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24"/>
  </p:notesMasterIdLst>
  <p:sldIdLst>
    <p:sldId id="302" r:id="rId5"/>
    <p:sldId id="303" r:id="rId6"/>
    <p:sldId id="282" r:id="rId7"/>
    <p:sldId id="283" r:id="rId8"/>
    <p:sldId id="297" r:id="rId9"/>
    <p:sldId id="286" r:id="rId10"/>
    <p:sldId id="294" r:id="rId11"/>
    <p:sldId id="295" r:id="rId12"/>
    <p:sldId id="289" r:id="rId13"/>
    <p:sldId id="290" r:id="rId14"/>
    <p:sldId id="298" r:id="rId15"/>
    <p:sldId id="288" r:id="rId16"/>
    <p:sldId id="306" r:id="rId17"/>
    <p:sldId id="292" r:id="rId18"/>
    <p:sldId id="300" r:id="rId19"/>
    <p:sldId id="287" r:id="rId20"/>
    <p:sldId id="296" r:id="rId21"/>
    <p:sldId id="284" r:id="rId22"/>
    <p:sldId id="30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A2725120-FA01-C0FD-665D-38DB48C36CC3}" name="Julie Bishop (Public Health Wales - No. 2 Capital Quarter)" initials="JQ" userId="S::julie.bishop4@wales.nhs.uk::aaf01ed0-cb44-4cd9-8f3a-4591a0a9b6ff" providerId="AD"/>
  <p188:author id="{08B1E03E-4DCC-1CAC-3AE4-1F29E517C8F7}" name="Sophie Flood (Public Health Wales - Matrix House)" initials="" userId="S::Sophie.Flood@wales.nhs.uk::f1b68508-ff1d-4a78-a875-f6aa95017de1" providerId="AD"/>
  <p188:author id="{9CEF4D41-7E19-87B1-FCC0-3FB9C95F00ED}" name="Grace Lawson (Public Health Wales - No. 2 Capital Quarter)" initials="GQ" userId="S::grace.lawson@wales.nhs.uk::88c6baf7-06f7-4e16-85cb-71260126bd16" providerId="AD"/>
  <p188:author id="{519C988B-5CEE-D4DB-C133-21D4C2804E0E}" name="Lorna Bennett (Public Health Wales - No. 2 Capital Quarter)" initials="LQ" userId="S::lorna.bennett3@wales.nhs.uk::41cbff77-5434-42c9-8874-6f16723207f9" providerId="AD"/>
  <p188:author id="{62E91E8E-1F7E-7A50-C028-78895F47D938}" name="Gareth Thomas (Public Health Wales, No. 2 Capital Quarter)" initials="" userId="S::Gareth.Thomas17@wales.nhs.uk::74ed2807-8d61-45c7-a3b0-de76cb24c3dd" providerId="AD"/>
  <p188:author id="{F4F662A8-3FE8-2DDF-A473-499F5F15D2F2}" name="Lillie Price (Public Health Wales - No. 2 Capital Quarter)" initials="LQ" userId="S::lillie.price@wales.nhs.uk::032d964d-be01-4d8a-8a44-d1d16ba64254" providerId="AD"/>
  <p188:author id="{311702CD-2FE8-6362-4115-878685D0A7F7}" name="Leanne Small (Public Health Wales - No. 2 Capital Quarter)" initials="LQ" userId="S::leanne.small@wales.nhs.uk::d76cf426-005f-434f-ac47-a5eb582e6007" providerId="AD"/>
  <p188:author id="{0D4999D6-1E25-3088-B460-8B65078DA143}" name="Lillie Price (Public Health Wales - No. 2 Capital Quarter)" initials="" userId="S::Lillie.Price@wales.nhs.uk::032d964d-be01-4d8a-8a44-d1d16ba64254" providerId="AD"/>
  <p188:author id="{82A8F2DC-3481-B692-14F4-D4F0F1F9B7EB}" name="Sophie Flood (Public Health Wales - Matrix House)" initials="SH" userId="S::sophie.flood@wales.nhs.uk::f1b68508-ff1d-4a78-a875-f6aa95017de1" providerId="AD"/>
  <p188:author id="{A0A299E4-C092-AEC1-06CE-81608E9C237A}" name="Gareth Thomas (Public Health Wales, No. 2 Capital Quarter)" initials="GQ" userId="S::gareth.thomas17@wales.nhs.uk::74ed2807-8d61-45c7-a3b0-de76cb24c3dd" providerId="AD"/>
  <p188:author id="{8368E0EE-64FE-66A5-C485-FE417B109E99}" name="Lucy Jayne (Public Health Wales - No. 2 Capital Quarter)" initials="" userId="S::Lucy.Jayne@wales.nhs.uk::7eb58db9-16aa-42b3-9796-7f97c022edec"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5D0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9C865A-F87B-4FC8-8D62-5E87A3C50A0E}" v="77" dt="2025-06-23T08:31:48.6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6" d="100"/>
          <a:sy n="56" d="100"/>
        </p:scale>
        <p:origin x="976"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6/23/2025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alamy.com/stock-photo/turkey-dinner-plate.html?sortBy=relevant"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gov.wales/sites/default/files/publications/2023-11/chief-medical-officer-for-wales-annual-report-2023_0.pdf"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endParaRPr lang="en-US" b="1">
              <a:ea typeface="Calibri"/>
              <a:cs typeface="Calibri"/>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10</a:t>
            </a:fld>
            <a:endParaRPr lang="en-US"/>
          </a:p>
        </p:txBody>
      </p:sp>
    </p:spTree>
    <p:extLst>
      <p:ext uri="{BB962C8B-B14F-4D97-AF65-F5344CB8AC3E}">
        <p14:creationId xmlns:p14="http://schemas.microsoft.com/office/powerpoint/2010/main" val="2854234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Religious factors</a:t>
            </a:r>
            <a:r>
              <a:rPr lang="en-US"/>
              <a:t> can have a major influence on what foods we buy.</a:t>
            </a:r>
          </a:p>
          <a:p>
            <a:r>
              <a:rPr lang="en-US"/>
              <a:t>For example, Muslims will not eat meat such as beef or lamb that has not been slaughtered by the halal method, while those of the Jewish religion will only eat foods that are Kosher.</a:t>
            </a:r>
            <a:endParaRPr lang="en-US">
              <a:ea typeface="Calibri"/>
              <a:cs typeface="Calibri"/>
            </a:endParaRPr>
          </a:p>
          <a:p>
            <a:pPr marL="171450" indent="-171450">
              <a:buFont typeface="Arial"/>
              <a:buChar char="•"/>
            </a:pPr>
            <a:r>
              <a:rPr lang="en-US"/>
              <a:t>Religious beliefs often dictate certain diet restrictions, fasts, feasts, and specific food preparation methods.</a:t>
            </a:r>
          </a:p>
          <a:p>
            <a:pPr>
              <a:buFont typeface="Arial"/>
              <a:buChar char="•"/>
            </a:pPr>
            <a:r>
              <a:rPr lang="en-US" b="1"/>
              <a:t>Buddhism</a:t>
            </a:r>
            <a:r>
              <a:rPr lang="en-US"/>
              <a:t> – Many Buddhists follow a lacto-vegetarian diet abstaining from meat, poultry, fish and eggs. Some might also avoid strong-smelling plants like garlic and onions.</a:t>
            </a:r>
            <a:endParaRPr lang="en-US">
              <a:ea typeface="Calibri"/>
              <a:cs typeface="Calibri"/>
            </a:endParaRPr>
          </a:p>
          <a:p>
            <a:pPr>
              <a:buFont typeface="Arial"/>
              <a:buChar char="•"/>
            </a:pPr>
            <a:r>
              <a:rPr lang="en-US" b="1"/>
              <a:t>Hinduism</a:t>
            </a:r>
            <a:r>
              <a:rPr lang="en-US"/>
              <a:t> – Many Hindus follow a lacto-vegetarian diet, and beef is strictly prohibited, as cows are considered sacred.</a:t>
            </a:r>
          </a:p>
          <a:p>
            <a:pPr>
              <a:buFont typeface="Arial"/>
              <a:buChar char="•"/>
            </a:pPr>
            <a:r>
              <a:rPr lang="en-US" b="1"/>
              <a:t>Islam</a:t>
            </a:r>
            <a:r>
              <a:rPr lang="en-US"/>
              <a:t> – Muslim dietary laws, known as Halal, prohibit the consumption of pork and alcohol. Animals must be slaughter according to certain rules.</a:t>
            </a:r>
          </a:p>
          <a:p>
            <a:pPr>
              <a:buFont typeface="Arial"/>
              <a:buChar char="•"/>
            </a:pPr>
            <a:r>
              <a:rPr lang="en-US" b="1"/>
              <a:t>Judaism</a:t>
            </a:r>
            <a:r>
              <a:rPr lang="en-US"/>
              <a:t> – Jewish dietary law, known as Kosher, prohibits the consumption of pork and shellfish. Dairy and meat products cannot be consumed together.</a:t>
            </a:r>
          </a:p>
          <a:p>
            <a:pPr>
              <a:buFont typeface="Arial"/>
              <a:buChar char="•"/>
            </a:pPr>
            <a:r>
              <a:rPr lang="en-US" b="1"/>
              <a:t>Christianity</a:t>
            </a:r>
            <a:r>
              <a:rPr lang="en-US"/>
              <a:t> – Certain Christian groups, such as Catholics, may abstain from meat on Fridays during Lent</a:t>
            </a:r>
          </a:p>
          <a:p>
            <a:pPr marL="171450" indent="-171450">
              <a:buFont typeface="Arial"/>
              <a:buChar char="•"/>
            </a:pPr>
            <a:endParaRPr lang="en-US">
              <a:ea typeface="Calibri"/>
              <a:cs typeface="Calibri"/>
            </a:endParaRPr>
          </a:p>
          <a:p>
            <a:endParaRPr lang="en-US"/>
          </a:p>
          <a:p>
            <a:endParaRPr lang="en-US"/>
          </a:p>
          <a:p>
            <a:endParaRPr lang="en-US"/>
          </a:p>
          <a:p>
            <a:r>
              <a:rPr lang="en-US">
                <a:hlinkClick r:id="rId3">
                  <a:extLst>
                    <a:ext uri="{A12FA001-AC4F-418D-AE19-62706E023703}">
                      <ahyp:hlinkClr xmlns:ahyp="http://schemas.microsoft.com/office/drawing/2018/hyperlinkcolor" val="tx"/>
                    </a:ext>
                  </a:extLst>
                </a:hlinkClick>
              </a:rPr>
              <a:t>Turkey dinner plate hi-res stock photography and images - Alam</a:t>
            </a:r>
            <a:endParaRPr lang="en-US">
              <a:ea typeface="Calibri"/>
              <a:cs typeface="Calibri"/>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12</a:t>
            </a:fld>
            <a:endParaRPr lang="en-US"/>
          </a:p>
        </p:txBody>
      </p:sp>
    </p:spTree>
    <p:extLst>
      <p:ext uri="{BB962C8B-B14F-4D97-AF65-F5344CB8AC3E}">
        <p14:creationId xmlns:p14="http://schemas.microsoft.com/office/powerpoint/2010/main" val="1746942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hlinkClick r:id="rId3"/>
              </a:rPr>
              <a:t>Shaping Our Health - Chief Medical Officer for Wales Annual Report 2023 (gov.wales)</a:t>
            </a:r>
            <a:r>
              <a:rPr lang="en-US"/>
              <a:t> page 31</a:t>
            </a:r>
          </a:p>
        </p:txBody>
      </p:sp>
      <p:sp>
        <p:nvSpPr>
          <p:cNvPr id="4" name="Slide Number Placeholder 3"/>
          <p:cNvSpPr>
            <a:spLocks noGrp="1"/>
          </p:cNvSpPr>
          <p:nvPr>
            <p:ph type="sldNum" sz="quarter" idx="5"/>
          </p:nvPr>
        </p:nvSpPr>
        <p:spPr/>
        <p:txBody>
          <a:bodyPr/>
          <a:lstStyle/>
          <a:p>
            <a:fld id="{C6BF1F24-30D7-5740-9F64-AE7FBFFC8324}" type="slidenum">
              <a:rPr lang="en-US" smtClean="0"/>
              <a:t>18</a:t>
            </a:fld>
            <a:endParaRPr lang="en-US"/>
          </a:p>
        </p:txBody>
      </p:sp>
    </p:spTree>
    <p:extLst>
      <p:ext uri="{BB962C8B-B14F-4D97-AF65-F5344CB8AC3E}">
        <p14:creationId xmlns:p14="http://schemas.microsoft.com/office/powerpoint/2010/main" val="22944889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86661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63103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05453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229515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Orange">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C75D8DA0-FA5D-E4A4-348F-1B27185447F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4" name="Picture 3">
            <a:extLst>
              <a:ext uri="{FF2B5EF4-FFF2-40B4-BE49-F238E27FC236}">
                <a16:creationId xmlns:a16="http://schemas.microsoft.com/office/drawing/2014/main" id="{D21D8264-1EB3-39E9-379D-1E494B0B89BE}"/>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5BB6815D-7426-E4F1-F536-CD871B71713E}"/>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B88EED20-7E87-4DFD-D9CA-B1A1FAA85455}"/>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1304FA74-24F0-045A-C516-E3564055D32B}"/>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3" name="Text Placeholder 16">
            <a:extLst>
              <a:ext uri="{FF2B5EF4-FFF2-40B4-BE49-F238E27FC236}">
                <a16:creationId xmlns:a16="http://schemas.microsoft.com/office/drawing/2014/main" id="{BB3D2668-6A46-5D77-93AC-94BF8FA300B3}"/>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08E733D0-84C6-0B71-429D-6FE9FF42DEA4}"/>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33D77F80-4716-8565-12CF-951888358537}"/>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20660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101288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1341353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398022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867784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C7A4B6-E657-EDCC-59CE-FE172E9D17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F656F4-6DF7-415A-4697-2904325800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7D5691-D849-353F-2C40-B394ED742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2B51D49-EE0F-5642-AE4A-D88F56CE5BD0}" type="datetimeFigureOut">
              <a:rPr lang="en-US" smtClean="0"/>
              <a:pPr/>
              <a:t>6/23/2025</a:t>
            </a:fld>
            <a:endParaRPr lang="en-US"/>
          </a:p>
        </p:txBody>
      </p:sp>
      <p:sp>
        <p:nvSpPr>
          <p:cNvPr id="5" name="Footer Placeholder 4">
            <a:extLst>
              <a:ext uri="{FF2B5EF4-FFF2-40B4-BE49-F238E27FC236}">
                <a16:creationId xmlns:a16="http://schemas.microsoft.com/office/drawing/2014/main" id="{9B0902D5-1DEE-9B02-E0A7-6B8BD7EADC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E8DC985D-423A-9E41-BE08-22CCE6FC1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8BF3B2AA-8EE5-0E49-B5D5-F85568A574C4}" type="slidenum">
              <a:rPr lang="en-US" smtClean="0"/>
              <a:pPr/>
              <a:t>‹#›</a:t>
            </a:fld>
            <a:endParaRPr lang="en-US"/>
          </a:p>
        </p:txBody>
      </p:sp>
    </p:spTree>
    <p:extLst>
      <p:ext uri="{BB962C8B-B14F-4D97-AF65-F5344CB8AC3E}">
        <p14:creationId xmlns:p14="http://schemas.microsoft.com/office/powerpoint/2010/main" val="1333482334"/>
      </p:ext>
    </p:extLst>
  </p:cSld>
  <p:clrMap bg1="lt1" tx1="dk1" bg2="lt2" tx2="dk2" accent1="accent1" accent2="accent2" accent3="accent3" accent4="accent4" accent5="accent5" accent6="accent6" hlink="hlink" folHlink="folHlink"/>
  <p:sldLayoutIdLst>
    <p:sldLayoutId id="2147483652" r:id="rId1"/>
    <p:sldLayoutId id="2147483657" r:id="rId2"/>
    <p:sldLayoutId id="2147483662" r:id="rId3"/>
    <p:sldLayoutId id="2147483672" r:id="rId4"/>
    <p:sldLayoutId id="2147483667" r:id="rId5"/>
    <p:sldLayoutId id="2147483700" r:id="rId6"/>
    <p:sldLayoutId id="2147483689" r:id="rId7"/>
    <p:sldLayoutId id="2147483690" r:id="rId8"/>
    <p:sldLayoutId id="2147483699"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bbc.co.uk/bitesize/guides/z7fw7p3/revision/5"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www.bbc.co.uk/bitesize/guides/z7fw7p3/revision/3"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gov.wales/sites/default/files/publications/2023-11/chief-medical-officer-for-wales-annual-report-2023_0.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eufic.org/en/healthy-living/article/the-determinants-of-food-choic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bbc.co.uk/bitesize/articles/z4t7p9q#z6xkxg8"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www.gov.wales/sites/default/files/publications/2019-02/eatwell-guide.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www.bbc.co.uk/bitesize/guides/z7fw7p3/revision/5"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a:xfrm>
            <a:off x="483029" y="1928176"/>
            <a:ext cx="5587099" cy="1498648"/>
          </a:xfrm>
        </p:spPr>
        <p:txBody>
          <a:bodyPr/>
          <a:lstStyle/>
          <a:p>
            <a:endParaRPr lang="en-US" sz="2200">
              <a:latin typeface="Ubuntu"/>
              <a:ea typeface="Verdana"/>
            </a:endParaRPr>
          </a:p>
          <a:p>
            <a:endParaRPr lang="en-US"/>
          </a:p>
          <a:p>
            <a:r>
              <a:rPr lang="en-US" sz="4000">
                <a:latin typeface="Ubuntu"/>
                <a:ea typeface="Verdana"/>
              </a:rPr>
              <a:t>Why Do People Eat What They Eat?</a:t>
            </a:r>
            <a:endParaRPr lang="en-US"/>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a:xfrm>
            <a:off x="485024" y="3612929"/>
            <a:ext cx="6327775" cy="453119"/>
          </a:xfrm>
        </p:spPr>
        <p:txBody>
          <a:bodyPr/>
          <a:lstStyle/>
          <a:p>
            <a:r>
              <a:rPr lang="en-US" sz="2800">
                <a:latin typeface="Ubuntu"/>
                <a:ea typeface="Verdana"/>
              </a:rPr>
              <a:t>Food and Nutrition</a:t>
            </a:r>
          </a:p>
        </p:txBody>
      </p:sp>
      <p:pic>
        <p:nvPicPr>
          <p:cNvPr id="1026" name="Picture 2" descr="A group of people eating food at a table&#10;&#10;AI-generated content may be incorrect.">
            <a:extLst>
              <a:ext uri="{FF2B5EF4-FFF2-40B4-BE49-F238E27FC236}">
                <a16:creationId xmlns:a16="http://schemas.microsoft.com/office/drawing/2014/main" id="{DE8E8141-254E-5E0B-77D5-8812E293BC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8905" y="1959974"/>
            <a:ext cx="4400550" cy="293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2373841"/>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0150B7C-8A80-EB1D-2B0E-3AA73A77EC64}"/>
              </a:ext>
            </a:extLst>
          </p:cNvPr>
          <p:cNvSpPr>
            <a:spLocks noGrp="1"/>
          </p:cNvSpPr>
          <p:nvPr>
            <p:ph type="body" sz="quarter" idx="11"/>
          </p:nvPr>
        </p:nvSpPr>
        <p:spPr>
          <a:xfrm>
            <a:off x="304879" y="759733"/>
            <a:ext cx="6705600" cy="631825"/>
          </a:xfrm>
        </p:spPr>
        <p:txBody>
          <a:bodyPr>
            <a:normAutofit/>
          </a:bodyPr>
          <a:lstStyle/>
          <a:p>
            <a:r>
              <a:rPr lang="en-US">
                <a:latin typeface="Ubuntu"/>
              </a:rPr>
              <a:t>Psychological Factors</a:t>
            </a:r>
          </a:p>
        </p:txBody>
      </p:sp>
      <p:sp>
        <p:nvSpPr>
          <p:cNvPr id="5" name="Text Placeholder 4">
            <a:extLst>
              <a:ext uri="{FF2B5EF4-FFF2-40B4-BE49-F238E27FC236}">
                <a16:creationId xmlns:a16="http://schemas.microsoft.com/office/drawing/2014/main" id="{99A0A678-8B95-1899-208B-C88320AE23AA}"/>
              </a:ext>
            </a:extLst>
          </p:cNvPr>
          <p:cNvSpPr>
            <a:spLocks noGrp="1"/>
          </p:cNvSpPr>
          <p:nvPr>
            <p:ph type="body" sz="quarter" idx="13"/>
          </p:nvPr>
        </p:nvSpPr>
        <p:spPr>
          <a:xfrm>
            <a:off x="304879" y="1384931"/>
            <a:ext cx="7218362" cy="4847240"/>
          </a:xfrm>
        </p:spPr>
        <p:txBody>
          <a:bodyPr vert="horz" lIns="91440" tIns="45720" rIns="91440" bIns="45720" rtlCol="0" anchor="t">
            <a:noAutofit/>
          </a:bodyPr>
          <a:lstStyle/>
          <a:p>
            <a:pPr algn="just"/>
            <a:r>
              <a:rPr lang="en-GB" sz="1800" b="1" dirty="0">
                <a:solidFill>
                  <a:srgbClr val="FF5D0C"/>
                </a:solidFill>
                <a:latin typeface="Ubuntu"/>
              </a:rPr>
              <a:t>Stress</a:t>
            </a:r>
            <a:endParaRPr lang="en-US" sz="1800" b="1" dirty="0">
              <a:solidFill>
                <a:srgbClr val="FF5D0C"/>
              </a:solidFill>
              <a:latin typeface="Ubuntu"/>
            </a:endParaRPr>
          </a:p>
          <a:p>
            <a:pPr marL="285750" indent="-285750">
              <a:buFont typeface="Arial"/>
              <a:buChar char="•"/>
            </a:pPr>
            <a:r>
              <a:rPr lang="en-US" sz="1800" dirty="0">
                <a:latin typeface="Ubuntu"/>
              </a:rPr>
              <a:t>Stress is common and can influence what and how much we choose to eat.</a:t>
            </a:r>
            <a:endParaRPr lang="en-US" sz="1800"/>
          </a:p>
          <a:p>
            <a:pPr marL="285750" indent="-285750">
              <a:buFont typeface="Arial"/>
              <a:buChar char="•"/>
            </a:pPr>
            <a:r>
              <a:rPr lang="en-US" sz="1800" dirty="0">
                <a:latin typeface="Ubuntu"/>
                <a:cs typeface="Calibri"/>
              </a:rPr>
              <a:t>Some people may have less of an appetite and some people may eat more.</a:t>
            </a:r>
            <a:endParaRPr lang="en-US" sz="1800"/>
          </a:p>
          <a:p>
            <a:pPr marL="285750" indent="-285750">
              <a:buFont typeface="Arial"/>
              <a:buChar char="•"/>
            </a:pPr>
            <a:r>
              <a:rPr lang="en-US" sz="1800" dirty="0">
                <a:latin typeface="Ubuntu"/>
              </a:rPr>
              <a:t>Long-term stress can affect whether people eat a healthy balanced diet.</a:t>
            </a:r>
            <a:endParaRPr lang="en-US" sz="1800" dirty="0"/>
          </a:p>
          <a:p>
            <a:r>
              <a:rPr lang="en-GB" sz="1800" b="1" dirty="0">
                <a:solidFill>
                  <a:srgbClr val="FF5D0C"/>
                </a:solidFill>
                <a:latin typeface="Ubuntu"/>
              </a:rPr>
              <a:t>Mood</a:t>
            </a:r>
          </a:p>
          <a:p>
            <a:pPr marL="285750" indent="-285750">
              <a:buFont typeface="Arial,Sans-Serif"/>
              <a:buChar char="•"/>
            </a:pPr>
            <a:r>
              <a:rPr lang="en-US" sz="1800" dirty="0">
                <a:latin typeface="Ubuntu"/>
              </a:rPr>
              <a:t>Sometimes hunger is not the main reason we eat.</a:t>
            </a:r>
          </a:p>
          <a:p>
            <a:pPr marL="285750" indent="-285750">
              <a:buFont typeface="Arial"/>
              <a:buChar char="•"/>
            </a:pPr>
            <a:r>
              <a:rPr lang="en-US" sz="1800" dirty="0">
                <a:latin typeface="Ubuntu"/>
              </a:rPr>
              <a:t>Food can change how we feel and how we feel can change what we eat.</a:t>
            </a:r>
            <a:endParaRPr lang="en-US" sz="1800"/>
          </a:p>
          <a:p>
            <a:pPr marL="285750" indent="-285750">
              <a:buFont typeface="Arial"/>
              <a:buChar char="•"/>
            </a:pPr>
            <a:r>
              <a:rPr lang="en-US" sz="1800" dirty="0">
                <a:latin typeface="Ubuntu"/>
                <a:cs typeface="Segoe UI"/>
              </a:rPr>
              <a:t>Some people turn to specific food for comfort when they feel low, stressed, bored or happy and excited.</a:t>
            </a:r>
            <a:endParaRPr lang="en-US" sz="1800" strike="sngStrike">
              <a:latin typeface="Ubuntu"/>
            </a:endParaRPr>
          </a:p>
          <a:p>
            <a:pPr marL="285750" indent="-285750">
              <a:buFont typeface="Arial"/>
              <a:buChar char="•"/>
            </a:pPr>
            <a:r>
              <a:rPr lang="en-US" sz="1800" dirty="0">
                <a:latin typeface="Ubuntu"/>
                <a:cs typeface="Calibri"/>
              </a:rPr>
              <a:t>Eating a balanced diet and being active is good for mental wellbeing.</a:t>
            </a:r>
            <a:endParaRPr lang="en-GB" sz="1800" dirty="0">
              <a:latin typeface="Ubuntu"/>
              <a:cs typeface="Calibri"/>
            </a:endParaRPr>
          </a:p>
          <a:p>
            <a:pPr marL="285750" indent="-285750" algn="just">
              <a:buFont typeface="Arial"/>
              <a:buChar char="•"/>
            </a:pPr>
            <a:endParaRPr lang="en-US" sz="1600">
              <a:solidFill>
                <a:schemeClr val="accent1">
                  <a:lumMod val="76000"/>
                </a:schemeClr>
              </a:solidFill>
              <a:latin typeface="Ubuntu"/>
              <a:ea typeface="Calibri"/>
              <a:cs typeface="Calibri"/>
            </a:endParaRPr>
          </a:p>
          <a:p>
            <a:pPr marL="285750" indent="-285750">
              <a:buFont typeface="Arial"/>
              <a:buChar char="•"/>
            </a:pPr>
            <a:endParaRPr lang="en-US"/>
          </a:p>
          <a:p>
            <a:endParaRPr lang="en-US" sz="2800"/>
          </a:p>
        </p:txBody>
      </p:sp>
      <p:pic>
        <p:nvPicPr>
          <p:cNvPr id="10242" name="Picture 2" descr="A person sitting at a table with fruits and vegetables&#10;&#10;AI-generated content may be incorrect.">
            <a:extLst>
              <a:ext uri="{FF2B5EF4-FFF2-40B4-BE49-F238E27FC236}">
                <a16:creationId xmlns:a16="http://schemas.microsoft.com/office/drawing/2014/main" id="{CF0F247D-7930-8780-8B07-98823BD7CC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00060" y="1754288"/>
            <a:ext cx="3489960" cy="3349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5301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0150B7C-8A80-EB1D-2B0E-3AA73A77EC64}"/>
              </a:ext>
            </a:extLst>
          </p:cNvPr>
          <p:cNvSpPr>
            <a:spLocks noGrp="1"/>
          </p:cNvSpPr>
          <p:nvPr>
            <p:ph type="body" sz="quarter" idx="11"/>
          </p:nvPr>
        </p:nvSpPr>
        <p:spPr>
          <a:xfrm>
            <a:off x="304879" y="832305"/>
            <a:ext cx="6705600" cy="631825"/>
          </a:xfrm>
        </p:spPr>
        <p:txBody>
          <a:bodyPr>
            <a:normAutofit/>
          </a:bodyPr>
          <a:lstStyle/>
          <a:p>
            <a:r>
              <a:rPr lang="en-US">
                <a:latin typeface="Ubuntu"/>
              </a:rPr>
              <a:t>Marketing Strategies</a:t>
            </a:r>
            <a:endParaRPr lang="en-US"/>
          </a:p>
        </p:txBody>
      </p:sp>
      <p:sp>
        <p:nvSpPr>
          <p:cNvPr id="5" name="Text Placeholder 4">
            <a:extLst>
              <a:ext uri="{FF2B5EF4-FFF2-40B4-BE49-F238E27FC236}">
                <a16:creationId xmlns:a16="http://schemas.microsoft.com/office/drawing/2014/main" id="{99A0A678-8B95-1899-208B-C88320AE23AA}"/>
              </a:ext>
            </a:extLst>
          </p:cNvPr>
          <p:cNvSpPr>
            <a:spLocks noGrp="1"/>
          </p:cNvSpPr>
          <p:nvPr>
            <p:ph type="body" sz="quarter" idx="13"/>
          </p:nvPr>
        </p:nvSpPr>
        <p:spPr>
          <a:xfrm>
            <a:off x="304879" y="1651027"/>
            <a:ext cx="6444267" cy="4677907"/>
          </a:xfrm>
        </p:spPr>
        <p:txBody>
          <a:bodyPr vert="horz" lIns="91440" tIns="45720" rIns="91440" bIns="45720" rtlCol="0" anchor="t">
            <a:noAutofit/>
          </a:bodyPr>
          <a:lstStyle/>
          <a:p>
            <a:pPr algn="just"/>
            <a:r>
              <a:rPr lang="en-GB" sz="2000" b="1" dirty="0">
                <a:solidFill>
                  <a:schemeClr val="accent4"/>
                </a:solidFill>
                <a:latin typeface="Ubuntu"/>
              </a:rPr>
              <a:t>Financial Incentives</a:t>
            </a:r>
            <a:endParaRPr lang="en-US" sz="2000" b="1" dirty="0">
              <a:solidFill>
                <a:schemeClr val="accent4"/>
              </a:solidFill>
              <a:latin typeface="Ubuntu"/>
            </a:endParaRPr>
          </a:p>
          <a:p>
            <a:r>
              <a:rPr lang="en-US" sz="1800" dirty="0">
                <a:latin typeface="Ubuntu"/>
              </a:rPr>
              <a:t>Supermarkets</a:t>
            </a:r>
            <a:r>
              <a:rPr lang="en-US" sz="1800" dirty="0">
                <a:latin typeface="Ubuntu"/>
                <a:cs typeface="Calibri"/>
              </a:rPr>
              <a:t> use financial incentives </a:t>
            </a:r>
            <a:r>
              <a:rPr lang="en-US" sz="1800" dirty="0">
                <a:latin typeface="Ubuntu"/>
              </a:rPr>
              <a:t>to attract </a:t>
            </a:r>
            <a:r>
              <a:rPr lang="en-US" sz="1800" dirty="0">
                <a:latin typeface="Ubuntu"/>
                <a:cs typeface="Calibri"/>
              </a:rPr>
              <a:t>and keep customers. Here are some examples:</a:t>
            </a:r>
            <a:endParaRPr lang="en-US" sz="1800" dirty="0"/>
          </a:p>
          <a:p>
            <a:pPr>
              <a:buFont typeface="Arial"/>
              <a:buChar char="•"/>
            </a:pPr>
            <a:r>
              <a:rPr lang="en-US" sz="1800" b="1" dirty="0">
                <a:latin typeface="Ubuntu"/>
                <a:cs typeface="Calibri"/>
              </a:rPr>
              <a:t>Special offers:</a:t>
            </a:r>
            <a:r>
              <a:rPr lang="en-US" sz="1800" dirty="0">
                <a:latin typeface="Ubuntu"/>
                <a:cs typeface="Calibri"/>
              </a:rPr>
              <a:t> Supermarkets often</a:t>
            </a:r>
            <a:r>
              <a:rPr lang="en-US" sz="1800" dirty="0">
                <a:latin typeface="Ubuntu"/>
              </a:rPr>
              <a:t> </a:t>
            </a:r>
            <a:r>
              <a:rPr lang="en-US" sz="1800" dirty="0">
                <a:latin typeface="Ubuntu"/>
                <a:cs typeface="Calibri"/>
              </a:rPr>
              <a:t>have deals like "buy one get one free" </a:t>
            </a:r>
            <a:r>
              <a:rPr lang="en-US" sz="1800" dirty="0">
                <a:latin typeface="Ubuntu"/>
              </a:rPr>
              <a:t>to influence you to buy more.</a:t>
            </a:r>
            <a:endParaRPr lang="en-US" sz="1800" dirty="0"/>
          </a:p>
          <a:p>
            <a:pPr>
              <a:buFont typeface="Arial"/>
              <a:buChar char="•"/>
            </a:pPr>
            <a:r>
              <a:rPr lang="en-US" sz="1800" b="1" dirty="0">
                <a:latin typeface="Ubuntu"/>
              </a:rPr>
              <a:t>Loyalty cards:</a:t>
            </a:r>
            <a:r>
              <a:rPr lang="en-US" sz="1800" dirty="0">
                <a:latin typeface="Ubuntu"/>
              </a:rPr>
              <a:t> Give you the opportunity to earn points or vouchers for money off when you shop. This makes people want to shop there more often.</a:t>
            </a:r>
            <a:endParaRPr lang="en-US" sz="1800" dirty="0"/>
          </a:p>
          <a:p>
            <a:pPr>
              <a:buFont typeface="Arial"/>
              <a:buChar char="•"/>
            </a:pPr>
            <a:r>
              <a:rPr lang="en-US" sz="1800" b="1" dirty="0">
                <a:latin typeface="Ubuntu"/>
              </a:rPr>
              <a:t>Price checking:</a:t>
            </a:r>
            <a:r>
              <a:rPr lang="en-US" sz="1800" dirty="0">
                <a:latin typeface="Ubuntu"/>
              </a:rPr>
              <a:t> Stores advertise that their prices are as good as or better than other big stores, making you think you’ll save money by shopping there.</a:t>
            </a:r>
            <a:endParaRPr lang="en-US" sz="1800" dirty="0"/>
          </a:p>
          <a:p>
            <a:pPr>
              <a:buFont typeface="Arial"/>
              <a:buChar char="•"/>
            </a:pPr>
            <a:r>
              <a:rPr lang="en-US" sz="1800" b="1" dirty="0">
                <a:latin typeface="Ubuntu"/>
                <a:cs typeface="Calibri"/>
              </a:rPr>
              <a:t>Own brand products:</a:t>
            </a:r>
            <a:r>
              <a:rPr lang="en-US" sz="1800" dirty="0">
                <a:latin typeface="Ubuntu"/>
                <a:cs typeface="Calibri"/>
              </a:rPr>
              <a:t> Big stores have their own cheaper brands that you can’t get anywhere else. This can encourage people to shop at these stores for the exclusive deals.</a:t>
            </a:r>
            <a:endParaRPr lang="en-GB" sz="1800" dirty="0"/>
          </a:p>
          <a:p>
            <a:pPr marL="285750" indent="-285750">
              <a:buFont typeface="Arial"/>
              <a:buChar char="•"/>
            </a:pPr>
            <a:endParaRPr lang="en-US" dirty="0">
              <a:latin typeface="Ubuntu"/>
              <a:cs typeface="Calibri"/>
            </a:endParaRPr>
          </a:p>
          <a:p>
            <a:endParaRPr lang="en-US" b="1">
              <a:solidFill>
                <a:srgbClr val="FF5D0C"/>
              </a:solidFill>
              <a:cs typeface="Calibri"/>
            </a:endParaRPr>
          </a:p>
          <a:p>
            <a:pPr marL="285750" indent="-285750">
              <a:buFont typeface="Arial"/>
              <a:buChar char="•"/>
            </a:pPr>
            <a:endParaRPr lang="en-US"/>
          </a:p>
          <a:p>
            <a:endParaRPr lang="en-US" sz="2800"/>
          </a:p>
        </p:txBody>
      </p:sp>
      <p:sp>
        <p:nvSpPr>
          <p:cNvPr id="4" name="TextBox 3">
            <a:extLst>
              <a:ext uri="{FF2B5EF4-FFF2-40B4-BE49-F238E27FC236}">
                <a16:creationId xmlns:a16="http://schemas.microsoft.com/office/drawing/2014/main" id="{6D843979-9719-18C9-490B-FF42086E3AF5}"/>
              </a:ext>
            </a:extLst>
          </p:cNvPr>
          <p:cNvSpPr txBox="1"/>
          <p:nvPr/>
        </p:nvSpPr>
        <p:spPr>
          <a:xfrm>
            <a:off x="7286355" y="5285515"/>
            <a:ext cx="4381886" cy="1200329"/>
          </a:xfrm>
          <a:prstGeom prst="rect">
            <a:avLst/>
          </a:prstGeom>
          <a:solidFill>
            <a:schemeClr val="accent1">
              <a:lumMod val="7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solidFill>
                  <a:schemeClr val="bg1"/>
                </a:solidFill>
                <a:latin typeface="Ubuntu"/>
                <a:hlinkClick r:id="rId2">
                  <a:extLst>
                    <a:ext uri="{A12FA001-AC4F-418D-AE19-62706E023703}">
                      <ahyp:hlinkClr xmlns:ahyp="http://schemas.microsoft.com/office/drawing/2018/hyperlinkcolor" val="tx"/>
                    </a:ext>
                  </a:extLst>
                </a:hlinkClick>
              </a:rPr>
              <a:t>Marketing strategies - Factors affecting food choice – CCEA - GCSE Home Economics: Food and Nutrition (CCEA) Revision - BBC Bitesize</a:t>
            </a:r>
            <a:endParaRPr lang="en-US">
              <a:solidFill>
                <a:schemeClr val="bg1"/>
              </a:solidFill>
              <a:latin typeface="Ubuntu"/>
              <a:cs typeface="Calibri"/>
            </a:endParaRPr>
          </a:p>
        </p:txBody>
      </p:sp>
      <p:sp>
        <p:nvSpPr>
          <p:cNvPr id="7" name="TextBox 6">
            <a:extLst>
              <a:ext uri="{FF2B5EF4-FFF2-40B4-BE49-F238E27FC236}">
                <a16:creationId xmlns:a16="http://schemas.microsoft.com/office/drawing/2014/main" id="{EAD04B84-081E-7F92-FE39-AD9FCB8887C2}"/>
              </a:ext>
            </a:extLst>
          </p:cNvPr>
          <p:cNvSpPr txBox="1"/>
          <p:nvPr/>
        </p:nvSpPr>
        <p:spPr>
          <a:xfrm>
            <a:off x="7289800" y="680962"/>
            <a:ext cx="4394200" cy="923330"/>
          </a:xfrm>
          <a:prstGeom prst="rect">
            <a:avLst/>
          </a:prstGeom>
          <a:solidFill>
            <a:srgbClr val="FF5D0C"/>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solidFill>
                  <a:schemeClr val="bg1"/>
                </a:solidFill>
                <a:latin typeface="Ubuntu"/>
                <a:cs typeface="Calibri"/>
              </a:rPr>
              <a:t>Check out the 'Industry, Marketing and Advertising' Knowledge Bank to find out more</a:t>
            </a:r>
            <a:endParaRPr lang="en-US">
              <a:solidFill>
                <a:schemeClr val="bg1"/>
              </a:solidFill>
              <a:latin typeface="Ubuntu"/>
            </a:endParaRPr>
          </a:p>
        </p:txBody>
      </p:sp>
      <p:pic>
        <p:nvPicPr>
          <p:cNvPr id="11266" name="Picture 2" descr="A shopping cart in a store&#10;&#10;AI-generated content may be incorrect.">
            <a:extLst>
              <a:ext uri="{FF2B5EF4-FFF2-40B4-BE49-F238E27FC236}">
                <a16:creationId xmlns:a16="http://schemas.microsoft.com/office/drawing/2014/main" id="{950EF2E1-B898-8612-575E-AAC41E8A20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765" y="2000250"/>
            <a:ext cx="4292235" cy="30518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2223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0150B7C-8A80-EB1D-2B0E-3AA73A77EC64}"/>
              </a:ext>
            </a:extLst>
          </p:cNvPr>
          <p:cNvSpPr>
            <a:spLocks noGrp="1"/>
          </p:cNvSpPr>
          <p:nvPr>
            <p:ph type="body" sz="quarter" idx="11"/>
          </p:nvPr>
        </p:nvSpPr>
        <p:spPr>
          <a:xfrm>
            <a:off x="304879" y="759733"/>
            <a:ext cx="6705600" cy="631825"/>
          </a:xfrm>
        </p:spPr>
        <p:txBody>
          <a:bodyPr>
            <a:normAutofit/>
          </a:bodyPr>
          <a:lstStyle/>
          <a:p>
            <a:r>
              <a:rPr lang="en-US">
                <a:latin typeface="Ubuntu"/>
              </a:rPr>
              <a:t>Social and Religious Factors</a:t>
            </a:r>
            <a:endParaRPr lang="en-US"/>
          </a:p>
        </p:txBody>
      </p:sp>
      <p:sp>
        <p:nvSpPr>
          <p:cNvPr id="5" name="Text Placeholder 4">
            <a:extLst>
              <a:ext uri="{FF2B5EF4-FFF2-40B4-BE49-F238E27FC236}">
                <a16:creationId xmlns:a16="http://schemas.microsoft.com/office/drawing/2014/main" id="{99A0A678-8B95-1899-208B-C88320AE23AA}"/>
              </a:ext>
            </a:extLst>
          </p:cNvPr>
          <p:cNvSpPr>
            <a:spLocks noGrp="1"/>
          </p:cNvSpPr>
          <p:nvPr>
            <p:ph type="body" sz="quarter" idx="13"/>
          </p:nvPr>
        </p:nvSpPr>
        <p:spPr>
          <a:xfrm>
            <a:off x="304879" y="1531714"/>
            <a:ext cx="7125335" cy="4699474"/>
          </a:xfrm>
        </p:spPr>
        <p:txBody>
          <a:bodyPr vert="horz" lIns="91440" tIns="45720" rIns="91440" bIns="45720" rtlCol="0" anchor="t">
            <a:noAutofit/>
          </a:bodyPr>
          <a:lstStyle/>
          <a:p>
            <a:r>
              <a:rPr lang="en-GB" sz="1600" dirty="0">
                <a:latin typeface="Ubuntu"/>
                <a:cs typeface="Calibri"/>
              </a:rPr>
              <a:t>Food is often a fun, enjoyable and interesting part of daily life, and an important part of our celebrations and  cultures.  Food often brings us together and helps us to build memories.</a:t>
            </a:r>
            <a:endParaRPr lang="en-US" dirty="0"/>
          </a:p>
          <a:p>
            <a:r>
              <a:rPr lang="en-GB" sz="1800" b="1" dirty="0">
                <a:solidFill>
                  <a:srgbClr val="FF5D0C"/>
                </a:solidFill>
                <a:latin typeface="Ubuntu"/>
              </a:rPr>
              <a:t>Social</a:t>
            </a:r>
            <a:r>
              <a:rPr lang="en-US" sz="1800" b="1" dirty="0">
                <a:solidFill>
                  <a:srgbClr val="FF5D0C"/>
                </a:solidFill>
                <a:latin typeface="Ubuntu"/>
              </a:rPr>
              <a:t> Influence</a:t>
            </a:r>
            <a:endParaRPr lang="en-US" sz="1800" dirty="0">
              <a:solidFill>
                <a:srgbClr val="FF5D0C"/>
              </a:solidFill>
            </a:endParaRPr>
          </a:p>
          <a:p>
            <a:pPr marL="285750" indent="-285750">
              <a:buFont typeface="Arial"/>
              <a:buChar char="•"/>
            </a:pPr>
            <a:r>
              <a:rPr lang="en-GB" sz="1600" dirty="0">
                <a:latin typeface="Ubuntu"/>
              </a:rPr>
              <a:t>What people eat is affected by their social and cultural backgrounds.  </a:t>
            </a:r>
            <a:r>
              <a:rPr lang="en-GB" sz="1600" dirty="0">
                <a:latin typeface="Ubuntu"/>
                <a:cs typeface="Calibri"/>
              </a:rPr>
              <a:t>The food (and drink) you eat during childhood develops your life-long food and drink habits. This is important because what we eat long-term affects our health and wellbeing throughout our lives.</a:t>
            </a:r>
            <a:endParaRPr lang="en-GB" sz="1600" dirty="0">
              <a:latin typeface="Ubuntu"/>
            </a:endParaRPr>
          </a:p>
          <a:p>
            <a:pPr marL="285750" indent="-285750">
              <a:buFont typeface="Arial"/>
              <a:buChar char="•"/>
            </a:pPr>
            <a:r>
              <a:rPr lang="en-GB" sz="1600" dirty="0">
                <a:latin typeface="Ubuntu"/>
              </a:rPr>
              <a:t>The media also plays a part in what foods and drinks we consume. If we see somebody that we find influential eating a certain way, this can affect our food choice. </a:t>
            </a:r>
            <a:endParaRPr lang="en-GB" sz="1600" dirty="0"/>
          </a:p>
          <a:p>
            <a:r>
              <a:rPr lang="en-US" sz="1800" b="1" dirty="0">
                <a:solidFill>
                  <a:srgbClr val="FF5D0C"/>
                </a:solidFill>
                <a:latin typeface="Ubuntu"/>
              </a:rPr>
              <a:t>Cultural Influences</a:t>
            </a:r>
          </a:p>
          <a:p>
            <a:pPr marL="285750" indent="-285750">
              <a:buFont typeface="Arial"/>
              <a:buChar char="•"/>
            </a:pPr>
            <a:r>
              <a:rPr lang="en-GB" sz="1600" dirty="0">
                <a:latin typeface="Ubuntu"/>
              </a:rPr>
              <a:t>Culture affects what foods people usually eat and how they prepare them.</a:t>
            </a:r>
            <a:endParaRPr lang="en-GB" sz="1600" dirty="0"/>
          </a:p>
          <a:p>
            <a:pPr marL="285750" indent="-285750">
              <a:buFont typeface="Arial"/>
              <a:buChar char="•"/>
            </a:pPr>
            <a:r>
              <a:rPr lang="en-GB" sz="1600" dirty="0">
                <a:latin typeface="Ubuntu"/>
              </a:rPr>
              <a:t>Some cultures avoid certain foods, like meat or milk.</a:t>
            </a:r>
            <a:endParaRPr lang="en-GB" sz="1600" dirty="0"/>
          </a:p>
          <a:p>
            <a:endParaRPr lang="en-GB">
              <a:solidFill>
                <a:srgbClr val="000000"/>
              </a:solidFill>
            </a:endParaRPr>
          </a:p>
          <a:p>
            <a:pPr marL="285750" indent="-285750">
              <a:buFont typeface="Arial"/>
              <a:buChar char="•"/>
            </a:pPr>
            <a:endParaRPr lang="en-GB" sz="1100">
              <a:solidFill>
                <a:srgbClr val="000000"/>
              </a:solidFill>
              <a:latin typeface="Calibri"/>
              <a:cs typeface="Calibri"/>
            </a:endParaRPr>
          </a:p>
          <a:p>
            <a:endParaRPr lang="en-GB">
              <a:solidFill>
                <a:srgbClr val="FF0000"/>
              </a:solidFill>
              <a:latin typeface="Calibri"/>
              <a:cs typeface="Calibri"/>
            </a:endParaRPr>
          </a:p>
          <a:p>
            <a:pPr marL="285750" indent="-285750">
              <a:buFont typeface="Arial"/>
              <a:buChar char="•"/>
            </a:pPr>
            <a:endParaRPr lang="en-US"/>
          </a:p>
          <a:p>
            <a:endParaRPr lang="en-US" sz="2800"/>
          </a:p>
        </p:txBody>
      </p:sp>
      <p:sp>
        <p:nvSpPr>
          <p:cNvPr id="6" name="TextBox 5">
            <a:extLst>
              <a:ext uri="{FF2B5EF4-FFF2-40B4-BE49-F238E27FC236}">
                <a16:creationId xmlns:a16="http://schemas.microsoft.com/office/drawing/2014/main" id="{029C7B7F-A313-CC7D-2FF5-7D4885C4E7D8}"/>
              </a:ext>
            </a:extLst>
          </p:cNvPr>
          <p:cNvSpPr txBox="1"/>
          <p:nvPr/>
        </p:nvSpPr>
        <p:spPr>
          <a:xfrm>
            <a:off x="8005233" y="798285"/>
            <a:ext cx="3982962" cy="1200329"/>
          </a:xfrm>
          <a:prstGeom prst="rect">
            <a:avLst/>
          </a:prstGeom>
          <a:solidFill>
            <a:srgbClr val="FF5D0C"/>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solidFill>
                  <a:schemeClr val="bg1"/>
                </a:solidFill>
                <a:latin typeface="Ubuntu"/>
                <a:cs typeface="Calibri"/>
              </a:rPr>
              <a:t>Check out the 'how is food an important part of our culture and society' Knowledge Bank to find out more </a:t>
            </a:r>
            <a:endParaRPr lang="en-US">
              <a:solidFill>
                <a:schemeClr val="bg1"/>
              </a:solidFill>
              <a:latin typeface="Ubuntu"/>
            </a:endParaRPr>
          </a:p>
        </p:txBody>
      </p:sp>
      <p:pic>
        <p:nvPicPr>
          <p:cNvPr id="12290" name="Picture 2" descr="Food on a table">
            <a:extLst>
              <a:ext uri="{FF2B5EF4-FFF2-40B4-BE49-F238E27FC236}">
                <a16:creationId xmlns:a16="http://schemas.microsoft.com/office/drawing/2014/main" id="{5938A427-D781-6B87-D1D8-6C65F0045B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9495" y="2514600"/>
            <a:ext cx="4037626" cy="3177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82266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28FDA81-1A5B-49D2-8002-B83088AC7DEC}"/>
              </a:ext>
            </a:extLst>
          </p:cNvPr>
          <p:cNvSpPr>
            <a:spLocks noGrp="1"/>
          </p:cNvSpPr>
          <p:nvPr>
            <p:ph type="body" sz="quarter" idx="11"/>
          </p:nvPr>
        </p:nvSpPr>
        <p:spPr>
          <a:xfrm>
            <a:off x="232308" y="809445"/>
            <a:ext cx="5158014" cy="669925"/>
          </a:xfrm>
        </p:spPr>
        <p:txBody>
          <a:bodyPr>
            <a:normAutofit fontScale="85000" lnSpcReduction="10000"/>
          </a:bodyPr>
          <a:lstStyle/>
          <a:p>
            <a:r>
              <a:rPr lang="en-US">
                <a:latin typeface="Ubuntu"/>
              </a:rPr>
              <a:t>Social and Religious Factors</a:t>
            </a:r>
          </a:p>
        </p:txBody>
      </p:sp>
      <p:sp>
        <p:nvSpPr>
          <p:cNvPr id="5" name="Text Placeholder 4">
            <a:extLst>
              <a:ext uri="{FF2B5EF4-FFF2-40B4-BE49-F238E27FC236}">
                <a16:creationId xmlns:a16="http://schemas.microsoft.com/office/drawing/2014/main" id="{50D89A63-80C3-47E1-7F0B-1C4F815532B2}"/>
              </a:ext>
            </a:extLst>
          </p:cNvPr>
          <p:cNvSpPr>
            <a:spLocks noGrp="1"/>
          </p:cNvSpPr>
          <p:nvPr>
            <p:ph type="body" sz="quarter" idx="13"/>
          </p:nvPr>
        </p:nvSpPr>
        <p:spPr>
          <a:xfrm>
            <a:off x="232308" y="1710454"/>
            <a:ext cx="7666755" cy="4024763"/>
          </a:xfrm>
        </p:spPr>
        <p:txBody>
          <a:bodyPr vert="horz" lIns="91440" tIns="45720" rIns="91440" bIns="45720" rtlCol="0" anchor="t">
            <a:noAutofit/>
          </a:bodyPr>
          <a:lstStyle/>
          <a:p>
            <a:r>
              <a:rPr lang="en-US" sz="1800">
                <a:latin typeface="Ubuntu"/>
              </a:rPr>
              <a:t>Food choices play a significant role in many religious practices, shaping not only what is consumed but also how it is prepared, shared and celebrated. These dietary customs reflect deeper spiritual values, ethical beliefs and cultural traditions that vary across different faiths.</a:t>
            </a:r>
            <a:endParaRPr lang="en-US" sz="1800"/>
          </a:p>
          <a:p>
            <a:pPr marL="285750" indent="-285750">
              <a:buFont typeface="Arial"/>
              <a:buChar char="•"/>
            </a:pPr>
            <a:r>
              <a:rPr lang="en-US" sz="1800" b="1">
                <a:latin typeface="Ubuntu"/>
              </a:rPr>
              <a:t>Dietary Restrictions</a:t>
            </a:r>
            <a:r>
              <a:rPr lang="en-US" sz="1800">
                <a:latin typeface="Ubuntu"/>
              </a:rPr>
              <a:t>: Many religions have specific guidelines on what is permissible to eat (halal, kosher, vegetarianism, fasting).</a:t>
            </a:r>
            <a:endParaRPr lang="en-US" sz="1800"/>
          </a:p>
          <a:p>
            <a:pPr marL="285750" indent="-285750">
              <a:buFont typeface="Arial"/>
              <a:buChar char="•"/>
            </a:pPr>
            <a:r>
              <a:rPr lang="en-US" sz="1800" b="1">
                <a:latin typeface="Ubuntu"/>
              </a:rPr>
              <a:t>Sacred Foods</a:t>
            </a:r>
            <a:r>
              <a:rPr lang="en-US" sz="1800">
                <a:latin typeface="Ubuntu"/>
              </a:rPr>
              <a:t>: Certain foods are considered holy or spiritually significant (e.g., bread and wine in Christianity, prasad in Hinduism).</a:t>
            </a:r>
          </a:p>
          <a:p>
            <a:pPr marL="285750" indent="-285750">
              <a:buFont typeface="Arial"/>
              <a:buChar char="•"/>
            </a:pPr>
            <a:r>
              <a:rPr lang="en-US" sz="1800" b="1">
                <a:latin typeface="Ubuntu"/>
              </a:rPr>
              <a:t>Fasting and Abstinence</a:t>
            </a:r>
            <a:r>
              <a:rPr lang="en-US" sz="1800">
                <a:latin typeface="Ubuntu"/>
              </a:rPr>
              <a:t>: Periods of fasting are observed (e.g., Ramadan in Islam, Lent in Christianity).</a:t>
            </a:r>
          </a:p>
          <a:p>
            <a:pPr marL="285750" indent="-285750">
              <a:buFont typeface="Arial"/>
              <a:buChar char="•"/>
            </a:pPr>
            <a:r>
              <a:rPr lang="en-US" sz="1800" b="1">
                <a:latin typeface="Ubuntu"/>
              </a:rPr>
              <a:t>Cultural and Ethical Impact</a:t>
            </a:r>
            <a:r>
              <a:rPr lang="en-US" sz="1800">
                <a:latin typeface="Ubuntu"/>
              </a:rPr>
              <a:t>: Religious beliefs often influence ethical food choices, such as avoiding meat or practicing sustainable farming.</a:t>
            </a:r>
          </a:p>
          <a:p>
            <a:pPr marL="285750" indent="-285750">
              <a:buFont typeface="Arial"/>
              <a:buChar char="•"/>
            </a:pPr>
            <a:r>
              <a:rPr lang="en-US" sz="1800" b="1">
                <a:latin typeface="Ubuntu"/>
              </a:rPr>
              <a:t>Symbolic Meaning</a:t>
            </a:r>
            <a:r>
              <a:rPr lang="en-US" sz="1800">
                <a:latin typeface="Ubuntu"/>
              </a:rPr>
              <a:t>: Food rituals and ceremonies often have spiritual or symbolic meanings (e.g., communal meals during religious festivals).</a:t>
            </a:r>
          </a:p>
          <a:p>
            <a:endParaRPr lang="en-US"/>
          </a:p>
        </p:txBody>
      </p:sp>
      <p:pic>
        <p:nvPicPr>
          <p:cNvPr id="13314" name="Picture 2" descr="Premium Photo | Breakfast family and religious concept group of people with  food sitting at table and praying before meal">
            <a:extLst>
              <a:ext uri="{FF2B5EF4-FFF2-40B4-BE49-F238E27FC236}">
                <a16:creationId xmlns:a16="http://schemas.microsoft.com/office/drawing/2014/main" id="{1D90AB4D-2032-2DD3-6395-625D2B3DDC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63418" y="1858586"/>
            <a:ext cx="4096274" cy="27705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3895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0150B7C-8A80-EB1D-2B0E-3AA73A77EC64}"/>
              </a:ext>
            </a:extLst>
          </p:cNvPr>
          <p:cNvSpPr>
            <a:spLocks noGrp="1"/>
          </p:cNvSpPr>
          <p:nvPr>
            <p:ph type="body" sz="quarter" idx="11"/>
          </p:nvPr>
        </p:nvSpPr>
        <p:spPr>
          <a:xfrm>
            <a:off x="304879" y="904876"/>
            <a:ext cx="6705600" cy="631825"/>
          </a:xfrm>
        </p:spPr>
        <p:txBody>
          <a:bodyPr>
            <a:normAutofit/>
          </a:bodyPr>
          <a:lstStyle/>
          <a:p>
            <a:r>
              <a:rPr lang="en-US" dirty="0">
                <a:latin typeface="Ubuntu"/>
              </a:rPr>
              <a:t>Attitudes and Beliefs</a:t>
            </a:r>
            <a:endParaRPr lang="en-US" dirty="0"/>
          </a:p>
        </p:txBody>
      </p:sp>
      <p:sp>
        <p:nvSpPr>
          <p:cNvPr id="8" name="TextBox 7">
            <a:extLst>
              <a:ext uri="{FF2B5EF4-FFF2-40B4-BE49-F238E27FC236}">
                <a16:creationId xmlns:a16="http://schemas.microsoft.com/office/drawing/2014/main" id="{1DE6EF36-F1E2-1B14-779D-A29D6E4A3DA2}"/>
              </a:ext>
            </a:extLst>
          </p:cNvPr>
          <p:cNvSpPr txBox="1"/>
          <p:nvPr/>
        </p:nvSpPr>
        <p:spPr>
          <a:xfrm>
            <a:off x="335643" y="1744738"/>
            <a:ext cx="6971392" cy="44253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solidFill>
                  <a:schemeClr val="accent1"/>
                </a:solidFill>
                <a:latin typeface="Ubuntu"/>
                <a:ea typeface="Calibri" panose="020F0502020204030204"/>
                <a:cs typeface="Calibri" panose="020F0502020204030204"/>
              </a:rPr>
              <a:t>Within the UK people may choose to follow a certain diet and this can be based on their attitudes, beliefs, health reasons, culture or religion. </a:t>
            </a:r>
            <a:endParaRPr lang="en-US" sz="2000" dirty="0">
              <a:solidFill>
                <a:schemeClr val="accent1"/>
              </a:solidFill>
              <a:latin typeface="Ubuntu"/>
            </a:endParaRPr>
          </a:p>
          <a:p>
            <a:pPr marL="285750" indent="-285750">
              <a:buFont typeface="Arial" panose="020B0604020202020204" pitchFamily="34" charset="0"/>
              <a:buChar char="•"/>
            </a:pPr>
            <a:endParaRPr lang="en-US" sz="2000" dirty="0">
              <a:solidFill>
                <a:schemeClr val="accent1"/>
              </a:solidFill>
              <a:latin typeface="Ubuntu"/>
              <a:ea typeface="Calibri" panose="020F0502020204030204"/>
              <a:cs typeface="Calibri" panose="020F0502020204030204"/>
            </a:endParaRPr>
          </a:p>
          <a:p>
            <a:r>
              <a:rPr lang="en-US" sz="2000" dirty="0">
                <a:solidFill>
                  <a:schemeClr val="accent1"/>
                </a:solidFill>
                <a:latin typeface="Ubuntu"/>
                <a:ea typeface="Calibri" panose="020F0502020204030204"/>
                <a:cs typeface="Calibri" panose="020F0502020204030204"/>
              </a:rPr>
              <a:t>On the next slide it shows some of the most popular diets people in the UK tend to follow. It is important to note that these diets don't restrict any part of the </a:t>
            </a:r>
            <a:r>
              <a:rPr lang="en-US" sz="2000" dirty="0" err="1">
                <a:solidFill>
                  <a:schemeClr val="accent1"/>
                </a:solidFill>
                <a:latin typeface="Ubuntu"/>
                <a:ea typeface="Calibri" panose="020F0502020204030204"/>
                <a:cs typeface="Calibri" panose="020F0502020204030204"/>
              </a:rPr>
              <a:t>eatwell</a:t>
            </a:r>
            <a:r>
              <a:rPr lang="en-US" sz="2000" dirty="0">
                <a:solidFill>
                  <a:schemeClr val="accent1"/>
                </a:solidFill>
                <a:latin typeface="Ubuntu"/>
                <a:ea typeface="Calibri" panose="020F0502020204030204"/>
                <a:cs typeface="Calibri" panose="020F0502020204030204"/>
              </a:rPr>
              <a:t> guide. For example, vegetarians don't eat meat, but it doesn't mean they don't eat protein. They supplement the food group with foods such as beans, pulses and nuts to achieve their protein recommendations. </a:t>
            </a:r>
          </a:p>
          <a:p>
            <a:endParaRPr lang="en-US" sz="2000" dirty="0">
              <a:solidFill>
                <a:schemeClr val="accent1"/>
              </a:solidFill>
              <a:latin typeface="Ubuntu"/>
              <a:ea typeface="Calibri" panose="020F0502020204030204"/>
              <a:cs typeface="Calibri" panose="020F0502020204030204"/>
            </a:endParaRPr>
          </a:p>
          <a:p>
            <a:r>
              <a:rPr lang="en-US" sz="2000" dirty="0">
                <a:solidFill>
                  <a:schemeClr val="accent1"/>
                </a:solidFill>
                <a:latin typeface="Ubuntu"/>
                <a:ea typeface="Calibri" panose="020F0502020204030204"/>
                <a:cs typeface="Calibri" panose="020F0502020204030204"/>
              </a:rPr>
              <a:t>Have a look at the next slide and see which of these diets you've heard of and what the main differences are.</a:t>
            </a:r>
          </a:p>
        </p:txBody>
      </p:sp>
      <p:pic>
        <p:nvPicPr>
          <p:cNvPr id="14338" name="Picture 2" descr="A person standing in front of shelves of food&#10;&#10;AI-generated content may be incorrect.">
            <a:extLst>
              <a:ext uri="{FF2B5EF4-FFF2-40B4-BE49-F238E27FC236}">
                <a16:creationId xmlns:a16="http://schemas.microsoft.com/office/drawing/2014/main" id="{063B82ED-FE1C-E1D7-AA3B-AF154211AC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9510" y="1744738"/>
            <a:ext cx="4080510" cy="3867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27969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40E63DB1-0FBE-8D9B-8D22-7617F1BD4315}"/>
              </a:ext>
            </a:extLst>
          </p:cNvPr>
          <p:cNvSpPr txBox="1">
            <a:spLocks/>
          </p:cNvSpPr>
          <p:nvPr/>
        </p:nvSpPr>
        <p:spPr>
          <a:xfrm>
            <a:off x="1362872" y="5783110"/>
            <a:ext cx="10220921" cy="262459"/>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err="1">
                <a:solidFill>
                  <a:srgbClr val="E03882"/>
                </a:solidFill>
                <a:latin typeface="Ubuntu"/>
              </a:rPr>
              <a:t>MyNutriWeb</a:t>
            </a:r>
            <a:r>
              <a:rPr lang="en-US" sz="1600">
                <a:solidFill>
                  <a:srgbClr val="E03882"/>
                </a:solidFill>
                <a:latin typeface="Ubuntu"/>
              </a:rPr>
              <a:t>: Ensuring Nutritional Adequacy of Plant based Diets for Children. Vanessa Clarkson</a:t>
            </a:r>
            <a:endParaRPr lang="en-US">
              <a:latin typeface="Ubuntu"/>
            </a:endParaRPr>
          </a:p>
        </p:txBody>
      </p:sp>
      <p:sp>
        <p:nvSpPr>
          <p:cNvPr id="7" name="Text Placeholder 2">
            <a:extLst>
              <a:ext uri="{FF2B5EF4-FFF2-40B4-BE49-F238E27FC236}">
                <a16:creationId xmlns:a16="http://schemas.microsoft.com/office/drawing/2014/main" id="{D801545D-B5E6-08F0-4470-5922D4E0F625}"/>
              </a:ext>
            </a:extLst>
          </p:cNvPr>
          <p:cNvSpPr txBox="1">
            <a:spLocks/>
          </p:cNvSpPr>
          <p:nvPr/>
        </p:nvSpPr>
        <p:spPr>
          <a:xfrm>
            <a:off x="658665" y="673554"/>
            <a:ext cx="6705600" cy="631825"/>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accent1">
                    <a:lumMod val="76000"/>
                  </a:schemeClr>
                </a:solidFill>
                <a:latin typeface="Ubuntu"/>
              </a:rPr>
              <a:t>Popular Diets in the UK </a:t>
            </a:r>
            <a:endParaRPr lang="en-US">
              <a:solidFill>
                <a:schemeClr val="accent1">
                  <a:lumMod val="76000"/>
                </a:schemeClr>
              </a:solidFill>
            </a:endParaRPr>
          </a:p>
        </p:txBody>
      </p:sp>
      <p:pic>
        <p:nvPicPr>
          <p:cNvPr id="15362" name="Picture 2" descr="A screenshot of a video game&#10;&#10;AI-generated content may be incorrect.">
            <a:extLst>
              <a:ext uri="{FF2B5EF4-FFF2-40B4-BE49-F238E27FC236}">
                <a16:creationId xmlns:a16="http://schemas.microsoft.com/office/drawing/2014/main" id="{E75E0BC1-1EF4-3968-DE6E-18D6EC72E9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100" y="1420169"/>
            <a:ext cx="10363200" cy="4248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29517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0150B7C-8A80-EB1D-2B0E-3AA73A77EC64}"/>
              </a:ext>
            </a:extLst>
          </p:cNvPr>
          <p:cNvSpPr>
            <a:spLocks noGrp="1"/>
          </p:cNvSpPr>
          <p:nvPr>
            <p:ph type="body" sz="quarter" idx="11"/>
          </p:nvPr>
        </p:nvSpPr>
        <p:spPr>
          <a:xfrm>
            <a:off x="304879" y="904876"/>
            <a:ext cx="6705600" cy="631825"/>
          </a:xfrm>
        </p:spPr>
        <p:txBody>
          <a:bodyPr>
            <a:normAutofit/>
          </a:bodyPr>
          <a:lstStyle/>
          <a:p>
            <a:r>
              <a:rPr lang="en-US">
                <a:latin typeface="Ubuntu"/>
              </a:rPr>
              <a:t>Other Factors</a:t>
            </a:r>
            <a:endParaRPr lang="en-US"/>
          </a:p>
        </p:txBody>
      </p:sp>
      <p:sp>
        <p:nvSpPr>
          <p:cNvPr id="5" name="Text Placeholder 4">
            <a:extLst>
              <a:ext uri="{FF2B5EF4-FFF2-40B4-BE49-F238E27FC236}">
                <a16:creationId xmlns:a16="http://schemas.microsoft.com/office/drawing/2014/main" id="{99A0A678-8B95-1899-208B-C88320AE23AA}"/>
              </a:ext>
            </a:extLst>
          </p:cNvPr>
          <p:cNvSpPr>
            <a:spLocks noGrp="1"/>
          </p:cNvSpPr>
          <p:nvPr>
            <p:ph type="body" sz="quarter" idx="13"/>
          </p:nvPr>
        </p:nvSpPr>
        <p:spPr>
          <a:xfrm>
            <a:off x="304879" y="1844551"/>
            <a:ext cx="7503867" cy="4703738"/>
          </a:xfrm>
        </p:spPr>
        <p:txBody>
          <a:bodyPr vert="horz" lIns="91440" tIns="45720" rIns="91440" bIns="45720" rtlCol="0" anchor="t">
            <a:noAutofit/>
          </a:bodyPr>
          <a:lstStyle/>
          <a:p>
            <a:r>
              <a:rPr lang="en-US" sz="2000" b="1" dirty="0">
                <a:solidFill>
                  <a:schemeClr val="accent4"/>
                </a:solidFill>
                <a:latin typeface="Ubuntu"/>
              </a:rPr>
              <a:t>Cost </a:t>
            </a:r>
            <a:endParaRPr lang="en-US" dirty="0">
              <a:solidFill>
                <a:schemeClr val="accent4"/>
              </a:solidFill>
            </a:endParaRPr>
          </a:p>
          <a:p>
            <a:r>
              <a:rPr lang="en-US" sz="2000">
                <a:latin typeface="Ubuntu"/>
              </a:rPr>
              <a:t>The cost of food is a big factor in what people buy. People with less access to resources and opportunities often eat fewer fruits and vegetables. People may be hesitant to try new foods as they may see it as a waste if their family doesn't like it. </a:t>
            </a:r>
          </a:p>
          <a:p>
            <a:endParaRPr lang="en-US" sz="1800"/>
          </a:p>
          <a:p>
            <a:endParaRPr lang="en-US" sz="1800"/>
          </a:p>
          <a:p>
            <a:endParaRPr lang="en-US" sz="1800"/>
          </a:p>
        </p:txBody>
      </p:sp>
      <p:sp>
        <p:nvSpPr>
          <p:cNvPr id="6" name="Text Placeholder 4">
            <a:extLst>
              <a:ext uri="{FF2B5EF4-FFF2-40B4-BE49-F238E27FC236}">
                <a16:creationId xmlns:a16="http://schemas.microsoft.com/office/drawing/2014/main" id="{8706D226-959C-1B3D-7633-310DAD7FD4CB}"/>
              </a:ext>
            </a:extLst>
          </p:cNvPr>
          <p:cNvSpPr txBox="1">
            <a:spLocks/>
          </p:cNvSpPr>
          <p:nvPr/>
        </p:nvSpPr>
        <p:spPr>
          <a:xfrm>
            <a:off x="304879" y="3646946"/>
            <a:ext cx="7626930" cy="2500765"/>
          </a:xfrm>
          <a:prstGeom prst="rect">
            <a:avLst/>
          </a:prstGeom>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a:solidFill>
                  <a:schemeClr val="accent4"/>
                </a:solidFill>
                <a:latin typeface="Ubuntu"/>
              </a:rPr>
              <a:t>Education and Knowledge</a:t>
            </a:r>
            <a:endParaRPr lang="en-US" sz="2000">
              <a:solidFill>
                <a:schemeClr val="accent4"/>
              </a:solidFill>
              <a:latin typeface="Ubuntu"/>
              <a:cs typeface="Calibri"/>
            </a:endParaRPr>
          </a:p>
          <a:p>
            <a:r>
              <a:rPr lang="en-US" sz="2000">
                <a:latin typeface="Ubuntu"/>
              </a:rPr>
              <a:t>How much money and education people have affects what they eat and can lead to food related ill health. To help people with less access to resources and opportunities eat a healthy balanced diet, educating people on both what to eat and how to prepare and cook food, but also how to access foods can be a positive way to overcome these barriers. </a:t>
            </a:r>
          </a:p>
          <a:p>
            <a:endParaRPr lang="en-US" sz="1800"/>
          </a:p>
          <a:p>
            <a:endParaRPr lang="en-US" sz="2800"/>
          </a:p>
        </p:txBody>
      </p:sp>
      <p:pic>
        <p:nvPicPr>
          <p:cNvPr id="16386" name="Picture 2" descr="A hand holding a receipt&#10;&#10;AI-generated content may be incorrect.">
            <a:extLst>
              <a:ext uri="{FF2B5EF4-FFF2-40B4-BE49-F238E27FC236}">
                <a16:creationId xmlns:a16="http://schemas.microsoft.com/office/drawing/2014/main" id="{F6A4B409-6C42-1D93-9315-866893409D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1489" y="2207541"/>
            <a:ext cx="3775632" cy="3427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0753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0150B7C-8A80-EB1D-2B0E-3AA73A77EC64}"/>
              </a:ext>
            </a:extLst>
          </p:cNvPr>
          <p:cNvSpPr>
            <a:spLocks noGrp="1"/>
          </p:cNvSpPr>
          <p:nvPr>
            <p:ph type="body" sz="quarter" idx="11"/>
          </p:nvPr>
        </p:nvSpPr>
        <p:spPr>
          <a:xfrm>
            <a:off x="208117" y="925545"/>
            <a:ext cx="7186806" cy="631825"/>
          </a:xfrm>
        </p:spPr>
        <p:txBody>
          <a:bodyPr>
            <a:normAutofit/>
          </a:bodyPr>
          <a:lstStyle/>
          <a:p>
            <a:r>
              <a:rPr lang="en-US">
                <a:latin typeface="Ubuntu"/>
              </a:rPr>
              <a:t>Ethical and Environmental Factors</a:t>
            </a:r>
            <a:endParaRPr lang="en-US" err="1">
              <a:latin typeface="Ubuntu"/>
            </a:endParaRPr>
          </a:p>
        </p:txBody>
      </p:sp>
      <p:sp>
        <p:nvSpPr>
          <p:cNvPr id="5" name="Text Placeholder 4">
            <a:extLst>
              <a:ext uri="{FF2B5EF4-FFF2-40B4-BE49-F238E27FC236}">
                <a16:creationId xmlns:a16="http://schemas.microsoft.com/office/drawing/2014/main" id="{99A0A678-8B95-1899-208B-C88320AE23AA}"/>
              </a:ext>
            </a:extLst>
          </p:cNvPr>
          <p:cNvSpPr>
            <a:spLocks noGrp="1"/>
          </p:cNvSpPr>
          <p:nvPr>
            <p:ph type="body" sz="quarter" idx="13"/>
          </p:nvPr>
        </p:nvSpPr>
        <p:spPr>
          <a:xfrm>
            <a:off x="207964" y="1705685"/>
            <a:ext cx="6803769" cy="4690003"/>
          </a:xfrm>
        </p:spPr>
        <p:txBody>
          <a:bodyPr vert="horz" lIns="91440" tIns="45720" rIns="91440" bIns="45720" rtlCol="0" anchor="t">
            <a:noAutofit/>
          </a:bodyPr>
          <a:lstStyle/>
          <a:p>
            <a:r>
              <a:rPr lang="en-GB" sz="1800">
                <a:latin typeface="Ubuntu"/>
              </a:rPr>
              <a:t>An </a:t>
            </a:r>
            <a:r>
              <a:rPr lang="en-GB" sz="1800" b="1">
                <a:latin typeface="Ubuntu"/>
              </a:rPr>
              <a:t>ethical consumer</a:t>
            </a:r>
            <a:r>
              <a:rPr lang="en-GB" sz="1800">
                <a:latin typeface="Ubuntu"/>
              </a:rPr>
              <a:t> will care deeply about where their food comes from and the welfare of the animals and people involved in making that food.</a:t>
            </a:r>
            <a:endParaRPr lang="en-US" sz="1800"/>
          </a:p>
          <a:p>
            <a:r>
              <a:rPr lang="en-GB" sz="1800">
                <a:latin typeface="Ubuntu"/>
              </a:rPr>
              <a:t>They will look for the following factors:</a:t>
            </a:r>
            <a:endParaRPr lang="en-GB" sz="1800"/>
          </a:p>
          <a:p>
            <a:pPr marL="285750" indent="-285750">
              <a:buFont typeface="Arial"/>
              <a:buChar char="•"/>
            </a:pPr>
            <a:r>
              <a:rPr lang="en-GB" sz="1800" b="1">
                <a:latin typeface="Ubuntu"/>
              </a:rPr>
              <a:t>Organic produce</a:t>
            </a:r>
            <a:r>
              <a:rPr lang="en-GB" sz="1800">
                <a:latin typeface="Ubuntu"/>
              </a:rPr>
              <a:t> – ethical consumers tend to buy organic produce as it is produced in a way that protects the environment.</a:t>
            </a:r>
            <a:endParaRPr lang="en-GB" sz="1800"/>
          </a:p>
          <a:p>
            <a:pPr marL="285750" indent="-285750">
              <a:buFont typeface="Arial"/>
              <a:buChar char="•"/>
            </a:pPr>
            <a:r>
              <a:rPr lang="en-GB" sz="1800" b="1">
                <a:latin typeface="Ubuntu"/>
              </a:rPr>
              <a:t>Fairtrade produce </a:t>
            </a:r>
            <a:r>
              <a:rPr lang="en-GB" sz="1800">
                <a:latin typeface="Ubuntu"/>
              </a:rPr>
              <a:t>– ethical consumers tend to buy Fairtrade produce, for example bananas or chocolate, as the farmers responsible for producing the product have been given a fair price for their produce.</a:t>
            </a:r>
            <a:endParaRPr lang="en-GB" sz="1800"/>
          </a:p>
          <a:p>
            <a:pPr marL="285750" indent="-285750">
              <a:buFont typeface="Arial"/>
              <a:buChar char="•"/>
            </a:pPr>
            <a:r>
              <a:rPr lang="en-GB" sz="1800" b="1">
                <a:latin typeface="Ubuntu"/>
              </a:rPr>
              <a:t>Local produce</a:t>
            </a:r>
            <a:r>
              <a:rPr lang="en-GB" sz="1800">
                <a:latin typeface="Ubuntu"/>
              </a:rPr>
              <a:t> – ethical consumers often like to support local farmers. For example, people from Wales may like to buy Welsh Lamb that have been farmed in Mid Wales compared to Lamb from New Zealand as this reduces food miles.</a:t>
            </a:r>
            <a:endParaRPr lang="en-GB" sz="1800"/>
          </a:p>
          <a:p>
            <a:endParaRPr lang="en-GB" b="1">
              <a:solidFill>
                <a:schemeClr val="accent4"/>
              </a:solidFill>
            </a:endParaRPr>
          </a:p>
          <a:p>
            <a:endParaRPr lang="en-GB">
              <a:solidFill>
                <a:schemeClr val="tx2"/>
              </a:solidFill>
            </a:endParaRPr>
          </a:p>
        </p:txBody>
      </p:sp>
      <p:sp>
        <p:nvSpPr>
          <p:cNvPr id="4" name="TextBox 3">
            <a:extLst>
              <a:ext uri="{FF2B5EF4-FFF2-40B4-BE49-F238E27FC236}">
                <a16:creationId xmlns:a16="http://schemas.microsoft.com/office/drawing/2014/main" id="{44AEE940-B30E-E4BC-0E7B-CA404D54D02D}"/>
              </a:ext>
            </a:extLst>
          </p:cNvPr>
          <p:cNvSpPr txBox="1"/>
          <p:nvPr/>
        </p:nvSpPr>
        <p:spPr>
          <a:xfrm>
            <a:off x="7398262" y="4642156"/>
            <a:ext cx="4279294" cy="1477328"/>
          </a:xfrm>
          <a:prstGeom prst="rect">
            <a:avLst/>
          </a:prstGeom>
          <a:solidFill>
            <a:schemeClr val="accent1">
              <a:lumMod val="7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solidFill>
                  <a:srgbClr val="FFFFFF"/>
                </a:solidFill>
                <a:latin typeface="Ubuntu"/>
                <a:hlinkClick r:id="rId2">
                  <a:extLst>
                    <a:ext uri="{A12FA001-AC4F-418D-AE19-62706E023703}">
                      <ahyp:hlinkClr xmlns:ahyp="http://schemas.microsoft.com/office/drawing/2018/hyperlinkcolor" val="tx"/>
                    </a:ext>
                  </a:extLst>
                </a:hlinkClick>
              </a:rPr>
              <a:t>Ethical and environmental factors - Factors affecting food choice – CCEA - GCSE Home Economics: Food and Nutrition (CCEA) Revision - BBC Bitesize</a:t>
            </a:r>
            <a:endParaRPr lang="en-US"/>
          </a:p>
        </p:txBody>
      </p:sp>
      <p:pic>
        <p:nvPicPr>
          <p:cNvPr id="17410" name="Picture 2" descr="A display of vegetables at a market&#10;&#10;AI-generated content may be incorrect.">
            <a:extLst>
              <a:ext uri="{FF2B5EF4-FFF2-40B4-BE49-F238E27FC236}">
                <a16:creationId xmlns:a16="http://schemas.microsoft.com/office/drawing/2014/main" id="{31EFE84A-36E3-E858-519C-C614577843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8262" y="1510074"/>
            <a:ext cx="4279294" cy="2713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08527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C97148C-D99C-5EF4-C9AB-40693FE2DAFA}"/>
              </a:ext>
            </a:extLst>
          </p:cNvPr>
          <p:cNvSpPr>
            <a:spLocks noGrp="1"/>
          </p:cNvSpPr>
          <p:nvPr>
            <p:ph type="body" sz="quarter" idx="11"/>
          </p:nvPr>
        </p:nvSpPr>
        <p:spPr>
          <a:xfrm>
            <a:off x="304879" y="777876"/>
            <a:ext cx="6680200" cy="669925"/>
          </a:xfrm>
        </p:spPr>
        <p:txBody>
          <a:bodyPr>
            <a:normAutofit fontScale="92500"/>
          </a:bodyPr>
          <a:lstStyle/>
          <a:p>
            <a:r>
              <a:rPr lang="en-US">
                <a:latin typeface="Ubuntu"/>
              </a:rPr>
              <a:t>Future Dietary and Drinking Trends</a:t>
            </a:r>
            <a:endParaRPr lang="en-US"/>
          </a:p>
        </p:txBody>
      </p:sp>
      <p:sp>
        <p:nvSpPr>
          <p:cNvPr id="5" name="Text Placeholder 4">
            <a:extLst>
              <a:ext uri="{FF2B5EF4-FFF2-40B4-BE49-F238E27FC236}">
                <a16:creationId xmlns:a16="http://schemas.microsoft.com/office/drawing/2014/main" id="{072CACF0-7538-1290-4342-1CEBF44C3048}"/>
              </a:ext>
            </a:extLst>
          </p:cNvPr>
          <p:cNvSpPr>
            <a:spLocks noGrp="1"/>
          </p:cNvSpPr>
          <p:nvPr>
            <p:ph type="body" sz="quarter" idx="13"/>
          </p:nvPr>
        </p:nvSpPr>
        <p:spPr>
          <a:xfrm>
            <a:off x="299959" y="1583289"/>
            <a:ext cx="6424913" cy="4762576"/>
          </a:xfrm>
        </p:spPr>
        <p:txBody>
          <a:bodyPr vert="horz" lIns="91440" tIns="45720" rIns="91440" bIns="45720" rtlCol="0" anchor="t">
            <a:noAutofit/>
          </a:bodyPr>
          <a:lstStyle/>
          <a:p>
            <a:r>
              <a:rPr lang="en-US" sz="2000" dirty="0">
                <a:latin typeface="Ubuntu"/>
              </a:rPr>
              <a:t>People usually pick foods and drinks that are cheap</a:t>
            </a:r>
            <a:r>
              <a:rPr lang="en-US" sz="2000" dirty="0">
                <a:solidFill>
                  <a:schemeClr val="accent1">
                    <a:lumMod val="76000"/>
                  </a:schemeClr>
                </a:solidFill>
                <a:latin typeface="Ubuntu"/>
              </a:rPr>
              <a:t> </a:t>
            </a:r>
            <a:r>
              <a:rPr lang="en-US" sz="2000" dirty="0">
                <a:latin typeface="Ubuntu"/>
              </a:rPr>
              <a:t>and easy to get as this fits into their busy lifestyles.</a:t>
            </a:r>
            <a:endParaRPr lang="en-US" sz="2000" dirty="0"/>
          </a:p>
          <a:p>
            <a:r>
              <a:rPr lang="en-US" sz="2000" dirty="0">
                <a:latin typeface="Ubuntu"/>
              </a:rPr>
              <a:t>This habit is strong, but new technology is making it even easier for people to find convenient food options. While it's nice to have food that's quick and affordable, it can often be bad for the environment and our health.</a:t>
            </a:r>
          </a:p>
          <a:p>
            <a:r>
              <a:rPr lang="en-US" sz="2000" dirty="0">
                <a:latin typeface="Ubuntu"/>
              </a:rPr>
              <a:t>Most people focus on what's best for them right now, rather than thinking about how their choices will affect their health, their family or the world in the future.</a:t>
            </a:r>
          </a:p>
          <a:p>
            <a:r>
              <a:rPr lang="en-US" sz="2000" dirty="0">
                <a:latin typeface="Ubuntu"/>
              </a:rPr>
              <a:t>The following table shows how our diets have changed over previous years and how the next 5 years will look. </a:t>
            </a:r>
          </a:p>
          <a:p>
            <a:r>
              <a:rPr lang="en-US" sz="2000" dirty="0">
                <a:latin typeface="Ubuntu"/>
              </a:rPr>
              <a:t>Do you think these trends effect our health? </a:t>
            </a:r>
          </a:p>
          <a:p>
            <a:endParaRPr lang="en-US"/>
          </a:p>
          <a:p>
            <a:endParaRPr lang="en-US"/>
          </a:p>
        </p:txBody>
      </p:sp>
      <p:sp>
        <p:nvSpPr>
          <p:cNvPr id="4" name="TextBox 3">
            <a:extLst>
              <a:ext uri="{FF2B5EF4-FFF2-40B4-BE49-F238E27FC236}">
                <a16:creationId xmlns:a16="http://schemas.microsoft.com/office/drawing/2014/main" id="{A6424BC8-A639-6114-6550-D0C359BF0755}"/>
              </a:ext>
            </a:extLst>
          </p:cNvPr>
          <p:cNvSpPr txBox="1"/>
          <p:nvPr/>
        </p:nvSpPr>
        <p:spPr>
          <a:xfrm>
            <a:off x="6866467" y="5811158"/>
            <a:ext cx="5202767" cy="670521"/>
          </a:xfrm>
          <a:prstGeom prst="rect">
            <a:avLst/>
          </a:prstGeom>
          <a:solidFill>
            <a:schemeClr val="accent1">
              <a:lumMod val="7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solidFill>
                  <a:schemeClr val="bg1"/>
                </a:solidFill>
                <a:latin typeface="Ubuntu"/>
                <a:hlinkClick r:id="rId3">
                  <a:extLst>
                    <a:ext uri="{A12FA001-AC4F-418D-AE19-62706E023703}">
                      <ahyp:hlinkClr xmlns:ahyp="http://schemas.microsoft.com/office/drawing/2018/hyperlinkcolor" val="tx"/>
                    </a:ext>
                  </a:extLst>
                </a:hlinkClick>
              </a:rPr>
              <a:t>Shaping Our Health - Chief Medical Officer for Wales Annual Report 2023 (gov.wales)</a:t>
            </a:r>
            <a:endParaRPr lang="en-US"/>
          </a:p>
        </p:txBody>
      </p:sp>
      <p:pic>
        <p:nvPicPr>
          <p:cNvPr id="18434" name="Picture 2" descr="A table with numbers and a number of people&#10;&#10;AI-generated content may be incorrect.">
            <a:extLst>
              <a:ext uri="{FF2B5EF4-FFF2-40B4-BE49-F238E27FC236}">
                <a16:creationId xmlns:a16="http://schemas.microsoft.com/office/drawing/2014/main" id="{DB880D50-2B52-166C-626B-68265517F9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66466" y="628650"/>
            <a:ext cx="5202767" cy="5030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11380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a:latin typeface="Ubuntu"/>
                <a:ea typeface="Verdana"/>
              </a:rPr>
              <a:t>Thank You For Listening</a:t>
            </a:r>
            <a:endParaRPr lang="en-US"/>
          </a:p>
        </p:txBody>
      </p:sp>
    </p:spTree>
    <p:extLst>
      <p:ext uri="{BB962C8B-B14F-4D97-AF65-F5344CB8AC3E}">
        <p14:creationId xmlns:p14="http://schemas.microsoft.com/office/powerpoint/2010/main" val="398280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p:txBody>
          <a:bodyPr/>
          <a:lstStyle/>
          <a:p>
            <a:r>
              <a:rPr lang="en-US" dirty="0">
                <a:latin typeface="Ubuntu"/>
              </a:rPr>
              <a:t>Contents </a:t>
            </a:r>
            <a:endParaRPr lang="en-US" dirty="0">
              <a:solidFill>
                <a:srgbClr val="000000"/>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145105" y="1501008"/>
            <a:ext cx="6044089" cy="4128370"/>
          </a:xfrm>
        </p:spPr>
        <p:txBody>
          <a:bodyPr vert="horz" lIns="91440" tIns="45720" rIns="91440" bIns="45720" rtlCol="0" anchor="t">
            <a:noAutofit/>
          </a:bodyPr>
          <a:lstStyle/>
          <a:p>
            <a:pPr marL="285750" indent="-285750">
              <a:buFont typeface="Arial,Sans-Serif"/>
              <a:buChar char="•"/>
            </a:pPr>
            <a:r>
              <a:rPr lang="en-US" sz="2400" b="1" dirty="0">
                <a:latin typeface="Ubuntu"/>
              </a:rPr>
              <a:t>Why Do We Choose the Food We Eat?</a:t>
            </a:r>
          </a:p>
          <a:p>
            <a:pPr marL="285750" indent="-285750">
              <a:buFont typeface="Arial,Sans-Serif"/>
              <a:buChar char="•"/>
            </a:pPr>
            <a:r>
              <a:rPr lang="en-US" sz="2400" b="1" dirty="0">
                <a:latin typeface="Ubuntu"/>
              </a:rPr>
              <a:t>Biological Factors</a:t>
            </a:r>
          </a:p>
          <a:p>
            <a:pPr marL="285750" indent="-285750">
              <a:buFont typeface="Arial,Sans-Serif"/>
              <a:buChar char="•"/>
            </a:pPr>
            <a:r>
              <a:rPr lang="en-US" sz="2400" b="1" dirty="0">
                <a:latin typeface="Ubuntu"/>
              </a:rPr>
              <a:t>Physical and Practical Factors </a:t>
            </a:r>
          </a:p>
          <a:p>
            <a:pPr marL="285750" indent="-285750">
              <a:buFont typeface="Arial,Sans-Serif"/>
              <a:buChar char="•"/>
            </a:pPr>
            <a:r>
              <a:rPr lang="en-US" sz="2400" b="1" dirty="0">
                <a:latin typeface="Ubuntu"/>
              </a:rPr>
              <a:t>Social Factors </a:t>
            </a:r>
          </a:p>
          <a:p>
            <a:pPr marL="285750" indent="-285750">
              <a:buFont typeface="Arial,Sans-Serif"/>
              <a:buChar char="•"/>
            </a:pPr>
            <a:r>
              <a:rPr lang="en-US" sz="2400" b="1" dirty="0">
                <a:latin typeface="Ubuntu"/>
              </a:rPr>
              <a:t>Social and Religious Factors</a:t>
            </a:r>
          </a:p>
          <a:p>
            <a:pPr marL="285750" indent="-285750">
              <a:buFont typeface="Arial,Sans-Serif"/>
              <a:buChar char="•"/>
            </a:pPr>
            <a:r>
              <a:rPr lang="en-US" sz="2400" b="1" dirty="0">
                <a:latin typeface="Ubuntu"/>
              </a:rPr>
              <a:t>Physiological Factors </a:t>
            </a:r>
          </a:p>
          <a:p>
            <a:pPr marL="285750" indent="-285750">
              <a:buFont typeface="Arial,Sans-Serif"/>
              <a:buChar char="•"/>
            </a:pPr>
            <a:r>
              <a:rPr lang="en-US" sz="2400" b="1" dirty="0">
                <a:latin typeface="Ubuntu"/>
              </a:rPr>
              <a:t>Attitudes and Beliefs </a:t>
            </a:r>
          </a:p>
          <a:p>
            <a:pPr marL="285750" indent="-285750">
              <a:buFont typeface="Arial,Sans-Serif"/>
              <a:buChar char="•"/>
            </a:pPr>
            <a:r>
              <a:rPr lang="en-US" sz="2400" b="1" dirty="0">
                <a:latin typeface="Ubuntu"/>
              </a:rPr>
              <a:t>Ethical and Environmental Factors </a:t>
            </a:r>
          </a:p>
          <a:p>
            <a:pPr marL="285750" indent="-285750">
              <a:buFont typeface="Arial,Sans-Serif"/>
              <a:buChar char="•"/>
            </a:pPr>
            <a:r>
              <a:rPr lang="en-US" sz="2400" b="1" dirty="0">
                <a:latin typeface="Ubuntu"/>
              </a:rPr>
              <a:t>Future Dietary and Drinking Trends</a:t>
            </a:r>
            <a:endParaRPr lang="en-US" b="1" dirty="0"/>
          </a:p>
          <a:p>
            <a:pPr marL="285750" indent="-285750">
              <a:buFont typeface="Arial,Sans-Serif"/>
              <a:buChar char="•"/>
            </a:pPr>
            <a:r>
              <a:rPr lang="en-US" sz="2400" b="1" dirty="0">
                <a:solidFill>
                  <a:srgbClr val="15518B"/>
                </a:solidFill>
                <a:latin typeface="Ubuntu"/>
              </a:rPr>
              <a:t>Economic Factors </a:t>
            </a:r>
          </a:p>
          <a:p>
            <a:pPr marL="285750" indent="-285750">
              <a:buFont typeface="Arial,Sans-Serif"/>
              <a:buChar char="•"/>
            </a:pPr>
            <a:endParaRPr lang="en-US" sz="2000">
              <a:solidFill>
                <a:srgbClr val="000000"/>
              </a:solidFill>
            </a:endParaRPr>
          </a:p>
          <a:p>
            <a:endParaRPr lang="en-US"/>
          </a:p>
        </p:txBody>
      </p:sp>
      <p:pic>
        <p:nvPicPr>
          <p:cNvPr id="2050" name="Picture 2" descr="A group of people at a market&#10;&#10;AI-generated content may be incorrect.">
            <a:extLst>
              <a:ext uri="{FF2B5EF4-FFF2-40B4-BE49-F238E27FC236}">
                <a16:creationId xmlns:a16="http://schemas.microsoft.com/office/drawing/2014/main" id="{5E3C4AFC-0A57-03DF-CA66-CC70690429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6048" y="1385887"/>
            <a:ext cx="4886325" cy="4086225"/>
          </a:xfrm>
          <a:prstGeom prst="round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1564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53EFA4EF-0D9C-63F6-F3E3-E33B427A1960}"/>
              </a:ext>
            </a:extLst>
          </p:cNvPr>
          <p:cNvSpPr txBox="1">
            <a:spLocks/>
          </p:cNvSpPr>
          <p:nvPr/>
        </p:nvSpPr>
        <p:spPr>
          <a:xfrm>
            <a:off x="346786" y="1054720"/>
            <a:ext cx="7109266" cy="7838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dirty="0">
                <a:latin typeface="Ubuntu"/>
              </a:rPr>
              <a:t>Why Do We Choose the Food We Eat?</a:t>
            </a:r>
            <a:endParaRPr lang="en-US" sz="3200" dirty="0"/>
          </a:p>
        </p:txBody>
      </p:sp>
      <p:sp>
        <p:nvSpPr>
          <p:cNvPr id="2" name="TextBox 6">
            <a:extLst>
              <a:ext uri="{FF2B5EF4-FFF2-40B4-BE49-F238E27FC236}">
                <a16:creationId xmlns:a16="http://schemas.microsoft.com/office/drawing/2014/main" id="{493AB0D8-88D0-9778-2EC9-EAB77BBF9883}"/>
              </a:ext>
            </a:extLst>
          </p:cNvPr>
          <p:cNvSpPr txBox="1"/>
          <p:nvPr/>
        </p:nvSpPr>
        <p:spPr>
          <a:xfrm>
            <a:off x="6254251" y="6122325"/>
            <a:ext cx="5597195" cy="369332"/>
          </a:xfrm>
          <a:prstGeom prst="rect">
            <a:avLst/>
          </a:prstGeom>
          <a:solidFill>
            <a:schemeClr val="accent1">
              <a:lumMod val="75000"/>
            </a:schemeClr>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a:solidFill>
                  <a:schemeClr val="bg1"/>
                </a:solidFill>
                <a:ea typeface="+mn-lt"/>
                <a:cs typeface="+mn-lt"/>
                <a:hlinkClick r:id="rId2">
                  <a:extLst>
                    <a:ext uri="{A12FA001-AC4F-418D-AE19-62706E023703}">
                      <ahyp:hlinkClr xmlns:ahyp="http://schemas.microsoft.com/office/drawing/2018/hyperlinkcolor" val="tx"/>
                    </a:ext>
                  </a:extLst>
                </a:hlinkClick>
              </a:rPr>
              <a:t> </a:t>
            </a:r>
            <a:r>
              <a:rPr lang="en-US" b="1">
                <a:solidFill>
                  <a:schemeClr val="bg1"/>
                </a:solidFill>
                <a:latin typeface="Ubuntu"/>
                <a:ea typeface="+mn-lt"/>
                <a:cs typeface="+mn-lt"/>
                <a:hlinkClick r:id="rId2">
                  <a:extLst>
                    <a:ext uri="{A12FA001-AC4F-418D-AE19-62706E023703}">
                      <ahyp:hlinkClr xmlns:ahyp="http://schemas.microsoft.com/office/drawing/2018/hyperlinkcolor" val="tx"/>
                    </a:ext>
                  </a:extLst>
                </a:hlinkClick>
              </a:rPr>
              <a:t>Factors That Influence Our Food Choices | Eufic</a:t>
            </a:r>
            <a:endParaRPr lang="en-US" b="1">
              <a:solidFill>
                <a:schemeClr val="bg1"/>
              </a:solidFill>
              <a:latin typeface="Ubuntu"/>
              <a:cs typeface="Calibri"/>
            </a:endParaRPr>
          </a:p>
        </p:txBody>
      </p:sp>
      <p:sp>
        <p:nvSpPr>
          <p:cNvPr id="3" name="Cloud 2">
            <a:extLst>
              <a:ext uri="{FF2B5EF4-FFF2-40B4-BE49-F238E27FC236}">
                <a16:creationId xmlns:a16="http://schemas.microsoft.com/office/drawing/2014/main" id="{373B446F-CFD9-E803-A96A-11D27AA2F127}"/>
              </a:ext>
            </a:extLst>
          </p:cNvPr>
          <p:cNvSpPr/>
          <p:nvPr/>
        </p:nvSpPr>
        <p:spPr>
          <a:xfrm>
            <a:off x="639563" y="3812294"/>
            <a:ext cx="2130215" cy="626132"/>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8" name="TextBox 7">
            <a:extLst>
              <a:ext uri="{FF2B5EF4-FFF2-40B4-BE49-F238E27FC236}">
                <a16:creationId xmlns:a16="http://schemas.microsoft.com/office/drawing/2014/main" id="{CF5A8460-3AD9-BC04-9E1D-8946F8FD33C2}"/>
              </a:ext>
            </a:extLst>
          </p:cNvPr>
          <p:cNvSpPr txBox="1"/>
          <p:nvPr/>
        </p:nvSpPr>
        <p:spPr>
          <a:xfrm>
            <a:off x="1148125" y="3928366"/>
            <a:ext cx="162652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b="1">
                <a:latin typeface="Ubuntu"/>
                <a:ea typeface="Calibri"/>
                <a:cs typeface="Calibri"/>
              </a:rPr>
              <a:t>Biological</a:t>
            </a:r>
            <a:endParaRPr lang="en-US" sz="2000" b="1">
              <a:latin typeface="Ubuntu"/>
            </a:endParaRPr>
          </a:p>
        </p:txBody>
      </p:sp>
      <p:sp>
        <p:nvSpPr>
          <p:cNvPr id="9" name="Cloud 8">
            <a:extLst>
              <a:ext uri="{FF2B5EF4-FFF2-40B4-BE49-F238E27FC236}">
                <a16:creationId xmlns:a16="http://schemas.microsoft.com/office/drawing/2014/main" id="{F545D37D-0C0A-782D-2A7D-C4D85A5B2DA3}"/>
              </a:ext>
            </a:extLst>
          </p:cNvPr>
          <p:cNvSpPr/>
          <p:nvPr/>
        </p:nvSpPr>
        <p:spPr>
          <a:xfrm>
            <a:off x="640345" y="5524868"/>
            <a:ext cx="2130215" cy="626132"/>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0" name="Cloud 9">
            <a:extLst>
              <a:ext uri="{FF2B5EF4-FFF2-40B4-BE49-F238E27FC236}">
                <a16:creationId xmlns:a16="http://schemas.microsoft.com/office/drawing/2014/main" id="{0F20E267-7865-7E99-E273-A656826C6574}"/>
              </a:ext>
            </a:extLst>
          </p:cNvPr>
          <p:cNvSpPr/>
          <p:nvPr/>
        </p:nvSpPr>
        <p:spPr>
          <a:xfrm>
            <a:off x="3047065" y="5511570"/>
            <a:ext cx="2130215" cy="799314"/>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1" name="Cloud 10">
            <a:extLst>
              <a:ext uri="{FF2B5EF4-FFF2-40B4-BE49-F238E27FC236}">
                <a16:creationId xmlns:a16="http://schemas.microsoft.com/office/drawing/2014/main" id="{6B385A1A-E899-356F-FC07-42E907C458A1}"/>
              </a:ext>
            </a:extLst>
          </p:cNvPr>
          <p:cNvSpPr/>
          <p:nvPr/>
        </p:nvSpPr>
        <p:spPr>
          <a:xfrm>
            <a:off x="3162576" y="4596191"/>
            <a:ext cx="2130215" cy="626132"/>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2" name="Cloud 11">
            <a:extLst>
              <a:ext uri="{FF2B5EF4-FFF2-40B4-BE49-F238E27FC236}">
                <a16:creationId xmlns:a16="http://schemas.microsoft.com/office/drawing/2014/main" id="{E9CBF8AA-443D-B17F-43B1-67AC4F8AA613}"/>
              </a:ext>
            </a:extLst>
          </p:cNvPr>
          <p:cNvSpPr/>
          <p:nvPr/>
        </p:nvSpPr>
        <p:spPr>
          <a:xfrm>
            <a:off x="636041" y="4725204"/>
            <a:ext cx="2130215" cy="626132"/>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3" name="Cloud 12">
            <a:extLst>
              <a:ext uri="{FF2B5EF4-FFF2-40B4-BE49-F238E27FC236}">
                <a16:creationId xmlns:a16="http://schemas.microsoft.com/office/drawing/2014/main" id="{B3D6E341-AE08-9107-802A-9E90EA5C3B35}"/>
              </a:ext>
            </a:extLst>
          </p:cNvPr>
          <p:cNvSpPr/>
          <p:nvPr/>
        </p:nvSpPr>
        <p:spPr>
          <a:xfrm>
            <a:off x="3157045" y="3699719"/>
            <a:ext cx="2130215" cy="626132"/>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4" name="Cloud 13">
            <a:extLst>
              <a:ext uri="{FF2B5EF4-FFF2-40B4-BE49-F238E27FC236}">
                <a16:creationId xmlns:a16="http://schemas.microsoft.com/office/drawing/2014/main" id="{7E29F305-A00B-9344-32FE-D90D88DB4D55}"/>
              </a:ext>
            </a:extLst>
          </p:cNvPr>
          <p:cNvSpPr/>
          <p:nvPr/>
        </p:nvSpPr>
        <p:spPr>
          <a:xfrm>
            <a:off x="5647028" y="4599713"/>
            <a:ext cx="2177496" cy="852642"/>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5" name="Cloud 14">
            <a:extLst>
              <a:ext uri="{FF2B5EF4-FFF2-40B4-BE49-F238E27FC236}">
                <a16:creationId xmlns:a16="http://schemas.microsoft.com/office/drawing/2014/main" id="{15030102-5C59-3313-4A2D-B1468B689777}"/>
              </a:ext>
            </a:extLst>
          </p:cNvPr>
          <p:cNvSpPr/>
          <p:nvPr/>
        </p:nvSpPr>
        <p:spPr>
          <a:xfrm>
            <a:off x="5555475" y="3619217"/>
            <a:ext cx="2130215" cy="626132"/>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6" name="TextBox 15">
            <a:extLst>
              <a:ext uri="{FF2B5EF4-FFF2-40B4-BE49-F238E27FC236}">
                <a16:creationId xmlns:a16="http://schemas.microsoft.com/office/drawing/2014/main" id="{DD406108-30E2-AF8F-27F9-10F5DEBA2E2A}"/>
              </a:ext>
            </a:extLst>
          </p:cNvPr>
          <p:cNvSpPr txBox="1"/>
          <p:nvPr/>
        </p:nvSpPr>
        <p:spPr>
          <a:xfrm>
            <a:off x="1147538" y="5640941"/>
            <a:ext cx="162652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b="1">
                <a:latin typeface="Ubuntu"/>
                <a:cs typeface="Calibri"/>
              </a:rPr>
              <a:t>Physical</a:t>
            </a:r>
            <a:endParaRPr lang="en-US">
              <a:latin typeface="Ubuntu"/>
            </a:endParaRPr>
          </a:p>
        </p:txBody>
      </p:sp>
      <p:sp>
        <p:nvSpPr>
          <p:cNvPr id="17" name="TextBox 16">
            <a:extLst>
              <a:ext uri="{FF2B5EF4-FFF2-40B4-BE49-F238E27FC236}">
                <a16:creationId xmlns:a16="http://schemas.microsoft.com/office/drawing/2014/main" id="{D856ADAA-1C46-28C0-DED2-C06005A281BC}"/>
              </a:ext>
            </a:extLst>
          </p:cNvPr>
          <p:cNvSpPr txBox="1"/>
          <p:nvPr/>
        </p:nvSpPr>
        <p:spPr>
          <a:xfrm>
            <a:off x="3429233" y="4688623"/>
            <a:ext cx="174747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1">
                <a:latin typeface="Ubuntu"/>
                <a:cs typeface="Calibri"/>
              </a:rPr>
              <a:t>Psychological</a:t>
            </a:r>
            <a:endParaRPr lang="en-US">
              <a:latin typeface="Ubuntu"/>
            </a:endParaRPr>
          </a:p>
        </p:txBody>
      </p:sp>
      <p:sp>
        <p:nvSpPr>
          <p:cNvPr id="18" name="TextBox 17">
            <a:extLst>
              <a:ext uri="{FF2B5EF4-FFF2-40B4-BE49-F238E27FC236}">
                <a16:creationId xmlns:a16="http://schemas.microsoft.com/office/drawing/2014/main" id="{DE75549C-A3B1-5B4C-A7C7-A5E6455A529F}"/>
              </a:ext>
            </a:extLst>
          </p:cNvPr>
          <p:cNvSpPr txBox="1"/>
          <p:nvPr/>
        </p:nvSpPr>
        <p:spPr>
          <a:xfrm>
            <a:off x="6066265" y="4703689"/>
            <a:ext cx="162652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latin typeface="Ubuntu"/>
                <a:cs typeface="Calibri"/>
              </a:rPr>
              <a:t>Marketing &amp; Advertising</a:t>
            </a:r>
          </a:p>
        </p:txBody>
      </p:sp>
      <p:sp>
        <p:nvSpPr>
          <p:cNvPr id="19" name="TextBox 18">
            <a:extLst>
              <a:ext uri="{FF2B5EF4-FFF2-40B4-BE49-F238E27FC236}">
                <a16:creationId xmlns:a16="http://schemas.microsoft.com/office/drawing/2014/main" id="{DF3CD37B-000B-F615-9F0F-FCCD2781ABE5}"/>
              </a:ext>
            </a:extLst>
          </p:cNvPr>
          <p:cNvSpPr txBox="1"/>
          <p:nvPr/>
        </p:nvSpPr>
        <p:spPr>
          <a:xfrm>
            <a:off x="1143233" y="4829181"/>
            <a:ext cx="162652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b="1">
                <a:latin typeface="Ubuntu"/>
                <a:cs typeface="Calibri"/>
              </a:rPr>
              <a:t>Economic</a:t>
            </a:r>
            <a:endParaRPr lang="en-US" sz="2000" b="1">
              <a:latin typeface="Ubuntu"/>
            </a:endParaRPr>
          </a:p>
        </p:txBody>
      </p:sp>
      <p:sp>
        <p:nvSpPr>
          <p:cNvPr id="20" name="TextBox 19">
            <a:extLst>
              <a:ext uri="{FF2B5EF4-FFF2-40B4-BE49-F238E27FC236}">
                <a16:creationId xmlns:a16="http://schemas.microsoft.com/office/drawing/2014/main" id="{97827317-4133-E9B4-1326-CD1D55EE9E97}"/>
              </a:ext>
            </a:extLst>
          </p:cNvPr>
          <p:cNvSpPr txBox="1"/>
          <p:nvPr/>
        </p:nvSpPr>
        <p:spPr>
          <a:xfrm>
            <a:off x="3553977" y="5605652"/>
            <a:ext cx="162652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latin typeface="Ubuntu"/>
                <a:cs typeface="Calibri"/>
              </a:rPr>
              <a:t>Attitudes &amp; Beliefs</a:t>
            </a:r>
          </a:p>
        </p:txBody>
      </p:sp>
      <p:sp>
        <p:nvSpPr>
          <p:cNvPr id="21" name="TextBox 20">
            <a:extLst>
              <a:ext uri="{FF2B5EF4-FFF2-40B4-BE49-F238E27FC236}">
                <a16:creationId xmlns:a16="http://schemas.microsoft.com/office/drawing/2014/main" id="{84660CDE-FABB-D2C5-B44A-7AA57F157AE0}"/>
              </a:ext>
            </a:extLst>
          </p:cNvPr>
          <p:cNvSpPr txBox="1"/>
          <p:nvPr/>
        </p:nvSpPr>
        <p:spPr>
          <a:xfrm>
            <a:off x="3669180" y="3816340"/>
            <a:ext cx="162652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b="1">
                <a:latin typeface="Ubuntu"/>
                <a:cs typeface="Calibri"/>
              </a:rPr>
              <a:t>Social</a:t>
            </a:r>
            <a:endParaRPr lang="en-US" sz="2000" b="1">
              <a:latin typeface="Ubuntu"/>
            </a:endParaRPr>
          </a:p>
        </p:txBody>
      </p:sp>
      <p:sp>
        <p:nvSpPr>
          <p:cNvPr id="22" name="TextBox 21">
            <a:extLst>
              <a:ext uri="{FF2B5EF4-FFF2-40B4-BE49-F238E27FC236}">
                <a16:creationId xmlns:a16="http://schemas.microsoft.com/office/drawing/2014/main" id="{3304CA01-EA97-BC61-CA2B-0CF7E1BD9AB3}"/>
              </a:ext>
            </a:extLst>
          </p:cNvPr>
          <p:cNvSpPr txBox="1"/>
          <p:nvPr/>
        </p:nvSpPr>
        <p:spPr>
          <a:xfrm>
            <a:off x="6244367" y="3785319"/>
            <a:ext cx="162652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b="1">
                <a:cs typeface="Calibri"/>
              </a:rPr>
              <a:t>Age</a:t>
            </a:r>
            <a:endParaRPr lang="en-US">
              <a:latin typeface="Ubuntu"/>
            </a:endParaRPr>
          </a:p>
        </p:txBody>
      </p:sp>
      <p:sp>
        <p:nvSpPr>
          <p:cNvPr id="26" name="TextBox 25">
            <a:extLst>
              <a:ext uri="{FF2B5EF4-FFF2-40B4-BE49-F238E27FC236}">
                <a16:creationId xmlns:a16="http://schemas.microsoft.com/office/drawing/2014/main" id="{63B3D472-45C3-59FA-6190-0BF384D2745B}"/>
              </a:ext>
            </a:extLst>
          </p:cNvPr>
          <p:cNvSpPr txBox="1"/>
          <p:nvPr/>
        </p:nvSpPr>
        <p:spPr>
          <a:xfrm>
            <a:off x="338666" y="2158999"/>
            <a:ext cx="8043332" cy="1290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1700" dirty="0">
                <a:solidFill>
                  <a:schemeClr val="accent1"/>
                </a:solidFill>
                <a:latin typeface="Ubuntu"/>
              </a:rPr>
              <a:t>Food is often a fun, enjoyable and interesting part of daily life and an important part of our celebrations and cultures.</a:t>
            </a:r>
            <a:endParaRPr lang="en-US">
              <a:solidFill>
                <a:schemeClr val="accent1"/>
              </a:solidFill>
              <a:ea typeface="Calibri"/>
              <a:cs typeface="Calibri"/>
            </a:endParaRPr>
          </a:p>
          <a:p>
            <a:pPr>
              <a:lnSpc>
                <a:spcPct val="90000"/>
              </a:lnSpc>
              <a:spcBef>
                <a:spcPts val="1000"/>
              </a:spcBef>
            </a:pPr>
            <a:endParaRPr lang="en-US" sz="1700" b="1" dirty="0">
              <a:solidFill>
                <a:schemeClr val="accent1"/>
              </a:solidFill>
              <a:latin typeface="Ubuntu"/>
            </a:endParaRPr>
          </a:p>
          <a:p>
            <a:pPr>
              <a:lnSpc>
                <a:spcPct val="90000"/>
              </a:lnSpc>
              <a:spcBef>
                <a:spcPts val="1000"/>
              </a:spcBef>
            </a:pPr>
            <a:r>
              <a:rPr lang="en-US" sz="1700" b="1" dirty="0">
                <a:solidFill>
                  <a:schemeClr val="accent1"/>
                </a:solidFill>
                <a:latin typeface="Ubuntu"/>
              </a:rPr>
              <a:t>Many factors influence our food choices including:</a:t>
            </a:r>
            <a:endParaRPr lang="en-US" dirty="0">
              <a:solidFill>
                <a:schemeClr val="accent1"/>
              </a:solidFill>
              <a:ea typeface="Calibri" panose="020F0502020204030204"/>
              <a:cs typeface="Calibri" panose="020F0502020204030204"/>
            </a:endParaRPr>
          </a:p>
        </p:txBody>
      </p:sp>
      <p:pic>
        <p:nvPicPr>
          <p:cNvPr id="3074" name="Picture 2" descr="A person holding a plate of food&#10;&#10;AI-generated content may be incorrect.">
            <a:extLst>
              <a:ext uri="{FF2B5EF4-FFF2-40B4-BE49-F238E27FC236}">
                <a16:creationId xmlns:a16="http://schemas.microsoft.com/office/drawing/2014/main" id="{C1648179-74E8-70F9-8AAA-61D28E8BF0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8318" y="2492221"/>
            <a:ext cx="3812218" cy="2874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0239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53EFA4EF-0D9C-63F6-F3E3-E33B427A1960}"/>
              </a:ext>
            </a:extLst>
          </p:cNvPr>
          <p:cNvSpPr txBox="1">
            <a:spLocks/>
          </p:cNvSpPr>
          <p:nvPr/>
        </p:nvSpPr>
        <p:spPr>
          <a:xfrm>
            <a:off x="262120" y="1022523"/>
            <a:ext cx="7387455" cy="699227"/>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a:latin typeface="Ubuntu"/>
              </a:rPr>
              <a:t>Why Do We Choose the Food We Eat?</a:t>
            </a:r>
            <a:endParaRPr lang="en-US" sz="3200"/>
          </a:p>
        </p:txBody>
      </p:sp>
      <p:sp>
        <p:nvSpPr>
          <p:cNvPr id="6" name="Text Placeholder 4">
            <a:extLst>
              <a:ext uri="{FF2B5EF4-FFF2-40B4-BE49-F238E27FC236}">
                <a16:creationId xmlns:a16="http://schemas.microsoft.com/office/drawing/2014/main" id="{41FA1CDA-59BF-ABE7-68EC-F35F6A85D545}"/>
              </a:ext>
            </a:extLst>
          </p:cNvPr>
          <p:cNvSpPr txBox="1">
            <a:spLocks/>
          </p:cNvSpPr>
          <p:nvPr/>
        </p:nvSpPr>
        <p:spPr>
          <a:xfrm>
            <a:off x="262120" y="1992248"/>
            <a:ext cx="7713337" cy="4500976"/>
          </a:xfrm>
          <a:prstGeom prst="rect">
            <a:avLst/>
          </a:prstGeom>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dirty="0">
                <a:latin typeface="Ubuntu"/>
                <a:cs typeface="Calibri"/>
              </a:rPr>
              <a:t>Think about how your own food choices might differ in the following scenarios:</a:t>
            </a:r>
            <a:endParaRPr lang="en-US" sz="2200">
              <a:cs typeface="Calibri"/>
            </a:endParaRPr>
          </a:p>
          <a:p>
            <a:pPr marL="342900" indent="-342900">
              <a:buFont typeface="Arial"/>
              <a:buChar char="•"/>
            </a:pPr>
            <a:r>
              <a:rPr lang="en-US" sz="2200" dirty="0">
                <a:latin typeface="Ubuntu"/>
                <a:cs typeface="Calibri"/>
              </a:rPr>
              <a:t>It's lunchtime in school, you eat with your friends and have just 20 minutes to buy and eat your food before you go to your next lesson</a:t>
            </a:r>
            <a:endParaRPr lang="en-US" sz="2200">
              <a:cs typeface="Calibri"/>
            </a:endParaRPr>
          </a:p>
          <a:p>
            <a:pPr marL="342900" indent="-342900">
              <a:buFont typeface="Arial"/>
              <a:buChar char="•"/>
            </a:pPr>
            <a:r>
              <a:rPr lang="en-US" sz="2200" dirty="0">
                <a:latin typeface="Ubuntu"/>
                <a:cs typeface="Calibri"/>
              </a:rPr>
              <a:t>It's the weekend, you've been revising for your exams at home alone, you feel hungry but it's not lunchtime yet</a:t>
            </a:r>
            <a:endParaRPr lang="en-US" sz="2200">
              <a:cs typeface="Calibri"/>
            </a:endParaRPr>
          </a:p>
          <a:p>
            <a:pPr marL="342900" indent="-342900">
              <a:buFont typeface="Arial"/>
              <a:buChar char="•"/>
            </a:pPr>
            <a:r>
              <a:rPr lang="en-US" sz="2200" dirty="0">
                <a:latin typeface="Ubuntu"/>
                <a:cs typeface="Calibri"/>
              </a:rPr>
              <a:t>It's your sister's birthday, you go out for a meal at a restaurant with your family in the evening</a:t>
            </a:r>
            <a:endParaRPr lang="en-US" sz="2200">
              <a:cs typeface="Calibri"/>
            </a:endParaRPr>
          </a:p>
          <a:p>
            <a:pPr marL="342900" indent="-342900">
              <a:buFont typeface="Arial"/>
              <a:buChar char="•"/>
            </a:pPr>
            <a:r>
              <a:rPr lang="en-US" sz="2200" dirty="0">
                <a:latin typeface="Ubuntu"/>
                <a:cs typeface="Calibri"/>
              </a:rPr>
              <a:t>It's Sunday morning, you have a sports tournament today and you need to eat breakfast before you leave.</a:t>
            </a:r>
            <a:endParaRPr lang="en-US" sz="2200" dirty="0">
              <a:cs typeface="Calibri"/>
            </a:endParaRPr>
          </a:p>
          <a:p>
            <a:endParaRPr lang="en-US" sz="2200">
              <a:cs typeface="Calibri"/>
            </a:endParaRPr>
          </a:p>
          <a:p>
            <a:endParaRPr lang="en-US" sz="2200">
              <a:cs typeface="Calibri"/>
            </a:endParaRPr>
          </a:p>
          <a:p>
            <a:pPr marL="342900" indent="-342900">
              <a:buFont typeface="Arial"/>
              <a:buChar char="•"/>
            </a:pPr>
            <a:endParaRPr lang="en-US" sz="2200">
              <a:cs typeface="Calibri"/>
            </a:endParaRPr>
          </a:p>
          <a:p>
            <a:endParaRPr lang="en-US" sz="2200">
              <a:cs typeface="Calibri"/>
            </a:endParaRPr>
          </a:p>
          <a:p>
            <a:pPr marL="342900" indent="-342900">
              <a:buFont typeface="Arial"/>
              <a:buChar char="•"/>
            </a:pPr>
            <a:endParaRPr lang="en-US" sz="2200">
              <a:cs typeface="Calibri"/>
            </a:endParaRPr>
          </a:p>
          <a:p>
            <a:endParaRPr lang="en-US" sz="2200"/>
          </a:p>
          <a:p>
            <a:endParaRPr lang="en-US" sz="2200"/>
          </a:p>
          <a:p>
            <a:endParaRPr lang="en-US" sz="2200"/>
          </a:p>
          <a:p>
            <a:endParaRPr lang="en-US"/>
          </a:p>
          <a:p>
            <a:endParaRPr lang="en-US"/>
          </a:p>
          <a:p>
            <a:endParaRPr lang="en-US"/>
          </a:p>
        </p:txBody>
      </p:sp>
      <p:sp>
        <p:nvSpPr>
          <p:cNvPr id="7" name="TextBox 6">
            <a:extLst>
              <a:ext uri="{FF2B5EF4-FFF2-40B4-BE49-F238E27FC236}">
                <a16:creationId xmlns:a16="http://schemas.microsoft.com/office/drawing/2014/main" id="{493AB0D8-88D0-9778-2EC9-EAB77BBF9883}"/>
              </a:ext>
            </a:extLst>
          </p:cNvPr>
          <p:cNvSpPr txBox="1"/>
          <p:nvPr/>
        </p:nvSpPr>
        <p:spPr>
          <a:xfrm>
            <a:off x="6745849" y="6207810"/>
            <a:ext cx="5201539" cy="369332"/>
          </a:xfrm>
          <a:prstGeom prst="rect">
            <a:avLst/>
          </a:prstGeom>
          <a:solidFill>
            <a:schemeClr val="accent1">
              <a:lumMod val="7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a:solidFill>
                  <a:schemeClr val="bg1"/>
                </a:solidFill>
                <a:latin typeface="Ubuntu"/>
                <a:ea typeface="Verdana"/>
                <a:cs typeface="+mn-lt"/>
              </a:rPr>
              <a:t>What are food choices? - KS2 - BBC Bitesize </a:t>
            </a:r>
            <a:endParaRPr lang="en-US" b="1">
              <a:solidFill>
                <a:schemeClr val="bg1"/>
              </a:solidFill>
              <a:latin typeface="Ubuntu"/>
              <a:ea typeface="Verdana"/>
              <a:cs typeface="Calibri"/>
            </a:endParaRPr>
          </a:p>
        </p:txBody>
      </p:sp>
      <p:pic>
        <p:nvPicPr>
          <p:cNvPr id="4098" name="Picture 2" descr="A child holding a plate and tongs&#10;&#10;AI-generated content may be incorrect.">
            <a:extLst>
              <a:ext uri="{FF2B5EF4-FFF2-40B4-BE49-F238E27FC236}">
                <a16:creationId xmlns:a16="http://schemas.microsoft.com/office/drawing/2014/main" id="{EB7B30AB-37C0-861A-F8A7-93D0C57547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47862" y="2285048"/>
            <a:ext cx="3627120" cy="2676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3253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0150B7C-8A80-EB1D-2B0E-3AA73A77EC64}"/>
              </a:ext>
            </a:extLst>
          </p:cNvPr>
          <p:cNvSpPr>
            <a:spLocks noGrp="1"/>
          </p:cNvSpPr>
          <p:nvPr>
            <p:ph type="body" sz="quarter" idx="11"/>
          </p:nvPr>
        </p:nvSpPr>
        <p:spPr>
          <a:xfrm>
            <a:off x="304879" y="904876"/>
            <a:ext cx="6705600" cy="631825"/>
          </a:xfrm>
        </p:spPr>
        <p:txBody>
          <a:bodyPr>
            <a:normAutofit/>
          </a:bodyPr>
          <a:lstStyle/>
          <a:p>
            <a:r>
              <a:rPr lang="en-US" dirty="0">
                <a:latin typeface="Ubuntu"/>
              </a:rPr>
              <a:t>Biological Factors</a:t>
            </a:r>
            <a:endParaRPr lang="en-US" dirty="0"/>
          </a:p>
        </p:txBody>
      </p:sp>
      <p:sp>
        <p:nvSpPr>
          <p:cNvPr id="5" name="Text Placeholder 4">
            <a:extLst>
              <a:ext uri="{FF2B5EF4-FFF2-40B4-BE49-F238E27FC236}">
                <a16:creationId xmlns:a16="http://schemas.microsoft.com/office/drawing/2014/main" id="{99A0A678-8B95-1899-208B-C88320AE23AA}"/>
              </a:ext>
            </a:extLst>
          </p:cNvPr>
          <p:cNvSpPr>
            <a:spLocks noGrp="1"/>
          </p:cNvSpPr>
          <p:nvPr>
            <p:ph type="body" sz="quarter" idx="13"/>
          </p:nvPr>
        </p:nvSpPr>
        <p:spPr>
          <a:xfrm>
            <a:off x="303187" y="1547996"/>
            <a:ext cx="6954280" cy="4785837"/>
          </a:xfrm>
        </p:spPr>
        <p:txBody>
          <a:bodyPr vert="horz" lIns="91440" tIns="45720" rIns="91440" bIns="45720" rtlCol="0" anchor="t">
            <a:noAutofit/>
          </a:bodyPr>
          <a:lstStyle/>
          <a:p>
            <a:r>
              <a:rPr lang="en-US" sz="2000" b="1" dirty="0">
                <a:solidFill>
                  <a:schemeClr val="accent4"/>
                </a:solidFill>
                <a:latin typeface="Ubuntu"/>
              </a:rPr>
              <a:t>Hunger and Fullness</a:t>
            </a:r>
            <a:endParaRPr lang="en-US"/>
          </a:p>
          <a:p>
            <a:r>
              <a:rPr lang="en-US" sz="1800" dirty="0">
                <a:latin typeface="Ubuntu"/>
              </a:rPr>
              <a:t>Our bodies tell us when we need to eat and when we're full.  We need food for energy and nutrients to stay alive.</a:t>
            </a:r>
          </a:p>
          <a:p>
            <a:r>
              <a:rPr lang="en-US" sz="1800" dirty="0">
                <a:latin typeface="Ubuntu"/>
              </a:rPr>
              <a:t>Carbohydrates, proteins and fats make us feel full in different ways. Fats make us feel the least full, simple carbohydrates make us feel a bit more full and complex carbohydrates and proteins make us feel fuller for longer. </a:t>
            </a:r>
          </a:p>
          <a:p>
            <a:r>
              <a:rPr lang="en-US" sz="1800" dirty="0">
                <a:latin typeface="Ubuntu"/>
                <a:cs typeface="Calibri"/>
              </a:rPr>
              <a:t>Some processed foods can contain less </a:t>
            </a:r>
            <a:r>
              <a:rPr lang="en-US" sz="1800" err="1">
                <a:latin typeface="Ubuntu"/>
                <a:cs typeface="Calibri"/>
              </a:rPr>
              <a:t>fibre</a:t>
            </a:r>
            <a:r>
              <a:rPr lang="en-US" sz="1800" dirty="0">
                <a:latin typeface="Ubuntu"/>
                <a:cs typeface="Calibri"/>
              </a:rPr>
              <a:t> and protein compared to whole foods, which can affect the feeling of fullness after eating. This means that people may not feel as full after eating processed foods and might end up eating more as a result.</a:t>
            </a:r>
            <a:r>
              <a:rPr lang="en-US" sz="1800" dirty="0">
                <a:solidFill>
                  <a:schemeClr val="accent1">
                    <a:lumMod val="76000"/>
                  </a:schemeClr>
                </a:solidFill>
                <a:latin typeface="Ubuntu"/>
                <a:cs typeface="Calibri"/>
              </a:rPr>
              <a:t> </a:t>
            </a:r>
          </a:p>
          <a:p>
            <a:r>
              <a:rPr lang="en-US" sz="2000" b="1" dirty="0">
                <a:solidFill>
                  <a:schemeClr val="accent4"/>
                </a:solidFill>
                <a:latin typeface="Ubuntu"/>
              </a:rPr>
              <a:t>Taste and Enjoyment</a:t>
            </a:r>
          </a:p>
          <a:p>
            <a:r>
              <a:rPr lang="en-US" sz="1800" dirty="0">
                <a:latin typeface="Ubuntu"/>
              </a:rPr>
              <a:t>How much we like the taste of food affects how much we eat.   Different textures, smells, and looks of food also make us want to eat more.</a:t>
            </a:r>
          </a:p>
          <a:p>
            <a:endParaRPr lang="en-US" sz="1600">
              <a:latin typeface="Ubuntu"/>
            </a:endParaRPr>
          </a:p>
          <a:p>
            <a:endParaRPr lang="en-US" sz="1600" b="1">
              <a:solidFill>
                <a:schemeClr val="accent4"/>
              </a:solidFill>
              <a:latin typeface="Ubuntu"/>
            </a:endParaRPr>
          </a:p>
          <a:p>
            <a:endParaRPr lang="en-US" sz="2800"/>
          </a:p>
        </p:txBody>
      </p:sp>
      <p:sp>
        <p:nvSpPr>
          <p:cNvPr id="6" name="TextBox 5">
            <a:extLst>
              <a:ext uri="{FF2B5EF4-FFF2-40B4-BE49-F238E27FC236}">
                <a16:creationId xmlns:a16="http://schemas.microsoft.com/office/drawing/2014/main" id="{B867E980-852D-FCC3-5D04-7C4DC0A366F4}"/>
              </a:ext>
            </a:extLst>
          </p:cNvPr>
          <p:cNvSpPr txBox="1"/>
          <p:nvPr/>
        </p:nvSpPr>
        <p:spPr>
          <a:xfrm>
            <a:off x="7728918" y="889860"/>
            <a:ext cx="4135895" cy="923330"/>
          </a:xfrm>
          <a:prstGeom prst="rect">
            <a:avLst/>
          </a:prstGeom>
          <a:solidFill>
            <a:srgbClr val="FF5D0C"/>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bg1"/>
                </a:solidFill>
                <a:latin typeface="Ubuntu"/>
                <a:cs typeface="Calibri"/>
              </a:rPr>
              <a:t>Check out the 'where food comes from' Knowledge Bank to find out more about processed foods </a:t>
            </a:r>
          </a:p>
        </p:txBody>
      </p:sp>
      <p:pic>
        <p:nvPicPr>
          <p:cNvPr id="5122" name="Picture 2" descr="A person holding a spoon in her mouth&#10;&#10;AI-generated content may be incorrect.">
            <a:extLst>
              <a:ext uri="{FF2B5EF4-FFF2-40B4-BE49-F238E27FC236}">
                <a16:creationId xmlns:a16="http://schemas.microsoft.com/office/drawing/2014/main" id="{6F34D189-CC36-0611-DD71-72E5011078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78128" y="2586038"/>
            <a:ext cx="3609022" cy="3057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3542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0150B7C-8A80-EB1D-2B0E-3AA73A77EC64}"/>
              </a:ext>
            </a:extLst>
          </p:cNvPr>
          <p:cNvSpPr>
            <a:spLocks noGrp="1"/>
          </p:cNvSpPr>
          <p:nvPr>
            <p:ph type="body" sz="quarter" idx="11"/>
          </p:nvPr>
        </p:nvSpPr>
        <p:spPr>
          <a:xfrm>
            <a:off x="304879" y="904876"/>
            <a:ext cx="6705600" cy="631825"/>
          </a:xfrm>
        </p:spPr>
        <p:txBody>
          <a:bodyPr>
            <a:normAutofit/>
          </a:bodyPr>
          <a:lstStyle/>
          <a:p>
            <a:r>
              <a:rPr lang="en-US">
                <a:latin typeface="Ubuntu"/>
              </a:rPr>
              <a:t>Biological Factors</a:t>
            </a:r>
            <a:endParaRPr lang="en-US"/>
          </a:p>
        </p:txBody>
      </p:sp>
      <p:sp>
        <p:nvSpPr>
          <p:cNvPr id="5" name="Text Placeholder 4">
            <a:extLst>
              <a:ext uri="{FF2B5EF4-FFF2-40B4-BE49-F238E27FC236}">
                <a16:creationId xmlns:a16="http://schemas.microsoft.com/office/drawing/2014/main" id="{99A0A678-8B95-1899-208B-C88320AE23AA}"/>
              </a:ext>
            </a:extLst>
          </p:cNvPr>
          <p:cNvSpPr>
            <a:spLocks noGrp="1"/>
          </p:cNvSpPr>
          <p:nvPr>
            <p:ph type="body" sz="quarter" idx="13"/>
          </p:nvPr>
        </p:nvSpPr>
        <p:spPr>
          <a:xfrm>
            <a:off x="303684" y="1714594"/>
            <a:ext cx="7850061" cy="4506872"/>
          </a:xfrm>
        </p:spPr>
        <p:txBody>
          <a:bodyPr vert="horz" lIns="91440" tIns="45720" rIns="91440" bIns="45720" rtlCol="0" anchor="t">
            <a:noAutofit/>
          </a:bodyPr>
          <a:lstStyle/>
          <a:p>
            <a:r>
              <a:rPr lang="en-US" sz="2000" b="1" dirty="0">
                <a:solidFill>
                  <a:srgbClr val="FF5D0C"/>
                </a:solidFill>
                <a:latin typeface="Ubuntu"/>
              </a:rPr>
              <a:t>Sensory Aspects</a:t>
            </a:r>
            <a:endParaRPr lang="en-US" sz="2000" b="1" dirty="0">
              <a:solidFill>
                <a:srgbClr val="FF5D0C"/>
              </a:solidFill>
            </a:endParaRPr>
          </a:p>
          <a:p>
            <a:r>
              <a:rPr lang="en-US" sz="1800" dirty="0">
                <a:latin typeface="Ubuntu"/>
              </a:rPr>
              <a:t>"Taste" includes how food smells, looks, and feels, not just the </a:t>
            </a:r>
            <a:r>
              <a:rPr lang="en-US" sz="1800" err="1">
                <a:latin typeface="Ubuntu"/>
              </a:rPr>
              <a:t>flavour</a:t>
            </a:r>
            <a:r>
              <a:rPr lang="en-US" sz="1800" dirty="0">
                <a:latin typeface="Ubuntu"/>
              </a:rPr>
              <a:t>. From a young age, we learn to like certain tastes and dislike others.  What we think about food can change how much we like it.</a:t>
            </a:r>
          </a:p>
          <a:p>
            <a:r>
              <a:rPr lang="en-US" sz="2000" b="1" dirty="0">
                <a:solidFill>
                  <a:srgbClr val="FF5D0C"/>
                </a:solidFill>
                <a:latin typeface="Ubuntu"/>
              </a:rPr>
              <a:t>Allergies or Intolerance</a:t>
            </a:r>
            <a:endParaRPr lang="en-US" sz="2000" b="1" dirty="0">
              <a:solidFill>
                <a:srgbClr val="FF5D0C"/>
              </a:solidFill>
            </a:endParaRPr>
          </a:p>
          <a:p>
            <a:r>
              <a:rPr lang="en-US" sz="1800" dirty="0">
                <a:latin typeface="Ubuntu"/>
                <a:ea typeface="Calibri"/>
                <a:cs typeface="Segoe UI"/>
              </a:rPr>
              <a:t>Certain foods can cause some people to feel unwell or their body to react. This is known as a </a:t>
            </a:r>
            <a:r>
              <a:rPr lang="en-US" sz="1800" b="1" i="1" dirty="0">
                <a:latin typeface="Ubuntu"/>
                <a:ea typeface="Calibri"/>
                <a:cs typeface="Segoe UI"/>
              </a:rPr>
              <a:t>food allergy</a:t>
            </a:r>
            <a:r>
              <a:rPr lang="en-US" sz="1800" dirty="0">
                <a:latin typeface="Ubuntu"/>
                <a:ea typeface="Calibri"/>
                <a:cs typeface="Segoe UI"/>
              </a:rPr>
              <a:t> or a </a:t>
            </a:r>
            <a:r>
              <a:rPr lang="en-US" sz="1800" b="1" i="1" dirty="0">
                <a:latin typeface="Ubuntu"/>
                <a:ea typeface="Calibri"/>
                <a:cs typeface="Segoe UI"/>
              </a:rPr>
              <a:t>food intolerance.</a:t>
            </a:r>
            <a:endParaRPr lang="en-US" sz="1800" dirty="0">
              <a:latin typeface="Ubuntu"/>
              <a:ea typeface="Calibri"/>
              <a:cs typeface="Segoe UI"/>
            </a:endParaRPr>
          </a:p>
          <a:p>
            <a:r>
              <a:rPr lang="en-US" sz="1800" dirty="0">
                <a:latin typeface="Ubuntu"/>
                <a:ea typeface="Calibri"/>
                <a:cs typeface="Segoe UI"/>
              </a:rPr>
              <a:t>A food allergy can be very dangerous and make some people very ill. Some people can be allergic to things such as milk, nuts or shellfish.</a:t>
            </a:r>
          </a:p>
          <a:p>
            <a:r>
              <a:rPr lang="en-US" sz="1800" dirty="0">
                <a:latin typeface="Ubuntu"/>
                <a:ea typeface="Calibri"/>
                <a:cs typeface="Segoe UI"/>
              </a:rPr>
              <a:t>A food intolerance is not usually as serious as a food allergy, but it can still make people feel unwell. </a:t>
            </a:r>
          </a:p>
          <a:p>
            <a:r>
              <a:rPr lang="en-US" sz="1800" dirty="0">
                <a:latin typeface="Ubuntu"/>
                <a:ea typeface="Calibri"/>
                <a:cs typeface="Segoe UI"/>
              </a:rPr>
              <a:t>It is important to be aware of other food allergies or intolerances, not only because they can potentially be dangerous but also because it can limit the choices that people have.</a:t>
            </a:r>
            <a:endParaRPr lang="en-US" sz="1800" dirty="0">
              <a:latin typeface="Ubuntu"/>
              <a:ea typeface="Calibri"/>
            </a:endParaRPr>
          </a:p>
        </p:txBody>
      </p:sp>
      <p:sp>
        <p:nvSpPr>
          <p:cNvPr id="4" name="TextBox 6">
            <a:extLst>
              <a:ext uri="{FF2B5EF4-FFF2-40B4-BE49-F238E27FC236}">
                <a16:creationId xmlns:a16="http://schemas.microsoft.com/office/drawing/2014/main" id="{493AB0D8-88D0-9778-2EC9-EAB77BBF9883}"/>
              </a:ext>
            </a:extLst>
          </p:cNvPr>
          <p:cNvSpPr txBox="1"/>
          <p:nvPr/>
        </p:nvSpPr>
        <p:spPr>
          <a:xfrm>
            <a:off x="7018095" y="6111047"/>
            <a:ext cx="5038149" cy="369332"/>
          </a:xfrm>
          <a:prstGeom prst="rect">
            <a:avLst/>
          </a:prstGeom>
          <a:solidFill>
            <a:schemeClr val="accent1">
              <a:lumMod val="75000"/>
            </a:schemeClr>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a:solidFill>
                  <a:schemeClr val="bg1"/>
                </a:solidFill>
                <a:latin typeface="Ubuntu"/>
                <a:ea typeface="+mn-lt"/>
                <a:cs typeface="+mn-lt"/>
                <a:hlinkClick r:id="rId2">
                  <a:extLst>
                    <a:ext uri="{A12FA001-AC4F-418D-AE19-62706E023703}">
                      <ahyp:hlinkClr xmlns:ahyp="http://schemas.microsoft.com/office/drawing/2018/hyperlinkcolor" val="tx"/>
                    </a:ext>
                  </a:extLst>
                </a:hlinkClick>
              </a:rPr>
              <a:t>What are food choices? - KS2 - BBC Bitesize</a:t>
            </a:r>
            <a:r>
              <a:rPr lang="en-US" b="1">
                <a:solidFill>
                  <a:schemeClr val="bg1"/>
                </a:solidFill>
                <a:latin typeface="Ubuntu"/>
                <a:ea typeface="+mn-lt"/>
                <a:cs typeface="+mn-lt"/>
              </a:rPr>
              <a:t> </a:t>
            </a:r>
            <a:endParaRPr lang="en-US" b="1">
              <a:solidFill>
                <a:schemeClr val="bg1"/>
              </a:solidFill>
              <a:latin typeface="Ubuntu"/>
            </a:endParaRPr>
          </a:p>
        </p:txBody>
      </p:sp>
      <p:pic>
        <p:nvPicPr>
          <p:cNvPr id="6146" name="Picture 2" descr="Food allergens aller&#10;&#10;AI-generated content may be incorrect.">
            <a:extLst>
              <a:ext uri="{FF2B5EF4-FFF2-40B4-BE49-F238E27FC236}">
                <a16:creationId xmlns:a16="http://schemas.microsoft.com/office/drawing/2014/main" id="{ACB84A95-1BEC-24AD-B9DC-D8CE3369A9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745" y="1976460"/>
            <a:ext cx="3756660" cy="3613742"/>
          </a:xfrm>
          <a:prstGeom prst="round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1824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0150B7C-8A80-EB1D-2B0E-3AA73A77EC64}"/>
              </a:ext>
            </a:extLst>
          </p:cNvPr>
          <p:cNvSpPr>
            <a:spLocks noGrp="1"/>
          </p:cNvSpPr>
          <p:nvPr>
            <p:ph type="body" sz="quarter" idx="11"/>
          </p:nvPr>
        </p:nvSpPr>
        <p:spPr>
          <a:xfrm>
            <a:off x="304879" y="904876"/>
            <a:ext cx="6705600" cy="631825"/>
          </a:xfrm>
        </p:spPr>
        <p:txBody>
          <a:bodyPr>
            <a:normAutofit/>
          </a:bodyPr>
          <a:lstStyle/>
          <a:p>
            <a:r>
              <a:rPr lang="en-US">
                <a:latin typeface="Ubuntu"/>
              </a:rPr>
              <a:t>Physical Factors</a:t>
            </a:r>
            <a:endParaRPr lang="en-US"/>
          </a:p>
        </p:txBody>
      </p:sp>
      <p:sp>
        <p:nvSpPr>
          <p:cNvPr id="5" name="Text Placeholder 4">
            <a:extLst>
              <a:ext uri="{FF2B5EF4-FFF2-40B4-BE49-F238E27FC236}">
                <a16:creationId xmlns:a16="http://schemas.microsoft.com/office/drawing/2014/main" id="{99A0A678-8B95-1899-208B-C88320AE23AA}"/>
              </a:ext>
            </a:extLst>
          </p:cNvPr>
          <p:cNvSpPr>
            <a:spLocks noGrp="1"/>
          </p:cNvSpPr>
          <p:nvPr>
            <p:ph type="body" sz="quarter" idx="13"/>
          </p:nvPr>
        </p:nvSpPr>
        <p:spPr>
          <a:xfrm>
            <a:off x="304879" y="1706582"/>
            <a:ext cx="6381459" cy="4494020"/>
          </a:xfrm>
        </p:spPr>
        <p:txBody>
          <a:bodyPr vert="horz" lIns="91440" tIns="45720" rIns="91440" bIns="45720" rtlCol="0" anchor="t">
            <a:noAutofit/>
          </a:bodyPr>
          <a:lstStyle/>
          <a:p>
            <a:r>
              <a:rPr lang="en-US" sz="2000" b="1" dirty="0">
                <a:solidFill>
                  <a:schemeClr val="accent4"/>
                </a:solidFill>
                <a:latin typeface="Ubuntu"/>
              </a:rPr>
              <a:t>Time</a:t>
            </a:r>
            <a:endParaRPr lang="en-US" sz="2000" b="1" dirty="0">
              <a:solidFill>
                <a:schemeClr val="accent4"/>
              </a:solidFill>
              <a:latin typeface="Ubuntu"/>
              <a:cs typeface="Calibri"/>
            </a:endParaRPr>
          </a:p>
          <a:p>
            <a:r>
              <a:rPr lang="en-US" sz="1800" dirty="0">
                <a:latin typeface="Ubuntu"/>
              </a:rPr>
              <a:t>Many people say they don't follow healthy eating advice in the </a:t>
            </a:r>
            <a:r>
              <a:rPr lang="en-US" sz="1800" u="sng" dirty="0">
                <a:latin typeface="Ubuntu"/>
                <a:cs typeface="Calibri"/>
                <a:hlinkClick r:id="rId2">
                  <a:extLst>
                    <a:ext uri="{A12FA001-AC4F-418D-AE19-62706E023703}">
                      <ahyp:hlinkClr xmlns:ahyp="http://schemas.microsoft.com/office/drawing/2018/hyperlinkcolor" val="tx"/>
                    </a:ext>
                  </a:extLst>
                </a:hlinkClick>
              </a:rPr>
              <a:t>Eat Well Guide</a:t>
            </a:r>
            <a:r>
              <a:rPr lang="en-US" sz="1800" dirty="0">
                <a:latin typeface="Ubuntu"/>
              </a:rPr>
              <a:t> because they don't have enough time. </a:t>
            </a:r>
            <a:endParaRPr lang="en-US" sz="1800" dirty="0"/>
          </a:p>
          <a:p>
            <a:r>
              <a:rPr lang="en-US" sz="1800" dirty="0">
                <a:latin typeface="Ubuntu"/>
              </a:rPr>
              <a:t>Those living alone or cooking just for themselves often choose convenience foods instead of cooking from scratch. </a:t>
            </a:r>
            <a:endParaRPr lang="en-US" sz="1800" dirty="0"/>
          </a:p>
          <a:p>
            <a:r>
              <a:rPr lang="en-US" sz="1800" dirty="0">
                <a:latin typeface="Ubuntu"/>
              </a:rPr>
              <a:t>Shops have </a:t>
            </a:r>
            <a:r>
              <a:rPr lang="en-US" sz="1800" err="1">
                <a:latin typeface="Ubuntu"/>
              </a:rPr>
              <a:t>recognised</a:t>
            </a:r>
            <a:r>
              <a:rPr lang="en-US" sz="1800" dirty="0">
                <a:latin typeface="Ubuntu"/>
              </a:rPr>
              <a:t> this gap in the market and are now selling more prepacked, prepared convenience foods that are often more expensive and may be less nutrient dense. </a:t>
            </a:r>
            <a:endParaRPr lang="en-US" sz="1800" dirty="0"/>
          </a:p>
          <a:p>
            <a:r>
              <a:rPr lang="en-US" sz="1800" dirty="0">
                <a:latin typeface="Ubuntu"/>
              </a:rPr>
              <a:t>Creating more tasty and convenient healthy foods and providing tips and tools can support people to prepare and consume healthier foods. </a:t>
            </a:r>
            <a:endParaRPr lang="en-US" sz="1800" dirty="0"/>
          </a:p>
          <a:p>
            <a:r>
              <a:rPr lang="en-US" sz="1800" dirty="0">
                <a:latin typeface="Ubuntu"/>
              </a:rPr>
              <a:t>For example, chopping up fruits and vegetables can be a great way to save money, plastic and be a healthier way of snacking. </a:t>
            </a:r>
            <a:endParaRPr lang="en-US" sz="1800" dirty="0"/>
          </a:p>
          <a:p>
            <a:pPr marL="285750" indent="-285750">
              <a:buFont typeface="Arial"/>
              <a:buChar char="•"/>
            </a:pPr>
            <a:endParaRPr lang="en-US"/>
          </a:p>
          <a:p>
            <a:endParaRPr lang="en-US" sz="2800"/>
          </a:p>
        </p:txBody>
      </p:sp>
      <p:pic>
        <p:nvPicPr>
          <p:cNvPr id="7170" name="Picture 2" descr="A hand holding a package of food&#10;&#10;AI-generated content may be incorrect.">
            <a:extLst>
              <a:ext uri="{FF2B5EF4-FFF2-40B4-BE49-F238E27FC236}">
                <a16:creationId xmlns:a16="http://schemas.microsoft.com/office/drawing/2014/main" id="{BAF4FACE-FBC1-91B4-EF93-0413F696BA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8483" y="1706582"/>
            <a:ext cx="4524375" cy="3952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015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0150B7C-8A80-EB1D-2B0E-3AA73A77EC64}"/>
              </a:ext>
            </a:extLst>
          </p:cNvPr>
          <p:cNvSpPr>
            <a:spLocks noGrp="1"/>
          </p:cNvSpPr>
          <p:nvPr>
            <p:ph type="body" sz="quarter" idx="11"/>
          </p:nvPr>
        </p:nvSpPr>
        <p:spPr>
          <a:xfrm>
            <a:off x="304879" y="904876"/>
            <a:ext cx="6705600" cy="631825"/>
          </a:xfrm>
        </p:spPr>
        <p:txBody>
          <a:bodyPr>
            <a:normAutofit/>
          </a:bodyPr>
          <a:lstStyle/>
          <a:p>
            <a:r>
              <a:rPr lang="en-US">
                <a:latin typeface="Ubuntu"/>
              </a:rPr>
              <a:t>Practical Factors</a:t>
            </a:r>
            <a:endParaRPr lang="en-US"/>
          </a:p>
        </p:txBody>
      </p:sp>
      <p:sp>
        <p:nvSpPr>
          <p:cNvPr id="5" name="Text Placeholder 4">
            <a:extLst>
              <a:ext uri="{FF2B5EF4-FFF2-40B4-BE49-F238E27FC236}">
                <a16:creationId xmlns:a16="http://schemas.microsoft.com/office/drawing/2014/main" id="{99A0A678-8B95-1899-208B-C88320AE23AA}"/>
              </a:ext>
            </a:extLst>
          </p:cNvPr>
          <p:cNvSpPr>
            <a:spLocks noGrp="1"/>
          </p:cNvSpPr>
          <p:nvPr>
            <p:ph type="body" sz="quarter" idx="13"/>
          </p:nvPr>
        </p:nvSpPr>
        <p:spPr>
          <a:xfrm>
            <a:off x="296412" y="1445407"/>
            <a:ext cx="6282491" cy="5328591"/>
          </a:xfrm>
        </p:spPr>
        <p:txBody>
          <a:bodyPr vert="horz" lIns="91440" tIns="45720" rIns="91440" bIns="45720" rtlCol="0" anchor="t">
            <a:noAutofit/>
          </a:bodyPr>
          <a:lstStyle/>
          <a:p>
            <a:r>
              <a:rPr lang="en-US" sz="1900" b="1" dirty="0">
                <a:solidFill>
                  <a:schemeClr val="accent4"/>
                </a:solidFill>
                <a:latin typeface="Ubuntu"/>
              </a:rPr>
              <a:t>Accessibility/Food environment</a:t>
            </a:r>
            <a:endParaRPr lang="en-US" sz="1900" dirty="0">
              <a:solidFill>
                <a:schemeClr val="accent4"/>
              </a:solidFill>
              <a:latin typeface="Ubuntu"/>
              <a:cs typeface="Calibri"/>
            </a:endParaRPr>
          </a:p>
          <a:p>
            <a:r>
              <a:rPr lang="en-US" sz="1700" dirty="0">
                <a:latin typeface="Ubuntu"/>
              </a:rPr>
              <a:t>Where you live and how easy it is to get to a shop also affect what food you can buy.  Healthy food is often more expensive in a town than at big supermarkets outside of town. Some areas have lots of fast-food outlets selling foods high in fat, sugar and salt.</a:t>
            </a:r>
          </a:p>
          <a:p>
            <a:r>
              <a:rPr lang="en-US" sz="1900" b="1" dirty="0">
                <a:solidFill>
                  <a:schemeClr val="accent4"/>
                </a:solidFill>
                <a:latin typeface="Ubuntu"/>
              </a:rPr>
              <a:t>Supermarket Layout</a:t>
            </a:r>
            <a:endParaRPr lang="en-US" sz="1900" dirty="0">
              <a:solidFill>
                <a:schemeClr val="accent4"/>
              </a:solidFill>
            </a:endParaRPr>
          </a:p>
          <a:p>
            <a:r>
              <a:rPr lang="en-US" sz="1700" dirty="0">
                <a:latin typeface="Ubuntu"/>
              </a:rPr>
              <a:t>Stores use clever tricks to make you buy more things. When you enter the store, a warm blast of air slows you down, making you look around more. Fruits, vegetables and flowers are often at the entrance to make you think of freshness.</a:t>
            </a:r>
          </a:p>
          <a:p>
            <a:r>
              <a:rPr lang="en-US" sz="1700" dirty="0">
                <a:latin typeface="Ubuntu"/>
              </a:rPr>
              <a:t>Expensive brands are placed at eye level so you see them first and might buy them. Items targeted at children and young people are on lower shelves so they can spot them and ask their parents to buy them.</a:t>
            </a:r>
          </a:p>
          <a:p>
            <a:r>
              <a:rPr lang="en-US" sz="1700" dirty="0">
                <a:latin typeface="Ubuntu"/>
              </a:rPr>
              <a:t>Essential items like bread and milk are at the back of the store and far apart. This makes you walk past lots of other items and maybe buy more things.</a:t>
            </a:r>
          </a:p>
          <a:p>
            <a:endParaRPr lang="en-US" sz="2000">
              <a:solidFill>
                <a:schemeClr val="accent4"/>
              </a:solidFill>
            </a:endParaRPr>
          </a:p>
        </p:txBody>
      </p:sp>
      <p:sp>
        <p:nvSpPr>
          <p:cNvPr id="8" name="TextBox 7">
            <a:extLst>
              <a:ext uri="{FF2B5EF4-FFF2-40B4-BE49-F238E27FC236}">
                <a16:creationId xmlns:a16="http://schemas.microsoft.com/office/drawing/2014/main" id="{0AB7B2E3-A627-3747-EEB0-67A53F95A558}"/>
              </a:ext>
            </a:extLst>
          </p:cNvPr>
          <p:cNvSpPr txBox="1"/>
          <p:nvPr/>
        </p:nvSpPr>
        <p:spPr>
          <a:xfrm>
            <a:off x="6884789" y="4959986"/>
            <a:ext cx="4775199" cy="1200329"/>
          </a:xfrm>
          <a:prstGeom prst="rect">
            <a:avLst/>
          </a:prstGeom>
          <a:solidFill>
            <a:schemeClr val="accent1">
              <a:lumMod val="7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solidFill>
                  <a:schemeClr val="bg1"/>
                </a:solidFill>
                <a:latin typeface="Ubuntu"/>
                <a:hlinkClick r:id="rId2">
                  <a:extLst>
                    <a:ext uri="{A12FA001-AC4F-418D-AE19-62706E023703}">
                      <ahyp:hlinkClr xmlns:ahyp="http://schemas.microsoft.com/office/drawing/2018/hyperlinkcolor" val="tx"/>
                    </a:ext>
                  </a:extLst>
                </a:hlinkClick>
              </a:rPr>
              <a:t>Marketing strategies - Factors affecting food choice – CCEA - GCSE Home Economics: Food and Nutrition (CCEA) Revision - BBC Bitesize</a:t>
            </a:r>
            <a:endParaRPr lang="en-US">
              <a:solidFill>
                <a:schemeClr val="bg1"/>
              </a:solidFill>
              <a:latin typeface="Ubuntu"/>
              <a:cs typeface="Calibri"/>
            </a:endParaRPr>
          </a:p>
        </p:txBody>
      </p:sp>
      <p:pic>
        <p:nvPicPr>
          <p:cNvPr id="8194" name="Picture 2" descr="A map of a store&#10;&#10;AI-generated content may be incorrect.">
            <a:extLst>
              <a:ext uri="{FF2B5EF4-FFF2-40B4-BE49-F238E27FC236}">
                <a16:creationId xmlns:a16="http://schemas.microsoft.com/office/drawing/2014/main" id="{6C81CB85-B31A-B136-13F4-F60345EF3D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1259" y="1220788"/>
            <a:ext cx="5086350" cy="3486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3065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0150B7C-8A80-EB1D-2B0E-3AA73A77EC64}"/>
              </a:ext>
            </a:extLst>
          </p:cNvPr>
          <p:cNvSpPr>
            <a:spLocks noGrp="1"/>
          </p:cNvSpPr>
          <p:nvPr>
            <p:ph type="body" sz="quarter" idx="11"/>
          </p:nvPr>
        </p:nvSpPr>
        <p:spPr>
          <a:xfrm>
            <a:off x="304879" y="808114"/>
            <a:ext cx="6705600" cy="631825"/>
          </a:xfrm>
        </p:spPr>
        <p:txBody>
          <a:bodyPr>
            <a:normAutofit/>
          </a:bodyPr>
          <a:lstStyle/>
          <a:p>
            <a:r>
              <a:rPr lang="en-US">
                <a:latin typeface="Ubuntu"/>
              </a:rPr>
              <a:t>Social Factors</a:t>
            </a:r>
            <a:endParaRPr lang="en-US"/>
          </a:p>
        </p:txBody>
      </p:sp>
      <p:sp>
        <p:nvSpPr>
          <p:cNvPr id="5" name="Text Placeholder 4">
            <a:extLst>
              <a:ext uri="{FF2B5EF4-FFF2-40B4-BE49-F238E27FC236}">
                <a16:creationId xmlns:a16="http://schemas.microsoft.com/office/drawing/2014/main" id="{99A0A678-8B95-1899-208B-C88320AE23AA}"/>
              </a:ext>
            </a:extLst>
          </p:cNvPr>
          <p:cNvSpPr>
            <a:spLocks noGrp="1"/>
          </p:cNvSpPr>
          <p:nvPr>
            <p:ph type="body" sz="quarter" idx="13"/>
          </p:nvPr>
        </p:nvSpPr>
        <p:spPr>
          <a:xfrm>
            <a:off x="304879" y="1469598"/>
            <a:ext cx="6710361" cy="4786356"/>
          </a:xfrm>
        </p:spPr>
        <p:txBody>
          <a:bodyPr vert="horz" lIns="91440" tIns="45720" rIns="91440" bIns="45720" rtlCol="0" anchor="t">
            <a:noAutofit/>
          </a:bodyPr>
          <a:lstStyle/>
          <a:p>
            <a:pPr algn="just"/>
            <a:r>
              <a:rPr lang="en-GB" sz="2000" b="1" dirty="0">
                <a:solidFill>
                  <a:srgbClr val="FF5D0C"/>
                </a:solidFill>
                <a:latin typeface="Ubuntu"/>
              </a:rPr>
              <a:t>Social</a:t>
            </a:r>
            <a:r>
              <a:rPr lang="en-US" sz="2000" b="1" dirty="0">
                <a:solidFill>
                  <a:srgbClr val="FF5D0C"/>
                </a:solidFill>
                <a:latin typeface="Ubuntu"/>
              </a:rPr>
              <a:t> Context</a:t>
            </a:r>
            <a:endParaRPr lang="en-US" sz="2000" dirty="0">
              <a:solidFill>
                <a:srgbClr val="FF5D0C"/>
              </a:solidFill>
            </a:endParaRPr>
          </a:p>
          <a:p>
            <a:pPr marL="285750" indent="-285750">
              <a:buFont typeface="Arial"/>
              <a:buChar char="•"/>
            </a:pPr>
            <a:r>
              <a:rPr lang="en-GB" sz="1800" dirty="0">
                <a:latin typeface="Ubuntu"/>
              </a:rPr>
              <a:t>What people </a:t>
            </a:r>
            <a:r>
              <a:rPr lang="en-GB" sz="1800" dirty="0">
                <a:latin typeface="Ubuntu"/>
                <a:cs typeface="Calibri"/>
              </a:rPr>
              <a:t>around us </a:t>
            </a:r>
            <a:r>
              <a:rPr lang="en-GB" sz="1800" dirty="0">
                <a:latin typeface="Ubuntu"/>
              </a:rPr>
              <a:t>eat </a:t>
            </a:r>
            <a:r>
              <a:rPr lang="en-GB" sz="1800" dirty="0">
                <a:latin typeface="Ubuntu"/>
                <a:cs typeface="Calibri"/>
              </a:rPr>
              <a:t>can influence our</a:t>
            </a:r>
            <a:r>
              <a:rPr lang="en-GB" sz="1800" dirty="0">
                <a:latin typeface="Ubuntu"/>
              </a:rPr>
              <a:t> </a:t>
            </a:r>
            <a:r>
              <a:rPr lang="en-GB" sz="1800" dirty="0">
                <a:latin typeface="Ubuntu"/>
                <a:cs typeface="Calibri"/>
              </a:rPr>
              <a:t>food choices.</a:t>
            </a:r>
            <a:endParaRPr lang="en-GB" sz="1800" dirty="0">
              <a:latin typeface="Ubuntu"/>
            </a:endParaRPr>
          </a:p>
          <a:p>
            <a:pPr marL="285750" indent="-285750">
              <a:buFont typeface="Arial"/>
              <a:buChar char="•"/>
            </a:pPr>
            <a:r>
              <a:rPr lang="en-GB" sz="1800" dirty="0">
                <a:latin typeface="Ubuntu"/>
                <a:cs typeface="Calibri"/>
              </a:rPr>
              <a:t>Even when eating alone, we are influenced by what we've learned from others.</a:t>
            </a:r>
            <a:endParaRPr lang="en-US" sz="1800">
              <a:latin typeface="Ubuntu"/>
            </a:endParaRPr>
          </a:p>
          <a:p>
            <a:pPr marL="285750" indent="-285750">
              <a:buFont typeface="Arial"/>
              <a:buChar char="•"/>
            </a:pPr>
            <a:r>
              <a:rPr lang="en-GB" sz="1800" dirty="0">
                <a:latin typeface="Ubuntu"/>
              </a:rPr>
              <a:t>Social support from family and friends can help people make healthier food choices.</a:t>
            </a:r>
            <a:endParaRPr lang="en-US" sz="1800">
              <a:latin typeface="Ubuntu"/>
            </a:endParaRPr>
          </a:p>
          <a:p>
            <a:pPr marL="285750" indent="-285750">
              <a:buFont typeface="Arial"/>
              <a:buChar char="•"/>
            </a:pPr>
            <a:r>
              <a:rPr lang="en-GB" sz="1800" dirty="0">
                <a:latin typeface="Ubuntu"/>
              </a:rPr>
              <a:t>Families play a big role in deciding what we eat.</a:t>
            </a:r>
          </a:p>
          <a:p>
            <a:r>
              <a:rPr lang="en-US" sz="2000" b="1" dirty="0">
                <a:solidFill>
                  <a:srgbClr val="FF5D0C"/>
                </a:solidFill>
                <a:latin typeface="Ubuntu"/>
              </a:rPr>
              <a:t>Social Setting</a:t>
            </a:r>
          </a:p>
          <a:p>
            <a:pPr marL="285750" indent="-285750">
              <a:buFont typeface="Arial"/>
              <a:buChar char="•"/>
            </a:pPr>
            <a:r>
              <a:rPr lang="en-GB" sz="1800" dirty="0">
                <a:latin typeface="Ubuntu"/>
              </a:rPr>
              <a:t>Most food is eaten at home, but more and more is eaten at</a:t>
            </a:r>
            <a:r>
              <a:rPr lang="en-GB" sz="1800" dirty="0">
                <a:solidFill>
                  <a:srgbClr val="0F3C68"/>
                </a:solidFill>
                <a:latin typeface="Ubuntu"/>
              </a:rPr>
              <a:t> </a:t>
            </a:r>
            <a:r>
              <a:rPr lang="en-GB" sz="1800" dirty="0">
                <a:latin typeface="Ubuntu"/>
              </a:rPr>
              <a:t>places like schools, work and restaurants.</a:t>
            </a:r>
          </a:p>
          <a:p>
            <a:pPr marL="285750" indent="-285750">
              <a:buFont typeface="Arial"/>
              <a:buChar char="•"/>
            </a:pPr>
            <a:r>
              <a:rPr lang="en-GB" sz="1800" dirty="0">
                <a:latin typeface="Ubuntu"/>
              </a:rPr>
              <a:t>Where we eat can affect what we choose to eat, based on what's available.</a:t>
            </a:r>
          </a:p>
          <a:p>
            <a:pPr marL="285750" indent="-285750">
              <a:buFont typeface="Arial"/>
              <a:buChar char="•"/>
            </a:pPr>
            <a:r>
              <a:rPr lang="en-GB" sz="1800" dirty="0">
                <a:latin typeface="Ubuntu"/>
              </a:rPr>
              <a:t>Having healthy food options at home and other places helps people eat better.</a:t>
            </a:r>
          </a:p>
          <a:p>
            <a:endParaRPr lang="en-GB" sz="1800">
              <a:solidFill>
                <a:srgbClr val="0F3C68"/>
              </a:solidFill>
              <a:latin typeface="Ubuntu"/>
              <a:cs typeface="Calibri"/>
            </a:endParaRPr>
          </a:p>
          <a:p>
            <a:pPr marL="285750" indent="-285750">
              <a:buFont typeface="Arial"/>
              <a:buChar char="•"/>
            </a:pPr>
            <a:endParaRPr lang="en-US" sz="1800">
              <a:solidFill>
                <a:srgbClr val="0F3C68"/>
              </a:solidFill>
              <a:latin typeface="Ubuntu"/>
            </a:endParaRPr>
          </a:p>
          <a:p>
            <a:endParaRPr lang="en-US" sz="1800">
              <a:solidFill>
                <a:srgbClr val="0F3C68"/>
              </a:solidFill>
              <a:latin typeface="Ubuntu"/>
            </a:endParaRPr>
          </a:p>
        </p:txBody>
      </p:sp>
      <p:sp>
        <p:nvSpPr>
          <p:cNvPr id="6" name="TextBox 5">
            <a:extLst>
              <a:ext uri="{FF2B5EF4-FFF2-40B4-BE49-F238E27FC236}">
                <a16:creationId xmlns:a16="http://schemas.microsoft.com/office/drawing/2014/main" id="{65731753-3800-112B-6BA1-1D12D762835B}"/>
              </a:ext>
            </a:extLst>
          </p:cNvPr>
          <p:cNvSpPr txBox="1"/>
          <p:nvPr/>
        </p:nvSpPr>
        <p:spPr>
          <a:xfrm>
            <a:off x="7416800" y="699710"/>
            <a:ext cx="4587723" cy="923330"/>
          </a:xfrm>
          <a:prstGeom prst="rect">
            <a:avLst/>
          </a:prstGeom>
          <a:solidFill>
            <a:srgbClr val="FF5D0C"/>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solidFill>
                  <a:schemeClr val="bg1"/>
                </a:solidFill>
                <a:latin typeface="Ubuntu"/>
                <a:cs typeface="Calibri"/>
              </a:rPr>
              <a:t>Check out the 'Laws and Regulations' Knowledge Bank to find out more about regulations around school meals </a:t>
            </a:r>
          </a:p>
        </p:txBody>
      </p:sp>
      <p:pic>
        <p:nvPicPr>
          <p:cNvPr id="9218" name="Picture 2" descr="A group of people eating at a table&#10;&#10;AI-generated content may be incorrect.">
            <a:extLst>
              <a:ext uri="{FF2B5EF4-FFF2-40B4-BE49-F238E27FC236}">
                <a16:creationId xmlns:a16="http://schemas.microsoft.com/office/drawing/2014/main" id="{C9D63410-A7C4-5043-A2DC-5A26F55D96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4646" y="2123123"/>
            <a:ext cx="4562475" cy="311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9344804"/>
      </p:ext>
    </p:extLst>
  </p:cSld>
  <p:clrMapOvr>
    <a:masterClrMapping/>
  </p:clrMapOvr>
</p:sld>
</file>

<file path=ppt/theme/theme1.xml><?xml version="1.0" encoding="utf-8"?>
<a:theme xmlns:a="http://schemas.openxmlformats.org/drawingml/2006/main" name="PHW - Master Deck - Orange">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
        <AccountId xsi:nil="true"/>
        <AccountType/>
      </UserInfo>
    </SharedWithUsers>
    <MediaLengthInSeconds xmlns="bbd7921a-042b-4eb0-b7a0-a3fc5587e9ac" xsi:nil="true"/>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Props1.xml><?xml version="1.0" encoding="utf-8"?>
<ds:datastoreItem xmlns:ds="http://schemas.openxmlformats.org/officeDocument/2006/customXml" ds:itemID="{9772CF89-D81E-4226-8067-2255C6B4F3C3}">
  <ds:schemaRefs>
    <ds:schemaRef ds:uri="http://schemas.microsoft.com/sharepoint/v3/contenttype/forms"/>
  </ds:schemaRefs>
</ds:datastoreItem>
</file>

<file path=customXml/itemProps2.xml><?xml version="1.0" encoding="utf-8"?>
<ds:datastoreItem xmlns:ds="http://schemas.openxmlformats.org/officeDocument/2006/customXml" ds:itemID="{8B8E79DB-C17C-4792-BA85-7E722471B0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d7921a-042b-4eb0-b7a0-a3fc5587e9ac"/>
    <ds:schemaRef ds:uri="d6550f9a-f14e-418b-a53a-e888529f43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786DA86-E1FB-44EE-B0F0-78AE5479C1BE}">
  <ds:schemaRefs>
    <ds:schemaRef ds:uri="http://schemas.microsoft.com/office/2006/documentManagement/types"/>
    <ds:schemaRef ds:uri="http://schemas.openxmlformats.org/package/2006/metadata/core-properties"/>
    <ds:schemaRef ds:uri="http://schemas.microsoft.com/office/2006/metadata/properties"/>
    <ds:schemaRef ds:uri="d6550f9a-f14e-418b-a53a-e888529f43ac"/>
    <ds:schemaRef ds:uri="http://purl.org/dc/dcmitype/"/>
    <ds:schemaRef ds:uri="http://schemas.microsoft.com/office/infopath/2007/PartnerControls"/>
    <ds:schemaRef ds:uri="bbd7921a-042b-4eb0-b7a0-a3fc5587e9ac"/>
    <ds:schemaRef ds:uri="http://www.w3.org/XML/1998/namespace"/>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7</TotalTime>
  <Words>2455</Words>
  <Application>Microsoft Office PowerPoint</Application>
  <PresentationFormat>Widescreen</PresentationFormat>
  <Paragraphs>176</Paragraphs>
  <Slides>19</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Arial,Sans-Serif</vt:lpstr>
      <vt:lpstr>Calibri</vt:lpstr>
      <vt:lpstr>Ubuntu</vt:lpstr>
      <vt:lpstr>Verdana</vt:lpstr>
      <vt:lpstr>PHW - Master Deck - Orange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lastModifiedBy>Almaz Wong (Public Health Wales - No. 2 Capital Quarter)</cp:lastModifiedBy>
  <cp:revision>97</cp:revision>
  <dcterms:created xsi:type="dcterms:W3CDTF">2024-01-29T16:09:21Z</dcterms:created>
  <dcterms:modified xsi:type="dcterms:W3CDTF">2025-06-23T08:32:04Z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Order">
    <vt:r8>228500</vt:r8>
  </property>
  <property fmtid="{D5CDD505-2E9C-101B-9397-08002B2CF9AE}" pid="4" name="xd_Signature">
    <vt:bool>false</vt:bool>
  </property>
  <property fmtid="{D5CDD505-2E9C-101B-9397-08002B2CF9AE}" pid="5" name="xd_ProgID">
    <vt:lpwstr/>
  </property>
  <property fmtid="{D5CDD505-2E9C-101B-9397-08002B2CF9AE}" pid="6" name="Reviewd">
    <vt:bool>false</vt:bool>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ediaServiceImageTags">
    <vt:lpwstr/>
  </property>
</Properties>
</file>