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72" r:id="rId7"/>
    <p:sldId id="273" r:id="rId8"/>
    <p:sldId id="286" r:id="rId9"/>
    <p:sldId id="287" r:id="rId10"/>
    <p:sldId id="288" r:id="rId11"/>
    <p:sldId id="293" r:id="rId12"/>
    <p:sldId id="289" r:id="rId13"/>
    <p:sldId id="275" r:id="rId14"/>
    <p:sldId id="290" r:id="rId15"/>
    <p:sldId id="292" r:id="rId16"/>
    <p:sldId id="297" r:id="rId17"/>
    <p:sldId id="294" r:id="rId18"/>
    <p:sldId id="296" r:id="rId19"/>
    <p:sldId id="277" r:id="rId20"/>
    <p:sldId id="298" r:id="rId21"/>
    <p:sldId id="276" r:id="rId22"/>
    <p:sldId id="283" r:id="rId23"/>
    <p:sldId id="28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verley Careless (Hywel Dda UHB - Oral Health Promotion Officer)" initials="BC(DU-OHPO" lastIdx="0" clrIdx="0">
    <p:extLst>
      <p:ext uri="{19B8F6BF-5375-455C-9EA6-DF929625EA0E}">
        <p15:presenceInfo xmlns:p15="http://schemas.microsoft.com/office/powerpoint/2012/main" userId="S-1-5-21-978635462-3828570294-627434887-9665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44" autoAdjust="0"/>
    <p:restoredTop sz="70430" autoAdjust="0"/>
  </p:normalViewPr>
  <p:slideViewPr>
    <p:cSldViewPr snapToGrid="0">
      <p:cViewPr varScale="1">
        <p:scale>
          <a:sx n="80" d="100"/>
          <a:sy n="80" d="100"/>
        </p:scale>
        <p:origin x="170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AAC126-2988-44F6-8530-F1C8222512F9}" type="datetimeFigureOut">
              <a:rPr lang="en-GB" smtClean="0"/>
              <a:t>23/11/2022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FCDC5B-066D-4D0B-94AB-2080C4563776}" type="slidenum">
              <a:rPr lang="en-GB" smtClean="0"/>
              <a:t>‹#›</a:t>
            </a:fld>
            <a:endParaRPr lang="en-GB"/>
          </a:p>
        </p:txBody>
      </p:sp>
    </p:spTree>
    <p:extLst>
      <p:ext uri="{BB962C8B-B14F-4D97-AF65-F5344CB8AC3E}">
        <p14:creationId xmlns:p14="http://schemas.microsoft.com/office/powerpoint/2010/main" val="3765402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US" dirty="0">
              <a:ea typeface="ＭＳ Ｐゴシック" charset="-128"/>
            </a:endParaRPr>
          </a:p>
        </p:txBody>
      </p:sp>
      <p:sp>
        <p:nvSpPr>
          <p:cNvPr id="30724" name="Slide Number Placeholder 3"/>
          <p:cNvSpPr>
            <a:spLocks noGrp="1"/>
          </p:cNvSpPr>
          <p:nvPr>
            <p:ph type="sldNum" sz="quarter" idx="5"/>
          </p:nvPr>
        </p:nvSpPr>
        <p:spPr bwMode="auto">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14E04D3-B917-4D40-88D1-9C37DC1D2CBC}" type="slidenum">
              <a:rPr kumimoji="0" lang="en-GB"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3989621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Designed to smile teams are here to support every setting.</a:t>
            </a:r>
            <a:r>
              <a:rPr lang="en-GB" b="0" baseline="0" dirty="0"/>
              <a:t> We will… (info on slide)</a:t>
            </a:r>
            <a:endParaRPr lang="en-GB" b="0" dirty="0"/>
          </a:p>
          <a:p>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10</a:t>
            </a:fld>
            <a:endParaRPr lang="en-GB"/>
          </a:p>
        </p:txBody>
      </p:sp>
    </p:spTree>
    <p:extLst>
      <p:ext uri="{BB962C8B-B14F-4D97-AF65-F5344CB8AC3E}">
        <p14:creationId xmlns:p14="http://schemas.microsoft.com/office/powerpoint/2010/main" val="4170053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The supervisors and children should wash their hands with soap and warm water, and thoroughly dry them before and after the </a:t>
            </a:r>
            <a:r>
              <a:rPr lang="en-GB" dirty="0" err="1"/>
              <a:t>toothbrushing</a:t>
            </a:r>
            <a:r>
              <a:rPr lang="en-GB" dirty="0"/>
              <a:t> session. If hand washing is not possible, use an alcohol-based hand sanitiser.</a:t>
            </a:r>
          </a:p>
          <a:p>
            <a:pPr lvl="0"/>
            <a:endParaRPr lang="en-GB" dirty="0"/>
          </a:p>
          <a:p>
            <a:r>
              <a:rPr lang="en-GB" dirty="0"/>
              <a:t>Supervisors should cover any cuts, abrasions or breaks in their skin with a waterproof dressing prior before commencing. PPE needs</a:t>
            </a:r>
            <a:r>
              <a:rPr lang="en-GB" baseline="0" dirty="0"/>
              <a:t> to worn in line with Welsh Government operational guidance for schools, if the level of supervision would be considered personal care.</a:t>
            </a:r>
            <a:endParaRPr lang="en-GB" dirty="0"/>
          </a:p>
          <a:p>
            <a:endParaRPr lang="en-GB" dirty="0"/>
          </a:p>
          <a:p>
            <a:r>
              <a:rPr lang="en-GB" dirty="0"/>
              <a:t>If, particularly for young children, or children in Additional</a:t>
            </a:r>
            <a:r>
              <a:rPr lang="en-GB" baseline="0" dirty="0"/>
              <a:t> learning needs settings, staff feel they are providing personal care, Welsh Government COVID-19 guidance should be followed in relation to PPE.</a:t>
            </a:r>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11</a:t>
            </a:fld>
            <a:endParaRPr lang="en-GB"/>
          </a:p>
        </p:txBody>
      </p:sp>
    </p:spTree>
    <p:extLst>
      <p:ext uri="{BB962C8B-B14F-4D97-AF65-F5344CB8AC3E}">
        <p14:creationId xmlns:p14="http://schemas.microsoft.com/office/powerpoint/2010/main" val="3520138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Going forward, all settings will follow the ‘dry’ </a:t>
            </a:r>
            <a:r>
              <a:rPr lang="en-GB" sz="1200" kern="1200" dirty="0" err="1">
                <a:solidFill>
                  <a:schemeClr val="tx1"/>
                </a:solidFill>
                <a:effectLst/>
                <a:latin typeface="+mn-lt"/>
                <a:ea typeface="+mn-ea"/>
                <a:cs typeface="+mn-cs"/>
              </a:rPr>
              <a:t>toothbrushing</a:t>
            </a:r>
            <a:r>
              <a:rPr lang="en-GB" sz="1200" kern="1200" dirty="0">
                <a:solidFill>
                  <a:schemeClr val="tx1"/>
                </a:solidFill>
                <a:effectLst/>
                <a:latin typeface="+mn-lt"/>
                <a:ea typeface="+mn-ea"/>
                <a:cs typeface="+mn-cs"/>
              </a:rPr>
              <a:t> model</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where children brush their teeth without the use of water or sinks; children can be seated or standing when brushing.</a:t>
            </a:r>
          </a:p>
          <a:p>
            <a:pPr marL="0" lvl="0" indent="0">
              <a:buFont typeface="Arial" panose="020B0604020202020204" pitchFamily="34" charset="0"/>
              <a:buNone/>
            </a:pPr>
            <a:endParaRPr lang="en-GB" sz="1200" kern="1200" dirty="0">
              <a:solidFill>
                <a:schemeClr val="tx1"/>
              </a:solidFill>
              <a:effectLst/>
              <a:latin typeface="+mn-lt"/>
              <a:ea typeface="+mn-ea"/>
              <a:cs typeface="+mn-cs"/>
            </a:endParaRPr>
          </a:p>
          <a:p>
            <a:pPr marL="0" lvl="0" indent="0">
              <a:buFont typeface="Arial" panose="020B0604020202020204" pitchFamily="34" charset="0"/>
              <a:buNone/>
            </a:pPr>
            <a:r>
              <a:rPr lang="en-GB" sz="1200" kern="1200" dirty="0">
                <a:solidFill>
                  <a:schemeClr val="tx1"/>
                </a:solidFill>
                <a:effectLst/>
                <a:latin typeface="+mn-lt"/>
                <a:ea typeface="+mn-ea"/>
                <a:cs typeface="+mn-cs"/>
              </a:rPr>
              <a:t>We are no longer using the wet brushing model where children brush their teeth using water, usually stood at sinks.</a:t>
            </a:r>
          </a:p>
          <a:p>
            <a:pPr marL="171450" lvl="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aseline="0" dirty="0"/>
              <a:t>C</a:t>
            </a:r>
            <a:r>
              <a:rPr lang="en-GB" dirty="0"/>
              <a:t>hildren must be supervised throughout</a:t>
            </a:r>
            <a:r>
              <a:rPr lang="en-GB" baseline="0" dirty="0"/>
              <a:t> the </a:t>
            </a:r>
            <a:r>
              <a:rPr lang="en-GB" baseline="0" dirty="0" err="1"/>
              <a:t>toothbrushing</a:t>
            </a:r>
            <a:r>
              <a:rPr lang="en-GB" baseline="0" dirty="0"/>
              <a:t> routine.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If the children</a:t>
            </a:r>
            <a:r>
              <a:rPr lang="en-GB" baseline="0" dirty="0"/>
              <a:t> are </a:t>
            </a:r>
            <a:r>
              <a:rPr lang="en-GB" dirty="0"/>
              <a:t>organised into groups or ‘bubbles’, then</a:t>
            </a:r>
            <a:r>
              <a:rPr lang="en-GB" baseline="0" dirty="0"/>
              <a:t> each bubble should brush </a:t>
            </a:r>
            <a:r>
              <a:rPr lang="en-GB" dirty="0"/>
              <a:t>separately from any other bubble.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There should be good ventilation of the area where </a:t>
            </a:r>
            <a:r>
              <a:rPr lang="en-GB" dirty="0" err="1"/>
              <a:t>toothbrushing</a:t>
            </a:r>
            <a:r>
              <a:rPr lang="en-GB" dirty="0"/>
              <a:t> takes place.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lvl="0"/>
            <a:endParaRPr lang="en-GB" sz="1200" dirty="0"/>
          </a:p>
        </p:txBody>
      </p:sp>
      <p:sp>
        <p:nvSpPr>
          <p:cNvPr id="4" name="Slide Number Placeholder 3"/>
          <p:cNvSpPr>
            <a:spLocks noGrp="1"/>
          </p:cNvSpPr>
          <p:nvPr>
            <p:ph type="sldNum" sz="quarter" idx="10"/>
          </p:nvPr>
        </p:nvSpPr>
        <p:spPr/>
        <p:txBody>
          <a:bodyPr/>
          <a:lstStyle/>
          <a:p>
            <a:fld id="{63FCDC5B-066D-4D0B-94AB-2080C4563776}" type="slidenum">
              <a:rPr lang="en-GB" smtClean="0"/>
              <a:t>12</a:t>
            </a:fld>
            <a:endParaRPr lang="en-GB"/>
          </a:p>
        </p:txBody>
      </p:sp>
    </p:spTree>
    <p:extLst>
      <p:ext uri="{BB962C8B-B14F-4D97-AF65-F5344CB8AC3E}">
        <p14:creationId xmlns:p14="http://schemas.microsoft.com/office/powerpoint/2010/main" val="1087139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Supervisors should dispense the toothpaste onto an individual paper towel to allow each child to apply toothpaste to their brush.</a:t>
            </a:r>
            <a:r>
              <a:rPr lang="en-GB" sz="1200" b="1" dirty="0">
                <a:solidFill>
                  <a:srgbClr val="002060"/>
                </a:solidFill>
              </a:rPr>
              <a:t> </a:t>
            </a:r>
            <a:r>
              <a:rPr lang="en-GB" dirty="0"/>
              <a:t>Toothpaste must only be dispensed at the time the children are ready to brush.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Each child, under supervision, should</a:t>
            </a:r>
            <a:r>
              <a:rPr lang="en-GB" baseline="0" dirty="0"/>
              <a:t> collect </a:t>
            </a:r>
            <a:r>
              <a:rPr lang="en-GB" dirty="0"/>
              <a:t>their own toothbrush (clean and dry) from the storage system</a:t>
            </a:r>
            <a:r>
              <a:rPr lang="en-GB" baseline="0" dirty="0"/>
              <a:t> and</a:t>
            </a:r>
            <a:r>
              <a:rPr lang="en-GB" dirty="0"/>
              <a:t> their portion of toothpaste</a:t>
            </a:r>
            <a:r>
              <a:rPr lang="en-GB" baseline="0" dirty="0"/>
              <a:t> on a</a:t>
            </a:r>
            <a:r>
              <a:rPr lang="en-GB" dirty="0"/>
              <a:t> paper towel.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dirty="0">
                <a:solidFill>
                  <a:schemeClr val="tx1"/>
                </a:solidFill>
                <a:latin typeface="+mn-lt"/>
                <a:ea typeface="+mn-ea"/>
                <a:cs typeface="+mn-cs"/>
              </a:rPr>
              <a:t>The toothbrushes will be individually identifiable for each child, enabling the child and the supervisor to recognise their brush.  </a:t>
            </a:r>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list to cross check names with symbols/numbers should be readily available in the classroom and cleaning area.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Care must</a:t>
            </a:r>
            <a:r>
              <a:rPr lang="en-GB" baseline="0" dirty="0"/>
              <a:t> be</a:t>
            </a:r>
            <a:r>
              <a:rPr lang="en-GB" dirty="0"/>
              <a:t> taken to ensure that toothbrushes do not cross-contaminate when being removed or replaced in storage systems.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Storage racks should not be in</a:t>
            </a:r>
            <a:r>
              <a:rPr lang="en-GB" baseline="0" dirty="0"/>
              <a:t> the vicinity of the </a:t>
            </a:r>
            <a:r>
              <a:rPr lang="en-GB" dirty="0"/>
              <a:t>children whilst </a:t>
            </a:r>
            <a:r>
              <a:rPr lang="en-GB" dirty="0" err="1"/>
              <a:t>toothbrushing</a:t>
            </a:r>
            <a:r>
              <a:rPr lang="en-GB" dirty="0"/>
              <a:t> takes place in order to prevent contamination.</a:t>
            </a:r>
          </a:p>
        </p:txBody>
      </p:sp>
      <p:sp>
        <p:nvSpPr>
          <p:cNvPr id="4" name="Slide Number Placeholder 3"/>
          <p:cNvSpPr>
            <a:spLocks noGrp="1"/>
          </p:cNvSpPr>
          <p:nvPr>
            <p:ph type="sldNum" sz="quarter" idx="10"/>
          </p:nvPr>
        </p:nvSpPr>
        <p:spPr/>
        <p:txBody>
          <a:bodyPr/>
          <a:lstStyle/>
          <a:p>
            <a:fld id="{63FCDC5B-066D-4D0B-94AB-2080C4563776}" type="slidenum">
              <a:rPr lang="en-GB" smtClean="0"/>
              <a:t>13</a:t>
            </a:fld>
            <a:endParaRPr lang="en-GB"/>
          </a:p>
        </p:txBody>
      </p:sp>
    </p:spTree>
    <p:extLst>
      <p:ext uri="{BB962C8B-B14F-4D97-AF65-F5344CB8AC3E}">
        <p14:creationId xmlns:p14="http://schemas.microsoft.com/office/powerpoint/2010/main" val="2247110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The supervisor is responsible for dispensing the correct amount of toothpaste.</a:t>
            </a:r>
          </a:p>
          <a:p>
            <a:pPr lvl="0"/>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Children under 3 should use a smear of toothpaste whilst children aged 3 and over should used a pea-sized amount.</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Toothpaste containing 1000ppm (parts per million) fluoride is used for children under the age of 3 years. Toothpaste containing 1450ppm (parts per million) fluoride is used for children aged 3 years and over.</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Toothpaste must be stored safely where children cannot access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rgbClr val="002060"/>
              </a:solidFill>
            </a:endParaRPr>
          </a:p>
          <a:p>
            <a:pPr lvl="0"/>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14</a:t>
            </a:fld>
            <a:endParaRPr lang="en-GB"/>
          </a:p>
        </p:txBody>
      </p:sp>
    </p:spTree>
    <p:extLst>
      <p:ext uri="{BB962C8B-B14F-4D97-AF65-F5344CB8AC3E}">
        <p14:creationId xmlns:p14="http://schemas.microsoft.com/office/powerpoint/2010/main" val="4027065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Children may be seated or standing still whilst </a:t>
            </a:r>
            <a:r>
              <a:rPr lang="en-GB" dirty="0" err="1"/>
              <a:t>toothbrushing</a:t>
            </a:r>
            <a:r>
              <a:rPr lang="en-GB" dirty="0"/>
              <a:t> takes place.</a:t>
            </a:r>
          </a:p>
          <a:p>
            <a:endParaRPr lang="en-GB" dirty="0"/>
          </a:p>
          <a:p>
            <a:r>
              <a:rPr lang="en-GB" dirty="0"/>
              <a:t>They should scoop up the toothpaste from their paper towel onto their brush, and start brushing with their dry brush.</a:t>
            </a:r>
          </a:p>
          <a:p>
            <a:endParaRPr lang="en-GB" dirty="0"/>
          </a:p>
          <a:p>
            <a:r>
              <a:rPr lang="en-GB" dirty="0"/>
              <a:t>Any toothbrushes dropped on the floor are immediately discarded in water-resistant refuse bag, within a bin with a lid.</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15</a:t>
            </a:fld>
            <a:endParaRPr lang="en-GB"/>
          </a:p>
        </p:txBody>
      </p:sp>
    </p:spTree>
    <p:extLst>
      <p:ext uri="{BB962C8B-B14F-4D97-AF65-F5344CB8AC3E}">
        <p14:creationId xmlns:p14="http://schemas.microsoft.com/office/powerpoint/2010/main" val="1711578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Children are discouraged from swallowing toothpaste but instead encouraged to raise the</a:t>
            </a:r>
            <a:r>
              <a:rPr lang="en-GB" baseline="0" dirty="0"/>
              <a:t> paper towel </a:t>
            </a:r>
            <a:r>
              <a:rPr lang="en-GB" dirty="0"/>
              <a:t>to their mouth if</a:t>
            </a:r>
            <a:r>
              <a:rPr lang="en-GB" baseline="0" dirty="0"/>
              <a:t> they need to </a:t>
            </a:r>
            <a:r>
              <a:rPr lang="en-GB" dirty="0"/>
              <a:t>spit</a:t>
            </a:r>
            <a:r>
              <a:rPr lang="en-GB" baseline="0" dirty="0"/>
              <a:t> out excess</a:t>
            </a:r>
            <a:r>
              <a:rPr lang="en-GB" dirty="0"/>
              <a:t> toothpaste, and to wipe their mouth.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Supervisors</a:t>
            </a:r>
            <a:r>
              <a:rPr lang="en-GB" baseline="0" dirty="0"/>
              <a:t> should direct children to dispose of any </a:t>
            </a:r>
            <a:r>
              <a:rPr lang="en-GB" dirty="0"/>
              <a:t>paper towels immediately in a water-resistant refuse bag, within a bin with a lid.</a:t>
            </a:r>
          </a:p>
          <a:p>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16</a:t>
            </a:fld>
            <a:endParaRPr lang="en-GB"/>
          </a:p>
        </p:txBody>
      </p:sp>
    </p:spTree>
    <p:extLst>
      <p:ext uri="{BB962C8B-B14F-4D97-AF65-F5344CB8AC3E}">
        <p14:creationId xmlns:p14="http://schemas.microsoft.com/office/powerpoint/2010/main" val="40532821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1200"/>
              </a:spcAft>
              <a:buNone/>
            </a:pPr>
            <a:r>
              <a:rPr lang="en-GB" dirty="0"/>
              <a:t>Toothbrushes should be rinsed straight after use- the toothpaste</a:t>
            </a:r>
            <a:r>
              <a:rPr lang="en-GB" baseline="0" dirty="0"/>
              <a:t> should not be allowed to dry on the brush.</a:t>
            </a:r>
          </a:p>
          <a:p>
            <a:pPr marL="0" lvl="0" indent="0">
              <a:spcAft>
                <a:spcPts val="1200"/>
              </a:spcAft>
              <a:buNone/>
            </a:pPr>
            <a:endParaRPr lang="en-GB" baseline="0" dirty="0"/>
          </a:p>
          <a:p>
            <a:pPr marL="0" marR="0" lvl="0" indent="0" algn="l" defTabSz="914400" rtl="0" eaLnBrk="1" fontAlgn="auto" latinLnBrk="0" hangingPunct="1">
              <a:lnSpc>
                <a:spcPct val="100000"/>
              </a:lnSpc>
              <a:spcBef>
                <a:spcPts val="0"/>
              </a:spcBef>
              <a:spcAft>
                <a:spcPts val="1200"/>
              </a:spcAft>
              <a:buClrTx/>
              <a:buSzTx/>
              <a:buFontTx/>
              <a:buNone/>
              <a:tabLst/>
              <a:defRPr/>
            </a:pPr>
            <a:r>
              <a:rPr lang="en-GB" sz="1200" kern="1200" dirty="0">
                <a:solidFill>
                  <a:schemeClr val="tx1"/>
                </a:solidFill>
                <a:effectLst/>
                <a:latin typeface="+mn-lt"/>
                <a:ea typeface="+mn-ea"/>
                <a:cs typeface="+mn-cs"/>
              </a:rPr>
              <a:t>The method for rinsing brushes will be decided by discussion with the Designed to Smile staff member helping to set-up the </a:t>
            </a:r>
            <a:r>
              <a:rPr lang="en-GB" sz="1200" kern="1200" dirty="0" err="1">
                <a:solidFill>
                  <a:schemeClr val="tx1"/>
                </a:solidFill>
                <a:effectLst/>
                <a:latin typeface="+mn-lt"/>
                <a:ea typeface="+mn-ea"/>
                <a:cs typeface="+mn-cs"/>
              </a:rPr>
              <a:t>toothbrushing</a:t>
            </a:r>
            <a:r>
              <a:rPr lang="en-GB" sz="1200" kern="1200" dirty="0">
                <a:solidFill>
                  <a:schemeClr val="tx1"/>
                </a:solidFill>
                <a:effectLst/>
                <a:latin typeface="+mn-lt"/>
                <a:ea typeface="+mn-ea"/>
                <a:cs typeface="+mn-cs"/>
              </a:rPr>
              <a:t> scheme in each classroom. It will take into account the age/maturity of the children, and availability and height/suitability of the sink. </a:t>
            </a:r>
            <a:r>
              <a:rPr lang="en-GB" dirty="0"/>
              <a:t>One</a:t>
            </a:r>
            <a:r>
              <a:rPr lang="en-GB" baseline="0" dirty="0"/>
              <a:t> of these two options will be agreed for the classroom.</a:t>
            </a:r>
          </a:p>
          <a:p>
            <a:pPr marL="0" marR="0" lvl="0" indent="0" algn="l" defTabSz="914400" rtl="0" eaLnBrk="1" fontAlgn="auto" latinLnBrk="0" hangingPunct="1">
              <a:lnSpc>
                <a:spcPct val="100000"/>
              </a:lnSpc>
              <a:spcBef>
                <a:spcPts val="0"/>
              </a:spcBef>
              <a:spcAft>
                <a:spcPts val="120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1200"/>
              </a:spcAft>
              <a:buClrTx/>
              <a:buSzTx/>
              <a:buFontTx/>
              <a:buNone/>
              <a:tabLst/>
              <a:defRPr/>
            </a:pPr>
            <a:r>
              <a:rPr lang="en-GB" sz="1200" kern="1200" dirty="0">
                <a:solidFill>
                  <a:srgbClr val="FF0000"/>
                </a:solidFill>
                <a:latin typeface="+mn-lt"/>
                <a:ea typeface="+mn-ea"/>
                <a:cs typeface="+mn-cs"/>
              </a:rPr>
              <a:t>Staff should </a:t>
            </a:r>
            <a:r>
              <a:rPr lang="en-GB" sz="1200" b="0" kern="1200" dirty="0">
                <a:solidFill>
                  <a:srgbClr val="FF0000"/>
                </a:solidFill>
                <a:latin typeface="+mn-lt"/>
                <a:ea typeface="+mn-ea"/>
                <a:cs typeface="+mn-cs"/>
              </a:rPr>
              <a:t>always supervise this</a:t>
            </a:r>
            <a:r>
              <a:rPr lang="en-GB" sz="1200" kern="1200" dirty="0">
                <a:solidFill>
                  <a:srgbClr val="FF0000"/>
                </a:solidFill>
                <a:latin typeface="+mn-lt"/>
                <a:ea typeface="+mn-ea"/>
                <a:cs typeface="+mn-cs"/>
              </a:rPr>
              <a:t>. </a:t>
            </a:r>
            <a:r>
              <a:rPr lang="en-GB" dirty="0"/>
              <a:t>The tap should be left running to reduce</a:t>
            </a:r>
            <a:r>
              <a:rPr lang="en-GB" baseline="0" dirty="0"/>
              <a:t> the amount of times and people </a:t>
            </a:r>
            <a:r>
              <a:rPr lang="en-GB" dirty="0"/>
              <a:t>touching the tap. </a:t>
            </a:r>
          </a:p>
          <a:p>
            <a:pPr marL="0" marR="0" lvl="0" indent="0" algn="l" defTabSz="914400" rtl="0" eaLnBrk="1" fontAlgn="auto" latinLnBrk="0" hangingPunct="1">
              <a:lnSpc>
                <a:spcPct val="100000"/>
              </a:lnSpc>
              <a:spcBef>
                <a:spcPts val="0"/>
              </a:spcBef>
              <a:spcAft>
                <a:spcPts val="120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1200"/>
              </a:spcAft>
              <a:buClrTx/>
              <a:buSzTx/>
              <a:buFontTx/>
              <a:buNone/>
              <a:tabLst/>
              <a:defRPr/>
            </a:pPr>
            <a:r>
              <a:rPr lang="en-GB" b="1" i="1" dirty="0"/>
              <a:t>( The classroom assessment should have already identified issues with push taps and assessed alternatives/duration</a:t>
            </a:r>
            <a:r>
              <a:rPr lang="en-GB" b="1" i="1" baseline="0" dirty="0"/>
              <a:t> of flow/ </a:t>
            </a:r>
            <a:r>
              <a:rPr lang="en-GB" b="1" i="1" dirty="0"/>
              <a:t>techniques to address)</a:t>
            </a:r>
          </a:p>
          <a:p>
            <a:pPr marL="0" marR="0" lvl="0" indent="0" algn="l" defTabSz="914400" rtl="0" eaLnBrk="1" fontAlgn="auto" latinLnBrk="0" hangingPunct="1">
              <a:lnSpc>
                <a:spcPct val="100000"/>
              </a:lnSpc>
              <a:spcBef>
                <a:spcPts val="0"/>
              </a:spcBef>
              <a:spcAft>
                <a:spcPts val="120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1200"/>
              </a:spcAft>
              <a:buClrTx/>
              <a:buSzTx/>
              <a:buFontTx/>
              <a:buNone/>
              <a:tabLst/>
              <a:defRPr/>
            </a:pPr>
            <a:r>
              <a:rPr lang="en-GB" dirty="0"/>
              <a:t>Toothbrushes should not come into contact with the sink or tap. Toothbrushes must not be washed together in the sink, and must not be soaked in bleach or other cleaner/disinfectant.</a:t>
            </a:r>
          </a:p>
          <a:p>
            <a:pPr marL="0" marR="0" lvl="0" indent="0" algn="l" defTabSz="914400" rtl="0" eaLnBrk="1" fontAlgn="auto" latinLnBrk="0" hangingPunct="1">
              <a:lnSpc>
                <a:spcPct val="100000"/>
              </a:lnSpc>
              <a:spcBef>
                <a:spcPts val="0"/>
              </a:spcBef>
              <a:spcAft>
                <a:spcPts val="120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1200"/>
              </a:spcAft>
              <a:buClrTx/>
              <a:buSzTx/>
              <a:buFontTx/>
              <a:buNone/>
              <a:tabLst/>
              <a:defRPr/>
            </a:pPr>
            <a:r>
              <a:rPr lang="en-GB" b="1" dirty="0"/>
              <a:t>Toothbrushes should be rinsed thoroughly- the bristles and then all the way down the handle.</a:t>
            </a:r>
          </a:p>
          <a:p>
            <a:pPr marL="0" lvl="0" indent="0">
              <a:spcAft>
                <a:spcPts val="1200"/>
              </a:spcAft>
              <a:buNone/>
            </a:pPr>
            <a:endParaRPr lang="cy-GB" sz="1200" b="0" i="0" u="none" strike="noStrike" cap="none" baseline="0" dirty="0">
              <a:solidFill>
                <a:srgbClr val="161616"/>
              </a:solidFill>
              <a:effectLst/>
              <a:uFillTx/>
              <a:latin typeface="Century Gothic"/>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lang="en-GB" dirty="0"/>
              <a:t>Cleaning of the storage racks should occur when the toothbrushes are in use during the </a:t>
            </a:r>
            <a:r>
              <a:rPr lang="en-GB" dirty="0" err="1"/>
              <a:t>toothbrushing</a:t>
            </a:r>
            <a:r>
              <a:rPr lang="en-GB" dirty="0"/>
              <a:t> session or as</a:t>
            </a:r>
            <a:r>
              <a:rPr lang="en-GB" baseline="0" dirty="0"/>
              <a:t> </a:t>
            </a:r>
            <a:r>
              <a:rPr lang="en-GB" dirty="0"/>
              <a:t>the brushes are rinsed. </a:t>
            </a:r>
          </a:p>
          <a:p>
            <a:pPr marL="0" marR="0" lvl="0" indent="0" algn="l" defTabSz="914400" rtl="0" eaLnBrk="1" fontAlgn="auto" latinLnBrk="0" hangingPunct="1">
              <a:lnSpc>
                <a:spcPct val="100000"/>
              </a:lnSpc>
              <a:spcBef>
                <a:spcPts val="0"/>
              </a:spcBef>
              <a:spcAft>
                <a:spcPts val="1200"/>
              </a:spcAft>
              <a:buClrTx/>
              <a:buSzTx/>
              <a:buFontTx/>
              <a:buNone/>
              <a:tabLst/>
              <a:defRPr/>
            </a:pPr>
            <a:endParaRPr lang="cy-GB" sz="1200" b="0" i="0" u="none" strike="noStrike" cap="none" baseline="0" dirty="0">
              <a:solidFill>
                <a:srgbClr val="161616"/>
              </a:solidFill>
              <a:effectLst/>
              <a:uFillTx/>
              <a:latin typeface="Century Gothic"/>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rgbClr val="FF0000"/>
                </a:solidFill>
                <a:latin typeface="+mn-lt"/>
                <a:ea typeface="+mn-ea"/>
                <a:cs typeface="+mn-cs"/>
              </a:rPr>
              <a:t>Brushes</a:t>
            </a:r>
            <a:r>
              <a:rPr lang="en-GB" sz="1200" kern="1200" baseline="0" dirty="0">
                <a:solidFill>
                  <a:srgbClr val="FF0000"/>
                </a:solidFill>
                <a:latin typeface="+mn-lt"/>
                <a:ea typeface="+mn-ea"/>
                <a:cs typeface="+mn-cs"/>
              </a:rPr>
              <a:t> should be returned </a:t>
            </a:r>
            <a:r>
              <a:rPr lang="en-GB" sz="1200" kern="1200" dirty="0">
                <a:solidFill>
                  <a:srgbClr val="FF0000"/>
                </a:solidFill>
                <a:latin typeface="+mn-lt"/>
                <a:ea typeface="+mn-ea"/>
                <a:cs typeface="+mn-cs"/>
              </a:rPr>
              <a:t>to the storage system i.e. bus, to air-dry. </a:t>
            </a:r>
            <a:r>
              <a:rPr lang="en-GB" dirty="0"/>
              <a:t>The supervisor is responsible for ensuring that the brush is placed in the correct location (matching names/symbol of brush to the storage system.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should be no contact between brushes. Care should be taken to ensure that the toothbrushes do not cross-contaminate when being removed or replaced in the storage system.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Storage system lids should be replaced at this stage, provided that there is sufficient air circulation to allow the toothbrushes to dry before next use.</a:t>
            </a:r>
          </a:p>
        </p:txBody>
      </p:sp>
      <p:sp>
        <p:nvSpPr>
          <p:cNvPr id="4" name="Slide Number Placeholder 3"/>
          <p:cNvSpPr>
            <a:spLocks noGrp="1"/>
          </p:cNvSpPr>
          <p:nvPr>
            <p:ph type="sldNum" sz="quarter" idx="10"/>
          </p:nvPr>
        </p:nvSpPr>
        <p:spPr/>
        <p:txBody>
          <a:bodyPr/>
          <a:lstStyle/>
          <a:p>
            <a:fld id="{63FCDC5B-066D-4D0B-94AB-2080C4563776}" type="slidenum">
              <a:rPr lang="en-GB" smtClean="0"/>
              <a:t>17</a:t>
            </a:fld>
            <a:endParaRPr lang="en-GB"/>
          </a:p>
        </p:txBody>
      </p:sp>
    </p:spTree>
    <p:extLst>
      <p:ext uri="{BB962C8B-B14F-4D97-AF65-F5344CB8AC3E}">
        <p14:creationId xmlns:p14="http://schemas.microsoft.com/office/powerpoint/2010/main" val="1930518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After their part in the process,</a:t>
            </a:r>
            <a:r>
              <a:rPr lang="en-GB" baseline="0" dirty="0"/>
              <a:t> all children and staff should wash their hands with soap and warm water and </a:t>
            </a:r>
            <a:r>
              <a:rPr lang="en-GB" dirty="0"/>
              <a:t>thoroughly dry them (or use an alcohol-based hand sanitiser) after the </a:t>
            </a:r>
            <a:r>
              <a:rPr lang="en-GB" dirty="0" err="1"/>
              <a:t>toothbrushing</a:t>
            </a:r>
            <a:r>
              <a:rPr lang="en-GB" dirty="0"/>
              <a:t> session.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area where </a:t>
            </a:r>
            <a:r>
              <a:rPr lang="en-GB" dirty="0" err="1"/>
              <a:t>toothbrushing</a:t>
            </a:r>
            <a:r>
              <a:rPr lang="en-GB" dirty="0"/>
              <a:t> occurred and the sink area should be cleaned immediately after the session.</a:t>
            </a:r>
          </a:p>
          <a:p>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18</a:t>
            </a:fld>
            <a:endParaRPr lang="en-GB"/>
          </a:p>
        </p:txBody>
      </p:sp>
    </p:spTree>
    <p:extLst>
      <p:ext uri="{BB962C8B-B14F-4D97-AF65-F5344CB8AC3E}">
        <p14:creationId xmlns:p14="http://schemas.microsoft.com/office/powerpoint/2010/main" val="486364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400" dirty="0"/>
              <a:t>Use the storage racks</a:t>
            </a:r>
            <a:r>
              <a:rPr lang="en-GB" sz="1400" baseline="0" dirty="0"/>
              <a:t> </a:t>
            </a:r>
            <a:r>
              <a:rPr lang="en-GB" sz="1400" dirty="0"/>
              <a:t>provided by Designed to Smile, which hold</a:t>
            </a:r>
            <a:r>
              <a:rPr lang="en-GB" sz="1400" baseline="0" dirty="0"/>
              <a:t> the </a:t>
            </a:r>
            <a:r>
              <a:rPr lang="en-GB" sz="1400" dirty="0"/>
              <a:t>toothbrushes in an upright</a:t>
            </a:r>
            <a:r>
              <a:rPr lang="en-GB" sz="1400" baseline="0" dirty="0"/>
              <a:t> </a:t>
            </a:r>
            <a:r>
              <a:rPr lang="en-GB" sz="1400" dirty="0"/>
              <a:t>position, with sufficient distance between brushes to avoid cross contamination.</a:t>
            </a:r>
          </a:p>
          <a:p>
            <a:pPr lvl="0"/>
            <a:endParaRPr lang="en-GB" sz="1400" dirty="0"/>
          </a:p>
          <a:p>
            <a:pPr lvl="0"/>
            <a:r>
              <a:rPr lang="en-GB" sz="1400" dirty="0"/>
              <a:t>Storage racks</a:t>
            </a:r>
            <a:r>
              <a:rPr lang="en-GB" sz="1400" baseline="0" dirty="0"/>
              <a:t> </a:t>
            </a:r>
            <a:r>
              <a:rPr lang="en-GB" sz="1400" dirty="0"/>
              <a:t>should allow air flow around the toothbrush heads to enable the toothbrushes to dry. </a:t>
            </a:r>
          </a:p>
          <a:p>
            <a:pPr lvl="0"/>
            <a:endParaRPr lang="en-GB" sz="1400" dirty="0"/>
          </a:p>
          <a:p>
            <a:pPr lvl="0"/>
            <a:r>
              <a:rPr lang="en-GB" sz="1400" dirty="0"/>
              <a:t>Covers should allow sufficient ventilation to allow drying or should only be used once brushes have dried.</a:t>
            </a:r>
            <a:endParaRPr lang="en-US" sz="1400" dirty="0"/>
          </a:p>
          <a:p>
            <a:endParaRPr lang="en-GB" sz="1400" dirty="0"/>
          </a:p>
          <a:p>
            <a:r>
              <a:rPr lang="en-GB" sz="1400" dirty="0"/>
              <a:t>Storage</a:t>
            </a:r>
            <a:r>
              <a:rPr lang="en-GB" sz="1400" baseline="0" dirty="0"/>
              <a:t> racks</a:t>
            </a:r>
            <a:r>
              <a:rPr lang="en-GB" sz="1400" dirty="0"/>
              <a:t> which do not have covers should be stored within a designated trolley or in a clean, dry cupboard.</a:t>
            </a:r>
          </a:p>
          <a:p>
            <a:endParaRPr lang="en-GB"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There should be a separate storage system for each group or ‘bubble’ of children where applicable.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The </a:t>
            </a:r>
            <a:r>
              <a:rPr lang="en-GB" sz="1400" dirty="0" err="1"/>
              <a:t>toothbrushing</a:t>
            </a:r>
            <a:r>
              <a:rPr lang="en-GB" sz="1400" dirty="0"/>
              <a:t> storage systems should be stored out of reach of children in between brushing sessions.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a:p>
          <a:p>
            <a:endParaRPr lang="en-GB" sz="1400" dirty="0"/>
          </a:p>
          <a:p>
            <a:endParaRPr lang="en-GB" sz="1400" b="1" dirty="0"/>
          </a:p>
        </p:txBody>
      </p:sp>
      <p:sp>
        <p:nvSpPr>
          <p:cNvPr id="4" name="Slide Number Placeholder 3"/>
          <p:cNvSpPr>
            <a:spLocks noGrp="1"/>
          </p:cNvSpPr>
          <p:nvPr>
            <p:ph type="sldNum" sz="quarter" idx="10"/>
          </p:nvPr>
        </p:nvSpPr>
        <p:spPr/>
        <p:txBody>
          <a:bodyPr/>
          <a:lstStyle/>
          <a:p>
            <a:fld id="{63FCDC5B-066D-4D0B-94AB-2080C4563776}" type="slidenum">
              <a:rPr lang="en-GB" smtClean="0"/>
              <a:t>19</a:t>
            </a:fld>
            <a:endParaRPr lang="en-GB"/>
          </a:p>
        </p:txBody>
      </p:sp>
    </p:spTree>
    <p:extLst>
      <p:ext uri="{BB962C8B-B14F-4D97-AF65-F5344CB8AC3E}">
        <p14:creationId xmlns:p14="http://schemas.microsoft.com/office/powerpoint/2010/main" val="2935081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US" altLang="en-US" dirty="0"/>
          </a:p>
        </p:txBody>
      </p:sp>
      <p:sp>
        <p:nvSpPr>
          <p:cNvPr id="34820" name="Slide Number Placeholder 3"/>
          <p:cNvSpPr>
            <a:spLocks noGrp="1"/>
          </p:cNvSpPr>
          <p:nvPr>
            <p:ph type="sldNum" sz="quarter" idx="5"/>
          </p:nvPr>
        </p:nvSpPr>
        <p:spPr bwMode="auto">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DECE5-B88C-45DF-A306-16C0B71E760E}" type="slidenum">
              <a:rPr kumimoji="0" lang="en-GB" altLang="en-US" sz="1200" b="0" i="0" u="none" strike="noStrike" kern="1200" cap="none" spc="0" normalizeH="0" baseline="0" noProof="0" smtClean="0">
                <a:ln>
                  <a:noFill/>
                </a:ln>
                <a:solidFill>
                  <a:prstClr val="black"/>
                </a:solidFill>
                <a:effectLst/>
                <a:uLnTx/>
                <a:uFillTx/>
                <a:latin typeface="Calibri"/>
                <a:ea typeface="ＭＳ Ｐゴシック" pitchFamily="-65"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altLang="en-US" sz="1200" b="0" i="0" u="none" strike="noStrike" kern="1200" cap="none" spc="0" normalizeH="0" baseline="0" noProof="0" dirty="0">
              <a:ln>
                <a:noFill/>
              </a:ln>
              <a:solidFill>
                <a:prstClr val="black"/>
              </a:solidFill>
              <a:effectLst/>
              <a:uLnTx/>
              <a:uFillTx/>
              <a:latin typeface="Calibri"/>
              <a:ea typeface="ＭＳ Ｐゴシック" pitchFamily="-65" charset="-128"/>
              <a:cs typeface="+mn-cs"/>
            </a:endParaRPr>
          </a:p>
        </p:txBody>
      </p:sp>
    </p:spTree>
    <p:extLst>
      <p:ext uri="{BB962C8B-B14F-4D97-AF65-F5344CB8AC3E}">
        <p14:creationId xmlns:p14="http://schemas.microsoft.com/office/powerpoint/2010/main" val="3962865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0" dirty="0"/>
              <a:t>Storage systems, trolleys and storage areas must be cleaned, rinsed and dried by nursery/school staff. </a:t>
            </a:r>
          </a:p>
          <a:p>
            <a:endParaRPr lang="en-GB" sz="14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chemeClr val="tx1"/>
                </a:solidFill>
                <a:effectLst/>
                <a:latin typeface="+mn-lt"/>
                <a:ea typeface="+mn-ea"/>
                <a:cs typeface="+mn-cs"/>
              </a:rPr>
              <a:t>For supervisors involved in cleaning, appropriate PPE: disposable aprons, fluid-resistant surgical masks, and eye protection (if there is a risk of splashing to the eyes) should be worn in line with Welsh Government guidance.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t>Desk</a:t>
            </a:r>
            <a:r>
              <a:rPr lang="en-GB" sz="1400" b="1" baseline="0" dirty="0"/>
              <a:t> surfaces should be wiped clean after brushing if children brush sitting down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t>Tubes of toothpaste can be cleaned with a damp, disposable cloth/tissue.</a:t>
            </a:r>
          </a:p>
          <a:p>
            <a:endParaRPr lang="en-GB" sz="1400" b="0" dirty="0"/>
          </a:p>
          <a:p>
            <a:r>
              <a:rPr lang="en-GB" sz="1400" b="0" dirty="0"/>
              <a:t>Paper towels should be used to mop up any drips visible on the storage system in between washes. The</a:t>
            </a:r>
            <a:r>
              <a:rPr lang="en-GB" sz="1400" b="0" baseline="0" dirty="0"/>
              <a:t> agreed process for rinsing the brushes will affect when and how frequently the storage system needs cleaning, and will be covered in the hands-on element of the training.</a:t>
            </a:r>
          </a:p>
          <a:p>
            <a:endParaRPr lang="en-GB" sz="1400" b="0" dirty="0"/>
          </a:p>
          <a:p>
            <a:endParaRPr lang="en-GB" sz="1400" b="0" dirty="0"/>
          </a:p>
          <a:p>
            <a:r>
              <a:rPr lang="en-GB" sz="1400" b="0" dirty="0"/>
              <a:t>Cleaning of the storage racks:</a:t>
            </a:r>
            <a:r>
              <a:rPr lang="en-GB" sz="1400" b="0" baseline="0" dirty="0"/>
              <a:t> </a:t>
            </a:r>
            <a:r>
              <a:rPr lang="en-GB" sz="1400" b="0" dirty="0"/>
              <a:t>They should be rinsed with hot water then cleaned using standard household cleaning products (for example a detergent or disinfectant which is active against bacteria and viruses) using warm water. </a:t>
            </a:r>
          </a:p>
          <a:p>
            <a:endParaRPr lang="en-GB" sz="1400" b="0" dirty="0"/>
          </a:p>
          <a:p>
            <a:r>
              <a:rPr lang="en-GB" sz="1400" b="0" dirty="0"/>
              <a:t>Dedicated household gloves must be worn when cleaning storage systems and sinks, as the person should use hot water. Disposable aprons,</a:t>
            </a:r>
            <a:r>
              <a:rPr lang="en-GB" sz="1400" b="0" baseline="0" dirty="0"/>
              <a:t> masks and eye protection </a:t>
            </a:r>
            <a:r>
              <a:rPr lang="en-GB" sz="1400" b="0" dirty="0"/>
              <a:t>should be used in</a:t>
            </a:r>
            <a:r>
              <a:rPr lang="en-GB" sz="1400" b="0" baseline="0" dirty="0"/>
              <a:t> line with Welsh Government guidance for schools/nurseries. T</a:t>
            </a:r>
            <a:r>
              <a:rPr lang="en-GB" sz="1400" b="0" dirty="0"/>
              <a:t>horough hand hygiene should be performed before and after. All cuts, abrasions and breaks in the skin should be covered with a waterproof dressing before cleaning. </a:t>
            </a:r>
          </a:p>
          <a:p>
            <a:endParaRPr lang="en-GB" sz="1400" b="0" dirty="0"/>
          </a:p>
          <a:p>
            <a:r>
              <a:rPr lang="en-GB" sz="1400" b="0" dirty="0"/>
              <a:t>After </a:t>
            </a:r>
            <a:r>
              <a:rPr lang="en-GB" sz="1400" b="0" dirty="0" err="1"/>
              <a:t>toothbrushing</a:t>
            </a:r>
            <a:r>
              <a:rPr lang="en-GB" sz="1400" b="0" dirty="0"/>
              <a:t> is complete, supervisors are responsible for cleaning sinks following the environmental decontamination guidance for non-healthcare settings. </a:t>
            </a:r>
          </a:p>
          <a:p>
            <a:endParaRPr lang="en-GB" sz="1400" b="0" dirty="0"/>
          </a:p>
          <a:p>
            <a:r>
              <a:rPr lang="en-GB" sz="1400" b="0" dirty="0"/>
              <a:t>Please inform the Designed to Smile team about any damaged items that need replacing. </a:t>
            </a:r>
          </a:p>
          <a:p>
            <a:endParaRPr lang="en-GB" sz="1400" b="0" dirty="0"/>
          </a:p>
          <a:p>
            <a:r>
              <a:rPr lang="en-GB" sz="1400" b="0" dirty="0"/>
              <a:t>There is additional guidance about cleaning in the full document describing these quality standards, which should be referred to,</a:t>
            </a:r>
            <a:r>
              <a:rPr lang="en-GB" sz="1400" b="0" baseline="0" dirty="0"/>
              <a:t> and we will go over this in practice.</a:t>
            </a:r>
            <a:endParaRPr lang="en-GB" sz="1400" b="0" dirty="0"/>
          </a:p>
        </p:txBody>
      </p:sp>
      <p:sp>
        <p:nvSpPr>
          <p:cNvPr id="4" name="Slide Number Placeholder 3"/>
          <p:cNvSpPr>
            <a:spLocks noGrp="1"/>
          </p:cNvSpPr>
          <p:nvPr>
            <p:ph type="sldNum" sz="quarter" idx="10"/>
          </p:nvPr>
        </p:nvSpPr>
        <p:spPr/>
        <p:txBody>
          <a:bodyPr/>
          <a:lstStyle/>
          <a:p>
            <a:fld id="{63FCDC5B-066D-4D0B-94AB-2080C4563776}" type="slidenum">
              <a:rPr lang="en-GB" smtClean="0"/>
              <a:t>20</a:t>
            </a:fld>
            <a:endParaRPr lang="en-GB"/>
          </a:p>
        </p:txBody>
      </p:sp>
    </p:spTree>
    <p:extLst>
      <p:ext uri="{BB962C8B-B14F-4D97-AF65-F5344CB8AC3E}">
        <p14:creationId xmlns:p14="http://schemas.microsoft.com/office/powerpoint/2010/main" val="3252333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(info on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After </a:t>
            </a:r>
            <a:r>
              <a:rPr lang="en-GB" sz="1400" dirty="0" err="1"/>
              <a:t>toothbrushing</a:t>
            </a:r>
            <a:r>
              <a:rPr lang="en-GB" sz="1400" dirty="0"/>
              <a:t> is complete, supervisors are responsible for cleaning sinks following the environmental decontamination guidance for non-healthcare settings. </a:t>
            </a:r>
            <a:r>
              <a:rPr lang="en-GB" sz="1200" u="sng" kern="1200" dirty="0">
                <a:solidFill>
                  <a:srgbClr val="FF0000"/>
                </a:solidFill>
                <a:latin typeface="+mn-lt"/>
                <a:ea typeface="+mn-ea"/>
                <a:cs typeface="+mn-cs"/>
              </a:rPr>
              <a:t>https://www.gov.uk/government/publications/covid-19-decontamination-in-non-healthcare-settings</a:t>
            </a:r>
          </a:p>
          <a:p>
            <a:endParaRPr lang="en-GB" dirty="0"/>
          </a:p>
          <a:p>
            <a:r>
              <a:rPr lang="en-GB" dirty="0"/>
              <a:t>The trolleys also require cleaning regularly</a:t>
            </a:r>
            <a:r>
              <a:rPr lang="en-GB" baseline="0" dirty="0"/>
              <a:t>.</a:t>
            </a:r>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21</a:t>
            </a:fld>
            <a:endParaRPr lang="en-GB"/>
          </a:p>
        </p:txBody>
      </p:sp>
    </p:spTree>
    <p:extLst>
      <p:ext uri="{BB962C8B-B14F-4D97-AF65-F5344CB8AC3E}">
        <p14:creationId xmlns:p14="http://schemas.microsoft.com/office/powerpoint/2010/main" val="1691085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quick summary:</a:t>
            </a:r>
          </a:p>
          <a:p>
            <a:r>
              <a:rPr lang="en-GB" dirty="0"/>
              <a:t>(info on slide)</a:t>
            </a:r>
          </a:p>
          <a:p>
            <a:endParaRPr lang="en-GB" dirty="0"/>
          </a:p>
          <a:p>
            <a:r>
              <a:rPr lang="en-GB" dirty="0"/>
              <a:t>It</a:t>
            </a:r>
            <a:r>
              <a:rPr lang="en-GB" baseline="0" dirty="0"/>
              <a:t> is important to read the full quality standards for </a:t>
            </a:r>
            <a:r>
              <a:rPr lang="en-GB" baseline="0" dirty="0" err="1"/>
              <a:t>toothbrushing</a:t>
            </a:r>
            <a:r>
              <a:rPr lang="en-GB" baseline="0" dirty="0"/>
              <a:t> document, and to ask any questions about aspects you are uncertain about. We will go over how it will work in each classroom with hands-on training and support during the first few sessions.</a:t>
            </a:r>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22</a:t>
            </a:fld>
            <a:endParaRPr lang="en-GB"/>
          </a:p>
        </p:txBody>
      </p:sp>
    </p:spTree>
    <p:extLst>
      <p:ext uri="{BB962C8B-B14F-4D97-AF65-F5344CB8AC3E}">
        <p14:creationId xmlns:p14="http://schemas.microsoft.com/office/powerpoint/2010/main" val="3181618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endParaRPr lang="en-US" dirty="0">
              <a:ea typeface="ＭＳ Ｐゴシック" charset="-128"/>
            </a:endParaRPr>
          </a:p>
        </p:txBody>
      </p:sp>
      <p:sp>
        <p:nvSpPr>
          <p:cNvPr id="35844" name="Slide Number Placeholder 3"/>
          <p:cNvSpPr>
            <a:spLocks noGrp="1"/>
          </p:cNvSpPr>
          <p:nvPr>
            <p:ph type="sldNum" sz="quarter" idx="5"/>
          </p:nvPr>
        </p:nvSpPr>
        <p:spPr bwMode="auto">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57C6727-5972-41AB-A0F6-D9DADE2B3A6D}" type="slidenum">
              <a:rPr kumimoji="0" lang="en-GB"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77706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purpose of this presentation is to share an update of the infection prevention and control aspects of the supervised </a:t>
            </a:r>
            <a:r>
              <a:rPr lang="en-GB" sz="1200" kern="1200" dirty="0" err="1">
                <a:solidFill>
                  <a:schemeClr val="tx1"/>
                </a:solidFill>
                <a:effectLst/>
                <a:latin typeface="+mn-lt"/>
                <a:ea typeface="+mn-ea"/>
                <a:cs typeface="+mn-cs"/>
              </a:rPr>
              <a:t>toothbrushing</a:t>
            </a:r>
            <a:r>
              <a:rPr lang="en-GB" sz="1200" kern="1200" dirty="0">
                <a:solidFill>
                  <a:schemeClr val="tx1"/>
                </a:solidFill>
                <a:effectLst/>
                <a:latin typeface="+mn-lt"/>
                <a:ea typeface="+mn-ea"/>
                <a:cs typeface="+mn-cs"/>
              </a:rPr>
              <a:t> programme as we restart following the COVID-19 pandemic.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risk of COVID-19 should be managed by good hygiene measures and physical distancing.</a:t>
            </a:r>
          </a:p>
          <a:p>
            <a:endParaRPr lang="en-US" altLang="en-US" dirty="0"/>
          </a:p>
        </p:txBody>
      </p:sp>
      <p:sp>
        <p:nvSpPr>
          <p:cNvPr id="37892" name="Slide Number Placeholder 3"/>
          <p:cNvSpPr>
            <a:spLocks noGrp="1"/>
          </p:cNvSpPr>
          <p:nvPr>
            <p:ph type="sldNum" sz="quarter" idx="5"/>
          </p:nvPr>
        </p:nvSpPr>
        <p:spPr bwMode="auto">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54A366-DCCB-4FEF-8746-3EB89A34A059}" type="slidenum">
              <a:rPr kumimoji="0" lang="en-GB" altLang="en-US" sz="1200" b="0" i="0" u="none" strike="noStrike" kern="1200" cap="none" spc="0" normalizeH="0" baseline="0" noProof="0" smtClean="0">
                <a:ln>
                  <a:noFill/>
                </a:ln>
                <a:solidFill>
                  <a:prstClr val="black"/>
                </a:solidFill>
                <a:effectLst/>
                <a:uLnTx/>
                <a:uFillTx/>
                <a:latin typeface="Calibri"/>
                <a:ea typeface="ＭＳ Ｐゴシック" pitchFamily="-65"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altLang="en-US" sz="1200" b="0" i="0" u="none" strike="noStrike" kern="1200" cap="none" spc="0" normalizeH="0" baseline="0" noProof="0">
              <a:ln>
                <a:noFill/>
              </a:ln>
              <a:solidFill>
                <a:prstClr val="black"/>
              </a:solidFill>
              <a:effectLst/>
              <a:uLnTx/>
              <a:uFillTx/>
              <a:latin typeface="Calibri"/>
              <a:ea typeface="ＭＳ Ｐゴシック" pitchFamily="-65" charset="-128"/>
              <a:cs typeface="+mn-cs"/>
            </a:endParaRPr>
          </a:p>
        </p:txBody>
      </p:sp>
    </p:spTree>
    <p:extLst>
      <p:ext uri="{BB962C8B-B14F-4D97-AF65-F5344CB8AC3E}">
        <p14:creationId xmlns:p14="http://schemas.microsoft.com/office/powerpoint/2010/main" val="274375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19E566-B194-4951-9D2F-95173B2832F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1325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19E566-B194-4951-9D2F-95173B2832F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5479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19E566-B194-4951-9D2F-95173B2832F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65532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is already research from Wales showing that during the COVID-19</a:t>
            </a:r>
            <a:r>
              <a:rPr lang="en-GB" baseline="0" dirty="0"/>
              <a:t> pandemic, children’s routines were disrupted, particularly the </a:t>
            </a:r>
            <a:r>
              <a:rPr lang="en-GB" baseline="0" dirty="0" err="1"/>
              <a:t>toothbrushing</a:t>
            </a:r>
            <a:r>
              <a:rPr lang="en-GB" baseline="0" dirty="0"/>
              <a:t> routine of brushing twice a day, especially last thing before bed. Also the research shows children ate more unhealthily. These two aspects of unhealthy eating and irregular </a:t>
            </a:r>
            <a:r>
              <a:rPr lang="en-GB" baseline="0" dirty="0" err="1"/>
              <a:t>toothbrushing</a:t>
            </a:r>
            <a:r>
              <a:rPr lang="en-GB" baseline="0" dirty="0"/>
              <a:t> habits forecast a major step back in the progress we had made to improve children’s dental health. There is even more need for the work of Designed to Smile and the </a:t>
            </a:r>
            <a:r>
              <a:rPr lang="en-GB" baseline="0" dirty="0" err="1"/>
              <a:t>toothbrushing</a:t>
            </a:r>
            <a:r>
              <a:rPr lang="en-GB" baseline="0" dirty="0"/>
              <a:t> scheme than before the pandemic.</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19E566-B194-4951-9D2F-95173B2832FF}"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84446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 am going to summarise the detail of the Quality</a:t>
            </a:r>
            <a:r>
              <a:rPr lang="en-GB" baseline="0" dirty="0"/>
              <a:t> Standards for </a:t>
            </a:r>
            <a:r>
              <a:rPr lang="en-GB" baseline="0" dirty="0" err="1"/>
              <a:t>Toothbrushing</a:t>
            </a:r>
            <a:r>
              <a:rPr lang="en-GB" baseline="0" dirty="0"/>
              <a:t> document that are the foundation of the programme, and need to be read by all those involved in the programme. </a:t>
            </a:r>
            <a:r>
              <a:rPr lang="en-GB" sz="1200" kern="1200" baseline="0" dirty="0">
                <a:solidFill>
                  <a:schemeClr val="tx1"/>
                </a:solidFill>
                <a:effectLst/>
                <a:latin typeface="+mn-lt"/>
                <a:ea typeface="+mn-ea"/>
                <a:cs typeface="+mn-cs"/>
              </a:rPr>
              <a:t>T</a:t>
            </a:r>
            <a:r>
              <a:rPr lang="en-GB" sz="1200" kern="1200" dirty="0">
                <a:solidFill>
                  <a:schemeClr val="tx1"/>
                </a:solidFill>
                <a:effectLst/>
                <a:latin typeface="+mn-lt"/>
                <a:ea typeface="+mn-ea"/>
                <a:cs typeface="+mn-cs"/>
              </a:rPr>
              <a:t>he most up-to-date Welsh Government Operational Guidance for schools and settings</a:t>
            </a:r>
            <a:r>
              <a:rPr lang="en-GB" sz="1200" kern="1200" baseline="0" dirty="0">
                <a:solidFill>
                  <a:schemeClr val="tx1"/>
                </a:solidFill>
                <a:effectLst/>
                <a:latin typeface="+mn-lt"/>
                <a:ea typeface="+mn-ea"/>
                <a:cs typeface="+mn-cs"/>
              </a:rPr>
              <a:t> and </a:t>
            </a:r>
            <a:r>
              <a:rPr lang="en-GB" sz="1200" kern="1200" dirty="0">
                <a:solidFill>
                  <a:schemeClr val="tx1"/>
                </a:solidFill>
                <a:effectLst/>
                <a:latin typeface="+mn-lt"/>
                <a:ea typeface="+mn-ea"/>
                <a:cs typeface="+mn-cs"/>
              </a:rPr>
              <a:t>UK Government guidance on cleaning in non-healthcare settings outside the home should also be understood. </a:t>
            </a:r>
          </a:p>
          <a:p>
            <a:endParaRPr lang="en-GB" baseline="0" dirty="0"/>
          </a:p>
          <a:p>
            <a:endParaRPr lang="en-GB" baseline="0" dirty="0"/>
          </a:p>
          <a:p>
            <a:r>
              <a:rPr lang="en-GB" baseline="0" dirty="0"/>
              <a:t>Firstly, I will describe the different roles of those involved:</a:t>
            </a:r>
          </a:p>
          <a:p>
            <a:endParaRPr lang="en-GB" baseline="0" dirty="0"/>
          </a:p>
          <a:p>
            <a:r>
              <a:rPr lang="en-GB" baseline="0" dirty="0"/>
              <a:t>School and nursery staff….(info on slide)</a:t>
            </a:r>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8</a:t>
            </a:fld>
            <a:endParaRPr lang="en-GB"/>
          </a:p>
        </p:txBody>
      </p:sp>
    </p:spTree>
    <p:extLst>
      <p:ext uri="{BB962C8B-B14F-4D97-AF65-F5344CB8AC3E}">
        <p14:creationId xmlns:p14="http://schemas.microsoft.com/office/powerpoint/2010/main" val="1430277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Parents have an important role,</a:t>
            </a:r>
            <a:r>
              <a:rPr lang="en-GB" sz="1200" kern="1200" baseline="0" dirty="0">
                <a:solidFill>
                  <a:schemeClr val="tx1"/>
                </a:solidFill>
                <a:effectLst/>
                <a:latin typeface="+mn-lt"/>
                <a:ea typeface="+mn-ea"/>
                <a:cs typeface="+mn-cs"/>
              </a:rPr>
              <a:t> in both giving consent for their child to brush at nursery and school, but also to supervise brushing at home.</a:t>
            </a:r>
            <a:endParaRPr lang="en-GB" sz="1200" kern="1200" dirty="0">
              <a:solidFill>
                <a:schemeClr val="tx1"/>
              </a:solidFill>
              <a:effectLst/>
              <a:latin typeface="+mn-lt"/>
              <a:ea typeface="+mn-ea"/>
              <a:cs typeface="+mn-cs"/>
            </a:endParaRP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Appropriate arrangements for consent must be in place and records maintained. </a:t>
            </a:r>
          </a:p>
          <a:p>
            <a:pPr lvl="0"/>
            <a:r>
              <a:rPr lang="en-GB" sz="1200" kern="1200" dirty="0">
                <a:solidFill>
                  <a:schemeClr val="tx1"/>
                </a:solidFill>
                <a:effectLst/>
                <a:latin typeface="+mn-lt"/>
                <a:ea typeface="+mn-ea"/>
                <a:cs typeface="+mn-cs"/>
              </a:rPr>
              <a:t>Only those children with positive consent can participate.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We need to agree a local place where</a:t>
            </a:r>
            <a:r>
              <a:rPr lang="en-GB" b="0" baseline="0" dirty="0"/>
              <a:t> received consents will be stored and everyone knows this is where they will be.</a:t>
            </a:r>
            <a:endParaRPr lang="en-GB" b="0" dirty="0"/>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a:t>
            </a:r>
            <a:r>
              <a:rPr lang="en-GB" sz="1200" kern="1200" baseline="0" dirty="0">
                <a:solidFill>
                  <a:schemeClr val="tx1"/>
                </a:solidFill>
                <a:effectLst/>
                <a:latin typeface="+mn-lt"/>
                <a:ea typeface="+mn-ea"/>
                <a:cs typeface="+mn-cs"/>
              </a:rPr>
              <a:t> Designed to Smile team will support parent and guardian engagement and the consent process.</a:t>
            </a:r>
            <a:endParaRPr lang="en-GB" sz="1200" kern="1200" dirty="0">
              <a:solidFill>
                <a:schemeClr val="tx1"/>
              </a:solidFill>
              <a:effectLst/>
              <a:latin typeface="+mn-lt"/>
              <a:ea typeface="+mn-ea"/>
              <a:cs typeface="+mn-cs"/>
            </a:endParaRPr>
          </a:p>
          <a:p>
            <a:endParaRPr lang="en-GB" dirty="0"/>
          </a:p>
          <a:p>
            <a:pPr lvl="0"/>
            <a:r>
              <a:rPr lang="en-GB" dirty="0"/>
              <a:t>Children should brush their teeth</a:t>
            </a:r>
            <a:r>
              <a:rPr lang="en-GB" baseline="0" dirty="0"/>
              <a:t> on </a:t>
            </a:r>
            <a:r>
              <a:rPr lang="en-GB" u="sng" baseline="0" dirty="0"/>
              <a:t>all the days </a:t>
            </a:r>
            <a:r>
              <a:rPr lang="en-GB" baseline="0" dirty="0"/>
              <a:t>that they attend the setting. </a:t>
            </a:r>
          </a:p>
          <a:p>
            <a:pPr lvl="0"/>
            <a:r>
              <a:rPr lang="en-GB" baseline="0" dirty="0" err="1"/>
              <a:t>T</a:t>
            </a:r>
            <a:r>
              <a:rPr lang="en-GB" dirty="0" err="1"/>
              <a:t>oothbrushing</a:t>
            </a:r>
            <a:r>
              <a:rPr lang="en-GB" dirty="0"/>
              <a:t> can take place at a time which is most suitable for each setting. </a:t>
            </a:r>
          </a:p>
          <a:p>
            <a:endParaRPr lang="en-GB" dirty="0"/>
          </a:p>
        </p:txBody>
      </p:sp>
      <p:sp>
        <p:nvSpPr>
          <p:cNvPr id="4" name="Slide Number Placeholder 3"/>
          <p:cNvSpPr>
            <a:spLocks noGrp="1"/>
          </p:cNvSpPr>
          <p:nvPr>
            <p:ph type="sldNum" sz="quarter" idx="10"/>
          </p:nvPr>
        </p:nvSpPr>
        <p:spPr/>
        <p:txBody>
          <a:bodyPr/>
          <a:lstStyle/>
          <a:p>
            <a:fld id="{63FCDC5B-066D-4D0B-94AB-2080C4563776}" type="slidenum">
              <a:rPr lang="en-GB" smtClean="0"/>
              <a:t>9</a:t>
            </a:fld>
            <a:endParaRPr lang="en-GB"/>
          </a:p>
        </p:txBody>
      </p:sp>
    </p:spTree>
    <p:extLst>
      <p:ext uri="{BB962C8B-B14F-4D97-AF65-F5344CB8AC3E}">
        <p14:creationId xmlns:p14="http://schemas.microsoft.com/office/powerpoint/2010/main" val="15985608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 name="Picture 7" descr="Cynllun gwen logo.eps"/>
          <p:cNvPicPr>
            <a:picLocks noChangeAspect="1"/>
          </p:cNvPicPr>
          <p:nvPr/>
        </p:nvPicPr>
        <p:blipFill>
          <a:blip r:embed="rId2" cstate="print"/>
          <a:srcRect/>
          <a:stretch>
            <a:fillRect/>
          </a:stretch>
        </p:blipFill>
        <p:spPr bwMode="auto">
          <a:xfrm>
            <a:off x="9652000" y="6324600"/>
            <a:ext cx="1524000" cy="344488"/>
          </a:xfrm>
          <a:prstGeom prst="rect">
            <a:avLst/>
          </a:prstGeom>
          <a:noFill/>
          <a:ln w="9525">
            <a:noFill/>
            <a:miter lim="800000"/>
            <a:headEnd/>
            <a:tailEnd/>
          </a:ln>
        </p:spPr>
      </p:pic>
      <p:pic>
        <p:nvPicPr>
          <p:cNvPr id="3" name="Picture 8" descr="final dragon logo without outlines v2.eps"/>
          <p:cNvPicPr>
            <a:picLocks noChangeAspect="1"/>
          </p:cNvPicPr>
          <p:nvPr/>
        </p:nvPicPr>
        <p:blipFill>
          <a:blip r:embed="rId3" cstate="print"/>
          <a:srcRect/>
          <a:stretch>
            <a:fillRect/>
          </a:stretch>
        </p:blipFill>
        <p:spPr bwMode="auto">
          <a:xfrm>
            <a:off x="11277600" y="6096000"/>
            <a:ext cx="508000" cy="635000"/>
          </a:xfrm>
          <a:prstGeom prst="rect">
            <a:avLst/>
          </a:prstGeom>
          <a:noFill/>
          <a:ln w="9525">
            <a:noFill/>
            <a:miter lim="800000"/>
            <a:headEnd/>
            <a:tailEnd/>
          </a:ln>
        </p:spPr>
      </p:pic>
      <p:sp>
        <p:nvSpPr>
          <p:cNvPr id="4" name="Slide Number Placeholder 5"/>
          <p:cNvSpPr txBox="1">
            <a:spLocks/>
          </p:cNvSpPr>
          <p:nvPr/>
        </p:nvSpPr>
        <p:spPr>
          <a:xfrm>
            <a:off x="8737600" y="6356351"/>
            <a:ext cx="2844800" cy="365125"/>
          </a:xfrm>
          <a:prstGeom prst="rect">
            <a:avLst/>
          </a:prstGeom>
        </p:spPr>
        <p:txBody>
          <a:bodyPr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780F4825-A89D-4939-8C22-4103BC68A676}" type="slidenum">
              <a:rPr kumimoji="0" lang="en-GB" sz="1200" b="0" i="0" u="none" strike="noStrike" kern="1200" cap="none" spc="0" normalizeH="0" baseline="0" noProof="0">
                <a:ln>
                  <a:noFill/>
                </a:ln>
                <a:solidFill>
                  <a:srgbClr val="FFFFFF"/>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GB" sz="1200" b="0" i="0" u="none" strike="noStrike" kern="1200" cap="none" spc="0" normalizeH="0" baseline="0" noProof="0" dirty="0">
              <a:ln>
                <a:noFill/>
              </a:ln>
              <a:solidFill>
                <a:srgbClr val="FFFFFF"/>
              </a:solidFill>
              <a:effectLst/>
              <a:uLnTx/>
              <a:uFillTx/>
              <a:latin typeface="Arial" charset="0"/>
              <a:ea typeface="+mn-ea"/>
              <a:cs typeface="Arial" charset="0"/>
            </a:endParaRPr>
          </a:p>
        </p:txBody>
      </p:sp>
      <p:sp>
        <p:nvSpPr>
          <p:cNvPr id="5" name="Rectangle 68"/>
          <p:cNvSpPr>
            <a:spLocks noGrp="1" noChangeArrowheads="1"/>
          </p:cNvSpPr>
          <p:nvPr>
            <p:ph type="dt" sz="quarter" idx="10"/>
          </p:nvPr>
        </p:nvSpPr>
        <p:spPr>
          <a:xfrm>
            <a:off x="609600" y="6248400"/>
            <a:ext cx="2844800" cy="457200"/>
          </a:xfrm>
        </p:spPr>
        <p:txBody>
          <a:bodyPr/>
          <a:lstStyle>
            <a:lvl1pPr>
              <a:defRPr/>
            </a:lvl1pPr>
          </a:lstStyle>
          <a:p>
            <a:pPr fontAlgn="base">
              <a:spcBef>
                <a:spcPct val="0"/>
              </a:spcBef>
              <a:spcAft>
                <a:spcPct val="0"/>
              </a:spcAft>
              <a:defRPr/>
            </a:pPr>
            <a:endParaRPr lang="en-US" dirty="0">
              <a:solidFill>
                <a:srgbClr val="FFFFFF"/>
              </a:solidFill>
            </a:endParaRPr>
          </a:p>
        </p:txBody>
      </p:sp>
      <p:sp>
        <p:nvSpPr>
          <p:cNvPr id="6" name="Rectangle 69"/>
          <p:cNvSpPr>
            <a:spLocks noGrp="1" noChangeArrowheads="1"/>
          </p:cNvSpPr>
          <p:nvPr>
            <p:ph type="ftr" sz="quarter" idx="11"/>
          </p:nvPr>
        </p:nvSpPr>
        <p:spPr>
          <a:xfrm>
            <a:off x="4165600" y="6248400"/>
            <a:ext cx="3860800" cy="457200"/>
          </a:xfrm>
        </p:spPr>
        <p:txBody>
          <a:bodyPr/>
          <a:lstStyle>
            <a:lvl1pPr>
              <a:defRPr/>
            </a:lvl1pPr>
          </a:lstStyle>
          <a:p>
            <a:pPr fontAlgn="base">
              <a:spcBef>
                <a:spcPct val="0"/>
              </a:spcBef>
              <a:spcAft>
                <a:spcPct val="0"/>
              </a:spcAft>
              <a:defRPr/>
            </a:pPr>
            <a:endParaRPr lang="en-US" dirty="0">
              <a:solidFill>
                <a:srgbClr val="FFFFFF"/>
              </a:solidFill>
            </a:endParaRPr>
          </a:p>
        </p:txBody>
      </p:sp>
      <p:sp>
        <p:nvSpPr>
          <p:cNvPr id="7" name="Rectangle 70"/>
          <p:cNvSpPr>
            <a:spLocks noGrp="1" noChangeArrowheads="1"/>
          </p:cNvSpPr>
          <p:nvPr>
            <p:ph type="sldNum" sz="quarter" idx="12"/>
          </p:nvPr>
        </p:nvSpPr>
        <p:spPr>
          <a:xfrm>
            <a:off x="8737600" y="6248400"/>
            <a:ext cx="2844800" cy="457200"/>
          </a:xfrm>
        </p:spPr>
        <p:txBody>
          <a:bodyPr/>
          <a:lstStyle>
            <a:lvl1pPr>
              <a:defRPr/>
            </a:lvl1pPr>
          </a:lstStyle>
          <a:p>
            <a:pPr fontAlgn="base">
              <a:spcBef>
                <a:spcPct val="0"/>
              </a:spcBef>
              <a:spcAft>
                <a:spcPct val="0"/>
              </a:spcAft>
              <a:defRPr/>
            </a:pPr>
            <a:fld id="{CCF14D29-2C17-484C-BF7E-A230342A6269}" type="slidenum">
              <a:rPr lang="en-GB" smtClean="0">
                <a:solidFill>
                  <a:srgbClr val="FFFFFF"/>
                </a:solidFill>
              </a:rPr>
              <a:pPr fontAlgn="base">
                <a:spcBef>
                  <a:spcPct val="0"/>
                </a:spcBef>
                <a:spcAft>
                  <a:spcPct val="0"/>
                </a:spcAft>
                <a:defRPr/>
              </a:pPr>
              <a:t>‹#›</a:t>
            </a:fld>
            <a:endParaRPr lang="en-GB" dirty="0">
              <a:solidFill>
                <a:srgbClr val="FFFFFF"/>
              </a:solidFill>
            </a:endParaRPr>
          </a:p>
        </p:txBody>
      </p:sp>
    </p:spTree>
    <p:extLst>
      <p:ext uri="{BB962C8B-B14F-4D97-AF65-F5344CB8AC3E}">
        <p14:creationId xmlns:p14="http://schemas.microsoft.com/office/powerpoint/2010/main" val="112254604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2" name="Picture 7" descr="Cynllun gwen logo.eps"/>
          <p:cNvPicPr>
            <a:picLocks noChangeAspect="1"/>
          </p:cNvPicPr>
          <p:nvPr/>
        </p:nvPicPr>
        <p:blipFill>
          <a:blip r:embed="rId2" cstate="print"/>
          <a:srcRect/>
          <a:stretch>
            <a:fillRect/>
          </a:stretch>
        </p:blipFill>
        <p:spPr bwMode="auto">
          <a:xfrm>
            <a:off x="9652000" y="6324600"/>
            <a:ext cx="1524000" cy="344488"/>
          </a:xfrm>
          <a:prstGeom prst="rect">
            <a:avLst/>
          </a:prstGeom>
          <a:noFill/>
          <a:ln w="9525">
            <a:noFill/>
            <a:miter lim="800000"/>
            <a:headEnd/>
            <a:tailEnd/>
          </a:ln>
        </p:spPr>
      </p:pic>
      <p:pic>
        <p:nvPicPr>
          <p:cNvPr id="3" name="Picture 8" descr="final dragon logo without outlines v2.eps"/>
          <p:cNvPicPr>
            <a:picLocks noChangeAspect="1"/>
          </p:cNvPicPr>
          <p:nvPr/>
        </p:nvPicPr>
        <p:blipFill>
          <a:blip r:embed="rId3" cstate="print"/>
          <a:srcRect/>
          <a:stretch>
            <a:fillRect/>
          </a:stretch>
        </p:blipFill>
        <p:spPr bwMode="auto">
          <a:xfrm>
            <a:off x="11277600" y="6096000"/>
            <a:ext cx="508000" cy="635000"/>
          </a:xfrm>
          <a:prstGeom prst="rect">
            <a:avLst/>
          </a:prstGeom>
          <a:noFill/>
          <a:ln w="9525">
            <a:noFill/>
            <a:miter lim="800000"/>
            <a:headEnd/>
            <a:tailEnd/>
          </a:ln>
        </p:spPr>
      </p:pic>
      <p:sp>
        <p:nvSpPr>
          <p:cNvPr id="4" name="Rectangle 69"/>
          <p:cNvSpPr>
            <a:spLocks noGrp="1" noChangeArrowheads="1"/>
          </p:cNvSpPr>
          <p:nvPr>
            <p:ph type="dt" sz="half" idx="10"/>
          </p:nvPr>
        </p:nvSpPr>
        <p:spPr/>
        <p:txBody>
          <a:bodyPr/>
          <a:lstStyle>
            <a:lvl1pPr>
              <a:defRPr/>
            </a:lvl1pPr>
          </a:lstStyle>
          <a:p>
            <a:pPr fontAlgn="base">
              <a:spcBef>
                <a:spcPct val="0"/>
              </a:spcBef>
              <a:spcAft>
                <a:spcPct val="0"/>
              </a:spcAft>
              <a:defRPr/>
            </a:pPr>
            <a:endParaRPr lang="en-US" dirty="0">
              <a:solidFill>
                <a:srgbClr val="FFFFFF"/>
              </a:solidFill>
            </a:endParaRPr>
          </a:p>
        </p:txBody>
      </p:sp>
      <p:sp>
        <p:nvSpPr>
          <p:cNvPr id="5" name="Rectangle 70"/>
          <p:cNvSpPr>
            <a:spLocks noGrp="1" noChangeArrowheads="1"/>
          </p:cNvSpPr>
          <p:nvPr>
            <p:ph type="ftr" sz="quarter" idx="11"/>
          </p:nvPr>
        </p:nvSpPr>
        <p:spPr/>
        <p:txBody>
          <a:bodyPr/>
          <a:lstStyle>
            <a:lvl1pPr>
              <a:defRPr/>
            </a:lvl1pPr>
          </a:lstStyle>
          <a:p>
            <a:pPr fontAlgn="base">
              <a:spcBef>
                <a:spcPct val="0"/>
              </a:spcBef>
              <a:spcAft>
                <a:spcPct val="0"/>
              </a:spcAft>
              <a:defRPr/>
            </a:pPr>
            <a:endParaRPr lang="en-US" dirty="0">
              <a:solidFill>
                <a:srgbClr val="FFFFFF"/>
              </a:solidFill>
            </a:endParaRPr>
          </a:p>
        </p:txBody>
      </p:sp>
      <p:sp>
        <p:nvSpPr>
          <p:cNvPr id="6" name="Rectangle 71"/>
          <p:cNvSpPr>
            <a:spLocks noGrp="1" noChangeArrowheads="1"/>
          </p:cNvSpPr>
          <p:nvPr>
            <p:ph type="sldNum" sz="quarter" idx="12"/>
          </p:nvPr>
        </p:nvSpPr>
        <p:spPr/>
        <p:txBody>
          <a:bodyPr/>
          <a:lstStyle>
            <a:lvl1pPr>
              <a:defRPr/>
            </a:lvl1pPr>
          </a:lstStyle>
          <a:p>
            <a:pPr fontAlgn="base">
              <a:spcBef>
                <a:spcPct val="0"/>
              </a:spcBef>
              <a:spcAft>
                <a:spcPct val="0"/>
              </a:spcAft>
              <a:defRPr/>
            </a:pPr>
            <a:fld id="{264EFE3E-429C-4001-B14E-DD9275920844}" type="slidenum">
              <a:rPr lang="en-GB" smtClean="0">
                <a:solidFill>
                  <a:srgbClr val="FFFFFF"/>
                </a:solidFill>
              </a:rPr>
              <a:pPr fontAlgn="base">
                <a:spcBef>
                  <a:spcPct val="0"/>
                </a:spcBef>
                <a:spcAft>
                  <a:spcPct val="0"/>
                </a:spcAft>
                <a:defRPr/>
              </a:pPr>
              <a:t>‹#›</a:t>
            </a:fld>
            <a:endParaRPr lang="en-GB" dirty="0">
              <a:solidFill>
                <a:srgbClr val="FFFFFF"/>
              </a:solidFill>
            </a:endParaRPr>
          </a:p>
        </p:txBody>
      </p:sp>
    </p:spTree>
    <p:extLst>
      <p:ext uri="{BB962C8B-B14F-4D97-AF65-F5344CB8AC3E}">
        <p14:creationId xmlns:p14="http://schemas.microsoft.com/office/powerpoint/2010/main" val="349844448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p:cNvSpPr>
            <a:spLocks noGrp="1"/>
          </p:cNvSpPr>
          <p:nvPr>
            <p:ph type="dt" sz="half" idx="10"/>
          </p:nvPr>
        </p:nvSpPr>
        <p:spPr/>
        <p:txBody>
          <a:bodyPr/>
          <a:lstStyle>
            <a:lvl1pPr>
              <a:defRPr/>
            </a:lvl1pPr>
          </a:lstStyle>
          <a:p>
            <a:pPr fontAlgn="base">
              <a:spcBef>
                <a:spcPct val="0"/>
              </a:spcBef>
              <a:spcAft>
                <a:spcPct val="0"/>
              </a:spcAft>
              <a:defRPr/>
            </a:pPr>
            <a:endParaRPr lang="en-GB" dirty="0">
              <a:solidFill>
                <a:srgbClr val="FFFFFF"/>
              </a:solidFill>
            </a:endParaRPr>
          </a:p>
        </p:txBody>
      </p:sp>
      <p:sp>
        <p:nvSpPr>
          <p:cNvPr id="4" name="Footer Placeholder 3"/>
          <p:cNvSpPr>
            <a:spLocks noGrp="1"/>
          </p:cNvSpPr>
          <p:nvPr>
            <p:ph type="ftr" sz="quarter" idx="11"/>
          </p:nvPr>
        </p:nvSpPr>
        <p:spPr/>
        <p:txBody>
          <a:bodyPr/>
          <a:lstStyle>
            <a:lvl1pPr>
              <a:defRPr/>
            </a:lvl1pPr>
          </a:lstStyle>
          <a:p>
            <a:pPr fontAlgn="base">
              <a:spcBef>
                <a:spcPct val="0"/>
              </a:spcBef>
              <a:spcAft>
                <a:spcPct val="0"/>
              </a:spcAft>
              <a:defRPr/>
            </a:pPr>
            <a:endParaRPr lang="en-GB" dirty="0">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pPr fontAlgn="base">
              <a:spcBef>
                <a:spcPct val="0"/>
              </a:spcBef>
              <a:spcAft>
                <a:spcPct val="0"/>
              </a:spcAft>
              <a:defRPr/>
            </a:pPr>
            <a:fld id="{AF8FC5E1-AB54-40E5-8AF5-9389780536D7}" type="slidenum">
              <a:rPr lang="en-GB" smtClean="0">
                <a:solidFill>
                  <a:srgbClr val="FFFFFF"/>
                </a:solidFill>
              </a:rPr>
              <a:pPr fontAlgn="base">
                <a:spcBef>
                  <a:spcPct val="0"/>
                </a:spcBef>
                <a:spcAft>
                  <a:spcPct val="0"/>
                </a:spcAft>
                <a:defRPr/>
              </a:pPr>
              <a:t>‹#›</a:t>
            </a:fld>
            <a:endParaRPr lang="en-GB" dirty="0">
              <a:solidFill>
                <a:srgbClr val="FFFFFF"/>
              </a:solidFill>
            </a:endParaRPr>
          </a:p>
        </p:txBody>
      </p:sp>
    </p:spTree>
    <p:extLst>
      <p:ext uri="{BB962C8B-B14F-4D97-AF65-F5344CB8AC3E}">
        <p14:creationId xmlns:p14="http://schemas.microsoft.com/office/powerpoint/2010/main" val="2931453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fontAlgn="base">
              <a:spcBef>
                <a:spcPct val="0"/>
              </a:spcBef>
              <a:spcAft>
                <a:spcPct val="0"/>
              </a:spcAft>
              <a:defRPr/>
            </a:pPr>
            <a:fld id="{67321A47-B0FD-405F-96B0-226E07910EAE}" type="datetimeFigureOut">
              <a:rPr lang="en-US" smtClean="0">
                <a:solidFill>
                  <a:srgbClr val="FFFFFF"/>
                </a:solidFill>
              </a:rPr>
              <a:pPr fontAlgn="base">
                <a:spcBef>
                  <a:spcPct val="0"/>
                </a:spcBef>
                <a:spcAft>
                  <a:spcPct val="0"/>
                </a:spcAft>
                <a:defRPr/>
              </a:pPr>
              <a:t>11/23/2022</a:t>
            </a:fld>
            <a:endParaRPr lang="en-US" dirty="0">
              <a:solidFill>
                <a:srgbClr val="FFFFFF"/>
              </a:solidFill>
            </a:endParaRPr>
          </a:p>
        </p:txBody>
      </p:sp>
      <p:sp>
        <p:nvSpPr>
          <p:cNvPr id="3" name="Rectangle 70"/>
          <p:cNvSpPr>
            <a:spLocks noGrp="1" noChangeArrowheads="1"/>
          </p:cNvSpPr>
          <p:nvPr>
            <p:ph type="ftr" sz="quarter" idx="11"/>
          </p:nvPr>
        </p:nvSpPr>
        <p:spPr>
          <a:ln/>
        </p:spPr>
        <p:txBody>
          <a:bodyPr/>
          <a:lstStyle>
            <a:lvl1pPr>
              <a:defRPr/>
            </a:lvl1pPr>
          </a:lstStyle>
          <a:p>
            <a:pPr fontAlgn="base">
              <a:spcBef>
                <a:spcPct val="0"/>
              </a:spcBef>
              <a:spcAft>
                <a:spcPct val="0"/>
              </a:spcAft>
              <a:defRPr/>
            </a:pPr>
            <a:endParaRPr lang="en-GB" dirty="0">
              <a:solidFill>
                <a:srgbClr val="FFFFFF"/>
              </a:solidFill>
            </a:endParaRPr>
          </a:p>
        </p:txBody>
      </p:sp>
      <p:sp>
        <p:nvSpPr>
          <p:cNvPr id="4" name="Rectangle 71"/>
          <p:cNvSpPr>
            <a:spLocks noGrp="1" noChangeArrowheads="1"/>
          </p:cNvSpPr>
          <p:nvPr>
            <p:ph type="sldNum" sz="quarter" idx="12"/>
          </p:nvPr>
        </p:nvSpPr>
        <p:spPr>
          <a:ln/>
        </p:spPr>
        <p:txBody>
          <a:bodyPr/>
          <a:lstStyle>
            <a:lvl1pPr>
              <a:defRPr/>
            </a:lvl1pPr>
          </a:lstStyle>
          <a:p>
            <a:pPr fontAlgn="base">
              <a:spcBef>
                <a:spcPct val="0"/>
              </a:spcBef>
              <a:spcAft>
                <a:spcPct val="0"/>
              </a:spcAft>
              <a:defRPr/>
            </a:pPr>
            <a:fld id="{6472EA6D-541A-463E-8986-FE7C05DD3F73}" type="slidenum">
              <a:rPr lang="en-US" smtClean="0">
                <a:solidFill>
                  <a:srgbClr val="FFFFFF"/>
                </a:solidFill>
              </a:rPr>
              <a:pPr fontAlgn="base">
                <a:spcBef>
                  <a:spcPct val="0"/>
                </a:spcBef>
                <a:spcAft>
                  <a:spcPct val="0"/>
                </a:spcAft>
                <a:defRPr/>
              </a:pPr>
              <a:t>‹#›</a:t>
            </a:fld>
            <a:endParaRPr lang="en-US" dirty="0">
              <a:solidFill>
                <a:srgbClr val="FFFFFF"/>
              </a:solidFill>
            </a:endParaRPr>
          </a:p>
        </p:txBody>
      </p:sp>
    </p:spTree>
    <p:extLst>
      <p:ext uri="{BB962C8B-B14F-4D97-AF65-F5344CB8AC3E}">
        <p14:creationId xmlns:p14="http://schemas.microsoft.com/office/powerpoint/2010/main" val="2172573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8F0EA54-49EF-4ECC-9F28-EA030F1CB657}" type="datetimeFigureOut">
              <a:rPr lang="en-GB" smtClean="0"/>
              <a:pPr/>
              <a:t>23/11/2022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9E0558-B06A-497B-9455-4E59EB5DC0A0}" type="slidenum">
              <a:rPr lang="en-GB" smtClean="0"/>
              <a:pPr/>
              <a:t>‹#›</a:t>
            </a:fld>
            <a:endParaRPr lang="en-GB" dirty="0"/>
          </a:p>
        </p:txBody>
      </p:sp>
    </p:spTree>
    <p:extLst>
      <p:ext uri="{BB962C8B-B14F-4D97-AF65-F5344CB8AC3E}">
        <p14:creationId xmlns:p14="http://schemas.microsoft.com/office/powerpoint/2010/main" val="1709850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grpSp>
        <p:nvGrpSpPr>
          <p:cNvPr id="15" name="Group 14"/>
          <p:cNvGrpSpPr/>
          <p:nvPr/>
        </p:nvGrpSpPr>
        <p:grpSpPr>
          <a:xfrm>
            <a:off x="0" y="609601"/>
            <a:ext cx="12215959" cy="1677035"/>
            <a:chOff x="0" y="2895600"/>
            <a:chExt cx="9161969" cy="1677035"/>
          </a:xfrm>
        </p:grpSpPr>
        <p:pic>
          <p:nvPicPr>
            <p:cNvPr id="16" name="Picture 15" descr="HD-ShadowLong.png"/>
            <p:cNvPicPr>
              <a:picLocks noChangeAspect="1"/>
            </p:cNvPicPr>
            <p:nvPr/>
          </p:nvPicPr>
          <p:blipFill rotWithShape="1">
            <a:blip r:embed="rId2" cstate="print">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0F1351-2778-4EA4-9839-5FD99F9ACBA0}" type="datetimeFigureOut">
              <a:rPr lang="en-GB" smtClean="0"/>
              <a:pPr/>
              <a:t>23/11/2022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DC477C0-EEC9-4F46-9DCB-0D05113E5AF5}" type="slidenum">
              <a:rPr lang="en-GB" smtClean="0"/>
              <a:pPr/>
              <a:t>‹#›</a:t>
            </a:fld>
            <a:endParaRPr lang="en-GB" dirty="0"/>
          </a:p>
        </p:txBody>
      </p:sp>
    </p:spTree>
    <p:extLst>
      <p:ext uri="{BB962C8B-B14F-4D97-AF65-F5344CB8AC3E}">
        <p14:creationId xmlns:p14="http://schemas.microsoft.com/office/powerpoint/2010/main" val="1991105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8FFDC"/>
        </a:solidFill>
        <a:effectLst/>
      </p:bgPr>
    </p:bg>
    <p:spTree>
      <p:nvGrpSpPr>
        <p:cNvPr id="1" name=""/>
        <p:cNvGrpSpPr/>
        <p:nvPr/>
      </p:nvGrpSpPr>
      <p:grpSpPr>
        <a:xfrm>
          <a:off x="0" y="0"/>
          <a:ext cx="0" cy="0"/>
          <a:chOff x="0" y="0"/>
          <a:chExt cx="0" cy="0"/>
        </a:xfrm>
      </p:grpSpPr>
      <p:sp>
        <p:nvSpPr>
          <p:cNvPr id="5189" name="Rectangle 69"/>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fontAlgn="base">
              <a:spcBef>
                <a:spcPct val="0"/>
              </a:spcBef>
              <a:spcAft>
                <a:spcPct val="0"/>
              </a:spcAft>
              <a:defRPr/>
            </a:pPr>
            <a:endParaRPr lang="en-US" dirty="0">
              <a:solidFill>
                <a:srgbClr val="FFFFFF"/>
              </a:solidFill>
            </a:endParaRPr>
          </a:p>
        </p:txBody>
      </p:sp>
      <p:sp>
        <p:nvSpPr>
          <p:cNvPr id="5190" name="Rectangle 70"/>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fontAlgn="base">
              <a:spcBef>
                <a:spcPct val="0"/>
              </a:spcBef>
              <a:spcAft>
                <a:spcPct val="0"/>
              </a:spcAft>
              <a:defRPr/>
            </a:pPr>
            <a:endParaRPr lang="en-US" dirty="0">
              <a:solidFill>
                <a:srgbClr val="FFFFFF"/>
              </a:solidFill>
            </a:endParaRPr>
          </a:p>
        </p:txBody>
      </p:sp>
      <p:sp>
        <p:nvSpPr>
          <p:cNvPr id="5191" name="Rectangle 71"/>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fontAlgn="base">
              <a:spcBef>
                <a:spcPct val="0"/>
              </a:spcBef>
              <a:spcAft>
                <a:spcPct val="0"/>
              </a:spcAft>
              <a:defRPr/>
            </a:pPr>
            <a:fld id="{8FD1B92D-5331-439A-B9C8-66AB38017EDD}" type="slidenum">
              <a:rPr lang="en-GB" smtClean="0">
                <a:solidFill>
                  <a:srgbClr val="FFFFFF"/>
                </a:solidFill>
              </a:rPr>
              <a:pPr fontAlgn="base">
                <a:spcBef>
                  <a:spcPct val="0"/>
                </a:spcBef>
                <a:spcAft>
                  <a:spcPct val="0"/>
                </a:spcAft>
                <a:defRPr/>
              </a:pPr>
              <a:t>‹#›</a:t>
            </a:fld>
            <a:endParaRPr lang="en-GB" dirty="0">
              <a:solidFill>
                <a:srgbClr val="FFFFFF"/>
              </a:solidFill>
            </a:endParaRPr>
          </a:p>
        </p:txBody>
      </p:sp>
      <p:pic>
        <p:nvPicPr>
          <p:cNvPr id="1029" name="Picture 7" descr="Cynllun gwen logo.eps"/>
          <p:cNvPicPr>
            <a:picLocks noChangeAspect="1"/>
          </p:cNvPicPr>
          <p:nvPr/>
        </p:nvPicPr>
        <p:blipFill>
          <a:blip r:embed="rId8" cstate="print"/>
          <a:srcRect/>
          <a:stretch>
            <a:fillRect/>
          </a:stretch>
        </p:blipFill>
        <p:spPr bwMode="auto">
          <a:xfrm>
            <a:off x="9652000" y="6324600"/>
            <a:ext cx="1524000" cy="344488"/>
          </a:xfrm>
          <a:prstGeom prst="rect">
            <a:avLst/>
          </a:prstGeom>
          <a:noFill/>
          <a:ln w="9525">
            <a:noFill/>
            <a:miter lim="800000"/>
            <a:headEnd/>
            <a:tailEnd/>
          </a:ln>
        </p:spPr>
      </p:pic>
      <p:pic>
        <p:nvPicPr>
          <p:cNvPr id="1030" name="Picture 8" descr="final dragon logo without outlines v2.eps"/>
          <p:cNvPicPr>
            <a:picLocks noChangeAspect="1"/>
          </p:cNvPicPr>
          <p:nvPr/>
        </p:nvPicPr>
        <p:blipFill>
          <a:blip r:embed="rId9" cstate="print"/>
          <a:srcRect/>
          <a:stretch>
            <a:fillRect/>
          </a:stretch>
        </p:blipFill>
        <p:spPr bwMode="auto">
          <a:xfrm>
            <a:off x="11277600" y="6096000"/>
            <a:ext cx="508000" cy="635000"/>
          </a:xfrm>
          <a:prstGeom prst="rect">
            <a:avLst/>
          </a:prstGeom>
          <a:noFill/>
          <a:ln w="9525">
            <a:noFill/>
            <a:miter lim="800000"/>
            <a:headEnd/>
            <a:tailEnd/>
          </a:ln>
        </p:spPr>
      </p:pic>
      <p:sp>
        <p:nvSpPr>
          <p:cNvPr id="78" name="Freeform 77"/>
          <p:cNvSpPr>
            <a:spLocks noChangeArrowheads="1"/>
          </p:cNvSpPr>
          <p:nvPr/>
        </p:nvSpPr>
        <p:spPr bwMode="auto">
          <a:xfrm>
            <a:off x="7581901" y="5678489"/>
            <a:ext cx="4474633" cy="909637"/>
          </a:xfrm>
          <a:custGeom>
            <a:avLst/>
            <a:gdLst>
              <a:gd name="T0" fmla="*/ 0 w 3903650"/>
              <a:gd name="T1" fmla="*/ 870223 h 3025834"/>
              <a:gd name="T2" fmla="*/ 767654 w 3903650"/>
              <a:gd name="T3" fmla="*/ 832345 h 3025834"/>
              <a:gd name="T4" fmla="*/ 1784756 w 3903650"/>
              <a:gd name="T5" fmla="*/ 406470 h 3025834"/>
              <a:gd name="T6" fmla="*/ 2460631 w 3903650"/>
              <a:gd name="T7" fmla="*/ 343212 h 3025834"/>
              <a:gd name="T8" fmla="*/ 3355975 w 3903650"/>
              <a:gd name="T9" fmla="*/ 23467 h 3025834"/>
              <a:gd name="T10" fmla="*/ 0 60000 65536"/>
              <a:gd name="T11" fmla="*/ 0 60000 65536"/>
              <a:gd name="T12" fmla="*/ 0 60000 65536"/>
              <a:gd name="T13" fmla="*/ 0 60000 65536"/>
              <a:gd name="T14" fmla="*/ 0 60000 65536"/>
              <a:gd name="T15" fmla="*/ 0 w 3903650"/>
              <a:gd name="T16" fmla="*/ 0 h 3025834"/>
              <a:gd name="T17" fmla="*/ 3903650 w 3903650"/>
              <a:gd name="T18" fmla="*/ 3025834 h 3025834"/>
            </a:gdLst>
            <a:ahLst/>
            <a:cxnLst>
              <a:cxn ang="T10">
                <a:pos x="T0" y="T1"/>
              </a:cxn>
              <a:cxn ang="T11">
                <a:pos x="T2" y="T3"/>
              </a:cxn>
              <a:cxn ang="T12">
                <a:pos x="T4" y="T5"/>
              </a:cxn>
              <a:cxn ang="T13">
                <a:pos x="T6" y="T7"/>
              </a:cxn>
              <a:cxn ang="T14">
                <a:pos x="T8" y="T9"/>
              </a:cxn>
            </a:cxnLst>
            <a:rect l="T15" t="T16" r="T17" b="T18"/>
            <a:pathLst>
              <a:path w="3903650" h="3025834">
                <a:moveTo>
                  <a:pt x="0" y="2894725"/>
                </a:moveTo>
                <a:cubicBezTo>
                  <a:pt x="203941" y="2899975"/>
                  <a:pt x="546927" y="3025834"/>
                  <a:pt x="892930" y="2768728"/>
                </a:cubicBezTo>
                <a:cubicBezTo>
                  <a:pt x="1238933" y="2511622"/>
                  <a:pt x="1747808" y="1623267"/>
                  <a:pt x="2076018" y="1352090"/>
                </a:cubicBezTo>
                <a:cubicBezTo>
                  <a:pt x="2404228" y="1080913"/>
                  <a:pt x="2557586" y="1354004"/>
                  <a:pt x="2862191" y="1141666"/>
                </a:cubicBezTo>
                <a:cubicBezTo>
                  <a:pt x="3166796" y="929328"/>
                  <a:pt x="3470407" y="0"/>
                  <a:pt x="3903650" y="78062"/>
                </a:cubicBezTo>
              </a:path>
            </a:pathLst>
          </a:custGeom>
          <a:noFill/>
          <a:ln w="25400">
            <a:solidFill>
              <a:srgbClr val="008000"/>
            </a:solidFill>
            <a:miter lim="800000"/>
            <a:headEnd/>
            <a:tailEnd/>
          </a:ln>
          <a:effectLst>
            <a:outerShdw dist="20000" dir="5400000" rotWithShape="0">
              <a:srgbClr val="808080">
                <a:alpha val="37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charset="0"/>
              <a:ea typeface="+mn-ea"/>
              <a:cs typeface="Arial" charset="0"/>
            </a:endParaRPr>
          </a:p>
        </p:txBody>
      </p:sp>
      <p:sp>
        <p:nvSpPr>
          <p:cNvPr id="1032" name="Title Placeholder 13"/>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y-GB"/>
              <a:t>Click to edit Master title style</a:t>
            </a:r>
            <a:endParaRPr lang="en-US"/>
          </a:p>
        </p:txBody>
      </p:sp>
      <p:sp>
        <p:nvSpPr>
          <p:cNvPr id="1033" name="Text Placeholder 14"/>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y-GB"/>
              <a:t>Click to edit Master text styles</a:t>
            </a:r>
          </a:p>
          <a:p>
            <a:pPr lvl="1"/>
            <a:r>
              <a:rPr lang="cy-GB"/>
              <a:t>Second level</a:t>
            </a:r>
          </a:p>
          <a:p>
            <a:pPr lvl="2"/>
            <a:r>
              <a:rPr lang="cy-GB"/>
              <a:t>Third level</a:t>
            </a:r>
          </a:p>
          <a:p>
            <a:pPr lvl="3"/>
            <a:r>
              <a:rPr lang="cy-GB"/>
              <a:t>Fourth level</a:t>
            </a:r>
          </a:p>
          <a:p>
            <a:pPr lvl="4"/>
            <a:r>
              <a:rPr lang="cy-GB"/>
              <a:t>Fifth level</a:t>
            </a:r>
            <a:endParaRPr lang="en-US"/>
          </a:p>
        </p:txBody>
      </p:sp>
      <p:sp>
        <p:nvSpPr>
          <p:cNvPr id="11" name="Freeform 10"/>
          <p:cNvSpPr>
            <a:spLocks noChangeArrowheads="1"/>
          </p:cNvSpPr>
          <p:nvPr/>
        </p:nvSpPr>
        <p:spPr bwMode="auto">
          <a:xfrm>
            <a:off x="7152217" y="5751514"/>
            <a:ext cx="4900083" cy="1050925"/>
          </a:xfrm>
          <a:custGeom>
            <a:avLst/>
            <a:gdLst>
              <a:gd name="T0" fmla="*/ 0 w 4372082"/>
              <a:gd name="T1" fmla="*/ 971221 h 3493355"/>
              <a:gd name="T2" fmla="*/ 1516683 w 4372082"/>
              <a:gd name="T3" fmla="*/ 730600 h 3493355"/>
              <a:gd name="T4" fmla="*/ 2187592 w 4372082"/>
              <a:gd name="T5" fmla="*/ 413801 h 3493355"/>
              <a:gd name="T6" fmla="*/ 2848429 w 4372082"/>
              <a:gd name="T7" fmla="*/ 350498 h 3493355"/>
              <a:gd name="T8" fmla="*/ 3675062 w 4372082"/>
              <a:gd name="T9" fmla="*/ 16347 h 3493355"/>
              <a:gd name="T10" fmla="*/ 0 60000 65536"/>
              <a:gd name="T11" fmla="*/ 0 60000 65536"/>
              <a:gd name="T12" fmla="*/ 0 60000 65536"/>
              <a:gd name="T13" fmla="*/ 0 60000 65536"/>
              <a:gd name="T14" fmla="*/ 0 60000 65536"/>
              <a:gd name="T15" fmla="*/ 0 w 4372082"/>
              <a:gd name="T16" fmla="*/ 0 h 3493355"/>
              <a:gd name="T17" fmla="*/ 4372082 w 4372082"/>
              <a:gd name="T18" fmla="*/ 3493355 h 3493355"/>
            </a:gdLst>
            <a:ahLst/>
            <a:cxnLst>
              <a:cxn ang="T10">
                <a:pos x="T0" y="T1"/>
              </a:cxn>
              <a:cxn ang="T11">
                <a:pos x="T2" y="T3"/>
              </a:cxn>
              <a:cxn ang="T12">
                <a:pos x="T4" y="T5"/>
              </a:cxn>
              <a:cxn ang="T13">
                <a:pos x="T6" y="T7"/>
              </a:cxn>
              <a:cxn ang="T14">
                <a:pos x="T8" y="T9"/>
              </a:cxn>
            </a:cxnLst>
            <a:rect l="T15" t="T16" r="T17" b="T18"/>
            <a:pathLst>
              <a:path w="4372082" h="3493355">
                <a:moveTo>
                  <a:pt x="0" y="3228412"/>
                </a:moveTo>
                <a:cubicBezTo>
                  <a:pt x="406130" y="3272825"/>
                  <a:pt x="1302920" y="3493355"/>
                  <a:pt x="1804340" y="2428570"/>
                </a:cubicBezTo>
                <a:cubicBezTo>
                  <a:pt x="2215533" y="1489784"/>
                  <a:pt x="2429115" y="1417250"/>
                  <a:pt x="2602495" y="1375507"/>
                </a:cubicBezTo>
                <a:cubicBezTo>
                  <a:pt x="3024450" y="1290921"/>
                  <a:pt x="3093737" y="1385278"/>
                  <a:pt x="3388668" y="1165083"/>
                </a:cubicBezTo>
                <a:cubicBezTo>
                  <a:pt x="3683599" y="944888"/>
                  <a:pt x="4014735" y="0"/>
                  <a:pt x="4372082" y="54338"/>
                </a:cubicBezTo>
              </a:path>
            </a:pathLst>
          </a:custGeom>
          <a:noFill/>
          <a:ln w="12700">
            <a:solidFill>
              <a:srgbClr val="DD3484"/>
            </a:solidFill>
            <a:round/>
            <a:headEnd/>
            <a:tailEnd/>
          </a:ln>
          <a:effectLst>
            <a:outerShdw dist="20000" dir="5400000" rotWithShape="0">
              <a:srgbClr val="808080">
                <a:alpha val="37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charset="0"/>
              <a:ea typeface="+mn-ea"/>
              <a:cs typeface="Arial" charset="0"/>
            </a:endParaRPr>
          </a:p>
        </p:txBody>
      </p:sp>
    </p:spTree>
    <p:extLst>
      <p:ext uri="{BB962C8B-B14F-4D97-AF65-F5344CB8AC3E}">
        <p14:creationId xmlns:p14="http://schemas.microsoft.com/office/powerpoint/2010/main" val="2563879268"/>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ransition/>
  <p:txStyles>
    <p:titleStyle>
      <a:lvl1pPr algn="ctr" rtl="0" eaLnBrk="0" fontAlgn="base" hangingPunct="0">
        <a:spcBef>
          <a:spcPct val="0"/>
        </a:spcBef>
        <a:spcAft>
          <a:spcPct val="0"/>
        </a:spcAft>
        <a:defRPr sz="4400" b="1">
          <a:solidFill>
            <a:srgbClr val="008000"/>
          </a:solidFill>
          <a:latin typeface="Century Gothic"/>
          <a:ea typeface="Arial" pitchFamily="-65" charset="0"/>
          <a:cs typeface="Century Gothic"/>
        </a:defRPr>
      </a:lvl1pPr>
      <a:lvl2pPr algn="ctr" rtl="0" eaLnBrk="0" fontAlgn="base" hangingPunct="0">
        <a:spcBef>
          <a:spcPct val="0"/>
        </a:spcBef>
        <a:spcAft>
          <a:spcPct val="0"/>
        </a:spcAft>
        <a:defRPr sz="4400" b="1">
          <a:solidFill>
            <a:srgbClr val="008000"/>
          </a:solidFill>
          <a:effectLst>
            <a:outerShdw blurRad="38100" dist="38100" dir="2700000" algn="tl">
              <a:srgbClr val="000000"/>
            </a:outerShdw>
          </a:effectLst>
          <a:latin typeface="Century Gothic" pitchFamily="-105" charset="0"/>
          <a:ea typeface="Arial" pitchFamily="-65" charset="0"/>
          <a:cs typeface="Century Gothic" pitchFamily="-65" charset="0"/>
        </a:defRPr>
      </a:lvl2pPr>
      <a:lvl3pPr algn="ctr" rtl="0" eaLnBrk="0" fontAlgn="base" hangingPunct="0">
        <a:spcBef>
          <a:spcPct val="0"/>
        </a:spcBef>
        <a:spcAft>
          <a:spcPct val="0"/>
        </a:spcAft>
        <a:defRPr sz="4400" b="1">
          <a:solidFill>
            <a:srgbClr val="008000"/>
          </a:solidFill>
          <a:effectLst>
            <a:outerShdw blurRad="38100" dist="38100" dir="2700000" algn="tl">
              <a:srgbClr val="000000"/>
            </a:outerShdw>
          </a:effectLst>
          <a:latin typeface="Century Gothic" pitchFamily="-105" charset="0"/>
          <a:ea typeface="Arial" pitchFamily="-65" charset="0"/>
          <a:cs typeface="Century Gothic" pitchFamily="-65" charset="0"/>
        </a:defRPr>
      </a:lvl3pPr>
      <a:lvl4pPr algn="ctr" rtl="0" eaLnBrk="0" fontAlgn="base" hangingPunct="0">
        <a:spcBef>
          <a:spcPct val="0"/>
        </a:spcBef>
        <a:spcAft>
          <a:spcPct val="0"/>
        </a:spcAft>
        <a:defRPr sz="4400" b="1">
          <a:solidFill>
            <a:srgbClr val="008000"/>
          </a:solidFill>
          <a:effectLst>
            <a:outerShdw blurRad="38100" dist="38100" dir="2700000" algn="tl">
              <a:srgbClr val="000000"/>
            </a:outerShdw>
          </a:effectLst>
          <a:latin typeface="Century Gothic" pitchFamily="-105" charset="0"/>
          <a:ea typeface="Arial" pitchFamily="-65" charset="0"/>
          <a:cs typeface="Century Gothic" pitchFamily="-65" charset="0"/>
        </a:defRPr>
      </a:lvl4pPr>
      <a:lvl5pPr algn="ctr" rtl="0" eaLnBrk="0" fontAlgn="base" hangingPunct="0">
        <a:spcBef>
          <a:spcPct val="0"/>
        </a:spcBef>
        <a:spcAft>
          <a:spcPct val="0"/>
        </a:spcAft>
        <a:defRPr sz="4400" b="1">
          <a:solidFill>
            <a:srgbClr val="008000"/>
          </a:solidFill>
          <a:effectLst>
            <a:outerShdw blurRad="38100" dist="38100" dir="2700000" algn="tl">
              <a:srgbClr val="000000"/>
            </a:outerShdw>
          </a:effectLst>
          <a:latin typeface="Century Gothic" pitchFamily="-105" charset="0"/>
          <a:ea typeface="Arial" pitchFamily="-65" charset="0"/>
          <a:cs typeface="Century Gothic" pitchFamily="-65"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rgbClr val="008000"/>
        </a:buClr>
        <a:buSzPct val="80000"/>
        <a:buFont typeface="Arial" charset="0"/>
        <a:buChar char="•"/>
        <a:defRPr sz="3200">
          <a:solidFill>
            <a:srgbClr val="161616"/>
          </a:solidFill>
          <a:latin typeface="Century Gothic"/>
          <a:ea typeface="Arial" pitchFamily="-65" charset="0"/>
          <a:cs typeface="Century Gothic"/>
        </a:defRPr>
      </a:lvl1pPr>
      <a:lvl2pPr marL="742950" indent="-285750" algn="l" rtl="0" eaLnBrk="0" fontAlgn="base" hangingPunct="0">
        <a:spcBef>
          <a:spcPct val="20000"/>
        </a:spcBef>
        <a:spcAft>
          <a:spcPct val="0"/>
        </a:spcAft>
        <a:buClr>
          <a:srgbClr val="008000"/>
        </a:buClr>
        <a:buSzPct val="50000"/>
        <a:buFont typeface="Arial" charset="0"/>
        <a:buChar char="•"/>
        <a:defRPr sz="2800">
          <a:solidFill>
            <a:srgbClr val="161616"/>
          </a:solidFill>
          <a:latin typeface="Century Gothic"/>
          <a:ea typeface="Arial" pitchFamily="-65" charset="0"/>
          <a:cs typeface="Century Gothic"/>
        </a:defRPr>
      </a:lvl2pPr>
      <a:lvl3pPr marL="1143000" indent="-228600" algn="l" rtl="0" eaLnBrk="0" fontAlgn="base" hangingPunct="0">
        <a:spcBef>
          <a:spcPct val="20000"/>
        </a:spcBef>
        <a:spcAft>
          <a:spcPct val="0"/>
        </a:spcAft>
        <a:buClr>
          <a:srgbClr val="008000"/>
        </a:buClr>
        <a:buFont typeface="Arial" charset="0"/>
        <a:buChar char="•"/>
        <a:defRPr sz="2400">
          <a:solidFill>
            <a:srgbClr val="161616"/>
          </a:solidFill>
          <a:latin typeface="Century Gothic"/>
          <a:ea typeface="Arial" pitchFamily="-65" charset="0"/>
          <a:cs typeface="Century Gothic"/>
        </a:defRPr>
      </a:lvl3pPr>
      <a:lvl4pPr marL="1600200" indent="-228600" algn="l" rtl="0" eaLnBrk="0" fontAlgn="base" hangingPunct="0">
        <a:spcBef>
          <a:spcPct val="20000"/>
        </a:spcBef>
        <a:spcAft>
          <a:spcPct val="0"/>
        </a:spcAft>
        <a:buClr>
          <a:srgbClr val="008000"/>
        </a:buClr>
        <a:buSzPct val="50000"/>
        <a:buFont typeface="Arial" charset="0"/>
        <a:buChar char="•"/>
        <a:defRPr sz="2000">
          <a:solidFill>
            <a:srgbClr val="161616"/>
          </a:solidFill>
          <a:latin typeface="Century Gothic"/>
          <a:ea typeface="Arial" pitchFamily="-65" charset="0"/>
          <a:cs typeface="Century Gothic"/>
        </a:defRPr>
      </a:lvl4pPr>
      <a:lvl5pPr marL="2057400" indent="-228600" algn="l" rtl="0" eaLnBrk="0" fontAlgn="base" hangingPunct="0">
        <a:spcBef>
          <a:spcPct val="20000"/>
        </a:spcBef>
        <a:spcAft>
          <a:spcPct val="0"/>
        </a:spcAft>
        <a:buClr>
          <a:srgbClr val="008000"/>
        </a:buClr>
        <a:buFont typeface="Arial" charset="0"/>
        <a:buChar char="•"/>
        <a:defRPr sz="2000">
          <a:solidFill>
            <a:srgbClr val="161616"/>
          </a:solidFill>
          <a:latin typeface="Century Gothic"/>
          <a:ea typeface="Arial" pitchFamily="-65" charset="0"/>
          <a:cs typeface="Century Gothic"/>
        </a:defRPr>
      </a:lvl5pPr>
      <a:lvl6pPr marL="2514600" indent="-228600" algn="l" rtl="0" eaLnBrk="1" fontAlgn="base" hangingPunct="1">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eaLnBrk="1" fontAlgn="base" hangingPunct="1">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eaLnBrk="1" fontAlgn="base" hangingPunct="1">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eaLnBrk="1" fontAlgn="base" hangingPunct="1">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3911" y="358084"/>
            <a:ext cx="6672310" cy="1569660"/>
          </a:xfrm>
          <a:prstGeom prst="rect">
            <a:avLst/>
          </a:prstGeom>
          <a:noFill/>
        </p:spPr>
        <p:txBody>
          <a:bodyPr wrap="square" rtlCol="0">
            <a:spAutoFit/>
          </a:bodyPr>
          <a:lstStyle/>
          <a:p>
            <a:pPr lvl="0" algn="ctr">
              <a:defRPr/>
            </a:pPr>
            <a:r>
              <a:rPr lang="en-US" sz="4800" b="1" kern="0" dirty="0" err="1">
                <a:solidFill>
                  <a:srgbClr val="008000"/>
                </a:solidFill>
                <a:latin typeface="Century Gothic"/>
              </a:rPr>
              <a:t>Toothbrushing</a:t>
            </a:r>
            <a:r>
              <a:rPr lang="en-US" sz="4800" b="1" kern="0" dirty="0">
                <a:solidFill>
                  <a:srgbClr val="008000"/>
                </a:solidFill>
                <a:latin typeface="Century Gothic"/>
              </a:rPr>
              <a:t> in Schools and Nurseries</a:t>
            </a:r>
            <a:endParaRPr kumimoji="0" lang="en-GB" sz="3600" b="1" i="0" u="sng" strike="noStrike" kern="1200" cap="none" spc="0" normalizeH="0" baseline="0" noProof="0" dirty="0">
              <a:ln>
                <a:noFill/>
              </a:ln>
              <a:solidFill>
                <a:srgbClr val="00B050"/>
              </a:solidFill>
              <a:effectLst/>
              <a:uLnTx/>
              <a:uFillTx/>
              <a:latin typeface="Arial"/>
              <a:ea typeface="+mn-ea"/>
              <a:cs typeface="Arial"/>
            </a:endParaRPr>
          </a:p>
        </p:txBody>
      </p:sp>
      <p:sp>
        <p:nvSpPr>
          <p:cNvPr id="3" name="TextBox 2"/>
          <p:cNvSpPr txBox="1"/>
          <p:nvPr/>
        </p:nvSpPr>
        <p:spPr>
          <a:xfrm>
            <a:off x="1189529" y="3665692"/>
            <a:ext cx="2411427" cy="954107"/>
          </a:xfrm>
          <a:prstGeom prst="rect">
            <a:avLst/>
          </a:prstGeom>
          <a:noFill/>
        </p:spPr>
        <p:txBody>
          <a:bodyPr wrap="square" rtlCol="0">
            <a:spAutoFit/>
          </a:bodyPr>
          <a:lstStyle/>
          <a:p>
            <a:pPr algn="ctr"/>
            <a:r>
              <a:rPr lang="en-GB" sz="2800" b="1" dirty="0">
                <a:solidFill>
                  <a:srgbClr val="000000"/>
                </a:solidFill>
              </a:rPr>
              <a:t>Dewi is returning!</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584" y="2220686"/>
            <a:ext cx="3712354" cy="3720696"/>
          </a:xfrm>
          <a:prstGeom prst="rect">
            <a:avLst/>
          </a:prstGeom>
        </p:spPr>
      </p:pic>
    </p:spTree>
    <p:extLst>
      <p:ext uri="{BB962C8B-B14F-4D97-AF65-F5344CB8AC3E}">
        <p14:creationId xmlns:p14="http://schemas.microsoft.com/office/powerpoint/2010/main" val="267614481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Reinstating Designed to Smile</a:t>
            </a:r>
          </a:p>
        </p:txBody>
      </p:sp>
      <p:sp>
        <p:nvSpPr>
          <p:cNvPr id="3" name="Content Placeholder 2"/>
          <p:cNvSpPr>
            <a:spLocks noGrp="1"/>
          </p:cNvSpPr>
          <p:nvPr>
            <p:ph idx="1"/>
          </p:nvPr>
        </p:nvSpPr>
        <p:spPr>
          <a:xfrm>
            <a:off x="486771" y="1272655"/>
            <a:ext cx="10972800" cy="4525963"/>
          </a:xfrm>
        </p:spPr>
        <p:txBody>
          <a:bodyPr/>
          <a:lstStyle/>
          <a:p>
            <a:pPr marL="0" lvl="0" indent="0" eaLnBrk="1" fontAlgn="auto" hangingPunct="1">
              <a:spcAft>
                <a:spcPts val="0"/>
              </a:spcAft>
              <a:buClrTx/>
              <a:buSzTx/>
              <a:buNone/>
              <a:defRPr/>
            </a:pPr>
            <a:r>
              <a:rPr lang="en-GB" sz="2800" b="1" u="sng" kern="1200" dirty="0">
                <a:solidFill>
                  <a:prstClr val="black"/>
                </a:solidFill>
                <a:latin typeface="Arial"/>
                <a:ea typeface="+mn-ea"/>
                <a:cs typeface="Arial"/>
              </a:rPr>
              <a:t>Designed to Smile staff support</a:t>
            </a:r>
          </a:p>
          <a:p>
            <a:pPr marL="0" lvl="0" indent="0" eaLnBrk="1" fontAlgn="auto" hangingPunct="1">
              <a:spcAft>
                <a:spcPts val="0"/>
              </a:spcAft>
              <a:buClrTx/>
              <a:buSzTx/>
              <a:buNone/>
              <a:defRPr/>
            </a:pPr>
            <a:r>
              <a:rPr lang="en-GB" sz="2000" kern="1200" dirty="0">
                <a:solidFill>
                  <a:prstClr val="black"/>
                </a:solidFill>
                <a:latin typeface="Arial"/>
                <a:ea typeface="+mn-ea"/>
                <a:cs typeface="Arial"/>
              </a:rPr>
              <a:t>    </a:t>
            </a: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Work with staff to assess how </a:t>
            </a:r>
            <a:r>
              <a:rPr lang="en-GB" sz="2000" kern="1200" dirty="0" err="1">
                <a:solidFill>
                  <a:prstClr val="black"/>
                </a:solidFill>
                <a:latin typeface="Arial"/>
                <a:ea typeface="+mn-ea"/>
                <a:cs typeface="Arial"/>
              </a:rPr>
              <a:t>toothbrushing</a:t>
            </a:r>
            <a:r>
              <a:rPr lang="en-GB" sz="2000" kern="1200" dirty="0">
                <a:solidFill>
                  <a:prstClr val="black"/>
                </a:solidFill>
                <a:latin typeface="Arial"/>
                <a:ea typeface="+mn-ea"/>
                <a:cs typeface="Arial"/>
              </a:rPr>
              <a:t> will run in each                                       classroom</a:t>
            </a:r>
          </a:p>
          <a:p>
            <a:pPr lvl="0" eaLnBrk="1" fontAlgn="auto" hangingPunct="1">
              <a:spcAft>
                <a:spcPts val="0"/>
              </a:spcAft>
              <a:buClrTx/>
              <a:buSzTx/>
              <a:buFont typeface="Arial" pitchFamily="34" charset="0"/>
              <a:buChar char="•"/>
              <a:defRPr/>
            </a:pPr>
            <a:endParaRPr lang="en-GB" sz="16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Provide and organise the equipment and paperwork</a:t>
            </a:r>
          </a:p>
          <a:p>
            <a:pPr lvl="0" eaLnBrk="1" fontAlgn="auto" hangingPunct="1">
              <a:spcAft>
                <a:spcPts val="0"/>
              </a:spcAft>
              <a:buClrTx/>
              <a:buSzTx/>
              <a:buFont typeface="Arial" pitchFamily="34" charset="0"/>
              <a:buChar char="•"/>
              <a:defRPr/>
            </a:pPr>
            <a:endParaRPr lang="en-GB" sz="16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Establish good record keeping with the consent forms</a:t>
            </a:r>
          </a:p>
          <a:p>
            <a:pPr lvl="0" eaLnBrk="1" fontAlgn="auto" hangingPunct="1">
              <a:spcAft>
                <a:spcPts val="0"/>
              </a:spcAft>
              <a:buClrTx/>
              <a:buSzTx/>
              <a:buFont typeface="Arial" pitchFamily="34" charset="0"/>
              <a:buChar char="•"/>
              <a:defRPr/>
            </a:pPr>
            <a:endParaRPr lang="en-GB" sz="16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Be on site when first starting to help get into the routine</a:t>
            </a:r>
          </a:p>
          <a:p>
            <a:pPr lvl="0" eaLnBrk="1" fontAlgn="auto" hangingPunct="1">
              <a:spcAft>
                <a:spcPts val="0"/>
              </a:spcAft>
              <a:buClrTx/>
              <a:buSzTx/>
              <a:buFont typeface="Arial" pitchFamily="34" charset="0"/>
              <a:buChar char="•"/>
              <a:defRPr/>
            </a:pPr>
            <a:endParaRPr lang="en-GB" sz="16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Visit at least once a term to carry out an observation of </a:t>
            </a:r>
            <a:r>
              <a:rPr lang="en-GB" sz="2000" kern="1200" dirty="0" err="1">
                <a:solidFill>
                  <a:prstClr val="black"/>
                </a:solidFill>
                <a:latin typeface="Arial"/>
                <a:ea typeface="+mn-ea"/>
                <a:cs typeface="Arial"/>
              </a:rPr>
              <a:t>toothbrushing</a:t>
            </a:r>
            <a:r>
              <a:rPr lang="en-GB" sz="2000" kern="1200" dirty="0">
                <a:solidFill>
                  <a:prstClr val="black"/>
                </a:solidFill>
                <a:latin typeface="Arial"/>
                <a:ea typeface="+mn-ea"/>
                <a:cs typeface="Arial"/>
              </a:rPr>
              <a:t> in practice, using a </a:t>
            </a:r>
            <a:r>
              <a:rPr lang="en-GB" sz="2000" b="1" kern="1200" dirty="0">
                <a:solidFill>
                  <a:prstClr val="black"/>
                </a:solidFill>
                <a:latin typeface="Arial"/>
                <a:ea typeface="+mn-ea"/>
                <a:cs typeface="Arial"/>
              </a:rPr>
              <a:t>checklist measured against Standards</a:t>
            </a:r>
          </a:p>
          <a:p>
            <a:pPr lvl="0" eaLnBrk="1" fontAlgn="auto" hangingPunct="1">
              <a:spcAft>
                <a:spcPts val="0"/>
              </a:spcAft>
              <a:buClrTx/>
              <a:buSzTx/>
              <a:buFont typeface="Arial" pitchFamily="34" charset="0"/>
              <a:buChar char="•"/>
              <a:defRPr/>
            </a:pPr>
            <a:endParaRPr lang="en-GB" sz="1600" b="1"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Available for advice over the phone</a:t>
            </a:r>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4094" y="1721578"/>
            <a:ext cx="3478306" cy="3286999"/>
          </a:xfrm>
          <a:prstGeom prst="rect">
            <a:avLst/>
          </a:prstGeom>
        </p:spPr>
      </p:pic>
    </p:spTree>
    <p:extLst>
      <p:ext uri="{BB962C8B-B14F-4D97-AF65-F5344CB8AC3E}">
        <p14:creationId xmlns:p14="http://schemas.microsoft.com/office/powerpoint/2010/main" val="2586494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188" y="313560"/>
            <a:ext cx="10972800" cy="1143000"/>
          </a:xfrm>
        </p:spPr>
        <p:txBody>
          <a:bodyPr/>
          <a:lstStyle/>
          <a:p>
            <a:r>
              <a:rPr lang="en-GB" dirty="0"/>
              <a:t>Let’s get brushing!</a:t>
            </a:r>
          </a:p>
        </p:txBody>
      </p:sp>
      <p:sp>
        <p:nvSpPr>
          <p:cNvPr id="8" name="TextBox 7"/>
          <p:cNvSpPr txBox="1"/>
          <p:nvPr/>
        </p:nvSpPr>
        <p:spPr>
          <a:xfrm>
            <a:off x="6771388" y="1871306"/>
            <a:ext cx="4947862" cy="3046988"/>
          </a:xfrm>
          <a:prstGeom prst="rect">
            <a:avLst/>
          </a:prstGeom>
          <a:noFill/>
        </p:spPr>
        <p:txBody>
          <a:bodyPr wrap="square" rtlCol="0">
            <a:spAutoFit/>
          </a:bodyPr>
          <a:lstStyle/>
          <a:p>
            <a:r>
              <a:rPr lang="en-GB" sz="2400" dirty="0">
                <a:solidFill>
                  <a:srgbClr val="000000"/>
                </a:solidFill>
              </a:rPr>
              <a:t>Everyone should wash their </a:t>
            </a:r>
          </a:p>
          <a:p>
            <a:r>
              <a:rPr lang="en-GB" sz="2400" dirty="0">
                <a:solidFill>
                  <a:srgbClr val="000000"/>
                </a:solidFill>
              </a:rPr>
              <a:t>hands before and after brushing</a:t>
            </a:r>
          </a:p>
          <a:p>
            <a:endParaRPr lang="en-GB" sz="2400" dirty="0">
              <a:solidFill>
                <a:srgbClr val="000000"/>
              </a:solidFill>
            </a:endParaRPr>
          </a:p>
          <a:p>
            <a:r>
              <a:rPr lang="en-GB" sz="2400" dirty="0">
                <a:solidFill>
                  <a:srgbClr val="000000"/>
                </a:solidFill>
              </a:rPr>
              <a:t>Hand sanitisers can be used </a:t>
            </a:r>
          </a:p>
          <a:p>
            <a:endParaRPr lang="en-GB" sz="2400" dirty="0">
              <a:solidFill>
                <a:srgbClr val="000000"/>
              </a:solidFill>
            </a:endParaRPr>
          </a:p>
          <a:p>
            <a:r>
              <a:rPr lang="en-GB" sz="2400" dirty="0">
                <a:solidFill>
                  <a:srgbClr val="000000"/>
                </a:solidFill>
              </a:rPr>
              <a:t>Supervisors should cover any cuts </a:t>
            </a:r>
          </a:p>
          <a:p>
            <a:r>
              <a:rPr lang="en-GB" sz="2400" dirty="0">
                <a:solidFill>
                  <a:srgbClr val="000000"/>
                </a:solidFill>
              </a:rPr>
              <a:t>And abrasions with waterproof plasters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413" y="1602043"/>
            <a:ext cx="5450274" cy="3857914"/>
          </a:xfrm>
          <a:prstGeom prst="rect">
            <a:avLst/>
          </a:prstGeom>
        </p:spPr>
      </p:pic>
    </p:spTree>
    <p:extLst>
      <p:ext uri="{BB962C8B-B14F-4D97-AF65-F5344CB8AC3E}">
        <p14:creationId xmlns:p14="http://schemas.microsoft.com/office/powerpoint/2010/main" val="222829479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‘Dry Brushing’ Method</a:t>
            </a:r>
          </a:p>
        </p:txBody>
      </p:sp>
      <p:pic>
        <p:nvPicPr>
          <p:cNvPr id="4" name="Content Placeholder 3"/>
          <p:cNvPicPr>
            <a:picLocks noGrp="1" noChangeAspect="1"/>
          </p:cNvPicPr>
          <p:nvPr>
            <p:ph idx="1"/>
          </p:nvPr>
        </p:nvPicPr>
        <p:blipFill>
          <a:blip r:embed="rId3"/>
          <a:stretch>
            <a:fillRect/>
          </a:stretch>
        </p:blipFill>
        <p:spPr>
          <a:xfrm>
            <a:off x="7500281" y="1768250"/>
            <a:ext cx="3620666" cy="3680828"/>
          </a:xfrm>
          <a:prstGeom prst="rect">
            <a:avLst/>
          </a:prstGeom>
        </p:spPr>
      </p:pic>
      <p:sp>
        <p:nvSpPr>
          <p:cNvPr id="5" name="Rectangle 4"/>
          <p:cNvSpPr/>
          <p:nvPr/>
        </p:nvSpPr>
        <p:spPr>
          <a:xfrm>
            <a:off x="783771" y="1417638"/>
            <a:ext cx="10487609" cy="5262979"/>
          </a:xfrm>
          <a:prstGeom prst="rect">
            <a:avLst/>
          </a:prstGeom>
        </p:spPr>
        <p:txBody>
          <a:bodyPr wrap="square">
            <a:spAutoFit/>
          </a:bodyPr>
          <a:lstStyle/>
          <a:p>
            <a:pPr lvl="0" eaLnBrk="0" fontAlgn="base" hangingPunct="0">
              <a:spcBef>
                <a:spcPct val="20000"/>
              </a:spcBef>
              <a:spcAft>
                <a:spcPct val="0"/>
              </a:spcAft>
              <a:buClr>
                <a:srgbClr val="008000"/>
              </a:buClr>
              <a:buSzPct val="80000"/>
            </a:pPr>
            <a:r>
              <a:rPr lang="en-GB" sz="2400" kern="0" dirty="0">
                <a:solidFill>
                  <a:srgbClr val="161616"/>
                </a:solidFill>
              </a:rPr>
              <a:t>Children should brush their teeth with toothpaste without the use of water or sinks; children could be seated or standing.</a:t>
            </a:r>
          </a:p>
          <a:p>
            <a:pPr lvl="0" eaLnBrk="0" fontAlgn="base" hangingPunct="0">
              <a:spcBef>
                <a:spcPct val="20000"/>
              </a:spcBef>
              <a:spcAft>
                <a:spcPct val="0"/>
              </a:spcAft>
              <a:buClr>
                <a:srgbClr val="008000"/>
              </a:buClr>
              <a:buSzPct val="80000"/>
            </a:pPr>
            <a:endParaRPr lang="en-GB" sz="2400" kern="0" dirty="0">
              <a:solidFill>
                <a:srgbClr val="161616"/>
              </a:solidFill>
            </a:endParaRPr>
          </a:p>
          <a:p>
            <a:pPr lvl="0" eaLnBrk="0" fontAlgn="base" hangingPunct="0">
              <a:spcBef>
                <a:spcPct val="20000"/>
              </a:spcBef>
              <a:spcAft>
                <a:spcPct val="0"/>
              </a:spcAft>
              <a:buClr>
                <a:srgbClr val="008000"/>
              </a:buClr>
              <a:buSzPct val="80000"/>
            </a:pPr>
            <a:r>
              <a:rPr lang="en-GB" sz="2400" kern="0" dirty="0">
                <a:solidFill>
                  <a:srgbClr val="161616"/>
                </a:solidFill>
              </a:rPr>
              <a:t>What do we need?</a:t>
            </a:r>
          </a:p>
          <a:p>
            <a:pPr marL="257175" lvl="0" indent="-257175" eaLnBrk="0" fontAlgn="base" hangingPunct="0">
              <a:spcBef>
                <a:spcPct val="20000"/>
              </a:spcBef>
              <a:spcAft>
                <a:spcPct val="0"/>
              </a:spcAft>
              <a:buClr>
                <a:srgbClr val="008000"/>
              </a:buClr>
              <a:buSzPct val="80000"/>
              <a:buFont typeface="Arial" charset="0"/>
              <a:buChar char="•"/>
            </a:pPr>
            <a:endParaRPr lang="en-GB" sz="2400" kern="0" dirty="0">
              <a:solidFill>
                <a:srgbClr val="161616"/>
              </a:solidFill>
            </a:endParaRPr>
          </a:p>
          <a:p>
            <a:pPr marL="257175" indent="-257175" eaLnBrk="0" fontAlgn="base" hangingPunct="0">
              <a:spcBef>
                <a:spcPct val="20000"/>
              </a:spcBef>
              <a:spcAft>
                <a:spcPct val="0"/>
              </a:spcAft>
              <a:buClr>
                <a:srgbClr val="008000"/>
              </a:buClr>
              <a:buSzPct val="80000"/>
              <a:buFont typeface="Arial" charset="0"/>
              <a:buChar char="•"/>
            </a:pPr>
            <a:r>
              <a:rPr lang="en-GB" sz="2400" kern="0" dirty="0">
                <a:solidFill>
                  <a:srgbClr val="161616"/>
                </a:solidFill>
              </a:rPr>
              <a:t>Hand hygiene facilities (sink/sanitiser)</a:t>
            </a:r>
          </a:p>
          <a:p>
            <a:pPr marL="257175" lvl="0" indent="-257175" eaLnBrk="0" fontAlgn="base" hangingPunct="0">
              <a:spcBef>
                <a:spcPct val="20000"/>
              </a:spcBef>
              <a:spcAft>
                <a:spcPct val="0"/>
              </a:spcAft>
              <a:buClr>
                <a:srgbClr val="008000"/>
              </a:buClr>
              <a:buSzPct val="80000"/>
              <a:buFont typeface="Arial" charset="0"/>
              <a:buChar char="•"/>
            </a:pPr>
            <a:r>
              <a:rPr lang="en-GB" sz="2400" kern="0" dirty="0">
                <a:solidFill>
                  <a:srgbClr val="161616"/>
                </a:solidFill>
              </a:rPr>
              <a:t>Toothbrushes</a:t>
            </a:r>
          </a:p>
          <a:p>
            <a:pPr marL="257175" indent="-257175" eaLnBrk="0" fontAlgn="base" hangingPunct="0">
              <a:spcBef>
                <a:spcPct val="20000"/>
              </a:spcBef>
              <a:spcAft>
                <a:spcPct val="0"/>
              </a:spcAft>
              <a:buClr>
                <a:srgbClr val="008000"/>
              </a:buClr>
              <a:buSzPct val="80000"/>
              <a:buFont typeface="Arial" charset="0"/>
              <a:buChar char="•"/>
            </a:pPr>
            <a:r>
              <a:rPr lang="en-GB" sz="2400" kern="0" dirty="0">
                <a:solidFill>
                  <a:srgbClr val="161616"/>
                </a:solidFill>
              </a:rPr>
              <a:t>Toothpaste</a:t>
            </a:r>
          </a:p>
          <a:p>
            <a:pPr marL="257175" indent="-257175" eaLnBrk="0" fontAlgn="base" hangingPunct="0">
              <a:spcBef>
                <a:spcPct val="20000"/>
              </a:spcBef>
              <a:spcAft>
                <a:spcPct val="0"/>
              </a:spcAft>
              <a:buClr>
                <a:srgbClr val="008000"/>
              </a:buClr>
              <a:buSzPct val="80000"/>
              <a:buFont typeface="Arial" charset="0"/>
              <a:buChar char="•"/>
            </a:pPr>
            <a:r>
              <a:rPr lang="en-GB" sz="2400" kern="0" dirty="0">
                <a:solidFill>
                  <a:srgbClr val="161616"/>
                </a:solidFill>
              </a:rPr>
              <a:t>Storage systems</a:t>
            </a:r>
          </a:p>
          <a:p>
            <a:pPr marL="257175" lvl="0" indent="-257175" eaLnBrk="0" fontAlgn="base" hangingPunct="0">
              <a:spcBef>
                <a:spcPct val="20000"/>
              </a:spcBef>
              <a:spcAft>
                <a:spcPct val="0"/>
              </a:spcAft>
              <a:buClr>
                <a:srgbClr val="008000"/>
              </a:buClr>
              <a:buSzPct val="80000"/>
              <a:buFont typeface="Arial" charset="0"/>
              <a:buChar char="•"/>
            </a:pPr>
            <a:r>
              <a:rPr lang="en-GB" sz="2400" kern="0" dirty="0">
                <a:solidFill>
                  <a:srgbClr val="161616"/>
                </a:solidFill>
              </a:rPr>
              <a:t>Paper towels</a:t>
            </a:r>
          </a:p>
          <a:p>
            <a:pPr marL="257175" lvl="0" indent="-257175" eaLnBrk="0" fontAlgn="base" hangingPunct="0">
              <a:spcBef>
                <a:spcPct val="20000"/>
              </a:spcBef>
              <a:spcAft>
                <a:spcPct val="0"/>
              </a:spcAft>
              <a:buClr>
                <a:srgbClr val="008000"/>
              </a:buClr>
              <a:buSzPct val="80000"/>
              <a:buFont typeface="Arial" charset="0"/>
              <a:buChar char="•"/>
            </a:pPr>
            <a:r>
              <a:rPr lang="en-GB" sz="2400" kern="0" dirty="0">
                <a:solidFill>
                  <a:srgbClr val="161616"/>
                </a:solidFill>
              </a:rPr>
              <a:t>Cleaning equipment and facilities</a:t>
            </a:r>
          </a:p>
          <a:p>
            <a:pPr lvl="0" eaLnBrk="0" fontAlgn="base" hangingPunct="0">
              <a:spcBef>
                <a:spcPct val="20000"/>
              </a:spcBef>
              <a:spcAft>
                <a:spcPct val="0"/>
              </a:spcAft>
              <a:buClr>
                <a:srgbClr val="008000"/>
              </a:buClr>
              <a:buSzPct val="80000"/>
            </a:pPr>
            <a:endParaRPr lang="en-GB" sz="2400" kern="0" dirty="0">
              <a:solidFill>
                <a:srgbClr val="161616"/>
              </a:solidFill>
            </a:endParaRPr>
          </a:p>
        </p:txBody>
      </p:sp>
    </p:spTree>
    <p:extLst>
      <p:ext uri="{BB962C8B-B14F-4D97-AF65-F5344CB8AC3E}">
        <p14:creationId xmlns:p14="http://schemas.microsoft.com/office/powerpoint/2010/main" val="3745846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36" y="110720"/>
            <a:ext cx="12289536" cy="1143000"/>
          </a:xfrm>
        </p:spPr>
        <p:txBody>
          <a:bodyPr/>
          <a:lstStyle/>
          <a:p>
            <a:r>
              <a:rPr lang="en-US" dirty="0"/>
              <a:t>Each child uses their own brush and paste</a:t>
            </a:r>
            <a:endParaRPr lang="en-GB" dirty="0"/>
          </a:p>
        </p:txBody>
      </p:sp>
      <p:sp>
        <p:nvSpPr>
          <p:cNvPr id="3" name="Content Placeholder 2"/>
          <p:cNvSpPr>
            <a:spLocks noGrp="1"/>
          </p:cNvSpPr>
          <p:nvPr>
            <p:ph idx="1"/>
          </p:nvPr>
        </p:nvSpPr>
        <p:spPr>
          <a:xfrm>
            <a:off x="3848668" y="1310295"/>
            <a:ext cx="7634874" cy="4525963"/>
          </a:xfrm>
        </p:spPr>
        <p:txBody>
          <a:bodyPr/>
          <a:lstStyle/>
          <a:p>
            <a:r>
              <a:rPr lang="en-GB" sz="2000" dirty="0">
                <a:latin typeface="+mn-lt"/>
              </a:rPr>
              <a:t>Brushes should be individually identifiable for each child, usually with a symbol / picture / number and colour coded to match the </a:t>
            </a:r>
            <a:r>
              <a:rPr lang="en-GB" sz="2000" b="1" dirty="0">
                <a:latin typeface="+mn-lt"/>
              </a:rPr>
              <a:t>storage system (bus / train / rack)</a:t>
            </a:r>
          </a:p>
          <a:p>
            <a:endParaRPr lang="en-GB" sz="2000" b="1" dirty="0">
              <a:latin typeface="+mn-lt"/>
            </a:endParaRPr>
          </a:p>
          <a:p>
            <a:r>
              <a:rPr lang="en-GB" sz="2000" dirty="0">
                <a:latin typeface="+mn-lt"/>
              </a:rPr>
              <a:t>Brushes should be replaced every half term, or sooner if in poor condition, dropped on floor or contaminated</a:t>
            </a:r>
          </a:p>
          <a:p>
            <a:pPr marL="0" indent="0">
              <a:buNone/>
            </a:pPr>
            <a:endParaRPr lang="en-GB" sz="1800" dirty="0">
              <a:latin typeface="+mj-lt"/>
            </a:endParaRPr>
          </a:p>
          <a:p>
            <a:pPr marL="0" indent="0">
              <a:buNone/>
            </a:pPr>
            <a:r>
              <a:rPr lang="en-GB" dirty="0">
                <a:latin typeface="+mj-lt"/>
              </a:rPr>
              <a:t>                                    </a:t>
            </a:r>
          </a:p>
          <a:p>
            <a:pPr marL="0" indent="0">
              <a:buNone/>
            </a:pPr>
            <a:r>
              <a:rPr lang="en-GB" sz="1400" dirty="0">
                <a:latin typeface="+mj-lt"/>
              </a:rPr>
              <a:t>                      </a:t>
            </a:r>
          </a:p>
          <a:p>
            <a:pPr marL="0" indent="0" algn="ctr">
              <a:buNone/>
            </a:pPr>
            <a:endParaRPr lang="en-GB" sz="2400" dirty="0">
              <a:latin typeface="+mj-lt"/>
            </a:endParaRPr>
          </a:p>
          <a:p>
            <a:pPr marL="0" indent="0" algn="ctr">
              <a:buNone/>
            </a:pPr>
            <a:endParaRPr lang="en-GB" dirty="0">
              <a:latin typeface="+mj-lt"/>
            </a:endParaRPr>
          </a:p>
          <a:p>
            <a:pPr marL="0" indent="0" algn="ctr">
              <a:buNone/>
            </a:pPr>
            <a:endParaRPr lang="en-GB" dirty="0">
              <a:latin typeface="+mj-l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9536" y="3600635"/>
            <a:ext cx="4514272" cy="2235623"/>
          </a:xfrm>
          <a:prstGeom prst="rect">
            <a:avLst/>
          </a:prstGeom>
          <a:ln>
            <a:noFill/>
          </a:ln>
          <a:effectLst>
            <a:softEdge rad="112500"/>
          </a:effectLst>
        </p:spPr>
      </p:pic>
      <p:pic>
        <p:nvPicPr>
          <p:cNvPr id="4" name="Picture 3"/>
          <p:cNvPicPr>
            <a:picLocks noChangeAspect="1"/>
          </p:cNvPicPr>
          <p:nvPr/>
        </p:nvPicPr>
        <p:blipFill rotWithShape="1">
          <a:blip r:embed="rId4"/>
          <a:srcRect l="28846" b="1161"/>
          <a:stretch/>
        </p:blipFill>
        <p:spPr>
          <a:xfrm>
            <a:off x="661281" y="1253720"/>
            <a:ext cx="2784949" cy="5158033"/>
          </a:xfrm>
          <a:prstGeom prst="rect">
            <a:avLst/>
          </a:prstGeom>
        </p:spPr>
      </p:pic>
    </p:spTree>
    <p:extLst>
      <p:ext uri="{BB962C8B-B14F-4D97-AF65-F5344CB8AC3E}">
        <p14:creationId xmlns:p14="http://schemas.microsoft.com/office/powerpoint/2010/main" val="207103307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much toothpaste?</a:t>
            </a:r>
          </a:p>
        </p:txBody>
      </p:sp>
      <p:sp>
        <p:nvSpPr>
          <p:cNvPr id="3" name="Content Placeholder 2"/>
          <p:cNvSpPr>
            <a:spLocks noGrp="1"/>
          </p:cNvSpPr>
          <p:nvPr>
            <p:ph idx="1"/>
          </p:nvPr>
        </p:nvSpPr>
        <p:spPr/>
        <p:txBody>
          <a:bodyPr/>
          <a:lstStyle/>
          <a:p>
            <a:pPr marL="0" indent="0">
              <a:buNone/>
            </a:pPr>
            <a:r>
              <a:rPr lang="en-GB" sz="2400" b="1" dirty="0">
                <a:latin typeface="+mn-lt"/>
              </a:rPr>
              <a:t>Children under 3 years old</a:t>
            </a:r>
          </a:p>
          <a:p>
            <a:pPr marL="0" indent="0">
              <a:buNone/>
            </a:pPr>
            <a:r>
              <a:rPr lang="en-GB" sz="2400" dirty="0">
                <a:latin typeface="+mn-lt"/>
              </a:rPr>
              <a:t>A small smear of toothpaste containing 1000ppm fluoride</a:t>
            </a:r>
          </a:p>
          <a:p>
            <a:pPr marL="0" indent="0">
              <a:buNone/>
            </a:pPr>
            <a:endParaRPr lang="en-GB" sz="2400" dirty="0">
              <a:latin typeface="+mn-lt"/>
            </a:endParaRPr>
          </a:p>
          <a:p>
            <a:pPr marL="0" indent="0">
              <a:buNone/>
            </a:pPr>
            <a:endParaRPr lang="en-GB" sz="2400" dirty="0">
              <a:latin typeface="+mn-lt"/>
            </a:endParaRPr>
          </a:p>
          <a:p>
            <a:pPr marL="0" indent="0">
              <a:buNone/>
            </a:pPr>
            <a:endParaRPr lang="en-GB" sz="2400" dirty="0">
              <a:latin typeface="+mn-lt"/>
            </a:endParaRPr>
          </a:p>
          <a:p>
            <a:pPr marL="0" indent="0">
              <a:buNone/>
            </a:pPr>
            <a:r>
              <a:rPr lang="en-GB" sz="2400" b="1" dirty="0">
                <a:latin typeface="+mn-lt"/>
              </a:rPr>
              <a:t>Children aged 3 years and over</a:t>
            </a:r>
          </a:p>
          <a:p>
            <a:pPr marL="0" indent="0">
              <a:buNone/>
            </a:pPr>
            <a:r>
              <a:rPr lang="en-GB" sz="2400" dirty="0">
                <a:latin typeface="+mn-lt"/>
              </a:rPr>
              <a:t>A pea-sized amount of toothpaste </a:t>
            </a:r>
          </a:p>
          <a:p>
            <a:pPr marL="0" indent="0">
              <a:buNone/>
            </a:pPr>
            <a:r>
              <a:rPr lang="en-GB" sz="2400" dirty="0">
                <a:latin typeface="+mn-lt"/>
              </a:rPr>
              <a:t>containing 1450ppm fluoride</a:t>
            </a:r>
          </a:p>
          <a:p>
            <a:pPr marL="0" indent="0">
              <a:buNone/>
            </a:pPr>
            <a:endParaRPr lang="en-GB" sz="2400" dirty="0">
              <a:latin typeface="+mn-lt"/>
            </a:endParaRPr>
          </a:p>
          <a:p>
            <a:pPr marL="0" indent="0">
              <a:buNone/>
            </a:pPr>
            <a:r>
              <a:rPr lang="en-GB" sz="2400" dirty="0">
                <a:latin typeface="+mn-lt"/>
              </a:rPr>
              <a:t>Toothpaste must stored safely where children can’t access it</a:t>
            </a:r>
          </a:p>
        </p:txBody>
      </p:sp>
      <p:pic>
        <p:nvPicPr>
          <p:cNvPr id="6" name="Picture 5"/>
          <p:cNvPicPr>
            <a:picLocks noChangeAspect="1"/>
          </p:cNvPicPr>
          <p:nvPr/>
        </p:nvPicPr>
        <p:blipFill>
          <a:blip r:embed="rId3"/>
          <a:stretch>
            <a:fillRect/>
          </a:stretch>
        </p:blipFill>
        <p:spPr>
          <a:xfrm>
            <a:off x="5309963" y="3244260"/>
            <a:ext cx="3303984" cy="2102535"/>
          </a:xfrm>
          <a:prstGeom prst="rect">
            <a:avLst/>
          </a:prstGeom>
        </p:spPr>
      </p:pic>
      <p:pic>
        <p:nvPicPr>
          <p:cNvPr id="7" name="Picture 6"/>
          <p:cNvPicPr>
            <a:picLocks noChangeAspect="1"/>
          </p:cNvPicPr>
          <p:nvPr/>
        </p:nvPicPr>
        <p:blipFill>
          <a:blip r:embed="rId4"/>
          <a:stretch>
            <a:fillRect/>
          </a:stretch>
        </p:blipFill>
        <p:spPr>
          <a:xfrm>
            <a:off x="8613947" y="1417638"/>
            <a:ext cx="2968453" cy="1961300"/>
          </a:xfrm>
          <a:prstGeom prst="rect">
            <a:avLst/>
          </a:prstGeom>
        </p:spPr>
      </p:pic>
    </p:spTree>
    <p:extLst>
      <p:ext uri="{BB962C8B-B14F-4D97-AF65-F5344CB8AC3E}">
        <p14:creationId xmlns:p14="http://schemas.microsoft.com/office/powerpoint/2010/main" val="894080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Brush for two minutes</a:t>
            </a:r>
          </a:p>
        </p:txBody>
      </p:sp>
      <p:pic>
        <p:nvPicPr>
          <p:cNvPr id="5" name="Picture 4"/>
          <p:cNvPicPr>
            <a:picLocks noChangeAspect="1"/>
          </p:cNvPicPr>
          <p:nvPr/>
        </p:nvPicPr>
        <p:blipFill>
          <a:blip r:embed="rId3"/>
          <a:stretch>
            <a:fillRect/>
          </a:stretch>
        </p:blipFill>
        <p:spPr>
          <a:xfrm>
            <a:off x="8585613" y="846138"/>
            <a:ext cx="3267739" cy="3261643"/>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2573" y="1978090"/>
            <a:ext cx="7645055" cy="4599500"/>
          </a:xfrm>
          <a:prstGeom prst="rect">
            <a:avLst/>
          </a:prstGeom>
        </p:spPr>
      </p:pic>
    </p:spTree>
    <p:extLst>
      <p:ext uri="{BB962C8B-B14F-4D97-AF65-F5344CB8AC3E}">
        <p14:creationId xmlns:p14="http://schemas.microsoft.com/office/powerpoint/2010/main" val="1627872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568" y="313488"/>
            <a:ext cx="10972800" cy="1143000"/>
          </a:xfrm>
        </p:spPr>
        <p:txBody>
          <a:bodyPr/>
          <a:lstStyle/>
          <a:p>
            <a:r>
              <a:rPr lang="en-GB" dirty="0"/>
              <a:t>After brushing</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214" y="1734203"/>
            <a:ext cx="3462824" cy="4303691"/>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11077" y="1173246"/>
            <a:ext cx="2432052" cy="4303691"/>
          </a:xfrm>
          <a:prstGeom prst="rect">
            <a:avLst/>
          </a:prstGeom>
        </p:spPr>
      </p:pic>
      <p:pic>
        <p:nvPicPr>
          <p:cNvPr id="12" name="Picture 11"/>
          <p:cNvPicPr>
            <a:picLocks noChangeAspect="1"/>
          </p:cNvPicPr>
          <p:nvPr/>
        </p:nvPicPr>
        <p:blipFill>
          <a:blip r:embed="rId5"/>
          <a:stretch>
            <a:fillRect/>
          </a:stretch>
        </p:blipFill>
        <p:spPr>
          <a:xfrm>
            <a:off x="4868645" y="3561379"/>
            <a:ext cx="1877731" cy="1438781"/>
          </a:xfrm>
          <a:prstGeom prst="rect">
            <a:avLst/>
          </a:prstGeom>
        </p:spPr>
      </p:pic>
    </p:spTree>
    <p:extLst>
      <p:ext uri="{BB962C8B-B14F-4D97-AF65-F5344CB8AC3E}">
        <p14:creationId xmlns:p14="http://schemas.microsoft.com/office/powerpoint/2010/main" val="3253635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Rinsing the brushes</a:t>
            </a:r>
          </a:p>
        </p:txBody>
      </p:sp>
      <p:sp>
        <p:nvSpPr>
          <p:cNvPr id="5" name="TextBox 4"/>
          <p:cNvSpPr txBox="1"/>
          <p:nvPr/>
        </p:nvSpPr>
        <p:spPr>
          <a:xfrm>
            <a:off x="5203065" y="1628867"/>
            <a:ext cx="6379335" cy="4154984"/>
          </a:xfrm>
          <a:prstGeom prst="rect">
            <a:avLst/>
          </a:prstGeom>
          <a:noFill/>
        </p:spPr>
        <p:txBody>
          <a:bodyPr wrap="square" rtlCol="0">
            <a:spAutoFit/>
          </a:bodyPr>
          <a:lstStyle/>
          <a:p>
            <a:r>
              <a:rPr lang="en-GB" sz="2400" dirty="0">
                <a:solidFill>
                  <a:srgbClr val="000000"/>
                </a:solidFill>
              </a:rPr>
              <a:t>Either:</a:t>
            </a:r>
          </a:p>
          <a:p>
            <a:pPr marL="342900" indent="-342900">
              <a:buFont typeface="Arial" panose="020B0604020202020204" pitchFamily="34" charset="0"/>
              <a:buChar char="•"/>
            </a:pPr>
            <a:r>
              <a:rPr lang="en-GB" sz="2400" dirty="0">
                <a:solidFill>
                  <a:srgbClr val="000000"/>
                </a:solidFill>
              </a:rPr>
              <a:t>Rinsed by the children individually at a designated sink, patted dry and return to the storage system</a:t>
            </a:r>
          </a:p>
          <a:p>
            <a:endParaRPr lang="en-GB" sz="2400" dirty="0">
              <a:solidFill>
                <a:srgbClr val="000000"/>
              </a:solidFill>
            </a:endParaRPr>
          </a:p>
          <a:p>
            <a:r>
              <a:rPr lang="en-GB" sz="2400" dirty="0">
                <a:solidFill>
                  <a:srgbClr val="000000"/>
                </a:solidFill>
              </a:rPr>
              <a:t>Or:</a:t>
            </a:r>
          </a:p>
          <a:p>
            <a:pPr marL="342900" indent="-342900">
              <a:buFont typeface="Arial" panose="020B0604020202020204" pitchFamily="34" charset="0"/>
              <a:buChar char="•"/>
            </a:pPr>
            <a:r>
              <a:rPr lang="en-GB" sz="2400" dirty="0">
                <a:solidFill>
                  <a:srgbClr val="000000"/>
                </a:solidFill>
              </a:rPr>
              <a:t>Returned to the storage system by each child, then supervisor takes to sink area, rinses the brushes individually, cleans the storage system, before returning brushes to their places in the system</a:t>
            </a:r>
          </a:p>
        </p:txBody>
      </p:sp>
      <p:sp>
        <p:nvSpPr>
          <p:cNvPr id="3" name="TextBox 2"/>
          <p:cNvSpPr txBox="1"/>
          <p:nvPr/>
        </p:nvSpPr>
        <p:spPr>
          <a:xfrm>
            <a:off x="609600" y="5987441"/>
            <a:ext cx="5502468" cy="369332"/>
          </a:xfrm>
          <a:prstGeom prst="rect">
            <a:avLst/>
          </a:prstGeom>
          <a:noFill/>
        </p:spPr>
        <p:txBody>
          <a:bodyPr wrap="none" rtlCol="0">
            <a:spAutoFit/>
          </a:bodyPr>
          <a:lstStyle/>
          <a:p>
            <a:r>
              <a:rPr lang="en-GB" b="1" dirty="0">
                <a:solidFill>
                  <a:srgbClr val="000000"/>
                </a:solidFill>
              </a:rPr>
              <a:t>We’ll come back to the cleaning process in a bit!</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229" y="1978090"/>
            <a:ext cx="4206196" cy="2855167"/>
          </a:xfrm>
          <a:prstGeom prst="rect">
            <a:avLst/>
          </a:prstGeom>
          <a:ln>
            <a:solidFill>
              <a:srgbClr val="00B050"/>
            </a:solidFill>
          </a:ln>
        </p:spPr>
      </p:pic>
    </p:spTree>
    <p:extLst>
      <p:ext uri="{BB962C8B-B14F-4D97-AF65-F5344CB8AC3E}">
        <p14:creationId xmlns:p14="http://schemas.microsoft.com/office/powerpoint/2010/main" val="1262181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After brushing, wash your hands!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0881" y="1417638"/>
            <a:ext cx="6330237" cy="4480785"/>
          </a:xfrm>
          <a:prstGeom prst="rect">
            <a:avLst/>
          </a:prstGeom>
        </p:spPr>
      </p:pic>
    </p:spTree>
    <p:extLst>
      <p:ext uri="{BB962C8B-B14F-4D97-AF65-F5344CB8AC3E}">
        <p14:creationId xmlns:p14="http://schemas.microsoft.com/office/powerpoint/2010/main" val="4071542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49" y="41744"/>
            <a:ext cx="10972800" cy="1143000"/>
          </a:xfrm>
        </p:spPr>
        <p:txBody>
          <a:bodyPr/>
          <a:lstStyle/>
          <a:p>
            <a:r>
              <a:rPr lang="en-GB" dirty="0"/>
              <a:t>The Brush Storage System</a:t>
            </a:r>
          </a:p>
        </p:txBody>
      </p:sp>
      <p:sp>
        <p:nvSpPr>
          <p:cNvPr id="3" name="Content Placeholder 2"/>
          <p:cNvSpPr>
            <a:spLocks noGrp="1"/>
          </p:cNvSpPr>
          <p:nvPr>
            <p:ph idx="1"/>
          </p:nvPr>
        </p:nvSpPr>
        <p:spPr>
          <a:xfrm>
            <a:off x="413977" y="1009379"/>
            <a:ext cx="10972800" cy="5520195"/>
          </a:xfrm>
        </p:spPr>
        <p:txBody>
          <a:bodyPr/>
          <a:lstStyle/>
          <a:p>
            <a:pPr marL="0" indent="0">
              <a:buNone/>
            </a:pPr>
            <a:r>
              <a:rPr lang="en-GB" dirty="0">
                <a:latin typeface="+mj-lt"/>
              </a:rPr>
              <a:t>  </a:t>
            </a:r>
            <a:r>
              <a:rPr lang="en-GB" sz="2000" b="1" dirty="0">
                <a:latin typeface="+mj-lt"/>
              </a:rPr>
              <a:t>Called: Buses / Trains / Racks</a:t>
            </a:r>
          </a:p>
          <a:p>
            <a:pPr lvl="0">
              <a:buFont typeface="Wingdings" panose="05000000000000000000" pitchFamily="2" charset="2"/>
              <a:buChar char="ü"/>
            </a:pPr>
            <a:r>
              <a:rPr lang="en-GB" sz="1800" dirty="0">
                <a:latin typeface="Arial"/>
              </a:rPr>
              <a:t>Display symbols and colours corresponding to the brushes </a:t>
            </a:r>
            <a:r>
              <a:rPr lang="en-GB" sz="1800" b="1" dirty="0">
                <a:latin typeface="Arial"/>
              </a:rPr>
              <a:t>for each group or “bubble</a:t>
            </a:r>
            <a:r>
              <a:rPr lang="en-GB" sz="1800" dirty="0">
                <a:latin typeface="Arial"/>
              </a:rPr>
              <a:t>” of children. There is </a:t>
            </a:r>
            <a:r>
              <a:rPr lang="en-GB" sz="1800">
                <a:latin typeface="Arial"/>
              </a:rPr>
              <a:t>a space to write names.</a:t>
            </a:r>
            <a:endParaRPr lang="en-GB" sz="1800" b="1" dirty="0">
              <a:latin typeface="+mj-lt"/>
            </a:endParaRPr>
          </a:p>
          <a:p>
            <a:pPr>
              <a:buFont typeface="Wingdings" panose="05000000000000000000" pitchFamily="2" charset="2"/>
              <a:buChar char="ü"/>
            </a:pPr>
            <a:r>
              <a:rPr lang="en-GB" sz="1800" dirty="0">
                <a:latin typeface="+mj-lt"/>
              </a:rPr>
              <a:t>Enable the brushes to stand upright</a:t>
            </a:r>
          </a:p>
          <a:p>
            <a:pPr>
              <a:buFont typeface="Wingdings" panose="05000000000000000000" pitchFamily="2" charset="2"/>
              <a:buChar char="ü"/>
            </a:pPr>
            <a:r>
              <a:rPr lang="en-GB" sz="1800" dirty="0">
                <a:latin typeface="+mj-lt"/>
              </a:rPr>
              <a:t>Should allow air flow around the toothbrush heads to enable the toothbrushes to dry</a:t>
            </a:r>
          </a:p>
          <a:p>
            <a:pPr>
              <a:buFont typeface="Wingdings" panose="05000000000000000000" pitchFamily="2" charset="2"/>
              <a:buChar char="ü"/>
            </a:pPr>
            <a:r>
              <a:rPr lang="en-GB" sz="1800" dirty="0">
                <a:latin typeface="+mj-lt"/>
              </a:rPr>
              <a:t>Any covers used should allow sufficient ventilation to allow drying or only be placed on the system once the brushes have dried</a:t>
            </a:r>
          </a:p>
          <a:p>
            <a:pPr>
              <a:buFont typeface="Wingdings" panose="05000000000000000000" pitchFamily="2" charset="2"/>
              <a:buChar char="ü"/>
            </a:pPr>
            <a:r>
              <a:rPr lang="en-GB" sz="1800" dirty="0">
                <a:latin typeface="+mj-lt"/>
              </a:rPr>
              <a:t>If covers are not used, the storage system will be placed in a designated trolley or an appropriate cupboard, after brushes have been allowed to dry. Systems should never be stored in toilet area</a:t>
            </a:r>
          </a:p>
          <a:p>
            <a:pPr marL="0" indent="0">
              <a:buNone/>
            </a:pPr>
            <a:br>
              <a:rPr lang="en-GB" sz="2000" b="1" dirty="0">
                <a:latin typeface="+mj-lt"/>
              </a:rPr>
            </a:br>
            <a:endParaRPr lang="en-GB" sz="2000" b="1" dirty="0">
              <a:latin typeface="+mj-lt"/>
            </a:endParaRPr>
          </a:p>
          <a:p>
            <a:pPr marL="0" indent="0">
              <a:buNone/>
            </a:pPr>
            <a:endParaRPr lang="en-GB" sz="1800" dirty="0">
              <a:latin typeface="+mj-lt"/>
            </a:endParaRPr>
          </a:p>
          <a:p>
            <a:pPr marL="0" indent="0">
              <a:buNone/>
            </a:pPr>
            <a:r>
              <a:rPr lang="en-GB" dirty="0">
                <a:latin typeface="+mj-lt"/>
              </a:rPr>
              <a:t>                                    </a:t>
            </a:r>
          </a:p>
          <a:p>
            <a:pPr marL="0" indent="0">
              <a:buNone/>
            </a:pPr>
            <a:r>
              <a:rPr lang="en-GB" sz="1400" dirty="0">
                <a:latin typeface="+mj-lt"/>
              </a:rPr>
              <a:t>                      </a:t>
            </a:r>
          </a:p>
          <a:p>
            <a:pPr marL="0" indent="0" algn="ctr">
              <a:buNone/>
            </a:pPr>
            <a:endParaRPr lang="en-GB" sz="2400" dirty="0">
              <a:latin typeface="+mj-lt"/>
            </a:endParaRPr>
          </a:p>
          <a:p>
            <a:pPr marL="0" indent="0" algn="ctr">
              <a:buNone/>
            </a:pPr>
            <a:endParaRPr lang="en-GB" dirty="0">
              <a:latin typeface="+mj-lt"/>
            </a:endParaRPr>
          </a:p>
          <a:p>
            <a:pPr marL="0" indent="0" algn="ctr">
              <a:buNone/>
            </a:pPr>
            <a:endParaRPr lang="en-GB" dirty="0">
              <a:latin typeface="+mj-lt"/>
            </a:endParaRPr>
          </a:p>
        </p:txBody>
      </p:sp>
      <p:pic>
        <p:nvPicPr>
          <p:cNvPr id="4" name="Picture 3"/>
          <p:cNvPicPr>
            <a:picLocks noChangeAspect="1"/>
          </p:cNvPicPr>
          <p:nvPr/>
        </p:nvPicPr>
        <p:blipFill>
          <a:blip r:embed="rId3"/>
          <a:stretch>
            <a:fillRect/>
          </a:stretch>
        </p:blipFill>
        <p:spPr>
          <a:xfrm>
            <a:off x="2865735" y="4190376"/>
            <a:ext cx="4148840" cy="2439407"/>
          </a:xfrm>
          <a:prstGeom prst="rect">
            <a:avLst/>
          </a:prstGeom>
        </p:spPr>
      </p:pic>
    </p:spTree>
    <p:extLst>
      <p:ext uri="{BB962C8B-B14F-4D97-AF65-F5344CB8AC3E}">
        <p14:creationId xmlns:p14="http://schemas.microsoft.com/office/powerpoint/2010/main" val="258686388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4294967295"/>
          </p:nvPr>
        </p:nvSpPr>
        <p:spPr>
          <a:xfrm>
            <a:off x="1524000" y="1773238"/>
            <a:ext cx="9144000" cy="4227512"/>
          </a:xfrm>
          <a:noFill/>
          <a:ln w="12700">
            <a:noFill/>
          </a:ln>
        </p:spPr>
        <p:txBody>
          <a:bodyPr>
            <a:normAutofit/>
          </a:bodyPr>
          <a:lstStyle/>
          <a:p>
            <a:pPr algn="ctr" eaLnBrk="1" hangingPunct="1">
              <a:buFont typeface="Arial" charset="0"/>
              <a:buNone/>
            </a:pPr>
            <a:r>
              <a:rPr lang="en-GB" altLang="en-US" sz="2800" dirty="0">
                <a:solidFill>
                  <a:srgbClr val="111111"/>
                </a:solidFill>
                <a:latin typeface="Arial" pitchFamily="34" charset="0"/>
                <a:ea typeface="ＭＳ Ｐゴシック" pitchFamily="-65" charset="-128"/>
                <a:cs typeface="Arial" pitchFamily="34" charset="0"/>
              </a:rPr>
              <a:t>This presentation is delivered by a member of your local Designed to Smile Team</a:t>
            </a:r>
          </a:p>
          <a:p>
            <a:pPr algn="ctr" eaLnBrk="1" hangingPunct="1">
              <a:buFont typeface="Arial" charset="0"/>
              <a:buNone/>
            </a:pPr>
            <a:endParaRPr lang="en-GB" altLang="en-US" sz="2800" dirty="0">
              <a:solidFill>
                <a:srgbClr val="002060"/>
              </a:solidFill>
              <a:latin typeface="Arial" pitchFamily="34" charset="0"/>
              <a:ea typeface="ＭＳ Ｐゴシック" pitchFamily="-65" charset="-128"/>
              <a:cs typeface="Arial" pitchFamily="34" charset="0"/>
            </a:endParaRPr>
          </a:p>
          <a:p>
            <a:pPr algn="ctr" eaLnBrk="1" hangingPunct="1">
              <a:buFont typeface="Arial" charset="0"/>
              <a:buNone/>
            </a:pPr>
            <a:r>
              <a:rPr lang="en-GB" altLang="en-US" sz="2800" dirty="0">
                <a:solidFill>
                  <a:srgbClr val="FF0000"/>
                </a:solidFill>
                <a:latin typeface="Arial" pitchFamily="34" charset="0"/>
                <a:ea typeface="ＭＳ Ｐゴシック" pitchFamily="-65" charset="-128"/>
                <a:cs typeface="Arial" pitchFamily="34" charset="0"/>
              </a:rPr>
              <a:t>INSERT CONTACT DETAILS</a:t>
            </a:r>
          </a:p>
          <a:p>
            <a:pPr eaLnBrk="1" hangingPunct="1">
              <a:buFont typeface="Arial" charset="0"/>
              <a:buNone/>
            </a:pPr>
            <a:endParaRPr lang="en-GB" altLang="en-US" sz="2800" dirty="0">
              <a:latin typeface="Century Gothic" pitchFamily="34" charset="0"/>
              <a:ea typeface="ＭＳ Ｐゴシック" pitchFamily="-65" charset="-128"/>
              <a:cs typeface="Century Gothic" pitchFamily="34" charset="0"/>
            </a:endParaRPr>
          </a:p>
          <a:p>
            <a:pPr eaLnBrk="1" hangingPunct="1"/>
            <a:endParaRPr lang="en-GB" altLang="en-US" sz="2800" dirty="0">
              <a:latin typeface="Century Gothic" pitchFamily="34" charset="0"/>
              <a:ea typeface="ＭＳ Ｐゴシック" pitchFamily="-65" charset="-128"/>
              <a:cs typeface="Century Gothic" pitchFamily="34" charset="0"/>
            </a:endParaRPr>
          </a:p>
        </p:txBody>
      </p:sp>
      <p:sp>
        <p:nvSpPr>
          <p:cNvPr id="4099" name="Title 1"/>
          <p:cNvSpPr>
            <a:spLocks noGrp="1"/>
          </p:cNvSpPr>
          <p:nvPr>
            <p:ph type="title" idx="4294967295"/>
          </p:nvPr>
        </p:nvSpPr>
        <p:spPr>
          <a:xfrm>
            <a:off x="1524000" y="285750"/>
            <a:ext cx="9144000" cy="1143000"/>
          </a:xfrm>
          <a:noFill/>
          <a:ln w="28575">
            <a:noFill/>
          </a:ln>
        </p:spPr>
        <p:txBody>
          <a:bodyPr/>
          <a:lstStyle/>
          <a:p>
            <a:pPr eaLnBrk="1" hangingPunct="1"/>
            <a:r>
              <a:rPr lang="en-GB" altLang="en-US" u="sng" dirty="0">
                <a:solidFill>
                  <a:srgbClr val="00B050"/>
                </a:solidFill>
                <a:latin typeface="+mn-lt"/>
                <a:ea typeface="Arial" charset="0"/>
                <a:cs typeface="Century Gothic" pitchFamily="34" charset="0"/>
              </a:rPr>
              <a:t>Introduction</a:t>
            </a:r>
          </a:p>
        </p:txBody>
      </p:sp>
    </p:spTree>
    <p:extLst>
      <p:ext uri="{BB962C8B-B14F-4D97-AF65-F5344CB8AC3E}">
        <p14:creationId xmlns:p14="http://schemas.microsoft.com/office/powerpoint/2010/main" val="286685224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185" y="88153"/>
            <a:ext cx="10972800" cy="1143000"/>
          </a:xfrm>
        </p:spPr>
        <p:txBody>
          <a:bodyPr/>
          <a:lstStyle/>
          <a:p>
            <a:r>
              <a:rPr lang="en-GB" dirty="0"/>
              <a:t>Cleaning the Equipment</a:t>
            </a:r>
          </a:p>
        </p:txBody>
      </p:sp>
      <p:sp>
        <p:nvSpPr>
          <p:cNvPr id="3" name="Content Placeholder 2"/>
          <p:cNvSpPr>
            <a:spLocks noGrp="1"/>
          </p:cNvSpPr>
          <p:nvPr>
            <p:ph idx="1"/>
          </p:nvPr>
        </p:nvSpPr>
        <p:spPr>
          <a:xfrm>
            <a:off x="514185" y="1184744"/>
            <a:ext cx="10972800" cy="5520195"/>
          </a:xfrm>
        </p:spPr>
        <p:txBody>
          <a:bodyPr/>
          <a:lstStyle/>
          <a:p>
            <a:pPr>
              <a:buFont typeface="Wingdings" panose="05000000000000000000" pitchFamily="2" charset="2"/>
              <a:buChar char="ü"/>
            </a:pPr>
            <a:r>
              <a:rPr lang="en-GB" sz="2000" dirty="0">
                <a:latin typeface="+mj-lt"/>
              </a:rPr>
              <a:t>Staff should clean the equipment wearing appropriate PPE and household gloves </a:t>
            </a:r>
          </a:p>
          <a:p>
            <a:pPr>
              <a:buFont typeface="Wingdings" panose="05000000000000000000" pitchFamily="2" charset="2"/>
              <a:buChar char="ü"/>
            </a:pPr>
            <a:r>
              <a:rPr lang="en-GB" sz="2000" dirty="0">
                <a:latin typeface="+mj-lt"/>
              </a:rPr>
              <a:t>Desk surfaces should be wiped clean after brushing if children brush sitting down</a:t>
            </a:r>
          </a:p>
          <a:p>
            <a:pPr>
              <a:buFont typeface="Wingdings" panose="05000000000000000000" pitchFamily="2" charset="2"/>
              <a:buChar char="ü"/>
            </a:pPr>
            <a:r>
              <a:rPr lang="en-GB" sz="2000" dirty="0">
                <a:latin typeface="+mj-lt"/>
              </a:rPr>
              <a:t>Toothpaste tubes can be cleaned with a damp disposable tissue</a:t>
            </a:r>
          </a:p>
          <a:p>
            <a:pPr>
              <a:buFont typeface="Wingdings" panose="05000000000000000000" pitchFamily="2" charset="2"/>
              <a:buChar char="ü"/>
            </a:pPr>
            <a:r>
              <a:rPr lang="en-GB" sz="2000" dirty="0">
                <a:latin typeface="+mj-lt"/>
              </a:rPr>
              <a:t>When cleaning the storage system, brushes need to be removed individually, laid on clean paper towel with no touching between brushes </a:t>
            </a:r>
          </a:p>
          <a:p>
            <a:pPr>
              <a:buFont typeface="Wingdings" panose="05000000000000000000" pitchFamily="2" charset="2"/>
              <a:buChar char="ü"/>
            </a:pPr>
            <a:r>
              <a:rPr lang="en-GB" sz="2000" dirty="0">
                <a:latin typeface="+mj-lt"/>
              </a:rPr>
              <a:t>To clean the storage system, trolleys and work surfaces, use hot water and standard household cleaning products active against bacteria and viruses</a:t>
            </a:r>
          </a:p>
          <a:p>
            <a:pPr>
              <a:buFont typeface="Wingdings" panose="05000000000000000000" pitchFamily="2" charset="2"/>
              <a:buChar char="ü"/>
            </a:pPr>
            <a:r>
              <a:rPr lang="en-GB" sz="2000" dirty="0">
                <a:latin typeface="+mj-lt"/>
              </a:rPr>
              <a:t>Rough/damaged equipment needs replacing</a:t>
            </a:r>
          </a:p>
          <a:p>
            <a:pPr marL="0" indent="0">
              <a:buNone/>
            </a:pPr>
            <a:endParaRPr lang="en-GB" sz="2000" b="1" dirty="0">
              <a:latin typeface="+mj-lt"/>
            </a:endParaRPr>
          </a:p>
          <a:p>
            <a:pPr marL="0" indent="0" algn="ctr">
              <a:buNone/>
            </a:pPr>
            <a:r>
              <a:rPr lang="en-GB" sz="2000" b="1" dirty="0">
                <a:solidFill>
                  <a:srgbClr val="00B050"/>
                </a:solidFill>
                <a:latin typeface="+mj-lt"/>
              </a:rPr>
              <a:t>Rinse with water  </a:t>
            </a:r>
          </a:p>
          <a:p>
            <a:pPr marL="0" indent="0" algn="ctr">
              <a:buNone/>
            </a:pPr>
            <a:endParaRPr lang="en-GB" sz="1600" b="1" dirty="0">
              <a:solidFill>
                <a:srgbClr val="00B050"/>
              </a:solidFill>
              <a:latin typeface="+mj-lt"/>
            </a:endParaRPr>
          </a:p>
          <a:p>
            <a:pPr marL="0" indent="0" algn="ctr">
              <a:buNone/>
            </a:pPr>
            <a:r>
              <a:rPr lang="en-GB" sz="2000" b="1" dirty="0">
                <a:solidFill>
                  <a:srgbClr val="00B050"/>
                </a:solidFill>
                <a:latin typeface="+mj-lt"/>
              </a:rPr>
              <a:t>Clean with detergent          </a:t>
            </a:r>
          </a:p>
          <a:p>
            <a:pPr marL="0" indent="0" algn="ctr">
              <a:buNone/>
            </a:pPr>
            <a:endParaRPr lang="en-GB" sz="1600" b="1" dirty="0">
              <a:solidFill>
                <a:srgbClr val="00B050"/>
              </a:solidFill>
              <a:latin typeface="+mj-lt"/>
            </a:endParaRPr>
          </a:p>
          <a:p>
            <a:pPr marL="0" indent="0" algn="ctr">
              <a:buNone/>
            </a:pPr>
            <a:r>
              <a:rPr lang="en-GB" sz="2000" b="1" dirty="0">
                <a:solidFill>
                  <a:srgbClr val="00B050"/>
                </a:solidFill>
                <a:latin typeface="+mj-lt"/>
              </a:rPr>
              <a:t>Dry thoroughly </a:t>
            </a:r>
          </a:p>
          <a:p>
            <a:pPr marL="0" indent="0">
              <a:buNone/>
            </a:pPr>
            <a:r>
              <a:rPr lang="en-GB" dirty="0">
                <a:latin typeface="+mj-lt"/>
              </a:rPr>
              <a:t>                                    </a:t>
            </a:r>
          </a:p>
          <a:p>
            <a:pPr marL="0" indent="0">
              <a:buNone/>
            </a:pPr>
            <a:r>
              <a:rPr lang="en-GB" sz="1400" dirty="0">
                <a:latin typeface="+mj-lt"/>
              </a:rPr>
              <a:t>                      </a:t>
            </a:r>
          </a:p>
          <a:p>
            <a:pPr marL="0" indent="0" algn="ctr">
              <a:buNone/>
            </a:pPr>
            <a:endParaRPr lang="en-GB" sz="2400" dirty="0">
              <a:latin typeface="+mj-lt"/>
            </a:endParaRPr>
          </a:p>
          <a:p>
            <a:pPr marL="0" indent="0" algn="ctr">
              <a:buNone/>
            </a:pPr>
            <a:endParaRPr lang="en-GB" dirty="0">
              <a:latin typeface="+mj-lt"/>
            </a:endParaRPr>
          </a:p>
          <a:p>
            <a:pPr marL="0" indent="0" algn="ctr">
              <a:buNone/>
            </a:pPr>
            <a:endParaRPr lang="en-GB" dirty="0">
              <a:latin typeface="+mj-lt"/>
            </a:endParaRPr>
          </a:p>
        </p:txBody>
      </p:sp>
      <p:sp>
        <p:nvSpPr>
          <p:cNvPr id="12" name="Down Arrow 11"/>
          <p:cNvSpPr/>
          <p:nvPr/>
        </p:nvSpPr>
        <p:spPr>
          <a:xfrm>
            <a:off x="3985832" y="4386666"/>
            <a:ext cx="466531" cy="1604865"/>
          </a:xfrm>
          <a:prstGeom prst="downArrow">
            <a:avLst/>
          </a:prstGeom>
          <a:ln w="53975" cap="rnd">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5050088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2260" y="275977"/>
            <a:ext cx="10972800" cy="1143000"/>
          </a:xfrm>
        </p:spPr>
        <p:txBody>
          <a:bodyPr/>
          <a:lstStyle/>
          <a:p>
            <a:r>
              <a:rPr lang="en-GB" dirty="0"/>
              <a:t>Trolleys and sinks</a:t>
            </a:r>
          </a:p>
        </p:txBody>
      </p:sp>
      <p:sp>
        <p:nvSpPr>
          <p:cNvPr id="3" name="Content Placeholder 2"/>
          <p:cNvSpPr>
            <a:spLocks noGrp="1"/>
          </p:cNvSpPr>
          <p:nvPr>
            <p:ph idx="1"/>
          </p:nvPr>
        </p:nvSpPr>
        <p:spPr>
          <a:xfrm>
            <a:off x="632197" y="1495411"/>
            <a:ext cx="5843248" cy="4889656"/>
          </a:xfrm>
        </p:spPr>
        <p:txBody>
          <a:bodyPr/>
          <a:lstStyle/>
          <a:p>
            <a:pPr marL="0" indent="0">
              <a:buNone/>
            </a:pPr>
            <a:r>
              <a:rPr lang="en-GB" sz="2200" dirty="0">
                <a:latin typeface="+mn-lt"/>
              </a:rPr>
              <a:t>Trolleys will accommodate the storage system and also provide space to store toothpaste, spare brushes, and other sundries / paperwork. They will require cleaning regularly, using a similar method to the storage system.</a:t>
            </a:r>
            <a:br>
              <a:rPr lang="en-GB" sz="2000" dirty="0">
                <a:latin typeface="+mj-lt"/>
              </a:rPr>
            </a:br>
            <a:endParaRPr lang="en-GB" sz="2000" dirty="0">
              <a:latin typeface="+mj-lt"/>
            </a:endParaRPr>
          </a:p>
          <a:p>
            <a:pPr marL="0" indent="0">
              <a:buNone/>
            </a:pPr>
            <a:r>
              <a:rPr lang="en-GB" dirty="0">
                <a:latin typeface="+mj-lt"/>
              </a:rPr>
              <a:t>          </a:t>
            </a:r>
          </a:p>
          <a:p>
            <a:pPr marL="0" indent="0">
              <a:buNone/>
            </a:pPr>
            <a:r>
              <a:rPr lang="en-GB" sz="1400" dirty="0">
                <a:latin typeface="+mj-lt"/>
              </a:rPr>
              <a:t>                      </a:t>
            </a:r>
          </a:p>
          <a:p>
            <a:pPr marL="0" indent="0" algn="ctr">
              <a:buNone/>
            </a:pPr>
            <a:endParaRPr lang="en-GB" sz="2400" dirty="0">
              <a:latin typeface="+mj-lt"/>
            </a:endParaRPr>
          </a:p>
          <a:p>
            <a:pPr marL="0" indent="0" algn="ctr">
              <a:buNone/>
            </a:pPr>
            <a:endParaRPr lang="en-GB" dirty="0">
              <a:latin typeface="+mj-lt"/>
            </a:endParaRPr>
          </a:p>
          <a:p>
            <a:pPr marL="0" indent="0">
              <a:buNone/>
            </a:pPr>
            <a:endParaRPr lang="en-GB" dirty="0">
              <a:latin typeface="+mj-lt"/>
            </a:endParaRPr>
          </a:p>
          <a:p>
            <a:pPr marL="0" indent="0">
              <a:buNone/>
            </a:pPr>
            <a:endParaRPr lang="en-GB" dirty="0">
              <a:latin typeface="+mj-lt"/>
            </a:endParaRPr>
          </a:p>
          <a:p>
            <a:pPr marL="0" indent="0" algn="ctr">
              <a:buNone/>
            </a:pPr>
            <a:endParaRPr lang="en-GB" dirty="0">
              <a:latin typeface="+mj-lt"/>
            </a:endParaRPr>
          </a:p>
        </p:txBody>
      </p:sp>
      <p:sp>
        <p:nvSpPr>
          <p:cNvPr id="4" name="TextBox 3"/>
          <p:cNvSpPr txBox="1"/>
          <p:nvPr/>
        </p:nvSpPr>
        <p:spPr>
          <a:xfrm>
            <a:off x="632197" y="4076743"/>
            <a:ext cx="6011199" cy="1815882"/>
          </a:xfrm>
          <a:prstGeom prst="rect">
            <a:avLst/>
          </a:prstGeom>
          <a:noFill/>
        </p:spPr>
        <p:txBody>
          <a:bodyPr wrap="square" rtlCol="0">
            <a:spAutoFit/>
          </a:bodyPr>
          <a:lstStyle/>
          <a:p>
            <a:r>
              <a:rPr lang="en-GB" sz="2400" b="1" dirty="0">
                <a:solidFill>
                  <a:srgbClr val="000000"/>
                </a:solidFill>
              </a:rPr>
              <a:t>Sinks</a:t>
            </a:r>
            <a:r>
              <a:rPr lang="en-GB" sz="2400" dirty="0">
                <a:solidFill>
                  <a:srgbClr val="000000"/>
                </a:solidFill>
              </a:rPr>
              <a:t>  </a:t>
            </a:r>
          </a:p>
          <a:p>
            <a:r>
              <a:rPr lang="en-GB" sz="2200" dirty="0">
                <a:solidFill>
                  <a:srgbClr val="000000"/>
                </a:solidFill>
              </a:rPr>
              <a:t>Ideally, settings should have designated sinks, used only for brushing and handwashing.</a:t>
            </a:r>
          </a:p>
          <a:p>
            <a:r>
              <a:rPr lang="en-GB" sz="2200" dirty="0">
                <a:solidFill>
                  <a:srgbClr val="000000"/>
                </a:solidFill>
              </a:rPr>
              <a:t>Sinks should be cleaned after every </a:t>
            </a:r>
            <a:r>
              <a:rPr lang="en-GB" sz="2200" dirty="0" err="1">
                <a:solidFill>
                  <a:srgbClr val="000000"/>
                </a:solidFill>
              </a:rPr>
              <a:t>toothbrushing</a:t>
            </a:r>
            <a:r>
              <a:rPr lang="en-GB" sz="2200" dirty="0">
                <a:solidFill>
                  <a:srgbClr val="000000"/>
                </a:solidFill>
              </a:rPr>
              <a:t> session.</a:t>
            </a:r>
          </a:p>
        </p:txBody>
      </p:sp>
      <p:pic>
        <p:nvPicPr>
          <p:cNvPr id="5" name="Picture 4"/>
          <p:cNvPicPr>
            <a:picLocks noChangeAspect="1"/>
          </p:cNvPicPr>
          <p:nvPr/>
        </p:nvPicPr>
        <p:blipFill rotWithShape="1">
          <a:blip r:embed="rId3"/>
          <a:srcRect b="5578"/>
          <a:stretch/>
        </p:blipFill>
        <p:spPr>
          <a:xfrm>
            <a:off x="7145542" y="315270"/>
            <a:ext cx="4310166" cy="5432387"/>
          </a:xfrm>
          <a:prstGeom prst="rect">
            <a:avLst/>
          </a:prstGeom>
        </p:spPr>
      </p:pic>
    </p:spTree>
    <p:extLst>
      <p:ext uri="{BB962C8B-B14F-4D97-AF65-F5344CB8AC3E}">
        <p14:creationId xmlns:p14="http://schemas.microsoft.com/office/powerpoint/2010/main" val="25128295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We are here to help!</a:t>
            </a:r>
          </a:p>
        </p:txBody>
      </p:sp>
      <p:sp>
        <p:nvSpPr>
          <p:cNvPr id="4" name="Rectangular Callout 3"/>
          <p:cNvSpPr/>
          <p:nvPr/>
        </p:nvSpPr>
        <p:spPr>
          <a:xfrm>
            <a:off x="1463310" y="1746581"/>
            <a:ext cx="3482671" cy="1741335"/>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STAFF SUPERVISION IS ESSENTIAL FOR ALL PARTS OF  THE</a:t>
            </a:r>
          </a:p>
          <a:p>
            <a:pPr algn="ctr"/>
            <a:r>
              <a:rPr lang="en-GB" b="1" dirty="0"/>
              <a:t>TOOTHBRUSHING PROCESS</a:t>
            </a:r>
          </a:p>
        </p:txBody>
      </p:sp>
      <p:sp>
        <p:nvSpPr>
          <p:cNvPr id="5" name="Rectangular Callout 4"/>
          <p:cNvSpPr/>
          <p:nvPr/>
        </p:nvSpPr>
        <p:spPr>
          <a:xfrm>
            <a:off x="5673845" y="1746580"/>
            <a:ext cx="3482671" cy="1741335"/>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CROSS-CONTMAINATION CAN BE AVOIDED IF STAFF FOLLOW THE D2S GUIDELINES</a:t>
            </a:r>
          </a:p>
        </p:txBody>
      </p:sp>
      <p:sp>
        <p:nvSpPr>
          <p:cNvPr id="8" name="Rectangular Callout 7"/>
          <p:cNvSpPr/>
          <p:nvPr/>
        </p:nvSpPr>
        <p:spPr>
          <a:xfrm>
            <a:off x="1463310" y="4365609"/>
            <a:ext cx="3482671" cy="1741335"/>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HEALTH INEQUALITIES &amp; POVERTY HAVE NOT GONE AWAY DURING THE COVID PANDEMIC</a:t>
            </a:r>
          </a:p>
        </p:txBody>
      </p:sp>
      <p:sp>
        <p:nvSpPr>
          <p:cNvPr id="9" name="Rectangular Callout 8"/>
          <p:cNvSpPr/>
          <p:nvPr/>
        </p:nvSpPr>
        <p:spPr>
          <a:xfrm>
            <a:off x="5673845" y="4364491"/>
            <a:ext cx="3482671" cy="1741335"/>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HEALTHY HABITS &amp; PERSONAL CARE ARE PART OF THE WELSH  GOVERNMENTS  EDUCATION PLAN </a:t>
            </a:r>
          </a:p>
        </p:txBody>
      </p:sp>
      <p:pic>
        <p:nvPicPr>
          <p:cNvPr id="10" name="Picture 5" descr="final dragon logo without outlines 26012009.eps"/>
          <p:cNvPicPr>
            <a:picLocks noChangeAspect="1"/>
          </p:cNvPicPr>
          <p:nvPr/>
        </p:nvPicPr>
        <p:blipFill>
          <a:blip r:embed="rId3" cstate="print"/>
          <a:srcRect/>
          <a:stretch>
            <a:fillRect/>
          </a:stretch>
        </p:blipFill>
        <p:spPr bwMode="auto">
          <a:xfrm>
            <a:off x="9884380" y="183356"/>
            <a:ext cx="1698020" cy="16417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92279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ctrTitle" idx="4294967295"/>
          </p:nvPr>
        </p:nvSpPr>
        <p:spPr>
          <a:xfrm>
            <a:off x="1919288" y="260649"/>
            <a:ext cx="8534400" cy="2016224"/>
          </a:xfrm>
        </p:spPr>
        <p:txBody>
          <a:bodyPr/>
          <a:lstStyle/>
          <a:p>
            <a:pPr eaLnBrk="1" hangingPunct="1"/>
            <a:r>
              <a:rPr lang="en-GB" sz="4800" u="sng" dirty="0">
                <a:solidFill>
                  <a:srgbClr val="00B050"/>
                </a:solidFill>
                <a:latin typeface="+mj-lt"/>
                <a:ea typeface="ＭＳ Ｐゴシック" charset="-128"/>
                <a:cs typeface="Century Gothic" pitchFamily="34" charset="0"/>
              </a:rPr>
              <a:t>Thank you for listening</a:t>
            </a:r>
            <a:br>
              <a:rPr lang="en-GB" dirty="0">
                <a:solidFill>
                  <a:srgbClr val="00B050"/>
                </a:solidFill>
                <a:latin typeface="+mj-lt"/>
                <a:ea typeface="ＭＳ Ｐゴシック" charset="-128"/>
                <a:cs typeface="Century Gothic" pitchFamily="34" charset="0"/>
              </a:rPr>
            </a:br>
            <a:endParaRPr lang="en-GB" dirty="0">
              <a:solidFill>
                <a:srgbClr val="00B050"/>
              </a:solidFill>
              <a:latin typeface="+mj-lt"/>
              <a:ea typeface="ＭＳ Ｐゴシック" charset="-128"/>
              <a:cs typeface="Century Gothic" pitchFamily="34" charset="0"/>
            </a:endParaRPr>
          </a:p>
        </p:txBody>
      </p:sp>
      <p:sp>
        <p:nvSpPr>
          <p:cNvPr id="3" name="TextBox 2"/>
          <p:cNvSpPr txBox="1"/>
          <p:nvPr/>
        </p:nvSpPr>
        <p:spPr>
          <a:xfrm>
            <a:off x="1003474" y="1739759"/>
            <a:ext cx="5639922" cy="3600986"/>
          </a:xfrm>
          <a:prstGeom prst="rect">
            <a:avLst/>
          </a:prstGeom>
          <a:noFill/>
        </p:spPr>
        <p:txBody>
          <a:bodyPr wrap="square" rtlCol="0">
            <a:spAutoFit/>
          </a:bodyPr>
          <a:lstStyle/>
          <a:p>
            <a:pPr>
              <a:defRPr/>
            </a:pPr>
            <a:r>
              <a:rPr lang="en-GB" sz="2800" b="1" dirty="0">
                <a:solidFill>
                  <a:srgbClr val="000000"/>
                </a:solidFill>
              </a:rPr>
              <a:t>Thank you for your continued support!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400" b="1" i="0" u="none" strike="noStrike" kern="1200" cap="none" spc="0" normalizeH="0" baseline="0" noProof="0" dirty="0">
              <a:ln>
                <a:noFill/>
              </a:ln>
              <a:solidFill>
                <a:srgbClr val="009900"/>
              </a:solidFill>
              <a:effectLst/>
              <a:uLnTx/>
              <a:uFillTx/>
              <a:latin typeface="Arial"/>
              <a:ea typeface="+mn-ea"/>
              <a:cs typeface="Arial"/>
            </a:endParaRPr>
          </a:p>
          <a:p>
            <a:pPr lvl="0">
              <a:defRPr/>
            </a:pPr>
            <a:r>
              <a:rPr lang="en-GB" altLang="en-US" sz="2400" dirty="0">
                <a:solidFill>
                  <a:srgbClr val="111111"/>
                </a:solidFill>
                <a:latin typeface="Arial" panose="020B0604020202020204" pitchFamily="34" charset="0"/>
              </a:rPr>
              <a:t>If you would like more information on any of the subjects covered, please visit the Designed to Smile website:</a:t>
            </a:r>
            <a:r>
              <a:rPr lang="en-GB" sz="2400" b="1" dirty="0">
                <a:solidFill>
                  <a:srgbClr val="009900"/>
                </a:solidFill>
                <a:latin typeface="Arial"/>
                <a:cs typeface="Arial"/>
              </a:rPr>
              <a:t> </a:t>
            </a:r>
          </a:p>
          <a:p>
            <a:pPr lvl="0">
              <a:defRPr/>
            </a:pPr>
            <a:endParaRPr lang="en-GB" sz="2400" b="1" dirty="0">
              <a:solidFill>
                <a:srgbClr val="009900"/>
              </a:solidFill>
              <a:latin typeface="Arial"/>
              <a:cs typeface="Arial"/>
            </a:endParaRPr>
          </a:p>
          <a:p>
            <a:pPr lvl="0">
              <a:defRPr/>
            </a:pPr>
            <a:r>
              <a:rPr lang="en-GB" sz="3200" b="1" dirty="0">
                <a:solidFill>
                  <a:schemeClr val="accent2">
                    <a:lumMod val="75000"/>
                  </a:schemeClr>
                </a:solidFill>
                <a:latin typeface="Arial"/>
                <a:cs typeface="Arial"/>
              </a:rPr>
              <a:t>www.designedtosmile.co.uk</a:t>
            </a:r>
            <a:endParaRPr kumimoji="0" lang="en-GB" sz="3200" b="1" i="0" u="none" strike="noStrike" kern="1200" cap="none" spc="0" normalizeH="0" baseline="0" noProof="0" dirty="0">
              <a:ln>
                <a:noFill/>
              </a:ln>
              <a:solidFill>
                <a:schemeClr val="accent2">
                  <a:lumMod val="75000"/>
                </a:schemeClr>
              </a:solidFill>
              <a:effectLst/>
              <a:uLnTx/>
              <a:uFillTx/>
              <a:latin typeface="Arial"/>
              <a:cs typeface="Arial"/>
            </a:endParaRPr>
          </a:p>
        </p:txBody>
      </p:sp>
      <p:pic>
        <p:nvPicPr>
          <p:cNvPr id="6" name="Picture 5"/>
          <p:cNvPicPr>
            <a:picLocks noChangeAspect="1"/>
          </p:cNvPicPr>
          <p:nvPr/>
        </p:nvPicPr>
        <p:blipFill>
          <a:blip r:embed="rId3"/>
          <a:stretch>
            <a:fillRect/>
          </a:stretch>
        </p:blipFill>
        <p:spPr>
          <a:xfrm>
            <a:off x="7228577" y="1683572"/>
            <a:ext cx="4140925" cy="4015983"/>
          </a:xfrm>
          <a:prstGeom prst="rect">
            <a:avLst/>
          </a:prstGeom>
        </p:spPr>
      </p:pic>
    </p:spTree>
    <p:extLst>
      <p:ext uri="{BB962C8B-B14F-4D97-AF65-F5344CB8AC3E}">
        <p14:creationId xmlns:p14="http://schemas.microsoft.com/office/powerpoint/2010/main" val="403675144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548640" y="188914"/>
            <a:ext cx="9144000" cy="1139825"/>
          </a:xfrm>
          <a:noFill/>
          <a:ln w="28575">
            <a:noFill/>
          </a:ln>
        </p:spPr>
        <p:txBody>
          <a:bodyPr>
            <a:normAutofit/>
          </a:bodyPr>
          <a:lstStyle/>
          <a:p>
            <a:pPr eaLnBrk="1" hangingPunct="1"/>
            <a:r>
              <a:rPr lang="en-US" altLang="en-US" u="sng" dirty="0">
                <a:solidFill>
                  <a:srgbClr val="00B050"/>
                </a:solidFill>
                <a:latin typeface="Arial" pitchFamily="34" charset="0"/>
                <a:ea typeface="Arial" charset="0"/>
                <a:cs typeface="Arial" pitchFamily="34" charset="0"/>
              </a:rPr>
              <a:t>Anticipated Learning Outcomes</a:t>
            </a:r>
          </a:p>
        </p:txBody>
      </p:sp>
      <p:sp>
        <p:nvSpPr>
          <p:cNvPr id="7171" name="Rectangle 3"/>
          <p:cNvSpPr>
            <a:spLocks noGrp="1" noChangeArrowheads="1"/>
          </p:cNvSpPr>
          <p:nvPr>
            <p:ph type="body" idx="4294967295"/>
          </p:nvPr>
        </p:nvSpPr>
        <p:spPr>
          <a:xfrm>
            <a:off x="650789" y="1458196"/>
            <a:ext cx="10017211" cy="4803775"/>
          </a:xfrm>
          <a:noFill/>
          <a:ln w="6350">
            <a:noFill/>
          </a:ln>
        </p:spPr>
        <p:txBody>
          <a:bodyPr>
            <a:normAutofit lnSpcReduction="10000"/>
          </a:bodyPr>
          <a:lstStyle/>
          <a:p>
            <a:pPr marL="0" indent="0" eaLnBrk="1" hangingPunct="1">
              <a:buNone/>
              <a:defRPr/>
            </a:pPr>
            <a:r>
              <a:rPr lang="en-US" altLang="en-US" sz="3400" dirty="0">
                <a:solidFill>
                  <a:srgbClr val="111111"/>
                </a:solidFill>
                <a:latin typeface="Arial" panose="020B0604020202020204" pitchFamily="34" charset="0"/>
                <a:ea typeface="Arial" charset="0"/>
                <a:cs typeface="Arial" panose="020B0604020202020204" pitchFamily="34" charset="0"/>
              </a:rPr>
              <a:t>Participants will be:- </a:t>
            </a:r>
            <a:endParaRPr lang="en-US" altLang="en-US" sz="2200" dirty="0">
              <a:solidFill>
                <a:schemeClr val="accent4">
                  <a:lumMod val="10000"/>
                </a:schemeClr>
              </a:solidFill>
              <a:latin typeface="+mn-lt"/>
              <a:ea typeface="Arial" charset="0"/>
              <a:cs typeface="Arial" panose="020B0604020202020204" pitchFamily="34" charset="0"/>
            </a:endParaRPr>
          </a:p>
          <a:p>
            <a:pPr marL="0" indent="0" eaLnBrk="1" hangingPunct="1">
              <a:buFont typeface="Wingdings" pitchFamily="2" charset="2"/>
              <a:buChar char="§"/>
              <a:defRPr/>
            </a:pPr>
            <a:endParaRPr lang="en-US" altLang="en-US" sz="2200" dirty="0">
              <a:solidFill>
                <a:schemeClr val="accent4">
                  <a:lumMod val="10000"/>
                </a:schemeClr>
              </a:solidFill>
              <a:latin typeface="+mn-lt"/>
              <a:ea typeface="Arial" charset="0"/>
              <a:cs typeface="Arial" panose="020B0604020202020204" pitchFamily="34" charset="0"/>
            </a:endParaRPr>
          </a:p>
          <a:p>
            <a:pPr eaLnBrk="1" hangingPunct="1">
              <a:buFont typeface="Wingdings" pitchFamily="2" charset="2"/>
              <a:buChar char="§"/>
              <a:defRPr/>
            </a:pPr>
            <a:r>
              <a:rPr lang="en-US" altLang="en-US" sz="2200" dirty="0">
                <a:solidFill>
                  <a:schemeClr val="accent4">
                    <a:lumMod val="10000"/>
                  </a:schemeClr>
                </a:solidFill>
                <a:latin typeface="+mn-lt"/>
                <a:ea typeface="Arial" charset="0"/>
                <a:cs typeface="Arial" panose="020B0604020202020204" pitchFamily="34" charset="0"/>
              </a:rPr>
              <a:t>aware of the new guidelines in response to COVID-19</a:t>
            </a:r>
          </a:p>
          <a:p>
            <a:pPr marL="0" indent="0" eaLnBrk="1" hangingPunct="1">
              <a:buFont typeface="Wingdings" pitchFamily="2" charset="2"/>
              <a:buChar char="§"/>
              <a:defRPr/>
            </a:pPr>
            <a:endParaRPr lang="en-US" altLang="en-US" sz="2200" i="1" u="sng" dirty="0">
              <a:solidFill>
                <a:schemeClr val="accent4">
                  <a:lumMod val="10000"/>
                </a:schemeClr>
              </a:solidFill>
              <a:latin typeface="+mn-lt"/>
              <a:ea typeface="Arial" charset="0"/>
              <a:cs typeface="Arial" panose="020B0604020202020204" pitchFamily="34" charset="0"/>
            </a:endParaRPr>
          </a:p>
          <a:p>
            <a:pPr>
              <a:buFont typeface="Wingdings" pitchFamily="2" charset="2"/>
              <a:buChar char="§"/>
              <a:defRPr/>
            </a:pPr>
            <a:r>
              <a:rPr lang="en-US" altLang="en-US" sz="2200" dirty="0">
                <a:solidFill>
                  <a:schemeClr val="accent4">
                    <a:lumMod val="10000"/>
                  </a:schemeClr>
                </a:solidFill>
                <a:latin typeface="+mn-lt"/>
                <a:ea typeface="Arial" charset="0"/>
                <a:cs typeface="Arial" panose="020B0604020202020204" pitchFamily="34" charset="0"/>
              </a:rPr>
              <a:t>aware of the cross infection protocols for D2S &amp; the “</a:t>
            </a:r>
            <a:r>
              <a:rPr lang="en-US" altLang="en-US" sz="2200" b="1" u="sng" dirty="0">
                <a:solidFill>
                  <a:schemeClr val="accent4">
                    <a:lumMod val="10000"/>
                  </a:schemeClr>
                </a:solidFill>
                <a:latin typeface="+mn-lt"/>
                <a:ea typeface="Arial" charset="0"/>
                <a:cs typeface="Arial" panose="020B0604020202020204" pitchFamily="34" charset="0"/>
              </a:rPr>
              <a:t>dry method” of brushing</a:t>
            </a:r>
          </a:p>
          <a:p>
            <a:pPr>
              <a:buFont typeface="Wingdings" pitchFamily="2" charset="2"/>
              <a:buChar char="§"/>
              <a:defRPr/>
            </a:pPr>
            <a:endParaRPr lang="en-US" altLang="en-US" sz="2200" dirty="0">
              <a:solidFill>
                <a:schemeClr val="accent4">
                  <a:lumMod val="10000"/>
                </a:schemeClr>
              </a:solidFill>
              <a:latin typeface="+mn-lt"/>
              <a:ea typeface="Arial" charset="0"/>
              <a:cs typeface="Arial" panose="020B0604020202020204" pitchFamily="34" charset="0"/>
            </a:endParaRPr>
          </a:p>
          <a:p>
            <a:pPr>
              <a:buFont typeface="Wingdings" pitchFamily="2" charset="2"/>
              <a:buChar char="§"/>
              <a:defRPr/>
            </a:pPr>
            <a:r>
              <a:rPr lang="en-US" altLang="en-US" sz="2200" dirty="0">
                <a:solidFill>
                  <a:schemeClr val="accent4">
                    <a:lumMod val="10000"/>
                  </a:schemeClr>
                </a:solidFill>
                <a:latin typeface="+mn-lt"/>
                <a:ea typeface="Arial" charset="0"/>
                <a:cs typeface="Arial" panose="020B0604020202020204" pitchFamily="34" charset="0"/>
              </a:rPr>
              <a:t>aware of the level of commitment necessary, including staff training, to deliver D2S</a:t>
            </a:r>
          </a:p>
          <a:p>
            <a:pPr>
              <a:buFont typeface="Wingdings" pitchFamily="2" charset="2"/>
              <a:buChar char="§"/>
              <a:defRPr/>
            </a:pPr>
            <a:endParaRPr lang="en-US" altLang="en-US" sz="2200" dirty="0">
              <a:solidFill>
                <a:schemeClr val="accent4">
                  <a:lumMod val="10000"/>
                </a:schemeClr>
              </a:solidFill>
              <a:latin typeface="+mn-lt"/>
              <a:ea typeface="Arial" charset="0"/>
              <a:cs typeface="Arial" panose="020B0604020202020204" pitchFamily="34" charset="0"/>
            </a:endParaRPr>
          </a:p>
          <a:p>
            <a:pPr>
              <a:buFont typeface="Wingdings" pitchFamily="2" charset="2"/>
              <a:buChar char="§"/>
              <a:defRPr/>
            </a:pPr>
            <a:r>
              <a:rPr lang="en-US" altLang="en-US" sz="2200" dirty="0">
                <a:solidFill>
                  <a:schemeClr val="accent4">
                    <a:lumMod val="10000"/>
                  </a:schemeClr>
                </a:solidFill>
                <a:latin typeface="+mn-lt"/>
                <a:ea typeface="Arial" charset="0"/>
                <a:cs typeface="Arial" panose="020B0604020202020204" pitchFamily="34" charset="0"/>
              </a:rPr>
              <a:t>aware of the benefit of participating in D2S as a link to Health &amp; Well-being educational standards</a:t>
            </a:r>
          </a:p>
          <a:p>
            <a:pPr marL="0" indent="0" eaLnBrk="1" hangingPunct="1">
              <a:buNone/>
              <a:defRPr/>
            </a:pPr>
            <a:endParaRPr lang="en-US" altLang="en-US" sz="2200" dirty="0">
              <a:latin typeface="Century Gothic" pitchFamily="34" charset="0"/>
              <a:ea typeface="Arial" charset="0"/>
              <a:cs typeface="Century Gothic" pitchFamily="34" charset="0"/>
            </a:endParaRPr>
          </a:p>
          <a:p>
            <a:pPr eaLnBrk="1" hangingPunct="1">
              <a:defRPr/>
            </a:pPr>
            <a:endParaRPr lang="en-US" altLang="en-US" sz="2800" dirty="0">
              <a:latin typeface="Century Gothic" pitchFamily="34" charset="0"/>
              <a:ea typeface="Arial" charset="0"/>
              <a:cs typeface="Century Gothic" pitchFamily="34" charset="0"/>
            </a:endParaRPr>
          </a:p>
        </p:txBody>
      </p:sp>
      <p:pic>
        <p:nvPicPr>
          <p:cNvPr id="5" name="Picture 5" descr="final dragon logo without outlines 26012009.eps"/>
          <p:cNvPicPr>
            <a:picLocks noChangeAspect="1"/>
          </p:cNvPicPr>
          <p:nvPr/>
        </p:nvPicPr>
        <p:blipFill>
          <a:blip r:embed="rId3" cstate="print"/>
          <a:srcRect/>
          <a:stretch>
            <a:fillRect/>
          </a:stretch>
        </p:blipFill>
        <p:spPr bwMode="auto">
          <a:xfrm>
            <a:off x="9692640" y="450084"/>
            <a:ext cx="2016224" cy="20162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699448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653" y="182732"/>
            <a:ext cx="9570635" cy="1151906"/>
          </a:xfrm>
        </p:spPr>
        <p:txBody>
          <a:bodyPr/>
          <a:lstStyle/>
          <a:p>
            <a:r>
              <a:rPr lang="en-GB" sz="3600" u="sng" kern="1200" dirty="0">
                <a:solidFill>
                  <a:srgbClr val="00B050"/>
                </a:solidFill>
                <a:latin typeface="Arial"/>
                <a:ea typeface="+mn-ea"/>
                <a:cs typeface="Arial" pitchFamily="34" charset="0"/>
              </a:rPr>
              <a:t>Why the need for oral health promotion in early childhood?</a:t>
            </a:r>
          </a:p>
        </p:txBody>
      </p:sp>
      <p:sp>
        <p:nvSpPr>
          <p:cNvPr id="3" name="Content Placeholder 2"/>
          <p:cNvSpPr>
            <a:spLocks noGrp="1"/>
          </p:cNvSpPr>
          <p:nvPr>
            <p:ph idx="1"/>
          </p:nvPr>
        </p:nvSpPr>
        <p:spPr>
          <a:xfrm>
            <a:off x="427725" y="1575583"/>
            <a:ext cx="11126099" cy="5634843"/>
          </a:xfrm>
        </p:spPr>
        <p:txBody>
          <a:bodyPr>
            <a:normAutofit/>
          </a:bodyPr>
          <a:lstStyle/>
          <a:p>
            <a:pPr marL="457200" indent="-457200" eaLnBrk="1" hangingPunct="1">
              <a:spcBef>
                <a:spcPct val="0"/>
              </a:spcBef>
              <a:buFont typeface="Wingdings" pitchFamily="2" charset="2"/>
              <a:buChar char="§"/>
              <a:defRPr/>
            </a:pPr>
            <a:r>
              <a:rPr lang="en-GB" sz="2400" kern="1200" dirty="0">
                <a:solidFill>
                  <a:schemeClr val="accent4">
                    <a:lumMod val="10000"/>
                  </a:schemeClr>
                </a:solidFill>
                <a:latin typeface="Arial" pitchFamily="34" charset="0"/>
                <a:ea typeface="+mn-ea"/>
                <a:cs typeface="Arial" pitchFamily="34" charset="0"/>
              </a:rPr>
              <a:t>Common chronic childhood disease but preventable!</a:t>
            </a:r>
          </a:p>
          <a:p>
            <a:pPr marL="457200" indent="-457200" eaLnBrk="1" hangingPunct="1">
              <a:spcBef>
                <a:spcPct val="0"/>
              </a:spcBef>
              <a:buFont typeface="Wingdings" pitchFamily="2" charset="2"/>
              <a:buChar char="§"/>
              <a:defRPr/>
            </a:pPr>
            <a:endParaRPr lang="en-GB" sz="1600" kern="1200" dirty="0">
              <a:solidFill>
                <a:schemeClr val="accent4">
                  <a:lumMod val="10000"/>
                </a:schemeClr>
              </a:solidFill>
              <a:latin typeface="Arial" pitchFamily="34" charset="0"/>
              <a:ea typeface="+mn-ea"/>
              <a:cs typeface="Arial" pitchFamily="34" charset="0"/>
            </a:endParaRPr>
          </a:p>
          <a:p>
            <a:pPr marL="457200" indent="-457200" eaLnBrk="1" hangingPunct="1">
              <a:spcBef>
                <a:spcPct val="0"/>
              </a:spcBef>
              <a:buFont typeface="Wingdings" pitchFamily="2" charset="2"/>
              <a:buChar char="§"/>
              <a:defRPr/>
            </a:pPr>
            <a:r>
              <a:rPr lang="en-GB" sz="2400" kern="1200" dirty="0">
                <a:solidFill>
                  <a:schemeClr val="accent4">
                    <a:lumMod val="10000"/>
                  </a:schemeClr>
                </a:solidFill>
                <a:latin typeface="Arial" pitchFamily="34" charset="0"/>
                <a:ea typeface="+mn-ea"/>
                <a:cs typeface="Arial" pitchFamily="34" charset="0"/>
              </a:rPr>
              <a:t>Poor dental attendance rates in young children, especially those most in need</a:t>
            </a:r>
          </a:p>
          <a:p>
            <a:pPr marL="457200" indent="-457200" eaLnBrk="1" hangingPunct="1">
              <a:spcBef>
                <a:spcPct val="0"/>
              </a:spcBef>
              <a:buFont typeface="Wingdings" pitchFamily="2" charset="2"/>
              <a:buChar char="§"/>
              <a:defRPr/>
            </a:pPr>
            <a:endParaRPr lang="en-GB" sz="1600" kern="1200" dirty="0">
              <a:solidFill>
                <a:schemeClr val="accent4">
                  <a:lumMod val="10000"/>
                </a:schemeClr>
              </a:solidFill>
              <a:latin typeface="Arial" pitchFamily="34" charset="0"/>
              <a:ea typeface="+mn-ea"/>
              <a:cs typeface="Arial" pitchFamily="34" charset="0"/>
            </a:endParaRPr>
          </a:p>
          <a:p>
            <a:pPr marL="457200" indent="-457200" eaLnBrk="1" hangingPunct="1">
              <a:spcBef>
                <a:spcPct val="0"/>
              </a:spcBef>
              <a:buFont typeface="Wingdings" pitchFamily="2" charset="2"/>
              <a:buChar char="§"/>
              <a:defRPr/>
            </a:pPr>
            <a:r>
              <a:rPr lang="en-GB" sz="2400" kern="1200" dirty="0">
                <a:solidFill>
                  <a:schemeClr val="accent4">
                    <a:lumMod val="10000"/>
                  </a:schemeClr>
                </a:solidFill>
                <a:latin typeface="Arial" pitchFamily="34" charset="0"/>
                <a:ea typeface="+mn-ea"/>
                <a:cs typeface="Arial" pitchFamily="34" charset="0"/>
              </a:rPr>
              <a:t>High levels of untreated disease, yet decay can be halted if treated early enough!</a:t>
            </a:r>
          </a:p>
          <a:p>
            <a:pPr marL="457200" indent="-457200" eaLnBrk="1" hangingPunct="1">
              <a:spcBef>
                <a:spcPct val="0"/>
              </a:spcBef>
              <a:buFont typeface="Wingdings" pitchFamily="2" charset="2"/>
              <a:buChar char="§"/>
              <a:defRPr/>
            </a:pPr>
            <a:endParaRPr lang="en-GB" sz="1600" kern="1200" dirty="0">
              <a:solidFill>
                <a:schemeClr val="accent4">
                  <a:lumMod val="10000"/>
                </a:schemeClr>
              </a:solidFill>
              <a:latin typeface="Arial" pitchFamily="34" charset="0"/>
              <a:ea typeface="+mn-ea"/>
              <a:cs typeface="Arial" pitchFamily="34" charset="0"/>
            </a:endParaRPr>
          </a:p>
          <a:p>
            <a:pPr marL="457200" indent="-457200" eaLnBrk="1" hangingPunct="1">
              <a:spcBef>
                <a:spcPct val="0"/>
              </a:spcBef>
              <a:buFont typeface="Wingdings" pitchFamily="2" charset="2"/>
              <a:buChar char="§"/>
              <a:defRPr/>
            </a:pPr>
            <a:r>
              <a:rPr lang="en-GB" sz="2400" kern="1200" dirty="0">
                <a:solidFill>
                  <a:schemeClr val="accent4">
                    <a:lumMod val="10000"/>
                  </a:schemeClr>
                </a:solidFill>
                <a:latin typeface="Arial" pitchFamily="34" charset="0"/>
                <a:ea typeface="+mn-ea"/>
                <a:cs typeface="Arial" pitchFamily="34" charset="0"/>
              </a:rPr>
              <a:t>Severe disease leads to overuse of antibiotics and hospital admissions</a:t>
            </a:r>
          </a:p>
          <a:p>
            <a:pPr marL="457200" indent="-457200" eaLnBrk="1" hangingPunct="1">
              <a:spcBef>
                <a:spcPct val="0"/>
              </a:spcBef>
              <a:buFont typeface="Wingdings" pitchFamily="2" charset="2"/>
              <a:buChar char="§"/>
              <a:defRPr/>
            </a:pPr>
            <a:endParaRPr lang="en-GB" sz="1600" kern="1200" dirty="0">
              <a:solidFill>
                <a:schemeClr val="accent4">
                  <a:lumMod val="10000"/>
                </a:schemeClr>
              </a:solidFill>
              <a:latin typeface="Arial" pitchFamily="34" charset="0"/>
              <a:ea typeface="+mn-ea"/>
              <a:cs typeface="Arial" pitchFamily="34" charset="0"/>
            </a:endParaRPr>
          </a:p>
          <a:p>
            <a:pPr marL="457200" indent="-457200" eaLnBrk="1" hangingPunct="1">
              <a:spcBef>
                <a:spcPct val="0"/>
              </a:spcBef>
              <a:buFont typeface="Wingdings" pitchFamily="2" charset="2"/>
              <a:buChar char="§"/>
              <a:defRPr/>
            </a:pPr>
            <a:r>
              <a:rPr lang="en-GB" sz="2400" kern="1200" dirty="0">
                <a:solidFill>
                  <a:srgbClr val="111111"/>
                </a:solidFill>
                <a:latin typeface="Arial"/>
                <a:ea typeface="+mn-ea"/>
                <a:cs typeface="Arial"/>
              </a:rPr>
              <a:t>Often first sign of ill- health and wider unhealthy behaviours in children- marker of parental knowledge and care-giving</a:t>
            </a:r>
          </a:p>
          <a:p>
            <a:pPr marL="457200" indent="-457200" eaLnBrk="1" hangingPunct="1">
              <a:spcBef>
                <a:spcPct val="0"/>
              </a:spcBef>
              <a:buFont typeface="Wingdings" pitchFamily="2" charset="2"/>
              <a:buChar char="§"/>
              <a:defRPr/>
            </a:pPr>
            <a:endParaRPr lang="en-GB" sz="1600" kern="1200" dirty="0">
              <a:solidFill>
                <a:srgbClr val="111111"/>
              </a:solidFill>
              <a:latin typeface="Arial"/>
              <a:ea typeface="+mn-ea"/>
              <a:cs typeface="Arial"/>
            </a:endParaRPr>
          </a:p>
          <a:p>
            <a:pPr marL="457200" indent="-457200" eaLnBrk="1" hangingPunct="1">
              <a:spcBef>
                <a:spcPct val="0"/>
              </a:spcBef>
              <a:buFont typeface="Wingdings" pitchFamily="2" charset="2"/>
              <a:buChar char="§"/>
              <a:defRPr/>
            </a:pPr>
            <a:r>
              <a:rPr lang="en-GB" sz="2400" kern="1200" dirty="0">
                <a:solidFill>
                  <a:srgbClr val="111111"/>
                </a:solidFill>
                <a:latin typeface="Arial"/>
                <a:ea typeface="+mn-ea"/>
                <a:cs typeface="Arial"/>
              </a:rPr>
              <a:t>Indicator of future poor oral health through life</a:t>
            </a:r>
            <a:endParaRPr lang="en-GB" sz="2400" kern="1200" dirty="0">
              <a:solidFill>
                <a:schemeClr val="accent4">
                  <a:lumMod val="10000"/>
                </a:schemeClr>
              </a:solidFill>
              <a:latin typeface="Arial" pitchFamily="34" charset="0"/>
              <a:ea typeface="+mn-ea"/>
              <a:cs typeface="Arial" pitchFamily="34" charset="0"/>
            </a:endParaRPr>
          </a:p>
          <a:p>
            <a:pPr marL="0" indent="457200" eaLnBrk="1" hangingPunct="1">
              <a:spcBef>
                <a:spcPct val="0"/>
              </a:spcBef>
              <a:buFont typeface="Wingdings" pitchFamily="2" charset="2"/>
              <a:buChar char="§"/>
              <a:defRPr/>
            </a:pPr>
            <a:endParaRPr lang="en-GB" sz="2000" kern="1200" dirty="0">
              <a:solidFill>
                <a:schemeClr val="accent4">
                  <a:lumMod val="10000"/>
                </a:schemeClr>
              </a:solidFill>
              <a:latin typeface="Arial" pitchFamily="34" charset="0"/>
              <a:ea typeface="+mn-ea"/>
              <a:cs typeface="Arial" pitchFamily="34" charset="0"/>
            </a:endParaRPr>
          </a:p>
          <a:p>
            <a:pPr marL="0" indent="0" eaLnBrk="1" hangingPunct="1">
              <a:spcBef>
                <a:spcPct val="0"/>
              </a:spcBef>
              <a:buNone/>
              <a:defRPr/>
            </a:pPr>
            <a:endParaRPr lang="en-GB" sz="2000" kern="1200" dirty="0">
              <a:solidFill>
                <a:schemeClr val="accent4">
                  <a:lumMod val="10000"/>
                </a:schemeClr>
              </a:solidFill>
              <a:latin typeface="Arial" pitchFamily="34" charset="0"/>
              <a:ea typeface="+mn-ea"/>
              <a:cs typeface="Arial" pitchFamily="34" charset="0"/>
            </a:endParaRPr>
          </a:p>
        </p:txBody>
      </p:sp>
      <p:pic>
        <p:nvPicPr>
          <p:cNvPr id="5" name="Picture 5" descr="final dragon logo without outlines 26012009.eps"/>
          <p:cNvPicPr>
            <a:picLocks noChangeAspect="1"/>
          </p:cNvPicPr>
          <p:nvPr/>
        </p:nvPicPr>
        <p:blipFill>
          <a:blip r:embed="rId3" cstate="print"/>
          <a:srcRect/>
          <a:stretch>
            <a:fillRect/>
          </a:stretch>
        </p:blipFill>
        <p:spPr bwMode="auto">
          <a:xfrm>
            <a:off x="9924288" y="304800"/>
            <a:ext cx="1822430" cy="15527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531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1163" y="219160"/>
            <a:ext cx="11557686" cy="1151906"/>
          </a:xfrm>
        </p:spPr>
        <p:txBody>
          <a:bodyPr/>
          <a:lstStyle/>
          <a:p>
            <a:r>
              <a:rPr lang="en-GB" sz="4000" u="sng" kern="1200" dirty="0">
                <a:solidFill>
                  <a:srgbClr val="00B050"/>
                </a:solidFill>
                <a:latin typeface="Arial"/>
                <a:ea typeface="+mn-ea"/>
                <a:cs typeface="Arial" pitchFamily="34" charset="0"/>
              </a:rPr>
              <a:t>The benefits of Designed to Smile</a:t>
            </a:r>
          </a:p>
        </p:txBody>
      </p:sp>
      <p:sp>
        <p:nvSpPr>
          <p:cNvPr id="3" name="Content Placeholder 2"/>
          <p:cNvSpPr>
            <a:spLocks noGrp="1"/>
          </p:cNvSpPr>
          <p:nvPr>
            <p:ph idx="1"/>
          </p:nvPr>
        </p:nvSpPr>
        <p:spPr>
          <a:xfrm>
            <a:off x="415533" y="1758463"/>
            <a:ext cx="11126099" cy="5634843"/>
          </a:xfrm>
        </p:spPr>
        <p:txBody>
          <a:bodyPr>
            <a:normAutofit/>
          </a:bodyPr>
          <a:lstStyle/>
          <a:p>
            <a:pPr lvl="0" eaLnBrk="1" hangingPunct="1">
              <a:spcBef>
                <a:spcPct val="0"/>
              </a:spcBef>
              <a:defRPr/>
            </a:pPr>
            <a:r>
              <a:rPr lang="en-GB" sz="2400" kern="1200" dirty="0">
                <a:solidFill>
                  <a:srgbClr val="DADADA">
                    <a:lumMod val="10000"/>
                  </a:srgbClr>
                </a:solidFill>
                <a:latin typeface="Arial" pitchFamily="34" charset="0"/>
                <a:ea typeface="+mn-ea"/>
                <a:cs typeface="Arial" pitchFamily="34" charset="0"/>
              </a:rPr>
              <a:t>The daily fluoride in toothpaste strengthens teeth</a:t>
            </a:r>
          </a:p>
          <a:p>
            <a:pPr lvl="0" eaLnBrk="1" hangingPunct="1">
              <a:spcBef>
                <a:spcPct val="0"/>
              </a:spcBef>
              <a:defRPr/>
            </a:pPr>
            <a:endParaRPr lang="en-GB" sz="2400" kern="1200" dirty="0">
              <a:solidFill>
                <a:srgbClr val="DADADA">
                  <a:lumMod val="10000"/>
                </a:srgbClr>
              </a:solidFill>
              <a:latin typeface="Arial" pitchFamily="34" charset="0"/>
              <a:ea typeface="+mn-ea"/>
              <a:cs typeface="Arial" pitchFamily="34" charset="0"/>
            </a:endParaRPr>
          </a:p>
          <a:p>
            <a:pPr lvl="0" eaLnBrk="1" hangingPunct="1">
              <a:spcBef>
                <a:spcPct val="0"/>
              </a:spcBef>
              <a:defRPr/>
            </a:pPr>
            <a:r>
              <a:rPr lang="en-GB" sz="2400" kern="1200" dirty="0">
                <a:solidFill>
                  <a:srgbClr val="DADADA">
                    <a:lumMod val="10000"/>
                  </a:srgbClr>
                </a:solidFill>
                <a:latin typeface="Arial" pitchFamily="34" charset="0"/>
                <a:ea typeface="+mn-ea"/>
                <a:cs typeface="Arial" pitchFamily="34" charset="0"/>
              </a:rPr>
              <a:t>If decay can be prevented, toothache and the need for emergency dental appointments may be avoided </a:t>
            </a:r>
          </a:p>
          <a:p>
            <a:pPr marL="0" indent="0" eaLnBrk="1" hangingPunct="1">
              <a:spcBef>
                <a:spcPct val="0"/>
              </a:spcBef>
              <a:buNone/>
              <a:defRPr/>
            </a:pPr>
            <a:endParaRPr lang="en-GB" sz="2400" kern="1200" dirty="0">
              <a:solidFill>
                <a:schemeClr val="accent4">
                  <a:lumMod val="10000"/>
                </a:schemeClr>
              </a:solidFill>
              <a:latin typeface="Arial" pitchFamily="34" charset="0"/>
              <a:ea typeface="+mn-ea"/>
              <a:cs typeface="Arial" pitchFamily="34" charset="0"/>
            </a:endParaRPr>
          </a:p>
          <a:p>
            <a:pPr eaLnBrk="1" hangingPunct="1">
              <a:spcBef>
                <a:spcPct val="0"/>
              </a:spcBef>
              <a:defRPr/>
            </a:pPr>
            <a:r>
              <a:rPr lang="en-GB" sz="2400" kern="1200" dirty="0">
                <a:solidFill>
                  <a:schemeClr val="accent4">
                    <a:lumMod val="10000"/>
                  </a:schemeClr>
                </a:solidFill>
                <a:latin typeface="Arial" pitchFamily="34" charset="0"/>
                <a:ea typeface="+mn-ea"/>
                <a:cs typeface="Arial" pitchFamily="34" charset="0"/>
              </a:rPr>
              <a:t>It helps maintain the baby teeth and avoid unnecessary general anaesthetics</a:t>
            </a:r>
          </a:p>
          <a:p>
            <a:pPr marL="0" indent="0" eaLnBrk="1" hangingPunct="1">
              <a:spcBef>
                <a:spcPct val="0"/>
              </a:spcBef>
              <a:buNone/>
              <a:defRPr/>
            </a:pPr>
            <a:endParaRPr lang="en-GB" sz="2400" kern="1200" dirty="0">
              <a:solidFill>
                <a:schemeClr val="accent4">
                  <a:lumMod val="10000"/>
                </a:schemeClr>
              </a:solidFill>
              <a:latin typeface="Arial" pitchFamily="34" charset="0"/>
              <a:ea typeface="+mn-ea"/>
              <a:cs typeface="Arial" pitchFamily="34" charset="0"/>
            </a:endParaRPr>
          </a:p>
          <a:p>
            <a:pPr lvl="0" eaLnBrk="1" hangingPunct="1">
              <a:spcBef>
                <a:spcPct val="0"/>
              </a:spcBef>
              <a:defRPr/>
            </a:pPr>
            <a:r>
              <a:rPr lang="en-GB" sz="2400" kern="1200" dirty="0">
                <a:solidFill>
                  <a:srgbClr val="DADADA">
                    <a:lumMod val="10000"/>
                  </a:srgbClr>
                </a:solidFill>
                <a:latin typeface="Arial" pitchFamily="34" charset="0"/>
                <a:ea typeface="+mn-ea"/>
                <a:cs typeface="Arial" pitchFamily="34" charset="0"/>
              </a:rPr>
              <a:t>It can be an opportunity to learn about </a:t>
            </a:r>
            <a:r>
              <a:rPr lang="en-GB" sz="2400" b="1" kern="1200" dirty="0">
                <a:solidFill>
                  <a:srgbClr val="DADADA">
                    <a:lumMod val="10000"/>
                  </a:srgbClr>
                </a:solidFill>
                <a:latin typeface="Arial" pitchFamily="34" charset="0"/>
                <a:ea typeface="+mn-ea"/>
                <a:cs typeface="Arial" pitchFamily="34" charset="0"/>
              </a:rPr>
              <a:t>personal care and form healthy habits ( WG educational standards)</a:t>
            </a:r>
          </a:p>
          <a:p>
            <a:pPr marL="0" indent="0" eaLnBrk="1" hangingPunct="1">
              <a:spcBef>
                <a:spcPct val="0"/>
              </a:spcBef>
              <a:buNone/>
              <a:defRPr/>
            </a:pPr>
            <a:endParaRPr lang="en-GB" sz="2400" kern="1200" dirty="0">
              <a:solidFill>
                <a:schemeClr val="accent4">
                  <a:lumMod val="10000"/>
                </a:schemeClr>
              </a:solidFill>
              <a:latin typeface="Arial" pitchFamily="34" charset="0"/>
              <a:ea typeface="+mn-ea"/>
              <a:cs typeface="Arial" pitchFamily="34" charset="0"/>
            </a:endParaRPr>
          </a:p>
          <a:p>
            <a:pPr eaLnBrk="1" hangingPunct="1">
              <a:spcBef>
                <a:spcPct val="0"/>
              </a:spcBef>
              <a:defRPr/>
            </a:pPr>
            <a:r>
              <a:rPr lang="en-GB" sz="2400" kern="1200" dirty="0">
                <a:solidFill>
                  <a:schemeClr val="accent4">
                    <a:lumMod val="10000"/>
                  </a:schemeClr>
                </a:solidFill>
                <a:latin typeface="Arial" pitchFamily="34" charset="0"/>
                <a:cs typeface="Arial" pitchFamily="34" charset="0"/>
              </a:rPr>
              <a:t>Children can see that toothbrushing is an activity which can be fun, and should be part of daily routines </a:t>
            </a:r>
          </a:p>
          <a:p>
            <a:pPr marL="0" indent="0" eaLnBrk="1" hangingPunct="1">
              <a:spcBef>
                <a:spcPct val="0"/>
              </a:spcBef>
              <a:buNone/>
              <a:defRPr/>
            </a:pPr>
            <a:endParaRPr lang="en-GB" sz="2400" kern="1200" dirty="0">
              <a:solidFill>
                <a:schemeClr val="accent4">
                  <a:lumMod val="10000"/>
                </a:schemeClr>
              </a:solidFill>
              <a:latin typeface="Arial" pitchFamily="34" charset="0"/>
              <a:cs typeface="Arial" pitchFamily="34" charset="0"/>
            </a:endParaRPr>
          </a:p>
          <a:p>
            <a:pPr eaLnBrk="1" hangingPunct="1">
              <a:spcBef>
                <a:spcPct val="0"/>
              </a:spcBef>
              <a:defRPr/>
            </a:pPr>
            <a:endParaRPr lang="en-GB" sz="2000" kern="1200" dirty="0">
              <a:solidFill>
                <a:schemeClr val="accent4">
                  <a:lumMod val="10000"/>
                </a:schemeClr>
              </a:solidFill>
              <a:latin typeface="Arial" pitchFamily="34" charset="0"/>
              <a:ea typeface="+mn-ea"/>
              <a:cs typeface="Arial" pitchFamily="34" charset="0"/>
            </a:endParaRPr>
          </a:p>
        </p:txBody>
      </p:sp>
      <p:pic>
        <p:nvPicPr>
          <p:cNvPr id="5" name="Picture 5" descr="final dragon logo without outlines 26012009.eps"/>
          <p:cNvPicPr>
            <a:picLocks noChangeAspect="1"/>
          </p:cNvPicPr>
          <p:nvPr/>
        </p:nvPicPr>
        <p:blipFill>
          <a:blip r:embed="rId3" cstate="print"/>
          <a:srcRect/>
          <a:stretch>
            <a:fillRect/>
          </a:stretch>
        </p:blipFill>
        <p:spPr bwMode="auto">
          <a:xfrm>
            <a:off x="9995528" y="197409"/>
            <a:ext cx="1915517" cy="18210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80120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7726" y="1575583"/>
            <a:ext cx="7939660" cy="5634843"/>
          </a:xfrm>
        </p:spPr>
        <p:txBody>
          <a:bodyPr>
            <a:normAutofit/>
          </a:bodyPr>
          <a:lstStyle/>
          <a:p>
            <a:pPr marL="0" indent="0" eaLnBrk="1" hangingPunct="1">
              <a:spcBef>
                <a:spcPct val="0"/>
              </a:spcBef>
              <a:buNone/>
              <a:defRPr/>
            </a:pPr>
            <a:r>
              <a:rPr lang="en-GB" sz="2000" b="1" dirty="0">
                <a:latin typeface="+mj-lt"/>
              </a:rPr>
              <a:t>The Health and Well-being Area of Learning and Experience</a:t>
            </a:r>
            <a:r>
              <a:rPr lang="en-GB" sz="2000" dirty="0">
                <a:latin typeface="+mj-lt"/>
              </a:rPr>
              <a:t> provides a </a:t>
            </a:r>
            <a:r>
              <a:rPr lang="en-GB" sz="2000" b="1" dirty="0">
                <a:latin typeface="+mj-lt"/>
              </a:rPr>
              <a:t>holistic </a:t>
            </a:r>
            <a:r>
              <a:rPr lang="en-GB" sz="2000" dirty="0">
                <a:latin typeface="+mj-lt"/>
              </a:rPr>
              <a:t>structure for </a:t>
            </a:r>
            <a:r>
              <a:rPr lang="en-GB" sz="2000" dirty="0">
                <a:latin typeface="+mj-lt"/>
                <a:cs typeface="Arial" panose="020B0604020202020204" pitchFamily="34" charset="0"/>
              </a:rPr>
              <a:t>understanding</a:t>
            </a:r>
            <a:r>
              <a:rPr lang="en-GB" sz="2000" dirty="0">
                <a:latin typeface="+mj-lt"/>
              </a:rPr>
              <a:t> health and well-being. It is concerned with developing the capacity of learners to navigate life's opportunities and challenges. </a:t>
            </a:r>
          </a:p>
          <a:p>
            <a:pPr marL="0" indent="0" eaLnBrk="1" hangingPunct="1">
              <a:spcBef>
                <a:spcPct val="0"/>
              </a:spcBef>
              <a:buNone/>
              <a:defRPr/>
            </a:pPr>
            <a:endParaRPr lang="en-GB" sz="1600" dirty="0">
              <a:latin typeface="+mj-lt"/>
            </a:endParaRPr>
          </a:p>
          <a:p>
            <a:pPr marL="0" indent="0">
              <a:buNone/>
            </a:pPr>
            <a:r>
              <a:rPr lang="en-GB" sz="2000" b="1" u="sng" dirty="0">
                <a:latin typeface="+mj-lt"/>
              </a:rPr>
              <a:t>Developing physical health and well-being has lifelong benefits</a:t>
            </a:r>
            <a:r>
              <a:rPr lang="en-GB" sz="2000" b="1" dirty="0">
                <a:latin typeface="+mj-lt"/>
              </a:rPr>
              <a:t>. </a:t>
            </a:r>
            <a:endParaRPr lang="en-GB" sz="2000" dirty="0">
              <a:latin typeface="+mj-lt"/>
            </a:endParaRPr>
          </a:p>
          <a:p>
            <a:pPr marL="0" indent="0">
              <a:buNone/>
            </a:pPr>
            <a:r>
              <a:rPr lang="en-GB" sz="2000" dirty="0">
                <a:latin typeface="+mj-lt"/>
              </a:rPr>
              <a:t>This Area can help learners to understand the factors that affect physical health and well-being. This includes health-promoting behaviours such as physical activity, including but not limited to sport; </a:t>
            </a:r>
            <a:r>
              <a:rPr lang="en-GB" sz="2000" b="1" dirty="0">
                <a:latin typeface="+mj-lt"/>
              </a:rPr>
              <a:t>balanced diet</a:t>
            </a:r>
            <a:r>
              <a:rPr lang="en-GB" sz="2000" dirty="0">
                <a:latin typeface="+mj-lt"/>
              </a:rPr>
              <a:t>; </a:t>
            </a:r>
            <a:r>
              <a:rPr lang="en-GB" sz="2000" b="1" dirty="0">
                <a:latin typeface="+mj-lt"/>
              </a:rPr>
              <a:t>personal care and hygiene</a:t>
            </a:r>
            <a:r>
              <a:rPr lang="en-GB" sz="2000" dirty="0">
                <a:latin typeface="+mj-lt"/>
              </a:rPr>
              <a:t>; sleep; and protection from infection. It also includes an understanding of health-harming behaviours.</a:t>
            </a:r>
          </a:p>
          <a:p>
            <a:pPr marL="0" indent="0" eaLnBrk="1" hangingPunct="1">
              <a:spcBef>
                <a:spcPct val="0"/>
              </a:spcBef>
              <a:buNone/>
              <a:defRPr/>
            </a:pPr>
            <a:endParaRPr lang="en-GB" sz="1800" kern="1200" dirty="0">
              <a:solidFill>
                <a:schemeClr val="accent4">
                  <a:lumMod val="10000"/>
                </a:schemeClr>
              </a:solidFill>
              <a:latin typeface="+mj-lt"/>
              <a:ea typeface="+mn-ea"/>
              <a:cs typeface="Arial" pitchFamily="34" charset="0"/>
            </a:endParaRPr>
          </a:p>
          <a:p>
            <a:pPr marL="0" indent="0" eaLnBrk="1" hangingPunct="1">
              <a:spcBef>
                <a:spcPct val="0"/>
              </a:spcBef>
              <a:buNone/>
              <a:defRPr/>
            </a:pPr>
            <a:r>
              <a:rPr lang="en-GB" sz="2000" b="1" u="sng" kern="1200" dirty="0">
                <a:solidFill>
                  <a:schemeClr val="accent4">
                    <a:lumMod val="10000"/>
                  </a:schemeClr>
                </a:solidFill>
                <a:latin typeface="+mj-lt"/>
                <a:ea typeface="+mn-ea"/>
                <a:cs typeface="Arial" pitchFamily="34" charset="0"/>
              </a:rPr>
              <a:t>Designed to Smile is an integral part of the Healthy Schools Scheme</a:t>
            </a:r>
          </a:p>
          <a:p>
            <a:pPr marL="0" indent="0" eaLnBrk="1" hangingPunct="1">
              <a:spcBef>
                <a:spcPct val="0"/>
              </a:spcBef>
              <a:buNone/>
              <a:defRPr/>
            </a:pPr>
            <a:endParaRPr lang="en-GB" sz="2000" kern="1200" dirty="0">
              <a:solidFill>
                <a:schemeClr val="accent4">
                  <a:lumMod val="10000"/>
                </a:schemeClr>
              </a:solidFill>
              <a:latin typeface="+mj-lt"/>
              <a:ea typeface="+mn-ea"/>
              <a:cs typeface="Arial" pitchFamily="34" charset="0"/>
            </a:endParaRPr>
          </a:p>
          <a:p>
            <a:pPr marL="0" indent="0" eaLnBrk="1" hangingPunct="1">
              <a:spcBef>
                <a:spcPct val="0"/>
              </a:spcBef>
              <a:buNone/>
              <a:defRPr/>
            </a:pPr>
            <a:endParaRPr lang="en-GB" sz="2000" kern="1200" dirty="0">
              <a:solidFill>
                <a:schemeClr val="accent4">
                  <a:lumMod val="10000"/>
                </a:schemeClr>
              </a:solidFill>
              <a:latin typeface="+mj-lt"/>
              <a:ea typeface="+mn-ea"/>
              <a:cs typeface="Arial" pitchFamily="34" charset="0"/>
            </a:endParaRPr>
          </a:p>
          <a:p>
            <a:pPr marL="0" indent="0" eaLnBrk="1" hangingPunct="1">
              <a:spcBef>
                <a:spcPct val="0"/>
              </a:spcBef>
              <a:buNone/>
              <a:defRPr/>
            </a:pPr>
            <a:endParaRPr lang="en-GB" sz="2000" kern="1200" dirty="0">
              <a:solidFill>
                <a:schemeClr val="accent4">
                  <a:lumMod val="10000"/>
                </a:schemeClr>
              </a:solidFill>
              <a:latin typeface="+mj-lt"/>
              <a:ea typeface="+mn-ea"/>
              <a:cs typeface="Arial" pitchFamily="34" charset="0"/>
            </a:endParaRPr>
          </a:p>
          <a:p>
            <a:pPr marL="0" indent="0" eaLnBrk="1" hangingPunct="1">
              <a:spcBef>
                <a:spcPct val="0"/>
              </a:spcBef>
              <a:buNone/>
              <a:defRPr/>
            </a:pPr>
            <a:endParaRPr lang="en-GB" sz="2000" kern="1200" dirty="0">
              <a:solidFill>
                <a:schemeClr val="accent4">
                  <a:lumMod val="10000"/>
                </a:schemeClr>
              </a:solidFill>
              <a:latin typeface="+mj-lt"/>
              <a:ea typeface="+mn-ea"/>
              <a:cs typeface="Arial" pitchFamily="34" charset="0"/>
            </a:endParaRPr>
          </a:p>
        </p:txBody>
      </p:sp>
      <p:sp>
        <p:nvSpPr>
          <p:cNvPr id="4" name="AutoShape 2" descr="Welsh Government dragon logo used for stickers and snacks - BBC News"/>
          <p:cNvSpPr>
            <a:spLocks noGrp="1" noChangeAspect="1" noChangeArrowheads="1"/>
          </p:cNvSpPr>
          <p:nvPr>
            <p:ph type="title"/>
          </p:nvPr>
        </p:nvSpPr>
        <p:spPr bwMode="auto">
          <a:xfrm>
            <a:off x="427725" y="381686"/>
            <a:ext cx="11557000" cy="1152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en-GB" dirty="0">
                <a:solidFill>
                  <a:srgbClr val="00B050"/>
                </a:solidFill>
              </a:rPr>
              <a:t>New Curriculum</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725" y="182563"/>
            <a:ext cx="2514258" cy="115252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83285" y="1124576"/>
            <a:ext cx="3901440" cy="3055620"/>
          </a:xfrm>
          <a:prstGeom prst="rect">
            <a:avLst/>
          </a:prstGeom>
        </p:spPr>
      </p:pic>
    </p:spTree>
    <p:extLst>
      <p:ext uri="{BB962C8B-B14F-4D97-AF65-F5344CB8AC3E}">
        <p14:creationId xmlns:p14="http://schemas.microsoft.com/office/powerpoint/2010/main" val="2141603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0" y="123387"/>
            <a:ext cx="10972800" cy="1143000"/>
          </a:xfrm>
        </p:spPr>
        <p:txBody>
          <a:bodyPr/>
          <a:lstStyle/>
          <a:p>
            <a:pPr eaLnBrk="1" hangingPunct="1"/>
            <a:r>
              <a:rPr lang="en-GB" altLang="en-US" dirty="0">
                <a:solidFill>
                  <a:srgbClr val="00B050"/>
                </a:solidFill>
                <a:latin typeface="Arial" pitchFamily="34" charset="0"/>
                <a:cs typeface="Arial" pitchFamily="34" charset="0"/>
              </a:rPr>
              <a:t>        </a:t>
            </a:r>
            <a:r>
              <a:rPr lang="en-GB" altLang="en-US" u="sng" dirty="0">
                <a:solidFill>
                  <a:srgbClr val="00B050"/>
                </a:solidFill>
                <a:latin typeface="Arial" pitchFamily="34" charset="0"/>
                <a:cs typeface="Arial" pitchFamily="34" charset="0"/>
              </a:rPr>
              <a:t>Holistic Key Messages</a:t>
            </a:r>
            <a:endParaRPr lang="en-US" altLang="en-US" u="sng" dirty="0">
              <a:solidFill>
                <a:srgbClr val="00B050"/>
              </a:solidFill>
              <a:latin typeface="Arial" pitchFamily="34" charset="0"/>
              <a:cs typeface="Arial" pitchFamily="34" charset="0"/>
            </a:endParaRPr>
          </a:p>
        </p:txBody>
      </p:sp>
      <p:sp>
        <p:nvSpPr>
          <p:cNvPr id="39939" name="Rectangle 3"/>
          <p:cNvSpPr>
            <a:spLocks noGrp="1"/>
          </p:cNvSpPr>
          <p:nvPr>
            <p:ph type="body" idx="1"/>
          </p:nvPr>
        </p:nvSpPr>
        <p:spPr>
          <a:xfrm>
            <a:off x="497125" y="3381842"/>
            <a:ext cx="10972800" cy="3197382"/>
          </a:xfrm>
        </p:spPr>
        <p:txBody>
          <a:bodyPr/>
          <a:lstStyle/>
          <a:p>
            <a:pPr marL="0" indent="0" eaLnBrk="1" hangingPunct="1">
              <a:buNone/>
            </a:pPr>
            <a:r>
              <a:rPr lang="en-US" altLang="en-US" sz="2400" b="1" u="sng" dirty="0">
                <a:solidFill>
                  <a:srgbClr val="111111"/>
                </a:solidFill>
                <a:latin typeface="Arial" panose="020B0604020202020204" pitchFamily="34" charset="0"/>
              </a:rPr>
              <a:t>Healthy eating</a:t>
            </a:r>
            <a:r>
              <a:rPr lang="en-US" altLang="en-US" sz="2400" b="1" dirty="0">
                <a:solidFill>
                  <a:srgbClr val="111111"/>
                </a:solidFill>
                <a:latin typeface="Arial" panose="020B0604020202020204" pitchFamily="34" charset="0"/>
              </a:rPr>
              <a:t> </a:t>
            </a:r>
            <a:r>
              <a:rPr lang="en-US" altLang="en-US" sz="2400" dirty="0">
                <a:solidFill>
                  <a:srgbClr val="111111"/>
                </a:solidFill>
                <a:latin typeface="Arial" panose="020B0604020202020204" pitchFamily="34" charset="0"/>
              </a:rPr>
              <a:t>– balanced diet which sees a reduction in refined carbohydrates and sugary drinks</a:t>
            </a:r>
          </a:p>
          <a:p>
            <a:pPr marL="0" indent="0" eaLnBrk="1" hangingPunct="1">
              <a:buNone/>
            </a:pPr>
            <a:endParaRPr lang="en-US" altLang="en-US" sz="2400" dirty="0">
              <a:solidFill>
                <a:srgbClr val="111111"/>
              </a:solidFill>
              <a:latin typeface="Arial" panose="020B0604020202020204" pitchFamily="34" charset="0"/>
            </a:endParaRPr>
          </a:p>
          <a:p>
            <a:pPr marL="0" indent="0" eaLnBrk="1" hangingPunct="1">
              <a:buNone/>
            </a:pPr>
            <a:r>
              <a:rPr lang="en-US" altLang="en-US" sz="2400" b="1" u="sng" dirty="0">
                <a:solidFill>
                  <a:srgbClr val="111111"/>
                </a:solidFill>
                <a:latin typeface="Arial" panose="020B0604020202020204" pitchFamily="34" charset="0"/>
              </a:rPr>
              <a:t>Daily brushing</a:t>
            </a:r>
            <a:r>
              <a:rPr lang="en-US" altLang="en-US" sz="2400" b="1" dirty="0">
                <a:solidFill>
                  <a:srgbClr val="111111"/>
                </a:solidFill>
                <a:latin typeface="Arial" panose="020B0604020202020204" pitchFamily="34" charset="0"/>
              </a:rPr>
              <a:t> - </a:t>
            </a:r>
            <a:r>
              <a:rPr lang="en-US" altLang="en-US" sz="2400" dirty="0">
                <a:solidFill>
                  <a:srgbClr val="111111"/>
                </a:solidFill>
                <a:latin typeface="Arial" panose="020B0604020202020204" pitchFamily="34" charset="0"/>
              </a:rPr>
              <a:t>using a fluoride toothpaste, especially at bedtime</a:t>
            </a:r>
          </a:p>
          <a:p>
            <a:pPr marL="0" indent="0" eaLnBrk="1" hangingPunct="1">
              <a:buNone/>
            </a:pPr>
            <a:endParaRPr lang="en-US" altLang="en-US" sz="2400" dirty="0">
              <a:solidFill>
                <a:srgbClr val="111111"/>
              </a:solidFill>
              <a:latin typeface="Arial" panose="020B0604020202020204" pitchFamily="34" charset="0"/>
            </a:endParaRPr>
          </a:p>
          <a:p>
            <a:pPr marL="0" indent="0" eaLnBrk="1" hangingPunct="1">
              <a:buNone/>
            </a:pPr>
            <a:r>
              <a:rPr lang="en-US" altLang="en-US" sz="2400" b="1" u="sng" dirty="0">
                <a:solidFill>
                  <a:srgbClr val="111111"/>
                </a:solidFill>
                <a:latin typeface="Arial" panose="020B0604020202020204" pitchFamily="34" charset="0"/>
              </a:rPr>
              <a:t>Visiting the dentist</a:t>
            </a:r>
            <a:r>
              <a:rPr lang="en-US" altLang="en-US" sz="2400" b="1" dirty="0">
                <a:solidFill>
                  <a:srgbClr val="111111"/>
                </a:solidFill>
                <a:latin typeface="Arial" panose="020B0604020202020204" pitchFamily="34" charset="0"/>
              </a:rPr>
              <a:t> </a:t>
            </a:r>
            <a:r>
              <a:rPr lang="en-US" altLang="en-US" sz="2400" dirty="0">
                <a:solidFill>
                  <a:srgbClr val="111111"/>
                </a:solidFill>
                <a:latin typeface="Arial" panose="020B0604020202020204" pitchFamily="34" charset="0"/>
              </a:rPr>
              <a:t>– which helps to establish relationships with health professionals and avoid emergency visits</a:t>
            </a:r>
            <a:endParaRPr lang="en-US" altLang="en-US" sz="2800" dirty="0">
              <a:solidFill>
                <a:srgbClr val="111111"/>
              </a:solidFill>
              <a:latin typeface="Arial" panose="020B0604020202020204" pitchFamily="34" charset="0"/>
            </a:endParaRPr>
          </a:p>
        </p:txBody>
      </p:sp>
      <p:pic>
        <p:nvPicPr>
          <p:cNvPr id="5" name="Picture 4"/>
          <p:cNvPicPr>
            <a:picLocks noChangeAspect="1"/>
          </p:cNvPicPr>
          <p:nvPr/>
        </p:nvPicPr>
        <p:blipFill>
          <a:blip r:embed="rId3" cstate="print"/>
          <a:stretch>
            <a:fillRect/>
          </a:stretch>
        </p:blipFill>
        <p:spPr>
          <a:xfrm>
            <a:off x="959519" y="1278807"/>
            <a:ext cx="2015500" cy="194850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87159" y="1266387"/>
            <a:ext cx="1981323" cy="1921541"/>
          </a:xfrm>
          <a:prstGeom prst="rect">
            <a:avLst/>
          </a:prstGeom>
        </p:spPr>
      </p:pic>
      <p:pic>
        <p:nvPicPr>
          <p:cNvPr id="4" name="Picture 3"/>
          <p:cNvPicPr>
            <a:picLocks noChangeAspect="1"/>
          </p:cNvPicPr>
          <p:nvPr/>
        </p:nvPicPr>
        <p:blipFill>
          <a:blip r:embed="rId5"/>
          <a:stretch>
            <a:fillRect/>
          </a:stretch>
        </p:blipFill>
        <p:spPr>
          <a:xfrm>
            <a:off x="8409459" y="1191421"/>
            <a:ext cx="2123275" cy="212327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4049" y="1191421"/>
            <a:ext cx="1912133" cy="2208588"/>
          </a:xfrm>
          <a:prstGeom prst="rect">
            <a:avLst/>
          </a:prstGeom>
        </p:spPr>
      </p:pic>
    </p:spTree>
    <p:extLst>
      <p:ext uri="{BB962C8B-B14F-4D97-AF65-F5344CB8AC3E}">
        <p14:creationId xmlns:p14="http://schemas.microsoft.com/office/powerpoint/2010/main" val="2283729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Reinstating Designed to Smile</a:t>
            </a:r>
          </a:p>
        </p:txBody>
      </p:sp>
      <p:sp>
        <p:nvSpPr>
          <p:cNvPr id="3" name="Content Placeholder 2"/>
          <p:cNvSpPr>
            <a:spLocks noGrp="1"/>
          </p:cNvSpPr>
          <p:nvPr>
            <p:ph idx="1"/>
          </p:nvPr>
        </p:nvSpPr>
        <p:spPr>
          <a:xfrm>
            <a:off x="473123" y="1417638"/>
            <a:ext cx="6428347" cy="4525963"/>
          </a:xfrm>
        </p:spPr>
        <p:txBody>
          <a:bodyPr/>
          <a:lstStyle/>
          <a:p>
            <a:pPr marL="0" lvl="0" indent="0" eaLnBrk="1" fontAlgn="auto" hangingPunct="1">
              <a:spcAft>
                <a:spcPts val="0"/>
              </a:spcAft>
              <a:buClrTx/>
              <a:buSzTx/>
              <a:buNone/>
              <a:defRPr/>
            </a:pPr>
            <a:r>
              <a:rPr lang="en-GB" sz="2800" b="1" u="sng" kern="1200" dirty="0">
                <a:solidFill>
                  <a:prstClr val="black"/>
                </a:solidFill>
                <a:latin typeface="Arial"/>
                <a:ea typeface="+mn-ea"/>
                <a:cs typeface="Arial"/>
              </a:rPr>
              <a:t>Delivered by school/nursery staff</a:t>
            </a:r>
          </a:p>
          <a:p>
            <a:pPr marL="0" lvl="0" indent="0" eaLnBrk="1" fontAlgn="auto" hangingPunct="1">
              <a:spcAft>
                <a:spcPts val="0"/>
              </a:spcAft>
              <a:buClrTx/>
              <a:buSzTx/>
              <a:buNone/>
              <a:defRPr/>
            </a:pPr>
            <a:endParaRPr lang="en-GB" sz="2800" b="1" u="sng"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All settings should have a designated </a:t>
            </a:r>
            <a:r>
              <a:rPr lang="en-GB" sz="2000" b="1" kern="1200" dirty="0">
                <a:solidFill>
                  <a:prstClr val="black"/>
                </a:solidFill>
                <a:latin typeface="Arial"/>
                <a:ea typeface="+mn-ea"/>
                <a:cs typeface="Arial"/>
              </a:rPr>
              <a:t>lead person </a:t>
            </a:r>
            <a:r>
              <a:rPr lang="en-GB" sz="2000" kern="1200" dirty="0">
                <a:solidFill>
                  <a:prstClr val="black"/>
                </a:solidFill>
                <a:latin typeface="Arial"/>
                <a:ea typeface="+mn-ea"/>
                <a:cs typeface="Arial"/>
              </a:rPr>
              <a:t>who is responsible for the programme</a:t>
            </a:r>
          </a:p>
          <a:p>
            <a:pPr lvl="0" eaLnBrk="1" fontAlgn="auto" hangingPunct="1">
              <a:spcAft>
                <a:spcPts val="0"/>
              </a:spcAft>
              <a:buClrTx/>
              <a:buSzTx/>
              <a:buFont typeface="Arial" pitchFamily="34" charset="0"/>
              <a:buChar char="•"/>
              <a:defRPr/>
            </a:pPr>
            <a:endParaRPr lang="en-GB" sz="20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All staff will receive training by a D2S team member. This will be recorded and monitored. This will include infection control procedures, incorporating </a:t>
            </a:r>
            <a:r>
              <a:rPr lang="en-GB" sz="2000" b="1" kern="1200" dirty="0">
                <a:solidFill>
                  <a:prstClr val="black"/>
                </a:solidFill>
                <a:latin typeface="Arial"/>
                <a:ea typeface="+mn-ea"/>
                <a:cs typeface="Arial"/>
              </a:rPr>
              <a:t>COVID-19 guidelines</a:t>
            </a:r>
            <a:r>
              <a:rPr lang="en-GB" sz="2000" kern="1200" dirty="0">
                <a:solidFill>
                  <a:prstClr val="black"/>
                </a:solidFill>
                <a:latin typeface="Arial"/>
                <a:ea typeface="+mn-ea"/>
                <a:cs typeface="Arial"/>
              </a:rPr>
              <a:t>. </a:t>
            </a:r>
          </a:p>
          <a:p>
            <a:pPr lvl="0" eaLnBrk="1" fontAlgn="auto" hangingPunct="1">
              <a:spcAft>
                <a:spcPts val="0"/>
              </a:spcAft>
              <a:buClrTx/>
              <a:buSzTx/>
              <a:buFont typeface="Arial" pitchFamily="34" charset="0"/>
              <a:buChar char="•"/>
              <a:defRPr/>
            </a:pPr>
            <a:endParaRPr lang="en-GB" sz="20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Children must be supervised at all times</a:t>
            </a:r>
          </a:p>
          <a:p>
            <a:pPr lvl="0" eaLnBrk="1" fontAlgn="auto" hangingPunct="1">
              <a:spcAft>
                <a:spcPts val="0"/>
              </a:spcAft>
              <a:buClrTx/>
              <a:buSzTx/>
              <a:buFont typeface="Arial" pitchFamily="34" charset="0"/>
              <a:buChar char="•"/>
              <a:defRPr/>
            </a:pPr>
            <a:endParaRPr lang="en-GB" sz="20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Responsible for safe running of the programme and cleaning of equipment</a:t>
            </a:r>
          </a:p>
          <a:p>
            <a:pPr marL="0" lvl="0" indent="0" eaLnBrk="1" fontAlgn="auto" hangingPunct="1">
              <a:spcAft>
                <a:spcPts val="0"/>
              </a:spcAft>
              <a:buClrTx/>
              <a:buSzTx/>
              <a:buNone/>
              <a:defRPr/>
            </a:pPr>
            <a:r>
              <a:rPr lang="en-GB" sz="2000" kern="1200" dirty="0">
                <a:solidFill>
                  <a:prstClr val="black"/>
                </a:solidFill>
                <a:latin typeface="Arial"/>
                <a:ea typeface="+mn-ea"/>
                <a:cs typeface="Arial"/>
              </a:rPr>
              <a:t>    </a:t>
            </a:r>
          </a:p>
          <a:p>
            <a:endParaRPr lang="en-GB" dirty="0"/>
          </a:p>
        </p:txBody>
      </p:sp>
      <p:pic>
        <p:nvPicPr>
          <p:cNvPr id="4" name="Picture 3"/>
          <p:cNvPicPr>
            <a:picLocks noChangeAspect="1"/>
          </p:cNvPicPr>
          <p:nvPr/>
        </p:nvPicPr>
        <p:blipFill>
          <a:blip r:embed="rId3"/>
          <a:stretch>
            <a:fillRect/>
          </a:stretch>
        </p:blipFill>
        <p:spPr>
          <a:xfrm>
            <a:off x="6901470" y="1332187"/>
            <a:ext cx="4816257" cy="2456901"/>
          </a:xfrm>
          <a:prstGeom prst="rect">
            <a:avLst/>
          </a:prstGeom>
        </p:spPr>
      </p:pic>
      <p:pic>
        <p:nvPicPr>
          <p:cNvPr id="6" name="Picture 5"/>
          <p:cNvPicPr>
            <a:picLocks noChangeAspect="1"/>
          </p:cNvPicPr>
          <p:nvPr/>
        </p:nvPicPr>
        <p:blipFill rotWithShape="1">
          <a:blip r:embed="rId4"/>
          <a:srcRect t="43009"/>
          <a:stretch/>
        </p:blipFill>
        <p:spPr>
          <a:xfrm>
            <a:off x="6949640" y="3982180"/>
            <a:ext cx="4584589" cy="1728913"/>
          </a:xfrm>
          <a:prstGeom prst="rect">
            <a:avLst/>
          </a:prstGeom>
        </p:spPr>
      </p:pic>
    </p:spTree>
    <p:extLst>
      <p:ext uri="{BB962C8B-B14F-4D97-AF65-F5344CB8AC3E}">
        <p14:creationId xmlns:p14="http://schemas.microsoft.com/office/powerpoint/2010/main" val="3997143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Reinstating Designed to Smile</a:t>
            </a:r>
          </a:p>
        </p:txBody>
      </p:sp>
      <p:sp>
        <p:nvSpPr>
          <p:cNvPr id="3" name="Content Placeholder 2"/>
          <p:cNvSpPr>
            <a:spLocks noGrp="1"/>
          </p:cNvSpPr>
          <p:nvPr>
            <p:ph idx="1"/>
          </p:nvPr>
        </p:nvSpPr>
        <p:spPr>
          <a:xfrm>
            <a:off x="609600" y="1600201"/>
            <a:ext cx="5982269" cy="4896133"/>
          </a:xfrm>
        </p:spPr>
        <p:txBody>
          <a:bodyPr/>
          <a:lstStyle/>
          <a:p>
            <a:pPr marL="0" lvl="0" indent="0" eaLnBrk="1" fontAlgn="auto" hangingPunct="1">
              <a:spcAft>
                <a:spcPts val="0"/>
              </a:spcAft>
              <a:buClrTx/>
              <a:buSzTx/>
              <a:buNone/>
              <a:defRPr/>
            </a:pPr>
            <a:r>
              <a:rPr lang="en-GB" sz="2800" b="1" u="sng" kern="1200" dirty="0">
                <a:solidFill>
                  <a:prstClr val="black"/>
                </a:solidFill>
                <a:latin typeface="Arial"/>
                <a:ea typeface="+mn-ea"/>
                <a:cs typeface="Arial"/>
              </a:rPr>
              <a:t>Parental consent</a:t>
            </a:r>
          </a:p>
          <a:p>
            <a:pPr marL="0" lvl="0" indent="0" eaLnBrk="1" fontAlgn="auto" hangingPunct="1">
              <a:spcAft>
                <a:spcPts val="0"/>
              </a:spcAft>
              <a:buClrTx/>
              <a:buSzTx/>
              <a:buNone/>
              <a:defRPr/>
            </a:pPr>
            <a:r>
              <a:rPr lang="en-GB" sz="2000" kern="1200" dirty="0">
                <a:solidFill>
                  <a:prstClr val="black"/>
                </a:solidFill>
                <a:latin typeface="Arial"/>
                <a:ea typeface="+mn-ea"/>
                <a:cs typeface="Arial"/>
              </a:rPr>
              <a:t>    </a:t>
            </a: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Appropriate arrangements of </a:t>
            </a:r>
            <a:r>
              <a:rPr lang="en-GB" sz="2000" b="1" kern="1200" dirty="0">
                <a:solidFill>
                  <a:prstClr val="black"/>
                </a:solidFill>
                <a:latin typeface="Arial"/>
                <a:ea typeface="+mn-ea"/>
                <a:cs typeface="Arial"/>
              </a:rPr>
              <a:t>consent</a:t>
            </a:r>
            <a:r>
              <a:rPr lang="en-GB" sz="2000" kern="1200" dirty="0">
                <a:solidFill>
                  <a:prstClr val="black"/>
                </a:solidFill>
                <a:latin typeface="Arial"/>
                <a:ea typeface="+mn-ea"/>
                <a:cs typeface="Arial"/>
              </a:rPr>
              <a:t> must be in place and records maintained</a:t>
            </a:r>
          </a:p>
          <a:p>
            <a:pPr lvl="0" eaLnBrk="1" fontAlgn="auto" hangingPunct="1">
              <a:spcAft>
                <a:spcPts val="0"/>
              </a:spcAft>
              <a:buClrTx/>
              <a:buSzTx/>
              <a:buFont typeface="Arial" pitchFamily="34" charset="0"/>
              <a:buChar char="•"/>
              <a:defRPr/>
            </a:pPr>
            <a:endParaRPr lang="en-GB" sz="2000"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Parents are consenting to daily brushing, so settings need to brush </a:t>
            </a:r>
            <a:r>
              <a:rPr lang="en-GB" sz="2000" b="1" kern="1200" dirty="0">
                <a:solidFill>
                  <a:prstClr val="black"/>
                </a:solidFill>
                <a:latin typeface="Arial"/>
                <a:ea typeface="+mn-ea"/>
                <a:cs typeface="Arial"/>
              </a:rPr>
              <a:t>5</a:t>
            </a:r>
            <a:r>
              <a:rPr lang="en-GB" sz="2000" kern="1200" dirty="0">
                <a:solidFill>
                  <a:prstClr val="black"/>
                </a:solidFill>
                <a:latin typeface="Arial"/>
                <a:ea typeface="+mn-ea"/>
                <a:cs typeface="Arial"/>
              </a:rPr>
              <a:t> days every week </a:t>
            </a:r>
          </a:p>
          <a:p>
            <a:pPr lvl="0" eaLnBrk="1" fontAlgn="auto" hangingPunct="1">
              <a:spcAft>
                <a:spcPts val="0"/>
              </a:spcAft>
              <a:buClrTx/>
              <a:buSzTx/>
              <a:buFont typeface="Arial" pitchFamily="34" charset="0"/>
              <a:buChar char="•"/>
              <a:defRPr/>
            </a:pPr>
            <a:endParaRPr lang="en-GB" sz="2000" b="1" kern="1200" dirty="0">
              <a:solidFill>
                <a:prstClr val="black"/>
              </a:solidFill>
              <a:latin typeface="Arial"/>
              <a:ea typeface="+mn-ea"/>
              <a:cs typeface="Arial"/>
            </a:endParaRPr>
          </a:p>
          <a:p>
            <a:pPr lvl="0" eaLnBrk="1" fontAlgn="auto" hangingPunct="1">
              <a:spcAft>
                <a:spcPts val="0"/>
              </a:spcAft>
              <a:buClrTx/>
              <a:buSzTx/>
              <a:buFont typeface="Arial" pitchFamily="34" charset="0"/>
              <a:buChar char="•"/>
              <a:defRPr/>
            </a:pPr>
            <a:r>
              <a:rPr lang="en-GB" sz="2000" kern="1200" dirty="0">
                <a:solidFill>
                  <a:prstClr val="black"/>
                </a:solidFill>
                <a:latin typeface="Arial"/>
                <a:ea typeface="+mn-ea"/>
                <a:cs typeface="Arial"/>
              </a:rPr>
              <a:t>Children participating will receive home packs to encourage </a:t>
            </a:r>
            <a:r>
              <a:rPr lang="en-GB" sz="2000" b="1" kern="1200" dirty="0">
                <a:solidFill>
                  <a:prstClr val="black"/>
                </a:solidFill>
                <a:latin typeface="Arial"/>
                <a:ea typeface="+mn-ea"/>
                <a:cs typeface="Arial"/>
              </a:rPr>
              <a:t>brushing at home. </a:t>
            </a:r>
            <a:r>
              <a:rPr lang="en-GB" sz="2000" kern="1200" dirty="0">
                <a:solidFill>
                  <a:prstClr val="black"/>
                </a:solidFill>
                <a:latin typeface="Arial"/>
                <a:ea typeface="+mn-ea"/>
                <a:cs typeface="Arial"/>
              </a:rPr>
              <a:t>Parents      should supervise brushing at home,     especially before bed</a:t>
            </a:r>
          </a:p>
          <a:p>
            <a:pPr marL="0" indent="0">
              <a:buNone/>
            </a:pPr>
            <a:endParaRPr lang="en-GB" dirty="0"/>
          </a:p>
        </p:txBody>
      </p:sp>
      <p:pic>
        <p:nvPicPr>
          <p:cNvPr id="4" name="Picture 3"/>
          <p:cNvPicPr>
            <a:picLocks noChangeAspect="1"/>
          </p:cNvPicPr>
          <p:nvPr/>
        </p:nvPicPr>
        <p:blipFill>
          <a:blip r:embed="rId3"/>
          <a:stretch>
            <a:fillRect/>
          </a:stretch>
        </p:blipFill>
        <p:spPr>
          <a:xfrm>
            <a:off x="6864824" y="1600201"/>
            <a:ext cx="4871126" cy="4243184"/>
          </a:xfrm>
          <a:prstGeom prst="rect">
            <a:avLst/>
          </a:prstGeom>
        </p:spPr>
      </p:pic>
      <p:pic>
        <p:nvPicPr>
          <p:cNvPr id="5" name="Picture 4"/>
          <p:cNvPicPr>
            <a:picLocks noChangeAspect="1"/>
          </p:cNvPicPr>
          <p:nvPr/>
        </p:nvPicPr>
        <p:blipFill>
          <a:blip r:embed="rId4"/>
          <a:stretch>
            <a:fillRect/>
          </a:stretch>
        </p:blipFill>
        <p:spPr>
          <a:xfrm>
            <a:off x="6024549" y="4915303"/>
            <a:ext cx="1407596" cy="1763594"/>
          </a:xfrm>
          <a:prstGeom prst="rect">
            <a:avLst/>
          </a:prstGeom>
        </p:spPr>
      </p:pic>
    </p:spTree>
    <p:extLst>
      <p:ext uri="{BB962C8B-B14F-4D97-AF65-F5344CB8AC3E}">
        <p14:creationId xmlns:p14="http://schemas.microsoft.com/office/powerpoint/2010/main" val="2104997577"/>
      </p:ext>
    </p:extLst>
  </p:cSld>
  <p:clrMapOvr>
    <a:masterClrMapping/>
  </p:clrMapOvr>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1554</TotalTime>
  <Words>3105</Words>
  <Application>Microsoft Office PowerPoint</Application>
  <PresentationFormat>Widescreen</PresentationFormat>
  <Paragraphs>333</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Century Gothic</vt:lpstr>
      <vt:lpstr>Wingdings</vt:lpstr>
      <vt:lpstr>Ripple</vt:lpstr>
      <vt:lpstr>PowerPoint Presentation</vt:lpstr>
      <vt:lpstr>Introduction</vt:lpstr>
      <vt:lpstr>Anticipated Learning Outcomes</vt:lpstr>
      <vt:lpstr>Why the need for oral health promotion in early childhood?</vt:lpstr>
      <vt:lpstr>The benefits of Designed to Smile</vt:lpstr>
      <vt:lpstr>New Curriculum</vt:lpstr>
      <vt:lpstr>        Holistic Key Messages</vt:lpstr>
      <vt:lpstr>Reinstating Designed to Smile</vt:lpstr>
      <vt:lpstr>Reinstating Designed to Smile</vt:lpstr>
      <vt:lpstr>Reinstating Designed to Smile</vt:lpstr>
      <vt:lpstr>Let’s get brushing!</vt:lpstr>
      <vt:lpstr>The ‘Dry Brushing’ Method</vt:lpstr>
      <vt:lpstr>Each child uses their own brush and paste</vt:lpstr>
      <vt:lpstr>How much toothpaste?</vt:lpstr>
      <vt:lpstr>Brush for two minutes</vt:lpstr>
      <vt:lpstr>After brushing</vt:lpstr>
      <vt:lpstr>Rinsing the brushes</vt:lpstr>
      <vt:lpstr>After brushing, wash your hands!</vt:lpstr>
      <vt:lpstr>The Brush Storage System</vt:lpstr>
      <vt:lpstr>Cleaning the Equipment</vt:lpstr>
      <vt:lpstr>Trolleys and sinks</vt:lpstr>
      <vt:lpstr>We are here to help!</vt:lpstr>
      <vt:lpstr>Thank you for listening </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Ley (Public Health Wales - No. 2 Capital Quarter)</dc:creator>
  <cp:lastModifiedBy>Alexandra Ley (Public Health Wales - No. 2 Capital Quarter)</cp:lastModifiedBy>
  <cp:revision>127</cp:revision>
  <dcterms:created xsi:type="dcterms:W3CDTF">2021-05-11T11:25:40Z</dcterms:created>
  <dcterms:modified xsi:type="dcterms:W3CDTF">2022-11-23T12:02:14Z</dcterms:modified>
</cp:coreProperties>
</file>