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45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69E91-8755-4348-9947-467E8A2E8445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484C2-5D69-4F43-B0B3-422DBDBE8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320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CB4B9-E6F9-B542-97F6-01BBA1E4C3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418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DD8A5-6707-45A7-B84A-25E63293D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AC13B0-29F0-4990-9FD9-8DBFD77DDE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5A1C6-6E6A-40A2-9233-B8BB7BCE8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3F3E8-63EC-4978-8760-A462C697A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69AFE-A673-441A-80A8-88A72CA9D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101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C443B-9D3C-46A2-84AE-1DF02ED2D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7755CC-1890-4CAF-AC00-48AD65D7B8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455F3-9968-47D0-B96F-9A2F87DC8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79E28-4614-4342-BE79-30736CFD7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F98ED-7493-430B-BA4F-9F36E14A2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551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647437-2E32-4CF4-B145-FA40856F02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E19D0A-95EF-45B7-A0E6-71368ED0D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6EE92-6C98-4E27-81AF-BB9435276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C7E30-681C-4F57-B733-6A3D07973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0B0D4-E7DC-4C52-9A11-A00B54A7B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273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8A342C2-060E-1D48-A5EC-B64675F244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625474" y="4018328"/>
            <a:ext cx="10296991" cy="23030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>
                <a:solidFill>
                  <a:srgbClr val="15989D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625474" y="1854200"/>
            <a:ext cx="10296991" cy="216412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6000" b="0" cap="none" baseline="0">
                <a:solidFill>
                  <a:srgbClr val="2C5666"/>
                </a:solidFill>
                <a:latin typeface="Acumin Pro Semibold" panose="020B0704020202020204" pitchFamily="34" charset="0"/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819398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85570-717F-4A59-825A-B9603D20D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30DFE-F3C7-4B3D-BC76-E6B03F703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604DA-999A-48C3-8993-34327FA28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2FAC2-065F-457A-B4DF-424B3532B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E8E4C-FA97-43FA-ABC3-456FB2657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55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0A580-0A95-473F-AE2F-ADCBB51F4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5691F-8554-42EA-8C94-3E39038B1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DC488-0325-4DE8-9E64-AEB9590D9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722F6-6758-439D-A889-2820F8A27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0C7A99-1217-4BCC-9239-5B92437DE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834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481F0-AF57-4C7C-91A9-502A364C2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ABF1C-413E-4C24-AB75-0A257F002C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23C558-699F-4BEB-81C8-D5B2C86FAE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BB47FB-650A-42A4-8F1C-E2F6CD457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89FEB0-4724-4129-B745-23DE9B454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4ED5DE-B907-45F6-A06B-9A50F0E5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771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D5C51-5232-4507-9F02-74947EF22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69D72-836D-4FD3-9872-DFF4253FB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A77AEF-68A8-47FC-89E0-82146B6D53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5DBB1F-B6B8-42BB-8DB1-7C803E7B2C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A67B0D-5C29-4E3B-A785-643AC40F98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7850E3-7978-472E-A570-ED9ECD59A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A7D755-E9B6-4FD1-9997-A7B79701C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954C41-AD4D-48A0-8211-82B3E9650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9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06251-18FC-46EE-8F6F-FD1863D14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835B3F-C5C2-4F8D-AB23-8470652D6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D9ABCF-B3E4-49F3-A07D-B3BD65CCE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3CA514-5356-4D7F-A34B-B931D7E9E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513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DA6885-C3E8-4319-8233-0B0DD9CF6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E2ADDE-C2AF-4324-AE5D-9AD180E16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309D29-BBA8-40B4-891E-9DF6DB2B1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53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3BCC9-09A3-41BA-B7F0-D624DE7D6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812F6-F404-49BC-B56D-79AA26433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75278B-DBBD-498E-A508-16A668002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26E0E6-A340-4AEF-B348-75EA72D1D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352F4D-E348-417B-A279-4C59C9AFD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CF108-BC08-4E24-8D6E-52DF42E16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209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49297-4622-4E33-B198-893177174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41D24C-29F3-4FBE-8844-098CF3AB05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9C8535-70E1-4ED2-A664-94EFF4015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64C8BC-9184-487B-9F28-810E07F4A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48A89E-E099-4F4E-8642-194CF9716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E4B88C-485A-4D2E-BFB9-CCF563ECC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10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E3EE87-BDEA-466D-9366-998119778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35790F-4CEF-456E-ABE3-AB4AD80746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1C415-C877-4C77-BB9B-EC7665F32D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BC2CA-26D9-4AEA-8D60-B9FC85DAA2DB}" type="datetimeFigureOut">
              <a:rPr lang="en-GB" smtClean="0"/>
              <a:t>28/11/2022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3A321-C548-4223-9327-AC0FFC9FDD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C62E1-4BD7-46C9-BFAA-1F0130E6D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B0B6E-290D-40DB-B038-B9989DB274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735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D86B1A1-679B-4B7E-A466-351A5242E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868747"/>
              </p:ext>
            </p:extLst>
          </p:nvPr>
        </p:nvGraphicFramePr>
        <p:xfrm>
          <a:off x="1750416" y="1775049"/>
          <a:ext cx="10365343" cy="4913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275">
                  <a:extLst>
                    <a:ext uri="{9D8B030D-6E8A-4147-A177-3AD203B41FA5}">
                      <a16:colId xmlns:a16="http://schemas.microsoft.com/office/drawing/2014/main" val="1710247662"/>
                    </a:ext>
                  </a:extLst>
                </a:gridCol>
                <a:gridCol w="8364068">
                  <a:extLst>
                    <a:ext uri="{9D8B030D-6E8A-4147-A177-3AD203B41FA5}">
                      <a16:colId xmlns:a16="http://schemas.microsoft.com/office/drawing/2014/main" val="2034700977"/>
                    </a:ext>
                  </a:extLst>
                </a:gridCol>
              </a:tblGrid>
              <a:tr h="471618">
                <a:tc>
                  <a:txBody>
                    <a:bodyPr/>
                    <a:lstStyle/>
                    <a:p>
                      <a:r>
                        <a:rPr lang="en-GB" dirty="0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Theme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001517"/>
                  </a:ext>
                </a:extLst>
              </a:tr>
              <a:tr h="334019">
                <a:tc>
                  <a:txBody>
                    <a:bodyPr/>
                    <a:lstStyle/>
                    <a:p>
                      <a:r>
                        <a:rPr lang="en-GB" sz="1600" dirty="0"/>
                        <a:t>Psychological Safety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Vast majority able to speak up &amp; be received</a:t>
                      </a:r>
                      <a:r>
                        <a:rPr lang="en-GB" sz="1500" dirty="0"/>
                        <a:t>. </a:t>
                      </a:r>
                      <a:r>
                        <a:rPr lang="en-GB" sz="1500" b="1" dirty="0">
                          <a:solidFill>
                            <a:srgbClr val="C00000"/>
                          </a:solidFill>
                        </a:rPr>
                        <a:t>Moral Injury is high.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6747548"/>
                  </a:ext>
                </a:extLst>
              </a:tr>
              <a:tr h="331280">
                <a:tc>
                  <a:txBody>
                    <a:bodyPr/>
                    <a:lstStyle/>
                    <a:p>
                      <a:r>
                        <a:rPr lang="en-GB" sz="1600" dirty="0"/>
                        <a:t>Accountability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Notable shift from individual to systems approach</a:t>
                      </a:r>
                      <a:r>
                        <a:rPr lang="en-GB" sz="1500" dirty="0"/>
                        <a:t>. </a:t>
                      </a:r>
                      <a:r>
                        <a:rPr lang="en-GB" sz="15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No report of blame culture. </a:t>
                      </a:r>
                      <a:r>
                        <a:rPr lang="en-GB" sz="1500" b="1" dirty="0">
                          <a:solidFill>
                            <a:srgbClr val="C00000"/>
                          </a:solidFill>
                        </a:rPr>
                        <a:t>Culture not measured.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192955"/>
                  </a:ext>
                </a:extLst>
              </a:tr>
              <a:tr h="558124">
                <a:tc>
                  <a:txBody>
                    <a:bodyPr/>
                    <a:lstStyle/>
                    <a:p>
                      <a:r>
                        <a:rPr lang="en-GB" sz="1600" dirty="0"/>
                        <a:t>Teamwork &amp;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Staff praise the MDT cohesion across the specialities</a:t>
                      </a:r>
                      <a:r>
                        <a:rPr lang="en-GB" sz="1500" dirty="0"/>
                        <a:t>. </a:t>
                      </a:r>
                      <a:r>
                        <a:rPr lang="en-GB" sz="15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Majority give examples of times they have escalated</a:t>
                      </a:r>
                      <a:r>
                        <a:rPr lang="en-GB" sz="1500" dirty="0"/>
                        <a:t>. </a:t>
                      </a:r>
                      <a:r>
                        <a:rPr lang="en-GB" sz="1500" b="1" dirty="0">
                          <a:solidFill>
                            <a:srgbClr val="C00000"/>
                          </a:solidFill>
                        </a:rPr>
                        <a:t>Little confidence when escalating to management that anything will be done.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359106"/>
                  </a:ext>
                </a:extLst>
              </a:tr>
              <a:tr h="509070">
                <a:tc>
                  <a:txBody>
                    <a:bodyPr/>
                    <a:lstStyle/>
                    <a:p>
                      <a:r>
                        <a:rPr lang="en-GB" sz="1600" dirty="0"/>
                        <a:t>Negotiation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rgbClr val="C00000"/>
                          </a:solidFill>
                        </a:rPr>
                        <a:t>Negotiating shared goals for QI / daily clinical work difficult in </a:t>
                      </a:r>
                      <a:r>
                        <a:rPr lang="en-GB" sz="1500" b="1" dirty="0" err="1">
                          <a:solidFill>
                            <a:srgbClr val="C00000"/>
                          </a:solidFill>
                        </a:rPr>
                        <a:t>Obstetrics</a:t>
                      </a:r>
                      <a:r>
                        <a:rPr lang="en-GB" sz="1500" dirty="0" err="1"/>
                        <a:t>.</a:t>
                      </a:r>
                      <a:r>
                        <a:rPr lang="en-GB" sz="1500" b="1" dirty="0" err="1">
                          <a:solidFill>
                            <a:srgbClr val="C00000"/>
                          </a:solidFill>
                        </a:rPr>
                        <a:t>Lack</a:t>
                      </a:r>
                      <a:r>
                        <a:rPr lang="en-GB" sz="1500" b="1" dirty="0">
                          <a:solidFill>
                            <a:srgbClr val="C00000"/>
                          </a:solidFill>
                        </a:rPr>
                        <a:t> of clearly-defined processes cause conflict between departments. Require individual effort to support interests of the women.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796208"/>
                  </a:ext>
                </a:extLst>
              </a:tr>
              <a:tr h="384867">
                <a:tc>
                  <a:txBody>
                    <a:bodyPr/>
                    <a:lstStyle/>
                    <a:p>
                      <a:r>
                        <a:rPr lang="en-GB" sz="1600" dirty="0"/>
                        <a:t>Continuous Learning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rgbClr val="C00000"/>
                          </a:solidFill>
                        </a:rPr>
                        <a:t>Complete Inability to effectively share wider learning across MDT in real time.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10083"/>
                  </a:ext>
                </a:extLst>
              </a:tr>
              <a:tr h="509070">
                <a:tc>
                  <a:txBody>
                    <a:bodyPr/>
                    <a:lstStyle/>
                    <a:p>
                      <a:r>
                        <a:rPr lang="en-GB" sz="1600" dirty="0"/>
                        <a:t>Improvement &amp; 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rgbClr val="C00000"/>
                          </a:solidFill>
                        </a:rPr>
                        <a:t>Front line clinical staff not invested in to engage in improvement efforts. Waste within the system not tackled. Limited data available</a:t>
                      </a:r>
                      <a:r>
                        <a:rPr lang="en-GB" sz="1500" dirty="0"/>
                        <a:t>. </a:t>
                      </a:r>
                      <a:r>
                        <a:rPr lang="en-GB" sz="15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Some limited examples.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956926"/>
                  </a:ext>
                </a:extLst>
              </a:tr>
              <a:tr h="509070">
                <a:tc>
                  <a:txBody>
                    <a:bodyPr/>
                    <a:lstStyle/>
                    <a:p>
                      <a:r>
                        <a:rPr lang="en-GB" sz="1600" dirty="0"/>
                        <a:t>Reliability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Staff go above &amp; beyond</a:t>
                      </a:r>
                      <a:r>
                        <a:rPr lang="en-GB" sz="1500" dirty="0"/>
                        <a:t>,</a:t>
                      </a:r>
                      <a:r>
                        <a:rPr lang="en-GB" sz="1500" b="1" dirty="0">
                          <a:solidFill>
                            <a:srgbClr val="C00000"/>
                          </a:solidFill>
                        </a:rPr>
                        <a:t> making up for inefficiencies in the service by plugging gaps rather than improving processes.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985921"/>
                  </a:ext>
                </a:extLst>
              </a:tr>
              <a:tr h="375430">
                <a:tc>
                  <a:txBody>
                    <a:bodyPr/>
                    <a:lstStyle/>
                    <a:p>
                      <a:r>
                        <a:rPr lang="en-GB" sz="1600" dirty="0"/>
                        <a:t>Transparency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rgbClr val="C00000"/>
                          </a:solidFill>
                        </a:rPr>
                        <a:t>The learning process is not transparent. Understood only by the core governance team</a:t>
                      </a:r>
                      <a:r>
                        <a:rPr lang="en-GB" sz="1500" b="1" dirty="0"/>
                        <a:t>. </a:t>
                      </a:r>
                      <a:r>
                        <a:rPr lang="en-GB" sz="15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Some examples of good parental engagement.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36029"/>
                  </a:ext>
                </a:extLst>
              </a:tr>
              <a:tr h="353781">
                <a:tc>
                  <a:txBody>
                    <a:bodyPr/>
                    <a:lstStyle/>
                    <a:p>
                      <a:r>
                        <a:rPr lang="en-GB" sz="1600" dirty="0"/>
                        <a:t>Leadership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chemeClr val="tx1"/>
                          </a:solidFill>
                        </a:rPr>
                        <a:t>Difficulty understanding what our organisational goals are??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7080"/>
                  </a:ext>
                </a:extLst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372864" y="1010556"/>
            <a:ext cx="9819005" cy="585967"/>
          </a:xfrm>
        </p:spPr>
        <p:txBody>
          <a:bodyPr>
            <a:normAutofit/>
          </a:bodyPr>
          <a:lstStyle/>
          <a:p>
            <a:pPr algn="ctr"/>
            <a:r>
              <a:rPr lang="en-GB" sz="3600" dirty="0" err="1"/>
              <a:t>MatNeoSSP</a:t>
            </a:r>
            <a:r>
              <a:rPr lang="en-GB" sz="3600" dirty="0"/>
              <a:t> Update - Themes</a:t>
            </a:r>
          </a:p>
        </p:txBody>
      </p:sp>
      <p:pic>
        <p:nvPicPr>
          <p:cNvPr id="3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4F3674E-653F-40D5-9AD7-B4F0ED6D18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" y="246063"/>
            <a:ext cx="3595370" cy="794976"/>
          </a:xfrm>
          <a:prstGeom prst="rect">
            <a:avLst/>
          </a:prstGeom>
        </p:spPr>
      </p:pic>
      <p:pic>
        <p:nvPicPr>
          <p:cNvPr id="1026" name="Picture 2" descr="Swansea Bay logo - Swansea Bay University Health Board">
            <a:extLst>
              <a:ext uri="{FF2B5EF4-FFF2-40B4-BE49-F238E27FC236}">
                <a16:creationId xmlns:a16="http://schemas.microsoft.com/office/drawing/2014/main" id="{39D8BFC1-5494-400B-A44C-A0ADB0EEF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545" y="155254"/>
            <a:ext cx="3368225" cy="85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tar: 5 Points 3">
            <a:extLst>
              <a:ext uri="{FF2B5EF4-FFF2-40B4-BE49-F238E27FC236}">
                <a16:creationId xmlns:a16="http://schemas.microsoft.com/office/drawing/2014/main" id="{36AF8024-B5EC-4E32-9E18-7D44CDD4A59D}"/>
              </a:ext>
            </a:extLst>
          </p:cNvPr>
          <p:cNvSpPr/>
          <p:nvPr/>
        </p:nvSpPr>
        <p:spPr>
          <a:xfrm>
            <a:off x="267332" y="1168399"/>
            <a:ext cx="838200" cy="794976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31EB12-9657-4E05-B7D3-B0DD02E7A0A8}"/>
              </a:ext>
            </a:extLst>
          </p:cNvPr>
          <p:cNvSpPr txBox="1"/>
          <p:nvPr/>
        </p:nvSpPr>
        <p:spPr>
          <a:xfrm rot="19556073">
            <a:off x="-87867" y="1850404"/>
            <a:ext cx="2581275" cy="4770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500" dirty="0"/>
              <a:t>Our Teamworking! </a:t>
            </a:r>
          </a:p>
        </p:txBody>
      </p:sp>
    </p:spTree>
    <p:extLst>
      <p:ext uri="{BB962C8B-B14F-4D97-AF65-F5344CB8AC3E}">
        <p14:creationId xmlns:p14="http://schemas.microsoft.com/office/powerpoint/2010/main" val="1622665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4674507-4ed7-4c49-8473-864ffad3cc8b" xsi:nil="true"/>
    <Comments xmlns="54674507-4ed7-4c49-8473-864ffad3cc8b">Report on organisational survey?</Comments>
    <Uploadedtodisclosurelog_x003f_ xmlns="54674507-4ed7-4c49-8473-864ffad3cc8b">false</Uploadedtodisclosurelog_x003f_>
    <TypeofRequest xmlns="54674507-4ed7-4c49-8473-864ffad3cc8b">
      <Value>FOI</Value>
    </TypeofRequest>
    <Complete_x003f_ xmlns="54674507-4ed7-4c49-8473-864ffad3cc8b">false</Complete_x003f_>
    <Completed xmlns="54674507-4ed7-4c49-8473-864ffad3cc8b" xsi:nil="true"/>
    <Received xmlns="54674507-4ed7-4c49-8473-864ffad3cc8b" xsi:nil="true"/>
    <Compliant_x003f_ xmlns="54674507-4ed7-4c49-8473-864ffad3cc8b">Yes</Compliant_x003f_>
    <Designation xmlns="54674507-4ed7-4c49-8473-864ffad3cc8b" xsi:nil="true"/>
    <SentforApproval xmlns="54674507-4ed7-4c49-8473-864ffad3cc8b" xsi:nil="true"/>
    <Response xmlns="54674507-4ed7-4c49-8473-864ffad3cc8b" xsi:nil="true"/>
    <TaxCatchAll xmlns="2b065d90-4e2c-4e19-88c2-15abdeecc8c8" xsi:nil="true"/>
    <lcf76f155ced4ddcb4097134ff3c332f xmlns="54674507-4ed7-4c49-8473-864ffad3cc8b">
      <Terms xmlns="http://schemas.microsoft.com/office/infopath/2007/PartnerControls"/>
    </lcf76f155ced4ddcb4097134ff3c332f>
    <TypeOfDocument xmlns="54674507-4ed7-4c49-8473-864ffad3cc8b">
      <Value>NPD - Not Personal Data</Value>
    </TypeOfDocument>
    <JLComments xmlns="54674507-4ed7-4c49-8473-864ffad3cc8b" xsi:nil="true"/>
    <Approved_x003f_ xmlns="54674507-4ed7-4c49-8473-864ffad3cc8b">Not Started</Approved_x003f_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052F335C39D04D957DFDCE0062B8DD" ma:contentTypeVersion="29" ma:contentTypeDescription="Create a new document." ma:contentTypeScope="" ma:versionID="01e2a561884eaa3dbcb9ea912d2b3cef">
  <xsd:schema xmlns:xsd="http://www.w3.org/2001/XMLSchema" xmlns:xs="http://www.w3.org/2001/XMLSchema" xmlns:p="http://schemas.microsoft.com/office/2006/metadata/properties" xmlns:ns2="54674507-4ed7-4c49-8473-864ffad3cc8b" xmlns:ns3="2b065d90-4e2c-4e19-88c2-15abdeecc8c8" targetNamespace="http://schemas.microsoft.com/office/2006/metadata/properties" ma:root="true" ma:fieldsID="5e25d4ed0c54a91298714cf58116088d" ns2:_="" ns3:_="">
    <xsd:import namespace="54674507-4ed7-4c49-8473-864ffad3cc8b"/>
    <xsd:import namespace="2b065d90-4e2c-4e19-88c2-15abdeecc8c8"/>
    <xsd:element name="properties">
      <xsd:complexType>
        <xsd:sequence>
          <xsd:element name="documentManagement">
            <xsd:complexType>
              <xsd:all>
                <xsd:element ref="ns2:Received" minOccurs="0"/>
                <xsd:element ref="ns2:Deadline" minOccurs="0"/>
                <xsd:element ref="ns2:TypeofRequest" minOccurs="0"/>
                <xsd:element ref="ns2:SentforApproval" minOccurs="0"/>
                <xsd:element ref="ns2:Completed" minOccurs="0"/>
                <xsd:element ref="ns2:Response" minOccurs="0"/>
                <xsd:element ref="ns2:Uploadedtodisclosurelog_x003f_" minOccurs="0"/>
                <xsd:element ref="ns2:Comments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Designation" minOccurs="0"/>
                <xsd:element ref="ns2:Compliant_x003f_" minOccurs="0"/>
                <xsd:element ref="ns3:SharedWithUsers" minOccurs="0"/>
                <xsd:element ref="ns3:SharedWithDetails" minOccurs="0"/>
                <xsd:element ref="ns2:Complete_x003f_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TypeOfDocument" minOccurs="0"/>
                <xsd:element ref="ns2:JLComments" minOccurs="0"/>
                <xsd:element ref="ns2:MediaServiceSearchProperties" minOccurs="0"/>
                <xsd:element ref="ns2:Approved_x003f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674507-4ed7-4c49-8473-864ffad3cc8b" elementFormDefault="qualified">
    <xsd:import namespace="http://schemas.microsoft.com/office/2006/documentManagement/types"/>
    <xsd:import namespace="http://schemas.microsoft.com/office/infopath/2007/PartnerControls"/>
    <xsd:element name="Received" ma:index="8" nillable="true" ma:displayName="Received " ma:format="DateOnly" ma:internalName="Received">
      <xsd:simpleType>
        <xsd:restriction base="dms:DateTime"/>
      </xsd:simpleType>
    </xsd:element>
    <xsd:element name="Deadline" ma:index="9" nillable="true" ma:displayName="Deadline" ma:format="DateOnly" ma:internalName="Deadline">
      <xsd:simpleType>
        <xsd:restriction base="dms:DateTime"/>
      </xsd:simpleType>
    </xsd:element>
    <xsd:element name="TypeofRequest" ma:index="10" nillable="true" ma:displayName="Type of Request" ma:default="FOI" ma:format="Dropdown" ma:internalName="TypeofReques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FOI"/>
                    <xsd:enumeration value="EIR"/>
                    <xsd:enumeration value="Internal Review"/>
                    <xsd:enumeration value="ICO Complaint"/>
                  </xsd:restriction>
                </xsd:simpleType>
              </xsd:element>
            </xsd:sequence>
          </xsd:extension>
        </xsd:complexContent>
      </xsd:complexType>
    </xsd:element>
    <xsd:element name="SentforApproval" ma:index="11" nillable="true" ma:displayName="Approval Request Date" ma:format="DateOnly" ma:internalName="SentforApproval">
      <xsd:simpleType>
        <xsd:restriction base="dms:DateTime"/>
      </xsd:simpleType>
    </xsd:element>
    <xsd:element name="Completed" ma:index="12" nillable="true" ma:displayName="Completed" ma:format="DateOnly" ma:internalName="Completed">
      <xsd:simpleType>
        <xsd:restriction base="dms:DateTime"/>
      </xsd:simpleType>
    </xsd:element>
    <xsd:element name="Response" ma:index="14" nillable="true" ma:displayName="Response" ma:format="Dropdown" ma:internalName="Respon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Info not held"/>
                    <xsd:enumeration value="Info provided"/>
                    <xsd:enumeration value="Exemption"/>
                    <xsd:enumeration value="Partially provided"/>
                    <xsd:enumeration value="Referred to other organisation"/>
                    <xsd:enumeration value="Redacted Info"/>
                    <xsd:enumeration value="Info Publicly available"/>
                    <xsd:enumeration value="Closed"/>
                    <xsd:enumeration value="On Hold"/>
                  </xsd:restriction>
                </xsd:simpleType>
              </xsd:element>
            </xsd:sequence>
          </xsd:extension>
        </xsd:complexContent>
      </xsd:complexType>
    </xsd:element>
    <xsd:element name="Uploadedtodisclosurelog_x003f_" ma:index="15" nillable="true" ma:displayName="Published?" ma:default="0" ma:format="Dropdown" ma:internalName="Uploadedtodisclosurelog_x003f_">
      <xsd:simpleType>
        <xsd:restriction base="dms:Boolean"/>
      </xsd:simpleType>
    </xsd:element>
    <xsd:element name="Comments" ma:index="16" nillable="true" ma:displayName="Comments" ma:description="For: &#10;- ICO complaint details&#10;- Exemptions applied details&#10;- Any Bank holidays during completion time to be noted&#10;- If holding email sent&#10;- ETC&#10;" ma:format="Dropdown" ma:internalName="Comments">
      <xsd:simpleType>
        <xsd:restriction base="dms:Note"/>
      </xsd:simpleType>
    </xsd:element>
    <xsd:element name="MediaServiceMetadata" ma:index="1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signation" ma:index="20" nillable="true" ma:displayName="Designation" ma:description="Which area of the organisation was the request sent to" ma:format="Dropdown" ma:internalName="Designation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NHS Executive"/>
                        <xsd:enumeration value="Finance"/>
                        <xsd:enumeration value="Health Protection"/>
                        <xsd:enumeration value="Microbiology"/>
                        <xsd:enumeration value="Screening"/>
                        <xsd:enumeration value="Facilities"/>
                        <xsd:enumeration value="POD"/>
                        <xsd:enumeration value="IT"/>
                        <xsd:enumeration value="WCISU"/>
                        <xsd:enumeration value="Dentistry"/>
                        <xsd:enumeration value="Putting Things Right"/>
                        <xsd:enumeration value="Other organisation"/>
                        <xsd:enumeration value="Publicly Available"/>
                        <xsd:enumeration value="Information Governance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Compliant_x003f_" ma:index="21" nillable="true" ma:displayName="Compliant?" ma:default="Yes" ma:format="Dropdown" ma:internalName="Compliant_x003f_">
      <xsd:simpleType>
        <xsd:restriction base="dms:Choice">
          <xsd:enumeration value="Yes"/>
          <xsd:enumeration value="No"/>
          <xsd:enumeration value="Other"/>
        </xsd:restriction>
      </xsd:simpleType>
    </xsd:element>
    <xsd:element name="Complete_x003f_" ma:index="24" nillable="true" ma:displayName="Complete?" ma:default="0" ma:format="Dropdown" ma:internalName="Complete_x003f_">
      <xsd:simpleType>
        <xsd:restriction base="dms:Boolea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0" nillable="true" ma:displayName="MediaServiceEventHashCode" ma:hidden="true" ma:internalName="MediaServiceEventHashCode" ma:readOnly="true">
      <xsd:simpleType>
        <xsd:restriction base="dms:Text"/>
      </xsd:simpleType>
    </xsd:element>
    <xsd:element name="TypeOfDocument" ma:index="31" nillable="true" ma:displayName="Type Of Document" ma:format="Dropdown" ma:internalName="TypeOfDocumen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FR - Cleared For Release"/>
                    <xsd:enumeration value="PD - Personal Data"/>
                    <xsd:enumeration value="NPD - Not Personal Data"/>
                    <xsd:enumeration value="Other"/>
                    <xsd:enumeration value="SBUHB"/>
                    <xsd:enumeration value="PHW"/>
                  </xsd:restriction>
                </xsd:simpleType>
              </xsd:element>
            </xsd:sequence>
          </xsd:extension>
        </xsd:complexContent>
      </xsd:complexType>
    </xsd:element>
    <xsd:element name="JLComments" ma:index="32" nillable="true" ma:displayName="JL Comments" ma:format="Dropdown" ma:internalName="JLComments">
      <xsd:simpleType>
        <xsd:restriction base="dms:Text">
          <xsd:maxLength value="255"/>
        </xsd:restriction>
      </xsd:simpleType>
    </xsd:element>
    <xsd:element name="MediaServiceSearchProperties" ma:index="3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Approved_x003f_" ma:index="34" nillable="true" ma:displayName="Approved?" ma:default="Not Started" ma:format="Dropdown" ma:internalName="Approved_x003f_">
      <xsd:simpleType>
        <xsd:restriction base="dms:Choice">
          <xsd:enumeration value="Approved"/>
          <xsd:enumeration value="Rejected"/>
          <xsd:enumeration value="Pending"/>
          <xsd:enumeration value="Not Star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065d90-4e2c-4e19-88c2-15abdeecc8c8" elementFormDefault="qualified">
    <xsd:import namespace="http://schemas.microsoft.com/office/2006/documentManagement/types"/>
    <xsd:import namespace="http://schemas.microsoft.com/office/infopath/2007/PartnerControls"/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7" nillable="true" ma:displayName="Taxonomy Catch All Column" ma:hidden="true" ma:list="{8b6f4644-6734-434d-88ba-3c8e326e1f27}" ma:internalName="TaxCatchAll" ma:showField="CatchAllData" ma:web="2b065d90-4e2c-4e19-88c2-15abdeecc8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0E311A-E5FE-4746-BCCC-A3EC7B71A0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6D788B7-3818-401C-A626-F5E0DC02B3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BD5E39-FC15-4CE7-8CCA-9C5BEE9187D8}"/>
</file>

<file path=docProps/app.xml><?xml version="1.0" encoding="utf-8"?>
<Properties xmlns="http://schemas.openxmlformats.org/officeDocument/2006/extended-properties" xmlns:vt="http://schemas.openxmlformats.org/officeDocument/2006/docPropsVTypes">
  <TotalTime>11897</TotalTime>
  <Words>212</Words>
  <Application>Microsoft Office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Acumin Pro Semibold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Morris (Public Health Wales - No. 2 Capital Quarter)</dc:creator>
  <cp:lastModifiedBy>Catrin Elis (Public Health Wales - No. 2 Capital Quarter)</cp:lastModifiedBy>
  <cp:revision>2</cp:revision>
  <dcterms:created xsi:type="dcterms:W3CDTF">2022-11-28T11:27:05Z</dcterms:created>
  <dcterms:modified xsi:type="dcterms:W3CDTF">2022-12-06T18:01:15Z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0x0101004F052F335C39D04D957DFDCE0062B8DD</vt:lpwstr>
  </property>
  <property fmtid="{D5CDD505-2E9C-101B-9397-08002B2CF9AE}" pid="3" name="MediaServiceImageTags">
    <vt:lpwstr/>
  </property>
</Properties>
</file>