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15"/>
  </p:notesMasterIdLst>
  <p:sldIdLst>
    <p:sldId id="256" r:id="rId5"/>
    <p:sldId id="258" r:id="rId6"/>
    <p:sldId id="284" r:id="rId7"/>
    <p:sldId id="277" r:id="rId8"/>
    <p:sldId id="278" r:id="rId9"/>
    <p:sldId id="279" r:id="rId10"/>
    <p:sldId id="280" r:id="rId11"/>
    <p:sldId id="281" r:id="rId12"/>
    <p:sldId id="282" r:id="rId13"/>
    <p:sldId id="28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A2725120-FA01-C0FD-665D-38DB48C36CC3}" name="Julie Bishop (Public Health Wales - No. 2 Capital Quarter)" initials="JQ" userId="S::julie.bishop4@wales.nhs.uk::aaf01ed0-cb44-4cd9-8f3a-4591a0a9b6ff" providerId="AD"/>
  <p188:author id="{62A9892F-A510-6073-26EE-1DA906AAF76F}" name="Anthony Priest (Public Health Wales - No. 2 Capital Quarter)" initials="AQ" userId="S::anthony.priest2@wales.nhs.uk::46692481-554a-429c-bc03-d4cca9c03c2b" providerId="AD"/>
  <p188:author id="{08B1E03E-4DCC-1CAC-3AE4-1F29E517C8F7}" name="Sophie Flood (Public Health Wales - Matrix House)" initials="" userId="S::Sophie.Flood@wales.nhs.uk::f1b68508-ff1d-4a78-a875-f6aa95017de1" providerId="AD"/>
  <p188:author id="{519C988B-5CEE-D4DB-C133-21D4C2804E0E}" name="Lorna Bennett (Public Health Wales - No. 2 Capital Quarter)" initials="LQ" userId="S::lorna.bennett3@wales.nhs.uk::41cbff77-5434-42c9-8874-6f16723207f9" providerId="AD"/>
  <p188:author id="{5A994FA8-9F88-B734-D575-CD153A46D4F4}" name="Anthony Priest (Public Health Wales - No. 2 Capital Quarter)" initials="" userId="S::Anthony.Priest2@wales.nhs.uk::46692481-554a-429c-bc03-d4cca9c03c2b" providerId="AD"/>
  <p188:author id="{F4F662A8-3FE8-2DDF-A473-499F5F15D2F2}" name="Lillie Price (Public Health Wales - No. 2 Capital Quarter)" initials="LQ" userId="S::lillie.price@wales.nhs.uk::032d964d-be01-4d8a-8a44-d1d16ba64254" providerId="AD"/>
  <p188:author id="{0D4999D6-1E25-3088-B460-8B65078DA143}" name="Lillie Price (Public Health Wales - No. 2 Capital Quarter)" initials="" userId="S::Lillie.Price@wales.nhs.uk::032d964d-be01-4d8a-8a44-d1d16ba64254" providerId="AD"/>
  <p188:author id="{82A8F2DC-3481-B692-14F4-D4F0F1F9B7EB}" name="Sophie Flood (Public Health Wales - Matrix House)" initials="SH" userId="S::sophie.flood@wales.nhs.uk::f1b68508-ff1d-4a78-a875-f6aa95017de1" providerId="AD"/>
  <p188:author id="{A0A299E4-C092-AEC1-06CE-81608E9C237A}" name="Gareth Thomas (Public Health Wales, No. 2 Capital Quarter)" initials="GQ" userId="S::gareth.thomas17@wales.nhs.uk::74ed2807-8d61-45c7-a3b0-de76cb24c3dd" providerId="AD"/>
  <p188:author id="{8368E0EE-64FE-66A5-C485-FE417B109E99}" name="Lucy Jayne (Public Health Wales - No. 2 Capital Quarter)" initials="" userId="S::Lucy.Jayne@wales.nhs.uk::7eb58db9-16aa-42b3-9796-7f97c022edec"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DA5C56-4C4E-44F7-8ACB-EF79B0FC2633}" v="23" dt="2025-06-17T14:53:13.6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6/24/2025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581FA5-835A-DBD2-2F6D-3404E5887D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1C2950-5F32-BFB0-1026-3A26CA3249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41DAB8-DD53-7545-AD82-DD8ECC7B1CC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6EF2963-1B5E-E01A-27F8-F1DC976B0FDA}"/>
              </a:ext>
            </a:extLst>
          </p:cNvPr>
          <p:cNvSpPr>
            <a:spLocks noGrp="1"/>
          </p:cNvSpPr>
          <p:nvPr>
            <p:ph type="sldNum" sz="quarter" idx="5"/>
          </p:nvPr>
        </p:nvSpPr>
        <p:spPr/>
        <p:txBody>
          <a:bodyPr/>
          <a:lstStyle/>
          <a:p>
            <a:fld id="{C6BF1F24-30D7-5740-9F64-AE7FBFFC8324}" type="slidenum">
              <a:rPr lang="en-US" smtClean="0"/>
              <a:t>3</a:t>
            </a:fld>
            <a:endParaRPr lang="en-US"/>
          </a:p>
        </p:txBody>
      </p:sp>
    </p:spTree>
    <p:extLst>
      <p:ext uri="{BB962C8B-B14F-4D97-AF65-F5344CB8AC3E}">
        <p14:creationId xmlns:p14="http://schemas.microsoft.com/office/powerpoint/2010/main" val="1085392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6BF1F24-30D7-5740-9F64-AE7FBFFC8324}" type="slidenum">
              <a:rPr lang="en-US" smtClean="0"/>
              <a:t>4</a:t>
            </a:fld>
            <a:endParaRPr lang="en-US"/>
          </a:p>
        </p:txBody>
      </p:sp>
    </p:spTree>
    <p:extLst>
      <p:ext uri="{BB962C8B-B14F-4D97-AF65-F5344CB8AC3E}">
        <p14:creationId xmlns:p14="http://schemas.microsoft.com/office/powerpoint/2010/main" val="630848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6BF1F24-30D7-5740-9F64-AE7FBFFC8324}" type="slidenum">
              <a:rPr lang="en-US" smtClean="0"/>
              <a:t>5</a:t>
            </a:fld>
            <a:endParaRPr lang="en-US"/>
          </a:p>
        </p:txBody>
      </p:sp>
    </p:spTree>
    <p:extLst>
      <p:ext uri="{BB962C8B-B14F-4D97-AF65-F5344CB8AC3E}">
        <p14:creationId xmlns:p14="http://schemas.microsoft.com/office/powerpoint/2010/main" val="908668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6BF1F24-30D7-5740-9F64-AE7FBFFC8324}" type="slidenum">
              <a:rPr lang="en-US" smtClean="0"/>
              <a:t>7</a:t>
            </a:fld>
            <a:endParaRPr lang="en-US"/>
          </a:p>
        </p:txBody>
      </p:sp>
    </p:spTree>
    <p:extLst>
      <p:ext uri="{BB962C8B-B14F-4D97-AF65-F5344CB8AC3E}">
        <p14:creationId xmlns:p14="http://schemas.microsoft.com/office/powerpoint/2010/main" val="2004614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6BF1F24-30D7-5740-9F64-AE7FBFFC8324}" type="slidenum">
              <a:rPr lang="en-US" smtClean="0"/>
              <a:t>9</a:t>
            </a:fld>
            <a:endParaRPr lang="en-US"/>
          </a:p>
        </p:txBody>
      </p:sp>
    </p:spTree>
    <p:extLst>
      <p:ext uri="{BB962C8B-B14F-4D97-AF65-F5344CB8AC3E}">
        <p14:creationId xmlns:p14="http://schemas.microsoft.com/office/powerpoint/2010/main" val="27697554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86661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a:srcRect l="13170" b="50222"/>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81609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63103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05453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229515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Orange">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C75D8DA0-FA5D-E4A4-348F-1B27185447F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4" name="Picture 3">
            <a:extLst>
              <a:ext uri="{FF2B5EF4-FFF2-40B4-BE49-F238E27FC236}">
                <a16:creationId xmlns:a16="http://schemas.microsoft.com/office/drawing/2014/main" id="{D21D8264-1EB3-39E9-379D-1E494B0B89BE}"/>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5BB6815D-7426-E4F1-F536-CD871B71713E}"/>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B88EED20-7E87-4DFD-D9CA-B1A1FAA85455}"/>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1304FA74-24F0-045A-C516-E3564055D32B}"/>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3" name="Text Placeholder 16">
            <a:extLst>
              <a:ext uri="{FF2B5EF4-FFF2-40B4-BE49-F238E27FC236}">
                <a16:creationId xmlns:a16="http://schemas.microsoft.com/office/drawing/2014/main" id="{BB3D2668-6A46-5D77-93AC-94BF8FA300B3}"/>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08E733D0-84C6-0B71-429D-6FE9FF42DEA4}"/>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33D77F80-4716-8565-12CF-951888358537}"/>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20660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101288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1341353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398022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867784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C7A4B6-E657-EDCC-59CE-FE172E9D17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F656F4-6DF7-415A-4697-2904325800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7D5691-D849-353F-2C40-B394ED742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2B51D49-EE0F-5642-AE4A-D88F56CE5BD0}" type="datetimeFigureOut">
              <a:rPr lang="en-US" smtClean="0"/>
              <a:pPr/>
              <a:t>6/24/2025</a:t>
            </a:fld>
            <a:endParaRPr lang="en-US"/>
          </a:p>
        </p:txBody>
      </p:sp>
      <p:sp>
        <p:nvSpPr>
          <p:cNvPr id="5" name="Footer Placeholder 4">
            <a:extLst>
              <a:ext uri="{FF2B5EF4-FFF2-40B4-BE49-F238E27FC236}">
                <a16:creationId xmlns:a16="http://schemas.microsoft.com/office/drawing/2014/main" id="{9B0902D5-1DEE-9B02-E0A7-6B8BD7EADC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E8DC985D-423A-9E41-BE08-22CCE6FC1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8BF3B2AA-8EE5-0E49-B5D5-F85568A574C4}" type="slidenum">
              <a:rPr lang="en-US" smtClean="0"/>
              <a:pPr/>
              <a:t>‹#›</a:t>
            </a:fld>
            <a:endParaRPr lang="en-US"/>
          </a:p>
        </p:txBody>
      </p:sp>
    </p:spTree>
    <p:extLst>
      <p:ext uri="{BB962C8B-B14F-4D97-AF65-F5344CB8AC3E}">
        <p14:creationId xmlns:p14="http://schemas.microsoft.com/office/powerpoint/2010/main" val="1333482334"/>
      </p:ext>
    </p:extLst>
  </p:cSld>
  <p:clrMap bg1="lt1" tx1="dk1" bg2="lt2" tx2="dk2" accent1="accent1" accent2="accent2" accent3="accent3" accent4="accent4" accent5="accent5" accent6="accent6" hlink="hlink" folHlink="folHlink"/>
  <p:sldLayoutIdLst>
    <p:sldLayoutId id="2147483652" r:id="rId1"/>
    <p:sldLayoutId id="2147483657" r:id="rId2"/>
    <p:sldLayoutId id="2147483662" r:id="rId3"/>
    <p:sldLayoutId id="2147483672" r:id="rId4"/>
    <p:sldLayoutId id="2147483667" r:id="rId5"/>
    <p:sldLayoutId id="2147483700" r:id="rId6"/>
    <p:sldLayoutId id="2147483689" r:id="rId7"/>
    <p:sldLayoutId id="2147483690" r:id="rId8"/>
    <p:sldLayoutId id="2147483699" r:id="rId9"/>
    <p:sldLayoutId id="2147483701" r:id="rId10"/>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www.who.int/publications/i/item/9789241516648" TargetMode="External"/><Relationship Id="rId13" Type="http://schemas.openxmlformats.org/officeDocument/2006/relationships/hyperlink" Target="https://static1.squarespace.com/static/59f75004f09ca48694070f3b/t/65660f28b0e0cc066e46be66/1701187396117/FSN+Eating+well+recipe+book_Oct+2023_DIGITAL.pdf" TargetMode="External"/><Relationship Id="rId18" Type="http://schemas.openxmlformats.org/officeDocument/2006/relationships/hyperlink" Target="https://www.cardiff.ac.uk/research/explore/research-units-old/welsh-oral-health-information-unit" TargetMode="External"/><Relationship Id="rId3" Type="http://schemas.openxmlformats.org/officeDocument/2006/relationships/hyperlink" Target="https://www.bda.uk.com/food-health.html" TargetMode="External"/><Relationship Id="rId7" Type="http://schemas.openxmlformats.org/officeDocument/2006/relationships/hyperlink" Target="https://eatforum.org/lancet-commission/eatinghealthyandsustainable/" TargetMode="External"/><Relationship Id="rId12" Type="http://schemas.openxmlformats.org/officeDocument/2006/relationships/hyperlink" Target="https://phw.nhs.wales/news/public-health-wales-launches-dedicated-workstream-to-maximise-impact-of-school-food-on-child-health/opportunities-for-improving-childrens-health-in-wales-the-potential-of-school-food/" TargetMode="External"/><Relationship Id="rId17" Type="http://schemas.openxmlformats.org/officeDocument/2006/relationships/hyperlink" Target="https://phw.nhs.wales/services-and-teams/child-measurement-programme/" TargetMode="External"/><Relationship Id="rId2" Type="http://schemas.openxmlformats.org/officeDocument/2006/relationships/hyperlink" Target="https://www.food.gov.uk/sites/default/files/media/document/eatwell-guide-master-digital.pdf" TargetMode="External"/><Relationship Id="rId16" Type="http://schemas.openxmlformats.org/officeDocument/2006/relationships/hyperlink" Target="https://www.gov.wales/national-diet-and-nutrition-survey-results-years-1-9" TargetMode="External"/><Relationship Id="rId1" Type="http://schemas.openxmlformats.org/officeDocument/2006/relationships/slideLayout" Target="../slideLayouts/slideLayout9.xml"/><Relationship Id="rId6" Type="http://schemas.openxmlformats.org/officeDocument/2006/relationships/hyperlink" Target="https://www.bda.uk.com/news-campaigns/campaigns/one-blue-dot.html" TargetMode="External"/><Relationship Id="rId11" Type="http://schemas.openxmlformats.org/officeDocument/2006/relationships/hyperlink" Target="https://www.gov.uk/government/publications/sacn-statement-on-processed-foods-and-health/sacn-statement-on-processed-foods-and-health-summary-report" TargetMode="External"/><Relationship Id="rId5" Type="http://schemas.openxmlformats.org/officeDocument/2006/relationships/hyperlink" Target="https://foodfoundation.org.uk/" TargetMode="External"/><Relationship Id="rId15" Type="http://schemas.openxmlformats.org/officeDocument/2006/relationships/hyperlink" Target="https://www.shrn.org.uk/national-data/" TargetMode="External"/><Relationship Id="rId10" Type="http://schemas.openxmlformats.org/officeDocument/2006/relationships/hyperlink" Target="https://www.unicef.org/media/139591/file/A%20Child%20Rights-Based%20Approach%20to%20Food%20Marketing.pdf" TargetMode="External"/><Relationship Id="rId4" Type="http://schemas.openxmlformats.org/officeDocument/2006/relationships/hyperlink" Target="http://Z:/02i3%20HWHW%20Digital/6.Content%20Development/Resources%20for%20content%20writing/ID%20F9%20Shopping/WCRF%20A%20Guide%20to%20Food%20Labelling/Guide-To-Food-Labelling-2019-WEB.pdf" TargetMode="External"/><Relationship Id="rId9" Type="http://schemas.openxmlformats.org/officeDocument/2006/relationships/hyperlink" Target="https://biteback.contentfiles.net/media/documents/Enticing-Effective-Everywhere-FINAL_1.pdf" TargetMode="External"/><Relationship Id="rId14" Type="http://schemas.openxmlformats.org/officeDocument/2006/relationships/hyperlink" Target="https://urbanhealth.org.uk/our-work/childrens-health-and-food/framing-toolkit-talking-about-childhood-obesity"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s://hwb.gov.wales/curriculum-for-wales/designing-your-curriculum/"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09FECE3-A7BC-645C-296E-25B886289BF9}"/>
              </a:ext>
            </a:extLst>
          </p:cNvPr>
          <p:cNvSpPr>
            <a:spLocks noGrp="1"/>
          </p:cNvSpPr>
          <p:nvPr/>
        </p:nvSpPr>
        <p:spPr>
          <a:xfrm>
            <a:off x="370810" y="3424566"/>
            <a:ext cx="4286511" cy="1234819"/>
          </a:xfrm>
          <a:prstGeom prst="rect">
            <a:avLst/>
          </a:prstGeom>
          <a:noFill/>
          <a:ln>
            <a:noFill/>
          </a:ln>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bg1"/>
                </a:solidFill>
                <a:latin typeface="Ubuntu"/>
                <a:ea typeface="Verdana"/>
              </a:rPr>
              <a:t>Focus on Food </a:t>
            </a:r>
          </a:p>
          <a:p>
            <a:r>
              <a:rPr lang="en-US">
                <a:solidFill>
                  <a:schemeClr val="bg1"/>
                </a:solidFill>
                <a:latin typeface="Ubuntu"/>
                <a:ea typeface="Verdana"/>
              </a:rPr>
              <a:t>and Nutrition</a:t>
            </a:r>
          </a:p>
        </p:txBody>
      </p:sp>
      <p:sp>
        <p:nvSpPr>
          <p:cNvPr id="3" name="Text Placeholder 3">
            <a:extLst>
              <a:ext uri="{FF2B5EF4-FFF2-40B4-BE49-F238E27FC236}">
                <a16:creationId xmlns:a16="http://schemas.microsoft.com/office/drawing/2014/main" id="{8F7AC748-6A15-275E-CCF2-2EA86562BAE2}"/>
              </a:ext>
            </a:extLst>
          </p:cNvPr>
          <p:cNvSpPr>
            <a:spLocks noGrp="1"/>
          </p:cNvSpPr>
          <p:nvPr/>
        </p:nvSpPr>
        <p:spPr>
          <a:xfrm>
            <a:off x="370810" y="2839980"/>
            <a:ext cx="7296579" cy="428096"/>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a:solidFill>
                  <a:schemeClr val="bg1"/>
                </a:solidFill>
                <a:latin typeface="Ubuntu"/>
                <a:ea typeface="Verdana"/>
              </a:rPr>
              <a:t>Health Promoting Behaviour:</a:t>
            </a:r>
            <a:endParaRPr lang="en-US" sz="2400">
              <a:solidFill>
                <a:schemeClr val="bg1"/>
              </a:solidFill>
              <a:latin typeface="Ubuntu"/>
              <a:ea typeface="Verdana"/>
            </a:endParaRPr>
          </a:p>
          <a:p>
            <a:endParaRPr lang="en-GB" sz="2400">
              <a:solidFill>
                <a:schemeClr val="bg1"/>
              </a:solidFill>
              <a:latin typeface="Ubuntu"/>
              <a:ea typeface="Verdana"/>
            </a:endParaRPr>
          </a:p>
        </p:txBody>
      </p:sp>
      <p:sp>
        <p:nvSpPr>
          <p:cNvPr id="4" name="Text Placeholder 3">
            <a:extLst>
              <a:ext uri="{FF2B5EF4-FFF2-40B4-BE49-F238E27FC236}">
                <a16:creationId xmlns:a16="http://schemas.microsoft.com/office/drawing/2014/main" id="{1523C959-0675-8D04-F701-BA59E0773D49}"/>
              </a:ext>
            </a:extLst>
          </p:cNvPr>
          <p:cNvSpPr txBox="1">
            <a:spLocks/>
          </p:cNvSpPr>
          <p:nvPr/>
        </p:nvSpPr>
        <p:spPr>
          <a:xfrm>
            <a:off x="370810" y="1712658"/>
            <a:ext cx="5170554" cy="611887"/>
          </a:xfrm>
          <a:prstGeom prst="rect">
            <a:avLst/>
          </a:prstGeom>
          <a:noFill/>
          <a:ln>
            <a:noFill/>
          </a:ln>
        </p:spPr>
        <p:txBody>
          <a:bodyPr vert="horz" lIns="91440" tIns="45720" rIns="91440" bIns="45720" rtlCol="0"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b="1">
                <a:solidFill>
                  <a:schemeClr val="bg1"/>
                </a:solidFill>
                <a:effectLst/>
                <a:latin typeface="Ubuntu"/>
                <a:ea typeface="Verdana"/>
              </a:rPr>
              <a:t>Curriculum Guidance and Resource Bank </a:t>
            </a:r>
            <a:endParaRPr lang="en-US" sz="2000">
              <a:solidFill>
                <a:schemeClr val="bg1"/>
              </a:solidFill>
              <a:latin typeface="Ubuntu"/>
              <a:ea typeface="Verdana"/>
            </a:endParaRPr>
          </a:p>
          <a:p>
            <a:r>
              <a:rPr lang="en-GB" sz="2000" b="1">
                <a:solidFill>
                  <a:schemeClr val="bg1"/>
                </a:solidFill>
                <a:effectLst/>
                <a:latin typeface="Ubuntu"/>
                <a:ea typeface="Verdana"/>
              </a:rPr>
              <a:t>for Teachers and Learners in Wales</a:t>
            </a:r>
            <a:r>
              <a:rPr lang="en-GB" sz="2000" b="1">
                <a:solidFill>
                  <a:schemeClr val="bg1"/>
                </a:solidFill>
                <a:latin typeface="Ubuntu"/>
                <a:ea typeface="Verdana"/>
              </a:rPr>
              <a:t> </a:t>
            </a:r>
            <a:endParaRPr lang="en-GB" sz="2000">
              <a:solidFill>
                <a:schemeClr val="bg1"/>
              </a:solidFill>
              <a:latin typeface="Ubuntu"/>
            </a:endParaRPr>
          </a:p>
        </p:txBody>
      </p:sp>
      <p:pic>
        <p:nvPicPr>
          <p:cNvPr id="11" name="Picture 10" descr="A child eating a sandwich&#10;&#10;AI-generated content may be incorrect.">
            <a:extLst>
              <a:ext uri="{FF2B5EF4-FFF2-40B4-BE49-F238E27FC236}">
                <a16:creationId xmlns:a16="http://schemas.microsoft.com/office/drawing/2014/main" id="{786278A7-081B-05EF-759F-63F736C74D8C}"/>
              </a:ext>
            </a:extLst>
          </p:cNvPr>
          <p:cNvPicPr>
            <a:picLocks noChangeAspect="1"/>
          </p:cNvPicPr>
          <p:nvPr/>
        </p:nvPicPr>
        <p:blipFill>
          <a:blip r:embed="rId2"/>
          <a:stretch>
            <a:fillRect/>
          </a:stretch>
        </p:blipFill>
        <p:spPr>
          <a:xfrm>
            <a:off x="5658356" y="1712658"/>
            <a:ext cx="6162834" cy="4108556"/>
          </a:xfrm>
          <a:prstGeom prst="roundRect">
            <a:avLst/>
          </a:prstGeom>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06E88D1A-6D6F-3345-A189-4087858AD806}"/>
              </a:ext>
            </a:extLst>
          </p:cNvPr>
          <p:cNvSpPr txBox="1">
            <a:spLocks/>
          </p:cNvSpPr>
          <p:nvPr/>
        </p:nvSpPr>
        <p:spPr>
          <a:xfrm>
            <a:off x="304878" y="878630"/>
            <a:ext cx="10381650" cy="1244599"/>
          </a:xfrm>
          <a:prstGeom prst="rect">
            <a:avLst/>
          </a:prstGeom>
        </p:spPr>
        <p:txBody>
          <a:bodyPr vert="horz" lIns="91440" tIns="45720" rIns="91440" bIns="45720" rtlCol="0" anchor="b">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solidFill>
                  <a:schemeClr val="bg1"/>
                </a:solidFill>
                <a:latin typeface="Ubuntu"/>
                <a:ea typeface="Calibri Light"/>
                <a:cs typeface="Calibri Light"/>
              </a:rPr>
              <a:t>Sources of Further Information to Support Teaching and Learning </a:t>
            </a:r>
            <a:endParaRPr lang="en-US" sz="3200" b="1">
              <a:solidFill>
                <a:schemeClr val="bg1"/>
              </a:solidFill>
              <a:latin typeface="Ubuntu"/>
            </a:endParaRPr>
          </a:p>
        </p:txBody>
      </p:sp>
      <p:sp>
        <p:nvSpPr>
          <p:cNvPr id="8" name="TextBox 7">
            <a:extLst>
              <a:ext uri="{FF2B5EF4-FFF2-40B4-BE49-F238E27FC236}">
                <a16:creationId xmlns:a16="http://schemas.microsoft.com/office/drawing/2014/main" id="{47E29F9B-4A26-B7B6-CDF0-62F2FA8FF20D}"/>
              </a:ext>
            </a:extLst>
          </p:cNvPr>
          <p:cNvSpPr txBox="1"/>
          <p:nvPr/>
        </p:nvSpPr>
        <p:spPr>
          <a:xfrm>
            <a:off x="302795" y="2257926"/>
            <a:ext cx="11686673" cy="40164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500">
                <a:solidFill>
                  <a:schemeClr val="bg1"/>
                </a:solidFill>
                <a:latin typeface="Ubuntu"/>
                <a:cs typeface="Segoe UI"/>
              </a:rPr>
              <a:t>•</a:t>
            </a:r>
            <a:r>
              <a:rPr lang="en-US" sz="1500" u="sng">
                <a:solidFill>
                  <a:schemeClr val="bg1"/>
                </a:solidFill>
                <a:latin typeface="Ubuntu"/>
                <a:cs typeface="Segoe UI"/>
                <a:hlinkClick r:id="rId2">
                  <a:extLst>
                    <a:ext uri="{A12FA001-AC4F-418D-AE19-62706E023703}">
                      <ahyp:hlinkClr xmlns:ahyp="http://schemas.microsoft.com/office/drawing/2018/hyperlinkcolor" val="tx"/>
                    </a:ext>
                  </a:extLst>
                </a:hlinkClick>
              </a:rPr>
              <a:t>The Eatwell Guide (food.gov.uk)</a:t>
            </a:r>
            <a:r>
              <a:rPr lang="en-US" sz="1500">
                <a:solidFill>
                  <a:schemeClr val="bg1"/>
                </a:solidFill>
                <a:latin typeface="Ubuntu"/>
                <a:cs typeface="Segoe UI"/>
              </a:rPr>
              <a:t> – pictorial image and supporting guidance document​</a:t>
            </a:r>
          </a:p>
          <a:p>
            <a:r>
              <a:rPr lang="en-US" sz="1500">
                <a:solidFill>
                  <a:schemeClr val="bg1"/>
                </a:solidFill>
                <a:latin typeface="Ubuntu"/>
                <a:cs typeface="Segoe UI"/>
              </a:rPr>
              <a:t>•</a:t>
            </a:r>
            <a:r>
              <a:rPr lang="en-US" sz="1500" u="sng">
                <a:solidFill>
                  <a:schemeClr val="bg1"/>
                </a:solidFill>
                <a:latin typeface="Ubuntu"/>
                <a:cs typeface="Segoe UI"/>
                <a:hlinkClick r:id="rId3">
                  <a:extLst>
                    <a:ext uri="{A12FA001-AC4F-418D-AE19-62706E023703}">
                      <ahyp:hlinkClr xmlns:ahyp="http://schemas.microsoft.com/office/drawing/2018/hyperlinkcolor" val="tx"/>
                    </a:ext>
                  </a:extLst>
                </a:hlinkClick>
              </a:rPr>
              <a:t>Food &amp; Health (bda.uk.com)</a:t>
            </a:r>
            <a:r>
              <a:rPr lang="en-US" sz="1500">
                <a:solidFill>
                  <a:schemeClr val="bg1"/>
                </a:solidFill>
                <a:latin typeface="Ubuntu"/>
                <a:cs typeface="Segoe UI"/>
              </a:rPr>
              <a:t> – factsheets on variety of topics including food labelling, fluids, adolescent food facts </a:t>
            </a:r>
            <a:r>
              <a:rPr lang="en-US" sz="1500" err="1">
                <a:solidFill>
                  <a:schemeClr val="bg1"/>
                </a:solidFill>
                <a:latin typeface="Ubuntu"/>
                <a:cs typeface="Segoe UI"/>
              </a:rPr>
              <a:t>etc</a:t>
            </a:r>
            <a:r>
              <a:rPr lang="en-US" sz="1500">
                <a:solidFill>
                  <a:schemeClr val="bg1"/>
                </a:solidFill>
                <a:latin typeface="Ubuntu"/>
                <a:cs typeface="Segoe UI"/>
              </a:rPr>
              <a:t>​</a:t>
            </a:r>
          </a:p>
          <a:p>
            <a:r>
              <a:rPr lang="en-US" sz="1500">
                <a:solidFill>
                  <a:schemeClr val="bg1"/>
                </a:solidFill>
                <a:latin typeface="Ubuntu"/>
                <a:cs typeface="Segoe UI"/>
              </a:rPr>
              <a:t>•</a:t>
            </a:r>
            <a:r>
              <a:rPr lang="en-US" sz="1500" u="sng">
                <a:solidFill>
                  <a:schemeClr val="bg1"/>
                </a:solidFill>
                <a:latin typeface="Ubuntu"/>
                <a:cs typeface="Segoe UI"/>
                <a:hlinkClick r:id="rId4">
                  <a:extLst>
                    <a:ext uri="{A12FA001-AC4F-418D-AE19-62706E023703}">
                      <ahyp:hlinkClr xmlns:ahyp="http://schemas.microsoft.com/office/drawing/2018/hyperlinkcolor" val="tx"/>
                    </a:ext>
                  </a:extLst>
                </a:hlinkClick>
              </a:rPr>
              <a:t>Guide-To-Food-Labelling-2019-WEB.pdf</a:t>
            </a:r>
            <a:r>
              <a:rPr lang="en-US" sz="1500">
                <a:solidFill>
                  <a:schemeClr val="bg1"/>
                </a:solidFill>
                <a:latin typeface="Ubuntu"/>
                <a:cs typeface="Segoe UI"/>
              </a:rPr>
              <a:t> – food labelling guidance documents and visual aids​</a:t>
            </a:r>
          </a:p>
          <a:p>
            <a:r>
              <a:rPr lang="en-US" sz="1500">
                <a:solidFill>
                  <a:schemeClr val="bg1"/>
                </a:solidFill>
                <a:latin typeface="Ubuntu"/>
                <a:cs typeface="Segoe UI"/>
              </a:rPr>
              <a:t>•</a:t>
            </a:r>
            <a:r>
              <a:rPr lang="en-US" sz="1500" u="sng">
                <a:solidFill>
                  <a:schemeClr val="bg1"/>
                </a:solidFill>
                <a:latin typeface="Ubuntu"/>
                <a:cs typeface="Segoe UI"/>
                <a:hlinkClick r:id="rId5">
                  <a:extLst>
                    <a:ext uri="{A12FA001-AC4F-418D-AE19-62706E023703}">
                      <ahyp:hlinkClr xmlns:ahyp="http://schemas.microsoft.com/office/drawing/2018/hyperlinkcolor" val="tx"/>
                    </a:ext>
                  </a:extLst>
                </a:hlinkClick>
              </a:rPr>
              <a:t>Home (foodfoundation.org.uk)</a:t>
            </a:r>
            <a:r>
              <a:rPr lang="en-US" sz="1500" u="sng">
                <a:solidFill>
                  <a:schemeClr val="bg1"/>
                </a:solidFill>
                <a:latin typeface="Ubuntu"/>
                <a:cs typeface="Segoe UI"/>
              </a:rPr>
              <a:t> </a:t>
            </a:r>
            <a:r>
              <a:rPr lang="en-US" sz="1500">
                <a:solidFill>
                  <a:schemeClr val="bg1"/>
                </a:solidFill>
                <a:latin typeface="Ubuntu"/>
                <a:cs typeface="Segoe UI"/>
              </a:rPr>
              <a:t>​</a:t>
            </a:r>
          </a:p>
          <a:p>
            <a:r>
              <a:rPr lang="en-US" sz="1500">
                <a:solidFill>
                  <a:schemeClr val="bg1"/>
                </a:solidFill>
                <a:latin typeface="Ubuntu"/>
                <a:cs typeface="Segoe UI"/>
              </a:rPr>
              <a:t>•</a:t>
            </a:r>
            <a:r>
              <a:rPr lang="en-US" sz="1500" u="sng">
                <a:solidFill>
                  <a:schemeClr val="bg1"/>
                </a:solidFill>
                <a:latin typeface="Ubuntu"/>
                <a:cs typeface="Segoe UI"/>
                <a:hlinkClick r:id="rId6">
                  <a:extLst>
                    <a:ext uri="{A12FA001-AC4F-418D-AE19-62706E023703}">
                      <ahyp:hlinkClr xmlns:ahyp="http://schemas.microsoft.com/office/drawing/2018/hyperlinkcolor" val="tx"/>
                    </a:ext>
                  </a:extLst>
                </a:hlinkClick>
              </a:rPr>
              <a:t>One Blue Dot - Sustainable Diets (bda.uk.com)</a:t>
            </a:r>
            <a:r>
              <a:rPr lang="en-US" sz="1500">
                <a:solidFill>
                  <a:schemeClr val="bg1"/>
                </a:solidFill>
                <a:latin typeface="Ubuntu"/>
                <a:cs typeface="Segoe UI"/>
              </a:rPr>
              <a:t>  / </a:t>
            </a:r>
            <a:r>
              <a:rPr lang="en-US" sz="1500" u="sng">
                <a:solidFill>
                  <a:schemeClr val="bg1"/>
                </a:solidFill>
                <a:latin typeface="Ubuntu"/>
                <a:cs typeface="Segoe UI"/>
                <a:hlinkClick r:id="rId7">
                  <a:extLst>
                    <a:ext uri="{A12FA001-AC4F-418D-AE19-62706E023703}">
                      <ahyp:hlinkClr xmlns:ahyp="http://schemas.microsoft.com/office/drawing/2018/hyperlinkcolor" val="tx"/>
                    </a:ext>
                  </a:extLst>
                </a:hlinkClick>
              </a:rPr>
              <a:t>AT-Lancet Commission Brief for Everyone - EAT (eatforum.org)</a:t>
            </a:r>
            <a:r>
              <a:rPr lang="en-US" sz="1500">
                <a:solidFill>
                  <a:schemeClr val="bg1"/>
                </a:solidFill>
                <a:latin typeface="Ubuntu"/>
                <a:cs typeface="Segoe UI"/>
              </a:rPr>
              <a:t> / </a:t>
            </a:r>
            <a:r>
              <a:rPr lang="en-US" sz="1500" u="sng">
                <a:solidFill>
                  <a:schemeClr val="bg1"/>
                </a:solidFill>
                <a:latin typeface="Ubuntu"/>
                <a:cs typeface="Segoe UI"/>
                <a:hlinkClick r:id="rId8">
                  <a:extLst>
                    <a:ext uri="{A12FA001-AC4F-418D-AE19-62706E023703}">
                      <ahyp:hlinkClr xmlns:ahyp="http://schemas.microsoft.com/office/drawing/2018/hyperlinkcolor" val="tx"/>
                    </a:ext>
                  </a:extLst>
                </a:hlinkClick>
              </a:rPr>
              <a:t>Sustainable healthy diets: guiding principles (who.int)</a:t>
            </a:r>
            <a:r>
              <a:rPr lang="en-US" sz="1500" u="sng">
                <a:solidFill>
                  <a:schemeClr val="bg1"/>
                </a:solidFill>
                <a:latin typeface="Ubuntu"/>
                <a:cs typeface="Segoe UI"/>
              </a:rPr>
              <a:t> </a:t>
            </a:r>
            <a:r>
              <a:rPr lang="en-US" sz="1500">
                <a:solidFill>
                  <a:schemeClr val="bg1"/>
                </a:solidFill>
                <a:latin typeface="Ubuntu"/>
                <a:cs typeface="Segoe UI"/>
              </a:rPr>
              <a:t>– food and the environment ​</a:t>
            </a:r>
          </a:p>
          <a:p>
            <a:r>
              <a:rPr lang="en-US" sz="1500">
                <a:solidFill>
                  <a:schemeClr val="bg1"/>
                </a:solidFill>
                <a:latin typeface="Ubuntu"/>
                <a:cs typeface="Segoe UI"/>
              </a:rPr>
              <a:t>•</a:t>
            </a:r>
            <a:r>
              <a:rPr lang="en-US" sz="1500" u="sng">
                <a:solidFill>
                  <a:schemeClr val="bg1"/>
                </a:solidFill>
                <a:latin typeface="Ubuntu"/>
                <a:cs typeface="Segoe UI"/>
                <a:hlinkClick r:id="rId9">
                  <a:extLst>
                    <a:ext uri="{A12FA001-AC4F-418D-AE19-62706E023703}">
                      <ahyp:hlinkClr xmlns:ahyp="http://schemas.microsoft.com/office/drawing/2018/hyperlinkcolor" val="tx"/>
                    </a:ext>
                  </a:extLst>
                </a:hlinkClick>
              </a:rPr>
              <a:t>Enticing-Effective-Everywhere-FINAL_1.pdf (contentfiles.net)</a:t>
            </a:r>
            <a:r>
              <a:rPr lang="en-US" sz="1500">
                <a:solidFill>
                  <a:schemeClr val="bg1"/>
                </a:solidFill>
                <a:latin typeface="Ubuntu"/>
                <a:cs typeface="Segoe UI"/>
              </a:rPr>
              <a:t> / </a:t>
            </a:r>
            <a:r>
              <a:rPr lang="en-US" sz="1500" u="sng">
                <a:solidFill>
                  <a:schemeClr val="bg1"/>
                </a:solidFill>
                <a:latin typeface="Ubuntu"/>
                <a:cs typeface="Segoe UI"/>
                <a:hlinkClick r:id="rId10">
                  <a:extLst>
                    <a:ext uri="{A12FA001-AC4F-418D-AE19-62706E023703}">
                      <ahyp:hlinkClr xmlns:ahyp="http://schemas.microsoft.com/office/drawing/2018/hyperlinkcolor" val="tx"/>
                    </a:ext>
                  </a:extLst>
                </a:hlinkClick>
              </a:rPr>
              <a:t>180507_Marketing Report.indd (unicef.org)</a:t>
            </a:r>
            <a:r>
              <a:rPr lang="en-US" sz="1500">
                <a:solidFill>
                  <a:schemeClr val="bg1"/>
                </a:solidFill>
                <a:latin typeface="Ubuntu"/>
                <a:cs typeface="Segoe UI"/>
              </a:rPr>
              <a:t> – industry influences​</a:t>
            </a:r>
          </a:p>
          <a:p>
            <a:pPr algn="just"/>
            <a:r>
              <a:rPr lang="en-US" sz="1500">
                <a:solidFill>
                  <a:schemeClr val="bg1"/>
                </a:solidFill>
                <a:latin typeface="Ubuntu"/>
                <a:cs typeface="Segoe UI"/>
              </a:rPr>
              <a:t>•</a:t>
            </a:r>
            <a:r>
              <a:rPr lang="en-US" sz="1500" u="sng">
                <a:solidFill>
                  <a:schemeClr val="bg1"/>
                </a:solidFill>
                <a:latin typeface="Ubuntu"/>
                <a:cs typeface="Segoe UI"/>
                <a:hlinkClick r:id="rId11">
                  <a:extLst>
                    <a:ext uri="{A12FA001-AC4F-418D-AE19-62706E023703}">
                      <ahyp:hlinkClr xmlns:ahyp="http://schemas.microsoft.com/office/drawing/2018/hyperlinkcolor" val="tx"/>
                    </a:ext>
                  </a:extLst>
                </a:hlinkClick>
              </a:rPr>
              <a:t>SACN statement on processed foods and health - summary report - GOV.UK (www.gov.uk)</a:t>
            </a:r>
            <a:r>
              <a:rPr lang="en-US" sz="1500">
                <a:solidFill>
                  <a:schemeClr val="bg1"/>
                </a:solidFill>
                <a:latin typeface="Ubuntu"/>
                <a:cs typeface="Segoe UI"/>
              </a:rPr>
              <a:t> – ultra-processed foods​</a:t>
            </a:r>
          </a:p>
          <a:p>
            <a:r>
              <a:rPr lang="en-US" sz="1500">
                <a:solidFill>
                  <a:schemeClr val="bg1"/>
                </a:solidFill>
                <a:latin typeface="Ubuntu"/>
                <a:cs typeface="Segoe UI"/>
              </a:rPr>
              <a:t>•</a:t>
            </a:r>
            <a:r>
              <a:rPr lang="en-US" sz="1500" u="sng">
                <a:solidFill>
                  <a:schemeClr val="bg1"/>
                </a:solidFill>
                <a:latin typeface="Ubuntu"/>
                <a:cs typeface="Segoe UI"/>
                <a:hlinkClick r:id="rId12">
                  <a:extLst>
                    <a:ext uri="{A12FA001-AC4F-418D-AE19-62706E023703}">
                      <ahyp:hlinkClr xmlns:ahyp="http://schemas.microsoft.com/office/drawing/2018/hyperlinkcolor" val="tx"/>
                    </a:ext>
                  </a:extLst>
                </a:hlinkClick>
              </a:rPr>
              <a:t>PHW opportunities for improving children’s health in Wales. The potential of school food</a:t>
            </a:r>
            <a:r>
              <a:rPr lang="en-US" sz="1500">
                <a:solidFill>
                  <a:schemeClr val="bg1"/>
                </a:solidFill>
                <a:latin typeface="Ubuntu"/>
                <a:cs typeface="Segoe UI"/>
              </a:rPr>
              <a:t> - background on school food. ​</a:t>
            </a:r>
          </a:p>
          <a:p>
            <a:r>
              <a:rPr lang="en-US" sz="1500">
                <a:solidFill>
                  <a:schemeClr val="bg1"/>
                </a:solidFill>
                <a:latin typeface="Ubuntu"/>
                <a:cs typeface="Segoe UI"/>
              </a:rPr>
              <a:t>•</a:t>
            </a:r>
            <a:r>
              <a:rPr lang="en-US" sz="1500" u="sng">
                <a:solidFill>
                  <a:schemeClr val="bg1"/>
                </a:solidFill>
                <a:latin typeface="Ubuntu"/>
                <a:cs typeface="Segoe UI"/>
                <a:hlinkClick r:id="rId13">
                  <a:extLst>
                    <a:ext uri="{A12FA001-AC4F-418D-AE19-62706E023703}">
                      <ahyp:hlinkClr xmlns:ahyp="http://schemas.microsoft.com/office/drawing/2018/hyperlinkcolor" val="tx"/>
                    </a:ext>
                  </a:extLst>
                </a:hlinkClick>
              </a:rPr>
              <a:t>FSN+Eating+well+recipe+book_Oct+2023_DIGITAL.pdf (squarespace.com)</a:t>
            </a:r>
            <a:r>
              <a:rPr lang="en-US" sz="1500">
                <a:solidFill>
                  <a:schemeClr val="bg1"/>
                </a:solidFill>
                <a:latin typeface="Ubuntu"/>
                <a:cs typeface="Segoe UI"/>
              </a:rPr>
              <a:t> – family recipes​</a:t>
            </a:r>
          </a:p>
          <a:p>
            <a:r>
              <a:rPr lang="en-US" sz="1500">
                <a:solidFill>
                  <a:schemeClr val="bg1"/>
                </a:solidFill>
                <a:latin typeface="Ubuntu"/>
                <a:cs typeface="Segoe UI"/>
              </a:rPr>
              <a:t>•</a:t>
            </a:r>
            <a:r>
              <a:rPr lang="en-US" sz="1500" u="sng">
                <a:solidFill>
                  <a:schemeClr val="bg1"/>
                </a:solidFill>
                <a:latin typeface="Ubuntu"/>
                <a:cs typeface="Segoe UI"/>
                <a:hlinkClick r:id="rId14">
                  <a:extLst>
                    <a:ext uri="{A12FA001-AC4F-418D-AE19-62706E023703}">
                      <ahyp:hlinkClr xmlns:ahyp="http://schemas.microsoft.com/office/drawing/2018/hyperlinkcolor" val="tx"/>
                    </a:ext>
                  </a:extLst>
                </a:hlinkClick>
              </a:rPr>
              <a:t>Reframing how we talk about children’s health and food</a:t>
            </a:r>
            <a:r>
              <a:rPr lang="en-US" sz="1500">
                <a:solidFill>
                  <a:schemeClr val="bg1"/>
                </a:solidFill>
                <a:latin typeface="Ubuntu"/>
                <a:cs typeface="Segoe UI"/>
              </a:rPr>
              <a:t> - support on how to frame health messages to children and young people ​</a:t>
            </a:r>
          </a:p>
          <a:p>
            <a:r>
              <a:rPr lang="en-US" sz="1500" b="1" u="sng">
                <a:solidFill>
                  <a:schemeClr val="bg1"/>
                </a:solidFill>
                <a:latin typeface="Ubuntu"/>
                <a:cs typeface="Segoe UI"/>
              </a:rPr>
              <a:t>Data Sources</a:t>
            </a:r>
            <a:r>
              <a:rPr lang="en-US" sz="1500">
                <a:solidFill>
                  <a:schemeClr val="bg1"/>
                </a:solidFill>
                <a:latin typeface="Ubuntu"/>
                <a:cs typeface="Segoe UI"/>
              </a:rPr>
              <a:t>​</a:t>
            </a:r>
          </a:p>
          <a:p>
            <a:r>
              <a:rPr lang="en-US" sz="1500">
                <a:solidFill>
                  <a:schemeClr val="bg1"/>
                </a:solidFill>
                <a:latin typeface="Ubuntu"/>
                <a:cs typeface="Segoe UI"/>
              </a:rPr>
              <a:t>•SHRN: </a:t>
            </a:r>
            <a:r>
              <a:rPr lang="en-US" sz="1500" u="sng">
                <a:solidFill>
                  <a:schemeClr val="bg1"/>
                </a:solidFill>
                <a:latin typeface="Ubuntu"/>
                <a:cs typeface="Segoe UI"/>
                <a:hlinkClick r:id="rId15">
                  <a:extLst>
                    <a:ext uri="{A12FA001-AC4F-418D-AE19-62706E023703}">
                      <ahyp:hlinkClr xmlns:ahyp="http://schemas.microsoft.com/office/drawing/2018/hyperlinkcolor" val="tx"/>
                    </a:ext>
                  </a:extLst>
                </a:hlinkClick>
              </a:rPr>
              <a:t>National Data - School Health Research Network (shrn.org.uk)</a:t>
            </a:r>
            <a:r>
              <a:rPr lang="en-US" sz="1500">
                <a:solidFill>
                  <a:schemeClr val="bg1"/>
                </a:solidFill>
                <a:latin typeface="Ubuntu"/>
                <a:cs typeface="Segoe UI"/>
              </a:rPr>
              <a:t>​</a:t>
            </a:r>
          </a:p>
          <a:p>
            <a:r>
              <a:rPr lang="en-US" sz="1500">
                <a:solidFill>
                  <a:schemeClr val="bg1"/>
                </a:solidFill>
                <a:latin typeface="Ubuntu"/>
                <a:cs typeface="Segoe UI"/>
              </a:rPr>
              <a:t>•Welsh Government (2019) National Diet and Nutrition Survey: </a:t>
            </a:r>
            <a:r>
              <a:rPr lang="en-US" sz="1500" u="sng">
                <a:solidFill>
                  <a:schemeClr val="bg1"/>
                </a:solidFill>
                <a:latin typeface="Ubuntu"/>
                <a:cs typeface="Segoe UI"/>
                <a:hlinkClick r:id="rId16">
                  <a:extLst>
                    <a:ext uri="{A12FA001-AC4F-418D-AE19-62706E023703}">
                      <ahyp:hlinkClr xmlns:ahyp="http://schemas.microsoft.com/office/drawing/2018/hyperlinkcolor" val="tx"/>
                    </a:ext>
                  </a:extLst>
                </a:hlinkClick>
              </a:rPr>
              <a:t>National Diet and Nutrition Survey: results for years 1 to 9 | GOV.WALES</a:t>
            </a:r>
            <a:r>
              <a:rPr lang="en-US" sz="1500">
                <a:solidFill>
                  <a:schemeClr val="bg1"/>
                </a:solidFill>
                <a:latin typeface="Ubuntu"/>
                <a:cs typeface="Segoe UI"/>
              </a:rPr>
              <a:t>​</a:t>
            </a:r>
          </a:p>
          <a:p>
            <a:r>
              <a:rPr lang="en-US" sz="1500">
                <a:solidFill>
                  <a:schemeClr val="bg1"/>
                </a:solidFill>
                <a:latin typeface="Ubuntu"/>
                <a:cs typeface="Segoe UI"/>
              </a:rPr>
              <a:t>•PHW Child Measurement </a:t>
            </a:r>
            <a:r>
              <a:rPr lang="en-US" sz="1500" err="1">
                <a:solidFill>
                  <a:schemeClr val="bg1"/>
                </a:solidFill>
                <a:latin typeface="Ubuntu"/>
                <a:cs typeface="Segoe UI"/>
              </a:rPr>
              <a:t>Programme</a:t>
            </a:r>
            <a:r>
              <a:rPr lang="en-US" sz="1500">
                <a:solidFill>
                  <a:schemeClr val="bg1"/>
                </a:solidFill>
                <a:latin typeface="Ubuntu"/>
                <a:cs typeface="Segoe UI"/>
              </a:rPr>
              <a:t> for Wales 2020: </a:t>
            </a:r>
            <a:r>
              <a:rPr lang="en-US" sz="1500" u="sng">
                <a:solidFill>
                  <a:schemeClr val="bg1"/>
                </a:solidFill>
                <a:latin typeface="Ubuntu"/>
                <a:cs typeface="Segoe UI"/>
                <a:hlinkClick r:id="rId17">
                  <a:extLst>
                    <a:ext uri="{A12FA001-AC4F-418D-AE19-62706E023703}">
                      <ahyp:hlinkClr xmlns:ahyp="http://schemas.microsoft.com/office/drawing/2018/hyperlinkcolor" val="tx"/>
                    </a:ext>
                  </a:extLst>
                </a:hlinkClick>
              </a:rPr>
              <a:t>Child Measurement Programme - Public Health Wales (nhs.wales)</a:t>
            </a:r>
            <a:r>
              <a:rPr lang="en-US" sz="1500">
                <a:solidFill>
                  <a:schemeClr val="bg1"/>
                </a:solidFill>
                <a:latin typeface="Ubuntu"/>
                <a:cs typeface="Segoe UI"/>
              </a:rPr>
              <a:t>​</a:t>
            </a:r>
          </a:p>
          <a:p>
            <a:r>
              <a:rPr lang="en-US" sz="1500">
                <a:solidFill>
                  <a:schemeClr val="bg1"/>
                </a:solidFill>
                <a:latin typeface="Ubuntu"/>
                <a:cs typeface="Segoe UI"/>
              </a:rPr>
              <a:t>•Welsh Oral Health Information Unit: </a:t>
            </a:r>
            <a:r>
              <a:rPr lang="en-US" sz="1500" u="sng">
                <a:solidFill>
                  <a:schemeClr val="bg1"/>
                </a:solidFill>
                <a:latin typeface="Ubuntu"/>
                <a:cs typeface="Segoe UI"/>
                <a:hlinkClick r:id="rId18">
                  <a:extLst>
                    <a:ext uri="{A12FA001-AC4F-418D-AE19-62706E023703}">
                      <ahyp:hlinkClr xmlns:ahyp="http://schemas.microsoft.com/office/drawing/2018/hyperlinkcolor" val="tx"/>
                    </a:ext>
                  </a:extLst>
                </a:hlinkClick>
              </a:rPr>
              <a:t>Welsh Oral Health Information Unit - Research - Cardiff University</a:t>
            </a:r>
            <a:r>
              <a:rPr lang="en-US" sz="1500">
                <a:solidFill>
                  <a:schemeClr val="bg1"/>
                </a:solidFill>
                <a:latin typeface="Ubuntu"/>
                <a:cs typeface="Segoe UI"/>
              </a:rPr>
              <a:t>​</a:t>
            </a:r>
          </a:p>
        </p:txBody>
      </p:sp>
    </p:spTree>
    <p:extLst>
      <p:ext uri="{BB962C8B-B14F-4D97-AF65-F5344CB8AC3E}">
        <p14:creationId xmlns:p14="http://schemas.microsoft.com/office/powerpoint/2010/main" val="1132227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16F85AA-E393-A216-5459-6747287BF6D8}"/>
              </a:ext>
            </a:extLst>
          </p:cNvPr>
          <p:cNvSpPr>
            <a:spLocks noGrp="1"/>
          </p:cNvSpPr>
          <p:nvPr>
            <p:ph type="body" sz="quarter" idx="4294967295"/>
          </p:nvPr>
        </p:nvSpPr>
        <p:spPr>
          <a:xfrm>
            <a:off x="254000" y="823913"/>
            <a:ext cx="4432300" cy="669925"/>
          </a:xfrm>
        </p:spPr>
        <p:txBody>
          <a:bodyPr vert="horz" lIns="91440" tIns="45720" rIns="91440" bIns="45720" rtlCol="0" anchor="t">
            <a:normAutofit/>
          </a:bodyPr>
          <a:lstStyle/>
          <a:p>
            <a:pPr marL="0" indent="0">
              <a:buNone/>
            </a:pPr>
            <a:r>
              <a:rPr lang="en-US" sz="3200" b="1">
                <a:latin typeface="Ubuntu"/>
              </a:rPr>
              <a:t>Introduction</a:t>
            </a:r>
            <a:endParaRPr lang="en-US"/>
          </a:p>
        </p:txBody>
      </p:sp>
      <p:sp>
        <p:nvSpPr>
          <p:cNvPr id="7" name="Text Placeholder 2">
            <a:extLst>
              <a:ext uri="{FF2B5EF4-FFF2-40B4-BE49-F238E27FC236}">
                <a16:creationId xmlns:a16="http://schemas.microsoft.com/office/drawing/2014/main" id="{F4A1988A-343F-C3D2-D9C0-D2BD494DB2E6}"/>
              </a:ext>
            </a:extLst>
          </p:cNvPr>
          <p:cNvSpPr>
            <a:spLocks noGrp="1"/>
          </p:cNvSpPr>
          <p:nvPr/>
        </p:nvSpPr>
        <p:spPr>
          <a:xfrm>
            <a:off x="294850" y="2390789"/>
            <a:ext cx="11269844" cy="1485663"/>
          </a:xfrm>
          <a:prstGeom prst="rect">
            <a:avLst/>
          </a:prstGeom>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kern="100">
                <a:solidFill>
                  <a:schemeClr val="tx2"/>
                </a:solidFill>
                <a:effectLst/>
                <a:latin typeface="Ubuntu"/>
                <a:ea typeface="Calibri"/>
                <a:cs typeface="Times New Roman"/>
              </a:rPr>
              <a:t>This toolkit </a:t>
            </a:r>
            <a:r>
              <a:rPr lang="en-GB" kern="100">
                <a:solidFill>
                  <a:schemeClr val="tx2"/>
                </a:solidFill>
                <a:latin typeface="Ubuntu"/>
                <a:ea typeface="Calibri"/>
                <a:cs typeface="Times New Roman"/>
              </a:rPr>
              <a:t>focuses</a:t>
            </a:r>
            <a:r>
              <a:rPr lang="en-GB" kern="100">
                <a:solidFill>
                  <a:schemeClr val="tx2"/>
                </a:solidFill>
                <a:effectLst/>
                <a:latin typeface="Ubuntu"/>
                <a:ea typeface="Calibri"/>
                <a:cs typeface="Times New Roman"/>
              </a:rPr>
              <a:t> </a:t>
            </a:r>
            <a:r>
              <a:rPr lang="en-GB" kern="100">
                <a:solidFill>
                  <a:schemeClr val="tx2"/>
                </a:solidFill>
                <a:latin typeface="Ubuntu"/>
                <a:ea typeface="Calibri"/>
                <a:cs typeface="Times New Roman"/>
              </a:rPr>
              <a:t>on </a:t>
            </a:r>
            <a:r>
              <a:rPr lang="en-GB" kern="100">
                <a:solidFill>
                  <a:schemeClr val="tx2"/>
                </a:solidFill>
                <a:effectLst/>
                <a:latin typeface="Ubuntu"/>
                <a:ea typeface="Calibri"/>
                <a:cs typeface="Times New Roman"/>
              </a:rPr>
              <a:t>food and nutrition as </a:t>
            </a:r>
            <a:r>
              <a:rPr lang="en-GB" kern="100">
                <a:solidFill>
                  <a:schemeClr val="tx2"/>
                </a:solidFill>
                <a:latin typeface="Ubuntu"/>
                <a:ea typeface="Calibri"/>
                <a:cs typeface="Times New Roman"/>
              </a:rPr>
              <a:t>a key theme </a:t>
            </a:r>
            <a:r>
              <a:rPr lang="en-GB" kern="100">
                <a:solidFill>
                  <a:schemeClr val="tx2"/>
                </a:solidFill>
                <a:effectLst/>
                <a:latin typeface="Ubuntu"/>
                <a:ea typeface="Calibri"/>
                <a:cs typeface="Times New Roman"/>
              </a:rPr>
              <a:t>within the </a:t>
            </a:r>
            <a:r>
              <a:rPr lang="en-GB" kern="100">
                <a:solidFill>
                  <a:schemeClr val="tx2"/>
                </a:solidFill>
                <a:latin typeface="Ubuntu"/>
                <a:ea typeface="Calibri"/>
                <a:cs typeface="Times New Roman"/>
              </a:rPr>
              <a:t>Health and Well-being Area of Learning and Experience. Teaching and learning</a:t>
            </a:r>
            <a:r>
              <a:rPr lang="en-GB" kern="100">
                <a:solidFill>
                  <a:schemeClr val="tx2"/>
                </a:solidFill>
                <a:effectLst/>
                <a:latin typeface="Ubuntu"/>
                <a:ea typeface="Calibri"/>
                <a:cs typeface="Times New Roman"/>
              </a:rPr>
              <a:t> about food and nutrition should </a:t>
            </a:r>
            <a:r>
              <a:rPr lang="en-GB" kern="100">
                <a:solidFill>
                  <a:schemeClr val="tx2"/>
                </a:solidFill>
                <a:latin typeface="Ubuntu"/>
                <a:ea typeface="Calibri"/>
                <a:cs typeface="Times New Roman"/>
              </a:rPr>
              <a:t>link to all of the statements of what matters within the Health and Well-being </a:t>
            </a:r>
            <a:r>
              <a:rPr lang="en-GB" kern="100" err="1">
                <a:solidFill>
                  <a:schemeClr val="tx2"/>
                </a:solidFill>
                <a:latin typeface="Ubuntu"/>
                <a:ea typeface="Calibri"/>
                <a:cs typeface="Times New Roman"/>
              </a:rPr>
              <a:t>AoLE</a:t>
            </a:r>
            <a:r>
              <a:rPr lang="en-GB" kern="100">
                <a:solidFill>
                  <a:schemeClr val="tx2"/>
                </a:solidFill>
                <a:latin typeface="Ubuntu"/>
                <a:ea typeface="Calibri"/>
                <a:cs typeface="Times New Roman"/>
              </a:rPr>
              <a:t>, where possible. In particular, </a:t>
            </a:r>
            <a:r>
              <a:rPr lang="en-GB" b="1" kern="100">
                <a:solidFill>
                  <a:schemeClr val="tx2"/>
                </a:solidFill>
                <a:latin typeface="Ubuntu"/>
                <a:ea typeface="Calibri"/>
                <a:cs typeface="Times New Roman"/>
              </a:rPr>
              <a:t>Developing physical health and well-being has lifelong benefits.</a:t>
            </a:r>
            <a:endParaRPr lang="en-US">
              <a:solidFill>
                <a:schemeClr val="tx2"/>
              </a:solidFill>
              <a:latin typeface="Ubuntu"/>
              <a:ea typeface="Calibri"/>
              <a:cs typeface="Times New Roman"/>
            </a:endParaRPr>
          </a:p>
          <a:p>
            <a:r>
              <a:rPr lang="en-GB" kern="100">
                <a:solidFill>
                  <a:schemeClr val="tx2"/>
                </a:solidFill>
                <a:latin typeface="Ubuntu"/>
                <a:ea typeface="Calibri"/>
                <a:cs typeface="Times New Roman"/>
              </a:rPr>
              <a:t>This will</a:t>
            </a:r>
            <a:r>
              <a:rPr lang="en-GB" b="1" kern="100">
                <a:solidFill>
                  <a:schemeClr val="tx2"/>
                </a:solidFill>
                <a:latin typeface="Ubuntu"/>
                <a:ea typeface="Calibri"/>
                <a:cs typeface="Times New Roman"/>
              </a:rPr>
              <a:t> </a:t>
            </a:r>
            <a:r>
              <a:rPr lang="en-GB" kern="100">
                <a:solidFill>
                  <a:schemeClr val="tx2"/>
                </a:solidFill>
                <a:latin typeface="Ubuntu"/>
                <a:ea typeface="Calibri"/>
                <a:cs typeface="Times New Roman"/>
              </a:rPr>
              <a:t>support </a:t>
            </a:r>
            <a:r>
              <a:rPr lang="en-GB" kern="100">
                <a:solidFill>
                  <a:schemeClr val="tx2"/>
                </a:solidFill>
                <a:effectLst/>
                <a:latin typeface="Ubuntu"/>
                <a:ea typeface="Calibri"/>
                <a:cs typeface="Times New Roman"/>
              </a:rPr>
              <a:t>learners </a:t>
            </a:r>
            <a:r>
              <a:rPr lang="en-GB" kern="100">
                <a:solidFill>
                  <a:schemeClr val="tx2"/>
                </a:solidFill>
                <a:latin typeface="Ubuntu"/>
                <a:ea typeface="Calibri"/>
                <a:cs typeface="Times New Roman"/>
              </a:rPr>
              <a:t>to develop</a:t>
            </a:r>
            <a:r>
              <a:rPr lang="en-GB" kern="100">
                <a:solidFill>
                  <a:schemeClr val="tx2"/>
                </a:solidFill>
                <a:effectLst/>
                <a:latin typeface="Ubuntu"/>
                <a:ea typeface="Calibri"/>
                <a:cs typeface="Times New Roman"/>
              </a:rPr>
              <a:t> </a:t>
            </a:r>
            <a:r>
              <a:rPr lang="en-GB" kern="100">
                <a:solidFill>
                  <a:schemeClr val="tx2"/>
                </a:solidFill>
                <a:latin typeface="Ubuntu"/>
                <a:ea typeface="Calibri"/>
                <a:cs typeface="Times New Roman"/>
              </a:rPr>
              <a:t>their skills in critical</a:t>
            </a:r>
            <a:r>
              <a:rPr lang="en-GB" kern="100">
                <a:solidFill>
                  <a:schemeClr val="tx2"/>
                </a:solidFill>
                <a:effectLst/>
                <a:latin typeface="Ubuntu"/>
                <a:ea typeface="Calibri"/>
                <a:cs typeface="Times New Roman"/>
              </a:rPr>
              <a:t> </a:t>
            </a:r>
            <a:r>
              <a:rPr lang="en-GB" kern="100">
                <a:solidFill>
                  <a:schemeClr val="tx2"/>
                </a:solidFill>
                <a:latin typeface="Ubuntu"/>
                <a:ea typeface="Calibri"/>
                <a:cs typeface="Times New Roman"/>
              </a:rPr>
              <a:t>thinking</a:t>
            </a:r>
            <a:r>
              <a:rPr lang="en-GB" kern="100">
                <a:solidFill>
                  <a:schemeClr val="tx2"/>
                </a:solidFill>
                <a:effectLst/>
                <a:latin typeface="Ubuntu"/>
                <a:ea typeface="Calibri"/>
                <a:cs typeface="Times New Roman"/>
              </a:rPr>
              <a:t>, decision-making and risk assessment </a:t>
            </a:r>
            <a:r>
              <a:rPr lang="en-GB" kern="100">
                <a:solidFill>
                  <a:schemeClr val="tx2"/>
                </a:solidFill>
                <a:latin typeface="Ubuntu"/>
                <a:ea typeface="Calibri"/>
                <a:cs typeface="Times New Roman"/>
              </a:rPr>
              <a:t>when it comes to food and nutrition and </a:t>
            </a:r>
            <a:r>
              <a:rPr lang="en-GB" kern="100">
                <a:solidFill>
                  <a:schemeClr val="tx2"/>
                </a:solidFill>
                <a:effectLst/>
                <a:latin typeface="Ubuntu"/>
                <a:ea typeface="Calibri"/>
                <a:cs typeface="Times New Roman"/>
              </a:rPr>
              <a:t>will </a:t>
            </a:r>
            <a:r>
              <a:rPr lang="en-GB" kern="100">
                <a:solidFill>
                  <a:schemeClr val="tx2"/>
                </a:solidFill>
                <a:latin typeface="Ubuntu"/>
                <a:ea typeface="Calibri"/>
                <a:cs typeface="Times New Roman"/>
              </a:rPr>
              <a:t>empower </a:t>
            </a:r>
            <a:r>
              <a:rPr lang="en-GB" kern="100">
                <a:solidFill>
                  <a:schemeClr val="tx2"/>
                </a:solidFill>
                <a:effectLst/>
                <a:latin typeface="Ubuntu"/>
                <a:ea typeface="Calibri"/>
                <a:cs typeface="Times New Roman"/>
              </a:rPr>
              <a:t>them to </a:t>
            </a:r>
            <a:r>
              <a:rPr lang="en-GB" kern="100">
                <a:solidFill>
                  <a:schemeClr val="tx2"/>
                </a:solidFill>
                <a:latin typeface="Ubuntu"/>
                <a:ea typeface="Calibri"/>
                <a:cs typeface="Times New Roman"/>
              </a:rPr>
              <a:t>better </a:t>
            </a:r>
            <a:r>
              <a:rPr lang="en-GB" kern="100">
                <a:solidFill>
                  <a:schemeClr val="tx2"/>
                </a:solidFill>
                <a:effectLst/>
                <a:latin typeface="Ubuntu"/>
                <a:ea typeface="Calibri"/>
                <a:cs typeface="Times New Roman"/>
              </a:rPr>
              <a:t>navigate the food environment and make </a:t>
            </a:r>
            <a:r>
              <a:rPr lang="en-GB" kern="100">
                <a:solidFill>
                  <a:schemeClr val="tx2"/>
                </a:solidFill>
                <a:latin typeface="Ubuntu"/>
                <a:ea typeface="Calibri"/>
                <a:cs typeface="Times New Roman"/>
              </a:rPr>
              <a:t>informed, </a:t>
            </a:r>
            <a:r>
              <a:rPr lang="en-GB" kern="100">
                <a:solidFill>
                  <a:schemeClr val="tx2"/>
                </a:solidFill>
                <a:effectLst/>
                <a:latin typeface="Ubuntu"/>
                <a:ea typeface="Calibri"/>
                <a:cs typeface="Times New Roman"/>
              </a:rPr>
              <a:t>healthier choices </a:t>
            </a:r>
            <a:r>
              <a:rPr lang="en-GB" kern="100">
                <a:solidFill>
                  <a:schemeClr val="tx2"/>
                </a:solidFill>
                <a:latin typeface="Ubuntu"/>
                <a:ea typeface="Calibri"/>
                <a:cs typeface="Times New Roman"/>
              </a:rPr>
              <a:t>that promote </a:t>
            </a:r>
            <a:r>
              <a:rPr lang="en-GB" kern="100">
                <a:solidFill>
                  <a:schemeClr val="tx2"/>
                </a:solidFill>
                <a:effectLst/>
                <a:latin typeface="Ubuntu"/>
                <a:ea typeface="Calibri"/>
                <a:cs typeface="Times New Roman"/>
              </a:rPr>
              <a:t>their growth and development.</a:t>
            </a:r>
            <a:endParaRPr lang="en-US">
              <a:solidFill>
                <a:schemeClr val="tx2"/>
              </a:solidFill>
              <a:latin typeface="Ubuntu"/>
            </a:endParaRPr>
          </a:p>
          <a:p>
            <a:pPr>
              <a:lnSpc>
                <a:spcPct val="107000"/>
              </a:lnSpc>
              <a:spcAft>
                <a:spcPts val="800"/>
              </a:spcAft>
            </a:pPr>
            <a:endParaRPr lang="en-GB" sz="1800" kern="100">
              <a:solidFill>
                <a:srgbClr val="FF0000"/>
              </a:solidFill>
              <a:highlight>
                <a:srgbClr val="FFFF00"/>
              </a:highlight>
              <a:latin typeface="Calibri"/>
              <a:ea typeface="Calibri"/>
              <a:cs typeface="Times New Roman"/>
            </a:endParaRPr>
          </a:p>
        </p:txBody>
      </p:sp>
      <p:sp>
        <p:nvSpPr>
          <p:cNvPr id="9" name="Text Placeholder 4">
            <a:extLst>
              <a:ext uri="{FF2B5EF4-FFF2-40B4-BE49-F238E27FC236}">
                <a16:creationId xmlns:a16="http://schemas.microsoft.com/office/drawing/2014/main" id="{D9487C83-E069-C9C8-3BB6-ED076BDB818D}"/>
              </a:ext>
            </a:extLst>
          </p:cNvPr>
          <p:cNvSpPr>
            <a:spLocks noGrp="1"/>
          </p:cNvSpPr>
          <p:nvPr/>
        </p:nvSpPr>
        <p:spPr>
          <a:xfrm>
            <a:off x="256815" y="1503427"/>
            <a:ext cx="11356291" cy="881862"/>
          </a:xfrm>
          <a:prstGeom prst="rect">
            <a:avLst/>
          </a:prstGeom>
        </p:spPr>
        <p:txBody>
          <a:bodyPr vert="horz" lIns="91440" tIns="45720" rIns="91440" bIns="45720" rtlCol="0" anchor="t">
            <a:normAutofit fontScale="70000" lnSpcReduction="20000"/>
          </a:bodyPr>
          <a:lstStyle>
            <a:lvl1pPr marL="0" indent="0" algn="l" defTabSz="914400" rtl="0" eaLnBrk="1" latinLnBrk="0" hangingPunct="1">
              <a:lnSpc>
                <a:spcPct val="90000"/>
              </a:lnSpc>
              <a:spcBef>
                <a:spcPts val="1000"/>
              </a:spcBef>
              <a:buFont typeface="Arial" panose="020B0604020202020204" pitchFamily="34" charset="0"/>
              <a:buNone/>
              <a:defRPr sz="2000" b="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sz="2000">
                <a:latin typeface="Ubuntu"/>
                <a:ea typeface="Calibri" panose="020F0502020204030204"/>
                <a:cs typeface="Calibri"/>
              </a:rPr>
              <a:t>This toolkit has been co-constructed with teachers for use with both primary and secondary </a:t>
            </a:r>
            <a:r>
              <a:rPr lang="en-US">
                <a:latin typeface="Ubuntu"/>
                <a:ea typeface="Calibri" panose="020F0502020204030204"/>
                <a:cs typeface="Calibri"/>
              </a:rPr>
              <a:t>learners. It</a:t>
            </a:r>
            <a:r>
              <a:rPr lang="en-US" sz="2000">
                <a:latin typeface="Ubuntu"/>
                <a:ea typeface="Calibri" panose="020F0502020204030204"/>
                <a:cs typeface="Calibri"/>
              </a:rPr>
              <a:t> should be used flexibly and can be adapted to meet the identified needs of your learner(s) within the context of your school</a:t>
            </a:r>
            <a:r>
              <a:rPr lang="en-US">
                <a:latin typeface="Ubuntu"/>
                <a:ea typeface="Calibri" panose="020F0502020204030204"/>
                <a:cs typeface="Calibri"/>
              </a:rPr>
              <a:t> or setting</a:t>
            </a:r>
            <a:r>
              <a:rPr lang="en-US" sz="2000">
                <a:latin typeface="Ubuntu"/>
                <a:ea typeface="Calibri" panose="020F0502020204030204"/>
                <a:cs typeface="Calibri"/>
              </a:rPr>
              <a:t>. The toolkit has been developed following the principles of </a:t>
            </a:r>
            <a:r>
              <a:rPr lang="en-US">
                <a:latin typeface="Ubuntu"/>
                <a:ea typeface="Calibri" panose="020F0502020204030204"/>
                <a:cs typeface="Calibri"/>
              </a:rPr>
              <a:t>curriculum design</a:t>
            </a:r>
            <a:r>
              <a:rPr lang="en-US" sz="2000">
                <a:latin typeface="Ubuntu"/>
                <a:ea typeface="Calibri" panose="020F0502020204030204"/>
                <a:cs typeface="Calibri"/>
              </a:rPr>
              <a:t>. </a:t>
            </a:r>
            <a:r>
              <a:rPr lang="en-US" b="0" i="0" u="none" strike="noStrike">
                <a:solidFill>
                  <a:srgbClr val="18518A"/>
                </a:solidFill>
                <a:effectLst/>
                <a:latin typeface="Ubuntu"/>
              </a:rPr>
              <a:t>Further information is available here</a:t>
            </a:r>
            <a:r>
              <a:rPr lang="en-US" b="0" i="0" u="none" strike="noStrike">
                <a:solidFill>
                  <a:srgbClr val="0070C0"/>
                </a:solidFill>
                <a:effectLst/>
                <a:latin typeface="Ubuntu"/>
              </a:rPr>
              <a:t> </a:t>
            </a:r>
            <a:r>
              <a:rPr lang="en-US" u="sng">
                <a:solidFill>
                  <a:srgbClr val="0070C0"/>
                </a:solidFill>
                <a:latin typeface="Ubuntu"/>
                <a:hlinkClick r:id="rId2">
                  <a:extLst>
                    <a:ext uri="{A12FA001-AC4F-418D-AE19-62706E023703}">
                      <ahyp:hlinkClr xmlns:ahyp="http://schemas.microsoft.com/office/drawing/2018/hyperlinkcolor" val="tx"/>
                    </a:ext>
                  </a:extLst>
                </a:hlinkClick>
              </a:rPr>
              <a:t>Designing your curriculum - Hwb (gov.wales)</a:t>
            </a:r>
            <a:r>
              <a:rPr lang="en-US" b="0" i="0" u="none" strike="noStrike">
                <a:solidFill>
                  <a:srgbClr val="0070C0"/>
                </a:solidFill>
                <a:effectLst/>
                <a:latin typeface="Ubuntu"/>
              </a:rPr>
              <a:t>.</a:t>
            </a:r>
            <a:endParaRPr lang="en-US">
              <a:solidFill>
                <a:srgbClr val="15518B"/>
              </a:solidFill>
            </a:endParaRPr>
          </a:p>
        </p:txBody>
      </p:sp>
      <p:sp>
        <p:nvSpPr>
          <p:cNvPr id="10" name="Text Placeholder 5">
            <a:extLst>
              <a:ext uri="{FF2B5EF4-FFF2-40B4-BE49-F238E27FC236}">
                <a16:creationId xmlns:a16="http://schemas.microsoft.com/office/drawing/2014/main" id="{242C8FAA-7B8A-9D5A-2081-AA160B3D263F}"/>
              </a:ext>
            </a:extLst>
          </p:cNvPr>
          <p:cNvSpPr>
            <a:spLocks noGrp="1"/>
          </p:cNvSpPr>
          <p:nvPr/>
        </p:nvSpPr>
        <p:spPr>
          <a:xfrm>
            <a:off x="292781" y="3890081"/>
            <a:ext cx="5278748" cy="2241061"/>
          </a:xfrm>
          <a:prstGeom prst="rect">
            <a:avLst/>
          </a:prstGeom>
          <a:solidFill>
            <a:schemeClr val="accent4">
              <a:lumMod val="20000"/>
              <a:lumOff val="80000"/>
            </a:schemeClr>
          </a:solidFill>
          <a:ln>
            <a:solidFill>
              <a:srgbClr val="18518A"/>
            </a:solid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latin typeface="Ubuntu"/>
                <a:ea typeface="Calibri" panose="020F0502020204030204"/>
                <a:cs typeface="Calibri"/>
              </a:rPr>
              <a:t>The toolkit explores health promoting </a:t>
            </a:r>
            <a:r>
              <a:rPr lang="en-GB">
                <a:latin typeface="Ubuntu"/>
                <a:ea typeface="Calibri" panose="020F0502020204030204"/>
                <a:cs typeface="Calibri"/>
              </a:rPr>
              <a:t>behaviour</a:t>
            </a:r>
            <a:r>
              <a:rPr lang="en-US">
                <a:latin typeface="Ubuntu"/>
                <a:ea typeface="Calibri" panose="020F0502020204030204"/>
                <a:cs typeface="Calibri"/>
              </a:rPr>
              <a:t>, specifically focusing on food and nutrition.  It includes:</a:t>
            </a:r>
            <a:endParaRPr lang="en-US"/>
          </a:p>
          <a:p>
            <a:pPr marL="342900" indent="-342900">
              <a:lnSpc>
                <a:spcPct val="100000"/>
              </a:lnSpc>
              <a:buAutoNum type="arabicPeriod"/>
            </a:pPr>
            <a:r>
              <a:rPr lang="en-US">
                <a:latin typeface="Ubuntu"/>
                <a:ea typeface="Calibri" panose="020F0502020204030204"/>
                <a:cs typeface="Calibri"/>
              </a:rPr>
              <a:t>Guidance which includes key messages for teachers and learners, learning concepts and suggested big questions. </a:t>
            </a:r>
          </a:p>
          <a:p>
            <a:pPr marL="342900" indent="-342900">
              <a:lnSpc>
                <a:spcPct val="100000"/>
              </a:lnSpc>
              <a:buAutoNum type="arabicPeriod"/>
            </a:pPr>
            <a:r>
              <a:rPr lang="en-US">
                <a:latin typeface="Ubuntu"/>
                <a:ea typeface="Calibri" panose="020F0502020204030204"/>
                <a:cs typeface="Calibri"/>
              </a:rPr>
              <a:t>Food and nutrition Knowledge Banks for teachers and a collection of resources that can be used as is or adapted to encompass broader themes within this topic depending on the needs of your learners. </a:t>
            </a:r>
          </a:p>
          <a:p>
            <a:endParaRPr lang="en-US">
              <a:ea typeface="Calibri" panose="020F0502020204030204"/>
              <a:cs typeface="Calibri"/>
            </a:endParaRPr>
          </a:p>
          <a:p>
            <a:endParaRPr lang="en-US"/>
          </a:p>
        </p:txBody>
      </p:sp>
      <p:sp>
        <p:nvSpPr>
          <p:cNvPr id="11" name="TextBox 6">
            <a:extLst>
              <a:ext uri="{FF2B5EF4-FFF2-40B4-BE49-F238E27FC236}">
                <a16:creationId xmlns:a16="http://schemas.microsoft.com/office/drawing/2014/main" id="{FC1FA2D2-71A5-6FF9-A54D-7B9838E3DE11}"/>
              </a:ext>
            </a:extLst>
          </p:cNvPr>
          <p:cNvSpPr txBox="1"/>
          <p:nvPr/>
        </p:nvSpPr>
        <p:spPr>
          <a:xfrm>
            <a:off x="6094786" y="3890081"/>
            <a:ext cx="5530097" cy="2246769"/>
          </a:xfrm>
          <a:prstGeom prst="rect">
            <a:avLst/>
          </a:prstGeom>
          <a:solidFill>
            <a:schemeClr val="bg1"/>
          </a:solidFill>
          <a:ln>
            <a:solidFill>
              <a:srgbClr val="18518A"/>
            </a:solidFill>
          </a:ln>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solidFill>
                  <a:srgbClr val="18518A"/>
                </a:solidFill>
                <a:latin typeface="Ubuntu"/>
              </a:rPr>
              <a:t>This resource focuses on how you might explore this health and well-being theme within your curriculum. This is best delivered as part of a whole school approach and your local health and well-being promoting school team can support you to embed whole school approaches according to your priority health and well-being needs. Whilst the role of schools and education is important, we recognise the themes you will be exploring will also have many influences outside the school's control. </a:t>
            </a:r>
            <a:endParaRPr lang="en-US"/>
          </a:p>
          <a:p>
            <a:pPr algn="just"/>
            <a:endParaRPr lang="en-GB" sz="1400">
              <a:solidFill>
                <a:srgbClr val="18518A"/>
              </a:solidFill>
              <a:latin typeface="Ubuntu"/>
            </a:endParaRPr>
          </a:p>
          <a:p>
            <a:pPr algn="just"/>
            <a:endParaRPr lang="en-GB" sz="1400">
              <a:solidFill>
                <a:srgbClr val="18518A"/>
              </a:solidFill>
              <a:latin typeface="Ubuntu"/>
            </a:endParaRPr>
          </a:p>
        </p:txBody>
      </p:sp>
    </p:spTree>
    <p:extLst>
      <p:ext uri="{BB962C8B-B14F-4D97-AF65-F5344CB8AC3E}">
        <p14:creationId xmlns:p14="http://schemas.microsoft.com/office/powerpoint/2010/main" val="902556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2BD916-0533-E4A2-9D3D-812B8809F012}"/>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878B3184-EA71-D36A-33B1-7727EC5F02D7}"/>
              </a:ext>
            </a:extLst>
          </p:cNvPr>
          <p:cNvSpPr>
            <a:spLocks noGrp="1"/>
          </p:cNvSpPr>
          <p:nvPr>
            <p:ph type="body" sz="quarter" idx="4294967295"/>
          </p:nvPr>
        </p:nvSpPr>
        <p:spPr>
          <a:xfrm>
            <a:off x="1826604" y="1102658"/>
            <a:ext cx="1985108" cy="301617"/>
          </a:xfrm>
          <a:solidFill>
            <a:schemeClr val="accent4">
              <a:lumMod val="20000"/>
              <a:lumOff val="80000"/>
            </a:schemeClr>
          </a:solidFill>
          <a:ln>
            <a:solidFill>
              <a:srgbClr val="0070C0"/>
            </a:solidFill>
          </a:ln>
        </p:spPr>
        <p:txBody>
          <a:bodyPr>
            <a:noAutofit/>
          </a:bodyPr>
          <a:lstStyle/>
          <a:p>
            <a:pPr marL="0" indent="0" algn="ctr">
              <a:buNone/>
            </a:pPr>
            <a:r>
              <a:rPr lang="en-US" sz="1600" b="1"/>
              <a:t>Teacher Guidance</a:t>
            </a:r>
          </a:p>
        </p:txBody>
      </p:sp>
      <p:sp>
        <p:nvSpPr>
          <p:cNvPr id="6" name="Text Placeholder 5">
            <a:extLst>
              <a:ext uri="{FF2B5EF4-FFF2-40B4-BE49-F238E27FC236}">
                <a16:creationId xmlns:a16="http://schemas.microsoft.com/office/drawing/2014/main" id="{B685DF89-1A3A-B1DF-2A8B-9136B65E81F9}"/>
              </a:ext>
            </a:extLst>
          </p:cNvPr>
          <p:cNvSpPr>
            <a:spLocks noGrp="1"/>
          </p:cNvSpPr>
          <p:nvPr>
            <p:ph type="body" sz="quarter" idx="4294967295"/>
          </p:nvPr>
        </p:nvSpPr>
        <p:spPr>
          <a:xfrm>
            <a:off x="203724" y="1593998"/>
            <a:ext cx="5791200" cy="990600"/>
          </a:xfrm>
        </p:spPr>
        <p:txBody>
          <a:bodyPr vert="horz" lIns="91440" tIns="45720" rIns="91440" bIns="45720" rtlCol="0" anchor="t">
            <a:normAutofit/>
          </a:bodyPr>
          <a:lstStyle/>
          <a:p>
            <a:pPr marL="0" indent="0">
              <a:lnSpc>
                <a:spcPct val="110000"/>
              </a:lnSpc>
              <a:buNone/>
            </a:pPr>
            <a:r>
              <a:rPr lang="en-GB" sz="1400">
                <a:effectLst/>
              </a:rPr>
              <a:t>Section One is designed to support classroom teachers to plan and prepare lessons. It includes:</a:t>
            </a:r>
            <a:endParaRPr lang="en-US" sz="1400">
              <a:ea typeface="Calibri" panose="020F0502020204030204"/>
              <a:cs typeface="Calibri"/>
            </a:endParaRPr>
          </a:p>
        </p:txBody>
      </p:sp>
      <p:sp>
        <p:nvSpPr>
          <p:cNvPr id="3" name="Text Placeholder 2">
            <a:extLst>
              <a:ext uri="{FF2B5EF4-FFF2-40B4-BE49-F238E27FC236}">
                <a16:creationId xmlns:a16="http://schemas.microsoft.com/office/drawing/2014/main" id="{AE3CAA9A-25F4-3103-6522-5A52BA20EE72}"/>
              </a:ext>
            </a:extLst>
          </p:cNvPr>
          <p:cNvSpPr>
            <a:spLocks noGrp="1"/>
          </p:cNvSpPr>
          <p:nvPr>
            <p:ph type="body" sz="quarter" idx="4294967295"/>
          </p:nvPr>
        </p:nvSpPr>
        <p:spPr>
          <a:xfrm>
            <a:off x="6252602" y="1593998"/>
            <a:ext cx="5634037" cy="1814967"/>
          </a:xfrm>
        </p:spPr>
        <p:txBody>
          <a:bodyPr vert="horz" lIns="91440" tIns="45720" rIns="91440" bIns="45720" rtlCol="0" anchor="t">
            <a:noAutofit/>
          </a:bodyPr>
          <a:lstStyle/>
          <a:p>
            <a:pPr marL="0" indent="0">
              <a:lnSpc>
                <a:spcPct val="100000"/>
              </a:lnSpc>
              <a:buNone/>
            </a:pPr>
            <a:r>
              <a:rPr lang="en-GB" sz="1400">
                <a:effectLst/>
                <a:latin typeface="Ubuntu"/>
              </a:rPr>
              <a:t>The resources elemen</a:t>
            </a:r>
            <a:r>
              <a:rPr lang="en-GB" sz="1400">
                <a:latin typeface="Ubuntu"/>
              </a:rPr>
              <a:t>t of this toolkit comprises of two components:</a:t>
            </a:r>
            <a:endParaRPr lang="en-GB">
              <a:effectLst/>
              <a:latin typeface="Ubuntu"/>
            </a:endParaRPr>
          </a:p>
        </p:txBody>
      </p:sp>
      <p:sp>
        <p:nvSpPr>
          <p:cNvPr id="15" name="TextBox 14">
            <a:extLst>
              <a:ext uri="{FF2B5EF4-FFF2-40B4-BE49-F238E27FC236}">
                <a16:creationId xmlns:a16="http://schemas.microsoft.com/office/drawing/2014/main" id="{3936F355-1DAB-EC6D-40A3-787B108F6779}"/>
              </a:ext>
            </a:extLst>
          </p:cNvPr>
          <p:cNvSpPr txBox="1"/>
          <p:nvPr/>
        </p:nvSpPr>
        <p:spPr>
          <a:xfrm>
            <a:off x="7237269" y="1970406"/>
            <a:ext cx="184731" cy="369332"/>
          </a:xfrm>
          <a:prstGeom prst="rect">
            <a:avLst/>
          </a:prstGeom>
          <a:noFill/>
        </p:spPr>
        <p:txBody>
          <a:bodyPr wrap="none" rtlCol="0">
            <a:spAutoFit/>
          </a:bodyPr>
          <a:lstStyle/>
          <a:p>
            <a:endParaRPr lang="en-US"/>
          </a:p>
        </p:txBody>
      </p:sp>
      <p:sp>
        <p:nvSpPr>
          <p:cNvPr id="2" name="Text Placeholder 5">
            <a:extLst>
              <a:ext uri="{FF2B5EF4-FFF2-40B4-BE49-F238E27FC236}">
                <a16:creationId xmlns:a16="http://schemas.microsoft.com/office/drawing/2014/main" id="{1B1A8B67-F6E2-F77D-B8A8-9C76726F29CC}"/>
              </a:ext>
            </a:extLst>
          </p:cNvPr>
          <p:cNvSpPr txBox="1">
            <a:spLocks/>
          </p:cNvSpPr>
          <p:nvPr/>
        </p:nvSpPr>
        <p:spPr>
          <a:xfrm>
            <a:off x="264199" y="2097025"/>
            <a:ext cx="5476647" cy="3233876"/>
          </a:xfrm>
          <a:prstGeom prst="rect">
            <a:avLst/>
          </a:prstGeom>
          <a:ln>
            <a:noFill/>
          </a:ln>
        </p:spPr>
        <p:txBody>
          <a:bodyPr vert="horz" lIns="91440" tIns="45720" rIns="91440" bIns="45720" rtlCol="0" anchor="t">
            <a:normAutofit lnSpcReduction="10000"/>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indent="-171450">
              <a:lnSpc>
                <a:spcPct val="110000"/>
              </a:lnSpc>
              <a:buFont typeface="Arial" panose="020B0604020202020204" pitchFamily="34" charset="0"/>
              <a:buChar char="•"/>
            </a:pPr>
            <a:r>
              <a:rPr lang="en-GB" b="1">
                <a:latin typeface="Ubuntu"/>
              </a:rPr>
              <a:t>Key messages for teachers </a:t>
            </a:r>
            <a:r>
              <a:rPr lang="en-GB">
                <a:latin typeface="Ubuntu"/>
              </a:rPr>
              <a:t>including why these messages are important.</a:t>
            </a:r>
          </a:p>
          <a:p>
            <a:pPr marL="171450" indent="-171450">
              <a:lnSpc>
                <a:spcPct val="110000"/>
              </a:lnSpc>
              <a:buFont typeface="Arial" panose="020B0604020202020204" pitchFamily="34" charset="0"/>
              <a:buChar char="•"/>
            </a:pPr>
            <a:r>
              <a:rPr lang="en-GB" b="1">
                <a:latin typeface="Ubuntu"/>
              </a:rPr>
              <a:t>Key messages for learners </a:t>
            </a:r>
            <a:r>
              <a:rPr lang="en-GB">
                <a:latin typeface="Ubuntu"/>
              </a:rPr>
              <a:t>including: </a:t>
            </a:r>
            <a:br>
              <a:rPr lang="en-GB"/>
            </a:br>
            <a:r>
              <a:rPr lang="en-GB" b="1">
                <a:solidFill>
                  <a:srgbClr val="18518A"/>
                </a:solidFill>
                <a:latin typeface="Ubuntu"/>
              </a:rPr>
              <a:t>- Understanding</a:t>
            </a:r>
            <a:r>
              <a:rPr lang="en-GB" b="1">
                <a:latin typeface="Ubuntu"/>
              </a:rPr>
              <a:t> </a:t>
            </a:r>
            <a:r>
              <a:rPr lang="en-GB">
                <a:latin typeface="Ubuntu"/>
              </a:rPr>
              <a:t>- What do we want learners to </a:t>
            </a:r>
            <a:r>
              <a:rPr lang="en-GB" u="sng">
                <a:latin typeface="Ubuntu"/>
              </a:rPr>
              <a:t>understand</a:t>
            </a:r>
            <a:r>
              <a:rPr lang="en-GB">
                <a:latin typeface="Ubuntu"/>
              </a:rPr>
              <a:t> and </a:t>
            </a:r>
            <a:r>
              <a:rPr lang="en-GB" u="sng">
                <a:latin typeface="Ubuntu"/>
              </a:rPr>
              <a:t>why</a:t>
            </a:r>
            <a:r>
              <a:rPr lang="en-GB">
                <a:latin typeface="Ubuntu"/>
              </a:rPr>
              <a:t>?</a:t>
            </a:r>
            <a:br>
              <a:rPr lang="en-GB"/>
            </a:br>
            <a:r>
              <a:rPr lang="en-GB" b="1">
                <a:solidFill>
                  <a:srgbClr val="18518A"/>
                </a:solidFill>
                <a:latin typeface="Ubuntu"/>
              </a:rPr>
              <a:t>- Skills</a:t>
            </a:r>
            <a:r>
              <a:rPr lang="en-GB" b="1">
                <a:latin typeface="Ubuntu"/>
              </a:rPr>
              <a:t> </a:t>
            </a:r>
            <a:r>
              <a:rPr lang="en-GB">
                <a:latin typeface="Ubuntu"/>
              </a:rPr>
              <a:t>- What do we want learners to be able to </a:t>
            </a:r>
            <a:r>
              <a:rPr lang="en-GB" u="sng">
                <a:latin typeface="Ubuntu"/>
              </a:rPr>
              <a:t>demonstrate</a:t>
            </a:r>
            <a:r>
              <a:rPr lang="en-GB">
                <a:latin typeface="Ubuntu"/>
              </a:rPr>
              <a:t>?</a:t>
            </a:r>
            <a:br>
              <a:rPr lang="en-GB"/>
            </a:br>
            <a:r>
              <a:rPr lang="en-GB" b="1">
                <a:solidFill>
                  <a:srgbClr val="18518A"/>
                </a:solidFill>
                <a:latin typeface="Ubuntu"/>
              </a:rPr>
              <a:t>- Values</a:t>
            </a:r>
            <a:r>
              <a:rPr lang="en-GB" b="1">
                <a:latin typeface="Ubuntu"/>
              </a:rPr>
              <a:t> </a:t>
            </a:r>
            <a:r>
              <a:rPr lang="en-GB">
                <a:latin typeface="Ubuntu"/>
              </a:rPr>
              <a:t>- How do these values </a:t>
            </a:r>
            <a:r>
              <a:rPr lang="en-GB" u="sng">
                <a:latin typeface="Ubuntu"/>
              </a:rPr>
              <a:t>contribute to realisation </a:t>
            </a:r>
            <a:r>
              <a:rPr lang="en-GB">
                <a:latin typeface="Ubuntu"/>
              </a:rPr>
              <a:t>of the 4 purposes? </a:t>
            </a:r>
          </a:p>
          <a:p>
            <a:pPr marL="171450" indent="-171450">
              <a:lnSpc>
                <a:spcPct val="110000"/>
              </a:lnSpc>
              <a:buFont typeface="Arial" panose="020B0604020202020204" pitchFamily="34" charset="0"/>
              <a:buChar char="•"/>
            </a:pPr>
            <a:r>
              <a:rPr lang="en-GB" b="1">
                <a:latin typeface="Ubuntu"/>
              </a:rPr>
              <a:t>Theme specific knowledge</a:t>
            </a:r>
            <a:r>
              <a:rPr lang="en-GB">
                <a:latin typeface="Ubuntu"/>
              </a:rPr>
              <a:t>, information and context to support teacher planning.</a:t>
            </a:r>
            <a:endParaRPr lang="en-GB"/>
          </a:p>
          <a:p>
            <a:pPr>
              <a:lnSpc>
                <a:spcPct val="110000"/>
              </a:lnSpc>
            </a:pPr>
            <a:r>
              <a:rPr lang="en-GB">
                <a:latin typeface="Ubuntu"/>
              </a:rPr>
              <a:t>Teachers should make themselves familiar with this guidance prior to planning for delivery. </a:t>
            </a:r>
          </a:p>
          <a:p>
            <a:endParaRPr lang="en-US" sz="1200">
              <a:ea typeface="Calibri" panose="020F0502020204030204"/>
              <a:cs typeface="Calibri"/>
            </a:endParaRPr>
          </a:p>
          <a:p>
            <a:endParaRPr lang="en-US"/>
          </a:p>
        </p:txBody>
      </p:sp>
      <p:sp>
        <p:nvSpPr>
          <p:cNvPr id="4" name="TextBox 3">
            <a:extLst>
              <a:ext uri="{FF2B5EF4-FFF2-40B4-BE49-F238E27FC236}">
                <a16:creationId xmlns:a16="http://schemas.microsoft.com/office/drawing/2014/main" id="{1C7B2A3F-308E-5242-3458-970143D6552B}"/>
              </a:ext>
            </a:extLst>
          </p:cNvPr>
          <p:cNvSpPr txBox="1"/>
          <p:nvPr/>
        </p:nvSpPr>
        <p:spPr>
          <a:xfrm>
            <a:off x="6389382" y="4301403"/>
            <a:ext cx="5635000" cy="738664"/>
          </a:xfrm>
          <a:prstGeom prst="rect">
            <a:avLst/>
          </a:prstGeom>
          <a:noFill/>
        </p:spPr>
        <p:txBody>
          <a:bodyPr wrap="square" lIns="91440" tIns="45720" rIns="91440" bIns="45720" anchor="t">
            <a:spAutoFit/>
          </a:bodyPr>
          <a:lstStyle/>
          <a:p>
            <a:pPr marL="285750" indent="-285750">
              <a:buFont typeface="Arial"/>
              <a:buChar char="•"/>
            </a:pPr>
            <a:r>
              <a:rPr lang="en-GB" sz="1400" b="1">
                <a:solidFill>
                  <a:srgbClr val="18518A"/>
                </a:solidFill>
                <a:effectLst/>
                <a:latin typeface="Ubuntu"/>
              </a:rPr>
              <a:t>Activities to Support Understanding </a:t>
            </a:r>
            <a:r>
              <a:rPr lang="en-GB" sz="1400">
                <a:solidFill>
                  <a:srgbClr val="18518A"/>
                </a:solidFill>
                <a:effectLst/>
                <a:latin typeface="Ubuntu"/>
              </a:rPr>
              <a:t>– provide a</a:t>
            </a:r>
            <a:r>
              <a:rPr lang="en-GB" sz="1400">
                <a:solidFill>
                  <a:srgbClr val="18518A"/>
                </a:solidFill>
                <a:latin typeface="Ubuntu"/>
              </a:rPr>
              <a:t> way to</a:t>
            </a:r>
            <a:r>
              <a:rPr lang="en-GB" sz="1400">
                <a:solidFill>
                  <a:srgbClr val="18518A"/>
                </a:solidFill>
                <a:effectLst/>
                <a:latin typeface="Ubuntu"/>
              </a:rPr>
              <a:t> engage learners in thinking, discussion and deepening understanding.</a:t>
            </a:r>
            <a:endParaRPr lang="en-GB">
              <a:ea typeface="Calibri" panose="020F0502020204030204"/>
              <a:cs typeface="Calibri" panose="020F0502020204030204"/>
            </a:endParaRPr>
          </a:p>
        </p:txBody>
      </p:sp>
      <p:sp>
        <p:nvSpPr>
          <p:cNvPr id="10" name="Text Placeholder 5">
            <a:extLst>
              <a:ext uri="{FF2B5EF4-FFF2-40B4-BE49-F238E27FC236}">
                <a16:creationId xmlns:a16="http://schemas.microsoft.com/office/drawing/2014/main" id="{DF5405B5-4AFD-4514-8EA5-BE7E14013BA4}"/>
              </a:ext>
            </a:extLst>
          </p:cNvPr>
          <p:cNvSpPr txBox="1">
            <a:spLocks/>
          </p:cNvSpPr>
          <p:nvPr/>
        </p:nvSpPr>
        <p:spPr>
          <a:xfrm>
            <a:off x="277403" y="5352836"/>
            <a:ext cx="11609236" cy="880842"/>
          </a:xfrm>
          <a:prstGeom prst="rect">
            <a:avLst/>
          </a:prstGeom>
          <a:solidFill>
            <a:schemeClr val="accent4">
              <a:lumMod val="20000"/>
              <a:lumOff val="80000"/>
            </a:schemeClr>
          </a:solidFill>
          <a:ln>
            <a:solidFill>
              <a:srgbClr val="18518A"/>
            </a:solidFill>
          </a:ln>
        </p:spPr>
        <p:txBody>
          <a:bodyPr vert="horz" lIns="91440" tIns="45720" rIns="91440" bIns="45720" rtlCol="0" anchor="t">
            <a:no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500">
                <a:solidFill>
                  <a:srgbClr val="18518A"/>
                </a:solidFill>
                <a:effectLst/>
                <a:latin typeface="Ubuntu"/>
              </a:rPr>
              <a:t>Teachers should assess the prior knowledge and understanding of their learners when determining the most effective resources to support their progression. All resources are adaptable and editable, encouraging a 'pick and mix' approach. It's important to note that not every resource will be suitable for all learners, and we are not recommending ALL resources are used in tandem as this would result in duplication and reduce your ability to consider the broader context.</a:t>
            </a:r>
            <a:endParaRPr lang="en-US"/>
          </a:p>
        </p:txBody>
      </p:sp>
      <p:sp>
        <p:nvSpPr>
          <p:cNvPr id="12" name="Text Placeholder 3">
            <a:extLst>
              <a:ext uri="{FF2B5EF4-FFF2-40B4-BE49-F238E27FC236}">
                <a16:creationId xmlns:a16="http://schemas.microsoft.com/office/drawing/2014/main" id="{2E62D656-38CA-C05B-AB06-2B3FFBCFF525}"/>
              </a:ext>
            </a:extLst>
          </p:cNvPr>
          <p:cNvSpPr txBox="1">
            <a:spLocks/>
          </p:cNvSpPr>
          <p:nvPr/>
        </p:nvSpPr>
        <p:spPr>
          <a:xfrm>
            <a:off x="3450564" y="337594"/>
            <a:ext cx="6719240" cy="499330"/>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3200" b="1">
                <a:latin typeface="Ubuntu"/>
                <a:cs typeface="Calibri"/>
              </a:rPr>
              <a:t>How Is This Toolkit </a:t>
            </a:r>
            <a:r>
              <a:rPr lang="en-US" sz="3200" b="1" err="1">
                <a:latin typeface="Ubuntu"/>
                <a:cs typeface="Calibri"/>
              </a:rPr>
              <a:t>Organised</a:t>
            </a:r>
            <a:r>
              <a:rPr lang="en-US" sz="3200" b="1">
                <a:latin typeface="Ubuntu"/>
                <a:cs typeface="Calibri"/>
              </a:rPr>
              <a:t>?</a:t>
            </a:r>
            <a:endParaRPr lang="en-US" sz="3200" b="1" u="sng">
              <a:latin typeface="Ubuntu"/>
              <a:ea typeface="Calibri"/>
              <a:cs typeface="Calibri"/>
            </a:endParaRPr>
          </a:p>
        </p:txBody>
      </p:sp>
      <p:sp>
        <p:nvSpPr>
          <p:cNvPr id="7" name="Text Placeholder 4">
            <a:extLst>
              <a:ext uri="{FF2B5EF4-FFF2-40B4-BE49-F238E27FC236}">
                <a16:creationId xmlns:a16="http://schemas.microsoft.com/office/drawing/2014/main" id="{C3A77E2B-1E23-9610-69AE-BD8930E01949}"/>
              </a:ext>
            </a:extLst>
          </p:cNvPr>
          <p:cNvSpPr txBox="1">
            <a:spLocks/>
          </p:cNvSpPr>
          <p:nvPr/>
        </p:nvSpPr>
        <p:spPr>
          <a:xfrm>
            <a:off x="7735564" y="2342179"/>
            <a:ext cx="2839869" cy="260976"/>
          </a:xfrm>
          <a:prstGeom prst="rect">
            <a:avLst/>
          </a:prstGeom>
          <a:solidFill>
            <a:schemeClr val="accent4">
              <a:lumMod val="20000"/>
              <a:lumOff val="80000"/>
            </a:schemeClr>
          </a:solidFill>
          <a:ln>
            <a:solidFill>
              <a:srgbClr val="002060"/>
            </a:solidFill>
          </a:ln>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000" b="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b="1">
                <a:latin typeface="Ubuntu"/>
              </a:rPr>
              <a:t>Teacher Facing Resources   </a:t>
            </a:r>
          </a:p>
        </p:txBody>
      </p:sp>
      <p:sp>
        <p:nvSpPr>
          <p:cNvPr id="8" name="TextBox 7">
            <a:extLst>
              <a:ext uri="{FF2B5EF4-FFF2-40B4-BE49-F238E27FC236}">
                <a16:creationId xmlns:a16="http://schemas.microsoft.com/office/drawing/2014/main" id="{C63BAB49-17AE-75A3-0085-CB6623D65D70}"/>
              </a:ext>
            </a:extLst>
          </p:cNvPr>
          <p:cNvSpPr txBox="1"/>
          <p:nvPr/>
        </p:nvSpPr>
        <p:spPr>
          <a:xfrm>
            <a:off x="6389381" y="2828203"/>
            <a:ext cx="5635000" cy="954107"/>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400" b="1">
                <a:solidFill>
                  <a:srgbClr val="18518A"/>
                </a:solidFill>
                <a:effectLst/>
                <a:latin typeface="Ubuntu"/>
              </a:rPr>
              <a:t>Knowledge Banks </a:t>
            </a:r>
            <a:r>
              <a:rPr lang="en-GB" sz="1400">
                <a:solidFill>
                  <a:srgbClr val="18518A"/>
                </a:solidFill>
                <a:effectLst/>
                <a:latin typeface="Ubuntu"/>
              </a:rPr>
              <a:t>- provide the key information relating </a:t>
            </a:r>
            <a:r>
              <a:rPr lang="en-GB" sz="1400">
                <a:solidFill>
                  <a:srgbClr val="18518A"/>
                </a:solidFill>
                <a:latin typeface="Ubuntu"/>
              </a:rPr>
              <a:t>to food and nutrition. This</a:t>
            </a:r>
            <a:r>
              <a:rPr lang="en-GB" sz="1400">
                <a:solidFill>
                  <a:srgbClr val="18518A"/>
                </a:solidFill>
                <a:effectLst/>
                <a:latin typeface="Ubuntu"/>
              </a:rPr>
              <a:t> will support learners' knowledge acquisition</a:t>
            </a:r>
            <a:r>
              <a:rPr lang="en-GB" sz="1400">
                <a:solidFill>
                  <a:srgbClr val="18518A"/>
                </a:solidFill>
                <a:latin typeface="Ubuntu"/>
              </a:rPr>
              <a:t> and teachers' knowledge/confidence in teaching this topic. </a:t>
            </a:r>
            <a:endParaRPr lang="en-GB" sz="1400">
              <a:latin typeface="Ubuntu" panose="020B0504030602030204" pitchFamily="34" charset="0"/>
            </a:endParaRPr>
          </a:p>
        </p:txBody>
      </p:sp>
      <p:sp>
        <p:nvSpPr>
          <p:cNvPr id="9" name="Text Placeholder 4">
            <a:extLst>
              <a:ext uri="{FF2B5EF4-FFF2-40B4-BE49-F238E27FC236}">
                <a16:creationId xmlns:a16="http://schemas.microsoft.com/office/drawing/2014/main" id="{B2C9A6EC-E62F-1550-418C-04D5398F76BF}"/>
              </a:ext>
            </a:extLst>
          </p:cNvPr>
          <p:cNvSpPr txBox="1">
            <a:spLocks/>
          </p:cNvSpPr>
          <p:nvPr/>
        </p:nvSpPr>
        <p:spPr>
          <a:xfrm>
            <a:off x="7735564" y="3784899"/>
            <a:ext cx="2667149" cy="301616"/>
          </a:xfrm>
          <a:prstGeom prst="rect">
            <a:avLst/>
          </a:prstGeom>
          <a:solidFill>
            <a:schemeClr val="accent4">
              <a:lumMod val="20000"/>
              <a:lumOff val="80000"/>
            </a:schemeClr>
          </a:solidFill>
          <a:ln>
            <a:solidFill>
              <a:srgbClr val="002060"/>
            </a:solidFill>
          </a:ln>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000" b="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b="1">
                <a:latin typeface="Ubuntu"/>
              </a:rPr>
              <a:t>Learner Facing Resources</a:t>
            </a:r>
          </a:p>
        </p:txBody>
      </p:sp>
      <p:sp>
        <p:nvSpPr>
          <p:cNvPr id="13" name="Text Placeholder 4">
            <a:extLst>
              <a:ext uri="{FF2B5EF4-FFF2-40B4-BE49-F238E27FC236}">
                <a16:creationId xmlns:a16="http://schemas.microsoft.com/office/drawing/2014/main" id="{4B5AA10A-5C6C-5208-B712-8D97A4D57B00}"/>
              </a:ext>
            </a:extLst>
          </p:cNvPr>
          <p:cNvSpPr txBox="1">
            <a:spLocks/>
          </p:cNvSpPr>
          <p:nvPr/>
        </p:nvSpPr>
        <p:spPr>
          <a:xfrm>
            <a:off x="7735564" y="1102659"/>
            <a:ext cx="2667149" cy="301616"/>
          </a:xfrm>
          <a:prstGeom prst="rect">
            <a:avLst/>
          </a:prstGeom>
          <a:solidFill>
            <a:schemeClr val="accent4">
              <a:lumMod val="20000"/>
              <a:lumOff val="80000"/>
            </a:schemeClr>
          </a:solidFill>
          <a:ln>
            <a:solidFill>
              <a:srgbClr val="002060"/>
            </a:solidFill>
          </a:ln>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000" b="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b="1">
                <a:latin typeface="Ubuntu"/>
              </a:rPr>
              <a:t>Resources</a:t>
            </a:r>
          </a:p>
        </p:txBody>
      </p:sp>
    </p:spTree>
    <p:extLst>
      <p:ext uri="{BB962C8B-B14F-4D97-AF65-F5344CB8AC3E}">
        <p14:creationId xmlns:p14="http://schemas.microsoft.com/office/powerpoint/2010/main" val="4063762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2E943F5-1ED0-422B-6BEE-1A4BC3AF699B}"/>
              </a:ext>
            </a:extLst>
          </p:cNvPr>
          <p:cNvGraphicFramePr>
            <a:graphicFrameLocks noGrp="1"/>
          </p:cNvGraphicFramePr>
          <p:nvPr>
            <p:extLst>
              <p:ext uri="{D42A27DB-BD31-4B8C-83A1-F6EECF244321}">
                <p14:modId xmlns:p14="http://schemas.microsoft.com/office/powerpoint/2010/main" val="1204518765"/>
              </p:ext>
            </p:extLst>
          </p:nvPr>
        </p:nvGraphicFramePr>
        <p:xfrm>
          <a:off x="3316309" y="226401"/>
          <a:ext cx="8486257" cy="6369646"/>
        </p:xfrm>
        <a:graphic>
          <a:graphicData uri="http://schemas.openxmlformats.org/drawingml/2006/table">
            <a:tbl>
              <a:tblPr firstRow="1" bandRow="1">
                <a:tableStyleId>{21E4AEA4-8DFA-4A89-87EB-49C32662AFE0}</a:tableStyleId>
              </a:tblPr>
              <a:tblGrid>
                <a:gridCol w="8486257">
                  <a:extLst>
                    <a:ext uri="{9D8B030D-6E8A-4147-A177-3AD203B41FA5}">
                      <a16:colId xmlns:a16="http://schemas.microsoft.com/office/drawing/2014/main" val="4257803169"/>
                    </a:ext>
                  </a:extLst>
                </a:gridCol>
              </a:tblGrid>
              <a:tr h="532726">
                <a:tc>
                  <a:txBody>
                    <a:bodyPr/>
                    <a:lstStyle/>
                    <a:p>
                      <a:pPr marL="0" marR="0" lvl="0" indent="0" algn="ctr" rtl="0" eaLnBrk="1" fontAlgn="auto" latinLnBrk="0" hangingPunct="1">
                        <a:lnSpc>
                          <a:spcPct val="100000"/>
                        </a:lnSpc>
                        <a:spcBef>
                          <a:spcPts val="0"/>
                        </a:spcBef>
                        <a:spcAft>
                          <a:spcPts val="0"/>
                        </a:spcAft>
                        <a:buClrTx/>
                        <a:buSzTx/>
                        <a:buFontTx/>
                        <a:buNone/>
                      </a:pPr>
                      <a:r>
                        <a:rPr lang="en-GB" sz="1800" b="1" kern="1200">
                          <a:solidFill>
                            <a:srgbClr val="18518A"/>
                          </a:solidFill>
                          <a:effectLst/>
                          <a:latin typeface="Ubuntu"/>
                        </a:rPr>
                        <a:t>Key Food and Nutrition Messages</a:t>
                      </a:r>
                      <a:endParaRPr lang="en-GB" sz="1800">
                        <a:solidFill>
                          <a:srgbClr val="18518A"/>
                        </a:solidFill>
                        <a:latin typeface="Ubuntu"/>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553422046"/>
                  </a:ext>
                </a:extLst>
              </a:tr>
              <a:tr h="5676871">
                <a:tc>
                  <a:txBody>
                    <a:bodyPr/>
                    <a:lstStyle/>
                    <a:p>
                      <a:pPr marL="285750" lvl="0" indent="-285750" algn="l">
                        <a:lnSpc>
                          <a:spcPct val="100000"/>
                        </a:lnSpc>
                        <a:spcBef>
                          <a:spcPts val="0"/>
                        </a:spcBef>
                        <a:spcAft>
                          <a:spcPts val="0"/>
                        </a:spcAft>
                        <a:buFont typeface="Arial"/>
                        <a:buChar char="•"/>
                      </a:pPr>
                      <a:r>
                        <a:rPr lang="en-GB" sz="1300" b="0" i="0" u="none" strike="noStrike" kern="1200" noProof="0">
                          <a:solidFill>
                            <a:schemeClr val="accent1"/>
                          </a:solidFill>
                          <a:effectLst/>
                          <a:latin typeface="Ubuntu"/>
                        </a:rPr>
                        <a:t>Food and water are essential for life. </a:t>
                      </a:r>
                      <a:endParaRPr lang="en-US" sz="1300">
                        <a:latin typeface="Ubuntu"/>
                      </a:endParaRPr>
                    </a:p>
                    <a:p>
                      <a:pPr marL="285750" lvl="0" indent="-285750" algn="l">
                        <a:lnSpc>
                          <a:spcPct val="100000"/>
                        </a:lnSpc>
                        <a:spcBef>
                          <a:spcPts val="0"/>
                        </a:spcBef>
                        <a:spcAft>
                          <a:spcPts val="0"/>
                        </a:spcAft>
                        <a:buFont typeface="Arial"/>
                        <a:buChar char="•"/>
                      </a:pPr>
                      <a:endParaRPr lang="en-GB" sz="1300" b="0" i="0" u="none" strike="noStrike" kern="1200" noProof="0">
                        <a:solidFill>
                          <a:schemeClr val="accent1"/>
                        </a:solidFill>
                        <a:effectLst/>
                        <a:latin typeface="Ubuntu"/>
                      </a:endParaRPr>
                    </a:p>
                    <a:p>
                      <a:pPr marL="285750" lvl="0" indent="-285750" algn="l">
                        <a:lnSpc>
                          <a:spcPct val="100000"/>
                        </a:lnSpc>
                        <a:spcBef>
                          <a:spcPts val="0"/>
                        </a:spcBef>
                        <a:spcAft>
                          <a:spcPts val="0"/>
                        </a:spcAft>
                        <a:buFont typeface="Arial"/>
                        <a:buChar char="•"/>
                      </a:pPr>
                      <a:r>
                        <a:rPr lang="en-GB" sz="1300" b="0" i="0" u="none" strike="noStrike" kern="1200" noProof="0">
                          <a:solidFill>
                            <a:schemeClr val="accent1"/>
                          </a:solidFill>
                          <a:effectLst/>
                          <a:latin typeface="Ubuntu"/>
                        </a:rPr>
                        <a:t>We need different types and amounts of food to achieve good health and wellbeing. The types and amounts of food changes depending on our age and needs. </a:t>
                      </a:r>
                      <a:endParaRPr lang="en-GB" sz="1300">
                        <a:latin typeface="Ubuntu"/>
                      </a:endParaRPr>
                    </a:p>
                    <a:p>
                      <a:pPr marL="285750" lvl="0" indent="-285750" algn="l">
                        <a:lnSpc>
                          <a:spcPct val="100000"/>
                        </a:lnSpc>
                        <a:spcBef>
                          <a:spcPts val="0"/>
                        </a:spcBef>
                        <a:spcAft>
                          <a:spcPts val="0"/>
                        </a:spcAft>
                        <a:buFont typeface="Arial"/>
                        <a:buChar char="•"/>
                      </a:pPr>
                      <a:endParaRPr lang="en-GB" sz="1300" b="0" i="0" u="none" strike="noStrike" kern="1200" noProof="0">
                        <a:solidFill>
                          <a:schemeClr val="accent1"/>
                        </a:solidFill>
                        <a:effectLst/>
                        <a:latin typeface="Ubuntu"/>
                      </a:endParaRPr>
                    </a:p>
                    <a:p>
                      <a:pPr marL="285750" lvl="0" indent="-285750" algn="l">
                        <a:lnSpc>
                          <a:spcPct val="100000"/>
                        </a:lnSpc>
                        <a:spcBef>
                          <a:spcPts val="0"/>
                        </a:spcBef>
                        <a:spcAft>
                          <a:spcPts val="0"/>
                        </a:spcAft>
                        <a:buFont typeface="Arial"/>
                        <a:buChar char="•"/>
                      </a:pPr>
                      <a:r>
                        <a:rPr lang="en-GB" sz="1300" b="0" i="0" u="none" strike="noStrike" kern="1200" noProof="0">
                          <a:solidFill>
                            <a:schemeClr val="accent1"/>
                          </a:solidFill>
                          <a:effectLst/>
                          <a:latin typeface="Ubuntu"/>
                        </a:rPr>
                        <a:t>Foods are made up of different nutrients, and each nutrient has a specific job in the body to help us to grow, develop and maintain good health.</a:t>
                      </a:r>
                    </a:p>
                    <a:p>
                      <a:pPr marL="0" lvl="0" indent="0" algn="l">
                        <a:lnSpc>
                          <a:spcPct val="100000"/>
                        </a:lnSpc>
                        <a:spcBef>
                          <a:spcPts val="0"/>
                        </a:spcBef>
                        <a:spcAft>
                          <a:spcPts val="0"/>
                        </a:spcAft>
                        <a:buNone/>
                      </a:pPr>
                      <a:endParaRPr lang="en-GB" sz="1300" b="0" i="0" u="none" strike="noStrike" kern="1200" noProof="0">
                        <a:solidFill>
                          <a:schemeClr val="accent1"/>
                        </a:solidFill>
                        <a:effectLst/>
                        <a:latin typeface="Ubuntu"/>
                      </a:endParaRPr>
                    </a:p>
                    <a:p>
                      <a:pPr marL="285750" lvl="0" indent="-285750" algn="l">
                        <a:lnSpc>
                          <a:spcPct val="100000"/>
                        </a:lnSpc>
                        <a:spcBef>
                          <a:spcPts val="0"/>
                        </a:spcBef>
                        <a:spcAft>
                          <a:spcPts val="0"/>
                        </a:spcAft>
                        <a:buFont typeface="Arial"/>
                        <a:buChar char="•"/>
                      </a:pPr>
                      <a:r>
                        <a:rPr lang="en-GB" sz="1300" b="0" i="0" u="none" strike="noStrike" kern="1200" noProof="0">
                          <a:solidFill>
                            <a:schemeClr val="accent1"/>
                          </a:solidFill>
                          <a:effectLst/>
                          <a:latin typeface="Ubuntu"/>
                        </a:rPr>
                        <a:t>When we don't get enough of the nutrients we need, or when we consume too much, it can cause health issues.</a:t>
                      </a:r>
                    </a:p>
                    <a:p>
                      <a:pPr marL="285750" lvl="0" indent="-285750" algn="l">
                        <a:lnSpc>
                          <a:spcPct val="100000"/>
                        </a:lnSpc>
                        <a:spcBef>
                          <a:spcPts val="0"/>
                        </a:spcBef>
                        <a:spcAft>
                          <a:spcPts val="0"/>
                        </a:spcAft>
                        <a:buFont typeface="Arial"/>
                        <a:buChar char="•"/>
                      </a:pPr>
                      <a:endParaRPr lang="en-GB" sz="1300" b="0" i="0" u="none" strike="noStrike" kern="1200" noProof="0">
                        <a:solidFill>
                          <a:schemeClr val="accent1"/>
                        </a:solidFill>
                        <a:effectLst/>
                        <a:latin typeface="Ubuntu"/>
                      </a:endParaRPr>
                    </a:p>
                    <a:p>
                      <a:pPr marL="285750" lvl="0" indent="-285750" algn="l">
                        <a:lnSpc>
                          <a:spcPct val="100000"/>
                        </a:lnSpc>
                        <a:spcBef>
                          <a:spcPts val="0"/>
                        </a:spcBef>
                        <a:spcAft>
                          <a:spcPts val="0"/>
                        </a:spcAft>
                        <a:buFont typeface="Arial"/>
                        <a:buChar char="•"/>
                      </a:pPr>
                      <a:r>
                        <a:rPr lang="en-GB" sz="1300" b="0" i="0" u="none" strike="noStrike" kern="1200" noProof="0">
                          <a:solidFill>
                            <a:schemeClr val="accent1"/>
                          </a:solidFill>
                          <a:effectLst/>
                          <a:latin typeface="Ubuntu"/>
                        </a:rPr>
                        <a:t>The food (and drink) we eat affects our health and wellbeing now and over time.   </a:t>
                      </a:r>
                    </a:p>
                    <a:p>
                      <a:pPr marL="285750" lvl="0" indent="-285750" algn="l">
                        <a:lnSpc>
                          <a:spcPct val="100000"/>
                        </a:lnSpc>
                        <a:spcBef>
                          <a:spcPts val="0"/>
                        </a:spcBef>
                        <a:spcAft>
                          <a:spcPts val="0"/>
                        </a:spcAft>
                        <a:buFont typeface="Arial"/>
                        <a:buChar char="•"/>
                      </a:pPr>
                      <a:endParaRPr lang="en-GB" sz="1300" b="0" i="0" u="none" strike="noStrike" kern="1200" noProof="0">
                        <a:solidFill>
                          <a:schemeClr val="accent1"/>
                        </a:solidFill>
                        <a:effectLst/>
                        <a:latin typeface="Ubuntu"/>
                      </a:endParaRPr>
                    </a:p>
                    <a:p>
                      <a:pPr marL="285750" lvl="0" indent="-285750" algn="l">
                        <a:lnSpc>
                          <a:spcPct val="100000"/>
                        </a:lnSpc>
                        <a:spcBef>
                          <a:spcPts val="0"/>
                        </a:spcBef>
                        <a:spcAft>
                          <a:spcPts val="0"/>
                        </a:spcAft>
                        <a:buFont typeface="Arial"/>
                        <a:buChar char="•"/>
                      </a:pPr>
                      <a:r>
                        <a:rPr lang="en-GB" sz="1300" b="0" i="0" u="none" strike="noStrike" kern="1200" noProof="0">
                          <a:solidFill>
                            <a:schemeClr val="accent1"/>
                          </a:solidFill>
                          <a:effectLst/>
                          <a:latin typeface="Ubuntu"/>
                        </a:rPr>
                        <a:t>Eating a healthy balanced diet lowers our risk of diseases including obesity, type-2 diabetes, heart disease and some cancers. </a:t>
                      </a:r>
                      <a:endParaRPr lang="en-GB" sz="1300">
                        <a:latin typeface="Ubuntu"/>
                      </a:endParaRPr>
                    </a:p>
                    <a:p>
                      <a:pPr lvl="0" algn="l">
                        <a:lnSpc>
                          <a:spcPct val="100000"/>
                        </a:lnSpc>
                        <a:spcBef>
                          <a:spcPts val="0"/>
                        </a:spcBef>
                        <a:spcAft>
                          <a:spcPts val="0"/>
                        </a:spcAft>
                        <a:buNone/>
                      </a:pPr>
                      <a:endParaRPr lang="en-GB" sz="1300" b="0" i="0" u="none" strike="noStrike" kern="1200" noProof="0">
                        <a:solidFill>
                          <a:schemeClr val="accent1"/>
                        </a:solidFill>
                        <a:effectLst/>
                        <a:latin typeface="Ubuntu"/>
                      </a:endParaRPr>
                    </a:p>
                    <a:p>
                      <a:pPr marL="285750" lvl="0" indent="-285750" algn="l">
                        <a:lnSpc>
                          <a:spcPct val="100000"/>
                        </a:lnSpc>
                        <a:spcBef>
                          <a:spcPts val="0"/>
                        </a:spcBef>
                        <a:spcAft>
                          <a:spcPts val="0"/>
                        </a:spcAft>
                        <a:buClr>
                          <a:srgbClr val="000000"/>
                        </a:buClr>
                        <a:buFont typeface="Arial,Sans-Serif"/>
                        <a:buChar char="•"/>
                      </a:pPr>
                      <a:r>
                        <a:rPr lang="en-GB" sz="1300" b="0" i="0" u="none" strike="noStrike" kern="1200" noProof="0">
                          <a:solidFill>
                            <a:schemeClr val="accent1"/>
                          </a:solidFill>
                          <a:effectLst/>
                          <a:latin typeface="Ubuntu"/>
                        </a:rPr>
                        <a:t>Food can be a fun, enjoyable and interesting part of our daily lives and is embedded into our cultures, social interactions and celebrations. </a:t>
                      </a:r>
                      <a:endParaRPr lang="en-US" sz="1300" b="0" i="0" u="none" strike="noStrike" kern="1200" noProof="0">
                        <a:solidFill>
                          <a:srgbClr val="000000"/>
                        </a:solidFill>
                        <a:effectLst/>
                        <a:latin typeface="Ubuntu"/>
                      </a:endParaRPr>
                    </a:p>
                    <a:p>
                      <a:pPr marL="285750" lvl="0" indent="-285750" algn="l">
                        <a:lnSpc>
                          <a:spcPct val="100000"/>
                        </a:lnSpc>
                        <a:spcBef>
                          <a:spcPts val="0"/>
                        </a:spcBef>
                        <a:spcAft>
                          <a:spcPts val="0"/>
                        </a:spcAft>
                        <a:buFont typeface="Arial"/>
                        <a:buChar char="•"/>
                      </a:pPr>
                      <a:endParaRPr lang="en-GB" sz="1300" b="0" i="0" u="none" strike="noStrike" kern="1200" noProof="0">
                        <a:solidFill>
                          <a:schemeClr val="accent1"/>
                        </a:solidFill>
                        <a:effectLst/>
                        <a:latin typeface="Ubuntu"/>
                      </a:endParaRPr>
                    </a:p>
                    <a:p>
                      <a:pPr marL="285750" lvl="0" indent="-285750" algn="l">
                        <a:lnSpc>
                          <a:spcPct val="100000"/>
                        </a:lnSpc>
                        <a:spcBef>
                          <a:spcPts val="0"/>
                        </a:spcBef>
                        <a:spcAft>
                          <a:spcPts val="0"/>
                        </a:spcAft>
                        <a:buFont typeface="Arial"/>
                        <a:buChar char="•"/>
                      </a:pPr>
                      <a:r>
                        <a:rPr lang="en-GB" sz="1300" b="0" i="0" u="none" strike="noStrike" kern="1200" noProof="0">
                          <a:solidFill>
                            <a:schemeClr val="accent1"/>
                          </a:solidFill>
                          <a:effectLst/>
                          <a:latin typeface="Ubuntu"/>
                        </a:rPr>
                        <a:t>Developing a healthy relationship with food in childhood can lay the foundation for lifelong healthy eating habits. </a:t>
                      </a:r>
                      <a:endParaRPr lang="en-GB" sz="1300">
                        <a:latin typeface="Ubuntu"/>
                      </a:endParaRPr>
                    </a:p>
                    <a:p>
                      <a:pPr marL="285750" lvl="0" indent="-285750" algn="l">
                        <a:lnSpc>
                          <a:spcPct val="100000"/>
                        </a:lnSpc>
                        <a:spcBef>
                          <a:spcPts val="0"/>
                        </a:spcBef>
                        <a:spcAft>
                          <a:spcPts val="0"/>
                        </a:spcAft>
                        <a:buFont typeface="Arial"/>
                        <a:buChar char="•"/>
                      </a:pPr>
                      <a:endParaRPr lang="en-GB" sz="1300" b="0" i="0" u="none" strike="noStrike" kern="1200" noProof="0">
                        <a:solidFill>
                          <a:schemeClr val="accent1"/>
                        </a:solidFill>
                        <a:effectLst/>
                        <a:latin typeface="Ubuntu"/>
                      </a:endParaRPr>
                    </a:p>
                    <a:p>
                      <a:pPr marL="285750" lvl="0" indent="-285750" algn="l">
                        <a:lnSpc>
                          <a:spcPct val="100000"/>
                        </a:lnSpc>
                        <a:spcBef>
                          <a:spcPts val="0"/>
                        </a:spcBef>
                        <a:spcAft>
                          <a:spcPts val="0"/>
                        </a:spcAft>
                        <a:buFont typeface="Arial"/>
                        <a:buChar char="•"/>
                      </a:pPr>
                      <a:r>
                        <a:rPr lang="en-GB" sz="1300" b="0" i="0" u="none" strike="noStrike" kern="1200" noProof="0">
                          <a:solidFill>
                            <a:schemeClr val="accent1"/>
                          </a:solidFill>
                          <a:effectLst/>
                          <a:latin typeface="Ubuntu"/>
                        </a:rPr>
                        <a:t>Some influences, such as cost, availability and food marketing can make it harder to maintain a balanced diet. Understanding how to navigate these influences is an important lifelong skill.</a:t>
                      </a:r>
                      <a:endParaRPr lang="en-GB" sz="1300">
                        <a:latin typeface="Ubuntu"/>
                      </a:endParaRPr>
                    </a:p>
                    <a:p>
                      <a:pPr marL="285750" lvl="0" indent="-285750" algn="l">
                        <a:lnSpc>
                          <a:spcPct val="100000"/>
                        </a:lnSpc>
                        <a:spcBef>
                          <a:spcPts val="0"/>
                        </a:spcBef>
                        <a:spcAft>
                          <a:spcPts val="0"/>
                        </a:spcAft>
                        <a:buFont typeface="Arial"/>
                        <a:buChar char="•"/>
                      </a:pPr>
                      <a:endParaRPr lang="en-GB" sz="1300" b="0" i="0" u="none" strike="noStrike" kern="1200" noProof="0">
                        <a:solidFill>
                          <a:schemeClr val="accent1"/>
                        </a:solidFill>
                        <a:effectLst/>
                        <a:latin typeface="Ubuntu"/>
                      </a:endParaRPr>
                    </a:p>
                    <a:p>
                      <a:pPr marL="285750" lvl="0" indent="-285750" algn="l">
                        <a:lnSpc>
                          <a:spcPct val="100000"/>
                        </a:lnSpc>
                        <a:spcBef>
                          <a:spcPts val="0"/>
                        </a:spcBef>
                        <a:spcAft>
                          <a:spcPts val="0"/>
                        </a:spcAft>
                        <a:buClr>
                          <a:srgbClr val="000000"/>
                        </a:buClr>
                        <a:buFont typeface="Arial,Sans-Serif"/>
                        <a:buChar char="•"/>
                      </a:pPr>
                      <a:r>
                        <a:rPr lang="en-GB" sz="1300" b="0" i="0" u="none" strike="noStrike" kern="1200" noProof="0">
                          <a:solidFill>
                            <a:schemeClr val="accent1"/>
                          </a:solidFill>
                          <a:effectLst/>
                          <a:latin typeface="Ubuntu"/>
                        </a:rPr>
                        <a:t>Food skills like planning, shopping, growing and cooking can help us to maintain a healthy balanced diet.</a:t>
                      </a:r>
                      <a:endParaRPr lang="en-GB" sz="1300" b="0" i="0" u="none" strike="noStrike" kern="1200" noProof="0">
                        <a:solidFill>
                          <a:srgbClr val="000000"/>
                        </a:solidFill>
                        <a:effectLst/>
                        <a:latin typeface="Ubuntu"/>
                      </a:endParaRPr>
                    </a:p>
                    <a:p>
                      <a:pPr lvl="0" algn="l">
                        <a:lnSpc>
                          <a:spcPct val="100000"/>
                        </a:lnSpc>
                        <a:spcBef>
                          <a:spcPts val="0"/>
                        </a:spcBef>
                        <a:spcAft>
                          <a:spcPts val="0"/>
                        </a:spcAft>
                        <a:buNone/>
                      </a:pPr>
                      <a:endParaRPr lang="en-GB" sz="1300" b="0" i="0" u="none" strike="noStrike" kern="1200" noProof="0">
                        <a:solidFill>
                          <a:schemeClr val="accent1"/>
                        </a:solidFill>
                        <a:effectLst/>
                        <a:latin typeface="Ubuntu"/>
                      </a:endParaRPr>
                    </a:p>
                    <a:p>
                      <a:pPr marL="285750" lvl="0" indent="-285750" algn="l">
                        <a:lnSpc>
                          <a:spcPct val="100000"/>
                        </a:lnSpc>
                        <a:spcBef>
                          <a:spcPts val="0"/>
                        </a:spcBef>
                        <a:spcAft>
                          <a:spcPts val="0"/>
                        </a:spcAft>
                        <a:buFont typeface="Arial"/>
                        <a:buChar char="•"/>
                      </a:pPr>
                      <a:r>
                        <a:rPr lang="en-GB" sz="1300" b="0" i="0" u="none" strike="noStrike" kern="1200" noProof="0">
                          <a:solidFill>
                            <a:schemeClr val="accent1"/>
                          </a:solidFill>
                          <a:effectLst/>
                          <a:latin typeface="Ubuntu"/>
                        </a:rPr>
                        <a:t>The food we eat can impact the environment. A healthy and environmentally sustainable diet is better for our health and the planet. </a:t>
                      </a:r>
                    </a:p>
                  </a:txBody>
                  <a:tcP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extLst>
                  <a:ext uri="{0D108BD9-81ED-4DB2-BD59-A6C34878D82A}">
                    <a16:rowId xmlns:a16="http://schemas.microsoft.com/office/drawing/2014/main" val="142101937"/>
                  </a:ext>
                </a:extLst>
              </a:tr>
            </a:tbl>
          </a:graphicData>
        </a:graphic>
      </p:graphicFrame>
      <p:sp>
        <p:nvSpPr>
          <p:cNvPr id="3" name="Text Placeholder 3">
            <a:extLst>
              <a:ext uri="{FF2B5EF4-FFF2-40B4-BE49-F238E27FC236}">
                <a16:creationId xmlns:a16="http://schemas.microsoft.com/office/drawing/2014/main" id="{BD9CCBEF-2F75-488C-6722-4DA8DCF4F191}"/>
              </a:ext>
            </a:extLst>
          </p:cNvPr>
          <p:cNvSpPr txBox="1">
            <a:spLocks/>
          </p:cNvSpPr>
          <p:nvPr/>
        </p:nvSpPr>
        <p:spPr>
          <a:xfrm>
            <a:off x="263467" y="858039"/>
            <a:ext cx="2798201" cy="1479044"/>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3200" b="1">
                <a:latin typeface="Ubuntu"/>
                <a:cs typeface="Calibri"/>
              </a:rPr>
              <a:t>Key </a:t>
            </a:r>
            <a:r>
              <a:rPr lang="en-US" sz="3000" b="1">
                <a:latin typeface="Ubuntu"/>
                <a:cs typeface="Calibri"/>
              </a:rPr>
              <a:t>Messages</a:t>
            </a:r>
            <a:r>
              <a:rPr lang="en-US" sz="3200" b="1">
                <a:latin typeface="Ubuntu"/>
                <a:cs typeface="Calibri"/>
              </a:rPr>
              <a:t> </a:t>
            </a:r>
            <a:br>
              <a:rPr lang="en-US" sz="3200" b="1">
                <a:cs typeface="Calibri"/>
              </a:rPr>
            </a:br>
            <a:r>
              <a:rPr lang="en-US" sz="3200" b="1">
                <a:latin typeface="Ubuntu"/>
                <a:cs typeface="Calibri"/>
              </a:rPr>
              <a:t>for Teachers</a:t>
            </a:r>
            <a:endParaRPr lang="en-US" sz="3200" b="1" u="sng">
              <a:latin typeface="Ubuntu"/>
              <a:ea typeface="Calibri"/>
              <a:cs typeface="Calibri"/>
            </a:endParaRPr>
          </a:p>
        </p:txBody>
      </p:sp>
      <p:sp>
        <p:nvSpPr>
          <p:cNvPr id="4" name="TextBox 3">
            <a:extLst>
              <a:ext uri="{FF2B5EF4-FFF2-40B4-BE49-F238E27FC236}">
                <a16:creationId xmlns:a16="http://schemas.microsoft.com/office/drawing/2014/main" id="{009A965D-273C-0904-3B08-15B1CE31228B}"/>
              </a:ext>
            </a:extLst>
          </p:cNvPr>
          <p:cNvSpPr txBox="1"/>
          <p:nvPr/>
        </p:nvSpPr>
        <p:spPr>
          <a:xfrm>
            <a:off x="261103" y="2665405"/>
            <a:ext cx="2773151" cy="1077218"/>
          </a:xfrm>
          <a:prstGeom prst="rect">
            <a:avLst/>
          </a:prstGeom>
          <a:solidFill>
            <a:schemeClr val="accent4">
              <a:lumMod val="20000"/>
              <a:lumOff val="80000"/>
            </a:schemeClr>
          </a:solidFill>
          <a:ln>
            <a:solidFill>
              <a:srgbClr val="18518A"/>
            </a:solidFill>
          </a:ln>
        </p:spPr>
        <p:txBody>
          <a:bodyPr wrap="square" lIns="91440" tIns="45720" rIns="91440" bIns="45720" anchor="t">
            <a:spAutoFit/>
          </a:bodyPr>
          <a:lstStyle/>
          <a:p>
            <a:r>
              <a:rPr lang="en-US" sz="1600">
                <a:solidFill>
                  <a:srgbClr val="18518A"/>
                </a:solidFill>
                <a:latin typeface="Ubuntu"/>
                <a:ea typeface="Calibri"/>
                <a:cs typeface="Calibri"/>
              </a:rPr>
              <a:t>Prior to planning for curriculum delivery, </a:t>
            </a:r>
            <a:r>
              <a:rPr lang="en-US" sz="1600" b="1">
                <a:solidFill>
                  <a:srgbClr val="18518A"/>
                </a:solidFill>
                <a:latin typeface="Ubuntu"/>
                <a:ea typeface="Calibri"/>
                <a:cs typeface="Calibri"/>
              </a:rPr>
              <a:t>teachers will need to know these key messages.</a:t>
            </a:r>
            <a:endParaRPr lang="en-US" sz="1600" b="1">
              <a:solidFill>
                <a:srgbClr val="18518A"/>
              </a:solidFill>
              <a:latin typeface="Ubuntu" panose="020B0504030602030204" pitchFamily="34" charset="0"/>
            </a:endParaRPr>
          </a:p>
        </p:txBody>
      </p:sp>
      <p:pic>
        <p:nvPicPr>
          <p:cNvPr id="9" name="Picture 8" descr="A person standing in a store looking at a shelf of beverages&#10;&#10;AI-generated content may be incorrect.">
            <a:extLst>
              <a:ext uri="{FF2B5EF4-FFF2-40B4-BE49-F238E27FC236}">
                <a16:creationId xmlns:a16="http://schemas.microsoft.com/office/drawing/2014/main" id="{4A7EBF3D-1E05-8530-D6D0-EC64D01F6DEF}"/>
              </a:ext>
            </a:extLst>
          </p:cNvPr>
          <p:cNvPicPr>
            <a:picLocks noChangeAspect="1"/>
          </p:cNvPicPr>
          <p:nvPr/>
        </p:nvPicPr>
        <p:blipFill>
          <a:blip r:embed="rId3"/>
          <a:stretch>
            <a:fillRect/>
          </a:stretch>
        </p:blipFill>
        <p:spPr>
          <a:xfrm>
            <a:off x="257045" y="3909060"/>
            <a:ext cx="2777209" cy="2366010"/>
          </a:xfrm>
          <a:prstGeom prst="rect">
            <a:avLst/>
          </a:prstGeom>
        </p:spPr>
      </p:pic>
    </p:spTree>
    <p:extLst>
      <p:ext uri="{BB962C8B-B14F-4D97-AF65-F5344CB8AC3E}">
        <p14:creationId xmlns:p14="http://schemas.microsoft.com/office/powerpoint/2010/main" val="2610457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C2DF384-E28C-2530-9B01-66846A98E406}"/>
              </a:ext>
            </a:extLst>
          </p:cNvPr>
          <p:cNvPicPr>
            <a:picLocks noChangeAspect="1"/>
          </p:cNvPicPr>
          <p:nvPr/>
        </p:nvPicPr>
        <p:blipFill>
          <a:blip r:embed="rId3"/>
          <a:srcRect/>
          <a:stretch/>
        </p:blipFill>
        <p:spPr>
          <a:xfrm>
            <a:off x="3771899" y="0"/>
            <a:ext cx="8420101" cy="6858000"/>
          </a:xfrm>
          <a:prstGeom prst="rect">
            <a:avLst/>
          </a:prstGeom>
        </p:spPr>
      </p:pic>
      <p:graphicFrame>
        <p:nvGraphicFramePr>
          <p:cNvPr id="2" name="Table 1">
            <a:extLst>
              <a:ext uri="{FF2B5EF4-FFF2-40B4-BE49-F238E27FC236}">
                <a16:creationId xmlns:a16="http://schemas.microsoft.com/office/drawing/2014/main" id="{A05064A6-E755-5C52-DE33-742D845B9513}"/>
              </a:ext>
            </a:extLst>
          </p:cNvPr>
          <p:cNvGraphicFramePr>
            <a:graphicFrameLocks noGrp="1"/>
          </p:cNvGraphicFramePr>
          <p:nvPr>
            <p:extLst>
              <p:ext uri="{D42A27DB-BD31-4B8C-83A1-F6EECF244321}">
                <p14:modId xmlns:p14="http://schemas.microsoft.com/office/powerpoint/2010/main" val="1157900810"/>
              </p:ext>
            </p:extLst>
          </p:nvPr>
        </p:nvGraphicFramePr>
        <p:xfrm>
          <a:off x="3217333" y="399142"/>
          <a:ext cx="8663356" cy="6077859"/>
        </p:xfrm>
        <a:graphic>
          <a:graphicData uri="http://schemas.openxmlformats.org/drawingml/2006/table">
            <a:tbl>
              <a:tblPr firstRow="1" bandRow="1">
                <a:tableStyleId>{21E4AEA4-8DFA-4A89-87EB-49C32662AFE0}</a:tableStyleId>
              </a:tblPr>
              <a:tblGrid>
                <a:gridCol w="8663356">
                  <a:extLst>
                    <a:ext uri="{9D8B030D-6E8A-4147-A177-3AD203B41FA5}">
                      <a16:colId xmlns:a16="http://schemas.microsoft.com/office/drawing/2014/main" val="4257803169"/>
                    </a:ext>
                  </a:extLst>
                </a:gridCol>
              </a:tblGrid>
              <a:tr h="650533">
                <a:tc>
                  <a:txBody>
                    <a:bodyPr/>
                    <a:lstStyle/>
                    <a:p>
                      <a:pPr marL="0" marR="0" lvl="0" indent="0" algn="ctr" rtl="0" eaLnBrk="1" fontAlgn="auto" latinLnBrk="0" hangingPunct="1">
                        <a:lnSpc>
                          <a:spcPct val="100000"/>
                        </a:lnSpc>
                        <a:spcBef>
                          <a:spcPts val="0"/>
                        </a:spcBef>
                        <a:spcAft>
                          <a:spcPts val="0"/>
                        </a:spcAft>
                        <a:buClrTx/>
                        <a:buSzTx/>
                        <a:buFontTx/>
                        <a:buNone/>
                      </a:pPr>
                      <a:r>
                        <a:rPr lang="en-GB" sz="1800" b="1" kern="1200">
                          <a:solidFill>
                            <a:srgbClr val="18518A"/>
                          </a:solidFill>
                          <a:effectLst/>
                          <a:latin typeface="Ubuntu"/>
                        </a:rPr>
                        <a:t>Why is this important for schools? </a:t>
                      </a:r>
                    </a:p>
                    <a:p>
                      <a:pPr marL="0" marR="0" lvl="0" indent="0" algn="ctr" rtl="0" eaLnBrk="1" fontAlgn="auto" latinLnBrk="0" hangingPunct="1">
                        <a:lnSpc>
                          <a:spcPct val="100000"/>
                        </a:lnSpc>
                        <a:spcBef>
                          <a:spcPts val="0"/>
                        </a:spcBef>
                        <a:spcAft>
                          <a:spcPts val="0"/>
                        </a:spcAft>
                        <a:buClrTx/>
                        <a:buSzTx/>
                        <a:buFontTx/>
                        <a:buNone/>
                      </a:pPr>
                      <a:r>
                        <a:rPr lang="en-GB" sz="1600" b="0" kern="1200">
                          <a:solidFill>
                            <a:srgbClr val="18518A"/>
                          </a:solidFill>
                          <a:effectLst/>
                          <a:latin typeface="Ubuntu"/>
                        </a:rPr>
                        <a:t>(How it has been identified, e.g. SHRN data)</a:t>
                      </a:r>
                      <a:r>
                        <a:rPr lang="en-GB" sz="1100" b="0" kern="1200">
                          <a:solidFill>
                            <a:srgbClr val="18518A"/>
                          </a:solidFill>
                          <a:effectLst/>
                          <a:latin typeface="Ubuntu"/>
                        </a:rPr>
                        <a:t> </a:t>
                      </a:r>
                    </a:p>
                  </a:txBody>
                  <a:tcPr anchor="ct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553422046"/>
                  </a:ext>
                </a:extLst>
              </a:tr>
              <a:tr h="5427326">
                <a:tc>
                  <a:txBody>
                    <a:bodyPr/>
                    <a:lstStyle/>
                    <a:p>
                      <a:pPr marL="0" lvl="0" indent="0" algn="l">
                        <a:lnSpc>
                          <a:spcPct val="100000"/>
                        </a:lnSpc>
                        <a:spcBef>
                          <a:spcPts val="0"/>
                        </a:spcBef>
                        <a:spcAft>
                          <a:spcPts val="0"/>
                        </a:spcAft>
                        <a:buFont typeface="Arial"/>
                        <a:buChar char="•"/>
                      </a:pPr>
                      <a:r>
                        <a:rPr lang="en-GB" sz="1400" b="0" i="0" u="none" strike="noStrike" kern="1200" noProof="0">
                          <a:solidFill>
                            <a:schemeClr val="tx2"/>
                          </a:solidFill>
                          <a:effectLst/>
                          <a:latin typeface="Calibri"/>
                        </a:rPr>
                        <a:t> </a:t>
                      </a:r>
                      <a:r>
                        <a:rPr lang="en-GB" sz="1400" b="0" i="0" u="none" strike="noStrike" kern="1200" noProof="0">
                          <a:solidFill>
                            <a:schemeClr val="tx2"/>
                          </a:solidFill>
                          <a:effectLst/>
                          <a:latin typeface="Ubuntu"/>
                        </a:rPr>
                        <a:t>The majority of children and young people are not eating a healthy balanced diet, as indicated by studies such as the National Diet and Nutrition Survey and the School Health Research Network (SHRN) Student Health and Wellbeing Survey in Wales. These studies reveal that most children eat inadequate amounts of fruits, vegetables, oily fish and key nutrients including fibre, while also consuming excessive saturated fat, salt and sugar. Less than half of primary and secondary learners report consuming at least one portion of fruit or vegetables per day. Additionally, less than half of secondary-age learners eat breakfast every weekday, with 16% consuming a sugary soft drink daily and 4% consuming an energy drink daily.</a:t>
                      </a:r>
                    </a:p>
                    <a:p>
                      <a:pPr marL="0" lvl="0" indent="0" algn="l">
                        <a:lnSpc>
                          <a:spcPct val="100000"/>
                        </a:lnSpc>
                        <a:spcBef>
                          <a:spcPts val="0"/>
                        </a:spcBef>
                        <a:spcAft>
                          <a:spcPts val="0"/>
                        </a:spcAft>
                        <a:buNone/>
                      </a:pPr>
                      <a:endParaRPr lang="en-GB" sz="1400" b="0" i="0" u="none" strike="noStrike" kern="1200" noProof="0">
                        <a:solidFill>
                          <a:schemeClr val="tx2"/>
                        </a:solidFill>
                        <a:effectLst/>
                        <a:latin typeface="Ubuntu"/>
                      </a:endParaRPr>
                    </a:p>
                    <a:p>
                      <a:pPr marL="0" lvl="0" indent="0" algn="l">
                        <a:lnSpc>
                          <a:spcPct val="100000"/>
                        </a:lnSpc>
                        <a:spcBef>
                          <a:spcPts val="0"/>
                        </a:spcBef>
                        <a:spcAft>
                          <a:spcPts val="0"/>
                        </a:spcAft>
                        <a:buFont typeface="Arial"/>
                        <a:buChar char="•"/>
                      </a:pPr>
                      <a:r>
                        <a:rPr lang="en-GB" sz="1400" b="0" i="0" u="none" strike="noStrike" kern="1200" noProof="0">
                          <a:solidFill>
                            <a:schemeClr val="tx2"/>
                          </a:solidFill>
                          <a:effectLst/>
                          <a:latin typeface="Ubuntu"/>
                        </a:rPr>
                        <a:t> The impact of our diets on food-related ill health is significant. The Child Measurement Programme in Wales, shows approximately a quarter of reception-aged children are overweight or obese. Furthermore, data shows that rates of overweight and obesity have risen over the past decade.</a:t>
                      </a:r>
                    </a:p>
                    <a:p>
                      <a:pPr marL="0" lvl="0" indent="0" algn="l">
                        <a:lnSpc>
                          <a:spcPct val="100000"/>
                        </a:lnSpc>
                        <a:spcBef>
                          <a:spcPts val="0"/>
                        </a:spcBef>
                        <a:spcAft>
                          <a:spcPts val="0"/>
                        </a:spcAft>
                        <a:buFont typeface="Arial"/>
                        <a:buChar char="•"/>
                      </a:pPr>
                      <a:endParaRPr lang="en-GB" sz="1400" b="0" i="0" u="none" strike="noStrike" kern="1200" noProof="0">
                        <a:solidFill>
                          <a:schemeClr val="tx2"/>
                        </a:solidFill>
                        <a:effectLst/>
                        <a:latin typeface="Ubuntu"/>
                      </a:endParaRPr>
                    </a:p>
                    <a:p>
                      <a:pPr marL="0" lvl="0" indent="0" algn="l">
                        <a:lnSpc>
                          <a:spcPct val="100000"/>
                        </a:lnSpc>
                        <a:spcBef>
                          <a:spcPts val="0"/>
                        </a:spcBef>
                        <a:spcAft>
                          <a:spcPts val="0"/>
                        </a:spcAft>
                        <a:buFont typeface="Arial"/>
                        <a:buChar char="•"/>
                      </a:pPr>
                      <a:r>
                        <a:rPr lang="en-GB" sz="1400" b="0" i="0" u="none" strike="noStrike" kern="1200" noProof="0">
                          <a:solidFill>
                            <a:schemeClr val="tx2"/>
                          </a:solidFill>
                          <a:effectLst/>
                          <a:latin typeface="Ubuntu"/>
                        </a:rPr>
                        <a:t>Evidence suggests that the food and drink consumed by a baby, child and young person can impact their health and wellbeing both now and in the future. Good nutrition supports early development during this period and lays the foundation for a healthy, happy future. This can also include food and drink consumed during pregnancy, breastfeeding, introducing solid foods and beyond. </a:t>
                      </a:r>
                      <a:endParaRPr lang="en-GB" sz="1400">
                        <a:solidFill>
                          <a:schemeClr val="tx2"/>
                        </a:solidFill>
                      </a:endParaRPr>
                    </a:p>
                    <a:p>
                      <a:pPr marL="0" lvl="0" indent="0" algn="l">
                        <a:lnSpc>
                          <a:spcPct val="100000"/>
                        </a:lnSpc>
                        <a:spcBef>
                          <a:spcPts val="0"/>
                        </a:spcBef>
                        <a:spcAft>
                          <a:spcPts val="0"/>
                        </a:spcAft>
                        <a:buNone/>
                      </a:pPr>
                      <a:r>
                        <a:rPr lang="en-GB" sz="1400" b="0" i="0" u="none" strike="noStrike" kern="1200" noProof="0">
                          <a:solidFill>
                            <a:schemeClr val="tx2"/>
                          </a:solidFill>
                          <a:effectLst/>
                          <a:latin typeface="Ubuntu"/>
                        </a:rPr>
                        <a:t> </a:t>
                      </a:r>
                    </a:p>
                    <a:p>
                      <a:pPr marL="0" lvl="0" indent="0" algn="l">
                        <a:lnSpc>
                          <a:spcPct val="100000"/>
                        </a:lnSpc>
                        <a:spcBef>
                          <a:spcPts val="0"/>
                        </a:spcBef>
                        <a:spcAft>
                          <a:spcPts val="0"/>
                        </a:spcAft>
                        <a:buFont typeface="Arial"/>
                        <a:buChar char="•"/>
                      </a:pPr>
                      <a:r>
                        <a:rPr lang="en-GB" sz="1400" b="0" i="0" u="none" strike="noStrike" kern="1200" noProof="0">
                          <a:solidFill>
                            <a:schemeClr val="tx2"/>
                          </a:solidFill>
                          <a:effectLst/>
                          <a:latin typeface="Ubuntu"/>
                        </a:rPr>
                        <a:t> Long term studies consistently demonstrate a strong association between childhood obesity and adult obesity, underscoring the importance of early education. This evidence emphasises the need to address childhood obesity to mitigate its long-term impact on health and reduce the burden of food-related ill health in both childhood and adulthood.</a:t>
                      </a:r>
                    </a:p>
                    <a:p>
                      <a:pPr marL="0" lvl="0" indent="0" algn="just">
                        <a:lnSpc>
                          <a:spcPct val="100000"/>
                        </a:lnSpc>
                        <a:spcBef>
                          <a:spcPts val="0"/>
                        </a:spcBef>
                        <a:spcAft>
                          <a:spcPts val="0"/>
                        </a:spcAft>
                        <a:buNone/>
                      </a:pPr>
                      <a:endParaRPr lang="en-GB" sz="1200" b="0" i="0" u="none" strike="noStrike" kern="1200" noProof="0">
                        <a:solidFill>
                          <a:schemeClr val="tx2"/>
                        </a:solidFill>
                        <a:effectLst/>
                        <a:latin typeface="Ubuntu"/>
                      </a:endParaRPr>
                    </a:p>
                    <a:p>
                      <a:pPr marL="0" lvl="0" indent="0" algn="l">
                        <a:lnSpc>
                          <a:spcPct val="100000"/>
                        </a:lnSpc>
                        <a:spcBef>
                          <a:spcPts val="0"/>
                        </a:spcBef>
                        <a:spcAft>
                          <a:spcPts val="0"/>
                        </a:spcAft>
                        <a:buFont typeface="Arial"/>
                        <a:buNone/>
                      </a:pPr>
                      <a:endParaRPr lang="en-GB" sz="1100" b="0" i="0" u="none" strike="noStrike" kern="1200" noProof="0">
                        <a:solidFill>
                          <a:srgbClr val="002060"/>
                        </a:solidFill>
                        <a:effectLst/>
                        <a:latin typeface="Ubuntu"/>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2101937"/>
                  </a:ext>
                </a:extLst>
              </a:tr>
            </a:tbl>
          </a:graphicData>
        </a:graphic>
      </p:graphicFrame>
      <p:sp>
        <p:nvSpPr>
          <p:cNvPr id="8" name="Text Placeholder 3">
            <a:extLst>
              <a:ext uri="{FF2B5EF4-FFF2-40B4-BE49-F238E27FC236}">
                <a16:creationId xmlns:a16="http://schemas.microsoft.com/office/drawing/2014/main" id="{841D2431-A1CD-8962-6A0C-996544E974AC}"/>
              </a:ext>
            </a:extLst>
          </p:cNvPr>
          <p:cNvSpPr txBox="1">
            <a:spLocks/>
          </p:cNvSpPr>
          <p:nvPr/>
        </p:nvSpPr>
        <p:spPr>
          <a:xfrm>
            <a:off x="263467" y="858039"/>
            <a:ext cx="2798201" cy="1479044"/>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3200" b="1">
                <a:latin typeface="Ubuntu"/>
                <a:cs typeface="Calibri"/>
              </a:rPr>
              <a:t>Key </a:t>
            </a:r>
            <a:r>
              <a:rPr lang="en-US" sz="3000" b="1">
                <a:latin typeface="Ubuntu"/>
                <a:cs typeface="Calibri"/>
              </a:rPr>
              <a:t>Messages</a:t>
            </a:r>
            <a:r>
              <a:rPr lang="en-US" sz="3200" b="1">
                <a:latin typeface="Ubuntu"/>
                <a:cs typeface="Calibri"/>
              </a:rPr>
              <a:t> </a:t>
            </a:r>
            <a:br>
              <a:rPr lang="en-US" sz="3200" b="1">
                <a:cs typeface="Calibri"/>
              </a:rPr>
            </a:br>
            <a:r>
              <a:rPr lang="en-US" sz="3200" b="1">
                <a:latin typeface="Ubuntu"/>
                <a:cs typeface="Calibri"/>
              </a:rPr>
              <a:t>for Teachers</a:t>
            </a:r>
            <a:endParaRPr lang="en-US" sz="3200" b="1" u="sng">
              <a:latin typeface="Ubuntu"/>
              <a:ea typeface="Calibri"/>
              <a:cs typeface="Calibri"/>
            </a:endParaRPr>
          </a:p>
        </p:txBody>
      </p:sp>
      <p:pic>
        <p:nvPicPr>
          <p:cNvPr id="4" name="Picture 3" descr="Healthy Eating ...">
            <a:extLst>
              <a:ext uri="{FF2B5EF4-FFF2-40B4-BE49-F238E27FC236}">
                <a16:creationId xmlns:a16="http://schemas.microsoft.com/office/drawing/2014/main" id="{7D0DC7D7-508D-7453-E5FB-9FC676461381}"/>
              </a:ext>
            </a:extLst>
          </p:cNvPr>
          <p:cNvPicPr>
            <a:picLocks noChangeAspect="1"/>
          </p:cNvPicPr>
          <p:nvPr/>
        </p:nvPicPr>
        <p:blipFill>
          <a:blip r:embed="rId4"/>
          <a:stretch>
            <a:fillRect/>
          </a:stretch>
        </p:blipFill>
        <p:spPr>
          <a:xfrm>
            <a:off x="259669" y="2557462"/>
            <a:ext cx="2719160" cy="1815646"/>
          </a:xfrm>
          <a:prstGeom prst="rect">
            <a:avLst/>
          </a:prstGeom>
        </p:spPr>
      </p:pic>
    </p:spTree>
    <p:extLst>
      <p:ext uri="{BB962C8B-B14F-4D97-AF65-F5344CB8AC3E}">
        <p14:creationId xmlns:p14="http://schemas.microsoft.com/office/powerpoint/2010/main" val="3534342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1065614-95B3-466D-8244-92E737AAEDBB}"/>
              </a:ext>
            </a:extLst>
          </p:cNvPr>
          <p:cNvPicPr>
            <a:picLocks noChangeAspect="1"/>
          </p:cNvPicPr>
          <p:nvPr/>
        </p:nvPicPr>
        <p:blipFill>
          <a:blip r:embed="rId2"/>
          <a:srcRect/>
          <a:stretch/>
        </p:blipFill>
        <p:spPr>
          <a:xfrm>
            <a:off x="3771899" y="0"/>
            <a:ext cx="8420101" cy="6858000"/>
          </a:xfrm>
          <a:prstGeom prst="rect">
            <a:avLst/>
          </a:prstGeom>
        </p:spPr>
      </p:pic>
      <p:graphicFrame>
        <p:nvGraphicFramePr>
          <p:cNvPr id="2" name="Table 1">
            <a:extLst>
              <a:ext uri="{FF2B5EF4-FFF2-40B4-BE49-F238E27FC236}">
                <a16:creationId xmlns:a16="http://schemas.microsoft.com/office/drawing/2014/main" id="{B5827F52-9C63-5CA9-42E8-CBA8E709A617}"/>
              </a:ext>
            </a:extLst>
          </p:cNvPr>
          <p:cNvGraphicFramePr>
            <a:graphicFrameLocks noGrp="1"/>
          </p:cNvGraphicFramePr>
          <p:nvPr>
            <p:extLst>
              <p:ext uri="{D42A27DB-BD31-4B8C-83A1-F6EECF244321}">
                <p14:modId xmlns:p14="http://schemas.microsoft.com/office/powerpoint/2010/main" val="3143642834"/>
              </p:ext>
            </p:extLst>
          </p:nvPr>
        </p:nvGraphicFramePr>
        <p:xfrm>
          <a:off x="3273161" y="1831"/>
          <a:ext cx="8622737" cy="6637929"/>
        </p:xfrm>
        <a:graphic>
          <a:graphicData uri="http://schemas.openxmlformats.org/drawingml/2006/table">
            <a:tbl>
              <a:tblPr firstRow="1" bandRow="1">
                <a:tableStyleId>{21E4AEA4-8DFA-4A89-87EB-49C32662AFE0}</a:tableStyleId>
              </a:tblPr>
              <a:tblGrid>
                <a:gridCol w="8622737">
                  <a:extLst>
                    <a:ext uri="{9D8B030D-6E8A-4147-A177-3AD203B41FA5}">
                      <a16:colId xmlns:a16="http://schemas.microsoft.com/office/drawing/2014/main" val="4257803169"/>
                    </a:ext>
                  </a:extLst>
                </a:gridCol>
              </a:tblGrid>
              <a:tr h="580029">
                <a:tc>
                  <a:txBody>
                    <a:bodyPr/>
                    <a:lstStyle/>
                    <a:p>
                      <a:pPr marL="0" marR="0" lvl="0" indent="0" algn="ctr" rtl="0" eaLnBrk="1" fontAlgn="auto" latinLnBrk="0" hangingPunct="1">
                        <a:lnSpc>
                          <a:spcPct val="100000"/>
                        </a:lnSpc>
                        <a:spcBef>
                          <a:spcPts val="0"/>
                        </a:spcBef>
                        <a:spcAft>
                          <a:spcPts val="0"/>
                        </a:spcAft>
                        <a:buClrTx/>
                        <a:buSzTx/>
                        <a:buFontTx/>
                        <a:buNone/>
                      </a:pPr>
                      <a:r>
                        <a:rPr lang="en-GB" sz="1800" b="1" kern="1200">
                          <a:solidFill>
                            <a:srgbClr val="18518A"/>
                          </a:solidFill>
                          <a:effectLst/>
                          <a:latin typeface="Ubuntu"/>
                        </a:rPr>
                        <a:t>Key Food and Nutrition Messages</a:t>
                      </a:r>
                      <a:endParaRPr lang="en-GB" sz="1800">
                        <a:solidFill>
                          <a:srgbClr val="18518A"/>
                        </a:solidFill>
                        <a:latin typeface="Ubuntu"/>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553422046"/>
                  </a:ext>
                </a:extLst>
              </a:tr>
              <a:tr h="5397450">
                <a:tc>
                  <a:txBody>
                    <a:bodyPr/>
                    <a:lstStyle/>
                    <a:p>
                      <a:pPr marL="285750" lvl="0" indent="-285750" algn="l">
                        <a:lnSpc>
                          <a:spcPct val="100000"/>
                        </a:lnSpc>
                        <a:spcBef>
                          <a:spcPts val="0"/>
                        </a:spcBef>
                        <a:spcAft>
                          <a:spcPts val="0"/>
                        </a:spcAft>
                        <a:buFont typeface="Arial"/>
                        <a:buChar char="•"/>
                      </a:pPr>
                      <a:r>
                        <a:rPr lang="en-GB" sz="1350" b="0" i="0" u="none" strike="noStrike" noProof="0">
                          <a:solidFill>
                            <a:schemeClr val="accent1"/>
                          </a:solidFill>
                          <a:latin typeface="Ubuntu"/>
                        </a:rPr>
                        <a:t>We all need to eat because food and water are essential for life.</a:t>
                      </a:r>
                      <a:r>
                        <a:rPr lang="en-US" sz="1350" b="0" i="0" u="none" strike="noStrike" noProof="0">
                          <a:solidFill>
                            <a:schemeClr val="accent1"/>
                          </a:solidFill>
                          <a:latin typeface="Ubuntu"/>
                        </a:rPr>
                        <a:t> </a:t>
                      </a:r>
                      <a:r>
                        <a:rPr lang="en-GB" sz="1350" b="0" i="0" u="none" strike="noStrike" noProof="0">
                          <a:solidFill>
                            <a:schemeClr val="accent1"/>
                          </a:solidFill>
                          <a:latin typeface="Ubuntu"/>
                        </a:rPr>
                        <a:t> </a:t>
                      </a:r>
                    </a:p>
                    <a:p>
                      <a:pPr lvl="0" indent="0" algn="l">
                        <a:lnSpc>
                          <a:spcPct val="100000"/>
                        </a:lnSpc>
                        <a:spcBef>
                          <a:spcPts val="0"/>
                        </a:spcBef>
                        <a:spcAft>
                          <a:spcPts val="0"/>
                        </a:spcAft>
                        <a:buNone/>
                      </a:pPr>
                      <a:endParaRPr lang="en-GB" sz="1350" b="0" i="0" u="none" strike="noStrike" noProof="0">
                        <a:solidFill>
                          <a:schemeClr val="accent1"/>
                        </a:solidFill>
                        <a:latin typeface="Ubuntu"/>
                      </a:endParaRPr>
                    </a:p>
                    <a:p>
                      <a:pPr marL="285750" lvl="0" indent="-285750" algn="l">
                        <a:lnSpc>
                          <a:spcPct val="100000"/>
                        </a:lnSpc>
                        <a:spcBef>
                          <a:spcPts val="0"/>
                        </a:spcBef>
                        <a:spcAft>
                          <a:spcPts val="0"/>
                        </a:spcAft>
                        <a:buFont typeface="Arial"/>
                        <a:buChar char="•"/>
                      </a:pPr>
                      <a:r>
                        <a:rPr lang="en-GB" sz="1350" b="0" i="0" u="none" strike="noStrike" noProof="0">
                          <a:solidFill>
                            <a:schemeClr val="accent1"/>
                          </a:solidFill>
                          <a:latin typeface="Ubuntu"/>
                        </a:rPr>
                        <a:t>The type and amount of food (and drink) we eat is important because it provides us with the nutrients we need to grow, develop and stay healthy. </a:t>
                      </a:r>
                    </a:p>
                    <a:p>
                      <a:pPr marL="285750" lvl="0" indent="-285750" algn="l">
                        <a:lnSpc>
                          <a:spcPct val="100000"/>
                        </a:lnSpc>
                        <a:spcBef>
                          <a:spcPts val="0"/>
                        </a:spcBef>
                        <a:spcAft>
                          <a:spcPts val="0"/>
                        </a:spcAft>
                        <a:buFont typeface="Arial"/>
                        <a:buChar char="•"/>
                      </a:pPr>
                      <a:endParaRPr lang="en-GB" sz="1350" b="0" i="0" u="none" strike="noStrike" noProof="0">
                        <a:solidFill>
                          <a:schemeClr val="accent1"/>
                        </a:solidFill>
                        <a:latin typeface="Ubuntu"/>
                      </a:endParaRPr>
                    </a:p>
                    <a:p>
                      <a:pPr marL="285750" lvl="0" indent="-285750" algn="l">
                        <a:lnSpc>
                          <a:spcPct val="100000"/>
                        </a:lnSpc>
                        <a:spcBef>
                          <a:spcPts val="0"/>
                        </a:spcBef>
                        <a:spcAft>
                          <a:spcPts val="0"/>
                        </a:spcAft>
                        <a:buClr>
                          <a:srgbClr val="000000"/>
                        </a:buClr>
                        <a:buFont typeface="Arial,Sans-Serif"/>
                        <a:buChar char="•"/>
                      </a:pPr>
                      <a:r>
                        <a:rPr lang="en-GB" sz="1350" b="0" i="0" u="none" strike="noStrike" noProof="0">
                          <a:solidFill>
                            <a:schemeClr val="accent1"/>
                          </a:solidFill>
                          <a:latin typeface="Ubuntu"/>
                        </a:rPr>
                        <a:t>When we don't get enough of the nutrients we need, or when we consume too much, it can cause health issues. </a:t>
                      </a:r>
                      <a:endParaRPr lang="en-US" sz="1350" b="0" i="0" u="none" strike="noStrike" noProof="0">
                        <a:solidFill>
                          <a:schemeClr val="accent1"/>
                        </a:solidFill>
                        <a:latin typeface="Ubuntu"/>
                      </a:endParaRPr>
                    </a:p>
                    <a:p>
                      <a:pPr marL="285750" lvl="0" indent="-285750" algn="l">
                        <a:lnSpc>
                          <a:spcPct val="100000"/>
                        </a:lnSpc>
                        <a:spcBef>
                          <a:spcPts val="0"/>
                        </a:spcBef>
                        <a:spcAft>
                          <a:spcPts val="0"/>
                        </a:spcAft>
                        <a:buFont typeface="Arial"/>
                        <a:buChar char="•"/>
                      </a:pPr>
                      <a:endParaRPr lang="en-GB" sz="1350" b="0" i="0" u="none" strike="noStrike" noProof="0">
                        <a:solidFill>
                          <a:schemeClr val="accent1"/>
                        </a:solidFill>
                        <a:latin typeface="Ubuntu"/>
                      </a:endParaRPr>
                    </a:p>
                    <a:p>
                      <a:pPr marL="285750" lvl="0" indent="-285750" algn="l">
                        <a:lnSpc>
                          <a:spcPct val="100000"/>
                        </a:lnSpc>
                        <a:spcBef>
                          <a:spcPts val="0"/>
                        </a:spcBef>
                        <a:spcAft>
                          <a:spcPts val="0"/>
                        </a:spcAft>
                        <a:buFont typeface="Arial"/>
                        <a:buChar char="•"/>
                      </a:pPr>
                      <a:r>
                        <a:rPr lang="en-GB" sz="1350" b="0" i="0" u="none" strike="noStrike" noProof="0">
                          <a:solidFill>
                            <a:schemeClr val="accent1"/>
                          </a:solidFill>
                          <a:latin typeface="Ubuntu"/>
                        </a:rPr>
                        <a:t>The food (and drink) we eat affects our health and wellbeing now and throughout our lives.</a:t>
                      </a:r>
                      <a:r>
                        <a:rPr lang="en-US" sz="1350" b="0" i="0" u="none" strike="noStrike" noProof="0">
                          <a:solidFill>
                            <a:schemeClr val="accent1"/>
                          </a:solidFill>
                          <a:latin typeface="Ubuntu"/>
                        </a:rPr>
                        <a:t> </a:t>
                      </a:r>
                      <a:r>
                        <a:rPr lang="en-GB" sz="1350" b="0" i="0" u="none" strike="noStrike" noProof="0">
                          <a:solidFill>
                            <a:schemeClr val="accent1"/>
                          </a:solidFill>
                          <a:latin typeface="Ubuntu"/>
                        </a:rPr>
                        <a:t>  </a:t>
                      </a:r>
                    </a:p>
                    <a:p>
                      <a:pPr marL="285750" lvl="0" indent="-285750" algn="l">
                        <a:lnSpc>
                          <a:spcPct val="100000"/>
                        </a:lnSpc>
                        <a:spcBef>
                          <a:spcPts val="0"/>
                        </a:spcBef>
                        <a:spcAft>
                          <a:spcPts val="0"/>
                        </a:spcAft>
                        <a:buFont typeface="Arial"/>
                        <a:buChar char="•"/>
                      </a:pPr>
                      <a:endParaRPr lang="en-GB" sz="1350" b="0" i="0" u="none" strike="noStrike" noProof="0">
                        <a:solidFill>
                          <a:schemeClr val="accent1"/>
                        </a:solidFill>
                        <a:latin typeface="Ubuntu"/>
                      </a:endParaRPr>
                    </a:p>
                    <a:p>
                      <a:pPr marL="285750" lvl="0" indent="-285750" algn="l">
                        <a:lnSpc>
                          <a:spcPct val="100000"/>
                        </a:lnSpc>
                        <a:spcBef>
                          <a:spcPts val="0"/>
                        </a:spcBef>
                        <a:spcAft>
                          <a:spcPts val="0"/>
                        </a:spcAft>
                        <a:buFont typeface="Arial"/>
                        <a:buChar char="•"/>
                      </a:pPr>
                      <a:r>
                        <a:rPr lang="en-GB" sz="1350" b="0" i="0" u="none" strike="noStrike" noProof="0">
                          <a:solidFill>
                            <a:schemeClr val="accent1"/>
                          </a:solidFill>
                          <a:latin typeface="Ubuntu"/>
                        </a:rPr>
                        <a:t>Eating a healthy balanced diet makes us less likely to develop diseases including obesity, type-2 diabetes, heart disease and some cancers. </a:t>
                      </a:r>
                    </a:p>
                    <a:p>
                      <a:pPr marL="285750" lvl="0" indent="-285750" algn="l">
                        <a:lnSpc>
                          <a:spcPct val="100000"/>
                        </a:lnSpc>
                        <a:spcBef>
                          <a:spcPts val="0"/>
                        </a:spcBef>
                        <a:spcAft>
                          <a:spcPts val="0"/>
                        </a:spcAft>
                        <a:buFont typeface="Arial"/>
                        <a:buChar char="•"/>
                      </a:pPr>
                      <a:endParaRPr lang="en-GB" sz="1350" b="0" i="0" u="none" strike="noStrike" noProof="0">
                        <a:solidFill>
                          <a:schemeClr val="accent1"/>
                        </a:solidFill>
                        <a:latin typeface="Ubuntu"/>
                      </a:endParaRPr>
                    </a:p>
                    <a:p>
                      <a:pPr marL="285750" lvl="0" indent="-285750" algn="l">
                        <a:lnSpc>
                          <a:spcPct val="100000"/>
                        </a:lnSpc>
                        <a:spcBef>
                          <a:spcPts val="0"/>
                        </a:spcBef>
                        <a:spcAft>
                          <a:spcPts val="0"/>
                        </a:spcAft>
                        <a:buFont typeface="Arial"/>
                        <a:buChar char="•"/>
                      </a:pPr>
                      <a:r>
                        <a:rPr lang="en-GB" sz="1350" b="0" i="0" u="none" strike="noStrike" noProof="0">
                          <a:solidFill>
                            <a:schemeClr val="accent1"/>
                          </a:solidFill>
                          <a:latin typeface="Ubuntu"/>
                        </a:rPr>
                        <a:t>Food can be a fun, enjoyable and interesting part of daily life and is an important part of our culture, celebrations and social lives.</a:t>
                      </a:r>
                    </a:p>
                    <a:p>
                      <a:pPr marL="285750" lvl="0" indent="-285750" algn="l">
                        <a:lnSpc>
                          <a:spcPct val="100000"/>
                        </a:lnSpc>
                        <a:spcBef>
                          <a:spcPts val="0"/>
                        </a:spcBef>
                        <a:spcAft>
                          <a:spcPts val="0"/>
                        </a:spcAft>
                        <a:buFont typeface="Arial"/>
                        <a:buChar char="•"/>
                      </a:pPr>
                      <a:endParaRPr lang="en-GB" sz="1350" b="0" i="0" u="none" strike="noStrike" noProof="0">
                        <a:solidFill>
                          <a:schemeClr val="accent1"/>
                        </a:solidFill>
                        <a:latin typeface="Ubuntu"/>
                      </a:endParaRPr>
                    </a:p>
                    <a:p>
                      <a:pPr marL="285750" lvl="0" indent="-285750" algn="l">
                        <a:lnSpc>
                          <a:spcPct val="100000"/>
                        </a:lnSpc>
                        <a:spcBef>
                          <a:spcPts val="0"/>
                        </a:spcBef>
                        <a:spcAft>
                          <a:spcPts val="0"/>
                        </a:spcAft>
                        <a:buFont typeface="Arial"/>
                        <a:buChar char="•"/>
                      </a:pPr>
                      <a:r>
                        <a:rPr lang="en-GB" sz="1350" b="0" i="0" u="none" strike="noStrike" noProof="0">
                          <a:solidFill>
                            <a:schemeClr val="accent1"/>
                          </a:solidFill>
                          <a:latin typeface="Ubuntu"/>
                        </a:rPr>
                        <a:t>The food and drink we eat as children and young people can influence the type of food (and drink) we have when we are adults. </a:t>
                      </a:r>
                      <a:r>
                        <a:rPr lang="en-US" sz="1350" b="0" i="0" u="none" strike="noStrike" noProof="0">
                          <a:solidFill>
                            <a:schemeClr val="accent1"/>
                          </a:solidFill>
                          <a:latin typeface="Ubuntu"/>
                        </a:rPr>
                        <a:t> </a:t>
                      </a:r>
                      <a:endParaRPr lang="en-GB" sz="1350" b="0" i="0" u="none" strike="noStrike" noProof="0">
                        <a:solidFill>
                          <a:schemeClr val="accent1"/>
                        </a:solidFill>
                        <a:latin typeface="Ubuntu"/>
                      </a:endParaRPr>
                    </a:p>
                    <a:p>
                      <a:pPr marL="285750" lvl="0" indent="-285750" algn="l">
                        <a:lnSpc>
                          <a:spcPct val="100000"/>
                        </a:lnSpc>
                        <a:spcBef>
                          <a:spcPts val="0"/>
                        </a:spcBef>
                        <a:spcAft>
                          <a:spcPts val="0"/>
                        </a:spcAft>
                        <a:buFont typeface="Arial"/>
                        <a:buChar char="•"/>
                      </a:pPr>
                      <a:endParaRPr lang="en-GB" sz="1350" b="0" i="0" u="none" strike="noStrike" noProof="0">
                        <a:solidFill>
                          <a:schemeClr val="accent1"/>
                        </a:solidFill>
                        <a:latin typeface="Ubuntu"/>
                      </a:endParaRPr>
                    </a:p>
                    <a:p>
                      <a:pPr marL="285750" indent="-285750" algn="l">
                        <a:buFont typeface="Arial" panose="020B0604020202020204" pitchFamily="34" charset="0"/>
                        <a:buChar char="•"/>
                      </a:pPr>
                      <a:r>
                        <a:rPr lang="en-GB" sz="1350" b="0" i="0" u="none" strike="noStrike" kern="1200" noProof="0">
                          <a:solidFill>
                            <a:schemeClr val="accent1"/>
                          </a:solidFill>
                          <a:effectLst/>
                          <a:latin typeface="Ubuntu"/>
                        </a:rPr>
                        <a:t>What we eat can be influenced by lots of factors; what food we can afford to buy, the type of food sold in the shops where we live and food company adverts trying to persuade us to buy their products. Our kitchen appliances and lack of kitchen utensils may also make it difficult to prepare and cook different types of food.  </a:t>
                      </a:r>
                    </a:p>
                    <a:p>
                      <a:pPr marL="285750" lvl="0" indent="-285750" algn="l">
                        <a:lnSpc>
                          <a:spcPct val="100000"/>
                        </a:lnSpc>
                        <a:spcBef>
                          <a:spcPts val="0"/>
                        </a:spcBef>
                        <a:spcAft>
                          <a:spcPts val="0"/>
                        </a:spcAft>
                        <a:buFont typeface="Arial"/>
                        <a:buChar char="•"/>
                      </a:pPr>
                      <a:endParaRPr lang="en-GB" sz="1350" b="0" i="0" u="none" strike="noStrike" noProof="0">
                        <a:solidFill>
                          <a:schemeClr val="accent1"/>
                        </a:solidFill>
                        <a:latin typeface="Ubuntu"/>
                      </a:endParaRPr>
                    </a:p>
                    <a:p>
                      <a:pPr marL="285750" lvl="0" indent="-285750" algn="l">
                        <a:lnSpc>
                          <a:spcPct val="100000"/>
                        </a:lnSpc>
                        <a:spcBef>
                          <a:spcPts val="0"/>
                        </a:spcBef>
                        <a:spcAft>
                          <a:spcPts val="0"/>
                        </a:spcAft>
                        <a:buFont typeface="Arial"/>
                        <a:buChar char="•"/>
                      </a:pPr>
                      <a:r>
                        <a:rPr lang="en-GB" sz="1350" b="0" i="0" u="none" strike="noStrike" noProof="0">
                          <a:solidFill>
                            <a:schemeClr val="accent1"/>
                          </a:solidFill>
                          <a:latin typeface="Ubuntu"/>
                        </a:rPr>
                        <a:t>Food skills, including  budgeting, shopping, growing, preparing and cooking  are important because they can make it easier for us to have healthy balanced diets. </a:t>
                      </a:r>
                      <a:r>
                        <a:rPr lang="en-US" sz="1350" b="0" i="0" u="none" strike="noStrike" noProof="0">
                          <a:solidFill>
                            <a:schemeClr val="accent1"/>
                          </a:solidFill>
                          <a:latin typeface="Ubuntu"/>
                        </a:rPr>
                        <a:t> </a:t>
                      </a:r>
                      <a:r>
                        <a:rPr lang="en-GB" sz="1350" b="0" i="0" u="none" strike="noStrike" noProof="0">
                          <a:solidFill>
                            <a:schemeClr val="accent1"/>
                          </a:solidFill>
                          <a:latin typeface="Ubuntu"/>
                        </a:rPr>
                        <a:t> </a:t>
                      </a:r>
                      <a:endParaRPr lang="en-GB" sz="1350">
                        <a:solidFill>
                          <a:schemeClr val="accent1"/>
                        </a:solidFill>
                        <a:latin typeface="Ubuntu"/>
                      </a:endParaRPr>
                    </a:p>
                    <a:p>
                      <a:pPr lvl="0" indent="0" algn="l">
                        <a:lnSpc>
                          <a:spcPct val="100000"/>
                        </a:lnSpc>
                        <a:spcBef>
                          <a:spcPts val="0"/>
                        </a:spcBef>
                        <a:spcAft>
                          <a:spcPts val="0"/>
                        </a:spcAft>
                        <a:buNone/>
                      </a:pPr>
                      <a:r>
                        <a:rPr lang="en-GB" sz="1350" b="0" i="0" u="none" strike="noStrike" noProof="0">
                          <a:solidFill>
                            <a:schemeClr val="accent1"/>
                          </a:solidFill>
                          <a:latin typeface="Ubuntu"/>
                        </a:rPr>
                        <a:t>    </a:t>
                      </a:r>
                    </a:p>
                    <a:p>
                      <a:pPr marL="285750" lvl="0" indent="-285750" algn="l">
                        <a:lnSpc>
                          <a:spcPct val="100000"/>
                        </a:lnSpc>
                        <a:spcBef>
                          <a:spcPts val="0"/>
                        </a:spcBef>
                        <a:spcAft>
                          <a:spcPts val="0"/>
                        </a:spcAft>
                        <a:buClr>
                          <a:srgbClr val="000000"/>
                        </a:buClr>
                        <a:buFont typeface="Arial,Sans-Serif"/>
                        <a:buChar char="•"/>
                      </a:pPr>
                      <a:r>
                        <a:rPr lang="en-GB" sz="1350" b="0" i="0" u="none" strike="noStrike" noProof="0">
                          <a:solidFill>
                            <a:schemeClr val="accent1"/>
                          </a:solidFill>
                          <a:latin typeface="Ubuntu"/>
                        </a:rPr>
                        <a:t>The food we eat can impact the environment. A healthy and environmentally sustainable diet is better for our health and for the planet</a:t>
                      </a:r>
                      <a:r>
                        <a:rPr lang="en-GB" sz="1350" b="0" i="0" u="none" strike="noStrike" noProof="0">
                          <a:solidFill>
                            <a:schemeClr val="accent1">
                              <a:lumMod val="76000"/>
                            </a:schemeClr>
                          </a:solidFill>
                          <a:latin typeface="Ubuntu"/>
                        </a:rPr>
                        <a:t>. </a:t>
                      </a:r>
                      <a:endParaRPr lang="en-US" sz="1350" b="0" i="0" u="none" strike="noStrike" noProof="0">
                        <a:solidFill>
                          <a:schemeClr val="accent1">
                            <a:lumMod val="76000"/>
                          </a:schemeClr>
                        </a:solidFill>
                        <a:latin typeface="Ubuntu"/>
                      </a:endParaRPr>
                    </a:p>
                  </a:txBody>
                  <a:tcP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extLst>
                  <a:ext uri="{0D108BD9-81ED-4DB2-BD59-A6C34878D82A}">
                    <a16:rowId xmlns:a16="http://schemas.microsoft.com/office/drawing/2014/main" val="142101937"/>
                  </a:ext>
                </a:extLst>
              </a:tr>
            </a:tbl>
          </a:graphicData>
        </a:graphic>
      </p:graphicFrame>
      <p:sp>
        <p:nvSpPr>
          <p:cNvPr id="7" name="TextBox 6">
            <a:extLst>
              <a:ext uri="{FF2B5EF4-FFF2-40B4-BE49-F238E27FC236}">
                <a16:creationId xmlns:a16="http://schemas.microsoft.com/office/drawing/2014/main" id="{993CA22A-BD8B-8B91-D2D6-51795C3FE522}"/>
              </a:ext>
            </a:extLst>
          </p:cNvPr>
          <p:cNvSpPr txBox="1"/>
          <p:nvPr/>
        </p:nvSpPr>
        <p:spPr>
          <a:xfrm>
            <a:off x="263505" y="2378291"/>
            <a:ext cx="2630683" cy="1779974"/>
          </a:xfrm>
          <a:prstGeom prst="rect">
            <a:avLst/>
          </a:prstGeom>
          <a:solidFill>
            <a:schemeClr val="accent4">
              <a:lumMod val="20000"/>
              <a:lumOff val="80000"/>
            </a:schemeClr>
          </a:solidFill>
          <a:ln>
            <a:solidFill>
              <a:srgbClr val="18518A"/>
            </a:solidFill>
          </a:ln>
        </p:spPr>
        <p:txBody>
          <a:bodyPr wrap="square" lIns="91440" tIns="45720" rIns="91440" bIns="45720" anchor="t">
            <a:spAutoFit/>
          </a:bodyPr>
          <a:lstStyle/>
          <a:p>
            <a:pPr marL="228600" indent="-228600">
              <a:spcBef>
                <a:spcPts val="100"/>
              </a:spcBef>
              <a:buFont typeface="Arial,Sans-Serif"/>
              <a:buChar char="•"/>
            </a:pPr>
            <a:r>
              <a:rPr lang="en-GB" sz="1200" b="1">
                <a:solidFill>
                  <a:srgbClr val="18518A"/>
                </a:solidFill>
                <a:latin typeface="Ubuntu"/>
                <a:ea typeface="Calibri"/>
                <a:cs typeface="Calibri"/>
              </a:rPr>
              <a:t>Understanding - </a:t>
            </a:r>
            <a:r>
              <a:rPr lang="en-GB" sz="1200">
                <a:solidFill>
                  <a:srgbClr val="18518A"/>
                </a:solidFill>
                <a:latin typeface="Ubuntu"/>
                <a:ea typeface="Calibri"/>
                <a:cs typeface="Calibri"/>
              </a:rPr>
              <a:t>What do we want learners to understand and </a:t>
            </a:r>
            <a:r>
              <a:rPr lang="en-GB" sz="1200" u="sng">
                <a:solidFill>
                  <a:srgbClr val="18518A"/>
                </a:solidFill>
                <a:latin typeface="Ubuntu"/>
                <a:ea typeface="Calibri"/>
                <a:cs typeface="Calibri"/>
              </a:rPr>
              <a:t>why</a:t>
            </a:r>
            <a:r>
              <a:rPr lang="en-GB" sz="1200">
                <a:solidFill>
                  <a:srgbClr val="18518A"/>
                </a:solidFill>
                <a:latin typeface="Ubuntu"/>
                <a:ea typeface="Calibri"/>
                <a:cs typeface="Calibri"/>
              </a:rPr>
              <a:t>?</a:t>
            </a:r>
          </a:p>
          <a:p>
            <a:pPr marL="228600" indent="-228600">
              <a:spcBef>
                <a:spcPts val="100"/>
              </a:spcBef>
              <a:buFont typeface="Arial,Sans-Serif"/>
              <a:buChar char="•"/>
            </a:pPr>
            <a:r>
              <a:rPr lang="en-GB" sz="1200" b="1">
                <a:solidFill>
                  <a:srgbClr val="18518A"/>
                </a:solidFill>
                <a:latin typeface="Ubuntu"/>
                <a:ea typeface="Calibri"/>
                <a:cs typeface="Calibri"/>
              </a:rPr>
              <a:t>Skills - </a:t>
            </a:r>
            <a:r>
              <a:rPr lang="en-GB" sz="1200">
                <a:solidFill>
                  <a:srgbClr val="18518A"/>
                </a:solidFill>
                <a:latin typeface="Ubuntu"/>
                <a:ea typeface="Calibri"/>
                <a:cs typeface="Calibri"/>
              </a:rPr>
              <a:t>What do we want learners to be able to </a:t>
            </a:r>
            <a:r>
              <a:rPr lang="en-GB" sz="1200" u="sng">
                <a:solidFill>
                  <a:srgbClr val="18518A"/>
                </a:solidFill>
                <a:latin typeface="Ubuntu"/>
                <a:ea typeface="Calibri"/>
                <a:cs typeface="Calibri"/>
              </a:rPr>
              <a:t>demonstrate</a:t>
            </a:r>
            <a:r>
              <a:rPr lang="en-GB" sz="1200">
                <a:solidFill>
                  <a:srgbClr val="18518A"/>
                </a:solidFill>
                <a:latin typeface="Ubuntu"/>
                <a:ea typeface="Calibri"/>
                <a:cs typeface="Calibri"/>
              </a:rPr>
              <a:t>?</a:t>
            </a:r>
          </a:p>
          <a:p>
            <a:pPr marL="228600" indent="-228600">
              <a:spcBef>
                <a:spcPts val="100"/>
              </a:spcBef>
              <a:buFont typeface="Arial,Sans-Serif"/>
              <a:buChar char="•"/>
            </a:pPr>
            <a:r>
              <a:rPr lang="en-GB" sz="1200" b="1">
                <a:solidFill>
                  <a:srgbClr val="18518A"/>
                </a:solidFill>
                <a:latin typeface="Ubuntu"/>
                <a:ea typeface="Calibri"/>
                <a:cs typeface="Calibri"/>
              </a:rPr>
              <a:t>Values - </a:t>
            </a:r>
            <a:r>
              <a:rPr lang="en-GB" sz="1200">
                <a:solidFill>
                  <a:srgbClr val="18518A"/>
                </a:solidFill>
                <a:latin typeface="Ubuntu"/>
                <a:ea typeface="Calibri"/>
                <a:cs typeface="Calibri"/>
              </a:rPr>
              <a:t>How do these values </a:t>
            </a:r>
            <a:r>
              <a:rPr lang="en-GB" sz="1200" u="sng">
                <a:solidFill>
                  <a:srgbClr val="18518A"/>
                </a:solidFill>
                <a:latin typeface="Ubuntu"/>
                <a:ea typeface="Calibri"/>
                <a:cs typeface="Calibri"/>
              </a:rPr>
              <a:t>contribute to the realisation</a:t>
            </a:r>
            <a:r>
              <a:rPr lang="en-GB" sz="1200">
                <a:solidFill>
                  <a:srgbClr val="18518A"/>
                </a:solidFill>
                <a:latin typeface="Ubuntu"/>
                <a:ea typeface="Calibri"/>
                <a:cs typeface="Calibri"/>
              </a:rPr>
              <a:t> of the 4 purposes?</a:t>
            </a:r>
            <a:endParaRPr lang="en-US" sz="1200">
              <a:solidFill>
                <a:srgbClr val="18518A"/>
              </a:solidFill>
              <a:latin typeface="Ubuntu"/>
              <a:ea typeface="Calibri"/>
              <a:cs typeface="Calibri"/>
            </a:endParaRPr>
          </a:p>
        </p:txBody>
      </p:sp>
      <p:sp>
        <p:nvSpPr>
          <p:cNvPr id="5" name="Text Placeholder 3">
            <a:extLst>
              <a:ext uri="{FF2B5EF4-FFF2-40B4-BE49-F238E27FC236}">
                <a16:creationId xmlns:a16="http://schemas.microsoft.com/office/drawing/2014/main" id="{22901B70-0AB8-643E-9649-AA2240F81EB3}"/>
              </a:ext>
            </a:extLst>
          </p:cNvPr>
          <p:cNvSpPr txBox="1">
            <a:spLocks/>
          </p:cNvSpPr>
          <p:nvPr/>
        </p:nvSpPr>
        <p:spPr>
          <a:xfrm>
            <a:off x="263467" y="1122198"/>
            <a:ext cx="3013012" cy="571901"/>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3000" b="1">
                <a:latin typeface="Ubuntu"/>
                <a:cs typeface="Calibri"/>
              </a:rPr>
              <a:t>Key Messages </a:t>
            </a:r>
            <a:br>
              <a:rPr lang="en-US" sz="3000" b="1">
                <a:cs typeface="Calibri"/>
              </a:rPr>
            </a:br>
            <a:r>
              <a:rPr lang="en-US" sz="3000" b="1">
                <a:latin typeface="Ubuntu"/>
                <a:cs typeface="Calibri"/>
              </a:rPr>
              <a:t>for Learners</a:t>
            </a:r>
            <a:endParaRPr lang="en-US" sz="3000" b="1" u="sng">
              <a:latin typeface="Ubuntu"/>
              <a:ea typeface="Calibri"/>
              <a:cs typeface="Calibri"/>
            </a:endParaRPr>
          </a:p>
        </p:txBody>
      </p:sp>
      <p:pic>
        <p:nvPicPr>
          <p:cNvPr id="4" name="Picture 3" descr="A child eating a sandwich&#10;&#10;Description automatically generated">
            <a:extLst>
              <a:ext uri="{FF2B5EF4-FFF2-40B4-BE49-F238E27FC236}">
                <a16:creationId xmlns:a16="http://schemas.microsoft.com/office/drawing/2014/main" id="{B024B8A7-D380-ACA8-5280-247A1DA94E30}"/>
              </a:ext>
            </a:extLst>
          </p:cNvPr>
          <p:cNvPicPr>
            <a:picLocks noChangeAspect="1"/>
          </p:cNvPicPr>
          <p:nvPr/>
        </p:nvPicPr>
        <p:blipFill>
          <a:blip r:embed="rId3"/>
          <a:stretch>
            <a:fillRect/>
          </a:stretch>
        </p:blipFill>
        <p:spPr>
          <a:xfrm>
            <a:off x="167931" y="4330878"/>
            <a:ext cx="2823029" cy="1857829"/>
          </a:xfrm>
          <a:prstGeom prst="roundRect">
            <a:avLst/>
          </a:prstGeom>
        </p:spPr>
      </p:pic>
    </p:spTree>
    <p:extLst>
      <p:ext uri="{BB962C8B-B14F-4D97-AF65-F5344CB8AC3E}">
        <p14:creationId xmlns:p14="http://schemas.microsoft.com/office/powerpoint/2010/main" val="2833332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249E696-9042-DF99-CBF5-2684A6302A7D}"/>
              </a:ext>
            </a:extLst>
          </p:cNvPr>
          <p:cNvSpPr txBox="1">
            <a:spLocks/>
          </p:cNvSpPr>
          <p:nvPr/>
        </p:nvSpPr>
        <p:spPr>
          <a:xfrm>
            <a:off x="263467" y="1122198"/>
            <a:ext cx="4825363" cy="426759"/>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3000" b="1">
                <a:latin typeface="Ubuntu"/>
                <a:cs typeface="Calibri"/>
              </a:rPr>
              <a:t>Key Messages </a:t>
            </a:r>
            <a:br>
              <a:rPr lang="en-US" sz="3000" b="1">
                <a:cs typeface="Calibri"/>
              </a:rPr>
            </a:br>
            <a:r>
              <a:rPr lang="en-US" sz="3000" b="1">
                <a:latin typeface="Ubuntu"/>
                <a:cs typeface="Calibri"/>
              </a:rPr>
              <a:t>for Learners</a:t>
            </a:r>
            <a:endParaRPr lang="en-US" sz="3000" b="1" u="sng">
              <a:latin typeface="Ubuntu"/>
              <a:ea typeface="Calibri"/>
              <a:cs typeface="Calibri"/>
            </a:endParaRPr>
          </a:p>
        </p:txBody>
      </p:sp>
      <p:pic>
        <p:nvPicPr>
          <p:cNvPr id="9" name="Picture 8">
            <a:extLst>
              <a:ext uri="{FF2B5EF4-FFF2-40B4-BE49-F238E27FC236}">
                <a16:creationId xmlns:a16="http://schemas.microsoft.com/office/drawing/2014/main" id="{83C2D8B9-2E5D-857F-4C57-BED637DE2DE8}"/>
              </a:ext>
            </a:extLst>
          </p:cNvPr>
          <p:cNvPicPr>
            <a:picLocks noChangeAspect="1"/>
          </p:cNvPicPr>
          <p:nvPr/>
        </p:nvPicPr>
        <p:blipFill>
          <a:blip r:embed="rId3"/>
          <a:srcRect/>
          <a:stretch/>
        </p:blipFill>
        <p:spPr>
          <a:xfrm>
            <a:off x="3771899" y="0"/>
            <a:ext cx="8420101" cy="6858000"/>
          </a:xfrm>
          <a:prstGeom prst="rect">
            <a:avLst/>
          </a:prstGeom>
        </p:spPr>
      </p:pic>
      <p:graphicFrame>
        <p:nvGraphicFramePr>
          <p:cNvPr id="2" name="Table 1">
            <a:extLst>
              <a:ext uri="{FF2B5EF4-FFF2-40B4-BE49-F238E27FC236}">
                <a16:creationId xmlns:a16="http://schemas.microsoft.com/office/drawing/2014/main" id="{B461941D-CB4E-DCC6-AFD2-986B23DFA0C8}"/>
              </a:ext>
            </a:extLst>
          </p:cNvPr>
          <p:cNvGraphicFramePr>
            <a:graphicFrameLocks noGrp="1"/>
          </p:cNvGraphicFramePr>
          <p:nvPr>
            <p:extLst>
              <p:ext uri="{D42A27DB-BD31-4B8C-83A1-F6EECF244321}">
                <p14:modId xmlns:p14="http://schemas.microsoft.com/office/powerpoint/2010/main" val="4145457719"/>
              </p:ext>
            </p:extLst>
          </p:nvPr>
        </p:nvGraphicFramePr>
        <p:xfrm>
          <a:off x="3241523" y="241904"/>
          <a:ext cx="8649544" cy="6340883"/>
        </p:xfrm>
        <a:graphic>
          <a:graphicData uri="http://schemas.openxmlformats.org/drawingml/2006/table">
            <a:tbl>
              <a:tblPr firstRow="1" bandRow="1">
                <a:tableStyleId>{21E4AEA4-8DFA-4A89-87EB-49C32662AFE0}</a:tableStyleId>
              </a:tblPr>
              <a:tblGrid>
                <a:gridCol w="8649544">
                  <a:extLst>
                    <a:ext uri="{9D8B030D-6E8A-4147-A177-3AD203B41FA5}">
                      <a16:colId xmlns:a16="http://schemas.microsoft.com/office/drawing/2014/main" val="4257803169"/>
                    </a:ext>
                  </a:extLst>
                </a:gridCol>
              </a:tblGrid>
              <a:tr h="702083">
                <a:tc>
                  <a:txBody>
                    <a:bodyPr/>
                    <a:lstStyle/>
                    <a:p>
                      <a:pPr marL="0" marR="0" lvl="0" indent="0" algn="ctr" rtl="0" eaLnBrk="1" fontAlgn="auto" latinLnBrk="0" hangingPunct="1">
                        <a:lnSpc>
                          <a:spcPct val="100000"/>
                        </a:lnSpc>
                        <a:spcBef>
                          <a:spcPts val="0"/>
                        </a:spcBef>
                        <a:spcAft>
                          <a:spcPts val="0"/>
                        </a:spcAft>
                        <a:buClrTx/>
                        <a:buSzTx/>
                        <a:buFontTx/>
                        <a:buNone/>
                      </a:pPr>
                      <a:r>
                        <a:rPr lang="en-GB" sz="1800" b="1" kern="1200">
                          <a:solidFill>
                            <a:srgbClr val="18518A"/>
                          </a:solidFill>
                          <a:effectLst/>
                          <a:latin typeface="Ubuntu"/>
                        </a:rPr>
                        <a:t>Why is this important for children and young people? </a:t>
                      </a:r>
                    </a:p>
                    <a:p>
                      <a:pPr marL="0" marR="0" lvl="0" indent="0" algn="ctr" rtl="0" eaLnBrk="1" fontAlgn="auto" latinLnBrk="0" hangingPunct="1">
                        <a:lnSpc>
                          <a:spcPct val="100000"/>
                        </a:lnSpc>
                        <a:spcBef>
                          <a:spcPts val="0"/>
                        </a:spcBef>
                        <a:spcAft>
                          <a:spcPts val="0"/>
                        </a:spcAft>
                        <a:buClrTx/>
                        <a:buSzTx/>
                        <a:buFontTx/>
                        <a:buNone/>
                      </a:pPr>
                      <a:r>
                        <a:rPr lang="en-GB" sz="1600" b="0" kern="1200">
                          <a:solidFill>
                            <a:srgbClr val="18518A"/>
                          </a:solidFill>
                          <a:effectLst/>
                          <a:latin typeface="Ubuntu"/>
                        </a:rPr>
                        <a:t>(to and for the learner, school and community)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553422046"/>
                  </a:ext>
                </a:extLst>
              </a:tr>
              <a:tr h="4994819">
                <a:tc>
                  <a:txBody>
                    <a:bodyPr/>
                    <a:lstStyle/>
                    <a:p>
                      <a:pPr marL="285750" lvl="0" indent="-285750" algn="l">
                        <a:lnSpc>
                          <a:spcPct val="100000"/>
                        </a:lnSpc>
                        <a:spcBef>
                          <a:spcPts val="0"/>
                        </a:spcBef>
                        <a:spcAft>
                          <a:spcPts val="0"/>
                        </a:spcAft>
                        <a:buFont typeface="Symbol"/>
                        <a:buChar char="•"/>
                      </a:pPr>
                      <a:r>
                        <a:rPr lang="en-GB" sz="1400" b="0" i="0" u="none" strike="noStrike" noProof="0">
                          <a:solidFill>
                            <a:schemeClr val="tx2"/>
                          </a:solidFill>
                          <a:latin typeface="Ubuntu"/>
                        </a:rPr>
                        <a:t>Children  have a right to live without hunger, with access to healthy nutritious food. However, many children and young people are not eating a healthy balanced diet. Most children do not eat enough fruits, vegetables, oily fish and key nutrients including fibre. This is important because how children and young people are growing and developing is being affected by what they eat and drink. </a:t>
                      </a:r>
                    </a:p>
                    <a:p>
                      <a:pPr marL="285750" lvl="0" indent="-285750" algn="l">
                        <a:lnSpc>
                          <a:spcPct val="100000"/>
                        </a:lnSpc>
                        <a:spcBef>
                          <a:spcPts val="0"/>
                        </a:spcBef>
                        <a:spcAft>
                          <a:spcPts val="0"/>
                        </a:spcAft>
                        <a:buFont typeface="Symbol"/>
                        <a:buChar char="•"/>
                      </a:pPr>
                      <a:endParaRPr lang="en-GB" sz="1400" b="0" i="0" u="none" strike="noStrike" noProof="0">
                        <a:solidFill>
                          <a:schemeClr val="tx2"/>
                        </a:solidFill>
                        <a:latin typeface="Ubuntu"/>
                      </a:endParaRPr>
                    </a:p>
                    <a:p>
                      <a:pPr marL="285750" lvl="0" indent="-285750" algn="l">
                        <a:lnSpc>
                          <a:spcPct val="100000"/>
                        </a:lnSpc>
                        <a:spcBef>
                          <a:spcPts val="0"/>
                        </a:spcBef>
                        <a:spcAft>
                          <a:spcPts val="0"/>
                        </a:spcAft>
                        <a:buFont typeface="Symbol"/>
                        <a:buChar char="•"/>
                      </a:pPr>
                      <a:r>
                        <a:rPr lang="en-GB" sz="1400" b="0" i="0" u="none" strike="noStrike" noProof="0">
                          <a:solidFill>
                            <a:schemeClr val="tx2"/>
                          </a:solidFill>
                          <a:latin typeface="Ubuntu"/>
                        </a:rPr>
                        <a:t>The food and drink babies, children and young people eat, and drink can affect their health now and as they get older. Good nutrition supports early development and lays the building blocks for future health and wellbeing too. This can also include food and drink consumed during pregnancy, breastfeeding, introducing solid foods and in early years. </a:t>
                      </a:r>
                    </a:p>
                    <a:p>
                      <a:pPr marL="0" lvl="0" indent="0" algn="l">
                        <a:lnSpc>
                          <a:spcPct val="100000"/>
                        </a:lnSpc>
                        <a:spcBef>
                          <a:spcPts val="0"/>
                        </a:spcBef>
                        <a:spcAft>
                          <a:spcPts val="0"/>
                        </a:spcAft>
                        <a:buNone/>
                      </a:pPr>
                      <a:endParaRPr lang="en-GB" sz="1400" b="0" i="0" u="none" strike="noStrike" noProof="0">
                        <a:solidFill>
                          <a:schemeClr val="tx2"/>
                        </a:solidFill>
                        <a:latin typeface="Ubuntu"/>
                      </a:endParaRPr>
                    </a:p>
                    <a:p>
                      <a:pPr marL="285750" lvl="0" indent="-285750" algn="l">
                        <a:lnSpc>
                          <a:spcPct val="100000"/>
                        </a:lnSpc>
                        <a:spcBef>
                          <a:spcPts val="0"/>
                        </a:spcBef>
                        <a:spcAft>
                          <a:spcPts val="0"/>
                        </a:spcAft>
                        <a:buFont typeface="Symbol"/>
                        <a:buChar char="•"/>
                      </a:pPr>
                      <a:r>
                        <a:rPr lang="en-GB" sz="1400" b="0" i="0" u="none" strike="noStrike" noProof="0">
                          <a:solidFill>
                            <a:schemeClr val="tx2"/>
                          </a:solidFill>
                          <a:latin typeface="Ubuntu"/>
                        </a:rPr>
                        <a:t>Some food and drink products are designed and advertised to look attractive to young people using packaging and targeted marketing techniques, such as the use of celebrities and influencers, which may affect  what children and young people eat.  Learners need to understand how they are being directed through marketing and influenced so they can make informed decisions.</a:t>
                      </a:r>
                      <a:r>
                        <a:rPr lang="en-US" sz="1400" b="0" i="0" u="none" strike="noStrike" noProof="0">
                          <a:solidFill>
                            <a:schemeClr val="tx2"/>
                          </a:solidFill>
                          <a:latin typeface="Ubuntu"/>
                        </a:rPr>
                        <a:t> </a:t>
                      </a:r>
                      <a:r>
                        <a:rPr lang="en-GB" sz="1400" b="0" i="0" u="none" strike="noStrike" noProof="0">
                          <a:solidFill>
                            <a:schemeClr val="tx2"/>
                          </a:solidFill>
                          <a:latin typeface="Ubuntu"/>
                        </a:rPr>
                        <a:t> </a:t>
                      </a:r>
                      <a:endParaRPr lang="en-US" sz="1400" b="0" i="0" u="none" strike="noStrike" noProof="0">
                        <a:solidFill>
                          <a:schemeClr val="tx2"/>
                        </a:solidFill>
                        <a:latin typeface="Ubuntu"/>
                      </a:endParaRPr>
                    </a:p>
                    <a:p>
                      <a:pPr marL="0" lvl="0" indent="0" algn="l">
                        <a:lnSpc>
                          <a:spcPct val="100000"/>
                        </a:lnSpc>
                        <a:spcBef>
                          <a:spcPts val="0"/>
                        </a:spcBef>
                        <a:spcAft>
                          <a:spcPts val="0"/>
                        </a:spcAft>
                        <a:buNone/>
                      </a:pPr>
                      <a:endParaRPr lang="en-GB" sz="1400" b="0" i="0" u="none" strike="noStrike" noProof="0">
                        <a:solidFill>
                          <a:schemeClr val="tx2"/>
                        </a:solidFill>
                        <a:latin typeface="Ubuntu"/>
                      </a:endParaRPr>
                    </a:p>
                    <a:p>
                      <a:pPr marL="285750" lvl="0" indent="-285750" algn="l">
                        <a:lnSpc>
                          <a:spcPct val="100000"/>
                        </a:lnSpc>
                        <a:spcBef>
                          <a:spcPts val="0"/>
                        </a:spcBef>
                        <a:spcAft>
                          <a:spcPts val="0"/>
                        </a:spcAft>
                        <a:buFont typeface="Symbol"/>
                        <a:buChar char="•"/>
                      </a:pPr>
                      <a:r>
                        <a:rPr lang="en-GB" sz="1400" b="0" i="0" u="none" strike="noStrike" noProof="0">
                          <a:solidFill>
                            <a:schemeClr val="tx2"/>
                          </a:solidFill>
                          <a:latin typeface="Ubuntu"/>
                        </a:rPr>
                        <a:t>A young person may not be able to recognise which foods and drinks are high in fat, sugar, and/or salt. Young people need to be aware of what to look out for and which healthier options might be accessible for them. </a:t>
                      </a:r>
                      <a:r>
                        <a:rPr lang="en-US" sz="1400" b="0" i="0" u="none" strike="noStrike" noProof="0">
                          <a:solidFill>
                            <a:schemeClr val="tx2"/>
                          </a:solidFill>
                          <a:latin typeface="Ubuntu"/>
                        </a:rPr>
                        <a:t> </a:t>
                      </a:r>
                      <a:r>
                        <a:rPr lang="en-GB" sz="1400" b="0" i="0" u="none" strike="noStrike" noProof="0">
                          <a:solidFill>
                            <a:schemeClr val="tx2"/>
                          </a:solidFill>
                          <a:latin typeface="Ubuntu"/>
                        </a:rPr>
                        <a:t>Having a range of food skills can support young people to maintain a healthy balanced diet.</a:t>
                      </a:r>
                    </a:p>
                    <a:p>
                      <a:pPr marL="0" lvl="0" indent="0" algn="l">
                        <a:lnSpc>
                          <a:spcPct val="100000"/>
                        </a:lnSpc>
                        <a:spcBef>
                          <a:spcPts val="0"/>
                        </a:spcBef>
                        <a:spcAft>
                          <a:spcPts val="0"/>
                        </a:spcAft>
                        <a:buNone/>
                      </a:pPr>
                      <a:endParaRPr lang="en-GB" sz="1400" b="0" i="0" u="none" strike="noStrike" noProof="0">
                        <a:solidFill>
                          <a:schemeClr val="tx2"/>
                        </a:solidFill>
                        <a:latin typeface="Ubuntu"/>
                      </a:endParaRPr>
                    </a:p>
                    <a:p>
                      <a:pPr marL="285750" lvl="0" indent="-285750" algn="l">
                        <a:lnSpc>
                          <a:spcPct val="100000"/>
                        </a:lnSpc>
                        <a:spcBef>
                          <a:spcPts val="0"/>
                        </a:spcBef>
                        <a:spcAft>
                          <a:spcPts val="0"/>
                        </a:spcAft>
                        <a:buFont typeface="Symbol"/>
                        <a:buChar char="•"/>
                      </a:pPr>
                      <a:r>
                        <a:rPr lang="en-US" sz="1400" b="0" i="0" u="none" strike="noStrike" noProof="0" err="1">
                          <a:solidFill>
                            <a:schemeClr val="tx2"/>
                          </a:solidFill>
                          <a:latin typeface="Ubuntu"/>
                        </a:rPr>
                        <a:t>Recognising</a:t>
                      </a:r>
                      <a:r>
                        <a:rPr lang="en-US" sz="1400" b="0" i="0" u="none" strike="noStrike" noProof="0">
                          <a:solidFill>
                            <a:schemeClr val="tx2"/>
                          </a:solidFill>
                          <a:latin typeface="Ubuntu"/>
                        </a:rPr>
                        <a:t> where our food comes from is important because it has an environmental impact. Following a healthy, balanced diet, as outlined in the Eatwell Guide, also supports the health of the planet.</a:t>
                      </a:r>
                    </a:p>
                    <a:p>
                      <a:pPr marL="0" lvl="0" indent="0" algn="l">
                        <a:lnSpc>
                          <a:spcPct val="100000"/>
                        </a:lnSpc>
                        <a:spcBef>
                          <a:spcPts val="0"/>
                        </a:spcBef>
                        <a:spcAft>
                          <a:spcPts val="0"/>
                        </a:spcAft>
                        <a:buNone/>
                      </a:pPr>
                      <a:endParaRPr lang="en-US" sz="1400" b="0" i="0" u="none" strike="noStrike" noProof="0">
                        <a:solidFill>
                          <a:srgbClr val="002060"/>
                        </a:solidFill>
                        <a:latin typeface="Ubuntu"/>
                      </a:endParaRPr>
                    </a:p>
                    <a:p>
                      <a:pPr marL="0" lvl="0" indent="0" algn="l">
                        <a:lnSpc>
                          <a:spcPct val="100000"/>
                        </a:lnSpc>
                        <a:spcBef>
                          <a:spcPts val="0"/>
                        </a:spcBef>
                        <a:spcAft>
                          <a:spcPts val="0"/>
                        </a:spcAft>
                        <a:buNone/>
                      </a:pPr>
                      <a:r>
                        <a:rPr lang="en-US" sz="1400" b="1" i="0" u="none" strike="noStrike" noProof="0">
                          <a:solidFill>
                            <a:srgbClr val="18518A"/>
                          </a:solidFill>
                          <a:latin typeface="Ubuntu"/>
                        </a:rPr>
                        <a:t>Children and young people require the information they need to help them to make healthier choices, understand and consider the impact of their choices and actions for their health.</a:t>
                      </a:r>
                    </a:p>
                  </a:txBody>
                  <a:tcP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extLst>
                  <a:ext uri="{0D108BD9-81ED-4DB2-BD59-A6C34878D82A}">
                    <a16:rowId xmlns:a16="http://schemas.microsoft.com/office/drawing/2014/main" val="142101937"/>
                  </a:ext>
                </a:extLst>
              </a:tr>
            </a:tbl>
          </a:graphicData>
        </a:graphic>
      </p:graphicFrame>
      <p:pic>
        <p:nvPicPr>
          <p:cNvPr id="3" name="Picture 2" descr="A child looking at a shelf of candy&#10;&#10;Description automatically generated">
            <a:extLst>
              <a:ext uri="{FF2B5EF4-FFF2-40B4-BE49-F238E27FC236}">
                <a16:creationId xmlns:a16="http://schemas.microsoft.com/office/drawing/2014/main" id="{D6F1DBFD-2478-04BE-AE13-85BF957EB2F2}"/>
              </a:ext>
            </a:extLst>
          </p:cNvPr>
          <p:cNvPicPr>
            <a:picLocks noChangeAspect="1"/>
          </p:cNvPicPr>
          <p:nvPr/>
        </p:nvPicPr>
        <p:blipFill>
          <a:blip r:embed="rId4"/>
          <a:stretch>
            <a:fillRect/>
          </a:stretch>
        </p:blipFill>
        <p:spPr>
          <a:xfrm>
            <a:off x="260685" y="2738778"/>
            <a:ext cx="2787318" cy="1801229"/>
          </a:xfrm>
          <a:prstGeom prst="rect">
            <a:avLst/>
          </a:prstGeom>
        </p:spPr>
      </p:pic>
    </p:spTree>
    <p:extLst>
      <p:ext uri="{BB962C8B-B14F-4D97-AF65-F5344CB8AC3E}">
        <p14:creationId xmlns:p14="http://schemas.microsoft.com/office/powerpoint/2010/main" val="217819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08E8E00-A780-3BC5-95DD-2D064015C356}"/>
              </a:ext>
            </a:extLst>
          </p:cNvPr>
          <p:cNvSpPr/>
          <p:nvPr/>
        </p:nvSpPr>
        <p:spPr>
          <a:xfrm>
            <a:off x="397724" y="2632276"/>
            <a:ext cx="5542536" cy="712206"/>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AFF85EF-F240-06F2-7149-AA51AD55DA0E}"/>
              </a:ext>
            </a:extLst>
          </p:cNvPr>
          <p:cNvSpPr/>
          <p:nvPr/>
        </p:nvSpPr>
        <p:spPr>
          <a:xfrm>
            <a:off x="406715" y="2632276"/>
            <a:ext cx="1313032" cy="721112"/>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A07DB8C-E083-EA90-FDD2-09B1F29AC3FC}"/>
              </a:ext>
            </a:extLst>
          </p:cNvPr>
          <p:cNvSpPr/>
          <p:nvPr/>
        </p:nvSpPr>
        <p:spPr>
          <a:xfrm>
            <a:off x="397726" y="1873080"/>
            <a:ext cx="5542536" cy="662461"/>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089947D-81BC-DF43-4CC8-A0883D44B089}"/>
              </a:ext>
            </a:extLst>
          </p:cNvPr>
          <p:cNvSpPr/>
          <p:nvPr/>
        </p:nvSpPr>
        <p:spPr>
          <a:xfrm>
            <a:off x="397725" y="1873080"/>
            <a:ext cx="1323289" cy="656635"/>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3">
            <a:extLst>
              <a:ext uri="{FF2B5EF4-FFF2-40B4-BE49-F238E27FC236}">
                <a16:creationId xmlns:a16="http://schemas.microsoft.com/office/drawing/2014/main" id="{8C7454E5-9021-33BE-35BF-1348DC426C0F}"/>
              </a:ext>
            </a:extLst>
          </p:cNvPr>
          <p:cNvSpPr txBox="1">
            <a:spLocks/>
          </p:cNvSpPr>
          <p:nvPr/>
        </p:nvSpPr>
        <p:spPr>
          <a:xfrm>
            <a:off x="397725" y="756286"/>
            <a:ext cx="4432300" cy="490670"/>
          </a:xfrm>
          <a:prstGeom prst="rect">
            <a:avLst/>
          </a:prstGeom>
        </p:spPr>
        <p:txBody>
          <a:bodyPr vert="horz" lIns="91440" tIns="45720" rIns="91440" bIns="45720" rtlCol="0" anchor="b">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Resource Overview</a:t>
            </a:r>
          </a:p>
        </p:txBody>
      </p:sp>
      <p:sp>
        <p:nvSpPr>
          <p:cNvPr id="18" name="Text Placeholder 4">
            <a:extLst>
              <a:ext uri="{FF2B5EF4-FFF2-40B4-BE49-F238E27FC236}">
                <a16:creationId xmlns:a16="http://schemas.microsoft.com/office/drawing/2014/main" id="{C5F3EFCC-987D-776C-8037-668822B73269}"/>
              </a:ext>
            </a:extLst>
          </p:cNvPr>
          <p:cNvSpPr txBox="1">
            <a:spLocks/>
          </p:cNvSpPr>
          <p:nvPr/>
        </p:nvSpPr>
        <p:spPr>
          <a:xfrm>
            <a:off x="419566" y="1255217"/>
            <a:ext cx="11457358" cy="509492"/>
          </a:xfrm>
          <a:prstGeom prst="rect">
            <a:avLst/>
          </a:prstGeom>
          <a:solidFill>
            <a:schemeClr val="bg1"/>
          </a:solidFill>
          <a:ln>
            <a:solidFill>
              <a:srgbClr val="002060"/>
            </a:solidFill>
          </a:ln>
        </p:spPr>
        <p:txBody>
          <a:bodyPr vert="horz" lIns="91440" tIns="45720" rIns="91440" bIns="45720" rtlCol="0" anchor="t">
            <a:normAutofit fontScale="85000" lnSpcReduction="10000"/>
          </a:bodyPr>
          <a:lstStyle>
            <a:lvl1pPr marL="0" indent="0" algn="l" defTabSz="914400" rtl="0" eaLnBrk="1" latinLnBrk="0" hangingPunct="1">
              <a:lnSpc>
                <a:spcPct val="90000"/>
              </a:lnSpc>
              <a:spcBef>
                <a:spcPts val="1000"/>
              </a:spcBef>
              <a:buFont typeface="Arial" panose="020B0604020202020204" pitchFamily="34" charset="0"/>
              <a:buNone/>
              <a:defRPr sz="2000" b="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US" sz="1300">
                <a:latin typeface="Ubuntu"/>
                <a:cs typeface="Calibri"/>
              </a:rPr>
              <a:t>This guidance and resource for teaching and learning on Food and Nutrition has identified the following key concepts, related health topics and considerations. Resources are </a:t>
            </a:r>
            <a:r>
              <a:rPr lang="en-US" sz="1300" err="1">
                <a:latin typeface="Ubuntu"/>
                <a:cs typeface="Calibri"/>
              </a:rPr>
              <a:t>organised</a:t>
            </a:r>
            <a:r>
              <a:rPr lang="en-US" sz="1300">
                <a:latin typeface="Ubuntu"/>
                <a:cs typeface="Calibri"/>
              </a:rPr>
              <a:t> in knowledge banks under each 'Big Question'. These questions can, and should, be posed to learners as a vehicle for curriculum delivery.</a:t>
            </a:r>
          </a:p>
          <a:p>
            <a:endParaRPr lang="en-US"/>
          </a:p>
        </p:txBody>
      </p:sp>
      <p:sp>
        <p:nvSpPr>
          <p:cNvPr id="20" name="Rectangle 19">
            <a:extLst>
              <a:ext uri="{FF2B5EF4-FFF2-40B4-BE49-F238E27FC236}">
                <a16:creationId xmlns:a16="http://schemas.microsoft.com/office/drawing/2014/main" id="{B26C2FED-4722-3845-141F-008C806C083B}"/>
              </a:ext>
            </a:extLst>
          </p:cNvPr>
          <p:cNvSpPr/>
          <p:nvPr/>
        </p:nvSpPr>
        <p:spPr>
          <a:xfrm>
            <a:off x="397726" y="3466060"/>
            <a:ext cx="5542536" cy="804333"/>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0FA2E91-AF14-3FA4-BFE9-436CCD03A8F8}"/>
              </a:ext>
            </a:extLst>
          </p:cNvPr>
          <p:cNvSpPr/>
          <p:nvPr/>
        </p:nvSpPr>
        <p:spPr>
          <a:xfrm>
            <a:off x="6087214" y="2103296"/>
            <a:ext cx="5789707" cy="2172362"/>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2BD275E7-E55C-4EC7-E993-1B27F4DAEB43}"/>
              </a:ext>
            </a:extLst>
          </p:cNvPr>
          <p:cNvSpPr txBox="1"/>
          <p:nvPr/>
        </p:nvSpPr>
        <p:spPr>
          <a:xfrm>
            <a:off x="419568" y="2041514"/>
            <a:ext cx="3651116" cy="253916"/>
          </a:xfrm>
          <a:prstGeom prst="rect">
            <a:avLst/>
          </a:prstGeom>
          <a:noFill/>
        </p:spPr>
        <p:txBody>
          <a:bodyPr wrap="square">
            <a:spAutoFit/>
          </a:bodyPr>
          <a:lstStyle/>
          <a:p>
            <a:pPr>
              <a:defRPr/>
            </a:pPr>
            <a:r>
              <a:rPr lang="en-US" sz="1050" b="1">
                <a:solidFill>
                  <a:schemeClr val="accent1"/>
                </a:solidFill>
                <a:latin typeface="Ubuntu" panose="020B0504030602030204" pitchFamily="34" charset="0"/>
                <a:cs typeface="Calibri"/>
              </a:rPr>
              <a:t>Key Concepts </a:t>
            </a:r>
            <a:endParaRPr lang="en-US" sz="1050" i="1">
              <a:solidFill>
                <a:schemeClr val="accent1"/>
              </a:solidFill>
              <a:latin typeface="Ubuntu" panose="020B0504030602030204" pitchFamily="34" charset="0"/>
              <a:cs typeface="Calibri"/>
            </a:endParaRPr>
          </a:p>
        </p:txBody>
      </p:sp>
      <p:sp>
        <p:nvSpPr>
          <p:cNvPr id="26" name="TextBox 25">
            <a:extLst>
              <a:ext uri="{FF2B5EF4-FFF2-40B4-BE49-F238E27FC236}">
                <a16:creationId xmlns:a16="http://schemas.microsoft.com/office/drawing/2014/main" id="{DC743552-5D6C-CADC-E847-CBB71A61DC04}"/>
              </a:ext>
            </a:extLst>
          </p:cNvPr>
          <p:cNvSpPr txBox="1"/>
          <p:nvPr/>
        </p:nvSpPr>
        <p:spPr>
          <a:xfrm>
            <a:off x="419566" y="2753736"/>
            <a:ext cx="3651116" cy="415498"/>
          </a:xfrm>
          <a:prstGeom prst="rect">
            <a:avLst/>
          </a:prstGeom>
          <a:noFill/>
        </p:spPr>
        <p:txBody>
          <a:bodyPr wrap="square">
            <a:spAutoFit/>
          </a:bodyPr>
          <a:lstStyle/>
          <a:p>
            <a:pPr>
              <a:defRPr/>
            </a:pPr>
            <a:r>
              <a:rPr lang="en-US" sz="1050" b="1">
                <a:solidFill>
                  <a:schemeClr val="accent1"/>
                </a:solidFill>
                <a:latin typeface="Ubuntu" panose="020B0504030602030204" pitchFamily="34" charset="0"/>
                <a:cs typeface="Calibri"/>
              </a:rPr>
              <a:t>Related Health </a:t>
            </a:r>
          </a:p>
          <a:p>
            <a:pPr>
              <a:defRPr/>
            </a:pPr>
            <a:r>
              <a:rPr lang="en-US" sz="1050" b="1">
                <a:solidFill>
                  <a:schemeClr val="accent1"/>
                </a:solidFill>
                <a:latin typeface="Ubuntu" panose="020B0504030602030204" pitchFamily="34" charset="0"/>
                <a:cs typeface="Calibri"/>
              </a:rPr>
              <a:t>Themes</a:t>
            </a:r>
          </a:p>
        </p:txBody>
      </p:sp>
      <p:sp>
        <p:nvSpPr>
          <p:cNvPr id="28" name="TextBox 27">
            <a:extLst>
              <a:ext uri="{FF2B5EF4-FFF2-40B4-BE49-F238E27FC236}">
                <a16:creationId xmlns:a16="http://schemas.microsoft.com/office/drawing/2014/main" id="{1A4A5784-30A9-D77E-0713-FF95315892FE}"/>
              </a:ext>
            </a:extLst>
          </p:cNvPr>
          <p:cNvSpPr txBox="1"/>
          <p:nvPr/>
        </p:nvSpPr>
        <p:spPr>
          <a:xfrm>
            <a:off x="1672176" y="2640537"/>
            <a:ext cx="4244360" cy="861774"/>
          </a:xfrm>
          <a:prstGeom prst="rect">
            <a:avLst/>
          </a:prstGeom>
          <a:noFill/>
        </p:spPr>
        <p:txBody>
          <a:bodyPr wrap="square" lIns="91440" tIns="45720" rIns="91440" bIns="45720" rtlCol="0" anchor="t">
            <a:spAutoFit/>
          </a:bodyPr>
          <a:lstStyle/>
          <a:p>
            <a:pPr marL="285750" indent="-285750">
              <a:buFont typeface="Arial"/>
              <a:buChar char="•"/>
            </a:pPr>
            <a:r>
              <a:rPr lang="en-US" sz="1000">
                <a:solidFill>
                  <a:srgbClr val="18518A"/>
                </a:solidFill>
                <a:latin typeface="Ubuntu"/>
                <a:cs typeface="Calibri"/>
              </a:rPr>
              <a:t> Physical Activity</a:t>
            </a:r>
            <a:endParaRPr lang="en-US" sz="1000">
              <a:solidFill>
                <a:srgbClr val="18518A"/>
              </a:solidFill>
              <a:latin typeface="Ubuntu" panose="020B0504030602030204" pitchFamily="34" charset="0"/>
              <a:ea typeface="Calibri"/>
              <a:cs typeface="Calibri"/>
            </a:endParaRPr>
          </a:p>
          <a:p>
            <a:pPr marL="285750" indent="-285750">
              <a:buFont typeface="Arial"/>
              <a:buChar char="•"/>
            </a:pPr>
            <a:r>
              <a:rPr lang="en-US" sz="1000">
                <a:solidFill>
                  <a:srgbClr val="18518A"/>
                </a:solidFill>
                <a:latin typeface="Ubuntu"/>
                <a:cs typeface="Calibri"/>
              </a:rPr>
              <a:t> Personal care </a:t>
            </a:r>
            <a:endParaRPr lang="en-US" sz="1000">
              <a:solidFill>
                <a:srgbClr val="18518A"/>
              </a:solidFill>
              <a:latin typeface="Ubuntu" panose="020B0504030602030204" pitchFamily="34" charset="0"/>
              <a:ea typeface="Calibri"/>
              <a:cs typeface="Calibri"/>
            </a:endParaRPr>
          </a:p>
          <a:p>
            <a:pPr marL="285750" indent="-285750">
              <a:buFont typeface="Arial"/>
              <a:buChar char="•"/>
            </a:pPr>
            <a:r>
              <a:rPr lang="en-US" sz="1000">
                <a:solidFill>
                  <a:srgbClr val="18518A"/>
                </a:solidFill>
                <a:latin typeface="Ubuntu"/>
                <a:cs typeface="Calibri"/>
              </a:rPr>
              <a:t> Mental wellbeing </a:t>
            </a:r>
          </a:p>
          <a:p>
            <a:pPr marL="285750" indent="-285750">
              <a:buFont typeface="Arial"/>
              <a:buChar char="•"/>
            </a:pPr>
            <a:r>
              <a:rPr lang="en-US" sz="1000">
                <a:solidFill>
                  <a:srgbClr val="18518A"/>
                </a:solidFill>
                <a:latin typeface="Ubuntu"/>
                <a:cs typeface="Calibri"/>
              </a:rPr>
              <a:t> Protection from Infection and disease </a:t>
            </a:r>
            <a:endParaRPr lang="en-US" sz="1000">
              <a:solidFill>
                <a:srgbClr val="18518A"/>
              </a:solidFill>
              <a:latin typeface="Ubuntu" panose="020B0504030602030204" pitchFamily="34" charset="0"/>
              <a:cs typeface="Calibri"/>
            </a:endParaRPr>
          </a:p>
          <a:p>
            <a:r>
              <a:rPr lang="en-US" sz="1000">
                <a:solidFill>
                  <a:srgbClr val="18518A"/>
                </a:solidFill>
                <a:latin typeface="Ubuntu"/>
                <a:cs typeface="Calibri"/>
              </a:rPr>
              <a:t>    </a:t>
            </a:r>
            <a:endParaRPr lang="en-US" sz="1000">
              <a:solidFill>
                <a:srgbClr val="18518A"/>
              </a:solidFill>
              <a:latin typeface="Ubuntu" panose="020B0504030602030204" pitchFamily="34" charset="0"/>
            </a:endParaRPr>
          </a:p>
        </p:txBody>
      </p:sp>
      <p:sp>
        <p:nvSpPr>
          <p:cNvPr id="30" name="Rectangle 29">
            <a:extLst>
              <a:ext uri="{FF2B5EF4-FFF2-40B4-BE49-F238E27FC236}">
                <a16:creationId xmlns:a16="http://schemas.microsoft.com/office/drawing/2014/main" id="{5C413FA6-ECB1-3740-F6E3-8FDD52A50FB3}"/>
              </a:ext>
            </a:extLst>
          </p:cNvPr>
          <p:cNvSpPr/>
          <p:nvPr/>
        </p:nvSpPr>
        <p:spPr>
          <a:xfrm>
            <a:off x="397726" y="3466060"/>
            <a:ext cx="1298371" cy="804333"/>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8D9D953F-58A2-62EA-DFD1-942962F0B658}"/>
              </a:ext>
            </a:extLst>
          </p:cNvPr>
          <p:cNvSpPr txBox="1"/>
          <p:nvPr/>
        </p:nvSpPr>
        <p:spPr>
          <a:xfrm>
            <a:off x="419567" y="3732362"/>
            <a:ext cx="1298371" cy="253916"/>
          </a:xfrm>
          <a:prstGeom prst="rect">
            <a:avLst/>
          </a:prstGeom>
          <a:noFill/>
        </p:spPr>
        <p:txBody>
          <a:bodyPr wrap="square">
            <a:spAutoFit/>
          </a:bodyPr>
          <a:lstStyle/>
          <a:p>
            <a:pPr>
              <a:defRPr/>
            </a:pPr>
            <a:r>
              <a:rPr lang="en-US" sz="1050" b="1">
                <a:solidFill>
                  <a:schemeClr val="accent1"/>
                </a:solidFill>
                <a:latin typeface="Ubuntu" panose="020B0504030602030204" pitchFamily="34" charset="0"/>
                <a:cs typeface="Calibri"/>
              </a:rPr>
              <a:t>Big Questions</a:t>
            </a:r>
          </a:p>
        </p:txBody>
      </p:sp>
      <p:sp>
        <p:nvSpPr>
          <p:cNvPr id="34" name="TextBox 33">
            <a:extLst>
              <a:ext uri="{FF2B5EF4-FFF2-40B4-BE49-F238E27FC236}">
                <a16:creationId xmlns:a16="http://schemas.microsoft.com/office/drawing/2014/main" id="{96F49095-2FBF-A2EF-8F40-196878745D73}"/>
              </a:ext>
            </a:extLst>
          </p:cNvPr>
          <p:cNvSpPr txBox="1"/>
          <p:nvPr/>
        </p:nvSpPr>
        <p:spPr>
          <a:xfrm>
            <a:off x="1650714" y="3545060"/>
            <a:ext cx="4113087" cy="774571"/>
          </a:xfrm>
          <a:prstGeom prst="rect">
            <a:avLst/>
          </a:prstGeom>
          <a:noFill/>
        </p:spPr>
        <p:txBody>
          <a:bodyPr wrap="square" lIns="91440" tIns="45720" rIns="91440" bIns="45720" rtlCol="0" anchor="t">
            <a:spAutoFit/>
          </a:bodyPr>
          <a:lstStyle/>
          <a:p>
            <a:pPr>
              <a:lnSpc>
                <a:spcPct val="90000"/>
              </a:lnSpc>
              <a:spcBef>
                <a:spcPts val="1000"/>
              </a:spcBef>
            </a:pPr>
            <a:r>
              <a:rPr lang="en-US" sz="1000">
                <a:solidFill>
                  <a:srgbClr val="18518A"/>
                </a:solidFill>
                <a:latin typeface="Ubuntu"/>
                <a:ea typeface="Segoe UI"/>
                <a:cs typeface="Calibri"/>
              </a:rPr>
              <a:t>1.  What are the personal impacts of the food we eat?</a:t>
            </a:r>
            <a:br>
              <a:rPr lang="en-US" sz="1000">
                <a:latin typeface="Ubuntu"/>
                <a:ea typeface="Segoe UI"/>
                <a:cs typeface="Calibri"/>
              </a:rPr>
            </a:br>
            <a:r>
              <a:rPr lang="en-US" sz="1000">
                <a:solidFill>
                  <a:srgbClr val="18518A"/>
                </a:solidFill>
                <a:latin typeface="Ubuntu"/>
                <a:ea typeface="Segoe UI"/>
                <a:cs typeface="Calibri"/>
              </a:rPr>
              <a:t>2.  Why</a:t>
            </a:r>
            <a:r>
              <a:rPr lang="en-US" sz="1000">
                <a:solidFill>
                  <a:srgbClr val="18518A"/>
                </a:solidFill>
                <a:latin typeface="Ubuntu"/>
                <a:ea typeface="Arial"/>
                <a:cs typeface="Calibri"/>
              </a:rPr>
              <a:t> do people eat what they eat?</a:t>
            </a:r>
            <a:br>
              <a:rPr lang="en-US" sz="1000">
                <a:latin typeface="Ubuntu" panose="020B0504030602030204" pitchFamily="34" charset="0"/>
                <a:ea typeface="Arial"/>
                <a:cs typeface="Calibri"/>
              </a:rPr>
            </a:br>
            <a:r>
              <a:rPr lang="en-US" sz="1000">
                <a:solidFill>
                  <a:srgbClr val="18518A"/>
                </a:solidFill>
                <a:latin typeface="Ubuntu"/>
                <a:ea typeface="Arial"/>
                <a:cs typeface="Calibri"/>
              </a:rPr>
              <a:t>3.  </a:t>
            </a:r>
            <a:r>
              <a:rPr lang="en-US" sz="1000">
                <a:solidFill>
                  <a:schemeClr val="tx2"/>
                </a:solidFill>
                <a:latin typeface="Ubuntu"/>
                <a:ea typeface="Arial"/>
                <a:cs typeface="Calibri"/>
              </a:rPr>
              <a:t>What are the wider societal impacts of the food we eat?</a:t>
            </a:r>
          </a:p>
          <a:p>
            <a:pPr>
              <a:lnSpc>
                <a:spcPct val="90000"/>
              </a:lnSpc>
              <a:spcBef>
                <a:spcPts val="1000"/>
              </a:spcBef>
            </a:pPr>
            <a:endParaRPr lang="en-US" sz="1000">
              <a:solidFill>
                <a:srgbClr val="18518A"/>
              </a:solidFill>
              <a:latin typeface="Ubuntu"/>
              <a:ea typeface="Arial"/>
              <a:cs typeface="Calibri"/>
            </a:endParaRPr>
          </a:p>
        </p:txBody>
      </p:sp>
      <p:sp>
        <p:nvSpPr>
          <p:cNvPr id="36" name="Rectangle 35">
            <a:extLst>
              <a:ext uri="{FF2B5EF4-FFF2-40B4-BE49-F238E27FC236}">
                <a16:creationId xmlns:a16="http://schemas.microsoft.com/office/drawing/2014/main" id="{E3E65A96-8FAF-869A-12D6-B13DBFD7DE34}"/>
              </a:ext>
            </a:extLst>
          </p:cNvPr>
          <p:cNvSpPr/>
          <p:nvPr/>
        </p:nvSpPr>
        <p:spPr>
          <a:xfrm>
            <a:off x="6087213" y="1869208"/>
            <a:ext cx="5789708" cy="239735"/>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913D2370-C29E-78EC-0AC8-D9CBFB519C00}"/>
              </a:ext>
            </a:extLst>
          </p:cNvPr>
          <p:cNvSpPr txBox="1"/>
          <p:nvPr/>
        </p:nvSpPr>
        <p:spPr>
          <a:xfrm>
            <a:off x="6087213" y="2100695"/>
            <a:ext cx="5836469" cy="2092881"/>
          </a:xfrm>
          <a:prstGeom prst="rect">
            <a:avLst/>
          </a:prstGeom>
          <a:noFill/>
        </p:spPr>
        <p:txBody>
          <a:bodyPr wrap="square" lIns="91440" tIns="45720" rIns="91440" bIns="45720" rtlCol="0" anchor="t">
            <a:spAutoFit/>
          </a:bodyPr>
          <a:lstStyle/>
          <a:p>
            <a:pPr rtl="0"/>
            <a:r>
              <a:rPr lang="en-US" sz="1000" b="1" baseline="0">
                <a:solidFill>
                  <a:srgbClr val="18518A"/>
                </a:solidFill>
                <a:latin typeface="Ubuntu"/>
                <a:ea typeface="Segoe UI"/>
                <a:cs typeface="Segoe UI"/>
              </a:rPr>
              <a:t>The following resources may work...</a:t>
            </a:r>
            <a:r>
              <a:rPr lang="en-US" sz="1000" b="1">
                <a:solidFill>
                  <a:srgbClr val="18518A"/>
                </a:solidFill>
                <a:latin typeface="Ubuntu"/>
                <a:ea typeface="Segoe UI"/>
                <a:cs typeface="Segoe UI"/>
              </a:rPr>
              <a:t>​</a:t>
            </a:r>
          </a:p>
          <a:p>
            <a:pPr marL="285750" indent="-285750">
              <a:buChar char="•"/>
            </a:pPr>
            <a:r>
              <a:rPr lang="en-US" sz="1000" baseline="0">
                <a:solidFill>
                  <a:srgbClr val="18518A"/>
                </a:solidFill>
                <a:latin typeface="Ubuntu"/>
                <a:ea typeface="Arial"/>
                <a:cs typeface="Arial"/>
              </a:rPr>
              <a:t>With</a:t>
            </a:r>
            <a:r>
              <a:rPr lang="en-US" sz="1000">
                <a:solidFill>
                  <a:srgbClr val="18518A"/>
                </a:solidFill>
                <a:latin typeface="Ubuntu"/>
                <a:ea typeface="Arial"/>
                <a:cs typeface="Arial"/>
              </a:rPr>
              <a:t> primary and secondary aged learners </a:t>
            </a:r>
            <a:endParaRPr lang="en-US" sz="1000">
              <a:solidFill>
                <a:srgbClr val="18518A"/>
              </a:solidFill>
              <a:latin typeface="Ubuntu" panose="020B0504030602030204" pitchFamily="34" charset="0"/>
              <a:ea typeface="Arial"/>
              <a:cs typeface="Arial"/>
            </a:endParaRPr>
          </a:p>
          <a:p>
            <a:pPr marL="285750" lvl="0" indent="-285750" rtl="0">
              <a:buChar char="•"/>
            </a:pPr>
            <a:r>
              <a:rPr lang="en-US" sz="1000" baseline="0">
                <a:solidFill>
                  <a:srgbClr val="18518A"/>
                </a:solidFill>
                <a:latin typeface="Ubuntu"/>
                <a:ea typeface="Arial"/>
                <a:cs typeface="Arial"/>
              </a:rPr>
              <a:t>In whole-class or group settings</a:t>
            </a:r>
            <a:r>
              <a:rPr lang="en-US" sz="1000">
                <a:solidFill>
                  <a:srgbClr val="18518A"/>
                </a:solidFill>
                <a:latin typeface="Ubuntu"/>
                <a:ea typeface="Arial"/>
                <a:cs typeface="Arial"/>
              </a:rPr>
              <a:t>​</a:t>
            </a:r>
          </a:p>
          <a:p>
            <a:pPr marL="285750" indent="-285750">
              <a:buChar char="•"/>
            </a:pPr>
            <a:r>
              <a:rPr lang="en-US" sz="1000" baseline="0">
                <a:solidFill>
                  <a:srgbClr val="18518A"/>
                </a:solidFill>
                <a:latin typeface="Ubuntu"/>
                <a:ea typeface="Arial"/>
                <a:cs typeface="Arial"/>
              </a:rPr>
              <a:t>In assemblies or</a:t>
            </a:r>
            <a:r>
              <a:rPr lang="en-US" sz="1000">
                <a:solidFill>
                  <a:srgbClr val="18518A"/>
                </a:solidFill>
                <a:latin typeface="Ubuntu"/>
                <a:ea typeface="Arial"/>
                <a:cs typeface="Arial"/>
              </a:rPr>
              <a:t> with</a:t>
            </a:r>
            <a:r>
              <a:rPr lang="en-US" sz="1000" baseline="0">
                <a:solidFill>
                  <a:srgbClr val="18518A"/>
                </a:solidFill>
                <a:latin typeface="Ubuntu"/>
                <a:ea typeface="Arial"/>
                <a:cs typeface="Arial"/>
              </a:rPr>
              <a:t> large </a:t>
            </a:r>
            <a:r>
              <a:rPr lang="en-US" sz="1000">
                <a:solidFill>
                  <a:srgbClr val="18518A"/>
                </a:solidFill>
                <a:latin typeface="Ubuntu"/>
                <a:ea typeface="Arial"/>
                <a:cs typeface="Arial"/>
              </a:rPr>
              <a:t>groups</a:t>
            </a:r>
            <a:r>
              <a:rPr lang="en-US" sz="1000" baseline="0">
                <a:solidFill>
                  <a:srgbClr val="18518A"/>
                </a:solidFill>
                <a:latin typeface="Ubuntu"/>
                <a:ea typeface="Arial"/>
                <a:cs typeface="Arial"/>
              </a:rPr>
              <a:t> </a:t>
            </a:r>
            <a:r>
              <a:rPr lang="en-US" sz="1000">
                <a:solidFill>
                  <a:srgbClr val="18518A"/>
                </a:solidFill>
                <a:latin typeface="Ubuntu"/>
                <a:ea typeface="Arial"/>
                <a:cs typeface="Arial"/>
              </a:rPr>
              <a:t>of</a:t>
            </a:r>
            <a:r>
              <a:rPr lang="en-US" sz="1000" baseline="0">
                <a:solidFill>
                  <a:srgbClr val="18518A"/>
                </a:solidFill>
                <a:latin typeface="Ubuntu"/>
                <a:ea typeface="Arial"/>
                <a:cs typeface="Arial"/>
              </a:rPr>
              <a:t> learners of similar ability/ age</a:t>
            </a:r>
            <a:r>
              <a:rPr lang="en-US" sz="1000">
                <a:solidFill>
                  <a:srgbClr val="18518A"/>
                </a:solidFill>
                <a:latin typeface="Ubuntu"/>
                <a:ea typeface="Arial"/>
                <a:cs typeface="Arial"/>
              </a:rPr>
              <a:t>​</a:t>
            </a:r>
          </a:p>
          <a:p>
            <a:pPr rtl="0"/>
            <a:r>
              <a:rPr lang="en-US" sz="1000" b="1">
                <a:solidFill>
                  <a:srgbClr val="18518A"/>
                </a:solidFill>
                <a:latin typeface="Ubuntu"/>
                <a:ea typeface="Segoe UI"/>
                <a:cs typeface="Segoe UI"/>
              </a:rPr>
              <a:t>​</a:t>
            </a:r>
          </a:p>
          <a:p>
            <a:pPr rtl="0"/>
            <a:r>
              <a:rPr lang="en-US" sz="1000" b="1" baseline="0">
                <a:solidFill>
                  <a:srgbClr val="18518A"/>
                </a:solidFill>
                <a:latin typeface="Ubuntu"/>
                <a:ea typeface="Segoe UI"/>
                <a:cs typeface="Segoe UI"/>
              </a:rPr>
              <a:t>You should consider...</a:t>
            </a:r>
            <a:r>
              <a:rPr lang="en-US" sz="1000" b="1">
                <a:solidFill>
                  <a:srgbClr val="18518A"/>
                </a:solidFill>
                <a:latin typeface="Ubuntu"/>
                <a:ea typeface="Segoe UI"/>
                <a:cs typeface="Segoe UI"/>
              </a:rPr>
              <a:t>​</a:t>
            </a:r>
          </a:p>
          <a:p>
            <a:pPr marL="285750" indent="-285750">
              <a:buChar char="•"/>
            </a:pPr>
            <a:r>
              <a:rPr lang="en-US" sz="1000" b="0" i="0" u="none" strike="noStrike">
                <a:solidFill>
                  <a:schemeClr val="accent1"/>
                </a:solidFill>
                <a:effectLst/>
                <a:latin typeface="Ubuntu"/>
              </a:rPr>
              <a:t>Whether the content of these resources are developmentally appropriate for your learner(s)</a:t>
            </a:r>
            <a:endParaRPr lang="en-US" sz="1800" b="0" i="0" u="none" strike="noStrike">
              <a:solidFill>
                <a:schemeClr val="accent1"/>
              </a:solidFill>
              <a:effectLst/>
              <a:latin typeface="Ubuntu"/>
            </a:endParaRPr>
          </a:p>
          <a:p>
            <a:pPr marL="285750" indent="-285750">
              <a:buChar char="•"/>
            </a:pPr>
            <a:r>
              <a:rPr lang="en-US" sz="1000" baseline="0">
                <a:solidFill>
                  <a:srgbClr val="18518A"/>
                </a:solidFill>
                <a:latin typeface="Ubuntu"/>
                <a:ea typeface="Arial"/>
                <a:cs typeface="Arial"/>
              </a:rPr>
              <a:t>The appropriateness of the content of </a:t>
            </a:r>
            <a:r>
              <a:rPr lang="en-US" sz="1000">
                <a:solidFill>
                  <a:srgbClr val="18518A"/>
                </a:solidFill>
                <a:latin typeface="Ubuntu"/>
                <a:ea typeface="Arial"/>
                <a:cs typeface="Arial"/>
              </a:rPr>
              <a:t>the resources </a:t>
            </a:r>
            <a:r>
              <a:rPr lang="en-US" sz="1000" baseline="0">
                <a:solidFill>
                  <a:srgbClr val="18518A"/>
                </a:solidFill>
                <a:latin typeface="Ubuntu"/>
                <a:ea typeface="Arial"/>
                <a:cs typeface="Arial"/>
              </a:rPr>
              <a:t>and </a:t>
            </a:r>
            <a:r>
              <a:rPr lang="en-US" sz="1000">
                <a:solidFill>
                  <a:srgbClr val="18518A"/>
                </a:solidFill>
                <a:latin typeface="Ubuntu"/>
                <a:ea typeface="Arial"/>
                <a:cs typeface="Arial"/>
              </a:rPr>
              <a:t>its relevance</a:t>
            </a:r>
            <a:r>
              <a:rPr lang="en-US" sz="1000" baseline="0">
                <a:solidFill>
                  <a:srgbClr val="18518A"/>
                </a:solidFill>
                <a:latin typeface="Ubuntu"/>
                <a:ea typeface="Arial"/>
                <a:cs typeface="Arial"/>
              </a:rPr>
              <a:t> to </a:t>
            </a:r>
            <a:r>
              <a:rPr lang="en-US" sz="1000" i="1" baseline="0">
                <a:solidFill>
                  <a:srgbClr val="18518A"/>
                </a:solidFill>
                <a:latin typeface="Ubuntu"/>
                <a:ea typeface="Arial"/>
                <a:cs typeface="Arial"/>
              </a:rPr>
              <a:t>your</a:t>
            </a:r>
            <a:r>
              <a:rPr lang="en-US" sz="1000" baseline="0">
                <a:solidFill>
                  <a:srgbClr val="18518A"/>
                </a:solidFill>
                <a:latin typeface="Ubuntu"/>
                <a:ea typeface="Arial"/>
                <a:cs typeface="Arial"/>
              </a:rPr>
              <a:t> learner(s) in </a:t>
            </a:r>
            <a:r>
              <a:rPr lang="en-US" sz="1000" i="1" baseline="0">
                <a:solidFill>
                  <a:srgbClr val="18518A"/>
                </a:solidFill>
                <a:latin typeface="Ubuntu"/>
                <a:ea typeface="Arial"/>
                <a:cs typeface="Arial"/>
              </a:rPr>
              <a:t>your</a:t>
            </a:r>
            <a:r>
              <a:rPr lang="en-US" sz="1000" baseline="0">
                <a:solidFill>
                  <a:srgbClr val="18518A"/>
                </a:solidFill>
                <a:latin typeface="Ubuntu"/>
                <a:ea typeface="Arial"/>
                <a:cs typeface="Arial"/>
              </a:rPr>
              <a:t> context</a:t>
            </a:r>
            <a:r>
              <a:rPr lang="en-US" sz="1000">
                <a:solidFill>
                  <a:srgbClr val="18518A"/>
                </a:solidFill>
                <a:latin typeface="Ubuntu"/>
                <a:ea typeface="Arial"/>
                <a:cs typeface="Arial"/>
              </a:rPr>
              <a:t>​</a:t>
            </a:r>
          </a:p>
          <a:p>
            <a:pPr marL="285750" lvl="0" indent="-285750" rtl="0">
              <a:buChar char="•"/>
            </a:pPr>
            <a:r>
              <a:rPr lang="en-US" sz="1000" baseline="0">
                <a:solidFill>
                  <a:srgbClr val="18518A"/>
                </a:solidFill>
                <a:latin typeface="Ubuntu"/>
                <a:ea typeface="Arial"/>
                <a:cs typeface="Arial"/>
              </a:rPr>
              <a:t>Adapting resources for your learner(s) and context</a:t>
            </a:r>
            <a:r>
              <a:rPr lang="en-US" sz="1000">
                <a:solidFill>
                  <a:srgbClr val="18518A"/>
                </a:solidFill>
                <a:latin typeface="Ubuntu"/>
                <a:ea typeface="Arial"/>
                <a:cs typeface="Arial"/>
              </a:rPr>
              <a:t>​</a:t>
            </a:r>
          </a:p>
          <a:p>
            <a:pPr marL="285750" indent="-285750">
              <a:buChar char="•"/>
            </a:pPr>
            <a:r>
              <a:rPr lang="en-US" sz="1000" baseline="0">
                <a:solidFill>
                  <a:srgbClr val="18518A"/>
                </a:solidFill>
                <a:latin typeface="Ubuntu"/>
                <a:ea typeface="Arial"/>
                <a:cs typeface="Arial"/>
              </a:rPr>
              <a:t>How this resource may</a:t>
            </a:r>
            <a:r>
              <a:rPr lang="en-US" sz="1000">
                <a:solidFill>
                  <a:srgbClr val="18518A"/>
                </a:solidFill>
                <a:latin typeface="Ubuntu"/>
                <a:ea typeface="Arial"/>
                <a:cs typeface="Arial"/>
              </a:rPr>
              <a:t> support prior learning for food and nutrition </a:t>
            </a:r>
          </a:p>
          <a:p>
            <a:pPr marL="285750" indent="-285750">
              <a:buChar char="•"/>
            </a:pPr>
            <a:r>
              <a:rPr lang="en-US" sz="1000">
                <a:solidFill>
                  <a:srgbClr val="18518A"/>
                </a:solidFill>
                <a:latin typeface="Ubuntu"/>
                <a:ea typeface="Calibri"/>
                <a:cs typeface="Calibri"/>
              </a:rPr>
              <a:t>How learning is complemented by the wider environment, policies and practices of the school  </a:t>
            </a:r>
            <a:endParaRPr lang="en-US" sz="1000">
              <a:solidFill>
                <a:srgbClr val="18518A"/>
              </a:solidFill>
              <a:latin typeface="Ubuntu"/>
              <a:ea typeface="Arial"/>
              <a:cs typeface="Arial"/>
            </a:endParaRPr>
          </a:p>
        </p:txBody>
      </p:sp>
      <p:graphicFrame>
        <p:nvGraphicFramePr>
          <p:cNvPr id="42" name="Table 41">
            <a:extLst>
              <a:ext uri="{FF2B5EF4-FFF2-40B4-BE49-F238E27FC236}">
                <a16:creationId xmlns:a16="http://schemas.microsoft.com/office/drawing/2014/main" id="{AE9CE956-9CF3-28DB-680D-7A266E1DE9AC}"/>
              </a:ext>
            </a:extLst>
          </p:cNvPr>
          <p:cNvGraphicFramePr>
            <a:graphicFrameLocks noGrp="1"/>
          </p:cNvGraphicFramePr>
          <p:nvPr>
            <p:extLst>
              <p:ext uri="{D42A27DB-BD31-4B8C-83A1-F6EECF244321}">
                <p14:modId xmlns:p14="http://schemas.microsoft.com/office/powerpoint/2010/main" val="2601651518"/>
              </p:ext>
            </p:extLst>
          </p:nvPr>
        </p:nvGraphicFramePr>
        <p:xfrm>
          <a:off x="420136" y="4322304"/>
          <a:ext cx="11465764" cy="2423160"/>
        </p:xfrm>
        <a:graphic>
          <a:graphicData uri="http://schemas.openxmlformats.org/drawingml/2006/table">
            <a:tbl>
              <a:tblPr firstRow="1" bandRow="1">
                <a:tableStyleId>{21E4AEA4-8DFA-4A89-87EB-49C32662AFE0}</a:tableStyleId>
              </a:tblPr>
              <a:tblGrid>
                <a:gridCol w="2866441">
                  <a:extLst>
                    <a:ext uri="{9D8B030D-6E8A-4147-A177-3AD203B41FA5}">
                      <a16:colId xmlns:a16="http://schemas.microsoft.com/office/drawing/2014/main" val="2563035555"/>
                    </a:ext>
                  </a:extLst>
                </a:gridCol>
                <a:gridCol w="2866441">
                  <a:extLst>
                    <a:ext uri="{9D8B030D-6E8A-4147-A177-3AD203B41FA5}">
                      <a16:colId xmlns:a16="http://schemas.microsoft.com/office/drawing/2014/main" val="978091644"/>
                    </a:ext>
                  </a:extLst>
                </a:gridCol>
                <a:gridCol w="2866441">
                  <a:extLst>
                    <a:ext uri="{9D8B030D-6E8A-4147-A177-3AD203B41FA5}">
                      <a16:colId xmlns:a16="http://schemas.microsoft.com/office/drawing/2014/main" val="1147116183"/>
                    </a:ext>
                  </a:extLst>
                </a:gridCol>
                <a:gridCol w="2866441">
                  <a:extLst>
                    <a:ext uri="{9D8B030D-6E8A-4147-A177-3AD203B41FA5}">
                      <a16:colId xmlns:a16="http://schemas.microsoft.com/office/drawing/2014/main" val="1586538182"/>
                    </a:ext>
                  </a:extLst>
                </a:gridCol>
              </a:tblGrid>
              <a:tr h="242701">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b="1" u="none" strike="noStrike" noProof="0">
                          <a:solidFill>
                            <a:srgbClr val="18518A"/>
                          </a:solidFill>
                          <a:latin typeface="Ubuntu"/>
                        </a:rPr>
                        <a:t>Supporting learners toward realisation of the Four Purposes:</a:t>
                      </a:r>
                      <a:endParaRPr lang="en-GB" sz="1050" b="1" i="0" u="none" strike="noStrike" noProof="0">
                        <a:solidFill>
                          <a:srgbClr val="18518A"/>
                        </a:solidFill>
                        <a:latin typeface="Ubuntu"/>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11612586"/>
                  </a:ext>
                </a:extLst>
              </a:tr>
              <a:tr h="2427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u="none" strike="noStrike" noProof="0">
                          <a:solidFill>
                            <a:srgbClr val="18518A"/>
                          </a:solidFill>
                          <a:latin typeface="Ubuntu"/>
                        </a:rPr>
                        <a:t>Healthy, confident individuals who:</a:t>
                      </a:r>
                      <a:endParaRPr lang="en-US" sz="1050" b="1" u="none">
                        <a:solidFill>
                          <a:srgbClr val="18518A"/>
                        </a:solidFill>
                        <a:latin typeface="Ubuntu"/>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u="none" strike="noStrike" noProof="0">
                          <a:solidFill>
                            <a:srgbClr val="18518A"/>
                          </a:solidFill>
                          <a:latin typeface="Ubuntu"/>
                        </a:rPr>
                        <a:t>Ambitious, capable learners who:</a:t>
                      </a:r>
                      <a:endParaRPr lang="en-US" sz="1050" b="1" u="none">
                        <a:solidFill>
                          <a:srgbClr val="18518A"/>
                        </a:solidFill>
                        <a:latin typeface="Ubuntu"/>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u="none" strike="noStrike" noProof="0">
                          <a:solidFill>
                            <a:srgbClr val="18518A"/>
                          </a:solidFill>
                          <a:latin typeface="Ubuntu"/>
                        </a:rPr>
                        <a:t>Ethical, informed citizens who:</a:t>
                      </a:r>
                      <a:endParaRPr lang="en-US" sz="1050" b="1" u="none">
                        <a:solidFill>
                          <a:srgbClr val="18518A"/>
                        </a:solidFill>
                        <a:latin typeface="Ubuntu"/>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u="none" strike="noStrike" noProof="0">
                          <a:solidFill>
                            <a:srgbClr val="18518A"/>
                          </a:solidFill>
                          <a:latin typeface="Ubuntu"/>
                        </a:rPr>
                        <a:t>Enterprising, creative contributors who:</a:t>
                      </a:r>
                      <a:endParaRPr lang="en-US" sz="1050" b="1" u="none">
                        <a:solidFill>
                          <a:srgbClr val="18518A"/>
                        </a:solidFill>
                        <a:latin typeface="Ubuntu"/>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81541132"/>
                  </a:ext>
                </a:extLst>
              </a:tr>
              <a:tr h="1490884">
                <a:tc>
                  <a:txBody>
                    <a:bodyPr/>
                    <a:lstStyle/>
                    <a:p>
                      <a:pPr marL="285750" lvl="0" indent="-285750" algn="l">
                        <a:buClr>
                          <a:srgbClr val="000000"/>
                        </a:buClr>
                        <a:buFont typeface="Arial"/>
                        <a:buChar char="•"/>
                      </a:pPr>
                      <a:r>
                        <a:rPr lang="en-GB" sz="1000" b="1" i="0" u="none" strike="noStrike" baseline="0" noProof="0">
                          <a:solidFill>
                            <a:schemeClr val="tx2"/>
                          </a:solidFill>
                          <a:latin typeface="Ubuntu"/>
                        </a:rPr>
                        <a:t>apply knowledge</a:t>
                      </a:r>
                      <a:r>
                        <a:rPr lang="en-GB" sz="1000" b="0" i="0" u="none" strike="noStrike" baseline="0" noProof="0">
                          <a:solidFill>
                            <a:schemeClr val="tx2"/>
                          </a:solidFill>
                          <a:latin typeface="Ubuntu"/>
                        </a:rPr>
                        <a:t> about the impact of diet and exercise on physical and mental health in their daily lives</a:t>
                      </a:r>
                      <a:endParaRPr lang="en-US" sz="1000">
                        <a:solidFill>
                          <a:schemeClr val="tx2"/>
                        </a:solidFill>
                        <a:latin typeface="Ubuntu"/>
                      </a:endParaRPr>
                    </a:p>
                    <a:p>
                      <a:pPr marL="285750" lvl="0" indent="-285750" algn="l">
                        <a:buClr>
                          <a:srgbClr val="000000"/>
                        </a:buClr>
                        <a:buFont typeface="Arial,Sans-Serif"/>
                        <a:buChar char="•"/>
                      </a:pPr>
                      <a:r>
                        <a:rPr lang="en-GB" sz="1000" b="0" u="none" strike="noStrike" baseline="0" noProof="0">
                          <a:solidFill>
                            <a:schemeClr val="tx2"/>
                          </a:solidFill>
                          <a:latin typeface="Ubuntu"/>
                        </a:rPr>
                        <a:t>know how to</a:t>
                      </a:r>
                      <a:r>
                        <a:rPr lang="en-GB" sz="1000" b="1" u="none" strike="noStrike" baseline="0" noProof="0">
                          <a:solidFill>
                            <a:schemeClr val="tx2"/>
                          </a:solidFill>
                          <a:latin typeface="Ubuntu"/>
                        </a:rPr>
                        <a:t> find</a:t>
                      </a:r>
                      <a:r>
                        <a:rPr lang="en-GB" sz="1000" b="0" u="none" strike="noStrike" baseline="0" noProof="0">
                          <a:solidFill>
                            <a:schemeClr val="tx2"/>
                          </a:solidFill>
                          <a:latin typeface="Ubuntu"/>
                        </a:rPr>
                        <a:t> the</a:t>
                      </a:r>
                      <a:r>
                        <a:rPr lang="en-GB" sz="1000" b="1" u="none" strike="noStrike" baseline="0" noProof="0">
                          <a:solidFill>
                            <a:schemeClr val="tx2"/>
                          </a:solidFill>
                          <a:latin typeface="Ubuntu"/>
                        </a:rPr>
                        <a:t> information and support to keep safe and well</a:t>
                      </a:r>
                      <a:endParaRPr lang="en-GB" sz="1000" b="0" u="none" strike="noStrike" baseline="0" noProof="0">
                        <a:solidFill>
                          <a:schemeClr val="tx2"/>
                        </a:solidFill>
                        <a:latin typeface="Ubuntu"/>
                      </a:endParaRPr>
                    </a:p>
                    <a:p>
                      <a:pPr marL="285750" lvl="0" indent="-285750" algn="l">
                        <a:buClr>
                          <a:srgbClr val="000000"/>
                        </a:buClr>
                        <a:buFont typeface="Arial,Sans-Serif"/>
                        <a:buChar char="•"/>
                      </a:pPr>
                      <a:r>
                        <a:rPr lang="en-GB" sz="1000" b="0" u="none" strike="noStrike" baseline="0" noProof="0">
                          <a:solidFill>
                            <a:schemeClr val="tx2"/>
                          </a:solidFill>
                          <a:latin typeface="Ubuntu"/>
                        </a:rPr>
                        <a:t>take</a:t>
                      </a:r>
                      <a:r>
                        <a:rPr lang="en-GB" sz="1000" b="1" u="none" strike="noStrike" baseline="0" noProof="0">
                          <a:solidFill>
                            <a:schemeClr val="tx2"/>
                          </a:solidFill>
                          <a:latin typeface="Ubuntu"/>
                        </a:rPr>
                        <a:t> measured decisions </a:t>
                      </a:r>
                      <a:r>
                        <a:rPr lang="en-GB" sz="1000" b="0" u="none" strike="noStrike" baseline="0" noProof="0">
                          <a:solidFill>
                            <a:schemeClr val="tx2"/>
                          </a:solidFill>
                          <a:latin typeface="Ubuntu"/>
                        </a:rPr>
                        <a:t>about life-style and manage risk</a:t>
                      </a:r>
                    </a:p>
                    <a:p>
                      <a:pPr marL="285750" lvl="0" indent="-285750" algn="l">
                        <a:buClr>
                          <a:srgbClr val="000000"/>
                        </a:buClr>
                        <a:buFont typeface="Arial"/>
                        <a:buChar char="•"/>
                      </a:pPr>
                      <a:r>
                        <a:rPr lang="en-GB" sz="1000" b="0" i="0" u="none" strike="noStrike" baseline="0" noProof="0">
                          <a:solidFill>
                            <a:schemeClr val="tx2"/>
                          </a:solidFill>
                          <a:latin typeface="Ubuntu"/>
                        </a:rPr>
                        <a:t>have the </a:t>
                      </a:r>
                      <a:r>
                        <a:rPr lang="en-GB" sz="1000" b="1" i="0" u="none" strike="noStrike" baseline="0" noProof="0">
                          <a:solidFill>
                            <a:schemeClr val="tx2"/>
                          </a:solidFill>
                          <a:latin typeface="Ubuntu"/>
                        </a:rPr>
                        <a:t>skills and knowledge </a:t>
                      </a:r>
                      <a:r>
                        <a:rPr lang="en-GB" sz="1000" b="0" i="0" u="none" strike="noStrike" baseline="0" noProof="0">
                          <a:solidFill>
                            <a:schemeClr val="tx2"/>
                          </a:solidFill>
                          <a:latin typeface="Ubuntu"/>
                        </a:rPr>
                        <a:t>to </a:t>
                      </a:r>
                      <a:r>
                        <a:rPr lang="en-GB" sz="1000" b="1" i="0" u="none" strike="noStrike" baseline="0" noProof="0">
                          <a:solidFill>
                            <a:schemeClr val="tx2"/>
                          </a:solidFill>
                          <a:latin typeface="Ubuntu"/>
                        </a:rPr>
                        <a:t>manage</a:t>
                      </a:r>
                      <a:r>
                        <a:rPr lang="en-GB" sz="1000" b="0" i="0" u="none" strike="noStrike" baseline="0" noProof="0">
                          <a:solidFill>
                            <a:schemeClr val="tx2"/>
                          </a:solidFill>
                          <a:latin typeface="Ubuntu"/>
                        </a:rPr>
                        <a:t> everyday life as independently as they can</a:t>
                      </a:r>
                      <a:endParaRPr lang="en-GB" sz="1000" b="0" u="none" strike="noStrike" baseline="0" noProof="0">
                        <a:solidFill>
                          <a:schemeClr val="tx2"/>
                        </a:solidFill>
                        <a:latin typeface="Ubuntu"/>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lvl="0" indent="-171450" algn="l">
                        <a:buClr>
                          <a:srgbClr val="000000"/>
                        </a:buClr>
                        <a:buFont typeface="Arial,Sans-Serif"/>
                        <a:buChar char="•"/>
                      </a:pPr>
                      <a:r>
                        <a:rPr lang="en-GB" sz="1000" b="0" i="0" u="none" strike="noStrike" noProof="0">
                          <a:solidFill>
                            <a:schemeClr val="tx2"/>
                          </a:solidFill>
                          <a:latin typeface="Ubuntu"/>
                        </a:rPr>
                        <a:t>are building up a </a:t>
                      </a:r>
                      <a:r>
                        <a:rPr lang="en-GB" sz="1000" b="1" i="0" u="none" strike="noStrike" noProof="0">
                          <a:solidFill>
                            <a:schemeClr val="tx2"/>
                          </a:solidFill>
                          <a:latin typeface="Ubuntu"/>
                        </a:rPr>
                        <a:t>body of knowledge</a:t>
                      </a:r>
                      <a:r>
                        <a:rPr lang="en-GB" sz="1000" b="0" i="0" u="none" strike="noStrike" noProof="0">
                          <a:solidFill>
                            <a:schemeClr val="tx2"/>
                          </a:solidFill>
                          <a:latin typeface="Ubuntu"/>
                        </a:rPr>
                        <a:t> and have the skills to</a:t>
                      </a:r>
                      <a:r>
                        <a:rPr lang="en-GB" sz="1000" b="1" i="0" u="none" strike="noStrike" noProof="0">
                          <a:solidFill>
                            <a:schemeClr val="tx2"/>
                          </a:solidFill>
                          <a:latin typeface="Ubuntu"/>
                        </a:rPr>
                        <a:t> connect</a:t>
                      </a:r>
                      <a:r>
                        <a:rPr lang="en-GB" sz="1000" b="0" i="0" u="none" strike="noStrike" noProof="0">
                          <a:solidFill>
                            <a:schemeClr val="tx2"/>
                          </a:solidFill>
                          <a:latin typeface="Ubuntu"/>
                        </a:rPr>
                        <a:t> and</a:t>
                      </a:r>
                      <a:r>
                        <a:rPr lang="en-GB" sz="1000" b="1" i="0" u="none" strike="noStrike" noProof="0">
                          <a:solidFill>
                            <a:schemeClr val="tx2"/>
                          </a:solidFill>
                          <a:latin typeface="Ubuntu"/>
                        </a:rPr>
                        <a:t> apply </a:t>
                      </a:r>
                      <a:r>
                        <a:rPr lang="en-GB" sz="1000" b="0" i="0" u="none" strike="noStrike" noProof="0">
                          <a:solidFill>
                            <a:schemeClr val="tx2"/>
                          </a:solidFill>
                          <a:latin typeface="Ubuntu"/>
                        </a:rPr>
                        <a:t>that knowledge in different contexts</a:t>
                      </a:r>
                    </a:p>
                    <a:p>
                      <a:pPr marL="171450" lvl="0" indent="-171450" algn="l">
                        <a:buClr>
                          <a:srgbClr val="000000"/>
                        </a:buClr>
                        <a:buFont typeface="Arial,Sans-Serif"/>
                        <a:buChar char="•"/>
                      </a:pPr>
                      <a:r>
                        <a:rPr lang="en-GB" sz="1000" b="0" i="0" u="none" strike="noStrike" noProof="0">
                          <a:solidFill>
                            <a:schemeClr val="tx2"/>
                          </a:solidFill>
                          <a:latin typeface="Ubuntu"/>
                        </a:rPr>
                        <a:t>can explain the </a:t>
                      </a:r>
                      <a:r>
                        <a:rPr lang="en-GB" sz="1000" b="1" i="0" u="none" strike="noStrike" noProof="0">
                          <a:solidFill>
                            <a:schemeClr val="tx2"/>
                          </a:solidFill>
                          <a:latin typeface="Ubuntu"/>
                        </a:rPr>
                        <a:t>ideas and concepts</a:t>
                      </a:r>
                      <a:r>
                        <a:rPr lang="en-GB" sz="1000" b="0" i="0" u="none" strike="noStrike" noProof="0">
                          <a:solidFill>
                            <a:schemeClr val="tx2"/>
                          </a:solidFill>
                          <a:latin typeface="Ubuntu"/>
                        </a:rPr>
                        <a:t> they are learning about</a:t>
                      </a:r>
                    </a:p>
                    <a:p>
                      <a:pPr marL="171450" lvl="0" indent="-171450" algn="l">
                        <a:buClr>
                          <a:srgbClr val="000000"/>
                        </a:buClr>
                        <a:buFont typeface="Arial,Sans-Serif"/>
                        <a:buChar char="•"/>
                      </a:pPr>
                      <a:r>
                        <a:rPr lang="en-GB" sz="1000" b="0" i="0" u="none" strike="noStrike" noProof="0">
                          <a:solidFill>
                            <a:schemeClr val="tx2"/>
                          </a:solidFill>
                          <a:latin typeface="Ubuntu"/>
                        </a:rPr>
                        <a:t>understand how to </a:t>
                      </a:r>
                      <a:r>
                        <a:rPr lang="en-GB" sz="1000" b="1" i="0" u="none" strike="noStrike" noProof="0">
                          <a:solidFill>
                            <a:schemeClr val="tx2"/>
                          </a:solidFill>
                          <a:latin typeface="Ubuntu"/>
                        </a:rPr>
                        <a:t>interpret data </a:t>
                      </a:r>
                      <a:r>
                        <a:rPr lang="en-GB" sz="1000" b="0" i="0" u="none" strike="noStrike" noProof="0">
                          <a:solidFill>
                            <a:schemeClr val="tx2"/>
                          </a:solidFill>
                          <a:latin typeface="Ubuntu"/>
                        </a:rPr>
                        <a:t>and apply mathematical concepts</a:t>
                      </a:r>
                      <a:endParaRPr lang="en-US" sz="1000" b="0" i="0" u="none" strike="noStrike" noProof="0">
                        <a:solidFill>
                          <a:schemeClr val="tx2"/>
                        </a:solidFill>
                        <a:latin typeface="Ubuntu"/>
                      </a:endParaRPr>
                    </a:p>
                    <a:p>
                      <a:pPr marL="171450" lvl="0" indent="-171450" algn="l">
                        <a:buClr>
                          <a:srgbClr val="000000"/>
                        </a:buClr>
                        <a:buFont typeface="Arial,Sans-Serif"/>
                        <a:buChar char="•"/>
                      </a:pPr>
                      <a:r>
                        <a:rPr lang="en-GB" sz="1000" b="0" i="0" u="none" strike="noStrike" noProof="0">
                          <a:solidFill>
                            <a:schemeClr val="tx2"/>
                          </a:solidFill>
                          <a:latin typeface="Ubuntu"/>
                        </a:rPr>
                        <a:t>undertake research and </a:t>
                      </a:r>
                      <a:r>
                        <a:rPr lang="en-GB" sz="1000" b="1" i="0" u="none" strike="noStrike" noProof="0">
                          <a:solidFill>
                            <a:schemeClr val="tx2"/>
                          </a:solidFill>
                          <a:latin typeface="Ubuntu"/>
                        </a:rPr>
                        <a:t>evaluate critically </a:t>
                      </a:r>
                      <a:r>
                        <a:rPr lang="en-GB" sz="1000" b="0" i="0" u="none" strike="noStrike" noProof="0">
                          <a:solidFill>
                            <a:schemeClr val="tx2"/>
                          </a:solidFill>
                          <a:latin typeface="Ubuntu"/>
                        </a:rPr>
                        <a:t>what they find</a:t>
                      </a:r>
                      <a:endParaRPr lang="en-US" sz="1000">
                        <a:solidFill>
                          <a:schemeClr val="tx2"/>
                        </a:solidFill>
                        <a:latin typeface="Ubuntu"/>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lvl="0" indent="-171450" algn="l">
                        <a:buClr>
                          <a:srgbClr val="000000"/>
                        </a:buClr>
                        <a:buFont typeface="Arial,Sans-Serif"/>
                        <a:buChar char="•"/>
                      </a:pPr>
                      <a:r>
                        <a:rPr lang="en-GB" sz="1000" b="0" i="0" u="none" strike="noStrike" noProof="0">
                          <a:solidFill>
                            <a:schemeClr val="tx2"/>
                          </a:solidFill>
                          <a:latin typeface="Ubuntu"/>
                        </a:rPr>
                        <a:t>find, </a:t>
                      </a:r>
                      <a:r>
                        <a:rPr lang="en-GB" sz="1000" b="1" i="0" u="none" strike="noStrike" noProof="0">
                          <a:solidFill>
                            <a:schemeClr val="tx2"/>
                          </a:solidFill>
                          <a:latin typeface="Ubuntu"/>
                        </a:rPr>
                        <a:t>evaluate </a:t>
                      </a:r>
                      <a:r>
                        <a:rPr lang="en-GB" sz="1000" b="0" i="0" u="none" strike="noStrike" noProof="0">
                          <a:solidFill>
                            <a:schemeClr val="tx2"/>
                          </a:solidFill>
                          <a:latin typeface="Ubuntu"/>
                        </a:rPr>
                        <a:t>and use</a:t>
                      </a:r>
                      <a:r>
                        <a:rPr lang="en-GB" sz="1000" b="1" i="0" u="none" strike="noStrike" noProof="0">
                          <a:solidFill>
                            <a:schemeClr val="tx2"/>
                          </a:solidFill>
                          <a:latin typeface="Ubuntu"/>
                        </a:rPr>
                        <a:t> evidence</a:t>
                      </a:r>
                      <a:r>
                        <a:rPr lang="en-GB" sz="1000" b="0" i="0" u="none" strike="noStrike" noProof="0">
                          <a:solidFill>
                            <a:schemeClr val="tx2"/>
                          </a:solidFill>
                          <a:latin typeface="Ubuntu"/>
                        </a:rPr>
                        <a:t> in </a:t>
                      </a:r>
                      <a:r>
                        <a:rPr lang="en-GB" sz="1000" b="1" i="0" u="none" strike="noStrike" noProof="0">
                          <a:solidFill>
                            <a:schemeClr val="tx2"/>
                          </a:solidFill>
                          <a:latin typeface="Ubuntu"/>
                        </a:rPr>
                        <a:t>forming views</a:t>
                      </a:r>
                      <a:endParaRPr lang="en-GB" sz="1000" b="0" i="0" u="none" strike="noStrike" noProof="0">
                        <a:solidFill>
                          <a:schemeClr val="tx2"/>
                        </a:solidFill>
                        <a:latin typeface="Ubuntu"/>
                      </a:endParaRPr>
                    </a:p>
                    <a:p>
                      <a:pPr marL="171450" lvl="0" indent="-171450" algn="l">
                        <a:buClr>
                          <a:srgbClr val="000000"/>
                        </a:buClr>
                        <a:buFont typeface="Arial,Sans-Serif"/>
                        <a:buChar char="•"/>
                      </a:pPr>
                      <a:r>
                        <a:rPr lang="en-GB" sz="1000" b="1" i="0" u="none" strike="noStrike" noProof="0">
                          <a:solidFill>
                            <a:schemeClr val="tx2"/>
                          </a:solidFill>
                          <a:latin typeface="Ubuntu"/>
                        </a:rPr>
                        <a:t>engage with contemporary issues</a:t>
                      </a:r>
                      <a:r>
                        <a:rPr lang="en-GB" sz="1000" b="0" i="0" u="none" strike="noStrike" noProof="0">
                          <a:solidFill>
                            <a:schemeClr val="tx2"/>
                          </a:solidFill>
                          <a:latin typeface="Ubuntu"/>
                        </a:rPr>
                        <a:t> based upon their knowledge and values  </a:t>
                      </a:r>
                    </a:p>
                    <a:p>
                      <a:pPr marL="171450" lvl="0" indent="-171450" algn="l">
                        <a:buClr>
                          <a:srgbClr val="000000"/>
                        </a:buClr>
                        <a:buFont typeface="Arial,Sans-Serif"/>
                        <a:buChar char="•"/>
                      </a:pPr>
                      <a:r>
                        <a:rPr lang="en-GB" sz="1000" b="0" i="0" u="none" strike="noStrike" noProof="0">
                          <a:solidFill>
                            <a:schemeClr val="tx2"/>
                          </a:solidFill>
                          <a:latin typeface="Ubuntu"/>
                        </a:rPr>
                        <a:t>understand and consider the</a:t>
                      </a:r>
                      <a:r>
                        <a:rPr lang="en-GB" sz="1000" b="1" i="0" u="none" strike="noStrike" noProof="0">
                          <a:solidFill>
                            <a:schemeClr val="tx2"/>
                          </a:solidFill>
                          <a:latin typeface="Ubuntu"/>
                        </a:rPr>
                        <a:t> impact of their actions</a:t>
                      </a:r>
                      <a:r>
                        <a:rPr lang="en-GB" sz="1000" b="0" i="0" u="none" strike="noStrike" noProof="0">
                          <a:solidFill>
                            <a:schemeClr val="tx2"/>
                          </a:solidFill>
                          <a:latin typeface="Ubuntu"/>
                        </a:rPr>
                        <a:t> when</a:t>
                      </a:r>
                      <a:r>
                        <a:rPr lang="en-GB" sz="1000" b="1" i="0" u="none" strike="noStrike" noProof="0">
                          <a:solidFill>
                            <a:schemeClr val="tx2"/>
                          </a:solidFill>
                          <a:latin typeface="Ubuntu"/>
                        </a:rPr>
                        <a:t> making choices</a:t>
                      </a:r>
                      <a:r>
                        <a:rPr lang="en-GB" sz="1000" b="0" i="0" u="none" strike="noStrike" noProof="0">
                          <a:solidFill>
                            <a:schemeClr val="tx2"/>
                          </a:solidFill>
                          <a:latin typeface="Ubuntu"/>
                        </a:rPr>
                        <a:t> and acting </a:t>
                      </a:r>
                    </a:p>
                    <a:p>
                      <a:pPr marL="171450" lvl="0" indent="-171450" algn="l">
                        <a:buClr>
                          <a:srgbClr val="000000"/>
                        </a:buClr>
                        <a:buFont typeface="Arial"/>
                        <a:buChar char="•"/>
                      </a:pPr>
                      <a:r>
                        <a:rPr lang="en-GB" sz="1000" b="0" i="0" u="none" strike="noStrike" noProof="0">
                          <a:solidFill>
                            <a:schemeClr val="tx2"/>
                          </a:solidFill>
                          <a:latin typeface="Ubuntu"/>
                        </a:rPr>
                        <a:t>are </a:t>
                      </a:r>
                      <a:r>
                        <a:rPr lang="en-GB" sz="1000" b="1" i="0" u="none" strike="noStrike" noProof="0">
                          <a:solidFill>
                            <a:schemeClr val="tx2"/>
                          </a:solidFill>
                          <a:latin typeface="Ubuntu"/>
                        </a:rPr>
                        <a:t>knowledgeable </a:t>
                      </a:r>
                      <a:r>
                        <a:rPr lang="en-GB" sz="1000" b="0" i="0" u="none" strike="noStrike" noProof="0">
                          <a:solidFill>
                            <a:schemeClr val="tx2"/>
                          </a:solidFill>
                          <a:latin typeface="Ubuntu"/>
                        </a:rPr>
                        <a:t>about their culture, community, society and the world, now and in the past</a:t>
                      </a:r>
                    </a:p>
                    <a:p>
                      <a:pPr marL="171450" lvl="0" indent="-171450" algn="l">
                        <a:buClr>
                          <a:srgbClr val="000000"/>
                        </a:buClr>
                        <a:buFont typeface="Arial,Sans-Serif"/>
                        <a:buChar char="•"/>
                      </a:pPr>
                      <a:r>
                        <a:rPr lang="en-GB" sz="1000" b="0" i="0" u="none" strike="noStrike" noProof="0">
                          <a:solidFill>
                            <a:schemeClr val="tx2"/>
                          </a:solidFill>
                          <a:latin typeface="Ubuntu"/>
                        </a:rPr>
                        <a:t>show their</a:t>
                      </a:r>
                      <a:r>
                        <a:rPr lang="en-GB" sz="1000" b="1" i="0" u="none" strike="noStrike" noProof="0">
                          <a:solidFill>
                            <a:schemeClr val="tx2"/>
                          </a:solidFill>
                          <a:latin typeface="Ubuntu"/>
                        </a:rPr>
                        <a:t> commitment to</a:t>
                      </a:r>
                      <a:r>
                        <a:rPr lang="en-GB" sz="1000" b="0" i="0" u="none" strike="noStrike" noProof="0">
                          <a:solidFill>
                            <a:schemeClr val="tx2"/>
                          </a:solidFill>
                          <a:latin typeface="Ubuntu"/>
                        </a:rPr>
                        <a:t> the</a:t>
                      </a:r>
                      <a:r>
                        <a:rPr lang="en-GB" sz="1000" b="1" i="0" u="none" strike="noStrike" noProof="0">
                          <a:solidFill>
                            <a:schemeClr val="tx2"/>
                          </a:solidFill>
                          <a:latin typeface="Ubuntu"/>
                        </a:rPr>
                        <a:t> </a:t>
                      </a:r>
                      <a:r>
                        <a:rPr lang="en-GB" sz="1000" b="0" i="0" u="none" strike="noStrike" noProof="0">
                          <a:solidFill>
                            <a:schemeClr val="tx2"/>
                          </a:solidFill>
                          <a:latin typeface="Ubuntu"/>
                        </a:rPr>
                        <a:t>sustainability of the planet</a:t>
                      </a:r>
                      <a:endParaRPr lang="en-US" sz="1000">
                        <a:solidFill>
                          <a:schemeClr val="tx2"/>
                        </a:solidFill>
                        <a:latin typeface="Ubuntu"/>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lvl="0" indent="-171450" algn="l">
                        <a:buClr>
                          <a:srgbClr val="000000"/>
                        </a:buClr>
                        <a:buFont typeface="Arial,Sans-Serif"/>
                        <a:buChar char="•"/>
                      </a:pPr>
                      <a:r>
                        <a:rPr lang="en-GB" sz="1000" b="1" i="0" u="none" strike="noStrike" noProof="0">
                          <a:solidFill>
                            <a:schemeClr val="tx2"/>
                          </a:solidFill>
                          <a:latin typeface="Ubuntu"/>
                        </a:rPr>
                        <a:t>connect and apply </a:t>
                      </a:r>
                      <a:r>
                        <a:rPr lang="en-GB" sz="1000" b="0" i="0" u="none" strike="noStrike" noProof="0">
                          <a:solidFill>
                            <a:schemeClr val="tx2"/>
                          </a:solidFill>
                          <a:latin typeface="Ubuntu"/>
                        </a:rPr>
                        <a:t>their knowledge and skills to create ideas and products</a:t>
                      </a:r>
                    </a:p>
                    <a:p>
                      <a:pPr marL="171450" lvl="0" indent="-171450" algn="l">
                        <a:buClr>
                          <a:srgbClr val="000000"/>
                        </a:buClr>
                        <a:buFont typeface="Arial,Sans-Serif"/>
                        <a:buChar char="•"/>
                      </a:pPr>
                      <a:r>
                        <a:rPr lang="en-GB" sz="1000" b="1" i="0" u="none" strike="noStrike" noProof="0">
                          <a:solidFill>
                            <a:schemeClr val="tx2"/>
                          </a:solidFill>
                          <a:latin typeface="Ubuntu"/>
                        </a:rPr>
                        <a:t>think creatively</a:t>
                      </a:r>
                      <a:r>
                        <a:rPr lang="en-GB" sz="1000" b="0" i="0" u="none" strike="noStrike" noProof="0">
                          <a:solidFill>
                            <a:schemeClr val="tx2"/>
                          </a:solidFill>
                          <a:latin typeface="Ubuntu"/>
                        </a:rPr>
                        <a:t> to reframe and solve problems</a:t>
                      </a:r>
                      <a:endParaRPr lang="en-US" sz="1000" b="0" i="0" u="none" strike="noStrike" noProof="0">
                        <a:solidFill>
                          <a:schemeClr val="tx2"/>
                        </a:solidFill>
                        <a:latin typeface="Ubuntu"/>
                      </a:endParaRPr>
                    </a:p>
                    <a:p>
                      <a:pPr marL="171450" lvl="0" indent="-171450" algn="l">
                        <a:buClr>
                          <a:srgbClr val="000000"/>
                        </a:buClr>
                        <a:buFont typeface="Arial,Sans-Serif"/>
                        <a:buChar char="•"/>
                      </a:pPr>
                      <a:r>
                        <a:rPr lang="en-GB" sz="1000" b="1" i="0" u="none" strike="noStrike" noProof="0">
                          <a:solidFill>
                            <a:schemeClr val="tx2"/>
                          </a:solidFill>
                          <a:latin typeface="Ubuntu"/>
                        </a:rPr>
                        <a:t>express</a:t>
                      </a:r>
                      <a:r>
                        <a:rPr lang="en-GB" sz="1000" b="0" i="0" u="none" strike="noStrike" noProof="0">
                          <a:solidFill>
                            <a:schemeClr val="tx2"/>
                          </a:solidFill>
                          <a:latin typeface="Ubuntu"/>
                        </a:rPr>
                        <a:t> ideas and emotions through different media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36201890"/>
                  </a:ext>
                </a:extLst>
              </a:tr>
            </a:tbl>
          </a:graphicData>
        </a:graphic>
      </p:graphicFrame>
      <p:sp>
        <p:nvSpPr>
          <p:cNvPr id="44" name="TextBox 43">
            <a:extLst>
              <a:ext uri="{FF2B5EF4-FFF2-40B4-BE49-F238E27FC236}">
                <a16:creationId xmlns:a16="http://schemas.microsoft.com/office/drawing/2014/main" id="{341EE88F-E2E4-1871-817D-F53D212D863E}"/>
              </a:ext>
            </a:extLst>
          </p:cNvPr>
          <p:cNvSpPr txBox="1"/>
          <p:nvPr/>
        </p:nvSpPr>
        <p:spPr>
          <a:xfrm>
            <a:off x="8452055" y="1849380"/>
            <a:ext cx="1200729" cy="253916"/>
          </a:xfrm>
          <a:prstGeom prst="rect">
            <a:avLst/>
          </a:prstGeom>
          <a:noFill/>
        </p:spPr>
        <p:txBody>
          <a:bodyPr wrap="square">
            <a:spAutoFit/>
          </a:bodyPr>
          <a:lstStyle/>
          <a:p>
            <a:pPr>
              <a:defRPr/>
            </a:pPr>
            <a:r>
              <a:rPr lang="en-US" sz="1050" b="1">
                <a:solidFill>
                  <a:schemeClr val="accent1"/>
                </a:solidFill>
                <a:latin typeface="Ubuntu" panose="020B0504030602030204" pitchFamily="34" charset="0"/>
                <a:cs typeface="Calibri"/>
              </a:rPr>
              <a:t>Considerations</a:t>
            </a:r>
          </a:p>
        </p:txBody>
      </p:sp>
      <p:sp>
        <p:nvSpPr>
          <p:cNvPr id="46" name="TextBox 45">
            <a:extLst>
              <a:ext uri="{FF2B5EF4-FFF2-40B4-BE49-F238E27FC236}">
                <a16:creationId xmlns:a16="http://schemas.microsoft.com/office/drawing/2014/main" id="{BD093201-4F8A-7BFE-44AC-464C5C706379}"/>
              </a:ext>
            </a:extLst>
          </p:cNvPr>
          <p:cNvSpPr txBox="1"/>
          <p:nvPr/>
        </p:nvSpPr>
        <p:spPr>
          <a:xfrm>
            <a:off x="1722582" y="1872673"/>
            <a:ext cx="2743200"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sz="1000">
                <a:solidFill>
                  <a:srgbClr val="18518A"/>
                </a:solidFill>
                <a:latin typeface="Ubuntu"/>
                <a:cs typeface="Arial"/>
              </a:rPr>
              <a:t>Health promoting </a:t>
            </a:r>
            <a:r>
              <a:rPr lang="en-US" sz="1000" err="1">
                <a:solidFill>
                  <a:srgbClr val="18518A"/>
                </a:solidFill>
                <a:latin typeface="Ubuntu"/>
                <a:cs typeface="Arial"/>
              </a:rPr>
              <a:t>behaviours</a:t>
            </a:r>
            <a:endParaRPr lang="en-US"/>
          </a:p>
          <a:p>
            <a:pPr marL="285750" indent="-285750">
              <a:buFont typeface="Arial,Sans-Serif"/>
              <a:buChar char="•"/>
            </a:pPr>
            <a:r>
              <a:rPr lang="en-US" sz="1000">
                <a:solidFill>
                  <a:srgbClr val="18518A"/>
                </a:solidFill>
                <a:latin typeface="Ubuntu"/>
                <a:cs typeface="Arial"/>
              </a:rPr>
              <a:t>Decision making</a:t>
            </a:r>
          </a:p>
          <a:p>
            <a:pPr marL="285750" indent="-285750">
              <a:buFont typeface="Arial,Sans-Serif"/>
              <a:buChar char="•"/>
            </a:pPr>
            <a:r>
              <a:rPr lang="en-US" sz="1000">
                <a:solidFill>
                  <a:srgbClr val="18518A"/>
                </a:solidFill>
                <a:latin typeface="Ubuntu"/>
                <a:cs typeface="Arial"/>
              </a:rPr>
              <a:t>Social influences</a:t>
            </a:r>
          </a:p>
        </p:txBody>
      </p:sp>
    </p:spTree>
    <p:extLst>
      <p:ext uri="{BB962C8B-B14F-4D97-AF65-F5344CB8AC3E}">
        <p14:creationId xmlns:p14="http://schemas.microsoft.com/office/powerpoint/2010/main" val="879927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0A712440-DB10-E093-4F53-A62633B3383C}"/>
              </a:ext>
            </a:extLst>
          </p:cNvPr>
          <p:cNvGraphicFramePr>
            <a:graphicFrameLocks noGrp="1"/>
          </p:cNvGraphicFramePr>
          <p:nvPr>
            <p:extLst>
              <p:ext uri="{D42A27DB-BD31-4B8C-83A1-F6EECF244321}">
                <p14:modId xmlns:p14="http://schemas.microsoft.com/office/powerpoint/2010/main" val="1085982388"/>
              </p:ext>
            </p:extLst>
          </p:nvPr>
        </p:nvGraphicFramePr>
        <p:xfrm>
          <a:off x="211626" y="45706"/>
          <a:ext cx="11732923" cy="3158535"/>
        </p:xfrm>
        <a:graphic>
          <a:graphicData uri="http://schemas.openxmlformats.org/drawingml/2006/table">
            <a:tbl>
              <a:tblPr firstRow="1" firstCol="1" bandRow="1">
                <a:tableStyleId>{21E4AEA4-8DFA-4A89-87EB-49C32662AFE0}</a:tableStyleId>
              </a:tblPr>
              <a:tblGrid>
                <a:gridCol w="4080510">
                  <a:extLst>
                    <a:ext uri="{9D8B030D-6E8A-4147-A177-3AD203B41FA5}">
                      <a16:colId xmlns:a16="http://schemas.microsoft.com/office/drawing/2014/main" val="1023773711"/>
                    </a:ext>
                  </a:extLst>
                </a:gridCol>
                <a:gridCol w="3347270">
                  <a:extLst>
                    <a:ext uri="{9D8B030D-6E8A-4147-A177-3AD203B41FA5}">
                      <a16:colId xmlns:a16="http://schemas.microsoft.com/office/drawing/2014/main" val="730167484"/>
                    </a:ext>
                  </a:extLst>
                </a:gridCol>
                <a:gridCol w="4305143">
                  <a:extLst>
                    <a:ext uri="{9D8B030D-6E8A-4147-A177-3AD203B41FA5}">
                      <a16:colId xmlns:a16="http://schemas.microsoft.com/office/drawing/2014/main" val="3963490045"/>
                    </a:ext>
                  </a:extLst>
                </a:gridCol>
              </a:tblGrid>
              <a:tr h="235639">
                <a:tc>
                  <a:txBody>
                    <a:bodyPr/>
                    <a:lstStyle/>
                    <a:p>
                      <a:pPr algn="ctr">
                        <a:lnSpc>
                          <a:spcPct val="107000"/>
                        </a:lnSpc>
                        <a:spcAft>
                          <a:spcPts val="800"/>
                        </a:spcAft>
                      </a:pPr>
                      <a:r>
                        <a:rPr lang="en-US" sz="1100">
                          <a:solidFill>
                            <a:srgbClr val="18518A"/>
                          </a:solidFill>
                          <a:effectLst/>
                          <a:latin typeface="Ubuntu"/>
                        </a:rPr>
                        <a:t>Big Question</a:t>
                      </a:r>
                      <a:endParaRPr lang="en-GB" sz="1100">
                        <a:solidFill>
                          <a:srgbClr val="18518A"/>
                        </a:solidFill>
                        <a:effectLst/>
                        <a:latin typeface="Ubuntu"/>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07000"/>
                        </a:lnSpc>
                        <a:spcAft>
                          <a:spcPts val="800"/>
                        </a:spcAft>
                      </a:pPr>
                      <a:r>
                        <a:rPr lang="en-US" sz="1100">
                          <a:solidFill>
                            <a:srgbClr val="002060"/>
                          </a:solidFill>
                          <a:effectLst/>
                          <a:latin typeface="Ubuntu"/>
                        </a:rPr>
                        <a:t>Knowledge Bank</a:t>
                      </a:r>
                      <a:endParaRPr lang="en-US" sz="1100" u="sng">
                        <a:solidFill>
                          <a:srgbClr val="002060"/>
                        </a:solidFill>
                        <a:effectLst/>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lvl="0" algn="ctr">
                        <a:lnSpc>
                          <a:spcPct val="107000"/>
                        </a:lnSpc>
                        <a:spcAft>
                          <a:spcPts val="800"/>
                        </a:spcAft>
                        <a:buNone/>
                      </a:pPr>
                      <a:r>
                        <a:rPr lang="en-US" sz="1100">
                          <a:solidFill>
                            <a:srgbClr val="18518A"/>
                          </a:solidFill>
                          <a:effectLst/>
                          <a:latin typeface="Ubuntu"/>
                        </a:rPr>
                        <a:t>Links to Statements of What Matters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921700045"/>
                  </a:ext>
                </a:extLst>
              </a:tr>
              <a:tr h="801805">
                <a:tc>
                  <a:txBody>
                    <a:bodyPr/>
                    <a:lstStyle/>
                    <a:p>
                      <a:pPr marL="0" lvl="0" indent="0" algn="l">
                        <a:lnSpc>
                          <a:spcPct val="100000"/>
                        </a:lnSpc>
                        <a:spcBef>
                          <a:spcPts val="0"/>
                        </a:spcBef>
                        <a:spcAft>
                          <a:spcPts val="0"/>
                        </a:spcAft>
                        <a:buFont typeface="+mj-lt"/>
                        <a:buNone/>
                      </a:pPr>
                      <a:r>
                        <a:rPr lang="en-US" sz="1000">
                          <a:solidFill>
                            <a:schemeClr val="tx2"/>
                          </a:solidFill>
                          <a:effectLst/>
                          <a:latin typeface="Ubuntu"/>
                        </a:rPr>
                        <a:t>1.  What are the personal impacts of the food we eat?</a:t>
                      </a:r>
                      <a:br>
                        <a:rPr lang="en-GB" sz="1000" b="1">
                          <a:solidFill>
                            <a:srgbClr val="285087"/>
                          </a:solidFill>
                          <a:effectLst/>
                          <a:latin typeface="Ubuntu"/>
                        </a:rPr>
                      </a:br>
                      <a:r>
                        <a:rPr lang="en-US" sz="1000" b="0">
                          <a:solidFill>
                            <a:schemeClr val="tx2"/>
                          </a:solidFill>
                          <a:effectLst/>
                          <a:latin typeface="Ubuntu"/>
                        </a:rPr>
                        <a:t>- p</a:t>
                      </a:r>
                      <a:r>
                        <a:rPr lang="en-US" sz="1000" b="0" i="0" u="none" strike="noStrike" noProof="0">
                          <a:solidFill>
                            <a:schemeClr val="tx2"/>
                          </a:solidFill>
                          <a:effectLst/>
                          <a:latin typeface="Ubuntu"/>
                        </a:rPr>
                        <a:t>hysical and mental health</a:t>
                      </a:r>
                      <a:endParaRPr lang="en-US" sz="1000">
                        <a:solidFill>
                          <a:schemeClr val="tx2"/>
                        </a:solidFill>
                        <a:latin typeface="Ubuntu"/>
                      </a:endParaRPr>
                    </a:p>
                    <a:p>
                      <a:pPr marL="0" lvl="0" indent="0" algn="l">
                        <a:lnSpc>
                          <a:spcPct val="100000"/>
                        </a:lnSpc>
                        <a:spcBef>
                          <a:spcPts val="0"/>
                        </a:spcBef>
                        <a:spcAft>
                          <a:spcPts val="0"/>
                        </a:spcAft>
                        <a:buFont typeface="+mj-lt"/>
                        <a:buNone/>
                      </a:pPr>
                      <a:r>
                        <a:rPr lang="en-US" sz="1000" b="0" i="0" u="none" strike="noStrike" noProof="0">
                          <a:solidFill>
                            <a:schemeClr val="tx2"/>
                          </a:solidFill>
                          <a:effectLst/>
                          <a:latin typeface="Ubuntu"/>
                        </a:rPr>
                        <a:t>- social interactions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l">
                        <a:lnSpc>
                          <a:spcPct val="100000"/>
                        </a:lnSpc>
                        <a:spcBef>
                          <a:spcPts val="0"/>
                        </a:spcBef>
                        <a:spcAft>
                          <a:spcPts val="0"/>
                        </a:spcAft>
                        <a:buNone/>
                      </a:pPr>
                      <a:r>
                        <a:rPr lang="en-US" sz="1000" b="0" i="0" u="none" strike="noStrike" noProof="0">
                          <a:solidFill>
                            <a:schemeClr val="tx2"/>
                          </a:solidFill>
                          <a:effectLst/>
                          <a:latin typeface="Ubuntu"/>
                        </a:rPr>
                        <a:t>What is a healthy balanced diet?</a:t>
                      </a:r>
                      <a:endParaRPr lang="en-US" sz="1000">
                        <a:solidFill>
                          <a:schemeClr val="tx2"/>
                        </a:solidFill>
                        <a:latin typeface="Ubuntu"/>
                      </a:endParaRPr>
                    </a:p>
                    <a:p>
                      <a:pPr lvl="0" algn="l">
                        <a:lnSpc>
                          <a:spcPct val="100000"/>
                        </a:lnSpc>
                        <a:spcBef>
                          <a:spcPts val="0"/>
                        </a:spcBef>
                        <a:spcAft>
                          <a:spcPts val="0"/>
                        </a:spcAft>
                        <a:buNone/>
                      </a:pPr>
                      <a:r>
                        <a:rPr lang="en-US" sz="1000" b="0" i="0" u="none" strike="noStrike" noProof="0">
                          <a:solidFill>
                            <a:schemeClr val="tx2"/>
                          </a:solidFill>
                          <a:effectLst/>
                          <a:latin typeface="Ubuntu"/>
                        </a:rPr>
                        <a:t>How do food choices affect our physical and mental wellbeing? </a:t>
                      </a:r>
                    </a:p>
                    <a:p>
                      <a:pPr lvl="0" algn="l">
                        <a:lnSpc>
                          <a:spcPct val="100000"/>
                        </a:lnSpc>
                        <a:spcBef>
                          <a:spcPts val="0"/>
                        </a:spcBef>
                        <a:spcAft>
                          <a:spcPts val="0"/>
                        </a:spcAft>
                        <a:buNone/>
                      </a:pPr>
                      <a:r>
                        <a:rPr lang="en-US" sz="1000" b="0" i="0" u="none" strike="noStrike" noProof="0">
                          <a:solidFill>
                            <a:schemeClr val="tx2"/>
                          </a:solidFill>
                          <a:effectLst/>
                          <a:latin typeface="Ubuntu"/>
                        </a:rPr>
                        <a:t>Vitamins and minerals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l">
                        <a:lnSpc>
                          <a:spcPct val="100000"/>
                        </a:lnSpc>
                        <a:spcBef>
                          <a:spcPts val="0"/>
                        </a:spcBef>
                        <a:spcAft>
                          <a:spcPts val="0"/>
                        </a:spcAft>
                        <a:buNone/>
                      </a:pPr>
                      <a:r>
                        <a:rPr lang="en-GB" sz="1000" b="0" i="0" u="none" strike="noStrike" noProof="0">
                          <a:solidFill>
                            <a:srgbClr val="18518A"/>
                          </a:solidFill>
                          <a:effectLst/>
                          <a:latin typeface="Ubuntu"/>
                        </a:rPr>
                        <a:t>HWB: health promoting and health harming behaviours</a:t>
                      </a:r>
                      <a:endParaRPr lang="en-US" sz="1000">
                        <a:solidFill>
                          <a:srgbClr val="18518A"/>
                        </a:solidFill>
                        <a:latin typeface="Ubuntu"/>
                      </a:endParaRPr>
                    </a:p>
                    <a:p>
                      <a:pPr lvl="0" algn="l">
                        <a:lnSpc>
                          <a:spcPct val="100000"/>
                        </a:lnSpc>
                        <a:spcBef>
                          <a:spcPts val="0"/>
                        </a:spcBef>
                        <a:spcAft>
                          <a:spcPts val="0"/>
                        </a:spcAft>
                        <a:buNone/>
                      </a:pPr>
                      <a:r>
                        <a:rPr lang="en-GB" sz="1000" b="0" i="0" u="none" strike="noStrike" noProof="0">
                          <a:solidFill>
                            <a:srgbClr val="18518A"/>
                          </a:solidFill>
                          <a:effectLst/>
                          <a:latin typeface="Ubuntu"/>
                        </a:rPr>
                        <a:t>HWB: decision-making  and critical thinking</a:t>
                      </a:r>
                      <a:endParaRPr lang="en-GB" sz="1000">
                        <a:solidFill>
                          <a:srgbClr val="18518A"/>
                        </a:solidFill>
                        <a:latin typeface="Ubuntu"/>
                      </a:endParaRPr>
                    </a:p>
                    <a:p>
                      <a:pPr lvl="0" algn="l">
                        <a:lnSpc>
                          <a:spcPct val="100000"/>
                        </a:lnSpc>
                        <a:spcBef>
                          <a:spcPts val="0"/>
                        </a:spcBef>
                        <a:spcAft>
                          <a:spcPts val="0"/>
                        </a:spcAft>
                        <a:buNone/>
                      </a:pPr>
                      <a:r>
                        <a:rPr lang="en-GB" sz="1000" b="0" i="0" u="none" strike="noStrike" noProof="0">
                          <a:solidFill>
                            <a:srgbClr val="18518A"/>
                          </a:solidFill>
                          <a:effectLst/>
                          <a:latin typeface="Ubuntu"/>
                        </a:rPr>
                        <a:t>HWB: social influences, social norms and values</a:t>
                      </a:r>
                    </a:p>
                    <a:p>
                      <a:pPr lvl="0" algn="l">
                        <a:lnSpc>
                          <a:spcPct val="100000"/>
                        </a:lnSpc>
                        <a:spcBef>
                          <a:spcPts val="0"/>
                        </a:spcBef>
                        <a:spcAft>
                          <a:spcPts val="0"/>
                        </a:spcAft>
                        <a:buNone/>
                      </a:pPr>
                      <a:r>
                        <a:rPr lang="en-GB" sz="1000" b="0" i="0" u="none" strike="noStrike" noProof="0">
                          <a:solidFill>
                            <a:srgbClr val="18518A"/>
                          </a:solidFill>
                          <a:effectLst/>
                          <a:latin typeface="Ubuntu"/>
                        </a:rPr>
                        <a:t>Science and Technology: understanding factors which affect our health</a:t>
                      </a:r>
                    </a:p>
                    <a:p>
                      <a:pPr lvl="0" algn="l">
                        <a:lnSpc>
                          <a:spcPct val="100000"/>
                        </a:lnSpc>
                        <a:spcBef>
                          <a:spcPts val="0"/>
                        </a:spcBef>
                        <a:spcAft>
                          <a:spcPts val="0"/>
                        </a:spcAft>
                        <a:buNone/>
                      </a:pPr>
                      <a:endParaRPr lang="en-GB" sz="1000" b="0" i="0" u="none" strike="noStrike" noProof="0">
                        <a:solidFill>
                          <a:srgbClr val="18518A"/>
                        </a:solidFill>
                        <a:effectLst/>
                        <a:latin typeface="Ubuntu"/>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3688951"/>
                  </a:ext>
                </a:extLst>
              </a:tr>
              <a:tr h="870044">
                <a:tc>
                  <a:txBody>
                    <a:bodyPr/>
                    <a:lstStyle/>
                    <a:p>
                      <a:pPr marL="0" lvl="0" indent="0" algn="l">
                        <a:lnSpc>
                          <a:spcPct val="107000"/>
                        </a:lnSpc>
                        <a:spcAft>
                          <a:spcPts val="800"/>
                        </a:spcAft>
                        <a:buFont typeface="Arial" panose="020B0604020202020204" pitchFamily="34" charset="0"/>
                        <a:buNone/>
                      </a:pPr>
                      <a:r>
                        <a:rPr lang="en-US" sz="1000">
                          <a:solidFill>
                            <a:schemeClr val="tx2"/>
                          </a:solidFill>
                          <a:effectLst/>
                          <a:latin typeface="Ubuntu"/>
                        </a:rPr>
                        <a:t>2.  Why do people eat what they eat?                                                             -</a:t>
                      </a:r>
                      <a:r>
                        <a:rPr lang="en-US" sz="1000" b="0">
                          <a:solidFill>
                            <a:schemeClr val="tx2"/>
                          </a:solidFill>
                          <a:effectLst/>
                          <a:latin typeface="Ubuntu"/>
                        </a:rPr>
                        <a:t> f</a:t>
                      </a:r>
                      <a:r>
                        <a:rPr lang="en-US" sz="1000" b="0" i="0" u="none" strike="noStrike" noProof="0">
                          <a:solidFill>
                            <a:schemeClr val="tx2"/>
                          </a:solidFill>
                          <a:effectLst/>
                          <a:latin typeface="Ubuntu"/>
                        </a:rPr>
                        <a:t>ood to survive and thrive                                                                                                                              - social context                                                                                                                - access and availability                                                                                                   </a:t>
                      </a:r>
                      <a:r>
                        <a:rPr lang="en-US" sz="1000" b="1" i="0" u="none" strike="noStrike" noProof="0">
                          <a:solidFill>
                            <a:schemeClr val="tx2"/>
                          </a:solidFill>
                          <a:effectLst/>
                          <a:latin typeface="Ubuntu"/>
                        </a:rPr>
                        <a:t>- </a:t>
                      </a:r>
                      <a:r>
                        <a:rPr lang="en-US" sz="1000" b="0" i="0" u="none" strike="noStrike" noProof="0">
                          <a:solidFill>
                            <a:schemeClr val="tx2"/>
                          </a:solidFill>
                          <a:effectLst/>
                          <a:latin typeface="Ubuntu"/>
                        </a:rPr>
                        <a:t>culture; personal preferences, taste and beliefs                                                                              -industry, marketing and advertising                                                                                 - the law and regulations  </a:t>
                      </a:r>
                      <a:endParaRPr lang="en-US" sz="1000" b="0">
                        <a:solidFill>
                          <a:schemeClr val="tx2"/>
                        </a:solidFill>
                        <a:effectLst/>
                        <a:latin typeface="Ubuntu"/>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l">
                        <a:lnSpc>
                          <a:spcPct val="100000"/>
                        </a:lnSpc>
                        <a:spcBef>
                          <a:spcPts val="0"/>
                        </a:spcBef>
                        <a:spcAft>
                          <a:spcPts val="0"/>
                        </a:spcAft>
                        <a:buNone/>
                      </a:pPr>
                      <a:r>
                        <a:rPr lang="en-US" sz="1000" b="0" i="0" u="none" strike="noStrike" noProof="0">
                          <a:solidFill>
                            <a:schemeClr val="tx2"/>
                          </a:solidFill>
                          <a:effectLst/>
                          <a:latin typeface="Ubuntu"/>
                        </a:rPr>
                        <a:t>Why do people eat what they eat?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noProof="0">
                          <a:solidFill>
                            <a:schemeClr val="tx2"/>
                          </a:solidFill>
                          <a:effectLst/>
                          <a:latin typeface="Ubuntu"/>
                        </a:rPr>
                        <a:t>How is food an important part of our culture and society?</a:t>
                      </a:r>
                      <a:endParaRPr lang="en-US" sz="1000">
                        <a:solidFill>
                          <a:schemeClr val="tx2"/>
                        </a:solidFill>
                        <a:latin typeface="Ubuntu"/>
                      </a:endParaRPr>
                    </a:p>
                    <a:p>
                      <a:pPr lvl="0" algn="l">
                        <a:lnSpc>
                          <a:spcPct val="100000"/>
                        </a:lnSpc>
                        <a:spcBef>
                          <a:spcPts val="0"/>
                        </a:spcBef>
                        <a:spcAft>
                          <a:spcPts val="0"/>
                        </a:spcAft>
                        <a:buNone/>
                      </a:pPr>
                      <a:r>
                        <a:rPr lang="en-US" sz="1000" b="0" i="0" u="none" strike="noStrike" noProof="0">
                          <a:solidFill>
                            <a:schemeClr val="tx2"/>
                          </a:solidFill>
                          <a:effectLst/>
                          <a:latin typeface="Ubuntu"/>
                        </a:rPr>
                        <a:t>Industry, Marketing and Advertising</a:t>
                      </a:r>
                      <a:endParaRPr lang="en-US" sz="1000">
                        <a:solidFill>
                          <a:schemeClr val="tx2"/>
                        </a:solidFill>
                        <a:latin typeface="Ubuntu"/>
                      </a:endParaRPr>
                    </a:p>
                    <a:p>
                      <a:pPr lvl="0" algn="l">
                        <a:lnSpc>
                          <a:spcPct val="100000"/>
                        </a:lnSpc>
                        <a:spcBef>
                          <a:spcPts val="0"/>
                        </a:spcBef>
                        <a:spcAft>
                          <a:spcPts val="0"/>
                        </a:spcAft>
                        <a:buNone/>
                      </a:pPr>
                      <a:r>
                        <a:rPr lang="en-US" sz="1000" b="0" i="0" u="none" strike="noStrike" noProof="0">
                          <a:solidFill>
                            <a:schemeClr val="tx2"/>
                          </a:solidFill>
                          <a:effectLst/>
                          <a:latin typeface="Ubuntu"/>
                        </a:rPr>
                        <a:t>Food labels</a:t>
                      </a:r>
                    </a:p>
                    <a:p>
                      <a:pPr marL="0" lvl="0" indent="0">
                        <a:lnSpc>
                          <a:spcPct val="107000"/>
                        </a:lnSpc>
                        <a:spcAft>
                          <a:spcPts val="800"/>
                        </a:spcAft>
                        <a:buNone/>
                      </a:pPr>
                      <a:r>
                        <a:rPr lang="en-US" sz="1000" b="0" i="0" u="none" strike="noStrike" noProof="0">
                          <a:solidFill>
                            <a:schemeClr val="tx2"/>
                          </a:solidFill>
                          <a:effectLst/>
                          <a:latin typeface="Ubuntu"/>
                        </a:rPr>
                        <a:t>The Law and Regulations</a:t>
                      </a:r>
                      <a:endParaRPr lang="en-US" sz="1000">
                        <a:solidFill>
                          <a:schemeClr val="tx2"/>
                        </a:solidFill>
                        <a:latin typeface="Ubuntu"/>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Bef>
                          <a:spcPts val="0"/>
                        </a:spcBef>
                        <a:spcAft>
                          <a:spcPts val="0"/>
                        </a:spcAft>
                        <a:buNone/>
                      </a:pPr>
                      <a:r>
                        <a:rPr lang="en-US" sz="1000" b="0" i="0" u="none" strike="noStrike" noProof="0">
                          <a:solidFill>
                            <a:srgbClr val="18518A"/>
                          </a:solidFill>
                          <a:effectLst/>
                          <a:latin typeface="Ubuntu"/>
                        </a:rPr>
                        <a:t>HWB: decision making and critical thinking</a:t>
                      </a:r>
                      <a:endParaRPr lang="en-US" sz="1000">
                        <a:solidFill>
                          <a:srgbClr val="18518A"/>
                        </a:solidFill>
                        <a:effectLst/>
                        <a:latin typeface="Ubuntu"/>
                      </a:endParaRPr>
                    </a:p>
                    <a:p>
                      <a:pPr marL="0" lvl="0" indent="0" algn="l">
                        <a:lnSpc>
                          <a:spcPct val="100000"/>
                        </a:lnSpc>
                        <a:spcBef>
                          <a:spcPts val="0"/>
                        </a:spcBef>
                        <a:spcAft>
                          <a:spcPts val="0"/>
                        </a:spcAft>
                        <a:buNone/>
                      </a:pPr>
                      <a:r>
                        <a:rPr lang="en-US" sz="1000" b="0" i="0" u="none" strike="noStrike" noProof="0">
                          <a:solidFill>
                            <a:srgbClr val="18518A"/>
                          </a:solidFill>
                          <a:effectLst/>
                          <a:latin typeface="Ubuntu"/>
                        </a:rPr>
                        <a:t>HWB: social influences, social norms and values</a:t>
                      </a:r>
                      <a:endParaRPr lang="en-US" sz="1000">
                        <a:solidFill>
                          <a:srgbClr val="18518A"/>
                        </a:solidFill>
                        <a:latin typeface="Ubuntu"/>
                      </a:endParaRPr>
                    </a:p>
                    <a:p>
                      <a:pPr marL="0" lvl="0" indent="0" algn="l">
                        <a:lnSpc>
                          <a:spcPct val="100000"/>
                        </a:lnSpc>
                        <a:spcBef>
                          <a:spcPts val="0"/>
                        </a:spcBef>
                        <a:spcAft>
                          <a:spcPts val="0"/>
                        </a:spcAft>
                        <a:buNone/>
                      </a:pPr>
                      <a:r>
                        <a:rPr lang="en-US" sz="1000" b="0" i="0" u="none" strike="noStrike" noProof="0">
                          <a:solidFill>
                            <a:srgbClr val="18518A"/>
                          </a:solidFill>
                          <a:effectLst/>
                          <a:latin typeface="Ubuntu"/>
                        </a:rPr>
                        <a:t>HWB: connections between experiences and emotions</a:t>
                      </a:r>
                      <a:endParaRPr lang="en-US" sz="1000">
                        <a:solidFill>
                          <a:srgbClr val="18518A"/>
                        </a:solidFill>
                        <a:latin typeface="Ubuntu"/>
                      </a:endParaRPr>
                    </a:p>
                    <a:p>
                      <a:pPr marL="0" lvl="0" indent="0" algn="l">
                        <a:lnSpc>
                          <a:spcPct val="100000"/>
                        </a:lnSpc>
                        <a:spcBef>
                          <a:spcPts val="0"/>
                        </a:spcBef>
                        <a:spcAft>
                          <a:spcPts val="0"/>
                        </a:spcAft>
                        <a:buNone/>
                      </a:pPr>
                      <a:r>
                        <a:rPr lang="en-GB" sz="1000" b="0" i="0" u="none" strike="noStrike" noProof="0">
                          <a:solidFill>
                            <a:srgbClr val="18518A"/>
                          </a:solidFill>
                          <a:effectLst/>
                          <a:latin typeface="Ubuntu"/>
                        </a:rPr>
                        <a:t>Humanities: develop an appreciation of belonging </a:t>
                      </a:r>
                      <a:endParaRPr lang="en-US" sz="1000">
                        <a:latin typeface="Ubuntu"/>
                      </a:endParaRPr>
                    </a:p>
                    <a:p>
                      <a:pPr marL="0" lvl="0" indent="0" algn="l">
                        <a:lnSpc>
                          <a:spcPct val="100000"/>
                        </a:lnSpc>
                        <a:spcBef>
                          <a:spcPts val="0"/>
                        </a:spcBef>
                        <a:spcAft>
                          <a:spcPts val="0"/>
                        </a:spcAft>
                        <a:buNone/>
                      </a:pPr>
                      <a:r>
                        <a:rPr lang="en-US" sz="1000" b="0" i="0" u="none" strike="noStrike" noProof="0">
                          <a:solidFill>
                            <a:srgbClr val="18518A"/>
                          </a:solidFill>
                          <a:effectLst/>
                          <a:latin typeface="Ubuntu"/>
                        </a:rPr>
                        <a:t>LLC: use and adapt languages in a range of roles</a:t>
                      </a:r>
                    </a:p>
                    <a:p>
                      <a:pPr marL="0" lvl="0" indent="0" algn="l">
                        <a:lnSpc>
                          <a:spcPct val="100000"/>
                        </a:lnSpc>
                        <a:spcBef>
                          <a:spcPts val="0"/>
                        </a:spcBef>
                        <a:spcAft>
                          <a:spcPts val="0"/>
                        </a:spcAft>
                        <a:buNone/>
                      </a:pPr>
                      <a:r>
                        <a:rPr lang="en-US" sz="1000" b="0" i="0" u="none" strike="noStrike" noProof="0">
                          <a:solidFill>
                            <a:srgbClr val="18518A"/>
                          </a:solidFill>
                          <a:effectLst/>
                          <a:latin typeface="Ubuntu"/>
                        </a:rPr>
                        <a:t>Mathematics and Numeracy: explore and support positive decision making</a:t>
                      </a:r>
                    </a:p>
                    <a:p>
                      <a:pPr marL="0" lvl="0" indent="0" algn="l">
                        <a:lnSpc>
                          <a:spcPct val="100000"/>
                        </a:lnSpc>
                        <a:spcBef>
                          <a:spcPts val="0"/>
                        </a:spcBef>
                        <a:spcAft>
                          <a:spcPts val="0"/>
                        </a:spcAft>
                        <a:buNone/>
                      </a:pPr>
                      <a:r>
                        <a:rPr lang="en-US" sz="1000" b="0" i="0" u="none" strike="noStrike" noProof="0">
                          <a:solidFill>
                            <a:srgbClr val="18518A"/>
                          </a:solidFill>
                          <a:effectLst/>
                          <a:latin typeface="Ubuntu"/>
                        </a:rPr>
                        <a:t>Science and Technology: understanding factors which affect our health</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38637238"/>
                  </a:ext>
                </a:extLst>
              </a:tr>
              <a:tr h="483867">
                <a:tc>
                  <a:txBody>
                    <a:bodyPr/>
                    <a:lstStyle/>
                    <a:p>
                      <a:pPr marL="0" lvl="0" indent="0" algn="l">
                        <a:lnSpc>
                          <a:spcPct val="107000"/>
                        </a:lnSpc>
                        <a:spcAft>
                          <a:spcPts val="800"/>
                        </a:spcAft>
                        <a:buFont typeface="Arial" panose="020B0604020202020204" pitchFamily="34" charset="0"/>
                        <a:buNone/>
                      </a:pPr>
                      <a:r>
                        <a:rPr lang="en-US" sz="1000">
                          <a:solidFill>
                            <a:schemeClr val="tx2"/>
                          </a:solidFill>
                          <a:effectLst/>
                          <a:latin typeface="Ubuntu"/>
                        </a:rPr>
                        <a:t>3. </a:t>
                      </a:r>
                      <a:r>
                        <a:rPr lang="en-US" sz="1000" b="1" i="0" u="none" strike="noStrike" noProof="0">
                          <a:solidFill>
                            <a:schemeClr val="tx2"/>
                          </a:solidFill>
                          <a:effectLst/>
                          <a:latin typeface="Ubuntu"/>
                        </a:rPr>
                        <a:t>What are the wider societal impacts of the food we eat?</a:t>
                      </a:r>
                      <a:br>
                        <a:rPr lang="en-GB" sz="1000" b="1">
                          <a:solidFill>
                            <a:srgbClr val="285087"/>
                          </a:solidFill>
                          <a:effectLst/>
                          <a:latin typeface="Ubuntu"/>
                        </a:rPr>
                      </a:br>
                      <a:r>
                        <a:rPr lang="en-US" sz="1000" b="0">
                          <a:solidFill>
                            <a:schemeClr val="tx2"/>
                          </a:solidFill>
                          <a:effectLst/>
                          <a:latin typeface="Ubuntu"/>
                        </a:rPr>
                        <a:t>- health inequalities                                                                                                                     - where food comes from                                                                                       - environment</a:t>
                      </a:r>
                      <a:endParaRPr lang="en-US" sz="1000">
                        <a:latin typeface="Ubuntu"/>
                      </a:endParaRPr>
                    </a:p>
                    <a:p>
                      <a:pPr marL="0" lvl="0" indent="0" algn="l">
                        <a:lnSpc>
                          <a:spcPct val="107000"/>
                        </a:lnSpc>
                        <a:spcAft>
                          <a:spcPts val="800"/>
                        </a:spcAft>
                        <a:buFont typeface="Arial" panose="020B0604020202020204" pitchFamily="34" charset="0"/>
                        <a:buNone/>
                      </a:pPr>
                      <a:endParaRPr lang="en-US" sz="1000" b="0">
                        <a:solidFill>
                          <a:schemeClr val="tx2"/>
                        </a:solidFill>
                        <a:effectLst/>
                        <a:latin typeface="Ubuntu"/>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l">
                        <a:lnSpc>
                          <a:spcPct val="100000"/>
                        </a:lnSpc>
                        <a:spcBef>
                          <a:spcPts val="0"/>
                        </a:spcBef>
                        <a:spcAft>
                          <a:spcPts val="0"/>
                        </a:spcAft>
                        <a:buNone/>
                      </a:pPr>
                      <a:r>
                        <a:rPr lang="en-US" sz="1000" b="0" i="0" u="none" strike="noStrike" noProof="0">
                          <a:solidFill>
                            <a:schemeClr val="tx2"/>
                          </a:solidFill>
                          <a:effectLst/>
                          <a:latin typeface="Ubuntu"/>
                        </a:rPr>
                        <a:t>Where food comes from</a:t>
                      </a:r>
                      <a:endParaRPr lang="en-US" sz="1000">
                        <a:solidFill>
                          <a:schemeClr val="tx2"/>
                        </a:solidFill>
                        <a:latin typeface="Ubuntu"/>
                      </a:endParaRPr>
                    </a:p>
                    <a:p>
                      <a:pPr marL="0" lvl="0" indent="0">
                        <a:lnSpc>
                          <a:spcPct val="107000"/>
                        </a:lnSpc>
                        <a:spcAft>
                          <a:spcPts val="800"/>
                        </a:spcAft>
                        <a:buNone/>
                      </a:pPr>
                      <a:r>
                        <a:rPr lang="en-US" sz="1000" b="0" i="0" u="none" strike="noStrike" noProof="0">
                          <a:solidFill>
                            <a:schemeClr val="tx2"/>
                          </a:solidFill>
                          <a:effectLst/>
                          <a:latin typeface="Ubuntu"/>
                        </a:rPr>
                        <a:t>Environmental Impact                                                              Food, Health and Inequality</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Bef>
                          <a:spcPts val="0"/>
                        </a:spcBef>
                        <a:spcAft>
                          <a:spcPts val="0"/>
                        </a:spcAft>
                        <a:buNone/>
                      </a:pPr>
                      <a:r>
                        <a:rPr lang="en-US" sz="1000" b="0" i="0" u="none" strike="noStrike" noProof="0">
                          <a:solidFill>
                            <a:srgbClr val="18518A"/>
                          </a:solidFill>
                          <a:effectLst/>
                          <a:latin typeface="Ubuntu"/>
                        </a:rPr>
                        <a:t>HWB: impact of actions on wider society and decision making</a:t>
                      </a:r>
                    </a:p>
                    <a:p>
                      <a:pPr marL="0" lvl="0" indent="0" algn="l">
                        <a:lnSpc>
                          <a:spcPct val="100000"/>
                        </a:lnSpc>
                        <a:spcBef>
                          <a:spcPts val="0"/>
                        </a:spcBef>
                        <a:spcAft>
                          <a:spcPts val="0"/>
                        </a:spcAft>
                        <a:buNone/>
                      </a:pPr>
                      <a:r>
                        <a:rPr lang="en-US" sz="1000" b="0" i="0" u="none" strike="noStrike" noProof="0">
                          <a:solidFill>
                            <a:srgbClr val="18518A"/>
                          </a:solidFill>
                          <a:effectLst/>
                          <a:latin typeface="Ubuntu"/>
                        </a:rPr>
                        <a:t>Humanities: ethical action and responsible consumers</a:t>
                      </a:r>
                      <a:endParaRPr lang="en-US" sz="1000" b="0">
                        <a:latin typeface="Ubuntu"/>
                      </a:endParaRPr>
                    </a:p>
                    <a:p>
                      <a:pPr marL="0" lvl="0" indent="0" algn="l">
                        <a:lnSpc>
                          <a:spcPct val="100000"/>
                        </a:lnSpc>
                        <a:spcBef>
                          <a:spcPts val="0"/>
                        </a:spcBef>
                        <a:spcAft>
                          <a:spcPts val="0"/>
                        </a:spcAft>
                        <a:buNone/>
                      </a:pPr>
                      <a:r>
                        <a:rPr lang="en-US" sz="1000" b="0" i="0" u="none" strike="noStrike" noProof="0">
                          <a:solidFill>
                            <a:srgbClr val="18518A"/>
                          </a:solidFill>
                          <a:effectLst/>
                          <a:latin typeface="Ubuntu"/>
                        </a:rPr>
                        <a:t>Humanities: understanding our impact on the natural world</a:t>
                      </a:r>
                      <a:endParaRPr lang="en-US" sz="1000">
                        <a:solidFill>
                          <a:srgbClr val="18518A"/>
                        </a:solidFill>
                        <a:latin typeface="Ubuntu"/>
                      </a:endParaRPr>
                    </a:p>
                    <a:p>
                      <a:pPr marL="0" lvl="0" indent="0" algn="l">
                        <a:lnSpc>
                          <a:spcPct val="100000"/>
                        </a:lnSpc>
                        <a:spcBef>
                          <a:spcPts val="0"/>
                        </a:spcBef>
                        <a:spcAft>
                          <a:spcPts val="0"/>
                        </a:spcAft>
                        <a:buNone/>
                      </a:pPr>
                      <a:endParaRPr lang="en-US" sz="1000" b="0" i="0" u="none" strike="noStrike" noProof="0">
                        <a:solidFill>
                          <a:srgbClr val="18518A"/>
                        </a:solidFill>
                        <a:effectLst/>
                        <a:latin typeface="Ubuntu"/>
                      </a:endParaRPr>
                    </a:p>
                    <a:p>
                      <a:pPr marL="171450" lvl="0" indent="-171450">
                        <a:lnSpc>
                          <a:spcPct val="107000"/>
                        </a:lnSpc>
                        <a:spcAft>
                          <a:spcPts val="800"/>
                        </a:spcAft>
                        <a:buFont typeface="Arial"/>
                        <a:buChar char="•"/>
                      </a:pPr>
                      <a:endParaRPr lang="en-US" sz="1000">
                        <a:solidFill>
                          <a:srgbClr val="18518A"/>
                        </a:solidFill>
                        <a:effectLst/>
                        <a:latin typeface="Ubuntu"/>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1581469"/>
                  </a:ext>
                </a:extLst>
              </a:tr>
            </a:tbl>
          </a:graphicData>
        </a:graphic>
      </p:graphicFrame>
      <p:graphicFrame>
        <p:nvGraphicFramePr>
          <p:cNvPr id="10" name="Table 9">
            <a:extLst>
              <a:ext uri="{FF2B5EF4-FFF2-40B4-BE49-F238E27FC236}">
                <a16:creationId xmlns:a16="http://schemas.microsoft.com/office/drawing/2014/main" id="{9CC8F324-622D-4B11-2267-33A3A31EDDC1}"/>
              </a:ext>
            </a:extLst>
          </p:cNvPr>
          <p:cNvGraphicFramePr>
            <a:graphicFrameLocks noGrp="1"/>
          </p:cNvGraphicFramePr>
          <p:nvPr>
            <p:extLst>
              <p:ext uri="{D42A27DB-BD31-4B8C-83A1-F6EECF244321}">
                <p14:modId xmlns:p14="http://schemas.microsoft.com/office/powerpoint/2010/main" val="2026327668"/>
              </p:ext>
            </p:extLst>
          </p:nvPr>
        </p:nvGraphicFramePr>
        <p:xfrm>
          <a:off x="198145" y="3206708"/>
          <a:ext cx="11750949" cy="3340819"/>
        </p:xfrm>
        <a:graphic>
          <a:graphicData uri="http://schemas.openxmlformats.org/drawingml/2006/table">
            <a:tbl>
              <a:tblPr firstRow="1" firstCol="1">
                <a:tableStyleId>{21E4AEA4-8DFA-4A89-87EB-49C32662AFE0}</a:tableStyleId>
              </a:tblPr>
              <a:tblGrid>
                <a:gridCol w="1914180">
                  <a:extLst>
                    <a:ext uri="{9D8B030D-6E8A-4147-A177-3AD203B41FA5}">
                      <a16:colId xmlns:a16="http://schemas.microsoft.com/office/drawing/2014/main" val="433350761"/>
                    </a:ext>
                  </a:extLst>
                </a:gridCol>
                <a:gridCol w="3098494">
                  <a:extLst>
                    <a:ext uri="{9D8B030D-6E8A-4147-A177-3AD203B41FA5}">
                      <a16:colId xmlns:a16="http://schemas.microsoft.com/office/drawing/2014/main" val="559829491"/>
                    </a:ext>
                  </a:extLst>
                </a:gridCol>
                <a:gridCol w="2809299">
                  <a:extLst>
                    <a:ext uri="{9D8B030D-6E8A-4147-A177-3AD203B41FA5}">
                      <a16:colId xmlns:a16="http://schemas.microsoft.com/office/drawing/2014/main" val="2243965988"/>
                    </a:ext>
                  </a:extLst>
                </a:gridCol>
                <a:gridCol w="1888263">
                  <a:extLst>
                    <a:ext uri="{9D8B030D-6E8A-4147-A177-3AD203B41FA5}">
                      <a16:colId xmlns:a16="http://schemas.microsoft.com/office/drawing/2014/main" val="3964772440"/>
                    </a:ext>
                  </a:extLst>
                </a:gridCol>
                <a:gridCol w="2040713">
                  <a:extLst>
                    <a:ext uri="{9D8B030D-6E8A-4147-A177-3AD203B41FA5}">
                      <a16:colId xmlns:a16="http://schemas.microsoft.com/office/drawing/2014/main" val="1175680290"/>
                    </a:ext>
                  </a:extLst>
                </a:gridCol>
              </a:tblGrid>
              <a:tr h="435428">
                <a:tc>
                  <a:txBody>
                    <a:bodyPr/>
                    <a:lstStyle/>
                    <a:p>
                      <a:pPr algn="ctr">
                        <a:lnSpc>
                          <a:spcPct val="107000"/>
                        </a:lnSpc>
                        <a:spcAft>
                          <a:spcPts val="800"/>
                        </a:spcAft>
                      </a:pPr>
                      <a:r>
                        <a:rPr lang="en-US" sz="1100">
                          <a:solidFill>
                            <a:srgbClr val="18518A"/>
                          </a:solidFill>
                          <a:effectLst/>
                          <a:latin typeface="Ubuntu"/>
                        </a:rPr>
                        <a:t>Activity Title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07000"/>
                        </a:lnSpc>
                        <a:spcAft>
                          <a:spcPts val="800"/>
                        </a:spcAft>
                      </a:pPr>
                      <a:r>
                        <a:rPr lang="en-US" sz="1100">
                          <a:solidFill>
                            <a:srgbClr val="18518A"/>
                          </a:solidFill>
                          <a:effectLst/>
                          <a:latin typeface="Ubuntu"/>
                        </a:rPr>
                        <a:t>Overview of Content</a:t>
                      </a:r>
                      <a:endParaRPr lang="en-GB" sz="1100">
                        <a:solidFill>
                          <a:srgbClr val="18518A"/>
                        </a:solidFill>
                        <a:effectLst/>
                        <a:latin typeface="Ubuntu"/>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00000"/>
                        </a:lnSpc>
                        <a:spcAft>
                          <a:spcPts val="800"/>
                        </a:spcAft>
                      </a:pPr>
                      <a:r>
                        <a:rPr lang="en-US" sz="1100">
                          <a:solidFill>
                            <a:srgbClr val="18518A"/>
                          </a:solidFill>
                          <a:effectLst/>
                          <a:latin typeface="Ubuntu"/>
                        </a:rPr>
                        <a:t>Guidance for Teachers</a:t>
                      </a:r>
                      <a:br>
                        <a:rPr lang="en-US" sz="1100">
                          <a:solidFill>
                            <a:srgbClr val="18518A"/>
                          </a:solidFill>
                          <a:effectLst/>
                          <a:latin typeface="Ubuntu"/>
                        </a:rPr>
                      </a:br>
                      <a:r>
                        <a:rPr lang="en-US" sz="1100">
                          <a:solidFill>
                            <a:srgbClr val="18518A"/>
                          </a:solidFill>
                          <a:effectLst/>
                          <a:latin typeface="Ubuntu"/>
                        </a:rPr>
                        <a:t>‘You could use this resource...’</a:t>
                      </a:r>
                      <a:endParaRPr lang="en-GB" sz="1100">
                        <a:solidFill>
                          <a:srgbClr val="18518A"/>
                        </a:solidFill>
                        <a:effectLst/>
                        <a:latin typeface="Ubuntu"/>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07000"/>
                        </a:lnSpc>
                        <a:spcAft>
                          <a:spcPts val="800"/>
                        </a:spcAft>
                      </a:pPr>
                      <a:r>
                        <a:rPr lang="en-US" sz="1100">
                          <a:solidFill>
                            <a:srgbClr val="18518A"/>
                          </a:solidFill>
                          <a:effectLst/>
                          <a:latin typeface="Ubuntu"/>
                        </a:rPr>
                        <a:t>Opportunities for Cross Curricular Skills</a:t>
                      </a:r>
                      <a:endParaRPr lang="en-GB" sz="1100">
                        <a:solidFill>
                          <a:srgbClr val="18518A"/>
                        </a:solidFill>
                        <a:effectLst/>
                        <a:latin typeface="Ubuntu"/>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107000"/>
                        </a:lnSpc>
                        <a:spcAft>
                          <a:spcPts val="800"/>
                        </a:spcAft>
                      </a:pPr>
                      <a:r>
                        <a:rPr lang="en-US" sz="1100">
                          <a:solidFill>
                            <a:srgbClr val="18518A"/>
                          </a:solidFill>
                          <a:effectLst/>
                          <a:latin typeface="Ubuntu"/>
                        </a:rPr>
                        <a:t>Links to Statements of What Matters (HWB and other)</a:t>
                      </a:r>
                      <a:endParaRPr lang="en-GB" sz="1100">
                        <a:solidFill>
                          <a:srgbClr val="18518A"/>
                        </a:solidFill>
                        <a:effectLst/>
                        <a:latin typeface="Ubuntu"/>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26725529"/>
                  </a:ext>
                </a:extLst>
              </a:tr>
              <a:tr h="381711">
                <a:tc>
                  <a:txBody>
                    <a:bodyPr/>
                    <a:lstStyle/>
                    <a:p>
                      <a:pPr algn="l">
                        <a:lnSpc>
                          <a:spcPct val="107000"/>
                        </a:lnSpc>
                        <a:spcAft>
                          <a:spcPts val="800"/>
                        </a:spcAft>
                      </a:pPr>
                      <a:r>
                        <a:rPr lang="en-US" sz="1000" b="0">
                          <a:solidFill>
                            <a:schemeClr val="tx2"/>
                          </a:solidFill>
                          <a:effectLst/>
                          <a:latin typeface="Ubuntu"/>
                        </a:rPr>
                        <a:t>News Reports and Articles</a:t>
                      </a:r>
                      <a:endParaRPr lang="en-GB" sz="1000" b="0">
                        <a:solidFill>
                          <a:schemeClr val="tx2"/>
                        </a:solidFill>
                        <a:effectLst/>
                        <a:latin typeface="Ubuntu"/>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07000"/>
                        </a:lnSpc>
                        <a:spcAft>
                          <a:spcPts val="800"/>
                        </a:spcAft>
                      </a:pPr>
                      <a:r>
                        <a:rPr lang="en-GB" sz="1000">
                          <a:solidFill>
                            <a:schemeClr val="tx2"/>
                          </a:solidFill>
                          <a:effectLst/>
                          <a:latin typeface="Ubuntu"/>
                        </a:rPr>
                        <a:t>Links to reports and articles with questions for discussion and debate</a:t>
                      </a:r>
                      <a:endParaRPr lang="en-GB" sz="1000">
                        <a:solidFill>
                          <a:schemeClr val="tx2"/>
                        </a:solidFill>
                        <a:effectLst/>
                        <a:latin typeface="Ubuntu"/>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07000"/>
                        </a:lnSpc>
                        <a:spcAft>
                          <a:spcPts val="800"/>
                        </a:spcAft>
                      </a:pPr>
                      <a:r>
                        <a:rPr lang="en-GB" sz="1000">
                          <a:solidFill>
                            <a:schemeClr val="tx2"/>
                          </a:solidFill>
                          <a:effectLst/>
                          <a:latin typeface="Ubuntu"/>
                          <a:ea typeface="Calibri"/>
                          <a:cs typeface="Times New Roman"/>
                        </a:rPr>
                        <a:t>As part of wider engagement with contemporary issues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ctr">
                        <a:lnSpc>
                          <a:spcPct val="107000"/>
                        </a:lnSpc>
                        <a:spcAft>
                          <a:spcPts val="800"/>
                        </a:spcAft>
                        <a:buNone/>
                      </a:pPr>
                      <a:r>
                        <a:rPr lang="en-GB" sz="900" b="0" i="0" u="none" strike="noStrike" noProof="0">
                          <a:solidFill>
                            <a:schemeClr val="tx2"/>
                          </a:solidFill>
                          <a:effectLst/>
                          <a:latin typeface="Ubuntu"/>
                        </a:rPr>
                        <a:t>[for schools to complete]</a:t>
                      </a:r>
                      <a:endParaRPr lang="en-US" sz="9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ctr">
                        <a:lnSpc>
                          <a:spcPct val="107000"/>
                        </a:lnSpc>
                        <a:spcAft>
                          <a:spcPts val="800"/>
                        </a:spcAft>
                        <a:buNone/>
                      </a:pPr>
                      <a:r>
                        <a:rPr lang="en-GB" sz="900" b="0" i="0" u="none" strike="noStrike" noProof="0">
                          <a:solidFill>
                            <a:schemeClr val="tx2"/>
                          </a:solidFill>
                          <a:effectLst/>
                          <a:latin typeface="Ubuntu"/>
                        </a:rPr>
                        <a:t>[for schools to complete]</a:t>
                      </a:r>
                      <a:endParaRPr lang="en-US" sz="9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97909313"/>
                  </a:ext>
                </a:extLst>
              </a:tr>
              <a:tr h="340444">
                <a:tc>
                  <a:txBody>
                    <a:bodyPr/>
                    <a:lstStyle/>
                    <a:p>
                      <a:pPr algn="l">
                        <a:lnSpc>
                          <a:spcPct val="107000"/>
                        </a:lnSpc>
                        <a:spcAft>
                          <a:spcPts val="800"/>
                        </a:spcAft>
                      </a:pPr>
                      <a:r>
                        <a:rPr lang="en-US" sz="1000" b="0">
                          <a:solidFill>
                            <a:schemeClr val="tx2"/>
                          </a:solidFill>
                          <a:effectLst/>
                          <a:latin typeface="Ubuntu"/>
                        </a:rPr>
                        <a:t>How Are We Influenced?</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07000"/>
                        </a:lnSpc>
                        <a:spcAft>
                          <a:spcPts val="800"/>
                        </a:spcAft>
                      </a:pPr>
                      <a:r>
                        <a:rPr lang="en-GB" sz="1000">
                          <a:solidFill>
                            <a:schemeClr val="tx2"/>
                          </a:solidFill>
                          <a:effectLst/>
                          <a:latin typeface="Ubuntu"/>
                          <a:ea typeface="Calibri"/>
                          <a:cs typeface="Times New Roman"/>
                        </a:rPr>
                        <a:t>Explores the factors that influence our decision making</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07000"/>
                        </a:lnSpc>
                        <a:spcAft>
                          <a:spcPts val="800"/>
                        </a:spcAft>
                      </a:pPr>
                      <a:r>
                        <a:rPr lang="en-GB" sz="1000">
                          <a:solidFill>
                            <a:schemeClr val="tx2"/>
                          </a:solidFill>
                          <a:effectLst/>
                          <a:latin typeface="Ubuntu"/>
                          <a:ea typeface="Calibri"/>
                          <a:cs typeface="Times New Roman"/>
                        </a:rPr>
                        <a:t>As part of wider engagement with social influences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ctr">
                        <a:lnSpc>
                          <a:spcPct val="107000"/>
                        </a:lnSpc>
                        <a:spcAft>
                          <a:spcPts val="800"/>
                        </a:spcAft>
                        <a:buNone/>
                      </a:pPr>
                      <a:r>
                        <a:rPr lang="en-GB" sz="900" b="0" i="0" u="none" strike="noStrike" noProof="0">
                          <a:solidFill>
                            <a:schemeClr val="tx2"/>
                          </a:solidFill>
                          <a:effectLst/>
                          <a:latin typeface="Ubuntu"/>
                        </a:rPr>
                        <a:t>[for schools to complete]</a:t>
                      </a:r>
                      <a:endParaRPr lang="en-US" sz="9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ctr">
                        <a:lnSpc>
                          <a:spcPct val="107000"/>
                        </a:lnSpc>
                        <a:spcAft>
                          <a:spcPts val="800"/>
                        </a:spcAft>
                        <a:buNone/>
                      </a:pPr>
                      <a:r>
                        <a:rPr lang="en-GB" sz="900" b="0" i="0" u="none" strike="noStrike" noProof="0">
                          <a:solidFill>
                            <a:schemeClr val="tx2"/>
                          </a:solidFill>
                          <a:effectLst/>
                          <a:latin typeface="Ubuntu"/>
                        </a:rPr>
                        <a:t>[for schools to complete]</a:t>
                      </a:r>
                      <a:endParaRPr lang="en-US" sz="9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27185224"/>
                  </a:ext>
                </a:extLst>
              </a:tr>
              <a:tr h="216646">
                <a:tc>
                  <a:txBody>
                    <a:bodyPr/>
                    <a:lstStyle/>
                    <a:p>
                      <a:pPr algn="l">
                        <a:lnSpc>
                          <a:spcPct val="107000"/>
                        </a:lnSpc>
                        <a:spcAft>
                          <a:spcPts val="800"/>
                        </a:spcAft>
                      </a:pPr>
                      <a:r>
                        <a:rPr lang="en-US" sz="1000" b="0">
                          <a:solidFill>
                            <a:schemeClr val="tx2"/>
                          </a:solidFill>
                          <a:effectLst/>
                          <a:latin typeface="Ubuntu"/>
                        </a:rPr>
                        <a:t>See, Think, Wonder</a:t>
                      </a:r>
                      <a:endParaRPr lang="en-GB" sz="1000" b="0">
                        <a:solidFill>
                          <a:schemeClr val="tx2"/>
                        </a:solidFill>
                        <a:effectLst/>
                        <a:latin typeface="Ubuntu"/>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07000"/>
                        </a:lnSpc>
                        <a:spcAft>
                          <a:spcPts val="800"/>
                        </a:spcAft>
                      </a:pPr>
                      <a:r>
                        <a:rPr lang="en-GB" sz="1000">
                          <a:solidFill>
                            <a:schemeClr val="tx2"/>
                          </a:solidFill>
                          <a:effectLst/>
                          <a:latin typeface="Ubuntu"/>
                        </a:rPr>
                        <a:t>Images to provoke critical thinking and questioning </a:t>
                      </a:r>
                      <a:endParaRPr lang="en-GB" sz="1000">
                        <a:solidFill>
                          <a:schemeClr val="tx2"/>
                        </a:solidFill>
                        <a:effectLst/>
                        <a:latin typeface="Ubuntu"/>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07000"/>
                        </a:lnSpc>
                        <a:spcAft>
                          <a:spcPts val="800"/>
                        </a:spcAft>
                      </a:pPr>
                      <a:r>
                        <a:rPr lang="en-GB" sz="1000">
                          <a:solidFill>
                            <a:schemeClr val="tx2"/>
                          </a:solidFill>
                          <a:effectLst/>
                          <a:latin typeface="Ubuntu"/>
                          <a:ea typeface="Calibri"/>
                          <a:cs typeface="Times New Roman"/>
                        </a:rPr>
                        <a:t>To promote oracy and expression</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ctr">
                        <a:lnSpc>
                          <a:spcPct val="107000"/>
                        </a:lnSpc>
                        <a:spcAft>
                          <a:spcPts val="800"/>
                        </a:spcAft>
                        <a:buNone/>
                      </a:pPr>
                      <a:r>
                        <a:rPr lang="en-GB" sz="900" b="0" i="0" u="none" strike="noStrike" noProof="0">
                          <a:solidFill>
                            <a:schemeClr val="tx2"/>
                          </a:solidFill>
                          <a:effectLst/>
                          <a:latin typeface="Ubuntu"/>
                        </a:rPr>
                        <a:t>[for schools to complete]</a:t>
                      </a:r>
                      <a:endParaRPr lang="en-US" sz="9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ctr">
                        <a:lnSpc>
                          <a:spcPct val="107000"/>
                        </a:lnSpc>
                        <a:spcAft>
                          <a:spcPts val="800"/>
                        </a:spcAft>
                        <a:buNone/>
                      </a:pPr>
                      <a:r>
                        <a:rPr lang="en-GB" sz="900" b="0" i="0" u="none" strike="noStrike" noProof="0">
                          <a:solidFill>
                            <a:schemeClr val="tx2"/>
                          </a:solidFill>
                          <a:effectLst/>
                          <a:latin typeface="Ubuntu"/>
                        </a:rPr>
                        <a:t>[for schools to complete]</a:t>
                      </a:r>
                      <a:endParaRPr lang="en-US" sz="9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54658018"/>
                  </a:ext>
                </a:extLst>
              </a:tr>
              <a:tr h="341194">
                <a:tc>
                  <a:txBody>
                    <a:bodyPr/>
                    <a:lstStyle/>
                    <a:p>
                      <a:pPr algn="l">
                        <a:lnSpc>
                          <a:spcPct val="107000"/>
                        </a:lnSpc>
                        <a:spcAft>
                          <a:spcPts val="800"/>
                        </a:spcAft>
                      </a:pPr>
                      <a:r>
                        <a:rPr lang="en-US" sz="1000" b="0">
                          <a:solidFill>
                            <a:schemeClr val="tx2"/>
                          </a:solidFill>
                          <a:effectLst/>
                          <a:latin typeface="Ubuntu"/>
                        </a:rPr>
                        <a:t>Always, Sometimes, Never</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l">
                        <a:lnSpc>
                          <a:spcPct val="100000"/>
                        </a:lnSpc>
                        <a:spcBef>
                          <a:spcPts val="0"/>
                        </a:spcBef>
                        <a:spcAft>
                          <a:spcPts val="0"/>
                        </a:spcAft>
                        <a:buNone/>
                      </a:pPr>
                      <a:r>
                        <a:rPr lang="en-GB" sz="1000" b="0" i="0" u="none" strike="noStrike" noProof="0">
                          <a:solidFill>
                            <a:schemeClr val="tx2"/>
                          </a:solidFill>
                          <a:effectLst/>
                          <a:latin typeface="Ubuntu"/>
                        </a:rPr>
                        <a:t>Statements to promote discussion and debate</a:t>
                      </a:r>
                      <a:endParaRPr lang="en-US" sz="1000">
                        <a:solidFill>
                          <a:schemeClr val="tx2"/>
                        </a:solidFill>
                        <a:latin typeface="Ubuntu"/>
                      </a:endParaRPr>
                    </a:p>
                    <a:p>
                      <a:pPr lvl="0" algn="l">
                        <a:lnSpc>
                          <a:spcPct val="107000"/>
                        </a:lnSpc>
                        <a:spcAft>
                          <a:spcPts val="800"/>
                        </a:spcAft>
                        <a:buNone/>
                      </a:pPr>
                      <a:endParaRPr lang="en-GB" sz="1000">
                        <a:solidFill>
                          <a:schemeClr val="tx2"/>
                        </a:solidFill>
                        <a:effectLst/>
                        <a:latin typeface="Ubuntu"/>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l">
                        <a:lnSpc>
                          <a:spcPct val="100000"/>
                        </a:lnSpc>
                        <a:spcBef>
                          <a:spcPts val="0"/>
                        </a:spcBef>
                        <a:spcAft>
                          <a:spcPts val="0"/>
                        </a:spcAft>
                        <a:buNone/>
                      </a:pPr>
                      <a:r>
                        <a:rPr lang="en-GB" sz="1000" b="0" i="0" u="none" strike="noStrike" noProof="0">
                          <a:solidFill>
                            <a:schemeClr val="tx2"/>
                          </a:solidFill>
                          <a:effectLst/>
                          <a:latin typeface="Ubuntu"/>
                        </a:rPr>
                        <a:t>As a starter activity or plenary to check understanding</a:t>
                      </a:r>
                      <a:endParaRPr lang="en-US" sz="10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ctr">
                        <a:lnSpc>
                          <a:spcPct val="107000"/>
                        </a:lnSpc>
                        <a:spcAft>
                          <a:spcPts val="800"/>
                        </a:spcAft>
                        <a:buNone/>
                      </a:pPr>
                      <a:r>
                        <a:rPr lang="en-GB" sz="900" b="0" i="0" u="none" strike="noStrike" noProof="0">
                          <a:solidFill>
                            <a:schemeClr val="tx2"/>
                          </a:solidFill>
                          <a:effectLst/>
                          <a:latin typeface="Ubuntu"/>
                        </a:rPr>
                        <a:t>[for schools to complete]</a:t>
                      </a:r>
                      <a:endParaRPr lang="en-US" sz="9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ctr">
                        <a:lnSpc>
                          <a:spcPct val="107000"/>
                        </a:lnSpc>
                        <a:spcAft>
                          <a:spcPts val="800"/>
                        </a:spcAft>
                        <a:buNone/>
                      </a:pPr>
                      <a:r>
                        <a:rPr lang="en-GB" sz="900" b="0" i="0" u="none" strike="noStrike" noProof="0">
                          <a:solidFill>
                            <a:schemeClr val="tx2"/>
                          </a:solidFill>
                          <a:effectLst/>
                          <a:latin typeface="Ubuntu"/>
                        </a:rPr>
                        <a:t>[for schools to complete]</a:t>
                      </a:r>
                      <a:endParaRPr lang="en-US" sz="9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49074534"/>
                  </a:ext>
                </a:extLst>
              </a:tr>
              <a:tr h="340444">
                <a:tc>
                  <a:txBody>
                    <a:bodyPr/>
                    <a:lstStyle/>
                    <a:p>
                      <a:pPr algn="l">
                        <a:lnSpc>
                          <a:spcPct val="107000"/>
                        </a:lnSpc>
                        <a:spcAft>
                          <a:spcPts val="800"/>
                        </a:spcAft>
                      </a:pPr>
                      <a:r>
                        <a:rPr lang="en-US" sz="1000" b="0">
                          <a:solidFill>
                            <a:schemeClr val="tx2"/>
                          </a:solidFill>
                          <a:effectLst/>
                          <a:latin typeface="Ubuntu"/>
                        </a:rPr>
                        <a:t>What's in This?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l">
                        <a:lnSpc>
                          <a:spcPct val="100000"/>
                        </a:lnSpc>
                        <a:spcBef>
                          <a:spcPts val="0"/>
                        </a:spcBef>
                        <a:spcAft>
                          <a:spcPts val="0"/>
                        </a:spcAft>
                        <a:buNone/>
                      </a:pPr>
                      <a:r>
                        <a:rPr lang="en-GB" sz="1000" b="0" i="0" u="none" strike="noStrike" noProof="0">
                          <a:solidFill>
                            <a:schemeClr val="tx2"/>
                          </a:solidFill>
                          <a:effectLst/>
                          <a:latin typeface="Ubuntu"/>
                        </a:rPr>
                        <a:t>Explores considered decision making and promote questioning </a:t>
                      </a:r>
                      <a:endParaRPr lang="en-US" sz="10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107000"/>
                        </a:lnSpc>
                        <a:spcAft>
                          <a:spcPts val="800"/>
                        </a:spcAft>
                      </a:pPr>
                      <a:r>
                        <a:rPr lang="en-GB" sz="1000">
                          <a:solidFill>
                            <a:schemeClr val="tx2"/>
                          </a:solidFill>
                          <a:effectLst/>
                          <a:latin typeface="Ubuntu"/>
                          <a:ea typeface="Calibri"/>
                          <a:cs typeface="Times New Roman"/>
                        </a:rPr>
                        <a:t>To support the connection between social influence and decision making</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ctr">
                        <a:lnSpc>
                          <a:spcPct val="107000"/>
                        </a:lnSpc>
                        <a:spcAft>
                          <a:spcPts val="800"/>
                        </a:spcAft>
                        <a:buNone/>
                      </a:pPr>
                      <a:r>
                        <a:rPr lang="en-GB" sz="900" b="0" i="0" u="none" strike="noStrike" noProof="0">
                          <a:solidFill>
                            <a:schemeClr val="tx2"/>
                          </a:solidFill>
                          <a:effectLst/>
                          <a:latin typeface="Ubuntu"/>
                        </a:rPr>
                        <a:t>[for schools to complete]</a:t>
                      </a:r>
                      <a:endParaRPr lang="en-US" sz="9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ctr">
                        <a:lnSpc>
                          <a:spcPct val="107000"/>
                        </a:lnSpc>
                        <a:spcAft>
                          <a:spcPts val="800"/>
                        </a:spcAft>
                        <a:buNone/>
                      </a:pPr>
                      <a:r>
                        <a:rPr lang="en-GB" sz="900" b="0" i="0" u="none" strike="noStrike" noProof="0">
                          <a:solidFill>
                            <a:schemeClr val="tx2"/>
                          </a:solidFill>
                          <a:effectLst/>
                          <a:latin typeface="Ubuntu"/>
                        </a:rPr>
                        <a:t>[for schools to complete]</a:t>
                      </a:r>
                      <a:endParaRPr lang="en-US" sz="9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82896837"/>
                  </a:ext>
                </a:extLst>
              </a:tr>
              <a:tr h="340444">
                <a:tc>
                  <a:txBody>
                    <a:bodyPr/>
                    <a:lstStyle/>
                    <a:p>
                      <a:pPr algn="l">
                        <a:lnSpc>
                          <a:spcPct val="107000"/>
                        </a:lnSpc>
                        <a:spcAft>
                          <a:spcPts val="800"/>
                        </a:spcAft>
                      </a:pPr>
                      <a:r>
                        <a:rPr lang="en-US" sz="1000" b="0">
                          <a:solidFill>
                            <a:schemeClr val="tx2"/>
                          </a:solidFill>
                          <a:effectLst/>
                          <a:latin typeface="Ubuntu"/>
                        </a:rPr>
                        <a:t>This or That?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l">
                        <a:lnSpc>
                          <a:spcPct val="100000"/>
                        </a:lnSpc>
                        <a:spcBef>
                          <a:spcPts val="0"/>
                        </a:spcBef>
                        <a:spcAft>
                          <a:spcPts val="0"/>
                        </a:spcAft>
                        <a:buNone/>
                      </a:pPr>
                      <a:r>
                        <a:rPr lang="en-GB" sz="1000" b="0" i="0" u="none" strike="noStrike" noProof="0">
                          <a:solidFill>
                            <a:schemeClr val="tx2"/>
                          </a:solidFill>
                          <a:effectLst/>
                          <a:latin typeface="Ubuntu"/>
                        </a:rPr>
                        <a:t>Explores considered decision making and critical thinking</a:t>
                      </a:r>
                      <a:endParaRPr lang="en-US" sz="10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l">
                        <a:lnSpc>
                          <a:spcPct val="107000"/>
                        </a:lnSpc>
                        <a:spcAft>
                          <a:spcPts val="800"/>
                        </a:spcAft>
                        <a:buNone/>
                      </a:pPr>
                      <a:r>
                        <a:rPr lang="en-GB" sz="1000" b="0" i="0" u="none" strike="noStrike" noProof="0">
                          <a:solidFill>
                            <a:schemeClr val="tx2"/>
                          </a:solidFill>
                          <a:effectLst/>
                          <a:latin typeface="Ubuntu"/>
                        </a:rPr>
                        <a:t>To support understanding and consider the impact of actions </a:t>
                      </a:r>
                      <a:endParaRPr lang="en-US" sz="10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ctr">
                        <a:lnSpc>
                          <a:spcPct val="107000"/>
                        </a:lnSpc>
                        <a:spcAft>
                          <a:spcPts val="800"/>
                        </a:spcAft>
                        <a:buNone/>
                      </a:pPr>
                      <a:r>
                        <a:rPr lang="en-GB" sz="900" b="0" i="0" u="none" strike="noStrike" noProof="0">
                          <a:solidFill>
                            <a:schemeClr val="tx2"/>
                          </a:solidFill>
                          <a:effectLst/>
                          <a:latin typeface="Ubuntu"/>
                        </a:rPr>
                        <a:t>[for schools to complete]</a:t>
                      </a:r>
                      <a:endParaRPr lang="en-US" sz="9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ctr">
                        <a:lnSpc>
                          <a:spcPct val="107000"/>
                        </a:lnSpc>
                        <a:spcAft>
                          <a:spcPts val="800"/>
                        </a:spcAft>
                        <a:buNone/>
                      </a:pPr>
                      <a:r>
                        <a:rPr lang="en-GB" sz="900" b="0" i="0" u="none" strike="noStrike" noProof="0">
                          <a:solidFill>
                            <a:schemeClr val="tx2"/>
                          </a:solidFill>
                          <a:effectLst/>
                          <a:latin typeface="Ubuntu"/>
                        </a:rPr>
                        <a:t>[for schools to complete]</a:t>
                      </a:r>
                      <a:endParaRPr lang="en-US" sz="9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60182091"/>
                  </a:ext>
                </a:extLst>
              </a:tr>
              <a:tr h="340444">
                <a:tc>
                  <a:txBody>
                    <a:bodyPr/>
                    <a:lstStyle/>
                    <a:p>
                      <a:pPr algn="l">
                        <a:lnSpc>
                          <a:spcPct val="107000"/>
                        </a:lnSpc>
                        <a:spcAft>
                          <a:spcPts val="800"/>
                        </a:spcAft>
                      </a:pPr>
                      <a:r>
                        <a:rPr lang="en-US" sz="1000" b="0">
                          <a:solidFill>
                            <a:schemeClr val="tx2"/>
                          </a:solidFill>
                          <a:effectLst/>
                          <a:latin typeface="Ubuntu"/>
                        </a:rPr>
                        <a:t>Recipes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l">
                        <a:lnSpc>
                          <a:spcPct val="100000"/>
                        </a:lnSpc>
                        <a:spcBef>
                          <a:spcPts val="0"/>
                        </a:spcBef>
                        <a:spcAft>
                          <a:spcPts val="0"/>
                        </a:spcAft>
                        <a:buNone/>
                      </a:pPr>
                      <a:r>
                        <a:rPr lang="en-GB" sz="1000" b="0" i="0" u="none" strike="noStrike" noProof="0">
                          <a:solidFill>
                            <a:schemeClr val="tx2"/>
                          </a:solidFill>
                          <a:effectLst/>
                          <a:latin typeface="Ubuntu"/>
                        </a:rPr>
                        <a:t>Explores considered decision making and critical thinking</a:t>
                      </a:r>
                      <a:endParaRPr lang="en-US" sz="1000" b="0" i="0" u="none" strike="noStrike" noProof="0">
                        <a:solidFill>
                          <a:schemeClr val="tx2"/>
                        </a:solidFill>
                        <a:effectLst/>
                        <a:latin typeface="Ubuntu"/>
                      </a:endParaRPr>
                    </a:p>
                    <a:p>
                      <a:pPr lvl="0" algn="l">
                        <a:lnSpc>
                          <a:spcPct val="107000"/>
                        </a:lnSpc>
                        <a:spcAft>
                          <a:spcPts val="800"/>
                        </a:spcAft>
                        <a:buNone/>
                      </a:pPr>
                      <a:endParaRPr lang="en-GB" sz="1000" b="0" i="0" u="none" strike="noStrike" noProof="0">
                        <a:solidFill>
                          <a:schemeClr val="tx2"/>
                        </a:solidFill>
                        <a:effectLst/>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l">
                        <a:lnSpc>
                          <a:spcPct val="107000"/>
                        </a:lnSpc>
                        <a:spcAft>
                          <a:spcPts val="800"/>
                        </a:spcAft>
                        <a:buNone/>
                      </a:pPr>
                      <a:r>
                        <a:rPr lang="en-GB" sz="1000" b="0" i="0" u="none" strike="noStrike" noProof="0">
                          <a:solidFill>
                            <a:schemeClr val="tx2"/>
                          </a:solidFill>
                          <a:latin typeface="Ubuntu"/>
                        </a:rPr>
                        <a:t>To support the connection between applying knowledge and forming views</a:t>
                      </a:r>
                      <a:endParaRPr lang="en-US" sz="10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ctr">
                        <a:lnSpc>
                          <a:spcPct val="107000"/>
                        </a:lnSpc>
                        <a:spcAft>
                          <a:spcPts val="800"/>
                        </a:spcAft>
                        <a:buNone/>
                      </a:pPr>
                      <a:r>
                        <a:rPr lang="en-GB" sz="900" b="0" i="0" u="none" strike="noStrike" noProof="0">
                          <a:solidFill>
                            <a:schemeClr val="tx2"/>
                          </a:solidFill>
                          <a:effectLst/>
                          <a:latin typeface="Ubuntu"/>
                        </a:rPr>
                        <a:t>[for schools to complete]</a:t>
                      </a:r>
                      <a:endParaRPr lang="en-US" sz="9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lgn="ctr">
                        <a:lnSpc>
                          <a:spcPct val="107000"/>
                        </a:lnSpc>
                        <a:spcAft>
                          <a:spcPts val="800"/>
                        </a:spcAft>
                        <a:buNone/>
                      </a:pPr>
                      <a:r>
                        <a:rPr lang="en-GB" sz="900" b="0" i="0" u="none" strike="noStrike" noProof="0">
                          <a:solidFill>
                            <a:schemeClr val="tx2"/>
                          </a:solidFill>
                          <a:effectLst/>
                          <a:latin typeface="Ubuntu"/>
                        </a:rPr>
                        <a:t>[for schools to complete]</a:t>
                      </a:r>
                      <a:endParaRPr lang="en-US" sz="900">
                        <a:solidFill>
                          <a:schemeClr val="tx2"/>
                        </a:solidFill>
                        <a:latin typeface="Ubuntu"/>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92490300"/>
                  </a:ext>
                </a:extLst>
              </a:tr>
              <a:tr h="216645">
                <a:tc>
                  <a:txBody>
                    <a:bodyPr/>
                    <a:lstStyle/>
                    <a:p>
                      <a:pPr lvl="0" algn="l">
                        <a:lnSpc>
                          <a:spcPct val="107000"/>
                        </a:lnSpc>
                        <a:spcAft>
                          <a:spcPts val="800"/>
                        </a:spcAft>
                        <a:buNone/>
                      </a:pPr>
                      <a:r>
                        <a:rPr lang="en-US" sz="1000" b="0" i="0" u="none" strike="noStrike" noProof="0">
                          <a:solidFill>
                            <a:schemeClr val="tx2"/>
                          </a:solidFill>
                          <a:effectLst/>
                          <a:latin typeface="Ubuntu"/>
                        </a:rPr>
                        <a:t>Data and Statistics </a:t>
                      </a:r>
                      <a:endParaRPr lang="en-US">
                        <a:solidFill>
                          <a:schemeClr val="tx2"/>
                        </a:solidFill>
                      </a:endParaRPr>
                    </a:p>
                  </a:txBody>
                  <a:tcPr marL="68580" marR="68580" marT="0" marB="0"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lvl="0" algn="l">
                        <a:lnSpc>
                          <a:spcPct val="107000"/>
                        </a:lnSpc>
                        <a:spcAft>
                          <a:spcPts val="800"/>
                        </a:spcAft>
                        <a:buNone/>
                      </a:pPr>
                      <a:r>
                        <a:rPr lang="en-GB" sz="1000" b="0" i="0" u="none" strike="noStrike" noProof="0">
                          <a:solidFill>
                            <a:schemeClr val="tx2"/>
                          </a:solidFill>
                          <a:effectLst/>
                          <a:latin typeface="Ubuntu"/>
                        </a:rPr>
                        <a:t>Data sources to promote discussion, questioning and critical thinking</a:t>
                      </a:r>
                      <a:endParaRPr lang="en-US" sz="1000">
                        <a:solidFill>
                          <a:schemeClr val="tx2"/>
                        </a:solidFill>
                        <a:latin typeface="Ubuntu"/>
                      </a:endParaRPr>
                    </a:p>
                  </a:txBody>
                  <a:tcPr marL="68580" marR="68580" marT="0" marB="0"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lvl="0" algn="l">
                        <a:lnSpc>
                          <a:spcPct val="100000"/>
                        </a:lnSpc>
                        <a:spcBef>
                          <a:spcPts val="0"/>
                        </a:spcBef>
                        <a:spcAft>
                          <a:spcPts val="0"/>
                        </a:spcAft>
                        <a:buNone/>
                      </a:pPr>
                      <a:r>
                        <a:rPr lang="en-GB" sz="1000" b="0" i="0" u="none" strike="noStrike" noProof="0">
                          <a:solidFill>
                            <a:schemeClr val="tx2"/>
                          </a:solidFill>
                          <a:effectLst/>
                          <a:latin typeface="Ubuntu"/>
                        </a:rPr>
                        <a:t>As part of wider engagement with interpreting data and assessing impact</a:t>
                      </a:r>
                      <a:endParaRPr lang="en-US" sz="1000">
                        <a:solidFill>
                          <a:schemeClr val="tx2"/>
                        </a:solidFill>
                        <a:latin typeface="Ubuntu"/>
                      </a:endParaRPr>
                    </a:p>
                  </a:txBody>
                  <a:tcPr marL="68580" marR="68580" marT="0" marB="0"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lvl="0" algn="ctr">
                        <a:lnSpc>
                          <a:spcPct val="107000"/>
                        </a:lnSpc>
                        <a:spcAft>
                          <a:spcPts val="800"/>
                        </a:spcAft>
                        <a:buNone/>
                      </a:pPr>
                      <a:r>
                        <a:rPr lang="en-GB" sz="900" b="0" i="0" u="none" strike="noStrike" noProof="0">
                          <a:solidFill>
                            <a:schemeClr val="tx2"/>
                          </a:solidFill>
                          <a:effectLst/>
                          <a:latin typeface="Ubuntu"/>
                        </a:rPr>
                        <a:t>[for schools to complete]</a:t>
                      </a:r>
                      <a:endParaRPr lang="en-US">
                        <a:solidFill>
                          <a:schemeClr val="tx2"/>
                        </a:solidFill>
                      </a:endParaRPr>
                    </a:p>
                  </a:txBody>
                  <a:tcPr marL="68580" marR="68580" marT="0" marB="0"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lvl="0" algn="ctr">
                        <a:lnSpc>
                          <a:spcPct val="107000"/>
                        </a:lnSpc>
                        <a:spcAft>
                          <a:spcPts val="800"/>
                        </a:spcAft>
                        <a:buNone/>
                      </a:pPr>
                      <a:r>
                        <a:rPr lang="en-GB" sz="900" b="0" i="0" u="none" strike="noStrike" noProof="0">
                          <a:solidFill>
                            <a:schemeClr val="tx2"/>
                          </a:solidFill>
                          <a:effectLst/>
                          <a:latin typeface="Ubuntu"/>
                        </a:rPr>
                        <a:t>[for schools to complete]</a:t>
                      </a:r>
                      <a:endParaRPr lang="en-US">
                        <a:solidFill>
                          <a:schemeClr val="tx2"/>
                        </a:solidFill>
                      </a:endParaRPr>
                    </a:p>
                  </a:txBody>
                  <a:tcPr marL="68580" marR="68580" marT="0" marB="0"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extLst>
                  <a:ext uri="{0D108BD9-81ED-4DB2-BD59-A6C34878D82A}">
                    <a16:rowId xmlns:a16="http://schemas.microsoft.com/office/drawing/2014/main" val="1231678265"/>
                  </a:ext>
                </a:extLst>
              </a:tr>
            </a:tbl>
          </a:graphicData>
        </a:graphic>
      </p:graphicFrame>
    </p:spTree>
    <p:extLst>
      <p:ext uri="{BB962C8B-B14F-4D97-AF65-F5344CB8AC3E}">
        <p14:creationId xmlns:p14="http://schemas.microsoft.com/office/powerpoint/2010/main" val="393565211"/>
      </p:ext>
    </p:extLst>
  </p:cSld>
  <p:clrMapOvr>
    <a:masterClrMapping/>
  </p:clrMapOvr>
</p:sld>
</file>

<file path=ppt/theme/theme1.xml><?xml version="1.0" encoding="utf-8"?>
<a:theme xmlns:a="http://schemas.openxmlformats.org/drawingml/2006/main" name="PHW - Master Deck - Orange">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
        <AccountId xsi:nil="true"/>
        <AccountType/>
      </UserInfo>
    </SharedWithUsers>
    <MediaLengthInSeconds xmlns="bbd7921a-042b-4eb0-b7a0-a3fc5587e9ac" xsi:nil="true"/>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Props1.xml><?xml version="1.0" encoding="utf-8"?>
<ds:datastoreItem xmlns:ds="http://schemas.openxmlformats.org/officeDocument/2006/customXml" ds:itemID="{3D73AB72-FCF2-4386-8D76-DC61530E3B08}">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9772CF89-D81E-4226-8067-2255C6B4F3C3}">
  <ds:schemaRefs>
    <ds:schemaRef ds:uri="http://schemas.microsoft.com/sharepoint/v3/contenttype/forms"/>
  </ds:schemaRefs>
</ds:datastoreItem>
</file>

<file path=customXml/itemProps3.xml><?xml version="1.0" encoding="utf-8"?>
<ds:datastoreItem xmlns:ds="http://schemas.openxmlformats.org/officeDocument/2006/customXml" ds:itemID="{D786DA86-E1FB-44EE-B0F0-78AE5479C1BE}">
  <ds:schemaRefs>
    <ds:schemaRef ds:uri="bbd7921a-042b-4eb0-b7a0-a3fc5587e9ac"/>
    <ds:schemaRef ds:uri="d6550f9a-f14e-418b-a53a-e888529f43a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10</Slides>
  <Notes>5</Notes>
  <HiddenSlides>0</HiddenSlide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PHW - Master Deck - Orange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revision>2</cp:revision>
  <dcterms:created xsi:type="dcterms:W3CDTF">2024-01-29T16:09:21Z</dcterms:created>
  <dcterms:modified xsi:type="dcterms:W3CDTF">2025-06-24T14:16:52Z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Order">
    <vt:r8>228500</vt:r8>
  </property>
  <property fmtid="{D5CDD505-2E9C-101B-9397-08002B2CF9AE}" pid="4" name="xd_Signature">
    <vt:bool>false</vt:bool>
  </property>
  <property fmtid="{D5CDD505-2E9C-101B-9397-08002B2CF9AE}" pid="5" name="xd_ProgID">
    <vt:lpwstr/>
  </property>
  <property fmtid="{D5CDD505-2E9C-101B-9397-08002B2CF9AE}" pid="6" name="Reviewd">
    <vt:bool>false</vt:bool>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ediaServiceImageTags">
    <vt:lpwstr/>
  </property>
</Properties>
</file>