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80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4" r:id="rId14"/>
    <p:sldId id="292" r:id="rId15"/>
    <p:sldId id="30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2725120-FA01-C0FD-665D-38DB48C36CC3}" name="Julie Bishop (Public Health Wales - No. 2 Capital Quarter)" initials="JQ" userId="S::julie.bishop4@wales.nhs.uk::aaf01ed0-cb44-4cd9-8f3a-4591a0a9b6ff" providerId="AD"/>
  <p188:author id="{62E91E8E-1F7E-7A50-C028-78895F47D938}" name="Gareth Thomas (Public Health Wales, No. 2 Capital Quarter)" initials="" userId="S::Gareth.Thomas17@wales.nhs.uk::74ed2807-8d61-45c7-a3b0-de76cb24c3dd" providerId="AD"/>
  <p188:author id="{82A8F2DC-3481-B692-14F4-D4F0F1F9B7EB}" name="Sophie Flood (Public Health Wales - Matrix House)" initials="SH" userId="S::sophie.flood@wales.nhs.uk::f1b68508-ff1d-4a78-a875-f6aa95017de1" providerId="AD"/>
  <p188:author id="{A0A299E4-C092-AEC1-06CE-81608E9C237A}" name="Gareth Thomas (Public Health Wales, No. 2 Capital Quarter)" initials="GQ" userId="S::gareth.thomas17@wales.nhs.uk::74ed2807-8d61-45c7-a3b0-de76cb24c3d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130647-2600-4C37-B491-686350F9301E}" v="19" dt="2025-06-20T11:52:06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BDC0EE8-50B0-E896-5852-F4B8BFA027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ack and white logo&#10;&#10;Description automatically generated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3"/>
            <a:ext cx="2365080" cy="7266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07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n orange curved object on a black background&#10;&#10;Description automatically generated">
            <a:extLst>
              <a:ext uri="{FF2B5EF4-FFF2-40B4-BE49-F238E27FC236}">
                <a16:creationId xmlns:a16="http://schemas.microsoft.com/office/drawing/2014/main" id="{24D3D47D-7075-66E1-8396-F4103DF011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065" b="50000"/>
          <a:stretch/>
        </p:blipFill>
        <p:spPr>
          <a:xfrm>
            <a:off x="8685957" y="4843391"/>
            <a:ext cx="3113591" cy="20146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FD5D17FF-AF1C-545F-E3DC-DDD6BD78E5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1058" t="2107" r="2991" b="47971"/>
          <a:stretch/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CF8766FF-E3F7-54FE-61D9-A29B5C42AF4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4E25F6C2-19E2-B16F-2ECE-F7248C893CC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08B8FB3E-8875-A86C-9BA3-D0129447E8D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AB91901-4FF0-2D7E-65B2-9DF4E55D78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4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8849E8-9E1B-97A6-16F5-727C331343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757ECEED-71CF-563E-44EC-80FFD85975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3"/>
            <a:ext cx="2365080" cy="7266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CEE91C-570F-B1A8-8A99-CA82C9ED4788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9A0DC161-F583-C874-FD6C-D410169078F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bg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4B627C22-1FB4-BAE3-8444-E2668100FF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64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E1152D-6BB6-3080-954C-28D9314E6A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3029" y="1928176"/>
            <a:ext cx="5587099" cy="1498648"/>
          </a:xfrm>
        </p:spPr>
        <p:txBody>
          <a:bodyPr/>
          <a:lstStyle/>
          <a:p>
            <a:endParaRPr lang="en-US" sz="2200">
              <a:latin typeface="Ubuntu"/>
              <a:ea typeface="Verdana"/>
            </a:endParaRPr>
          </a:p>
          <a:p>
            <a:r>
              <a:rPr lang="en-US">
                <a:latin typeface="Ubuntu"/>
                <a:ea typeface="Verdana"/>
              </a:rPr>
              <a:t>Nutrients: Vitamins &amp; Minerals 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561BF0-1EE0-F350-32FC-16AB73C6A3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024" y="3612929"/>
            <a:ext cx="6327775" cy="453119"/>
          </a:xfrm>
        </p:spPr>
        <p:txBody>
          <a:bodyPr/>
          <a:lstStyle/>
          <a:p>
            <a:r>
              <a:rPr lang="en-US" sz="2800">
                <a:latin typeface="Ubuntu"/>
                <a:ea typeface="Verdana"/>
              </a:rPr>
              <a:t>Food and Nutrition</a:t>
            </a:r>
          </a:p>
        </p:txBody>
      </p:sp>
      <p:pic>
        <p:nvPicPr>
          <p:cNvPr id="2" name="Picture 1" descr="A group of fruits and vegetables in a circle&#10;&#10;AI-generated content may be incorrect.">
            <a:extLst>
              <a:ext uri="{FF2B5EF4-FFF2-40B4-BE49-F238E27FC236}">
                <a16:creationId xmlns:a16="http://schemas.microsoft.com/office/drawing/2014/main" id="{D3ABBA27-7728-1F66-9632-554A697A8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680" y="1719179"/>
            <a:ext cx="4731622" cy="3307935"/>
          </a:xfrm>
          <a:prstGeom prst="roundRect">
            <a:avLst/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F2DBE-CC92-8FFA-11D3-25139B60C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1040565"/>
            <a:ext cx="4432300" cy="669925"/>
          </a:xfrm>
        </p:spPr>
        <p:txBody>
          <a:bodyPr>
            <a:normAutofit/>
          </a:bodyPr>
          <a:lstStyle/>
          <a:p>
            <a:r>
              <a:rPr lang="en-GB">
                <a:latin typeface="Ubuntu"/>
                <a:ea typeface="Calibri Light"/>
                <a:cs typeface="Calibri Light"/>
              </a:rPr>
              <a:t>Trace Minerals</a:t>
            </a:r>
            <a:r>
              <a:rPr lang="en-GB">
                <a:solidFill>
                  <a:schemeClr val="tx2"/>
                </a:solidFill>
                <a:latin typeface="Ubuntu"/>
                <a:ea typeface="Calibri Light"/>
                <a:cs typeface="Calibri Light"/>
              </a:rPr>
              <a:t>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CB8F6B-1D94-4F0D-DCF5-980229F412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80" y="1887414"/>
            <a:ext cx="8105761" cy="40782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b="1">
                <a:solidFill>
                  <a:schemeClr val="accent1">
                    <a:lumMod val="76000"/>
                  </a:schemeClr>
                </a:solidFill>
                <a:latin typeface="Ubuntu"/>
                <a:ea typeface="Calibri"/>
                <a:cs typeface="Calibri"/>
              </a:rPr>
              <a:t>T</a:t>
            </a:r>
            <a:r>
              <a:rPr lang="en-GB" sz="2000" b="1">
                <a:latin typeface="Ubuntu"/>
                <a:ea typeface="Calibri"/>
                <a:cs typeface="Calibri"/>
              </a:rPr>
              <a:t>race minerals or micro-minerals are essential for human health and development, they are needed in smaller amounts and can be found in a balanced diet. These include: </a:t>
            </a:r>
            <a:endParaRPr lang="en-US"/>
          </a:p>
          <a:p>
            <a:pPr marL="342900" indent="-342900">
              <a:buFont typeface="Arial"/>
              <a:buChar char="•"/>
            </a:pPr>
            <a:r>
              <a:rPr lang="en-GB" sz="2000" b="1">
                <a:latin typeface="Ubuntu"/>
                <a:ea typeface="Calibri"/>
                <a:cs typeface="Calibri"/>
              </a:rPr>
              <a:t>Chromium: </a:t>
            </a:r>
            <a:r>
              <a:rPr lang="en-GB" sz="2000">
                <a:latin typeface="Ubuntu"/>
                <a:ea typeface="Calibri"/>
                <a:cs typeface="Calibri"/>
              </a:rPr>
              <a:t>Wholegrains, nuts, seeds and cheese.</a:t>
            </a:r>
            <a:r>
              <a:rPr lang="en-GB" sz="2000" b="1">
                <a:latin typeface="Ubuntu"/>
                <a:ea typeface="Calibri"/>
                <a:cs typeface="Calibri"/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GB" sz="2000" b="1">
                <a:latin typeface="Ubuntu"/>
                <a:ea typeface="Calibri"/>
                <a:cs typeface="Calibri"/>
              </a:rPr>
              <a:t>Copper: </a:t>
            </a:r>
            <a:r>
              <a:rPr lang="en-GB" sz="2000">
                <a:latin typeface="Ubuntu"/>
                <a:ea typeface="Calibri"/>
                <a:cs typeface="Calibri"/>
              </a:rPr>
              <a:t>Beef, fruits, vegetables, nuts and beans.</a:t>
            </a:r>
            <a:r>
              <a:rPr lang="en-GB" sz="2000" b="1">
                <a:latin typeface="Ubuntu"/>
                <a:ea typeface="Calibri"/>
                <a:cs typeface="Calibri"/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GB" sz="2000" b="1">
                <a:latin typeface="Ubuntu"/>
                <a:ea typeface="Calibri"/>
                <a:cs typeface="Calibri"/>
              </a:rPr>
              <a:t>Fluoride: </a:t>
            </a:r>
            <a:r>
              <a:rPr lang="en-GB" sz="2000">
                <a:latin typeface="Ubuntu"/>
                <a:ea typeface="Calibri"/>
                <a:cs typeface="Calibri"/>
              </a:rPr>
              <a:t>fish, some teas and water. </a:t>
            </a:r>
            <a:endParaRPr lang="en-GB" sz="2000" b="1">
              <a:latin typeface="Ubuntu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GB" sz="2000" b="1">
                <a:latin typeface="Ubuntu"/>
                <a:ea typeface="Calibri"/>
                <a:cs typeface="Calibri"/>
              </a:rPr>
              <a:t>Magnesium: </a:t>
            </a:r>
            <a:r>
              <a:rPr lang="en-GB" sz="2000">
                <a:latin typeface="Ubuntu"/>
                <a:ea typeface="Calibri"/>
                <a:cs typeface="Calibri"/>
              </a:rPr>
              <a:t>Plants.</a:t>
            </a:r>
            <a:r>
              <a:rPr lang="en-GB" sz="2000" b="1">
                <a:latin typeface="Ubuntu"/>
                <a:ea typeface="Calibri"/>
                <a:cs typeface="Calibri"/>
              </a:rPr>
              <a:t> </a:t>
            </a:r>
            <a:endParaRPr lang="en-GB" sz="2000" b="1"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GB" sz="2000" b="1">
                <a:latin typeface="Ubuntu"/>
                <a:ea typeface="Calibri"/>
                <a:cs typeface="Calibri"/>
              </a:rPr>
              <a:t>Iodine: </a:t>
            </a:r>
            <a:r>
              <a:rPr lang="en-GB" sz="2000">
                <a:latin typeface="Ubuntu"/>
                <a:ea typeface="Calibri"/>
                <a:cs typeface="Calibri"/>
              </a:rPr>
              <a:t>Seafood and dairy products. </a:t>
            </a:r>
            <a:endParaRPr lang="en-GB" sz="2000"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GB" sz="2000" b="1">
                <a:latin typeface="Ubuntu"/>
                <a:ea typeface="Calibri"/>
                <a:cs typeface="Calibri"/>
              </a:rPr>
              <a:t>Selenium:</a:t>
            </a:r>
            <a:r>
              <a:rPr lang="en-GB" sz="2000">
                <a:latin typeface="Ubuntu"/>
                <a:ea typeface="Calibri"/>
                <a:cs typeface="Calibri"/>
              </a:rPr>
              <a:t> Grains, meat and seafood. </a:t>
            </a:r>
          </a:p>
          <a:p>
            <a:pPr marL="342900" indent="-342900">
              <a:buFont typeface="Arial"/>
              <a:buChar char="•"/>
            </a:pPr>
            <a:r>
              <a:rPr lang="en-GB" sz="2000" b="1">
                <a:latin typeface="Ubuntu"/>
                <a:ea typeface="Calibri"/>
                <a:cs typeface="Calibri"/>
              </a:rPr>
              <a:t>Zinc:</a:t>
            </a:r>
            <a:r>
              <a:rPr lang="en-GB" sz="2000">
                <a:latin typeface="Ubuntu"/>
                <a:ea typeface="Calibri"/>
                <a:cs typeface="Calibri"/>
              </a:rPr>
              <a:t> Meat, fish, vegetables and some grains.</a:t>
            </a:r>
            <a:r>
              <a:rPr lang="en-GB" sz="2000">
                <a:solidFill>
                  <a:schemeClr val="accent1">
                    <a:lumMod val="76000"/>
                  </a:schemeClr>
                </a:solidFill>
                <a:latin typeface="Ubuntu"/>
                <a:ea typeface="Calibri"/>
                <a:cs typeface="Calibri"/>
              </a:rPr>
              <a:t> </a:t>
            </a:r>
          </a:p>
          <a:p>
            <a:pPr marL="342900" indent="-342900" algn="just">
              <a:buFont typeface="Arial"/>
              <a:buChar char="•"/>
            </a:pPr>
            <a:endParaRPr lang="en-GB" sz="2400" b="1">
              <a:solidFill>
                <a:schemeClr val="accent1">
                  <a:lumMod val="76000"/>
                </a:schemeClr>
              </a:solidFill>
              <a:latin typeface="Ubuntu"/>
              <a:ea typeface="Calibri"/>
              <a:cs typeface="Calibri"/>
            </a:endParaRPr>
          </a:p>
          <a:p>
            <a:pPr marL="342900" indent="-342900" algn="just">
              <a:buFont typeface="Arial"/>
              <a:buChar char="•"/>
            </a:pPr>
            <a:endParaRPr lang="en-GB" sz="2400" b="1">
              <a:solidFill>
                <a:schemeClr val="accent1">
                  <a:lumMod val="76000"/>
                </a:schemeClr>
              </a:solidFill>
              <a:latin typeface="Ubuntu"/>
              <a:ea typeface="Calibri"/>
              <a:cs typeface="Calibri"/>
            </a:endParaRPr>
          </a:p>
          <a:p>
            <a:pPr marL="342900" indent="-342900" algn="just">
              <a:buFont typeface="Arial"/>
              <a:buChar char="•"/>
            </a:pPr>
            <a:endParaRPr lang="en-GB" sz="2400" b="1">
              <a:solidFill>
                <a:schemeClr val="accent1">
                  <a:lumMod val="76000"/>
                </a:schemeClr>
              </a:solidFill>
              <a:latin typeface="Ubuntu"/>
              <a:ea typeface="Calibri"/>
              <a:cs typeface="Calibri"/>
            </a:endParaRPr>
          </a:p>
          <a:p>
            <a:pPr marL="342900" indent="-342900" algn="just">
              <a:buFont typeface="Arial"/>
              <a:buChar char="•"/>
            </a:pPr>
            <a:endParaRPr lang="en-GB" sz="2400" b="1">
              <a:solidFill>
                <a:schemeClr val="accent1">
                  <a:lumMod val="76000"/>
                </a:schemeClr>
              </a:solidFill>
              <a:latin typeface="Ubuntu"/>
              <a:ea typeface="Calibri"/>
              <a:cs typeface="Calibri"/>
            </a:endParaRPr>
          </a:p>
        </p:txBody>
      </p:sp>
      <p:pic>
        <p:nvPicPr>
          <p:cNvPr id="3" name="Picture 2" descr="A group of fruits and vegetables on a table&#10;&#10;AI-generated content may be incorrect.">
            <a:extLst>
              <a:ext uri="{FF2B5EF4-FFF2-40B4-BE49-F238E27FC236}">
                <a16:creationId xmlns:a16="http://schemas.microsoft.com/office/drawing/2014/main" id="{831AC13A-DC79-64CF-8FB0-3C018C2E8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7920" y="2824342"/>
            <a:ext cx="4324629" cy="296658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0899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F2DBE-CC92-8FFA-11D3-25139B60C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8594" y="1040565"/>
            <a:ext cx="5315251" cy="669925"/>
          </a:xfrm>
        </p:spPr>
        <p:txBody>
          <a:bodyPr>
            <a:noAutofit/>
          </a:bodyPr>
          <a:lstStyle/>
          <a:p>
            <a:r>
              <a:rPr lang="en-GB">
                <a:latin typeface="Ubuntu"/>
                <a:ea typeface="Calibri Light"/>
                <a:cs typeface="Calibri Light"/>
              </a:rPr>
              <a:t>Vitamins and Minerals</a:t>
            </a:r>
            <a:r>
              <a:rPr lang="en-GB">
                <a:solidFill>
                  <a:schemeClr val="tx2"/>
                </a:solidFill>
                <a:latin typeface="Ubuntu"/>
                <a:ea typeface="Calibri Light"/>
                <a:cs typeface="Calibri Light"/>
              </a:rPr>
              <a:t> </a:t>
            </a:r>
            <a:endParaRPr lang="en-US">
              <a:solidFill>
                <a:schemeClr val="tx2"/>
              </a:solidFill>
              <a:latin typeface="Ubuntu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2037EE-BEAC-E456-641A-652063A5BE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4879" y="1718866"/>
            <a:ext cx="6688221" cy="668407"/>
          </a:xfrm>
        </p:spPr>
        <p:txBody>
          <a:bodyPr>
            <a:normAutofit/>
          </a:bodyPr>
          <a:lstStyle/>
          <a:p>
            <a:r>
              <a:rPr lang="en-GB" b="1">
                <a:latin typeface="Ubuntu"/>
                <a:ea typeface="Calibri"/>
                <a:cs typeface="Calibri"/>
              </a:rPr>
              <a:t>Vitamins and minerals are nutrients your body need to work properly and stay healthy.</a:t>
            </a:r>
            <a:endParaRPr lang="en-US">
              <a:latin typeface="Ubuntu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CB8F6B-1D94-4F0D-DCF5-980229F412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504919"/>
            <a:ext cx="11432836" cy="364281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800">
                <a:latin typeface="Ubuntu"/>
                <a:ea typeface="Calibri"/>
                <a:cs typeface="Calibri"/>
              </a:rPr>
              <a:t>If we aim to eat a balanced diet with plenty of variety, we should consume all the vitamins and minerals we need to live a healthy life. In some cases, we may need to take vitamin supplements to support us to maintain good health, such as: </a:t>
            </a:r>
            <a:endParaRPr lang="en-US"/>
          </a:p>
          <a:p>
            <a:pPr marL="342900" indent="-34290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Some health conditions can make vitamin absorption very difficult. </a:t>
            </a:r>
            <a:endParaRPr lang="en-US" sz="1800">
              <a:latin typeface="Ubuntu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Age: In later life especially those who are disabled or chronically ill may need to take supplements to support them. </a:t>
            </a:r>
            <a:endParaRPr lang="en-US" sz="1800">
              <a:latin typeface="Ubuntu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Pregnancy: Pregnant women should take folic acid to support the growth of their babies. </a:t>
            </a:r>
            <a:endParaRPr lang="en-US" sz="1800">
              <a:latin typeface="Ubuntu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Sun Exposure: Individuals who don't have much sun exposure or have darker skin should be encouraged to take vitamin D as usually it is absorbed through sun exposure. </a:t>
            </a:r>
            <a:endParaRPr lang="en-US" sz="1800">
              <a:latin typeface="Ubuntu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Other factors such as heavy menstrual cycles, lifestyle choices and dietary choices may require supplementation. </a:t>
            </a:r>
            <a:endParaRPr lang="en-US" sz="180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774143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21A9E60-ADE7-1061-F03D-C175945E16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399892"/>
            <a:ext cx="7621965" cy="1641245"/>
          </a:xfrm>
        </p:spPr>
        <p:txBody>
          <a:bodyPr/>
          <a:lstStyle/>
          <a:p>
            <a:r>
              <a:rPr lang="en-US">
                <a:latin typeface="Ubuntu"/>
                <a:ea typeface="Verdana"/>
              </a:rPr>
              <a:t>Thank You For Listening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800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F2DBE-CC92-8FFA-11D3-25139B60C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1236317"/>
            <a:ext cx="4432300" cy="669925"/>
          </a:xfrm>
        </p:spPr>
        <p:txBody>
          <a:bodyPr>
            <a:normAutofit/>
          </a:bodyPr>
          <a:lstStyle/>
          <a:p>
            <a:r>
              <a:rPr lang="en-GB">
                <a:latin typeface="Ubuntu"/>
                <a:ea typeface="Calibri Light"/>
                <a:cs typeface="Calibri Light"/>
              </a:rPr>
              <a:t>Vitamin A</a:t>
            </a:r>
            <a:endParaRPr lang="en-US">
              <a:latin typeface="Ubuntu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CB8F6B-1D94-4F0D-DCF5-980229F412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166889"/>
            <a:ext cx="7973758" cy="386052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b="1">
                <a:latin typeface="Ubuntu"/>
                <a:ea typeface="Calibri"/>
                <a:cs typeface="Calibri"/>
              </a:rPr>
              <a:t>Beta-Carotene is converted into vitamin A in the body,  Vitamin A has several important functions, these include:</a:t>
            </a:r>
            <a:endParaRPr lang="en-US" sz="20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000">
                <a:latin typeface="Ubuntu"/>
                <a:ea typeface="Calibri"/>
                <a:cs typeface="Calibri"/>
              </a:rPr>
              <a:t>Helping your body's natural defence against illness and infection (the immune system) work properly</a:t>
            </a:r>
          </a:p>
          <a:p>
            <a:pPr marL="285750" indent="-285750">
              <a:buFont typeface="Arial"/>
              <a:buChar char="•"/>
            </a:pPr>
            <a:r>
              <a:rPr lang="en-GB" sz="2000">
                <a:latin typeface="Ubuntu"/>
                <a:ea typeface="Calibri"/>
                <a:cs typeface="Calibri"/>
              </a:rPr>
              <a:t>Helping vision in low light</a:t>
            </a:r>
          </a:p>
          <a:p>
            <a:pPr marL="285750" indent="-285750">
              <a:buFont typeface="Arial"/>
              <a:buChar char="•"/>
            </a:pPr>
            <a:r>
              <a:rPr lang="en-GB" sz="2000">
                <a:latin typeface="Ubuntu"/>
                <a:ea typeface="Calibri"/>
                <a:cs typeface="Calibri"/>
              </a:rPr>
              <a:t>Keeping skin and the lining of some parts of the body, such as the nose healthy</a:t>
            </a:r>
          </a:p>
          <a:p>
            <a:r>
              <a:rPr lang="en-GB" sz="2000" b="1">
                <a:latin typeface="Ubuntu"/>
                <a:ea typeface="Calibri"/>
                <a:cs typeface="Calibri"/>
              </a:rPr>
              <a:t>Good sources of vitamin A (retinol) include:</a:t>
            </a:r>
            <a:endParaRPr lang="en-US" sz="20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000">
                <a:latin typeface="Ubuntu"/>
                <a:ea typeface="Calibri"/>
                <a:cs typeface="Calibri"/>
              </a:rPr>
              <a:t>Cheese</a:t>
            </a:r>
            <a:endParaRPr lang="en-US" sz="20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000">
                <a:latin typeface="Ubuntu"/>
                <a:ea typeface="Calibri"/>
                <a:cs typeface="Calibri"/>
              </a:rPr>
              <a:t>Eggs</a:t>
            </a:r>
            <a:endParaRPr lang="en-US" sz="20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000">
                <a:latin typeface="Ubuntu"/>
                <a:ea typeface="Calibri"/>
                <a:cs typeface="Calibri"/>
              </a:rPr>
              <a:t>Oily fish</a:t>
            </a:r>
            <a:endParaRPr lang="en-GB" sz="2000">
              <a:latin typeface="Ubuntu"/>
            </a:endParaRPr>
          </a:p>
        </p:txBody>
      </p:sp>
      <p:pic>
        <p:nvPicPr>
          <p:cNvPr id="5" name="Picture 4" descr="A group of food on a table&#10;&#10;AI-generated content may be incorrect.">
            <a:extLst>
              <a:ext uri="{FF2B5EF4-FFF2-40B4-BE49-F238E27FC236}">
                <a16:creationId xmlns:a16="http://schemas.microsoft.com/office/drawing/2014/main" id="{D4FF4399-ACE6-3EDF-AE5F-ADB60652E3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043" y="2166889"/>
            <a:ext cx="3468871" cy="238461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074598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F2DBE-CC92-8FFA-11D3-25139B60C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822851"/>
            <a:ext cx="5284536" cy="689977"/>
          </a:xfrm>
        </p:spPr>
        <p:txBody>
          <a:bodyPr>
            <a:normAutofit/>
          </a:bodyPr>
          <a:lstStyle/>
          <a:p>
            <a:r>
              <a:rPr lang="en-GB">
                <a:latin typeface="Ubuntu"/>
                <a:ea typeface="Calibri Light"/>
                <a:cs typeface="Calibri Light"/>
              </a:rPr>
              <a:t>B Vitamins and Folic Acid</a:t>
            </a:r>
            <a:endParaRPr lang="en-US">
              <a:latin typeface="Ubuntu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CB8F6B-1D94-4F0D-DCF5-980229F412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1916868"/>
            <a:ext cx="7973758" cy="443791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1800">
                <a:latin typeface="Ubuntu"/>
                <a:ea typeface="Calibri"/>
                <a:cs typeface="Calibri"/>
              </a:rPr>
              <a:t>There are eight well-known B vitamins that play a role in the body. They support metabolism and contribute to the body's ability to produce energy from food. </a:t>
            </a:r>
            <a:endParaRPr lang="en-US" sz="1800">
              <a:latin typeface="Ubuntu"/>
              <a:ea typeface="Calibri"/>
              <a:cs typeface="Calibri"/>
            </a:endParaRPr>
          </a:p>
          <a:p>
            <a:r>
              <a:rPr lang="en-GB" sz="1800" b="1">
                <a:latin typeface="Ubuntu"/>
                <a:ea typeface="Calibri"/>
                <a:cs typeface="Calibri"/>
              </a:rPr>
              <a:t>Good sources of B vitamins include:</a:t>
            </a:r>
            <a:endParaRPr lang="en-GB" sz="1800">
              <a:latin typeface="Ubuntu"/>
              <a:ea typeface="Calibri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Peas </a:t>
            </a:r>
            <a:endParaRPr lang="en-US" sz="1800">
              <a:latin typeface="Ubuntu"/>
              <a:ea typeface="Calibri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Fresh fruits </a:t>
            </a:r>
            <a:endParaRPr lang="en-US" sz="1800">
              <a:latin typeface="Ubuntu"/>
              <a:ea typeface="Calibri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Nuts. </a:t>
            </a:r>
            <a:endParaRPr lang="en-US" sz="1800">
              <a:latin typeface="Ubuntu"/>
              <a:ea typeface="Calibri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Wholegrain breads </a:t>
            </a:r>
            <a:endParaRPr lang="en-US" sz="1800">
              <a:latin typeface="Ubuntu"/>
              <a:ea typeface="Calibri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Fortified breakfast cereals </a:t>
            </a:r>
            <a:endParaRPr lang="en-US" sz="1800">
              <a:latin typeface="Ubuntu"/>
              <a:ea typeface="Calibri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Liver</a:t>
            </a:r>
            <a:endParaRPr lang="en-US" sz="1800">
              <a:latin typeface="Ubuntu"/>
              <a:ea typeface="Calibri"/>
              <a:cs typeface="Calibri"/>
            </a:endParaRPr>
          </a:p>
          <a:p>
            <a:r>
              <a:rPr lang="en-GB" sz="1800">
                <a:latin typeface="Ubuntu"/>
                <a:ea typeface="Calibri"/>
                <a:cs typeface="Calibri"/>
              </a:rPr>
              <a:t>Folic acid is important in red blood cell formation and for healthy cell growth and function. Good sources include: Leafy green vegetables, beans, citrus fruits, eggs and fortified foods. </a:t>
            </a:r>
            <a:endParaRPr lang="en-GB" sz="1800">
              <a:latin typeface="Ubuntu"/>
            </a:endParaRPr>
          </a:p>
        </p:txBody>
      </p:sp>
      <p:pic>
        <p:nvPicPr>
          <p:cNvPr id="3" name="Picture 2" descr="A group of food around a chalkboard&#10;&#10;AI-generated content may be incorrect.">
            <a:extLst>
              <a:ext uri="{FF2B5EF4-FFF2-40B4-BE49-F238E27FC236}">
                <a16:creationId xmlns:a16="http://schemas.microsoft.com/office/drawing/2014/main" id="{B25B4FC2-0CE1-DB0C-20EC-7520B51ACB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225" y="2092709"/>
            <a:ext cx="3364444" cy="245802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26294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F2DBE-CC92-8FFA-11D3-25139B60C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1040565"/>
            <a:ext cx="4432300" cy="669925"/>
          </a:xfrm>
        </p:spPr>
        <p:txBody>
          <a:bodyPr>
            <a:normAutofit fontScale="92500" lnSpcReduction="20000"/>
          </a:bodyPr>
          <a:lstStyle/>
          <a:p>
            <a:r>
              <a:rPr lang="en-GB">
                <a:latin typeface="Ubuntu"/>
                <a:ea typeface="Calibri Light"/>
                <a:cs typeface="Calibri Light"/>
              </a:rPr>
              <a:t>Vitamin</a:t>
            </a:r>
            <a:r>
              <a:rPr lang="en-GB" sz="5400">
                <a:latin typeface="Ubuntu"/>
                <a:ea typeface="Calibri Light"/>
                <a:cs typeface="Calibri Light"/>
              </a:rPr>
              <a:t> </a:t>
            </a:r>
            <a:r>
              <a:rPr lang="en-GB">
                <a:latin typeface="Ubuntu"/>
                <a:ea typeface="Calibri Light"/>
                <a:cs typeface="Calibri Light"/>
              </a:rPr>
              <a:t>C</a:t>
            </a:r>
            <a:endParaRPr lang="en-US">
              <a:latin typeface="Ubuntu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CB8F6B-1D94-4F0D-DCF5-980229F412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2811" y="1750559"/>
            <a:ext cx="8398999" cy="457414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1800">
                <a:latin typeface="Ubuntu"/>
                <a:ea typeface="Calibri"/>
                <a:cs typeface="Calibri"/>
              </a:rPr>
              <a:t>Vitamin C has several important functions.</a:t>
            </a:r>
            <a:endParaRPr lang="en-US" sz="1800">
              <a:latin typeface="Ubuntu"/>
              <a:ea typeface="Calibri"/>
              <a:cs typeface="Calibri"/>
            </a:endParaRPr>
          </a:p>
          <a:p>
            <a:r>
              <a:rPr lang="en-GB" sz="1800">
                <a:latin typeface="Ubuntu"/>
                <a:ea typeface="Calibri"/>
                <a:cs typeface="Calibri"/>
              </a:rPr>
              <a:t>These include:</a:t>
            </a:r>
          </a:p>
          <a:p>
            <a:pPr marL="285750" indent="-28575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helping to protect cells and keeping them healthy</a:t>
            </a:r>
          </a:p>
          <a:p>
            <a:pPr marL="285750" indent="-28575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maintaining healthy skin, blood vessels, bones and cartilage</a:t>
            </a:r>
          </a:p>
          <a:p>
            <a:pPr marL="285750" indent="-28575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helping with wound healing</a:t>
            </a:r>
          </a:p>
          <a:p>
            <a:pPr marL="285750" indent="-28575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Supports our body to fight infection and support a healthy immune system. </a:t>
            </a:r>
            <a:endParaRPr lang="en-US" sz="1800">
              <a:latin typeface="Ubuntu"/>
              <a:ea typeface="Calibri"/>
              <a:cs typeface="Calibri"/>
            </a:endParaRPr>
          </a:p>
          <a:p>
            <a:r>
              <a:rPr lang="en-GB" sz="1800">
                <a:latin typeface="Ubuntu"/>
                <a:ea typeface="Calibri"/>
                <a:cs typeface="Calibri"/>
              </a:rPr>
              <a:t>Good sources include:</a:t>
            </a:r>
          </a:p>
          <a:p>
            <a:pPr marL="285750" indent="-28575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citrus fruit, such as oranges and orange juice</a:t>
            </a:r>
          </a:p>
          <a:p>
            <a:pPr marL="285750" indent="-28575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peppers</a:t>
            </a:r>
          </a:p>
          <a:p>
            <a:pPr marL="285750" indent="-28575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strawberries</a:t>
            </a:r>
          </a:p>
          <a:p>
            <a:pPr marL="285750" indent="-28575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blackcurrants</a:t>
            </a:r>
          </a:p>
          <a:p>
            <a:pPr marL="285750" indent="-285750">
              <a:buFont typeface="Arial"/>
              <a:buChar char="•"/>
            </a:pPr>
            <a:r>
              <a:rPr lang="en-GB" sz="1800">
                <a:latin typeface="Ubuntu"/>
                <a:ea typeface="Calibri"/>
                <a:cs typeface="Calibri"/>
              </a:rPr>
              <a:t>broccoli</a:t>
            </a:r>
            <a:endParaRPr lang="en-GB" sz="1800">
              <a:latin typeface="Ubuntu"/>
            </a:endParaRPr>
          </a:p>
        </p:txBody>
      </p:sp>
      <p:pic>
        <p:nvPicPr>
          <p:cNvPr id="3" name="Picture 2" descr="A group of fruits and vegetables around a black board&#10;&#10;AI-generated content may be incorrect.">
            <a:extLst>
              <a:ext uri="{FF2B5EF4-FFF2-40B4-BE49-F238E27FC236}">
                <a16:creationId xmlns:a16="http://schemas.microsoft.com/office/drawing/2014/main" id="{7D057070-D5EC-1D49-0F98-8DC2C2F983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950" y="2112869"/>
            <a:ext cx="3407351" cy="235280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905525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F2DBE-CC92-8FFA-11D3-25139B60C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1040565"/>
            <a:ext cx="4432300" cy="669925"/>
          </a:xfrm>
        </p:spPr>
        <p:txBody>
          <a:bodyPr>
            <a:normAutofit/>
          </a:bodyPr>
          <a:lstStyle/>
          <a:p>
            <a:r>
              <a:rPr lang="en-GB">
                <a:latin typeface="Ubuntu"/>
                <a:ea typeface="Calibri Light"/>
                <a:cs typeface="Calibri Light"/>
              </a:rPr>
              <a:t>Vitamin D</a:t>
            </a:r>
            <a:endParaRPr lang="en-US">
              <a:latin typeface="Ubuntu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CB8F6B-1D94-4F0D-DCF5-980229F412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80" y="1906524"/>
            <a:ext cx="7880973" cy="456204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200" b="1">
                <a:latin typeface="Ubuntu"/>
                <a:ea typeface="Calibri"/>
                <a:cs typeface="Calibri"/>
              </a:rPr>
              <a:t>Vitamin D helps regulate the amount of calcium and phosphate in the body.</a:t>
            </a:r>
            <a:endParaRPr lang="en-US" sz="2200">
              <a:latin typeface="Ubuntu"/>
              <a:ea typeface="Calibri"/>
              <a:cs typeface="Calibri"/>
            </a:endParaRPr>
          </a:p>
          <a:p>
            <a:r>
              <a:rPr lang="en-GB" sz="2200">
                <a:latin typeface="Ubuntu"/>
                <a:ea typeface="Calibri"/>
                <a:cs typeface="Calibri"/>
              </a:rPr>
              <a:t>These nutrients are needed to keep bones, teeth and muscles healthy.</a:t>
            </a:r>
          </a:p>
          <a:p>
            <a:r>
              <a:rPr lang="en-GB" sz="2200">
                <a:latin typeface="Ubuntu"/>
                <a:ea typeface="Calibri"/>
                <a:cs typeface="Calibri"/>
              </a:rPr>
              <a:t>The main source of vitamin D is sunlight, but can also be found in: </a:t>
            </a: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oily fish – such as salmon, sardines, herring and mackerel</a:t>
            </a:r>
            <a:endParaRPr lang="en-GB"/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red meat</a:t>
            </a: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liver (avoid liver if you are pregnant)</a:t>
            </a: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egg yolks</a:t>
            </a:r>
            <a:endParaRPr lang="en-GB" sz="2200">
              <a:latin typeface="Ubuntu"/>
            </a:endParaRPr>
          </a:p>
        </p:txBody>
      </p:sp>
      <p:pic>
        <p:nvPicPr>
          <p:cNvPr id="5" name="Picture 4" descr="A group of food on a table&#10;&#10;AI-generated content may be incorrect.">
            <a:extLst>
              <a:ext uri="{FF2B5EF4-FFF2-40B4-BE49-F238E27FC236}">
                <a16:creationId xmlns:a16="http://schemas.microsoft.com/office/drawing/2014/main" id="{37D14C41-41C8-4F5F-BAAC-B878C293F9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147" y="1662643"/>
            <a:ext cx="3899973" cy="3181155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842078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F2DBE-CC92-8FFA-11D3-25139B60C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1040565"/>
            <a:ext cx="4432300" cy="669925"/>
          </a:xfrm>
        </p:spPr>
        <p:txBody>
          <a:bodyPr>
            <a:normAutofit/>
          </a:bodyPr>
          <a:lstStyle/>
          <a:p>
            <a:r>
              <a:rPr lang="en-GB">
                <a:latin typeface="Ubuntu"/>
                <a:ea typeface="Calibri Light"/>
                <a:cs typeface="Calibri Light"/>
              </a:rPr>
              <a:t>Vitamin E</a:t>
            </a:r>
            <a:endParaRPr lang="en-US">
              <a:latin typeface="Ubuntu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CB8F6B-1D94-4F0D-DCF5-980229F412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80" y="2063762"/>
            <a:ext cx="7602783" cy="400566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>
                <a:latin typeface="Ubuntu"/>
                <a:ea typeface="Calibri"/>
                <a:cs typeface="Calibri"/>
              </a:rPr>
              <a:t>Vitamin E helps maintain healthy skin and eyes and strengthen the body's natural defence against illness and infection (the immune system).</a:t>
            </a:r>
            <a:endParaRPr lang="en-US" sz="2400">
              <a:latin typeface="Ubuntu"/>
              <a:ea typeface="Calibri"/>
              <a:cs typeface="Calibri"/>
            </a:endParaRPr>
          </a:p>
          <a:p>
            <a:r>
              <a:rPr lang="en-GB" sz="2400">
                <a:latin typeface="Ubuntu"/>
                <a:ea typeface="Calibri"/>
                <a:cs typeface="Calibri"/>
              </a:rPr>
              <a:t>Good sources include:</a:t>
            </a:r>
            <a:endParaRPr lang="en-US" sz="24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400">
                <a:latin typeface="Ubuntu"/>
                <a:ea typeface="Calibri"/>
                <a:cs typeface="Calibri"/>
              </a:rPr>
              <a:t>plant oils – such as rapeseed (vegetable oil), sunflower, soya, corn and olive oil</a:t>
            </a:r>
            <a:endParaRPr lang="en-US" sz="24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400">
                <a:latin typeface="Ubuntu"/>
                <a:ea typeface="Calibri"/>
                <a:cs typeface="Calibri"/>
              </a:rPr>
              <a:t>nuts and seeds</a:t>
            </a:r>
            <a:endParaRPr lang="en-US" sz="24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400">
                <a:latin typeface="Ubuntu"/>
                <a:ea typeface="Calibri"/>
                <a:cs typeface="Calibri"/>
              </a:rPr>
              <a:t>wheatgerm – found in cereals and cereal product</a:t>
            </a:r>
            <a:endParaRPr lang="en-GB" sz="2400">
              <a:latin typeface="Ubuntu"/>
            </a:endParaRPr>
          </a:p>
        </p:txBody>
      </p:sp>
      <p:pic>
        <p:nvPicPr>
          <p:cNvPr id="5" name="Picture 4" descr="A group of food on a black surface&#10;&#10;AI-generated content may be incorrect.">
            <a:extLst>
              <a:ext uri="{FF2B5EF4-FFF2-40B4-BE49-F238E27FC236}">
                <a16:creationId xmlns:a16="http://schemas.microsoft.com/office/drawing/2014/main" id="{3C2D1CAD-B219-3565-EA33-F1E7F466B5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663" y="1710490"/>
            <a:ext cx="3789878" cy="317157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277512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8FF048-5B32-419F-B440-01BF88B280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F2DBE-CC92-8FFA-11D3-25139B60C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1040565"/>
            <a:ext cx="4432300" cy="669925"/>
          </a:xfrm>
        </p:spPr>
        <p:txBody>
          <a:bodyPr>
            <a:noAutofit/>
          </a:bodyPr>
          <a:lstStyle/>
          <a:p>
            <a:r>
              <a:rPr lang="en-GB" sz="4000">
                <a:latin typeface="Ubuntu"/>
                <a:ea typeface="Calibri Light"/>
                <a:cs typeface="Calibri Light"/>
              </a:rPr>
              <a:t>Vitamin K</a:t>
            </a:r>
            <a:endParaRPr lang="en-US" sz="4000">
              <a:latin typeface="Ubuntu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CB8F6B-1D94-4F0D-DCF5-980229F412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80" y="2063762"/>
            <a:ext cx="7602783" cy="364281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200" b="1">
                <a:latin typeface="Ubuntu"/>
                <a:ea typeface="Calibri"/>
                <a:cs typeface="Calibri"/>
              </a:rPr>
              <a:t>Vitamin K is a group of vitamins that the body needs for blood clotting, helping wounds to heal.</a:t>
            </a:r>
            <a:endParaRPr lang="en-US" sz="2200">
              <a:latin typeface="Ubuntu"/>
              <a:ea typeface="Calibri"/>
              <a:cs typeface="Calibri"/>
            </a:endParaRPr>
          </a:p>
          <a:p>
            <a:endParaRPr lang="en-GB" sz="2200">
              <a:latin typeface="Ubuntu"/>
              <a:ea typeface="Calibri"/>
              <a:cs typeface="Calibri"/>
            </a:endParaRPr>
          </a:p>
          <a:p>
            <a:r>
              <a:rPr lang="en-GB" sz="2200">
                <a:latin typeface="Ubuntu"/>
                <a:ea typeface="Calibri"/>
                <a:cs typeface="Calibri"/>
              </a:rPr>
              <a:t>Vitamin K is found in:</a:t>
            </a:r>
            <a:endParaRPr lang="en-US" sz="22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green leafy vegetables – such as broccoli and spinach</a:t>
            </a:r>
            <a:endParaRPr lang="en-US" sz="22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vegetable oils</a:t>
            </a:r>
            <a:endParaRPr lang="en-US" sz="22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cereal grains</a:t>
            </a:r>
            <a:endParaRPr lang="en-US" sz="22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Small amounts can also be found in meat and dairy foods.</a:t>
            </a:r>
            <a:endParaRPr lang="en-GB">
              <a:latin typeface="Ubuntu"/>
            </a:endParaRPr>
          </a:p>
        </p:txBody>
      </p:sp>
      <p:pic>
        <p:nvPicPr>
          <p:cNvPr id="5" name="Picture 4" descr="A group of vegetables in a circle&#10;&#10;AI-generated content may be incorrect.">
            <a:extLst>
              <a:ext uri="{FF2B5EF4-FFF2-40B4-BE49-F238E27FC236}">
                <a16:creationId xmlns:a16="http://schemas.microsoft.com/office/drawing/2014/main" id="{AD7DE335-8876-0487-F919-8152AC54A4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464" y="1407887"/>
            <a:ext cx="3561907" cy="356190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721791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F2DBE-CC92-8FFA-11D3-25139B60C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1040565"/>
            <a:ext cx="4432300" cy="669925"/>
          </a:xfrm>
        </p:spPr>
        <p:txBody>
          <a:bodyPr>
            <a:normAutofit/>
          </a:bodyPr>
          <a:lstStyle/>
          <a:p>
            <a:r>
              <a:rPr lang="en-GB">
                <a:latin typeface="Ubuntu"/>
                <a:ea typeface="Calibri Light"/>
                <a:cs typeface="Calibri Light"/>
              </a:rPr>
              <a:t>Calcium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CB8F6B-1D94-4F0D-DCF5-980229F412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80" y="1846048"/>
            <a:ext cx="7602783" cy="41750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200" b="1">
                <a:latin typeface="Ubuntu"/>
                <a:ea typeface="Calibri"/>
                <a:cs typeface="Calibri"/>
              </a:rPr>
              <a:t>Calcium has several important functions</a:t>
            </a:r>
            <a:endParaRPr lang="en-US" sz="2200">
              <a:latin typeface="Ubuntu"/>
              <a:ea typeface="Calibri"/>
              <a:cs typeface="Calibri"/>
            </a:endParaRPr>
          </a:p>
          <a:p>
            <a:r>
              <a:rPr lang="en-GB" sz="2200">
                <a:latin typeface="Ubuntu"/>
                <a:ea typeface="Calibri"/>
                <a:cs typeface="Calibri"/>
              </a:rPr>
              <a:t>These include:</a:t>
            </a:r>
            <a:endParaRPr lang="en-US" sz="2200">
              <a:latin typeface="Ubuntu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helping build bones and keep teeth healthy</a:t>
            </a: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regulating muscle contractions, including your heartbeat</a:t>
            </a: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making sure blood clots normally</a:t>
            </a:r>
          </a:p>
          <a:p>
            <a:r>
              <a:rPr lang="en-GB" sz="2200">
                <a:latin typeface="Ubuntu"/>
                <a:ea typeface="Calibri"/>
                <a:cs typeface="Calibri"/>
              </a:rPr>
              <a:t>Sources of calcium include:</a:t>
            </a: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milk, cheese and other dairy foods</a:t>
            </a: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green leafy vegetables – such as kale and okra </a:t>
            </a:r>
          </a:p>
          <a:p>
            <a:pPr marL="285750" indent="-285750">
              <a:buFont typeface="Arial"/>
              <a:buChar char="•"/>
            </a:pPr>
            <a:r>
              <a:rPr lang="en-GB" sz="2200">
                <a:latin typeface="Ubuntu"/>
                <a:ea typeface="Calibri"/>
                <a:cs typeface="Calibri"/>
              </a:rPr>
              <a:t>soya drinks with added calcium</a:t>
            </a:r>
            <a:endParaRPr lang="en-GB">
              <a:latin typeface="Ubuntu"/>
            </a:endParaRPr>
          </a:p>
        </p:txBody>
      </p:sp>
      <p:pic>
        <p:nvPicPr>
          <p:cNvPr id="3" name="Picture 2" descr="A group of dairy products&#10;&#10;AI-generated content may be incorrect.">
            <a:extLst>
              <a:ext uri="{FF2B5EF4-FFF2-40B4-BE49-F238E27FC236}">
                <a16:creationId xmlns:a16="http://schemas.microsoft.com/office/drawing/2014/main" id="{3CBFF369-6AE6-D50A-988B-7FD008EFB3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545" y="1846048"/>
            <a:ext cx="3808326" cy="2945219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801320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F2DBE-CC92-8FFA-11D3-25139B60C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1040565"/>
            <a:ext cx="4432300" cy="669925"/>
          </a:xfrm>
        </p:spPr>
        <p:txBody>
          <a:bodyPr>
            <a:normAutofit/>
          </a:bodyPr>
          <a:lstStyle/>
          <a:p>
            <a:r>
              <a:rPr lang="en-GB">
                <a:latin typeface="Ubuntu"/>
                <a:ea typeface="Calibri Light"/>
                <a:cs typeface="Calibri Light"/>
              </a:rPr>
              <a:t>Iron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CB8F6B-1D94-4F0D-DCF5-980229F412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80" y="1906524"/>
            <a:ext cx="7070592" cy="40782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 b="1">
                <a:latin typeface="Ubuntu"/>
                <a:ea typeface="Calibri"/>
                <a:cs typeface="Calibri"/>
              </a:rPr>
              <a:t>Iron is important in making red blood cells, which carry oxygen around the body.</a:t>
            </a:r>
            <a:endParaRPr lang="en-GB" sz="2400">
              <a:latin typeface="Ubuntu"/>
              <a:ea typeface="Calibri"/>
              <a:cs typeface="Calibri"/>
            </a:endParaRPr>
          </a:p>
          <a:p>
            <a:r>
              <a:rPr lang="en-GB" sz="2400">
                <a:latin typeface="Ubuntu"/>
                <a:ea typeface="Calibri"/>
                <a:cs typeface="Calibri"/>
              </a:rPr>
              <a:t>A lack of iron can lead to iron deficiency known as anaemia </a:t>
            </a:r>
          </a:p>
          <a:p>
            <a:r>
              <a:rPr lang="en-GB" sz="2400">
                <a:latin typeface="Ubuntu"/>
                <a:ea typeface="Calibri"/>
                <a:cs typeface="Calibri"/>
              </a:rPr>
              <a:t>Good sources of iron include:</a:t>
            </a:r>
          </a:p>
          <a:p>
            <a:pPr marL="285750" indent="-285750">
              <a:buFont typeface="Arial"/>
              <a:buChar char="•"/>
            </a:pPr>
            <a:r>
              <a:rPr lang="en-GB" sz="2400">
                <a:latin typeface="Ubuntu"/>
                <a:ea typeface="Calibri"/>
                <a:cs typeface="Calibri"/>
              </a:rPr>
              <a:t>Liver, red meat</a:t>
            </a:r>
          </a:p>
          <a:p>
            <a:pPr marL="285750" indent="-285750">
              <a:buFont typeface="Arial"/>
              <a:buChar char="•"/>
            </a:pPr>
            <a:r>
              <a:rPr lang="en-GB" sz="2400">
                <a:latin typeface="Ubuntu"/>
                <a:ea typeface="Calibri"/>
                <a:cs typeface="Calibri"/>
              </a:rPr>
              <a:t>beans, such as red kidney beans, edamame beans and chickpeas</a:t>
            </a:r>
          </a:p>
          <a:p>
            <a:pPr marL="285750" indent="-285750">
              <a:buFont typeface="Arial"/>
              <a:buChar char="•"/>
            </a:pPr>
            <a:r>
              <a:rPr lang="en-GB" sz="2400">
                <a:latin typeface="Ubuntu"/>
                <a:ea typeface="Calibri"/>
                <a:cs typeface="Calibri"/>
              </a:rPr>
              <a:t>nuts</a:t>
            </a:r>
            <a:endParaRPr lang="en-GB" sz="2400">
              <a:latin typeface="Ubuntu"/>
            </a:endParaRPr>
          </a:p>
        </p:txBody>
      </p:sp>
      <p:pic>
        <p:nvPicPr>
          <p:cNvPr id="5" name="Picture 4" descr="A group of food on a table&#10;&#10;AI-generated content may be incorrect.">
            <a:extLst>
              <a:ext uri="{FF2B5EF4-FFF2-40B4-BE49-F238E27FC236}">
                <a16:creationId xmlns:a16="http://schemas.microsoft.com/office/drawing/2014/main" id="{DD87B4F8-DEA0-9177-CBB3-A410D3080F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237" y="1508471"/>
            <a:ext cx="3797030" cy="316985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653733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bd7921a-042b-4eb0-b7a0-a3fc5587e9ac">
      <Terms xmlns="http://schemas.microsoft.com/office/infopath/2007/PartnerControls"/>
    </lcf76f155ced4ddcb4097134ff3c332f>
    <TaxCatchAll xmlns="d6550f9a-f14e-418b-a53a-e888529f43a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5" ma:contentTypeDescription="Create a new document." ma:contentTypeScope="" ma:versionID="07c4eb4ae9f433db1b465f0e766902ca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fbe34ecbae75e3bf2fe83bd45dea5f21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3d3ce685-6bcb-45ae-998a-d25e5acaad24}" ma:internalName="TaxCatchAll" ma:showField="CatchAllData" ma:web="d6550f9a-f14e-418b-a53a-e888529f43a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39608E-CBFE-42FA-A06C-CCF814511912}">
  <ds:schemaRefs>
    <ds:schemaRef ds:uri="bbd7921a-042b-4eb0-b7a0-a3fc5587e9ac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purl.org/dc/dcmitype/"/>
    <ds:schemaRef ds:uri="http://schemas.microsoft.com/office/2006/metadata/properties"/>
    <ds:schemaRef ds:uri="d6550f9a-f14e-418b-a53a-e888529f43ac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868FEFC-3044-4F41-8C04-3CD1A2BB56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780E88-ABE8-4A86-ACFE-7BD8F7D72DA8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781</Words>
  <Application>Microsoft Office PowerPoint</Application>
  <PresentationFormat>Widescreen</PresentationFormat>
  <Paragraphs>94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Ubuntu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Almaz Wong (Public Health Wales - No. 2 Capital Quarter)</dc:creator>
  <cp:lastModifiedBy>Almaz Wong (Public Health Wales - No. 2 Capital Quarter)</cp:lastModifiedBy>
  <cp:revision>1</cp:revision>
  <dcterms:created xsi:type="dcterms:W3CDTF">2024-11-22T11:20:18Z</dcterms:created>
  <dcterms:modified xsi:type="dcterms:W3CDTF">2025-06-20T11:52:06Z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  <property fmtid="{D5CDD505-2E9C-101B-9397-08002B2CF9AE}" pid="3" name="MediaServiceImageTags">
    <vt:lpwstr/>
  </property>
</Properties>
</file>