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305" r:id="rId5"/>
    <p:sldId id="306" r:id="rId6"/>
    <p:sldId id="307" r:id="rId7"/>
    <p:sldId id="308" r:id="rId8"/>
    <p:sldId id="309" r:id="rId9"/>
    <p:sldId id="310" r:id="rId10"/>
    <p:sldId id="311" r:id="rId11"/>
    <p:sldId id="312" r:id="rId12"/>
    <p:sldId id="313" r:id="rId13"/>
    <p:sldId id="314" r:id="rId14"/>
    <p:sldId id="316" r:id="rId15"/>
    <p:sldId id="302" r:id="rId16"/>
    <p:sldId id="289" r:id="rId17"/>
    <p:sldId id="303" r:id="rId18"/>
    <p:sldId id="317" r:id="rId19"/>
    <p:sldId id="282" r:id="rId20"/>
    <p:sldId id="31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9CEF4D41-7E19-87B1-FCC0-3FB9C95F00ED}" name="Grace Lawson (Public Health Wales - No. 2 Capital Quarter)" initials="GQ" userId="S::grace.lawson@wales.nhs.uk::88c6baf7-06f7-4e16-85cb-71260126bd16" providerId="AD"/>
  <p188:author id="{5F22214F-BCB0-9004-9EE6-9F3CE15E811C}" name="Rhian Fewtrell  (Public Health Wales - No. 2 Capital Quarter)" initials="RQ" userId="S::rhian.fewtrell3@wales.nhs.uk::37adc66e-3c33-461e-a60a-4ea173aa570d" providerId="AD"/>
  <p188:author id="{5BC8576E-31AC-34AC-5567-0D03FEE68FD3}" name="Almaz Wong (Public Health Wales - No. 2 Capital Quarter)" initials="AQ" userId="S::almaz.wong@wales.nhs.uk::ea748972-8fa9-44ab-8b63-a8fb3618c257" providerId="AD"/>
  <p188:author id="{519C988B-5CEE-D4DB-C133-21D4C2804E0E}" name="Lorna Bennett (Public Health Wales - No. 2 Capital Quarter)" initials="LQ" userId="S::lorna.bennett3@wales.nhs.uk::41cbff77-5434-42c9-8874-6f16723207f9" providerId="AD"/>
  <p188:author id="{62E91E8E-1F7E-7A50-C028-78895F47D938}" name="Gareth Thomas (Public Health Wales, No. 2 Capital Quarter)" initials="" userId="S::Gareth.Thomas17@wales.nhs.uk::74ed2807-8d61-45c7-a3b0-de76cb24c3dd"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 id="{A0A299E4-C092-AEC1-06CE-81608E9C237A}" name="Gareth Thomas (Public Health Wales, No. 2 Capital Quarter)" initials="GQ" userId="S::gareth.thomas17@wales.nhs.uk::74ed2807-8d61-45c7-a3b0-de76cb24c3dd" providerId="AD"/>
  <p188:author id="{8368E0EE-64FE-66A5-C485-FE417B109E99}" name="Lucy Jayne (Public Health Wales - No. 2 Capital Quarter)" initials="" userId="S::Lucy.Jayne@wales.nhs.uk::7eb58db9-16aa-42b3-9796-7f97c022edec" providerId="AD"/>
  <p188:author id="{BC054FEF-5BE8-AA18-2D06-1894953C2949}" name="Almaz Wong (Public Health Wales - No. 2 Capital Quarter)" initials="" userId="S::Almaz.Wong@wales.nhs.uk::ea748972-8fa9-44ab-8b63-a8fb3618c25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a:srgbClr val="E5C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7BA403-BCEA-4612-8432-AC8D40FEFC60}" v="90" dt="2025-06-23T07:59:09.2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6EC928-1301-46F5-8C4A-F71BF9D04695}" type="datetimeFigureOut">
              <a:t>6/23/2025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C08E2A-B07A-4225-8194-2251C7E9D0C3}" type="slidenum">
              <a:t>‹#›</a:t>
            </a:fld>
            <a:endParaRPr lang="en-US"/>
          </a:p>
        </p:txBody>
      </p:sp>
    </p:spTree>
    <p:extLst>
      <p:ext uri="{BB962C8B-B14F-4D97-AF65-F5344CB8AC3E}">
        <p14:creationId xmlns:p14="http://schemas.microsoft.com/office/powerpoint/2010/main" val="143837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8BC62-4340-E186-7C3D-ABB5FE2CC2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9A60D7D-F6AD-2BD3-BCF7-502E16CB8D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D3EFB7-465F-43E1-B5E1-B5597B8F7B43}"/>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EC6B6AD2-52A6-769A-7DAC-7BC12C0271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EE7468-DABD-C265-8A61-E271E13AF643}"/>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4256814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139A4-7AA8-1852-E138-32D4F3466D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78547F8-7F87-5247-0C7E-B5E6E1D833A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771289-9265-3C1F-09B8-9902FBD9A780}"/>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99F8B8C4-4EDC-47FF-F98E-DCDDF3CA52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D24577-BB4A-A77B-DB11-640AAC9B763C}"/>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553862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7ED3F7-DEE7-0FDC-81B2-E5B5CFB1D43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6D8973-8CD6-DC8F-FA09-D2741BC0560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E08554-B414-0E5D-4026-0486D1558118}"/>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383504E1-AA45-4AA0-4041-B492C64682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3C0491-CF08-D87F-350D-14D92C84F590}"/>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2202913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65594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81769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726165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1257473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35378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726545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62461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4C7F4-90F1-C783-9049-B677FD3AC2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6DBA64-1AFB-185C-F3DF-C98A406507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31F497-83CD-FCE5-1E0C-B055C414DE57}"/>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07F0E006-C7CA-70E3-CBAC-25B3D29F95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60AC4B-11EA-DA84-A867-B6DB88B4B644}"/>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3097414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DA914-3C2A-9502-A801-46BDDA86574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23BB50A-26F5-A182-0104-066300BC4A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8A25F6-5589-2E26-A339-823EF60199E4}"/>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F03EFBF1-556D-1B78-1976-8495B9EFD9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B45A50-A7EC-B8C3-BFA2-CFA89D8017EC}"/>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361899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63391-9F99-00C5-27C3-646DF7361B3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95EA24E-4DA3-F2B9-4418-4E537180F7B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72DC74F-F23E-992E-EF2A-4CD1891F80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CA6DD1C-290A-7172-929B-190C3BD27766}"/>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6" name="Footer Placeholder 5">
            <a:extLst>
              <a:ext uri="{FF2B5EF4-FFF2-40B4-BE49-F238E27FC236}">
                <a16:creationId xmlns:a16="http://schemas.microsoft.com/office/drawing/2014/main" id="{54908F7A-D79B-000E-1801-0057FAF867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8C587D-10DA-2B30-D112-57C95440CDB9}"/>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1370042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A0074-3D7F-96F8-B521-EADAC80C4CB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484AF5-F483-AB3B-4548-667EBCC0DF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8D8798-60E6-610F-2434-DBCE93AD8A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F9CF53A-577B-B26A-E315-2F264EA36A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F9FC05-3788-618A-533A-6763B8F2BF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AA9C0F6-F244-60C8-8F82-933D278B7058}"/>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8" name="Footer Placeholder 7">
            <a:extLst>
              <a:ext uri="{FF2B5EF4-FFF2-40B4-BE49-F238E27FC236}">
                <a16:creationId xmlns:a16="http://schemas.microsoft.com/office/drawing/2014/main" id="{E80E04C7-3D87-E516-708E-235DDAF5B19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6831ED-DF6D-9354-7CDA-D2AAF65319C0}"/>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3575193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450E-5D31-D1DD-97FD-950CDD61889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448A0BB-0436-501D-3B85-BA30075C8DB6}"/>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4" name="Footer Placeholder 3">
            <a:extLst>
              <a:ext uri="{FF2B5EF4-FFF2-40B4-BE49-F238E27FC236}">
                <a16:creationId xmlns:a16="http://schemas.microsoft.com/office/drawing/2014/main" id="{DDA0435A-CA30-D5AB-7E4D-B653F2EA80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DF240A-BD46-7BE8-D4E3-1955F62AB417}"/>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17523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71CEE5-4556-DD85-6A1B-816FED8202EC}"/>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3" name="Footer Placeholder 2">
            <a:extLst>
              <a:ext uri="{FF2B5EF4-FFF2-40B4-BE49-F238E27FC236}">
                <a16:creationId xmlns:a16="http://schemas.microsoft.com/office/drawing/2014/main" id="{88114CAC-F0FE-844E-8117-78EAF150E85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7D45C15-E63A-2A8A-C4FE-F127481EEA5C}"/>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930534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AA1BF-45D7-F3B2-5A8D-2E0D6DDAAF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1F3997C-507D-C2BA-0AF1-7079A0F2E8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E795A67-A462-A981-1294-9736953FCA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C51A7B-9015-A68E-CDA7-79AA842D39DA}"/>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6" name="Footer Placeholder 5">
            <a:extLst>
              <a:ext uri="{FF2B5EF4-FFF2-40B4-BE49-F238E27FC236}">
                <a16:creationId xmlns:a16="http://schemas.microsoft.com/office/drawing/2014/main" id="{D73DA2D1-199B-59F8-989A-7DB96BE04C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43852BF-0AA0-B7DE-95E3-E480E7C30BC6}"/>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780526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747ED-45DE-8163-D165-9364110EED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4B500D-BBA3-2144-A799-4722A20B08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A148B9-234B-B5FC-F2EA-5B32DB43F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0A8427-2D14-D221-152E-05B4F4309CF1}"/>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6" name="Footer Placeholder 5">
            <a:extLst>
              <a:ext uri="{FF2B5EF4-FFF2-40B4-BE49-F238E27FC236}">
                <a16:creationId xmlns:a16="http://schemas.microsoft.com/office/drawing/2014/main" id="{761E3A47-7B28-F281-C4C3-8524056DF1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418279C-48FA-4EBC-5E4A-A39F076386E7}"/>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3604682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CF69BC-EBEF-F480-9996-4ED81001F5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021B755-6633-4DCF-90F4-908325F417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30960F-665C-A413-2AD3-642A7316F4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66396EBD-656E-98C5-5B68-DEE7230661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0096DC7-9D67-9529-298E-ECA77D299D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00F65-9CDD-4853-AC01-7E120E687369}" type="slidenum">
              <a:rPr lang="en-GB" smtClean="0"/>
              <a:t>‹#›</a:t>
            </a:fld>
            <a:endParaRPr lang="en-GB"/>
          </a:p>
        </p:txBody>
      </p:sp>
    </p:spTree>
    <p:extLst>
      <p:ext uri="{BB962C8B-B14F-4D97-AF65-F5344CB8AC3E}">
        <p14:creationId xmlns:p14="http://schemas.microsoft.com/office/powerpoint/2010/main" val="19403030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food.gov.uk/safety-hygiene/food-allergy-and-intolerance"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hyperlink" Target="https://www.legislation.gov.uk/wsi/2006/31/contents" TargetMode="External"/><Relationship Id="rId7" Type="http://schemas.openxmlformats.org/officeDocument/2006/relationships/image" Target="../media/image11.png"/><Relationship Id="rId2" Type="http://schemas.openxmlformats.org/officeDocument/2006/relationships/hyperlink" Target="https://www.legislation.gov.uk/ukpga/1999/28/contents" TargetMode="External"/><Relationship Id="rId1" Type="http://schemas.openxmlformats.org/officeDocument/2006/relationships/slideLayout" Target="../slideLayouts/slideLayout16.xml"/><Relationship Id="rId6" Type="http://schemas.openxmlformats.org/officeDocument/2006/relationships/hyperlink" Target="https://legislation.gov.uk/wsi/2016/429/contents" TargetMode="External"/><Relationship Id="rId5" Type="http://schemas.openxmlformats.org/officeDocument/2006/relationships/hyperlink" Target="https://www.legislation.gov.uk/wsi/2013/2903/contents" TargetMode="External"/><Relationship Id="rId4" Type="http://schemas.openxmlformats.org/officeDocument/2006/relationships/hyperlink" Target="https://www.legislation.gov.uk/anaw/2013/2/content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legislation.gov.uk/wsi/2014/2303/contents" TargetMode="External"/><Relationship Id="rId2" Type="http://schemas.openxmlformats.org/officeDocument/2006/relationships/hyperlink" Target="https://www.gov.uk/food-safety-your-responsibilities" TargetMode="External"/><Relationship Id="rId1" Type="http://schemas.openxmlformats.org/officeDocument/2006/relationships/slideLayout" Target="../slideLayouts/slideLayout16.xml"/><Relationship Id="rId6" Type="http://schemas.openxmlformats.org/officeDocument/2006/relationships/image" Target="../media/image12.jpeg"/><Relationship Id="rId5" Type="http://schemas.openxmlformats.org/officeDocument/2006/relationships/hyperlink" Target="https://gov.wales/environmental-protection-single-use-plastic-products-wales-act#:~:text=Overview-,The%20Environmental%20Protection%20(Single-use%20Plastic%20Products)%20(Wales,Wales%2C%20unless%20an%20exemption%20applies." TargetMode="External"/><Relationship Id="rId4" Type="http://schemas.openxmlformats.org/officeDocument/2006/relationships/hyperlink" Target="https://www.legislation.gov.uk/anaw/2016/3/content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senedd.wales/research%20documents/public%20health%20(wales)%20act%202017/17-025-web-english.pdf" TargetMode="External"/><Relationship Id="rId2" Type="http://schemas.openxmlformats.org/officeDocument/2006/relationships/hyperlink" Target="https://www.gov.uk/government/publications/soft-drinks-industry-levy/soft-drinks-industry-levy" TargetMode="External"/><Relationship Id="rId1" Type="http://schemas.openxmlformats.org/officeDocument/2006/relationships/slideLayout" Target="../slideLayouts/slideLayout1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uidance/school-milk-subsidy-scheme" TargetMode="External"/><Relationship Id="rId2" Type="http://schemas.openxmlformats.org/officeDocument/2006/relationships/hyperlink" Target="https://www.gov.uk/government/publications/school-milk-scheme-strategy/school-milk-scheme-strategy" TargetMode="External"/><Relationship Id="rId1" Type="http://schemas.openxmlformats.org/officeDocument/2006/relationships/slideLayout" Target="../slideLayouts/slideLayout16.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bbc.co.uk/bitesize/guides/zndnsrd/revision/5" TargetMode="Externa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5587099" cy="1498648"/>
          </a:xfrm>
        </p:spPr>
        <p:txBody>
          <a:bodyPr/>
          <a:lstStyle/>
          <a:p>
            <a:endParaRPr lang="en-US" sz="2200">
              <a:latin typeface="Ubuntu"/>
              <a:ea typeface="Verdana"/>
            </a:endParaRPr>
          </a:p>
          <a:p>
            <a:endParaRPr lang="en-US"/>
          </a:p>
          <a:p>
            <a:r>
              <a:rPr lang="en-GB" sz="3200" b="0" dirty="0">
                <a:latin typeface="Ubuntu"/>
                <a:ea typeface="Verdana"/>
                <a:cs typeface="Calibri Light"/>
              </a:rPr>
              <a:t>The Law and Regulations</a:t>
            </a:r>
            <a:endParaRPr lang="en-US" sz="3200" dirty="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1026" name="Picture 2" descr="A hand holding a magnifying glass over a bowl of vegetables&#10;&#10;AI-generated content may be incorrect.">
            <a:extLst>
              <a:ext uri="{FF2B5EF4-FFF2-40B4-BE49-F238E27FC236}">
                <a16:creationId xmlns:a16="http://schemas.microsoft.com/office/drawing/2014/main" id="{849F8AB1-E07E-B705-5859-7B616D84EF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3198" y="1294095"/>
            <a:ext cx="4428172" cy="4265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2193404"/>
            <a:ext cx="6434062" cy="923926"/>
          </a:xfrm>
        </p:spPr>
        <p:txBody>
          <a:bodyPr>
            <a:noAutofit/>
          </a:bodyPr>
          <a:lstStyle/>
          <a:p>
            <a:r>
              <a:rPr lang="en-US" dirty="0">
                <a:solidFill>
                  <a:schemeClr val="accent1">
                    <a:lumMod val="76000"/>
                  </a:schemeClr>
                </a:solidFill>
                <a:latin typeface="Ubuntu"/>
                <a:cs typeface="Calibri Light"/>
              </a:rPr>
              <a:t>Advertising to Children</a:t>
            </a:r>
            <a:endParaRPr lang="en-US" dirty="0">
              <a:solidFill>
                <a:schemeClr val="accent1">
                  <a:lumMod val="76000"/>
                </a:schemeClr>
              </a:solidFill>
            </a:endParaRPr>
          </a:p>
          <a:p>
            <a:r>
              <a:rPr lang="en-GB" sz="2200" dirty="0">
                <a:solidFill>
                  <a:srgbClr val="FF5D0C"/>
                </a:solidFill>
                <a:latin typeface="Ubuntu"/>
                <a:ea typeface="Verdana"/>
                <a:cs typeface="Calibri Light"/>
              </a:rPr>
              <a:t>Marketing and Advertising High Fat, Sugar, Salt (HFSS) Foods</a:t>
            </a:r>
            <a:r>
              <a:rPr lang="en-GB" sz="2000" dirty="0">
                <a:solidFill>
                  <a:srgbClr val="FF5D0C"/>
                </a:solidFill>
                <a:latin typeface="Ubuntu"/>
                <a:ea typeface="Verdana"/>
                <a:cs typeface="Calibri Light"/>
              </a:rPr>
              <a:t> </a:t>
            </a:r>
            <a:endParaRPr lang="en-US" sz="2000" b="0">
              <a:solidFill>
                <a:srgbClr val="FF5D0C"/>
              </a:solidFill>
              <a:latin typeface="Ubuntu"/>
              <a:ea typeface="Verdana"/>
              <a:cs typeface="Calibri Light"/>
            </a:endParaRPr>
          </a:p>
          <a:p>
            <a:pPr>
              <a:spcBef>
                <a:spcPct val="0"/>
              </a:spcBef>
              <a:spcAft>
                <a:spcPts val="600"/>
              </a:spcAft>
            </a:pPr>
            <a:endParaRPr lang="en-US" dirty="0">
              <a:solidFill>
                <a:schemeClr val="accent1">
                  <a:lumMod val="76000"/>
                </a:schemeClr>
              </a:solidFill>
              <a:cs typeface="Calibri Light"/>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04623" y="1945543"/>
            <a:ext cx="6974278" cy="4817005"/>
          </a:xfrm>
        </p:spPr>
        <p:txBody>
          <a:bodyPr vert="horz" lIns="91440" tIns="45720" rIns="91440" bIns="45720" rtlCol="0" anchor="t">
            <a:noAutofit/>
          </a:bodyPr>
          <a:lstStyle/>
          <a:p>
            <a:pPr algn="just"/>
            <a:r>
              <a:rPr lang="en-GB" sz="1800" dirty="0">
                <a:solidFill>
                  <a:srgbClr val="000000"/>
                </a:solidFill>
                <a:latin typeface="Ubuntu"/>
                <a:cs typeface="Calibri"/>
              </a:rPr>
              <a:t>       </a:t>
            </a:r>
            <a:endParaRPr lang="en-US"/>
          </a:p>
          <a:p>
            <a:pPr marL="285750" indent="-285750">
              <a:buFont typeface="Arial"/>
              <a:buChar char="•"/>
            </a:pPr>
            <a:r>
              <a:rPr lang="en-GB" sz="1900" dirty="0">
                <a:solidFill>
                  <a:schemeClr val="accent1">
                    <a:lumMod val="76000"/>
                  </a:schemeClr>
                </a:solidFill>
                <a:latin typeface="Ubuntu"/>
                <a:cs typeface="Calibri"/>
              </a:rPr>
              <a:t>A</a:t>
            </a:r>
            <a:r>
              <a:rPr lang="en-GB" sz="1900" dirty="0">
                <a:solidFill>
                  <a:schemeClr val="accent1">
                    <a:lumMod val="76000"/>
                  </a:schemeClr>
                </a:solidFill>
                <a:latin typeface="Ubuntu"/>
                <a:ea typeface="Calibri"/>
                <a:cs typeface="Calibri"/>
              </a:rPr>
              <a:t> HFSS product is a food or soft drink that is high in fat, salt or sugar. </a:t>
            </a:r>
            <a:endParaRPr lang="en-GB" sz="1900" dirty="0">
              <a:solidFill>
                <a:schemeClr val="accent1">
                  <a:lumMod val="76000"/>
                </a:schemeClr>
              </a:solidFill>
              <a:ea typeface="Calibri"/>
              <a:cs typeface="Calibri"/>
            </a:endParaRPr>
          </a:p>
          <a:p>
            <a:pPr marL="285750" indent="-285750">
              <a:buFont typeface="Arial"/>
              <a:buChar char="•"/>
            </a:pPr>
            <a:r>
              <a:rPr lang="en-GB" sz="1900" dirty="0">
                <a:solidFill>
                  <a:schemeClr val="accent1">
                    <a:lumMod val="76000"/>
                  </a:schemeClr>
                </a:solidFill>
                <a:latin typeface="Ubuntu"/>
                <a:cs typeface="Calibri"/>
              </a:rPr>
              <a:t>Advertisements for HFSS products are not allowed in media specifically targeting under-16s (e.g., children’s magazines or websites aimed at children), OR where under-16s </a:t>
            </a:r>
            <a:r>
              <a:rPr lang="en-GB" sz="1900" dirty="0">
                <a:solidFill>
                  <a:schemeClr val="accent1">
                    <a:lumMod val="76000"/>
                  </a:schemeClr>
                </a:solidFill>
                <a:latin typeface="Ubuntu"/>
                <a:ea typeface="Calibri"/>
                <a:cs typeface="Calibri"/>
              </a:rPr>
              <a:t>make </a:t>
            </a:r>
            <a:r>
              <a:rPr lang="en-GB" sz="1900" dirty="0">
                <a:solidFill>
                  <a:schemeClr val="accent1">
                    <a:lumMod val="76000"/>
                  </a:schemeClr>
                </a:solidFill>
                <a:latin typeface="Ubuntu"/>
                <a:cs typeface="Calibri"/>
              </a:rPr>
              <a:t>up over 25% of</a:t>
            </a:r>
            <a:r>
              <a:rPr lang="en-GB" sz="1900" dirty="0">
                <a:solidFill>
                  <a:schemeClr val="accent1">
                    <a:lumMod val="76000"/>
                  </a:schemeClr>
                </a:solidFill>
                <a:latin typeface="Ubuntu"/>
                <a:ea typeface="Calibri"/>
                <a:cs typeface="Calibri"/>
              </a:rPr>
              <a:t> the audience (e.g., advert content featuring an influencer with broad appeal but a substantial child audience).</a:t>
            </a:r>
          </a:p>
          <a:p>
            <a:pPr marL="285750" indent="-285750">
              <a:buFont typeface="Arial"/>
              <a:buChar char="•"/>
            </a:pPr>
            <a:r>
              <a:rPr lang="en-GB" sz="1900" dirty="0">
                <a:solidFill>
                  <a:schemeClr val="accent1">
                    <a:lumMod val="76000"/>
                  </a:schemeClr>
                </a:solidFill>
                <a:latin typeface="Ubuntu"/>
                <a:ea typeface="Calibri"/>
                <a:cs typeface="Calibri"/>
              </a:rPr>
              <a:t>Given the global reach of many websites and social media channels, the large numbers mean adverts that may appeal to children can still be seen by large numbers of children.</a:t>
            </a:r>
          </a:p>
          <a:p>
            <a:pPr marL="285750" indent="-285750">
              <a:buFont typeface="Arial"/>
              <a:buChar char="•"/>
            </a:pPr>
            <a:endParaRPr lang="en-US" sz="1600" dirty="0">
              <a:solidFill>
                <a:schemeClr val="accent1">
                  <a:lumMod val="76000"/>
                </a:schemeClr>
              </a:solidFill>
              <a:latin typeface="Ubuntu"/>
              <a:cs typeface="Calibri"/>
            </a:endParaRPr>
          </a:p>
          <a:p>
            <a:pPr marL="285750" indent="-285750">
              <a:buFont typeface="Arial"/>
              <a:buChar char="•"/>
            </a:pPr>
            <a:endParaRPr lang="en-US" sz="1500" dirty="0">
              <a:solidFill>
                <a:srgbClr val="000000"/>
              </a:solidFill>
              <a:latin typeface="Calibri"/>
              <a:cs typeface="Calibri"/>
            </a:endParaRPr>
          </a:p>
          <a:p>
            <a:pPr algn="just"/>
            <a:endParaRPr lang="en-US" sz="1700" b="1" dirty="0">
              <a:solidFill>
                <a:srgbClr val="FF5D0C"/>
              </a:solidFill>
              <a:cs typeface="Calibri"/>
            </a:endParaRPr>
          </a:p>
          <a:p>
            <a:endParaRPr lang="en-US" sz="1700" dirty="0">
              <a:solidFill>
                <a:srgbClr val="000000"/>
              </a:solidFill>
              <a:latin typeface="Calibri"/>
              <a:cs typeface="Calibri"/>
            </a:endParaRPr>
          </a:p>
          <a:p>
            <a:pPr algn="just"/>
            <a:endParaRPr lang="en-US" sz="1750" b="1" dirty="0">
              <a:solidFill>
                <a:srgbClr val="FF5D0C"/>
              </a:solidFill>
              <a:latin typeface="Ubuntu"/>
              <a:cs typeface="Calibri"/>
            </a:endParaRPr>
          </a:p>
          <a:p>
            <a:endParaRPr lang="en-US" sz="1750" dirty="0">
              <a:solidFill>
                <a:srgbClr val="2F5496"/>
              </a:solidFill>
              <a:latin typeface="Ubuntu"/>
              <a:cs typeface="Calibri"/>
            </a:endParaRPr>
          </a:p>
          <a:p>
            <a:pPr algn="just"/>
            <a:endParaRPr lang="en-US" sz="1750" b="1" dirty="0">
              <a:solidFill>
                <a:srgbClr val="2F5496"/>
              </a:solidFill>
              <a:latin typeface="Ubuntu"/>
              <a:cs typeface="Calibri"/>
            </a:endParaRPr>
          </a:p>
          <a:p>
            <a:pPr marL="57150" algn="just">
              <a:spcBef>
                <a:spcPts val="0"/>
              </a:spcBef>
              <a:spcAft>
                <a:spcPts val="600"/>
              </a:spcAft>
            </a:pPr>
            <a:endParaRPr lang="en-US" sz="1750" dirty="0">
              <a:solidFill>
                <a:srgbClr val="2F5496"/>
              </a:solidFill>
              <a:latin typeface="Ubuntu"/>
              <a:cs typeface="Calibri"/>
            </a:endParaRPr>
          </a:p>
          <a:p>
            <a:pPr algn="just"/>
            <a:endParaRPr lang="en-US" sz="1750">
              <a:solidFill>
                <a:srgbClr val="2F5496"/>
              </a:solidFill>
              <a:latin typeface="Ubuntu"/>
            </a:endParaRPr>
          </a:p>
        </p:txBody>
      </p:sp>
      <p:pic>
        <p:nvPicPr>
          <p:cNvPr id="10242" name="Picture 2" descr="A phone with a hot dog and a drink&#10;&#10;AI-generated content may be incorrect.">
            <a:extLst>
              <a:ext uri="{FF2B5EF4-FFF2-40B4-BE49-F238E27FC236}">
                <a16:creationId xmlns:a16="http://schemas.microsoft.com/office/drawing/2014/main" id="{95FD32D1-F7E5-3A01-DB40-6D60DA5224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4141" y="1980210"/>
            <a:ext cx="3364648" cy="2897580"/>
          </a:xfrm>
          <a:prstGeom prst="rect">
            <a:avLst/>
          </a:prstGeom>
          <a:noFill/>
          <a:extLst>
            <a:ext uri="{909E8E84-426E-40DD-AFC4-6F175D3DCCD1}">
              <a14:hiddenFill xmlns:a14="http://schemas.microsoft.com/office/drawing/2010/main">
                <a:solidFill>
                  <a:srgbClr val="FFFFFF"/>
                </a:solidFill>
              </a14:hiddenFill>
            </a:ext>
          </a:extLst>
        </p:spPr>
      </p:pic>
      <p:sp>
        <p:nvSpPr>
          <p:cNvPr id="3" name="Multiplication Sign 2">
            <a:extLst>
              <a:ext uri="{FF2B5EF4-FFF2-40B4-BE49-F238E27FC236}">
                <a16:creationId xmlns:a16="http://schemas.microsoft.com/office/drawing/2014/main" id="{F55EA776-4460-AA02-E5A1-4ECB6FE60F64}"/>
              </a:ext>
            </a:extLst>
          </p:cNvPr>
          <p:cNvSpPr/>
          <p:nvPr/>
        </p:nvSpPr>
        <p:spPr>
          <a:xfrm>
            <a:off x="8229600" y="852616"/>
            <a:ext cx="1710360" cy="2403336"/>
          </a:xfrm>
          <a:prstGeom prst="mathMultiply">
            <a:avLst/>
          </a:prstGeom>
          <a:solidFill>
            <a:srgbClr val="FF0000"/>
          </a:solidFill>
          <a:ln>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2162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2435309"/>
            <a:ext cx="6105841" cy="993198"/>
          </a:xfrm>
        </p:spPr>
        <p:txBody>
          <a:bodyPr>
            <a:noAutofit/>
          </a:bodyPr>
          <a:lstStyle/>
          <a:p>
            <a:pPr>
              <a:spcBef>
                <a:spcPct val="0"/>
              </a:spcBef>
              <a:spcAft>
                <a:spcPts val="600"/>
              </a:spcAft>
            </a:pPr>
            <a:r>
              <a:rPr lang="en-US" dirty="0">
                <a:solidFill>
                  <a:schemeClr val="accent1">
                    <a:lumMod val="76000"/>
                  </a:schemeClr>
                </a:solidFill>
                <a:latin typeface="Ubuntu"/>
                <a:cs typeface="Calibri Light"/>
              </a:rPr>
              <a:t>Advertising to Children</a:t>
            </a:r>
            <a:endParaRPr lang="en-US" dirty="0">
              <a:solidFill>
                <a:schemeClr val="accent1">
                  <a:lumMod val="76000"/>
                </a:schemeClr>
              </a:solidFill>
            </a:endParaRPr>
          </a:p>
          <a:p>
            <a:r>
              <a:rPr lang="en-US" sz="2200" dirty="0">
                <a:solidFill>
                  <a:srgbClr val="FF5D0C"/>
                </a:solidFill>
                <a:latin typeface="Ubuntu"/>
                <a:cs typeface="Calibri Light"/>
              </a:rPr>
              <a:t>Nutrition and Health Claims</a:t>
            </a:r>
            <a:endParaRPr lang="en-GB" sz="2200" b="0" dirty="0">
              <a:solidFill>
                <a:srgbClr val="FF5D0C"/>
              </a:solidFill>
              <a:latin typeface="Ubuntu"/>
              <a:cs typeface="Calibri Light"/>
            </a:endParaRPr>
          </a:p>
          <a:p>
            <a:endParaRPr lang="en-GB" sz="2000" dirty="0">
              <a:solidFill>
                <a:srgbClr val="FF5D0C"/>
              </a:solidFill>
              <a:latin typeface="Ubuntu"/>
              <a:cs typeface="Calibri Light"/>
            </a:endParaRPr>
          </a:p>
          <a:p>
            <a:pPr>
              <a:spcBef>
                <a:spcPct val="0"/>
              </a:spcBef>
              <a:spcAft>
                <a:spcPts val="600"/>
              </a:spcAft>
            </a:pPr>
            <a:endParaRPr lang="en-US" dirty="0">
              <a:solidFill>
                <a:schemeClr val="accent1">
                  <a:lumMod val="76000"/>
                </a:schemeClr>
              </a:solidFill>
              <a:latin typeface="Ubuntu"/>
              <a:cs typeface="Calibri Light"/>
            </a:endParaRPr>
          </a:p>
          <a:p>
            <a:endParaRPr lang="en-US" sz="3100" dirty="0">
              <a:solidFill>
                <a:srgbClr val="4472C4"/>
              </a:solidFill>
              <a:latin typeface="Ubuntu"/>
              <a:cs typeface="Calibri Light"/>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2139832"/>
            <a:ext cx="7276661" cy="4296913"/>
          </a:xfrm>
        </p:spPr>
        <p:txBody>
          <a:bodyPr vert="horz" lIns="91440" tIns="45720" rIns="91440" bIns="45720" rtlCol="0" anchor="t">
            <a:noAutofit/>
          </a:bodyPr>
          <a:lstStyle/>
          <a:p>
            <a:pPr marL="285750" indent="-285750">
              <a:buFont typeface="Arial"/>
              <a:buChar char="•"/>
            </a:pPr>
            <a:r>
              <a:rPr lang="en-US" sz="1800" dirty="0">
                <a:solidFill>
                  <a:srgbClr val="2F5496"/>
                </a:solidFill>
                <a:latin typeface="Ubuntu"/>
                <a:ea typeface="Calibri"/>
                <a:cs typeface="Calibri"/>
              </a:rPr>
              <a:t>Companies can say certain things about their food, like it being 'healthy' or 'good for you'. </a:t>
            </a:r>
            <a:endParaRPr lang="en-US"/>
          </a:p>
          <a:p>
            <a:endParaRPr lang="en-US" sz="1800" dirty="0">
              <a:solidFill>
                <a:srgbClr val="2F5496"/>
              </a:solidFill>
              <a:latin typeface="Ubuntu"/>
              <a:ea typeface="Calibri"/>
              <a:cs typeface="Calibri"/>
            </a:endParaRPr>
          </a:p>
          <a:p>
            <a:pPr marL="285750" indent="-285750">
              <a:buFont typeface="Arial"/>
              <a:buChar char="•"/>
            </a:pPr>
            <a:r>
              <a:rPr lang="en-US" sz="1800" b="1" dirty="0">
                <a:solidFill>
                  <a:srgbClr val="2F5496"/>
                </a:solidFill>
                <a:latin typeface="Ubuntu"/>
                <a:ea typeface="Calibri"/>
                <a:cs typeface="Calibri"/>
              </a:rPr>
              <a:t>"Nutrition" claims</a:t>
            </a:r>
            <a:r>
              <a:rPr lang="en-US" sz="1800" dirty="0">
                <a:solidFill>
                  <a:srgbClr val="2F5496"/>
                </a:solidFill>
                <a:latin typeface="Ubuntu"/>
                <a:ea typeface="Calibri"/>
                <a:cs typeface="Calibri"/>
              </a:rPr>
              <a:t> are things that tell you how good a food is for your body, like "high in </a:t>
            </a:r>
            <a:r>
              <a:rPr lang="en-US" sz="1800" err="1">
                <a:solidFill>
                  <a:srgbClr val="2F5496"/>
                </a:solidFill>
                <a:latin typeface="Ubuntu"/>
                <a:ea typeface="Calibri"/>
                <a:cs typeface="Calibri"/>
              </a:rPr>
              <a:t>fibre</a:t>
            </a:r>
            <a:r>
              <a:rPr lang="en-US" sz="1800" dirty="0">
                <a:solidFill>
                  <a:srgbClr val="2F5496"/>
                </a:solidFill>
                <a:latin typeface="Ubuntu"/>
                <a:ea typeface="Calibri"/>
                <a:cs typeface="Calibri"/>
              </a:rPr>
              <a:t>" or "low in sugar." These claims must be approved and accurate. </a:t>
            </a:r>
          </a:p>
          <a:p>
            <a:pPr marL="285750" indent="-285750">
              <a:buFont typeface="Arial"/>
              <a:buChar char="•"/>
            </a:pPr>
            <a:r>
              <a:rPr lang="en-US" sz="1800" b="1" dirty="0">
                <a:solidFill>
                  <a:srgbClr val="2F5496"/>
                </a:solidFill>
                <a:latin typeface="Ubuntu"/>
                <a:cs typeface="Calibri"/>
              </a:rPr>
              <a:t>"Health" claims</a:t>
            </a:r>
            <a:r>
              <a:rPr lang="en-US" sz="1800" dirty="0">
                <a:solidFill>
                  <a:srgbClr val="2F5496"/>
                </a:solidFill>
                <a:latin typeface="Ubuntu"/>
                <a:cs typeface="Calibri"/>
              </a:rPr>
              <a:t> are things that say how a food or ingredient can help you stay healthy. For example, "Calcium is needed for normal growth and development of bone in children”." </a:t>
            </a:r>
          </a:p>
          <a:p>
            <a:r>
              <a:rPr lang="en-US" sz="1800" dirty="0">
                <a:solidFill>
                  <a:srgbClr val="2F5496"/>
                </a:solidFill>
                <a:latin typeface="Ubuntu"/>
                <a:ea typeface="Calibri"/>
                <a:cs typeface="Calibri"/>
              </a:rPr>
              <a:t>Nutrition and Health claims can helps people make better choices about what they eat. The rules make sure that when a company says something about their food, it's honest and easy to understand.</a:t>
            </a:r>
          </a:p>
          <a:p>
            <a:pPr algn="just"/>
            <a:endParaRPr lang="en-US" sz="1800" dirty="0">
              <a:solidFill>
                <a:srgbClr val="2F5496"/>
              </a:solidFill>
              <a:latin typeface="Ubuntu"/>
              <a:ea typeface="Calibri"/>
              <a:cs typeface="Calibri"/>
            </a:endParaRPr>
          </a:p>
          <a:p>
            <a:pPr algn="just"/>
            <a:endParaRPr lang="en-US" sz="1800" dirty="0">
              <a:solidFill>
                <a:srgbClr val="2F5496"/>
              </a:solidFill>
              <a:latin typeface="Ubuntu"/>
              <a:cs typeface="Calibri"/>
            </a:endParaRPr>
          </a:p>
          <a:p>
            <a:pPr marL="285750" indent="-285750" algn="just">
              <a:buFont typeface="Arial"/>
              <a:buChar char="•"/>
            </a:pPr>
            <a:endParaRPr lang="en-US" sz="1800" dirty="0">
              <a:solidFill>
                <a:srgbClr val="2F5496"/>
              </a:solidFill>
              <a:latin typeface="Ubuntu"/>
              <a:cs typeface="Calibri"/>
            </a:endParaRPr>
          </a:p>
          <a:p>
            <a:pPr algn="just"/>
            <a:endParaRPr lang="en-US" sz="1800" dirty="0">
              <a:solidFill>
                <a:srgbClr val="2F5496"/>
              </a:solidFill>
              <a:latin typeface="Ubuntu"/>
              <a:ea typeface="Calibri"/>
              <a:cs typeface="Calibri"/>
            </a:endParaRPr>
          </a:p>
          <a:p>
            <a:pPr marL="285750" indent="-285750" algn="just">
              <a:buFont typeface="Arial"/>
              <a:buChar char="•"/>
            </a:pPr>
            <a:endParaRPr lang="en-US" sz="1800" dirty="0">
              <a:solidFill>
                <a:srgbClr val="2F5496"/>
              </a:solidFill>
              <a:latin typeface="Ubuntu"/>
              <a:ea typeface="Calibri"/>
              <a:cs typeface="Calibri"/>
            </a:endParaRPr>
          </a:p>
          <a:p>
            <a:pPr marL="57150" algn="just">
              <a:spcBef>
                <a:spcPts val="0"/>
              </a:spcBef>
              <a:spcAft>
                <a:spcPts val="600"/>
              </a:spcAft>
            </a:pPr>
            <a:endParaRPr lang="en-US" sz="1800" dirty="0">
              <a:solidFill>
                <a:srgbClr val="2F5496"/>
              </a:solidFill>
              <a:latin typeface="Ubuntu"/>
              <a:cs typeface="Calibri"/>
            </a:endParaRPr>
          </a:p>
          <a:p>
            <a:pPr algn="just"/>
            <a:endParaRPr lang="en-US" sz="1800">
              <a:solidFill>
                <a:srgbClr val="2F5496"/>
              </a:solidFill>
              <a:latin typeface="Ubuntu"/>
            </a:endParaRPr>
          </a:p>
        </p:txBody>
      </p:sp>
      <p:pic>
        <p:nvPicPr>
          <p:cNvPr id="11266" name="Picture 2" descr="A shelf with cereal boxes&#10;&#10;AI-generated content may be incorrect.">
            <a:extLst>
              <a:ext uri="{FF2B5EF4-FFF2-40B4-BE49-F238E27FC236}">
                <a16:creationId xmlns:a16="http://schemas.microsoft.com/office/drawing/2014/main" id="{822A23C7-4DCE-3EEC-8C7B-21763D08DB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4757" y="1816444"/>
            <a:ext cx="3546389" cy="3035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956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759733"/>
            <a:ext cx="6705600" cy="631825"/>
          </a:xfrm>
        </p:spPr>
        <p:txBody>
          <a:bodyPr>
            <a:normAutofit/>
          </a:bodyPr>
          <a:lstStyle/>
          <a:p>
            <a:r>
              <a:rPr lang="en-US" dirty="0">
                <a:solidFill>
                  <a:schemeClr val="accent1">
                    <a:lumMod val="76000"/>
                  </a:schemeClr>
                </a:solidFill>
                <a:latin typeface="Ubuntu"/>
              </a:rPr>
              <a:t>Food Allergies and Labelling </a:t>
            </a:r>
            <a:endParaRPr lang="en-US" dirty="0">
              <a:solidFill>
                <a:schemeClr val="accent1">
                  <a:lumMod val="76000"/>
                </a:schemeClr>
              </a:solidFill>
            </a:endParaRPr>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27377" y="1383251"/>
            <a:ext cx="7917447" cy="4595128"/>
          </a:xfrm>
        </p:spPr>
        <p:txBody>
          <a:bodyPr vert="horz" lIns="91440" tIns="45720" rIns="91440" bIns="45720" rtlCol="0" anchor="t">
            <a:noAutofit/>
          </a:bodyPr>
          <a:lstStyle/>
          <a:p>
            <a:pPr algn="just"/>
            <a:r>
              <a:rPr lang="en-US" sz="2000" b="1" dirty="0">
                <a:solidFill>
                  <a:srgbClr val="FF5D0C"/>
                </a:solidFill>
                <a:latin typeface="Ubuntu"/>
              </a:rPr>
              <a:t>Food Safety: </a:t>
            </a:r>
            <a:endParaRPr lang="en-US" sz="2000">
              <a:solidFill>
                <a:srgbClr val="FF5D0C"/>
              </a:solidFill>
            </a:endParaRPr>
          </a:p>
          <a:p>
            <a:r>
              <a:rPr lang="en-US" sz="1600" dirty="0">
                <a:solidFill>
                  <a:schemeClr val="accent1">
                    <a:lumMod val="76000"/>
                  </a:schemeClr>
                </a:solidFill>
                <a:latin typeface="Ubuntu"/>
                <a:ea typeface="Open Sans"/>
                <a:cs typeface="Open Sans"/>
              </a:rPr>
              <a:t>Food businesses need to tell customers if any food they provide contains any of the listed allergens as an ingredient. Consumers may be allergic or have intolerance to other ingredients, but </a:t>
            </a:r>
            <a:r>
              <a:rPr lang="en-US" sz="1600" u="sng" dirty="0">
                <a:solidFill>
                  <a:schemeClr val="accent1">
                    <a:lumMod val="76000"/>
                  </a:schemeClr>
                </a:solidFill>
                <a:latin typeface="Ubuntu"/>
                <a:ea typeface="Open Sans"/>
                <a:cs typeface="Open Sans"/>
                <a:hlinkClick r:id="rId2">
                  <a:extLst>
                    <a:ext uri="{A12FA001-AC4F-418D-AE19-62706E023703}">
                      <ahyp:hlinkClr xmlns:ahyp="http://schemas.microsoft.com/office/drawing/2018/hyperlinkcolor" val="tx"/>
                    </a:ext>
                  </a:extLst>
                </a:hlinkClick>
              </a:rPr>
              <a:t>only the 14 allergens</a:t>
            </a:r>
            <a:r>
              <a:rPr lang="en-US" sz="1600" dirty="0">
                <a:solidFill>
                  <a:schemeClr val="accent1">
                    <a:lumMod val="76000"/>
                  </a:schemeClr>
                </a:solidFill>
                <a:latin typeface="Ubuntu"/>
                <a:ea typeface="Open Sans"/>
                <a:cs typeface="Open Sans"/>
              </a:rPr>
              <a:t> are required to be declared as allergens by food law:</a:t>
            </a:r>
            <a:endParaRPr lang="en-US" sz="1600">
              <a:solidFill>
                <a:schemeClr val="accent1">
                  <a:lumMod val="76000"/>
                </a:schemeClr>
              </a:solidFill>
              <a:latin typeface="Ubuntu"/>
              <a:ea typeface="Calibri"/>
              <a:cs typeface="Calibri"/>
            </a:endParaRPr>
          </a:p>
          <a:p>
            <a:endParaRPr lang="en-US">
              <a:latin typeface="Open Sans"/>
              <a:ea typeface="Open Sans"/>
              <a:cs typeface="Open Sans"/>
            </a:endParaRPr>
          </a:p>
          <a:p>
            <a:endParaRPr lang="en-US" sz="1700"/>
          </a:p>
        </p:txBody>
      </p:sp>
      <p:graphicFrame>
        <p:nvGraphicFramePr>
          <p:cNvPr id="4" name="Table 3">
            <a:extLst>
              <a:ext uri="{FF2B5EF4-FFF2-40B4-BE49-F238E27FC236}">
                <a16:creationId xmlns:a16="http://schemas.microsoft.com/office/drawing/2014/main" id="{4C964345-5F9B-76CE-C04E-092B68CD69AA}"/>
              </a:ext>
            </a:extLst>
          </p:cNvPr>
          <p:cNvGraphicFramePr>
            <a:graphicFrameLocks noGrp="1"/>
          </p:cNvGraphicFramePr>
          <p:nvPr>
            <p:extLst>
              <p:ext uri="{D42A27DB-BD31-4B8C-83A1-F6EECF244321}">
                <p14:modId xmlns:p14="http://schemas.microsoft.com/office/powerpoint/2010/main" val="650244606"/>
              </p:ext>
            </p:extLst>
          </p:nvPr>
        </p:nvGraphicFramePr>
        <p:xfrm>
          <a:off x="326571" y="2745618"/>
          <a:ext cx="8362844" cy="3548813"/>
        </p:xfrm>
        <a:graphic>
          <a:graphicData uri="http://schemas.openxmlformats.org/drawingml/2006/table">
            <a:tbl>
              <a:tblPr firstRow="1" bandRow="1">
                <a:tableStyleId>{D113A9D2-9D6B-4929-AA2D-F23B5EE8CBE7}</a:tableStyleId>
              </a:tblPr>
              <a:tblGrid>
                <a:gridCol w="4181422">
                  <a:extLst>
                    <a:ext uri="{9D8B030D-6E8A-4147-A177-3AD203B41FA5}">
                      <a16:colId xmlns:a16="http://schemas.microsoft.com/office/drawing/2014/main" val="3219197349"/>
                    </a:ext>
                  </a:extLst>
                </a:gridCol>
                <a:gridCol w="4181422">
                  <a:extLst>
                    <a:ext uri="{9D8B030D-6E8A-4147-A177-3AD203B41FA5}">
                      <a16:colId xmlns:a16="http://schemas.microsoft.com/office/drawing/2014/main" val="512846770"/>
                    </a:ext>
                  </a:extLst>
                </a:gridCol>
              </a:tblGrid>
              <a:tr h="341584">
                <a:tc>
                  <a:txBody>
                    <a:bodyPr/>
                    <a:lstStyle/>
                    <a:p>
                      <a:r>
                        <a:rPr lang="en-US" sz="1700" dirty="0">
                          <a:solidFill>
                            <a:schemeClr val="bg1"/>
                          </a:solidFill>
                          <a:latin typeface="Ubuntu"/>
                        </a:rPr>
                        <a:t>Celery </a:t>
                      </a:r>
                    </a:p>
                  </a:txBody>
                  <a:tcPr/>
                </a:tc>
                <a:tc>
                  <a:txBody>
                    <a:bodyPr/>
                    <a:lstStyle/>
                    <a:p>
                      <a:r>
                        <a:rPr lang="en-US" sz="1700" err="1">
                          <a:solidFill>
                            <a:schemeClr val="bg1"/>
                          </a:solidFill>
                          <a:latin typeface="Ubuntu"/>
                        </a:rPr>
                        <a:t>Molluscs</a:t>
                      </a:r>
                      <a:r>
                        <a:rPr lang="en-US" sz="1700" dirty="0">
                          <a:solidFill>
                            <a:schemeClr val="bg1"/>
                          </a:solidFill>
                          <a:latin typeface="Ubuntu"/>
                        </a:rPr>
                        <a:t> (Muscles and oysters) </a:t>
                      </a:r>
                    </a:p>
                  </a:txBody>
                  <a:tcPr/>
                </a:tc>
                <a:extLst>
                  <a:ext uri="{0D108BD9-81ED-4DB2-BD59-A6C34878D82A}">
                    <a16:rowId xmlns:a16="http://schemas.microsoft.com/office/drawing/2014/main" val="3478391658"/>
                  </a:ext>
                </a:extLst>
              </a:tr>
              <a:tr h="597774">
                <a:tc>
                  <a:txBody>
                    <a:bodyPr/>
                    <a:lstStyle/>
                    <a:p>
                      <a:r>
                        <a:rPr lang="en-US" sz="1700" dirty="0">
                          <a:solidFill>
                            <a:schemeClr val="bg1"/>
                          </a:solidFill>
                          <a:latin typeface="Ubuntu"/>
                        </a:rPr>
                        <a:t>Cereals containing gluten (wheat, rye, barley and oats) </a:t>
                      </a:r>
                    </a:p>
                  </a:txBody>
                  <a:tcPr/>
                </a:tc>
                <a:tc>
                  <a:txBody>
                    <a:bodyPr/>
                    <a:lstStyle/>
                    <a:p>
                      <a:r>
                        <a:rPr lang="en-US" sz="1700" dirty="0">
                          <a:solidFill>
                            <a:schemeClr val="bg1"/>
                          </a:solidFill>
                          <a:latin typeface="Ubuntu"/>
                        </a:rPr>
                        <a:t>Mustard </a:t>
                      </a:r>
                    </a:p>
                  </a:txBody>
                  <a:tcPr/>
                </a:tc>
                <a:extLst>
                  <a:ext uri="{0D108BD9-81ED-4DB2-BD59-A6C34878D82A}">
                    <a16:rowId xmlns:a16="http://schemas.microsoft.com/office/drawing/2014/main" val="3439139372"/>
                  </a:ext>
                </a:extLst>
              </a:tr>
              <a:tr h="597774">
                <a:tc>
                  <a:txBody>
                    <a:bodyPr/>
                    <a:lstStyle/>
                    <a:p>
                      <a:r>
                        <a:rPr lang="en-US" sz="1700" dirty="0">
                          <a:solidFill>
                            <a:schemeClr val="bg1"/>
                          </a:solidFill>
                          <a:latin typeface="Ubuntu"/>
                        </a:rPr>
                        <a:t>Crustaceans (Prawns, crab and lobster) </a:t>
                      </a:r>
                    </a:p>
                  </a:txBody>
                  <a:tcPr/>
                </a:tc>
                <a:tc>
                  <a:txBody>
                    <a:bodyPr/>
                    <a:lstStyle/>
                    <a:p>
                      <a:r>
                        <a:rPr lang="en-US" sz="1700" dirty="0">
                          <a:solidFill>
                            <a:schemeClr val="bg1"/>
                          </a:solidFill>
                          <a:latin typeface="Ubuntu"/>
                        </a:rPr>
                        <a:t>Peanuts </a:t>
                      </a:r>
                    </a:p>
                  </a:txBody>
                  <a:tcPr/>
                </a:tc>
                <a:extLst>
                  <a:ext uri="{0D108BD9-81ED-4DB2-BD59-A6C34878D82A}">
                    <a16:rowId xmlns:a16="http://schemas.microsoft.com/office/drawing/2014/main" val="345221580"/>
                  </a:ext>
                </a:extLst>
              </a:tr>
              <a:tr h="341584">
                <a:tc>
                  <a:txBody>
                    <a:bodyPr/>
                    <a:lstStyle/>
                    <a:p>
                      <a:r>
                        <a:rPr lang="en-US" sz="1700" dirty="0">
                          <a:solidFill>
                            <a:schemeClr val="bg1"/>
                          </a:solidFill>
                          <a:latin typeface="Ubuntu"/>
                        </a:rPr>
                        <a:t>Eggs </a:t>
                      </a:r>
                    </a:p>
                  </a:txBody>
                  <a:tcPr/>
                </a:tc>
                <a:tc>
                  <a:txBody>
                    <a:bodyPr/>
                    <a:lstStyle/>
                    <a:p>
                      <a:r>
                        <a:rPr lang="en-US" sz="1700" dirty="0">
                          <a:solidFill>
                            <a:schemeClr val="bg1"/>
                          </a:solidFill>
                          <a:latin typeface="Ubuntu"/>
                        </a:rPr>
                        <a:t>Sesame </a:t>
                      </a:r>
                    </a:p>
                  </a:txBody>
                  <a:tcPr/>
                </a:tc>
                <a:extLst>
                  <a:ext uri="{0D108BD9-81ED-4DB2-BD59-A6C34878D82A}">
                    <a16:rowId xmlns:a16="http://schemas.microsoft.com/office/drawing/2014/main" val="3264702989"/>
                  </a:ext>
                </a:extLst>
              </a:tr>
              <a:tr h="341584">
                <a:tc>
                  <a:txBody>
                    <a:bodyPr/>
                    <a:lstStyle/>
                    <a:p>
                      <a:r>
                        <a:rPr lang="en-US" sz="1700" dirty="0">
                          <a:solidFill>
                            <a:schemeClr val="bg1"/>
                          </a:solidFill>
                          <a:latin typeface="Ubuntu"/>
                        </a:rPr>
                        <a:t>Fish </a:t>
                      </a:r>
                    </a:p>
                  </a:txBody>
                  <a:tcPr/>
                </a:tc>
                <a:tc>
                  <a:txBody>
                    <a:bodyPr/>
                    <a:lstStyle/>
                    <a:p>
                      <a:r>
                        <a:rPr lang="en-US" sz="1700" dirty="0">
                          <a:solidFill>
                            <a:schemeClr val="bg1"/>
                          </a:solidFill>
                          <a:latin typeface="Ubuntu"/>
                        </a:rPr>
                        <a:t>Soybeans</a:t>
                      </a:r>
                    </a:p>
                  </a:txBody>
                  <a:tcPr/>
                </a:tc>
                <a:extLst>
                  <a:ext uri="{0D108BD9-81ED-4DB2-BD59-A6C34878D82A}">
                    <a16:rowId xmlns:a16="http://schemas.microsoft.com/office/drawing/2014/main" val="923877644"/>
                  </a:ext>
                </a:extLst>
              </a:tr>
              <a:tr h="341584">
                <a:tc>
                  <a:txBody>
                    <a:bodyPr/>
                    <a:lstStyle/>
                    <a:p>
                      <a:r>
                        <a:rPr lang="en-US" sz="1700" dirty="0">
                          <a:solidFill>
                            <a:schemeClr val="bg1"/>
                          </a:solidFill>
                          <a:latin typeface="Ubuntu"/>
                        </a:rPr>
                        <a:t>Lupin </a:t>
                      </a:r>
                    </a:p>
                  </a:txBody>
                  <a:tcPr/>
                </a:tc>
                <a:tc>
                  <a:txBody>
                    <a:bodyPr/>
                    <a:lstStyle/>
                    <a:p>
                      <a:r>
                        <a:rPr lang="en-US" sz="1700" dirty="0">
                          <a:solidFill>
                            <a:schemeClr val="bg1"/>
                          </a:solidFill>
                          <a:latin typeface="Ubuntu"/>
                        </a:rPr>
                        <a:t>Sulphur dioxide and </a:t>
                      </a:r>
                      <a:r>
                        <a:rPr lang="en-US" sz="1700" err="1">
                          <a:solidFill>
                            <a:schemeClr val="bg1"/>
                          </a:solidFill>
                          <a:latin typeface="Ubuntu"/>
                        </a:rPr>
                        <a:t>sulphites</a:t>
                      </a:r>
                      <a:r>
                        <a:rPr lang="en-US" sz="1700" dirty="0">
                          <a:solidFill>
                            <a:schemeClr val="bg1"/>
                          </a:solidFill>
                          <a:latin typeface="Ubuntu"/>
                        </a:rPr>
                        <a:t> </a:t>
                      </a:r>
                    </a:p>
                  </a:txBody>
                  <a:tcPr/>
                </a:tc>
                <a:extLst>
                  <a:ext uri="{0D108BD9-81ED-4DB2-BD59-A6C34878D82A}">
                    <a16:rowId xmlns:a16="http://schemas.microsoft.com/office/drawing/2014/main" val="1192397785"/>
                  </a:ext>
                </a:extLst>
              </a:tr>
              <a:tr h="939359">
                <a:tc>
                  <a:txBody>
                    <a:bodyPr/>
                    <a:lstStyle/>
                    <a:p>
                      <a:r>
                        <a:rPr lang="en-US" sz="1700" dirty="0">
                          <a:solidFill>
                            <a:schemeClr val="bg1"/>
                          </a:solidFill>
                          <a:latin typeface="Ubuntu"/>
                        </a:rPr>
                        <a:t>Milk </a:t>
                      </a:r>
                    </a:p>
                  </a:txBody>
                  <a:tcPr/>
                </a:tc>
                <a:tc>
                  <a:txBody>
                    <a:bodyPr/>
                    <a:lstStyle/>
                    <a:p>
                      <a:r>
                        <a:rPr lang="en-US" sz="1700" dirty="0">
                          <a:solidFill>
                            <a:schemeClr val="bg1"/>
                          </a:solidFill>
                          <a:latin typeface="Ubuntu"/>
                        </a:rPr>
                        <a:t>Tree nuts (Almonds, </a:t>
                      </a:r>
                      <a:r>
                        <a:rPr lang="en-US" sz="1700" err="1">
                          <a:solidFill>
                            <a:schemeClr val="bg1"/>
                          </a:solidFill>
                          <a:latin typeface="Ubuntu"/>
                        </a:rPr>
                        <a:t>hazlenuts</a:t>
                      </a:r>
                      <a:r>
                        <a:rPr lang="en-US" sz="1700" dirty="0">
                          <a:solidFill>
                            <a:schemeClr val="bg1"/>
                          </a:solidFill>
                          <a:latin typeface="Ubuntu"/>
                        </a:rPr>
                        <a:t>, walnuts, Brazil nuts, cashew, pecans, pistachios and macadamia nuts </a:t>
                      </a:r>
                    </a:p>
                  </a:txBody>
                  <a:tcPr/>
                </a:tc>
                <a:extLst>
                  <a:ext uri="{0D108BD9-81ED-4DB2-BD59-A6C34878D82A}">
                    <a16:rowId xmlns:a16="http://schemas.microsoft.com/office/drawing/2014/main" val="1662484130"/>
                  </a:ext>
                </a:extLst>
              </a:tr>
            </a:tbl>
          </a:graphicData>
        </a:graphic>
      </p:graphicFrame>
      <p:pic>
        <p:nvPicPr>
          <p:cNvPr id="12290" name="Picture 2" descr="A close up of a bag of bread&#10;&#10;AI-generated content may be incorrect.">
            <a:extLst>
              <a:ext uri="{FF2B5EF4-FFF2-40B4-BE49-F238E27FC236}">
                <a16:creationId xmlns:a16="http://schemas.microsoft.com/office/drawing/2014/main" id="{8A832403-7D00-5393-BDB1-D5435DFEA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3712" y="2429566"/>
            <a:ext cx="2760911" cy="3864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0736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211065" y="1719618"/>
            <a:ext cx="6713563" cy="4328563"/>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accent1">
                    <a:lumMod val="76000"/>
                  </a:schemeClr>
                </a:solidFill>
                <a:latin typeface="Ubuntu"/>
              </a:rPr>
              <a:t>Some front-of-pack nutrition labels use red, amber and green </a:t>
            </a:r>
            <a:r>
              <a:rPr lang="en-US" sz="2000" err="1">
                <a:solidFill>
                  <a:schemeClr val="accent1">
                    <a:lumMod val="76000"/>
                  </a:schemeClr>
                </a:solidFill>
                <a:latin typeface="Ubuntu"/>
              </a:rPr>
              <a:t>colour</a:t>
            </a:r>
            <a:r>
              <a:rPr lang="en-US" sz="2000" dirty="0">
                <a:solidFill>
                  <a:schemeClr val="accent1">
                    <a:lumMod val="76000"/>
                  </a:schemeClr>
                </a:solidFill>
                <a:latin typeface="Ubuntu"/>
              </a:rPr>
              <a:t> coding also known as traffic light labelling. </a:t>
            </a:r>
            <a:endParaRPr lang="en-US" sz="2000">
              <a:solidFill>
                <a:schemeClr val="accent1">
                  <a:lumMod val="76000"/>
                </a:schemeClr>
              </a:solidFill>
            </a:endParaRPr>
          </a:p>
          <a:p>
            <a:r>
              <a:rPr lang="en-US" sz="2000" dirty="0">
                <a:solidFill>
                  <a:schemeClr val="accent1">
                    <a:lumMod val="76000"/>
                  </a:schemeClr>
                </a:solidFill>
                <a:latin typeface="Ubuntu"/>
              </a:rPr>
              <a:t>Traffic light nutritional information tells you at a glance if the food has high, medium or low amounts of fat, saturated fat, sugars and salt:</a:t>
            </a:r>
            <a:endParaRPr lang="en-US" sz="2000">
              <a:solidFill>
                <a:schemeClr val="accent1">
                  <a:lumMod val="76000"/>
                </a:schemeClr>
              </a:solidFill>
            </a:endParaRPr>
          </a:p>
          <a:p>
            <a:pPr marL="285750" indent="-285750">
              <a:buFont typeface="Arial"/>
              <a:buChar char="•"/>
            </a:pPr>
            <a:r>
              <a:rPr lang="en-US" sz="2000" dirty="0">
                <a:solidFill>
                  <a:schemeClr val="accent1">
                    <a:lumMod val="76000"/>
                  </a:schemeClr>
                </a:solidFill>
                <a:latin typeface="Ubuntu"/>
              </a:rPr>
              <a:t>Red means high</a:t>
            </a:r>
            <a:endParaRPr lang="en-US" sz="2000">
              <a:solidFill>
                <a:schemeClr val="accent1">
                  <a:lumMod val="76000"/>
                </a:schemeClr>
              </a:solidFill>
            </a:endParaRPr>
          </a:p>
          <a:p>
            <a:pPr marL="285750" indent="-285750">
              <a:buFont typeface="Arial"/>
              <a:buChar char="•"/>
            </a:pPr>
            <a:r>
              <a:rPr lang="en-US" sz="2000" dirty="0">
                <a:solidFill>
                  <a:schemeClr val="accent1">
                    <a:lumMod val="76000"/>
                  </a:schemeClr>
                </a:solidFill>
                <a:latin typeface="Ubuntu"/>
              </a:rPr>
              <a:t>Amber means medium</a:t>
            </a:r>
            <a:endParaRPr lang="en-US" sz="2000">
              <a:solidFill>
                <a:schemeClr val="accent1">
                  <a:lumMod val="76000"/>
                </a:schemeClr>
              </a:solidFill>
            </a:endParaRPr>
          </a:p>
          <a:p>
            <a:pPr marL="285750" indent="-285750">
              <a:buFont typeface="Arial"/>
              <a:buChar char="•"/>
            </a:pPr>
            <a:r>
              <a:rPr lang="en-US" sz="2000" dirty="0">
                <a:solidFill>
                  <a:schemeClr val="accent1">
                    <a:lumMod val="76000"/>
                  </a:schemeClr>
                </a:solidFill>
                <a:latin typeface="Ubuntu"/>
              </a:rPr>
              <a:t>Green means low</a:t>
            </a:r>
            <a:endParaRPr lang="en-US" sz="2000">
              <a:solidFill>
                <a:schemeClr val="accent1">
                  <a:lumMod val="76000"/>
                </a:schemeClr>
              </a:solidFill>
            </a:endParaRPr>
          </a:p>
          <a:p>
            <a:r>
              <a:rPr lang="en-US" sz="2000" dirty="0">
                <a:solidFill>
                  <a:schemeClr val="accent1">
                    <a:lumMod val="76000"/>
                  </a:schemeClr>
                </a:solidFill>
                <a:latin typeface="Ubuntu"/>
              </a:rPr>
              <a:t>In general, a food or drink that has all or mostly green on the label is a healthier choice.</a:t>
            </a:r>
            <a:endParaRPr lang="en-US" sz="2000">
              <a:solidFill>
                <a:schemeClr val="accent1">
                  <a:lumMod val="76000"/>
                </a:schemeClr>
              </a:solidFill>
            </a:endParaRPr>
          </a:p>
          <a:p>
            <a:r>
              <a:rPr lang="en-US" sz="2000" dirty="0">
                <a:solidFill>
                  <a:schemeClr val="accent1">
                    <a:lumMod val="76000"/>
                  </a:schemeClr>
                </a:solidFill>
                <a:latin typeface="Ubuntu"/>
              </a:rPr>
              <a:t>It is always good to check the serving size for the product, for example the traffic light is for 1 burger – if you were to have more, the traffic lights may change. </a:t>
            </a:r>
            <a:endParaRPr lang="en-US" sz="2000">
              <a:solidFill>
                <a:schemeClr val="accent1">
                  <a:lumMod val="76000"/>
                </a:schemeClr>
              </a:solidFill>
            </a:endParaRPr>
          </a:p>
          <a:p>
            <a:endParaRPr lang="en-US" sz="2200"/>
          </a:p>
          <a:p>
            <a:endParaRPr lang="en-US"/>
          </a:p>
          <a:p>
            <a:endParaRPr lang="en-US"/>
          </a:p>
          <a:p>
            <a:endParaRPr lang="en-US"/>
          </a:p>
        </p:txBody>
      </p:sp>
      <p:sp>
        <p:nvSpPr>
          <p:cNvPr id="9" name="TextBox 8">
            <a:extLst>
              <a:ext uri="{FF2B5EF4-FFF2-40B4-BE49-F238E27FC236}">
                <a16:creationId xmlns:a16="http://schemas.microsoft.com/office/drawing/2014/main" id="{1F12BF59-A47D-2988-0180-9C21651B561D}"/>
              </a:ext>
            </a:extLst>
          </p:cNvPr>
          <p:cNvSpPr txBox="1"/>
          <p:nvPr/>
        </p:nvSpPr>
        <p:spPr>
          <a:xfrm>
            <a:off x="8081293" y="5867400"/>
            <a:ext cx="390929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lumMod val="76000"/>
                  </a:schemeClr>
                </a:solidFill>
                <a:latin typeface="Ubuntu"/>
                <a:ea typeface="+mn-lt"/>
                <a:cs typeface="+mn-lt"/>
              </a:rPr>
              <a:t>Food labels - NHS (www.nhs.uk)</a:t>
            </a:r>
          </a:p>
        </p:txBody>
      </p:sp>
      <p:sp>
        <p:nvSpPr>
          <p:cNvPr id="5" name="Text Placeholder 2">
            <a:extLst>
              <a:ext uri="{FF2B5EF4-FFF2-40B4-BE49-F238E27FC236}">
                <a16:creationId xmlns:a16="http://schemas.microsoft.com/office/drawing/2014/main" id="{A49EB1FA-4B04-615E-1CD5-7FA2A77A3AA8}"/>
              </a:ext>
            </a:extLst>
          </p:cNvPr>
          <p:cNvSpPr txBox="1">
            <a:spLocks/>
          </p:cNvSpPr>
          <p:nvPr/>
        </p:nvSpPr>
        <p:spPr>
          <a:xfrm>
            <a:off x="214472" y="1124435"/>
            <a:ext cx="6705600" cy="631825"/>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solidFill>
                  <a:schemeClr val="accent1">
                    <a:lumMod val="76000"/>
                  </a:schemeClr>
                </a:solidFill>
                <a:latin typeface="Ubuntu"/>
              </a:rPr>
              <a:t>Food Labelling </a:t>
            </a:r>
            <a:endParaRPr lang="en-US" sz="3200" b="1" dirty="0">
              <a:solidFill>
                <a:schemeClr val="accent1">
                  <a:lumMod val="76000"/>
                </a:schemeClr>
              </a:solidFill>
              <a:latin typeface="Ubuntu"/>
              <a:ea typeface="Calibri" panose="020F0502020204030204"/>
              <a:cs typeface="Calibri" panose="020F0502020204030204"/>
            </a:endParaRPr>
          </a:p>
        </p:txBody>
      </p:sp>
      <p:pic>
        <p:nvPicPr>
          <p:cNvPr id="13314" name="Picture 2" descr="A close up of a label&#10;&#10;AI-generated content may be incorrect.">
            <a:extLst>
              <a:ext uri="{FF2B5EF4-FFF2-40B4-BE49-F238E27FC236}">
                <a16:creationId xmlns:a16="http://schemas.microsoft.com/office/drawing/2014/main" id="{DD6745C9-2CA7-9A9A-FC72-F887E1842E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5428" y="2214820"/>
            <a:ext cx="3909290" cy="2609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144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310431" y="1677082"/>
            <a:ext cx="6465992" cy="4715610"/>
          </a:xfrm>
          <a:prstGeom prst="rect">
            <a:avLst/>
          </a:prstGeom>
          <a:ln>
            <a:noFill/>
          </a:ln>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solidFill>
                  <a:schemeClr val="accent1">
                    <a:lumMod val="76000"/>
                  </a:schemeClr>
                </a:solidFill>
                <a:latin typeface="Ubuntu"/>
              </a:rPr>
              <a:t>Back of packaging labelling is presented on all pre-packaged food and tells us the amount of nutrient per 100g and per serving. </a:t>
            </a:r>
            <a:endParaRPr lang="en-US" sz="1800"/>
          </a:p>
          <a:p>
            <a:r>
              <a:rPr lang="en-US" sz="1800" dirty="0">
                <a:solidFill>
                  <a:schemeClr val="accent1">
                    <a:lumMod val="76000"/>
                  </a:schemeClr>
                </a:solidFill>
                <a:latin typeface="Ubuntu"/>
              </a:rPr>
              <a:t>This type of labelling can give us a good idea and good comparison between two individual products if there is no traffic light on the front. </a:t>
            </a:r>
            <a:endParaRPr lang="en-US" sz="1800" dirty="0">
              <a:solidFill>
                <a:schemeClr val="accent1">
                  <a:lumMod val="76000"/>
                </a:schemeClr>
              </a:solidFill>
            </a:endParaRPr>
          </a:p>
          <a:p>
            <a:r>
              <a:rPr lang="en-US" sz="1800" dirty="0">
                <a:solidFill>
                  <a:schemeClr val="accent1">
                    <a:lumMod val="76000"/>
                  </a:schemeClr>
                </a:solidFill>
                <a:latin typeface="Ubuntu"/>
              </a:rPr>
              <a:t>The typical nutrients you will see are: </a:t>
            </a:r>
            <a:endParaRPr lang="en-US" sz="1800" dirty="0">
              <a:solidFill>
                <a:schemeClr val="accent1">
                  <a:lumMod val="76000"/>
                </a:schemeClr>
              </a:solidFill>
            </a:endParaRPr>
          </a:p>
          <a:p>
            <a:pPr marL="285750" indent="-285750">
              <a:buFont typeface="Arial"/>
              <a:buChar char="•"/>
            </a:pPr>
            <a:r>
              <a:rPr lang="en-US" sz="1800" dirty="0">
                <a:solidFill>
                  <a:schemeClr val="accent1">
                    <a:lumMod val="76000"/>
                  </a:schemeClr>
                </a:solidFill>
                <a:latin typeface="Ubuntu"/>
              </a:rPr>
              <a:t>Energy </a:t>
            </a:r>
            <a:endParaRPr lang="en-US" sz="1800">
              <a:solidFill>
                <a:schemeClr val="accent1">
                  <a:lumMod val="76000"/>
                </a:schemeClr>
              </a:solidFill>
              <a:latin typeface="Ubuntu"/>
            </a:endParaRPr>
          </a:p>
          <a:p>
            <a:pPr marL="285750" indent="-285750">
              <a:buFont typeface="Arial"/>
              <a:buChar char="•"/>
            </a:pPr>
            <a:r>
              <a:rPr lang="en-US" sz="1800" dirty="0">
                <a:solidFill>
                  <a:schemeClr val="accent1">
                    <a:lumMod val="76000"/>
                  </a:schemeClr>
                </a:solidFill>
                <a:latin typeface="Ubuntu"/>
              </a:rPr>
              <a:t>Fat </a:t>
            </a:r>
            <a:endParaRPr lang="en-US" sz="1800">
              <a:solidFill>
                <a:schemeClr val="accent1">
                  <a:lumMod val="76000"/>
                </a:schemeClr>
              </a:solidFill>
              <a:latin typeface="Ubuntu"/>
            </a:endParaRPr>
          </a:p>
          <a:p>
            <a:pPr marL="285750" indent="-285750">
              <a:buFont typeface="Arial"/>
              <a:buChar char="•"/>
            </a:pPr>
            <a:r>
              <a:rPr lang="en-US" sz="1800" dirty="0">
                <a:solidFill>
                  <a:schemeClr val="accent1">
                    <a:lumMod val="76000"/>
                  </a:schemeClr>
                </a:solidFill>
                <a:latin typeface="Ubuntu"/>
              </a:rPr>
              <a:t>Saturates </a:t>
            </a:r>
            <a:endParaRPr lang="en-US" sz="1800" dirty="0">
              <a:solidFill>
                <a:schemeClr val="accent1">
                  <a:lumMod val="76000"/>
                </a:schemeClr>
              </a:solidFill>
            </a:endParaRPr>
          </a:p>
          <a:p>
            <a:pPr marL="285750" indent="-285750">
              <a:buFont typeface="Arial"/>
              <a:buChar char="•"/>
            </a:pPr>
            <a:r>
              <a:rPr lang="en-US" sz="1800" dirty="0">
                <a:solidFill>
                  <a:schemeClr val="accent1">
                    <a:lumMod val="76000"/>
                  </a:schemeClr>
                </a:solidFill>
                <a:latin typeface="Ubuntu"/>
              </a:rPr>
              <a:t>Carbohydrates</a:t>
            </a:r>
            <a:endParaRPr lang="en-US" sz="1800">
              <a:solidFill>
                <a:schemeClr val="accent1">
                  <a:lumMod val="76000"/>
                </a:schemeClr>
              </a:solidFill>
              <a:latin typeface="Ubuntu"/>
            </a:endParaRPr>
          </a:p>
          <a:p>
            <a:pPr marL="285750" indent="-285750">
              <a:buFont typeface="Arial"/>
              <a:buChar char="•"/>
            </a:pPr>
            <a:r>
              <a:rPr lang="en-US" sz="1800" dirty="0">
                <a:solidFill>
                  <a:schemeClr val="accent1">
                    <a:lumMod val="76000"/>
                  </a:schemeClr>
                </a:solidFill>
                <a:latin typeface="Ubuntu"/>
              </a:rPr>
              <a:t>Sugars </a:t>
            </a:r>
            <a:endParaRPr lang="en-US" sz="1800" dirty="0">
              <a:solidFill>
                <a:schemeClr val="accent1">
                  <a:lumMod val="76000"/>
                </a:schemeClr>
              </a:solidFill>
            </a:endParaRPr>
          </a:p>
          <a:p>
            <a:pPr marL="285750" indent="-285750">
              <a:buFont typeface="Arial"/>
              <a:buChar char="•"/>
            </a:pPr>
            <a:r>
              <a:rPr lang="en-US" sz="1800" err="1">
                <a:solidFill>
                  <a:schemeClr val="accent1">
                    <a:lumMod val="76000"/>
                  </a:schemeClr>
                </a:solidFill>
                <a:latin typeface="Ubuntu"/>
              </a:rPr>
              <a:t>Fibre</a:t>
            </a:r>
            <a:r>
              <a:rPr lang="en-US" sz="1800" dirty="0">
                <a:solidFill>
                  <a:schemeClr val="accent1">
                    <a:lumMod val="76000"/>
                  </a:schemeClr>
                </a:solidFill>
                <a:latin typeface="Ubuntu"/>
              </a:rPr>
              <a:t> </a:t>
            </a:r>
            <a:endParaRPr lang="en-US" sz="1800">
              <a:solidFill>
                <a:schemeClr val="accent1">
                  <a:lumMod val="76000"/>
                </a:schemeClr>
              </a:solidFill>
              <a:latin typeface="Ubuntu"/>
            </a:endParaRPr>
          </a:p>
          <a:p>
            <a:pPr marL="285750" indent="-285750">
              <a:buFont typeface="Arial"/>
              <a:buChar char="•"/>
            </a:pPr>
            <a:r>
              <a:rPr lang="en-US" sz="1800" dirty="0">
                <a:solidFill>
                  <a:schemeClr val="accent1">
                    <a:lumMod val="76000"/>
                  </a:schemeClr>
                </a:solidFill>
                <a:latin typeface="Ubuntu"/>
              </a:rPr>
              <a:t>Protein</a:t>
            </a:r>
            <a:endParaRPr lang="en-US" sz="1800" dirty="0">
              <a:solidFill>
                <a:schemeClr val="accent1">
                  <a:lumMod val="76000"/>
                </a:schemeClr>
              </a:solidFill>
            </a:endParaRPr>
          </a:p>
          <a:p>
            <a:pPr marL="285750" indent="-285750">
              <a:buFont typeface="Arial"/>
              <a:buChar char="•"/>
            </a:pPr>
            <a:r>
              <a:rPr lang="en-US" sz="1800" dirty="0">
                <a:solidFill>
                  <a:schemeClr val="accent1">
                    <a:lumMod val="76000"/>
                  </a:schemeClr>
                </a:solidFill>
                <a:latin typeface="Ubuntu"/>
              </a:rPr>
              <a:t>Salt </a:t>
            </a:r>
            <a:endParaRPr lang="en-US" sz="1800" dirty="0">
              <a:solidFill>
                <a:schemeClr val="accent1">
                  <a:lumMod val="76000"/>
                </a:schemeClr>
              </a:solidFill>
            </a:endParaRPr>
          </a:p>
          <a:p>
            <a:endParaRPr lang="en-US" sz="1800"/>
          </a:p>
          <a:p>
            <a:endParaRPr lang="en-US" sz="2200"/>
          </a:p>
          <a:p>
            <a:endParaRPr lang="en-US"/>
          </a:p>
          <a:p>
            <a:endParaRPr lang="en-US"/>
          </a:p>
          <a:p>
            <a:endParaRPr lang="en-US"/>
          </a:p>
        </p:txBody>
      </p:sp>
      <p:sp>
        <p:nvSpPr>
          <p:cNvPr id="5" name="Text Placeholder 2">
            <a:extLst>
              <a:ext uri="{FF2B5EF4-FFF2-40B4-BE49-F238E27FC236}">
                <a16:creationId xmlns:a16="http://schemas.microsoft.com/office/drawing/2014/main" id="{A49EB1FA-4B04-615E-1CD5-7FA2A77A3AA8}"/>
              </a:ext>
            </a:extLst>
          </p:cNvPr>
          <p:cNvSpPr txBox="1">
            <a:spLocks/>
          </p:cNvSpPr>
          <p:nvPr/>
        </p:nvSpPr>
        <p:spPr>
          <a:xfrm>
            <a:off x="304879" y="904876"/>
            <a:ext cx="6705600" cy="631825"/>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solidFill>
                  <a:schemeClr val="accent1">
                    <a:lumMod val="76000"/>
                  </a:schemeClr>
                </a:solidFill>
                <a:latin typeface="Ubuntu"/>
              </a:rPr>
              <a:t>Food Labelling</a:t>
            </a:r>
            <a:r>
              <a:rPr lang="en-US" b="1" dirty="0">
                <a:solidFill>
                  <a:schemeClr val="accent1">
                    <a:lumMod val="76000"/>
                  </a:schemeClr>
                </a:solidFill>
                <a:latin typeface="Ubuntu"/>
              </a:rPr>
              <a:t> </a:t>
            </a:r>
            <a:endParaRPr lang="en-US" b="1" dirty="0">
              <a:solidFill>
                <a:schemeClr val="accent1">
                  <a:lumMod val="76000"/>
                </a:schemeClr>
              </a:solidFill>
              <a:ea typeface="Calibri" panose="020F0502020204030204"/>
              <a:cs typeface="Calibri" panose="020F0502020204030204"/>
            </a:endParaRPr>
          </a:p>
        </p:txBody>
      </p:sp>
      <p:pic>
        <p:nvPicPr>
          <p:cNvPr id="4" name="Picture 3" descr="A white and black text on a white background&#10;&#10;Description automatically generated">
            <a:extLst>
              <a:ext uri="{FF2B5EF4-FFF2-40B4-BE49-F238E27FC236}">
                <a16:creationId xmlns:a16="http://schemas.microsoft.com/office/drawing/2014/main" id="{901841B4-4192-AFB8-E33E-9E066359DDC8}"/>
              </a:ext>
            </a:extLst>
          </p:cNvPr>
          <p:cNvPicPr>
            <a:picLocks noChangeAspect="1"/>
          </p:cNvPicPr>
          <p:nvPr/>
        </p:nvPicPr>
        <p:blipFill>
          <a:blip r:embed="rId2"/>
          <a:stretch>
            <a:fillRect/>
          </a:stretch>
        </p:blipFill>
        <p:spPr>
          <a:xfrm>
            <a:off x="6974945" y="2223575"/>
            <a:ext cx="4773536" cy="2667606"/>
          </a:xfrm>
          <a:prstGeom prst="rect">
            <a:avLst/>
          </a:prstGeom>
        </p:spPr>
      </p:pic>
      <p:sp>
        <p:nvSpPr>
          <p:cNvPr id="12" name="TextBox 11">
            <a:extLst>
              <a:ext uri="{FF2B5EF4-FFF2-40B4-BE49-F238E27FC236}">
                <a16:creationId xmlns:a16="http://schemas.microsoft.com/office/drawing/2014/main" id="{9AB7D35A-4B54-31DE-4EF0-B54204C3E409}"/>
              </a:ext>
            </a:extLst>
          </p:cNvPr>
          <p:cNvSpPr txBox="1"/>
          <p:nvPr/>
        </p:nvSpPr>
        <p:spPr>
          <a:xfrm>
            <a:off x="7960341" y="5855305"/>
            <a:ext cx="390929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lumMod val="76000"/>
                  </a:schemeClr>
                </a:solidFill>
                <a:latin typeface="Ubuntu"/>
                <a:ea typeface="+mn-lt"/>
                <a:cs typeface="+mn-lt"/>
              </a:rPr>
              <a:t>Food labels - NHS (www.nhs.uk)</a:t>
            </a:r>
            <a:endParaRPr lang="en-US" b="1">
              <a:solidFill>
                <a:schemeClr val="accent1">
                  <a:lumMod val="76000"/>
                </a:schemeClr>
              </a:solidFill>
              <a:latin typeface="Ubuntu"/>
              <a:ea typeface="+mn-lt"/>
              <a:cs typeface="+mn-lt"/>
            </a:endParaRPr>
          </a:p>
        </p:txBody>
      </p:sp>
    </p:spTree>
    <p:extLst>
      <p:ext uri="{BB962C8B-B14F-4D97-AF65-F5344CB8AC3E}">
        <p14:creationId xmlns:p14="http://schemas.microsoft.com/office/powerpoint/2010/main" val="1733235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2677214"/>
            <a:ext cx="6105841" cy="993198"/>
          </a:xfrm>
        </p:spPr>
        <p:txBody>
          <a:bodyPr>
            <a:noAutofit/>
          </a:bodyPr>
          <a:lstStyle/>
          <a:p>
            <a:r>
              <a:rPr lang="en-US" dirty="0">
                <a:solidFill>
                  <a:schemeClr val="accent1">
                    <a:lumMod val="76000"/>
                  </a:schemeClr>
                </a:solidFill>
                <a:latin typeface="Ubuntu"/>
                <a:cs typeface="Calibri Light"/>
              </a:rPr>
              <a:t>Public Health Interventions </a:t>
            </a:r>
          </a:p>
          <a:p>
            <a:pPr>
              <a:spcBef>
                <a:spcPct val="0"/>
              </a:spcBef>
              <a:spcAft>
                <a:spcPts val="600"/>
              </a:spcAft>
            </a:pPr>
            <a:endParaRPr lang="en-US" dirty="0">
              <a:solidFill>
                <a:schemeClr val="accent1">
                  <a:lumMod val="76000"/>
                </a:schemeClr>
              </a:solidFill>
              <a:cs typeface="Calibri Light"/>
            </a:endParaRPr>
          </a:p>
          <a:p>
            <a:endParaRPr lang="en-GB" sz="2000" dirty="0">
              <a:solidFill>
                <a:srgbClr val="FF5D0C"/>
              </a:solidFill>
              <a:latin typeface="Ubuntu"/>
              <a:cs typeface="Calibri Light"/>
            </a:endParaRPr>
          </a:p>
          <a:p>
            <a:pPr>
              <a:spcBef>
                <a:spcPct val="0"/>
              </a:spcBef>
              <a:spcAft>
                <a:spcPts val="600"/>
              </a:spcAft>
            </a:pPr>
            <a:endParaRPr lang="en-US" dirty="0">
              <a:solidFill>
                <a:schemeClr val="accent1">
                  <a:lumMod val="76000"/>
                </a:schemeClr>
              </a:solidFill>
              <a:latin typeface="Ubuntu"/>
              <a:cs typeface="Calibri Light"/>
            </a:endParaRPr>
          </a:p>
          <a:p>
            <a:endParaRPr lang="en-US" sz="3100" dirty="0">
              <a:solidFill>
                <a:srgbClr val="4472C4"/>
              </a:solidFill>
              <a:latin typeface="Ubuntu"/>
              <a:cs typeface="Calibri Light"/>
            </a:endParaRPr>
          </a:p>
        </p:txBody>
      </p:sp>
      <p:sp>
        <p:nvSpPr>
          <p:cNvPr id="3" name="Text Placeholder 2">
            <a:extLst>
              <a:ext uri="{FF2B5EF4-FFF2-40B4-BE49-F238E27FC236}">
                <a16:creationId xmlns:a16="http://schemas.microsoft.com/office/drawing/2014/main" id="{5A2CF865-2E21-52AE-5696-202F37639018}"/>
              </a:ext>
            </a:extLst>
          </p:cNvPr>
          <p:cNvSpPr>
            <a:spLocks noGrp="1"/>
          </p:cNvSpPr>
          <p:nvPr>
            <p:ph type="body" sz="quarter" idx="13"/>
          </p:nvPr>
        </p:nvSpPr>
        <p:spPr>
          <a:xfrm>
            <a:off x="413736" y="2055167"/>
            <a:ext cx="11084461" cy="4097337"/>
          </a:xfrm>
        </p:spPr>
        <p:txBody>
          <a:bodyPr vert="horz" lIns="91440" tIns="45720" rIns="91440" bIns="45720" rtlCol="0" anchor="t">
            <a:noAutofit/>
          </a:bodyPr>
          <a:lstStyle/>
          <a:p>
            <a:r>
              <a:rPr lang="en-US" sz="2100" dirty="0">
                <a:solidFill>
                  <a:srgbClr val="2F5496"/>
                </a:solidFill>
                <a:latin typeface="Ubuntu"/>
                <a:cs typeface="Calibri"/>
              </a:rPr>
              <a:t>One of the most successful public health interventions has been the Soft Drink Industry Levy, which encouraged many manufacturers to reduce sugar in soft drinks. </a:t>
            </a:r>
            <a:endParaRPr lang="en-US"/>
          </a:p>
          <a:p>
            <a:endParaRPr lang="en-US" sz="2100" dirty="0">
              <a:solidFill>
                <a:srgbClr val="2F5496"/>
              </a:solidFill>
              <a:latin typeface="Ubuntu"/>
              <a:cs typeface="Calibri"/>
            </a:endParaRPr>
          </a:p>
          <a:p>
            <a:pPr marL="285750" indent="-285750">
              <a:buFont typeface="Arial"/>
              <a:buChar char="•"/>
            </a:pPr>
            <a:r>
              <a:rPr lang="en-US" sz="2100" dirty="0">
                <a:solidFill>
                  <a:srgbClr val="2F5496"/>
                </a:solidFill>
                <a:latin typeface="Ubuntu"/>
                <a:cs typeface="Calibri"/>
              </a:rPr>
              <a:t>The levy was 18p per </a:t>
            </a:r>
            <a:r>
              <a:rPr lang="en-US" sz="2100" err="1">
                <a:solidFill>
                  <a:srgbClr val="2F5496"/>
                </a:solidFill>
                <a:latin typeface="Ubuntu"/>
                <a:cs typeface="Calibri"/>
              </a:rPr>
              <a:t>litre</a:t>
            </a:r>
            <a:r>
              <a:rPr lang="en-US" sz="2100" dirty="0">
                <a:solidFill>
                  <a:srgbClr val="2F5496"/>
                </a:solidFill>
                <a:latin typeface="Ubuntu"/>
                <a:cs typeface="Calibri"/>
              </a:rPr>
              <a:t> on soft drinks containing between 5g and 8g of sugar per 100ml, and 24p per </a:t>
            </a:r>
            <a:r>
              <a:rPr lang="en-US" sz="2100" err="1">
                <a:solidFill>
                  <a:srgbClr val="2F5496"/>
                </a:solidFill>
                <a:latin typeface="Ubuntu"/>
                <a:cs typeface="Calibri"/>
              </a:rPr>
              <a:t>litre</a:t>
            </a:r>
            <a:r>
              <a:rPr lang="en-US" sz="2100" dirty="0">
                <a:solidFill>
                  <a:srgbClr val="2F5496"/>
                </a:solidFill>
                <a:latin typeface="Ubuntu"/>
                <a:cs typeface="Calibri"/>
              </a:rPr>
              <a:t> on soft drinks containing more than 8g of sugar per 100ml. </a:t>
            </a:r>
          </a:p>
          <a:p>
            <a:pPr marL="285750" indent="-285750">
              <a:buFont typeface="Arial"/>
              <a:buChar char="•"/>
            </a:pPr>
            <a:r>
              <a:rPr lang="en-US" sz="2100" dirty="0">
                <a:solidFill>
                  <a:srgbClr val="2F5496"/>
                </a:solidFill>
                <a:latin typeface="Ubuntu"/>
                <a:cs typeface="Calibri"/>
              </a:rPr>
              <a:t>The policy has been highly effective, reducing the total sugar sold in soft drinks by retailers and manufacturers by 35.4% between 2015 and 2019, from 135,500 </a:t>
            </a:r>
            <a:r>
              <a:rPr lang="en-US" sz="2100" err="1">
                <a:solidFill>
                  <a:srgbClr val="2F5496"/>
                </a:solidFill>
                <a:latin typeface="Ubuntu"/>
                <a:cs typeface="Calibri"/>
              </a:rPr>
              <a:t>tonnes</a:t>
            </a:r>
            <a:r>
              <a:rPr lang="en-US" sz="2100" dirty="0">
                <a:solidFill>
                  <a:srgbClr val="2F5496"/>
                </a:solidFill>
                <a:latin typeface="Ubuntu"/>
                <a:cs typeface="Calibri"/>
              </a:rPr>
              <a:t> to 87,600 </a:t>
            </a:r>
            <a:r>
              <a:rPr lang="en-US" sz="2100" err="1">
                <a:solidFill>
                  <a:srgbClr val="2F5496"/>
                </a:solidFill>
                <a:latin typeface="Ubuntu"/>
                <a:cs typeface="Calibri"/>
              </a:rPr>
              <a:t>tonnes</a:t>
            </a:r>
            <a:r>
              <a:rPr lang="en-US" sz="2100" dirty="0">
                <a:solidFill>
                  <a:srgbClr val="2F5496"/>
                </a:solidFill>
                <a:latin typeface="Ubuntu"/>
                <a:cs typeface="Calibri"/>
              </a:rPr>
              <a:t>.</a:t>
            </a:r>
          </a:p>
          <a:p>
            <a:pPr marL="285750" indent="-285750">
              <a:buFont typeface="Arial"/>
              <a:buChar char="•"/>
            </a:pPr>
            <a:r>
              <a:rPr lang="en-US" sz="2100" dirty="0">
                <a:solidFill>
                  <a:srgbClr val="2F5496"/>
                </a:solidFill>
                <a:latin typeface="Ubuntu"/>
                <a:cs typeface="Calibri"/>
              </a:rPr>
              <a:t>Recent research shows that the tax on sugary drinks may have prevented more than 5,000 cases of obesity every year among girls in their final year of primary school. Yet we know that decades of attempts to work on voluntary measures have not yielded the pace and scale of change required around reformulation. </a:t>
            </a:r>
            <a:endParaRPr lang="en-US" sz="2100" dirty="0">
              <a:solidFill>
                <a:srgbClr val="2F5496"/>
              </a:solidFill>
              <a:latin typeface="Ubuntu"/>
            </a:endParaRPr>
          </a:p>
        </p:txBody>
      </p:sp>
    </p:spTree>
    <p:extLst>
      <p:ext uri="{BB962C8B-B14F-4D97-AF65-F5344CB8AC3E}">
        <p14:creationId xmlns:p14="http://schemas.microsoft.com/office/powerpoint/2010/main" val="2909630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A53B62-E785-2435-7536-0676F0EF81BE}"/>
              </a:ext>
            </a:extLst>
          </p:cNvPr>
          <p:cNvSpPr>
            <a:spLocks noGrp="1"/>
          </p:cNvSpPr>
          <p:nvPr>
            <p:ph type="body" sz="quarter" idx="10"/>
          </p:nvPr>
        </p:nvSpPr>
        <p:spPr>
          <a:xfrm>
            <a:off x="227541" y="2673400"/>
            <a:ext cx="7654923" cy="3747330"/>
          </a:xfrm>
        </p:spPr>
        <p:txBody>
          <a:bodyPr vert="horz" lIns="91440" tIns="45720" rIns="91440" bIns="45720" rtlCol="0" anchor="t">
            <a:normAutofit fontScale="92500" lnSpcReduction="20000"/>
          </a:bodyPr>
          <a:lstStyle/>
          <a:p>
            <a:r>
              <a:rPr lang="en-US" sz="2000" dirty="0">
                <a:solidFill>
                  <a:schemeClr val="accent1">
                    <a:lumMod val="76000"/>
                  </a:schemeClr>
                </a:solidFill>
                <a:latin typeface="Ubuntu"/>
                <a:ea typeface="+mn-lt"/>
                <a:cs typeface="+mn-lt"/>
              </a:rPr>
              <a:t>In Wales, we are looking at new rules to restrict the product placement and promotion of foods with lots of fat, sugar, or salt. This could mean taking a similar stance to the existing measures in England. </a:t>
            </a:r>
            <a:endParaRPr lang="en-US" sz="2000">
              <a:solidFill>
                <a:schemeClr val="accent1">
                  <a:lumMod val="76000"/>
                </a:schemeClr>
              </a:solidFill>
              <a:latin typeface="Ubuntu"/>
              <a:cs typeface="Calibri" panose="020F0502020204030204"/>
            </a:endParaRPr>
          </a:p>
          <a:p>
            <a:r>
              <a:rPr lang="en-US" sz="2000" dirty="0">
                <a:solidFill>
                  <a:schemeClr val="accent1">
                    <a:lumMod val="76000"/>
                  </a:schemeClr>
                </a:solidFill>
                <a:latin typeface="Ubuntu"/>
                <a:ea typeface="+mn-lt"/>
                <a:cs typeface="+mn-lt"/>
              </a:rPr>
              <a:t>These rules:</a:t>
            </a:r>
          </a:p>
          <a:p>
            <a:pPr marL="342900" indent="-342900">
              <a:buChar char="•"/>
            </a:pPr>
            <a:r>
              <a:rPr lang="en-US" sz="2000" dirty="0">
                <a:solidFill>
                  <a:schemeClr val="accent1">
                    <a:lumMod val="76000"/>
                  </a:schemeClr>
                </a:solidFill>
                <a:latin typeface="Ubuntu"/>
                <a:ea typeface="+mn-lt"/>
                <a:cs typeface="+mn-lt"/>
              </a:rPr>
              <a:t>Prevent or limit</a:t>
            </a:r>
            <a:r>
              <a:rPr lang="en-US" sz="2000" dirty="0">
                <a:solidFill>
                  <a:srgbClr val="FF5D0C"/>
                </a:solidFill>
                <a:latin typeface="Ubuntu"/>
                <a:ea typeface="+mn-lt"/>
                <a:cs typeface="+mn-lt"/>
              </a:rPr>
              <a:t> volume based</a:t>
            </a:r>
            <a:r>
              <a:rPr lang="en-US" sz="2000" dirty="0">
                <a:solidFill>
                  <a:schemeClr val="accent1">
                    <a:lumMod val="76000"/>
                  </a:schemeClr>
                </a:solidFill>
                <a:latin typeface="Ubuntu"/>
                <a:ea typeface="+mn-lt"/>
                <a:cs typeface="+mn-lt"/>
              </a:rPr>
              <a:t> special offers like 'buy one get one free' </a:t>
            </a:r>
          </a:p>
          <a:p>
            <a:pPr marL="342900" indent="-342900">
              <a:buChar char="•"/>
            </a:pPr>
            <a:r>
              <a:rPr lang="en-US" sz="2000" dirty="0">
                <a:solidFill>
                  <a:schemeClr val="accent1">
                    <a:lumMod val="76000"/>
                  </a:schemeClr>
                </a:solidFill>
                <a:latin typeface="Ubuntu"/>
                <a:ea typeface="+mn-lt"/>
                <a:cs typeface="+mn-lt"/>
              </a:rPr>
              <a:t>Put these </a:t>
            </a:r>
            <a:r>
              <a:rPr lang="en-US" sz="2000" dirty="0">
                <a:solidFill>
                  <a:srgbClr val="FF5D0C"/>
                </a:solidFill>
                <a:latin typeface="Ubuntu"/>
                <a:ea typeface="+mn-lt"/>
                <a:cs typeface="+mn-lt"/>
              </a:rPr>
              <a:t>products </a:t>
            </a:r>
            <a:r>
              <a:rPr lang="en-US" sz="2000" dirty="0">
                <a:solidFill>
                  <a:schemeClr val="accent1">
                    <a:lumMod val="76000"/>
                  </a:schemeClr>
                </a:solidFill>
                <a:latin typeface="Ubuntu"/>
                <a:ea typeface="+mn-lt"/>
                <a:cs typeface="+mn-lt"/>
              </a:rPr>
              <a:t>in places that aren't easily found,  like at the ends of aisles in the shop</a:t>
            </a:r>
            <a:endParaRPr lang="en-US" sz="2000" dirty="0">
              <a:solidFill>
                <a:schemeClr val="accent1">
                  <a:lumMod val="76000"/>
                </a:schemeClr>
              </a:solidFill>
              <a:latin typeface="Ubuntu"/>
              <a:cs typeface="Calibri" panose="020F0502020204030204"/>
            </a:endParaRPr>
          </a:p>
          <a:p>
            <a:pPr marL="342900" indent="-342900">
              <a:buChar char="•"/>
            </a:pPr>
            <a:r>
              <a:rPr lang="en-US" sz="2000" dirty="0">
                <a:solidFill>
                  <a:schemeClr val="accent1">
                    <a:lumMod val="76000"/>
                  </a:schemeClr>
                </a:solidFill>
                <a:latin typeface="Ubuntu"/>
                <a:ea typeface="+mn-lt"/>
                <a:cs typeface="+mn-lt"/>
              </a:rPr>
              <a:t>Make these foods cheaper for a short time  </a:t>
            </a:r>
          </a:p>
          <a:p>
            <a:pPr marL="342900" indent="-342900">
              <a:buChar char="•"/>
            </a:pPr>
            <a:r>
              <a:rPr lang="en-US" sz="2000" dirty="0">
                <a:solidFill>
                  <a:schemeClr val="accent1">
                    <a:lumMod val="76000"/>
                  </a:schemeClr>
                </a:solidFill>
                <a:latin typeface="Ubuntu"/>
                <a:ea typeface="+mn-lt"/>
                <a:cs typeface="+mn-lt"/>
              </a:rPr>
              <a:t>Put them together in meal deals</a:t>
            </a:r>
          </a:p>
          <a:p>
            <a:pPr marL="0" indent="0">
              <a:buNone/>
            </a:pPr>
            <a:r>
              <a:rPr lang="en-US" sz="2000" dirty="0">
                <a:solidFill>
                  <a:schemeClr val="accent1">
                    <a:lumMod val="76000"/>
                  </a:schemeClr>
                </a:solidFill>
                <a:latin typeface="Ubuntu"/>
                <a:ea typeface="+mn-lt"/>
                <a:cs typeface="+mn-lt"/>
              </a:rPr>
              <a:t>These rules are to help people make healthier choices when they shop.</a:t>
            </a:r>
            <a:endParaRPr lang="en-US" sz="2000" dirty="0">
              <a:solidFill>
                <a:schemeClr val="accent1">
                  <a:lumMod val="76000"/>
                </a:schemeClr>
              </a:solidFill>
              <a:latin typeface="Ubuntu"/>
              <a:cs typeface="Calibri"/>
            </a:endParaRPr>
          </a:p>
          <a:p>
            <a:pPr algn="just">
              <a:buFont typeface="Arial" panose="020B0604020202020204" pitchFamily="34" charset="0"/>
              <a:buChar char="•"/>
            </a:pPr>
            <a:endParaRPr lang="en-US" sz="2000" dirty="0">
              <a:solidFill>
                <a:schemeClr val="accent1">
                  <a:lumMod val="76000"/>
                </a:schemeClr>
              </a:solidFill>
              <a:cs typeface="Calibri"/>
            </a:endParaRPr>
          </a:p>
        </p:txBody>
      </p:sp>
      <p:sp>
        <p:nvSpPr>
          <p:cNvPr id="10" name="TextBox 9">
            <a:extLst>
              <a:ext uri="{FF2B5EF4-FFF2-40B4-BE49-F238E27FC236}">
                <a16:creationId xmlns:a16="http://schemas.microsoft.com/office/drawing/2014/main" id="{74B63574-3BBF-B8C0-2D9E-2B871671FBF3}"/>
              </a:ext>
            </a:extLst>
          </p:cNvPr>
          <p:cNvSpPr txBox="1"/>
          <p:nvPr/>
        </p:nvSpPr>
        <p:spPr>
          <a:xfrm>
            <a:off x="224972" y="837524"/>
            <a:ext cx="606938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dirty="0">
                <a:solidFill>
                  <a:schemeClr val="accent1">
                    <a:lumMod val="76000"/>
                  </a:schemeClr>
                </a:solidFill>
                <a:latin typeface="Ubuntu"/>
                <a:cs typeface="Segoe UI"/>
              </a:rPr>
              <a:t>Restrictions on High Fat, Sugar and Salt Products</a:t>
            </a:r>
            <a:br>
              <a:rPr lang="en-GB" sz="2900" b="1" dirty="0">
                <a:solidFill>
                  <a:schemeClr val="accent1">
                    <a:lumMod val="76000"/>
                  </a:schemeClr>
                </a:solidFill>
                <a:latin typeface="Ubuntu"/>
                <a:cs typeface="Segoe UI"/>
              </a:rPr>
            </a:br>
            <a:r>
              <a:rPr lang="en-US" sz="3200" dirty="0">
                <a:latin typeface="Ubuntu"/>
                <a:cs typeface="Segoe UI"/>
              </a:rPr>
              <a:t>​</a:t>
            </a:r>
            <a:r>
              <a:rPr lang="en-GB" sz="2200" b="1" dirty="0">
                <a:solidFill>
                  <a:srgbClr val="FF5D0C"/>
                </a:solidFill>
                <a:latin typeface="Ubuntu"/>
                <a:cs typeface="Segoe UI"/>
              </a:rPr>
              <a:t>Product Placement and Promotions</a:t>
            </a:r>
            <a:endParaRPr lang="en-GB" sz="2200" dirty="0">
              <a:solidFill>
                <a:srgbClr val="000000"/>
              </a:solidFill>
              <a:latin typeface="Ubuntu"/>
              <a:cs typeface="Segoe UI"/>
            </a:endParaRPr>
          </a:p>
          <a:p>
            <a:endParaRPr lang="en-GB" sz="2000" b="1" dirty="0">
              <a:solidFill>
                <a:srgbClr val="FF5D0C"/>
              </a:solidFill>
              <a:latin typeface="Ubuntu"/>
              <a:cs typeface="Segoe UI"/>
            </a:endParaRPr>
          </a:p>
        </p:txBody>
      </p:sp>
      <p:pic>
        <p:nvPicPr>
          <p:cNvPr id="14338" name="Picture 2" descr="A child looking at a bag of chips&#10;&#10;AI-generated content may be incorrect.">
            <a:extLst>
              <a:ext uri="{FF2B5EF4-FFF2-40B4-BE49-F238E27FC236}">
                <a16:creationId xmlns:a16="http://schemas.microsoft.com/office/drawing/2014/main" id="{B4E85D99-1D8C-1FD1-E0DC-41A7BAD960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95967" y="1714687"/>
            <a:ext cx="3231833" cy="3343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449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dirty="0">
                <a:latin typeface="Ubuntu"/>
                <a:ea typeface="Verdana"/>
              </a:rPr>
              <a:t>Thank You For Listening</a:t>
            </a:r>
            <a:endParaRPr lang="en-US" dirty="0"/>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dirty="0">
                <a:solidFill>
                  <a:schemeClr val="accent1">
                    <a:lumMod val="76000"/>
                  </a:schemeClr>
                </a:solidFill>
                <a:latin typeface="Ubuntu"/>
              </a:rPr>
              <a:t>Contents </a:t>
            </a: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839232"/>
            <a:ext cx="6228266" cy="4639669"/>
          </a:xfrm>
        </p:spPr>
        <p:txBody>
          <a:bodyPr vert="horz" lIns="91440" tIns="45720" rIns="91440" bIns="45720" rtlCol="0" anchor="t">
            <a:noAutofit/>
          </a:bodyPr>
          <a:lstStyle/>
          <a:p>
            <a:pPr marL="285750" indent="-285750">
              <a:buFont typeface="Arial"/>
              <a:buChar char="•"/>
            </a:pPr>
            <a:r>
              <a:rPr lang="en-US" sz="1800" b="1" dirty="0">
                <a:solidFill>
                  <a:schemeClr val="accent1">
                    <a:lumMod val="76000"/>
                  </a:schemeClr>
                </a:solidFill>
                <a:latin typeface="Ubuntu"/>
                <a:cs typeface="Calibri"/>
              </a:rPr>
              <a:t>Why are Laws and Regulations Important? </a:t>
            </a:r>
          </a:p>
          <a:p>
            <a:pPr marL="285750" indent="-285750">
              <a:buFont typeface="Arial"/>
              <a:buChar char="•"/>
            </a:pPr>
            <a:r>
              <a:rPr lang="en-US" sz="1800" b="1" dirty="0">
                <a:solidFill>
                  <a:schemeClr val="accent1">
                    <a:lumMod val="76000"/>
                  </a:schemeClr>
                </a:solidFill>
                <a:latin typeface="Ubuntu"/>
                <a:cs typeface="Calibri"/>
              </a:rPr>
              <a:t>Food Standards and Hygiene </a:t>
            </a:r>
          </a:p>
          <a:p>
            <a:pPr marL="285750" indent="-285750">
              <a:buFont typeface="Arial"/>
              <a:buChar char="•"/>
            </a:pPr>
            <a:r>
              <a:rPr lang="en-US" sz="1800" b="1" dirty="0">
                <a:solidFill>
                  <a:schemeClr val="accent1">
                    <a:lumMod val="76000"/>
                  </a:schemeClr>
                </a:solidFill>
                <a:latin typeface="Ubuntu"/>
                <a:cs typeface="Calibri"/>
              </a:rPr>
              <a:t>Food Safety, Information and Environment </a:t>
            </a:r>
          </a:p>
          <a:p>
            <a:pPr marL="285750" indent="-285750">
              <a:buFont typeface="Arial"/>
              <a:buChar char="•"/>
            </a:pPr>
            <a:r>
              <a:rPr lang="en-US" sz="1800" b="1" dirty="0">
                <a:solidFill>
                  <a:schemeClr val="accent1">
                    <a:lumMod val="76000"/>
                  </a:schemeClr>
                </a:solidFill>
                <a:latin typeface="Ubuntu"/>
                <a:cs typeface="Calibri"/>
              </a:rPr>
              <a:t>Public Health Law and Regulations </a:t>
            </a:r>
          </a:p>
          <a:p>
            <a:pPr marL="285750" indent="-285750">
              <a:buFont typeface="Arial"/>
              <a:buChar char="•"/>
            </a:pPr>
            <a:r>
              <a:rPr lang="en-US" sz="1800" b="1" dirty="0">
                <a:solidFill>
                  <a:schemeClr val="accent1">
                    <a:lumMod val="76000"/>
                  </a:schemeClr>
                </a:solidFill>
                <a:latin typeface="Ubuntu"/>
                <a:cs typeface="Calibri"/>
              </a:rPr>
              <a:t>Legislation and Schemes in Schools </a:t>
            </a:r>
          </a:p>
          <a:p>
            <a:pPr marL="285750" indent="-285750">
              <a:buFont typeface="Arial"/>
              <a:buChar char="•"/>
            </a:pPr>
            <a:r>
              <a:rPr lang="en-US" sz="1800" b="1" dirty="0">
                <a:solidFill>
                  <a:schemeClr val="accent1">
                    <a:lumMod val="76000"/>
                  </a:schemeClr>
                </a:solidFill>
                <a:latin typeface="Ubuntu"/>
                <a:cs typeface="Calibri"/>
              </a:rPr>
              <a:t>Food Hygiene </a:t>
            </a:r>
          </a:p>
          <a:p>
            <a:pPr marL="285750" indent="-285750">
              <a:buFont typeface="Arial"/>
              <a:buChar char="•"/>
            </a:pPr>
            <a:r>
              <a:rPr lang="en-US" sz="1800" b="1" dirty="0">
                <a:solidFill>
                  <a:schemeClr val="accent1">
                    <a:lumMod val="76000"/>
                  </a:schemeClr>
                </a:solidFill>
                <a:latin typeface="Ubuntu"/>
                <a:cs typeface="Calibri"/>
              </a:rPr>
              <a:t>Advertising to Children</a:t>
            </a:r>
          </a:p>
          <a:p>
            <a:pPr marL="285750" indent="-285750">
              <a:buFont typeface="Arial"/>
              <a:buChar char="•"/>
            </a:pPr>
            <a:r>
              <a:rPr lang="en-US" sz="1800" b="1" dirty="0">
                <a:solidFill>
                  <a:schemeClr val="accent1">
                    <a:lumMod val="76000"/>
                  </a:schemeClr>
                </a:solidFill>
                <a:latin typeface="Ubuntu"/>
                <a:cs typeface="Calibri"/>
              </a:rPr>
              <a:t>Advertising to Children: Nutrition and Health Claims </a:t>
            </a:r>
          </a:p>
          <a:p>
            <a:pPr marL="285750" indent="-285750">
              <a:buFont typeface="Arial"/>
              <a:buChar char="•"/>
            </a:pPr>
            <a:r>
              <a:rPr lang="en-US" sz="1800" b="1" dirty="0">
                <a:solidFill>
                  <a:schemeClr val="accent1">
                    <a:lumMod val="76000"/>
                  </a:schemeClr>
                </a:solidFill>
                <a:latin typeface="Ubuntu"/>
                <a:cs typeface="Calibri"/>
              </a:rPr>
              <a:t>Food Allergies and Labelling</a:t>
            </a:r>
          </a:p>
          <a:p>
            <a:pPr marL="285750" indent="-285750">
              <a:buFont typeface="Arial"/>
              <a:buChar char="•"/>
            </a:pPr>
            <a:r>
              <a:rPr lang="en-US" sz="1800" b="1" dirty="0">
                <a:solidFill>
                  <a:schemeClr val="accent1">
                    <a:lumMod val="76000"/>
                  </a:schemeClr>
                </a:solidFill>
                <a:latin typeface="Ubuntu"/>
                <a:cs typeface="Calibri"/>
              </a:rPr>
              <a:t>Public Health Interventions </a:t>
            </a:r>
          </a:p>
          <a:p>
            <a:pPr marL="285750" indent="-285750">
              <a:buFont typeface="Arial"/>
              <a:buChar char="•"/>
            </a:pPr>
            <a:r>
              <a:rPr lang="en-US" sz="1800" b="1" dirty="0">
                <a:solidFill>
                  <a:schemeClr val="accent1">
                    <a:lumMod val="76000"/>
                  </a:schemeClr>
                </a:solidFill>
                <a:latin typeface="Ubuntu"/>
                <a:cs typeface="Calibri"/>
              </a:rPr>
              <a:t>Restrictions on High Fat, Salt and Sugar Products </a:t>
            </a:r>
            <a:endParaRPr lang="en-US" sz="1800" b="1" dirty="0">
              <a:solidFill>
                <a:schemeClr val="accent1">
                  <a:lumMod val="76000"/>
                </a:schemeClr>
              </a:solidFill>
              <a:latin typeface="Ubuntu"/>
            </a:endParaRPr>
          </a:p>
          <a:p>
            <a:pPr marL="285750" indent="-285750">
              <a:buFont typeface="Arial,Sans-Serif"/>
              <a:buChar char="•"/>
            </a:pPr>
            <a:endParaRPr lang="en-US" sz="2000">
              <a:solidFill>
                <a:srgbClr val="000000"/>
              </a:solidFill>
            </a:endParaRPr>
          </a:p>
          <a:p>
            <a:endParaRPr lang="en-US"/>
          </a:p>
        </p:txBody>
      </p:sp>
      <p:pic>
        <p:nvPicPr>
          <p:cNvPr id="2050" name="Picture 2" descr="A group of people wearing white coats and masks&#10;&#10;AI-generated content may be incorrect.">
            <a:extLst>
              <a:ext uri="{FF2B5EF4-FFF2-40B4-BE49-F238E27FC236}">
                <a16:creationId xmlns:a16="http://schemas.microsoft.com/office/drawing/2014/main" id="{08626F1E-270B-9992-86D4-16CAA5FA9F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9378" y="1836738"/>
            <a:ext cx="3362325" cy="3133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709595"/>
            <a:ext cx="6337300" cy="923926"/>
          </a:xfrm>
        </p:spPr>
        <p:txBody>
          <a:bodyPr>
            <a:noAutofit/>
          </a:bodyPr>
          <a:lstStyle/>
          <a:p>
            <a:pPr>
              <a:spcBef>
                <a:spcPct val="0"/>
              </a:spcBef>
              <a:spcAft>
                <a:spcPts val="600"/>
              </a:spcAft>
            </a:pPr>
            <a:r>
              <a:rPr lang="en-US" sz="3100" dirty="0">
                <a:solidFill>
                  <a:schemeClr val="accent1">
                    <a:lumMod val="76000"/>
                  </a:schemeClr>
                </a:solidFill>
                <a:latin typeface="Ubuntu"/>
                <a:cs typeface="Calibri Light"/>
              </a:rPr>
              <a:t>Why are Laws and Regulations</a:t>
            </a:r>
            <a:endParaRPr lang="en-US" sz="3100" b="0">
              <a:solidFill>
                <a:schemeClr val="accent1">
                  <a:lumMod val="76000"/>
                </a:schemeClr>
              </a:solidFill>
              <a:latin typeface="Ubuntu"/>
              <a:cs typeface="Calibri Light"/>
            </a:endParaRPr>
          </a:p>
          <a:p>
            <a:pPr>
              <a:spcBef>
                <a:spcPct val="0"/>
              </a:spcBef>
              <a:spcAft>
                <a:spcPts val="600"/>
              </a:spcAft>
            </a:pPr>
            <a:r>
              <a:rPr lang="en-US" sz="3100" dirty="0">
                <a:solidFill>
                  <a:schemeClr val="accent1">
                    <a:lumMod val="76000"/>
                  </a:schemeClr>
                </a:solidFill>
                <a:latin typeface="Ubuntu"/>
                <a:cs typeface="Calibri Light"/>
              </a:rPr>
              <a:t>Important?</a:t>
            </a:r>
            <a:endParaRPr lang="en-US" sz="3100" b="0">
              <a:solidFill>
                <a:schemeClr val="accent1">
                  <a:lumMod val="76000"/>
                </a:schemeClr>
              </a:solidFill>
              <a:latin typeface="Ubuntu"/>
              <a:cs typeface="Calibri Light"/>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2057922"/>
            <a:ext cx="7760470" cy="4478340"/>
          </a:xfrm>
        </p:spPr>
        <p:txBody>
          <a:bodyPr vert="horz" lIns="91440" tIns="45720" rIns="91440" bIns="45720" rtlCol="0" anchor="t">
            <a:noAutofit/>
          </a:bodyPr>
          <a:lstStyle/>
          <a:p>
            <a:pPr marL="57150">
              <a:spcBef>
                <a:spcPts val="0"/>
              </a:spcBef>
              <a:spcAft>
                <a:spcPts val="600"/>
              </a:spcAft>
            </a:pPr>
            <a:r>
              <a:rPr lang="en-US" sz="1700" dirty="0">
                <a:solidFill>
                  <a:schemeClr val="accent1">
                    <a:lumMod val="76000"/>
                  </a:schemeClr>
                </a:solidFill>
                <a:latin typeface="Ubuntu"/>
                <a:ea typeface="Calibri"/>
                <a:cs typeface="Calibri"/>
              </a:rPr>
              <a:t>Laws are there to </a:t>
            </a:r>
            <a:r>
              <a:rPr lang="en-US" sz="1700" b="1" dirty="0">
                <a:solidFill>
                  <a:schemeClr val="accent1">
                    <a:lumMod val="76000"/>
                  </a:schemeClr>
                </a:solidFill>
                <a:latin typeface="Ubuntu"/>
                <a:ea typeface="Calibri"/>
                <a:cs typeface="Calibri"/>
              </a:rPr>
              <a:t>protect our safety</a:t>
            </a:r>
            <a:r>
              <a:rPr lang="en-US" sz="1700" dirty="0">
                <a:solidFill>
                  <a:schemeClr val="accent1">
                    <a:lumMod val="76000"/>
                  </a:schemeClr>
                </a:solidFill>
                <a:latin typeface="Ubuntu"/>
                <a:ea typeface="Calibri"/>
                <a:cs typeface="Calibri"/>
              </a:rPr>
              <a:t>, collectively and individually,</a:t>
            </a:r>
            <a:r>
              <a:rPr lang="en-US" sz="1700" b="1" dirty="0">
                <a:solidFill>
                  <a:schemeClr val="accent1">
                    <a:lumMod val="76000"/>
                  </a:schemeClr>
                </a:solidFill>
                <a:latin typeface="Ubuntu"/>
                <a:ea typeface="Calibri"/>
                <a:cs typeface="Calibri"/>
              </a:rPr>
              <a:t> </a:t>
            </a:r>
            <a:r>
              <a:rPr lang="en-US" sz="1700" dirty="0">
                <a:solidFill>
                  <a:schemeClr val="accent1">
                    <a:lumMod val="76000"/>
                  </a:schemeClr>
                </a:solidFill>
                <a:latin typeface="Ubuntu"/>
                <a:ea typeface="Calibri"/>
                <a:cs typeface="Calibri"/>
              </a:rPr>
              <a:t>and guarantee our </a:t>
            </a:r>
            <a:r>
              <a:rPr lang="en-US" sz="1700" b="1" dirty="0">
                <a:solidFill>
                  <a:schemeClr val="accent1">
                    <a:lumMod val="76000"/>
                  </a:schemeClr>
                </a:solidFill>
                <a:latin typeface="Ubuntu"/>
                <a:ea typeface="Calibri"/>
                <a:cs typeface="Calibri"/>
              </a:rPr>
              <a:t>basic freedoms. </a:t>
            </a:r>
            <a:r>
              <a:rPr lang="en-US" sz="1700" dirty="0">
                <a:solidFill>
                  <a:schemeClr val="accent1">
                    <a:lumMod val="76000"/>
                  </a:schemeClr>
                </a:solidFill>
                <a:latin typeface="Ubuntu"/>
                <a:ea typeface="Calibri"/>
                <a:cs typeface="Calibri"/>
              </a:rPr>
              <a:t>Laws can apply to both consumers and </a:t>
            </a:r>
            <a:r>
              <a:rPr lang="en-US" sz="1700" err="1">
                <a:solidFill>
                  <a:schemeClr val="accent1">
                    <a:lumMod val="76000"/>
                  </a:schemeClr>
                </a:solidFill>
                <a:latin typeface="Ubuntu"/>
                <a:ea typeface="Calibri"/>
                <a:cs typeface="Calibri"/>
              </a:rPr>
              <a:t>organisations</a:t>
            </a:r>
            <a:r>
              <a:rPr lang="en-US" sz="1700" dirty="0">
                <a:solidFill>
                  <a:schemeClr val="accent1">
                    <a:lumMod val="76000"/>
                  </a:schemeClr>
                </a:solidFill>
                <a:latin typeface="Ubuntu"/>
                <a:ea typeface="Calibri"/>
                <a:cs typeface="Calibri"/>
              </a:rPr>
              <a:t>.</a:t>
            </a:r>
            <a:endParaRPr lang="en-US" sz="1700" dirty="0">
              <a:solidFill>
                <a:schemeClr val="accent1">
                  <a:lumMod val="76000"/>
                </a:schemeClr>
              </a:solidFill>
              <a:cs typeface="Calibri"/>
            </a:endParaRPr>
          </a:p>
          <a:p>
            <a:pPr marL="57150">
              <a:spcBef>
                <a:spcPts val="0"/>
              </a:spcBef>
              <a:spcAft>
                <a:spcPts val="600"/>
              </a:spcAft>
            </a:pPr>
            <a:r>
              <a:rPr lang="en-US" sz="1700" dirty="0">
                <a:solidFill>
                  <a:schemeClr val="accent1">
                    <a:lumMod val="76000"/>
                  </a:schemeClr>
                </a:solidFill>
                <a:latin typeface="Ubuntu"/>
                <a:ea typeface="Calibri"/>
                <a:cs typeface="Calibri"/>
              </a:rPr>
              <a:t>Law and regulations play a key role in reducing rates of harm caused by purchasing and consuming food in the UK. It does so by:</a:t>
            </a:r>
          </a:p>
          <a:p>
            <a:pPr marL="285750" indent="-228600">
              <a:spcBef>
                <a:spcPts val="0"/>
              </a:spcBef>
              <a:spcAft>
                <a:spcPts val="600"/>
              </a:spcAft>
              <a:buFont typeface="Arial,Sans-Serif"/>
              <a:buChar char="•"/>
            </a:pPr>
            <a:r>
              <a:rPr lang="en-US" sz="1700" dirty="0">
                <a:solidFill>
                  <a:schemeClr val="accent1">
                    <a:lumMod val="76000"/>
                  </a:schemeClr>
                </a:solidFill>
                <a:latin typeface="Ubuntu"/>
                <a:ea typeface="Calibri"/>
                <a:cs typeface="Calibri"/>
              </a:rPr>
              <a:t>Limiting access to certain foods or drinks, particularly for children and young people</a:t>
            </a:r>
          </a:p>
          <a:p>
            <a:pPr marL="285750" indent="-228600">
              <a:spcBef>
                <a:spcPts val="0"/>
              </a:spcBef>
              <a:spcAft>
                <a:spcPts val="600"/>
              </a:spcAft>
              <a:buFont typeface="Arial,Sans-Serif"/>
              <a:buChar char="•"/>
            </a:pPr>
            <a:r>
              <a:rPr lang="en-US" sz="1700" dirty="0">
                <a:solidFill>
                  <a:schemeClr val="accent1">
                    <a:lumMod val="76000"/>
                  </a:schemeClr>
                </a:solidFill>
                <a:latin typeface="Ubuntu"/>
                <a:ea typeface="Calibri"/>
                <a:cs typeface="Calibri"/>
              </a:rPr>
              <a:t>Providing information so potential consumers can make informed choices (for example food labels and nutrition claims)</a:t>
            </a:r>
          </a:p>
          <a:p>
            <a:pPr marL="285750" indent="-228600">
              <a:spcBef>
                <a:spcPts val="0"/>
              </a:spcBef>
              <a:spcAft>
                <a:spcPts val="600"/>
              </a:spcAft>
              <a:buFont typeface="Arial,Sans-Serif"/>
              <a:buChar char="•"/>
            </a:pPr>
            <a:r>
              <a:rPr lang="en-US" sz="1700" dirty="0">
                <a:solidFill>
                  <a:schemeClr val="accent1">
                    <a:lumMod val="76000"/>
                  </a:schemeClr>
                </a:solidFill>
                <a:latin typeface="Ubuntu"/>
                <a:ea typeface="Calibri"/>
                <a:cs typeface="Calibri"/>
              </a:rPr>
              <a:t>Implementing standards for the products that are available (for example banned ingredients) </a:t>
            </a:r>
          </a:p>
          <a:p>
            <a:pPr marL="285750" indent="-228600">
              <a:spcBef>
                <a:spcPts val="0"/>
              </a:spcBef>
              <a:spcAft>
                <a:spcPts val="600"/>
              </a:spcAft>
              <a:buFont typeface="Arial,Sans-Serif"/>
              <a:buChar char="•"/>
            </a:pPr>
            <a:r>
              <a:rPr lang="en-US" sz="1700" dirty="0">
                <a:solidFill>
                  <a:schemeClr val="accent1">
                    <a:lumMod val="76000"/>
                  </a:schemeClr>
                </a:solidFill>
                <a:latin typeface="Ubuntu"/>
                <a:ea typeface="Calibri"/>
                <a:cs typeface="Calibri"/>
              </a:rPr>
              <a:t>Limiting how industry can promote their products to encourage uptake (for example restrictions on advertising)</a:t>
            </a:r>
          </a:p>
          <a:p>
            <a:pPr marL="285750" indent="-228600">
              <a:spcBef>
                <a:spcPts val="0"/>
              </a:spcBef>
              <a:spcAft>
                <a:spcPts val="600"/>
              </a:spcAft>
              <a:buFont typeface="Arial,Sans-Serif"/>
              <a:buChar char="•"/>
            </a:pPr>
            <a:r>
              <a:rPr lang="en-US" sz="1700" dirty="0">
                <a:solidFill>
                  <a:schemeClr val="accent1">
                    <a:lumMod val="76000"/>
                  </a:schemeClr>
                </a:solidFill>
                <a:latin typeface="Ubuntu"/>
                <a:cs typeface="Calibri"/>
              </a:rPr>
              <a:t>Ensuring food is safe to eat and doesn't contain things it shouldn't. </a:t>
            </a:r>
            <a:endParaRPr lang="en-US" sz="1700" dirty="0">
              <a:solidFill>
                <a:schemeClr val="accent1">
                  <a:lumMod val="76000"/>
                </a:schemeClr>
              </a:solidFill>
              <a:latin typeface="Ubuntu"/>
            </a:endParaRPr>
          </a:p>
          <a:p>
            <a:pPr marL="57150" algn="just">
              <a:spcBef>
                <a:spcPts val="0"/>
              </a:spcBef>
              <a:spcAft>
                <a:spcPts val="600"/>
              </a:spcAft>
            </a:pPr>
            <a:endParaRPr lang="en-US" sz="17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700" dirty="0">
              <a:solidFill>
                <a:schemeClr val="accent1">
                  <a:lumMod val="76000"/>
                </a:schemeClr>
              </a:solidFill>
              <a:latin typeface="Ubuntu"/>
              <a:cs typeface="Calibri"/>
            </a:endParaRPr>
          </a:p>
          <a:p>
            <a:pPr algn="just"/>
            <a:endParaRPr lang="en-US" sz="2200" dirty="0">
              <a:latin typeface="Ubuntu"/>
            </a:endParaRPr>
          </a:p>
        </p:txBody>
      </p:sp>
      <p:pic>
        <p:nvPicPr>
          <p:cNvPr id="3074" name="Picture 2" descr="Colorful cubes with black letters&#10;&#10;AI-generated content may be incorrect.">
            <a:extLst>
              <a:ext uri="{FF2B5EF4-FFF2-40B4-BE49-F238E27FC236}">
                <a16:creationId xmlns:a16="http://schemas.microsoft.com/office/drawing/2014/main" id="{C4B1741F-846C-3550-9C8C-5A7CC9C293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5330" y="1892765"/>
            <a:ext cx="3186265" cy="3072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059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2048262"/>
            <a:ext cx="6083300" cy="923926"/>
          </a:xfrm>
        </p:spPr>
        <p:txBody>
          <a:bodyPr>
            <a:noAutofit/>
          </a:bodyPr>
          <a:lstStyle/>
          <a:p>
            <a:r>
              <a:rPr lang="en-US" sz="3100" dirty="0">
                <a:solidFill>
                  <a:schemeClr val="accent1">
                    <a:lumMod val="76000"/>
                  </a:schemeClr>
                </a:solidFill>
                <a:latin typeface="Ubuntu"/>
                <a:cs typeface="Calibri Light"/>
              </a:rPr>
              <a:t>Food Standards &amp; Food Hygiene</a:t>
            </a:r>
            <a:endParaRPr lang="en-US" sz="3100" b="0" dirty="0">
              <a:solidFill>
                <a:srgbClr val="000000"/>
              </a:solidFill>
              <a:latin typeface="Ubuntu"/>
              <a:cs typeface="Calibri Light"/>
            </a:endParaRPr>
          </a:p>
          <a:p>
            <a:pPr>
              <a:spcBef>
                <a:spcPct val="0"/>
              </a:spcBef>
              <a:spcAft>
                <a:spcPts val="600"/>
              </a:spcAft>
            </a:pPr>
            <a:endParaRPr lang="en-US" sz="3100" dirty="0">
              <a:solidFill>
                <a:schemeClr val="accent1">
                  <a:lumMod val="76000"/>
                </a:schemeClr>
              </a:solidFill>
              <a:cs typeface="Calibri Light"/>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2055166"/>
            <a:ext cx="7760470" cy="4478340"/>
          </a:xfrm>
        </p:spPr>
        <p:txBody>
          <a:bodyPr vert="horz" lIns="91440" tIns="45720" rIns="91440" bIns="45720" rtlCol="0" anchor="t">
            <a:noAutofit/>
          </a:bodyPr>
          <a:lstStyle/>
          <a:p>
            <a:r>
              <a:rPr lang="en-US" sz="1800" b="1" dirty="0">
                <a:solidFill>
                  <a:srgbClr val="FF5D0C"/>
                </a:solidFill>
                <a:latin typeface="Ubuntu"/>
                <a:ea typeface="Calibri"/>
                <a:cs typeface="Calibri"/>
              </a:rPr>
              <a:t>Food Standards:</a:t>
            </a:r>
            <a:endParaRPr lang="en-US" sz="1800">
              <a:solidFill>
                <a:srgbClr val="FF5D0C"/>
              </a:solidFill>
              <a:latin typeface="Ubuntu"/>
              <a:ea typeface="Calibri"/>
              <a:cs typeface="Calibri"/>
            </a:endParaRPr>
          </a:p>
          <a:p>
            <a:r>
              <a:rPr lang="en-US" sz="1800" u="sng"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hlinkClick r:id="rId2">
                  <a:extLst>
                    <a:ext uri="{A12FA001-AC4F-418D-AE19-62706E023703}">
                      <ahyp:hlinkClr xmlns:ahyp="http://schemas.microsoft.com/office/drawing/2018/hyperlinkcolor" val="tx"/>
                    </a:ext>
                  </a:extLst>
                </a:hlinkClick>
              </a:rPr>
              <a:t>Food Standards Act 1999</a:t>
            </a:r>
            <a:r>
              <a:rPr lang="en-US" sz="1800" u="sng" dirty="0">
                <a:solidFill>
                  <a:schemeClr val="accent1">
                    <a:lumMod val="76000"/>
                  </a:schemeClr>
                </a:solidFill>
                <a:latin typeface="Ubuntu"/>
                <a:ea typeface="Calibri"/>
                <a:cs typeface="Calibri"/>
              </a:rPr>
              <a:t>" </a:t>
            </a:r>
            <a:r>
              <a:rPr lang="en-US" sz="1800" dirty="0">
                <a:solidFill>
                  <a:schemeClr val="accent1">
                    <a:lumMod val="76000"/>
                  </a:schemeClr>
                </a:solidFill>
                <a:latin typeface="Ubuntu"/>
                <a:ea typeface="Calibri"/>
                <a:cs typeface="Calibri"/>
              </a:rPr>
              <a:t>establishes the Food Standards Agency (FSA), responsible for protecting public health in relation to food. The FSA is a government department that ensures food is safe and is what it says it is.</a:t>
            </a:r>
            <a:r>
              <a:rPr lang="en-US" sz="1800" dirty="0">
                <a:solidFill>
                  <a:srgbClr val="4472C4"/>
                </a:solidFill>
                <a:latin typeface="Ubuntu"/>
                <a:ea typeface="Calibri"/>
                <a:cs typeface="Calibri"/>
              </a:rPr>
              <a:t> </a:t>
            </a:r>
            <a:endParaRPr lang="en-US" sz="1800">
              <a:solidFill>
                <a:srgbClr val="000000"/>
              </a:solidFill>
              <a:latin typeface="Ubuntu"/>
              <a:cs typeface="Calibri"/>
            </a:endParaRPr>
          </a:p>
          <a:p>
            <a:r>
              <a:rPr lang="en-US" sz="1800" b="1" dirty="0">
                <a:solidFill>
                  <a:srgbClr val="FF5D0C"/>
                </a:solidFill>
                <a:latin typeface="Ubuntu"/>
                <a:ea typeface="Calibri"/>
                <a:cs typeface="Calibri"/>
              </a:rPr>
              <a:t>Food Hygiene: </a:t>
            </a:r>
            <a:endParaRPr lang="en-US" sz="1800">
              <a:solidFill>
                <a:srgbClr val="FF5D0C"/>
              </a:solidFill>
              <a:latin typeface="Ubuntu"/>
              <a:ea typeface="Calibri"/>
              <a:cs typeface="Calibri"/>
            </a:endParaRPr>
          </a:p>
          <a:p>
            <a:r>
              <a:rPr lang="en-US" sz="1800" u="sng"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hlinkClick r:id="rId3">
                  <a:extLst>
                    <a:ext uri="{A12FA001-AC4F-418D-AE19-62706E023703}">
                      <ahyp:hlinkClr xmlns:ahyp="http://schemas.microsoft.com/office/drawing/2018/hyperlinkcolor" val="tx"/>
                    </a:ext>
                  </a:extLst>
                </a:hlinkClick>
              </a:rPr>
              <a:t>Food Hygiene Regulations 2006 (Wales)</a:t>
            </a:r>
            <a:r>
              <a:rPr lang="en-US" sz="1800" u="sng"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rPr>
              <a:t> require that food is prepared, stored, and sold in clean conditions to ensure it is safe to eat.</a:t>
            </a:r>
            <a:endParaRPr lang="en-US" sz="1800">
              <a:solidFill>
                <a:schemeClr val="accent1">
                  <a:lumMod val="76000"/>
                </a:schemeClr>
              </a:solidFill>
              <a:latin typeface="Ubuntu"/>
              <a:ea typeface="Calibri"/>
              <a:cs typeface="Calibri"/>
            </a:endParaRPr>
          </a:p>
          <a:p>
            <a:r>
              <a:rPr lang="en-US" sz="1800" u="sng"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hlinkClick r:id="rId4">
                  <a:extLst>
                    <a:ext uri="{A12FA001-AC4F-418D-AE19-62706E023703}">
                      <ahyp:hlinkClr xmlns:ahyp="http://schemas.microsoft.com/office/drawing/2018/hyperlinkcolor" val="tx"/>
                    </a:ext>
                  </a:extLst>
                </a:hlinkClick>
              </a:rPr>
              <a:t>Wales Food Hygiene Rating (Wales) Act 2013</a:t>
            </a:r>
            <a:r>
              <a:rPr lang="en-US" sz="1800" u="sng"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rPr>
              <a:t> and </a:t>
            </a:r>
            <a:r>
              <a:rPr lang="en-US" sz="1800" u="sng" dirty="0">
                <a:solidFill>
                  <a:schemeClr val="accent1">
                    <a:lumMod val="76000"/>
                  </a:schemeClr>
                </a:solidFill>
                <a:latin typeface="Ubuntu"/>
                <a:ea typeface="Calibri"/>
                <a:cs typeface="Calibri"/>
              </a:rPr>
              <a:t> "</a:t>
            </a:r>
            <a:r>
              <a:rPr lang="en-US" sz="1800" dirty="0">
                <a:solidFill>
                  <a:schemeClr val="accent1">
                    <a:lumMod val="76000"/>
                  </a:schemeClr>
                </a:solidFill>
                <a:latin typeface="Ubuntu"/>
                <a:ea typeface="Calibri"/>
                <a:cs typeface="Calibri"/>
                <a:hlinkClick r:id="rId5">
                  <a:extLst>
                    <a:ext uri="{A12FA001-AC4F-418D-AE19-62706E023703}">
                      <ahyp:hlinkClr xmlns:ahyp="http://schemas.microsoft.com/office/drawing/2018/hyperlinkcolor" val="tx"/>
                    </a:ext>
                  </a:extLst>
                </a:hlinkClick>
              </a:rPr>
              <a:t>Food Hygiene Rating Regulations 2013 (Wales)</a:t>
            </a:r>
            <a:r>
              <a:rPr lang="en-US" sz="1800" u="sng"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rPr>
              <a:t> require that food businesses are rated from 0 to 5 based on their hygiene standards.</a:t>
            </a:r>
            <a:endParaRPr lang="en-US" sz="1800">
              <a:solidFill>
                <a:schemeClr val="accent1">
                  <a:lumMod val="76000"/>
                </a:schemeClr>
              </a:solidFill>
              <a:latin typeface="Ubuntu"/>
              <a:ea typeface="Calibri"/>
              <a:cs typeface="Calibri"/>
            </a:endParaRPr>
          </a:p>
          <a:p>
            <a:r>
              <a:rPr lang="en-US" sz="1800" dirty="0">
                <a:solidFill>
                  <a:schemeClr val="accent1">
                    <a:lumMod val="76000"/>
                  </a:schemeClr>
                </a:solidFill>
                <a:latin typeface="Ubuntu"/>
                <a:ea typeface="Calibri"/>
                <a:cs typeface="Calibri"/>
              </a:rPr>
              <a:t>"</a:t>
            </a:r>
            <a:r>
              <a:rPr lang="en-US" sz="1800" dirty="0">
                <a:solidFill>
                  <a:schemeClr val="accent1">
                    <a:lumMod val="76000"/>
                  </a:schemeClr>
                </a:solidFill>
                <a:latin typeface="Ubuntu"/>
                <a:ea typeface="Calibri"/>
                <a:cs typeface="Calibri"/>
                <a:hlinkClick r:id="rId6">
                  <a:extLst>
                    <a:ext uri="{A12FA001-AC4F-418D-AE19-62706E023703}">
                      <ahyp:hlinkClr xmlns:ahyp="http://schemas.microsoft.com/office/drawing/2018/hyperlinkcolor" val="tx"/>
                    </a:ext>
                  </a:extLst>
                </a:hlinkClick>
              </a:rPr>
              <a:t>Food Hygiene Rating (Promotion of Food Hygiene Rating) (Wales) Regulations 2016</a:t>
            </a:r>
            <a:r>
              <a:rPr lang="en-US" sz="1800" dirty="0">
                <a:solidFill>
                  <a:schemeClr val="accent1">
                    <a:lumMod val="76000"/>
                  </a:schemeClr>
                </a:solidFill>
                <a:latin typeface="Ubuntu"/>
                <a:ea typeface="Calibri"/>
                <a:cs typeface="Calibri"/>
              </a:rPr>
              <a:t>" require businesses to display their </a:t>
            </a:r>
            <a:r>
              <a:rPr lang="en-US" sz="1800" dirty="0">
                <a:solidFill>
                  <a:schemeClr val="accent1">
                    <a:lumMod val="76000"/>
                  </a:schemeClr>
                </a:solidFill>
                <a:latin typeface="Ubuntu"/>
                <a:cs typeface="Calibri"/>
              </a:rPr>
              <a:t>food hygiene ratings prominently, helping consumers make informed choices.</a:t>
            </a:r>
            <a:endParaRPr lang="en-US" sz="1800">
              <a:solidFill>
                <a:schemeClr val="accent1">
                  <a:lumMod val="76000"/>
                </a:schemeClr>
              </a:solidFill>
              <a:latin typeface="Ubuntu"/>
              <a:cs typeface="Calibri"/>
            </a:endParaRPr>
          </a:p>
          <a:p>
            <a:pPr marL="57150" algn="just">
              <a:spcBef>
                <a:spcPts val="0"/>
              </a:spcBef>
              <a:spcAft>
                <a:spcPts val="600"/>
              </a:spcAft>
            </a:pPr>
            <a:endParaRPr lang="en-US" sz="1800" dirty="0">
              <a:solidFill>
                <a:schemeClr val="accent1">
                  <a:lumMod val="76000"/>
                </a:schemeClr>
              </a:solidFill>
              <a:latin typeface="Ubuntu"/>
              <a:cs typeface="Calibri"/>
            </a:endParaRPr>
          </a:p>
          <a:p>
            <a:pPr algn="just"/>
            <a:endParaRPr lang="en-US" sz="2200">
              <a:latin typeface="Ubuntu"/>
            </a:endParaRPr>
          </a:p>
        </p:txBody>
      </p:sp>
      <p:pic>
        <p:nvPicPr>
          <p:cNvPr id="4098" name="Picture 2" descr="A person washing vegetables in a bowl&#10;&#10;AI-generated content may be incorrect.">
            <a:extLst>
              <a:ext uri="{FF2B5EF4-FFF2-40B4-BE49-F238E27FC236}">
                <a16:creationId xmlns:a16="http://schemas.microsoft.com/office/drawing/2014/main" id="{89FA207D-3CDE-FA63-AC6C-C133FEEF88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59257" y="1932256"/>
            <a:ext cx="3179806" cy="2993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239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588643"/>
            <a:ext cx="6083300" cy="923926"/>
          </a:xfrm>
        </p:spPr>
        <p:txBody>
          <a:bodyPr>
            <a:noAutofit/>
          </a:bodyPr>
          <a:lstStyle/>
          <a:p>
            <a:pPr>
              <a:spcBef>
                <a:spcPct val="0"/>
              </a:spcBef>
              <a:spcAft>
                <a:spcPts val="600"/>
              </a:spcAft>
            </a:pPr>
            <a:r>
              <a:rPr lang="en-US" dirty="0">
                <a:solidFill>
                  <a:schemeClr val="accent1">
                    <a:lumMod val="76000"/>
                  </a:schemeClr>
                </a:solidFill>
                <a:latin typeface="Ubuntu"/>
                <a:cs typeface="Calibri Light"/>
              </a:rPr>
              <a:t>Food Safety, Information &amp; Environment</a:t>
            </a:r>
            <a:endParaRPr lang="en-US" dirty="0">
              <a:solidFill>
                <a:schemeClr val="accent1">
                  <a:lumMod val="76000"/>
                </a:schemeClr>
              </a:solidFill>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1922118"/>
            <a:ext cx="7603232" cy="4792815"/>
          </a:xfrm>
        </p:spPr>
        <p:txBody>
          <a:bodyPr vert="horz" lIns="91440" tIns="45720" rIns="91440" bIns="45720" rtlCol="0" anchor="t">
            <a:noAutofit/>
          </a:bodyPr>
          <a:lstStyle/>
          <a:p>
            <a:r>
              <a:rPr lang="en-US" sz="1750" b="1" dirty="0">
                <a:solidFill>
                  <a:srgbClr val="FF5D0C"/>
                </a:solidFill>
                <a:latin typeface="Ubuntu"/>
                <a:ea typeface="Calibri"/>
                <a:cs typeface="Calibri"/>
              </a:rPr>
              <a:t>Food Safety: </a:t>
            </a:r>
            <a:endParaRPr lang="en-US" sz="1750" dirty="0">
              <a:solidFill>
                <a:srgbClr val="FF5D0C"/>
              </a:solidFill>
              <a:latin typeface="Ubuntu"/>
              <a:ea typeface="Calibri"/>
              <a:cs typeface="Calibri"/>
            </a:endParaRPr>
          </a:p>
          <a:p>
            <a:r>
              <a:rPr lang="en-US" sz="1750" u="sng" dirty="0">
                <a:solidFill>
                  <a:srgbClr val="2F5496"/>
                </a:solidFill>
                <a:latin typeface="Ubuntu"/>
                <a:ea typeface="Calibri"/>
                <a:cs typeface="Calibri"/>
              </a:rPr>
              <a:t>"</a:t>
            </a:r>
            <a:r>
              <a:rPr lang="en-US" sz="1750" dirty="0">
                <a:solidFill>
                  <a:srgbClr val="2F5496"/>
                </a:solidFill>
                <a:latin typeface="Ubuntu"/>
                <a:ea typeface="Calibri"/>
                <a:cs typeface="Calibri"/>
                <a:hlinkClick r:id="rId2">
                  <a:extLst>
                    <a:ext uri="{A12FA001-AC4F-418D-AE19-62706E023703}">
                      <ahyp:hlinkClr xmlns:ahyp="http://schemas.microsoft.com/office/drawing/2018/hyperlinkcolor" val="tx"/>
                    </a:ext>
                  </a:extLst>
                </a:hlinkClick>
              </a:rPr>
              <a:t>Food Safety Act 1990</a:t>
            </a:r>
            <a:r>
              <a:rPr lang="en-US" sz="1750" u="sng" dirty="0">
                <a:solidFill>
                  <a:srgbClr val="2F5496"/>
                </a:solidFill>
                <a:latin typeface="Ubuntu"/>
                <a:ea typeface="Calibri"/>
                <a:cs typeface="Calibri"/>
              </a:rPr>
              <a:t>" </a:t>
            </a:r>
            <a:r>
              <a:rPr lang="en-US" sz="1750" dirty="0">
                <a:solidFill>
                  <a:srgbClr val="2F5496"/>
                </a:solidFill>
                <a:latin typeface="Ubuntu"/>
                <a:ea typeface="Calibri"/>
                <a:cs typeface="Calibri"/>
              </a:rPr>
              <a:t>ensures that all food is safe to eat, not misleadingly labelled and of the nature, substance and quality demanded.</a:t>
            </a:r>
            <a:endParaRPr lang="en-US" sz="1750" dirty="0">
              <a:solidFill>
                <a:srgbClr val="2F5496"/>
              </a:solidFill>
              <a:latin typeface="Ubuntu"/>
              <a:cs typeface="Calibri"/>
            </a:endParaRPr>
          </a:p>
          <a:p>
            <a:r>
              <a:rPr lang="en-US" sz="1750" b="1" dirty="0">
                <a:solidFill>
                  <a:srgbClr val="FF5D0C"/>
                </a:solidFill>
                <a:latin typeface="Ubuntu"/>
                <a:ea typeface="Calibri"/>
                <a:cs typeface="Calibri"/>
              </a:rPr>
              <a:t>Food Information: </a:t>
            </a:r>
            <a:endParaRPr lang="en-US" sz="1750" dirty="0">
              <a:solidFill>
                <a:srgbClr val="FF5D0C"/>
              </a:solidFill>
              <a:latin typeface="Ubuntu"/>
              <a:ea typeface="Calibri"/>
              <a:cs typeface="Calibri"/>
            </a:endParaRPr>
          </a:p>
          <a:p>
            <a:r>
              <a:rPr lang="en-US" sz="1750" u="sng" dirty="0">
                <a:solidFill>
                  <a:srgbClr val="2F5496"/>
                </a:solidFill>
                <a:latin typeface="Ubuntu"/>
                <a:ea typeface="Calibri"/>
                <a:cs typeface="Calibri"/>
              </a:rPr>
              <a:t>"</a:t>
            </a:r>
            <a:r>
              <a:rPr lang="en-US" sz="1750" dirty="0">
                <a:solidFill>
                  <a:srgbClr val="2F5496"/>
                </a:solidFill>
                <a:latin typeface="Ubuntu"/>
                <a:ea typeface="Calibri"/>
                <a:cs typeface="Calibri"/>
                <a:hlinkClick r:id="rId3">
                  <a:extLst>
                    <a:ext uri="{A12FA001-AC4F-418D-AE19-62706E023703}">
                      <ahyp:hlinkClr xmlns:ahyp="http://schemas.microsoft.com/office/drawing/2018/hyperlinkcolor" val="tx"/>
                    </a:ext>
                  </a:extLst>
                </a:hlinkClick>
              </a:rPr>
              <a:t>Food Information Regulations 2014 (Wales)</a:t>
            </a:r>
            <a:r>
              <a:rPr lang="en-US" sz="1750" u="sng" dirty="0">
                <a:solidFill>
                  <a:srgbClr val="2F5496"/>
                </a:solidFill>
                <a:latin typeface="Ubuntu"/>
                <a:ea typeface="Calibri"/>
                <a:cs typeface="Calibri"/>
              </a:rPr>
              <a:t>"</a:t>
            </a:r>
            <a:r>
              <a:rPr lang="en-US" sz="1750" dirty="0">
                <a:solidFill>
                  <a:srgbClr val="2F5496"/>
                </a:solidFill>
                <a:latin typeface="Ubuntu"/>
                <a:ea typeface="Calibri"/>
                <a:cs typeface="Calibri"/>
              </a:rPr>
              <a:t> require clear labelling on food products, so people know what they are eating, including information on allergens.</a:t>
            </a:r>
          </a:p>
          <a:p>
            <a:r>
              <a:rPr lang="en-US" sz="1750" b="1" dirty="0">
                <a:solidFill>
                  <a:srgbClr val="FF5D0C"/>
                </a:solidFill>
                <a:latin typeface="Ubuntu"/>
                <a:ea typeface="Calibri"/>
                <a:cs typeface="Calibri"/>
              </a:rPr>
              <a:t>Food Environment: </a:t>
            </a:r>
            <a:endParaRPr lang="en-US" sz="1750" dirty="0">
              <a:solidFill>
                <a:srgbClr val="FF5D0C"/>
              </a:solidFill>
              <a:latin typeface="Ubuntu"/>
              <a:ea typeface="Calibri"/>
              <a:cs typeface="Calibri"/>
            </a:endParaRPr>
          </a:p>
          <a:p>
            <a:r>
              <a:rPr lang="en-US" sz="1750" u="sng" dirty="0">
                <a:solidFill>
                  <a:schemeClr val="accent1">
                    <a:lumMod val="76000"/>
                  </a:schemeClr>
                </a:solidFill>
                <a:latin typeface="Ubuntu"/>
                <a:ea typeface="Calibri"/>
                <a:cs typeface="Calibri"/>
              </a:rPr>
              <a:t>"</a:t>
            </a:r>
            <a:r>
              <a:rPr lang="en-US" sz="1750" dirty="0">
                <a:solidFill>
                  <a:schemeClr val="accent1">
                    <a:lumMod val="76000"/>
                  </a:schemeClr>
                </a:solidFill>
                <a:latin typeface="Ubuntu"/>
                <a:ea typeface="Calibri"/>
                <a:cs typeface="Calibri"/>
                <a:hlinkClick r:id="rId4">
                  <a:extLst>
                    <a:ext uri="{A12FA001-AC4F-418D-AE19-62706E023703}">
                      <ahyp:hlinkClr xmlns:ahyp="http://schemas.microsoft.com/office/drawing/2018/hyperlinkcolor" val="tx"/>
                    </a:ext>
                  </a:extLst>
                </a:hlinkClick>
              </a:rPr>
              <a:t>Environment Act 2016 (Wales)</a:t>
            </a:r>
            <a:r>
              <a:rPr lang="en-US" sz="1750" u="sng" dirty="0">
                <a:solidFill>
                  <a:schemeClr val="accent1">
                    <a:lumMod val="76000"/>
                  </a:schemeClr>
                </a:solidFill>
                <a:latin typeface="Ubuntu"/>
                <a:ea typeface="Calibri"/>
                <a:cs typeface="Calibri"/>
              </a:rPr>
              <a:t>"</a:t>
            </a:r>
            <a:r>
              <a:rPr lang="en-US" sz="1750" dirty="0">
                <a:solidFill>
                  <a:schemeClr val="accent1">
                    <a:lumMod val="76000"/>
                  </a:schemeClr>
                </a:solidFill>
                <a:latin typeface="Ubuntu"/>
                <a:ea typeface="Calibri"/>
                <a:cs typeface="Calibri"/>
              </a:rPr>
              <a:t> ensures that food production and farming protect nature and reduce pollution.</a:t>
            </a:r>
          </a:p>
          <a:p>
            <a:r>
              <a:rPr lang="en-US" sz="1750" dirty="0">
                <a:solidFill>
                  <a:schemeClr val="accent1">
                    <a:lumMod val="76000"/>
                  </a:schemeClr>
                </a:solidFill>
                <a:latin typeface="Ubuntu"/>
                <a:ea typeface="Calibri"/>
                <a:cs typeface="Calibri"/>
                <a:hlinkClick r:id="rId5">
                  <a:extLst>
                    <a:ext uri="{A12FA001-AC4F-418D-AE19-62706E023703}">
                      <ahyp:hlinkClr xmlns:ahyp="http://schemas.microsoft.com/office/drawing/2018/hyperlinkcolor" val="tx"/>
                    </a:ext>
                  </a:extLst>
                </a:hlinkClick>
              </a:rPr>
              <a:t>Environmental Protection (Single-use Plastic Products) (Wales) Bill 2020</a:t>
            </a:r>
            <a:r>
              <a:rPr lang="en-US" sz="1750" b="1" dirty="0">
                <a:solidFill>
                  <a:schemeClr val="accent1">
                    <a:lumMod val="76000"/>
                  </a:schemeClr>
                </a:solidFill>
                <a:latin typeface="Ubuntu"/>
                <a:ea typeface="Calibri"/>
                <a:cs typeface="Calibri"/>
              </a:rPr>
              <a:t> </a:t>
            </a:r>
            <a:r>
              <a:rPr lang="en-US" sz="1750" dirty="0">
                <a:solidFill>
                  <a:schemeClr val="accent1">
                    <a:lumMod val="76000"/>
                  </a:schemeClr>
                </a:solidFill>
                <a:latin typeface="Ubuntu"/>
                <a:ea typeface="Calibri"/>
                <a:cs typeface="Calibri"/>
              </a:rPr>
              <a:t> aims to reduce the use of single-use plastics</a:t>
            </a:r>
            <a:r>
              <a:rPr lang="en-US" sz="1750" dirty="0">
                <a:solidFill>
                  <a:schemeClr val="accent1">
                    <a:lumMod val="76000"/>
                  </a:schemeClr>
                </a:solidFill>
                <a:latin typeface="Ubuntu"/>
                <a:cs typeface="Calibri"/>
              </a:rPr>
              <a:t>, including items like straws and stirrers.  It seeks to limit their availability and promote the use of sustainable alternatives to protect the environment.</a:t>
            </a:r>
          </a:p>
          <a:p>
            <a:endParaRPr lang="en-US" sz="1750" dirty="0">
              <a:solidFill>
                <a:srgbClr val="2F5496"/>
              </a:solidFill>
              <a:latin typeface="Ubuntu"/>
              <a:cs typeface="Calibri"/>
            </a:endParaRPr>
          </a:p>
          <a:p>
            <a:pPr algn="just"/>
            <a:endParaRPr lang="en-US" sz="1750" b="1" dirty="0">
              <a:solidFill>
                <a:srgbClr val="2F5496"/>
              </a:solidFill>
              <a:latin typeface="Ubuntu"/>
              <a:cs typeface="Calibri"/>
            </a:endParaRPr>
          </a:p>
          <a:p>
            <a:pPr marL="57150" algn="just">
              <a:spcBef>
                <a:spcPts val="0"/>
              </a:spcBef>
              <a:spcAft>
                <a:spcPts val="600"/>
              </a:spcAft>
            </a:pPr>
            <a:endParaRPr lang="en-US" sz="1750" dirty="0">
              <a:solidFill>
                <a:srgbClr val="2F5496"/>
              </a:solidFill>
              <a:latin typeface="Ubuntu"/>
              <a:cs typeface="Calibri"/>
            </a:endParaRPr>
          </a:p>
          <a:p>
            <a:pPr algn="just"/>
            <a:endParaRPr lang="en-US" sz="1750" dirty="0">
              <a:solidFill>
                <a:srgbClr val="2F5496"/>
              </a:solidFill>
              <a:latin typeface="Ubuntu"/>
            </a:endParaRPr>
          </a:p>
        </p:txBody>
      </p:sp>
      <p:pic>
        <p:nvPicPr>
          <p:cNvPr id="5122" name="Picture 2" descr="Women in white coats holding a clipboard and a jar of food&#10;&#10;AI-generated content may be incorrect.">
            <a:extLst>
              <a:ext uri="{FF2B5EF4-FFF2-40B4-BE49-F238E27FC236}">
                <a16:creationId xmlns:a16="http://schemas.microsoft.com/office/drawing/2014/main" id="{E7F9B5EB-7232-81BB-EF57-AB5E6C3814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8588" y="1128551"/>
            <a:ext cx="3760947" cy="3585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5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455595"/>
            <a:ext cx="6458252" cy="923926"/>
          </a:xfrm>
        </p:spPr>
        <p:txBody>
          <a:bodyPr>
            <a:noAutofit/>
          </a:bodyPr>
          <a:lstStyle/>
          <a:p>
            <a:pPr>
              <a:spcBef>
                <a:spcPct val="0"/>
              </a:spcBef>
              <a:spcAft>
                <a:spcPts val="600"/>
              </a:spcAft>
            </a:pPr>
            <a:r>
              <a:rPr lang="en-US" dirty="0">
                <a:solidFill>
                  <a:schemeClr val="accent1">
                    <a:lumMod val="76000"/>
                  </a:schemeClr>
                </a:solidFill>
                <a:latin typeface="Ubuntu"/>
                <a:cs typeface="Calibri Light"/>
              </a:rPr>
              <a:t>Public Health Law and Regulations</a:t>
            </a:r>
            <a:endParaRPr lang="en-US" dirty="0">
              <a:solidFill>
                <a:schemeClr val="accent1">
                  <a:lumMod val="76000"/>
                </a:schemeClr>
              </a:solidFill>
              <a:cs typeface="Calibri Light"/>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1922119"/>
            <a:ext cx="7171531" cy="4902168"/>
          </a:xfrm>
        </p:spPr>
        <p:txBody>
          <a:bodyPr vert="horz" lIns="91440" tIns="45720" rIns="91440" bIns="45720" rtlCol="0" anchor="t">
            <a:noAutofit/>
          </a:bodyPr>
          <a:lstStyle/>
          <a:p>
            <a:r>
              <a:rPr lang="en-US" sz="2000" b="1" dirty="0">
                <a:solidFill>
                  <a:srgbClr val="FF5D0C"/>
                </a:solidFill>
                <a:latin typeface="Ubuntu"/>
                <a:ea typeface="Calibri"/>
                <a:cs typeface="Calibri"/>
              </a:rPr>
              <a:t>Public Health Legislation:</a:t>
            </a:r>
            <a:endParaRPr lang="en-US"/>
          </a:p>
          <a:p>
            <a:pPr marL="285750" indent="-285750">
              <a:buFont typeface="Calibri,Sans-Serif"/>
              <a:buChar char="-"/>
            </a:pPr>
            <a:r>
              <a:rPr lang="en-US" sz="2000" dirty="0">
                <a:solidFill>
                  <a:schemeClr val="accent1">
                    <a:lumMod val="76000"/>
                  </a:schemeClr>
                </a:solidFill>
                <a:latin typeface="Ubuntu"/>
                <a:ea typeface="Calibri"/>
                <a:cs typeface="Calibri"/>
                <a:hlinkClick r:id="rId2">
                  <a:extLst>
                    <a:ext uri="{A12FA001-AC4F-418D-AE19-62706E023703}">
                      <ahyp:hlinkClr xmlns:ahyp="http://schemas.microsoft.com/office/drawing/2018/hyperlinkcolor" val="tx"/>
                    </a:ext>
                  </a:extLst>
                </a:hlinkClick>
              </a:rPr>
              <a:t>"Soft Drinks levy</a:t>
            </a:r>
            <a:r>
              <a:rPr lang="en-US" sz="2000" dirty="0">
                <a:solidFill>
                  <a:schemeClr val="accent1">
                    <a:lumMod val="76000"/>
                  </a:schemeClr>
                </a:solidFill>
                <a:latin typeface="Ubuntu"/>
                <a:ea typeface="Calibri"/>
                <a:cs typeface="Calibri"/>
              </a:rPr>
              <a:t>" was introduced in 2017, it was designed to encourage manufacturers to reduce the amount of sugar in their drinks. By doing this it helps to support rising obesity levels. </a:t>
            </a:r>
          </a:p>
          <a:p>
            <a:pPr marL="285750" indent="-285750">
              <a:buFont typeface="Calibri,Sans-Serif"/>
              <a:buChar char="-"/>
            </a:pPr>
            <a:r>
              <a:rPr lang="en-US" sz="2000" dirty="0">
                <a:solidFill>
                  <a:schemeClr val="accent1">
                    <a:lumMod val="76000"/>
                  </a:schemeClr>
                </a:solidFill>
                <a:latin typeface="Ubuntu"/>
                <a:ea typeface="Calibri"/>
                <a:cs typeface="Calibri"/>
                <a:hlinkClick r:id="rId3">
                  <a:extLst>
                    <a:ext uri="{A12FA001-AC4F-418D-AE19-62706E023703}">
                      <ahyp:hlinkClr xmlns:ahyp="http://schemas.microsoft.com/office/drawing/2018/hyperlinkcolor" val="tx"/>
                    </a:ext>
                  </a:extLst>
                </a:hlinkClick>
              </a:rPr>
              <a:t>"Public Health Wales Act (2007)</a:t>
            </a:r>
            <a:r>
              <a:rPr lang="en-US" sz="2000" dirty="0">
                <a:solidFill>
                  <a:schemeClr val="accent1">
                    <a:lumMod val="76000"/>
                  </a:schemeClr>
                </a:solidFill>
                <a:latin typeface="Ubuntu"/>
                <a:ea typeface="Calibri"/>
                <a:cs typeface="Calibri"/>
              </a:rPr>
              <a:t>" ensures the Welsh government has the power to set nutritional standards for food and drinks that are provided across the public sector such as hospitals, schools and more. This helps to promote healthier diets and tackle obesity. </a:t>
            </a:r>
          </a:p>
          <a:p>
            <a:pPr marL="285750" indent="-285750">
              <a:buFont typeface="Calibri,Sans-Serif"/>
              <a:buChar char="-"/>
            </a:pPr>
            <a:r>
              <a:rPr lang="en-US" sz="2000" dirty="0">
                <a:solidFill>
                  <a:schemeClr val="accent1">
                    <a:lumMod val="76000"/>
                  </a:schemeClr>
                </a:solidFill>
                <a:latin typeface="Ubuntu"/>
                <a:ea typeface="Calibri"/>
                <a:cs typeface="Calibri"/>
              </a:rPr>
              <a:t>"Energy drink age restriction" - The UK government is currently discussing a legal restriction of energy drinks to those under 16</a:t>
            </a:r>
            <a:r>
              <a:rPr lang="en-US" sz="2000" dirty="0">
                <a:solidFill>
                  <a:schemeClr val="accent1">
                    <a:lumMod val="76000"/>
                  </a:schemeClr>
                </a:solidFill>
                <a:latin typeface="Ubuntu"/>
                <a:cs typeface="Calibri"/>
              </a:rPr>
              <a:t>. Many large supermarkets already abide to a voluntary ban. </a:t>
            </a:r>
          </a:p>
          <a:p>
            <a:pPr algn="just"/>
            <a:endParaRPr lang="en-US" sz="1700" b="1" dirty="0">
              <a:solidFill>
                <a:srgbClr val="FF5D0C"/>
              </a:solidFill>
              <a:latin typeface="Ubuntu"/>
              <a:cs typeface="Calibri"/>
            </a:endParaRPr>
          </a:p>
          <a:p>
            <a:endParaRPr lang="en-US" sz="1750" dirty="0">
              <a:solidFill>
                <a:srgbClr val="2F5496"/>
              </a:solidFill>
              <a:latin typeface="Ubuntu"/>
              <a:cs typeface="Calibri"/>
            </a:endParaRPr>
          </a:p>
          <a:p>
            <a:pPr algn="just"/>
            <a:endParaRPr lang="en-US" sz="1750" b="1" dirty="0">
              <a:solidFill>
                <a:srgbClr val="2F5496"/>
              </a:solidFill>
              <a:latin typeface="Ubuntu"/>
              <a:cs typeface="Calibri"/>
            </a:endParaRPr>
          </a:p>
          <a:p>
            <a:pPr marL="57150" algn="just">
              <a:spcBef>
                <a:spcPts val="0"/>
              </a:spcBef>
              <a:spcAft>
                <a:spcPts val="600"/>
              </a:spcAft>
            </a:pPr>
            <a:endParaRPr lang="en-US" sz="1750" dirty="0">
              <a:solidFill>
                <a:srgbClr val="2F5496"/>
              </a:solidFill>
              <a:latin typeface="Ubuntu"/>
              <a:cs typeface="Calibri"/>
            </a:endParaRPr>
          </a:p>
          <a:p>
            <a:pPr algn="just"/>
            <a:endParaRPr lang="en-US" sz="1750" dirty="0">
              <a:solidFill>
                <a:srgbClr val="2F5496"/>
              </a:solidFill>
              <a:latin typeface="Ubuntu"/>
            </a:endParaRPr>
          </a:p>
        </p:txBody>
      </p:sp>
      <p:pic>
        <p:nvPicPr>
          <p:cNvPr id="6148" name="Picture 4" descr="A pile of sugar with a pile of sugar&#10;&#10;AI-generated content may be incorrect.">
            <a:extLst>
              <a:ext uri="{FF2B5EF4-FFF2-40B4-BE49-F238E27FC236}">
                <a16:creationId xmlns:a16="http://schemas.microsoft.com/office/drawing/2014/main" id="{212F8240-EA33-7B36-093D-45777480D2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00454" y="2379521"/>
            <a:ext cx="3649362" cy="2437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680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588643"/>
            <a:ext cx="6083300" cy="923926"/>
          </a:xfrm>
        </p:spPr>
        <p:txBody>
          <a:bodyPr>
            <a:noAutofit/>
          </a:bodyPr>
          <a:lstStyle/>
          <a:p>
            <a:pPr>
              <a:spcBef>
                <a:spcPct val="0"/>
              </a:spcBef>
              <a:spcAft>
                <a:spcPts val="600"/>
              </a:spcAft>
            </a:pPr>
            <a:r>
              <a:rPr lang="en-US" dirty="0">
                <a:solidFill>
                  <a:schemeClr val="accent1">
                    <a:lumMod val="76000"/>
                  </a:schemeClr>
                </a:solidFill>
                <a:latin typeface="Ubuntu"/>
                <a:cs typeface="Calibri Light"/>
              </a:rPr>
              <a:t>School schemes to reduce the impact of health inequalities</a:t>
            </a:r>
            <a:endParaRPr lang="en-US" dirty="0">
              <a:solidFill>
                <a:schemeClr val="accent1">
                  <a:lumMod val="76000"/>
                </a:schemeClr>
              </a:solidFill>
              <a:cs typeface="Calibri Light"/>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2055166"/>
            <a:ext cx="8039984" cy="4803253"/>
          </a:xfrm>
        </p:spPr>
        <p:txBody>
          <a:bodyPr vert="horz" lIns="91440" tIns="45720" rIns="91440" bIns="45720" rtlCol="0" anchor="t">
            <a:noAutofit/>
          </a:bodyPr>
          <a:lstStyle/>
          <a:p>
            <a:r>
              <a:rPr lang="en-US" sz="1700" b="1" dirty="0">
                <a:solidFill>
                  <a:srgbClr val="FF5D0C"/>
                </a:solidFill>
                <a:latin typeface="Ubuntu"/>
                <a:cs typeface="Calibri"/>
              </a:rPr>
              <a:t>Free School Meals</a:t>
            </a:r>
            <a:endParaRPr lang="en-US"/>
          </a:p>
          <a:p>
            <a:r>
              <a:rPr lang="en-US" sz="1700" dirty="0">
                <a:solidFill>
                  <a:schemeClr val="accent1">
                    <a:lumMod val="76000"/>
                  </a:schemeClr>
                </a:solidFill>
                <a:latin typeface="Ubuntu"/>
                <a:ea typeface="Calibri"/>
                <a:cs typeface="Calibri"/>
              </a:rPr>
              <a:t>All primary school children in Wales will get free school meals as of 2024, this is part of the agreement between Welsh Government and Plaid Cymru.  </a:t>
            </a:r>
          </a:p>
          <a:p>
            <a:r>
              <a:rPr lang="en-US" sz="1700" b="1" dirty="0">
                <a:solidFill>
                  <a:srgbClr val="FF5D0C"/>
                </a:solidFill>
                <a:latin typeface="Ubuntu"/>
                <a:ea typeface="Calibri"/>
                <a:cs typeface="Calibri"/>
              </a:rPr>
              <a:t>Free Breakfast Clubs: </a:t>
            </a:r>
            <a:endParaRPr lang="en-US" sz="1700" dirty="0">
              <a:solidFill>
                <a:srgbClr val="FF5D0C"/>
              </a:solidFill>
              <a:latin typeface="Ubuntu"/>
              <a:ea typeface="Calibri"/>
              <a:cs typeface="Calibri"/>
            </a:endParaRPr>
          </a:p>
          <a:p>
            <a:r>
              <a:rPr lang="en-US" sz="1700" dirty="0">
                <a:solidFill>
                  <a:schemeClr val="accent1">
                    <a:lumMod val="76000"/>
                  </a:schemeClr>
                </a:solidFill>
                <a:latin typeface="Ubuntu"/>
                <a:ea typeface="Calibri"/>
                <a:cs typeface="Calibri"/>
              </a:rPr>
              <a:t>All children who go to a primary school which is maintained by local authority can have a free breakfast at school,</a:t>
            </a:r>
            <a:r>
              <a:rPr lang="en-US" sz="1700" dirty="0">
                <a:solidFill>
                  <a:schemeClr val="accent1">
                    <a:lumMod val="76000"/>
                  </a:schemeClr>
                </a:solidFill>
                <a:latin typeface="Ubuntu"/>
                <a:cs typeface="Calibri"/>
              </a:rPr>
              <a:t> if their school provides free breakfasts. </a:t>
            </a:r>
          </a:p>
          <a:p>
            <a:r>
              <a:rPr lang="en-US" sz="1700" b="1" dirty="0">
                <a:solidFill>
                  <a:srgbClr val="FF5D0C"/>
                </a:solidFill>
                <a:latin typeface="Ubuntu"/>
                <a:ea typeface="Calibri"/>
                <a:cs typeface="Calibri"/>
              </a:rPr>
              <a:t>School Milk: </a:t>
            </a:r>
            <a:endParaRPr lang="en-US" sz="1700" dirty="0">
              <a:solidFill>
                <a:srgbClr val="FF5D0C"/>
              </a:solidFill>
              <a:latin typeface="Ubuntu"/>
              <a:ea typeface="Calibri"/>
              <a:cs typeface="Calibri"/>
            </a:endParaRPr>
          </a:p>
          <a:p>
            <a:r>
              <a:rPr lang="en-US" sz="1700" dirty="0">
                <a:solidFill>
                  <a:schemeClr val="accent1">
                    <a:lumMod val="76000"/>
                  </a:schemeClr>
                </a:solidFill>
                <a:latin typeface="Ubuntu"/>
                <a:ea typeface="Calibri"/>
                <a:cs typeface="Calibri"/>
              </a:rPr>
              <a:t>All pupils in Wales up to the age of 7 are eligible for </a:t>
            </a:r>
            <a:r>
              <a:rPr lang="en-US" sz="1700" dirty="0">
                <a:solidFill>
                  <a:schemeClr val="accent1">
                    <a:lumMod val="76000"/>
                  </a:schemeClr>
                </a:solidFill>
                <a:latin typeface="Ubuntu"/>
                <a:ea typeface="Calibri"/>
                <a:cs typeface="Calibri"/>
                <a:hlinkClick r:id="rId2"/>
              </a:rPr>
              <a:t>School Milk Scheme Strategy - GOV.UK</a:t>
            </a:r>
            <a:r>
              <a:rPr lang="en-US" sz="1700" dirty="0">
                <a:solidFill>
                  <a:schemeClr val="accent1">
                    <a:lumMod val="76000"/>
                  </a:schemeClr>
                </a:solidFill>
                <a:latin typeface="Ubuntu"/>
                <a:ea typeface="Calibri"/>
                <a:cs typeface="Calibri"/>
              </a:rPr>
              <a:t>  funded by the Welsh government. Students above this age are able to purchase cheaper milk and dairy products. This is through the </a:t>
            </a:r>
            <a:r>
              <a:rPr lang="en-US" sz="1700" dirty="0">
                <a:solidFill>
                  <a:schemeClr val="accent1">
                    <a:lumMod val="76000"/>
                  </a:schemeClr>
                </a:solidFill>
                <a:latin typeface="Ubuntu"/>
                <a:ea typeface="Calibri"/>
                <a:cs typeface="Calibri"/>
                <a:hlinkClick r:id="rId3">
                  <a:extLst>
                    <a:ext uri="{A12FA001-AC4F-418D-AE19-62706E023703}">
                      <ahyp:hlinkClr xmlns:ahyp="http://schemas.microsoft.com/office/drawing/2018/hyperlinkcolor" val="tx"/>
                    </a:ext>
                  </a:extLst>
                </a:hlinkClick>
              </a:rPr>
              <a:t>school milk subsidy scheme</a:t>
            </a:r>
            <a:r>
              <a:rPr lang="en-US" sz="1700" dirty="0">
                <a:solidFill>
                  <a:schemeClr val="accent1">
                    <a:lumMod val="76000"/>
                  </a:schemeClr>
                </a:solidFill>
                <a:latin typeface="Ubuntu"/>
                <a:ea typeface="Calibri"/>
                <a:cs typeface="Calibri"/>
              </a:rPr>
              <a:t> where the government will help towards the cost of these products. </a:t>
            </a:r>
          </a:p>
          <a:p>
            <a:pPr algn="just"/>
            <a:endParaRPr lang="en-US" sz="1700" b="1" dirty="0">
              <a:solidFill>
                <a:srgbClr val="FF5D0C"/>
              </a:solidFill>
              <a:cs typeface="Calibri"/>
            </a:endParaRPr>
          </a:p>
          <a:p>
            <a:endParaRPr lang="en-US" sz="1700" dirty="0">
              <a:solidFill>
                <a:srgbClr val="000000"/>
              </a:solidFill>
              <a:latin typeface="Calibri"/>
              <a:cs typeface="Calibri"/>
            </a:endParaRPr>
          </a:p>
          <a:p>
            <a:pPr algn="just"/>
            <a:endParaRPr lang="en-US" sz="1750" b="1" dirty="0">
              <a:solidFill>
                <a:srgbClr val="FF5D0C"/>
              </a:solidFill>
              <a:latin typeface="Ubuntu"/>
              <a:cs typeface="Calibri"/>
            </a:endParaRPr>
          </a:p>
          <a:p>
            <a:endParaRPr lang="en-US" sz="1750" dirty="0">
              <a:solidFill>
                <a:srgbClr val="2F5496"/>
              </a:solidFill>
              <a:latin typeface="Ubuntu"/>
              <a:cs typeface="Calibri"/>
            </a:endParaRPr>
          </a:p>
          <a:p>
            <a:pPr algn="just"/>
            <a:endParaRPr lang="en-US" sz="1750" b="1" dirty="0">
              <a:solidFill>
                <a:srgbClr val="2F5496"/>
              </a:solidFill>
              <a:latin typeface="Ubuntu"/>
              <a:cs typeface="Calibri"/>
            </a:endParaRPr>
          </a:p>
          <a:p>
            <a:pPr marL="57150" algn="just">
              <a:spcBef>
                <a:spcPts val="0"/>
              </a:spcBef>
              <a:spcAft>
                <a:spcPts val="600"/>
              </a:spcAft>
            </a:pPr>
            <a:endParaRPr lang="en-US" sz="1750" dirty="0">
              <a:solidFill>
                <a:srgbClr val="2F5496"/>
              </a:solidFill>
              <a:latin typeface="Ubuntu"/>
              <a:cs typeface="Calibri"/>
            </a:endParaRPr>
          </a:p>
          <a:p>
            <a:pPr algn="just"/>
            <a:endParaRPr lang="en-US" sz="1750">
              <a:solidFill>
                <a:srgbClr val="2F5496"/>
              </a:solidFill>
              <a:latin typeface="Ubuntu"/>
            </a:endParaRPr>
          </a:p>
        </p:txBody>
      </p:sp>
      <p:pic>
        <p:nvPicPr>
          <p:cNvPr id="7170" name="Picture 2" descr="A group of children in red shirts&#10;&#10;AI-generated content may be incorrect.">
            <a:extLst>
              <a:ext uri="{FF2B5EF4-FFF2-40B4-BE49-F238E27FC236}">
                <a16:creationId xmlns:a16="http://schemas.microsoft.com/office/drawing/2014/main" id="{82C2C2A2-0919-8138-A0B6-52024BB334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43850" y="338837"/>
            <a:ext cx="4079274" cy="1993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341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080643"/>
            <a:ext cx="6337300" cy="923926"/>
          </a:xfrm>
        </p:spPr>
        <p:txBody>
          <a:bodyPr>
            <a:noAutofit/>
          </a:bodyPr>
          <a:lstStyle/>
          <a:p>
            <a:pPr>
              <a:spcBef>
                <a:spcPct val="0"/>
              </a:spcBef>
              <a:spcAft>
                <a:spcPts val="600"/>
              </a:spcAft>
            </a:pPr>
            <a:r>
              <a:rPr lang="en-US" sz="3100" dirty="0">
                <a:solidFill>
                  <a:schemeClr val="accent1">
                    <a:lumMod val="76000"/>
                  </a:schemeClr>
                </a:solidFill>
                <a:latin typeface="Ubuntu"/>
                <a:cs typeface="Calibri Light"/>
              </a:rPr>
              <a:t>Food Hygiene</a:t>
            </a:r>
            <a:endParaRPr lang="en-US" dirty="0" err="1">
              <a:solidFill>
                <a:schemeClr val="accent1">
                  <a:lumMod val="76000"/>
                </a:schemeClr>
              </a:solidFill>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1547166"/>
            <a:ext cx="7566947" cy="4478340"/>
          </a:xfrm>
        </p:spPr>
        <p:txBody>
          <a:bodyPr vert="horz" lIns="91440" tIns="45720" rIns="91440" bIns="45720" rtlCol="0" anchor="t">
            <a:noAutofit/>
          </a:bodyPr>
          <a:lstStyle/>
          <a:p>
            <a:r>
              <a:rPr lang="en-US" sz="2000" b="1" dirty="0">
                <a:solidFill>
                  <a:srgbClr val="FF5D0C"/>
                </a:solidFill>
                <a:latin typeface="Ubuntu"/>
                <a:ea typeface="Calibri"/>
                <a:cs typeface="Calibri"/>
              </a:rPr>
              <a:t>Environmental Health Officers</a:t>
            </a:r>
            <a:endParaRPr lang="en-US" sz="2000" dirty="0">
              <a:solidFill>
                <a:srgbClr val="FF5D0C"/>
              </a:solidFill>
              <a:latin typeface="Ubuntu"/>
              <a:ea typeface="Calibri"/>
              <a:cs typeface="Calibri"/>
            </a:endParaRPr>
          </a:p>
          <a:p>
            <a:r>
              <a:rPr lang="en-US" sz="1800" dirty="0">
                <a:solidFill>
                  <a:schemeClr val="accent1">
                    <a:lumMod val="76000"/>
                  </a:schemeClr>
                </a:solidFill>
                <a:latin typeface="Ubuntu"/>
                <a:ea typeface="Calibri"/>
                <a:cs typeface="Calibri"/>
              </a:rPr>
              <a:t>Each local area in Wales has an environmental health department run by the council that supports consumers in relation to food safety. They are responsible for the following:</a:t>
            </a:r>
            <a:endParaRPr lang="en-US" sz="1800">
              <a:solidFill>
                <a:schemeClr val="accent1">
                  <a:lumMod val="76000"/>
                </a:schemeClr>
              </a:solidFill>
              <a:latin typeface="Ubuntu"/>
              <a:ea typeface="Calibri"/>
              <a:cs typeface="Calibri"/>
            </a:endParaRPr>
          </a:p>
          <a:p>
            <a:pPr marL="285750" indent="-285750">
              <a:buFont typeface="Arial"/>
              <a:buChar char="•"/>
            </a:pPr>
            <a:r>
              <a:rPr lang="en-US" sz="1800" b="1" dirty="0">
                <a:solidFill>
                  <a:schemeClr val="accent1">
                    <a:lumMod val="76000"/>
                  </a:schemeClr>
                </a:solidFill>
                <a:latin typeface="Ubuntu"/>
                <a:ea typeface="Calibri"/>
                <a:cs typeface="Calibri"/>
              </a:rPr>
              <a:t>Inspecting food businesses</a:t>
            </a:r>
            <a:r>
              <a:rPr lang="en-US" sz="1800" dirty="0">
                <a:solidFill>
                  <a:schemeClr val="accent1">
                    <a:lumMod val="76000"/>
                  </a:schemeClr>
                </a:solidFill>
                <a:latin typeface="Ubuntu"/>
                <a:ea typeface="Calibri"/>
                <a:cs typeface="Calibri"/>
              </a:rPr>
              <a:t> and auditing their food safety practices to ensure they comply with legislation.</a:t>
            </a:r>
            <a:endParaRPr lang="en-US" sz="1800">
              <a:solidFill>
                <a:schemeClr val="accent1">
                  <a:lumMod val="76000"/>
                </a:schemeClr>
              </a:solidFill>
              <a:latin typeface="Ubuntu"/>
              <a:ea typeface="Calibri"/>
              <a:cs typeface="Calibri"/>
            </a:endParaRPr>
          </a:p>
          <a:p>
            <a:pPr marL="285750" indent="-285750">
              <a:buFont typeface="Arial"/>
              <a:buChar char="•"/>
            </a:pPr>
            <a:r>
              <a:rPr lang="en-US" sz="1800" b="1" dirty="0">
                <a:solidFill>
                  <a:schemeClr val="accent1">
                    <a:lumMod val="76000"/>
                  </a:schemeClr>
                </a:solidFill>
                <a:latin typeface="Ubuntu"/>
                <a:ea typeface="Calibri"/>
                <a:cs typeface="Calibri"/>
              </a:rPr>
              <a:t>Enforcing actions</a:t>
            </a:r>
            <a:r>
              <a:rPr lang="en-US" sz="1800" dirty="0">
                <a:solidFill>
                  <a:schemeClr val="accent1">
                    <a:lumMod val="76000"/>
                  </a:schemeClr>
                </a:solidFill>
                <a:latin typeface="Ubuntu"/>
                <a:ea typeface="Calibri"/>
                <a:cs typeface="Calibri"/>
              </a:rPr>
              <a:t> if required, such as issuing improvement notices, prohibition orders or penalty notices.</a:t>
            </a:r>
          </a:p>
          <a:p>
            <a:pPr marL="285750" indent="-285750">
              <a:buFont typeface="Arial"/>
              <a:buChar char="•"/>
            </a:pPr>
            <a:r>
              <a:rPr lang="en-US" sz="1800" b="1" dirty="0">
                <a:solidFill>
                  <a:schemeClr val="accent1">
                    <a:lumMod val="76000"/>
                  </a:schemeClr>
                </a:solidFill>
                <a:latin typeface="Ubuntu"/>
                <a:ea typeface="Calibri"/>
                <a:cs typeface="Calibri"/>
              </a:rPr>
              <a:t>Investigating food complaints</a:t>
            </a:r>
            <a:r>
              <a:rPr lang="en-US" sz="1800" dirty="0">
                <a:solidFill>
                  <a:schemeClr val="accent1">
                    <a:lumMod val="76000"/>
                  </a:schemeClr>
                </a:solidFill>
                <a:latin typeface="Ubuntu"/>
                <a:ea typeface="Calibri"/>
                <a:cs typeface="Calibri"/>
              </a:rPr>
              <a:t> and allegations of food poisoning, as well as complaints about labelling to ensure labels do not mislead consumers.</a:t>
            </a:r>
            <a:endParaRPr lang="en-US" sz="1800" dirty="0">
              <a:solidFill>
                <a:schemeClr val="accent1">
                  <a:lumMod val="76000"/>
                </a:schemeClr>
              </a:solidFill>
              <a:latin typeface="Ubuntu"/>
              <a:cs typeface="Calibri"/>
            </a:endParaRPr>
          </a:p>
          <a:p>
            <a:pPr marL="285750" indent="-285750">
              <a:buFont typeface="Arial"/>
              <a:buChar char="•"/>
            </a:pPr>
            <a:r>
              <a:rPr lang="en-US" sz="1800" b="1" dirty="0">
                <a:solidFill>
                  <a:schemeClr val="accent1">
                    <a:lumMod val="76000"/>
                  </a:schemeClr>
                </a:solidFill>
                <a:latin typeface="Ubuntu"/>
                <a:ea typeface="Calibri"/>
                <a:cs typeface="Calibri"/>
              </a:rPr>
              <a:t>Educating and advising food businesses</a:t>
            </a:r>
            <a:r>
              <a:rPr lang="en-US" sz="1800" dirty="0">
                <a:solidFill>
                  <a:schemeClr val="accent1">
                    <a:lumMod val="76000"/>
                  </a:schemeClr>
                </a:solidFill>
                <a:latin typeface="Ubuntu"/>
                <a:ea typeface="Calibri"/>
                <a:cs typeface="Calibri"/>
              </a:rPr>
              <a:t> on correctly following food safety laws.</a:t>
            </a:r>
            <a:endParaRPr lang="en-US" sz="1800">
              <a:solidFill>
                <a:schemeClr val="accent1">
                  <a:lumMod val="76000"/>
                </a:schemeClr>
              </a:solidFill>
              <a:latin typeface="Ubuntu"/>
              <a:ea typeface="Calibri"/>
              <a:cs typeface="Calibri"/>
            </a:endParaRPr>
          </a:p>
          <a:p>
            <a:pPr marL="285750" indent="-285750">
              <a:buFont typeface="Arial"/>
              <a:buChar char="•"/>
            </a:pPr>
            <a:r>
              <a:rPr lang="en-US" sz="1800" b="1" dirty="0">
                <a:solidFill>
                  <a:schemeClr val="accent1">
                    <a:lumMod val="76000"/>
                  </a:schemeClr>
                </a:solidFill>
                <a:latin typeface="Ubuntu"/>
                <a:ea typeface="Calibri"/>
                <a:cs typeface="Calibri"/>
              </a:rPr>
              <a:t>Responding to food</a:t>
            </a:r>
            <a:r>
              <a:rPr lang="en-US" sz="1800" b="1" dirty="0">
                <a:solidFill>
                  <a:schemeClr val="accent1">
                    <a:lumMod val="76000"/>
                  </a:schemeClr>
                </a:solidFill>
                <a:latin typeface="Ubuntu"/>
                <a:cs typeface="Calibri"/>
              </a:rPr>
              <a:t> alerts</a:t>
            </a:r>
            <a:r>
              <a:rPr lang="en-US" sz="1800" dirty="0">
                <a:solidFill>
                  <a:schemeClr val="accent1">
                    <a:lumMod val="76000"/>
                  </a:schemeClr>
                </a:solidFill>
                <a:latin typeface="Ubuntu"/>
                <a:cs typeface="Calibri"/>
              </a:rPr>
              <a:t> from </a:t>
            </a:r>
            <a:r>
              <a:rPr lang="en-US" sz="1800" dirty="0">
                <a:solidFill>
                  <a:schemeClr val="accent1">
                    <a:lumMod val="76000"/>
                  </a:schemeClr>
                </a:solidFill>
                <a:latin typeface="Ubuntu"/>
                <a:ea typeface="Calibri"/>
                <a:cs typeface="Calibri"/>
              </a:rPr>
              <a:t>the </a:t>
            </a:r>
            <a:r>
              <a:rPr lang="en-US" sz="1800" dirty="0">
                <a:solidFill>
                  <a:schemeClr val="accent1">
                    <a:lumMod val="76000"/>
                  </a:schemeClr>
                </a:solidFill>
                <a:latin typeface="Ubuntu"/>
                <a:cs typeface="Calibri"/>
              </a:rPr>
              <a:t>Food Standards Agency.</a:t>
            </a:r>
          </a:p>
          <a:p>
            <a:pPr marL="285750" indent="-285750">
              <a:buFont typeface="Arial"/>
              <a:buChar char="•"/>
            </a:pPr>
            <a:endParaRPr lang="en-US" sz="1800" dirty="0">
              <a:solidFill>
                <a:srgbClr val="000000"/>
              </a:solidFill>
              <a:latin typeface="Ubuntu"/>
              <a:cs typeface="Calibri"/>
            </a:endParaRPr>
          </a:p>
          <a:p>
            <a:endParaRPr lang="en-US" sz="1800" dirty="0">
              <a:solidFill>
                <a:srgbClr val="141414"/>
              </a:solidFill>
              <a:latin typeface="Calibri"/>
              <a:ea typeface="Calibri"/>
              <a:cs typeface="Calibri"/>
            </a:endParaRPr>
          </a:p>
          <a:p>
            <a:pPr marL="285750" indent="-285750">
              <a:buFont typeface="Arial"/>
              <a:buChar char="•"/>
            </a:pPr>
            <a:endParaRPr lang="en-US" sz="2000" dirty="0">
              <a:solidFill>
                <a:srgbClr val="000000"/>
              </a:solidFill>
              <a:latin typeface="Ubuntu"/>
              <a:ea typeface="Calibri"/>
              <a:cs typeface="Calibri"/>
            </a:endParaRPr>
          </a:p>
          <a:p>
            <a:pPr marL="57150" algn="just">
              <a:spcBef>
                <a:spcPts val="0"/>
              </a:spcBef>
              <a:spcAft>
                <a:spcPts val="600"/>
              </a:spcAft>
            </a:pPr>
            <a:endParaRPr lang="en-US" sz="1700" dirty="0">
              <a:solidFill>
                <a:schemeClr val="accent1">
                  <a:lumMod val="76000"/>
                </a:schemeClr>
              </a:solidFill>
              <a:latin typeface="Ubuntu"/>
              <a:cs typeface="Calibri"/>
            </a:endParaRPr>
          </a:p>
          <a:p>
            <a:pPr algn="just"/>
            <a:endParaRPr lang="en-US" sz="2200">
              <a:latin typeface="Ubuntu"/>
            </a:endParaRPr>
          </a:p>
        </p:txBody>
      </p:sp>
      <p:sp>
        <p:nvSpPr>
          <p:cNvPr id="7" name="TextBox 6">
            <a:extLst>
              <a:ext uri="{FF2B5EF4-FFF2-40B4-BE49-F238E27FC236}">
                <a16:creationId xmlns:a16="http://schemas.microsoft.com/office/drawing/2014/main" id="{75E8B41C-3E25-9100-3A51-BD57B876A32E}"/>
              </a:ext>
            </a:extLst>
          </p:cNvPr>
          <p:cNvSpPr txBox="1"/>
          <p:nvPr/>
        </p:nvSpPr>
        <p:spPr>
          <a:xfrm>
            <a:off x="6284686" y="6151637"/>
            <a:ext cx="591215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u="sng" dirty="0">
                <a:solidFill>
                  <a:schemeClr val="accent1">
                    <a:lumMod val="76000"/>
                  </a:schemeClr>
                </a:solidFill>
                <a:latin typeface="Ubuntu"/>
                <a:cs typeface="Arial"/>
                <a:hlinkClick r:id="rId2">
                  <a:extLst>
                    <a:ext uri="{A12FA001-AC4F-418D-AE19-62706E023703}">
                      <ahyp:hlinkClr xmlns:ahyp="http://schemas.microsoft.com/office/drawing/2018/hyperlinkcolor" val="tx"/>
                    </a:ext>
                  </a:extLst>
                </a:hlinkClick>
              </a:rPr>
              <a:t>https://www.bbc.co.uk/bitesize/guides/zndnsrd/revision/5</a:t>
            </a:r>
            <a:r>
              <a:rPr lang="en-US" sz="1600" b="1" dirty="0">
                <a:solidFill>
                  <a:schemeClr val="accent1">
                    <a:lumMod val="76000"/>
                  </a:schemeClr>
                </a:solidFill>
                <a:latin typeface="Ubuntu"/>
                <a:cs typeface="Arial"/>
              </a:rPr>
              <a:t> ​</a:t>
            </a:r>
            <a:endParaRPr lang="en-US" sz="1600" b="1" dirty="0">
              <a:solidFill>
                <a:schemeClr val="accent1">
                  <a:lumMod val="76000"/>
                </a:schemeClr>
              </a:solidFill>
              <a:latin typeface="Ubuntu"/>
            </a:endParaRPr>
          </a:p>
        </p:txBody>
      </p:sp>
      <p:pic>
        <p:nvPicPr>
          <p:cNvPr id="8194" name="Picture 2" descr="A person washing vegetables in a sink&#10;&#10;AI-generated content may be incorrect.">
            <a:extLst>
              <a:ext uri="{FF2B5EF4-FFF2-40B4-BE49-F238E27FC236}">
                <a16:creationId xmlns:a16="http://schemas.microsoft.com/office/drawing/2014/main" id="{0A1A615A-1D13-94D9-1E9A-A79AA247B4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735" y="1421035"/>
            <a:ext cx="387667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27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915214"/>
            <a:ext cx="6591300" cy="923926"/>
          </a:xfrm>
        </p:spPr>
        <p:txBody>
          <a:bodyPr>
            <a:noAutofit/>
          </a:bodyPr>
          <a:lstStyle/>
          <a:p>
            <a:r>
              <a:rPr lang="en-US" sz="2800" dirty="0">
                <a:solidFill>
                  <a:schemeClr val="accent1">
                    <a:lumMod val="76000"/>
                  </a:schemeClr>
                </a:solidFill>
                <a:latin typeface="Ubuntu"/>
                <a:cs typeface="Calibri Light"/>
              </a:rPr>
              <a:t>The Food Standards Agency's </a:t>
            </a:r>
            <a:endParaRPr lang="en-US">
              <a:solidFill>
                <a:schemeClr val="accent1">
                  <a:lumMod val="76000"/>
                </a:schemeClr>
              </a:solidFill>
            </a:endParaRPr>
          </a:p>
          <a:p>
            <a:r>
              <a:rPr lang="en-US" sz="2800" dirty="0">
                <a:solidFill>
                  <a:schemeClr val="accent1">
                    <a:lumMod val="76000"/>
                  </a:schemeClr>
                </a:solidFill>
                <a:latin typeface="Ubuntu"/>
                <a:cs typeface="Calibri Light"/>
              </a:rPr>
              <a:t>Food Hygiene Rating Scheme</a:t>
            </a:r>
            <a:endParaRPr lang="en-US">
              <a:solidFill>
                <a:schemeClr val="accent1">
                  <a:lumMod val="76000"/>
                </a:schemeClr>
              </a:solidFill>
            </a:endParaRPr>
          </a:p>
          <a:p>
            <a:pPr>
              <a:spcBef>
                <a:spcPct val="0"/>
              </a:spcBef>
              <a:spcAft>
                <a:spcPts val="600"/>
              </a:spcAft>
            </a:pPr>
            <a:endParaRPr lang="en-US" dirty="0">
              <a:solidFill>
                <a:schemeClr val="accent1">
                  <a:lumMod val="76000"/>
                </a:schemeClr>
              </a:solidFill>
              <a:cs typeface="Calibri Light"/>
            </a:endParaRPr>
          </a:p>
          <a:p>
            <a:endParaRPr lang="en-US" sz="3100" dirty="0">
              <a:latin typeface="Ubuntu"/>
            </a:endParaRP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1910023"/>
            <a:ext cx="8159610" cy="4804910"/>
          </a:xfrm>
        </p:spPr>
        <p:txBody>
          <a:bodyPr vert="horz" lIns="91440" tIns="45720" rIns="91440" bIns="45720" rtlCol="0" anchor="t">
            <a:noAutofit/>
          </a:bodyPr>
          <a:lstStyle/>
          <a:p>
            <a:pPr marL="285750" indent="-285750">
              <a:buFont typeface="Arial"/>
              <a:buChar char="•"/>
            </a:pPr>
            <a:r>
              <a:rPr lang="en-US" sz="1600" dirty="0">
                <a:solidFill>
                  <a:schemeClr val="accent1">
                    <a:lumMod val="76000"/>
                  </a:schemeClr>
                </a:solidFill>
                <a:latin typeface="Ubuntu"/>
                <a:cs typeface="Calibri"/>
              </a:rPr>
              <a:t>In </a:t>
            </a:r>
            <a:r>
              <a:rPr lang="en-US" sz="1600" dirty="0">
                <a:solidFill>
                  <a:schemeClr val="accent1">
                    <a:lumMod val="76000"/>
                  </a:schemeClr>
                </a:solidFill>
                <a:latin typeface="Ubuntu"/>
                <a:ea typeface="Calibri"/>
                <a:cs typeface="Calibri"/>
              </a:rPr>
              <a:t>Wales, the </a:t>
            </a:r>
            <a:r>
              <a:rPr lang="en-US" sz="1600" b="1" dirty="0">
                <a:solidFill>
                  <a:schemeClr val="accent1">
                    <a:lumMod val="76000"/>
                  </a:schemeClr>
                </a:solidFill>
                <a:latin typeface="Ubuntu"/>
                <a:ea typeface="Calibri"/>
                <a:cs typeface="Calibri"/>
              </a:rPr>
              <a:t>Food Hygiene Rating (Wales) Act 2013</a:t>
            </a:r>
            <a:r>
              <a:rPr lang="en-US" sz="1600" dirty="0">
                <a:solidFill>
                  <a:schemeClr val="accent1">
                    <a:lumMod val="76000"/>
                  </a:schemeClr>
                </a:solidFill>
                <a:latin typeface="Ubuntu"/>
                <a:ea typeface="Calibri"/>
                <a:cs typeface="Calibri"/>
              </a:rPr>
              <a:t> is a mandatory piece of legislation that ensures all food businesses display their hygiene rating. It is the responsibility of the local council to inspect and rate food premises.</a:t>
            </a:r>
          </a:p>
          <a:p>
            <a:pPr marL="285750" indent="-285750">
              <a:buFont typeface="Arial"/>
              <a:buChar char="•"/>
            </a:pPr>
            <a:r>
              <a:rPr lang="en-US" sz="1600" dirty="0">
                <a:solidFill>
                  <a:schemeClr val="accent1">
                    <a:lumMod val="76000"/>
                  </a:schemeClr>
                </a:solidFill>
                <a:latin typeface="Ubuntu"/>
                <a:ea typeface="Calibri"/>
                <a:cs typeface="Calibri"/>
              </a:rPr>
              <a:t>This supports consumers by allowing them to make informed choices on where to buy their food. It applies to any outlet selling food.</a:t>
            </a:r>
          </a:p>
          <a:p>
            <a:pPr marL="285750" indent="-285750">
              <a:buFont typeface="Arial"/>
              <a:buChar char="•"/>
            </a:pPr>
            <a:r>
              <a:rPr lang="en-US" sz="1600" dirty="0">
                <a:solidFill>
                  <a:schemeClr val="accent1">
                    <a:lumMod val="76000"/>
                  </a:schemeClr>
                </a:solidFill>
                <a:latin typeface="Ubuntu"/>
                <a:ea typeface="Calibri"/>
                <a:cs typeface="Calibri"/>
              </a:rPr>
              <a:t>When a food safety officer is rating a food business, they will check:</a:t>
            </a:r>
          </a:p>
          <a:p>
            <a:pPr marL="285750" indent="-285750">
              <a:buFont typeface="Arial"/>
              <a:buChar char="•"/>
            </a:pPr>
            <a:r>
              <a:rPr lang="en-US" sz="1600" dirty="0">
                <a:solidFill>
                  <a:schemeClr val="accent1">
                    <a:lumMod val="76000"/>
                  </a:schemeClr>
                </a:solidFill>
                <a:latin typeface="Ubuntu"/>
                <a:ea typeface="Calibri"/>
                <a:cs typeface="Calibri"/>
              </a:rPr>
              <a:t>The hygiene standards when the food is prepared, cooked, cooled, reheated and stored.</a:t>
            </a:r>
          </a:p>
          <a:p>
            <a:pPr marL="285750" indent="-285750">
              <a:buFont typeface="Arial"/>
              <a:buChar char="•"/>
            </a:pPr>
            <a:r>
              <a:rPr lang="en-US" sz="1600" dirty="0">
                <a:solidFill>
                  <a:schemeClr val="accent1">
                    <a:lumMod val="76000"/>
                  </a:schemeClr>
                </a:solidFill>
                <a:latin typeface="Ubuntu"/>
                <a:ea typeface="Calibri"/>
                <a:cs typeface="Calibri"/>
              </a:rPr>
              <a:t>The conditions of the building's structure, including cleanliness, layout, </a:t>
            </a:r>
            <a:r>
              <a:rPr lang="en-US" sz="1600" dirty="0">
                <a:solidFill>
                  <a:schemeClr val="accent1">
                    <a:lumMod val="76000"/>
                  </a:schemeClr>
                </a:solidFill>
                <a:latin typeface="Ubuntu"/>
                <a:cs typeface="Calibri"/>
              </a:rPr>
              <a:t>lighting, ventilation and other </a:t>
            </a:r>
            <a:r>
              <a:rPr lang="en-US" sz="1600" dirty="0">
                <a:solidFill>
                  <a:schemeClr val="accent1">
                    <a:lumMod val="76000"/>
                  </a:schemeClr>
                </a:solidFill>
                <a:latin typeface="Ubuntu"/>
                <a:ea typeface="Calibri"/>
                <a:cs typeface="Calibri"/>
              </a:rPr>
              <a:t>facilities.</a:t>
            </a:r>
          </a:p>
          <a:p>
            <a:pPr marL="285750" indent="-285750">
              <a:buFont typeface="Arial"/>
              <a:buChar char="•"/>
            </a:pPr>
            <a:r>
              <a:rPr lang="en-US" sz="1600" dirty="0">
                <a:solidFill>
                  <a:schemeClr val="accent1">
                    <a:lumMod val="76000"/>
                  </a:schemeClr>
                </a:solidFill>
                <a:latin typeface="Ubuntu"/>
                <a:ea typeface="Calibri"/>
                <a:cs typeface="Calibri"/>
              </a:rPr>
              <a:t>The food hygiene management and how the business records what it does to make sure food is safe.</a:t>
            </a:r>
            <a:endParaRPr lang="en-US" sz="1600" dirty="0">
              <a:solidFill>
                <a:schemeClr val="accent1">
                  <a:lumMod val="76000"/>
                </a:schemeClr>
              </a:solidFill>
              <a:latin typeface="Ubuntu"/>
              <a:cs typeface="Calibri"/>
            </a:endParaRPr>
          </a:p>
          <a:p>
            <a:pPr marL="285750" indent="-285750">
              <a:buFont typeface="Arial"/>
              <a:buChar char="•"/>
            </a:pPr>
            <a:r>
              <a:rPr lang="en-US" sz="1600" dirty="0">
                <a:solidFill>
                  <a:schemeClr val="accent1">
                    <a:lumMod val="76000"/>
                  </a:schemeClr>
                </a:solidFill>
                <a:latin typeface="Ubuntu"/>
                <a:ea typeface="Calibri"/>
                <a:cs typeface="Calibri"/>
              </a:rPr>
              <a:t>The business is then given a rating from 0 to 5, with 5 being the </a:t>
            </a:r>
            <a:r>
              <a:rPr lang="en-US" sz="1600" dirty="0">
                <a:solidFill>
                  <a:schemeClr val="accent1">
                    <a:lumMod val="76000"/>
                  </a:schemeClr>
                </a:solidFill>
                <a:latin typeface="Ubuntu"/>
                <a:cs typeface="Calibri"/>
              </a:rPr>
              <a:t>highest </a:t>
            </a:r>
            <a:r>
              <a:rPr lang="en-US" sz="1600" dirty="0">
                <a:solidFill>
                  <a:schemeClr val="accent1">
                    <a:lumMod val="76000"/>
                  </a:schemeClr>
                </a:solidFill>
                <a:latin typeface="Ubuntu"/>
                <a:ea typeface="Calibri"/>
                <a:cs typeface="Calibri"/>
              </a:rPr>
              <a:t>rating.</a:t>
            </a:r>
          </a:p>
          <a:p>
            <a:pPr marL="285750" indent="-285750">
              <a:buFont typeface="Arial"/>
              <a:buChar char="•"/>
            </a:pPr>
            <a:r>
              <a:rPr lang="en-US" sz="1600" dirty="0">
                <a:solidFill>
                  <a:schemeClr val="accent1">
                    <a:lumMod val="76000"/>
                  </a:schemeClr>
                </a:solidFill>
                <a:latin typeface="Ubuntu"/>
                <a:ea typeface="Calibri"/>
                <a:cs typeface="Calibri"/>
              </a:rPr>
              <a:t>A </a:t>
            </a:r>
            <a:r>
              <a:rPr lang="en-US" sz="1600" dirty="0">
                <a:solidFill>
                  <a:schemeClr val="accent1">
                    <a:lumMod val="76000"/>
                  </a:schemeClr>
                </a:solidFill>
                <a:latin typeface="Ubuntu"/>
                <a:cs typeface="Calibri"/>
              </a:rPr>
              <a:t>rating </a:t>
            </a:r>
            <a:r>
              <a:rPr lang="en-US" sz="1600" dirty="0">
                <a:solidFill>
                  <a:schemeClr val="accent1">
                    <a:lumMod val="76000"/>
                  </a:schemeClr>
                </a:solidFill>
                <a:latin typeface="Ubuntu"/>
                <a:ea typeface="Calibri"/>
                <a:cs typeface="Calibri"/>
              </a:rPr>
              <a:t>of </a:t>
            </a:r>
            <a:r>
              <a:rPr lang="en-US" sz="1600" dirty="0">
                <a:solidFill>
                  <a:schemeClr val="accent1">
                    <a:lumMod val="76000"/>
                  </a:schemeClr>
                </a:solidFill>
                <a:latin typeface="Ubuntu"/>
                <a:cs typeface="Calibri"/>
              </a:rPr>
              <a:t>5 indicates that the food premises' hygiene standards are 'very good.'</a:t>
            </a:r>
          </a:p>
          <a:p>
            <a:pPr marL="285750" indent="-285750">
              <a:buFont typeface="Arial"/>
              <a:buChar char="•"/>
            </a:pPr>
            <a:r>
              <a:rPr lang="en-US" sz="1600" dirty="0">
                <a:solidFill>
                  <a:schemeClr val="accent1">
                    <a:lumMod val="76000"/>
                  </a:schemeClr>
                </a:solidFill>
                <a:latin typeface="Ubuntu"/>
                <a:cs typeface="Calibri"/>
              </a:rPr>
              <a:t>A rating of 0 indicates 'urgent improvement necessary.'</a:t>
            </a:r>
          </a:p>
          <a:p>
            <a:pPr marL="285750" indent="-285750">
              <a:buFont typeface="Arial"/>
              <a:buChar char="•"/>
            </a:pPr>
            <a:endParaRPr lang="en-US" sz="1500" dirty="0">
              <a:solidFill>
                <a:srgbClr val="000000"/>
              </a:solidFill>
              <a:latin typeface="Calibri"/>
              <a:cs typeface="Calibri"/>
            </a:endParaRPr>
          </a:p>
          <a:p>
            <a:pPr algn="just"/>
            <a:endParaRPr lang="en-US" sz="1700" b="1" dirty="0">
              <a:solidFill>
                <a:srgbClr val="FF5D0C"/>
              </a:solidFill>
              <a:cs typeface="Calibri"/>
            </a:endParaRPr>
          </a:p>
          <a:p>
            <a:endParaRPr lang="en-US" sz="1700" dirty="0">
              <a:solidFill>
                <a:srgbClr val="000000"/>
              </a:solidFill>
              <a:latin typeface="Calibri"/>
              <a:cs typeface="Calibri"/>
            </a:endParaRPr>
          </a:p>
          <a:p>
            <a:pPr algn="just"/>
            <a:endParaRPr lang="en-US" sz="1750" b="1" dirty="0">
              <a:solidFill>
                <a:srgbClr val="FF5D0C"/>
              </a:solidFill>
              <a:latin typeface="Ubuntu"/>
              <a:cs typeface="Calibri"/>
            </a:endParaRPr>
          </a:p>
          <a:p>
            <a:endParaRPr lang="en-US" sz="1750" dirty="0">
              <a:solidFill>
                <a:srgbClr val="2F5496"/>
              </a:solidFill>
              <a:latin typeface="Ubuntu"/>
              <a:cs typeface="Calibri"/>
            </a:endParaRPr>
          </a:p>
          <a:p>
            <a:pPr algn="just"/>
            <a:endParaRPr lang="en-US" sz="1750" b="1" dirty="0">
              <a:solidFill>
                <a:srgbClr val="2F5496"/>
              </a:solidFill>
              <a:latin typeface="Ubuntu"/>
              <a:cs typeface="Calibri"/>
            </a:endParaRPr>
          </a:p>
          <a:p>
            <a:pPr marL="57150" algn="just">
              <a:spcBef>
                <a:spcPts val="0"/>
              </a:spcBef>
              <a:spcAft>
                <a:spcPts val="600"/>
              </a:spcAft>
            </a:pPr>
            <a:endParaRPr lang="en-US" sz="1750" dirty="0">
              <a:solidFill>
                <a:srgbClr val="2F5496"/>
              </a:solidFill>
              <a:latin typeface="Ubuntu"/>
              <a:cs typeface="Calibri"/>
            </a:endParaRPr>
          </a:p>
          <a:p>
            <a:pPr algn="just"/>
            <a:endParaRPr lang="en-US" sz="1750">
              <a:solidFill>
                <a:srgbClr val="2F5496"/>
              </a:solidFill>
              <a:latin typeface="Ubuntu"/>
            </a:endParaRPr>
          </a:p>
        </p:txBody>
      </p:sp>
      <p:pic>
        <p:nvPicPr>
          <p:cNvPr id="9218" name="Picture 2" descr="Bilingual food hygiene rating signage on window of cafe in centre of  Carmarthen Town,Carmarthenshire,Wales,U.K Stock Photo - Alamy">
            <a:extLst>
              <a:ext uri="{FF2B5EF4-FFF2-40B4-BE49-F238E27FC236}">
                <a16:creationId xmlns:a16="http://schemas.microsoft.com/office/drawing/2014/main" id="{41027DC6-32F8-B977-FF78-93B57CD4F1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5239" y="1906684"/>
            <a:ext cx="3137178" cy="2694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0481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82F60BBE-6A3B-4ABA-BDFF-9562C20841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25ECD1-2C98-4B9B-A8C9-47B90F7E0CF4}">
  <ds:schemaRefs>
    <ds:schemaRef ds:uri="http://schemas.microsoft.com/sharepoint/v3/contenttype/forms"/>
  </ds:schemaRefs>
</ds:datastoreItem>
</file>

<file path=customXml/itemProps3.xml><?xml version="1.0" encoding="utf-8"?>
<ds:datastoreItem xmlns:ds="http://schemas.openxmlformats.org/officeDocument/2006/customXml" ds:itemID="{D9331FC0-55E2-433D-AC4D-B9CC61F30B05}">
  <ds:schemaRefs>
    <ds:schemaRef ds:uri="http://purl.org/dc/elements/1.1/"/>
    <ds:schemaRef ds:uri="http://www.w3.org/XML/1998/namespace"/>
    <ds:schemaRef ds:uri="http://schemas.microsoft.com/office/2006/documentManagement/types"/>
    <ds:schemaRef ds:uri="http://purl.org/dc/terms/"/>
    <ds:schemaRef ds:uri="http://schemas.microsoft.com/office/2006/metadata/properties"/>
    <ds:schemaRef ds:uri="bbd7921a-042b-4eb0-b7a0-a3fc5587e9ac"/>
    <ds:schemaRef ds:uri="d6550f9a-f14e-418b-a53a-e888529f43ac"/>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TotalTime>
  <Words>1935</Words>
  <Application>Microsoft Office PowerPoint</Application>
  <PresentationFormat>Widescreen</PresentationFormat>
  <Paragraphs>179</Paragraphs>
  <Slides>17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Arial,Sans-Serif</vt:lpstr>
      <vt:lpstr>Calibri</vt:lpstr>
      <vt:lpstr>Calibri Light</vt:lpstr>
      <vt:lpstr>Calibri,Sans-Serif</vt:lpstr>
      <vt:lpstr>Open Sans</vt:lpstr>
      <vt:lpstr>Ubuntu</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Law and Regulations</dc:title>
  <dc:creator>Grace Lawson (Public Health Wales - No. 2 Capital Quarter)</dc:creator>
  <cp:lastModifiedBy>Almaz Wong (Public Health Wales - No. 2 Capital Quarter)</cp:lastModifiedBy>
  <cp:revision>825</cp:revision>
  <dcterms:created xsi:type="dcterms:W3CDTF">2024-06-27T11:37:14Z</dcterms:created>
  <dcterms:modified xsi:type="dcterms:W3CDTF">2025-06-23T07:59:21Z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