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8"/>
  </p:notesMasterIdLst>
  <p:sldIdLst>
    <p:sldId id="256" r:id="rId5"/>
    <p:sldId id="305" r:id="rId6"/>
    <p:sldId id="281" r:id="rId7"/>
    <p:sldId id="301" r:id="rId8"/>
    <p:sldId id="279" r:id="rId9"/>
    <p:sldId id="285" r:id="rId10"/>
    <p:sldId id="283" r:id="rId11"/>
    <p:sldId id="277" r:id="rId12"/>
    <p:sldId id="292" r:id="rId13"/>
    <p:sldId id="293" r:id="rId14"/>
    <p:sldId id="303" r:id="rId15"/>
    <p:sldId id="288" r:id="rId16"/>
    <p:sldId id="30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GQ" userId="S::grace.lawson@wales.nhs.uk::88c6baf7-06f7-4e16-85cb-71260126bd16" providerId="AD"/>
  <p188:author id="{519C988B-5CEE-D4DB-C133-21D4C2804E0E}" name="Lorna Bennett (Public Health Wales - No. 2 Capital Quarter)" initials="LQ" userId="S::lorna.bennett3@wales.nhs.uk::41cbff77-5434-42c9-8874-6f16723207f9"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D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D6C434-AE55-4A4A-990E-6BBA8B7500BC}" v="24" dt="2025-06-23T07:39:04.3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2" d="100"/>
          <a:sy n="52" d="100"/>
        </p:scale>
        <p:origin x="113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wales/sites/default/files/publications/2023-11/chief-medical-officer-for-wales-annual-report-2023_0.pdf"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gov.wales/sites/default/files/publications/2023-11/chief-medical-officer-for-wales-annual-report-2023_0.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For more information, please visit: </a:t>
            </a:r>
            <a:r>
              <a:rPr lang="en-US" b="1" dirty="0">
                <a:hlinkClick r:id="rId3"/>
              </a:rPr>
              <a:t>Shaping Our Health - Chief Medical Officer for Wales Annual Report 2023 (gov.wales)</a:t>
            </a:r>
          </a:p>
          <a:p>
            <a:endParaRPr lang="en-US" b="1" dirty="0">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3</a:t>
            </a:fld>
            <a:endParaRPr lang="en-US"/>
          </a:p>
        </p:txBody>
      </p:sp>
    </p:spTree>
    <p:extLst>
      <p:ext uri="{BB962C8B-B14F-4D97-AF65-F5344CB8AC3E}">
        <p14:creationId xmlns:p14="http://schemas.microsoft.com/office/powerpoint/2010/main" val="3008115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ea typeface="Calibri"/>
                <a:cs typeface="Calibri"/>
                <a:hlinkClick r:id="rId3">
                  <a:extLst>
                    <a:ext uri="{A12FA001-AC4F-418D-AE19-62706E023703}">
                      <ahyp:hlinkClr xmlns:ahyp="http://schemas.microsoft.com/office/drawing/2018/hyperlinkcolor" val="tx"/>
                    </a:ext>
                  </a:extLst>
                </a:hlinkClick>
              </a:rPr>
              <a:t>Shaping Our Health - Chief Medical Officer for Wales Annual Report 2023 (gov.wales)</a:t>
            </a:r>
            <a:r>
              <a:rPr lang="en-US">
                <a:ea typeface="Calibri"/>
                <a:cs typeface="Calibri"/>
              </a:rPr>
              <a:t> </a:t>
            </a:r>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4</a:t>
            </a:fld>
            <a:endParaRPr lang="en-US"/>
          </a:p>
        </p:txBody>
      </p:sp>
    </p:spTree>
    <p:extLst>
      <p:ext uri="{BB962C8B-B14F-4D97-AF65-F5344CB8AC3E}">
        <p14:creationId xmlns:p14="http://schemas.microsoft.com/office/powerpoint/2010/main" val="1123566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4C7F4-90F1-C783-9049-B677FD3AC2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6DBA64-1AFB-185C-F3DF-C98A406507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31F497-83CD-FCE5-1E0C-B055C414DE57}"/>
              </a:ext>
            </a:extLst>
          </p:cNvPr>
          <p:cNvSpPr>
            <a:spLocks noGrp="1"/>
          </p:cNvSpPr>
          <p:nvPr>
            <p:ph type="dt" sz="half" idx="10"/>
          </p:nvPr>
        </p:nvSpPr>
        <p:spPr/>
        <p:txBody>
          <a:bodyPr/>
          <a:lstStyle/>
          <a:p>
            <a:fld id="{695753B7-E985-461C-9032-0C99ED22D9DA}" type="datetimeFigureOut">
              <a:rPr lang="en-GB" smtClean="0"/>
              <a:t>23/06/2025</a:t>
            </a:fld>
            <a:endParaRPr lang="en-GB"/>
          </a:p>
        </p:txBody>
      </p:sp>
      <p:sp>
        <p:nvSpPr>
          <p:cNvPr id="5" name="Footer Placeholder 4">
            <a:extLst>
              <a:ext uri="{FF2B5EF4-FFF2-40B4-BE49-F238E27FC236}">
                <a16:creationId xmlns:a16="http://schemas.microsoft.com/office/drawing/2014/main" id="{07F0E006-C7CA-70E3-CBAC-25B3D29F95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60AC4B-11EA-DA84-A867-B6DB88B4B644}"/>
              </a:ext>
            </a:extLst>
          </p:cNvPr>
          <p:cNvSpPr>
            <a:spLocks noGrp="1"/>
          </p:cNvSpPr>
          <p:nvPr>
            <p:ph type="sldNum" sz="quarter" idx="12"/>
          </p:nvPr>
        </p:nvSpPr>
        <p:spPr/>
        <p:txBody>
          <a:bodyPr/>
          <a:lstStyle/>
          <a:p>
            <a:fld id="{F1D00F65-9CDD-4853-AC01-7E120E687369}" type="slidenum">
              <a:rPr lang="en-GB" smtClean="0"/>
              <a:t>‹#›</a:t>
            </a:fld>
            <a:endParaRPr lang="en-GB"/>
          </a:p>
        </p:txBody>
      </p:sp>
    </p:spTree>
    <p:extLst>
      <p:ext uri="{BB962C8B-B14F-4D97-AF65-F5344CB8AC3E}">
        <p14:creationId xmlns:p14="http://schemas.microsoft.com/office/powerpoint/2010/main" val="1512174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6/23/2025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 id="2147483701" r:id="rId10"/>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atcher.guru/news/who-owns-prime-hydration" TargetMode="External"/><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urbanhealth.org.uk/our-work/childrens-health-and-food/framing-toolkit-talking-about-childhood-obesity"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3.xml"/><Relationship Id="rId1" Type="http://schemas.openxmlformats.org/officeDocument/2006/relationships/video" Target="https://www.youtube.com/embed/Pq-Rt7G7Zws?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696438" y="2741349"/>
            <a:ext cx="6963542" cy="683693"/>
          </a:xfrm>
        </p:spPr>
        <p:txBody>
          <a:bodyPr/>
          <a:lstStyle/>
          <a:p>
            <a:r>
              <a:rPr lang="en-US" sz="4000">
                <a:latin typeface="Ubuntu"/>
                <a:ea typeface="Verdana"/>
              </a:rPr>
              <a:t>Industry, Marketing and Advertising</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696438" y="3645262"/>
            <a:ext cx="6327775" cy="453119"/>
          </a:xfrm>
        </p:spPr>
        <p:txBody>
          <a:bodyPr/>
          <a:lstStyle/>
          <a:p>
            <a:r>
              <a:rPr lang="en-US" sz="2800">
                <a:latin typeface="Ubuntu"/>
                <a:ea typeface="Verdana"/>
              </a:rPr>
              <a:t>Food and Nutrition</a:t>
            </a:r>
          </a:p>
        </p:txBody>
      </p:sp>
      <p:pic>
        <p:nvPicPr>
          <p:cNvPr id="1026" name="Picture 2" descr="A group of people walking on a sidewalk&#10;&#10;AI-generated content may be incorrect.">
            <a:extLst>
              <a:ext uri="{FF2B5EF4-FFF2-40B4-BE49-F238E27FC236}">
                <a16:creationId xmlns:a16="http://schemas.microsoft.com/office/drawing/2014/main" id="{18C590D7-FFCA-3E12-4284-5F049843FF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8337" y="1403830"/>
            <a:ext cx="4467225" cy="3800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88C16D-1FBD-C9B6-B141-4F1F376EC95E}"/>
              </a:ext>
            </a:extLst>
          </p:cNvPr>
          <p:cNvSpPr txBox="1"/>
          <p:nvPr/>
        </p:nvSpPr>
        <p:spPr>
          <a:xfrm>
            <a:off x="355840" y="1029262"/>
            <a:ext cx="6609283" cy="55322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chemeClr val="accent1"/>
                </a:solidFill>
                <a:latin typeface="Ubuntu"/>
              </a:rPr>
              <a:t>Advertising and Marketing:</a:t>
            </a:r>
            <a:r>
              <a:rPr lang="en-US" sz="3200" b="1" dirty="0">
                <a:solidFill>
                  <a:schemeClr val="accent1">
                    <a:lumMod val="76000"/>
                  </a:schemeClr>
                </a:solidFill>
                <a:latin typeface="Ubuntu"/>
              </a:rPr>
              <a:t> </a:t>
            </a:r>
            <a:endParaRPr lang="en-US" sz="3200" dirty="0">
              <a:solidFill>
                <a:schemeClr val="accent1">
                  <a:lumMod val="76000"/>
                </a:schemeClr>
              </a:solidFill>
              <a:latin typeface="Ubuntu"/>
              <a:cs typeface="Calibri"/>
            </a:endParaRPr>
          </a:p>
          <a:p>
            <a:r>
              <a:rPr lang="en-US" sz="2600" b="1" dirty="0">
                <a:solidFill>
                  <a:srgbClr val="FF5D0C"/>
                </a:solidFill>
                <a:latin typeface="Ubuntu"/>
              </a:rPr>
              <a:t>Social Media Influencers</a:t>
            </a:r>
            <a:endParaRPr lang="en-US" sz="2600" dirty="0">
              <a:solidFill>
                <a:srgbClr val="FF5D0C"/>
              </a:solidFill>
              <a:latin typeface="Ubuntu"/>
              <a:ea typeface="Calibri"/>
              <a:cs typeface="Calibri"/>
            </a:endParaRPr>
          </a:p>
          <a:p>
            <a:r>
              <a:rPr lang="en-US" sz="1850">
                <a:solidFill>
                  <a:schemeClr val="accent1"/>
                </a:solidFill>
                <a:latin typeface="Ubuntu"/>
              </a:rPr>
              <a:t>You may have noticed that brands partner with influencers who are popular among young people to promote their products, making them seem more desirable. For example;</a:t>
            </a:r>
            <a:endParaRPr lang="en-US" sz="1850" dirty="0">
              <a:solidFill>
                <a:schemeClr val="accent1"/>
              </a:solidFill>
              <a:latin typeface="Ubuntu"/>
              <a:ea typeface="Calibri"/>
              <a:cs typeface="Calibri"/>
            </a:endParaRPr>
          </a:p>
          <a:p>
            <a:endParaRPr lang="en-US" sz="1850" dirty="0">
              <a:solidFill>
                <a:schemeClr val="accent1"/>
              </a:solidFill>
              <a:latin typeface="Ubuntu"/>
              <a:ea typeface="Calibri"/>
              <a:cs typeface="Calibri"/>
            </a:endParaRPr>
          </a:p>
          <a:p>
            <a:r>
              <a:rPr lang="en-US" sz="1850" b="1">
                <a:solidFill>
                  <a:schemeClr val="accent1"/>
                </a:solidFill>
                <a:latin typeface="Ubuntu"/>
                <a:ea typeface="+mn-lt"/>
                <a:cs typeface="+mn-lt"/>
              </a:rPr>
              <a:t>TikTok Challenges Sponsored by Food Brands:</a:t>
            </a:r>
            <a:r>
              <a:rPr lang="en-US" sz="1850">
                <a:solidFill>
                  <a:schemeClr val="accent1"/>
                </a:solidFill>
                <a:latin typeface="Ubuntu"/>
                <a:ea typeface="+mn-lt"/>
                <a:cs typeface="+mn-lt"/>
              </a:rPr>
              <a:t> A sweet company might launch a viral challenge on TikTok, where influencers show creative or entertaining ways to enjoy a new sweet. This challenge encourages young followers to try the sweet and join in the trend.</a:t>
            </a:r>
            <a:endParaRPr lang="en-US" sz="1850" dirty="0">
              <a:solidFill>
                <a:schemeClr val="accent1"/>
              </a:solidFill>
              <a:latin typeface="Ubuntu"/>
              <a:ea typeface="+mn-lt"/>
              <a:cs typeface="+mn-lt"/>
            </a:endParaRPr>
          </a:p>
          <a:p>
            <a:endParaRPr lang="en-US" sz="1850" dirty="0">
              <a:solidFill>
                <a:schemeClr val="accent1"/>
              </a:solidFill>
              <a:latin typeface="Ubuntu"/>
              <a:ea typeface="+mn-lt"/>
              <a:cs typeface="+mn-lt"/>
            </a:endParaRPr>
          </a:p>
          <a:p>
            <a:r>
              <a:rPr lang="en-US" sz="1850" b="1">
                <a:solidFill>
                  <a:schemeClr val="accent1"/>
                </a:solidFill>
                <a:latin typeface="Ubuntu"/>
                <a:ea typeface="+mn-lt"/>
                <a:cs typeface="+mn-lt"/>
              </a:rPr>
              <a:t>Instagram Endorsements by Influencers:</a:t>
            </a:r>
            <a:r>
              <a:rPr lang="en-US" sz="1850">
                <a:solidFill>
                  <a:schemeClr val="accent1"/>
                </a:solidFill>
                <a:latin typeface="Ubuntu"/>
                <a:ea typeface="+mn-lt"/>
                <a:cs typeface="+mn-lt"/>
              </a:rPr>
              <a:t> An influencer popular with teenagers may post about trying a new </a:t>
            </a:r>
            <a:r>
              <a:rPr lang="en-US" sz="1850" err="1">
                <a:solidFill>
                  <a:schemeClr val="accent1"/>
                </a:solidFill>
                <a:latin typeface="Ubuntu"/>
                <a:ea typeface="+mn-lt"/>
                <a:cs typeface="+mn-lt"/>
              </a:rPr>
              <a:t>flavoured</a:t>
            </a:r>
            <a:r>
              <a:rPr lang="en-US" sz="1850">
                <a:solidFill>
                  <a:schemeClr val="accent1"/>
                </a:solidFill>
                <a:latin typeface="Ubuntu"/>
                <a:ea typeface="+mn-lt"/>
                <a:cs typeface="+mn-lt"/>
              </a:rPr>
              <a:t> drink or snack, tagging the brand and encouraging their followers to do the same. This can create a sense of trendiness around the product.</a:t>
            </a:r>
          </a:p>
          <a:p>
            <a:endParaRPr lang="en-US">
              <a:cs typeface="Calibri"/>
            </a:endParaRPr>
          </a:p>
        </p:txBody>
      </p:sp>
      <p:pic>
        <p:nvPicPr>
          <p:cNvPr id="2" name="Picture 1" descr="Who Owns Prime Hydration?">
            <a:extLst>
              <a:ext uri="{FF2B5EF4-FFF2-40B4-BE49-F238E27FC236}">
                <a16:creationId xmlns:a16="http://schemas.microsoft.com/office/drawing/2014/main" id="{2B869B38-9CBA-A08F-6B4A-D48762C456E9}"/>
              </a:ext>
            </a:extLst>
          </p:cNvPr>
          <p:cNvPicPr>
            <a:picLocks noChangeAspect="1"/>
          </p:cNvPicPr>
          <p:nvPr/>
        </p:nvPicPr>
        <p:blipFill>
          <a:blip r:embed="rId2"/>
          <a:stretch>
            <a:fillRect/>
          </a:stretch>
        </p:blipFill>
        <p:spPr>
          <a:xfrm>
            <a:off x="7372350" y="2015885"/>
            <a:ext cx="4334055" cy="2826230"/>
          </a:xfrm>
          <a:prstGeom prst="roundRect">
            <a:avLst/>
          </a:prstGeom>
          <a:ln>
            <a:noFill/>
          </a:ln>
          <a:effectLst>
            <a:softEdge rad="112500"/>
          </a:effectLst>
        </p:spPr>
      </p:pic>
      <p:sp>
        <p:nvSpPr>
          <p:cNvPr id="4" name="TextBox 3">
            <a:extLst>
              <a:ext uri="{FF2B5EF4-FFF2-40B4-BE49-F238E27FC236}">
                <a16:creationId xmlns:a16="http://schemas.microsoft.com/office/drawing/2014/main" id="{DCDED2F8-939D-5C7E-CC0A-37B7003B053B}"/>
              </a:ext>
            </a:extLst>
          </p:cNvPr>
          <p:cNvSpPr txBox="1"/>
          <p:nvPr/>
        </p:nvSpPr>
        <p:spPr>
          <a:xfrm>
            <a:off x="7376682" y="5275761"/>
            <a:ext cx="4332767" cy="646331"/>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FFFFFF"/>
                </a:solidFill>
                <a:latin typeface="Ubuntu"/>
                <a:hlinkClick r:id="rId3">
                  <a:extLst>
                    <a:ext uri="{A12FA001-AC4F-418D-AE19-62706E023703}">
                      <ahyp:hlinkClr xmlns:ahyp="http://schemas.microsoft.com/office/drawing/2018/hyperlinkcolor" val="tx"/>
                    </a:ext>
                  </a:extLst>
                </a:hlinkClick>
              </a:rPr>
              <a:t>Who Owns Prime Hydration? (watcher.guru)</a:t>
            </a:r>
            <a:endParaRPr lang="en-US">
              <a:solidFill>
                <a:srgbClr val="FFFFFF"/>
              </a:solidFill>
            </a:endParaRPr>
          </a:p>
        </p:txBody>
      </p:sp>
    </p:spTree>
    <p:extLst>
      <p:ext uri="{BB962C8B-B14F-4D97-AF65-F5344CB8AC3E}">
        <p14:creationId xmlns:p14="http://schemas.microsoft.com/office/powerpoint/2010/main" val="3079286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88C16D-1FBD-C9B6-B141-4F1F376EC95E}"/>
              </a:ext>
            </a:extLst>
          </p:cNvPr>
          <p:cNvSpPr txBox="1"/>
          <p:nvPr/>
        </p:nvSpPr>
        <p:spPr>
          <a:xfrm>
            <a:off x="428411" y="2166214"/>
            <a:ext cx="7722364" cy="43652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
              <a:lnSpc>
                <a:spcPct val="90000"/>
              </a:lnSpc>
              <a:spcBef>
                <a:spcPts val="1000"/>
              </a:spcBef>
            </a:pPr>
            <a:r>
              <a:rPr lang="en-US">
                <a:solidFill>
                  <a:schemeClr val="accent1"/>
                </a:solidFill>
                <a:latin typeface="Ubuntu"/>
                <a:ea typeface="+mn-lt"/>
                <a:cs typeface="+mn-lt"/>
              </a:rPr>
              <a:t>Children and young people are especially at risk of being influenced by advertisements and celebrity promotion of products. Food and drink brands place their products in movies, TV shows and video games that are popular with young audiences.</a:t>
            </a:r>
            <a:endParaRPr lang="en-US">
              <a:solidFill>
                <a:schemeClr val="accent1"/>
              </a:solidFill>
              <a:latin typeface="Ubuntu"/>
            </a:endParaRPr>
          </a:p>
          <a:p>
            <a:pPr marL="57150">
              <a:lnSpc>
                <a:spcPct val="90000"/>
              </a:lnSpc>
              <a:spcBef>
                <a:spcPts val="1000"/>
              </a:spcBef>
            </a:pPr>
            <a:r>
              <a:rPr lang="en-US">
                <a:solidFill>
                  <a:schemeClr val="accent1"/>
                </a:solidFill>
                <a:latin typeface="Ubuntu"/>
                <a:ea typeface="+mn-lt"/>
                <a:cs typeface="+mn-lt"/>
              </a:rPr>
              <a:t>Some brands create online games that integrate their products, making the brand experience fun and interactive. </a:t>
            </a:r>
            <a:r>
              <a:rPr lang="en-US" b="1" dirty="0">
                <a:solidFill>
                  <a:schemeClr val="accent1"/>
                </a:solidFill>
                <a:latin typeface="Ubuntu"/>
                <a:ea typeface="+mn-lt"/>
                <a:cs typeface="+mn-lt"/>
              </a:rPr>
              <a:t> </a:t>
            </a:r>
            <a:r>
              <a:rPr lang="en-US">
                <a:solidFill>
                  <a:schemeClr val="accent1"/>
                </a:solidFill>
                <a:latin typeface="Ubuntu"/>
                <a:ea typeface="+mn-lt"/>
                <a:cs typeface="+mn-lt"/>
              </a:rPr>
              <a:t>Some video games popular with young people may feature virtual billboards or vending machines displaying real-life snacks or drinks, such as Pepsi or Skittles. This exposure helps make these products more familiar and appealing to young players.</a:t>
            </a:r>
          </a:p>
          <a:p>
            <a:pPr marL="57150">
              <a:lnSpc>
                <a:spcPct val="90000"/>
              </a:lnSpc>
              <a:spcBef>
                <a:spcPts val="1000"/>
              </a:spcBef>
            </a:pPr>
            <a:r>
              <a:rPr lang="en-US">
                <a:solidFill>
                  <a:schemeClr val="accent1"/>
                </a:solidFill>
                <a:latin typeface="Ubuntu"/>
                <a:ea typeface="+mn-lt"/>
                <a:cs typeface="+mn-lt"/>
              </a:rPr>
              <a:t>Energy drinks, which have high levels of caffeine and sugar are associated with a range of adverse outcomes and risky </a:t>
            </a:r>
            <a:r>
              <a:rPr lang="en-US" err="1">
                <a:solidFill>
                  <a:schemeClr val="accent1"/>
                </a:solidFill>
                <a:latin typeface="Ubuntu"/>
                <a:ea typeface="+mn-lt"/>
                <a:cs typeface="+mn-lt"/>
              </a:rPr>
              <a:t>behaviours</a:t>
            </a:r>
            <a:r>
              <a:rPr lang="en-US">
                <a:solidFill>
                  <a:schemeClr val="accent1"/>
                </a:solidFill>
                <a:latin typeface="Ubuntu"/>
                <a:ea typeface="+mn-lt"/>
                <a:cs typeface="+mn-lt"/>
              </a:rPr>
              <a:t>. However, research has found that energy drinks are often marketed on gaming sites and linked to sports and an athletic lifestyle and are particularly aimed at younger males. </a:t>
            </a:r>
            <a:endParaRPr lang="en-US">
              <a:solidFill>
                <a:schemeClr val="accent1"/>
              </a:solidFill>
              <a:latin typeface="Ubuntu"/>
            </a:endParaRPr>
          </a:p>
          <a:p>
            <a:endParaRPr lang="en-US">
              <a:cs typeface="Calibri"/>
            </a:endParaRPr>
          </a:p>
        </p:txBody>
      </p:sp>
      <p:sp>
        <p:nvSpPr>
          <p:cNvPr id="10" name="TextBox 9">
            <a:extLst>
              <a:ext uri="{FF2B5EF4-FFF2-40B4-BE49-F238E27FC236}">
                <a16:creationId xmlns:a16="http://schemas.microsoft.com/office/drawing/2014/main" id="{D5003C43-0CCD-50E5-BB48-BE9634DD0F6D}"/>
              </a:ext>
            </a:extLst>
          </p:cNvPr>
          <p:cNvSpPr txBox="1"/>
          <p:nvPr/>
        </p:nvSpPr>
        <p:spPr>
          <a:xfrm>
            <a:off x="429380" y="943429"/>
            <a:ext cx="5932713"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US" sz="3200" b="1" baseline="0" dirty="0">
                <a:solidFill>
                  <a:schemeClr val="accent1"/>
                </a:solidFill>
                <a:latin typeface="Ubuntu"/>
                <a:ea typeface="Segoe UI"/>
                <a:cs typeface="Segoe UI"/>
              </a:rPr>
              <a:t>Marketing Tactics - </a:t>
            </a:r>
            <a:r>
              <a:rPr lang="en-US" sz="3200" dirty="0">
                <a:solidFill>
                  <a:schemeClr val="accent1"/>
                </a:solidFill>
                <a:latin typeface="Ubuntu"/>
                <a:ea typeface="Segoe UI"/>
                <a:cs typeface="Segoe UI"/>
              </a:rPr>
              <a:t>​</a:t>
            </a:r>
          </a:p>
          <a:p>
            <a:pPr rtl="0"/>
            <a:r>
              <a:rPr lang="en-US" sz="3200" b="1" baseline="0" dirty="0">
                <a:solidFill>
                  <a:schemeClr val="accent1"/>
                </a:solidFill>
                <a:latin typeface="Ubuntu"/>
                <a:ea typeface="Segoe UI"/>
                <a:cs typeface="Segoe UI"/>
              </a:rPr>
              <a:t>Product Placement</a:t>
            </a:r>
            <a:endParaRPr lang="en-US" dirty="0">
              <a:solidFill>
                <a:schemeClr val="accent1"/>
              </a:solidFill>
            </a:endParaRPr>
          </a:p>
        </p:txBody>
      </p:sp>
      <p:pic>
        <p:nvPicPr>
          <p:cNvPr id="7170" name="Picture 2" descr="A game with food items on it&#10;&#10;AI-generated content may be incorrect.">
            <a:extLst>
              <a:ext uri="{FF2B5EF4-FFF2-40B4-BE49-F238E27FC236}">
                <a16:creationId xmlns:a16="http://schemas.microsoft.com/office/drawing/2014/main" id="{8A891965-779F-FAF4-98AB-E02FC656BD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8413" y="2024220"/>
            <a:ext cx="3328084" cy="2809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120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225267" y="959250"/>
            <a:ext cx="5645060" cy="61626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a:latin typeface="Ubuntu"/>
              </a:rPr>
              <a:t>In Store Marketing </a:t>
            </a:r>
            <a:endParaRPr lang="en-US" sz="3200" b="1"/>
          </a:p>
        </p:txBody>
      </p:sp>
      <p:sp>
        <p:nvSpPr>
          <p:cNvPr id="5" name="TextBox 4">
            <a:extLst>
              <a:ext uri="{FF2B5EF4-FFF2-40B4-BE49-F238E27FC236}">
                <a16:creationId xmlns:a16="http://schemas.microsoft.com/office/drawing/2014/main" id="{D1131BDE-000C-A24C-0DCD-377EADABF81E}"/>
              </a:ext>
            </a:extLst>
          </p:cNvPr>
          <p:cNvSpPr txBox="1"/>
          <p:nvPr/>
        </p:nvSpPr>
        <p:spPr>
          <a:xfrm>
            <a:off x="225656" y="1573480"/>
            <a:ext cx="6147759" cy="47243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900" dirty="0">
                <a:solidFill>
                  <a:schemeClr val="accent1"/>
                </a:solidFill>
                <a:latin typeface="Ubuntu"/>
                <a:ea typeface="Calibri"/>
                <a:cs typeface="Calibri"/>
              </a:rPr>
              <a:t>Big supermarket brands use clever marketing tactics to make us spend more time and money in their shops. </a:t>
            </a:r>
            <a:endParaRPr lang="en-US" sz="1900" b="1" dirty="0">
              <a:solidFill>
                <a:schemeClr val="accent1"/>
              </a:solidFill>
              <a:latin typeface="Ubuntu"/>
              <a:ea typeface="Calibri"/>
              <a:cs typeface="Calibri"/>
            </a:endParaRPr>
          </a:p>
          <a:p>
            <a:endParaRPr lang="en-US" sz="1900" b="1" dirty="0">
              <a:solidFill>
                <a:schemeClr val="accent1"/>
              </a:solidFill>
              <a:latin typeface="Ubuntu"/>
            </a:endParaRPr>
          </a:p>
          <a:p>
            <a:r>
              <a:rPr lang="en-US" sz="1900" b="1" dirty="0">
                <a:solidFill>
                  <a:schemeClr val="accent1"/>
                </a:solidFill>
                <a:latin typeface="Ubuntu"/>
              </a:rPr>
              <a:t>Eye-Level Placement:</a:t>
            </a:r>
            <a:r>
              <a:rPr lang="en-US" sz="1900" dirty="0">
                <a:solidFill>
                  <a:schemeClr val="accent1"/>
                </a:solidFill>
                <a:latin typeface="Ubuntu"/>
              </a:rPr>
              <a:t> Products targeted at young people are often placed at their eye level to make them more noticeable and easier to pick.</a:t>
            </a:r>
            <a:endParaRPr lang="en-US" sz="1900" dirty="0">
              <a:solidFill>
                <a:schemeClr val="accent1"/>
              </a:solidFill>
              <a:latin typeface="Ubuntu"/>
              <a:cs typeface="Calibri"/>
            </a:endParaRPr>
          </a:p>
          <a:p>
            <a:endParaRPr lang="en-US" sz="1900" dirty="0">
              <a:solidFill>
                <a:schemeClr val="accent1"/>
              </a:solidFill>
              <a:latin typeface="Ubuntu"/>
            </a:endParaRPr>
          </a:p>
          <a:p>
            <a:r>
              <a:rPr lang="en-US" sz="1900" b="1" dirty="0">
                <a:solidFill>
                  <a:schemeClr val="accent1"/>
                </a:solidFill>
                <a:latin typeface="Ubuntu"/>
              </a:rPr>
              <a:t>End Caps: </a:t>
            </a:r>
            <a:r>
              <a:rPr lang="en-US" sz="1900" dirty="0">
                <a:solidFill>
                  <a:schemeClr val="accent1"/>
                </a:solidFill>
                <a:latin typeface="Ubuntu"/>
              </a:rPr>
              <a:t>Popular snacks and sugary drinks are placed in high-traffic areas like ends of aisles and are often on offer.</a:t>
            </a:r>
            <a:r>
              <a:rPr lang="en-US" sz="1900" b="1" dirty="0">
                <a:solidFill>
                  <a:schemeClr val="accent1"/>
                </a:solidFill>
                <a:latin typeface="Ubuntu"/>
              </a:rPr>
              <a:t> </a:t>
            </a:r>
            <a:endParaRPr lang="en-US" sz="1900" b="1" dirty="0">
              <a:solidFill>
                <a:schemeClr val="accent1"/>
              </a:solidFill>
              <a:latin typeface="Ubuntu"/>
              <a:cs typeface="Calibri"/>
            </a:endParaRPr>
          </a:p>
          <a:p>
            <a:endParaRPr lang="en-US" sz="1900" b="1" dirty="0">
              <a:solidFill>
                <a:schemeClr val="accent1"/>
              </a:solidFill>
              <a:latin typeface="Ubuntu"/>
            </a:endParaRPr>
          </a:p>
          <a:p>
            <a:r>
              <a:rPr lang="en-US" sz="1900" b="1" dirty="0">
                <a:solidFill>
                  <a:schemeClr val="accent1"/>
                </a:solidFill>
                <a:latin typeface="Ubuntu"/>
              </a:rPr>
              <a:t>Checkouts:  </a:t>
            </a:r>
            <a:r>
              <a:rPr lang="en-US" sz="1900" dirty="0">
                <a:solidFill>
                  <a:schemeClr val="accent1"/>
                </a:solidFill>
                <a:latin typeface="Ubuntu"/>
                <a:ea typeface="+mn-lt"/>
                <a:cs typeface="+mn-lt"/>
              </a:rPr>
              <a:t>You’ll find items like magazines, sweets and chocolate here where young people are more likely to ask for them. This is the store's last chance to get you to buy a few more items.</a:t>
            </a:r>
            <a:endParaRPr lang="en-US" sz="1900" dirty="0">
              <a:solidFill>
                <a:schemeClr val="accent1"/>
              </a:solidFill>
              <a:latin typeface="Calibri" panose="020F0502020204030204"/>
              <a:ea typeface="Calibri" panose="020F0502020204030204"/>
              <a:cs typeface="Calibri"/>
            </a:endParaRPr>
          </a:p>
          <a:p>
            <a:endParaRPr lang="en-US" sz="1600">
              <a:solidFill>
                <a:schemeClr val="tx2"/>
              </a:solidFill>
              <a:cs typeface="Calibri"/>
            </a:endParaRPr>
          </a:p>
        </p:txBody>
      </p:sp>
      <p:pic>
        <p:nvPicPr>
          <p:cNvPr id="3" name="Picture 2" descr="A map of a store&#10;&#10;Description automatically generated">
            <a:extLst>
              <a:ext uri="{FF2B5EF4-FFF2-40B4-BE49-F238E27FC236}">
                <a16:creationId xmlns:a16="http://schemas.microsoft.com/office/drawing/2014/main" id="{537C1B55-BA3A-AA8A-F3B1-DC91FE5AE1B2}"/>
              </a:ext>
            </a:extLst>
          </p:cNvPr>
          <p:cNvPicPr>
            <a:picLocks noChangeAspect="1"/>
          </p:cNvPicPr>
          <p:nvPr/>
        </p:nvPicPr>
        <p:blipFill>
          <a:blip r:embed="rId2"/>
          <a:stretch>
            <a:fillRect/>
          </a:stretch>
        </p:blipFill>
        <p:spPr>
          <a:xfrm>
            <a:off x="6292256" y="1311899"/>
            <a:ext cx="5602705" cy="3944352"/>
          </a:xfrm>
          <a:prstGeom prst="rect">
            <a:avLst/>
          </a:prstGeom>
        </p:spPr>
      </p:pic>
      <p:sp>
        <p:nvSpPr>
          <p:cNvPr id="6" name="TextBox 5">
            <a:extLst>
              <a:ext uri="{FF2B5EF4-FFF2-40B4-BE49-F238E27FC236}">
                <a16:creationId xmlns:a16="http://schemas.microsoft.com/office/drawing/2014/main" id="{4795B8FB-53A6-9060-EDF0-DF199F47B048}"/>
              </a:ext>
            </a:extLst>
          </p:cNvPr>
          <p:cNvSpPr txBox="1"/>
          <p:nvPr/>
        </p:nvSpPr>
        <p:spPr>
          <a:xfrm>
            <a:off x="6714283" y="303315"/>
            <a:ext cx="4946508" cy="877163"/>
          </a:xfrm>
          <a:prstGeom prst="rect">
            <a:avLst/>
          </a:prstGeom>
          <a:solidFill>
            <a:schemeClr val="accent1"/>
          </a:solidFill>
          <a:ln>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700">
                <a:solidFill>
                  <a:schemeClr val="bg1"/>
                </a:solidFill>
                <a:latin typeface="Ubuntu"/>
              </a:rPr>
              <a:t>Essential items are at the back of the store and far apart. This makes you walk past other items and maybe buy more things</a:t>
            </a:r>
            <a:r>
              <a:rPr lang="en-US" sz="1600">
                <a:solidFill>
                  <a:schemeClr val="bg1"/>
                </a:solidFill>
                <a:latin typeface="Ubuntu"/>
              </a:rPr>
              <a:t>.</a:t>
            </a:r>
          </a:p>
        </p:txBody>
      </p:sp>
      <p:sp>
        <p:nvSpPr>
          <p:cNvPr id="7" name="Arrow: Down 6">
            <a:extLst>
              <a:ext uri="{FF2B5EF4-FFF2-40B4-BE49-F238E27FC236}">
                <a16:creationId xmlns:a16="http://schemas.microsoft.com/office/drawing/2014/main" id="{A9E837BA-68DA-CF8B-8DF6-05028220538C}"/>
              </a:ext>
            </a:extLst>
          </p:cNvPr>
          <p:cNvSpPr/>
          <p:nvPr/>
        </p:nvSpPr>
        <p:spPr>
          <a:xfrm>
            <a:off x="7607085" y="1292530"/>
            <a:ext cx="247402" cy="58420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6B653724-36C5-E959-470C-9308DF3E909F}"/>
              </a:ext>
            </a:extLst>
          </p:cNvPr>
          <p:cNvSpPr txBox="1"/>
          <p:nvPr/>
        </p:nvSpPr>
        <p:spPr>
          <a:xfrm>
            <a:off x="6711343" y="5498336"/>
            <a:ext cx="4981292" cy="877163"/>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700">
                <a:solidFill>
                  <a:schemeClr val="bg1"/>
                </a:solidFill>
                <a:latin typeface="Ubuntu"/>
                <a:ea typeface="Verdana"/>
              </a:rPr>
              <a:t>Check out the Laws and Regulations Knowledge Bank for more information on Restrictions on HFSS product placement and </a:t>
            </a:r>
            <a:r>
              <a:rPr lang="en-US" sz="1700">
                <a:solidFill>
                  <a:schemeClr val="bg1"/>
                </a:solidFill>
                <a:latin typeface="Ubuntu"/>
                <a:ea typeface="+mn-lt"/>
                <a:cs typeface="+mn-lt"/>
              </a:rPr>
              <a:t>promotions.</a:t>
            </a:r>
            <a:endParaRPr lang="en-US" sz="1700">
              <a:solidFill>
                <a:schemeClr val="bg1"/>
              </a:solidFill>
              <a:latin typeface="Ubuntu"/>
            </a:endParaRPr>
          </a:p>
        </p:txBody>
      </p:sp>
    </p:spTree>
    <p:extLst>
      <p:ext uri="{BB962C8B-B14F-4D97-AF65-F5344CB8AC3E}">
        <p14:creationId xmlns:p14="http://schemas.microsoft.com/office/powerpoint/2010/main" val="2042459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a:latin typeface="Ubuntu"/>
              </a:rPr>
              <a:t>Contents </a:t>
            </a:r>
            <a:endParaRPr lang="en-US">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2174050"/>
            <a:ext cx="5777994" cy="3692942"/>
          </a:xfrm>
        </p:spPr>
        <p:txBody>
          <a:bodyPr vert="horz" lIns="91440" tIns="45720" rIns="91440" bIns="45720" rtlCol="0" anchor="t">
            <a:noAutofit/>
          </a:bodyPr>
          <a:lstStyle/>
          <a:p>
            <a:pPr marL="285750" indent="-285750">
              <a:buFont typeface="Arial,Sans-Serif"/>
              <a:buChar char="•"/>
            </a:pPr>
            <a:r>
              <a:rPr lang="en-US" sz="2200" b="1" dirty="0">
                <a:latin typeface="Ubuntu"/>
              </a:rPr>
              <a:t>The Food Environment </a:t>
            </a:r>
            <a:endParaRPr lang="en-US" sz="2200" b="1">
              <a:solidFill>
                <a:srgbClr val="000000"/>
              </a:solidFill>
              <a:latin typeface="Ubuntu"/>
            </a:endParaRPr>
          </a:p>
          <a:p>
            <a:pPr marL="285750" indent="-285750">
              <a:buFont typeface="Arial,Sans-Serif"/>
              <a:buChar char="•"/>
            </a:pPr>
            <a:r>
              <a:rPr lang="en-US" sz="2200" b="1" dirty="0">
                <a:latin typeface="Ubuntu"/>
              </a:rPr>
              <a:t>Our Food Environment and Industry </a:t>
            </a:r>
            <a:endParaRPr lang="en-US" sz="2200" b="1">
              <a:solidFill>
                <a:srgbClr val="000000"/>
              </a:solidFill>
              <a:latin typeface="Ubuntu"/>
            </a:endParaRPr>
          </a:p>
          <a:p>
            <a:pPr marL="285750" indent="-285750">
              <a:buFont typeface="Arial,Sans-Serif"/>
              <a:buChar char="•"/>
            </a:pPr>
            <a:r>
              <a:rPr lang="en-US" sz="2200" b="1" dirty="0">
                <a:latin typeface="Ubuntu"/>
              </a:rPr>
              <a:t>The Food Industry </a:t>
            </a:r>
            <a:endParaRPr lang="en-US" sz="2200" b="1">
              <a:solidFill>
                <a:srgbClr val="000000"/>
              </a:solidFill>
              <a:latin typeface="Ubuntu"/>
            </a:endParaRPr>
          </a:p>
          <a:p>
            <a:pPr marL="285750" indent="-285750">
              <a:buFont typeface="Arial,Sans-Serif"/>
              <a:buChar char="•"/>
            </a:pPr>
            <a:r>
              <a:rPr lang="en-US" sz="2200" b="1" dirty="0">
                <a:latin typeface="Ubuntu"/>
              </a:rPr>
              <a:t>Industry Strategy</a:t>
            </a:r>
            <a:endParaRPr lang="en-US" sz="2200" b="1">
              <a:solidFill>
                <a:srgbClr val="000000"/>
              </a:solidFill>
              <a:latin typeface="Ubuntu"/>
            </a:endParaRPr>
          </a:p>
          <a:p>
            <a:pPr marL="285750" indent="-285750">
              <a:buFont typeface="Arial,Sans-Serif"/>
              <a:buChar char="•"/>
            </a:pPr>
            <a:r>
              <a:rPr lang="en-US" sz="2200" b="1" dirty="0">
                <a:latin typeface="Ubuntu"/>
              </a:rPr>
              <a:t>Industry and Marketing </a:t>
            </a:r>
            <a:endParaRPr lang="en-US" sz="2200" b="1">
              <a:solidFill>
                <a:srgbClr val="000000"/>
              </a:solidFill>
              <a:latin typeface="Ubuntu"/>
            </a:endParaRPr>
          </a:p>
          <a:p>
            <a:r>
              <a:rPr lang="en-US" sz="2200" b="1" dirty="0">
                <a:latin typeface="Ubuntu"/>
              </a:rPr>
              <a:t> </a:t>
            </a:r>
            <a:endParaRPr lang="en-US" sz="2200" b="1" dirty="0">
              <a:solidFill>
                <a:srgbClr val="000000"/>
              </a:solidFill>
              <a:latin typeface="Ubuntu"/>
            </a:endParaRPr>
          </a:p>
          <a:p>
            <a:pPr marL="285750" indent="-285750" algn="just">
              <a:buFont typeface="Arial,Sans-Serif"/>
              <a:buChar char="•"/>
            </a:pPr>
            <a:endParaRPr lang="en-US" sz="2400" b="1">
              <a:solidFill>
                <a:srgbClr val="15518B"/>
              </a:solidFill>
              <a:latin typeface="Ubuntu"/>
            </a:endParaRPr>
          </a:p>
          <a:p>
            <a:pPr marL="285750" indent="-285750">
              <a:buFont typeface="Arial,Sans-Serif"/>
              <a:buChar char="•"/>
            </a:pPr>
            <a:endParaRPr lang="en-US" sz="2000">
              <a:solidFill>
                <a:srgbClr val="000000"/>
              </a:solidFill>
            </a:endParaRPr>
          </a:p>
          <a:p>
            <a:endParaRPr lang="en-US"/>
          </a:p>
        </p:txBody>
      </p:sp>
      <p:pic>
        <p:nvPicPr>
          <p:cNvPr id="2050" name="Picture 2" descr="A hand holding a phone taking a picture of food&#10;&#10;AI-generated content may be incorrect.">
            <a:extLst>
              <a:ext uri="{FF2B5EF4-FFF2-40B4-BE49-F238E27FC236}">
                <a16:creationId xmlns:a16="http://schemas.microsoft.com/office/drawing/2014/main" id="{79FDC952-FB5A-AFBC-F6CC-7A62357A01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4823" y="1757362"/>
            <a:ext cx="3381375" cy="3343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175384" y="993291"/>
            <a:ext cx="8306694" cy="82017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latin typeface="Ubuntu"/>
              </a:rPr>
              <a:t>The Food Environment </a:t>
            </a:r>
            <a:endParaRPr lang="en-US" sz="3200" b="1"/>
          </a:p>
        </p:txBody>
      </p:sp>
      <p:sp>
        <p:nvSpPr>
          <p:cNvPr id="6" name="Text Placeholder 4">
            <a:extLst>
              <a:ext uri="{FF2B5EF4-FFF2-40B4-BE49-F238E27FC236}">
                <a16:creationId xmlns:a16="http://schemas.microsoft.com/office/drawing/2014/main" id="{41FA1CDA-59BF-ABE7-68EC-F35F6A85D545}"/>
              </a:ext>
            </a:extLst>
          </p:cNvPr>
          <p:cNvSpPr txBox="1">
            <a:spLocks/>
          </p:cNvSpPr>
          <p:nvPr/>
        </p:nvSpPr>
        <p:spPr>
          <a:xfrm>
            <a:off x="175752" y="1808447"/>
            <a:ext cx="8314757" cy="4783787"/>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a:buChar char="•"/>
            </a:pPr>
            <a:r>
              <a:rPr lang="en-US" sz="1800">
                <a:latin typeface="Ubuntu"/>
              </a:rPr>
              <a:t>The food environment </a:t>
            </a:r>
            <a:r>
              <a:rPr lang="en-US" sz="1800">
                <a:latin typeface="Ubuntu"/>
                <a:cs typeface="Calibri"/>
              </a:rPr>
              <a:t>is the food available around us and that we buy and consume. </a:t>
            </a:r>
            <a:endParaRPr lang="en-US" sz="1800"/>
          </a:p>
          <a:p>
            <a:pPr marL="342900" indent="-342900">
              <a:buFont typeface="Arial"/>
              <a:buChar char="•"/>
            </a:pPr>
            <a:r>
              <a:rPr lang="en-US" sz="1800">
                <a:latin typeface="Ubuntu"/>
                <a:cs typeface="Calibri"/>
              </a:rPr>
              <a:t>How easy it is to get and how much it costs can make it harder or easier to maintain a balanced diet, because it influences what food and drink we choose. </a:t>
            </a:r>
          </a:p>
          <a:p>
            <a:pPr marL="342900" indent="-342900">
              <a:buFont typeface="Arial"/>
              <a:buChar char="•"/>
            </a:pPr>
            <a:r>
              <a:rPr lang="en-US" sz="1800">
                <a:latin typeface="Ubuntu"/>
                <a:cs typeface="Segoe UI"/>
              </a:rPr>
              <a:t>The food industry is a complex, world-wide network of businesses that supplies most of the food consumed by the world's population.</a:t>
            </a:r>
          </a:p>
          <a:p>
            <a:pPr marL="342900" indent="-342900">
              <a:buFont typeface="Arial"/>
              <a:buChar char="•"/>
            </a:pPr>
            <a:r>
              <a:rPr lang="en-US" sz="1800">
                <a:latin typeface="Ubuntu"/>
                <a:cs typeface="Segoe UI"/>
              </a:rPr>
              <a:t>The food industry includes those who farm foods to those who process, package, distribute and sell food and drinks. </a:t>
            </a:r>
            <a:endParaRPr lang="en-US" sz="1800">
              <a:cs typeface="Segoe UI"/>
            </a:endParaRPr>
          </a:p>
          <a:p>
            <a:pPr marL="342900" indent="-342900">
              <a:buFont typeface="Arial"/>
              <a:buChar char="•"/>
            </a:pPr>
            <a:r>
              <a:rPr lang="en-US" sz="1800">
                <a:latin typeface="Ubuntu"/>
                <a:cs typeface="Segoe UI"/>
              </a:rPr>
              <a:t>Big companies make lots of the snacks, drinks and meals we see in shops and online. They want us to buy their products, so they use fun packaging, cool ads and sometimes even give out toys with their food to make it seem more exciting.  </a:t>
            </a:r>
            <a:endParaRPr lang="en-US" sz="1800">
              <a:cs typeface="Segoe UI"/>
            </a:endParaRPr>
          </a:p>
          <a:p>
            <a:pPr marL="342900" indent="-342900">
              <a:buFont typeface="Arial"/>
              <a:buChar char="•"/>
            </a:pPr>
            <a:r>
              <a:rPr lang="en-US" sz="1800">
                <a:latin typeface="Ubuntu"/>
                <a:cs typeface="Segoe UI"/>
              </a:rPr>
              <a:t>You will be familiar with many large food and drink businesses such as Nestle, Coca-Cola, Cadbury's, Braces and many more.</a:t>
            </a:r>
            <a:endParaRPr lang="en-US" sz="1800">
              <a:cs typeface="Segoe UI"/>
            </a:endParaRPr>
          </a:p>
          <a:p>
            <a:endParaRPr lang="en-US" sz="2200"/>
          </a:p>
          <a:p>
            <a:endParaRPr lang="en-US" sz="2200"/>
          </a:p>
          <a:p>
            <a:endParaRPr lang="en-US" sz="2200"/>
          </a:p>
          <a:p>
            <a:endParaRPr lang="en-US"/>
          </a:p>
          <a:p>
            <a:endParaRPr lang="en-US"/>
          </a:p>
          <a:p>
            <a:endParaRPr lang="en-US"/>
          </a:p>
        </p:txBody>
      </p:sp>
      <p:pic>
        <p:nvPicPr>
          <p:cNvPr id="3074" name="Picture 2" descr="A child in a pink hoodie in a grocery store&#10;&#10;Description automatically generated">
            <a:extLst>
              <a:ext uri="{FF2B5EF4-FFF2-40B4-BE49-F238E27FC236}">
                <a16:creationId xmlns:a16="http://schemas.microsoft.com/office/drawing/2014/main" id="{6E72B63A-FC50-2432-59BF-1110A8B360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5309" y="2075938"/>
            <a:ext cx="2935568" cy="2285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422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153263" y="1003954"/>
            <a:ext cx="6177933" cy="1037892"/>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700" b="1">
                <a:latin typeface="Ubuntu"/>
              </a:rPr>
              <a:t>Our Food Environment and Industry</a:t>
            </a:r>
            <a:endParaRPr lang="en-US" sz="2700" b="1"/>
          </a:p>
        </p:txBody>
      </p:sp>
      <p:sp>
        <p:nvSpPr>
          <p:cNvPr id="2" name="TextBox 1">
            <a:extLst>
              <a:ext uri="{FF2B5EF4-FFF2-40B4-BE49-F238E27FC236}">
                <a16:creationId xmlns:a16="http://schemas.microsoft.com/office/drawing/2014/main" id="{6D05F7FB-E62B-8960-AE82-A0532F67B917}"/>
              </a:ext>
            </a:extLst>
          </p:cNvPr>
          <p:cNvSpPr txBox="1"/>
          <p:nvPr/>
        </p:nvSpPr>
        <p:spPr>
          <a:xfrm>
            <a:off x="941989" y="2001458"/>
            <a:ext cx="3379516" cy="1754326"/>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u="sng">
                <a:solidFill>
                  <a:schemeClr val="bg1"/>
                </a:solidFill>
                <a:latin typeface="Ubuntu"/>
                <a:ea typeface="Calibri"/>
                <a:cs typeface="Calibri"/>
              </a:rPr>
              <a:t>Marketing &amp; Advertising </a:t>
            </a:r>
            <a:br>
              <a:rPr lang="en-US" u="sng">
                <a:latin typeface="Ubuntu"/>
                <a:ea typeface="+mn-lt"/>
                <a:cs typeface="+mn-lt"/>
              </a:rPr>
            </a:br>
            <a:r>
              <a:rPr lang="en-US">
                <a:solidFill>
                  <a:schemeClr val="bg1"/>
                </a:solidFill>
                <a:latin typeface="Ubuntu"/>
                <a:ea typeface="+mn-lt"/>
                <a:cs typeface="+mn-lt"/>
              </a:rPr>
              <a:t>This is how companies promote their products, using tools such as online, TV, magazines, billboards and more. </a:t>
            </a:r>
            <a:endParaRPr lang="en-US">
              <a:solidFill>
                <a:schemeClr val="bg1"/>
              </a:solidFill>
              <a:latin typeface="Ubuntu"/>
            </a:endParaRPr>
          </a:p>
        </p:txBody>
      </p:sp>
      <p:sp>
        <p:nvSpPr>
          <p:cNvPr id="3" name="TextBox 2">
            <a:extLst>
              <a:ext uri="{FF2B5EF4-FFF2-40B4-BE49-F238E27FC236}">
                <a16:creationId xmlns:a16="http://schemas.microsoft.com/office/drawing/2014/main" id="{D5AB9AC4-99A3-613D-CFE8-999572243200}"/>
              </a:ext>
            </a:extLst>
          </p:cNvPr>
          <p:cNvSpPr txBox="1"/>
          <p:nvPr/>
        </p:nvSpPr>
        <p:spPr>
          <a:xfrm>
            <a:off x="7382213" y="1897012"/>
            <a:ext cx="3343996" cy="2585323"/>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u="sng">
                <a:solidFill>
                  <a:schemeClr val="bg1"/>
                </a:solidFill>
                <a:latin typeface="Ubuntu"/>
                <a:ea typeface="Calibri"/>
                <a:cs typeface="Calibri"/>
              </a:rPr>
              <a:t>Supply Chain &amp; Global Influence: </a:t>
            </a:r>
          </a:p>
          <a:p>
            <a:pPr algn="ctr"/>
            <a:r>
              <a:rPr lang="en-US">
                <a:solidFill>
                  <a:schemeClr val="bg1"/>
                </a:solidFill>
                <a:latin typeface="Ubuntu"/>
                <a:ea typeface="Calibri"/>
                <a:cs typeface="Segoe UI"/>
              </a:rPr>
              <a:t>Large/global companies have large networks that allow them to promote and sell their products everywhere. They can decide what to make, how much it costs and how to market it. </a:t>
            </a:r>
            <a:endParaRPr lang="en-US">
              <a:solidFill>
                <a:schemeClr val="bg1"/>
              </a:solidFill>
              <a:latin typeface="Ubuntu"/>
              <a:ea typeface="Calibri"/>
              <a:cs typeface="Calibri"/>
            </a:endParaRPr>
          </a:p>
        </p:txBody>
      </p:sp>
      <p:sp>
        <p:nvSpPr>
          <p:cNvPr id="5" name="TextBox 4">
            <a:extLst>
              <a:ext uri="{FF2B5EF4-FFF2-40B4-BE49-F238E27FC236}">
                <a16:creationId xmlns:a16="http://schemas.microsoft.com/office/drawing/2014/main" id="{5772DB6C-8FFC-0287-3CDD-68B522F288B8}"/>
              </a:ext>
            </a:extLst>
          </p:cNvPr>
          <p:cNvSpPr txBox="1"/>
          <p:nvPr/>
        </p:nvSpPr>
        <p:spPr>
          <a:xfrm>
            <a:off x="608759" y="3903115"/>
            <a:ext cx="4633440" cy="2308324"/>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u="sng">
                <a:solidFill>
                  <a:schemeClr val="bg1"/>
                </a:solidFill>
                <a:latin typeface="Ubuntu"/>
                <a:ea typeface="+mn-lt"/>
                <a:cs typeface="+mn-lt"/>
              </a:rPr>
              <a:t>Corporate Social Responsibility:</a:t>
            </a:r>
            <a:endParaRPr lang="en-US">
              <a:solidFill>
                <a:schemeClr val="bg1"/>
              </a:solidFill>
              <a:latin typeface="Ubuntu"/>
              <a:ea typeface="+mn-lt"/>
              <a:cs typeface="+mn-lt"/>
            </a:endParaRPr>
          </a:p>
          <a:p>
            <a:pPr algn="ctr"/>
            <a:r>
              <a:rPr lang="en-US">
                <a:solidFill>
                  <a:schemeClr val="bg1"/>
                </a:solidFill>
                <a:latin typeface="Ubuntu"/>
                <a:ea typeface="+mn-lt"/>
                <a:cs typeface="+mn-lt"/>
              </a:rPr>
              <a:t>This is when large or even global companies give back to societies, this can include giving money to charity or providing sports equipment to schools. The responsibilities also include things like sustainability, fair trading and workplace diversity.</a:t>
            </a:r>
            <a:endParaRPr lang="en-US">
              <a:solidFill>
                <a:schemeClr val="bg1"/>
              </a:solidFill>
              <a:latin typeface="Ubuntu"/>
            </a:endParaRPr>
          </a:p>
        </p:txBody>
      </p:sp>
      <p:sp>
        <p:nvSpPr>
          <p:cNvPr id="8" name="TextBox 7">
            <a:extLst>
              <a:ext uri="{FF2B5EF4-FFF2-40B4-BE49-F238E27FC236}">
                <a16:creationId xmlns:a16="http://schemas.microsoft.com/office/drawing/2014/main" id="{CA482470-7948-7D18-D5E8-56F53306D6E7}"/>
              </a:ext>
            </a:extLst>
          </p:cNvPr>
          <p:cNvSpPr txBox="1"/>
          <p:nvPr/>
        </p:nvSpPr>
        <p:spPr>
          <a:xfrm>
            <a:off x="6096975" y="4617493"/>
            <a:ext cx="5434022" cy="1723549"/>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u="sng">
                <a:solidFill>
                  <a:schemeClr val="bg1"/>
                </a:solidFill>
                <a:latin typeface="Ubuntu"/>
                <a:ea typeface="Calibri"/>
                <a:cs typeface="Calibri"/>
              </a:rPr>
              <a:t>Lobbying, Laws &amp; Rules: </a:t>
            </a:r>
            <a:endParaRPr lang="en-US">
              <a:solidFill>
                <a:schemeClr val="bg1"/>
              </a:solidFill>
              <a:latin typeface="Ubuntu"/>
            </a:endParaRPr>
          </a:p>
          <a:p>
            <a:pPr algn="ctr"/>
            <a:r>
              <a:rPr lang="en-US">
                <a:solidFill>
                  <a:schemeClr val="bg1"/>
                </a:solidFill>
                <a:latin typeface="Ubuntu"/>
                <a:ea typeface="Calibri"/>
                <a:cs typeface="Segoe UI"/>
              </a:rPr>
              <a:t>Many rules and regulations surround the food industry. This includes food labelling, allergy laws, age restrictions and can even say what time of day food can be advertised on TV!</a:t>
            </a:r>
            <a:r>
              <a:rPr lang="en-US">
                <a:solidFill>
                  <a:schemeClr val="bg1"/>
                </a:solidFill>
                <a:latin typeface="Ubuntu"/>
                <a:ea typeface="Calibri"/>
                <a:cs typeface="Calibri"/>
              </a:rPr>
              <a:t> </a:t>
            </a:r>
          </a:p>
          <a:p>
            <a:pPr algn="ctr"/>
            <a:endParaRPr lang="en-US" sz="1600">
              <a:solidFill>
                <a:schemeClr val="bg1"/>
              </a:solidFill>
              <a:ea typeface="Calibri"/>
              <a:cs typeface="Calibri"/>
            </a:endParaRPr>
          </a:p>
        </p:txBody>
      </p:sp>
      <p:sp>
        <p:nvSpPr>
          <p:cNvPr id="6" name="TextBox 5">
            <a:extLst>
              <a:ext uri="{FF2B5EF4-FFF2-40B4-BE49-F238E27FC236}">
                <a16:creationId xmlns:a16="http://schemas.microsoft.com/office/drawing/2014/main" id="{CDAF1C65-3292-0857-7414-AB3B2481F4EC}"/>
              </a:ext>
            </a:extLst>
          </p:cNvPr>
          <p:cNvSpPr txBox="1"/>
          <p:nvPr/>
        </p:nvSpPr>
        <p:spPr>
          <a:xfrm>
            <a:off x="4887" y="1530140"/>
            <a:ext cx="704638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1"/>
                </a:solidFill>
                <a:latin typeface="Ubuntu"/>
                <a:cs typeface="Calibri"/>
              </a:rPr>
              <a:t>There are 4 main sectors within the food industry, these include: </a:t>
            </a:r>
            <a:endParaRPr lang="en-US" dirty="0">
              <a:solidFill>
                <a:schemeClr val="accent1"/>
              </a:solidFill>
              <a:latin typeface="Ubuntu"/>
            </a:endParaRPr>
          </a:p>
        </p:txBody>
      </p:sp>
    </p:spTree>
    <p:extLst>
      <p:ext uri="{BB962C8B-B14F-4D97-AF65-F5344CB8AC3E}">
        <p14:creationId xmlns:p14="http://schemas.microsoft.com/office/powerpoint/2010/main" val="2493744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313544" y="1198328"/>
            <a:ext cx="4432300" cy="669925"/>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a:latin typeface="Ubuntu"/>
              </a:rPr>
              <a:t>The Food Industry</a:t>
            </a:r>
            <a:endParaRPr lang="en-US" sz="3200" b="1"/>
          </a:p>
        </p:txBody>
      </p:sp>
      <p:sp>
        <p:nvSpPr>
          <p:cNvPr id="6" name="Text Placeholder 4">
            <a:extLst>
              <a:ext uri="{FF2B5EF4-FFF2-40B4-BE49-F238E27FC236}">
                <a16:creationId xmlns:a16="http://schemas.microsoft.com/office/drawing/2014/main" id="{41FA1CDA-59BF-ABE7-68EC-F35F6A85D545}"/>
              </a:ext>
            </a:extLst>
          </p:cNvPr>
          <p:cNvSpPr txBox="1">
            <a:spLocks/>
          </p:cNvSpPr>
          <p:nvPr/>
        </p:nvSpPr>
        <p:spPr>
          <a:xfrm>
            <a:off x="318005" y="1874202"/>
            <a:ext cx="11354004" cy="1338219"/>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a:latin typeface="Ubuntu"/>
              </a:rPr>
              <a:t>The food industry has grown at a rapid rate which means our food culture has changed and developed over time. There are more food choices available to us now than ever before, some being positive and others having a potential negative effect. The major changes in the food industry are: </a:t>
            </a:r>
            <a:endParaRPr lang="en-US" sz="2200"/>
          </a:p>
          <a:p>
            <a:pPr algn="just"/>
            <a:endParaRPr lang="en-US" sz="2200"/>
          </a:p>
          <a:p>
            <a:pPr algn="just"/>
            <a:endParaRPr lang="en-US" sz="2200">
              <a:latin typeface="Ubuntu"/>
            </a:endParaRPr>
          </a:p>
          <a:p>
            <a:pPr algn="just"/>
            <a:endParaRPr lang="en-US" sz="2200">
              <a:latin typeface="Ubuntu"/>
            </a:endParaRPr>
          </a:p>
          <a:p>
            <a:pPr algn="just"/>
            <a:endParaRPr lang="en-US" sz="2200">
              <a:latin typeface="Ubuntu"/>
            </a:endParaRPr>
          </a:p>
          <a:p>
            <a:pPr algn="just"/>
            <a:endParaRPr lang="en-US" sz="2200">
              <a:latin typeface="Ubuntu"/>
            </a:endParaRPr>
          </a:p>
          <a:p>
            <a:pPr algn="just"/>
            <a:endParaRPr lang="en-US" sz="2200">
              <a:latin typeface="Ubuntu"/>
            </a:endParaRPr>
          </a:p>
          <a:p>
            <a:pPr algn="just"/>
            <a:endParaRPr lang="en-US" sz="2200">
              <a:latin typeface="Ubuntu"/>
            </a:endParaRPr>
          </a:p>
          <a:p>
            <a:pPr algn="just"/>
            <a:endParaRPr lang="en-US" sz="2200">
              <a:latin typeface="Ubuntu"/>
            </a:endParaRPr>
          </a:p>
          <a:p>
            <a:pPr algn="just"/>
            <a:endParaRPr lang="en-US">
              <a:latin typeface="Ubuntu"/>
            </a:endParaRPr>
          </a:p>
          <a:p>
            <a:pPr algn="just"/>
            <a:endParaRPr lang="en-US">
              <a:latin typeface="Ubuntu"/>
            </a:endParaRPr>
          </a:p>
          <a:p>
            <a:pPr algn="just"/>
            <a:endParaRPr lang="en-US">
              <a:latin typeface="Ubuntu"/>
            </a:endParaRPr>
          </a:p>
        </p:txBody>
      </p:sp>
      <p:sp>
        <p:nvSpPr>
          <p:cNvPr id="3" name="Cloud 2">
            <a:extLst>
              <a:ext uri="{FF2B5EF4-FFF2-40B4-BE49-F238E27FC236}">
                <a16:creationId xmlns:a16="http://schemas.microsoft.com/office/drawing/2014/main" id="{373B446F-CFD9-E803-A96A-11D27AA2F127}"/>
              </a:ext>
            </a:extLst>
          </p:cNvPr>
          <p:cNvSpPr/>
          <p:nvPr/>
        </p:nvSpPr>
        <p:spPr>
          <a:xfrm>
            <a:off x="5250145" y="3117814"/>
            <a:ext cx="2718594" cy="1060181"/>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Increased Convenience Food </a:t>
            </a:r>
          </a:p>
        </p:txBody>
      </p:sp>
      <p:sp>
        <p:nvSpPr>
          <p:cNvPr id="5" name="Cloud 4">
            <a:extLst>
              <a:ext uri="{FF2B5EF4-FFF2-40B4-BE49-F238E27FC236}">
                <a16:creationId xmlns:a16="http://schemas.microsoft.com/office/drawing/2014/main" id="{373B446F-CFD9-E803-A96A-11D27AA2F127}"/>
              </a:ext>
            </a:extLst>
          </p:cNvPr>
          <p:cNvSpPr/>
          <p:nvPr/>
        </p:nvSpPr>
        <p:spPr>
          <a:xfrm>
            <a:off x="3263158" y="5124091"/>
            <a:ext cx="2728239" cy="1195219"/>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Health and wellness Focused </a:t>
            </a:r>
            <a:endParaRPr lang="en-US"/>
          </a:p>
        </p:txBody>
      </p:sp>
      <p:sp>
        <p:nvSpPr>
          <p:cNvPr id="7" name="Cloud 6">
            <a:extLst>
              <a:ext uri="{FF2B5EF4-FFF2-40B4-BE49-F238E27FC236}">
                <a16:creationId xmlns:a16="http://schemas.microsoft.com/office/drawing/2014/main" id="{373B446F-CFD9-E803-A96A-11D27AA2F127}"/>
              </a:ext>
            </a:extLst>
          </p:cNvPr>
          <p:cNvSpPr/>
          <p:nvPr/>
        </p:nvSpPr>
        <p:spPr>
          <a:xfrm>
            <a:off x="118702" y="3320370"/>
            <a:ext cx="2284544" cy="1339903"/>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Technology and Innovation </a:t>
            </a:r>
            <a:endParaRPr lang="en-US"/>
          </a:p>
        </p:txBody>
      </p:sp>
      <p:sp>
        <p:nvSpPr>
          <p:cNvPr id="8" name="Cloud 7">
            <a:extLst>
              <a:ext uri="{FF2B5EF4-FFF2-40B4-BE49-F238E27FC236}">
                <a16:creationId xmlns:a16="http://schemas.microsoft.com/office/drawing/2014/main" id="{373B446F-CFD9-E803-A96A-11D27AA2F127}"/>
              </a:ext>
            </a:extLst>
          </p:cNvPr>
          <p:cNvSpPr/>
          <p:nvPr/>
        </p:nvSpPr>
        <p:spPr>
          <a:xfrm>
            <a:off x="1150778" y="4757560"/>
            <a:ext cx="2284544" cy="963727"/>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Sustainability </a:t>
            </a:r>
            <a:endParaRPr lang="en-US"/>
          </a:p>
        </p:txBody>
      </p:sp>
      <p:sp>
        <p:nvSpPr>
          <p:cNvPr id="9" name="Cloud 8">
            <a:extLst>
              <a:ext uri="{FF2B5EF4-FFF2-40B4-BE49-F238E27FC236}">
                <a16:creationId xmlns:a16="http://schemas.microsoft.com/office/drawing/2014/main" id="{373B446F-CFD9-E803-A96A-11D27AA2F127}"/>
              </a:ext>
            </a:extLst>
          </p:cNvPr>
          <p:cNvSpPr/>
          <p:nvPr/>
        </p:nvSpPr>
        <p:spPr>
          <a:xfrm>
            <a:off x="2655487" y="3696547"/>
            <a:ext cx="2593202" cy="1060182"/>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Ethics </a:t>
            </a:r>
            <a:endParaRPr lang="en-US"/>
          </a:p>
        </p:txBody>
      </p:sp>
      <p:sp>
        <p:nvSpPr>
          <p:cNvPr id="10" name="Cloud 9">
            <a:extLst>
              <a:ext uri="{FF2B5EF4-FFF2-40B4-BE49-F238E27FC236}">
                <a16:creationId xmlns:a16="http://schemas.microsoft.com/office/drawing/2014/main" id="{373B446F-CFD9-E803-A96A-11D27AA2F127}"/>
              </a:ext>
            </a:extLst>
          </p:cNvPr>
          <p:cNvSpPr/>
          <p:nvPr/>
        </p:nvSpPr>
        <p:spPr>
          <a:xfrm>
            <a:off x="5838525" y="4275281"/>
            <a:ext cx="2284544" cy="963726"/>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Online shopping </a:t>
            </a:r>
            <a:endParaRPr lang="en-US"/>
          </a:p>
        </p:txBody>
      </p:sp>
      <p:sp>
        <p:nvSpPr>
          <p:cNvPr id="11" name="Cloud 10">
            <a:extLst>
              <a:ext uri="{FF2B5EF4-FFF2-40B4-BE49-F238E27FC236}">
                <a16:creationId xmlns:a16="http://schemas.microsoft.com/office/drawing/2014/main" id="{373B446F-CFD9-E803-A96A-11D27AA2F127}"/>
              </a:ext>
            </a:extLst>
          </p:cNvPr>
          <p:cNvSpPr/>
          <p:nvPr/>
        </p:nvSpPr>
        <p:spPr>
          <a:xfrm>
            <a:off x="8057006" y="2973131"/>
            <a:ext cx="2718594" cy="1060181"/>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More choice</a:t>
            </a:r>
            <a:endParaRPr lang="en-US"/>
          </a:p>
        </p:txBody>
      </p:sp>
      <p:sp>
        <p:nvSpPr>
          <p:cNvPr id="12" name="Cloud 11">
            <a:extLst>
              <a:ext uri="{FF2B5EF4-FFF2-40B4-BE49-F238E27FC236}">
                <a16:creationId xmlns:a16="http://schemas.microsoft.com/office/drawing/2014/main" id="{373B446F-CFD9-E803-A96A-11D27AA2F127}"/>
              </a:ext>
            </a:extLst>
          </p:cNvPr>
          <p:cNvSpPr/>
          <p:nvPr/>
        </p:nvSpPr>
        <p:spPr>
          <a:xfrm>
            <a:off x="6822373" y="5326648"/>
            <a:ext cx="2477455" cy="876916"/>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Pre-packaged foods </a:t>
            </a:r>
            <a:endParaRPr lang="en-US"/>
          </a:p>
        </p:txBody>
      </p:sp>
      <p:sp>
        <p:nvSpPr>
          <p:cNvPr id="13" name="Cloud 12">
            <a:extLst>
              <a:ext uri="{FF2B5EF4-FFF2-40B4-BE49-F238E27FC236}">
                <a16:creationId xmlns:a16="http://schemas.microsoft.com/office/drawing/2014/main" id="{373B446F-CFD9-E803-A96A-11D27AA2F127}"/>
              </a:ext>
            </a:extLst>
          </p:cNvPr>
          <p:cNvSpPr/>
          <p:nvPr/>
        </p:nvSpPr>
        <p:spPr>
          <a:xfrm>
            <a:off x="9156601" y="4227053"/>
            <a:ext cx="2477455" cy="876917"/>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Price</a:t>
            </a:r>
            <a:endParaRPr lang="en-US"/>
          </a:p>
        </p:txBody>
      </p:sp>
      <p:sp>
        <p:nvSpPr>
          <p:cNvPr id="14" name="Cloud 13">
            <a:extLst>
              <a:ext uri="{FF2B5EF4-FFF2-40B4-BE49-F238E27FC236}">
                <a16:creationId xmlns:a16="http://schemas.microsoft.com/office/drawing/2014/main" id="{373B446F-CFD9-E803-A96A-11D27AA2F127}"/>
              </a:ext>
            </a:extLst>
          </p:cNvPr>
          <p:cNvSpPr/>
          <p:nvPr/>
        </p:nvSpPr>
        <p:spPr>
          <a:xfrm>
            <a:off x="9667817" y="5124092"/>
            <a:ext cx="2178442" cy="963726"/>
          </a:xfrm>
          <a:prstGeom prst="cloud">
            <a:avLst/>
          </a:prstGeom>
          <a:solidFill>
            <a:srgbClr val="FFC000"/>
          </a:solidFill>
          <a:ln>
            <a:solidFill>
              <a:schemeClr val="tx1"/>
            </a:solidFill>
          </a:ln>
        </p:spPr>
        <p:style>
          <a:lnRef idx="2">
            <a:schemeClr val="accent4"/>
          </a:lnRef>
          <a:fillRef idx="1">
            <a:schemeClr val="lt1"/>
          </a:fillRef>
          <a:effectRef idx="0">
            <a:schemeClr val="accent4"/>
          </a:effectRef>
          <a:fontRef idx="minor">
            <a:schemeClr val="dk1"/>
          </a:fontRef>
        </p:style>
        <p:txBody>
          <a:bodyPr lIns="91440" tIns="45720" rIns="91440" bIns="4572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ea typeface="Calibri"/>
                <a:cs typeface="Calibri"/>
              </a:rPr>
              <a:t>Consumer expectation</a:t>
            </a:r>
            <a:endParaRPr lang="en-US"/>
          </a:p>
        </p:txBody>
      </p:sp>
    </p:spTree>
    <p:extLst>
      <p:ext uri="{BB962C8B-B14F-4D97-AF65-F5344CB8AC3E}">
        <p14:creationId xmlns:p14="http://schemas.microsoft.com/office/powerpoint/2010/main" val="292389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313280" y="790377"/>
            <a:ext cx="5053596" cy="633623"/>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ts val="600"/>
              </a:spcAft>
              <a:buNone/>
            </a:pPr>
            <a:r>
              <a:rPr lang="en-US" sz="3200" b="1" dirty="0">
                <a:latin typeface="Ubuntu"/>
                <a:ea typeface="+mj-ea"/>
                <a:cs typeface="+mj-cs"/>
              </a:rPr>
              <a:t>Industry Strategies</a:t>
            </a:r>
          </a:p>
        </p:txBody>
      </p:sp>
      <p:sp>
        <p:nvSpPr>
          <p:cNvPr id="2" name="TextBox 1">
            <a:extLst>
              <a:ext uri="{FF2B5EF4-FFF2-40B4-BE49-F238E27FC236}">
                <a16:creationId xmlns:a16="http://schemas.microsoft.com/office/drawing/2014/main" id="{A1B670F8-498A-2C48-C1AA-F4E8DBA8D08A}"/>
              </a:ext>
            </a:extLst>
          </p:cNvPr>
          <p:cNvSpPr txBox="1"/>
          <p:nvPr/>
        </p:nvSpPr>
        <p:spPr>
          <a:xfrm>
            <a:off x="152880" y="1835467"/>
            <a:ext cx="7682129" cy="4772414"/>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Autofit/>
          </a:bodyPr>
          <a:lstStyle/>
          <a:p>
            <a:r>
              <a:rPr lang="en-US">
                <a:solidFill>
                  <a:schemeClr val="accent1"/>
                </a:solidFill>
                <a:latin typeface="Ubuntu"/>
                <a:ea typeface="+mn-lt"/>
                <a:cs typeface="+mn-lt"/>
              </a:rPr>
              <a:t>Food and drink companies have the flexibility to set their own prices for products. However, some pricing decisions are influenced by regulations, such as the sugar tax levy, which is governed by specific laws and regulations.</a:t>
            </a:r>
            <a:endParaRPr lang="en-US">
              <a:solidFill>
                <a:schemeClr val="accent1"/>
              </a:solidFill>
              <a:ea typeface="Calibri"/>
              <a:cs typeface="Calibri"/>
            </a:endParaRPr>
          </a:p>
          <a:p>
            <a:r>
              <a:rPr lang="en-US">
                <a:solidFill>
                  <a:schemeClr val="accent1"/>
                </a:solidFill>
                <a:latin typeface="Ubuntu"/>
                <a:ea typeface="+mn-lt"/>
                <a:cs typeface="+mn-lt"/>
              </a:rPr>
              <a:t>Here are some examples of the factors that influence their pricing decisions:</a:t>
            </a:r>
            <a:endParaRPr lang="en-US">
              <a:solidFill>
                <a:schemeClr val="accent1"/>
              </a:solidFill>
              <a:latin typeface="Ubuntu"/>
            </a:endParaRPr>
          </a:p>
          <a:p>
            <a:endParaRPr lang="en-US" dirty="0">
              <a:solidFill>
                <a:schemeClr val="accent1"/>
              </a:solidFill>
              <a:latin typeface="Ubuntu"/>
              <a:ea typeface="+mn-lt"/>
              <a:cs typeface="+mn-lt"/>
            </a:endParaRPr>
          </a:p>
          <a:p>
            <a:r>
              <a:rPr lang="en-US" b="1">
                <a:solidFill>
                  <a:schemeClr val="accent1"/>
                </a:solidFill>
                <a:ea typeface="+mn-lt"/>
                <a:cs typeface="+mn-lt"/>
              </a:rPr>
              <a:t>Fast Food Chains</a:t>
            </a:r>
            <a:r>
              <a:rPr lang="en-US">
                <a:solidFill>
                  <a:schemeClr val="accent1"/>
                </a:solidFill>
                <a:ea typeface="+mn-lt"/>
                <a:cs typeface="+mn-lt"/>
              </a:rPr>
              <a:t>: Fast food places usually charge less for basic items like regular burgers and more for special items like premium burgers or meals.</a:t>
            </a:r>
            <a:endParaRPr lang="en-US">
              <a:solidFill>
                <a:schemeClr val="accent1"/>
              </a:solidFill>
              <a:ea typeface="Calibri" panose="020F0502020204030204"/>
              <a:cs typeface="Calibri" panose="020F0502020204030204"/>
            </a:endParaRPr>
          </a:p>
          <a:p>
            <a:r>
              <a:rPr lang="en-US" b="1">
                <a:solidFill>
                  <a:schemeClr val="accent1"/>
                </a:solidFill>
                <a:ea typeface="+mn-lt"/>
                <a:cs typeface="+mn-lt"/>
              </a:rPr>
              <a:t>Specialty Coffee Shops</a:t>
            </a:r>
            <a:r>
              <a:rPr lang="en-US">
                <a:solidFill>
                  <a:schemeClr val="accent1"/>
                </a:solidFill>
                <a:ea typeface="+mn-lt"/>
                <a:cs typeface="+mn-lt"/>
              </a:rPr>
              <a:t>: The prices are based on how much it costs to make the coffee, including the ingredients and the work involved in preparing it. It may also include where products have come from, such an imported coffee. </a:t>
            </a:r>
            <a:endParaRPr lang="en-US">
              <a:solidFill>
                <a:schemeClr val="accent1"/>
              </a:solidFill>
              <a:ea typeface="Calibri"/>
              <a:cs typeface="Calibri"/>
            </a:endParaRPr>
          </a:p>
          <a:p>
            <a:r>
              <a:rPr lang="en-US" b="1">
                <a:solidFill>
                  <a:schemeClr val="accent1"/>
                </a:solidFill>
                <a:ea typeface="+mn-lt"/>
                <a:cs typeface="+mn-lt"/>
              </a:rPr>
              <a:t>Supermarkets</a:t>
            </a:r>
            <a:r>
              <a:rPr lang="en-US">
                <a:solidFill>
                  <a:schemeClr val="accent1"/>
                </a:solidFill>
                <a:ea typeface="+mn-lt"/>
                <a:cs typeface="+mn-lt"/>
              </a:rPr>
              <a:t>: Supermarkets use special deals like discounts, multi-buy offers, and loyalty cards to make certain products more appealing to young people and families. These deals help increase sales, especially for products that make the store more money.</a:t>
            </a:r>
            <a:endParaRPr lang="en-US">
              <a:solidFill>
                <a:schemeClr val="accent1"/>
              </a:solidFill>
              <a:ea typeface="Calibri"/>
              <a:cs typeface="Calibri"/>
            </a:endParaRPr>
          </a:p>
          <a:p>
            <a:pPr algn="just">
              <a:lnSpc>
                <a:spcPct val="90000"/>
              </a:lnSpc>
              <a:spcAft>
                <a:spcPts val="600"/>
              </a:spcAft>
            </a:pPr>
            <a:endParaRPr lang="en-US">
              <a:solidFill>
                <a:schemeClr val="tx2"/>
              </a:solidFill>
              <a:latin typeface="Ubuntu"/>
              <a:ea typeface="Calibri"/>
              <a:cs typeface="Calibri"/>
            </a:endParaRPr>
          </a:p>
          <a:p>
            <a:pPr indent="-228600" algn="just">
              <a:lnSpc>
                <a:spcPct val="90000"/>
              </a:lnSpc>
              <a:spcAft>
                <a:spcPts val="600"/>
              </a:spcAft>
              <a:buFont typeface="Arial" panose="020B0604020202020204" pitchFamily="34" charset="0"/>
              <a:buChar char="•"/>
            </a:pPr>
            <a:endParaRPr lang="en-US" sz="1100">
              <a:latin typeface="Ubuntu"/>
            </a:endParaRPr>
          </a:p>
        </p:txBody>
      </p:sp>
      <p:pic>
        <p:nvPicPr>
          <p:cNvPr id="4098" name="Picture 2" descr="A paper bag full of food&#10;&#10;AI-generated content may be incorrect.">
            <a:extLst>
              <a:ext uri="{FF2B5EF4-FFF2-40B4-BE49-F238E27FC236}">
                <a16:creationId xmlns:a16="http://schemas.microsoft.com/office/drawing/2014/main" id="{A26397A3-051F-1B44-0AD9-9F45854A41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9174" y="2109787"/>
            <a:ext cx="3019425" cy="2638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888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B8190E-DA03-0D69-45C3-2D7AD535D143}"/>
              </a:ext>
            </a:extLst>
          </p:cNvPr>
          <p:cNvSpPr txBox="1"/>
          <p:nvPr/>
        </p:nvSpPr>
        <p:spPr>
          <a:xfrm>
            <a:off x="5574959" y="5941499"/>
            <a:ext cx="6468683" cy="584775"/>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solidFill>
                  <a:srgbClr val="FFFFFF"/>
                </a:solidFill>
                <a:latin typeface="Ubuntu"/>
                <a:ea typeface="Calibri"/>
                <a:cs typeface="Calibri"/>
                <a:hlinkClick r:id="rId2">
                  <a:extLst>
                    <a:ext uri="{A12FA001-AC4F-418D-AE19-62706E023703}">
                      <ahyp:hlinkClr xmlns:ahyp="http://schemas.microsoft.com/office/drawing/2018/hyperlinkcolor" val="tx"/>
                    </a:ext>
                  </a:extLst>
                </a:hlinkClick>
              </a:rPr>
              <a:t>Source: https://urbanhealth.org.uk/our-work/childrens-health-and-food/framing-toolkit-talking-about-childhood-obesity</a:t>
            </a:r>
            <a:r>
              <a:rPr lang="en-US" sz="1600">
                <a:solidFill>
                  <a:srgbClr val="FFFFFF"/>
                </a:solidFill>
                <a:latin typeface="Ubuntu"/>
                <a:ea typeface="Calibri"/>
                <a:cs typeface="Calibri"/>
              </a:rPr>
              <a:t> </a:t>
            </a:r>
          </a:p>
        </p:txBody>
      </p:sp>
      <p:sp>
        <p:nvSpPr>
          <p:cNvPr id="6" name="TextBox 5">
            <a:extLst>
              <a:ext uri="{FF2B5EF4-FFF2-40B4-BE49-F238E27FC236}">
                <a16:creationId xmlns:a16="http://schemas.microsoft.com/office/drawing/2014/main" id="{308D61D7-4CCE-B7DF-19D3-9412A0D86C99}"/>
              </a:ext>
            </a:extLst>
          </p:cNvPr>
          <p:cNvSpPr txBox="1"/>
          <p:nvPr/>
        </p:nvSpPr>
        <p:spPr>
          <a:xfrm>
            <a:off x="526921" y="1042490"/>
            <a:ext cx="4698929"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chemeClr val="accent1"/>
                </a:solidFill>
                <a:latin typeface="Ubuntu"/>
                <a:ea typeface="+mn-lt"/>
                <a:cs typeface="+mn-lt"/>
              </a:rPr>
              <a:t>Junk Food's Spotlight:</a:t>
            </a:r>
            <a:r>
              <a:rPr lang="en-US" sz="3200" b="1" dirty="0">
                <a:solidFill>
                  <a:schemeClr val="accent1">
                    <a:lumMod val="76000"/>
                  </a:schemeClr>
                </a:solidFill>
                <a:latin typeface="Ubuntu"/>
                <a:ea typeface="+mn-lt"/>
                <a:cs typeface="+mn-lt"/>
              </a:rPr>
              <a:t> </a:t>
            </a:r>
          </a:p>
          <a:p>
            <a:endParaRPr lang="en-US" sz="2800" b="1">
              <a:solidFill>
                <a:schemeClr val="accent1">
                  <a:lumMod val="76000"/>
                </a:schemeClr>
              </a:solidFill>
              <a:latin typeface="Ubuntu"/>
              <a:cs typeface="Calibri"/>
            </a:endParaRPr>
          </a:p>
        </p:txBody>
      </p:sp>
      <p:sp>
        <p:nvSpPr>
          <p:cNvPr id="7" name="TextBox 6">
            <a:extLst>
              <a:ext uri="{FF2B5EF4-FFF2-40B4-BE49-F238E27FC236}">
                <a16:creationId xmlns:a16="http://schemas.microsoft.com/office/drawing/2014/main" id="{D9B2960D-E371-9E18-A7FC-7431E34AC9F6}"/>
              </a:ext>
            </a:extLst>
          </p:cNvPr>
          <p:cNvSpPr txBox="1"/>
          <p:nvPr/>
        </p:nvSpPr>
        <p:spPr>
          <a:xfrm>
            <a:off x="443163" y="2536634"/>
            <a:ext cx="6497258"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1"/>
                </a:solidFill>
                <a:latin typeface="Ubuntu"/>
              </a:rPr>
              <a:t>Imagine a big stage where junk food plays the star, dressed in bright colors and flashy wrappers, with a spotlight shining directly on it. The sugary snacks and greasy treats take the leading role, dancing and singing to grab everyone’s attention. Meanwhile, the healthy fruits and veggies are hidden in the shadows, pushed to the back, barely noticed.</a:t>
            </a:r>
            <a:endParaRPr lang="en-US"/>
          </a:p>
          <a:p>
            <a:endParaRPr lang="en-US" dirty="0">
              <a:solidFill>
                <a:schemeClr val="accent1"/>
              </a:solidFill>
              <a:latin typeface="Ubuntu"/>
            </a:endParaRPr>
          </a:p>
          <a:p>
            <a:r>
              <a:rPr lang="en-US" dirty="0">
                <a:solidFill>
                  <a:schemeClr val="accent1"/>
                </a:solidFill>
                <a:latin typeface="Ubuntu"/>
              </a:rPr>
              <a:t>Children are the audience, eyes glued to the stage, unaware that they’re being drawn in by the lights and sounds. The pandemic pulled up more chairs, giving junk food an even bigger stage and brighter spotlight, making it harder to see anything else.</a:t>
            </a:r>
            <a:endParaRPr lang="en-US" dirty="0">
              <a:solidFill>
                <a:schemeClr val="accent1"/>
              </a:solidFill>
              <a:latin typeface="Ubuntu"/>
              <a:ea typeface="Calibri" panose="020F0502020204030204"/>
              <a:cs typeface="Calibri" panose="020F0502020204030204"/>
            </a:endParaRPr>
          </a:p>
        </p:txBody>
      </p:sp>
      <p:sp>
        <p:nvSpPr>
          <p:cNvPr id="11" name="TextBox 10">
            <a:extLst>
              <a:ext uri="{FF2B5EF4-FFF2-40B4-BE49-F238E27FC236}">
                <a16:creationId xmlns:a16="http://schemas.microsoft.com/office/drawing/2014/main" id="{AE61B019-FCB0-9CAF-6043-1150526B948C}"/>
              </a:ext>
            </a:extLst>
          </p:cNvPr>
          <p:cNvSpPr txBox="1"/>
          <p:nvPr/>
        </p:nvSpPr>
        <p:spPr>
          <a:xfrm>
            <a:off x="502730" y="1610965"/>
            <a:ext cx="6440642"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600" b="1">
                <a:solidFill>
                  <a:srgbClr val="FF5D0C"/>
                </a:solidFill>
                <a:latin typeface="Ubuntu"/>
                <a:ea typeface="+mn-lt"/>
                <a:cs typeface="+mn-lt"/>
              </a:rPr>
              <a:t>The Unseen Show Stealing Young Peoples' Attention</a:t>
            </a:r>
            <a:endParaRPr lang="en-US" sz="2600" b="1">
              <a:solidFill>
                <a:srgbClr val="FF5D0C"/>
              </a:solidFill>
              <a:latin typeface="Ubuntu"/>
            </a:endParaRPr>
          </a:p>
        </p:txBody>
      </p:sp>
      <p:pic>
        <p:nvPicPr>
          <p:cNvPr id="5122" name="Picture 2" descr="A group of kids sitting on the floor looking at a hamburger&#10;&#10;AI-generated content may be incorrect.">
            <a:extLst>
              <a:ext uri="{FF2B5EF4-FFF2-40B4-BE49-F238E27FC236}">
                <a16:creationId xmlns:a16="http://schemas.microsoft.com/office/drawing/2014/main" id="{68150A5E-F471-9D5C-38E4-35A190287B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7557" y="1928278"/>
            <a:ext cx="3731741" cy="3001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5489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2EF2E79-6571-37F7-59A0-4CABDA7D4E46}"/>
              </a:ext>
            </a:extLst>
          </p:cNvPr>
          <p:cNvSpPr txBox="1">
            <a:spLocks/>
          </p:cNvSpPr>
          <p:nvPr/>
        </p:nvSpPr>
        <p:spPr>
          <a:xfrm>
            <a:off x="225687" y="1900339"/>
            <a:ext cx="7778698" cy="4497911"/>
          </a:xfrm>
          <a:prstGeom prst="rect">
            <a:avLst/>
          </a:prstGeom>
          <a:ln>
            <a:noFill/>
          </a:ln>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latin typeface="Ubuntu"/>
              </a:rPr>
              <a:t>Many products that are ultra processed are presented in bright packaging with large brand logos. Often, characters or animals are used alongside product names that are attractive to children and young people such as 'Barny Bear', 'Monster Munch', 'Penguin', 'Coco Pops' and many more. </a:t>
            </a:r>
            <a:endParaRPr lang="en-US" sz="2000"/>
          </a:p>
          <a:p>
            <a:pPr marL="342900" indent="-342900">
              <a:buFont typeface="Calibri"/>
              <a:buChar char="-"/>
            </a:pPr>
            <a:endParaRPr lang="en-US" sz="2000"/>
          </a:p>
          <a:p>
            <a:r>
              <a:rPr lang="en-US" sz="2000">
                <a:latin typeface="Ubuntu"/>
              </a:rPr>
              <a:t>The food industry will also often use catchy slogans or tag lines to make their products stand out. You may </a:t>
            </a:r>
            <a:r>
              <a:rPr lang="en-US" sz="2000" err="1">
                <a:latin typeface="Ubuntu"/>
              </a:rPr>
              <a:t>recognise</a:t>
            </a:r>
            <a:r>
              <a:rPr lang="en-US" sz="2000">
                <a:latin typeface="Ubuntu"/>
              </a:rPr>
              <a:t> some of these:</a:t>
            </a:r>
            <a:endParaRPr lang="en-US" sz="2000"/>
          </a:p>
          <a:p>
            <a:endParaRPr lang="en-US" sz="2000"/>
          </a:p>
          <a:p>
            <a:r>
              <a:rPr lang="en-US" sz="2000">
                <a:latin typeface="Ubuntu"/>
              </a:rPr>
              <a:t>'Kids and grown-ups love it so, the happy world of Haribo'</a:t>
            </a:r>
            <a:endParaRPr lang="en-US" sz="2000"/>
          </a:p>
          <a:p>
            <a:r>
              <a:rPr lang="en-US" sz="2000">
                <a:latin typeface="Ubuntu"/>
              </a:rPr>
              <a:t>'I'm </a:t>
            </a:r>
            <a:r>
              <a:rPr lang="en-US" sz="2000" err="1">
                <a:latin typeface="Ubuntu"/>
              </a:rPr>
              <a:t>lovin</a:t>
            </a:r>
            <a:r>
              <a:rPr lang="en-US" sz="2000">
                <a:latin typeface="Ubuntu"/>
              </a:rPr>
              <a:t>' it!'</a:t>
            </a:r>
            <a:endParaRPr lang="en-US" sz="2000"/>
          </a:p>
          <a:p>
            <a:r>
              <a:rPr lang="en-US" sz="2000">
                <a:latin typeface="Ubuntu"/>
              </a:rPr>
              <a:t>'Finger-licking good'</a:t>
            </a:r>
            <a:endParaRPr lang="en-US" sz="2000"/>
          </a:p>
          <a:p>
            <a:r>
              <a:rPr lang="en-US" sz="2000">
                <a:latin typeface="Ubuntu"/>
              </a:rPr>
              <a:t>'Snap, crackle, pop!'</a:t>
            </a:r>
            <a:endParaRPr lang="en-US" sz="2000"/>
          </a:p>
          <a:p>
            <a:pPr marL="342900" indent="-342900">
              <a:buFont typeface="Calibri"/>
              <a:buChar char="-"/>
            </a:pPr>
            <a:endParaRPr lang="en-US" sz="2200"/>
          </a:p>
          <a:p>
            <a:pPr marL="342900" indent="-342900">
              <a:buFont typeface="Calibri"/>
              <a:buChar char="-"/>
            </a:pPr>
            <a:endParaRPr lang="en-US" sz="2200"/>
          </a:p>
          <a:p>
            <a:endParaRPr lang="en-US" sz="2200"/>
          </a:p>
          <a:p>
            <a:endParaRPr lang="en-US" sz="2200"/>
          </a:p>
          <a:p>
            <a:endParaRPr lang="en-US" sz="2200"/>
          </a:p>
          <a:p>
            <a:endParaRPr lang="en-US"/>
          </a:p>
          <a:p>
            <a:endParaRPr lang="en-US"/>
          </a:p>
          <a:p>
            <a:endParaRPr lang="en-US"/>
          </a:p>
        </p:txBody>
      </p:sp>
      <p:sp>
        <p:nvSpPr>
          <p:cNvPr id="4" name="Text Placeholder 2">
            <a:extLst>
              <a:ext uri="{FF2B5EF4-FFF2-40B4-BE49-F238E27FC236}">
                <a16:creationId xmlns:a16="http://schemas.microsoft.com/office/drawing/2014/main" id="{53EFA4EF-0D9C-63F6-F3E3-E33B427A1960}"/>
              </a:ext>
            </a:extLst>
          </p:cNvPr>
          <p:cNvSpPr txBox="1">
            <a:spLocks/>
          </p:cNvSpPr>
          <p:nvPr/>
        </p:nvSpPr>
        <p:spPr>
          <a:xfrm>
            <a:off x="225267" y="959250"/>
            <a:ext cx="5645060" cy="61626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a:latin typeface="Ubuntu"/>
              </a:rPr>
              <a:t>Marketing Tactics</a:t>
            </a:r>
            <a:endParaRPr lang="en-US" sz="3200" b="1"/>
          </a:p>
        </p:txBody>
      </p:sp>
      <p:pic>
        <p:nvPicPr>
          <p:cNvPr id="6146" name="Picture 2" descr="A child standing in a store&#10;&#10;Description automatically generated">
            <a:extLst>
              <a:ext uri="{FF2B5EF4-FFF2-40B4-BE49-F238E27FC236}">
                <a16:creationId xmlns:a16="http://schemas.microsoft.com/office/drawing/2014/main" id="{963F8C80-1988-D648-3811-6C6F8A74C3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5284" y="1757952"/>
            <a:ext cx="2928354" cy="254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480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5F5E9A-A4AA-8BF8-A8FB-25296C149ECF}"/>
              </a:ext>
            </a:extLst>
          </p:cNvPr>
          <p:cNvSpPr txBox="1"/>
          <p:nvPr/>
        </p:nvSpPr>
        <p:spPr>
          <a:xfrm>
            <a:off x="285304" y="1909405"/>
            <a:ext cx="6826641" cy="46397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50" dirty="0">
                <a:solidFill>
                  <a:schemeClr val="accent1"/>
                </a:solidFill>
                <a:latin typeface="Ubuntu"/>
                <a:ea typeface="Calibri"/>
                <a:cs typeface="Calibri"/>
              </a:rPr>
              <a:t>Have a think about the TV and Online ads you have seen recently. Y</a:t>
            </a:r>
            <a:r>
              <a:rPr lang="en-US" sz="1850" dirty="0">
                <a:solidFill>
                  <a:schemeClr val="accent1"/>
                </a:solidFill>
                <a:latin typeface="Ubuntu"/>
              </a:rPr>
              <a:t>ou may have noticed companies create </a:t>
            </a:r>
            <a:r>
              <a:rPr lang="en-US" sz="1850" err="1">
                <a:solidFill>
                  <a:schemeClr val="accent1"/>
                </a:solidFill>
                <a:latin typeface="Ubuntu"/>
              </a:rPr>
              <a:t>colourful</a:t>
            </a:r>
            <a:r>
              <a:rPr lang="en-US" sz="1850" dirty="0">
                <a:solidFill>
                  <a:schemeClr val="accent1"/>
                </a:solidFill>
                <a:latin typeface="Ubuntu"/>
              </a:rPr>
              <a:t> and engaging ads, often featuring popular characters, music or themes that appeal to children and teenagers.</a:t>
            </a:r>
            <a:endParaRPr lang="en-US" sz="1850" dirty="0">
              <a:solidFill>
                <a:schemeClr val="accent1"/>
              </a:solidFill>
              <a:latin typeface="Ubuntu"/>
              <a:ea typeface="Calibri"/>
              <a:cs typeface="Calibri"/>
            </a:endParaRPr>
          </a:p>
          <a:p>
            <a:endParaRPr lang="en-US" sz="1850" dirty="0">
              <a:solidFill>
                <a:schemeClr val="accent1"/>
              </a:solidFill>
              <a:latin typeface="Ubuntu"/>
              <a:ea typeface="+mn-lt"/>
              <a:cs typeface="+mn-lt"/>
            </a:endParaRPr>
          </a:p>
          <a:p>
            <a:pPr>
              <a:buFont typeface="Arial"/>
            </a:pPr>
            <a:r>
              <a:rPr lang="en-US" sz="1850" dirty="0">
                <a:solidFill>
                  <a:schemeClr val="accent1"/>
                </a:solidFill>
                <a:latin typeface="Ubuntu"/>
                <a:ea typeface="+mn-lt"/>
                <a:cs typeface="+mn-lt"/>
              </a:rPr>
              <a:t>McDonald's frequently airs television ads featuring Happy Meals with themes or characters from popular films, aiming to make the meals more appealing to children. These ads often highlight the toy included with the meal, which may increase children’s enthusiasm for buying a Happy Meal.</a:t>
            </a:r>
            <a:endParaRPr lang="en-US" sz="1850" b="1">
              <a:solidFill>
                <a:schemeClr val="accent1"/>
              </a:solidFill>
              <a:latin typeface="Ubuntu"/>
              <a:ea typeface="+mn-lt"/>
              <a:cs typeface="+mn-lt"/>
            </a:endParaRPr>
          </a:p>
          <a:p>
            <a:endParaRPr lang="en-US" sz="1850" dirty="0">
              <a:solidFill>
                <a:schemeClr val="accent1"/>
              </a:solidFill>
              <a:latin typeface="Ubuntu"/>
              <a:ea typeface="+mn-lt"/>
              <a:cs typeface="+mn-lt"/>
            </a:endParaRPr>
          </a:p>
          <a:p>
            <a:r>
              <a:rPr lang="en-US" sz="1850" dirty="0">
                <a:solidFill>
                  <a:schemeClr val="accent1"/>
                </a:solidFill>
                <a:latin typeface="Ubuntu"/>
                <a:ea typeface="+mn-lt"/>
                <a:cs typeface="+mn-lt"/>
              </a:rPr>
              <a:t>Snack brands such as Pringles or Doritos might run short, engaging advertisements on YouTube before videos that are popular with children. These ads often present the products in a fun and playful manner to resonate with young viewers.</a:t>
            </a:r>
            <a:endParaRPr lang="en-US" sz="1850" dirty="0">
              <a:solidFill>
                <a:schemeClr val="accent1"/>
              </a:solidFill>
              <a:latin typeface="Ubuntu"/>
              <a:ea typeface="Calibri"/>
              <a:cs typeface="Calibri"/>
            </a:endParaRPr>
          </a:p>
          <a:p>
            <a:pPr>
              <a:buFont typeface=""/>
              <a:buChar char="•"/>
            </a:pPr>
            <a:endParaRPr lang="en-US" b="1">
              <a:cs typeface="Calibri"/>
            </a:endParaRPr>
          </a:p>
        </p:txBody>
      </p:sp>
      <p:pic>
        <p:nvPicPr>
          <p:cNvPr id="3" name="Online Media 2" title="2024 McDonald's Inside Out 2 Happy Meal Toys Commercial">
            <a:hlinkClick r:id="" action="ppaction://media"/>
            <a:extLst>
              <a:ext uri="{FF2B5EF4-FFF2-40B4-BE49-F238E27FC236}">
                <a16:creationId xmlns:a16="http://schemas.microsoft.com/office/drawing/2014/main" id="{07390CA6-F15F-F06A-676D-C0DC264E671B}"/>
              </a:ext>
            </a:extLst>
          </p:cNvPr>
          <p:cNvPicPr>
            <a:picLocks noRot="1" noChangeAspect="1"/>
          </p:cNvPicPr>
          <p:nvPr>
            <a:videoFile r:link="rId1"/>
          </p:nvPr>
        </p:nvPicPr>
        <p:blipFill>
          <a:blip r:embed="rId3"/>
          <a:stretch>
            <a:fillRect/>
          </a:stretch>
        </p:blipFill>
        <p:spPr>
          <a:xfrm>
            <a:off x="7476488" y="2018703"/>
            <a:ext cx="4334722" cy="2721077"/>
          </a:xfrm>
          <a:prstGeom prst="rect">
            <a:avLst/>
          </a:prstGeom>
        </p:spPr>
      </p:pic>
      <p:sp>
        <p:nvSpPr>
          <p:cNvPr id="4" name="TextBox 3">
            <a:extLst>
              <a:ext uri="{FF2B5EF4-FFF2-40B4-BE49-F238E27FC236}">
                <a16:creationId xmlns:a16="http://schemas.microsoft.com/office/drawing/2014/main" id="{4CE41DC2-9D40-29F4-1587-E12FEFB6D18D}"/>
              </a:ext>
            </a:extLst>
          </p:cNvPr>
          <p:cNvSpPr txBox="1"/>
          <p:nvPr/>
        </p:nvSpPr>
        <p:spPr>
          <a:xfrm>
            <a:off x="7476115" y="4914472"/>
            <a:ext cx="4403765" cy="1477328"/>
          </a:xfrm>
          <a:prstGeom prst="rect">
            <a:avLst/>
          </a:prstGeom>
          <a:solidFill>
            <a:schemeClr val="accent1">
              <a:lumMod val="7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1"/>
                </a:solidFill>
                <a:latin typeface="Ubuntu"/>
                <a:cs typeface="Segoe UI"/>
              </a:rPr>
              <a:t>Although HFSS product ads are not permitted to appear in media specifically for under-16s, many ads are still appealing and can be seen by children.</a:t>
            </a:r>
            <a:endParaRPr lang="en-US">
              <a:solidFill>
                <a:schemeClr val="bg1"/>
              </a:solidFill>
              <a:latin typeface="Ubuntu"/>
              <a:cs typeface="Calibri"/>
            </a:endParaRPr>
          </a:p>
        </p:txBody>
      </p:sp>
      <p:sp>
        <p:nvSpPr>
          <p:cNvPr id="15" name="TextBox 14">
            <a:extLst>
              <a:ext uri="{FF2B5EF4-FFF2-40B4-BE49-F238E27FC236}">
                <a16:creationId xmlns:a16="http://schemas.microsoft.com/office/drawing/2014/main" id="{AED3B95E-5140-480F-B082-D2F1A9C00977}"/>
              </a:ext>
            </a:extLst>
          </p:cNvPr>
          <p:cNvSpPr txBox="1"/>
          <p:nvPr/>
        </p:nvSpPr>
        <p:spPr>
          <a:xfrm>
            <a:off x="290286" y="913189"/>
            <a:ext cx="6023428" cy="98488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baseline="0" dirty="0">
                <a:solidFill>
                  <a:schemeClr val="accent1"/>
                </a:solidFill>
                <a:latin typeface="Ubuntu"/>
              </a:rPr>
              <a:t>Advertising and Marketing:</a:t>
            </a:r>
            <a:r>
              <a:rPr lang="en-US" sz="3200" b="1" baseline="0" dirty="0">
                <a:solidFill>
                  <a:srgbClr val="285087"/>
                </a:solidFill>
                <a:latin typeface="Ubuntu"/>
              </a:rPr>
              <a:t> </a:t>
            </a:r>
            <a:r>
              <a:rPr lang="en-US" sz="2600" b="1" baseline="0" dirty="0">
                <a:solidFill>
                  <a:srgbClr val="FF5D0C"/>
                </a:solidFill>
                <a:latin typeface="Ubuntu"/>
              </a:rPr>
              <a:t>Television and Online Ads</a:t>
            </a:r>
            <a:endParaRPr lang="en-US" sz="2600" dirty="0">
              <a:solidFill>
                <a:srgbClr val="FF5D0C"/>
              </a:solidFill>
              <a:latin typeface="Ubuntu"/>
            </a:endParaRPr>
          </a:p>
        </p:txBody>
      </p:sp>
    </p:spTree>
    <p:extLst>
      <p:ext uri="{BB962C8B-B14F-4D97-AF65-F5344CB8AC3E}">
        <p14:creationId xmlns:p14="http://schemas.microsoft.com/office/powerpoint/2010/main" val="1953662328"/>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86DA86-E1FB-44EE-B0F0-78AE5479C1BE}">
  <ds:schemaRefs>
    <ds:schemaRef ds:uri="bbd7921a-042b-4eb0-b7a0-a3fc5587e9ac"/>
    <ds:schemaRef ds:uri="http://purl.org/dc/elements/1.1/"/>
    <ds:schemaRef ds:uri="http://purl.org/dc/dcmitype/"/>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d6550f9a-f14e-418b-a53a-e888529f43ac"/>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3.xml><?xml version="1.0" encoding="utf-8"?>
<ds:datastoreItem xmlns:ds="http://schemas.openxmlformats.org/officeDocument/2006/customXml" ds:itemID="{3071D78F-DC8A-4F60-8B0D-B2EDBC19AE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1524</Words>
  <Application>Microsoft Office PowerPoint</Application>
  <PresentationFormat>Widescreen</PresentationFormat>
  <Paragraphs>114</Paragraphs>
  <Slides>13</Slides>
  <Notes>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Arial,Sans-Serif</vt:lpstr>
      <vt:lpstr>Calibri</vt:lpstr>
      <vt:lpstr>Segoe UI</vt:lpstr>
      <vt:lpstr>Ubuntu</vt:lpstr>
      <vt:lpstr>Verdana</vt: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Almaz Wong (Public Health Wales - No. 2 Capital Quarter)</cp:lastModifiedBy>
  <cp:revision>71</cp:revision>
  <dcterms:created xsi:type="dcterms:W3CDTF">2024-01-29T16:09:21Z</dcterms:created>
  <dcterms:modified xsi:type="dcterms:W3CDTF">2025-06-23T07:39:55Z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