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9"/>
  </p:notesMasterIdLst>
  <p:sldIdLst>
    <p:sldId id="299" r:id="rId5"/>
    <p:sldId id="300" r:id="rId6"/>
    <p:sldId id="301" r:id="rId7"/>
    <p:sldId id="302" r:id="rId8"/>
    <p:sldId id="303" r:id="rId9"/>
    <p:sldId id="304" r:id="rId10"/>
    <p:sldId id="305" r:id="rId11"/>
    <p:sldId id="306" r:id="rId12"/>
    <p:sldId id="297" r:id="rId13"/>
    <p:sldId id="293" r:id="rId14"/>
    <p:sldId id="294" r:id="rId15"/>
    <p:sldId id="284" r:id="rId16"/>
    <p:sldId id="295" r:id="rId17"/>
    <p:sldId id="30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5BC8576E-31AC-34AC-5567-0D03FEE68FD3}" name="Almaz Wong (Public Health Wales - No. 2 Capital Quarter)" initials="AQ" userId="S::almaz.wong@wales.nhs.uk::ea748972-8fa9-44ab-8b63-a8fb3618c257"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8368E0EE-64FE-66A5-C485-FE417B109E99}" name="Lucy Jayne (Public Health Wales - No. 2 Capital Quarter)" initials="" userId="S::Lucy.Jayne@wales.nhs.uk::7eb58db9-16aa-42b3-9796-7f97c022edec" providerId="AD"/>
  <p188:author id="{BC054FEF-5BE8-AA18-2D06-1894953C2949}" name="Almaz Wong (Public Health Wales - No. 2 Capital Quarter)" initials="" userId="S::Almaz.Wong@wales.nhs.uk::ea748972-8fa9-44ab-8b63-a8fb3618c257"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96EBD8-9A6E-B3BA-C1B6-9E3B9DD9F5B6}" v="9" dt="2025-06-24T08:02:54.605"/>
    <p1510:client id="{70B06469-486C-9108-F94C-DAFA2041D04C}" v="5" dt="2025-06-24T08:05:13.403"/>
    <p1510:client id="{889A0C4A-05ED-3DD7-A110-4FBBE28F400D}" v="21" dt="2025-06-23T16:05:56.057"/>
    <p1510:client id="{B7118537-D1CA-86B9-153F-1C25E54B5C92}" v="14" dt="2025-06-24T09:52:25.4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maz Wong (Public Health Wales - No. 2 Capital Quarter)" userId="S::almaz.wong@wales.nhs.uk::ea748972-8fa9-44ab-8b63-a8fb3618c257" providerId="AD" clId="Web-{889A0C4A-05ED-3DD7-A110-4FBBE28F400D}"/>
    <pc:docChg chg="modSld">
      <pc:chgData name="Almaz Wong (Public Health Wales - No. 2 Capital Quarter)" userId="S::almaz.wong@wales.nhs.uk::ea748972-8fa9-44ab-8b63-a8fb3618c257" providerId="AD" clId="Web-{889A0C4A-05ED-3DD7-A110-4FBBE28F400D}" dt="2025-06-23T16:05:56.057" v="20" actId="14100"/>
      <pc:docMkLst>
        <pc:docMk/>
      </pc:docMkLst>
      <pc:sldChg chg="addSp delSp modSp">
        <pc:chgData name="Almaz Wong (Public Health Wales - No. 2 Capital Quarter)" userId="S::almaz.wong@wales.nhs.uk::ea748972-8fa9-44ab-8b63-a8fb3618c257" providerId="AD" clId="Web-{889A0C4A-05ED-3DD7-A110-4FBBE28F400D}" dt="2025-06-23T16:05:56.057" v="20" actId="14100"/>
        <pc:sldMkLst>
          <pc:docMk/>
          <pc:sldMk cId="225644376" sldId="297"/>
        </pc:sldMkLst>
        <pc:picChg chg="add del mod">
          <ac:chgData name="Almaz Wong (Public Health Wales - No. 2 Capital Quarter)" userId="S::almaz.wong@wales.nhs.uk::ea748972-8fa9-44ab-8b63-a8fb3618c257" providerId="AD" clId="Web-{889A0C4A-05ED-3DD7-A110-4FBBE28F400D}" dt="2025-06-23T16:05:56.057" v="20" actId="14100"/>
          <ac:picMkLst>
            <pc:docMk/>
            <pc:sldMk cId="225644376" sldId="297"/>
            <ac:picMk id="2" creationId="{8BEB5D49-4CF2-FBD8-8634-F5E1EEEAC551}"/>
          </ac:picMkLst>
        </pc:picChg>
        <pc:picChg chg="add del">
          <ac:chgData name="Almaz Wong (Public Health Wales - No. 2 Capital Quarter)" userId="S::almaz.wong@wales.nhs.uk::ea748972-8fa9-44ab-8b63-a8fb3618c257" providerId="AD" clId="Web-{889A0C4A-05ED-3DD7-A110-4FBBE28F400D}" dt="2025-06-23T16:05:33.134" v="14"/>
          <ac:picMkLst>
            <pc:docMk/>
            <pc:sldMk cId="225644376" sldId="297"/>
            <ac:picMk id="8" creationId="{D4E37A9E-215E-09C1-F0B8-FF7B2EB04ADB}"/>
          </ac:picMkLst>
        </pc:picChg>
      </pc:sldChg>
    </pc:docChg>
  </pc:docChgLst>
  <pc:docChgLst>
    <pc:chgData name="Almaz Wong (Public Health Wales - No. 2 Capital Quarter)" userId="S::almaz.wong@wales.nhs.uk::ea748972-8fa9-44ab-8b63-a8fb3618c257" providerId="AD" clId="Web-{B7118537-D1CA-86B9-153F-1C25E54B5C92}"/>
    <pc:docChg chg="modSld">
      <pc:chgData name="Almaz Wong (Public Health Wales - No. 2 Capital Quarter)" userId="S::almaz.wong@wales.nhs.uk::ea748972-8fa9-44ab-8b63-a8fb3618c257" providerId="AD" clId="Web-{B7118537-D1CA-86B9-153F-1C25E54B5C92}" dt="2025-06-24T09:52:25.430" v="13"/>
      <pc:docMkLst>
        <pc:docMk/>
      </pc:docMkLst>
      <pc:sldChg chg="addSp delSp modSp">
        <pc:chgData name="Almaz Wong (Public Health Wales - No. 2 Capital Quarter)" userId="S::almaz.wong@wales.nhs.uk::ea748972-8fa9-44ab-8b63-a8fb3618c257" providerId="AD" clId="Web-{B7118537-D1CA-86B9-153F-1C25E54B5C92}" dt="2025-06-24T09:52:25.430" v="13"/>
        <pc:sldMkLst>
          <pc:docMk/>
          <pc:sldMk cId="225644376" sldId="297"/>
        </pc:sldMkLst>
        <pc:picChg chg="add del mod">
          <ac:chgData name="Almaz Wong (Public Health Wales - No. 2 Capital Quarter)" userId="S::almaz.wong@wales.nhs.uk::ea748972-8fa9-44ab-8b63-a8fb3618c257" providerId="AD" clId="Web-{B7118537-D1CA-86B9-153F-1C25E54B5C92}" dt="2025-06-24T09:52:22.601" v="12"/>
          <ac:picMkLst>
            <pc:docMk/>
            <pc:sldMk cId="225644376" sldId="297"/>
            <ac:picMk id="4" creationId="{61DDABE5-9923-36CB-7CE7-F1ED6C8CC7A0}"/>
          </ac:picMkLst>
        </pc:picChg>
        <pc:picChg chg="add del">
          <ac:chgData name="Almaz Wong (Public Health Wales - No. 2 Capital Quarter)" userId="S::almaz.wong@wales.nhs.uk::ea748972-8fa9-44ab-8b63-a8fb3618c257" providerId="AD" clId="Web-{B7118537-D1CA-86B9-153F-1C25E54B5C92}" dt="2025-06-24T09:52:25.430" v="13"/>
          <ac:picMkLst>
            <pc:docMk/>
            <pc:sldMk cId="225644376" sldId="297"/>
            <ac:picMk id="7" creationId="{C179087D-44D7-AFD4-1A5C-C24B9592CA87}"/>
          </ac:picMkLst>
        </pc:picChg>
      </pc:sldChg>
    </pc:docChg>
  </pc:docChgLst>
  <pc:docChgLst>
    <pc:chgData name="Almaz Wong (Public Health Wales - No. 2 Capital Quarter)" userId="S::almaz.wong@wales.nhs.uk::ea748972-8fa9-44ab-8b63-a8fb3618c257" providerId="AD" clId="Web-{0796EBD8-9A6E-B3BA-C1B6-9E3B9DD9F5B6}"/>
    <pc:docChg chg="modSld">
      <pc:chgData name="Almaz Wong (Public Health Wales - No. 2 Capital Quarter)" userId="S::almaz.wong@wales.nhs.uk::ea748972-8fa9-44ab-8b63-a8fb3618c257" providerId="AD" clId="Web-{0796EBD8-9A6E-B3BA-C1B6-9E3B9DD9F5B6}" dt="2025-06-24T08:02:54.605" v="7" actId="14100"/>
      <pc:docMkLst>
        <pc:docMk/>
      </pc:docMkLst>
      <pc:sldChg chg="modSp">
        <pc:chgData name="Almaz Wong (Public Health Wales - No. 2 Capital Quarter)" userId="S::almaz.wong@wales.nhs.uk::ea748972-8fa9-44ab-8b63-a8fb3618c257" providerId="AD" clId="Web-{0796EBD8-9A6E-B3BA-C1B6-9E3B9DD9F5B6}" dt="2025-06-24T08:01:18.039" v="0" actId="14100"/>
        <pc:sldMkLst>
          <pc:docMk/>
          <pc:sldMk cId="1080610183" sldId="295"/>
        </pc:sldMkLst>
        <pc:spChg chg="mod">
          <ac:chgData name="Almaz Wong (Public Health Wales - No. 2 Capital Quarter)" userId="S::almaz.wong@wales.nhs.uk::ea748972-8fa9-44ab-8b63-a8fb3618c257" providerId="AD" clId="Web-{0796EBD8-9A6E-B3BA-C1B6-9E3B9DD9F5B6}" dt="2025-06-24T08:01:18.039" v="0" actId="14100"/>
          <ac:spMkLst>
            <pc:docMk/>
            <pc:sldMk cId="1080610183" sldId="295"/>
            <ac:spMk id="7" creationId="{D94C234E-53E1-4DDD-C917-866A4C199A0A}"/>
          </ac:spMkLst>
        </pc:spChg>
      </pc:sldChg>
      <pc:sldChg chg="addSp modSp">
        <pc:chgData name="Almaz Wong (Public Health Wales - No. 2 Capital Quarter)" userId="S::almaz.wong@wales.nhs.uk::ea748972-8fa9-44ab-8b63-a8fb3618c257" providerId="AD" clId="Web-{0796EBD8-9A6E-B3BA-C1B6-9E3B9DD9F5B6}" dt="2025-06-24T08:02:54.605" v="7" actId="14100"/>
        <pc:sldMkLst>
          <pc:docMk/>
          <pc:sldMk cId="1831179176" sldId="306"/>
        </pc:sldMkLst>
        <pc:spChg chg="mod">
          <ac:chgData name="Almaz Wong (Public Health Wales - No. 2 Capital Quarter)" userId="S::almaz.wong@wales.nhs.uk::ea748972-8fa9-44ab-8b63-a8fb3618c257" providerId="AD" clId="Web-{0796EBD8-9A6E-B3BA-C1B6-9E3B9DD9F5B6}" dt="2025-06-24T08:02:39.995" v="4" actId="1076"/>
          <ac:spMkLst>
            <pc:docMk/>
            <pc:sldMk cId="1831179176" sldId="306"/>
            <ac:spMk id="4" creationId="{595F1D94-5796-A985-2E31-D08732D05D3C}"/>
          </ac:spMkLst>
        </pc:spChg>
        <pc:spChg chg="mod">
          <ac:chgData name="Almaz Wong (Public Health Wales - No. 2 Capital Quarter)" userId="S::almaz.wong@wales.nhs.uk::ea748972-8fa9-44ab-8b63-a8fb3618c257" providerId="AD" clId="Web-{0796EBD8-9A6E-B3BA-C1B6-9E3B9DD9F5B6}" dt="2025-06-24T08:02:43.479" v="5" actId="1076"/>
          <ac:spMkLst>
            <pc:docMk/>
            <pc:sldMk cId="1831179176" sldId="306"/>
            <ac:spMk id="6" creationId="{2AD7260D-7B59-084B-3DE3-4BD32A60E55D}"/>
          </ac:spMkLst>
        </pc:spChg>
        <pc:picChg chg="add mod">
          <ac:chgData name="Almaz Wong (Public Health Wales - No. 2 Capital Quarter)" userId="S::almaz.wong@wales.nhs.uk::ea748972-8fa9-44ab-8b63-a8fb3618c257" providerId="AD" clId="Web-{0796EBD8-9A6E-B3BA-C1B6-9E3B9DD9F5B6}" dt="2025-06-24T08:02:54.605" v="7" actId="14100"/>
          <ac:picMkLst>
            <pc:docMk/>
            <pc:sldMk cId="1831179176" sldId="306"/>
            <ac:picMk id="2" creationId="{3613750B-13C5-5176-4460-457CA5B9BA39}"/>
          </ac:picMkLst>
        </pc:picChg>
      </pc:sldChg>
    </pc:docChg>
  </pc:docChgLst>
  <pc:docChgLst>
    <pc:chgData name="Almaz Wong (Public Health Wales - No. 2 Capital Quarter)" userId="S::almaz.wong@wales.nhs.uk::ea748972-8fa9-44ab-8b63-a8fb3618c257" providerId="AD" clId="Web-{70B06469-486C-9108-F94C-DAFA2041D04C}"/>
    <pc:docChg chg="modSld">
      <pc:chgData name="Almaz Wong (Public Health Wales - No. 2 Capital Quarter)" userId="S::almaz.wong@wales.nhs.uk::ea748972-8fa9-44ab-8b63-a8fb3618c257" providerId="AD" clId="Web-{70B06469-486C-9108-F94C-DAFA2041D04C}" dt="2025-06-24T08:05:13.403" v="3" actId="1076"/>
      <pc:docMkLst>
        <pc:docMk/>
      </pc:docMkLst>
      <pc:sldChg chg="addSp delSp modSp">
        <pc:chgData name="Almaz Wong (Public Health Wales - No. 2 Capital Quarter)" userId="S::almaz.wong@wales.nhs.uk::ea748972-8fa9-44ab-8b63-a8fb3618c257" providerId="AD" clId="Web-{70B06469-486C-9108-F94C-DAFA2041D04C}" dt="2025-06-24T08:05:13.403" v="3" actId="1076"/>
        <pc:sldMkLst>
          <pc:docMk/>
          <pc:sldMk cId="1831179176" sldId="306"/>
        </pc:sldMkLst>
        <pc:picChg chg="del">
          <ac:chgData name="Almaz Wong (Public Health Wales - No. 2 Capital Quarter)" userId="S::almaz.wong@wales.nhs.uk::ea748972-8fa9-44ab-8b63-a8fb3618c257" providerId="AD" clId="Web-{70B06469-486C-9108-F94C-DAFA2041D04C}" dt="2025-06-24T08:04:42.199" v="0"/>
          <ac:picMkLst>
            <pc:docMk/>
            <pc:sldMk cId="1831179176" sldId="306"/>
            <ac:picMk id="2" creationId="{3613750B-13C5-5176-4460-457CA5B9BA39}"/>
          </ac:picMkLst>
        </pc:picChg>
        <pc:picChg chg="add mod">
          <ac:chgData name="Almaz Wong (Public Health Wales - No. 2 Capital Quarter)" userId="S::almaz.wong@wales.nhs.uk::ea748972-8fa9-44ab-8b63-a8fb3618c257" providerId="AD" clId="Web-{70B06469-486C-9108-F94C-DAFA2041D04C}" dt="2025-06-24T08:05:13.403" v="3" actId="1076"/>
          <ac:picMkLst>
            <pc:docMk/>
            <pc:sldMk cId="1831179176" sldId="306"/>
            <ac:picMk id="3" creationId="{7C028F48-8A11-FE3F-239F-2719E75677A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Ratatouille</a:t>
            </a:r>
            <a:r>
              <a:rPr lang="en-US"/>
              <a:t>: This animated movie celebrates French cuisine through the journey of Remy, a rat who dreams of becoming a chef in Paris, highlighting the passion and artistry of cooking.</a:t>
            </a:r>
          </a:p>
        </p:txBody>
      </p:sp>
      <p:sp>
        <p:nvSpPr>
          <p:cNvPr id="4" name="Slide Number Placeholder 3"/>
          <p:cNvSpPr>
            <a:spLocks noGrp="1"/>
          </p:cNvSpPr>
          <p:nvPr>
            <p:ph type="sldNum" sz="quarter" idx="5"/>
          </p:nvPr>
        </p:nvSpPr>
        <p:spPr/>
        <p:txBody>
          <a:bodyPr/>
          <a:lstStyle/>
          <a:p>
            <a:fld id="{C6BF1F24-30D7-5740-9F64-AE7FBFFC8324}" type="slidenum">
              <a:rPr lang="en-US" smtClean="0"/>
              <a:t>10</a:t>
            </a:fld>
            <a:endParaRPr lang="en-US"/>
          </a:p>
        </p:txBody>
      </p:sp>
    </p:spTree>
    <p:extLst>
      <p:ext uri="{BB962C8B-B14F-4D97-AF65-F5344CB8AC3E}">
        <p14:creationId xmlns:p14="http://schemas.microsoft.com/office/powerpoint/2010/main" val="3581044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11</a:t>
            </a:fld>
            <a:endParaRPr lang="en-US"/>
          </a:p>
        </p:txBody>
      </p:sp>
    </p:spTree>
    <p:extLst>
      <p:ext uri="{BB962C8B-B14F-4D97-AF65-F5344CB8AC3E}">
        <p14:creationId xmlns:p14="http://schemas.microsoft.com/office/powerpoint/2010/main" val="3210593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hyperlink" Target="https://www.bbc.co.uk/bitesize/articles/z4t7p9q#z6xkxg8"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www.bbc.co.uk/bitesize/articles/z4t7p9q#z6xkxg8"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6660826" cy="1567920"/>
          </a:xfrm>
        </p:spPr>
        <p:txBody>
          <a:bodyPr/>
          <a:lstStyle/>
          <a:p>
            <a:endParaRPr lang="en-US" sz="2200">
              <a:latin typeface="Ubuntu"/>
              <a:ea typeface="Verdana"/>
            </a:endParaRPr>
          </a:p>
          <a:p>
            <a:endParaRPr lang="en-US"/>
          </a:p>
          <a:p>
            <a:r>
              <a:rPr lang="en-US" sz="4000">
                <a:latin typeface="Ubuntu"/>
                <a:ea typeface="Verdana"/>
              </a:rPr>
              <a:t>Food, Culture and Society</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dirty="0">
                <a:latin typeface="Ubuntu"/>
                <a:ea typeface="Verdana"/>
              </a:rPr>
              <a:t>Food and Nutrition</a:t>
            </a:r>
          </a:p>
        </p:txBody>
      </p:sp>
      <p:pic>
        <p:nvPicPr>
          <p:cNvPr id="3" name="Picture 2" descr="A group of people sitting at a table eating food&#10;&#10;Description automatically generated">
            <a:extLst>
              <a:ext uri="{FF2B5EF4-FFF2-40B4-BE49-F238E27FC236}">
                <a16:creationId xmlns:a16="http://schemas.microsoft.com/office/drawing/2014/main" id="{D7F4DE3B-1257-1CA3-2CA1-F23A95775389}"/>
              </a:ext>
            </a:extLst>
          </p:cNvPr>
          <p:cNvPicPr>
            <a:picLocks noChangeAspect="1"/>
          </p:cNvPicPr>
          <p:nvPr/>
        </p:nvPicPr>
        <p:blipFill>
          <a:blip r:embed="rId2"/>
          <a:stretch>
            <a:fillRect/>
          </a:stretch>
        </p:blipFill>
        <p:spPr>
          <a:xfrm>
            <a:off x="7143855" y="1523000"/>
            <a:ext cx="4476034" cy="3731089"/>
          </a:xfrm>
          <a:prstGeom prst="roundRect">
            <a:avLst/>
          </a:prstGeom>
        </p:spPr>
      </p:pic>
    </p:spTree>
    <p:extLst>
      <p:ext uri="{BB962C8B-B14F-4D97-AF65-F5344CB8AC3E}">
        <p14:creationId xmlns:p14="http://schemas.microsoft.com/office/powerpoint/2010/main" val="2044797504"/>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275257" y="1028145"/>
            <a:ext cx="7408520" cy="82017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Ubuntu"/>
              </a:rPr>
              <a:t>Food and Traditions in Stories and Media</a:t>
            </a:r>
            <a:endParaRPr lang="en-US" sz="3200" b="1"/>
          </a:p>
        </p:txBody>
      </p:sp>
      <p:sp>
        <p:nvSpPr>
          <p:cNvPr id="2" name="TextBox 1">
            <a:extLst>
              <a:ext uri="{FF2B5EF4-FFF2-40B4-BE49-F238E27FC236}">
                <a16:creationId xmlns:a16="http://schemas.microsoft.com/office/drawing/2014/main" id="{EFFE6854-A700-71F6-16A1-A5C4385F678C}"/>
              </a:ext>
            </a:extLst>
          </p:cNvPr>
          <p:cNvSpPr txBox="1"/>
          <p:nvPr/>
        </p:nvSpPr>
        <p:spPr>
          <a:xfrm>
            <a:off x="276989" y="2336674"/>
            <a:ext cx="7363305" cy="3382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200" dirty="0">
                <a:solidFill>
                  <a:schemeClr val="accent1"/>
                </a:solidFill>
                <a:latin typeface="Ubuntu"/>
                <a:ea typeface="+mn-lt"/>
                <a:cs typeface="+mn-lt"/>
              </a:rPr>
              <a:t>Food often appears in books, films, online and TV shows. It can be a fun way to explore different cultures and stories.</a:t>
            </a:r>
            <a:endParaRPr lang="en-US">
              <a:solidFill>
                <a:schemeClr val="accent1"/>
              </a:solidFill>
              <a:latin typeface="Ubuntu"/>
              <a:ea typeface="+mn-lt"/>
              <a:cs typeface="Calibri" panose="020F0502020204030204"/>
            </a:endParaRPr>
          </a:p>
          <a:p>
            <a:pPr>
              <a:lnSpc>
                <a:spcPct val="90000"/>
              </a:lnSpc>
              <a:spcBef>
                <a:spcPts val="1000"/>
              </a:spcBef>
            </a:pPr>
            <a:r>
              <a:rPr lang="en-US" sz="2200" dirty="0">
                <a:solidFill>
                  <a:schemeClr val="accent1"/>
                </a:solidFill>
                <a:latin typeface="Ubuntu"/>
                <a:ea typeface="+mn-lt"/>
                <a:cs typeface="+mn-lt"/>
              </a:rPr>
              <a:t>From magical feasts to famous dishes, food plays a key role in bringing stories to life and connecting us to the characters.</a:t>
            </a:r>
            <a:endParaRPr lang="en-US">
              <a:solidFill>
                <a:schemeClr val="accent1"/>
              </a:solidFill>
              <a:latin typeface="Ubuntu"/>
            </a:endParaRPr>
          </a:p>
          <a:p>
            <a:pPr>
              <a:lnSpc>
                <a:spcPct val="90000"/>
              </a:lnSpc>
              <a:spcBef>
                <a:spcPts val="1000"/>
              </a:spcBef>
            </a:pPr>
            <a:r>
              <a:rPr lang="en-US" sz="2200" dirty="0">
                <a:solidFill>
                  <a:schemeClr val="accent1"/>
                </a:solidFill>
                <a:latin typeface="Ubuntu"/>
                <a:ea typeface="Calibri"/>
                <a:cs typeface="Segoe UI"/>
              </a:rPr>
              <a:t>Shows such as The Great British Bake Off or </a:t>
            </a:r>
            <a:r>
              <a:rPr lang="en-US" sz="2200" err="1">
                <a:solidFill>
                  <a:schemeClr val="accent1"/>
                </a:solidFill>
                <a:latin typeface="Ubuntu"/>
                <a:ea typeface="Calibri"/>
                <a:cs typeface="Segoe UI"/>
              </a:rPr>
              <a:t>Masterchef</a:t>
            </a:r>
            <a:r>
              <a:rPr lang="en-US" sz="2200" dirty="0">
                <a:solidFill>
                  <a:schemeClr val="accent1"/>
                </a:solidFill>
                <a:latin typeface="Ubuntu"/>
                <a:ea typeface="Calibri"/>
                <a:cs typeface="Segoe UI"/>
              </a:rPr>
              <a:t>, can encourage others to have a go at learning a new skill and enjoy taking part in food preparation, baking and cooking.</a:t>
            </a:r>
            <a:r>
              <a:rPr lang="en-US" sz="2200" dirty="0">
                <a:solidFill>
                  <a:srgbClr val="002060"/>
                </a:solidFill>
                <a:latin typeface="Segoe UI"/>
                <a:ea typeface="Calibri"/>
                <a:cs typeface="Segoe UI"/>
              </a:rPr>
              <a:t> </a:t>
            </a:r>
            <a:endParaRPr lang="en-US" sz="2200" dirty="0">
              <a:latin typeface="Segoe UI"/>
              <a:ea typeface="Calibri"/>
              <a:cs typeface="Segoe UI"/>
            </a:endParaRPr>
          </a:p>
        </p:txBody>
      </p:sp>
      <p:pic>
        <p:nvPicPr>
          <p:cNvPr id="5" name="Picture 4" descr="A movie cover with cartoon characters&#10;&#10;Description automatically generated">
            <a:extLst>
              <a:ext uri="{FF2B5EF4-FFF2-40B4-BE49-F238E27FC236}">
                <a16:creationId xmlns:a16="http://schemas.microsoft.com/office/drawing/2014/main" id="{2AA04F56-E43D-2375-57D2-EBDC4EB16861}"/>
              </a:ext>
            </a:extLst>
          </p:cNvPr>
          <p:cNvPicPr>
            <a:picLocks noChangeAspect="1"/>
          </p:cNvPicPr>
          <p:nvPr/>
        </p:nvPicPr>
        <p:blipFill>
          <a:blip r:embed="rId3"/>
          <a:stretch>
            <a:fillRect/>
          </a:stretch>
        </p:blipFill>
        <p:spPr>
          <a:xfrm>
            <a:off x="8612209" y="1026556"/>
            <a:ext cx="2850792" cy="3164755"/>
          </a:xfrm>
          <a:prstGeom prst="rect">
            <a:avLst/>
          </a:prstGeom>
        </p:spPr>
      </p:pic>
      <p:sp>
        <p:nvSpPr>
          <p:cNvPr id="6" name="TextBox 5">
            <a:extLst>
              <a:ext uri="{FF2B5EF4-FFF2-40B4-BE49-F238E27FC236}">
                <a16:creationId xmlns:a16="http://schemas.microsoft.com/office/drawing/2014/main" id="{EAB08B57-E4B3-7DA7-A637-8FC7EA7357AE}"/>
              </a:ext>
            </a:extLst>
          </p:cNvPr>
          <p:cNvSpPr txBox="1"/>
          <p:nvPr/>
        </p:nvSpPr>
        <p:spPr>
          <a:xfrm>
            <a:off x="8085227" y="4349771"/>
            <a:ext cx="3686311"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400" i="1" dirty="0">
                <a:solidFill>
                  <a:schemeClr val="accent1"/>
                </a:solidFill>
                <a:latin typeface="Ubuntu"/>
                <a:ea typeface="Calibri"/>
                <a:cs typeface="Calibri"/>
              </a:rPr>
              <a:t>This animated movie celebrates French cuisine through the journey of Remy, a rat who dreams of becoming a chef in Paris, highlighting the passion and artistry of cooking.</a:t>
            </a:r>
            <a:endParaRPr lang="en-US">
              <a:solidFill>
                <a:schemeClr val="accent1"/>
              </a:solidFill>
            </a:endParaRPr>
          </a:p>
        </p:txBody>
      </p:sp>
    </p:spTree>
    <p:extLst>
      <p:ext uri="{BB962C8B-B14F-4D97-AF65-F5344CB8AC3E}">
        <p14:creationId xmlns:p14="http://schemas.microsoft.com/office/powerpoint/2010/main" val="3760035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410748" y="986324"/>
            <a:ext cx="8306694" cy="82017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Ubuntu"/>
              </a:rPr>
              <a:t>Food as Art</a:t>
            </a:r>
            <a:endParaRPr lang="en-US" sz="3200" b="1"/>
          </a:p>
        </p:txBody>
      </p:sp>
      <p:sp>
        <p:nvSpPr>
          <p:cNvPr id="2" name="TextBox 1">
            <a:extLst>
              <a:ext uri="{FF2B5EF4-FFF2-40B4-BE49-F238E27FC236}">
                <a16:creationId xmlns:a16="http://schemas.microsoft.com/office/drawing/2014/main" id="{EFFE6854-A700-71F6-16A1-A5C4385F678C}"/>
              </a:ext>
            </a:extLst>
          </p:cNvPr>
          <p:cNvSpPr txBox="1"/>
          <p:nvPr/>
        </p:nvSpPr>
        <p:spPr>
          <a:xfrm>
            <a:off x="422285" y="1624852"/>
            <a:ext cx="11370410" cy="15501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400" dirty="0">
                <a:solidFill>
                  <a:schemeClr val="accent1"/>
                </a:solidFill>
                <a:latin typeface="Ubuntu"/>
                <a:ea typeface="+mn-lt"/>
                <a:cs typeface="+mn-lt"/>
              </a:rPr>
              <a:t>Cooking can be creative! Chefs and home cooks alike use food to make beautiful and delicious dishes.</a:t>
            </a:r>
          </a:p>
          <a:p>
            <a:pPr>
              <a:lnSpc>
                <a:spcPct val="90000"/>
              </a:lnSpc>
              <a:spcBef>
                <a:spcPts val="1000"/>
              </a:spcBef>
            </a:pPr>
            <a:r>
              <a:rPr lang="en-US" sz="2400" dirty="0">
                <a:solidFill>
                  <a:schemeClr val="accent1"/>
                </a:solidFill>
                <a:latin typeface="Ubuntu"/>
                <a:ea typeface="+mn-lt"/>
                <a:cs typeface="Segoe UI"/>
              </a:rPr>
              <a:t>Creating a </a:t>
            </a:r>
            <a:r>
              <a:rPr lang="en-US" sz="2200" dirty="0">
                <a:solidFill>
                  <a:schemeClr val="accent1"/>
                </a:solidFill>
                <a:latin typeface="Ubuntu"/>
                <a:ea typeface="+mn-lt"/>
                <a:cs typeface="Segoe UI"/>
              </a:rPr>
              <a:t>themed</a:t>
            </a:r>
            <a:r>
              <a:rPr lang="en-US" sz="2400" dirty="0">
                <a:solidFill>
                  <a:schemeClr val="accent1"/>
                </a:solidFill>
                <a:latin typeface="Ubuntu"/>
                <a:ea typeface="+mn-lt"/>
                <a:cs typeface="Segoe UI"/>
              </a:rPr>
              <a:t> buffet for a celebration with friends or family is a great way to be creative and have fun with food.</a:t>
            </a:r>
            <a:endParaRPr lang="en-US" sz="2400" dirty="0">
              <a:solidFill>
                <a:schemeClr val="accent1"/>
              </a:solidFill>
              <a:latin typeface="Ubuntu"/>
            </a:endParaRPr>
          </a:p>
        </p:txBody>
      </p:sp>
      <p:pic>
        <p:nvPicPr>
          <p:cNvPr id="9" name="Picture 8" descr="A plate of vegetables and dip&#10;&#10;Description automatically generated">
            <a:extLst>
              <a:ext uri="{FF2B5EF4-FFF2-40B4-BE49-F238E27FC236}">
                <a16:creationId xmlns:a16="http://schemas.microsoft.com/office/drawing/2014/main" id="{24CC18D8-07E6-1FDA-D676-B77D91951BA2}"/>
              </a:ext>
            </a:extLst>
          </p:cNvPr>
          <p:cNvPicPr>
            <a:picLocks noChangeAspect="1"/>
          </p:cNvPicPr>
          <p:nvPr/>
        </p:nvPicPr>
        <p:blipFill>
          <a:blip r:embed="rId3"/>
          <a:stretch>
            <a:fillRect/>
          </a:stretch>
        </p:blipFill>
        <p:spPr>
          <a:xfrm rot="21420000">
            <a:off x="8951885" y="3170121"/>
            <a:ext cx="1813512" cy="2760998"/>
          </a:xfrm>
          <a:prstGeom prst="rect">
            <a:avLst/>
          </a:prstGeom>
          <a:ln>
            <a:noFill/>
          </a:ln>
          <a:effectLst>
            <a:softEdge rad="112500"/>
          </a:effectLst>
        </p:spPr>
      </p:pic>
      <p:pic>
        <p:nvPicPr>
          <p:cNvPr id="13" name="Picture 12" descr="A christmas tree made of cheese grapes and grapes&#10;&#10;Description automatically generated">
            <a:extLst>
              <a:ext uri="{FF2B5EF4-FFF2-40B4-BE49-F238E27FC236}">
                <a16:creationId xmlns:a16="http://schemas.microsoft.com/office/drawing/2014/main" id="{80E2E97A-9116-D9C0-0EAE-5CCB1584E89E}"/>
              </a:ext>
            </a:extLst>
          </p:cNvPr>
          <p:cNvPicPr>
            <a:picLocks noChangeAspect="1"/>
          </p:cNvPicPr>
          <p:nvPr/>
        </p:nvPicPr>
        <p:blipFill>
          <a:blip r:embed="rId4"/>
          <a:stretch>
            <a:fillRect/>
          </a:stretch>
        </p:blipFill>
        <p:spPr>
          <a:xfrm rot="240000">
            <a:off x="6183961" y="3251788"/>
            <a:ext cx="1901994" cy="2592931"/>
          </a:xfrm>
          <a:prstGeom prst="rect">
            <a:avLst/>
          </a:prstGeom>
          <a:ln>
            <a:noFill/>
          </a:ln>
          <a:effectLst>
            <a:softEdge rad="112500"/>
          </a:effectLst>
        </p:spPr>
      </p:pic>
      <p:pic>
        <p:nvPicPr>
          <p:cNvPr id="15" name="Picture 14" descr="13 Super Fun Ways You Can Celebrate Ramadan With Your Kids">
            <a:extLst>
              <a:ext uri="{FF2B5EF4-FFF2-40B4-BE49-F238E27FC236}">
                <a16:creationId xmlns:a16="http://schemas.microsoft.com/office/drawing/2014/main" id="{E40BF0DE-635E-8897-3C8E-72357566D037}"/>
              </a:ext>
            </a:extLst>
          </p:cNvPr>
          <p:cNvPicPr>
            <a:picLocks noChangeAspect="1"/>
          </p:cNvPicPr>
          <p:nvPr/>
        </p:nvPicPr>
        <p:blipFill>
          <a:blip r:embed="rId5"/>
          <a:stretch>
            <a:fillRect/>
          </a:stretch>
        </p:blipFill>
        <p:spPr>
          <a:xfrm rot="-360000">
            <a:off x="610998" y="3432271"/>
            <a:ext cx="1608735" cy="2234788"/>
          </a:xfrm>
          <a:prstGeom prst="rect">
            <a:avLst/>
          </a:prstGeom>
          <a:ln>
            <a:noFill/>
          </a:ln>
          <a:effectLst>
            <a:softEdge rad="112500"/>
          </a:effectLst>
        </p:spPr>
      </p:pic>
      <p:pic>
        <p:nvPicPr>
          <p:cNvPr id="16" name="Picture 15" descr="A carved pumpkin on a table&#10;&#10;Description automatically generated">
            <a:extLst>
              <a:ext uri="{FF2B5EF4-FFF2-40B4-BE49-F238E27FC236}">
                <a16:creationId xmlns:a16="http://schemas.microsoft.com/office/drawing/2014/main" id="{8B8A7BD4-CE96-D967-64FC-96D791D38CA8}"/>
              </a:ext>
            </a:extLst>
          </p:cNvPr>
          <p:cNvPicPr>
            <a:picLocks noChangeAspect="1"/>
          </p:cNvPicPr>
          <p:nvPr/>
        </p:nvPicPr>
        <p:blipFill>
          <a:blip r:embed="rId6"/>
          <a:stretch>
            <a:fillRect/>
          </a:stretch>
        </p:blipFill>
        <p:spPr>
          <a:xfrm rot="240000">
            <a:off x="3121047" y="3511950"/>
            <a:ext cx="2351240" cy="2242550"/>
          </a:xfrm>
          <a:prstGeom prst="rect">
            <a:avLst/>
          </a:prstGeom>
          <a:ln>
            <a:noFill/>
          </a:ln>
          <a:effectLst>
            <a:softEdge rad="112500"/>
          </a:effectLst>
        </p:spPr>
      </p:pic>
    </p:spTree>
    <p:extLst>
      <p:ext uri="{BB962C8B-B14F-4D97-AF65-F5344CB8AC3E}">
        <p14:creationId xmlns:p14="http://schemas.microsoft.com/office/powerpoint/2010/main" val="1519490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165358" y="711413"/>
            <a:ext cx="8306694" cy="519997"/>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Ubuntu"/>
              </a:rPr>
              <a:t>Religious and Cultural Food Choices</a:t>
            </a:r>
            <a:endParaRPr lang="en-US" sz="3200"/>
          </a:p>
        </p:txBody>
      </p:sp>
      <p:sp>
        <p:nvSpPr>
          <p:cNvPr id="6" name="Text Placeholder 4">
            <a:extLst>
              <a:ext uri="{FF2B5EF4-FFF2-40B4-BE49-F238E27FC236}">
                <a16:creationId xmlns:a16="http://schemas.microsoft.com/office/drawing/2014/main" id="{41FA1CDA-59BF-ABE7-68EC-F35F6A85D545}"/>
              </a:ext>
            </a:extLst>
          </p:cNvPr>
          <p:cNvSpPr txBox="1">
            <a:spLocks/>
          </p:cNvSpPr>
          <p:nvPr/>
        </p:nvSpPr>
        <p:spPr>
          <a:xfrm>
            <a:off x="162837" y="1233092"/>
            <a:ext cx="11568256" cy="5404294"/>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900" dirty="0">
                <a:latin typeface="Ubuntu"/>
                <a:cs typeface="Calibri"/>
              </a:rPr>
              <a:t>Some people may choose foods that are special to them in their religion.</a:t>
            </a:r>
            <a:endParaRPr lang="en-US" sz="1900" dirty="0">
              <a:latin typeface="Ubuntu"/>
            </a:endParaRPr>
          </a:p>
          <a:p>
            <a:r>
              <a:rPr lang="en-US" sz="1900" dirty="0">
                <a:latin typeface="Ubuntu"/>
                <a:cs typeface="Calibri"/>
              </a:rPr>
              <a:t>In some religions, people eat foods that have been prepared in a special way. Some people might also have rules about not eating certain foods because of their beliefs or culture.</a:t>
            </a:r>
            <a:endParaRPr lang="en-US" sz="1900" dirty="0">
              <a:latin typeface="Ubuntu"/>
            </a:endParaRPr>
          </a:p>
          <a:p>
            <a:r>
              <a:rPr lang="en-US" sz="1900" b="1" dirty="0">
                <a:latin typeface="Ubuntu"/>
              </a:rPr>
              <a:t>Islam</a:t>
            </a:r>
            <a:endParaRPr lang="en-US" sz="1900" dirty="0">
              <a:latin typeface="Ubuntu"/>
            </a:endParaRPr>
          </a:p>
          <a:p>
            <a:r>
              <a:rPr lang="en-US" sz="1900" dirty="0">
                <a:latin typeface="Ubuntu"/>
              </a:rPr>
              <a:t>In Islam, halal is the name given to foods that are permitted or that have been prepared in a certain way following Islamic teachings.</a:t>
            </a:r>
          </a:p>
          <a:p>
            <a:r>
              <a:rPr lang="en-US" sz="1900" dirty="0">
                <a:latin typeface="Ubuntu"/>
              </a:rPr>
              <a:t>For example, certain foods like pork are forbidden in Islam.</a:t>
            </a:r>
          </a:p>
          <a:p>
            <a:r>
              <a:rPr lang="en-US" sz="1900" b="1" dirty="0">
                <a:latin typeface="Ubuntu"/>
              </a:rPr>
              <a:t>Judaism</a:t>
            </a:r>
            <a:endParaRPr lang="en-US" sz="1900" dirty="0">
              <a:latin typeface="Ubuntu"/>
            </a:endParaRPr>
          </a:p>
          <a:p>
            <a:r>
              <a:rPr lang="en-US" sz="1900" dirty="0">
                <a:latin typeface="Ubuntu"/>
              </a:rPr>
              <a:t>In Judaism, Jewish people cannot eat anything that isn't kosher.</a:t>
            </a:r>
          </a:p>
          <a:p>
            <a:r>
              <a:rPr lang="en-US" sz="1900" dirty="0">
                <a:latin typeface="Ubuntu"/>
              </a:rPr>
              <a:t>'Kosher' describes a food that adheres to a set of rules called kashrut. These rules inform Jewish people how to prepare and eat food following Jewish teachings.</a:t>
            </a:r>
          </a:p>
          <a:p>
            <a:r>
              <a:rPr lang="en-US" sz="1900" dirty="0">
                <a:latin typeface="Ubuntu"/>
              </a:rPr>
              <a:t>For example, Jewish people who follow a kosher diet are not allowed to eat pork or shellfish.</a:t>
            </a:r>
          </a:p>
          <a:p>
            <a:r>
              <a:rPr lang="en-US" sz="1900" b="1" dirty="0">
                <a:latin typeface="Ubuntu"/>
              </a:rPr>
              <a:t>Hinduism</a:t>
            </a:r>
            <a:endParaRPr lang="en-US" sz="1900" dirty="0">
              <a:latin typeface="Ubuntu"/>
            </a:endParaRPr>
          </a:p>
          <a:p>
            <a:r>
              <a:rPr lang="en-US" sz="1900" dirty="0">
                <a:latin typeface="Ubuntu"/>
              </a:rPr>
              <a:t>Many Hindus avoid eating beef because cows are considered very important in Hinduism.</a:t>
            </a:r>
          </a:p>
          <a:p>
            <a:endParaRPr lang="en-US" sz="1900" dirty="0">
              <a:latin typeface="Ubuntu"/>
            </a:endParaRPr>
          </a:p>
          <a:p>
            <a:endParaRPr lang="en-US" sz="1600">
              <a:latin typeface="Ubuntu"/>
            </a:endParaRPr>
          </a:p>
          <a:p>
            <a:endParaRPr lang="en-US" sz="1600">
              <a:latin typeface="Ubuntu"/>
            </a:endParaRPr>
          </a:p>
          <a:p>
            <a:endParaRPr lang="en-US" sz="1600">
              <a:latin typeface="Ubuntu"/>
            </a:endParaRPr>
          </a:p>
          <a:p>
            <a:endParaRPr lang="en-US" sz="1600">
              <a:latin typeface="Ubuntu"/>
            </a:endParaRPr>
          </a:p>
          <a:p>
            <a:endParaRPr lang="en-US" sz="1600">
              <a:latin typeface="Ubuntu"/>
            </a:endParaRPr>
          </a:p>
        </p:txBody>
      </p:sp>
      <p:sp>
        <p:nvSpPr>
          <p:cNvPr id="8" name="TextBox 7">
            <a:extLst>
              <a:ext uri="{FF2B5EF4-FFF2-40B4-BE49-F238E27FC236}">
                <a16:creationId xmlns:a16="http://schemas.microsoft.com/office/drawing/2014/main" id="{C9D12330-130A-5621-DD4A-0017091DEACA}"/>
              </a:ext>
            </a:extLst>
          </p:cNvPr>
          <p:cNvSpPr txBox="1"/>
          <p:nvPr/>
        </p:nvSpPr>
        <p:spPr>
          <a:xfrm>
            <a:off x="8025124" y="6359857"/>
            <a:ext cx="387575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What are food choices? - KS2 - BBC Bitesize</a:t>
            </a:r>
            <a:r>
              <a:rPr lang="en-US" sz="1400" b="1" dirty="0">
                <a:solidFill>
                  <a:schemeClr val="accent1"/>
                </a:solidFill>
                <a:latin typeface="Ubuntu"/>
                <a:ea typeface="+mn-lt"/>
                <a:cs typeface="+mn-lt"/>
              </a:rPr>
              <a:t> </a:t>
            </a:r>
          </a:p>
        </p:txBody>
      </p:sp>
    </p:spTree>
    <p:extLst>
      <p:ext uri="{BB962C8B-B14F-4D97-AF65-F5344CB8AC3E}">
        <p14:creationId xmlns:p14="http://schemas.microsoft.com/office/powerpoint/2010/main" val="1029800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D358A7-A2EA-A765-4EE0-817B79E52AE0}"/>
              </a:ext>
            </a:extLst>
          </p:cNvPr>
          <p:cNvSpPr txBox="1"/>
          <p:nvPr/>
        </p:nvSpPr>
        <p:spPr>
          <a:xfrm>
            <a:off x="141301" y="838601"/>
            <a:ext cx="989556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rgbClr val="15518B"/>
                </a:solidFill>
                <a:latin typeface="Ubuntu"/>
                <a:ea typeface="Calibri"/>
                <a:cs typeface="Calibri"/>
              </a:rPr>
              <a:t>Food and Community Support</a:t>
            </a:r>
            <a:endParaRPr lang="en-US" sz="3200" b="1" dirty="0">
              <a:solidFill>
                <a:srgbClr val="002060"/>
              </a:solidFill>
              <a:latin typeface="Ubuntu"/>
              <a:cs typeface="Calibri"/>
            </a:endParaRPr>
          </a:p>
        </p:txBody>
      </p:sp>
      <p:sp>
        <p:nvSpPr>
          <p:cNvPr id="3" name="TextBox 2">
            <a:extLst>
              <a:ext uri="{FF2B5EF4-FFF2-40B4-BE49-F238E27FC236}">
                <a16:creationId xmlns:a16="http://schemas.microsoft.com/office/drawing/2014/main" id="{7A87909B-C6CF-A902-CD3E-8921264CA543}"/>
              </a:ext>
            </a:extLst>
          </p:cNvPr>
          <p:cNvSpPr txBox="1"/>
          <p:nvPr/>
        </p:nvSpPr>
        <p:spPr>
          <a:xfrm>
            <a:off x="142259" y="1421672"/>
            <a:ext cx="9040973" cy="51629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50" b="1" dirty="0">
                <a:solidFill>
                  <a:srgbClr val="15518B"/>
                </a:solidFill>
                <a:latin typeface="Ubuntu"/>
                <a:ea typeface="+mn-lt"/>
                <a:cs typeface="+mn-lt"/>
              </a:rPr>
              <a:t>Food can be a way to help people in need. Soup kitchens, food banks and community gardens are important in supporting communities and helping people. </a:t>
            </a:r>
            <a:r>
              <a:rPr lang="en-US" sz="1850" dirty="0">
                <a:latin typeface="Ubuntu"/>
                <a:ea typeface="+mn-lt"/>
                <a:cs typeface="+mn-lt"/>
              </a:rPr>
              <a:t> </a:t>
            </a:r>
            <a:endParaRPr lang="en-US" sz="1850" dirty="0">
              <a:latin typeface="Ubuntu"/>
            </a:endParaRPr>
          </a:p>
          <a:p>
            <a:endParaRPr lang="en-US" sz="1850" dirty="0">
              <a:latin typeface="Ubuntu"/>
              <a:ea typeface="Calibri" panose="020F0502020204030204"/>
              <a:cs typeface="Calibri" panose="020F0502020204030204"/>
            </a:endParaRPr>
          </a:p>
          <a:p>
            <a:r>
              <a:rPr lang="en-US" sz="1850" dirty="0">
                <a:solidFill>
                  <a:srgbClr val="15518B"/>
                </a:solidFill>
                <a:latin typeface="Ubuntu"/>
                <a:ea typeface="+mn-lt"/>
                <a:cs typeface="+mn-lt"/>
              </a:rPr>
              <a:t>Sikh temples, known as Gurdwaras, provide free food to everyone through a community kitchen called "Langar". This tradition is an integral part of Sikhism and is based on the principles of selfless service (seva) and equality.</a:t>
            </a:r>
          </a:p>
          <a:p>
            <a:endParaRPr lang="en-US" sz="1850" dirty="0">
              <a:solidFill>
                <a:srgbClr val="15518B"/>
              </a:solidFill>
              <a:latin typeface="Ubuntu"/>
              <a:ea typeface="+mn-lt"/>
              <a:cs typeface="+mn-lt"/>
            </a:endParaRPr>
          </a:p>
          <a:p>
            <a:pPr marL="285750" indent="-285750">
              <a:buFont typeface="Arial"/>
              <a:buChar char="•"/>
            </a:pPr>
            <a:r>
              <a:rPr lang="en-US" sz="1850" b="1" dirty="0">
                <a:solidFill>
                  <a:srgbClr val="15518B"/>
                </a:solidFill>
                <a:latin typeface="Ubuntu"/>
                <a:ea typeface="+mn-lt"/>
                <a:cs typeface="+mn-lt"/>
              </a:rPr>
              <a:t>Open to All</a:t>
            </a:r>
            <a:r>
              <a:rPr lang="en-US" sz="1850" dirty="0">
                <a:solidFill>
                  <a:srgbClr val="15518B"/>
                </a:solidFill>
                <a:latin typeface="Ubuntu"/>
                <a:ea typeface="+mn-lt"/>
                <a:cs typeface="+mn-lt"/>
              </a:rPr>
              <a:t>: The Langar is open to people of all backgrounds, religions, and social status. It is a symbol of the Sikh commitment to equality and community.</a:t>
            </a:r>
            <a:endParaRPr lang="en-US" sz="1850" dirty="0">
              <a:latin typeface="Ubuntu"/>
            </a:endParaRPr>
          </a:p>
          <a:p>
            <a:pPr marL="285750" indent="-285750">
              <a:buFont typeface="Arial"/>
              <a:buChar char="•"/>
            </a:pPr>
            <a:r>
              <a:rPr lang="en-US" sz="1850" b="1" dirty="0">
                <a:solidFill>
                  <a:srgbClr val="15518B"/>
                </a:solidFill>
                <a:latin typeface="Ubuntu"/>
                <a:ea typeface="+mn-lt"/>
                <a:cs typeface="+mn-lt"/>
              </a:rPr>
              <a:t>Free of Charge</a:t>
            </a:r>
            <a:r>
              <a:rPr lang="en-US" sz="1850" dirty="0">
                <a:solidFill>
                  <a:srgbClr val="15518B"/>
                </a:solidFill>
                <a:latin typeface="Ubuntu"/>
                <a:ea typeface="+mn-lt"/>
                <a:cs typeface="+mn-lt"/>
              </a:rPr>
              <a:t>: The food served in the Langar is always free. It is funded by donations from the Sikh community and prepared by volunteers.</a:t>
            </a:r>
            <a:endParaRPr lang="en-US" sz="1850" dirty="0">
              <a:latin typeface="Ubuntu"/>
            </a:endParaRPr>
          </a:p>
          <a:p>
            <a:pPr marL="285750" indent="-285750">
              <a:buFont typeface="Arial"/>
              <a:buChar char="•"/>
            </a:pPr>
            <a:r>
              <a:rPr lang="en-US" sz="1850" b="1" dirty="0">
                <a:solidFill>
                  <a:srgbClr val="15518B"/>
                </a:solidFill>
                <a:latin typeface="Ubuntu"/>
                <a:ea typeface="+mn-lt"/>
                <a:cs typeface="+mn-lt"/>
              </a:rPr>
              <a:t>Simple and Vegetarian</a:t>
            </a:r>
            <a:r>
              <a:rPr lang="en-US" sz="1850" dirty="0">
                <a:solidFill>
                  <a:srgbClr val="15518B"/>
                </a:solidFill>
                <a:latin typeface="Ubuntu"/>
                <a:ea typeface="+mn-lt"/>
                <a:cs typeface="+mn-lt"/>
              </a:rPr>
              <a:t>: The meals are usually simple, nutritious, and vegetarian, making them accessible and acceptable to people of all dietary restrictions.</a:t>
            </a:r>
            <a:endParaRPr lang="en-US" sz="1850" dirty="0">
              <a:latin typeface="Ubuntu"/>
            </a:endParaRPr>
          </a:p>
          <a:p>
            <a:pPr marL="285750" indent="-285750">
              <a:buFont typeface="Arial"/>
              <a:buChar char="•"/>
            </a:pPr>
            <a:r>
              <a:rPr lang="en-US" sz="1850" b="1" dirty="0">
                <a:solidFill>
                  <a:srgbClr val="15518B"/>
                </a:solidFill>
                <a:latin typeface="Ubuntu"/>
                <a:ea typeface="+mn-lt"/>
                <a:cs typeface="+mn-lt"/>
              </a:rPr>
              <a:t>Community Service</a:t>
            </a:r>
            <a:r>
              <a:rPr lang="en-US" sz="1850" dirty="0">
                <a:solidFill>
                  <a:srgbClr val="15518B"/>
                </a:solidFill>
                <a:latin typeface="Ubuntu"/>
                <a:ea typeface="+mn-lt"/>
                <a:cs typeface="+mn-lt"/>
              </a:rPr>
              <a:t>: Preparing and serving the Langar is considered an act of community service and a way for Sikhs to practice humility and service to others.</a:t>
            </a:r>
            <a:endParaRPr lang="en-US" sz="1850" dirty="0">
              <a:latin typeface="Ubuntu"/>
            </a:endParaRPr>
          </a:p>
          <a:p>
            <a:endParaRPr lang="en-US" sz="1500" dirty="0">
              <a:solidFill>
                <a:srgbClr val="15518B"/>
              </a:solidFill>
              <a:ea typeface="Calibri"/>
              <a:cs typeface="Calibri"/>
            </a:endParaRPr>
          </a:p>
        </p:txBody>
      </p:sp>
      <p:sp>
        <p:nvSpPr>
          <p:cNvPr id="7" name="TextBox 6">
            <a:extLst>
              <a:ext uri="{FF2B5EF4-FFF2-40B4-BE49-F238E27FC236}">
                <a16:creationId xmlns:a16="http://schemas.microsoft.com/office/drawing/2014/main" id="{D94C234E-53E1-4DDD-C917-866A4C199A0A}"/>
              </a:ext>
            </a:extLst>
          </p:cNvPr>
          <p:cNvSpPr txBox="1"/>
          <p:nvPr/>
        </p:nvSpPr>
        <p:spPr>
          <a:xfrm>
            <a:off x="9007059" y="3434761"/>
            <a:ext cx="3040240" cy="2062103"/>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FFFFFF"/>
                </a:solidFill>
                <a:latin typeface="Ubuntu"/>
                <a:ea typeface="Calibri"/>
                <a:cs typeface="Calibri"/>
              </a:rPr>
              <a:t>Check out the societal impacts Knowledge Bank for more information on the unfair and avoidable reasons why some children and young people have more health problems related to food than others. </a:t>
            </a:r>
            <a:r>
              <a:rPr lang="en-US" sz="1600" b="1" dirty="0">
                <a:solidFill>
                  <a:srgbClr val="FFFFFF"/>
                </a:solidFill>
                <a:latin typeface="Ubuntu"/>
              </a:rPr>
              <a:t> </a:t>
            </a:r>
            <a:r>
              <a:rPr lang="en-US" sz="1600" b="1" dirty="0">
                <a:solidFill>
                  <a:srgbClr val="FFFFFF"/>
                </a:solidFill>
                <a:latin typeface="Ubuntu"/>
                <a:ea typeface="Calibri"/>
                <a:cs typeface="Calibri"/>
              </a:rPr>
              <a:t>​</a:t>
            </a:r>
            <a:endParaRPr lang="en-US" sz="1600" b="1" dirty="0">
              <a:solidFill>
                <a:srgbClr val="FFFFFF"/>
              </a:solidFill>
              <a:latin typeface="Ubuntu"/>
            </a:endParaRPr>
          </a:p>
        </p:txBody>
      </p:sp>
      <p:pic>
        <p:nvPicPr>
          <p:cNvPr id="6" name="Picture 5" descr="A person holding a box of food&#10;&#10;Description automatically generated">
            <a:extLst>
              <a:ext uri="{FF2B5EF4-FFF2-40B4-BE49-F238E27FC236}">
                <a16:creationId xmlns:a16="http://schemas.microsoft.com/office/drawing/2014/main" id="{75D9110D-854A-AF32-AB3C-C84AD19D1B65}"/>
              </a:ext>
            </a:extLst>
          </p:cNvPr>
          <p:cNvPicPr>
            <a:picLocks noChangeAspect="1"/>
          </p:cNvPicPr>
          <p:nvPr/>
        </p:nvPicPr>
        <p:blipFill>
          <a:blip r:embed="rId2"/>
          <a:stretch>
            <a:fillRect/>
          </a:stretch>
        </p:blipFill>
        <p:spPr>
          <a:xfrm>
            <a:off x="9009670" y="415085"/>
            <a:ext cx="2870941" cy="2055292"/>
          </a:xfrm>
          <a:prstGeom prst="rect">
            <a:avLst/>
          </a:prstGeom>
        </p:spPr>
      </p:pic>
    </p:spTree>
    <p:extLst>
      <p:ext uri="{BB962C8B-B14F-4D97-AF65-F5344CB8AC3E}">
        <p14:creationId xmlns:p14="http://schemas.microsoft.com/office/powerpoint/2010/main" val="1080610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dirty="0">
                <a:latin typeface="Ubuntu"/>
                <a:ea typeface="Verdana"/>
              </a:rPr>
              <a:t>Thank You For Listening</a:t>
            </a:r>
            <a:endParaRPr lang="en-US" dirty="0"/>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a:latin typeface="Ubuntu"/>
              </a:rPr>
              <a:t>Contents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920050"/>
            <a:ext cx="6678538" cy="4224032"/>
          </a:xfrm>
        </p:spPr>
        <p:txBody>
          <a:bodyPr vert="horz" lIns="91440" tIns="45720" rIns="91440" bIns="45720" rtlCol="0" anchor="t">
            <a:noAutofit/>
          </a:bodyPr>
          <a:lstStyle/>
          <a:p>
            <a:pPr marL="285750" indent="-285750">
              <a:buFont typeface="Arial"/>
              <a:buChar char="•"/>
            </a:pPr>
            <a:r>
              <a:rPr lang="en-US" sz="2200" b="1" dirty="0">
                <a:latin typeface="Ubuntu"/>
              </a:rPr>
              <a:t>How is food an important part of our culture and society?</a:t>
            </a:r>
            <a:endParaRPr lang="en-US" sz="2200" dirty="0">
              <a:solidFill>
                <a:srgbClr val="000000"/>
              </a:solidFill>
              <a:latin typeface="Ubuntu"/>
            </a:endParaRPr>
          </a:p>
          <a:p>
            <a:pPr marL="285750" indent="-285750">
              <a:buFont typeface="Arial"/>
              <a:buChar char="•"/>
            </a:pPr>
            <a:r>
              <a:rPr lang="en-US" sz="2200" b="1" dirty="0">
                <a:latin typeface="Ubuntu"/>
              </a:rPr>
              <a:t>Food and Family Traditions </a:t>
            </a:r>
            <a:endParaRPr lang="en-US" sz="2200" dirty="0">
              <a:solidFill>
                <a:srgbClr val="000000"/>
              </a:solidFill>
              <a:latin typeface="Ubuntu"/>
            </a:endParaRPr>
          </a:p>
          <a:p>
            <a:pPr marL="285750" indent="-285750">
              <a:buFont typeface="Arial"/>
              <a:buChar char="•"/>
            </a:pPr>
            <a:r>
              <a:rPr lang="en-US" sz="2200" b="1" dirty="0" err="1">
                <a:latin typeface="Ubuntu"/>
              </a:rPr>
              <a:t>Socialising</a:t>
            </a:r>
            <a:r>
              <a:rPr lang="en-US" sz="2200" b="1" dirty="0">
                <a:latin typeface="Ubuntu"/>
              </a:rPr>
              <a:t> with Food </a:t>
            </a:r>
            <a:endParaRPr lang="en-US" sz="2200" dirty="0">
              <a:solidFill>
                <a:srgbClr val="000000"/>
              </a:solidFill>
              <a:latin typeface="Ubuntu"/>
            </a:endParaRPr>
          </a:p>
          <a:p>
            <a:pPr marL="285750" indent="-285750">
              <a:buFont typeface="Arial"/>
              <a:buChar char="•"/>
            </a:pPr>
            <a:r>
              <a:rPr lang="en-US" sz="2200" b="1" dirty="0">
                <a:latin typeface="Ubuntu"/>
              </a:rPr>
              <a:t>Celebrations and Festivals </a:t>
            </a:r>
            <a:endParaRPr lang="en-US" sz="2200" dirty="0">
              <a:solidFill>
                <a:srgbClr val="000000"/>
              </a:solidFill>
              <a:latin typeface="Ubuntu"/>
            </a:endParaRPr>
          </a:p>
          <a:p>
            <a:pPr marL="285750" indent="-285750">
              <a:buFont typeface="Arial"/>
              <a:buChar char="•"/>
            </a:pPr>
            <a:r>
              <a:rPr lang="en-US" sz="2200" b="1" dirty="0">
                <a:latin typeface="Ubuntu"/>
              </a:rPr>
              <a:t>Food from Around the World </a:t>
            </a:r>
            <a:endParaRPr lang="en-US" sz="2200" dirty="0">
              <a:solidFill>
                <a:srgbClr val="000000"/>
              </a:solidFill>
              <a:latin typeface="Ubuntu"/>
            </a:endParaRPr>
          </a:p>
          <a:p>
            <a:pPr marL="285750" indent="-285750">
              <a:buFont typeface="Arial"/>
              <a:buChar char="•"/>
            </a:pPr>
            <a:r>
              <a:rPr lang="en-US" sz="2200" b="1" dirty="0">
                <a:latin typeface="Ubuntu"/>
              </a:rPr>
              <a:t>Food and Traditions in Stories and Media</a:t>
            </a:r>
            <a:endParaRPr lang="en-US" sz="2200" dirty="0">
              <a:solidFill>
                <a:srgbClr val="000000"/>
              </a:solidFill>
              <a:latin typeface="Ubuntu"/>
            </a:endParaRPr>
          </a:p>
          <a:p>
            <a:pPr marL="285750" indent="-285750">
              <a:buFont typeface="Arial"/>
              <a:buChar char="•"/>
            </a:pPr>
            <a:r>
              <a:rPr lang="en-US" sz="2200" b="1" dirty="0">
                <a:latin typeface="Ubuntu"/>
              </a:rPr>
              <a:t>Food as Art </a:t>
            </a:r>
            <a:endParaRPr lang="en-US" sz="2200" dirty="0">
              <a:solidFill>
                <a:srgbClr val="000000"/>
              </a:solidFill>
              <a:latin typeface="Ubuntu"/>
            </a:endParaRPr>
          </a:p>
          <a:p>
            <a:pPr marL="285750" indent="-285750">
              <a:buFont typeface="Arial"/>
              <a:buChar char="•"/>
            </a:pPr>
            <a:r>
              <a:rPr lang="en-US" sz="2200" b="1" dirty="0">
                <a:latin typeface="Ubuntu"/>
              </a:rPr>
              <a:t>Religious and Cultural Food Choices</a:t>
            </a:r>
          </a:p>
          <a:p>
            <a:pPr marL="285750" indent="-285750">
              <a:buFont typeface="Arial"/>
              <a:buChar char="•"/>
            </a:pPr>
            <a:r>
              <a:rPr lang="en-US" sz="2200" b="1" dirty="0">
                <a:latin typeface="Ubuntu"/>
              </a:rPr>
              <a:t>Food and Community Support </a:t>
            </a:r>
          </a:p>
          <a:p>
            <a:pPr marL="285750" indent="-285750">
              <a:buFont typeface="Arial"/>
              <a:buChar char="•"/>
            </a:pPr>
            <a:endParaRPr lang="en-US" sz="2000" dirty="0">
              <a:solidFill>
                <a:srgbClr val="000000"/>
              </a:solidFill>
            </a:endParaRPr>
          </a:p>
          <a:p>
            <a:endParaRPr lang="en-US" dirty="0"/>
          </a:p>
        </p:txBody>
      </p:sp>
      <p:pic>
        <p:nvPicPr>
          <p:cNvPr id="5" name="Picture 4" descr="A group of people eating at a table&#10;&#10;Description automatically generated">
            <a:extLst>
              <a:ext uri="{FF2B5EF4-FFF2-40B4-BE49-F238E27FC236}">
                <a16:creationId xmlns:a16="http://schemas.microsoft.com/office/drawing/2014/main" id="{26EE7CD8-7F20-3BC9-3909-563805D0FD06}"/>
              </a:ext>
            </a:extLst>
          </p:cNvPr>
          <p:cNvPicPr>
            <a:picLocks noChangeAspect="1"/>
          </p:cNvPicPr>
          <p:nvPr/>
        </p:nvPicPr>
        <p:blipFill>
          <a:blip r:embed="rId2"/>
          <a:stretch>
            <a:fillRect/>
          </a:stretch>
        </p:blipFill>
        <p:spPr>
          <a:xfrm>
            <a:off x="6672317" y="1920050"/>
            <a:ext cx="4735912" cy="3375851"/>
          </a:xfrm>
          <a:prstGeom prst="roundRect">
            <a:avLst/>
          </a:prstGeom>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1432751"/>
            <a:ext cx="5892486" cy="1651307"/>
          </a:xfrm>
        </p:spPr>
        <p:txBody>
          <a:bodyPr/>
          <a:lstStyle/>
          <a:p>
            <a:r>
              <a:rPr lang="en-US" sz="3000" dirty="0">
                <a:latin typeface="Ubuntu"/>
              </a:rPr>
              <a:t>How is Food an Important Part of Our Culture and Society?</a:t>
            </a:r>
            <a:endParaRPr lang="en-US" sz="3000" b="0" dirty="0">
              <a:solidFill>
                <a:srgbClr val="000000"/>
              </a:solidFill>
              <a:latin typeface="Ubuntu"/>
            </a:endParaRPr>
          </a:p>
          <a:p>
            <a:endParaRPr lang="en-US" dirty="0">
              <a:solidFill>
                <a:srgbClr val="15518B"/>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257047"/>
            <a:ext cx="6433921" cy="4095782"/>
          </a:xfrm>
        </p:spPr>
        <p:txBody>
          <a:bodyPr vert="horz" lIns="91440" tIns="45720" rIns="91440" bIns="45720" rtlCol="0" anchor="t">
            <a:noAutofit/>
          </a:bodyPr>
          <a:lstStyle/>
          <a:p>
            <a:pPr marL="285750" indent="-285750">
              <a:buFont typeface="Arial"/>
              <a:buChar char="•"/>
            </a:pPr>
            <a:r>
              <a:rPr lang="en-US" sz="2200" dirty="0">
                <a:latin typeface="Ubuntu"/>
              </a:rPr>
              <a:t>Food isn't just for eating; it's often a fun, enjoyable and interesting part of daily life, and an important part of our celebrations and cultures.</a:t>
            </a:r>
            <a:endParaRPr lang="en-US" sz="2200"/>
          </a:p>
          <a:p>
            <a:pPr marL="285750" indent="-285750">
              <a:buFont typeface="Arial"/>
              <a:buChar char="•"/>
            </a:pPr>
            <a:r>
              <a:rPr lang="en-US" sz="2200" dirty="0">
                <a:latin typeface="Ubuntu"/>
              </a:rPr>
              <a:t>Food can often take centre stage within our celebrations and special events. We regularly choose to celebrate positive events in our life which can involve food and meals together. </a:t>
            </a:r>
          </a:p>
          <a:p>
            <a:pPr marL="285750" indent="-285750">
              <a:buFont typeface="Arial"/>
              <a:buChar char="•"/>
            </a:pPr>
            <a:r>
              <a:rPr lang="en-US" sz="2200" dirty="0">
                <a:latin typeface="Ubuntu"/>
              </a:rPr>
              <a:t>Food is embedded into daily lives, culture, religion and social activities.</a:t>
            </a:r>
            <a:endParaRPr lang="en-US" sz="2200" dirty="0"/>
          </a:p>
          <a:p>
            <a:pPr marL="285750" indent="-285750">
              <a:buFont typeface="Arial,Sans-Serif"/>
              <a:buChar char="•"/>
            </a:pPr>
            <a:endParaRPr lang="en-US" sz="2000">
              <a:solidFill>
                <a:srgbClr val="000000"/>
              </a:solidFill>
            </a:endParaRPr>
          </a:p>
          <a:p>
            <a:endParaRPr lang="en-US"/>
          </a:p>
        </p:txBody>
      </p:sp>
      <p:sp>
        <p:nvSpPr>
          <p:cNvPr id="8" name="TextBox 7">
            <a:extLst>
              <a:ext uri="{FF2B5EF4-FFF2-40B4-BE49-F238E27FC236}">
                <a16:creationId xmlns:a16="http://schemas.microsoft.com/office/drawing/2014/main" id="{1B02626F-7899-695C-4935-7C41BA7629C4}"/>
              </a:ext>
            </a:extLst>
          </p:cNvPr>
          <p:cNvSpPr txBox="1"/>
          <p:nvPr/>
        </p:nvSpPr>
        <p:spPr>
          <a:xfrm>
            <a:off x="6592467" y="5949238"/>
            <a:ext cx="511072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What are food choices? - KS2 - BBC Bitesize</a:t>
            </a:r>
            <a:r>
              <a:rPr lang="en-US" b="1" dirty="0">
                <a:solidFill>
                  <a:schemeClr val="accent1"/>
                </a:solidFill>
                <a:latin typeface="Ubuntu"/>
                <a:ea typeface="+mn-lt"/>
                <a:cs typeface="+mn-lt"/>
              </a:rPr>
              <a:t> </a:t>
            </a:r>
          </a:p>
        </p:txBody>
      </p:sp>
      <p:pic>
        <p:nvPicPr>
          <p:cNvPr id="3" name="Picture 2" descr="A group of people serving food&#10;&#10;Description automatically generated">
            <a:extLst>
              <a:ext uri="{FF2B5EF4-FFF2-40B4-BE49-F238E27FC236}">
                <a16:creationId xmlns:a16="http://schemas.microsoft.com/office/drawing/2014/main" id="{A37D1B55-0922-05EB-3668-0F74E27B2146}"/>
              </a:ext>
            </a:extLst>
          </p:cNvPr>
          <p:cNvPicPr>
            <a:picLocks noChangeAspect="1"/>
          </p:cNvPicPr>
          <p:nvPr/>
        </p:nvPicPr>
        <p:blipFill>
          <a:blip r:embed="rId3"/>
          <a:stretch>
            <a:fillRect/>
          </a:stretch>
        </p:blipFill>
        <p:spPr>
          <a:xfrm>
            <a:off x="6861827" y="1900604"/>
            <a:ext cx="4572000" cy="3318050"/>
          </a:xfrm>
          <a:prstGeom prst="roundRect">
            <a:avLst/>
          </a:prstGeom>
        </p:spPr>
      </p:pic>
    </p:spTree>
    <p:extLst>
      <p:ext uri="{BB962C8B-B14F-4D97-AF65-F5344CB8AC3E}">
        <p14:creationId xmlns:p14="http://schemas.microsoft.com/office/powerpoint/2010/main" val="4243182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826113"/>
            <a:ext cx="5629729" cy="1782685"/>
          </a:xfrm>
        </p:spPr>
        <p:txBody>
          <a:bodyPr/>
          <a:lstStyle/>
          <a:p>
            <a:r>
              <a:rPr lang="en-US" dirty="0">
                <a:latin typeface="Ubuntu"/>
              </a:rPr>
              <a:t>Food and Family Traditions</a:t>
            </a:r>
            <a:endParaRPr lang="en-US" dirty="0"/>
          </a:p>
          <a:p>
            <a:endParaRPr lang="en-US" dirty="0">
              <a:solidFill>
                <a:srgbClr val="15518B"/>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860613"/>
            <a:ext cx="8444021" cy="4487000"/>
          </a:xfrm>
        </p:spPr>
        <p:txBody>
          <a:bodyPr vert="horz" lIns="91440" tIns="45720" rIns="91440" bIns="45720" rtlCol="0" anchor="t">
            <a:noAutofit/>
          </a:bodyPr>
          <a:lstStyle/>
          <a:p>
            <a:pPr marL="285750" indent="-285750">
              <a:lnSpc>
                <a:spcPct val="100000"/>
              </a:lnSpc>
              <a:spcBef>
                <a:spcPts val="0"/>
              </a:spcBef>
              <a:buFont typeface="Arial"/>
              <a:buChar char="•"/>
            </a:pPr>
            <a:r>
              <a:rPr lang="en-US" sz="2200" dirty="0">
                <a:latin typeface="Ubuntu"/>
                <a:ea typeface="Calibri"/>
                <a:cs typeface="Calibri"/>
              </a:rPr>
              <a:t>Sharing food with friends and family is a way to connect with others. </a:t>
            </a:r>
            <a:endParaRPr lang="en-US"/>
          </a:p>
          <a:p>
            <a:pPr marL="285750" indent="-285750">
              <a:lnSpc>
                <a:spcPct val="100000"/>
              </a:lnSpc>
              <a:spcBef>
                <a:spcPts val="0"/>
              </a:spcBef>
              <a:buFont typeface="Arial"/>
              <a:buChar char="•"/>
            </a:pPr>
            <a:endParaRPr lang="en-US" sz="2200" dirty="0">
              <a:latin typeface="Ubuntu"/>
              <a:ea typeface="Calibri"/>
              <a:cs typeface="Calibri"/>
            </a:endParaRPr>
          </a:p>
          <a:p>
            <a:pPr marL="285750" indent="-285750">
              <a:lnSpc>
                <a:spcPct val="100000"/>
              </a:lnSpc>
              <a:spcBef>
                <a:spcPts val="0"/>
              </a:spcBef>
              <a:buFont typeface="Arial"/>
              <a:buChar char="•"/>
            </a:pPr>
            <a:r>
              <a:rPr lang="en-US" sz="2200" dirty="0">
                <a:latin typeface="Ubuntu"/>
                <a:ea typeface="Calibri"/>
                <a:cs typeface="Calibri"/>
              </a:rPr>
              <a:t>The preparation and making of foods can often be a special time to share with family. </a:t>
            </a:r>
          </a:p>
          <a:p>
            <a:pPr marL="285750" indent="-285750">
              <a:lnSpc>
                <a:spcPct val="100000"/>
              </a:lnSpc>
              <a:spcBef>
                <a:spcPts val="0"/>
              </a:spcBef>
              <a:buFont typeface="Arial"/>
              <a:buChar char="•"/>
            </a:pPr>
            <a:endParaRPr lang="en-US" sz="2200" dirty="0">
              <a:latin typeface="Ubuntu"/>
              <a:ea typeface="Calibri"/>
              <a:cs typeface="Calibri"/>
            </a:endParaRPr>
          </a:p>
          <a:p>
            <a:pPr marL="285750" indent="-285750">
              <a:lnSpc>
                <a:spcPct val="100000"/>
              </a:lnSpc>
              <a:spcBef>
                <a:spcPts val="0"/>
              </a:spcBef>
              <a:buFont typeface="Arial"/>
              <a:buChar char="•"/>
            </a:pPr>
            <a:r>
              <a:rPr lang="en-US" sz="2200" dirty="0">
                <a:latin typeface="Ubuntu"/>
                <a:ea typeface="Calibri"/>
                <a:cs typeface="Calibri"/>
              </a:rPr>
              <a:t>There are lots of different events where food is shared such as parties, BBQ's, religious events, picnics, celebrations and even our normal family meals. </a:t>
            </a:r>
          </a:p>
          <a:p>
            <a:pPr marL="285750" indent="-285750">
              <a:lnSpc>
                <a:spcPct val="100000"/>
              </a:lnSpc>
              <a:spcBef>
                <a:spcPts val="0"/>
              </a:spcBef>
              <a:buFont typeface="Arial"/>
              <a:buChar char="•"/>
            </a:pPr>
            <a:endParaRPr lang="en-US" sz="2200" dirty="0">
              <a:latin typeface="Ubuntu"/>
              <a:ea typeface="Calibri"/>
              <a:cs typeface="Calibri"/>
            </a:endParaRPr>
          </a:p>
          <a:p>
            <a:pPr marL="285750" indent="-285750">
              <a:lnSpc>
                <a:spcPct val="100000"/>
              </a:lnSpc>
              <a:spcBef>
                <a:spcPts val="0"/>
              </a:spcBef>
              <a:buFont typeface="Arial"/>
              <a:buChar char="•"/>
            </a:pPr>
            <a:r>
              <a:rPr lang="en-US" sz="2200" dirty="0">
                <a:latin typeface="Ubuntu"/>
                <a:ea typeface="Calibri"/>
                <a:cs typeface="Calibri"/>
              </a:rPr>
              <a:t>Many families have special meals or recipes passed down through generations. These meals help bring families together and should be celebrated and encouraged throughout society. </a:t>
            </a:r>
          </a:p>
          <a:p>
            <a:pPr marL="285750" indent="-285750" algn="just">
              <a:buFont typeface="Arial"/>
              <a:buChar char="•"/>
            </a:pPr>
            <a:endParaRPr lang="en-US" sz="2300" dirty="0"/>
          </a:p>
          <a:p>
            <a:pPr marL="285750" indent="-285750">
              <a:buFont typeface="Arial,Sans-Serif"/>
              <a:buChar char="•"/>
            </a:pPr>
            <a:endParaRPr lang="en-US" sz="2000">
              <a:solidFill>
                <a:srgbClr val="000000"/>
              </a:solidFill>
            </a:endParaRPr>
          </a:p>
          <a:p>
            <a:endParaRPr lang="en-US"/>
          </a:p>
        </p:txBody>
      </p:sp>
      <p:pic>
        <p:nvPicPr>
          <p:cNvPr id="3" name="Picture 2" descr="A person and person cooking food on a grill&#10;&#10;Description automatically generated">
            <a:extLst>
              <a:ext uri="{FF2B5EF4-FFF2-40B4-BE49-F238E27FC236}">
                <a16:creationId xmlns:a16="http://schemas.microsoft.com/office/drawing/2014/main" id="{8A8C22EB-69F0-EE0A-8DEA-FF5A87D8A55D}"/>
              </a:ext>
            </a:extLst>
          </p:cNvPr>
          <p:cNvPicPr>
            <a:picLocks noChangeAspect="1"/>
          </p:cNvPicPr>
          <p:nvPr/>
        </p:nvPicPr>
        <p:blipFill>
          <a:blip r:embed="rId2"/>
          <a:stretch>
            <a:fillRect/>
          </a:stretch>
        </p:blipFill>
        <p:spPr>
          <a:xfrm>
            <a:off x="8709907" y="222190"/>
            <a:ext cx="3245171" cy="2703409"/>
          </a:xfrm>
          <a:prstGeom prst="roundRect">
            <a:avLst/>
          </a:prstGeom>
          <a:ln>
            <a:noFill/>
          </a:ln>
          <a:effectLst>
            <a:softEdge rad="112500"/>
          </a:effectLst>
        </p:spPr>
      </p:pic>
    </p:spTree>
    <p:extLst>
      <p:ext uri="{BB962C8B-B14F-4D97-AF65-F5344CB8AC3E}">
        <p14:creationId xmlns:p14="http://schemas.microsoft.com/office/powerpoint/2010/main" val="1395728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679301"/>
            <a:ext cx="5629729" cy="1782685"/>
          </a:xfrm>
        </p:spPr>
        <p:txBody>
          <a:bodyPr/>
          <a:lstStyle/>
          <a:p>
            <a:r>
              <a:rPr lang="en-US" dirty="0">
                <a:latin typeface="Ubuntu"/>
              </a:rPr>
              <a:t>Socialising with Food</a:t>
            </a:r>
            <a:endParaRPr lang="en-US" dirty="0"/>
          </a:p>
          <a:p>
            <a:endParaRPr lang="en-US" dirty="0">
              <a:solidFill>
                <a:srgbClr val="15518B"/>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31155" y="1857281"/>
            <a:ext cx="11558337" cy="4571871"/>
          </a:xfrm>
        </p:spPr>
        <p:txBody>
          <a:bodyPr vert="horz" lIns="91440" tIns="45720" rIns="91440" bIns="45720" rtlCol="0" anchor="t">
            <a:noAutofit/>
          </a:bodyPr>
          <a:lstStyle/>
          <a:p>
            <a:r>
              <a:rPr lang="en-US" sz="2050" dirty="0">
                <a:latin typeface="Ubuntu"/>
              </a:rPr>
              <a:t>Think about the last time you ate a meal with friends or family.</a:t>
            </a:r>
            <a:endParaRPr lang="en-US" sz="2050" dirty="0"/>
          </a:p>
          <a:p>
            <a:r>
              <a:rPr lang="en-US" sz="2050" dirty="0">
                <a:latin typeface="Ubuntu"/>
              </a:rPr>
              <a:t>What were you doing apart from eating and drinking? Maybe talking, sharing stories about your day, laughing, telling jokes.</a:t>
            </a:r>
          </a:p>
          <a:p>
            <a:r>
              <a:rPr lang="en-US" sz="2050" dirty="0">
                <a:latin typeface="Ubuntu"/>
              </a:rPr>
              <a:t>When we sit down to eat with others it allows us to connect. Sharing a meal with others can help to strengthen relationships. Whether it's with family, friends or new acquaintances, eating together provides an opportunity to talk, share experiences and bond.</a:t>
            </a:r>
          </a:p>
          <a:p>
            <a:r>
              <a:rPr lang="en-US" sz="2050" dirty="0">
                <a:latin typeface="Ubuntu"/>
              </a:rPr>
              <a:t>When people come together over food, they can learn about each other's cultures and traditions. This helps broaden our understanding and appreciation of different ways of life.</a:t>
            </a:r>
          </a:p>
          <a:p>
            <a:r>
              <a:rPr lang="en-US" sz="2050" dirty="0">
                <a:latin typeface="Ubuntu"/>
              </a:rPr>
              <a:t>Eating together can make people feel more relaxed and comfortable, encouraging open and honest communication. This is especially important for families and friends to maintain strong connections.</a:t>
            </a:r>
          </a:p>
          <a:p>
            <a:r>
              <a:rPr lang="en-US" sz="2050" dirty="0">
                <a:latin typeface="Ubuntu"/>
              </a:rPr>
              <a:t>Offering food is a way to show care and hospitality for some people. It can be a simple way to support others, making them feel valued and included.</a:t>
            </a:r>
          </a:p>
          <a:p>
            <a:pPr marL="285750" indent="-285750" algn="just">
              <a:buFont typeface="Arial"/>
              <a:buChar char="•"/>
            </a:pPr>
            <a:endParaRPr lang="en-US" sz="1600" dirty="0">
              <a:latin typeface="Ubuntu"/>
            </a:endParaRPr>
          </a:p>
          <a:p>
            <a:pPr marL="285750" indent="-285750">
              <a:buFont typeface="Arial,Sans-Serif"/>
              <a:buChar char="•"/>
            </a:pPr>
            <a:endParaRPr lang="en-US" sz="1600" dirty="0">
              <a:solidFill>
                <a:srgbClr val="000000"/>
              </a:solidFill>
              <a:latin typeface="Ubuntu"/>
            </a:endParaRPr>
          </a:p>
          <a:p>
            <a:endParaRPr lang="en-US" sz="1600" dirty="0">
              <a:latin typeface="Ubuntu"/>
            </a:endParaRPr>
          </a:p>
        </p:txBody>
      </p:sp>
      <p:pic>
        <p:nvPicPr>
          <p:cNvPr id="5" name="Picture 4" descr="A group of people eating at a restaurant&#10;&#10;Description automatically generated">
            <a:extLst>
              <a:ext uri="{FF2B5EF4-FFF2-40B4-BE49-F238E27FC236}">
                <a16:creationId xmlns:a16="http://schemas.microsoft.com/office/drawing/2014/main" id="{0D55784F-983C-0172-8543-7E85630C5D6F}"/>
              </a:ext>
            </a:extLst>
          </p:cNvPr>
          <p:cNvPicPr>
            <a:picLocks noChangeAspect="1"/>
          </p:cNvPicPr>
          <p:nvPr/>
        </p:nvPicPr>
        <p:blipFill>
          <a:blip r:embed="rId2"/>
          <a:stretch>
            <a:fillRect/>
          </a:stretch>
        </p:blipFill>
        <p:spPr>
          <a:xfrm>
            <a:off x="8528129" y="174171"/>
            <a:ext cx="3053443" cy="2035629"/>
          </a:xfrm>
          <a:prstGeom prst="roundRect">
            <a:avLst/>
          </a:prstGeom>
        </p:spPr>
      </p:pic>
    </p:spTree>
    <p:extLst>
      <p:ext uri="{BB962C8B-B14F-4D97-AF65-F5344CB8AC3E}">
        <p14:creationId xmlns:p14="http://schemas.microsoft.com/office/powerpoint/2010/main" val="577849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957492"/>
            <a:ext cx="5629729" cy="1782685"/>
          </a:xfrm>
        </p:spPr>
        <p:txBody>
          <a:bodyPr/>
          <a:lstStyle/>
          <a:p>
            <a:r>
              <a:rPr lang="en-US" dirty="0">
                <a:latin typeface="Ubuntu"/>
              </a:rPr>
              <a:t>Celebrations and Festivals</a:t>
            </a:r>
            <a:endParaRPr lang="en-US"/>
          </a:p>
          <a:p>
            <a:endParaRPr lang="en-US" dirty="0">
              <a:solidFill>
                <a:srgbClr val="15518B"/>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847477"/>
            <a:ext cx="6315680" cy="4260318"/>
          </a:xfrm>
        </p:spPr>
        <p:txBody>
          <a:bodyPr vert="horz" lIns="91440" tIns="45720" rIns="91440" bIns="45720" rtlCol="0" anchor="t">
            <a:noAutofit/>
          </a:bodyPr>
          <a:lstStyle/>
          <a:p>
            <a:pPr marL="285750" indent="-285750">
              <a:buFont typeface="Arial"/>
              <a:buChar char="•"/>
            </a:pPr>
            <a:r>
              <a:rPr lang="en-US" sz="2200" dirty="0">
                <a:latin typeface="Ubuntu"/>
                <a:ea typeface="Calibri"/>
                <a:cs typeface="Calibri"/>
              </a:rPr>
              <a:t>Food is a big part of our celebrations and special events. Different cultures have special dishes they enjoy during these times.</a:t>
            </a:r>
            <a:endParaRPr lang="en-US" dirty="0"/>
          </a:p>
          <a:p>
            <a:pPr marL="285750" indent="-285750">
              <a:buFont typeface="Arial"/>
              <a:buChar char="•"/>
            </a:pPr>
            <a:endParaRPr lang="en-US" sz="2200" dirty="0">
              <a:latin typeface="Ubuntu"/>
              <a:ea typeface="Calibri"/>
              <a:cs typeface="Calibri"/>
            </a:endParaRPr>
          </a:p>
          <a:p>
            <a:pPr marL="285750" indent="-285750">
              <a:buFont typeface="Arial"/>
              <a:buChar char="•"/>
            </a:pPr>
            <a:r>
              <a:rPr lang="en-US" sz="2200" dirty="0">
                <a:latin typeface="Ubuntu"/>
                <a:ea typeface="Calibri"/>
                <a:cs typeface="Calibri"/>
              </a:rPr>
              <a:t>For example, we might have a traditional meal like a Christmas dinner or seder plates in Passover. There are many other traditions which should be celebrated and enjoyed.</a:t>
            </a:r>
          </a:p>
          <a:p>
            <a:pPr marL="285750" indent="-285750">
              <a:buFont typeface="Arial"/>
              <a:buChar char="•"/>
            </a:pPr>
            <a:endParaRPr lang="en-US" sz="2200" dirty="0">
              <a:latin typeface="Ubuntu"/>
              <a:ea typeface="Calibri"/>
              <a:cs typeface="Calibri"/>
            </a:endParaRPr>
          </a:p>
          <a:p>
            <a:pPr marL="285750" indent="-285750">
              <a:buFont typeface="Arial"/>
              <a:buChar char="•"/>
            </a:pPr>
            <a:r>
              <a:rPr lang="en-US" sz="2200" dirty="0">
                <a:latin typeface="Ubuntu"/>
                <a:ea typeface="Calibri"/>
                <a:cs typeface="Calibri"/>
              </a:rPr>
              <a:t>Sharing these moments over food creates lasting memories that people cherish.</a:t>
            </a:r>
          </a:p>
          <a:p>
            <a:pPr marL="285750" indent="-285750" algn="just">
              <a:lnSpc>
                <a:spcPct val="100000"/>
              </a:lnSpc>
              <a:spcBef>
                <a:spcPts val="0"/>
              </a:spcBef>
              <a:buFont typeface="Arial"/>
              <a:buChar char="•"/>
            </a:pPr>
            <a:endParaRPr lang="en-US" sz="1900" dirty="0">
              <a:ea typeface="Calibri"/>
              <a:cs typeface="Calibri"/>
            </a:endParaRPr>
          </a:p>
          <a:p>
            <a:pPr marL="285750" indent="-285750" algn="just">
              <a:buFont typeface="Arial"/>
              <a:buChar char="•"/>
            </a:pPr>
            <a:endParaRPr lang="en-US" sz="2300" dirty="0"/>
          </a:p>
          <a:p>
            <a:pPr marL="285750" indent="-285750">
              <a:buFont typeface="Arial,Sans-Serif"/>
              <a:buChar char="•"/>
            </a:pPr>
            <a:endParaRPr lang="en-US" sz="2000">
              <a:solidFill>
                <a:srgbClr val="000000"/>
              </a:solidFill>
            </a:endParaRPr>
          </a:p>
          <a:p>
            <a:endParaRPr lang="en-US"/>
          </a:p>
        </p:txBody>
      </p:sp>
      <p:pic>
        <p:nvPicPr>
          <p:cNvPr id="2" name="Picture 1" descr="Roast turkey with side dishes">
            <a:extLst>
              <a:ext uri="{FF2B5EF4-FFF2-40B4-BE49-F238E27FC236}">
                <a16:creationId xmlns:a16="http://schemas.microsoft.com/office/drawing/2014/main" id="{C9621BF5-B5BF-DC41-57A5-B10D763922F1}"/>
              </a:ext>
            </a:extLst>
          </p:cNvPr>
          <p:cNvPicPr>
            <a:picLocks noChangeAspect="1"/>
          </p:cNvPicPr>
          <p:nvPr/>
        </p:nvPicPr>
        <p:blipFill>
          <a:blip r:embed="rId2"/>
          <a:stretch>
            <a:fillRect/>
          </a:stretch>
        </p:blipFill>
        <p:spPr>
          <a:xfrm>
            <a:off x="7491456" y="1963980"/>
            <a:ext cx="4087091" cy="2931105"/>
          </a:xfrm>
          <a:prstGeom prst="roundRect">
            <a:avLst/>
          </a:prstGeom>
          <a:ln>
            <a:noFill/>
          </a:ln>
          <a:effectLst>
            <a:softEdge rad="112500"/>
          </a:effectLst>
        </p:spPr>
      </p:pic>
    </p:spTree>
    <p:extLst>
      <p:ext uri="{BB962C8B-B14F-4D97-AF65-F5344CB8AC3E}">
        <p14:creationId xmlns:p14="http://schemas.microsoft.com/office/powerpoint/2010/main" val="4284805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679301"/>
            <a:ext cx="5629729" cy="1782685"/>
          </a:xfrm>
        </p:spPr>
        <p:txBody>
          <a:bodyPr/>
          <a:lstStyle/>
          <a:p>
            <a:r>
              <a:rPr lang="en-US" dirty="0">
                <a:latin typeface="Ubuntu"/>
              </a:rPr>
              <a:t>Celebration Foods</a:t>
            </a:r>
            <a:endParaRPr lang="en-US" dirty="0"/>
          </a:p>
          <a:p>
            <a:endParaRPr lang="en-US" dirty="0">
              <a:solidFill>
                <a:srgbClr val="15518B"/>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909833"/>
            <a:ext cx="8671748" cy="4587930"/>
          </a:xfrm>
        </p:spPr>
        <p:txBody>
          <a:bodyPr vert="horz" lIns="91440" tIns="45720" rIns="91440" bIns="45720" rtlCol="0" anchor="t">
            <a:noAutofit/>
          </a:bodyPr>
          <a:lstStyle/>
          <a:p>
            <a:r>
              <a:rPr lang="en-US" sz="2100" dirty="0">
                <a:latin typeface="Ubuntu"/>
              </a:rPr>
              <a:t>Some foods are eaten as a part of special celebrations. Do you associate certain foods with specific special celebration events?</a:t>
            </a:r>
            <a:endParaRPr lang="en-US" sz="2100"/>
          </a:p>
          <a:p>
            <a:r>
              <a:rPr lang="en-US" sz="2100" dirty="0">
                <a:latin typeface="Ubuntu"/>
              </a:rPr>
              <a:t>When you think of the following celebrations, which foods (and drinks) do you think of? Remember, this can be different in every family or household:</a:t>
            </a:r>
          </a:p>
          <a:p>
            <a:r>
              <a:rPr lang="en-US" sz="2100" dirty="0">
                <a:latin typeface="Ubuntu"/>
              </a:rPr>
              <a:t>Birthdays, New Year, Christmas, </a:t>
            </a:r>
            <a:r>
              <a:rPr lang="en-US" sz="2100" err="1">
                <a:latin typeface="Ubuntu"/>
              </a:rPr>
              <a:t>Hannnukah</a:t>
            </a:r>
            <a:r>
              <a:rPr lang="en-US" sz="2100" dirty="0">
                <a:latin typeface="Ubuntu"/>
              </a:rPr>
              <a:t>, Eid-al-Fitr, Passover...and more!</a:t>
            </a:r>
          </a:p>
          <a:p>
            <a:r>
              <a:rPr lang="en-US" sz="2100" dirty="0">
                <a:latin typeface="Ubuntu"/>
              </a:rPr>
              <a:t>Often, celebrations have a strong association with certain foods such as Turkey at Christmas, cake for birthdays or Matzah bread on Passover.</a:t>
            </a:r>
          </a:p>
          <a:p>
            <a:r>
              <a:rPr lang="en-US" sz="2100" dirty="0">
                <a:latin typeface="Ubuntu"/>
              </a:rPr>
              <a:t>These foods can form part of the enjoyment of our celebrations and </a:t>
            </a:r>
            <a:r>
              <a:rPr lang="en-US" sz="2100" err="1">
                <a:latin typeface="Ubuntu"/>
              </a:rPr>
              <a:t>symbolise</a:t>
            </a:r>
            <a:r>
              <a:rPr lang="en-US" sz="2100" dirty="0">
                <a:latin typeface="Ubuntu"/>
              </a:rPr>
              <a:t> the importance and meaning of the event.</a:t>
            </a:r>
          </a:p>
          <a:p>
            <a:pPr algn="just"/>
            <a:endParaRPr lang="en-US" sz="1800" dirty="0">
              <a:latin typeface="Ubuntu"/>
            </a:endParaRPr>
          </a:p>
          <a:p>
            <a:pPr marL="285750" indent="-285750" algn="just">
              <a:buFont typeface="Arial"/>
              <a:buChar char="•"/>
            </a:pPr>
            <a:endParaRPr lang="en-US" sz="1800" dirty="0">
              <a:latin typeface="Ubuntu"/>
            </a:endParaRPr>
          </a:p>
          <a:p>
            <a:pPr marL="285750" indent="-285750" algn="just">
              <a:buFont typeface="Arial,Sans-Serif"/>
              <a:buChar char="•"/>
            </a:pPr>
            <a:endParaRPr lang="en-US" sz="1800">
              <a:solidFill>
                <a:srgbClr val="000000"/>
              </a:solidFill>
              <a:latin typeface="Ubuntu"/>
            </a:endParaRPr>
          </a:p>
          <a:p>
            <a:pPr algn="just"/>
            <a:endParaRPr lang="en-US" sz="1800">
              <a:latin typeface="Ubuntu"/>
            </a:endParaRPr>
          </a:p>
        </p:txBody>
      </p:sp>
      <p:pic>
        <p:nvPicPr>
          <p:cNvPr id="3" name="Picture 2" descr="A child looking at a turkey&#10;&#10;Description automatically generated">
            <a:extLst>
              <a:ext uri="{FF2B5EF4-FFF2-40B4-BE49-F238E27FC236}">
                <a16:creationId xmlns:a16="http://schemas.microsoft.com/office/drawing/2014/main" id="{668210E4-6857-4B61-B3D2-37CBEDC0A239}"/>
              </a:ext>
            </a:extLst>
          </p:cNvPr>
          <p:cNvPicPr>
            <a:picLocks noChangeAspect="1"/>
          </p:cNvPicPr>
          <p:nvPr/>
        </p:nvPicPr>
        <p:blipFill>
          <a:blip r:embed="rId2"/>
          <a:stretch>
            <a:fillRect/>
          </a:stretch>
        </p:blipFill>
        <p:spPr>
          <a:xfrm>
            <a:off x="8133062" y="284037"/>
            <a:ext cx="3754059" cy="2502706"/>
          </a:xfrm>
          <a:prstGeom prst="roundRect">
            <a:avLst/>
          </a:prstGeom>
        </p:spPr>
      </p:pic>
    </p:spTree>
    <p:extLst>
      <p:ext uri="{BB962C8B-B14F-4D97-AF65-F5344CB8AC3E}">
        <p14:creationId xmlns:p14="http://schemas.microsoft.com/office/powerpoint/2010/main" val="3271438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1075067"/>
            <a:ext cx="6299763" cy="1730134"/>
          </a:xfrm>
        </p:spPr>
        <p:txBody>
          <a:bodyPr/>
          <a:lstStyle/>
          <a:p>
            <a:r>
              <a:rPr lang="en-US" dirty="0">
                <a:latin typeface="Ubuntu"/>
              </a:rPr>
              <a:t>Food from Around the World</a:t>
            </a:r>
            <a:endParaRPr lang="en-US"/>
          </a:p>
          <a:p>
            <a:endParaRPr lang="en-US" dirty="0">
              <a:solidFill>
                <a:srgbClr val="15518B"/>
              </a:solidFill>
            </a:endParaRPr>
          </a:p>
          <a:p>
            <a:endParaRPr lang="en-US">
              <a:solidFill>
                <a:srgbClr val="15518B"/>
              </a:solidFill>
            </a:endParaRPr>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362" y="1839374"/>
            <a:ext cx="6303585" cy="2022699"/>
          </a:xfrm>
        </p:spPr>
        <p:txBody>
          <a:bodyPr vert="horz" lIns="91440" tIns="45720" rIns="91440" bIns="45720" rtlCol="0" anchor="t">
            <a:noAutofit/>
          </a:bodyPr>
          <a:lstStyle/>
          <a:p>
            <a:pPr marL="342900" indent="-342900">
              <a:buFont typeface="Arial"/>
              <a:buChar char="•"/>
            </a:pPr>
            <a:r>
              <a:rPr lang="en-US" sz="2200" dirty="0">
                <a:solidFill>
                  <a:srgbClr val="15518B"/>
                </a:solidFill>
                <a:latin typeface="Ubuntu"/>
                <a:ea typeface="Calibri"/>
                <a:cs typeface="Calibri"/>
              </a:rPr>
              <a:t>Every country has its own special foods. Trying foods from </a:t>
            </a:r>
            <a:r>
              <a:rPr lang="en-US" sz="2200" dirty="0">
                <a:latin typeface="Ubuntu"/>
                <a:ea typeface="Calibri"/>
                <a:cs typeface="Calibri"/>
              </a:rPr>
              <a:t>other cultures is a fun way to learn about the world.</a:t>
            </a:r>
            <a:endParaRPr lang="en-US" dirty="0"/>
          </a:p>
          <a:p>
            <a:pPr marL="342900" indent="-342900">
              <a:buFont typeface="Arial"/>
              <a:buChar char="•"/>
            </a:pPr>
            <a:r>
              <a:rPr lang="en-US" sz="2200" dirty="0">
                <a:latin typeface="Ubuntu"/>
                <a:ea typeface="Calibri"/>
                <a:cs typeface="Calibri"/>
              </a:rPr>
              <a:t>The meals we prepare at home reveal much about our origins and cultural backgrounds. They serve as a celebration of our heritage.</a:t>
            </a:r>
            <a:endParaRPr lang="en-US" sz="2200" dirty="0">
              <a:ea typeface="Calibri"/>
              <a:cs typeface="Calibri"/>
            </a:endParaRPr>
          </a:p>
          <a:p>
            <a:pPr marL="285750" indent="-285750" algn="just">
              <a:buFont typeface="Arial"/>
              <a:buChar char="•"/>
            </a:pPr>
            <a:endParaRPr lang="en-US" sz="2200" dirty="0">
              <a:ea typeface="Calibri"/>
              <a:cs typeface="Calibri"/>
            </a:endParaRPr>
          </a:p>
          <a:p>
            <a:pPr marL="285750" indent="-285750" algn="just">
              <a:lnSpc>
                <a:spcPct val="100000"/>
              </a:lnSpc>
              <a:spcBef>
                <a:spcPts val="0"/>
              </a:spcBef>
              <a:buFont typeface="Arial"/>
              <a:buChar char="•"/>
            </a:pPr>
            <a:endParaRPr lang="en-US" sz="1900" dirty="0">
              <a:ea typeface="Calibri"/>
              <a:cs typeface="Calibri"/>
            </a:endParaRPr>
          </a:p>
          <a:p>
            <a:pPr marL="285750" indent="-285750" algn="just">
              <a:buFont typeface="Arial"/>
              <a:buChar char="•"/>
            </a:pPr>
            <a:endParaRPr lang="en-US" sz="2300" dirty="0"/>
          </a:p>
          <a:p>
            <a:pPr marL="285750" indent="-285750">
              <a:buFont typeface="Arial,Sans-Serif"/>
              <a:buChar char="•"/>
            </a:pPr>
            <a:endParaRPr lang="en-US" sz="2000" dirty="0">
              <a:solidFill>
                <a:srgbClr val="000000"/>
              </a:solidFill>
            </a:endParaRPr>
          </a:p>
          <a:p>
            <a:endParaRPr lang="en-US" dirty="0"/>
          </a:p>
        </p:txBody>
      </p:sp>
      <p:sp>
        <p:nvSpPr>
          <p:cNvPr id="7" name="TextBox 6">
            <a:extLst>
              <a:ext uri="{FF2B5EF4-FFF2-40B4-BE49-F238E27FC236}">
                <a16:creationId xmlns:a16="http://schemas.microsoft.com/office/drawing/2014/main" id="{89882773-45BB-EFA9-7A17-9E479E194F1E}"/>
              </a:ext>
            </a:extLst>
          </p:cNvPr>
          <p:cNvSpPr txBox="1"/>
          <p:nvPr/>
        </p:nvSpPr>
        <p:spPr>
          <a:xfrm>
            <a:off x="7663543" y="224972"/>
            <a:ext cx="4376055" cy="338554"/>
          </a:xfrm>
          <a:prstGeom prst="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solidFill>
                  <a:srgbClr val="FFFFFF"/>
                </a:solidFill>
                <a:latin typeface="Ubuntu"/>
              </a:rPr>
              <a:t>Do you know where these foods are from? </a:t>
            </a:r>
            <a:r>
              <a:rPr lang="en-US" sz="1600" b="1" dirty="0">
                <a:solidFill>
                  <a:srgbClr val="FFFFFF"/>
                </a:solidFill>
                <a:latin typeface="Ubuntu"/>
                <a:ea typeface="Calibri"/>
                <a:cs typeface="Calibri"/>
              </a:rPr>
              <a:t>​</a:t>
            </a:r>
            <a:endParaRPr lang="en-US" sz="1600" b="1" dirty="0">
              <a:solidFill>
                <a:srgbClr val="FFFFFF"/>
              </a:solidFill>
              <a:latin typeface="Ubuntu"/>
            </a:endParaRPr>
          </a:p>
        </p:txBody>
      </p:sp>
      <p:pic>
        <p:nvPicPr>
          <p:cNvPr id="10" name="Picture 9" descr="A plate of sushi&#10;&#10;Description automatically generated">
            <a:extLst>
              <a:ext uri="{FF2B5EF4-FFF2-40B4-BE49-F238E27FC236}">
                <a16:creationId xmlns:a16="http://schemas.microsoft.com/office/drawing/2014/main" id="{412D370F-C1AB-A2D5-52B8-C3B33DF1E1B0}"/>
              </a:ext>
            </a:extLst>
          </p:cNvPr>
          <p:cNvPicPr>
            <a:picLocks noChangeAspect="1"/>
          </p:cNvPicPr>
          <p:nvPr/>
        </p:nvPicPr>
        <p:blipFill>
          <a:blip r:embed="rId2"/>
          <a:stretch>
            <a:fillRect/>
          </a:stretch>
        </p:blipFill>
        <p:spPr>
          <a:xfrm>
            <a:off x="8178269" y="878798"/>
            <a:ext cx="3447671" cy="1927891"/>
          </a:xfrm>
          <a:prstGeom prst="rect">
            <a:avLst/>
          </a:prstGeom>
        </p:spPr>
      </p:pic>
      <p:pic>
        <p:nvPicPr>
          <p:cNvPr id="14" name="Picture 13" descr="A bowl of pasta with tomatoes and olives&#10;&#10;Description automatically generated">
            <a:extLst>
              <a:ext uri="{FF2B5EF4-FFF2-40B4-BE49-F238E27FC236}">
                <a16:creationId xmlns:a16="http://schemas.microsoft.com/office/drawing/2014/main" id="{941A36BE-DEC7-59F4-D843-B0896E62FC4D}"/>
              </a:ext>
            </a:extLst>
          </p:cNvPr>
          <p:cNvPicPr>
            <a:picLocks noChangeAspect="1"/>
          </p:cNvPicPr>
          <p:nvPr/>
        </p:nvPicPr>
        <p:blipFill>
          <a:blip r:embed="rId3"/>
          <a:stretch>
            <a:fillRect/>
          </a:stretch>
        </p:blipFill>
        <p:spPr>
          <a:xfrm flipH="1">
            <a:off x="8178268" y="2858826"/>
            <a:ext cx="3447672" cy="1927891"/>
          </a:xfrm>
          <a:prstGeom prst="rect">
            <a:avLst/>
          </a:prstGeom>
        </p:spPr>
      </p:pic>
      <p:pic>
        <p:nvPicPr>
          <p:cNvPr id="16" name="Picture 15" descr="A bowl of food on a plate&#10;&#10;Description automatically generated">
            <a:extLst>
              <a:ext uri="{FF2B5EF4-FFF2-40B4-BE49-F238E27FC236}">
                <a16:creationId xmlns:a16="http://schemas.microsoft.com/office/drawing/2014/main" id="{C262098E-B306-4DF2-AF2F-593D22EF99A1}"/>
              </a:ext>
            </a:extLst>
          </p:cNvPr>
          <p:cNvPicPr>
            <a:picLocks noChangeAspect="1"/>
          </p:cNvPicPr>
          <p:nvPr/>
        </p:nvPicPr>
        <p:blipFill>
          <a:blip r:embed="rId4"/>
          <a:stretch>
            <a:fillRect/>
          </a:stretch>
        </p:blipFill>
        <p:spPr>
          <a:xfrm>
            <a:off x="8178268" y="4791228"/>
            <a:ext cx="3447673" cy="1900083"/>
          </a:xfrm>
          <a:prstGeom prst="rect">
            <a:avLst/>
          </a:prstGeom>
        </p:spPr>
      </p:pic>
      <p:pic>
        <p:nvPicPr>
          <p:cNvPr id="3" name="Picture 2" descr="A group of women and a child in a kitchen&#10;&#10;AI-generated content may be incorrect.">
            <a:extLst>
              <a:ext uri="{FF2B5EF4-FFF2-40B4-BE49-F238E27FC236}">
                <a16:creationId xmlns:a16="http://schemas.microsoft.com/office/drawing/2014/main" id="{7C028F48-8A11-FE3F-239F-2719E75677A3}"/>
              </a:ext>
            </a:extLst>
          </p:cNvPr>
          <p:cNvPicPr>
            <a:picLocks noChangeAspect="1"/>
          </p:cNvPicPr>
          <p:nvPr/>
        </p:nvPicPr>
        <p:blipFill>
          <a:blip r:embed="rId5"/>
          <a:stretch>
            <a:fillRect/>
          </a:stretch>
        </p:blipFill>
        <p:spPr>
          <a:xfrm>
            <a:off x="2551041" y="3856892"/>
            <a:ext cx="3912966" cy="2602524"/>
          </a:xfrm>
          <a:prstGeom prst="rect">
            <a:avLst/>
          </a:prstGeom>
        </p:spPr>
      </p:pic>
    </p:spTree>
    <p:extLst>
      <p:ext uri="{BB962C8B-B14F-4D97-AF65-F5344CB8AC3E}">
        <p14:creationId xmlns:p14="http://schemas.microsoft.com/office/powerpoint/2010/main" val="1831179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179087D-44D7-AFD4-1A5C-C24B9592CA87}"/>
              </a:ext>
            </a:extLst>
          </p:cNvPr>
          <p:cNvPicPr>
            <a:picLocks noChangeAspect="1"/>
          </p:cNvPicPr>
          <p:nvPr/>
        </p:nvPicPr>
        <p:blipFill rotWithShape="1">
          <a:blip r:embed="rId2"/>
          <a:srcRect l="12342" t="-78" r="9194" b="-221"/>
          <a:stretch/>
        </p:blipFill>
        <p:spPr>
          <a:xfrm>
            <a:off x="6786049" y="471903"/>
            <a:ext cx="4523459" cy="2955473"/>
          </a:xfrm>
          <a:prstGeom prst="rect">
            <a:avLst/>
          </a:prstGeom>
        </p:spPr>
      </p:pic>
      <p:sp>
        <p:nvSpPr>
          <p:cNvPr id="3" name="TextBox 2">
            <a:extLst>
              <a:ext uri="{FF2B5EF4-FFF2-40B4-BE49-F238E27FC236}">
                <a16:creationId xmlns:a16="http://schemas.microsoft.com/office/drawing/2014/main" id="{1D8F65EC-1B6A-5607-C3B5-495333D3F7D9}"/>
              </a:ext>
            </a:extLst>
          </p:cNvPr>
          <p:cNvSpPr txBox="1"/>
          <p:nvPr/>
        </p:nvSpPr>
        <p:spPr>
          <a:xfrm>
            <a:off x="272778" y="1614236"/>
            <a:ext cx="5968680"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dirty="0">
                <a:solidFill>
                  <a:schemeClr val="accent1"/>
                </a:solidFill>
                <a:latin typeface="Ubuntu"/>
                <a:ea typeface="Calibri"/>
                <a:cs typeface="Calibri"/>
              </a:rPr>
              <a:t>These Eatwell guides show typical foods eaten </a:t>
            </a:r>
            <a:r>
              <a:rPr lang="en-GB" sz="2200" dirty="0">
                <a:solidFill>
                  <a:schemeClr val="accent1"/>
                </a:solidFill>
                <a:latin typeface="Ubuntu"/>
                <a:ea typeface="Verdana"/>
                <a:cs typeface="Calibri"/>
              </a:rPr>
              <a:t>as part of a South Asian and African and Caribbean diet. The main messages and healthier eating recommendations are the same for all diets across the world. </a:t>
            </a:r>
            <a:endParaRPr lang="en-US" sz="2200" dirty="0">
              <a:solidFill>
                <a:schemeClr val="accent1"/>
              </a:solidFill>
              <a:latin typeface="Ubuntu"/>
              <a:ea typeface="Calibri"/>
              <a:cs typeface="Calibri"/>
            </a:endParaRPr>
          </a:p>
          <a:p>
            <a:endParaRPr lang="en-GB" sz="2200" dirty="0">
              <a:solidFill>
                <a:schemeClr val="accent1"/>
              </a:solidFill>
              <a:latin typeface="Ubuntu"/>
              <a:ea typeface="Verdana"/>
              <a:cs typeface="Calibri"/>
            </a:endParaRPr>
          </a:p>
          <a:p>
            <a:r>
              <a:rPr lang="en-GB" sz="2200" dirty="0">
                <a:solidFill>
                  <a:schemeClr val="accent1"/>
                </a:solidFill>
                <a:latin typeface="Ubuntu"/>
                <a:ea typeface="Verdana"/>
                <a:cs typeface="Calibri"/>
              </a:rPr>
              <a:t>Check out the 'What is a healthy balanced diet?' Knowledge Bank for more information on a healthy balanced diet.</a:t>
            </a:r>
          </a:p>
        </p:txBody>
      </p:sp>
      <p:pic>
        <p:nvPicPr>
          <p:cNvPr id="2" name="Picture 1">
            <a:extLst>
              <a:ext uri="{FF2B5EF4-FFF2-40B4-BE49-F238E27FC236}">
                <a16:creationId xmlns:a16="http://schemas.microsoft.com/office/drawing/2014/main" id="{8BEB5D49-4CF2-FBD8-8634-F5E1EEEAC551}"/>
              </a:ext>
            </a:extLst>
          </p:cNvPr>
          <p:cNvPicPr>
            <a:picLocks noChangeAspect="1"/>
          </p:cNvPicPr>
          <p:nvPr/>
        </p:nvPicPr>
        <p:blipFill>
          <a:blip r:embed="rId3"/>
          <a:stretch>
            <a:fillRect/>
          </a:stretch>
        </p:blipFill>
        <p:spPr>
          <a:xfrm>
            <a:off x="6829524" y="3587262"/>
            <a:ext cx="4499996" cy="3106616"/>
          </a:xfrm>
          <a:prstGeom prst="rect">
            <a:avLst/>
          </a:prstGeom>
        </p:spPr>
      </p:pic>
    </p:spTree>
    <p:extLst>
      <p:ext uri="{BB962C8B-B14F-4D97-AF65-F5344CB8AC3E}">
        <p14:creationId xmlns:p14="http://schemas.microsoft.com/office/powerpoint/2010/main" val="225644376"/>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57313FFF-E791-4292-B93D-13AAEAF7C1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D786DA86-E1FB-44EE-B0F0-78AE5479C1BE}">
  <ds:schemaRefs>
    <ds:schemaRef ds:uri="http://purl.org/dc/dcmitype/"/>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d6550f9a-f14e-418b-a53a-e888529f43ac"/>
    <ds:schemaRef ds:uri="http://schemas.microsoft.com/office/2006/metadata/properties"/>
    <ds:schemaRef ds:uri="bbd7921a-042b-4eb0-b7a0-a3fc5587e9ac"/>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TotalTime>
  <Words>1338</Words>
  <Application>Microsoft Office PowerPoint</Application>
  <PresentationFormat>Widescreen</PresentationFormat>
  <Paragraphs>101</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Almaz Wong (Public Health Wales - No. 2 Capital Quarter)</cp:lastModifiedBy>
  <cp:revision>712</cp:revision>
  <dcterms:created xsi:type="dcterms:W3CDTF">2024-01-29T16:09:21Z</dcterms:created>
  <dcterms:modified xsi:type="dcterms:W3CDTF">2025-06-24T09:52:25Z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