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14"/>
  </p:notesMasterIdLst>
  <p:sldIdLst>
    <p:sldId id="256" r:id="rId5"/>
    <p:sldId id="305" r:id="rId6"/>
    <p:sldId id="295" r:id="rId7"/>
    <p:sldId id="296" r:id="rId8"/>
    <p:sldId id="307" r:id="rId9"/>
    <p:sldId id="290" r:id="rId10"/>
    <p:sldId id="297" r:id="rId11"/>
    <p:sldId id="300" r:id="rId12"/>
    <p:sldId id="30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A2725120-FA01-C0FD-665D-38DB48C36CC3}" name="Julie Bishop (Public Health Wales - No. 2 Capital Quarter)" initials="JQ" userId="S::julie.bishop4@wales.nhs.uk::aaf01ed0-cb44-4cd9-8f3a-4591a0a9b6ff" providerId="AD"/>
  <p188:author id="{62A9892F-A510-6073-26EE-1DA906AAF76F}" name="Anthony Priest (Public Health Wales - No. 2 Capital Quarter)" initials="AQ" userId="S::anthony.priest2@wales.nhs.uk::46692481-554a-429c-bc03-d4cca9c03c2b" providerId="AD"/>
  <p188:author id="{9CEF4D41-7E19-87B1-FCC0-3FB9C95F00ED}" name="Grace Lawson (Public Health Wales - No. 2 Capital Quarter)" initials="GQ" userId="S::grace.lawson@wales.nhs.uk::88c6baf7-06f7-4e16-85cb-71260126bd16" providerId="AD"/>
  <p188:author id="{519C988B-5CEE-D4DB-C133-21D4C2804E0E}" name="Lorna Bennett (Public Health Wales - No. 2 Capital Quarter)" initials="LQ" userId="S::lorna.bennett3@wales.nhs.uk::41cbff77-5434-42c9-8874-6f16723207f9" providerId="AD"/>
  <p188:author id="{62E91E8E-1F7E-7A50-C028-78895F47D938}" name="Gareth Thomas (Public Health Wales, No. 2 Capital Quarter)" initials="" userId="S::Gareth.Thomas17@wales.nhs.uk::74ed2807-8d61-45c7-a3b0-de76cb24c3dd"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0D4999D6-1E25-3088-B460-8B65078DA143}" name="Lillie Price (Public Health Wales - No. 2 Capital Quarter)" initials="" userId="S::Lillie.Price@wales.nhs.uk::032d964d-be01-4d8a-8a44-d1d16ba64254" providerId="AD"/>
  <p188:author id="{82A8F2DC-3481-B692-14F4-D4F0F1F9B7EB}" name="Sophie Flood (Public Health Wales - Matrix House)" initials="SH" userId="S::sophie.flood@wales.nhs.uk::f1b68508-ff1d-4a78-a875-f6aa95017de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5D0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97357E-D64E-8D66-25FF-EE779C5220C5}" v="58" dt="2025-06-09T09:05:06.130"/>
    <p1510:client id="{7B85CE52-CCC8-BA04-DA76-F0FD4E66BA5F}" v="46" dt="2025-06-09T08:58:39.928"/>
    <p1510:client id="{B41B4510-AC3D-B2F7-80F8-F244DF11E1F2}" v="21" dt="2025-06-09T08:51:12.778"/>
    <p1510:client id="{C4A50FBF-2B9C-7552-E003-8E30A345DD15}" v="9" dt="2025-06-09T11:50:04.8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y Priest (Public Health Wales - No. 2 Capital Quarter)" userId="S::anthony.priest2@wales.nhs.uk::46692481-554a-429c-bc03-d4cca9c03c2b" providerId="AD" clId="Web-{DD6F2901-1B5D-488E-B762-4A66047856FB}"/>
    <pc:docChg chg="modSld">
      <pc:chgData name="Anthony Priest (Public Health Wales - No. 2 Capital Quarter)" userId="S::anthony.priest2@wales.nhs.uk::46692481-554a-429c-bc03-d4cca9c03c2b" providerId="AD" clId="Web-{DD6F2901-1B5D-488E-B762-4A66047856FB}" dt="2025-03-03T14:42:58.646" v="10" actId="1076"/>
      <pc:docMkLst>
        <pc:docMk/>
      </pc:docMkLst>
      <pc:sldChg chg="addSp delSp modSp mod modShow">
        <pc:chgData name="Anthony Priest (Public Health Wales - No. 2 Capital Quarter)" userId="S::anthony.priest2@wales.nhs.uk::46692481-554a-429c-bc03-d4cca9c03c2b" providerId="AD" clId="Web-{DD6F2901-1B5D-488E-B762-4A66047856FB}" dt="2025-03-03T14:42:58.646" v="10" actId="1076"/>
        <pc:sldMkLst>
          <pc:docMk/>
          <pc:sldMk cId="2926879243" sldId="256"/>
        </pc:sldMkLst>
        <pc:picChg chg="del mod">
          <ac:chgData name="Anthony Priest (Public Health Wales - No. 2 Capital Quarter)" userId="S::anthony.priest2@wales.nhs.uk::46692481-554a-429c-bc03-d4cca9c03c2b" providerId="AD" clId="Web-{DD6F2901-1B5D-488E-B762-4A66047856FB}" dt="2025-03-03T14:42:41.380" v="4"/>
          <ac:picMkLst>
            <pc:docMk/>
            <pc:sldMk cId="2926879243" sldId="256"/>
            <ac:picMk id="3" creationId="{00000000-0000-0000-0000-000000000000}"/>
          </ac:picMkLst>
        </pc:picChg>
        <pc:picChg chg="add mod">
          <ac:chgData name="Anthony Priest (Public Health Wales - No. 2 Capital Quarter)" userId="S::anthony.priest2@wales.nhs.uk::46692481-554a-429c-bc03-d4cca9c03c2b" providerId="AD" clId="Web-{DD6F2901-1B5D-488E-B762-4A66047856FB}" dt="2025-03-03T14:42:58.646" v="10" actId="1076"/>
          <ac:picMkLst>
            <pc:docMk/>
            <pc:sldMk cId="2926879243" sldId="256"/>
            <ac:picMk id="4" creationId="{0E399A61-2A1A-3148-5488-5CCD9B0FE339}"/>
          </ac:picMkLst>
        </pc:picChg>
      </pc:sldChg>
      <pc:sldChg chg="modSp">
        <pc:chgData name="Anthony Priest (Public Health Wales - No. 2 Capital Quarter)" userId="S::anthony.priest2@wales.nhs.uk::46692481-554a-429c-bc03-d4cca9c03c2b" providerId="AD" clId="Web-{DD6F2901-1B5D-488E-B762-4A66047856FB}" dt="2025-03-03T14:41:17.546" v="2" actId="1076"/>
        <pc:sldMkLst>
          <pc:docMk/>
          <pc:sldMk cId="2281564840" sldId="305"/>
        </pc:sldMkLst>
        <pc:picChg chg="mod">
          <ac:chgData name="Anthony Priest (Public Health Wales - No. 2 Capital Quarter)" userId="S::anthony.priest2@wales.nhs.uk::46692481-554a-429c-bc03-d4cca9c03c2b" providerId="AD" clId="Web-{DD6F2901-1B5D-488E-B762-4A66047856FB}" dt="2025-03-03T14:41:17.546" v="2" actId="1076"/>
          <ac:picMkLst>
            <pc:docMk/>
            <pc:sldMk cId="2281564840" sldId="305"/>
            <ac:picMk id="5" creationId="{D5E60277-F953-0352-E3AF-03A4D029ECF1}"/>
          </ac:picMkLst>
        </pc:picChg>
      </pc:sldChg>
    </pc:docChg>
  </pc:docChgLst>
  <pc:docChgLst>
    <pc:chgData name="Almaz Wong (Public Health Wales - No. 2 Capital Quarter)" userId="S::almaz.wong@wales.nhs.uk::ea748972-8fa9-44ab-8b63-a8fb3618c257" providerId="AD" clId="Web-{E4C84138-982E-37EC-73F8-3115B0C273E0}"/>
    <pc:docChg chg="modSld">
      <pc:chgData name="Almaz Wong (Public Health Wales - No. 2 Capital Quarter)" userId="S::almaz.wong@wales.nhs.uk::ea748972-8fa9-44ab-8b63-a8fb3618c257" providerId="AD" clId="Web-{E4C84138-982E-37EC-73F8-3115B0C273E0}" dt="2025-02-14T13:30:56.951" v="2"/>
      <pc:docMkLst>
        <pc:docMk/>
      </pc:docMkLst>
      <pc:sldChg chg="modSp">
        <pc:chgData name="Almaz Wong (Public Health Wales - No. 2 Capital Quarter)" userId="S::almaz.wong@wales.nhs.uk::ea748972-8fa9-44ab-8b63-a8fb3618c257" providerId="AD" clId="Web-{E4C84138-982E-37EC-73F8-3115B0C273E0}" dt="2025-02-14T13:30:56.951" v="2"/>
        <pc:sldMkLst>
          <pc:docMk/>
          <pc:sldMk cId="2082886718" sldId="300"/>
        </pc:sldMkLst>
        <pc:picChg chg="mod">
          <ac:chgData name="Almaz Wong (Public Health Wales - No. 2 Capital Quarter)" userId="S::almaz.wong@wales.nhs.uk::ea748972-8fa9-44ab-8b63-a8fb3618c257" providerId="AD" clId="Web-{E4C84138-982E-37EC-73F8-3115B0C273E0}" dt="2025-02-14T13:30:54.326" v="1"/>
          <ac:picMkLst>
            <pc:docMk/>
            <pc:sldMk cId="2082886718" sldId="300"/>
            <ac:picMk id="5" creationId="{457EC44C-852B-6BA0-4A92-183D9D7FC33F}"/>
          </ac:picMkLst>
        </pc:picChg>
        <pc:picChg chg="mod">
          <ac:chgData name="Almaz Wong (Public Health Wales - No. 2 Capital Quarter)" userId="S::almaz.wong@wales.nhs.uk::ea748972-8fa9-44ab-8b63-a8fb3618c257" providerId="AD" clId="Web-{E4C84138-982E-37EC-73F8-3115B0C273E0}" dt="2025-02-14T13:30:56.951" v="2"/>
          <ac:picMkLst>
            <pc:docMk/>
            <pc:sldMk cId="2082886718" sldId="300"/>
            <ac:picMk id="6" creationId="{242CD627-911B-70A5-6678-617DAFE2AFF8}"/>
          </ac:picMkLst>
        </pc:picChg>
      </pc:sldChg>
    </pc:docChg>
  </pc:docChgLst>
  <pc:docChgLst>
    <pc:chgData name="Gareth Thomas (Public Health Wales, No. 2 Capital Quarter)" userId="S::gareth.thomas17@wales.nhs.uk::74ed2807-8d61-45c7-a3b0-de76cb24c3dd" providerId="AD" clId="Web-{7B85CE52-CCC8-BA04-DA76-F0FD4E66BA5F}"/>
    <pc:docChg chg="modSld">
      <pc:chgData name="Gareth Thomas (Public Health Wales, No. 2 Capital Quarter)" userId="S::gareth.thomas17@wales.nhs.uk::74ed2807-8d61-45c7-a3b0-de76cb24c3dd" providerId="AD" clId="Web-{7B85CE52-CCC8-BA04-DA76-F0FD4E66BA5F}" dt="2025-06-09T08:58:39.443" v="31" actId="20577"/>
      <pc:docMkLst>
        <pc:docMk/>
      </pc:docMkLst>
      <pc:sldChg chg="modSp">
        <pc:chgData name="Gareth Thomas (Public Health Wales, No. 2 Capital Quarter)" userId="S::gareth.thomas17@wales.nhs.uk::74ed2807-8d61-45c7-a3b0-de76cb24c3dd" providerId="AD" clId="Web-{7B85CE52-CCC8-BA04-DA76-F0FD4E66BA5F}" dt="2025-06-09T08:58:39.443" v="31" actId="20577"/>
        <pc:sldMkLst>
          <pc:docMk/>
          <pc:sldMk cId="3291003325" sldId="307"/>
        </pc:sldMkLst>
        <pc:spChg chg="mod">
          <ac:chgData name="Gareth Thomas (Public Health Wales, No. 2 Capital Quarter)" userId="S::gareth.thomas17@wales.nhs.uk::74ed2807-8d61-45c7-a3b0-de76cb24c3dd" providerId="AD" clId="Web-{7B85CE52-CCC8-BA04-DA76-F0FD4E66BA5F}" dt="2025-06-09T08:58:39.443" v="31" actId="20577"/>
          <ac:spMkLst>
            <pc:docMk/>
            <pc:sldMk cId="3291003325" sldId="307"/>
            <ac:spMk id="10" creationId="{71DEF233-C729-83A2-4EFD-CA243D07F040}"/>
          </ac:spMkLst>
        </pc:spChg>
      </pc:sldChg>
    </pc:docChg>
  </pc:docChgLst>
  <pc:docChgLst>
    <pc:chgData name="Gareth Thomas (Public Health Wales, No. 2 Capital Quarter)" userId="S::gareth.thomas17@wales.nhs.uk::74ed2807-8d61-45c7-a3b0-de76cb24c3dd" providerId="AD" clId="Web-{7397357E-D64E-8D66-25FF-EE779C5220C5}"/>
    <pc:docChg chg="modSld">
      <pc:chgData name="Gareth Thomas (Public Health Wales, No. 2 Capital Quarter)" userId="S::gareth.thomas17@wales.nhs.uk::74ed2807-8d61-45c7-a3b0-de76cb24c3dd" providerId="AD" clId="Web-{7397357E-D64E-8D66-25FF-EE779C5220C5}" dt="2025-06-09T09:05:05.880" v="34" actId="20577"/>
      <pc:docMkLst>
        <pc:docMk/>
      </pc:docMkLst>
      <pc:sldChg chg="modSp">
        <pc:chgData name="Gareth Thomas (Public Health Wales, No. 2 Capital Quarter)" userId="S::gareth.thomas17@wales.nhs.uk::74ed2807-8d61-45c7-a3b0-de76cb24c3dd" providerId="AD" clId="Web-{7397357E-D64E-8D66-25FF-EE779C5220C5}" dt="2025-06-09T09:05:05.880" v="34" actId="20577"/>
        <pc:sldMkLst>
          <pc:docMk/>
          <pc:sldMk cId="2453673493" sldId="296"/>
        </pc:sldMkLst>
        <pc:spChg chg="mod">
          <ac:chgData name="Gareth Thomas (Public Health Wales, No. 2 Capital Quarter)" userId="S::gareth.thomas17@wales.nhs.uk::74ed2807-8d61-45c7-a3b0-de76cb24c3dd" providerId="AD" clId="Web-{7397357E-D64E-8D66-25FF-EE779C5220C5}" dt="2025-06-09T09:05:05.880" v="34" actId="20577"/>
          <ac:spMkLst>
            <pc:docMk/>
            <pc:sldMk cId="2453673493" sldId="296"/>
            <ac:spMk id="5" creationId="{EA0970F3-6D77-7A86-FEA6-A61E7FA4B32F}"/>
          </ac:spMkLst>
        </pc:spChg>
      </pc:sldChg>
      <pc:sldChg chg="modSp">
        <pc:chgData name="Gareth Thomas (Public Health Wales, No. 2 Capital Quarter)" userId="S::gareth.thomas17@wales.nhs.uk::74ed2807-8d61-45c7-a3b0-de76cb24c3dd" providerId="AD" clId="Web-{7397357E-D64E-8D66-25FF-EE779C5220C5}" dt="2025-06-09T09:04:35.395" v="13" actId="20577"/>
        <pc:sldMkLst>
          <pc:docMk/>
          <pc:sldMk cId="3291003325" sldId="307"/>
        </pc:sldMkLst>
        <pc:spChg chg="mod">
          <ac:chgData name="Gareth Thomas (Public Health Wales, No. 2 Capital Quarter)" userId="S::gareth.thomas17@wales.nhs.uk::74ed2807-8d61-45c7-a3b0-de76cb24c3dd" providerId="AD" clId="Web-{7397357E-D64E-8D66-25FF-EE779C5220C5}" dt="2025-06-09T09:04:35.395" v="13" actId="20577"/>
          <ac:spMkLst>
            <pc:docMk/>
            <pc:sldMk cId="3291003325" sldId="307"/>
            <ac:spMk id="10" creationId="{71DEF233-C729-83A2-4EFD-CA243D07F040}"/>
          </ac:spMkLst>
        </pc:spChg>
      </pc:sldChg>
    </pc:docChg>
  </pc:docChgLst>
  <pc:docChgLst>
    <pc:chgData name="Sophie Flood (Public Health Wales - Matrix House)" userId="S::sophie.flood@wales.nhs.uk::f1b68508-ff1d-4a78-a875-f6aa95017de1" providerId="AD" clId="Web-{C4A50FBF-2B9C-7552-E003-8E30A345DD15}"/>
    <pc:docChg chg="modSld">
      <pc:chgData name="Sophie Flood (Public Health Wales - Matrix House)" userId="S::sophie.flood@wales.nhs.uk::f1b68508-ff1d-4a78-a875-f6aa95017de1" providerId="AD" clId="Web-{C4A50FBF-2B9C-7552-E003-8E30A345DD15}" dt="2025-06-09T11:50:04.805" v="2"/>
      <pc:docMkLst>
        <pc:docMk/>
      </pc:docMkLst>
      <pc:sldChg chg="delSp">
        <pc:chgData name="Sophie Flood (Public Health Wales - Matrix House)" userId="S::sophie.flood@wales.nhs.uk::f1b68508-ff1d-4a78-a875-f6aa95017de1" providerId="AD" clId="Web-{C4A50FBF-2B9C-7552-E003-8E30A345DD15}" dt="2025-06-09T11:50:04.805" v="2"/>
        <pc:sldMkLst>
          <pc:docMk/>
          <pc:sldMk cId="3982800032" sldId="306"/>
        </pc:sldMkLst>
        <pc:spChg chg="del">
          <ac:chgData name="Sophie Flood (Public Health Wales - Matrix House)" userId="S::sophie.flood@wales.nhs.uk::f1b68508-ff1d-4a78-a875-f6aa95017de1" providerId="AD" clId="Web-{C4A50FBF-2B9C-7552-E003-8E30A345DD15}" dt="2025-06-09T11:50:04.805" v="2"/>
          <ac:spMkLst>
            <pc:docMk/>
            <pc:sldMk cId="3982800032" sldId="306"/>
            <ac:spMk id="3" creationId="{6708EDB1-C00D-36D0-87E5-712A6B64F948}"/>
          </ac:spMkLst>
        </pc:spChg>
      </pc:sldChg>
      <pc:sldChg chg="modSp">
        <pc:chgData name="Sophie Flood (Public Health Wales - Matrix House)" userId="S::sophie.flood@wales.nhs.uk::f1b68508-ff1d-4a78-a875-f6aa95017de1" providerId="AD" clId="Web-{C4A50FBF-2B9C-7552-E003-8E30A345DD15}" dt="2025-06-09T11:49:50.695" v="1" actId="20577"/>
        <pc:sldMkLst>
          <pc:docMk/>
          <pc:sldMk cId="3291003325" sldId="307"/>
        </pc:sldMkLst>
        <pc:spChg chg="mod">
          <ac:chgData name="Sophie Flood (Public Health Wales - Matrix House)" userId="S::sophie.flood@wales.nhs.uk::f1b68508-ff1d-4a78-a875-f6aa95017de1" providerId="AD" clId="Web-{C4A50FBF-2B9C-7552-E003-8E30A345DD15}" dt="2025-06-09T11:49:50.695" v="1" actId="20577"/>
          <ac:spMkLst>
            <pc:docMk/>
            <pc:sldMk cId="3291003325" sldId="307"/>
            <ac:spMk id="10" creationId="{71DEF233-C729-83A2-4EFD-CA243D07F040}"/>
          </ac:spMkLst>
        </pc:spChg>
      </pc:sldChg>
    </pc:docChg>
  </pc:docChgLst>
  <pc:docChgLst>
    <pc:chgData name="Sophie Flood (Public Health Wales - Matrix House)" userId="S::sophie.flood@wales.nhs.uk::f1b68508-ff1d-4a78-a875-f6aa95017de1" providerId="AD" clId="Web-{91F61870-0601-7AF1-932E-BCF36CF21322}"/>
    <pc:docChg chg="mod modSld">
      <pc:chgData name="Sophie Flood (Public Health Wales - Matrix House)" userId="S::sophie.flood@wales.nhs.uk::f1b68508-ff1d-4a78-a875-f6aa95017de1" providerId="AD" clId="Web-{91F61870-0601-7AF1-932E-BCF36CF21322}" dt="2025-02-05T16:53:32.494" v="8" actId="20577"/>
      <pc:docMkLst>
        <pc:docMk/>
      </pc:docMkLst>
      <pc:sldChg chg="modSp">
        <pc:chgData name="Sophie Flood (Public Health Wales - Matrix House)" userId="S::sophie.flood@wales.nhs.uk::f1b68508-ff1d-4a78-a875-f6aa95017de1" providerId="AD" clId="Web-{91F61870-0601-7AF1-932E-BCF36CF21322}" dt="2025-02-05T16:49:19.501" v="1" actId="20577"/>
        <pc:sldMkLst>
          <pc:docMk/>
          <pc:sldMk cId="2453673493" sldId="296"/>
        </pc:sldMkLst>
        <pc:spChg chg="mod">
          <ac:chgData name="Sophie Flood (Public Health Wales - Matrix House)" userId="S::sophie.flood@wales.nhs.uk::f1b68508-ff1d-4a78-a875-f6aa95017de1" providerId="AD" clId="Web-{91F61870-0601-7AF1-932E-BCF36CF21322}" dt="2025-02-05T16:49:19.501" v="1" actId="20577"/>
          <ac:spMkLst>
            <pc:docMk/>
            <pc:sldMk cId="2453673493" sldId="296"/>
            <ac:spMk id="5" creationId="{EA0970F3-6D77-7A86-FEA6-A61E7FA4B32F}"/>
          </ac:spMkLst>
        </pc:spChg>
      </pc:sldChg>
      <pc:sldChg chg="modSp">
        <pc:chgData name="Sophie Flood (Public Health Wales - Matrix House)" userId="S::sophie.flood@wales.nhs.uk::f1b68508-ff1d-4a78-a875-f6aa95017de1" providerId="AD" clId="Web-{91F61870-0601-7AF1-932E-BCF36CF21322}" dt="2025-02-05T16:53:32.494" v="8" actId="20577"/>
        <pc:sldMkLst>
          <pc:docMk/>
          <pc:sldMk cId="641881615" sldId="297"/>
        </pc:sldMkLst>
        <pc:spChg chg="mod">
          <ac:chgData name="Sophie Flood (Public Health Wales - Matrix House)" userId="S::sophie.flood@wales.nhs.uk::f1b68508-ff1d-4a78-a875-f6aa95017de1" providerId="AD" clId="Web-{91F61870-0601-7AF1-932E-BCF36CF21322}" dt="2025-02-05T16:53:32.494" v="8" actId="20577"/>
          <ac:spMkLst>
            <pc:docMk/>
            <pc:sldMk cId="641881615" sldId="297"/>
            <ac:spMk id="5" creationId="{9F917CAB-427A-8082-9204-8136D673239A}"/>
          </ac:spMkLst>
        </pc:spChg>
      </pc:sldChg>
      <pc:sldChg chg="modSp">
        <pc:chgData name="Sophie Flood (Public Health Wales - Matrix House)" userId="S::sophie.flood@wales.nhs.uk::f1b68508-ff1d-4a78-a875-f6aa95017de1" providerId="AD" clId="Web-{91F61870-0601-7AF1-932E-BCF36CF21322}" dt="2025-02-05T16:49:33.564" v="3" actId="20577"/>
        <pc:sldMkLst>
          <pc:docMk/>
          <pc:sldMk cId="3291003325" sldId="307"/>
        </pc:sldMkLst>
        <pc:spChg chg="mod">
          <ac:chgData name="Sophie Flood (Public Health Wales - Matrix House)" userId="S::sophie.flood@wales.nhs.uk::f1b68508-ff1d-4a78-a875-f6aa95017de1" providerId="AD" clId="Web-{91F61870-0601-7AF1-932E-BCF36CF21322}" dt="2025-02-05T16:49:33.564" v="3" actId="20577"/>
          <ac:spMkLst>
            <pc:docMk/>
            <pc:sldMk cId="3291003325" sldId="307"/>
            <ac:spMk id="10" creationId="{71DEF233-C729-83A2-4EFD-CA243D07F040}"/>
          </ac:spMkLst>
        </pc:spChg>
      </pc:sldChg>
    </pc:docChg>
  </pc:docChgLst>
  <pc:docChgLst>
    <pc:chgData name="Sophie Flood (Public Health Wales - Matrix House)" userId="S::sophie.flood@wales.nhs.uk::f1b68508-ff1d-4a78-a875-f6aa95017de1" providerId="AD" clId="Web-{B41B4510-AC3D-B2F7-80F8-F244DF11E1F2}"/>
    <pc:docChg chg="modSld">
      <pc:chgData name="Sophie Flood (Public Health Wales - Matrix House)" userId="S::sophie.flood@wales.nhs.uk::f1b68508-ff1d-4a78-a875-f6aa95017de1" providerId="AD" clId="Web-{B41B4510-AC3D-B2F7-80F8-F244DF11E1F2}" dt="2025-06-09T08:51:12.778" v="10" actId="20577"/>
      <pc:docMkLst>
        <pc:docMk/>
      </pc:docMkLst>
      <pc:sldChg chg="modSp">
        <pc:chgData name="Sophie Flood (Public Health Wales - Matrix House)" userId="S::sophie.flood@wales.nhs.uk::f1b68508-ff1d-4a78-a875-f6aa95017de1" providerId="AD" clId="Web-{B41B4510-AC3D-B2F7-80F8-F244DF11E1F2}" dt="2025-06-09T08:49:39.651" v="6" actId="20577"/>
        <pc:sldMkLst>
          <pc:docMk/>
          <pc:sldMk cId="153494365" sldId="290"/>
        </pc:sldMkLst>
        <pc:spChg chg="mod">
          <ac:chgData name="Sophie Flood (Public Health Wales - Matrix House)" userId="S::sophie.flood@wales.nhs.uk::f1b68508-ff1d-4a78-a875-f6aa95017de1" providerId="AD" clId="Web-{B41B4510-AC3D-B2F7-80F8-F244DF11E1F2}" dt="2025-06-09T08:49:39.651" v="6" actId="20577"/>
          <ac:spMkLst>
            <pc:docMk/>
            <pc:sldMk cId="153494365" sldId="290"/>
            <ac:spMk id="5" creationId="{9C58AAAE-5C38-6B30-6C55-060F61E09805}"/>
          </ac:spMkLst>
        </pc:spChg>
      </pc:sldChg>
      <pc:sldChg chg="modSp">
        <pc:chgData name="Sophie Flood (Public Health Wales - Matrix House)" userId="S::sophie.flood@wales.nhs.uk::f1b68508-ff1d-4a78-a875-f6aa95017de1" providerId="AD" clId="Web-{B41B4510-AC3D-B2F7-80F8-F244DF11E1F2}" dt="2025-06-09T08:48:53.243" v="3" actId="20577"/>
        <pc:sldMkLst>
          <pc:docMk/>
          <pc:sldMk cId="819668965" sldId="295"/>
        </pc:sldMkLst>
        <pc:spChg chg="mod">
          <ac:chgData name="Sophie Flood (Public Health Wales - Matrix House)" userId="S::sophie.flood@wales.nhs.uk::f1b68508-ff1d-4a78-a875-f6aa95017de1" providerId="AD" clId="Web-{B41B4510-AC3D-B2F7-80F8-F244DF11E1F2}" dt="2025-06-09T08:48:53.243" v="3" actId="20577"/>
          <ac:spMkLst>
            <pc:docMk/>
            <pc:sldMk cId="819668965" sldId="295"/>
            <ac:spMk id="5" creationId="{D1131BDE-000C-A24C-0DCD-377EADABF81E}"/>
          </ac:spMkLst>
        </pc:spChg>
      </pc:sldChg>
      <pc:sldChg chg="modSp">
        <pc:chgData name="Sophie Flood (Public Health Wales - Matrix House)" userId="S::sophie.flood@wales.nhs.uk::f1b68508-ff1d-4a78-a875-f6aa95017de1" providerId="AD" clId="Web-{B41B4510-AC3D-B2F7-80F8-F244DF11E1F2}" dt="2025-06-09T08:49:08.790" v="4" actId="20577"/>
        <pc:sldMkLst>
          <pc:docMk/>
          <pc:sldMk cId="2453673493" sldId="296"/>
        </pc:sldMkLst>
        <pc:spChg chg="mod">
          <ac:chgData name="Sophie Flood (Public Health Wales - Matrix House)" userId="S::sophie.flood@wales.nhs.uk::f1b68508-ff1d-4a78-a875-f6aa95017de1" providerId="AD" clId="Web-{B41B4510-AC3D-B2F7-80F8-F244DF11E1F2}" dt="2025-06-09T08:49:08.790" v="4" actId="20577"/>
          <ac:spMkLst>
            <pc:docMk/>
            <pc:sldMk cId="2453673493" sldId="296"/>
            <ac:spMk id="7" creationId="{B08E2AFF-3F25-5017-50C5-561E84DB2EDC}"/>
          </ac:spMkLst>
        </pc:spChg>
      </pc:sldChg>
      <pc:sldChg chg="modSp">
        <pc:chgData name="Sophie Flood (Public Health Wales - Matrix House)" userId="S::sophie.flood@wales.nhs.uk::f1b68508-ff1d-4a78-a875-f6aa95017de1" providerId="AD" clId="Web-{B41B4510-AC3D-B2F7-80F8-F244DF11E1F2}" dt="2025-06-09T08:51:02.309" v="8" actId="20577"/>
        <pc:sldMkLst>
          <pc:docMk/>
          <pc:sldMk cId="641881615" sldId="297"/>
        </pc:sldMkLst>
        <pc:spChg chg="mod">
          <ac:chgData name="Sophie Flood (Public Health Wales - Matrix House)" userId="S::sophie.flood@wales.nhs.uk::f1b68508-ff1d-4a78-a875-f6aa95017de1" providerId="AD" clId="Web-{B41B4510-AC3D-B2F7-80F8-F244DF11E1F2}" dt="2025-06-09T08:51:02.309" v="8" actId="20577"/>
          <ac:spMkLst>
            <pc:docMk/>
            <pc:sldMk cId="641881615" sldId="297"/>
            <ac:spMk id="5" creationId="{9F917CAB-427A-8082-9204-8136D673239A}"/>
          </ac:spMkLst>
        </pc:spChg>
      </pc:sldChg>
      <pc:sldChg chg="modSp">
        <pc:chgData name="Sophie Flood (Public Health Wales - Matrix House)" userId="S::sophie.flood@wales.nhs.uk::f1b68508-ff1d-4a78-a875-f6aa95017de1" providerId="AD" clId="Web-{B41B4510-AC3D-B2F7-80F8-F244DF11E1F2}" dt="2025-06-09T08:51:12.778" v="10" actId="20577"/>
        <pc:sldMkLst>
          <pc:docMk/>
          <pc:sldMk cId="2082886718" sldId="300"/>
        </pc:sldMkLst>
        <pc:spChg chg="mod">
          <ac:chgData name="Sophie Flood (Public Health Wales - Matrix House)" userId="S::sophie.flood@wales.nhs.uk::f1b68508-ff1d-4a78-a875-f6aa95017de1" providerId="AD" clId="Web-{B41B4510-AC3D-B2F7-80F8-F244DF11E1F2}" dt="2025-06-09T08:51:12.778" v="10" actId="20577"/>
          <ac:spMkLst>
            <pc:docMk/>
            <pc:sldMk cId="2082886718" sldId="300"/>
            <ac:spMk id="3" creationId="{F087A246-39E5-B6F4-EA5A-5070F604CEC3}"/>
          </ac:spMkLst>
        </pc:spChg>
      </pc:sldChg>
      <pc:sldChg chg="modSp">
        <pc:chgData name="Sophie Flood (Public Health Wales - Matrix House)" userId="S::sophie.flood@wales.nhs.uk::f1b68508-ff1d-4a78-a875-f6aa95017de1" providerId="AD" clId="Web-{B41B4510-AC3D-B2F7-80F8-F244DF11E1F2}" dt="2025-06-09T08:48:33.258" v="0" actId="20577"/>
        <pc:sldMkLst>
          <pc:docMk/>
          <pc:sldMk cId="2281564840" sldId="305"/>
        </pc:sldMkLst>
        <pc:spChg chg="mod">
          <ac:chgData name="Sophie Flood (Public Health Wales - Matrix House)" userId="S::sophie.flood@wales.nhs.uk::f1b68508-ff1d-4a78-a875-f6aa95017de1" providerId="AD" clId="Web-{B41B4510-AC3D-B2F7-80F8-F244DF11E1F2}" dt="2025-06-09T08:48:33.258" v="0" actId="20577"/>
          <ac:spMkLst>
            <pc:docMk/>
            <pc:sldMk cId="2281564840" sldId="305"/>
            <ac:spMk id="6" creationId="{2AD7260D-7B59-084B-3DE3-4BD32A60E55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4C7F4-90F1-C783-9049-B677FD3AC2A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36DBA64-1AFB-185C-F3DF-C98A406507E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31F497-83CD-FCE5-1E0C-B055C414DE57}"/>
              </a:ext>
            </a:extLst>
          </p:cNvPr>
          <p:cNvSpPr>
            <a:spLocks noGrp="1"/>
          </p:cNvSpPr>
          <p:nvPr>
            <p:ph type="dt" sz="half" idx="10"/>
          </p:nvPr>
        </p:nvSpPr>
        <p:spPr/>
        <p:txBody>
          <a:bodyPr/>
          <a:lstStyle/>
          <a:p>
            <a:fld id="{695753B7-E985-461C-9032-0C99ED22D9DA}" type="datetimeFigureOut">
              <a:rPr lang="en-GB" smtClean="0"/>
              <a:t>09/06/2025</a:t>
            </a:fld>
            <a:endParaRPr lang="en-GB"/>
          </a:p>
        </p:txBody>
      </p:sp>
      <p:sp>
        <p:nvSpPr>
          <p:cNvPr id="5" name="Footer Placeholder 4">
            <a:extLst>
              <a:ext uri="{FF2B5EF4-FFF2-40B4-BE49-F238E27FC236}">
                <a16:creationId xmlns:a16="http://schemas.microsoft.com/office/drawing/2014/main" id="{07F0E006-C7CA-70E3-CBAC-25B3D29F95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60AC4B-11EA-DA84-A867-B6DB88B4B644}"/>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1512174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6/9/2025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 id="2147483701" r:id="rId10"/>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wcrf-uk.org/wp-content/uploads/2023/11/Guide-To-Food-Labelling-2023.pdf"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www.wcrf.org/living-well/activ8/understanding-food-labels/" TargetMode="External"/><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nhs.uk/live-well/eat-well/food-guidelines-and-food-labels/how-to-read-food-labels/" TargetMode="External"/><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696438" y="2741349"/>
            <a:ext cx="6963542" cy="683693"/>
          </a:xfrm>
        </p:spPr>
        <p:txBody>
          <a:bodyPr/>
          <a:lstStyle/>
          <a:p>
            <a:r>
              <a:rPr lang="en-US" sz="4000">
                <a:latin typeface="Ubuntu"/>
                <a:ea typeface="Verdana"/>
              </a:rPr>
              <a:t>Food labels </a:t>
            </a:r>
            <a:endParaRPr lang="en-US" sz="40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696438" y="3645262"/>
            <a:ext cx="6327775" cy="453119"/>
          </a:xfrm>
        </p:spPr>
        <p:txBody>
          <a:bodyPr/>
          <a:lstStyle/>
          <a:p>
            <a:r>
              <a:rPr lang="en-US" sz="2800">
                <a:latin typeface="Ubuntu"/>
                <a:ea typeface="Verdana"/>
              </a:rPr>
              <a:t>Food and Nutrition</a:t>
            </a:r>
          </a:p>
        </p:txBody>
      </p:sp>
      <p:pic>
        <p:nvPicPr>
          <p:cNvPr id="4" name="Picture 3" descr="A chart of food label&#10;&#10;Description automatically generated">
            <a:extLst>
              <a:ext uri="{FF2B5EF4-FFF2-40B4-BE49-F238E27FC236}">
                <a16:creationId xmlns:a16="http://schemas.microsoft.com/office/drawing/2014/main" id="{0E399A61-2A1A-3148-5488-5CCD9B0FE339}"/>
              </a:ext>
            </a:extLst>
          </p:cNvPr>
          <p:cNvPicPr>
            <a:picLocks noChangeAspect="1"/>
          </p:cNvPicPr>
          <p:nvPr/>
        </p:nvPicPr>
        <p:blipFill>
          <a:blip r:embed="rId2"/>
          <a:stretch>
            <a:fillRect/>
          </a:stretch>
        </p:blipFill>
        <p:spPr>
          <a:xfrm>
            <a:off x="6095654" y="1794606"/>
            <a:ext cx="4935638" cy="3274126"/>
          </a:xfrm>
          <a:prstGeom prst="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p:txBody>
          <a:bodyPr/>
          <a:lstStyle/>
          <a:p>
            <a:r>
              <a:rPr lang="en-US">
                <a:latin typeface="Ubuntu"/>
              </a:rPr>
              <a:t>Contents </a:t>
            </a:r>
            <a:endParaRPr lang="en-US">
              <a:solidFill>
                <a:srgbClr val="000000"/>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2174050"/>
            <a:ext cx="5777994" cy="3692942"/>
          </a:xfrm>
        </p:spPr>
        <p:txBody>
          <a:bodyPr vert="horz" lIns="91440" tIns="45720" rIns="91440" bIns="45720" rtlCol="0" anchor="t">
            <a:noAutofit/>
          </a:bodyPr>
          <a:lstStyle/>
          <a:p>
            <a:pPr marL="285750" indent="-285750">
              <a:buFont typeface="Arial,Sans-Serif"/>
              <a:buChar char="•"/>
            </a:pPr>
            <a:r>
              <a:rPr lang="en-US" sz="2200" b="1">
                <a:latin typeface="Ubuntu"/>
              </a:rPr>
              <a:t>Food Labels </a:t>
            </a:r>
          </a:p>
          <a:p>
            <a:pPr marL="285750" indent="-285750">
              <a:buFont typeface="Arial,Sans-Serif"/>
              <a:buChar char="•"/>
            </a:pPr>
            <a:r>
              <a:rPr lang="en-US" sz="2200" b="1">
                <a:latin typeface="Ubuntu"/>
              </a:rPr>
              <a:t>Understanding Food Labelling Claims </a:t>
            </a:r>
          </a:p>
          <a:p>
            <a:pPr marL="285750" indent="-285750">
              <a:buFont typeface="Arial,Sans-Serif"/>
              <a:buChar char="•"/>
            </a:pPr>
            <a:r>
              <a:rPr lang="en-US" sz="2200" b="1">
                <a:latin typeface="Ubuntu"/>
              </a:rPr>
              <a:t>Understanding Price Labels </a:t>
            </a:r>
          </a:p>
          <a:p>
            <a:pPr marL="285750" indent="-285750" algn="just">
              <a:buFont typeface="Arial,Sans-Serif"/>
              <a:buChar char="•"/>
            </a:pPr>
            <a:endParaRPr lang="en-US" sz="2400" b="1">
              <a:solidFill>
                <a:srgbClr val="15518B"/>
              </a:solidFill>
              <a:latin typeface="Ubuntu"/>
            </a:endParaRPr>
          </a:p>
          <a:p>
            <a:pPr marL="285750" indent="-285750">
              <a:buFont typeface="Arial,Sans-Serif"/>
              <a:buChar char="•"/>
            </a:pPr>
            <a:endParaRPr lang="en-US" sz="2000">
              <a:solidFill>
                <a:srgbClr val="000000"/>
              </a:solidFill>
            </a:endParaRPr>
          </a:p>
          <a:p>
            <a:endParaRPr lang="en-US"/>
          </a:p>
        </p:txBody>
      </p:sp>
      <p:pic>
        <p:nvPicPr>
          <p:cNvPr id="5" name="Picture 4" descr="A hand holding a phone taking a photo of food&#10;&#10;Description automatically generated">
            <a:extLst>
              <a:ext uri="{FF2B5EF4-FFF2-40B4-BE49-F238E27FC236}">
                <a16:creationId xmlns:a16="http://schemas.microsoft.com/office/drawing/2014/main" id="{D5E60277-F953-0352-E3AF-03A4D029ECF1}"/>
              </a:ext>
            </a:extLst>
          </p:cNvPr>
          <p:cNvPicPr>
            <a:picLocks noChangeAspect="1"/>
          </p:cNvPicPr>
          <p:nvPr/>
        </p:nvPicPr>
        <p:blipFill>
          <a:blip r:embed="rId2"/>
          <a:stretch>
            <a:fillRect/>
          </a:stretch>
        </p:blipFill>
        <p:spPr>
          <a:xfrm>
            <a:off x="7458031" y="1502566"/>
            <a:ext cx="3862639" cy="3714713"/>
          </a:xfrm>
          <a:prstGeom prst="roundRect">
            <a:avLst/>
          </a:prstGeom>
        </p:spPr>
      </p:pic>
    </p:spTree>
    <p:extLst>
      <p:ext uri="{BB962C8B-B14F-4D97-AF65-F5344CB8AC3E}">
        <p14:creationId xmlns:p14="http://schemas.microsoft.com/office/powerpoint/2010/main" val="2281564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444826" y="894674"/>
            <a:ext cx="5645060" cy="616264"/>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a:latin typeface="Ubuntu"/>
              </a:rPr>
              <a:t>Food Labels </a:t>
            </a:r>
            <a:endParaRPr lang="en-US" sz="3200" b="1"/>
          </a:p>
        </p:txBody>
      </p:sp>
      <p:sp>
        <p:nvSpPr>
          <p:cNvPr id="5" name="TextBox 4">
            <a:extLst>
              <a:ext uri="{FF2B5EF4-FFF2-40B4-BE49-F238E27FC236}">
                <a16:creationId xmlns:a16="http://schemas.microsoft.com/office/drawing/2014/main" id="{D1131BDE-000C-A24C-0DCD-377EADABF81E}"/>
              </a:ext>
            </a:extLst>
          </p:cNvPr>
          <p:cNvSpPr txBox="1"/>
          <p:nvPr/>
        </p:nvSpPr>
        <p:spPr>
          <a:xfrm>
            <a:off x="414797" y="1508904"/>
            <a:ext cx="8014891" cy="48658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solidFill>
                <a:latin typeface="Ubuntu"/>
                <a:ea typeface="+mn-lt"/>
                <a:cs typeface="+mn-lt"/>
              </a:rPr>
              <a:t>There are different types of nutrition information included on packaging.</a:t>
            </a:r>
            <a:endParaRPr lang="en-US" b="1">
              <a:solidFill>
                <a:schemeClr val="accent1"/>
              </a:solidFill>
              <a:latin typeface="Ubuntu"/>
              <a:ea typeface="+mn-lt"/>
              <a:cs typeface="+mn-lt"/>
            </a:endParaRPr>
          </a:p>
          <a:p>
            <a:endParaRPr lang="en-US" b="1">
              <a:solidFill>
                <a:schemeClr val="accent1"/>
              </a:solidFill>
              <a:latin typeface="Ubuntu"/>
              <a:ea typeface="+mn-lt"/>
              <a:cs typeface="+mn-lt"/>
            </a:endParaRPr>
          </a:p>
          <a:p>
            <a:r>
              <a:rPr lang="en-US" b="1">
                <a:solidFill>
                  <a:schemeClr val="accent1"/>
                </a:solidFill>
                <a:latin typeface="Ubuntu"/>
                <a:ea typeface="+mn-lt"/>
                <a:cs typeface="+mn-lt"/>
              </a:rPr>
              <a:t>Nutrition tables </a:t>
            </a:r>
            <a:r>
              <a:rPr lang="en-US">
                <a:solidFill>
                  <a:schemeClr val="accent1"/>
                </a:solidFill>
                <a:latin typeface="Ubuntu"/>
                <a:ea typeface="+mn-lt"/>
                <a:cs typeface="+mn-lt"/>
              </a:rPr>
              <a:t>– found on all pre-packaged food and drink, usually on the side or back of the packaging. </a:t>
            </a:r>
            <a:r>
              <a:rPr lang="en-US" b="1">
                <a:solidFill>
                  <a:schemeClr val="accent1"/>
                </a:solidFill>
                <a:latin typeface="Ubuntu"/>
                <a:ea typeface="+mn-lt"/>
                <a:cs typeface="+mn-lt"/>
              </a:rPr>
              <a:t> </a:t>
            </a:r>
          </a:p>
          <a:p>
            <a:endParaRPr lang="en-US" b="1">
              <a:solidFill>
                <a:schemeClr val="accent1"/>
              </a:solidFill>
              <a:latin typeface="Ubuntu"/>
              <a:ea typeface="+mn-lt"/>
              <a:cs typeface="+mn-lt"/>
            </a:endParaRPr>
          </a:p>
          <a:p>
            <a:r>
              <a:rPr lang="en-US" b="1">
                <a:solidFill>
                  <a:schemeClr val="accent1"/>
                </a:solidFill>
                <a:latin typeface="Ubuntu"/>
                <a:ea typeface="+mn-lt"/>
                <a:cs typeface="+mn-lt"/>
              </a:rPr>
              <a:t>Ingredients</a:t>
            </a:r>
            <a:r>
              <a:rPr lang="en-US">
                <a:solidFill>
                  <a:schemeClr val="accent1"/>
                </a:solidFill>
                <a:latin typeface="Ubuntu"/>
                <a:ea typeface="+mn-lt"/>
                <a:cs typeface="+mn-lt"/>
              </a:rPr>
              <a:t> – listed in order of amount (by weight), from highest to lowest. </a:t>
            </a:r>
            <a:endParaRPr lang="en-US" b="1">
              <a:solidFill>
                <a:schemeClr val="accent1"/>
              </a:solidFill>
              <a:latin typeface="Ubuntu"/>
              <a:ea typeface="+mn-lt"/>
              <a:cs typeface="+mn-lt"/>
            </a:endParaRPr>
          </a:p>
          <a:p>
            <a:endParaRPr lang="en-US">
              <a:solidFill>
                <a:schemeClr val="accent1"/>
              </a:solidFill>
              <a:latin typeface="Ubuntu"/>
              <a:ea typeface="+mn-lt"/>
              <a:cs typeface="+mn-lt"/>
            </a:endParaRPr>
          </a:p>
          <a:p>
            <a:r>
              <a:rPr lang="en-US" b="1">
                <a:solidFill>
                  <a:schemeClr val="accent1"/>
                </a:solidFill>
                <a:latin typeface="Ubuntu"/>
                <a:ea typeface="+mn-lt"/>
                <a:cs typeface="+mn-lt"/>
              </a:rPr>
              <a:t>Front-of-pack labels –</a:t>
            </a:r>
            <a:r>
              <a:rPr lang="en-US">
                <a:solidFill>
                  <a:schemeClr val="accent1"/>
                </a:solidFill>
                <a:latin typeface="Ubuntu"/>
                <a:ea typeface="+mn-lt"/>
                <a:cs typeface="+mn-lt"/>
              </a:rPr>
              <a:t> simplified nutrition information found on the front of packaging. These are voluntary, but the Government is trying to get food manufacturers to use the same design as much as possible.</a:t>
            </a:r>
            <a:endParaRPr lang="en-US" b="1">
              <a:solidFill>
                <a:schemeClr val="accent1"/>
              </a:solidFill>
              <a:latin typeface="Ubuntu"/>
              <a:ea typeface="+mn-lt"/>
              <a:cs typeface="+mn-lt"/>
            </a:endParaRPr>
          </a:p>
          <a:p>
            <a:endParaRPr lang="en-US">
              <a:solidFill>
                <a:schemeClr val="accent1"/>
              </a:solidFill>
              <a:latin typeface="Ubuntu"/>
              <a:ea typeface="+mn-lt"/>
              <a:cs typeface="+mn-lt"/>
            </a:endParaRPr>
          </a:p>
          <a:p>
            <a:r>
              <a:rPr lang="en-US">
                <a:solidFill>
                  <a:schemeClr val="accent1"/>
                </a:solidFill>
                <a:latin typeface="Ubuntu"/>
                <a:ea typeface="+mn-lt"/>
                <a:cs typeface="+mn-lt"/>
              </a:rPr>
              <a:t>Some companies may choose to include a traffic light label on the front of the pack.  This can make it easier to see if a food is a healthier choice. You can use them to compare products at a glance. The labels usually include traffic light </a:t>
            </a:r>
            <a:r>
              <a:rPr lang="en-US" err="1">
                <a:solidFill>
                  <a:schemeClr val="accent1"/>
                </a:solidFill>
                <a:latin typeface="Ubuntu"/>
                <a:ea typeface="+mn-lt"/>
                <a:cs typeface="+mn-lt"/>
              </a:rPr>
              <a:t>colours</a:t>
            </a:r>
            <a:r>
              <a:rPr lang="en-US">
                <a:solidFill>
                  <a:schemeClr val="accent1"/>
                </a:solidFill>
                <a:latin typeface="Ubuntu"/>
                <a:ea typeface="+mn-lt"/>
                <a:cs typeface="+mn-lt"/>
              </a:rPr>
              <a:t> which show you if the product is high (red), medium (amber) or low (green) in fat, saturates, sugar and salt. </a:t>
            </a:r>
            <a:endParaRPr lang="en-US" b="1">
              <a:solidFill>
                <a:schemeClr val="accent1"/>
              </a:solidFill>
              <a:latin typeface="Ubuntu"/>
              <a:ea typeface="+mn-lt"/>
              <a:cs typeface="+mn-lt"/>
            </a:endParaRPr>
          </a:p>
          <a:p>
            <a:r>
              <a:rPr lang="en-US">
                <a:solidFill>
                  <a:schemeClr val="accent1"/>
                </a:solidFill>
                <a:latin typeface="Ubuntu"/>
                <a:ea typeface="+mn-lt"/>
                <a:cs typeface="+mn-lt"/>
              </a:rPr>
              <a:t>Why do you think some companies may not choose to include these labels?</a:t>
            </a:r>
            <a:endParaRPr lang="en-US" b="1">
              <a:solidFill>
                <a:schemeClr val="accent1"/>
              </a:solidFill>
              <a:latin typeface="Ubuntu"/>
              <a:ea typeface="Calibri"/>
              <a:cs typeface="Calibri"/>
            </a:endParaRPr>
          </a:p>
        </p:txBody>
      </p:sp>
      <p:sp>
        <p:nvSpPr>
          <p:cNvPr id="8" name="TextBox 7">
            <a:extLst>
              <a:ext uri="{FF2B5EF4-FFF2-40B4-BE49-F238E27FC236}">
                <a16:creationId xmlns:a16="http://schemas.microsoft.com/office/drawing/2014/main" id="{254CF71B-756A-FD86-66AB-FE0841F49CB6}"/>
              </a:ext>
            </a:extLst>
          </p:cNvPr>
          <p:cNvSpPr txBox="1"/>
          <p:nvPr/>
        </p:nvSpPr>
        <p:spPr>
          <a:xfrm>
            <a:off x="6959270" y="6370448"/>
            <a:ext cx="5031544" cy="369332"/>
          </a:xfrm>
          <a:prstGeom prst="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bg1"/>
                </a:solidFill>
                <a:latin typeface="Ubuntu"/>
                <a:ea typeface="+mn-lt"/>
                <a:cs typeface="+mn-lt"/>
                <a:hlinkClick r:id="rId2">
                  <a:extLst>
                    <a:ext uri="{A12FA001-AC4F-418D-AE19-62706E023703}">
                      <ahyp:hlinkClr xmlns:ahyp="http://schemas.microsoft.com/office/drawing/2018/hyperlinkcolor" val="tx"/>
                    </a:ext>
                  </a:extLst>
                </a:hlinkClick>
              </a:rPr>
              <a:t>Source: Guide to food Labelling (wcrf-uk.org)</a:t>
            </a:r>
            <a:endParaRPr lang="en-US">
              <a:solidFill>
                <a:schemeClr val="bg1"/>
              </a:solidFill>
              <a:latin typeface="Ubuntu"/>
              <a:hlinkClick r:id="" action="ppaction://noaction">
                <a:extLst>
                  <a:ext uri="{A12FA001-AC4F-418D-AE19-62706E023703}">
                    <ahyp:hlinkClr xmlns:ahyp="http://schemas.microsoft.com/office/drawing/2018/hyperlinkcolor" val="tx"/>
                  </a:ext>
                </a:extLst>
              </a:hlinkClick>
            </a:endParaRPr>
          </a:p>
        </p:txBody>
      </p:sp>
      <p:pic>
        <p:nvPicPr>
          <p:cNvPr id="9" name="Picture 8" descr="A screenshot of a cell phone&#10;&#10;Description automatically generated">
            <a:extLst>
              <a:ext uri="{FF2B5EF4-FFF2-40B4-BE49-F238E27FC236}">
                <a16:creationId xmlns:a16="http://schemas.microsoft.com/office/drawing/2014/main" id="{B9215FC3-C763-1422-BFD7-438AE43283CA}"/>
              </a:ext>
            </a:extLst>
          </p:cNvPr>
          <p:cNvPicPr>
            <a:picLocks noChangeAspect="1"/>
          </p:cNvPicPr>
          <p:nvPr/>
        </p:nvPicPr>
        <p:blipFill>
          <a:blip r:embed="rId3"/>
          <a:stretch>
            <a:fillRect/>
          </a:stretch>
        </p:blipFill>
        <p:spPr>
          <a:xfrm>
            <a:off x="8738358" y="237368"/>
            <a:ext cx="3044702" cy="5833136"/>
          </a:xfrm>
          <a:prstGeom prst="rect">
            <a:avLst/>
          </a:prstGeom>
        </p:spPr>
      </p:pic>
    </p:spTree>
    <p:extLst>
      <p:ext uri="{BB962C8B-B14F-4D97-AF65-F5344CB8AC3E}">
        <p14:creationId xmlns:p14="http://schemas.microsoft.com/office/powerpoint/2010/main" val="819668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EAA40EA-68CC-5036-0722-1B08D4EFF7FF}"/>
              </a:ext>
            </a:extLst>
          </p:cNvPr>
          <p:cNvPicPr>
            <a:picLocks noChangeAspect="1"/>
          </p:cNvPicPr>
          <p:nvPr/>
        </p:nvPicPr>
        <p:blipFill>
          <a:blip r:embed="rId2"/>
          <a:stretch>
            <a:fillRect/>
          </a:stretch>
        </p:blipFill>
        <p:spPr>
          <a:xfrm>
            <a:off x="1701817" y="1014331"/>
            <a:ext cx="6977772" cy="4685005"/>
          </a:xfrm>
          <a:prstGeom prst="rect">
            <a:avLst/>
          </a:prstGeom>
        </p:spPr>
      </p:pic>
      <p:sp>
        <p:nvSpPr>
          <p:cNvPr id="5" name="TextBox 4">
            <a:extLst>
              <a:ext uri="{FF2B5EF4-FFF2-40B4-BE49-F238E27FC236}">
                <a16:creationId xmlns:a16="http://schemas.microsoft.com/office/drawing/2014/main" id="{EA0970F3-6D77-7A86-FEA6-A61E7FA4B32F}"/>
              </a:ext>
            </a:extLst>
          </p:cNvPr>
          <p:cNvSpPr txBox="1"/>
          <p:nvPr/>
        </p:nvSpPr>
        <p:spPr>
          <a:xfrm>
            <a:off x="9177638" y="564901"/>
            <a:ext cx="2193739"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solidFill>
                <a:schemeClr val="accent1"/>
              </a:solidFill>
              <a:latin typeface="Ubuntu"/>
              <a:ea typeface="Calibri"/>
              <a:cs typeface="Calibri"/>
            </a:endParaRPr>
          </a:p>
          <a:p>
            <a:r>
              <a:rPr lang="en-US">
                <a:solidFill>
                  <a:schemeClr val="accent1"/>
                </a:solidFill>
                <a:latin typeface="Ubuntu"/>
                <a:ea typeface="+mn-lt"/>
                <a:cs typeface="+mn-lt"/>
              </a:rPr>
              <a:t>Check out this example of a front of pack label </a:t>
            </a:r>
          </a:p>
          <a:p>
            <a:r>
              <a:rPr lang="en-US">
                <a:solidFill>
                  <a:schemeClr val="accent1"/>
                </a:solidFill>
                <a:latin typeface="Ubuntu"/>
                <a:ea typeface="+mn-lt"/>
                <a:cs typeface="+mn-lt"/>
              </a:rPr>
              <a:t>and how to use it: </a:t>
            </a:r>
          </a:p>
          <a:p>
            <a:r>
              <a:rPr lang="en-US">
                <a:solidFill>
                  <a:schemeClr val="accent1"/>
                </a:solidFill>
                <a:latin typeface="Ubuntu"/>
                <a:ea typeface="Calibri"/>
                <a:cs typeface="Calibri"/>
                <a:hlinkClick r:id="rId3">
                  <a:extLst>
                    <a:ext uri="{A12FA001-AC4F-418D-AE19-62706E023703}">
                      <ahyp:hlinkClr xmlns:ahyp="http://schemas.microsoft.com/office/drawing/2018/hyperlinkcolor" val="tx"/>
                    </a:ext>
                  </a:extLst>
                </a:hlinkClick>
              </a:rPr>
              <a:t>Understanding food labels | World Cancer Research Fund</a:t>
            </a:r>
            <a:endParaRPr lang="en-US"/>
          </a:p>
        </p:txBody>
      </p:sp>
      <p:sp>
        <p:nvSpPr>
          <p:cNvPr id="7" name="TextBox 6">
            <a:extLst>
              <a:ext uri="{FF2B5EF4-FFF2-40B4-BE49-F238E27FC236}">
                <a16:creationId xmlns:a16="http://schemas.microsoft.com/office/drawing/2014/main" id="{B08E2AFF-3F25-5017-50C5-561E84DB2EDC}"/>
              </a:ext>
            </a:extLst>
          </p:cNvPr>
          <p:cNvSpPr txBox="1"/>
          <p:nvPr/>
        </p:nvSpPr>
        <p:spPr>
          <a:xfrm>
            <a:off x="2399076" y="5726468"/>
            <a:ext cx="9202056"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solidFill>
                <a:latin typeface="Ubuntu"/>
              </a:rPr>
              <a:t>The ‘reference intake’ tells you how much energy, fat, saturates, sugar and salt a food or drink has compared to what is recommended for </a:t>
            </a:r>
            <a:r>
              <a:rPr lang="en-US" b="1">
                <a:solidFill>
                  <a:schemeClr val="accent1"/>
                </a:solidFill>
                <a:latin typeface="Ubuntu"/>
              </a:rPr>
              <a:t>a typical adult </a:t>
            </a:r>
            <a:r>
              <a:rPr lang="en-US">
                <a:solidFill>
                  <a:schemeClr val="accent1"/>
                </a:solidFill>
                <a:latin typeface="Ubuntu"/>
              </a:rPr>
              <a:t>following a healthy, balanced diet. The reference intake will vary by age group.  </a:t>
            </a:r>
            <a:endParaRPr lang="en-US">
              <a:solidFill>
                <a:schemeClr val="accent1"/>
              </a:solidFill>
              <a:latin typeface="Ubuntu"/>
              <a:ea typeface="Calibri"/>
              <a:cs typeface="Calibri"/>
            </a:endParaRPr>
          </a:p>
        </p:txBody>
      </p:sp>
      <p:sp>
        <p:nvSpPr>
          <p:cNvPr id="8" name="Arrow: Curved Left 7">
            <a:extLst>
              <a:ext uri="{FF2B5EF4-FFF2-40B4-BE49-F238E27FC236}">
                <a16:creationId xmlns:a16="http://schemas.microsoft.com/office/drawing/2014/main" id="{0203844F-C12B-771D-A234-8DFE8894B378}"/>
              </a:ext>
            </a:extLst>
          </p:cNvPr>
          <p:cNvSpPr/>
          <p:nvPr/>
        </p:nvSpPr>
        <p:spPr>
          <a:xfrm rot="9480000">
            <a:off x="1662853" y="4526989"/>
            <a:ext cx="544740" cy="1772103"/>
          </a:xfrm>
          <a:prstGeom prst="curved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a:extLst>
              <a:ext uri="{FF2B5EF4-FFF2-40B4-BE49-F238E27FC236}">
                <a16:creationId xmlns:a16="http://schemas.microsoft.com/office/drawing/2014/main" id="{524A4914-1FF8-012D-01A6-3ABA919EE76F}"/>
              </a:ext>
            </a:extLst>
          </p:cNvPr>
          <p:cNvSpPr txBox="1"/>
          <p:nvPr/>
        </p:nvSpPr>
        <p:spPr>
          <a:xfrm>
            <a:off x="2403764" y="429491"/>
            <a:ext cx="558338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rgbClr val="15518B"/>
                </a:solidFill>
                <a:latin typeface="Ubuntu"/>
              </a:rPr>
              <a:t>Food Labels – front of pack</a:t>
            </a:r>
            <a:endParaRPr lang="en-US" sz="3200"/>
          </a:p>
        </p:txBody>
      </p:sp>
    </p:spTree>
    <p:extLst>
      <p:ext uri="{BB962C8B-B14F-4D97-AF65-F5344CB8AC3E}">
        <p14:creationId xmlns:p14="http://schemas.microsoft.com/office/powerpoint/2010/main" val="2453673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hart of food label&#10;&#10;Description automatically generated">
            <a:extLst>
              <a:ext uri="{FF2B5EF4-FFF2-40B4-BE49-F238E27FC236}">
                <a16:creationId xmlns:a16="http://schemas.microsoft.com/office/drawing/2014/main" id="{A326B7B7-7AE4-3799-CCC9-C3C81C4B4624}"/>
              </a:ext>
            </a:extLst>
          </p:cNvPr>
          <p:cNvPicPr>
            <a:picLocks noChangeAspect="1"/>
          </p:cNvPicPr>
          <p:nvPr/>
        </p:nvPicPr>
        <p:blipFill>
          <a:blip r:embed="rId2"/>
          <a:stretch>
            <a:fillRect/>
          </a:stretch>
        </p:blipFill>
        <p:spPr>
          <a:xfrm>
            <a:off x="1750918" y="1380185"/>
            <a:ext cx="6646795" cy="4343599"/>
          </a:xfrm>
          <a:prstGeom prst="rect">
            <a:avLst/>
          </a:prstGeom>
        </p:spPr>
      </p:pic>
      <p:sp>
        <p:nvSpPr>
          <p:cNvPr id="6" name="TextBox 5">
            <a:extLst>
              <a:ext uri="{FF2B5EF4-FFF2-40B4-BE49-F238E27FC236}">
                <a16:creationId xmlns:a16="http://schemas.microsoft.com/office/drawing/2014/main" id="{B35CFC47-85E2-40B3-6E26-F90BD0E2A374}"/>
              </a:ext>
            </a:extLst>
          </p:cNvPr>
          <p:cNvSpPr txBox="1"/>
          <p:nvPr/>
        </p:nvSpPr>
        <p:spPr>
          <a:xfrm>
            <a:off x="3051134" y="5966361"/>
            <a:ext cx="676926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solidFill>
                  <a:schemeClr val="accent1"/>
                </a:solidFill>
                <a:latin typeface="Ubuntu"/>
              </a:rPr>
              <a:t>If the label doesn’t include traffic light labelling, you can check the amount of each nutrient in 100g (100ml for drinks). </a:t>
            </a:r>
            <a:endParaRPr lang="en-US">
              <a:solidFill>
                <a:schemeClr val="accent1"/>
              </a:solidFill>
              <a:latin typeface="Calibri" panose="020F0502020204030204"/>
              <a:ea typeface="+mn-lt"/>
              <a:cs typeface="+mn-lt"/>
            </a:endParaRPr>
          </a:p>
        </p:txBody>
      </p:sp>
      <p:sp>
        <p:nvSpPr>
          <p:cNvPr id="9" name="Arrow: Curved Left 8">
            <a:extLst>
              <a:ext uri="{FF2B5EF4-FFF2-40B4-BE49-F238E27FC236}">
                <a16:creationId xmlns:a16="http://schemas.microsoft.com/office/drawing/2014/main" id="{87385A62-1F92-9DA3-06FF-B5A5BA81E10F}"/>
              </a:ext>
            </a:extLst>
          </p:cNvPr>
          <p:cNvSpPr/>
          <p:nvPr/>
        </p:nvSpPr>
        <p:spPr>
          <a:xfrm>
            <a:off x="8634108" y="4627535"/>
            <a:ext cx="435883" cy="1236889"/>
          </a:xfrm>
          <a:prstGeom prst="curved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71DEF233-C729-83A2-4EFD-CA243D07F040}"/>
              </a:ext>
            </a:extLst>
          </p:cNvPr>
          <p:cNvSpPr txBox="1"/>
          <p:nvPr/>
        </p:nvSpPr>
        <p:spPr>
          <a:xfrm>
            <a:off x="9258456" y="1246083"/>
            <a:ext cx="2193739"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accent1"/>
                </a:solidFill>
                <a:latin typeface="Ubuntu"/>
                <a:ea typeface="+mn-lt"/>
                <a:cs typeface="+mn-lt"/>
              </a:rPr>
              <a:t>Check out an example of a back of pack label </a:t>
            </a:r>
          </a:p>
          <a:p>
            <a:r>
              <a:rPr lang="en-US" dirty="0">
                <a:solidFill>
                  <a:schemeClr val="accent1"/>
                </a:solidFill>
                <a:latin typeface="Ubuntu"/>
                <a:ea typeface="+mn-lt"/>
                <a:cs typeface="+mn-lt"/>
              </a:rPr>
              <a:t>and how to use it: </a:t>
            </a:r>
          </a:p>
          <a:p>
            <a:r>
              <a:rPr lang="en-US" dirty="0">
                <a:solidFill>
                  <a:schemeClr val="accent1"/>
                </a:solidFill>
                <a:latin typeface="Ubuntu"/>
                <a:ea typeface="+mn-lt"/>
                <a:cs typeface="+mn-lt"/>
                <a:hlinkClick r:id="rId3">
                  <a:extLst>
                    <a:ext uri="{A12FA001-AC4F-418D-AE19-62706E023703}">
                      <ahyp:hlinkClr xmlns:ahyp="http://schemas.microsoft.com/office/drawing/2018/hyperlinkcolor" val="tx"/>
                    </a:ext>
                  </a:extLst>
                </a:hlinkClick>
              </a:rPr>
              <a:t>Food labels - NHS</a:t>
            </a:r>
            <a:endParaRPr lang="en-US" dirty="0">
              <a:solidFill>
                <a:schemeClr val="accent1"/>
              </a:solidFill>
              <a:latin typeface="Ubuntu"/>
            </a:endParaRPr>
          </a:p>
          <a:p>
            <a:endParaRPr lang="en-US">
              <a:solidFill>
                <a:schemeClr val="accent1"/>
              </a:solidFill>
              <a:latin typeface="Ubuntu"/>
              <a:ea typeface="Calibri"/>
              <a:cs typeface="Calibri"/>
            </a:endParaRPr>
          </a:p>
        </p:txBody>
      </p:sp>
      <p:sp>
        <p:nvSpPr>
          <p:cNvPr id="11" name="TextBox 10">
            <a:extLst>
              <a:ext uri="{FF2B5EF4-FFF2-40B4-BE49-F238E27FC236}">
                <a16:creationId xmlns:a16="http://schemas.microsoft.com/office/drawing/2014/main" id="{3EDCA7EE-FA62-6374-F76E-53990C122F5D}"/>
              </a:ext>
            </a:extLst>
          </p:cNvPr>
          <p:cNvSpPr txBox="1"/>
          <p:nvPr/>
        </p:nvSpPr>
        <p:spPr>
          <a:xfrm>
            <a:off x="2230581" y="671946"/>
            <a:ext cx="6403109"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rgbClr val="15518B"/>
                </a:solidFill>
                <a:latin typeface="Ubuntu"/>
              </a:rPr>
              <a:t>Food Labels – back of pack</a:t>
            </a:r>
            <a:endParaRPr lang="en-US" sz="3200"/>
          </a:p>
        </p:txBody>
      </p:sp>
    </p:spTree>
    <p:extLst>
      <p:ext uri="{BB962C8B-B14F-4D97-AF65-F5344CB8AC3E}">
        <p14:creationId xmlns:p14="http://schemas.microsoft.com/office/powerpoint/2010/main" val="3291003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D1E2952-02F4-47A4-23AB-211E09ED4A14}"/>
              </a:ext>
            </a:extLst>
          </p:cNvPr>
          <p:cNvSpPr>
            <a:spLocks noGrp="1"/>
          </p:cNvSpPr>
          <p:nvPr>
            <p:ph type="body" sz="quarter" idx="11"/>
          </p:nvPr>
        </p:nvSpPr>
        <p:spPr>
          <a:xfrm>
            <a:off x="304879" y="844123"/>
            <a:ext cx="7436017" cy="874724"/>
          </a:xfrm>
        </p:spPr>
        <p:txBody>
          <a:bodyPr>
            <a:normAutofit lnSpcReduction="10000"/>
          </a:bodyPr>
          <a:lstStyle/>
          <a:p>
            <a:r>
              <a:rPr lang="en-US">
                <a:solidFill>
                  <a:schemeClr val="tx2"/>
                </a:solidFill>
                <a:latin typeface="Ubuntu"/>
              </a:rPr>
              <a:t>Understanding Food Labelling Claims</a:t>
            </a:r>
          </a:p>
        </p:txBody>
      </p:sp>
      <p:sp>
        <p:nvSpPr>
          <p:cNvPr id="5" name="Text Placeholder 4">
            <a:extLst>
              <a:ext uri="{FF2B5EF4-FFF2-40B4-BE49-F238E27FC236}">
                <a16:creationId xmlns:a16="http://schemas.microsoft.com/office/drawing/2014/main" id="{9C58AAAE-5C38-6B30-6C55-060F61E09805}"/>
              </a:ext>
            </a:extLst>
          </p:cNvPr>
          <p:cNvSpPr>
            <a:spLocks noGrp="1"/>
          </p:cNvSpPr>
          <p:nvPr>
            <p:ph type="body" sz="quarter" idx="13"/>
          </p:nvPr>
        </p:nvSpPr>
        <p:spPr>
          <a:xfrm>
            <a:off x="304879" y="1892295"/>
            <a:ext cx="7182075" cy="4317622"/>
          </a:xfrm>
        </p:spPr>
        <p:txBody>
          <a:bodyPr vert="horz" lIns="91440" tIns="45720" rIns="91440" bIns="45720" rtlCol="0" anchor="t">
            <a:noAutofit/>
          </a:bodyPr>
          <a:lstStyle/>
          <a:p>
            <a:r>
              <a:rPr lang="en-US" sz="2000">
                <a:latin typeface="Ubuntu"/>
              </a:rPr>
              <a:t>Products that are high in sugar are sometimes marketed at children as being healthy, even if they are not particularly nutritious, by highlighting certain ingredients or using terms like "</a:t>
            </a:r>
            <a:r>
              <a:rPr lang="en-US" sz="2000" b="1">
                <a:latin typeface="Ubuntu"/>
              </a:rPr>
              <a:t>source of calcium and vitamin D</a:t>
            </a:r>
            <a:r>
              <a:rPr lang="en-US" sz="2000">
                <a:latin typeface="Ubuntu"/>
              </a:rPr>
              <a:t>". All yoghurts will be a source of calcium and vitamin D, however the amount of sugar added and the way products are marketed can vary massively. </a:t>
            </a:r>
            <a:endParaRPr lang="en-US" sz="2000"/>
          </a:p>
          <a:p>
            <a:r>
              <a:rPr lang="en-US" sz="2000" b="1">
                <a:latin typeface="Ubuntu"/>
              </a:rPr>
              <a:t>Reduced fat</a:t>
            </a:r>
            <a:r>
              <a:rPr lang="en-US" sz="2000">
                <a:latin typeface="Ubuntu"/>
              </a:rPr>
              <a:t> means that the product has at least 30% less fat than the original version of the product. It’s important to remember even if it says reduced fat, it could still be high in fat if it has more than 17.5g of fat per 100g of food or per 100ml of drink.</a:t>
            </a:r>
            <a:r>
              <a:rPr lang="en-US" sz="2000" b="1">
                <a:latin typeface="Ubuntu"/>
              </a:rPr>
              <a:t> </a:t>
            </a:r>
            <a:endParaRPr lang="en-US" sz="2000"/>
          </a:p>
          <a:p>
            <a:r>
              <a:rPr lang="en-US" sz="2000" b="1">
                <a:latin typeface="Ubuntu"/>
              </a:rPr>
              <a:t>Low fat </a:t>
            </a:r>
            <a:r>
              <a:rPr lang="en-US" sz="2000">
                <a:latin typeface="Ubuntu"/>
              </a:rPr>
              <a:t>means that the product contains no more than 3g of fat per 100g of food or per 100ml of drink.</a:t>
            </a:r>
            <a:endParaRPr lang="en-US" sz="2000"/>
          </a:p>
          <a:p>
            <a:endParaRPr lang="en-US">
              <a:latin typeface="Ubuntu"/>
            </a:endParaRPr>
          </a:p>
          <a:p>
            <a:pPr marL="285750" indent="-285750">
              <a:buFont typeface="Arial"/>
              <a:buChar char="•"/>
            </a:pPr>
            <a:endParaRPr lang="en-US"/>
          </a:p>
          <a:p>
            <a:endParaRPr lang="en-US"/>
          </a:p>
        </p:txBody>
      </p:sp>
      <p:pic>
        <p:nvPicPr>
          <p:cNvPr id="6" name="Picture 5" descr="A box of candy with a cartoon character&#10;&#10;Description automatically generated">
            <a:extLst>
              <a:ext uri="{FF2B5EF4-FFF2-40B4-BE49-F238E27FC236}">
                <a16:creationId xmlns:a16="http://schemas.microsoft.com/office/drawing/2014/main" id="{F653D1EB-A699-5696-5436-5576B872FA38}"/>
              </a:ext>
            </a:extLst>
          </p:cNvPr>
          <p:cNvPicPr>
            <a:picLocks noChangeAspect="1"/>
          </p:cNvPicPr>
          <p:nvPr/>
        </p:nvPicPr>
        <p:blipFill>
          <a:blip r:embed="rId2"/>
          <a:stretch>
            <a:fillRect/>
          </a:stretch>
        </p:blipFill>
        <p:spPr>
          <a:xfrm>
            <a:off x="7493501" y="2400874"/>
            <a:ext cx="4531792" cy="2737468"/>
          </a:xfrm>
          <a:prstGeom prst="roundRect">
            <a:avLst/>
          </a:prstGeom>
          <a:ln>
            <a:noFill/>
          </a:ln>
          <a:effectLst>
            <a:softEdge rad="112500"/>
          </a:effectLst>
        </p:spPr>
      </p:pic>
    </p:spTree>
    <p:extLst>
      <p:ext uri="{BB962C8B-B14F-4D97-AF65-F5344CB8AC3E}">
        <p14:creationId xmlns:p14="http://schemas.microsoft.com/office/powerpoint/2010/main" val="153494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nutrition chart&#10;&#10;Description automatically generated">
            <a:extLst>
              <a:ext uri="{FF2B5EF4-FFF2-40B4-BE49-F238E27FC236}">
                <a16:creationId xmlns:a16="http://schemas.microsoft.com/office/drawing/2014/main" id="{4F89039F-F1C1-2DB1-FE12-38B3CBEA9249}"/>
              </a:ext>
            </a:extLst>
          </p:cNvPr>
          <p:cNvPicPr>
            <a:picLocks noChangeAspect="1"/>
          </p:cNvPicPr>
          <p:nvPr/>
        </p:nvPicPr>
        <p:blipFill>
          <a:blip r:embed="rId2"/>
          <a:stretch>
            <a:fillRect/>
          </a:stretch>
        </p:blipFill>
        <p:spPr>
          <a:xfrm>
            <a:off x="7817937" y="1341021"/>
            <a:ext cx="3959631" cy="3681187"/>
          </a:xfrm>
          <a:prstGeom prst="rect">
            <a:avLst/>
          </a:prstGeom>
        </p:spPr>
      </p:pic>
      <p:sp>
        <p:nvSpPr>
          <p:cNvPr id="3" name="Text Placeholder 2">
            <a:extLst>
              <a:ext uri="{FF2B5EF4-FFF2-40B4-BE49-F238E27FC236}">
                <a16:creationId xmlns:a16="http://schemas.microsoft.com/office/drawing/2014/main" id="{FBDF0395-FDEE-82C4-74ED-C9D18033BE75}"/>
              </a:ext>
            </a:extLst>
          </p:cNvPr>
          <p:cNvSpPr>
            <a:spLocks noGrp="1"/>
          </p:cNvSpPr>
          <p:nvPr>
            <p:ph type="body" sz="quarter" idx="11"/>
          </p:nvPr>
        </p:nvSpPr>
        <p:spPr>
          <a:xfrm>
            <a:off x="304879" y="903062"/>
            <a:ext cx="7437965" cy="669925"/>
          </a:xfrm>
        </p:spPr>
        <p:txBody>
          <a:bodyPr>
            <a:noAutofit/>
          </a:bodyPr>
          <a:lstStyle/>
          <a:p>
            <a:r>
              <a:rPr lang="en-US">
                <a:latin typeface="Ubuntu"/>
              </a:rPr>
              <a:t>Understanding Food Labelling Claims</a:t>
            </a:r>
          </a:p>
        </p:txBody>
      </p:sp>
      <p:sp>
        <p:nvSpPr>
          <p:cNvPr id="5" name="Text Placeholder 4">
            <a:extLst>
              <a:ext uri="{FF2B5EF4-FFF2-40B4-BE49-F238E27FC236}">
                <a16:creationId xmlns:a16="http://schemas.microsoft.com/office/drawing/2014/main" id="{9F917CAB-427A-8082-9204-8136D673239A}"/>
              </a:ext>
            </a:extLst>
          </p:cNvPr>
          <p:cNvSpPr>
            <a:spLocks noGrp="1"/>
          </p:cNvSpPr>
          <p:nvPr>
            <p:ph type="body" sz="quarter" idx="13"/>
          </p:nvPr>
        </p:nvSpPr>
        <p:spPr>
          <a:xfrm>
            <a:off x="304879" y="1719524"/>
            <a:ext cx="7246054" cy="4525126"/>
          </a:xfrm>
        </p:spPr>
        <p:txBody>
          <a:bodyPr vert="horz" lIns="91440" tIns="45720" rIns="91440" bIns="45720" rtlCol="0" anchor="t">
            <a:noAutofit/>
          </a:bodyPr>
          <a:lstStyle/>
          <a:p>
            <a:r>
              <a:rPr lang="en-US" sz="1800">
                <a:latin typeface="Ubuntu"/>
              </a:rPr>
              <a:t>‘No added sugar’ means that manufacturers haven’t added any sugar to the food or drink. But this doesn’t mean that there is no sugar. For example, fruit contains natural sugars, meaning that dried fruit and fruit juices may have amber or even red labels for sugar. </a:t>
            </a:r>
            <a:endParaRPr lang="en-US" sz="1800"/>
          </a:p>
          <a:p>
            <a:r>
              <a:rPr lang="en-US" sz="1800">
                <a:latin typeface="Ubuntu"/>
              </a:rPr>
              <a:t>You can check if sugar has been added by reading the ingredients list. As well as ‘sugar’, look out for syrup, honey and words ending in ‘–</a:t>
            </a:r>
            <a:r>
              <a:rPr lang="en-US" sz="1800" err="1">
                <a:latin typeface="Ubuntu"/>
              </a:rPr>
              <a:t>ose</a:t>
            </a:r>
            <a:r>
              <a:rPr lang="en-US" sz="1800">
                <a:latin typeface="Ubuntu"/>
              </a:rPr>
              <a:t>’ (for example, sucrose, glucose and fructose) as these can be other words for sugar. Ingredients are listed in weight order, so if any of these appear near the top of the list, the product is likely to be very sugary.</a:t>
            </a:r>
            <a:endParaRPr lang="en-US" sz="1800"/>
          </a:p>
          <a:p>
            <a:r>
              <a:rPr lang="en-US" sz="1800">
                <a:latin typeface="Ubuntu"/>
              </a:rPr>
              <a:t>A front of packet traffic light label was not provided on these smoothies. Can you use the nutritional information provided and the information tools on slide 15 to work out what </a:t>
            </a:r>
            <a:r>
              <a:rPr lang="en-US" sz="1800" err="1">
                <a:latin typeface="Ubuntu"/>
              </a:rPr>
              <a:t>colour</a:t>
            </a:r>
            <a:r>
              <a:rPr lang="en-US" sz="1800">
                <a:latin typeface="Ubuntu"/>
              </a:rPr>
              <a:t> this product would score for 'sugar'.  </a:t>
            </a:r>
          </a:p>
          <a:p>
            <a:r>
              <a:rPr lang="en-US" sz="1800">
                <a:latin typeface="Ubuntu"/>
              </a:rPr>
              <a:t>Always remember to check the serving size these values are for. They may not be for the amount you usually eat or drink.</a:t>
            </a:r>
            <a:endParaRPr lang="en-US" sz="1800"/>
          </a:p>
        </p:txBody>
      </p:sp>
    </p:spTree>
    <p:extLst>
      <p:ext uri="{BB962C8B-B14F-4D97-AF65-F5344CB8AC3E}">
        <p14:creationId xmlns:p14="http://schemas.microsoft.com/office/powerpoint/2010/main" val="641881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87A246-39E5-B6F4-EA5A-5070F604CEC3}"/>
              </a:ext>
            </a:extLst>
          </p:cNvPr>
          <p:cNvSpPr>
            <a:spLocks noGrp="1"/>
          </p:cNvSpPr>
          <p:nvPr>
            <p:ph type="body" sz="quarter" idx="10"/>
          </p:nvPr>
        </p:nvSpPr>
        <p:spPr>
          <a:xfrm>
            <a:off x="360587" y="1572733"/>
            <a:ext cx="8029878" cy="4872190"/>
          </a:xfrm>
        </p:spPr>
        <p:txBody>
          <a:bodyPr vert="horz" lIns="91440" tIns="45720" rIns="91440" bIns="45720" rtlCol="0" anchor="t">
            <a:normAutofit/>
          </a:bodyPr>
          <a:lstStyle/>
          <a:p>
            <a:pPr marL="0" indent="0">
              <a:buNone/>
            </a:pPr>
            <a:r>
              <a:rPr lang="en-US" sz="1750" b="1">
                <a:solidFill>
                  <a:srgbClr val="FF5D0C"/>
                </a:solidFill>
                <a:latin typeface="Ubuntu"/>
              </a:rPr>
              <a:t>How Price Labels Work in UK Stores?</a:t>
            </a:r>
            <a:endParaRPr lang="en-US" sz="1750" b="1">
              <a:solidFill>
                <a:srgbClr val="FF5D0C"/>
              </a:solidFill>
              <a:latin typeface="Ubuntu"/>
              <a:cs typeface="Segoe UI"/>
            </a:endParaRPr>
          </a:p>
          <a:p>
            <a:r>
              <a:rPr lang="en-US" sz="1750" b="1">
                <a:latin typeface="Ubuntu"/>
                <a:ea typeface="+mn-lt"/>
                <a:cs typeface="+mn-lt"/>
              </a:rPr>
              <a:t>Cost Per Weight:</a:t>
            </a:r>
            <a:r>
              <a:rPr lang="en-US" sz="1750">
                <a:latin typeface="Ubuntu"/>
                <a:ea typeface="+mn-lt"/>
                <a:cs typeface="+mn-lt"/>
              </a:rPr>
              <a:t> Shops in the UK need to show how much a product costs per weight, like per 100 grams. This helps shoppers make better choices.</a:t>
            </a:r>
            <a:endParaRPr lang="en-US" sz="1750">
              <a:latin typeface="Ubuntu"/>
              <a:ea typeface="Calibri"/>
              <a:cs typeface="Calibri"/>
            </a:endParaRPr>
          </a:p>
          <a:p>
            <a:r>
              <a:rPr lang="en-US" sz="1750" b="1">
                <a:latin typeface="Ubuntu"/>
                <a:ea typeface="+mn-lt"/>
                <a:cs typeface="+mn-lt"/>
              </a:rPr>
              <a:t>Why It's Important:</a:t>
            </a:r>
            <a:r>
              <a:rPr lang="en-US" sz="1750">
                <a:latin typeface="Ubuntu"/>
                <a:ea typeface="+mn-lt"/>
                <a:cs typeface="+mn-lt"/>
              </a:rPr>
              <a:t> Knowing the cost per weight makes it easier to compare prices between different brands and sizes of products.</a:t>
            </a:r>
            <a:endParaRPr lang="en-US" sz="1750">
              <a:latin typeface="Ubuntu"/>
            </a:endParaRPr>
          </a:p>
          <a:p>
            <a:pPr marL="0" indent="0">
              <a:buNone/>
            </a:pPr>
            <a:r>
              <a:rPr lang="en-US" sz="1750" b="1">
                <a:solidFill>
                  <a:srgbClr val="FF5D0C"/>
                </a:solidFill>
                <a:latin typeface="Ubuntu"/>
              </a:rPr>
              <a:t>How Does This Impact Advertising and Marketing? </a:t>
            </a:r>
            <a:endParaRPr lang="en-US" sz="1750" b="1">
              <a:solidFill>
                <a:srgbClr val="FF5D0C"/>
              </a:solidFill>
              <a:latin typeface="Ubuntu"/>
              <a:ea typeface="Calibri"/>
              <a:cs typeface="Calibri"/>
            </a:endParaRPr>
          </a:p>
          <a:p>
            <a:r>
              <a:rPr lang="en-US" sz="1750" b="1">
                <a:latin typeface="Ubuntu"/>
                <a:ea typeface="+mn-lt"/>
                <a:cs typeface="+mn-lt"/>
              </a:rPr>
              <a:t>Honest Advertising:</a:t>
            </a:r>
            <a:r>
              <a:rPr lang="en-US" sz="1750">
                <a:latin typeface="Ubuntu"/>
                <a:ea typeface="+mn-lt"/>
                <a:cs typeface="+mn-lt"/>
              </a:rPr>
              <a:t> Companies need to be clear about their prices, so they can’t trick you with fancy packaging.</a:t>
            </a:r>
            <a:endParaRPr lang="en-US" sz="1750">
              <a:latin typeface="Ubuntu"/>
              <a:ea typeface="Calibri"/>
              <a:cs typeface="Calibri"/>
            </a:endParaRPr>
          </a:p>
          <a:p>
            <a:r>
              <a:rPr lang="en-US" sz="1750" b="1">
                <a:latin typeface="Ubuntu"/>
                <a:ea typeface="+mn-lt"/>
                <a:cs typeface="+mn-lt"/>
              </a:rPr>
              <a:t>Better Choices:</a:t>
            </a:r>
            <a:r>
              <a:rPr lang="en-US" sz="1750">
                <a:latin typeface="Ubuntu"/>
                <a:ea typeface="+mn-lt"/>
                <a:cs typeface="+mn-lt"/>
              </a:rPr>
              <a:t> You can pick the best deal, not just the one that looks the most fun or has the coolest ad.</a:t>
            </a:r>
            <a:endParaRPr lang="en-US" sz="1750">
              <a:latin typeface="Ubuntu"/>
              <a:ea typeface="Calibri" panose="020F0502020204030204"/>
              <a:cs typeface="Calibri" panose="020F0502020204030204"/>
            </a:endParaRPr>
          </a:p>
          <a:p>
            <a:pPr marL="0" indent="0">
              <a:buNone/>
            </a:pPr>
            <a:r>
              <a:rPr lang="en-US" sz="1750" b="1">
                <a:solidFill>
                  <a:srgbClr val="FF5D0C"/>
                </a:solidFill>
                <a:latin typeface="Ubuntu"/>
              </a:rPr>
              <a:t>Example:</a:t>
            </a:r>
            <a:endParaRPr lang="en-US" sz="1750" b="1">
              <a:solidFill>
                <a:srgbClr val="FF5D0C"/>
              </a:solidFill>
              <a:latin typeface="Ubuntu"/>
              <a:ea typeface="Calibri"/>
              <a:cs typeface="Calibri"/>
            </a:endParaRPr>
          </a:p>
          <a:p>
            <a:r>
              <a:rPr lang="en-US" sz="1750">
                <a:latin typeface="Ubuntu"/>
                <a:ea typeface="+mn-lt"/>
                <a:cs typeface="+mn-lt"/>
              </a:rPr>
              <a:t>If you see two bags of raisins, one costing £1 for 100 grams and another costing £1.50 for 200 grams, the price label helps you see which one is cheaper per 100 grams.</a:t>
            </a:r>
            <a:endParaRPr lang="en-US" sz="1750">
              <a:latin typeface="Ubuntu"/>
              <a:ea typeface="Calibri"/>
              <a:cs typeface="Calibri"/>
            </a:endParaRPr>
          </a:p>
          <a:p>
            <a:r>
              <a:rPr lang="en-US" sz="1750">
                <a:latin typeface="Ubuntu"/>
                <a:ea typeface="+mn-lt"/>
                <a:cs typeface="+mn-lt"/>
              </a:rPr>
              <a:t>Remember, always check the price labels to make smart shopping choices!</a:t>
            </a:r>
            <a:endParaRPr lang="en-US" sz="1750">
              <a:latin typeface="Ubuntu"/>
              <a:ea typeface="Calibri" panose="020F0502020204030204"/>
              <a:cs typeface="Calibri" panose="020F0502020204030204"/>
            </a:endParaRPr>
          </a:p>
          <a:p>
            <a:endParaRPr lang="en-US" sz="1750">
              <a:solidFill>
                <a:srgbClr val="0000EE"/>
              </a:solidFill>
              <a:latin typeface="Ubuntu"/>
              <a:cs typeface="Segoe UI"/>
            </a:endParaRPr>
          </a:p>
        </p:txBody>
      </p:sp>
      <p:sp>
        <p:nvSpPr>
          <p:cNvPr id="2" name="Title 1">
            <a:extLst>
              <a:ext uri="{FF2B5EF4-FFF2-40B4-BE49-F238E27FC236}">
                <a16:creationId xmlns:a16="http://schemas.microsoft.com/office/drawing/2014/main" id="{5FEB7E2F-C879-02F9-AD57-0DA538A41A97}"/>
              </a:ext>
            </a:extLst>
          </p:cNvPr>
          <p:cNvSpPr>
            <a:spLocks noGrp="1"/>
          </p:cNvSpPr>
          <p:nvPr>
            <p:ph type="title" idx="4294967295"/>
          </p:nvPr>
        </p:nvSpPr>
        <p:spPr>
          <a:xfrm>
            <a:off x="362857" y="770845"/>
            <a:ext cx="7345363" cy="798512"/>
          </a:xfrm>
        </p:spPr>
        <p:txBody>
          <a:bodyPr>
            <a:normAutofit/>
          </a:bodyPr>
          <a:lstStyle/>
          <a:p>
            <a:r>
              <a:rPr lang="en-US" sz="3200" b="1">
                <a:latin typeface="Ubuntu"/>
                <a:ea typeface="Calibri Light"/>
                <a:cs typeface="Calibri Light"/>
              </a:rPr>
              <a:t>Understanding Price Labels</a:t>
            </a:r>
            <a:endParaRPr lang="en-US" sz="3200" b="1">
              <a:latin typeface="Ubuntu"/>
            </a:endParaRPr>
          </a:p>
        </p:txBody>
      </p:sp>
      <p:pic>
        <p:nvPicPr>
          <p:cNvPr id="5" name="Picture 4" descr="A package of raisins&#10;&#10;Description automatically generated">
            <a:extLst>
              <a:ext uri="{FF2B5EF4-FFF2-40B4-BE49-F238E27FC236}">
                <a16:creationId xmlns:a16="http://schemas.microsoft.com/office/drawing/2014/main" id="{457EC44C-852B-6BA0-4A92-183D9D7FC33F}"/>
              </a:ext>
            </a:extLst>
          </p:cNvPr>
          <p:cNvPicPr>
            <a:picLocks noChangeAspect="1"/>
          </p:cNvPicPr>
          <p:nvPr/>
        </p:nvPicPr>
        <p:blipFill>
          <a:blip r:embed="rId2"/>
          <a:stretch>
            <a:fillRect/>
          </a:stretch>
        </p:blipFill>
        <p:spPr>
          <a:xfrm>
            <a:off x="8984330" y="479216"/>
            <a:ext cx="2344654" cy="29502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descr="A bag of raisins on a white background&#10;&#10;Description automatically generated">
            <a:extLst>
              <a:ext uri="{FF2B5EF4-FFF2-40B4-BE49-F238E27FC236}">
                <a16:creationId xmlns:a16="http://schemas.microsoft.com/office/drawing/2014/main" id="{242CD627-911B-70A5-6678-617DAFE2AFF8}"/>
              </a:ext>
            </a:extLst>
          </p:cNvPr>
          <p:cNvPicPr>
            <a:picLocks noChangeAspect="1"/>
          </p:cNvPicPr>
          <p:nvPr/>
        </p:nvPicPr>
        <p:blipFill>
          <a:blip r:embed="rId3"/>
          <a:stretch>
            <a:fillRect/>
          </a:stretch>
        </p:blipFill>
        <p:spPr>
          <a:xfrm>
            <a:off x="8984081" y="3611245"/>
            <a:ext cx="2345155" cy="29693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82886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2.xml><?xml version="1.0" encoding="utf-8"?>
<ds:datastoreItem xmlns:ds="http://schemas.openxmlformats.org/officeDocument/2006/customXml" ds:itemID="{D786DA86-E1FB-44EE-B0F0-78AE5479C1BE}">
  <ds:schemaRefs>
    <ds:schemaRef ds:uri="b7e247b7-cca8-429f-8688-16f83c8fba5f"/>
    <ds:schemaRef ds:uri="bbd7921a-042b-4eb0-b7a0-a3fc5587e9ac"/>
    <ds:schemaRef ds:uri="d6550f9a-f14e-418b-a53a-e888529f43ac"/>
    <ds:schemaRef ds:uri="f30bebb2-c01f-48d0-81da-dc8b123879c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60AA801-A854-48E1-A943-B332F467DD6C}">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9</Slides>
  <Notes>0</Notes>
  <HiddenSlides>0</HiddenSlide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Understanding Price Labels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revision>6</cp:revision>
  <dcterms:created xsi:type="dcterms:W3CDTF">2024-01-29T16:09:21Z</dcterms:created>
  <dcterms:modified xsi:type="dcterms:W3CDTF">2025-06-09T11:50:09Z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ediaServiceImageTags">
    <vt:lpwstr/>
  </property>
</Properties>
</file>