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4"/>
  </p:sldMasterIdLst>
  <p:notesMasterIdLst>
    <p:notesMasterId r:id="rId15"/>
  </p:notesMasterIdLst>
  <p:sldIdLst>
    <p:sldId id="256" r:id="rId5"/>
    <p:sldId id="300" r:id="rId6"/>
    <p:sldId id="299" r:id="rId7"/>
    <p:sldId id="301" r:id="rId8"/>
    <p:sldId id="302" r:id="rId9"/>
    <p:sldId id="303" r:id="rId10"/>
    <p:sldId id="304" r:id="rId11"/>
    <p:sldId id="305" r:id="rId12"/>
    <p:sldId id="306" r:id="rId13"/>
    <p:sldId id="31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67B11F-970E-24C6-E2A5-5502D013E9F2}" name="Lucy Jayne (Public Health Wales - No. 2 Capital Quarter)" initials="LQ" userId="S::lucy.jayne@wales.nhs.uk::7eb58db9-16aa-42b3-9796-7f97c022edec" providerId="AD"/>
  <p188:author id="{A2725120-FA01-C0FD-665D-38DB48C36CC3}" name="Julie Bishop (Public Health Wales - No. 2 Capital Quarter)" initials="JQ" userId="S::julie.bishop4@wales.nhs.uk::aaf01ed0-cb44-4cd9-8f3a-4591a0a9b6ff" providerId="AD"/>
  <p188:author id="{62A9892F-A510-6073-26EE-1DA906AAF76F}" name="Anthony Priest (Public Health Wales - No. 2 Capital Quarter)" initials="AQ" userId="S::anthony.priest2@wales.nhs.uk::46692481-554a-429c-bc03-d4cca9c03c2b" providerId="AD"/>
  <p188:author id="{9CEF4D41-7E19-87B1-FCC0-3FB9C95F00ED}" name="Grace Lawson (Public Health Wales - No. 2 Capital Quarter)" initials="GQ" userId="S::grace.lawson@wales.nhs.uk::88c6baf7-06f7-4e16-85cb-71260126bd16" providerId="AD"/>
  <p188:author id="{5BC8576E-31AC-34AC-5567-0D03FEE68FD3}" name="Almaz Wong (Public Health Wales - No. 2 Capital Quarter)" initials="AQ" userId="S::almaz.wong@wales.nhs.uk::ea748972-8fa9-44ab-8b63-a8fb3618c257" providerId="AD"/>
  <p188:author id="{519C988B-5CEE-D4DB-C133-21D4C2804E0E}" name="Lorna Bennett (Public Health Wales - No. 2 Capital Quarter)" initials="LQ" userId="S::lorna.bennett3@wales.nhs.uk::41cbff77-5434-42c9-8874-6f16723207f9" providerId="AD"/>
  <p188:author id="{62E91E8E-1F7E-7A50-C028-78895F47D938}" name="Gareth Thomas (Public Health Wales, No. 2 Capital Quarter)" initials="" userId="S::Gareth.Thomas17@wales.nhs.uk::74ed2807-8d61-45c7-a3b0-de76cb24c3dd" providerId="AD"/>
  <p188:author id="{F4F662A8-3FE8-2DDF-A473-499F5F15D2F2}" name="Lillie Price (Public Health Wales - No. 2 Capital Quarter)" initials="LQ" userId="S::lillie.price@wales.nhs.uk::032d964d-be01-4d8a-8a44-d1d16ba64254" providerId="AD"/>
  <p188:author id="{311702CD-2FE8-6362-4115-878685D0A7F7}" name="Leanne Small (Public Health Wales - No. 2 Capital Quarter)" initials="LQ" userId="S::leanne.small@wales.nhs.uk::d76cf426-005f-434f-ac47-a5eb582e6007" providerId="AD"/>
  <p188:author id="{0D4999D6-1E25-3088-B460-8B65078DA143}" name="Lillie Price (Public Health Wales - No. 2 Capital Quarter)" initials="" userId="S::Lillie.Price@wales.nhs.uk::032d964d-be01-4d8a-8a44-d1d16ba64254" providerId="AD"/>
  <p188:author id="{82A8F2DC-3481-B692-14F4-D4F0F1F9B7EB}" name="Sophie Flood (Public Health Wales - Matrix House)" initials="SH" userId="S::sophie.flood@wales.nhs.uk::f1b68508-ff1d-4a78-a875-f6aa95017de1" providerId="AD"/>
  <p188:author id="{A0A299E4-C092-AEC1-06CE-81608E9C237A}" name="Gareth Thomas (Public Health Wales, No. 2 Capital Quarter)" initials="GQ" userId="S::gareth.thomas17@wales.nhs.uk::74ed2807-8d61-45c7-a3b0-de76cb24c3dd" providerId="AD"/>
  <p188:author id="{8368E0EE-64FE-66A5-C485-FE417B109E99}" name="Lucy Jayne (Public Health Wales - No. 2 Capital Quarter)" initials="" userId="S::Lucy.Jayne@wales.nhs.uk::7eb58db9-16aa-42b3-9796-7f97c022ede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DCDCD"/>
    <a:srgbClr val="6154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6DEBEE-6516-C1E1-843B-FD913BFCF03F}" v="11" dt="2025-06-09T11:44:47.349"/>
    <p1510:client id="{7B447F0D-919E-D9EC-E49A-47F926293989}" v="2" dt="2025-06-09T08:21:20.9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976"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6/20/2025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0"/>
            <a:ext cx="12192000" cy="685800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4" name="Text Placeholder 13">
            <a:extLst>
              <a:ext uri="{FF2B5EF4-FFF2-40B4-BE49-F238E27FC236}">
                <a16:creationId xmlns:a16="http://schemas.microsoft.com/office/drawing/2014/main" id="{103AC217-C30D-89C1-4460-322363FEBF75}"/>
              </a:ext>
            </a:extLst>
          </p:cNvPr>
          <p:cNvSpPr>
            <a:spLocks noGrp="1"/>
          </p:cNvSpPr>
          <p:nvPr>
            <p:ph type="body" sz="quarter" idx="10" hasCustomPrompt="1"/>
          </p:nvPr>
        </p:nvSpPr>
        <p:spPr>
          <a:xfrm>
            <a:off x="285750" y="2710836"/>
            <a:ext cx="6327775" cy="726622"/>
          </a:xfrm>
          <a:prstGeom prst="rect">
            <a:avLst/>
          </a:prstGeom>
        </p:spPr>
        <p:txBody>
          <a:bodyPr anchor="b">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15" name="Text Placeholder 13">
            <a:extLst>
              <a:ext uri="{FF2B5EF4-FFF2-40B4-BE49-F238E27FC236}">
                <a16:creationId xmlns:a16="http://schemas.microsoft.com/office/drawing/2014/main" id="{66D54DB3-E380-84BD-93B3-8BA649F37B65}"/>
              </a:ext>
            </a:extLst>
          </p:cNvPr>
          <p:cNvSpPr>
            <a:spLocks noGrp="1"/>
          </p:cNvSpPr>
          <p:nvPr>
            <p:ph type="body" sz="quarter" idx="11" hasCustomPrompt="1"/>
          </p:nvPr>
        </p:nvSpPr>
        <p:spPr>
          <a:xfrm>
            <a:off x="285750" y="3387964"/>
            <a:ext cx="6327775" cy="453119"/>
          </a:xfrm>
          <a:prstGeom prst="rect">
            <a:avLst/>
          </a:prstGeom>
        </p:spPr>
        <p:txBody>
          <a:bodyPr anchor="t">
            <a:noAutofit/>
          </a:bodyPr>
          <a:lstStyle>
            <a:lvl1pPr marL="0" indent="0">
              <a:buNone/>
              <a:defRPr sz="22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16" name="Text Placeholder 13">
            <a:extLst>
              <a:ext uri="{FF2B5EF4-FFF2-40B4-BE49-F238E27FC236}">
                <a16:creationId xmlns:a16="http://schemas.microsoft.com/office/drawing/2014/main" id="{13832E92-EF7C-04E7-8DBD-C53D35568A6F}"/>
              </a:ext>
            </a:extLst>
          </p:cNvPr>
          <p:cNvSpPr>
            <a:spLocks noGrp="1"/>
          </p:cNvSpPr>
          <p:nvPr>
            <p:ph type="body" sz="quarter" idx="12" hasCustomPrompt="1"/>
          </p:nvPr>
        </p:nvSpPr>
        <p:spPr>
          <a:xfrm>
            <a:off x="285750" y="4204682"/>
            <a:ext cx="6327775" cy="453119"/>
          </a:xfrm>
          <a:prstGeom prst="rect">
            <a:avLst/>
          </a:prstGeom>
        </p:spPr>
        <p:txBody>
          <a:bodyPr anchor="t">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Tree>
    <p:extLst>
      <p:ext uri="{BB962C8B-B14F-4D97-AF65-F5344CB8AC3E}">
        <p14:creationId xmlns:p14="http://schemas.microsoft.com/office/powerpoint/2010/main" val="4186661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Oran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2" name="Picture 1" descr="A blue rectangle on a black background&#10;&#10;Description automatically generated">
            <a:extLst>
              <a:ext uri="{FF2B5EF4-FFF2-40B4-BE49-F238E27FC236}">
                <a16:creationId xmlns:a16="http://schemas.microsoft.com/office/drawing/2014/main" id="{701B4431-6E99-FB30-9E4A-E84060F127FB}"/>
              </a:ext>
            </a:extLst>
          </p:cNvPr>
          <p:cNvPicPr>
            <a:picLocks noChangeAspect="1"/>
          </p:cNvPicPr>
          <p:nvPr userDrawn="1"/>
        </p:nvPicPr>
        <p:blipFill rotWithShape="1">
          <a:blip r:embed="rId3"/>
          <a:srcRect l="25437" t="2543" r="5912" b="3059"/>
          <a:stretch/>
        </p:blipFill>
        <p:spPr>
          <a:xfrm rot="5400000">
            <a:off x="6649025" y="-657741"/>
            <a:ext cx="2405273" cy="3720755"/>
          </a:xfrm>
          <a:prstGeom prst="rect">
            <a:avLst/>
          </a:prstGeom>
        </p:spPr>
      </p:pic>
      <p:pic>
        <p:nvPicPr>
          <p:cNvPr id="3" name="Picture 2">
            <a:extLst>
              <a:ext uri="{FF2B5EF4-FFF2-40B4-BE49-F238E27FC236}">
                <a16:creationId xmlns:a16="http://schemas.microsoft.com/office/drawing/2014/main" id="{3D1E15D4-58F0-B835-2EDB-5B041DEA7E6E}"/>
              </a:ext>
            </a:extLst>
          </p:cNvPr>
          <p:cNvPicPr>
            <a:picLocks noChangeAspect="1"/>
          </p:cNvPicPr>
          <p:nvPr userDrawn="1"/>
        </p:nvPicPr>
        <p:blipFill>
          <a:blip r:embed="rId4"/>
          <a:srcRect/>
          <a:stretch/>
        </p:blipFill>
        <p:spPr>
          <a:xfrm>
            <a:off x="8359749" y="2620284"/>
            <a:ext cx="3527371" cy="3968293"/>
          </a:xfrm>
          <a:prstGeom prst="rect">
            <a:avLst/>
          </a:prstGeom>
        </p:spPr>
      </p:pic>
      <p:sp>
        <p:nvSpPr>
          <p:cNvPr id="4" name="Text Placeholder 16">
            <a:extLst>
              <a:ext uri="{FF2B5EF4-FFF2-40B4-BE49-F238E27FC236}">
                <a16:creationId xmlns:a16="http://schemas.microsoft.com/office/drawing/2014/main" id="{2D62E1EC-A6F5-D23A-565E-A7AF64CD9368}"/>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CE7DE11A-7B6A-14CA-A499-F25F2F9AF822}"/>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AF447B3A-3F6B-32F0-90F8-3CEF5AAF4EB9}"/>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3103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Orange">
    <p:spTree>
      <p:nvGrpSpPr>
        <p:cNvPr id="1" name=""/>
        <p:cNvGrpSpPr/>
        <p:nvPr/>
      </p:nvGrpSpPr>
      <p:grpSpPr>
        <a:xfrm>
          <a:off x="0" y="0"/>
          <a:ext cx="0" cy="0"/>
          <a:chOff x="0" y="0"/>
          <a:chExt cx="0" cy="0"/>
        </a:xfrm>
      </p:grpSpPr>
      <p:pic>
        <p:nvPicPr>
          <p:cNvPr id="14" name="Picture 13" descr="An orange curved object on a black background&#10;&#10;Description automatically generated">
            <a:extLst>
              <a:ext uri="{FF2B5EF4-FFF2-40B4-BE49-F238E27FC236}">
                <a16:creationId xmlns:a16="http://schemas.microsoft.com/office/drawing/2014/main" id="{24D3D47D-7075-66E1-8396-F4103DF0112F}"/>
              </a:ext>
            </a:extLst>
          </p:cNvPr>
          <p:cNvPicPr>
            <a:picLocks noChangeAspect="1"/>
          </p:cNvPicPr>
          <p:nvPr userDrawn="1"/>
        </p:nvPicPr>
        <p:blipFill rotWithShape="1">
          <a:blip r:embed="rId2"/>
          <a:srcRect l="13065" b="50000"/>
          <a:stretch/>
        </p:blipFill>
        <p:spPr>
          <a:xfrm>
            <a:off x="8685957" y="4843391"/>
            <a:ext cx="3113591" cy="2014609"/>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rc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FD5D17FF-AF1C-545F-E3DC-DDD6BD78E5AE}"/>
              </a:ext>
            </a:extLst>
          </p:cNvPr>
          <p:cNvPicPr>
            <a:picLocks noChangeAspect="1"/>
          </p:cNvPicPr>
          <p:nvPr userDrawn="1"/>
        </p:nvPicPr>
        <p:blipFill rotWithShape="1">
          <a:blip r:embed="rId4"/>
          <a:srcRect l="11058" t="2107" r="2991" b="47971"/>
          <a:stretch/>
        </p:blipFill>
        <p:spPr>
          <a:xfrm rot="10800000" flipH="1">
            <a:off x="4995863" y="0"/>
            <a:ext cx="3011357" cy="1967696"/>
          </a:xfrm>
          <a:prstGeom prst="rect">
            <a:avLst/>
          </a:prstGeom>
        </p:spPr>
      </p:pic>
      <p:sp>
        <p:nvSpPr>
          <p:cNvPr id="2" name="Text Placeholder 19">
            <a:extLst>
              <a:ext uri="{FF2B5EF4-FFF2-40B4-BE49-F238E27FC236}">
                <a16:creationId xmlns:a16="http://schemas.microsoft.com/office/drawing/2014/main" id="{CF8766FF-E3F7-54FE-61D9-A29B5C42AF4B}"/>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ext Placeholder 16">
            <a:extLst>
              <a:ext uri="{FF2B5EF4-FFF2-40B4-BE49-F238E27FC236}">
                <a16:creationId xmlns:a16="http://schemas.microsoft.com/office/drawing/2014/main" id="{4E25F6C2-19E2-B16F-2ECE-F7248C893CC7}"/>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08B8FB3E-8875-A86C-9BA3-D0129447E8DA}"/>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AB91901-4FF0-2D7E-65B2-9DF4E55D78F8}"/>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05453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Oran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DC0EE8-50B0-E896-5852-F4B8BFA0274B}"/>
              </a:ext>
            </a:extLst>
          </p:cNvPr>
          <p:cNvPicPr>
            <a:picLocks noChangeAspect="1"/>
          </p:cNvPicPr>
          <p:nvPr userDrawn="1"/>
        </p:nvPicPr>
        <p:blipFill>
          <a:blip r:embed="rId2"/>
          <a:srcRect/>
          <a:stretch/>
        </p:blipFill>
        <p:spPr>
          <a:xfrm>
            <a:off x="0" y="3175"/>
            <a:ext cx="12192000" cy="6851650"/>
          </a:xfrm>
          <a:prstGeom prst="rect">
            <a:avLst/>
          </a:prstGeom>
        </p:spPr>
      </p:pic>
      <p:pic>
        <p:nvPicPr>
          <p:cNvPr id="11" name="Picture 10" descr="A black and white logo&#10;&#10;Description automatically generated">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3" name="Text Placeholder 13">
            <a:extLst>
              <a:ext uri="{FF2B5EF4-FFF2-40B4-BE49-F238E27FC236}">
                <a16:creationId xmlns:a16="http://schemas.microsoft.com/office/drawing/2014/main" id="{5F8C3108-99AA-BE1B-0102-55204CAE5262}"/>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229515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Orange">
    <p:spTree>
      <p:nvGrpSpPr>
        <p:cNvPr id="1" name=""/>
        <p:cNvGrpSpPr/>
        <p:nvPr/>
      </p:nvGrpSpPr>
      <p:grpSpPr>
        <a:xfrm>
          <a:off x="0" y="0"/>
          <a:ext cx="0" cy="0"/>
          <a:chOff x="0" y="0"/>
          <a:chExt cx="0" cy="0"/>
        </a:xfrm>
      </p:grpSpPr>
      <p:sp>
        <p:nvSpPr>
          <p:cNvPr id="2" name="Picture Placeholder 4">
            <a:extLst>
              <a:ext uri="{FF2B5EF4-FFF2-40B4-BE49-F238E27FC236}">
                <a16:creationId xmlns:a16="http://schemas.microsoft.com/office/drawing/2014/main" id="{C75D8DA0-FA5D-E4A4-348F-1B27185447F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4" name="Picture 3">
            <a:extLst>
              <a:ext uri="{FF2B5EF4-FFF2-40B4-BE49-F238E27FC236}">
                <a16:creationId xmlns:a16="http://schemas.microsoft.com/office/drawing/2014/main" id="{D21D8264-1EB3-39E9-379D-1E494B0B89BE}"/>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5BB6815D-7426-E4F1-F536-CD871B71713E}"/>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1">
            <a:extLst>
              <a:ext uri="{FF2B5EF4-FFF2-40B4-BE49-F238E27FC236}">
                <a16:creationId xmlns:a16="http://schemas.microsoft.com/office/drawing/2014/main" id="{B88EED20-7E87-4DFD-D9CA-B1A1FAA85455}"/>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1304FA74-24F0-045A-C516-E3564055D32B}"/>
              </a:ext>
            </a:extLst>
          </p:cNvPr>
          <p:cNvPicPr>
            <a:picLocks noChangeAspect="1"/>
          </p:cNvPicPr>
          <p:nvPr userDrawn="1"/>
        </p:nvPicPr>
        <p:blipFill rotWithShape="1">
          <a:blip r:embed="rId3"/>
          <a:srcRect b="34365"/>
          <a:stretch/>
        </p:blipFill>
        <p:spPr>
          <a:xfrm rot="10800000">
            <a:off x="5464465" y="-1"/>
            <a:ext cx="3010823" cy="2223164"/>
          </a:xfrm>
          <a:prstGeom prst="rect">
            <a:avLst/>
          </a:prstGeom>
        </p:spPr>
      </p:pic>
      <p:sp>
        <p:nvSpPr>
          <p:cNvPr id="3" name="Text Placeholder 16">
            <a:extLst>
              <a:ext uri="{FF2B5EF4-FFF2-40B4-BE49-F238E27FC236}">
                <a16:creationId xmlns:a16="http://schemas.microsoft.com/office/drawing/2014/main" id="{BB3D2668-6A46-5D77-93AC-94BF8FA300B3}"/>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08E733D0-84C6-0B71-429D-6FE9FF42DEA4}"/>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33D77F80-4716-8565-12CF-951888358537}"/>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20660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rc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246221"/>
          </a:xfrm>
          <a:prstGeom prst="rect">
            <a:avLst/>
          </a:prstGeom>
          <a:noFill/>
        </p:spPr>
        <p:txBody>
          <a:bodyPr wrap="square" rtlCol="0">
            <a:spAutoFit/>
          </a:bodyPr>
          <a:lstStyle/>
          <a:p>
            <a:r>
              <a:rPr lang="en-US" sz="1000" b="1">
                <a:solidFill>
                  <a:schemeClr val="accent1"/>
                </a:solidFill>
                <a:latin typeface="Verdana" panose="020B0604030504040204" pitchFamily="34" charset="0"/>
                <a:ea typeface="Verdana" panose="020B0604030504040204" pitchFamily="34" charset="0"/>
                <a:cs typeface="Verdana" panose="020B0604030504040204" pitchFamily="34" charset="0"/>
              </a:rPr>
              <a:t>Public Health Wales</a:t>
            </a:r>
          </a:p>
        </p:txBody>
      </p:sp>
    </p:spTree>
    <p:extLst>
      <p:ext uri="{BB962C8B-B14F-4D97-AF65-F5344CB8AC3E}">
        <p14:creationId xmlns:p14="http://schemas.microsoft.com/office/powerpoint/2010/main" val="101288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134135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398022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 Nav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8849E8-9E1B-97A6-16F5-727C3313434E}"/>
              </a:ext>
            </a:extLst>
          </p:cNvPr>
          <p:cNvPicPr>
            <a:picLocks noChangeAspect="1"/>
          </p:cNvPicPr>
          <p:nvPr userDrawn="1"/>
        </p:nvPicPr>
        <p:blipFill>
          <a:blip r:embed="rId2"/>
          <a:srcRect/>
          <a:stretch/>
        </p:blipFill>
        <p:spPr>
          <a:xfrm>
            <a:off x="0" y="0"/>
            <a:ext cx="12192000" cy="6858000"/>
          </a:xfrm>
          <a:prstGeom prst="rect">
            <a:avLst/>
          </a:prstGeom>
        </p:spPr>
      </p:pic>
      <p:pic>
        <p:nvPicPr>
          <p:cNvPr id="4" name="Picture 3" descr="A black and white logo&#10;&#10;Description automatically generated">
            <a:extLst>
              <a:ext uri="{FF2B5EF4-FFF2-40B4-BE49-F238E27FC236}">
                <a16:creationId xmlns:a16="http://schemas.microsoft.com/office/drawing/2014/main" id="{757ECEED-71CF-563E-44EC-80FFD859756D}"/>
              </a:ext>
            </a:extLst>
          </p:cNvPr>
          <p:cNvPicPr>
            <a:picLocks noChangeAspect="1"/>
          </p:cNvPicPr>
          <p:nvPr userDrawn="1"/>
        </p:nvPicPr>
        <p:blipFill>
          <a:blip r:embed="rId3"/>
          <a:stretch>
            <a:fillRect/>
          </a:stretch>
        </p:blipFill>
        <p:spPr>
          <a:xfrm>
            <a:off x="285750" y="275383"/>
            <a:ext cx="2365080" cy="726621"/>
          </a:xfrm>
          <a:prstGeom prst="rect">
            <a:avLst/>
          </a:prstGeom>
        </p:spPr>
      </p:pic>
      <p:sp>
        <p:nvSpPr>
          <p:cNvPr id="5" name="TextBox 4">
            <a:extLst>
              <a:ext uri="{FF2B5EF4-FFF2-40B4-BE49-F238E27FC236}">
                <a16:creationId xmlns:a16="http://schemas.microsoft.com/office/drawing/2014/main" id="{A6CEE91C-570F-B1A8-8A99-CA82C9ED4788}"/>
              </a:ext>
            </a:extLst>
          </p:cNvPr>
          <p:cNvSpPr txBox="1"/>
          <p:nvPr userDrawn="1"/>
        </p:nvSpPr>
        <p:spPr>
          <a:xfrm>
            <a:off x="285750" y="6342357"/>
            <a:ext cx="1869621" cy="246221"/>
          </a:xfrm>
          <a:prstGeom prst="rect">
            <a:avLst/>
          </a:prstGeom>
          <a:noFill/>
        </p:spPr>
        <p:txBody>
          <a:bodyPr wrap="square" rtlCol="0">
            <a:spAutoFit/>
          </a:bodyPr>
          <a:lstStyle/>
          <a:p>
            <a:r>
              <a:rPr lang="en-US" sz="1000" b="1">
                <a:solidFill>
                  <a:schemeClr val="bg1"/>
                </a:solidFill>
                <a:latin typeface="Verdana" panose="020B0604030504040204" pitchFamily="34" charset="0"/>
                <a:ea typeface="Verdana" panose="020B0604030504040204" pitchFamily="34" charset="0"/>
                <a:cs typeface="Verdana" panose="020B0604030504040204" pitchFamily="34" charset="0"/>
              </a:rPr>
              <a:t>Public Health Wales</a:t>
            </a:r>
          </a:p>
        </p:txBody>
      </p:sp>
      <p:sp>
        <p:nvSpPr>
          <p:cNvPr id="6" name="Text Placeholder 13">
            <a:extLst>
              <a:ext uri="{FF2B5EF4-FFF2-40B4-BE49-F238E27FC236}">
                <a16:creationId xmlns:a16="http://schemas.microsoft.com/office/drawing/2014/main" id="{9A0DC161-F583-C874-FD6C-D410169078F1}"/>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7" name="Text Placeholder 13">
            <a:extLst>
              <a:ext uri="{FF2B5EF4-FFF2-40B4-BE49-F238E27FC236}">
                <a16:creationId xmlns:a16="http://schemas.microsoft.com/office/drawing/2014/main" id="{4B627C22-1FB4-BAE3-8444-E2668100FF6D}"/>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bg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867784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C7A4B6-E657-EDCC-59CE-FE172E9D17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BF656F4-6DF7-415A-4697-2904325800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7D5691-D849-353F-2C40-B394ED742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2B51D49-EE0F-5642-AE4A-D88F56CE5BD0}" type="datetimeFigureOut">
              <a:rPr lang="en-US" smtClean="0"/>
              <a:pPr/>
              <a:t>6/20/2025</a:t>
            </a:fld>
            <a:endParaRPr lang="en-US"/>
          </a:p>
        </p:txBody>
      </p:sp>
      <p:sp>
        <p:nvSpPr>
          <p:cNvPr id="5" name="Footer Placeholder 4">
            <a:extLst>
              <a:ext uri="{FF2B5EF4-FFF2-40B4-BE49-F238E27FC236}">
                <a16:creationId xmlns:a16="http://schemas.microsoft.com/office/drawing/2014/main" id="{9B0902D5-1DEE-9B02-E0A7-6B8BD7EADC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E8DC985D-423A-9E41-BE08-22CCE6FC18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8BF3B2AA-8EE5-0E49-B5D5-F85568A574C4}" type="slidenum">
              <a:rPr lang="en-US" smtClean="0"/>
              <a:pPr/>
              <a:t>‹#›</a:t>
            </a:fld>
            <a:endParaRPr lang="en-US"/>
          </a:p>
        </p:txBody>
      </p:sp>
    </p:spTree>
    <p:extLst>
      <p:ext uri="{BB962C8B-B14F-4D97-AF65-F5344CB8AC3E}">
        <p14:creationId xmlns:p14="http://schemas.microsoft.com/office/powerpoint/2010/main" val="1333482334"/>
      </p:ext>
    </p:extLst>
  </p:cSld>
  <p:clrMap bg1="lt1" tx1="dk1" bg2="lt2" tx2="dk2" accent1="accent1" accent2="accent2" accent3="accent3" accent4="accent4" accent5="accent5" accent6="accent6" hlink="hlink" folHlink="folHlink"/>
  <p:sldLayoutIdLst>
    <p:sldLayoutId id="2147483652" r:id="rId1"/>
    <p:sldLayoutId id="2147483657" r:id="rId2"/>
    <p:sldLayoutId id="2147483662" r:id="rId3"/>
    <p:sldLayoutId id="2147483672" r:id="rId4"/>
    <p:sldLayoutId id="2147483667" r:id="rId5"/>
    <p:sldLayoutId id="2147483700" r:id="rId6"/>
    <p:sldLayoutId id="2147483689" r:id="rId7"/>
    <p:sldLayoutId id="2147483690" r:id="rId8"/>
    <p:sldLayoutId id="2147483699" r:id="rId9"/>
  </p:sldLayoutIdLst>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hyperlink" Target="https://www.bbc.co.uk/bitesize/articles/z4t7p9q#z6xkxg8"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bbc.co.uk/bitesize/articles/z4t7p9q#z6xkxg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bbc.co.uk/bitesize/articles/z4t7p9q#z6xkxg8" TargetMode="External"/><Relationship Id="rId2" Type="http://schemas.openxmlformats.org/officeDocument/2006/relationships/slideLayout" Target="../slideLayouts/slideLayout3.xml"/><Relationship Id="rId1" Type="http://schemas.openxmlformats.org/officeDocument/2006/relationships/video" Target="https://www.youtube.com/embed/eSEYPO30AN0?feature=oembed" TargetMode="Externa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www.nhsinform.scot/healthy-living/food-and-nutrition/eating-well/health-benefits-of-eating-well/"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nhsinform.scot/healthy-living/food-and-nutrition/eating-well/health-benefits-of-eating-well/"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CE1152D-6BB6-3080-954C-28D9314E6AD5}"/>
              </a:ext>
            </a:extLst>
          </p:cNvPr>
          <p:cNvSpPr>
            <a:spLocks noGrp="1"/>
          </p:cNvSpPr>
          <p:nvPr>
            <p:ph type="body" sz="quarter" idx="10"/>
          </p:nvPr>
        </p:nvSpPr>
        <p:spPr>
          <a:xfrm>
            <a:off x="483029" y="1928176"/>
            <a:ext cx="5587099" cy="1498648"/>
          </a:xfrm>
        </p:spPr>
        <p:txBody>
          <a:bodyPr/>
          <a:lstStyle/>
          <a:p>
            <a:r>
              <a:rPr lang="en-US" sz="3200">
                <a:latin typeface="Ubuntu"/>
                <a:ea typeface="Verdana"/>
              </a:rPr>
              <a:t>How do Food Choices affect our physical and mental wellbeing?</a:t>
            </a:r>
            <a:r>
              <a:rPr lang="en-US" sz="2800">
                <a:latin typeface="Ubuntu"/>
                <a:ea typeface="Verdana"/>
              </a:rPr>
              <a:t> </a:t>
            </a:r>
            <a:endParaRPr lang="en-US" sz="2800"/>
          </a:p>
        </p:txBody>
      </p:sp>
      <p:sp>
        <p:nvSpPr>
          <p:cNvPr id="6" name="Text Placeholder 5">
            <a:extLst>
              <a:ext uri="{FF2B5EF4-FFF2-40B4-BE49-F238E27FC236}">
                <a16:creationId xmlns:a16="http://schemas.microsoft.com/office/drawing/2014/main" id="{49561BF0-1EE0-F350-32FC-16AB73C6A3DB}"/>
              </a:ext>
            </a:extLst>
          </p:cNvPr>
          <p:cNvSpPr>
            <a:spLocks noGrp="1"/>
          </p:cNvSpPr>
          <p:nvPr>
            <p:ph type="body" sz="quarter" idx="11"/>
          </p:nvPr>
        </p:nvSpPr>
        <p:spPr>
          <a:xfrm>
            <a:off x="485024" y="3612929"/>
            <a:ext cx="6327775" cy="453119"/>
          </a:xfrm>
        </p:spPr>
        <p:txBody>
          <a:bodyPr/>
          <a:lstStyle/>
          <a:p>
            <a:r>
              <a:rPr lang="en-US" sz="2800">
                <a:latin typeface="Ubuntu"/>
                <a:ea typeface="Verdana"/>
              </a:rPr>
              <a:t>Food and Nutrition</a:t>
            </a:r>
          </a:p>
        </p:txBody>
      </p:sp>
      <p:pic>
        <p:nvPicPr>
          <p:cNvPr id="4" name="Picture 3" descr="A person holding plates of food&#10;&#10;Description automatically generated">
            <a:extLst>
              <a:ext uri="{FF2B5EF4-FFF2-40B4-BE49-F238E27FC236}">
                <a16:creationId xmlns:a16="http://schemas.microsoft.com/office/drawing/2014/main" id="{C300EC13-064C-F5F8-8B08-89F707665264}"/>
              </a:ext>
            </a:extLst>
          </p:cNvPr>
          <p:cNvPicPr>
            <a:picLocks noChangeAspect="1"/>
          </p:cNvPicPr>
          <p:nvPr/>
        </p:nvPicPr>
        <p:blipFill>
          <a:blip r:embed="rId2"/>
          <a:stretch>
            <a:fillRect/>
          </a:stretch>
        </p:blipFill>
        <p:spPr>
          <a:xfrm>
            <a:off x="7043247" y="1713899"/>
            <a:ext cx="3984632" cy="3370088"/>
          </a:xfrm>
          <a:prstGeom prst="roundRect">
            <a:avLst/>
          </a:prstGeom>
        </p:spPr>
      </p:pic>
    </p:spTree>
    <p:extLst>
      <p:ext uri="{BB962C8B-B14F-4D97-AF65-F5344CB8AC3E}">
        <p14:creationId xmlns:p14="http://schemas.microsoft.com/office/powerpoint/2010/main" val="2926879243"/>
      </p:ext>
    </p:extLst>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1A9E60-ADE7-1061-F03D-C175945E16EF}"/>
              </a:ext>
            </a:extLst>
          </p:cNvPr>
          <p:cNvSpPr>
            <a:spLocks noGrp="1"/>
          </p:cNvSpPr>
          <p:nvPr>
            <p:ph type="body" sz="quarter" idx="10"/>
          </p:nvPr>
        </p:nvSpPr>
        <p:spPr>
          <a:xfrm>
            <a:off x="285750" y="2399892"/>
            <a:ext cx="7621965" cy="1641245"/>
          </a:xfrm>
        </p:spPr>
        <p:txBody>
          <a:bodyPr/>
          <a:lstStyle/>
          <a:p>
            <a:r>
              <a:rPr lang="en-US">
                <a:latin typeface="Ubuntu"/>
                <a:ea typeface="Verdana"/>
              </a:rPr>
              <a:t>Thank You For Listening</a:t>
            </a:r>
            <a:endParaRPr lang="en-US"/>
          </a:p>
        </p:txBody>
      </p:sp>
    </p:spTree>
    <p:extLst>
      <p:ext uri="{BB962C8B-B14F-4D97-AF65-F5344CB8AC3E}">
        <p14:creationId xmlns:p14="http://schemas.microsoft.com/office/powerpoint/2010/main" val="398280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2174050"/>
            <a:ext cx="10971625" cy="3963652"/>
          </a:xfrm>
        </p:spPr>
        <p:txBody>
          <a:bodyPr vert="horz" lIns="91440" tIns="45720" rIns="91440" bIns="45720" rtlCol="0" anchor="t">
            <a:noAutofit/>
          </a:bodyPr>
          <a:lstStyle/>
          <a:p>
            <a:r>
              <a:rPr lang="en-US" sz="2200">
                <a:latin typeface="Ubuntu"/>
              </a:rPr>
              <a:t>The type of food (and drink) you eat now is important because it affects healthy growth and development. A healthy balanced diet can fuel the body for daily activities, help you feel at your best and support your education.   </a:t>
            </a:r>
            <a:endParaRPr lang="en-US"/>
          </a:p>
          <a:p>
            <a:r>
              <a:rPr lang="en-US" sz="2200">
                <a:latin typeface="Ubuntu"/>
              </a:rPr>
              <a:t>The food (and drink) you eat now can also impact your life-long food and drink habits. This is important because what we eat long-term affects our health and wellbeing throughout our lives.  </a:t>
            </a:r>
          </a:p>
          <a:p>
            <a:r>
              <a:rPr lang="en-US" sz="2200">
                <a:latin typeface="Ubuntu"/>
              </a:rPr>
              <a:t>The types of food and drink we consume affect our body, the way it works and our health status. </a:t>
            </a:r>
          </a:p>
          <a:p>
            <a:r>
              <a:rPr lang="en-US" sz="2200">
                <a:latin typeface="Ubuntu"/>
              </a:rPr>
              <a:t>That's why it is important to understand how the food and drink choices we make can affect us both physically and mentally. </a:t>
            </a:r>
          </a:p>
          <a:p>
            <a:endParaRPr lang="en-US"/>
          </a:p>
        </p:txBody>
      </p:sp>
      <p:sp>
        <p:nvSpPr>
          <p:cNvPr id="3" name="Text Placeholder 2">
            <a:extLst>
              <a:ext uri="{FF2B5EF4-FFF2-40B4-BE49-F238E27FC236}">
                <a16:creationId xmlns:a16="http://schemas.microsoft.com/office/drawing/2014/main" id="{391A4BB2-AFC5-3551-4D00-BC0209CCD80F}"/>
              </a:ext>
            </a:extLst>
          </p:cNvPr>
          <p:cNvSpPr>
            <a:spLocks noGrp="1"/>
          </p:cNvSpPr>
          <p:nvPr>
            <p:ph type="body" sz="quarter" idx="11"/>
          </p:nvPr>
        </p:nvSpPr>
        <p:spPr>
          <a:xfrm>
            <a:off x="304879" y="128171"/>
            <a:ext cx="5785852" cy="2404477"/>
          </a:xfrm>
        </p:spPr>
        <p:txBody>
          <a:bodyPr vert="horz" lIns="91440" tIns="45720" rIns="91440" bIns="45720" rtlCol="0" anchor="b">
            <a:noAutofit/>
          </a:bodyPr>
          <a:lstStyle/>
          <a:p>
            <a:r>
              <a:rPr lang="en-US">
                <a:latin typeface="Ubuntu"/>
              </a:rPr>
              <a:t>How Do Food Choices Affect Us Physically and Mentally?</a:t>
            </a:r>
            <a:endParaRPr lang="en-US" b="0">
              <a:solidFill>
                <a:srgbClr val="000000"/>
              </a:solidFill>
              <a:latin typeface="Ubuntu"/>
            </a:endParaRPr>
          </a:p>
          <a:p>
            <a:endParaRPr lang="en-US"/>
          </a:p>
        </p:txBody>
      </p:sp>
      <p:sp>
        <p:nvSpPr>
          <p:cNvPr id="8" name="TextBox 7">
            <a:extLst>
              <a:ext uri="{FF2B5EF4-FFF2-40B4-BE49-F238E27FC236}">
                <a16:creationId xmlns:a16="http://schemas.microsoft.com/office/drawing/2014/main" id="{83F0F6B2-232A-4228-C827-F3144C652699}"/>
              </a:ext>
            </a:extLst>
          </p:cNvPr>
          <p:cNvSpPr txBox="1"/>
          <p:nvPr/>
        </p:nvSpPr>
        <p:spPr>
          <a:xfrm>
            <a:off x="6498143" y="5771108"/>
            <a:ext cx="537681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What are food choices? - KS2 - BBC Bitesize</a:t>
            </a:r>
            <a:r>
              <a:rPr lang="en-US" b="1">
                <a:solidFill>
                  <a:schemeClr val="accent1"/>
                </a:solidFill>
                <a:latin typeface="Ubuntu"/>
                <a:ea typeface="+mn-lt"/>
                <a:cs typeface="+mn-lt"/>
              </a:rPr>
              <a:t> </a:t>
            </a:r>
            <a:endParaRPr lang="en-US" b="1">
              <a:solidFill>
                <a:schemeClr val="accent1"/>
              </a:solidFill>
              <a:latin typeface="Ubuntu"/>
            </a:endParaRPr>
          </a:p>
        </p:txBody>
      </p:sp>
    </p:spTree>
    <p:extLst>
      <p:ext uri="{BB962C8B-B14F-4D97-AF65-F5344CB8AC3E}">
        <p14:creationId xmlns:p14="http://schemas.microsoft.com/office/powerpoint/2010/main" val="2732203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95F1D94-5796-A985-2E31-D08732D05D3C}"/>
              </a:ext>
            </a:extLst>
          </p:cNvPr>
          <p:cNvSpPr>
            <a:spLocks noGrp="1"/>
          </p:cNvSpPr>
          <p:nvPr>
            <p:ph type="body" sz="quarter" idx="11"/>
          </p:nvPr>
        </p:nvSpPr>
        <p:spPr/>
        <p:txBody>
          <a:bodyPr/>
          <a:lstStyle/>
          <a:p>
            <a:r>
              <a:rPr lang="en-US">
                <a:latin typeface="Ubuntu"/>
              </a:rPr>
              <a:t>Contents </a:t>
            </a:r>
            <a:endParaRPr lang="en-US">
              <a:solidFill>
                <a:srgbClr val="000000"/>
              </a:solidFill>
              <a:latin typeface="Ubuntu"/>
            </a:endParaRPr>
          </a:p>
          <a:p>
            <a:endParaRPr lang="en-US"/>
          </a:p>
        </p:txBody>
      </p:sp>
      <p:sp>
        <p:nvSpPr>
          <p:cNvPr id="6" name="Text Placeholder 5">
            <a:extLst>
              <a:ext uri="{FF2B5EF4-FFF2-40B4-BE49-F238E27FC236}">
                <a16:creationId xmlns:a16="http://schemas.microsoft.com/office/drawing/2014/main" id="{2AD7260D-7B59-084B-3DE3-4BD32A60E55D}"/>
              </a:ext>
            </a:extLst>
          </p:cNvPr>
          <p:cNvSpPr>
            <a:spLocks noGrp="1"/>
          </p:cNvSpPr>
          <p:nvPr>
            <p:ph type="body" sz="quarter" idx="13"/>
          </p:nvPr>
        </p:nvSpPr>
        <p:spPr>
          <a:xfrm>
            <a:off x="304879" y="1711063"/>
            <a:ext cx="5777994" cy="3692942"/>
          </a:xfrm>
        </p:spPr>
        <p:txBody>
          <a:bodyPr vert="horz" lIns="91440" tIns="45720" rIns="91440" bIns="45720" rtlCol="0" anchor="t">
            <a:normAutofit/>
          </a:bodyPr>
          <a:lstStyle/>
          <a:p>
            <a:endParaRPr lang="en-US" sz="2400">
              <a:solidFill>
                <a:srgbClr val="15518B"/>
              </a:solidFill>
              <a:latin typeface="Ubuntu"/>
            </a:endParaRPr>
          </a:p>
          <a:p>
            <a:pPr marL="285750" indent="-285750">
              <a:buFont typeface="Arial"/>
              <a:buChar char="•"/>
            </a:pPr>
            <a:r>
              <a:rPr lang="en-US" sz="2400">
                <a:latin typeface="Ubuntu"/>
              </a:rPr>
              <a:t>Food and Energy </a:t>
            </a:r>
            <a:endParaRPr lang="en-US" sz="2400">
              <a:solidFill>
                <a:srgbClr val="000000"/>
              </a:solidFill>
              <a:latin typeface="Ubuntu"/>
            </a:endParaRPr>
          </a:p>
          <a:p>
            <a:pPr marL="285750" indent="-285750">
              <a:buFont typeface="Arial"/>
              <a:buChar char="•"/>
            </a:pPr>
            <a:r>
              <a:rPr lang="en-US" sz="2400">
                <a:latin typeface="Ubuntu"/>
              </a:rPr>
              <a:t>The physical benefits</a:t>
            </a:r>
            <a:endParaRPr lang="en-US" sz="2400">
              <a:solidFill>
                <a:srgbClr val="000000"/>
              </a:solidFill>
              <a:latin typeface="Ubuntu"/>
            </a:endParaRPr>
          </a:p>
          <a:p>
            <a:pPr marL="285750" indent="-285750">
              <a:buFont typeface="Arial"/>
              <a:buChar char="•"/>
            </a:pPr>
            <a:r>
              <a:rPr lang="en-US" sz="2400">
                <a:latin typeface="Ubuntu"/>
              </a:rPr>
              <a:t>Food Related Disease Prevention</a:t>
            </a:r>
            <a:endParaRPr lang="en-US" sz="2400">
              <a:solidFill>
                <a:srgbClr val="000000"/>
              </a:solidFill>
              <a:latin typeface="Ubuntu"/>
            </a:endParaRPr>
          </a:p>
          <a:p>
            <a:pPr marL="285750" indent="-285750">
              <a:buFont typeface="Arial"/>
              <a:buChar char="•"/>
            </a:pPr>
            <a:r>
              <a:rPr lang="en-US" sz="2400">
                <a:latin typeface="Ubuntu"/>
              </a:rPr>
              <a:t>Healthy Eating and mental wellbeing </a:t>
            </a:r>
            <a:endParaRPr lang="en-US" sz="2400">
              <a:solidFill>
                <a:srgbClr val="15518B"/>
              </a:solidFill>
              <a:latin typeface="Ubuntu"/>
            </a:endParaRPr>
          </a:p>
          <a:p>
            <a:pPr marL="285750" indent="-285750">
              <a:buFont typeface="Arial"/>
              <a:buChar char="•"/>
            </a:pPr>
            <a:endParaRPr lang="en-US" sz="2400">
              <a:solidFill>
                <a:srgbClr val="15518B"/>
              </a:solidFill>
              <a:latin typeface="Ubuntu"/>
            </a:endParaRPr>
          </a:p>
          <a:p>
            <a:pPr marL="285750" indent="-285750">
              <a:buFont typeface="Arial"/>
              <a:buChar char="•"/>
            </a:pPr>
            <a:endParaRPr lang="en-US" sz="2000">
              <a:solidFill>
                <a:srgbClr val="000000"/>
              </a:solidFill>
            </a:endParaRPr>
          </a:p>
          <a:p>
            <a:endParaRPr lang="en-US"/>
          </a:p>
        </p:txBody>
      </p:sp>
      <p:pic>
        <p:nvPicPr>
          <p:cNvPr id="2" name="Picture 1" descr="A body with food and a glass of milk&#10;&#10;AI-generated content may be incorrect.">
            <a:extLst>
              <a:ext uri="{FF2B5EF4-FFF2-40B4-BE49-F238E27FC236}">
                <a16:creationId xmlns:a16="http://schemas.microsoft.com/office/drawing/2014/main" id="{6B6DEF15-057B-9965-5CE6-6DA22D2C28F1}"/>
              </a:ext>
            </a:extLst>
          </p:cNvPr>
          <p:cNvPicPr>
            <a:picLocks noChangeAspect="1"/>
          </p:cNvPicPr>
          <p:nvPr/>
        </p:nvPicPr>
        <p:blipFill>
          <a:blip r:embed="rId2"/>
          <a:stretch>
            <a:fillRect/>
          </a:stretch>
        </p:blipFill>
        <p:spPr>
          <a:xfrm>
            <a:off x="8002820" y="1263420"/>
            <a:ext cx="3211375" cy="4331160"/>
          </a:xfrm>
          <a:prstGeom prst="roundRect">
            <a:avLst/>
          </a:prstGeom>
          <a:ln>
            <a:noFill/>
          </a:ln>
          <a:effectLst>
            <a:softEdge rad="112500"/>
          </a:effectLst>
        </p:spPr>
      </p:pic>
    </p:spTree>
    <p:extLst>
      <p:ext uri="{BB962C8B-B14F-4D97-AF65-F5344CB8AC3E}">
        <p14:creationId xmlns:p14="http://schemas.microsoft.com/office/powerpoint/2010/main" val="2281564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C6AC53A-620C-8703-3A77-1F5ADA4C175C}"/>
              </a:ext>
            </a:extLst>
          </p:cNvPr>
          <p:cNvSpPr>
            <a:spLocks noGrp="1"/>
          </p:cNvSpPr>
          <p:nvPr>
            <p:ph type="body" sz="quarter" idx="11"/>
          </p:nvPr>
        </p:nvSpPr>
        <p:spPr/>
        <p:txBody>
          <a:bodyPr>
            <a:normAutofit/>
          </a:bodyPr>
          <a:lstStyle/>
          <a:p>
            <a:r>
              <a:rPr lang="en-US">
                <a:latin typeface="Ubuntu"/>
              </a:rPr>
              <a:t>Food Gives Us Energy</a:t>
            </a:r>
            <a:endParaRPr lang="en-US">
              <a:solidFill>
                <a:srgbClr val="000000"/>
              </a:solidFill>
              <a:latin typeface="Ubuntu"/>
            </a:endParaRPr>
          </a:p>
          <a:p>
            <a:endParaRPr lang="en-US"/>
          </a:p>
        </p:txBody>
      </p:sp>
      <p:sp>
        <p:nvSpPr>
          <p:cNvPr id="4" name="Text Placeholder 3">
            <a:extLst>
              <a:ext uri="{FF2B5EF4-FFF2-40B4-BE49-F238E27FC236}">
                <a16:creationId xmlns:a16="http://schemas.microsoft.com/office/drawing/2014/main" id="{F1056949-F963-1C83-2EF4-307A6E078B84}"/>
              </a:ext>
            </a:extLst>
          </p:cNvPr>
          <p:cNvSpPr>
            <a:spLocks noGrp="1"/>
          </p:cNvSpPr>
          <p:nvPr>
            <p:ph type="body" sz="quarter" idx="12"/>
          </p:nvPr>
        </p:nvSpPr>
        <p:spPr>
          <a:xfrm>
            <a:off x="304879" y="1716639"/>
            <a:ext cx="6016776" cy="1274760"/>
          </a:xfrm>
        </p:spPr>
        <p:txBody>
          <a:bodyPr vert="horz" lIns="91440" tIns="45720" rIns="91440" bIns="45720" rtlCol="0" anchor="t">
            <a:noAutofit/>
          </a:bodyPr>
          <a:lstStyle/>
          <a:p>
            <a:r>
              <a:rPr lang="en-US" sz="1800">
                <a:latin typeface="Ubuntu"/>
              </a:rPr>
              <a:t>Energy is what our bodies need to move, think and grow. We get energy from food and drinks. All food releases energy when it's eaten and digested and the way our body is fueled is different depending on what we eat.</a:t>
            </a:r>
            <a:endParaRPr lang="en-US" sz="1800">
              <a:solidFill>
                <a:srgbClr val="000000"/>
              </a:solidFill>
              <a:latin typeface="Ubuntu"/>
            </a:endParaRPr>
          </a:p>
          <a:p>
            <a:endParaRPr lang="en-US"/>
          </a:p>
        </p:txBody>
      </p:sp>
      <p:sp>
        <p:nvSpPr>
          <p:cNvPr id="5" name="Text Placeholder 4">
            <a:extLst>
              <a:ext uri="{FF2B5EF4-FFF2-40B4-BE49-F238E27FC236}">
                <a16:creationId xmlns:a16="http://schemas.microsoft.com/office/drawing/2014/main" id="{0B173E9E-DDF1-A3C3-DDB2-1F6467AA0279}"/>
              </a:ext>
            </a:extLst>
          </p:cNvPr>
          <p:cNvSpPr>
            <a:spLocks noGrp="1"/>
          </p:cNvSpPr>
          <p:nvPr>
            <p:ph type="body" sz="quarter" idx="13"/>
          </p:nvPr>
        </p:nvSpPr>
        <p:spPr>
          <a:xfrm>
            <a:off x="295233" y="3073771"/>
            <a:ext cx="6020935" cy="3213132"/>
          </a:xfrm>
        </p:spPr>
        <p:txBody>
          <a:bodyPr vert="horz" lIns="91440" tIns="45720" rIns="91440" bIns="45720" rtlCol="0" anchor="t">
            <a:noAutofit/>
          </a:bodyPr>
          <a:lstStyle/>
          <a:p>
            <a:pPr>
              <a:lnSpc>
                <a:spcPct val="100000"/>
              </a:lnSpc>
              <a:spcBef>
                <a:spcPts val="0"/>
              </a:spcBef>
            </a:pPr>
            <a:r>
              <a:rPr lang="en-US" sz="1800">
                <a:latin typeface="Ubuntu"/>
              </a:rPr>
              <a:t>When we are growing, or being active, we need more energy. Children and young people have higher energy needs because they are still growing and developing compared to adults. </a:t>
            </a:r>
            <a:endParaRPr lang="en-US"/>
          </a:p>
          <a:p>
            <a:pPr>
              <a:lnSpc>
                <a:spcPct val="100000"/>
              </a:lnSpc>
              <a:spcBef>
                <a:spcPts val="0"/>
              </a:spcBef>
            </a:pPr>
            <a:endParaRPr lang="en-US" sz="1800">
              <a:latin typeface="Ubuntu"/>
            </a:endParaRPr>
          </a:p>
          <a:p>
            <a:pPr>
              <a:lnSpc>
                <a:spcPct val="100000"/>
              </a:lnSpc>
              <a:spcBef>
                <a:spcPts val="0"/>
              </a:spcBef>
            </a:pPr>
            <a:r>
              <a:rPr lang="en-US" sz="1800">
                <a:latin typeface="Ubuntu"/>
              </a:rPr>
              <a:t>Our bodies get the energy it requires from the food (and drink) we eat. That means we all need to eat the right amount for our own needs, with the types and proportions of foods (and drinks) as shown in the Eatwell Guide. This gives us an outline of the types and amounts of nutrients our bodies need to be at its best.  </a:t>
            </a:r>
          </a:p>
          <a:p>
            <a:endParaRPr lang="en-US"/>
          </a:p>
        </p:txBody>
      </p:sp>
      <p:sp>
        <p:nvSpPr>
          <p:cNvPr id="9" name="TextBox 8">
            <a:extLst>
              <a:ext uri="{FF2B5EF4-FFF2-40B4-BE49-F238E27FC236}">
                <a16:creationId xmlns:a16="http://schemas.microsoft.com/office/drawing/2014/main" id="{0154E1C8-E849-778C-A5DF-C533B86E42B0}"/>
              </a:ext>
            </a:extLst>
          </p:cNvPr>
          <p:cNvSpPr txBox="1"/>
          <p:nvPr/>
        </p:nvSpPr>
        <p:spPr>
          <a:xfrm>
            <a:off x="6827722" y="3717517"/>
            <a:ext cx="5042505" cy="2720745"/>
          </a:xfrm>
          <a:prstGeom prst="rect">
            <a:avLst/>
          </a:prstGeom>
          <a:solidFill>
            <a:schemeClr val="tx2"/>
          </a:solidFill>
          <a:ln w="57150">
            <a:solidFill>
              <a:schemeClr val="bg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a:solidFill>
                  <a:schemeClr val="bg1"/>
                </a:solidFill>
                <a:latin typeface="Ubuntu"/>
              </a:rPr>
              <a:t>Fast releasing foods give us an instant quick burst of energy that does not last for long, these can include foods high in sugar. </a:t>
            </a:r>
            <a:endParaRPr lang="en-US">
              <a:solidFill>
                <a:schemeClr val="bg1"/>
              </a:solidFill>
            </a:endParaRPr>
          </a:p>
          <a:p>
            <a:pPr>
              <a:lnSpc>
                <a:spcPct val="90000"/>
              </a:lnSpc>
              <a:spcBef>
                <a:spcPts val="1000"/>
              </a:spcBef>
            </a:pPr>
            <a:r>
              <a:rPr lang="en-US">
                <a:solidFill>
                  <a:schemeClr val="bg1"/>
                </a:solidFill>
                <a:latin typeface="Ubuntu"/>
              </a:rPr>
              <a:t>Slow releasing foods release energy gradually throughout the day including foods such as porridge or </a:t>
            </a:r>
            <a:r>
              <a:rPr lang="en-US" err="1">
                <a:solidFill>
                  <a:schemeClr val="bg1"/>
                </a:solidFill>
                <a:latin typeface="Ubuntu"/>
              </a:rPr>
              <a:t>wholemeal</a:t>
            </a:r>
            <a:r>
              <a:rPr lang="en-US">
                <a:solidFill>
                  <a:schemeClr val="bg1"/>
                </a:solidFill>
                <a:latin typeface="Ubuntu"/>
              </a:rPr>
              <a:t> bread. </a:t>
            </a:r>
          </a:p>
          <a:p>
            <a:pPr>
              <a:lnSpc>
                <a:spcPct val="90000"/>
              </a:lnSpc>
              <a:spcBef>
                <a:spcPts val="1000"/>
              </a:spcBef>
            </a:pPr>
            <a:r>
              <a:rPr lang="en-US">
                <a:solidFill>
                  <a:schemeClr val="bg1"/>
                </a:solidFill>
                <a:latin typeface="Ubuntu"/>
              </a:rPr>
              <a:t>If we don't get enough energy throughout the day we can’t perform at our best.</a:t>
            </a:r>
          </a:p>
          <a:p>
            <a:pPr>
              <a:lnSpc>
                <a:spcPct val="90000"/>
              </a:lnSpc>
              <a:spcBef>
                <a:spcPts val="1000"/>
              </a:spcBef>
            </a:pPr>
            <a:endParaRPr lang="en-US">
              <a:solidFill>
                <a:schemeClr val="bg1"/>
              </a:solidFill>
              <a:latin typeface="Ubuntu"/>
              <a:ea typeface="Calibri" panose="020F0502020204030204"/>
              <a:cs typeface="Calibri" panose="020F0502020204030204"/>
            </a:endParaRPr>
          </a:p>
        </p:txBody>
      </p:sp>
      <p:sp>
        <p:nvSpPr>
          <p:cNvPr id="11" name="TextBox 10">
            <a:extLst>
              <a:ext uri="{FF2B5EF4-FFF2-40B4-BE49-F238E27FC236}">
                <a16:creationId xmlns:a16="http://schemas.microsoft.com/office/drawing/2014/main" id="{39C84FB6-D172-3BDB-A8E0-253EB0C81396}"/>
              </a:ext>
            </a:extLst>
          </p:cNvPr>
          <p:cNvSpPr txBox="1"/>
          <p:nvPr/>
        </p:nvSpPr>
        <p:spPr>
          <a:xfrm>
            <a:off x="6828231" y="6362660"/>
            <a:ext cx="505024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What are food choices? - KS2 - BBC Bitesize</a:t>
            </a:r>
            <a:r>
              <a:rPr lang="en-US" b="1">
                <a:solidFill>
                  <a:schemeClr val="accent1"/>
                </a:solidFill>
                <a:latin typeface="Ubuntu"/>
                <a:ea typeface="+mn-lt"/>
                <a:cs typeface="+mn-lt"/>
              </a:rPr>
              <a:t> </a:t>
            </a:r>
            <a:endParaRPr lang="en-US" b="1">
              <a:solidFill>
                <a:schemeClr val="accent1"/>
              </a:solidFill>
              <a:latin typeface="Ubuntu"/>
            </a:endParaRPr>
          </a:p>
        </p:txBody>
      </p:sp>
      <p:pic>
        <p:nvPicPr>
          <p:cNvPr id="6" name="Picture 5" descr="A person holding a donut and a green apple&#10;&#10;Description automatically generated">
            <a:extLst>
              <a:ext uri="{FF2B5EF4-FFF2-40B4-BE49-F238E27FC236}">
                <a16:creationId xmlns:a16="http://schemas.microsoft.com/office/drawing/2014/main" id="{87EE2947-8D55-B7C6-95E5-EEF5F9D91BA9}"/>
              </a:ext>
            </a:extLst>
          </p:cNvPr>
          <p:cNvPicPr>
            <a:picLocks noChangeAspect="1"/>
          </p:cNvPicPr>
          <p:nvPr/>
        </p:nvPicPr>
        <p:blipFill>
          <a:blip r:embed="rId3"/>
          <a:stretch>
            <a:fillRect/>
          </a:stretch>
        </p:blipFill>
        <p:spPr>
          <a:xfrm>
            <a:off x="6827722" y="691473"/>
            <a:ext cx="4907078" cy="2732314"/>
          </a:xfrm>
          <a:prstGeom prst="roundRect">
            <a:avLst/>
          </a:prstGeom>
        </p:spPr>
      </p:pic>
    </p:spTree>
    <p:extLst>
      <p:ext uri="{BB962C8B-B14F-4D97-AF65-F5344CB8AC3E}">
        <p14:creationId xmlns:p14="http://schemas.microsoft.com/office/powerpoint/2010/main" val="3135733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068692A-1194-E024-11A8-972CBF5F014F}"/>
              </a:ext>
            </a:extLst>
          </p:cNvPr>
          <p:cNvSpPr>
            <a:spLocks noGrp="1"/>
          </p:cNvSpPr>
          <p:nvPr>
            <p:ph type="body" sz="quarter" idx="11"/>
          </p:nvPr>
        </p:nvSpPr>
        <p:spPr>
          <a:xfrm>
            <a:off x="304879" y="1042157"/>
            <a:ext cx="4432300" cy="669925"/>
          </a:xfrm>
        </p:spPr>
        <p:txBody>
          <a:bodyPr>
            <a:normAutofit/>
          </a:bodyPr>
          <a:lstStyle/>
          <a:p>
            <a:r>
              <a:rPr lang="en-US">
                <a:latin typeface="Ubuntu"/>
              </a:rPr>
              <a:t>Food Gives Us Energy</a:t>
            </a:r>
          </a:p>
        </p:txBody>
      </p:sp>
      <p:sp>
        <p:nvSpPr>
          <p:cNvPr id="5" name="Text Placeholder 4">
            <a:extLst>
              <a:ext uri="{FF2B5EF4-FFF2-40B4-BE49-F238E27FC236}">
                <a16:creationId xmlns:a16="http://schemas.microsoft.com/office/drawing/2014/main" id="{91B4C866-1BA4-623C-3E34-230E0D6AFDD0}"/>
              </a:ext>
            </a:extLst>
          </p:cNvPr>
          <p:cNvSpPr>
            <a:spLocks noGrp="1"/>
          </p:cNvSpPr>
          <p:nvPr>
            <p:ph type="body" sz="quarter" idx="12"/>
          </p:nvPr>
        </p:nvSpPr>
        <p:spPr>
          <a:xfrm>
            <a:off x="304879" y="1922257"/>
            <a:ext cx="11544299" cy="549046"/>
          </a:xfrm>
        </p:spPr>
        <p:txBody>
          <a:bodyPr>
            <a:noAutofit/>
          </a:bodyPr>
          <a:lstStyle/>
          <a:p>
            <a:r>
              <a:rPr lang="en-US" sz="2100">
                <a:latin typeface="Ubuntu"/>
              </a:rPr>
              <a:t>When we talk about the foods we eat and the energy this gives us, we also often use words like protein, calories, carbohydrates and sugar. Do you know what each of these words mean?</a:t>
            </a:r>
            <a:endParaRPr lang="en-US" sz="2100"/>
          </a:p>
        </p:txBody>
      </p:sp>
      <p:graphicFrame>
        <p:nvGraphicFramePr>
          <p:cNvPr id="8" name="Table 7">
            <a:extLst>
              <a:ext uri="{FF2B5EF4-FFF2-40B4-BE49-F238E27FC236}">
                <a16:creationId xmlns:a16="http://schemas.microsoft.com/office/drawing/2014/main" id="{05EA39C5-F1B1-ACEB-5AA6-3C748C689E42}"/>
              </a:ext>
            </a:extLst>
          </p:cNvPr>
          <p:cNvGraphicFramePr>
            <a:graphicFrameLocks noGrp="1"/>
          </p:cNvGraphicFramePr>
          <p:nvPr>
            <p:extLst>
              <p:ext uri="{D42A27DB-BD31-4B8C-83A1-F6EECF244321}">
                <p14:modId xmlns:p14="http://schemas.microsoft.com/office/powerpoint/2010/main" val="691796596"/>
              </p:ext>
            </p:extLst>
          </p:nvPr>
        </p:nvGraphicFramePr>
        <p:xfrm>
          <a:off x="318874" y="2790700"/>
          <a:ext cx="11269460" cy="3888166"/>
        </p:xfrm>
        <a:graphic>
          <a:graphicData uri="http://schemas.openxmlformats.org/drawingml/2006/table">
            <a:tbl>
              <a:tblPr firstRow="1" firstCol="1" bandRow="1">
                <a:tableStyleId>{D113A9D2-9D6B-4929-AA2D-F23B5EE8CBE7}</a:tableStyleId>
              </a:tblPr>
              <a:tblGrid>
                <a:gridCol w="2010103">
                  <a:extLst>
                    <a:ext uri="{9D8B030D-6E8A-4147-A177-3AD203B41FA5}">
                      <a16:colId xmlns:a16="http://schemas.microsoft.com/office/drawing/2014/main" val="1938764377"/>
                    </a:ext>
                  </a:extLst>
                </a:gridCol>
                <a:gridCol w="9259357">
                  <a:extLst>
                    <a:ext uri="{9D8B030D-6E8A-4147-A177-3AD203B41FA5}">
                      <a16:colId xmlns:a16="http://schemas.microsoft.com/office/drawing/2014/main" val="942997550"/>
                    </a:ext>
                  </a:extLst>
                </a:gridCol>
              </a:tblGrid>
              <a:tr h="497705">
                <a:tc>
                  <a:txBody>
                    <a:bodyPr/>
                    <a:lstStyle/>
                    <a:p>
                      <a:r>
                        <a:rPr lang="en-US" sz="2000" strike="noStrike" dirty="0">
                          <a:solidFill>
                            <a:schemeClr val="bg1"/>
                          </a:solidFill>
                          <a:latin typeface="Ubuntu"/>
                        </a:rPr>
                        <a:t>Protein</a:t>
                      </a:r>
                    </a:p>
                  </a:txBody>
                  <a:tcPr/>
                </a:tc>
                <a:tc>
                  <a:txBody>
                    <a:bodyPr/>
                    <a:lstStyle/>
                    <a:p>
                      <a:pPr lvl="0">
                        <a:buNone/>
                      </a:pPr>
                      <a:r>
                        <a:rPr lang="en-US" sz="2000" b="0" u="none" strike="noStrike" noProof="0" dirty="0">
                          <a:solidFill>
                            <a:schemeClr val="bg1"/>
                          </a:solidFill>
                          <a:latin typeface="Ubuntu"/>
                        </a:rPr>
                        <a:t>A nutrient that makes our bodies strong and healthy.</a:t>
                      </a:r>
                      <a:endParaRPr lang="en-US" sz="2000" b="0" strike="noStrike" dirty="0">
                        <a:solidFill>
                          <a:schemeClr val="bg1"/>
                        </a:solidFill>
                        <a:latin typeface="Ubuntu"/>
                      </a:endParaRPr>
                    </a:p>
                  </a:txBody>
                  <a:tcPr/>
                </a:tc>
                <a:extLst>
                  <a:ext uri="{0D108BD9-81ED-4DB2-BD59-A6C34878D82A}">
                    <a16:rowId xmlns:a16="http://schemas.microsoft.com/office/drawing/2014/main" val="4285037572"/>
                  </a:ext>
                </a:extLst>
              </a:tr>
              <a:tr h="769181">
                <a:tc>
                  <a:txBody>
                    <a:bodyPr/>
                    <a:lstStyle/>
                    <a:p>
                      <a:r>
                        <a:rPr lang="en-US" sz="2000" strike="noStrike" dirty="0">
                          <a:solidFill>
                            <a:schemeClr val="bg1"/>
                          </a:solidFill>
                          <a:latin typeface="Ubuntu"/>
                        </a:rPr>
                        <a:t>Calories </a:t>
                      </a:r>
                    </a:p>
                  </a:txBody>
                  <a:tcPr/>
                </a:tc>
                <a:tc>
                  <a:txBody>
                    <a:bodyPr/>
                    <a:lstStyle/>
                    <a:p>
                      <a:pPr lvl="0">
                        <a:buNone/>
                      </a:pPr>
                      <a:r>
                        <a:rPr lang="en-US" sz="2000" u="none" strike="noStrike" noProof="0" dirty="0">
                          <a:solidFill>
                            <a:schemeClr val="bg1"/>
                          </a:solidFill>
                          <a:latin typeface="Ubuntu"/>
                        </a:rPr>
                        <a:t>A calorie is a unit of energy. Just as we could measure length in centimeters, energy contained in food is measured in calories.</a:t>
                      </a:r>
                      <a:endParaRPr lang="en-US" sz="2000" strike="noStrike" dirty="0">
                        <a:solidFill>
                          <a:schemeClr val="bg1"/>
                        </a:solidFill>
                        <a:latin typeface="Ubuntu"/>
                      </a:endParaRPr>
                    </a:p>
                  </a:txBody>
                  <a:tcPr/>
                </a:tc>
                <a:extLst>
                  <a:ext uri="{0D108BD9-81ED-4DB2-BD59-A6C34878D82A}">
                    <a16:rowId xmlns:a16="http://schemas.microsoft.com/office/drawing/2014/main" val="36096743"/>
                  </a:ext>
                </a:extLst>
              </a:tr>
              <a:tr h="1004464">
                <a:tc>
                  <a:txBody>
                    <a:bodyPr/>
                    <a:lstStyle/>
                    <a:p>
                      <a:r>
                        <a:rPr lang="en-US" sz="2000" strike="noStrike" dirty="0">
                          <a:solidFill>
                            <a:schemeClr val="bg1"/>
                          </a:solidFill>
                          <a:latin typeface="Ubuntu"/>
                        </a:rPr>
                        <a:t>Complex </a:t>
                      </a:r>
                    </a:p>
                    <a:p>
                      <a:pPr lvl="0">
                        <a:buNone/>
                      </a:pPr>
                      <a:r>
                        <a:rPr lang="en-US" sz="2000" strike="noStrike" dirty="0">
                          <a:solidFill>
                            <a:schemeClr val="bg1"/>
                          </a:solidFill>
                          <a:latin typeface="Ubuntu"/>
                        </a:rPr>
                        <a:t>Carbohydrate</a:t>
                      </a:r>
                    </a:p>
                  </a:txBody>
                  <a:tcPr/>
                </a:tc>
                <a:tc>
                  <a:txBody>
                    <a:bodyPr/>
                    <a:lstStyle/>
                    <a:p>
                      <a:pPr lvl="0">
                        <a:buNone/>
                      </a:pPr>
                      <a:r>
                        <a:rPr lang="en-US" sz="2000" u="none" strike="noStrike" noProof="0" dirty="0">
                          <a:solidFill>
                            <a:schemeClr val="bg1"/>
                          </a:solidFill>
                          <a:latin typeface="Ubuntu"/>
                        </a:rPr>
                        <a:t>A group of healthy foods that release energy slowly. They take longer to digest so they help make your tummy feel fuller for longer. For example, brown rice, sweet potatoes and green peas are all complex carbohydrates.</a:t>
                      </a:r>
                      <a:endParaRPr lang="en-US" sz="2000" strike="noStrike" dirty="0">
                        <a:solidFill>
                          <a:schemeClr val="bg1"/>
                        </a:solidFill>
                        <a:latin typeface="Ubuntu"/>
                      </a:endParaRPr>
                    </a:p>
                  </a:txBody>
                  <a:tcPr/>
                </a:tc>
                <a:extLst>
                  <a:ext uri="{0D108BD9-81ED-4DB2-BD59-A6C34878D82A}">
                    <a16:rowId xmlns:a16="http://schemas.microsoft.com/office/drawing/2014/main" val="767619636"/>
                  </a:ext>
                </a:extLst>
              </a:tr>
              <a:tr h="1004464">
                <a:tc>
                  <a:txBody>
                    <a:bodyPr/>
                    <a:lstStyle/>
                    <a:p>
                      <a:r>
                        <a:rPr lang="en-US" sz="2000" strike="noStrike" dirty="0">
                          <a:solidFill>
                            <a:schemeClr val="bg1"/>
                          </a:solidFill>
                          <a:latin typeface="Ubuntu"/>
                        </a:rPr>
                        <a:t>Sugar</a:t>
                      </a:r>
                    </a:p>
                  </a:txBody>
                  <a:tcPr/>
                </a:tc>
                <a:tc>
                  <a:txBody>
                    <a:bodyPr/>
                    <a:lstStyle/>
                    <a:p>
                      <a:pPr lvl="0">
                        <a:buNone/>
                      </a:pPr>
                      <a:r>
                        <a:rPr lang="en-US" sz="2000" u="none" strike="noStrike" noProof="0" dirty="0">
                          <a:solidFill>
                            <a:schemeClr val="bg1"/>
                          </a:solidFill>
                          <a:latin typeface="Ubuntu"/>
                        </a:rPr>
                        <a:t>Sugar comes from plants and often makes food taste sweeter. It gives our bodies a big burst of energy. It can be found naturally in fruits and vegetables or it can be processed, like the sugar granules some people add to their tea or coffee.</a:t>
                      </a:r>
                      <a:endParaRPr lang="en-US" sz="2000" strike="noStrike" dirty="0">
                        <a:solidFill>
                          <a:schemeClr val="bg1"/>
                        </a:solidFill>
                        <a:latin typeface="Ubuntu"/>
                      </a:endParaRPr>
                    </a:p>
                  </a:txBody>
                  <a:tcPr/>
                </a:tc>
                <a:extLst>
                  <a:ext uri="{0D108BD9-81ED-4DB2-BD59-A6C34878D82A}">
                    <a16:rowId xmlns:a16="http://schemas.microsoft.com/office/drawing/2014/main" val="756171356"/>
                  </a:ext>
                </a:extLst>
              </a:tr>
            </a:tbl>
          </a:graphicData>
        </a:graphic>
      </p:graphicFrame>
    </p:spTree>
    <p:extLst>
      <p:ext uri="{BB962C8B-B14F-4D97-AF65-F5344CB8AC3E}">
        <p14:creationId xmlns:p14="http://schemas.microsoft.com/office/powerpoint/2010/main" val="190872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068692A-1194-E024-11A8-972CBF5F014F}"/>
              </a:ext>
            </a:extLst>
          </p:cNvPr>
          <p:cNvSpPr>
            <a:spLocks noGrp="1"/>
          </p:cNvSpPr>
          <p:nvPr>
            <p:ph type="body" sz="quarter" idx="11"/>
          </p:nvPr>
        </p:nvSpPr>
        <p:spPr>
          <a:xfrm>
            <a:off x="304879" y="1042157"/>
            <a:ext cx="4432300" cy="669925"/>
          </a:xfrm>
        </p:spPr>
        <p:txBody>
          <a:bodyPr>
            <a:normAutofit/>
          </a:bodyPr>
          <a:lstStyle/>
          <a:p>
            <a:r>
              <a:rPr lang="en-US">
                <a:latin typeface="Ubuntu"/>
              </a:rPr>
              <a:t>Food Gives Us Energy</a:t>
            </a:r>
          </a:p>
        </p:txBody>
      </p:sp>
      <p:sp>
        <p:nvSpPr>
          <p:cNvPr id="5" name="Text Placeholder 4">
            <a:extLst>
              <a:ext uri="{FF2B5EF4-FFF2-40B4-BE49-F238E27FC236}">
                <a16:creationId xmlns:a16="http://schemas.microsoft.com/office/drawing/2014/main" id="{91B4C866-1BA4-623C-3E34-230E0D6AFDD0}"/>
              </a:ext>
            </a:extLst>
          </p:cNvPr>
          <p:cNvSpPr>
            <a:spLocks noGrp="1"/>
          </p:cNvSpPr>
          <p:nvPr>
            <p:ph type="body" sz="quarter" idx="12"/>
          </p:nvPr>
        </p:nvSpPr>
        <p:spPr>
          <a:xfrm>
            <a:off x="108606" y="1991529"/>
            <a:ext cx="11544299" cy="549046"/>
          </a:xfrm>
        </p:spPr>
        <p:txBody>
          <a:bodyPr>
            <a:noAutofit/>
          </a:bodyPr>
          <a:lstStyle/>
          <a:p>
            <a:r>
              <a:rPr lang="en-US" dirty="0">
                <a:latin typeface="Ubuntu"/>
              </a:rPr>
              <a:t>   </a:t>
            </a:r>
            <a:endParaRPr lang="en-US" dirty="0">
              <a:solidFill>
                <a:srgbClr val="000000"/>
              </a:solidFill>
              <a:latin typeface="Ubuntu"/>
            </a:endParaRPr>
          </a:p>
          <a:p>
            <a:r>
              <a:rPr lang="en-US" dirty="0">
                <a:latin typeface="Ubuntu"/>
              </a:rPr>
              <a:t>All foods and drinks give us energy. Sometimes you might hear the terms energy dense and nutrient dense.</a:t>
            </a:r>
            <a:endParaRPr lang="en-US" dirty="0"/>
          </a:p>
        </p:txBody>
      </p:sp>
      <p:graphicFrame>
        <p:nvGraphicFramePr>
          <p:cNvPr id="8" name="Table 7">
            <a:extLst>
              <a:ext uri="{FF2B5EF4-FFF2-40B4-BE49-F238E27FC236}">
                <a16:creationId xmlns:a16="http://schemas.microsoft.com/office/drawing/2014/main" id="{05EA39C5-F1B1-ACEB-5AA6-3C748C689E42}"/>
              </a:ext>
            </a:extLst>
          </p:cNvPr>
          <p:cNvGraphicFramePr>
            <a:graphicFrameLocks noGrp="1"/>
          </p:cNvGraphicFramePr>
          <p:nvPr>
            <p:extLst>
              <p:ext uri="{D42A27DB-BD31-4B8C-83A1-F6EECF244321}">
                <p14:modId xmlns:p14="http://schemas.microsoft.com/office/powerpoint/2010/main" val="2223725811"/>
              </p:ext>
            </p:extLst>
          </p:nvPr>
        </p:nvGraphicFramePr>
        <p:xfrm>
          <a:off x="318874" y="3079336"/>
          <a:ext cx="11546555" cy="1599730"/>
        </p:xfrm>
        <a:graphic>
          <a:graphicData uri="http://schemas.openxmlformats.org/drawingml/2006/table">
            <a:tbl>
              <a:tblPr firstRow="1" firstCol="1" bandRow="1">
                <a:tableStyleId>{D113A9D2-9D6B-4929-AA2D-F23B5EE8CBE7}</a:tableStyleId>
              </a:tblPr>
              <a:tblGrid>
                <a:gridCol w="1842445">
                  <a:extLst>
                    <a:ext uri="{9D8B030D-6E8A-4147-A177-3AD203B41FA5}">
                      <a16:colId xmlns:a16="http://schemas.microsoft.com/office/drawing/2014/main" val="1938764377"/>
                    </a:ext>
                  </a:extLst>
                </a:gridCol>
                <a:gridCol w="9704110">
                  <a:extLst>
                    <a:ext uri="{9D8B030D-6E8A-4147-A177-3AD203B41FA5}">
                      <a16:colId xmlns:a16="http://schemas.microsoft.com/office/drawing/2014/main" val="942997550"/>
                    </a:ext>
                  </a:extLst>
                </a:gridCol>
              </a:tblGrid>
              <a:tr h="545910">
                <a:tc>
                  <a:txBody>
                    <a:bodyPr/>
                    <a:lstStyle/>
                    <a:p>
                      <a:pPr lvl="0" algn="l">
                        <a:buNone/>
                      </a:pPr>
                      <a:r>
                        <a:rPr lang="en-US" sz="2200" b="1" i="0" u="none" strike="noStrike" noProof="0">
                          <a:solidFill>
                            <a:schemeClr val="bg1"/>
                          </a:solidFill>
                          <a:latin typeface="Ubuntu"/>
                        </a:rPr>
                        <a:t>Energy Dense</a:t>
                      </a:r>
                      <a:r>
                        <a:rPr lang="en-US" sz="2200" b="0" i="0" u="none" strike="noStrike" noProof="0">
                          <a:solidFill>
                            <a:schemeClr val="bg1"/>
                          </a:solidFill>
                          <a:latin typeface="Ubuntu"/>
                        </a:rPr>
                        <a:t> </a:t>
                      </a:r>
                      <a:endParaRPr lang="en-US" sz="2200" strike="noStrike">
                        <a:solidFill>
                          <a:schemeClr val="bg1"/>
                        </a:solidFill>
                        <a:latin typeface="Ubuntu"/>
                      </a:endParaRPr>
                    </a:p>
                  </a:txBody>
                  <a:tcPr/>
                </a:tc>
                <a:tc>
                  <a:txBody>
                    <a:bodyPr/>
                    <a:lstStyle/>
                    <a:p>
                      <a:pPr lvl="0" algn="l">
                        <a:buNone/>
                      </a:pPr>
                      <a:r>
                        <a:rPr lang="en-US" sz="2200" b="0" i="0" u="none" strike="noStrike" noProof="0">
                          <a:solidFill>
                            <a:schemeClr val="bg1"/>
                          </a:solidFill>
                          <a:latin typeface="Ubuntu"/>
                        </a:rPr>
                        <a:t>Food or drink that is high in calories due to their sugar and/or fat content, but are often low in vitamins, minerals and </a:t>
                      </a:r>
                      <a:r>
                        <a:rPr lang="en-US" sz="2200" b="0" i="0" u="none" strike="noStrike" noProof="0" err="1">
                          <a:solidFill>
                            <a:schemeClr val="bg1"/>
                          </a:solidFill>
                          <a:latin typeface="Ubuntu"/>
                        </a:rPr>
                        <a:t>fibre</a:t>
                      </a:r>
                      <a:r>
                        <a:rPr lang="en-US" sz="2200" b="0" i="0" u="none" strike="noStrike" noProof="0">
                          <a:solidFill>
                            <a:schemeClr val="bg1"/>
                          </a:solidFill>
                          <a:latin typeface="Ubuntu"/>
                        </a:rPr>
                        <a:t>.</a:t>
                      </a:r>
                      <a:endParaRPr lang="en-US" sz="2200" b="0" i="0">
                        <a:solidFill>
                          <a:schemeClr val="bg1"/>
                        </a:solidFill>
                        <a:latin typeface="Ubuntu"/>
                      </a:endParaRPr>
                    </a:p>
                  </a:txBody>
                  <a:tcPr/>
                </a:tc>
                <a:extLst>
                  <a:ext uri="{0D108BD9-81ED-4DB2-BD59-A6C34878D82A}">
                    <a16:rowId xmlns:a16="http://schemas.microsoft.com/office/drawing/2014/main" val="4285037572"/>
                  </a:ext>
                </a:extLst>
              </a:tr>
              <a:tr h="837730">
                <a:tc>
                  <a:txBody>
                    <a:bodyPr/>
                    <a:lstStyle/>
                    <a:p>
                      <a:pPr lvl="0" algn="l">
                        <a:buNone/>
                      </a:pPr>
                      <a:r>
                        <a:rPr lang="en-US" sz="2200" b="1" i="0" u="none" strike="noStrike" noProof="0">
                          <a:solidFill>
                            <a:schemeClr val="bg1"/>
                          </a:solidFill>
                          <a:latin typeface="Ubuntu"/>
                        </a:rPr>
                        <a:t>Nutrient Dense</a:t>
                      </a:r>
                      <a:r>
                        <a:rPr lang="en-US" sz="2200" b="0" i="0" u="none" strike="noStrike" noProof="0">
                          <a:solidFill>
                            <a:schemeClr val="bg1"/>
                          </a:solidFill>
                          <a:latin typeface="Ubuntu"/>
                        </a:rPr>
                        <a:t> </a:t>
                      </a:r>
                      <a:endParaRPr lang="en-US" sz="2200" strike="noStrike">
                        <a:solidFill>
                          <a:schemeClr val="bg1"/>
                        </a:solidFill>
                        <a:latin typeface="Ubuntu"/>
                      </a:endParaRPr>
                    </a:p>
                  </a:txBody>
                  <a:tcPr/>
                </a:tc>
                <a:tc>
                  <a:txBody>
                    <a:bodyPr/>
                    <a:lstStyle/>
                    <a:p>
                      <a:pPr lvl="0" algn="l">
                        <a:buNone/>
                      </a:pPr>
                      <a:r>
                        <a:rPr lang="en-US" sz="2200" b="0" i="0" u="none" strike="noStrike" noProof="0">
                          <a:solidFill>
                            <a:schemeClr val="bg1"/>
                          </a:solidFill>
                          <a:latin typeface="Ubuntu"/>
                        </a:rPr>
                        <a:t>foods are high in vitamins, minerals and </a:t>
                      </a:r>
                      <a:r>
                        <a:rPr lang="en-US" sz="2200" b="0" i="0" u="none" strike="noStrike" noProof="0" err="1">
                          <a:solidFill>
                            <a:schemeClr val="bg1"/>
                          </a:solidFill>
                          <a:latin typeface="Ubuntu"/>
                        </a:rPr>
                        <a:t>fibre</a:t>
                      </a:r>
                      <a:r>
                        <a:rPr lang="en-US" sz="2200" b="0" i="0" u="none" strike="noStrike" noProof="0">
                          <a:solidFill>
                            <a:schemeClr val="bg1"/>
                          </a:solidFill>
                          <a:latin typeface="Ubuntu"/>
                        </a:rPr>
                        <a:t> but are often lower calories due to lower sugar and/or fat content.</a:t>
                      </a:r>
                      <a:endParaRPr lang="en-US" sz="2200" b="0" i="0">
                        <a:solidFill>
                          <a:schemeClr val="bg1"/>
                        </a:solidFill>
                        <a:latin typeface="Ubuntu"/>
                      </a:endParaRPr>
                    </a:p>
                  </a:txBody>
                  <a:tcPr/>
                </a:tc>
                <a:extLst>
                  <a:ext uri="{0D108BD9-81ED-4DB2-BD59-A6C34878D82A}">
                    <a16:rowId xmlns:a16="http://schemas.microsoft.com/office/drawing/2014/main" val="36096743"/>
                  </a:ext>
                </a:extLst>
              </a:tr>
            </a:tbl>
          </a:graphicData>
        </a:graphic>
      </p:graphicFrame>
      <p:sp>
        <p:nvSpPr>
          <p:cNvPr id="2" name="TextBox 1">
            <a:extLst>
              <a:ext uri="{FF2B5EF4-FFF2-40B4-BE49-F238E27FC236}">
                <a16:creationId xmlns:a16="http://schemas.microsoft.com/office/drawing/2014/main" id="{921FCDC1-9C06-1D8E-B6CA-231C6A959ECE}"/>
              </a:ext>
            </a:extLst>
          </p:cNvPr>
          <p:cNvSpPr txBox="1"/>
          <p:nvPr/>
        </p:nvSpPr>
        <p:spPr>
          <a:xfrm>
            <a:off x="325581" y="4759036"/>
            <a:ext cx="11529290"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Ubuntu"/>
                <a:cs typeface="Segoe UI"/>
              </a:rPr>
              <a:t>​</a:t>
            </a:r>
            <a:r>
              <a:rPr lang="en-US" sz="2000">
                <a:solidFill>
                  <a:srgbClr val="15518B"/>
                </a:solidFill>
                <a:latin typeface="Ubuntu"/>
                <a:cs typeface="Segoe UI"/>
              </a:rPr>
              <a:t>Eating more nutrient dense foods can fill us up, keeping us satisfied for longer whilst providing us with the energy and nutrients our bodies need to feel at our best.</a:t>
            </a:r>
            <a:r>
              <a:rPr lang="en-US" sz="2000">
                <a:latin typeface="Ubuntu"/>
                <a:cs typeface="Segoe UI"/>
              </a:rPr>
              <a:t>​</a:t>
            </a:r>
            <a:endParaRPr lang="en-US" sz="2000">
              <a:latin typeface="Ubuntu"/>
            </a:endParaRPr>
          </a:p>
          <a:p>
            <a:endParaRPr lang="en-US" sz="2000">
              <a:solidFill>
                <a:srgbClr val="000000"/>
              </a:solidFill>
              <a:latin typeface="Ubuntu"/>
              <a:cs typeface="Segoe UI"/>
            </a:endParaRPr>
          </a:p>
          <a:p>
            <a:r>
              <a:rPr lang="en-US" sz="2000">
                <a:solidFill>
                  <a:srgbClr val="15518B"/>
                </a:solidFill>
                <a:latin typeface="Ubuntu"/>
                <a:cs typeface="Segoe UI"/>
              </a:rPr>
              <a:t>Having a regular eating routine and not skipping meals is also an important part of making sure we have enough energy throughout the day. </a:t>
            </a:r>
            <a:r>
              <a:rPr lang="en-US" sz="2000">
                <a:latin typeface="Ubuntu"/>
                <a:cs typeface="Segoe UI"/>
              </a:rPr>
              <a:t>​</a:t>
            </a:r>
          </a:p>
        </p:txBody>
      </p:sp>
      <p:sp>
        <p:nvSpPr>
          <p:cNvPr id="6" name="TextBox 5">
            <a:extLst>
              <a:ext uri="{FF2B5EF4-FFF2-40B4-BE49-F238E27FC236}">
                <a16:creationId xmlns:a16="http://schemas.microsoft.com/office/drawing/2014/main" id="{A7800AE0-6C9C-68F7-F3B5-7920A4C239AE}"/>
              </a:ext>
            </a:extLst>
          </p:cNvPr>
          <p:cNvSpPr txBox="1"/>
          <p:nvPr/>
        </p:nvSpPr>
        <p:spPr>
          <a:xfrm>
            <a:off x="6560508" y="6209533"/>
            <a:ext cx="509092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hlinkClick r:id="rId3">
                  <a:extLst>
                    <a:ext uri="{A12FA001-AC4F-418D-AE19-62706E023703}">
                      <ahyp:hlinkClr xmlns:ahyp="http://schemas.microsoft.com/office/drawing/2018/hyperlinkcolor" val="tx"/>
                    </a:ext>
                  </a:extLst>
                </a:hlinkClick>
              </a:rPr>
              <a:t>What are food choices? - KS2 - BBC Bitesize</a:t>
            </a:r>
            <a:r>
              <a:rPr lang="en-US" b="1">
                <a:solidFill>
                  <a:schemeClr val="accent1"/>
                </a:solidFill>
                <a:latin typeface="Ubuntu"/>
                <a:ea typeface="+mn-lt"/>
                <a:cs typeface="+mn-lt"/>
              </a:rPr>
              <a:t> </a:t>
            </a:r>
            <a:endParaRPr lang="en-US" b="1">
              <a:solidFill>
                <a:schemeClr val="accent1"/>
              </a:solidFill>
              <a:latin typeface="Ubuntu"/>
            </a:endParaRPr>
          </a:p>
        </p:txBody>
      </p:sp>
      <p:pic>
        <p:nvPicPr>
          <p:cNvPr id="7" name="Online Media 6" title="How do our bodies get nutrients from food? | BBC Teach">
            <a:hlinkClick r:id="" action="ppaction://media"/>
            <a:extLst>
              <a:ext uri="{FF2B5EF4-FFF2-40B4-BE49-F238E27FC236}">
                <a16:creationId xmlns:a16="http://schemas.microsoft.com/office/drawing/2014/main" id="{1F1E98AF-17F1-4CD3-2586-58D08A09F478}"/>
              </a:ext>
            </a:extLst>
          </p:cNvPr>
          <p:cNvPicPr>
            <a:picLocks noRot="1" noChangeAspect="1"/>
          </p:cNvPicPr>
          <p:nvPr>
            <a:videoFile r:link="rId1"/>
          </p:nvPr>
        </p:nvPicPr>
        <p:blipFill>
          <a:blip r:embed="rId4"/>
          <a:stretch>
            <a:fillRect/>
          </a:stretch>
        </p:blipFill>
        <p:spPr>
          <a:xfrm>
            <a:off x="8168698" y="287561"/>
            <a:ext cx="3453419" cy="1981169"/>
          </a:xfrm>
          <a:prstGeom prst="rect">
            <a:avLst/>
          </a:prstGeom>
        </p:spPr>
      </p:pic>
    </p:spTree>
    <p:extLst>
      <p:ext uri="{BB962C8B-B14F-4D97-AF65-F5344CB8AC3E}">
        <p14:creationId xmlns:p14="http://schemas.microsoft.com/office/powerpoint/2010/main" val="92193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AF8C6C2-2B2E-D54E-3A86-B10155DD8FC0}"/>
              </a:ext>
            </a:extLst>
          </p:cNvPr>
          <p:cNvSpPr>
            <a:spLocks noGrp="1"/>
          </p:cNvSpPr>
          <p:nvPr>
            <p:ph type="body" sz="quarter" idx="11"/>
          </p:nvPr>
        </p:nvSpPr>
        <p:spPr>
          <a:xfrm>
            <a:off x="304879" y="897014"/>
            <a:ext cx="6851347" cy="996497"/>
          </a:xfrm>
        </p:spPr>
        <p:txBody>
          <a:bodyPr>
            <a:noAutofit/>
          </a:bodyPr>
          <a:lstStyle/>
          <a:p>
            <a:r>
              <a:rPr lang="en-US">
                <a:latin typeface="Ubuntu"/>
              </a:rPr>
              <a:t>Physical Benefits of Healthy Eating</a:t>
            </a:r>
          </a:p>
        </p:txBody>
      </p:sp>
      <p:sp>
        <p:nvSpPr>
          <p:cNvPr id="6" name="Text Placeholder 5">
            <a:extLst>
              <a:ext uri="{FF2B5EF4-FFF2-40B4-BE49-F238E27FC236}">
                <a16:creationId xmlns:a16="http://schemas.microsoft.com/office/drawing/2014/main" id="{650220AE-24DB-923E-8073-AF8DCD342E81}"/>
              </a:ext>
            </a:extLst>
          </p:cNvPr>
          <p:cNvSpPr>
            <a:spLocks noGrp="1"/>
          </p:cNvSpPr>
          <p:nvPr>
            <p:ph type="body" sz="quarter" idx="13"/>
          </p:nvPr>
        </p:nvSpPr>
        <p:spPr>
          <a:xfrm>
            <a:off x="304879" y="2188215"/>
            <a:ext cx="6234271" cy="3940097"/>
          </a:xfrm>
        </p:spPr>
        <p:txBody>
          <a:bodyPr vert="horz" lIns="91440" tIns="45720" rIns="91440" bIns="45720" rtlCol="0" anchor="t">
            <a:noAutofit/>
          </a:bodyPr>
          <a:lstStyle/>
          <a:p>
            <a:r>
              <a:rPr lang="en-US" sz="2200">
                <a:latin typeface="Ubuntu"/>
              </a:rPr>
              <a:t>Good nutrition supports muscles, bones, teeth and overall growth and development.</a:t>
            </a:r>
            <a:endParaRPr lang="en-US" sz="2200">
              <a:solidFill>
                <a:srgbClr val="000000"/>
              </a:solidFill>
              <a:latin typeface="Ubuntu"/>
            </a:endParaRPr>
          </a:p>
          <a:p>
            <a:r>
              <a:rPr lang="en-US" sz="2200">
                <a:latin typeface="Ubuntu"/>
              </a:rPr>
              <a:t>Nutrients like proteins, vitamins, and minerals are essential for our growth. They help us develop properly and stay active.</a:t>
            </a:r>
            <a:endParaRPr lang="en-US" sz="2200">
              <a:solidFill>
                <a:srgbClr val="000000"/>
              </a:solidFill>
              <a:latin typeface="Ubuntu"/>
            </a:endParaRPr>
          </a:p>
          <a:p>
            <a:r>
              <a:rPr lang="en-US" sz="2200">
                <a:latin typeface="Ubuntu"/>
              </a:rPr>
              <a:t>For example, proteins found in foods like chicken, fish or beans help build and repair muscles. Vitamins, such as vitamin C, help boost our immune system, while minerals like calcium in milk strengthen our bones and teeth helping to improve our dental health. </a:t>
            </a:r>
            <a:endParaRPr lang="en-US" sz="2200">
              <a:solidFill>
                <a:srgbClr val="000000"/>
              </a:solidFill>
              <a:latin typeface="Ubuntu"/>
            </a:endParaRPr>
          </a:p>
          <a:p>
            <a:endParaRPr lang="en-US"/>
          </a:p>
        </p:txBody>
      </p:sp>
      <p:sp>
        <p:nvSpPr>
          <p:cNvPr id="8" name="TextBox 7">
            <a:extLst>
              <a:ext uri="{FF2B5EF4-FFF2-40B4-BE49-F238E27FC236}">
                <a16:creationId xmlns:a16="http://schemas.microsoft.com/office/drawing/2014/main" id="{554650A1-37FD-4B24-4635-5C8AF3626DB4}"/>
              </a:ext>
            </a:extLst>
          </p:cNvPr>
          <p:cNvSpPr txBox="1"/>
          <p:nvPr/>
        </p:nvSpPr>
        <p:spPr>
          <a:xfrm>
            <a:off x="7817242" y="923608"/>
            <a:ext cx="4379704"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chemeClr val="tx2"/>
                </a:solidFill>
                <a:latin typeface="Ubuntu"/>
                <a:ea typeface="Calibri"/>
                <a:cs typeface="Calibri"/>
              </a:rPr>
              <a:t>Check out 'what is a healthy balanced diet' Knowledge Bank for more information</a:t>
            </a:r>
            <a:endParaRPr lang="en-US" sz="2000" b="1">
              <a:solidFill>
                <a:schemeClr val="tx2"/>
              </a:solidFill>
              <a:latin typeface="Ubuntu"/>
            </a:endParaRPr>
          </a:p>
        </p:txBody>
      </p:sp>
      <p:pic>
        <p:nvPicPr>
          <p:cNvPr id="2" name="Picture 1" descr="A diagram of food items&#10;&#10;Description automatically generated">
            <a:extLst>
              <a:ext uri="{FF2B5EF4-FFF2-40B4-BE49-F238E27FC236}">
                <a16:creationId xmlns:a16="http://schemas.microsoft.com/office/drawing/2014/main" id="{73003E60-97F2-90B4-34B8-9631EB6B1B0F}"/>
              </a:ext>
            </a:extLst>
          </p:cNvPr>
          <p:cNvPicPr>
            <a:picLocks noChangeAspect="1"/>
          </p:cNvPicPr>
          <p:nvPr/>
        </p:nvPicPr>
        <p:blipFill>
          <a:blip r:embed="rId2"/>
          <a:stretch>
            <a:fillRect/>
          </a:stretch>
        </p:blipFill>
        <p:spPr>
          <a:xfrm>
            <a:off x="7639549" y="2008679"/>
            <a:ext cx="4236358" cy="3292022"/>
          </a:xfrm>
          <a:prstGeom prst="rect">
            <a:avLst/>
          </a:prstGeom>
        </p:spPr>
      </p:pic>
    </p:spTree>
    <p:extLst>
      <p:ext uri="{BB962C8B-B14F-4D97-AF65-F5344CB8AC3E}">
        <p14:creationId xmlns:p14="http://schemas.microsoft.com/office/powerpoint/2010/main" val="4105459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1BCAFD5-C290-B0BA-FED2-5F5FB0E5B9CA}"/>
              </a:ext>
            </a:extLst>
          </p:cNvPr>
          <p:cNvSpPr>
            <a:spLocks noGrp="1"/>
          </p:cNvSpPr>
          <p:nvPr>
            <p:ph type="body" sz="quarter" idx="11"/>
          </p:nvPr>
        </p:nvSpPr>
        <p:spPr>
          <a:xfrm>
            <a:off x="410980" y="1636814"/>
            <a:ext cx="5801970" cy="940001"/>
          </a:xfrm>
        </p:spPr>
        <p:txBody>
          <a:bodyPr>
            <a:normAutofit/>
          </a:bodyPr>
          <a:lstStyle/>
          <a:p>
            <a:r>
              <a:rPr lang="en-US" sz="2800">
                <a:latin typeface="Ubuntu"/>
              </a:rPr>
              <a:t>Food Related Disease Prevention</a:t>
            </a:r>
            <a:endParaRPr lang="en-US" sz="2800" b="0">
              <a:solidFill>
                <a:srgbClr val="000000"/>
              </a:solidFill>
            </a:endParaRPr>
          </a:p>
          <a:p>
            <a:endParaRPr lang="en-US" sz="2800"/>
          </a:p>
        </p:txBody>
      </p:sp>
      <p:sp>
        <p:nvSpPr>
          <p:cNvPr id="6" name="Text Placeholder 5">
            <a:extLst>
              <a:ext uri="{FF2B5EF4-FFF2-40B4-BE49-F238E27FC236}">
                <a16:creationId xmlns:a16="http://schemas.microsoft.com/office/drawing/2014/main" id="{20152A5F-3D5B-4757-BAF2-B0FD983EFE85}"/>
              </a:ext>
            </a:extLst>
          </p:cNvPr>
          <p:cNvSpPr>
            <a:spLocks noGrp="1"/>
          </p:cNvSpPr>
          <p:nvPr>
            <p:ph type="body" sz="quarter" idx="13"/>
          </p:nvPr>
        </p:nvSpPr>
        <p:spPr>
          <a:xfrm>
            <a:off x="304879" y="2406972"/>
            <a:ext cx="11324698" cy="3964288"/>
          </a:xfrm>
        </p:spPr>
        <p:txBody>
          <a:bodyPr vert="horz" lIns="91440" tIns="45720" rIns="91440" bIns="45720" rtlCol="0" anchor="t">
            <a:noAutofit/>
          </a:bodyPr>
          <a:lstStyle/>
          <a:p>
            <a:pPr>
              <a:lnSpc>
                <a:spcPct val="100000"/>
              </a:lnSpc>
              <a:spcBef>
                <a:spcPts val="0"/>
              </a:spcBef>
            </a:pPr>
            <a:r>
              <a:rPr lang="en-US" sz="2100">
                <a:solidFill>
                  <a:schemeClr val="tx2"/>
                </a:solidFill>
                <a:latin typeface="Ubuntu"/>
                <a:ea typeface="Calibri"/>
                <a:cs typeface="Calibri"/>
              </a:rPr>
              <a:t>Eating a healthy diet is important to help prevent diseases. If we don’t eat the right foods, in the right amounts, we can become unwell with problems like malnutrition, obesity, type 2 diabetes, heart disease and some types of cancer.</a:t>
            </a:r>
            <a:endParaRPr lang="en-US" sz="2100">
              <a:solidFill>
                <a:schemeClr val="tx2"/>
              </a:solidFill>
              <a:latin typeface="Ubuntu"/>
            </a:endParaRPr>
          </a:p>
          <a:p>
            <a:pPr>
              <a:lnSpc>
                <a:spcPct val="100000"/>
              </a:lnSpc>
              <a:spcBef>
                <a:spcPts val="0"/>
              </a:spcBef>
            </a:pPr>
            <a:endParaRPr lang="en-US" sz="2100">
              <a:solidFill>
                <a:schemeClr val="tx2"/>
              </a:solidFill>
              <a:latin typeface="Ubuntu"/>
              <a:ea typeface="Calibri"/>
              <a:cs typeface="Calibri"/>
            </a:endParaRPr>
          </a:p>
          <a:p>
            <a:pPr>
              <a:lnSpc>
                <a:spcPct val="100000"/>
              </a:lnSpc>
              <a:spcBef>
                <a:spcPts val="0"/>
              </a:spcBef>
            </a:pPr>
            <a:r>
              <a:rPr lang="en-US" sz="2100">
                <a:solidFill>
                  <a:schemeClr val="tx2"/>
                </a:solidFill>
                <a:latin typeface="Ubuntu"/>
                <a:ea typeface="Calibri"/>
                <a:cs typeface="Calibri"/>
              </a:rPr>
              <a:t>For example, it's important we get enough iron in our diets from foods like meat, leafy green vegetables, beans or nuts. If you're not getting enough iron it can lead to </a:t>
            </a:r>
            <a:r>
              <a:rPr lang="en-US" sz="2100" err="1">
                <a:solidFill>
                  <a:schemeClr val="tx2"/>
                </a:solidFill>
                <a:latin typeface="Ubuntu"/>
                <a:ea typeface="Calibri"/>
                <a:cs typeface="Calibri"/>
              </a:rPr>
              <a:t>anaemia</a:t>
            </a:r>
            <a:r>
              <a:rPr lang="en-US" sz="2100">
                <a:solidFill>
                  <a:schemeClr val="tx2"/>
                </a:solidFill>
                <a:latin typeface="Ubuntu"/>
                <a:ea typeface="Calibri"/>
                <a:cs typeface="Calibri"/>
              </a:rPr>
              <a:t>, a condition where you feel very tired and weak because your blood can’t carry enough oxygen around the body.</a:t>
            </a:r>
          </a:p>
          <a:p>
            <a:pPr>
              <a:lnSpc>
                <a:spcPct val="100000"/>
              </a:lnSpc>
              <a:spcBef>
                <a:spcPts val="0"/>
              </a:spcBef>
            </a:pPr>
            <a:r>
              <a:rPr lang="en-US" sz="2100">
                <a:solidFill>
                  <a:schemeClr val="tx2"/>
                </a:solidFill>
                <a:latin typeface="Ubuntu"/>
                <a:ea typeface="Calibri"/>
                <a:cs typeface="Calibri"/>
              </a:rPr>
              <a:t>Or when we consume too much of certain nutrients such as free sugars found in items like sweets, biscuits and fizzy drinks, this can lead to obesity, dental health issues and type 2 diabetes. </a:t>
            </a:r>
            <a:endParaRPr lang="en-US" sz="2100">
              <a:solidFill>
                <a:schemeClr val="tx2"/>
              </a:solidFill>
              <a:latin typeface="Ubuntu"/>
            </a:endParaRPr>
          </a:p>
        </p:txBody>
      </p:sp>
      <p:sp>
        <p:nvSpPr>
          <p:cNvPr id="10" name="TextBox 9">
            <a:extLst>
              <a:ext uri="{FF2B5EF4-FFF2-40B4-BE49-F238E27FC236}">
                <a16:creationId xmlns:a16="http://schemas.microsoft.com/office/drawing/2014/main" id="{D1CCCEA0-7179-FB09-F963-2770FDF743E9}"/>
              </a:ext>
            </a:extLst>
          </p:cNvPr>
          <p:cNvSpPr txBox="1"/>
          <p:nvPr/>
        </p:nvSpPr>
        <p:spPr>
          <a:xfrm>
            <a:off x="7142565" y="6047053"/>
            <a:ext cx="482043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Health benefits of eating well - Food and nutrition | NHS inform</a:t>
            </a:r>
            <a:r>
              <a:rPr lang="en-US" b="1">
                <a:solidFill>
                  <a:schemeClr val="accent1"/>
                </a:solidFill>
                <a:latin typeface="Ubuntu"/>
                <a:ea typeface="+mn-lt"/>
                <a:cs typeface="+mn-lt"/>
              </a:rPr>
              <a:t> </a:t>
            </a:r>
            <a:r>
              <a:rPr lang="en-US">
                <a:solidFill>
                  <a:schemeClr val="accent1"/>
                </a:solidFill>
                <a:latin typeface="Ubuntu"/>
                <a:ea typeface="+mn-lt"/>
                <a:cs typeface="+mn-lt"/>
              </a:rPr>
              <a:t> </a:t>
            </a:r>
            <a:endParaRPr lang="en-US">
              <a:solidFill>
                <a:schemeClr val="accent1"/>
              </a:solidFill>
              <a:latin typeface="Ubuntu"/>
              <a:ea typeface="Calibri"/>
              <a:cs typeface="Calibri"/>
            </a:endParaRPr>
          </a:p>
        </p:txBody>
      </p:sp>
      <p:pic>
        <p:nvPicPr>
          <p:cNvPr id="3" name="Picture 2" descr="Two children wearing face masks&#10;&#10;Description automatically generated">
            <a:extLst>
              <a:ext uri="{FF2B5EF4-FFF2-40B4-BE49-F238E27FC236}">
                <a16:creationId xmlns:a16="http://schemas.microsoft.com/office/drawing/2014/main" id="{6F4D67A3-5E81-3935-D729-35A0033076B7}"/>
              </a:ext>
            </a:extLst>
          </p:cNvPr>
          <p:cNvPicPr>
            <a:picLocks noChangeAspect="1"/>
          </p:cNvPicPr>
          <p:nvPr/>
        </p:nvPicPr>
        <p:blipFill>
          <a:blip r:embed="rId3"/>
          <a:stretch>
            <a:fillRect/>
          </a:stretch>
        </p:blipFill>
        <p:spPr>
          <a:xfrm>
            <a:off x="8475780" y="164616"/>
            <a:ext cx="2963342" cy="1918767"/>
          </a:xfrm>
          <a:prstGeom prst="roundRect">
            <a:avLst/>
          </a:prstGeom>
        </p:spPr>
      </p:pic>
    </p:spTree>
    <p:extLst>
      <p:ext uri="{BB962C8B-B14F-4D97-AF65-F5344CB8AC3E}">
        <p14:creationId xmlns:p14="http://schemas.microsoft.com/office/powerpoint/2010/main" val="3795753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CFDAF6B-27BE-0800-1E17-8BE9C2C1C219}"/>
              </a:ext>
            </a:extLst>
          </p:cNvPr>
          <p:cNvSpPr>
            <a:spLocks noGrp="1"/>
          </p:cNvSpPr>
          <p:nvPr>
            <p:ph type="body" sz="quarter" idx="11"/>
          </p:nvPr>
        </p:nvSpPr>
        <p:spPr>
          <a:xfrm>
            <a:off x="281788" y="1005322"/>
            <a:ext cx="6337300" cy="923926"/>
          </a:xfrm>
        </p:spPr>
        <p:txBody>
          <a:bodyPr>
            <a:noAutofit/>
          </a:bodyPr>
          <a:lstStyle/>
          <a:p>
            <a:r>
              <a:rPr lang="en-US" sz="3100">
                <a:latin typeface="Ubuntu"/>
              </a:rPr>
              <a:t>How Does a Healthy Balanced Diet Impact Mental Wellbeing?</a:t>
            </a:r>
          </a:p>
        </p:txBody>
      </p:sp>
      <p:sp>
        <p:nvSpPr>
          <p:cNvPr id="6" name="Text Placeholder 5">
            <a:extLst>
              <a:ext uri="{FF2B5EF4-FFF2-40B4-BE49-F238E27FC236}">
                <a16:creationId xmlns:a16="http://schemas.microsoft.com/office/drawing/2014/main" id="{758F5378-E6A3-8C9F-028D-B9ED3308857A}"/>
              </a:ext>
            </a:extLst>
          </p:cNvPr>
          <p:cNvSpPr>
            <a:spLocks noGrp="1"/>
          </p:cNvSpPr>
          <p:nvPr>
            <p:ph type="body" sz="quarter" idx="13"/>
          </p:nvPr>
        </p:nvSpPr>
        <p:spPr>
          <a:xfrm>
            <a:off x="281788" y="2129388"/>
            <a:ext cx="7511247" cy="4203636"/>
          </a:xfrm>
        </p:spPr>
        <p:txBody>
          <a:bodyPr vert="horz" lIns="91440" tIns="45720" rIns="91440" bIns="45720" rtlCol="0" anchor="t">
            <a:noAutofit/>
          </a:bodyPr>
          <a:lstStyle/>
          <a:p>
            <a:pPr>
              <a:lnSpc>
                <a:spcPct val="100000"/>
              </a:lnSpc>
              <a:spcBef>
                <a:spcPts val="0"/>
              </a:spcBef>
            </a:pPr>
            <a:r>
              <a:rPr lang="en-US" sz="2200">
                <a:solidFill>
                  <a:schemeClr val="tx2"/>
                </a:solidFill>
                <a:latin typeface="Ubuntu"/>
                <a:ea typeface="Calibri"/>
                <a:cs typeface="Calibri"/>
              </a:rPr>
              <a:t>Consuming a healthy diet helps us feel ready for the things we love, which in turn supports our mental health.</a:t>
            </a:r>
            <a:endParaRPr lang="en-US">
              <a:solidFill>
                <a:schemeClr val="tx2"/>
              </a:solidFill>
            </a:endParaRPr>
          </a:p>
          <a:p>
            <a:pPr>
              <a:lnSpc>
                <a:spcPct val="100000"/>
              </a:lnSpc>
              <a:spcBef>
                <a:spcPts val="0"/>
              </a:spcBef>
            </a:pPr>
            <a:r>
              <a:rPr lang="en-US" sz="2200">
                <a:solidFill>
                  <a:schemeClr val="tx2"/>
                </a:solidFill>
                <a:latin typeface="Ubuntu"/>
                <a:ea typeface="Calibri"/>
                <a:cs typeface="Calibri"/>
              </a:rPr>
              <a:t>Enjoying meals with others can be fun and gives us an opportunity to feel connected to those around us! </a:t>
            </a:r>
          </a:p>
          <a:p>
            <a:r>
              <a:rPr lang="en-US" sz="2200">
                <a:solidFill>
                  <a:schemeClr val="tx2"/>
                </a:solidFill>
                <a:latin typeface="Ubuntu"/>
                <a:ea typeface="Calibri"/>
                <a:cs typeface="Calibri"/>
              </a:rPr>
              <a:t>A balanced diet plays a key role in supporting mental wellbeing. Nutrients such as B vitamins, minerals from fruits and vegetables, and fatty acids found in fish and nuts contribute to the proper functioning of both the brain and body.</a:t>
            </a:r>
            <a:endParaRPr lang="en-US">
              <a:solidFill>
                <a:schemeClr val="tx2"/>
              </a:solidFill>
            </a:endParaRPr>
          </a:p>
          <a:p>
            <a:r>
              <a:rPr lang="en-US" sz="2200">
                <a:solidFill>
                  <a:schemeClr val="tx2"/>
                </a:solidFill>
                <a:latin typeface="Ubuntu"/>
                <a:ea typeface="Calibri"/>
                <a:cs typeface="Calibri"/>
              </a:rPr>
              <a:t>Carbohydrates provide energy for the body for us to do the things we enjoy, while proteins have been shown to help regulate mood.</a:t>
            </a:r>
            <a:endParaRPr lang="en-US">
              <a:solidFill>
                <a:schemeClr val="tx2"/>
              </a:solidFill>
            </a:endParaRPr>
          </a:p>
          <a:p>
            <a:pPr>
              <a:lnSpc>
                <a:spcPct val="100000"/>
              </a:lnSpc>
              <a:spcBef>
                <a:spcPts val="0"/>
              </a:spcBef>
            </a:pPr>
            <a:endParaRPr lang="en-US" sz="2200">
              <a:solidFill>
                <a:schemeClr val="tx2"/>
              </a:solidFill>
              <a:latin typeface="Ubuntu"/>
              <a:ea typeface="Calibri"/>
              <a:cs typeface="Calibri"/>
            </a:endParaRPr>
          </a:p>
          <a:p>
            <a:pPr>
              <a:lnSpc>
                <a:spcPct val="100000"/>
              </a:lnSpc>
              <a:spcBef>
                <a:spcPts val="0"/>
              </a:spcBef>
            </a:pPr>
            <a:endParaRPr lang="en-US" sz="2200">
              <a:solidFill>
                <a:schemeClr val="tx2"/>
              </a:solidFill>
              <a:latin typeface="Ubuntu"/>
              <a:ea typeface="Calibri"/>
              <a:cs typeface="Calibri"/>
            </a:endParaRPr>
          </a:p>
          <a:p>
            <a:pPr>
              <a:lnSpc>
                <a:spcPct val="100000"/>
              </a:lnSpc>
              <a:spcBef>
                <a:spcPts val="0"/>
              </a:spcBef>
            </a:pPr>
            <a:endParaRPr lang="en-US" sz="2200">
              <a:solidFill>
                <a:srgbClr val="285087"/>
              </a:solidFill>
              <a:latin typeface="Ubuntu"/>
              <a:ea typeface="Calibri"/>
              <a:cs typeface="Calibri"/>
            </a:endParaRPr>
          </a:p>
          <a:p>
            <a:pPr>
              <a:lnSpc>
                <a:spcPct val="100000"/>
              </a:lnSpc>
              <a:spcBef>
                <a:spcPts val="0"/>
              </a:spcBef>
            </a:pPr>
            <a:endParaRPr lang="en-US" sz="2200">
              <a:solidFill>
                <a:srgbClr val="285087"/>
              </a:solidFill>
              <a:latin typeface="Ubuntu"/>
              <a:ea typeface="Calibri"/>
              <a:cs typeface="Calibri"/>
            </a:endParaRPr>
          </a:p>
          <a:p>
            <a:pPr>
              <a:lnSpc>
                <a:spcPct val="100000"/>
              </a:lnSpc>
              <a:spcBef>
                <a:spcPts val="0"/>
              </a:spcBef>
            </a:pPr>
            <a:endParaRPr lang="en-US" sz="2200">
              <a:solidFill>
                <a:srgbClr val="285087"/>
              </a:solidFill>
              <a:latin typeface="Ubuntu"/>
              <a:ea typeface="Calibri"/>
              <a:cs typeface="Calibri"/>
            </a:endParaRPr>
          </a:p>
          <a:p>
            <a:pPr algn="just">
              <a:lnSpc>
                <a:spcPct val="100000"/>
              </a:lnSpc>
              <a:spcBef>
                <a:spcPts val="0"/>
              </a:spcBef>
            </a:pPr>
            <a:endParaRPr lang="en-US" sz="2200">
              <a:solidFill>
                <a:srgbClr val="000000"/>
              </a:solidFill>
              <a:latin typeface="Ubuntu"/>
              <a:ea typeface="Calibri"/>
              <a:cs typeface="Calibri"/>
            </a:endParaRPr>
          </a:p>
          <a:p>
            <a:pPr algn="just"/>
            <a:endParaRPr lang="en-US" sz="2200">
              <a:latin typeface="Ubuntu"/>
            </a:endParaRPr>
          </a:p>
        </p:txBody>
      </p:sp>
      <p:sp>
        <p:nvSpPr>
          <p:cNvPr id="10" name="TextBox 9">
            <a:extLst>
              <a:ext uri="{FF2B5EF4-FFF2-40B4-BE49-F238E27FC236}">
                <a16:creationId xmlns:a16="http://schemas.microsoft.com/office/drawing/2014/main" id="{B33176F8-2811-7CB0-9A44-0A89983A70A3}"/>
              </a:ext>
            </a:extLst>
          </p:cNvPr>
          <p:cNvSpPr txBox="1"/>
          <p:nvPr/>
        </p:nvSpPr>
        <p:spPr>
          <a:xfrm>
            <a:off x="7377057" y="6010028"/>
            <a:ext cx="482043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accent1"/>
                </a:solidFill>
                <a:latin typeface="Ubuntu"/>
                <a:ea typeface="+mn-lt"/>
                <a:cs typeface="+mn-lt"/>
                <a:hlinkClick r:id="rId2">
                  <a:extLst>
                    <a:ext uri="{A12FA001-AC4F-418D-AE19-62706E023703}">
                      <ahyp:hlinkClr xmlns:ahyp="http://schemas.microsoft.com/office/drawing/2018/hyperlinkcolor" val="tx"/>
                    </a:ext>
                  </a:extLst>
                </a:hlinkClick>
              </a:rPr>
              <a:t>Health benefits of eating well - Food and nutrition | NHS inform</a:t>
            </a:r>
            <a:r>
              <a:rPr lang="en-US" b="1">
                <a:solidFill>
                  <a:schemeClr val="accent1"/>
                </a:solidFill>
                <a:latin typeface="Ubuntu"/>
                <a:ea typeface="+mn-lt"/>
                <a:cs typeface="+mn-lt"/>
              </a:rPr>
              <a:t> </a:t>
            </a:r>
            <a:r>
              <a:rPr lang="en-US">
                <a:solidFill>
                  <a:schemeClr val="accent1"/>
                </a:solidFill>
                <a:latin typeface="Ubuntu"/>
                <a:ea typeface="+mn-lt"/>
                <a:cs typeface="+mn-lt"/>
              </a:rPr>
              <a:t> </a:t>
            </a:r>
            <a:endParaRPr lang="en-US">
              <a:solidFill>
                <a:schemeClr val="accent1"/>
              </a:solidFill>
              <a:latin typeface="Ubuntu"/>
              <a:ea typeface="Calibri"/>
              <a:cs typeface="Calibri"/>
            </a:endParaRPr>
          </a:p>
        </p:txBody>
      </p:sp>
      <p:pic>
        <p:nvPicPr>
          <p:cNvPr id="3" name="Picture 2" descr="A brain and food on a black background&#10;&#10;Description automatically generated">
            <a:extLst>
              <a:ext uri="{FF2B5EF4-FFF2-40B4-BE49-F238E27FC236}">
                <a16:creationId xmlns:a16="http://schemas.microsoft.com/office/drawing/2014/main" id="{F2A4A9E6-A2A5-B792-008A-41ECB52DCE5B}"/>
              </a:ext>
            </a:extLst>
          </p:cNvPr>
          <p:cNvPicPr>
            <a:picLocks noChangeAspect="1"/>
          </p:cNvPicPr>
          <p:nvPr/>
        </p:nvPicPr>
        <p:blipFill>
          <a:blip r:embed="rId3"/>
          <a:stretch>
            <a:fillRect/>
          </a:stretch>
        </p:blipFill>
        <p:spPr>
          <a:xfrm>
            <a:off x="7885724" y="1055539"/>
            <a:ext cx="3803099" cy="2891106"/>
          </a:xfrm>
          <a:prstGeom prst="roundRect">
            <a:avLst/>
          </a:prstGeom>
        </p:spPr>
      </p:pic>
    </p:spTree>
    <p:extLst>
      <p:ext uri="{BB962C8B-B14F-4D97-AF65-F5344CB8AC3E}">
        <p14:creationId xmlns:p14="http://schemas.microsoft.com/office/powerpoint/2010/main" val="808059034"/>
      </p:ext>
    </p:extLst>
  </p:cSld>
  <p:clrMapOvr>
    <a:masterClrMapping/>
  </p:clrMapOvr>
</p:sld>
</file>

<file path=ppt/theme/theme1.xml><?xml version="1.0" encoding="utf-8"?>
<a:theme xmlns:a="http://schemas.openxmlformats.org/drawingml/2006/main" name="PHW - Master Deck - Orange">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5" ma:contentTypeDescription="Create a new document." ma:contentTypeScope="" ma:versionID="07c4eb4ae9f433db1b465f0e766902ca">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fbe34ecbae75e3bf2fe83bd45dea5f21"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3d3ce685-6bcb-45ae-998a-d25e5acaad24}" ma:internalName="TaxCatchAll" ma:showField="CatchAllData" ma:web="d6550f9a-f14e-418b-a53a-e888529f43a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d6550f9a-f14e-418b-a53a-e888529f43ac">
      <UserInfo>
        <DisplayName/>
        <AccountId xsi:nil="true"/>
        <AccountType/>
      </UserInfo>
    </SharedWithUsers>
    <MediaLengthInSeconds xmlns="bbd7921a-042b-4eb0-b7a0-a3fc5587e9ac" xsi:nil="true"/>
    <lcf76f155ced4ddcb4097134ff3c332f xmlns="bbd7921a-042b-4eb0-b7a0-a3fc5587e9ac">
      <Terms xmlns="http://schemas.microsoft.com/office/infopath/2007/PartnerControls"/>
    </lcf76f155ced4ddcb4097134ff3c332f>
    <TaxCatchAll xmlns="d6550f9a-f14e-418b-a53a-e888529f43ac" xsi:nil="true"/>
  </documentManagement>
</p:properties>
</file>

<file path=customXml/itemProps1.xml><?xml version="1.0" encoding="utf-8"?>
<ds:datastoreItem xmlns:ds="http://schemas.openxmlformats.org/officeDocument/2006/customXml" ds:itemID="{9772CF89-D81E-4226-8067-2255C6B4F3C3}">
  <ds:schemaRefs>
    <ds:schemaRef ds:uri="http://schemas.microsoft.com/sharepoint/v3/contenttype/forms"/>
  </ds:schemaRefs>
</ds:datastoreItem>
</file>

<file path=customXml/itemProps2.xml><?xml version="1.0" encoding="utf-8"?>
<ds:datastoreItem xmlns:ds="http://schemas.openxmlformats.org/officeDocument/2006/customXml" ds:itemID="{7C234C74-46B3-4AE9-B3C4-FCD0F1A40C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d7921a-042b-4eb0-b7a0-a3fc5587e9ac"/>
    <ds:schemaRef ds:uri="d6550f9a-f14e-418b-a53a-e888529f43a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786DA86-E1FB-44EE-B0F0-78AE5479C1BE}">
  <ds:schemaRefs>
    <ds:schemaRef ds:uri="http://purl.org/dc/elements/1.1/"/>
    <ds:schemaRef ds:uri="bbd7921a-042b-4eb0-b7a0-a3fc5587e9ac"/>
    <ds:schemaRef ds:uri="http://schemas.microsoft.com/office/2006/metadata/properties"/>
    <ds:schemaRef ds:uri="http://www.w3.org/XML/1998/namespace"/>
    <ds:schemaRef ds:uri="http://purl.org/dc/terms/"/>
    <ds:schemaRef ds:uri="http://schemas.microsoft.com/office/2006/documentManagement/types"/>
    <ds:schemaRef ds:uri="http://purl.org/dc/dcmitype/"/>
    <ds:schemaRef ds:uri="d6550f9a-f14e-418b-a53a-e888529f43ac"/>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1125</Words>
  <Application>Microsoft Office PowerPoint</Application>
  <PresentationFormat>Widescreen</PresentationFormat>
  <Paragraphs>69</Paragraphs>
  <Slides>10</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Ubuntu</vt:lpstr>
      <vt:lpstr>Verdana</vt:lpstr>
      <vt:lpstr>PHW - Master Deck -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Almaz Wong (Public Health Wales - No. 2 Capital Quarter)</cp:lastModifiedBy>
  <cp:revision>38</cp:revision>
  <dcterms:created xsi:type="dcterms:W3CDTF">2024-01-29T16:09:21Z</dcterms:created>
  <dcterms:modified xsi:type="dcterms:W3CDTF">2025-06-20T11:59:58Z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y fmtid="{D5CDD505-2E9C-101B-9397-08002B2CF9AE}" pid="3" name="Order">
    <vt:r8>228500</vt:r8>
  </property>
  <property fmtid="{D5CDD505-2E9C-101B-9397-08002B2CF9AE}" pid="4" name="xd_Signature">
    <vt:bool>false</vt:bool>
  </property>
  <property fmtid="{D5CDD505-2E9C-101B-9397-08002B2CF9AE}" pid="5" name="xd_ProgID">
    <vt:lpwstr/>
  </property>
  <property fmtid="{D5CDD505-2E9C-101B-9397-08002B2CF9AE}" pid="6" name="Reviewd">
    <vt:bool>false</vt:bool>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ediaServiceImageTags">
    <vt:lpwstr/>
  </property>
</Properties>
</file>