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81" r:id="rId5"/>
    <p:sldId id="282" r:id="rId6"/>
    <p:sldId id="283" r:id="rId7"/>
    <p:sldId id="284" r:id="rId8"/>
    <p:sldId id="285" r:id="rId9"/>
    <p:sldId id="286" r:id="rId10"/>
    <p:sldId id="287" r:id="rId11"/>
    <p:sldId id="288" r:id="rId12"/>
    <p:sldId id="289" r:id="rId13"/>
    <p:sldId id="290" r:id="rId14"/>
    <p:sldId id="291" r:id="rId15"/>
    <p:sldId id="292" r:id="rId16"/>
    <p:sldId id="302" r:id="rId17"/>
    <p:sldId id="303" r:id="rId18"/>
    <p:sldId id="31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9CEF4D41-7E19-87B1-FCC0-3FB9C95F00ED}" name="Grace Lawson (Public Health Wales - No. 2 Capital Quarter)" initials="GQ" userId="S::grace.lawson@wales.nhs.uk::88c6baf7-06f7-4e16-85cb-71260126bd16" providerId="AD"/>
  <p188:author id="{62E91E8E-1F7E-7A50-C028-78895F47D938}" name="Gareth Thomas (Public Health Wales, No. 2 Capital Quarter)" initials="" userId="S::Gareth.Thomas17@wales.nhs.uk::74ed2807-8d61-45c7-a3b0-de76cb24c3dd"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667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0FB82C-23AF-E362-67A2-282BEA6E9061}" v="3" dt="2025-06-24T08:13:57.980"/>
    <p1510:client id="{AF690FD3-002D-41E7-B1FA-0CD42A13FABF}" v="59" dt="2025-06-23T07:46:50.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113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maz Wong (Public Health Wales - No. 2 Capital Quarter)" userId="S::almaz.wong@wales.nhs.uk::ea748972-8fa9-44ab-8b63-a8fb3618c257" providerId="AD" clId="Web-{5C0FB82C-23AF-E362-67A2-282BEA6E9061}"/>
    <pc:docChg chg="modSld">
      <pc:chgData name="Almaz Wong (Public Health Wales - No. 2 Capital Quarter)" userId="S::almaz.wong@wales.nhs.uk::ea748972-8fa9-44ab-8b63-a8fb3618c257" providerId="AD" clId="Web-{5C0FB82C-23AF-E362-67A2-282BEA6E9061}" dt="2025-06-24T08:13:57.980" v="2" actId="14100"/>
      <pc:docMkLst>
        <pc:docMk/>
      </pc:docMkLst>
      <pc:sldChg chg="modSp">
        <pc:chgData name="Almaz Wong (Public Health Wales - No. 2 Capital Quarter)" userId="S::almaz.wong@wales.nhs.uk::ea748972-8fa9-44ab-8b63-a8fb3618c257" providerId="AD" clId="Web-{5C0FB82C-23AF-E362-67A2-282BEA6E9061}" dt="2025-06-24T08:13:57.980" v="2" actId="14100"/>
        <pc:sldMkLst>
          <pc:docMk/>
          <pc:sldMk cId="2926879243" sldId="281"/>
        </pc:sldMkLst>
        <pc:spChg chg="mod">
          <ac:chgData name="Almaz Wong (Public Health Wales - No. 2 Capital Quarter)" userId="S::almaz.wong@wales.nhs.uk::ea748972-8fa9-44ab-8b63-a8fb3618c257" providerId="AD" clId="Web-{5C0FB82C-23AF-E362-67A2-282BEA6E9061}" dt="2025-06-24T08:13:57.980" v="2" actId="14100"/>
          <ac:spMkLst>
            <pc:docMk/>
            <pc:sldMk cId="2926879243" sldId="281"/>
            <ac:spMk id="5" creationId="{3CE1152D-6BB6-3080-954C-28D9314E6AD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7C181-5C96-462E-B897-3CBDB9A36E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2213681-EBB5-2040-8377-AEFE04B6E3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E8FD72E-4744-EA0C-FE15-B646A9CC15B8}"/>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04E2B5C3-F5B3-6CF1-3A62-5AED00B236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D2EF81-8E9C-3C6C-553A-C739190C1D74}"/>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412763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CA0DF-7CBD-5320-37E8-0496CDE028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DC4BDD7-B6B6-8DED-35EB-F4BBBDEEFB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103B39-85BE-0398-9338-E0C0D83ABC9B}"/>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B6D1749E-D80E-9FCF-6763-C9E9ABEC36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1F276A-767A-D3D2-3823-E9729637E435}"/>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618669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43E3B5-2A14-8B3C-6834-989E5D38093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8FD4B-847B-B215-52AB-EA85D173F2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F411F0-2773-9320-EBB3-21F55CE573AD}"/>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378FB9E9-A566-0364-219A-8F7C576871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3C455F-05A5-ED2B-75A5-68A92A47975D}"/>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1378644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55106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23815393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69355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158617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879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13588-F50C-02B6-95F6-E9A5DF62B64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E51DF17-F09D-3657-7651-F591B687FC3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4A6298-3BB3-26A5-64ED-BCA6EDB3D951}"/>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B3E62E67-65B4-9B56-BAB8-C6CD5BC561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6B4F29-217C-18CB-5324-ADBC31E69E84}"/>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3384925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672D3-AD2F-52A7-AE77-99C8A62173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F1C4F44-43B4-22E3-A17A-481FE14718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63B2C8-DD0B-8B7B-697E-920CB4F38499}"/>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18B217C3-2A6E-E6AA-86CA-FCA224C70A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47BDCB-47A3-AB30-8027-C8897AAFD468}"/>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32583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FC737-379A-45BE-0916-33EA62C011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4A971F-2A93-7F40-C1E4-877A9FE9EC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0924297-89DA-F56B-0FC9-129F2A64FF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8C3FC1-4707-244E-267F-86F4445F5BAC}"/>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6" name="Footer Placeholder 5">
            <a:extLst>
              <a:ext uri="{FF2B5EF4-FFF2-40B4-BE49-F238E27FC236}">
                <a16:creationId xmlns:a16="http://schemas.microsoft.com/office/drawing/2014/main" id="{85B0292A-70A1-159C-ACE5-C2FAE3C392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DFC916-665A-40E4-E467-F0FA325204AD}"/>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3982106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18AB-027F-38ED-DFD8-91A92B8D206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AB59334-892E-4BBB-C1C8-BEE863E074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FEBF70-4A16-FBEA-5822-1F9BB5BFD9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2A8FB95-9A5F-66C4-6AB5-7BE1263BD3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34F0F8-F371-6D08-42C9-CA345651DD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2023D71-F198-2094-CE67-D2C0E8240008}"/>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8" name="Footer Placeholder 7">
            <a:extLst>
              <a:ext uri="{FF2B5EF4-FFF2-40B4-BE49-F238E27FC236}">
                <a16:creationId xmlns:a16="http://schemas.microsoft.com/office/drawing/2014/main" id="{DCB49F23-5B94-8E3A-B503-6CCD938249D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FDC64BD-3398-EDE1-8BF7-92F2C87C67FF}"/>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1246794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05C75-6BEA-797A-25C0-B145B5A57B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971F24B-DEA2-3914-E140-B3D3FFB8A50D}"/>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4" name="Footer Placeholder 3">
            <a:extLst>
              <a:ext uri="{FF2B5EF4-FFF2-40B4-BE49-F238E27FC236}">
                <a16:creationId xmlns:a16="http://schemas.microsoft.com/office/drawing/2014/main" id="{529F0CD7-F2E9-8E33-C8E0-9221C031171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6D20D17-097C-0727-2888-890641F594CD}"/>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1120723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3FF641-E059-10A6-BC6C-E93E58500718}"/>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3" name="Footer Placeholder 2">
            <a:extLst>
              <a:ext uri="{FF2B5EF4-FFF2-40B4-BE49-F238E27FC236}">
                <a16:creationId xmlns:a16="http://schemas.microsoft.com/office/drawing/2014/main" id="{41484624-7B9B-0957-0E2E-BB0E4E4BF81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9108E2-387E-00CC-1E21-8AEC7F845F5A}"/>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4018740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B118C-74C5-7021-BA4B-EE079285E6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A27BAA-3782-5626-E1E7-342B7EFF6D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1022ED-B25F-2859-D92C-0EB68C6BC5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7AFD22-B7BE-14E8-7D8C-9CF86DF53A03}"/>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6" name="Footer Placeholder 5">
            <a:extLst>
              <a:ext uri="{FF2B5EF4-FFF2-40B4-BE49-F238E27FC236}">
                <a16:creationId xmlns:a16="http://schemas.microsoft.com/office/drawing/2014/main" id="{A4C72ADC-7440-73D7-DF4C-84706BF7F0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D7D0A0-3B73-D6FB-7483-EBBBB4630D7F}"/>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538052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85FE1-84D6-B6F9-7294-6B86B79761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ED8B7F1-0D29-5FFD-A28E-D1EF771AD5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286EA7F-6232-F4A5-D5ED-57115AD1F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F23AC9-97F0-10FC-F335-C0148A313801}"/>
              </a:ext>
            </a:extLst>
          </p:cNvPr>
          <p:cNvSpPr>
            <a:spLocks noGrp="1"/>
          </p:cNvSpPr>
          <p:nvPr>
            <p:ph type="dt" sz="half" idx="10"/>
          </p:nvPr>
        </p:nvSpPr>
        <p:spPr/>
        <p:txBody>
          <a:bodyPr/>
          <a:lstStyle/>
          <a:p>
            <a:fld id="{0EFCA4E1-9211-4765-A50A-3EAB870054D1}" type="datetimeFigureOut">
              <a:rPr lang="en-GB" smtClean="0"/>
              <a:t>24/06/2025</a:t>
            </a:fld>
            <a:endParaRPr lang="en-GB"/>
          </a:p>
        </p:txBody>
      </p:sp>
      <p:sp>
        <p:nvSpPr>
          <p:cNvPr id="6" name="Footer Placeholder 5">
            <a:extLst>
              <a:ext uri="{FF2B5EF4-FFF2-40B4-BE49-F238E27FC236}">
                <a16:creationId xmlns:a16="http://schemas.microsoft.com/office/drawing/2014/main" id="{AE2DDFBA-D3A4-AFB0-FDFC-8976D6E039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69E238-7ACA-F402-36CF-7FB471CDC9A0}"/>
              </a:ext>
            </a:extLst>
          </p:cNvPr>
          <p:cNvSpPr>
            <a:spLocks noGrp="1"/>
          </p:cNvSpPr>
          <p:nvPr>
            <p:ph type="sldNum" sz="quarter" idx="12"/>
          </p:nvPr>
        </p:nvSpPr>
        <p:spPr/>
        <p:txBody>
          <a:bodyPr/>
          <a:lstStyle/>
          <a:p>
            <a:fld id="{C8D2065B-42D6-45D5-92DE-DDFB93B140EF}" type="slidenum">
              <a:rPr lang="en-GB" smtClean="0"/>
              <a:t>‹#›</a:t>
            </a:fld>
            <a:endParaRPr lang="en-GB"/>
          </a:p>
        </p:txBody>
      </p:sp>
    </p:spTree>
    <p:extLst>
      <p:ext uri="{BB962C8B-B14F-4D97-AF65-F5344CB8AC3E}">
        <p14:creationId xmlns:p14="http://schemas.microsoft.com/office/powerpoint/2010/main" val="1470530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0B56D6-3459-86E2-5B42-9162E51926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B481D0-4C1B-FCC1-86B9-E579FB19EB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55F6AC-CADB-F234-E5B6-995609710F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CA4E1-9211-4765-A50A-3EAB870054D1}" type="datetimeFigureOut">
              <a:rPr lang="en-GB" smtClean="0"/>
              <a:t>24/06/2025</a:t>
            </a:fld>
            <a:endParaRPr lang="en-GB"/>
          </a:p>
        </p:txBody>
      </p:sp>
      <p:sp>
        <p:nvSpPr>
          <p:cNvPr id="5" name="Footer Placeholder 4">
            <a:extLst>
              <a:ext uri="{FF2B5EF4-FFF2-40B4-BE49-F238E27FC236}">
                <a16:creationId xmlns:a16="http://schemas.microsoft.com/office/drawing/2014/main" id="{0D566CA6-B7A5-06B5-DEE9-C717FBCEBB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2555404-A1FA-2E58-6BF7-3F3985ADAF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2065B-42D6-45D5-92DE-DDFB93B140EF}" type="slidenum">
              <a:rPr lang="en-GB" smtClean="0"/>
              <a:t>‹#›</a:t>
            </a:fld>
            <a:endParaRPr lang="en-GB"/>
          </a:p>
        </p:txBody>
      </p:sp>
    </p:spTree>
    <p:extLst>
      <p:ext uri="{BB962C8B-B14F-4D97-AF65-F5344CB8AC3E}">
        <p14:creationId xmlns:p14="http://schemas.microsoft.com/office/powerpoint/2010/main" val="2331198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www.bbc.co.uk/bitesize/topics/zjr8mp3/articles/zyjytrd#zx3y9ty" TargetMode="External"/><Relationship Id="rId2" Type="http://schemas.openxmlformats.org/officeDocument/2006/relationships/image" Target="../media/image17.png"/><Relationship Id="rId1" Type="http://schemas.openxmlformats.org/officeDocument/2006/relationships/slideLayout" Target="../slideLayouts/slideLayout14.xml"/><Relationship Id="rId4" Type="http://schemas.openxmlformats.org/officeDocument/2006/relationships/hyperlink" Target="https://www.eufic.org/en/healthy-living/article/how-to-measure-portion-sizes-with-your-hands-infographic"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www.wwf.org.uk/what-we-do/livewell" TargetMode="External"/><Relationship Id="rId7" Type="http://schemas.openxmlformats.org/officeDocument/2006/relationships/hyperlink" Target="https://gov.wales/sites/default/files/publications/2019-02/eatwell-guide.pdf" TargetMode="External"/><Relationship Id="rId2" Type="http://schemas.openxmlformats.org/officeDocument/2006/relationships/hyperlink" Target="https://eatforum.org/eat-lancet-commission/" TargetMode="External"/><Relationship Id="rId1" Type="http://schemas.openxmlformats.org/officeDocument/2006/relationships/slideLayout" Target="../slideLayouts/slideLayout12.xml"/><Relationship Id="rId6" Type="http://schemas.openxmlformats.org/officeDocument/2006/relationships/hyperlink" Target="https://www.bda.uk.com/resource/one-blue-dot.html" TargetMode="External"/><Relationship Id="rId5" Type="http://schemas.openxmlformats.org/officeDocument/2006/relationships/hyperlink" Target="https://www.theccc.org.uk/publication/the-path-to-net-zero-and-progress-reducing-emissions-in-wales/" TargetMode="External"/><Relationship Id="rId4" Type="http://schemas.openxmlformats.org/officeDocument/2006/relationships/hyperlink" Target="https://www.fao.org/3/ca6640en/ca6640e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gov.wales/sites/default/files/publications/2023-11/chief-medical-officer-for-wales-annual-report-2023_0.pdf"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www.bbc.co.uk/bitesize/topics/zhssgk7/articles/z7x6xbk#znkd96f"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2572762"/>
            <a:ext cx="6958332" cy="1498648"/>
          </a:xfrm>
        </p:spPr>
        <p:txBody>
          <a:bodyPr/>
          <a:lstStyle/>
          <a:p>
            <a:endParaRPr lang="en-US" sz="2200">
              <a:latin typeface="Ubuntu"/>
              <a:ea typeface="Verdana"/>
            </a:endParaRPr>
          </a:p>
          <a:p>
            <a:endParaRPr lang="en-US"/>
          </a:p>
          <a:p>
            <a:r>
              <a:rPr lang="en-GB" sz="4000" dirty="0">
                <a:latin typeface="Ubuntu"/>
                <a:ea typeface="Verdana"/>
                <a:cs typeface="Calibri Light"/>
              </a:rPr>
              <a:t>The Environmental Impact of Our Food Choices</a:t>
            </a:r>
            <a:endParaRPr lang="en-US" sz="4000">
              <a:latin typeface="Ubuntu"/>
              <a:ea typeface="Verdana"/>
              <a:cs typeface="Calibri Light"/>
            </a:endParaRPr>
          </a:p>
          <a:p>
            <a:endParaRPr lang="en-US" sz="4000" dirty="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1026" name="Picture 2" descr="A diagram of different types of ecologically clean gas&#10;&#10;AI-generated content may be incorrect.">
            <a:extLst>
              <a:ext uri="{FF2B5EF4-FFF2-40B4-BE49-F238E27FC236}">
                <a16:creationId xmlns:a16="http://schemas.microsoft.com/office/drawing/2014/main" id="{537E28BB-7424-A5D6-F1FC-CC58F3298C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6615" y="1522191"/>
            <a:ext cx="4133850" cy="418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488860"/>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Recycling</a:t>
            </a:r>
            <a:endParaRPr lang="en-US" dirty="0">
              <a:solidFill>
                <a:schemeClr val="accent1">
                  <a:lumMod val="76000"/>
                </a:schemeClr>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1709101"/>
            <a:ext cx="6901620" cy="4597009"/>
          </a:xfrm>
        </p:spPr>
        <p:txBody>
          <a:bodyPr vert="horz" lIns="91440" tIns="45720" rIns="91440" bIns="45720" rtlCol="0" anchor="t">
            <a:noAutofit/>
          </a:bodyPr>
          <a:lstStyle/>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Not all food packages can be recycled at home. For example, crisp packets can’t go in your regular recycling bin.</a:t>
            </a:r>
            <a:endParaRPr lang="en-US"/>
          </a:p>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This is because these packages are often made from special materials that are tricky to recycle with regular home recycling systems.</a:t>
            </a:r>
          </a:p>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Many supermarkets have special bins for these items. So, when you see one, you can drop your crisp packets or snack wrappers there.</a:t>
            </a:r>
          </a:p>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You can also help by choosing foods with packaging that is easier to recycle. This helps make sure more of the packaging gets recycled and doesn’t end up in a landfill, which is a big pile where rubbish goes. By doing this, you’re helping to take care of our planet!</a:t>
            </a: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buFont typeface="Arial"/>
              <a:buChar char="•"/>
            </a:pPr>
            <a:endParaRPr lang="en-US" sz="1600" dirty="0">
              <a:solidFill>
                <a:srgbClr val="000000"/>
              </a:solidFill>
              <a:latin typeface="Calibri"/>
              <a:cs typeface="Calibri"/>
            </a:endParaRP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10242" name="Picture 2" descr="A machine with a picture of people&#10;&#10;AI-generated content may be incorrect.">
            <a:extLst>
              <a:ext uri="{FF2B5EF4-FFF2-40B4-BE49-F238E27FC236}">
                <a16:creationId xmlns:a16="http://schemas.microsoft.com/office/drawing/2014/main" id="{B2015D26-D2FF-0A0A-329D-A248CA5D57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0342" y="1488860"/>
            <a:ext cx="3960231" cy="3456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846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488860"/>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Food Waste</a:t>
            </a:r>
            <a:endParaRPr lang="en-US" sz="1800" dirty="0">
              <a:solidFill>
                <a:schemeClr val="accent1">
                  <a:lumMod val="76000"/>
                </a:schemeClr>
              </a:solidFill>
              <a:latin typeface="Ubuntu"/>
              <a:cs typeface="Calibri Light"/>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1709101"/>
            <a:ext cx="6682061" cy="3654196"/>
          </a:xfrm>
        </p:spPr>
        <p:txBody>
          <a:bodyPr vert="horz" lIns="91440" tIns="45720" rIns="91440" bIns="45720" rtlCol="0" anchor="t">
            <a:noAutofit/>
          </a:bodyPr>
          <a:lstStyle/>
          <a:p>
            <a:pPr marL="285750" indent="-285750">
              <a:lnSpc>
                <a:spcPct val="100000"/>
              </a:lnSpc>
              <a:spcBef>
                <a:spcPts val="0"/>
              </a:spcBef>
              <a:buFont typeface="Arial"/>
              <a:buChar char="•"/>
            </a:pPr>
            <a:r>
              <a:rPr lang="en-US" sz="1800" dirty="0">
                <a:solidFill>
                  <a:schemeClr val="accent1">
                    <a:lumMod val="76000"/>
                  </a:schemeClr>
                </a:solidFill>
                <a:latin typeface="Ubuntu"/>
                <a:cs typeface="Calibri"/>
              </a:rPr>
              <a:t>When we serve too much food on our plates, a lot of it can end up being wasted. It’s important to serve just the right amount of food for each person. This helps make sure we don’t throw away food that could still be enjoyed.</a:t>
            </a:r>
            <a:endParaRPr lang="en-US"/>
          </a:p>
          <a:p>
            <a:pPr marL="285750" indent="-285750">
              <a:lnSpc>
                <a:spcPct val="100000"/>
              </a:lnSpc>
              <a:spcBef>
                <a:spcPts val="0"/>
              </a:spcBef>
              <a:buFont typeface="Arial"/>
              <a:buChar char="•"/>
            </a:pPr>
            <a:r>
              <a:rPr lang="en-US" sz="1800" dirty="0">
                <a:solidFill>
                  <a:schemeClr val="accent1">
                    <a:lumMod val="76000"/>
                  </a:schemeClr>
                </a:solidFill>
                <a:latin typeface="Ubuntu"/>
                <a:cs typeface="Calibri"/>
              </a:rPr>
              <a:t>When food gets thrown away, it often ends up in a landfill. As the food breaks down, it produces a gas called methane. Methane is a strong greenhouse gas that can make the Earth warmer, which isn’t good for our planet.</a:t>
            </a:r>
          </a:p>
          <a:p>
            <a:pPr marL="285750" indent="-285750">
              <a:lnSpc>
                <a:spcPct val="100000"/>
              </a:lnSpc>
              <a:spcBef>
                <a:spcPts val="0"/>
              </a:spcBef>
              <a:buFont typeface="Arial"/>
              <a:buChar char="•"/>
            </a:pPr>
            <a:r>
              <a:rPr lang="en-US" sz="1800" dirty="0">
                <a:solidFill>
                  <a:schemeClr val="accent1">
                    <a:lumMod val="76000"/>
                  </a:schemeClr>
                </a:solidFill>
                <a:latin typeface="Ubuntu"/>
                <a:cs typeface="Calibri"/>
              </a:rPr>
              <a:t>To help reduce waste, try serving smaller portions and saving any leftovers for later. You can also plan your meals ahead of time, so you know exactly what and how much to cook. This way, you can enjoy all your food and help keep our planet healthy! </a:t>
            </a:r>
          </a:p>
          <a:p>
            <a:pPr marL="285750" indent="-285750" algn="just">
              <a:lnSpc>
                <a:spcPct val="100000"/>
              </a:lnSpc>
              <a:spcBef>
                <a:spcPts val="0"/>
              </a:spcBef>
              <a:buFont typeface="Arial"/>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20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buFont typeface="Arial"/>
              <a:buChar char="•"/>
            </a:pPr>
            <a:endParaRPr lang="en-US" sz="1600" dirty="0">
              <a:solidFill>
                <a:srgbClr val="000000"/>
              </a:solidFill>
              <a:latin typeface="Calibri"/>
              <a:cs typeface="Calibri"/>
            </a:endParaRP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8" name="Picture 7" descr="A cartoon of a person&#10;&#10;Description automatically generated">
            <a:extLst>
              <a:ext uri="{FF2B5EF4-FFF2-40B4-BE49-F238E27FC236}">
                <a16:creationId xmlns:a16="http://schemas.microsoft.com/office/drawing/2014/main" id="{BB185DF7-37C0-C24A-D48E-6AA96A6AA207}"/>
              </a:ext>
            </a:extLst>
          </p:cNvPr>
          <p:cNvPicPr>
            <a:picLocks noChangeAspect="1"/>
          </p:cNvPicPr>
          <p:nvPr/>
        </p:nvPicPr>
        <p:blipFill>
          <a:blip r:embed="rId2"/>
          <a:stretch>
            <a:fillRect/>
          </a:stretch>
        </p:blipFill>
        <p:spPr>
          <a:xfrm>
            <a:off x="7339814" y="3229409"/>
            <a:ext cx="4282375" cy="1781175"/>
          </a:xfrm>
          <a:prstGeom prst="rect">
            <a:avLst/>
          </a:prstGeom>
        </p:spPr>
      </p:pic>
      <p:sp>
        <p:nvSpPr>
          <p:cNvPr id="9" name="TextBox 8">
            <a:extLst>
              <a:ext uri="{FF2B5EF4-FFF2-40B4-BE49-F238E27FC236}">
                <a16:creationId xmlns:a16="http://schemas.microsoft.com/office/drawing/2014/main" id="{DAABA0B3-F786-E5D4-081B-47FD6C496366}"/>
              </a:ext>
            </a:extLst>
          </p:cNvPr>
          <p:cNvSpPr txBox="1"/>
          <p:nvPr/>
        </p:nvSpPr>
        <p:spPr>
          <a:xfrm>
            <a:off x="7335865" y="1987565"/>
            <a:ext cx="4274948" cy="877163"/>
          </a:xfrm>
          <a:prstGeom prst="rect">
            <a:avLst/>
          </a:prstGeom>
          <a:solidFill>
            <a:srgbClr val="F6672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chemeClr val="bg1"/>
                </a:solidFill>
                <a:latin typeface="Ubuntu"/>
                <a:cs typeface="Segoe UI"/>
                <a:hlinkClick r:id="rId3">
                  <a:extLst>
                    <a:ext uri="{A12FA001-AC4F-418D-AE19-62706E023703}">
                      <ahyp:hlinkClr xmlns:ahyp="http://schemas.microsoft.com/office/drawing/2018/hyperlinkcolor" val="tx"/>
                    </a:ext>
                  </a:extLst>
                </a:hlinkClick>
              </a:rPr>
              <a:t>Check out this video for more information: https://www.bbc.co.uk/bitesize/topics/zjr8mp3/articles/zyjytrd#zx3y9ty</a:t>
            </a:r>
          </a:p>
          <a:p>
            <a:endParaRPr lang="en-US" sz="900" dirty="0">
              <a:solidFill>
                <a:srgbClr val="0000EE"/>
              </a:solidFill>
              <a:latin typeface="Segoe UI"/>
              <a:cs typeface="Segoe UI"/>
            </a:endParaRPr>
          </a:p>
        </p:txBody>
      </p:sp>
      <p:sp>
        <p:nvSpPr>
          <p:cNvPr id="10" name="TextBox 9">
            <a:extLst>
              <a:ext uri="{FF2B5EF4-FFF2-40B4-BE49-F238E27FC236}">
                <a16:creationId xmlns:a16="http://schemas.microsoft.com/office/drawing/2014/main" id="{9220710E-DC62-553E-944B-E61C66D7E510}"/>
              </a:ext>
            </a:extLst>
          </p:cNvPr>
          <p:cNvSpPr txBox="1"/>
          <p:nvPr/>
        </p:nvSpPr>
        <p:spPr>
          <a:xfrm>
            <a:off x="322881" y="5476067"/>
            <a:ext cx="6677185" cy="830997"/>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chemeClr val="bg1"/>
                </a:solidFill>
                <a:latin typeface="Ubuntu"/>
                <a:cs typeface="Calibri"/>
              </a:rPr>
              <a:t>Check out this handy infographic on how to measure portions sizes with your hands: </a:t>
            </a:r>
            <a:r>
              <a:rPr lang="en-US" sz="1600" dirty="0">
                <a:solidFill>
                  <a:schemeClr val="bg1"/>
                </a:solidFill>
                <a:latin typeface="Ubuntu"/>
                <a:cs typeface="Calibri"/>
                <a:hlinkClick r:id="rId4">
                  <a:extLst>
                    <a:ext uri="{A12FA001-AC4F-418D-AE19-62706E023703}">
                      <ahyp:hlinkClr xmlns:ahyp="http://schemas.microsoft.com/office/drawing/2018/hyperlinkcolor" val="tx"/>
                    </a:ext>
                  </a:extLst>
                </a:hlinkClick>
              </a:rPr>
              <a:t>How to Measure Portion Sizes with your Hands (Infographic) | Eufic</a:t>
            </a:r>
            <a:endParaRPr lang="en-US" sz="1600">
              <a:solidFill>
                <a:schemeClr val="bg1"/>
              </a:solidFill>
              <a:latin typeface="Ubuntu"/>
              <a:cs typeface="Calibri"/>
              <a:hlinkClick r:id="" action="ppaction://noaction">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931754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816273"/>
            <a:ext cx="5775486" cy="669925"/>
          </a:xfrm>
        </p:spPr>
        <p:txBody>
          <a:bodyPr vert="horz" lIns="91440" tIns="45720" rIns="91440" bIns="45720" rtlCol="0" anchor="b">
            <a:noAutofit/>
          </a:bodyPr>
          <a:lstStyle/>
          <a:p>
            <a:r>
              <a:rPr lang="en-US" dirty="0">
                <a:solidFill>
                  <a:schemeClr val="accent1">
                    <a:lumMod val="76000"/>
                  </a:schemeClr>
                </a:solidFill>
                <a:latin typeface="Ubuntu"/>
              </a:rPr>
              <a:t>Take Action</a:t>
            </a:r>
            <a:endParaRPr lang="en-US">
              <a:solidFill>
                <a:schemeClr val="accent1">
                  <a:lumMod val="76000"/>
                </a:schemeClr>
              </a:solidFill>
            </a:endParaRPr>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200563" y="1615316"/>
            <a:ext cx="6702328" cy="4526671"/>
          </a:xfrm>
        </p:spPr>
        <p:txBody>
          <a:bodyPr vert="horz" lIns="91440" tIns="45720" rIns="91440" bIns="45720" rtlCol="0" anchor="t">
            <a:noAutofit/>
          </a:bodyPr>
          <a:lstStyle/>
          <a:p>
            <a:r>
              <a:rPr lang="en-GB" sz="1700" b="1" dirty="0">
                <a:solidFill>
                  <a:schemeClr val="accent1">
                    <a:lumMod val="76000"/>
                  </a:schemeClr>
                </a:solidFill>
                <a:latin typeface="Ubuntu"/>
                <a:cs typeface="Calibri"/>
              </a:rPr>
              <a:t>Choose Foods with Less Packaging</a:t>
            </a:r>
            <a:endParaRPr lang="en-GB" sz="1700" dirty="0">
              <a:solidFill>
                <a:schemeClr val="accent1">
                  <a:lumMod val="76000"/>
                </a:schemeClr>
              </a:solidFill>
              <a:latin typeface="Ubuntu"/>
              <a:cs typeface="Calibri"/>
            </a:endParaRPr>
          </a:p>
          <a:p>
            <a:pPr marL="285750" indent="-285750">
              <a:buFont typeface="Arial"/>
              <a:buChar char="•"/>
            </a:pPr>
            <a:r>
              <a:rPr lang="en-GB" sz="1700" dirty="0">
                <a:solidFill>
                  <a:schemeClr val="accent1">
                    <a:lumMod val="76000"/>
                  </a:schemeClr>
                </a:solidFill>
                <a:latin typeface="Ubuntu"/>
                <a:cs typeface="Calibri"/>
              </a:rPr>
              <a:t>Pick foods with little or no wrapping to cut down on rubbish and make recycling easier.</a:t>
            </a:r>
          </a:p>
          <a:p>
            <a:r>
              <a:rPr lang="en-GB" sz="1700" b="1" dirty="0">
                <a:solidFill>
                  <a:schemeClr val="accent1">
                    <a:lumMod val="76000"/>
                  </a:schemeClr>
                </a:solidFill>
                <a:latin typeface="Ubuntu"/>
                <a:cs typeface="Calibri"/>
              </a:rPr>
              <a:t>Recycle Properly and Reduce Single-Use Plastics</a:t>
            </a:r>
            <a:endParaRPr lang="en-GB" sz="1700" dirty="0">
              <a:solidFill>
                <a:schemeClr val="accent1">
                  <a:lumMod val="76000"/>
                </a:schemeClr>
              </a:solidFill>
              <a:latin typeface="Ubuntu"/>
              <a:cs typeface="Calibri"/>
            </a:endParaRPr>
          </a:p>
          <a:p>
            <a:pPr marL="285750" indent="-285750">
              <a:buFont typeface="Arial"/>
              <a:buChar char="•"/>
            </a:pPr>
            <a:r>
              <a:rPr lang="en-GB" sz="1700" dirty="0">
                <a:solidFill>
                  <a:schemeClr val="accent1">
                    <a:lumMod val="76000"/>
                  </a:schemeClr>
                </a:solidFill>
                <a:latin typeface="Ubuntu"/>
                <a:cs typeface="Calibri"/>
              </a:rPr>
              <a:t>Put recyclables in the right bins and use reusable items like bags and bottles instead of single-use plastics.</a:t>
            </a:r>
          </a:p>
          <a:p>
            <a:r>
              <a:rPr lang="en-GB" sz="1700" b="1" dirty="0">
                <a:solidFill>
                  <a:schemeClr val="accent1">
                    <a:lumMod val="76000"/>
                  </a:schemeClr>
                </a:solidFill>
                <a:latin typeface="Ubuntu"/>
                <a:cs typeface="Calibri"/>
              </a:rPr>
              <a:t>Buy Local and Seasonal Produce</a:t>
            </a:r>
            <a:endParaRPr lang="en-GB" sz="1700" dirty="0">
              <a:solidFill>
                <a:schemeClr val="accent1">
                  <a:lumMod val="76000"/>
                </a:schemeClr>
              </a:solidFill>
              <a:latin typeface="Ubuntu"/>
              <a:cs typeface="Calibri"/>
            </a:endParaRPr>
          </a:p>
          <a:p>
            <a:pPr marL="285750" indent="-285750">
              <a:buFont typeface="Arial"/>
              <a:buChar char="•"/>
            </a:pPr>
            <a:r>
              <a:rPr lang="en-GB" sz="1700" dirty="0">
                <a:solidFill>
                  <a:schemeClr val="accent1">
                    <a:lumMod val="76000"/>
                  </a:schemeClr>
                </a:solidFill>
                <a:latin typeface="Ubuntu"/>
                <a:cs typeface="Calibri"/>
              </a:rPr>
              <a:t>Choose fruits and vegetables grown nearby and in season to help the environment and support local farmers.</a:t>
            </a:r>
          </a:p>
          <a:p>
            <a:r>
              <a:rPr lang="en-GB" sz="1700" b="1" dirty="0">
                <a:solidFill>
                  <a:schemeClr val="accent1">
                    <a:lumMod val="76000"/>
                  </a:schemeClr>
                </a:solidFill>
                <a:latin typeface="Ubuntu"/>
                <a:cs typeface="Calibri"/>
              </a:rPr>
              <a:t>Tips to Reduce Food Waste</a:t>
            </a:r>
            <a:endParaRPr lang="en-GB" sz="1700" dirty="0">
              <a:solidFill>
                <a:schemeClr val="accent1">
                  <a:lumMod val="76000"/>
                </a:schemeClr>
              </a:solidFill>
              <a:latin typeface="Ubuntu"/>
              <a:cs typeface="Calibri"/>
            </a:endParaRPr>
          </a:p>
          <a:p>
            <a:pPr marL="285750" indent="-285750">
              <a:buFont typeface="Arial"/>
              <a:buChar char="•"/>
            </a:pPr>
            <a:r>
              <a:rPr lang="en-GB" sz="1700" dirty="0">
                <a:solidFill>
                  <a:schemeClr val="accent1">
                    <a:lumMod val="76000"/>
                  </a:schemeClr>
                </a:solidFill>
                <a:latin typeface="Ubuntu"/>
                <a:cs typeface="Calibri"/>
              </a:rPr>
              <a:t>To make sure you don’t waste food, try serving smaller portions and saving leftovers for later meals. You can also plan your meals ahead of time, so you only buy what you need. Remember to store food properly so it stays fresh longer and use up any food before it goes bad. This way, you can enjoy all your food and help the environment at the same time!</a:t>
            </a:r>
            <a:endParaRPr lang="en-GB" sz="170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6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buFont typeface="Arial"/>
              <a:buChar char="•"/>
            </a:pPr>
            <a:endParaRPr lang="en-US" sz="1600" dirty="0">
              <a:solidFill>
                <a:srgbClr val="000000"/>
              </a:solidFill>
              <a:latin typeface="Calibri"/>
              <a:cs typeface="Calibri"/>
            </a:endParaRP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11268" name="Picture 4" descr="A diagram of food waste recycling&#10;&#10;AI-generated content may be incorrect.">
            <a:extLst>
              <a:ext uri="{FF2B5EF4-FFF2-40B4-BE49-F238E27FC236}">
                <a16:creationId xmlns:a16="http://schemas.microsoft.com/office/drawing/2014/main" id="{A6DB3D3E-6B89-58E2-E9B2-0BCED3DB66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484" y="1615316"/>
            <a:ext cx="3437401" cy="3426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084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068692A-1194-E024-11A8-972CBF5F014F}"/>
              </a:ext>
            </a:extLst>
          </p:cNvPr>
          <p:cNvSpPr>
            <a:spLocks noGrp="1"/>
          </p:cNvSpPr>
          <p:nvPr>
            <p:ph type="body" sz="quarter" idx="11"/>
          </p:nvPr>
        </p:nvSpPr>
        <p:spPr>
          <a:xfrm>
            <a:off x="459861" y="1649173"/>
            <a:ext cx="5749656" cy="669925"/>
          </a:xfrm>
        </p:spPr>
        <p:txBody>
          <a:bodyPr vert="horz" lIns="91440" tIns="45720" rIns="91440" bIns="45720" rtlCol="0" anchor="b">
            <a:noAutofit/>
          </a:bodyPr>
          <a:lstStyle/>
          <a:p>
            <a:r>
              <a:rPr lang="en-GB" sz="2800" dirty="0">
                <a:solidFill>
                  <a:schemeClr val="accent1">
                    <a:lumMod val="76000"/>
                  </a:schemeClr>
                </a:solidFill>
                <a:latin typeface="Ubuntu"/>
                <a:cs typeface="Segoe UI"/>
              </a:rPr>
              <a:t>How a Healthy Balanced Diet Aligns with a Sustainable Diet</a:t>
            </a:r>
            <a:endParaRPr lang="en-US" sz="2800" b="0">
              <a:solidFill>
                <a:schemeClr val="accent1">
                  <a:lumMod val="76000"/>
                </a:schemeClr>
              </a:solidFill>
              <a:latin typeface="Ubuntu"/>
              <a:cs typeface="Segoe UI"/>
            </a:endParaRPr>
          </a:p>
          <a:p>
            <a:endParaRPr lang="en-US" dirty="0"/>
          </a:p>
        </p:txBody>
      </p:sp>
      <p:graphicFrame>
        <p:nvGraphicFramePr>
          <p:cNvPr id="7" name="Content Placeholder 6">
            <a:extLst>
              <a:ext uri="{FF2B5EF4-FFF2-40B4-BE49-F238E27FC236}">
                <a16:creationId xmlns:a16="http://schemas.microsoft.com/office/drawing/2014/main" id="{A9091CA8-6862-3F5C-7DEA-D209C682B427}"/>
              </a:ext>
            </a:extLst>
          </p:cNvPr>
          <p:cNvGraphicFramePr>
            <a:graphicFrameLocks/>
          </p:cNvGraphicFramePr>
          <p:nvPr>
            <p:extLst>
              <p:ext uri="{D42A27DB-BD31-4B8C-83A1-F6EECF244321}">
                <p14:modId xmlns:p14="http://schemas.microsoft.com/office/powerpoint/2010/main" val="805990113"/>
              </p:ext>
            </p:extLst>
          </p:nvPr>
        </p:nvGraphicFramePr>
        <p:xfrm>
          <a:off x="579895" y="1980608"/>
          <a:ext cx="10941808" cy="4347791"/>
        </p:xfrm>
        <a:graphic>
          <a:graphicData uri="http://schemas.openxmlformats.org/drawingml/2006/table">
            <a:tbl>
              <a:tblPr bandRow="1">
                <a:tableStyleId>{3C2FFA5D-87B4-456A-9821-1D502468CF0F}</a:tableStyleId>
              </a:tblPr>
              <a:tblGrid>
                <a:gridCol w="5470904">
                  <a:extLst>
                    <a:ext uri="{9D8B030D-6E8A-4147-A177-3AD203B41FA5}">
                      <a16:colId xmlns:a16="http://schemas.microsoft.com/office/drawing/2014/main" val="3068550779"/>
                    </a:ext>
                  </a:extLst>
                </a:gridCol>
                <a:gridCol w="5470904">
                  <a:extLst>
                    <a:ext uri="{9D8B030D-6E8A-4147-A177-3AD203B41FA5}">
                      <a16:colId xmlns:a16="http://schemas.microsoft.com/office/drawing/2014/main" val="4118552112"/>
                    </a:ext>
                  </a:extLst>
                </a:gridCol>
              </a:tblGrid>
              <a:tr h="568271">
                <a:tc>
                  <a:txBody>
                    <a:bodyPr/>
                    <a:lstStyle/>
                    <a:p>
                      <a:pPr algn="ctr"/>
                      <a:r>
                        <a:rPr lang="en-US" sz="2200" b="1" dirty="0">
                          <a:solidFill>
                            <a:schemeClr val="bg1"/>
                          </a:solidFill>
                          <a:latin typeface="Ubuntu"/>
                        </a:rPr>
                        <a:t>Healthier Diets</a:t>
                      </a:r>
                    </a:p>
                  </a:txBody>
                  <a:tcPr>
                    <a:solidFill>
                      <a:schemeClr val="accent1">
                        <a:lumMod val="75000"/>
                      </a:schemeClr>
                    </a:solidFill>
                  </a:tcPr>
                </a:tc>
                <a:tc>
                  <a:txBody>
                    <a:bodyPr/>
                    <a:lstStyle/>
                    <a:p>
                      <a:pPr algn="ctr"/>
                      <a:r>
                        <a:rPr lang="en-US" sz="2200" b="1" dirty="0">
                          <a:solidFill>
                            <a:schemeClr val="bg1"/>
                          </a:solidFill>
                          <a:latin typeface="Ubuntu"/>
                        </a:rPr>
                        <a:t>Sustainable Diets</a:t>
                      </a:r>
                    </a:p>
                  </a:txBody>
                  <a:tcPr>
                    <a:solidFill>
                      <a:schemeClr val="accent1">
                        <a:lumMod val="75000"/>
                      </a:schemeClr>
                    </a:solidFill>
                  </a:tcPr>
                </a:tc>
                <a:extLst>
                  <a:ext uri="{0D108BD9-81ED-4DB2-BD59-A6C34878D82A}">
                    <a16:rowId xmlns:a16="http://schemas.microsoft.com/office/drawing/2014/main" val="1446932809"/>
                  </a:ext>
                </a:extLst>
              </a:tr>
              <a:tr h="370840">
                <a:tc>
                  <a:txBody>
                    <a:bodyPr/>
                    <a:lstStyle/>
                    <a:p>
                      <a:pPr lvl="0" algn="l">
                        <a:lnSpc>
                          <a:spcPct val="100000"/>
                        </a:lnSpc>
                        <a:spcBef>
                          <a:spcPts val="0"/>
                        </a:spcBef>
                        <a:spcAft>
                          <a:spcPts val="0"/>
                        </a:spcAft>
                        <a:buNone/>
                      </a:pPr>
                      <a:r>
                        <a:rPr lang="en-US" sz="2200" u="none" strike="noStrike" noProof="0" dirty="0">
                          <a:solidFill>
                            <a:schemeClr val="bg1"/>
                          </a:solidFill>
                          <a:latin typeface="Ubuntu"/>
                        </a:rPr>
                        <a:t>Eat more fruit and vegetables.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Choose / eat more wholegrains.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Eat more legumes (beans / pulses).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Reduce red and processed meat consumption.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Moderate dairy consumption.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Eat two portions of fish a week, one of which one should be oily.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Eat less high fat, sugar and salt products. </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Appropriate portion sizes. </a:t>
                      </a:r>
                      <a:endParaRPr lang="en-US" sz="2200">
                        <a:solidFill>
                          <a:schemeClr val="bg1"/>
                        </a:solidFill>
                        <a:latin typeface="Ubuntu"/>
                      </a:endParaRPr>
                    </a:p>
                    <a:p>
                      <a:pPr lvl="0" algn="l">
                        <a:buNone/>
                      </a:pPr>
                      <a:endParaRPr lang="en-US" sz="2200" dirty="0">
                        <a:solidFill>
                          <a:schemeClr val="bg1"/>
                        </a:solidFill>
                        <a:latin typeface="Ubuntu"/>
                      </a:endParaRPr>
                    </a:p>
                  </a:txBody>
                  <a:tcPr>
                    <a:solidFill>
                      <a:schemeClr val="accent1">
                        <a:lumMod val="75000"/>
                      </a:schemeClr>
                    </a:solidFill>
                  </a:tcPr>
                </a:tc>
                <a:tc>
                  <a:txBody>
                    <a:bodyPr/>
                    <a:lstStyle/>
                    <a:p>
                      <a:pPr algn="l"/>
                      <a:r>
                        <a:rPr lang="en-US" sz="2200" u="none" strike="noStrike" noProof="0" dirty="0">
                          <a:solidFill>
                            <a:schemeClr val="bg1"/>
                          </a:solidFill>
                          <a:latin typeface="Ubuntu"/>
                        </a:rPr>
                        <a:t>Plant based</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Reduce consumption of animal products; Less meat. Less dairy.</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Eat more fruit, veg and legumes.</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Choose foods in season.</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Choose local.</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Choose sustainable fish.</a:t>
                      </a:r>
                      <a:endParaRPr lang="en-US" sz="2200">
                        <a:solidFill>
                          <a:schemeClr val="bg1"/>
                        </a:solidFill>
                        <a:latin typeface="Ubuntu"/>
                      </a:endParaRPr>
                    </a:p>
                    <a:p>
                      <a:pPr lvl="0" algn="l">
                        <a:lnSpc>
                          <a:spcPct val="100000"/>
                        </a:lnSpc>
                        <a:spcBef>
                          <a:spcPts val="0"/>
                        </a:spcBef>
                        <a:spcAft>
                          <a:spcPts val="0"/>
                        </a:spcAft>
                        <a:buNone/>
                      </a:pPr>
                      <a:r>
                        <a:rPr lang="en-US" sz="2200" u="none" strike="noStrike" noProof="0" dirty="0">
                          <a:solidFill>
                            <a:schemeClr val="bg1"/>
                          </a:solidFill>
                          <a:latin typeface="Ubuntu"/>
                        </a:rPr>
                        <a:t>Reduce overconsumption; food production, waste packaging.</a:t>
                      </a:r>
                      <a:endParaRPr lang="en-US" sz="2200">
                        <a:solidFill>
                          <a:schemeClr val="bg1"/>
                        </a:solidFill>
                        <a:latin typeface="Ubuntu"/>
                      </a:endParaRPr>
                    </a:p>
                    <a:p>
                      <a:pPr lvl="0" algn="l">
                        <a:buNone/>
                      </a:pPr>
                      <a:endParaRPr lang="en-US" sz="2200" dirty="0">
                        <a:solidFill>
                          <a:schemeClr val="bg1"/>
                        </a:solidFill>
                        <a:latin typeface="Ubuntu"/>
                      </a:endParaRPr>
                    </a:p>
                  </a:txBody>
                  <a:tcPr>
                    <a:solidFill>
                      <a:schemeClr val="accent1">
                        <a:lumMod val="75000"/>
                      </a:schemeClr>
                    </a:solidFill>
                  </a:tcPr>
                </a:tc>
                <a:extLst>
                  <a:ext uri="{0D108BD9-81ED-4DB2-BD59-A6C34878D82A}">
                    <a16:rowId xmlns:a16="http://schemas.microsoft.com/office/drawing/2014/main" val="2033148821"/>
                  </a:ext>
                </a:extLst>
              </a:tr>
            </a:tbl>
          </a:graphicData>
        </a:graphic>
      </p:graphicFrame>
    </p:spTree>
    <p:extLst>
      <p:ext uri="{BB962C8B-B14F-4D97-AF65-F5344CB8AC3E}">
        <p14:creationId xmlns:p14="http://schemas.microsoft.com/office/powerpoint/2010/main" val="1908722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EDAA39D-2F51-C56D-EDEF-F839B756206F}"/>
              </a:ext>
            </a:extLst>
          </p:cNvPr>
          <p:cNvSpPr>
            <a:spLocks noGrp="1"/>
          </p:cNvSpPr>
          <p:nvPr>
            <p:ph type="body" sz="quarter" idx="11"/>
          </p:nvPr>
        </p:nvSpPr>
        <p:spPr/>
        <p:txBody>
          <a:bodyPr>
            <a:normAutofit/>
          </a:bodyPr>
          <a:lstStyle/>
          <a:p>
            <a:r>
              <a:rPr lang="en-US" dirty="0">
                <a:solidFill>
                  <a:schemeClr val="accent1">
                    <a:lumMod val="76000"/>
                  </a:schemeClr>
                </a:solidFill>
                <a:latin typeface="Ubuntu"/>
                <a:cs typeface="Calibri Light"/>
              </a:rPr>
              <a:t>Further Information</a:t>
            </a:r>
          </a:p>
          <a:p>
            <a:endParaRPr lang="en-US" dirty="0"/>
          </a:p>
        </p:txBody>
      </p:sp>
      <p:sp>
        <p:nvSpPr>
          <p:cNvPr id="6" name="TextBox 5">
            <a:extLst>
              <a:ext uri="{FF2B5EF4-FFF2-40B4-BE49-F238E27FC236}">
                <a16:creationId xmlns:a16="http://schemas.microsoft.com/office/drawing/2014/main" id="{F9D4288A-02A2-AEF8-67E5-B85EBD72AB2F}"/>
              </a:ext>
            </a:extLst>
          </p:cNvPr>
          <p:cNvSpPr txBox="1"/>
          <p:nvPr/>
        </p:nvSpPr>
        <p:spPr>
          <a:xfrm>
            <a:off x="307383" y="1831383"/>
            <a:ext cx="8606724" cy="45372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solidFill>
                  <a:schemeClr val="accent1">
                    <a:lumMod val="76000"/>
                  </a:schemeClr>
                </a:solidFill>
                <a:latin typeface="Ubuntu"/>
                <a:cs typeface="Arial"/>
                <a:hlinkClick r:id="rId2">
                  <a:extLst>
                    <a:ext uri="{A12FA001-AC4F-418D-AE19-62706E023703}">
                      <ahyp:hlinkClr xmlns:ahyp="http://schemas.microsoft.com/office/drawing/2018/hyperlinkcolor" val="tx"/>
                    </a:ext>
                  </a:extLst>
                </a:hlinkClick>
              </a:rPr>
              <a:t>The EAT-Lancet Commission on Food, Planet, Health - EAT Knowledge (eatforum.org)</a:t>
            </a:r>
            <a:r>
              <a:rPr lang="en-US" dirty="0">
                <a:solidFill>
                  <a:schemeClr val="accent1">
                    <a:lumMod val="76000"/>
                  </a:schemeClr>
                </a:solidFill>
                <a:latin typeface="Ubuntu"/>
                <a:cs typeface="Arial"/>
              </a:rPr>
              <a:t>​</a:t>
            </a:r>
          </a:p>
          <a:p>
            <a:endParaRPr lang="en-US" dirty="0">
              <a:solidFill>
                <a:schemeClr val="accent1">
                  <a:lumMod val="76000"/>
                </a:schemeClr>
              </a:solidFill>
              <a:latin typeface="Ubuntu"/>
              <a:cs typeface="Arial"/>
            </a:endParaRPr>
          </a:p>
          <a:p>
            <a:r>
              <a:rPr lang="en-US" u="sng" dirty="0">
                <a:solidFill>
                  <a:schemeClr val="accent1">
                    <a:lumMod val="76000"/>
                  </a:schemeClr>
                </a:solidFill>
                <a:latin typeface="Ubuntu"/>
                <a:cs typeface="Arial"/>
                <a:hlinkClick r:id="rId3">
                  <a:extLst>
                    <a:ext uri="{A12FA001-AC4F-418D-AE19-62706E023703}">
                      <ahyp:hlinkClr xmlns:ahyp="http://schemas.microsoft.com/office/drawing/2018/hyperlinkcolor" val="tx"/>
                    </a:ext>
                  </a:extLst>
                </a:hlinkClick>
              </a:rPr>
              <a:t>Livewell - choosing sustainable diets | WWF</a:t>
            </a:r>
            <a:r>
              <a:rPr lang="en-US" dirty="0">
                <a:solidFill>
                  <a:schemeClr val="accent1">
                    <a:lumMod val="76000"/>
                  </a:schemeClr>
                </a:solidFill>
                <a:latin typeface="Ubuntu"/>
                <a:cs typeface="Arial"/>
              </a:rPr>
              <a:t>​</a:t>
            </a:r>
          </a:p>
          <a:p>
            <a:endParaRPr lang="en-US" dirty="0">
              <a:solidFill>
                <a:schemeClr val="accent1">
                  <a:lumMod val="76000"/>
                </a:schemeClr>
              </a:solidFill>
              <a:latin typeface="Ubuntu"/>
              <a:cs typeface="Arial"/>
            </a:endParaRPr>
          </a:p>
          <a:p>
            <a:r>
              <a:rPr lang="en-US" u="sng" dirty="0">
                <a:solidFill>
                  <a:schemeClr val="accent1">
                    <a:lumMod val="76000"/>
                  </a:schemeClr>
                </a:solidFill>
                <a:latin typeface="Ubuntu"/>
                <a:cs typeface="Arial"/>
                <a:hlinkClick r:id="rId4">
                  <a:extLst>
                    <a:ext uri="{A12FA001-AC4F-418D-AE19-62706E023703}">
                      <ahyp:hlinkClr xmlns:ahyp="http://schemas.microsoft.com/office/drawing/2018/hyperlinkcolor" val="tx"/>
                    </a:ext>
                  </a:extLst>
                </a:hlinkClick>
              </a:rPr>
              <a:t>Sustainable healthy diets (fao.org)</a:t>
            </a:r>
            <a:r>
              <a:rPr lang="en-US" dirty="0">
                <a:solidFill>
                  <a:schemeClr val="accent1">
                    <a:lumMod val="76000"/>
                  </a:schemeClr>
                </a:solidFill>
                <a:latin typeface="Ubuntu"/>
                <a:cs typeface="Arial"/>
              </a:rPr>
              <a:t> WHO Sustainable Healthy Diets Guiding Principles.​</a:t>
            </a:r>
          </a:p>
          <a:p>
            <a:endParaRPr lang="en-US" dirty="0">
              <a:solidFill>
                <a:schemeClr val="accent1">
                  <a:lumMod val="76000"/>
                </a:schemeClr>
              </a:solidFill>
              <a:latin typeface="Ubuntu"/>
              <a:cs typeface="Arial"/>
            </a:endParaRPr>
          </a:p>
          <a:p>
            <a:r>
              <a:rPr lang="en-US" u="sng" dirty="0">
                <a:solidFill>
                  <a:schemeClr val="accent1">
                    <a:lumMod val="76000"/>
                  </a:schemeClr>
                </a:solidFill>
                <a:latin typeface="Ubuntu"/>
                <a:cs typeface="Arial"/>
                <a:hlinkClick r:id="rId5">
                  <a:extLst>
                    <a:ext uri="{A12FA001-AC4F-418D-AE19-62706E023703}">
                      <ahyp:hlinkClr xmlns:ahyp="http://schemas.microsoft.com/office/drawing/2018/hyperlinkcolor" val="tx"/>
                    </a:ext>
                  </a:extLst>
                </a:hlinkClick>
              </a:rPr>
              <a:t>The path to Net Zero and progress on reducing emissions in Wales - Climate Change Committee (theccc.org.uk)</a:t>
            </a:r>
            <a:r>
              <a:rPr lang="en-US" dirty="0">
                <a:solidFill>
                  <a:schemeClr val="accent1">
                    <a:lumMod val="76000"/>
                  </a:schemeClr>
                </a:solidFill>
                <a:latin typeface="Ubuntu"/>
                <a:cs typeface="Arial"/>
              </a:rPr>
              <a:t>​</a:t>
            </a:r>
          </a:p>
          <a:p>
            <a:endParaRPr lang="en-US" dirty="0">
              <a:solidFill>
                <a:schemeClr val="accent1">
                  <a:lumMod val="76000"/>
                </a:schemeClr>
              </a:solidFill>
              <a:latin typeface="Ubuntu"/>
              <a:cs typeface="Arial"/>
            </a:endParaRPr>
          </a:p>
          <a:p>
            <a:r>
              <a:rPr lang="en-US" u="sng" dirty="0">
                <a:solidFill>
                  <a:schemeClr val="accent1">
                    <a:lumMod val="76000"/>
                  </a:schemeClr>
                </a:solidFill>
                <a:latin typeface="Ubuntu"/>
                <a:cs typeface="Arial"/>
                <a:hlinkClick r:id="rId6">
                  <a:extLst>
                    <a:ext uri="{A12FA001-AC4F-418D-AE19-62706E023703}">
                      <ahyp:hlinkClr xmlns:ahyp="http://schemas.microsoft.com/office/drawing/2018/hyperlinkcolor" val="tx"/>
                    </a:ext>
                  </a:extLst>
                </a:hlinkClick>
              </a:rPr>
              <a:t>One Blue Dot - the BDA's Environmentally Sustainable Diet Project | British Dietetic Association (BDA)</a:t>
            </a:r>
            <a:r>
              <a:rPr lang="en-US" dirty="0">
                <a:solidFill>
                  <a:schemeClr val="accent1">
                    <a:lumMod val="76000"/>
                  </a:schemeClr>
                </a:solidFill>
                <a:latin typeface="Ubuntu"/>
                <a:cs typeface="Arial"/>
              </a:rPr>
              <a:t>​</a:t>
            </a:r>
          </a:p>
          <a:p>
            <a:endParaRPr lang="en-US" dirty="0">
              <a:solidFill>
                <a:schemeClr val="accent1">
                  <a:lumMod val="76000"/>
                </a:schemeClr>
              </a:solidFill>
              <a:latin typeface="Ubuntu"/>
              <a:cs typeface="Arial"/>
            </a:endParaRPr>
          </a:p>
          <a:p>
            <a:r>
              <a:rPr lang="en-US" u="sng" dirty="0">
                <a:solidFill>
                  <a:schemeClr val="accent1">
                    <a:lumMod val="76000"/>
                  </a:schemeClr>
                </a:solidFill>
                <a:latin typeface="Ubuntu"/>
                <a:cs typeface="Arial"/>
                <a:hlinkClick r:id="rId7">
                  <a:extLst>
                    <a:ext uri="{A12FA001-AC4F-418D-AE19-62706E023703}">
                      <ahyp:hlinkClr xmlns:ahyp="http://schemas.microsoft.com/office/drawing/2018/hyperlinkcolor" val="tx"/>
                    </a:ext>
                  </a:extLst>
                </a:hlinkClick>
              </a:rPr>
              <a:t>Eatwell Guide (gov.wales)</a:t>
            </a:r>
            <a:r>
              <a:rPr lang="en-US" dirty="0">
                <a:solidFill>
                  <a:schemeClr val="accent1">
                    <a:lumMod val="76000"/>
                  </a:schemeClr>
                </a:solidFill>
                <a:latin typeface="Ubuntu"/>
                <a:cs typeface="Arial"/>
              </a:rPr>
              <a:t>​</a:t>
            </a:r>
          </a:p>
          <a:p>
            <a:pPr marL="228600" indent="-228600">
              <a:buFont typeface=""/>
              <a:buChar char="•"/>
            </a:pPr>
            <a:endParaRPr lang="en-US" dirty="0">
              <a:latin typeface="Ubuntu"/>
              <a:cs typeface="Arial"/>
            </a:endParaRPr>
          </a:p>
        </p:txBody>
      </p:sp>
    </p:spTree>
    <p:extLst>
      <p:ext uri="{BB962C8B-B14F-4D97-AF65-F5344CB8AC3E}">
        <p14:creationId xmlns:p14="http://schemas.microsoft.com/office/powerpoint/2010/main" val="1950402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dirty="0">
                <a:latin typeface="Ubuntu"/>
                <a:ea typeface="Verdana"/>
              </a:rPr>
              <a:t>Thank You For Listening</a:t>
            </a:r>
            <a:endParaRPr lang="en-US" dirty="0"/>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dirty="0">
                <a:solidFill>
                  <a:schemeClr val="accent1">
                    <a:lumMod val="76000"/>
                  </a:schemeClr>
                </a:solidFill>
                <a:latin typeface="Ubuntu"/>
              </a:rPr>
              <a:t>Contents </a:t>
            </a: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838253"/>
            <a:ext cx="7221520" cy="4338704"/>
          </a:xfrm>
        </p:spPr>
        <p:txBody>
          <a:bodyPr vert="horz" lIns="91440" tIns="45720" rIns="91440" bIns="45720" rtlCol="0" anchor="t">
            <a:noAutofit/>
          </a:bodyPr>
          <a:lstStyle/>
          <a:p>
            <a:pPr marL="285750" indent="-285750" algn="just">
              <a:buFont typeface="Arial"/>
              <a:buChar char="•"/>
            </a:pPr>
            <a:r>
              <a:rPr lang="en-US" sz="1800" b="1" dirty="0">
                <a:solidFill>
                  <a:schemeClr val="accent1">
                    <a:lumMod val="76000"/>
                  </a:schemeClr>
                </a:solidFill>
                <a:latin typeface="Ubuntu"/>
                <a:cs typeface="Calibri"/>
              </a:rPr>
              <a:t>Why our Food Choices Matter</a:t>
            </a:r>
            <a:endParaRPr lang="en-US" sz="1800" b="1" dirty="0">
              <a:solidFill>
                <a:schemeClr val="accent1">
                  <a:lumMod val="76000"/>
                </a:schemeClr>
              </a:solidFill>
              <a:latin typeface="Ubuntu"/>
            </a:endParaRPr>
          </a:p>
          <a:p>
            <a:pPr marL="285750" indent="-285750" algn="just">
              <a:buFont typeface="Arial"/>
              <a:buChar char="•"/>
            </a:pPr>
            <a:r>
              <a:rPr lang="en-US" sz="1800" b="1" dirty="0">
                <a:solidFill>
                  <a:schemeClr val="accent1">
                    <a:lumMod val="76000"/>
                  </a:schemeClr>
                </a:solidFill>
                <a:latin typeface="Ubuntu"/>
                <a:cs typeface="Calibri"/>
              </a:rPr>
              <a:t>Importance of Sustainability </a:t>
            </a:r>
          </a:p>
          <a:p>
            <a:pPr marL="285750" indent="-285750" algn="just">
              <a:buFont typeface="Arial"/>
              <a:buChar char="•"/>
            </a:pPr>
            <a:r>
              <a:rPr lang="en-US" sz="1800" b="1" dirty="0">
                <a:solidFill>
                  <a:schemeClr val="accent1">
                    <a:lumMod val="76000"/>
                  </a:schemeClr>
                </a:solidFill>
                <a:latin typeface="Ubuntu"/>
                <a:cs typeface="Calibri"/>
              </a:rPr>
              <a:t>Food and Greenhouse Gases </a:t>
            </a:r>
          </a:p>
          <a:p>
            <a:pPr marL="285750" indent="-285750" algn="just">
              <a:buFont typeface="Arial"/>
              <a:buChar char="•"/>
            </a:pPr>
            <a:r>
              <a:rPr lang="en-US" sz="1800" b="1" dirty="0">
                <a:solidFill>
                  <a:schemeClr val="accent1">
                    <a:lumMod val="76000"/>
                  </a:schemeClr>
                </a:solidFill>
                <a:latin typeface="Ubuntu"/>
                <a:cs typeface="Calibri"/>
              </a:rPr>
              <a:t>Food and Air Miles </a:t>
            </a:r>
          </a:p>
          <a:p>
            <a:pPr marL="285750" indent="-285750" algn="just">
              <a:buFont typeface="Arial"/>
              <a:buChar char="•"/>
            </a:pPr>
            <a:r>
              <a:rPr lang="en-US" sz="1800" b="1" dirty="0">
                <a:solidFill>
                  <a:schemeClr val="accent1">
                    <a:lumMod val="76000"/>
                  </a:schemeClr>
                </a:solidFill>
                <a:latin typeface="Ubuntu"/>
                <a:cs typeface="Calibri"/>
              </a:rPr>
              <a:t>Packaging </a:t>
            </a:r>
          </a:p>
          <a:p>
            <a:pPr marL="285750" indent="-285750" algn="just">
              <a:buFont typeface="Arial"/>
              <a:buChar char="•"/>
            </a:pPr>
            <a:r>
              <a:rPr lang="en-US" sz="1800" b="1" dirty="0">
                <a:solidFill>
                  <a:schemeClr val="accent1">
                    <a:lumMod val="76000"/>
                  </a:schemeClr>
                </a:solidFill>
                <a:latin typeface="Ubuntu"/>
                <a:cs typeface="Calibri"/>
              </a:rPr>
              <a:t>Microplastics </a:t>
            </a:r>
          </a:p>
          <a:p>
            <a:pPr marL="285750" indent="-285750" algn="just">
              <a:buFont typeface="Arial"/>
              <a:buChar char="•"/>
            </a:pPr>
            <a:r>
              <a:rPr lang="en-US" sz="1800" b="1" dirty="0">
                <a:solidFill>
                  <a:schemeClr val="accent1">
                    <a:lumMod val="76000"/>
                  </a:schemeClr>
                </a:solidFill>
                <a:latin typeface="Ubuntu"/>
                <a:cs typeface="Calibri"/>
              </a:rPr>
              <a:t>Food Chains </a:t>
            </a:r>
          </a:p>
          <a:p>
            <a:pPr marL="285750" indent="-285750" algn="just">
              <a:buFont typeface="Arial"/>
              <a:buChar char="•"/>
            </a:pPr>
            <a:r>
              <a:rPr lang="en-US" sz="1800" b="1" dirty="0">
                <a:solidFill>
                  <a:schemeClr val="accent1">
                    <a:lumMod val="76000"/>
                  </a:schemeClr>
                </a:solidFill>
                <a:latin typeface="Ubuntu"/>
                <a:cs typeface="Calibri"/>
              </a:rPr>
              <a:t>Recycling </a:t>
            </a:r>
          </a:p>
          <a:p>
            <a:pPr marL="285750" indent="-285750" algn="just">
              <a:buFont typeface="Arial"/>
              <a:buChar char="•"/>
            </a:pPr>
            <a:r>
              <a:rPr lang="en-US" sz="1800" b="1" dirty="0">
                <a:solidFill>
                  <a:schemeClr val="accent1">
                    <a:lumMod val="76000"/>
                  </a:schemeClr>
                </a:solidFill>
                <a:latin typeface="Ubuntu"/>
                <a:cs typeface="Calibri"/>
              </a:rPr>
              <a:t>Food Waste </a:t>
            </a:r>
          </a:p>
          <a:p>
            <a:pPr marL="285750" indent="-285750" algn="just">
              <a:buFont typeface="Arial"/>
              <a:buChar char="•"/>
            </a:pPr>
            <a:r>
              <a:rPr lang="en-US" sz="1800" b="1" dirty="0">
                <a:solidFill>
                  <a:schemeClr val="accent1">
                    <a:lumMod val="76000"/>
                  </a:schemeClr>
                </a:solidFill>
                <a:latin typeface="Ubuntu"/>
                <a:cs typeface="Calibri"/>
              </a:rPr>
              <a:t>Taking Action </a:t>
            </a:r>
          </a:p>
          <a:p>
            <a:pPr marL="285750" indent="-285750" algn="just">
              <a:buFont typeface="Arial"/>
              <a:buChar char="•"/>
            </a:pPr>
            <a:r>
              <a:rPr lang="en-US" sz="1800" b="1" dirty="0">
                <a:solidFill>
                  <a:schemeClr val="accent1">
                    <a:lumMod val="76000"/>
                  </a:schemeClr>
                </a:solidFill>
                <a:latin typeface="Ubuntu"/>
                <a:cs typeface="Calibri"/>
              </a:rPr>
              <a:t>How a Healthy Balanced Diet Aligns with a Sustainable Diet</a:t>
            </a:r>
            <a:r>
              <a:rPr lang="en-US" sz="1800" b="1" dirty="0">
                <a:solidFill>
                  <a:srgbClr val="000000"/>
                </a:solidFill>
                <a:latin typeface="Ubuntu"/>
                <a:cs typeface="Calibri"/>
              </a:rPr>
              <a:t> </a:t>
            </a:r>
            <a:endParaRPr lang="en-US" sz="1800" b="1" dirty="0">
              <a:latin typeface="Ubuntu"/>
            </a:endParaRPr>
          </a:p>
          <a:p>
            <a:pPr marL="285750" indent="-285750" algn="just">
              <a:buFont typeface="Arial,Sans-Serif"/>
              <a:buChar char="•"/>
            </a:pPr>
            <a:endParaRPr lang="en-US" sz="1800" b="1" dirty="0">
              <a:solidFill>
                <a:srgbClr val="4472C4"/>
              </a:solidFill>
              <a:latin typeface="Ubuntu"/>
            </a:endParaRPr>
          </a:p>
          <a:p>
            <a:pPr marL="285750" indent="-285750">
              <a:buFont typeface="Arial,Sans-Serif"/>
              <a:buChar char="•"/>
            </a:pPr>
            <a:endParaRPr lang="en-US" sz="1800" dirty="0">
              <a:solidFill>
                <a:srgbClr val="000000"/>
              </a:solidFill>
              <a:latin typeface="Ubuntu"/>
            </a:endParaRPr>
          </a:p>
          <a:p>
            <a:endParaRPr lang="en-US" sz="1800" dirty="0">
              <a:latin typeface="Ubuntu"/>
            </a:endParaRPr>
          </a:p>
        </p:txBody>
      </p:sp>
      <p:pic>
        <p:nvPicPr>
          <p:cNvPr id="2050" name="Picture 2" descr="A hand reaching for a bubble&#10;&#10;Description automatically generated">
            <a:extLst>
              <a:ext uri="{FF2B5EF4-FFF2-40B4-BE49-F238E27FC236}">
                <a16:creationId xmlns:a16="http://schemas.microsoft.com/office/drawing/2014/main" id="{1607AF70-8B0A-DBD5-09A0-A939E42E7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8384" y="1709737"/>
            <a:ext cx="3162300" cy="343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824657"/>
            <a:ext cx="5775486" cy="669925"/>
          </a:xfrm>
        </p:spPr>
        <p:txBody>
          <a:bodyPr vert="horz" lIns="91440" tIns="45720" rIns="91440" bIns="45720" rtlCol="0" anchor="b">
            <a:noAutofit/>
          </a:bodyPr>
          <a:lstStyle/>
          <a:p>
            <a:r>
              <a:rPr lang="en-US" dirty="0">
                <a:solidFill>
                  <a:schemeClr val="accent1">
                    <a:lumMod val="76000"/>
                  </a:schemeClr>
                </a:solidFill>
                <a:latin typeface="Ubuntu"/>
                <a:cs typeface="Calibri Light"/>
              </a:rPr>
              <a:t>Why Our Food Choices Matter</a:t>
            </a:r>
            <a:endParaRPr lang="en-US" dirty="0">
              <a:solidFill>
                <a:schemeClr val="accent1">
                  <a:lumMod val="76000"/>
                </a:schemeClr>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2161135"/>
            <a:ext cx="5777994" cy="3692942"/>
          </a:xfrm>
        </p:spPr>
        <p:txBody>
          <a:bodyPr vert="horz" lIns="91440" tIns="45720" rIns="91440" bIns="45720" rtlCol="0" anchor="t">
            <a:normAutofit lnSpcReduction="10000"/>
          </a:bodyPr>
          <a:lstStyle/>
          <a:p>
            <a:pPr marL="285750" indent="-285750">
              <a:buFont typeface="Arial"/>
              <a:buChar char="•"/>
            </a:pPr>
            <a:r>
              <a:rPr lang="en-US" sz="1800" dirty="0">
                <a:solidFill>
                  <a:schemeClr val="accent1">
                    <a:lumMod val="76000"/>
                  </a:schemeClr>
                </a:solidFill>
                <a:latin typeface="Ubuntu"/>
                <a:cs typeface="Calibri"/>
              </a:rPr>
              <a:t>Our food choices have a big effect on the planet.</a:t>
            </a:r>
            <a:endParaRPr lang="en-US"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cs typeface="Calibri"/>
              </a:rPr>
              <a:t>The types of food we consume, along with how and where they are produced, influence water usage, land use, and pollution.</a:t>
            </a:r>
          </a:p>
          <a:p>
            <a:pPr marL="285750" indent="-285750">
              <a:buFont typeface="Arial"/>
              <a:buChar char="•"/>
            </a:pPr>
            <a:r>
              <a:rPr lang="en-US" sz="1800" dirty="0">
                <a:solidFill>
                  <a:schemeClr val="accent1">
                    <a:lumMod val="76000"/>
                  </a:schemeClr>
                </a:solidFill>
                <a:latin typeface="Ubuntu"/>
                <a:cs typeface="Calibri"/>
              </a:rPr>
              <a:t>Understanding these impacts helps us make better decisions that are kinder to the planet.</a:t>
            </a:r>
          </a:p>
          <a:p>
            <a:pPr marL="285750" indent="-285750">
              <a:buFont typeface="Arial"/>
              <a:buChar char="•"/>
            </a:pPr>
            <a:r>
              <a:rPr lang="en-US" sz="1800" dirty="0">
                <a:solidFill>
                  <a:schemeClr val="accent1">
                    <a:lumMod val="76000"/>
                  </a:schemeClr>
                </a:solidFill>
                <a:latin typeface="Ubuntu"/>
                <a:cs typeface="Calibri"/>
              </a:rPr>
              <a:t>Adding more fruits and vegetables to our meals, and opting for locally grown produce, can minimize our environmental footprint by reducing carbon emissions linked to food production and transportation.</a:t>
            </a:r>
          </a:p>
          <a:p>
            <a:pPr marL="285750" indent="-285750">
              <a:buFont typeface="Arial"/>
              <a:buChar char="•"/>
            </a:pPr>
            <a:r>
              <a:rPr lang="en-US" sz="1800" dirty="0">
                <a:solidFill>
                  <a:schemeClr val="accent1">
                    <a:lumMod val="76000"/>
                  </a:schemeClr>
                </a:solidFill>
                <a:latin typeface="Ubuntu"/>
                <a:cs typeface="Calibri"/>
              </a:rPr>
              <a:t>Making mindful food choices helps safeguard the Earth for current and future generations.</a:t>
            </a:r>
          </a:p>
          <a:p>
            <a:pPr algn="just"/>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3074" name="Picture 2" descr="A drawing of a planet earth&#10;&#10;AI-generated content may be incorrect.">
            <a:extLst>
              <a:ext uri="{FF2B5EF4-FFF2-40B4-BE49-F238E27FC236}">
                <a16:creationId xmlns:a16="http://schemas.microsoft.com/office/drawing/2014/main" id="{82635C7C-64F4-B9B4-7E35-32048F29A2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4892" y="1643577"/>
            <a:ext cx="401002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86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824657"/>
            <a:ext cx="5775486" cy="669925"/>
          </a:xfrm>
        </p:spPr>
        <p:txBody>
          <a:bodyPr vert="horz" lIns="91440" tIns="45720" rIns="91440" bIns="45720" rtlCol="0" anchor="b">
            <a:noAutofit/>
          </a:bodyPr>
          <a:lstStyle/>
          <a:p>
            <a:r>
              <a:rPr lang="en-US" dirty="0">
                <a:solidFill>
                  <a:schemeClr val="accent1">
                    <a:lumMod val="76000"/>
                  </a:schemeClr>
                </a:solidFill>
                <a:latin typeface="Ubuntu"/>
                <a:cs typeface="Calibri Light"/>
              </a:rPr>
              <a:t>Importance of Sustainability</a:t>
            </a:r>
            <a:endParaRPr lang="en-US" dirty="0">
              <a:solidFill>
                <a:schemeClr val="accent1">
                  <a:lumMod val="76000"/>
                </a:schemeClr>
              </a:solidFill>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2161135"/>
            <a:ext cx="5777994" cy="3692942"/>
          </a:xfrm>
        </p:spPr>
        <p:txBody>
          <a:bodyPr vert="horz" lIns="91440" tIns="45720" rIns="91440" bIns="45720" rtlCol="0" anchor="t">
            <a:normAutofit lnSpcReduction="10000"/>
          </a:bodyPr>
          <a:lstStyle/>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Sustainable practices help make sure we have the resources we need; like clean water, healthy soil and energy, for a long time. This way, future generations like our children, grandchildren and beyond—can also enjoy these resources.</a:t>
            </a:r>
            <a:endParaRPr lang="en-US" sz="2000">
              <a:solidFill>
                <a:schemeClr val="accent1">
                  <a:lumMod val="76000"/>
                </a:schemeClr>
              </a:solidFill>
            </a:endParaRPr>
          </a:p>
          <a:p>
            <a:pPr marL="285750" indent="-228600">
              <a:spcBef>
                <a:spcPts val="0"/>
              </a:spcBef>
              <a:spcAft>
                <a:spcPts val="600"/>
              </a:spcAft>
              <a:buFont typeface="Arial,Sans-Serif"/>
              <a:buChar char="•"/>
            </a:pPr>
            <a:endParaRPr lang="en-US" sz="2000" dirty="0">
              <a:solidFill>
                <a:schemeClr val="accent1">
                  <a:lumMod val="76000"/>
                </a:schemeClr>
              </a:solidFill>
              <a:latin typeface="Ubuntu"/>
              <a:cs typeface="Calibri"/>
            </a:endParaRPr>
          </a:p>
          <a:p>
            <a:pPr marL="285750" indent="-228600">
              <a:spcBef>
                <a:spcPts val="0"/>
              </a:spcBef>
              <a:spcAft>
                <a:spcPts val="600"/>
              </a:spcAft>
              <a:buFont typeface="Arial,Sans-Serif"/>
              <a:buChar char="•"/>
            </a:pPr>
            <a:r>
              <a:rPr lang="en-US" sz="2000" dirty="0">
                <a:solidFill>
                  <a:schemeClr val="accent1">
                    <a:lumMod val="76000"/>
                  </a:schemeClr>
                </a:solidFill>
                <a:latin typeface="Ubuntu"/>
                <a:cs typeface="Calibri"/>
              </a:rPr>
              <a:t>Sustainable farming is a way of growing food that takes care of the Earth. It uses less water, keeps the soil healthy and saves energy. By farming this way, we can continue to grow enough food without harming the planet and wildlife.</a:t>
            </a:r>
            <a:endParaRPr lang="en-US" sz="200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4098" name="Picture 2" descr="A person in a greenhouse picking up vegetables&#10;&#10;AI-generated content may be incorrect.">
            <a:extLst>
              <a:ext uri="{FF2B5EF4-FFF2-40B4-BE49-F238E27FC236}">
                <a16:creationId xmlns:a16="http://schemas.microsoft.com/office/drawing/2014/main" id="{FEDB05E4-124F-BD55-78A6-20495D6C93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3199" y="2159619"/>
            <a:ext cx="3960150" cy="2995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230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488860"/>
            <a:ext cx="6253350"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Food and Green House Gases</a:t>
            </a:r>
            <a:endParaRPr lang="en-US" dirty="0">
              <a:solidFill>
                <a:schemeClr val="accent1">
                  <a:lumMod val="76000"/>
                </a:schemeClr>
              </a:solidFill>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446947" y="1825338"/>
            <a:ext cx="6410841" cy="3744604"/>
          </a:xfrm>
        </p:spPr>
        <p:txBody>
          <a:bodyPr vert="horz" lIns="91440" tIns="45720" rIns="91440" bIns="45720" rtlCol="0" anchor="t">
            <a:noAutofit/>
          </a:bodyPr>
          <a:lstStyle/>
          <a:p>
            <a:pPr marL="285750" indent="-285750">
              <a:buFont typeface="Arial"/>
              <a:buChar char="•"/>
            </a:pPr>
            <a:r>
              <a:rPr lang="en-GB" sz="1800" dirty="0">
                <a:solidFill>
                  <a:schemeClr val="accent1">
                    <a:lumMod val="76000"/>
                  </a:schemeClr>
                </a:solidFill>
                <a:latin typeface="Ubuntu"/>
                <a:cs typeface="Calibri"/>
              </a:rPr>
              <a:t>Food has a big effect on the environment. </a:t>
            </a:r>
            <a:r>
              <a:rPr lang="en-GB" sz="1800" dirty="0">
                <a:solidFill>
                  <a:schemeClr val="accent1">
                    <a:lumMod val="76000"/>
                  </a:schemeClr>
                </a:solidFill>
                <a:latin typeface="Ubuntu"/>
                <a:cs typeface="Segoe UI"/>
              </a:rPr>
              <a:t>Globally, food production is responsible for about a third of all greenhouse gas emissions. Here, in</a:t>
            </a:r>
            <a:r>
              <a:rPr lang="en-GB" sz="1800" dirty="0">
                <a:solidFill>
                  <a:schemeClr val="accent1">
                    <a:lumMod val="76000"/>
                  </a:schemeClr>
                </a:solidFill>
                <a:latin typeface="Ubuntu"/>
                <a:cs typeface="Calibri"/>
              </a:rPr>
              <a:t> the UK, food and drinks are responsible for 17% of the greenhouse gases we produce, which warm up the planet. </a:t>
            </a:r>
            <a:endParaRPr lang="en-US" sz="1800">
              <a:solidFill>
                <a:schemeClr val="accent1">
                  <a:lumMod val="76000"/>
                </a:schemeClr>
              </a:solidFill>
            </a:endParaRPr>
          </a:p>
          <a:p>
            <a:pPr marL="285750" indent="-285750">
              <a:buFont typeface="Arial"/>
              <a:buChar char="•"/>
            </a:pPr>
            <a:r>
              <a:rPr lang="en-GB" sz="1800" dirty="0">
                <a:solidFill>
                  <a:schemeClr val="accent1">
                    <a:lumMod val="76000"/>
                  </a:schemeClr>
                </a:solidFill>
                <a:latin typeface="Ubuntu"/>
                <a:cs typeface="Calibri"/>
              </a:rPr>
              <a:t>To help fix this, experts say we need to make changes to how we eat, like wasting less food and choosing better diets. </a:t>
            </a:r>
            <a:endParaRPr lang="en-US" sz="1800">
              <a:solidFill>
                <a:schemeClr val="accent1">
                  <a:lumMod val="76000"/>
                </a:schemeClr>
              </a:solidFill>
              <a:latin typeface="Ubuntu"/>
              <a:cs typeface="Calibri"/>
            </a:endParaRPr>
          </a:p>
          <a:p>
            <a:pPr marL="285750" indent="-285750">
              <a:buFont typeface="Arial"/>
              <a:buChar char="•"/>
            </a:pPr>
            <a:r>
              <a:rPr lang="en-GB" sz="1800" dirty="0">
                <a:solidFill>
                  <a:schemeClr val="accent1">
                    <a:lumMod val="76000"/>
                  </a:schemeClr>
                </a:solidFill>
                <a:latin typeface="Ubuntu"/>
                <a:cs typeface="Calibri"/>
              </a:rPr>
              <a:t>A recent study in Europe found that eating more sustainable foods can help in many ways. It can cut down on greenhouse gases, save land, lower our carbon footprint and even make us healthier. </a:t>
            </a:r>
          </a:p>
          <a:p>
            <a:pPr marL="285750" indent="-285750">
              <a:buFont typeface="Arial"/>
              <a:buChar char="•"/>
            </a:pPr>
            <a:endParaRPr lang="en-GB" sz="2000" dirty="0">
              <a:solidFill>
                <a:srgbClr val="000000"/>
              </a:solidFill>
              <a:latin typeface="Calibri"/>
              <a:cs typeface="Calibri"/>
            </a:endParaRPr>
          </a:p>
          <a:p>
            <a:pPr marL="285750" indent="-285750" algn="just">
              <a:buFont typeface="Arial"/>
              <a:buChar char="•"/>
            </a:pPr>
            <a:endParaRPr lang="en-US" sz="2000" dirty="0">
              <a:solidFill>
                <a:schemeClr val="accent1">
                  <a:lumMod val="76000"/>
                </a:schemeClr>
              </a:solidFill>
              <a:latin typeface="Ubuntu"/>
              <a:cs typeface="Calibri"/>
            </a:endParaRPr>
          </a:p>
          <a:p>
            <a:pPr marL="285750" indent="-285750" algn="just">
              <a:buFont typeface="Arial"/>
              <a:buChar char="•"/>
            </a:pPr>
            <a:endParaRPr lang="en-US" sz="2000" b="1" dirty="0">
              <a:solidFill>
                <a:schemeClr val="accent1">
                  <a:lumMod val="76000"/>
                </a:schemeClr>
              </a:solidFill>
              <a:latin typeface="Ubuntu"/>
              <a:cs typeface="Calibri"/>
            </a:endParaRPr>
          </a:p>
          <a:p>
            <a:pPr marL="285750" indent="-285750" algn="just">
              <a:buFont typeface="Arial,Sans-Serif"/>
              <a:buChar char="•"/>
            </a:pPr>
            <a:endParaRPr lang="en-US" sz="20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sz="2000"/>
          </a:p>
        </p:txBody>
      </p:sp>
      <p:sp>
        <p:nvSpPr>
          <p:cNvPr id="10" name="TextBox 9">
            <a:extLst>
              <a:ext uri="{FF2B5EF4-FFF2-40B4-BE49-F238E27FC236}">
                <a16:creationId xmlns:a16="http://schemas.microsoft.com/office/drawing/2014/main" id="{C0E9DD64-7889-080A-D574-6FD71A4CC542}"/>
              </a:ext>
            </a:extLst>
          </p:cNvPr>
          <p:cNvSpPr txBox="1"/>
          <p:nvPr/>
        </p:nvSpPr>
        <p:spPr>
          <a:xfrm>
            <a:off x="501152" y="5437320"/>
            <a:ext cx="6356848" cy="632847"/>
          </a:xfrm>
          <a:prstGeom prst="rect">
            <a:avLst/>
          </a:prstGeom>
          <a:solidFill>
            <a:schemeClr val="accent1">
              <a:lumMod val="75000"/>
            </a:schemeClr>
          </a:solidFill>
          <a:ln>
            <a:solidFill>
              <a:schemeClr val="accent1">
                <a:lumMod val="7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700" u="sng" strike="noStrike" baseline="0" dirty="0">
                <a:solidFill>
                  <a:srgbClr val="FFFFFF"/>
                </a:solidFill>
                <a:latin typeface="Ubuntu"/>
                <a:ea typeface="Segoe UI"/>
                <a:cs typeface="Segoe UI"/>
                <a:hlinkClick r:id="rId2">
                  <a:extLst>
                    <a:ext uri="{A12FA001-AC4F-418D-AE19-62706E023703}">
                      <ahyp:hlinkClr xmlns:ahyp="http://schemas.microsoft.com/office/drawing/2018/hyperlinkcolor" val="tx"/>
                    </a:ext>
                  </a:extLst>
                </a:hlinkClick>
              </a:rPr>
              <a:t>Shaping Our Health - Chief Medical Officer for Wales Annual Report 2023 (gov.wales)</a:t>
            </a:r>
            <a:endParaRPr lang="en-US" dirty="0">
              <a:solidFill>
                <a:srgbClr val="FFFFFF"/>
              </a:solidFill>
              <a:latin typeface="Ubuntu"/>
            </a:endParaRPr>
          </a:p>
        </p:txBody>
      </p:sp>
      <p:pic>
        <p:nvPicPr>
          <p:cNvPr id="5122" name="Picture 2" descr="A planet with cows in the middle&#10;&#10;AI-generated content may be incorrect.">
            <a:extLst>
              <a:ext uri="{FF2B5EF4-FFF2-40B4-BE49-F238E27FC236}">
                <a16:creationId xmlns:a16="http://schemas.microsoft.com/office/drawing/2014/main" id="{4D46556D-72AC-71A6-87D1-8C059EE020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7984" y="1825338"/>
            <a:ext cx="3350740" cy="298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89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374384"/>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Food and Air Miles</a:t>
            </a:r>
            <a:endParaRPr lang="en-US" dirty="0">
              <a:solidFill>
                <a:schemeClr val="accent1">
                  <a:lumMod val="76000"/>
                </a:schemeClr>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1710862"/>
            <a:ext cx="6062129" cy="4501124"/>
          </a:xfrm>
        </p:spPr>
        <p:txBody>
          <a:bodyPr vert="horz" lIns="91440" tIns="45720" rIns="91440" bIns="45720" rtlCol="0" anchor="t">
            <a:noAutofit/>
          </a:bodyPr>
          <a:lstStyle/>
          <a:p>
            <a:pPr marL="285750" indent="-285750">
              <a:lnSpc>
                <a:spcPct val="100000"/>
              </a:lnSpc>
              <a:spcBef>
                <a:spcPts val="0"/>
              </a:spcBef>
              <a:buFont typeface="Arial,Sans-Serif"/>
              <a:buChar char="•"/>
            </a:pPr>
            <a:r>
              <a:rPr lang="en-US" sz="1800" dirty="0">
                <a:solidFill>
                  <a:schemeClr val="accent1">
                    <a:lumMod val="76000"/>
                  </a:schemeClr>
                </a:solidFill>
                <a:latin typeface="Ubuntu"/>
                <a:cs typeface="Calibri"/>
              </a:rPr>
              <a:t>Much of the foods we eat travel long distances to reach our plates. This distance is called "food miles." The further food must travel, the more fuel is used to transport it.</a:t>
            </a:r>
            <a:endParaRPr lang="en-US"/>
          </a:p>
          <a:p>
            <a:pPr marL="285750" indent="-285750">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85750">
              <a:lnSpc>
                <a:spcPct val="100000"/>
              </a:lnSpc>
              <a:spcBef>
                <a:spcPts val="0"/>
              </a:spcBef>
              <a:buFont typeface="Arial,Sans-Serif"/>
              <a:buChar char="•"/>
            </a:pPr>
            <a:r>
              <a:rPr lang="en-US" sz="1800" dirty="0">
                <a:solidFill>
                  <a:schemeClr val="accent1">
                    <a:lumMod val="76000"/>
                  </a:schemeClr>
                </a:solidFill>
                <a:latin typeface="Ubuntu"/>
                <a:cs typeface="Calibri"/>
              </a:rPr>
              <a:t>When food is transported, it often requires trucks, ships or planes, which burn fuel and release greenhouse gases. These gases contribute to climate change by trapping heat in the atmosphere.</a:t>
            </a:r>
          </a:p>
          <a:p>
            <a:pPr marL="285750" indent="-285750">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85750">
              <a:lnSpc>
                <a:spcPct val="100000"/>
              </a:lnSpc>
              <a:spcBef>
                <a:spcPts val="0"/>
              </a:spcBef>
              <a:buFont typeface="Arial,Sans-Serif"/>
              <a:buChar char="•"/>
            </a:pPr>
            <a:r>
              <a:rPr lang="en-US" sz="1800" dirty="0">
                <a:solidFill>
                  <a:schemeClr val="accent1">
                    <a:lumMod val="76000"/>
                  </a:schemeClr>
                </a:solidFill>
                <a:latin typeface="Ubuntu"/>
                <a:cs typeface="Calibri"/>
              </a:rPr>
              <a:t>By buying food that is grown locally and in season, we can reduce food miles. This means less fuel is needed, which helps lower greenhouse gas emissions. </a:t>
            </a:r>
          </a:p>
          <a:p>
            <a:pPr marL="285750" indent="-285750">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85750">
              <a:lnSpc>
                <a:spcPct val="100000"/>
              </a:lnSpc>
              <a:spcBef>
                <a:spcPts val="0"/>
              </a:spcBef>
              <a:buFont typeface="Arial,Sans-Serif"/>
              <a:buChar char="•"/>
            </a:pPr>
            <a:r>
              <a:rPr lang="en-US" sz="1800" dirty="0">
                <a:solidFill>
                  <a:schemeClr val="accent1">
                    <a:lumMod val="76000"/>
                  </a:schemeClr>
                </a:solidFill>
                <a:latin typeface="Ubuntu"/>
                <a:cs typeface="Calibri"/>
              </a:rPr>
              <a:t>Plus, buying local food supports nearby farmers and helps our community.</a:t>
            </a:r>
            <a:endParaRPr lang="en-US" sz="180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6146" name="Picture 2" descr="A truck with crates of fruit&#10;&#10;AI-generated content may be incorrect.">
            <a:extLst>
              <a:ext uri="{FF2B5EF4-FFF2-40B4-BE49-F238E27FC236}">
                <a16:creationId xmlns:a16="http://schemas.microsoft.com/office/drawing/2014/main" id="{F407FCA8-1A01-71B2-0153-175EBF87DF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2432" y="2044309"/>
            <a:ext cx="4463363" cy="2990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601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374384"/>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Packaging</a:t>
            </a: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1710863"/>
            <a:ext cx="6062129" cy="4220705"/>
          </a:xfrm>
        </p:spPr>
        <p:txBody>
          <a:bodyPr vert="horz" lIns="91440" tIns="45720" rIns="91440" bIns="45720" rtlCol="0" anchor="t">
            <a:noAutofit/>
          </a:bodyPr>
          <a:lstStyle/>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Many snack items, like crisps or sweets, come individually wrapped. These wrappers are convenient but create a lot of waste.</a:t>
            </a:r>
            <a:endParaRPr lang="en-US"/>
          </a:p>
          <a:p>
            <a:pPr marL="285750" indent="-228600">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Most of this waste ends up in landfills, where it just sits and doesn’t break down easily. Some of it even ends up in our oceans, where it can harm animals and pollute the water.</a:t>
            </a:r>
          </a:p>
          <a:p>
            <a:pPr marL="285750" indent="-228600">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For example, a single-use plastic snack wrapper can take hundreds of years to decompose. That means it will be around for a very long time, even after we’re done with it. Making choices that use less plastic can help protect our planet and keep it clean for everyone.</a:t>
            </a: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7170" name="Picture 2" descr="A diagram of a transportation system&#10;&#10;AI-generated content may be incorrect.">
            <a:extLst>
              <a:ext uri="{FF2B5EF4-FFF2-40B4-BE49-F238E27FC236}">
                <a16:creationId xmlns:a16="http://schemas.microsoft.com/office/drawing/2014/main" id="{4166055C-92B7-B2A0-E77E-5DF8FB6842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1" y="1361206"/>
            <a:ext cx="4372104" cy="4570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01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489839"/>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Microplastics</a:t>
            </a:r>
            <a:endParaRPr lang="en-US" dirty="0">
              <a:solidFill>
                <a:schemeClr val="accent1">
                  <a:lumMod val="76000"/>
                </a:schemeClr>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17794" y="1860954"/>
            <a:ext cx="6062129" cy="4121687"/>
          </a:xfrm>
        </p:spPr>
        <p:txBody>
          <a:bodyPr vert="horz" lIns="91440" tIns="45720" rIns="91440" bIns="45720" rtlCol="0" anchor="t">
            <a:noAutofit/>
          </a:bodyPr>
          <a:lstStyle/>
          <a:p>
            <a:pPr marL="285750" indent="-285750">
              <a:buFont typeface="Arial"/>
              <a:buChar char="•"/>
            </a:pPr>
            <a:r>
              <a:rPr lang="en-US" sz="1850" dirty="0">
                <a:solidFill>
                  <a:schemeClr val="accent1">
                    <a:lumMod val="76000"/>
                  </a:schemeClr>
                </a:solidFill>
                <a:latin typeface="Ubuntu"/>
                <a:cs typeface="Calibri"/>
              </a:rPr>
              <a:t>Food packaging can contain metals and plastics which can take many years to decompose.</a:t>
            </a:r>
            <a:endParaRPr lang="en-US" sz="1850">
              <a:solidFill>
                <a:schemeClr val="accent1">
                  <a:lumMod val="76000"/>
                </a:schemeClr>
              </a:solidFill>
            </a:endParaRPr>
          </a:p>
          <a:p>
            <a:pPr marL="285750" indent="-285750">
              <a:buFont typeface="Arial"/>
              <a:buChar char="•"/>
            </a:pPr>
            <a:r>
              <a:rPr lang="en-US" sz="1850" dirty="0">
                <a:solidFill>
                  <a:schemeClr val="accent1">
                    <a:lumMod val="76000"/>
                  </a:schemeClr>
                </a:solidFill>
                <a:latin typeface="Ubuntu"/>
                <a:cs typeface="Calibri"/>
              </a:rPr>
              <a:t>Rather than decomposing, plastic turns into “microplastics” which continue to pollute the environment, our food and drinking water.</a:t>
            </a:r>
          </a:p>
          <a:p>
            <a:pPr marL="285750" indent="-285750">
              <a:buFont typeface="Arial"/>
              <a:buChar char="•"/>
            </a:pPr>
            <a:r>
              <a:rPr lang="en-US" sz="1850" dirty="0">
                <a:solidFill>
                  <a:schemeClr val="accent1">
                    <a:lumMod val="76000"/>
                  </a:schemeClr>
                </a:solidFill>
                <a:latin typeface="Ubuntu"/>
                <a:cs typeface="Calibri"/>
              </a:rPr>
              <a:t>Microplastics are tiny fragments of plastic smaller than 0.5 cm. These plastics break down slowly but do not decompose fully. </a:t>
            </a:r>
          </a:p>
          <a:p>
            <a:pPr marL="285750" indent="-285750">
              <a:buFont typeface="Arial"/>
              <a:buChar char="•"/>
            </a:pPr>
            <a:endParaRPr lang="en-US" sz="1850" dirty="0">
              <a:solidFill>
                <a:schemeClr val="accent1">
                  <a:lumMod val="76000"/>
                </a:schemeClr>
              </a:solidFill>
              <a:latin typeface="Ubuntu"/>
              <a:cs typeface="Calibri"/>
            </a:endParaRPr>
          </a:p>
          <a:p>
            <a:pPr marL="285750" indent="-285750">
              <a:spcBef>
                <a:spcPts val="0"/>
              </a:spcBef>
              <a:buFont typeface="Arial"/>
              <a:buChar char="•"/>
            </a:pPr>
            <a:r>
              <a:rPr lang="en-US" sz="1850" dirty="0">
                <a:solidFill>
                  <a:schemeClr val="accent1">
                    <a:lumMod val="76000"/>
                  </a:schemeClr>
                </a:solidFill>
                <a:latin typeface="Ubuntu"/>
                <a:cs typeface="Calibri"/>
              </a:rPr>
              <a:t>Overtime microplastics become small enough to be accidentally consumed by living things. They 'bioconcentrate' in food chains because they cannot be excreted. The effects of this build-up are not fully yet understood*. </a:t>
            </a:r>
            <a:endParaRPr lang="en-US" sz="1850">
              <a:solidFill>
                <a:schemeClr val="accent1">
                  <a:lumMod val="76000"/>
                </a:schemeClr>
              </a:solidFill>
              <a:latin typeface="Ubuntu"/>
              <a:cs typeface="Calibri"/>
            </a:endParaRPr>
          </a:p>
          <a:p>
            <a:pPr marL="285750" indent="-285750">
              <a:buFont typeface="Arial"/>
              <a:buChar char="•"/>
            </a:pPr>
            <a:endParaRPr lang="en-US" sz="1600" dirty="0">
              <a:solidFill>
                <a:srgbClr val="000000"/>
              </a:solidFill>
              <a:latin typeface="Calibri"/>
              <a:cs typeface="Calibri"/>
            </a:endParaRP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3" name="Picture 2" descr="A close up of a finger with confetti&#10;&#10;Description automatically generated">
            <a:extLst>
              <a:ext uri="{FF2B5EF4-FFF2-40B4-BE49-F238E27FC236}">
                <a16:creationId xmlns:a16="http://schemas.microsoft.com/office/drawing/2014/main" id="{62ED45DA-2C4C-067B-111E-E105E0899F14}"/>
              </a:ext>
            </a:extLst>
          </p:cNvPr>
          <p:cNvPicPr>
            <a:picLocks noChangeAspect="1"/>
          </p:cNvPicPr>
          <p:nvPr/>
        </p:nvPicPr>
        <p:blipFill>
          <a:blip r:embed="rId2"/>
          <a:stretch>
            <a:fillRect/>
          </a:stretch>
        </p:blipFill>
        <p:spPr>
          <a:xfrm>
            <a:off x="6873962" y="1826042"/>
            <a:ext cx="4709885" cy="4084151"/>
          </a:xfrm>
          <a:prstGeom prst="roundRect">
            <a:avLst/>
          </a:prstGeom>
          <a:ln>
            <a:noFill/>
          </a:ln>
          <a:effectLst>
            <a:softEdge rad="112500"/>
          </a:effectLst>
        </p:spPr>
      </p:pic>
      <p:sp>
        <p:nvSpPr>
          <p:cNvPr id="8" name="TextBox 6">
            <a:extLst>
              <a:ext uri="{FF2B5EF4-FFF2-40B4-BE49-F238E27FC236}">
                <a16:creationId xmlns:a16="http://schemas.microsoft.com/office/drawing/2014/main" id="{4B97859B-7A89-826A-E3FB-C2F04EFEEE24}"/>
              </a:ext>
            </a:extLst>
          </p:cNvPr>
          <p:cNvSpPr txBox="1"/>
          <p:nvPr/>
        </p:nvSpPr>
        <p:spPr>
          <a:xfrm>
            <a:off x="6217371" y="5416748"/>
            <a:ext cx="5596306" cy="98488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endParaRPr lang="en-US" sz="1200">
              <a:solidFill>
                <a:srgbClr val="141414"/>
              </a:solidFill>
              <a:cs typeface="Calibri"/>
            </a:endParaRPr>
          </a:p>
          <a:p>
            <a:pPr>
              <a:spcAft>
                <a:spcPts val="600"/>
              </a:spcAft>
            </a:pPr>
            <a:endParaRPr lang="en-US">
              <a:cs typeface="Calibri"/>
            </a:endParaRPr>
          </a:p>
          <a:p>
            <a:pPr algn="r">
              <a:spcAft>
                <a:spcPts val="600"/>
              </a:spcAft>
            </a:pPr>
            <a:r>
              <a:rPr lang="en-US" b="1" u="sng" dirty="0">
                <a:latin typeface="Ubuntu"/>
                <a:ea typeface="+mn-lt"/>
                <a:cs typeface="+mn-lt"/>
                <a:hlinkClick r:id="rId3"/>
              </a:rPr>
              <a:t>*</a:t>
            </a:r>
            <a:r>
              <a:rPr lang="en-US" b="1" dirty="0">
                <a:latin typeface="Ubuntu"/>
                <a:ea typeface="+mn-lt"/>
                <a:cs typeface="+mn-lt"/>
                <a:hlinkClick r:id="rId3"/>
              </a:rPr>
              <a:t>Bioaccumulation - KS3 Biology - BBC Bitesize</a:t>
            </a:r>
            <a:r>
              <a:rPr lang="en-US" b="1" dirty="0">
                <a:latin typeface="Ubuntu"/>
                <a:ea typeface="+mn-lt"/>
                <a:cs typeface="+mn-lt"/>
              </a:rPr>
              <a:t> </a:t>
            </a:r>
            <a:endParaRPr lang="en-US" b="1">
              <a:latin typeface="Ubuntu"/>
              <a:ea typeface="Calibri" panose="020F0502020204030204"/>
              <a:cs typeface="Calibri" panose="020F0502020204030204"/>
            </a:endParaRPr>
          </a:p>
        </p:txBody>
      </p:sp>
    </p:spTree>
    <p:extLst>
      <p:ext uri="{BB962C8B-B14F-4D97-AF65-F5344CB8AC3E}">
        <p14:creationId xmlns:p14="http://schemas.microsoft.com/office/powerpoint/2010/main" val="2005990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17794" y="1488860"/>
            <a:ext cx="5775486" cy="669925"/>
          </a:xfrm>
        </p:spPr>
        <p:txBody>
          <a:bodyPr vert="horz" lIns="91440" tIns="45720" rIns="91440" bIns="45720" rtlCol="0" anchor="b">
            <a:noAutofit/>
          </a:bodyPr>
          <a:lstStyle/>
          <a:p>
            <a:r>
              <a:rPr lang="en-GB" dirty="0">
                <a:solidFill>
                  <a:schemeClr val="accent1">
                    <a:lumMod val="76000"/>
                  </a:schemeClr>
                </a:solidFill>
                <a:latin typeface="Ubuntu"/>
                <a:cs typeface="Calibri Light"/>
              </a:rPr>
              <a:t>Food Chains</a:t>
            </a:r>
            <a:endParaRPr lang="en-US" dirty="0">
              <a:solidFill>
                <a:schemeClr val="accent1">
                  <a:lumMod val="76000"/>
                </a:schemeClr>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1271" y="1709101"/>
            <a:ext cx="7030573" cy="4597009"/>
          </a:xfrm>
        </p:spPr>
        <p:txBody>
          <a:bodyPr vert="horz" lIns="91440" tIns="45720" rIns="91440" bIns="45720" rtlCol="0" anchor="t">
            <a:noAutofit/>
          </a:bodyPr>
          <a:lstStyle/>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Pollution and waste can seriously disrupt natural food chains. When harmful chemicals or plastics enter the environment, they can affect the plants and animals that make up these food chains. For example, if small fish eat plastic, larger fish that eat them can also be harmed. This can upset the balance of the entire ecosystem.</a:t>
            </a:r>
            <a:endParaRPr lang="en-US"/>
          </a:p>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Healthy ecosystems are essential for growing nutritious food. In a balanced ecosystem, plants get the nutrients they need from the soil, and animals help pollinate crops and control pests. When food chains are disrupted, it can lead to weaker ecosystems that struggle to support the growth of healthy food.</a:t>
            </a:r>
          </a:p>
          <a:p>
            <a:pPr marL="285750" indent="-228600">
              <a:spcBef>
                <a:spcPts val="0"/>
              </a:spcBef>
              <a:spcAft>
                <a:spcPts val="600"/>
              </a:spcAft>
              <a:buFont typeface="Arial,Sans-Serif"/>
              <a:buChar char="•"/>
            </a:pPr>
            <a:r>
              <a:rPr lang="en-US" sz="1800" dirty="0">
                <a:solidFill>
                  <a:schemeClr val="accent1">
                    <a:lumMod val="76000"/>
                  </a:schemeClr>
                </a:solidFill>
                <a:latin typeface="Ubuntu"/>
                <a:cs typeface="Calibri"/>
              </a:rPr>
              <a:t>Protecting food chains helps maintain biodiversity, which means having a wide variety of plants and animals. Biodiversity is important because it makes ecosystems stronger and more resilient. When we protect food chains, we ensure that all living things, including humans, can thrive together.</a:t>
            </a: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buFont typeface="Arial"/>
              <a:buChar char="•"/>
            </a:pPr>
            <a:endParaRPr lang="en-US" sz="1600" dirty="0">
              <a:solidFill>
                <a:srgbClr val="000000"/>
              </a:solidFill>
              <a:latin typeface="Calibri"/>
              <a:cs typeface="Calibri"/>
            </a:endParaRPr>
          </a:p>
          <a:p>
            <a:pPr marL="285750" indent="-285750" algn="just">
              <a:lnSpc>
                <a:spcPct val="100000"/>
              </a:lnSpc>
              <a:spcBef>
                <a:spcPts val="0"/>
              </a:spcBef>
              <a:buFont typeface="Arial,Sans-Serif"/>
              <a:buChar char="•"/>
            </a:pPr>
            <a:endParaRPr lang="en-US" sz="1800" dirty="0">
              <a:solidFill>
                <a:schemeClr val="accent1">
                  <a:lumMod val="76000"/>
                </a:schemeClr>
              </a:solidFill>
              <a:latin typeface="Ubuntu"/>
              <a:cs typeface="Calibri"/>
            </a:endParaRPr>
          </a:p>
          <a:p>
            <a:pPr marL="285750" indent="-228600" algn="just">
              <a:spcBef>
                <a:spcPts val="0"/>
              </a:spcBef>
              <a:spcAft>
                <a:spcPts val="600"/>
              </a:spcAft>
              <a:buFont typeface="Arial,Sans-Serif"/>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dirty="0">
              <a:solidFill>
                <a:schemeClr val="accent1">
                  <a:lumMod val="76000"/>
                </a:schemeClr>
              </a:solidFill>
              <a:latin typeface="Ubuntu"/>
              <a:cs typeface="Calibri"/>
            </a:endParaRPr>
          </a:p>
          <a:p>
            <a:pPr marL="285750" indent="-285750" algn="just">
              <a:buFont typeface="Arial"/>
              <a:buChar char="•"/>
            </a:pPr>
            <a:endParaRPr lang="en-US" sz="1800" b="1" dirty="0">
              <a:solidFill>
                <a:schemeClr val="accent1">
                  <a:lumMod val="76000"/>
                </a:schemeClr>
              </a:solidFill>
              <a:latin typeface="Ubuntu"/>
              <a:cs typeface="Calibri"/>
            </a:endParaRPr>
          </a:p>
          <a:p>
            <a:pPr marL="285750" indent="-285750" algn="just">
              <a:buFont typeface="Arial,Sans-Serif"/>
              <a:buChar char="•"/>
            </a:pPr>
            <a:endParaRPr lang="en-US" sz="2400" b="1" dirty="0">
              <a:solidFill>
                <a:srgbClr val="4472C4"/>
              </a:solidFill>
              <a:latin typeface="Ubuntu"/>
            </a:endParaRPr>
          </a:p>
          <a:p>
            <a:pPr marL="285750" indent="-285750">
              <a:buFont typeface="Arial,Sans-Serif"/>
              <a:buChar char="•"/>
            </a:pPr>
            <a:endParaRPr lang="en-US" sz="2000">
              <a:solidFill>
                <a:srgbClr val="000000"/>
              </a:solidFill>
            </a:endParaRPr>
          </a:p>
          <a:p>
            <a:endParaRPr lang="en-US"/>
          </a:p>
        </p:txBody>
      </p:sp>
      <p:pic>
        <p:nvPicPr>
          <p:cNvPr id="9218" name="Picture 2" descr="A person holding a small plant&#10;&#10;Description automatically generated">
            <a:extLst>
              <a:ext uri="{FF2B5EF4-FFF2-40B4-BE49-F238E27FC236}">
                <a16:creationId xmlns:a16="http://schemas.microsoft.com/office/drawing/2014/main" id="{272AF8A3-40E7-0F2C-C2BD-11A40DC811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9577" y="1902849"/>
            <a:ext cx="3673860" cy="3052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258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94F83C-B44C-420A-95C1-57875566B5CB}">
  <ds:schemaRefs>
    <ds:schemaRef ds:uri="http://purl.org/dc/dcmitype/"/>
    <ds:schemaRef ds:uri="http://schemas.microsoft.com/office/2006/metadata/properties"/>
    <ds:schemaRef ds:uri="http://www.w3.org/XML/1998/namespace"/>
    <ds:schemaRef ds:uri="http://purl.org/dc/elements/1.1/"/>
    <ds:schemaRef ds:uri="http://schemas.microsoft.com/office/infopath/2007/PartnerControls"/>
    <ds:schemaRef ds:uri="http://schemas.microsoft.com/office/2006/documentManagement/types"/>
    <ds:schemaRef ds:uri="d6550f9a-f14e-418b-a53a-e888529f43ac"/>
    <ds:schemaRef ds:uri="http://schemas.openxmlformats.org/package/2006/metadata/core-properties"/>
    <ds:schemaRef ds:uri="bbd7921a-042b-4eb0-b7a0-a3fc5587e9ac"/>
    <ds:schemaRef ds:uri="http://purl.org/dc/terms/"/>
  </ds:schemaRefs>
</ds:datastoreItem>
</file>

<file path=customXml/itemProps2.xml><?xml version="1.0" encoding="utf-8"?>
<ds:datastoreItem xmlns:ds="http://schemas.openxmlformats.org/officeDocument/2006/customXml" ds:itemID="{C595F49C-DD1F-41D3-8740-89158C453C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6D6956-2B90-4149-98C0-6E7C66D5305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TotalTime>
  <Words>1597</Words>
  <Application>Microsoft Office PowerPoint</Application>
  <PresentationFormat>Widescreen</PresentationFormat>
  <Paragraphs>169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Relationship with food</dc:title>
  <dc:creator>Grace Lawson (Public Health Wales - No. 2 Capital Quarter)</dc:creator>
  <cp:lastModifiedBy>Almaz Wong (Public Health Wales - No. 2 Capital Quarter)</cp:lastModifiedBy>
  <cp:revision>773</cp:revision>
  <dcterms:created xsi:type="dcterms:W3CDTF">2024-07-15T10:23:32Z</dcterms:created>
  <dcterms:modified xsi:type="dcterms:W3CDTF">2025-06-24T08:14:00Z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