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4"/>
  </p:sldMasterIdLst>
  <p:notesMasterIdLst>
    <p:notesMasterId r:id="rId15"/>
  </p:notesMasterIdLst>
  <p:sldIdLst>
    <p:sldId id="256" r:id="rId5"/>
    <p:sldId id="258" r:id="rId6"/>
    <p:sldId id="272" r:id="rId7"/>
    <p:sldId id="277" r:id="rId8"/>
    <p:sldId id="278" r:id="rId9"/>
    <p:sldId id="279" r:id="rId10"/>
    <p:sldId id="280" r:id="rId11"/>
    <p:sldId id="265" r:id="rId12"/>
    <p:sldId id="267" r:id="rId13"/>
    <p:sldId id="26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CEF4D41-7E19-87B1-FCC0-3FB9C95F00ED}" name="Grace Lawson (Public Health Wales - No. 2 Capital Quarter)" initials="" userId="S::grace.lawson@wales.nhs.uk::88c6baf7-06f7-4e16-85cb-71260126bd16" providerId="AD"/>
  <p188:author id="{311702CD-2FE8-6362-4115-878685D0A7F7}" name="Leanne Small (Public Health Wales - No. 2 Capital Quarter)" initials="LQ" userId="S::leanne.small@wales.nhs.uk::d76cf426-005f-434f-ac47-a5eb582e6007"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8518A"/>
    <a:srgbClr val="54FFC0"/>
    <a:srgbClr val="DBEAF9"/>
    <a:srgbClr val="FFFFFF"/>
    <a:srgbClr val="FBFFFD"/>
    <a:srgbClr val="D5FFED"/>
    <a:srgbClr val="CCFF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C3D2F3F-8322-414E-8BB6-D8A66B3AB8E7}" v="1" dt="2024-06-17T09:19:37.3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700"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3C5D82-122C-8E42-B3D6-67347C6BA68D}" type="datetimeFigureOut">
              <a:rPr lang="en-US" smtClean="0"/>
              <a:t>8/27/2024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F1F24-30D7-5740-9F64-AE7FBFFC8324}" type="slidenum">
              <a:rPr lang="en-US" smtClean="0"/>
              <a:t>‹#›</a:t>
            </a:fld>
            <a:endParaRPr lang="en-US"/>
          </a:p>
        </p:txBody>
      </p:sp>
    </p:spTree>
    <p:extLst>
      <p:ext uri="{BB962C8B-B14F-4D97-AF65-F5344CB8AC3E}">
        <p14:creationId xmlns:p14="http://schemas.microsoft.com/office/powerpoint/2010/main" val="277345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6BF1F24-30D7-5740-9F64-AE7FBFFC8324}" type="slidenum">
              <a:rPr lang="en-US" smtClean="0"/>
              <a:t>2</a:t>
            </a:fld>
            <a:endParaRPr lang="en-US"/>
          </a:p>
        </p:txBody>
      </p:sp>
    </p:spTree>
    <p:extLst>
      <p:ext uri="{BB962C8B-B14F-4D97-AF65-F5344CB8AC3E}">
        <p14:creationId xmlns:p14="http://schemas.microsoft.com/office/powerpoint/2010/main" val="476067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581FA5-835A-DBD2-2F6D-3404E5887D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1C2950-5F32-BFB0-1026-3A26CA32497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F41DAB8-DD53-7545-AD82-DD8ECC7B1CC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96EF2963-1B5E-E01A-27F8-F1DC976B0FDA}"/>
              </a:ext>
            </a:extLst>
          </p:cNvPr>
          <p:cNvSpPr>
            <a:spLocks noGrp="1"/>
          </p:cNvSpPr>
          <p:nvPr>
            <p:ph type="sldNum" sz="quarter" idx="5"/>
          </p:nvPr>
        </p:nvSpPr>
        <p:spPr/>
        <p:txBody>
          <a:bodyPr/>
          <a:lstStyle/>
          <a:p>
            <a:fld id="{C6BF1F24-30D7-5740-9F64-AE7FBFFC8324}" type="slidenum">
              <a:rPr lang="en-US" smtClean="0"/>
              <a:t>3</a:t>
            </a:fld>
            <a:endParaRPr lang="en-US"/>
          </a:p>
        </p:txBody>
      </p:sp>
    </p:spTree>
    <p:extLst>
      <p:ext uri="{BB962C8B-B14F-4D97-AF65-F5344CB8AC3E}">
        <p14:creationId xmlns:p14="http://schemas.microsoft.com/office/powerpoint/2010/main" val="4247498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6BF1F24-30D7-5740-9F64-AE7FBFFC8324}" type="slidenum">
              <a:rPr lang="en-US" smtClean="0"/>
              <a:t>7</a:t>
            </a:fld>
            <a:endParaRPr lang="en-US"/>
          </a:p>
        </p:txBody>
      </p:sp>
    </p:spTree>
    <p:extLst>
      <p:ext uri="{BB962C8B-B14F-4D97-AF65-F5344CB8AC3E}">
        <p14:creationId xmlns:p14="http://schemas.microsoft.com/office/powerpoint/2010/main" val="2004614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6BF1F24-30D7-5740-9F64-AE7FBFFC8324}" type="slidenum">
              <a:rPr lang="en-US" smtClean="0"/>
              <a:t>8</a:t>
            </a:fld>
            <a:endParaRPr lang="en-US"/>
          </a:p>
        </p:txBody>
      </p:sp>
    </p:spTree>
    <p:extLst>
      <p:ext uri="{BB962C8B-B14F-4D97-AF65-F5344CB8AC3E}">
        <p14:creationId xmlns:p14="http://schemas.microsoft.com/office/powerpoint/2010/main" val="6026163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6BF1F24-30D7-5740-9F64-AE7FBFFC8324}" type="slidenum">
              <a:rPr lang="en-US" smtClean="0"/>
              <a:t>10</a:t>
            </a:fld>
            <a:endParaRPr lang="en-US"/>
          </a:p>
        </p:txBody>
      </p:sp>
    </p:spTree>
    <p:extLst>
      <p:ext uri="{BB962C8B-B14F-4D97-AF65-F5344CB8AC3E}">
        <p14:creationId xmlns:p14="http://schemas.microsoft.com/office/powerpoint/2010/main" val="7004485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8E0ED43-A537-75F8-3B40-FACDD890427C}"/>
              </a:ext>
            </a:extLst>
          </p:cNvPr>
          <p:cNvSpPr/>
          <p:nvPr userDrawn="1"/>
        </p:nvSpPr>
        <p:spPr>
          <a:xfrm>
            <a:off x="0" y="0"/>
            <a:ext cx="12192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48CC64B-142E-58F7-6B3F-B0517A3CF106}"/>
              </a:ext>
            </a:extLst>
          </p:cNvPr>
          <p:cNvPicPr>
            <a:picLocks noChangeAspect="1"/>
          </p:cNvPicPr>
          <p:nvPr userDrawn="1"/>
        </p:nvPicPr>
        <p:blipFill>
          <a:blip r:embed="rId2"/>
          <a:srcRect/>
          <a:stretch/>
        </p:blipFill>
        <p:spPr>
          <a:xfrm>
            <a:off x="3771899" y="0"/>
            <a:ext cx="8420101"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9EEEC7A5-BEBE-218F-2CA7-7C15F21B0373}"/>
              </a:ext>
            </a:extLst>
          </p:cNvPr>
          <p:cNvSpPr>
            <a:spLocks noGrp="1"/>
          </p:cNvSpPr>
          <p:nvPr>
            <p:ph type="body" sz="quarter" idx="10" hasCustomPrompt="1"/>
          </p:nvPr>
        </p:nvSpPr>
        <p:spPr>
          <a:xfrm>
            <a:off x="285750" y="2710836"/>
            <a:ext cx="543242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4" name="Text Placeholder 13">
            <a:extLst>
              <a:ext uri="{FF2B5EF4-FFF2-40B4-BE49-F238E27FC236}">
                <a16:creationId xmlns:a16="http://schemas.microsoft.com/office/drawing/2014/main" id="{DD23FB2A-DF5E-3AF2-38DF-C7DF8655157D}"/>
              </a:ext>
            </a:extLst>
          </p:cNvPr>
          <p:cNvSpPr>
            <a:spLocks noGrp="1"/>
          </p:cNvSpPr>
          <p:nvPr>
            <p:ph type="body" sz="quarter" idx="11" hasCustomPrompt="1"/>
          </p:nvPr>
        </p:nvSpPr>
        <p:spPr>
          <a:xfrm>
            <a:off x="285750" y="3387964"/>
            <a:ext cx="543242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5" name="Text Placeholder 13">
            <a:extLst>
              <a:ext uri="{FF2B5EF4-FFF2-40B4-BE49-F238E27FC236}">
                <a16:creationId xmlns:a16="http://schemas.microsoft.com/office/drawing/2014/main" id="{DCCB7028-9028-5AAA-F266-1BA4C1BB37BC}"/>
              </a:ext>
            </a:extLst>
          </p:cNvPr>
          <p:cNvSpPr>
            <a:spLocks noGrp="1"/>
          </p:cNvSpPr>
          <p:nvPr>
            <p:ph type="body" sz="quarter" idx="12" hasCustomPrompt="1"/>
          </p:nvPr>
        </p:nvSpPr>
        <p:spPr>
          <a:xfrm>
            <a:off x="285750" y="4204682"/>
            <a:ext cx="543242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
        <p:nvSpPr>
          <p:cNvPr id="6" name="Picture Placeholder 4">
            <a:extLst>
              <a:ext uri="{FF2B5EF4-FFF2-40B4-BE49-F238E27FC236}">
                <a16:creationId xmlns:a16="http://schemas.microsoft.com/office/drawing/2014/main" id="{A2F69A33-999F-7261-9535-B2A9E2043EB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spTree>
    <p:extLst>
      <p:ext uri="{BB962C8B-B14F-4D97-AF65-F5344CB8AC3E}">
        <p14:creationId xmlns:p14="http://schemas.microsoft.com/office/powerpoint/2010/main" val="3121995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3" name="Picture 2">
            <a:extLst>
              <a:ext uri="{FF2B5EF4-FFF2-40B4-BE49-F238E27FC236}">
                <a16:creationId xmlns:a16="http://schemas.microsoft.com/office/drawing/2014/main" id="{BF98EFCF-C246-005C-498D-271681A00FB4}"/>
              </a:ext>
            </a:extLst>
          </p:cNvPr>
          <p:cNvPicPr>
            <a:picLocks noChangeAspect="1"/>
          </p:cNvPicPr>
          <p:nvPr userDrawn="1"/>
        </p:nvPicPr>
        <p:blipFill>
          <a:blip r:embed="rId3"/>
          <a:srcRect/>
          <a:stretch/>
        </p:blipFill>
        <p:spPr>
          <a:xfrm>
            <a:off x="8359749" y="2620284"/>
            <a:ext cx="3527372" cy="3968293"/>
          </a:xfrm>
          <a:prstGeom prst="rect">
            <a:avLst/>
          </a:prstGeom>
        </p:spPr>
      </p:pic>
      <p:pic>
        <p:nvPicPr>
          <p:cNvPr id="4" name="Picture 3" descr="A blue rectangle on a black background&#10;&#10;Description automatically generated">
            <a:extLst>
              <a:ext uri="{FF2B5EF4-FFF2-40B4-BE49-F238E27FC236}">
                <a16:creationId xmlns:a16="http://schemas.microsoft.com/office/drawing/2014/main" id="{4A6CD33D-CE15-C6EA-E9D7-A276F9645855}"/>
              </a:ext>
            </a:extLst>
          </p:cNvPr>
          <p:cNvPicPr>
            <a:picLocks noChangeAspect="1"/>
          </p:cNvPicPr>
          <p:nvPr userDrawn="1"/>
        </p:nvPicPr>
        <p:blipFill rotWithShape="1">
          <a:blip r:embed="rId4"/>
          <a:srcRect l="25437" t="2543" r="5912" b="3059"/>
          <a:stretch/>
        </p:blipFill>
        <p:spPr>
          <a:xfrm rot="5400000">
            <a:off x="6649025" y="-657741"/>
            <a:ext cx="2405273" cy="3720755"/>
          </a:xfrm>
          <a:prstGeom prst="rect">
            <a:avLst/>
          </a:prstGeom>
        </p:spPr>
      </p:pic>
      <p:sp>
        <p:nvSpPr>
          <p:cNvPr id="2" name="Text Placeholder 16">
            <a:extLst>
              <a:ext uri="{FF2B5EF4-FFF2-40B4-BE49-F238E27FC236}">
                <a16:creationId xmlns:a16="http://schemas.microsoft.com/office/drawing/2014/main" id="{0E5CFCF9-4FEA-684C-9249-6CB4258FF9E4}"/>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1D7A6BE0-A3A3-00EF-966D-ED9E9646A869}"/>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3DC193FF-EE37-7665-A88F-6D82E3E41B60}"/>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49138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Green">
    <p:spTree>
      <p:nvGrpSpPr>
        <p:cNvPr id="1" name=""/>
        <p:cNvGrpSpPr/>
        <p:nvPr/>
      </p:nvGrpSpPr>
      <p:grpSpPr>
        <a:xfrm>
          <a:off x="0" y="0"/>
          <a:ext cx="0" cy="0"/>
          <a:chOff x="0" y="0"/>
          <a:chExt cx="0" cy="0"/>
        </a:xfrm>
      </p:grpSpPr>
      <p:pic>
        <p:nvPicPr>
          <p:cNvPr id="13" name="Picture 12" descr="A green curved object on a black background&#10;&#10;Description automatically generated">
            <a:extLst>
              <a:ext uri="{FF2B5EF4-FFF2-40B4-BE49-F238E27FC236}">
                <a16:creationId xmlns:a16="http://schemas.microsoft.com/office/drawing/2014/main" id="{5BE47017-229C-E9B0-9136-346518C971BC}"/>
              </a:ext>
            </a:extLst>
          </p:cNvPr>
          <p:cNvPicPr>
            <a:picLocks noChangeAspect="1"/>
          </p:cNvPicPr>
          <p:nvPr userDrawn="1"/>
        </p:nvPicPr>
        <p:blipFill rotWithShape="1">
          <a:blip r:embed="rId2"/>
          <a:srcRect l="13170" b="50222"/>
          <a:stretch/>
        </p:blipFill>
        <p:spPr>
          <a:xfrm>
            <a:off x="8678735" y="4849885"/>
            <a:ext cx="3113591" cy="2008116"/>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0FAC1D26-CC7D-E97A-3F21-2D75E28C9454}"/>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3" name="Text Placeholder 19">
            <a:extLst>
              <a:ext uri="{FF2B5EF4-FFF2-40B4-BE49-F238E27FC236}">
                <a16:creationId xmlns:a16="http://schemas.microsoft.com/office/drawing/2014/main" id="{F32C9CDA-6E98-BDBB-22CC-3331CBEB200D}"/>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16">
            <a:extLst>
              <a:ext uri="{FF2B5EF4-FFF2-40B4-BE49-F238E27FC236}">
                <a16:creationId xmlns:a16="http://schemas.microsoft.com/office/drawing/2014/main" id="{CB3808F5-2977-2430-671D-201C708FDA25}"/>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631F4810-3655-6AC4-612B-0F5ED1F82335}"/>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1E2E994-007A-4BF6-1A75-386E1DE02EA2}"/>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29603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EFD7FFEF-DD76-C8F1-63F4-63C982059D10}"/>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1322468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Image - Green">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17E004D3-DBCA-1C37-97A3-960F3197F922}"/>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ADEB40E7-645B-EFDF-08C9-EF3FCF11D1D3}"/>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DEF444B3-DCDC-AEAE-C9E4-7E25D26EE18E}"/>
              </a:ext>
            </a:extLst>
          </p:cNvPr>
          <p:cNvPicPr>
            <a:picLocks noChangeAspect="1"/>
          </p:cNvPicPr>
          <p:nvPr userDrawn="1"/>
        </p:nvPicPr>
        <p:blipFill rotWithShape="1">
          <a:blip r:embed="rId3"/>
          <a:srcRect b="34365"/>
          <a:stretch/>
        </p:blipFill>
        <p:spPr>
          <a:xfrm rot="10800000">
            <a:off x="5464465" y="-1"/>
            <a:ext cx="3010823" cy="2223164"/>
          </a:xfrm>
          <a:prstGeom prst="rect">
            <a:avLst/>
          </a:prstGeom>
        </p:spPr>
      </p:pic>
      <p:sp>
        <p:nvSpPr>
          <p:cNvPr id="4" name="Text Placeholder 16">
            <a:extLst>
              <a:ext uri="{FF2B5EF4-FFF2-40B4-BE49-F238E27FC236}">
                <a16:creationId xmlns:a16="http://schemas.microsoft.com/office/drawing/2014/main" id="{D35E72E3-FB2A-CE9B-8A97-5095BD60FDCE}"/>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64FA1C60-516A-E812-0696-9110D645B8D7}"/>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98BB7B6D-035A-422E-9B5C-4C0B73E961DA}"/>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649238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3463542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785406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046480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E04A0E-7116-D43A-EF7E-9E7B920E9388}"/>
              </a:ext>
            </a:extLst>
          </p:cNvPr>
          <p:cNvPicPr>
            <a:picLocks noChangeAspect="1"/>
          </p:cNvPicPr>
          <p:nvPr userDrawn="1"/>
        </p:nvPicPr>
        <p:blipFill>
          <a:blip r:embed="rId2"/>
          <a:srcRect/>
          <a:stretch/>
        </p:blipFill>
        <p:spPr>
          <a:xfrm>
            <a:off x="0" y="0"/>
            <a:ext cx="12192000" cy="6858000"/>
          </a:xfrm>
          <a:prstGeom prst="rect">
            <a:avLst/>
          </a:prstGeom>
        </p:spPr>
      </p:pic>
      <p:pic>
        <p:nvPicPr>
          <p:cNvPr id="5" name="Picture 4">
            <a:extLst>
              <a:ext uri="{FF2B5EF4-FFF2-40B4-BE49-F238E27FC236}">
                <a16:creationId xmlns:a16="http://schemas.microsoft.com/office/drawing/2014/main" id="{D8E1D216-83C4-383F-5127-29C1F1C984F3}"/>
              </a:ext>
            </a:extLst>
          </p:cNvPr>
          <p:cNvPicPr>
            <a:picLocks noChangeAspect="1"/>
          </p:cNvPicPr>
          <p:nvPr userDrawn="1"/>
        </p:nvPicPr>
        <p:blipFill>
          <a:blip r:embed="rId3"/>
          <a:srcRect/>
          <a:stretch/>
        </p:blipFill>
        <p:spPr>
          <a:xfrm>
            <a:off x="285750" y="275383"/>
            <a:ext cx="2365080" cy="726620"/>
          </a:xfrm>
          <a:prstGeom prst="rect">
            <a:avLst/>
          </a:prstGeom>
        </p:spPr>
      </p:pic>
      <p:sp>
        <p:nvSpPr>
          <p:cNvPr id="7" name="TextBox 6">
            <a:extLst>
              <a:ext uri="{FF2B5EF4-FFF2-40B4-BE49-F238E27FC236}">
                <a16:creationId xmlns:a16="http://schemas.microsoft.com/office/drawing/2014/main" id="{B62B3495-9D10-4CA2-AB77-C01FF170FF10}"/>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8" name="Text Placeholder 13">
            <a:extLst>
              <a:ext uri="{FF2B5EF4-FFF2-40B4-BE49-F238E27FC236}">
                <a16:creationId xmlns:a16="http://schemas.microsoft.com/office/drawing/2014/main" id="{9D15ADB2-ED3A-0348-BADB-D21C55C9FA09}"/>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9" name="Text Placeholder 13">
            <a:extLst>
              <a:ext uri="{FF2B5EF4-FFF2-40B4-BE49-F238E27FC236}">
                <a16:creationId xmlns:a16="http://schemas.microsoft.com/office/drawing/2014/main" id="{2ACCC9AE-D598-DAC1-8F65-F73D0EE59424}"/>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3031432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6317-7467-DE3F-6C0B-DD058A9867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953CBCA-3BED-A47C-B4C8-D30F0AB685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28CC687-9ECD-F6E3-5184-EFAF7E46FB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4E63EC1-32C7-C148-9B23-6C189CE1C2B7}" type="datetimeFigureOut">
              <a:rPr lang="en-US" smtClean="0"/>
              <a:pPr/>
              <a:t>8/27/2024</a:t>
            </a:fld>
            <a:endParaRPr lang="en-US"/>
          </a:p>
        </p:txBody>
      </p:sp>
      <p:sp>
        <p:nvSpPr>
          <p:cNvPr id="5" name="Footer Placeholder 4">
            <a:extLst>
              <a:ext uri="{FF2B5EF4-FFF2-40B4-BE49-F238E27FC236}">
                <a16:creationId xmlns:a16="http://schemas.microsoft.com/office/drawing/2014/main" id="{E242B47E-A058-0DAF-B59E-CC2E267BDA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91C73786-2D0C-15B4-1EB1-4F191CCD81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1A6076B7-25FF-134B-B2FE-8DDBCA4A7BAB}" type="slidenum">
              <a:rPr lang="en-US" smtClean="0"/>
              <a:pPr/>
              <a:t>‹#›</a:t>
            </a:fld>
            <a:endParaRPr lang="en-US"/>
          </a:p>
        </p:txBody>
      </p:sp>
    </p:spTree>
    <p:extLst>
      <p:ext uri="{BB962C8B-B14F-4D97-AF65-F5344CB8AC3E}">
        <p14:creationId xmlns:p14="http://schemas.microsoft.com/office/powerpoint/2010/main" val="1613755529"/>
      </p:ext>
    </p:extLst>
  </p:cSld>
  <p:clrMap bg1="lt1" tx1="dk1" bg2="lt2" tx2="dk2" accent1="accent1" accent2="accent2" accent3="accent3" accent4="accent4" accent5="accent5" accent6="accent6" hlink="hlink" folHlink="folHlink"/>
  <p:sldLayoutIdLst>
    <p:sldLayoutId id="2147483650" r:id="rId1"/>
    <p:sldLayoutId id="2147483655" r:id="rId2"/>
    <p:sldLayoutId id="2147483660" r:id="rId3"/>
    <p:sldLayoutId id="2147483670" r:id="rId4"/>
    <p:sldLayoutId id="2147483665" r:id="rId5"/>
    <p:sldLayoutId id="2147483698" r:id="rId6"/>
    <p:sldLayoutId id="2147483693" r:id="rId7"/>
    <p:sldLayoutId id="2147483694" r:id="rId8"/>
    <p:sldLayoutId id="2147483702" r:id="rId9"/>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publichealthnetwork.cymru/video/detection-and-prevention-of-illicit-trade-in-drugs-alcohol-and-tobacco-in-wales/" TargetMode="External"/><Relationship Id="rId3" Type="http://schemas.openxmlformats.org/officeDocument/2006/relationships/hyperlink" Target="https://phw.nhs.wales/search-results/?searchFilter=&amp;Keywords=vaping&amp;strippedKeywords=vaping&amp;display=search&amp;newSearch=true&amp;noCache=1&amp;csrf_token=FA5F7CF772376FFB68097DA264333C5C&amp;csrf_token_expires=240207165410220" TargetMode="External"/><Relationship Id="rId7" Type="http://schemas.openxmlformats.org/officeDocument/2006/relationships/hyperlink" Target="https://www.who.int/europe/publications/i/item/WHO-EURO-2023-8077-47845-70659"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hyperlink" Target="https://publichealthwales.shinyapps.io/SHRN_Dashboard/" TargetMode="External"/><Relationship Id="rId5" Type="http://schemas.openxmlformats.org/officeDocument/2006/relationships/hyperlink" Target="https://www.nhs.uk/live-well/addiction-support/addiction-what-is-it/" TargetMode="External"/><Relationship Id="rId10" Type="http://schemas.openxmlformats.org/officeDocument/2006/relationships/hyperlink" Target="https://www.mentalhealth.org.uk/explore-mental-health/a-z-topics/smoking-and-mental-health" TargetMode="External"/><Relationship Id="rId4" Type="http://schemas.openxmlformats.org/officeDocument/2006/relationships/hyperlink" Target="https://noifs-nobutts.co.uk/" TargetMode="External"/><Relationship Id="rId9" Type="http://schemas.openxmlformats.org/officeDocument/2006/relationships/hyperlink" Target="https://tobaccotactics.org/article/e-cigarettes/"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hwb.gov.wales/curriculum-for-wales/designing-your-curriculum/"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hyperlink" Target="https://phw.nhs.wales/topics/information-and-guidance-on-vaping-for-secondary-aged-learners-in-wales/information-and-guidance-on-vaping-for-secondary-aged-learners-in-wale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publichealthwales.shinyapps.io/SHRN_Dashboard/" TargetMode="External"/><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hyperlink" Target="https://phw.nhs.wales/topics/information-and-guidance-on-vaping-for-secondary-aged-learners-in-wales/information-and-guidance-on-vaping-for-secondary-aged-learners-in-wales/" TargetMode="External"/><Relationship Id="rId4" Type="http://schemas.openxmlformats.org/officeDocument/2006/relationships/hyperlink" Target="https://www.gov.wales/chief-medical-officer-annual-report-2023"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50807" y="2000683"/>
            <a:ext cx="5561163" cy="3133725"/>
          </a:xfrm>
          <a:prstGeom prst="rect">
            <a:avLst/>
          </a:prstGeom>
          <a:solidFill>
            <a:srgbClr val="DBEAF9"/>
          </a:solidFill>
          <a:ln w="76200">
            <a:solidFill>
              <a:srgbClr val="1851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1">
            <a:extLst>
              <a:ext uri="{FF2B5EF4-FFF2-40B4-BE49-F238E27FC236}">
                <a16:creationId xmlns:a16="http://schemas.microsoft.com/office/drawing/2014/main" id="{709FECE3-A7BC-645C-296E-25B886289BF9}"/>
              </a:ext>
            </a:extLst>
          </p:cNvPr>
          <p:cNvSpPr>
            <a:spLocks noGrp="1"/>
          </p:cNvSpPr>
          <p:nvPr>
            <p:ph type="body" sz="quarter" idx="10"/>
          </p:nvPr>
        </p:nvSpPr>
        <p:spPr>
          <a:xfrm>
            <a:off x="481281" y="4258222"/>
            <a:ext cx="4711821" cy="657541"/>
          </a:xfrm>
          <a:noFill/>
          <a:ln>
            <a:noFill/>
          </a:ln>
        </p:spPr>
        <p:txBody>
          <a:bodyPr/>
          <a:lstStyle/>
          <a:p>
            <a:r>
              <a:rPr lang="en-US" u="sng" dirty="0"/>
              <a:t>Focus on Vaping</a:t>
            </a:r>
          </a:p>
        </p:txBody>
      </p:sp>
      <p:sp>
        <p:nvSpPr>
          <p:cNvPr id="4" name="Text Placeholder 3">
            <a:extLst>
              <a:ext uri="{FF2B5EF4-FFF2-40B4-BE49-F238E27FC236}">
                <a16:creationId xmlns:a16="http://schemas.microsoft.com/office/drawing/2014/main" id="{8F7AC748-6A15-275E-CCF2-2EA86562BAE2}"/>
              </a:ext>
            </a:extLst>
          </p:cNvPr>
          <p:cNvSpPr>
            <a:spLocks noGrp="1"/>
          </p:cNvSpPr>
          <p:nvPr>
            <p:ph type="body" sz="quarter" idx="11"/>
          </p:nvPr>
        </p:nvSpPr>
        <p:spPr>
          <a:xfrm>
            <a:off x="481281" y="3313114"/>
            <a:ext cx="7296579" cy="428096"/>
          </a:xfrm>
        </p:spPr>
        <p:txBody>
          <a:bodyPr/>
          <a:lstStyle/>
          <a:p>
            <a:r>
              <a:rPr lang="en-GB" dirty="0">
                <a:effectLst/>
                <a:latin typeface="Ubuntu"/>
                <a:ea typeface="Verdana"/>
              </a:rPr>
              <a:t>Health Harming Behaviours: </a:t>
            </a:r>
            <a:endParaRPr lang="en-US" dirty="0">
              <a:latin typeface="Ubuntu"/>
              <a:ea typeface="Verdana"/>
            </a:endParaRPr>
          </a:p>
          <a:p>
            <a:r>
              <a:rPr lang="en-GB" dirty="0">
                <a:effectLst/>
                <a:latin typeface="Ubuntu"/>
                <a:ea typeface="Verdana"/>
              </a:rPr>
              <a:t>Substances and Addiction</a:t>
            </a:r>
            <a:endParaRPr lang="en-GB" dirty="0">
              <a:latin typeface="Ubuntu"/>
              <a:ea typeface="Verdana"/>
            </a:endParaRPr>
          </a:p>
        </p:txBody>
      </p:sp>
      <p:sp>
        <p:nvSpPr>
          <p:cNvPr id="3" name="Text Placeholder 3">
            <a:extLst>
              <a:ext uri="{FF2B5EF4-FFF2-40B4-BE49-F238E27FC236}">
                <a16:creationId xmlns:a16="http://schemas.microsoft.com/office/drawing/2014/main" id="{1523C959-0675-8D04-F701-BA59E0773D49}"/>
              </a:ext>
            </a:extLst>
          </p:cNvPr>
          <p:cNvSpPr txBox="1">
            <a:spLocks/>
          </p:cNvSpPr>
          <p:nvPr/>
        </p:nvSpPr>
        <p:spPr>
          <a:xfrm>
            <a:off x="481281" y="2218852"/>
            <a:ext cx="6212817" cy="577251"/>
          </a:xfrm>
          <a:prstGeom prst="rect">
            <a:avLst/>
          </a:prstGeom>
          <a:noFill/>
          <a:ln>
            <a:noFill/>
          </a:ln>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b="1" u="sng" dirty="0">
                <a:effectLst/>
                <a:latin typeface="Ubuntu"/>
                <a:ea typeface="Verdana"/>
              </a:rPr>
              <a:t>Curriculum Guidance and Resource Bank </a:t>
            </a:r>
            <a:endParaRPr lang="en-US" sz="2000" b="1" u="sng" dirty="0">
              <a:latin typeface="Ubuntu"/>
              <a:ea typeface="Verdana"/>
            </a:endParaRPr>
          </a:p>
          <a:p>
            <a:r>
              <a:rPr lang="en-GB" sz="2000" b="1" u="sng" dirty="0">
                <a:effectLst/>
                <a:latin typeface="Ubuntu"/>
                <a:ea typeface="Verdana"/>
              </a:rPr>
              <a:t>for Teachers and Learners in Wales</a:t>
            </a:r>
            <a:r>
              <a:rPr lang="en-GB" sz="2000" b="1" dirty="0">
                <a:latin typeface="Ubuntu"/>
                <a:ea typeface="Verdana"/>
              </a:rPr>
              <a:t> </a:t>
            </a:r>
            <a:endParaRPr lang="en-GB" sz="2000" dirty="0"/>
          </a:p>
        </p:txBody>
      </p:sp>
      <p:pic>
        <p:nvPicPr>
          <p:cNvPr id="5" name="Picture 4" descr="A group of colorful objects&#10;&#10;Description automatically generated">
            <a:extLst>
              <a:ext uri="{FF2B5EF4-FFF2-40B4-BE49-F238E27FC236}">
                <a16:creationId xmlns:a16="http://schemas.microsoft.com/office/drawing/2014/main" id="{DDDCDBC6-7013-77BF-7E78-5DD58FFFD0FB}"/>
              </a:ext>
            </a:extLst>
          </p:cNvPr>
          <p:cNvPicPr>
            <a:picLocks noChangeAspect="1"/>
          </p:cNvPicPr>
          <p:nvPr/>
        </p:nvPicPr>
        <p:blipFill>
          <a:blip r:embed="rId2"/>
          <a:stretch>
            <a:fillRect/>
          </a:stretch>
        </p:blipFill>
        <p:spPr>
          <a:xfrm>
            <a:off x="6181731" y="2000683"/>
            <a:ext cx="5724525" cy="3133725"/>
          </a:xfrm>
          <a:prstGeom prst="rect">
            <a:avLst/>
          </a:prstGeom>
        </p:spPr>
      </p:pic>
    </p:spTree>
    <p:extLst>
      <p:ext uri="{BB962C8B-B14F-4D97-AF65-F5344CB8AC3E}">
        <p14:creationId xmlns:p14="http://schemas.microsoft.com/office/powerpoint/2010/main" val="2926879243"/>
      </p:ext>
    </p:extLst>
  </p:cSld>
  <p:clrMapOvr>
    <a:masterClrMapping/>
  </p:clrMapOvr>
  <p:transition spd="slow">
    <p:pu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50807" y="1190561"/>
            <a:ext cx="8658181" cy="4935580"/>
          </a:xfrm>
          <a:prstGeom prst="rect">
            <a:avLst/>
          </a:prstGeom>
          <a:solidFill>
            <a:srgbClr val="DBEAF9"/>
          </a:solidFill>
          <a:ln w="76200">
            <a:solidFill>
              <a:srgbClr val="1851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2">
            <a:extLst>
              <a:ext uri="{FF2B5EF4-FFF2-40B4-BE49-F238E27FC236}">
                <a16:creationId xmlns:a16="http://schemas.microsoft.com/office/drawing/2014/main" id="{06E88D1A-6D6F-3345-A189-4087858AD806}"/>
              </a:ext>
            </a:extLst>
          </p:cNvPr>
          <p:cNvSpPr txBox="1">
            <a:spLocks/>
          </p:cNvSpPr>
          <p:nvPr/>
        </p:nvSpPr>
        <p:spPr>
          <a:xfrm>
            <a:off x="446027" y="1190561"/>
            <a:ext cx="7390465" cy="1159734"/>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b="1" dirty="0">
                <a:ea typeface="Calibri Light"/>
                <a:cs typeface="Calibri Light"/>
              </a:rPr>
              <a:t>Sources of further information to support teaching and learning </a:t>
            </a:r>
            <a:endParaRPr lang="en-US" b="1" dirty="0"/>
          </a:p>
        </p:txBody>
      </p:sp>
      <p:sp>
        <p:nvSpPr>
          <p:cNvPr id="5" name="Text Placeholder 4">
            <a:extLst>
              <a:ext uri="{FF2B5EF4-FFF2-40B4-BE49-F238E27FC236}">
                <a16:creationId xmlns:a16="http://schemas.microsoft.com/office/drawing/2014/main" id="{4C7A0CEB-5963-93BB-6128-B1E12DE8BA93}"/>
              </a:ext>
            </a:extLst>
          </p:cNvPr>
          <p:cNvSpPr txBox="1">
            <a:spLocks/>
          </p:cNvSpPr>
          <p:nvPr/>
        </p:nvSpPr>
        <p:spPr>
          <a:xfrm>
            <a:off x="446027" y="2494134"/>
            <a:ext cx="8274043" cy="363200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sz="1200" dirty="0">
                <a:solidFill>
                  <a:srgbClr val="18518A"/>
                </a:solidFill>
                <a:ea typeface="+mn-lt"/>
                <a:cs typeface="+mn-lt"/>
                <a:hlinkClick r:id="rId3">
                  <a:extLst>
                    <a:ext uri="{A12FA001-AC4F-418D-AE19-62706E023703}">
                      <ahyp:hlinkClr xmlns="" xmlns:ahyp="http://schemas.microsoft.com/office/drawing/2018/hyperlinkcolor" val="tx"/>
                    </a:ext>
                  </a:extLst>
                </a:hlinkClick>
              </a:rPr>
              <a:t>PHW Vaping </a:t>
            </a:r>
            <a:r>
              <a:rPr lang="en-US" sz="1200" u="sng" dirty="0">
                <a:solidFill>
                  <a:srgbClr val="18518A"/>
                </a:solidFill>
                <a:ea typeface="+mn-lt"/>
                <a:cs typeface="+mn-lt"/>
                <a:hlinkClick r:id="rId3">
                  <a:extLst>
                    <a:ext uri="{A12FA001-AC4F-418D-AE19-62706E023703}">
                      <ahyp:hlinkClr xmlns="" xmlns:ahyp="http://schemas.microsoft.com/office/drawing/2018/hyperlinkcolor" val="tx"/>
                    </a:ext>
                  </a:extLst>
                </a:hlinkClick>
              </a:rPr>
              <a:t>Information</a:t>
            </a:r>
            <a:r>
              <a:rPr lang="en-US" sz="1200" u="sng" dirty="0">
                <a:solidFill>
                  <a:srgbClr val="18518A"/>
                </a:solidFill>
                <a:ea typeface="+mn-lt"/>
                <a:cs typeface="+mn-lt"/>
              </a:rPr>
              <a:t> about vaping </a:t>
            </a:r>
            <a:endParaRPr lang="en-US" sz="1200" dirty="0">
              <a:solidFill>
                <a:srgbClr val="18518A"/>
              </a:solidFill>
              <a:ea typeface="+mn-lt"/>
              <a:cs typeface="+mn-lt"/>
              <a:hlinkClick r:id="rId4">
                <a:extLst>
                  <a:ext uri="{A12FA001-AC4F-418D-AE19-62706E023703}">
                    <ahyp:hlinkClr xmlns="" xmlns:ahyp="http://schemas.microsoft.com/office/drawing/2018/hyperlinkcolor" val="tx"/>
                  </a:ext>
                </a:extLst>
              </a:hlinkClick>
            </a:endParaRPr>
          </a:p>
          <a:p>
            <a:pPr>
              <a:lnSpc>
                <a:spcPct val="120000"/>
              </a:lnSpc>
            </a:pPr>
            <a:r>
              <a:rPr lang="en-US" sz="1200" dirty="0">
                <a:solidFill>
                  <a:srgbClr val="18518A"/>
                </a:solidFill>
                <a:ea typeface="+mn-lt"/>
                <a:cs typeface="+mn-lt"/>
                <a:hlinkClick r:id="rId4">
                  <a:extLst>
                    <a:ext uri="{A12FA001-AC4F-418D-AE19-62706E023703}">
                      <ahyp:hlinkClr xmlns="" xmlns:ahyp="http://schemas.microsoft.com/office/drawing/2018/hyperlinkcolor" val="tx"/>
                    </a:ext>
                  </a:extLst>
                </a:hlinkClick>
              </a:rPr>
              <a:t>NO IFS. NO BUTTS. - Report Illegal Tobacco (noifs-nobutts.co.uk)</a:t>
            </a:r>
            <a:endParaRPr lang="en-US" sz="1200" dirty="0">
              <a:solidFill>
                <a:srgbClr val="18518A"/>
              </a:solidFill>
              <a:ea typeface="+mn-lt"/>
              <a:cs typeface="+mn-lt"/>
            </a:endParaRPr>
          </a:p>
          <a:p>
            <a:pPr>
              <a:lnSpc>
                <a:spcPct val="120000"/>
              </a:lnSpc>
            </a:pPr>
            <a:r>
              <a:rPr lang="en-US" sz="1200" dirty="0">
                <a:ea typeface="+mn-lt"/>
                <a:cs typeface="+mn-lt"/>
                <a:hlinkClick r:id="rId5">
                  <a:extLst>
                    <a:ext uri="{A12FA001-AC4F-418D-AE19-62706E023703}">
                      <ahyp:hlinkClr xmlns="" xmlns:ahyp="http://schemas.microsoft.com/office/drawing/2018/hyperlinkcolor" val="tx"/>
                    </a:ext>
                  </a:extLst>
                </a:hlinkClick>
              </a:rPr>
              <a:t>Addiction: what is it? - NHS (www.nhs.uk)</a:t>
            </a:r>
            <a:endParaRPr lang="en-US" sz="1200" dirty="0">
              <a:ea typeface="+mn-lt"/>
              <a:cs typeface="+mn-lt"/>
              <a:hlinkClick r:id="rId6">
                <a:extLst>
                  <a:ext uri="{A12FA001-AC4F-418D-AE19-62706E023703}">
                    <ahyp:hlinkClr xmlns="" xmlns:ahyp="http://schemas.microsoft.com/office/drawing/2018/hyperlinkcolor" val="tx"/>
                  </a:ext>
                </a:extLst>
              </a:hlinkClick>
            </a:endParaRPr>
          </a:p>
          <a:p>
            <a:pPr>
              <a:lnSpc>
                <a:spcPct val="120000"/>
              </a:lnSpc>
            </a:pPr>
            <a:r>
              <a:rPr lang="en-US" sz="1200" dirty="0">
                <a:solidFill>
                  <a:srgbClr val="18518A"/>
                </a:solidFill>
                <a:ea typeface="+mn-lt"/>
                <a:cs typeface="+mn-lt"/>
                <a:hlinkClick r:id="rId6">
                  <a:extLst>
                    <a:ext uri="{A12FA001-AC4F-418D-AE19-62706E023703}">
                      <ahyp:hlinkClr xmlns="" xmlns:ahyp="http://schemas.microsoft.com/office/drawing/2018/hyperlinkcolor" val="tx"/>
                    </a:ext>
                  </a:extLst>
                </a:hlinkClick>
              </a:rPr>
              <a:t>SHRN Children’s Health &amp; Wellbeing Dashboard</a:t>
            </a:r>
            <a:endParaRPr lang="en-US" sz="1200" dirty="0">
              <a:solidFill>
                <a:srgbClr val="18518A"/>
              </a:solidFill>
              <a:ea typeface="Calibri"/>
              <a:cs typeface="Calibri"/>
              <a:hlinkClick r:id="rId6">
                <a:extLst>
                  <a:ext uri="{A12FA001-AC4F-418D-AE19-62706E023703}">
                    <ahyp:hlinkClr xmlns="" xmlns:ahyp="http://schemas.microsoft.com/office/drawing/2018/hyperlinkcolor" val="tx"/>
                  </a:ext>
                </a:extLst>
              </a:hlinkClick>
            </a:endParaRPr>
          </a:p>
          <a:p>
            <a:pPr>
              <a:lnSpc>
                <a:spcPct val="120000"/>
              </a:lnSpc>
            </a:pPr>
            <a:r>
              <a:rPr lang="en-US" sz="1200" dirty="0">
                <a:solidFill>
                  <a:srgbClr val="18518A"/>
                </a:solidFill>
                <a:cs typeface="Calibri"/>
                <a:hlinkClick r:id="rId7">
                  <a:extLst>
                    <a:ext uri="{A12FA001-AC4F-418D-AE19-62706E023703}">
                      <ahyp:hlinkClr xmlns="" xmlns:ahyp="http://schemas.microsoft.com/office/drawing/2018/hyperlinkcolor" val="tx"/>
                    </a:ext>
                  </a:extLst>
                </a:hlinkClick>
              </a:rPr>
              <a:t>WHO: Nicotine and tobacco-free schools: policy development and implementation toolkit</a:t>
            </a:r>
            <a:endParaRPr lang="en-US" sz="1200" dirty="0">
              <a:solidFill>
                <a:srgbClr val="18518A"/>
              </a:solidFill>
              <a:ea typeface="Calibri"/>
              <a:cs typeface="Calibri"/>
            </a:endParaRPr>
          </a:p>
          <a:p>
            <a:pPr>
              <a:lnSpc>
                <a:spcPct val="120000"/>
              </a:lnSpc>
            </a:pPr>
            <a:r>
              <a:rPr lang="en-US" sz="1200" dirty="0">
                <a:solidFill>
                  <a:srgbClr val="18518A"/>
                </a:solidFill>
                <a:ea typeface="+mn-lt"/>
                <a:cs typeface="+mn-lt"/>
                <a:hlinkClick r:id="rId8">
                  <a:extLst>
                    <a:ext uri="{A12FA001-AC4F-418D-AE19-62706E023703}">
                      <ahyp:hlinkClr xmlns="" xmlns:ahyp="http://schemas.microsoft.com/office/drawing/2018/hyperlinkcolor" val="tx"/>
                    </a:ext>
                  </a:extLst>
                </a:hlinkClick>
              </a:rPr>
              <a:t>PHNC https://publichealthnetwork.cymru/video/detection-and-prevention-of-illicit-trade-in-drugs-alcohol-and-tobacco-in-wales/</a:t>
            </a:r>
            <a:endParaRPr lang="en-US" sz="1200" dirty="0">
              <a:solidFill>
                <a:srgbClr val="18518A"/>
              </a:solidFill>
              <a:ea typeface="+mn-lt"/>
              <a:cs typeface="+mn-lt"/>
            </a:endParaRPr>
          </a:p>
          <a:p>
            <a:pPr>
              <a:lnSpc>
                <a:spcPct val="120000"/>
              </a:lnSpc>
            </a:pPr>
            <a:r>
              <a:rPr lang="en-GB" sz="1200" dirty="0">
                <a:hlinkClick r:id="rId8">
                  <a:extLst>
                    <a:ext uri="{A12FA001-AC4F-418D-AE19-62706E023703}">
                      <ahyp:hlinkClr xmlns="" xmlns:ahyp="http://schemas.microsoft.com/office/drawing/2018/hyperlinkcolor" val="tx"/>
                    </a:ext>
                  </a:extLst>
                </a:hlinkClick>
              </a:rPr>
              <a:t>Detection and prevention of illicit trade in drugs, alcohol and tobacco in Wales - Public Health Network </a:t>
            </a:r>
            <a:r>
              <a:rPr lang="en-GB" sz="1200" dirty="0" err="1">
                <a:hlinkClick r:id="rId8">
                  <a:extLst>
                    <a:ext uri="{A12FA001-AC4F-418D-AE19-62706E023703}">
                      <ahyp:hlinkClr xmlns="" xmlns:ahyp="http://schemas.microsoft.com/office/drawing/2018/hyperlinkcolor" val="tx"/>
                    </a:ext>
                  </a:extLst>
                </a:hlinkClick>
              </a:rPr>
              <a:t>Cymru</a:t>
            </a:r>
            <a:endParaRPr lang="en-GB" sz="1200" dirty="0"/>
          </a:p>
          <a:p>
            <a:pPr>
              <a:lnSpc>
                <a:spcPct val="120000"/>
              </a:lnSpc>
            </a:pPr>
            <a:r>
              <a:rPr lang="en-GB" sz="1200" dirty="0">
                <a:ea typeface="Calibri"/>
                <a:cs typeface="Calibri"/>
                <a:hlinkClick r:id="rId9">
                  <a:extLst>
                    <a:ext uri="{A12FA001-AC4F-418D-AE19-62706E023703}">
                      <ahyp:hlinkClr xmlns="" xmlns:ahyp="http://schemas.microsoft.com/office/drawing/2018/hyperlinkcolor" val="tx"/>
                    </a:ext>
                  </a:extLst>
                </a:hlinkClick>
              </a:rPr>
              <a:t>Article exploring Tobacco companies’ commercial interests in e-cigarettes </a:t>
            </a:r>
            <a:r>
              <a:rPr lang="en-GB" sz="1200" dirty="0">
                <a:solidFill>
                  <a:srgbClr val="002060"/>
                </a:solidFill>
                <a:ea typeface="Calibri"/>
                <a:cs typeface="Calibri"/>
              </a:rPr>
              <a:t>(</a:t>
            </a:r>
            <a:r>
              <a:rPr lang="en-GB" sz="1200" dirty="0">
                <a:solidFill>
                  <a:srgbClr val="18518A"/>
                </a:solidFill>
                <a:ea typeface="Calibri"/>
                <a:cs typeface="Calibri"/>
              </a:rPr>
              <a:t>available in English only)</a:t>
            </a:r>
          </a:p>
          <a:p>
            <a:pPr>
              <a:lnSpc>
                <a:spcPct val="120000"/>
              </a:lnSpc>
            </a:pPr>
            <a:r>
              <a:rPr lang="en-US" sz="1200" dirty="0">
                <a:solidFill>
                  <a:srgbClr val="18518A"/>
                </a:solidFill>
                <a:ea typeface="+mn-lt"/>
                <a:cs typeface="+mn-lt"/>
                <a:hlinkClick r:id="rId10">
                  <a:extLst>
                    <a:ext uri="{A12FA001-AC4F-418D-AE19-62706E023703}">
                      <ahyp:hlinkClr xmlns="" xmlns:ahyp="http://schemas.microsoft.com/office/drawing/2018/hyperlinkcolor" val="tx"/>
                    </a:ext>
                  </a:extLst>
                </a:hlinkClick>
              </a:rPr>
              <a:t>Smoking and mental health | Mental Health Foundation</a:t>
            </a:r>
            <a:r>
              <a:rPr lang="en-US" sz="1200" dirty="0">
                <a:solidFill>
                  <a:srgbClr val="18518A"/>
                </a:solidFill>
                <a:ea typeface="+mn-lt"/>
                <a:cs typeface="+mn-lt"/>
              </a:rPr>
              <a:t> </a:t>
            </a:r>
          </a:p>
        </p:txBody>
      </p:sp>
    </p:spTree>
    <p:extLst>
      <p:ext uri="{BB962C8B-B14F-4D97-AF65-F5344CB8AC3E}">
        <p14:creationId xmlns:p14="http://schemas.microsoft.com/office/powerpoint/2010/main" val="16319340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4A1988A-343F-C3D2-D9C0-D2BD494DB2E6}"/>
              </a:ext>
            </a:extLst>
          </p:cNvPr>
          <p:cNvSpPr>
            <a:spLocks noGrp="1"/>
          </p:cNvSpPr>
          <p:nvPr>
            <p:ph type="body" sz="quarter" idx="14"/>
          </p:nvPr>
        </p:nvSpPr>
        <p:spPr>
          <a:xfrm>
            <a:off x="304876" y="2686168"/>
            <a:ext cx="11269844" cy="1485663"/>
          </a:xfrm>
        </p:spPr>
        <p:txBody>
          <a:bodyPr>
            <a:normAutofit/>
          </a:bodyPr>
          <a:lstStyle/>
          <a:p>
            <a:r>
              <a:rPr lang="en-GB" dirty="0"/>
              <a:t>Whilst this toolkit uses vaping to illustrate how substance misuse and addiction education can address key concepts within and across the Health and Well-being Area, vaping education as a standalone theme will not enable transferable knowledge and skills or a holistic understanding of health harming behaviours, addiction and substance misuse. Learning about vaping should be delivered as part of comprehensive substance misuse education that supports learners to develop a common set of critical appraisal, decision-making and risk assessment skills enabling learners to respond effectively to a range of substance misuse issues, including new or emerging substances learners (and teachers) may not have encountered yet. </a:t>
            </a:r>
            <a:endParaRPr lang="en-US" dirty="0"/>
          </a:p>
        </p:txBody>
      </p:sp>
      <p:sp>
        <p:nvSpPr>
          <p:cNvPr id="4" name="Text Placeholder 3">
            <a:extLst>
              <a:ext uri="{FF2B5EF4-FFF2-40B4-BE49-F238E27FC236}">
                <a16:creationId xmlns:a16="http://schemas.microsoft.com/office/drawing/2014/main" id="{42EA650B-0205-CB32-5871-D0DA5BDB21A7}"/>
              </a:ext>
            </a:extLst>
          </p:cNvPr>
          <p:cNvSpPr>
            <a:spLocks noGrp="1"/>
          </p:cNvSpPr>
          <p:nvPr>
            <p:ph type="body" sz="quarter" idx="11"/>
          </p:nvPr>
        </p:nvSpPr>
        <p:spPr>
          <a:xfrm>
            <a:off x="304876" y="1169812"/>
            <a:ext cx="4432300" cy="669925"/>
          </a:xfrm>
        </p:spPr>
        <p:txBody>
          <a:bodyPr/>
          <a:lstStyle/>
          <a:p>
            <a:r>
              <a:rPr lang="en-US"/>
              <a:t>Introduction</a:t>
            </a:r>
          </a:p>
        </p:txBody>
      </p:sp>
      <p:sp>
        <p:nvSpPr>
          <p:cNvPr id="5" name="Text Placeholder 4">
            <a:extLst>
              <a:ext uri="{FF2B5EF4-FFF2-40B4-BE49-F238E27FC236}">
                <a16:creationId xmlns:a16="http://schemas.microsoft.com/office/drawing/2014/main" id="{D9487C83-E069-C9C8-3BB6-ED076BDB818D}"/>
              </a:ext>
            </a:extLst>
          </p:cNvPr>
          <p:cNvSpPr>
            <a:spLocks noGrp="1"/>
          </p:cNvSpPr>
          <p:nvPr>
            <p:ph type="body" sz="quarter" idx="12"/>
          </p:nvPr>
        </p:nvSpPr>
        <p:spPr>
          <a:xfrm>
            <a:off x="304878" y="1928034"/>
            <a:ext cx="11356291" cy="881862"/>
          </a:xfrm>
        </p:spPr>
        <p:txBody>
          <a:bodyPr>
            <a:normAutofit fontScale="70000" lnSpcReduction="20000"/>
          </a:bodyPr>
          <a:lstStyle/>
          <a:p>
            <a:pPr>
              <a:lnSpc>
                <a:spcPct val="120000"/>
              </a:lnSpc>
            </a:pPr>
            <a:r>
              <a:rPr lang="en-US" sz="2000" dirty="0">
                <a:latin typeface="Ubuntu"/>
                <a:ea typeface="Calibri" panose="020F0502020204030204"/>
                <a:cs typeface="Calibri"/>
              </a:rPr>
              <a:t>This toolkit has been co-constructed with teachers for use with both primary and secondary learners </a:t>
            </a:r>
            <a:r>
              <a:rPr lang="en-US" dirty="0">
                <a:latin typeface="Ubuntu"/>
                <a:ea typeface="Calibri" panose="020F0502020204030204"/>
                <a:cs typeface="Calibri"/>
              </a:rPr>
              <a:t>from age 9 upwards</a:t>
            </a:r>
            <a:r>
              <a:rPr lang="en-US" sz="2000" dirty="0">
                <a:latin typeface="Ubuntu"/>
                <a:ea typeface="Calibri" panose="020F0502020204030204"/>
                <a:cs typeface="Calibri"/>
              </a:rPr>
              <a:t>. It should be used flexibly and can be adapted to meet the identified needs of your learner(s) within the context of your school. The toolkit has been developed following the principles of </a:t>
            </a:r>
            <a:r>
              <a:rPr lang="en-US" dirty="0">
                <a:latin typeface="Ubuntu"/>
                <a:ea typeface="Calibri" panose="020F0502020204030204"/>
                <a:cs typeface="Calibri"/>
              </a:rPr>
              <a:t>curriculum design</a:t>
            </a:r>
            <a:r>
              <a:rPr lang="en-US" sz="2000" dirty="0">
                <a:latin typeface="Ubuntu"/>
                <a:ea typeface="Calibri" panose="020F0502020204030204"/>
                <a:cs typeface="Calibri"/>
              </a:rPr>
              <a:t>. </a:t>
            </a:r>
            <a:r>
              <a:rPr lang="en-US" b="0" i="0" u="none" strike="noStrike" dirty="0">
                <a:solidFill>
                  <a:srgbClr val="18518A"/>
                </a:solidFill>
                <a:effectLst/>
                <a:latin typeface="Ubuntu"/>
              </a:rPr>
              <a:t>Further information is available here</a:t>
            </a:r>
            <a:r>
              <a:rPr lang="en-US" b="0" i="0" u="none" strike="noStrike" dirty="0">
                <a:solidFill>
                  <a:srgbClr val="0070C0"/>
                </a:solidFill>
                <a:effectLst/>
                <a:latin typeface="Ubuntu"/>
              </a:rPr>
              <a:t> </a:t>
            </a:r>
            <a:r>
              <a:rPr lang="en-US" u="sng" dirty="0">
                <a:solidFill>
                  <a:srgbClr val="54FFC0"/>
                </a:solidFill>
                <a:latin typeface="Ubuntu"/>
                <a:hlinkClick r:id="rId3">
                  <a:extLst>
                    <a:ext uri="{A12FA001-AC4F-418D-AE19-62706E023703}">
                      <ahyp:hlinkClr xmlns="" xmlns:ahyp="http://schemas.microsoft.com/office/drawing/2018/hyperlinkcolor" val="tx"/>
                    </a:ext>
                  </a:extLst>
                </a:hlinkClick>
              </a:rPr>
              <a:t>Designing your curriculum - </a:t>
            </a:r>
            <a:r>
              <a:rPr lang="en-US" u="sng" dirty="0" err="1">
                <a:solidFill>
                  <a:srgbClr val="54FFC0"/>
                </a:solidFill>
                <a:latin typeface="Ubuntu"/>
                <a:hlinkClick r:id="rId3">
                  <a:extLst>
                    <a:ext uri="{A12FA001-AC4F-418D-AE19-62706E023703}">
                      <ahyp:hlinkClr xmlns="" xmlns:ahyp="http://schemas.microsoft.com/office/drawing/2018/hyperlinkcolor" val="tx"/>
                    </a:ext>
                  </a:extLst>
                </a:hlinkClick>
              </a:rPr>
              <a:t>Hwb</a:t>
            </a:r>
            <a:r>
              <a:rPr lang="en-US" u="sng" dirty="0">
                <a:solidFill>
                  <a:srgbClr val="54FFC0"/>
                </a:solidFill>
                <a:latin typeface="Ubuntu"/>
                <a:hlinkClick r:id="rId3">
                  <a:extLst>
                    <a:ext uri="{A12FA001-AC4F-418D-AE19-62706E023703}">
                      <ahyp:hlinkClr xmlns="" xmlns:ahyp="http://schemas.microsoft.com/office/drawing/2018/hyperlinkcolor" val="tx"/>
                    </a:ext>
                  </a:extLst>
                </a:hlinkClick>
              </a:rPr>
              <a:t> (</a:t>
            </a:r>
            <a:r>
              <a:rPr lang="en-US" u="sng" dirty="0" err="1">
                <a:solidFill>
                  <a:srgbClr val="54FFC0"/>
                </a:solidFill>
                <a:latin typeface="Ubuntu"/>
                <a:hlinkClick r:id="rId3">
                  <a:extLst>
                    <a:ext uri="{A12FA001-AC4F-418D-AE19-62706E023703}">
                      <ahyp:hlinkClr xmlns="" xmlns:ahyp="http://schemas.microsoft.com/office/drawing/2018/hyperlinkcolor" val="tx"/>
                    </a:ext>
                  </a:extLst>
                </a:hlinkClick>
              </a:rPr>
              <a:t>gov.wales</a:t>
            </a:r>
            <a:r>
              <a:rPr lang="en-US" u="sng" dirty="0">
                <a:solidFill>
                  <a:srgbClr val="54FFC0"/>
                </a:solidFill>
                <a:latin typeface="Ubuntu"/>
                <a:hlinkClick r:id="rId3">
                  <a:extLst>
                    <a:ext uri="{A12FA001-AC4F-418D-AE19-62706E023703}">
                      <ahyp:hlinkClr xmlns="" xmlns:ahyp="http://schemas.microsoft.com/office/drawing/2018/hyperlinkcolor" val="tx"/>
                    </a:ext>
                  </a:extLst>
                </a:hlinkClick>
              </a:rPr>
              <a:t>)</a:t>
            </a:r>
            <a:r>
              <a:rPr lang="en-US" b="0" i="0" u="none" strike="noStrike" dirty="0">
                <a:solidFill>
                  <a:srgbClr val="54FFC0"/>
                </a:solidFill>
                <a:effectLst/>
                <a:latin typeface="Ubuntu"/>
              </a:rPr>
              <a:t>.</a:t>
            </a:r>
            <a:endParaRPr lang="en-US" dirty="0">
              <a:solidFill>
                <a:srgbClr val="54FFC0"/>
              </a:solidFill>
            </a:endParaRPr>
          </a:p>
        </p:txBody>
      </p:sp>
      <p:sp>
        <p:nvSpPr>
          <p:cNvPr id="6" name="Text Placeholder 5">
            <a:extLst>
              <a:ext uri="{FF2B5EF4-FFF2-40B4-BE49-F238E27FC236}">
                <a16:creationId xmlns:a16="http://schemas.microsoft.com/office/drawing/2014/main" id="{242C8FAA-7B8A-9D5A-2081-AA160B3D263F}"/>
              </a:ext>
            </a:extLst>
          </p:cNvPr>
          <p:cNvSpPr>
            <a:spLocks noGrp="1"/>
          </p:cNvSpPr>
          <p:nvPr>
            <p:ph type="body" sz="quarter" idx="13"/>
          </p:nvPr>
        </p:nvSpPr>
        <p:spPr>
          <a:xfrm>
            <a:off x="425646" y="4064506"/>
            <a:ext cx="5266653" cy="1866109"/>
          </a:xfrm>
          <a:solidFill>
            <a:schemeClr val="accent3">
              <a:lumMod val="20000"/>
              <a:lumOff val="80000"/>
            </a:schemeClr>
          </a:solidFill>
          <a:ln w="28575">
            <a:solidFill>
              <a:srgbClr val="18518A"/>
            </a:solidFill>
          </a:ln>
        </p:spPr>
        <p:txBody>
          <a:bodyPr/>
          <a:lstStyle/>
          <a:p>
            <a:pPr>
              <a:lnSpc>
                <a:spcPct val="100000"/>
              </a:lnSpc>
            </a:pPr>
            <a:r>
              <a:rPr lang="en-US" sz="1200" dirty="0">
                <a:ea typeface="Calibri" panose="020F0502020204030204"/>
                <a:cs typeface="Calibri"/>
              </a:rPr>
              <a:t>The toolkit explores health harming </a:t>
            </a:r>
            <a:r>
              <a:rPr lang="en-GB" sz="1200" dirty="0">
                <a:ea typeface="Calibri" panose="020F0502020204030204"/>
                <a:cs typeface="Calibri"/>
              </a:rPr>
              <a:t>behaviour</a:t>
            </a:r>
            <a:r>
              <a:rPr lang="en-US" sz="1200" dirty="0">
                <a:ea typeface="Calibri" panose="020F0502020204030204"/>
                <a:cs typeface="Calibri"/>
              </a:rPr>
              <a:t>, specifically focusing on vaping within the context of substance misuse, addiction and dependency.  It includes:</a:t>
            </a:r>
          </a:p>
          <a:p>
            <a:pPr marL="457200" indent="-457200" algn="l">
              <a:lnSpc>
                <a:spcPct val="100000"/>
              </a:lnSpc>
              <a:buAutoNum type="arabicPeriod"/>
            </a:pPr>
            <a:r>
              <a:rPr lang="en-US" sz="1200" dirty="0">
                <a:ea typeface="Calibri" panose="020F0502020204030204"/>
                <a:cs typeface="Calibri"/>
              </a:rPr>
              <a:t>Guidance which includes key messages for teachers and learners, learning concepts and suggested big questions. </a:t>
            </a:r>
          </a:p>
          <a:p>
            <a:pPr marL="457200" indent="-457200" algn="l">
              <a:lnSpc>
                <a:spcPct val="100000"/>
              </a:lnSpc>
              <a:buAutoNum type="arabicPeriod"/>
            </a:pPr>
            <a:r>
              <a:rPr lang="en-US" sz="1200" dirty="0">
                <a:ea typeface="Calibri" panose="020F0502020204030204"/>
                <a:cs typeface="Calibri"/>
              </a:rPr>
              <a:t>Vaping Knowledge Banks for teachers and a collection of resources that can be used as is or adapted to encompass broader themes within this topic depending on the needs of your learners. </a:t>
            </a:r>
          </a:p>
          <a:p>
            <a:endParaRPr lang="en-US" dirty="0">
              <a:ea typeface="Calibri" panose="020F0502020204030204"/>
              <a:cs typeface="Calibri"/>
            </a:endParaRPr>
          </a:p>
          <a:p>
            <a:endParaRPr lang="en-US" dirty="0"/>
          </a:p>
        </p:txBody>
      </p:sp>
      <p:sp>
        <p:nvSpPr>
          <p:cNvPr id="9" name="Text Placeholder 5">
            <a:extLst>
              <a:ext uri="{FF2B5EF4-FFF2-40B4-BE49-F238E27FC236}">
                <a16:creationId xmlns:a16="http://schemas.microsoft.com/office/drawing/2014/main" id="{D7314846-83B7-DFB8-65E1-8BCC013F95E5}"/>
              </a:ext>
            </a:extLst>
          </p:cNvPr>
          <p:cNvSpPr txBox="1">
            <a:spLocks/>
          </p:cNvSpPr>
          <p:nvPr/>
        </p:nvSpPr>
        <p:spPr>
          <a:xfrm>
            <a:off x="1890445" y="6245356"/>
            <a:ext cx="10078949" cy="463668"/>
          </a:xfrm>
          <a:prstGeom prst="rect">
            <a:avLst/>
          </a:prstGeom>
          <a:solidFill>
            <a:schemeClr val="bg1"/>
          </a:solidFill>
          <a:ln>
            <a:solidFill>
              <a:srgbClr val="54FFC0"/>
            </a:solidFill>
          </a:ln>
        </p:spPr>
        <p:txBody>
          <a:bodyPr vert="horz" lIns="91440" tIns="45720" rIns="91440" bIns="45720" rtlCol="0" anchor="t">
            <a:normAutofit fontScale="92500"/>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GB" sz="1100">
                <a:effectLst/>
                <a:latin typeface="Ubuntu"/>
              </a:rPr>
              <a:t>The information included within this toolkit is based on the regulations and evidence available as of March 2024 and has been </a:t>
            </a:r>
            <a:r>
              <a:rPr lang="en-GB" sz="1100">
                <a:latin typeface="Ubuntu"/>
              </a:rPr>
              <a:t>developed using </a:t>
            </a:r>
            <a:r>
              <a:rPr lang="en-GB" sz="1100" u="sng">
                <a:solidFill>
                  <a:srgbClr val="002060"/>
                </a:solidFill>
                <a:latin typeface="Ubuntu"/>
                <a:hlinkClick r:id="rId4">
                  <a:extLst>
                    <a:ext uri="{A12FA001-AC4F-418D-AE19-62706E023703}">
                      <ahyp:hlinkClr xmlns="" xmlns:ahyp="http://schemas.microsoft.com/office/drawing/2018/hyperlinkcolor" val="tx"/>
                    </a:ext>
                  </a:extLst>
                </a:hlinkClick>
              </a:rPr>
              <a:t> </a:t>
            </a:r>
            <a:r>
              <a:rPr lang="en-GB" sz="1100">
                <a:solidFill>
                  <a:srgbClr val="0070C0"/>
                </a:solidFill>
                <a:effectLst/>
                <a:latin typeface="Ubuntu"/>
                <a:hlinkClick r:id="rId4">
                  <a:extLst>
                    <a:ext uri="{A12FA001-AC4F-418D-AE19-62706E023703}">
                      <ahyp:hlinkClr xmlns="" xmlns:ahyp="http://schemas.microsoft.com/office/drawing/2018/hyperlinkcolor" val="tx"/>
                    </a:ext>
                  </a:extLst>
                </a:hlinkClick>
              </a:rPr>
              <a:t>Information and Guidance on Vaping for Secondary-aged learners in Wales</a:t>
            </a:r>
            <a:r>
              <a:rPr lang="en-GB" sz="1100">
                <a:effectLst/>
                <a:latin typeface="Ubuntu"/>
              </a:rPr>
              <a:t>. The landscape regarding vaping is changing rapidly and so information is likely to require regular review.</a:t>
            </a:r>
            <a:r>
              <a:rPr lang="en-GB" sz="1100">
                <a:latin typeface="Ubuntu"/>
              </a:rPr>
              <a:t> </a:t>
            </a:r>
            <a:endParaRPr lang="en-GB" sz="1100">
              <a:effectLst/>
            </a:endParaRPr>
          </a:p>
          <a:p>
            <a:endParaRPr lang="en-US"/>
          </a:p>
        </p:txBody>
      </p:sp>
      <p:sp>
        <p:nvSpPr>
          <p:cNvPr id="7" name="TextBox 6">
            <a:extLst>
              <a:ext uri="{FF2B5EF4-FFF2-40B4-BE49-F238E27FC236}">
                <a16:creationId xmlns:a16="http://schemas.microsoft.com/office/drawing/2014/main" id="{FC1FA2D2-71A5-6FF9-A54D-7B9838E3DE11}"/>
              </a:ext>
            </a:extLst>
          </p:cNvPr>
          <p:cNvSpPr txBox="1"/>
          <p:nvPr/>
        </p:nvSpPr>
        <p:spPr>
          <a:xfrm>
            <a:off x="6145902" y="3981897"/>
            <a:ext cx="5200709" cy="2031325"/>
          </a:xfrm>
          <a:prstGeom prst="rect">
            <a:avLst/>
          </a:prstGeom>
          <a:solidFill>
            <a:srgbClr val="DBEAF9"/>
          </a:solidFill>
          <a:ln w="28575">
            <a:solidFill>
              <a:srgbClr val="54FFC0"/>
            </a:solidFill>
          </a:ln>
        </p:spPr>
        <p:txBody>
          <a:bodyPr wrap="square" lIns="91440" tIns="45720" rIns="91440" bIns="45720" anchor="t">
            <a:spAutoFit/>
          </a:bodyPr>
          <a:lstStyle/>
          <a:p>
            <a:r>
              <a:rPr lang="en-GB" sz="1400" b="1" dirty="0">
                <a:solidFill>
                  <a:srgbClr val="18518A"/>
                </a:solidFill>
                <a:latin typeface="Ubuntu"/>
              </a:rPr>
              <a:t>This resource focuses on how you might explore this health and well-being theme within your curriculum. This is best delivered as part of a whole school approach and your local health and well-being promoting school team can support you to embed whole school approaches according to your priority health and well-being needs. Whilst the role of schools and education is important, we recognise the themes you will be exploring will also have many influences outside the school's control. </a:t>
            </a:r>
          </a:p>
        </p:txBody>
      </p:sp>
    </p:spTree>
    <p:extLst>
      <p:ext uri="{BB962C8B-B14F-4D97-AF65-F5344CB8AC3E}">
        <p14:creationId xmlns:p14="http://schemas.microsoft.com/office/powerpoint/2010/main" val="9450471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2BD916-0533-E4A2-9D3D-812B8809F012}"/>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878B3184-EA71-D36A-33B1-7727EC5F02D7}"/>
              </a:ext>
            </a:extLst>
          </p:cNvPr>
          <p:cNvSpPr>
            <a:spLocks noGrp="1"/>
          </p:cNvSpPr>
          <p:nvPr>
            <p:ph type="body" sz="quarter" idx="4294967295"/>
          </p:nvPr>
        </p:nvSpPr>
        <p:spPr>
          <a:xfrm>
            <a:off x="1826604" y="1102658"/>
            <a:ext cx="1985108" cy="301617"/>
          </a:xfrm>
          <a:solidFill>
            <a:srgbClr val="18518A"/>
          </a:solidFill>
          <a:ln w="38100">
            <a:solidFill>
              <a:srgbClr val="54FFC0"/>
            </a:solidFill>
          </a:ln>
        </p:spPr>
        <p:txBody>
          <a:bodyPr>
            <a:noAutofit/>
          </a:bodyPr>
          <a:lstStyle/>
          <a:p>
            <a:pPr marL="0" indent="0" algn="ctr">
              <a:buNone/>
            </a:pPr>
            <a:r>
              <a:rPr lang="en-US" sz="1600" b="1" dirty="0">
                <a:solidFill>
                  <a:schemeClr val="bg1"/>
                </a:solidFill>
              </a:rPr>
              <a:t>Teacher Guidance</a:t>
            </a:r>
          </a:p>
        </p:txBody>
      </p:sp>
      <p:sp>
        <p:nvSpPr>
          <p:cNvPr id="6" name="Text Placeholder 5">
            <a:extLst>
              <a:ext uri="{FF2B5EF4-FFF2-40B4-BE49-F238E27FC236}">
                <a16:creationId xmlns:a16="http://schemas.microsoft.com/office/drawing/2014/main" id="{B685DF89-1A3A-B1DF-2A8B-9136B65E81F9}"/>
              </a:ext>
            </a:extLst>
          </p:cNvPr>
          <p:cNvSpPr>
            <a:spLocks noGrp="1"/>
          </p:cNvSpPr>
          <p:nvPr>
            <p:ph type="body" sz="quarter" idx="4294967295"/>
          </p:nvPr>
        </p:nvSpPr>
        <p:spPr>
          <a:xfrm>
            <a:off x="203724" y="1593998"/>
            <a:ext cx="5791200" cy="990600"/>
          </a:xfrm>
        </p:spPr>
        <p:txBody>
          <a:bodyPr>
            <a:normAutofit/>
          </a:bodyPr>
          <a:lstStyle/>
          <a:p>
            <a:pPr>
              <a:lnSpc>
                <a:spcPct val="110000"/>
              </a:lnSpc>
            </a:pPr>
            <a:r>
              <a:rPr lang="en-GB" sz="1400">
                <a:effectLst/>
              </a:rPr>
              <a:t>Section One is designed to support classroom teachers to plan and prepare lessons. It includes:</a:t>
            </a:r>
            <a:endParaRPr lang="en-US" sz="1400">
              <a:ea typeface="Calibri" panose="020F0502020204030204"/>
              <a:cs typeface="Calibri"/>
            </a:endParaRPr>
          </a:p>
        </p:txBody>
      </p:sp>
      <p:sp>
        <p:nvSpPr>
          <p:cNvPr id="3" name="Text Placeholder 2">
            <a:extLst>
              <a:ext uri="{FF2B5EF4-FFF2-40B4-BE49-F238E27FC236}">
                <a16:creationId xmlns:a16="http://schemas.microsoft.com/office/drawing/2014/main" id="{AE3CAA9A-25F4-3103-6522-5A52BA20EE72}"/>
              </a:ext>
            </a:extLst>
          </p:cNvPr>
          <p:cNvSpPr>
            <a:spLocks noGrp="1"/>
          </p:cNvSpPr>
          <p:nvPr>
            <p:ph type="body" sz="quarter" idx="4294967295"/>
          </p:nvPr>
        </p:nvSpPr>
        <p:spPr>
          <a:xfrm>
            <a:off x="6252602" y="1593998"/>
            <a:ext cx="5634037" cy="1814967"/>
          </a:xfrm>
        </p:spPr>
        <p:txBody>
          <a:bodyPr vert="horz" lIns="91440" tIns="45720" rIns="91440" bIns="45720" rtlCol="0" anchor="t">
            <a:noAutofit/>
          </a:bodyPr>
          <a:lstStyle/>
          <a:p>
            <a:pPr>
              <a:lnSpc>
                <a:spcPct val="100000"/>
              </a:lnSpc>
            </a:pPr>
            <a:r>
              <a:rPr lang="en-GB" sz="1400" dirty="0">
                <a:latin typeface="Ubuntu"/>
              </a:rPr>
              <a:t>Section Two</a:t>
            </a:r>
            <a:r>
              <a:rPr lang="en-GB" sz="1400" dirty="0">
                <a:effectLst/>
                <a:latin typeface="Ubuntu"/>
              </a:rPr>
              <a:t> includes resources designed for use with learners and contain specific knowledge for teaching and learning within the topic of substance misuse and addiction. Using the theme of vaping we identify the </a:t>
            </a:r>
            <a:r>
              <a:rPr lang="en-GB" sz="1400" b="1" dirty="0">
                <a:effectLst/>
                <a:latin typeface="Ubuntu"/>
              </a:rPr>
              <a:t>transferrable learning </a:t>
            </a:r>
            <a:r>
              <a:rPr lang="en-GB" sz="1400" dirty="0">
                <a:effectLst/>
                <a:latin typeface="Ubuntu"/>
              </a:rPr>
              <a:t>within the topic of substance misuse and the key concepts contained within the </a:t>
            </a:r>
            <a:r>
              <a:rPr lang="en-GB" sz="1400" dirty="0">
                <a:latin typeface="Ubuntu"/>
              </a:rPr>
              <a:t>Health and Well-being</a:t>
            </a:r>
            <a:r>
              <a:rPr lang="en-GB" sz="1400" dirty="0">
                <a:effectLst/>
                <a:latin typeface="Ubuntu"/>
              </a:rPr>
              <a:t> Area. The resources elemen</a:t>
            </a:r>
            <a:r>
              <a:rPr lang="en-GB" sz="1400" dirty="0">
                <a:latin typeface="Ubuntu"/>
              </a:rPr>
              <a:t>t of this toolkit comprises of two components:</a:t>
            </a:r>
            <a:endParaRPr lang="en-GB" dirty="0">
              <a:effectLst/>
              <a:latin typeface="Ubuntu"/>
            </a:endParaRPr>
          </a:p>
        </p:txBody>
      </p:sp>
      <p:sp>
        <p:nvSpPr>
          <p:cNvPr id="15" name="TextBox 14">
            <a:extLst>
              <a:ext uri="{FF2B5EF4-FFF2-40B4-BE49-F238E27FC236}">
                <a16:creationId xmlns:a16="http://schemas.microsoft.com/office/drawing/2014/main" id="{3936F355-1DAB-EC6D-40A3-787B108F6779}"/>
              </a:ext>
            </a:extLst>
          </p:cNvPr>
          <p:cNvSpPr txBox="1"/>
          <p:nvPr/>
        </p:nvSpPr>
        <p:spPr>
          <a:xfrm>
            <a:off x="11411704" y="2940870"/>
            <a:ext cx="184731" cy="369332"/>
          </a:xfrm>
          <a:prstGeom prst="rect">
            <a:avLst/>
          </a:prstGeom>
          <a:noFill/>
        </p:spPr>
        <p:txBody>
          <a:bodyPr wrap="none" rtlCol="0">
            <a:spAutoFit/>
          </a:bodyPr>
          <a:lstStyle/>
          <a:p>
            <a:endParaRPr lang="en-US"/>
          </a:p>
        </p:txBody>
      </p:sp>
      <p:sp>
        <p:nvSpPr>
          <p:cNvPr id="2" name="Text Placeholder 5">
            <a:extLst>
              <a:ext uri="{FF2B5EF4-FFF2-40B4-BE49-F238E27FC236}">
                <a16:creationId xmlns:a16="http://schemas.microsoft.com/office/drawing/2014/main" id="{1B1A8B67-F6E2-F77D-B8A8-9C76726F29CC}"/>
              </a:ext>
            </a:extLst>
          </p:cNvPr>
          <p:cNvSpPr txBox="1">
            <a:spLocks/>
          </p:cNvSpPr>
          <p:nvPr/>
        </p:nvSpPr>
        <p:spPr>
          <a:xfrm>
            <a:off x="203724" y="2109120"/>
            <a:ext cx="5791122" cy="3112925"/>
          </a:xfrm>
          <a:prstGeom prst="rect">
            <a:avLst/>
          </a:prstGeom>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1450" indent="-171450">
              <a:lnSpc>
                <a:spcPct val="110000"/>
              </a:lnSpc>
              <a:buFont typeface="Arial" panose="020B0604020202020204" pitchFamily="34" charset="0"/>
              <a:buChar char="•"/>
            </a:pPr>
            <a:r>
              <a:rPr lang="en-GB" b="1" dirty="0"/>
              <a:t>Key messages for teachers </a:t>
            </a:r>
            <a:r>
              <a:rPr lang="en-GB" dirty="0"/>
              <a:t>including why these messages are important.</a:t>
            </a:r>
          </a:p>
          <a:p>
            <a:pPr marL="171450" indent="-171450">
              <a:lnSpc>
                <a:spcPct val="110000"/>
              </a:lnSpc>
              <a:buFont typeface="Arial" panose="020B0604020202020204" pitchFamily="34" charset="0"/>
              <a:buChar char="•"/>
            </a:pPr>
            <a:r>
              <a:rPr lang="en-GB" b="1" dirty="0">
                <a:latin typeface="Ubuntu"/>
              </a:rPr>
              <a:t>Key messages for learners </a:t>
            </a:r>
            <a:r>
              <a:rPr lang="en-GB" dirty="0">
                <a:latin typeface="Ubuntu"/>
              </a:rPr>
              <a:t>including: </a:t>
            </a:r>
            <a:r>
              <a:rPr lang="en-GB" dirty="0"/>
              <a:t/>
            </a:r>
            <a:br>
              <a:rPr lang="en-GB" dirty="0"/>
            </a:br>
            <a:r>
              <a:rPr lang="en-GB" b="1" dirty="0">
                <a:solidFill>
                  <a:srgbClr val="18518A"/>
                </a:solidFill>
                <a:latin typeface="Ubuntu"/>
              </a:rPr>
              <a:t>- Understanding</a:t>
            </a:r>
            <a:r>
              <a:rPr lang="en-GB" b="1" dirty="0">
                <a:latin typeface="Ubuntu"/>
              </a:rPr>
              <a:t> </a:t>
            </a:r>
            <a:r>
              <a:rPr lang="en-GB" dirty="0">
                <a:latin typeface="Ubuntu"/>
              </a:rPr>
              <a:t>- What do we want learners to </a:t>
            </a:r>
            <a:r>
              <a:rPr lang="en-GB" u="sng" dirty="0">
                <a:latin typeface="Ubuntu"/>
              </a:rPr>
              <a:t>understand</a:t>
            </a:r>
            <a:r>
              <a:rPr lang="en-GB" dirty="0">
                <a:latin typeface="Ubuntu"/>
              </a:rPr>
              <a:t> and </a:t>
            </a:r>
            <a:r>
              <a:rPr lang="en-GB" u="sng" dirty="0">
                <a:latin typeface="Ubuntu"/>
              </a:rPr>
              <a:t>why</a:t>
            </a:r>
            <a:r>
              <a:rPr lang="en-GB" dirty="0">
                <a:latin typeface="Ubuntu"/>
              </a:rPr>
              <a:t>?</a:t>
            </a:r>
            <a:r>
              <a:rPr lang="en-GB" dirty="0"/>
              <a:t/>
            </a:r>
            <a:br>
              <a:rPr lang="en-GB" dirty="0"/>
            </a:br>
            <a:r>
              <a:rPr lang="en-GB" b="1" dirty="0">
                <a:solidFill>
                  <a:srgbClr val="18518A"/>
                </a:solidFill>
                <a:latin typeface="Ubuntu"/>
              </a:rPr>
              <a:t>- Skills</a:t>
            </a:r>
            <a:r>
              <a:rPr lang="en-GB" b="1" dirty="0">
                <a:latin typeface="Ubuntu"/>
              </a:rPr>
              <a:t> </a:t>
            </a:r>
            <a:r>
              <a:rPr lang="en-GB" dirty="0">
                <a:latin typeface="Ubuntu"/>
              </a:rPr>
              <a:t>- What do we want learners to be able to </a:t>
            </a:r>
            <a:r>
              <a:rPr lang="en-GB" u="sng" dirty="0">
                <a:latin typeface="Ubuntu"/>
              </a:rPr>
              <a:t>demonstrate</a:t>
            </a:r>
            <a:r>
              <a:rPr lang="en-GB" dirty="0">
                <a:latin typeface="Ubuntu"/>
              </a:rPr>
              <a:t>?</a:t>
            </a:r>
            <a:r>
              <a:rPr lang="en-GB" dirty="0"/>
              <a:t/>
            </a:r>
            <a:br>
              <a:rPr lang="en-GB" dirty="0"/>
            </a:br>
            <a:r>
              <a:rPr lang="en-GB" b="1" dirty="0">
                <a:solidFill>
                  <a:srgbClr val="18518A"/>
                </a:solidFill>
                <a:latin typeface="Ubuntu"/>
              </a:rPr>
              <a:t>- Values</a:t>
            </a:r>
            <a:r>
              <a:rPr lang="en-GB" b="1" dirty="0">
                <a:latin typeface="Ubuntu"/>
              </a:rPr>
              <a:t> </a:t>
            </a:r>
            <a:r>
              <a:rPr lang="en-GB" dirty="0">
                <a:latin typeface="Ubuntu"/>
              </a:rPr>
              <a:t>- How do these values </a:t>
            </a:r>
            <a:r>
              <a:rPr lang="en-GB" u="sng" dirty="0">
                <a:latin typeface="Ubuntu"/>
              </a:rPr>
              <a:t>contribute to realisation </a:t>
            </a:r>
            <a:r>
              <a:rPr lang="en-GB" dirty="0">
                <a:latin typeface="Ubuntu"/>
              </a:rPr>
              <a:t>of the 4 purposes? </a:t>
            </a:r>
            <a:endParaRPr lang="en-GB" dirty="0"/>
          </a:p>
          <a:p>
            <a:pPr marL="171450" indent="-171450">
              <a:lnSpc>
                <a:spcPct val="110000"/>
              </a:lnSpc>
              <a:buFont typeface="Arial" panose="020B0604020202020204" pitchFamily="34" charset="0"/>
              <a:buChar char="•"/>
            </a:pPr>
            <a:r>
              <a:rPr lang="en-GB" b="1" dirty="0"/>
              <a:t>Theme specific knowledge</a:t>
            </a:r>
            <a:r>
              <a:rPr lang="en-GB" dirty="0"/>
              <a:t>, information and context to support teacher planning.</a:t>
            </a:r>
          </a:p>
          <a:p>
            <a:pPr>
              <a:lnSpc>
                <a:spcPct val="110000"/>
              </a:lnSpc>
            </a:pPr>
            <a:r>
              <a:rPr lang="en-GB" dirty="0"/>
              <a:t>Teachers should make themselves familiar with this guidance prior to planning for delivery</a:t>
            </a:r>
            <a:r>
              <a:rPr lang="en-GB" sz="1700" dirty="0"/>
              <a:t>. </a:t>
            </a:r>
          </a:p>
          <a:p>
            <a:endParaRPr lang="en-US" sz="1200" dirty="0">
              <a:ea typeface="Calibri" panose="020F0502020204030204"/>
              <a:cs typeface="Calibri"/>
            </a:endParaRPr>
          </a:p>
          <a:p>
            <a:endParaRPr lang="en-US" dirty="0"/>
          </a:p>
        </p:txBody>
      </p:sp>
      <p:sp>
        <p:nvSpPr>
          <p:cNvPr id="4" name="TextBox 3">
            <a:extLst>
              <a:ext uri="{FF2B5EF4-FFF2-40B4-BE49-F238E27FC236}">
                <a16:creationId xmlns:a16="http://schemas.microsoft.com/office/drawing/2014/main" id="{1C7B2A3F-308E-5242-3458-970143D6552B}"/>
              </a:ext>
            </a:extLst>
          </p:cNvPr>
          <p:cNvSpPr txBox="1"/>
          <p:nvPr/>
        </p:nvSpPr>
        <p:spPr>
          <a:xfrm>
            <a:off x="6251639" y="3190721"/>
            <a:ext cx="5635000" cy="1600438"/>
          </a:xfrm>
          <a:prstGeom prst="rect">
            <a:avLst/>
          </a:prstGeom>
          <a:noFill/>
        </p:spPr>
        <p:txBody>
          <a:bodyPr wrap="square">
            <a:spAutoFit/>
          </a:bodyPr>
          <a:lstStyle/>
          <a:p>
            <a:pPr marL="285750" indent="-285750">
              <a:buFont typeface="Arial" panose="020B0604020202020204" pitchFamily="34" charset="0"/>
              <a:buChar char="•"/>
            </a:pPr>
            <a:r>
              <a:rPr lang="en-GB" sz="1400" b="1">
                <a:solidFill>
                  <a:srgbClr val="18518A"/>
                </a:solidFill>
                <a:effectLst/>
                <a:latin typeface="Ubuntu" panose="020B0504030602030204" pitchFamily="34" charset="0"/>
              </a:rPr>
              <a:t>Knowledge Banks </a:t>
            </a:r>
            <a:r>
              <a:rPr lang="en-GB" sz="1400">
                <a:solidFill>
                  <a:srgbClr val="18518A"/>
                </a:solidFill>
                <a:effectLst/>
                <a:latin typeface="Ubuntu" panose="020B0504030602030204" pitchFamily="34" charset="0"/>
              </a:rPr>
              <a:t>- provide the key information relating explicitly to addiction and vaping. This will support learners' knowledge acquisition. </a:t>
            </a:r>
            <a:r>
              <a:rPr lang="en-GB" sz="1400">
                <a:solidFill>
                  <a:srgbClr val="18518A"/>
                </a:solidFill>
                <a:latin typeface="Ubuntu" panose="020B0504030602030204" pitchFamily="34" charset="0"/>
              </a:rPr>
              <a:t/>
            </a:r>
            <a:br>
              <a:rPr lang="en-GB" sz="1400">
                <a:solidFill>
                  <a:srgbClr val="18518A"/>
                </a:solidFill>
                <a:latin typeface="Ubuntu" panose="020B0504030602030204" pitchFamily="34" charset="0"/>
              </a:rPr>
            </a:br>
            <a:endParaRPr lang="en-GB" sz="1400">
              <a:solidFill>
                <a:srgbClr val="18518A"/>
              </a:solidFill>
              <a:effectLst/>
              <a:latin typeface="Ubuntu" panose="020B0504030602030204" pitchFamily="34" charset="0"/>
            </a:endParaRPr>
          </a:p>
          <a:p>
            <a:pPr marL="285750" indent="-285750">
              <a:buFont typeface="Arial" panose="020B0604020202020204" pitchFamily="34" charset="0"/>
              <a:buChar char="•"/>
            </a:pPr>
            <a:r>
              <a:rPr lang="en-GB" sz="1400" b="1">
                <a:solidFill>
                  <a:srgbClr val="18518A"/>
                </a:solidFill>
                <a:effectLst/>
                <a:latin typeface="Ubuntu" panose="020B0504030602030204" pitchFamily="34" charset="0"/>
              </a:rPr>
              <a:t>Activities to Support Understanding </a:t>
            </a:r>
            <a:r>
              <a:rPr lang="en-GB" sz="1400">
                <a:solidFill>
                  <a:srgbClr val="18518A"/>
                </a:solidFill>
                <a:effectLst/>
                <a:latin typeface="Ubuntu" panose="020B0504030602030204" pitchFamily="34" charset="0"/>
              </a:rPr>
              <a:t>– provide a hook to engage learners in thinking, discussion and deepening understanding.</a:t>
            </a:r>
          </a:p>
        </p:txBody>
      </p:sp>
      <p:sp>
        <p:nvSpPr>
          <p:cNvPr id="10" name="Text Placeholder 5">
            <a:extLst>
              <a:ext uri="{FF2B5EF4-FFF2-40B4-BE49-F238E27FC236}">
                <a16:creationId xmlns:a16="http://schemas.microsoft.com/office/drawing/2014/main" id="{DF5405B5-4AFD-4514-8EA5-BE7E14013BA4}"/>
              </a:ext>
            </a:extLst>
          </p:cNvPr>
          <p:cNvSpPr txBox="1">
            <a:spLocks/>
          </p:cNvSpPr>
          <p:nvPr/>
        </p:nvSpPr>
        <p:spPr>
          <a:xfrm>
            <a:off x="277403" y="5394912"/>
            <a:ext cx="11609236" cy="880842"/>
          </a:xfrm>
          <a:prstGeom prst="rect">
            <a:avLst/>
          </a:prstGeom>
          <a:solidFill>
            <a:schemeClr val="accent3">
              <a:lumMod val="20000"/>
              <a:lumOff val="80000"/>
            </a:schemeClr>
          </a:solidFill>
          <a:ln>
            <a:solidFill>
              <a:srgbClr val="18518A"/>
            </a:solidFill>
          </a:ln>
        </p:spPr>
        <p:txBody>
          <a:bodyPr vert="horz" lIns="91440" tIns="45720" rIns="91440" bIns="45720" rtlCol="0">
            <a:no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18518A"/>
                </a:solidFill>
                <a:effectLst/>
              </a:rPr>
              <a:t>Teachers should assess the prior knowledge and understanding of their learners when determining the most effective resources to support their progression. All resources are adaptable and editable, encouraging a 'pick and mix' approach. It's important to note that not every resource will be suitable for all learners, and we are not recommending ALL resources are used in tandem as this would result in duplication and reduce your ability to consider the broader context.</a:t>
            </a:r>
          </a:p>
        </p:txBody>
      </p:sp>
      <p:sp>
        <p:nvSpPr>
          <p:cNvPr id="11" name="Text Placeholder 4">
            <a:extLst>
              <a:ext uri="{FF2B5EF4-FFF2-40B4-BE49-F238E27FC236}">
                <a16:creationId xmlns:a16="http://schemas.microsoft.com/office/drawing/2014/main" id="{D95C93E8-9941-919B-F21E-43CE27FE9BE7}"/>
              </a:ext>
            </a:extLst>
          </p:cNvPr>
          <p:cNvSpPr txBox="1">
            <a:spLocks/>
          </p:cNvSpPr>
          <p:nvPr/>
        </p:nvSpPr>
        <p:spPr>
          <a:xfrm>
            <a:off x="7735564" y="1102659"/>
            <a:ext cx="2667149" cy="301616"/>
          </a:xfrm>
          <a:prstGeom prst="rect">
            <a:avLst/>
          </a:prstGeom>
          <a:solidFill>
            <a:srgbClr val="18518A"/>
          </a:solidFill>
          <a:ln w="38100">
            <a:solidFill>
              <a:srgbClr val="54FFC0"/>
            </a:solidFill>
          </a:ln>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2000" b="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400" b="1" dirty="0">
                <a:solidFill>
                  <a:schemeClr val="bg1"/>
                </a:solidFill>
              </a:rPr>
              <a:t>Learner Facing </a:t>
            </a:r>
            <a:r>
              <a:rPr lang="en-US" sz="1400" b="1" dirty="0" smtClean="0">
                <a:solidFill>
                  <a:schemeClr val="bg1"/>
                </a:solidFill>
              </a:rPr>
              <a:t>Resources</a:t>
            </a:r>
            <a:endParaRPr lang="en-US" sz="1400" b="1" dirty="0">
              <a:solidFill>
                <a:schemeClr val="bg1"/>
              </a:solidFill>
            </a:endParaRPr>
          </a:p>
        </p:txBody>
      </p:sp>
      <p:sp>
        <p:nvSpPr>
          <p:cNvPr id="12" name="Text Placeholder 3">
            <a:extLst>
              <a:ext uri="{FF2B5EF4-FFF2-40B4-BE49-F238E27FC236}">
                <a16:creationId xmlns:a16="http://schemas.microsoft.com/office/drawing/2014/main" id="{2E62D656-38CA-C05B-AB06-2B3FFBCFF525}"/>
              </a:ext>
            </a:extLst>
          </p:cNvPr>
          <p:cNvSpPr txBox="1">
            <a:spLocks/>
          </p:cNvSpPr>
          <p:nvPr/>
        </p:nvSpPr>
        <p:spPr>
          <a:xfrm>
            <a:off x="3680374" y="337594"/>
            <a:ext cx="5388764" cy="42675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b="1">
                <a:cs typeface="Calibri"/>
              </a:rPr>
              <a:t>How is this Toolkit organised?</a:t>
            </a:r>
            <a:endParaRPr lang="en-US" b="1" u="sng">
              <a:ea typeface="Calibri"/>
              <a:cs typeface="Calibri"/>
            </a:endParaRPr>
          </a:p>
        </p:txBody>
      </p:sp>
    </p:spTree>
    <p:extLst>
      <p:ext uri="{BB962C8B-B14F-4D97-AF65-F5344CB8AC3E}">
        <p14:creationId xmlns:p14="http://schemas.microsoft.com/office/powerpoint/2010/main" val="17341641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D2E943F5-1ED0-422B-6BEE-1A4BC3AF699B}"/>
              </a:ext>
            </a:extLst>
          </p:cNvPr>
          <p:cNvGraphicFramePr>
            <a:graphicFrameLocks noGrp="1"/>
          </p:cNvGraphicFramePr>
          <p:nvPr>
            <p:extLst>
              <p:ext uri="{D42A27DB-BD31-4B8C-83A1-F6EECF244321}">
                <p14:modId xmlns:p14="http://schemas.microsoft.com/office/powerpoint/2010/main" val="1319709569"/>
              </p:ext>
            </p:extLst>
          </p:nvPr>
        </p:nvGraphicFramePr>
        <p:xfrm>
          <a:off x="3459356" y="1122199"/>
          <a:ext cx="8128000" cy="5081953"/>
        </p:xfrm>
        <a:graphic>
          <a:graphicData uri="http://schemas.openxmlformats.org/drawingml/2006/table">
            <a:tbl>
              <a:tblPr firstRow="1" bandRow="1">
                <a:tableStyleId>{21E4AEA4-8DFA-4A89-87EB-49C32662AFE0}</a:tableStyleId>
              </a:tblPr>
              <a:tblGrid>
                <a:gridCol w="8128000">
                  <a:extLst>
                    <a:ext uri="{9D8B030D-6E8A-4147-A177-3AD203B41FA5}">
                      <a16:colId xmlns:a16="http://schemas.microsoft.com/office/drawing/2014/main" val="4257803169"/>
                    </a:ext>
                  </a:extLst>
                </a:gridCol>
              </a:tblGrid>
              <a:tr h="5251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kern="1200" dirty="0">
                          <a:solidFill>
                            <a:schemeClr val="bg1"/>
                          </a:solidFill>
                          <a:effectLst/>
                          <a:latin typeface="Ubuntu" panose="020B0504030602030204" pitchFamily="34" charset="0"/>
                        </a:rPr>
                        <a:t>Key Vaping Messages</a:t>
                      </a:r>
                      <a:endParaRPr lang="en-GB" sz="1600" dirty="0">
                        <a:solidFill>
                          <a:schemeClr val="bg1"/>
                        </a:solidFill>
                        <a:latin typeface="Ubuntu" panose="020B0504030602030204" pitchFamily="34" charset="0"/>
                      </a:endParaRPr>
                    </a:p>
                  </a:txBody>
                  <a:tcPr anchor="ctr">
                    <a:solidFill>
                      <a:srgbClr val="18518A"/>
                    </a:solidFill>
                  </a:tcPr>
                </a:tc>
                <a:extLst>
                  <a:ext uri="{0D108BD9-81ED-4DB2-BD59-A6C34878D82A}">
                    <a16:rowId xmlns:a16="http://schemas.microsoft.com/office/drawing/2014/main" val="553422046"/>
                  </a:ext>
                </a:extLst>
              </a:tr>
              <a:tr h="3308372">
                <a:tc>
                  <a:txBody>
                    <a:bodyPr/>
                    <a:lstStyle/>
                    <a:p>
                      <a:pPr marL="173355" lvl="0" indent="-173355" algn="l" rtl="0" eaLnBrk="1" fontAlgn="t" latinLnBrk="0" hangingPunct="1">
                        <a:spcBef>
                          <a:spcPts val="0"/>
                        </a:spcBef>
                        <a:spcAft>
                          <a:spcPts val="0"/>
                        </a:spcAft>
                        <a:buClrTx/>
                        <a:buSzPts val="1100"/>
                        <a:buFont typeface="Arial" panose="020B0604020202020204" pitchFamily="34" charset="0"/>
                        <a:buChar char="•"/>
                      </a:pPr>
                      <a:r>
                        <a:rPr lang="en-GB" sz="1100" b="0" u="none" strike="noStrike" kern="1200" dirty="0">
                          <a:solidFill>
                            <a:schemeClr val="accent1"/>
                          </a:solidFill>
                          <a:effectLst/>
                          <a:latin typeface="Ubuntu"/>
                        </a:rPr>
                        <a:t>Vaping devices should not be used by children and young people.</a:t>
                      </a:r>
                      <a:r>
                        <a:rPr lang="en-GB" sz="1100" b="0" u="none" strike="noStrike" kern="1200" dirty="0">
                          <a:solidFill>
                            <a:srgbClr val="15518B"/>
                          </a:solidFill>
                          <a:effectLst/>
                          <a:latin typeface="Ubuntu"/>
                        </a:rPr>
                        <a:t/>
                      </a:r>
                      <a:br>
                        <a:rPr lang="en-GB" sz="1100" b="0" u="none" strike="noStrike" kern="1200" dirty="0">
                          <a:solidFill>
                            <a:srgbClr val="15518B"/>
                          </a:solidFill>
                          <a:effectLst/>
                          <a:latin typeface="Ubuntu"/>
                        </a:rPr>
                      </a:br>
                      <a:endParaRPr lang="en-GB" sz="1100" b="0" u="none" strike="noStrike" kern="1200" dirty="0">
                        <a:solidFill>
                          <a:srgbClr val="15518B"/>
                        </a:solidFill>
                        <a:effectLst/>
                        <a:latin typeface="Ubuntu"/>
                      </a:endParaRPr>
                    </a:p>
                    <a:p>
                      <a:pPr marL="173355" lvl="0" indent="-173355" algn="l">
                        <a:spcBef>
                          <a:spcPts val="0"/>
                        </a:spcBef>
                        <a:spcAft>
                          <a:spcPts val="0"/>
                        </a:spcAft>
                        <a:buClrTx/>
                        <a:buSzPts val="1100"/>
                        <a:buFont typeface="Arial" panose="020B0604020202020204" pitchFamily="34" charset="0"/>
                        <a:buChar char="•"/>
                      </a:pPr>
                      <a:r>
                        <a:rPr lang="en-US" sz="1100" b="0" i="0" u="none" strike="noStrike" kern="1200" noProof="0" dirty="0">
                          <a:solidFill>
                            <a:schemeClr val="accent1"/>
                          </a:solidFill>
                          <a:effectLst/>
                          <a:latin typeface="Ubuntu"/>
                        </a:rPr>
                        <a:t>It is illegal to sell nicotine-containing vaping devices to anyone under 18 or for adults to buy them on behalf of under-18s.</a:t>
                      </a:r>
                      <a:endParaRPr lang="en-US" sz="1100" b="0" i="0" u="none" strike="sngStrike" kern="1200" noProof="0" dirty="0">
                        <a:solidFill>
                          <a:schemeClr val="accent1"/>
                        </a:solidFill>
                        <a:effectLst/>
                        <a:latin typeface="Ubuntu"/>
                      </a:endParaRPr>
                    </a:p>
                    <a:p>
                      <a:pPr marL="173355" lvl="0" indent="-173355" algn="l">
                        <a:spcBef>
                          <a:spcPts val="0"/>
                        </a:spcBef>
                        <a:spcAft>
                          <a:spcPts val="0"/>
                        </a:spcAft>
                        <a:buClrTx/>
                        <a:buSzPts val="1100"/>
                        <a:buFont typeface="Arial" panose="020B0604020202020204" pitchFamily="34" charset="0"/>
                        <a:buChar char="•"/>
                      </a:pPr>
                      <a:endParaRPr lang="en-US" sz="1100" b="0" i="0" u="none" strike="noStrike" kern="1200" noProof="0" dirty="0">
                        <a:solidFill>
                          <a:schemeClr val="accent1"/>
                        </a:solidFill>
                        <a:effectLst/>
                        <a:latin typeface="Ubuntu"/>
                      </a:endParaRPr>
                    </a:p>
                    <a:p>
                      <a:pPr marL="173355" lvl="0" indent="-173355" algn="l">
                        <a:spcBef>
                          <a:spcPts val="0"/>
                        </a:spcBef>
                        <a:spcAft>
                          <a:spcPts val="0"/>
                        </a:spcAft>
                        <a:buClrTx/>
                        <a:buSzPts val="1100"/>
                        <a:buFont typeface="Arial" panose="020B0604020202020204" pitchFamily="34" charset="0"/>
                        <a:buChar char="•"/>
                      </a:pPr>
                      <a:r>
                        <a:rPr lang="en-US" sz="1100" b="0" i="0" u="none" strike="noStrike" kern="1200" noProof="0" dirty="0">
                          <a:solidFill>
                            <a:schemeClr val="accent1"/>
                          </a:solidFill>
                          <a:effectLst/>
                          <a:latin typeface="Ubuntu"/>
                        </a:rPr>
                        <a:t>Vaping is safer than smoking, but it is not harmless. The evidence on the long-term health effects of vaping is limited as it has not been around long enough to know the risk of long-term use.</a:t>
                      </a:r>
                      <a:endParaRPr lang="en-GB" sz="1100" dirty="0">
                        <a:solidFill>
                          <a:schemeClr val="accent1"/>
                        </a:solidFill>
                        <a:latin typeface="Ubuntu"/>
                      </a:endParaRPr>
                    </a:p>
                    <a:p>
                      <a:pPr marL="173355" lvl="0" indent="-173355" algn="l">
                        <a:spcBef>
                          <a:spcPts val="0"/>
                        </a:spcBef>
                        <a:spcAft>
                          <a:spcPts val="0"/>
                        </a:spcAft>
                        <a:buClrTx/>
                        <a:buSzPts val="1100"/>
                        <a:buFont typeface="Arial" panose="020B0604020202020204" pitchFamily="34" charset="0"/>
                        <a:buChar char="•"/>
                      </a:pPr>
                      <a:endParaRPr lang="en-US" sz="1100" b="0" i="0" u="none" strike="noStrike" kern="1200" noProof="0" dirty="0">
                        <a:solidFill>
                          <a:schemeClr val="accent1"/>
                        </a:solidFill>
                        <a:effectLst/>
                        <a:latin typeface="Ubuntu"/>
                      </a:endParaRPr>
                    </a:p>
                    <a:p>
                      <a:pPr marL="173355" lvl="0" indent="-173355" algn="l">
                        <a:spcBef>
                          <a:spcPts val="0"/>
                        </a:spcBef>
                        <a:spcAft>
                          <a:spcPts val="0"/>
                        </a:spcAft>
                        <a:buClrTx/>
                        <a:buSzPts val="1100"/>
                        <a:buFont typeface="Arial" panose="020B0604020202020204" pitchFamily="34" charset="0"/>
                        <a:buChar char="•"/>
                      </a:pPr>
                      <a:r>
                        <a:rPr lang="en-US" sz="1100" b="0" i="0" u="none" strike="noStrike" kern="1200" noProof="0" dirty="0">
                          <a:solidFill>
                            <a:schemeClr val="accent1"/>
                          </a:solidFill>
                          <a:effectLst/>
                          <a:latin typeface="Ubuntu"/>
                        </a:rPr>
                        <a:t>Vaping can lead to dependence on nicotine. Dependence on nicotine can negatively affect mental health and well-being and can be disruptive to life and learning. </a:t>
                      </a:r>
                      <a:endParaRPr lang="en-GB" sz="1100" dirty="0">
                        <a:solidFill>
                          <a:schemeClr val="accent1"/>
                        </a:solidFill>
                        <a:latin typeface="Ubuntu"/>
                      </a:endParaRPr>
                    </a:p>
                    <a:p>
                      <a:pPr marL="173355" lvl="0" indent="-173355" algn="l">
                        <a:spcBef>
                          <a:spcPts val="0"/>
                        </a:spcBef>
                        <a:spcAft>
                          <a:spcPts val="0"/>
                        </a:spcAft>
                        <a:buClrTx/>
                        <a:buSzPts val="1100"/>
                        <a:buFont typeface="Arial" panose="020B0604020202020204" pitchFamily="34" charset="0"/>
                        <a:buChar char="•"/>
                      </a:pPr>
                      <a:endParaRPr lang="en-US" sz="1100" b="0" i="0" u="none" strike="noStrike" kern="1200" noProof="0" dirty="0">
                        <a:solidFill>
                          <a:schemeClr val="accent1"/>
                        </a:solidFill>
                        <a:effectLst/>
                        <a:latin typeface="Ubuntu"/>
                      </a:endParaRPr>
                    </a:p>
                    <a:p>
                      <a:pPr marL="173355" lvl="0" indent="-173355" algn="l">
                        <a:spcBef>
                          <a:spcPts val="0"/>
                        </a:spcBef>
                        <a:spcAft>
                          <a:spcPts val="0"/>
                        </a:spcAft>
                        <a:buClrTx/>
                        <a:buSzPts val="1100"/>
                        <a:buFont typeface="Arial" panose="020B0604020202020204" pitchFamily="34" charset="0"/>
                        <a:buChar char="•"/>
                      </a:pPr>
                      <a:r>
                        <a:rPr lang="en-US" sz="1100" b="0" i="0" u="none" strike="noStrike" kern="1200" noProof="0" dirty="0">
                          <a:solidFill>
                            <a:schemeClr val="accent1"/>
                          </a:solidFill>
                          <a:effectLst/>
                          <a:latin typeface="Ubuntu"/>
                        </a:rPr>
                        <a:t>It is a misconception that vaping reduces stress and anxiety. Nicotine creates an immediate sense of relaxation, but this feeling is temporary and quickly replaced by increased anxiety, tension, cravings and withdrawal symptoms.</a:t>
                      </a:r>
                      <a:endParaRPr lang="en-US" sz="1100" b="0" i="0" u="none" strike="sngStrike" kern="1200" noProof="0" dirty="0">
                        <a:solidFill>
                          <a:schemeClr val="accent1"/>
                        </a:solidFill>
                        <a:effectLst/>
                        <a:latin typeface="Ubuntu"/>
                      </a:endParaRPr>
                    </a:p>
                    <a:p>
                      <a:pPr marL="0" lvl="0" indent="0" algn="l">
                        <a:spcBef>
                          <a:spcPts val="0"/>
                        </a:spcBef>
                        <a:spcAft>
                          <a:spcPts val="0"/>
                        </a:spcAft>
                        <a:buClrTx/>
                        <a:buSzPts val="1100"/>
                        <a:buNone/>
                      </a:pPr>
                      <a:endParaRPr lang="en-US" sz="1100" b="0" i="0" u="none" strike="noStrike" kern="1200" noProof="0" dirty="0">
                        <a:solidFill>
                          <a:schemeClr val="accent1"/>
                        </a:solidFill>
                        <a:effectLst/>
                        <a:latin typeface="Ubuntu"/>
                      </a:endParaRPr>
                    </a:p>
                    <a:p>
                      <a:pPr marL="173355" lvl="0" indent="-173355" algn="l">
                        <a:spcBef>
                          <a:spcPts val="0"/>
                        </a:spcBef>
                        <a:spcAft>
                          <a:spcPts val="0"/>
                        </a:spcAft>
                        <a:buClrTx/>
                        <a:buSzPts val="1100"/>
                        <a:buFont typeface="Arial" panose="020B0604020202020204" pitchFamily="34" charset="0"/>
                        <a:buChar char="•"/>
                      </a:pPr>
                      <a:r>
                        <a:rPr lang="en-US" sz="1100" b="0" i="0" u="none" strike="noStrike" kern="1200" noProof="0" dirty="0">
                          <a:solidFill>
                            <a:schemeClr val="accent1"/>
                          </a:solidFill>
                          <a:effectLst/>
                          <a:latin typeface="Ubuntu"/>
                        </a:rPr>
                        <a:t>Adult smokers can reduce the risk of harm from smoking by switching completely to vaping. However vaping is not recommended for non-smokers (and should not be used by children and young people) as it is not harm free.</a:t>
                      </a:r>
                      <a:endParaRPr lang="en-GB" sz="1100" dirty="0">
                        <a:solidFill>
                          <a:schemeClr val="accent1"/>
                        </a:solidFill>
                        <a:latin typeface="Ubuntu"/>
                      </a:endParaRPr>
                    </a:p>
                    <a:p>
                      <a:pPr marL="0" lvl="0" indent="0" algn="l">
                        <a:spcBef>
                          <a:spcPts val="0"/>
                        </a:spcBef>
                        <a:spcAft>
                          <a:spcPts val="0"/>
                        </a:spcAft>
                        <a:buClrTx/>
                        <a:buSzPts val="1100"/>
                        <a:buNone/>
                      </a:pPr>
                      <a:endParaRPr lang="en-US" sz="1100" b="0" i="0" u="none" strike="noStrike" kern="1200" noProof="0" dirty="0">
                        <a:solidFill>
                          <a:schemeClr val="accent1"/>
                        </a:solidFill>
                        <a:effectLst/>
                        <a:latin typeface="Ubuntu"/>
                      </a:endParaRPr>
                    </a:p>
                    <a:p>
                      <a:pPr marL="173355" lvl="0" indent="-173355" algn="l">
                        <a:spcBef>
                          <a:spcPts val="0"/>
                        </a:spcBef>
                        <a:spcAft>
                          <a:spcPts val="0"/>
                        </a:spcAft>
                        <a:buClrTx/>
                        <a:buSzPts val="1100"/>
                        <a:buFont typeface="Arial" panose="020B0604020202020204" pitchFamily="34" charset="0"/>
                        <a:buChar char="•"/>
                      </a:pPr>
                      <a:r>
                        <a:rPr lang="en-US" sz="1100" b="0" i="0" u="none" strike="noStrike" kern="1200" noProof="0" dirty="0">
                          <a:solidFill>
                            <a:schemeClr val="accent1"/>
                          </a:solidFill>
                          <a:effectLst/>
                          <a:latin typeface="Ubuntu"/>
                        </a:rPr>
                        <a:t>Vape devices may be offered in </a:t>
                      </a:r>
                      <a:r>
                        <a:rPr lang="en-US" sz="1100" b="0" i="0" u="none" strike="noStrike" kern="1200" noProof="0" dirty="0" err="1">
                          <a:solidFill>
                            <a:schemeClr val="accent1"/>
                          </a:solidFill>
                          <a:effectLst/>
                          <a:latin typeface="Ubuntu"/>
                        </a:rPr>
                        <a:t>flavours</a:t>
                      </a:r>
                      <a:r>
                        <a:rPr lang="en-US" sz="1100" b="0" i="0" u="none" strike="noStrike" kern="1200" noProof="0" dirty="0">
                          <a:solidFill>
                            <a:schemeClr val="accent1"/>
                          </a:solidFill>
                          <a:effectLst/>
                          <a:latin typeface="Ubuntu"/>
                        </a:rPr>
                        <a:t> and </a:t>
                      </a:r>
                      <a:r>
                        <a:rPr lang="en-US" sz="1100" b="0" i="0" u="none" strike="noStrike" kern="1200" noProof="0" dirty="0" err="1">
                          <a:solidFill>
                            <a:schemeClr val="accent1"/>
                          </a:solidFill>
                          <a:effectLst/>
                          <a:latin typeface="Ubuntu"/>
                        </a:rPr>
                        <a:t>colours</a:t>
                      </a:r>
                      <a:r>
                        <a:rPr lang="en-US" sz="1100" b="0" i="0" u="none" strike="noStrike" kern="1200" noProof="0" dirty="0">
                          <a:solidFill>
                            <a:schemeClr val="accent1"/>
                          </a:solidFill>
                          <a:effectLst/>
                          <a:latin typeface="Ubuntu"/>
                        </a:rPr>
                        <a:t> with packaging and designs that can be particularly attractive to young people.</a:t>
                      </a:r>
                    </a:p>
                    <a:p>
                      <a:pPr marL="173355" lvl="0" indent="-173355" algn="l">
                        <a:spcBef>
                          <a:spcPts val="0"/>
                        </a:spcBef>
                        <a:spcAft>
                          <a:spcPts val="0"/>
                        </a:spcAft>
                        <a:buClrTx/>
                        <a:buSzPts val="1100"/>
                        <a:buFont typeface="Arial" panose="020B0604020202020204" pitchFamily="34" charset="0"/>
                        <a:buChar char="•"/>
                      </a:pPr>
                      <a:endParaRPr lang="en-US" sz="1100" b="0" i="0" u="none" strike="noStrike" kern="1200" noProof="0" dirty="0">
                        <a:solidFill>
                          <a:schemeClr val="accent1"/>
                        </a:solidFill>
                        <a:effectLst/>
                        <a:latin typeface="Ubuntu"/>
                      </a:endParaRPr>
                    </a:p>
                    <a:p>
                      <a:pPr marL="173355" lvl="0" indent="-173355" algn="l">
                        <a:spcBef>
                          <a:spcPts val="0"/>
                        </a:spcBef>
                        <a:spcAft>
                          <a:spcPts val="0"/>
                        </a:spcAft>
                        <a:buClrTx/>
                        <a:buSzPts val="1100"/>
                        <a:buFont typeface="Arial" panose="020B0604020202020204" pitchFamily="34" charset="0"/>
                        <a:buChar char="•"/>
                      </a:pPr>
                      <a:r>
                        <a:rPr lang="en-US" sz="1100" b="0" i="0" u="none" strike="noStrike" kern="1200" noProof="0" dirty="0">
                          <a:solidFill>
                            <a:schemeClr val="accent1"/>
                          </a:solidFill>
                          <a:effectLst/>
                          <a:latin typeface="Ubuntu"/>
                        </a:rPr>
                        <a:t>There are growing numbers of illegal or non-compliant vaping devices on sale that don’t meet quality and safety standards within the UK. These devices can be particularly dangerous as some have been found to contain very high levels of nicotine (increasing the risk of dependency) and dangerous metals like lead as well as other ingredients that are banned in the UK.</a:t>
                      </a:r>
                      <a:endParaRPr lang="en-GB" sz="1100" dirty="0">
                        <a:solidFill>
                          <a:schemeClr val="accent1"/>
                        </a:solidFill>
                        <a:latin typeface="Ubuntu"/>
                      </a:endParaRPr>
                    </a:p>
                    <a:p>
                      <a:pPr marL="0" lvl="0" indent="0" algn="l">
                        <a:spcBef>
                          <a:spcPts val="0"/>
                        </a:spcBef>
                        <a:spcAft>
                          <a:spcPts val="0"/>
                        </a:spcAft>
                        <a:buClrTx/>
                        <a:buSzPts val="1100"/>
                        <a:buNone/>
                      </a:pPr>
                      <a:endParaRPr lang="en-US" sz="1100" b="0" i="0" u="none" strike="noStrike" kern="1200" noProof="0" dirty="0">
                        <a:solidFill>
                          <a:schemeClr val="accent1"/>
                        </a:solidFill>
                        <a:effectLst/>
                        <a:latin typeface="Ubuntu"/>
                      </a:endParaRPr>
                    </a:p>
                    <a:p>
                      <a:pPr marL="173355" lvl="0" indent="-173355" algn="l">
                        <a:spcBef>
                          <a:spcPts val="0"/>
                        </a:spcBef>
                        <a:spcAft>
                          <a:spcPts val="0"/>
                        </a:spcAft>
                        <a:buClrTx/>
                        <a:buSzPts val="1100"/>
                        <a:buFont typeface="Arial" panose="020B0604020202020204" pitchFamily="34" charset="0"/>
                        <a:buChar char="•"/>
                      </a:pPr>
                      <a:r>
                        <a:rPr lang="en-US" sz="1100" b="0" i="0" u="none" strike="noStrike" kern="1200" noProof="0" dirty="0">
                          <a:solidFill>
                            <a:schemeClr val="accent1"/>
                          </a:solidFill>
                          <a:effectLst/>
                          <a:latin typeface="Ubuntu"/>
                        </a:rPr>
                        <a:t>Vaping devices contain metals and plastics which are difficult to recycle and can pollute the environment. The use of disposable vaping devices and products has increased substantially amongst young people.</a:t>
                      </a:r>
                      <a:endParaRPr lang="en-GB" sz="1100" dirty="0">
                        <a:solidFill>
                          <a:schemeClr val="accent1"/>
                        </a:solidFill>
                        <a:latin typeface="Ubuntu"/>
                      </a:endParaRPr>
                    </a:p>
                    <a:p>
                      <a:endParaRPr lang="en-US" dirty="0"/>
                    </a:p>
                  </a:txBody>
                  <a:tcPr>
                    <a:solidFill>
                      <a:schemeClr val="accent3">
                        <a:lumMod val="20000"/>
                        <a:lumOff val="80000"/>
                      </a:schemeClr>
                    </a:solidFill>
                  </a:tcPr>
                </a:tc>
                <a:extLst>
                  <a:ext uri="{0D108BD9-81ED-4DB2-BD59-A6C34878D82A}">
                    <a16:rowId xmlns:a16="http://schemas.microsoft.com/office/drawing/2014/main" val="142101937"/>
                  </a:ext>
                </a:extLst>
              </a:tr>
            </a:tbl>
          </a:graphicData>
        </a:graphic>
      </p:graphicFrame>
      <p:sp>
        <p:nvSpPr>
          <p:cNvPr id="3" name="Text Placeholder 3">
            <a:extLst>
              <a:ext uri="{FF2B5EF4-FFF2-40B4-BE49-F238E27FC236}">
                <a16:creationId xmlns:a16="http://schemas.microsoft.com/office/drawing/2014/main" id="{BD9CCBEF-2F75-488C-6722-4DA8DCF4F191}"/>
              </a:ext>
            </a:extLst>
          </p:cNvPr>
          <p:cNvSpPr txBox="1">
            <a:spLocks/>
          </p:cNvSpPr>
          <p:nvPr/>
        </p:nvSpPr>
        <p:spPr>
          <a:xfrm>
            <a:off x="263467" y="1122199"/>
            <a:ext cx="4825363" cy="42675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b="1">
                <a:cs typeface="Calibri"/>
              </a:rPr>
              <a:t>Key Messages </a:t>
            </a:r>
            <a:br>
              <a:rPr lang="en-US" b="1">
                <a:cs typeface="Calibri"/>
              </a:rPr>
            </a:br>
            <a:r>
              <a:rPr lang="en-US" b="1">
                <a:cs typeface="Calibri"/>
              </a:rPr>
              <a:t>for Teachers</a:t>
            </a:r>
            <a:endParaRPr lang="en-US" b="1" u="sng">
              <a:ea typeface="Calibri"/>
              <a:cs typeface="Calibri"/>
            </a:endParaRPr>
          </a:p>
        </p:txBody>
      </p:sp>
      <p:sp>
        <p:nvSpPr>
          <p:cNvPr id="4" name="TextBox 3">
            <a:extLst>
              <a:ext uri="{FF2B5EF4-FFF2-40B4-BE49-F238E27FC236}">
                <a16:creationId xmlns:a16="http://schemas.microsoft.com/office/drawing/2014/main" id="{009A965D-273C-0904-3B08-15B1CE31228B}"/>
              </a:ext>
            </a:extLst>
          </p:cNvPr>
          <p:cNvSpPr txBox="1"/>
          <p:nvPr/>
        </p:nvSpPr>
        <p:spPr>
          <a:xfrm>
            <a:off x="3459356" y="653848"/>
            <a:ext cx="5992869" cy="270826"/>
          </a:xfrm>
          <a:prstGeom prst="rect">
            <a:avLst/>
          </a:prstGeom>
          <a:solidFill>
            <a:srgbClr val="DBEAF9"/>
          </a:solidFill>
          <a:ln w="28575">
            <a:solidFill>
              <a:srgbClr val="54FFC0"/>
            </a:solidFill>
          </a:ln>
        </p:spPr>
        <p:txBody>
          <a:bodyPr wrap="square" lIns="91440" tIns="45720" rIns="91440" bIns="45720" anchor="t">
            <a:spAutoFit/>
          </a:bodyPr>
          <a:lstStyle/>
          <a:p>
            <a:r>
              <a:rPr lang="en-US" sz="1100" dirty="0">
                <a:solidFill>
                  <a:srgbClr val="18518A"/>
                </a:solidFill>
                <a:latin typeface="Ubuntu"/>
                <a:ea typeface="Calibri"/>
                <a:cs typeface="Calibri"/>
              </a:rPr>
              <a:t>Prior to planning for curriculum delivery, </a:t>
            </a:r>
            <a:r>
              <a:rPr lang="en-US" sz="1100" b="1" dirty="0">
                <a:solidFill>
                  <a:srgbClr val="18518A"/>
                </a:solidFill>
                <a:latin typeface="Ubuntu"/>
                <a:ea typeface="Calibri"/>
                <a:cs typeface="Calibri"/>
              </a:rPr>
              <a:t>teachers will need to know these key messages.</a:t>
            </a:r>
            <a:endParaRPr lang="en-US" sz="1200" b="1" dirty="0">
              <a:solidFill>
                <a:srgbClr val="18518A"/>
              </a:solidFill>
              <a:latin typeface="Ubuntu" panose="020B0504030602030204" pitchFamily="34" charset="0"/>
            </a:endParaRPr>
          </a:p>
        </p:txBody>
      </p:sp>
      <p:pic>
        <p:nvPicPr>
          <p:cNvPr id="6" name="Picture 5" descr="A person holding a group of pens&#10;&#10;Description automatically generated">
            <a:extLst>
              <a:ext uri="{FF2B5EF4-FFF2-40B4-BE49-F238E27FC236}">
                <a16:creationId xmlns:a16="http://schemas.microsoft.com/office/drawing/2014/main" id="{A4F8FCE1-BAB7-540B-0D10-E78B375F3642}"/>
              </a:ext>
            </a:extLst>
          </p:cNvPr>
          <p:cNvPicPr>
            <a:picLocks noChangeAspect="1"/>
          </p:cNvPicPr>
          <p:nvPr/>
        </p:nvPicPr>
        <p:blipFill>
          <a:blip r:embed="rId2"/>
          <a:stretch>
            <a:fillRect/>
          </a:stretch>
        </p:blipFill>
        <p:spPr>
          <a:xfrm>
            <a:off x="260947" y="2663351"/>
            <a:ext cx="2981325" cy="3114675"/>
          </a:xfrm>
          <a:prstGeom prst="rect">
            <a:avLst/>
          </a:prstGeom>
        </p:spPr>
      </p:pic>
    </p:spTree>
    <p:extLst>
      <p:ext uri="{BB962C8B-B14F-4D97-AF65-F5344CB8AC3E}">
        <p14:creationId xmlns:p14="http://schemas.microsoft.com/office/powerpoint/2010/main" val="26104576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C2DF384-E28C-2530-9B01-66846A98E406}"/>
              </a:ext>
            </a:extLst>
          </p:cNvPr>
          <p:cNvPicPr>
            <a:picLocks noChangeAspect="1"/>
          </p:cNvPicPr>
          <p:nvPr/>
        </p:nvPicPr>
        <p:blipFill>
          <a:blip r:embed="rId2"/>
          <a:srcRect/>
          <a:stretch/>
        </p:blipFill>
        <p:spPr>
          <a:xfrm>
            <a:off x="3771899" y="0"/>
            <a:ext cx="8420101" cy="6858000"/>
          </a:xfrm>
          <a:prstGeom prst="rect">
            <a:avLst/>
          </a:prstGeom>
        </p:spPr>
      </p:pic>
      <p:graphicFrame>
        <p:nvGraphicFramePr>
          <p:cNvPr id="2" name="Table 1">
            <a:extLst>
              <a:ext uri="{FF2B5EF4-FFF2-40B4-BE49-F238E27FC236}">
                <a16:creationId xmlns:a16="http://schemas.microsoft.com/office/drawing/2014/main" id="{A05064A6-E755-5C52-DE33-742D845B9513}"/>
              </a:ext>
            </a:extLst>
          </p:cNvPr>
          <p:cNvGraphicFramePr>
            <a:graphicFrameLocks noGrp="1"/>
          </p:cNvGraphicFramePr>
          <p:nvPr>
            <p:extLst>
              <p:ext uri="{D42A27DB-BD31-4B8C-83A1-F6EECF244321}">
                <p14:modId xmlns:p14="http://schemas.microsoft.com/office/powerpoint/2010/main" val="3868521115"/>
              </p:ext>
            </p:extLst>
          </p:nvPr>
        </p:nvGraphicFramePr>
        <p:xfrm>
          <a:off x="3639273" y="1444706"/>
          <a:ext cx="8128000" cy="3833565"/>
        </p:xfrm>
        <a:graphic>
          <a:graphicData uri="http://schemas.openxmlformats.org/drawingml/2006/table">
            <a:tbl>
              <a:tblPr firstRow="1" bandRow="1">
                <a:tableStyleId>{21E4AEA4-8DFA-4A89-87EB-49C32662AFE0}</a:tableStyleId>
              </a:tblPr>
              <a:tblGrid>
                <a:gridCol w="8128000">
                  <a:extLst>
                    <a:ext uri="{9D8B030D-6E8A-4147-A177-3AD203B41FA5}">
                      <a16:colId xmlns:a16="http://schemas.microsoft.com/office/drawing/2014/main" val="4257803169"/>
                    </a:ext>
                  </a:extLst>
                </a:gridCol>
              </a:tblGrid>
              <a:tr h="525193">
                <a:tc>
                  <a:txBody>
                    <a:bodyPr/>
                    <a:lstStyle/>
                    <a:p>
                      <a:pPr marL="0" marR="0" lvl="0" indent="0" algn="ctr" rtl="0" eaLnBrk="1" fontAlgn="auto" latinLnBrk="0" hangingPunct="1">
                        <a:lnSpc>
                          <a:spcPct val="100000"/>
                        </a:lnSpc>
                        <a:spcBef>
                          <a:spcPts val="0"/>
                        </a:spcBef>
                        <a:spcAft>
                          <a:spcPts val="0"/>
                        </a:spcAft>
                        <a:buClrTx/>
                        <a:buSzTx/>
                        <a:buFontTx/>
                        <a:buNone/>
                      </a:pPr>
                      <a:r>
                        <a:rPr lang="en-GB" sz="1600" b="1" kern="1200" dirty="0">
                          <a:solidFill>
                            <a:schemeClr val="bg1"/>
                          </a:solidFill>
                          <a:effectLst/>
                          <a:latin typeface="Ubuntu"/>
                        </a:rPr>
                        <a:t>Why is this important for schools? </a:t>
                      </a:r>
                    </a:p>
                    <a:p>
                      <a:pPr marL="0" marR="0" lvl="0" indent="0" algn="ctr" rtl="0" eaLnBrk="1" fontAlgn="auto" latinLnBrk="0" hangingPunct="1">
                        <a:lnSpc>
                          <a:spcPct val="100000"/>
                        </a:lnSpc>
                        <a:spcBef>
                          <a:spcPts val="0"/>
                        </a:spcBef>
                        <a:spcAft>
                          <a:spcPts val="0"/>
                        </a:spcAft>
                        <a:buClrTx/>
                        <a:buSzTx/>
                        <a:buFontTx/>
                        <a:buNone/>
                      </a:pPr>
                      <a:r>
                        <a:rPr lang="en-GB" sz="1100" b="0" kern="1200" dirty="0">
                          <a:solidFill>
                            <a:schemeClr val="bg1"/>
                          </a:solidFill>
                          <a:effectLst/>
                          <a:latin typeface="Ubuntu"/>
                        </a:rPr>
                        <a:t>(How it has been identified, e.g. SHRN data) </a:t>
                      </a:r>
                    </a:p>
                  </a:txBody>
                  <a:tcPr anchor="ctr">
                    <a:solidFill>
                      <a:srgbClr val="18518A"/>
                    </a:solidFill>
                  </a:tcPr>
                </a:tc>
                <a:extLst>
                  <a:ext uri="{0D108BD9-81ED-4DB2-BD59-A6C34878D82A}">
                    <a16:rowId xmlns:a16="http://schemas.microsoft.com/office/drawing/2014/main" val="553422046"/>
                  </a:ext>
                </a:extLst>
              </a:tr>
              <a:tr h="3308372">
                <a:tc>
                  <a:txBody>
                    <a:bodyPr/>
                    <a:lstStyle/>
                    <a:p>
                      <a:r>
                        <a:rPr lang="en-GB" sz="1100" kern="1200" dirty="0">
                          <a:solidFill>
                            <a:srgbClr val="18518A"/>
                          </a:solidFill>
                          <a:effectLst/>
                          <a:latin typeface="Ubuntu"/>
                          <a:ea typeface="+mn-ea"/>
                          <a:cs typeface="+mn-cs"/>
                        </a:rPr>
                        <a:t>Most children and young people don’t vape. However, studies including the School Health Research Network (SHRN) </a:t>
                      </a:r>
                      <a:r>
                        <a:rPr lang="en-GB" sz="1100" u="sng" kern="1200" dirty="0">
                          <a:solidFill>
                            <a:srgbClr val="18518A"/>
                          </a:solidFill>
                          <a:effectLst/>
                          <a:latin typeface="Ubuntu"/>
                          <a:ea typeface="+mn-ea"/>
                          <a:cs typeface="+mn-cs"/>
                          <a:hlinkClick r:id="rId3" tooltip="https://publichealthwales.shinyapps.io/shrn_dashboard/">
                            <a:extLst>
                              <a:ext uri="{A12FA001-AC4F-418D-AE19-62706E023703}">
                                <ahyp:hlinkClr xmlns="" xmlns:ahyp="http://schemas.microsoft.com/office/drawing/2018/hyperlinkcolor" val="tx"/>
                              </a:ext>
                            </a:extLst>
                          </a:hlinkClick>
                        </a:rPr>
                        <a:t>Student Health and </a:t>
                      </a:r>
                      <a:r>
                        <a:rPr lang="en-GB" sz="1100" u="sng" kern="1200" dirty="0">
                          <a:solidFill>
                            <a:srgbClr val="18518A"/>
                          </a:solidFill>
                          <a:effectLst/>
                          <a:latin typeface="Ubuntu"/>
                          <a:ea typeface="+mn-ea"/>
                          <a:cs typeface="+mn-cs"/>
                          <a:hlinkClick r:id="rId3">
                            <a:extLst>
                              <a:ext uri="{A12FA001-AC4F-418D-AE19-62706E023703}">
                                <ahyp:hlinkClr xmlns="" xmlns:ahyp="http://schemas.microsoft.com/office/drawing/2018/hyperlinkcolor" val="tx"/>
                              </a:ext>
                            </a:extLst>
                          </a:hlinkClick>
                        </a:rPr>
                        <a:t>Well-being</a:t>
                      </a:r>
                      <a:r>
                        <a:rPr lang="en-GB" sz="1100" u="sng" kern="1200" dirty="0">
                          <a:solidFill>
                            <a:srgbClr val="18518A"/>
                          </a:solidFill>
                          <a:effectLst/>
                          <a:latin typeface="Ubuntu"/>
                          <a:ea typeface="+mn-ea"/>
                          <a:cs typeface="+mn-cs"/>
                          <a:hlinkClick r:id="rId3" tooltip="https://publichealthwales.shinyapps.io/shrn_dashboard/">
                            <a:extLst>
                              <a:ext uri="{A12FA001-AC4F-418D-AE19-62706E023703}">
                                <ahyp:hlinkClr xmlns="" xmlns:ahyp="http://schemas.microsoft.com/office/drawing/2018/hyperlinkcolor" val="tx"/>
                              </a:ext>
                            </a:extLst>
                          </a:hlinkClick>
                        </a:rPr>
                        <a:t> Survey in Wales</a:t>
                      </a:r>
                      <a:r>
                        <a:rPr lang="en-GB" sz="1100" kern="1200" dirty="0">
                          <a:solidFill>
                            <a:srgbClr val="18518A"/>
                          </a:solidFill>
                          <a:effectLst/>
                          <a:latin typeface="Ubuntu"/>
                          <a:ea typeface="+mn-ea"/>
                          <a:cs typeface="+mn-cs"/>
                        </a:rPr>
                        <a:t> have shown that the use of vaping devices among children and young people in the UK has risen in recent years. </a:t>
                      </a:r>
                    </a:p>
                    <a:p>
                      <a:pPr lvl="0">
                        <a:buNone/>
                      </a:pPr>
                      <a:endParaRPr lang="en-GB" sz="1100" kern="1200" dirty="0">
                        <a:solidFill>
                          <a:srgbClr val="18518A"/>
                        </a:solidFill>
                        <a:effectLst/>
                        <a:latin typeface="Ubuntu"/>
                        <a:ea typeface="+mn-ea"/>
                        <a:cs typeface="+mn-cs"/>
                      </a:endParaRPr>
                    </a:p>
                    <a:p>
                      <a:r>
                        <a:rPr lang="en-GB" sz="1100" kern="1200" dirty="0">
                          <a:solidFill>
                            <a:srgbClr val="18518A"/>
                          </a:solidFill>
                          <a:effectLst/>
                          <a:latin typeface="Ubuntu"/>
                          <a:ea typeface="+mn-ea"/>
                          <a:cs typeface="+mn-cs"/>
                        </a:rPr>
                        <a:t>Some long-term studies have found that young people who have never smoked tobacco but who do use vaping devices are more likely to both start and become regular smokers compared to young people who have not used vapes. There is also emerging evidence that young people who vape may be at increased risk of addiction to other substances in the future.</a:t>
                      </a:r>
                    </a:p>
                    <a:p>
                      <a:endParaRPr lang="en-GB" sz="1100" kern="1200" dirty="0">
                        <a:solidFill>
                          <a:srgbClr val="18518A"/>
                        </a:solidFill>
                        <a:effectLst/>
                        <a:latin typeface="Ubuntu" panose="020B0504030602030204" pitchFamily="34" charset="0"/>
                        <a:ea typeface="+mn-ea"/>
                        <a:cs typeface="+mn-cs"/>
                      </a:endParaRPr>
                    </a:p>
                    <a:p>
                      <a:r>
                        <a:rPr lang="en-GB" sz="1100" kern="1200" dirty="0">
                          <a:solidFill>
                            <a:srgbClr val="18518A"/>
                          </a:solidFill>
                          <a:effectLst/>
                          <a:latin typeface="Ubuntu"/>
                          <a:ea typeface="+mn-ea"/>
                          <a:cs typeface="+mn-cs"/>
                        </a:rPr>
                        <a:t>The Chief Medical Officer for Wales highlights vaping in his </a:t>
                      </a:r>
                      <a:r>
                        <a:rPr lang="en-GB" sz="1100" u="sng" kern="1200" dirty="0">
                          <a:solidFill>
                            <a:srgbClr val="18518A"/>
                          </a:solidFill>
                          <a:effectLst/>
                          <a:latin typeface="Ubuntu"/>
                          <a:ea typeface="+mn-ea"/>
                          <a:cs typeface="+mn-cs"/>
                          <a:hlinkClick r:id="rId4" tooltip="https://www.gov.wales/chief-medical-officer-annual-report-2023">
                            <a:extLst>
                              <a:ext uri="{A12FA001-AC4F-418D-AE19-62706E023703}">
                                <ahyp:hlinkClr xmlns="" xmlns:ahyp="http://schemas.microsoft.com/office/drawing/2018/hyperlinkcolor" val="tx"/>
                              </a:ext>
                            </a:extLst>
                          </a:hlinkClick>
                        </a:rPr>
                        <a:t>2023 Annual Report</a:t>
                      </a:r>
                      <a:r>
                        <a:rPr lang="en-GB" sz="1100" kern="1200" dirty="0">
                          <a:solidFill>
                            <a:srgbClr val="18518A"/>
                          </a:solidFill>
                          <a:effectLst/>
                          <a:latin typeface="Ubuntu"/>
                          <a:ea typeface="+mn-ea"/>
                          <a:cs typeface="+mn-cs"/>
                        </a:rPr>
                        <a:t>: 'We face a real danger in the UK of creating a new generation of nicotine-addicted young people unless we take urgent action….[We] now have an environment where vape shops are common on our high streets. Whilst there may be a place for vapes as a tool to tackle tobacco smoking, the bright colours and fun flavours are a real draw to younger age groups. In as much as tobacco is hidden behind screens and plain packaging in supermarkets, the opposite is true for vape products, with often front of counter promotions and products placed throughout stores.’</a:t>
                      </a:r>
                    </a:p>
                    <a:p>
                      <a:endParaRPr lang="en-GB" sz="1100" kern="1200" dirty="0">
                        <a:solidFill>
                          <a:srgbClr val="18518A"/>
                        </a:solidFill>
                        <a:effectLst/>
                        <a:latin typeface="Ubuntu" panose="020B0504030602030204" pitchFamily="34" charset="0"/>
                        <a:ea typeface="+mn-ea"/>
                        <a:cs typeface="+mn-cs"/>
                      </a:endParaRPr>
                    </a:p>
                    <a:p>
                      <a:r>
                        <a:rPr lang="en-GB" sz="1100" b="0" u="sng" kern="1200" dirty="0">
                          <a:solidFill>
                            <a:srgbClr val="18518A"/>
                          </a:solidFill>
                          <a:effectLst/>
                          <a:latin typeface="Ubuntu"/>
                          <a:ea typeface="+mn-ea"/>
                          <a:cs typeface="+mn-cs"/>
                          <a:hlinkClick r:id="rId5" tooltip="https://phw.nhs.wales/topics/information-and-guidance-on-vaping-for-secondary-aged-learners-in-wales/information-and-guidance-on-vaping-for-secondary-aged-learners-in-wales/">
                            <a:extLst>
                              <a:ext uri="{A12FA001-AC4F-418D-AE19-62706E023703}">
                                <ahyp:hlinkClr xmlns="" xmlns:ahyp="http://schemas.microsoft.com/office/drawing/2018/hyperlinkcolor" val="tx"/>
                              </a:ext>
                            </a:extLst>
                          </a:hlinkClick>
                        </a:rPr>
                        <a:t>Information and Guidance on Vaping for Secondary Aged Learners in Wales.</a:t>
                      </a:r>
                      <a:r>
                        <a:rPr lang="en-GB" sz="1100" kern="1200" dirty="0">
                          <a:solidFill>
                            <a:srgbClr val="18518A"/>
                          </a:solidFill>
                          <a:effectLst/>
                          <a:latin typeface="Ubuntu"/>
                          <a:ea typeface="+mn-ea"/>
                          <a:cs typeface="+mn-cs"/>
                        </a:rPr>
                        <a:t> makes recommendations for including education about vaping within your school curriculum. Vaping </a:t>
                      </a:r>
                      <a:r>
                        <a:rPr lang="en-GB" sz="1100" b="0" i="0" u="none" strike="noStrike" kern="1200" noProof="0" dirty="0">
                          <a:solidFill>
                            <a:srgbClr val="18518A"/>
                          </a:solidFill>
                          <a:effectLst/>
                          <a:latin typeface="Ubuntu"/>
                        </a:rPr>
                        <a:t>education should complement and not replace smoking prevention education. Vaping education should avoid describing vaping and smoking behaviours as equally harmful.</a:t>
                      </a:r>
                    </a:p>
                    <a:p>
                      <a:endParaRPr lang="en-GB" sz="1100" kern="1200" dirty="0">
                        <a:solidFill>
                          <a:srgbClr val="18518A"/>
                        </a:solidFill>
                        <a:effectLst/>
                        <a:latin typeface="Ubuntu" panose="020B0504030602030204" pitchFamily="34" charset="0"/>
                        <a:ea typeface="+mn-ea"/>
                        <a:cs typeface="+mn-cs"/>
                      </a:endParaRPr>
                    </a:p>
                  </a:txBody>
                  <a:tcPr>
                    <a:solidFill>
                      <a:schemeClr val="accent3">
                        <a:lumMod val="20000"/>
                        <a:lumOff val="80000"/>
                      </a:schemeClr>
                    </a:solidFill>
                  </a:tcPr>
                </a:tc>
                <a:extLst>
                  <a:ext uri="{0D108BD9-81ED-4DB2-BD59-A6C34878D82A}">
                    <a16:rowId xmlns:a16="http://schemas.microsoft.com/office/drawing/2014/main" val="142101937"/>
                  </a:ext>
                </a:extLst>
              </a:tr>
            </a:tbl>
          </a:graphicData>
        </a:graphic>
      </p:graphicFrame>
      <p:sp>
        <p:nvSpPr>
          <p:cNvPr id="4" name="Text Placeholder 3">
            <a:extLst>
              <a:ext uri="{FF2B5EF4-FFF2-40B4-BE49-F238E27FC236}">
                <a16:creationId xmlns:a16="http://schemas.microsoft.com/office/drawing/2014/main" id="{0D568D83-4301-8FFB-0F3E-884C36585E82}"/>
              </a:ext>
            </a:extLst>
          </p:cNvPr>
          <p:cNvSpPr txBox="1">
            <a:spLocks/>
          </p:cNvSpPr>
          <p:nvPr/>
        </p:nvSpPr>
        <p:spPr>
          <a:xfrm>
            <a:off x="263467" y="1122199"/>
            <a:ext cx="4825363" cy="42675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b="1">
                <a:cs typeface="Calibri"/>
              </a:rPr>
              <a:t>Key Messages </a:t>
            </a:r>
            <a:br>
              <a:rPr lang="en-US" b="1">
                <a:cs typeface="Calibri"/>
              </a:rPr>
            </a:br>
            <a:r>
              <a:rPr lang="en-US" b="1">
                <a:cs typeface="Calibri"/>
              </a:rPr>
              <a:t>for Teachers</a:t>
            </a:r>
            <a:endParaRPr lang="en-US" b="1" u="sng">
              <a:ea typeface="Calibri"/>
              <a:cs typeface="Calibri"/>
            </a:endParaRPr>
          </a:p>
        </p:txBody>
      </p:sp>
      <p:pic>
        <p:nvPicPr>
          <p:cNvPr id="5" name="Picture 4" descr="A group of colorful objects&#10;&#10;Description automatically generated">
            <a:extLst>
              <a:ext uri="{FF2B5EF4-FFF2-40B4-BE49-F238E27FC236}">
                <a16:creationId xmlns:a16="http://schemas.microsoft.com/office/drawing/2014/main" id="{52AAE711-53C7-6A2C-A2ED-6D8FDB1621E7}"/>
              </a:ext>
            </a:extLst>
          </p:cNvPr>
          <p:cNvPicPr>
            <a:picLocks noChangeAspect="1"/>
          </p:cNvPicPr>
          <p:nvPr/>
        </p:nvPicPr>
        <p:blipFill>
          <a:blip r:embed="rId6"/>
          <a:stretch>
            <a:fillRect/>
          </a:stretch>
        </p:blipFill>
        <p:spPr>
          <a:xfrm>
            <a:off x="355146" y="2658588"/>
            <a:ext cx="2990850" cy="3124200"/>
          </a:xfrm>
          <a:prstGeom prst="rect">
            <a:avLst/>
          </a:prstGeom>
        </p:spPr>
      </p:pic>
    </p:spTree>
    <p:extLst>
      <p:ext uri="{BB962C8B-B14F-4D97-AF65-F5344CB8AC3E}">
        <p14:creationId xmlns:p14="http://schemas.microsoft.com/office/powerpoint/2010/main" val="35343422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1065614-95B3-466D-8244-92E737AAEDBB}"/>
              </a:ext>
            </a:extLst>
          </p:cNvPr>
          <p:cNvPicPr>
            <a:picLocks noChangeAspect="1"/>
          </p:cNvPicPr>
          <p:nvPr/>
        </p:nvPicPr>
        <p:blipFill>
          <a:blip r:embed="rId2"/>
          <a:srcRect/>
          <a:stretch/>
        </p:blipFill>
        <p:spPr>
          <a:xfrm>
            <a:off x="3771899" y="0"/>
            <a:ext cx="8420101" cy="6858000"/>
          </a:xfrm>
          <a:prstGeom prst="rect">
            <a:avLst/>
          </a:prstGeom>
        </p:spPr>
      </p:pic>
      <p:graphicFrame>
        <p:nvGraphicFramePr>
          <p:cNvPr id="2" name="Table 1">
            <a:extLst>
              <a:ext uri="{FF2B5EF4-FFF2-40B4-BE49-F238E27FC236}">
                <a16:creationId xmlns:a16="http://schemas.microsoft.com/office/drawing/2014/main" id="{B5827F52-9C63-5CA9-42E8-CBA8E709A617}"/>
              </a:ext>
            </a:extLst>
          </p:cNvPr>
          <p:cNvGraphicFramePr>
            <a:graphicFrameLocks noGrp="1"/>
          </p:cNvGraphicFramePr>
          <p:nvPr>
            <p:extLst>
              <p:ext uri="{D42A27DB-BD31-4B8C-83A1-F6EECF244321}">
                <p14:modId xmlns:p14="http://schemas.microsoft.com/office/powerpoint/2010/main" val="803194255"/>
              </p:ext>
            </p:extLst>
          </p:nvPr>
        </p:nvGraphicFramePr>
        <p:xfrm>
          <a:off x="3459356" y="1412130"/>
          <a:ext cx="8128000" cy="4472353"/>
        </p:xfrm>
        <a:graphic>
          <a:graphicData uri="http://schemas.openxmlformats.org/drawingml/2006/table">
            <a:tbl>
              <a:tblPr firstRow="1" bandRow="1">
                <a:tableStyleId>{21E4AEA4-8DFA-4A89-87EB-49C32662AFE0}</a:tableStyleId>
              </a:tblPr>
              <a:tblGrid>
                <a:gridCol w="8128000">
                  <a:extLst>
                    <a:ext uri="{9D8B030D-6E8A-4147-A177-3AD203B41FA5}">
                      <a16:colId xmlns:a16="http://schemas.microsoft.com/office/drawing/2014/main" val="4257803169"/>
                    </a:ext>
                  </a:extLst>
                </a:gridCol>
              </a:tblGrid>
              <a:tr h="5251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kern="1200" dirty="0">
                          <a:solidFill>
                            <a:schemeClr val="bg1"/>
                          </a:solidFill>
                          <a:effectLst/>
                          <a:latin typeface="Ubuntu" panose="020B0504030602030204" pitchFamily="34" charset="0"/>
                        </a:rPr>
                        <a:t>Key Vaping Messages</a:t>
                      </a:r>
                      <a:endParaRPr lang="en-GB" sz="1600" dirty="0">
                        <a:solidFill>
                          <a:schemeClr val="bg1"/>
                        </a:solidFill>
                        <a:latin typeface="Ubuntu" panose="020B0504030602030204" pitchFamily="34" charset="0"/>
                      </a:endParaRPr>
                    </a:p>
                  </a:txBody>
                  <a:tcPr anchor="ctr">
                    <a:solidFill>
                      <a:srgbClr val="18518A"/>
                    </a:solidFill>
                  </a:tcPr>
                </a:tc>
                <a:extLst>
                  <a:ext uri="{0D108BD9-81ED-4DB2-BD59-A6C34878D82A}">
                    <a16:rowId xmlns:a16="http://schemas.microsoft.com/office/drawing/2014/main" val="553422046"/>
                  </a:ext>
                </a:extLst>
              </a:tr>
              <a:tr h="3308372">
                <a:tc>
                  <a:txBody>
                    <a:bodyPr/>
                    <a:lstStyle/>
                    <a:p>
                      <a:pPr marL="0" lvl="0" indent="0" algn="l">
                        <a:lnSpc>
                          <a:spcPct val="100000"/>
                        </a:lnSpc>
                        <a:spcBef>
                          <a:spcPts val="0"/>
                        </a:spcBef>
                        <a:spcAft>
                          <a:spcPts val="0"/>
                        </a:spcAft>
                        <a:buFont typeface="Arial"/>
                        <a:buChar char="•"/>
                      </a:pPr>
                      <a:r>
                        <a:rPr lang="en-GB" sz="1100" b="0" i="0" u="none" strike="noStrike" noProof="0" dirty="0">
                          <a:solidFill>
                            <a:srgbClr val="18518A"/>
                          </a:solidFill>
                          <a:latin typeface="Ubuntu"/>
                        </a:rPr>
                        <a:t> Vaping devices should not be used by children and young people </a:t>
                      </a:r>
                      <a:r>
                        <a:rPr lang="en-GB" sz="1100" b="0" i="0" u="sng" strike="noStrike" noProof="0" dirty="0">
                          <a:solidFill>
                            <a:srgbClr val="18518A"/>
                          </a:solidFill>
                          <a:latin typeface="Ubuntu"/>
                        </a:rPr>
                        <a:t>because</a:t>
                      </a:r>
                      <a:r>
                        <a:rPr lang="en-GB" sz="1100" b="0" i="0" u="none" strike="noStrike" noProof="0" dirty="0">
                          <a:solidFill>
                            <a:srgbClr val="18518A"/>
                          </a:solidFill>
                          <a:latin typeface="Ubuntu"/>
                        </a:rPr>
                        <a:t> vaping is not harmless and we do not yet know the long-term health effects of vaping.</a:t>
                      </a:r>
                    </a:p>
                    <a:p>
                      <a:pPr marL="0" lvl="0" indent="0" algn="l">
                        <a:lnSpc>
                          <a:spcPct val="100000"/>
                        </a:lnSpc>
                        <a:spcBef>
                          <a:spcPts val="0"/>
                        </a:spcBef>
                        <a:spcAft>
                          <a:spcPts val="0"/>
                        </a:spcAft>
                        <a:buNone/>
                      </a:pPr>
                      <a:endParaRPr lang="en-GB" sz="1100" b="0" i="0" u="none" strike="noStrike" noProof="0" dirty="0">
                        <a:solidFill>
                          <a:srgbClr val="18518A"/>
                        </a:solidFill>
                        <a:latin typeface="Ubuntu"/>
                      </a:endParaRPr>
                    </a:p>
                    <a:p>
                      <a:pPr lvl="0" algn="l">
                        <a:lnSpc>
                          <a:spcPct val="100000"/>
                        </a:lnSpc>
                        <a:spcBef>
                          <a:spcPts val="0"/>
                        </a:spcBef>
                        <a:spcAft>
                          <a:spcPts val="0"/>
                        </a:spcAft>
                        <a:buNone/>
                      </a:pPr>
                      <a:r>
                        <a:rPr lang="en-US" sz="1100" b="0" i="0" u="none" strike="noStrike" noProof="0" dirty="0">
                          <a:solidFill>
                            <a:srgbClr val="18518A"/>
                          </a:solidFill>
                          <a:latin typeface="Ubuntu"/>
                        </a:rPr>
                        <a:t>• Adult smokers can reduce the risk of harm from smoking by switching completely to vaping. </a:t>
                      </a:r>
                      <a:r>
                        <a:rPr lang="en-US" sz="1100" b="0" i="0" u="sng" strike="noStrike" noProof="0" dirty="0">
                          <a:solidFill>
                            <a:srgbClr val="18518A"/>
                          </a:solidFill>
                          <a:latin typeface="Ubuntu"/>
                        </a:rPr>
                        <a:t>However</a:t>
                      </a:r>
                      <a:r>
                        <a:rPr lang="en-US" sz="1100" b="0" i="0" u="none" strike="noStrike" noProof="0" dirty="0">
                          <a:solidFill>
                            <a:srgbClr val="18518A"/>
                          </a:solidFill>
                          <a:latin typeface="Ubuntu"/>
                        </a:rPr>
                        <a:t>, because vaping is not harm free, vaping is not recommended for non-smokers and should not be used by children and young people.</a:t>
                      </a:r>
                    </a:p>
                    <a:p>
                      <a:pPr lvl="0" algn="l">
                        <a:lnSpc>
                          <a:spcPct val="100000"/>
                        </a:lnSpc>
                        <a:spcBef>
                          <a:spcPts val="0"/>
                        </a:spcBef>
                        <a:spcAft>
                          <a:spcPts val="0"/>
                        </a:spcAft>
                        <a:buNone/>
                      </a:pPr>
                      <a:endParaRPr lang="en-US" sz="1100" b="0" i="0" u="none" strike="noStrike" noProof="0" dirty="0">
                        <a:solidFill>
                          <a:srgbClr val="18518A"/>
                        </a:solidFill>
                        <a:latin typeface="Ubuntu"/>
                      </a:endParaRPr>
                    </a:p>
                    <a:p>
                      <a:pPr lvl="0" algn="l">
                        <a:lnSpc>
                          <a:spcPct val="100000"/>
                        </a:lnSpc>
                        <a:spcBef>
                          <a:spcPts val="0"/>
                        </a:spcBef>
                        <a:spcAft>
                          <a:spcPts val="0"/>
                        </a:spcAft>
                        <a:buNone/>
                      </a:pPr>
                      <a:r>
                        <a:rPr lang="en-US" sz="1100" b="0" i="0" u="none" strike="noStrike" noProof="0" dirty="0">
                          <a:solidFill>
                            <a:srgbClr val="18518A"/>
                          </a:solidFill>
                          <a:latin typeface="Ubuntu"/>
                        </a:rPr>
                        <a:t>• There is a misconception that vaping reduces stress and anxiety. Nicotine creates an immediate sense of relaxation, but this feeling is temporary and quickly replace by increased anxiety, tension, cravings and withdrawal symptoms. Because of this there is no benefit to vaping as a coping mechanism.</a:t>
                      </a:r>
                      <a:endParaRPr lang="en-GB" sz="1100" dirty="0">
                        <a:latin typeface="Ubuntu"/>
                      </a:endParaRPr>
                    </a:p>
                    <a:p>
                      <a:pPr lvl="0" algn="l">
                        <a:lnSpc>
                          <a:spcPct val="100000"/>
                        </a:lnSpc>
                        <a:spcBef>
                          <a:spcPts val="0"/>
                        </a:spcBef>
                        <a:spcAft>
                          <a:spcPts val="0"/>
                        </a:spcAft>
                        <a:buNone/>
                      </a:pPr>
                      <a:endParaRPr lang="en-GB" sz="1100" dirty="0">
                        <a:latin typeface="Ubuntu"/>
                      </a:endParaRPr>
                    </a:p>
                    <a:p>
                      <a:pPr lvl="0" algn="l">
                        <a:lnSpc>
                          <a:spcPct val="100000"/>
                        </a:lnSpc>
                        <a:spcBef>
                          <a:spcPts val="0"/>
                        </a:spcBef>
                        <a:spcAft>
                          <a:spcPts val="0"/>
                        </a:spcAft>
                        <a:buNone/>
                      </a:pPr>
                      <a:r>
                        <a:rPr lang="en-US" sz="1100" b="0" i="0" u="none" strike="noStrike" noProof="0" dirty="0">
                          <a:solidFill>
                            <a:srgbClr val="18518A"/>
                          </a:solidFill>
                          <a:latin typeface="Ubuntu"/>
                        </a:rPr>
                        <a:t>• It is illegal to sell nicotine-containing vaping devices to anyone under 18 or for adults to buy them on behalf of under-18s </a:t>
                      </a:r>
                      <a:r>
                        <a:rPr lang="en-US" sz="1100" b="0" i="0" u="sng" strike="noStrike" noProof="0" dirty="0">
                          <a:solidFill>
                            <a:srgbClr val="18518A"/>
                          </a:solidFill>
                          <a:latin typeface="Ubuntu"/>
                        </a:rPr>
                        <a:t>because</a:t>
                      </a:r>
                      <a:r>
                        <a:rPr lang="en-US" sz="1100" b="0" i="0" u="none" strike="noStrike" noProof="0" dirty="0">
                          <a:solidFill>
                            <a:srgbClr val="18518A"/>
                          </a:solidFill>
                          <a:latin typeface="Ubuntu"/>
                        </a:rPr>
                        <a:t> the law is there to protect you. Nicotine and nicotine addiction and dependency can have a negative effect on mental health and well-being. </a:t>
                      </a:r>
                    </a:p>
                    <a:p>
                      <a:pPr lvl="0" algn="l">
                        <a:lnSpc>
                          <a:spcPct val="100000"/>
                        </a:lnSpc>
                        <a:spcBef>
                          <a:spcPts val="0"/>
                        </a:spcBef>
                        <a:spcAft>
                          <a:spcPts val="0"/>
                        </a:spcAft>
                        <a:buNone/>
                      </a:pPr>
                      <a:endParaRPr lang="en-US" sz="1100" b="0" i="0" u="none" strike="noStrike" noProof="0" dirty="0">
                        <a:solidFill>
                          <a:srgbClr val="18518A"/>
                        </a:solidFill>
                        <a:latin typeface="Ubuntu"/>
                      </a:endParaRPr>
                    </a:p>
                    <a:p>
                      <a:pPr lvl="0" algn="l">
                        <a:lnSpc>
                          <a:spcPct val="100000"/>
                        </a:lnSpc>
                        <a:spcBef>
                          <a:spcPts val="0"/>
                        </a:spcBef>
                        <a:spcAft>
                          <a:spcPts val="0"/>
                        </a:spcAft>
                        <a:buNone/>
                      </a:pPr>
                      <a:r>
                        <a:rPr lang="en-US" sz="1100" b="0" i="0" u="none" strike="noStrike" noProof="0" dirty="0">
                          <a:solidFill>
                            <a:srgbClr val="18518A"/>
                          </a:solidFill>
                          <a:latin typeface="Ubuntu"/>
                        </a:rPr>
                        <a:t>• There are growing numbers of illegal, and non-compliant vaping devices on sale that are not safe. These can be dangerous </a:t>
                      </a:r>
                      <a:r>
                        <a:rPr lang="en-US" sz="1100" b="0" i="0" u="sng" strike="noStrike" noProof="0" dirty="0">
                          <a:solidFill>
                            <a:srgbClr val="18518A"/>
                          </a:solidFill>
                          <a:latin typeface="Ubuntu"/>
                        </a:rPr>
                        <a:t>because</a:t>
                      </a:r>
                      <a:r>
                        <a:rPr lang="en-US" sz="1100" b="0" i="0" u="none" strike="noStrike" noProof="0" dirty="0">
                          <a:solidFill>
                            <a:srgbClr val="18518A"/>
                          </a:solidFill>
                          <a:latin typeface="Ubuntu"/>
                        </a:rPr>
                        <a:t> some have been found to contain very high levels of nicotine, increasing the risk of dependency, dangerous metals like lead and other banned ingredients. Others are labelled as being nicotine-free when they are not. Vapes have also been used as vehicles for the delivery of illicit drugs. </a:t>
                      </a:r>
                      <a:r>
                        <a:rPr lang="en-US" sz="1100" b="0" i="0" u="none" strike="sngStrike" noProof="0" dirty="0">
                          <a:solidFill>
                            <a:srgbClr val="18518A"/>
                          </a:solidFill>
                          <a:latin typeface="Ubuntu"/>
                        </a:rPr>
                        <a:t> </a:t>
                      </a:r>
                    </a:p>
                    <a:p>
                      <a:pPr lvl="0" algn="l">
                        <a:lnSpc>
                          <a:spcPct val="100000"/>
                        </a:lnSpc>
                        <a:spcBef>
                          <a:spcPts val="0"/>
                        </a:spcBef>
                        <a:spcAft>
                          <a:spcPts val="0"/>
                        </a:spcAft>
                        <a:buNone/>
                      </a:pPr>
                      <a:endParaRPr lang="en-US" sz="1100" b="0" i="0" u="none" strike="sngStrike" noProof="0" dirty="0">
                        <a:solidFill>
                          <a:srgbClr val="18518A"/>
                        </a:solidFill>
                        <a:latin typeface="Ubuntu"/>
                      </a:endParaRPr>
                    </a:p>
                    <a:p>
                      <a:pPr marL="0" lvl="0" indent="0" algn="l">
                        <a:lnSpc>
                          <a:spcPct val="100000"/>
                        </a:lnSpc>
                        <a:spcBef>
                          <a:spcPts val="0"/>
                        </a:spcBef>
                        <a:spcAft>
                          <a:spcPts val="0"/>
                        </a:spcAft>
                        <a:buNone/>
                      </a:pPr>
                      <a:r>
                        <a:rPr lang="en-US" sz="1100" b="0" i="0" u="none" strike="noStrike" noProof="0" dirty="0">
                          <a:solidFill>
                            <a:srgbClr val="18518A"/>
                          </a:solidFill>
                          <a:latin typeface="Ubuntu"/>
                        </a:rPr>
                        <a:t>• Vaping devices contain metals and plastics which are difficult to recycle and can take many years to decompose This is hazardous to us and our planet </a:t>
                      </a:r>
                      <a:r>
                        <a:rPr lang="en-US" sz="1100" b="0" i="0" u="sng" strike="noStrike" noProof="0" dirty="0">
                          <a:solidFill>
                            <a:srgbClr val="18518A"/>
                          </a:solidFill>
                          <a:latin typeface="Ubuntu"/>
                        </a:rPr>
                        <a:t>because,</a:t>
                      </a:r>
                      <a:r>
                        <a:rPr lang="en-US" sz="1100" b="0" i="0" u="none" strike="noStrike" noProof="0" dirty="0">
                          <a:solidFill>
                            <a:srgbClr val="18518A"/>
                          </a:solidFill>
                          <a:latin typeface="Ubuntu"/>
                        </a:rPr>
                        <a:t> rather than decomposing, this plastic turns into “</a:t>
                      </a:r>
                      <a:r>
                        <a:rPr lang="en-US" sz="1100" b="0" i="0" u="none" strike="noStrike" noProof="0" dirty="0" err="1">
                          <a:solidFill>
                            <a:srgbClr val="18518A"/>
                          </a:solidFill>
                          <a:latin typeface="Ubuntu"/>
                        </a:rPr>
                        <a:t>microplastics</a:t>
                      </a:r>
                      <a:r>
                        <a:rPr lang="en-US" sz="1100" b="0" i="0" u="none" strike="noStrike" noProof="0" dirty="0">
                          <a:solidFill>
                            <a:srgbClr val="18518A"/>
                          </a:solidFill>
                          <a:latin typeface="Ubuntu"/>
                        </a:rPr>
                        <a:t>” which pollute our environment, our food and our drinking water. More people are now using disposable vapes. </a:t>
                      </a:r>
                    </a:p>
                    <a:p>
                      <a:pPr marL="0" lvl="0" indent="0" algn="l">
                        <a:lnSpc>
                          <a:spcPct val="100000"/>
                        </a:lnSpc>
                        <a:spcBef>
                          <a:spcPts val="0"/>
                        </a:spcBef>
                        <a:spcAft>
                          <a:spcPts val="0"/>
                        </a:spcAft>
                        <a:buNone/>
                      </a:pPr>
                      <a:endParaRPr lang="en-GB" sz="1100" dirty="0">
                        <a:latin typeface="Ubuntu"/>
                      </a:endParaRPr>
                    </a:p>
                  </a:txBody>
                  <a:tcPr>
                    <a:solidFill>
                      <a:schemeClr val="accent2">
                        <a:lumMod val="20000"/>
                        <a:lumOff val="80000"/>
                      </a:schemeClr>
                    </a:solidFill>
                  </a:tcPr>
                </a:tc>
                <a:extLst>
                  <a:ext uri="{0D108BD9-81ED-4DB2-BD59-A6C34878D82A}">
                    <a16:rowId xmlns:a16="http://schemas.microsoft.com/office/drawing/2014/main" val="142101937"/>
                  </a:ext>
                </a:extLst>
              </a:tr>
            </a:tbl>
          </a:graphicData>
        </a:graphic>
      </p:graphicFrame>
      <p:sp>
        <p:nvSpPr>
          <p:cNvPr id="7" name="TextBox 6">
            <a:extLst>
              <a:ext uri="{FF2B5EF4-FFF2-40B4-BE49-F238E27FC236}">
                <a16:creationId xmlns:a16="http://schemas.microsoft.com/office/drawing/2014/main" id="{993CA22A-BD8B-8B91-D2D6-51795C3FE522}"/>
              </a:ext>
            </a:extLst>
          </p:cNvPr>
          <p:cNvSpPr txBox="1"/>
          <p:nvPr/>
        </p:nvSpPr>
        <p:spPr>
          <a:xfrm>
            <a:off x="3459356" y="683694"/>
            <a:ext cx="5064533" cy="579646"/>
          </a:xfrm>
          <a:prstGeom prst="rect">
            <a:avLst/>
          </a:prstGeom>
          <a:solidFill>
            <a:srgbClr val="DBEAF9"/>
          </a:solidFill>
          <a:ln w="38100">
            <a:solidFill>
              <a:srgbClr val="54FFC0"/>
            </a:solidFill>
          </a:ln>
        </p:spPr>
        <p:txBody>
          <a:bodyPr wrap="square">
            <a:spAutoFit/>
          </a:bodyPr>
          <a:lstStyle/>
          <a:p>
            <a:pPr marL="228600" indent="-228600">
              <a:spcBef>
                <a:spcPts val="100"/>
              </a:spcBef>
              <a:buFont typeface="Arial,Sans-Serif"/>
              <a:buChar char="•"/>
            </a:pPr>
            <a:r>
              <a:rPr lang="en-GB" sz="1000" b="1" dirty="0">
                <a:solidFill>
                  <a:srgbClr val="18518A"/>
                </a:solidFill>
                <a:latin typeface="Ubuntu" panose="020B0504030602030204" pitchFamily="34" charset="0"/>
                <a:ea typeface="Calibri"/>
                <a:cs typeface="Calibri"/>
              </a:rPr>
              <a:t>Understanding - </a:t>
            </a:r>
            <a:r>
              <a:rPr lang="en-GB" sz="1000" dirty="0">
                <a:solidFill>
                  <a:srgbClr val="18518A"/>
                </a:solidFill>
                <a:latin typeface="Ubuntu" panose="020B0504030602030204" pitchFamily="34" charset="0"/>
                <a:ea typeface="Calibri"/>
                <a:cs typeface="Calibri"/>
              </a:rPr>
              <a:t>What do we want learners to understand and </a:t>
            </a:r>
            <a:r>
              <a:rPr lang="en-GB" sz="1000" u="sng" dirty="0">
                <a:solidFill>
                  <a:srgbClr val="18518A"/>
                </a:solidFill>
                <a:latin typeface="Ubuntu" panose="020B0504030602030204" pitchFamily="34" charset="0"/>
                <a:ea typeface="Calibri"/>
                <a:cs typeface="Calibri"/>
              </a:rPr>
              <a:t>why</a:t>
            </a:r>
            <a:r>
              <a:rPr lang="en-GB" sz="1000" dirty="0">
                <a:solidFill>
                  <a:srgbClr val="18518A"/>
                </a:solidFill>
                <a:latin typeface="Ubuntu" panose="020B0504030602030204" pitchFamily="34" charset="0"/>
                <a:ea typeface="Calibri"/>
                <a:cs typeface="Calibri"/>
              </a:rPr>
              <a:t>?</a:t>
            </a:r>
          </a:p>
          <a:p>
            <a:pPr marL="228600" indent="-228600">
              <a:spcBef>
                <a:spcPts val="100"/>
              </a:spcBef>
              <a:buFont typeface="Arial,Sans-Serif"/>
              <a:buChar char="•"/>
            </a:pPr>
            <a:r>
              <a:rPr lang="en-GB" sz="1000" b="1" dirty="0">
                <a:solidFill>
                  <a:srgbClr val="18518A"/>
                </a:solidFill>
                <a:latin typeface="Ubuntu" panose="020B0504030602030204" pitchFamily="34" charset="0"/>
                <a:ea typeface="Calibri"/>
                <a:cs typeface="Calibri"/>
              </a:rPr>
              <a:t>Skills - </a:t>
            </a:r>
            <a:r>
              <a:rPr lang="en-GB" sz="1000" dirty="0">
                <a:solidFill>
                  <a:srgbClr val="18518A"/>
                </a:solidFill>
                <a:latin typeface="Ubuntu" panose="020B0504030602030204" pitchFamily="34" charset="0"/>
                <a:ea typeface="Calibri"/>
                <a:cs typeface="Calibri"/>
              </a:rPr>
              <a:t>What do we want learners to be able to </a:t>
            </a:r>
            <a:r>
              <a:rPr lang="en-GB" sz="1000" u="sng" dirty="0">
                <a:solidFill>
                  <a:srgbClr val="18518A"/>
                </a:solidFill>
                <a:latin typeface="Ubuntu" panose="020B0504030602030204" pitchFamily="34" charset="0"/>
                <a:ea typeface="Calibri"/>
                <a:cs typeface="Calibri"/>
              </a:rPr>
              <a:t>demonstrate</a:t>
            </a:r>
            <a:r>
              <a:rPr lang="en-GB" sz="1000" dirty="0">
                <a:solidFill>
                  <a:srgbClr val="18518A"/>
                </a:solidFill>
                <a:latin typeface="Ubuntu" panose="020B0504030602030204" pitchFamily="34" charset="0"/>
                <a:ea typeface="Calibri"/>
                <a:cs typeface="Calibri"/>
              </a:rPr>
              <a:t>?</a:t>
            </a:r>
          </a:p>
          <a:p>
            <a:pPr marL="228600" indent="-228600">
              <a:spcBef>
                <a:spcPts val="100"/>
              </a:spcBef>
              <a:buFont typeface="Arial,Sans-Serif"/>
              <a:buChar char="•"/>
            </a:pPr>
            <a:r>
              <a:rPr lang="en-GB" sz="1000" b="1" dirty="0">
                <a:solidFill>
                  <a:srgbClr val="18518A"/>
                </a:solidFill>
                <a:latin typeface="Ubuntu" panose="020B0504030602030204" pitchFamily="34" charset="0"/>
                <a:ea typeface="Calibri"/>
                <a:cs typeface="Calibri"/>
              </a:rPr>
              <a:t>Values - </a:t>
            </a:r>
            <a:r>
              <a:rPr lang="en-GB" sz="1000" dirty="0">
                <a:solidFill>
                  <a:srgbClr val="18518A"/>
                </a:solidFill>
                <a:latin typeface="Ubuntu" panose="020B0504030602030204" pitchFamily="34" charset="0"/>
                <a:ea typeface="Calibri"/>
                <a:cs typeface="Calibri"/>
              </a:rPr>
              <a:t>How do these values </a:t>
            </a:r>
            <a:r>
              <a:rPr lang="en-GB" sz="1000" u="sng" dirty="0">
                <a:solidFill>
                  <a:srgbClr val="18518A"/>
                </a:solidFill>
                <a:latin typeface="Ubuntu" panose="020B0504030602030204" pitchFamily="34" charset="0"/>
                <a:ea typeface="Calibri"/>
                <a:cs typeface="Calibri"/>
              </a:rPr>
              <a:t>contribute to the realisation</a:t>
            </a:r>
            <a:r>
              <a:rPr lang="en-GB" sz="1000" dirty="0">
                <a:solidFill>
                  <a:srgbClr val="18518A"/>
                </a:solidFill>
                <a:latin typeface="Ubuntu" panose="020B0504030602030204" pitchFamily="34" charset="0"/>
                <a:ea typeface="Calibri"/>
                <a:cs typeface="Calibri"/>
              </a:rPr>
              <a:t> of the 4 purposes?</a:t>
            </a:r>
            <a:endParaRPr lang="en-US" sz="1000" dirty="0">
              <a:solidFill>
                <a:srgbClr val="18518A"/>
              </a:solidFill>
              <a:latin typeface="Ubuntu" panose="020B0504030602030204" pitchFamily="34" charset="0"/>
              <a:ea typeface="Calibri"/>
              <a:cs typeface="Calibri"/>
            </a:endParaRPr>
          </a:p>
        </p:txBody>
      </p:sp>
      <p:sp>
        <p:nvSpPr>
          <p:cNvPr id="5" name="Text Placeholder 3">
            <a:extLst>
              <a:ext uri="{FF2B5EF4-FFF2-40B4-BE49-F238E27FC236}">
                <a16:creationId xmlns:a16="http://schemas.microsoft.com/office/drawing/2014/main" id="{22901B70-0AB8-643E-9649-AA2240F81EB3}"/>
              </a:ext>
            </a:extLst>
          </p:cNvPr>
          <p:cNvSpPr txBox="1">
            <a:spLocks/>
          </p:cNvSpPr>
          <p:nvPr/>
        </p:nvSpPr>
        <p:spPr>
          <a:xfrm>
            <a:off x="263467" y="1122198"/>
            <a:ext cx="4825363" cy="42675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b="1">
                <a:cs typeface="Calibri"/>
              </a:rPr>
              <a:t>Key Messages </a:t>
            </a:r>
            <a:br>
              <a:rPr lang="en-US" b="1">
                <a:cs typeface="Calibri"/>
              </a:rPr>
            </a:br>
            <a:r>
              <a:rPr lang="en-US" b="1">
                <a:cs typeface="Calibri"/>
              </a:rPr>
              <a:t>for Learners</a:t>
            </a:r>
            <a:endParaRPr lang="en-US" b="1" u="sng">
              <a:ea typeface="Calibri"/>
              <a:cs typeface="Calibri"/>
            </a:endParaRPr>
          </a:p>
        </p:txBody>
      </p:sp>
      <p:pic>
        <p:nvPicPr>
          <p:cNvPr id="4" name="Picture 3" descr="A person holding a phone and a vape pen&#10;&#10;Description automatically generated">
            <a:extLst>
              <a:ext uri="{FF2B5EF4-FFF2-40B4-BE49-F238E27FC236}">
                <a16:creationId xmlns:a16="http://schemas.microsoft.com/office/drawing/2014/main" id="{ED0ABA49-9DE4-CE2E-71F7-2075882CDEA6}"/>
              </a:ext>
            </a:extLst>
          </p:cNvPr>
          <p:cNvPicPr>
            <a:picLocks noChangeAspect="1"/>
          </p:cNvPicPr>
          <p:nvPr/>
        </p:nvPicPr>
        <p:blipFill>
          <a:blip r:embed="rId3"/>
          <a:stretch>
            <a:fillRect/>
          </a:stretch>
        </p:blipFill>
        <p:spPr>
          <a:xfrm>
            <a:off x="266081" y="2524806"/>
            <a:ext cx="2990850" cy="3114675"/>
          </a:xfrm>
          <a:prstGeom prst="rect">
            <a:avLst/>
          </a:prstGeom>
        </p:spPr>
      </p:pic>
    </p:spTree>
    <p:extLst>
      <p:ext uri="{BB962C8B-B14F-4D97-AF65-F5344CB8AC3E}">
        <p14:creationId xmlns:p14="http://schemas.microsoft.com/office/powerpoint/2010/main" val="28333325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249E696-9042-DF99-CBF5-2684A6302A7D}"/>
              </a:ext>
            </a:extLst>
          </p:cNvPr>
          <p:cNvSpPr txBox="1">
            <a:spLocks/>
          </p:cNvSpPr>
          <p:nvPr/>
        </p:nvSpPr>
        <p:spPr>
          <a:xfrm>
            <a:off x="263467" y="1122198"/>
            <a:ext cx="4825363" cy="42675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b="1">
                <a:cs typeface="Calibri"/>
              </a:rPr>
              <a:t>Key Messages </a:t>
            </a:r>
            <a:br>
              <a:rPr lang="en-US" b="1">
                <a:cs typeface="Calibri"/>
              </a:rPr>
            </a:br>
            <a:r>
              <a:rPr lang="en-US" b="1">
                <a:cs typeface="Calibri"/>
              </a:rPr>
              <a:t>for Learners</a:t>
            </a:r>
            <a:endParaRPr lang="en-US" b="1" u="sng">
              <a:ea typeface="Calibri"/>
              <a:cs typeface="Calibri"/>
            </a:endParaRPr>
          </a:p>
        </p:txBody>
      </p:sp>
      <p:pic>
        <p:nvPicPr>
          <p:cNvPr id="9" name="Picture 8">
            <a:extLst>
              <a:ext uri="{FF2B5EF4-FFF2-40B4-BE49-F238E27FC236}">
                <a16:creationId xmlns:a16="http://schemas.microsoft.com/office/drawing/2014/main" id="{83C2D8B9-2E5D-857F-4C57-BED637DE2DE8}"/>
              </a:ext>
            </a:extLst>
          </p:cNvPr>
          <p:cNvPicPr>
            <a:picLocks noChangeAspect="1"/>
          </p:cNvPicPr>
          <p:nvPr/>
        </p:nvPicPr>
        <p:blipFill>
          <a:blip r:embed="rId3"/>
          <a:srcRect/>
          <a:stretch/>
        </p:blipFill>
        <p:spPr>
          <a:xfrm>
            <a:off x="3771899" y="0"/>
            <a:ext cx="8420101" cy="6858000"/>
          </a:xfrm>
          <a:prstGeom prst="rect">
            <a:avLst/>
          </a:prstGeom>
        </p:spPr>
      </p:pic>
      <p:graphicFrame>
        <p:nvGraphicFramePr>
          <p:cNvPr id="2" name="Table 1">
            <a:extLst>
              <a:ext uri="{FF2B5EF4-FFF2-40B4-BE49-F238E27FC236}">
                <a16:creationId xmlns:a16="http://schemas.microsoft.com/office/drawing/2014/main" id="{B461941D-CB4E-DCC6-AFD2-986B23DFA0C8}"/>
              </a:ext>
            </a:extLst>
          </p:cNvPr>
          <p:cNvGraphicFramePr>
            <a:graphicFrameLocks noGrp="1"/>
          </p:cNvGraphicFramePr>
          <p:nvPr>
            <p:extLst>
              <p:ext uri="{D42A27DB-BD31-4B8C-83A1-F6EECF244321}">
                <p14:modId xmlns:p14="http://schemas.microsoft.com/office/powerpoint/2010/main" val="2345774091"/>
              </p:ext>
            </p:extLst>
          </p:nvPr>
        </p:nvGraphicFramePr>
        <p:xfrm>
          <a:off x="3459356" y="1412130"/>
          <a:ext cx="8128000" cy="4137073"/>
        </p:xfrm>
        <a:graphic>
          <a:graphicData uri="http://schemas.openxmlformats.org/drawingml/2006/table">
            <a:tbl>
              <a:tblPr firstRow="1" bandRow="1">
                <a:tableStyleId>{21E4AEA4-8DFA-4A89-87EB-49C32662AFE0}</a:tableStyleId>
              </a:tblPr>
              <a:tblGrid>
                <a:gridCol w="8128000">
                  <a:extLst>
                    <a:ext uri="{9D8B030D-6E8A-4147-A177-3AD203B41FA5}">
                      <a16:colId xmlns:a16="http://schemas.microsoft.com/office/drawing/2014/main" val="4257803169"/>
                    </a:ext>
                  </a:extLst>
                </a:gridCol>
              </a:tblGrid>
              <a:tr h="525193">
                <a:tc>
                  <a:txBody>
                    <a:bodyPr/>
                    <a:lstStyle/>
                    <a:p>
                      <a:pPr marL="0" marR="0" lvl="0" indent="0" algn="ctr" rtl="0" eaLnBrk="1" fontAlgn="auto" latinLnBrk="0" hangingPunct="1">
                        <a:lnSpc>
                          <a:spcPct val="100000"/>
                        </a:lnSpc>
                        <a:spcBef>
                          <a:spcPts val="0"/>
                        </a:spcBef>
                        <a:spcAft>
                          <a:spcPts val="0"/>
                        </a:spcAft>
                        <a:buClrTx/>
                        <a:buSzTx/>
                        <a:buFontTx/>
                        <a:buNone/>
                      </a:pPr>
                      <a:r>
                        <a:rPr lang="en-GB" sz="1600" b="1" kern="1200" dirty="0">
                          <a:solidFill>
                            <a:schemeClr val="bg1"/>
                          </a:solidFill>
                          <a:effectLst/>
                          <a:latin typeface="Ubuntu"/>
                        </a:rPr>
                        <a:t>Why is this important for schools? </a:t>
                      </a:r>
                    </a:p>
                    <a:p>
                      <a:pPr marL="0" marR="0" lvl="0" indent="0" algn="ctr" rtl="0" eaLnBrk="1" fontAlgn="auto" latinLnBrk="0" hangingPunct="1">
                        <a:lnSpc>
                          <a:spcPct val="100000"/>
                        </a:lnSpc>
                        <a:spcBef>
                          <a:spcPts val="0"/>
                        </a:spcBef>
                        <a:spcAft>
                          <a:spcPts val="0"/>
                        </a:spcAft>
                        <a:buClrTx/>
                        <a:buSzTx/>
                        <a:buFontTx/>
                        <a:buNone/>
                      </a:pPr>
                      <a:r>
                        <a:rPr lang="en-GB" sz="1100" b="0" kern="1200" dirty="0">
                          <a:solidFill>
                            <a:schemeClr val="bg1"/>
                          </a:solidFill>
                          <a:effectLst/>
                          <a:latin typeface="Ubuntu"/>
                        </a:rPr>
                        <a:t>(How it has been identified, e.g. SHRN data) </a:t>
                      </a:r>
                    </a:p>
                  </a:txBody>
                  <a:tcPr anchor="ctr">
                    <a:solidFill>
                      <a:srgbClr val="18518A"/>
                    </a:solidFill>
                  </a:tcPr>
                </a:tc>
                <a:extLst>
                  <a:ext uri="{0D108BD9-81ED-4DB2-BD59-A6C34878D82A}">
                    <a16:rowId xmlns:a16="http://schemas.microsoft.com/office/drawing/2014/main" val="553422046"/>
                  </a:ext>
                </a:extLst>
              </a:tr>
              <a:tr h="3308372">
                <a:tc>
                  <a:txBody>
                    <a:bodyPr/>
                    <a:lstStyle/>
                    <a:p>
                      <a:pPr marL="171450" lvl="0" indent="-171450" algn="l">
                        <a:lnSpc>
                          <a:spcPct val="100000"/>
                        </a:lnSpc>
                        <a:spcBef>
                          <a:spcPts val="0"/>
                        </a:spcBef>
                        <a:spcAft>
                          <a:spcPts val="0"/>
                        </a:spcAft>
                        <a:buFont typeface="Arial"/>
                        <a:buChar char="•"/>
                      </a:pPr>
                      <a:r>
                        <a:rPr lang="en-US" sz="1100" b="0" i="0" u="none" strike="noStrike" noProof="0" dirty="0">
                          <a:solidFill>
                            <a:srgbClr val="18518A"/>
                          </a:solidFill>
                          <a:latin typeface="Ubuntu"/>
                        </a:rPr>
                        <a:t>Most children and young people do not vape. However there has been a rise in children and young people in Wales reporting using vapes with some reporting signs of addiction and dependency.</a:t>
                      </a:r>
                      <a:endParaRPr lang="en-GB" sz="1100" dirty="0">
                        <a:latin typeface="Ubuntu"/>
                      </a:endParaRPr>
                    </a:p>
                    <a:p>
                      <a:pPr marL="171450" lvl="0" indent="-171450" algn="l">
                        <a:lnSpc>
                          <a:spcPct val="100000"/>
                        </a:lnSpc>
                        <a:spcBef>
                          <a:spcPts val="0"/>
                        </a:spcBef>
                        <a:spcAft>
                          <a:spcPts val="0"/>
                        </a:spcAft>
                        <a:buFont typeface="Arial"/>
                        <a:buChar char="•"/>
                      </a:pPr>
                      <a:endParaRPr lang="en-US" sz="1100" b="0" i="0" u="none" strike="noStrike" noProof="0" dirty="0">
                        <a:solidFill>
                          <a:srgbClr val="18518A"/>
                        </a:solidFill>
                        <a:latin typeface="Ubuntu"/>
                      </a:endParaRPr>
                    </a:p>
                    <a:p>
                      <a:pPr marL="171450" lvl="0" indent="-171450" algn="l">
                        <a:lnSpc>
                          <a:spcPct val="100000"/>
                        </a:lnSpc>
                        <a:spcBef>
                          <a:spcPts val="0"/>
                        </a:spcBef>
                        <a:spcAft>
                          <a:spcPts val="0"/>
                        </a:spcAft>
                        <a:buFont typeface="Arial"/>
                        <a:buChar char="•"/>
                      </a:pPr>
                      <a:r>
                        <a:rPr lang="en-US" sz="1100" b="0" i="0" u="none" strike="noStrike" noProof="0" dirty="0">
                          <a:solidFill>
                            <a:srgbClr val="18518A"/>
                          </a:solidFill>
                          <a:latin typeface="Ubuntu"/>
                        </a:rPr>
                        <a:t>Vapes are designed to look attractive to young people using bright </a:t>
                      </a:r>
                      <a:r>
                        <a:rPr lang="en-US" sz="1100" b="0" i="0" u="none" strike="noStrike" noProof="0" dirty="0" err="1">
                          <a:solidFill>
                            <a:srgbClr val="18518A"/>
                          </a:solidFill>
                          <a:latin typeface="Ubuntu"/>
                        </a:rPr>
                        <a:t>colours</a:t>
                      </a:r>
                      <a:r>
                        <a:rPr lang="en-US" sz="1100" b="0" i="0" u="none" strike="noStrike" noProof="0" dirty="0">
                          <a:solidFill>
                            <a:srgbClr val="18518A"/>
                          </a:solidFill>
                          <a:latin typeface="Ubuntu"/>
                        </a:rPr>
                        <a:t> and fun </a:t>
                      </a:r>
                      <a:r>
                        <a:rPr lang="en-US" sz="1100" b="0" i="0" u="none" strike="noStrike" noProof="0" dirty="0" err="1">
                          <a:solidFill>
                            <a:srgbClr val="18518A"/>
                          </a:solidFill>
                          <a:latin typeface="Ubuntu"/>
                        </a:rPr>
                        <a:t>flavours</a:t>
                      </a:r>
                      <a:r>
                        <a:rPr lang="en-US" sz="1100" b="0" i="0" u="none" strike="noStrike" noProof="0" dirty="0">
                          <a:solidFill>
                            <a:srgbClr val="18518A"/>
                          </a:solidFill>
                          <a:latin typeface="Ubuntu"/>
                        </a:rPr>
                        <a:t> which may give the misconception that they are for children and young people. Learners need to understand how they are being marketed to so they can make informed decisions.</a:t>
                      </a:r>
                      <a:endParaRPr lang="en-GB" sz="1100" dirty="0">
                        <a:latin typeface="Ubuntu"/>
                      </a:endParaRPr>
                    </a:p>
                    <a:p>
                      <a:pPr marL="171450" lvl="0" indent="-171450" algn="l">
                        <a:lnSpc>
                          <a:spcPct val="100000"/>
                        </a:lnSpc>
                        <a:spcBef>
                          <a:spcPts val="0"/>
                        </a:spcBef>
                        <a:spcAft>
                          <a:spcPts val="0"/>
                        </a:spcAft>
                        <a:buFont typeface="Arial"/>
                        <a:buChar char="•"/>
                      </a:pPr>
                      <a:endParaRPr lang="en-US" sz="1100" b="0" i="0" u="none" strike="noStrike" noProof="0" dirty="0">
                        <a:solidFill>
                          <a:srgbClr val="18518A"/>
                        </a:solidFill>
                        <a:latin typeface="Ubuntu"/>
                      </a:endParaRPr>
                    </a:p>
                    <a:p>
                      <a:pPr marL="171450" lvl="0" indent="-171450" algn="l">
                        <a:lnSpc>
                          <a:spcPct val="100000"/>
                        </a:lnSpc>
                        <a:spcBef>
                          <a:spcPts val="0"/>
                        </a:spcBef>
                        <a:spcAft>
                          <a:spcPts val="0"/>
                        </a:spcAft>
                        <a:buFont typeface="Arial"/>
                        <a:buChar char="•"/>
                      </a:pPr>
                      <a:r>
                        <a:rPr lang="en-US" sz="1100" b="0" i="0" u="none" strike="noStrike" noProof="0" dirty="0">
                          <a:solidFill>
                            <a:srgbClr val="18518A"/>
                          </a:solidFill>
                          <a:latin typeface="Ubuntu"/>
                        </a:rPr>
                        <a:t>Some illegal vapes contain substances that are unsafe and dangerous to your health. A young person may not be able to </a:t>
                      </a:r>
                      <a:r>
                        <a:rPr lang="en-US" sz="1100" b="0" i="0" u="none" strike="noStrike" noProof="0" dirty="0" err="1">
                          <a:solidFill>
                            <a:srgbClr val="18518A"/>
                          </a:solidFill>
                          <a:latin typeface="Ubuntu"/>
                        </a:rPr>
                        <a:t>recognise</a:t>
                      </a:r>
                      <a:r>
                        <a:rPr lang="en-US" sz="1100" b="0" i="0" u="none" strike="noStrike" noProof="0" dirty="0">
                          <a:solidFill>
                            <a:srgbClr val="18518A"/>
                          </a:solidFill>
                          <a:latin typeface="Ubuntu"/>
                        </a:rPr>
                        <a:t> when nicotine, or other harmful substances including illicit drugs, are present in a vape. Young people need to be aware of the risks so they can critically assess and make informed decisions. </a:t>
                      </a:r>
                      <a:endParaRPr lang="en-GB" sz="1100" dirty="0">
                        <a:latin typeface="Ubuntu"/>
                      </a:endParaRPr>
                    </a:p>
                    <a:p>
                      <a:pPr marL="171450" lvl="0" indent="-171450" algn="l">
                        <a:lnSpc>
                          <a:spcPct val="100000"/>
                        </a:lnSpc>
                        <a:spcBef>
                          <a:spcPts val="0"/>
                        </a:spcBef>
                        <a:spcAft>
                          <a:spcPts val="0"/>
                        </a:spcAft>
                        <a:buFont typeface="Arial"/>
                        <a:buChar char="•"/>
                      </a:pPr>
                      <a:endParaRPr lang="en-US" sz="1100" b="0" i="0" u="none" strike="noStrike" noProof="0" dirty="0">
                        <a:solidFill>
                          <a:srgbClr val="18518A"/>
                        </a:solidFill>
                        <a:latin typeface="Ubuntu"/>
                      </a:endParaRPr>
                    </a:p>
                    <a:p>
                      <a:pPr marL="171450" lvl="0" indent="-171450" algn="l">
                        <a:lnSpc>
                          <a:spcPct val="100000"/>
                        </a:lnSpc>
                        <a:spcBef>
                          <a:spcPts val="0"/>
                        </a:spcBef>
                        <a:spcAft>
                          <a:spcPts val="0"/>
                        </a:spcAft>
                        <a:buFont typeface="Arial"/>
                        <a:buChar char="•"/>
                      </a:pPr>
                      <a:r>
                        <a:rPr lang="en-US" sz="1100" b="0" i="0" u="none" strike="noStrike" noProof="0" dirty="0">
                          <a:solidFill>
                            <a:srgbClr val="18518A"/>
                          </a:solidFill>
                          <a:latin typeface="Ubuntu"/>
                        </a:rPr>
                        <a:t>Vaping including nicotine can cause addiction and dependency and have an adverse effect on your health and wellbeing. Children and young people need to understand the potential harms of vaping so they can critically assess and make informed decisions.</a:t>
                      </a:r>
                      <a:endParaRPr lang="en-GB" sz="1100" dirty="0">
                        <a:latin typeface="Ubuntu"/>
                      </a:endParaRPr>
                    </a:p>
                    <a:p>
                      <a:pPr marL="171450" lvl="0" indent="-171450" algn="l">
                        <a:lnSpc>
                          <a:spcPct val="100000"/>
                        </a:lnSpc>
                        <a:spcBef>
                          <a:spcPts val="0"/>
                        </a:spcBef>
                        <a:spcAft>
                          <a:spcPts val="0"/>
                        </a:spcAft>
                        <a:buFont typeface="Arial"/>
                        <a:buChar char="•"/>
                      </a:pPr>
                      <a:endParaRPr lang="en-US" sz="1100" b="0" i="0" u="none" strike="noStrike" noProof="0" dirty="0">
                        <a:solidFill>
                          <a:srgbClr val="18518A"/>
                        </a:solidFill>
                        <a:latin typeface="Ubuntu"/>
                      </a:endParaRPr>
                    </a:p>
                    <a:p>
                      <a:pPr marL="171450" lvl="0" indent="-171450" algn="l">
                        <a:lnSpc>
                          <a:spcPct val="100000"/>
                        </a:lnSpc>
                        <a:spcBef>
                          <a:spcPts val="0"/>
                        </a:spcBef>
                        <a:spcAft>
                          <a:spcPts val="0"/>
                        </a:spcAft>
                        <a:buFont typeface="Arial"/>
                        <a:buChar char="•"/>
                      </a:pPr>
                      <a:r>
                        <a:rPr lang="en-US" sz="1100" b="0" i="0" u="none" strike="noStrike" noProof="0" dirty="0">
                          <a:solidFill>
                            <a:srgbClr val="18518A"/>
                          </a:solidFill>
                          <a:latin typeface="Ubuntu"/>
                        </a:rPr>
                        <a:t>Disposable vapes pose a threat to our environment. Young people need to be aware how they can protect our environment through their actions. </a:t>
                      </a:r>
                      <a:endParaRPr lang="en-GB" sz="1100" dirty="0">
                        <a:latin typeface="Ubuntu"/>
                      </a:endParaRPr>
                    </a:p>
                    <a:p>
                      <a:pPr marL="171450" lvl="0" indent="-171450" algn="l">
                        <a:lnSpc>
                          <a:spcPct val="100000"/>
                        </a:lnSpc>
                        <a:spcBef>
                          <a:spcPts val="0"/>
                        </a:spcBef>
                        <a:spcAft>
                          <a:spcPts val="0"/>
                        </a:spcAft>
                        <a:buFont typeface="Arial"/>
                        <a:buChar char="•"/>
                      </a:pPr>
                      <a:endParaRPr lang="en-US" sz="1100" b="1" i="0" u="none" strike="noStrike" noProof="0" dirty="0">
                        <a:solidFill>
                          <a:srgbClr val="18518A"/>
                        </a:solidFill>
                        <a:latin typeface="Ubuntu"/>
                      </a:endParaRPr>
                    </a:p>
                    <a:p>
                      <a:pPr marL="171450" lvl="0" indent="-171450" algn="l">
                        <a:lnSpc>
                          <a:spcPct val="100000"/>
                        </a:lnSpc>
                        <a:spcBef>
                          <a:spcPts val="0"/>
                        </a:spcBef>
                        <a:spcAft>
                          <a:spcPts val="0"/>
                        </a:spcAft>
                        <a:buFont typeface="Arial"/>
                        <a:buChar char="•"/>
                      </a:pPr>
                      <a:r>
                        <a:rPr lang="en-US" sz="1100" b="1" i="0" u="none" strike="noStrike" noProof="0" dirty="0">
                          <a:solidFill>
                            <a:srgbClr val="18518A"/>
                          </a:solidFill>
                          <a:latin typeface="Ubuntu"/>
                        </a:rPr>
                        <a:t>Children and young people need information that can help them keep safe and well as well as understand and consider the impact of their actions, for themselves and others, when making decisions.</a:t>
                      </a:r>
                    </a:p>
                    <a:p>
                      <a:pPr marL="171450" lvl="0" indent="-171450" algn="l">
                        <a:lnSpc>
                          <a:spcPct val="100000"/>
                        </a:lnSpc>
                        <a:spcBef>
                          <a:spcPts val="0"/>
                        </a:spcBef>
                        <a:spcAft>
                          <a:spcPts val="0"/>
                        </a:spcAft>
                        <a:buFont typeface="Arial"/>
                        <a:buChar char="•"/>
                      </a:pPr>
                      <a:endParaRPr lang="en-GB" sz="1100" dirty="0">
                        <a:latin typeface="Ubuntu"/>
                      </a:endParaRPr>
                    </a:p>
                  </a:txBody>
                  <a:tcPr>
                    <a:solidFill>
                      <a:schemeClr val="accent2">
                        <a:lumMod val="20000"/>
                        <a:lumOff val="80000"/>
                      </a:schemeClr>
                    </a:solidFill>
                  </a:tcPr>
                </a:tc>
                <a:extLst>
                  <a:ext uri="{0D108BD9-81ED-4DB2-BD59-A6C34878D82A}">
                    <a16:rowId xmlns:a16="http://schemas.microsoft.com/office/drawing/2014/main" val="142101937"/>
                  </a:ext>
                </a:extLst>
              </a:tr>
            </a:tbl>
          </a:graphicData>
        </a:graphic>
      </p:graphicFrame>
      <p:pic>
        <p:nvPicPr>
          <p:cNvPr id="5" name="Picture 4" descr="A hand holding a plastic bag full of screws&#10;&#10;Description automatically generated">
            <a:extLst>
              <a:ext uri="{FF2B5EF4-FFF2-40B4-BE49-F238E27FC236}">
                <a16:creationId xmlns:a16="http://schemas.microsoft.com/office/drawing/2014/main" id="{DF0F2C0E-4DF4-4654-7C4A-41E4F9D47713}"/>
              </a:ext>
            </a:extLst>
          </p:cNvPr>
          <p:cNvPicPr>
            <a:picLocks noChangeAspect="1"/>
          </p:cNvPicPr>
          <p:nvPr/>
        </p:nvPicPr>
        <p:blipFill>
          <a:blip r:embed="rId4"/>
          <a:stretch>
            <a:fillRect/>
          </a:stretch>
        </p:blipFill>
        <p:spPr>
          <a:xfrm>
            <a:off x="266081" y="2445637"/>
            <a:ext cx="2990850" cy="3114675"/>
          </a:xfrm>
          <a:prstGeom prst="rect">
            <a:avLst/>
          </a:prstGeom>
        </p:spPr>
      </p:pic>
    </p:spTree>
    <p:extLst>
      <p:ext uri="{BB962C8B-B14F-4D97-AF65-F5344CB8AC3E}">
        <p14:creationId xmlns:p14="http://schemas.microsoft.com/office/powerpoint/2010/main" val="2178194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B1CFE91-0148-787A-3ACE-CE3BAFD776A7}"/>
              </a:ext>
            </a:extLst>
          </p:cNvPr>
          <p:cNvSpPr/>
          <p:nvPr/>
        </p:nvSpPr>
        <p:spPr>
          <a:xfrm>
            <a:off x="397724" y="2632276"/>
            <a:ext cx="5542536" cy="712206"/>
          </a:xfrm>
          <a:prstGeom prst="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E4D47387-CD1A-487D-8BEB-4B0852F98890}"/>
              </a:ext>
            </a:extLst>
          </p:cNvPr>
          <p:cNvSpPr/>
          <p:nvPr/>
        </p:nvSpPr>
        <p:spPr>
          <a:xfrm>
            <a:off x="406715" y="2632276"/>
            <a:ext cx="1313032" cy="72111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ED36C90-2675-4CA5-3758-4DFD17378E92}"/>
              </a:ext>
            </a:extLst>
          </p:cNvPr>
          <p:cNvSpPr/>
          <p:nvPr/>
        </p:nvSpPr>
        <p:spPr>
          <a:xfrm>
            <a:off x="397726" y="1873080"/>
            <a:ext cx="5542536" cy="662461"/>
          </a:xfrm>
          <a:prstGeom prst="rect">
            <a:avLst/>
          </a:prstGeom>
          <a:solidFill>
            <a:schemeClr val="accent3">
              <a:lumMod val="20000"/>
              <a:lumOff val="80000"/>
            </a:schemeClr>
          </a:solidFill>
          <a:ln>
            <a:solidFill>
              <a:schemeClr val="accent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Rectangle 21">
            <a:extLst>
              <a:ext uri="{FF2B5EF4-FFF2-40B4-BE49-F238E27FC236}">
                <a16:creationId xmlns:a16="http://schemas.microsoft.com/office/drawing/2014/main" id="{273ABE83-E16C-6328-0486-8E1AAAFC41E9}"/>
              </a:ext>
            </a:extLst>
          </p:cNvPr>
          <p:cNvSpPr/>
          <p:nvPr/>
        </p:nvSpPr>
        <p:spPr>
          <a:xfrm>
            <a:off x="397725" y="1873080"/>
            <a:ext cx="1323289" cy="65663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F7AB152A-1A11-14FA-AE02-7862AEBB839D}"/>
              </a:ext>
            </a:extLst>
          </p:cNvPr>
          <p:cNvSpPr>
            <a:spLocks noGrp="1"/>
          </p:cNvSpPr>
          <p:nvPr>
            <p:ph type="body" sz="quarter" idx="11"/>
          </p:nvPr>
        </p:nvSpPr>
        <p:spPr>
          <a:xfrm>
            <a:off x="397725" y="756286"/>
            <a:ext cx="4432300" cy="490670"/>
          </a:xfrm>
        </p:spPr>
        <p:txBody>
          <a:bodyPr>
            <a:normAutofit lnSpcReduction="10000"/>
          </a:bodyPr>
          <a:lstStyle/>
          <a:p>
            <a:r>
              <a:rPr lang="en-US"/>
              <a:t>Resource Overview</a:t>
            </a:r>
          </a:p>
        </p:txBody>
      </p:sp>
      <p:sp>
        <p:nvSpPr>
          <p:cNvPr id="7" name="Text Placeholder 4">
            <a:extLst>
              <a:ext uri="{FF2B5EF4-FFF2-40B4-BE49-F238E27FC236}">
                <a16:creationId xmlns:a16="http://schemas.microsoft.com/office/drawing/2014/main" id="{F217C81D-7F7A-2E4F-C936-A6E773700A0A}"/>
              </a:ext>
            </a:extLst>
          </p:cNvPr>
          <p:cNvSpPr>
            <a:spLocks noGrp="1"/>
          </p:cNvSpPr>
          <p:nvPr>
            <p:ph type="body" sz="quarter" idx="12"/>
          </p:nvPr>
        </p:nvSpPr>
        <p:spPr>
          <a:xfrm>
            <a:off x="419566" y="1255217"/>
            <a:ext cx="11457358" cy="509492"/>
          </a:xfrm>
          <a:solidFill>
            <a:srgbClr val="DBEAF9"/>
          </a:solidFill>
          <a:ln w="28575">
            <a:solidFill>
              <a:srgbClr val="54FFC0"/>
            </a:solidFill>
          </a:ln>
        </p:spPr>
        <p:txBody>
          <a:bodyPr>
            <a:normAutofit fontScale="92500"/>
          </a:bodyPr>
          <a:lstStyle/>
          <a:p>
            <a:pPr>
              <a:lnSpc>
                <a:spcPct val="110000"/>
              </a:lnSpc>
            </a:pPr>
            <a:r>
              <a:rPr lang="en-US" sz="1300" dirty="0">
                <a:solidFill>
                  <a:srgbClr val="18518A"/>
                </a:solidFill>
                <a:cs typeface="Calibri"/>
              </a:rPr>
              <a:t>This guidance and resource for teaching and learning on vaping has identified the following key concepts, related health topics and considerations. Resources are </a:t>
            </a:r>
            <a:r>
              <a:rPr lang="en-US" sz="1300" dirty="0" err="1">
                <a:solidFill>
                  <a:srgbClr val="18518A"/>
                </a:solidFill>
                <a:cs typeface="Calibri"/>
              </a:rPr>
              <a:t>organised</a:t>
            </a:r>
            <a:r>
              <a:rPr lang="en-US" sz="1300" dirty="0">
                <a:solidFill>
                  <a:srgbClr val="18518A"/>
                </a:solidFill>
                <a:cs typeface="Calibri"/>
              </a:rPr>
              <a:t> in knowledge banks under each 'Big Question'. These questions can, and should, be posed to learners as a vehicle for curriculum delivery.</a:t>
            </a:r>
          </a:p>
          <a:p>
            <a:endParaRPr lang="en-US" dirty="0"/>
          </a:p>
        </p:txBody>
      </p:sp>
      <p:sp>
        <p:nvSpPr>
          <p:cNvPr id="10" name="Rectangle 9">
            <a:extLst>
              <a:ext uri="{FF2B5EF4-FFF2-40B4-BE49-F238E27FC236}">
                <a16:creationId xmlns:a16="http://schemas.microsoft.com/office/drawing/2014/main" id="{C16750F0-C379-0162-0656-2E8B02E8B103}"/>
              </a:ext>
            </a:extLst>
          </p:cNvPr>
          <p:cNvSpPr/>
          <p:nvPr/>
        </p:nvSpPr>
        <p:spPr>
          <a:xfrm>
            <a:off x="397726" y="3466060"/>
            <a:ext cx="5542536" cy="804333"/>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F1D3E06-3CB0-9EF1-88E4-7570E93E5AC7}"/>
              </a:ext>
            </a:extLst>
          </p:cNvPr>
          <p:cNvSpPr/>
          <p:nvPr/>
        </p:nvSpPr>
        <p:spPr>
          <a:xfrm>
            <a:off x="6087214" y="2103296"/>
            <a:ext cx="5789707" cy="2172362"/>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DDBDD1C5-E981-C697-3406-FE4C631BAF85}"/>
              </a:ext>
            </a:extLst>
          </p:cNvPr>
          <p:cNvSpPr txBox="1"/>
          <p:nvPr/>
        </p:nvSpPr>
        <p:spPr>
          <a:xfrm>
            <a:off x="419568" y="2041514"/>
            <a:ext cx="3651116" cy="253916"/>
          </a:xfrm>
          <a:prstGeom prst="rect">
            <a:avLst/>
          </a:prstGeom>
          <a:noFill/>
        </p:spPr>
        <p:txBody>
          <a:bodyPr wrap="square">
            <a:spAutoFit/>
          </a:bodyPr>
          <a:lstStyle/>
          <a:p>
            <a:pPr>
              <a:defRPr/>
            </a:pPr>
            <a:r>
              <a:rPr lang="en-US" sz="1050" b="1">
                <a:solidFill>
                  <a:schemeClr val="bg1"/>
                </a:solidFill>
                <a:latin typeface="Ubuntu" panose="020B0504030602030204" pitchFamily="34" charset="0"/>
                <a:cs typeface="Calibri"/>
              </a:rPr>
              <a:t>Key Concepts </a:t>
            </a:r>
            <a:endParaRPr lang="en-US" sz="1050" i="1">
              <a:solidFill>
                <a:schemeClr val="bg1"/>
              </a:solidFill>
              <a:latin typeface="Ubuntu" panose="020B0504030602030204" pitchFamily="34" charset="0"/>
              <a:cs typeface="Calibri"/>
            </a:endParaRPr>
          </a:p>
        </p:txBody>
      </p:sp>
      <p:sp>
        <p:nvSpPr>
          <p:cNvPr id="21" name="TextBox 20">
            <a:extLst>
              <a:ext uri="{FF2B5EF4-FFF2-40B4-BE49-F238E27FC236}">
                <a16:creationId xmlns:a16="http://schemas.microsoft.com/office/drawing/2014/main" id="{1D6119F4-026A-D2C8-590D-7A7D199EDAD6}"/>
              </a:ext>
            </a:extLst>
          </p:cNvPr>
          <p:cNvSpPr txBox="1"/>
          <p:nvPr/>
        </p:nvSpPr>
        <p:spPr>
          <a:xfrm>
            <a:off x="1776375" y="1924398"/>
            <a:ext cx="2665725" cy="553998"/>
          </a:xfrm>
          <a:prstGeom prst="rect">
            <a:avLst/>
          </a:prstGeom>
          <a:noFill/>
        </p:spPr>
        <p:txBody>
          <a:bodyPr wrap="square" lIns="91440" tIns="45720" rIns="91440" bIns="45720" rtlCol="0" anchor="t">
            <a:spAutoFit/>
          </a:bodyPr>
          <a:lstStyle/>
          <a:p>
            <a:pPr marL="285750" indent="-285750">
              <a:buFont typeface="Arial"/>
              <a:buChar char="•"/>
            </a:pPr>
            <a:r>
              <a:rPr lang="en-US" sz="1000" dirty="0">
                <a:solidFill>
                  <a:srgbClr val="18518A"/>
                </a:solidFill>
                <a:latin typeface="Ubuntu"/>
                <a:cs typeface="Calibri"/>
              </a:rPr>
              <a:t>Health Harming </a:t>
            </a:r>
            <a:r>
              <a:rPr lang="en-US" sz="1000" dirty="0" err="1">
                <a:solidFill>
                  <a:srgbClr val="18518A"/>
                </a:solidFill>
                <a:latin typeface="Ubuntu"/>
                <a:cs typeface="Calibri"/>
              </a:rPr>
              <a:t>Behaviour</a:t>
            </a:r>
            <a:endParaRPr lang="en-US" sz="1000" dirty="0">
              <a:solidFill>
                <a:srgbClr val="18518A"/>
              </a:solidFill>
              <a:latin typeface="Ubuntu"/>
              <a:cs typeface="Calibri"/>
            </a:endParaRPr>
          </a:p>
          <a:p>
            <a:pPr marL="285750" indent="-285750">
              <a:buFont typeface="Arial"/>
              <a:buChar char="•"/>
            </a:pPr>
            <a:r>
              <a:rPr lang="en-US" sz="1000" dirty="0">
                <a:solidFill>
                  <a:srgbClr val="18518A"/>
                </a:solidFill>
                <a:latin typeface="Ubuntu"/>
                <a:cs typeface="Calibri"/>
              </a:rPr>
              <a:t>Decision-making</a:t>
            </a:r>
            <a:endParaRPr lang="en-US" sz="1000" i="1" dirty="0">
              <a:solidFill>
                <a:srgbClr val="18518A"/>
              </a:solidFill>
              <a:latin typeface="Ubuntu"/>
              <a:cs typeface="Calibri"/>
            </a:endParaRPr>
          </a:p>
          <a:p>
            <a:pPr marL="285750" indent="-285750">
              <a:buFont typeface="Arial"/>
              <a:buChar char="•"/>
            </a:pPr>
            <a:r>
              <a:rPr lang="en-US" sz="1000" dirty="0">
                <a:solidFill>
                  <a:srgbClr val="18518A"/>
                </a:solidFill>
                <a:latin typeface="Ubuntu"/>
                <a:cs typeface="Calibri"/>
              </a:rPr>
              <a:t>Social Influence </a:t>
            </a:r>
          </a:p>
        </p:txBody>
      </p:sp>
      <p:sp>
        <p:nvSpPr>
          <p:cNvPr id="17" name="TextBox 16">
            <a:extLst>
              <a:ext uri="{FF2B5EF4-FFF2-40B4-BE49-F238E27FC236}">
                <a16:creationId xmlns:a16="http://schemas.microsoft.com/office/drawing/2014/main" id="{C21CEE93-A014-1C3B-A70E-84883A299738}"/>
              </a:ext>
            </a:extLst>
          </p:cNvPr>
          <p:cNvSpPr txBox="1"/>
          <p:nvPr/>
        </p:nvSpPr>
        <p:spPr>
          <a:xfrm>
            <a:off x="419566" y="2753736"/>
            <a:ext cx="3651116" cy="415498"/>
          </a:xfrm>
          <a:prstGeom prst="rect">
            <a:avLst/>
          </a:prstGeom>
          <a:noFill/>
        </p:spPr>
        <p:txBody>
          <a:bodyPr wrap="square">
            <a:spAutoFit/>
          </a:bodyPr>
          <a:lstStyle/>
          <a:p>
            <a:pPr>
              <a:defRPr/>
            </a:pPr>
            <a:r>
              <a:rPr lang="en-US" sz="1050" b="1" dirty="0">
                <a:solidFill>
                  <a:schemeClr val="bg1"/>
                </a:solidFill>
                <a:latin typeface="Ubuntu" panose="020B0504030602030204" pitchFamily="34" charset="0"/>
                <a:cs typeface="Calibri"/>
              </a:rPr>
              <a:t>Related Health </a:t>
            </a:r>
          </a:p>
          <a:p>
            <a:pPr>
              <a:defRPr/>
            </a:pPr>
            <a:r>
              <a:rPr lang="en-US" sz="1050" b="1" dirty="0">
                <a:solidFill>
                  <a:schemeClr val="bg1"/>
                </a:solidFill>
                <a:latin typeface="Ubuntu" panose="020B0504030602030204" pitchFamily="34" charset="0"/>
                <a:cs typeface="Calibri"/>
              </a:rPr>
              <a:t>Themes</a:t>
            </a:r>
          </a:p>
        </p:txBody>
      </p:sp>
      <p:sp>
        <p:nvSpPr>
          <p:cNvPr id="24" name="TextBox 23">
            <a:extLst>
              <a:ext uri="{FF2B5EF4-FFF2-40B4-BE49-F238E27FC236}">
                <a16:creationId xmlns:a16="http://schemas.microsoft.com/office/drawing/2014/main" id="{825170BD-738C-6D63-71A5-D2CDDEA8A44E}"/>
              </a:ext>
            </a:extLst>
          </p:cNvPr>
          <p:cNvSpPr txBox="1"/>
          <p:nvPr/>
        </p:nvSpPr>
        <p:spPr>
          <a:xfrm>
            <a:off x="1776375" y="2641987"/>
            <a:ext cx="3428698" cy="707886"/>
          </a:xfrm>
          <a:prstGeom prst="rect">
            <a:avLst/>
          </a:prstGeom>
          <a:solidFill>
            <a:schemeClr val="accent2">
              <a:lumMod val="20000"/>
              <a:lumOff val="80000"/>
            </a:schemeClr>
          </a:solidFill>
        </p:spPr>
        <p:txBody>
          <a:bodyPr wrap="square" rtlCol="0">
            <a:spAutoFit/>
          </a:bodyPr>
          <a:lstStyle/>
          <a:p>
            <a:pPr marL="285750" indent="-285750">
              <a:buFont typeface="Arial"/>
              <a:buChar char="•"/>
            </a:pPr>
            <a:r>
              <a:rPr lang="en-US" sz="1000" dirty="0">
                <a:solidFill>
                  <a:srgbClr val="18518A"/>
                </a:solidFill>
                <a:latin typeface="Ubuntu" panose="020B0504030602030204" pitchFamily="34" charset="0"/>
                <a:cs typeface="Calibri"/>
              </a:rPr>
              <a:t>Smoking </a:t>
            </a:r>
            <a:endParaRPr lang="en-US" sz="1000" dirty="0">
              <a:solidFill>
                <a:srgbClr val="18518A"/>
              </a:solidFill>
              <a:latin typeface="Ubuntu" panose="020B0504030602030204" pitchFamily="34" charset="0"/>
              <a:ea typeface="Calibri"/>
              <a:cs typeface="Calibri"/>
            </a:endParaRPr>
          </a:p>
          <a:p>
            <a:pPr marL="285750" indent="-285750">
              <a:buFont typeface="Arial"/>
              <a:buChar char="•"/>
            </a:pPr>
            <a:r>
              <a:rPr lang="en-US" sz="1000" dirty="0">
                <a:solidFill>
                  <a:srgbClr val="18518A"/>
                </a:solidFill>
                <a:latin typeface="Ubuntu" panose="020B0504030602030204" pitchFamily="34" charset="0"/>
                <a:cs typeface="Calibri"/>
              </a:rPr>
              <a:t>Cannabis</a:t>
            </a:r>
          </a:p>
          <a:p>
            <a:pPr marL="285750" indent="-285750">
              <a:buFont typeface="Arial"/>
              <a:buChar char="•"/>
            </a:pPr>
            <a:r>
              <a:rPr lang="en-US" sz="1000" dirty="0">
                <a:solidFill>
                  <a:srgbClr val="18518A"/>
                </a:solidFill>
                <a:latin typeface="Ubuntu" panose="020B0504030602030204" pitchFamily="34" charset="0"/>
                <a:cs typeface="Calibri"/>
              </a:rPr>
              <a:t>Illegal Substances </a:t>
            </a:r>
          </a:p>
          <a:p>
            <a:pPr marL="285750" indent="-285750">
              <a:buFont typeface="Arial"/>
              <a:buChar char="•"/>
            </a:pPr>
            <a:r>
              <a:rPr lang="en-US" sz="1000" dirty="0">
                <a:solidFill>
                  <a:srgbClr val="18518A"/>
                </a:solidFill>
                <a:latin typeface="Ubuntu" panose="020B0504030602030204" pitchFamily="34" charset="0"/>
                <a:cs typeface="Calibri"/>
              </a:rPr>
              <a:t>Alcohol </a:t>
            </a:r>
            <a:endParaRPr lang="en-US" sz="1000" dirty="0">
              <a:solidFill>
                <a:srgbClr val="18518A"/>
              </a:solidFill>
              <a:latin typeface="Ubuntu" panose="020B0504030602030204" pitchFamily="34" charset="0"/>
            </a:endParaRPr>
          </a:p>
        </p:txBody>
      </p:sp>
      <p:sp>
        <p:nvSpPr>
          <p:cNvPr id="25" name="Rectangle 24">
            <a:extLst>
              <a:ext uri="{FF2B5EF4-FFF2-40B4-BE49-F238E27FC236}">
                <a16:creationId xmlns:a16="http://schemas.microsoft.com/office/drawing/2014/main" id="{C33A815E-11D9-2787-B571-FE0DE0F5CFC5}"/>
              </a:ext>
            </a:extLst>
          </p:cNvPr>
          <p:cNvSpPr/>
          <p:nvPr/>
        </p:nvSpPr>
        <p:spPr>
          <a:xfrm>
            <a:off x="397726" y="3466060"/>
            <a:ext cx="1320211" cy="80433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CD08E965-C4B6-A2B5-1018-6E982162885D}"/>
              </a:ext>
            </a:extLst>
          </p:cNvPr>
          <p:cNvSpPr txBox="1"/>
          <p:nvPr/>
        </p:nvSpPr>
        <p:spPr>
          <a:xfrm>
            <a:off x="419567" y="3732362"/>
            <a:ext cx="1298371" cy="253916"/>
          </a:xfrm>
          <a:prstGeom prst="rect">
            <a:avLst/>
          </a:prstGeom>
          <a:noFill/>
        </p:spPr>
        <p:txBody>
          <a:bodyPr wrap="square">
            <a:spAutoFit/>
          </a:bodyPr>
          <a:lstStyle/>
          <a:p>
            <a:pPr>
              <a:defRPr/>
            </a:pPr>
            <a:r>
              <a:rPr lang="en-US" sz="1050" b="1" dirty="0">
                <a:solidFill>
                  <a:schemeClr val="bg1"/>
                </a:solidFill>
                <a:latin typeface="Ubuntu" panose="020B0504030602030204" pitchFamily="34" charset="0"/>
                <a:cs typeface="Calibri"/>
              </a:rPr>
              <a:t>Big Questions</a:t>
            </a:r>
          </a:p>
        </p:txBody>
      </p:sp>
      <p:sp>
        <p:nvSpPr>
          <p:cNvPr id="27" name="TextBox 26">
            <a:extLst>
              <a:ext uri="{FF2B5EF4-FFF2-40B4-BE49-F238E27FC236}">
                <a16:creationId xmlns:a16="http://schemas.microsoft.com/office/drawing/2014/main" id="{0E4B4857-C521-061B-3979-2C9DF470CCEC}"/>
              </a:ext>
            </a:extLst>
          </p:cNvPr>
          <p:cNvSpPr txBox="1"/>
          <p:nvPr/>
        </p:nvSpPr>
        <p:spPr>
          <a:xfrm>
            <a:off x="1772556" y="3545060"/>
            <a:ext cx="4113087" cy="646331"/>
          </a:xfrm>
          <a:prstGeom prst="rect">
            <a:avLst/>
          </a:prstGeom>
          <a:noFill/>
        </p:spPr>
        <p:txBody>
          <a:bodyPr wrap="square" rtlCol="0">
            <a:spAutoFit/>
          </a:bodyPr>
          <a:lstStyle/>
          <a:p>
            <a:pPr>
              <a:lnSpc>
                <a:spcPct val="90000"/>
              </a:lnSpc>
              <a:spcBef>
                <a:spcPts val="1000"/>
              </a:spcBef>
            </a:pPr>
            <a:r>
              <a:rPr lang="en-US" sz="1000" dirty="0">
                <a:solidFill>
                  <a:srgbClr val="18518A"/>
                </a:solidFill>
                <a:latin typeface="Ubuntu" panose="020B0504030602030204" pitchFamily="34" charset="0"/>
                <a:ea typeface="Segoe UI"/>
                <a:cs typeface="Calibri"/>
              </a:rPr>
              <a:t>1.  What are the personal impacts of vaping?</a:t>
            </a:r>
            <a:br>
              <a:rPr lang="en-US" sz="1000" dirty="0">
                <a:solidFill>
                  <a:srgbClr val="18518A"/>
                </a:solidFill>
                <a:latin typeface="Ubuntu" panose="020B0504030602030204" pitchFamily="34" charset="0"/>
                <a:ea typeface="Segoe UI"/>
                <a:cs typeface="Calibri"/>
              </a:rPr>
            </a:br>
            <a:r>
              <a:rPr lang="en-US" sz="1000" dirty="0">
                <a:solidFill>
                  <a:srgbClr val="18518A"/>
                </a:solidFill>
                <a:latin typeface="Ubuntu" panose="020B0504030602030204" pitchFamily="34" charset="0"/>
                <a:ea typeface="Segoe UI"/>
                <a:cs typeface="Calibri"/>
              </a:rPr>
              <a:t>2.  </a:t>
            </a:r>
            <a:r>
              <a:rPr lang="en-US" sz="1000" dirty="0">
                <a:solidFill>
                  <a:srgbClr val="18518A"/>
                </a:solidFill>
                <a:latin typeface="Ubuntu" panose="020B0504030602030204" pitchFamily="34" charset="0"/>
                <a:ea typeface="Arial"/>
                <a:cs typeface="Calibri"/>
              </a:rPr>
              <a:t>Why do people vape?</a:t>
            </a:r>
            <a:br>
              <a:rPr lang="en-US" sz="1000" dirty="0">
                <a:solidFill>
                  <a:srgbClr val="18518A"/>
                </a:solidFill>
                <a:latin typeface="Ubuntu" panose="020B0504030602030204" pitchFamily="34" charset="0"/>
                <a:ea typeface="Arial"/>
                <a:cs typeface="Calibri"/>
              </a:rPr>
            </a:br>
            <a:r>
              <a:rPr lang="en-US" sz="1000" dirty="0">
                <a:solidFill>
                  <a:srgbClr val="18518A"/>
                </a:solidFill>
                <a:latin typeface="Ubuntu" panose="020B0504030602030204" pitchFamily="34" charset="0"/>
                <a:ea typeface="Arial"/>
                <a:cs typeface="Calibri"/>
              </a:rPr>
              <a:t>3.  What are </a:t>
            </a:r>
            <a:r>
              <a:rPr lang="en-US" sz="1000" baseline="0" dirty="0">
                <a:solidFill>
                  <a:srgbClr val="18518A"/>
                </a:solidFill>
                <a:latin typeface="Ubuntu" panose="020B0504030602030204" pitchFamily="34" charset="0"/>
                <a:ea typeface="Arial"/>
                <a:cs typeface="Calibri"/>
              </a:rPr>
              <a:t>the </a:t>
            </a:r>
            <a:r>
              <a:rPr lang="en-US" sz="1000" dirty="0">
                <a:solidFill>
                  <a:srgbClr val="18518A"/>
                </a:solidFill>
                <a:latin typeface="Ubuntu" panose="020B0504030602030204" pitchFamily="34" charset="0"/>
                <a:ea typeface="Arial"/>
                <a:cs typeface="Calibri"/>
              </a:rPr>
              <a:t>wider impacts </a:t>
            </a:r>
            <a:r>
              <a:rPr lang="en-US" sz="1000" baseline="0" dirty="0">
                <a:solidFill>
                  <a:srgbClr val="18518A"/>
                </a:solidFill>
                <a:latin typeface="Ubuntu" panose="020B0504030602030204" pitchFamily="34" charset="0"/>
                <a:ea typeface="Arial"/>
                <a:cs typeface="Calibri"/>
              </a:rPr>
              <a:t>of </a:t>
            </a:r>
            <a:r>
              <a:rPr lang="en-US" sz="1000" dirty="0">
                <a:solidFill>
                  <a:srgbClr val="18518A"/>
                </a:solidFill>
                <a:latin typeface="Ubuntu" panose="020B0504030602030204" pitchFamily="34" charset="0"/>
                <a:ea typeface="Arial"/>
                <a:cs typeface="Calibri"/>
              </a:rPr>
              <a:t>vaping </a:t>
            </a:r>
            <a:r>
              <a:rPr lang="en-US" sz="1000" baseline="0" dirty="0">
                <a:solidFill>
                  <a:srgbClr val="18518A"/>
                </a:solidFill>
                <a:latin typeface="Ubuntu" panose="020B0504030602030204" pitchFamily="34" charset="0"/>
                <a:ea typeface="Arial"/>
                <a:cs typeface="Calibri"/>
              </a:rPr>
              <a:t>for </a:t>
            </a:r>
            <a:r>
              <a:rPr lang="en-US" sz="1000" dirty="0">
                <a:solidFill>
                  <a:srgbClr val="18518A"/>
                </a:solidFill>
                <a:latin typeface="Ubuntu" panose="020B0504030602030204" pitchFamily="34" charset="0"/>
                <a:ea typeface="Arial"/>
                <a:cs typeface="Calibri"/>
              </a:rPr>
              <a:t>communities, Wales </a:t>
            </a:r>
            <a:r>
              <a:rPr lang="en-US" sz="1000" baseline="0" dirty="0">
                <a:solidFill>
                  <a:srgbClr val="18518A"/>
                </a:solidFill>
                <a:latin typeface="Ubuntu" panose="020B0504030602030204" pitchFamily="34" charset="0"/>
                <a:ea typeface="Arial"/>
                <a:cs typeface="Calibri"/>
              </a:rPr>
              <a:t>and</a:t>
            </a:r>
            <a:r>
              <a:rPr lang="en-US" sz="1000" dirty="0">
                <a:solidFill>
                  <a:srgbClr val="18518A"/>
                </a:solidFill>
                <a:latin typeface="Ubuntu" panose="020B0504030602030204" pitchFamily="34" charset="0"/>
                <a:ea typeface="Arial"/>
                <a:cs typeface="Calibri"/>
              </a:rPr>
              <a:t> our environment?</a:t>
            </a:r>
          </a:p>
        </p:txBody>
      </p:sp>
      <p:sp>
        <p:nvSpPr>
          <p:cNvPr id="28" name="Rectangle 27">
            <a:extLst>
              <a:ext uri="{FF2B5EF4-FFF2-40B4-BE49-F238E27FC236}">
                <a16:creationId xmlns:a16="http://schemas.microsoft.com/office/drawing/2014/main" id="{C596EBE3-A29E-A7A9-A800-97580AE410EE}"/>
              </a:ext>
            </a:extLst>
          </p:cNvPr>
          <p:cNvSpPr/>
          <p:nvPr/>
        </p:nvSpPr>
        <p:spPr>
          <a:xfrm>
            <a:off x="6087213" y="1869208"/>
            <a:ext cx="5789708" cy="23973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B8E3EA0F-5FD2-A638-BA10-12F36689905F}"/>
              </a:ext>
            </a:extLst>
          </p:cNvPr>
          <p:cNvSpPr txBox="1"/>
          <p:nvPr/>
        </p:nvSpPr>
        <p:spPr>
          <a:xfrm>
            <a:off x="6490670" y="4406455"/>
            <a:ext cx="5159463" cy="253916"/>
          </a:xfrm>
          <a:prstGeom prst="rect">
            <a:avLst/>
          </a:prstGeom>
          <a:noFill/>
        </p:spPr>
        <p:txBody>
          <a:bodyPr wrap="square">
            <a:spAutoFit/>
          </a:bodyPr>
          <a:lstStyle/>
          <a:p>
            <a:pPr algn="ctr">
              <a:defRPr/>
            </a:pPr>
            <a:r>
              <a:rPr lang="en-US" sz="1050" b="1">
                <a:solidFill>
                  <a:srgbClr val="54FFC0"/>
                </a:solidFill>
                <a:latin typeface="Ubuntu" panose="020B0504030602030204" pitchFamily="34" charset="0"/>
                <a:cs typeface="Calibri"/>
              </a:rPr>
              <a:t>Considerations</a:t>
            </a:r>
          </a:p>
        </p:txBody>
      </p:sp>
      <p:sp>
        <p:nvSpPr>
          <p:cNvPr id="29" name="TextBox 28">
            <a:extLst>
              <a:ext uri="{FF2B5EF4-FFF2-40B4-BE49-F238E27FC236}">
                <a16:creationId xmlns:a16="http://schemas.microsoft.com/office/drawing/2014/main" id="{F205C725-9BE5-0B29-35BE-AC6CC2A0A738}"/>
              </a:ext>
            </a:extLst>
          </p:cNvPr>
          <p:cNvSpPr txBox="1"/>
          <p:nvPr/>
        </p:nvSpPr>
        <p:spPr>
          <a:xfrm>
            <a:off x="6224028" y="2167191"/>
            <a:ext cx="5168544" cy="2046714"/>
          </a:xfrm>
          <a:prstGeom prst="rect">
            <a:avLst/>
          </a:prstGeom>
          <a:solidFill>
            <a:schemeClr val="accent3">
              <a:lumMod val="20000"/>
              <a:lumOff val="80000"/>
            </a:schemeClr>
          </a:solidFill>
        </p:spPr>
        <p:txBody>
          <a:bodyPr wrap="square" rtlCol="0">
            <a:spAutoFit/>
          </a:bodyPr>
          <a:lstStyle/>
          <a:p>
            <a:pPr rtl="0"/>
            <a:r>
              <a:rPr lang="en-US" sz="900" b="1" baseline="0" dirty="0">
                <a:solidFill>
                  <a:srgbClr val="18518A"/>
                </a:solidFill>
                <a:latin typeface="Ubuntu" panose="020B0504030602030204" pitchFamily="34" charset="0"/>
                <a:ea typeface="Segoe UI"/>
                <a:cs typeface="Segoe UI"/>
              </a:rPr>
              <a:t>The following resources may work...</a:t>
            </a:r>
            <a:r>
              <a:rPr lang="en-US" sz="900" b="1" dirty="0">
                <a:solidFill>
                  <a:srgbClr val="18518A"/>
                </a:solidFill>
                <a:latin typeface="Ubuntu" panose="020B0504030602030204" pitchFamily="34" charset="0"/>
                <a:ea typeface="Segoe UI"/>
                <a:cs typeface="Segoe UI"/>
              </a:rPr>
              <a:t>​</a:t>
            </a:r>
          </a:p>
          <a:p>
            <a:pPr marL="285750" lvl="0" indent="-285750" rtl="0">
              <a:buChar char="•"/>
            </a:pPr>
            <a:r>
              <a:rPr lang="en-US" sz="900" baseline="0" dirty="0">
                <a:solidFill>
                  <a:srgbClr val="18518A"/>
                </a:solidFill>
                <a:latin typeface="Ubuntu" panose="020B0504030602030204" pitchFamily="34" charset="0"/>
                <a:ea typeface="Arial"/>
                <a:cs typeface="Arial"/>
              </a:rPr>
              <a:t>With learners </a:t>
            </a:r>
            <a:r>
              <a:rPr lang="en-US" sz="900" dirty="0">
                <a:solidFill>
                  <a:srgbClr val="18518A"/>
                </a:solidFill>
                <a:latin typeface="Ubuntu" panose="020B0504030602030204" pitchFamily="34" charset="0"/>
                <a:ea typeface="Arial"/>
                <a:cs typeface="Arial"/>
              </a:rPr>
              <a:t>from age 9​ upwards</a:t>
            </a:r>
          </a:p>
          <a:p>
            <a:pPr marL="285750" lvl="0" indent="-285750" rtl="0">
              <a:buChar char="•"/>
            </a:pPr>
            <a:r>
              <a:rPr lang="en-US" sz="900" baseline="0" dirty="0">
                <a:solidFill>
                  <a:srgbClr val="18518A"/>
                </a:solidFill>
                <a:latin typeface="Ubuntu" panose="020B0504030602030204" pitchFamily="34" charset="0"/>
                <a:ea typeface="Arial"/>
                <a:cs typeface="Arial"/>
              </a:rPr>
              <a:t>In whole-class or group settings</a:t>
            </a:r>
            <a:r>
              <a:rPr lang="en-US" sz="900" dirty="0">
                <a:solidFill>
                  <a:srgbClr val="18518A"/>
                </a:solidFill>
                <a:latin typeface="Ubuntu" panose="020B0504030602030204" pitchFamily="34" charset="0"/>
                <a:ea typeface="Arial"/>
                <a:cs typeface="Arial"/>
              </a:rPr>
              <a:t>​</a:t>
            </a:r>
          </a:p>
          <a:p>
            <a:pPr marL="285750" indent="-285750">
              <a:buChar char="•"/>
            </a:pPr>
            <a:r>
              <a:rPr lang="en-US" sz="900" baseline="0" dirty="0">
                <a:solidFill>
                  <a:srgbClr val="18518A"/>
                </a:solidFill>
                <a:latin typeface="Ubuntu" panose="020B0504030602030204" pitchFamily="34" charset="0"/>
                <a:ea typeface="Arial"/>
                <a:cs typeface="Arial"/>
              </a:rPr>
              <a:t>In assemblies or</a:t>
            </a:r>
            <a:r>
              <a:rPr lang="en-US" sz="900" dirty="0">
                <a:solidFill>
                  <a:srgbClr val="18518A"/>
                </a:solidFill>
                <a:latin typeface="Ubuntu" panose="020B0504030602030204" pitchFamily="34" charset="0"/>
                <a:ea typeface="Arial"/>
                <a:cs typeface="Arial"/>
              </a:rPr>
              <a:t> with</a:t>
            </a:r>
            <a:r>
              <a:rPr lang="en-US" sz="900" baseline="0" dirty="0">
                <a:solidFill>
                  <a:srgbClr val="18518A"/>
                </a:solidFill>
                <a:latin typeface="Ubuntu" panose="020B0504030602030204" pitchFamily="34" charset="0"/>
                <a:ea typeface="Arial"/>
                <a:cs typeface="Arial"/>
              </a:rPr>
              <a:t> large </a:t>
            </a:r>
            <a:r>
              <a:rPr lang="en-US" sz="900" dirty="0">
                <a:solidFill>
                  <a:srgbClr val="18518A"/>
                </a:solidFill>
                <a:latin typeface="Ubuntu" panose="020B0504030602030204" pitchFamily="34" charset="0"/>
                <a:ea typeface="Arial"/>
                <a:cs typeface="Arial"/>
              </a:rPr>
              <a:t>groups</a:t>
            </a:r>
            <a:r>
              <a:rPr lang="en-US" sz="900" baseline="0" dirty="0">
                <a:solidFill>
                  <a:srgbClr val="18518A"/>
                </a:solidFill>
                <a:latin typeface="Ubuntu" panose="020B0504030602030204" pitchFamily="34" charset="0"/>
                <a:ea typeface="Arial"/>
                <a:cs typeface="Arial"/>
              </a:rPr>
              <a:t> </a:t>
            </a:r>
            <a:r>
              <a:rPr lang="en-US" sz="900" dirty="0">
                <a:solidFill>
                  <a:srgbClr val="18518A"/>
                </a:solidFill>
                <a:latin typeface="Ubuntu" panose="020B0504030602030204" pitchFamily="34" charset="0"/>
                <a:ea typeface="Arial"/>
                <a:cs typeface="Arial"/>
              </a:rPr>
              <a:t>of</a:t>
            </a:r>
            <a:r>
              <a:rPr lang="en-US" sz="900" baseline="0" dirty="0">
                <a:solidFill>
                  <a:srgbClr val="18518A"/>
                </a:solidFill>
                <a:latin typeface="Ubuntu" panose="020B0504030602030204" pitchFamily="34" charset="0"/>
                <a:ea typeface="Arial"/>
                <a:cs typeface="Arial"/>
              </a:rPr>
              <a:t> learners of similar ability/ age</a:t>
            </a:r>
            <a:r>
              <a:rPr lang="en-US" sz="900" dirty="0">
                <a:solidFill>
                  <a:srgbClr val="18518A"/>
                </a:solidFill>
                <a:latin typeface="Ubuntu" panose="020B0504030602030204" pitchFamily="34" charset="0"/>
                <a:ea typeface="Arial"/>
                <a:cs typeface="Arial"/>
              </a:rPr>
              <a:t>​</a:t>
            </a:r>
          </a:p>
          <a:p>
            <a:pPr rtl="0"/>
            <a:r>
              <a:rPr lang="en-US" sz="900" b="1" dirty="0">
                <a:solidFill>
                  <a:srgbClr val="18518A"/>
                </a:solidFill>
                <a:latin typeface="Ubuntu" panose="020B0504030602030204" pitchFamily="34" charset="0"/>
                <a:ea typeface="Segoe UI"/>
                <a:cs typeface="Segoe UI"/>
              </a:rPr>
              <a:t>​</a:t>
            </a:r>
          </a:p>
          <a:p>
            <a:pPr rtl="0"/>
            <a:r>
              <a:rPr lang="en-US" sz="900" b="1" baseline="0" dirty="0">
                <a:solidFill>
                  <a:srgbClr val="18518A"/>
                </a:solidFill>
                <a:latin typeface="Ubuntu" panose="020B0504030602030204" pitchFamily="34" charset="0"/>
                <a:ea typeface="Segoe UI"/>
                <a:cs typeface="Segoe UI"/>
              </a:rPr>
              <a:t>You should consider...</a:t>
            </a:r>
            <a:r>
              <a:rPr lang="en-US" sz="900" b="1" dirty="0">
                <a:solidFill>
                  <a:srgbClr val="18518A"/>
                </a:solidFill>
                <a:latin typeface="Ubuntu" panose="020B0504030602030204" pitchFamily="34" charset="0"/>
                <a:ea typeface="Segoe UI"/>
                <a:cs typeface="Segoe UI"/>
              </a:rPr>
              <a:t>​</a:t>
            </a:r>
          </a:p>
          <a:p>
            <a:pPr marL="285750" indent="-285750">
              <a:buChar char="•"/>
            </a:pPr>
            <a:r>
              <a:rPr lang="en-US" sz="900" b="0" i="0" u="none" strike="noStrike" dirty="0">
                <a:solidFill>
                  <a:schemeClr val="accent1"/>
                </a:solidFill>
                <a:effectLst/>
                <a:latin typeface="Ubuntu" panose="020B0504030602030204" pitchFamily="34" charset="0"/>
              </a:rPr>
              <a:t>Whether the content of these resources are developmentally appropriate for your learner(s)</a:t>
            </a:r>
            <a:endParaRPr lang="en-US" sz="1600" b="0" i="0" u="none" strike="noStrike" dirty="0">
              <a:solidFill>
                <a:srgbClr val="000000"/>
              </a:solidFill>
              <a:effectLst/>
              <a:latin typeface="Calibri" panose="020F0502020204030204" pitchFamily="34" charset="0"/>
            </a:endParaRPr>
          </a:p>
          <a:p>
            <a:pPr marL="285750" indent="-285750">
              <a:buChar char="•"/>
            </a:pPr>
            <a:r>
              <a:rPr lang="en-US" sz="900" baseline="0" dirty="0">
                <a:solidFill>
                  <a:srgbClr val="18518A"/>
                </a:solidFill>
                <a:latin typeface="Ubuntu" panose="020B0504030602030204" pitchFamily="34" charset="0"/>
                <a:ea typeface="Arial"/>
                <a:cs typeface="Arial"/>
              </a:rPr>
              <a:t>The appropriateness of the content of </a:t>
            </a:r>
            <a:r>
              <a:rPr lang="en-US" sz="900" dirty="0">
                <a:solidFill>
                  <a:srgbClr val="18518A"/>
                </a:solidFill>
                <a:latin typeface="Ubuntu" panose="020B0504030602030204" pitchFamily="34" charset="0"/>
                <a:ea typeface="Arial"/>
                <a:cs typeface="Arial"/>
              </a:rPr>
              <a:t>the resources </a:t>
            </a:r>
            <a:r>
              <a:rPr lang="en-US" sz="900" baseline="0" dirty="0">
                <a:solidFill>
                  <a:srgbClr val="18518A"/>
                </a:solidFill>
                <a:latin typeface="Ubuntu" panose="020B0504030602030204" pitchFamily="34" charset="0"/>
                <a:ea typeface="Arial"/>
                <a:cs typeface="Arial"/>
              </a:rPr>
              <a:t>and </a:t>
            </a:r>
            <a:r>
              <a:rPr lang="en-US" sz="900" dirty="0">
                <a:solidFill>
                  <a:srgbClr val="18518A"/>
                </a:solidFill>
                <a:latin typeface="Ubuntu" panose="020B0504030602030204" pitchFamily="34" charset="0"/>
                <a:ea typeface="Arial"/>
                <a:cs typeface="Arial"/>
              </a:rPr>
              <a:t>its relevance</a:t>
            </a:r>
            <a:r>
              <a:rPr lang="en-US" sz="900" baseline="0" dirty="0">
                <a:solidFill>
                  <a:srgbClr val="18518A"/>
                </a:solidFill>
                <a:latin typeface="Ubuntu" panose="020B0504030602030204" pitchFamily="34" charset="0"/>
                <a:ea typeface="Arial"/>
                <a:cs typeface="Arial"/>
              </a:rPr>
              <a:t> to </a:t>
            </a:r>
            <a:r>
              <a:rPr lang="en-US" sz="900" i="1" baseline="0" dirty="0">
                <a:solidFill>
                  <a:srgbClr val="18518A"/>
                </a:solidFill>
                <a:latin typeface="Ubuntu" panose="020B0504030602030204" pitchFamily="34" charset="0"/>
                <a:ea typeface="Arial"/>
                <a:cs typeface="Arial"/>
              </a:rPr>
              <a:t>your</a:t>
            </a:r>
            <a:r>
              <a:rPr lang="en-US" sz="900" baseline="0" dirty="0">
                <a:solidFill>
                  <a:srgbClr val="18518A"/>
                </a:solidFill>
                <a:latin typeface="Ubuntu" panose="020B0504030602030204" pitchFamily="34" charset="0"/>
                <a:ea typeface="Arial"/>
                <a:cs typeface="Arial"/>
              </a:rPr>
              <a:t> learner(s) in </a:t>
            </a:r>
            <a:r>
              <a:rPr lang="en-US" sz="900" i="1" baseline="0" dirty="0">
                <a:solidFill>
                  <a:srgbClr val="18518A"/>
                </a:solidFill>
                <a:latin typeface="Ubuntu" panose="020B0504030602030204" pitchFamily="34" charset="0"/>
                <a:ea typeface="Arial"/>
                <a:cs typeface="Arial"/>
              </a:rPr>
              <a:t>your</a:t>
            </a:r>
            <a:r>
              <a:rPr lang="en-US" sz="900" baseline="0" dirty="0">
                <a:solidFill>
                  <a:srgbClr val="18518A"/>
                </a:solidFill>
                <a:latin typeface="Ubuntu" panose="020B0504030602030204" pitchFamily="34" charset="0"/>
                <a:ea typeface="Arial"/>
                <a:cs typeface="Arial"/>
              </a:rPr>
              <a:t> context</a:t>
            </a:r>
            <a:r>
              <a:rPr lang="en-US" sz="900" dirty="0">
                <a:solidFill>
                  <a:srgbClr val="18518A"/>
                </a:solidFill>
                <a:latin typeface="Ubuntu" panose="020B0504030602030204" pitchFamily="34" charset="0"/>
                <a:ea typeface="Arial"/>
                <a:cs typeface="Arial"/>
              </a:rPr>
              <a:t>​</a:t>
            </a:r>
          </a:p>
          <a:p>
            <a:pPr marL="285750" lvl="0" indent="-285750" rtl="0">
              <a:buChar char="•"/>
            </a:pPr>
            <a:r>
              <a:rPr lang="en-US" sz="900" baseline="0" dirty="0">
                <a:solidFill>
                  <a:srgbClr val="18518A"/>
                </a:solidFill>
                <a:latin typeface="Ubuntu" panose="020B0504030602030204" pitchFamily="34" charset="0"/>
                <a:ea typeface="Arial"/>
                <a:cs typeface="Arial"/>
              </a:rPr>
              <a:t>Adapting resources for your learner(s) and context</a:t>
            </a:r>
            <a:r>
              <a:rPr lang="en-US" sz="900" dirty="0">
                <a:solidFill>
                  <a:srgbClr val="18518A"/>
                </a:solidFill>
                <a:latin typeface="Ubuntu" panose="020B0504030602030204" pitchFamily="34" charset="0"/>
                <a:ea typeface="Arial"/>
                <a:cs typeface="Arial"/>
              </a:rPr>
              <a:t>​</a:t>
            </a:r>
          </a:p>
          <a:p>
            <a:pPr marL="285750" indent="-285750">
              <a:buChar char="•"/>
            </a:pPr>
            <a:r>
              <a:rPr lang="en-US" sz="900" baseline="0" dirty="0">
                <a:solidFill>
                  <a:srgbClr val="18518A"/>
                </a:solidFill>
                <a:latin typeface="Ubuntu" panose="020B0504030602030204" pitchFamily="34" charset="0"/>
                <a:ea typeface="Arial"/>
                <a:cs typeface="Arial"/>
              </a:rPr>
              <a:t>How this resource may</a:t>
            </a:r>
            <a:r>
              <a:rPr lang="en-US" sz="900" dirty="0">
                <a:solidFill>
                  <a:srgbClr val="18518A"/>
                </a:solidFill>
                <a:latin typeface="Ubuntu" panose="020B0504030602030204" pitchFamily="34" charset="0"/>
                <a:ea typeface="Arial"/>
                <a:cs typeface="Arial"/>
              </a:rPr>
              <a:t> support prior learning in vaping and other related areas,</a:t>
            </a:r>
            <a:r>
              <a:rPr lang="en-US" sz="900" i="1" dirty="0">
                <a:solidFill>
                  <a:srgbClr val="18518A"/>
                </a:solidFill>
                <a:latin typeface="Ubuntu" panose="020B0504030602030204" pitchFamily="34" charset="0"/>
                <a:ea typeface="Arial"/>
                <a:cs typeface="Arial"/>
              </a:rPr>
              <a:t> e.g., smoking/ substances/ addiction </a:t>
            </a:r>
          </a:p>
          <a:p>
            <a:pPr marL="285750" indent="-285750">
              <a:buFont typeface="Arial"/>
              <a:buChar char="•"/>
            </a:pPr>
            <a:r>
              <a:rPr lang="en-US" sz="900" dirty="0">
                <a:solidFill>
                  <a:srgbClr val="18518A"/>
                </a:solidFill>
                <a:latin typeface="Ubuntu" panose="020B0504030602030204" pitchFamily="34" charset="0"/>
                <a:ea typeface="Calibri"/>
                <a:cs typeface="Calibri"/>
              </a:rPr>
              <a:t>How learning is complemented by the wider environment, policies and practices of the school </a:t>
            </a:r>
            <a:r>
              <a:rPr lang="en-US" sz="1000" dirty="0">
                <a:solidFill>
                  <a:srgbClr val="18518A"/>
                </a:solidFill>
                <a:latin typeface="Ubuntu" panose="020B0504030602030204" pitchFamily="34" charset="0"/>
                <a:ea typeface="Calibri"/>
                <a:cs typeface="Calibri"/>
              </a:rPr>
              <a:t> </a:t>
            </a:r>
            <a:endParaRPr lang="en-US" sz="1000" dirty="0">
              <a:solidFill>
                <a:srgbClr val="18518A"/>
              </a:solidFill>
              <a:latin typeface="Ubuntu" panose="020B0504030602030204" pitchFamily="34" charset="0"/>
              <a:ea typeface="Arial"/>
              <a:cs typeface="Arial"/>
            </a:endParaRPr>
          </a:p>
        </p:txBody>
      </p:sp>
      <p:graphicFrame>
        <p:nvGraphicFramePr>
          <p:cNvPr id="3" name="Table 2">
            <a:extLst>
              <a:ext uri="{FF2B5EF4-FFF2-40B4-BE49-F238E27FC236}">
                <a16:creationId xmlns:a16="http://schemas.microsoft.com/office/drawing/2014/main" id="{F430F47C-58DB-AF2D-C7EF-01EC1563C6EC}"/>
              </a:ext>
            </a:extLst>
          </p:cNvPr>
          <p:cNvGraphicFramePr>
            <a:graphicFrameLocks noGrp="1"/>
          </p:cNvGraphicFramePr>
          <p:nvPr>
            <p:extLst>
              <p:ext uri="{D42A27DB-BD31-4B8C-83A1-F6EECF244321}">
                <p14:modId xmlns:p14="http://schemas.microsoft.com/office/powerpoint/2010/main" val="2030355868"/>
              </p:ext>
            </p:extLst>
          </p:nvPr>
        </p:nvGraphicFramePr>
        <p:xfrm>
          <a:off x="397724" y="4367128"/>
          <a:ext cx="11479200" cy="1987935"/>
        </p:xfrm>
        <a:graphic>
          <a:graphicData uri="http://schemas.openxmlformats.org/drawingml/2006/table">
            <a:tbl>
              <a:tblPr firstRow="1" bandRow="1">
                <a:tableStyleId>{21E4AEA4-8DFA-4A89-87EB-49C32662AFE0}</a:tableStyleId>
              </a:tblPr>
              <a:tblGrid>
                <a:gridCol w="2869800">
                  <a:extLst>
                    <a:ext uri="{9D8B030D-6E8A-4147-A177-3AD203B41FA5}">
                      <a16:colId xmlns:a16="http://schemas.microsoft.com/office/drawing/2014/main" val="2563035555"/>
                    </a:ext>
                  </a:extLst>
                </a:gridCol>
                <a:gridCol w="2869800">
                  <a:extLst>
                    <a:ext uri="{9D8B030D-6E8A-4147-A177-3AD203B41FA5}">
                      <a16:colId xmlns:a16="http://schemas.microsoft.com/office/drawing/2014/main" val="978091644"/>
                    </a:ext>
                  </a:extLst>
                </a:gridCol>
                <a:gridCol w="2869800">
                  <a:extLst>
                    <a:ext uri="{9D8B030D-6E8A-4147-A177-3AD203B41FA5}">
                      <a16:colId xmlns:a16="http://schemas.microsoft.com/office/drawing/2014/main" val="1147116183"/>
                    </a:ext>
                  </a:extLst>
                </a:gridCol>
                <a:gridCol w="2869800">
                  <a:extLst>
                    <a:ext uri="{9D8B030D-6E8A-4147-A177-3AD203B41FA5}">
                      <a16:colId xmlns:a16="http://schemas.microsoft.com/office/drawing/2014/main" val="1586538182"/>
                    </a:ext>
                  </a:extLst>
                </a:gridCol>
              </a:tblGrid>
              <a:tr h="245574">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b="1" u="none" strike="noStrike" noProof="0" dirty="0">
                          <a:solidFill>
                            <a:schemeClr val="bg1"/>
                          </a:solidFill>
                          <a:latin typeface="Ubuntu" panose="020B0504030602030204" pitchFamily="34" charset="0"/>
                        </a:rPr>
                        <a:t>Supporting learners toward realisation of the Four Purposes:</a:t>
                      </a:r>
                      <a:endParaRPr lang="en-GB" sz="1050" b="1" i="0" u="none" strike="noStrike" noProof="0" dirty="0">
                        <a:solidFill>
                          <a:schemeClr val="bg1"/>
                        </a:solidFill>
                        <a:latin typeface="Ubuntu" panose="020B0504030602030204" pitchFamily="34" charset="0"/>
                      </a:endParaRPr>
                    </a:p>
                  </a:txBody>
                  <a:tcPr>
                    <a:solidFill>
                      <a:srgbClr val="18518A"/>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911612586"/>
                  </a:ext>
                </a:extLst>
              </a:tr>
              <a:tr h="24557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u="none" strike="noStrike" noProof="0" dirty="0">
                          <a:solidFill>
                            <a:srgbClr val="18518A"/>
                          </a:solidFill>
                          <a:latin typeface="Ubuntu" panose="020B0504030602030204" pitchFamily="34" charset="0"/>
                        </a:rPr>
                        <a:t>Healthy, confident individuals who:</a:t>
                      </a:r>
                      <a:endParaRPr lang="en-US" sz="1050" b="1" u="none" dirty="0">
                        <a:solidFill>
                          <a:srgbClr val="18518A"/>
                        </a:solidFill>
                        <a:latin typeface="Ubuntu" panose="020B0504030602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u="none" strike="noStrike" noProof="0">
                          <a:solidFill>
                            <a:srgbClr val="18518A"/>
                          </a:solidFill>
                          <a:latin typeface="Ubuntu" panose="020B0504030602030204" pitchFamily="34" charset="0"/>
                        </a:rPr>
                        <a:t>Ambitious, capable learners who:</a:t>
                      </a:r>
                      <a:endParaRPr lang="en-US" sz="1050" b="1" u="none">
                        <a:solidFill>
                          <a:srgbClr val="18518A"/>
                        </a:solidFill>
                        <a:latin typeface="Ubuntu" panose="020B0504030602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u="none" strike="noStrike" noProof="0" dirty="0">
                          <a:solidFill>
                            <a:srgbClr val="18518A"/>
                          </a:solidFill>
                          <a:latin typeface="Ubuntu" panose="020B0504030602030204" pitchFamily="34" charset="0"/>
                        </a:rPr>
                        <a:t>Ethical, informed citizens who:</a:t>
                      </a:r>
                      <a:endParaRPr lang="en-US" sz="1050" b="1" u="none" dirty="0">
                        <a:solidFill>
                          <a:srgbClr val="18518A"/>
                        </a:solidFill>
                        <a:latin typeface="Ubuntu" panose="020B0504030602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u="none" strike="noStrike" noProof="0">
                          <a:solidFill>
                            <a:srgbClr val="18518A"/>
                          </a:solidFill>
                          <a:latin typeface="Ubuntu" panose="020B0504030602030204" pitchFamily="34" charset="0"/>
                        </a:rPr>
                        <a:t>Enterprising, creative contributors who:</a:t>
                      </a:r>
                      <a:endParaRPr lang="en-US" sz="1050" b="1" u="none">
                        <a:solidFill>
                          <a:srgbClr val="18518A"/>
                        </a:solidFill>
                        <a:latin typeface="Ubuntu" panose="020B0504030602030204" pitchFamily="34" charset="0"/>
                      </a:endParaRPr>
                    </a:p>
                  </a:txBody>
                  <a:tcPr/>
                </a:tc>
                <a:extLst>
                  <a:ext uri="{0D108BD9-81ED-4DB2-BD59-A6C34878D82A}">
                    <a16:rowId xmlns:a16="http://schemas.microsoft.com/office/drawing/2014/main" val="3981541132"/>
                  </a:ext>
                </a:extLst>
              </a:tr>
              <a:tr h="1485015">
                <a:tc>
                  <a:txBody>
                    <a:bodyPr/>
                    <a:lstStyle/>
                    <a:p>
                      <a:pPr marL="285750" lvl="0" indent="-285750" algn="l">
                        <a:buClr>
                          <a:srgbClr val="000000"/>
                        </a:buClr>
                        <a:buFont typeface="Arial,Sans-Serif"/>
                        <a:buChar char="•"/>
                      </a:pPr>
                      <a:r>
                        <a:rPr lang="en-GB" sz="1000" b="0" u="none" strike="noStrike" baseline="0" noProof="0" dirty="0">
                          <a:solidFill>
                            <a:srgbClr val="18518A"/>
                          </a:solidFill>
                          <a:latin typeface="Ubuntu" panose="020B0504030602030204" pitchFamily="34" charset="0"/>
                        </a:rPr>
                        <a:t>are building their mental and emotional well-being by </a:t>
                      </a:r>
                      <a:r>
                        <a:rPr lang="en-GB" sz="1000" b="1" u="none" strike="noStrike" baseline="0" noProof="0" dirty="0">
                          <a:solidFill>
                            <a:srgbClr val="18518A"/>
                          </a:solidFill>
                          <a:latin typeface="Ubuntu" panose="020B0504030602030204" pitchFamily="34" charset="0"/>
                        </a:rPr>
                        <a:t>developing confidence, resilience</a:t>
                      </a:r>
                      <a:r>
                        <a:rPr lang="en-GB" sz="1000" b="0" u="none" strike="noStrike" baseline="0" noProof="0" dirty="0">
                          <a:solidFill>
                            <a:srgbClr val="18518A"/>
                          </a:solidFill>
                          <a:latin typeface="Ubuntu" panose="020B0504030602030204" pitchFamily="34" charset="0"/>
                        </a:rPr>
                        <a:t> and empathy </a:t>
                      </a:r>
                    </a:p>
                    <a:p>
                      <a:pPr marL="285750" lvl="0" indent="-285750" algn="l">
                        <a:buClr>
                          <a:srgbClr val="000000"/>
                        </a:buClr>
                        <a:buFont typeface="Arial,Sans-Serif"/>
                        <a:buChar char="•"/>
                      </a:pPr>
                      <a:r>
                        <a:rPr lang="en-GB" sz="1000" b="0" u="none" strike="noStrike" baseline="0" noProof="0" dirty="0">
                          <a:solidFill>
                            <a:srgbClr val="18518A"/>
                          </a:solidFill>
                          <a:latin typeface="Ubuntu" panose="020B0504030602030204" pitchFamily="34" charset="0"/>
                        </a:rPr>
                        <a:t>know how to</a:t>
                      </a:r>
                      <a:r>
                        <a:rPr lang="en-GB" sz="1000" b="1" u="none" strike="noStrike" baseline="0" noProof="0" dirty="0">
                          <a:solidFill>
                            <a:srgbClr val="18518A"/>
                          </a:solidFill>
                          <a:latin typeface="Ubuntu" panose="020B0504030602030204" pitchFamily="34" charset="0"/>
                        </a:rPr>
                        <a:t> find</a:t>
                      </a:r>
                      <a:r>
                        <a:rPr lang="en-GB" sz="1000" b="0" u="none" strike="noStrike" baseline="0" noProof="0" dirty="0">
                          <a:solidFill>
                            <a:srgbClr val="18518A"/>
                          </a:solidFill>
                          <a:latin typeface="Ubuntu" panose="020B0504030602030204" pitchFamily="34" charset="0"/>
                        </a:rPr>
                        <a:t> the</a:t>
                      </a:r>
                      <a:r>
                        <a:rPr lang="en-GB" sz="1000" b="1" u="none" strike="noStrike" baseline="0" noProof="0" dirty="0">
                          <a:solidFill>
                            <a:srgbClr val="18518A"/>
                          </a:solidFill>
                          <a:latin typeface="Ubuntu" panose="020B0504030602030204" pitchFamily="34" charset="0"/>
                        </a:rPr>
                        <a:t> information and support to keep safe and well</a:t>
                      </a:r>
                      <a:endParaRPr lang="en-GB" sz="1000" b="0" u="none" strike="noStrike" baseline="0" noProof="0" dirty="0">
                        <a:solidFill>
                          <a:srgbClr val="18518A"/>
                        </a:solidFill>
                        <a:latin typeface="Ubuntu" panose="020B0504030602030204" pitchFamily="34" charset="0"/>
                      </a:endParaRPr>
                    </a:p>
                    <a:p>
                      <a:pPr marL="285750" lvl="0" indent="-285750" algn="l">
                        <a:buClr>
                          <a:srgbClr val="000000"/>
                        </a:buClr>
                        <a:buFont typeface="Arial,Sans-Serif"/>
                        <a:buChar char="•"/>
                      </a:pPr>
                      <a:r>
                        <a:rPr lang="en-GB" sz="1000" b="0" u="none" strike="noStrike" baseline="0" noProof="0" dirty="0">
                          <a:solidFill>
                            <a:srgbClr val="18518A"/>
                          </a:solidFill>
                          <a:latin typeface="Ubuntu" panose="020B0504030602030204" pitchFamily="34" charset="0"/>
                        </a:rPr>
                        <a:t>take</a:t>
                      </a:r>
                      <a:r>
                        <a:rPr lang="en-GB" sz="1000" b="1" u="none" strike="noStrike" baseline="0" noProof="0" dirty="0">
                          <a:solidFill>
                            <a:srgbClr val="18518A"/>
                          </a:solidFill>
                          <a:latin typeface="Ubuntu" panose="020B0504030602030204" pitchFamily="34" charset="0"/>
                        </a:rPr>
                        <a:t> measured decisions </a:t>
                      </a:r>
                      <a:r>
                        <a:rPr lang="en-GB" sz="1000" b="0" u="none" strike="noStrike" baseline="0" noProof="0" dirty="0">
                          <a:solidFill>
                            <a:srgbClr val="18518A"/>
                          </a:solidFill>
                          <a:latin typeface="Ubuntu" panose="020B0504030602030204" pitchFamily="34" charset="0"/>
                        </a:rPr>
                        <a:t>about life-style and </a:t>
                      </a:r>
                      <a:r>
                        <a:rPr lang="en-GB" sz="1000" b="1" u="none" strike="noStrike" baseline="0" noProof="0" dirty="0">
                          <a:solidFill>
                            <a:srgbClr val="18518A"/>
                          </a:solidFill>
                          <a:latin typeface="Ubuntu" panose="020B0504030602030204" pitchFamily="34" charset="0"/>
                        </a:rPr>
                        <a:t>manage risk</a:t>
                      </a:r>
                      <a:endParaRPr lang="en-US" sz="1000" dirty="0">
                        <a:solidFill>
                          <a:srgbClr val="18518A"/>
                        </a:solidFill>
                        <a:latin typeface="Ubuntu" panose="020B0504030602030204" pitchFamily="34" charset="0"/>
                      </a:endParaRPr>
                    </a:p>
                  </a:txBody>
                  <a:tcPr/>
                </a:tc>
                <a:tc>
                  <a:txBody>
                    <a:bodyPr/>
                    <a:lstStyle/>
                    <a:p>
                      <a:pPr marL="171450" lvl="0" indent="-171450" algn="l">
                        <a:buClr>
                          <a:srgbClr val="000000"/>
                        </a:buClr>
                        <a:buFont typeface="Arial,Sans-Serif"/>
                        <a:buChar char="•"/>
                      </a:pPr>
                      <a:r>
                        <a:rPr lang="en-GB" sz="1000" b="0" i="0" u="none" strike="noStrike" noProof="0" dirty="0">
                          <a:solidFill>
                            <a:srgbClr val="18518A"/>
                          </a:solidFill>
                          <a:latin typeface="Ubuntu" panose="020B0504030602030204" pitchFamily="34" charset="0"/>
                        </a:rPr>
                        <a:t>are building up a </a:t>
                      </a:r>
                      <a:r>
                        <a:rPr lang="en-GB" sz="1000" b="1" i="0" u="none" strike="noStrike" noProof="0" dirty="0">
                          <a:solidFill>
                            <a:srgbClr val="18518A"/>
                          </a:solidFill>
                          <a:latin typeface="Ubuntu" panose="020B0504030602030204" pitchFamily="34" charset="0"/>
                        </a:rPr>
                        <a:t>body of knowledge</a:t>
                      </a:r>
                      <a:r>
                        <a:rPr lang="en-GB" sz="1000" b="0" i="0" u="none" strike="noStrike" noProof="0" dirty="0">
                          <a:solidFill>
                            <a:srgbClr val="18518A"/>
                          </a:solidFill>
                          <a:latin typeface="Ubuntu" panose="020B0504030602030204" pitchFamily="34" charset="0"/>
                        </a:rPr>
                        <a:t> and have the skills to</a:t>
                      </a:r>
                      <a:r>
                        <a:rPr lang="en-GB" sz="1000" b="1" i="0" u="none" strike="noStrike" noProof="0" dirty="0">
                          <a:solidFill>
                            <a:srgbClr val="18518A"/>
                          </a:solidFill>
                          <a:latin typeface="Ubuntu" panose="020B0504030602030204" pitchFamily="34" charset="0"/>
                        </a:rPr>
                        <a:t> connect</a:t>
                      </a:r>
                      <a:r>
                        <a:rPr lang="en-GB" sz="1000" b="0" i="0" u="none" strike="noStrike" noProof="0" dirty="0">
                          <a:solidFill>
                            <a:srgbClr val="18518A"/>
                          </a:solidFill>
                          <a:latin typeface="Ubuntu" panose="020B0504030602030204" pitchFamily="34" charset="0"/>
                        </a:rPr>
                        <a:t> and</a:t>
                      </a:r>
                      <a:r>
                        <a:rPr lang="en-GB" sz="1000" b="1" i="0" u="none" strike="noStrike" noProof="0" dirty="0">
                          <a:solidFill>
                            <a:srgbClr val="18518A"/>
                          </a:solidFill>
                          <a:latin typeface="Ubuntu" panose="020B0504030602030204" pitchFamily="34" charset="0"/>
                        </a:rPr>
                        <a:t> apply t</a:t>
                      </a:r>
                      <a:r>
                        <a:rPr lang="en-GB" sz="1000" b="0" i="0" u="none" strike="noStrike" noProof="0" dirty="0">
                          <a:solidFill>
                            <a:srgbClr val="18518A"/>
                          </a:solidFill>
                          <a:latin typeface="Ubuntu" panose="020B0504030602030204" pitchFamily="34" charset="0"/>
                        </a:rPr>
                        <a:t>hat knowledge in different contexts</a:t>
                      </a:r>
                    </a:p>
                    <a:p>
                      <a:pPr marL="171450" lvl="0" indent="-171450" algn="l">
                        <a:buClr>
                          <a:srgbClr val="000000"/>
                        </a:buClr>
                        <a:buFont typeface="Arial,Sans-Serif"/>
                        <a:buChar char="•"/>
                      </a:pPr>
                      <a:r>
                        <a:rPr lang="en-GB" sz="1000" b="0" i="0" u="none" strike="noStrike" noProof="0" dirty="0">
                          <a:solidFill>
                            <a:srgbClr val="18518A"/>
                          </a:solidFill>
                          <a:latin typeface="Ubuntu" panose="020B0504030602030204" pitchFamily="34" charset="0"/>
                        </a:rPr>
                        <a:t>can explain the </a:t>
                      </a:r>
                      <a:r>
                        <a:rPr lang="en-GB" sz="1000" b="1" i="0" u="none" strike="noStrike" noProof="0" dirty="0">
                          <a:solidFill>
                            <a:srgbClr val="18518A"/>
                          </a:solidFill>
                          <a:latin typeface="Ubuntu" panose="020B0504030602030204" pitchFamily="34" charset="0"/>
                        </a:rPr>
                        <a:t>ideas and concepts</a:t>
                      </a:r>
                      <a:r>
                        <a:rPr lang="en-GB" sz="1000" b="0" i="0" u="none" strike="noStrike" noProof="0" dirty="0">
                          <a:solidFill>
                            <a:srgbClr val="18518A"/>
                          </a:solidFill>
                          <a:latin typeface="Ubuntu" panose="020B0504030602030204" pitchFamily="34" charset="0"/>
                        </a:rPr>
                        <a:t> they are learning about</a:t>
                      </a:r>
                    </a:p>
                    <a:p>
                      <a:pPr marL="171450" lvl="0" indent="-171450" algn="l">
                        <a:buClr>
                          <a:srgbClr val="000000"/>
                        </a:buClr>
                        <a:buFont typeface="Arial,Sans-Serif"/>
                        <a:buChar char="•"/>
                      </a:pPr>
                      <a:r>
                        <a:rPr lang="en-GB" sz="1000" b="0" i="0" u="none" strike="noStrike" noProof="0" dirty="0">
                          <a:solidFill>
                            <a:srgbClr val="18518A"/>
                          </a:solidFill>
                          <a:latin typeface="Ubuntu" panose="020B0504030602030204" pitchFamily="34" charset="0"/>
                        </a:rPr>
                        <a:t>understand how to interpret</a:t>
                      </a:r>
                      <a:r>
                        <a:rPr lang="en-GB" sz="1000" b="1" i="0" u="none" strike="noStrike" noProof="0" dirty="0">
                          <a:solidFill>
                            <a:srgbClr val="18518A"/>
                          </a:solidFill>
                          <a:latin typeface="Ubuntu" panose="020B0504030602030204" pitchFamily="34" charset="0"/>
                        </a:rPr>
                        <a:t> data </a:t>
                      </a:r>
                      <a:r>
                        <a:rPr lang="en-GB" sz="1000" b="0" i="0" u="none" strike="noStrike" noProof="0" dirty="0">
                          <a:solidFill>
                            <a:srgbClr val="18518A"/>
                          </a:solidFill>
                          <a:latin typeface="Ubuntu" panose="020B0504030602030204" pitchFamily="34" charset="0"/>
                        </a:rPr>
                        <a:t>and apply mathematical concepts</a:t>
                      </a:r>
                      <a:endParaRPr lang="en-US" sz="1000" b="0" i="0" u="none" strike="noStrike" noProof="0" dirty="0">
                        <a:solidFill>
                          <a:srgbClr val="18518A"/>
                        </a:solidFill>
                        <a:latin typeface="Ubuntu" panose="020B0504030602030204" pitchFamily="34" charset="0"/>
                      </a:endParaRPr>
                    </a:p>
                    <a:p>
                      <a:pPr marL="171450" lvl="0" indent="-171450" algn="l">
                        <a:buClr>
                          <a:srgbClr val="000000"/>
                        </a:buClr>
                        <a:buFont typeface="Arial,Sans-Serif"/>
                        <a:buChar char="•"/>
                      </a:pPr>
                      <a:r>
                        <a:rPr lang="en-GB" sz="1000" b="0" i="0" u="none" strike="noStrike" noProof="0" dirty="0">
                          <a:solidFill>
                            <a:srgbClr val="18518A"/>
                          </a:solidFill>
                          <a:latin typeface="Ubuntu" panose="020B0504030602030204" pitchFamily="34" charset="0"/>
                        </a:rPr>
                        <a:t>undertake research and </a:t>
                      </a:r>
                      <a:r>
                        <a:rPr lang="en-GB" sz="1000" b="1" i="0" u="none" strike="noStrike" noProof="0" dirty="0">
                          <a:solidFill>
                            <a:srgbClr val="18518A"/>
                          </a:solidFill>
                          <a:latin typeface="Ubuntu" panose="020B0504030602030204" pitchFamily="34" charset="0"/>
                        </a:rPr>
                        <a:t>evaluate critically </a:t>
                      </a:r>
                      <a:r>
                        <a:rPr lang="en-GB" sz="1000" b="0" i="0" u="none" strike="noStrike" noProof="0" dirty="0">
                          <a:solidFill>
                            <a:srgbClr val="18518A"/>
                          </a:solidFill>
                          <a:latin typeface="Ubuntu" panose="020B0504030602030204" pitchFamily="34" charset="0"/>
                        </a:rPr>
                        <a:t>what they find</a:t>
                      </a:r>
                      <a:endParaRPr lang="en-US" sz="1000" dirty="0">
                        <a:solidFill>
                          <a:srgbClr val="18518A"/>
                        </a:solidFill>
                        <a:latin typeface="Ubuntu" panose="020B0504030602030204" pitchFamily="34" charset="0"/>
                      </a:endParaRPr>
                    </a:p>
                  </a:txBody>
                  <a:tcPr/>
                </a:tc>
                <a:tc>
                  <a:txBody>
                    <a:bodyPr/>
                    <a:lstStyle/>
                    <a:p>
                      <a:pPr marL="171450" lvl="0" indent="-171450" algn="l">
                        <a:buClr>
                          <a:srgbClr val="000000"/>
                        </a:buClr>
                        <a:buFont typeface="Arial,Sans-Serif"/>
                        <a:buChar char="•"/>
                      </a:pPr>
                      <a:r>
                        <a:rPr lang="en-GB" sz="1000" b="0" i="0" u="none" strike="noStrike" noProof="0">
                          <a:solidFill>
                            <a:srgbClr val="18518A"/>
                          </a:solidFill>
                          <a:latin typeface="Ubuntu" panose="020B0504030602030204" pitchFamily="34" charset="0"/>
                        </a:rPr>
                        <a:t>find, </a:t>
                      </a:r>
                      <a:r>
                        <a:rPr lang="en-GB" sz="1000" b="1" i="0" u="none" strike="noStrike" noProof="0">
                          <a:solidFill>
                            <a:srgbClr val="18518A"/>
                          </a:solidFill>
                          <a:latin typeface="Ubuntu" panose="020B0504030602030204" pitchFamily="34" charset="0"/>
                        </a:rPr>
                        <a:t>evaluate </a:t>
                      </a:r>
                      <a:r>
                        <a:rPr lang="en-GB" sz="1000" b="0" i="0" u="none" strike="noStrike" noProof="0">
                          <a:solidFill>
                            <a:srgbClr val="18518A"/>
                          </a:solidFill>
                          <a:latin typeface="Ubuntu" panose="020B0504030602030204" pitchFamily="34" charset="0"/>
                        </a:rPr>
                        <a:t>and use</a:t>
                      </a:r>
                      <a:r>
                        <a:rPr lang="en-GB" sz="1000" b="1" i="0" u="none" strike="noStrike" noProof="0">
                          <a:solidFill>
                            <a:srgbClr val="18518A"/>
                          </a:solidFill>
                          <a:latin typeface="Ubuntu" panose="020B0504030602030204" pitchFamily="34" charset="0"/>
                        </a:rPr>
                        <a:t> evidence</a:t>
                      </a:r>
                      <a:r>
                        <a:rPr lang="en-GB" sz="1000" b="0" i="0" u="none" strike="noStrike" noProof="0">
                          <a:solidFill>
                            <a:srgbClr val="18518A"/>
                          </a:solidFill>
                          <a:latin typeface="Ubuntu" panose="020B0504030602030204" pitchFamily="34" charset="0"/>
                        </a:rPr>
                        <a:t> in </a:t>
                      </a:r>
                      <a:r>
                        <a:rPr lang="en-GB" sz="1000" b="1" i="0" u="none" strike="noStrike" noProof="0">
                          <a:solidFill>
                            <a:srgbClr val="18518A"/>
                          </a:solidFill>
                          <a:latin typeface="Ubuntu" panose="020B0504030602030204" pitchFamily="34" charset="0"/>
                        </a:rPr>
                        <a:t>forming views</a:t>
                      </a:r>
                      <a:endParaRPr lang="en-GB" sz="1000" b="0" i="0" u="none" strike="noStrike" noProof="0">
                        <a:solidFill>
                          <a:srgbClr val="18518A"/>
                        </a:solidFill>
                        <a:latin typeface="Ubuntu" panose="020B0504030602030204" pitchFamily="34" charset="0"/>
                      </a:endParaRPr>
                    </a:p>
                    <a:p>
                      <a:pPr marL="171450" lvl="0" indent="-171450" algn="l">
                        <a:buClr>
                          <a:srgbClr val="000000"/>
                        </a:buClr>
                        <a:buFont typeface="Arial,Sans-Serif"/>
                        <a:buChar char="•"/>
                      </a:pPr>
                      <a:r>
                        <a:rPr lang="en-GB" sz="1000" b="1" i="0" u="none" strike="noStrike" noProof="0">
                          <a:solidFill>
                            <a:srgbClr val="18518A"/>
                          </a:solidFill>
                          <a:latin typeface="Ubuntu" panose="020B0504030602030204" pitchFamily="34" charset="0"/>
                        </a:rPr>
                        <a:t>engage with contemporary issues</a:t>
                      </a:r>
                      <a:r>
                        <a:rPr lang="en-GB" sz="1000" b="0" i="0" u="none" strike="noStrike" noProof="0">
                          <a:solidFill>
                            <a:srgbClr val="18518A"/>
                          </a:solidFill>
                          <a:latin typeface="Ubuntu" panose="020B0504030602030204" pitchFamily="34" charset="0"/>
                        </a:rPr>
                        <a:t> based upon their knowledge and values  </a:t>
                      </a:r>
                    </a:p>
                    <a:p>
                      <a:pPr marL="171450" lvl="0" indent="-171450" algn="l">
                        <a:buClr>
                          <a:srgbClr val="000000"/>
                        </a:buClr>
                        <a:buFont typeface="Arial,Sans-Serif"/>
                        <a:buChar char="•"/>
                      </a:pPr>
                      <a:r>
                        <a:rPr lang="en-GB" sz="1000" b="0" i="0" u="none" strike="noStrike" noProof="0">
                          <a:solidFill>
                            <a:srgbClr val="18518A"/>
                          </a:solidFill>
                          <a:latin typeface="Ubuntu" panose="020B0504030602030204" pitchFamily="34" charset="0"/>
                        </a:rPr>
                        <a:t>understand and consider the</a:t>
                      </a:r>
                      <a:r>
                        <a:rPr lang="en-GB" sz="1000" b="1" i="0" u="none" strike="noStrike" noProof="0">
                          <a:solidFill>
                            <a:srgbClr val="18518A"/>
                          </a:solidFill>
                          <a:latin typeface="Ubuntu" panose="020B0504030602030204" pitchFamily="34" charset="0"/>
                        </a:rPr>
                        <a:t> impact of their actions</a:t>
                      </a:r>
                      <a:r>
                        <a:rPr lang="en-GB" sz="1000" b="0" i="0" u="none" strike="noStrike" noProof="0">
                          <a:solidFill>
                            <a:srgbClr val="18518A"/>
                          </a:solidFill>
                          <a:latin typeface="Ubuntu" panose="020B0504030602030204" pitchFamily="34" charset="0"/>
                        </a:rPr>
                        <a:t> when</a:t>
                      </a:r>
                      <a:r>
                        <a:rPr lang="en-GB" sz="1000" b="1" i="0" u="none" strike="noStrike" noProof="0">
                          <a:solidFill>
                            <a:srgbClr val="18518A"/>
                          </a:solidFill>
                          <a:latin typeface="Ubuntu" panose="020B0504030602030204" pitchFamily="34" charset="0"/>
                        </a:rPr>
                        <a:t> making choices</a:t>
                      </a:r>
                      <a:r>
                        <a:rPr lang="en-GB" sz="1000" b="0" i="0" u="none" strike="noStrike" noProof="0">
                          <a:solidFill>
                            <a:srgbClr val="18518A"/>
                          </a:solidFill>
                          <a:latin typeface="Ubuntu" panose="020B0504030602030204" pitchFamily="34" charset="0"/>
                        </a:rPr>
                        <a:t> and acting </a:t>
                      </a:r>
                    </a:p>
                    <a:p>
                      <a:pPr marL="171450" lvl="0" indent="-171450" algn="l">
                        <a:buClr>
                          <a:srgbClr val="000000"/>
                        </a:buClr>
                        <a:buFont typeface="Arial,Sans-Serif"/>
                        <a:buChar char="•"/>
                      </a:pPr>
                      <a:r>
                        <a:rPr lang="en-GB" sz="1000" b="0" i="0" u="none" strike="noStrike" noProof="0">
                          <a:solidFill>
                            <a:srgbClr val="18518A"/>
                          </a:solidFill>
                          <a:latin typeface="Ubuntu" panose="020B0504030602030204" pitchFamily="34" charset="0"/>
                        </a:rPr>
                        <a:t>show their commitment to the</a:t>
                      </a:r>
                      <a:r>
                        <a:rPr lang="en-GB" sz="1000" b="1" i="0" u="none" strike="noStrike" noProof="0">
                          <a:solidFill>
                            <a:srgbClr val="18518A"/>
                          </a:solidFill>
                          <a:latin typeface="Ubuntu" panose="020B0504030602030204" pitchFamily="34" charset="0"/>
                        </a:rPr>
                        <a:t> sustainability </a:t>
                      </a:r>
                      <a:r>
                        <a:rPr lang="en-GB" sz="1000" b="0" i="0" u="none" strike="noStrike" noProof="0">
                          <a:solidFill>
                            <a:srgbClr val="18518A"/>
                          </a:solidFill>
                          <a:latin typeface="Ubuntu" panose="020B0504030602030204" pitchFamily="34" charset="0"/>
                        </a:rPr>
                        <a:t>of the planet</a:t>
                      </a:r>
                      <a:endParaRPr lang="en-US" sz="1000">
                        <a:solidFill>
                          <a:srgbClr val="18518A"/>
                        </a:solidFill>
                        <a:latin typeface="Ubuntu" panose="020B0504030602030204" pitchFamily="34" charset="0"/>
                      </a:endParaRPr>
                    </a:p>
                  </a:txBody>
                  <a:tcPr/>
                </a:tc>
                <a:tc>
                  <a:txBody>
                    <a:bodyPr/>
                    <a:lstStyle/>
                    <a:p>
                      <a:pPr marL="171450" lvl="0" indent="-171450" algn="l">
                        <a:buClr>
                          <a:srgbClr val="000000"/>
                        </a:buClr>
                        <a:buFont typeface="Arial,Sans-Serif"/>
                        <a:buChar char="•"/>
                      </a:pPr>
                      <a:r>
                        <a:rPr lang="en-GB" sz="1000" b="1" i="0" u="none" strike="noStrike" noProof="0" dirty="0">
                          <a:solidFill>
                            <a:srgbClr val="18518A"/>
                          </a:solidFill>
                          <a:latin typeface="Ubuntu" panose="020B0504030602030204" pitchFamily="34" charset="0"/>
                        </a:rPr>
                        <a:t>connect and apply </a:t>
                      </a:r>
                      <a:r>
                        <a:rPr lang="en-GB" sz="1000" b="0" i="0" u="none" strike="noStrike" noProof="0" dirty="0">
                          <a:solidFill>
                            <a:srgbClr val="18518A"/>
                          </a:solidFill>
                          <a:latin typeface="Ubuntu" panose="020B0504030602030204" pitchFamily="34" charset="0"/>
                        </a:rPr>
                        <a:t>their knowledge and skills to create ideas and products</a:t>
                      </a:r>
                    </a:p>
                    <a:p>
                      <a:pPr marL="171450" lvl="0" indent="-171450" algn="l">
                        <a:buClr>
                          <a:srgbClr val="000000"/>
                        </a:buClr>
                        <a:buFont typeface="Arial,Sans-Serif"/>
                        <a:buChar char="•"/>
                      </a:pPr>
                      <a:r>
                        <a:rPr lang="en-GB" sz="1000" b="1" i="0" u="none" strike="noStrike" noProof="0" dirty="0">
                          <a:solidFill>
                            <a:srgbClr val="18518A"/>
                          </a:solidFill>
                          <a:latin typeface="Ubuntu" panose="020B0504030602030204" pitchFamily="34" charset="0"/>
                        </a:rPr>
                        <a:t>think creatively</a:t>
                      </a:r>
                      <a:r>
                        <a:rPr lang="en-GB" sz="1000" b="0" i="0" u="none" strike="noStrike" noProof="0" dirty="0">
                          <a:solidFill>
                            <a:srgbClr val="18518A"/>
                          </a:solidFill>
                          <a:latin typeface="Ubuntu" panose="020B0504030602030204" pitchFamily="34" charset="0"/>
                        </a:rPr>
                        <a:t> to reframe and solve problem</a:t>
                      </a:r>
                      <a:endParaRPr lang="en-US" sz="1000" b="0" i="0" u="none" strike="noStrike" noProof="0" dirty="0">
                        <a:solidFill>
                          <a:srgbClr val="18518A"/>
                        </a:solidFill>
                        <a:latin typeface="Ubuntu" panose="020B0504030602030204" pitchFamily="34" charset="0"/>
                      </a:endParaRPr>
                    </a:p>
                    <a:p>
                      <a:pPr marL="171450" lvl="0" indent="-171450" algn="l">
                        <a:buClr>
                          <a:srgbClr val="000000"/>
                        </a:buClr>
                        <a:buFont typeface="Arial,Sans-Serif"/>
                        <a:buChar char="•"/>
                      </a:pPr>
                      <a:r>
                        <a:rPr lang="en-GB" sz="1000" b="1" i="0" u="none" strike="noStrike" noProof="0" dirty="0">
                          <a:solidFill>
                            <a:srgbClr val="18518A"/>
                          </a:solidFill>
                          <a:latin typeface="Ubuntu" panose="020B0504030602030204" pitchFamily="34" charset="0"/>
                        </a:rPr>
                        <a:t>Express</a:t>
                      </a:r>
                      <a:r>
                        <a:rPr lang="en-GB" sz="1000" b="0" i="0" u="none" strike="noStrike" noProof="0" dirty="0">
                          <a:solidFill>
                            <a:srgbClr val="18518A"/>
                          </a:solidFill>
                          <a:latin typeface="Ubuntu" panose="020B0504030602030204" pitchFamily="34" charset="0"/>
                        </a:rPr>
                        <a:t> ideas and emotions through different media</a:t>
                      </a:r>
                      <a:endParaRPr lang="en-US" sz="1000" dirty="0">
                        <a:solidFill>
                          <a:srgbClr val="18518A"/>
                        </a:solidFill>
                        <a:latin typeface="Ubuntu" panose="020B0504030602030204" pitchFamily="34" charset="0"/>
                      </a:endParaRPr>
                    </a:p>
                  </a:txBody>
                  <a:tcPr/>
                </a:tc>
                <a:extLst>
                  <a:ext uri="{0D108BD9-81ED-4DB2-BD59-A6C34878D82A}">
                    <a16:rowId xmlns:a16="http://schemas.microsoft.com/office/drawing/2014/main" val="836201890"/>
                  </a:ext>
                </a:extLst>
              </a:tr>
            </a:tbl>
          </a:graphicData>
        </a:graphic>
      </p:graphicFrame>
      <p:sp>
        <p:nvSpPr>
          <p:cNvPr id="12" name="TextBox 11">
            <a:extLst>
              <a:ext uri="{FF2B5EF4-FFF2-40B4-BE49-F238E27FC236}">
                <a16:creationId xmlns:a16="http://schemas.microsoft.com/office/drawing/2014/main" id="{781929DD-0529-54D5-CCEA-138813FEC1B5}"/>
              </a:ext>
            </a:extLst>
          </p:cNvPr>
          <p:cNvSpPr txBox="1"/>
          <p:nvPr/>
        </p:nvSpPr>
        <p:spPr>
          <a:xfrm>
            <a:off x="8452055" y="1849380"/>
            <a:ext cx="1200729" cy="253916"/>
          </a:xfrm>
          <a:prstGeom prst="rect">
            <a:avLst/>
          </a:prstGeom>
          <a:noFill/>
        </p:spPr>
        <p:txBody>
          <a:bodyPr wrap="square">
            <a:spAutoFit/>
          </a:bodyPr>
          <a:lstStyle/>
          <a:p>
            <a:pPr>
              <a:defRPr/>
            </a:pPr>
            <a:r>
              <a:rPr lang="en-US" sz="1050" b="1" dirty="0">
                <a:solidFill>
                  <a:schemeClr val="bg1"/>
                </a:solidFill>
                <a:latin typeface="Ubuntu" panose="020B0504030602030204" pitchFamily="34" charset="0"/>
                <a:cs typeface="Calibri"/>
              </a:rPr>
              <a:t>Considerations</a:t>
            </a:r>
          </a:p>
        </p:txBody>
      </p:sp>
    </p:spTree>
    <p:extLst>
      <p:ext uri="{BB962C8B-B14F-4D97-AF65-F5344CB8AC3E}">
        <p14:creationId xmlns:p14="http://schemas.microsoft.com/office/powerpoint/2010/main" val="38328084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a:extLst>
              <a:ext uri="{FF2B5EF4-FFF2-40B4-BE49-F238E27FC236}">
                <a16:creationId xmlns:a16="http://schemas.microsoft.com/office/drawing/2014/main" id="{0D7ACFE5-A2A1-7B59-DDE5-92644774D770}"/>
              </a:ext>
            </a:extLst>
          </p:cNvPr>
          <p:cNvGraphicFramePr>
            <a:graphicFrameLocks noGrp="1"/>
          </p:cNvGraphicFramePr>
          <p:nvPr>
            <p:extLst>
              <p:ext uri="{D42A27DB-BD31-4B8C-83A1-F6EECF244321}">
                <p14:modId xmlns:p14="http://schemas.microsoft.com/office/powerpoint/2010/main" val="2862381492"/>
              </p:ext>
            </p:extLst>
          </p:nvPr>
        </p:nvGraphicFramePr>
        <p:xfrm>
          <a:off x="250208" y="90985"/>
          <a:ext cx="11732923" cy="2681294"/>
        </p:xfrm>
        <a:graphic>
          <a:graphicData uri="http://schemas.openxmlformats.org/drawingml/2006/table">
            <a:tbl>
              <a:tblPr firstRow="1" firstCol="1" bandRow="1">
                <a:tableStyleId>{21E4AEA4-8DFA-4A89-87EB-49C32662AFE0}</a:tableStyleId>
              </a:tblPr>
              <a:tblGrid>
                <a:gridCol w="4059755">
                  <a:extLst>
                    <a:ext uri="{9D8B030D-6E8A-4147-A177-3AD203B41FA5}">
                      <a16:colId xmlns:a16="http://schemas.microsoft.com/office/drawing/2014/main" val="1023773711"/>
                    </a:ext>
                  </a:extLst>
                </a:gridCol>
                <a:gridCol w="3368025">
                  <a:extLst>
                    <a:ext uri="{9D8B030D-6E8A-4147-A177-3AD203B41FA5}">
                      <a16:colId xmlns:a16="http://schemas.microsoft.com/office/drawing/2014/main" val="730167484"/>
                    </a:ext>
                  </a:extLst>
                </a:gridCol>
                <a:gridCol w="4305143">
                  <a:extLst>
                    <a:ext uri="{9D8B030D-6E8A-4147-A177-3AD203B41FA5}">
                      <a16:colId xmlns:a16="http://schemas.microsoft.com/office/drawing/2014/main" val="3963490045"/>
                    </a:ext>
                  </a:extLst>
                </a:gridCol>
              </a:tblGrid>
              <a:tr h="235639">
                <a:tc>
                  <a:txBody>
                    <a:bodyPr/>
                    <a:lstStyle/>
                    <a:p>
                      <a:pPr algn="ctr">
                        <a:lnSpc>
                          <a:spcPct val="107000"/>
                        </a:lnSpc>
                        <a:spcAft>
                          <a:spcPts val="800"/>
                        </a:spcAft>
                      </a:pPr>
                      <a:r>
                        <a:rPr lang="en-US" sz="1100" dirty="0">
                          <a:effectLst/>
                        </a:rPr>
                        <a:t>Big Question</a:t>
                      </a:r>
                      <a:endParaRPr lang="en-GB" sz="1100" dirty="0">
                        <a:solidFill>
                          <a:schemeClr val="bg1"/>
                        </a:solidFill>
                        <a:effectLst/>
                        <a:latin typeface="Ubuntu"/>
                        <a:ea typeface="Calibri"/>
                        <a:cs typeface="Times New Roman"/>
                      </a:endParaRPr>
                    </a:p>
                  </a:txBody>
                  <a:tcPr marL="68580" marR="68580" marT="0" marB="0" anchor="ctr">
                    <a:solidFill>
                      <a:srgbClr val="18518A"/>
                    </a:solidFill>
                  </a:tcPr>
                </a:tc>
                <a:tc>
                  <a:txBody>
                    <a:bodyPr/>
                    <a:lstStyle/>
                    <a:p>
                      <a:pPr algn="ctr">
                        <a:lnSpc>
                          <a:spcPct val="107000"/>
                        </a:lnSpc>
                        <a:spcAft>
                          <a:spcPts val="800"/>
                        </a:spcAft>
                      </a:pPr>
                      <a:r>
                        <a:rPr lang="en-US" sz="1100" dirty="0">
                          <a:effectLst/>
                        </a:rPr>
                        <a:t>Knowledge Bank</a:t>
                      </a:r>
                      <a:endParaRPr lang="en-US" sz="1100" u="sng" dirty="0">
                        <a:solidFill>
                          <a:schemeClr val="bg1"/>
                        </a:solidFill>
                        <a:effectLst/>
                        <a:latin typeface="Ubuntu"/>
                      </a:endParaRPr>
                    </a:p>
                  </a:txBody>
                  <a:tcPr marL="68580" marR="68580" marT="0" marB="0" anchor="ctr">
                    <a:solidFill>
                      <a:srgbClr val="18518A"/>
                    </a:solidFill>
                  </a:tcPr>
                </a:tc>
                <a:tc>
                  <a:txBody>
                    <a:bodyPr/>
                    <a:lstStyle/>
                    <a:p>
                      <a:pPr lvl="0" algn="ctr">
                        <a:lnSpc>
                          <a:spcPct val="107000"/>
                        </a:lnSpc>
                        <a:spcAft>
                          <a:spcPts val="800"/>
                        </a:spcAft>
                        <a:buNone/>
                      </a:pPr>
                      <a:r>
                        <a:rPr lang="en-US" sz="1100" dirty="0">
                          <a:effectLst/>
                        </a:rPr>
                        <a:t>Links to Statements of What Matters</a:t>
                      </a:r>
                      <a:endParaRPr lang="en-US" sz="1100" dirty="0">
                        <a:solidFill>
                          <a:schemeClr val="bg1"/>
                        </a:solidFill>
                        <a:effectLst/>
                        <a:latin typeface="Ubuntu"/>
                      </a:endParaRPr>
                    </a:p>
                  </a:txBody>
                  <a:tcPr marL="68580" marR="68580" marT="0" marB="0" anchor="ctr">
                    <a:solidFill>
                      <a:srgbClr val="18518A"/>
                    </a:solidFill>
                  </a:tcPr>
                </a:tc>
                <a:extLst>
                  <a:ext uri="{0D108BD9-81ED-4DB2-BD59-A6C34878D82A}">
                    <a16:rowId xmlns:a16="http://schemas.microsoft.com/office/drawing/2014/main" val="1921700045"/>
                  </a:ext>
                </a:extLst>
              </a:tr>
              <a:tr h="801805">
                <a:tc>
                  <a:txBody>
                    <a:bodyPr/>
                    <a:lstStyle/>
                    <a:p>
                      <a:pPr marL="0" lvl="0" indent="0" algn="l">
                        <a:lnSpc>
                          <a:spcPct val="107000"/>
                        </a:lnSpc>
                        <a:spcAft>
                          <a:spcPts val="800"/>
                        </a:spcAft>
                        <a:buFont typeface="+mj-lt"/>
                        <a:buNone/>
                      </a:pPr>
                      <a:r>
                        <a:rPr lang="en-US" sz="1000" dirty="0">
                          <a:solidFill>
                            <a:srgbClr val="18518A"/>
                          </a:solidFill>
                          <a:effectLst/>
                        </a:rPr>
                        <a:t>1.  What are the personal impacts of vaping?</a:t>
                      </a:r>
                      <a:r>
                        <a:rPr lang="en-GB" sz="1000" dirty="0">
                          <a:solidFill>
                            <a:srgbClr val="18518A"/>
                          </a:solidFill>
                          <a:effectLst/>
                        </a:rPr>
                        <a:t/>
                      </a:r>
                      <a:br>
                        <a:rPr lang="en-GB" sz="1000" dirty="0">
                          <a:solidFill>
                            <a:srgbClr val="18518A"/>
                          </a:solidFill>
                          <a:effectLst/>
                        </a:rPr>
                      </a:br>
                      <a:r>
                        <a:rPr lang="en-US" sz="1000" dirty="0">
                          <a:solidFill>
                            <a:srgbClr val="18518A"/>
                          </a:solidFill>
                          <a:effectLst/>
                        </a:rPr>
                        <a:t>- addiction, nicotine, unknown risks, hygiene, exposure to other substances</a:t>
                      </a:r>
                      <a:endParaRPr lang="en-US" sz="1000" b="0" dirty="0">
                        <a:solidFill>
                          <a:srgbClr val="18518A"/>
                        </a:solidFill>
                        <a:effectLst/>
                        <a:latin typeface="Ubuntu"/>
                      </a:endParaRPr>
                    </a:p>
                  </a:txBody>
                  <a:tcPr marL="68580" marR="68580" marT="0" marB="0" anchor="ctr">
                    <a:solidFill>
                      <a:srgbClr val="DBEAF9"/>
                    </a:solidFill>
                  </a:tcPr>
                </a:tc>
                <a:tc>
                  <a:txBody>
                    <a:bodyPr/>
                    <a:lstStyle/>
                    <a:p>
                      <a:pPr marL="171450" indent="-171450">
                        <a:lnSpc>
                          <a:spcPct val="107000"/>
                        </a:lnSpc>
                        <a:spcAft>
                          <a:spcPts val="800"/>
                        </a:spcAft>
                        <a:buFont typeface="Arial" panose="020B0604020202020204" pitchFamily="34" charset="0"/>
                        <a:buChar char="•"/>
                      </a:pPr>
                      <a:r>
                        <a:rPr lang="en-US" sz="1000" dirty="0">
                          <a:effectLst/>
                        </a:rPr>
                        <a:t>What are Vaping Devices?</a:t>
                      </a:r>
                      <a:endParaRPr lang="en-GB" sz="1000" dirty="0">
                        <a:effectLst/>
                      </a:endParaRPr>
                    </a:p>
                    <a:p>
                      <a:pPr marL="171450" indent="-171450">
                        <a:lnSpc>
                          <a:spcPct val="107000"/>
                        </a:lnSpc>
                        <a:spcAft>
                          <a:spcPts val="800"/>
                        </a:spcAft>
                        <a:buFont typeface="Arial" panose="020B0604020202020204" pitchFamily="34" charset="0"/>
                        <a:buChar char="•"/>
                      </a:pPr>
                      <a:r>
                        <a:rPr lang="en-US" sz="1000" dirty="0">
                          <a:effectLst/>
                        </a:rPr>
                        <a:t>Health Concerns</a:t>
                      </a:r>
                      <a:endParaRPr lang="en-GB" sz="1000" dirty="0">
                        <a:effectLst/>
                      </a:endParaRPr>
                    </a:p>
                    <a:p>
                      <a:pPr marL="171450" indent="-171450">
                        <a:lnSpc>
                          <a:spcPct val="107000"/>
                        </a:lnSpc>
                        <a:spcAft>
                          <a:spcPts val="800"/>
                        </a:spcAft>
                        <a:buFont typeface="Arial" panose="020B0604020202020204" pitchFamily="34" charset="0"/>
                        <a:buChar char="•"/>
                      </a:pPr>
                      <a:r>
                        <a:rPr lang="en-US" sz="1000" dirty="0">
                          <a:effectLst/>
                        </a:rPr>
                        <a:t>What is Dependency and Addiction?</a:t>
                      </a:r>
                      <a:endParaRPr lang="en-GB" sz="1000" dirty="0">
                        <a:solidFill>
                          <a:srgbClr val="18518A"/>
                        </a:solidFill>
                        <a:effectLst/>
                        <a:latin typeface="Ubuntu"/>
                        <a:ea typeface="Calibri"/>
                        <a:cs typeface="Times New Roman"/>
                      </a:endParaRPr>
                    </a:p>
                  </a:txBody>
                  <a:tcPr marL="68580" marR="68580" marT="0" marB="0" anchor="ctr"/>
                </a:tc>
                <a:tc>
                  <a:txBody>
                    <a:bodyPr/>
                    <a:lstStyle/>
                    <a:p>
                      <a:pPr lvl="0" algn="l">
                        <a:lnSpc>
                          <a:spcPct val="100000"/>
                        </a:lnSpc>
                        <a:spcBef>
                          <a:spcPts val="0"/>
                        </a:spcBef>
                        <a:spcAft>
                          <a:spcPts val="0"/>
                        </a:spcAft>
                        <a:buNone/>
                      </a:pPr>
                      <a:endParaRPr lang="en-GB" sz="1000" u="none" strike="noStrike" noProof="0" dirty="0" smtClean="0">
                        <a:effectLst/>
                      </a:endParaRPr>
                    </a:p>
                    <a:p>
                      <a:pPr lvl="0" algn="l">
                        <a:lnSpc>
                          <a:spcPct val="100000"/>
                        </a:lnSpc>
                        <a:spcBef>
                          <a:spcPts val="0"/>
                        </a:spcBef>
                        <a:spcAft>
                          <a:spcPts val="0"/>
                        </a:spcAft>
                        <a:buNone/>
                      </a:pPr>
                      <a:r>
                        <a:rPr lang="en-GB" sz="1000" u="none" strike="noStrike" noProof="0" dirty="0" smtClean="0">
                          <a:effectLst/>
                        </a:rPr>
                        <a:t>HWB</a:t>
                      </a:r>
                      <a:r>
                        <a:rPr lang="en-GB" sz="1000" u="none" strike="noStrike" noProof="0" dirty="0">
                          <a:effectLst/>
                        </a:rPr>
                        <a:t>: health promoting and health harming behaviours</a:t>
                      </a:r>
                      <a:endParaRPr lang="en-US" sz="1000" dirty="0"/>
                    </a:p>
                    <a:p>
                      <a:pPr lvl="0" algn="l">
                        <a:lnSpc>
                          <a:spcPct val="100000"/>
                        </a:lnSpc>
                        <a:spcBef>
                          <a:spcPts val="0"/>
                        </a:spcBef>
                        <a:spcAft>
                          <a:spcPts val="0"/>
                        </a:spcAft>
                        <a:buNone/>
                      </a:pPr>
                      <a:r>
                        <a:rPr lang="en-GB" sz="1000" u="none" strike="noStrike" noProof="0" dirty="0">
                          <a:effectLst/>
                        </a:rPr>
                        <a:t>HWB: decision-making  and assessing risk</a:t>
                      </a:r>
                      <a:endParaRPr lang="en-GB" sz="1000" dirty="0"/>
                    </a:p>
                    <a:p>
                      <a:pPr lvl="0" algn="l">
                        <a:lnSpc>
                          <a:spcPct val="100000"/>
                        </a:lnSpc>
                        <a:spcBef>
                          <a:spcPts val="0"/>
                        </a:spcBef>
                        <a:spcAft>
                          <a:spcPts val="0"/>
                        </a:spcAft>
                        <a:buNone/>
                      </a:pPr>
                      <a:r>
                        <a:rPr lang="en-GB" sz="1000" u="none" strike="noStrike" noProof="0" dirty="0">
                          <a:effectLst/>
                        </a:rPr>
                        <a:t>Science and </a:t>
                      </a:r>
                      <a:r>
                        <a:rPr lang="en-GB" sz="1000" u="none" strike="noStrike" noProof="0" dirty="0" smtClean="0">
                          <a:effectLst/>
                        </a:rPr>
                        <a:t>Technology</a:t>
                      </a:r>
                      <a:r>
                        <a:rPr lang="en-GB" sz="1000" u="none" strike="noStrike" noProof="0" dirty="0">
                          <a:effectLst/>
                        </a:rPr>
                        <a:t>: interdependencies within the physical and natural world</a:t>
                      </a:r>
                      <a:endParaRPr lang="en-GB" sz="1000" dirty="0">
                        <a:solidFill>
                          <a:srgbClr val="18518A"/>
                        </a:solidFill>
                        <a:latin typeface="Ubuntu"/>
                      </a:endParaRPr>
                    </a:p>
                  </a:txBody>
                  <a:tcPr marL="68580" marR="68580" marT="0" marB="0"/>
                </a:tc>
                <a:extLst>
                  <a:ext uri="{0D108BD9-81ED-4DB2-BD59-A6C34878D82A}">
                    <a16:rowId xmlns:a16="http://schemas.microsoft.com/office/drawing/2014/main" val="1273688951"/>
                  </a:ext>
                </a:extLst>
              </a:tr>
              <a:tr h="1023582">
                <a:tc>
                  <a:txBody>
                    <a:bodyPr/>
                    <a:lstStyle/>
                    <a:p>
                      <a:pPr marL="0" lvl="0" indent="0" algn="l">
                        <a:lnSpc>
                          <a:spcPct val="107000"/>
                        </a:lnSpc>
                        <a:spcAft>
                          <a:spcPts val="800"/>
                        </a:spcAft>
                        <a:buFont typeface="Arial" panose="020B0604020202020204" pitchFamily="34" charset="0"/>
                        <a:buNone/>
                      </a:pPr>
                      <a:r>
                        <a:rPr lang="en-US" sz="1000" dirty="0">
                          <a:solidFill>
                            <a:srgbClr val="18518A"/>
                          </a:solidFill>
                          <a:effectLst/>
                        </a:rPr>
                        <a:t>2.  Why do people vape?</a:t>
                      </a:r>
                      <a:br>
                        <a:rPr lang="en-US" sz="1000" dirty="0">
                          <a:solidFill>
                            <a:srgbClr val="18518A"/>
                          </a:solidFill>
                          <a:effectLst/>
                        </a:rPr>
                      </a:br>
                      <a:r>
                        <a:rPr lang="en-US" sz="1000" dirty="0">
                          <a:solidFill>
                            <a:srgbClr val="18518A"/>
                          </a:solidFill>
                          <a:effectLst/>
                        </a:rPr>
                        <a:t>- social context, smoker's rationale, perceived coping mechanism, the law and regulations, industry, marketing and advertising</a:t>
                      </a:r>
                      <a:endParaRPr lang="en-GB" sz="1000" b="0" dirty="0">
                        <a:solidFill>
                          <a:srgbClr val="18518A"/>
                        </a:solidFill>
                        <a:effectLst/>
                        <a:latin typeface="Ubuntu"/>
                      </a:endParaRPr>
                    </a:p>
                  </a:txBody>
                  <a:tcPr marL="68580" marR="68580" marT="0" marB="0" anchor="ctr">
                    <a:solidFill>
                      <a:srgbClr val="DBEAF9"/>
                    </a:solidFill>
                  </a:tcPr>
                </a:tc>
                <a:tc>
                  <a:txBody>
                    <a:bodyPr/>
                    <a:lstStyle/>
                    <a:p>
                      <a:pPr marL="171450" indent="-171450">
                        <a:lnSpc>
                          <a:spcPct val="107000"/>
                        </a:lnSpc>
                        <a:spcAft>
                          <a:spcPts val="800"/>
                        </a:spcAft>
                        <a:buFont typeface="Arial" panose="020B0604020202020204" pitchFamily="34" charset="0"/>
                        <a:buChar char="•"/>
                      </a:pPr>
                      <a:r>
                        <a:rPr lang="en-US" sz="1000" dirty="0">
                          <a:effectLst/>
                        </a:rPr>
                        <a:t>Why Do People Vape?</a:t>
                      </a:r>
                      <a:endParaRPr lang="en-GB" sz="1000" dirty="0">
                        <a:effectLst/>
                      </a:endParaRPr>
                    </a:p>
                    <a:p>
                      <a:pPr marL="171450" indent="-171450">
                        <a:lnSpc>
                          <a:spcPct val="107000"/>
                        </a:lnSpc>
                        <a:spcAft>
                          <a:spcPts val="800"/>
                        </a:spcAft>
                        <a:buFont typeface="Arial" panose="020B0604020202020204" pitchFamily="34" charset="0"/>
                        <a:buChar char="•"/>
                      </a:pPr>
                      <a:r>
                        <a:rPr lang="en-US" sz="1000" dirty="0">
                          <a:effectLst/>
                        </a:rPr>
                        <a:t>Industry, Marketing and Advertising</a:t>
                      </a:r>
                    </a:p>
                    <a:p>
                      <a:pPr marL="171450" indent="-171450">
                        <a:lnSpc>
                          <a:spcPct val="107000"/>
                        </a:lnSpc>
                        <a:spcAft>
                          <a:spcPts val="800"/>
                        </a:spcAft>
                        <a:buFont typeface="Arial" panose="020B0604020202020204" pitchFamily="34" charset="0"/>
                        <a:buChar char="•"/>
                      </a:pPr>
                      <a:r>
                        <a:rPr lang="en-US" sz="1000" dirty="0">
                          <a:effectLst/>
                        </a:rPr>
                        <a:t>The Law and Regulations</a:t>
                      </a:r>
                      <a:endParaRPr lang="en-GB" sz="1000" dirty="0">
                        <a:solidFill>
                          <a:srgbClr val="18518A"/>
                        </a:solidFill>
                        <a:effectLst/>
                        <a:latin typeface="Ubuntu"/>
                        <a:ea typeface="Calibri"/>
                        <a:cs typeface="Times New Roman"/>
                      </a:endParaRPr>
                    </a:p>
                  </a:txBody>
                  <a:tcPr marL="68580" marR="68580" marT="0" marB="0" anchor="ctr"/>
                </a:tc>
                <a:tc>
                  <a:txBody>
                    <a:bodyPr/>
                    <a:lstStyle/>
                    <a:p>
                      <a:pPr marL="0" lvl="0" indent="0" algn="l">
                        <a:lnSpc>
                          <a:spcPct val="100000"/>
                        </a:lnSpc>
                        <a:spcBef>
                          <a:spcPts val="0"/>
                        </a:spcBef>
                        <a:spcAft>
                          <a:spcPts val="0"/>
                        </a:spcAft>
                        <a:buNone/>
                      </a:pPr>
                      <a:r>
                        <a:rPr lang="en-US" sz="1000" u="none" strike="noStrike" noProof="0" dirty="0">
                          <a:effectLst/>
                        </a:rPr>
                        <a:t>HWB: decision making and critical thinking skills</a:t>
                      </a:r>
                      <a:endParaRPr lang="en-US" sz="1000" dirty="0">
                        <a:effectLst/>
                      </a:endParaRPr>
                    </a:p>
                    <a:p>
                      <a:pPr marL="0" lvl="0" indent="0" algn="l">
                        <a:lnSpc>
                          <a:spcPct val="100000"/>
                        </a:lnSpc>
                        <a:spcBef>
                          <a:spcPts val="0"/>
                        </a:spcBef>
                        <a:spcAft>
                          <a:spcPts val="0"/>
                        </a:spcAft>
                        <a:buNone/>
                      </a:pPr>
                      <a:r>
                        <a:rPr lang="en-US" sz="1000" u="none" strike="noStrike" noProof="0" dirty="0">
                          <a:effectLst/>
                        </a:rPr>
                        <a:t>HWB: social influences, social norms and social values</a:t>
                      </a:r>
                      <a:endParaRPr lang="en-US" sz="1000" dirty="0"/>
                    </a:p>
                    <a:p>
                      <a:pPr marL="0" lvl="0" indent="0" algn="l">
                        <a:lnSpc>
                          <a:spcPct val="100000"/>
                        </a:lnSpc>
                        <a:spcBef>
                          <a:spcPts val="0"/>
                        </a:spcBef>
                        <a:spcAft>
                          <a:spcPts val="0"/>
                        </a:spcAft>
                        <a:buNone/>
                      </a:pPr>
                      <a:r>
                        <a:rPr lang="en-US" sz="1000" u="none" strike="noStrike" noProof="0" dirty="0">
                          <a:effectLst/>
                        </a:rPr>
                        <a:t>HWB: connections between experiences and emotions</a:t>
                      </a:r>
                      <a:endParaRPr lang="en-US" sz="1000" dirty="0"/>
                    </a:p>
                    <a:p>
                      <a:pPr marL="0" lvl="0" indent="0" algn="l">
                        <a:lnSpc>
                          <a:spcPct val="100000"/>
                        </a:lnSpc>
                        <a:spcBef>
                          <a:spcPts val="0"/>
                        </a:spcBef>
                        <a:spcAft>
                          <a:spcPts val="0"/>
                        </a:spcAft>
                        <a:buNone/>
                      </a:pPr>
                      <a:r>
                        <a:rPr lang="en-US" sz="1000" u="none" strike="noStrike" noProof="0" dirty="0">
                          <a:effectLst/>
                        </a:rPr>
                        <a:t>Science and Technology: curious questioning</a:t>
                      </a:r>
                      <a:endParaRPr lang="en-US" sz="1000" dirty="0"/>
                    </a:p>
                    <a:p>
                      <a:pPr marL="0" lvl="0" indent="0" algn="l">
                        <a:lnSpc>
                          <a:spcPct val="100000"/>
                        </a:lnSpc>
                        <a:spcBef>
                          <a:spcPts val="0"/>
                        </a:spcBef>
                        <a:spcAft>
                          <a:spcPts val="0"/>
                        </a:spcAft>
                        <a:buNone/>
                      </a:pPr>
                      <a:r>
                        <a:rPr lang="en-US" sz="1000" u="none" strike="noStrike" noProof="0" dirty="0">
                          <a:effectLst/>
                        </a:rPr>
                        <a:t>Humanities: ethical action and responsible consumers</a:t>
                      </a:r>
                      <a:endParaRPr lang="en-US" sz="1000" dirty="0">
                        <a:solidFill>
                          <a:srgbClr val="18518A"/>
                        </a:solidFill>
                        <a:latin typeface="Ubuntu"/>
                      </a:endParaRPr>
                    </a:p>
                  </a:txBody>
                  <a:tcPr marL="68580" marR="68580" marT="0" marB="0" anchor="ctr"/>
                </a:tc>
                <a:extLst>
                  <a:ext uri="{0D108BD9-81ED-4DB2-BD59-A6C34878D82A}">
                    <a16:rowId xmlns:a16="http://schemas.microsoft.com/office/drawing/2014/main" val="3538637238"/>
                  </a:ext>
                </a:extLst>
              </a:tr>
              <a:tr h="483867">
                <a:tc>
                  <a:txBody>
                    <a:bodyPr/>
                    <a:lstStyle/>
                    <a:p>
                      <a:pPr marL="0" lvl="0" indent="0" algn="l">
                        <a:lnSpc>
                          <a:spcPct val="107000"/>
                        </a:lnSpc>
                        <a:spcAft>
                          <a:spcPts val="800"/>
                        </a:spcAft>
                        <a:buFont typeface="Arial" panose="020B0604020202020204" pitchFamily="34" charset="0"/>
                        <a:buNone/>
                      </a:pPr>
                      <a:r>
                        <a:rPr lang="en-US" sz="1000" dirty="0">
                          <a:solidFill>
                            <a:srgbClr val="18518A"/>
                          </a:solidFill>
                          <a:effectLst/>
                        </a:rPr>
                        <a:t>3.  What are the wider impacts of vaping for communities, Wales and our environment?</a:t>
                      </a:r>
                      <a:r>
                        <a:rPr lang="en-GB" sz="1000" dirty="0">
                          <a:solidFill>
                            <a:srgbClr val="18518A"/>
                          </a:solidFill>
                          <a:effectLst/>
                        </a:rPr>
                        <a:t/>
                      </a:r>
                      <a:br>
                        <a:rPr lang="en-GB" sz="1000" dirty="0">
                          <a:solidFill>
                            <a:srgbClr val="18518A"/>
                          </a:solidFill>
                          <a:effectLst/>
                        </a:rPr>
                      </a:br>
                      <a:r>
                        <a:rPr lang="en-US" sz="1000" dirty="0">
                          <a:solidFill>
                            <a:srgbClr val="18518A"/>
                          </a:solidFill>
                          <a:effectLst/>
                        </a:rPr>
                        <a:t>- societal impact, environmental impact</a:t>
                      </a:r>
                      <a:endParaRPr lang="en-GB" sz="1000" b="0" dirty="0">
                        <a:solidFill>
                          <a:srgbClr val="18518A"/>
                        </a:solidFill>
                        <a:effectLst/>
                        <a:latin typeface="Ubuntu"/>
                      </a:endParaRPr>
                    </a:p>
                  </a:txBody>
                  <a:tcPr marL="68580" marR="68580" marT="0" marB="0" anchor="ctr">
                    <a:solidFill>
                      <a:srgbClr val="DBEAF9"/>
                    </a:solidFill>
                  </a:tcPr>
                </a:tc>
                <a:tc>
                  <a:txBody>
                    <a:bodyPr/>
                    <a:lstStyle/>
                    <a:p>
                      <a:pPr marL="171450" indent="-171450">
                        <a:lnSpc>
                          <a:spcPct val="107000"/>
                        </a:lnSpc>
                        <a:spcAft>
                          <a:spcPts val="800"/>
                        </a:spcAft>
                        <a:buFont typeface="Arial" panose="020B0604020202020204" pitchFamily="34" charset="0"/>
                        <a:buChar char="•"/>
                      </a:pPr>
                      <a:r>
                        <a:rPr lang="en-US" sz="1000" dirty="0">
                          <a:effectLst/>
                        </a:rPr>
                        <a:t>Societal Impact</a:t>
                      </a:r>
                      <a:endParaRPr lang="en-GB" sz="1000" dirty="0">
                        <a:effectLst/>
                      </a:endParaRPr>
                    </a:p>
                    <a:p>
                      <a:pPr marL="171450" indent="-171450">
                        <a:lnSpc>
                          <a:spcPct val="107000"/>
                        </a:lnSpc>
                        <a:spcAft>
                          <a:spcPts val="800"/>
                        </a:spcAft>
                        <a:buFont typeface="Arial" panose="020B0604020202020204" pitchFamily="34" charset="0"/>
                        <a:buChar char="•"/>
                      </a:pPr>
                      <a:r>
                        <a:rPr lang="en-US" sz="1000" dirty="0">
                          <a:effectLst/>
                        </a:rPr>
                        <a:t>Environmental Impact</a:t>
                      </a:r>
                      <a:endParaRPr lang="en-GB" sz="1000" dirty="0">
                        <a:solidFill>
                          <a:srgbClr val="18518A"/>
                        </a:solidFill>
                        <a:effectLst/>
                        <a:latin typeface="Ubuntu"/>
                      </a:endParaRPr>
                    </a:p>
                  </a:txBody>
                  <a:tcPr marL="68580" marR="68580" marT="0" marB="0" anchor="ctr"/>
                </a:tc>
                <a:tc>
                  <a:txBody>
                    <a:bodyPr/>
                    <a:lstStyle/>
                    <a:p>
                      <a:pPr marL="0" lvl="0" indent="0" algn="l">
                        <a:lnSpc>
                          <a:spcPct val="100000"/>
                        </a:lnSpc>
                        <a:spcBef>
                          <a:spcPts val="0"/>
                        </a:spcBef>
                        <a:spcAft>
                          <a:spcPts val="0"/>
                        </a:spcAft>
                        <a:buNone/>
                      </a:pPr>
                      <a:r>
                        <a:rPr lang="en-US" sz="1000" u="none" strike="noStrike" noProof="0" dirty="0">
                          <a:effectLst/>
                        </a:rPr>
                        <a:t>HWB: critical thinking, decision making, collective action</a:t>
                      </a:r>
                      <a:endParaRPr lang="en-US" sz="1000" dirty="0">
                        <a:effectLst/>
                      </a:endParaRPr>
                    </a:p>
                    <a:p>
                      <a:pPr marL="0" lvl="0" indent="0" algn="l">
                        <a:lnSpc>
                          <a:spcPct val="100000"/>
                        </a:lnSpc>
                        <a:spcBef>
                          <a:spcPts val="0"/>
                        </a:spcBef>
                        <a:spcAft>
                          <a:spcPts val="0"/>
                        </a:spcAft>
                        <a:buNone/>
                      </a:pPr>
                      <a:r>
                        <a:rPr lang="en-US" sz="1000" u="none" strike="noStrike" noProof="0" dirty="0">
                          <a:effectLst/>
                        </a:rPr>
                        <a:t>Humanities: responsible consumers, </a:t>
                      </a:r>
                      <a:endParaRPr lang="en-US" sz="1000" dirty="0"/>
                    </a:p>
                    <a:p>
                      <a:pPr marL="0" lvl="0" indent="0" algn="l">
                        <a:lnSpc>
                          <a:spcPct val="100000"/>
                        </a:lnSpc>
                        <a:spcBef>
                          <a:spcPts val="0"/>
                        </a:spcBef>
                        <a:spcAft>
                          <a:spcPts val="0"/>
                        </a:spcAft>
                        <a:buNone/>
                      </a:pPr>
                      <a:r>
                        <a:rPr lang="en-US" sz="1000" u="none" strike="noStrike" noProof="0" dirty="0">
                          <a:effectLst/>
                        </a:rPr>
                        <a:t>Humanities: understanding our impact on the natural world</a:t>
                      </a:r>
                      <a:endParaRPr lang="en-US" sz="1000" dirty="0"/>
                    </a:p>
                    <a:p>
                      <a:pPr marL="171450" lvl="0" indent="-171450">
                        <a:lnSpc>
                          <a:spcPct val="107000"/>
                        </a:lnSpc>
                        <a:spcAft>
                          <a:spcPts val="800"/>
                        </a:spcAft>
                        <a:buFont typeface="Arial"/>
                        <a:buChar char="•"/>
                      </a:pPr>
                      <a:endParaRPr lang="en-US" sz="1000" dirty="0">
                        <a:solidFill>
                          <a:srgbClr val="18518A"/>
                        </a:solidFill>
                        <a:effectLst/>
                        <a:latin typeface="Ubuntu"/>
                      </a:endParaRPr>
                    </a:p>
                  </a:txBody>
                  <a:tcPr marL="68580" marR="68580" marT="0" marB="0" anchor="ctr"/>
                </a:tc>
                <a:extLst>
                  <a:ext uri="{0D108BD9-81ED-4DB2-BD59-A6C34878D82A}">
                    <a16:rowId xmlns:a16="http://schemas.microsoft.com/office/drawing/2014/main" val="4171581469"/>
                  </a:ext>
                </a:extLst>
              </a:tr>
            </a:tbl>
          </a:graphicData>
        </a:graphic>
      </p:graphicFrame>
      <p:graphicFrame>
        <p:nvGraphicFramePr>
          <p:cNvPr id="3" name="Table 2">
            <a:extLst>
              <a:ext uri="{FF2B5EF4-FFF2-40B4-BE49-F238E27FC236}">
                <a16:creationId xmlns:a16="http://schemas.microsoft.com/office/drawing/2014/main" id="{F145002D-F90B-5973-18FA-C3E19EB704D5}"/>
              </a:ext>
            </a:extLst>
          </p:cNvPr>
          <p:cNvGraphicFramePr>
            <a:graphicFrameLocks noGrp="1"/>
          </p:cNvGraphicFramePr>
          <p:nvPr>
            <p:extLst>
              <p:ext uri="{D42A27DB-BD31-4B8C-83A1-F6EECF244321}">
                <p14:modId xmlns:p14="http://schemas.microsoft.com/office/powerpoint/2010/main" val="1099474908"/>
              </p:ext>
            </p:extLst>
          </p:nvPr>
        </p:nvGraphicFramePr>
        <p:xfrm>
          <a:off x="227462" y="2900149"/>
          <a:ext cx="11750949" cy="3784296"/>
        </p:xfrm>
        <a:graphic>
          <a:graphicData uri="http://schemas.openxmlformats.org/drawingml/2006/table">
            <a:tbl>
              <a:tblPr firstRow="1" firstCol="1">
                <a:tableStyleId>{21E4AEA4-8DFA-4A89-87EB-49C32662AFE0}</a:tableStyleId>
              </a:tblPr>
              <a:tblGrid>
                <a:gridCol w="1914180">
                  <a:extLst>
                    <a:ext uri="{9D8B030D-6E8A-4147-A177-3AD203B41FA5}">
                      <a16:colId xmlns:a16="http://schemas.microsoft.com/office/drawing/2014/main" val="433350761"/>
                    </a:ext>
                  </a:extLst>
                </a:gridCol>
                <a:gridCol w="3098494">
                  <a:extLst>
                    <a:ext uri="{9D8B030D-6E8A-4147-A177-3AD203B41FA5}">
                      <a16:colId xmlns:a16="http://schemas.microsoft.com/office/drawing/2014/main" val="559829491"/>
                    </a:ext>
                  </a:extLst>
                </a:gridCol>
                <a:gridCol w="2809299">
                  <a:extLst>
                    <a:ext uri="{9D8B030D-6E8A-4147-A177-3AD203B41FA5}">
                      <a16:colId xmlns:a16="http://schemas.microsoft.com/office/drawing/2014/main" val="2243965988"/>
                    </a:ext>
                  </a:extLst>
                </a:gridCol>
                <a:gridCol w="1888263">
                  <a:extLst>
                    <a:ext uri="{9D8B030D-6E8A-4147-A177-3AD203B41FA5}">
                      <a16:colId xmlns:a16="http://schemas.microsoft.com/office/drawing/2014/main" val="3964772440"/>
                    </a:ext>
                  </a:extLst>
                </a:gridCol>
                <a:gridCol w="2040713">
                  <a:extLst>
                    <a:ext uri="{9D8B030D-6E8A-4147-A177-3AD203B41FA5}">
                      <a16:colId xmlns:a16="http://schemas.microsoft.com/office/drawing/2014/main" val="1175680290"/>
                    </a:ext>
                  </a:extLst>
                </a:gridCol>
              </a:tblGrid>
              <a:tr h="435428">
                <a:tc>
                  <a:txBody>
                    <a:bodyPr/>
                    <a:lstStyle/>
                    <a:p>
                      <a:pPr algn="ctr">
                        <a:lnSpc>
                          <a:spcPct val="107000"/>
                        </a:lnSpc>
                        <a:spcAft>
                          <a:spcPts val="800"/>
                        </a:spcAft>
                      </a:pPr>
                      <a:r>
                        <a:rPr lang="en-US" sz="1100">
                          <a:solidFill>
                            <a:schemeClr val="bg1"/>
                          </a:solidFill>
                          <a:effectLst/>
                          <a:latin typeface="Ubuntu"/>
                        </a:rPr>
                        <a:t>Activity Title</a:t>
                      </a:r>
                    </a:p>
                  </a:txBody>
                  <a:tcPr marL="68580" marR="68580" marT="0" marB="0" anchor="ctr">
                    <a:solidFill>
                      <a:srgbClr val="18518A"/>
                    </a:solidFill>
                  </a:tcPr>
                </a:tc>
                <a:tc>
                  <a:txBody>
                    <a:bodyPr/>
                    <a:lstStyle/>
                    <a:p>
                      <a:pPr algn="ctr">
                        <a:lnSpc>
                          <a:spcPct val="107000"/>
                        </a:lnSpc>
                        <a:spcAft>
                          <a:spcPts val="800"/>
                        </a:spcAft>
                      </a:pPr>
                      <a:r>
                        <a:rPr lang="en-US" sz="1100">
                          <a:solidFill>
                            <a:schemeClr val="bg1"/>
                          </a:solidFill>
                          <a:effectLst/>
                          <a:latin typeface="Ubuntu"/>
                        </a:rPr>
                        <a:t>Overview of Content</a:t>
                      </a:r>
                      <a:endParaRPr lang="en-GB" sz="1100">
                        <a:solidFill>
                          <a:schemeClr val="bg1"/>
                        </a:solidFill>
                        <a:effectLst/>
                        <a:latin typeface="Ubuntu"/>
                        <a:ea typeface="Calibri"/>
                        <a:cs typeface="Times New Roman"/>
                      </a:endParaRPr>
                    </a:p>
                  </a:txBody>
                  <a:tcPr marL="68580" marR="68580" marT="0" marB="0" anchor="ctr">
                    <a:solidFill>
                      <a:srgbClr val="18518A"/>
                    </a:solidFill>
                  </a:tcPr>
                </a:tc>
                <a:tc>
                  <a:txBody>
                    <a:bodyPr/>
                    <a:lstStyle/>
                    <a:p>
                      <a:pPr algn="ctr">
                        <a:lnSpc>
                          <a:spcPct val="100000"/>
                        </a:lnSpc>
                        <a:spcAft>
                          <a:spcPts val="800"/>
                        </a:spcAft>
                      </a:pPr>
                      <a:r>
                        <a:rPr lang="en-US" sz="1100">
                          <a:solidFill>
                            <a:schemeClr val="bg1"/>
                          </a:solidFill>
                          <a:effectLst/>
                          <a:latin typeface="Ubuntu"/>
                        </a:rPr>
                        <a:t>Guidance for Teachers</a:t>
                      </a:r>
                      <a:br>
                        <a:rPr lang="en-US" sz="1100">
                          <a:solidFill>
                            <a:schemeClr val="bg1"/>
                          </a:solidFill>
                          <a:effectLst/>
                          <a:latin typeface="Ubuntu"/>
                        </a:rPr>
                      </a:br>
                      <a:r>
                        <a:rPr lang="en-US" sz="1100">
                          <a:solidFill>
                            <a:schemeClr val="bg1"/>
                          </a:solidFill>
                          <a:effectLst/>
                          <a:latin typeface="Ubuntu"/>
                        </a:rPr>
                        <a:t>‘You could use this resource...’</a:t>
                      </a:r>
                      <a:endParaRPr lang="en-GB" sz="1100">
                        <a:solidFill>
                          <a:schemeClr val="bg1"/>
                        </a:solidFill>
                        <a:effectLst/>
                        <a:latin typeface="Ubuntu"/>
                        <a:ea typeface="Calibri"/>
                        <a:cs typeface="Times New Roman"/>
                      </a:endParaRPr>
                    </a:p>
                  </a:txBody>
                  <a:tcPr marL="68580" marR="68580" marT="0" marB="0" anchor="ctr">
                    <a:solidFill>
                      <a:srgbClr val="18518A"/>
                    </a:solidFill>
                  </a:tcPr>
                </a:tc>
                <a:tc>
                  <a:txBody>
                    <a:bodyPr/>
                    <a:lstStyle/>
                    <a:p>
                      <a:pPr algn="ctr">
                        <a:lnSpc>
                          <a:spcPct val="107000"/>
                        </a:lnSpc>
                        <a:spcAft>
                          <a:spcPts val="800"/>
                        </a:spcAft>
                      </a:pPr>
                      <a:r>
                        <a:rPr lang="en-US" sz="1100">
                          <a:solidFill>
                            <a:schemeClr val="bg1"/>
                          </a:solidFill>
                          <a:effectLst/>
                          <a:latin typeface="Ubuntu"/>
                        </a:rPr>
                        <a:t>Opportunities for Cross Curricular Skills</a:t>
                      </a:r>
                      <a:endParaRPr lang="en-GB" sz="1100">
                        <a:solidFill>
                          <a:schemeClr val="bg1"/>
                        </a:solidFill>
                        <a:effectLst/>
                        <a:latin typeface="Ubuntu"/>
                        <a:ea typeface="Calibri"/>
                        <a:cs typeface="Times New Roman"/>
                      </a:endParaRPr>
                    </a:p>
                  </a:txBody>
                  <a:tcPr marL="68580" marR="68580" marT="0" marB="0" anchor="ctr">
                    <a:solidFill>
                      <a:srgbClr val="18518A"/>
                    </a:solidFill>
                  </a:tcPr>
                </a:tc>
                <a:tc>
                  <a:txBody>
                    <a:bodyPr/>
                    <a:lstStyle/>
                    <a:p>
                      <a:pPr algn="ctr">
                        <a:lnSpc>
                          <a:spcPct val="107000"/>
                        </a:lnSpc>
                        <a:spcAft>
                          <a:spcPts val="800"/>
                        </a:spcAft>
                      </a:pPr>
                      <a:r>
                        <a:rPr lang="en-US" sz="1100" dirty="0">
                          <a:solidFill>
                            <a:schemeClr val="bg1"/>
                          </a:solidFill>
                          <a:effectLst/>
                          <a:latin typeface="Ubuntu"/>
                        </a:rPr>
                        <a:t>Links to Statements of What Matters (HWB and other)</a:t>
                      </a:r>
                      <a:endParaRPr lang="en-GB" sz="1100" dirty="0">
                        <a:solidFill>
                          <a:schemeClr val="bg1"/>
                        </a:solidFill>
                        <a:effectLst/>
                        <a:latin typeface="Ubuntu"/>
                        <a:ea typeface="Calibri"/>
                        <a:cs typeface="Times New Roman"/>
                      </a:endParaRPr>
                    </a:p>
                  </a:txBody>
                  <a:tcPr marL="68580" marR="68580" marT="0" marB="0" anchor="ctr">
                    <a:solidFill>
                      <a:srgbClr val="18518A"/>
                    </a:solidFill>
                  </a:tcPr>
                </a:tc>
                <a:extLst>
                  <a:ext uri="{0D108BD9-81ED-4DB2-BD59-A6C34878D82A}">
                    <a16:rowId xmlns:a16="http://schemas.microsoft.com/office/drawing/2014/main" val="1026725529"/>
                  </a:ext>
                </a:extLst>
              </a:tr>
              <a:tr h="381711">
                <a:tc>
                  <a:txBody>
                    <a:bodyPr/>
                    <a:lstStyle/>
                    <a:p>
                      <a:pPr algn="l">
                        <a:lnSpc>
                          <a:spcPct val="107000"/>
                        </a:lnSpc>
                        <a:spcAft>
                          <a:spcPts val="800"/>
                        </a:spcAft>
                      </a:pPr>
                      <a:r>
                        <a:rPr lang="en-US" sz="1000" b="0" dirty="0">
                          <a:solidFill>
                            <a:schemeClr val="bg1"/>
                          </a:solidFill>
                          <a:effectLst/>
                          <a:latin typeface="Ubuntu"/>
                        </a:rPr>
                        <a:t>Data and Statistics </a:t>
                      </a:r>
                      <a:endParaRPr lang="en-GB" sz="1000" b="0" dirty="0">
                        <a:solidFill>
                          <a:schemeClr val="bg1"/>
                        </a:solidFill>
                        <a:effectLst/>
                        <a:latin typeface="Ubuntu"/>
                        <a:ea typeface="Calibri"/>
                        <a:cs typeface="Times New Roman"/>
                      </a:endParaRPr>
                    </a:p>
                  </a:txBody>
                  <a:tcPr marL="68580" marR="68580" marT="0" marB="0" anchor="ctr">
                    <a:solidFill>
                      <a:srgbClr val="18518A"/>
                    </a:solidFill>
                  </a:tcPr>
                </a:tc>
                <a:tc>
                  <a:txBody>
                    <a:bodyPr/>
                    <a:lstStyle/>
                    <a:p>
                      <a:pPr algn="l">
                        <a:lnSpc>
                          <a:spcPct val="107000"/>
                        </a:lnSpc>
                        <a:spcAft>
                          <a:spcPts val="800"/>
                        </a:spcAft>
                      </a:pPr>
                      <a:r>
                        <a:rPr lang="en-GB" sz="1000">
                          <a:solidFill>
                            <a:srgbClr val="18518A"/>
                          </a:solidFill>
                          <a:effectLst/>
                          <a:latin typeface="Ubuntu"/>
                        </a:rPr>
                        <a:t>Data sources to promote discussion, questioning and critical thinking</a:t>
                      </a:r>
                      <a:endParaRPr lang="en-GB" sz="1000">
                        <a:solidFill>
                          <a:srgbClr val="18518A"/>
                        </a:solidFill>
                        <a:effectLst/>
                        <a:latin typeface="Ubuntu"/>
                        <a:ea typeface="Calibri"/>
                        <a:cs typeface="Times New Roman"/>
                      </a:endParaRPr>
                    </a:p>
                  </a:txBody>
                  <a:tcPr marL="68580" marR="68580" marT="0" marB="0" anchor="ctr"/>
                </a:tc>
                <a:tc>
                  <a:txBody>
                    <a:bodyPr/>
                    <a:lstStyle/>
                    <a:p>
                      <a:pPr algn="l">
                        <a:lnSpc>
                          <a:spcPct val="107000"/>
                        </a:lnSpc>
                        <a:spcAft>
                          <a:spcPts val="800"/>
                        </a:spcAft>
                      </a:pPr>
                      <a:r>
                        <a:rPr lang="en-GB" sz="1000">
                          <a:solidFill>
                            <a:srgbClr val="18518A"/>
                          </a:solidFill>
                          <a:effectLst/>
                          <a:latin typeface="Ubuntu"/>
                          <a:ea typeface="Calibri"/>
                          <a:cs typeface="Times New Roman"/>
                        </a:rPr>
                        <a:t>As part of wider engagement with interpreting data and </a:t>
                      </a:r>
                      <a:r>
                        <a:rPr lang="en-GB" sz="1000" strike="noStrike">
                          <a:solidFill>
                            <a:srgbClr val="18518A"/>
                          </a:solidFill>
                          <a:effectLst/>
                          <a:latin typeface="Ubuntu"/>
                          <a:ea typeface="Calibri"/>
                          <a:cs typeface="Times New Roman"/>
                        </a:rPr>
                        <a:t>assessing impact</a:t>
                      </a:r>
                    </a:p>
                  </a:txBody>
                  <a:tcPr marL="68580" marR="68580" marT="0" marB="0" anchor="ctr"/>
                </a:tc>
                <a:tc>
                  <a:txBody>
                    <a:bodyPr/>
                    <a:lstStyle/>
                    <a:p>
                      <a:pPr algn="ctr">
                        <a:lnSpc>
                          <a:spcPct val="107000"/>
                        </a:lnSpc>
                        <a:spcAft>
                          <a:spcPts val="800"/>
                        </a:spcAft>
                      </a:pPr>
                      <a:r>
                        <a:rPr lang="en-GB" sz="900">
                          <a:solidFill>
                            <a:srgbClr val="18518A"/>
                          </a:solidFill>
                          <a:effectLst/>
                          <a:latin typeface="Ubuntu"/>
                          <a:ea typeface="Calibri"/>
                          <a:cs typeface="Times New Roman"/>
                        </a:rPr>
                        <a:t>[for schools to complete]</a:t>
                      </a:r>
                    </a:p>
                  </a:txBody>
                  <a:tcPr marL="68580" marR="68580" marT="0" marB="0" anchor="ctr"/>
                </a:tc>
                <a:tc>
                  <a:txBody>
                    <a:bodyPr/>
                    <a:lstStyle/>
                    <a:p>
                      <a:pPr lvl="0" algn="ctr">
                        <a:lnSpc>
                          <a:spcPct val="107000"/>
                        </a:lnSpc>
                        <a:spcAft>
                          <a:spcPts val="800"/>
                        </a:spcAft>
                        <a:buNone/>
                      </a:pPr>
                      <a:r>
                        <a:rPr lang="en-GB" sz="900" b="0" i="0" u="none" strike="noStrike" noProof="0">
                          <a:solidFill>
                            <a:srgbClr val="18518A"/>
                          </a:solidFill>
                          <a:effectLst/>
                          <a:latin typeface="Ubuntu"/>
                        </a:rPr>
                        <a:t>[for schools to complete]</a:t>
                      </a:r>
                      <a:endParaRPr lang="en-US" sz="900">
                        <a:latin typeface="Ubuntu"/>
                      </a:endParaRPr>
                    </a:p>
                  </a:txBody>
                  <a:tcPr marL="68580" marR="68580" marT="0" marB="0" anchor="ctr"/>
                </a:tc>
                <a:extLst>
                  <a:ext uri="{0D108BD9-81ED-4DB2-BD59-A6C34878D82A}">
                    <a16:rowId xmlns:a16="http://schemas.microsoft.com/office/drawing/2014/main" val="183065710"/>
                  </a:ext>
                </a:extLst>
              </a:tr>
              <a:tr h="381711">
                <a:tc>
                  <a:txBody>
                    <a:bodyPr/>
                    <a:lstStyle/>
                    <a:p>
                      <a:pPr algn="l">
                        <a:lnSpc>
                          <a:spcPct val="107000"/>
                        </a:lnSpc>
                        <a:spcAft>
                          <a:spcPts val="800"/>
                        </a:spcAft>
                      </a:pPr>
                      <a:r>
                        <a:rPr lang="en-US" sz="1000" b="0" dirty="0">
                          <a:solidFill>
                            <a:schemeClr val="bg1"/>
                          </a:solidFill>
                          <a:effectLst/>
                          <a:latin typeface="Ubuntu"/>
                        </a:rPr>
                        <a:t>News Reports and Articles</a:t>
                      </a:r>
                      <a:endParaRPr lang="en-GB" sz="1000" b="0" dirty="0">
                        <a:solidFill>
                          <a:schemeClr val="bg1"/>
                        </a:solidFill>
                        <a:effectLst/>
                        <a:latin typeface="Ubuntu"/>
                        <a:ea typeface="Calibri"/>
                        <a:cs typeface="Times New Roman"/>
                      </a:endParaRPr>
                    </a:p>
                  </a:txBody>
                  <a:tcPr marL="68580" marR="68580" marT="0" marB="0" anchor="ctr">
                    <a:solidFill>
                      <a:srgbClr val="18518A"/>
                    </a:solidFill>
                  </a:tcPr>
                </a:tc>
                <a:tc>
                  <a:txBody>
                    <a:bodyPr/>
                    <a:lstStyle/>
                    <a:p>
                      <a:pPr algn="l">
                        <a:lnSpc>
                          <a:spcPct val="107000"/>
                        </a:lnSpc>
                        <a:spcAft>
                          <a:spcPts val="800"/>
                        </a:spcAft>
                      </a:pPr>
                      <a:r>
                        <a:rPr lang="en-GB" sz="1000">
                          <a:solidFill>
                            <a:srgbClr val="18518A"/>
                          </a:solidFill>
                          <a:effectLst/>
                          <a:latin typeface="Ubuntu"/>
                        </a:rPr>
                        <a:t>Links to reports and articles with questions for discussion and debate</a:t>
                      </a:r>
                      <a:endParaRPr lang="en-GB" sz="1000">
                        <a:solidFill>
                          <a:srgbClr val="18518A"/>
                        </a:solidFill>
                        <a:effectLst/>
                        <a:latin typeface="Ubuntu"/>
                        <a:ea typeface="Calibri"/>
                        <a:cs typeface="Times New Roman"/>
                      </a:endParaRPr>
                    </a:p>
                  </a:txBody>
                  <a:tcPr marL="68580" marR="68580" marT="0" marB="0" anchor="ctr"/>
                </a:tc>
                <a:tc>
                  <a:txBody>
                    <a:bodyPr/>
                    <a:lstStyle/>
                    <a:p>
                      <a:pPr algn="l">
                        <a:lnSpc>
                          <a:spcPct val="107000"/>
                        </a:lnSpc>
                        <a:spcAft>
                          <a:spcPts val="800"/>
                        </a:spcAft>
                      </a:pPr>
                      <a:r>
                        <a:rPr lang="en-GB" sz="1000">
                          <a:solidFill>
                            <a:srgbClr val="18518A"/>
                          </a:solidFill>
                          <a:effectLst/>
                          <a:latin typeface="Ubuntu"/>
                          <a:ea typeface="Calibri"/>
                          <a:cs typeface="Times New Roman"/>
                        </a:rPr>
                        <a:t>As part of wider engagement with contemporary issues</a:t>
                      </a:r>
                    </a:p>
                  </a:txBody>
                  <a:tcPr marL="68580" marR="68580" marT="0" marB="0" anchor="ctr"/>
                </a:tc>
                <a:tc>
                  <a:txBody>
                    <a:bodyPr/>
                    <a:lstStyle/>
                    <a:p>
                      <a:pPr lvl="0" algn="ctr">
                        <a:lnSpc>
                          <a:spcPct val="107000"/>
                        </a:lnSpc>
                        <a:spcAft>
                          <a:spcPts val="800"/>
                        </a:spcAft>
                        <a:buNone/>
                      </a:pPr>
                      <a:r>
                        <a:rPr lang="en-GB" sz="900" b="0" i="0" u="none" strike="noStrike" noProof="0">
                          <a:solidFill>
                            <a:srgbClr val="18518A"/>
                          </a:solidFill>
                          <a:effectLst/>
                          <a:latin typeface="Ubuntu"/>
                        </a:rPr>
                        <a:t>[for schools to complete]</a:t>
                      </a:r>
                      <a:endParaRPr lang="en-US" sz="900">
                        <a:latin typeface="Ubuntu"/>
                      </a:endParaRPr>
                    </a:p>
                  </a:txBody>
                  <a:tcPr marL="68580" marR="68580" marT="0" marB="0" anchor="ctr"/>
                </a:tc>
                <a:tc>
                  <a:txBody>
                    <a:bodyPr/>
                    <a:lstStyle/>
                    <a:p>
                      <a:pPr lvl="0" algn="ctr">
                        <a:lnSpc>
                          <a:spcPct val="107000"/>
                        </a:lnSpc>
                        <a:spcAft>
                          <a:spcPts val="800"/>
                        </a:spcAft>
                        <a:buNone/>
                      </a:pPr>
                      <a:r>
                        <a:rPr lang="en-GB" sz="900" b="0" i="0" u="none" strike="noStrike" noProof="0">
                          <a:solidFill>
                            <a:srgbClr val="18518A"/>
                          </a:solidFill>
                          <a:effectLst/>
                          <a:latin typeface="Ubuntu"/>
                        </a:rPr>
                        <a:t>[for schools to complete]</a:t>
                      </a:r>
                      <a:endParaRPr lang="en-US" sz="900">
                        <a:latin typeface="Ubuntu"/>
                      </a:endParaRPr>
                    </a:p>
                  </a:txBody>
                  <a:tcPr marL="68580" marR="68580" marT="0" marB="0" anchor="ctr"/>
                </a:tc>
                <a:extLst>
                  <a:ext uri="{0D108BD9-81ED-4DB2-BD59-A6C34878D82A}">
                    <a16:rowId xmlns:a16="http://schemas.microsoft.com/office/drawing/2014/main" val="1797909313"/>
                  </a:ext>
                </a:extLst>
              </a:tr>
              <a:tr h="340444">
                <a:tc>
                  <a:txBody>
                    <a:bodyPr/>
                    <a:lstStyle/>
                    <a:p>
                      <a:pPr algn="l">
                        <a:lnSpc>
                          <a:spcPct val="107000"/>
                        </a:lnSpc>
                        <a:spcAft>
                          <a:spcPts val="800"/>
                        </a:spcAft>
                      </a:pPr>
                      <a:r>
                        <a:rPr lang="en-US" sz="1000" b="0" dirty="0">
                          <a:solidFill>
                            <a:schemeClr val="bg1"/>
                          </a:solidFill>
                          <a:effectLst/>
                          <a:latin typeface="Ubuntu"/>
                        </a:rPr>
                        <a:t>Smoking to Vaping Timeline</a:t>
                      </a:r>
                      <a:endParaRPr lang="en-GB" sz="1000" b="0" dirty="0">
                        <a:solidFill>
                          <a:schemeClr val="bg1"/>
                        </a:solidFill>
                        <a:effectLst/>
                        <a:latin typeface="Ubuntu"/>
                        <a:ea typeface="Calibri"/>
                        <a:cs typeface="Times New Roman"/>
                      </a:endParaRPr>
                    </a:p>
                  </a:txBody>
                  <a:tcPr marL="68580" marR="68580" marT="0" marB="0" anchor="ctr">
                    <a:solidFill>
                      <a:srgbClr val="18518A"/>
                    </a:solidFill>
                  </a:tcPr>
                </a:tc>
                <a:tc>
                  <a:txBody>
                    <a:bodyPr/>
                    <a:lstStyle/>
                    <a:p>
                      <a:pPr algn="l">
                        <a:lnSpc>
                          <a:spcPct val="107000"/>
                        </a:lnSpc>
                        <a:spcAft>
                          <a:spcPts val="800"/>
                        </a:spcAft>
                      </a:pPr>
                      <a:r>
                        <a:rPr lang="en-GB" sz="1000">
                          <a:solidFill>
                            <a:srgbClr val="18518A"/>
                          </a:solidFill>
                          <a:effectLst/>
                          <a:latin typeface="Ubuntu"/>
                          <a:ea typeface="Calibri"/>
                          <a:cs typeface="Times New Roman"/>
                        </a:rPr>
                        <a:t>A chronology of tobacco use and prevalence </a:t>
                      </a:r>
                    </a:p>
                  </a:txBody>
                  <a:tcPr marL="68580" marR="68580" marT="0" marB="0" anchor="ctr"/>
                </a:tc>
                <a:tc>
                  <a:txBody>
                    <a:bodyPr/>
                    <a:lstStyle/>
                    <a:p>
                      <a:pPr algn="l">
                        <a:lnSpc>
                          <a:spcPct val="107000"/>
                        </a:lnSpc>
                        <a:spcAft>
                          <a:spcPts val="800"/>
                        </a:spcAft>
                      </a:pPr>
                      <a:r>
                        <a:rPr lang="en-GB" sz="1000">
                          <a:solidFill>
                            <a:srgbClr val="18518A"/>
                          </a:solidFill>
                          <a:effectLst/>
                          <a:latin typeface="Ubuntu"/>
                          <a:ea typeface="Calibri"/>
                          <a:cs typeface="Times New Roman"/>
                        </a:rPr>
                        <a:t>To promote critical thinking and risk assessment skills</a:t>
                      </a:r>
                    </a:p>
                  </a:txBody>
                  <a:tcPr marL="68580" marR="68580" marT="0" marB="0" anchor="ctr"/>
                </a:tc>
                <a:tc>
                  <a:txBody>
                    <a:bodyPr/>
                    <a:lstStyle/>
                    <a:p>
                      <a:pPr lvl="0" algn="ctr">
                        <a:lnSpc>
                          <a:spcPct val="107000"/>
                        </a:lnSpc>
                        <a:spcAft>
                          <a:spcPts val="800"/>
                        </a:spcAft>
                        <a:buNone/>
                      </a:pPr>
                      <a:r>
                        <a:rPr lang="en-GB" sz="900" b="0" i="0" u="none" strike="noStrike" noProof="0">
                          <a:solidFill>
                            <a:srgbClr val="18518A"/>
                          </a:solidFill>
                          <a:effectLst/>
                          <a:latin typeface="Ubuntu"/>
                        </a:rPr>
                        <a:t>[for schools to complete]</a:t>
                      </a:r>
                      <a:endParaRPr lang="en-US" sz="900">
                        <a:latin typeface="Ubuntu"/>
                      </a:endParaRPr>
                    </a:p>
                  </a:txBody>
                  <a:tcPr marL="68580" marR="68580" marT="0" marB="0" anchor="ctr"/>
                </a:tc>
                <a:tc>
                  <a:txBody>
                    <a:bodyPr/>
                    <a:lstStyle/>
                    <a:p>
                      <a:pPr lvl="0" algn="ctr">
                        <a:lnSpc>
                          <a:spcPct val="107000"/>
                        </a:lnSpc>
                        <a:spcAft>
                          <a:spcPts val="800"/>
                        </a:spcAft>
                        <a:buNone/>
                      </a:pPr>
                      <a:r>
                        <a:rPr lang="en-GB" sz="900" b="0" i="0" u="none" strike="noStrike" noProof="0">
                          <a:solidFill>
                            <a:srgbClr val="18518A"/>
                          </a:solidFill>
                          <a:effectLst/>
                          <a:latin typeface="Ubuntu"/>
                        </a:rPr>
                        <a:t>[for schools to complete]</a:t>
                      </a:r>
                      <a:endParaRPr lang="en-US" sz="900">
                        <a:latin typeface="Ubuntu"/>
                      </a:endParaRPr>
                    </a:p>
                  </a:txBody>
                  <a:tcPr marL="68580" marR="68580" marT="0" marB="0" anchor="ctr"/>
                </a:tc>
                <a:extLst>
                  <a:ext uri="{0D108BD9-81ED-4DB2-BD59-A6C34878D82A}">
                    <a16:rowId xmlns:a16="http://schemas.microsoft.com/office/drawing/2014/main" val="349667018"/>
                  </a:ext>
                </a:extLst>
              </a:tr>
              <a:tr h="340444">
                <a:tc>
                  <a:txBody>
                    <a:bodyPr/>
                    <a:lstStyle/>
                    <a:p>
                      <a:pPr algn="l">
                        <a:lnSpc>
                          <a:spcPct val="107000"/>
                        </a:lnSpc>
                        <a:spcAft>
                          <a:spcPts val="800"/>
                        </a:spcAft>
                      </a:pPr>
                      <a:r>
                        <a:rPr lang="en-US" sz="1000" b="0" dirty="0">
                          <a:solidFill>
                            <a:schemeClr val="bg1"/>
                          </a:solidFill>
                          <a:effectLst/>
                          <a:latin typeface="Ubuntu"/>
                        </a:rPr>
                        <a:t>What Influences Us?</a:t>
                      </a:r>
                    </a:p>
                  </a:txBody>
                  <a:tcPr marL="68580" marR="68580" marT="0" marB="0" anchor="ctr">
                    <a:solidFill>
                      <a:srgbClr val="18518A"/>
                    </a:solidFill>
                  </a:tcPr>
                </a:tc>
                <a:tc>
                  <a:txBody>
                    <a:bodyPr/>
                    <a:lstStyle/>
                    <a:p>
                      <a:pPr algn="l">
                        <a:lnSpc>
                          <a:spcPct val="107000"/>
                        </a:lnSpc>
                        <a:spcAft>
                          <a:spcPts val="800"/>
                        </a:spcAft>
                      </a:pPr>
                      <a:r>
                        <a:rPr lang="en-GB" sz="1000">
                          <a:solidFill>
                            <a:srgbClr val="18518A"/>
                          </a:solidFill>
                          <a:effectLst/>
                          <a:latin typeface="Ubuntu"/>
                          <a:ea typeface="Calibri"/>
                          <a:cs typeface="Times New Roman"/>
                        </a:rPr>
                        <a:t>Explores the factors that influence our decision making</a:t>
                      </a:r>
                    </a:p>
                  </a:txBody>
                  <a:tcPr marL="68580" marR="68580" marT="0" marB="0" anchor="ctr"/>
                </a:tc>
                <a:tc>
                  <a:txBody>
                    <a:bodyPr/>
                    <a:lstStyle/>
                    <a:p>
                      <a:pPr algn="l">
                        <a:lnSpc>
                          <a:spcPct val="107000"/>
                        </a:lnSpc>
                        <a:spcAft>
                          <a:spcPts val="800"/>
                        </a:spcAft>
                      </a:pPr>
                      <a:r>
                        <a:rPr lang="en-GB" sz="1000">
                          <a:solidFill>
                            <a:srgbClr val="18518A"/>
                          </a:solidFill>
                          <a:effectLst/>
                          <a:latin typeface="Ubuntu"/>
                          <a:ea typeface="Calibri"/>
                          <a:cs typeface="Times New Roman"/>
                        </a:rPr>
                        <a:t>As part of wider engagement with social influences </a:t>
                      </a:r>
                    </a:p>
                  </a:txBody>
                  <a:tcPr marL="68580" marR="68580" marT="0" marB="0" anchor="ctr"/>
                </a:tc>
                <a:tc>
                  <a:txBody>
                    <a:bodyPr/>
                    <a:lstStyle/>
                    <a:p>
                      <a:pPr lvl="0" algn="ctr">
                        <a:lnSpc>
                          <a:spcPct val="107000"/>
                        </a:lnSpc>
                        <a:spcAft>
                          <a:spcPts val="800"/>
                        </a:spcAft>
                        <a:buNone/>
                      </a:pPr>
                      <a:r>
                        <a:rPr lang="en-GB" sz="900" b="0" i="0" u="none" strike="noStrike" noProof="0">
                          <a:solidFill>
                            <a:srgbClr val="18518A"/>
                          </a:solidFill>
                          <a:effectLst/>
                          <a:latin typeface="Ubuntu"/>
                        </a:rPr>
                        <a:t>[for schools to complete]</a:t>
                      </a:r>
                      <a:endParaRPr lang="en-US" sz="900">
                        <a:latin typeface="Ubuntu"/>
                      </a:endParaRPr>
                    </a:p>
                  </a:txBody>
                  <a:tcPr marL="68580" marR="68580" marT="0" marB="0" anchor="ctr"/>
                </a:tc>
                <a:tc>
                  <a:txBody>
                    <a:bodyPr/>
                    <a:lstStyle/>
                    <a:p>
                      <a:pPr lvl="0" algn="ctr">
                        <a:lnSpc>
                          <a:spcPct val="107000"/>
                        </a:lnSpc>
                        <a:spcAft>
                          <a:spcPts val="800"/>
                        </a:spcAft>
                        <a:buNone/>
                      </a:pPr>
                      <a:r>
                        <a:rPr lang="en-GB" sz="900" b="0" i="0" u="none" strike="noStrike" noProof="0">
                          <a:solidFill>
                            <a:srgbClr val="18518A"/>
                          </a:solidFill>
                          <a:effectLst/>
                          <a:latin typeface="Ubuntu"/>
                        </a:rPr>
                        <a:t>[for schools to complete]</a:t>
                      </a:r>
                      <a:endParaRPr lang="en-US" sz="900">
                        <a:latin typeface="Ubuntu"/>
                      </a:endParaRPr>
                    </a:p>
                  </a:txBody>
                  <a:tcPr marL="68580" marR="68580" marT="0" marB="0" anchor="ctr"/>
                </a:tc>
                <a:extLst>
                  <a:ext uri="{0D108BD9-81ED-4DB2-BD59-A6C34878D82A}">
                    <a16:rowId xmlns:a16="http://schemas.microsoft.com/office/drawing/2014/main" val="1327185224"/>
                  </a:ext>
                </a:extLst>
              </a:tr>
              <a:tr h="216646">
                <a:tc>
                  <a:txBody>
                    <a:bodyPr/>
                    <a:lstStyle/>
                    <a:p>
                      <a:pPr algn="l">
                        <a:lnSpc>
                          <a:spcPct val="107000"/>
                        </a:lnSpc>
                        <a:spcAft>
                          <a:spcPts val="800"/>
                        </a:spcAft>
                      </a:pPr>
                      <a:r>
                        <a:rPr lang="en-US" sz="1000" b="0" dirty="0">
                          <a:solidFill>
                            <a:schemeClr val="bg1"/>
                          </a:solidFill>
                          <a:effectLst/>
                          <a:latin typeface="Ubuntu"/>
                        </a:rPr>
                        <a:t>See, Think, Wonder</a:t>
                      </a:r>
                      <a:endParaRPr lang="en-GB" sz="1000" b="0" dirty="0">
                        <a:solidFill>
                          <a:schemeClr val="bg1"/>
                        </a:solidFill>
                        <a:effectLst/>
                        <a:latin typeface="Ubuntu"/>
                        <a:ea typeface="Calibri"/>
                        <a:cs typeface="Times New Roman"/>
                      </a:endParaRPr>
                    </a:p>
                  </a:txBody>
                  <a:tcPr marL="68580" marR="68580" marT="0" marB="0" anchor="ctr">
                    <a:solidFill>
                      <a:srgbClr val="18518A"/>
                    </a:solidFill>
                  </a:tcPr>
                </a:tc>
                <a:tc>
                  <a:txBody>
                    <a:bodyPr/>
                    <a:lstStyle/>
                    <a:p>
                      <a:pPr algn="l">
                        <a:lnSpc>
                          <a:spcPct val="107000"/>
                        </a:lnSpc>
                        <a:spcAft>
                          <a:spcPts val="800"/>
                        </a:spcAft>
                      </a:pPr>
                      <a:r>
                        <a:rPr lang="en-GB" sz="1000">
                          <a:solidFill>
                            <a:srgbClr val="18518A"/>
                          </a:solidFill>
                          <a:effectLst/>
                          <a:latin typeface="Ubuntu"/>
                        </a:rPr>
                        <a:t>Images to provoke critical thinking and questioning </a:t>
                      </a:r>
                      <a:endParaRPr lang="en-GB" sz="1000">
                        <a:solidFill>
                          <a:srgbClr val="18518A"/>
                        </a:solidFill>
                        <a:effectLst/>
                        <a:latin typeface="Ubuntu"/>
                        <a:ea typeface="Calibri"/>
                        <a:cs typeface="Times New Roman"/>
                      </a:endParaRPr>
                    </a:p>
                  </a:txBody>
                  <a:tcPr marL="68580" marR="68580" marT="0" marB="0" anchor="ctr"/>
                </a:tc>
                <a:tc>
                  <a:txBody>
                    <a:bodyPr/>
                    <a:lstStyle/>
                    <a:p>
                      <a:pPr algn="l">
                        <a:lnSpc>
                          <a:spcPct val="107000"/>
                        </a:lnSpc>
                        <a:spcAft>
                          <a:spcPts val="800"/>
                        </a:spcAft>
                      </a:pPr>
                      <a:r>
                        <a:rPr lang="en-GB" sz="1000">
                          <a:solidFill>
                            <a:srgbClr val="18518A"/>
                          </a:solidFill>
                          <a:effectLst/>
                          <a:latin typeface="Ubuntu"/>
                          <a:ea typeface="Calibri"/>
                          <a:cs typeface="Times New Roman"/>
                        </a:rPr>
                        <a:t>To promote oracy and expression</a:t>
                      </a:r>
                    </a:p>
                  </a:txBody>
                  <a:tcPr marL="68580" marR="68580" marT="0" marB="0" anchor="ctr"/>
                </a:tc>
                <a:tc>
                  <a:txBody>
                    <a:bodyPr/>
                    <a:lstStyle/>
                    <a:p>
                      <a:pPr lvl="0" algn="ctr">
                        <a:lnSpc>
                          <a:spcPct val="107000"/>
                        </a:lnSpc>
                        <a:spcAft>
                          <a:spcPts val="800"/>
                        </a:spcAft>
                        <a:buNone/>
                      </a:pPr>
                      <a:r>
                        <a:rPr lang="en-GB" sz="900" b="0" i="0" u="none" strike="noStrike" noProof="0">
                          <a:solidFill>
                            <a:srgbClr val="18518A"/>
                          </a:solidFill>
                          <a:effectLst/>
                          <a:latin typeface="Ubuntu"/>
                        </a:rPr>
                        <a:t>[for schools to complete]</a:t>
                      </a:r>
                      <a:endParaRPr lang="en-US" sz="900">
                        <a:latin typeface="Ubuntu"/>
                      </a:endParaRPr>
                    </a:p>
                  </a:txBody>
                  <a:tcPr marL="68580" marR="68580" marT="0" marB="0" anchor="ctr"/>
                </a:tc>
                <a:tc>
                  <a:txBody>
                    <a:bodyPr/>
                    <a:lstStyle/>
                    <a:p>
                      <a:pPr lvl="0" algn="ctr">
                        <a:lnSpc>
                          <a:spcPct val="107000"/>
                        </a:lnSpc>
                        <a:spcAft>
                          <a:spcPts val="800"/>
                        </a:spcAft>
                        <a:buNone/>
                      </a:pPr>
                      <a:r>
                        <a:rPr lang="en-GB" sz="900" b="0" i="0" u="none" strike="noStrike" noProof="0">
                          <a:solidFill>
                            <a:srgbClr val="18518A"/>
                          </a:solidFill>
                          <a:effectLst/>
                          <a:latin typeface="Ubuntu"/>
                        </a:rPr>
                        <a:t>[for schools to complete]</a:t>
                      </a:r>
                      <a:endParaRPr lang="en-US" sz="900">
                        <a:latin typeface="Ubuntu"/>
                      </a:endParaRPr>
                    </a:p>
                  </a:txBody>
                  <a:tcPr marL="68580" marR="68580" marT="0" marB="0" anchor="ctr"/>
                </a:tc>
                <a:extLst>
                  <a:ext uri="{0D108BD9-81ED-4DB2-BD59-A6C34878D82A}">
                    <a16:rowId xmlns:a16="http://schemas.microsoft.com/office/drawing/2014/main" val="1854658018"/>
                  </a:ext>
                </a:extLst>
              </a:tr>
              <a:tr h="340444">
                <a:tc>
                  <a:txBody>
                    <a:bodyPr/>
                    <a:lstStyle/>
                    <a:p>
                      <a:pPr algn="l">
                        <a:lnSpc>
                          <a:spcPct val="107000"/>
                        </a:lnSpc>
                        <a:spcAft>
                          <a:spcPts val="800"/>
                        </a:spcAft>
                      </a:pPr>
                      <a:r>
                        <a:rPr lang="en-US" sz="1000" b="0" dirty="0">
                          <a:solidFill>
                            <a:schemeClr val="bg1"/>
                          </a:solidFill>
                          <a:effectLst/>
                          <a:latin typeface="Ubuntu"/>
                        </a:rPr>
                        <a:t>Risk Taking </a:t>
                      </a:r>
                      <a:r>
                        <a:rPr lang="en-US" sz="1000" b="0" dirty="0" err="1">
                          <a:solidFill>
                            <a:schemeClr val="bg1"/>
                          </a:solidFill>
                          <a:effectLst/>
                          <a:latin typeface="Ubuntu"/>
                        </a:rPr>
                        <a:t>Behaviours</a:t>
                      </a:r>
                      <a:endParaRPr lang="en-GB" sz="1000" b="0" dirty="0">
                        <a:solidFill>
                          <a:schemeClr val="bg1"/>
                        </a:solidFill>
                        <a:effectLst/>
                        <a:latin typeface="Ubuntu"/>
                        <a:ea typeface="Calibri"/>
                        <a:cs typeface="Times New Roman"/>
                      </a:endParaRPr>
                    </a:p>
                  </a:txBody>
                  <a:tcPr marL="68580" marR="68580" marT="0" marB="0" anchor="ctr">
                    <a:solidFill>
                      <a:srgbClr val="18518A"/>
                    </a:solidFill>
                  </a:tcPr>
                </a:tc>
                <a:tc>
                  <a:txBody>
                    <a:bodyPr/>
                    <a:lstStyle/>
                    <a:p>
                      <a:pPr algn="l">
                        <a:lnSpc>
                          <a:spcPct val="107000"/>
                        </a:lnSpc>
                        <a:spcAft>
                          <a:spcPts val="800"/>
                        </a:spcAft>
                      </a:pPr>
                      <a:r>
                        <a:rPr lang="en-GB" sz="1000">
                          <a:solidFill>
                            <a:srgbClr val="18518A"/>
                          </a:solidFill>
                          <a:effectLst/>
                          <a:latin typeface="Ubuntu"/>
                          <a:ea typeface="Calibri"/>
                          <a:cs typeface="Times New Roman"/>
                        </a:rPr>
                        <a:t>Explores informed and considered decision making</a:t>
                      </a:r>
                    </a:p>
                  </a:txBody>
                  <a:tcPr marL="68580" marR="68580" marT="0" marB="0" anchor="ctr"/>
                </a:tc>
                <a:tc>
                  <a:txBody>
                    <a:bodyPr/>
                    <a:lstStyle/>
                    <a:p>
                      <a:pPr algn="l">
                        <a:lnSpc>
                          <a:spcPct val="107000"/>
                        </a:lnSpc>
                        <a:spcAft>
                          <a:spcPts val="800"/>
                        </a:spcAft>
                      </a:pPr>
                      <a:r>
                        <a:rPr lang="en-GB" sz="1000" b="0">
                          <a:solidFill>
                            <a:srgbClr val="18518A"/>
                          </a:solidFill>
                          <a:effectLst/>
                          <a:latin typeface="Ubuntu"/>
                          <a:ea typeface="Calibri"/>
                          <a:cs typeface="Times New Roman"/>
                        </a:rPr>
                        <a:t>To </a:t>
                      </a:r>
                      <a:r>
                        <a:rPr lang="en-GB" sz="1000" b="0">
                          <a:solidFill>
                            <a:srgbClr val="18518A"/>
                          </a:solidFill>
                          <a:effectLst/>
                          <a:latin typeface="Ubuntu"/>
                          <a:cs typeface="Times New Roman"/>
                        </a:rPr>
                        <a:t>support u</a:t>
                      </a:r>
                      <a:r>
                        <a:rPr lang="en-GB" sz="1000" b="0" i="0" u="none" strike="noStrike" noProof="0">
                          <a:solidFill>
                            <a:srgbClr val="18518A"/>
                          </a:solidFill>
                          <a:effectLst/>
                          <a:latin typeface="Ubuntu"/>
                        </a:rPr>
                        <a:t>nderstanding and consider the impact of actions </a:t>
                      </a:r>
                    </a:p>
                  </a:txBody>
                  <a:tcPr marL="68580" marR="68580" marT="0" marB="0" anchor="ctr"/>
                </a:tc>
                <a:tc>
                  <a:txBody>
                    <a:bodyPr/>
                    <a:lstStyle/>
                    <a:p>
                      <a:pPr lvl="0" algn="ctr">
                        <a:lnSpc>
                          <a:spcPct val="107000"/>
                        </a:lnSpc>
                        <a:spcAft>
                          <a:spcPts val="800"/>
                        </a:spcAft>
                        <a:buNone/>
                      </a:pPr>
                      <a:r>
                        <a:rPr lang="en-GB" sz="900" b="0" i="0" u="none" strike="noStrike" noProof="0">
                          <a:solidFill>
                            <a:srgbClr val="18518A"/>
                          </a:solidFill>
                          <a:effectLst/>
                          <a:latin typeface="Ubuntu"/>
                        </a:rPr>
                        <a:t>[for schools to complete]</a:t>
                      </a:r>
                      <a:endParaRPr lang="en-US" sz="900">
                        <a:latin typeface="Ubuntu"/>
                      </a:endParaRPr>
                    </a:p>
                  </a:txBody>
                  <a:tcPr marL="68580" marR="68580" marT="0" marB="0" anchor="ctr"/>
                </a:tc>
                <a:tc>
                  <a:txBody>
                    <a:bodyPr/>
                    <a:lstStyle/>
                    <a:p>
                      <a:pPr lvl="0" algn="ctr">
                        <a:lnSpc>
                          <a:spcPct val="107000"/>
                        </a:lnSpc>
                        <a:spcAft>
                          <a:spcPts val="800"/>
                        </a:spcAft>
                        <a:buNone/>
                      </a:pPr>
                      <a:r>
                        <a:rPr lang="en-GB" sz="900" b="0" i="0" u="none" strike="noStrike" noProof="0">
                          <a:solidFill>
                            <a:srgbClr val="18518A"/>
                          </a:solidFill>
                          <a:effectLst/>
                          <a:latin typeface="Ubuntu"/>
                        </a:rPr>
                        <a:t>[for schools to complete]</a:t>
                      </a:r>
                      <a:endParaRPr lang="en-US" sz="900">
                        <a:latin typeface="Ubuntu"/>
                      </a:endParaRPr>
                    </a:p>
                  </a:txBody>
                  <a:tcPr marL="68580" marR="68580" marT="0" marB="0" anchor="ctr"/>
                </a:tc>
                <a:extLst>
                  <a:ext uri="{0D108BD9-81ED-4DB2-BD59-A6C34878D82A}">
                    <a16:rowId xmlns:a16="http://schemas.microsoft.com/office/drawing/2014/main" val="4149074534"/>
                  </a:ext>
                </a:extLst>
              </a:tr>
              <a:tr h="340444">
                <a:tc>
                  <a:txBody>
                    <a:bodyPr/>
                    <a:lstStyle/>
                    <a:p>
                      <a:pPr algn="l">
                        <a:lnSpc>
                          <a:spcPct val="107000"/>
                        </a:lnSpc>
                        <a:spcAft>
                          <a:spcPts val="800"/>
                        </a:spcAft>
                      </a:pPr>
                      <a:r>
                        <a:rPr lang="en-US" sz="1000" b="0" dirty="0">
                          <a:solidFill>
                            <a:schemeClr val="bg1"/>
                          </a:solidFill>
                          <a:effectLst/>
                          <a:latin typeface="Ubuntu"/>
                        </a:rPr>
                        <a:t>WhatsApp Discussion Starters</a:t>
                      </a:r>
                      <a:endParaRPr lang="en-GB" sz="1000" b="0" dirty="0">
                        <a:solidFill>
                          <a:schemeClr val="bg1"/>
                        </a:solidFill>
                        <a:effectLst/>
                        <a:latin typeface="Ubuntu"/>
                        <a:ea typeface="Calibri"/>
                        <a:cs typeface="Times New Roman"/>
                      </a:endParaRPr>
                    </a:p>
                  </a:txBody>
                  <a:tcPr marL="68580" marR="68580" marT="0" marB="0" anchor="ctr">
                    <a:solidFill>
                      <a:srgbClr val="18518A"/>
                    </a:solidFill>
                  </a:tcPr>
                </a:tc>
                <a:tc>
                  <a:txBody>
                    <a:bodyPr/>
                    <a:lstStyle/>
                    <a:p>
                      <a:pPr algn="l">
                        <a:lnSpc>
                          <a:spcPct val="107000"/>
                        </a:lnSpc>
                        <a:spcAft>
                          <a:spcPts val="800"/>
                        </a:spcAft>
                      </a:pPr>
                      <a:r>
                        <a:rPr lang="en-GB" sz="1000">
                          <a:solidFill>
                            <a:srgbClr val="18518A"/>
                          </a:solidFill>
                          <a:effectLst/>
                          <a:latin typeface="Ubuntu"/>
                          <a:ea typeface="Calibri"/>
                          <a:cs typeface="Times New Roman"/>
                        </a:rPr>
                        <a:t>Scenarios for discussion to promote critical thinking</a:t>
                      </a:r>
                    </a:p>
                  </a:txBody>
                  <a:tcPr marL="68580" marR="68580" marT="0" marB="0" anchor="ctr"/>
                </a:tc>
                <a:tc>
                  <a:txBody>
                    <a:bodyPr/>
                    <a:lstStyle/>
                    <a:p>
                      <a:pPr algn="l">
                        <a:lnSpc>
                          <a:spcPct val="107000"/>
                        </a:lnSpc>
                        <a:spcAft>
                          <a:spcPts val="800"/>
                        </a:spcAft>
                      </a:pPr>
                      <a:r>
                        <a:rPr lang="en-GB" sz="1000">
                          <a:solidFill>
                            <a:srgbClr val="18518A"/>
                          </a:solidFill>
                          <a:effectLst/>
                          <a:latin typeface="Ubuntu"/>
                          <a:ea typeface="Calibri"/>
                          <a:cs typeface="Times New Roman"/>
                        </a:rPr>
                        <a:t>To support the connection between applying knowledge and forming views</a:t>
                      </a:r>
                    </a:p>
                  </a:txBody>
                  <a:tcPr marL="68580" marR="68580" marT="0" marB="0" anchor="ctr"/>
                </a:tc>
                <a:tc>
                  <a:txBody>
                    <a:bodyPr/>
                    <a:lstStyle/>
                    <a:p>
                      <a:pPr lvl="0" algn="ctr">
                        <a:lnSpc>
                          <a:spcPct val="107000"/>
                        </a:lnSpc>
                        <a:spcAft>
                          <a:spcPts val="800"/>
                        </a:spcAft>
                        <a:buNone/>
                      </a:pPr>
                      <a:r>
                        <a:rPr lang="en-GB" sz="900" b="0" i="0" u="none" strike="noStrike" noProof="0">
                          <a:solidFill>
                            <a:srgbClr val="18518A"/>
                          </a:solidFill>
                          <a:effectLst/>
                          <a:latin typeface="Ubuntu"/>
                        </a:rPr>
                        <a:t>[for schools to complete]</a:t>
                      </a:r>
                      <a:endParaRPr lang="en-US" sz="900">
                        <a:latin typeface="Ubuntu"/>
                      </a:endParaRPr>
                    </a:p>
                  </a:txBody>
                  <a:tcPr marL="68580" marR="68580" marT="0" marB="0" anchor="ctr"/>
                </a:tc>
                <a:tc>
                  <a:txBody>
                    <a:bodyPr/>
                    <a:lstStyle/>
                    <a:p>
                      <a:pPr lvl="0" algn="ctr">
                        <a:lnSpc>
                          <a:spcPct val="107000"/>
                        </a:lnSpc>
                        <a:spcAft>
                          <a:spcPts val="800"/>
                        </a:spcAft>
                        <a:buNone/>
                      </a:pPr>
                      <a:r>
                        <a:rPr lang="en-GB" sz="900" b="0" i="0" u="none" strike="noStrike" noProof="0">
                          <a:solidFill>
                            <a:srgbClr val="18518A"/>
                          </a:solidFill>
                          <a:effectLst/>
                          <a:latin typeface="Ubuntu"/>
                        </a:rPr>
                        <a:t>[for schools to complete]</a:t>
                      </a:r>
                      <a:endParaRPr lang="en-US" sz="900">
                        <a:latin typeface="Ubuntu"/>
                      </a:endParaRPr>
                    </a:p>
                  </a:txBody>
                  <a:tcPr marL="68580" marR="68580" marT="0" marB="0" anchor="ctr"/>
                </a:tc>
                <a:extLst>
                  <a:ext uri="{0D108BD9-81ED-4DB2-BD59-A6C34878D82A}">
                    <a16:rowId xmlns:a16="http://schemas.microsoft.com/office/drawing/2014/main" val="2582896837"/>
                  </a:ext>
                </a:extLst>
              </a:tr>
              <a:tr h="340444">
                <a:tc>
                  <a:txBody>
                    <a:bodyPr/>
                    <a:lstStyle/>
                    <a:p>
                      <a:pPr algn="l">
                        <a:lnSpc>
                          <a:spcPct val="107000"/>
                        </a:lnSpc>
                        <a:spcAft>
                          <a:spcPts val="800"/>
                        </a:spcAft>
                      </a:pPr>
                      <a:r>
                        <a:rPr lang="en-US" sz="1000" b="0" dirty="0">
                          <a:solidFill>
                            <a:schemeClr val="bg1"/>
                          </a:solidFill>
                          <a:effectLst/>
                          <a:latin typeface="Ubuntu"/>
                        </a:rPr>
                        <a:t>Agony Aunt Dilemmas</a:t>
                      </a:r>
                      <a:endParaRPr lang="en-GB" sz="1000" b="0" dirty="0">
                        <a:solidFill>
                          <a:schemeClr val="bg1"/>
                        </a:solidFill>
                        <a:effectLst/>
                        <a:latin typeface="Ubuntu"/>
                        <a:ea typeface="Calibri"/>
                        <a:cs typeface="Times New Roman"/>
                      </a:endParaRPr>
                    </a:p>
                  </a:txBody>
                  <a:tcPr marL="68580" marR="68580" marT="0" marB="0" anchor="ctr">
                    <a:solidFill>
                      <a:srgbClr val="18518A"/>
                    </a:solidFill>
                  </a:tcPr>
                </a:tc>
                <a:tc>
                  <a:txBody>
                    <a:bodyPr/>
                    <a:lstStyle/>
                    <a:p>
                      <a:pPr algn="l">
                        <a:lnSpc>
                          <a:spcPct val="107000"/>
                        </a:lnSpc>
                        <a:spcAft>
                          <a:spcPts val="800"/>
                        </a:spcAft>
                      </a:pPr>
                      <a:r>
                        <a:rPr lang="en-GB" sz="1000">
                          <a:solidFill>
                            <a:srgbClr val="18518A"/>
                          </a:solidFill>
                          <a:effectLst/>
                          <a:latin typeface="Ubuntu"/>
                          <a:ea typeface="Calibri"/>
                          <a:cs typeface="Times New Roman"/>
                        </a:rPr>
                        <a:t>Scenarios to promote discussion focused on decision making and seeking support</a:t>
                      </a:r>
                    </a:p>
                  </a:txBody>
                  <a:tcPr marL="68580" marR="68580" marT="0" marB="0" anchor="ctr"/>
                </a:tc>
                <a:tc>
                  <a:txBody>
                    <a:bodyPr/>
                    <a:lstStyle/>
                    <a:p>
                      <a:pPr algn="l">
                        <a:lnSpc>
                          <a:spcPct val="107000"/>
                        </a:lnSpc>
                        <a:spcAft>
                          <a:spcPts val="800"/>
                        </a:spcAft>
                      </a:pPr>
                      <a:r>
                        <a:rPr lang="en-GB" sz="1000">
                          <a:solidFill>
                            <a:srgbClr val="18518A"/>
                          </a:solidFill>
                          <a:effectLst/>
                          <a:latin typeface="Ubuntu"/>
                          <a:ea typeface="Calibri"/>
                          <a:cs typeface="Times New Roman"/>
                        </a:rPr>
                        <a:t>To promote the expression of ideas and forming views </a:t>
                      </a:r>
                    </a:p>
                  </a:txBody>
                  <a:tcPr marL="68580" marR="68580" marT="0" marB="0" anchor="ctr"/>
                </a:tc>
                <a:tc>
                  <a:txBody>
                    <a:bodyPr/>
                    <a:lstStyle/>
                    <a:p>
                      <a:pPr lvl="0" algn="ctr">
                        <a:lnSpc>
                          <a:spcPct val="107000"/>
                        </a:lnSpc>
                        <a:spcAft>
                          <a:spcPts val="800"/>
                        </a:spcAft>
                        <a:buNone/>
                      </a:pPr>
                      <a:r>
                        <a:rPr lang="en-GB" sz="900" b="0" i="0" u="none" strike="noStrike" noProof="0">
                          <a:solidFill>
                            <a:srgbClr val="18518A"/>
                          </a:solidFill>
                          <a:effectLst/>
                          <a:latin typeface="Ubuntu"/>
                        </a:rPr>
                        <a:t>[for schools to complete]</a:t>
                      </a:r>
                      <a:endParaRPr lang="en-US" sz="900">
                        <a:latin typeface="Ubuntu"/>
                      </a:endParaRPr>
                    </a:p>
                  </a:txBody>
                  <a:tcPr marL="68580" marR="68580" marT="0" marB="0" anchor="ctr"/>
                </a:tc>
                <a:tc>
                  <a:txBody>
                    <a:bodyPr/>
                    <a:lstStyle/>
                    <a:p>
                      <a:pPr lvl="0" algn="ctr">
                        <a:lnSpc>
                          <a:spcPct val="107000"/>
                        </a:lnSpc>
                        <a:spcAft>
                          <a:spcPts val="800"/>
                        </a:spcAft>
                        <a:buNone/>
                      </a:pPr>
                      <a:r>
                        <a:rPr lang="en-GB" sz="900" b="0" i="0" u="none" strike="noStrike" noProof="0">
                          <a:solidFill>
                            <a:srgbClr val="18518A"/>
                          </a:solidFill>
                          <a:effectLst/>
                          <a:latin typeface="Ubuntu"/>
                        </a:rPr>
                        <a:t>[for schools to complete]</a:t>
                      </a:r>
                      <a:endParaRPr lang="en-US" sz="900">
                        <a:latin typeface="Ubuntu"/>
                      </a:endParaRPr>
                    </a:p>
                  </a:txBody>
                  <a:tcPr marL="68580" marR="68580" marT="0" marB="0" anchor="ctr"/>
                </a:tc>
                <a:extLst>
                  <a:ext uri="{0D108BD9-81ED-4DB2-BD59-A6C34878D82A}">
                    <a16:rowId xmlns:a16="http://schemas.microsoft.com/office/drawing/2014/main" val="1860182091"/>
                  </a:ext>
                </a:extLst>
              </a:tr>
              <a:tr h="340444">
                <a:tc>
                  <a:txBody>
                    <a:bodyPr/>
                    <a:lstStyle/>
                    <a:p>
                      <a:pPr algn="l">
                        <a:lnSpc>
                          <a:spcPct val="107000"/>
                        </a:lnSpc>
                        <a:spcAft>
                          <a:spcPts val="800"/>
                        </a:spcAft>
                      </a:pPr>
                      <a:r>
                        <a:rPr lang="en-US" sz="1000" b="0" dirty="0">
                          <a:solidFill>
                            <a:schemeClr val="bg1"/>
                          </a:solidFill>
                          <a:effectLst/>
                          <a:latin typeface="Ubuntu"/>
                        </a:rPr>
                        <a:t>True or False</a:t>
                      </a:r>
                      <a:endParaRPr lang="en-GB" sz="1000" b="0" dirty="0">
                        <a:solidFill>
                          <a:schemeClr val="bg1"/>
                        </a:solidFill>
                        <a:effectLst/>
                        <a:latin typeface="Ubuntu"/>
                        <a:ea typeface="Calibri"/>
                        <a:cs typeface="Times New Roman"/>
                      </a:endParaRPr>
                    </a:p>
                  </a:txBody>
                  <a:tcPr marL="68580" marR="68580" marT="0" marB="0" anchor="ctr">
                    <a:solidFill>
                      <a:srgbClr val="18518A"/>
                    </a:solidFill>
                  </a:tcPr>
                </a:tc>
                <a:tc>
                  <a:txBody>
                    <a:bodyPr/>
                    <a:lstStyle/>
                    <a:p>
                      <a:pPr algn="l">
                        <a:lnSpc>
                          <a:spcPct val="107000"/>
                        </a:lnSpc>
                        <a:spcAft>
                          <a:spcPts val="800"/>
                        </a:spcAft>
                      </a:pPr>
                      <a:r>
                        <a:rPr lang="en-GB" sz="1000">
                          <a:solidFill>
                            <a:srgbClr val="18518A"/>
                          </a:solidFill>
                          <a:effectLst/>
                          <a:latin typeface="Ubuntu"/>
                          <a:ea typeface="Calibri"/>
                          <a:cs typeface="Times New Roman"/>
                        </a:rPr>
                        <a:t>Statements to promote discussion and debate</a:t>
                      </a:r>
                    </a:p>
                  </a:txBody>
                  <a:tcPr marL="68580" marR="68580" marT="0" marB="0" anchor="ctr"/>
                </a:tc>
                <a:tc>
                  <a:txBody>
                    <a:bodyPr/>
                    <a:lstStyle/>
                    <a:p>
                      <a:pPr algn="l">
                        <a:lnSpc>
                          <a:spcPct val="107000"/>
                        </a:lnSpc>
                        <a:spcAft>
                          <a:spcPts val="800"/>
                        </a:spcAft>
                      </a:pPr>
                      <a:r>
                        <a:rPr lang="en-GB" sz="1000">
                          <a:solidFill>
                            <a:srgbClr val="18518A"/>
                          </a:solidFill>
                          <a:effectLst/>
                          <a:latin typeface="Ubuntu"/>
                          <a:ea typeface="Calibri"/>
                          <a:cs typeface="Times New Roman"/>
                        </a:rPr>
                        <a:t>As a starter activity or plenary to check understanding</a:t>
                      </a:r>
                    </a:p>
                  </a:txBody>
                  <a:tcPr marL="68580" marR="68580" marT="0" marB="0" anchor="ctr"/>
                </a:tc>
                <a:tc>
                  <a:txBody>
                    <a:bodyPr/>
                    <a:lstStyle/>
                    <a:p>
                      <a:pPr lvl="0" algn="ctr">
                        <a:lnSpc>
                          <a:spcPct val="107000"/>
                        </a:lnSpc>
                        <a:spcAft>
                          <a:spcPts val="800"/>
                        </a:spcAft>
                        <a:buNone/>
                      </a:pPr>
                      <a:r>
                        <a:rPr lang="en-GB" sz="900" b="0" i="0" u="none" strike="noStrike" noProof="0">
                          <a:solidFill>
                            <a:srgbClr val="18518A"/>
                          </a:solidFill>
                          <a:effectLst/>
                          <a:latin typeface="Ubuntu"/>
                        </a:rPr>
                        <a:t>[for schools to complete]</a:t>
                      </a:r>
                      <a:endParaRPr lang="en-US" sz="900">
                        <a:latin typeface="Ubuntu"/>
                      </a:endParaRPr>
                    </a:p>
                  </a:txBody>
                  <a:tcPr marL="68580" marR="68580" marT="0" marB="0" anchor="ctr"/>
                </a:tc>
                <a:tc>
                  <a:txBody>
                    <a:bodyPr/>
                    <a:lstStyle/>
                    <a:p>
                      <a:pPr lvl="0" algn="ctr">
                        <a:lnSpc>
                          <a:spcPct val="107000"/>
                        </a:lnSpc>
                        <a:spcAft>
                          <a:spcPts val="800"/>
                        </a:spcAft>
                        <a:buNone/>
                      </a:pPr>
                      <a:r>
                        <a:rPr lang="en-GB" sz="900" b="0" i="0" u="none" strike="noStrike" noProof="0">
                          <a:solidFill>
                            <a:srgbClr val="18518A"/>
                          </a:solidFill>
                          <a:effectLst/>
                          <a:latin typeface="Ubuntu"/>
                        </a:rPr>
                        <a:t>[for schools to complete]</a:t>
                      </a:r>
                      <a:endParaRPr lang="en-US" sz="900">
                        <a:latin typeface="Ubuntu"/>
                      </a:endParaRPr>
                    </a:p>
                  </a:txBody>
                  <a:tcPr marL="68580" marR="68580" marT="0" marB="0" anchor="ctr"/>
                </a:tc>
                <a:extLst>
                  <a:ext uri="{0D108BD9-81ED-4DB2-BD59-A6C34878D82A}">
                    <a16:rowId xmlns:a16="http://schemas.microsoft.com/office/drawing/2014/main" val="2492490300"/>
                  </a:ext>
                </a:extLst>
              </a:tr>
              <a:tr h="216646">
                <a:tc>
                  <a:txBody>
                    <a:bodyPr/>
                    <a:lstStyle/>
                    <a:p>
                      <a:pPr algn="l">
                        <a:lnSpc>
                          <a:spcPct val="107000"/>
                        </a:lnSpc>
                        <a:spcAft>
                          <a:spcPts val="800"/>
                        </a:spcAft>
                      </a:pPr>
                      <a:r>
                        <a:rPr lang="en-US" sz="1000" b="0" dirty="0">
                          <a:solidFill>
                            <a:schemeClr val="bg1"/>
                          </a:solidFill>
                          <a:effectLst/>
                          <a:latin typeface="Ubuntu"/>
                        </a:rPr>
                        <a:t>Diamond 9 Ranking</a:t>
                      </a:r>
                      <a:endParaRPr lang="en-GB" sz="1000" b="0" dirty="0">
                        <a:solidFill>
                          <a:schemeClr val="bg1"/>
                        </a:solidFill>
                        <a:effectLst/>
                        <a:latin typeface="Ubuntu"/>
                        <a:ea typeface="Calibri"/>
                        <a:cs typeface="Times New Roman"/>
                      </a:endParaRPr>
                    </a:p>
                  </a:txBody>
                  <a:tcPr marL="68580" marR="68580" marT="0" marB="0" anchor="ctr">
                    <a:solidFill>
                      <a:srgbClr val="18518A"/>
                    </a:solidFill>
                  </a:tcPr>
                </a:tc>
                <a:tc>
                  <a:txBody>
                    <a:bodyPr/>
                    <a:lstStyle/>
                    <a:p>
                      <a:pPr algn="l">
                        <a:lnSpc>
                          <a:spcPct val="107000"/>
                        </a:lnSpc>
                        <a:spcAft>
                          <a:spcPts val="800"/>
                        </a:spcAft>
                      </a:pPr>
                      <a:r>
                        <a:rPr lang="en-GB" sz="1000">
                          <a:solidFill>
                            <a:srgbClr val="18518A"/>
                          </a:solidFill>
                          <a:effectLst/>
                          <a:latin typeface="Ubuntu"/>
                        </a:rPr>
                        <a:t>Facts  to promote discussion and debate</a:t>
                      </a:r>
                      <a:endParaRPr lang="en-GB" sz="1000">
                        <a:solidFill>
                          <a:srgbClr val="18518A"/>
                        </a:solidFill>
                        <a:effectLst/>
                        <a:latin typeface="Ubuntu"/>
                        <a:ea typeface="Calibri"/>
                        <a:cs typeface="Times New Roman"/>
                      </a:endParaRPr>
                    </a:p>
                  </a:txBody>
                  <a:tcPr marL="68580" marR="68580" marT="0" marB="0" anchor="ctr"/>
                </a:tc>
                <a:tc>
                  <a:txBody>
                    <a:bodyPr/>
                    <a:lstStyle/>
                    <a:p>
                      <a:pPr algn="l">
                        <a:lnSpc>
                          <a:spcPct val="107000"/>
                        </a:lnSpc>
                        <a:spcAft>
                          <a:spcPts val="800"/>
                        </a:spcAft>
                      </a:pPr>
                      <a:r>
                        <a:rPr lang="en-GB" sz="1000">
                          <a:solidFill>
                            <a:srgbClr val="18518A"/>
                          </a:solidFill>
                          <a:effectLst/>
                          <a:latin typeface="Ubuntu"/>
                          <a:ea typeface="Calibri"/>
                          <a:cs typeface="Times New Roman"/>
                        </a:rPr>
                        <a:t>As a starter activity or plenary to discuss key messages/facts </a:t>
                      </a:r>
                    </a:p>
                  </a:txBody>
                  <a:tcPr marL="68580" marR="68580" marT="0" marB="0" anchor="ctr"/>
                </a:tc>
                <a:tc>
                  <a:txBody>
                    <a:bodyPr/>
                    <a:lstStyle/>
                    <a:p>
                      <a:pPr lvl="0" algn="ctr">
                        <a:lnSpc>
                          <a:spcPct val="107000"/>
                        </a:lnSpc>
                        <a:spcAft>
                          <a:spcPts val="800"/>
                        </a:spcAft>
                        <a:buNone/>
                      </a:pPr>
                      <a:r>
                        <a:rPr lang="en-GB" sz="900" b="0" i="0" u="none" strike="noStrike" noProof="0">
                          <a:solidFill>
                            <a:srgbClr val="18518A"/>
                          </a:solidFill>
                          <a:effectLst/>
                          <a:latin typeface="Ubuntu"/>
                        </a:rPr>
                        <a:t>[for schools to complete]</a:t>
                      </a:r>
                      <a:endParaRPr lang="en-US" sz="900">
                        <a:latin typeface="Ubuntu"/>
                      </a:endParaRPr>
                    </a:p>
                  </a:txBody>
                  <a:tcPr marL="68580" marR="68580" marT="0" marB="0" anchor="ctr"/>
                </a:tc>
                <a:tc>
                  <a:txBody>
                    <a:bodyPr/>
                    <a:lstStyle/>
                    <a:p>
                      <a:pPr lvl="0" algn="ctr">
                        <a:lnSpc>
                          <a:spcPct val="107000"/>
                        </a:lnSpc>
                        <a:spcAft>
                          <a:spcPts val="800"/>
                        </a:spcAft>
                        <a:buNone/>
                      </a:pPr>
                      <a:r>
                        <a:rPr lang="en-GB" sz="900" b="0" i="0" u="none" strike="noStrike" noProof="0" dirty="0">
                          <a:solidFill>
                            <a:srgbClr val="18518A"/>
                          </a:solidFill>
                          <a:effectLst/>
                          <a:latin typeface="Ubuntu"/>
                        </a:rPr>
                        <a:t>[for schools to complete]</a:t>
                      </a:r>
                      <a:endParaRPr lang="en-US" sz="900" dirty="0">
                        <a:latin typeface="Ubuntu"/>
                      </a:endParaRPr>
                    </a:p>
                  </a:txBody>
                  <a:tcPr marL="68580" marR="68580" marT="0" marB="0" anchor="ctr"/>
                </a:tc>
                <a:extLst>
                  <a:ext uri="{0D108BD9-81ED-4DB2-BD59-A6C34878D82A}">
                    <a16:rowId xmlns:a16="http://schemas.microsoft.com/office/drawing/2014/main" val="755154305"/>
                  </a:ext>
                </a:extLst>
              </a:tr>
            </a:tbl>
          </a:graphicData>
        </a:graphic>
      </p:graphicFrame>
    </p:spTree>
    <p:extLst>
      <p:ext uri="{BB962C8B-B14F-4D97-AF65-F5344CB8AC3E}">
        <p14:creationId xmlns:p14="http://schemas.microsoft.com/office/powerpoint/2010/main" val="178223337"/>
      </p:ext>
    </p:extLst>
  </p:cSld>
  <p:clrMapOvr>
    <a:masterClrMapping/>
  </p:clrMapOvr>
  <p:timing>
    <p:tnLst>
      <p:par>
        <p:cTn id="1" dur="indefinite" restart="never" nodeType="tmRoot"/>
      </p:par>
    </p:tnLst>
  </p:timing>
</p:sld>
</file>

<file path=ppt/theme/theme1.xml><?xml version="1.0" encoding="utf-8"?>
<a:theme xmlns:a="http://schemas.openxmlformats.org/drawingml/2006/main" name="PHW - Master Deck - Green">
  <a:themeElements>
    <a:clrScheme name="Custom 6">
      <a:dk1>
        <a:srgbClr val="000000"/>
      </a:dk1>
      <a:lt1>
        <a:srgbClr val="FFFFFF"/>
      </a:lt1>
      <a:dk2>
        <a:srgbClr val="285087"/>
      </a:dk2>
      <a:lt2>
        <a:srgbClr val="E8E8E8"/>
      </a:lt2>
      <a:accent1>
        <a:srgbClr val="15518B"/>
      </a:accent1>
      <a:accent2>
        <a:srgbClr val="24FFC0"/>
      </a:accent2>
      <a:accent3>
        <a:srgbClr val="24FFC0"/>
      </a:accent3>
      <a:accent4>
        <a:srgbClr val="FF5D0C"/>
      </a:accent4>
      <a:accent5>
        <a:srgbClr val="C288FF"/>
      </a:accent5>
      <a:accent6>
        <a:srgbClr val="E0E0E0"/>
      </a:accent6>
      <a:hlink>
        <a:srgbClr val="002060"/>
      </a:hlink>
      <a:folHlink>
        <a:srgbClr val="28508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d6550f9a-f14e-418b-a53a-e888529f43ac">
      <UserInfo>
        <DisplayName>Anthony Priest (Public Health Wales - No. 2 Capital Quarter)</DisplayName>
        <AccountId>13</AccountId>
        <AccountType/>
      </UserInfo>
      <UserInfo>
        <DisplayName>Alexa Gainsbury (Public Health Wales - No. 2 Capital Quarter)</DisplayName>
        <AccountId>17</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0" ma:contentTypeDescription="Create a new document." ma:contentTypeScope="" ma:versionID="e55373887e9dea69b3ebb2d9749d4546">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7bf8d5e6d67efff7c964a00175258bd5"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20FCDA9-6E04-457F-98E5-66F492C302C1}">
  <ds:schemaRefs>
    <ds:schemaRef ds:uri="http://purl.org/dc/terms/"/>
    <ds:schemaRef ds:uri="http://schemas.microsoft.com/office/2006/documentManagement/types"/>
    <ds:schemaRef ds:uri="http://purl.org/dc/dcmitype/"/>
    <ds:schemaRef ds:uri="d6550f9a-f14e-418b-a53a-e888529f43ac"/>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bbd7921a-042b-4eb0-b7a0-a3fc5587e9ac"/>
    <ds:schemaRef ds:uri="http://www.w3.org/XML/1998/namespace"/>
  </ds:schemaRefs>
</ds:datastoreItem>
</file>

<file path=customXml/itemProps2.xml><?xml version="1.0" encoding="utf-8"?>
<ds:datastoreItem xmlns:ds="http://schemas.openxmlformats.org/officeDocument/2006/customXml" ds:itemID="{6E8CF9C3-A71A-454B-BFA3-E4704BE467AD}">
  <ds:schemaRefs>
    <ds:schemaRef ds:uri="http://schemas.microsoft.com/sharepoint/v3/contenttype/forms"/>
  </ds:schemaRefs>
</ds:datastoreItem>
</file>

<file path=customXml/itemProps3.xml><?xml version="1.0" encoding="utf-8"?>
<ds:datastoreItem xmlns:ds="http://schemas.openxmlformats.org/officeDocument/2006/customXml" ds:itemID="{9E5286D8-C0A1-49F6-B1B5-214395609EED}">
  <ds:schemaRefs>
    <ds:schemaRef ds:uri="bbd7921a-042b-4eb0-b7a0-a3fc5587e9ac"/>
    <ds:schemaRef ds:uri="d6550f9a-f14e-418b-a53a-e888529f43a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43</TotalTime>
  <Words>3171</Words>
  <Application>Microsoft Office PowerPoint</Application>
  <PresentationFormat>Widescreen</PresentationFormat>
  <Paragraphs>226</Paragraphs>
  <Slides>10</Slides>
  <Notes>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vt:i4>
      </vt:variant>
    </vt:vector>
  </HeadingPairs>
  <TitlesOfParts>
    <vt:vector size="19" baseType="lpstr">
      <vt:lpstr>Arial</vt:lpstr>
      <vt:lpstr>Arial,Sans-Serif</vt:lpstr>
      <vt:lpstr>Calibri</vt:lpstr>
      <vt:lpstr>Calibri Light</vt:lpstr>
      <vt:lpstr>Segoe UI</vt:lpstr>
      <vt:lpstr>Times New Roman</vt:lpstr>
      <vt:lpstr>Ubuntu</vt:lpstr>
      <vt:lpstr>Verdana</vt:lpstr>
      <vt:lpstr>PHW - Master Deck - Green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lastModifiedBy>Emily Sullivan (Public Health Wales - No. 2 Capital Quarter)</cp:lastModifiedBy>
  <cp:revision>32</cp:revision>
  <dcterms:created xsi:type="dcterms:W3CDTF">2024-01-29T16:09:21Z</dcterms:created>
  <dcterms:modified xsi:type="dcterms:W3CDTF">2024-08-27T10:34:11Z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ies>
</file>