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Lst>
  <p:notesMasterIdLst>
    <p:notesMasterId r:id="rId12"/>
  </p:notesMasterIdLst>
  <p:sldIdLst>
    <p:sldId id="256" r:id="rId5"/>
    <p:sldId id="257" r:id="rId6"/>
    <p:sldId id="262" r:id="rId7"/>
    <p:sldId id="263" r:id="rId8"/>
    <p:sldId id="264" r:id="rId9"/>
    <p:sldId id="261"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6A0B2B-E484-B3E6-4D87-696A63D8C100}" name="Alexa Gainsbury (Public Health Wales - No. 2 Capital Quarter)" initials="AQ" userId="S::alexa.gainsbury@wales.nhs.uk::c5186529-ff50-472f-a883-baa2f4f2271c" providerId="AD"/>
  <p188:author id="{9CEF4D41-7E19-87B1-FCC0-3FB9C95F00ED}" name="Grace Lawson (Public Health Wales - No. 2 Capital Quarter)" initials="GQ" userId="S::grace.lawson@wales.nhs.uk::88c6baf7-06f7-4e16-85cb-71260126bd16" providerId="AD"/>
  <p188:author id="{8C8B1C45-317F-9FB0-501D-14FCFB96B5FF}" name="Leanne Small (Public Health Wales - No. 2 Capital Quarter)" initials="" userId="S::Leanne.Small@wales.nhs.uk::d76cf426-005f-434f-ac47-a5eb582e6007" providerId="AD"/>
  <p188:author id="{311702CD-2FE8-6362-4115-878685D0A7F7}" name="Leanne Small (Public Health Wales - No. 2 Capital Quarter)" initials="LQ" userId="S::leanne.small@wales.nhs.uk::d76cf426-005f-434f-ac47-a5eb582e600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518B"/>
    <a:srgbClr val="24FF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3BA09D-861D-4833-A77C-4998661360D5}" v="231" dt="2024-06-05T06:26:46.5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3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6BF1F24-30D7-5740-9F64-AE7FBFFC8324}" type="slidenum">
              <a:rPr lang="en-US" smtClean="0"/>
              <a:t>6</a:t>
            </a:fld>
            <a:endParaRPr lang="en-US"/>
          </a:p>
        </p:txBody>
      </p:sp>
    </p:spTree>
    <p:extLst>
      <p:ext uri="{BB962C8B-B14F-4D97-AF65-F5344CB8AC3E}">
        <p14:creationId xmlns:p14="http://schemas.microsoft.com/office/powerpoint/2010/main" val="38148466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52041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A02B95-454C-436A-2495-4BD89899203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25E66055-0316-3311-FD19-CCA64B937788}"/>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5" name="TextBox 4">
            <a:extLst>
              <a:ext uri="{FF2B5EF4-FFF2-40B4-BE49-F238E27FC236}">
                <a16:creationId xmlns:a16="http://schemas.microsoft.com/office/drawing/2014/main" id="{35443EDF-457C-1F18-EF76-CFD02BB1935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E4047BBA-C9F9-8630-437C-D87D9ED7D9DB}"/>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FC7BFF3C-A959-AC30-52EA-3320FA2A055E}"/>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151414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6/5/2024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697"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phw.nhs.wales/topics/information-and-guidance-on-vaping-for-secondary-aged-learners-in-wales/information-and-guidance-on-vaping-for-secondary-aged-learners-in-wal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D06AB5A8-AE53-D96F-DDC9-26440FF68D00}"/>
              </a:ext>
            </a:extLst>
          </p:cNvPr>
          <p:cNvSpPr>
            <a:spLocks noGrp="1"/>
          </p:cNvSpPr>
          <p:nvPr>
            <p:ph type="body" sz="quarter" idx="10"/>
          </p:nvPr>
        </p:nvSpPr>
        <p:spPr/>
        <p:txBody>
          <a:bodyPr/>
          <a:lstStyle/>
          <a:p>
            <a:r>
              <a:rPr lang="en-US" dirty="0"/>
              <a:t>Why Do People Vape?</a:t>
            </a:r>
          </a:p>
        </p:txBody>
      </p:sp>
      <p:sp>
        <p:nvSpPr>
          <p:cNvPr id="4" name="Text Placeholder 2">
            <a:extLst>
              <a:ext uri="{FF2B5EF4-FFF2-40B4-BE49-F238E27FC236}">
                <a16:creationId xmlns:a16="http://schemas.microsoft.com/office/drawing/2014/main" id="{09868C66-53C7-38CB-D98E-528F077219E9}"/>
              </a:ext>
            </a:extLst>
          </p:cNvPr>
          <p:cNvSpPr>
            <a:spLocks noGrp="1"/>
          </p:cNvSpPr>
          <p:nvPr>
            <p:ph type="body" sz="quarter" idx="11"/>
          </p:nvPr>
        </p:nvSpPr>
        <p:spPr>
          <a:xfrm>
            <a:off x="293505" y="3627352"/>
            <a:ext cx="1293315" cy="465209"/>
          </a:xfrm>
        </p:spPr>
        <p:txBody>
          <a:bodyPr>
            <a:normAutofit/>
          </a:bodyPr>
          <a:lstStyle/>
          <a:p>
            <a:r>
              <a:rPr lang="en-GB">
                <a:latin typeface="Ubuntu"/>
                <a:ea typeface="Verdana"/>
              </a:rPr>
              <a:t>Vaping</a:t>
            </a:r>
            <a:endParaRPr lang="en-GB"/>
          </a:p>
        </p:txBody>
      </p:sp>
      <p:pic>
        <p:nvPicPr>
          <p:cNvPr id="6" name="Picture Placeholder 6" descr="A person with long hair and a black shirt standing in a shadow.">
            <a:extLst>
              <a:ext uri="{FF2B5EF4-FFF2-40B4-BE49-F238E27FC236}">
                <a16:creationId xmlns:a16="http://schemas.microsoft.com/office/drawing/2014/main" id="{A358009A-6D58-E9B5-FBEF-8E3B369FB88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5957207" y="1490828"/>
            <a:ext cx="5203825" cy="3559175"/>
          </a:xfrm>
          <a:prstGeom prst="roundRect">
            <a:avLst>
              <a:gd name="adj" fmla="val 2233"/>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9D0DD44-8D84-A28B-5F1C-3054B2A5F392}"/>
              </a:ext>
            </a:extLst>
          </p:cNvPr>
          <p:cNvSpPr>
            <a:spLocks noGrp="1"/>
          </p:cNvSpPr>
          <p:nvPr>
            <p:ph type="body" sz="quarter" idx="11"/>
          </p:nvPr>
        </p:nvSpPr>
        <p:spPr>
          <a:xfrm>
            <a:off x="512696" y="1214770"/>
            <a:ext cx="4432300" cy="669925"/>
          </a:xfrm>
        </p:spPr>
        <p:txBody>
          <a:bodyPr>
            <a:normAutofit fontScale="92500"/>
          </a:bodyPr>
          <a:lstStyle/>
          <a:p>
            <a:r>
              <a:rPr lang="en-GB"/>
              <a:t>Vaping to quit smoking</a:t>
            </a:r>
          </a:p>
        </p:txBody>
      </p:sp>
      <p:sp>
        <p:nvSpPr>
          <p:cNvPr id="5" name="Text Placeholder 4">
            <a:extLst>
              <a:ext uri="{FF2B5EF4-FFF2-40B4-BE49-F238E27FC236}">
                <a16:creationId xmlns:a16="http://schemas.microsoft.com/office/drawing/2014/main" id="{8C64877F-B19B-6E8F-71F3-C624F96A1D5B}"/>
              </a:ext>
            </a:extLst>
          </p:cNvPr>
          <p:cNvSpPr>
            <a:spLocks noGrp="1"/>
          </p:cNvSpPr>
          <p:nvPr>
            <p:ph type="body" sz="quarter" idx="13"/>
          </p:nvPr>
        </p:nvSpPr>
        <p:spPr>
          <a:xfrm>
            <a:off x="509299" y="2174109"/>
            <a:ext cx="6319649" cy="2923401"/>
          </a:xfrm>
        </p:spPr>
        <p:txBody>
          <a:bodyPr vert="horz" lIns="91440" tIns="45720" rIns="91440" bIns="45720" rtlCol="0" anchor="t">
            <a:normAutofit lnSpcReduction="10000"/>
          </a:bodyPr>
          <a:lstStyle/>
          <a:p>
            <a:r>
              <a:rPr lang="en-GB" sz="2200" dirty="0">
                <a:solidFill>
                  <a:srgbClr val="15518B"/>
                </a:solidFill>
                <a:latin typeface="Ubuntu"/>
                <a:ea typeface="Calibri"/>
                <a:cs typeface="Calibri"/>
              </a:rPr>
              <a:t>Vaping devices should not be used by children and young people because vaping is not harmless, and we do not yet know the long-term health effects of vaping.</a:t>
            </a:r>
            <a:endParaRPr lang="en-GB" sz="2200">
              <a:solidFill>
                <a:srgbClr val="15518B"/>
              </a:solidFill>
              <a:latin typeface="Ubuntu"/>
            </a:endParaRPr>
          </a:p>
          <a:p>
            <a:r>
              <a:rPr lang="en-GB" sz="2200" dirty="0">
                <a:latin typeface="Ubuntu"/>
              </a:rPr>
              <a:t>Vapes are often used by adult smokers to help them quit smoking cigarettes. Smokers who switch completely to vaping can reduce their risk of harm from smoking. </a:t>
            </a:r>
            <a:r>
              <a:rPr lang="en-GB" sz="2200" dirty="0"/>
              <a:t>This is because vaping is less harmful than smoking although it is not completely harmless.</a:t>
            </a:r>
          </a:p>
        </p:txBody>
      </p:sp>
      <p:pic>
        <p:nvPicPr>
          <p:cNvPr id="7" name="Picture Placeholder 9" descr="A cigarette and a vape.">
            <a:extLst>
              <a:ext uri="{FF2B5EF4-FFF2-40B4-BE49-F238E27FC236}">
                <a16:creationId xmlns:a16="http://schemas.microsoft.com/office/drawing/2014/main" id="{14D69C54-D89E-FA74-D553-4B0AC86C396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547"/>
          <a:stretch/>
        </p:blipFill>
        <p:spPr>
          <a:xfrm>
            <a:off x="7570375" y="1460975"/>
            <a:ext cx="3640141" cy="4344862"/>
          </a:xfrm>
          <a:prstGeom prst="roundRect">
            <a:avLst>
              <a:gd name="adj" fmla="val 2233"/>
            </a:avLst>
          </a:prstGeom>
        </p:spPr>
      </p:pic>
    </p:spTree>
    <p:extLst>
      <p:ext uri="{BB962C8B-B14F-4D97-AF65-F5344CB8AC3E}">
        <p14:creationId xmlns:p14="http://schemas.microsoft.com/office/powerpoint/2010/main" val="36219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80739AA-5506-1E58-17E6-4DC04A40DB78}"/>
              </a:ext>
            </a:extLst>
          </p:cNvPr>
          <p:cNvSpPr>
            <a:spLocks noGrp="1"/>
          </p:cNvSpPr>
          <p:nvPr>
            <p:ph type="body" sz="quarter" idx="11"/>
          </p:nvPr>
        </p:nvSpPr>
        <p:spPr>
          <a:xfrm>
            <a:off x="571934" y="943692"/>
            <a:ext cx="6789850" cy="702122"/>
          </a:xfrm>
        </p:spPr>
        <p:txBody>
          <a:bodyPr>
            <a:normAutofit/>
          </a:bodyPr>
          <a:lstStyle/>
          <a:p>
            <a:r>
              <a:rPr lang="en-GB">
                <a:latin typeface="Ubuntu"/>
              </a:rPr>
              <a:t>Perceptions about vaping</a:t>
            </a:r>
          </a:p>
        </p:txBody>
      </p:sp>
      <p:sp>
        <p:nvSpPr>
          <p:cNvPr id="5" name="Text Placeholder 4">
            <a:extLst>
              <a:ext uri="{FF2B5EF4-FFF2-40B4-BE49-F238E27FC236}">
                <a16:creationId xmlns:a16="http://schemas.microsoft.com/office/drawing/2014/main" id="{B2F6125F-E11B-D956-C8E1-D25F2C77C4FE}"/>
              </a:ext>
            </a:extLst>
          </p:cNvPr>
          <p:cNvSpPr>
            <a:spLocks noGrp="1"/>
          </p:cNvSpPr>
          <p:nvPr>
            <p:ph type="body" sz="quarter" idx="13"/>
          </p:nvPr>
        </p:nvSpPr>
        <p:spPr>
          <a:xfrm>
            <a:off x="569939" y="1843617"/>
            <a:ext cx="7184471" cy="3183695"/>
          </a:xfrm>
        </p:spPr>
        <p:txBody>
          <a:bodyPr vert="horz" lIns="91440" tIns="45720" rIns="91440" bIns="45720" rtlCol="0" anchor="t">
            <a:noAutofit/>
          </a:bodyPr>
          <a:lstStyle/>
          <a:p>
            <a:r>
              <a:rPr lang="en-GB" sz="2000" dirty="0">
                <a:latin typeface="Ubuntu"/>
              </a:rPr>
              <a:t>Vaping devices should not be used by non-smokers. Research exploring young people's motivations to vape identifies several possible factors:</a:t>
            </a:r>
            <a:endParaRPr lang="en-US" sz="2000" dirty="0"/>
          </a:p>
          <a:p>
            <a:pPr marL="285750" indent="-285750">
              <a:buFont typeface="Arial" panose="020B0604020202020204" pitchFamily="34" charset="0"/>
              <a:buChar char="•"/>
            </a:pPr>
            <a:r>
              <a:rPr lang="en-GB" sz="2000" dirty="0">
                <a:latin typeface="Ubuntu"/>
              </a:rPr>
              <a:t>Peer influence</a:t>
            </a:r>
          </a:p>
          <a:p>
            <a:pPr marL="285750" indent="-285750">
              <a:buFont typeface="Arial" panose="020B0604020202020204" pitchFamily="34" charset="0"/>
              <a:buChar char="•"/>
            </a:pPr>
            <a:r>
              <a:rPr lang="en-GB" sz="2000" dirty="0">
                <a:latin typeface="Ubuntu"/>
              </a:rPr>
              <a:t>Social image</a:t>
            </a:r>
          </a:p>
          <a:p>
            <a:pPr marL="285750" indent="-285750">
              <a:buFont typeface="Arial" panose="020B0604020202020204" pitchFamily="34" charset="0"/>
              <a:buChar char="•"/>
            </a:pPr>
            <a:r>
              <a:rPr lang="en-GB" sz="2000" dirty="0">
                <a:latin typeface="Ubuntu"/>
              </a:rPr>
              <a:t>Perceived lower health risks compared with cigarettes</a:t>
            </a:r>
          </a:p>
          <a:p>
            <a:pPr marL="285750" indent="-285750">
              <a:buFont typeface="Arial" panose="020B0604020202020204" pitchFamily="34" charset="0"/>
              <a:buChar char="•"/>
            </a:pPr>
            <a:r>
              <a:rPr lang="en-GB" sz="2000" dirty="0">
                <a:latin typeface="Ubuntu"/>
              </a:rPr>
              <a:t>To give it a try</a:t>
            </a:r>
          </a:p>
          <a:p>
            <a:pPr marL="285750" indent="-285750">
              <a:buFont typeface="Arial" panose="020B0604020202020204" pitchFamily="34" charset="0"/>
              <a:buChar char="•"/>
            </a:pPr>
            <a:r>
              <a:rPr lang="en-GB" sz="2000" dirty="0">
                <a:latin typeface="Ubuntu"/>
              </a:rPr>
              <a:t>Flavours</a:t>
            </a:r>
          </a:p>
          <a:p>
            <a:pPr marL="285750" indent="-285750">
              <a:buFont typeface="Arial" panose="020B0604020202020204" pitchFamily="34" charset="0"/>
              <a:buChar char="•"/>
            </a:pPr>
            <a:r>
              <a:rPr lang="en-GB" sz="2000" dirty="0">
                <a:latin typeface="Ubuntu"/>
              </a:rPr>
              <a:t>Perceived as being more discreet/socially acceptable than cigarette smoking (e.g. less smell associated with vaping) </a:t>
            </a:r>
            <a:endParaRPr lang="en-GB" sz="2000" dirty="0"/>
          </a:p>
          <a:p>
            <a:pPr marL="342900" indent="-342900">
              <a:buFont typeface="Arial" panose="020B0604020202020204" pitchFamily="34" charset="0"/>
              <a:buChar char="•"/>
            </a:pPr>
            <a:endParaRPr lang="en-US">
              <a:solidFill>
                <a:srgbClr val="285087"/>
              </a:solidFill>
              <a:latin typeface="Segoe UI"/>
              <a:cs typeface="Segoe UI"/>
            </a:endParaRPr>
          </a:p>
          <a:p>
            <a:pPr marL="285750" indent="-285750">
              <a:buFont typeface="Arial" panose="020B0604020202020204" pitchFamily="34" charset="0"/>
              <a:buChar char="•"/>
            </a:pPr>
            <a:endParaRPr lang="en-GB" sz="2200"/>
          </a:p>
        </p:txBody>
      </p:sp>
      <p:sp>
        <p:nvSpPr>
          <p:cNvPr id="6" name="TextBox 5">
            <a:extLst>
              <a:ext uri="{FF2B5EF4-FFF2-40B4-BE49-F238E27FC236}">
                <a16:creationId xmlns:a16="http://schemas.microsoft.com/office/drawing/2014/main" id="{736978CC-AAFA-A1F9-7351-252E38DDF0AE}"/>
              </a:ext>
            </a:extLst>
          </p:cNvPr>
          <p:cNvSpPr txBox="1"/>
          <p:nvPr/>
        </p:nvSpPr>
        <p:spPr>
          <a:xfrm>
            <a:off x="5162467" y="6203208"/>
            <a:ext cx="636269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rgbClr val="15518B"/>
                </a:solidFill>
                <a:latin typeface="Ubuntu"/>
                <a:ea typeface="+mn-lt"/>
                <a:cs typeface="+mn-lt"/>
              </a:rPr>
              <a:t>Source: </a:t>
            </a:r>
            <a:r>
              <a:rPr lang="en-US" sz="1400" dirty="0">
                <a:solidFill>
                  <a:srgbClr val="15518B"/>
                </a:solidFill>
                <a:latin typeface="Ubuntu"/>
                <a:cs typeface="Segoe UI"/>
                <a:hlinkClick r:id="rId2">
                  <a:extLst>
                    <a:ext uri="{A12FA001-AC4F-418D-AE19-62706E023703}">
                      <ahyp:hlinkClr xmlns:ahyp="http://schemas.microsoft.com/office/drawing/2018/hyperlinkcolor" val="tx"/>
                    </a:ext>
                  </a:extLst>
                </a:hlinkClick>
              </a:rPr>
              <a:t>Information and Guidance on Vaping for Schools in Wales (nhs.wales)</a:t>
            </a:r>
            <a:endParaRPr lang="en-US" sz="1400">
              <a:solidFill>
                <a:srgbClr val="15518B"/>
              </a:solidFill>
              <a:latin typeface="Ubuntu"/>
              <a:ea typeface="Calibri"/>
              <a:cs typeface="Calibri"/>
            </a:endParaRPr>
          </a:p>
        </p:txBody>
      </p:sp>
      <p:pic>
        <p:nvPicPr>
          <p:cNvPr id="8" name="Picture Placeholder 9" descr="Shop sign on street promoting vapes">
            <a:extLst>
              <a:ext uri="{FF2B5EF4-FFF2-40B4-BE49-F238E27FC236}">
                <a16:creationId xmlns:a16="http://schemas.microsoft.com/office/drawing/2014/main" id="{F093B22B-6F92-B5D7-2945-3F8048BA74D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73"/>
          <a:stretch/>
        </p:blipFill>
        <p:spPr>
          <a:xfrm>
            <a:off x="7885021" y="1292741"/>
            <a:ext cx="3640144" cy="4342411"/>
          </a:xfrm>
          <a:prstGeom prst="roundRect">
            <a:avLst>
              <a:gd name="adj" fmla="val 2233"/>
            </a:avLst>
          </a:prstGeom>
        </p:spPr>
      </p:pic>
    </p:spTree>
    <p:extLst>
      <p:ext uri="{BB962C8B-B14F-4D97-AF65-F5344CB8AC3E}">
        <p14:creationId xmlns:p14="http://schemas.microsoft.com/office/powerpoint/2010/main" val="2194775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719B7BB-CF59-72A3-4178-2CD4E18CAE37}"/>
              </a:ext>
            </a:extLst>
          </p:cNvPr>
          <p:cNvSpPr>
            <a:spLocks noGrp="1"/>
          </p:cNvSpPr>
          <p:nvPr>
            <p:ph type="body" sz="quarter" idx="11"/>
          </p:nvPr>
        </p:nvSpPr>
        <p:spPr>
          <a:xfrm>
            <a:off x="405520" y="762051"/>
            <a:ext cx="6162201" cy="856830"/>
          </a:xfrm>
        </p:spPr>
        <p:txBody>
          <a:bodyPr>
            <a:normAutofit fontScale="92500" lnSpcReduction="10000"/>
          </a:bodyPr>
          <a:lstStyle/>
          <a:p>
            <a:r>
              <a:rPr lang="en-GB">
                <a:latin typeface="Ubuntu"/>
              </a:rPr>
              <a:t>Vaping to relieve stress/anxiety: </a:t>
            </a:r>
            <a:r>
              <a:rPr lang="en-GB">
                <a:solidFill>
                  <a:srgbClr val="24FFC0"/>
                </a:solidFill>
                <a:latin typeface="Ubuntu"/>
              </a:rPr>
              <a:t>Dispelling the myth</a:t>
            </a:r>
            <a:r>
              <a:rPr lang="en-GB">
                <a:latin typeface="Ubuntu"/>
              </a:rPr>
              <a:t> </a:t>
            </a:r>
            <a:endParaRPr lang="en-GB"/>
          </a:p>
        </p:txBody>
      </p:sp>
      <p:sp>
        <p:nvSpPr>
          <p:cNvPr id="5" name="Text Placeholder 4">
            <a:extLst>
              <a:ext uri="{FF2B5EF4-FFF2-40B4-BE49-F238E27FC236}">
                <a16:creationId xmlns:a16="http://schemas.microsoft.com/office/drawing/2014/main" id="{E00EC96C-5E09-86D4-58C0-657688C163BD}"/>
              </a:ext>
            </a:extLst>
          </p:cNvPr>
          <p:cNvSpPr>
            <a:spLocks noGrp="1"/>
          </p:cNvSpPr>
          <p:nvPr>
            <p:ph type="body" sz="quarter" idx="13"/>
          </p:nvPr>
        </p:nvSpPr>
        <p:spPr>
          <a:xfrm>
            <a:off x="180140" y="1708404"/>
            <a:ext cx="7714498" cy="4668717"/>
          </a:xfrm>
        </p:spPr>
        <p:txBody>
          <a:bodyPr vert="horz" lIns="91440" tIns="45720" rIns="91440" bIns="45720" rtlCol="0" anchor="t">
            <a:noAutofit/>
          </a:bodyPr>
          <a:lstStyle/>
          <a:p>
            <a:r>
              <a:rPr lang="en-GB" sz="1800">
                <a:latin typeface="Ubuntu"/>
              </a:rPr>
              <a:t>A common motivation young people give for vaping is to support mental health, reduce stress levels and address low self-esteem where vapes are used as a perceived coping mechanism.</a:t>
            </a:r>
            <a:endParaRPr lang="en-US"/>
          </a:p>
          <a:p>
            <a:r>
              <a:rPr lang="en-GB" sz="1800">
                <a:latin typeface="Ubuntu"/>
              </a:rPr>
              <a:t>However, </a:t>
            </a:r>
            <a:r>
              <a:rPr lang="en-GB" sz="1800">
                <a:solidFill>
                  <a:srgbClr val="15518B"/>
                </a:solidFill>
                <a:latin typeface="Ubuntu"/>
              </a:rPr>
              <a:t>i</a:t>
            </a:r>
            <a:r>
              <a:rPr lang="en-GB" sz="1800">
                <a:solidFill>
                  <a:srgbClr val="395496"/>
                </a:solidFill>
                <a:latin typeface="Ubuntu"/>
              </a:rPr>
              <a:t>t is a misconception that vaping reduces stress and anxiety. In fact, young people who vape for stress relief  report having higher stress levels than young people who don't vape.</a:t>
            </a:r>
            <a:r>
              <a:rPr lang="en-US" sz="1800" dirty="0">
                <a:latin typeface="Arial"/>
                <a:cs typeface="Arial"/>
              </a:rPr>
              <a:t> </a:t>
            </a:r>
            <a:endParaRPr lang="en-US" sz="1800" dirty="0">
              <a:solidFill>
                <a:srgbClr val="15518B"/>
              </a:solidFill>
              <a:latin typeface="Arial"/>
              <a:cs typeface="Arial"/>
            </a:endParaRPr>
          </a:p>
          <a:p>
            <a:pPr>
              <a:buFont typeface="Arial" panose="020B0604020202020204" pitchFamily="34" charset="0"/>
            </a:pPr>
            <a:r>
              <a:rPr lang="en-US" sz="1800">
                <a:solidFill>
                  <a:srgbClr val="395496"/>
                </a:solidFill>
                <a:latin typeface="Ubuntu"/>
                <a:cs typeface="Arial"/>
              </a:rPr>
              <a:t>Nicotine creates an immediate sense of relaxation, but this feeling is temporary and quickly replaced by increased anxiety, tension, cravings and withdrawal symptoms.</a:t>
            </a:r>
            <a:endParaRPr lang="en-US" sz="1800">
              <a:latin typeface="Arial"/>
              <a:cs typeface="Arial"/>
            </a:endParaRPr>
          </a:p>
          <a:p>
            <a:r>
              <a:rPr lang="en-US" sz="1800">
                <a:solidFill>
                  <a:srgbClr val="395496"/>
                </a:solidFill>
                <a:latin typeface="Ubuntu"/>
                <a:cs typeface="Arial"/>
              </a:rPr>
              <a:t>Withdrawal symptoms can be temporarily managed by further doses of nicotine, but this will not reduce underlying feelings of anxiety or address why an individual feels anxious in the first place.</a:t>
            </a:r>
            <a:r>
              <a:rPr lang="en-US" sz="1800" dirty="0">
                <a:solidFill>
                  <a:srgbClr val="395496"/>
                </a:solidFill>
                <a:latin typeface="Arial"/>
                <a:cs typeface="Arial"/>
              </a:rPr>
              <a:t> </a:t>
            </a:r>
            <a:endParaRPr lang="en-US" sz="1800" dirty="0">
              <a:solidFill>
                <a:srgbClr val="395496"/>
              </a:solidFill>
              <a:cs typeface="Arial"/>
            </a:endParaRPr>
          </a:p>
          <a:p>
            <a:r>
              <a:rPr lang="en-US" sz="1800">
                <a:solidFill>
                  <a:srgbClr val="395496"/>
                </a:solidFill>
                <a:latin typeface="Ubuntu"/>
                <a:cs typeface="Arial"/>
              </a:rPr>
              <a:t>There is no benefit to using vaping as a coping mechanism for stress and anxiety and nicotine dependency may get in the way of you taking</a:t>
            </a:r>
            <a:r>
              <a:rPr lang="en-US" sz="2300" dirty="0">
                <a:solidFill>
                  <a:srgbClr val="395496"/>
                </a:solidFill>
                <a:latin typeface="Ubuntu"/>
                <a:cs typeface="Arial"/>
              </a:rPr>
              <a:t> </a:t>
            </a:r>
            <a:r>
              <a:rPr lang="en-US" sz="1800">
                <a:solidFill>
                  <a:srgbClr val="395496"/>
                </a:solidFill>
                <a:latin typeface="Ubuntu"/>
                <a:cs typeface="Arial"/>
              </a:rPr>
              <a:t>part in activities that are effective coping mechanisms (such as participating in clubs).</a:t>
            </a:r>
            <a:r>
              <a:rPr lang="en-US" sz="1800" dirty="0">
                <a:solidFill>
                  <a:srgbClr val="395496"/>
                </a:solidFill>
                <a:latin typeface="Arial"/>
                <a:cs typeface="Arial"/>
              </a:rPr>
              <a:t> </a:t>
            </a:r>
          </a:p>
        </p:txBody>
      </p:sp>
      <p:pic>
        <p:nvPicPr>
          <p:cNvPr id="7" name="Picture Placeholder 12" descr="A person holding her head looking over books.">
            <a:extLst>
              <a:ext uri="{FF2B5EF4-FFF2-40B4-BE49-F238E27FC236}">
                <a16:creationId xmlns:a16="http://schemas.microsoft.com/office/drawing/2014/main" id="{67604D7C-5150-6DA9-16E6-9B583B04430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896390" y="2094799"/>
            <a:ext cx="4006850" cy="2678113"/>
          </a:xfrm>
          <a:prstGeom prst="roundRect">
            <a:avLst>
              <a:gd name="adj" fmla="val 2233"/>
            </a:avLst>
          </a:prstGeom>
        </p:spPr>
      </p:pic>
    </p:spTree>
    <p:extLst>
      <p:ext uri="{BB962C8B-B14F-4D97-AF65-F5344CB8AC3E}">
        <p14:creationId xmlns:p14="http://schemas.microsoft.com/office/powerpoint/2010/main" val="1228847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2DFB3C5-1424-F669-53D1-BF63DAB988C6}"/>
              </a:ext>
            </a:extLst>
          </p:cNvPr>
          <p:cNvSpPr>
            <a:spLocks noGrp="1"/>
          </p:cNvSpPr>
          <p:nvPr>
            <p:ph type="body" sz="quarter" idx="11"/>
          </p:nvPr>
        </p:nvSpPr>
        <p:spPr>
          <a:xfrm>
            <a:off x="608982" y="678207"/>
            <a:ext cx="8418368" cy="734318"/>
          </a:xfrm>
        </p:spPr>
        <p:txBody>
          <a:bodyPr>
            <a:normAutofit/>
          </a:bodyPr>
          <a:lstStyle/>
          <a:p>
            <a:r>
              <a:rPr lang="en-GB" sz="2400">
                <a:latin typeface="Ubuntu"/>
              </a:rPr>
              <a:t>Vaping due to nicotine dependency or addiction</a:t>
            </a:r>
          </a:p>
        </p:txBody>
      </p:sp>
      <p:sp>
        <p:nvSpPr>
          <p:cNvPr id="6" name="Text Placeholder 4">
            <a:extLst>
              <a:ext uri="{FF2B5EF4-FFF2-40B4-BE49-F238E27FC236}">
                <a16:creationId xmlns:a16="http://schemas.microsoft.com/office/drawing/2014/main" id="{D26A9B21-DD91-AC7D-084E-5C218C9862AD}"/>
              </a:ext>
            </a:extLst>
          </p:cNvPr>
          <p:cNvSpPr>
            <a:spLocks noGrp="1"/>
          </p:cNvSpPr>
          <p:nvPr>
            <p:ph type="body" sz="quarter" idx="13"/>
          </p:nvPr>
        </p:nvSpPr>
        <p:spPr>
          <a:xfrm>
            <a:off x="611370" y="1519934"/>
            <a:ext cx="7458190" cy="3872265"/>
          </a:xfrm>
        </p:spPr>
        <p:txBody>
          <a:bodyPr vert="horz" lIns="91440" tIns="45720" rIns="91440" bIns="45720" rtlCol="0" anchor="t">
            <a:noAutofit/>
          </a:bodyPr>
          <a:lstStyle/>
          <a:p>
            <a:r>
              <a:rPr lang="en-GB" sz="1800">
                <a:latin typeface="Ubuntu"/>
              </a:rPr>
              <a:t>Vaping devices are designed to be used continuously. Often a single-use device can contain hundreds of puffs. This compares to a cigarette which usually takes 10-15 puffs.</a:t>
            </a:r>
            <a:endParaRPr lang="en-GB" sz="1800"/>
          </a:p>
          <a:p>
            <a:r>
              <a:rPr lang="en-GB" sz="1800">
                <a:latin typeface="Ubuntu"/>
              </a:rPr>
              <a:t>Because of the continuous nature of vaping, this behaviour can often become habitual and can lead to nicotine dependency and/or addiction.</a:t>
            </a:r>
          </a:p>
          <a:p>
            <a:r>
              <a:rPr lang="en-US" sz="1800">
                <a:latin typeface="Ubuntu"/>
                <a:cs typeface="Arial"/>
              </a:rPr>
              <a:t>Young people are sensitive to nicotine because their brains are still developing, this makes it easier to get hooked – you can become addicted within days of using it. </a:t>
            </a:r>
            <a:endParaRPr lang="en-US" sz="1800">
              <a:solidFill>
                <a:srgbClr val="000000"/>
              </a:solidFill>
              <a:latin typeface="Ubuntu"/>
              <a:cs typeface="Arial"/>
            </a:endParaRPr>
          </a:p>
          <a:p>
            <a:r>
              <a:rPr lang="en-GB" sz="1800">
                <a:latin typeface="Ubuntu"/>
              </a:rPr>
              <a:t>The symptoms of nicotine dependency or addiction can </a:t>
            </a:r>
            <a:r>
              <a:rPr lang="en-US" sz="1800">
                <a:latin typeface="Ubuntu"/>
              </a:rPr>
              <a:t> make it harder for you to concentrate, learn and control your impulses.</a:t>
            </a:r>
          </a:p>
          <a:p>
            <a:r>
              <a:rPr lang="en-GB" sz="1800">
                <a:latin typeface="Ubuntu"/>
              </a:rPr>
              <a:t>To relieve the symptoms of nicotine withdrawal, people spend more time vaping to relieve their symptoms.</a:t>
            </a:r>
            <a:endParaRPr lang="en-GB" sz="1800">
              <a:highlight>
                <a:srgbClr val="FFFF00"/>
              </a:highlight>
            </a:endParaRPr>
          </a:p>
          <a:p>
            <a:pPr marL="342900" indent="-342900">
              <a:buFont typeface="Arial" panose="020B0604020202020204" pitchFamily="34" charset="0"/>
              <a:buChar char="•"/>
            </a:pPr>
            <a:endParaRPr lang="en-GB" sz="4000">
              <a:highlight>
                <a:srgbClr val="FFFF00"/>
              </a:highlight>
            </a:endParaRPr>
          </a:p>
          <a:p>
            <a:pPr marL="342900" indent="-342900">
              <a:buFont typeface="Arial" panose="020B0604020202020204" pitchFamily="34" charset="0"/>
              <a:buChar char="•"/>
            </a:pPr>
            <a:endParaRPr lang="en-GB" sz="2200">
              <a:highlight>
                <a:srgbClr val="FFFF00"/>
              </a:highlight>
            </a:endParaRPr>
          </a:p>
          <a:p>
            <a:pPr marL="342900" indent="-342900">
              <a:buFont typeface="Arial" panose="020B0604020202020204" pitchFamily="34" charset="0"/>
              <a:buChar char="•"/>
            </a:pPr>
            <a:endParaRPr lang="en-GB" sz="2200"/>
          </a:p>
        </p:txBody>
      </p:sp>
      <p:sp>
        <p:nvSpPr>
          <p:cNvPr id="4" name="TextBox 1">
            <a:extLst>
              <a:ext uri="{FF2B5EF4-FFF2-40B4-BE49-F238E27FC236}">
                <a16:creationId xmlns:a16="http://schemas.microsoft.com/office/drawing/2014/main" id="{98D9D1CC-B5E8-F9DF-FE92-4636AF80A232}"/>
              </a:ext>
            </a:extLst>
          </p:cNvPr>
          <p:cNvSpPr txBox="1"/>
          <p:nvPr/>
        </p:nvSpPr>
        <p:spPr>
          <a:xfrm>
            <a:off x="8145278" y="1860943"/>
            <a:ext cx="3898987" cy="2862322"/>
          </a:xfrm>
          <a:prstGeom prst="rect">
            <a:avLst/>
          </a:prstGeom>
          <a:solidFill>
            <a:srgbClr val="15518B"/>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24FFC0"/>
                </a:solidFill>
                <a:latin typeface="Ubuntu"/>
                <a:ea typeface="Calibri"/>
                <a:cs typeface="Calibri"/>
              </a:rPr>
              <a:t>Nicotine is a toxin and poisoning can happen if larger doses are taken. Symptoms are usually quite mild including nausea and vomiting, headaches and stomach pains, but in more severe cases it can lead to convulsions, depressed breathing and heartbeat, and even death. Serious nicotine poisonings are rare.   Source: </a:t>
            </a:r>
            <a:r>
              <a:rPr lang="en-US" sz="1400" i="1">
                <a:solidFill>
                  <a:srgbClr val="24FFC0"/>
                </a:solidFill>
                <a:latin typeface="Ubuntu"/>
                <a:ea typeface="Calibri"/>
                <a:cs typeface="Calibri"/>
              </a:rPr>
              <a:t>'Talk to Frank'</a:t>
            </a:r>
            <a:endParaRPr lang="en-US">
              <a:solidFill>
                <a:srgbClr val="24FFC0"/>
              </a:solidFill>
              <a:latin typeface="Ubuntu"/>
            </a:endParaRPr>
          </a:p>
        </p:txBody>
      </p:sp>
      <p:sp>
        <p:nvSpPr>
          <p:cNvPr id="5" name="TextBox 4">
            <a:extLst>
              <a:ext uri="{FF2B5EF4-FFF2-40B4-BE49-F238E27FC236}">
                <a16:creationId xmlns:a16="http://schemas.microsoft.com/office/drawing/2014/main" id="{3CEDC9E9-F71B-5D4D-BB77-F7FBD10F2DD6}"/>
              </a:ext>
            </a:extLst>
          </p:cNvPr>
          <p:cNvSpPr txBox="1"/>
          <p:nvPr/>
        </p:nvSpPr>
        <p:spPr>
          <a:xfrm>
            <a:off x="608340" y="5605929"/>
            <a:ext cx="7326325" cy="646331"/>
          </a:xfrm>
          <a:prstGeom prst="rect">
            <a:avLst/>
          </a:prstGeom>
          <a:solidFill>
            <a:srgbClr val="15518B"/>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24FFC0"/>
                </a:solidFill>
                <a:latin typeface="Ubuntu"/>
                <a:ea typeface="Calibri"/>
                <a:cs typeface="Calibri"/>
              </a:rPr>
              <a:t>To find out more about nicotine dependency and addiction check out the 'What is Dependency and Addiction?' Knowledge Bank.</a:t>
            </a:r>
            <a:endParaRPr lang="en-US" dirty="0">
              <a:solidFill>
                <a:srgbClr val="24FFC0"/>
              </a:solidFill>
              <a:latin typeface="Ubuntu"/>
            </a:endParaRPr>
          </a:p>
        </p:txBody>
      </p:sp>
    </p:spTree>
    <p:extLst>
      <p:ext uri="{BB962C8B-B14F-4D97-AF65-F5344CB8AC3E}">
        <p14:creationId xmlns:p14="http://schemas.microsoft.com/office/powerpoint/2010/main" val="277642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9D0DD44-8D84-A28B-5F1C-3054B2A5F392}"/>
              </a:ext>
            </a:extLst>
          </p:cNvPr>
          <p:cNvSpPr>
            <a:spLocks noGrp="1"/>
          </p:cNvSpPr>
          <p:nvPr>
            <p:ph type="body" sz="quarter" idx="4294967295"/>
          </p:nvPr>
        </p:nvSpPr>
        <p:spPr>
          <a:xfrm>
            <a:off x="431321" y="926860"/>
            <a:ext cx="7688263" cy="669925"/>
          </a:xfrm>
        </p:spPr>
        <p:txBody>
          <a:bodyPr vert="horz" lIns="91440" tIns="45720" rIns="91440" bIns="45720" rtlCol="0" anchor="t">
            <a:normAutofit/>
          </a:bodyPr>
          <a:lstStyle/>
          <a:p>
            <a:pPr marL="0" indent="0">
              <a:buNone/>
            </a:pPr>
            <a:r>
              <a:rPr lang="en-GB" sz="2600" b="1">
                <a:latin typeface="Ubuntu"/>
              </a:rPr>
              <a:t>What are the concerns about vaping?</a:t>
            </a:r>
            <a:endParaRPr lang="en-US" sz="2600" b="1"/>
          </a:p>
        </p:txBody>
      </p:sp>
      <p:sp>
        <p:nvSpPr>
          <p:cNvPr id="5" name="Text Placeholder 4">
            <a:extLst>
              <a:ext uri="{FF2B5EF4-FFF2-40B4-BE49-F238E27FC236}">
                <a16:creationId xmlns:a16="http://schemas.microsoft.com/office/drawing/2014/main" id="{8C64877F-B19B-6E8F-71F3-C624F96A1D5B}"/>
              </a:ext>
            </a:extLst>
          </p:cNvPr>
          <p:cNvSpPr>
            <a:spLocks noGrp="1"/>
          </p:cNvSpPr>
          <p:nvPr>
            <p:ph type="body" sz="quarter" idx="4294967295"/>
          </p:nvPr>
        </p:nvSpPr>
        <p:spPr>
          <a:xfrm>
            <a:off x="508185" y="1507164"/>
            <a:ext cx="10366458" cy="3211512"/>
          </a:xfrm>
        </p:spPr>
        <p:txBody>
          <a:bodyPr vert="horz" lIns="91440" tIns="45720" rIns="91440" bIns="45720" rtlCol="0" anchor="t">
            <a:noAutofit/>
          </a:bodyPr>
          <a:lstStyle/>
          <a:p>
            <a:pPr marL="0" indent="0">
              <a:buNone/>
            </a:pPr>
            <a:r>
              <a:rPr lang="en-GB" sz="2000">
                <a:latin typeface="Ubuntu"/>
              </a:rPr>
              <a:t>Although we know vaping is less harmful than smoking tobacco, the long-term effects of vaping are still unknown.</a:t>
            </a:r>
            <a:endParaRPr lang="en-US"/>
          </a:p>
          <a:p>
            <a:pPr marL="0" indent="0">
              <a:buNone/>
            </a:pPr>
            <a:r>
              <a:rPr lang="en-GB" sz="2000">
                <a:latin typeface="Ubuntu"/>
              </a:rPr>
              <a:t>Vaping is often considered more common or normal than it actually is (especially amongst young people). This results in vaping being normalised and more people who are non-smokers potentially taking it up*.</a:t>
            </a:r>
            <a:endParaRPr lang="en-GB" sz="2000"/>
          </a:p>
          <a:p>
            <a:pPr marL="0" indent="0">
              <a:buNone/>
            </a:pPr>
            <a:r>
              <a:rPr lang="en-GB" sz="2000">
                <a:latin typeface="Ubuntu"/>
              </a:rPr>
              <a:t>Young people who have never smoked but who use vapes are more likely to start tobacco smoking and potentially become regular smokers than those who have not used vapes.</a:t>
            </a:r>
          </a:p>
          <a:p>
            <a:pPr marL="0" indent="0">
              <a:buNone/>
            </a:pPr>
            <a:r>
              <a:rPr lang="en-GB" sz="2000">
                <a:latin typeface="Ubuntu"/>
              </a:rPr>
              <a:t>Increasing numbers of children and young people are experiencing symptoms of nicotine dependency and this is affecting their health and well-being (see Dependency and Addiction Knowledge Bank).</a:t>
            </a:r>
          </a:p>
          <a:p>
            <a:pPr marL="0" indent="0">
              <a:buNone/>
            </a:pPr>
            <a:r>
              <a:rPr lang="en-GB" sz="2000">
                <a:solidFill>
                  <a:schemeClr val="tx2"/>
                </a:solidFill>
                <a:latin typeface="Ubuntu"/>
              </a:rPr>
              <a:t>The Tobacco Industry has entered the UK vaping market in recent years. </a:t>
            </a:r>
            <a:r>
              <a:rPr lang="en-US" sz="2000">
                <a:solidFill>
                  <a:schemeClr val="tx2"/>
                </a:solidFill>
                <a:latin typeface="Ubuntu"/>
              </a:rPr>
              <a:t>There are concerns about the marketing and promotion of vaping devices and how these may appeal to children and young people (see Industry, Marketing and Advertising Knowledge Bank).</a:t>
            </a:r>
          </a:p>
          <a:p>
            <a:pPr marL="342900" indent="-342900">
              <a:buFont typeface="Arial" panose="020B0604020202020204" pitchFamily="34" charset="0"/>
              <a:buChar char="•"/>
            </a:pPr>
            <a:endParaRPr lang="en-GB" sz="2200"/>
          </a:p>
          <a:p>
            <a:endParaRPr lang="en-GB" sz="2200"/>
          </a:p>
          <a:p>
            <a:endParaRPr lang="en-GB" sz="2200"/>
          </a:p>
        </p:txBody>
      </p:sp>
      <p:sp>
        <p:nvSpPr>
          <p:cNvPr id="2" name="TextBox 1">
            <a:extLst>
              <a:ext uri="{FF2B5EF4-FFF2-40B4-BE49-F238E27FC236}">
                <a16:creationId xmlns:a16="http://schemas.microsoft.com/office/drawing/2014/main" id="{62ABCE9F-A904-3AAE-9E07-24400BDD9685}"/>
              </a:ext>
            </a:extLst>
          </p:cNvPr>
          <p:cNvSpPr txBox="1"/>
          <p:nvPr/>
        </p:nvSpPr>
        <p:spPr>
          <a:xfrm>
            <a:off x="6892767" y="6093460"/>
            <a:ext cx="4977440" cy="646331"/>
          </a:xfrm>
          <a:prstGeom prst="rect">
            <a:avLst/>
          </a:prstGeom>
          <a:solidFill>
            <a:srgbClr val="15518B"/>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24FFC0"/>
                </a:solidFill>
                <a:latin typeface="Ubuntu"/>
                <a:ea typeface="Calibri"/>
                <a:cs typeface="Calibri"/>
              </a:rPr>
              <a:t>*What percentage of children and young people do you think vape? Check out the 'Data and Statistics' Knowledge Bank to see if you were right!</a:t>
            </a:r>
          </a:p>
        </p:txBody>
      </p:sp>
    </p:spTree>
    <p:extLst>
      <p:ext uri="{BB962C8B-B14F-4D97-AF65-F5344CB8AC3E}">
        <p14:creationId xmlns:p14="http://schemas.microsoft.com/office/powerpoint/2010/main" val="1966649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3706588"/>
      </p:ext>
    </p:extLst>
  </p:cSld>
  <p:clrMapOvr>
    <a:masterClrMapping/>
  </p:clrMapOvr>
</p:sld>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Andrew Stamenkovic (Public Health Wales - No. 2 Capital Quarter)</DisplayName>
        <AccountId>10</AccountId>
        <AccountType/>
      </UserInfo>
      <UserInfo>
        <DisplayName>SharingLinks.73fad510-0ba4-45ee-81cc-9adb47271bad.Flexible.07501615-25f0-42dd-bc3f-a8a27af76ef7</DisplayName>
        <AccountId>14</AccountId>
        <AccountType/>
      </UserInfo>
      <UserInfo>
        <DisplayName>PHW_Health and Well-being Curriculum Owners</DisplayName>
        <AccountId>6</AccountId>
        <AccountType/>
      </UserInfo>
      <UserInfo>
        <DisplayName>Everyone</DisplayName>
        <AccountId>11</AccountId>
        <AccountType/>
      </UserInfo>
      <UserInfo>
        <DisplayName>Leanne Small (Public Health Wales - No. 2 Capital Quarter)</DisplayName>
        <AccountId>12</AccountId>
        <AccountType/>
      </UserInfo>
      <UserInfo>
        <DisplayName>Grace Lawson (Public Health Wales - No. 2 Capital Quarter)</DisplayName>
        <AccountId>28</AccountId>
        <AccountType/>
      </UserInfo>
      <UserInfo>
        <DisplayName>Alexa Gainsbury (Public Health Wales - No. 2 Capital Quarter)</DisplayName>
        <AccountId>17</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39ABE9-D76A-4687-AB72-03C3AAE03A52}">
  <ds:schemaRefs>
    <ds:schemaRef ds:uri="http://schemas.microsoft.com/office/2006/documentManagement/types"/>
    <ds:schemaRef ds:uri="http://schemas.microsoft.com/office/2006/metadata/properties"/>
    <ds:schemaRef ds:uri="http://www.w3.org/XML/1998/namespace"/>
    <ds:schemaRef ds:uri="http://purl.org/dc/terms/"/>
    <ds:schemaRef ds:uri="http://purl.org/dc/elements/1.1/"/>
    <ds:schemaRef ds:uri="bbd7921a-042b-4eb0-b7a0-a3fc5587e9ac"/>
    <ds:schemaRef ds:uri="http://schemas.microsoft.com/office/infopath/2007/PartnerControls"/>
    <ds:schemaRef ds:uri="http://schemas.openxmlformats.org/package/2006/metadata/core-properties"/>
    <ds:schemaRef ds:uri="d6550f9a-f14e-418b-a53a-e888529f43ac"/>
    <ds:schemaRef ds:uri="http://purl.org/dc/dcmitype/"/>
  </ds:schemaRefs>
</ds:datastoreItem>
</file>

<file path=customXml/itemProps2.xml><?xml version="1.0" encoding="utf-8"?>
<ds:datastoreItem xmlns:ds="http://schemas.openxmlformats.org/officeDocument/2006/customXml" ds:itemID="{0AA7FF61-F30B-4C5A-A9DA-8CB478596685}">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FC887AD-F699-4BAC-A2F2-71BA570DA6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751</Words>
  <Application>Microsoft Office PowerPoint</Application>
  <PresentationFormat>Widescreen</PresentationFormat>
  <Paragraphs>38</Paragraphs>
  <Slides>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Segoe UI</vt:lpstr>
      <vt:lpstr>Ubuntu</vt:lpstr>
      <vt:lpstr>Verdana</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Rebecca Hopkins (Public Health Wales - No. 2 Capital Quarter)</cp:lastModifiedBy>
  <cp:revision>56</cp:revision>
  <dcterms:created xsi:type="dcterms:W3CDTF">2024-01-29T16:09:21Z</dcterms:created>
  <dcterms:modified xsi:type="dcterms:W3CDTF">2024-06-05T06:26:46Z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MediaServiceImageTags">
    <vt:lpwstr/>
  </property>
</Properties>
</file>