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Lst>
  <p:notesMasterIdLst>
    <p:notesMasterId r:id="rId12"/>
  </p:notesMasterIdLst>
  <p:sldIdLst>
    <p:sldId id="261" r:id="rId5"/>
    <p:sldId id="266" r:id="rId6"/>
    <p:sldId id="272" r:id="rId7"/>
    <p:sldId id="267" r:id="rId8"/>
    <p:sldId id="278" r:id="rId9"/>
    <p:sldId id="269" r:id="rId10"/>
    <p:sldId id="27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9CEF4D41-7E19-87B1-FCC0-3FB9C95F00ED}" name="Grace Lawson (Public Health Wales - No. 2 Capital Quarter)" initials="" userId="S::grace.lawson@wales.nhs.uk::88c6baf7-06f7-4e16-85cb-71260126bd16" providerId="AD"/>
  <p188:author id="{8C8B1C45-317F-9FB0-501D-14FCFB96B5FF}" name="Leanne Small (Public Health Wales - No. 2 Capital Quarter)" initials="" userId="S::Leanne.Small@wales.nhs.uk::d76cf426-005f-434f-ac47-a5eb582e6007" providerId="AD"/>
  <p188:author id="{6587167B-AB0A-1FD3-96B8-990F783EA243}" name="Alexa Gainsbury (Public Health Wales - No. 2 Capital Quarter)" initials="AG(HWN2CQ" userId="S::Alexa.Gainsbury@wales.nhs.uk::c5186529-ff50-472f-a883-baa2f4f2271c" providerId="AD"/>
  <p188:author id="{519C988B-5CEE-D4DB-C133-21D4C2804E0E}" name="Lorna Bennett (Public Health Wales - No. 2 Capital Quarter)" initials="LQ" userId="S::lorna.bennett3@wales.nhs.uk::41cbff77-5434-42c9-8874-6f16723207f9" providerId="AD"/>
  <p188:author id="{311702CD-2FE8-6362-4115-878685D0A7F7}" name="Leanne Small (Public Health Wales - No. 2 Capital Quarter)" initials="LQ" userId="S::leanne.small@wales.nhs.uk::d76cf426-005f-434f-ac47-a5eb582e6007" providerId="AD"/>
  <p188:author id="{2FBFFCD5-F62B-7938-E7DA-44874FAF63E9}" name="Lorna Bennett (Public Health Wales - No. 2 Capital Quarter)" initials="" userId="S::Lorna.Bennett3@wales.nhs.uk::41cbff77-5434-42c9-8874-6f16723207f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4FFC0"/>
    <a:srgbClr val="2850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F4E319-CC00-4836-9682-9C496D7626D9}" v="3" dt="2024-07-08T12:43:47.742"/>
    <p1510:client id="{DF257A96-2C94-4F01-821E-C48B67197AB6}" v="5" dt="2024-07-08T13:12:04.0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7297A1-7D1E-40C1-9479-E8BB0FD27C24}" type="datetimeFigureOut">
              <a:t>7/8/2024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78779E-2301-4B9E-BF76-8E1ACEA61228}" type="slidenum">
              <a:t>‹#›</a:t>
            </a:fld>
            <a:endParaRPr lang="en-US"/>
          </a:p>
        </p:txBody>
      </p:sp>
    </p:spTree>
    <p:extLst>
      <p:ext uri="{BB962C8B-B14F-4D97-AF65-F5344CB8AC3E}">
        <p14:creationId xmlns:p14="http://schemas.microsoft.com/office/powerpoint/2010/main" val="1126740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apps.dataunitwales.gov.uk/welshindexofmultipledeprivatio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find out more about the WIMD ranking for the area where you school is based click here: </a:t>
            </a:r>
            <a:r>
              <a:rPr lang="en-US">
                <a:hlinkClick r:id="rId3"/>
              </a:rPr>
              <a:t>https://apps.dataunitwales.gov.uk/welshindexofmultipledeprivation/</a:t>
            </a:r>
            <a:r>
              <a:rPr lang="en-US"/>
              <a:t> </a:t>
            </a:r>
            <a:endParaRPr lang="en-US">
              <a:ea typeface="Calibri"/>
              <a:cs typeface="Calibri"/>
            </a:endParaRPr>
          </a:p>
        </p:txBody>
      </p:sp>
      <p:sp>
        <p:nvSpPr>
          <p:cNvPr id="4" name="Slide Number Placeholder 3"/>
          <p:cNvSpPr>
            <a:spLocks noGrp="1"/>
          </p:cNvSpPr>
          <p:nvPr>
            <p:ph type="sldNum" sz="quarter" idx="5"/>
          </p:nvPr>
        </p:nvSpPr>
        <p:spPr/>
        <p:txBody>
          <a:bodyPr/>
          <a:lstStyle/>
          <a:p>
            <a:fld id="{5878779E-2301-4B9E-BF76-8E1ACEA61228}" type="slidenum">
              <a:t>4</a:t>
            </a:fld>
            <a:endParaRPr lang="en-US"/>
          </a:p>
        </p:txBody>
      </p:sp>
    </p:spTree>
    <p:extLst>
      <p:ext uri="{BB962C8B-B14F-4D97-AF65-F5344CB8AC3E}">
        <p14:creationId xmlns:p14="http://schemas.microsoft.com/office/powerpoint/2010/main" val="38306651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7/8/2024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2"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nice.org.uk/about/what-we-do/nice-and-health-inequaliti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gov.wales/welsh-index-multiple-deprivation-2019-analysis-relating-areas-deep-rooted-deprivation-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BC2B117-9A09-6816-9116-65E6B96C02D3}"/>
              </a:ext>
            </a:extLst>
          </p:cNvPr>
          <p:cNvPicPr>
            <a:picLocks noChangeAspect="1"/>
          </p:cNvPicPr>
          <p:nvPr/>
        </p:nvPicPr>
        <p:blipFill>
          <a:blip r:embed="rId2" cstate="screen">
            <a:alphaModFix amt="50000"/>
            <a:extLst>
              <a:ext uri="{28A0092B-C50C-407E-A947-70E740481C1C}">
                <a14:useLocalDpi xmlns:a14="http://schemas.microsoft.com/office/drawing/2010/main"/>
              </a:ext>
            </a:extLst>
          </a:blip>
          <a:srcRect/>
          <a:stretch/>
        </p:blipFill>
        <p:spPr>
          <a:xfrm>
            <a:off x="3771899" y="0"/>
            <a:ext cx="8420101" cy="6858000"/>
          </a:xfrm>
          <a:prstGeom prst="rect">
            <a:avLst/>
          </a:prstGeom>
        </p:spPr>
      </p:pic>
      <p:sp>
        <p:nvSpPr>
          <p:cNvPr id="2" name="Text Placeholder 1">
            <a:extLst>
              <a:ext uri="{FF2B5EF4-FFF2-40B4-BE49-F238E27FC236}">
                <a16:creationId xmlns:a16="http://schemas.microsoft.com/office/drawing/2014/main" id="{709FECE3-A7BC-645C-296E-25B886289BF9}"/>
              </a:ext>
            </a:extLst>
          </p:cNvPr>
          <p:cNvSpPr>
            <a:spLocks noGrp="1"/>
          </p:cNvSpPr>
          <p:nvPr>
            <p:ph type="body" sz="quarter" idx="10"/>
          </p:nvPr>
        </p:nvSpPr>
        <p:spPr/>
        <p:txBody>
          <a:bodyPr/>
          <a:lstStyle/>
          <a:p>
            <a:r>
              <a:rPr lang="en-US">
                <a:latin typeface="Ubuntu"/>
                <a:ea typeface="Verdana"/>
              </a:rPr>
              <a:t>Societal Impact</a:t>
            </a:r>
            <a:endParaRPr lang="en-US"/>
          </a:p>
        </p:txBody>
      </p:sp>
      <p:sp>
        <p:nvSpPr>
          <p:cNvPr id="4" name="Text Placeholder 3">
            <a:extLst>
              <a:ext uri="{FF2B5EF4-FFF2-40B4-BE49-F238E27FC236}">
                <a16:creationId xmlns:a16="http://schemas.microsoft.com/office/drawing/2014/main" id="{8F7AC748-6A15-275E-CCF2-2EA86562BAE2}"/>
              </a:ext>
            </a:extLst>
          </p:cNvPr>
          <p:cNvSpPr>
            <a:spLocks noGrp="1"/>
          </p:cNvSpPr>
          <p:nvPr>
            <p:ph type="body" sz="quarter" idx="11"/>
          </p:nvPr>
        </p:nvSpPr>
        <p:spPr/>
        <p:txBody>
          <a:bodyPr/>
          <a:lstStyle/>
          <a:p>
            <a:r>
              <a:rPr lang="en-US">
                <a:latin typeface="Ubuntu"/>
                <a:ea typeface="Verdana"/>
              </a:rPr>
              <a:t>Vaping</a:t>
            </a:r>
            <a:endParaRPr lang="en-US"/>
          </a:p>
        </p:txBody>
      </p:sp>
      <p:pic>
        <p:nvPicPr>
          <p:cNvPr id="11" name="Picture Placeholder 10" descr="A hand holding a vaporizer&#10;&#10;Description automatically generated">
            <a:extLst>
              <a:ext uri="{FF2B5EF4-FFF2-40B4-BE49-F238E27FC236}">
                <a16:creationId xmlns:a16="http://schemas.microsoft.com/office/drawing/2014/main" id="{D5904EE3-494F-BE26-58A3-F90B5574661C}"/>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p:blipFill>
        <p:spPr>
          <a:xfrm>
            <a:off x="5917870" y="471817"/>
            <a:ext cx="5253059" cy="5686756"/>
          </a:xfrm>
        </p:spPr>
      </p:pic>
    </p:spTree>
    <p:extLst>
      <p:ext uri="{BB962C8B-B14F-4D97-AF65-F5344CB8AC3E}">
        <p14:creationId xmlns:p14="http://schemas.microsoft.com/office/powerpoint/2010/main" val="2926879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6040F85-90EC-F100-8620-4A87F31556CD}"/>
              </a:ext>
            </a:extLst>
          </p:cNvPr>
          <p:cNvSpPr>
            <a:spLocks noGrp="1"/>
          </p:cNvSpPr>
          <p:nvPr>
            <p:ph type="body" sz="quarter" idx="11"/>
          </p:nvPr>
        </p:nvSpPr>
        <p:spPr>
          <a:xfrm>
            <a:off x="291788" y="1196786"/>
            <a:ext cx="7791157" cy="669925"/>
          </a:xfrm>
        </p:spPr>
        <p:txBody>
          <a:bodyPr>
            <a:normAutofit/>
          </a:bodyPr>
          <a:lstStyle/>
          <a:p>
            <a:r>
              <a:rPr lang="en-GB">
                <a:latin typeface="Ubuntu"/>
              </a:rPr>
              <a:t>What are health inequalities?</a:t>
            </a:r>
          </a:p>
        </p:txBody>
      </p:sp>
      <p:sp>
        <p:nvSpPr>
          <p:cNvPr id="5" name="Text Placeholder 4">
            <a:extLst>
              <a:ext uri="{FF2B5EF4-FFF2-40B4-BE49-F238E27FC236}">
                <a16:creationId xmlns:a16="http://schemas.microsoft.com/office/drawing/2014/main" id="{BDC71C66-F60B-1819-17AE-9C757AAFEA7F}"/>
              </a:ext>
            </a:extLst>
          </p:cNvPr>
          <p:cNvSpPr>
            <a:spLocks noGrp="1"/>
          </p:cNvSpPr>
          <p:nvPr>
            <p:ph type="body" sz="quarter" idx="13"/>
          </p:nvPr>
        </p:nvSpPr>
        <p:spPr>
          <a:xfrm>
            <a:off x="927187" y="2492600"/>
            <a:ext cx="9065900" cy="2405971"/>
          </a:xfrm>
        </p:spPr>
        <p:txBody>
          <a:bodyPr vert="horz" lIns="91440" tIns="45720" rIns="91440" bIns="45720" rtlCol="0" anchor="t">
            <a:normAutofit/>
          </a:bodyPr>
          <a:lstStyle/>
          <a:p>
            <a:r>
              <a:rPr lang="en-GB" sz="2000" dirty="0">
                <a:latin typeface="Ubuntu"/>
              </a:rPr>
              <a:t>Health inequalities are differences in health across the population, and between different groups in society, that are </a:t>
            </a:r>
            <a:r>
              <a:rPr lang="en-GB" sz="2000" b="1" dirty="0">
                <a:latin typeface="Ubuntu"/>
              </a:rPr>
              <a:t>systematic, unfair and avoidable.</a:t>
            </a:r>
          </a:p>
          <a:p>
            <a:r>
              <a:rPr lang="en-GB" sz="2000" dirty="0">
                <a:latin typeface="Ubuntu"/>
              </a:rPr>
              <a:t>They are caused by the conditions in which we are born, live, work and grow. These conditions influence how we think, feel and act and can affect both our physical and mental health and well-being.</a:t>
            </a:r>
          </a:p>
          <a:p>
            <a:endParaRPr lang="en-GB" sz="2000"/>
          </a:p>
          <a:p>
            <a:endParaRPr lang="en-GB" sz="2000"/>
          </a:p>
          <a:p>
            <a:pPr marL="285750" indent="-285750">
              <a:buFont typeface="Arial" panose="020B0604020202020204" pitchFamily="34" charset="0"/>
              <a:buChar char="•"/>
            </a:pPr>
            <a:endParaRPr lang="en-GB"/>
          </a:p>
        </p:txBody>
      </p:sp>
      <p:sp>
        <p:nvSpPr>
          <p:cNvPr id="7" name="TextBox 6">
            <a:extLst>
              <a:ext uri="{FF2B5EF4-FFF2-40B4-BE49-F238E27FC236}">
                <a16:creationId xmlns:a16="http://schemas.microsoft.com/office/drawing/2014/main" id="{170B2DB5-1EF9-F15F-3001-1B8888EFF639}"/>
              </a:ext>
            </a:extLst>
          </p:cNvPr>
          <p:cNvSpPr txBox="1"/>
          <p:nvPr/>
        </p:nvSpPr>
        <p:spPr>
          <a:xfrm>
            <a:off x="291787" y="5956541"/>
            <a:ext cx="8297041" cy="369332"/>
          </a:xfrm>
          <a:prstGeom prst="rect">
            <a:avLst/>
          </a:prstGeom>
          <a:noFill/>
        </p:spPr>
        <p:txBody>
          <a:bodyPr wrap="square" lIns="91440" tIns="45720" rIns="91440" bIns="45720" anchor="t">
            <a:spAutoFit/>
          </a:bodyPr>
          <a:lstStyle/>
          <a:p>
            <a:r>
              <a:rPr lang="en-GB" dirty="0">
                <a:solidFill>
                  <a:srgbClr val="285087"/>
                </a:solidFill>
                <a:latin typeface="Ubuntu"/>
              </a:rPr>
              <a:t>Definition taken from the</a:t>
            </a:r>
            <a:r>
              <a:rPr lang="en-GB" dirty="0">
                <a:solidFill>
                  <a:srgbClr val="285087"/>
                </a:solidFill>
              </a:rPr>
              <a:t> </a:t>
            </a:r>
            <a:r>
              <a:rPr lang="en-GB" b="1" dirty="0">
                <a:solidFill>
                  <a:srgbClr val="24FFC0"/>
                </a:solidFill>
                <a:latin typeface="Ubuntu"/>
                <a:hlinkClick r:id="rId2">
                  <a:extLst>
                    <a:ext uri="{A12FA001-AC4F-418D-AE19-62706E023703}">
                      <ahyp:hlinkClr xmlns:ahyp="http://schemas.microsoft.com/office/drawing/2018/hyperlinkcolor" val="tx"/>
                    </a:ext>
                  </a:extLst>
                </a:hlinkClick>
              </a:rPr>
              <a:t>National Institute for Health and Care Excellence</a:t>
            </a:r>
            <a:endParaRPr lang="en-GB" b="1">
              <a:solidFill>
                <a:srgbClr val="24FFC0"/>
              </a:solidFill>
              <a:latin typeface="Ubuntu"/>
              <a:cs typeface="Calibri" panose="020F0502020204030204"/>
              <a:hlinkClick r:id="rId2">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1253997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A43ED53-AFFD-EDC4-5A4C-E772DF708C3C}"/>
              </a:ext>
            </a:extLst>
          </p:cNvPr>
          <p:cNvSpPr>
            <a:spLocks noGrp="1"/>
          </p:cNvSpPr>
          <p:nvPr>
            <p:ph type="body" sz="quarter" idx="11"/>
          </p:nvPr>
        </p:nvSpPr>
        <p:spPr>
          <a:xfrm>
            <a:off x="341165" y="1474562"/>
            <a:ext cx="7008585" cy="669925"/>
          </a:xfrm>
        </p:spPr>
        <p:txBody>
          <a:bodyPr>
            <a:noAutofit/>
          </a:bodyPr>
          <a:lstStyle/>
          <a:p>
            <a:r>
              <a:rPr lang="en-US" sz="3800">
                <a:latin typeface="Ubuntu"/>
              </a:rPr>
              <a:t>What are the effects of health inequalities?</a:t>
            </a:r>
            <a:endParaRPr lang="en-US" sz="3800"/>
          </a:p>
        </p:txBody>
      </p:sp>
      <p:sp>
        <p:nvSpPr>
          <p:cNvPr id="2" name="TextBox 1">
            <a:extLst>
              <a:ext uri="{FF2B5EF4-FFF2-40B4-BE49-F238E27FC236}">
                <a16:creationId xmlns:a16="http://schemas.microsoft.com/office/drawing/2014/main" id="{DE313781-6C58-409E-48DB-E655F15E3FA2}"/>
              </a:ext>
            </a:extLst>
          </p:cNvPr>
          <p:cNvSpPr txBox="1"/>
          <p:nvPr/>
        </p:nvSpPr>
        <p:spPr>
          <a:xfrm>
            <a:off x="338116" y="2412999"/>
            <a:ext cx="11444019"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285087"/>
                </a:solidFill>
                <a:latin typeface="Ubuntu"/>
                <a:ea typeface="+mn-lt"/>
                <a:cs typeface="+mn-lt"/>
              </a:rPr>
              <a:t>In parts of Wales, people are dying years earlier than they should. When we don’t have the things we need, like warm homes and healthy food, it puts a strain on our bodies which can result in greater stress and poorer health. It can also mean we turn to </a:t>
            </a:r>
            <a:r>
              <a:rPr lang="en-US" err="1">
                <a:solidFill>
                  <a:srgbClr val="285087"/>
                </a:solidFill>
                <a:latin typeface="Ubuntu"/>
                <a:ea typeface="+mn-lt"/>
                <a:cs typeface="+mn-lt"/>
              </a:rPr>
              <a:t>behaviours</a:t>
            </a:r>
            <a:r>
              <a:rPr lang="en-US">
                <a:solidFill>
                  <a:srgbClr val="285087"/>
                </a:solidFill>
                <a:latin typeface="Ubuntu"/>
                <a:ea typeface="+mn-lt"/>
                <a:cs typeface="+mn-lt"/>
              </a:rPr>
              <a:t> such as smoking or drug and alcohol use which harm our health. </a:t>
            </a:r>
          </a:p>
          <a:p>
            <a:endParaRPr lang="en-US">
              <a:solidFill>
                <a:srgbClr val="285087"/>
              </a:solidFill>
              <a:latin typeface="Ubuntu"/>
              <a:cs typeface="Calibri" panose="020F0502020204030204"/>
            </a:endParaRPr>
          </a:p>
          <a:p>
            <a:r>
              <a:rPr lang="en-US">
                <a:solidFill>
                  <a:srgbClr val="285087"/>
                </a:solidFill>
                <a:latin typeface="Ubuntu"/>
                <a:ea typeface="+mn-lt"/>
                <a:cs typeface="+mn-lt"/>
              </a:rPr>
              <a:t>To create a society where everybody can thrive, we need all of the right </a:t>
            </a:r>
            <a:r>
              <a:rPr lang="en-US" b="1">
                <a:solidFill>
                  <a:srgbClr val="285087"/>
                </a:solidFill>
                <a:latin typeface="Ubuntu"/>
                <a:ea typeface="+mn-lt"/>
                <a:cs typeface="+mn-lt"/>
              </a:rPr>
              <a:t>building blocks</a:t>
            </a:r>
            <a:r>
              <a:rPr lang="en-US">
                <a:solidFill>
                  <a:srgbClr val="285087"/>
                </a:solidFill>
                <a:latin typeface="Ubuntu"/>
                <a:ea typeface="+mn-lt"/>
                <a:cs typeface="+mn-lt"/>
              </a:rPr>
              <a:t> in place: stable jobs, good pay, quality housing and good education. To try and reduce inequalities between different areas in Wales, work is being done to identify our communities where </a:t>
            </a:r>
            <a:r>
              <a:rPr lang="en-US" b="1">
                <a:solidFill>
                  <a:srgbClr val="285087"/>
                </a:solidFill>
                <a:latin typeface="Ubuntu"/>
                <a:ea typeface="+mn-lt"/>
                <a:cs typeface="+mn-lt"/>
              </a:rPr>
              <a:t>blocks are missing</a:t>
            </a:r>
            <a:r>
              <a:rPr lang="en-US">
                <a:solidFill>
                  <a:srgbClr val="285087"/>
                </a:solidFill>
                <a:latin typeface="Ubuntu"/>
                <a:ea typeface="+mn-lt"/>
                <a:cs typeface="+mn-lt"/>
              </a:rPr>
              <a:t>. This is to make sure those at most risk have the best access to support. </a:t>
            </a:r>
            <a:endParaRPr lang="en-US">
              <a:solidFill>
                <a:srgbClr val="285087"/>
              </a:solidFill>
              <a:latin typeface="Ubuntu"/>
            </a:endParaRPr>
          </a:p>
        </p:txBody>
      </p:sp>
    </p:spTree>
    <p:extLst>
      <p:ext uri="{BB962C8B-B14F-4D97-AF65-F5344CB8AC3E}">
        <p14:creationId xmlns:p14="http://schemas.microsoft.com/office/powerpoint/2010/main" val="1142076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1956239-1DD8-C5D8-42C2-49ED09A9B6DA}"/>
              </a:ext>
            </a:extLst>
          </p:cNvPr>
          <p:cNvSpPr>
            <a:spLocks noGrp="1"/>
          </p:cNvSpPr>
          <p:nvPr>
            <p:ph type="body" sz="quarter" idx="11"/>
          </p:nvPr>
        </p:nvSpPr>
        <p:spPr>
          <a:xfrm>
            <a:off x="304879" y="1094457"/>
            <a:ext cx="4432300" cy="669925"/>
          </a:xfrm>
        </p:spPr>
        <p:txBody>
          <a:bodyPr>
            <a:normAutofit fontScale="85000" lnSpcReduction="10000"/>
          </a:bodyPr>
          <a:lstStyle/>
          <a:p>
            <a:r>
              <a:rPr lang="en-GB">
                <a:latin typeface="Ubuntu"/>
              </a:rPr>
              <a:t>Smoking and Inequality</a:t>
            </a:r>
            <a:endParaRPr lang="en-GB"/>
          </a:p>
        </p:txBody>
      </p:sp>
      <p:sp>
        <p:nvSpPr>
          <p:cNvPr id="5" name="Text Placeholder 4">
            <a:extLst>
              <a:ext uri="{FF2B5EF4-FFF2-40B4-BE49-F238E27FC236}">
                <a16:creationId xmlns:a16="http://schemas.microsoft.com/office/drawing/2014/main" id="{32BC48B2-8648-8567-928B-D9A24E61A73E}"/>
              </a:ext>
            </a:extLst>
          </p:cNvPr>
          <p:cNvSpPr>
            <a:spLocks noGrp="1"/>
          </p:cNvSpPr>
          <p:nvPr>
            <p:ph type="body" sz="quarter" idx="13"/>
          </p:nvPr>
        </p:nvSpPr>
        <p:spPr>
          <a:xfrm>
            <a:off x="348011" y="2116613"/>
            <a:ext cx="4905148" cy="3822079"/>
          </a:xfrm>
        </p:spPr>
        <p:txBody>
          <a:bodyPr vert="horz" lIns="91440" tIns="45720" rIns="91440" bIns="45720" rtlCol="0" anchor="t">
            <a:normAutofit/>
          </a:bodyPr>
          <a:lstStyle/>
          <a:p>
            <a:endParaRPr lang="en-GB"/>
          </a:p>
          <a:p>
            <a:r>
              <a:rPr lang="en-US" sz="1600">
                <a:solidFill>
                  <a:srgbClr val="285087"/>
                </a:solidFill>
                <a:latin typeface="Ubuntu"/>
                <a:cs typeface="Arial"/>
              </a:rPr>
              <a:t>One way health inequalities can be seen and measured is through differences in </a:t>
            </a:r>
            <a:r>
              <a:rPr lang="en-US" sz="1600" err="1">
                <a:solidFill>
                  <a:srgbClr val="285087"/>
                </a:solidFill>
                <a:latin typeface="Ubuntu"/>
                <a:cs typeface="Arial"/>
              </a:rPr>
              <a:t>behavioural</a:t>
            </a:r>
            <a:r>
              <a:rPr lang="en-US" sz="1600">
                <a:solidFill>
                  <a:srgbClr val="285087"/>
                </a:solidFill>
                <a:latin typeface="Ubuntu"/>
                <a:cs typeface="Arial"/>
              </a:rPr>
              <a:t> risks to health such as smoking.</a:t>
            </a:r>
            <a:endParaRPr lang="en-US">
              <a:latin typeface="Ubuntu"/>
            </a:endParaRPr>
          </a:p>
          <a:p>
            <a:r>
              <a:rPr lang="en-GB" sz="1600">
                <a:latin typeface="Ubuntu"/>
              </a:rPr>
              <a:t>Smoking rates in adults are almost </a:t>
            </a:r>
            <a:r>
              <a:rPr lang="en-GB" sz="1600" b="1">
                <a:latin typeface="Ubuntu"/>
              </a:rPr>
              <a:t>three times higher</a:t>
            </a:r>
            <a:r>
              <a:rPr lang="en-GB" sz="1600">
                <a:latin typeface="Ubuntu"/>
              </a:rPr>
              <a:t> in</a:t>
            </a:r>
            <a:r>
              <a:rPr lang="en-GB">
                <a:latin typeface="Ubuntu"/>
              </a:rPr>
              <a:t> </a:t>
            </a:r>
            <a:r>
              <a:rPr lang="en-US" sz="1600">
                <a:solidFill>
                  <a:srgbClr val="285087"/>
                </a:solidFill>
                <a:latin typeface="Ubuntu"/>
              </a:rPr>
              <a:t>areas of Wales</a:t>
            </a:r>
            <a:r>
              <a:rPr lang="en-GB" sz="1600">
                <a:solidFill>
                  <a:srgbClr val="285087"/>
                </a:solidFill>
                <a:latin typeface="Ubuntu"/>
              </a:rPr>
              <a:t> with access to fewer resources and opportunities*</a:t>
            </a:r>
          </a:p>
          <a:p>
            <a:r>
              <a:rPr lang="en-GB" sz="1600">
                <a:solidFill>
                  <a:srgbClr val="285087"/>
                </a:solidFill>
                <a:latin typeface="Ubuntu"/>
              </a:rPr>
              <a:t>Young people with access to fewer resources and opportunities are also more likely to smoke.</a:t>
            </a:r>
          </a:p>
          <a:p>
            <a:endParaRPr lang="en-GB" sz="1600">
              <a:solidFill>
                <a:srgbClr val="285087"/>
              </a:solidFill>
              <a:latin typeface="Ubuntu"/>
            </a:endParaRPr>
          </a:p>
          <a:p>
            <a:r>
              <a:rPr lang="en-GB" sz="1600">
                <a:solidFill>
                  <a:srgbClr val="285087"/>
                </a:solidFill>
                <a:latin typeface="Ubuntu"/>
              </a:rPr>
              <a:t>* This is measured by the </a:t>
            </a:r>
            <a:r>
              <a:rPr lang="en-US" sz="1600" b="1">
                <a:solidFill>
                  <a:srgbClr val="24FFC0"/>
                </a:solidFill>
                <a:latin typeface="Ubuntu"/>
                <a:cs typeface="Arial"/>
                <a:hlinkClick r:id="rId3">
                  <a:extLst>
                    <a:ext uri="{A12FA001-AC4F-418D-AE19-62706E023703}">
                      <ahyp:hlinkClr xmlns:ahyp="http://schemas.microsoft.com/office/drawing/2018/hyperlinkcolor" val="tx"/>
                    </a:ext>
                  </a:extLst>
                </a:hlinkClick>
              </a:rPr>
              <a:t>Welsh Index of Multiple Deprivation</a:t>
            </a:r>
            <a:r>
              <a:rPr lang="en-US" sz="1600">
                <a:solidFill>
                  <a:srgbClr val="285087"/>
                </a:solidFill>
                <a:latin typeface="Ubuntu"/>
                <a:cs typeface="Arial"/>
              </a:rPr>
              <a:t> which combines information sources relating to peoples living, working and education experiences. </a:t>
            </a:r>
            <a:endParaRPr lang="en-GB" sz="1600">
              <a:solidFill>
                <a:srgbClr val="285087"/>
              </a:solidFill>
              <a:highlight>
                <a:srgbClr val="FFFF00"/>
              </a:highlight>
              <a:latin typeface="Ubuntu"/>
            </a:endParaRPr>
          </a:p>
          <a:p>
            <a:endParaRPr lang="en-GB" sz="1600">
              <a:solidFill>
                <a:srgbClr val="285087"/>
              </a:solidFill>
              <a:highlight>
                <a:srgbClr val="FFFF00"/>
              </a:highlight>
            </a:endParaRPr>
          </a:p>
          <a:p>
            <a:endParaRPr lang="en-GB" sz="1600">
              <a:solidFill>
                <a:srgbClr val="285087"/>
              </a:solidFill>
              <a:highlight>
                <a:srgbClr val="FFFF00"/>
              </a:highlight>
            </a:endParaRPr>
          </a:p>
        </p:txBody>
      </p:sp>
      <p:pic>
        <p:nvPicPr>
          <p:cNvPr id="2" name="Picture 1" descr="A blue and green person on a seesaw&#10;&#10;Description automatically generated">
            <a:extLst>
              <a:ext uri="{FF2B5EF4-FFF2-40B4-BE49-F238E27FC236}">
                <a16:creationId xmlns:a16="http://schemas.microsoft.com/office/drawing/2014/main" id="{E89EAD05-DB7B-5103-609D-A08D4511209C}"/>
              </a:ext>
            </a:extLst>
          </p:cNvPr>
          <p:cNvPicPr>
            <a:picLocks noChangeAspect="1"/>
          </p:cNvPicPr>
          <p:nvPr/>
        </p:nvPicPr>
        <p:blipFill>
          <a:blip r:embed="rId4"/>
          <a:stretch>
            <a:fillRect/>
          </a:stretch>
        </p:blipFill>
        <p:spPr>
          <a:xfrm>
            <a:off x="6100329" y="1625682"/>
            <a:ext cx="4899809" cy="3814454"/>
          </a:xfrm>
          <a:prstGeom prst="rect">
            <a:avLst/>
          </a:prstGeom>
        </p:spPr>
      </p:pic>
    </p:spTree>
    <p:extLst>
      <p:ext uri="{BB962C8B-B14F-4D97-AF65-F5344CB8AC3E}">
        <p14:creationId xmlns:p14="http://schemas.microsoft.com/office/powerpoint/2010/main" val="3937112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1956239-1DD8-C5D8-42C2-49ED09A9B6DA}"/>
              </a:ext>
            </a:extLst>
          </p:cNvPr>
          <p:cNvSpPr>
            <a:spLocks noGrp="1"/>
          </p:cNvSpPr>
          <p:nvPr>
            <p:ph type="body" sz="quarter" idx="11"/>
          </p:nvPr>
        </p:nvSpPr>
        <p:spPr>
          <a:xfrm>
            <a:off x="304879" y="888511"/>
            <a:ext cx="4432300" cy="669925"/>
          </a:xfrm>
        </p:spPr>
        <p:txBody>
          <a:bodyPr>
            <a:normAutofit/>
          </a:bodyPr>
          <a:lstStyle/>
          <a:p>
            <a:r>
              <a:rPr lang="en-GB">
                <a:latin typeface="Ubuntu"/>
              </a:rPr>
              <a:t>Vaping and Inequality</a:t>
            </a:r>
            <a:endParaRPr lang="en-GB"/>
          </a:p>
        </p:txBody>
      </p:sp>
      <p:sp>
        <p:nvSpPr>
          <p:cNvPr id="5" name="Text Placeholder 4">
            <a:extLst>
              <a:ext uri="{FF2B5EF4-FFF2-40B4-BE49-F238E27FC236}">
                <a16:creationId xmlns:a16="http://schemas.microsoft.com/office/drawing/2014/main" id="{32BC48B2-8648-8567-928B-D9A24E61A73E}"/>
              </a:ext>
            </a:extLst>
          </p:cNvPr>
          <p:cNvSpPr>
            <a:spLocks noGrp="1"/>
          </p:cNvSpPr>
          <p:nvPr>
            <p:ph type="body" sz="quarter" idx="13"/>
          </p:nvPr>
        </p:nvSpPr>
        <p:spPr>
          <a:xfrm>
            <a:off x="304879" y="1717515"/>
            <a:ext cx="6030607" cy="4920343"/>
          </a:xfrm>
        </p:spPr>
        <p:txBody>
          <a:bodyPr vert="horz" lIns="91440" tIns="45720" rIns="91440" bIns="45720" rtlCol="0" anchor="t">
            <a:normAutofit/>
          </a:bodyPr>
          <a:lstStyle/>
          <a:p>
            <a:r>
              <a:rPr lang="en-US" sz="1600" dirty="0">
                <a:solidFill>
                  <a:srgbClr val="285087"/>
                </a:solidFill>
                <a:latin typeface="Ubuntu"/>
                <a:ea typeface="Verdana"/>
              </a:rPr>
              <a:t>Vaping is more common amongst adults in areas with </a:t>
            </a:r>
            <a:r>
              <a:rPr lang="en-GB" sz="1600" dirty="0">
                <a:solidFill>
                  <a:srgbClr val="285087"/>
                </a:solidFill>
                <a:latin typeface="Ubuntu"/>
                <a:ea typeface="Verdana"/>
              </a:rPr>
              <a:t>access to fewer resources and opportunities. Similarly young people </a:t>
            </a:r>
            <a:r>
              <a:rPr lang="en-US" sz="1600" dirty="0">
                <a:solidFill>
                  <a:srgbClr val="285087"/>
                </a:solidFill>
                <a:latin typeface="Ubuntu"/>
              </a:rPr>
              <a:t>with access to fewer resources and opportunities* are more likely to try vaping. </a:t>
            </a:r>
          </a:p>
          <a:p>
            <a:endParaRPr lang="en-US" sz="1600" dirty="0">
              <a:solidFill>
                <a:srgbClr val="285087"/>
              </a:solidFill>
              <a:latin typeface="Ubuntu"/>
              <a:ea typeface="Calibri" panose="020F0502020204030204"/>
              <a:cs typeface="Calibri"/>
            </a:endParaRPr>
          </a:p>
          <a:p>
            <a:r>
              <a:rPr lang="en-US" sz="1600" dirty="0">
                <a:solidFill>
                  <a:srgbClr val="285087"/>
                </a:solidFill>
                <a:latin typeface="Ubuntu"/>
                <a:ea typeface="Calibri" panose="020F0502020204030204"/>
                <a:cs typeface="Calibri"/>
              </a:rPr>
              <a:t>This represents a complicated health inequalities picture;</a:t>
            </a:r>
            <a:r>
              <a:rPr lang="en-US" sz="1600" dirty="0">
                <a:solidFill>
                  <a:srgbClr val="285087"/>
                </a:solidFill>
                <a:latin typeface="Ubuntu"/>
                <a:ea typeface="+mn-lt"/>
                <a:cs typeface="+mn-lt"/>
              </a:rPr>
              <a:t> vaping is substantially less harmful than smoking. When smokers switch completely to vaping, it significantly reduces the health risks for those unable or unwilling to quit. </a:t>
            </a:r>
            <a:r>
              <a:rPr lang="en-US" sz="1600" dirty="0">
                <a:solidFill>
                  <a:srgbClr val="285087"/>
                </a:solidFill>
                <a:latin typeface="Ubuntu"/>
                <a:ea typeface="+mn-lt"/>
                <a:cs typeface="Calibri"/>
              </a:rPr>
              <a:t>B</a:t>
            </a:r>
            <a:r>
              <a:rPr lang="en-US" sz="1600" dirty="0">
                <a:solidFill>
                  <a:srgbClr val="285087"/>
                </a:solidFill>
                <a:latin typeface="Ubuntu"/>
                <a:ea typeface="Calibri" panose="020F0502020204030204"/>
                <a:cs typeface="Calibri"/>
              </a:rPr>
              <a:t>ecause smoking is the biggest cause of disease in Wales, </a:t>
            </a:r>
            <a:r>
              <a:rPr lang="en-US" sz="1600" dirty="0">
                <a:solidFill>
                  <a:srgbClr val="285087"/>
                </a:solidFill>
                <a:latin typeface="Ubuntu"/>
                <a:ea typeface="+mn-lt"/>
                <a:cs typeface="+mn-lt"/>
              </a:rPr>
              <a:t>i</a:t>
            </a:r>
            <a:r>
              <a:rPr lang="en-US" sz="1600" dirty="0">
                <a:solidFill>
                  <a:srgbClr val="285087"/>
                </a:solidFill>
                <a:latin typeface="Ubuntu"/>
                <a:ea typeface="Calibri" panose="020F0502020204030204"/>
                <a:cs typeface="Calibri"/>
              </a:rPr>
              <a:t>f adults smokers switch to vapes and quit smoking successfully, it can help reduce health inequalities.</a:t>
            </a:r>
          </a:p>
          <a:p>
            <a:endParaRPr lang="en-US" sz="1600" dirty="0">
              <a:solidFill>
                <a:srgbClr val="285087"/>
              </a:solidFill>
              <a:latin typeface="Ubuntu"/>
              <a:ea typeface="Calibri" panose="020F0502020204030204"/>
              <a:cs typeface="Calibri"/>
            </a:endParaRPr>
          </a:p>
          <a:p>
            <a:r>
              <a:rPr lang="en-US" sz="1600" dirty="0">
                <a:solidFill>
                  <a:srgbClr val="285087"/>
                </a:solidFill>
                <a:latin typeface="Ubuntu"/>
                <a:ea typeface="Calibri" panose="020F0502020204030204"/>
                <a:cs typeface="Calibri"/>
              </a:rPr>
              <a:t>However, if non-smokers, including young people, start vaping, it creates new health risks and will not help reduce smoking rates.  Therefore an increase in vaping amongst young people and non-smokers could make inequalities worse.</a:t>
            </a:r>
          </a:p>
          <a:p>
            <a:endParaRPr lang="en-US" sz="1600">
              <a:solidFill>
                <a:srgbClr val="285087"/>
              </a:solidFill>
              <a:latin typeface="Ubuntu"/>
            </a:endParaRPr>
          </a:p>
          <a:p>
            <a:endParaRPr lang="en-US" sz="1600">
              <a:solidFill>
                <a:srgbClr val="285087"/>
              </a:solidFill>
              <a:cs typeface="Arial"/>
            </a:endParaRPr>
          </a:p>
        </p:txBody>
      </p:sp>
      <p:pic>
        <p:nvPicPr>
          <p:cNvPr id="7" name="Picture 6" descr="A graph of a number of cigarettes&#10;&#10;Description automatically generated">
            <a:extLst>
              <a:ext uri="{FF2B5EF4-FFF2-40B4-BE49-F238E27FC236}">
                <a16:creationId xmlns:a16="http://schemas.microsoft.com/office/drawing/2014/main" id="{E653F270-2479-2519-47B1-94D15C820BA3}"/>
              </a:ext>
            </a:extLst>
          </p:cNvPr>
          <p:cNvPicPr>
            <a:picLocks noChangeAspect="1"/>
          </p:cNvPicPr>
          <p:nvPr/>
        </p:nvPicPr>
        <p:blipFill>
          <a:blip r:embed="rId2"/>
          <a:stretch>
            <a:fillRect/>
          </a:stretch>
        </p:blipFill>
        <p:spPr>
          <a:xfrm>
            <a:off x="6549889" y="1815306"/>
            <a:ext cx="5637595" cy="3347170"/>
          </a:xfrm>
          <a:prstGeom prst="rect">
            <a:avLst/>
          </a:prstGeom>
        </p:spPr>
      </p:pic>
      <p:sp>
        <p:nvSpPr>
          <p:cNvPr id="4" name="TextBox 3">
            <a:extLst>
              <a:ext uri="{FF2B5EF4-FFF2-40B4-BE49-F238E27FC236}">
                <a16:creationId xmlns:a16="http://schemas.microsoft.com/office/drawing/2014/main" id="{D44358DF-429A-FCE8-A6CF-B2246884FE8F}"/>
              </a:ext>
            </a:extLst>
          </p:cNvPr>
          <p:cNvSpPr txBox="1"/>
          <p:nvPr/>
        </p:nvSpPr>
        <p:spPr>
          <a:xfrm>
            <a:off x="6225139" y="5311659"/>
            <a:ext cx="6097604" cy="1015663"/>
          </a:xfrm>
          <a:prstGeom prst="rect">
            <a:avLst/>
          </a:prstGeom>
          <a:noFill/>
        </p:spPr>
        <p:txBody>
          <a:bodyPr wrap="square">
            <a:spAutoFit/>
          </a:bodyPr>
          <a:lstStyle/>
          <a:p>
            <a:r>
              <a:rPr lang="en-US" sz="1200">
                <a:solidFill>
                  <a:srgbClr val="285087"/>
                </a:solidFill>
                <a:latin typeface="Ubuntu"/>
              </a:rPr>
              <a:t>*Measured using the Family Affluence Scale: To try and understand the conditions in which young people live they are asked questions as part of the SHRN survey. A total Family Affluence Score was calculated for each student who answered  questions on bedroom occupancy; car, computer, and dishwasher ownership; and number of household bathrooms.</a:t>
            </a:r>
            <a:endParaRPr lang="en-US" sz="1200">
              <a:solidFill>
                <a:srgbClr val="000000"/>
              </a:solidFill>
              <a:latin typeface="Ubuntu"/>
              <a:cs typeface="Arial"/>
            </a:endParaRPr>
          </a:p>
        </p:txBody>
      </p:sp>
    </p:spTree>
    <p:extLst>
      <p:ext uri="{BB962C8B-B14F-4D97-AF65-F5344CB8AC3E}">
        <p14:creationId xmlns:p14="http://schemas.microsoft.com/office/powerpoint/2010/main" val="2267627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4C1FC3D-7374-AE01-A71C-6E18A6A34F66}"/>
              </a:ext>
            </a:extLst>
          </p:cNvPr>
          <p:cNvSpPr>
            <a:spLocks noGrp="1"/>
          </p:cNvSpPr>
          <p:nvPr>
            <p:ph type="body" sz="quarter" idx="11"/>
          </p:nvPr>
        </p:nvSpPr>
        <p:spPr>
          <a:xfrm>
            <a:off x="334567" y="809048"/>
            <a:ext cx="7328820" cy="669925"/>
          </a:xfrm>
        </p:spPr>
        <p:txBody>
          <a:bodyPr>
            <a:normAutofit/>
          </a:bodyPr>
          <a:lstStyle/>
          <a:p>
            <a:r>
              <a:rPr lang="en-GB"/>
              <a:t>Societal Impact of Illegal Trade</a:t>
            </a:r>
          </a:p>
        </p:txBody>
      </p:sp>
      <p:sp>
        <p:nvSpPr>
          <p:cNvPr id="5" name="Text Placeholder 4">
            <a:extLst>
              <a:ext uri="{FF2B5EF4-FFF2-40B4-BE49-F238E27FC236}">
                <a16:creationId xmlns:a16="http://schemas.microsoft.com/office/drawing/2014/main" id="{AC59919D-5834-9FE2-0BBD-57DB7275E737}"/>
              </a:ext>
            </a:extLst>
          </p:cNvPr>
          <p:cNvSpPr>
            <a:spLocks noGrp="1"/>
          </p:cNvSpPr>
          <p:nvPr>
            <p:ph type="body" sz="quarter" idx="13"/>
          </p:nvPr>
        </p:nvSpPr>
        <p:spPr>
          <a:xfrm>
            <a:off x="304878" y="1758284"/>
            <a:ext cx="7707007" cy="4718716"/>
          </a:xfrm>
        </p:spPr>
        <p:txBody>
          <a:bodyPr vert="horz" lIns="91440" tIns="45720" rIns="91440" bIns="45720" rtlCol="0" anchor="t">
            <a:noAutofit/>
          </a:bodyPr>
          <a:lstStyle/>
          <a:p>
            <a:pPr>
              <a:lnSpc>
                <a:spcPct val="100000"/>
              </a:lnSpc>
            </a:pPr>
            <a:r>
              <a:rPr lang="en-US">
                <a:solidFill>
                  <a:srgbClr val="285087"/>
                </a:solidFill>
                <a:ea typeface="+mn-lt"/>
                <a:cs typeface="+mn-lt"/>
              </a:rPr>
              <a:t>The Law and Regulation Knowledge Bank explores why vapes and tobacco sold or sourced illegally is more dangerous to your health. But there are big implications for society too:</a:t>
            </a:r>
          </a:p>
          <a:p>
            <a:pPr marL="285750" indent="-285750">
              <a:lnSpc>
                <a:spcPct val="100000"/>
              </a:lnSpc>
              <a:buFont typeface="Arial" panose="020B0604020202020204" pitchFamily="34" charset="0"/>
              <a:buChar char="•"/>
            </a:pPr>
            <a:r>
              <a:rPr lang="en-US" b="1">
                <a:solidFill>
                  <a:srgbClr val="285087"/>
                </a:solidFill>
                <a:ea typeface="+mn-lt"/>
                <a:cs typeface="+mn-lt"/>
              </a:rPr>
              <a:t>Criminal activity</a:t>
            </a:r>
          </a:p>
          <a:p>
            <a:pPr>
              <a:lnSpc>
                <a:spcPct val="100000"/>
              </a:lnSpc>
              <a:spcBef>
                <a:spcPts val="300"/>
              </a:spcBef>
            </a:pPr>
            <a:r>
              <a:rPr lang="en-US">
                <a:solidFill>
                  <a:srgbClr val="285087"/>
                </a:solidFill>
                <a:ea typeface="+mn-lt"/>
                <a:cs typeface="+mn-lt"/>
              </a:rPr>
              <a:t>The illegal</a:t>
            </a:r>
            <a:r>
              <a:rPr lang="en-US" b="0">
                <a:solidFill>
                  <a:srgbClr val="285087"/>
                </a:solidFill>
                <a:ea typeface="+mn-lt"/>
                <a:cs typeface="+mn-lt"/>
              </a:rPr>
              <a:t> vape</a:t>
            </a:r>
            <a:r>
              <a:rPr lang="en-US">
                <a:solidFill>
                  <a:srgbClr val="285087"/>
                </a:solidFill>
                <a:ea typeface="+mn-lt"/>
                <a:cs typeface="+mn-lt"/>
              </a:rPr>
              <a:t> and tobacco</a:t>
            </a:r>
            <a:r>
              <a:rPr lang="en-US" b="0">
                <a:solidFill>
                  <a:srgbClr val="285087"/>
                </a:solidFill>
                <a:ea typeface="+mn-lt"/>
                <a:cs typeface="+mn-lt"/>
              </a:rPr>
              <a:t> trade has strong </a:t>
            </a:r>
            <a:r>
              <a:rPr lang="en-US">
                <a:solidFill>
                  <a:srgbClr val="285087"/>
                </a:solidFill>
                <a:ea typeface="+mn-lt"/>
                <a:cs typeface="+mn-lt"/>
              </a:rPr>
              <a:t>links with</a:t>
            </a:r>
            <a:r>
              <a:rPr lang="en-US" b="0">
                <a:solidFill>
                  <a:srgbClr val="285087"/>
                </a:solidFill>
                <a:ea typeface="+mn-lt"/>
                <a:cs typeface="+mn-lt"/>
              </a:rPr>
              <a:t> </a:t>
            </a:r>
            <a:r>
              <a:rPr lang="en-US" b="0" err="1">
                <a:solidFill>
                  <a:srgbClr val="285087"/>
                </a:solidFill>
                <a:ea typeface="+mn-lt"/>
                <a:cs typeface="+mn-lt"/>
              </a:rPr>
              <a:t>organised</a:t>
            </a:r>
            <a:r>
              <a:rPr lang="en-US" b="0">
                <a:solidFill>
                  <a:srgbClr val="285087"/>
                </a:solidFill>
                <a:ea typeface="+mn-lt"/>
                <a:cs typeface="+mn-lt"/>
              </a:rPr>
              <a:t> crime and criminal gangs and income from illegal sales can be used to fund wider criminal activity. </a:t>
            </a:r>
            <a:r>
              <a:rPr lang="en-GB">
                <a:effectLst/>
                <a:ea typeface="Calibri" panose="020F0502020204030204" pitchFamily="34" charset="0"/>
                <a:cs typeface="Times New Roman" panose="02020603050405020304" pitchFamily="18" charset="0"/>
              </a:rPr>
              <a:t>Many of the people smuggling, distributing and selling illegal produces are involved in drug dealing, money laundering, people trafficking and even terrorism. </a:t>
            </a:r>
          </a:p>
          <a:p>
            <a:pPr>
              <a:lnSpc>
                <a:spcPct val="100000"/>
              </a:lnSpc>
            </a:pPr>
            <a:r>
              <a:rPr lang="en-US">
                <a:solidFill>
                  <a:srgbClr val="285087"/>
                </a:solidFill>
                <a:ea typeface="+mn-lt"/>
                <a:cs typeface="+mn-lt"/>
              </a:rPr>
              <a:t>The illegal trade targets young people because they are a new market to exploit for money. This increases the risk to young people, not only from the products but exposure to criminals and potentially other, sometimes dangerous, criminal activities. </a:t>
            </a:r>
          </a:p>
          <a:p>
            <a:pPr marL="285750" indent="-285750">
              <a:lnSpc>
                <a:spcPct val="100000"/>
              </a:lnSpc>
              <a:buFont typeface="Arial" panose="020B0604020202020204" pitchFamily="34" charset="0"/>
              <a:buChar char="•"/>
            </a:pPr>
            <a:r>
              <a:rPr lang="en-US" b="1">
                <a:solidFill>
                  <a:srgbClr val="285087"/>
                </a:solidFill>
                <a:ea typeface="+mn-lt"/>
                <a:cs typeface="+mn-lt"/>
              </a:rPr>
              <a:t>Increasing inequality</a:t>
            </a:r>
          </a:p>
          <a:p>
            <a:pPr>
              <a:lnSpc>
                <a:spcPct val="100000"/>
              </a:lnSpc>
              <a:spcBef>
                <a:spcPts val="300"/>
              </a:spcBef>
            </a:pPr>
            <a:r>
              <a:rPr lang="en-US">
                <a:solidFill>
                  <a:srgbClr val="285087"/>
                </a:solidFill>
                <a:ea typeface="+mn-lt"/>
                <a:cs typeface="+mn-lt"/>
              </a:rPr>
              <a:t>Illegal trade targets people living in areas of Wales with fewer resources and opportunities, further increasing health inequalities. </a:t>
            </a:r>
          </a:p>
          <a:p>
            <a:pPr marL="285750" indent="-285750">
              <a:lnSpc>
                <a:spcPct val="100000"/>
              </a:lnSpc>
              <a:buFont typeface="Arial" panose="020B0604020202020204" pitchFamily="34" charset="0"/>
              <a:buChar char="•"/>
            </a:pPr>
            <a:r>
              <a:rPr lang="en-US" b="1">
                <a:solidFill>
                  <a:srgbClr val="285087"/>
                </a:solidFill>
                <a:ea typeface="+mn-lt"/>
                <a:cs typeface="+mn-lt"/>
              </a:rPr>
              <a:t>Providing public services</a:t>
            </a:r>
          </a:p>
          <a:p>
            <a:pPr>
              <a:lnSpc>
                <a:spcPct val="100000"/>
              </a:lnSpc>
              <a:spcBef>
                <a:spcPts val="300"/>
              </a:spcBef>
            </a:pPr>
            <a:r>
              <a:rPr lang="en-US">
                <a:solidFill>
                  <a:srgbClr val="285087"/>
                </a:solidFill>
                <a:ea typeface="+mn-lt"/>
                <a:cs typeface="+mn-lt"/>
              </a:rPr>
              <a:t>Because the illegal trade bypasses the UK tax system it means the country will not receive the correct amount of tax which is used to help pay to for public services that help those at greatest risk of harm such as health services and schools.</a:t>
            </a:r>
            <a:endParaRPr lang="en-US">
              <a:solidFill>
                <a:srgbClr val="285087"/>
              </a:solidFill>
            </a:endParaRPr>
          </a:p>
          <a:p>
            <a:endParaRPr lang="en-US">
              <a:solidFill>
                <a:srgbClr val="285087"/>
              </a:solidFill>
              <a:highlight>
                <a:srgbClr val="FFFF00"/>
              </a:highlight>
              <a:ea typeface="+mn-lt"/>
              <a:cs typeface="+mn-lt"/>
            </a:endParaRPr>
          </a:p>
          <a:p>
            <a:endParaRPr lang="en-US"/>
          </a:p>
          <a:p>
            <a:pPr>
              <a:lnSpc>
                <a:spcPct val="100000"/>
              </a:lnSpc>
            </a:pPr>
            <a:endParaRPr lang="en-US">
              <a:highlight>
                <a:srgbClr val="FFFF00"/>
              </a:highlight>
              <a:ea typeface="Calibri"/>
              <a:cs typeface="Calibri"/>
            </a:endParaRPr>
          </a:p>
          <a:p>
            <a:pPr>
              <a:lnSpc>
                <a:spcPct val="100000"/>
              </a:lnSpc>
            </a:pPr>
            <a:endParaRPr lang="en-US">
              <a:highlight>
                <a:srgbClr val="FFFF00"/>
              </a:highlight>
              <a:ea typeface="+mn-lt"/>
              <a:cs typeface="+mn-lt"/>
            </a:endParaRPr>
          </a:p>
          <a:p>
            <a:endParaRPr lang="en-GB"/>
          </a:p>
        </p:txBody>
      </p:sp>
      <p:pic>
        <p:nvPicPr>
          <p:cNvPr id="4" name="Picture Placeholder 6" descr="A hand holding a plastic bag full of objects&#10;&#10;Description automatically generated">
            <a:extLst>
              <a:ext uri="{FF2B5EF4-FFF2-40B4-BE49-F238E27FC236}">
                <a16:creationId xmlns:a16="http://schemas.microsoft.com/office/drawing/2014/main" id="{056A3407-F9A0-C13B-C385-064CA267E530}"/>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243453" y="1758310"/>
            <a:ext cx="3798332" cy="4063796"/>
          </a:xfrm>
          <a:prstGeom prst="roundRect">
            <a:avLst>
              <a:gd name="adj" fmla="val 2233"/>
            </a:avLst>
          </a:prstGeom>
        </p:spPr>
      </p:pic>
    </p:spTree>
    <p:extLst>
      <p:ext uri="{BB962C8B-B14F-4D97-AF65-F5344CB8AC3E}">
        <p14:creationId xmlns:p14="http://schemas.microsoft.com/office/powerpoint/2010/main" val="2973153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2827828"/>
      </p:ext>
    </p:extLst>
  </p:cSld>
  <p:clrMapOvr>
    <a:masterClrMapping/>
  </p:clrMapOvr>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4" ma:contentTypeDescription="Create a new document." ma:contentTypeScope="" ma:versionID="c4b6063ebbe7457478bc39e8eac9c55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b23e17f19966965fb877974d96f8d619"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Alexa Gainsbury (Public Health Wales - No. 2 Capital Quarter)</DisplayName>
        <AccountId>17</AccountId>
        <AccountType/>
      </UserInfo>
      <UserInfo>
        <DisplayName>Lorna Bennett (Public Health Wales - No. 2 Capital Quarter)</DisplayName>
        <AccountId>80</AccountId>
        <AccountType/>
      </UserInfo>
      <UserInfo>
        <DisplayName>Grace Lawson (Public Health Wales - No. 2 Capital Quarter)</DisplayName>
        <AccountId>28</AccountId>
        <AccountType/>
      </UserInfo>
      <UserInfo>
        <DisplayName>Anthony Priest (Public Health Wales - No. 2 Capital Quarter)</DisplayName>
        <AccountId>13</AccountId>
        <AccountType/>
      </UserInfo>
      <UserInfo>
        <DisplayName>Rebecca Hopkins (Public Health Wales - No. 2 Capital Quarter)</DisplayName>
        <AccountId>102</AccountId>
        <AccountType/>
      </UserInfo>
    </SharedWithUsers>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A73F4D38-74D4-4D93-9970-0EBFFDA38F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26A7986-4EC3-4333-B31A-238191F1C03A}">
  <ds:schemaRefs>
    <ds:schemaRef ds:uri="http://schemas.microsoft.com/sharepoint/v3/contenttype/forms"/>
  </ds:schemaRefs>
</ds:datastoreItem>
</file>

<file path=customXml/itemProps3.xml><?xml version="1.0" encoding="utf-8"?>
<ds:datastoreItem xmlns:ds="http://schemas.openxmlformats.org/officeDocument/2006/customXml" ds:itemID="{9610C296-12C4-49DF-BC00-C59B61A9635F}">
  <ds:schemaRefs>
    <ds:schemaRef ds:uri="http://purl.org/dc/terms/"/>
    <ds:schemaRef ds:uri="http://schemas.openxmlformats.org/package/2006/metadata/core-properties"/>
    <ds:schemaRef ds:uri="http://schemas.microsoft.com/office/2006/documentManagement/types"/>
    <ds:schemaRef ds:uri="http://purl.org/dc/elements/1.1/"/>
    <ds:schemaRef ds:uri="bbd7921a-042b-4eb0-b7a0-a3fc5587e9ac"/>
    <ds:schemaRef ds:uri="http://purl.org/dc/dcmitype/"/>
    <ds:schemaRef ds:uri="http://schemas.microsoft.com/office/infopath/2007/PartnerControls"/>
    <ds:schemaRef ds:uri="d6550f9a-f14e-418b-a53a-e888529f43ac"/>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762</Words>
  <Application>Microsoft Office PowerPoint</Application>
  <PresentationFormat>Widescreen</PresentationFormat>
  <Paragraphs>39</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Ubuntu</vt:lpstr>
      <vt:lpstr>Verdana</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Hopkins (Public Health Wales - No. 2 Capital Quarter)</dc:creator>
  <cp:lastModifiedBy>Rebecca Hopkins (Public Health Wales - No. 2 Capital Quarter)</cp:lastModifiedBy>
  <cp:revision>32</cp:revision>
  <dcterms:created xsi:type="dcterms:W3CDTF">2024-02-26T13:35:06Z</dcterms:created>
  <dcterms:modified xsi:type="dcterms:W3CDTF">2024-07-08T13:12:05Z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MediaServiceImageTags">
    <vt:lpwstr/>
  </property>
</Properties>
</file>