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Lst>
  <p:notesMasterIdLst>
    <p:notesMasterId r:id="rId16"/>
  </p:notesMasterIdLst>
  <p:sldIdLst>
    <p:sldId id="256" r:id="rId5"/>
    <p:sldId id="266" r:id="rId6"/>
    <p:sldId id="257" r:id="rId7"/>
    <p:sldId id="265" r:id="rId8"/>
    <p:sldId id="267" r:id="rId9"/>
    <p:sldId id="268" r:id="rId10"/>
    <p:sldId id="269" r:id="rId11"/>
    <p:sldId id="270" r:id="rId12"/>
    <p:sldId id="271" r:id="rId13"/>
    <p:sldId id="272" r:id="rId14"/>
    <p:sldId id="26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9C988B-5CEE-D4DB-C133-21D4C2804E0E}" name="Lorna Bennett (Public Health Wales - No. 2 Capital Quarter)" initials="LQ" userId="S::lorna.bennett3@wales.nhs.uk::41cbff77-5434-42c9-8874-6f16723207f9" providerId="AD"/>
  <p188:author id="{311702CD-2FE8-6362-4115-878685D0A7F7}" name="Leanne Small (Public Health Wales - No. 2 Capital Quarter)" initials="LQ" userId="S::leanne.small@wales.nhs.uk::d76cf426-005f-434f-ac47-a5eb582e600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03D68"/>
    <a:srgbClr val="FFFFFF"/>
    <a:srgbClr val="1551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E1A1BB-34EF-480C-881E-E474482AEA3F}" v="2" dt="2024-06-05T06:28:53.5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38"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3121995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ctr">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ctr">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ctr">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3162765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EBD4023A-5511-58D4-11BC-1B17DA73A0BE}"/>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4" name="Text Placeholder 13">
            <a:extLst>
              <a:ext uri="{FF2B5EF4-FFF2-40B4-BE49-F238E27FC236}">
                <a16:creationId xmlns:a16="http://schemas.microsoft.com/office/drawing/2014/main" id="{94579856-9FB6-8DA6-9886-277F1B8743F2}"/>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2438247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pPr/>
              <a:t>6/5/2024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pPr/>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677"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phw.nhs.wales/topics/supporting-health-and-wellbeing-curriculum-in-schools/" TargetMode="External"/><Relationship Id="rId2" Type="http://schemas.openxmlformats.org/officeDocument/2006/relationships/hyperlink" Target="http://greenpeace.org.uk/news/are-disposable-vapes-bad-for-the-environment/" TargetMode="External"/><Relationship Id="rId1" Type="http://schemas.openxmlformats.org/officeDocument/2006/relationships/slideLayout" Target="../slideLayouts/slideLayout6.xml"/><Relationship Id="rId5" Type="http://schemas.openxmlformats.org/officeDocument/2006/relationships/hyperlink" Target="https://www.materialfocus.org.uk/press-releases/number-of-disposable-single-use-vapes-thrown-away-have-in-a-year-nearly-quadrupled-to-5-million-per-week/" TargetMode="External"/><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8" Type="http://schemas.openxmlformats.org/officeDocument/2006/relationships/hyperlink" Target="https://www.bbc.com/news/business-67539543.amp" TargetMode="External"/><Relationship Id="rId3" Type="http://schemas.openxmlformats.org/officeDocument/2006/relationships/hyperlink" Target="https://www.bbc.co.uk/news/uk-wales-67546601" TargetMode="External"/><Relationship Id="rId7" Type="http://schemas.openxmlformats.org/officeDocument/2006/relationships/hyperlink" Target="https://www.bbc.com/news/world-africa-67569996" TargetMode="External"/><Relationship Id="rId2" Type="http://schemas.openxmlformats.org/officeDocument/2006/relationships/hyperlink" Target="https://www.bbc.com/news/uk-wales-65633420" TargetMode="External"/><Relationship Id="rId1" Type="http://schemas.openxmlformats.org/officeDocument/2006/relationships/slideLayout" Target="../slideLayouts/slideLayout2.xml"/><Relationship Id="rId6" Type="http://schemas.openxmlformats.org/officeDocument/2006/relationships/hyperlink" Target="https://www.bbc.co.uk/news/health-67349297" TargetMode="External"/><Relationship Id="rId5" Type="http://schemas.openxmlformats.org/officeDocument/2006/relationships/hyperlink" Target="https://www.bbc.co.uk/news/uk-wales-politics-67068405" TargetMode="External"/><Relationship Id="rId4" Type="http://schemas.openxmlformats.org/officeDocument/2006/relationships/hyperlink" Target="https://www.bbc.co.uk/news/uk-wales-66787168" TargetMode="External"/><Relationship Id="rId9" Type="http://schemas.openxmlformats.org/officeDocument/2006/relationships/hyperlink" Target="https://greenpeace.org.uk/news/are-disposable-vapes-bad-for-the-environmen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hyperlink" Target="https://www.bbc.com/news/uk-wales-65633420" TargetMode="External"/><Relationship Id="rId1" Type="http://schemas.openxmlformats.org/officeDocument/2006/relationships/slideLayout" Target="../slideLayouts/slideLayout6.xml"/><Relationship Id="rId4" Type="http://schemas.openxmlformats.org/officeDocument/2006/relationships/hyperlink" Target="https://phw.nhs.wales/topics/supporting-health-and-wellbeing-curriculum-in-school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hyperlink" Target="https://www.bbc.co.uk/news/uk-wales-67546601" TargetMode="External"/><Relationship Id="rId1" Type="http://schemas.openxmlformats.org/officeDocument/2006/relationships/slideLayout" Target="../slideLayouts/slideLayout6.xml"/><Relationship Id="rId4" Type="http://schemas.openxmlformats.org/officeDocument/2006/relationships/hyperlink" Target="https://phw.nhs.wales/topics/supporting-health-and-wellbeing-curriculum-in-school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phw.nhs.wales/topics/supporting-health-and-wellbeing-curriculum-in-schools/" TargetMode="External"/><Relationship Id="rId2" Type="http://schemas.openxmlformats.org/officeDocument/2006/relationships/hyperlink" Target="https://www.bbc.co.uk/news/uk-wales-66787168" TargetMode="External"/><Relationship Id="rId1" Type="http://schemas.openxmlformats.org/officeDocument/2006/relationships/slideLayout" Target="../slideLayouts/slideLayout6.xml"/><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3" Type="http://schemas.openxmlformats.org/officeDocument/2006/relationships/hyperlink" Target="https://phw.nhs.wales/topics/supporting-health-and-wellbeing-curriculum-in-schools/" TargetMode="External"/><Relationship Id="rId2" Type="http://schemas.openxmlformats.org/officeDocument/2006/relationships/hyperlink" Target="https://www.bbc.co.uk/news/uk-wales-politics-67068405" TargetMode="External"/><Relationship Id="rId1" Type="http://schemas.openxmlformats.org/officeDocument/2006/relationships/slideLayout" Target="../slideLayouts/slideLayout6.xml"/><Relationship Id="rId4" Type="http://schemas.openxmlformats.org/officeDocument/2006/relationships/image" Target="../media/image11.emf"/></Relationships>
</file>

<file path=ppt/slides/_rels/slide7.xml.rels><?xml version="1.0" encoding="UTF-8" standalone="yes"?>
<Relationships xmlns="http://schemas.openxmlformats.org/package/2006/relationships"><Relationship Id="rId3" Type="http://schemas.openxmlformats.org/officeDocument/2006/relationships/hyperlink" Target="https://phw.nhs.wales/topics/supporting-health-and-wellbeing-curriculum-in-schools/" TargetMode="External"/><Relationship Id="rId2" Type="http://schemas.openxmlformats.org/officeDocument/2006/relationships/hyperlink" Target="https://www.bbc.co.uk/news/health-67349297" TargetMode="External"/><Relationship Id="rId1" Type="http://schemas.openxmlformats.org/officeDocument/2006/relationships/slideLayout" Target="../slideLayouts/slideLayout6.xml"/><Relationship Id="rId5" Type="http://schemas.openxmlformats.org/officeDocument/2006/relationships/hyperlink" Target="https://www.bbc.co.uk/news/health-65614078" TargetMode="External"/><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3" Type="http://schemas.openxmlformats.org/officeDocument/2006/relationships/hyperlink" Target="https://phw.nhs.wales/topics/supporting-health-and-wellbeing-curriculum-in-schools/" TargetMode="External"/><Relationship Id="rId2" Type="http://schemas.openxmlformats.org/officeDocument/2006/relationships/hyperlink" Target="https://www.bbc.com/news/world-africa-67569996" TargetMode="External"/><Relationship Id="rId1" Type="http://schemas.openxmlformats.org/officeDocument/2006/relationships/slideLayout" Target="../slideLayouts/slideLayout6.xml"/><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hyperlink" Target="https://phw.nhs.wales/topics/supporting-health-and-wellbeing-curriculum-in-schools/" TargetMode="External"/><Relationship Id="rId2" Type="http://schemas.openxmlformats.org/officeDocument/2006/relationships/hyperlink" Target="https://www.bbc.com/news/business-67539543.amp" TargetMode="External"/><Relationship Id="rId1" Type="http://schemas.openxmlformats.org/officeDocument/2006/relationships/slideLayout" Target="../slideLayouts/slideLayout6.x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7F9632A-7DB0-9BD4-64C6-8AC1077597A7}"/>
              </a:ext>
            </a:extLst>
          </p:cNvPr>
          <p:cNvSpPr>
            <a:spLocks noGrp="1"/>
          </p:cNvSpPr>
          <p:nvPr>
            <p:ph type="body" sz="quarter" idx="10"/>
          </p:nvPr>
        </p:nvSpPr>
        <p:spPr>
          <a:xfrm>
            <a:off x="295646" y="3007719"/>
            <a:ext cx="5140243" cy="726622"/>
          </a:xfrm>
        </p:spPr>
        <p:txBody>
          <a:bodyPr/>
          <a:lstStyle/>
          <a:p>
            <a:r>
              <a:rPr lang="en-US"/>
              <a:t>News Reports &amp; Articles</a:t>
            </a:r>
          </a:p>
        </p:txBody>
      </p:sp>
      <p:sp>
        <p:nvSpPr>
          <p:cNvPr id="5" name="Text Placeholder 8">
            <a:extLst>
              <a:ext uri="{FF2B5EF4-FFF2-40B4-BE49-F238E27FC236}">
                <a16:creationId xmlns:a16="http://schemas.microsoft.com/office/drawing/2014/main" id="{24D84E20-02A1-FA3E-6382-4921CD448E5A}"/>
              </a:ext>
            </a:extLst>
          </p:cNvPr>
          <p:cNvSpPr>
            <a:spLocks noGrp="1"/>
          </p:cNvSpPr>
          <p:nvPr/>
        </p:nvSpPr>
        <p:spPr>
          <a:xfrm>
            <a:off x="290079" y="3827722"/>
            <a:ext cx="6327775" cy="453119"/>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a:solidFill>
                  <a:schemeClr val="tx2"/>
                </a:solidFill>
                <a:latin typeface="Ubuntu"/>
              </a:rPr>
              <a:t>Vaping</a:t>
            </a:r>
          </a:p>
        </p:txBody>
      </p:sp>
      <p:pic>
        <p:nvPicPr>
          <p:cNvPr id="7" name="Picture Placeholder 6" descr="A hand holding a phone showing BBC News">
            <a:extLst>
              <a:ext uri="{FF2B5EF4-FFF2-40B4-BE49-F238E27FC236}">
                <a16:creationId xmlns:a16="http://schemas.microsoft.com/office/drawing/2014/main" id="{50DFC041-D5D9-6E1E-8230-DA4A6D54A5CC}"/>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5432961" y="896608"/>
            <a:ext cx="5718175" cy="4648200"/>
          </a:xfrm>
          <a:prstGeom prst="roundRect">
            <a:avLst>
              <a:gd name="adj" fmla="val 2233"/>
            </a:avLst>
          </a:prstGeom>
        </p:spPr>
      </p:pic>
    </p:spTree>
    <p:extLst>
      <p:ext uri="{BB962C8B-B14F-4D97-AF65-F5344CB8AC3E}">
        <p14:creationId xmlns:p14="http://schemas.microsoft.com/office/powerpoint/2010/main" val="2926879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8597B5-EA8F-D183-28E9-C1DFFD0E11BF}"/>
            </a:ext>
          </a:extLst>
        </p:cNvPr>
        <p:cNvGrpSpPr/>
        <p:nvPr/>
      </p:nvGrpSpPr>
      <p:grpSpPr>
        <a:xfrm>
          <a:off x="0" y="0"/>
          <a:ext cx="0" cy="0"/>
          <a:chOff x="0" y="0"/>
          <a:chExt cx="0" cy="0"/>
        </a:xfrm>
      </p:grpSpPr>
      <p:sp>
        <p:nvSpPr>
          <p:cNvPr id="2" name="Text Placeholder 6">
            <a:extLst>
              <a:ext uri="{FF2B5EF4-FFF2-40B4-BE49-F238E27FC236}">
                <a16:creationId xmlns:a16="http://schemas.microsoft.com/office/drawing/2014/main" id="{29A40727-F137-1A3D-180C-1831C71262B1}"/>
              </a:ext>
            </a:extLst>
          </p:cNvPr>
          <p:cNvSpPr txBox="1">
            <a:spLocks/>
          </p:cNvSpPr>
          <p:nvPr/>
        </p:nvSpPr>
        <p:spPr>
          <a:xfrm>
            <a:off x="304879" y="1273066"/>
            <a:ext cx="4412594" cy="1202689"/>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400">
                <a:solidFill>
                  <a:schemeClr val="accent1">
                    <a:lumMod val="75000"/>
                  </a:schemeClr>
                </a:solidFill>
                <a:latin typeface="Ubuntu"/>
                <a:hlinkClick r:id="rId2">
                  <a:extLst>
                    <a:ext uri="{A12FA001-AC4F-418D-AE19-62706E023703}">
                      <ahyp:hlinkClr xmlns:ahyp="http://schemas.microsoft.com/office/drawing/2018/hyperlinkcolor" val="tx"/>
                    </a:ext>
                  </a:extLst>
                </a:hlinkClick>
              </a:rPr>
              <a:t>Are disposable vapes bad for the environment?</a:t>
            </a:r>
            <a:br>
              <a:rPr lang="en-US" sz="2400"/>
            </a:br>
            <a:r>
              <a:rPr lang="en-US" sz="2400" b="0">
                <a:latin typeface="Ubuntu"/>
              </a:rPr>
              <a:t>– Greenpeace UK</a:t>
            </a:r>
          </a:p>
        </p:txBody>
      </p:sp>
      <p:sp>
        <p:nvSpPr>
          <p:cNvPr id="4" name="Rounded Rectangle 3">
            <a:extLst>
              <a:ext uri="{FF2B5EF4-FFF2-40B4-BE49-F238E27FC236}">
                <a16:creationId xmlns:a16="http://schemas.microsoft.com/office/drawing/2014/main" id="{4CD836C5-BC14-906A-B218-BBB81B30CCC1}"/>
              </a:ext>
            </a:extLst>
          </p:cNvPr>
          <p:cNvSpPr/>
          <p:nvPr/>
        </p:nvSpPr>
        <p:spPr>
          <a:xfrm>
            <a:off x="9326880" y="4296510"/>
            <a:ext cx="2487295" cy="2228217"/>
          </a:xfrm>
          <a:prstGeom prst="roundRect">
            <a:avLst>
              <a:gd name="adj" fmla="val 4097"/>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8">
            <a:extLst>
              <a:ext uri="{FF2B5EF4-FFF2-40B4-BE49-F238E27FC236}">
                <a16:creationId xmlns:a16="http://schemas.microsoft.com/office/drawing/2014/main" id="{D1ABDA03-C1B3-D137-33FE-E3EB9C0C0DE0}"/>
              </a:ext>
            </a:extLst>
          </p:cNvPr>
          <p:cNvSpPr txBox="1">
            <a:spLocks/>
          </p:cNvSpPr>
          <p:nvPr/>
        </p:nvSpPr>
        <p:spPr>
          <a:xfrm>
            <a:off x="9450938" y="4481757"/>
            <a:ext cx="2239177" cy="1106457"/>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dirty="0">
                <a:latin typeface="Ubuntu"/>
                <a:cs typeface="Calibri" panose="020F0502020204030204"/>
              </a:rPr>
              <a:t>Links to further resources: </a:t>
            </a:r>
            <a:br>
              <a:rPr lang="en-US" sz="1400" dirty="0">
                <a:cs typeface="Calibri" panose="020F0502020204030204"/>
              </a:rPr>
            </a:br>
            <a:endParaRPr lang="en-US" sz="1400">
              <a:cs typeface="Calibri" panose="020F0502020204030204"/>
            </a:endParaRPr>
          </a:p>
          <a:p>
            <a:r>
              <a:rPr lang="en-US" sz="1400" b="0" u="sng" dirty="0">
                <a:solidFill>
                  <a:schemeClr val="bg1">
                    <a:lumMod val="65000"/>
                  </a:schemeClr>
                </a:solidFill>
                <a:latin typeface="Ubuntu"/>
                <a:ea typeface="Calibri"/>
                <a:cs typeface="Calibri" panose="020F0502020204030204"/>
                <a:hlinkClick r:id="rId3">
                  <a:extLst>
                    <a:ext uri="{A12FA001-AC4F-418D-AE19-62706E023703}">
                      <ahyp:hlinkClr xmlns:ahyp="http://schemas.microsoft.com/office/drawing/2018/hyperlinkcolor" val="tx"/>
                    </a:ext>
                  </a:extLst>
                </a:hlinkClick>
              </a:rPr>
              <a:t>Environmental Impact</a:t>
            </a:r>
          </a:p>
        </p:txBody>
      </p:sp>
      <p:sp>
        <p:nvSpPr>
          <p:cNvPr id="7" name="Rounded Rectangle 6">
            <a:extLst>
              <a:ext uri="{FF2B5EF4-FFF2-40B4-BE49-F238E27FC236}">
                <a16:creationId xmlns:a16="http://schemas.microsoft.com/office/drawing/2014/main" id="{710B9CAA-09A7-C6C1-D82D-4C61B2B09DC0}"/>
              </a:ext>
            </a:extLst>
          </p:cNvPr>
          <p:cNvSpPr/>
          <p:nvPr/>
        </p:nvSpPr>
        <p:spPr>
          <a:xfrm>
            <a:off x="369273" y="2627083"/>
            <a:ext cx="2379108" cy="346075"/>
          </a:xfrm>
          <a:prstGeom prst="roundRect">
            <a:avLst>
              <a:gd name="adj" fmla="val 1020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8">
            <a:extLst>
              <a:ext uri="{FF2B5EF4-FFF2-40B4-BE49-F238E27FC236}">
                <a16:creationId xmlns:a16="http://schemas.microsoft.com/office/drawing/2014/main" id="{532F5180-65EB-1740-5A9B-FEC5D75AABA0}"/>
              </a:ext>
            </a:extLst>
          </p:cNvPr>
          <p:cNvSpPr txBox="1">
            <a:spLocks/>
          </p:cNvSpPr>
          <p:nvPr/>
        </p:nvSpPr>
        <p:spPr>
          <a:xfrm>
            <a:off x="394851" y="2619112"/>
            <a:ext cx="2344738" cy="346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400" b="1">
                <a:cs typeface="Calibri" panose="020F0502020204030204"/>
              </a:rPr>
              <a:t>Questions for discussion:</a:t>
            </a:r>
          </a:p>
        </p:txBody>
      </p:sp>
      <p:pic>
        <p:nvPicPr>
          <p:cNvPr id="14" name="Picture 13">
            <a:extLst>
              <a:ext uri="{FF2B5EF4-FFF2-40B4-BE49-F238E27FC236}">
                <a16:creationId xmlns:a16="http://schemas.microsoft.com/office/drawing/2014/main" id="{73484210-D4D5-0AB9-A54F-3E4631DC516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5766" y="3074504"/>
            <a:ext cx="3792756" cy="3053770"/>
          </a:xfrm>
          <a:prstGeom prst="rect">
            <a:avLst/>
          </a:prstGeom>
        </p:spPr>
      </p:pic>
      <p:pic>
        <p:nvPicPr>
          <p:cNvPr id="15" name="Picture 14">
            <a:extLst>
              <a:ext uri="{FF2B5EF4-FFF2-40B4-BE49-F238E27FC236}">
                <a16:creationId xmlns:a16="http://schemas.microsoft.com/office/drawing/2014/main" id="{D0DADB6C-7EFE-F89E-B952-256AACD0BC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39881">
            <a:off x="5131513" y="3354556"/>
            <a:ext cx="3789632" cy="3133532"/>
          </a:xfrm>
          <a:prstGeom prst="rect">
            <a:avLst/>
          </a:prstGeom>
        </p:spPr>
      </p:pic>
      <p:sp>
        <p:nvSpPr>
          <p:cNvPr id="16" name="TextBox 15">
            <a:extLst>
              <a:ext uri="{FF2B5EF4-FFF2-40B4-BE49-F238E27FC236}">
                <a16:creationId xmlns:a16="http://schemas.microsoft.com/office/drawing/2014/main" id="{40D21D01-E6CE-0B24-E893-9357A60F0B12}"/>
              </a:ext>
            </a:extLst>
          </p:cNvPr>
          <p:cNvSpPr txBox="1"/>
          <p:nvPr/>
        </p:nvSpPr>
        <p:spPr>
          <a:xfrm rot="21355394">
            <a:off x="1132026" y="3634032"/>
            <a:ext cx="3099294" cy="1200329"/>
          </a:xfrm>
          <a:prstGeom prst="rect">
            <a:avLst/>
          </a:prstGeom>
          <a:noFill/>
        </p:spPr>
        <p:txBody>
          <a:bodyPr wrap="square" rtlCol="0">
            <a:spAutoFit/>
          </a:bodyPr>
          <a:lstStyle/>
          <a:p>
            <a:r>
              <a:rPr lang="en-US" sz="1200">
                <a:solidFill>
                  <a:schemeClr val="accent1"/>
                </a:solidFill>
                <a:latin typeface="Ubuntu" panose="020B0504030602030204" pitchFamily="34" charset="0"/>
                <a:ea typeface="+mn-lt"/>
                <a:cs typeface="+mn-lt"/>
              </a:rPr>
              <a:t>The article states that 'In the UK </a:t>
            </a:r>
            <a:r>
              <a:rPr lang="en-US" sz="1200">
                <a:solidFill>
                  <a:schemeClr val="accent1"/>
                </a:solidFill>
                <a:latin typeface="Ubuntu" panose="020B0504030602030204" pitchFamily="34" charset="0"/>
                <a:ea typeface="+mn-lt"/>
                <a:cs typeface="+mn-lt"/>
                <a:hlinkClick r:id="rId5">
                  <a:extLst>
                    <a:ext uri="{A12FA001-AC4F-418D-AE19-62706E023703}">
                      <ahyp:hlinkClr xmlns:ahyp="http://schemas.microsoft.com/office/drawing/2018/hyperlinkcolor" val="tx"/>
                    </a:ext>
                  </a:extLst>
                </a:hlinkClick>
              </a:rPr>
              <a:t>we bin nearly 5 million</a:t>
            </a:r>
            <a:r>
              <a:rPr lang="en-US" sz="1200">
                <a:solidFill>
                  <a:schemeClr val="accent1"/>
                </a:solidFill>
                <a:latin typeface="Ubuntu" panose="020B0504030602030204" pitchFamily="34" charset="0"/>
                <a:ea typeface="+mn-lt"/>
                <a:cs typeface="+mn-lt"/>
              </a:rPr>
              <a:t> vapes each week – that’s roughly 8 vapes every second'. Have you seen any evidence of this in your local area or school? What are the long-term effects on this volume of waste?</a:t>
            </a:r>
            <a:endParaRPr lang="en-US" sz="1200">
              <a:solidFill>
                <a:schemeClr val="accent1"/>
              </a:solidFill>
              <a:latin typeface="Ubuntu" panose="020B0504030602030204" pitchFamily="34" charset="0"/>
              <a:ea typeface="Calibri"/>
              <a:cs typeface="Calibri" panose="020F0502020204030204"/>
            </a:endParaRPr>
          </a:p>
        </p:txBody>
      </p:sp>
      <p:sp>
        <p:nvSpPr>
          <p:cNvPr id="17" name="TextBox 16">
            <a:extLst>
              <a:ext uri="{FF2B5EF4-FFF2-40B4-BE49-F238E27FC236}">
                <a16:creationId xmlns:a16="http://schemas.microsoft.com/office/drawing/2014/main" id="{AEB8B409-3E1B-A680-FE83-5A4A8E0CF4B8}"/>
              </a:ext>
            </a:extLst>
          </p:cNvPr>
          <p:cNvSpPr txBox="1"/>
          <p:nvPr/>
        </p:nvSpPr>
        <p:spPr>
          <a:xfrm rot="110969">
            <a:off x="5569011" y="4038888"/>
            <a:ext cx="3141222" cy="830997"/>
          </a:xfrm>
          <a:prstGeom prst="rect">
            <a:avLst/>
          </a:prstGeom>
          <a:noFill/>
        </p:spPr>
        <p:txBody>
          <a:bodyPr wrap="square" lIns="91440" tIns="45720" rIns="91440" bIns="45720" rtlCol="0" anchor="t">
            <a:spAutoFit/>
          </a:bodyPr>
          <a:lstStyle/>
          <a:p>
            <a:r>
              <a:rPr lang="en-US" sz="1200">
                <a:solidFill>
                  <a:schemeClr val="accent1"/>
                </a:solidFill>
                <a:latin typeface="Ubuntu"/>
                <a:ea typeface="Calibri"/>
                <a:cs typeface="Calibri" panose="020F0502020204030204"/>
              </a:rPr>
              <a:t>Why do you think Green Peace were 'calling</a:t>
            </a:r>
            <a:r>
              <a:rPr lang="en-US" sz="1200">
                <a:solidFill>
                  <a:schemeClr val="accent1"/>
                </a:solidFill>
                <a:latin typeface="Ubuntu"/>
                <a:ea typeface="+mn-lt"/>
                <a:cs typeface="+mn-lt"/>
              </a:rPr>
              <a:t> on the government to ban disposable vapes'. Why might the </a:t>
            </a:r>
            <a:r>
              <a:rPr lang="en-US" sz="1200" err="1">
                <a:solidFill>
                  <a:schemeClr val="accent1"/>
                </a:solidFill>
                <a:latin typeface="Ubuntu"/>
                <a:ea typeface="+mn-lt"/>
                <a:cs typeface="+mn-lt"/>
              </a:rPr>
              <a:t>organisation</a:t>
            </a:r>
            <a:r>
              <a:rPr lang="en-US" sz="1200">
                <a:solidFill>
                  <a:schemeClr val="accent1"/>
                </a:solidFill>
                <a:latin typeface="Ubuntu"/>
                <a:ea typeface="+mn-lt"/>
                <a:cs typeface="+mn-lt"/>
              </a:rPr>
              <a:t> feel strongly about this? </a:t>
            </a:r>
            <a:endParaRPr lang="en-US" sz="1200">
              <a:solidFill>
                <a:schemeClr val="accent1"/>
              </a:solidFill>
              <a:latin typeface="Ubuntu"/>
              <a:ea typeface="Calibri"/>
              <a:cs typeface="Calibri" panose="020F0502020204030204"/>
            </a:endParaRPr>
          </a:p>
        </p:txBody>
      </p:sp>
      <p:pic>
        <p:nvPicPr>
          <p:cNvPr id="8" name="Picture 7">
            <a:extLst>
              <a:ext uri="{FF2B5EF4-FFF2-40B4-BE49-F238E27FC236}">
                <a16:creationId xmlns:a16="http://schemas.microsoft.com/office/drawing/2014/main" id="{1A7A44BB-942C-48FB-FEBF-38DAAA6776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606746">
            <a:off x="6943814" y="418241"/>
            <a:ext cx="4122345" cy="3029673"/>
          </a:xfrm>
          <a:prstGeom prst="rect">
            <a:avLst/>
          </a:prstGeom>
        </p:spPr>
      </p:pic>
      <p:sp>
        <p:nvSpPr>
          <p:cNvPr id="10" name="TextBox 9">
            <a:extLst>
              <a:ext uri="{FF2B5EF4-FFF2-40B4-BE49-F238E27FC236}">
                <a16:creationId xmlns:a16="http://schemas.microsoft.com/office/drawing/2014/main" id="{8625AD96-FD71-9AC3-9A1A-9FB80B5298BF}"/>
              </a:ext>
            </a:extLst>
          </p:cNvPr>
          <p:cNvSpPr txBox="1"/>
          <p:nvPr/>
        </p:nvSpPr>
        <p:spPr>
          <a:xfrm rot="421188">
            <a:off x="7435539" y="1069846"/>
            <a:ext cx="3616379" cy="1015663"/>
          </a:xfrm>
          <a:prstGeom prst="rect">
            <a:avLst/>
          </a:prstGeom>
          <a:noFill/>
        </p:spPr>
        <p:txBody>
          <a:bodyPr wrap="square" lIns="91440" tIns="45720" rIns="91440" bIns="45720" rtlCol="0" anchor="t">
            <a:spAutoFit/>
          </a:bodyPr>
          <a:lstStyle/>
          <a:p>
            <a:r>
              <a:rPr lang="en-US" sz="1200">
                <a:solidFill>
                  <a:schemeClr val="accent1"/>
                </a:solidFill>
                <a:latin typeface="Ubuntu"/>
                <a:ea typeface="+mn-lt"/>
                <a:cs typeface="+mn-lt"/>
              </a:rPr>
              <a:t>Disposable Vapes contain lithium batteries</a:t>
            </a:r>
            <a:r>
              <a:rPr lang="en-US" sz="1200" b="0">
                <a:solidFill>
                  <a:schemeClr val="accent1"/>
                </a:solidFill>
                <a:latin typeface="Ubuntu"/>
                <a:ea typeface="+mn-lt"/>
                <a:cs typeface="+mn-lt"/>
              </a:rPr>
              <a:t>, "</a:t>
            </a:r>
            <a:r>
              <a:rPr lang="en-US" sz="1200">
                <a:solidFill>
                  <a:schemeClr val="accent1"/>
                </a:solidFill>
                <a:latin typeface="Ubuntu"/>
                <a:ea typeface="+mn-lt"/>
                <a:cs typeface="+mn-lt"/>
              </a:rPr>
              <a:t>a precious metal which is already facing global shortages". Why is this problematic</a:t>
            </a:r>
            <a:r>
              <a:rPr lang="en-US" sz="1200" b="0">
                <a:solidFill>
                  <a:schemeClr val="accent1"/>
                </a:solidFill>
                <a:latin typeface="Ubuntu"/>
                <a:ea typeface="+mn-lt"/>
                <a:cs typeface="+mn-lt"/>
              </a:rPr>
              <a:t>? How </a:t>
            </a:r>
            <a:r>
              <a:rPr lang="en-US" sz="1200">
                <a:solidFill>
                  <a:schemeClr val="accent1"/>
                </a:solidFill>
                <a:latin typeface="Ubuntu"/>
                <a:ea typeface="+mn-lt"/>
                <a:cs typeface="+mn-lt"/>
              </a:rPr>
              <a:t>else could we use this previous resource</a:t>
            </a:r>
            <a:r>
              <a:rPr lang="en-US" sz="1200" b="0">
                <a:solidFill>
                  <a:schemeClr val="accent1"/>
                </a:solidFill>
                <a:latin typeface="Ubuntu"/>
                <a:ea typeface="+mn-lt"/>
                <a:cs typeface="+mn-lt"/>
              </a:rPr>
              <a:t>?</a:t>
            </a:r>
            <a:endParaRPr lang="en-US">
              <a:solidFill>
                <a:schemeClr val="accent1"/>
              </a:solidFill>
              <a:latin typeface="Ubuntu"/>
            </a:endParaRPr>
          </a:p>
          <a:p>
            <a:pPr>
              <a:lnSpc>
                <a:spcPct val="100000"/>
              </a:lnSpc>
            </a:pPr>
            <a:endParaRPr lang="en-US" sz="1200" b="0">
              <a:solidFill>
                <a:schemeClr val="accent1"/>
              </a:solidFill>
              <a:latin typeface="Ubuntu" panose="020B0504030602030204" pitchFamily="34" charset="0"/>
              <a:cs typeface="Calibri" panose="020F0502020204030204"/>
            </a:endParaRPr>
          </a:p>
        </p:txBody>
      </p:sp>
    </p:spTree>
    <p:extLst>
      <p:ext uri="{BB962C8B-B14F-4D97-AF65-F5344CB8AC3E}">
        <p14:creationId xmlns:p14="http://schemas.microsoft.com/office/powerpoint/2010/main" val="338910371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792993"/>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EC29309-ECE7-47FE-7949-D888709201B0}"/>
              </a:ext>
            </a:extLst>
          </p:cNvPr>
          <p:cNvSpPr>
            <a:spLocks noGrp="1"/>
          </p:cNvSpPr>
          <p:nvPr>
            <p:ph type="body" sz="quarter" idx="11"/>
          </p:nvPr>
        </p:nvSpPr>
        <p:spPr>
          <a:xfrm>
            <a:off x="294146" y="1104677"/>
            <a:ext cx="5279491" cy="669925"/>
          </a:xfrm>
        </p:spPr>
        <p:txBody>
          <a:bodyPr>
            <a:normAutofit/>
          </a:bodyPr>
          <a:lstStyle/>
          <a:p>
            <a:r>
              <a:rPr lang="en-US"/>
              <a:t>News Reports &amp; Articles</a:t>
            </a:r>
          </a:p>
        </p:txBody>
      </p:sp>
      <p:sp>
        <p:nvSpPr>
          <p:cNvPr id="4" name="Text Placeholder 3">
            <a:extLst>
              <a:ext uri="{FF2B5EF4-FFF2-40B4-BE49-F238E27FC236}">
                <a16:creationId xmlns:a16="http://schemas.microsoft.com/office/drawing/2014/main" id="{9F99BD01-9C6A-7798-F305-DC969EEFFA62}"/>
              </a:ext>
            </a:extLst>
          </p:cNvPr>
          <p:cNvSpPr>
            <a:spLocks noGrp="1"/>
          </p:cNvSpPr>
          <p:nvPr>
            <p:ph type="body" sz="quarter" idx="12"/>
          </p:nvPr>
        </p:nvSpPr>
        <p:spPr>
          <a:xfrm>
            <a:off x="304879" y="1775070"/>
            <a:ext cx="4432300" cy="367618"/>
          </a:xfrm>
        </p:spPr>
        <p:txBody>
          <a:bodyPr/>
          <a:lstStyle/>
          <a:p>
            <a:r>
              <a:rPr lang="en-US"/>
              <a:t>For discussion and debate</a:t>
            </a:r>
          </a:p>
        </p:txBody>
      </p:sp>
      <p:sp>
        <p:nvSpPr>
          <p:cNvPr id="5" name="Text Placeholder 4">
            <a:extLst>
              <a:ext uri="{FF2B5EF4-FFF2-40B4-BE49-F238E27FC236}">
                <a16:creationId xmlns:a16="http://schemas.microsoft.com/office/drawing/2014/main" id="{BB78E653-7659-719D-78EF-CB808EB983DF}"/>
              </a:ext>
            </a:extLst>
          </p:cNvPr>
          <p:cNvSpPr>
            <a:spLocks noGrp="1"/>
          </p:cNvSpPr>
          <p:nvPr>
            <p:ph type="body" sz="quarter" idx="13"/>
          </p:nvPr>
        </p:nvSpPr>
        <p:spPr>
          <a:xfrm>
            <a:off x="240485" y="2453799"/>
            <a:ext cx="7526023" cy="2319337"/>
          </a:xfrm>
        </p:spPr>
        <p:txBody>
          <a:bodyPr vert="horz" lIns="91440" tIns="45720" rIns="91440" bIns="45720" rtlCol="0" anchor="t">
            <a:noAutofit/>
          </a:bodyPr>
          <a:lstStyle/>
          <a:p>
            <a:pPr marL="285750" indent="-285750">
              <a:buFont typeface="Arial"/>
              <a:buChar char="•"/>
            </a:pPr>
            <a:r>
              <a:rPr lang="en-US" sz="1800">
                <a:latin typeface="Ubuntu"/>
                <a:ea typeface="Calibri"/>
                <a:cs typeface="Calibri"/>
              </a:rPr>
              <a:t>BBC - '</a:t>
            </a:r>
            <a:r>
              <a:rPr lang="en-US" sz="1800">
                <a:solidFill>
                  <a:schemeClr val="accent1">
                    <a:lumMod val="75000"/>
                  </a:schemeClr>
                </a:solidFill>
                <a:latin typeface="Ubuntu"/>
                <a:ea typeface="Calibri"/>
                <a:cs typeface="Calibri"/>
                <a:hlinkClick r:id="rId2">
                  <a:extLst>
                    <a:ext uri="{A12FA001-AC4F-418D-AE19-62706E023703}">
                      <ahyp:hlinkClr xmlns:ahyp="http://schemas.microsoft.com/office/drawing/2018/hyperlinkcolor" val="tx"/>
                    </a:ext>
                  </a:extLst>
                </a:hlinkClick>
              </a:rPr>
              <a:t>Tighter rules calls after doubling in children using vapes</a:t>
            </a:r>
            <a:r>
              <a:rPr lang="en-US" sz="1800">
                <a:latin typeface="Ubuntu"/>
                <a:ea typeface="Calibri"/>
                <a:cs typeface="Calibri"/>
              </a:rPr>
              <a:t>'</a:t>
            </a:r>
          </a:p>
          <a:p>
            <a:pPr marL="285750" indent="-285750">
              <a:buFont typeface="Arial"/>
              <a:buChar char="•"/>
            </a:pPr>
            <a:r>
              <a:rPr lang="en-US" sz="1800">
                <a:solidFill>
                  <a:schemeClr val="accent1">
                    <a:lumMod val="75000"/>
                  </a:schemeClr>
                </a:solidFill>
                <a:latin typeface="Ubuntu"/>
                <a:ea typeface="Calibri"/>
                <a:cs typeface="Calibri"/>
              </a:rPr>
              <a:t>BBC - '</a:t>
            </a:r>
            <a:r>
              <a:rPr lang="en-US" sz="1800">
                <a:solidFill>
                  <a:schemeClr val="accent1">
                    <a:lumMod val="75000"/>
                  </a:schemeClr>
                </a:solidFill>
                <a:latin typeface="Ubuntu"/>
                <a:ea typeface="Calibri"/>
                <a:cs typeface="Calibri"/>
                <a:hlinkClick r:id="rId3">
                  <a:extLst>
                    <a:ext uri="{A12FA001-AC4F-418D-AE19-62706E023703}">
                      <ahyp:hlinkClr xmlns:ahyp="http://schemas.microsoft.com/office/drawing/2018/hyperlinkcolor" val="tx"/>
                    </a:ext>
                  </a:extLst>
                </a:hlinkClick>
              </a:rPr>
              <a:t>Head teachers crack down on post-Covid e-cigarette spike</a:t>
            </a:r>
            <a:r>
              <a:rPr lang="en-US" sz="1800">
                <a:solidFill>
                  <a:schemeClr val="accent1">
                    <a:lumMod val="75000"/>
                  </a:schemeClr>
                </a:solidFill>
                <a:latin typeface="Ubuntu"/>
                <a:ea typeface="Calibri"/>
                <a:cs typeface="Calibri"/>
              </a:rPr>
              <a:t>'</a:t>
            </a:r>
          </a:p>
          <a:p>
            <a:pPr marL="285750" indent="-285750">
              <a:buFont typeface="Arial"/>
              <a:buChar char="•"/>
            </a:pPr>
            <a:r>
              <a:rPr lang="en-US" sz="1800">
                <a:solidFill>
                  <a:schemeClr val="accent1">
                    <a:lumMod val="75000"/>
                  </a:schemeClr>
                </a:solidFill>
                <a:latin typeface="Ubuntu"/>
                <a:ea typeface="Calibri"/>
                <a:cs typeface="Calibri"/>
              </a:rPr>
              <a:t>BBC - '</a:t>
            </a:r>
            <a:r>
              <a:rPr lang="en-US" sz="1800">
                <a:solidFill>
                  <a:schemeClr val="accent1">
                    <a:lumMod val="75000"/>
                  </a:schemeClr>
                </a:solidFill>
                <a:latin typeface="Ubuntu"/>
                <a:ea typeface="Calibri"/>
                <a:cs typeface="Calibri"/>
                <a:hlinkClick r:id="rId4">
                  <a:extLst>
                    <a:ext uri="{A12FA001-AC4F-418D-AE19-62706E023703}">
                      <ahyp:hlinkClr xmlns:ahyp="http://schemas.microsoft.com/office/drawing/2018/hyperlinkcolor" val="tx"/>
                    </a:ext>
                  </a:extLst>
                </a:hlinkClick>
              </a:rPr>
              <a:t>Welsh Government calls for ban on disposable vapes</a:t>
            </a:r>
            <a:r>
              <a:rPr lang="en-US" sz="1800">
                <a:solidFill>
                  <a:schemeClr val="accent1">
                    <a:lumMod val="75000"/>
                  </a:schemeClr>
                </a:solidFill>
                <a:latin typeface="Ubuntu"/>
                <a:ea typeface="Calibri"/>
                <a:cs typeface="Calibri"/>
              </a:rPr>
              <a:t>'</a:t>
            </a:r>
          </a:p>
          <a:p>
            <a:pPr marL="285750" indent="-285750">
              <a:buFont typeface="Arial"/>
              <a:buChar char="•"/>
            </a:pPr>
            <a:r>
              <a:rPr lang="en-US" sz="1800">
                <a:solidFill>
                  <a:schemeClr val="accent1">
                    <a:lumMod val="75000"/>
                  </a:schemeClr>
                </a:solidFill>
                <a:latin typeface="Ubuntu"/>
                <a:ea typeface="Calibri"/>
                <a:cs typeface="Calibri"/>
              </a:rPr>
              <a:t>BBC - '</a:t>
            </a:r>
            <a:r>
              <a:rPr lang="en-US" sz="1800">
                <a:solidFill>
                  <a:schemeClr val="accent1">
                    <a:lumMod val="75000"/>
                  </a:schemeClr>
                </a:solidFill>
                <a:latin typeface="Ubuntu"/>
                <a:ea typeface="Calibri"/>
                <a:cs typeface="Calibri"/>
                <a:hlinkClick r:id="rId5">
                  <a:extLst>
                    <a:ext uri="{A12FA001-AC4F-418D-AE19-62706E023703}">
                      <ahyp:hlinkClr xmlns:ahyp="http://schemas.microsoft.com/office/drawing/2018/hyperlinkcolor" val="tx"/>
                    </a:ext>
                  </a:extLst>
                </a:hlinkClick>
              </a:rPr>
              <a:t>Vapes should be prescription only</a:t>
            </a:r>
            <a:r>
              <a:rPr lang="en-US" sz="1800">
                <a:solidFill>
                  <a:schemeClr val="accent1">
                    <a:lumMod val="75000"/>
                  </a:schemeClr>
                </a:solidFill>
                <a:latin typeface="Ubuntu"/>
                <a:ea typeface="Calibri"/>
                <a:cs typeface="Calibri"/>
              </a:rPr>
              <a:t>'</a:t>
            </a:r>
          </a:p>
          <a:p>
            <a:pPr marL="285750" indent="-285750">
              <a:buFont typeface="Arial"/>
              <a:buChar char="•"/>
            </a:pPr>
            <a:r>
              <a:rPr lang="en-US" sz="1800">
                <a:solidFill>
                  <a:schemeClr val="accent1">
                    <a:lumMod val="75000"/>
                  </a:schemeClr>
                </a:solidFill>
                <a:latin typeface="Ubuntu"/>
                <a:ea typeface="Calibri"/>
                <a:cs typeface="Calibri"/>
              </a:rPr>
              <a:t>BBC - '</a:t>
            </a:r>
            <a:r>
              <a:rPr lang="en-US" sz="1800">
                <a:solidFill>
                  <a:schemeClr val="accent1">
                    <a:lumMod val="75000"/>
                  </a:schemeClr>
                </a:solidFill>
                <a:latin typeface="Ubuntu"/>
                <a:ea typeface="Calibri"/>
                <a:cs typeface="Calibri"/>
                <a:hlinkClick r:id="rId6">
                  <a:extLst>
                    <a:ext uri="{A12FA001-AC4F-418D-AE19-62706E023703}">
                      <ahyp:hlinkClr xmlns:ahyp="http://schemas.microsoft.com/office/drawing/2018/hyperlinkcolor" val="tx"/>
                    </a:ext>
                  </a:extLst>
                </a:hlinkClick>
              </a:rPr>
              <a:t>Warning a child could die due to illegal drugs in vapes</a:t>
            </a:r>
            <a:r>
              <a:rPr lang="en-US" sz="1800">
                <a:solidFill>
                  <a:schemeClr val="accent1">
                    <a:lumMod val="75000"/>
                  </a:schemeClr>
                </a:solidFill>
                <a:latin typeface="Ubuntu"/>
                <a:ea typeface="Calibri"/>
                <a:cs typeface="Calibri"/>
              </a:rPr>
              <a:t>'</a:t>
            </a:r>
          </a:p>
          <a:p>
            <a:pPr marL="285750" indent="-285750">
              <a:buFont typeface="Arial"/>
              <a:buChar char="•"/>
            </a:pPr>
            <a:r>
              <a:rPr lang="en-US" sz="1800">
                <a:solidFill>
                  <a:schemeClr val="accent1">
                    <a:lumMod val="75000"/>
                  </a:schemeClr>
                </a:solidFill>
                <a:latin typeface="Ubuntu"/>
                <a:ea typeface="Calibri"/>
                <a:cs typeface="Calibri"/>
              </a:rPr>
              <a:t>BBC - '</a:t>
            </a:r>
            <a:r>
              <a:rPr lang="en-US" sz="1800">
                <a:solidFill>
                  <a:schemeClr val="accent1">
                    <a:lumMod val="75000"/>
                  </a:schemeClr>
                </a:solidFill>
                <a:latin typeface="Ubuntu"/>
                <a:ea typeface="Calibri"/>
                <a:cs typeface="Calibri"/>
                <a:hlinkClick r:id="rId7">
                  <a:extLst>
                    <a:ext uri="{A12FA001-AC4F-418D-AE19-62706E023703}">
                      <ahyp:hlinkClr xmlns:ahyp="http://schemas.microsoft.com/office/drawing/2018/hyperlinkcolor" val="tx"/>
                    </a:ext>
                  </a:extLst>
                </a:hlinkClick>
              </a:rPr>
              <a:t>TikTokers quit vaping over mining concerns</a:t>
            </a:r>
            <a:r>
              <a:rPr lang="en-US" sz="1800">
                <a:solidFill>
                  <a:schemeClr val="accent1">
                    <a:lumMod val="75000"/>
                  </a:schemeClr>
                </a:solidFill>
                <a:latin typeface="Ubuntu"/>
                <a:ea typeface="Calibri"/>
                <a:cs typeface="Calibri"/>
              </a:rPr>
              <a:t>'</a:t>
            </a:r>
          </a:p>
          <a:p>
            <a:pPr marL="285750" indent="-285750">
              <a:buFont typeface="Arial"/>
              <a:buChar char="•"/>
            </a:pPr>
            <a:r>
              <a:rPr lang="en-US" sz="1800">
                <a:solidFill>
                  <a:schemeClr val="accent1">
                    <a:lumMod val="75000"/>
                  </a:schemeClr>
                </a:solidFill>
                <a:latin typeface="Ubuntu"/>
                <a:ea typeface="Calibri"/>
                <a:cs typeface="Calibri"/>
              </a:rPr>
              <a:t>BBC - '</a:t>
            </a:r>
            <a:r>
              <a:rPr lang="en-US" sz="1800">
                <a:solidFill>
                  <a:schemeClr val="accent1">
                    <a:lumMod val="75000"/>
                  </a:schemeClr>
                </a:solidFill>
                <a:latin typeface="Ubuntu"/>
                <a:ea typeface="Calibri"/>
                <a:cs typeface="Calibri"/>
                <a:hlinkClick r:id="rId8">
                  <a:extLst>
                    <a:ext uri="{A12FA001-AC4F-418D-AE19-62706E023703}">
                      <ahyp:hlinkClr xmlns:ahyp="http://schemas.microsoft.com/office/drawing/2018/hyperlinkcolor" val="tx"/>
                    </a:ext>
                  </a:extLst>
                </a:hlinkClick>
              </a:rPr>
              <a:t>Tobacco firm calls for tougher rules on vapes</a:t>
            </a:r>
            <a:r>
              <a:rPr lang="en-US" sz="1800">
                <a:solidFill>
                  <a:schemeClr val="accent1">
                    <a:lumMod val="75000"/>
                  </a:schemeClr>
                </a:solidFill>
                <a:latin typeface="Ubuntu"/>
                <a:ea typeface="Calibri"/>
                <a:cs typeface="Calibri"/>
              </a:rPr>
              <a:t>'</a:t>
            </a:r>
          </a:p>
          <a:p>
            <a:pPr marL="285750" indent="-285750">
              <a:buFont typeface="Arial"/>
              <a:buChar char="•"/>
            </a:pPr>
            <a:r>
              <a:rPr lang="en-US" sz="1800">
                <a:solidFill>
                  <a:schemeClr val="accent1">
                    <a:lumMod val="75000"/>
                  </a:schemeClr>
                </a:solidFill>
                <a:latin typeface="Ubuntu"/>
                <a:ea typeface="Calibri"/>
                <a:cs typeface="Calibri"/>
              </a:rPr>
              <a:t>Green Peace - '</a:t>
            </a:r>
            <a:r>
              <a:rPr lang="en-US" sz="1800">
                <a:solidFill>
                  <a:schemeClr val="accent1">
                    <a:lumMod val="75000"/>
                  </a:schemeClr>
                </a:solidFill>
                <a:latin typeface="Ubuntu"/>
                <a:ea typeface="Calibri"/>
                <a:cs typeface="Calibri"/>
                <a:hlinkClick r:id="rId9">
                  <a:extLst>
                    <a:ext uri="{A12FA001-AC4F-418D-AE19-62706E023703}">
                      <ahyp:hlinkClr xmlns:ahyp="http://schemas.microsoft.com/office/drawing/2018/hyperlinkcolor" val="tx"/>
                    </a:ext>
                  </a:extLst>
                </a:hlinkClick>
              </a:rPr>
              <a:t>Are disposable vapes bad for the environment</a:t>
            </a:r>
            <a:r>
              <a:rPr lang="en-US" sz="1800">
                <a:solidFill>
                  <a:schemeClr val="accent1">
                    <a:lumMod val="75000"/>
                  </a:schemeClr>
                </a:solidFill>
                <a:latin typeface="Ubuntu"/>
                <a:ea typeface="Calibri"/>
                <a:cs typeface="Calibri"/>
              </a:rPr>
              <a:t>'</a:t>
            </a:r>
          </a:p>
        </p:txBody>
      </p:sp>
    </p:spTree>
    <p:extLst>
      <p:ext uri="{BB962C8B-B14F-4D97-AF65-F5344CB8AC3E}">
        <p14:creationId xmlns:p14="http://schemas.microsoft.com/office/powerpoint/2010/main" val="2070935654"/>
      </p:ext>
    </p:extLst>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4D00651F-E518-BDD5-2BDD-2203DFCD0F0D}"/>
              </a:ext>
            </a:extLst>
          </p:cNvPr>
          <p:cNvSpPr txBox="1">
            <a:spLocks/>
          </p:cNvSpPr>
          <p:nvPr/>
        </p:nvSpPr>
        <p:spPr>
          <a:xfrm>
            <a:off x="316974" y="1273066"/>
            <a:ext cx="4735205" cy="1202689"/>
          </a:xfrm>
          <a:prstGeom prst="rect">
            <a:avLst/>
          </a:prstGeom>
        </p:spPr>
        <p:txBody>
          <a:bodyPr vert="horz" lIns="91440" tIns="45720" rIns="91440" bIns="45720" rtlCol="0" anchor="b">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400">
                <a:solidFill>
                  <a:srgbClr val="103D68"/>
                </a:solidFill>
                <a:latin typeface="Ubuntu"/>
                <a:hlinkClick r:id="rId2">
                  <a:extLst>
                    <a:ext uri="{A12FA001-AC4F-418D-AE19-62706E023703}">
                      <ahyp:hlinkClr xmlns:ahyp="http://schemas.microsoft.com/office/drawing/2018/hyperlinkcolor" val="tx"/>
                    </a:ext>
                  </a:extLst>
                </a:hlinkClick>
              </a:rPr>
              <a:t>Tighter rules calls after doubling in children using vapes</a:t>
            </a:r>
            <a:r>
              <a:rPr lang="en-US" sz="2400">
                <a:latin typeface="Ubuntu"/>
              </a:rPr>
              <a:t> </a:t>
            </a:r>
            <a:br>
              <a:rPr lang="en-US" sz="2400"/>
            </a:br>
            <a:r>
              <a:rPr lang="en-US" sz="2400" b="0">
                <a:latin typeface="Ubuntu"/>
              </a:rPr>
              <a:t>– BBC News</a:t>
            </a:r>
          </a:p>
        </p:txBody>
      </p:sp>
      <p:pic>
        <p:nvPicPr>
          <p:cNvPr id="8" name="Picture 7">
            <a:extLst>
              <a:ext uri="{FF2B5EF4-FFF2-40B4-BE49-F238E27FC236}">
                <a16:creationId xmlns:a16="http://schemas.microsoft.com/office/drawing/2014/main" id="{FFCA0200-C314-C109-D183-DB8D0EB74F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5949" y="366056"/>
            <a:ext cx="4720230" cy="3414594"/>
          </a:xfrm>
          <a:prstGeom prst="rect">
            <a:avLst/>
          </a:prstGeom>
        </p:spPr>
      </p:pic>
      <p:pic>
        <p:nvPicPr>
          <p:cNvPr id="10" name="Picture 9">
            <a:extLst>
              <a:ext uri="{FF2B5EF4-FFF2-40B4-BE49-F238E27FC236}">
                <a16:creationId xmlns:a16="http://schemas.microsoft.com/office/drawing/2014/main" id="{BE81216C-2C40-B458-0193-079D5FA6FD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422531">
            <a:off x="566461" y="3426909"/>
            <a:ext cx="3666807" cy="2597533"/>
          </a:xfrm>
          <a:prstGeom prst="rect">
            <a:avLst/>
          </a:prstGeom>
        </p:spPr>
      </p:pic>
      <p:pic>
        <p:nvPicPr>
          <p:cNvPr id="11" name="Picture 10">
            <a:extLst>
              <a:ext uri="{FF2B5EF4-FFF2-40B4-BE49-F238E27FC236}">
                <a16:creationId xmlns:a16="http://schemas.microsoft.com/office/drawing/2014/main" id="{06F60A0D-B638-C133-30F3-97BDB73A6E8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439703">
            <a:off x="4680959" y="3864047"/>
            <a:ext cx="3700901" cy="2537855"/>
          </a:xfrm>
          <a:prstGeom prst="rect">
            <a:avLst/>
          </a:prstGeom>
        </p:spPr>
      </p:pic>
      <p:sp>
        <p:nvSpPr>
          <p:cNvPr id="12" name="TextBox 11">
            <a:extLst>
              <a:ext uri="{FF2B5EF4-FFF2-40B4-BE49-F238E27FC236}">
                <a16:creationId xmlns:a16="http://schemas.microsoft.com/office/drawing/2014/main" id="{E335FD0F-08DA-3A51-0AB1-36A3F0231640}"/>
              </a:ext>
            </a:extLst>
          </p:cNvPr>
          <p:cNvSpPr txBox="1"/>
          <p:nvPr/>
        </p:nvSpPr>
        <p:spPr>
          <a:xfrm rot="21365305">
            <a:off x="5595198" y="1012671"/>
            <a:ext cx="4050358" cy="1200329"/>
          </a:xfrm>
          <a:prstGeom prst="rect">
            <a:avLst/>
          </a:prstGeom>
          <a:noFill/>
        </p:spPr>
        <p:txBody>
          <a:bodyPr wrap="square" rtlCol="0">
            <a:spAutoFit/>
          </a:bodyPr>
          <a:lstStyle/>
          <a:p>
            <a:r>
              <a:rPr lang="en-US" sz="1200">
                <a:solidFill>
                  <a:schemeClr val="accent1"/>
                </a:solidFill>
                <a:latin typeface="Ubuntu" panose="020B0504030602030204" pitchFamily="34" charset="0"/>
                <a:cs typeface="Calibri" panose="020F0502020204030204"/>
              </a:rPr>
              <a:t>In the article, Deborah Arnott, Chief Executive of Ash states </a:t>
            </a:r>
            <a:r>
              <a:rPr lang="en-US" sz="1200" i="1">
                <a:solidFill>
                  <a:schemeClr val="accent1"/>
                </a:solidFill>
                <a:latin typeface="Ubuntu" panose="020B0504030602030204" pitchFamily="34" charset="0"/>
                <a:cs typeface="Calibri" panose="020F0502020204030204"/>
              </a:rPr>
              <a:t>“But enforcement on its own won't do the trick without tougher regulation to address the child-friendly promotion of these cheap and attractive products.” </a:t>
            </a:r>
            <a:r>
              <a:rPr lang="en-US" sz="1200">
                <a:solidFill>
                  <a:schemeClr val="accent1"/>
                </a:solidFill>
                <a:latin typeface="Ubuntu" panose="020B0504030602030204" pitchFamily="34" charset="0"/>
                <a:cs typeface="Calibri" panose="020F0502020204030204"/>
              </a:rPr>
              <a:t>Do you agree that there should be tougher regulations? </a:t>
            </a:r>
            <a:br>
              <a:rPr lang="en-US" sz="1200">
                <a:solidFill>
                  <a:schemeClr val="accent1"/>
                </a:solidFill>
                <a:latin typeface="Ubuntu" panose="020B0504030602030204" pitchFamily="34" charset="0"/>
                <a:cs typeface="Calibri" panose="020F0502020204030204"/>
              </a:rPr>
            </a:br>
            <a:r>
              <a:rPr lang="en-US" sz="1200">
                <a:solidFill>
                  <a:schemeClr val="accent1"/>
                </a:solidFill>
                <a:latin typeface="Ubuntu" panose="020B0504030602030204" pitchFamily="34" charset="0"/>
                <a:cs typeface="Calibri" panose="020F0502020204030204"/>
              </a:rPr>
              <a:t>What are the current regulations?</a:t>
            </a:r>
            <a:endParaRPr lang="en-US" sz="1200" b="0">
              <a:solidFill>
                <a:schemeClr val="accent1"/>
              </a:solidFill>
              <a:latin typeface="Ubuntu" panose="020B0504030602030204" pitchFamily="34" charset="0"/>
              <a:ea typeface="+mn-lt"/>
              <a:cs typeface="+mn-lt"/>
            </a:endParaRPr>
          </a:p>
        </p:txBody>
      </p:sp>
      <p:sp>
        <p:nvSpPr>
          <p:cNvPr id="13" name="TextBox 12">
            <a:extLst>
              <a:ext uri="{FF2B5EF4-FFF2-40B4-BE49-F238E27FC236}">
                <a16:creationId xmlns:a16="http://schemas.microsoft.com/office/drawing/2014/main" id="{1BF6137B-5870-3A22-4CA7-24103F96EBD2}"/>
              </a:ext>
            </a:extLst>
          </p:cNvPr>
          <p:cNvSpPr txBox="1"/>
          <p:nvPr/>
        </p:nvSpPr>
        <p:spPr>
          <a:xfrm rot="21177925">
            <a:off x="869404" y="3956502"/>
            <a:ext cx="3127188" cy="830997"/>
          </a:xfrm>
          <a:prstGeom prst="rect">
            <a:avLst/>
          </a:prstGeom>
          <a:noFill/>
        </p:spPr>
        <p:txBody>
          <a:bodyPr wrap="square" lIns="91440" tIns="45720" rIns="91440" bIns="45720" rtlCol="0" anchor="t">
            <a:spAutoFit/>
          </a:bodyPr>
          <a:lstStyle/>
          <a:p>
            <a:pPr>
              <a:lnSpc>
                <a:spcPct val="100000"/>
              </a:lnSpc>
            </a:pPr>
            <a:r>
              <a:rPr lang="en-US" sz="1200">
                <a:solidFill>
                  <a:schemeClr val="accent1"/>
                </a:solidFill>
                <a:latin typeface="Ubuntu"/>
                <a:cs typeface="Calibri" panose="020F0502020204030204"/>
              </a:rPr>
              <a:t>Do you agree with </a:t>
            </a:r>
            <a:r>
              <a:rPr lang="en-US" sz="1200" err="1">
                <a:solidFill>
                  <a:schemeClr val="accent1"/>
                </a:solidFill>
                <a:latin typeface="Ubuntu"/>
                <a:cs typeface="Calibri" panose="020F0502020204030204"/>
              </a:rPr>
              <a:t>Mr</a:t>
            </a:r>
            <a:r>
              <a:rPr lang="en-US" sz="1200">
                <a:solidFill>
                  <a:schemeClr val="accent1"/>
                </a:solidFill>
                <a:latin typeface="Ubuntu"/>
                <a:cs typeface="Calibri" panose="020F0502020204030204"/>
              </a:rPr>
              <a:t> Worsely that </a:t>
            </a:r>
            <a:r>
              <a:rPr lang="en-US" sz="1200" i="1">
                <a:solidFill>
                  <a:schemeClr val="accent1"/>
                </a:solidFill>
                <a:latin typeface="Ubuntu"/>
                <a:cs typeface="Calibri" panose="020F0502020204030204"/>
              </a:rPr>
              <a:t>"brightly coloured packaging and sweet names </a:t>
            </a:r>
            <a:r>
              <a:rPr lang="en-US" sz="1200" b="1" i="1">
                <a:solidFill>
                  <a:schemeClr val="accent1"/>
                </a:solidFill>
                <a:latin typeface="Ubuntu"/>
                <a:cs typeface="Calibri" panose="020F0502020204030204"/>
              </a:rPr>
              <a:t>are</a:t>
            </a:r>
            <a:r>
              <a:rPr lang="en-US" sz="1200" i="1">
                <a:solidFill>
                  <a:schemeClr val="accent1"/>
                </a:solidFill>
                <a:latin typeface="Ubuntu"/>
                <a:cs typeface="Calibri" panose="020F0502020204030204"/>
              </a:rPr>
              <a:t> attractive to kids"? </a:t>
            </a:r>
            <a:r>
              <a:rPr lang="en-US" sz="1200">
                <a:solidFill>
                  <a:schemeClr val="accent1"/>
                </a:solidFill>
                <a:latin typeface="Ubuntu"/>
                <a:cs typeface="Calibri" panose="020F0502020204030204"/>
              </a:rPr>
              <a:t>Why do you think they've been designed in this way? </a:t>
            </a:r>
            <a:endParaRPr lang="en-US" sz="1200" b="0">
              <a:solidFill>
                <a:schemeClr val="accent1"/>
              </a:solidFill>
              <a:latin typeface="Ubuntu"/>
              <a:ea typeface="+mn-lt"/>
              <a:cs typeface="+mn-lt"/>
            </a:endParaRPr>
          </a:p>
        </p:txBody>
      </p:sp>
      <p:sp>
        <p:nvSpPr>
          <p:cNvPr id="14" name="TextBox 13">
            <a:extLst>
              <a:ext uri="{FF2B5EF4-FFF2-40B4-BE49-F238E27FC236}">
                <a16:creationId xmlns:a16="http://schemas.microsoft.com/office/drawing/2014/main" id="{A8BA1DDC-4951-22AE-6331-5C906D614470}"/>
              </a:ext>
            </a:extLst>
          </p:cNvPr>
          <p:cNvSpPr txBox="1"/>
          <p:nvPr/>
        </p:nvSpPr>
        <p:spPr>
          <a:xfrm rot="254145">
            <a:off x="5178549" y="4450001"/>
            <a:ext cx="2880916" cy="830997"/>
          </a:xfrm>
          <a:prstGeom prst="rect">
            <a:avLst/>
          </a:prstGeom>
          <a:noFill/>
        </p:spPr>
        <p:txBody>
          <a:bodyPr wrap="square" lIns="91440" tIns="45720" rIns="91440" bIns="45720" rtlCol="0" anchor="t">
            <a:spAutoFit/>
          </a:bodyPr>
          <a:lstStyle/>
          <a:p>
            <a:r>
              <a:rPr lang="en-US" sz="1200">
                <a:solidFill>
                  <a:schemeClr val="accent1"/>
                </a:solidFill>
                <a:latin typeface="Ubuntu"/>
                <a:cs typeface="Calibri" panose="020F0502020204030204"/>
              </a:rPr>
              <a:t>Why do you think there has been </a:t>
            </a:r>
            <a:br>
              <a:rPr lang="en-US" sz="1200">
                <a:latin typeface="Ubuntu" panose="020B0504030602030204" pitchFamily="34" charset="0"/>
                <a:cs typeface="Calibri" panose="020F0502020204030204"/>
              </a:rPr>
            </a:br>
            <a:r>
              <a:rPr lang="en-US" sz="1200">
                <a:solidFill>
                  <a:schemeClr val="accent1"/>
                </a:solidFill>
                <a:latin typeface="Ubuntu"/>
                <a:cs typeface="Calibri" panose="020F0502020204030204"/>
              </a:rPr>
              <a:t>an increase in the number of children using disposable vapes? What are the consequences of this?</a:t>
            </a:r>
            <a:endParaRPr lang="en-US" sz="1200" b="0">
              <a:solidFill>
                <a:schemeClr val="accent1"/>
              </a:solidFill>
              <a:latin typeface="Ubuntu"/>
              <a:cs typeface="Calibri" panose="020F0502020204030204"/>
            </a:endParaRPr>
          </a:p>
        </p:txBody>
      </p:sp>
      <p:sp>
        <p:nvSpPr>
          <p:cNvPr id="15" name="Rounded Rectangle 14">
            <a:extLst>
              <a:ext uri="{FF2B5EF4-FFF2-40B4-BE49-F238E27FC236}">
                <a16:creationId xmlns:a16="http://schemas.microsoft.com/office/drawing/2014/main" id="{83E72AE7-3D07-C03E-E7A6-338A77D4C607}"/>
              </a:ext>
            </a:extLst>
          </p:cNvPr>
          <p:cNvSpPr/>
          <p:nvPr/>
        </p:nvSpPr>
        <p:spPr>
          <a:xfrm>
            <a:off x="304879" y="2734407"/>
            <a:ext cx="2379108" cy="346075"/>
          </a:xfrm>
          <a:prstGeom prst="roundRect">
            <a:avLst>
              <a:gd name="adj" fmla="val 1020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8">
            <a:extLst>
              <a:ext uri="{FF2B5EF4-FFF2-40B4-BE49-F238E27FC236}">
                <a16:creationId xmlns:a16="http://schemas.microsoft.com/office/drawing/2014/main" id="{3315EEDB-73C5-480A-56AF-D15793B00D21}"/>
              </a:ext>
            </a:extLst>
          </p:cNvPr>
          <p:cNvSpPr txBox="1">
            <a:spLocks/>
          </p:cNvSpPr>
          <p:nvPr/>
        </p:nvSpPr>
        <p:spPr>
          <a:xfrm>
            <a:off x="330457" y="2747901"/>
            <a:ext cx="2344738" cy="346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400" b="1">
                <a:cs typeface="Calibri" panose="020F0502020204030204"/>
              </a:rPr>
              <a:t>Questions for discussion:</a:t>
            </a:r>
          </a:p>
        </p:txBody>
      </p:sp>
      <p:sp>
        <p:nvSpPr>
          <p:cNvPr id="19" name="Rounded Rectangle 18">
            <a:extLst>
              <a:ext uri="{FF2B5EF4-FFF2-40B4-BE49-F238E27FC236}">
                <a16:creationId xmlns:a16="http://schemas.microsoft.com/office/drawing/2014/main" id="{8791D8E7-FEF5-D9C1-AC00-AC85C863753F}"/>
              </a:ext>
            </a:extLst>
          </p:cNvPr>
          <p:cNvSpPr/>
          <p:nvPr/>
        </p:nvSpPr>
        <p:spPr>
          <a:xfrm>
            <a:off x="9326880" y="3942341"/>
            <a:ext cx="2487295" cy="2582386"/>
          </a:xfrm>
          <a:prstGeom prst="roundRect">
            <a:avLst>
              <a:gd name="adj" fmla="val 4097"/>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8">
            <a:extLst>
              <a:ext uri="{FF2B5EF4-FFF2-40B4-BE49-F238E27FC236}">
                <a16:creationId xmlns:a16="http://schemas.microsoft.com/office/drawing/2014/main" id="{5DDA0A97-597B-E8D2-C172-882C659A340A}"/>
              </a:ext>
            </a:extLst>
          </p:cNvPr>
          <p:cNvSpPr txBox="1">
            <a:spLocks/>
          </p:cNvSpPr>
          <p:nvPr/>
        </p:nvSpPr>
        <p:spPr>
          <a:xfrm>
            <a:off x="9450938" y="4049513"/>
            <a:ext cx="2239177" cy="1970944"/>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dirty="0">
                <a:latin typeface="Ubuntu"/>
                <a:cs typeface="Calibri" panose="020F0502020204030204"/>
              </a:rPr>
              <a:t>Links to further resources: </a:t>
            </a:r>
            <a:br>
              <a:rPr lang="en-US" sz="1400" dirty="0">
                <a:cs typeface="Calibri" panose="020F0502020204030204"/>
              </a:rPr>
            </a:br>
            <a:endParaRPr lang="en-US" sz="1400">
              <a:cs typeface="Calibri" panose="020F0502020204030204"/>
            </a:endParaRPr>
          </a:p>
          <a:p>
            <a:pPr marL="0" indent="0">
              <a:buNone/>
            </a:pPr>
            <a:r>
              <a:rPr lang="en-US" sz="1400" b="0" i="1" u="sng" dirty="0">
                <a:solidFill>
                  <a:schemeClr val="bg1">
                    <a:lumMod val="65000"/>
                  </a:schemeClr>
                </a:solidFill>
                <a:latin typeface="Ubuntu"/>
                <a:cs typeface="Calibri" panose="020F0502020204030204"/>
                <a:hlinkClick r:id="rId4">
                  <a:extLst>
                    <a:ext uri="{A12FA001-AC4F-418D-AE19-62706E023703}">
                      <ahyp:hlinkClr xmlns:ahyp="http://schemas.microsoft.com/office/drawing/2018/hyperlinkcolor" val="tx"/>
                    </a:ext>
                  </a:extLst>
                </a:hlinkClick>
              </a:rPr>
              <a:t>Industry, Marketing and Advertising</a:t>
            </a:r>
          </a:p>
          <a:p>
            <a:pPr marL="457200" indent="-457200"/>
            <a:r>
              <a:rPr lang="en-US" sz="1400" b="0" i="1" u="sng" dirty="0">
                <a:solidFill>
                  <a:schemeClr val="bg1">
                    <a:lumMod val="65000"/>
                  </a:schemeClr>
                </a:solidFill>
                <a:latin typeface="Ubuntu"/>
                <a:cs typeface="Calibri" panose="020F0502020204030204"/>
                <a:hlinkClick r:id="rId4">
                  <a:extLst>
                    <a:ext uri="{A12FA001-AC4F-418D-AE19-62706E023703}">
                      <ahyp:hlinkClr xmlns:ahyp="http://schemas.microsoft.com/office/drawing/2018/hyperlinkcolor" val="tx"/>
                    </a:ext>
                  </a:extLst>
                </a:hlinkClick>
              </a:rPr>
              <a:t>Environmental Impact</a:t>
            </a:r>
          </a:p>
          <a:p>
            <a:pPr marL="457200" indent="-457200"/>
            <a:r>
              <a:rPr lang="en-US" sz="1400" b="0" i="1" u="sng" dirty="0">
                <a:solidFill>
                  <a:schemeClr val="bg1">
                    <a:lumMod val="65000"/>
                  </a:schemeClr>
                </a:solidFill>
                <a:latin typeface="Ubuntu"/>
                <a:cs typeface="Calibri" panose="020F0502020204030204"/>
                <a:hlinkClick r:id="rId4">
                  <a:extLst>
                    <a:ext uri="{A12FA001-AC4F-418D-AE19-62706E023703}">
                      <ahyp:hlinkClr xmlns:ahyp="http://schemas.microsoft.com/office/drawing/2018/hyperlinkcolor" val="tx"/>
                    </a:ext>
                  </a:extLst>
                </a:hlinkClick>
              </a:rPr>
              <a:t>The Law and Regulations</a:t>
            </a:r>
          </a:p>
        </p:txBody>
      </p:sp>
    </p:spTree>
    <p:extLst>
      <p:ext uri="{BB962C8B-B14F-4D97-AF65-F5344CB8AC3E}">
        <p14:creationId xmlns:p14="http://schemas.microsoft.com/office/powerpoint/2010/main" val="132106755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3DFA2-AE6D-1023-3C95-2F407EAED4C6}"/>
            </a:ext>
          </a:extLst>
        </p:cNvPr>
        <p:cNvGrpSpPr/>
        <p:nvPr/>
      </p:nvGrpSpPr>
      <p:grpSpPr>
        <a:xfrm>
          <a:off x="0" y="0"/>
          <a:ext cx="0" cy="0"/>
          <a:chOff x="0" y="0"/>
          <a:chExt cx="0" cy="0"/>
        </a:xfrm>
      </p:grpSpPr>
      <p:sp>
        <p:nvSpPr>
          <p:cNvPr id="2" name="Text Placeholder 6">
            <a:extLst>
              <a:ext uri="{FF2B5EF4-FFF2-40B4-BE49-F238E27FC236}">
                <a16:creationId xmlns:a16="http://schemas.microsoft.com/office/drawing/2014/main" id="{E23A2A28-4DE4-84EC-732F-7F3E74BDF77F}"/>
              </a:ext>
            </a:extLst>
          </p:cNvPr>
          <p:cNvSpPr txBox="1">
            <a:spLocks/>
          </p:cNvSpPr>
          <p:nvPr/>
        </p:nvSpPr>
        <p:spPr>
          <a:xfrm>
            <a:off x="304879" y="1273066"/>
            <a:ext cx="5279490" cy="1202689"/>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400">
                <a:solidFill>
                  <a:schemeClr val="accent1">
                    <a:lumMod val="75000"/>
                  </a:schemeClr>
                </a:solidFill>
                <a:latin typeface="Ubuntu"/>
                <a:hlinkClick r:id="rId2">
                  <a:extLst>
                    <a:ext uri="{A12FA001-AC4F-418D-AE19-62706E023703}">
                      <ahyp:hlinkClr xmlns:ahyp="http://schemas.microsoft.com/office/drawing/2018/hyperlinkcolor" val="tx"/>
                    </a:ext>
                  </a:extLst>
                </a:hlinkClick>
              </a:rPr>
              <a:t>Head teachers crack down on post-Covid e-cigarette spike</a:t>
            </a:r>
            <a:br>
              <a:rPr lang="en-US" sz="2400"/>
            </a:br>
            <a:r>
              <a:rPr lang="en-US" sz="2400" b="0">
                <a:latin typeface="Ubuntu"/>
              </a:rPr>
              <a:t>– BBC News</a:t>
            </a:r>
          </a:p>
        </p:txBody>
      </p:sp>
      <p:pic>
        <p:nvPicPr>
          <p:cNvPr id="8" name="Picture 7">
            <a:extLst>
              <a:ext uri="{FF2B5EF4-FFF2-40B4-BE49-F238E27FC236}">
                <a16:creationId xmlns:a16="http://schemas.microsoft.com/office/drawing/2014/main" id="{C68610D1-2045-2987-95BD-D4CEB2BC84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56283">
            <a:off x="6176678" y="333273"/>
            <a:ext cx="4282805" cy="3304621"/>
          </a:xfrm>
          <a:prstGeom prst="rect">
            <a:avLst/>
          </a:prstGeom>
        </p:spPr>
      </p:pic>
      <p:pic>
        <p:nvPicPr>
          <p:cNvPr id="10" name="Picture 9">
            <a:extLst>
              <a:ext uri="{FF2B5EF4-FFF2-40B4-BE49-F238E27FC236}">
                <a16:creationId xmlns:a16="http://schemas.microsoft.com/office/drawing/2014/main" id="{B7755301-6D2B-3E25-6A7A-DAD04D3C49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422531">
            <a:off x="437344" y="3297675"/>
            <a:ext cx="3702081" cy="2804012"/>
          </a:xfrm>
          <a:prstGeom prst="rect">
            <a:avLst/>
          </a:prstGeom>
        </p:spPr>
      </p:pic>
      <p:pic>
        <p:nvPicPr>
          <p:cNvPr id="11" name="Picture 10">
            <a:extLst>
              <a:ext uri="{FF2B5EF4-FFF2-40B4-BE49-F238E27FC236}">
                <a16:creationId xmlns:a16="http://schemas.microsoft.com/office/drawing/2014/main" id="{C1C9A471-B921-F921-F1D5-7CE7A71A0E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606746">
            <a:off x="4487431" y="3528910"/>
            <a:ext cx="4240401" cy="3104800"/>
          </a:xfrm>
          <a:prstGeom prst="rect">
            <a:avLst/>
          </a:prstGeom>
        </p:spPr>
      </p:pic>
      <p:sp>
        <p:nvSpPr>
          <p:cNvPr id="12" name="TextBox 11">
            <a:extLst>
              <a:ext uri="{FF2B5EF4-FFF2-40B4-BE49-F238E27FC236}">
                <a16:creationId xmlns:a16="http://schemas.microsoft.com/office/drawing/2014/main" id="{9E9AFC85-D87B-2220-0B50-6CD6A6F077A8}"/>
              </a:ext>
            </a:extLst>
          </p:cNvPr>
          <p:cNvSpPr txBox="1"/>
          <p:nvPr/>
        </p:nvSpPr>
        <p:spPr>
          <a:xfrm rot="21588">
            <a:off x="6529756" y="886475"/>
            <a:ext cx="3792682" cy="1384995"/>
          </a:xfrm>
          <a:prstGeom prst="rect">
            <a:avLst/>
          </a:prstGeom>
          <a:noFill/>
        </p:spPr>
        <p:txBody>
          <a:bodyPr wrap="square" rtlCol="0">
            <a:spAutoFit/>
          </a:bodyPr>
          <a:lstStyle/>
          <a:p>
            <a:r>
              <a:rPr lang="en-US" sz="1200">
                <a:solidFill>
                  <a:schemeClr val="accent1"/>
                </a:solidFill>
                <a:latin typeface="Ubuntu" panose="020B0504030602030204" pitchFamily="34" charset="0"/>
                <a:ea typeface="+mn-lt"/>
                <a:cs typeface="+mn-lt"/>
              </a:rPr>
              <a:t>Year 8 pupils said encountering vapers could be uncomfortable. </a:t>
            </a:r>
            <a:r>
              <a:rPr lang="en-US" sz="1200" i="1">
                <a:solidFill>
                  <a:schemeClr val="accent1"/>
                </a:solidFill>
                <a:latin typeface="Ubuntu" panose="020B0504030602030204" pitchFamily="34" charset="0"/>
                <a:ea typeface="+mn-lt"/>
                <a:cs typeface="+mn-lt"/>
              </a:rPr>
              <a:t>"There is a small group who do it quite a lot,"</a:t>
            </a:r>
            <a:r>
              <a:rPr lang="en-US" sz="1200">
                <a:solidFill>
                  <a:schemeClr val="accent1"/>
                </a:solidFill>
                <a:latin typeface="Ubuntu" panose="020B0504030602030204" pitchFamily="34" charset="0"/>
                <a:ea typeface="+mn-lt"/>
                <a:cs typeface="+mn-lt"/>
              </a:rPr>
              <a:t> </a:t>
            </a:r>
            <a:r>
              <a:rPr lang="en-US" sz="1200" err="1">
                <a:solidFill>
                  <a:schemeClr val="accent1"/>
                </a:solidFill>
                <a:latin typeface="Ubuntu" panose="020B0504030602030204" pitchFamily="34" charset="0"/>
                <a:ea typeface="+mn-lt"/>
                <a:cs typeface="+mn-lt"/>
              </a:rPr>
              <a:t>Ioan</a:t>
            </a:r>
            <a:r>
              <a:rPr lang="en-US" sz="1200">
                <a:solidFill>
                  <a:schemeClr val="accent1"/>
                </a:solidFill>
                <a:latin typeface="Ubuntu" panose="020B0504030602030204" pitchFamily="34" charset="0"/>
                <a:ea typeface="+mn-lt"/>
                <a:cs typeface="+mn-lt"/>
              </a:rPr>
              <a:t>, 13, said. Bryn, 12, blamed </a:t>
            </a:r>
            <a:r>
              <a:rPr lang="en-US" sz="1200" i="1">
                <a:solidFill>
                  <a:schemeClr val="accent1"/>
                </a:solidFill>
                <a:latin typeface="Ubuntu" panose="020B0504030602030204" pitchFamily="34" charset="0"/>
                <a:ea typeface="+mn-lt"/>
                <a:cs typeface="+mn-lt"/>
              </a:rPr>
              <a:t>"peer pressure"</a:t>
            </a:r>
            <a:r>
              <a:rPr lang="en-US" sz="1200">
                <a:solidFill>
                  <a:schemeClr val="accent1"/>
                </a:solidFill>
                <a:latin typeface="Ubuntu" panose="020B0504030602030204" pitchFamily="34" charset="0"/>
                <a:ea typeface="+mn-lt"/>
                <a:cs typeface="+mn-lt"/>
              </a:rPr>
              <a:t> while </a:t>
            </a:r>
            <a:r>
              <a:rPr lang="en-US" sz="1200" err="1">
                <a:solidFill>
                  <a:schemeClr val="accent1"/>
                </a:solidFill>
                <a:latin typeface="Ubuntu" panose="020B0504030602030204" pitchFamily="34" charset="0"/>
                <a:ea typeface="+mn-lt"/>
                <a:cs typeface="+mn-lt"/>
              </a:rPr>
              <a:t>Steffan</a:t>
            </a:r>
            <a:r>
              <a:rPr lang="en-US" sz="1200">
                <a:solidFill>
                  <a:schemeClr val="accent1"/>
                </a:solidFill>
                <a:latin typeface="Ubuntu" panose="020B0504030602030204" pitchFamily="34" charset="0"/>
                <a:ea typeface="+mn-lt"/>
                <a:cs typeface="+mn-lt"/>
              </a:rPr>
              <a:t>, 13, said it was </a:t>
            </a:r>
            <a:r>
              <a:rPr lang="en-US" sz="1200" i="1">
                <a:solidFill>
                  <a:schemeClr val="accent1"/>
                </a:solidFill>
                <a:latin typeface="Ubuntu" panose="020B0504030602030204" pitchFamily="34" charset="0"/>
                <a:ea typeface="+mn-lt"/>
                <a:cs typeface="+mn-lt"/>
              </a:rPr>
              <a:t>"too easy" </a:t>
            </a:r>
            <a:br>
              <a:rPr lang="en-US" sz="1200" i="1">
                <a:solidFill>
                  <a:schemeClr val="accent1"/>
                </a:solidFill>
                <a:latin typeface="Ubuntu" panose="020B0504030602030204" pitchFamily="34" charset="0"/>
                <a:ea typeface="+mn-lt"/>
                <a:cs typeface="+mn-lt"/>
              </a:rPr>
            </a:br>
            <a:r>
              <a:rPr lang="en-US" sz="1200">
                <a:solidFill>
                  <a:schemeClr val="accent1"/>
                </a:solidFill>
                <a:latin typeface="Ubuntu" panose="020B0504030602030204" pitchFamily="34" charset="0"/>
                <a:ea typeface="+mn-lt"/>
                <a:cs typeface="+mn-lt"/>
              </a:rPr>
              <a:t>for children to get hold of vapes. Why do you think pupils feel 'uncomfortable' when encountering other pupils who vape?</a:t>
            </a:r>
            <a:endParaRPr lang="en-US" sz="1200">
              <a:solidFill>
                <a:schemeClr val="accent1"/>
              </a:solidFill>
              <a:latin typeface="Ubuntu" panose="020B0504030602030204" pitchFamily="34" charset="0"/>
              <a:cs typeface="Calibri" panose="020F0502020204030204"/>
            </a:endParaRPr>
          </a:p>
        </p:txBody>
      </p:sp>
      <p:sp>
        <p:nvSpPr>
          <p:cNvPr id="13" name="TextBox 12">
            <a:extLst>
              <a:ext uri="{FF2B5EF4-FFF2-40B4-BE49-F238E27FC236}">
                <a16:creationId xmlns:a16="http://schemas.microsoft.com/office/drawing/2014/main" id="{276DAC2C-D1FD-6FB5-F322-4EF0E9745396}"/>
              </a:ext>
            </a:extLst>
          </p:cNvPr>
          <p:cNvSpPr txBox="1"/>
          <p:nvPr/>
        </p:nvSpPr>
        <p:spPr>
          <a:xfrm rot="21177925">
            <a:off x="741606" y="3864169"/>
            <a:ext cx="3127188" cy="1015663"/>
          </a:xfrm>
          <a:prstGeom prst="rect">
            <a:avLst/>
          </a:prstGeom>
          <a:noFill/>
        </p:spPr>
        <p:txBody>
          <a:bodyPr wrap="square" rtlCol="0">
            <a:spAutoFit/>
          </a:bodyPr>
          <a:lstStyle/>
          <a:p>
            <a:r>
              <a:rPr lang="en-US" sz="1200">
                <a:solidFill>
                  <a:schemeClr val="accent1"/>
                </a:solidFill>
                <a:latin typeface="Ubuntu" panose="020B0504030602030204" pitchFamily="34" charset="0"/>
                <a:ea typeface="+mn-lt"/>
                <a:cs typeface="+mn-lt"/>
              </a:rPr>
              <a:t>Health charity Ash Cymru said children addicted to nicotine should be supported not punished. Do you agree with this? Should pupils be excluded? Where might they find support?</a:t>
            </a:r>
          </a:p>
        </p:txBody>
      </p:sp>
      <p:sp>
        <p:nvSpPr>
          <p:cNvPr id="14" name="TextBox 13">
            <a:extLst>
              <a:ext uri="{FF2B5EF4-FFF2-40B4-BE49-F238E27FC236}">
                <a16:creationId xmlns:a16="http://schemas.microsoft.com/office/drawing/2014/main" id="{9CEC419F-2C9C-02FC-B177-C9734D9B124C}"/>
              </a:ext>
            </a:extLst>
          </p:cNvPr>
          <p:cNvSpPr txBox="1"/>
          <p:nvPr/>
        </p:nvSpPr>
        <p:spPr>
          <a:xfrm rot="421188">
            <a:off x="4940486" y="4009032"/>
            <a:ext cx="3616379" cy="1384995"/>
          </a:xfrm>
          <a:prstGeom prst="rect">
            <a:avLst/>
          </a:prstGeom>
          <a:noFill/>
        </p:spPr>
        <p:txBody>
          <a:bodyPr wrap="square" lIns="91440" tIns="45720" rIns="91440" bIns="45720" rtlCol="0" anchor="t">
            <a:spAutoFit/>
          </a:bodyPr>
          <a:lstStyle/>
          <a:p>
            <a:r>
              <a:rPr lang="en-US" sz="1200">
                <a:solidFill>
                  <a:schemeClr val="accent1"/>
                </a:solidFill>
                <a:latin typeface="Ubuntu"/>
                <a:ea typeface="+mn-lt"/>
                <a:cs typeface="+mn-lt"/>
              </a:rPr>
              <a:t>Deputy head teacher Eurig Thomas said fewer pupils now left lessons to go to the toilet, adding: </a:t>
            </a:r>
            <a:r>
              <a:rPr lang="en-US" sz="1200" i="1">
                <a:solidFill>
                  <a:schemeClr val="accent1"/>
                </a:solidFill>
                <a:latin typeface="Ubuntu"/>
                <a:ea typeface="+mn-lt"/>
                <a:cs typeface="+mn-lt"/>
              </a:rPr>
              <a:t>"What we want to do is eliminate that distraction within schools." </a:t>
            </a:r>
            <a:r>
              <a:rPr lang="en-US" sz="1200">
                <a:solidFill>
                  <a:schemeClr val="accent1"/>
                </a:solidFill>
                <a:latin typeface="Ubuntu"/>
                <a:ea typeface="+mn-lt"/>
                <a:cs typeface="+mn-lt"/>
              </a:rPr>
              <a:t>Do you believe vaping is distracting pupils from their learning? Why are learners leaving lesson to vape? What other problems does vaping pose in schools?</a:t>
            </a:r>
          </a:p>
        </p:txBody>
      </p:sp>
      <p:sp>
        <p:nvSpPr>
          <p:cNvPr id="15" name="Rounded Rectangle 14">
            <a:extLst>
              <a:ext uri="{FF2B5EF4-FFF2-40B4-BE49-F238E27FC236}">
                <a16:creationId xmlns:a16="http://schemas.microsoft.com/office/drawing/2014/main" id="{296C8FE4-8992-2A53-0B25-A8A38BC47255}"/>
              </a:ext>
            </a:extLst>
          </p:cNvPr>
          <p:cNvSpPr/>
          <p:nvPr/>
        </p:nvSpPr>
        <p:spPr>
          <a:xfrm>
            <a:off x="304879" y="2734407"/>
            <a:ext cx="2379108" cy="346075"/>
          </a:xfrm>
          <a:prstGeom prst="roundRect">
            <a:avLst>
              <a:gd name="adj" fmla="val 1020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8">
            <a:extLst>
              <a:ext uri="{FF2B5EF4-FFF2-40B4-BE49-F238E27FC236}">
                <a16:creationId xmlns:a16="http://schemas.microsoft.com/office/drawing/2014/main" id="{0E42FD29-0BB0-A6C7-07CE-225CDE83B29B}"/>
              </a:ext>
            </a:extLst>
          </p:cNvPr>
          <p:cNvSpPr txBox="1">
            <a:spLocks/>
          </p:cNvSpPr>
          <p:nvPr/>
        </p:nvSpPr>
        <p:spPr>
          <a:xfrm>
            <a:off x="330457" y="2747901"/>
            <a:ext cx="2344738" cy="346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400" b="1">
                <a:cs typeface="Calibri" panose="020F0502020204030204"/>
              </a:rPr>
              <a:t>Questions for discussion:</a:t>
            </a:r>
          </a:p>
        </p:txBody>
      </p:sp>
      <p:sp>
        <p:nvSpPr>
          <p:cNvPr id="18" name="Rounded Rectangle 17">
            <a:extLst>
              <a:ext uri="{FF2B5EF4-FFF2-40B4-BE49-F238E27FC236}">
                <a16:creationId xmlns:a16="http://schemas.microsoft.com/office/drawing/2014/main" id="{9600AFEB-FE0D-2E90-E6A5-88288DD4E064}"/>
              </a:ext>
            </a:extLst>
          </p:cNvPr>
          <p:cNvSpPr/>
          <p:nvPr/>
        </p:nvSpPr>
        <p:spPr>
          <a:xfrm>
            <a:off x="9326880" y="4071130"/>
            <a:ext cx="2487295" cy="2453597"/>
          </a:xfrm>
          <a:prstGeom prst="roundRect">
            <a:avLst>
              <a:gd name="adj" fmla="val 4097"/>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8">
            <a:extLst>
              <a:ext uri="{FF2B5EF4-FFF2-40B4-BE49-F238E27FC236}">
                <a16:creationId xmlns:a16="http://schemas.microsoft.com/office/drawing/2014/main" id="{F680EB02-67A5-9C30-3F7B-77B061F8FD50}"/>
              </a:ext>
            </a:extLst>
          </p:cNvPr>
          <p:cNvSpPr txBox="1">
            <a:spLocks/>
          </p:cNvSpPr>
          <p:nvPr/>
        </p:nvSpPr>
        <p:spPr>
          <a:xfrm>
            <a:off x="9450938" y="4157294"/>
            <a:ext cx="2239177" cy="1755383"/>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dirty="0">
                <a:latin typeface="Ubuntu"/>
                <a:cs typeface="Calibri" panose="020F0502020204030204"/>
              </a:rPr>
              <a:t>Links to further resources: </a:t>
            </a:r>
            <a:br>
              <a:rPr lang="en-US" sz="1400" dirty="0">
                <a:cs typeface="Calibri" panose="020F0502020204030204"/>
              </a:rPr>
            </a:br>
            <a:endParaRPr lang="en-US" sz="1400">
              <a:cs typeface="Calibri" panose="020F0502020204030204"/>
            </a:endParaRPr>
          </a:p>
          <a:p>
            <a:pPr marL="457200" indent="-457200"/>
            <a:r>
              <a:rPr lang="en-US" sz="1400" b="0" i="1" u="sng" dirty="0">
                <a:solidFill>
                  <a:schemeClr val="bg1">
                    <a:lumMod val="65000"/>
                  </a:schemeClr>
                </a:solidFill>
                <a:latin typeface="Ubuntu"/>
                <a:cs typeface="Calibri" panose="020F0502020204030204"/>
                <a:hlinkClick r:id="rId4"/>
              </a:rPr>
              <a:t>Vaping Health Concerns</a:t>
            </a:r>
            <a:r>
              <a:rPr lang="en-US" sz="1400" b="0" i="1" u="sng" dirty="0">
                <a:solidFill>
                  <a:schemeClr val="bg1">
                    <a:lumMod val="65000"/>
                  </a:schemeClr>
                </a:solidFill>
                <a:latin typeface="Ubuntu"/>
                <a:cs typeface="Calibri" panose="020F0502020204030204"/>
              </a:rPr>
              <a:t> </a:t>
            </a:r>
          </a:p>
          <a:p>
            <a:pPr marL="457200" indent="-457200"/>
            <a:r>
              <a:rPr lang="en-US" sz="1400" b="0" i="1" u="sng" dirty="0">
                <a:solidFill>
                  <a:schemeClr val="bg1">
                    <a:lumMod val="65000"/>
                  </a:schemeClr>
                </a:solidFill>
                <a:latin typeface="Ubuntu"/>
                <a:cs typeface="Calibri" panose="020F0502020204030204"/>
                <a:hlinkClick r:id="rId4">
                  <a:extLst>
                    <a:ext uri="{A12FA001-AC4F-418D-AE19-62706E023703}">
                      <ahyp:hlinkClr xmlns:ahyp="http://schemas.microsoft.com/office/drawing/2018/hyperlinkcolor" val="tx"/>
                    </a:ext>
                  </a:extLst>
                </a:hlinkClick>
              </a:rPr>
              <a:t>What is Dependency and Addiction</a:t>
            </a:r>
            <a:endParaRPr lang="en-US" sz="1200" b="0" i="1" u="sng">
              <a:solidFill>
                <a:schemeClr val="bg1">
                  <a:lumMod val="65000"/>
                </a:schemeClr>
              </a:solidFill>
              <a:cs typeface="Calibri"/>
            </a:endParaRPr>
          </a:p>
          <a:p>
            <a:pPr marL="457200" indent="-457200"/>
            <a:r>
              <a:rPr lang="en-US" sz="1400" b="0" i="1" u="sng" dirty="0">
                <a:solidFill>
                  <a:schemeClr val="bg1">
                    <a:lumMod val="65000"/>
                  </a:schemeClr>
                </a:solidFill>
                <a:latin typeface="Ubuntu"/>
                <a:cs typeface="Calibri" panose="020F0502020204030204"/>
                <a:hlinkClick r:id="rId4">
                  <a:extLst>
                    <a:ext uri="{A12FA001-AC4F-418D-AE19-62706E023703}">
                      <ahyp:hlinkClr xmlns:ahyp="http://schemas.microsoft.com/office/drawing/2018/hyperlinkcolor" val="tx"/>
                    </a:ext>
                  </a:extLst>
                </a:hlinkClick>
              </a:rPr>
              <a:t>Support to Stop Vaping</a:t>
            </a:r>
          </a:p>
        </p:txBody>
      </p:sp>
    </p:spTree>
    <p:extLst>
      <p:ext uri="{BB962C8B-B14F-4D97-AF65-F5344CB8AC3E}">
        <p14:creationId xmlns:p14="http://schemas.microsoft.com/office/powerpoint/2010/main" val="278718711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EC251B-B9F4-95C7-B5D5-769D2AB4FAE9}"/>
            </a:ext>
          </a:extLst>
        </p:cNvPr>
        <p:cNvGrpSpPr/>
        <p:nvPr/>
      </p:nvGrpSpPr>
      <p:grpSpPr>
        <a:xfrm>
          <a:off x="0" y="0"/>
          <a:ext cx="0" cy="0"/>
          <a:chOff x="0" y="0"/>
          <a:chExt cx="0" cy="0"/>
        </a:xfrm>
      </p:grpSpPr>
      <p:sp>
        <p:nvSpPr>
          <p:cNvPr id="17" name="Rounded Rectangle 16">
            <a:extLst>
              <a:ext uri="{FF2B5EF4-FFF2-40B4-BE49-F238E27FC236}">
                <a16:creationId xmlns:a16="http://schemas.microsoft.com/office/drawing/2014/main" id="{2DCAB0EF-E7C6-AFDB-11E2-2EBEEB7BBAE9}"/>
              </a:ext>
            </a:extLst>
          </p:cNvPr>
          <p:cNvSpPr/>
          <p:nvPr/>
        </p:nvSpPr>
        <p:spPr>
          <a:xfrm>
            <a:off x="304879" y="2734407"/>
            <a:ext cx="2379108" cy="346075"/>
          </a:xfrm>
          <a:prstGeom prst="roundRect">
            <a:avLst>
              <a:gd name="adj" fmla="val 1020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EAF74C11-47EB-5031-7243-7D6E4A3D8A43}"/>
              </a:ext>
            </a:extLst>
          </p:cNvPr>
          <p:cNvSpPr/>
          <p:nvPr/>
        </p:nvSpPr>
        <p:spPr>
          <a:xfrm>
            <a:off x="9326880" y="3802820"/>
            <a:ext cx="2487295" cy="2721907"/>
          </a:xfrm>
          <a:prstGeom prst="roundRect">
            <a:avLst>
              <a:gd name="adj" fmla="val 4097"/>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a:extLst>
              <a:ext uri="{FF2B5EF4-FFF2-40B4-BE49-F238E27FC236}">
                <a16:creationId xmlns:a16="http://schemas.microsoft.com/office/drawing/2014/main" id="{C973FE1B-1A06-BD0D-D2FC-69B02F123356}"/>
              </a:ext>
            </a:extLst>
          </p:cNvPr>
          <p:cNvSpPr>
            <a:spLocks noGrp="1"/>
          </p:cNvSpPr>
          <p:nvPr>
            <p:ph type="body" sz="quarter" idx="4294967295"/>
          </p:nvPr>
        </p:nvSpPr>
        <p:spPr>
          <a:xfrm>
            <a:off x="330457" y="2747901"/>
            <a:ext cx="2344738" cy="346075"/>
          </a:xfrm>
        </p:spPr>
        <p:txBody>
          <a:bodyPr anchor="t">
            <a:noAutofit/>
          </a:bodyPr>
          <a:lstStyle/>
          <a:p>
            <a:pPr marL="0" indent="0">
              <a:lnSpc>
                <a:spcPct val="100000"/>
              </a:lnSpc>
              <a:buNone/>
            </a:pPr>
            <a:r>
              <a:rPr lang="en-US" sz="1400" b="1">
                <a:cs typeface="Calibri" panose="020F0502020204030204"/>
              </a:rPr>
              <a:t>Questions for discussion:</a:t>
            </a:r>
          </a:p>
        </p:txBody>
      </p:sp>
      <p:sp>
        <p:nvSpPr>
          <p:cNvPr id="2" name="Text Placeholder 6">
            <a:extLst>
              <a:ext uri="{FF2B5EF4-FFF2-40B4-BE49-F238E27FC236}">
                <a16:creationId xmlns:a16="http://schemas.microsoft.com/office/drawing/2014/main" id="{4EDCB883-2F68-4888-3596-0806CDFFFE02}"/>
              </a:ext>
            </a:extLst>
          </p:cNvPr>
          <p:cNvSpPr txBox="1">
            <a:spLocks/>
          </p:cNvSpPr>
          <p:nvPr/>
        </p:nvSpPr>
        <p:spPr>
          <a:xfrm>
            <a:off x="304879" y="1273066"/>
            <a:ext cx="5279490" cy="1202689"/>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400">
                <a:solidFill>
                  <a:schemeClr val="accent1">
                    <a:lumMod val="75000"/>
                  </a:schemeClr>
                </a:solidFill>
                <a:latin typeface="Ubuntu"/>
                <a:hlinkClick r:id="rId2">
                  <a:extLst>
                    <a:ext uri="{A12FA001-AC4F-418D-AE19-62706E023703}">
                      <ahyp:hlinkClr xmlns:ahyp="http://schemas.microsoft.com/office/drawing/2018/hyperlinkcolor" val="tx"/>
                    </a:ext>
                  </a:extLst>
                </a:hlinkClick>
              </a:rPr>
              <a:t>Welsh Government calls for ban on disposable vapes</a:t>
            </a:r>
            <a:br>
              <a:rPr lang="en-US" sz="2400"/>
            </a:br>
            <a:r>
              <a:rPr lang="en-US" sz="2400" b="0">
                <a:latin typeface="Ubuntu"/>
              </a:rPr>
              <a:t>– BBC News</a:t>
            </a:r>
          </a:p>
        </p:txBody>
      </p:sp>
      <p:sp>
        <p:nvSpPr>
          <p:cNvPr id="3" name="Text Placeholder 8">
            <a:extLst>
              <a:ext uri="{FF2B5EF4-FFF2-40B4-BE49-F238E27FC236}">
                <a16:creationId xmlns:a16="http://schemas.microsoft.com/office/drawing/2014/main" id="{E45C5A60-1E92-D75B-D3C7-BC9209841C2B}"/>
              </a:ext>
            </a:extLst>
          </p:cNvPr>
          <p:cNvSpPr txBox="1">
            <a:spLocks/>
          </p:cNvSpPr>
          <p:nvPr/>
        </p:nvSpPr>
        <p:spPr>
          <a:xfrm>
            <a:off x="9450938" y="3874570"/>
            <a:ext cx="2239177" cy="2320831"/>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dirty="0">
                <a:latin typeface="Ubuntu"/>
                <a:cs typeface="Calibri" panose="020F0502020204030204"/>
              </a:rPr>
              <a:t>Links to further resources: </a:t>
            </a:r>
            <a:br>
              <a:rPr lang="en-US" sz="1400" dirty="0">
                <a:cs typeface="Calibri" panose="020F0502020204030204"/>
              </a:rPr>
            </a:br>
            <a:endParaRPr lang="en-US" sz="1400">
              <a:cs typeface="Calibri" panose="020F0502020204030204"/>
            </a:endParaRPr>
          </a:p>
          <a:p>
            <a:pPr>
              <a:lnSpc>
                <a:spcPct val="100000"/>
              </a:lnSpc>
            </a:pPr>
            <a:r>
              <a:rPr lang="en-US" sz="1400" b="0" i="1" u="sng" dirty="0">
                <a:solidFill>
                  <a:schemeClr val="bg1">
                    <a:lumMod val="65000"/>
                  </a:schemeClr>
                </a:solidFill>
                <a:latin typeface="Ubuntu"/>
                <a:cs typeface="Calibri" panose="020F0502020204030204"/>
                <a:hlinkClick r:id="rId3"/>
              </a:rPr>
              <a:t>Industry, Marketing </a:t>
            </a:r>
            <a:br>
              <a:rPr lang="en-US" sz="1400" b="0" i="1" u="sng" dirty="0">
                <a:cs typeface="Calibri" panose="020F0502020204030204"/>
                <a:hlinkClick r:id="rId3"/>
              </a:rPr>
            </a:br>
            <a:r>
              <a:rPr lang="en-US" sz="1400" b="0" i="1" u="sng" dirty="0">
                <a:solidFill>
                  <a:schemeClr val="bg1">
                    <a:lumMod val="65000"/>
                  </a:schemeClr>
                </a:solidFill>
                <a:latin typeface="Ubuntu"/>
                <a:cs typeface="Calibri" panose="020F0502020204030204"/>
                <a:hlinkClick r:id="rId3"/>
              </a:rPr>
              <a:t>and Advertising</a:t>
            </a:r>
            <a:r>
              <a:rPr lang="en-US" sz="1400" b="0" i="1" u="sng" dirty="0">
                <a:solidFill>
                  <a:schemeClr val="bg1">
                    <a:lumMod val="65000"/>
                  </a:schemeClr>
                </a:solidFill>
                <a:latin typeface="Ubuntu"/>
                <a:cs typeface="Calibri" panose="020F0502020204030204"/>
              </a:rPr>
              <a:t>  </a:t>
            </a:r>
          </a:p>
          <a:p>
            <a:pPr>
              <a:lnSpc>
                <a:spcPct val="100000"/>
              </a:lnSpc>
            </a:pPr>
            <a:r>
              <a:rPr lang="en-US" sz="1400" b="0" i="1" u="sng" dirty="0">
                <a:solidFill>
                  <a:schemeClr val="bg1">
                    <a:lumMod val="65000"/>
                  </a:schemeClr>
                </a:solidFill>
                <a:latin typeface="Ubuntu"/>
                <a:cs typeface="Calibri" panose="020F0502020204030204"/>
                <a:hlinkClick r:id="rId3"/>
              </a:rPr>
              <a:t>Smoking – </a:t>
            </a:r>
            <a:br>
              <a:rPr lang="en-US" sz="1400" b="0" i="1" u="sng" dirty="0">
                <a:cs typeface="Calibri" panose="020F0502020204030204"/>
                <a:hlinkClick r:id="rId3"/>
              </a:rPr>
            </a:br>
            <a:r>
              <a:rPr lang="en-US" sz="1400" b="0" i="1" u="sng" dirty="0">
                <a:solidFill>
                  <a:schemeClr val="bg1">
                    <a:lumMod val="65000"/>
                  </a:schemeClr>
                </a:solidFill>
                <a:latin typeface="Ubuntu"/>
                <a:cs typeface="Calibri" panose="020F0502020204030204"/>
                <a:hlinkClick r:id="rId3">
                  <a:extLst>
                    <a:ext uri="{A12FA001-AC4F-418D-AE19-62706E023703}">
                      <ahyp:hlinkClr xmlns:ahyp="http://schemas.microsoft.com/office/drawing/2018/hyperlinkcolor" val="tx"/>
                    </a:ext>
                  </a:extLst>
                </a:hlinkClick>
              </a:rPr>
              <a:t>Vaping Timeline</a:t>
            </a:r>
          </a:p>
          <a:p>
            <a:pPr>
              <a:lnSpc>
                <a:spcPct val="100000"/>
              </a:lnSpc>
            </a:pPr>
            <a:r>
              <a:rPr lang="en-US" sz="1400" b="0" i="1" u="sng" dirty="0">
                <a:solidFill>
                  <a:schemeClr val="bg1">
                    <a:lumMod val="65000"/>
                  </a:schemeClr>
                </a:solidFill>
                <a:latin typeface="Ubuntu"/>
                <a:cs typeface="Calibri" panose="020F0502020204030204"/>
                <a:hlinkClick r:id="rId3">
                  <a:extLst>
                    <a:ext uri="{A12FA001-AC4F-418D-AE19-62706E023703}">
                      <ahyp:hlinkClr xmlns:ahyp="http://schemas.microsoft.com/office/drawing/2018/hyperlinkcolor" val="tx"/>
                    </a:ext>
                  </a:extLst>
                </a:hlinkClick>
              </a:rPr>
              <a:t>Journey of a Vape</a:t>
            </a:r>
          </a:p>
        </p:txBody>
      </p:sp>
      <p:pic>
        <p:nvPicPr>
          <p:cNvPr id="10" name="Picture 9">
            <a:extLst>
              <a:ext uri="{FF2B5EF4-FFF2-40B4-BE49-F238E27FC236}">
                <a16:creationId xmlns:a16="http://schemas.microsoft.com/office/drawing/2014/main" id="{BE9E9F23-7899-6BBA-1D4E-C9816E2DCE0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56871" y="333273"/>
            <a:ext cx="4282805" cy="3304621"/>
          </a:xfrm>
          <a:prstGeom prst="rect">
            <a:avLst/>
          </a:prstGeom>
        </p:spPr>
      </p:pic>
      <p:pic>
        <p:nvPicPr>
          <p:cNvPr id="11" name="Picture 10">
            <a:extLst>
              <a:ext uri="{FF2B5EF4-FFF2-40B4-BE49-F238E27FC236}">
                <a16:creationId xmlns:a16="http://schemas.microsoft.com/office/drawing/2014/main" id="{4EB4A0E9-D248-0313-C81E-19BB6B2A76C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422531">
            <a:off x="439370" y="3212470"/>
            <a:ext cx="3666807" cy="3053770"/>
          </a:xfrm>
          <a:prstGeom prst="rect">
            <a:avLst/>
          </a:prstGeom>
        </p:spPr>
      </p:pic>
      <p:pic>
        <p:nvPicPr>
          <p:cNvPr id="12" name="Picture 11">
            <a:extLst>
              <a:ext uri="{FF2B5EF4-FFF2-40B4-BE49-F238E27FC236}">
                <a16:creationId xmlns:a16="http://schemas.microsoft.com/office/drawing/2014/main" id="{2D454B1B-E647-4777-2446-F3AC815A4B2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606746">
            <a:off x="4487431" y="3528910"/>
            <a:ext cx="4240401" cy="3104800"/>
          </a:xfrm>
          <a:prstGeom prst="rect">
            <a:avLst/>
          </a:prstGeom>
        </p:spPr>
      </p:pic>
      <p:sp>
        <p:nvSpPr>
          <p:cNvPr id="13" name="TextBox 12">
            <a:extLst>
              <a:ext uri="{FF2B5EF4-FFF2-40B4-BE49-F238E27FC236}">
                <a16:creationId xmlns:a16="http://schemas.microsoft.com/office/drawing/2014/main" id="{D65DE9B6-9565-E19B-120A-E2CA7A2BE277}"/>
              </a:ext>
            </a:extLst>
          </p:cNvPr>
          <p:cNvSpPr txBox="1"/>
          <p:nvPr/>
        </p:nvSpPr>
        <p:spPr>
          <a:xfrm rot="21365305">
            <a:off x="6309949" y="794143"/>
            <a:ext cx="3792682" cy="1569660"/>
          </a:xfrm>
          <a:prstGeom prst="rect">
            <a:avLst/>
          </a:prstGeom>
          <a:noFill/>
        </p:spPr>
        <p:txBody>
          <a:bodyPr wrap="square" rtlCol="0">
            <a:spAutoFit/>
          </a:bodyPr>
          <a:lstStyle/>
          <a:p>
            <a:r>
              <a:rPr lang="en-US" sz="1200" b="0">
                <a:solidFill>
                  <a:schemeClr val="accent1"/>
                </a:solidFill>
                <a:latin typeface="Ubuntu" panose="020B0504030602030204" pitchFamily="34" charset="0"/>
                <a:ea typeface="+mn-lt"/>
                <a:cs typeface="+mn-lt"/>
              </a:rPr>
              <a:t>The UK Vaping Industry Association said banning disposable vapes was </a:t>
            </a:r>
            <a:r>
              <a:rPr lang="en-US" sz="1200" b="0" i="1">
                <a:solidFill>
                  <a:schemeClr val="accent1"/>
                </a:solidFill>
                <a:latin typeface="Ubuntu" panose="020B0504030602030204" pitchFamily="34" charset="0"/>
                <a:ea typeface="+mn-lt"/>
                <a:cs typeface="+mn-lt"/>
              </a:rPr>
              <a:t>“not the answer"</a:t>
            </a:r>
            <a:r>
              <a:rPr lang="en-US" sz="1200" b="0">
                <a:solidFill>
                  <a:schemeClr val="accent1"/>
                </a:solidFill>
                <a:latin typeface="Ubuntu" panose="020B0504030602030204" pitchFamily="34" charset="0"/>
                <a:ea typeface="+mn-lt"/>
                <a:cs typeface="+mn-lt"/>
              </a:rPr>
              <a:t> and instead called for action against retailers who sold the products to under-18s. Why do you think the UK Vaping Industry Association think banning vapes is not the answer? Why do you think they would take this viewpoint? Do you believe that disposable vapes should be banned?</a:t>
            </a:r>
          </a:p>
        </p:txBody>
      </p:sp>
      <p:sp>
        <p:nvSpPr>
          <p:cNvPr id="14" name="TextBox 13">
            <a:extLst>
              <a:ext uri="{FF2B5EF4-FFF2-40B4-BE49-F238E27FC236}">
                <a16:creationId xmlns:a16="http://schemas.microsoft.com/office/drawing/2014/main" id="{79D2CE6B-0BB2-0BCC-CC15-8C24EE55D24C}"/>
              </a:ext>
            </a:extLst>
          </p:cNvPr>
          <p:cNvSpPr txBox="1"/>
          <p:nvPr/>
        </p:nvSpPr>
        <p:spPr>
          <a:xfrm rot="21177925">
            <a:off x="741606" y="3679503"/>
            <a:ext cx="3127188" cy="1384995"/>
          </a:xfrm>
          <a:prstGeom prst="rect">
            <a:avLst/>
          </a:prstGeom>
          <a:noFill/>
        </p:spPr>
        <p:txBody>
          <a:bodyPr wrap="square" rtlCol="0">
            <a:spAutoFit/>
          </a:bodyPr>
          <a:lstStyle/>
          <a:p>
            <a:pPr>
              <a:lnSpc>
                <a:spcPct val="100000"/>
              </a:lnSpc>
            </a:pPr>
            <a:r>
              <a:rPr lang="en-US" sz="1200" b="0">
                <a:solidFill>
                  <a:schemeClr val="accent1"/>
                </a:solidFill>
                <a:latin typeface="Ubuntu" panose="020B0504030602030204" pitchFamily="34" charset="0"/>
                <a:ea typeface="+mn-lt"/>
                <a:cs typeface="+mn-lt"/>
              </a:rPr>
              <a:t>Scientists looking into the potential health risks of vaping say it could be decades before the long-term effects are fully known. How does this make you feel? Can we predict how vaping now may affect our health in the future? How can we relate this to smoking in the past?</a:t>
            </a:r>
          </a:p>
        </p:txBody>
      </p:sp>
      <p:sp>
        <p:nvSpPr>
          <p:cNvPr id="15" name="TextBox 14">
            <a:extLst>
              <a:ext uri="{FF2B5EF4-FFF2-40B4-BE49-F238E27FC236}">
                <a16:creationId xmlns:a16="http://schemas.microsoft.com/office/drawing/2014/main" id="{C5FB9CA5-EB89-508E-CF76-0459158A39DD}"/>
              </a:ext>
            </a:extLst>
          </p:cNvPr>
          <p:cNvSpPr txBox="1"/>
          <p:nvPr/>
        </p:nvSpPr>
        <p:spPr>
          <a:xfrm rot="421188">
            <a:off x="4859765" y="4029165"/>
            <a:ext cx="3616379" cy="1384995"/>
          </a:xfrm>
          <a:prstGeom prst="rect">
            <a:avLst/>
          </a:prstGeom>
          <a:noFill/>
        </p:spPr>
        <p:txBody>
          <a:bodyPr wrap="square" rtlCol="0">
            <a:spAutoFit/>
          </a:bodyPr>
          <a:lstStyle/>
          <a:p>
            <a:pPr>
              <a:lnSpc>
                <a:spcPct val="100000"/>
              </a:lnSpc>
            </a:pPr>
            <a:r>
              <a:rPr lang="en-US" sz="1200" b="0">
                <a:solidFill>
                  <a:schemeClr val="accent1"/>
                </a:solidFill>
                <a:latin typeface="Ubuntu" panose="020B0504030602030204" pitchFamily="34" charset="0"/>
                <a:ea typeface="+mn-lt"/>
                <a:cs typeface="+mn-lt"/>
              </a:rPr>
              <a:t>Public affairs manager for RSPCA Cymru, Billie-Jade Thomas, added: </a:t>
            </a:r>
            <a:r>
              <a:rPr lang="en-US" sz="1200" b="0" i="1">
                <a:solidFill>
                  <a:schemeClr val="accent1"/>
                </a:solidFill>
                <a:latin typeface="Ubuntu" panose="020B0504030602030204" pitchFamily="34" charset="0"/>
                <a:ea typeface="+mn-lt"/>
                <a:cs typeface="+mn-lt"/>
              </a:rPr>
              <a:t>"Animals could be in danger by ingesting liquid from discarded, disposable vapes; while strewn devices can also impact habitats.”</a:t>
            </a:r>
            <a:r>
              <a:rPr lang="en-US" sz="1200" b="0">
                <a:solidFill>
                  <a:schemeClr val="accent1"/>
                </a:solidFill>
                <a:latin typeface="Ubuntu" panose="020B0504030602030204" pitchFamily="34" charset="0"/>
                <a:ea typeface="+mn-lt"/>
                <a:cs typeface="+mn-lt"/>
              </a:rPr>
              <a:t> Do you know what happens to discarded disposable vapes? Do they decompose? How do they affect our environment?</a:t>
            </a:r>
            <a:endParaRPr lang="en-US" sz="1200" b="0">
              <a:solidFill>
                <a:schemeClr val="accent1"/>
              </a:solidFill>
              <a:latin typeface="Ubuntu" panose="020B0504030602030204" pitchFamily="34" charset="0"/>
              <a:cs typeface="Calibri" panose="020F0502020204030204"/>
            </a:endParaRPr>
          </a:p>
        </p:txBody>
      </p:sp>
    </p:spTree>
    <p:extLst>
      <p:ext uri="{BB962C8B-B14F-4D97-AF65-F5344CB8AC3E}">
        <p14:creationId xmlns:p14="http://schemas.microsoft.com/office/powerpoint/2010/main" val="19217236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677477-CB8B-4E30-CF85-6400128538E1}"/>
            </a:ext>
          </a:extLst>
        </p:cNvPr>
        <p:cNvGrpSpPr/>
        <p:nvPr/>
      </p:nvGrpSpPr>
      <p:grpSpPr>
        <a:xfrm>
          <a:off x="0" y="0"/>
          <a:ext cx="0" cy="0"/>
          <a:chOff x="0" y="0"/>
          <a:chExt cx="0" cy="0"/>
        </a:xfrm>
      </p:grpSpPr>
      <p:sp>
        <p:nvSpPr>
          <p:cNvPr id="2" name="Text Placeholder 6">
            <a:extLst>
              <a:ext uri="{FF2B5EF4-FFF2-40B4-BE49-F238E27FC236}">
                <a16:creationId xmlns:a16="http://schemas.microsoft.com/office/drawing/2014/main" id="{D0C6863A-5927-FC37-3A3D-37015992BCFB}"/>
              </a:ext>
            </a:extLst>
          </p:cNvPr>
          <p:cNvSpPr txBox="1">
            <a:spLocks/>
          </p:cNvSpPr>
          <p:nvPr/>
        </p:nvSpPr>
        <p:spPr>
          <a:xfrm>
            <a:off x="304879" y="1273066"/>
            <a:ext cx="4412594" cy="1202689"/>
          </a:xfrm>
          <a:prstGeom prst="rect">
            <a:avLst/>
          </a:prstGeom>
        </p:spPr>
        <p:txBody>
          <a:bodyPr vert="horz" lIns="91440" tIns="45720" rIns="91440" bIns="45720" rtlCol="0" anchor="b">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400">
                <a:solidFill>
                  <a:schemeClr val="accent1">
                    <a:lumMod val="75000"/>
                  </a:schemeClr>
                </a:solidFill>
                <a:latin typeface="Ubuntu"/>
                <a:hlinkClick r:id="rId2">
                  <a:extLst>
                    <a:ext uri="{A12FA001-AC4F-418D-AE19-62706E023703}">
                      <ahyp:hlinkClr xmlns:ahyp="http://schemas.microsoft.com/office/drawing/2018/hyperlinkcolor" val="tx"/>
                    </a:ext>
                  </a:extLst>
                </a:hlinkClick>
              </a:rPr>
              <a:t>Vapes should be prescription only, Mark Drakeford says</a:t>
            </a:r>
            <a:r>
              <a:rPr lang="en-US" sz="2400">
                <a:latin typeface="Ubuntu"/>
              </a:rPr>
              <a:t> </a:t>
            </a:r>
            <a:br>
              <a:rPr lang="en-US" sz="2400"/>
            </a:br>
            <a:r>
              <a:rPr lang="en-US" sz="2400" b="0">
                <a:latin typeface="Ubuntu"/>
              </a:rPr>
              <a:t>– BBC News</a:t>
            </a:r>
          </a:p>
        </p:txBody>
      </p:sp>
      <p:sp>
        <p:nvSpPr>
          <p:cNvPr id="8" name="Rounded Rectangle 7">
            <a:extLst>
              <a:ext uri="{FF2B5EF4-FFF2-40B4-BE49-F238E27FC236}">
                <a16:creationId xmlns:a16="http://schemas.microsoft.com/office/drawing/2014/main" id="{C7B4BD33-2175-5AEB-7C74-E2641E4F8AD9}"/>
              </a:ext>
            </a:extLst>
          </p:cNvPr>
          <p:cNvSpPr/>
          <p:nvPr/>
        </p:nvSpPr>
        <p:spPr>
          <a:xfrm>
            <a:off x="9326880" y="4189186"/>
            <a:ext cx="2487295" cy="2335541"/>
          </a:xfrm>
          <a:prstGeom prst="roundRect">
            <a:avLst>
              <a:gd name="adj" fmla="val 4097"/>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8">
            <a:extLst>
              <a:ext uri="{FF2B5EF4-FFF2-40B4-BE49-F238E27FC236}">
                <a16:creationId xmlns:a16="http://schemas.microsoft.com/office/drawing/2014/main" id="{578472B8-F9A3-A9CD-B4D0-4BBE077F166A}"/>
              </a:ext>
            </a:extLst>
          </p:cNvPr>
          <p:cNvSpPr txBox="1">
            <a:spLocks/>
          </p:cNvSpPr>
          <p:nvPr/>
        </p:nvSpPr>
        <p:spPr>
          <a:xfrm>
            <a:off x="9450938" y="4316993"/>
            <a:ext cx="2239177" cy="1435984"/>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dirty="0">
                <a:latin typeface="Ubuntu"/>
                <a:cs typeface="Calibri" panose="020F0502020204030204"/>
              </a:rPr>
              <a:t>Links to further resources: </a:t>
            </a:r>
            <a:br>
              <a:rPr lang="en-US" sz="1400" dirty="0">
                <a:cs typeface="Calibri" panose="020F0502020204030204"/>
              </a:rPr>
            </a:br>
            <a:endParaRPr lang="en-US" sz="1400">
              <a:cs typeface="Calibri" panose="020F0502020204030204"/>
            </a:endParaRPr>
          </a:p>
          <a:p>
            <a:pPr marL="457200" indent="-457200"/>
            <a:r>
              <a:rPr lang="en-US" sz="1400" b="0" i="1" u="sng" dirty="0">
                <a:solidFill>
                  <a:schemeClr val="bg1">
                    <a:lumMod val="65000"/>
                  </a:schemeClr>
                </a:solidFill>
                <a:latin typeface="Ubuntu"/>
                <a:cs typeface="Calibri" panose="020F0502020204030204"/>
                <a:hlinkClick r:id="rId3">
                  <a:extLst>
                    <a:ext uri="{A12FA001-AC4F-418D-AE19-62706E023703}">
                      <ahyp:hlinkClr xmlns:ahyp="http://schemas.microsoft.com/office/drawing/2018/hyperlinkcolor" val="tx"/>
                    </a:ext>
                  </a:extLst>
                </a:hlinkClick>
              </a:rPr>
              <a:t>Vaping Health Concerns</a:t>
            </a:r>
          </a:p>
          <a:p>
            <a:pPr marL="457200" indent="-457200"/>
            <a:r>
              <a:rPr lang="en-US" sz="1400" b="0" i="1" u="sng" dirty="0">
                <a:solidFill>
                  <a:schemeClr val="bg1">
                    <a:lumMod val="65000"/>
                  </a:schemeClr>
                </a:solidFill>
                <a:latin typeface="Ubuntu"/>
                <a:cs typeface="Calibri" panose="020F0502020204030204"/>
                <a:hlinkClick r:id="rId3">
                  <a:extLst>
                    <a:ext uri="{A12FA001-AC4F-418D-AE19-62706E023703}">
                      <ahyp:hlinkClr xmlns:ahyp="http://schemas.microsoft.com/office/drawing/2018/hyperlinkcolor" val="tx"/>
                    </a:ext>
                  </a:extLst>
                </a:hlinkClick>
              </a:rPr>
              <a:t>Support to Stop Vaping</a:t>
            </a:r>
          </a:p>
        </p:txBody>
      </p:sp>
      <p:sp>
        <p:nvSpPr>
          <p:cNvPr id="11" name="Rounded Rectangle 10">
            <a:extLst>
              <a:ext uri="{FF2B5EF4-FFF2-40B4-BE49-F238E27FC236}">
                <a16:creationId xmlns:a16="http://schemas.microsoft.com/office/drawing/2014/main" id="{485B35F7-4E97-FD75-D914-63E8EE2FA9DE}"/>
              </a:ext>
            </a:extLst>
          </p:cNvPr>
          <p:cNvSpPr/>
          <p:nvPr/>
        </p:nvSpPr>
        <p:spPr>
          <a:xfrm>
            <a:off x="304879" y="2734407"/>
            <a:ext cx="2379108" cy="346075"/>
          </a:xfrm>
          <a:prstGeom prst="roundRect">
            <a:avLst>
              <a:gd name="adj" fmla="val 1020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8">
            <a:extLst>
              <a:ext uri="{FF2B5EF4-FFF2-40B4-BE49-F238E27FC236}">
                <a16:creationId xmlns:a16="http://schemas.microsoft.com/office/drawing/2014/main" id="{91B38C00-C24D-32C0-1AB3-C7796A2D66E9}"/>
              </a:ext>
            </a:extLst>
          </p:cNvPr>
          <p:cNvSpPr txBox="1">
            <a:spLocks/>
          </p:cNvSpPr>
          <p:nvPr/>
        </p:nvSpPr>
        <p:spPr>
          <a:xfrm>
            <a:off x="330457" y="2747901"/>
            <a:ext cx="2344738" cy="346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400" b="1">
                <a:cs typeface="Calibri" panose="020F0502020204030204"/>
              </a:rPr>
              <a:t>Questions for discussion:</a:t>
            </a:r>
          </a:p>
        </p:txBody>
      </p:sp>
      <p:pic>
        <p:nvPicPr>
          <p:cNvPr id="13" name="Picture 12">
            <a:extLst>
              <a:ext uri="{FF2B5EF4-FFF2-40B4-BE49-F238E27FC236}">
                <a16:creationId xmlns:a16="http://schemas.microsoft.com/office/drawing/2014/main" id="{0267C2A9-59D4-BAF1-FEB2-FF6ABBCC055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32050">
            <a:off x="1888313" y="3342941"/>
            <a:ext cx="3899045" cy="3053770"/>
          </a:xfrm>
          <a:prstGeom prst="rect">
            <a:avLst/>
          </a:prstGeom>
        </p:spPr>
      </p:pic>
      <p:pic>
        <p:nvPicPr>
          <p:cNvPr id="14" name="Picture 13">
            <a:extLst>
              <a:ext uri="{FF2B5EF4-FFF2-40B4-BE49-F238E27FC236}">
                <a16:creationId xmlns:a16="http://schemas.microsoft.com/office/drawing/2014/main" id="{C0F46135-B9BC-BC1D-4A34-9C9D745DB0D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86789">
            <a:off x="5746794" y="809892"/>
            <a:ext cx="3754884" cy="3104800"/>
          </a:xfrm>
          <a:prstGeom prst="rect">
            <a:avLst/>
          </a:prstGeom>
        </p:spPr>
      </p:pic>
      <p:sp>
        <p:nvSpPr>
          <p:cNvPr id="15" name="TextBox 14">
            <a:extLst>
              <a:ext uri="{FF2B5EF4-FFF2-40B4-BE49-F238E27FC236}">
                <a16:creationId xmlns:a16="http://schemas.microsoft.com/office/drawing/2014/main" id="{AE4C6AAD-5B77-4DB4-F538-138922A02038}"/>
              </a:ext>
            </a:extLst>
          </p:cNvPr>
          <p:cNvSpPr txBox="1"/>
          <p:nvPr/>
        </p:nvSpPr>
        <p:spPr>
          <a:xfrm rot="21587444">
            <a:off x="2296203" y="3899417"/>
            <a:ext cx="3285983" cy="1200329"/>
          </a:xfrm>
          <a:prstGeom prst="rect">
            <a:avLst/>
          </a:prstGeom>
          <a:noFill/>
        </p:spPr>
        <p:txBody>
          <a:bodyPr wrap="square" rtlCol="0">
            <a:spAutoFit/>
          </a:bodyPr>
          <a:lstStyle/>
          <a:p>
            <a:r>
              <a:rPr lang="en-US" sz="1200">
                <a:solidFill>
                  <a:schemeClr val="accent1"/>
                </a:solidFill>
                <a:latin typeface="Ubuntu" panose="020B0504030602030204" pitchFamily="34" charset="0"/>
                <a:ea typeface="+mn-lt"/>
                <a:cs typeface="+mn-lt"/>
              </a:rPr>
              <a:t>Mr. Drakeford said: </a:t>
            </a:r>
            <a:r>
              <a:rPr lang="en-US" sz="1200" i="1">
                <a:solidFill>
                  <a:schemeClr val="accent1"/>
                </a:solidFill>
                <a:latin typeface="Ubuntu" panose="020B0504030602030204" pitchFamily="34" charset="0"/>
                <a:ea typeface="+mn-lt"/>
                <a:cs typeface="+mn-lt"/>
              </a:rPr>
              <a:t>“In Australia for example the only way you can get an e-cigarette is by prescription. You can't buy them in shops.” </a:t>
            </a:r>
            <a:r>
              <a:rPr lang="en-US" sz="1200">
                <a:solidFill>
                  <a:schemeClr val="accent1"/>
                </a:solidFill>
                <a:latin typeface="Ubuntu" panose="020B0504030602030204" pitchFamily="34" charset="0"/>
                <a:ea typeface="+mn-lt"/>
                <a:cs typeface="+mn-lt"/>
              </a:rPr>
              <a:t>What do you think about this approach? Should vapes be prescription only? What </a:t>
            </a:r>
            <a:br>
              <a:rPr lang="en-US" sz="1200">
                <a:solidFill>
                  <a:schemeClr val="accent1"/>
                </a:solidFill>
                <a:latin typeface="Ubuntu" panose="020B0504030602030204" pitchFamily="34" charset="0"/>
                <a:ea typeface="+mn-lt"/>
                <a:cs typeface="+mn-lt"/>
              </a:rPr>
            </a:br>
            <a:r>
              <a:rPr lang="en-US" sz="1200">
                <a:solidFill>
                  <a:schemeClr val="accent1"/>
                </a:solidFill>
                <a:latin typeface="Ubuntu" panose="020B0504030602030204" pitchFamily="34" charset="0"/>
                <a:ea typeface="+mn-lt"/>
                <a:cs typeface="+mn-lt"/>
              </a:rPr>
              <a:t>is the purpose of a vape?</a:t>
            </a:r>
            <a:endParaRPr lang="en-US" sz="1200">
              <a:solidFill>
                <a:schemeClr val="accent1"/>
              </a:solidFill>
              <a:latin typeface="Ubuntu" panose="020B0504030602030204" pitchFamily="34" charset="0"/>
              <a:cs typeface="Calibri" panose="020F0502020204030204"/>
            </a:endParaRPr>
          </a:p>
        </p:txBody>
      </p:sp>
      <p:sp>
        <p:nvSpPr>
          <p:cNvPr id="16" name="TextBox 15">
            <a:extLst>
              <a:ext uri="{FF2B5EF4-FFF2-40B4-BE49-F238E27FC236}">
                <a16:creationId xmlns:a16="http://schemas.microsoft.com/office/drawing/2014/main" id="{1773017C-4822-1B87-B77F-5AF4BE21A841}"/>
              </a:ext>
            </a:extLst>
          </p:cNvPr>
          <p:cNvSpPr txBox="1"/>
          <p:nvPr/>
        </p:nvSpPr>
        <p:spPr>
          <a:xfrm>
            <a:off x="6167388" y="1475475"/>
            <a:ext cx="3054678" cy="1015663"/>
          </a:xfrm>
          <a:prstGeom prst="rect">
            <a:avLst/>
          </a:prstGeom>
          <a:noFill/>
        </p:spPr>
        <p:txBody>
          <a:bodyPr wrap="square" rtlCol="0">
            <a:spAutoFit/>
          </a:bodyPr>
          <a:lstStyle/>
          <a:p>
            <a:r>
              <a:rPr lang="en-US" sz="1200">
                <a:solidFill>
                  <a:schemeClr val="accent1"/>
                </a:solidFill>
                <a:latin typeface="Ubuntu" panose="020B0504030602030204" pitchFamily="34" charset="0"/>
                <a:ea typeface="+mn-lt"/>
                <a:cs typeface="+mn-lt"/>
              </a:rPr>
              <a:t>Most vapes users also smoked </a:t>
            </a:r>
            <a:r>
              <a:rPr lang="en-US" sz="1200" i="1">
                <a:solidFill>
                  <a:schemeClr val="accent1"/>
                </a:solidFill>
                <a:latin typeface="Ubuntu" panose="020B0504030602030204" pitchFamily="34" charset="0"/>
                <a:ea typeface="+mn-lt"/>
                <a:cs typeface="+mn-lt"/>
              </a:rPr>
              <a:t>“and that does not reduce the harm of cigarettes themselves", </a:t>
            </a:r>
            <a:r>
              <a:rPr lang="en-US" sz="1200">
                <a:solidFill>
                  <a:schemeClr val="accent1"/>
                </a:solidFill>
                <a:latin typeface="Ubuntu" panose="020B0504030602030204" pitchFamily="34" charset="0"/>
                <a:ea typeface="+mn-lt"/>
                <a:cs typeface="+mn-lt"/>
              </a:rPr>
              <a:t>Mr. Drakeford said. Do you believe this to be true? Do individuals you know both vape and smoke?</a:t>
            </a:r>
          </a:p>
        </p:txBody>
      </p:sp>
    </p:spTree>
    <p:extLst>
      <p:ext uri="{BB962C8B-B14F-4D97-AF65-F5344CB8AC3E}">
        <p14:creationId xmlns:p14="http://schemas.microsoft.com/office/powerpoint/2010/main" val="97581182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11CCF-0A0F-1652-6FBA-74537FD871D1}"/>
            </a:ext>
          </a:extLst>
        </p:cNvPr>
        <p:cNvGrpSpPr/>
        <p:nvPr/>
      </p:nvGrpSpPr>
      <p:grpSpPr>
        <a:xfrm>
          <a:off x="0" y="0"/>
          <a:ext cx="0" cy="0"/>
          <a:chOff x="0" y="0"/>
          <a:chExt cx="0" cy="0"/>
        </a:xfrm>
      </p:grpSpPr>
      <p:sp>
        <p:nvSpPr>
          <p:cNvPr id="2" name="Text Placeholder 6">
            <a:extLst>
              <a:ext uri="{FF2B5EF4-FFF2-40B4-BE49-F238E27FC236}">
                <a16:creationId xmlns:a16="http://schemas.microsoft.com/office/drawing/2014/main" id="{D044961B-4B5E-1B33-2732-383F75C9CD99}"/>
              </a:ext>
            </a:extLst>
          </p:cNvPr>
          <p:cNvSpPr txBox="1">
            <a:spLocks/>
          </p:cNvSpPr>
          <p:nvPr/>
        </p:nvSpPr>
        <p:spPr>
          <a:xfrm>
            <a:off x="304879" y="1273066"/>
            <a:ext cx="4412594" cy="1202689"/>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400">
                <a:solidFill>
                  <a:schemeClr val="accent1">
                    <a:lumMod val="75000"/>
                  </a:schemeClr>
                </a:solidFill>
                <a:latin typeface="Ubuntu"/>
                <a:hlinkClick r:id="rId2">
                  <a:extLst>
                    <a:ext uri="{A12FA001-AC4F-418D-AE19-62706E023703}">
                      <ahyp:hlinkClr xmlns:ahyp="http://schemas.microsoft.com/office/drawing/2018/hyperlinkcolor" val="tx"/>
                    </a:ext>
                  </a:extLst>
                </a:hlinkClick>
              </a:rPr>
              <a:t>Warning a child could die due to illegal drugs in vapes</a:t>
            </a:r>
            <a:br>
              <a:rPr lang="en-US" sz="2400"/>
            </a:br>
            <a:r>
              <a:rPr lang="en-US" sz="2400" b="0">
                <a:latin typeface="Ubuntu"/>
              </a:rPr>
              <a:t>– BBC News</a:t>
            </a:r>
          </a:p>
        </p:txBody>
      </p:sp>
      <p:sp>
        <p:nvSpPr>
          <p:cNvPr id="13" name="Rounded Rectangle 12">
            <a:extLst>
              <a:ext uri="{FF2B5EF4-FFF2-40B4-BE49-F238E27FC236}">
                <a16:creationId xmlns:a16="http://schemas.microsoft.com/office/drawing/2014/main" id="{7CFEF84D-C3A7-A534-3D2B-A15D6EA45C3C}"/>
              </a:ext>
            </a:extLst>
          </p:cNvPr>
          <p:cNvSpPr/>
          <p:nvPr/>
        </p:nvSpPr>
        <p:spPr>
          <a:xfrm>
            <a:off x="9326880" y="3545243"/>
            <a:ext cx="2487295" cy="2979484"/>
          </a:xfrm>
          <a:prstGeom prst="roundRect">
            <a:avLst>
              <a:gd name="adj" fmla="val 4097"/>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8">
            <a:extLst>
              <a:ext uri="{FF2B5EF4-FFF2-40B4-BE49-F238E27FC236}">
                <a16:creationId xmlns:a16="http://schemas.microsoft.com/office/drawing/2014/main" id="{0CC201F9-0914-006E-D4C0-92E96866723A}"/>
              </a:ext>
            </a:extLst>
          </p:cNvPr>
          <p:cNvSpPr txBox="1">
            <a:spLocks/>
          </p:cNvSpPr>
          <p:nvPr/>
        </p:nvSpPr>
        <p:spPr>
          <a:xfrm>
            <a:off x="9450938" y="4316993"/>
            <a:ext cx="2239177" cy="1435984"/>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dirty="0">
                <a:latin typeface="Ubuntu"/>
                <a:cs typeface="Calibri" panose="020F0502020204030204"/>
              </a:rPr>
              <a:t>Links to further resources: </a:t>
            </a:r>
            <a:br>
              <a:rPr lang="en-US" sz="1400" dirty="0">
                <a:cs typeface="Calibri" panose="020F0502020204030204"/>
              </a:rPr>
            </a:br>
            <a:endParaRPr lang="en-US" sz="1400">
              <a:cs typeface="Calibri" panose="020F0502020204030204"/>
            </a:endParaRPr>
          </a:p>
          <a:p>
            <a:r>
              <a:rPr lang="en-US" sz="1400" b="0" i="1" u="sng" dirty="0">
                <a:solidFill>
                  <a:schemeClr val="bg1">
                    <a:lumMod val="65000"/>
                  </a:schemeClr>
                </a:solidFill>
                <a:latin typeface="Ubuntu"/>
                <a:cs typeface="Calibri" panose="020F0502020204030204"/>
                <a:hlinkClick r:id="rId3">
                  <a:extLst>
                    <a:ext uri="{A12FA001-AC4F-418D-AE19-62706E023703}">
                      <ahyp:hlinkClr xmlns:ahyp="http://schemas.microsoft.com/office/drawing/2018/hyperlinkcolor" val="tx"/>
                    </a:ext>
                  </a:extLst>
                </a:hlinkClick>
              </a:rPr>
              <a:t>Illegal and Illicit Vapes</a:t>
            </a:r>
          </a:p>
          <a:p>
            <a:r>
              <a:rPr lang="en-US" sz="1400" b="0" i="1" u="sng" dirty="0">
                <a:solidFill>
                  <a:schemeClr val="bg1">
                    <a:lumMod val="65000"/>
                  </a:schemeClr>
                </a:solidFill>
                <a:latin typeface="Ubuntu"/>
                <a:cs typeface="Calibri" panose="020F0502020204030204"/>
                <a:hlinkClick r:id="rId3">
                  <a:extLst>
                    <a:ext uri="{A12FA001-AC4F-418D-AE19-62706E023703}">
                      <ahyp:hlinkClr xmlns:ahyp="http://schemas.microsoft.com/office/drawing/2018/hyperlinkcolor" val="tx"/>
                    </a:ext>
                  </a:extLst>
                </a:hlinkClick>
              </a:rPr>
              <a:t>The Law and Regulations</a:t>
            </a:r>
          </a:p>
        </p:txBody>
      </p:sp>
      <p:pic>
        <p:nvPicPr>
          <p:cNvPr id="15" name="Picture 14">
            <a:extLst>
              <a:ext uri="{FF2B5EF4-FFF2-40B4-BE49-F238E27FC236}">
                <a16:creationId xmlns:a16="http://schemas.microsoft.com/office/drawing/2014/main" id="{90A53CEE-B767-88B0-E51B-88A9586AE8A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71641" y="3144454"/>
            <a:ext cx="4044926" cy="3256807"/>
          </a:xfrm>
          <a:prstGeom prst="rect">
            <a:avLst/>
          </a:prstGeom>
        </p:spPr>
      </p:pic>
      <p:pic>
        <p:nvPicPr>
          <p:cNvPr id="16" name="Picture 15">
            <a:extLst>
              <a:ext uri="{FF2B5EF4-FFF2-40B4-BE49-F238E27FC236}">
                <a16:creationId xmlns:a16="http://schemas.microsoft.com/office/drawing/2014/main" id="{2B350275-04FE-D0C8-F274-C9C06DDDD69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86789">
            <a:off x="5356595" y="304845"/>
            <a:ext cx="4940801" cy="3892408"/>
          </a:xfrm>
          <a:prstGeom prst="rect">
            <a:avLst/>
          </a:prstGeom>
        </p:spPr>
      </p:pic>
      <p:sp>
        <p:nvSpPr>
          <p:cNvPr id="17" name="TextBox 16">
            <a:extLst>
              <a:ext uri="{FF2B5EF4-FFF2-40B4-BE49-F238E27FC236}">
                <a16:creationId xmlns:a16="http://schemas.microsoft.com/office/drawing/2014/main" id="{5B791446-345E-FC74-8EA2-231C97AD8199}"/>
              </a:ext>
            </a:extLst>
          </p:cNvPr>
          <p:cNvSpPr txBox="1"/>
          <p:nvPr/>
        </p:nvSpPr>
        <p:spPr>
          <a:xfrm rot="21355394">
            <a:off x="2020751" y="3698725"/>
            <a:ext cx="3285983" cy="1384995"/>
          </a:xfrm>
          <a:prstGeom prst="rect">
            <a:avLst/>
          </a:prstGeom>
          <a:noFill/>
        </p:spPr>
        <p:txBody>
          <a:bodyPr wrap="square" lIns="91440" tIns="45720" rIns="91440" bIns="45720" rtlCol="0" anchor="t">
            <a:spAutoFit/>
          </a:bodyPr>
          <a:lstStyle/>
          <a:p>
            <a:r>
              <a:rPr lang="en-US" sz="1200">
                <a:solidFill>
                  <a:schemeClr val="accent1"/>
                </a:solidFill>
                <a:latin typeface="Ubuntu"/>
                <a:ea typeface="+mn-lt"/>
                <a:cs typeface="+mn-lt"/>
              </a:rPr>
              <a:t>'The popularity of vaping among youngsters comes amid concern about the emergence of </a:t>
            </a:r>
            <a:r>
              <a:rPr lang="en-US" sz="1200">
                <a:solidFill>
                  <a:schemeClr val="accent1"/>
                </a:solidFill>
                <a:latin typeface="Ubuntu"/>
                <a:ea typeface="+mn-lt"/>
                <a:cs typeface="+mn-lt"/>
                <a:hlinkClick r:id="rId5">
                  <a:extLst>
                    <a:ext uri="{A12FA001-AC4F-418D-AE19-62706E023703}">
                      <ahyp:hlinkClr xmlns:ahyp="http://schemas.microsoft.com/office/drawing/2018/hyperlinkcolor" val="tx"/>
                    </a:ext>
                  </a:extLst>
                </a:hlinkClick>
              </a:rPr>
              <a:t>illegal vapes</a:t>
            </a:r>
            <a:r>
              <a:rPr lang="en-US" sz="1200">
                <a:solidFill>
                  <a:schemeClr val="accent1"/>
                </a:solidFill>
                <a:latin typeface="Ubuntu"/>
                <a:ea typeface="+mn-lt"/>
                <a:cs typeface="+mn-lt"/>
              </a:rPr>
              <a:t> containing excess nicotine content above the legal limit, and </a:t>
            </a:r>
            <a:r>
              <a:rPr lang="en-US" sz="1200">
                <a:solidFill>
                  <a:schemeClr val="accent1"/>
                </a:solidFill>
                <a:latin typeface="Ubuntu"/>
                <a:ea typeface="+mn-lt"/>
                <a:cs typeface="+mn-lt"/>
                <a:hlinkClick r:id="rId5">
                  <a:extLst>
                    <a:ext uri="{A12FA001-AC4F-418D-AE19-62706E023703}">
                      <ahyp:hlinkClr xmlns:ahyp="http://schemas.microsoft.com/office/drawing/2018/hyperlinkcolor" val="tx"/>
                    </a:ext>
                  </a:extLst>
                </a:hlinkClick>
              </a:rPr>
              <a:t>metals such as lead and nickel.</a:t>
            </a:r>
            <a:r>
              <a:rPr lang="en-US" sz="1200">
                <a:solidFill>
                  <a:schemeClr val="accent1"/>
                </a:solidFill>
                <a:latin typeface="Ubuntu"/>
                <a:ea typeface="+mn-lt"/>
                <a:cs typeface="+mn-lt"/>
              </a:rPr>
              <a:t>' What do we know about these metals? How do they affect </a:t>
            </a:r>
            <a:br>
              <a:rPr lang="en-US" sz="1200">
                <a:latin typeface="Ubuntu" panose="020B0504030602030204" pitchFamily="34" charset="0"/>
                <a:ea typeface="+mn-lt"/>
                <a:cs typeface="+mn-lt"/>
              </a:rPr>
            </a:br>
            <a:r>
              <a:rPr lang="en-US" sz="1200">
                <a:solidFill>
                  <a:schemeClr val="accent1"/>
                </a:solidFill>
                <a:latin typeface="Ubuntu"/>
                <a:ea typeface="+mn-lt"/>
                <a:cs typeface="+mn-lt"/>
              </a:rPr>
              <a:t>our health? </a:t>
            </a:r>
          </a:p>
        </p:txBody>
      </p:sp>
      <p:sp>
        <p:nvSpPr>
          <p:cNvPr id="18" name="TextBox 17">
            <a:extLst>
              <a:ext uri="{FF2B5EF4-FFF2-40B4-BE49-F238E27FC236}">
                <a16:creationId xmlns:a16="http://schemas.microsoft.com/office/drawing/2014/main" id="{3845734F-1693-B45E-B7EE-9ED4B6ACA92F}"/>
              </a:ext>
            </a:extLst>
          </p:cNvPr>
          <p:cNvSpPr txBox="1"/>
          <p:nvPr/>
        </p:nvSpPr>
        <p:spPr>
          <a:xfrm>
            <a:off x="5810548" y="932843"/>
            <a:ext cx="4246683" cy="1569660"/>
          </a:xfrm>
          <a:prstGeom prst="rect">
            <a:avLst/>
          </a:prstGeom>
          <a:noFill/>
          <a:ln>
            <a:noFill/>
          </a:ln>
        </p:spPr>
        <p:txBody>
          <a:bodyPr wrap="square" rtlCol="0">
            <a:spAutoFit/>
          </a:bodyPr>
          <a:lstStyle/>
          <a:p>
            <a:r>
              <a:rPr lang="en-US" sz="1200" i="1">
                <a:solidFill>
                  <a:schemeClr val="accent1"/>
                </a:solidFill>
                <a:latin typeface="Ubuntu" panose="020B0504030602030204" pitchFamily="34" charset="0"/>
                <a:ea typeface="+mn-lt"/>
                <a:cs typeface="+mn-lt"/>
              </a:rPr>
              <a:t>“What we find is that some vapes have been tampered with or are being used specifically to house THC or spice. We are finding quite a lot of these children are getting vapes from other countries, where they will have a higher percentage of nicotine which isn't </a:t>
            </a:r>
            <a:r>
              <a:rPr lang="en-US" sz="1200" i="1" err="1">
                <a:solidFill>
                  <a:schemeClr val="accent1"/>
                </a:solidFill>
                <a:latin typeface="Ubuntu" panose="020B0504030602030204" pitchFamily="34" charset="0"/>
                <a:ea typeface="+mn-lt"/>
                <a:cs typeface="+mn-lt"/>
              </a:rPr>
              <a:t>authorised</a:t>
            </a:r>
            <a:r>
              <a:rPr lang="en-US" sz="1200" i="1">
                <a:solidFill>
                  <a:schemeClr val="accent1"/>
                </a:solidFill>
                <a:latin typeface="Ubuntu" panose="020B0504030602030204" pitchFamily="34" charset="0"/>
                <a:ea typeface="+mn-lt"/>
                <a:cs typeface="+mn-lt"/>
              </a:rPr>
              <a:t> in the UK, and that can make these children who aren't used to smoking very ill very quickly.”</a:t>
            </a:r>
            <a:r>
              <a:rPr lang="en-US" sz="1200">
                <a:solidFill>
                  <a:schemeClr val="accent1"/>
                </a:solidFill>
                <a:latin typeface="Ubuntu" panose="020B0504030602030204" pitchFamily="34" charset="0"/>
                <a:ea typeface="+mn-lt"/>
                <a:cs typeface="+mn-lt"/>
              </a:rPr>
              <a:t> What concerns you about this? Is there anything we can do to make CYP safer?</a:t>
            </a:r>
            <a:endParaRPr lang="en-US" sz="1200">
              <a:solidFill>
                <a:schemeClr val="accent1"/>
              </a:solidFill>
              <a:latin typeface="Ubuntu" panose="020B0504030602030204" pitchFamily="34" charset="0"/>
              <a:cs typeface="Calibri" panose="020F0502020204030204"/>
            </a:endParaRPr>
          </a:p>
        </p:txBody>
      </p:sp>
      <p:sp>
        <p:nvSpPr>
          <p:cNvPr id="19" name="Rounded Rectangle 18">
            <a:extLst>
              <a:ext uri="{FF2B5EF4-FFF2-40B4-BE49-F238E27FC236}">
                <a16:creationId xmlns:a16="http://schemas.microsoft.com/office/drawing/2014/main" id="{01344A72-2B58-D409-0C9D-30F4798FEB73}"/>
              </a:ext>
            </a:extLst>
          </p:cNvPr>
          <p:cNvSpPr/>
          <p:nvPr/>
        </p:nvSpPr>
        <p:spPr>
          <a:xfrm>
            <a:off x="304879" y="2734407"/>
            <a:ext cx="2379108" cy="346075"/>
          </a:xfrm>
          <a:prstGeom prst="roundRect">
            <a:avLst>
              <a:gd name="adj" fmla="val 1020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8">
            <a:extLst>
              <a:ext uri="{FF2B5EF4-FFF2-40B4-BE49-F238E27FC236}">
                <a16:creationId xmlns:a16="http://schemas.microsoft.com/office/drawing/2014/main" id="{9464CE56-6745-ACF1-FAF3-4A058498E8DF}"/>
              </a:ext>
            </a:extLst>
          </p:cNvPr>
          <p:cNvSpPr txBox="1">
            <a:spLocks/>
          </p:cNvSpPr>
          <p:nvPr/>
        </p:nvSpPr>
        <p:spPr>
          <a:xfrm>
            <a:off x="330457" y="2747901"/>
            <a:ext cx="2344738" cy="346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400" b="1">
                <a:cs typeface="Calibri" panose="020F0502020204030204"/>
              </a:rPr>
              <a:t>Questions for discussion:</a:t>
            </a:r>
          </a:p>
        </p:txBody>
      </p:sp>
    </p:spTree>
    <p:extLst>
      <p:ext uri="{BB962C8B-B14F-4D97-AF65-F5344CB8AC3E}">
        <p14:creationId xmlns:p14="http://schemas.microsoft.com/office/powerpoint/2010/main" val="69793781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3815C0-E45B-80DD-0585-DDA7C63377E7}"/>
            </a:ext>
          </a:extLst>
        </p:cNvPr>
        <p:cNvGrpSpPr/>
        <p:nvPr/>
      </p:nvGrpSpPr>
      <p:grpSpPr>
        <a:xfrm>
          <a:off x="0" y="0"/>
          <a:ext cx="0" cy="0"/>
          <a:chOff x="0" y="0"/>
          <a:chExt cx="0" cy="0"/>
        </a:xfrm>
      </p:grpSpPr>
      <p:sp>
        <p:nvSpPr>
          <p:cNvPr id="2" name="Text Placeholder 6">
            <a:extLst>
              <a:ext uri="{FF2B5EF4-FFF2-40B4-BE49-F238E27FC236}">
                <a16:creationId xmlns:a16="http://schemas.microsoft.com/office/drawing/2014/main" id="{9FB18A0F-1B5F-CFC5-E9AC-8A378D1D6DB3}"/>
              </a:ext>
            </a:extLst>
          </p:cNvPr>
          <p:cNvSpPr txBox="1">
            <a:spLocks/>
          </p:cNvSpPr>
          <p:nvPr/>
        </p:nvSpPr>
        <p:spPr>
          <a:xfrm>
            <a:off x="304879" y="1273066"/>
            <a:ext cx="5279490" cy="1202689"/>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400">
                <a:solidFill>
                  <a:schemeClr val="accent1">
                    <a:lumMod val="75000"/>
                  </a:schemeClr>
                </a:solidFill>
                <a:latin typeface="Ubuntu"/>
                <a:hlinkClick r:id="rId2">
                  <a:extLst>
                    <a:ext uri="{A12FA001-AC4F-418D-AE19-62706E023703}">
                      <ahyp:hlinkClr xmlns:ahyp="http://schemas.microsoft.com/office/drawing/2018/hyperlinkcolor" val="tx"/>
                    </a:ext>
                  </a:extLst>
                </a:hlinkClick>
              </a:rPr>
              <a:t>Congo cobalt: TikTokers quit vaping over mining concerns</a:t>
            </a:r>
            <a:br>
              <a:rPr lang="en-US" sz="2400"/>
            </a:br>
            <a:r>
              <a:rPr lang="en-US" sz="2400" b="0">
                <a:latin typeface="Ubuntu"/>
              </a:rPr>
              <a:t>– BBC News</a:t>
            </a:r>
          </a:p>
        </p:txBody>
      </p:sp>
      <p:sp>
        <p:nvSpPr>
          <p:cNvPr id="8" name="Rounded Rectangle 7">
            <a:extLst>
              <a:ext uri="{FF2B5EF4-FFF2-40B4-BE49-F238E27FC236}">
                <a16:creationId xmlns:a16="http://schemas.microsoft.com/office/drawing/2014/main" id="{26184B27-FF29-F9C9-A674-D8956D87444E}"/>
              </a:ext>
            </a:extLst>
          </p:cNvPr>
          <p:cNvSpPr/>
          <p:nvPr/>
        </p:nvSpPr>
        <p:spPr>
          <a:xfrm>
            <a:off x="9326880" y="3545243"/>
            <a:ext cx="2487295" cy="2979484"/>
          </a:xfrm>
          <a:prstGeom prst="roundRect">
            <a:avLst>
              <a:gd name="adj" fmla="val 4097"/>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8">
            <a:extLst>
              <a:ext uri="{FF2B5EF4-FFF2-40B4-BE49-F238E27FC236}">
                <a16:creationId xmlns:a16="http://schemas.microsoft.com/office/drawing/2014/main" id="{552E9B47-3D71-8077-57CF-667C2B8D7494}"/>
              </a:ext>
            </a:extLst>
          </p:cNvPr>
          <p:cNvSpPr txBox="1">
            <a:spLocks/>
          </p:cNvSpPr>
          <p:nvPr/>
        </p:nvSpPr>
        <p:spPr>
          <a:xfrm>
            <a:off x="9450938" y="4157294"/>
            <a:ext cx="2239177" cy="1755383"/>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dirty="0">
                <a:latin typeface="Ubuntu"/>
                <a:cs typeface="Calibri" panose="020F0502020204030204"/>
              </a:rPr>
              <a:t>Links to further resources: </a:t>
            </a:r>
            <a:br>
              <a:rPr lang="en-US" sz="1400" dirty="0">
                <a:cs typeface="Calibri" panose="020F0502020204030204"/>
              </a:rPr>
            </a:br>
            <a:endParaRPr lang="en-US" sz="1400">
              <a:cs typeface="Calibri" panose="020F0502020204030204"/>
            </a:endParaRPr>
          </a:p>
          <a:p>
            <a:r>
              <a:rPr lang="en-US" sz="1400" b="0" i="1" u="sng" dirty="0">
                <a:solidFill>
                  <a:schemeClr val="bg1">
                    <a:lumMod val="65000"/>
                  </a:schemeClr>
                </a:solidFill>
                <a:latin typeface="Ubuntu"/>
                <a:cs typeface="Calibri" panose="020F0502020204030204"/>
                <a:hlinkClick r:id="rId3">
                  <a:extLst>
                    <a:ext uri="{A12FA001-AC4F-418D-AE19-62706E023703}">
                      <ahyp:hlinkClr xmlns:ahyp="http://schemas.microsoft.com/office/drawing/2018/hyperlinkcolor" val="tx"/>
                    </a:ext>
                  </a:extLst>
                </a:hlinkClick>
              </a:rPr>
              <a:t>Journey of a vape</a:t>
            </a:r>
          </a:p>
          <a:p>
            <a:r>
              <a:rPr lang="en-US" sz="1400" b="0" i="1" u="sng" dirty="0">
                <a:solidFill>
                  <a:schemeClr val="bg1">
                    <a:lumMod val="65000"/>
                  </a:schemeClr>
                </a:solidFill>
                <a:latin typeface="Ubuntu"/>
                <a:cs typeface="Calibri" panose="020F0502020204030204"/>
                <a:hlinkClick r:id="rId3">
                  <a:extLst>
                    <a:ext uri="{A12FA001-AC4F-418D-AE19-62706E023703}">
                      <ahyp:hlinkClr xmlns:ahyp="http://schemas.microsoft.com/office/drawing/2018/hyperlinkcolor" val="tx"/>
                    </a:ext>
                  </a:extLst>
                </a:hlinkClick>
              </a:rPr>
              <a:t>Environmental impact</a:t>
            </a:r>
          </a:p>
          <a:p>
            <a:r>
              <a:rPr lang="en-US" sz="1400" b="0" i="1" u="sng" dirty="0">
                <a:solidFill>
                  <a:schemeClr val="bg1">
                    <a:lumMod val="65000"/>
                  </a:schemeClr>
                </a:solidFill>
                <a:latin typeface="Ubuntu"/>
                <a:cs typeface="Calibri" panose="020F0502020204030204"/>
                <a:hlinkClick r:id="rId3">
                  <a:extLst>
                    <a:ext uri="{A12FA001-AC4F-418D-AE19-62706E023703}">
                      <ahyp:hlinkClr xmlns:ahyp="http://schemas.microsoft.com/office/drawing/2018/hyperlinkcolor" val="tx"/>
                    </a:ext>
                  </a:extLst>
                </a:hlinkClick>
              </a:rPr>
              <a:t>Support to stop vaping</a:t>
            </a:r>
          </a:p>
        </p:txBody>
      </p:sp>
      <p:pic>
        <p:nvPicPr>
          <p:cNvPr id="11" name="Picture 10">
            <a:extLst>
              <a:ext uri="{FF2B5EF4-FFF2-40B4-BE49-F238E27FC236}">
                <a16:creationId xmlns:a16="http://schemas.microsoft.com/office/drawing/2014/main" id="{1C2C171A-CFB1-C4C6-FB16-1F2E966A42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406958">
            <a:off x="6149659" y="611584"/>
            <a:ext cx="3728650" cy="2779901"/>
          </a:xfrm>
          <a:prstGeom prst="rect">
            <a:avLst/>
          </a:prstGeom>
        </p:spPr>
      </p:pic>
      <p:sp>
        <p:nvSpPr>
          <p:cNvPr id="13" name="TextBox 12">
            <a:extLst>
              <a:ext uri="{FF2B5EF4-FFF2-40B4-BE49-F238E27FC236}">
                <a16:creationId xmlns:a16="http://schemas.microsoft.com/office/drawing/2014/main" id="{E6068EEF-A99C-B43D-590D-DCB8A6A7C966}"/>
              </a:ext>
            </a:extLst>
          </p:cNvPr>
          <p:cNvSpPr txBox="1"/>
          <p:nvPr/>
        </p:nvSpPr>
        <p:spPr>
          <a:xfrm rot="162352">
            <a:off x="6712992" y="1338332"/>
            <a:ext cx="2990043" cy="646331"/>
          </a:xfrm>
          <a:prstGeom prst="rect">
            <a:avLst/>
          </a:prstGeom>
          <a:noFill/>
        </p:spPr>
        <p:txBody>
          <a:bodyPr wrap="square" rtlCol="0">
            <a:spAutoFit/>
          </a:bodyPr>
          <a:lstStyle/>
          <a:p>
            <a:r>
              <a:rPr lang="en-US" sz="1200">
                <a:solidFill>
                  <a:schemeClr val="accent1"/>
                </a:solidFill>
                <a:latin typeface="Ubuntu" panose="020B0504030602030204" pitchFamily="34" charset="0"/>
                <a:cs typeface="Calibri" panose="020F0502020204030204"/>
              </a:rPr>
              <a:t>How do you feel about Micah's reason for quitting vaping in an </a:t>
            </a:r>
            <a:r>
              <a:rPr lang="en-US" sz="1200" i="1">
                <a:solidFill>
                  <a:schemeClr val="accent1"/>
                </a:solidFill>
                <a:latin typeface="Ubuntu" panose="020B0504030602030204" pitchFamily="34" charset="0"/>
                <a:cs typeface="Calibri" panose="020F0502020204030204"/>
              </a:rPr>
              <a:t>"</a:t>
            </a:r>
            <a:r>
              <a:rPr lang="en-US" sz="1200" i="1">
                <a:solidFill>
                  <a:schemeClr val="accent1"/>
                </a:solidFill>
                <a:latin typeface="Ubuntu" panose="020B0504030602030204" pitchFamily="34" charset="0"/>
                <a:ea typeface="+mn-lt"/>
                <a:cs typeface="+mn-lt"/>
              </a:rPr>
              <a:t>effort to help [the Democratic Republic of] Congo"? </a:t>
            </a:r>
            <a:endParaRPr lang="en-US" sz="1200" i="1">
              <a:solidFill>
                <a:schemeClr val="accent1"/>
              </a:solidFill>
              <a:latin typeface="Ubuntu" panose="020B0504030602030204" pitchFamily="34" charset="0"/>
              <a:cs typeface="Calibri" panose="020F0502020204030204"/>
            </a:endParaRPr>
          </a:p>
        </p:txBody>
      </p:sp>
      <p:pic>
        <p:nvPicPr>
          <p:cNvPr id="15" name="Picture 14">
            <a:extLst>
              <a:ext uri="{FF2B5EF4-FFF2-40B4-BE49-F238E27FC236}">
                <a16:creationId xmlns:a16="http://schemas.microsoft.com/office/drawing/2014/main" id="{EFC537FF-65FD-D0E6-6AA0-BFE0395879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53903" y="3079009"/>
            <a:ext cx="4872594" cy="3445718"/>
          </a:xfrm>
          <a:prstGeom prst="rect">
            <a:avLst/>
          </a:prstGeom>
        </p:spPr>
      </p:pic>
      <p:sp>
        <p:nvSpPr>
          <p:cNvPr id="16" name="TextBox 15">
            <a:extLst>
              <a:ext uri="{FF2B5EF4-FFF2-40B4-BE49-F238E27FC236}">
                <a16:creationId xmlns:a16="http://schemas.microsoft.com/office/drawing/2014/main" id="{F9BA33DE-0D7B-FC6B-D271-7092E668CEB3}"/>
              </a:ext>
            </a:extLst>
          </p:cNvPr>
          <p:cNvSpPr txBox="1"/>
          <p:nvPr/>
        </p:nvSpPr>
        <p:spPr>
          <a:xfrm rot="21328136">
            <a:off x="2008974" y="3764930"/>
            <a:ext cx="4173844" cy="1200329"/>
          </a:xfrm>
          <a:prstGeom prst="rect">
            <a:avLst/>
          </a:prstGeom>
          <a:noFill/>
        </p:spPr>
        <p:txBody>
          <a:bodyPr wrap="square" rtlCol="0">
            <a:spAutoFit/>
          </a:bodyPr>
          <a:lstStyle/>
          <a:p>
            <a:r>
              <a:rPr lang="en-US" sz="1200">
                <a:solidFill>
                  <a:schemeClr val="accent1"/>
                </a:solidFill>
                <a:latin typeface="Ubuntu" panose="020B0504030602030204" pitchFamily="34" charset="0"/>
                <a:ea typeface="+mn-lt"/>
                <a:cs typeface="+mn-lt"/>
              </a:rPr>
              <a:t>In the article, Micah states </a:t>
            </a:r>
            <a:r>
              <a:rPr lang="en-US" sz="1200" i="1">
                <a:solidFill>
                  <a:schemeClr val="accent1"/>
                </a:solidFill>
                <a:latin typeface="Ubuntu" panose="020B0504030602030204" pitchFamily="34" charset="0"/>
                <a:ea typeface="+mn-lt"/>
                <a:cs typeface="+mn-lt"/>
              </a:rPr>
              <a:t>"I believe that I have the ability to spread awareness and social media is an incredibly powerful communication tool, so why not use it?". </a:t>
            </a:r>
            <a:r>
              <a:rPr lang="en-US" sz="1200">
                <a:solidFill>
                  <a:schemeClr val="accent1"/>
                </a:solidFill>
                <a:latin typeface="Ubuntu" panose="020B0504030602030204" pitchFamily="34" charset="0"/>
                <a:ea typeface="+mn-lt"/>
                <a:cs typeface="+mn-lt"/>
              </a:rPr>
              <a:t>Discuss the power of social media. Can one person's message influence another person's actions? Does one person's decision to vape or not vape influence others? How?</a:t>
            </a:r>
            <a:endParaRPr lang="en-US" sz="1200">
              <a:solidFill>
                <a:schemeClr val="accent1"/>
              </a:solidFill>
              <a:latin typeface="Ubuntu" panose="020B0504030602030204" pitchFamily="34" charset="0"/>
              <a:cs typeface="Calibri" panose="020F0502020204030204"/>
            </a:endParaRPr>
          </a:p>
        </p:txBody>
      </p:sp>
      <p:sp>
        <p:nvSpPr>
          <p:cNvPr id="17" name="Rounded Rectangle 16">
            <a:extLst>
              <a:ext uri="{FF2B5EF4-FFF2-40B4-BE49-F238E27FC236}">
                <a16:creationId xmlns:a16="http://schemas.microsoft.com/office/drawing/2014/main" id="{A17D46A5-0135-23A5-3683-BBFCBE5F6B45}"/>
              </a:ext>
            </a:extLst>
          </p:cNvPr>
          <p:cNvSpPr/>
          <p:nvPr/>
        </p:nvSpPr>
        <p:spPr>
          <a:xfrm>
            <a:off x="304879" y="2734407"/>
            <a:ext cx="2379108" cy="346075"/>
          </a:xfrm>
          <a:prstGeom prst="roundRect">
            <a:avLst>
              <a:gd name="adj" fmla="val 1020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8">
            <a:extLst>
              <a:ext uri="{FF2B5EF4-FFF2-40B4-BE49-F238E27FC236}">
                <a16:creationId xmlns:a16="http://schemas.microsoft.com/office/drawing/2014/main" id="{94308205-9B37-8448-79A2-B9653C332262}"/>
              </a:ext>
            </a:extLst>
          </p:cNvPr>
          <p:cNvSpPr txBox="1">
            <a:spLocks/>
          </p:cNvSpPr>
          <p:nvPr/>
        </p:nvSpPr>
        <p:spPr>
          <a:xfrm>
            <a:off x="330457" y="2747901"/>
            <a:ext cx="2344738" cy="346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400" b="1">
                <a:cs typeface="Calibri" panose="020F0502020204030204"/>
              </a:rPr>
              <a:t>Questions for discussion:</a:t>
            </a:r>
          </a:p>
        </p:txBody>
      </p:sp>
    </p:spTree>
    <p:extLst>
      <p:ext uri="{BB962C8B-B14F-4D97-AF65-F5344CB8AC3E}">
        <p14:creationId xmlns:p14="http://schemas.microsoft.com/office/powerpoint/2010/main" val="401016808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7A44D7-5970-78D7-5C5C-8AEE3BE6D857}"/>
            </a:ext>
          </a:extLst>
        </p:cNvPr>
        <p:cNvGrpSpPr/>
        <p:nvPr/>
      </p:nvGrpSpPr>
      <p:grpSpPr>
        <a:xfrm>
          <a:off x="0" y="0"/>
          <a:ext cx="0" cy="0"/>
          <a:chOff x="0" y="0"/>
          <a:chExt cx="0" cy="0"/>
        </a:xfrm>
      </p:grpSpPr>
      <p:sp>
        <p:nvSpPr>
          <p:cNvPr id="2" name="Text Placeholder 6">
            <a:extLst>
              <a:ext uri="{FF2B5EF4-FFF2-40B4-BE49-F238E27FC236}">
                <a16:creationId xmlns:a16="http://schemas.microsoft.com/office/drawing/2014/main" id="{614CEEF9-A72F-FAFB-2281-BE88C9BEB361}"/>
              </a:ext>
            </a:extLst>
          </p:cNvPr>
          <p:cNvSpPr txBox="1">
            <a:spLocks/>
          </p:cNvSpPr>
          <p:nvPr/>
        </p:nvSpPr>
        <p:spPr>
          <a:xfrm>
            <a:off x="304879" y="1273066"/>
            <a:ext cx="4412594" cy="1202689"/>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400">
                <a:solidFill>
                  <a:schemeClr val="accent1">
                    <a:lumMod val="75000"/>
                  </a:schemeClr>
                </a:solidFill>
                <a:latin typeface="Ubuntu"/>
                <a:hlinkClick r:id="rId2">
                  <a:extLst>
                    <a:ext uri="{A12FA001-AC4F-418D-AE19-62706E023703}">
                      <ahyp:hlinkClr xmlns:ahyp="http://schemas.microsoft.com/office/drawing/2018/hyperlinkcolor" val="tx"/>
                    </a:ext>
                  </a:extLst>
                </a:hlinkClick>
              </a:rPr>
              <a:t>Tobacco firm calls for tougher rules on vapes</a:t>
            </a:r>
            <a:br>
              <a:rPr lang="en-US" sz="2400"/>
            </a:br>
            <a:r>
              <a:rPr lang="en-US" sz="2400" b="0">
                <a:latin typeface="Ubuntu"/>
              </a:rPr>
              <a:t>– BBC News</a:t>
            </a:r>
          </a:p>
        </p:txBody>
      </p:sp>
      <p:sp>
        <p:nvSpPr>
          <p:cNvPr id="3" name="Rounded Rectangle 2">
            <a:extLst>
              <a:ext uri="{FF2B5EF4-FFF2-40B4-BE49-F238E27FC236}">
                <a16:creationId xmlns:a16="http://schemas.microsoft.com/office/drawing/2014/main" id="{4CBC5FFD-F3A7-77FC-D617-FB32B9AA250D}"/>
              </a:ext>
            </a:extLst>
          </p:cNvPr>
          <p:cNvSpPr/>
          <p:nvPr/>
        </p:nvSpPr>
        <p:spPr>
          <a:xfrm>
            <a:off x="9326880" y="4103327"/>
            <a:ext cx="2487295" cy="2421400"/>
          </a:xfrm>
          <a:prstGeom prst="roundRect">
            <a:avLst>
              <a:gd name="adj" fmla="val 4097"/>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8">
            <a:extLst>
              <a:ext uri="{FF2B5EF4-FFF2-40B4-BE49-F238E27FC236}">
                <a16:creationId xmlns:a16="http://schemas.microsoft.com/office/drawing/2014/main" id="{16E8AA2E-4F3E-A3BC-3E39-C94B33E80D94}"/>
              </a:ext>
            </a:extLst>
          </p:cNvPr>
          <p:cNvSpPr txBox="1">
            <a:spLocks/>
          </p:cNvSpPr>
          <p:nvPr/>
        </p:nvSpPr>
        <p:spPr>
          <a:xfrm>
            <a:off x="9450938" y="4230474"/>
            <a:ext cx="2239177" cy="1609022"/>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dirty="0">
                <a:latin typeface="Ubuntu"/>
                <a:cs typeface="Calibri" panose="020F0502020204030204"/>
              </a:rPr>
              <a:t>Links to further resources: </a:t>
            </a:r>
            <a:br>
              <a:rPr lang="en-US" sz="1400" dirty="0">
                <a:cs typeface="Calibri" panose="020F0502020204030204"/>
              </a:rPr>
            </a:br>
            <a:endParaRPr lang="en-US" sz="1400">
              <a:cs typeface="Calibri" panose="020F0502020204030204"/>
            </a:endParaRPr>
          </a:p>
          <a:p>
            <a:r>
              <a:rPr lang="en-US" sz="1400" b="0" i="1" u="sng" dirty="0">
                <a:solidFill>
                  <a:schemeClr val="bg1">
                    <a:lumMod val="65000"/>
                  </a:schemeClr>
                </a:solidFill>
                <a:latin typeface="Ubuntu"/>
                <a:cs typeface="Calibri" panose="020F0502020204030204"/>
                <a:hlinkClick r:id="rId3"/>
              </a:rPr>
              <a:t>Industry, Marketing </a:t>
            </a:r>
            <a:br>
              <a:rPr lang="en-US" sz="1400" b="0" i="1" u="sng" dirty="0">
                <a:cs typeface="Calibri" panose="020F0502020204030204"/>
                <a:hlinkClick r:id="rId3"/>
              </a:rPr>
            </a:br>
            <a:r>
              <a:rPr lang="en-US" sz="1400" b="0" i="1" u="sng" dirty="0">
                <a:solidFill>
                  <a:schemeClr val="bg1">
                    <a:lumMod val="65000"/>
                  </a:schemeClr>
                </a:solidFill>
                <a:latin typeface="Ubuntu"/>
                <a:cs typeface="Calibri" panose="020F0502020204030204"/>
                <a:hlinkClick r:id="rId3"/>
              </a:rPr>
              <a:t>and Advertising</a:t>
            </a:r>
            <a:r>
              <a:rPr lang="en-US" sz="1400" b="0" i="1" u="sng" dirty="0">
                <a:solidFill>
                  <a:schemeClr val="bg1">
                    <a:lumMod val="65000"/>
                  </a:schemeClr>
                </a:solidFill>
                <a:latin typeface="Ubuntu"/>
                <a:cs typeface="Calibri" panose="020F0502020204030204"/>
              </a:rPr>
              <a:t> </a:t>
            </a:r>
          </a:p>
          <a:p>
            <a:r>
              <a:rPr lang="en-US" sz="1400" b="0" i="1" u="sng" dirty="0">
                <a:solidFill>
                  <a:schemeClr val="bg1">
                    <a:lumMod val="65000"/>
                  </a:schemeClr>
                </a:solidFill>
                <a:latin typeface="Ubuntu"/>
                <a:cs typeface="Calibri" panose="020F0502020204030204"/>
                <a:hlinkClick r:id="rId3"/>
              </a:rPr>
              <a:t>Vaping Health Concerns</a:t>
            </a:r>
            <a:r>
              <a:rPr lang="en-US" sz="1400" b="0" i="1" u="sng" dirty="0">
                <a:solidFill>
                  <a:schemeClr val="bg1">
                    <a:lumMod val="65000"/>
                  </a:schemeClr>
                </a:solidFill>
                <a:latin typeface="Ubuntu"/>
                <a:cs typeface="Calibri" panose="020F0502020204030204"/>
              </a:rPr>
              <a:t> </a:t>
            </a:r>
          </a:p>
        </p:txBody>
      </p:sp>
      <p:sp>
        <p:nvSpPr>
          <p:cNvPr id="5" name="Rounded Rectangle 4">
            <a:extLst>
              <a:ext uri="{FF2B5EF4-FFF2-40B4-BE49-F238E27FC236}">
                <a16:creationId xmlns:a16="http://schemas.microsoft.com/office/drawing/2014/main" id="{80A629F7-8D72-F6E2-5840-83D6316C38F4}"/>
              </a:ext>
            </a:extLst>
          </p:cNvPr>
          <p:cNvSpPr/>
          <p:nvPr/>
        </p:nvSpPr>
        <p:spPr>
          <a:xfrm>
            <a:off x="304879" y="2734407"/>
            <a:ext cx="2379108" cy="346075"/>
          </a:xfrm>
          <a:prstGeom prst="roundRect">
            <a:avLst>
              <a:gd name="adj" fmla="val 1020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8">
            <a:extLst>
              <a:ext uri="{FF2B5EF4-FFF2-40B4-BE49-F238E27FC236}">
                <a16:creationId xmlns:a16="http://schemas.microsoft.com/office/drawing/2014/main" id="{8BDFBD42-52ED-30B5-CE28-CD3B29B3A44B}"/>
              </a:ext>
            </a:extLst>
          </p:cNvPr>
          <p:cNvSpPr txBox="1">
            <a:spLocks/>
          </p:cNvSpPr>
          <p:nvPr/>
        </p:nvSpPr>
        <p:spPr>
          <a:xfrm>
            <a:off x="330457" y="2747901"/>
            <a:ext cx="2344738" cy="34607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400" b="1">
                <a:cs typeface="Calibri" panose="020F0502020204030204"/>
              </a:rPr>
              <a:t>Questions for discussion:</a:t>
            </a:r>
          </a:p>
        </p:txBody>
      </p:sp>
      <p:pic>
        <p:nvPicPr>
          <p:cNvPr id="13" name="Picture 12">
            <a:extLst>
              <a:ext uri="{FF2B5EF4-FFF2-40B4-BE49-F238E27FC236}">
                <a16:creationId xmlns:a16="http://schemas.microsoft.com/office/drawing/2014/main" id="{C18A5748-EEB4-6EE4-676E-ED5500B5392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52250">
            <a:off x="1713515" y="3201170"/>
            <a:ext cx="4112938" cy="3311567"/>
          </a:xfrm>
          <a:prstGeom prst="rect">
            <a:avLst/>
          </a:prstGeom>
        </p:spPr>
      </p:pic>
      <p:pic>
        <p:nvPicPr>
          <p:cNvPr id="14" name="Picture 13">
            <a:extLst>
              <a:ext uri="{FF2B5EF4-FFF2-40B4-BE49-F238E27FC236}">
                <a16:creationId xmlns:a16="http://schemas.microsoft.com/office/drawing/2014/main" id="{0E0F3D54-C50E-08D1-4955-02FE3322106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9879">
            <a:off x="5558595" y="399475"/>
            <a:ext cx="4610697" cy="3632349"/>
          </a:xfrm>
          <a:prstGeom prst="rect">
            <a:avLst/>
          </a:prstGeom>
        </p:spPr>
      </p:pic>
      <p:sp>
        <p:nvSpPr>
          <p:cNvPr id="15" name="TextBox 14">
            <a:extLst>
              <a:ext uri="{FF2B5EF4-FFF2-40B4-BE49-F238E27FC236}">
                <a16:creationId xmlns:a16="http://schemas.microsoft.com/office/drawing/2014/main" id="{B2D9BE42-9F2E-51CF-C438-F52FC8304AB1}"/>
              </a:ext>
            </a:extLst>
          </p:cNvPr>
          <p:cNvSpPr txBox="1"/>
          <p:nvPr/>
        </p:nvSpPr>
        <p:spPr>
          <a:xfrm rot="21418527">
            <a:off x="2126992" y="3766732"/>
            <a:ext cx="3285983" cy="1384995"/>
          </a:xfrm>
          <a:prstGeom prst="rect">
            <a:avLst/>
          </a:prstGeom>
          <a:noFill/>
        </p:spPr>
        <p:txBody>
          <a:bodyPr wrap="square" rtlCol="0">
            <a:spAutoFit/>
          </a:bodyPr>
          <a:lstStyle/>
          <a:p>
            <a:r>
              <a:rPr lang="en-US" sz="1200">
                <a:solidFill>
                  <a:schemeClr val="accent1"/>
                </a:solidFill>
                <a:latin typeface="Ubuntu" panose="020B0504030602030204" pitchFamily="34" charset="0"/>
                <a:ea typeface="+mn-lt"/>
                <a:cs typeface="+mn-lt"/>
              </a:rPr>
              <a:t>The article reports that the company BAT want a ban on 'soft drink, sweet or dessert </a:t>
            </a:r>
            <a:r>
              <a:rPr lang="en-US" sz="1200" err="1">
                <a:solidFill>
                  <a:schemeClr val="accent1"/>
                </a:solidFill>
                <a:latin typeface="Ubuntu" panose="020B0504030602030204" pitchFamily="34" charset="0"/>
                <a:ea typeface="+mn-lt"/>
                <a:cs typeface="+mn-lt"/>
              </a:rPr>
              <a:t>flavours</a:t>
            </a:r>
            <a:r>
              <a:rPr lang="en-US" sz="1200">
                <a:solidFill>
                  <a:schemeClr val="accent1"/>
                </a:solidFill>
                <a:latin typeface="Ubuntu" panose="020B0504030602030204" pitchFamily="34" charset="0"/>
                <a:ea typeface="+mn-lt"/>
                <a:cs typeface="+mn-lt"/>
              </a:rPr>
              <a:t> such as gummy bear or cotton candy, which it says appeal </a:t>
            </a:r>
            <a:r>
              <a:rPr lang="en-US" sz="1200" i="1">
                <a:solidFill>
                  <a:schemeClr val="accent1"/>
                </a:solidFill>
                <a:latin typeface="Ubuntu" panose="020B0504030602030204" pitchFamily="34" charset="0"/>
                <a:ea typeface="+mn-lt"/>
                <a:cs typeface="+mn-lt"/>
              </a:rPr>
              <a:t>“uniquely” </a:t>
            </a:r>
            <a:r>
              <a:rPr lang="en-US" sz="1200">
                <a:solidFill>
                  <a:schemeClr val="accent1"/>
                </a:solidFill>
                <a:latin typeface="Ubuntu" panose="020B0504030602030204" pitchFamily="34" charset="0"/>
                <a:ea typeface="+mn-lt"/>
                <a:cs typeface="+mn-lt"/>
              </a:rPr>
              <a:t>to the young.' BAT doesn’t sell these </a:t>
            </a:r>
            <a:r>
              <a:rPr lang="en-US" sz="1200" err="1">
                <a:solidFill>
                  <a:schemeClr val="accent1"/>
                </a:solidFill>
                <a:latin typeface="Ubuntu" panose="020B0504030602030204" pitchFamily="34" charset="0"/>
                <a:ea typeface="+mn-lt"/>
                <a:cs typeface="+mn-lt"/>
              </a:rPr>
              <a:t>flavours</a:t>
            </a:r>
            <a:r>
              <a:rPr lang="en-US" sz="1200">
                <a:solidFill>
                  <a:schemeClr val="accent1"/>
                </a:solidFill>
                <a:latin typeface="Ubuntu" panose="020B0504030602030204" pitchFamily="34" charset="0"/>
                <a:ea typeface="+mn-lt"/>
                <a:cs typeface="+mn-lt"/>
              </a:rPr>
              <a:t>. What is BAT's motive? It is to reduce the risk of harm to children and young people?</a:t>
            </a:r>
            <a:endParaRPr lang="en-US" sz="1200">
              <a:solidFill>
                <a:schemeClr val="accent1"/>
              </a:solidFill>
              <a:latin typeface="Ubuntu" panose="020B0504030602030204" pitchFamily="34" charset="0"/>
              <a:cs typeface="Calibri" panose="020F0502020204030204"/>
            </a:endParaRPr>
          </a:p>
        </p:txBody>
      </p:sp>
      <p:sp>
        <p:nvSpPr>
          <p:cNvPr id="16" name="TextBox 15">
            <a:extLst>
              <a:ext uri="{FF2B5EF4-FFF2-40B4-BE49-F238E27FC236}">
                <a16:creationId xmlns:a16="http://schemas.microsoft.com/office/drawing/2014/main" id="{D091D406-5A35-21E2-B32F-E2C1E7C11610}"/>
              </a:ext>
            </a:extLst>
          </p:cNvPr>
          <p:cNvSpPr txBox="1"/>
          <p:nvPr/>
        </p:nvSpPr>
        <p:spPr>
          <a:xfrm>
            <a:off x="6138178" y="1039031"/>
            <a:ext cx="3543301" cy="1395506"/>
          </a:xfrm>
          <a:prstGeom prst="rect">
            <a:avLst/>
          </a:prstGeom>
          <a:noFill/>
        </p:spPr>
        <p:txBody>
          <a:bodyPr wrap="square" rtlCol="0">
            <a:spAutoFit/>
          </a:bodyPr>
          <a:lstStyle/>
          <a:p>
            <a:r>
              <a:rPr lang="en-US" sz="1200">
                <a:solidFill>
                  <a:schemeClr val="accent1"/>
                </a:solidFill>
                <a:latin typeface="Ubuntu" panose="020B0504030602030204" pitchFamily="34" charset="0"/>
                <a:ea typeface="+mn-lt"/>
                <a:cs typeface="+mn-lt"/>
              </a:rPr>
              <a:t>'BAT wants a ban on cartoon imagery on packets. However, it does not support a ban on </a:t>
            </a:r>
            <a:r>
              <a:rPr lang="en-US" sz="1200" err="1">
                <a:solidFill>
                  <a:schemeClr val="accent1"/>
                </a:solidFill>
                <a:latin typeface="Ubuntu" panose="020B0504030602030204" pitchFamily="34" charset="0"/>
                <a:ea typeface="+mn-lt"/>
                <a:cs typeface="+mn-lt"/>
              </a:rPr>
              <a:t>colourful</a:t>
            </a:r>
            <a:r>
              <a:rPr lang="en-US" sz="1200">
                <a:solidFill>
                  <a:schemeClr val="accent1"/>
                </a:solidFill>
                <a:latin typeface="Ubuntu" panose="020B0504030602030204" pitchFamily="34" charset="0"/>
                <a:ea typeface="+mn-lt"/>
                <a:cs typeface="+mn-lt"/>
              </a:rPr>
              <a:t> packaging, nor on advertising or sports sponsorship'. BAT sponsors the motor racing team McLaren. Why do you think BAT support a ban of some elements such as cartoon imagery but not on advertising or sports sponsorship? </a:t>
            </a:r>
            <a:endParaRPr lang="en-US" sz="1200">
              <a:solidFill>
                <a:schemeClr val="accent1"/>
              </a:solidFill>
              <a:latin typeface="Ubuntu" panose="020B0504030602030204" pitchFamily="34" charset="0"/>
              <a:cs typeface="Calibri" panose="020F0502020204030204"/>
            </a:endParaRPr>
          </a:p>
        </p:txBody>
      </p:sp>
    </p:spTree>
    <p:extLst>
      <p:ext uri="{BB962C8B-B14F-4D97-AF65-F5344CB8AC3E}">
        <p14:creationId xmlns:p14="http://schemas.microsoft.com/office/powerpoint/2010/main" val="400258763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theme/theme1.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21D40E2-39F5-4F62-9EBF-EB650C2C6A0F}">
  <ds:schemaRefs>
    <ds:schemaRef ds:uri="http://purl.org/dc/terms/"/>
    <ds:schemaRef ds:uri="http://schemas.openxmlformats.org/package/2006/metadata/core-properties"/>
    <ds:schemaRef ds:uri="http://www.w3.org/XML/1998/namespace"/>
    <ds:schemaRef ds:uri="http://purl.org/dc/dcmitype/"/>
    <ds:schemaRef ds:uri="http://purl.org/dc/elements/1.1/"/>
    <ds:schemaRef ds:uri="bbd7921a-042b-4eb0-b7a0-a3fc5587e9ac"/>
    <ds:schemaRef ds:uri="http://schemas.microsoft.com/office/2006/metadata/properties"/>
    <ds:schemaRef ds:uri="http://schemas.microsoft.com/office/2006/documentManagement/types"/>
    <ds:schemaRef ds:uri="http://schemas.microsoft.com/office/infopath/2007/PartnerControls"/>
    <ds:schemaRef ds:uri="d6550f9a-f14e-418b-a53a-e888529f43ac"/>
  </ds:schemaRefs>
</ds:datastoreItem>
</file>

<file path=customXml/itemProps2.xml><?xml version="1.0" encoding="utf-8"?>
<ds:datastoreItem xmlns:ds="http://schemas.openxmlformats.org/officeDocument/2006/customXml" ds:itemID="{6882862E-EC06-4678-B46B-56E27A45291F}">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AC74C76-A103-4BA4-95EE-7E7813DB37F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1348</Words>
  <Application>Microsoft Office PowerPoint</Application>
  <PresentationFormat>Widescreen</PresentationFormat>
  <Paragraphs>75</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Ubuntu</vt:lpstr>
      <vt:lpstr>Verdana</vt:lpstr>
      <vt:lpstr>PHW - Master Deck - Green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Rebecca Hopkins (Public Health Wales - No. 2 Capital Quarter)</cp:lastModifiedBy>
  <cp:revision>24</cp:revision>
  <dcterms:created xsi:type="dcterms:W3CDTF">2024-01-29T16:09:21Z</dcterms:created>
  <dcterms:modified xsi:type="dcterms:W3CDTF">2024-06-05T06:28:53Z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MediaServiceImageTags">
    <vt:lpwstr/>
  </property>
</Properties>
</file>