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20"/>
  </p:notesMasterIdLst>
  <p:sldIdLst>
    <p:sldId id="256" r:id="rId5"/>
    <p:sldId id="261" r:id="rId6"/>
    <p:sldId id="263" r:id="rId7"/>
    <p:sldId id="266" r:id="rId8"/>
    <p:sldId id="267" r:id="rId9"/>
    <p:sldId id="269" r:id="rId10"/>
    <p:sldId id="270" r:id="rId11"/>
    <p:sldId id="268" r:id="rId12"/>
    <p:sldId id="271" r:id="rId13"/>
    <p:sldId id="272" r:id="rId14"/>
    <p:sldId id="273" r:id="rId15"/>
    <p:sldId id="274" r:id="rId16"/>
    <p:sldId id="275" r:id="rId17"/>
    <p:sldId id="265" r:id="rId18"/>
    <p:sldId id="26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087"/>
    <a:srgbClr val="8B4566"/>
    <a:srgbClr val="0E416C"/>
    <a:srgbClr val="6B92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C94F43-C572-AF6D-260D-71922A527718}" v="6" dt="2024-06-13T13:54:01.1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5"/>
    <p:restoredTop sz="96110"/>
  </p:normalViewPr>
  <p:slideViewPr>
    <p:cSldViewPr snapToGrid="0">
      <p:cViewPr varScale="1">
        <p:scale>
          <a:sx n="83" d="100"/>
          <a:sy n="83" d="100"/>
        </p:scale>
        <p:origin x="902" y="3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Presentation Title</a:t>
            </a:r>
            <a:endParaRPr lang="en-US" dirty="0"/>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Subtitle</a:t>
            </a:r>
            <a:endParaRPr lang="en-US" dirty="0"/>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Date</a:t>
            </a:r>
            <a:endParaRPr lang="en-US" dirty="0"/>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dirty="0"/>
          </a:p>
        </p:txBody>
      </p:sp>
    </p:spTree>
    <p:extLst>
      <p:ext uri="{BB962C8B-B14F-4D97-AF65-F5344CB8AC3E}">
        <p14:creationId xmlns:p14="http://schemas.microsoft.com/office/powerpoint/2010/main" val="3121995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81390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dirty="0"/>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dirty="0"/>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dirty="0"/>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dirty="0"/>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dirty="0"/>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dirty="0"/>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Divider title</a:t>
            </a:r>
            <a:endParaRPr lang="en-US" dirty="0"/>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dirty="0"/>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dirty="0"/>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dirty="0"/>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dirty="0">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Thank you </a:t>
            </a:r>
            <a:br>
              <a:rPr lang="en-GB" dirty="0"/>
            </a:br>
            <a:r>
              <a:rPr lang="en-GB" dirty="0"/>
              <a:t>for listening</a:t>
            </a:r>
            <a:endParaRPr lang="en-US" dirty="0"/>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Further info or contact details to go here.</a:t>
            </a:r>
            <a:endParaRPr lang="en-US" dirty="0"/>
          </a:p>
        </p:txBody>
      </p:sp>
    </p:spTree>
    <p:extLst>
      <p:ext uri="{BB962C8B-B14F-4D97-AF65-F5344CB8AC3E}">
        <p14:creationId xmlns:p14="http://schemas.microsoft.com/office/powerpoint/2010/main" val="1470291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6/17/2024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3" r:id="rId9"/>
    <p:sldLayoutId id="2147483704"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6" Type="http://schemas.openxmlformats.org/officeDocument/2006/relationships/hyperlink" Target="https://www.gov.scot/publications/health-and-wellbeing-census-scotland-2021-22-technical-report/pages/background-data-quality-statement/" TargetMode="External"/><Relationship Id="rId5" Type="http://schemas.openxmlformats.org/officeDocument/2006/relationships/hyperlink" Target="https://digital.nhs.uk/data-and-information/publications/statistical/smoking-drinking-and-drug-use-among-young-people-in-england/2021/appendices---survey-methodology#a6-achieved-response-rate-and-sample-size" TargetMode="External"/><Relationship Id="rId4" Type="http://schemas.openxmlformats.org/officeDocument/2006/relationships/hyperlink" Target="https://www.shrn.org.uk/national-data/"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ash.org.uk/resources/view/use-of-e-cigarettes-among-young-people-in-great-britain" TargetMode="External"/><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shrn.org.uk/national-data/" TargetMode="External"/><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3.xml"/><Relationship Id="rId5" Type="http://schemas.openxmlformats.org/officeDocument/2006/relationships/hyperlink" Target="https://ash.org.uk/resources/view/use-of-e-cigarettes-among-young-people-in-great-britain" TargetMode="External"/><Relationship Id="rId4" Type="http://schemas.openxmlformats.org/officeDocument/2006/relationships/hyperlink" Target="https://decipher.uk.net/research/programmes/healthy-settings-and-organisations/school-level-digital-dashboard/"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337121" y="2764605"/>
            <a:ext cx="5432425" cy="664395"/>
          </a:xfrm>
        </p:spPr>
        <p:txBody>
          <a:bodyPr/>
          <a:lstStyle/>
          <a:p>
            <a:r>
              <a:rPr lang="en-GB" dirty="0"/>
              <a:t>Data and Statistics</a:t>
            </a:r>
          </a:p>
        </p:txBody>
      </p:sp>
      <p:sp>
        <p:nvSpPr>
          <p:cNvPr id="13" name="Text Placeholder 8">
            <a:extLst>
              <a:ext uri="{FF2B5EF4-FFF2-40B4-BE49-F238E27FC236}">
                <a16:creationId xmlns:a16="http://schemas.microsoft.com/office/drawing/2014/main" id="{24D84E20-02A1-FA3E-6382-4921CD448E5A}"/>
              </a:ext>
            </a:extLst>
          </p:cNvPr>
          <p:cNvSpPr>
            <a:spLocks noGrp="1"/>
          </p:cNvSpPr>
          <p:nvPr/>
        </p:nvSpPr>
        <p:spPr>
          <a:xfrm>
            <a:off x="337121" y="3536914"/>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4" name="Picture Placeholder 6" descr="A group of colorful objects&#10;&#10;Description automatically generated">
            <a:extLst>
              <a:ext uri="{FF2B5EF4-FFF2-40B4-BE49-F238E27FC236}">
                <a16:creationId xmlns:a16="http://schemas.microsoft.com/office/drawing/2014/main" id="{5EA18EEE-F895-8BE2-16F1-371AFDB93783}"/>
              </a:ext>
            </a:extLst>
          </p:cNvPr>
          <p:cNvPicPr>
            <a:picLocks noGrp="1" noChangeAspect="1"/>
          </p:cNvPicPr>
          <p:nvPr>
            <p:ph type="pic" sz="quarter" idx="14"/>
          </p:nvPr>
        </p:nvPicPr>
        <p:blipFill>
          <a:blip r:embed="rId2"/>
          <a:srcRect t="9992" b="9992"/>
          <a:stretch/>
        </p:blipFill>
        <p:spPr>
          <a:xfrm>
            <a:off x="5690260" y="1580017"/>
            <a:ext cx="5718175" cy="3054350"/>
          </a:xfrm>
        </p:spPr>
      </p:pic>
    </p:spTree>
    <p:extLst>
      <p:ext uri="{BB962C8B-B14F-4D97-AF65-F5344CB8AC3E}">
        <p14:creationId xmlns:p14="http://schemas.microsoft.com/office/powerpoint/2010/main" val="292687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2" y="1097629"/>
            <a:ext cx="9588920"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Vape use by gender in Wales</a:t>
            </a:r>
            <a:r>
              <a:rPr lang="en-US" sz="3100" b="1" dirty="0">
                <a:solidFill>
                  <a:srgbClr val="285087"/>
                </a:solidFill>
                <a:latin typeface="Ubuntu"/>
              </a:rPr>
              <a:t> </a:t>
            </a:r>
            <a:endParaRPr lang="en-US" sz="3100" b="1" i="0" u="none" strike="noStrike" dirty="0">
              <a:solidFill>
                <a:srgbClr val="285087"/>
              </a:solidFill>
              <a:effectLst/>
              <a:latin typeface="Ubuntu" panose="020B0504030602030204" pitchFamily="34" charset="0"/>
            </a:endParaRPr>
          </a:p>
          <a:p>
            <a:r>
              <a:rPr lang="en-US" sz="3100" b="1" dirty="0">
                <a:solidFill>
                  <a:srgbClr val="285087"/>
                </a:solidFill>
                <a:latin typeface="Ubuntu"/>
                <a:cs typeface="Calibri Light" panose="020F0302020204030204"/>
              </a:rPr>
              <a:t>and other UK nations</a:t>
            </a:r>
          </a:p>
        </p:txBody>
      </p:sp>
      <p:pic>
        <p:nvPicPr>
          <p:cNvPr id="4101" name="Picture 5" descr="A graph with lines and dots&#10;&#10;Description automatically generated">
            <a:extLst>
              <a:ext uri="{FF2B5EF4-FFF2-40B4-BE49-F238E27FC236}">
                <a16:creationId xmlns:a16="http://schemas.microsoft.com/office/drawing/2014/main" id="{A3EF7C7E-0DA2-23CC-A847-D658C01457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538" y="2627616"/>
            <a:ext cx="5494304" cy="250571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4103" name="Picture 7" descr="A graph with a line and a dotted line&#10;&#10;Description automatically generated">
            <a:extLst>
              <a:ext uri="{FF2B5EF4-FFF2-40B4-BE49-F238E27FC236}">
                <a16:creationId xmlns:a16="http://schemas.microsoft.com/office/drawing/2014/main" id="{F1C8B046-B996-47AF-1142-BBC32FBB18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2016" y="2627616"/>
            <a:ext cx="5399375" cy="250571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B72C87DE-E71D-A480-AE68-9328ED0E403A}"/>
              </a:ext>
            </a:extLst>
          </p:cNvPr>
          <p:cNvSpPr txBox="1"/>
          <p:nvPr/>
        </p:nvSpPr>
        <p:spPr>
          <a:xfrm>
            <a:off x="535538" y="2112469"/>
            <a:ext cx="5452752"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solidFill>
                  <a:srgbClr val="385397"/>
                </a:solidFill>
                <a:latin typeface="Ubuntu"/>
                <a:ea typeface="Verdana"/>
              </a:rPr>
              <a:t>Boys in year 11 reporting to use e-cigarettes regularly</a:t>
            </a:r>
            <a:endParaRPr lang="en-US" sz="1600" b="1">
              <a:solidFill>
                <a:srgbClr val="385397"/>
              </a:solidFill>
              <a:latin typeface="Ubuntu"/>
            </a:endParaRPr>
          </a:p>
        </p:txBody>
      </p:sp>
      <p:sp>
        <p:nvSpPr>
          <p:cNvPr id="4" name="TextBox 12">
            <a:extLst>
              <a:ext uri="{FF2B5EF4-FFF2-40B4-BE49-F238E27FC236}">
                <a16:creationId xmlns:a16="http://schemas.microsoft.com/office/drawing/2014/main" id="{9D5BAAE9-827A-4EAD-B744-888E1A5C0C08}"/>
              </a:ext>
            </a:extLst>
          </p:cNvPr>
          <p:cNvSpPr txBox="1"/>
          <p:nvPr/>
        </p:nvSpPr>
        <p:spPr>
          <a:xfrm>
            <a:off x="6352016" y="2112469"/>
            <a:ext cx="5482441"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solidFill>
                  <a:srgbClr val="385397"/>
                </a:solidFill>
                <a:latin typeface="Ubuntu"/>
                <a:ea typeface="Verdana"/>
              </a:rPr>
              <a:t>Girls in year 11 reporting to use e-cigarettes regularly</a:t>
            </a:r>
            <a:endParaRPr lang="en-US" sz="1600" b="1">
              <a:solidFill>
                <a:srgbClr val="385397"/>
              </a:solidFill>
              <a:latin typeface="Ubuntu"/>
            </a:endParaRPr>
          </a:p>
        </p:txBody>
      </p:sp>
      <p:sp>
        <p:nvSpPr>
          <p:cNvPr id="8" name="TextBox 15">
            <a:extLst>
              <a:ext uri="{FF2B5EF4-FFF2-40B4-BE49-F238E27FC236}">
                <a16:creationId xmlns:a16="http://schemas.microsoft.com/office/drawing/2014/main" id="{6A5AB6E2-42B0-98C0-6D54-A145B491B975}"/>
              </a:ext>
            </a:extLst>
          </p:cNvPr>
          <p:cNvSpPr txBox="1"/>
          <p:nvPr/>
        </p:nvSpPr>
        <p:spPr>
          <a:xfrm>
            <a:off x="6352016" y="5575293"/>
            <a:ext cx="5399374" cy="646331"/>
          </a:xfrm>
          <a:prstGeom prst="rect">
            <a:avLst/>
          </a:prstGeom>
          <a:solidFill>
            <a:schemeClr val="bg1"/>
          </a:solidFill>
          <a:ln>
            <a:solidFill>
              <a:schemeClr val="accent2"/>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285087"/>
                </a:solidFill>
                <a:latin typeface="Ubuntu"/>
                <a:cs typeface="Calibri"/>
              </a:rPr>
              <a:t>In 2021, </a:t>
            </a:r>
            <a:r>
              <a:rPr lang="en-US" dirty="0">
                <a:solidFill>
                  <a:srgbClr val="8B4566"/>
                </a:solidFill>
                <a:latin typeface="Ubuntu"/>
                <a:cs typeface="Calibri"/>
              </a:rPr>
              <a:t>Wales</a:t>
            </a:r>
            <a:r>
              <a:rPr lang="en-US" dirty="0">
                <a:solidFill>
                  <a:srgbClr val="285087"/>
                </a:solidFill>
                <a:latin typeface="Ubuntu"/>
                <a:cs typeface="Calibri"/>
              </a:rPr>
              <a:t> had the highest proportion of girls and boys in year 11 using e-cigarettes regularly.</a:t>
            </a:r>
            <a:endParaRPr lang="en-US" dirty="0">
              <a:solidFill>
                <a:srgbClr val="285087"/>
              </a:solidFill>
              <a:latin typeface="Ubuntu"/>
            </a:endParaRPr>
          </a:p>
        </p:txBody>
      </p:sp>
      <p:graphicFrame>
        <p:nvGraphicFramePr>
          <p:cNvPr id="10" name="Table 9">
            <a:extLst>
              <a:ext uri="{FF2B5EF4-FFF2-40B4-BE49-F238E27FC236}">
                <a16:creationId xmlns:a16="http://schemas.microsoft.com/office/drawing/2014/main" id="{9E9AB6B0-1B54-4381-4676-63C65419962E}"/>
              </a:ext>
            </a:extLst>
          </p:cNvPr>
          <p:cNvGraphicFramePr>
            <a:graphicFrameLocks noGrp="1"/>
          </p:cNvGraphicFramePr>
          <p:nvPr>
            <p:extLst>
              <p:ext uri="{D42A27DB-BD31-4B8C-83A1-F6EECF244321}">
                <p14:modId xmlns:p14="http://schemas.microsoft.com/office/powerpoint/2010/main" val="2080789679"/>
              </p:ext>
            </p:extLst>
          </p:nvPr>
        </p:nvGraphicFramePr>
        <p:xfrm>
          <a:off x="535538" y="5133332"/>
          <a:ext cx="5074152" cy="883920"/>
        </p:xfrm>
        <a:graphic>
          <a:graphicData uri="http://schemas.openxmlformats.org/drawingml/2006/table">
            <a:tbl>
              <a:tblPr/>
              <a:tblGrid>
                <a:gridCol w="5074152">
                  <a:extLst>
                    <a:ext uri="{9D8B030D-6E8A-4147-A177-3AD203B41FA5}">
                      <a16:colId xmlns:a16="http://schemas.microsoft.com/office/drawing/2014/main" val="3852523257"/>
                    </a:ext>
                  </a:extLst>
                </a:gridCol>
              </a:tblGrid>
              <a:tr h="0">
                <a:tc>
                  <a:txBody>
                    <a:bodyPr/>
                    <a:lstStyle/>
                    <a:p>
                      <a:pPr algn="l" fontAlgn="auto"/>
                      <a:r>
                        <a:rPr lang="en-GB" sz="1000" b="0" i="0" u="sng" strike="noStrike" dirty="0">
                          <a:solidFill>
                            <a:srgbClr val="8B4566"/>
                          </a:solidFill>
                          <a:effectLst/>
                          <a:latin typeface="Ubuntu"/>
                          <a:hlinkClick r:id="rId4">
                            <a:extLst>
                              <a:ext uri="{A12FA001-AC4F-418D-AE19-62706E023703}">
                                <ahyp:hlinkClr xmlns:ahyp="http://schemas.microsoft.com/office/drawing/2018/hyperlinkcolor" val="tx"/>
                              </a:ext>
                            </a:extLst>
                          </a:hlinkClick>
                        </a:rPr>
                        <a:t>Wales: School Health Research Network (SHRN), DECIPHer</a:t>
                      </a:r>
                      <a:r>
                        <a:rPr lang="en-GB" sz="1000" b="0" i="0" dirty="0">
                          <a:solidFill>
                            <a:srgbClr val="8B4566"/>
                          </a:solidFill>
                          <a:effectLst/>
                          <a:latin typeface="Ubuntu"/>
                        </a:rPr>
                        <a: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067208625"/>
                  </a:ext>
                </a:extLst>
              </a:tr>
              <a:tr h="209550">
                <a:tc>
                  <a:txBody>
                    <a:bodyPr/>
                    <a:lstStyle/>
                    <a:p>
                      <a:pPr algn="l" fontAlgn="auto"/>
                      <a:r>
                        <a:rPr lang="en-GB" sz="1000" b="0" i="0" u="sng" strike="noStrike" dirty="0">
                          <a:solidFill>
                            <a:srgbClr val="6B928A"/>
                          </a:solidFill>
                          <a:effectLst/>
                          <a:latin typeface="Ubuntu"/>
                          <a:hlinkClick r:id="rId5">
                            <a:extLst>
                              <a:ext uri="{A12FA001-AC4F-418D-AE19-62706E023703}">
                                <ahyp:hlinkClr xmlns:ahyp="http://schemas.microsoft.com/office/drawing/2018/hyperlinkcolor" val="tx"/>
                              </a:ext>
                            </a:extLst>
                          </a:hlinkClick>
                        </a:rPr>
                        <a:t>England: Survey of smoking, drinking and drug use among young people in England (SDD), NHS Digital</a:t>
                      </a:r>
                      <a:r>
                        <a:rPr lang="en-GB" sz="1000" b="0" i="0" dirty="0">
                          <a:solidFill>
                            <a:srgbClr val="6B928A"/>
                          </a:solidFill>
                          <a:effectLst/>
                          <a:latin typeface="Ubuntu"/>
                        </a:rPr>
                        <a:t>​</a:t>
                      </a:r>
                    </a:p>
                  </a:txBody>
                  <a:tcPr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2972660950"/>
                  </a:ext>
                </a:extLst>
              </a:tr>
              <a:tr h="0">
                <a:tc>
                  <a:txBody>
                    <a:bodyPr/>
                    <a:lstStyle/>
                    <a:p>
                      <a:pPr algn="l" fontAlgn="auto"/>
                      <a:r>
                        <a:rPr lang="en-GB" sz="1000" b="0" i="0" u="sng" strike="noStrike" dirty="0">
                          <a:solidFill>
                            <a:srgbClr val="0E416C"/>
                          </a:solidFill>
                          <a:effectLst/>
                          <a:latin typeface="Ubuntu"/>
                          <a:hlinkClick r:id="rId6">
                            <a:extLst>
                              <a:ext uri="{A12FA001-AC4F-418D-AE19-62706E023703}">
                                <ahyp:hlinkClr xmlns:ahyp="http://schemas.microsoft.com/office/drawing/2018/hyperlinkcolor" val="tx"/>
                              </a:ext>
                            </a:extLst>
                          </a:hlinkClick>
                        </a:rPr>
                        <a:t>Scotland 2021: Health and Wellbeing Census Scotland, Scottish Government</a:t>
                      </a:r>
                      <a:r>
                        <a:rPr lang="en-GB" sz="1000" b="0" i="0" dirty="0">
                          <a:solidFill>
                            <a:srgbClr val="0E416C"/>
                          </a:solidFill>
                          <a:effectLst/>
                          <a:latin typeface="Ubuntu"/>
                        </a:rPr>
                        <a: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967438955"/>
                  </a:ext>
                </a:extLst>
              </a:tr>
            </a:tbl>
          </a:graphicData>
        </a:graphic>
      </p:graphicFrame>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37160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2" y="1097629"/>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Vape use by family affluence</a:t>
            </a:r>
            <a:endParaRPr lang="en-US" sz="3100" b="1" dirty="0">
              <a:solidFill>
                <a:srgbClr val="285087"/>
              </a:solidFill>
              <a:latin typeface="Ubuntu"/>
              <a:cs typeface="Calibri Light" panose="020F0302020204030204"/>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Box 6">
            <a:extLst>
              <a:ext uri="{FF2B5EF4-FFF2-40B4-BE49-F238E27FC236}">
                <a16:creationId xmlns:a16="http://schemas.microsoft.com/office/drawing/2014/main" id="{47D79E7B-0EBF-1226-4EA7-643C86920EB0}"/>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dirty="0">
              <a:solidFill>
                <a:srgbClr val="285087"/>
              </a:solidFill>
            </a:endParaRPr>
          </a:p>
        </p:txBody>
      </p:sp>
      <p:sp>
        <p:nvSpPr>
          <p:cNvPr id="6" name="TextBox 5">
            <a:extLst>
              <a:ext uri="{FF2B5EF4-FFF2-40B4-BE49-F238E27FC236}">
                <a16:creationId xmlns:a16="http://schemas.microsoft.com/office/drawing/2014/main" id="{3A54D4D3-0DFB-63E2-8405-CB081D920CA9}"/>
              </a:ext>
            </a:extLst>
          </p:cNvPr>
          <p:cNvSpPr txBox="1"/>
          <p:nvPr/>
        </p:nvSpPr>
        <p:spPr>
          <a:xfrm>
            <a:off x="422522" y="2472637"/>
            <a:ext cx="5103840" cy="1107996"/>
          </a:xfrm>
          <a:prstGeom prst="rect">
            <a:avLst/>
          </a:prstGeom>
          <a:noFill/>
        </p:spPr>
        <p:txBody>
          <a:bodyPr wrap="square" lIns="91440" tIns="45720" rIns="91440" bIns="45720" anchor="t">
            <a:spAutoFit/>
          </a:bodyPr>
          <a:lstStyle/>
          <a:p>
            <a:r>
              <a:rPr lang="en-US" sz="2200" b="0" i="0" u="none" strike="noStrike" dirty="0">
                <a:solidFill>
                  <a:srgbClr val="285087"/>
                </a:solidFill>
                <a:effectLst/>
                <a:latin typeface="Ubuntu"/>
              </a:rPr>
              <a:t>Secondary aged learners from less affluent* families were the most likely to have ever tried vapes.</a:t>
            </a:r>
            <a:endParaRPr lang="en-GB" sz="2200" dirty="0">
              <a:solidFill>
                <a:srgbClr val="285087"/>
              </a:solidFill>
              <a:latin typeface="Ubuntu"/>
            </a:endParaRPr>
          </a:p>
        </p:txBody>
      </p:sp>
      <p:sp>
        <p:nvSpPr>
          <p:cNvPr id="12" name="TextBox 11">
            <a:extLst>
              <a:ext uri="{FF2B5EF4-FFF2-40B4-BE49-F238E27FC236}">
                <a16:creationId xmlns:a16="http://schemas.microsoft.com/office/drawing/2014/main" id="{95780F1F-DA25-DD36-B1AC-A11C16A9BEEA}"/>
              </a:ext>
            </a:extLst>
          </p:cNvPr>
          <p:cNvSpPr txBox="1"/>
          <p:nvPr/>
        </p:nvSpPr>
        <p:spPr>
          <a:xfrm>
            <a:off x="422522" y="3978856"/>
            <a:ext cx="5006083" cy="830997"/>
          </a:xfrm>
          <a:prstGeom prst="rect">
            <a:avLst/>
          </a:prstGeom>
          <a:noFill/>
        </p:spPr>
        <p:txBody>
          <a:bodyPr wrap="square" lIns="91440" tIns="45720" rIns="91440" bIns="45720" anchor="t">
            <a:spAutoFit/>
          </a:bodyPr>
          <a:lstStyle/>
          <a:p>
            <a:r>
              <a:rPr lang="en-US" sz="1600" b="0" i="0" u="none" strike="noStrike" dirty="0">
                <a:solidFill>
                  <a:srgbClr val="285087"/>
                </a:solidFill>
                <a:effectLst/>
                <a:latin typeface="Ubuntu"/>
              </a:rPr>
              <a:t>* SHRN use the ‘Family Affluence Scale’ to estimate young people’s social-economic status. This is a well-established measure used internationally. </a:t>
            </a:r>
            <a:endParaRPr lang="en-GB" sz="1600" dirty="0">
              <a:solidFill>
                <a:srgbClr val="285087"/>
              </a:solidFill>
              <a:latin typeface="Ubuntu"/>
            </a:endParaRPr>
          </a:p>
        </p:txBody>
      </p:sp>
      <p:pic>
        <p:nvPicPr>
          <p:cNvPr id="3" name="Picture 2" descr="A graph of a number of cigarettes&#10;&#10;Description automatically generated">
            <a:extLst>
              <a:ext uri="{FF2B5EF4-FFF2-40B4-BE49-F238E27FC236}">
                <a16:creationId xmlns:a16="http://schemas.microsoft.com/office/drawing/2014/main" id="{287B8165-17DF-165A-568D-B74977177F46}"/>
              </a:ext>
            </a:extLst>
          </p:cNvPr>
          <p:cNvPicPr>
            <a:picLocks noChangeAspect="1"/>
          </p:cNvPicPr>
          <p:nvPr/>
        </p:nvPicPr>
        <p:blipFill rotWithShape="1">
          <a:blip r:embed="rId2"/>
          <a:srcRect l="985" t="1099" r="911" b="1648"/>
          <a:stretch/>
        </p:blipFill>
        <p:spPr>
          <a:xfrm>
            <a:off x="5677092" y="1879613"/>
            <a:ext cx="6286677" cy="3723789"/>
          </a:xfrm>
          <a:prstGeom prst="rect">
            <a:avLst/>
          </a:prstGeom>
        </p:spPr>
      </p:pic>
    </p:spTree>
    <p:extLst>
      <p:ext uri="{BB962C8B-B14F-4D97-AF65-F5344CB8AC3E}">
        <p14:creationId xmlns:p14="http://schemas.microsoft.com/office/powerpoint/2010/main" val="2950352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276442" y="863048"/>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Smoking, dual use and vaping</a:t>
            </a:r>
            <a:endParaRPr lang="en-US" sz="3100" b="1" dirty="0">
              <a:solidFill>
                <a:srgbClr val="285087"/>
              </a:solidFill>
              <a:latin typeface="Ubuntu"/>
              <a:cs typeface="Calibri Light" panose="020F0302020204030204"/>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Box 6">
            <a:extLst>
              <a:ext uri="{FF2B5EF4-FFF2-40B4-BE49-F238E27FC236}">
                <a16:creationId xmlns:a16="http://schemas.microsoft.com/office/drawing/2014/main" id="{47D79E7B-0EBF-1226-4EA7-643C86920EB0}"/>
              </a:ext>
            </a:extLst>
          </p:cNvPr>
          <p:cNvSpPr txBox="1"/>
          <p:nvPr/>
        </p:nvSpPr>
        <p:spPr>
          <a:xfrm>
            <a:off x="241578" y="5821529"/>
            <a:ext cx="9739900" cy="46166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i="0" u="none" strike="noStrike" dirty="0">
                <a:solidFill>
                  <a:srgbClr val="285087"/>
                </a:solidFill>
                <a:effectLst/>
                <a:latin typeface="Ubuntu"/>
              </a:rPr>
              <a:t>Figure 4: Percentages in year 11 of secondary education in Wales by gender who </a:t>
            </a:r>
            <a:r>
              <a:rPr lang="en-US" sz="1200" b="0" i="0" u="none" strike="noStrike" dirty="0" err="1">
                <a:solidFill>
                  <a:srgbClr val="285087"/>
                </a:solidFill>
                <a:effectLst/>
                <a:latin typeface="Ubuntu"/>
              </a:rPr>
              <a:t>i</a:t>
            </a:r>
            <a:r>
              <a:rPr lang="en-US" sz="1200" b="0" i="0" u="none" strike="noStrike" dirty="0">
                <a:solidFill>
                  <a:srgbClr val="285087"/>
                </a:solidFill>
                <a:effectLst/>
                <a:latin typeface="Ubuntu"/>
              </a:rPr>
              <a:t>) smoke regularly ('smoking only'), ii) use vapes regularly (‘vapes only’), iii) use both regularly ('dual use'). (Source: SHRN, additional analysis by Public Health Wales Observatory)</a:t>
            </a:r>
            <a:endParaRPr lang="en-US" sz="1200" dirty="0">
              <a:solidFill>
                <a:srgbClr val="285087"/>
              </a:solidFill>
              <a:latin typeface="Ubuntu"/>
            </a:endParaRPr>
          </a:p>
        </p:txBody>
      </p:sp>
      <p:sp>
        <p:nvSpPr>
          <p:cNvPr id="8" name="TextBox 7">
            <a:extLst>
              <a:ext uri="{FF2B5EF4-FFF2-40B4-BE49-F238E27FC236}">
                <a16:creationId xmlns:a16="http://schemas.microsoft.com/office/drawing/2014/main" id="{8BF12DFE-B806-B254-7D5F-CF15C062D8D9}"/>
              </a:ext>
            </a:extLst>
          </p:cNvPr>
          <p:cNvSpPr txBox="1"/>
          <p:nvPr/>
        </p:nvSpPr>
        <p:spPr>
          <a:xfrm>
            <a:off x="276442" y="1823277"/>
            <a:ext cx="9247730" cy="646331"/>
          </a:xfrm>
          <a:prstGeom prst="rect">
            <a:avLst/>
          </a:prstGeom>
          <a:noFill/>
        </p:spPr>
        <p:txBody>
          <a:bodyPr wrap="square" lIns="91440" tIns="45720" rIns="91440" bIns="45720" anchor="t">
            <a:spAutoFit/>
          </a:bodyPr>
          <a:lstStyle/>
          <a:p>
            <a:pPr algn="l" rtl="0" fontAlgn="base"/>
            <a:r>
              <a:rPr lang="en-US" sz="1800" b="0" i="0" u="none" strike="noStrike" dirty="0">
                <a:solidFill>
                  <a:srgbClr val="285087"/>
                </a:solidFill>
                <a:effectLst/>
                <a:latin typeface="Ubuntu"/>
              </a:rPr>
              <a:t>The proportion of boys and girls in year 11 </a:t>
            </a:r>
            <a:r>
              <a:rPr lang="en-US" sz="1800" b="1" i="0" u="none" strike="noStrike" dirty="0">
                <a:solidFill>
                  <a:srgbClr val="285087"/>
                </a:solidFill>
                <a:effectLst/>
                <a:latin typeface="Ubuntu"/>
              </a:rPr>
              <a:t>only smoking</a:t>
            </a:r>
            <a:r>
              <a:rPr lang="en-US" sz="1800" b="0" i="0" u="none" strike="noStrike" dirty="0">
                <a:solidFill>
                  <a:srgbClr val="285087"/>
                </a:solidFill>
                <a:effectLst/>
                <a:latin typeface="Ubuntu"/>
              </a:rPr>
              <a:t> is decreasing. </a:t>
            </a:r>
            <a:r>
              <a:rPr lang="en-US" sz="1800" b="0" i="0" dirty="0">
                <a:solidFill>
                  <a:srgbClr val="285087"/>
                </a:solidFill>
                <a:effectLst/>
                <a:latin typeface="Ubuntu"/>
              </a:rPr>
              <a:t>​</a:t>
            </a:r>
            <a:endParaRPr lang="en-US" b="0" i="0">
              <a:solidFill>
                <a:srgbClr val="285087"/>
              </a:solidFill>
              <a:effectLst/>
              <a:latin typeface="Ubuntu"/>
              <a:cs typeface="Segoe UI"/>
            </a:endParaRPr>
          </a:p>
          <a:p>
            <a:pPr algn="l" rtl="0" fontAlgn="base"/>
            <a:r>
              <a:rPr lang="en-US" sz="1800" b="0" i="0" u="none" strike="noStrike" dirty="0">
                <a:solidFill>
                  <a:srgbClr val="285087"/>
                </a:solidFill>
                <a:effectLst/>
                <a:latin typeface="Ubuntu"/>
              </a:rPr>
              <a:t>However, the proportion who are</a:t>
            </a:r>
            <a:r>
              <a:rPr lang="en-US" sz="1800" b="0" i="0" u="none" strike="noStrike" dirty="0">
                <a:solidFill>
                  <a:srgbClr val="002060"/>
                </a:solidFill>
                <a:effectLst/>
                <a:latin typeface="Ubuntu"/>
              </a:rPr>
              <a:t> </a:t>
            </a:r>
            <a:r>
              <a:rPr lang="en-US" sz="1800" b="1" i="0" u="none" strike="noStrike" dirty="0">
                <a:solidFill>
                  <a:srgbClr val="C8E056"/>
                </a:solidFill>
                <a:effectLst/>
                <a:latin typeface="Ubuntu"/>
              </a:rPr>
              <a:t>dual users</a:t>
            </a:r>
            <a:r>
              <a:rPr lang="en-US" sz="1800" b="0" i="0" u="none" strike="noStrike" dirty="0">
                <a:solidFill>
                  <a:srgbClr val="000000"/>
                </a:solidFill>
                <a:effectLst/>
                <a:latin typeface="Ubuntu"/>
              </a:rPr>
              <a:t> </a:t>
            </a:r>
            <a:r>
              <a:rPr lang="en-US" sz="1800" b="0" i="0" u="none" strike="noStrike" dirty="0">
                <a:solidFill>
                  <a:srgbClr val="285087"/>
                </a:solidFill>
                <a:effectLst/>
                <a:latin typeface="Ubuntu"/>
              </a:rPr>
              <a:t>and</a:t>
            </a:r>
            <a:r>
              <a:rPr lang="en-US" sz="1800" b="0" i="0" u="none" strike="noStrike" dirty="0">
                <a:solidFill>
                  <a:srgbClr val="000000"/>
                </a:solidFill>
                <a:effectLst/>
                <a:latin typeface="Ubuntu"/>
              </a:rPr>
              <a:t> </a:t>
            </a:r>
            <a:r>
              <a:rPr lang="en-US" sz="1800" b="1" i="0" u="none" strike="noStrike" dirty="0">
                <a:solidFill>
                  <a:srgbClr val="57FCC2"/>
                </a:solidFill>
                <a:effectLst/>
                <a:latin typeface="Ubuntu"/>
              </a:rPr>
              <a:t>vaping only</a:t>
            </a:r>
            <a:r>
              <a:rPr lang="en-US" sz="1800" b="0" i="0" u="none" strike="noStrike" dirty="0">
                <a:solidFill>
                  <a:srgbClr val="000000"/>
                </a:solidFill>
                <a:effectLst/>
                <a:latin typeface="Ubuntu"/>
              </a:rPr>
              <a:t> </a:t>
            </a:r>
            <a:r>
              <a:rPr lang="en-US" sz="1800" b="0" i="0" u="none" strike="noStrike" dirty="0">
                <a:solidFill>
                  <a:srgbClr val="285087"/>
                </a:solidFill>
                <a:effectLst/>
                <a:latin typeface="Ubuntu"/>
              </a:rPr>
              <a:t>is increasing. </a:t>
            </a:r>
            <a:endParaRPr lang="en-US" b="0" i="0" dirty="0">
              <a:solidFill>
                <a:srgbClr val="285087"/>
              </a:solidFill>
              <a:effectLst/>
              <a:latin typeface="Ubuntu"/>
            </a:endParaRPr>
          </a:p>
        </p:txBody>
      </p:sp>
      <p:pic>
        <p:nvPicPr>
          <p:cNvPr id="4" name="Picture 3">
            <a:extLst>
              <a:ext uri="{FF2B5EF4-FFF2-40B4-BE49-F238E27FC236}">
                <a16:creationId xmlns:a16="http://schemas.microsoft.com/office/drawing/2014/main" id="{BEC2EC9E-64F2-9308-EFE2-DB60DD05F2A9}"/>
              </a:ext>
            </a:extLst>
          </p:cNvPr>
          <p:cNvPicPr>
            <a:picLocks noChangeAspect="1"/>
          </p:cNvPicPr>
          <p:nvPr/>
        </p:nvPicPr>
        <p:blipFill>
          <a:blip r:embed="rId2"/>
          <a:stretch>
            <a:fillRect/>
          </a:stretch>
        </p:blipFill>
        <p:spPr>
          <a:xfrm>
            <a:off x="237967" y="2483257"/>
            <a:ext cx="5375274" cy="3197224"/>
          </a:xfrm>
          <a:prstGeom prst="rect">
            <a:avLst/>
          </a:prstGeom>
        </p:spPr>
      </p:pic>
      <p:pic>
        <p:nvPicPr>
          <p:cNvPr id="5" name="Picture 4">
            <a:extLst>
              <a:ext uri="{FF2B5EF4-FFF2-40B4-BE49-F238E27FC236}">
                <a16:creationId xmlns:a16="http://schemas.microsoft.com/office/drawing/2014/main" id="{D024B320-74C0-EAD6-EE7C-C9D38FF75346}"/>
              </a:ext>
            </a:extLst>
          </p:cNvPr>
          <p:cNvPicPr>
            <a:picLocks noChangeAspect="1"/>
          </p:cNvPicPr>
          <p:nvPr/>
        </p:nvPicPr>
        <p:blipFill>
          <a:blip r:embed="rId3"/>
          <a:stretch>
            <a:fillRect/>
          </a:stretch>
        </p:blipFill>
        <p:spPr>
          <a:xfrm>
            <a:off x="5858405" y="2480734"/>
            <a:ext cx="5322358" cy="3187700"/>
          </a:xfrm>
          <a:prstGeom prst="rect">
            <a:avLst/>
          </a:prstGeom>
        </p:spPr>
      </p:pic>
    </p:spTree>
    <p:extLst>
      <p:ext uri="{BB962C8B-B14F-4D97-AF65-F5344CB8AC3E}">
        <p14:creationId xmlns:p14="http://schemas.microsoft.com/office/powerpoint/2010/main" val="1297086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593117" y="1159931"/>
            <a:ext cx="9588920"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Most frequently used vape</a:t>
            </a:r>
            <a:r>
              <a:rPr lang="en-US" sz="3100" b="1" dirty="0">
                <a:solidFill>
                  <a:srgbClr val="285087"/>
                </a:solidFill>
                <a:latin typeface="Ubuntu"/>
              </a:rPr>
              <a:t> </a:t>
            </a:r>
            <a:endParaRPr lang="en-US" sz="3100" b="1" i="0" u="none" strike="noStrike" dirty="0">
              <a:solidFill>
                <a:srgbClr val="285087"/>
              </a:solidFill>
              <a:effectLst/>
              <a:latin typeface="Ubuntu" panose="020B0504030602030204" pitchFamily="34" charset="0"/>
            </a:endParaRPr>
          </a:p>
          <a:p>
            <a:r>
              <a:rPr lang="en-US" sz="3100" b="1" i="0" u="none" strike="noStrike" dirty="0">
                <a:solidFill>
                  <a:srgbClr val="285087"/>
                </a:solidFill>
                <a:effectLst/>
                <a:latin typeface="Ubuntu"/>
              </a:rPr>
              <a:t>by device type</a:t>
            </a:r>
            <a:endParaRPr lang="en-US" sz="3100" b="1" dirty="0">
              <a:solidFill>
                <a:srgbClr val="285087"/>
              </a:solidFill>
              <a:latin typeface="Ubuntu"/>
              <a:cs typeface="Calibri Light" panose="020F0302020204030204"/>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8BF12DFE-B806-B254-7D5F-CF15C062D8D9}"/>
              </a:ext>
            </a:extLst>
          </p:cNvPr>
          <p:cNvSpPr txBox="1"/>
          <p:nvPr/>
        </p:nvSpPr>
        <p:spPr>
          <a:xfrm>
            <a:off x="593116" y="2040991"/>
            <a:ext cx="5293975" cy="2031325"/>
          </a:xfrm>
          <a:prstGeom prst="rect">
            <a:avLst/>
          </a:prstGeom>
          <a:noFill/>
        </p:spPr>
        <p:txBody>
          <a:bodyPr wrap="square" lIns="91440" tIns="45720" rIns="91440" bIns="45720" anchor="t">
            <a:spAutoFit/>
          </a:bodyPr>
          <a:lstStyle/>
          <a:p>
            <a:pPr fontAlgn="base"/>
            <a:r>
              <a:rPr lang="en-US" sz="1800" b="0" i="0" u="none" strike="noStrike" dirty="0">
                <a:solidFill>
                  <a:srgbClr val="285087"/>
                </a:solidFill>
                <a:effectLst/>
                <a:latin typeface="Ubuntu"/>
              </a:rPr>
              <a:t>Action on Smoking and Health (ASH) carry out an annual survey of vape use amongst young people (under 18) across Great Britain.</a:t>
            </a:r>
            <a:r>
              <a:rPr lang="en-US" dirty="0">
                <a:solidFill>
                  <a:srgbClr val="285087"/>
                </a:solidFill>
                <a:latin typeface="Ubuntu"/>
              </a:rPr>
              <a:t> </a:t>
            </a:r>
            <a:endParaRPr lang="en-US" sz="1800" b="0" i="0" u="none" strike="noStrike" dirty="0">
              <a:solidFill>
                <a:srgbClr val="285087"/>
              </a:solidFill>
              <a:effectLst/>
              <a:latin typeface="Ubuntu" panose="020B0504030602030204" pitchFamily="34" charset="0"/>
            </a:endParaRPr>
          </a:p>
          <a:p>
            <a:pPr algn="l" rtl="0" fontAlgn="base"/>
            <a:endParaRPr lang="en-US" dirty="0">
              <a:solidFill>
                <a:srgbClr val="285087"/>
              </a:solidFill>
              <a:latin typeface="Ubuntu" panose="020B0504030602030204" pitchFamily="34" charset="0"/>
            </a:endParaRPr>
          </a:p>
          <a:p>
            <a:pPr algn="l" rtl="0" fontAlgn="base"/>
            <a:r>
              <a:rPr lang="en-US" sz="1800" b="0" i="0" u="none" strike="noStrike" dirty="0">
                <a:solidFill>
                  <a:srgbClr val="285087"/>
                </a:solidFill>
                <a:effectLst/>
                <a:latin typeface="Ubuntu"/>
              </a:rPr>
              <a:t>The proportion of young people using non-rechargeable disposable electronic cigarettes has increased significantly since 2021. </a:t>
            </a:r>
            <a:endParaRPr lang="en-US" b="0" i="0" dirty="0">
              <a:solidFill>
                <a:srgbClr val="285087"/>
              </a:solidFill>
              <a:effectLst/>
              <a:latin typeface="Ubuntu"/>
            </a:endParaRPr>
          </a:p>
        </p:txBody>
      </p:sp>
      <p:pic>
        <p:nvPicPr>
          <p:cNvPr id="7170" name="Picture 2" descr="A graph of electronic cigarettes&#10;&#10;Description automatically generated">
            <a:extLst>
              <a:ext uri="{FF2B5EF4-FFF2-40B4-BE49-F238E27FC236}">
                <a16:creationId xmlns:a16="http://schemas.microsoft.com/office/drawing/2014/main" id="{099AC1BC-84DE-B7D1-B10C-60662FB311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1862" y="912305"/>
            <a:ext cx="6401403" cy="51275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C06E308-95E9-7BF5-9B76-D1D9EA584203}"/>
              </a:ext>
            </a:extLst>
          </p:cNvPr>
          <p:cNvSpPr txBox="1"/>
          <p:nvPr/>
        </p:nvSpPr>
        <p:spPr>
          <a:xfrm>
            <a:off x="606815" y="4197465"/>
            <a:ext cx="4674102" cy="461665"/>
          </a:xfrm>
          <a:prstGeom prst="rect">
            <a:avLst/>
          </a:prstGeom>
          <a:noFill/>
        </p:spPr>
        <p:txBody>
          <a:bodyPr wrap="square" lIns="91440" tIns="45720" rIns="91440" bIns="45720" anchor="t">
            <a:spAutoFit/>
          </a:bodyPr>
          <a:lstStyle/>
          <a:p>
            <a:r>
              <a:rPr lang="en-US" sz="1200" b="1" i="0" u="sng" strike="noStrike" dirty="0">
                <a:solidFill>
                  <a:srgbClr val="285087"/>
                </a:solidFill>
                <a:effectLst/>
                <a:latin typeface="Calibri"/>
                <a:ea typeface="Calibri"/>
                <a:cs typeface="Calibri"/>
                <a:hlinkClick r:id="rId3">
                  <a:extLst>
                    <a:ext uri="{A12FA001-AC4F-418D-AE19-62706E023703}">
                      <ahyp:hlinkClr xmlns:ahyp="http://schemas.microsoft.com/office/drawing/2018/hyperlinkcolor" val="tx"/>
                    </a:ext>
                  </a:extLst>
                </a:hlinkClick>
              </a:rPr>
              <a:t>(Source: ASH: Use of e-cigarettes among young people in Great Britain June 2023)</a:t>
            </a:r>
            <a:endParaRPr lang="en-GB" sz="1200" dirty="0">
              <a:solidFill>
                <a:srgbClr val="285087"/>
              </a:solidFill>
              <a:latin typeface="Calibri"/>
              <a:ea typeface="Calibri"/>
              <a:cs typeface="Calibri"/>
            </a:endParaRPr>
          </a:p>
        </p:txBody>
      </p:sp>
    </p:spTree>
    <p:extLst>
      <p:ext uri="{BB962C8B-B14F-4D97-AF65-F5344CB8AC3E}">
        <p14:creationId xmlns:p14="http://schemas.microsoft.com/office/powerpoint/2010/main" val="2181171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E8A3D92-5FB1-EBCA-1003-ACA2A5084315}"/>
              </a:ext>
            </a:extLst>
          </p:cNvPr>
          <p:cNvSpPr txBox="1"/>
          <p:nvPr/>
        </p:nvSpPr>
        <p:spPr>
          <a:xfrm>
            <a:off x="383568" y="1899280"/>
            <a:ext cx="11424863" cy="3477875"/>
          </a:xfrm>
          <a:prstGeom prst="rect">
            <a:avLst/>
          </a:prstGeom>
          <a:noFill/>
        </p:spPr>
        <p:txBody>
          <a:bodyPr wrap="square" lIns="91440" tIns="45720" rIns="91440" bIns="45720" anchor="t">
            <a:spAutoFit/>
          </a:bodyPr>
          <a:lstStyle/>
          <a:p>
            <a:pPr algn="l" rtl="0" fontAlgn="base"/>
            <a:r>
              <a:rPr lang="en-US" sz="2200" b="0" i="0" u="none" strike="noStrike" dirty="0">
                <a:solidFill>
                  <a:srgbClr val="285087"/>
                </a:solidFill>
                <a:effectLst/>
                <a:latin typeface="Ubuntu"/>
              </a:rPr>
              <a:t>There are various queries about vaping that are not easily answerable as the data/information is not currently available or reliable. These include, for example:</a:t>
            </a:r>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u="none" strike="noStrike" dirty="0">
                <a:solidFill>
                  <a:srgbClr val="285087"/>
                </a:solidFill>
                <a:effectLst/>
                <a:latin typeface="Ubuntu"/>
              </a:rPr>
              <a:t>What is the equivalent nicotine content of vapes versus cigarettes?</a:t>
            </a:r>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u="none" strike="noStrike" dirty="0">
                <a:solidFill>
                  <a:srgbClr val="285087"/>
                </a:solidFill>
                <a:effectLst/>
                <a:latin typeface="Ubuntu"/>
              </a:rPr>
              <a:t>What is the number of school exclusions where vaping is cited as a factor?</a:t>
            </a:r>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u="none" strike="noStrike" dirty="0">
                <a:solidFill>
                  <a:srgbClr val="285087"/>
                </a:solidFill>
                <a:effectLst/>
                <a:latin typeface="Ubuntu"/>
              </a:rPr>
              <a:t>How many disposable vapes are purchased </a:t>
            </a:r>
            <a:r>
              <a:rPr lang="en-US" sz="2200" dirty="0">
                <a:solidFill>
                  <a:srgbClr val="285087"/>
                </a:solidFill>
                <a:latin typeface="Ubuntu"/>
              </a:rPr>
              <a:t>per</a:t>
            </a:r>
            <a:r>
              <a:rPr lang="en-US" sz="2200" b="0" i="0" u="none" strike="noStrike" dirty="0">
                <a:solidFill>
                  <a:srgbClr val="285087"/>
                </a:solidFill>
                <a:effectLst/>
                <a:latin typeface="Ubuntu"/>
              </a:rPr>
              <a:t> day/month/year/to date?</a:t>
            </a:r>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u="none" strike="noStrike" dirty="0">
                <a:solidFill>
                  <a:srgbClr val="285087"/>
                </a:solidFill>
                <a:effectLst/>
                <a:latin typeface="Ubuntu"/>
              </a:rPr>
              <a:t>Where do young people obtain vapes (e.g. shops, parents, other)?</a:t>
            </a:r>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dirty="0">
                <a:solidFill>
                  <a:srgbClr val="285087"/>
                </a:solidFill>
                <a:effectLst/>
                <a:latin typeface="Ubuntu"/>
              </a:rPr>
              <a:t>​</a:t>
            </a:r>
            <a:endParaRPr lang="en-US" sz="2200" b="0" i="0">
              <a:solidFill>
                <a:srgbClr val="285087"/>
              </a:solidFill>
              <a:effectLst/>
              <a:latin typeface="Ubuntu"/>
              <a:cs typeface="Arial"/>
            </a:endParaRPr>
          </a:p>
          <a:p>
            <a:pPr algn="l" rtl="0" fontAlgn="base"/>
            <a:r>
              <a:rPr lang="en-US" sz="2200" b="0" i="0" u="none" strike="noStrike" dirty="0">
                <a:solidFill>
                  <a:srgbClr val="285087"/>
                </a:solidFill>
                <a:effectLst/>
                <a:latin typeface="Ubuntu"/>
              </a:rPr>
              <a:t>As the evidence builds and we are able to provide reliable data sources to respond to such queries, we will be able to update future iterations of this knowledge bank.</a:t>
            </a:r>
            <a:endParaRPr lang="en-US" sz="2200" b="0" i="0" dirty="0">
              <a:solidFill>
                <a:srgbClr val="285087"/>
              </a:solidFill>
              <a:effectLst/>
              <a:latin typeface="Ubuntu"/>
            </a:endParaRPr>
          </a:p>
        </p:txBody>
      </p:sp>
      <p:sp>
        <p:nvSpPr>
          <p:cNvPr id="8" name="Title 1">
            <a:extLst>
              <a:ext uri="{FF2B5EF4-FFF2-40B4-BE49-F238E27FC236}">
                <a16:creationId xmlns:a16="http://schemas.microsoft.com/office/drawing/2014/main" id="{0596A9B0-6EA7-CEC6-5D88-EFBA318CD14E}"/>
              </a:ext>
            </a:extLst>
          </p:cNvPr>
          <p:cNvSpPr txBox="1">
            <a:spLocks/>
          </p:cNvSpPr>
          <p:nvPr/>
        </p:nvSpPr>
        <p:spPr>
          <a:xfrm>
            <a:off x="383568" y="1005819"/>
            <a:ext cx="4482317" cy="7393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Emerging data</a:t>
            </a:r>
            <a:endParaRPr lang="en-US" sz="3100" b="1" dirty="0">
              <a:solidFill>
                <a:srgbClr val="285087"/>
              </a:solidFill>
              <a:latin typeface="Ubuntu"/>
              <a:cs typeface="Calibri Light" panose="020F0302020204030204"/>
            </a:endParaRPr>
          </a:p>
        </p:txBody>
      </p:sp>
    </p:spTree>
    <p:extLst>
      <p:ext uri="{BB962C8B-B14F-4D97-AF65-F5344CB8AC3E}">
        <p14:creationId xmlns:p14="http://schemas.microsoft.com/office/powerpoint/2010/main" val="213355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79299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D251C1-0D39-F4F6-07AB-A3C8531FBCAF}"/>
              </a:ext>
            </a:extLst>
          </p:cNvPr>
          <p:cNvSpPr>
            <a:spLocks noGrp="1"/>
          </p:cNvSpPr>
          <p:nvPr>
            <p:ph type="body" sz="quarter" idx="10"/>
          </p:nvPr>
        </p:nvSpPr>
        <p:spPr>
          <a:xfrm>
            <a:off x="221064" y="1903463"/>
            <a:ext cx="11749871" cy="1325563"/>
          </a:xfrm>
        </p:spPr>
        <p:txBody>
          <a:bodyPr vert="horz" lIns="91440" tIns="45720" rIns="91440" bIns="45720" rtlCol="0" anchor="t">
            <a:noAutofit/>
          </a:bodyPr>
          <a:lstStyle/>
          <a:p>
            <a:r>
              <a:rPr lang="en-US" sz="2200" dirty="0">
                <a:solidFill>
                  <a:srgbClr val="285087"/>
                </a:solidFill>
                <a:latin typeface="Ubuntu"/>
                <a:cs typeface="Calibri"/>
              </a:rPr>
              <a:t>School Health Research Network student </a:t>
            </a:r>
            <a:r>
              <a:rPr lang="en-US" sz="2200" dirty="0">
                <a:solidFill>
                  <a:srgbClr val="285087"/>
                </a:solidFill>
                <a:latin typeface="Ubuntu"/>
                <a:cs typeface="Calibri"/>
                <a:hlinkClick r:id="rId2">
                  <a:extLst>
                    <a:ext uri="{A12FA001-AC4F-418D-AE19-62706E023703}">
                      <ahyp:hlinkClr xmlns:ahyp="http://schemas.microsoft.com/office/drawing/2018/hyperlinkcolor" val="tx"/>
                    </a:ext>
                  </a:extLst>
                </a:hlinkClick>
              </a:rPr>
              <a:t>Health and Well-being Surveys</a:t>
            </a:r>
            <a:r>
              <a:rPr lang="en-US" sz="2200" dirty="0">
                <a:solidFill>
                  <a:srgbClr val="285087"/>
                </a:solidFill>
                <a:latin typeface="Ubuntu"/>
                <a:cs typeface="Calibri"/>
              </a:rPr>
              <a:t> in Wales are undertaken every two years and provide a regular snapshot of children and young people in Wales' health behaviours.</a:t>
            </a:r>
          </a:p>
          <a:p>
            <a:r>
              <a:rPr lang="en-US" sz="2200" dirty="0">
                <a:solidFill>
                  <a:srgbClr val="285087"/>
                </a:solidFill>
                <a:latin typeface="Ubuntu"/>
                <a:cs typeface="Calibri"/>
              </a:rPr>
              <a:t>An </a:t>
            </a:r>
            <a:r>
              <a:rPr lang="en-US" sz="2200" dirty="0">
                <a:solidFill>
                  <a:srgbClr val="285087"/>
                </a:solidFill>
                <a:latin typeface="Ubuntu"/>
                <a:cs typeface="Calibri"/>
                <a:hlinkClick r:id="rId2">
                  <a:extLst>
                    <a:ext uri="{A12FA001-AC4F-418D-AE19-62706E023703}">
                      <ahyp:hlinkClr xmlns:ahyp="http://schemas.microsoft.com/office/drawing/2018/hyperlinkcolor" val="tx"/>
                    </a:ext>
                  </a:extLst>
                </a:hlinkClick>
              </a:rPr>
              <a:t>interactive data dashboard</a:t>
            </a:r>
            <a:r>
              <a:rPr lang="en-US" sz="2200" dirty="0">
                <a:solidFill>
                  <a:srgbClr val="285087"/>
                </a:solidFill>
                <a:latin typeface="Ubuntu"/>
                <a:cs typeface="Calibri"/>
              </a:rPr>
              <a:t> is available which shows patterns of experimental and regular vape, cigarette and other substance use relating to area, age, gender and family affluence at local authority, health board and All Wales level.</a:t>
            </a:r>
            <a:endParaRPr lang="en-US" sz="2200" dirty="0">
              <a:solidFill>
                <a:srgbClr val="285087"/>
              </a:solidFill>
              <a:latin typeface="Ubuntu"/>
              <a:ea typeface="Calibri" panose="020F0502020204030204"/>
              <a:cs typeface="Calibri" panose="020F0502020204030204"/>
            </a:endParaRPr>
          </a:p>
          <a:p>
            <a:r>
              <a:rPr lang="en-US" sz="2200" dirty="0">
                <a:solidFill>
                  <a:srgbClr val="285087"/>
                </a:solidFill>
                <a:latin typeface="Ubuntu"/>
                <a:cs typeface="Calibri"/>
              </a:rPr>
              <a:t>A </a:t>
            </a:r>
            <a:r>
              <a:rPr lang="en-US" sz="2200" dirty="0">
                <a:solidFill>
                  <a:srgbClr val="285087"/>
                </a:solidFill>
                <a:latin typeface="Ubuntu"/>
                <a:cs typeface="Calibri"/>
                <a:hlinkClick r:id="rId3">
                  <a:extLst>
                    <a:ext uri="{A12FA001-AC4F-418D-AE19-62706E023703}">
                      <ahyp:hlinkClr xmlns:ahyp="http://schemas.microsoft.com/office/drawing/2018/hyperlinkcolor" val="tx"/>
                    </a:ext>
                  </a:extLst>
                </a:hlinkClick>
              </a:rPr>
              <a:t>national report</a:t>
            </a:r>
            <a:r>
              <a:rPr lang="en-US" sz="2200" dirty="0">
                <a:solidFill>
                  <a:srgbClr val="285087"/>
                </a:solidFill>
                <a:latin typeface="Ubuntu"/>
                <a:cs typeface="Calibri"/>
              </a:rPr>
              <a:t> is also available.</a:t>
            </a:r>
            <a:endParaRPr lang="en-US" sz="2200" dirty="0">
              <a:solidFill>
                <a:srgbClr val="285087"/>
              </a:solidFill>
              <a:latin typeface="Ubuntu"/>
              <a:ea typeface="Calibri"/>
              <a:cs typeface="Calibri"/>
            </a:endParaRPr>
          </a:p>
          <a:p>
            <a:r>
              <a:rPr lang="en-US" sz="2200" dirty="0">
                <a:solidFill>
                  <a:srgbClr val="285087"/>
                </a:solidFill>
                <a:latin typeface="Ubuntu"/>
                <a:ea typeface="Calibri"/>
                <a:cs typeface="Calibri"/>
              </a:rPr>
              <a:t>Schools can currently access their SHRN data via a bespoke school report sent directly to participating schools. A school-level interactive dashboard is currently in development; the </a:t>
            </a:r>
            <a:r>
              <a:rPr lang="en-US" sz="2200" dirty="0">
                <a:solidFill>
                  <a:srgbClr val="285087"/>
                </a:solidFill>
                <a:latin typeface="Ubuntu"/>
                <a:ea typeface="Calibri"/>
                <a:cs typeface="Calibri"/>
                <a:hlinkClick r:id="rId4">
                  <a:extLst>
                    <a:ext uri="{A12FA001-AC4F-418D-AE19-62706E023703}">
                      <ahyp:hlinkClr xmlns:ahyp="http://schemas.microsoft.com/office/drawing/2018/hyperlinkcolor" val="tx"/>
                    </a:ext>
                  </a:extLst>
                </a:hlinkClick>
              </a:rPr>
              <a:t>prototype</a:t>
            </a:r>
            <a:r>
              <a:rPr lang="en-US" sz="2200" dirty="0">
                <a:solidFill>
                  <a:srgbClr val="285087"/>
                </a:solidFill>
                <a:latin typeface="Ubuntu"/>
                <a:ea typeface="Calibri"/>
                <a:cs typeface="Calibri"/>
              </a:rPr>
              <a:t> for this work is available. </a:t>
            </a:r>
          </a:p>
          <a:p>
            <a:r>
              <a:rPr lang="en-US" sz="2200" dirty="0">
                <a:solidFill>
                  <a:srgbClr val="285087"/>
                </a:solidFill>
                <a:latin typeface="Ubuntu"/>
                <a:ea typeface="+mn-lt"/>
                <a:cs typeface="+mn-lt"/>
              </a:rPr>
              <a:t>Action on Smoking on Health (ASH) is a charity that conducts research and provides data  on smoking and vaping. </a:t>
            </a:r>
            <a:r>
              <a:rPr lang="en-US" sz="2200" dirty="0">
                <a:solidFill>
                  <a:srgbClr val="285087"/>
                </a:solidFill>
                <a:latin typeface="Ubuntu"/>
                <a:ea typeface="+mn-lt"/>
                <a:cs typeface="+mn-lt"/>
                <a:hlinkClick r:id="rId5">
                  <a:extLst>
                    <a:ext uri="{A12FA001-AC4F-418D-AE19-62706E023703}">
                      <ahyp:hlinkClr xmlns:ahyp="http://schemas.microsoft.com/office/drawing/2018/hyperlinkcolor" val="tx"/>
                    </a:ext>
                  </a:extLst>
                </a:hlinkClick>
              </a:rPr>
              <a:t>Use of e-cigarettesamongyoungpeopleinGreatBritain - ASH</a:t>
            </a:r>
            <a:endParaRPr lang="en-US" sz="2200">
              <a:solidFill>
                <a:srgbClr val="285087"/>
              </a:solidFill>
              <a:latin typeface="Ubuntu"/>
              <a:ea typeface="Calibri"/>
              <a:cs typeface="Calibri"/>
              <a:hlinkClick r:id="" action="ppaction://noaction">
                <a:extLst>
                  <a:ext uri="{A12FA001-AC4F-418D-AE19-62706E023703}">
                    <ahyp:hlinkClr xmlns:ahyp="http://schemas.microsoft.com/office/drawing/2018/hyperlinkcolor" val="tx"/>
                  </a:ext>
                </a:extLst>
              </a:hlinkClick>
            </a:endParaRPr>
          </a:p>
          <a:p>
            <a:endParaRPr lang="en-US" sz="2600" dirty="0">
              <a:ea typeface="Calibri"/>
              <a:cs typeface="Calibri"/>
            </a:endParaRPr>
          </a:p>
          <a:p>
            <a:endParaRPr lang="en-US" sz="2600" dirty="0">
              <a:ea typeface="Calibri"/>
              <a:cs typeface="Calibri"/>
            </a:endParaRPr>
          </a:p>
        </p:txBody>
      </p:sp>
      <p:sp>
        <p:nvSpPr>
          <p:cNvPr id="2" name="Title 1">
            <a:extLst>
              <a:ext uri="{FF2B5EF4-FFF2-40B4-BE49-F238E27FC236}">
                <a16:creationId xmlns:a16="http://schemas.microsoft.com/office/drawing/2014/main" id="{BB5E903C-D260-548B-DDBC-A4DE53121458}"/>
              </a:ext>
            </a:extLst>
          </p:cNvPr>
          <p:cNvSpPr>
            <a:spLocks noGrp="1"/>
          </p:cNvSpPr>
          <p:nvPr>
            <p:ph type="title" idx="4294967295"/>
          </p:nvPr>
        </p:nvSpPr>
        <p:spPr>
          <a:xfrm>
            <a:off x="221064" y="1094590"/>
            <a:ext cx="4417888" cy="703387"/>
          </a:xfrm>
        </p:spPr>
        <p:txBody>
          <a:bodyPr>
            <a:normAutofit/>
          </a:bodyPr>
          <a:lstStyle/>
          <a:p>
            <a:r>
              <a:rPr lang="en-US" sz="3400" b="1" dirty="0">
                <a:solidFill>
                  <a:srgbClr val="285087"/>
                </a:solidFill>
                <a:latin typeface="Ubuntu"/>
                <a:cs typeface="Calibri Light"/>
              </a:rPr>
              <a:t>Key sources of data</a:t>
            </a:r>
            <a:endParaRPr lang="en-US" sz="3400" b="1">
              <a:solidFill>
                <a:srgbClr val="285087"/>
              </a:solidFill>
              <a:latin typeface="Ubuntu"/>
            </a:endParaRPr>
          </a:p>
        </p:txBody>
      </p:sp>
    </p:spTree>
    <p:extLst>
      <p:ext uri="{BB962C8B-B14F-4D97-AF65-F5344CB8AC3E}">
        <p14:creationId xmlns:p14="http://schemas.microsoft.com/office/powerpoint/2010/main" val="1401370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299234" y="1021375"/>
            <a:ext cx="9588920" cy="83824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rgbClr val="285087"/>
                </a:solidFill>
                <a:latin typeface="Ubuntu"/>
                <a:cs typeface="Calibri"/>
              </a:rPr>
              <a:t>How many children and </a:t>
            </a:r>
          </a:p>
          <a:p>
            <a:r>
              <a:rPr lang="en-US" sz="3400" b="1" dirty="0">
                <a:solidFill>
                  <a:srgbClr val="285087"/>
                </a:solidFill>
                <a:latin typeface="Ubuntu"/>
                <a:cs typeface="Calibri"/>
              </a:rPr>
              <a:t>young people use vapes?</a:t>
            </a:r>
            <a:endParaRPr lang="en-US" sz="3400" b="1" dirty="0">
              <a:solidFill>
                <a:srgbClr val="285087"/>
              </a:solidFill>
              <a:latin typeface="Ubuntu"/>
              <a:cs typeface="Calibri Light" panose="020F0302020204030204"/>
            </a:endParaRPr>
          </a:p>
        </p:txBody>
      </p:sp>
      <p:sp>
        <p:nvSpPr>
          <p:cNvPr id="10" name="Content Placeholder 2">
            <a:extLst>
              <a:ext uri="{FF2B5EF4-FFF2-40B4-BE49-F238E27FC236}">
                <a16:creationId xmlns:a16="http://schemas.microsoft.com/office/drawing/2014/main" id="{EDECF05B-AF83-D225-8921-676D16B01C77}"/>
              </a:ext>
            </a:extLst>
          </p:cNvPr>
          <p:cNvSpPr>
            <a:spLocks noGrp="1"/>
          </p:cNvSpPr>
          <p:nvPr/>
        </p:nvSpPr>
        <p:spPr>
          <a:xfrm>
            <a:off x="299234" y="1998912"/>
            <a:ext cx="11593531" cy="434024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solidFill>
                  <a:srgbClr val="285087"/>
                </a:solidFill>
                <a:latin typeface="Ubuntu"/>
                <a:ea typeface="+mn-lt"/>
                <a:cs typeface="+mn-lt"/>
              </a:rPr>
              <a:t>The vast majority of children and young people in Wales do not vape. The 2022/23 SHRN survey report found:</a:t>
            </a:r>
          </a:p>
          <a:p>
            <a:pPr lvl="1">
              <a:buFont typeface="Courier New" panose="020B0604020202020204" pitchFamily="34" charset="0"/>
              <a:buChar char="o"/>
            </a:pPr>
            <a:r>
              <a:rPr lang="en-US" sz="2200" dirty="0">
                <a:solidFill>
                  <a:srgbClr val="285087"/>
                </a:solidFill>
                <a:latin typeface="Ubuntu"/>
                <a:ea typeface="+mn-lt"/>
                <a:cs typeface="+mn-lt"/>
              </a:rPr>
              <a:t>95% of young people reported they did not currently use vapes* </a:t>
            </a:r>
            <a:endParaRPr lang="en-US" sz="2200">
              <a:solidFill>
                <a:srgbClr val="285087"/>
              </a:solidFill>
              <a:latin typeface="Ubuntu"/>
              <a:cs typeface="Calibri"/>
            </a:endParaRPr>
          </a:p>
          <a:p>
            <a:pPr lvl="1">
              <a:buFont typeface="Courier New" panose="020B0604020202020204" pitchFamily="34" charset="0"/>
              <a:buChar char="o"/>
            </a:pPr>
            <a:r>
              <a:rPr lang="en-US" sz="2200" dirty="0">
                <a:solidFill>
                  <a:srgbClr val="285087"/>
                </a:solidFill>
                <a:latin typeface="Ubuntu"/>
                <a:ea typeface="+mn-lt"/>
                <a:cs typeface="+mn-lt"/>
              </a:rPr>
              <a:t>80% of young people reported they had never tried a vape</a:t>
            </a:r>
          </a:p>
          <a:p>
            <a:pPr lvl="1">
              <a:buFont typeface="Courier New" panose="020B0604020202020204" pitchFamily="34" charset="0"/>
              <a:buChar char="o"/>
            </a:pPr>
            <a:r>
              <a:rPr lang="en-US" sz="2200" dirty="0">
                <a:solidFill>
                  <a:srgbClr val="285087"/>
                </a:solidFill>
                <a:latin typeface="Ubuntu"/>
                <a:ea typeface="+mn-lt"/>
                <a:cs typeface="+mn-lt"/>
              </a:rPr>
              <a:t>97% of young people reported they do not smoke tobacco* </a:t>
            </a:r>
          </a:p>
          <a:p>
            <a:endParaRPr lang="en-US" sz="2200" dirty="0">
              <a:solidFill>
                <a:srgbClr val="285087"/>
              </a:solidFill>
              <a:latin typeface="Ubuntu"/>
              <a:ea typeface="+mn-lt"/>
              <a:cs typeface="+mn-lt"/>
            </a:endParaRPr>
          </a:p>
          <a:p>
            <a:r>
              <a:rPr lang="en-US" sz="2200" dirty="0">
                <a:solidFill>
                  <a:srgbClr val="285087"/>
                </a:solidFill>
                <a:latin typeface="Ubuntu"/>
                <a:ea typeface="+mn-lt"/>
                <a:cs typeface="+mn-lt"/>
              </a:rPr>
              <a:t>However, studies including the </a:t>
            </a:r>
            <a:r>
              <a:rPr lang="en-US" sz="2200" dirty="0">
                <a:solidFill>
                  <a:srgbClr val="285087"/>
                </a:solidFill>
                <a:latin typeface="Ubuntu"/>
                <a:ea typeface="+mn-lt"/>
                <a:cs typeface="+mn-lt"/>
                <a:hlinkClick r:id="rId2">
                  <a:extLst>
                    <a:ext uri="{A12FA001-AC4F-418D-AE19-62706E023703}">
                      <ahyp:hlinkClr xmlns:ahyp="http://schemas.microsoft.com/office/drawing/2018/hyperlinkcolor" val="tx"/>
                    </a:ext>
                  </a:extLst>
                </a:hlinkClick>
              </a:rPr>
              <a:t>School Health Research Network</a:t>
            </a:r>
            <a:r>
              <a:rPr lang="en-US" sz="2200" dirty="0">
                <a:solidFill>
                  <a:srgbClr val="285087"/>
                </a:solidFill>
                <a:latin typeface="Ubuntu"/>
                <a:ea typeface="+mn-lt"/>
                <a:cs typeface="+mn-lt"/>
              </a:rPr>
              <a:t> (SHRN) Student Health and Well-being Survey in Wales have shown that the use of vaping devices among children and young people in the UK has been on the rise in recent years.</a:t>
            </a:r>
          </a:p>
          <a:p>
            <a:r>
              <a:rPr lang="en-US" sz="2200" dirty="0">
                <a:solidFill>
                  <a:srgbClr val="285087"/>
                </a:solidFill>
                <a:latin typeface="Ubuntu"/>
                <a:ea typeface="+mn-lt"/>
                <a:cs typeface="+mn-lt"/>
              </a:rPr>
              <a:t>Data from the SHRN 2023 Health and Well-being Survey, available in summer 2024, will help us to understand more about patterns and trends in smoking and vaping amongst young people in Wales. </a:t>
            </a:r>
            <a:endParaRPr lang="en-US" sz="2200">
              <a:solidFill>
                <a:srgbClr val="285087"/>
              </a:solidFill>
              <a:latin typeface="Ubuntu"/>
              <a:cs typeface="Calibri"/>
            </a:endParaRPr>
          </a:p>
          <a:p>
            <a:pPr marL="0" indent="0" algn="r">
              <a:buNone/>
            </a:pPr>
            <a:r>
              <a:rPr lang="en-US" sz="1600" dirty="0">
                <a:solidFill>
                  <a:srgbClr val="285087"/>
                </a:solidFill>
                <a:latin typeface="Ubuntu"/>
                <a:cs typeface="Calibri"/>
              </a:rPr>
              <a:t>*answered I do not use or use less than once a week</a:t>
            </a:r>
            <a:r>
              <a:rPr lang="en-US" sz="1600" dirty="0">
                <a:solidFill>
                  <a:srgbClr val="285087"/>
                </a:solidFill>
                <a:cs typeface="Calibri"/>
              </a:rPr>
              <a:t>. </a:t>
            </a:r>
            <a:endParaRPr lang="en-US" sz="1600">
              <a:solidFill>
                <a:srgbClr val="285087"/>
              </a:solidFill>
              <a:ea typeface="Calibri" panose="020F0502020204030204"/>
              <a:cs typeface="Calibri" panose="020F0502020204030204"/>
            </a:endParaRPr>
          </a:p>
          <a:p>
            <a:pPr marL="0" indent="0">
              <a:buNone/>
            </a:pPr>
            <a:endParaRPr lang="en-US" dirty="0">
              <a:cs typeface="Calibri"/>
            </a:endParaRPr>
          </a:p>
        </p:txBody>
      </p:sp>
    </p:spTree>
    <p:extLst>
      <p:ext uri="{BB962C8B-B14F-4D97-AF65-F5344CB8AC3E}">
        <p14:creationId xmlns:p14="http://schemas.microsoft.com/office/powerpoint/2010/main" val="1897149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299234" y="1052197"/>
            <a:ext cx="9588920" cy="83824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rgbClr val="285087"/>
                </a:solidFill>
                <a:latin typeface="Ubuntu"/>
                <a:cs typeface="Calibri"/>
              </a:rPr>
              <a:t>How many children and </a:t>
            </a:r>
          </a:p>
          <a:p>
            <a:r>
              <a:rPr lang="en-US" sz="3400" b="1" dirty="0">
                <a:solidFill>
                  <a:srgbClr val="285087"/>
                </a:solidFill>
                <a:latin typeface="Ubuntu"/>
                <a:cs typeface="Calibri"/>
              </a:rPr>
              <a:t>young people use vapes?</a:t>
            </a:r>
            <a:endParaRPr lang="en-US" sz="3400" b="1" dirty="0">
              <a:solidFill>
                <a:srgbClr val="285087"/>
              </a:solidFill>
              <a:latin typeface="Ubuntu"/>
              <a:cs typeface="Calibri Light" panose="020F0302020204030204"/>
            </a:endParaRPr>
          </a:p>
        </p:txBody>
      </p:sp>
      <p:sp>
        <p:nvSpPr>
          <p:cNvPr id="2" name="Content Placeholder 2">
            <a:extLst>
              <a:ext uri="{FF2B5EF4-FFF2-40B4-BE49-F238E27FC236}">
                <a16:creationId xmlns:a16="http://schemas.microsoft.com/office/drawing/2014/main" id="{CBFBA7B7-CAE0-398C-1658-6BEA0506EDA9}"/>
              </a:ext>
            </a:extLst>
          </p:cNvPr>
          <p:cNvSpPr>
            <a:spLocks noGrp="1"/>
          </p:cNvSpPr>
          <p:nvPr/>
        </p:nvSpPr>
        <p:spPr>
          <a:xfrm>
            <a:off x="303162" y="2149140"/>
            <a:ext cx="11485224" cy="470466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solidFill>
                  <a:srgbClr val="285087"/>
                </a:solidFill>
                <a:latin typeface="Ubuntu"/>
                <a:ea typeface="+mn-lt"/>
                <a:cs typeface="+mn-lt"/>
              </a:rPr>
              <a:t>• 1 in 5 secondary aged learners (20%) from Year 7 to 11 had ever tried vapes. </a:t>
            </a:r>
          </a:p>
          <a:p>
            <a:pPr marL="0" indent="0">
              <a:buNone/>
            </a:pPr>
            <a:r>
              <a:rPr lang="en-US" sz="2200" dirty="0">
                <a:solidFill>
                  <a:srgbClr val="285087"/>
                </a:solidFill>
                <a:latin typeface="Ubuntu"/>
                <a:ea typeface="+mn-lt"/>
                <a:cs typeface="+mn-lt"/>
              </a:rPr>
              <a:t>• 5% of secondary aged learners reported use of vapes regularly (defined as at least weekly). </a:t>
            </a:r>
          </a:p>
          <a:p>
            <a:pPr marL="0" indent="0">
              <a:buNone/>
            </a:pPr>
            <a:r>
              <a:rPr lang="en-US" sz="2200" dirty="0">
                <a:solidFill>
                  <a:srgbClr val="285087"/>
                </a:solidFill>
                <a:latin typeface="Ubuntu"/>
                <a:ea typeface="+mn-lt"/>
                <a:cs typeface="+mn-lt"/>
              </a:rPr>
              <a:t>• Year 11 learners were more likely to use a vaping device at least weekly (14%) compared with Year 7 learners (1%).  </a:t>
            </a:r>
          </a:p>
          <a:p>
            <a:pPr marL="0" indent="0">
              <a:buNone/>
            </a:pPr>
            <a:r>
              <a:rPr lang="en-US" sz="2200" dirty="0">
                <a:solidFill>
                  <a:srgbClr val="285087"/>
                </a:solidFill>
                <a:latin typeface="Ubuntu"/>
                <a:ea typeface="+mn-lt"/>
                <a:cs typeface="+mn-lt"/>
              </a:rPr>
              <a:t>• Secondary aged learners from less affluent families were the most likely to have tried vapes and to use them regularly. </a:t>
            </a:r>
          </a:p>
          <a:p>
            <a:pPr marL="0" indent="0">
              <a:buNone/>
            </a:pPr>
            <a:r>
              <a:rPr lang="en-US" sz="2200" dirty="0">
                <a:solidFill>
                  <a:srgbClr val="285087"/>
                </a:solidFill>
                <a:latin typeface="Ubuntu"/>
                <a:ea typeface="+mn-lt"/>
                <a:cs typeface="+mn-lt"/>
              </a:rPr>
              <a:t>• A higher proportion of year 7 to 11 girls (7%) reported vaping at least weekly compared with boys (4%). Amongst young people who identified as neither a boy nor a girl, 8% reported vaping at least weekly.</a:t>
            </a:r>
            <a:endParaRPr lang="en-US" sz="2200" dirty="0">
              <a:solidFill>
                <a:srgbClr val="285087"/>
              </a:solidFill>
              <a:latin typeface="Ubuntu"/>
              <a:cs typeface="Calibri"/>
            </a:endParaRPr>
          </a:p>
          <a:p>
            <a:pPr marL="0" indent="0">
              <a:buNone/>
            </a:pPr>
            <a:endParaRPr lang="en-US" dirty="0">
              <a:cs typeface="Calibri"/>
            </a:endParaRPr>
          </a:p>
        </p:txBody>
      </p:sp>
    </p:spTree>
    <p:extLst>
      <p:ext uri="{BB962C8B-B14F-4D97-AF65-F5344CB8AC3E}">
        <p14:creationId xmlns:p14="http://schemas.microsoft.com/office/powerpoint/2010/main" val="676266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3" y="990577"/>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dirty="0">
                <a:solidFill>
                  <a:srgbClr val="285087"/>
                </a:solidFill>
                <a:latin typeface="Ubuntu"/>
                <a:cs typeface="Calibri"/>
              </a:rPr>
              <a:t>Learners regularly using vapes</a:t>
            </a:r>
            <a:endParaRPr lang="en-US" sz="3100" b="1" dirty="0">
              <a:solidFill>
                <a:srgbClr val="285087"/>
              </a:solidFill>
              <a:latin typeface="Ubuntu"/>
              <a:cs typeface="Calibri Light" panose="020F0302020204030204"/>
            </a:endParaRPr>
          </a:p>
        </p:txBody>
      </p:sp>
      <p:sp>
        <p:nvSpPr>
          <p:cNvPr id="4" name="Content Placeholder 2">
            <a:extLst>
              <a:ext uri="{FF2B5EF4-FFF2-40B4-BE49-F238E27FC236}">
                <a16:creationId xmlns:a16="http://schemas.microsoft.com/office/drawing/2014/main" id="{E3290C0D-9F64-F6B1-8F5A-F5BE35DE0DB3}"/>
              </a:ext>
            </a:extLst>
          </p:cNvPr>
          <p:cNvSpPr>
            <a:spLocks noGrp="1"/>
          </p:cNvSpPr>
          <p:nvPr/>
        </p:nvSpPr>
        <p:spPr>
          <a:xfrm>
            <a:off x="468709" y="1946881"/>
            <a:ext cx="10850399" cy="435133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002060"/>
                </a:solidFill>
                <a:latin typeface="Ubuntu"/>
                <a:ea typeface="Calibri"/>
                <a:cs typeface="Calibri"/>
              </a:rPr>
              <a:t>• </a:t>
            </a:r>
            <a:r>
              <a:rPr lang="en-US" sz="2400" dirty="0">
                <a:solidFill>
                  <a:srgbClr val="285087"/>
                </a:solidFill>
                <a:latin typeface="Ubuntu"/>
                <a:ea typeface="Calibri"/>
                <a:cs typeface="Calibri"/>
              </a:rPr>
              <a:t>5% of secondary aged learners reported use of vapes regularly (defined as at least weekly) </a:t>
            </a:r>
          </a:p>
          <a:p>
            <a:pPr marL="0" indent="0">
              <a:buNone/>
            </a:pPr>
            <a:endParaRPr lang="en-US" dirty="0">
              <a:ea typeface="Calibri"/>
              <a:cs typeface="Calibri"/>
            </a:endParaRPr>
          </a:p>
          <a:p>
            <a:pPr marL="0" indent="0">
              <a:buNone/>
            </a:pPr>
            <a:endParaRPr lang="en-US" dirty="0">
              <a:ea typeface="Calibri"/>
              <a:cs typeface="Calibri"/>
            </a:endParaRPr>
          </a:p>
          <a:p>
            <a:pPr marL="0" indent="0">
              <a:buNone/>
            </a:pPr>
            <a:endParaRPr lang="en-US" dirty="0">
              <a:ea typeface="Calibri"/>
              <a:cs typeface="Calibri"/>
            </a:endParaRPr>
          </a:p>
          <a:p>
            <a:pPr marL="0" indent="0">
              <a:buNone/>
            </a:pPr>
            <a:endParaRPr lang="en-US" dirty="0">
              <a:ea typeface="Calibri"/>
              <a:cs typeface="Calibri"/>
            </a:endParaRPr>
          </a:p>
          <a:p>
            <a:pPr marL="0" indent="0">
              <a:buNone/>
            </a:pPr>
            <a:endParaRPr lang="en-US" dirty="0">
              <a:ea typeface="Calibri"/>
              <a:cs typeface="Calibri"/>
            </a:endParaRPr>
          </a:p>
          <a:p>
            <a:pPr marL="0" indent="0">
              <a:buNone/>
            </a:pPr>
            <a:endParaRPr lang="en-US" dirty="0">
              <a:ea typeface="Calibri"/>
              <a:cs typeface="Calibri"/>
            </a:endParaRPr>
          </a:p>
          <a:p>
            <a:pPr marL="0" indent="0">
              <a:buNone/>
            </a:pPr>
            <a:endParaRPr lang="en-US" sz="2400" dirty="0">
              <a:ea typeface="Calibri"/>
              <a:cs typeface="Calibri"/>
            </a:endParaRPr>
          </a:p>
          <a:p>
            <a:r>
              <a:rPr lang="en-US" sz="2400" b="1" dirty="0">
                <a:solidFill>
                  <a:srgbClr val="285087"/>
                </a:solidFill>
                <a:latin typeface="Ubuntu"/>
                <a:ea typeface="Calibri"/>
                <a:cs typeface="Calibri"/>
              </a:rPr>
              <a:t>The vast majority of children and young people in Wales do not vape</a:t>
            </a:r>
            <a:endParaRPr lang="en-US" b="1" dirty="0">
              <a:solidFill>
                <a:srgbClr val="285087"/>
              </a:solidFill>
              <a:latin typeface="Ubuntu"/>
              <a:ea typeface="Calibri"/>
              <a:cs typeface="Calibri"/>
            </a:endParaRPr>
          </a:p>
        </p:txBody>
      </p:sp>
      <p:grpSp>
        <p:nvGrpSpPr>
          <p:cNvPr id="5" name="Group 4">
            <a:extLst>
              <a:ext uri="{FF2B5EF4-FFF2-40B4-BE49-F238E27FC236}">
                <a16:creationId xmlns:a16="http://schemas.microsoft.com/office/drawing/2014/main" id="{E7111362-5F3D-C1FD-479E-F3CD5AC6DA65}"/>
              </a:ext>
            </a:extLst>
          </p:cNvPr>
          <p:cNvGrpSpPr/>
          <p:nvPr/>
        </p:nvGrpSpPr>
        <p:grpSpPr>
          <a:xfrm>
            <a:off x="4284152" y="2463468"/>
            <a:ext cx="3623695" cy="2757117"/>
            <a:chOff x="4362140" y="2733798"/>
            <a:chExt cx="3623695" cy="2757117"/>
          </a:xfrm>
        </p:grpSpPr>
        <p:sp>
          <p:nvSpPr>
            <p:cNvPr id="8" name="TextBox 3">
              <a:extLst>
                <a:ext uri="{FF2B5EF4-FFF2-40B4-BE49-F238E27FC236}">
                  <a16:creationId xmlns:a16="http://schemas.microsoft.com/office/drawing/2014/main" id="{71DBF2F6-7239-C51F-89D6-5B5DDDB66D1C}"/>
                </a:ext>
              </a:extLst>
            </p:cNvPr>
            <p:cNvSpPr txBox="1"/>
            <p:nvPr/>
          </p:nvSpPr>
          <p:spPr>
            <a:xfrm>
              <a:off x="5202875" y="2733798"/>
              <a:ext cx="2007259"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b="1" dirty="0">
                  <a:solidFill>
                    <a:srgbClr val="41C0AF"/>
                  </a:solidFill>
                  <a:latin typeface="ubuntu bold"/>
                  <a:ea typeface="Calibri"/>
                  <a:cs typeface="Calibri"/>
                </a:rPr>
                <a:t>1</a:t>
              </a:r>
              <a:r>
                <a:rPr lang="en-US" b="1" dirty="0">
                  <a:solidFill>
                    <a:srgbClr val="41C0AF"/>
                  </a:solidFill>
                  <a:latin typeface="ubuntu bold"/>
                  <a:ea typeface="Calibri"/>
                  <a:cs typeface="Calibri"/>
                </a:rPr>
                <a:t> </a:t>
              </a:r>
              <a:r>
                <a:rPr lang="en-US" sz="4000" dirty="0">
                  <a:solidFill>
                    <a:srgbClr val="41C0AF"/>
                  </a:solidFill>
                  <a:latin typeface="ubuntu bold"/>
                  <a:ea typeface="Calibri"/>
                  <a:cs typeface="Calibri"/>
                </a:rPr>
                <a:t>in</a:t>
              </a:r>
              <a:r>
                <a:rPr lang="en-US" b="1" dirty="0">
                  <a:solidFill>
                    <a:srgbClr val="41C0AF"/>
                  </a:solidFill>
                  <a:latin typeface="ubuntu bold"/>
                  <a:ea typeface="Calibri"/>
                  <a:cs typeface="Calibri"/>
                </a:rPr>
                <a:t> </a:t>
              </a:r>
              <a:r>
                <a:rPr lang="en-US" sz="5400" b="1" dirty="0">
                  <a:solidFill>
                    <a:srgbClr val="41C0AF"/>
                  </a:solidFill>
                  <a:latin typeface="ubuntu bold"/>
                  <a:ea typeface="Calibri"/>
                  <a:cs typeface="Calibri"/>
                </a:rPr>
                <a:t>20</a:t>
              </a:r>
              <a:endParaRPr lang="en-US" sz="5400" b="1" dirty="0">
                <a:solidFill>
                  <a:srgbClr val="41C0AF"/>
                </a:solidFill>
                <a:latin typeface="ubuntu bold"/>
              </a:endParaRPr>
            </a:p>
          </p:txBody>
        </p:sp>
        <p:sp>
          <p:nvSpPr>
            <p:cNvPr id="9" name="TextBox 5">
              <a:extLst>
                <a:ext uri="{FF2B5EF4-FFF2-40B4-BE49-F238E27FC236}">
                  <a16:creationId xmlns:a16="http://schemas.microsoft.com/office/drawing/2014/main" id="{FB5E0D27-45BA-52C1-5550-A7923F0F47F7}"/>
                </a:ext>
              </a:extLst>
            </p:cNvPr>
            <p:cNvSpPr txBox="1"/>
            <p:nvPr/>
          </p:nvSpPr>
          <p:spPr>
            <a:xfrm>
              <a:off x="4814454" y="3538680"/>
              <a:ext cx="2776682"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latin typeface="Ubuntu"/>
                  <a:ea typeface="Calibri"/>
                  <a:cs typeface="Calibri"/>
                </a:rPr>
                <a:t>Secondary aged learners </a:t>
              </a:r>
            </a:p>
            <a:p>
              <a:pPr algn="ctr"/>
              <a:r>
                <a:rPr lang="en-US" sz="1400" dirty="0">
                  <a:latin typeface="Ubuntu"/>
                  <a:ea typeface="Calibri"/>
                  <a:cs typeface="Calibri"/>
                </a:rPr>
                <a:t>reported </a:t>
              </a:r>
              <a:r>
                <a:rPr lang="en-US" sz="1400" b="1" dirty="0">
                  <a:latin typeface="Ubuntu"/>
                  <a:ea typeface="Calibri"/>
                  <a:cs typeface="Calibri"/>
                </a:rPr>
                <a:t>using vapes regularly</a:t>
              </a:r>
            </a:p>
          </p:txBody>
        </p:sp>
        <p:pic>
          <p:nvPicPr>
            <p:cNvPr id="10" name="Picture 9" descr="A group of blue people&#10;&#10;Description automatically generated">
              <a:extLst>
                <a:ext uri="{FF2B5EF4-FFF2-40B4-BE49-F238E27FC236}">
                  <a16:creationId xmlns:a16="http://schemas.microsoft.com/office/drawing/2014/main" id="{1B48BE2D-13A7-6CA5-F710-FE8A2C3D3B76}"/>
                </a:ext>
              </a:extLst>
            </p:cNvPr>
            <p:cNvPicPr>
              <a:picLocks noChangeAspect="1"/>
            </p:cNvPicPr>
            <p:nvPr/>
          </p:nvPicPr>
          <p:blipFill rotWithShape="1">
            <a:blip r:embed="rId2"/>
            <a:srcRect r="2200" b="5031"/>
            <a:stretch/>
          </p:blipFill>
          <p:spPr>
            <a:xfrm>
              <a:off x="4362140" y="4125005"/>
              <a:ext cx="3623695" cy="1365910"/>
            </a:xfrm>
            <a:prstGeom prst="rect">
              <a:avLst/>
            </a:prstGeom>
          </p:spPr>
        </p:pic>
      </p:grpSp>
      <p:sp>
        <p:nvSpPr>
          <p:cNvPr id="6" name="TextBox 6">
            <a:extLst>
              <a:ext uri="{FF2B5EF4-FFF2-40B4-BE49-F238E27FC236}">
                <a16:creationId xmlns:a16="http://schemas.microsoft.com/office/drawing/2014/main" id="{2BB5687E-108C-F08E-AB23-10E9738BFCCD}"/>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a:solidFill>
                <a:srgbClr val="285087"/>
              </a:solidFill>
              <a:cs typeface="Calibri"/>
            </a:endParaRPr>
          </a:p>
        </p:txBody>
      </p:sp>
    </p:spTree>
    <p:extLst>
      <p:ext uri="{BB962C8B-B14F-4D97-AF65-F5344CB8AC3E}">
        <p14:creationId xmlns:p14="http://schemas.microsoft.com/office/powerpoint/2010/main" val="304082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3" y="990577"/>
            <a:ext cx="9588920"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dirty="0">
                <a:solidFill>
                  <a:srgbClr val="285087"/>
                </a:solidFill>
                <a:latin typeface="Ubuntu"/>
                <a:cs typeface="Calibri"/>
              </a:rPr>
              <a:t>Vape use compared to</a:t>
            </a:r>
          </a:p>
          <a:p>
            <a:r>
              <a:rPr lang="en-US" sz="3100" b="1" dirty="0">
                <a:solidFill>
                  <a:srgbClr val="285087"/>
                </a:solidFill>
                <a:latin typeface="Ubuntu"/>
                <a:cs typeface="Calibri"/>
              </a:rPr>
              <a:t>other substances</a:t>
            </a:r>
            <a:endParaRPr lang="en-US" sz="3100" b="1" dirty="0">
              <a:solidFill>
                <a:srgbClr val="285087"/>
              </a:solidFill>
              <a:latin typeface="Ubuntu"/>
              <a:cs typeface="Calibri Light" panose="020F0302020204030204"/>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2" y="2100263"/>
            <a:ext cx="5673477" cy="2462213"/>
          </a:xfrm>
          <a:prstGeom prst="rect">
            <a:avLst/>
          </a:prstGeom>
          <a:noFill/>
        </p:spPr>
        <p:txBody>
          <a:bodyPr wrap="square" lIns="91440" tIns="45720" rIns="91440" bIns="45720" anchor="t">
            <a:spAutoFit/>
          </a:bodyPr>
          <a:lstStyle/>
          <a:p>
            <a:pPr algn="l" rtl="0" fontAlgn="base"/>
            <a:r>
              <a:rPr lang="en-US" sz="2200" b="0" i="0" u="none" strike="noStrike" dirty="0">
                <a:solidFill>
                  <a:srgbClr val="285087"/>
                </a:solidFill>
                <a:effectLst/>
                <a:latin typeface="Ubuntu"/>
              </a:rPr>
              <a:t>Use of vapes, tobacco, alcohol and cannabis amongst learners in secondary years 7-11 in Wales in 2021 (Source: SHRN)</a:t>
            </a:r>
            <a:r>
              <a:rPr lang="en-US" sz="2200" b="0" i="0" dirty="0">
                <a:solidFill>
                  <a:srgbClr val="285087"/>
                </a:solidFill>
                <a:effectLst/>
                <a:latin typeface="Ubuntu"/>
              </a:rPr>
              <a:t>​.</a:t>
            </a:r>
            <a:endParaRPr lang="en-US" sz="2200" b="0" i="0">
              <a:solidFill>
                <a:srgbClr val="285087"/>
              </a:solidFill>
              <a:effectLst/>
              <a:latin typeface="Ubuntu"/>
              <a:cs typeface="Segoe UI"/>
            </a:endParaRPr>
          </a:p>
          <a:p>
            <a:pPr algn="l" rtl="0" fontAlgn="base"/>
            <a:r>
              <a:rPr lang="en-US" sz="2200" b="0" i="0" dirty="0">
                <a:solidFill>
                  <a:srgbClr val="285087"/>
                </a:solidFill>
                <a:effectLst/>
                <a:latin typeface="Ubuntu"/>
              </a:rPr>
              <a:t>​</a:t>
            </a:r>
            <a:endParaRPr lang="en-US" sz="2200" b="0" i="0">
              <a:solidFill>
                <a:srgbClr val="285087"/>
              </a:solidFill>
              <a:effectLst/>
              <a:latin typeface="Ubuntu"/>
              <a:cs typeface="Segoe UI"/>
            </a:endParaRPr>
          </a:p>
          <a:p>
            <a:pPr algn="l" rtl="0" fontAlgn="base"/>
            <a:r>
              <a:rPr lang="en-US" sz="2200" b="0" i="0" u="none" strike="noStrike" dirty="0">
                <a:solidFill>
                  <a:srgbClr val="285087"/>
                </a:solidFill>
                <a:effectLst/>
                <a:latin typeface="Ubuntu"/>
              </a:rPr>
              <a:t>A higher proportion of secondary ages learners drink alcohol weekly compared to vape weekly.</a:t>
            </a:r>
            <a:endParaRPr lang="en-US" sz="2200" b="0" i="0" dirty="0">
              <a:solidFill>
                <a:srgbClr val="285087"/>
              </a:solidFill>
              <a:effectLst/>
              <a:latin typeface="Ubuntu"/>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dirty="0">
              <a:solidFill>
                <a:srgbClr val="000000"/>
              </a:solidFill>
              <a:cs typeface="Calibri" panose="020F0502020204030204"/>
            </a:endParaRPr>
          </a:p>
        </p:txBody>
      </p:sp>
      <p:pic>
        <p:nvPicPr>
          <p:cNvPr id="2" name="Picture 1">
            <a:extLst>
              <a:ext uri="{FF2B5EF4-FFF2-40B4-BE49-F238E27FC236}">
                <a16:creationId xmlns:a16="http://schemas.microsoft.com/office/drawing/2014/main" id="{D21DF1C5-DF26-4189-898B-C56F980C7841}"/>
              </a:ext>
            </a:extLst>
          </p:cNvPr>
          <p:cNvPicPr>
            <a:picLocks noChangeAspect="1"/>
          </p:cNvPicPr>
          <p:nvPr/>
        </p:nvPicPr>
        <p:blipFill rotWithShape="1">
          <a:blip r:embed="rId2"/>
          <a:srcRect l="769" t="549" r="1340" b="1099"/>
          <a:stretch/>
        </p:blipFill>
        <p:spPr>
          <a:xfrm>
            <a:off x="6096000" y="1626522"/>
            <a:ext cx="5972588" cy="3599952"/>
          </a:xfrm>
          <a:prstGeom prst="rect">
            <a:avLst/>
          </a:prstGeom>
        </p:spPr>
      </p:pic>
    </p:spTree>
    <p:extLst>
      <p:ext uri="{BB962C8B-B14F-4D97-AF65-F5344CB8AC3E}">
        <p14:creationId xmlns:p14="http://schemas.microsoft.com/office/powerpoint/2010/main" val="1510523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2" y="1097629"/>
            <a:ext cx="5709648"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Learners regularly using vapes</a:t>
            </a:r>
            <a:r>
              <a:rPr lang="en-US" sz="3100" b="1" dirty="0">
                <a:solidFill>
                  <a:srgbClr val="285087"/>
                </a:solidFill>
                <a:latin typeface="Ubuntu"/>
              </a:rPr>
              <a:t> </a:t>
            </a:r>
            <a:endParaRPr lang="en-US" sz="3100" b="1" i="0" u="none" strike="noStrike" dirty="0">
              <a:solidFill>
                <a:srgbClr val="285087"/>
              </a:solidFill>
              <a:effectLst/>
              <a:latin typeface="Ubuntu" panose="020B0504030602030204" pitchFamily="34" charset="0"/>
            </a:endParaRPr>
          </a:p>
          <a:p>
            <a:r>
              <a:rPr lang="en-US" sz="3100" b="1" i="0" u="none" strike="noStrike" dirty="0">
                <a:solidFill>
                  <a:srgbClr val="285087"/>
                </a:solidFill>
                <a:effectLst/>
                <a:latin typeface="Ubuntu"/>
              </a:rPr>
              <a:t>by year group</a:t>
            </a:r>
            <a:endParaRPr lang="en-US" sz="3100" b="1" dirty="0">
              <a:solidFill>
                <a:srgbClr val="285087"/>
              </a:solidFill>
              <a:latin typeface="Ubuntu"/>
              <a:cs typeface="Calibri Light" panose="020F0302020204030204"/>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2" y="2100263"/>
            <a:ext cx="4644283" cy="1446550"/>
          </a:xfrm>
          <a:prstGeom prst="rect">
            <a:avLst/>
          </a:prstGeom>
          <a:noFill/>
        </p:spPr>
        <p:txBody>
          <a:bodyPr wrap="square" lIns="91440" tIns="45720" rIns="91440" bIns="45720" anchor="t">
            <a:spAutoFit/>
          </a:bodyPr>
          <a:lstStyle/>
          <a:p>
            <a:pPr algn="l" rtl="0" fontAlgn="base"/>
            <a:r>
              <a:rPr lang="en-US" sz="2200" b="0" i="0" u="none" strike="noStrike" dirty="0">
                <a:solidFill>
                  <a:srgbClr val="285087"/>
                </a:solidFill>
                <a:effectLst/>
                <a:latin typeface="Ubuntu"/>
              </a:rPr>
              <a:t>Year 11 learners were more likely to use a vaping device at least weekly (14%) compared with Year 7 learners (1%).</a:t>
            </a:r>
            <a:endParaRPr lang="en-US" sz="2200" b="0" i="0">
              <a:solidFill>
                <a:srgbClr val="285087"/>
              </a:solidFill>
              <a:effectLst/>
              <a:latin typeface="Ubuntu"/>
              <a:cs typeface="Segoe UI"/>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a:solidFill>
                <a:srgbClr val="285087"/>
              </a:solidFill>
              <a:ea typeface="Calibri"/>
              <a:cs typeface="Calibri"/>
            </a:endParaRPr>
          </a:p>
        </p:txBody>
      </p:sp>
      <p:pic>
        <p:nvPicPr>
          <p:cNvPr id="3" name="Picture 2" descr="A graph with green and blue text&#10;&#10;Description automatically generated">
            <a:extLst>
              <a:ext uri="{FF2B5EF4-FFF2-40B4-BE49-F238E27FC236}">
                <a16:creationId xmlns:a16="http://schemas.microsoft.com/office/drawing/2014/main" id="{58A84151-C5AF-5B48-3EC1-8C28F5279AAB}"/>
              </a:ext>
            </a:extLst>
          </p:cNvPr>
          <p:cNvPicPr>
            <a:picLocks noChangeAspect="1"/>
          </p:cNvPicPr>
          <p:nvPr/>
        </p:nvPicPr>
        <p:blipFill rotWithShape="1">
          <a:blip r:embed="rId2"/>
          <a:srcRect l="493" t="1374" r="821" b="1648"/>
          <a:stretch/>
        </p:blipFill>
        <p:spPr>
          <a:xfrm>
            <a:off x="5926282" y="1678257"/>
            <a:ext cx="6089164" cy="3580712"/>
          </a:xfrm>
          <a:prstGeom prst="rect">
            <a:avLst/>
          </a:prstGeom>
        </p:spPr>
      </p:pic>
    </p:spTree>
    <p:extLst>
      <p:ext uri="{BB962C8B-B14F-4D97-AF65-F5344CB8AC3E}">
        <p14:creationId xmlns:p14="http://schemas.microsoft.com/office/powerpoint/2010/main" val="3226915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3" y="990577"/>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dirty="0">
                <a:solidFill>
                  <a:srgbClr val="285087"/>
                </a:solidFill>
                <a:latin typeface="Ubuntu"/>
                <a:cs typeface="Calibri"/>
              </a:rPr>
              <a:t>Learners regularly using vapes</a:t>
            </a:r>
            <a:endParaRPr lang="en-US" sz="3100" b="1">
              <a:solidFill>
                <a:srgbClr val="285087"/>
              </a:solidFill>
              <a:latin typeface="Ubuntu"/>
              <a:cs typeface="Calibri Light" panose="020F0302020204030204"/>
            </a:endParaRPr>
          </a:p>
        </p:txBody>
      </p:sp>
      <p:sp>
        <p:nvSpPr>
          <p:cNvPr id="2" name="Content Placeholder 2">
            <a:extLst>
              <a:ext uri="{FF2B5EF4-FFF2-40B4-BE49-F238E27FC236}">
                <a16:creationId xmlns:a16="http://schemas.microsoft.com/office/drawing/2014/main" id="{FD689F1C-0CE8-1D80-EE1A-65BC6F84D3A4}"/>
              </a:ext>
            </a:extLst>
          </p:cNvPr>
          <p:cNvSpPr>
            <a:spLocks noGrp="1"/>
          </p:cNvSpPr>
          <p:nvPr/>
        </p:nvSpPr>
        <p:spPr>
          <a:xfrm>
            <a:off x="345897" y="1965304"/>
            <a:ext cx="10932808"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solidFill>
                  <a:srgbClr val="002060"/>
                </a:solidFill>
                <a:latin typeface="Ubuntu"/>
                <a:ea typeface="Calibri"/>
                <a:cs typeface="Calibri"/>
              </a:rPr>
              <a:t> 2</a:t>
            </a:r>
            <a:r>
              <a:rPr lang="en-US" sz="2200" dirty="0">
                <a:solidFill>
                  <a:srgbClr val="285087"/>
                </a:solidFill>
                <a:latin typeface="Ubuntu"/>
                <a:ea typeface="Calibri"/>
                <a:cs typeface="Calibri"/>
              </a:rPr>
              <a:t>0% of secondary aged learners from Year 7 to 11 had ever tried vapes </a:t>
            </a:r>
          </a:p>
          <a:p>
            <a:endParaRPr lang="en-US" dirty="0">
              <a:ea typeface="Calibri"/>
              <a:cs typeface="Calibri"/>
            </a:endParaRPr>
          </a:p>
          <a:p>
            <a:endParaRPr lang="en-US" dirty="0">
              <a:ea typeface="Calibri"/>
              <a:cs typeface="Calibri"/>
            </a:endParaRPr>
          </a:p>
          <a:p>
            <a:endParaRPr lang="en-US" dirty="0">
              <a:ea typeface="Calibri"/>
              <a:cs typeface="Calibri"/>
            </a:endParaRPr>
          </a:p>
          <a:p>
            <a:endParaRPr lang="en-US" dirty="0">
              <a:ea typeface="Calibri"/>
              <a:cs typeface="Calibri"/>
            </a:endParaRPr>
          </a:p>
          <a:p>
            <a:endParaRPr lang="en-US" dirty="0">
              <a:ea typeface="Calibri"/>
              <a:cs typeface="Calibri"/>
            </a:endParaRPr>
          </a:p>
          <a:p>
            <a:endParaRPr lang="en-US" dirty="0">
              <a:ea typeface="Calibri"/>
              <a:cs typeface="Calibri"/>
            </a:endParaRPr>
          </a:p>
          <a:p>
            <a:r>
              <a:rPr lang="en-US" sz="2200" b="1" dirty="0">
                <a:solidFill>
                  <a:srgbClr val="285087"/>
                </a:solidFill>
                <a:latin typeface="Ubuntu"/>
                <a:ea typeface="Calibri"/>
                <a:cs typeface="Calibri"/>
              </a:rPr>
              <a:t>The vast majority of children and young people in Wales do not vape</a:t>
            </a:r>
            <a:endParaRPr lang="en-US" b="1">
              <a:solidFill>
                <a:srgbClr val="285087"/>
              </a:solidFill>
              <a:latin typeface="Ubuntu"/>
              <a:ea typeface="Calibri"/>
              <a:cs typeface="Calibri"/>
            </a:endParaRPr>
          </a:p>
        </p:txBody>
      </p:sp>
      <p:grpSp>
        <p:nvGrpSpPr>
          <p:cNvPr id="3" name="Group 2">
            <a:extLst>
              <a:ext uri="{FF2B5EF4-FFF2-40B4-BE49-F238E27FC236}">
                <a16:creationId xmlns:a16="http://schemas.microsoft.com/office/drawing/2014/main" id="{E690E363-E056-A78D-7CC1-969B46550C31}"/>
              </a:ext>
            </a:extLst>
          </p:cNvPr>
          <p:cNvGrpSpPr/>
          <p:nvPr/>
        </p:nvGrpSpPr>
        <p:grpSpPr>
          <a:xfrm>
            <a:off x="3909411" y="2523717"/>
            <a:ext cx="3658061" cy="2634157"/>
            <a:chOff x="3948298" y="2624941"/>
            <a:chExt cx="3543300" cy="2634157"/>
          </a:xfrm>
        </p:grpSpPr>
        <p:grpSp>
          <p:nvGrpSpPr>
            <p:cNvPr id="12" name="Group 11">
              <a:extLst>
                <a:ext uri="{FF2B5EF4-FFF2-40B4-BE49-F238E27FC236}">
                  <a16:creationId xmlns:a16="http://schemas.microsoft.com/office/drawing/2014/main" id="{8773E041-7C7D-A366-6542-4857081F3CBE}"/>
                </a:ext>
              </a:extLst>
            </p:cNvPr>
            <p:cNvGrpSpPr/>
            <p:nvPr/>
          </p:nvGrpSpPr>
          <p:grpSpPr>
            <a:xfrm>
              <a:off x="4329545" y="2624941"/>
              <a:ext cx="2776682" cy="1328102"/>
              <a:chOff x="4814454" y="2733798"/>
              <a:chExt cx="2776682" cy="1328102"/>
            </a:xfrm>
          </p:grpSpPr>
          <p:sp>
            <p:nvSpPr>
              <p:cNvPr id="14" name="TextBox 4">
                <a:extLst>
                  <a:ext uri="{FF2B5EF4-FFF2-40B4-BE49-F238E27FC236}">
                    <a16:creationId xmlns:a16="http://schemas.microsoft.com/office/drawing/2014/main" id="{82C70EF5-39CD-FF4D-B056-A0AE22B0C05F}"/>
                  </a:ext>
                </a:extLst>
              </p:cNvPr>
              <p:cNvSpPr txBox="1"/>
              <p:nvPr/>
            </p:nvSpPr>
            <p:spPr>
              <a:xfrm>
                <a:off x="5202875" y="2733798"/>
                <a:ext cx="2007259"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b="1">
                    <a:solidFill>
                      <a:srgbClr val="41C0AF"/>
                    </a:solidFill>
                    <a:latin typeface="ubuntu bold"/>
                    <a:ea typeface="Calibri"/>
                    <a:cs typeface="Calibri"/>
                  </a:rPr>
                  <a:t>4</a:t>
                </a:r>
                <a:r>
                  <a:rPr lang="en-US" b="1">
                    <a:solidFill>
                      <a:srgbClr val="41C0AF"/>
                    </a:solidFill>
                    <a:latin typeface="ubuntu bold"/>
                    <a:ea typeface="Calibri"/>
                    <a:cs typeface="Calibri"/>
                  </a:rPr>
                  <a:t> </a:t>
                </a:r>
                <a:r>
                  <a:rPr lang="en-US" sz="4000">
                    <a:solidFill>
                      <a:srgbClr val="41C0AF"/>
                    </a:solidFill>
                    <a:latin typeface="ubuntu bold"/>
                    <a:ea typeface="Calibri"/>
                    <a:cs typeface="Calibri"/>
                  </a:rPr>
                  <a:t>in</a:t>
                </a:r>
                <a:r>
                  <a:rPr lang="en-US" b="1">
                    <a:solidFill>
                      <a:srgbClr val="41C0AF"/>
                    </a:solidFill>
                    <a:latin typeface="ubuntu bold"/>
                    <a:ea typeface="Calibri"/>
                    <a:cs typeface="Calibri"/>
                  </a:rPr>
                  <a:t> </a:t>
                </a:r>
                <a:r>
                  <a:rPr lang="en-US" sz="5400" b="1">
                    <a:solidFill>
                      <a:srgbClr val="41C0AF"/>
                    </a:solidFill>
                    <a:latin typeface="ubuntu bold"/>
                    <a:ea typeface="Calibri"/>
                    <a:cs typeface="Calibri"/>
                  </a:rPr>
                  <a:t>20</a:t>
                </a:r>
                <a:endParaRPr lang="en-US" sz="5400" b="1">
                  <a:solidFill>
                    <a:srgbClr val="41C0AF"/>
                  </a:solidFill>
                  <a:latin typeface="ubuntu bold"/>
                </a:endParaRPr>
              </a:p>
            </p:txBody>
          </p:sp>
          <p:sp>
            <p:nvSpPr>
              <p:cNvPr id="15" name="TextBox 5">
                <a:extLst>
                  <a:ext uri="{FF2B5EF4-FFF2-40B4-BE49-F238E27FC236}">
                    <a16:creationId xmlns:a16="http://schemas.microsoft.com/office/drawing/2014/main" id="{7FB442F7-36E3-8952-FDD6-CC50B349DE97}"/>
                  </a:ext>
                </a:extLst>
              </p:cNvPr>
              <p:cNvSpPr txBox="1"/>
              <p:nvPr/>
            </p:nvSpPr>
            <p:spPr>
              <a:xfrm>
                <a:off x="4814454" y="3538680"/>
                <a:ext cx="2776682"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a:latin typeface="Ubuntu"/>
                    <a:ea typeface="Calibri"/>
                    <a:cs typeface="Calibri"/>
                  </a:rPr>
                  <a:t>Secondary aged learners </a:t>
                </a:r>
              </a:p>
              <a:p>
                <a:pPr algn="ctr"/>
                <a:r>
                  <a:rPr lang="en-US" sz="1400">
                    <a:latin typeface="Ubuntu"/>
                    <a:ea typeface="Calibri"/>
                    <a:cs typeface="Calibri"/>
                  </a:rPr>
                  <a:t>reported </a:t>
                </a:r>
                <a:r>
                  <a:rPr lang="en-US" sz="1400" b="1">
                    <a:latin typeface="Ubuntu"/>
                    <a:ea typeface="Calibri"/>
                    <a:cs typeface="Calibri"/>
                  </a:rPr>
                  <a:t>ever trying vapes</a:t>
                </a:r>
              </a:p>
            </p:txBody>
          </p:sp>
        </p:grpSp>
        <p:pic>
          <p:nvPicPr>
            <p:cNvPr id="13" name="Picture 12" descr="A group of blue and green people&#10;&#10;Description automatically generated">
              <a:extLst>
                <a:ext uri="{FF2B5EF4-FFF2-40B4-BE49-F238E27FC236}">
                  <a16:creationId xmlns:a16="http://schemas.microsoft.com/office/drawing/2014/main" id="{0F7CCFE5-BA2E-AD5F-2C87-F3169CFB39F9}"/>
                </a:ext>
              </a:extLst>
            </p:cNvPr>
            <p:cNvPicPr>
              <a:picLocks noChangeAspect="1"/>
            </p:cNvPicPr>
            <p:nvPr/>
          </p:nvPicPr>
          <p:blipFill>
            <a:blip r:embed="rId2"/>
            <a:stretch>
              <a:fillRect/>
            </a:stretch>
          </p:blipFill>
          <p:spPr>
            <a:xfrm>
              <a:off x="3948298" y="3954173"/>
              <a:ext cx="3543300" cy="1304925"/>
            </a:xfrm>
            <a:prstGeom prst="rect">
              <a:avLst/>
            </a:prstGeom>
          </p:spPr>
        </p:pic>
      </p:grpSp>
      <p:sp>
        <p:nvSpPr>
          <p:cNvPr id="16" name="TextBox 6">
            <a:extLst>
              <a:ext uri="{FF2B5EF4-FFF2-40B4-BE49-F238E27FC236}">
                <a16:creationId xmlns:a16="http://schemas.microsoft.com/office/drawing/2014/main" id="{4CB0C6A9-85E0-29D3-4C11-A6A3B8B7D735}"/>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dirty="0">
              <a:solidFill>
                <a:srgbClr val="285087"/>
              </a:solidFill>
            </a:endParaRPr>
          </a:p>
        </p:txBody>
      </p:sp>
    </p:spTree>
    <p:extLst>
      <p:ext uri="{BB962C8B-B14F-4D97-AF65-F5344CB8AC3E}">
        <p14:creationId xmlns:p14="http://schemas.microsoft.com/office/powerpoint/2010/main" val="1511129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a:spLocks/>
          </p:cNvSpPr>
          <p:nvPr/>
        </p:nvSpPr>
        <p:spPr>
          <a:xfrm>
            <a:off x="422522" y="1097629"/>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100" b="1" i="0" u="none" strike="noStrike" dirty="0">
                <a:solidFill>
                  <a:srgbClr val="285087"/>
                </a:solidFill>
                <a:effectLst/>
                <a:latin typeface="Ubuntu"/>
              </a:rPr>
              <a:t>Vape use by gender</a:t>
            </a:r>
            <a:endParaRPr lang="en-US" sz="3100" b="1" dirty="0">
              <a:solidFill>
                <a:srgbClr val="285087"/>
              </a:solidFill>
              <a:latin typeface="Ubuntu"/>
              <a:cs typeface="Calibri Light" panose="020F0302020204030204"/>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2" y="2100263"/>
            <a:ext cx="5673477" cy="2462213"/>
          </a:xfrm>
          <a:prstGeom prst="rect">
            <a:avLst/>
          </a:prstGeom>
          <a:noFill/>
        </p:spPr>
        <p:txBody>
          <a:bodyPr wrap="square" lIns="91440" tIns="45720" rIns="91440" bIns="45720" anchor="t">
            <a:spAutoFit/>
          </a:bodyPr>
          <a:lstStyle/>
          <a:p>
            <a:pPr algn="l" rtl="0" fontAlgn="base"/>
            <a:r>
              <a:rPr lang="en-US" sz="2200" b="0" i="0" u="none" strike="noStrike" dirty="0">
                <a:solidFill>
                  <a:srgbClr val="285087"/>
                </a:solidFill>
                <a:effectLst/>
                <a:latin typeface="Ubuntu"/>
              </a:rPr>
              <a:t>A higher proportion of Year 7 to 11 girls (7%) reported vaping at least weekly compared with boys (4%). </a:t>
            </a:r>
          </a:p>
          <a:p>
            <a:pPr algn="l" rtl="0" fontAlgn="base"/>
            <a:endParaRPr lang="en-US" sz="2200" dirty="0">
              <a:solidFill>
                <a:srgbClr val="285087"/>
              </a:solidFill>
              <a:latin typeface="Ubuntu" panose="020B0504030602030204" pitchFamily="34" charset="0"/>
            </a:endParaRPr>
          </a:p>
          <a:p>
            <a:pPr algn="l" rtl="0" fontAlgn="base"/>
            <a:r>
              <a:rPr lang="en-US" sz="2200" b="0" i="0" u="none" strike="noStrike" dirty="0">
                <a:solidFill>
                  <a:srgbClr val="285087"/>
                </a:solidFill>
                <a:effectLst/>
                <a:latin typeface="Ubuntu"/>
              </a:rPr>
              <a:t>Amongst young people who identified as neither a boy nor a girl, 8% reported vaping at least weekly</a:t>
            </a:r>
            <a:r>
              <a:rPr lang="en-US" sz="2200" dirty="0">
                <a:solidFill>
                  <a:srgbClr val="285087"/>
                </a:solidFill>
                <a:latin typeface="Ubuntu"/>
              </a:rPr>
              <a:t>.</a:t>
            </a:r>
            <a:endParaRPr lang="en-US" sz="2200" b="0" i="0" dirty="0">
              <a:solidFill>
                <a:srgbClr val="285087"/>
              </a:solidFill>
              <a:effectLst/>
              <a:latin typeface="Ubuntu"/>
              <a:cs typeface="Segoe UI"/>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285087"/>
                </a:solidFill>
                <a:latin typeface="Ubuntu"/>
                <a:ea typeface="Calibri"/>
                <a:cs typeface="Calibri"/>
              </a:rPr>
              <a:t>Based findings from the 2021 School Health Research Network Health </a:t>
            </a:r>
          </a:p>
          <a:p>
            <a:r>
              <a:rPr lang="en-US" sz="1400" dirty="0">
                <a:solidFill>
                  <a:srgbClr val="285087"/>
                </a:solidFill>
                <a:latin typeface="Ubuntu"/>
                <a:ea typeface="Calibri"/>
                <a:cs typeface="Calibri"/>
              </a:rPr>
              <a:t>and Well-being Survey. 2023 data will be available in summer 2024.</a:t>
            </a:r>
            <a:endParaRPr lang="en-US">
              <a:solidFill>
                <a:srgbClr val="285087"/>
              </a:solidFill>
              <a:cs typeface="Calibri"/>
            </a:endParaRPr>
          </a:p>
        </p:txBody>
      </p:sp>
      <p:pic>
        <p:nvPicPr>
          <p:cNvPr id="3" name="Picture 2">
            <a:extLst>
              <a:ext uri="{FF2B5EF4-FFF2-40B4-BE49-F238E27FC236}">
                <a16:creationId xmlns:a16="http://schemas.microsoft.com/office/drawing/2014/main" id="{AC2FD972-BC98-A9FD-CEA0-A6924BD54B4F}"/>
              </a:ext>
            </a:extLst>
          </p:cNvPr>
          <p:cNvPicPr>
            <a:picLocks noChangeAspect="1"/>
          </p:cNvPicPr>
          <p:nvPr/>
        </p:nvPicPr>
        <p:blipFill rotWithShape="1">
          <a:blip r:embed="rId2"/>
          <a:srcRect l="493" t="731" r="746" b="2472"/>
          <a:stretch/>
        </p:blipFill>
        <p:spPr>
          <a:xfrm>
            <a:off x="5701009" y="1608392"/>
            <a:ext cx="6269448" cy="3646868"/>
          </a:xfrm>
          <a:prstGeom prst="rect">
            <a:avLst/>
          </a:prstGeom>
        </p:spPr>
      </p:pic>
    </p:spTree>
    <p:extLst>
      <p:ext uri="{BB962C8B-B14F-4D97-AF65-F5344CB8AC3E}">
        <p14:creationId xmlns:p14="http://schemas.microsoft.com/office/powerpoint/2010/main" val="2477854386"/>
      </p:ext>
    </p:extLst>
  </p:cSld>
  <p:clrMapOvr>
    <a:masterClrMapping/>
  </p:clrMapOvr>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127DFB-8E3B-48F9-9854-30B9D602B132}">
  <ds:schemaRefs>
    <ds:schemaRef ds:uri="http://purl.org/dc/elements/1.1/"/>
    <ds:schemaRef ds:uri="http://schemas.microsoft.com/office/2006/documentManagement/types"/>
    <ds:schemaRef ds:uri="bbd7921a-042b-4eb0-b7a0-a3fc5587e9ac"/>
    <ds:schemaRef ds:uri="http://purl.org/dc/dcmitype/"/>
    <ds:schemaRef ds:uri="d6550f9a-f14e-418b-a53a-e888529f43ac"/>
    <ds:schemaRef ds:uri="http://www.w3.org/XML/1998/namespace"/>
    <ds:schemaRef ds:uri="http://purl.org/dc/term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24F704AE-4097-4041-9490-8E1357B802DE}">
  <ds:schemaRefs>
    <ds:schemaRef ds:uri="http://schemas.microsoft.com/sharepoint/v3/contenttype/forms"/>
  </ds:schemaRefs>
</ds:datastoreItem>
</file>

<file path=customXml/itemProps3.xml><?xml version="1.0" encoding="utf-8"?>
<ds:datastoreItem xmlns:ds="http://schemas.openxmlformats.org/officeDocument/2006/customXml" ds:itemID="{AD587576-82B9-4073-B1BD-1CDE13359D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1446</TotalTime>
  <Words>1233</Words>
  <Application>Microsoft Office PowerPoint</Application>
  <PresentationFormat>Widescreen</PresentationFormat>
  <Paragraphs>108</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Courier New</vt:lpstr>
      <vt:lpstr>Times New Roman</vt:lpstr>
      <vt:lpstr>Ubuntu</vt:lpstr>
      <vt:lpstr>ubuntu bold</vt:lpstr>
      <vt:lpstr>Verdana</vt:lpstr>
      <vt:lpstr>PHW - Master Deck - Green</vt:lpstr>
      <vt:lpstr>PowerPoint Presentation</vt:lpstr>
      <vt:lpstr>Key sources of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Rebecca Hopkins (Public Health Wales - No. 2 Capital Quarter)</cp:lastModifiedBy>
  <cp:revision>153</cp:revision>
  <dcterms:created xsi:type="dcterms:W3CDTF">2024-01-29T16:09:21Z</dcterms:created>
  <dcterms:modified xsi:type="dcterms:W3CDTF">2024-06-17T09:14:03Z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