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5"/>
  </p:notesMasterIdLst>
  <p:sldIdLst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587167B-AB0A-1FD3-96B8-990F783EA243}" name="Alexa Gainsbury (Public Health Wales - No. 2 Capital Quarter)" initials="" userId="S::Alexa.Gainsbury@wales.nhs.uk::c5186529-ff50-472f-a883-baa2f4f2271c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44942B-839F-4E5E-9C59-7F7DD98C65FF}" v="3" dt="2024-05-28T12:41:19.8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74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4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5437" t="2543" r="5912" b="3059"/>
          <a:stretch/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170" b="50222"/>
          <a:stretch/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1058" t="2107" r="2991" b="47971"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34365"/>
          <a:stretch/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35204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50" r:id="rId2"/>
    <p:sldLayoutId id="2147483655" r:id="rId3"/>
    <p:sldLayoutId id="2147483660" r:id="rId4"/>
    <p:sldLayoutId id="2147483670" r:id="rId5"/>
    <p:sldLayoutId id="2147483665" r:id="rId6"/>
    <p:sldLayoutId id="2147483698" r:id="rId7"/>
    <p:sldLayoutId id="2147483693" r:id="rId8"/>
    <p:sldLayoutId id="2147483694" r:id="rId9"/>
    <p:sldLayoutId id="2147483702" r:id="rId10"/>
    <p:sldLayoutId id="2147483703" r:id="rId11"/>
    <p:sldLayoutId id="214748369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n247.org.uk" TargetMode="External"/><Relationship Id="rId2" Type="http://schemas.openxmlformats.org/officeDocument/2006/relationships/hyperlink" Target="http://www.helpmequite.wale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E7190989-7CE0-F0A2-4972-BD05EF9949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852" y="2373489"/>
            <a:ext cx="5607348" cy="1224194"/>
          </a:xfrm>
        </p:spPr>
        <p:txBody>
          <a:bodyPr/>
          <a:lstStyle/>
          <a:p>
            <a:r>
              <a:rPr lang="en-US">
                <a:latin typeface="Ubuntu"/>
                <a:ea typeface="Verdana"/>
              </a:rPr>
              <a:t>Agony Aunt Dilemmas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36269" y="3635367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Vaping</a:t>
            </a:r>
          </a:p>
        </p:txBody>
      </p:sp>
      <p:pic>
        <p:nvPicPr>
          <p:cNvPr id="17" name="Picture Placeholder 16" descr="A child with her hand on her chin.">
            <a:extLst>
              <a:ext uri="{FF2B5EF4-FFF2-40B4-BE49-F238E27FC236}">
                <a16:creationId xmlns:a16="http://schemas.microsoft.com/office/drawing/2014/main" id="{4F6852C8-C4B7-14E8-46B7-C3DC671E20F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8103" r="18103"/>
          <a:stretch/>
        </p:blipFill>
        <p:spPr>
          <a:xfrm>
            <a:off x="6096000" y="436233"/>
            <a:ext cx="5718175" cy="5975639"/>
          </a:xfrm>
        </p:spPr>
      </p:pic>
    </p:spTree>
    <p:extLst>
      <p:ext uri="{BB962C8B-B14F-4D97-AF65-F5344CB8AC3E}">
        <p14:creationId xmlns:p14="http://schemas.microsoft.com/office/powerpoint/2010/main" val="3971426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57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811327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What advice would you give to this young person? </a:t>
            </a:r>
            <a:endParaRPr lang="en-US" sz="2400" dirty="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Have you ever been in a situation where you have felt pressured into doing something you didn’t want to? What did you do? </a:t>
            </a:r>
            <a:endParaRPr lang="en-US" sz="2400" dirty="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cs typeface="Segoe UI"/>
            </a:endParaRPr>
          </a:p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How do you think this young person should tell their friends they don’t want to vape? </a:t>
            </a:r>
            <a:endParaRPr lang="en-US" sz="2400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246" y="1947678"/>
            <a:ext cx="4299401" cy="31577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B9F55E7-5DE1-BBA4-34CE-E04E661EE68A}"/>
              </a:ext>
            </a:extLst>
          </p:cNvPr>
          <p:cNvSpPr txBox="1">
            <a:spLocks/>
          </p:cNvSpPr>
          <p:nvPr/>
        </p:nvSpPr>
        <p:spPr>
          <a:xfrm rot="21125024">
            <a:off x="7527050" y="2469119"/>
            <a:ext cx="3815149" cy="12920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Ubuntu"/>
              </a:rPr>
              <a:t>‘My friends have started to vape. I'm worried if I don’t join in, they’ll cut me out of the group.’</a:t>
            </a:r>
            <a:r>
              <a:rPr lang="en-GB" sz="1800" dirty="0">
                <a:latin typeface="Ubuntu"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79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182374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Do you think this young person should buy the vapes? Why/ why not?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Why do you think this young person thinks she shouldn’t buy them?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How could she tell the girls she won’t do it? </a:t>
            </a:r>
            <a:endParaRPr lang="en-GB" sz="240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769" y="1924932"/>
            <a:ext cx="4265282" cy="31350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B9F55E7-5DE1-BBA4-34CE-E04E661EE68A}"/>
              </a:ext>
            </a:extLst>
          </p:cNvPr>
          <p:cNvSpPr txBox="1">
            <a:spLocks/>
          </p:cNvSpPr>
          <p:nvPr/>
        </p:nvSpPr>
        <p:spPr>
          <a:xfrm rot="21125024">
            <a:off x="7440637" y="2484541"/>
            <a:ext cx="3758283" cy="117835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latin typeface="Ubuntu"/>
              </a:rPr>
              <a:t>‘Some of the girls in the year below keep asking me to buy vapes from the local shops for them. I don’t think I should.’ </a:t>
            </a:r>
            <a:endParaRPr lang="en-US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2478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445839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Where can this young person go for advice? 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Do you think they should stop smoking and start vaping instead? Why/ why not?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Have you ever taken advice from a friend about something you should or shouldn’t do? Who else did you ask for advice and why?</a:t>
            </a:r>
            <a:endParaRPr lang="en-GB" sz="240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023" y="1924932"/>
            <a:ext cx="4288028" cy="31577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EB1AF-F373-5EBF-9D39-5D785F907981}"/>
              </a:ext>
            </a:extLst>
          </p:cNvPr>
          <p:cNvSpPr txBox="1">
            <a:spLocks/>
          </p:cNvSpPr>
          <p:nvPr/>
        </p:nvSpPr>
        <p:spPr>
          <a:xfrm rot="21125024">
            <a:off x="7493717" y="2549097"/>
            <a:ext cx="3558297" cy="10066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Ubuntu"/>
              </a:rPr>
              <a:t>‘I really want to quit smoking. My friend says vaping would be better. What should I do?’ 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6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Where can this young person go for advice? Who should she speak to?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Have you ever been worried about a friend before? What did you do?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What does being ‘addicted’ mean? </a:t>
            </a:r>
            <a:endParaRPr lang="en-GB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934" y="1924932"/>
            <a:ext cx="4504117" cy="33056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7059F04-879E-9011-B37F-C65067E03440}"/>
              </a:ext>
            </a:extLst>
          </p:cNvPr>
          <p:cNvSpPr txBox="1">
            <a:spLocks/>
          </p:cNvSpPr>
          <p:nvPr/>
        </p:nvSpPr>
        <p:spPr>
          <a:xfrm rot="21125024">
            <a:off x="7177780" y="2416359"/>
            <a:ext cx="3940322" cy="15611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Ubuntu"/>
              </a:rPr>
              <a:t>‘I’m worried about my friend. All she cares about is vaping. I think she’s addicted. I never see her without a vape in her hand.’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9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What do you think this young person should do next? 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Who should he ask for support? </a:t>
            </a:r>
            <a:endParaRPr lang="en-GB" sz="2400">
              <a:solidFill>
                <a:schemeClr val="tx2"/>
              </a:solidFill>
              <a:highlight>
                <a:srgbClr val="FFFF00"/>
              </a:highlight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Why do you think his Dad doesn’t want to stop smoking? </a:t>
            </a:r>
            <a:endParaRPr lang="en-GB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11" y="1924932"/>
            <a:ext cx="4367640" cy="321465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DA384-0EAA-29CF-607E-5D137CC75971}"/>
              </a:ext>
            </a:extLst>
          </p:cNvPr>
          <p:cNvSpPr txBox="1">
            <a:spLocks/>
          </p:cNvSpPr>
          <p:nvPr/>
        </p:nvSpPr>
        <p:spPr>
          <a:xfrm rot="21125024">
            <a:off x="7357397" y="2422122"/>
            <a:ext cx="3695521" cy="137561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‘My Dad has always smoked. I told him he should vape instead, but he said it’s a fad for kids. Who can I ask for help?’ </a:t>
            </a:r>
          </a:p>
        </p:txBody>
      </p:sp>
    </p:spTree>
    <p:extLst>
      <p:ext uri="{BB962C8B-B14F-4D97-AF65-F5344CB8AC3E}">
        <p14:creationId xmlns:p14="http://schemas.microsoft.com/office/powerpoint/2010/main" val="15000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3473" y="1764722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What advice would you give to this young person? 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Have you ever been in a situation where you have felt guilty about something you have done? What did you do?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Do you think this young person should feel guilty? Why/ why not? </a:t>
            </a:r>
            <a:endParaRPr lang="en-GB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919" y="1924932"/>
            <a:ext cx="4413132" cy="32373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142B4C6-BDED-DA96-2CE3-4191F7203E03}"/>
              </a:ext>
            </a:extLst>
          </p:cNvPr>
          <p:cNvSpPr txBox="1">
            <a:spLocks/>
          </p:cNvSpPr>
          <p:nvPr/>
        </p:nvSpPr>
        <p:spPr>
          <a:xfrm rot="21125024">
            <a:off x="7345159" y="2472101"/>
            <a:ext cx="3732996" cy="12257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Ubuntu"/>
              </a:rPr>
              <a:t>‘I tried a vape for the first time in school. I feel really guilty about it. I know my Mum would be so upset. What shall I do?’ 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37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Why do you think her brother’s behaviour has changed?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What do you think this young person should do? </a:t>
            </a:r>
            <a:endParaRPr lang="en-US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Who could she go to for advice and support? </a:t>
            </a:r>
            <a:endParaRPr lang="en-GB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93" y="1924932"/>
            <a:ext cx="4868058" cy="35785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969445-09A6-BEFD-EDB5-E1B53EE027C3}"/>
              </a:ext>
            </a:extLst>
          </p:cNvPr>
          <p:cNvSpPr txBox="1">
            <a:spLocks/>
          </p:cNvSpPr>
          <p:nvPr/>
        </p:nvSpPr>
        <p:spPr>
          <a:xfrm rot="21125024">
            <a:off x="6991426" y="2553395"/>
            <a:ext cx="3789675" cy="15700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latin typeface="Ubuntu"/>
              </a:rPr>
              <a:t>‘My brother is using cannabis in his vape. No one can even tell but I know it’s affecting him, he’s changed. He’s being really weird, and he keeps snapping and shouting at me.’ 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9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71" y="1249196"/>
            <a:ext cx="10916594" cy="429303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 b="1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Advice and Support can be sought here:</a:t>
            </a:r>
            <a:endParaRPr lang="en-US" b="1" dirty="0">
              <a:solidFill>
                <a:schemeClr val="tx2"/>
              </a:solidFill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latin typeface="Ubuntu"/>
              <a:ea typeface="Calibri"/>
              <a:cs typeface="Calibri"/>
            </a:endParaRPr>
          </a:p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School Nursing Service: Where there are drop-ins available at your school, school nurses are able to provide advice and support to learners. </a:t>
            </a:r>
            <a:endParaRPr lang="en-GB" sz="2400" dirty="0">
              <a:solidFill>
                <a:schemeClr val="tx2"/>
              </a:solidFill>
              <a:ea typeface="Calibri"/>
              <a:cs typeface="Calibri"/>
            </a:endParaRPr>
          </a:p>
          <a:p>
            <a:endParaRPr lang="en-GB" sz="2400">
              <a:solidFill>
                <a:schemeClr val="tx2"/>
              </a:solidFill>
              <a:ea typeface="Calibri"/>
              <a:cs typeface="Calibri"/>
            </a:endParaRPr>
          </a:p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Help Me Quit: Smokers and vapers who would like to quit can access free specialist bilingual NHS advice. Call 0800 085 2219, Text HMQ to 80818 or visit </a:t>
            </a:r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www.helpmequit.wales</a:t>
            </a:r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 </a:t>
            </a:r>
          </a:p>
          <a:p>
            <a:endParaRPr lang="en-GB" sz="2400">
              <a:solidFill>
                <a:schemeClr val="tx2"/>
              </a:solidFill>
              <a:ea typeface="Calibri"/>
              <a:cs typeface="Calibri"/>
            </a:endParaRPr>
          </a:p>
          <a:p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DAN 24/7: A free and bilingual telephone helpline available to anyone in Wales wanting further information and/or help relating to drugs and/or alcohol. Call 0808 808 2234, text DAN to 81066 or visit </a:t>
            </a:r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www.dan247.org.uk</a:t>
            </a:r>
            <a:r>
              <a:rPr lang="en-GB" sz="2400" dirty="0">
                <a:solidFill>
                  <a:schemeClr val="tx2"/>
                </a:solidFill>
                <a:latin typeface="Ubuntu"/>
                <a:ea typeface="Calibri"/>
                <a:cs typeface="Calibri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1395107759"/>
      </p:ext>
    </p:extLst>
  </p:cSld>
  <p:clrMapOvr>
    <a:masterClrMapping/>
  </p:clrMapOvr>
</p:sld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39ABE9-D76A-4687-AB72-03C3AAE03A52}">
  <ds:schemaRefs>
    <ds:schemaRef ds:uri="1371cf2b-a7fc-4369-aa35-cbfbf200dd64"/>
    <ds:schemaRef ds:uri="5a69ffab-4136-4b66-a00e-5dffdbe6cbba"/>
    <ds:schemaRef ds:uri="d6550f9a-f14e-418b-a53a-e888529f43ac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223681-C9CD-4EDE-9E82-00C8B3CF0AED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FC887AD-F699-4BAC-A2F2-71BA570DA6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616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87</cp:revision>
  <dcterms:created xsi:type="dcterms:W3CDTF">2024-01-29T16:09:21Z</dcterms:created>
  <dcterms:modified xsi:type="dcterms:W3CDTF">2024-06-17T09:13:04Z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