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7"/>
  </p:notesMasterIdLst>
  <p:handoutMasterIdLst>
    <p:handoutMasterId r:id="rId28"/>
  </p:handoutMasterIdLst>
  <p:sldIdLst>
    <p:sldId id="257" r:id="rId2"/>
    <p:sldId id="302" r:id="rId3"/>
    <p:sldId id="303" r:id="rId4"/>
    <p:sldId id="263" r:id="rId5"/>
    <p:sldId id="265" r:id="rId6"/>
    <p:sldId id="266" r:id="rId7"/>
    <p:sldId id="267" r:id="rId8"/>
    <p:sldId id="268" r:id="rId9"/>
    <p:sldId id="269" r:id="rId10"/>
    <p:sldId id="278" r:id="rId11"/>
    <p:sldId id="281" r:id="rId12"/>
    <p:sldId id="282" r:id="rId13"/>
    <p:sldId id="279" r:id="rId14"/>
    <p:sldId id="284" r:id="rId15"/>
    <p:sldId id="317" r:id="rId16"/>
    <p:sldId id="318" r:id="rId17"/>
    <p:sldId id="309" r:id="rId18"/>
    <p:sldId id="310" r:id="rId19"/>
    <p:sldId id="311" r:id="rId20"/>
    <p:sldId id="312" r:id="rId21"/>
    <p:sldId id="313" r:id="rId22"/>
    <p:sldId id="314" r:id="rId23"/>
    <p:sldId id="316" r:id="rId24"/>
    <p:sldId id="298" r:id="rId25"/>
    <p:sldId id="262" r:id="rId2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oel Craine (Public Health Wales - Microbiology)" initials="NC(HW-M" lastIdx="4" clrIdx="0">
    <p:extLst>
      <p:ext uri="{19B8F6BF-5375-455C-9EA6-DF929625EA0E}">
        <p15:presenceInfo xmlns:p15="http://schemas.microsoft.com/office/powerpoint/2012/main" userId="S-1-5-21-978635462-3828570294-627434887-228265" providerId="AD"/>
      </p:ext>
    </p:extLst>
  </p:cmAuthor>
  <p:cmAuthor id="2" name="Laia Fina (Public Health Wales - No. 2 Capital Quarter)" initials="LF(HW-N2CQ" lastIdx="4" clrIdx="1">
    <p:extLst>
      <p:ext uri="{19B8F6BF-5375-455C-9EA6-DF929625EA0E}">
        <p15:presenceInfo xmlns:p15="http://schemas.microsoft.com/office/powerpoint/2012/main" userId="S-1-5-21-978635462-3828570294-627434887-6786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40" autoAdjust="0"/>
    <p:restoredTop sz="54497" autoAdjust="0"/>
  </p:normalViewPr>
  <p:slideViewPr>
    <p:cSldViewPr>
      <p:cViewPr varScale="1">
        <p:scale>
          <a:sx n="60" d="100"/>
          <a:sy n="60" d="100"/>
        </p:scale>
        <p:origin x="1452"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1974"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7F8C955-1AC8-44D6-8D70-49EC8C6CD738}" type="datetimeFigureOut">
              <a:rPr lang="en-GB" smtClean="0"/>
              <a:pPr/>
              <a:t>18/11/2019</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E7D19459-E02C-4B2D-85D5-CF934CB15C26}" type="slidenum">
              <a:rPr lang="en-GB" smtClean="0"/>
              <a:pPr/>
              <a:t>‹#›</a:t>
            </a:fld>
            <a:endParaRPr lang="en-GB"/>
          </a:p>
        </p:txBody>
      </p:sp>
    </p:spTree>
    <p:extLst>
      <p:ext uri="{BB962C8B-B14F-4D97-AF65-F5344CB8AC3E}">
        <p14:creationId xmlns:p14="http://schemas.microsoft.com/office/powerpoint/2010/main" val="318633249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C4FDBDC3-7A85-43C3-8624-B7EAC12225D5}" type="datetimeFigureOut">
              <a:rPr lang="en-GB" smtClean="0"/>
              <a:pPr/>
              <a:t>18/11/2019</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6E87E150-D368-4E9E-814D-760DB3AAFAA0}" type="slidenum">
              <a:rPr lang="en-GB" smtClean="0"/>
              <a:pPr/>
              <a:t>‹#›</a:t>
            </a:fld>
            <a:endParaRPr lang="en-GB"/>
          </a:p>
        </p:txBody>
      </p:sp>
    </p:spTree>
    <p:extLst>
      <p:ext uri="{BB962C8B-B14F-4D97-AF65-F5344CB8AC3E}">
        <p14:creationId xmlns:p14="http://schemas.microsoft.com/office/powerpoint/2010/main" val="179518330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a:t>
            </a:fld>
            <a:endParaRPr lang="en-GB"/>
          </a:p>
        </p:txBody>
      </p:sp>
    </p:spTree>
    <p:extLst>
      <p:ext uri="{BB962C8B-B14F-4D97-AF65-F5344CB8AC3E}">
        <p14:creationId xmlns:p14="http://schemas.microsoft.com/office/powerpoint/2010/main" val="22116931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30000" dirty="0" smtClean="0">
                <a:solidFill>
                  <a:schemeClr val="tx1"/>
                </a:solidFill>
                <a:latin typeface="+mn-lt"/>
                <a:ea typeface="+mn-ea"/>
                <a:cs typeface="+mn-cs"/>
              </a:rPr>
              <a:t>1</a:t>
            </a:r>
            <a:r>
              <a:rPr lang="en-GB" sz="1200" kern="1200" dirty="0" smtClean="0">
                <a:solidFill>
                  <a:schemeClr val="tx1"/>
                </a:solidFill>
                <a:latin typeface="+mn-lt"/>
                <a:ea typeface="+mn-ea"/>
                <a:cs typeface="+mn-cs"/>
              </a:rPr>
              <a:t>Syphilis diagnoses from 2016 to 2018 were combined for this analysis *diagnoses made in clinics in Carmarthenshire or Pembrokeshire up to March 2016 were not included in these analyses, although individuals living in these LAs that have visited clinics elsewhere are included. </a:t>
            </a:r>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of STIs were reported from sexual health clinics across Wales via SWS. ii) These data have not been imputed and may be partially representative of completeness of reporting. In addition, only individuals for whom a residence LA was provided were included. iii) The following KC60/SHHAPT codes were used: gonorrhoea (B, B1, B2), chlamydia (C4, C4A, C4C), first episode of genital herpes (C10A), first episode of genital warts (C11A) and STI tests (S1, S2, T1, T2, T3, T4). Syphilis rates are not depicted, due to low numbers of cases. iv) LA-specific rates were calculated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r>
              <a:rPr lang="en-GB" sz="1200" b="1" kern="1200" dirty="0" smtClean="0">
                <a:solidFill>
                  <a:schemeClr val="tx1"/>
                </a:solidFill>
                <a:latin typeface="+mn-lt"/>
                <a:ea typeface="+mn-ea"/>
                <a:cs typeface="+mn-cs"/>
              </a:rPr>
              <a:t/>
            </a:r>
            <a:br>
              <a:rPr lang="en-GB" sz="1200" b="1" kern="1200" dirty="0" smtClean="0">
                <a:solidFill>
                  <a:schemeClr val="tx1"/>
                </a:solidFill>
                <a:latin typeface="+mn-lt"/>
                <a:ea typeface="+mn-ea"/>
                <a:cs typeface="+mn-cs"/>
              </a:rPr>
            </a:br>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10</a:t>
            </a:fld>
            <a:endParaRPr lang="en-GB"/>
          </a:p>
        </p:txBody>
      </p:sp>
    </p:spTree>
    <p:extLst>
      <p:ext uri="{BB962C8B-B14F-4D97-AF65-F5344CB8AC3E}">
        <p14:creationId xmlns:p14="http://schemas.microsoft.com/office/powerpoint/2010/main" val="16104278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of STIs were reported from sexual health clinics across Wales via SWS</a:t>
            </a:r>
          </a:p>
          <a:p>
            <a:r>
              <a:rPr lang="en-GB" sz="1200" kern="1200" dirty="0" smtClean="0">
                <a:solidFill>
                  <a:schemeClr val="tx1"/>
                </a:solidFill>
                <a:latin typeface="+mn-lt"/>
                <a:ea typeface="+mn-ea"/>
                <a:cs typeface="+mn-cs"/>
              </a:rPr>
              <a:t>ii) These data do not include diagnoses made in clinics in Carmarthenshire or Pembrokeshire up to March</a:t>
            </a:r>
            <a:r>
              <a:rPr lang="en-GB" sz="1200" kern="1200" baseline="0" dirty="0" smtClean="0">
                <a:solidFill>
                  <a:schemeClr val="tx1"/>
                </a:solidFill>
                <a:latin typeface="+mn-lt"/>
                <a:ea typeface="+mn-ea"/>
                <a:cs typeface="+mn-cs"/>
              </a:rPr>
              <a:t> 2016</a:t>
            </a:r>
            <a:r>
              <a:rPr lang="en-GB" sz="1200" kern="1200" dirty="0" smtClean="0">
                <a:solidFill>
                  <a:schemeClr val="tx1"/>
                </a:solidFill>
                <a:latin typeface="+mn-lt"/>
                <a:ea typeface="+mn-ea"/>
                <a:cs typeface="+mn-cs"/>
              </a:rPr>
              <a:t>, as single year age breakdown was not available</a:t>
            </a:r>
          </a:p>
          <a:p>
            <a:r>
              <a:rPr lang="en-GB" sz="1200" kern="1200" dirty="0" smtClean="0">
                <a:solidFill>
                  <a:schemeClr val="tx1"/>
                </a:solidFill>
                <a:latin typeface="+mn-lt"/>
                <a:ea typeface="+mn-ea"/>
                <a:cs typeface="+mn-cs"/>
              </a:rPr>
              <a:t>iii) The following KC60/SHHAPT codes were used: primary, secondary and early latent syphilis (A1, A2, A3), gonorrhoea (B, B1, B2), chlamydia (C4, C4A, C4C), first episode of genital herpes (C10A) and first episode of genital warts (C11A)</a:t>
            </a:r>
          </a:p>
          <a:p>
            <a:r>
              <a:rPr lang="en-GB" sz="1200" kern="1200" dirty="0" smtClean="0">
                <a:solidFill>
                  <a:schemeClr val="tx1"/>
                </a:solidFill>
                <a:latin typeface="+mn-lt"/>
                <a:ea typeface="+mn-ea"/>
                <a:cs typeface="+mn-cs"/>
              </a:rPr>
              <a:t>iv) Age- and gender-specific incidence was calculated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11</a:t>
            </a:fld>
            <a:endParaRPr lang="en-GB"/>
          </a:p>
        </p:txBody>
      </p:sp>
    </p:spTree>
    <p:extLst>
      <p:ext uri="{BB962C8B-B14F-4D97-AF65-F5344CB8AC3E}">
        <p14:creationId xmlns:p14="http://schemas.microsoft.com/office/powerpoint/2010/main" val="42249955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of STIs were reported from sexual health clinics across Wales via SWS</a:t>
            </a:r>
          </a:p>
          <a:p>
            <a:r>
              <a:rPr lang="en-GB" sz="1200" kern="1200" dirty="0" smtClean="0">
                <a:solidFill>
                  <a:schemeClr val="tx1"/>
                </a:solidFill>
                <a:latin typeface="+mn-lt"/>
                <a:ea typeface="+mn-ea"/>
                <a:cs typeface="+mn-cs"/>
              </a:rPr>
              <a:t>ii) These data do not include diagnoses made in clinics in Carmarthenshire or Pembrokeshire up to March</a:t>
            </a:r>
            <a:r>
              <a:rPr lang="en-GB" sz="1200" kern="1200" baseline="0" dirty="0" smtClean="0">
                <a:solidFill>
                  <a:schemeClr val="tx1"/>
                </a:solidFill>
                <a:latin typeface="+mn-lt"/>
                <a:ea typeface="+mn-ea"/>
                <a:cs typeface="+mn-cs"/>
              </a:rPr>
              <a:t> 2016</a:t>
            </a:r>
            <a:r>
              <a:rPr lang="en-GB" sz="1200" kern="1200" dirty="0" smtClean="0">
                <a:solidFill>
                  <a:schemeClr val="tx1"/>
                </a:solidFill>
                <a:latin typeface="+mn-lt"/>
                <a:ea typeface="+mn-ea"/>
                <a:cs typeface="+mn-cs"/>
              </a:rPr>
              <a:t>, as single year age breakdown was not available</a:t>
            </a:r>
          </a:p>
          <a:p>
            <a:r>
              <a:rPr lang="en-GB" sz="1200" kern="1200" dirty="0" smtClean="0">
                <a:solidFill>
                  <a:schemeClr val="tx1"/>
                </a:solidFill>
                <a:latin typeface="+mn-lt"/>
                <a:ea typeface="+mn-ea"/>
                <a:cs typeface="+mn-cs"/>
              </a:rPr>
              <a:t>iii) The following KC60/SHHAPT codes were used: primary, secondary and early latent syphilis (A1, A2, A3), gonorrhoea (B, B1, B2), chlamydia (C4, C4A, C4C), first episode of genital herpes (C10A) and first episode of genital warts (C11A)</a:t>
            </a:r>
          </a:p>
          <a:p>
            <a:r>
              <a:rPr lang="en-GB" sz="1200" kern="1200" dirty="0" smtClean="0">
                <a:solidFill>
                  <a:schemeClr val="tx1"/>
                </a:solidFill>
                <a:latin typeface="+mn-lt"/>
                <a:ea typeface="+mn-ea"/>
                <a:cs typeface="+mn-cs"/>
              </a:rPr>
              <a:t>iv) Age- and gender-specific incidence was calculated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12</a:t>
            </a:fld>
            <a:endParaRPr lang="en-GB"/>
          </a:p>
        </p:txBody>
      </p:sp>
    </p:spTree>
    <p:extLst>
      <p:ext uri="{BB962C8B-B14F-4D97-AF65-F5344CB8AC3E}">
        <p14:creationId xmlns:p14="http://schemas.microsoft.com/office/powerpoint/2010/main" val="15719448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30000" dirty="0" smtClean="0">
                <a:solidFill>
                  <a:schemeClr val="tx1"/>
                </a:solidFill>
                <a:latin typeface="+mn-lt"/>
                <a:ea typeface="+mn-ea"/>
                <a:cs typeface="+mn-cs"/>
              </a:rPr>
              <a:t>1 </a:t>
            </a:r>
            <a:r>
              <a:rPr lang="en-GB" sz="1200" kern="1200" dirty="0" smtClean="0">
                <a:solidFill>
                  <a:schemeClr val="tx1"/>
                </a:solidFill>
                <a:latin typeface="+mn-lt"/>
                <a:ea typeface="+mn-ea"/>
                <a:cs typeface="+mn-cs"/>
              </a:rPr>
              <a:t>Selected STIs: gonorrhoea, chlamydia, genital warts, genital herpes, and primary, secondary and early latent syphilis. </a:t>
            </a:r>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of STIs were reported from sexual health clinics across Wales via SWS. ii) The following KC60/SHHAPT codes were used: gonorrhoea (B, B1, B2), chlamydia (C4, C4A, C4C), selected, STIs (A1, A2, A3B, B1, B2, C4, C4A, C4C, C10A, C11A) and STI screens (S1, S2, T1-4). iii) These data have not been imputed and may be partially representative of completeness of reporting. In addition, only individuals for whom a residence LA was provided were included. iv) LA-specific rates were calculated using mid-year estimates of 15-24 year olds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13</a:t>
            </a:fld>
            <a:endParaRPr lang="en-GB"/>
          </a:p>
        </p:txBody>
      </p:sp>
    </p:spTree>
    <p:extLst>
      <p:ext uri="{BB962C8B-B14F-4D97-AF65-F5344CB8AC3E}">
        <p14:creationId xmlns:p14="http://schemas.microsoft.com/office/powerpoint/2010/main" val="19646433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of STIs were reported from sexual health clinics across Wales via SWS, including diagnoses in males and females  </a:t>
            </a:r>
          </a:p>
          <a:p>
            <a:r>
              <a:rPr lang="en-GB" sz="1200" kern="1200" dirty="0" smtClean="0">
                <a:solidFill>
                  <a:schemeClr val="tx1"/>
                </a:solidFill>
                <a:effectLst/>
                <a:latin typeface="+mn-lt"/>
                <a:ea typeface="+mn-ea"/>
                <a:cs typeface="+mn-cs"/>
              </a:rPr>
              <a:t>ii) New HIV diagnoses from SHCs across Wales via SWS – a change from other reports which have PHE data, not comparable</a:t>
            </a: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14</a:t>
            </a:fld>
            <a:endParaRPr lang="en-GB"/>
          </a:p>
        </p:txBody>
      </p:sp>
    </p:spTree>
    <p:extLst>
      <p:ext uri="{BB962C8B-B14F-4D97-AF65-F5344CB8AC3E}">
        <p14:creationId xmlns:p14="http://schemas.microsoft.com/office/powerpoint/2010/main" val="25777501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of STIs were reported from sexual health clinics across Wales via SWS, including diagnoses in males and females  </a:t>
            </a:r>
          </a:p>
          <a:p>
            <a:r>
              <a:rPr lang="en-GB" sz="1200" kern="1200" dirty="0" smtClean="0">
                <a:solidFill>
                  <a:schemeClr val="tx1"/>
                </a:solidFill>
                <a:effectLst/>
                <a:latin typeface="+mn-lt"/>
                <a:ea typeface="+mn-ea"/>
                <a:cs typeface="+mn-cs"/>
              </a:rPr>
              <a:t>ii) New HIV diagnoses from SHCs across Wales via SWS – a change from other reports which have PHE data, not comparable</a:t>
            </a: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15</a:t>
            </a:fld>
            <a:endParaRPr lang="en-GB"/>
          </a:p>
        </p:txBody>
      </p:sp>
    </p:spTree>
    <p:extLst>
      <p:ext uri="{BB962C8B-B14F-4D97-AF65-F5344CB8AC3E}">
        <p14:creationId xmlns:p14="http://schemas.microsoft.com/office/powerpoint/2010/main" val="16427434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of STIs were reported from sexual health clinics across Wales via SWS, including diagnoses in males and females  </a:t>
            </a:r>
          </a:p>
          <a:p>
            <a:r>
              <a:rPr lang="en-GB" sz="1200" kern="1200" dirty="0" smtClean="0">
                <a:solidFill>
                  <a:schemeClr val="tx1"/>
                </a:solidFill>
                <a:effectLst/>
                <a:latin typeface="+mn-lt"/>
                <a:ea typeface="+mn-ea"/>
                <a:cs typeface="+mn-cs"/>
              </a:rPr>
              <a:t>ii) New HIV diagnoses from SHCs across Wales via SWS – a change from other reports which have PHE data, not comparable</a:t>
            </a: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16</a:t>
            </a:fld>
            <a:endParaRPr lang="en-GB"/>
          </a:p>
        </p:txBody>
      </p:sp>
    </p:spTree>
    <p:extLst>
      <p:ext uri="{BB962C8B-B14F-4D97-AF65-F5344CB8AC3E}">
        <p14:creationId xmlns:p14="http://schemas.microsoft.com/office/powerpoint/2010/main" val="25888998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r>
              <a:rPr lang="en-GB" sz="1200" kern="1200" dirty="0" err="1" smtClean="0">
                <a:solidFill>
                  <a:schemeClr val="tx1"/>
                </a:solidFill>
                <a:effectLst/>
                <a:latin typeface="+mn-lt"/>
                <a:ea typeface="+mn-ea"/>
                <a:cs typeface="+mn-cs"/>
              </a:rPr>
              <a:t>i</a:t>
            </a:r>
            <a:r>
              <a:rPr lang="en-GB" sz="1200" kern="1200" dirty="0" smtClean="0">
                <a:solidFill>
                  <a:schemeClr val="tx1"/>
                </a:solidFill>
                <a:effectLst/>
                <a:latin typeface="+mn-lt"/>
                <a:ea typeface="+mn-ea"/>
                <a:cs typeface="+mn-cs"/>
              </a:rPr>
              <a:t>) New HIV diagnoses from SHCs across Wales via SWS – a change from other reports which have PHE data, not comparable</a:t>
            </a:r>
          </a:p>
          <a:p>
            <a:r>
              <a:rPr lang="en-GB" sz="1200" kern="1200" dirty="0" smtClean="0">
                <a:solidFill>
                  <a:schemeClr val="tx1"/>
                </a:solidFill>
                <a:latin typeface="+mn-lt"/>
                <a:ea typeface="+mn-ea"/>
                <a:cs typeface="+mn-cs"/>
              </a:rPr>
              <a:t>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iii)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pPr marL="285750" indent="-285750">
              <a:buAutoNum type="romanLcParenR"/>
            </a:pPr>
            <a:endParaRPr lang="en-GB" sz="1200" kern="1200" dirty="0" smtClean="0">
              <a:solidFill>
                <a:schemeClr val="tx1"/>
              </a:solidFill>
              <a:latin typeface="+mn-lt"/>
              <a:ea typeface="+mn-ea"/>
              <a:cs typeface="+mn-cs"/>
            </a:endParaRP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17</a:t>
            </a:fld>
            <a:endParaRPr lang="en-GB"/>
          </a:p>
        </p:txBody>
      </p:sp>
    </p:spTree>
    <p:extLst>
      <p:ext uri="{BB962C8B-B14F-4D97-AF65-F5344CB8AC3E}">
        <p14:creationId xmlns:p14="http://schemas.microsoft.com/office/powerpoint/2010/main" val="8365064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iii)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18</a:t>
            </a:fld>
            <a:endParaRPr lang="en-GB"/>
          </a:p>
        </p:txBody>
      </p:sp>
    </p:spTree>
    <p:extLst>
      <p:ext uri="{BB962C8B-B14F-4D97-AF65-F5344CB8AC3E}">
        <p14:creationId xmlns:p14="http://schemas.microsoft.com/office/powerpoint/2010/main" val="21174838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iii)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19</a:t>
            </a:fld>
            <a:endParaRPr lang="en-GB"/>
          </a:p>
        </p:txBody>
      </p:sp>
    </p:spTree>
    <p:extLst>
      <p:ext uri="{BB962C8B-B14F-4D97-AF65-F5344CB8AC3E}">
        <p14:creationId xmlns:p14="http://schemas.microsoft.com/office/powerpoint/2010/main" val="35130288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and tests of STIs were reported from sexual health clinics across Wales via SWS </a:t>
            </a:r>
          </a:p>
          <a:p>
            <a:r>
              <a:rPr lang="en-GB" sz="1200" kern="1200" dirty="0" smtClean="0">
                <a:solidFill>
                  <a:schemeClr val="tx1"/>
                </a:solidFill>
                <a:latin typeface="+mn-lt"/>
                <a:ea typeface="+mn-ea"/>
                <a:cs typeface="+mn-cs"/>
              </a:rPr>
              <a:t>ii) </a:t>
            </a:r>
            <a:r>
              <a:rPr lang="en-GB" sz="1200" kern="1200" dirty="0" smtClean="0">
                <a:solidFill>
                  <a:schemeClr val="tx1"/>
                </a:solidFill>
                <a:effectLst/>
                <a:latin typeface="+mn-lt"/>
                <a:ea typeface="+mn-ea"/>
                <a:cs typeface="+mn-cs"/>
              </a:rPr>
              <a:t>New HIV diagnoses from SHCs across Wales via SWS – a change from other reports which have PHE data, not comparable</a:t>
            </a:r>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r>
              <a:rPr lang="en-GB" sz="1200" kern="1200" dirty="0" smtClean="0">
                <a:solidFill>
                  <a:schemeClr val="tx1"/>
                </a:solidFill>
                <a:latin typeface="+mn-lt"/>
                <a:ea typeface="+mn-ea"/>
                <a:cs typeface="+mn-cs"/>
              </a:rPr>
              <a:t>v) Laboratory</a:t>
            </a:r>
            <a:r>
              <a:rPr lang="en-GB" sz="1200" kern="1200" baseline="0" dirty="0" smtClean="0">
                <a:solidFill>
                  <a:schemeClr val="tx1"/>
                </a:solidFill>
                <a:latin typeface="+mn-lt"/>
                <a:ea typeface="+mn-ea"/>
                <a:cs typeface="+mn-cs"/>
              </a:rPr>
              <a:t> data </a:t>
            </a:r>
            <a:r>
              <a:rPr lang="en-GB" sz="1200" kern="1200" dirty="0" smtClean="0">
                <a:solidFill>
                  <a:schemeClr val="tx1"/>
                </a:solidFill>
                <a:latin typeface="+mn-lt"/>
                <a:ea typeface="+mn-ea"/>
                <a:cs typeface="+mn-cs"/>
              </a:rPr>
              <a:t>were extracted via SWS from Datastore, which collects data from all laboratories across Wales. Duplicates, resulting from samples moving between labs, may be included.</a:t>
            </a:r>
          </a:p>
          <a:p>
            <a:endParaRPr lang="en-GB" sz="1200" kern="1200" dirty="0" smtClean="0">
              <a:solidFill>
                <a:schemeClr val="tx1"/>
              </a:solidFill>
              <a:latin typeface="+mn-lt"/>
              <a:ea typeface="+mn-ea"/>
              <a:cs typeface="+mn-cs"/>
            </a:endParaRPr>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2</a:t>
            </a:fld>
            <a:endParaRPr lang="en-GB"/>
          </a:p>
        </p:txBody>
      </p:sp>
    </p:spTree>
    <p:extLst>
      <p:ext uri="{BB962C8B-B14F-4D97-AF65-F5344CB8AC3E}">
        <p14:creationId xmlns:p14="http://schemas.microsoft.com/office/powerpoint/2010/main" val="26394469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iii)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20</a:t>
            </a:fld>
            <a:endParaRPr lang="en-GB"/>
          </a:p>
        </p:txBody>
      </p:sp>
    </p:spTree>
    <p:extLst>
      <p:ext uri="{BB962C8B-B14F-4D97-AF65-F5344CB8AC3E}">
        <p14:creationId xmlns:p14="http://schemas.microsoft.com/office/powerpoint/2010/main" val="7008812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iii)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21</a:t>
            </a:fld>
            <a:endParaRPr lang="en-GB"/>
          </a:p>
        </p:txBody>
      </p:sp>
    </p:spTree>
    <p:extLst>
      <p:ext uri="{BB962C8B-B14F-4D97-AF65-F5344CB8AC3E}">
        <p14:creationId xmlns:p14="http://schemas.microsoft.com/office/powerpoint/2010/main" val="39853556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iii)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22</a:t>
            </a:fld>
            <a:endParaRPr lang="en-GB"/>
          </a:p>
        </p:txBody>
      </p:sp>
    </p:spTree>
    <p:extLst>
      <p:ext uri="{BB962C8B-B14F-4D97-AF65-F5344CB8AC3E}">
        <p14:creationId xmlns:p14="http://schemas.microsoft.com/office/powerpoint/2010/main" val="1659462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of STIs were reported from sexual health clinics across Wales via SWS </a:t>
            </a:r>
          </a:p>
          <a:p>
            <a:pPr marL="0" indent="0">
              <a:buNone/>
            </a:pPr>
            <a:r>
              <a:rPr lang="en-GB" sz="1200" kern="1200" dirty="0" smtClean="0">
                <a:solidFill>
                  <a:schemeClr val="tx1"/>
                </a:solidFill>
                <a:latin typeface="+mn-lt"/>
                <a:ea typeface="+mn-ea"/>
                <a:cs typeface="+mn-cs"/>
              </a:rPr>
              <a:t>ii) </a:t>
            </a:r>
            <a:r>
              <a:rPr lang="en-GB" sz="1200" kern="1200" dirty="0" smtClean="0">
                <a:solidFill>
                  <a:schemeClr val="tx1"/>
                </a:solidFill>
                <a:effectLst/>
                <a:latin typeface="+mn-lt"/>
                <a:ea typeface="+mn-ea"/>
                <a:cs typeface="+mn-cs"/>
              </a:rPr>
              <a:t>New HIV diagnoses from SHCs across Wales via SWS – a change from other reports which have PHE data, not comparable</a:t>
            </a:r>
          </a:p>
          <a:p>
            <a:r>
              <a:rPr lang="en-GB" sz="1200" kern="1200" dirty="0" smtClean="0">
                <a:solidFill>
                  <a:schemeClr val="tx1"/>
                </a:solidFill>
                <a:latin typeface="+mn-lt"/>
                <a:ea typeface="+mn-ea"/>
                <a:cs typeface="+mn-cs"/>
              </a:rPr>
              <a:t>iii) Rates are per 100,000 ethnicity-specific population, using 2011 population estimates from ONS </a:t>
            </a:r>
          </a:p>
          <a:p>
            <a:r>
              <a:rPr lang="en-GB" sz="1200" kern="1200" dirty="0" smtClean="0">
                <a:solidFill>
                  <a:schemeClr val="tx1"/>
                </a:solidFill>
                <a:latin typeface="+mn-lt"/>
                <a:ea typeface="+mn-ea"/>
                <a:cs typeface="+mn-cs"/>
              </a:rPr>
              <a:t>iv) Diagnoses made in clinics in Carmarthenshire or Pembrokeshire up to March</a:t>
            </a:r>
            <a:r>
              <a:rPr lang="en-GB" sz="1200" kern="1200" baseline="0" dirty="0" smtClean="0">
                <a:solidFill>
                  <a:schemeClr val="tx1"/>
                </a:solidFill>
                <a:latin typeface="+mn-lt"/>
                <a:ea typeface="+mn-ea"/>
                <a:cs typeface="+mn-cs"/>
              </a:rPr>
              <a:t> 2016</a:t>
            </a:r>
            <a:r>
              <a:rPr lang="en-GB" sz="1200" kern="1200" dirty="0" smtClean="0">
                <a:solidFill>
                  <a:schemeClr val="tx1"/>
                </a:solidFill>
                <a:latin typeface="+mn-lt"/>
                <a:ea typeface="+mn-ea"/>
                <a:cs typeface="+mn-cs"/>
              </a:rPr>
              <a:t> were not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23</a:t>
            </a:fld>
            <a:endParaRPr lang="en-GB"/>
          </a:p>
        </p:txBody>
      </p:sp>
    </p:spTree>
    <p:extLst>
      <p:ext uri="{BB962C8B-B14F-4D97-AF65-F5344CB8AC3E}">
        <p14:creationId xmlns:p14="http://schemas.microsoft.com/office/powerpoint/2010/main" val="21005648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All patient attendances reported to SWS deduplicated by patient, individual clinic, and date. </a:t>
            </a:r>
          </a:p>
          <a:p>
            <a:pPr lvl="0"/>
            <a:r>
              <a:rPr lang="en-GB" sz="1200" kern="1200" dirty="0" smtClean="0">
                <a:solidFill>
                  <a:schemeClr val="tx1"/>
                </a:solidFill>
                <a:latin typeface="+mn-lt"/>
                <a:ea typeface="+mn-ea"/>
                <a:cs typeface="+mn-cs"/>
              </a:rPr>
              <a:t>ii) Attendances to clinics in Carmarthenshire and Pembrokeshire, reported on paper SHHAPT forms, have also been included</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24</a:t>
            </a:fld>
            <a:endParaRPr lang="en-GB"/>
          </a:p>
        </p:txBody>
      </p:sp>
    </p:spTree>
    <p:extLst>
      <p:ext uri="{BB962C8B-B14F-4D97-AF65-F5344CB8AC3E}">
        <p14:creationId xmlns:p14="http://schemas.microsoft.com/office/powerpoint/2010/main" val="1473443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and tests of STIs were reported from sexual health clinics across Wales via SWS </a:t>
            </a:r>
          </a:p>
          <a:p>
            <a:r>
              <a:rPr lang="en-GB" sz="1200" kern="1200" dirty="0" smtClean="0">
                <a:solidFill>
                  <a:schemeClr val="tx1"/>
                </a:solidFill>
                <a:latin typeface="+mn-lt"/>
                <a:ea typeface="+mn-ea"/>
                <a:cs typeface="+mn-cs"/>
              </a:rPr>
              <a:t>ii) </a:t>
            </a:r>
            <a:r>
              <a:rPr lang="en-GB" sz="1200" kern="1200" dirty="0" smtClean="0">
                <a:solidFill>
                  <a:schemeClr val="tx1"/>
                </a:solidFill>
                <a:effectLst/>
                <a:latin typeface="+mn-lt"/>
                <a:ea typeface="+mn-ea"/>
                <a:cs typeface="+mn-cs"/>
              </a:rPr>
              <a:t>New HIV diagnoses from SHCs across Wales via SWS – a change from other reports which have PHE data, not comparable</a:t>
            </a:r>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pPr lvl="0"/>
            <a:r>
              <a:rPr lang="en-GB" sz="1200" kern="1200" dirty="0" smtClean="0">
                <a:solidFill>
                  <a:schemeClr val="tx1"/>
                </a:solidFill>
                <a:latin typeface="+mn-lt"/>
                <a:ea typeface="+mn-ea"/>
                <a:cs typeface="+mn-cs"/>
              </a:rPr>
              <a:t>v) Laboratory</a:t>
            </a:r>
            <a:r>
              <a:rPr lang="en-GB" sz="1200" kern="1200" baseline="0" dirty="0" smtClean="0">
                <a:solidFill>
                  <a:schemeClr val="tx1"/>
                </a:solidFill>
                <a:latin typeface="+mn-lt"/>
                <a:ea typeface="+mn-ea"/>
                <a:cs typeface="+mn-cs"/>
              </a:rPr>
              <a:t> data </a:t>
            </a:r>
            <a:r>
              <a:rPr lang="en-GB" sz="1200" kern="1200" dirty="0" smtClean="0">
                <a:solidFill>
                  <a:schemeClr val="tx1"/>
                </a:solidFill>
                <a:latin typeface="+mn-lt"/>
                <a:ea typeface="+mn-ea"/>
                <a:cs typeface="+mn-cs"/>
              </a:rPr>
              <a:t>were extracted via SWS from Datastore, which collects data from all laboratories across Wales. Duplicates, resulting from samples moving between labs, may be included. This duplication became less likely with the new, common Laboratory Information Management System (LIMS). </a:t>
            </a:r>
            <a:r>
              <a:rPr lang="en-GB" sz="1200" kern="1200" dirty="0" smtClean="0">
                <a:solidFill>
                  <a:schemeClr val="tx1"/>
                </a:solidFill>
                <a:effectLst/>
                <a:latin typeface="+mn-lt"/>
                <a:ea typeface="+mn-ea"/>
                <a:cs typeface="+mn-cs"/>
              </a:rPr>
              <a:t>For this reason, comparing data from 2011 (old system) to data from 2018 (new system) may be slightly underestimate</a:t>
            </a:r>
            <a:r>
              <a:rPr lang="en-GB" sz="1200" kern="1200" baseline="0" dirty="0" smtClean="0">
                <a:solidFill>
                  <a:schemeClr val="tx1"/>
                </a:solidFill>
                <a:effectLst/>
                <a:latin typeface="+mn-lt"/>
                <a:ea typeface="+mn-ea"/>
                <a:cs typeface="+mn-cs"/>
              </a:rPr>
              <a:t> any increases</a:t>
            </a:r>
            <a:r>
              <a:rPr lang="en-GB" sz="1200" kern="1200" dirty="0" smtClean="0">
                <a:solidFill>
                  <a:schemeClr val="tx1"/>
                </a:solidFill>
                <a:effectLst/>
                <a:latin typeface="+mn-lt"/>
                <a:ea typeface="+mn-ea"/>
                <a:cs typeface="+mn-cs"/>
              </a:rPr>
              <a:t>.</a:t>
            </a:r>
          </a:p>
          <a:p>
            <a:endParaRPr lang="en-GB" sz="1200" kern="1200" dirty="0" smtClean="0">
              <a:solidFill>
                <a:schemeClr val="tx1"/>
              </a:solidFill>
              <a:latin typeface="+mn-lt"/>
              <a:ea typeface="+mn-ea"/>
              <a:cs typeface="+mn-cs"/>
            </a:endParaRPr>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3</a:t>
            </a:fld>
            <a:endParaRPr lang="en-GB"/>
          </a:p>
        </p:txBody>
      </p:sp>
    </p:spTree>
    <p:extLst>
      <p:ext uri="{BB962C8B-B14F-4D97-AF65-F5344CB8AC3E}">
        <p14:creationId xmlns:p14="http://schemas.microsoft.com/office/powerpoint/2010/main" val="2483243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a:t>
            </a:r>
            <a:r>
              <a:rPr lang="en-GB" sz="1200" kern="1200" dirty="0" smtClean="0">
                <a:solidFill>
                  <a:schemeClr val="tx1"/>
                </a:solidFill>
                <a:effectLst/>
                <a:latin typeface="+mn-lt"/>
                <a:ea typeface="+mn-ea"/>
                <a:cs typeface="+mn-cs"/>
              </a:rPr>
              <a:t>New HIV diagnoses from SHCs across Wales via SWS – a change from other reports which have PHE data, not comparable</a:t>
            </a:r>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ii) Incidences were calculated per 100,000 gender-specific populations,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sz="1200" kern="1200" dirty="0" smtClean="0">
              <a:solidFill>
                <a:schemeClr val="tx1"/>
              </a:solidFill>
              <a:latin typeface="+mn-lt"/>
              <a:ea typeface="+mn-ea"/>
              <a:cs typeface="+mn-cs"/>
            </a:endParaRP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4</a:t>
            </a:fld>
            <a:endParaRPr lang="en-GB"/>
          </a:p>
        </p:txBody>
      </p:sp>
    </p:spTree>
    <p:extLst>
      <p:ext uri="{BB962C8B-B14F-4D97-AF65-F5344CB8AC3E}">
        <p14:creationId xmlns:p14="http://schemas.microsoft.com/office/powerpoint/2010/main" val="2998644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Incidences were calculated per 100,000 gender-specific populations,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r>
              <a:rPr lang="en-GB" sz="1200" kern="1200" dirty="0" smtClean="0">
                <a:solidFill>
                  <a:schemeClr val="tx1"/>
                </a:solidFill>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5</a:t>
            </a:fld>
            <a:endParaRPr lang="en-GB"/>
          </a:p>
        </p:txBody>
      </p:sp>
    </p:spTree>
    <p:extLst>
      <p:ext uri="{BB962C8B-B14F-4D97-AF65-F5344CB8AC3E}">
        <p14:creationId xmlns:p14="http://schemas.microsoft.com/office/powerpoint/2010/main" val="4178851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Incidences were calculated per 100,000 gender-specific populations,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6</a:t>
            </a:fld>
            <a:endParaRPr lang="en-GB"/>
          </a:p>
        </p:txBody>
      </p:sp>
    </p:spTree>
    <p:extLst>
      <p:ext uri="{BB962C8B-B14F-4D97-AF65-F5344CB8AC3E}">
        <p14:creationId xmlns:p14="http://schemas.microsoft.com/office/powerpoint/2010/main" val="793025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Incidences were calculated per 100,000 gender-specific populations,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7</a:t>
            </a:fld>
            <a:endParaRPr lang="en-GB"/>
          </a:p>
        </p:txBody>
      </p:sp>
    </p:spTree>
    <p:extLst>
      <p:ext uri="{BB962C8B-B14F-4D97-AF65-F5344CB8AC3E}">
        <p14:creationId xmlns:p14="http://schemas.microsoft.com/office/powerpoint/2010/main" val="26561367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Incidences were calculated per 100,000 gender-specific populations,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sz="1200" kern="1200" dirty="0" smtClean="0">
              <a:solidFill>
                <a:schemeClr val="tx1"/>
              </a:solidFill>
              <a:latin typeface="+mn-lt"/>
              <a:ea typeface="+mn-ea"/>
              <a:cs typeface="+mn-cs"/>
            </a:endParaRP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8</a:t>
            </a:fld>
            <a:endParaRPr lang="en-GB"/>
          </a:p>
        </p:txBody>
      </p:sp>
    </p:spTree>
    <p:extLst>
      <p:ext uri="{BB962C8B-B14F-4D97-AF65-F5344CB8AC3E}">
        <p14:creationId xmlns:p14="http://schemas.microsoft.com/office/powerpoint/2010/main" val="1007781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Incidences were calculated per 100,000 gender-specific populations,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9</a:t>
            </a:fld>
            <a:endParaRPr lang="en-GB"/>
          </a:p>
        </p:txBody>
      </p:sp>
    </p:spTree>
    <p:extLst>
      <p:ext uri="{BB962C8B-B14F-4D97-AF65-F5344CB8AC3E}">
        <p14:creationId xmlns:p14="http://schemas.microsoft.com/office/powerpoint/2010/main" val="3739039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6372200" cy="980728"/>
          </a:xfrm>
          <a:prstGeom prst="rect">
            <a:avLst/>
          </a:prstGeom>
        </p:spPr>
        <p:txBody>
          <a:bodyPr/>
          <a:lstStyle>
            <a:lvl1pPr algn="l">
              <a:defRPr sz="3200" baseline="0">
                <a:solidFill>
                  <a:schemeClr val="bg1"/>
                </a:solidFill>
                <a:latin typeface="Verdana" pitchFamily="34" charset="0"/>
                <a:ea typeface="Verdana" pitchFamily="34" charset="0"/>
                <a:cs typeface="Verdana" pitchFamily="34" charset="0"/>
              </a:defRPr>
            </a:lvl1pPr>
          </a:lstStyle>
          <a:p>
            <a:r>
              <a:rPr lang="en-GB" dirty="0" smtClean="0"/>
              <a:t>H</a:t>
            </a:r>
            <a:endParaRPr lang="en-GB" dirty="0"/>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23528" y="4293096"/>
            <a:ext cx="8229600" cy="1143000"/>
          </a:xfrm>
          <a:prstGeom prst="rect">
            <a:avLst/>
          </a:prstGeom>
        </p:spPr>
        <p:txBody>
          <a:bodyPr/>
          <a:lstStyle/>
          <a:p>
            <a:r>
              <a:rPr lang="en-US" smtClean="0"/>
              <a:t>Click to edit Master title style</a:t>
            </a:r>
            <a:endParaRPr lang="en-GB"/>
          </a:p>
        </p:txBody>
      </p:sp>
      <p:pic>
        <p:nvPicPr>
          <p:cNvPr id="3" name="Picture 9" descr="Title slide2 b-ground"/>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pic>
        <p:nvPicPr>
          <p:cNvPr id="3" name="Picture 9" descr="Title slide2 b-ground"/>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5" name="TextBox 4"/>
          <p:cNvSpPr txBox="1"/>
          <p:nvPr userDrawn="1"/>
        </p:nvSpPr>
        <p:spPr>
          <a:xfrm>
            <a:off x="611560" y="6381328"/>
            <a:ext cx="7560840" cy="369332"/>
          </a:xfrm>
          <a:prstGeom prst="rect">
            <a:avLst/>
          </a:prstGeom>
          <a:noFill/>
        </p:spPr>
        <p:txBody>
          <a:bodyPr wrap="square" rtlCol="0">
            <a:spAutoFit/>
          </a:bodyPr>
          <a:lstStyle/>
          <a:p>
            <a:r>
              <a:rPr lang="en-GB" dirty="0" smtClean="0">
                <a:solidFill>
                  <a:schemeClr val="bg1"/>
                </a:solidFill>
                <a:latin typeface="Verdana" pitchFamily="34" charset="0"/>
                <a:ea typeface="Verdana" pitchFamily="34" charset="0"/>
                <a:cs typeface="Verdana" pitchFamily="34" charset="0"/>
              </a:rPr>
              <a:t>HIV and STI trends</a:t>
            </a:r>
            <a:r>
              <a:rPr lang="en-GB" baseline="0" dirty="0" smtClean="0">
                <a:solidFill>
                  <a:schemeClr val="bg1"/>
                </a:solidFill>
                <a:latin typeface="Verdana" pitchFamily="34" charset="0"/>
                <a:ea typeface="Verdana" pitchFamily="34" charset="0"/>
                <a:cs typeface="Verdana" pitchFamily="34" charset="0"/>
              </a:rPr>
              <a:t> in Wales: 2016 </a:t>
            </a:r>
            <a:endParaRPr lang="en-GB" dirty="0">
              <a:solidFill>
                <a:schemeClr val="bg1"/>
              </a:solidFill>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Text slide2 b-ground"/>
          <p:cNvPicPr>
            <a:picLocks noChangeAspect="1" noChangeArrowheads="1"/>
          </p:cNvPicPr>
          <p:nvPr/>
        </p:nvPicPr>
        <p:blipFill>
          <a:blip r:embed="rId16" cstate="print"/>
          <a:srcRect l="14502" t="86206"/>
          <a:stretch>
            <a:fillRect/>
          </a:stretch>
        </p:blipFill>
        <p:spPr bwMode="auto">
          <a:xfrm>
            <a:off x="0" y="0"/>
            <a:ext cx="9144000" cy="1042988"/>
          </a:xfrm>
          <a:prstGeom prst="rect">
            <a:avLst/>
          </a:prstGeom>
          <a:noFill/>
          <a:ln w="9525">
            <a:noFill/>
            <a:miter lim="800000"/>
            <a:headEnd/>
            <a:tailEnd/>
          </a:ln>
        </p:spPr>
      </p:pic>
      <p:sp>
        <p:nvSpPr>
          <p:cNvPr id="5" name="Title 1"/>
          <p:cNvSpPr txBox="1">
            <a:spLocks/>
          </p:cNvSpPr>
          <p:nvPr userDrawn="1"/>
        </p:nvSpPr>
        <p:spPr>
          <a:xfrm>
            <a:off x="0" y="0"/>
            <a:ext cx="6372200" cy="980728"/>
          </a:xfrm>
          <a:prstGeom prst="rect">
            <a:avLst/>
          </a:prstGeom>
        </p:spPr>
        <p:txBody>
          <a:bodyPr/>
          <a:lstStyle>
            <a:lvl1pPr algn="l">
              <a:defRPr sz="3200" baseline="0">
                <a:solidFill>
                  <a:schemeClr val="bg1"/>
                </a:solidFill>
                <a:latin typeface="Verdana" pitchFamily="34" charset="0"/>
                <a:ea typeface="Verdana" pitchFamily="34" charset="0"/>
                <a:cs typeface="Verdana"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200" b="0" i="0" u="none" strike="noStrike" kern="0" cap="none" spc="0" normalizeH="0" baseline="0" noProof="0" dirty="0" smtClean="0">
                <a:ln>
                  <a:noFill/>
                </a:ln>
                <a:solidFill>
                  <a:schemeClr val="bg1"/>
                </a:solidFill>
                <a:effectLst/>
                <a:uLnTx/>
                <a:uFillTx/>
                <a:latin typeface="Verdana" pitchFamily="34" charset="0"/>
                <a:ea typeface="Verdana" pitchFamily="34" charset="0"/>
                <a:cs typeface="Verdana" pitchFamily="34" charset="0"/>
              </a:rPr>
              <a:t>HIV and STI Trends in Wales: 2018</a:t>
            </a:r>
            <a:endParaRPr kumimoji="0" lang="en-GB" sz="3200" b="0" i="0" u="none" strike="noStrike" kern="0" cap="none" spc="0" normalizeH="0" baseline="0" noProof="0" dirty="0">
              <a:ln>
                <a:noFill/>
              </a:ln>
              <a:solidFill>
                <a:schemeClr val="bg1"/>
              </a:solidFill>
              <a:effectLst/>
              <a:uLnTx/>
              <a:uFillTx/>
              <a:latin typeface="Verdana" pitchFamily="34" charset="0"/>
              <a:ea typeface="Verdana" pitchFamily="34" charset="0"/>
              <a:cs typeface="Verdana"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74" r:id="rId3"/>
    <p:sldLayoutId id="2147483673" r:id="rId4"/>
    <p:sldLayoutId id="2147483663" r:id="rId5"/>
    <p:sldLayoutId id="2147483664" r:id="rId6"/>
    <p:sldLayoutId id="2147483665" r:id="rId7"/>
    <p:sldLayoutId id="2147483666" r:id="rId8"/>
    <p:sldLayoutId id="2147483672" r:id="rId9"/>
    <p:sldLayoutId id="2147483667" r:id="rId10"/>
    <p:sldLayoutId id="2147483668" r:id="rId11"/>
    <p:sldLayoutId id="2147483669" r:id="rId12"/>
    <p:sldLayoutId id="2147483670" r:id="rId13"/>
    <p:sldLayoutId id="2147483671" r:id="rId14"/>
  </p:sldLayoutIdLst>
  <p:timing>
    <p:tnLst>
      <p:par>
        <p:cTn id="1" dur="indefinite" restart="never" nodeType="tmRoot"/>
      </p:par>
    </p:tnLst>
  </p:timing>
  <p:hf hd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212976"/>
            <a:ext cx="8964488" cy="1143000"/>
          </a:xfrm>
        </p:spPr>
        <p:txBody>
          <a:bodyPr/>
          <a:lstStyle/>
          <a:p>
            <a:pPr algn="l"/>
            <a:r>
              <a:rPr lang="en-GB" sz="3600" b="1" dirty="0" smtClean="0">
                <a:solidFill>
                  <a:schemeClr val="bg1"/>
                </a:solidFill>
                <a:latin typeface="Verdana" pitchFamily="34" charset="0"/>
                <a:ea typeface="Verdana" pitchFamily="34" charset="0"/>
                <a:cs typeface="Verdana" pitchFamily="34" charset="0"/>
              </a:rPr>
              <a:t>HIV and STI trends in Wales: 2018</a:t>
            </a:r>
            <a:endParaRPr lang="en-GB" sz="3600" b="1" dirty="0">
              <a:solidFill>
                <a:schemeClr val="bg1"/>
              </a:solidFill>
              <a:latin typeface="Verdana" pitchFamily="34" charset="0"/>
              <a:ea typeface="Verdana" pitchFamily="34" charset="0"/>
              <a:cs typeface="Verdana" pitchFamily="34" charset="0"/>
            </a:endParaRPr>
          </a:p>
        </p:txBody>
      </p:sp>
      <p:sp>
        <p:nvSpPr>
          <p:cNvPr id="3" name="TextBox 2"/>
          <p:cNvSpPr txBox="1"/>
          <p:nvPr/>
        </p:nvSpPr>
        <p:spPr>
          <a:xfrm>
            <a:off x="29552" y="5229200"/>
            <a:ext cx="5256584" cy="1477328"/>
          </a:xfrm>
          <a:prstGeom prst="rect">
            <a:avLst/>
          </a:prstGeom>
          <a:noFill/>
        </p:spPr>
        <p:txBody>
          <a:bodyPr wrap="square" rtlCol="0">
            <a:spAutoFit/>
          </a:bodyPr>
          <a:lstStyle/>
          <a:p>
            <a:r>
              <a:rPr lang="en-GB" dirty="0" smtClean="0">
                <a:solidFill>
                  <a:schemeClr val="bg1"/>
                </a:solidFill>
              </a:rPr>
              <a:t>Communicable Disease Surveillance Centre, </a:t>
            </a:r>
          </a:p>
          <a:p>
            <a:r>
              <a:rPr lang="en-GB" dirty="0" smtClean="0">
                <a:solidFill>
                  <a:schemeClr val="bg1"/>
                </a:solidFill>
              </a:rPr>
              <a:t>Health Protection, Public Health Wales, </a:t>
            </a:r>
          </a:p>
          <a:p>
            <a:r>
              <a:rPr lang="en-GB" dirty="0" smtClean="0">
                <a:solidFill>
                  <a:schemeClr val="bg1"/>
                </a:solidFill>
              </a:rPr>
              <a:t>Cardiff, UK</a:t>
            </a:r>
          </a:p>
          <a:p>
            <a:endParaRPr lang="en-GB" dirty="0" smtClean="0">
              <a:solidFill>
                <a:schemeClr val="bg1"/>
              </a:solidFill>
            </a:endParaRPr>
          </a:p>
          <a:p>
            <a:r>
              <a:rPr lang="en-GB" dirty="0" smtClean="0">
                <a:solidFill>
                  <a:schemeClr val="bg1"/>
                </a:solidFill>
              </a:rPr>
              <a:t>November 2019, </a:t>
            </a:r>
            <a:r>
              <a:rPr lang="en-GB" dirty="0" smtClean="0">
                <a:solidFill>
                  <a:schemeClr val="bg1"/>
                </a:solidFill>
              </a:rPr>
              <a:t>v1</a:t>
            </a:r>
            <a:endParaRPr lang="en-GB"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052736"/>
            <a:ext cx="8892480"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Rates of STI diagnoses made in sexual health </a:t>
            </a:r>
            <a:r>
              <a:rPr lang="en-GB" sz="2000" b="1" dirty="0">
                <a:solidFill>
                  <a:schemeClr val="accent6"/>
                </a:solidFill>
                <a:latin typeface="Verdana" pitchFamily="34" charset="0"/>
                <a:ea typeface="Verdana" pitchFamily="34" charset="0"/>
                <a:cs typeface="Verdana" pitchFamily="34" charset="0"/>
              </a:rPr>
              <a:t>clinics in </a:t>
            </a:r>
            <a:r>
              <a:rPr lang="en-GB" sz="2000" b="1" dirty="0" smtClean="0">
                <a:solidFill>
                  <a:schemeClr val="accent6"/>
                </a:solidFill>
                <a:latin typeface="Verdana" pitchFamily="34" charset="0"/>
                <a:ea typeface="Verdana" pitchFamily="34" charset="0"/>
                <a:cs typeface="Verdana" pitchFamily="34" charset="0"/>
              </a:rPr>
              <a:t>Wales, by local authority of residence: 2018</a:t>
            </a:r>
          </a:p>
        </p:txBody>
      </p:sp>
      <p:pic>
        <p:nvPicPr>
          <p:cNvPr id="15363" name="Picture 2"/>
          <p:cNvPicPr>
            <a:picLocks noChangeAspect="1" noChangeArrowheads="1"/>
          </p:cNvPicPr>
          <p:nvPr/>
        </p:nvPicPr>
        <p:blipFill>
          <a:blip r:embed="rId3" cstate="print"/>
          <a:srcRect l="77776" b="87680"/>
          <a:stretch>
            <a:fillRect/>
          </a:stretch>
        </p:blipFill>
        <p:spPr bwMode="auto">
          <a:xfrm>
            <a:off x="7164288" y="1412776"/>
            <a:ext cx="1827212" cy="603250"/>
          </a:xfrm>
          <a:prstGeom prst="rect">
            <a:avLst/>
          </a:prstGeom>
          <a:noFill/>
          <a:ln w="9525">
            <a:noFill/>
            <a:miter lim="800000"/>
            <a:headEnd/>
            <a:tailEnd/>
          </a:ln>
        </p:spPr>
      </p:pic>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3" y="2015550"/>
            <a:ext cx="9144000" cy="480383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20472"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Age distribution of STI diagnoses amongst females: Wales, 2018</a:t>
            </a:r>
          </a:p>
        </p:txBody>
      </p:sp>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4" name="Picture 3"/>
          <p:cNvPicPr>
            <a:picLocks noChangeAspect="1"/>
          </p:cNvPicPr>
          <p:nvPr/>
        </p:nvPicPr>
        <p:blipFill>
          <a:blip r:embed="rId3"/>
          <a:stretch>
            <a:fillRect/>
          </a:stretch>
        </p:blipFill>
        <p:spPr>
          <a:xfrm>
            <a:off x="0" y="2276872"/>
            <a:ext cx="9012942" cy="3655428"/>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20472"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Age distribution of STI diagnoses amongst males: Wales, 2018</a:t>
            </a:r>
          </a:p>
        </p:txBody>
      </p:sp>
      <p:sp>
        <p:nvSpPr>
          <p:cNvPr id="7" name="TextBox 6"/>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4" name="Picture 3"/>
          <p:cNvPicPr>
            <a:picLocks noChangeAspect="1"/>
          </p:cNvPicPr>
          <p:nvPr/>
        </p:nvPicPr>
        <p:blipFill>
          <a:blip r:embed="rId3"/>
          <a:stretch>
            <a:fillRect/>
          </a:stretch>
        </p:blipFill>
        <p:spPr>
          <a:xfrm>
            <a:off x="-7096" y="2276872"/>
            <a:ext cx="9016058" cy="3648585"/>
          </a:xfrm>
          <a:prstGeom prst="rect">
            <a:avLst/>
          </a:prstGeom>
        </p:spPr>
      </p:pic>
      <p:pic>
        <p:nvPicPr>
          <p:cNvPr id="6" name="Picture 2"/>
          <p:cNvPicPr>
            <a:picLocks noChangeAspect="1" noChangeArrowheads="1"/>
          </p:cNvPicPr>
          <p:nvPr/>
        </p:nvPicPr>
        <p:blipFill>
          <a:blip r:embed="rId4" cstate="print"/>
          <a:srcRect l="64735" r="7631" b="53566"/>
          <a:stretch>
            <a:fillRect/>
          </a:stretch>
        </p:blipFill>
        <p:spPr bwMode="auto">
          <a:xfrm>
            <a:off x="5717032" y="2192670"/>
            <a:ext cx="2736304" cy="187220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395536" y="1817638"/>
            <a:ext cx="7516641" cy="4794141"/>
          </a:xfrm>
          <a:prstGeom prst="rect">
            <a:avLst/>
          </a:prstGeom>
        </p:spPr>
      </p:pic>
      <p:sp>
        <p:nvSpPr>
          <p:cNvPr id="2" name="Title 1"/>
          <p:cNvSpPr>
            <a:spLocks noGrp="1"/>
          </p:cNvSpPr>
          <p:nvPr>
            <p:ph type="title"/>
          </p:nvPr>
        </p:nvSpPr>
        <p:spPr/>
        <p:txBody>
          <a:bodyPr/>
          <a:lstStyle/>
          <a:p>
            <a:endParaRPr lang="en-GB" dirty="0"/>
          </a:p>
        </p:txBody>
      </p:sp>
      <p:sp>
        <p:nvSpPr>
          <p:cNvPr id="5" name="TextBox 4"/>
          <p:cNvSpPr txBox="1"/>
          <p:nvPr/>
        </p:nvSpPr>
        <p:spPr>
          <a:xfrm>
            <a:off x="0" y="1052736"/>
            <a:ext cx="9144000" cy="1015663"/>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Rates of STI diagnoses amongst 15-24 year olds made in sexual health </a:t>
            </a:r>
            <a:r>
              <a:rPr lang="en-GB" sz="2000" b="1" dirty="0">
                <a:solidFill>
                  <a:schemeClr val="accent6"/>
                </a:solidFill>
                <a:latin typeface="Verdana" pitchFamily="34" charset="0"/>
                <a:ea typeface="Verdana" pitchFamily="34" charset="0"/>
                <a:cs typeface="Verdana" pitchFamily="34" charset="0"/>
              </a:rPr>
              <a:t>clinics in </a:t>
            </a:r>
            <a:r>
              <a:rPr lang="en-GB" sz="2000" b="1" dirty="0" smtClean="0">
                <a:solidFill>
                  <a:schemeClr val="accent6"/>
                </a:solidFill>
                <a:latin typeface="Verdana" pitchFamily="34" charset="0"/>
                <a:ea typeface="Verdana" pitchFamily="34" charset="0"/>
                <a:cs typeface="Verdana" pitchFamily="34" charset="0"/>
              </a:rPr>
              <a:t>Wales, by local authority of residence: 2018</a:t>
            </a:r>
          </a:p>
        </p:txBody>
      </p:sp>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15363" name="Picture 2"/>
          <p:cNvPicPr>
            <a:picLocks noChangeAspect="1" noChangeArrowheads="1"/>
          </p:cNvPicPr>
          <p:nvPr/>
        </p:nvPicPr>
        <p:blipFill>
          <a:blip r:embed="rId4" cstate="print"/>
          <a:srcRect l="77776" b="87680"/>
          <a:stretch>
            <a:fillRect/>
          </a:stretch>
        </p:blipFill>
        <p:spPr bwMode="auto">
          <a:xfrm>
            <a:off x="7394107" y="1817638"/>
            <a:ext cx="1827212" cy="603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20472"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Proportion of Syphilis, Gonorrhoea and new HIV diagnoses which are among </a:t>
            </a:r>
            <a:r>
              <a:rPr lang="en-GB" sz="2000" b="1" dirty="0">
                <a:solidFill>
                  <a:schemeClr val="accent6"/>
                </a:solidFill>
                <a:latin typeface="Verdana" pitchFamily="34" charset="0"/>
                <a:ea typeface="Verdana" pitchFamily="34" charset="0"/>
                <a:cs typeface="Verdana" pitchFamily="34" charset="0"/>
              </a:rPr>
              <a:t>MSM in Wales</a:t>
            </a:r>
            <a:endParaRPr lang="en-GB" sz="2000" b="1" dirty="0" smtClean="0">
              <a:solidFill>
                <a:schemeClr val="accent6"/>
              </a:solidFill>
              <a:latin typeface="Verdana" pitchFamily="34" charset="0"/>
              <a:ea typeface="Verdana" pitchFamily="34" charset="0"/>
              <a:cs typeface="Verdana" pitchFamily="34" charset="0"/>
            </a:endParaRPr>
          </a:p>
        </p:txBody>
      </p:sp>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12" name="Picture 11"/>
          <p:cNvPicPr>
            <a:picLocks noChangeAspect="1"/>
          </p:cNvPicPr>
          <p:nvPr/>
        </p:nvPicPr>
        <p:blipFill>
          <a:blip r:embed="rId3"/>
          <a:stretch>
            <a:fillRect/>
          </a:stretch>
        </p:blipFill>
        <p:spPr>
          <a:xfrm>
            <a:off x="971600" y="1821809"/>
            <a:ext cx="6768752" cy="478997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20472"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Proportion of Chlamydia, Genital herpes and Genital warts which are among </a:t>
            </a:r>
            <a:r>
              <a:rPr lang="en-GB" sz="2000" b="1" dirty="0">
                <a:solidFill>
                  <a:schemeClr val="accent6"/>
                </a:solidFill>
                <a:latin typeface="Verdana" pitchFamily="34" charset="0"/>
                <a:ea typeface="Verdana" pitchFamily="34" charset="0"/>
                <a:cs typeface="Verdana" pitchFamily="34" charset="0"/>
              </a:rPr>
              <a:t>MSM in Wales</a:t>
            </a:r>
            <a:endParaRPr lang="en-GB" sz="2000" b="1" dirty="0" smtClean="0">
              <a:solidFill>
                <a:schemeClr val="accent6"/>
              </a:solidFill>
              <a:latin typeface="Verdana" pitchFamily="34" charset="0"/>
              <a:ea typeface="Verdana" pitchFamily="34" charset="0"/>
              <a:cs typeface="Verdana" pitchFamily="34" charset="0"/>
            </a:endParaRPr>
          </a:p>
        </p:txBody>
      </p:sp>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4" name="Picture 3"/>
          <p:cNvPicPr>
            <a:picLocks noChangeAspect="1"/>
          </p:cNvPicPr>
          <p:nvPr/>
        </p:nvPicPr>
        <p:blipFill>
          <a:blip r:embed="rId3"/>
          <a:stretch>
            <a:fillRect/>
          </a:stretch>
        </p:blipFill>
        <p:spPr>
          <a:xfrm>
            <a:off x="395536" y="2104986"/>
            <a:ext cx="7632848" cy="4368640"/>
          </a:xfrm>
          <a:prstGeom prst="rect">
            <a:avLst/>
          </a:prstGeom>
        </p:spPr>
      </p:pic>
    </p:spTree>
    <p:extLst>
      <p:ext uri="{BB962C8B-B14F-4D97-AF65-F5344CB8AC3E}">
        <p14:creationId xmlns:p14="http://schemas.microsoft.com/office/powerpoint/2010/main" val="19628967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20472"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Percentage change in STIs among </a:t>
            </a:r>
            <a:r>
              <a:rPr lang="en-GB" sz="2000" b="1" dirty="0">
                <a:solidFill>
                  <a:schemeClr val="accent6"/>
                </a:solidFill>
                <a:latin typeface="Verdana" pitchFamily="34" charset="0"/>
                <a:ea typeface="Verdana" pitchFamily="34" charset="0"/>
                <a:cs typeface="Verdana" pitchFamily="34" charset="0"/>
              </a:rPr>
              <a:t>MSM in </a:t>
            </a:r>
            <a:r>
              <a:rPr lang="en-GB" sz="2000" b="1" dirty="0" smtClean="0">
                <a:solidFill>
                  <a:schemeClr val="accent6"/>
                </a:solidFill>
                <a:latin typeface="Verdana" pitchFamily="34" charset="0"/>
                <a:ea typeface="Verdana" pitchFamily="34" charset="0"/>
                <a:cs typeface="Verdana" pitchFamily="34" charset="0"/>
              </a:rPr>
              <a:t>Wales comparing 2011/2012 to 2017/2018</a:t>
            </a:r>
          </a:p>
        </p:txBody>
      </p:sp>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3" name="Picture 2"/>
          <p:cNvPicPr>
            <a:picLocks noChangeAspect="1"/>
          </p:cNvPicPr>
          <p:nvPr/>
        </p:nvPicPr>
        <p:blipFill>
          <a:blip r:embed="rId3"/>
          <a:stretch>
            <a:fillRect/>
          </a:stretch>
        </p:blipFill>
        <p:spPr>
          <a:xfrm>
            <a:off x="0" y="1976645"/>
            <a:ext cx="9144000" cy="4635133"/>
          </a:xfrm>
          <a:prstGeom prst="rect">
            <a:avLst/>
          </a:prstGeom>
        </p:spPr>
      </p:pic>
    </p:spTree>
    <p:extLst>
      <p:ext uri="{BB962C8B-B14F-4D97-AF65-F5344CB8AC3E}">
        <p14:creationId xmlns:p14="http://schemas.microsoft.com/office/powerpoint/2010/main" val="38147197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92480"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New HIV diagnoses from sexual health clinics across Wales by gender and sexuality</a:t>
            </a:r>
            <a:endParaRPr lang="en-GB" sz="2000" b="1" dirty="0">
              <a:solidFill>
                <a:schemeClr val="accent6"/>
              </a:solidFill>
              <a:latin typeface="Verdana" pitchFamily="34" charset="0"/>
              <a:ea typeface="Verdana" pitchFamily="34" charset="0"/>
              <a:cs typeface="Verdana" pitchFamily="34" charset="0"/>
            </a:endParaRPr>
          </a:p>
        </p:txBody>
      </p:sp>
      <p:pic>
        <p:nvPicPr>
          <p:cNvPr id="9218" name="Picture 2"/>
          <p:cNvPicPr>
            <a:picLocks noGrp="1" noChangeAspect="1" noChangeArrowheads="1"/>
          </p:cNvPicPr>
          <p:nvPr>
            <p:ph idx="1"/>
          </p:nvPr>
        </p:nvPicPr>
        <p:blipFill>
          <a:blip r:embed="rId3" cstate="print"/>
          <a:srcRect l="15849" t="2987" r="51178" b="63753"/>
          <a:stretch>
            <a:fillRect/>
          </a:stretch>
        </p:blipFill>
        <p:spPr bwMode="auto">
          <a:xfrm>
            <a:off x="6804248" y="1844824"/>
            <a:ext cx="2016224" cy="1224136"/>
          </a:xfrm>
          <a:prstGeom prst="rect">
            <a:avLst/>
          </a:prstGeom>
          <a:noFill/>
          <a:ln w="9525">
            <a:noFill/>
            <a:miter lim="800000"/>
            <a:headEnd/>
            <a:tailEnd/>
          </a:ln>
          <a:effectLst/>
        </p:spPr>
      </p:pic>
      <p:sp>
        <p:nvSpPr>
          <p:cNvPr id="6" name="TextBox 5"/>
          <p:cNvSpPr txBox="1"/>
          <p:nvPr/>
        </p:nvSpPr>
        <p:spPr>
          <a:xfrm>
            <a:off x="-20141" y="6611779"/>
            <a:ext cx="7092280" cy="246221"/>
          </a:xfrm>
          <a:prstGeom prst="rect">
            <a:avLst/>
          </a:prstGeom>
          <a:noFill/>
          <a:ln>
            <a:noFill/>
          </a:ln>
        </p:spPr>
        <p:txBody>
          <a:bodyPr wrap="square" rtlCol="0">
            <a:spAutoFit/>
          </a:bodyPr>
          <a:lstStyle/>
          <a:p>
            <a:r>
              <a:rPr lang="en-GB" sz="1000" dirty="0" smtClean="0"/>
              <a:t>Source: Welsh </a:t>
            </a:r>
            <a:r>
              <a:rPr lang="en-GB" sz="1000" dirty="0"/>
              <a:t>sexual health clinics (via SWS)</a:t>
            </a:r>
          </a:p>
        </p:txBody>
      </p:sp>
      <p:pic>
        <p:nvPicPr>
          <p:cNvPr id="4" name="Picture 3"/>
          <p:cNvPicPr>
            <a:picLocks noChangeAspect="1"/>
          </p:cNvPicPr>
          <p:nvPr/>
        </p:nvPicPr>
        <p:blipFill>
          <a:blip r:embed="rId4"/>
          <a:stretch>
            <a:fillRect/>
          </a:stretch>
        </p:blipFill>
        <p:spPr>
          <a:xfrm>
            <a:off x="577496" y="2396003"/>
            <a:ext cx="6203415" cy="365240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92480"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Chlamydia diagnoses made in sexual health </a:t>
            </a:r>
            <a:r>
              <a:rPr lang="en-GB" sz="2000" b="1" dirty="0">
                <a:solidFill>
                  <a:schemeClr val="accent6"/>
                </a:solidFill>
                <a:latin typeface="Verdana" pitchFamily="34" charset="0"/>
                <a:ea typeface="Verdana" pitchFamily="34" charset="0"/>
                <a:cs typeface="Verdana" pitchFamily="34" charset="0"/>
              </a:rPr>
              <a:t>clinics in </a:t>
            </a:r>
            <a:r>
              <a:rPr lang="en-GB" sz="2000" b="1" dirty="0" smtClean="0">
                <a:solidFill>
                  <a:schemeClr val="accent6"/>
                </a:solidFill>
                <a:latin typeface="Verdana" pitchFamily="34" charset="0"/>
                <a:ea typeface="Verdana" pitchFamily="34" charset="0"/>
                <a:cs typeface="Verdana" pitchFamily="34" charset="0"/>
              </a:rPr>
              <a:t>Wales, by gender and sexuality</a:t>
            </a:r>
            <a:endParaRPr lang="en-GB" sz="2000" b="1" dirty="0">
              <a:solidFill>
                <a:schemeClr val="accent6"/>
              </a:solidFill>
              <a:latin typeface="Verdana" pitchFamily="34" charset="0"/>
              <a:ea typeface="Verdana" pitchFamily="34" charset="0"/>
              <a:cs typeface="Verdana" pitchFamily="34" charset="0"/>
            </a:endParaRPr>
          </a:p>
        </p:txBody>
      </p:sp>
      <p:pic>
        <p:nvPicPr>
          <p:cNvPr id="9218" name="Picture 2"/>
          <p:cNvPicPr>
            <a:picLocks noGrp="1" noChangeAspect="1" noChangeArrowheads="1"/>
          </p:cNvPicPr>
          <p:nvPr>
            <p:ph idx="1"/>
          </p:nvPr>
        </p:nvPicPr>
        <p:blipFill>
          <a:blip r:embed="rId3" cstate="print"/>
          <a:srcRect l="15849" t="2987" r="51178" b="63753"/>
          <a:stretch>
            <a:fillRect/>
          </a:stretch>
        </p:blipFill>
        <p:spPr bwMode="auto">
          <a:xfrm>
            <a:off x="6804248" y="1844824"/>
            <a:ext cx="2016224" cy="1224136"/>
          </a:xfrm>
          <a:prstGeom prst="rect">
            <a:avLst/>
          </a:prstGeom>
          <a:noFill/>
          <a:ln w="9525">
            <a:noFill/>
            <a:miter lim="800000"/>
            <a:headEnd/>
            <a:tailEnd/>
          </a:ln>
          <a:effectLst/>
        </p:spPr>
      </p:pic>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3" name="Picture 2"/>
          <p:cNvPicPr>
            <a:picLocks noChangeAspect="1"/>
          </p:cNvPicPr>
          <p:nvPr/>
        </p:nvPicPr>
        <p:blipFill>
          <a:blip r:embed="rId4"/>
          <a:stretch>
            <a:fillRect/>
          </a:stretch>
        </p:blipFill>
        <p:spPr>
          <a:xfrm>
            <a:off x="512295" y="2463845"/>
            <a:ext cx="6053497" cy="3516718"/>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92480"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Gonorrhoea diagnoses made in sexual health </a:t>
            </a:r>
            <a:r>
              <a:rPr lang="en-GB" sz="2000" b="1" dirty="0">
                <a:solidFill>
                  <a:schemeClr val="accent6"/>
                </a:solidFill>
                <a:latin typeface="Verdana" pitchFamily="34" charset="0"/>
                <a:ea typeface="Verdana" pitchFamily="34" charset="0"/>
                <a:cs typeface="Verdana" pitchFamily="34" charset="0"/>
              </a:rPr>
              <a:t>clinics in </a:t>
            </a:r>
            <a:r>
              <a:rPr lang="en-GB" sz="2000" b="1" dirty="0" smtClean="0">
                <a:solidFill>
                  <a:schemeClr val="accent6"/>
                </a:solidFill>
                <a:latin typeface="Verdana" pitchFamily="34" charset="0"/>
                <a:ea typeface="Verdana" pitchFamily="34" charset="0"/>
                <a:cs typeface="Verdana" pitchFamily="34" charset="0"/>
              </a:rPr>
              <a:t>Wales, by gender and sexuality</a:t>
            </a:r>
            <a:endParaRPr lang="en-GB" sz="2000" b="1" dirty="0">
              <a:solidFill>
                <a:schemeClr val="accent6"/>
              </a:solidFill>
              <a:latin typeface="Verdana" pitchFamily="34" charset="0"/>
              <a:ea typeface="Verdana" pitchFamily="34" charset="0"/>
              <a:cs typeface="Verdana" pitchFamily="34" charset="0"/>
            </a:endParaRPr>
          </a:p>
        </p:txBody>
      </p:sp>
      <p:pic>
        <p:nvPicPr>
          <p:cNvPr id="9218" name="Picture 2"/>
          <p:cNvPicPr>
            <a:picLocks noGrp="1" noChangeAspect="1" noChangeArrowheads="1"/>
          </p:cNvPicPr>
          <p:nvPr>
            <p:ph idx="1"/>
          </p:nvPr>
        </p:nvPicPr>
        <p:blipFill>
          <a:blip r:embed="rId3" cstate="print"/>
          <a:srcRect l="15849" t="2987" r="51178" b="63753"/>
          <a:stretch>
            <a:fillRect/>
          </a:stretch>
        </p:blipFill>
        <p:spPr bwMode="auto">
          <a:xfrm>
            <a:off x="6804248" y="1844824"/>
            <a:ext cx="2016224" cy="1224136"/>
          </a:xfrm>
          <a:prstGeom prst="rect">
            <a:avLst/>
          </a:prstGeom>
          <a:noFill/>
          <a:ln w="9525">
            <a:noFill/>
            <a:miter lim="800000"/>
            <a:headEnd/>
            <a:tailEnd/>
          </a:ln>
          <a:effectLst/>
        </p:spPr>
      </p:pic>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3" name="Picture 2"/>
          <p:cNvPicPr>
            <a:picLocks noChangeAspect="1"/>
          </p:cNvPicPr>
          <p:nvPr/>
        </p:nvPicPr>
        <p:blipFill>
          <a:blip r:embed="rId4"/>
          <a:stretch>
            <a:fillRect/>
          </a:stretch>
        </p:blipFill>
        <p:spPr>
          <a:xfrm>
            <a:off x="440214" y="2426016"/>
            <a:ext cx="6197659" cy="359237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HIV and STI Trends in Wales: 201</a:t>
            </a:r>
            <a:br>
              <a:rPr lang="en-GB" dirty="0" smtClean="0"/>
            </a:br>
            <a:endParaRPr lang="en-GB" dirty="0"/>
          </a:p>
        </p:txBody>
      </p:sp>
      <p:sp>
        <p:nvSpPr>
          <p:cNvPr id="4" name="TextBox 3"/>
          <p:cNvSpPr txBox="1"/>
          <p:nvPr/>
        </p:nvSpPr>
        <p:spPr>
          <a:xfrm>
            <a:off x="0" y="1124744"/>
            <a:ext cx="8964488" cy="400110"/>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HIV and STI trends: </a:t>
            </a:r>
            <a:r>
              <a:rPr lang="en-GB" sz="2000" b="1" dirty="0">
                <a:solidFill>
                  <a:schemeClr val="accent6"/>
                </a:solidFill>
                <a:latin typeface="Verdana" pitchFamily="34" charset="0"/>
                <a:ea typeface="Verdana" pitchFamily="34" charset="0"/>
                <a:cs typeface="Verdana" pitchFamily="34" charset="0"/>
              </a:rPr>
              <a:t>p</a:t>
            </a:r>
            <a:r>
              <a:rPr lang="en-GB" sz="2000" b="1" dirty="0" smtClean="0">
                <a:solidFill>
                  <a:schemeClr val="accent6"/>
                </a:solidFill>
                <a:latin typeface="Verdana" pitchFamily="34" charset="0"/>
                <a:ea typeface="Verdana" pitchFamily="34" charset="0"/>
                <a:cs typeface="Verdana" pitchFamily="34" charset="0"/>
              </a:rPr>
              <a:t>ercentage change, Wales 2017-18 </a:t>
            </a:r>
            <a:endParaRPr lang="en-GB" sz="2000" b="1" dirty="0">
              <a:solidFill>
                <a:schemeClr val="accent6"/>
              </a:solidFill>
              <a:latin typeface="Verdana" pitchFamily="34" charset="0"/>
              <a:ea typeface="Verdana" pitchFamily="34" charset="0"/>
              <a:cs typeface="Verdana" pitchFamily="34" charset="0"/>
            </a:endParaRPr>
          </a:p>
        </p:txBody>
      </p:sp>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sp>
        <p:nvSpPr>
          <p:cNvPr id="7" name="TextBox 6"/>
          <p:cNvSpPr txBox="1"/>
          <p:nvPr/>
        </p:nvSpPr>
        <p:spPr>
          <a:xfrm>
            <a:off x="-1" y="6309320"/>
            <a:ext cx="8388425" cy="307777"/>
          </a:xfrm>
          <a:prstGeom prst="rect">
            <a:avLst/>
          </a:prstGeom>
          <a:noFill/>
          <a:ln>
            <a:noFill/>
          </a:ln>
        </p:spPr>
        <p:txBody>
          <a:bodyPr wrap="square" rtlCol="0">
            <a:spAutoFit/>
          </a:bodyPr>
          <a:lstStyle/>
          <a:p>
            <a:r>
              <a:rPr lang="en-GB" sz="1400" dirty="0" smtClean="0"/>
              <a:t>* Visits to sexual health clinics increased by 3% in the same period (3% in females, 4% in males)</a:t>
            </a:r>
            <a:endParaRPr lang="en-GB" sz="1400" dirty="0"/>
          </a:p>
        </p:txBody>
      </p:sp>
      <p:pic>
        <p:nvPicPr>
          <p:cNvPr id="5" name="Picture 4"/>
          <p:cNvPicPr>
            <a:picLocks noChangeAspect="1"/>
          </p:cNvPicPr>
          <p:nvPr/>
        </p:nvPicPr>
        <p:blipFill>
          <a:blip r:embed="rId3"/>
          <a:stretch>
            <a:fillRect/>
          </a:stretch>
        </p:blipFill>
        <p:spPr>
          <a:xfrm>
            <a:off x="1187624" y="1526738"/>
            <a:ext cx="6223087" cy="470746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92480"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Syphilis diagnoses made in sexual health </a:t>
            </a:r>
            <a:r>
              <a:rPr lang="en-GB" sz="2000" b="1" dirty="0">
                <a:solidFill>
                  <a:schemeClr val="accent6"/>
                </a:solidFill>
                <a:latin typeface="Verdana" pitchFamily="34" charset="0"/>
                <a:ea typeface="Verdana" pitchFamily="34" charset="0"/>
                <a:cs typeface="Verdana" pitchFamily="34" charset="0"/>
              </a:rPr>
              <a:t>clinics in </a:t>
            </a:r>
            <a:r>
              <a:rPr lang="en-GB" sz="2000" b="1" dirty="0" smtClean="0">
                <a:solidFill>
                  <a:schemeClr val="accent6"/>
                </a:solidFill>
                <a:latin typeface="Verdana" pitchFamily="34" charset="0"/>
                <a:ea typeface="Verdana" pitchFamily="34" charset="0"/>
                <a:cs typeface="Verdana" pitchFamily="34" charset="0"/>
              </a:rPr>
              <a:t>Wales, by gender and sexuality</a:t>
            </a:r>
            <a:endParaRPr lang="en-GB" sz="2000" b="1" dirty="0">
              <a:solidFill>
                <a:schemeClr val="accent6"/>
              </a:solidFill>
              <a:latin typeface="Verdana" pitchFamily="34" charset="0"/>
              <a:ea typeface="Verdana" pitchFamily="34" charset="0"/>
              <a:cs typeface="Verdana" pitchFamily="34" charset="0"/>
            </a:endParaRPr>
          </a:p>
        </p:txBody>
      </p:sp>
      <p:pic>
        <p:nvPicPr>
          <p:cNvPr id="9218" name="Picture 2"/>
          <p:cNvPicPr>
            <a:picLocks noGrp="1" noChangeAspect="1" noChangeArrowheads="1"/>
          </p:cNvPicPr>
          <p:nvPr>
            <p:ph idx="1"/>
          </p:nvPr>
        </p:nvPicPr>
        <p:blipFill>
          <a:blip r:embed="rId3" cstate="print"/>
          <a:srcRect l="15849" t="2987" r="51178" b="63753"/>
          <a:stretch>
            <a:fillRect/>
          </a:stretch>
        </p:blipFill>
        <p:spPr bwMode="auto">
          <a:xfrm>
            <a:off x="6804248" y="1844824"/>
            <a:ext cx="2016224" cy="1224136"/>
          </a:xfrm>
          <a:prstGeom prst="rect">
            <a:avLst/>
          </a:prstGeom>
          <a:noFill/>
          <a:ln w="9525">
            <a:noFill/>
            <a:miter lim="800000"/>
            <a:headEnd/>
            <a:tailEnd/>
          </a:ln>
          <a:effectLst/>
        </p:spPr>
      </p:pic>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4" name="Picture 3"/>
          <p:cNvPicPr>
            <a:picLocks noChangeAspect="1"/>
          </p:cNvPicPr>
          <p:nvPr/>
        </p:nvPicPr>
        <p:blipFill>
          <a:blip r:embed="rId4"/>
          <a:stretch>
            <a:fillRect/>
          </a:stretch>
        </p:blipFill>
        <p:spPr>
          <a:xfrm>
            <a:off x="755576" y="2530016"/>
            <a:ext cx="5876922" cy="3384376"/>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92480"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Genital herpes diagnoses made in sexual health </a:t>
            </a:r>
            <a:r>
              <a:rPr lang="en-GB" sz="2000" b="1" dirty="0">
                <a:solidFill>
                  <a:schemeClr val="accent6"/>
                </a:solidFill>
                <a:latin typeface="Verdana" pitchFamily="34" charset="0"/>
                <a:ea typeface="Verdana" pitchFamily="34" charset="0"/>
                <a:cs typeface="Verdana" pitchFamily="34" charset="0"/>
              </a:rPr>
              <a:t>clinics in </a:t>
            </a:r>
            <a:r>
              <a:rPr lang="en-GB" sz="2000" b="1" dirty="0" smtClean="0">
                <a:solidFill>
                  <a:schemeClr val="accent6"/>
                </a:solidFill>
                <a:latin typeface="Verdana" pitchFamily="34" charset="0"/>
                <a:ea typeface="Verdana" pitchFamily="34" charset="0"/>
                <a:cs typeface="Verdana" pitchFamily="34" charset="0"/>
              </a:rPr>
              <a:t>Wales, by gender and sexuality</a:t>
            </a:r>
            <a:endParaRPr lang="en-GB" sz="2000" b="1" dirty="0">
              <a:solidFill>
                <a:schemeClr val="accent6"/>
              </a:solidFill>
              <a:latin typeface="Verdana" pitchFamily="34" charset="0"/>
              <a:ea typeface="Verdana" pitchFamily="34" charset="0"/>
              <a:cs typeface="Verdana" pitchFamily="34" charset="0"/>
            </a:endParaRPr>
          </a:p>
        </p:txBody>
      </p:sp>
      <p:pic>
        <p:nvPicPr>
          <p:cNvPr id="9218" name="Picture 2"/>
          <p:cNvPicPr>
            <a:picLocks noGrp="1" noChangeAspect="1" noChangeArrowheads="1"/>
          </p:cNvPicPr>
          <p:nvPr>
            <p:ph idx="1"/>
          </p:nvPr>
        </p:nvPicPr>
        <p:blipFill>
          <a:blip r:embed="rId3" cstate="print"/>
          <a:srcRect l="15849" t="2987" r="51178" b="63753"/>
          <a:stretch>
            <a:fillRect/>
          </a:stretch>
        </p:blipFill>
        <p:spPr bwMode="auto">
          <a:xfrm>
            <a:off x="6804248" y="1844824"/>
            <a:ext cx="2016224" cy="1224136"/>
          </a:xfrm>
          <a:prstGeom prst="rect">
            <a:avLst/>
          </a:prstGeom>
          <a:noFill/>
          <a:ln w="9525">
            <a:noFill/>
            <a:miter lim="800000"/>
            <a:headEnd/>
            <a:tailEnd/>
          </a:ln>
          <a:effectLst/>
        </p:spPr>
      </p:pic>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3" name="Picture 2"/>
          <p:cNvPicPr>
            <a:picLocks noChangeAspect="1"/>
          </p:cNvPicPr>
          <p:nvPr/>
        </p:nvPicPr>
        <p:blipFill>
          <a:blip r:embed="rId4"/>
          <a:stretch>
            <a:fillRect/>
          </a:stretch>
        </p:blipFill>
        <p:spPr>
          <a:xfrm>
            <a:off x="695371" y="2570450"/>
            <a:ext cx="5693034" cy="3299879"/>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92480"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Genital warts diagnoses made in sexual health </a:t>
            </a:r>
            <a:r>
              <a:rPr lang="en-GB" sz="2000" b="1" dirty="0">
                <a:solidFill>
                  <a:schemeClr val="accent6"/>
                </a:solidFill>
                <a:latin typeface="Verdana" pitchFamily="34" charset="0"/>
                <a:ea typeface="Verdana" pitchFamily="34" charset="0"/>
                <a:cs typeface="Verdana" pitchFamily="34" charset="0"/>
              </a:rPr>
              <a:t>clinics in </a:t>
            </a:r>
            <a:r>
              <a:rPr lang="en-GB" sz="2000" b="1" dirty="0" smtClean="0">
                <a:solidFill>
                  <a:schemeClr val="accent6"/>
                </a:solidFill>
                <a:latin typeface="Verdana" pitchFamily="34" charset="0"/>
                <a:ea typeface="Verdana" pitchFamily="34" charset="0"/>
                <a:cs typeface="Verdana" pitchFamily="34" charset="0"/>
              </a:rPr>
              <a:t>Wales, by gender and sexuality</a:t>
            </a:r>
            <a:endParaRPr lang="en-GB" sz="2000" b="1" dirty="0">
              <a:solidFill>
                <a:schemeClr val="accent6"/>
              </a:solidFill>
              <a:latin typeface="Verdana" pitchFamily="34" charset="0"/>
              <a:ea typeface="Verdana" pitchFamily="34" charset="0"/>
              <a:cs typeface="Verdana" pitchFamily="34" charset="0"/>
            </a:endParaRPr>
          </a:p>
        </p:txBody>
      </p:sp>
      <p:pic>
        <p:nvPicPr>
          <p:cNvPr id="9218" name="Picture 2"/>
          <p:cNvPicPr>
            <a:picLocks noGrp="1" noChangeAspect="1" noChangeArrowheads="1"/>
          </p:cNvPicPr>
          <p:nvPr>
            <p:ph idx="1"/>
          </p:nvPr>
        </p:nvPicPr>
        <p:blipFill rotWithShape="1">
          <a:blip r:embed="rId3" cstate="print"/>
          <a:srcRect l="15849" t="2987" r="51178" b="65903"/>
          <a:stretch/>
        </p:blipFill>
        <p:spPr bwMode="auto">
          <a:xfrm>
            <a:off x="6804248" y="1844823"/>
            <a:ext cx="2016224" cy="1152129"/>
          </a:xfrm>
          <a:prstGeom prst="rect">
            <a:avLst/>
          </a:prstGeom>
          <a:noFill/>
          <a:ln w="9525">
            <a:noFill/>
            <a:miter lim="800000"/>
            <a:headEnd/>
            <a:tailEnd/>
          </a:ln>
          <a:effectLst/>
        </p:spPr>
      </p:pic>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 </a:t>
            </a:r>
            <a:endParaRPr lang="en-GB" sz="1000" dirty="0"/>
          </a:p>
        </p:txBody>
      </p:sp>
      <p:pic>
        <p:nvPicPr>
          <p:cNvPr id="3" name="Picture 2"/>
          <p:cNvPicPr>
            <a:picLocks noChangeAspect="1"/>
          </p:cNvPicPr>
          <p:nvPr/>
        </p:nvPicPr>
        <p:blipFill>
          <a:blip r:embed="rId4"/>
          <a:stretch>
            <a:fillRect/>
          </a:stretch>
        </p:blipFill>
        <p:spPr>
          <a:xfrm>
            <a:off x="683568" y="2668768"/>
            <a:ext cx="5352777" cy="3102959"/>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20472"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Average annual rate of STI and new HIV diagnoses by ethnic group, Wales 2014-2018</a:t>
            </a:r>
          </a:p>
        </p:txBody>
      </p:sp>
      <p:sp>
        <p:nvSpPr>
          <p:cNvPr id="7" name="TextBox 6"/>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 </a:t>
            </a:r>
            <a:endParaRPr lang="en-GB" sz="1000" dirty="0"/>
          </a:p>
        </p:txBody>
      </p:sp>
      <p:pic>
        <p:nvPicPr>
          <p:cNvPr id="6" name="Picture 5"/>
          <p:cNvPicPr>
            <a:picLocks noChangeAspect="1"/>
          </p:cNvPicPr>
          <p:nvPr/>
        </p:nvPicPr>
        <p:blipFill>
          <a:blip r:embed="rId3"/>
          <a:stretch>
            <a:fillRect/>
          </a:stretch>
        </p:blipFill>
        <p:spPr>
          <a:xfrm>
            <a:off x="108012" y="1832630"/>
            <a:ext cx="8604448" cy="4833312"/>
          </a:xfrm>
          <a:prstGeom prst="rect">
            <a:avLst/>
          </a:prstGeom>
        </p:spPr>
      </p:pic>
    </p:spTree>
    <p:extLst>
      <p:ext uri="{BB962C8B-B14F-4D97-AF65-F5344CB8AC3E}">
        <p14:creationId xmlns:p14="http://schemas.microsoft.com/office/powerpoint/2010/main" val="17000927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TextBox 3"/>
          <p:cNvSpPr txBox="1"/>
          <p:nvPr/>
        </p:nvSpPr>
        <p:spPr>
          <a:xfrm>
            <a:off x="0" y="1124744"/>
            <a:ext cx="8964488" cy="400110"/>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Number of attendances at sexual health clinics across Wales</a:t>
            </a:r>
            <a:endParaRPr lang="en-GB" sz="2000" b="1" dirty="0">
              <a:solidFill>
                <a:schemeClr val="accent6"/>
              </a:solidFill>
              <a:latin typeface="Verdana" pitchFamily="34" charset="0"/>
              <a:ea typeface="Verdana" pitchFamily="34" charset="0"/>
              <a:cs typeface="Verdana" pitchFamily="34" charset="0"/>
            </a:endParaRPr>
          </a:p>
        </p:txBody>
      </p:sp>
      <p:sp>
        <p:nvSpPr>
          <p:cNvPr id="5" name="TextBox 4"/>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3" name="Picture 2"/>
          <p:cNvPicPr>
            <a:picLocks noChangeAspect="1"/>
          </p:cNvPicPr>
          <p:nvPr/>
        </p:nvPicPr>
        <p:blipFill>
          <a:blip r:embed="rId3"/>
          <a:stretch>
            <a:fillRect/>
          </a:stretch>
        </p:blipFill>
        <p:spPr>
          <a:xfrm>
            <a:off x="971600" y="1916832"/>
            <a:ext cx="6725867" cy="4030147"/>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HIV and STI Trends in Wales: 201</a:t>
            </a:r>
            <a:endParaRPr lang="en-GB" dirty="0"/>
          </a:p>
        </p:txBody>
      </p:sp>
      <p:sp>
        <p:nvSpPr>
          <p:cNvPr id="4" name="TextBox 3"/>
          <p:cNvSpPr txBox="1"/>
          <p:nvPr/>
        </p:nvSpPr>
        <p:spPr>
          <a:xfrm>
            <a:off x="0" y="1124744"/>
            <a:ext cx="8748464"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Definitions of STI diagnoses and tests made in sexual health clinics </a:t>
            </a:r>
            <a:endParaRPr lang="en-GB" sz="2000" b="1" dirty="0">
              <a:solidFill>
                <a:schemeClr val="accent6"/>
              </a:solidFill>
              <a:latin typeface="Verdana" pitchFamily="34" charset="0"/>
              <a:ea typeface="Verdana" pitchFamily="34" charset="0"/>
              <a:cs typeface="Verdana" pitchFamily="34" charset="0"/>
            </a:endParaRPr>
          </a:p>
        </p:txBody>
      </p:sp>
      <p:pic>
        <p:nvPicPr>
          <p:cNvPr id="6" name="Picture 5"/>
          <p:cNvPicPr>
            <a:picLocks noChangeAspect="1"/>
          </p:cNvPicPr>
          <p:nvPr/>
        </p:nvPicPr>
        <p:blipFill>
          <a:blip r:embed="rId2"/>
          <a:stretch>
            <a:fillRect/>
          </a:stretch>
        </p:blipFill>
        <p:spPr>
          <a:xfrm>
            <a:off x="512440" y="4221088"/>
            <a:ext cx="4929603" cy="1132122"/>
          </a:xfrm>
          <a:prstGeom prst="rect">
            <a:avLst/>
          </a:prstGeom>
        </p:spPr>
      </p:pic>
      <p:pic>
        <p:nvPicPr>
          <p:cNvPr id="7" name="Picture 6"/>
          <p:cNvPicPr>
            <a:picLocks noChangeAspect="1"/>
          </p:cNvPicPr>
          <p:nvPr/>
        </p:nvPicPr>
        <p:blipFill>
          <a:blip r:embed="rId3"/>
          <a:stretch>
            <a:fillRect/>
          </a:stretch>
        </p:blipFill>
        <p:spPr>
          <a:xfrm>
            <a:off x="512439" y="2132856"/>
            <a:ext cx="5183401" cy="158417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TextBox 3"/>
          <p:cNvSpPr txBox="1"/>
          <p:nvPr/>
        </p:nvSpPr>
        <p:spPr>
          <a:xfrm>
            <a:off x="0" y="1124744"/>
            <a:ext cx="8964488" cy="400110"/>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HIV and STI trends</a:t>
            </a:r>
            <a:r>
              <a:rPr lang="en-GB" sz="2000" b="1" dirty="0">
                <a:solidFill>
                  <a:schemeClr val="accent6"/>
                </a:solidFill>
                <a:latin typeface="Verdana" pitchFamily="34" charset="0"/>
                <a:ea typeface="Verdana" pitchFamily="34" charset="0"/>
                <a:cs typeface="Verdana" pitchFamily="34" charset="0"/>
              </a:rPr>
              <a:t>: percentage change, Wales </a:t>
            </a:r>
            <a:r>
              <a:rPr lang="en-GB" sz="2000" b="1" dirty="0" smtClean="0">
                <a:solidFill>
                  <a:schemeClr val="accent6"/>
                </a:solidFill>
                <a:latin typeface="Verdana" pitchFamily="34" charset="0"/>
                <a:ea typeface="Verdana" pitchFamily="34" charset="0"/>
                <a:cs typeface="Verdana" pitchFamily="34" charset="0"/>
              </a:rPr>
              <a:t>2011-18</a:t>
            </a:r>
            <a:endParaRPr lang="en-GB" sz="2000" b="1" dirty="0">
              <a:solidFill>
                <a:schemeClr val="accent6"/>
              </a:solidFill>
              <a:latin typeface="Verdana" pitchFamily="34" charset="0"/>
              <a:ea typeface="Verdana" pitchFamily="34" charset="0"/>
              <a:cs typeface="Verdana" pitchFamily="34" charset="0"/>
            </a:endParaRPr>
          </a:p>
        </p:txBody>
      </p:sp>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sp>
        <p:nvSpPr>
          <p:cNvPr id="7" name="TextBox 6"/>
          <p:cNvSpPr txBox="1"/>
          <p:nvPr/>
        </p:nvSpPr>
        <p:spPr>
          <a:xfrm>
            <a:off x="-7096" y="6309320"/>
            <a:ext cx="8611544" cy="307777"/>
          </a:xfrm>
          <a:prstGeom prst="rect">
            <a:avLst/>
          </a:prstGeom>
          <a:noFill/>
          <a:ln>
            <a:noFill/>
          </a:ln>
        </p:spPr>
        <p:txBody>
          <a:bodyPr wrap="square" rtlCol="0">
            <a:spAutoFit/>
          </a:bodyPr>
          <a:lstStyle/>
          <a:p>
            <a:r>
              <a:rPr lang="en-GB" sz="1400" dirty="0" smtClean="0"/>
              <a:t>* Visits to sexual health clinics increased by 137% in the same period (178% in females</a:t>
            </a:r>
            <a:r>
              <a:rPr lang="en-GB" sz="1400" smtClean="0"/>
              <a:t>, 70% </a:t>
            </a:r>
            <a:r>
              <a:rPr lang="en-GB" sz="1400" dirty="0" smtClean="0"/>
              <a:t>in males)</a:t>
            </a:r>
            <a:endParaRPr lang="en-GB" sz="1400" dirty="0"/>
          </a:p>
        </p:txBody>
      </p:sp>
      <p:pic>
        <p:nvPicPr>
          <p:cNvPr id="10" name="Picture 9"/>
          <p:cNvPicPr>
            <a:picLocks noChangeAspect="1"/>
          </p:cNvPicPr>
          <p:nvPr/>
        </p:nvPicPr>
        <p:blipFill>
          <a:blip r:embed="rId3"/>
          <a:stretch>
            <a:fillRect/>
          </a:stretch>
        </p:blipFill>
        <p:spPr>
          <a:xfrm>
            <a:off x="1193801" y="1522949"/>
            <a:ext cx="6209749" cy="47088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TextBox 3"/>
          <p:cNvSpPr txBox="1"/>
          <p:nvPr/>
        </p:nvSpPr>
        <p:spPr>
          <a:xfrm>
            <a:off x="0" y="1124744"/>
            <a:ext cx="8964488"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New HIV diagnoses from sexual health clinics across Wales, by gender</a:t>
            </a:r>
            <a:endParaRPr lang="en-GB" sz="2000" b="1" dirty="0">
              <a:solidFill>
                <a:schemeClr val="accent6"/>
              </a:solidFill>
              <a:latin typeface="Verdana" pitchFamily="34" charset="0"/>
              <a:ea typeface="Verdana" pitchFamily="34" charset="0"/>
              <a:cs typeface="Verdana" pitchFamily="34" charset="0"/>
            </a:endParaRPr>
          </a:p>
        </p:txBody>
      </p:sp>
      <p:pic>
        <p:nvPicPr>
          <p:cNvPr id="11" name="Picture 2"/>
          <p:cNvPicPr>
            <a:picLocks noChangeAspect="1" noChangeArrowheads="1"/>
          </p:cNvPicPr>
          <p:nvPr/>
        </p:nvPicPr>
        <p:blipFill>
          <a:blip r:embed="rId3" cstate="print"/>
          <a:srcRect l="68353" r="16789" b="77000"/>
          <a:stretch>
            <a:fillRect/>
          </a:stretch>
        </p:blipFill>
        <p:spPr bwMode="auto">
          <a:xfrm>
            <a:off x="7596336" y="1772816"/>
            <a:ext cx="1224136" cy="1042814"/>
          </a:xfrm>
          <a:prstGeom prst="rect">
            <a:avLst/>
          </a:prstGeom>
          <a:noFill/>
          <a:ln w="9525">
            <a:noFill/>
            <a:miter lim="800000"/>
            <a:headEnd/>
            <a:tailEnd/>
          </a:ln>
          <a:effectLst/>
        </p:spPr>
      </p:pic>
      <p:sp>
        <p:nvSpPr>
          <p:cNvPr id="7" name="TextBox 6"/>
          <p:cNvSpPr txBox="1"/>
          <p:nvPr/>
        </p:nvSpPr>
        <p:spPr>
          <a:xfrm>
            <a:off x="-7096" y="6611779"/>
            <a:ext cx="7092280" cy="246221"/>
          </a:xfrm>
          <a:prstGeom prst="rect">
            <a:avLst/>
          </a:prstGeom>
          <a:noFill/>
          <a:ln>
            <a:noFill/>
          </a:ln>
        </p:spPr>
        <p:txBody>
          <a:bodyPr wrap="square" rtlCol="0">
            <a:spAutoFit/>
          </a:bodyPr>
          <a:lstStyle/>
          <a:p>
            <a:r>
              <a:rPr lang="en-GB" sz="1000" dirty="0" smtClean="0"/>
              <a:t>Source: </a:t>
            </a:r>
            <a:r>
              <a:rPr lang="en-GB" sz="1000" dirty="0"/>
              <a:t>Welsh sexual health clinics (via SWS)</a:t>
            </a:r>
          </a:p>
        </p:txBody>
      </p:sp>
      <p:pic>
        <p:nvPicPr>
          <p:cNvPr id="3" name="Picture 2"/>
          <p:cNvPicPr>
            <a:picLocks noChangeAspect="1"/>
          </p:cNvPicPr>
          <p:nvPr/>
        </p:nvPicPr>
        <p:blipFill>
          <a:blip r:embed="rId4"/>
          <a:stretch>
            <a:fillRect/>
          </a:stretch>
        </p:blipFill>
        <p:spPr>
          <a:xfrm>
            <a:off x="508534" y="2313755"/>
            <a:ext cx="7087802" cy="360396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TextBox 3"/>
          <p:cNvSpPr txBox="1"/>
          <p:nvPr/>
        </p:nvSpPr>
        <p:spPr>
          <a:xfrm>
            <a:off x="0" y="1124744"/>
            <a:ext cx="8964488"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Chlamydia diagnoses made in sexual health clinics in Wales, by gender</a:t>
            </a:r>
          </a:p>
        </p:txBody>
      </p:sp>
      <p:sp>
        <p:nvSpPr>
          <p:cNvPr id="6" name="TextBox 5"/>
          <p:cNvSpPr txBox="1"/>
          <p:nvPr/>
        </p:nvSpPr>
        <p:spPr>
          <a:xfrm>
            <a:off x="0"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11" name="Picture 2"/>
          <p:cNvPicPr>
            <a:picLocks noChangeAspect="1" noChangeArrowheads="1"/>
          </p:cNvPicPr>
          <p:nvPr/>
        </p:nvPicPr>
        <p:blipFill>
          <a:blip r:embed="rId3" cstate="print"/>
          <a:srcRect l="68353" r="16789" b="77000"/>
          <a:stretch>
            <a:fillRect/>
          </a:stretch>
        </p:blipFill>
        <p:spPr bwMode="auto">
          <a:xfrm>
            <a:off x="7596336" y="1772816"/>
            <a:ext cx="1224136" cy="1042814"/>
          </a:xfrm>
          <a:prstGeom prst="rect">
            <a:avLst/>
          </a:prstGeom>
          <a:noFill/>
          <a:ln w="9525">
            <a:noFill/>
            <a:miter lim="800000"/>
            <a:headEnd/>
            <a:tailEnd/>
          </a:ln>
          <a:effectLst/>
        </p:spPr>
      </p:pic>
      <p:pic>
        <p:nvPicPr>
          <p:cNvPr id="5" name="Picture 4"/>
          <p:cNvPicPr>
            <a:picLocks noChangeAspect="1"/>
          </p:cNvPicPr>
          <p:nvPr/>
        </p:nvPicPr>
        <p:blipFill>
          <a:blip r:embed="rId4"/>
          <a:stretch>
            <a:fillRect/>
          </a:stretch>
        </p:blipFill>
        <p:spPr>
          <a:xfrm>
            <a:off x="276055" y="2285686"/>
            <a:ext cx="7211229" cy="367487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TextBox 3"/>
          <p:cNvSpPr txBox="1"/>
          <p:nvPr/>
        </p:nvSpPr>
        <p:spPr>
          <a:xfrm>
            <a:off x="0" y="1124744"/>
            <a:ext cx="8964488"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Gonorrhoea diagnoses made in sexual health </a:t>
            </a:r>
            <a:r>
              <a:rPr lang="en-GB" sz="2000" b="1" dirty="0">
                <a:solidFill>
                  <a:schemeClr val="accent6"/>
                </a:solidFill>
                <a:latin typeface="Verdana" pitchFamily="34" charset="0"/>
                <a:ea typeface="Verdana" pitchFamily="34" charset="0"/>
                <a:cs typeface="Verdana" pitchFamily="34" charset="0"/>
              </a:rPr>
              <a:t>clinics in Wales, </a:t>
            </a:r>
            <a:r>
              <a:rPr lang="en-GB" sz="2000" b="1" dirty="0" smtClean="0">
                <a:solidFill>
                  <a:schemeClr val="accent6"/>
                </a:solidFill>
                <a:latin typeface="Verdana" pitchFamily="34" charset="0"/>
                <a:ea typeface="Verdana" pitchFamily="34" charset="0"/>
                <a:cs typeface="Verdana" pitchFamily="34" charset="0"/>
              </a:rPr>
              <a:t>by gender</a:t>
            </a:r>
          </a:p>
        </p:txBody>
      </p:sp>
      <p:sp>
        <p:nvSpPr>
          <p:cNvPr id="7" name="TextBox 6"/>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11" name="Picture 2"/>
          <p:cNvPicPr>
            <a:picLocks noChangeAspect="1" noChangeArrowheads="1"/>
          </p:cNvPicPr>
          <p:nvPr/>
        </p:nvPicPr>
        <p:blipFill>
          <a:blip r:embed="rId3" cstate="print"/>
          <a:srcRect l="68353" r="16789" b="77000"/>
          <a:stretch>
            <a:fillRect/>
          </a:stretch>
        </p:blipFill>
        <p:spPr bwMode="auto">
          <a:xfrm>
            <a:off x="7596336" y="1772816"/>
            <a:ext cx="1224136" cy="1042814"/>
          </a:xfrm>
          <a:prstGeom prst="rect">
            <a:avLst/>
          </a:prstGeom>
          <a:noFill/>
          <a:ln w="9525">
            <a:noFill/>
            <a:miter lim="800000"/>
            <a:headEnd/>
            <a:tailEnd/>
          </a:ln>
          <a:effectLst/>
        </p:spPr>
      </p:pic>
      <p:pic>
        <p:nvPicPr>
          <p:cNvPr id="5" name="Picture 4"/>
          <p:cNvPicPr>
            <a:picLocks noChangeAspect="1"/>
          </p:cNvPicPr>
          <p:nvPr/>
        </p:nvPicPr>
        <p:blipFill>
          <a:blip r:embed="rId4"/>
          <a:stretch>
            <a:fillRect/>
          </a:stretch>
        </p:blipFill>
        <p:spPr>
          <a:xfrm>
            <a:off x="388920" y="2418697"/>
            <a:ext cx="7190037" cy="360701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TextBox 3"/>
          <p:cNvSpPr txBox="1"/>
          <p:nvPr/>
        </p:nvSpPr>
        <p:spPr>
          <a:xfrm>
            <a:off x="0" y="1124744"/>
            <a:ext cx="8964488"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Syphilis diagnoses made in sexual health </a:t>
            </a:r>
            <a:r>
              <a:rPr lang="en-GB" sz="2000" b="1" dirty="0">
                <a:solidFill>
                  <a:schemeClr val="accent6"/>
                </a:solidFill>
                <a:latin typeface="Verdana" pitchFamily="34" charset="0"/>
                <a:ea typeface="Verdana" pitchFamily="34" charset="0"/>
                <a:cs typeface="Verdana" pitchFamily="34" charset="0"/>
              </a:rPr>
              <a:t>clinics in Wales, </a:t>
            </a:r>
            <a:r>
              <a:rPr lang="en-GB" sz="2000" b="1" dirty="0" smtClean="0">
                <a:solidFill>
                  <a:schemeClr val="accent6"/>
                </a:solidFill>
                <a:latin typeface="Verdana" pitchFamily="34" charset="0"/>
                <a:ea typeface="Verdana" pitchFamily="34" charset="0"/>
                <a:cs typeface="Verdana" pitchFamily="34" charset="0"/>
              </a:rPr>
              <a:t>by gender</a:t>
            </a:r>
          </a:p>
        </p:txBody>
      </p:sp>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11" name="Picture 2"/>
          <p:cNvPicPr>
            <a:picLocks noChangeAspect="1" noChangeArrowheads="1"/>
          </p:cNvPicPr>
          <p:nvPr/>
        </p:nvPicPr>
        <p:blipFill>
          <a:blip r:embed="rId3" cstate="print"/>
          <a:srcRect l="68353" r="16789" b="77000"/>
          <a:stretch>
            <a:fillRect/>
          </a:stretch>
        </p:blipFill>
        <p:spPr bwMode="auto">
          <a:xfrm>
            <a:off x="7596336" y="1772816"/>
            <a:ext cx="1224136" cy="1042814"/>
          </a:xfrm>
          <a:prstGeom prst="rect">
            <a:avLst/>
          </a:prstGeom>
          <a:noFill/>
          <a:ln w="9525">
            <a:noFill/>
            <a:miter lim="800000"/>
            <a:headEnd/>
            <a:tailEnd/>
          </a:ln>
          <a:effectLst/>
        </p:spPr>
      </p:pic>
      <p:pic>
        <p:nvPicPr>
          <p:cNvPr id="5" name="Picture 4"/>
          <p:cNvPicPr>
            <a:picLocks noChangeAspect="1"/>
          </p:cNvPicPr>
          <p:nvPr/>
        </p:nvPicPr>
        <p:blipFill>
          <a:blip r:embed="rId4"/>
          <a:stretch>
            <a:fillRect/>
          </a:stretch>
        </p:blipFill>
        <p:spPr>
          <a:xfrm>
            <a:off x="298662" y="2458008"/>
            <a:ext cx="7056785" cy="352839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TextBox 3"/>
          <p:cNvSpPr txBox="1"/>
          <p:nvPr/>
        </p:nvSpPr>
        <p:spPr>
          <a:xfrm>
            <a:off x="0" y="1124744"/>
            <a:ext cx="8964488"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Genital herpes diagnoses made in sexual health </a:t>
            </a:r>
            <a:r>
              <a:rPr lang="en-GB" sz="2000" b="1" dirty="0">
                <a:solidFill>
                  <a:schemeClr val="accent6"/>
                </a:solidFill>
                <a:latin typeface="Verdana" pitchFamily="34" charset="0"/>
                <a:ea typeface="Verdana" pitchFamily="34" charset="0"/>
                <a:cs typeface="Verdana" pitchFamily="34" charset="0"/>
              </a:rPr>
              <a:t>clinics in Wales, </a:t>
            </a:r>
            <a:r>
              <a:rPr lang="en-GB" sz="2000" b="1" dirty="0" smtClean="0">
                <a:solidFill>
                  <a:schemeClr val="accent6"/>
                </a:solidFill>
                <a:latin typeface="Verdana" pitchFamily="34" charset="0"/>
                <a:ea typeface="Verdana" pitchFamily="34" charset="0"/>
                <a:cs typeface="Verdana" pitchFamily="34" charset="0"/>
              </a:rPr>
              <a:t>by gender</a:t>
            </a:r>
          </a:p>
        </p:txBody>
      </p:sp>
      <p:pic>
        <p:nvPicPr>
          <p:cNvPr id="11" name="Picture 2"/>
          <p:cNvPicPr>
            <a:picLocks noChangeAspect="1" noChangeArrowheads="1"/>
          </p:cNvPicPr>
          <p:nvPr/>
        </p:nvPicPr>
        <p:blipFill>
          <a:blip r:embed="rId3" cstate="print"/>
          <a:srcRect l="68353" r="16789" b="77000"/>
          <a:stretch>
            <a:fillRect/>
          </a:stretch>
        </p:blipFill>
        <p:spPr bwMode="auto">
          <a:xfrm>
            <a:off x="7596336" y="1772816"/>
            <a:ext cx="1224136" cy="1042814"/>
          </a:xfrm>
          <a:prstGeom prst="rect">
            <a:avLst/>
          </a:prstGeom>
          <a:noFill/>
          <a:ln w="9525">
            <a:noFill/>
            <a:miter lim="800000"/>
            <a:headEnd/>
            <a:tailEnd/>
          </a:ln>
          <a:effectLst/>
        </p:spPr>
      </p:pic>
      <p:sp>
        <p:nvSpPr>
          <p:cNvPr id="7" name="TextBox 6"/>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p>
        </p:txBody>
      </p:sp>
      <p:pic>
        <p:nvPicPr>
          <p:cNvPr id="5" name="Picture 4"/>
          <p:cNvPicPr>
            <a:picLocks noChangeAspect="1"/>
          </p:cNvPicPr>
          <p:nvPr/>
        </p:nvPicPr>
        <p:blipFill>
          <a:blip r:embed="rId4"/>
          <a:stretch>
            <a:fillRect/>
          </a:stretch>
        </p:blipFill>
        <p:spPr>
          <a:xfrm>
            <a:off x="126397" y="2276872"/>
            <a:ext cx="7469940" cy="378532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TextBox 3"/>
          <p:cNvSpPr txBox="1"/>
          <p:nvPr/>
        </p:nvSpPr>
        <p:spPr>
          <a:xfrm>
            <a:off x="0" y="1124744"/>
            <a:ext cx="8964488"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Genital warts diagnoses made in sexual health </a:t>
            </a:r>
            <a:r>
              <a:rPr lang="en-GB" sz="2000" b="1" dirty="0">
                <a:solidFill>
                  <a:schemeClr val="accent6"/>
                </a:solidFill>
                <a:latin typeface="Verdana" pitchFamily="34" charset="0"/>
                <a:ea typeface="Verdana" pitchFamily="34" charset="0"/>
                <a:cs typeface="Verdana" pitchFamily="34" charset="0"/>
              </a:rPr>
              <a:t>clinics in Wales, </a:t>
            </a:r>
            <a:r>
              <a:rPr lang="en-GB" sz="2000" b="1" dirty="0" smtClean="0">
                <a:solidFill>
                  <a:schemeClr val="accent6"/>
                </a:solidFill>
                <a:latin typeface="Verdana" pitchFamily="34" charset="0"/>
                <a:ea typeface="Verdana" pitchFamily="34" charset="0"/>
                <a:cs typeface="Verdana" pitchFamily="34" charset="0"/>
              </a:rPr>
              <a:t>by gender</a:t>
            </a:r>
          </a:p>
        </p:txBody>
      </p:sp>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11" name="Picture 2"/>
          <p:cNvPicPr>
            <a:picLocks noChangeAspect="1" noChangeArrowheads="1"/>
          </p:cNvPicPr>
          <p:nvPr/>
        </p:nvPicPr>
        <p:blipFill>
          <a:blip r:embed="rId3" cstate="print"/>
          <a:srcRect l="68353" r="16789" b="77000"/>
          <a:stretch>
            <a:fillRect/>
          </a:stretch>
        </p:blipFill>
        <p:spPr bwMode="auto">
          <a:xfrm>
            <a:off x="7596336" y="1772816"/>
            <a:ext cx="1224136" cy="1042814"/>
          </a:xfrm>
          <a:prstGeom prst="rect">
            <a:avLst/>
          </a:prstGeom>
          <a:noFill/>
          <a:ln w="9525">
            <a:noFill/>
            <a:miter lim="800000"/>
            <a:headEnd/>
            <a:tailEnd/>
          </a:ln>
          <a:effectLst/>
        </p:spPr>
      </p:pic>
      <p:pic>
        <p:nvPicPr>
          <p:cNvPr id="5" name="Picture 4"/>
          <p:cNvPicPr>
            <a:picLocks noChangeAspect="1"/>
          </p:cNvPicPr>
          <p:nvPr/>
        </p:nvPicPr>
        <p:blipFill>
          <a:blip r:embed="rId4"/>
          <a:stretch>
            <a:fillRect/>
          </a:stretch>
        </p:blipFill>
        <p:spPr>
          <a:xfrm>
            <a:off x="157370" y="2294223"/>
            <a:ext cx="7469034" cy="375115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ln>
          <a:solidFill>
            <a:schemeClr val="bg2"/>
          </a:solidFill>
        </a:ln>
      </a:spPr>
      <a:bodyPr wrap="square" rtlCol="0">
        <a:spAutoFit/>
      </a:bodyPr>
      <a:lstStyle>
        <a:defPPr>
          <a:defRPr dirty="0"/>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3024</TotalTime>
  <Words>2674</Words>
  <Application>Microsoft Office PowerPoint</Application>
  <PresentationFormat>On-screen Show (4:3)</PresentationFormat>
  <Paragraphs>164</Paragraphs>
  <Slides>25</Slides>
  <Notes>24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Verdana</vt:lpstr>
      <vt:lpstr>Theme1</vt:lpstr>
      <vt:lpstr>HIV and STI trends in Wales: 2018</vt:lpstr>
      <vt:lpstr>HIV and STI Trends in Wales: 201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HIV and STI Trends in Wales: 201</vt:lpstr>
    </vt:vector>
  </TitlesOfParts>
  <Company>Public Health Wales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Amy Phillips</dc:creator>
  <cp:lastModifiedBy>Oghogho Orife (Public Health Wales - No. 2 Capital Quarter)</cp:lastModifiedBy>
  <cp:revision>237</cp:revision>
  <cp:lastPrinted>2018-01-31T13:50:59Z</cp:lastPrinted>
  <dcterms:created xsi:type="dcterms:W3CDTF">2017-02-01T08:09:55Z</dcterms:created>
  <dcterms:modified xsi:type="dcterms:W3CDTF">2019-11-18T17:02:59Z</dcterms:modified>
  <cp:contentStatus/>
</cp:coreProperties>
</file>