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3"/>
  </p:notesMasterIdLst>
  <p:handoutMasterIdLst>
    <p:handoutMasterId r:id="rId74"/>
  </p:handoutMasterIdLst>
  <p:sldIdLst>
    <p:sldId id="420" r:id="rId2"/>
    <p:sldId id="260" r:id="rId3"/>
    <p:sldId id="263" r:id="rId4"/>
    <p:sldId id="415" r:id="rId5"/>
    <p:sldId id="416" r:id="rId6"/>
    <p:sldId id="417" r:id="rId7"/>
    <p:sldId id="371" r:id="rId8"/>
    <p:sldId id="372" r:id="rId9"/>
    <p:sldId id="313" r:id="rId10"/>
    <p:sldId id="370" r:id="rId11"/>
    <p:sldId id="281" r:id="rId12"/>
    <p:sldId id="278" r:id="rId13"/>
    <p:sldId id="295" r:id="rId14"/>
    <p:sldId id="291" r:id="rId15"/>
    <p:sldId id="414" r:id="rId16"/>
    <p:sldId id="299" r:id="rId17"/>
    <p:sldId id="388" r:id="rId18"/>
    <p:sldId id="298" r:id="rId19"/>
    <p:sldId id="373" r:id="rId20"/>
    <p:sldId id="342" r:id="rId21"/>
    <p:sldId id="277" r:id="rId22"/>
    <p:sldId id="300" r:id="rId23"/>
    <p:sldId id="302" r:id="rId24"/>
    <p:sldId id="308" r:id="rId25"/>
    <p:sldId id="374" r:id="rId26"/>
    <p:sldId id="375" r:id="rId27"/>
    <p:sldId id="315" r:id="rId28"/>
    <p:sldId id="408" r:id="rId29"/>
    <p:sldId id="310" r:id="rId30"/>
    <p:sldId id="312" r:id="rId31"/>
    <p:sldId id="311" r:id="rId32"/>
    <p:sldId id="309" r:id="rId33"/>
    <p:sldId id="369" r:id="rId34"/>
    <p:sldId id="314" r:id="rId35"/>
    <p:sldId id="382" r:id="rId36"/>
    <p:sldId id="383" r:id="rId37"/>
    <p:sldId id="419" r:id="rId38"/>
    <p:sldId id="384" r:id="rId39"/>
    <p:sldId id="398" r:id="rId40"/>
    <p:sldId id="386" r:id="rId41"/>
    <p:sldId id="387" r:id="rId42"/>
    <p:sldId id="418" r:id="rId43"/>
    <p:sldId id="409" r:id="rId44"/>
    <p:sldId id="401" r:id="rId45"/>
    <p:sldId id="402" r:id="rId46"/>
    <p:sldId id="403" r:id="rId47"/>
    <p:sldId id="404" r:id="rId48"/>
    <p:sldId id="410" r:id="rId49"/>
    <p:sldId id="389" r:id="rId50"/>
    <p:sldId id="390" r:id="rId51"/>
    <p:sldId id="391" r:id="rId52"/>
    <p:sldId id="392" r:id="rId53"/>
    <p:sldId id="411" r:id="rId54"/>
    <p:sldId id="394" r:id="rId55"/>
    <p:sldId id="395" r:id="rId56"/>
    <p:sldId id="396" r:id="rId57"/>
    <p:sldId id="397" r:id="rId58"/>
    <p:sldId id="412" r:id="rId59"/>
    <p:sldId id="399" r:id="rId60"/>
    <p:sldId id="400" r:id="rId61"/>
    <p:sldId id="405" r:id="rId62"/>
    <p:sldId id="406" r:id="rId63"/>
    <p:sldId id="407" r:id="rId64"/>
    <p:sldId id="376" r:id="rId65"/>
    <p:sldId id="378" r:id="rId66"/>
    <p:sldId id="379" r:id="rId67"/>
    <p:sldId id="413" r:id="rId68"/>
    <p:sldId id="380" r:id="rId69"/>
    <p:sldId id="381" r:id="rId70"/>
    <p:sldId id="262" r:id="rId71"/>
    <p:sldId id="358" r:id="rId7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thur Duncan-Jones (Public Health Wales - No. 2 Capital Quarter)" initials="AD(HW-N2CQ" lastIdx="17" clrIdx="0">
    <p:extLst>
      <p:ext uri="{19B8F6BF-5375-455C-9EA6-DF929625EA0E}">
        <p15:presenceInfo xmlns:p15="http://schemas.microsoft.com/office/powerpoint/2012/main" userId="S-1-5-21-978635462-3828570294-627434887-679951" providerId="AD"/>
      </p:ext>
    </p:extLst>
  </p:cmAuthor>
  <p:cmAuthor id="2" name="Megan Isabel Luker" initials="MIL" lastIdx="1" clrIdx="1">
    <p:extLst>
      <p:ext uri="{19B8F6BF-5375-455C-9EA6-DF929625EA0E}">
        <p15:presenceInfo xmlns:p15="http://schemas.microsoft.com/office/powerpoint/2012/main" userId="S-1-5-21-978635462-3828570294-627434887-10112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B8CE"/>
    <a:srgbClr val="324F82"/>
    <a:srgbClr val="F9C402"/>
    <a:srgbClr val="E03882"/>
    <a:srgbClr val="4FB9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75" autoAdjust="0"/>
    <p:restoredTop sz="84538" autoAdjust="0"/>
  </p:normalViewPr>
  <p:slideViewPr>
    <p:cSldViewPr snapToGrid="0" snapToObjects="1" showGuides="1">
      <p:cViewPr varScale="1">
        <p:scale>
          <a:sx n="97" d="100"/>
          <a:sy n="97" d="100"/>
        </p:scale>
        <p:origin x="1206" y="90"/>
      </p:cViewPr>
      <p:guideLst>
        <p:guide orient="horz" pos="2137"/>
        <p:guide pos="3840"/>
      </p:guideLst>
    </p:cSldViewPr>
  </p:slideViewPr>
  <p:outlineViewPr>
    <p:cViewPr>
      <p:scale>
        <a:sx n="33" d="100"/>
        <a:sy n="33" d="100"/>
      </p:scale>
      <p:origin x="0" y="-8952"/>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130" d="100"/>
          <a:sy n="130" d="100"/>
        </p:scale>
        <p:origin x="1284"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1/11/2019</a:t>
            </a:fld>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dirty="0"/>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1292" y="371475"/>
            <a:ext cx="6471105" cy="36410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141292" y="4083773"/>
            <a:ext cx="6471105" cy="5641251"/>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000" kern="1200">
        <a:solidFill>
          <a:schemeClr val="tx1"/>
        </a:solidFill>
        <a:latin typeface="Ubuntu"/>
        <a:ea typeface="+mn-ea"/>
        <a:cs typeface="+mn-cs"/>
      </a:defRPr>
    </a:lvl1pPr>
    <a:lvl2pPr marL="457200" algn="l" defTabSz="914400" rtl="0" eaLnBrk="1" latinLnBrk="0" hangingPunct="1">
      <a:defRPr sz="1000" kern="1200">
        <a:solidFill>
          <a:schemeClr val="tx1"/>
        </a:solidFill>
        <a:latin typeface="Ubuntu"/>
        <a:ea typeface="+mn-ea"/>
        <a:cs typeface="+mn-cs"/>
      </a:defRPr>
    </a:lvl2pPr>
    <a:lvl3pPr marL="914400" algn="l" defTabSz="914400" rtl="0" eaLnBrk="1" latinLnBrk="0" hangingPunct="1">
      <a:defRPr sz="1000" kern="1200">
        <a:solidFill>
          <a:schemeClr val="tx1"/>
        </a:solidFill>
        <a:latin typeface="Ubuntu"/>
        <a:ea typeface="+mn-ea"/>
        <a:cs typeface="+mn-cs"/>
      </a:defRPr>
    </a:lvl3pPr>
    <a:lvl4pPr marL="1371600" algn="l" defTabSz="914400" rtl="0" eaLnBrk="1" latinLnBrk="0" hangingPunct="1">
      <a:defRPr sz="1000" kern="1200">
        <a:solidFill>
          <a:schemeClr val="tx1"/>
        </a:solidFill>
        <a:latin typeface="Ubuntu"/>
        <a:ea typeface="+mn-ea"/>
        <a:cs typeface="+mn-cs"/>
      </a:defRPr>
    </a:lvl4pPr>
    <a:lvl5pPr marL="1828800" algn="l" defTabSz="914400" rtl="0" eaLnBrk="1" latinLnBrk="0" hangingPunct="1">
      <a:defRPr sz="1000" kern="1200">
        <a:solidFill>
          <a:schemeClr val="tx1"/>
        </a:solidFill>
        <a:latin typeface="Ubuntu"/>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dirty="0" smtClean="0"/>
              <a:t>The notes sections</a:t>
            </a:r>
            <a:r>
              <a:rPr lang="en-GB" baseline="0" dirty="0" smtClean="0"/>
              <a:t> in this presentation include technical information relating to the corresponding slide to aid user understanding. The notes sections include the following headings:</a:t>
            </a:r>
          </a:p>
          <a:p>
            <a:pPr marL="171450" indent="-171450">
              <a:buFont typeface="Arial" panose="020B0604020202020204" pitchFamily="34" charset="0"/>
              <a:buChar char="•"/>
            </a:pPr>
            <a:r>
              <a:rPr lang="en-GB" dirty="0" smtClean="0"/>
              <a:t>Indicator definition</a:t>
            </a:r>
          </a:p>
          <a:p>
            <a:pPr marL="171450" indent="-171450">
              <a:buFont typeface="Arial" panose="020B0604020202020204" pitchFamily="34" charset="0"/>
              <a:buChar char="•"/>
            </a:pPr>
            <a:r>
              <a:rPr lang="en-GB" dirty="0" smtClean="0"/>
              <a:t>Caveats</a:t>
            </a:r>
          </a:p>
          <a:p>
            <a:pPr marL="171450" indent="-171450">
              <a:buFont typeface="Arial" panose="020B0604020202020204" pitchFamily="34" charset="0"/>
              <a:buChar char="•"/>
            </a:pPr>
            <a:r>
              <a:rPr lang="en-GB" dirty="0" smtClean="0"/>
              <a:t>Data source, geography &amp; period</a:t>
            </a:r>
          </a:p>
          <a:p>
            <a:pPr marL="171450" indent="-171450">
              <a:buFont typeface="Arial" panose="020B0604020202020204" pitchFamily="34" charset="0"/>
              <a:buChar char="•"/>
            </a:pPr>
            <a:r>
              <a:rPr lang="en-GB" dirty="0" smtClean="0"/>
              <a:t>Further information</a:t>
            </a:r>
          </a:p>
          <a:p>
            <a:pPr marL="171450" indent="-171450">
              <a:buFont typeface="Arial" panose="020B0604020202020204" pitchFamily="34" charset="0"/>
              <a:buChar char="•"/>
            </a:pPr>
            <a:r>
              <a:rPr lang="en-GB" dirty="0" smtClean="0"/>
              <a:t>References</a:t>
            </a:r>
          </a:p>
          <a:p>
            <a:endParaRPr lang="en-GB" dirty="0"/>
          </a:p>
        </p:txBody>
      </p:sp>
    </p:spTree>
    <p:extLst>
      <p:ext uri="{BB962C8B-B14F-4D97-AF65-F5344CB8AC3E}">
        <p14:creationId xmlns:p14="http://schemas.microsoft.com/office/powerpoint/2010/main" val="1605756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 y="371475"/>
            <a:ext cx="6469063" cy="3638550"/>
          </a:xfrm>
        </p:spPr>
      </p:sp>
      <p:sp>
        <p:nvSpPr>
          <p:cNvPr id="3" name="Notes Placeholder 2"/>
          <p:cNvSpPr>
            <a:spLocks noGrp="1"/>
          </p:cNvSpPr>
          <p:nvPr>
            <p:ph type="body" idx="1"/>
          </p:nvPr>
        </p:nvSpPr>
        <p:spPr>
          <a:xfrm>
            <a:off x="142874" y="4084272"/>
            <a:ext cx="6468482" cy="5270768"/>
          </a:xfrm>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percentage of children aged 4 to 5 years who are in the </a:t>
            </a:r>
            <a:r>
              <a:rPr lang="en-GB" b="0" dirty="0" smtClean="0"/>
              <a:t>85</a:t>
            </a:r>
            <a:r>
              <a:rPr lang="en-GB" b="0" baseline="30000" dirty="0" smtClean="0"/>
              <a:t>th</a:t>
            </a:r>
            <a:r>
              <a:rPr lang="en-GB" b="0" dirty="0" smtClean="0"/>
              <a:t> centile and above</a:t>
            </a:r>
            <a:r>
              <a:rPr lang="en-GB" b="0" baseline="0" dirty="0" smtClean="0"/>
              <a:t> as according to the British 1990 growth reference scale (UK90)</a:t>
            </a:r>
            <a:r>
              <a:rPr lang="en-GB" b="0" baseline="30000" dirty="0" smtClean="0"/>
              <a:t>1</a:t>
            </a:r>
            <a:r>
              <a:rPr lang="en-GB" b="0" baseline="0" dirty="0" smtClean="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Obese - The</a:t>
            </a:r>
            <a:r>
              <a:rPr lang="en-GB" b="0" baseline="0" dirty="0" smtClean="0"/>
              <a:t> percentage of children aged 4 to 5 years are in the </a:t>
            </a:r>
            <a:r>
              <a:rPr lang="en-GB" b="0" dirty="0" smtClean="0"/>
              <a:t>95</a:t>
            </a:r>
            <a:r>
              <a:rPr lang="en-GB" b="0" baseline="30000" dirty="0" smtClean="0"/>
              <a:t>th</a:t>
            </a:r>
            <a:r>
              <a:rPr lang="en-GB" b="0" dirty="0" smtClean="0"/>
              <a:t> centile and above</a:t>
            </a:r>
            <a:r>
              <a:rPr lang="en-GB" b="0" baseline="0" dirty="0" smtClean="0"/>
              <a:t> as according to the British 1990 growth reference scale (UK90)</a:t>
            </a:r>
            <a:r>
              <a:rPr lang="en-GB" b="0" baseline="30000" dirty="0" smtClean="0"/>
              <a:t>1</a:t>
            </a:r>
            <a:r>
              <a:rPr lang="en-GB" b="0" baseline="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 Measurement Programme for Wales objectively measures the heights and weights of all children that meet the following criteria:</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Resident in Wales and attend a reception class in school in Wales.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child’s fifth birthday falls between the 1</a:t>
            </a:r>
            <a:r>
              <a:rPr lang="en-GB" b="0" baseline="30000" dirty="0" smtClean="0"/>
              <a:t>st</a:t>
            </a:r>
            <a:r>
              <a:rPr lang="en-GB" b="0" baseline="0" dirty="0" smtClean="0"/>
              <a:t> September and 31</a:t>
            </a:r>
            <a:r>
              <a:rPr lang="en-GB" b="0" baseline="30000" dirty="0" smtClean="0"/>
              <a:t>st</a:t>
            </a:r>
            <a:r>
              <a:rPr lang="en-GB" b="0" baseline="0" dirty="0" smtClean="0"/>
              <a:t> August of the year group.</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Parents have not opted them out of the programme.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BMI was calculated using a method proposed by Keys et al</a:t>
            </a:r>
            <a:r>
              <a:rPr lang="en-GB" baseline="30000" dirty="0" smtClean="0"/>
              <a:t>2</a:t>
            </a:r>
            <a:r>
              <a:rPr lang="en-GB" baseline="0" dirty="0" smtClean="0"/>
              <a:t>.</a:t>
            </a:r>
            <a:r>
              <a:rPr lang="en-GB" dirty="0" smtClean="0"/>
              <a:t> </a:t>
            </a:r>
            <a:endParaRPr lang="en-GB" b="0" baseline="0" dirty="0" smtClean="0"/>
          </a:p>
          <a:p>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Includes children whose parents did not opt out of the programme (94.1% measured in 2016/17).</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Excludes children wearing a plaster cast and children who cannot be weighed for health reasons.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British 1990 growth reference (UK90) does not include ethnic minorities and there are known variations in growth patterns between children from different ethnic groups.</a:t>
            </a:r>
          </a:p>
          <a:p>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Child Measurement Programme, NHS Wales Informatics</a:t>
            </a:r>
            <a:r>
              <a:rPr lang="en-GB" b="0" baseline="0" dirty="0" smtClean="0"/>
              <a:t> Service</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2012/13 to 2016/17 (academic year)</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Child Measurement Programme can be found here: http://www.wales.nhs.uk/sitesplus/888/page/67795</a:t>
            </a:r>
            <a:endParaRPr lang="en-GB" b="0" dirty="0" smtClean="0"/>
          </a:p>
          <a:p>
            <a:endParaRPr lang="en-GB" dirty="0" smtClean="0"/>
          </a:p>
          <a:p>
            <a:r>
              <a:rPr lang="en-GB" b="1" dirty="0" smtClean="0"/>
              <a:t>References:</a:t>
            </a:r>
          </a:p>
          <a:p>
            <a:pPr marL="228600" indent="-228600">
              <a:buAutoNum type="arabicPeriod"/>
            </a:pPr>
            <a:r>
              <a:rPr lang="en-GB" dirty="0" smtClean="0"/>
              <a:t>Cole, T.J. et al Body mass index reference curves for the UK. Archives of Disease in Childhood. 1995; 73: 25‐9. Cited in </a:t>
            </a:r>
            <a:r>
              <a:rPr lang="en-GB" dirty="0" err="1" smtClean="0"/>
              <a:t>Dinsdale</a:t>
            </a:r>
            <a:r>
              <a:rPr lang="en-GB" dirty="0" smtClean="0"/>
              <a:t> H, </a:t>
            </a:r>
            <a:r>
              <a:rPr lang="en-GB" dirty="0" err="1" smtClean="0"/>
              <a:t>Ridler</a:t>
            </a:r>
            <a:r>
              <a:rPr lang="en-GB" dirty="0" smtClean="0"/>
              <a:t> C, Ells L J. A simple guide to classifying body mass index in children. 2011. Oxford: National Obesity Observatory.</a:t>
            </a:r>
          </a:p>
          <a:p>
            <a:pPr marL="0" indent="0">
              <a:buNone/>
            </a:pPr>
            <a:r>
              <a:rPr lang="en-GB" dirty="0" smtClean="0"/>
              <a:t>2. </a:t>
            </a:r>
            <a:r>
              <a:rPr lang="en-GB" baseline="0" dirty="0" smtClean="0"/>
              <a:t>  </a:t>
            </a:r>
            <a:r>
              <a:rPr lang="en-GB" dirty="0" smtClean="0"/>
              <a:t>Keys, A. et al Indices of relative weight and obesity. Journal of Chronic Diseases. 1972; 25:329-343.</a:t>
            </a:r>
            <a:endParaRPr lang="en-GB" dirty="0"/>
          </a:p>
        </p:txBody>
      </p:sp>
    </p:spTree>
    <p:extLst>
      <p:ext uri="{BB962C8B-B14F-4D97-AF65-F5344CB8AC3E}">
        <p14:creationId xmlns:p14="http://schemas.microsoft.com/office/powerpoint/2010/main" val="1422510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percentage of children aged 4 to 5 years who are in the </a:t>
            </a:r>
            <a:r>
              <a:rPr lang="en-GB" b="0" dirty="0" smtClean="0"/>
              <a:t>85</a:t>
            </a:r>
            <a:r>
              <a:rPr lang="en-GB" b="0" baseline="30000" dirty="0" smtClean="0"/>
              <a:t>th</a:t>
            </a:r>
            <a:r>
              <a:rPr lang="en-GB" b="0" dirty="0" smtClean="0"/>
              <a:t> centile and above</a:t>
            </a:r>
            <a:r>
              <a:rPr lang="en-GB" b="0" baseline="0" dirty="0" smtClean="0"/>
              <a:t> as according to the British 1990 growth reference scale (UK90)</a:t>
            </a:r>
            <a:r>
              <a:rPr lang="en-GB" b="0" baseline="30000" dirty="0" smtClean="0"/>
              <a:t>1</a:t>
            </a:r>
            <a:r>
              <a:rPr lang="en-GB" b="0" baseline="0" dirty="0" smtClean="0"/>
              <a:t>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 based on the child’s postcode of residence.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 Measurement Programme for Wales objectively measures the heights and weights of all children that meet the following criteria:</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Resident in Wales and attend a reception class in school in Wales.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child’s fifth birthday falls between the 1</a:t>
            </a:r>
            <a:r>
              <a:rPr lang="en-GB" b="0" baseline="30000" dirty="0" smtClean="0"/>
              <a:t>st</a:t>
            </a:r>
            <a:r>
              <a:rPr lang="en-GB" b="0" baseline="0" dirty="0" smtClean="0"/>
              <a:t> September and 31</a:t>
            </a:r>
            <a:r>
              <a:rPr lang="en-GB" b="0" baseline="30000" dirty="0" smtClean="0"/>
              <a:t>st</a:t>
            </a:r>
            <a:r>
              <a:rPr lang="en-GB" b="0" baseline="0" dirty="0" smtClean="0"/>
              <a:t> August of the year group.</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Parents have not opted them out of the programme.</a:t>
            </a:r>
          </a:p>
          <a:p>
            <a:endParaRPr lang="en-GB" b="1"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Includes children whose parents did not opt out of the programme (94.1% measured in 2016/17).</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Excludes children wearing a plaster cast and children who cannot be weighed for health reasons.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British 1990 growth reference (UK90) does not include ethnic minorities and there are known variations in growth patterns between children from different ethnic groups.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dirty="0" smtClean="0"/>
          </a:p>
          <a:p>
            <a:r>
              <a:rPr lang="en-GB" b="1" dirty="0" smtClean="0"/>
              <a:t>Data source, geography &amp; period: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Child Measurement Programme, NHS Wales Informatics</a:t>
            </a:r>
            <a:r>
              <a:rPr lang="en-GB" b="0" baseline="0" dirty="0" smtClean="0"/>
              <a:t> Service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Welsh Index of Multiple Deprivation 2014, Welsh Government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Wales by deprivation fifth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2016/17 (academic year)</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Child Measurement Programme can be found here: http://www.wales.nhs.uk/sitesplus/888/page/67795</a:t>
            </a:r>
            <a:endParaRPr lang="en-GB" b="0" dirty="0" smtClean="0"/>
          </a:p>
          <a:p>
            <a:endParaRPr lang="en-GB" dirty="0" smtClean="0"/>
          </a:p>
          <a:p>
            <a:r>
              <a:rPr lang="en-GB" b="1" dirty="0" smtClean="0"/>
              <a:t>References:</a:t>
            </a:r>
          </a:p>
          <a:p>
            <a:r>
              <a:rPr lang="en-GB" dirty="0" smtClean="0"/>
              <a:t>1. </a:t>
            </a:r>
            <a:r>
              <a:rPr lang="en-GB" baseline="0" dirty="0" smtClean="0"/>
              <a:t>  </a:t>
            </a:r>
            <a:r>
              <a:rPr lang="en-GB" dirty="0" smtClean="0"/>
              <a:t>Cole, T.J. et al Body mass index reference curves for the UK. Archives of Disease in Childhood. 1995; 73: 25‐9. Cited in </a:t>
            </a:r>
            <a:r>
              <a:rPr lang="en-GB" dirty="0" err="1" smtClean="0"/>
              <a:t>Dinsdale</a:t>
            </a:r>
            <a:r>
              <a:rPr lang="en-GB" dirty="0" smtClean="0"/>
              <a:t> H, </a:t>
            </a:r>
            <a:r>
              <a:rPr lang="en-GB" dirty="0" err="1" smtClean="0"/>
              <a:t>Ridler</a:t>
            </a:r>
            <a:r>
              <a:rPr lang="en-GB" dirty="0" smtClean="0"/>
              <a:t> C, Ells L J. A simple guide to classifying body mass index in children. 2011. Oxford: National Obesity Observatory.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2. </a:t>
            </a:r>
            <a:r>
              <a:rPr lang="en-GB" baseline="0" dirty="0" smtClean="0"/>
              <a:t>  </a:t>
            </a:r>
            <a:r>
              <a:rPr lang="en-GB" dirty="0" smtClean="0"/>
              <a:t>Keys, A. et al Indices of relative weight and obesity. Journal of Chronic Diseases. 1972; 25:329-343.</a:t>
            </a:r>
          </a:p>
          <a:p>
            <a:endParaRPr lang="en-GB" dirty="0"/>
          </a:p>
        </p:txBody>
      </p:sp>
    </p:spTree>
    <p:extLst>
      <p:ext uri="{BB962C8B-B14F-4D97-AF65-F5344CB8AC3E}">
        <p14:creationId xmlns:p14="http://schemas.microsoft.com/office/powerpoint/2010/main" val="3794808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dirty="0" smtClean="0"/>
              <a:t>Obese - The</a:t>
            </a:r>
            <a:r>
              <a:rPr lang="en-GB" b="0" baseline="0" dirty="0" smtClean="0"/>
              <a:t> percentage of children aged 4 to 5 years are in the </a:t>
            </a:r>
            <a:r>
              <a:rPr lang="en-GB" b="0" dirty="0" smtClean="0"/>
              <a:t>95</a:t>
            </a:r>
            <a:r>
              <a:rPr lang="en-GB" b="0" baseline="30000" dirty="0" smtClean="0"/>
              <a:t>th</a:t>
            </a:r>
            <a:r>
              <a:rPr lang="en-GB" b="0" dirty="0" smtClean="0"/>
              <a:t> centile and above</a:t>
            </a:r>
            <a:r>
              <a:rPr lang="en-GB" b="0" baseline="0" dirty="0" smtClean="0"/>
              <a:t> as according to the British 1990 growth reference scale (UK90)</a:t>
            </a:r>
            <a:r>
              <a:rPr lang="en-GB" b="0" baseline="30000" dirty="0" smtClean="0"/>
              <a:t>1</a:t>
            </a:r>
            <a:r>
              <a:rPr lang="en-GB" b="0" baseline="0" dirty="0" smtClean="0"/>
              <a:t>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 based on the child’s postcode of residence.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 Measurement Programme for Wales objectively measures the heights and weights of all children that meet the following criteria:</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Resident in Wales and attend a reception class in school in Wales.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child’s fifth birthday falls between the 1</a:t>
            </a:r>
            <a:r>
              <a:rPr lang="en-GB" b="0" baseline="30000" dirty="0" smtClean="0"/>
              <a:t>st</a:t>
            </a:r>
            <a:r>
              <a:rPr lang="en-GB" b="0" baseline="0" dirty="0" smtClean="0"/>
              <a:t> September and 31</a:t>
            </a:r>
            <a:r>
              <a:rPr lang="en-GB" b="0" baseline="30000" dirty="0" smtClean="0"/>
              <a:t>st</a:t>
            </a:r>
            <a:r>
              <a:rPr lang="en-GB" b="0" baseline="0" dirty="0" smtClean="0"/>
              <a:t> August of the year group.</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Parents have not opted them out of the programme.</a:t>
            </a:r>
          </a:p>
          <a:p>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Includes children whose parents did not opt out of the programme (94.1% measured in 2016/17).</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Excludes children wearing a plaster cast and children who cannot be weighed for health reasons.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British 1990 growth reference (UK90) does not include ethnic minorities and there are known variations in growth patterns between children from different ethnic groups.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Child Measurement Programme, NHS Wales Informatics</a:t>
            </a:r>
            <a:r>
              <a:rPr lang="en-GB" b="0" baseline="0" dirty="0" smtClean="0"/>
              <a:t> Service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Welsh Index of Multiple Deprivation 2014, Welsh Government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Wales by deprivation fifth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2016/17 (academic year)</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Child Measurement Programme can be found here: http://www.wales.nhs.uk/sitesplus/888/page/67795</a:t>
            </a:r>
            <a:endParaRPr lang="en-GB" b="0" dirty="0" smtClean="0"/>
          </a:p>
          <a:p>
            <a:endParaRPr lang="en-GB" dirty="0" smtClean="0"/>
          </a:p>
          <a:p>
            <a:r>
              <a:rPr lang="en-GB" b="1" dirty="0" smtClean="0"/>
              <a:t>References:</a:t>
            </a:r>
          </a:p>
          <a:p>
            <a:pPr marL="228600" indent="-228600">
              <a:buAutoNum type="arabicPeriod"/>
            </a:pPr>
            <a:r>
              <a:rPr lang="en-GB" dirty="0" smtClean="0"/>
              <a:t>Cole, T.J. et al Body mass index reference curves for the UK. Archives of Disease in Childhood. 1995; 73: 25‐9. Cited in </a:t>
            </a:r>
            <a:r>
              <a:rPr lang="en-GB" dirty="0" err="1" smtClean="0"/>
              <a:t>Dinsdale</a:t>
            </a:r>
            <a:r>
              <a:rPr lang="en-GB" dirty="0" smtClean="0"/>
              <a:t> H, </a:t>
            </a:r>
            <a:r>
              <a:rPr lang="en-GB" dirty="0" err="1" smtClean="0"/>
              <a:t>Ridler</a:t>
            </a:r>
            <a:r>
              <a:rPr lang="en-GB" dirty="0" smtClean="0"/>
              <a:t> C, Ells L J. A simple guide to classifying body mass index in children. 2011. Oxford: National Obesity Observatory.</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smtClean="0"/>
              <a:t>Keys, A. et al Indices of relative weight and obesity. Journal of Chronic Diseases. 1972; 25:329-343.</a:t>
            </a:r>
          </a:p>
          <a:p>
            <a:pPr marL="228600" indent="-228600">
              <a:buAutoNum type="arabicPeriod"/>
            </a:pPr>
            <a:endParaRPr lang="en-GB" dirty="0" smtClean="0"/>
          </a:p>
        </p:txBody>
      </p:sp>
    </p:spTree>
    <p:extLst>
      <p:ext uri="{BB962C8B-B14F-4D97-AF65-F5344CB8AC3E}">
        <p14:creationId xmlns:p14="http://schemas.microsoft.com/office/powerpoint/2010/main" val="95052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The</a:t>
            </a:r>
            <a:r>
              <a:rPr lang="en-GB" b="0" baseline="0" dirty="0" smtClean="0"/>
              <a:t> percentage of children aged 15 years who self-reported to be overweight or obese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Young people were asked how much they weigh without clothes and how tall they are without shoes, and to record these in country appropriate units (centimetres versus inches, pounds versus kilograms). These data were (re)coded in centimetres and kilograms, respectively, to compute the body mass index (BMI) as weight (kg) divided by height squared (m</a:t>
            </a:r>
            <a:r>
              <a:rPr lang="en-GB" b="0" i="0" u="none" strike="noStrike" kern="1200" baseline="30000" dirty="0" smtClean="0">
                <a:solidFill>
                  <a:schemeClr val="tx1"/>
                </a:solidFill>
                <a:ea typeface="ＭＳ Ｐゴシック" panose="020B0600070205080204" pitchFamily="34" charset="-128"/>
              </a:rPr>
              <a:t>2</a:t>
            </a:r>
            <a:r>
              <a:rPr lang="en-GB" b="0" i="0" u="none" strike="noStrike" kern="1200" baseline="0" dirty="0" smtClean="0">
                <a:solidFill>
                  <a:schemeClr val="tx1"/>
                </a:solidFill>
                <a:ea typeface="ＭＳ Ｐゴシック" panose="020B0600070205080204" pitchFamily="34" charset="-128"/>
              </a:rPr>
              <a:t>). The analysis presented uses the international BMI standards for young people adopted by the International Obesity Taskforce (IOTF), called the IOTF BMI cut-off points</a:t>
            </a:r>
            <a:r>
              <a:rPr lang="en-GB" b="0" i="0" u="none" strike="noStrike" kern="1200" baseline="30000" dirty="0" smtClean="0">
                <a:solidFill>
                  <a:schemeClr val="tx1"/>
                </a:solidFill>
                <a:ea typeface="ＭＳ Ｐゴシック" panose="020B0600070205080204" pitchFamily="34" charset="-128"/>
              </a:rPr>
              <a:t>1</a:t>
            </a:r>
            <a:r>
              <a:rPr lang="en-GB" b="0" i="0" u="none" strike="noStrike" kern="1200" baseline="0" dirty="0" smtClean="0">
                <a:solidFill>
                  <a:schemeClr val="tx1"/>
                </a:solidFill>
                <a:ea typeface="ＭＳ Ｐゴシック" panose="020B0600070205080204" pitchFamily="34"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0" baseline="0" dirty="0" smtClean="0"/>
          </a:p>
          <a:p>
            <a:r>
              <a:rPr lang="en-GB" b="1" dirty="0" smtClean="0"/>
              <a:t>Caveats: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BMI data is calculated from self-reported height/weight figures and from a smaller sample size owing to high levels of non-response, should be treated with some caution.</a:t>
            </a:r>
            <a:endParaRPr lang="en-GB" b="0" i="0" u="none" strike="noStrike" kern="1200" baseline="0" dirty="0" smtClean="0">
              <a:solidFill>
                <a:schemeClr val="tx1"/>
              </a:solidFill>
              <a:ea typeface="ＭＳ Ｐゴシック" panose="020B0600070205080204" pitchFamily="34" charset="-128"/>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dirty="0" smtClean="0"/>
          </a:p>
          <a:p>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England, Scotland &amp; Republic of Ireland</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a:p>
            <a:endParaRPr lang="en-GB" b="0" baseline="0" dirty="0" smtClean="0"/>
          </a:p>
          <a:p>
            <a:r>
              <a:rPr lang="en-GB" b="1" baseline="0" dirty="0" smtClean="0"/>
              <a:t>References:</a:t>
            </a:r>
          </a:p>
          <a:p>
            <a:r>
              <a:rPr lang="en-GB" dirty="0" smtClean="0"/>
              <a:t>1. Cole. T.J et al. Extended international (IOTF) body mass index cut-offs for thinness, overweight and obesity. </a:t>
            </a:r>
            <a:r>
              <a:rPr lang="en-GB" dirty="0" err="1" smtClean="0"/>
              <a:t>Pediatric</a:t>
            </a:r>
            <a:r>
              <a:rPr lang="en-GB" dirty="0" smtClean="0"/>
              <a:t> Obesity. 2012; 7(4): 284-294.</a:t>
            </a:r>
            <a:endParaRPr lang="en-GB" b="0" dirty="0" smtClean="0"/>
          </a:p>
        </p:txBody>
      </p:sp>
    </p:spTree>
    <p:extLst>
      <p:ext uri="{BB962C8B-B14F-4D97-AF65-F5344CB8AC3E}">
        <p14:creationId xmlns:p14="http://schemas.microsoft.com/office/powerpoint/2010/main" val="1432497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The</a:t>
            </a:r>
            <a:r>
              <a:rPr lang="en-GB" b="0" baseline="0" dirty="0" smtClean="0"/>
              <a:t> percentage of children aged 15 years who self-reported to be overweight or obese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Young people were asked how much they weigh without clothes and how tall they are without shoes, and to record these in country appropriate units (centimetres versus inches, pounds versus kilograms). These data were (re)coded in centimetres and kilograms, respectively, to compute the body mass index (BMI) as weight (kg) divided by height squared (m</a:t>
            </a:r>
            <a:r>
              <a:rPr lang="en-GB" b="0" i="0" u="none" strike="noStrike" kern="1200" baseline="30000" dirty="0" smtClean="0">
                <a:solidFill>
                  <a:schemeClr val="tx1"/>
                </a:solidFill>
                <a:ea typeface="ＭＳ Ｐゴシック" panose="020B0600070205080204" pitchFamily="34" charset="-128"/>
              </a:rPr>
              <a:t>2</a:t>
            </a:r>
            <a:r>
              <a:rPr lang="en-GB" b="0" i="0" u="none" strike="noStrike" kern="1200" baseline="0" dirty="0" smtClean="0">
                <a:solidFill>
                  <a:schemeClr val="tx1"/>
                </a:solidFill>
                <a:ea typeface="ＭＳ Ｐゴシック" panose="020B0600070205080204" pitchFamily="34" charset="-128"/>
              </a:rPr>
              <a:t>). The analysis presented uses the international BMI standards for young people adopted by the International Obesity Taskforce (IOTF), called the IOTF BMI cut-off points</a:t>
            </a:r>
            <a:r>
              <a:rPr lang="en-GB" b="0" i="0" u="none" strike="noStrike" kern="1200" baseline="30000" dirty="0" smtClean="0">
                <a:solidFill>
                  <a:schemeClr val="tx1"/>
                </a:solidFill>
                <a:ea typeface="ＭＳ Ｐゴシック" panose="020B0600070205080204" pitchFamily="34" charset="-128"/>
              </a:rPr>
              <a:t>1</a:t>
            </a:r>
            <a:r>
              <a:rPr lang="en-GB" b="0" i="0" u="none" strike="noStrike" kern="1200" baseline="0" dirty="0" smtClean="0">
                <a:solidFill>
                  <a:schemeClr val="tx1"/>
                </a:solidFill>
                <a:ea typeface="ＭＳ Ｐゴシック" panose="020B0600070205080204" pitchFamily="34" charset="-128"/>
              </a:rPr>
              <a:t>.</a:t>
            </a:r>
            <a:endParaRPr lang="en-GB" b="0" baseline="0" dirty="0" smtClean="0"/>
          </a:p>
          <a:p>
            <a:endParaRPr lang="en-GB" dirty="0" smtClean="0"/>
          </a:p>
          <a:p>
            <a:r>
              <a:rPr lang="en-GB" b="1" dirty="0" smtClean="0"/>
              <a:t>Caveats: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BMI data is calculated from self-reported height/weight figures and from a smaller sample size owing to high levels of non-response, should be treated with some caution.</a:t>
            </a:r>
            <a:endParaRPr lang="en-GB" b="0" i="0" u="none" strike="noStrike" kern="1200" baseline="0" dirty="0" smtClean="0">
              <a:solidFill>
                <a:schemeClr val="tx1"/>
              </a:solidFill>
              <a:ea typeface="ＭＳ Ｐゴシック" panose="020B0600070205080204" pitchFamily="34" charset="-128"/>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dirty="0" smtClean="0"/>
          </a:p>
          <a:p>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health boards</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a:p>
            <a:endParaRPr lang="en-GB" b="0" baseline="0" dirty="0" smtClean="0"/>
          </a:p>
          <a:p>
            <a:r>
              <a:rPr lang="en-GB" b="1" baseline="0" dirty="0" smtClean="0"/>
              <a:t>References:</a:t>
            </a:r>
          </a:p>
          <a:p>
            <a:r>
              <a:rPr lang="en-GB" dirty="0" smtClean="0"/>
              <a:t>1. Cole. T.J et al. Extended international (IOTF) body mass index cut-offs for thinness, overweight and obesity. </a:t>
            </a:r>
            <a:r>
              <a:rPr lang="en-GB" dirty="0" err="1" smtClean="0"/>
              <a:t>Pediatric</a:t>
            </a:r>
            <a:r>
              <a:rPr lang="en-GB" dirty="0" smtClean="0"/>
              <a:t> Obesity. 2012; 7(4): 284-294.</a:t>
            </a:r>
            <a:endParaRPr lang="en-GB" b="0" dirty="0" smtClean="0"/>
          </a:p>
          <a:p>
            <a:endParaRPr lang="en-GB" dirty="0"/>
          </a:p>
        </p:txBody>
      </p:sp>
    </p:spTree>
    <p:extLst>
      <p:ext uri="{BB962C8B-B14F-4D97-AF65-F5344CB8AC3E}">
        <p14:creationId xmlns:p14="http://schemas.microsoft.com/office/powerpoint/2010/main" val="665010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The </a:t>
            </a:r>
            <a:r>
              <a:rPr lang="en-GB" b="0" baseline="0" dirty="0" smtClean="0"/>
              <a:t>percentage of adults aged 16+ who self-reported to have a Body Mass Index (BMI) of 25+ by sex and 10-year age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 </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a:p>
        </p:txBody>
      </p:sp>
    </p:spTree>
    <p:extLst>
      <p:ext uri="{BB962C8B-B14F-4D97-AF65-F5344CB8AC3E}">
        <p14:creationId xmlns:p14="http://schemas.microsoft.com/office/powerpoint/2010/main" val="3147115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 age-standardised</a:t>
            </a:r>
            <a:r>
              <a:rPr lang="en-GB" b="0" baseline="0" dirty="0" smtClean="0"/>
              <a:t> percentage of adults aged 16+ who self-reported to have a Body Mass Index (BMI) of 25+</a:t>
            </a:r>
          </a:p>
          <a:p>
            <a:pPr marL="171450" indent="-171450">
              <a:buFont typeface="Arial" panose="020B0604020202020204" pitchFamily="34" charset="0"/>
              <a:buChar char="•"/>
            </a:pPr>
            <a:r>
              <a:rPr lang="en-GB" b="0" baseline="0" dirty="0" smtClean="0"/>
              <a:t>Obese – The age-standardised percentage of adults aged 16+ who self-reported to have a BMI of 30+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 by deprivation fifth</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a:p>
        </p:txBody>
      </p:sp>
    </p:spTree>
    <p:extLst>
      <p:ext uri="{BB962C8B-B14F-4D97-AF65-F5344CB8AC3E}">
        <p14:creationId xmlns:p14="http://schemas.microsoft.com/office/powerpoint/2010/main" val="5151967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self-reported to be overweight or obese (BMI 25+) or obese (BMI 30+) by National Statistics Socio-economic Classification (NS-SEC).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endParaRPr lang="en-GB" b="0" i="0" u="none" strike="noStrike" kern="1200" baseline="0" dirty="0" smtClean="0">
              <a:solidFill>
                <a:schemeClr val="tx1"/>
              </a:solidFill>
            </a:endParaRPr>
          </a:p>
          <a:p>
            <a:r>
              <a:rPr lang="en-GB" b="0" i="0" u="none" strike="noStrike" kern="1200" baseline="0" dirty="0" smtClean="0">
                <a:solidFill>
                  <a:schemeClr val="tx1"/>
                </a:solidFill>
              </a:rPr>
              <a:t>	</a:t>
            </a: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endParaRPr lang="en-GB" b="0" i="0" u="none" strike="noStrike" kern="1200" baseline="0" dirty="0" smtClean="0">
              <a:solidFill>
                <a:schemeClr val="tx1"/>
              </a:solidFill>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p>
        </p:txBody>
      </p:sp>
    </p:spTree>
    <p:extLst>
      <p:ext uri="{BB962C8B-B14F-4D97-AF65-F5344CB8AC3E}">
        <p14:creationId xmlns:p14="http://schemas.microsoft.com/office/powerpoint/2010/main" val="8644008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age-standardised percentage of adults aged 16+ who self-reported to have a Body Mass Index (BMI) of 25+</a:t>
            </a:r>
          </a:p>
          <a:p>
            <a:pPr marL="171450" indent="-171450">
              <a:buFont typeface="Arial" panose="020B0604020202020204" pitchFamily="34" charset="0"/>
              <a:buChar char="•"/>
            </a:pPr>
            <a:r>
              <a:rPr lang="en-GB" b="0" baseline="0" dirty="0" smtClean="0"/>
              <a:t>Obese – The age-standardised percentage of adults aged 16+ who self-reported to have a BMI of 30+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endParaRPr lang="en-GB" b="1"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 to 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dirty="0" smtClean="0"/>
          </a:p>
        </p:txBody>
      </p:sp>
    </p:spTree>
    <p:extLst>
      <p:ext uri="{BB962C8B-B14F-4D97-AF65-F5344CB8AC3E}">
        <p14:creationId xmlns:p14="http://schemas.microsoft.com/office/powerpoint/2010/main" val="1782494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age-standardised percentage of adults aged 16+ who self-reported to have a Body Mass Index (BMI) of 25+</a:t>
            </a:r>
          </a:p>
          <a:p>
            <a:pPr marL="171450" indent="-171450">
              <a:buFont typeface="Arial" panose="020B0604020202020204" pitchFamily="34" charset="0"/>
              <a:buChar cha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 to 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dirty="0" smtClean="0"/>
          </a:p>
        </p:txBody>
      </p:sp>
    </p:spTree>
    <p:extLst>
      <p:ext uri="{BB962C8B-B14F-4D97-AF65-F5344CB8AC3E}">
        <p14:creationId xmlns:p14="http://schemas.microsoft.com/office/powerpoint/2010/main" val="3884695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dirty="0" smtClean="0"/>
              <a:t>The notes sections</a:t>
            </a:r>
            <a:r>
              <a:rPr lang="en-GB" baseline="0" dirty="0" smtClean="0"/>
              <a:t> in this presentation include technical information relating to the corresponding slide to aid user understanding. The notes sections include the following headings:</a:t>
            </a:r>
          </a:p>
          <a:p>
            <a:pPr marL="171450" indent="-171450">
              <a:buFont typeface="Arial" panose="020B0604020202020204" pitchFamily="34" charset="0"/>
              <a:buChar char="•"/>
            </a:pPr>
            <a:r>
              <a:rPr lang="en-GB" dirty="0" smtClean="0"/>
              <a:t>Indicator definition</a:t>
            </a:r>
          </a:p>
          <a:p>
            <a:pPr marL="171450" indent="-171450">
              <a:buFont typeface="Arial" panose="020B0604020202020204" pitchFamily="34" charset="0"/>
              <a:buChar char="•"/>
            </a:pPr>
            <a:r>
              <a:rPr lang="en-GB" dirty="0" smtClean="0"/>
              <a:t>Caveats</a:t>
            </a:r>
          </a:p>
          <a:p>
            <a:pPr marL="171450" indent="-171450">
              <a:buFont typeface="Arial" panose="020B0604020202020204" pitchFamily="34" charset="0"/>
              <a:buChar char="•"/>
            </a:pPr>
            <a:r>
              <a:rPr lang="en-GB" dirty="0" smtClean="0"/>
              <a:t>Data source, geography &amp; period</a:t>
            </a:r>
          </a:p>
          <a:p>
            <a:pPr marL="171450" indent="-171450">
              <a:buFont typeface="Arial" panose="020B0604020202020204" pitchFamily="34" charset="0"/>
              <a:buChar char="•"/>
            </a:pPr>
            <a:r>
              <a:rPr lang="en-GB" dirty="0" smtClean="0"/>
              <a:t>Further information</a:t>
            </a:r>
          </a:p>
          <a:p>
            <a:pPr marL="171450" indent="-171450">
              <a:buFont typeface="Arial" panose="020B0604020202020204" pitchFamily="34" charset="0"/>
              <a:buChar char="•"/>
            </a:pPr>
            <a:r>
              <a:rPr lang="en-GB" dirty="0" smtClean="0"/>
              <a:t>References</a:t>
            </a:r>
          </a:p>
          <a:p>
            <a:endParaRPr lang="en-GB" dirty="0"/>
          </a:p>
        </p:txBody>
      </p:sp>
    </p:spTree>
    <p:extLst>
      <p:ext uri="{BB962C8B-B14F-4D97-AF65-F5344CB8AC3E}">
        <p14:creationId xmlns:p14="http://schemas.microsoft.com/office/powerpoint/2010/main" val="33817042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Obese – The percentage of adults aged 16+ who self-reported to have a BMI of 30+ by 10-year age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860 records (6.0%) in 2005/06 did not have a BMI calculated; 1,299 (8.1%) in 2010 did not have a BMI calculated; 1,179 records (8.6%) in 2015 did not have a BMI calculated. Some of these records will be due to pregnancy. </a:t>
            </a:r>
            <a:endParaRPr lang="en-GB" b="0" i="0" u="none" strike="noStrike" kern="1200" baseline="0" dirty="0" smtClean="0">
              <a:solidFill>
                <a:schemeClr val="tx1"/>
              </a:solidFill>
              <a:ea typeface="ＭＳ Ｐゴシック" panose="020B0600070205080204" pitchFamily="34"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2005/06, 2010 and 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dirty="0" smtClean="0"/>
          </a:p>
        </p:txBody>
      </p:sp>
    </p:spTree>
    <p:extLst>
      <p:ext uri="{BB962C8B-B14F-4D97-AF65-F5344CB8AC3E}">
        <p14:creationId xmlns:p14="http://schemas.microsoft.com/office/powerpoint/2010/main" val="37766762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lvl="0" indent="-171450">
              <a:buFont typeface="Arial" panose="020B0604020202020204" pitchFamily="34" charset="0"/>
              <a:buChar char="•"/>
            </a:pPr>
            <a:r>
              <a:rPr lang="en-GB" kern="1200" dirty="0" smtClean="0">
                <a:solidFill>
                  <a:schemeClr val="tx1"/>
                </a:solidFill>
                <a:effectLst/>
              </a:rPr>
              <a:t>The percentage of adults aged 16+ who self-reported to have a Body Mass Index of:</a:t>
            </a:r>
          </a:p>
          <a:p>
            <a:pPr marL="628650" lvl="1" indent="-171450">
              <a:buFont typeface="Arial" panose="020B0604020202020204" pitchFamily="34" charset="0"/>
              <a:buChar char="•"/>
            </a:pPr>
            <a:r>
              <a:rPr lang="en-GB" kern="1200" dirty="0" smtClean="0">
                <a:solidFill>
                  <a:schemeClr val="tx1"/>
                </a:solidFill>
                <a:effectLst/>
              </a:rPr>
              <a:t>Underweight – &lt;18.5</a:t>
            </a:r>
          </a:p>
          <a:p>
            <a:pPr marL="628650" lvl="1" indent="-171450">
              <a:buFont typeface="Arial" panose="020B0604020202020204" pitchFamily="34" charset="0"/>
              <a:buChar char="•"/>
            </a:pPr>
            <a:r>
              <a:rPr lang="en-GB" kern="1200" dirty="0" smtClean="0">
                <a:solidFill>
                  <a:schemeClr val="tx1"/>
                </a:solidFill>
                <a:effectLst/>
              </a:rPr>
              <a:t>Healthy weight – 18.5 to &lt;25 </a:t>
            </a:r>
          </a:p>
          <a:p>
            <a:pPr marL="628650" lvl="1" indent="-171450">
              <a:buFont typeface="Arial" panose="020B0604020202020204" pitchFamily="34" charset="0"/>
              <a:buChar char="•"/>
            </a:pPr>
            <a:r>
              <a:rPr lang="en-GB" b="0" kern="1200" dirty="0" smtClean="0">
                <a:solidFill>
                  <a:schemeClr val="tx1"/>
                </a:solidFill>
                <a:effectLst/>
              </a:rPr>
              <a:t>Overweight</a:t>
            </a:r>
            <a:r>
              <a:rPr lang="en-GB" b="0" kern="1200" baseline="0" dirty="0" smtClean="0">
                <a:solidFill>
                  <a:schemeClr val="tx1"/>
                </a:solidFill>
                <a:effectLst/>
              </a:rPr>
              <a:t> – 25 to &lt;30</a:t>
            </a:r>
          </a:p>
          <a:p>
            <a:pPr marL="628650" lvl="1" indent="-171450">
              <a:buFont typeface="Arial" panose="020B0604020202020204" pitchFamily="34" charset="0"/>
              <a:buChar char="•"/>
            </a:pPr>
            <a:r>
              <a:rPr lang="en-GB" b="0" kern="1200" baseline="0" dirty="0" smtClean="0">
                <a:solidFill>
                  <a:schemeClr val="tx1"/>
                </a:solidFill>
                <a:effectLst/>
              </a:rPr>
              <a:t>Obese – 30 to &lt;40</a:t>
            </a:r>
          </a:p>
          <a:p>
            <a:pPr marL="628650" lvl="1" indent="-171450">
              <a:buFont typeface="Arial" panose="020B0604020202020204" pitchFamily="34" charset="0"/>
              <a:buChar char="•"/>
            </a:pPr>
            <a:r>
              <a:rPr lang="en-GB" b="0" kern="1200" baseline="0" dirty="0" smtClean="0">
                <a:solidFill>
                  <a:schemeClr val="tx1"/>
                </a:solidFill>
                <a:effectLst/>
              </a:rPr>
              <a:t>Morbidly obese – 40+</a:t>
            </a:r>
          </a:p>
          <a:p>
            <a:pPr marL="171450" lvl="0" indent="-171450">
              <a:buFont typeface="Arial" panose="020B0604020202020204" pitchFamily="34" charset="0"/>
              <a:buChar char="•"/>
            </a:pPr>
            <a:r>
              <a:rPr lang="en-GB" b="0" baseline="0" dirty="0" smtClean="0"/>
              <a:t>The data are available by 10-year age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1,179 records (8.6%) in 2015 did not have a BMI calculated. Some of these records will be due to pregnancy. </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p>
        </p:txBody>
      </p:sp>
    </p:spTree>
    <p:extLst>
      <p:ext uri="{BB962C8B-B14F-4D97-AF65-F5344CB8AC3E}">
        <p14:creationId xmlns:p14="http://schemas.microsoft.com/office/powerpoint/2010/main" val="1923072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distribution of self-reported Body Mass Index (BMI) of adults aged 16+ </a:t>
            </a:r>
          </a:p>
          <a:p>
            <a:pPr marL="171450" indent="-171450">
              <a:buFont typeface="Arial" panose="020B0604020202020204" pitchFamily="34" charset="0"/>
              <a:buChar cha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1,179 records (8.6%) in 2015 did not have a BMI calculated. Some of these records will be due to pregnancy.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kern="1200" baseline="0" dirty="0" smtClean="0">
                <a:solidFill>
                  <a:schemeClr val="tx1"/>
                </a:solidFill>
                <a:ea typeface="ＭＳ Ｐゴシック" panose="020B0600070205080204" pitchFamily="34" charset="-128"/>
              </a:rPr>
              <a:t>The number of morbidly obese people has been calculated by applying the prevalence to mid-year population estimates for persons aged 16+. It does not take into account the variation of morbidly obese prevalence by age.</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dirty="0" smtClean="0"/>
          </a:p>
        </p:txBody>
      </p:sp>
    </p:spTree>
    <p:extLst>
      <p:ext uri="{BB962C8B-B14F-4D97-AF65-F5344CB8AC3E}">
        <p14:creationId xmlns:p14="http://schemas.microsoft.com/office/powerpoint/2010/main" val="16622058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distribution of self-reported Body Mass Index (BMI) of adults aged 16+ </a:t>
            </a:r>
          </a:p>
          <a:p>
            <a:pPr marL="171450" indent="-171450">
              <a:buFont typeface="Arial" panose="020B0604020202020204" pitchFamily="34" charset="0"/>
              <a:buChar cha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1,179 records (8.6%) in 2015 did not have a BMI calculated. Some of these records will be due to pregnancy. </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 and 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b="0" dirty="0" smtClean="0"/>
          </a:p>
        </p:txBody>
      </p:sp>
    </p:spTree>
    <p:extLst>
      <p:ext uri="{BB962C8B-B14F-4D97-AF65-F5344CB8AC3E}">
        <p14:creationId xmlns:p14="http://schemas.microsoft.com/office/powerpoint/2010/main" val="3719681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percentage of adults aged 16+ who self-reported to have a Body Mass Index (BMI) of 25+</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projection was calculated</a:t>
            </a:r>
            <a:r>
              <a:rPr lang="en-GB" baseline="0" dirty="0" smtClean="0"/>
              <a:t> using an extrapolation method which examines historical trends and cycles, then uses mathematical techniques to extrapolate to the future.</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indent="-171450">
              <a:buFont typeface="Arial" panose="020B0604020202020204" pitchFamily="34" charset="0"/>
              <a:buChar char="•"/>
            </a:pPr>
            <a:r>
              <a:rPr lang="en-GB" b="1" i="0" u="none" strike="noStrike" kern="1200" dirty="0" smtClean="0">
                <a:solidFill>
                  <a:schemeClr val="tx1"/>
                </a:solidFill>
                <a:effectLst/>
              </a:rPr>
              <a:t>The overweight or obese prevalence projections are estimates. They are based on various assumptions which may or may not hold true in the future. Extreme caution must be taken when interpreting these results.</a:t>
            </a:r>
            <a:r>
              <a:rPr lang="en-GB" dirty="0" smtClean="0"/>
              <a:t> </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National Survey for Wales (NSW), Welsh Government</a:t>
            </a:r>
          </a:p>
          <a:p>
            <a:pPr marL="171450" indent="-171450">
              <a:buFont typeface="Arial" panose="020B0604020202020204" pitchFamily="34" charset="0"/>
              <a:buChar char="•"/>
            </a:pPr>
            <a:r>
              <a:rPr lang="en-GB" b="0" baseline="0" dirty="0" smtClean="0"/>
              <a:t>2014-based population projections,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2003/04-2005/06 to 2013-15 observed, 2016 to 2030 projected</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can be found here: https://gov.wales/statistics-and-research/welsh-health-survey/?lang=en</a:t>
            </a:r>
          </a:p>
          <a:p>
            <a:r>
              <a:rPr lang="en-GB" b="0" baseline="0" dirty="0" smtClean="0"/>
              <a:t>Further information on the NSW can be found here: https://gov.wales/statistics-and-research/national-survey/?tab=current&amp;lang=en</a:t>
            </a:r>
          </a:p>
          <a:p>
            <a:r>
              <a:rPr lang="en-GB" b="0" baseline="0" dirty="0" smtClean="0"/>
              <a:t>Full details of the projection method can be found here: http://www2.nphs.wales.nhs.uk:8080/PubHObservatoryProjDocs.nsf/85c50756737f79ac80256f2700534ea3/171d74db076b941a80258154003d9d3f/$FILE/WBFGProjections_TechnicalGuide_2017_v1.pdf</a:t>
            </a:r>
            <a:endParaRPr lang="en-GB" dirty="0" smtClean="0"/>
          </a:p>
          <a:p>
            <a:endParaRPr lang="en-GB" dirty="0"/>
          </a:p>
        </p:txBody>
      </p:sp>
    </p:spTree>
    <p:extLst>
      <p:ext uri="{BB962C8B-B14F-4D97-AF65-F5344CB8AC3E}">
        <p14:creationId xmlns:p14="http://schemas.microsoft.com/office/powerpoint/2010/main" val="1635143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sz="1000" b="1" dirty="0" smtClean="0"/>
              <a:t>Indicator definition:</a:t>
            </a:r>
          </a:p>
          <a:p>
            <a:pPr marL="171450" indent="-171450">
              <a:buFont typeface="Arial" panose="020B0604020202020204" pitchFamily="34" charset="0"/>
              <a:buChar char="•"/>
            </a:pPr>
            <a:r>
              <a:rPr lang="en-GB" sz="1000" b="0" dirty="0" smtClean="0"/>
              <a:t>Overweight or obese - The</a:t>
            </a:r>
            <a:r>
              <a:rPr lang="en-GB" sz="1000" b="0" baseline="0" dirty="0" smtClean="0"/>
              <a:t> percentage of adults aged 16+ who self-reported to have a Body Mass Index (BMI) of 25+</a:t>
            </a:r>
          </a:p>
          <a:p>
            <a:pPr marL="171450" indent="-171450">
              <a:buFont typeface="Arial" panose="020B0604020202020204" pitchFamily="34" charset="0"/>
              <a:buChar char="•"/>
            </a:pPr>
            <a:r>
              <a:rPr lang="en-GB" sz="1000" b="0" baseline="0" dirty="0" smtClean="0"/>
              <a:t>A hypothetical 2030 target prevalence of 58% has been set to show the population change associated with maintaining the current overweight or obese prevalence.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sz="1000" baseline="30000" dirty="0" smtClean="0"/>
              <a:t>2</a:t>
            </a:r>
            <a:r>
              <a:rPr lang="en-GB" sz="100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smtClean="0"/>
              <a:t>The projection was calculated</a:t>
            </a:r>
            <a:r>
              <a:rPr lang="en-GB" sz="1000" baseline="0" dirty="0" smtClean="0"/>
              <a:t> using an extrapolation method which examines historical trends and cycles, then uses mathematical techniques to extrapolate to the future.</a:t>
            </a:r>
            <a:endParaRPr lang="en-GB" sz="10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dirty="0" smtClean="0"/>
          </a:p>
          <a:p>
            <a:r>
              <a:rPr lang="en-GB" sz="1000" b="1" dirty="0" smtClean="0"/>
              <a:t>Caveats:</a:t>
            </a:r>
          </a:p>
          <a:p>
            <a:pPr marL="171450" indent="-171450">
              <a:buFont typeface="Arial" panose="020B0604020202020204" pitchFamily="34" charset="0"/>
              <a:buChar char="•"/>
            </a:pPr>
            <a:r>
              <a:rPr lang="en-GB" sz="1000"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sz="1000"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sz="1000" b="0" i="0" u="none" strike="noStrike" kern="1200" baseline="0" dirty="0" smtClean="0">
                <a:solidFill>
                  <a:schemeClr val="tx1"/>
                </a:solidFill>
                <a:ea typeface="ＭＳ Ｐゴシック" panose="020B0600070205080204" pitchFamily="34" charset="-128"/>
              </a:rPr>
              <a:t>Ethnicity may affect BMI. </a:t>
            </a:r>
          </a:p>
          <a:p>
            <a:pPr marL="171450" indent="-171450">
              <a:buFont typeface="Arial" panose="020B0604020202020204" pitchFamily="34" charset="0"/>
              <a:buChar char="•"/>
            </a:pPr>
            <a:r>
              <a:rPr lang="en-GB" sz="1000" b="1" i="0" u="none" strike="noStrike" kern="1200" dirty="0" smtClean="0">
                <a:solidFill>
                  <a:schemeClr val="tx1"/>
                </a:solidFill>
                <a:effectLst/>
              </a:rPr>
              <a:t>The overweight or obese prevalence projections are estimates. They are based on various assumptions which may or may not hold true in the future. Extreme caution must be taken when interpreting these results.</a:t>
            </a:r>
            <a:r>
              <a:rPr lang="en-GB" sz="1000" dirty="0" smtClean="0"/>
              <a:t> </a:t>
            </a:r>
          </a:p>
          <a:p>
            <a:pPr marL="171450" indent="-171450">
              <a:buFont typeface="Arial" panose="020B0604020202020204" pitchFamily="34" charset="0"/>
              <a:buChar char="•"/>
            </a:pPr>
            <a:r>
              <a:rPr lang="en-GB" sz="1000" b="0" i="0" u="none" strike="noStrike" kern="1200" baseline="0" dirty="0" smtClean="0">
                <a:solidFill>
                  <a:schemeClr val="tx1"/>
                </a:solidFill>
                <a:ea typeface="ＭＳ Ｐゴシック" panose="020B0600070205080204" pitchFamily="34" charset="-128"/>
              </a:rPr>
              <a:t>The projected population difference has been calculated by applying the projected and target prevalence to population projection figures for persons aged 16+. It does not take into account the variation of overweight or obese prevalence by age.</a:t>
            </a:r>
          </a:p>
          <a:p>
            <a:endParaRPr lang="en-GB" sz="1000" b="1" dirty="0" smtClean="0"/>
          </a:p>
          <a:p>
            <a:r>
              <a:rPr lang="en-GB" sz="1000" b="1" dirty="0" smtClean="0"/>
              <a:t>Data source, geography &amp; period:</a:t>
            </a:r>
          </a:p>
          <a:p>
            <a:pPr marL="171450" indent="-171450">
              <a:buFont typeface="Arial" panose="020B0604020202020204" pitchFamily="34" charset="0"/>
              <a:buChar char="•"/>
            </a:pPr>
            <a:r>
              <a:rPr lang="en-GB" sz="1000" b="0" dirty="0" smtClean="0"/>
              <a:t>Welsh Health Survey (WHS), </a:t>
            </a:r>
            <a:r>
              <a:rPr lang="en-GB" sz="1000" b="0" baseline="0" dirty="0" smtClean="0"/>
              <a:t>Welsh Government</a:t>
            </a:r>
          </a:p>
          <a:p>
            <a:pPr marL="171450" indent="-171450">
              <a:buFont typeface="Arial" panose="020B0604020202020204" pitchFamily="34" charset="0"/>
              <a:buChar char="•"/>
            </a:pPr>
            <a:r>
              <a:rPr lang="en-GB" sz="1000" b="0" baseline="0" dirty="0" smtClean="0"/>
              <a:t>National Survey for Wales (NSW), Welsh Government</a:t>
            </a:r>
          </a:p>
          <a:p>
            <a:pPr marL="171450" indent="-171450">
              <a:buFont typeface="Arial" panose="020B0604020202020204" pitchFamily="34" charset="0"/>
              <a:buChar char="•"/>
            </a:pPr>
            <a:r>
              <a:rPr lang="en-GB" sz="1000" b="0" baseline="0" dirty="0" smtClean="0"/>
              <a:t>2014-based population projections, Office for National Statistics</a:t>
            </a:r>
          </a:p>
          <a:p>
            <a:pPr marL="171450" indent="-171450">
              <a:buFont typeface="Arial" panose="020B0604020202020204" pitchFamily="34" charset="0"/>
              <a:buChar char="•"/>
            </a:pPr>
            <a:r>
              <a:rPr lang="en-GB" sz="1000" b="0" baseline="0" dirty="0" smtClean="0"/>
              <a:t>Wales</a:t>
            </a:r>
          </a:p>
          <a:p>
            <a:pPr marL="171450" indent="-171450">
              <a:buFont typeface="Arial" panose="020B0604020202020204" pitchFamily="34" charset="0"/>
              <a:buChar char="•"/>
            </a:pPr>
            <a:r>
              <a:rPr lang="en-GB" sz="1000" b="0" baseline="0" dirty="0" smtClean="0"/>
              <a:t>2003/04-2005/06 to 2013-15 observed, 2016 to 2030 projected</a:t>
            </a:r>
            <a:endParaRPr lang="en-GB" sz="1000" b="0" dirty="0" smtClean="0"/>
          </a:p>
          <a:p>
            <a:endParaRPr lang="en-GB" sz="1000" dirty="0" smtClean="0"/>
          </a:p>
          <a:p>
            <a:r>
              <a:rPr lang="en-GB" sz="1000" b="1" dirty="0" smtClean="0"/>
              <a:t>Further</a:t>
            </a:r>
            <a:r>
              <a:rPr lang="en-GB" sz="1000" b="1" baseline="0" dirty="0" smtClean="0"/>
              <a:t> information:</a:t>
            </a:r>
          </a:p>
          <a:p>
            <a:r>
              <a:rPr lang="en-GB" sz="1000" b="0" baseline="0" dirty="0" smtClean="0"/>
              <a:t>Further information on the WHS can be found here: https://gov.wales/statistics-and-research/welsh-health-survey/?lang=en</a:t>
            </a:r>
          </a:p>
          <a:p>
            <a:r>
              <a:rPr lang="en-GB" sz="1000" b="0" baseline="0" dirty="0" smtClean="0"/>
              <a:t>Further information on the NSW can be found here: https://gov.wales/statistics-and-research/national-survey/?tab=current&amp;lang=en</a:t>
            </a:r>
          </a:p>
          <a:p>
            <a:r>
              <a:rPr lang="en-GB" sz="1000" b="0" baseline="0" dirty="0" smtClean="0"/>
              <a:t>Full details of the projection method can be found here: http://www2.nphs.wales.nhs.uk:8080/PubHObservatoryProjDocs.nsf/85c50756737f79ac80256f2700534ea3/171d74db076b941a80258154003d9d3f/$FILE/WBFGProjections_TechnicalGuide_2017_v1.pdf</a:t>
            </a:r>
            <a:endParaRPr lang="en-GB" sz="1000" dirty="0" smtClean="0"/>
          </a:p>
          <a:p>
            <a:endParaRPr lang="en-GB" sz="1000" dirty="0"/>
          </a:p>
        </p:txBody>
      </p:sp>
    </p:spTree>
    <p:extLst>
      <p:ext uri="{BB962C8B-B14F-4D97-AF65-F5344CB8AC3E}">
        <p14:creationId xmlns:p14="http://schemas.microsoft.com/office/powerpoint/2010/main" val="41849096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percentage of adults aged 16+ who self-reported to have a Body Mass Index (BMI) of 25+.</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A hypothetical 2030 target prevalence of 53% has been set to show the population change associated with reducing the current overweight or obese prevalence by ~5%.</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projection was calculated</a:t>
            </a:r>
            <a:r>
              <a:rPr lang="en-GB" baseline="0" dirty="0" smtClean="0"/>
              <a:t> using an extrapolation method which examines historical trends and cycles, then uses mathematical techniques to extrapolate to the future.</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indent="-171450">
              <a:buFont typeface="Arial" panose="020B0604020202020204" pitchFamily="34" charset="0"/>
              <a:buChar char="•"/>
            </a:pPr>
            <a:r>
              <a:rPr lang="en-GB" b="1" i="0" u="none" strike="noStrike" kern="1200" dirty="0" smtClean="0">
                <a:solidFill>
                  <a:schemeClr val="tx1"/>
                </a:solidFill>
                <a:effectLst/>
              </a:rPr>
              <a:t>The overweight or obese prevalence projections are estimates. They are based on various assumptions which may or may not hold true in the future. Extreme caution must be taken when interpreting these results.</a:t>
            </a:r>
            <a:r>
              <a:rPr lang="en-GB" dirty="0" smtClean="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kern="1200" baseline="0" dirty="0" smtClean="0">
                <a:solidFill>
                  <a:schemeClr val="tx1"/>
                </a:solidFill>
                <a:ea typeface="ＭＳ Ｐゴシック" panose="020B0600070205080204" pitchFamily="34" charset="-128"/>
              </a:rPr>
              <a:t>The projected population difference has been calculated by applying the projected and target prevalence to population projection figures for persons aged 16+. It does not take into account the variation of overweight or obese prevalence by age.</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National Survey for Wales (NSW), Welsh Government</a:t>
            </a:r>
          </a:p>
          <a:p>
            <a:pPr marL="171450" indent="-171450">
              <a:buFont typeface="Arial" panose="020B0604020202020204" pitchFamily="34" charset="0"/>
              <a:buChar char="•"/>
            </a:pPr>
            <a:r>
              <a:rPr lang="en-GB" b="0" baseline="0" dirty="0" smtClean="0"/>
              <a:t>2014-based population projections,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2003/04-2005/06 to 2013-15 observed, 2016 to 2030 projected</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can be found here: https://gov.wales/statistics-and-research/welsh-health-survey/?lang=en</a:t>
            </a:r>
          </a:p>
          <a:p>
            <a:r>
              <a:rPr lang="en-GB" b="0" baseline="0" dirty="0" smtClean="0"/>
              <a:t>Further information on the NSW can be found here: https://gov.wales/statistics-and-research/national-survey/?tab=current&amp;lang=en</a:t>
            </a:r>
          </a:p>
          <a:p>
            <a:r>
              <a:rPr lang="en-GB" b="0" baseline="0" dirty="0" smtClean="0"/>
              <a:t>Full details of the projection method can be found here: http://www2.nphs.wales.nhs.uk:8080/PubHObservatoryProjDocs.nsf/85c50756737f79ac80256f2700534ea3/171d74db076b941a80258154003d9d3f/$FILE/WBFGProjections_TechnicalGuide_2017_v1.pdf</a:t>
            </a:r>
            <a:endParaRPr lang="en-GB" dirty="0" smtClean="0"/>
          </a:p>
          <a:p>
            <a:endParaRPr lang="en-GB" dirty="0"/>
          </a:p>
        </p:txBody>
      </p:sp>
    </p:spTree>
    <p:extLst>
      <p:ext uri="{BB962C8B-B14F-4D97-AF65-F5344CB8AC3E}">
        <p14:creationId xmlns:p14="http://schemas.microsoft.com/office/powerpoint/2010/main" val="10780948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13917634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Top 20 identified risk factors for Disability Adjusted Life Years (DALYs) lost for persons all ages</a:t>
            </a:r>
            <a:r>
              <a:rPr lang="en-GB" b="0" baseline="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DALYs are the sum of Years of Life Lost (YLLs) and Years Lived with Disability (YLDs). DALYs are also defined as years of healthy life lost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The Global Burden of Disease Study 2016 (GBD 2016) provides internationally comparable burden of diseases estimates. </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report provides modelled estimates not direct measurements and the results should therefore not be compared to any direct measures reported for Wales.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Uncertainty in any of the raw data or parameters used in the model will result in imprecision in the estimates themselves.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rankings provided are only an indication of the relative contribution of different risk factors to the burden of disease and the certainty of the ranking will depend on the strength of underlying evidence.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method used attributes DALYs to the risk factors based on the conditions they are known to be associated with, there can therefore be a lag period between the occurrence of the risk factors and the manifestation of the health impact which can be considerable in some cases.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Global Health Data Exchange, Institute for Health Metrics and Evaluation</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GBD be found here: http://www.healthdata.org/gbd</a:t>
            </a:r>
            <a:endParaRPr lang="en-GB" b="0" dirty="0" smtClean="0"/>
          </a:p>
        </p:txBody>
      </p:sp>
    </p:spTree>
    <p:extLst>
      <p:ext uri="{BB962C8B-B14F-4D97-AF65-F5344CB8AC3E}">
        <p14:creationId xmlns:p14="http://schemas.microsoft.com/office/powerpoint/2010/main" val="1801910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Top 10 identified risk factors for Disability</a:t>
            </a:r>
            <a:r>
              <a:rPr lang="en-GB" b="0" baseline="0" dirty="0" smtClean="0"/>
              <a:t> </a:t>
            </a:r>
            <a:r>
              <a:rPr lang="en-GB" b="0" dirty="0" smtClean="0"/>
              <a:t>Adjusted Life Years (DALYs) </a:t>
            </a:r>
            <a:r>
              <a:rPr lang="en-GB" b="0" baseline="0" dirty="0" smtClean="0"/>
              <a:t>by age groups 15-49, 50-69, 70+.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DALYs are the sum of Years of Life Lost (YLLs) and Years Lived with Disability (YLDs). DALYs are also defined as years of healthy life lost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The Global Burden of Disease Study 2016 (GBD 2016) provides internationally comparable burden of diseases estimates. </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report provides modelled estimates not direct measurements and the results should therefore not be compared to any direct measures reported for Wales.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Uncertainty in any of the raw data or parameters used in the model will result in imprecision in the estimates themselves.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rankings provided are only an indication of the relative contribution of different risk factors to the burden of disease and the certainty of the ranking will depend on the strength of underlying evidence.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method used attributes DALYs to the risk factors based on the conditions they are known to be associated with, there can therefore be a lag period between the occurrence of the risk factors and the manifestation of the health impact which can be considerable in some cases.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Global Health Data Exchange, Institute for Health Metrics and Evaluation</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GBD be found here: http://www.healthdata.org/gbd</a:t>
            </a:r>
            <a:endParaRPr lang="en-GB" b="0" dirty="0" smtClean="0"/>
          </a:p>
        </p:txBody>
      </p:sp>
    </p:spTree>
    <p:extLst>
      <p:ext uri="{BB962C8B-B14F-4D97-AF65-F5344CB8AC3E}">
        <p14:creationId xmlns:p14="http://schemas.microsoft.com/office/powerpoint/2010/main" val="1491014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dirty="0" smtClean="0"/>
              <a:t>The notes sections</a:t>
            </a:r>
            <a:r>
              <a:rPr lang="en-GB" baseline="0" dirty="0" smtClean="0"/>
              <a:t> in this presentation include technical information relating to the corresponding slide to aid user understanding. The notes sections include the following headings:</a:t>
            </a:r>
          </a:p>
          <a:p>
            <a:pPr marL="171450" indent="-171450">
              <a:buFont typeface="Arial" panose="020B0604020202020204" pitchFamily="34" charset="0"/>
              <a:buChar char="•"/>
            </a:pPr>
            <a:r>
              <a:rPr lang="en-GB" dirty="0" smtClean="0"/>
              <a:t>Indicator definition</a:t>
            </a:r>
          </a:p>
          <a:p>
            <a:pPr marL="171450" indent="-171450">
              <a:buFont typeface="Arial" panose="020B0604020202020204" pitchFamily="34" charset="0"/>
              <a:buChar char="•"/>
            </a:pPr>
            <a:r>
              <a:rPr lang="en-GB" dirty="0" smtClean="0"/>
              <a:t>Caveats</a:t>
            </a:r>
          </a:p>
          <a:p>
            <a:pPr marL="171450" indent="-171450">
              <a:buFont typeface="Arial" panose="020B0604020202020204" pitchFamily="34" charset="0"/>
              <a:buChar char="•"/>
            </a:pPr>
            <a:r>
              <a:rPr lang="en-GB" dirty="0" smtClean="0"/>
              <a:t>Data source, geography &amp; period</a:t>
            </a:r>
          </a:p>
          <a:p>
            <a:pPr marL="171450" indent="-171450">
              <a:buFont typeface="Arial" panose="020B0604020202020204" pitchFamily="34" charset="0"/>
              <a:buChar char="•"/>
            </a:pPr>
            <a:r>
              <a:rPr lang="en-GB" dirty="0" smtClean="0"/>
              <a:t>Further information</a:t>
            </a:r>
          </a:p>
          <a:p>
            <a:pPr marL="171450" indent="-171450">
              <a:buFont typeface="Arial" panose="020B0604020202020204" pitchFamily="34" charset="0"/>
              <a:buChar char="•"/>
            </a:pPr>
            <a:r>
              <a:rPr lang="en-GB" dirty="0" smtClean="0"/>
              <a:t>References</a:t>
            </a:r>
          </a:p>
          <a:p>
            <a:endParaRPr lang="en-GB" dirty="0"/>
          </a:p>
        </p:txBody>
      </p:sp>
    </p:spTree>
    <p:extLst>
      <p:ext uri="{BB962C8B-B14F-4D97-AF65-F5344CB8AC3E}">
        <p14:creationId xmlns:p14="http://schemas.microsoft.com/office/powerpoint/2010/main" val="23219758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Identified risk factors for the three</a:t>
            </a:r>
            <a:r>
              <a:rPr lang="en-GB" b="0" baseline="0" dirty="0" smtClean="0"/>
              <a:t> causes with the largest number of</a:t>
            </a:r>
            <a:r>
              <a:rPr lang="en-GB" b="0" dirty="0" smtClean="0"/>
              <a:t> Disability</a:t>
            </a:r>
            <a:r>
              <a:rPr lang="en-GB" b="0" baseline="0" dirty="0" smtClean="0"/>
              <a:t> </a:t>
            </a:r>
            <a:r>
              <a:rPr lang="en-GB" b="0" dirty="0" smtClean="0"/>
              <a:t>Adjusted Life Years (DALYs) for persons all ages.</a:t>
            </a:r>
            <a:endParaRPr lang="en-GB" b="0"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DALYs are the sum of Years of Life Lost (YLLs) and Years Lived with Disability (YLDs). DALYs are also defined as years of healthy life lost.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The Global Burden of Disease Study 2016 (GBD 2016) provides internationally comparable burden of diseases estimates. </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report provides modelled estimates not direct measurements and the results should therefore not be compared to any direct measures reported for Wales.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Uncertainty in any of the raw data or parameters used in the model will result in imprecision in the estimates themselves.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rankings provided are only an indication of the relative contribution of different risk factors to the burden of disease and the certainty of the ranking will depend on the strength of underlying evidence.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method used attributes DALYs to the risk factors based on the conditions they are known to be associated with, there can therefore be a lag period between the occurrence of the risk factors and the manifestation of the health impact which can be considerable in some cases.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Global Health Data Exchange, Institute for Health Metrics and Evaluation</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GBD be found here: http://www.healthdata.org/gbd</a:t>
            </a:r>
            <a:endParaRPr lang="en-GB" b="0" dirty="0" smtClean="0"/>
          </a:p>
          <a:p>
            <a:endParaRPr lang="en-GB" dirty="0"/>
          </a:p>
        </p:txBody>
      </p:sp>
    </p:spTree>
    <p:extLst>
      <p:ext uri="{BB962C8B-B14F-4D97-AF65-F5344CB8AC3E}">
        <p14:creationId xmlns:p14="http://schemas.microsoft.com/office/powerpoint/2010/main" val="30251363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Top 20 identified risk factors for Years Lived with Disability (YLDs) for persons all ages</a:t>
            </a:r>
            <a:r>
              <a:rPr lang="en-GB" b="0" baseline="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YLDs are calculated by multiplying the prevalence of a disorder by the short- or long-term loss of health associated with that disability (the disability weight)</a:t>
            </a:r>
            <a:r>
              <a:rPr lang="en-GB" b="0" baseline="30000" dirty="0" smtClean="0"/>
              <a:t>1</a:t>
            </a:r>
            <a:r>
              <a:rPr lang="en-GB" b="0" baseline="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The Global Burden of Disease Study 2016 (GBD 2016) provides internationally comparable burden of diseases estimates. </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report provides modelled estimates not direct measurements and the results should therefore not be compared to any direct measures reported for Wales.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Uncertainty in any of the raw data or parameters used in the model will result in imprecision in the estimates themselves.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rankings provided are only an indication of the relative contribution of different risk factors to the burden of disease and the certainty of the ranking will depend on the strength of underlying evidence.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method used attributes YLDs to the risk factors based on the conditions they are known to be associated with, there can therefore be a lag period between the occurrence of the risk factors and the manifestation of the health impact which can be considerable in some cases.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Global Health Data Exchange, Institute for Health Metrics and Evaluation</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GBD be found here: http://www.healthdata.org/gbd</a:t>
            </a:r>
            <a:endParaRPr lang="en-GB" b="0" dirty="0" smtClean="0"/>
          </a:p>
          <a:p>
            <a:endParaRPr lang="en-GB" b="1" dirty="0" smtClean="0"/>
          </a:p>
          <a:p>
            <a:r>
              <a:rPr lang="en-GB" b="1" dirty="0" smtClean="0"/>
              <a:t>References:</a:t>
            </a:r>
          </a:p>
          <a:p>
            <a:r>
              <a:rPr lang="en-GB" b="0" dirty="0" smtClean="0"/>
              <a:t>1. US Burden of Disease Collaborators. The state of US health, 1990-2010: burden of diseases, injuries, and risk factors. JAMA, 310(6): 591-608, 2013</a:t>
            </a:r>
          </a:p>
        </p:txBody>
      </p:sp>
    </p:spTree>
    <p:extLst>
      <p:ext uri="{BB962C8B-B14F-4D97-AF65-F5344CB8AC3E}">
        <p14:creationId xmlns:p14="http://schemas.microsoft.com/office/powerpoint/2010/main" val="36150710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Hypertension - The percentage of persons all ages</a:t>
            </a:r>
            <a:r>
              <a:rPr lang="en-GB" b="0" baseline="0" dirty="0" smtClean="0"/>
              <a:t> registered as being treated for hypertension on the QOF disease register.</a:t>
            </a:r>
            <a:endParaRPr lang="en-GB" b="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Diabetes - The percentage of persons aged 17 and over</a:t>
            </a:r>
            <a:r>
              <a:rPr lang="en-GB" b="0" baseline="0" dirty="0" smtClean="0"/>
              <a:t> registered as being treated for diabetes on the QOF disease register. Please note that this includes both type-1 and type-2 diabetes.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Prevalence refers to the number alive cases at a particular point in time. It is not the number of newly diagnosed/reported cases of the condition (incidence).</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dirty="0" smtClean="0">
                <a:solidFill>
                  <a:schemeClr val="tx1"/>
                </a:solidFill>
                <a:effectLst/>
                <a:ea typeface="ＭＳ Ｐゴシック" panose="020B0600070205080204" pitchFamily="34" charset="-128"/>
              </a:rPr>
              <a:t>These are QOF </a:t>
            </a:r>
            <a:r>
              <a:rPr lang="en-GB" b="0" i="0" u="none" strike="noStrike" kern="1200" dirty="0" err="1" smtClean="0">
                <a:solidFill>
                  <a:schemeClr val="tx1"/>
                </a:solidFill>
                <a:effectLst/>
                <a:ea typeface="ＭＳ Ｐゴシック" panose="020B0600070205080204" pitchFamily="34" charset="-128"/>
              </a:rPr>
              <a:t>prevalences</a:t>
            </a:r>
            <a:r>
              <a:rPr lang="en-GB" b="0" i="0" u="none" strike="noStrike" kern="1200" dirty="0" smtClean="0">
                <a:solidFill>
                  <a:schemeClr val="tx1"/>
                </a:solidFill>
                <a:effectLst/>
                <a:ea typeface="ＭＳ Ｐゴシック" panose="020B0600070205080204" pitchFamily="34" charset="-128"/>
              </a:rPr>
              <a:t> and should only</a:t>
            </a:r>
            <a:r>
              <a:rPr lang="en-GB" b="0" i="0" u="none" strike="noStrike" kern="1200" baseline="0" dirty="0" smtClean="0">
                <a:solidFill>
                  <a:schemeClr val="tx1"/>
                </a:solidFill>
                <a:effectLst/>
                <a:ea typeface="ＭＳ Ｐゴシック" panose="020B0600070205080204" pitchFamily="34" charset="-128"/>
              </a:rPr>
              <a:t> </a:t>
            </a:r>
            <a:r>
              <a:rPr lang="en-GB" b="0" i="0" u="none" strike="noStrike" kern="1200" dirty="0" smtClean="0">
                <a:solidFill>
                  <a:schemeClr val="tx1"/>
                </a:solidFill>
                <a:effectLst/>
                <a:ea typeface="ＭＳ Ｐゴシック" panose="020B0600070205080204" pitchFamily="34" charset="-128"/>
              </a:rPr>
              <a:t>be used as a proxy for the actual prevalence.</a:t>
            </a:r>
            <a:r>
              <a:rPr lang="en-GB" dirty="0" smtClean="0"/>
              <a:t> </a:t>
            </a:r>
          </a:p>
          <a:p>
            <a:pPr marL="171450" indent="-171450">
              <a:buFont typeface="Arial" panose="020B0604020202020204" pitchFamily="34" charset="0"/>
              <a:buChar char="•"/>
            </a:pPr>
            <a:r>
              <a:rPr lang="en-GB" b="0" i="0" u="none" strike="noStrike" kern="1200" dirty="0" smtClean="0">
                <a:solidFill>
                  <a:schemeClr val="tx1"/>
                </a:solidFill>
                <a:effectLst/>
                <a:ea typeface="ＭＳ Ｐゴシック" panose="020B0600070205080204" pitchFamily="34" charset="-128"/>
              </a:rPr>
              <a:t>Rates are calculated on the registered GP population as opposed to the resident population.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rPr>
              <a:t>QOF is voluntary which enables a general practice to decide whether or not to submit data. However, due to the financial awards available via QOF the large majority of practices submit data electronically each year. </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GP</a:t>
            </a:r>
            <a:r>
              <a:rPr lang="en-GB" b="0" baseline="0" dirty="0" smtClean="0"/>
              <a:t> Quality and Outcomes Framework (QOF)</a:t>
            </a:r>
            <a:r>
              <a:rPr lang="en-GB" b="0" dirty="0" smtClean="0"/>
              <a:t>, NHS</a:t>
            </a:r>
            <a:r>
              <a:rPr lang="en-GB" b="0" baseline="0" dirty="0" smtClean="0"/>
              <a:t> Wales Informatics Service (Data extracted form </a:t>
            </a:r>
            <a:r>
              <a:rPr lang="en-GB" b="0" baseline="0" dirty="0" err="1" smtClean="0"/>
              <a:t>StatsWales</a:t>
            </a:r>
            <a:r>
              <a:rPr lang="en-GB" b="0" baseline="0" dirty="0" smtClean="0"/>
              <a: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2009/10 to 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QOF be found here: https://gov.wales/statistics-and-research/general-medical-services-contract/?lang=en</a:t>
            </a:r>
            <a:endParaRPr lang="en-GB" b="0" dirty="0" smtClean="0"/>
          </a:p>
        </p:txBody>
      </p:sp>
    </p:spTree>
    <p:extLst>
      <p:ext uri="{BB962C8B-B14F-4D97-AF65-F5344CB8AC3E}">
        <p14:creationId xmlns:p14="http://schemas.microsoft.com/office/powerpoint/2010/main" val="30788186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Diabetes – The age-standardised</a:t>
            </a:r>
            <a:r>
              <a:rPr lang="en-GB" b="0" baseline="0" dirty="0" smtClean="0"/>
              <a:t> percentage of adults aged 16+ who reported to have diabetes by those who also reported to have a Body Mass Index (BMI) of 30+. Please note that this includes both type-1 and type-2 diabetes.</a:t>
            </a:r>
          </a:p>
          <a:p>
            <a:pPr marL="171450" indent="-171450">
              <a:buFont typeface="Arial" panose="020B0604020202020204" pitchFamily="34" charset="0"/>
              <a:buChar char="•"/>
            </a:pPr>
            <a:r>
              <a:rPr lang="en-GB" b="0" baseline="0" dirty="0" smtClean="0"/>
              <a:t>Musculoskeletal illnesses – </a:t>
            </a:r>
            <a:r>
              <a:rPr lang="en-GB" b="0" dirty="0" smtClean="0"/>
              <a:t>The age-standardised</a:t>
            </a:r>
            <a:r>
              <a:rPr lang="en-GB" b="0" baseline="0" dirty="0" smtClean="0"/>
              <a:t> percentage of adults aged 16+ who reported to have a musculoskeletal illness by those who also reported to have a Body Mass Index (BMI) of 30+</a:t>
            </a:r>
          </a:p>
          <a:p>
            <a:pPr marL="171450" indent="-171450">
              <a:buFont typeface="Arial" panose="020B0604020202020204" pitchFamily="34" charset="0"/>
              <a:buChar char="•"/>
            </a:pPr>
            <a:r>
              <a:rPr lang="en-GB" b="0" baseline="0" dirty="0" smtClean="0"/>
              <a:t>The survey asked adults to report any physical or mental health conditions or illnesses lasting or expected to last 12 months or more.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24541380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32063015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15 who reported eating vegetables once a day or more.</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Young people were asked to report the frequency they ate vegetables in the past week, response options ranged from never to more than once a day.</a:t>
            </a:r>
          </a:p>
          <a:p>
            <a:pPr marL="171450" indent="-171450">
              <a:buFont typeface="Arial" panose="020B0604020202020204" pitchFamily="34" charset="0"/>
              <a:buChar cha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England, Scotland &amp; Republic of Ireland</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p:txBody>
      </p:sp>
    </p:spTree>
    <p:extLst>
      <p:ext uri="{BB962C8B-B14F-4D97-AF65-F5344CB8AC3E}">
        <p14:creationId xmlns:p14="http://schemas.microsoft.com/office/powerpoint/2010/main" val="26276738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11-16 who reported eating vegetables once a day or more.</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Young people were asked to report the frequency they ate vegetables in the past week, response options ranged from never to more than once a day.</a:t>
            </a:r>
          </a:p>
          <a:p>
            <a:pPr marL="171450" indent="-171450">
              <a:buFont typeface="Arial" panose="020B0604020202020204" pitchFamily="34" charset="0"/>
              <a:buChar cha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health boards</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p:txBody>
      </p:sp>
    </p:spTree>
    <p:extLst>
      <p:ext uri="{BB962C8B-B14F-4D97-AF65-F5344CB8AC3E}">
        <p14:creationId xmlns:p14="http://schemas.microsoft.com/office/powerpoint/2010/main" val="5478007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who reported to eat five or more portions of fruit or vegetables the previous day by sex and 10-year age group.</a:t>
            </a:r>
          </a:p>
          <a:p>
            <a:pPr marL="171450" indent="-171450">
              <a:buFont typeface="Arial" panose="020B0604020202020204" pitchFamily="34" charset="0"/>
              <a:buChar char="•"/>
            </a:pPr>
            <a:r>
              <a:rPr lang="en-GB" b="0" i="0" u="none" strike="noStrike" kern="1200" baseline="0" dirty="0" smtClean="0">
                <a:solidFill>
                  <a:schemeClr val="tx1"/>
                </a:solidFill>
              </a:rPr>
              <a:t>The National Survey for Wales asks respondents about a range of food items to determine the overall amounts of fruit, vegetables and pulses consumed the previous day. For each food item, respondents were asked whether they had eaten it and, if so, how much they had consumed. Everyday measures were given for each food item: for example, tablespoons of vegetables, small bowls of salad, or medium sized fruit (such as apples). Each question provided a definition of which foods were to be included. The questions and analysis were based on the concept of portions of 80g each and the information collected was converted into standard portions at the analysis stage.</a:t>
            </a:r>
          </a:p>
          <a:p>
            <a:pPr marL="171450" indent="-171450">
              <a:buFont typeface="Arial" panose="020B0604020202020204" pitchFamily="34" charset="0"/>
              <a:buChar cha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dirty="0" smtClean="0">
                <a:solidFill>
                  <a:schemeClr val="tx1"/>
                </a:solidFill>
                <a:effectLst/>
              </a:rPr>
              <a:t>Respondents were asked about the previous day's </a:t>
            </a:r>
            <a:r>
              <a:rPr lang="en-US" b="0" i="0" u="none" strike="noStrike" kern="1200" dirty="0" err="1" smtClean="0">
                <a:solidFill>
                  <a:schemeClr val="tx1"/>
                </a:solidFill>
                <a:effectLst/>
              </a:rPr>
              <a:t>behaviour</a:t>
            </a:r>
            <a:r>
              <a:rPr lang="en-US" b="0" i="0" u="none" strike="noStrike" kern="1200" dirty="0" smtClean="0">
                <a:solidFill>
                  <a:schemeClr val="tx1"/>
                </a:solidFill>
                <a:effectLst/>
              </a:rPr>
              <a:t>, so this may not reflect overall eating patterns.</a:t>
            </a:r>
            <a:r>
              <a:rPr lang="en-US" dirty="0" smtClean="0"/>
              <a:t> </a:t>
            </a:r>
            <a:endParaRPr lang="en-GB" b="0" i="0" u="none" strike="noStrike" kern="1200" baseline="0" dirty="0" smtClean="0">
              <a:solidFill>
                <a:schemeClr val="tx1"/>
              </a:solidFill>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37308506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reported to eat five or more portions of fruit or vegetables the previous day.</a:t>
            </a:r>
          </a:p>
          <a:p>
            <a:pPr marL="171450" indent="-171450">
              <a:buFont typeface="Arial" panose="020B0604020202020204" pitchFamily="34" charset="0"/>
              <a:buChar char="•"/>
            </a:pPr>
            <a:r>
              <a:rPr lang="en-GB" b="0" i="0" u="none" strike="noStrike" kern="1200" baseline="0" dirty="0" smtClean="0">
                <a:solidFill>
                  <a:schemeClr val="tx1"/>
                </a:solidFill>
              </a:rPr>
              <a:t>The National Survey for Wales asks respondents about a range of food items to determine the overall amounts of fruit, vegetables and pulses consumed the previous day. For each food item, respondents were asked whether they had eaten it and, if so, how much they had consumed. Everyday measures were given for each food item: for example, tablespoons of vegetables, small bowls of salad, or medium sized fruit (such as apples). Each question provided a definition of which foods were to be included. The questions and analysis were based on the concept of portions of 80g each and the information collected was converted into standard portions at the analysis stage.</a:t>
            </a:r>
          </a:p>
          <a:p>
            <a:pPr marL="171450" indent="-171450">
              <a:buFont typeface="Arial" panose="020B0604020202020204" pitchFamily="34" charset="0"/>
              <a:buChar cha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dirty="0" smtClean="0">
                <a:solidFill>
                  <a:schemeClr val="tx1"/>
                </a:solidFill>
                <a:effectLst/>
              </a:rPr>
              <a:t>Respondents were asked about the previous day's </a:t>
            </a:r>
            <a:r>
              <a:rPr lang="en-US" b="0" i="0" u="none" strike="noStrike" kern="1200" dirty="0" err="1" smtClean="0">
                <a:solidFill>
                  <a:schemeClr val="tx1"/>
                </a:solidFill>
                <a:effectLst/>
              </a:rPr>
              <a:t>behaviour</a:t>
            </a:r>
            <a:r>
              <a:rPr lang="en-US" b="0" i="0" u="none" strike="noStrike" kern="1200" dirty="0" smtClean="0">
                <a:solidFill>
                  <a:schemeClr val="tx1"/>
                </a:solidFill>
                <a:effectLst/>
              </a:rPr>
              <a:t>, so this may not reflect overall eating patterns.</a:t>
            </a:r>
            <a:r>
              <a:rPr lang="en-US" dirty="0" smtClean="0"/>
              <a:t> </a:t>
            </a:r>
            <a:endParaRPr lang="en-GB" b="0" i="0" u="none" strike="noStrike" kern="1200" baseline="0" dirty="0" smtClean="0">
              <a:solidFill>
                <a:schemeClr val="tx1"/>
              </a:solidFill>
            </a:endParaRP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 by deprivation fifth</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33591423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to eat raw fruit, vegetables (including salad) or cooked vegetables.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Respondents</a:t>
            </a:r>
            <a:r>
              <a:rPr lang="en-GB" baseline="0" dirty="0" smtClean="0"/>
              <a:t> were asked separate questions regarding the frequency they eat raw fruit, raw vegetables and cooked vegetables. </a:t>
            </a:r>
            <a:r>
              <a:rPr lang="en-GB" dirty="0" smtClean="0"/>
              <a:t>Survey</a:t>
            </a:r>
            <a:r>
              <a:rPr lang="en-GB" baseline="0" dirty="0" smtClean="0"/>
              <a:t> r</a:t>
            </a:r>
            <a:r>
              <a:rPr lang="en-GB" b="0" i="0" u="none" strike="noStrike" kern="1200" baseline="0" dirty="0" smtClean="0">
                <a:solidFill>
                  <a:schemeClr val="tx1"/>
                </a:solidFill>
                <a:ea typeface="ＭＳ Ｐゴシック" panose="020B0600070205080204" pitchFamily="34" charset="-128"/>
              </a:rPr>
              <a:t>esponse options ranged from never to at least once a day.</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1,099 persons over the three periods of data collection in waves 2-4 of the survey.</a:t>
            </a:r>
            <a:r>
              <a:rPr lang="en-GB" dirty="0" smtClean="0"/>
              <a:t>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baseline="0" dirty="0" smtClean="0">
                <a:latin typeface="Verdana" panose="020B0604030504040204" pitchFamily="34" charset="0"/>
                <a:ea typeface="Verdana" panose="020B0604030504040204" pitchFamily="34" charset="0"/>
                <a:cs typeface="Verdana" panose="020B0604030504040204" pitchFamily="34" charset="0"/>
              </a:rPr>
              <a:t>Strata with single primary sampling units were combined with strata of similar household income composition in order to produce confidence intervals in STATA. While this is likely to have reduced the size of the confidence intervals somewhat, the overall effect on the data is minimal. </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2012, 2014 and 2016 (survey waves 2-4)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3855386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044243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self-reported to be overweight or obese (BMI 25+) or obese (BMI 30+) by portions of fruit and vegetable consumed (grouped).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National Survey for Wales asks respondents about a range of food items to determine the overall amounts of fruit, vegetables and pulses consumed the previous day. For each food item, respondents were asked whether they had eaten it and, if so, how much they had consumed. Everyday measures were given for each food item: for example, tablespoons of vegetables, small bowls of salad, or medium sized fruit (such as apples). Each question provided a definition of which foods were to be included. The questions and analysis were based on the concept of portions of 80g each and the information collected was converted into standard portions at the analysis stage.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dirty="0" smtClean="0">
                <a:solidFill>
                  <a:schemeClr val="tx1"/>
                </a:solidFill>
                <a:effectLst/>
              </a:rPr>
              <a:t>Respondents were asked about the previous day's behaviour, so this may not reflect overall eating patterns.</a:t>
            </a:r>
            <a:r>
              <a:rPr lang="en-US" dirty="0" smtClean="0"/>
              <a:t> </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b="1" dirty="0" smtClean="0"/>
          </a:p>
        </p:txBody>
      </p:sp>
    </p:spTree>
    <p:extLst>
      <p:ext uri="{BB962C8B-B14F-4D97-AF65-F5344CB8AC3E}">
        <p14:creationId xmlns:p14="http://schemas.microsoft.com/office/powerpoint/2010/main" val="38536150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who reported to consume fewer than five portions of fruit or vegetables the previous day.</a:t>
            </a:r>
          </a:p>
          <a:p>
            <a:pPr marL="171450" indent="-171450">
              <a:buFont typeface="Arial" panose="020B0604020202020204" pitchFamily="34" charset="0"/>
              <a:buChar char="•"/>
            </a:pPr>
            <a:r>
              <a:rPr lang="en-GB" b="0" i="0" u="none" strike="noStrike" kern="1200" baseline="0" dirty="0" smtClean="0">
                <a:solidFill>
                  <a:schemeClr val="tx1"/>
                </a:solidFill>
              </a:rPr>
              <a:t>The Welsh Health Survey asks respondents about a range of food items to determine the overall amounts of fruit, vegetables and pulses consumed the previous day. For each food item, respondents were asked whether they had eaten it and, if so, how much they had consumed. Everyday measures were given for each food item: for example, tablespoons of vegetables, small bowls of salad, or medium sized fruit (such as apples). Each question provided a definition of which foods were to be included. The questions and analysis were based on the concept of portions of 80g each and the information collected was converted into standard portions at the analysis stage.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projection was calculated</a:t>
            </a:r>
            <a:r>
              <a:rPr lang="en-GB" baseline="0" dirty="0" smtClean="0"/>
              <a:t> using an extrapolation method which examines historical trends and cycles, then uses mathematical techniques to extrapolate to the future.</a:t>
            </a:r>
            <a:endParaRPr lang="en-GB" b="0" i="0" u="none" strike="noStrike" kern="12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WHS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dirty="0" smtClean="0">
                <a:solidFill>
                  <a:schemeClr val="tx1"/>
                </a:solidFill>
                <a:effectLst/>
              </a:rPr>
              <a:t>Respondents were asked about the previous day's behaviour, so this may not reflect overall eating patterns.</a:t>
            </a:r>
            <a:r>
              <a:rPr lang="en-US" dirty="0" smtClean="0"/>
              <a:t> </a:t>
            </a:r>
          </a:p>
          <a:p>
            <a:pPr marL="171450" indent="-171450">
              <a:buFont typeface="Arial" panose="020B0604020202020204" pitchFamily="34" charset="0"/>
              <a:buChar char="•"/>
            </a:pPr>
            <a:r>
              <a:rPr lang="en-GB" b="1" i="0" u="none" strike="noStrike" kern="1200" dirty="0" smtClean="0">
                <a:solidFill>
                  <a:schemeClr val="tx1"/>
                </a:solidFill>
                <a:effectLst/>
              </a:rPr>
              <a:t>The fruit or vegetable consumption projections are estimates. They are based on various assumptions which may or may not hold true in the future. Extreme caution must be taken when interpreting these results.</a:t>
            </a:r>
            <a:r>
              <a:rPr lang="en-GB" dirty="0" smtClean="0"/>
              <a:t> </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2014-based population projections,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2008-2010 to 2013-15 observed, 2016 to 2025 projected</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p>
          <a:p>
            <a:r>
              <a:rPr lang="en-GB" b="0" baseline="0" dirty="0" smtClean="0"/>
              <a:t>Full details of the projection method can be found here: http://www2.nphs.wales.nhs.uk:8080/PubHObservatoryProjDocs.nsf/85c50756737f79ac80256f2700534ea3/171d74db076b941a80258154003d9d3f/$FILE/WBFGProjections_TechnicalGuide_2017_v1.pdf</a:t>
            </a:r>
            <a:endParaRPr lang="en-GB" dirty="0" smtClean="0"/>
          </a:p>
        </p:txBody>
      </p:sp>
    </p:spTree>
    <p:extLst>
      <p:ext uri="{BB962C8B-B14F-4D97-AF65-F5344CB8AC3E}">
        <p14:creationId xmlns:p14="http://schemas.microsoft.com/office/powerpoint/2010/main" val="26039894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Free sugars </a:t>
            </a:r>
            <a:r>
              <a:rPr lang="en-GB" baseline="0" dirty="0" smtClean="0"/>
              <a:t>– The average daily intake of free sugars as a percentage of food energy of persons aged 1.5 and over. Free sugars are defined as sugars not found naturally in intact fruit and vegetables, and in milk and milk products.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Saturated fatty acids – The average daily intake of saturated fatty acids as a percentage of food energy of persons aged 4 and over.</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rPr>
              <a:t>The NDNS relies on self-reported data for food intake using the food diary. Health-related behaviours can be a complex area to measure and the self-reported prevalence of healthy eating may be prone to respondent bias i.e. overestimating or underestimating food quantities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rPr>
              <a:t>The food diary is reported over four consecutive days. It is designed to ensure that all days of the week are equally represented as energy and nutrient intakes are likely to change by day of the week. However there was a slightly higher proportion of weekend day responses in the data.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852 persons over the period of data collection in waves 2-5 of the survey.</a:t>
            </a:r>
            <a:endParaRPr lang="en-GB" b="0" i="0" u="none" strike="noStrike" kern="1200" baseline="0" dirty="0" smtClean="0">
              <a:solidFill>
                <a:schemeClr val="tx1"/>
              </a:solidFill>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Diet and Nutrition Survey</a:t>
            </a:r>
            <a:r>
              <a:rPr lang="en-GB" b="0" baseline="0" dirty="0" smtClean="0"/>
              <a:t> (NDNS),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2009/10-2012/13 (survey waves 2-5)</a:t>
            </a:r>
            <a:endParaRPr lang="en-GB" b="0" dirty="0" smtClean="0"/>
          </a:p>
          <a:p>
            <a:endParaRPr lang="en-GB" dirty="0" smtClean="0"/>
          </a:p>
          <a:p>
            <a:r>
              <a:rPr lang="en-GB" b="1" dirty="0" smtClean="0"/>
              <a:t>Further</a:t>
            </a:r>
            <a:r>
              <a:rPr lang="en-GB" b="1" baseline="0" dirty="0" smtClean="0"/>
              <a:t>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baseline="0" dirty="0" smtClean="0"/>
              <a:t>Further information on the NDNS be found here: https://gov.wales/statistics-and-research/national-diet-nutrition-survey-rolling-programme/?lang=en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smtClean="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baseline="0" dirty="0" smtClean="0"/>
              <a:t>1. Science Media Culture. Sugar and health. London, United Kingdom. Available at: http://www.sciencemediacentre.org/sugar-and-health/ [Accessed 17</a:t>
            </a:r>
            <a:r>
              <a:rPr lang="en-GB" b="0" baseline="30000" dirty="0" smtClean="0"/>
              <a:t>th</a:t>
            </a:r>
            <a:r>
              <a:rPr lang="en-GB" b="0" baseline="0" dirty="0" smtClean="0"/>
              <a:t> September 2018]</a:t>
            </a:r>
            <a:endParaRPr lang="en-GB" b="0" dirty="0" smtClean="0"/>
          </a:p>
        </p:txBody>
      </p:sp>
    </p:spTree>
    <p:extLst>
      <p:ext uri="{BB962C8B-B14F-4D97-AF65-F5344CB8AC3E}">
        <p14:creationId xmlns:p14="http://schemas.microsoft.com/office/powerpoint/2010/main" val="30752453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23438766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to cook or prepare food for yourself or others</a:t>
            </a:r>
            <a:r>
              <a:rPr lang="en-GB" b="0" i="0" u="none" strike="noStrike" kern="1200" baseline="0" dirty="0" smtClean="0">
                <a:solidFill>
                  <a:schemeClr val="tx1"/>
                </a:solidFill>
                <a:ea typeface="ＭＳ Ｐゴシック" panose="020B0600070205080204" pitchFamily="34"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Survey </a:t>
            </a:r>
            <a:r>
              <a:rPr lang="en-GB" baseline="0" dirty="0" smtClean="0"/>
              <a:t>r</a:t>
            </a:r>
            <a:r>
              <a:rPr lang="en-GB" b="0" i="0" u="none" strike="noStrike" kern="1200" baseline="0" dirty="0" smtClean="0">
                <a:solidFill>
                  <a:schemeClr val="tx1"/>
                </a:solidFill>
                <a:ea typeface="ＭＳ Ｐゴシック" panose="020B0600070205080204" pitchFamily="34" charset="-128"/>
              </a:rPr>
              <a:t>esponse options ranged from never to at least once a day.</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9605398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to eat ready meals</a:t>
            </a:r>
            <a:r>
              <a:rPr lang="en-GB" b="0" i="0" u="none" strike="noStrike" kern="1200" baseline="0" dirty="0" smtClean="0">
                <a:solidFill>
                  <a:schemeClr val="tx1"/>
                </a:solidFill>
                <a:ea typeface="ＭＳ Ｐゴシック" panose="020B0600070205080204" pitchFamily="34"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how</a:t>
            </a:r>
            <a:r>
              <a:rPr lang="en-GB" baseline="0" dirty="0" smtClean="0"/>
              <a:t> often they ate ready meals, r</a:t>
            </a:r>
            <a:r>
              <a:rPr lang="en-GB" b="0" i="0" u="none" strike="noStrike" kern="1200" baseline="0" dirty="0" smtClean="0">
                <a:solidFill>
                  <a:schemeClr val="tx1"/>
                </a:solidFill>
                <a:ea typeface="ＭＳ Ｐゴシック" panose="020B0600070205080204" pitchFamily="34" charset="-128"/>
              </a:rPr>
              <a:t>esponse options ranged from never to at least once a day.</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37436208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to have eaten takeaway food from a restaurant, takeaway outlet or fast food restaurant in the previous month</a:t>
            </a:r>
            <a:r>
              <a:rPr lang="en-GB" b="0" i="0" u="none" strike="noStrike" kern="1200" baseline="0" dirty="0" smtClean="0">
                <a:solidFill>
                  <a:schemeClr val="tx1"/>
                </a:solidFill>
                <a:ea typeface="ＭＳ Ｐゴシック" panose="020B0600070205080204" pitchFamily="34"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35397426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how often they ate breakfast at home.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the number of times</a:t>
            </a:r>
            <a:r>
              <a:rPr lang="en-GB" baseline="0" dirty="0" smtClean="0"/>
              <a:t> they had eaten breakfast at home in the last seven days, r</a:t>
            </a:r>
            <a:r>
              <a:rPr lang="en-GB" b="0" i="0" u="none" strike="noStrike" kern="1200" baseline="0" dirty="0" smtClean="0">
                <a:solidFill>
                  <a:schemeClr val="tx1"/>
                </a:solidFill>
                <a:ea typeface="ＭＳ Ｐゴシック" panose="020B0600070205080204" pitchFamily="34" charset="-128"/>
              </a:rPr>
              <a:t>esponse options ranged from never eats breakfast to seven days.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1,099 persons over the three periods of data collection in waves 2-4 of the survey.</a:t>
            </a:r>
            <a:r>
              <a:rPr lang="en-GB" dirty="0" smtClean="0"/>
              <a:t>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baseline="0" dirty="0" smtClean="0">
                <a:latin typeface="Verdana" panose="020B0604030504040204" pitchFamily="34" charset="0"/>
                <a:ea typeface="Verdana" panose="020B0604030504040204" pitchFamily="34" charset="0"/>
                <a:cs typeface="Verdana" panose="020B0604030504040204" pitchFamily="34" charset="0"/>
              </a:rPr>
              <a:t>Strata with single primary sampling units were combined with strata of similar household income composition in order to produce confidence intervals in STATA. While this is likely to have reduced the size of the confidence intervals somewhat, the overall effect on the data is minimal. </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2012, 2014 and 2016 (survey waves 2-4)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404950240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34616912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15 who reported drinking alcohol at least once a week.</a:t>
            </a:r>
          </a:p>
          <a:p>
            <a:pPr marL="171450" indent="-171450">
              <a:buFont typeface="Arial" panose="020B0604020202020204" pitchFamily="34" charset="0"/>
              <a:buChar char="•"/>
            </a:pPr>
            <a:r>
              <a:rPr lang="en-GB" b="0" i="0" u="none" strike="noStrike" kern="1200" baseline="0" dirty="0" smtClean="0">
                <a:solidFill>
                  <a:schemeClr val="tx1"/>
                </a:solidFill>
              </a:rPr>
              <a:t>Young people were asked how often they drink any alcoholic beverage and were given a list of drinks: cider, beer, wine, spirits, alcopops or any other drink that contains alcohol. Response options ranged from never to every day. Findings presented here show the percentages who reported drinking any alcoholic beverage at least every week .</a:t>
            </a:r>
          </a:p>
          <a:p>
            <a:r>
              <a:rPr lang="en-GB" b="0" i="0" u="none" strike="noStrike" kern="1200" baseline="0" dirty="0" smtClean="0">
                <a:solidFill>
                  <a:schemeClr val="tx1"/>
                </a:solidFill>
              </a:rPr>
              <a:t>	</a:t>
            </a: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England, Scotland &amp; Republic of Ireland</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p:txBody>
      </p:sp>
    </p:spTree>
    <p:extLst>
      <p:ext uri="{BB962C8B-B14F-4D97-AF65-F5344CB8AC3E}">
        <p14:creationId xmlns:p14="http://schemas.microsoft.com/office/powerpoint/2010/main" val="2159039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614892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11-16 who reported drinking alcohol at least once a week.</a:t>
            </a:r>
          </a:p>
          <a:p>
            <a:pPr marL="171450" indent="-171450">
              <a:buFont typeface="Arial" panose="020B0604020202020204" pitchFamily="34" charset="0"/>
              <a:buChar char="•"/>
            </a:pPr>
            <a:r>
              <a:rPr lang="en-GB" b="0" i="0" u="none" strike="noStrike" kern="1200" baseline="0" dirty="0" smtClean="0">
                <a:solidFill>
                  <a:schemeClr val="tx1"/>
                </a:solidFill>
              </a:rPr>
              <a:t>Young people were asked how often they drink any alcoholic beverage and were given a list of drinks: cider, beer, wine, spirits, alcopops or any other drink that contains alcohol. Response options ranged from never to every day. Findings presented here show the percentages who reported drinking any alcoholic beverage at least every week .</a:t>
            </a:r>
          </a:p>
          <a:p>
            <a:r>
              <a:rPr lang="en-GB" b="0" i="0" u="none" strike="noStrike" kern="1200" baseline="0" dirty="0" smtClean="0">
                <a:solidFill>
                  <a:schemeClr val="tx1"/>
                </a:solidFill>
              </a:rPr>
              <a:t>	</a:t>
            </a: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health boards</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a:p>
            <a:endParaRPr lang="en-GB" dirty="0"/>
          </a:p>
        </p:txBody>
      </p:sp>
    </p:spTree>
    <p:extLst>
      <p:ext uri="{BB962C8B-B14F-4D97-AF65-F5344CB8AC3E}">
        <p14:creationId xmlns:p14="http://schemas.microsoft.com/office/powerpoint/2010/main" val="36621937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reported to drink above guidelines (average weekly consumption above 14 units).</a:t>
            </a:r>
          </a:p>
          <a:p>
            <a:pPr marL="171450" indent="-171450">
              <a:buFont typeface="Arial" panose="020B0604020202020204" pitchFamily="34" charset="0"/>
              <a:buChar char="•"/>
            </a:pPr>
            <a:r>
              <a:rPr lang="en-GB" b="0" i="0" u="none" strike="noStrike" kern="1200" baseline="0" dirty="0" smtClean="0">
                <a:solidFill>
                  <a:schemeClr val="tx1"/>
                </a:solidFill>
              </a:rPr>
              <a:t>Respondents were asked to indicate how often they had consumed each type of alcohol during the past 12 months, and how much they had usually consumed; they were also asked how many measures of each type of alcohol they had consumed on their heaviest drinking day the previous week. Weekly consumption of each type of drink was calculated by multiplying the units usually consumed on a day when that type of alcohol was drunk by a fraction representing the frequency with which it was drunk. The results for each type of drink were added together to give an overall weekly figure.</a:t>
            </a:r>
          </a:p>
          <a:p>
            <a:pPr marL="171450" indent="-171450">
              <a:buFont typeface="Arial" panose="020B0604020202020204" pitchFamily="34" charset="0"/>
              <a:buChar cha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indent="-171450">
              <a:buFont typeface="Arial" panose="020B0604020202020204" pitchFamily="34" charset="0"/>
              <a:buChar char="•"/>
            </a:pPr>
            <a:r>
              <a:rPr lang="en-GB" b="0" i="0" u="none" strike="noStrike" kern="1200" baseline="0" dirty="0" smtClean="0">
                <a:solidFill>
                  <a:schemeClr val="tx1"/>
                </a:solidFill>
              </a:rPr>
              <a:t>Data from the survey only reflects the week before the survey and therefore can be affected by events that do not occur weekly, e.g. birthday celebrations. It may also be difficult to estimate the amount of alcohol poured without a measure. Survey data on alcohol are known to be underestimated.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 by deprivation fifth</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423459965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self-reported to be overweight or obese (BMI 25+) by drinking above guidelines (average weekly consumption above 14 units).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age-standardised percentage of adults aged 16+ who self-reported to be overweight or obese (BMI 25+) by high risk drinking (average weekly consumption above 50 units for males and 35 units for females).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Respondents were asked to indicate how often they had consumed each type of alcohol during the past 12 months, and how much they had usually consumed; they were also asked how many measures of each type of alcohol they had consumed on their heaviest drinking day the previous week. Weekly consumption of each type of drink was calculated by multiplying the units usually consumed on a day when that type of alcohol was drunk by a fraction representing the frequency with which it was drunk. The results for each type of drink were added together to give an overall weekly figure.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indent="-171450">
              <a:buFont typeface="Arial" panose="020B0604020202020204" pitchFamily="34" charset="0"/>
              <a:buChar char="•"/>
            </a:pPr>
            <a:r>
              <a:rPr lang="en-GB" b="0" i="0" u="none" strike="noStrike" kern="1200" baseline="0" dirty="0" smtClean="0">
                <a:solidFill>
                  <a:schemeClr val="tx1"/>
                </a:solidFill>
              </a:rPr>
              <a:t>Data from the survey only reflects the week before the survey and therefore can be affected by events that do not occur weekly, e.g. birthday celebrations. It may also be difficult to estimate the amount of alcohol poured without a measure. Survey data on alcohol are known to be underestimated.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1900612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20614453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average weekly household expenditure on food and non-alcoholic drinks as a percentage of household expenditure.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record all their purchases for two weeks in a diary. The adult (persons</a:t>
            </a:r>
            <a:r>
              <a:rPr lang="en-GB" baseline="0" dirty="0" smtClean="0"/>
              <a:t> aged 16+)</a:t>
            </a:r>
            <a:r>
              <a:rPr lang="en-GB" dirty="0" smtClean="0"/>
              <a:t> diary is organised into 10</a:t>
            </a:r>
            <a:r>
              <a:rPr lang="en-GB" baseline="0" dirty="0" smtClean="0"/>
              <a:t> sections (6 for daily expenditure and 4 for the entire period of the diary’s placement). Each purchased item is recorded in the appropriate section with the amount paid. A simpler diary is issued to children aged 7 to 15 to provide details on food and drink items that they had purchased over the same period.</a:t>
            </a:r>
            <a:endParaRPr lang="en-GB"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Total expenditure excludes mortgage interest payments, council tax and Northern Ireland rates.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overall response rate for the survey in 2017 was 45% in Great Britain. </a:t>
            </a:r>
            <a:r>
              <a:rPr lang="en-GB" dirty="0" smtClean="0"/>
              <a:t>A long-term decline in response has been observed for the Living Costs and Food survey, in common with other social surveys. Non-response weighting is applied to help mitigate non-response bias.</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Family Spending Data,</a:t>
            </a:r>
            <a:r>
              <a:rPr lang="en-GB" b="0" baseline="0" dirty="0" smtClean="0"/>
              <a:t> Office for National Statistics</a:t>
            </a:r>
          </a:p>
          <a:p>
            <a:pPr marL="171450" indent="-171450">
              <a:buFont typeface="Arial" panose="020B0604020202020204" pitchFamily="34" charset="0"/>
              <a:buChar char="•"/>
            </a:pPr>
            <a:r>
              <a:rPr lang="en-GB" b="0" baseline="0" dirty="0" smtClean="0"/>
              <a:t>United Kingdom, Wales, England, Scotland, Northern Ireland</a:t>
            </a:r>
          </a:p>
          <a:p>
            <a:pPr marL="171450" indent="-171450">
              <a:buFont typeface="Arial" panose="020B0604020202020204" pitchFamily="34" charset="0"/>
              <a:buChar char="•"/>
            </a:pPr>
            <a:r>
              <a:rPr lang="en-GB" b="0" baseline="0" dirty="0" smtClean="0"/>
              <a:t>2006-08 to 2015-17 (calendar year up to 2012-14 and financial year 2013-15 onwards)</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Family Spending Data be found here: https://www.ons.gov.uk/peoplepopulationandcommunity/personalandhouseholdfinances/expenditure/bulletins/familyspendingintheuk/financialyearending2017</a:t>
            </a:r>
          </a:p>
        </p:txBody>
      </p:sp>
    </p:spTree>
    <p:extLst>
      <p:ext uri="{BB962C8B-B14F-4D97-AF65-F5344CB8AC3E}">
        <p14:creationId xmlns:p14="http://schemas.microsoft.com/office/powerpoint/2010/main" val="148818111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average weekly household expenditure on food and non-alcoholic drinks in Wales by food and drink type.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record all their purchases for two weeks in a diary. The adult (persons</a:t>
            </a:r>
            <a:r>
              <a:rPr lang="en-GB" baseline="0" dirty="0" smtClean="0"/>
              <a:t> aged 16+)</a:t>
            </a:r>
            <a:r>
              <a:rPr lang="en-GB" dirty="0" smtClean="0"/>
              <a:t> diary is organised into 10</a:t>
            </a:r>
            <a:r>
              <a:rPr lang="en-GB" baseline="0" dirty="0" smtClean="0"/>
              <a:t> sections (6 for daily expenditure and 4 for the entire period of the diary’s placement). Each purchased item is recorded in the appropriate section with the amount paid. A simpler diary is issued to children aged 7 to 15 to provide details on food and drink items that they had purchased over the same period.</a:t>
            </a:r>
            <a:endParaRPr lang="en-GB"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figures have been adjusted for inflation to the year 2015 using the annual averages of the Consumer Price Inflation index. Categories of family spending were matched as close as possible to categories of the Consumer Price Inflation index.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overall response rate for the survey in 2017 was 45% in Great Britain. </a:t>
            </a:r>
            <a:r>
              <a:rPr lang="en-GB" dirty="0" smtClean="0"/>
              <a:t>A long-term decline in response has been observed for the Living Costs and Food survey, in common with other social surveys. Non-response weighting is applied to help mitigate non-response bias.</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Family Spending Data,</a:t>
            </a:r>
            <a:r>
              <a:rPr lang="en-GB" b="0" baseline="0" dirty="0" smtClean="0"/>
              <a:t>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2006-08 to 2015-17 (calendar year up to 2012-14 and financial year 2013-15 onwards)</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Family Spending Data be found here: https://www.ons.gov.uk/peoplepopulationandcommunity/personalandhouseholdfinances/expenditure/bulletins/familyspendingintheuk/financialyearending2017</a:t>
            </a:r>
          </a:p>
        </p:txBody>
      </p:sp>
    </p:spTree>
    <p:extLst>
      <p:ext uri="{BB962C8B-B14F-4D97-AF65-F5344CB8AC3E}">
        <p14:creationId xmlns:p14="http://schemas.microsoft.com/office/powerpoint/2010/main" val="147084485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average weekly household expenditure on eating and drinking out in Wales by activity type.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record all their purchases for two weeks in a diary. The adult (persons</a:t>
            </a:r>
            <a:r>
              <a:rPr lang="en-GB" baseline="0" dirty="0" smtClean="0"/>
              <a:t> aged 16+)</a:t>
            </a:r>
            <a:r>
              <a:rPr lang="en-GB" dirty="0" smtClean="0"/>
              <a:t> diary is organised into 10</a:t>
            </a:r>
            <a:r>
              <a:rPr lang="en-GB" baseline="0" dirty="0" smtClean="0"/>
              <a:t> sections (6 for daily expenditure and 4 for the entire period of the diary’s placement). Each purchased item is recorded in the appropriate section with the amount paid. A simpler diary is issued to children aged 7 to 15 to provide details on food and drink items that they had purchased over the same period.</a:t>
            </a:r>
            <a:endParaRPr lang="en-GB"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figures have been adjusted for inflation to the year 2015 using the annual averages of the Consumer Price Inflation index. Categories of family spending were matched as close as possible to categories of the Consumer Price Inflation index.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overall response rate for the survey in 2017 was 45% in Great Britain. </a:t>
            </a:r>
            <a:r>
              <a:rPr lang="en-GB" dirty="0" smtClean="0"/>
              <a:t>A long-term decline in response has been observed for the Living Costs and Food survey, in common with other social surveys. Non-response weighting is applied to help mitigate non-response bias.</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Family Spending Data,</a:t>
            </a:r>
            <a:r>
              <a:rPr lang="en-GB" b="0" baseline="0" dirty="0" smtClean="0"/>
              <a:t>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2006-08 to 2015-17 (calendar year up to 2012-14 and financial year 2013-15 onwards)</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Family Spending Data be found here: https://www.ons.gov.uk/peoplepopulationandcommunity/personalandhouseholdfinances/expenditure/bulletins/familyspendingintheuk/financialyearending2017</a:t>
            </a:r>
          </a:p>
        </p:txBody>
      </p:sp>
    </p:spTree>
    <p:extLst>
      <p:ext uri="{BB962C8B-B14F-4D97-AF65-F5344CB8AC3E}">
        <p14:creationId xmlns:p14="http://schemas.microsoft.com/office/powerpoint/2010/main" val="341949600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average weekly household expenditure on alcohol consumed at home by alcohol type.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record all their purchases for two weeks in a diary. The adult (persons</a:t>
            </a:r>
            <a:r>
              <a:rPr lang="en-GB" baseline="0" dirty="0" smtClean="0"/>
              <a:t> aged 16+)</a:t>
            </a:r>
            <a:r>
              <a:rPr lang="en-GB" dirty="0" smtClean="0"/>
              <a:t> diary is organised into 10</a:t>
            </a:r>
            <a:r>
              <a:rPr lang="en-GB" baseline="0" dirty="0" smtClean="0"/>
              <a:t> sections (6 for daily expenditure and 4 for the entire period of the diary’s placement). Each purchased item is recorded in the appropriate section with the amount paid. A simpler diary is issued to children aged 7 to 15 to provide details on food and drink items that they had purchased over the same period.</a:t>
            </a:r>
            <a:endParaRPr lang="en-GB"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endParaRPr lang="en-GB" sz="1200" b="0" i="0" u="none" strike="noStrike" kern="1200" baseline="0" dirty="0" smtClean="0">
              <a:solidFill>
                <a:schemeClr val="tx1"/>
              </a:solidFill>
              <a:latin typeface="+mn-lt"/>
              <a:ea typeface="+mn-ea"/>
              <a:cs typeface="+mn-cs"/>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figures have been adjusted for inflation to the year 2015 using the annual averages of the Consumer Price Inflation index. Categories of family spending were matched as close as possible to categories of the Consumer Price Inflation index.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overall response rate for the survey in 2017 was 45% in Great Britain. </a:t>
            </a:r>
            <a:r>
              <a:rPr lang="en-GB" dirty="0" smtClean="0"/>
              <a:t>A long-term decline in response has been observed for the Living Costs and Food survey, in common with other social surveys. Non-response weighting is applied to help mitigate non-response bias.</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Family Spending Data,</a:t>
            </a:r>
            <a:r>
              <a:rPr lang="en-GB" b="0" baseline="0" dirty="0" smtClean="0"/>
              <a:t>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2006-08 to 2015-17 (calendar year up to 2012-14 and financial year 2013-15 onwards)</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Family Spending Data be found here: https://www.ons.gov.uk/peoplepopulationandcommunity/personalandhouseholdfinances/expenditure/bulletins/familyspendingintheuk/financialyearending2017</a:t>
            </a:r>
          </a:p>
        </p:txBody>
      </p:sp>
    </p:spTree>
    <p:extLst>
      <p:ext uri="{BB962C8B-B14F-4D97-AF65-F5344CB8AC3E}">
        <p14:creationId xmlns:p14="http://schemas.microsoft.com/office/powerpoint/2010/main" val="19637971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232677757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whether they had worried about running out of food before they had money to buy more in the previous 12 months.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a:t>
            </a:r>
            <a:r>
              <a:rPr lang="en-GB" baseline="0" dirty="0" smtClean="0"/>
              <a:t> statement put before the respondents was: </a:t>
            </a:r>
            <a:r>
              <a:rPr lang="en-GB" dirty="0" smtClean="0"/>
              <a:t>"I/We worried whether my/our food would run out before I/we got money to buy more".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2047648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7055651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that they couldn’t afford to eat balanced meals in the previous 12 months.</a:t>
            </a:r>
          </a:p>
          <a:p>
            <a:pPr marL="171450" indent="-171450">
              <a:buFont typeface="Arial" panose="020B0604020202020204" pitchFamily="34" charset="0"/>
              <a:buChar char="•"/>
            </a:pPr>
            <a:r>
              <a:rPr lang="en-GB" dirty="0" smtClean="0"/>
              <a:t>The</a:t>
            </a:r>
            <a:r>
              <a:rPr lang="en-GB" baseline="0" dirty="0" smtClean="0"/>
              <a:t> statement put before the respondents was: </a:t>
            </a:r>
            <a:r>
              <a:rPr lang="en-GB" dirty="0" smtClean="0"/>
              <a:t> "I/We couldn't afford to eat balanced meals".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350880180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their agreement with the question “What you eat makes a big difference to how healthy you are?”</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728 persons over the three periods of data collection in waves 1-3 of the survey.</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baseline="0" dirty="0" smtClean="0">
                <a:latin typeface="Verdana" panose="020B0604030504040204" pitchFamily="34" charset="0"/>
                <a:ea typeface="Verdana" panose="020B0604030504040204" pitchFamily="34" charset="0"/>
                <a:cs typeface="Verdana" panose="020B0604030504040204" pitchFamily="34" charset="0"/>
              </a:rPr>
              <a:t>Strata with single primary sampling units were combined with strata of similar household income composition in order to produce confidence intervals in STATA. While this is likely to have reduced the size of the confidence intervals somewhat, the overall effect on the data is minimal. </a:t>
            </a:r>
            <a:endParaRPr lang="en-GB" b="0" i="0" u="none" strike="noStrike" kern="1200" dirty="0" smtClean="0">
              <a:solidFill>
                <a:schemeClr val="tx1"/>
              </a:solidFill>
              <a:effectLst/>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2010, 2012 and 2014 (survey waves 1-3)</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236050706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their agreement with the question “The experts contradict each other over what foods are good or bad for you?”</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728 persons over the three periods of data collection in waves 1-3 of the survey.</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baseline="0" dirty="0" smtClean="0">
                <a:latin typeface="Verdana" panose="020B0604030504040204" pitchFamily="34" charset="0"/>
                <a:ea typeface="Verdana" panose="020B0604030504040204" pitchFamily="34" charset="0"/>
                <a:cs typeface="Verdana" panose="020B0604030504040204" pitchFamily="34" charset="0"/>
              </a:rPr>
              <a:t>Strata with single primary sampling units were combined with strata of similar household income composition in order to produce confidence intervals in STATA. While this is likely to have reduced the size of the confidence intervals somewhat, the overall effect on the data is minimal. </a:t>
            </a:r>
            <a:endParaRPr lang="en-GB" b="0" i="0" u="none" strike="noStrike" kern="1200" dirty="0" smtClean="0">
              <a:solidFill>
                <a:schemeClr val="tx1"/>
              </a:solidFill>
              <a:effectLst/>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2010, 2012 and 2014 (survey waves 1-3)</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1181660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the factors considered the most important when deciding where to eat out.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21 participants were excluded due to an answer of 'Not applicable'.  This represents 4.3% of total respondents.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76452566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16361453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15 who reported being active for at least 60 minutes every day.</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Young people were asked to report the number of days over the past week during which they were physically active for a total of at least 60 minutes. </a:t>
            </a:r>
          </a:p>
          <a:p>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England, Scotland &amp; Republic of Ireland</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p:txBody>
      </p:sp>
    </p:spTree>
    <p:extLst>
      <p:ext uri="{BB962C8B-B14F-4D97-AF65-F5344CB8AC3E}">
        <p14:creationId xmlns:p14="http://schemas.microsoft.com/office/powerpoint/2010/main" val="10087669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11-16 who reported being active for at least 60 minutes every day.</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Young people were asked to report the number of days over the past week during which they were physically active for a total of at least 60 minutes. </a:t>
            </a:r>
          </a:p>
          <a:p>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health boards</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endParaRPr lang="en-GB" dirty="0" smtClean="0"/>
          </a:p>
        </p:txBody>
      </p:sp>
    </p:spTree>
    <p:extLst>
      <p:ext uri="{BB962C8B-B14F-4D97-AF65-F5344CB8AC3E}">
        <p14:creationId xmlns:p14="http://schemas.microsoft.com/office/powerpoint/2010/main" val="32424631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who reported to meet physical activity guidelines (150+ minutes of moderate or vigorous physical activity in the previous week) by age and sex.</a:t>
            </a:r>
          </a:p>
          <a:p>
            <a:pPr marL="171450" indent="-171450">
              <a:buFont typeface="Arial" panose="020B0604020202020204" pitchFamily="34" charset="0"/>
              <a:buChar char="•"/>
            </a:pPr>
            <a:r>
              <a:rPr lang="en-GB" b="0" i="0" u="none" strike="noStrike" kern="1200" baseline="0" dirty="0" smtClean="0">
                <a:solidFill>
                  <a:schemeClr val="tx1"/>
                </a:solidFill>
              </a:rPr>
              <a:t>The survey asked respondents on what days in the previous week they walked, completed some moderate physical activity and completed some vigorous physical activity for at least 10 minutes at a time and how much time, on average, they spent doing these activities. Respondents were also asked about their walking pace and the effort involved, walking was included as a moderate activity for those walking at a ‘fairly brisk’ or ‘fast’ usual pace. For those aged 65 and over, walking at any pace was included if the effort was enough to make them breathe faster, feel warm or sweat. The information was combined to provide an estimate of the equivalent number of moderate minutes of activity undertaken the previous week. Those with the equivalent of 150 minutes or more moderate activity were classed as meeting the guidelines. </a:t>
            </a:r>
            <a:endParaRPr lang="en-GB" b="0"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there may be some differences between what people report and what they do (for instance, they may tend to overestimate their levels of physical activity). However, survey data still provides a reliable means of comparing patterns for these behaviours between different groups and over time.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37775545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reported to meet physical activity guidelines (150+ minutes of moderate or vigorous physical activity in the previous week)</a:t>
            </a:r>
          </a:p>
          <a:p>
            <a:pPr marL="171450" indent="-171450">
              <a:buFont typeface="Arial" panose="020B0604020202020204" pitchFamily="34" charset="0"/>
              <a:buChar char="•"/>
            </a:pPr>
            <a:r>
              <a:rPr lang="en-GB" b="0" i="0" u="none" strike="noStrike" kern="1200" baseline="0" dirty="0" smtClean="0">
                <a:solidFill>
                  <a:schemeClr val="tx1"/>
                </a:solidFill>
              </a:rPr>
              <a:t>The survey asked respondents on what days in the previous week they walked, completed some moderate physical activity and completed some vigorous physical activity for at least 10 minutes at a time and how much time, on average, they spent doing these activities. Respondents were also asked about their walking pace and the effort involved, walking was included as a moderate activity for those walking at a ‘fairly brisk’ or ‘fast’ usual pace. For those aged 65 and over, walking at any pace was included if the effort was enough to make them breathe faster, feel warm or sweat. The information was combined to provide an estimate of the equivalent number of moderate minutes of activity undertaken the previous week. Those with the equivalent of 150 minutes or more moderate activity were classed as meeting the guidelines. </a:t>
            </a:r>
            <a:endParaRPr lang="en-GB" b="0"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there may be some differences between what people report and what they do (for instance, they may tend to overestimate their levels of physical activity). However, survey data still provides a reliable means of comparing patterns for these behaviours between different groups and over time.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 by deprivation fifth</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83464248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self-reported to be overweight or obese (BMI 25+) or obese (BMI 30+) by physical activity.</a:t>
            </a:r>
          </a:p>
          <a:p>
            <a:pPr marL="171450" indent="-171450">
              <a:buFont typeface="Arial" panose="020B0604020202020204" pitchFamily="34" charset="0"/>
              <a:buChar char="•"/>
            </a:pPr>
            <a:r>
              <a:rPr lang="en-GB" b="0" dirty="0" smtClean="0"/>
              <a:t>Physical</a:t>
            </a:r>
            <a:r>
              <a:rPr lang="en-GB" b="0" baseline="0" dirty="0" smtClean="0"/>
              <a:t> activity guidelines – 150+ minutes of moderate or vigorous exercise in the previous week</a:t>
            </a:r>
          </a:p>
          <a:p>
            <a:pPr marL="171450" indent="-171450">
              <a:buFont typeface="Arial" panose="020B0604020202020204" pitchFamily="34" charset="0"/>
              <a:buChar char="•"/>
            </a:pPr>
            <a:r>
              <a:rPr lang="en-GB" b="0" baseline="0" dirty="0" smtClean="0"/>
              <a:t>Physical inactivity – less than 30 minutes of moderate or vigorous exercise in the previous week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survey also asked respondents on what days in the previous week they walked, completed some moderate physical activity and completed some vigorous physical activity for at least 10 minutes at a time and how much time, on average, they spent doing these activities. Respondents were also asked about their walking pace and the effort involved, walking was included as a moderate activity for those walking at a ‘fairly brisk’ or ‘fast’ usual pace. For those aged 65 and over, walking at any pace was included if the effort was enough to make them breathe faster, feel warm or sweat. The information was combined to provide an estimate of the equivalent number of moderate minutes of activity undertaken the previous week. </a:t>
            </a:r>
            <a:endParaRPr lang="en-GB" b="0"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there may be some differences between what people report and what they do (for instance, they may tend to overestimate their levels of physical activity). However, survey data still provides a reliable means of comparing patterns for these behaviours between different groups and over time.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b="1" dirty="0" smtClean="0"/>
          </a:p>
        </p:txBody>
      </p:sp>
    </p:spTree>
    <p:extLst>
      <p:ext uri="{BB962C8B-B14F-4D97-AF65-F5344CB8AC3E}">
        <p14:creationId xmlns:p14="http://schemas.microsoft.com/office/powerpoint/2010/main" val="3614427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3134333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130095385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317884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00636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33668721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pic>
        <p:nvPicPr>
          <p:cNvPr id="7" name="Picture 6"/>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719138" y="5349764"/>
            <a:ext cx="4129025" cy="932400"/>
          </a:xfrm>
          <a:prstGeom prst="rect">
            <a:avLst/>
          </a:prstGeom>
        </p:spPr>
      </p:pic>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pic>
        <p:nvPicPr>
          <p:cNvPr id="24" name="Picture 23"/>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pic>
        <p:nvPicPr>
          <p:cNvPr id="15" name="Picture 14"/>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66418"/>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pic>
        <p:nvPicPr>
          <p:cNvPr id="5" name="Picture 4"/>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4" name="Picture 3"/>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pic>
        <p:nvPicPr>
          <p:cNvPr id="5" name="Picture 4"/>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6389" y="1769165"/>
            <a:ext cx="1717886" cy="1409284"/>
          </a:xfrm>
          <a:prstGeom prst="rect">
            <a:avLst/>
          </a:prstGeom>
        </p:spPr>
      </p:pic>
      <p:pic>
        <p:nvPicPr>
          <p:cNvPr id="5" name="Picture 4"/>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2" name="Picture 11"/>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F41A6CF-1CDE-4F69-A7E9-7B4540E6D92B}" type="datetimeFigureOut">
              <a:rPr lang="en-GB" smtClean="0"/>
              <a:t>11/01/2019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E6BEC6-8334-456D-B2EE-4F7A52B62401}" type="slidenum">
              <a:rPr lang="en-GB" smtClean="0"/>
              <a:t>‹#›</a:t>
            </a:fld>
            <a:endParaRPr lang="en-GB"/>
          </a:p>
        </p:txBody>
      </p:sp>
    </p:spTree>
    <p:extLst>
      <p:ext uri="{BB962C8B-B14F-4D97-AF65-F5344CB8AC3E}">
        <p14:creationId xmlns:p14="http://schemas.microsoft.com/office/powerpoint/2010/main" val="157122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63551"/>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7" name="Text Placeholder 4"/>
          <p:cNvSpPr>
            <a:spLocks noGrp="1"/>
          </p:cNvSpPr>
          <p:nvPr>
            <p:ph type="body" sz="quarter" idx="16" hasCustomPrompt="1"/>
          </p:nvPr>
        </p:nvSpPr>
        <p:spPr>
          <a:xfrm>
            <a:off x="715961" y="1620679"/>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
        <p:nvSpPr>
          <p:cNvPr id="9" name="Rectangle 8"/>
          <p:cNvSpPr/>
          <p:nvPr userDrawn="1"/>
        </p:nvSpPr>
        <p:spPr>
          <a:xfrm>
            <a:off x="-1" y="0"/>
            <a:ext cx="12192000" cy="1245889"/>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endParaRPr lang="en-US" dirty="0"/>
          </a:p>
        </p:txBody>
      </p:sp>
      <p:sp>
        <p:nvSpPr>
          <p:cNvPr id="12" name="Text Placeholder 4"/>
          <p:cNvSpPr>
            <a:spLocks noGrp="1"/>
          </p:cNvSpPr>
          <p:nvPr>
            <p:ph type="body" sz="quarter" idx="15" hasCustomPrompt="1"/>
          </p:nvPr>
        </p:nvSpPr>
        <p:spPr>
          <a:xfrm>
            <a:off x="0" y="-1"/>
            <a:ext cx="12191999" cy="1245890"/>
          </a:xfrm>
          <a:prstGeom prst="rect">
            <a:avLst/>
          </a:prstGeom>
        </p:spPr>
        <p:txBody>
          <a:bodyPr lIns="72000" tIns="36000" rIns="72000" bIns="36000"/>
          <a:lstStyle>
            <a:lvl1pPr marL="0" indent="0">
              <a:buNone/>
              <a:defRPr sz="2600"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1" name="Slide Number Placeholder 1"/>
          <p:cNvSpPr>
            <a:spLocks noGrp="1"/>
          </p:cNvSpPr>
          <p:nvPr>
            <p:ph type="sldNum" sz="quarter" idx="4"/>
          </p:nvPr>
        </p:nvSpPr>
        <p:spPr>
          <a:xfrm>
            <a:off x="4724398" y="6232987"/>
            <a:ext cx="2743200" cy="365125"/>
          </a:xfrm>
          <a:prstGeom prst="rect">
            <a:avLst/>
          </a:prstGeom>
        </p:spPr>
        <p:txBody>
          <a:bodyPr vert="horz" lIns="91440" tIns="45720" rIns="91440" bIns="45720" rtlCol="0" anchor="ctr"/>
          <a:lstStyle>
            <a:lvl1pPr algn="ctr">
              <a:defRPr sz="2000" b="1">
                <a:solidFill>
                  <a:schemeClr val="bg1"/>
                </a:solidFill>
                <a:latin typeface="Ubuntu"/>
              </a:defRPr>
            </a:lvl1pPr>
          </a:lstStyle>
          <a:p>
            <a:fld id="{9490A907-ADB8-4C17-B17B-3D619D329AB8}" type="slidenum">
              <a:rPr lang="en-GB" smtClean="0"/>
              <a:pPr/>
              <a:t>‹#›</a:t>
            </a:fld>
            <a:endParaRPr lang="en-GB" dirty="0"/>
          </a:p>
        </p:txBody>
      </p:sp>
      <p:pic>
        <p:nvPicPr>
          <p:cNvPr id="6" name="Picture 5"/>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pic>
        <p:nvPicPr>
          <p:cNvPr id="11" name="Picture 10"/>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916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2" name="Picture 11"/>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pic>
        <p:nvPicPr>
          <p:cNvPr id="13" name="Picture 12"/>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3" name="Picture 12"/>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1" name="Picture 10"/>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3" name="Picture 12"/>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5051854"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90A907-ADB8-4C17-B17B-3D619D329AB8}" type="slidenum">
              <a:rPr lang="en-GB" smtClean="0"/>
              <a:t>‹#›</a:t>
            </a:fld>
            <a:endParaRPr lang="en-GB" dirty="0"/>
          </a:p>
        </p:txBody>
      </p:sp>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 id="2147483675" r:id="rId25"/>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nationalarchives.gov.uk/doc/open-government-licence/version/3/" TargetMode="External"/><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38.emf"/></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52.xml"/><Relationship Id="rId1" Type="http://schemas.openxmlformats.org/officeDocument/2006/relationships/slideLayout" Target="../slideLayouts/slideLayout3.xml"/><Relationship Id="rId4" Type="http://schemas.openxmlformats.org/officeDocument/2006/relationships/image" Target="../media/image47.emf"/></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1.xml"/></Relationships>
</file>

<file path=ppt/slides/_rels/slide65.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hyperlink" Target="http://www.publichealthwalesobservatory.wales.nhs.uk/" TargetMode="External"/><Relationship Id="rId2" Type="http://schemas.openxmlformats.org/officeDocument/2006/relationships/notesSlide" Target="../notesSlides/notesSlide71.xml"/><Relationship Id="rId1" Type="http://schemas.openxmlformats.org/officeDocument/2006/relationships/slideLayout" Target="../slideLayouts/slideLayout3.xml"/><Relationship Id="rId4" Type="http://schemas.openxmlformats.org/officeDocument/2006/relationships/hyperlink" Target="mailto:publichealthwalesobservatory@wales.nhs.uk"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 y="-3020"/>
            <a:ext cx="12233358" cy="6861020"/>
          </a:xfrm>
          <a:prstGeom prst="rect">
            <a:avLst/>
          </a:prstGeom>
        </p:spPr>
      </p:pic>
    </p:spTree>
    <p:extLst>
      <p:ext uri="{BB962C8B-B14F-4D97-AF65-F5344CB8AC3E}">
        <p14:creationId xmlns:p14="http://schemas.microsoft.com/office/powerpoint/2010/main" val="1178536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33377"/>
          </a:xfrm>
        </p:spPr>
        <p:txBody>
          <a:bodyPr/>
          <a:lstStyle/>
          <a:p>
            <a:r>
              <a:rPr lang="en-GB" dirty="0"/>
              <a:t>Over a quarter of children in Wales are overweight or obese, including 12.4% that are obese. There has been little change in the prevalence since 2012/13 although there has been an increase in the most recent period.</a:t>
            </a:r>
            <a:endParaRPr lang="en-GB" altLang="en-US" dirty="0"/>
          </a:p>
        </p:txBody>
      </p:sp>
      <p:sp>
        <p:nvSpPr>
          <p:cNvPr id="2" name="Slide Number Placeholder 1"/>
          <p:cNvSpPr>
            <a:spLocks noGrp="1"/>
          </p:cNvSpPr>
          <p:nvPr>
            <p:ph type="sldNum" sz="quarter" idx="4"/>
          </p:nvPr>
        </p:nvSpPr>
        <p:spPr>
          <a:xfrm>
            <a:off x="4724398" y="6232987"/>
            <a:ext cx="2743200" cy="365125"/>
          </a:xfrm>
        </p:spPr>
        <p:txBody>
          <a:bodyPr/>
          <a:lstStyle/>
          <a:p>
            <a:fld id="{9490A907-ADB8-4C17-B17B-3D619D329AB8}" type="slidenum">
              <a:rPr lang="en-GB" smtClean="0"/>
              <a:t>10</a:t>
            </a:fld>
            <a:endParaRPr lang="en-GB" dirty="0"/>
          </a:p>
        </p:txBody>
      </p:sp>
      <p:sp>
        <p:nvSpPr>
          <p:cNvPr id="7" name="Content Placeholder 1"/>
          <p:cNvSpPr txBox="1">
            <a:spLocks/>
          </p:cNvSpPr>
          <p:nvPr/>
        </p:nvSpPr>
        <p:spPr>
          <a:xfrm>
            <a:off x="266112" y="6290900"/>
            <a:ext cx="4105863"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Overweight and obesity prevalence</a:t>
            </a:r>
            <a:endParaRPr lang="en-GB" sz="1800" b="1" dirty="0">
              <a:solidFill>
                <a:schemeClr val="bg1"/>
              </a:solidFill>
              <a:latin typeface="Ubuntu"/>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52574"/>
            <a:ext cx="9000000" cy="4144897"/>
          </a:xfrm>
          <a:prstGeom prst="rect">
            <a:avLst/>
          </a:prstGeom>
        </p:spPr>
      </p:pic>
    </p:spTree>
    <p:extLst>
      <p:ext uri="{BB962C8B-B14F-4D97-AF65-F5344CB8AC3E}">
        <p14:creationId xmlns:p14="http://schemas.microsoft.com/office/powerpoint/2010/main" val="32935446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33377"/>
          </a:xfrm>
        </p:spPr>
        <p:txBody>
          <a:bodyPr/>
          <a:lstStyle/>
          <a:p>
            <a:r>
              <a:rPr lang="en-GB" altLang="en-US" dirty="0" smtClean="0"/>
              <a:t>The overweight or obese prevalence is significantly </a:t>
            </a:r>
            <a:r>
              <a:rPr lang="en-GB" altLang="en-US" dirty="0"/>
              <a:t>lower </a:t>
            </a:r>
            <a:r>
              <a:rPr lang="en-GB" altLang="en-US" dirty="0" smtClean="0"/>
              <a:t>in the least deprived areas for children </a:t>
            </a:r>
            <a:r>
              <a:rPr lang="en-GB" altLang="en-US" dirty="0"/>
              <a:t>aged </a:t>
            </a:r>
            <a:r>
              <a:rPr lang="en-GB" altLang="en-US" dirty="0" smtClean="0"/>
              <a:t>4-5, the prevalence is 8% higher in the most deprived areas.</a:t>
            </a:r>
            <a:endParaRPr lang="en-GB" altLang="en-US" dirty="0"/>
          </a:p>
        </p:txBody>
      </p:sp>
      <p:sp>
        <p:nvSpPr>
          <p:cNvPr id="2" name="Slide Number Placeholder 1"/>
          <p:cNvSpPr>
            <a:spLocks noGrp="1"/>
          </p:cNvSpPr>
          <p:nvPr>
            <p:ph type="sldNum" sz="quarter" idx="4"/>
          </p:nvPr>
        </p:nvSpPr>
        <p:spPr/>
        <p:txBody>
          <a:bodyPr/>
          <a:lstStyle/>
          <a:p>
            <a:fld id="{9490A907-ADB8-4C17-B17B-3D619D329AB8}" type="slidenum">
              <a:rPr lang="en-GB" smtClean="0"/>
              <a:t>11</a:t>
            </a:fld>
            <a:endParaRPr lang="en-GB" dirty="0"/>
          </a:p>
        </p:txBody>
      </p:sp>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1055" y="1552574"/>
            <a:ext cx="10469885" cy="4003200"/>
          </a:xfrm>
          <a:prstGeom prst="rect">
            <a:avLst/>
          </a:prstGeom>
        </p:spPr>
      </p:pic>
    </p:spTree>
    <p:extLst>
      <p:ext uri="{BB962C8B-B14F-4D97-AF65-F5344CB8AC3E}">
        <p14:creationId xmlns:p14="http://schemas.microsoft.com/office/powerpoint/2010/main" val="898936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39519"/>
          </a:xfrm>
        </p:spPr>
        <p:txBody>
          <a:bodyPr/>
          <a:lstStyle/>
          <a:p>
            <a:r>
              <a:rPr lang="en-GB" altLang="en-US" dirty="0" smtClean="0"/>
              <a:t>The prevalence of obesity in children aged 4-5 increases with deprivation. It is 1.7 times higher in the most deprived areas than the least deprived areas.</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12</a:t>
            </a:fld>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1055" y="1552574"/>
            <a:ext cx="10469885" cy="4003200"/>
          </a:xfrm>
          <a:prstGeom prst="rect">
            <a:avLst/>
          </a:prstGeom>
        </p:spPr>
      </p:pic>
      <p:sp>
        <p:nvSpPr>
          <p:cNvPr id="6" name="Content Placeholder 1"/>
          <p:cNvSpPr txBox="1">
            <a:spLocks/>
          </p:cNvSpPr>
          <p:nvPr/>
        </p:nvSpPr>
        <p:spPr>
          <a:xfrm>
            <a:off x="266112" y="6290899"/>
            <a:ext cx="4115388" cy="249299"/>
          </a:xfrm>
          <a:prstGeom prst="rect">
            <a:avLst/>
          </a:prstGeom>
        </p:spPr>
        <p:txBody>
          <a:bodyPr anchor="ctr" anchorCtr="0"/>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3870830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Wales has a higher percentage of adolescents self-reporting to be overweight or obese compared to England, Scotland and Republic of Ireland. Rates are generally higher in boys than girls</a:t>
            </a:r>
            <a:r>
              <a:rPr lang="en-GB" dirty="0" smtClean="0"/>
              <a:t>.</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13</a:t>
            </a:fld>
            <a:endParaRPr lang="en-GB" dirty="0"/>
          </a:p>
        </p:txBody>
      </p:sp>
      <p:sp>
        <p:nvSpPr>
          <p:cNvPr id="8" name="Content Placeholder 1"/>
          <p:cNvSpPr txBox="1">
            <a:spLocks/>
          </p:cNvSpPr>
          <p:nvPr/>
        </p:nvSpPr>
        <p:spPr>
          <a:xfrm>
            <a:off x="266112" y="6290899"/>
            <a:ext cx="4115388" cy="249299"/>
          </a:xfrm>
          <a:prstGeom prst="rect">
            <a:avLst/>
          </a:prstGeom>
        </p:spPr>
        <p:txBody>
          <a:bodyPr anchor="ctr" anchorCtr="0"/>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35289" y="1547210"/>
            <a:ext cx="10411200" cy="4155094"/>
          </a:xfrm>
          <a:prstGeom prst="rect">
            <a:avLst/>
          </a:prstGeom>
        </p:spPr>
      </p:pic>
    </p:spTree>
    <p:extLst>
      <p:ext uri="{BB962C8B-B14F-4D97-AF65-F5344CB8AC3E}">
        <p14:creationId xmlns:p14="http://schemas.microsoft.com/office/powerpoint/2010/main" val="34178606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There is substantial geographical variation in adolescent obesity rates. The highest percentage of adolescent boys and girls aged 11-16 self-reporting to be overweight or obese is in Cwm Taf UHB.</a:t>
            </a:r>
          </a:p>
        </p:txBody>
      </p:sp>
      <p:sp>
        <p:nvSpPr>
          <p:cNvPr id="3" name="Slide Number Placeholder 2"/>
          <p:cNvSpPr>
            <a:spLocks noGrp="1"/>
          </p:cNvSpPr>
          <p:nvPr>
            <p:ph type="sldNum" sz="quarter" idx="4"/>
          </p:nvPr>
        </p:nvSpPr>
        <p:spPr/>
        <p:txBody>
          <a:bodyPr/>
          <a:lstStyle/>
          <a:p>
            <a:fld id="{9490A907-ADB8-4C17-B17B-3D619D329AB8}" type="slidenum">
              <a:rPr lang="en-GB" smtClean="0"/>
              <a:t>14</a:t>
            </a:fld>
            <a:endParaRPr lang="en-GB" dirty="0"/>
          </a:p>
        </p:txBody>
      </p:sp>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67896" y="1441449"/>
            <a:ext cx="10233102" cy="4352400"/>
          </a:xfrm>
          <a:prstGeom prst="rect">
            <a:avLst/>
          </a:prstGeom>
        </p:spPr>
      </p:pic>
    </p:spTree>
    <p:extLst>
      <p:ext uri="{BB962C8B-B14F-4D97-AF65-F5344CB8AC3E}">
        <p14:creationId xmlns:p14="http://schemas.microsoft.com/office/powerpoint/2010/main" val="29218346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49680"/>
          </a:xfrm>
        </p:spPr>
        <p:txBody>
          <a:bodyPr/>
          <a:lstStyle/>
          <a:p>
            <a:r>
              <a:rPr lang="en-GB" dirty="0"/>
              <a:t>The percentage of adults reporting </a:t>
            </a:r>
            <a:r>
              <a:rPr lang="en-GB" dirty="0" smtClean="0"/>
              <a:t>to be overweight or obese is </a:t>
            </a:r>
            <a:r>
              <a:rPr lang="en-GB" dirty="0"/>
              <a:t>higher in men than women for each age group.</a:t>
            </a:r>
          </a:p>
        </p:txBody>
      </p:sp>
      <p:sp>
        <p:nvSpPr>
          <p:cNvPr id="5" name="Slide Number Placeholder 4"/>
          <p:cNvSpPr>
            <a:spLocks noGrp="1"/>
          </p:cNvSpPr>
          <p:nvPr>
            <p:ph type="sldNum" sz="quarter" idx="4"/>
          </p:nvPr>
        </p:nvSpPr>
        <p:spPr/>
        <p:txBody>
          <a:bodyPr/>
          <a:lstStyle/>
          <a:p>
            <a:fld id="{9490A907-ADB8-4C17-B17B-3D619D329AB8}" type="slidenum">
              <a:rPr lang="en-GB" smtClean="0"/>
              <a:t>15</a:t>
            </a:fld>
            <a:endParaRPr lang="en-GB" dirty="0"/>
          </a:p>
        </p:txBody>
      </p:sp>
      <p:sp>
        <p:nvSpPr>
          <p:cNvPr id="6"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26384" y="1249680"/>
            <a:ext cx="6939228" cy="4680000"/>
          </a:xfrm>
          <a:prstGeom prst="rect">
            <a:avLst/>
          </a:prstGeom>
        </p:spPr>
      </p:pic>
    </p:spTree>
    <p:extLst>
      <p:ext uri="{BB962C8B-B14F-4D97-AF65-F5344CB8AC3E}">
        <p14:creationId xmlns:p14="http://schemas.microsoft.com/office/powerpoint/2010/main" val="2519466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49680"/>
          </a:xfrm>
        </p:spPr>
        <p:txBody>
          <a:bodyPr/>
          <a:lstStyle/>
          <a:p>
            <a:r>
              <a:rPr lang="en-GB" dirty="0"/>
              <a:t>The prevalence of overweight or obese, and obese adults increases with deprivation. There is a 12% difference in the prevalence between the most and least deprived areas in Wales.</a:t>
            </a:r>
          </a:p>
        </p:txBody>
      </p:sp>
      <p:sp>
        <p:nvSpPr>
          <p:cNvPr id="5" name="Slide Number Placeholder 4"/>
          <p:cNvSpPr>
            <a:spLocks noGrp="1"/>
          </p:cNvSpPr>
          <p:nvPr>
            <p:ph type="sldNum" sz="quarter" idx="4"/>
          </p:nvPr>
        </p:nvSpPr>
        <p:spPr/>
        <p:txBody>
          <a:bodyPr/>
          <a:lstStyle/>
          <a:p>
            <a:fld id="{9490A907-ADB8-4C17-B17B-3D619D329AB8}" type="slidenum">
              <a:rPr lang="en-GB" smtClean="0"/>
              <a:t>16</a:t>
            </a:fld>
            <a:endParaRPr lang="en-GB" dirty="0"/>
          </a:p>
        </p:txBody>
      </p:sp>
      <p:sp>
        <p:nvSpPr>
          <p:cNvPr id="6"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95349" y="1441449"/>
            <a:ext cx="9450000" cy="4384214"/>
          </a:xfrm>
          <a:prstGeom prst="rect">
            <a:avLst/>
          </a:prstGeom>
        </p:spPr>
      </p:pic>
    </p:spTree>
    <p:extLst>
      <p:ext uri="{BB962C8B-B14F-4D97-AF65-F5344CB8AC3E}">
        <p14:creationId xmlns:p14="http://schemas.microsoft.com/office/powerpoint/2010/main" val="14737812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19200"/>
          </a:xfrm>
        </p:spPr>
        <p:txBody>
          <a:bodyPr/>
          <a:lstStyle/>
          <a:p>
            <a:r>
              <a:rPr lang="en-GB" dirty="0"/>
              <a:t>A lower percentage of adults in managerial and professional occupations were overweight or </a:t>
            </a:r>
            <a:r>
              <a:rPr lang="en-GB" dirty="0" smtClean="0"/>
              <a:t>obese.</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t>17</a:t>
            </a:fld>
            <a:endParaRPr lang="en-GB" dirty="0"/>
          </a:p>
        </p:txBody>
      </p:sp>
      <p:sp>
        <p:nvSpPr>
          <p:cNvPr id="10"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53937" y="1555749"/>
            <a:ext cx="9684122" cy="4068000"/>
          </a:xfrm>
          <a:prstGeom prst="rect">
            <a:avLst/>
          </a:prstGeom>
        </p:spPr>
      </p:pic>
    </p:spTree>
    <p:extLst>
      <p:ext uri="{BB962C8B-B14F-4D97-AF65-F5344CB8AC3E}">
        <p14:creationId xmlns:p14="http://schemas.microsoft.com/office/powerpoint/2010/main" val="2392801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1999" cy="1245890"/>
          </a:xfrm>
        </p:spPr>
        <p:txBody>
          <a:bodyPr/>
          <a:lstStyle/>
          <a:p>
            <a:r>
              <a:rPr lang="en-GB" dirty="0" smtClean="0"/>
              <a:t>The historic trend shows an increase in the percentage </a:t>
            </a:r>
            <a:r>
              <a:rPr lang="en-GB" dirty="0"/>
              <a:t>of </a:t>
            </a:r>
            <a:r>
              <a:rPr lang="en-GB" dirty="0" smtClean="0"/>
              <a:t>overweight or obese adults </a:t>
            </a:r>
            <a:r>
              <a:rPr lang="en-GB" dirty="0"/>
              <a:t>from </a:t>
            </a:r>
            <a:r>
              <a:rPr lang="en-GB" dirty="0" smtClean="0"/>
              <a:t>54.0% in 2003/04 to 59.6% </a:t>
            </a:r>
            <a:r>
              <a:rPr lang="en-GB" dirty="0"/>
              <a:t>in 2015. </a:t>
            </a:r>
            <a:r>
              <a:rPr lang="en-GB" dirty="0" smtClean="0"/>
              <a:t>There has been a similar increase in obesity from 17.8% to 23.6% over the same period.</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18</a:t>
            </a:fld>
            <a:endParaRPr lang="en-GB" dirty="0"/>
          </a:p>
        </p:txBody>
      </p:sp>
      <p:sp>
        <p:nvSpPr>
          <p:cNvPr id="8"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43049"/>
            <a:ext cx="9000000" cy="4144897"/>
          </a:xfrm>
          <a:prstGeom prst="rect">
            <a:avLst/>
          </a:prstGeom>
        </p:spPr>
      </p:pic>
    </p:spTree>
    <p:extLst>
      <p:ext uri="{BB962C8B-B14F-4D97-AF65-F5344CB8AC3E}">
        <p14:creationId xmlns:p14="http://schemas.microsoft.com/office/powerpoint/2010/main" val="39805362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1999" cy="1245890"/>
          </a:xfrm>
        </p:spPr>
        <p:txBody>
          <a:bodyPr/>
          <a:lstStyle/>
          <a:p>
            <a:r>
              <a:rPr lang="en-GB" dirty="0" smtClean="0"/>
              <a:t>The gap between the percentage of overweight or obese adults in the least and most deprived areas increased from 6.9 percentage points in 2003/04 to 9.2 in 2015.</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19</a:t>
            </a:fld>
            <a:endParaRPr lang="en-GB" dirty="0"/>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35820" y="1514553"/>
            <a:ext cx="9003098" cy="4144395"/>
          </a:xfrm>
          <a:prstGeom prst="rect">
            <a:avLst/>
          </a:prstGeom>
        </p:spPr>
      </p:pic>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923309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58016" y="6342593"/>
            <a:ext cx="3597275" cy="249299"/>
          </a:xfrm>
        </p:spPr>
        <p:txBody>
          <a:bodyPr anchor="b"/>
          <a:lstStyle/>
          <a:p>
            <a:r>
              <a:rPr lang="en-GB" sz="1800" dirty="0" smtClean="0"/>
              <a:t>Obesity in Wales</a:t>
            </a:r>
            <a:endParaRPr lang="en-GB" sz="1800" dirty="0"/>
          </a:p>
        </p:txBody>
      </p:sp>
      <p:sp>
        <p:nvSpPr>
          <p:cNvPr id="3" name="Rectangle 2"/>
          <p:cNvSpPr txBox="1">
            <a:spLocks noChangeArrowheads="1"/>
          </p:cNvSpPr>
          <p:nvPr/>
        </p:nvSpPr>
        <p:spPr>
          <a:xfrm>
            <a:off x="1553366" y="1489071"/>
            <a:ext cx="9085263" cy="2808311"/>
          </a:xfrm>
          <a:prstGeom prst="rect">
            <a:avLst/>
          </a:prstGeom>
          <a:solidFill>
            <a:schemeClr val="bg1"/>
          </a:solidFill>
          <a:ln>
            <a:solidFill>
              <a:schemeClr val="tx1"/>
            </a:solidFill>
          </a:ln>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80000"/>
              </a:lnSpc>
              <a:buFontTx/>
              <a:buNone/>
            </a:pPr>
            <a:endParaRPr lang="en-US" sz="1600" b="1" dirty="0" smtClean="0">
              <a:latin typeface="Ubuntu"/>
            </a:endParaRPr>
          </a:p>
          <a:p>
            <a:pPr algn="ctr">
              <a:lnSpc>
                <a:spcPct val="80000"/>
              </a:lnSpc>
              <a:buFontTx/>
              <a:buNone/>
            </a:pPr>
            <a:r>
              <a:rPr lang="en-US" sz="1800" b="1" dirty="0" smtClean="0">
                <a:latin typeface="Ubuntu"/>
              </a:rPr>
              <a:t>© 2019 Public Health Wales NHS Trust</a:t>
            </a:r>
          </a:p>
          <a:p>
            <a:pPr algn="ctr">
              <a:lnSpc>
                <a:spcPct val="80000"/>
              </a:lnSpc>
            </a:pPr>
            <a:endParaRPr lang="en-US" sz="1800" b="1" dirty="0" smtClean="0">
              <a:latin typeface="Ubuntu"/>
            </a:endParaRPr>
          </a:p>
          <a:p>
            <a:pPr marL="0" indent="0" algn="ctr">
              <a:spcBef>
                <a:spcPts val="0"/>
              </a:spcBef>
              <a:buFont typeface="Arial"/>
              <a:buNone/>
            </a:pPr>
            <a:r>
              <a:rPr lang="en-GB" sz="1800" dirty="0" smtClean="0">
                <a:latin typeface="Ubuntu"/>
                <a:ea typeface="Times New Roman" panose="02020603050405020304" pitchFamily="18" charset="0"/>
                <a:cs typeface="Times New Roman" panose="02020603050405020304" pitchFamily="18" charset="0"/>
              </a:rPr>
              <a:t>Material contained in this document may be reproduced under the terms of the Open Government Licence (OGL)</a:t>
            </a:r>
          </a:p>
          <a:p>
            <a:pPr marL="0" indent="0" algn="ctr">
              <a:spcBef>
                <a:spcPts val="0"/>
              </a:spcBef>
              <a:buFont typeface="Arial"/>
              <a:buNone/>
            </a:pPr>
            <a:r>
              <a:rPr lang="en-GB" sz="1800" u="sng" dirty="0" smtClean="0">
                <a:solidFill>
                  <a:srgbClr val="0000FF"/>
                </a:solidFill>
                <a:latin typeface="Ubuntu"/>
                <a:ea typeface="Times New Roman" panose="02020603050405020304" pitchFamily="18" charset="0"/>
                <a:cs typeface="Times New Roman" panose="02020603050405020304" pitchFamily="18" charset="0"/>
                <a:hlinkClick r:id="rId3"/>
              </a:rPr>
              <a:t>www.nationalarchives.gov.uk/doc/open-government-licence/version/3/</a:t>
            </a:r>
            <a:endParaRPr lang="en-GB" sz="1800" dirty="0" smtClean="0">
              <a:latin typeface="Ubuntu"/>
              <a:ea typeface="Times New Roman" panose="02020603050405020304" pitchFamily="18" charset="0"/>
              <a:cs typeface="Times New Roman" panose="02020603050405020304" pitchFamily="18" charset="0"/>
            </a:endParaRPr>
          </a:p>
          <a:p>
            <a:pPr marL="0" indent="0" algn="ctr">
              <a:spcBef>
                <a:spcPts val="0"/>
              </a:spcBef>
              <a:buFont typeface="Arial"/>
              <a:buNone/>
            </a:pPr>
            <a:r>
              <a:rPr lang="en-GB" sz="1800" dirty="0" smtClean="0">
                <a:latin typeface="Ubuntu"/>
                <a:ea typeface="Times New Roman" panose="02020603050405020304" pitchFamily="18" charset="0"/>
                <a:cs typeface="Times New Roman" panose="02020603050405020304" pitchFamily="18" charset="0"/>
              </a:rPr>
              <a:t>provided it is done so accurately and is not used in a misleading context. Acknowledgement to Public Health Wales NHS Trust to be stated. Copyright in the typographical arrangement, design and layout belongs to Public Health Wales NHS Trust.</a:t>
            </a:r>
            <a:endParaRPr lang="en-GB" sz="1800" dirty="0">
              <a:latin typeface="Ubuntu"/>
              <a:ea typeface="Times New Roman" panose="02020603050405020304" pitchFamily="18" charset="0"/>
              <a:cs typeface="Times New Roman" panose="02020603050405020304" pitchFamily="18" charset="0"/>
            </a:endParaRPr>
          </a:p>
        </p:txBody>
      </p:sp>
      <p:sp>
        <p:nvSpPr>
          <p:cNvPr id="4" name="Slide Number Placeholder 4"/>
          <p:cNvSpPr txBox="1">
            <a:spLocks/>
          </p:cNvSpPr>
          <p:nvPr/>
        </p:nvSpPr>
        <p:spPr>
          <a:xfrm>
            <a:off x="4724398" y="6232987"/>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000" b="1" dirty="0">
                <a:solidFill>
                  <a:schemeClr val="bg1"/>
                </a:solidFill>
                <a:latin typeface="Ubuntu"/>
              </a:rPr>
              <a:t>2</a:t>
            </a:r>
          </a:p>
        </p:txBody>
      </p:sp>
    </p:spTree>
    <p:extLst>
      <p:ext uri="{BB962C8B-B14F-4D97-AF65-F5344CB8AC3E}">
        <p14:creationId xmlns:p14="http://schemas.microsoft.com/office/powerpoint/2010/main" val="17163234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38250"/>
          </a:xfrm>
        </p:spPr>
        <p:txBody>
          <a:bodyPr/>
          <a:lstStyle/>
          <a:p>
            <a:r>
              <a:rPr lang="en-GB" dirty="0"/>
              <a:t>The highest </a:t>
            </a:r>
            <a:r>
              <a:rPr lang="en-GB" dirty="0" smtClean="0"/>
              <a:t>percentage of adults reporting to be obese was </a:t>
            </a:r>
            <a:r>
              <a:rPr lang="en-GB" dirty="0"/>
              <a:t>found in the 55-64 age group in 2015. The percentage of </a:t>
            </a:r>
            <a:r>
              <a:rPr lang="en-GB" dirty="0" smtClean="0"/>
              <a:t>obese adults </a:t>
            </a:r>
            <a:r>
              <a:rPr lang="en-GB" dirty="0"/>
              <a:t>has </a:t>
            </a:r>
            <a:r>
              <a:rPr lang="en-GB" dirty="0" smtClean="0"/>
              <a:t>increased in all the age groups </a:t>
            </a:r>
            <a:r>
              <a:rPr lang="en-GB" dirty="0"/>
              <a:t>since </a:t>
            </a:r>
            <a:r>
              <a:rPr lang="en-GB" dirty="0" smtClean="0"/>
              <a:t>2005.</a:t>
            </a: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37602" y="1495787"/>
            <a:ext cx="9000000" cy="3968055"/>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20</a:t>
            </a:fld>
            <a:endParaRPr lang="en-GB" dirty="0"/>
          </a:p>
        </p:txBody>
      </p:sp>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21623565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altLang="en-US" dirty="0" smtClean="0"/>
              <a:t>The lowest prevalence of adults reporting to have a healthy weight is in adults aged 55-64. </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21</a:t>
            </a:fld>
            <a:endParaRPr lang="en-GB"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r="11410"/>
          <a:stretch/>
        </p:blipFill>
        <p:spPr>
          <a:xfrm>
            <a:off x="1769944" y="1509487"/>
            <a:ext cx="7928003" cy="3962401"/>
          </a:xfrm>
          <a:prstGeom prst="rect">
            <a:avLst/>
          </a:prstGeom>
        </p:spPr>
      </p:pic>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867616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The distribution of BMI in adults surveyed in 2015 ranges from 12 to 79.  The percentage of the </a:t>
            </a:r>
            <a:r>
              <a:rPr lang="en-GB" dirty="0" smtClean="0"/>
              <a:t>population reporting to be morbidly obese (BMI 40+) </a:t>
            </a:r>
            <a:r>
              <a:rPr lang="en-GB" dirty="0"/>
              <a:t>is </a:t>
            </a:r>
            <a:r>
              <a:rPr lang="en-GB" dirty="0" smtClean="0"/>
              <a:t>2.5%, </a:t>
            </a:r>
            <a:r>
              <a:rPr lang="en-GB" dirty="0"/>
              <a:t>this equates to around </a:t>
            </a:r>
            <a:r>
              <a:rPr lang="en-GB" dirty="0" smtClean="0"/>
              <a:t>60,000 </a:t>
            </a:r>
            <a:r>
              <a:rPr lang="en-GB" dirty="0"/>
              <a:t>people.</a:t>
            </a:r>
          </a:p>
        </p:txBody>
      </p:sp>
      <p:sp>
        <p:nvSpPr>
          <p:cNvPr id="5" name="Slide Number Placeholder 4"/>
          <p:cNvSpPr>
            <a:spLocks noGrp="1"/>
          </p:cNvSpPr>
          <p:nvPr>
            <p:ph type="sldNum" sz="quarter" idx="4"/>
          </p:nvPr>
        </p:nvSpPr>
        <p:spPr/>
        <p:txBody>
          <a:bodyPr/>
          <a:lstStyle/>
          <a:p>
            <a:fld id="{9490A907-ADB8-4C17-B17B-3D619D329AB8}" type="slidenum">
              <a:rPr lang="en-GB" smtClean="0"/>
              <a:t>22</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1598" y="1544229"/>
            <a:ext cx="10648800" cy="3773704"/>
          </a:xfrm>
          <a:prstGeom prst="rect">
            <a:avLst/>
          </a:prstGeom>
        </p:spPr>
      </p:pic>
      <p:sp>
        <p:nvSpPr>
          <p:cNvPr id="8"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5362678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2" y="0"/>
            <a:ext cx="12191999" cy="1225279"/>
          </a:xfrm>
        </p:spPr>
        <p:txBody>
          <a:bodyPr/>
          <a:lstStyle/>
          <a:p>
            <a:r>
              <a:rPr lang="en-GB" dirty="0" smtClean="0"/>
              <a:t>Since 2003/04, self-reported body mass index in Wales has generally increased. The prevalence in healthy weight BMI (18.5 to &lt;25) has decreased whereas overweight or obese BMI (25+) has increased.</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23</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1597" y="1535813"/>
            <a:ext cx="10648800" cy="3783234"/>
          </a:xfrm>
          <a:prstGeom prst="rect">
            <a:avLst/>
          </a:prstGeom>
        </p:spPr>
      </p:pic>
      <p:sp>
        <p:nvSpPr>
          <p:cNvPr id="8"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1875093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2513"/>
            <a:ext cx="12192000" cy="1206212"/>
          </a:xfrm>
        </p:spPr>
        <p:txBody>
          <a:bodyPr/>
          <a:lstStyle/>
          <a:p>
            <a:r>
              <a:rPr lang="en-GB" dirty="0"/>
              <a:t>It is estimated that the percentage of adults who are overweight or obese </a:t>
            </a:r>
            <a:r>
              <a:rPr lang="en-GB" dirty="0" smtClean="0"/>
              <a:t>will </a:t>
            </a:r>
            <a:r>
              <a:rPr lang="en-GB" dirty="0"/>
              <a:t>increase </a:t>
            </a:r>
            <a:r>
              <a:rPr lang="en-GB" dirty="0" smtClean="0"/>
              <a:t>to around 64% </a:t>
            </a:r>
            <a:r>
              <a:rPr lang="en-GB" dirty="0"/>
              <a:t>by </a:t>
            </a:r>
            <a:r>
              <a:rPr lang="en-GB" dirty="0" smtClean="0"/>
              <a:t>2030 </a:t>
            </a:r>
            <a:r>
              <a:rPr lang="en-GB" dirty="0"/>
              <a:t>if </a:t>
            </a:r>
            <a:r>
              <a:rPr lang="en-GB" dirty="0" smtClean="0"/>
              <a:t>the </a:t>
            </a:r>
            <a:r>
              <a:rPr lang="en-GB" dirty="0"/>
              <a:t>current pattern continues. </a:t>
            </a:r>
          </a:p>
        </p:txBody>
      </p:sp>
      <p:sp>
        <p:nvSpPr>
          <p:cNvPr id="3" name="Slide Number Placeholder 2"/>
          <p:cNvSpPr>
            <a:spLocks noGrp="1"/>
          </p:cNvSpPr>
          <p:nvPr>
            <p:ph type="sldNum" sz="quarter" idx="4"/>
          </p:nvPr>
        </p:nvSpPr>
        <p:spPr/>
        <p:txBody>
          <a:bodyPr/>
          <a:lstStyle/>
          <a:p>
            <a:fld id="{9490A907-ADB8-4C17-B17B-3D619D329AB8}" type="slidenum">
              <a:rPr lang="en-GB" smtClean="0"/>
              <a:t>24</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276350"/>
            <a:ext cx="9000000" cy="4678493"/>
          </a:xfrm>
          <a:prstGeom prst="rect">
            <a:avLst/>
          </a:prstGeom>
        </p:spPr>
      </p:pic>
      <p:sp>
        <p:nvSpPr>
          <p:cNvPr id="8"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10220237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2513"/>
            <a:ext cx="12192000" cy="1206212"/>
          </a:xfrm>
        </p:spPr>
        <p:txBody>
          <a:bodyPr/>
          <a:lstStyle/>
          <a:p>
            <a:r>
              <a:rPr lang="en-GB" dirty="0" smtClean="0"/>
              <a:t>In order to maintain the current prevalence (~58%), there would need to be around 160,000 fewer overweight or obese adults by 2030 compared to the projected prevalence.</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25</a:t>
            </a:fld>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273695"/>
            <a:ext cx="9000000" cy="4676316"/>
          </a:xfrm>
          <a:prstGeom prst="rect">
            <a:avLst/>
          </a:prstGeom>
        </p:spPr>
      </p:pic>
      <p:sp>
        <p:nvSpPr>
          <p:cNvPr id="6"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15195386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2513"/>
            <a:ext cx="12192000" cy="1206212"/>
          </a:xfrm>
        </p:spPr>
        <p:txBody>
          <a:bodyPr/>
          <a:lstStyle/>
          <a:p>
            <a:r>
              <a:rPr lang="en-GB" dirty="0" smtClean="0"/>
              <a:t>To reduce the current prevalence by 5% by 2030, there </a:t>
            </a:r>
            <a:r>
              <a:rPr lang="en-GB" dirty="0"/>
              <a:t>would need to be around </a:t>
            </a:r>
            <a:r>
              <a:rPr lang="en-GB" dirty="0" smtClean="0"/>
              <a:t>300,000 </a:t>
            </a:r>
            <a:r>
              <a:rPr lang="en-GB" dirty="0"/>
              <a:t>fewer overweight or obese adults by 2030 compared to the projected prevalence</a:t>
            </a:r>
            <a:r>
              <a:rPr lang="en-GB" dirty="0" smtClean="0"/>
              <a:t>.</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26</a:t>
            </a:fld>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273695"/>
            <a:ext cx="9000000" cy="4676317"/>
          </a:xfrm>
          <a:prstGeom prst="rect">
            <a:avLst/>
          </a:prstGeom>
        </p:spPr>
      </p:pic>
      <p:sp>
        <p:nvSpPr>
          <p:cNvPr id="6"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38545719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Burden of disease</a:t>
            </a:r>
            <a:endParaRPr lang="en-GB"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17172132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High Body-Mass Index (BMI) is one of the top three </a:t>
            </a:r>
            <a:r>
              <a:rPr lang="en-GB" dirty="0"/>
              <a:t>leading risk </a:t>
            </a:r>
            <a:r>
              <a:rPr lang="en-GB" dirty="0" smtClean="0"/>
              <a:t>factors </a:t>
            </a:r>
            <a:r>
              <a:rPr lang="en-GB" dirty="0"/>
              <a:t>for </a:t>
            </a:r>
            <a:r>
              <a:rPr lang="en-GB" dirty="0" smtClean="0"/>
              <a:t>Disability-Adjusted Life Years (DALYs), 1.6 times the contribution of alcohol use.</a:t>
            </a:r>
            <a:endParaRPr lang="en-GB" dirty="0"/>
          </a:p>
        </p:txBody>
      </p:sp>
      <p:sp>
        <p:nvSpPr>
          <p:cNvPr id="5" name="Slide Number Placeholder 4"/>
          <p:cNvSpPr>
            <a:spLocks noGrp="1"/>
          </p:cNvSpPr>
          <p:nvPr>
            <p:ph type="sldNum" sz="quarter" idx="4"/>
          </p:nvPr>
        </p:nvSpPr>
        <p:spPr>
          <a:xfrm>
            <a:off x="4724398" y="6232987"/>
            <a:ext cx="2743200" cy="365125"/>
          </a:xfrm>
        </p:spPr>
        <p:txBody>
          <a:bodyPr/>
          <a:lstStyle/>
          <a:p>
            <a:fld id="{9490A907-ADB8-4C17-B17B-3D619D329AB8}" type="slidenum">
              <a:rPr lang="en-GB" smtClean="0"/>
              <a:t>28</a:t>
            </a:fld>
            <a:endParaRPr lang="en-GB" dirty="0"/>
          </a:p>
        </p:txBody>
      </p:sp>
      <p:sp>
        <p:nvSpPr>
          <p:cNvPr id="7" name="Content Placeholder 1"/>
          <p:cNvSpPr txBox="1">
            <a:spLocks/>
          </p:cNvSpPr>
          <p:nvPr/>
        </p:nvSpPr>
        <p:spPr>
          <a:xfrm>
            <a:off x="266112" y="6290900"/>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96461" y="1245889"/>
            <a:ext cx="7199074" cy="4716000"/>
          </a:xfrm>
          <a:prstGeom prst="rect">
            <a:avLst/>
          </a:prstGeom>
        </p:spPr>
      </p:pic>
    </p:spTree>
    <p:extLst>
      <p:ext uri="{BB962C8B-B14F-4D97-AF65-F5344CB8AC3E}">
        <p14:creationId xmlns:p14="http://schemas.microsoft.com/office/powerpoint/2010/main" val="11906195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6322"/>
            <a:ext cx="12192000" cy="1231928"/>
          </a:xfrm>
        </p:spPr>
        <p:txBody>
          <a:bodyPr/>
          <a:lstStyle/>
          <a:p>
            <a:r>
              <a:rPr lang="en-GB" dirty="0"/>
              <a:t>High BMI is </a:t>
            </a:r>
            <a:r>
              <a:rPr lang="en-GB" dirty="0" smtClean="0"/>
              <a:t>one of the </a:t>
            </a:r>
            <a:r>
              <a:rPr lang="en-GB" dirty="0"/>
              <a:t>top three risk factors for </a:t>
            </a:r>
            <a:r>
              <a:rPr lang="en-GB" dirty="0" smtClean="0"/>
              <a:t>Disability-Adjusted Life Years (DALYs) </a:t>
            </a:r>
            <a:r>
              <a:rPr lang="en-GB" dirty="0"/>
              <a:t>across the three age groups</a:t>
            </a:r>
            <a:r>
              <a:rPr lang="en-GB" dirty="0" smtClean="0"/>
              <a:t>. Other risk factors linked to diet and obesity also feature prominently in the top 10. </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29</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7250" y="1343025"/>
            <a:ext cx="10020300" cy="4610100"/>
          </a:xfrm>
          <a:prstGeom prst="rect">
            <a:avLst/>
          </a:prstGeom>
        </p:spPr>
      </p:pic>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3436650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Introduction</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3</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7" name="Content Placeholder 2"/>
          <p:cNvSpPr txBox="1">
            <a:spLocks/>
          </p:cNvSpPr>
          <p:nvPr/>
        </p:nvSpPr>
        <p:spPr>
          <a:xfrm>
            <a:off x="540877" y="1438282"/>
            <a:ext cx="11110242" cy="2235306"/>
          </a:xfrm>
          <a:prstGeom prst="rect">
            <a:avLst/>
          </a:prstGeom>
        </p:spPr>
        <p:txBody>
          <a:bodyPr lIns="72000" rIns="72000" numCol="1"/>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6000" indent="0">
              <a:spcBef>
                <a:spcPts val="0"/>
              </a:spcBef>
              <a:buFont typeface="Arial"/>
              <a:buNone/>
            </a:pPr>
            <a:r>
              <a:rPr lang="en-GB" sz="1600" dirty="0" smtClean="0">
                <a:latin typeface="Ubuntu"/>
              </a:rPr>
              <a:t>The</a:t>
            </a:r>
            <a:r>
              <a:rPr lang="en-GB" sz="1600" b="1" dirty="0" smtClean="0">
                <a:solidFill>
                  <a:srgbClr val="423F74"/>
                </a:solidFill>
                <a:latin typeface="Ubuntu"/>
              </a:rPr>
              <a:t> </a:t>
            </a:r>
            <a:r>
              <a:rPr lang="en-GB" sz="1600" b="1" dirty="0" smtClean="0">
                <a:solidFill>
                  <a:srgbClr val="28B8CE"/>
                </a:solidFill>
                <a:latin typeface="Ubuntu"/>
              </a:rPr>
              <a:t>Obesity in Wales </a:t>
            </a:r>
            <a:r>
              <a:rPr lang="en-GB" sz="1600" dirty="0" smtClean="0">
                <a:latin typeface="Ubuntu"/>
              </a:rPr>
              <a:t>report</a:t>
            </a:r>
            <a:r>
              <a:rPr lang="en-GB" sz="1600" b="1" dirty="0" smtClean="0">
                <a:solidFill>
                  <a:srgbClr val="423F74"/>
                </a:solidFill>
                <a:latin typeface="Ubuntu"/>
              </a:rPr>
              <a:t> </a:t>
            </a:r>
            <a:r>
              <a:rPr lang="en-GB" sz="1600" dirty="0" smtClean="0">
                <a:latin typeface="Ubuntu"/>
              </a:rPr>
              <a:t>provides an overview of the prevalence of obesity in Wales and its health consequences. It also includes information on the health behaviours associated with obesity and people’s views on food and spending.</a:t>
            </a:r>
          </a:p>
          <a:p>
            <a:pPr marL="36000" indent="0">
              <a:spcBef>
                <a:spcPts val="0"/>
              </a:spcBef>
              <a:buFont typeface="Arial"/>
              <a:buNone/>
            </a:pPr>
            <a:endParaRPr lang="en-GB" sz="1600" dirty="0" smtClean="0">
              <a:latin typeface="Ubuntu"/>
            </a:endParaRPr>
          </a:p>
          <a:p>
            <a:pPr marL="36000" indent="0">
              <a:spcBef>
                <a:spcPts val="0"/>
              </a:spcBef>
              <a:buFont typeface="Arial"/>
              <a:buNone/>
            </a:pPr>
            <a:r>
              <a:rPr lang="en-GB" sz="1600" dirty="0" smtClean="0">
                <a:latin typeface="Ubuntu"/>
              </a:rPr>
              <a:t>This report has been created to support Welsh Government’s ‘Healthy Weight: Healthy Wales’ strategy and the accompanying consultation. It also aims to inform strategic healthy weight planning in the future. Where possible, it includes health data across the life course, from reception aged children to adolescents and adults.</a:t>
            </a:r>
          </a:p>
          <a:p>
            <a:pPr marL="36000" indent="0">
              <a:spcBef>
                <a:spcPts val="0"/>
              </a:spcBef>
              <a:buFont typeface="Arial"/>
              <a:buNone/>
            </a:pPr>
            <a:endParaRPr lang="en-GB" sz="1600" dirty="0" smtClean="0">
              <a:latin typeface="Ubuntu"/>
            </a:endParaRPr>
          </a:p>
          <a:p>
            <a:pPr marL="36000" indent="0">
              <a:spcBef>
                <a:spcPts val="0"/>
              </a:spcBef>
              <a:buFont typeface="Arial"/>
              <a:buNone/>
            </a:pPr>
            <a:r>
              <a:rPr lang="en-GB" sz="1600" dirty="0" smtClean="0">
                <a:latin typeface="Ubuntu"/>
              </a:rPr>
              <a:t>Key messages relating to each indicator are included in the slide banner. The notes sections provide further guidance on the indicator definition, any caveats, and the methods and data sources used.</a:t>
            </a:r>
          </a:p>
        </p:txBody>
      </p:sp>
      <p:sp>
        <p:nvSpPr>
          <p:cNvPr id="2" name="TextBox 1"/>
          <p:cNvSpPr txBox="1"/>
          <p:nvPr/>
        </p:nvSpPr>
        <p:spPr>
          <a:xfrm>
            <a:off x="540878" y="3519640"/>
            <a:ext cx="2002298" cy="553998"/>
          </a:xfrm>
          <a:prstGeom prst="rect">
            <a:avLst/>
          </a:prstGeom>
          <a:noFill/>
        </p:spPr>
        <p:txBody>
          <a:bodyPr wrap="square" rtlCol="0">
            <a:spAutoFit/>
          </a:bodyPr>
          <a:lstStyle/>
          <a:p>
            <a:r>
              <a:rPr lang="en-GB" sz="3000" b="1" i="0" dirty="0" smtClean="0">
                <a:solidFill>
                  <a:srgbClr val="28B8CE"/>
                </a:solidFill>
                <a:latin typeface="Ubuntu" charset="0"/>
                <a:ea typeface="Ubuntu" charset="0"/>
                <a:cs typeface="Ubuntu" charset="0"/>
              </a:rPr>
              <a:t>Contents</a:t>
            </a:r>
          </a:p>
        </p:txBody>
      </p:sp>
      <p:graphicFrame>
        <p:nvGraphicFramePr>
          <p:cNvPr id="8" name="Table 7"/>
          <p:cNvGraphicFramePr>
            <a:graphicFrameLocks noGrp="1"/>
          </p:cNvGraphicFramePr>
          <p:nvPr>
            <p:extLst>
              <p:ext uri="{D42A27DB-BD31-4B8C-83A1-F6EECF244321}">
                <p14:modId xmlns:p14="http://schemas.microsoft.com/office/powerpoint/2010/main" val="1539574914"/>
              </p:ext>
            </p:extLst>
          </p:nvPr>
        </p:nvGraphicFramePr>
        <p:xfrm>
          <a:off x="588504" y="4081615"/>
          <a:ext cx="5574173" cy="1828800"/>
        </p:xfrm>
        <a:graphic>
          <a:graphicData uri="http://schemas.openxmlformats.org/drawingml/2006/table">
            <a:tbl>
              <a:tblPr firstRow="1" bandRow="1">
                <a:tableStyleId>{5940675A-B579-460E-94D1-54222C63F5DA}</a:tableStyleId>
              </a:tblPr>
              <a:tblGrid>
                <a:gridCol w="4321037">
                  <a:extLst>
                    <a:ext uri="{9D8B030D-6E8A-4147-A177-3AD203B41FA5}">
                      <a16:colId xmlns:a16="http://schemas.microsoft.com/office/drawing/2014/main" val="20000"/>
                    </a:ext>
                  </a:extLst>
                </a:gridCol>
                <a:gridCol w="1253136">
                  <a:extLst>
                    <a:ext uri="{9D8B030D-6E8A-4147-A177-3AD203B41FA5}">
                      <a16:colId xmlns:a16="http://schemas.microsoft.com/office/drawing/2014/main" val="20001"/>
                    </a:ext>
                  </a:extLst>
                </a:gridCol>
              </a:tblGrid>
              <a:tr h="173094">
                <a:tc>
                  <a:txBody>
                    <a:bodyPr/>
                    <a:lstStyle/>
                    <a:p>
                      <a:r>
                        <a:rPr lang="en-GB" sz="1800" b="1" dirty="0" smtClean="0">
                          <a:latin typeface="Ubuntu"/>
                        </a:rPr>
                        <a:t>Introduction</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3-8</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74235589"/>
                  </a:ext>
                </a:extLst>
              </a:tr>
              <a:tr h="173094">
                <a:tc>
                  <a:txBody>
                    <a:bodyPr/>
                    <a:lstStyle/>
                    <a:p>
                      <a:r>
                        <a:rPr lang="en-GB" sz="1800" b="1" dirty="0" smtClean="0">
                          <a:latin typeface="Ubuntu"/>
                        </a:rPr>
                        <a:t>Overweight and obesity prevalence</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9-26</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98765">
                <a:tc>
                  <a:txBody>
                    <a:bodyPr/>
                    <a:lstStyle/>
                    <a:p>
                      <a:r>
                        <a:rPr lang="en-GB" sz="1800" b="1" dirty="0" smtClean="0">
                          <a:latin typeface="Ubuntu"/>
                        </a:rPr>
                        <a:t>Burden of disease</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27-33</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98765">
                <a:tc>
                  <a:txBody>
                    <a:bodyPr/>
                    <a:lstStyle/>
                    <a:p>
                      <a:r>
                        <a:rPr lang="en-GB" sz="1800" b="1" dirty="0" smtClean="0">
                          <a:latin typeface="Ubuntu"/>
                        </a:rPr>
                        <a:t>Food and drink</a:t>
                      </a:r>
                      <a:r>
                        <a:rPr lang="en-GB" sz="1800" b="1" baseline="0" dirty="0" smtClean="0">
                          <a:latin typeface="Ubuntu"/>
                        </a:rPr>
                        <a:t> environment:</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6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98765">
                <a:tc>
                  <a:txBody>
                    <a:bodyPr/>
                    <a:lstStyle/>
                    <a:p>
                      <a:r>
                        <a:rPr lang="en-GB" sz="1600" dirty="0" smtClean="0">
                          <a:latin typeface="Ubuntu"/>
                        </a:rPr>
                        <a:t>Fruit</a:t>
                      </a:r>
                      <a:r>
                        <a:rPr lang="en-GB" sz="1600" baseline="0" dirty="0" smtClean="0">
                          <a:latin typeface="Ubuntu"/>
                        </a:rPr>
                        <a:t> and vegetable consumption</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34-42</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205871156"/>
              </p:ext>
            </p:extLst>
          </p:nvPr>
        </p:nvGraphicFramePr>
        <p:xfrm>
          <a:off x="6267446" y="4081615"/>
          <a:ext cx="5574173" cy="1828800"/>
        </p:xfrm>
        <a:graphic>
          <a:graphicData uri="http://schemas.openxmlformats.org/drawingml/2006/table">
            <a:tbl>
              <a:tblPr firstRow="1" bandRow="1">
                <a:tableStyleId>{5940675A-B579-460E-94D1-54222C63F5DA}</a:tableStyleId>
              </a:tblPr>
              <a:tblGrid>
                <a:gridCol w="4321037">
                  <a:extLst>
                    <a:ext uri="{9D8B030D-6E8A-4147-A177-3AD203B41FA5}">
                      <a16:colId xmlns:a16="http://schemas.microsoft.com/office/drawing/2014/main" val="20000"/>
                    </a:ext>
                  </a:extLst>
                </a:gridCol>
                <a:gridCol w="1253136">
                  <a:extLst>
                    <a:ext uri="{9D8B030D-6E8A-4147-A177-3AD203B41FA5}">
                      <a16:colId xmlns:a16="http://schemas.microsoft.com/office/drawing/2014/main" val="20001"/>
                    </a:ext>
                  </a:extLst>
                </a:gridCol>
              </a:tblGrid>
              <a:tr h="173094">
                <a:tc>
                  <a:txBody>
                    <a:bodyPr/>
                    <a:lstStyle/>
                    <a:p>
                      <a:r>
                        <a:rPr lang="en-GB" sz="1600" dirty="0" smtClean="0">
                          <a:latin typeface="Ubuntu"/>
                        </a:rPr>
                        <a:t>Eating at home</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43-47</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74235589"/>
                  </a:ext>
                </a:extLst>
              </a:tr>
              <a:tr h="173094">
                <a:tc>
                  <a:txBody>
                    <a:bodyPr/>
                    <a:lstStyle/>
                    <a:p>
                      <a:r>
                        <a:rPr lang="en-GB" sz="1600" dirty="0" smtClean="0">
                          <a:latin typeface="Ubuntu"/>
                        </a:rPr>
                        <a:t>Drinking alcohol</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48-52</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98765">
                <a:tc>
                  <a:txBody>
                    <a:bodyPr/>
                    <a:lstStyle/>
                    <a:p>
                      <a:r>
                        <a:rPr lang="en-GB" sz="1600" dirty="0" smtClean="0">
                          <a:latin typeface="Ubuntu"/>
                        </a:rPr>
                        <a:t>Food and drink expenditure</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53-57</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98765">
                <a:tc>
                  <a:txBody>
                    <a:bodyPr/>
                    <a:lstStyle/>
                    <a:p>
                      <a:r>
                        <a:rPr lang="en-GB" sz="1600" dirty="0" smtClean="0">
                          <a:latin typeface="Ubuntu"/>
                        </a:rPr>
                        <a:t>Food attitudes</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rgbClr val="28B8CE"/>
                          </a:solidFill>
                          <a:latin typeface="Ubuntu"/>
                        </a:rPr>
                        <a:t>58-63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98765">
                <a:tc>
                  <a:txBody>
                    <a:bodyPr/>
                    <a:lstStyle/>
                    <a:p>
                      <a:r>
                        <a:rPr lang="en-GB" sz="1800" b="1" dirty="0" smtClean="0">
                          <a:latin typeface="Ubuntu"/>
                        </a:rPr>
                        <a:t>Physical activity</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64-69</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1517406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High BMI contributes 9% of the known risk factors for cardiovascular disease (CVD), neoplasms and chronic respiratory diseases. The majority of known risk factors for CVD are linked to diet and obesity.</a:t>
            </a:r>
            <a:endParaRPr lang="en-GB" dirty="0"/>
          </a:p>
        </p:txBody>
      </p:sp>
      <p:grpSp>
        <p:nvGrpSpPr>
          <p:cNvPr id="2" name="Group 1"/>
          <p:cNvGrpSpPr/>
          <p:nvPr/>
        </p:nvGrpSpPr>
        <p:grpSpPr>
          <a:xfrm>
            <a:off x="730135" y="1568577"/>
            <a:ext cx="10731728" cy="3710456"/>
            <a:chOff x="730135" y="1728072"/>
            <a:chExt cx="10731728" cy="3710456"/>
          </a:xfrm>
        </p:grpSpPr>
        <p:sp>
          <p:nvSpPr>
            <p:cNvPr id="6" name="TextBox 5"/>
            <p:cNvSpPr txBox="1"/>
            <p:nvPr/>
          </p:nvSpPr>
          <p:spPr>
            <a:xfrm>
              <a:off x="1235459" y="5176918"/>
              <a:ext cx="9721080" cy="261610"/>
            </a:xfrm>
            <a:prstGeom prst="rect">
              <a:avLst/>
            </a:prstGeom>
            <a:noFill/>
          </p:spPr>
          <p:txBody>
            <a:bodyPr wrap="square" rtlCol="0">
              <a:spAutoFit/>
            </a:bodyPr>
            <a:lstStyle/>
            <a:p>
              <a:r>
                <a:rPr lang="en-GB" sz="1100" b="1" dirty="0" smtClean="0">
                  <a:latin typeface="+mn-lt"/>
                </a:rPr>
                <a:t>Please note: </a:t>
              </a:r>
              <a:r>
                <a:rPr lang="en-GB" sz="1100" dirty="0" smtClean="0">
                  <a:latin typeface="+mn-lt"/>
                </a:rPr>
                <a:t>The total number and proportion of DALYs that can be attributed to known risk factors varies substantially by cause.</a:t>
              </a:r>
              <a:endParaRPr lang="en-GB" sz="1100" dirty="0">
                <a:latin typeface="+mn-lt"/>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0135" y="1728072"/>
              <a:ext cx="10731728" cy="3448800"/>
            </a:xfrm>
            <a:prstGeom prst="rect">
              <a:avLst/>
            </a:prstGeom>
          </p:spPr>
        </p:pic>
      </p:grpSp>
      <p:sp>
        <p:nvSpPr>
          <p:cNvPr id="5" name="Slide Number Placeholder 4"/>
          <p:cNvSpPr>
            <a:spLocks noGrp="1"/>
          </p:cNvSpPr>
          <p:nvPr>
            <p:ph type="sldNum" sz="quarter" idx="4"/>
          </p:nvPr>
        </p:nvSpPr>
        <p:spPr/>
        <p:txBody>
          <a:bodyPr/>
          <a:lstStyle/>
          <a:p>
            <a:fld id="{9490A907-ADB8-4C17-B17B-3D619D329AB8}" type="slidenum">
              <a:rPr lang="en-GB" smtClean="0"/>
              <a:t>30</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3551259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Having a high BMI is the leading risk factor for </a:t>
            </a:r>
            <a:r>
              <a:rPr lang="en-GB" dirty="0" smtClean="0"/>
              <a:t>Years Lived </a:t>
            </a:r>
            <a:r>
              <a:rPr lang="en-GB" dirty="0"/>
              <a:t>with </a:t>
            </a:r>
            <a:r>
              <a:rPr lang="en-GB" dirty="0" smtClean="0"/>
              <a:t>Disability (YLD). The top three risk factors are directly linked to diet and obesity.</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31</a:t>
            </a:fld>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74472" y="1246029"/>
            <a:ext cx="7043052" cy="4716622"/>
          </a:xfrm>
          <a:prstGeom prst="rect">
            <a:avLst/>
          </a:prstGeom>
        </p:spPr>
      </p:pic>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10945164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843"/>
            <a:ext cx="12192000" cy="1242166"/>
          </a:xfrm>
        </p:spPr>
        <p:txBody>
          <a:bodyPr/>
          <a:lstStyle/>
          <a:p>
            <a:r>
              <a:rPr lang="en-GB" dirty="0"/>
              <a:t>The prevalence of diabetes in persons aged </a:t>
            </a:r>
            <a:r>
              <a:rPr lang="en-GB" dirty="0" smtClean="0"/>
              <a:t>17+ </a:t>
            </a:r>
            <a:r>
              <a:rPr lang="en-GB" dirty="0"/>
              <a:t>recorded </a:t>
            </a:r>
            <a:r>
              <a:rPr lang="en-GB" dirty="0" smtClean="0"/>
              <a:t>in primary care </a:t>
            </a:r>
            <a:r>
              <a:rPr lang="en-GB" dirty="0"/>
              <a:t>has increased from 6.0% to 7.3% in recent years</a:t>
            </a:r>
            <a:r>
              <a:rPr lang="en-GB" dirty="0" smtClean="0"/>
              <a:t>. There has been little change in the prevalence of hypertension.</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32</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38619"/>
            <a:ext cx="9000000" cy="4144897"/>
          </a:xfrm>
          <a:prstGeom prst="rect">
            <a:avLst/>
          </a:prstGeom>
        </p:spPr>
      </p:pic>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1064699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Significantly higher percentages of adults that self-reported to be obese also report that they have diabetes and/or a musculoskeletal illness.</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pPr/>
              <a:t>33</a:t>
            </a:fld>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38530" y="1547249"/>
            <a:ext cx="9000000" cy="3487430"/>
          </a:xfrm>
          <a:prstGeom prst="rect">
            <a:avLst/>
          </a:prstGeom>
        </p:spPr>
      </p:pic>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1006627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Fruit and vegetable </a:t>
            </a:r>
            <a:br>
              <a:rPr lang="en-GB" sz="4400" dirty="0" smtClean="0"/>
            </a:br>
            <a:r>
              <a:rPr lang="en-GB" sz="4400" dirty="0" smtClean="0"/>
              <a:t>consumption</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25009419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a:t>Less than a third of children in </a:t>
            </a:r>
            <a:r>
              <a:rPr lang="en-GB" dirty="0" smtClean="0"/>
              <a:t>Wales self-report to </a:t>
            </a:r>
            <a:r>
              <a:rPr lang="en-GB" dirty="0"/>
              <a:t>eat a portion of vegetables once a </a:t>
            </a:r>
            <a:r>
              <a:rPr lang="en-GB" dirty="0" smtClean="0"/>
              <a:t>day; </a:t>
            </a:r>
            <a:r>
              <a:rPr lang="en-GB" dirty="0"/>
              <a:t>lower than England, Scotland and Republic of Ireland.</a:t>
            </a:r>
          </a:p>
        </p:txBody>
      </p:sp>
      <p:sp>
        <p:nvSpPr>
          <p:cNvPr id="3" name="Slide Number Placeholder 2"/>
          <p:cNvSpPr>
            <a:spLocks noGrp="1"/>
          </p:cNvSpPr>
          <p:nvPr>
            <p:ph type="sldNum" sz="quarter" idx="4"/>
          </p:nvPr>
        </p:nvSpPr>
        <p:spPr/>
        <p:txBody>
          <a:bodyPr/>
          <a:lstStyle/>
          <a:p>
            <a:fld id="{9490A907-ADB8-4C17-B17B-3D619D329AB8}" type="slidenum">
              <a:rPr lang="en-GB" smtClean="0"/>
              <a:t>35</a:t>
            </a:fld>
            <a:endParaRPr lang="en-GB" dirty="0"/>
          </a:p>
        </p:txBody>
      </p:sp>
      <p:sp>
        <p:nvSpPr>
          <p:cNvPr id="7"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27998" y="1466849"/>
            <a:ext cx="9936000" cy="4088824"/>
          </a:xfrm>
          <a:prstGeom prst="rect">
            <a:avLst/>
          </a:prstGeom>
        </p:spPr>
      </p:pic>
    </p:spTree>
    <p:extLst>
      <p:ext uri="{BB962C8B-B14F-4D97-AF65-F5344CB8AC3E}">
        <p14:creationId xmlns:p14="http://schemas.microsoft.com/office/powerpoint/2010/main" val="14528373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a:t>In the area with the highest prevalence, girls in Hywel Dda aged 11-16, less than 50% reported to eat one or more portions of vegetables a day. This drops to less than 20% of girls and boys in Cwm Taf UHB.</a:t>
            </a:r>
          </a:p>
        </p:txBody>
      </p:sp>
      <p:sp>
        <p:nvSpPr>
          <p:cNvPr id="3" name="Slide Number Placeholder 2"/>
          <p:cNvSpPr>
            <a:spLocks noGrp="1"/>
          </p:cNvSpPr>
          <p:nvPr>
            <p:ph type="sldNum" sz="quarter" idx="4"/>
          </p:nvPr>
        </p:nvSpPr>
        <p:spPr/>
        <p:txBody>
          <a:bodyPr/>
          <a:lstStyle/>
          <a:p>
            <a:fld id="{9490A907-ADB8-4C17-B17B-3D619D329AB8}" type="slidenum">
              <a:rPr lang="en-GB" smtClean="0"/>
              <a:t>36</a:t>
            </a:fld>
            <a:endParaRPr lang="en-GB" dirty="0"/>
          </a:p>
        </p:txBody>
      </p:sp>
      <p:sp>
        <p:nvSpPr>
          <p:cNvPr id="9"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2398" y="1431825"/>
            <a:ext cx="10087200" cy="4383755"/>
          </a:xfrm>
          <a:prstGeom prst="rect">
            <a:avLst/>
          </a:prstGeom>
        </p:spPr>
      </p:pic>
    </p:spTree>
    <p:extLst>
      <p:ext uri="{BB962C8B-B14F-4D97-AF65-F5344CB8AC3E}">
        <p14:creationId xmlns:p14="http://schemas.microsoft.com/office/powerpoint/2010/main" val="42499037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Less than a quarter of adults report to consume the recommended number of portions of fruit or vegetables.</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37</a:t>
            </a:fld>
            <a:endParaRPr lang="en-GB" dirty="0"/>
          </a:p>
        </p:txBody>
      </p:sp>
      <p:sp>
        <p:nvSpPr>
          <p:cNvPr id="8"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11668" y="1264743"/>
            <a:ext cx="6840000" cy="4679796"/>
          </a:xfrm>
          <a:prstGeom prst="rect">
            <a:avLst/>
          </a:prstGeom>
        </p:spPr>
      </p:pic>
    </p:spTree>
    <p:extLst>
      <p:ext uri="{BB962C8B-B14F-4D97-AF65-F5344CB8AC3E}">
        <p14:creationId xmlns:p14="http://schemas.microsoft.com/office/powerpoint/2010/main" val="41667806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Around 20% of adults in the most deprived areas in </a:t>
            </a:r>
            <a:r>
              <a:rPr lang="en-GB" dirty="0"/>
              <a:t>Wales </a:t>
            </a:r>
            <a:r>
              <a:rPr lang="en-GB" dirty="0" smtClean="0"/>
              <a:t>eat </a:t>
            </a:r>
            <a:r>
              <a:rPr lang="en-GB" dirty="0"/>
              <a:t>the </a:t>
            </a:r>
            <a:r>
              <a:rPr lang="en-GB" dirty="0" smtClean="0"/>
              <a:t>recommended number of portions of fruit and vegetables a day, significantly lower than the Wales average.</a:t>
            </a:r>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5387" y="1667482"/>
            <a:ext cx="6121224" cy="4086000"/>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38</a:t>
            </a:fld>
            <a:endParaRPr lang="en-GB" dirty="0"/>
          </a:p>
        </p:txBody>
      </p:sp>
      <p:sp>
        <p:nvSpPr>
          <p:cNvPr id="8"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spTree>
    <p:extLst>
      <p:ext uri="{BB962C8B-B14F-4D97-AF65-F5344CB8AC3E}">
        <p14:creationId xmlns:p14="http://schemas.microsoft.com/office/powerpoint/2010/main" val="40368415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7292"/>
            <a:ext cx="12192000" cy="1271862"/>
          </a:xfrm>
        </p:spPr>
        <p:txBody>
          <a:bodyPr/>
          <a:lstStyle/>
          <a:p>
            <a:r>
              <a:rPr lang="en-GB" dirty="0"/>
              <a:t>Raw fruit consumption is most common among individuals eating fruit and vegetables on a daily basis; for those eating fruit and vegetables less often, vegetable consumption (either raw or cooked) is more common.</a:t>
            </a:r>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21376" y="1518730"/>
            <a:ext cx="9720000" cy="3966187"/>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39</a:t>
            </a:fld>
            <a:endParaRPr lang="en-GB" dirty="0"/>
          </a:p>
        </p:txBody>
      </p:sp>
      <p:sp>
        <p:nvSpPr>
          <p:cNvPr id="10"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spTree>
    <p:extLst>
      <p:ext uri="{BB962C8B-B14F-4D97-AF65-F5344CB8AC3E}">
        <p14:creationId xmlns:p14="http://schemas.microsoft.com/office/powerpoint/2010/main" val="1334981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Key messages (1)</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4</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256" y="1416316"/>
            <a:ext cx="11865483" cy="4406253"/>
          </a:xfrm>
          <a:prstGeom prst="rect">
            <a:avLst/>
          </a:prstGeom>
        </p:spPr>
        <p:txBody>
          <a:bodyPr/>
          <a:lstStyle/>
          <a:p>
            <a:pPr marL="0" lvl="0" indent="0">
              <a:buNone/>
            </a:pPr>
            <a:r>
              <a:rPr lang="en-GB" sz="1800" b="1" dirty="0" smtClean="0">
                <a:solidFill>
                  <a:srgbClr val="28B8CE"/>
                </a:solidFill>
                <a:latin typeface="Ubuntu"/>
              </a:rPr>
              <a:t>Prevalence and burden of disease</a:t>
            </a:r>
          </a:p>
          <a:p>
            <a:pPr lvl="0"/>
            <a:r>
              <a:rPr lang="en-GB" sz="1600" dirty="0" smtClean="0">
                <a:latin typeface="Ubuntu"/>
              </a:rPr>
              <a:t>Over </a:t>
            </a:r>
            <a:r>
              <a:rPr lang="en-GB" sz="1600" dirty="0">
                <a:latin typeface="Ubuntu"/>
              </a:rPr>
              <a:t>a quarter of children in Wales are overweight or obese, including 12.4% </a:t>
            </a:r>
            <a:r>
              <a:rPr lang="en-GB" sz="1600" dirty="0" smtClean="0">
                <a:latin typeface="Ubuntu"/>
              </a:rPr>
              <a:t>who </a:t>
            </a:r>
            <a:r>
              <a:rPr lang="en-GB" sz="1600" dirty="0">
                <a:latin typeface="Ubuntu"/>
              </a:rPr>
              <a:t>are obese. There has been little change in the prevalence since 2012/13 although there has been an increase in the most recent period.</a:t>
            </a:r>
          </a:p>
          <a:p>
            <a:pPr lvl="0"/>
            <a:r>
              <a:rPr lang="en-GB" sz="1600" dirty="0">
                <a:latin typeface="Ubuntu"/>
              </a:rPr>
              <a:t>Wales has a higher percentage of adolescents self-reporting to be overweight or obese compared to England, 10% higher among boys and 6% higher among girls.</a:t>
            </a:r>
          </a:p>
          <a:p>
            <a:pPr lvl="0"/>
            <a:r>
              <a:rPr lang="en-GB" sz="1600" dirty="0">
                <a:latin typeface="Ubuntu"/>
              </a:rPr>
              <a:t>Almost 60% of adults in Wales are currently overweight or obese, of which 24% are obese. There is evidence of an upward trend in recent years.</a:t>
            </a:r>
          </a:p>
          <a:p>
            <a:pPr lvl="0"/>
            <a:r>
              <a:rPr lang="en-GB" sz="1600" dirty="0">
                <a:latin typeface="Ubuntu"/>
              </a:rPr>
              <a:t>It is estimated that the percentage of adults who are overweight or obese will increase to around 64% by 2030 if the current pattern continues. </a:t>
            </a:r>
          </a:p>
          <a:p>
            <a:pPr lvl="0"/>
            <a:r>
              <a:rPr lang="en-GB" sz="1600" dirty="0">
                <a:latin typeface="Ubuntu"/>
              </a:rPr>
              <a:t>The prevalence of obesity in 4-5 year olds is 6% higher in those living in the most deprived areas in Wales compared to the least deprived; this rises to a 13% difference in adults.</a:t>
            </a:r>
          </a:p>
          <a:p>
            <a:pPr lvl="0"/>
            <a:r>
              <a:rPr lang="en-GB" sz="1600" dirty="0">
                <a:latin typeface="Ubuntu"/>
              </a:rPr>
              <a:t>High BMI is one of the top three leading risk factors for Disability-Adjusted Life Years (DALYs), 1.6 times the contribution of alcohol use.</a:t>
            </a:r>
          </a:p>
          <a:p>
            <a:pPr lvl="0"/>
            <a:r>
              <a:rPr lang="en-GB" sz="1600" dirty="0">
                <a:latin typeface="Ubuntu"/>
              </a:rPr>
              <a:t>High BMI is the leading risk factor for Years Lived with Disability (YLD). The top three risk factors are directly linked to diet and obesity</a:t>
            </a:r>
            <a:r>
              <a:rPr lang="en-GB" sz="1600" dirty="0" smtClean="0">
                <a:latin typeface="Ubuntu"/>
              </a:rPr>
              <a:t>.</a:t>
            </a:r>
          </a:p>
          <a:p>
            <a:pPr marL="0" indent="0">
              <a:buNone/>
            </a:pPr>
            <a:endParaRPr lang="en-GB" sz="1600" dirty="0" smtClean="0">
              <a:latin typeface="Ubuntu"/>
            </a:endParaRPr>
          </a:p>
          <a:p>
            <a:pPr>
              <a:buFont typeface="Arial" panose="020B0604020202020204" pitchFamily="34" charset="0"/>
              <a:buChar char="•"/>
            </a:pPr>
            <a:endParaRPr lang="en-GB" sz="1600" dirty="0">
              <a:latin typeface="Ubuntu"/>
            </a:endParaRPr>
          </a:p>
        </p:txBody>
      </p:sp>
    </p:spTree>
    <p:extLst>
      <p:ext uri="{BB962C8B-B14F-4D97-AF65-F5344CB8AC3E}">
        <p14:creationId xmlns:p14="http://schemas.microsoft.com/office/powerpoint/2010/main" val="26718072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4725"/>
            <a:ext cx="12192000" cy="1222245"/>
          </a:xfrm>
        </p:spPr>
        <p:txBody>
          <a:bodyPr/>
          <a:lstStyle/>
          <a:p>
            <a:r>
              <a:rPr lang="en-GB" dirty="0"/>
              <a:t>There is a significant difference in </a:t>
            </a:r>
            <a:r>
              <a:rPr lang="en-GB" dirty="0" smtClean="0"/>
              <a:t>obesity </a:t>
            </a:r>
            <a:r>
              <a:rPr lang="en-GB" dirty="0"/>
              <a:t>by fruit and vegetable consumption, </a:t>
            </a:r>
            <a:r>
              <a:rPr lang="en-GB" dirty="0" smtClean="0"/>
              <a:t>with </a:t>
            </a:r>
            <a:r>
              <a:rPr lang="en-GB" dirty="0"/>
              <a:t>rates in adults eating no portions 7% higher than those eating 5+. This is less pronounced for </a:t>
            </a:r>
            <a:r>
              <a:rPr lang="en-GB" dirty="0" smtClean="0"/>
              <a:t>overweight </a:t>
            </a:r>
            <a:r>
              <a:rPr lang="en-GB" dirty="0"/>
              <a:t>or obese </a:t>
            </a:r>
            <a:r>
              <a:rPr lang="en-GB" dirty="0" smtClean="0"/>
              <a:t>adults.</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t>40</a:t>
            </a:fld>
            <a:endParaRPr lang="en-GB" dirty="0"/>
          </a:p>
        </p:txBody>
      </p:sp>
      <p:sp>
        <p:nvSpPr>
          <p:cNvPr id="8"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49464" y="1685924"/>
            <a:ext cx="9944118" cy="3884400"/>
          </a:xfrm>
          <a:prstGeom prst="rect">
            <a:avLst/>
          </a:prstGeom>
        </p:spPr>
      </p:pic>
    </p:spTree>
    <p:extLst>
      <p:ext uri="{BB962C8B-B14F-4D97-AF65-F5344CB8AC3E}">
        <p14:creationId xmlns:p14="http://schemas.microsoft.com/office/powerpoint/2010/main" val="19588155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29782"/>
          </a:xfrm>
        </p:spPr>
        <p:txBody>
          <a:bodyPr/>
          <a:lstStyle/>
          <a:p>
            <a:r>
              <a:rPr lang="en-GB" dirty="0"/>
              <a:t>The percentage of adults consuming fewer than five portions of fruit and vegetables a day is estimated to increase to </a:t>
            </a:r>
            <a:r>
              <a:rPr lang="en-GB" dirty="0" smtClean="0"/>
              <a:t>74% </a:t>
            </a:r>
            <a:r>
              <a:rPr lang="en-GB" dirty="0"/>
              <a:t>by 2025 if nothing changes and the current pattern continues. </a:t>
            </a:r>
          </a:p>
        </p:txBody>
      </p:sp>
      <p:sp>
        <p:nvSpPr>
          <p:cNvPr id="3" name="Slide Number Placeholder 2"/>
          <p:cNvSpPr>
            <a:spLocks noGrp="1"/>
          </p:cNvSpPr>
          <p:nvPr>
            <p:ph type="sldNum" sz="quarter" idx="4"/>
          </p:nvPr>
        </p:nvSpPr>
        <p:spPr/>
        <p:txBody>
          <a:bodyPr/>
          <a:lstStyle/>
          <a:p>
            <a:fld id="{9490A907-ADB8-4C17-B17B-3D619D329AB8}" type="slidenum">
              <a:rPr lang="en-GB" smtClean="0"/>
              <a:t>41</a:t>
            </a:fld>
            <a:endParaRPr lang="en-GB" dirty="0"/>
          </a:p>
        </p:txBody>
      </p:sp>
      <p:sp>
        <p:nvSpPr>
          <p:cNvPr id="7"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77031" y="1352000"/>
            <a:ext cx="9037934" cy="4428000"/>
          </a:xfrm>
          <a:prstGeom prst="rect">
            <a:avLst/>
          </a:prstGeom>
        </p:spPr>
      </p:pic>
    </p:spTree>
    <p:extLst>
      <p:ext uri="{BB962C8B-B14F-4D97-AF65-F5344CB8AC3E}">
        <p14:creationId xmlns:p14="http://schemas.microsoft.com/office/powerpoint/2010/main" val="19540391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solidFill>
                  <a:schemeClr val="tx1"/>
                </a:solidFill>
                <a:latin typeface="Arial" panose="020B0604020202020204" pitchFamily="34" charset="0"/>
                <a:ea typeface="ＭＳ Ｐゴシック" panose="020B0600070205080204" pitchFamily="34" charset="-128"/>
              </a:rPr>
              <a:t/>
            </a:r>
            <a:br>
              <a:rPr lang="en-GB" dirty="0">
                <a:solidFill>
                  <a:schemeClr val="tx1"/>
                </a:solidFill>
                <a:latin typeface="Arial" panose="020B0604020202020204" pitchFamily="34" charset="0"/>
                <a:ea typeface="ＭＳ Ｐゴシック" panose="020B0600070205080204" pitchFamily="34" charset="-128"/>
              </a:rPr>
            </a:b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42</a:t>
            </a:fld>
            <a:endParaRPr lang="en-GB" dirty="0"/>
          </a:p>
        </p:txBody>
      </p:sp>
      <p:sp>
        <p:nvSpPr>
          <p:cNvPr id="7" name="Content Placeholder 1"/>
          <p:cNvSpPr txBox="1">
            <a:spLocks/>
          </p:cNvSpPr>
          <p:nvPr/>
        </p:nvSpPr>
        <p:spPr>
          <a:xfrm>
            <a:off x="266112" y="6290899"/>
            <a:ext cx="39248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sp>
        <p:nvSpPr>
          <p:cNvPr id="10" name="Text Placeholder 3"/>
          <p:cNvSpPr>
            <a:spLocks noGrp="1"/>
          </p:cNvSpPr>
          <p:nvPr>
            <p:ph type="body" sz="quarter" idx="15"/>
          </p:nvPr>
        </p:nvSpPr>
        <p:spPr>
          <a:xfrm>
            <a:off x="0" y="0"/>
            <a:ext cx="12192000" cy="1229782"/>
          </a:xfrm>
        </p:spPr>
        <p:txBody>
          <a:bodyPr/>
          <a:lstStyle/>
          <a:p>
            <a:r>
              <a:rPr lang="en-GB" dirty="0" smtClean="0"/>
              <a:t>Sugar intake is three times higher than the recommended value for adolescents and twice as high for children and adults. Respondents of </a:t>
            </a:r>
            <a:r>
              <a:rPr lang="en-GB" dirty="0"/>
              <a:t>all ages have a higher </a:t>
            </a:r>
            <a:r>
              <a:rPr lang="en-GB" dirty="0" smtClean="0"/>
              <a:t>percentage </a:t>
            </a:r>
            <a:r>
              <a:rPr lang="en-GB" dirty="0"/>
              <a:t>of </a:t>
            </a:r>
            <a:r>
              <a:rPr lang="en-GB" dirty="0" smtClean="0"/>
              <a:t>saturated </a:t>
            </a:r>
            <a:r>
              <a:rPr lang="en-GB" dirty="0"/>
              <a:t>fat than is recommended. </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57084" y="1652637"/>
            <a:ext cx="4679393" cy="3960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095998" y="1652637"/>
            <a:ext cx="4688922" cy="3960000"/>
          </a:xfrm>
          <a:prstGeom prst="rect">
            <a:avLst/>
          </a:prstGeom>
        </p:spPr>
      </p:pic>
    </p:spTree>
    <p:extLst>
      <p:ext uri="{BB962C8B-B14F-4D97-AF65-F5344CB8AC3E}">
        <p14:creationId xmlns:p14="http://schemas.microsoft.com/office/powerpoint/2010/main" val="41028900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Eating at home</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37088150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43584"/>
          </a:xfrm>
        </p:spPr>
        <p:txBody>
          <a:bodyPr/>
          <a:lstStyle/>
          <a:p>
            <a:r>
              <a:rPr lang="en-GB" dirty="0"/>
              <a:t>Nearly two-thirds of respondents reported that they prepare food for themselves or others at least once a day. Nearly 10% prepare food less than once a week. </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19246"/>
            <a:ext cx="6120000" cy="432324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44</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Eating at home</a:t>
            </a:r>
            <a:endParaRPr lang="en-GB" sz="1800" b="1" dirty="0">
              <a:solidFill>
                <a:schemeClr val="bg1"/>
              </a:solidFill>
              <a:latin typeface="Ubuntu"/>
            </a:endParaRPr>
          </a:p>
        </p:txBody>
      </p:sp>
    </p:spTree>
    <p:extLst>
      <p:ext uri="{BB962C8B-B14F-4D97-AF65-F5344CB8AC3E}">
        <p14:creationId xmlns:p14="http://schemas.microsoft.com/office/powerpoint/2010/main" val="23844509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15663"/>
          </a:xfrm>
        </p:spPr>
        <p:txBody>
          <a:bodyPr/>
          <a:lstStyle/>
          <a:p>
            <a:r>
              <a:rPr lang="en-GB" dirty="0" smtClean="0"/>
              <a:t>Around two-thirds of adults reported that they ate ready meals once a month or less. However, over </a:t>
            </a:r>
            <a:r>
              <a:rPr lang="en-GB" dirty="0"/>
              <a:t>a fifth of </a:t>
            </a:r>
            <a:r>
              <a:rPr lang="en-GB" dirty="0" smtClean="0"/>
              <a:t>r</a:t>
            </a:r>
            <a:r>
              <a:rPr lang="en-GB" altLang="en-US" dirty="0" smtClean="0"/>
              <a:t>espondents </a:t>
            </a:r>
            <a:r>
              <a:rPr lang="en-GB" altLang="en-US" dirty="0"/>
              <a:t>reported that they </a:t>
            </a:r>
            <a:r>
              <a:rPr lang="en-GB" altLang="en-US" dirty="0" smtClean="0"/>
              <a:t>ate </a:t>
            </a:r>
            <a:r>
              <a:rPr lang="en-GB" altLang="en-US" dirty="0"/>
              <a:t>ready meals at least once a week. </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20875"/>
            <a:ext cx="6120000" cy="432324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45</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Eating at home</a:t>
            </a:r>
            <a:endParaRPr lang="en-GB" sz="1800" b="1" dirty="0">
              <a:solidFill>
                <a:schemeClr val="bg1"/>
              </a:solidFill>
              <a:latin typeface="Ubuntu"/>
            </a:endParaRPr>
          </a:p>
        </p:txBody>
      </p:sp>
    </p:spTree>
    <p:extLst>
      <p:ext uri="{BB962C8B-B14F-4D97-AF65-F5344CB8AC3E}">
        <p14:creationId xmlns:p14="http://schemas.microsoft.com/office/powerpoint/2010/main" val="553013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986"/>
            <a:ext cx="12192000" cy="1178114"/>
          </a:xfrm>
        </p:spPr>
        <p:txBody>
          <a:bodyPr/>
          <a:lstStyle/>
          <a:p>
            <a:r>
              <a:rPr lang="en-GB" dirty="0"/>
              <a:t>6 out of 10 respondents had eaten </a:t>
            </a:r>
            <a:r>
              <a:rPr lang="en-GB" dirty="0" smtClean="0"/>
              <a:t>takeaway </a:t>
            </a:r>
            <a:r>
              <a:rPr lang="en-GB" dirty="0"/>
              <a:t>food from a restaurant, takeaway outlet or fast food restaurant in the previous month. </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33067"/>
            <a:ext cx="6120000" cy="432324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46</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Eating at home</a:t>
            </a:r>
            <a:endParaRPr lang="en-GB" sz="1800" b="1" dirty="0">
              <a:solidFill>
                <a:schemeClr val="bg1"/>
              </a:solidFill>
              <a:latin typeface="Ubuntu"/>
            </a:endParaRPr>
          </a:p>
        </p:txBody>
      </p:sp>
    </p:spTree>
    <p:extLst>
      <p:ext uri="{BB962C8B-B14F-4D97-AF65-F5344CB8AC3E}">
        <p14:creationId xmlns:p14="http://schemas.microsoft.com/office/powerpoint/2010/main" val="17790548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4120"/>
            <a:ext cx="12192000" cy="1238048"/>
          </a:xfrm>
        </p:spPr>
        <p:txBody>
          <a:bodyPr/>
          <a:lstStyle/>
          <a:p>
            <a:r>
              <a:rPr lang="en-GB" dirty="0"/>
              <a:t>Almost two thirds of adults reported to eat breakfast at home on five or more days in the previous week. One in twenty adults reported to never eat breakfast.</a:t>
            </a:r>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32792"/>
            <a:ext cx="6120000" cy="4323247"/>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47</a:t>
            </a:fld>
            <a:endParaRPr lang="en-GB" dirty="0"/>
          </a:p>
        </p:txBody>
      </p:sp>
      <p:sp>
        <p:nvSpPr>
          <p:cNvPr id="9"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Eating at home</a:t>
            </a:r>
            <a:endParaRPr lang="en-GB" sz="1800" b="1" dirty="0">
              <a:solidFill>
                <a:schemeClr val="bg1"/>
              </a:solidFill>
              <a:latin typeface="Ubuntu"/>
            </a:endParaRPr>
          </a:p>
        </p:txBody>
      </p:sp>
    </p:spTree>
    <p:extLst>
      <p:ext uri="{BB962C8B-B14F-4D97-AF65-F5344CB8AC3E}">
        <p14:creationId xmlns:p14="http://schemas.microsoft.com/office/powerpoint/2010/main" val="33135466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Drinking alcohol</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28886535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a:t>Wales has a higher percentage of girls that reported drinking alcohol at least once a week than England, Scotland and Republic of Ireland. Only Scotland has a higher percentage of boys.</a:t>
            </a:r>
          </a:p>
        </p:txBody>
      </p:sp>
      <p:sp>
        <p:nvSpPr>
          <p:cNvPr id="3" name="Slide Number Placeholder 2"/>
          <p:cNvSpPr>
            <a:spLocks noGrp="1"/>
          </p:cNvSpPr>
          <p:nvPr>
            <p:ph type="sldNum" sz="quarter" idx="4"/>
          </p:nvPr>
        </p:nvSpPr>
        <p:spPr/>
        <p:txBody>
          <a:bodyPr/>
          <a:lstStyle/>
          <a:p>
            <a:fld id="{9490A907-ADB8-4C17-B17B-3D619D329AB8}" type="slidenum">
              <a:rPr lang="en-GB" smtClean="0"/>
              <a:t>49</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Drinking alcohol</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03396" y="1514474"/>
            <a:ext cx="9745200" cy="4088709"/>
          </a:xfrm>
          <a:prstGeom prst="rect">
            <a:avLst/>
          </a:prstGeom>
        </p:spPr>
      </p:pic>
    </p:spTree>
    <p:extLst>
      <p:ext uri="{BB962C8B-B14F-4D97-AF65-F5344CB8AC3E}">
        <p14:creationId xmlns:p14="http://schemas.microsoft.com/office/powerpoint/2010/main" val="655750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Key messages (2)</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5</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256" y="1416316"/>
            <a:ext cx="11865483" cy="4406253"/>
          </a:xfrm>
          <a:prstGeom prst="rect">
            <a:avLst/>
          </a:prstGeom>
        </p:spPr>
        <p:txBody>
          <a:bodyPr/>
          <a:lstStyle/>
          <a:p>
            <a:pPr marL="0" lvl="0" indent="0">
              <a:buNone/>
            </a:pPr>
            <a:r>
              <a:rPr lang="en-GB" sz="1800" b="1" dirty="0" smtClean="0">
                <a:solidFill>
                  <a:srgbClr val="28B8CE"/>
                </a:solidFill>
                <a:latin typeface="Ubuntu"/>
              </a:rPr>
              <a:t>Food and drink environment</a:t>
            </a:r>
          </a:p>
          <a:p>
            <a:pPr lvl="0"/>
            <a:r>
              <a:rPr lang="en-GB" sz="1600" dirty="0">
                <a:latin typeface="Ubuntu"/>
              </a:rPr>
              <a:t>The prevalence of obesity is 7% higher in adults eating no portions of fruit or veg compared to those eating five or more portions of fruit or veg</a:t>
            </a:r>
            <a:r>
              <a:rPr lang="en-GB" sz="1600" dirty="0" smtClean="0">
                <a:latin typeface="Ubuntu"/>
              </a:rPr>
              <a:t>.</a:t>
            </a:r>
          </a:p>
          <a:p>
            <a:pPr lvl="0"/>
            <a:r>
              <a:rPr lang="en-GB" sz="1600" dirty="0" smtClean="0">
                <a:latin typeface="Ubuntu"/>
              </a:rPr>
              <a:t>Less </a:t>
            </a:r>
            <a:r>
              <a:rPr lang="en-GB" sz="1600" dirty="0">
                <a:latin typeface="Ubuntu"/>
              </a:rPr>
              <a:t>than a third of adolescents in Wales report to eat a portion of vegetables </a:t>
            </a:r>
            <a:r>
              <a:rPr lang="en-GB" sz="1600" dirty="0" smtClean="0">
                <a:latin typeface="Ubuntu"/>
              </a:rPr>
              <a:t>once </a:t>
            </a:r>
            <a:r>
              <a:rPr lang="en-GB" sz="1600" dirty="0">
                <a:latin typeface="Ubuntu"/>
              </a:rPr>
              <a:t>a day. Less than a quarter of adults in Wales report to eat five portions of fruit and vegetables a day.</a:t>
            </a:r>
          </a:p>
          <a:p>
            <a:pPr lvl="0"/>
            <a:r>
              <a:rPr lang="en-GB" sz="1600" dirty="0">
                <a:latin typeface="Ubuntu"/>
              </a:rPr>
              <a:t>Nearly 10% of adults prepare food themselves less than once a week; over 20% reported that they ate ready meals at least once a week. </a:t>
            </a:r>
          </a:p>
          <a:p>
            <a:pPr lvl="0"/>
            <a:r>
              <a:rPr lang="en-GB" sz="1600" dirty="0">
                <a:latin typeface="Ubuntu"/>
              </a:rPr>
              <a:t>Welsh residents spent 18% less on fruit and vegetables in 2015-17 compared to 2006-08.</a:t>
            </a:r>
          </a:p>
          <a:p>
            <a:pPr lvl="0"/>
            <a:r>
              <a:rPr lang="en-GB" sz="1600" dirty="0">
                <a:latin typeface="Ubuntu"/>
              </a:rPr>
              <a:t>One in ten Welsh residents reported that they could not always afford to eat a balanced diet.</a:t>
            </a:r>
          </a:p>
          <a:p>
            <a:pPr lvl="0"/>
            <a:r>
              <a:rPr lang="en-GB" sz="1600" dirty="0">
                <a:latin typeface="Ubuntu"/>
              </a:rPr>
              <a:t>One in twenty Welsh residents often worried that they would run out of food before having enough money to buy more. </a:t>
            </a:r>
          </a:p>
          <a:p>
            <a:pPr lvl="0"/>
            <a:r>
              <a:rPr lang="en-GB" sz="1600" dirty="0">
                <a:latin typeface="Ubuntu"/>
              </a:rPr>
              <a:t>Around </a:t>
            </a:r>
            <a:r>
              <a:rPr lang="en-GB" sz="1600" dirty="0" smtClean="0">
                <a:latin typeface="Ubuntu"/>
              </a:rPr>
              <a:t>one </a:t>
            </a:r>
            <a:r>
              <a:rPr lang="en-GB" sz="1600" dirty="0">
                <a:latin typeface="Ubuntu"/>
              </a:rPr>
              <a:t>in </a:t>
            </a:r>
            <a:r>
              <a:rPr lang="en-GB" sz="1600" dirty="0" smtClean="0">
                <a:latin typeface="Ubuntu"/>
              </a:rPr>
              <a:t>five </a:t>
            </a:r>
            <a:r>
              <a:rPr lang="en-GB" sz="1600" dirty="0">
                <a:latin typeface="Ubuntu"/>
              </a:rPr>
              <a:t>adults in Wales report to drink above guidelines, with higher rates in the less deprived areas. </a:t>
            </a:r>
          </a:p>
          <a:p>
            <a:pPr lvl="0"/>
            <a:r>
              <a:rPr lang="en-GB" sz="1600" dirty="0">
                <a:latin typeface="Ubuntu"/>
              </a:rPr>
              <a:t>Overweight/obesity is not associated with drinking above the recommended guidelines of alcohol but is significantly associated with high risk drinking</a:t>
            </a:r>
            <a:r>
              <a:rPr lang="en-GB" sz="1600" dirty="0" smtClean="0">
                <a:latin typeface="Ubuntu"/>
              </a:rPr>
              <a:t>.</a:t>
            </a:r>
          </a:p>
        </p:txBody>
      </p:sp>
    </p:spTree>
    <p:extLst>
      <p:ext uri="{BB962C8B-B14F-4D97-AF65-F5344CB8AC3E}">
        <p14:creationId xmlns:p14="http://schemas.microsoft.com/office/powerpoint/2010/main" val="2931334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The percentage of boys and girls reporting to drink alcohol at least once a week in Cwm Taf UHB is significantly higher than the Wales value. Only boys in ABM UHB have a significantly lower percentage. </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50</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Drinking alcohol</a:t>
            </a:r>
            <a:endParaRPr lang="en-GB" sz="1800" b="1" dirty="0">
              <a:solidFill>
                <a:schemeClr val="bg1"/>
              </a:solidFill>
              <a:latin typeface="Ubuntu"/>
            </a:endParaRPr>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4814" y="1396999"/>
            <a:ext cx="9790545" cy="4388400"/>
          </a:xfrm>
          <a:prstGeom prst="rect">
            <a:avLst/>
          </a:prstGeom>
        </p:spPr>
      </p:pic>
    </p:spTree>
    <p:extLst>
      <p:ext uri="{BB962C8B-B14F-4D97-AF65-F5344CB8AC3E}">
        <p14:creationId xmlns:p14="http://schemas.microsoft.com/office/powerpoint/2010/main" val="9657055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Around 1 in 5 adults in Wales report to drink above guidelines. The percentage is significantly higher in the least deprived areas.</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51</a:t>
            </a:fld>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25824" y="1570016"/>
            <a:ext cx="5940348" cy="4086000"/>
          </a:xfrm>
          <a:prstGeom prst="rect">
            <a:avLst/>
          </a:prstGeom>
        </p:spPr>
      </p:pic>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Drinking alcohol</a:t>
            </a:r>
            <a:endParaRPr lang="en-GB" sz="1800" b="1" dirty="0">
              <a:solidFill>
                <a:schemeClr val="bg1"/>
              </a:solidFill>
              <a:latin typeface="Ubuntu"/>
            </a:endParaRPr>
          </a:p>
        </p:txBody>
      </p:sp>
    </p:spTree>
    <p:extLst>
      <p:ext uri="{BB962C8B-B14F-4D97-AF65-F5344CB8AC3E}">
        <p14:creationId xmlns:p14="http://schemas.microsoft.com/office/powerpoint/2010/main" val="4685022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34440"/>
          </a:xfrm>
        </p:spPr>
        <p:txBody>
          <a:bodyPr/>
          <a:lstStyle/>
          <a:p>
            <a:r>
              <a:rPr lang="en-GB" dirty="0" smtClean="0"/>
              <a:t>Overweight / obesity </a:t>
            </a:r>
            <a:r>
              <a:rPr lang="en-GB" dirty="0"/>
              <a:t>is not associated with drinking above the recommended guidelines of alcohol but is significantly associated with high risk drinking.</a:t>
            </a:r>
          </a:p>
        </p:txBody>
      </p:sp>
      <p:sp>
        <p:nvSpPr>
          <p:cNvPr id="3" name="Slide Number Placeholder 2"/>
          <p:cNvSpPr>
            <a:spLocks noGrp="1"/>
          </p:cNvSpPr>
          <p:nvPr>
            <p:ph type="sldNum" sz="quarter" idx="4"/>
          </p:nvPr>
        </p:nvSpPr>
        <p:spPr/>
        <p:txBody>
          <a:bodyPr/>
          <a:lstStyle/>
          <a:p>
            <a:fld id="{9490A907-ADB8-4C17-B17B-3D619D329AB8}" type="slidenum">
              <a:rPr lang="en-GB" smtClean="0"/>
              <a:t>52</a:t>
            </a:fld>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73143" y="2026530"/>
            <a:ext cx="4861184" cy="2880000"/>
          </a:xfrm>
          <a:prstGeom prst="rect">
            <a:avLst/>
          </a:prstGeom>
        </p:spPr>
      </p:pic>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Drinking alcohol</a:t>
            </a:r>
            <a:endParaRPr lang="en-GB" sz="1800" b="1" dirty="0">
              <a:solidFill>
                <a:schemeClr val="bg1"/>
              </a:solidFill>
              <a:latin typeface="Ubuntu"/>
            </a:endParaRPr>
          </a:p>
        </p:txBody>
      </p:sp>
      <p:pic>
        <p:nvPicPr>
          <p:cNvPr id="9" name="Picture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31433" y="2026530"/>
            <a:ext cx="4854640" cy="2880000"/>
          </a:xfrm>
          <a:prstGeom prst="rect">
            <a:avLst/>
          </a:prstGeom>
        </p:spPr>
      </p:pic>
    </p:spTree>
    <p:extLst>
      <p:ext uri="{BB962C8B-B14F-4D97-AF65-F5344CB8AC3E}">
        <p14:creationId xmlns:p14="http://schemas.microsoft.com/office/powerpoint/2010/main" val="5957652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Food and drink expenditure</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15012632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2585"/>
            <a:ext cx="12192000" cy="1206139"/>
          </a:xfrm>
        </p:spPr>
        <p:txBody>
          <a:bodyPr/>
          <a:lstStyle/>
          <a:p>
            <a:r>
              <a:rPr lang="en-GB" altLang="en-US" dirty="0"/>
              <a:t>Compared to England, a higher percentage of household expenditure in Wales is on food </a:t>
            </a:r>
            <a:r>
              <a:rPr lang="en-GB" altLang="en-US" dirty="0" smtClean="0"/>
              <a:t>and non-alcoholic </a:t>
            </a:r>
            <a:r>
              <a:rPr lang="en-GB" altLang="en-US" dirty="0"/>
              <a:t>drinks. </a:t>
            </a:r>
            <a:r>
              <a:rPr lang="en-GB" altLang="en-US" dirty="0" smtClean="0"/>
              <a:t>However, the absolute expenditure may still be lower.</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54</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and drink expenditure</a:t>
            </a:r>
            <a:endParaRPr lang="en-GB" sz="1800" b="1" dirty="0">
              <a:solidFill>
                <a:schemeClr val="bg1"/>
              </a:solidFill>
              <a:latin typeface="Ubuntu"/>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16485"/>
            <a:ext cx="9000000" cy="4133445"/>
          </a:xfrm>
          <a:prstGeom prst="rect">
            <a:avLst/>
          </a:prstGeom>
        </p:spPr>
      </p:pic>
    </p:spTree>
    <p:extLst>
      <p:ext uri="{BB962C8B-B14F-4D97-AF65-F5344CB8AC3E}">
        <p14:creationId xmlns:p14="http://schemas.microsoft.com/office/powerpoint/2010/main" val="1105889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38250"/>
          </a:xfrm>
        </p:spPr>
        <p:txBody>
          <a:bodyPr/>
          <a:lstStyle/>
          <a:p>
            <a:r>
              <a:rPr lang="en-GB" altLang="en-US" dirty="0" smtClean="0"/>
              <a:t>Having adjusted </a:t>
            </a:r>
            <a:r>
              <a:rPr lang="en-GB" altLang="en-US" dirty="0"/>
              <a:t>for inflation, Welsh residents spent 18% less on fruit and vegetables in 2015-17 compared to 2006-08. </a:t>
            </a: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01314" y="1535429"/>
            <a:ext cx="8989367" cy="4140000"/>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55</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and drink expenditure</a:t>
            </a:r>
            <a:endParaRPr lang="en-GB" sz="1800" b="1" dirty="0">
              <a:solidFill>
                <a:schemeClr val="bg1"/>
              </a:solidFill>
              <a:latin typeface="Ubuntu"/>
            </a:endParaRPr>
          </a:p>
        </p:txBody>
      </p:sp>
    </p:spTree>
    <p:extLst>
      <p:ext uri="{BB962C8B-B14F-4D97-AF65-F5344CB8AC3E}">
        <p14:creationId xmlns:p14="http://schemas.microsoft.com/office/powerpoint/2010/main" val="28912946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47775"/>
          </a:xfrm>
        </p:spPr>
        <p:txBody>
          <a:bodyPr/>
          <a:lstStyle/>
          <a:p>
            <a:r>
              <a:rPr lang="en-GB" altLang="en-US" dirty="0"/>
              <a:t>When adjusted for inflation, Welsh residents spent 48% less on drinking alcohol away from home in 2015-17 compared to 2006-08. </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56</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and drink expenditure</a:t>
            </a:r>
            <a:endParaRPr lang="en-GB" sz="1800" b="1" dirty="0">
              <a:solidFill>
                <a:schemeClr val="bg1"/>
              </a:solidFill>
              <a:latin typeface="Ubuntu"/>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43442"/>
            <a:ext cx="9000000" cy="4144897"/>
          </a:xfrm>
          <a:prstGeom prst="rect">
            <a:avLst/>
          </a:prstGeom>
        </p:spPr>
      </p:pic>
    </p:spTree>
    <p:extLst>
      <p:ext uri="{BB962C8B-B14F-4D97-AF65-F5344CB8AC3E}">
        <p14:creationId xmlns:p14="http://schemas.microsoft.com/office/powerpoint/2010/main" val="3366587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393542"/>
          </a:xfrm>
        </p:spPr>
        <p:txBody>
          <a:bodyPr/>
          <a:lstStyle/>
          <a:p>
            <a:r>
              <a:rPr lang="en-GB" altLang="en-US" dirty="0" smtClean="0"/>
              <a:t>Welsh </a:t>
            </a:r>
            <a:r>
              <a:rPr lang="en-GB" altLang="en-US" dirty="0"/>
              <a:t>residents spent 10% less on drinking alcohol at home 2015-17 compared to 2006-08, with the biggest decrease seen in wines. There have been some increases in spending since 2012-14.</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79037" y="1527774"/>
            <a:ext cx="9000000" cy="414489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57</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and drink expenditure</a:t>
            </a:r>
            <a:endParaRPr lang="en-GB" sz="1800" b="1" dirty="0">
              <a:solidFill>
                <a:schemeClr val="bg1"/>
              </a:solidFill>
              <a:latin typeface="Ubuntu"/>
            </a:endParaRPr>
          </a:p>
        </p:txBody>
      </p:sp>
    </p:spTree>
    <p:extLst>
      <p:ext uri="{BB962C8B-B14F-4D97-AF65-F5344CB8AC3E}">
        <p14:creationId xmlns:p14="http://schemas.microsoft.com/office/powerpoint/2010/main" val="1929672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Food attitudes</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19551642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One in five respondents had worried that they would run out of food before having enough money to buy more in the previous 12 months. </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5999" y="1539088"/>
            <a:ext cx="6120000" cy="3961390"/>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59</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spTree>
    <p:extLst>
      <p:ext uri="{BB962C8B-B14F-4D97-AF65-F5344CB8AC3E}">
        <p14:creationId xmlns:p14="http://schemas.microsoft.com/office/powerpoint/2010/main" val="3422211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Key messages (3)</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6</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256" y="1416316"/>
            <a:ext cx="11865483" cy="4406253"/>
          </a:xfrm>
          <a:prstGeom prst="rect">
            <a:avLst/>
          </a:prstGeom>
        </p:spPr>
        <p:txBody>
          <a:bodyPr/>
          <a:lstStyle/>
          <a:p>
            <a:pPr marL="0" lvl="0" indent="0">
              <a:buNone/>
            </a:pPr>
            <a:r>
              <a:rPr lang="en-GB" sz="1800" b="1" dirty="0" smtClean="0">
                <a:solidFill>
                  <a:srgbClr val="28B8CE"/>
                </a:solidFill>
                <a:latin typeface="Ubuntu"/>
              </a:rPr>
              <a:t>Physical activity</a:t>
            </a:r>
            <a:endParaRPr lang="en-GB" sz="1600" b="1" dirty="0" smtClean="0">
              <a:solidFill>
                <a:srgbClr val="28B8CE"/>
              </a:solidFill>
              <a:latin typeface="Ubuntu"/>
            </a:endParaRPr>
          </a:p>
          <a:p>
            <a:r>
              <a:rPr lang="en-GB" sz="1600" dirty="0">
                <a:latin typeface="Ubuntu"/>
              </a:rPr>
              <a:t>The prevalence of obesity is significantly lower amongst those reporting to meet physical activity guidelines</a:t>
            </a:r>
            <a:r>
              <a:rPr lang="en-GB" sz="1600" dirty="0" smtClean="0">
                <a:latin typeface="Ubuntu"/>
              </a:rPr>
              <a:t>.</a:t>
            </a:r>
          </a:p>
          <a:p>
            <a:pPr lvl="0"/>
            <a:r>
              <a:rPr lang="en-GB" sz="1600" dirty="0" smtClean="0">
                <a:latin typeface="Ubuntu"/>
              </a:rPr>
              <a:t>Less </a:t>
            </a:r>
            <a:r>
              <a:rPr lang="en-GB" sz="1600" dirty="0">
                <a:latin typeface="Ubuntu"/>
              </a:rPr>
              <a:t>than twenty percent of adolescents are physically active for 60 minutes every day; the rate in girls is half that of boys.</a:t>
            </a:r>
          </a:p>
          <a:p>
            <a:pPr lvl="0"/>
            <a:r>
              <a:rPr lang="en-GB" sz="1600" dirty="0">
                <a:latin typeface="Ubuntu"/>
              </a:rPr>
              <a:t>54% of adults undertake the recommended 150 minutes of physical activity per week; however, the rate for females is lower than that of males across all ages.</a:t>
            </a:r>
          </a:p>
          <a:p>
            <a:pPr lvl="0"/>
            <a:r>
              <a:rPr lang="en-GB" sz="1600" dirty="0">
                <a:latin typeface="Ubuntu"/>
              </a:rPr>
              <a:t>The percentage of adults meeting physical activity guidelines is 15% higher in the least deprived areas compared to the most deprived areas. </a:t>
            </a:r>
          </a:p>
        </p:txBody>
      </p:sp>
    </p:spTree>
    <p:extLst>
      <p:ext uri="{BB962C8B-B14F-4D97-AF65-F5344CB8AC3E}">
        <p14:creationId xmlns:p14="http://schemas.microsoft.com/office/powerpoint/2010/main" val="22900644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29193"/>
          </a:xfrm>
        </p:spPr>
        <p:txBody>
          <a:bodyPr/>
          <a:lstStyle/>
          <a:p>
            <a:r>
              <a:rPr lang="en-GB" dirty="0"/>
              <a:t>Over </a:t>
            </a:r>
            <a:r>
              <a:rPr lang="en-GB" dirty="0" smtClean="0"/>
              <a:t>10% of adults reported </a:t>
            </a:r>
            <a:r>
              <a:rPr lang="en-GB" dirty="0"/>
              <a:t>that they could not afford to eat balanced meals at some point in the previous 12 months. </a:t>
            </a:r>
            <a:r>
              <a:rPr lang="en-GB" dirty="0" smtClean="0"/>
              <a:t>Around </a:t>
            </a:r>
            <a:r>
              <a:rPr lang="en-GB" dirty="0"/>
              <a:t>2% </a:t>
            </a:r>
            <a:r>
              <a:rPr lang="en-GB" dirty="0" smtClean="0"/>
              <a:t>of respondents </a:t>
            </a:r>
            <a:r>
              <a:rPr lang="en-GB" dirty="0"/>
              <a:t>reported that this was often the case. </a:t>
            </a:r>
          </a:p>
        </p:txBody>
      </p:sp>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5998" y="1524271"/>
            <a:ext cx="6120000" cy="3961389"/>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60</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spTree>
    <p:extLst>
      <p:ext uri="{BB962C8B-B14F-4D97-AF65-F5344CB8AC3E}">
        <p14:creationId xmlns:p14="http://schemas.microsoft.com/office/powerpoint/2010/main" val="14370865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19200"/>
          </a:xfrm>
        </p:spPr>
        <p:txBody>
          <a:bodyPr/>
          <a:lstStyle/>
          <a:p>
            <a:r>
              <a:rPr lang="en-GB" altLang="en-US" dirty="0" smtClean="0"/>
              <a:t>Over 90% of Welsh </a:t>
            </a:r>
            <a:r>
              <a:rPr lang="en-GB" altLang="en-US" dirty="0"/>
              <a:t>respondents agreed that what you eat makes a big difference to your health</a:t>
            </a:r>
            <a:r>
              <a:rPr lang="en-GB" altLang="en-US" dirty="0" smtClean="0"/>
              <a:t>.</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61</a:t>
            </a:fld>
            <a:endParaRPr lang="en-GB" dirty="0"/>
          </a:p>
        </p:txBody>
      </p:sp>
      <p:sp>
        <p:nvSpPr>
          <p:cNvPr id="9"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3224" y="1537138"/>
            <a:ext cx="6125548" cy="4320000"/>
          </a:xfrm>
          <a:prstGeom prst="rect">
            <a:avLst/>
          </a:prstGeom>
        </p:spPr>
      </p:pic>
    </p:spTree>
    <p:extLst>
      <p:ext uri="{BB962C8B-B14F-4D97-AF65-F5344CB8AC3E}">
        <p14:creationId xmlns:p14="http://schemas.microsoft.com/office/powerpoint/2010/main" val="14049433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73795"/>
          </a:xfrm>
        </p:spPr>
        <p:txBody>
          <a:bodyPr/>
          <a:lstStyle/>
          <a:p>
            <a:r>
              <a:rPr lang="en-GB" altLang="en-US" dirty="0"/>
              <a:t>The majority of Welsh respondents </a:t>
            </a:r>
            <a:r>
              <a:rPr lang="en-GB" altLang="en-US" dirty="0" smtClean="0"/>
              <a:t>agreed </a:t>
            </a:r>
            <a:r>
              <a:rPr lang="en-GB" altLang="en-US" dirty="0"/>
              <a:t>that experts contradict each other over what foods are good </a:t>
            </a:r>
            <a:r>
              <a:rPr lang="en-GB" altLang="en-US" dirty="0" smtClean="0"/>
              <a:t>or </a:t>
            </a:r>
            <a:r>
              <a:rPr lang="en-GB" altLang="en-US" dirty="0"/>
              <a:t>bad for you. </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20552"/>
            <a:ext cx="6120000" cy="432324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62</a:t>
            </a:fld>
            <a:endParaRPr lang="en-GB" dirty="0"/>
          </a:p>
        </p:txBody>
      </p:sp>
      <p:sp>
        <p:nvSpPr>
          <p:cNvPr id="9"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spTree>
    <p:extLst>
      <p:ext uri="{BB962C8B-B14F-4D97-AF65-F5344CB8AC3E}">
        <p14:creationId xmlns:p14="http://schemas.microsoft.com/office/powerpoint/2010/main" val="401485914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16872"/>
          </a:xfrm>
        </p:spPr>
        <p:txBody>
          <a:bodyPr/>
          <a:lstStyle/>
          <a:p>
            <a:r>
              <a:rPr lang="en-GB" dirty="0"/>
              <a:t>Only 5.3</a:t>
            </a:r>
            <a:r>
              <a:rPr lang="en-GB" dirty="0" smtClean="0"/>
              <a:t>% of adults reported </a:t>
            </a:r>
            <a:r>
              <a:rPr lang="en-GB" dirty="0"/>
              <a:t>that healthy food choice was the most important factor when deciding where to eat out. Cleanliness / hygiene and a good hygiene rating were the top factors (50.5% of responses). </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331975"/>
            <a:ext cx="6120000" cy="4570834"/>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63</a:t>
            </a:fld>
            <a:endParaRPr lang="en-GB" dirty="0"/>
          </a:p>
        </p:txBody>
      </p:sp>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spTree>
    <p:extLst>
      <p:ext uri="{BB962C8B-B14F-4D97-AF65-F5344CB8AC3E}">
        <p14:creationId xmlns:p14="http://schemas.microsoft.com/office/powerpoint/2010/main" val="27991210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Physical activity</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38701447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The percentage of 15 year-olds </a:t>
            </a:r>
            <a:r>
              <a:rPr lang="en-GB" dirty="0" smtClean="0"/>
              <a:t>that self-reported being physically </a:t>
            </a:r>
            <a:r>
              <a:rPr lang="en-GB" dirty="0"/>
              <a:t>active for 60 minutes every day is lower in Wales than </a:t>
            </a:r>
            <a:r>
              <a:rPr lang="en-GB" dirty="0" smtClean="0"/>
              <a:t>England. Physical activity for girls is half that of boys in Wales.</a:t>
            </a:r>
            <a:endParaRPr lang="en-GB" altLang="en-US" dirty="0"/>
          </a:p>
        </p:txBody>
      </p:sp>
      <p:sp>
        <p:nvSpPr>
          <p:cNvPr id="3" name="Slide Number Placeholder 2"/>
          <p:cNvSpPr>
            <a:spLocks noGrp="1"/>
          </p:cNvSpPr>
          <p:nvPr>
            <p:ph type="sldNum" sz="quarter" idx="4"/>
          </p:nvPr>
        </p:nvSpPr>
        <p:spPr/>
        <p:txBody>
          <a:bodyPr/>
          <a:lstStyle/>
          <a:p>
            <a:fld id="{9490A907-ADB8-4C17-B17B-3D619D329AB8}" type="slidenum">
              <a:rPr lang="en-GB" smtClean="0"/>
              <a:t>65</a:t>
            </a:fld>
            <a:endParaRPr lang="en-GB" dirty="0"/>
          </a:p>
        </p:txBody>
      </p:sp>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2408" y="1662082"/>
            <a:ext cx="10236960" cy="4096800"/>
          </a:xfrm>
          <a:prstGeom prst="rect">
            <a:avLst/>
          </a:prstGeom>
        </p:spPr>
      </p:pic>
    </p:spTree>
    <p:extLst>
      <p:ext uri="{BB962C8B-B14F-4D97-AF65-F5344CB8AC3E}">
        <p14:creationId xmlns:p14="http://schemas.microsoft.com/office/powerpoint/2010/main" val="320476852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Around 1 in 5 </a:t>
            </a:r>
            <a:r>
              <a:rPr lang="en-GB" dirty="0" smtClean="0"/>
              <a:t>boys self-report to be physically active for 60 minutes every day. However, only 1 </a:t>
            </a:r>
            <a:r>
              <a:rPr lang="en-GB" dirty="0"/>
              <a:t>in 10 </a:t>
            </a:r>
            <a:r>
              <a:rPr lang="en-GB" dirty="0" smtClean="0"/>
              <a:t>girls meet the same guidelines.</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t>66</a:t>
            </a:fld>
            <a:endParaRPr lang="en-GB" dirty="0"/>
          </a:p>
        </p:txBody>
      </p:sp>
      <p:sp>
        <p:nvSpPr>
          <p:cNvPr id="9"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47212" y="1310979"/>
            <a:ext cx="9889342" cy="4590000"/>
          </a:xfrm>
          <a:prstGeom prst="rect">
            <a:avLst/>
          </a:prstGeom>
        </p:spPr>
      </p:pic>
    </p:spTree>
    <p:extLst>
      <p:ext uri="{BB962C8B-B14F-4D97-AF65-F5344CB8AC3E}">
        <p14:creationId xmlns:p14="http://schemas.microsoft.com/office/powerpoint/2010/main" val="227454284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a:t>The percentage of adults reporting to meet physical activity guidelines is higher in men than women for each age group. </a:t>
            </a:r>
          </a:p>
        </p:txBody>
      </p:sp>
      <p:sp>
        <p:nvSpPr>
          <p:cNvPr id="3" name="Slide Number Placeholder 2"/>
          <p:cNvSpPr>
            <a:spLocks noGrp="1"/>
          </p:cNvSpPr>
          <p:nvPr>
            <p:ph type="sldNum" sz="quarter" idx="4"/>
          </p:nvPr>
        </p:nvSpPr>
        <p:spPr/>
        <p:txBody>
          <a:bodyPr/>
          <a:lstStyle/>
          <a:p>
            <a:fld id="{9490A907-ADB8-4C17-B17B-3D619D329AB8}" type="slidenum">
              <a:rPr lang="en-GB" smtClean="0"/>
              <a:t>67</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81899" y="1264939"/>
            <a:ext cx="6828197" cy="4680000"/>
          </a:xfrm>
          <a:prstGeom prst="rect">
            <a:avLst/>
          </a:prstGeom>
        </p:spPr>
      </p:pic>
    </p:spTree>
    <p:extLst>
      <p:ext uri="{BB962C8B-B14F-4D97-AF65-F5344CB8AC3E}">
        <p14:creationId xmlns:p14="http://schemas.microsoft.com/office/powerpoint/2010/main" val="313397533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Adults reporting to meet physical activity guidelines increases as deprivation decreases. There is a 15% inequality gap between the least and most deprived areas.</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68</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25824" y="1581149"/>
            <a:ext cx="5940348" cy="4086000"/>
          </a:xfrm>
          <a:prstGeom prst="rect">
            <a:avLst/>
          </a:prstGeom>
        </p:spPr>
      </p:pic>
    </p:spTree>
    <p:extLst>
      <p:ext uri="{BB962C8B-B14F-4D97-AF65-F5344CB8AC3E}">
        <p14:creationId xmlns:p14="http://schemas.microsoft.com/office/powerpoint/2010/main" val="33445874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33376"/>
          </a:xfrm>
        </p:spPr>
        <p:txBody>
          <a:bodyPr/>
          <a:lstStyle/>
          <a:p>
            <a:r>
              <a:rPr lang="en-GB" dirty="0" smtClean="0"/>
              <a:t>A significantly higher percentage of adults that reported to be physically inactive were obese. A significantly lower percentage of adults that met physical activity guidelines were overweight or obese.</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t>69</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07548" y="1823975"/>
            <a:ext cx="9853200" cy="3760502"/>
          </a:xfrm>
          <a:prstGeom prst="rect">
            <a:avLst/>
          </a:prstGeom>
        </p:spPr>
      </p:pic>
    </p:spTree>
    <p:extLst>
      <p:ext uri="{BB962C8B-B14F-4D97-AF65-F5344CB8AC3E}">
        <p14:creationId xmlns:p14="http://schemas.microsoft.com/office/powerpoint/2010/main" val="393310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Good to know (1)</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7</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256" y="1334671"/>
            <a:ext cx="11865483" cy="4406253"/>
          </a:xfrm>
          <a:prstGeom prst="rect">
            <a:avLst/>
          </a:prstGeom>
        </p:spPr>
        <p:txBody>
          <a:bodyPr/>
          <a:lstStyle/>
          <a:p>
            <a:pPr marL="0" indent="0">
              <a:buNone/>
            </a:pPr>
            <a:r>
              <a:rPr lang="en-GB" sz="1800" b="1" dirty="0" smtClean="0">
                <a:solidFill>
                  <a:srgbClr val="28B8CE"/>
                </a:solidFill>
                <a:latin typeface="Ubuntu"/>
              </a:rPr>
              <a:t>Glossary</a:t>
            </a:r>
          </a:p>
          <a:p>
            <a:pPr marL="0" indent="0">
              <a:buNone/>
            </a:pPr>
            <a:r>
              <a:rPr lang="en-GB" sz="1600" b="1" dirty="0" smtClean="0">
                <a:solidFill>
                  <a:srgbClr val="28B8CE"/>
                </a:solidFill>
                <a:latin typeface="Ubuntu"/>
              </a:rPr>
              <a:t>BMI –</a:t>
            </a:r>
            <a:r>
              <a:rPr lang="en-GB" sz="1600" b="1" dirty="0" smtClean="0">
                <a:latin typeface="Ubuntu"/>
              </a:rPr>
              <a:t> </a:t>
            </a:r>
            <a:r>
              <a:rPr lang="en-GB" sz="1600" b="1" dirty="0" smtClean="0">
                <a:solidFill>
                  <a:srgbClr val="28B8CE"/>
                </a:solidFill>
                <a:latin typeface="Ubuntu"/>
              </a:rPr>
              <a:t>Body Mass Index</a:t>
            </a:r>
            <a:r>
              <a:rPr lang="en-GB" sz="1600" dirty="0">
                <a:latin typeface="Ubuntu"/>
              </a:rPr>
              <a:t>, is a value derived from the </a:t>
            </a:r>
            <a:r>
              <a:rPr lang="en-GB" sz="1600" dirty="0" smtClean="0">
                <a:latin typeface="Ubuntu"/>
              </a:rPr>
              <a:t>weight </a:t>
            </a:r>
            <a:r>
              <a:rPr lang="en-GB" sz="1600" dirty="0">
                <a:latin typeface="Ubuntu"/>
              </a:rPr>
              <a:t>and height of an individual</a:t>
            </a:r>
            <a:r>
              <a:rPr lang="en-GB" sz="1600" dirty="0" smtClean="0">
                <a:latin typeface="Ubuntu"/>
              </a:rPr>
              <a:t>. The </a:t>
            </a:r>
            <a:r>
              <a:rPr lang="en-GB" sz="1600" dirty="0">
                <a:latin typeface="Ubuntu"/>
              </a:rPr>
              <a:t>BMI is defined </a:t>
            </a:r>
            <a:r>
              <a:rPr lang="en-GB" sz="1600" dirty="0" smtClean="0">
                <a:latin typeface="Ubuntu"/>
              </a:rPr>
              <a:t>as the weight </a:t>
            </a:r>
            <a:r>
              <a:rPr lang="en-GB" sz="1600" dirty="0">
                <a:latin typeface="Ubuntu"/>
              </a:rPr>
              <a:t>divided by the square of the body height and is expressed in units of kg/m</a:t>
            </a:r>
            <a:r>
              <a:rPr lang="en-GB" sz="1600" baseline="30000" dirty="0">
                <a:latin typeface="Ubuntu"/>
              </a:rPr>
              <a:t>2</a:t>
            </a:r>
            <a:r>
              <a:rPr lang="en-GB" sz="1600" dirty="0">
                <a:latin typeface="Ubuntu"/>
              </a:rPr>
              <a:t>. BMI is commonly used in public health to determine the prevalence of overweight or obese (BMI 25+) and obese adults (BMI 30+) and </a:t>
            </a:r>
            <a:r>
              <a:rPr lang="en-US" sz="1600" dirty="0" smtClean="0">
                <a:latin typeface="Ubuntu"/>
              </a:rPr>
              <a:t>as </a:t>
            </a:r>
            <a:r>
              <a:rPr lang="en-US" sz="1600" dirty="0">
                <a:latin typeface="Ubuntu"/>
              </a:rPr>
              <a:t>a risk factor for </a:t>
            </a:r>
            <a:r>
              <a:rPr lang="en-US" sz="1600" dirty="0" smtClean="0">
                <a:latin typeface="Ubuntu"/>
              </a:rPr>
              <a:t>several </a:t>
            </a:r>
            <a:r>
              <a:rPr lang="en-US" sz="1600" dirty="0">
                <a:latin typeface="Ubuntu"/>
              </a:rPr>
              <a:t>health issues. </a:t>
            </a:r>
            <a:r>
              <a:rPr lang="en-US" sz="1600" dirty="0" smtClean="0">
                <a:latin typeface="Ubuntu"/>
              </a:rPr>
              <a:t>However, </a:t>
            </a:r>
            <a:r>
              <a:rPr lang="en-US" sz="1600" dirty="0">
                <a:latin typeface="Ubuntu"/>
              </a:rPr>
              <a:t>BMI </a:t>
            </a:r>
            <a:r>
              <a:rPr lang="en-US" sz="1600" dirty="0" smtClean="0">
                <a:latin typeface="Ubuntu"/>
              </a:rPr>
              <a:t>is </a:t>
            </a:r>
            <a:r>
              <a:rPr lang="en-US" sz="1600" dirty="0">
                <a:latin typeface="Ubuntu"/>
              </a:rPr>
              <a:t>not able to distinguish between lean and fat body mass and does not capture information on the distribution of fat across the body; both of these factors </a:t>
            </a:r>
            <a:r>
              <a:rPr lang="en-US" sz="1600" dirty="0" smtClean="0">
                <a:latin typeface="Ubuntu"/>
              </a:rPr>
              <a:t>can </a:t>
            </a:r>
            <a:r>
              <a:rPr lang="en-US" sz="1600" dirty="0">
                <a:latin typeface="Ubuntu"/>
              </a:rPr>
              <a:t>influence the impact on health, </a:t>
            </a:r>
            <a:r>
              <a:rPr lang="en-US" sz="1600" dirty="0" smtClean="0">
                <a:latin typeface="Ubuntu"/>
              </a:rPr>
              <a:t>and may </a:t>
            </a:r>
            <a:r>
              <a:rPr lang="en-US" sz="1600" dirty="0">
                <a:latin typeface="Ubuntu"/>
              </a:rPr>
              <a:t>vary </a:t>
            </a:r>
            <a:r>
              <a:rPr lang="en-US" sz="1600" dirty="0" smtClean="0">
                <a:latin typeface="Ubuntu"/>
              </a:rPr>
              <a:t>by sex, age and ethnicity. </a:t>
            </a:r>
            <a:endParaRPr lang="en-GB" sz="1600" dirty="0">
              <a:latin typeface="Ubuntu"/>
            </a:endParaRPr>
          </a:p>
          <a:p>
            <a:pPr marL="0" indent="0">
              <a:buNone/>
            </a:pPr>
            <a:r>
              <a:rPr lang="en-GB" sz="1600" b="1" dirty="0" smtClean="0">
                <a:solidFill>
                  <a:srgbClr val="28B8CE"/>
                </a:solidFill>
                <a:latin typeface="Ubuntu"/>
              </a:rPr>
              <a:t>YLD – Years lived with disability</a:t>
            </a:r>
            <a:r>
              <a:rPr lang="en-GB" sz="1600" dirty="0" smtClean="0">
                <a:latin typeface="Ubuntu"/>
              </a:rPr>
              <a:t>, the number of incident cases in the period is multiplied by the average duration of the disease and a weight factor that reflects the severity of the disease on a scale from 0 (perfect health) to 1 (deceased).</a:t>
            </a:r>
          </a:p>
          <a:p>
            <a:pPr marL="0" indent="0">
              <a:buNone/>
            </a:pPr>
            <a:r>
              <a:rPr lang="en-GB" sz="1600" b="1" dirty="0">
                <a:solidFill>
                  <a:srgbClr val="28B8CE"/>
                </a:solidFill>
                <a:latin typeface="Ubuntu"/>
              </a:rPr>
              <a:t>YLL – </a:t>
            </a:r>
            <a:r>
              <a:rPr lang="en-GB" sz="1600" b="1" dirty="0" smtClean="0">
                <a:solidFill>
                  <a:srgbClr val="28B8CE"/>
                </a:solidFill>
                <a:latin typeface="Ubuntu"/>
              </a:rPr>
              <a:t>Years </a:t>
            </a:r>
            <a:r>
              <a:rPr lang="en-GB" sz="1600" b="1" dirty="0">
                <a:solidFill>
                  <a:srgbClr val="28B8CE"/>
                </a:solidFill>
                <a:latin typeface="Ubuntu"/>
              </a:rPr>
              <a:t>of life </a:t>
            </a:r>
            <a:r>
              <a:rPr lang="en-GB" sz="1600" b="1" dirty="0" smtClean="0">
                <a:solidFill>
                  <a:srgbClr val="28B8CE"/>
                </a:solidFill>
                <a:latin typeface="Ubuntu"/>
              </a:rPr>
              <a:t>lost</a:t>
            </a:r>
            <a:r>
              <a:rPr lang="en-GB" sz="1600" dirty="0" smtClean="0">
                <a:latin typeface="Ubuntu"/>
              </a:rPr>
              <a:t>, </a:t>
            </a:r>
            <a:r>
              <a:rPr lang="en-GB" sz="1600" dirty="0">
                <a:latin typeface="Ubuntu"/>
              </a:rPr>
              <a:t>the number of years of life lost due to premature mortality.</a:t>
            </a:r>
          </a:p>
          <a:p>
            <a:pPr marL="0" indent="0">
              <a:buNone/>
            </a:pPr>
            <a:r>
              <a:rPr lang="en-GB" sz="1600" b="1" dirty="0" smtClean="0">
                <a:solidFill>
                  <a:srgbClr val="28B8CE"/>
                </a:solidFill>
                <a:latin typeface="Ubuntu"/>
              </a:rPr>
              <a:t>DALYs </a:t>
            </a:r>
            <a:r>
              <a:rPr lang="en-GB" sz="1600" b="1" dirty="0">
                <a:solidFill>
                  <a:srgbClr val="28B8CE"/>
                </a:solidFill>
                <a:latin typeface="Ubuntu"/>
              </a:rPr>
              <a:t>– </a:t>
            </a:r>
            <a:r>
              <a:rPr lang="en-GB" sz="1600" b="1" dirty="0" smtClean="0">
                <a:solidFill>
                  <a:srgbClr val="28B8CE"/>
                </a:solidFill>
                <a:latin typeface="Ubuntu"/>
              </a:rPr>
              <a:t>Disability-adjusted </a:t>
            </a:r>
            <a:r>
              <a:rPr lang="en-GB" sz="1600" b="1" dirty="0">
                <a:solidFill>
                  <a:srgbClr val="28B8CE"/>
                </a:solidFill>
                <a:latin typeface="Ubuntu"/>
              </a:rPr>
              <a:t>life years</a:t>
            </a:r>
            <a:r>
              <a:rPr lang="en-GB" sz="1600" dirty="0" smtClean="0">
                <a:latin typeface="Ubuntu"/>
              </a:rPr>
              <a:t>, the sum of years of life lost (YLL) and years live with disability (YLD). One </a:t>
            </a:r>
            <a:r>
              <a:rPr lang="en-GB" sz="1600" dirty="0">
                <a:latin typeface="Ubuntu"/>
              </a:rPr>
              <a:t>DALY can be thought of as one lost year of "healthy" life. The sum of these DALYs across the population can be thought of as a measurement of the gap between current health status and an ideal health situation where the entire population lives to an advanced age, free of disease and disability</a:t>
            </a:r>
            <a:r>
              <a:rPr lang="en-GB" sz="1600" dirty="0" smtClean="0">
                <a:latin typeface="Ubuntu"/>
              </a:rPr>
              <a:t>.</a:t>
            </a:r>
            <a:endParaRPr lang="en-GB" sz="1600" dirty="0">
              <a:latin typeface="Ubuntu"/>
            </a:endParaRPr>
          </a:p>
          <a:p>
            <a:pPr marL="0" indent="0">
              <a:buNone/>
            </a:pPr>
            <a:r>
              <a:rPr lang="en-GB" sz="1600" b="1" dirty="0" smtClean="0">
                <a:solidFill>
                  <a:srgbClr val="28B8CE"/>
                </a:solidFill>
                <a:latin typeface="Ubuntu"/>
              </a:rPr>
              <a:t>Deprivation – Welsh </a:t>
            </a:r>
            <a:r>
              <a:rPr lang="en-GB" sz="1600" b="1" dirty="0">
                <a:solidFill>
                  <a:srgbClr val="28B8CE"/>
                </a:solidFill>
                <a:latin typeface="Ubuntu"/>
              </a:rPr>
              <a:t>Index of Multiple Deprivation (WIMD) 2014 </a:t>
            </a:r>
            <a:r>
              <a:rPr lang="en-GB" sz="1600" dirty="0">
                <a:latin typeface="Ubuntu"/>
              </a:rPr>
              <a:t>is an area-based rather than individual-based measure. </a:t>
            </a:r>
            <a:r>
              <a:rPr lang="en-GB" sz="1600" dirty="0" smtClean="0">
                <a:latin typeface="Ubuntu"/>
              </a:rPr>
              <a:t>Therefore, not </a:t>
            </a:r>
            <a:r>
              <a:rPr lang="en-GB" sz="1600" dirty="0">
                <a:latin typeface="Ubuntu"/>
              </a:rPr>
              <a:t>everyone living in a deprived area is necessarily living in deprived circumstances and, equally, some people living in an area classed as least deprived may experience deprivation.</a:t>
            </a:r>
          </a:p>
          <a:p>
            <a:pPr marL="0" indent="0">
              <a:buNone/>
            </a:pPr>
            <a:endParaRPr lang="en-GB" sz="1600" dirty="0" smtClean="0">
              <a:latin typeface="Ubuntu"/>
            </a:endParaRPr>
          </a:p>
          <a:p>
            <a:pPr marL="0" indent="0">
              <a:buNone/>
            </a:pPr>
            <a:endParaRPr lang="en-GB" sz="1600" dirty="0" smtClean="0">
              <a:latin typeface="Ubuntu"/>
            </a:endParaRPr>
          </a:p>
          <a:p>
            <a:pPr>
              <a:buFont typeface="Arial" panose="020B0604020202020204" pitchFamily="34" charset="0"/>
              <a:buChar char="•"/>
            </a:pPr>
            <a:endParaRPr lang="en-GB" sz="1600" dirty="0">
              <a:latin typeface="Ubuntu"/>
            </a:endParaRPr>
          </a:p>
        </p:txBody>
      </p:sp>
    </p:spTree>
    <p:extLst>
      <p:ext uri="{BB962C8B-B14F-4D97-AF65-F5344CB8AC3E}">
        <p14:creationId xmlns:p14="http://schemas.microsoft.com/office/powerpoint/2010/main" val="72623607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266112" y="6290899"/>
            <a:ext cx="3597275" cy="249299"/>
          </a:xfrm>
          <a:prstGeom prst="rect">
            <a:avLst/>
          </a:prstGeom>
        </p:spPr>
        <p:txBody>
          <a:bodyPr anchor="ctr"/>
          <a:lstStyle/>
          <a:p>
            <a:pPr marL="0" indent="0">
              <a:buNone/>
            </a:pPr>
            <a:r>
              <a:rPr lang="en-GB" sz="1800" b="1" dirty="0" smtClean="0">
                <a:solidFill>
                  <a:schemeClr val="bg1"/>
                </a:solidFill>
                <a:latin typeface="Ubuntu"/>
              </a:rPr>
              <a:t>Obesity in Wales</a:t>
            </a:r>
            <a:endParaRPr lang="en-GB" sz="1800" b="1" dirty="0">
              <a:solidFill>
                <a:schemeClr val="bg1"/>
              </a:solidFill>
              <a:latin typeface="Ubuntu"/>
            </a:endParaRPr>
          </a:p>
        </p:txBody>
      </p:sp>
      <p:sp>
        <p:nvSpPr>
          <p:cNvPr id="3" name="Content Placeholder 2"/>
          <p:cNvSpPr>
            <a:spLocks noGrp="1"/>
          </p:cNvSpPr>
          <p:nvPr>
            <p:ph sz="quarter" idx="14"/>
          </p:nvPr>
        </p:nvSpPr>
        <p:spPr>
          <a:xfrm>
            <a:off x="715960" y="1504953"/>
            <a:ext cx="10760075" cy="4467890"/>
          </a:xfrm>
        </p:spPr>
        <p:txBody>
          <a:bodyPr/>
          <a:lstStyle/>
          <a:p>
            <a:pPr marL="685800" indent="-685800">
              <a:buNone/>
            </a:pPr>
            <a:r>
              <a:rPr lang="en-GB" sz="1800" b="1" dirty="0">
                <a:solidFill>
                  <a:schemeClr val="tx1"/>
                </a:solidFill>
                <a:latin typeface="Ubuntu"/>
              </a:rPr>
              <a:t>To copy a slide for use in a presentation:</a:t>
            </a:r>
          </a:p>
          <a:p>
            <a:pPr marL="685800" indent="-685800">
              <a:buNone/>
            </a:pPr>
            <a:endParaRPr lang="en-GB" sz="1800" b="1" dirty="0">
              <a:solidFill>
                <a:schemeClr val="tx1"/>
              </a:solidFill>
              <a:latin typeface="Ubuntu"/>
            </a:endParaRPr>
          </a:p>
          <a:p>
            <a:pPr marL="685800" indent="-685800">
              <a:buNone/>
            </a:pPr>
            <a:r>
              <a:rPr lang="en-GB" sz="1800" dirty="0">
                <a:solidFill>
                  <a:schemeClr val="tx1"/>
                </a:solidFill>
                <a:latin typeface="Ubuntu"/>
              </a:rPr>
              <a:t>1. 	</a:t>
            </a:r>
            <a:r>
              <a:rPr lang="en-GB" sz="1800" b="1" dirty="0">
                <a:solidFill>
                  <a:schemeClr val="tx1"/>
                </a:solidFill>
                <a:latin typeface="Ubuntu"/>
              </a:rPr>
              <a:t>Right-click</a:t>
            </a:r>
            <a:r>
              <a:rPr lang="en-GB" sz="1800" dirty="0">
                <a:solidFill>
                  <a:schemeClr val="tx1"/>
                </a:solidFill>
                <a:latin typeface="Ubuntu"/>
              </a:rPr>
              <a:t> on the slide you wish to copy from the list on the left-hand side (the ‘slides’ tab) when in normal view and </a:t>
            </a:r>
            <a:r>
              <a:rPr lang="en-GB" sz="1800" b="1" dirty="0">
                <a:solidFill>
                  <a:schemeClr val="tx1"/>
                </a:solidFill>
                <a:latin typeface="Ubuntu"/>
              </a:rPr>
              <a:t>select ‘Copy’</a:t>
            </a:r>
            <a:r>
              <a:rPr lang="en-GB" sz="1800" dirty="0">
                <a:solidFill>
                  <a:schemeClr val="tx1"/>
                </a:solidFill>
                <a:latin typeface="Ubuntu"/>
              </a:rPr>
              <a:t> from the list.</a:t>
            </a:r>
          </a:p>
          <a:p>
            <a:pPr marL="685800" indent="-685800">
              <a:buFontTx/>
              <a:buAutoNum type="arabicPeriod"/>
            </a:pPr>
            <a:endParaRPr lang="en-GB" sz="1800" dirty="0">
              <a:solidFill>
                <a:schemeClr val="tx1"/>
              </a:solidFill>
              <a:latin typeface="Ubuntu"/>
            </a:endParaRPr>
          </a:p>
          <a:p>
            <a:pPr marL="685800" indent="-685800">
              <a:buFontTx/>
              <a:buAutoNum type="arabicPeriod" startAt="2"/>
            </a:pPr>
            <a:r>
              <a:rPr lang="en-GB" sz="1800" dirty="0">
                <a:solidFill>
                  <a:schemeClr val="tx1"/>
                </a:solidFill>
                <a:latin typeface="Ubuntu"/>
              </a:rPr>
              <a:t>Go to your presentation and </a:t>
            </a:r>
            <a:r>
              <a:rPr lang="en-GB" sz="1800" b="1" dirty="0">
                <a:solidFill>
                  <a:schemeClr val="tx1"/>
                </a:solidFill>
                <a:latin typeface="Ubuntu"/>
              </a:rPr>
              <a:t>right-click</a:t>
            </a:r>
            <a:r>
              <a:rPr lang="en-GB" sz="1800" dirty="0">
                <a:solidFill>
                  <a:schemeClr val="tx1"/>
                </a:solidFill>
                <a:latin typeface="Ubuntu"/>
              </a:rPr>
              <a:t> where you want the copied slide to appear in the ‘slides’ tab and </a:t>
            </a:r>
            <a:r>
              <a:rPr lang="en-GB" sz="1800" b="1" dirty="0">
                <a:solidFill>
                  <a:schemeClr val="tx1"/>
                </a:solidFill>
                <a:latin typeface="Ubuntu"/>
              </a:rPr>
              <a:t>select ‘paste’</a:t>
            </a:r>
            <a:r>
              <a:rPr lang="en-GB" sz="1800" dirty="0">
                <a:solidFill>
                  <a:schemeClr val="tx1"/>
                </a:solidFill>
                <a:latin typeface="Ubuntu"/>
              </a:rPr>
              <a:t> from the list. </a:t>
            </a:r>
          </a:p>
          <a:p>
            <a:pPr marL="685800" indent="-685800">
              <a:buFontTx/>
              <a:buAutoNum type="arabicPeriod" startAt="2"/>
            </a:pPr>
            <a:endParaRPr lang="en-GB" sz="1800" dirty="0">
              <a:solidFill>
                <a:schemeClr val="tx1"/>
              </a:solidFill>
              <a:latin typeface="Ubuntu"/>
            </a:endParaRPr>
          </a:p>
          <a:p>
            <a:pPr marL="685800" indent="-685800">
              <a:buFontTx/>
              <a:buAutoNum type="arabicPeriod" startAt="2"/>
            </a:pPr>
            <a:r>
              <a:rPr lang="en-GB" sz="1800" dirty="0">
                <a:solidFill>
                  <a:schemeClr val="tx1"/>
                </a:solidFill>
                <a:latin typeface="Ubuntu"/>
              </a:rPr>
              <a:t>On being pasted into your presentation a small clipboard icon with a black arrow will appear near the bottom right-hand corner of the newly pasted slide. </a:t>
            </a:r>
            <a:r>
              <a:rPr lang="en-GB" sz="1800" b="1" dirty="0">
                <a:solidFill>
                  <a:schemeClr val="tx1"/>
                </a:solidFill>
                <a:latin typeface="Ubuntu"/>
              </a:rPr>
              <a:t>Click on the arrow</a:t>
            </a:r>
            <a:r>
              <a:rPr lang="en-GB" sz="1800" dirty="0">
                <a:solidFill>
                  <a:schemeClr val="tx1"/>
                </a:solidFill>
                <a:latin typeface="Ubuntu"/>
              </a:rPr>
              <a:t> to show the drop-down menu and </a:t>
            </a:r>
            <a:r>
              <a:rPr lang="en-GB" sz="1800" b="1" dirty="0">
                <a:solidFill>
                  <a:schemeClr val="tx1"/>
                </a:solidFill>
                <a:latin typeface="Ubuntu"/>
              </a:rPr>
              <a:t>select “Keep Source Formatting”</a:t>
            </a:r>
            <a:r>
              <a:rPr lang="en-GB" sz="1800" dirty="0">
                <a:solidFill>
                  <a:schemeClr val="tx1"/>
                </a:solidFill>
                <a:latin typeface="Ubuntu"/>
              </a:rPr>
              <a:t> from the list. The slide will then appear as seen in the original presentation.</a:t>
            </a:r>
          </a:p>
          <a:p>
            <a:pPr marL="0" indent="0">
              <a:buNone/>
            </a:pPr>
            <a:endParaRPr lang="en-GB" sz="1600" dirty="0"/>
          </a:p>
        </p:txBody>
      </p:sp>
      <p:sp>
        <p:nvSpPr>
          <p:cNvPr id="4" name="Text Placeholder 3"/>
          <p:cNvSpPr>
            <a:spLocks noGrp="1"/>
          </p:cNvSpPr>
          <p:nvPr>
            <p:ph type="body" sz="quarter" idx="15"/>
          </p:nvPr>
        </p:nvSpPr>
        <p:spPr>
          <a:xfrm>
            <a:off x="104775" y="-1"/>
            <a:ext cx="12087224" cy="1245890"/>
          </a:xfrm>
        </p:spPr>
        <p:txBody>
          <a:bodyPr/>
          <a:lstStyle/>
          <a:p>
            <a:r>
              <a:rPr lang="en-GB" sz="6000" dirty="0" smtClean="0"/>
              <a:t>Instructions to copy a slide</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70</a:t>
            </a:fld>
            <a:endParaRPr lang="en-GB" dirty="0"/>
          </a:p>
        </p:txBody>
      </p:sp>
    </p:spTree>
    <p:extLst>
      <p:ext uri="{BB962C8B-B14F-4D97-AF65-F5344CB8AC3E}">
        <p14:creationId xmlns:p14="http://schemas.microsoft.com/office/powerpoint/2010/main" val="114106414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4521200"/>
            <a:ext cx="10760075" cy="1231900"/>
          </a:xfrm>
        </p:spPr>
        <p:txBody>
          <a:bodyPr/>
          <a:lstStyle/>
          <a:p>
            <a:pPr marL="0" indent="0">
              <a:buNone/>
            </a:pPr>
            <a:r>
              <a:rPr lang="en-GB" b="1" dirty="0">
                <a:solidFill>
                  <a:schemeClr val="tx1"/>
                </a:solidFill>
                <a:latin typeface="Ubuntu"/>
              </a:rPr>
              <a:t>Public Health Wales Observatory</a:t>
            </a:r>
            <a:r>
              <a:rPr lang="en-GB" dirty="0">
                <a:latin typeface="Ubuntu"/>
              </a:rPr>
              <a:t/>
            </a:r>
            <a:br>
              <a:rPr lang="en-GB" dirty="0">
                <a:latin typeface="Ubuntu"/>
              </a:rPr>
            </a:br>
            <a:r>
              <a:rPr lang="en-GB" dirty="0">
                <a:solidFill>
                  <a:schemeClr val="tx1"/>
                </a:solidFill>
                <a:latin typeface="Ubuntu"/>
              </a:rPr>
              <a:t>Web: </a:t>
            </a:r>
            <a:r>
              <a:rPr lang="en-GB" dirty="0">
                <a:latin typeface="Ubuntu"/>
                <a:hlinkClick r:id="rId3"/>
              </a:rPr>
              <a:t>www.publichealthwalesobservatory.wales.nhs.uk</a:t>
            </a:r>
            <a:r>
              <a:rPr lang="en-GB" dirty="0">
                <a:latin typeface="Ubuntu"/>
              </a:rPr>
              <a:t/>
            </a:r>
            <a:br>
              <a:rPr lang="en-GB" dirty="0">
                <a:latin typeface="Ubuntu"/>
              </a:rPr>
            </a:br>
            <a:r>
              <a:rPr lang="en-GB" dirty="0">
                <a:solidFill>
                  <a:schemeClr val="tx1"/>
                </a:solidFill>
                <a:latin typeface="Ubuntu"/>
              </a:rPr>
              <a:t>Email: </a:t>
            </a:r>
            <a:r>
              <a:rPr lang="en-GB" dirty="0">
                <a:solidFill>
                  <a:schemeClr val="tx1"/>
                </a:solidFill>
                <a:latin typeface="Ubuntu"/>
                <a:hlinkClick r:id="rId4"/>
              </a:rPr>
              <a:t>publichealthwalesobservatory@wales.nhs.uk</a:t>
            </a:r>
            <a:r>
              <a:rPr lang="en-GB" dirty="0">
                <a:solidFill>
                  <a:schemeClr val="tx1"/>
                </a:solidFill>
                <a:latin typeface="Ubuntu"/>
              </a:rPr>
              <a:t> </a:t>
            </a:r>
            <a:r>
              <a:rPr lang="en-GB" dirty="0"/>
              <a:t/>
            </a:r>
            <a:br>
              <a:rPr lang="en-GB" dirty="0"/>
            </a:br>
            <a:r>
              <a:rPr lang="en-GB" sz="1800" dirty="0"/>
              <a:t/>
            </a:r>
            <a:br>
              <a:rPr lang="en-GB" sz="1800" dirty="0"/>
            </a:br>
            <a:endParaRPr lang="en-GB" dirty="0"/>
          </a:p>
        </p:txBody>
      </p:sp>
      <p:sp>
        <p:nvSpPr>
          <p:cNvPr id="4" name="Text Placeholder 3"/>
          <p:cNvSpPr>
            <a:spLocks noGrp="1"/>
          </p:cNvSpPr>
          <p:nvPr>
            <p:ph type="body" sz="quarter" idx="15"/>
          </p:nvPr>
        </p:nvSpPr>
        <p:spPr>
          <a:xfrm>
            <a:off x="88900" y="-1"/>
            <a:ext cx="12103099" cy="1245890"/>
          </a:xfrm>
        </p:spPr>
        <p:txBody>
          <a:bodyPr/>
          <a:lstStyle/>
          <a:p>
            <a:r>
              <a:rPr lang="en-GB" sz="6000" dirty="0" smtClean="0"/>
              <a:t>Acknowledgements</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71</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
        <p:nvSpPr>
          <p:cNvPr id="2" name="Rectangle 1"/>
          <p:cNvSpPr/>
          <p:nvPr/>
        </p:nvSpPr>
        <p:spPr>
          <a:xfrm>
            <a:off x="713286" y="1672100"/>
            <a:ext cx="10660651" cy="2492990"/>
          </a:xfrm>
          <a:prstGeom prst="rect">
            <a:avLst/>
          </a:prstGeom>
        </p:spPr>
        <p:txBody>
          <a:bodyPr wrap="square" lIns="36000" tIns="36000" rIns="72000" bIns="36000">
            <a:spAutoFit/>
          </a:bodyPr>
          <a:lstStyle/>
          <a:p>
            <a:pPr>
              <a:lnSpc>
                <a:spcPct val="150000"/>
              </a:lnSpc>
              <a:buNone/>
            </a:pPr>
            <a:r>
              <a:rPr lang="en-GB" sz="2400" b="1" dirty="0">
                <a:solidFill>
                  <a:srgbClr val="28B8CE"/>
                </a:solidFill>
                <a:latin typeface="Ubuntu"/>
              </a:rPr>
              <a:t>Project members</a:t>
            </a:r>
          </a:p>
          <a:p>
            <a:r>
              <a:rPr lang="en-GB" sz="2400" b="1" dirty="0">
                <a:solidFill>
                  <a:srgbClr val="28B8CE"/>
                </a:solidFill>
                <a:latin typeface="Ubuntu"/>
              </a:rPr>
              <a:t>Team (analysis and writing): </a:t>
            </a:r>
            <a:r>
              <a:rPr lang="en-GB" sz="2400" dirty="0" smtClean="0">
                <a:latin typeface="Ubuntu"/>
              </a:rPr>
              <a:t>Arthur Duncan-Jones, Rhys Gibbon, Mari Jones, Beth Patterson, Megan Luker, Rhian Hughes, James Allen</a:t>
            </a:r>
          </a:p>
          <a:p>
            <a:endParaRPr lang="en-GB" sz="2400" dirty="0">
              <a:latin typeface="Ubuntu"/>
            </a:endParaRPr>
          </a:p>
          <a:p>
            <a:pPr>
              <a:buNone/>
            </a:pPr>
            <a:r>
              <a:rPr lang="en-GB" sz="2400" b="1" dirty="0">
                <a:solidFill>
                  <a:srgbClr val="28B8CE"/>
                </a:solidFill>
                <a:latin typeface="Ubuntu"/>
              </a:rPr>
              <a:t>Project </a:t>
            </a:r>
            <a:r>
              <a:rPr lang="en-GB" sz="2400" b="1" dirty="0" smtClean="0">
                <a:solidFill>
                  <a:srgbClr val="28B8CE"/>
                </a:solidFill>
                <a:latin typeface="Ubuntu"/>
              </a:rPr>
              <a:t>Board: </a:t>
            </a:r>
            <a:r>
              <a:rPr lang="en-GB" sz="2400" dirty="0" smtClean="0">
                <a:latin typeface="Ubuntu"/>
              </a:rPr>
              <a:t>Kirsty Little, Julie Bishop, Nathan Lester, Natalie Field, Nike Arowobusoye, Nathan Cook, Sian Price</a:t>
            </a:r>
            <a:endParaRPr lang="en-GB" sz="2400" dirty="0">
              <a:latin typeface="Ubuntu"/>
            </a:endParaRPr>
          </a:p>
        </p:txBody>
      </p:sp>
    </p:spTree>
    <p:extLst>
      <p:ext uri="{BB962C8B-B14F-4D97-AF65-F5344CB8AC3E}">
        <p14:creationId xmlns:p14="http://schemas.microsoft.com/office/powerpoint/2010/main" val="677379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Good to know (2)</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8</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198" y="1329942"/>
            <a:ext cx="11865600" cy="4608150"/>
          </a:xfrm>
          <a:prstGeom prst="rect">
            <a:avLst/>
          </a:prstGeom>
        </p:spPr>
        <p:txBody>
          <a:bodyPr/>
          <a:lstStyle/>
          <a:p>
            <a:pPr marL="0" indent="0">
              <a:buNone/>
            </a:pPr>
            <a:r>
              <a:rPr lang="en-GB" sz="1800" b="1" dirty="0" smtClean="0">
                <a:solidFill>
                  <a:srgbClr val="28B8CE"/>
                </a:solidFill>
                <a:latin typeface="Ubuntu"/>
              </a:rPr>
              <a:t>Survey data</a:t>
            </a:r>
          </a:p>
          <a:p>
            <a:pPr marL="0" indent="0">
              <a:buNone/>
            </a:pPr>
            <a:r>
              <a:rPr lang="en-GB" sz="1600" dirty="0" smtClean="0">
                <a:latin typeface="Ubuntu"/>
              </a:rPr>
              <a:t>The majority of inputs included in this report use self-reported data from a variety of surveys e.g. National Survey for Wales, Welsh Health Survey, Health Behaviour in School-aged Children and Food and You survey. </a:t>
            </a:r>
          </a:p>
          <a:p>
            <a:pPr marL="0" indent="0">
              <a:buNone/>
            </a:pPr>
            <a:r>
              <a:rPr lang="en-GB" sz="1600" dirty="0" smtClean="0">
                <a:latin typeface="Ubuntu"/>
                <a:ea typeface="ＭＳ Ｐゴシック" panose="020B0600070205080204" pitchFamily="34" charset="-128"/>
              </a:rPr>
              <a:t>There </a:t>
            </a:r>
            <a:r>
              <a:rPr lang="en-GB" sz="1600" dirty="0">
                <a:latin typeface="Ubuntu"/>
                <a:ea typeface="ＭＳ Ｐゴシック" panose="020B0600070205080204" pitchFamily="34" charset="-128"/>
              </a:rPr>
              <a:t>is evidence to show that some people tend to under report weight and/or over report height resulting in an underestimation of the prevalence of overweight and obesity. </a:t>
            </a:r>
            <a:endParaRPr lang="en-GB" sz="1600" dirty="0" smtClean="0">
              <a:latin typeface="Ubuntu"/>
            </a:endParaRPr>
          </a:p>
          <a:p>
            <a:pPr marL="0" indent="0">
              <a:buNone/>
            </a:pPr>
            <a:r>
              <a:rPr lang="en-GB" sz="1600" dirty="0" smtClean="0">
                <a:latin typeface="Ubuntu"/>
              </a:rPr>
              <a:t>Health-related </a:t>
            </a:r>
            <a:r>
              <a:rPr lang="en-GB" sz="1600" dirty="0">
                <a:latin typeface="Ubuntu"/>
              </a:rPr>
              <a:t>behaviours can be a complex area to measure, there may be some differences between what people report and what they </a:t>
            </a:r>
            <a:r>
              <a:rPr lang="en-GB" sz="1600" dirty="0" smtClean="0">
                <a:latin typeface="Ubuntu"/>
              </a:rPr>
              <a:t>do. For </a:t>
            </a:r>
            <a:r>
              <a:rPr lang="en-GB" sz="1600" dirty="0">
                <a:latin typeface="Ubuntu"/>
              </a:rPr>
              <a:t>instance, </a:t>
            </a:r>
            <a:r>
              <a:rPr lang="en-GB" sz="1600" dirty="0" smtClean="0">
                <a:latin typeface="Ubuntu"/>
              </a:rPr>
              <a:t>levels </a:t>
            </a:r>
            <a:r>
              <a:rPr lang="en-GB" sz="1600" dirty="0">
                <a:latin typeface="Ubuntu"/>
              </a:rPr>
              <a:t>of physical </a:t>
            </a:r>
            <a:r>
              <a:rPr lang="en-GB" sz="1600" dirty="0" smtClean="0">
                <a:latin typeface="Ubuntu"/>
              </a:rPr>
              <a:t>activity may be overestimated and alcohol consumption underestimated.</a:t>
            </a:r>
          </a:p>
          <a:p>
            <a:pPr marL="0" indent="0">
              <a:buNone/>
            </a:pPr>
            <a:r>
              <a:rPr lang="en-GB" sz="1600" dirty="0" smtClean="0">
                <a:latin typeface="Ubuntu"/>
              </a:rPr>
              <a:t>The Welsh Health Survey ceased in 2015 and was replaced by the National </a:t>
            </a:r>
            <a:r>
              <a:rPr lang="en-GB" sz="1600" dirty="0">
                <a:latin typeface="Ubuntu"/>
              </a:rPr>
              <a:t>Survey for </a:t>
            </a:r>
            <a:r>
              <a:rPr lang="en-GB" sz="1600" dirty="0" smtClean="0">
                <a:latin typeface="Ubuntu"/>
              </a:rPr>
              <a:t>Wales in 2016/17. Results from these two surveys are not comparable due to changes in methodology.</a:t>
            </a:r>
            <a:endParaRPr lang="en-GB" sz="1600" dirty="0">
              <a:latin typeface="Ubuntu"/>
            </a:endParaRPr>
          </a:p>
          <a:p>
            <a:pPr marL="0" lvl="0" indent="0">
              <a:buNone/>
            </a:pPr>
            <a:r>
              <a:rPr lang="en-GB" sz="1800" b="1" dirty="0" smtClean="0">
                <a:solidFill>
                  <a:srgbClr val="28B8CE"/>
                </a:solidFill>
                <a:latin typeface="Ubuntu"/>
              </a:rPr>
              <a:t>Projections</a:t>
            </a:r>
            <a:endParaRPr lang="en-GB" sz="1800" b="1" dirty="0">
              <a:solidFill>
                <a:srgbClr val="28B8CE"/>
              </a:solidFill>
              <a:latin typeface="Ubuntu"/>
            </a:endParaRPr>
          </a:p>
          <a:p>
            <a:pPr marL="0" lvl="0" indent="0">
              <a:buNone/>
            </a:pPr>
            <a:r>
              <a:rPr lang="en-GB" sz="1600" dirty="0">
                <a:latin typeface="Ubuntu"/>
              </a:rPr>
              <a:t>Projections are </a:t>
            </a:r>
            <a:r>
              <a:rPr lang="en-GB" sz="1600" b="1" dirty="0">
                <a:solidFill>
                  <a:srgbClr val="28B8CE"/>
                </a:solidFill>
                <a:latin typeface="Ubuntu"/>
              </a:rPr>
              <a:t>estimates</a:t>
            </a:r>
            <a:r>
              <a:rPr lang="en-GB" sz="1600" dirty="0">
                <a:latin typeface="Ubuntu"/>
              </a:rPr>
              <a:t> based on various assumptions about the future</a:t>
            </a:r>
            <a:r>
              <a:rPr lang="en-GB" sz="1600" dirty="0" smtClean="0">
                <a:latin typeface="Ubuntu"/>
              </a:rPr>
              <a:t>.</a:t>
            </a:r>
            <a:endParaRPr lang="en-GB" sz="1600" dirty="0">
              <a:latin typeface="Ubuntu"/>
            </a:endParaRPr>
          </a:p>
          <a:p>
            <a:pPr marL="0" lvl="0" indent="0">
              <a:buNone/>
            </a:pPr>
            <a:r>
              <a:rPr lang="en-GB" sz="1600" dirty="0">
                <a:latin typeface="Ubuntu"/>
              </a:rPr>
              <a:t>Projections assume the population projections are an accurate reflection of future population change</a:t>
            </a:r>
            <a:r>
              <a:rPr lang="en-GB" sz="1600" dirty="0" smtClean="0">
                <a:latin typeface="Ubuntu"/>
              </a:rPr>
              <a:t>.</a:t>
            </a:r>
            <a:endParaRPr lang="en-GB" sz="1600" dirty="0">
              <a:latin typeface="Ubuntu"/>
            </a:endParaRPr>
          </a:p>
          <a:p>
            <a:pPr marL="0" lvl="0" indent="0">
              <a:buNone/>
            </a:pPr>
            <a:r>
              <a:rPr lang="en-GB" sz="1600" dirty="0">
                <a:latin typeface="Ubuntu"/>
              </a:rPr>
              <a:t>Short term projections are reasonable indications of the direction of travel over the next three years </a:t>
            </a:r>
            <a:r>
              <a:rPr lang="en-GB" sz="1600" b="1" u="sng" dirty="0">
                <a:solidFill>
                  <a:srgbClr val="28B8CE"/>
                </a:solidFill>
                <a:latin typeface="Ubuntu"/>
              </a:rPr>
              <a:t>if</a:t>
            </a:r>
            <a:r>
              <a:rPr lang="en-GB" sz="1600" dirty="0">
                <a:latin typeface="Ubuntu"/>
              </a:rPr>
              <a:t> the pattern in the observed data persists</a:t>
            </a:r>
            <a:r>
              <a:rPr lang="en-GB" sz="1600" dirty="0" smtClean="0">
                <a:latin typeface="Ubuntu"/>
              </a:rPr>
              <a:t>.</a:t>
            </a:r>
            <a:endParaRPr lang="en-GB" sz="1600" dirty="0">
              <a:latin typeface="Ubuntu"/>
            </a:endParaRPr>
          </a:p>
          <a:p>
            <a:pPr marL="0" lvl="0" indent="0">
              <a:buNone/>
            </a:pPr>
            <a:r>
              <a:rPr lang="en-GB" sz="1600" dirty="0">
                <a:latin typeface="Ubuntu"/>
              </a:rPr>
              <a:t>Longer term projections must be viewed with extreme caution due to the likelihood that observed past trends will change</a:t>
            </a:r>
            <a:r>
              <a:rPr lang="en-GB" sz="1600" dirty="0" smtClean="0">
                <a:latin typeface="Ubuntu"/>
              </a:rPr>
              <a:t>.</a:t>
            </a:r>
          </a:p>
          <a:p>
            <a:pPr>
              <a:buFont typeface="Arial" panose="020B0604020202020204" pitchFamily="34" charset="0"/>
              <a:buChar char="•"/>
            </a:pPr>
            <a:endParaRPr lang="en-GB" sz="1600" dirty="0">
              <a:latin typeface="Ubuntu"/>
            </a:endParaRPr>
          </a:p>
        </p:txBody>
      </p:sp>
    </p:spTree>
    <p:extLst>
      <p:ext uri="{BB962C8B-B14F-4D97-AF65-F5344CB8AC3E}">
        <p14:creationId xmlns:p14="http://schemas.microsoft.com/office/powerpoint/2010/main" val="2522751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Overweight and obesity </a:t>
            </a:r>
            <a:br>
              <a:rPr lang="en-GB" dirty="0" smtClean="0"/>
            </a:br>
            <a:r>
              <a:rPr lang="en-GB" dirty="0" smtClean="0"/>
              <a:t>prevalence</a:t>
            </a:r>
            <a:endParaRPr lang="en-GB"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29815016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18348</TotalTime>
  <Words>16106</Words>
  <Application>Microsoft Office PowerPoint</Application>
  <PresentationFormat>Widescreen</PresentationFormat>
  <Paragraphs>1230</Paragraphs>
  <Slides>71</Slides>
  <Notes>71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71</vt:i4>
      </vt:variant>
    </vt:vector>
  </HeadingPairs>
  <TitlesOfParts>
    <vt:vector size="81" baseType="lpstr">
      <vt:lpstr>ＭＳ Ｐゴシック</vt:lpstr>
      <vt:lpstr>Arial</vt:lpstr>
      <vt:lpstr>Calibri</vt:lpstr>
      <vt:lpstr>Consolas</vt:lpstr>
      <vt:lpstr>Courier New</vt:lpstr>
      <vt:lpstr>Times New Roman</vt:lpstr>
      <vt:lpstr>Ubuntu</vt:lpstr>
      <vt:lpstr>Ubuntu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Overweight and obesity  prevalence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Burden of disease</vt:lpstr>
      <vt:lpstr>PowerPoint Presentation</vt:lpstr>
      <vt:lpstr>PowerPoint Presentation</vt:lpstr>
      <vt:lpstr>PowerPoint Presentation</vt:lpstr>
      <vt:lpstr>PowerPoint Presentation</vt:lpstr>
      <vt:lpstr>PowerPoint Presentation</vt:lpstr>
      <vt:lpstr>PowerPoint Presentation</vt:lpstr>
      <vt:lpstr>Food and drink  environment: Fruit and vegetable  consumption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Food and drink  environment: Eating at home</vt:lpstr>
      <vt:lpstr>PowerPoint Presentation</vt:lpstr>
      <vt:lpstr>PowerPoint Presentation</vt:lpstr>
      <vt:lpstr>PowerPoint Presentation</vt:lpstr>
      <vt:lpstr>PowerPoint Presentation</vt:lpstr>
      <vt:lpstr>Food and drink  environment: Drinking alcohol</vt:lpstr>
      <vt:lpstr>PowerPoint Presentation</vt:lpstr>
      <vt:lpstr>PowerPoint Presentation</vt:lpstr>
      <vt:lpstr>PowerPoint Presentation</vt:lpstr>
      <vt:lpstr>PowerPoint Presentation</vt:lpstr>
      <vt:lpstr>Food and drink  environment: Food and drink expenditure</vt:lpstr>
      <vt:lpstr>PowerPoint Presentation</vt:lpstr>
      <vt:lpstr>PowerPoint Presentation</vt:lpstr>
      <vt:lpstr>PowerPoint Presentation</vt:lpstr>
      <vt:lpstr>PowerPoint Presentation</vt:lpstr>
      <vt:lpstr>Food and drink  environment: Food attitudes</vt:lpstr>
      <vt:lpstr>PowerPoint Presentation</vt:lpstr>
      <vt:lpstr>PowerPoint Presentation</vt:lpstr>
      <vt:lpstr>PowerPoint Presentation</vt:lpstr>
      <vt:lpstr>PowerPoint Presentation</vt:lpstr>
      <vt:lpstr>PowerPoint Presentation</vt:lpstr>
      <vt:lpstr>Physical activity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Arthur Duncan-Jones (Public Health Wales - No. 2 Capital Quarter)</cp:lastModifiedBy>
  <cp:revision>607</cp:revision>
  <cp:lastPrinted>2018-02-28T08:37:13Z</cp:lastPrinted>
  <dcterms:created xsi:type="dcterms:W3CDTF">2017-10-31T10:35:26Z</dcterms:created>
  <dcterms:modified xsi:type="dcterms:W3CDTF">2019-01-11T13:07:32Z</dcterms:modified>
</cp:coreProperties>
</file>