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4"/>
    <p:sldMasterId id="2147483690" r:id="rId5"/>
  </p:sldMasterIdLst>
  <p:notesMasterIdLst>
    <p:notesMasterId r:id="rId18"/>
  </p:notesMasterIdLst>
  <p:sldIdLst>
    <p:sldId id="2147375811" r:id="rId6"/>
    <p:sldId id="2147375812" r:id="rId7"/>
    <p:sldId id="2147375813" r:id="rId8"/>
    <p:sldId id="2147375820" r:id="rId9"/>
    <p:sldId id="2147375816" r:id="rId10"/>
    <p:sldId id="2147375814" r:id="rId11"/>
    <p:sldId id="2147375815" r:id="rId12"/>
    <p:sldId id="2147375817" r:id="rId13"/>
    <p:sldId id="2147375818" r:id="rId14"/>
    <p:sldId id="2147375819" r:id="rId15"/>
    <p:sldId id="343" r:id="rId16"/>
    <p:sldId id="214737582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75558" autoAdjust="0"/>
  </p:normalViewPr>
  <p:slideViewPr>
    <p:cSldViewPr snapToGrid="0">
      <p:cViewPr varScale="1">
        <p:scale>
          <a:sx n="86" d="100"/>
          <a:sy n="86" d="100"/>
        </p:scale>
        <p:origin x="155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1B2B4C-FDFB-4388-9C72-E7AA48E21D6E}" type="datetimeFigureOut">
              <a:rPr lang="en-GB" smtClean="0"/>
              <a:t>03/05/2024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6DF841-6735-4D8D-B8D5-F7967391FEB4}" type="slidenum">
              <a:rPr lang="en-GB" smtClean="0"/>
              <a:t>‹#›</a:t>
            </a:fld>
            <a:endParaRPr lang="en-GB"/>
          </a:p>
        </p:txBody>
      </p:sp>
    </p:spTree>
    <p:extLst>
      <p:ext uri="{BB962C8B-B14F-4D97-AF65-F5344CB8AC3E}">
        <p14:creationId xmlns:p14="http://schemas.microsoft.com/office/powerpoint/2010/main" val="1737631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30/04/2024 Change history (v4.0):</a:t>
            </a:r>
          </a:p>
          <a:p>
            <a:r>
              <a:rPr lang="en-GB" dirty="0"/>
              <a:t>The following updates have been completed:</a:t>
            </a:r>
          </a:p>
          <a:p>
            <a:endParaRPr lang="en-GB" dirty="0"/>
          </a:p>
          <a:p>
            <a:pPr marL="171450" indent="-171450">
              <a:buFont typeface="Arial" panose="020B0604020202020204" pitchFamily="34" charset="0"/>
              <a:buChar char="•"/>
            </a:pPr>
            <a:r>
              <a:rPr lang="en-GB" dirty="0"/>
              <a:t>Slide format changed to current branding</a:t>
            </a:r>
          </a:p>
          <a:p>
            <a:pPr marL="171450" indent="-171450">
              <a:buFont typeface="Arial" panose="020B0604020202020204" pitchFamily="34" charset="0"/>
              <a:buChar char="•"/>
            </a:pPr>
            <a:r>
              <a:rPr lang="en-GB" dirty="0"/>
              <a:t>Noted that UKHSA Vaccination against monkeypox using the MVA-BN vaccine: training for healthcare practitioners' slides have not been updated since October 2022 and since this time Vaccination Clinical Advisory Group (VCAG) have approved the return to the use of an intramuscular injection as opposed to the previous advice of an intradermal injection due to current vaccine supply. Administration of licensed stock in Wales can be given using a PGD.  A Wales National PGD template has been provided for Health Boards or NHS organisations to review, authorise and sign off locally according to their policies and governance procedures.</a:t>
            </a:r>
          </a:p>
          <a:p>
            <a:pPr marL="171450" indent="-171450">
              <a:buFont typeface="Arial" panose="020B0604020202020204" pitchFamily="34" charset="0"/>
              <a:buChar char="•"/>
            </a:pPr>
            <a:r>
              <a:rPr lang="en-GB" dirty="0"/>
              <a:t>Added reference to updated draft VPW SOP </a:t>
            </a:r>
          </a:p>
          <a:p>
            <a:pPr marL="171450" indent="-171450">
              <a:buFont typeface="Arial" panose="020B0604020202020204" pitchFamily="34" charset="0"/>
              <a:buChar char="•"/>
            </a:pPr>
            <a:r>
              <a:rPr lang="en-GB" dirty="0"/>
              <a:t>Added recent decision from Vaccination Clinical Advisory Group (VCAG) to return to the use of an intramuscular injection as opposed to the previous advice of an intradermal injection due to current vaccine supply</a:t>
            </a:r>
          </a:p>
          <a:p>
            <a:pPr marL="171450" indent="-171450">
              <a:buFont typeface="Arial" panose="020B0604020202020204" pitchFamily="34" charset="0"/>
              <a:buChar char="•"/>
            </a:pPr>
            <a:r>
              <a:rPr lang="en-GB" dirty="0"/>
              <a:t>Added expectations for the HBs following the </a:t>
            </a:r>
            <a:r>
              <a:rPr lang="en-GB" dirty="0">
                <a:highlight>
                  <a:srgbClr val="0000FF"/>
                </a:highlight>
              </a:rPr>
              <a:t>updated draft VPW SOP</a:t>
            </a:r>
          </a:p>
          <a:p>
            <a:pPr marL="171450" indent="-171450">
              <a:buFont typeface="Arial" panose="020B0604020202020204" pitchFamily="34" charset="0"/>
              <a:buChar char="•"/>
            </a:pPr>
            <a:r>
              <a:rPr lang="en-GB" dirty="0"/>
              <a:t>Updated number of cases of mpox in Wales</a:t>
            </a:r>
          </a:p>
          <a:p>
            <a:pPr marL="171450" indent="-171450">
              <a:buFont typeface="Arial" panose="020B0604020202020204" pitchFamily="34" charset="0"/>
              <a:buChar char="•"/>
            </a:pPr>
            <a:r>
              <a:rPr lang="en-GB" dirty="0"/>
              <a:t>Removed ID information resource</a:t>
            </a:r>
          </a:p>
          <a:p>
            <a:pPr marL="171450" indent="-171450">
              <a:buFont typeface="Arial" panose="020B0604020202020204" pitchFamily="34" charset="0"/>
              <a:buChar char="•"/>
            </a:pPr>
            <a:r>
              <a:rPr lang="en-GB" dirty="0"/>
              <a:t>Added information on use of PGDs</a:t>
            </a:r>
          </a:p>
          <a:p>
            <a:pPr marL="171450" indent="-171450">
              <a:buFont typeface="Arial" panose="020B0604020202020204" pitchFamily="34" charset="0"/>
              <a:buChar char="•"/>
            </a:pPr>
            <a:r>
              <a:rPr lang="en-GB" dirty="0"/>
              <a:t>Added information on administration via IM route and deep SC route</a:t>
            </a:r>
          </a:p>
          <a:p>
            <a:pPr marL="171450" indent="-171450">
              <a:buFont typeface="Arial" panose="020B0604020202020204" pitchFamily="34" charset="0"/>
              <a:buChar char="•"/>
            </a:pPr>
            <a:endParaRPr lang="en-GB" dirty="0"/>
          </a:p>
          <a:p>
            <a:r>
              <a:rPr lang="en-GB" dirty="0"/>
              <a:t>02/05/2025 Change history (v4.1):</a:t>
            </a:r>
          </a:p>
          <a:p>
            <a:r>
              <a:rPr lang="en-GB" dirty="0"/>
              <a:t>Changed terminology Monkeypox to Mpox where possible throughout slides. Please note some of the documents referred to continue to be called Monkeypox as were issued prior to terminology change.</a:t>
            </a:r>
          </a:p>
          <a:p>
            <a:r>
              <a:rPr lang="en-GB" dirty="0"/>
              <a:t>Replaced link to Green Book Chapter 29: Smallpox and monkeypox</a:t>
            </a:r>
          </a:p>
          <a:p>
            <a:r>
              <a:rPr lang="en-GB" dirty="0"/>
              <a:t>Edited hyperlink to PHW Mpox (Monkeypox) webpage</a:t>
            </a:r>
          </a:p>
        </p:txBody>
      </p:sp>
      <p:sp>
        <p:nvSpPr>
          <p:cNvPr id="4" name="Slide Number Placeholder 3"/>
          <p:cNvSpPr>
            <a:spLocks noGrp="1"/>
          </p:cNvSpPr>
          <p:nvPr>
            <p:ph type="sldNum" sz="quarter" idx="5"/>
          </p:nvPr>
        </p:nvSpPr>
        <p:spPr/>
        <p:txBody>
          <a:bodyPr/>
          <a:lstStyle/>
          <a:p>
            <a:fld id="{836DF841-6735-4D8D-B8D5-F7967391FEB4}" type="slidenum">
              <a:rPr lang="en-GB" smtClean="0"/>
              <a:t>1</a:t>
            </a:fld>
            <a:endParaRPr lang="en-GB"/>
          </a:p>
        </p:txBody>
      </p:sp>
    </p:spTree>
    <p:extLst>
      <p:ext uri="{BB962C8B-B14F-4D97-AF65-F5344CB8AC3E}">
        <p14:creationId xmlns:p14="http://schemas.microsoft.com/office/powerpoint/2010/main" val="397772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*NB. UKHSA Vaccination against monkeypox using the MVA-BN vaccine: training for healthcare practitioners slide set has not been updated since 20</a:t>
            </a:r>
            <a:r>
              <a:rPr lang="en-GB" baseline="30000" dirty="0"/>
              <a:t>th</a:t>
            </a:r>
            <a:r>
              <a:rPr lang="en-GB" dirty="0"/>
              <a:t> October 2022. Please note that since the UKHSA training slides were published, Vaccination Clinical Advisory Group (VCAG) have approved the return to the use of an intramuscular injection as opposed to the previous advice of an intradermal injection due to current vaccine supply. Administration of licensed stock in Wales can be given using a PGD.  A Wales National PGD template has been provided for Health Boards or NHS organisations to review, authorise and sign off locally according to their policies and governance procedures.</a:t>
            </a:r>
          </a:p>
          <a:p>
            <a:endParaRPr lang="en-GB" dirty="0"/>
          </a:p>
          <a:p>
            <a:endParaRPr lang="en-GB" dirty="0"/>
          </a:p>
        </p:txBody>
      </p:sp>
      <p:sp>
        <p:nvSpPr>
          <p:cNvPr id="4" name="Slide Number Placeholder 3"/>
          <p:cNvSpPr>
            <a:spLocks noGrp="1"/>
          </p:cNvSpPr>
          <p:nvPr>
            <p:ph type="sldNum" sz="quarter" idx="5"/>
          </p:nvPr>
        </p:nvSpPr>
        <p:spPr/>
        <p:txBody>
          <a:bodyPr/>
          <a:lstStyle/>
          <a:p>
            <a:fld id="{836DF841-6735-4D8D-B8D5-F7967391FEB4}" type="slidenum">
              <a:rPr lang="en-GB" smtClean="0"/>
              <a:t>3</a:t>
            </a:fld>
            <a:endParaRPr lang="en-GB"/>
          </a:p>
        </p:txBody>
      </p:sp>
    </p:spTree>
    <p:extLst>
      <p:ext uri="{BB962C8B-B14F-4D97-AF65-F5344CB8AC3E}">
        <p14:creationId xmlns:p14="http://schemas.microsoft.com/office/powerpoint/2010/main" val="849620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6DF841-6735-4D8D-B8D5-F7967391FEB4}" type="slidenum">
              <a:rPr lang="en-GB" smtClean="0"/>
              <a:t>4</a:t>
            </a:fld>
            <a:endParaRPr lang="en-GB"/>
          </a:p>
        </p:txBody>
      </p:sp>
    </p:spTree>
    <p:extLst>
      <p:ext uri="{BB962C8B-B14F-4D97-AF65-F5344CB8AC3E}">
        <p14:creationId xmlns:p14="http://schemas.microsoft.com/office/powerpoint/2010/main" val="2041616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6DF841-6735-4D8D-B8D5-F7967391FEB4}" type="slidenum">
              <a:rPr lang="en-GB" smtClean="0"/>
              <a:t>6</a:t>
            </a:fld>
            <a:endParaRPr lang="en-GB"/>
          </a:p>
        </p:txBody>
      </p:sp>
    </p:spTree>
    <p:extLst>
      <p:ext uri="{BB962C8B-B14F-4D97-AF65-F5344CB8AC3E}">
        <p14:creationId xmlns:p14="http://schemas.microsoft.com/office/powerpoint/2010/main" val="1074557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https://assets.publishing.service.gov.uk/media/5a7afc62e5274a34770e88e5/Green-Book-Chapter-4.pdf </a:t>
            </a:r>
            <a:endParaRPr lang="en-GB" sz="1800"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836DF841-6735-4D8D-B8D5-F7967391FEB4}" type="slidenum">
              <a:rPr lang="en-GB" smtClean="0"/>
              <a:t>10</a:t>
            </a:fld>
            <a:endParaRPr lang="en-GB"/>
          </a:p>
        </p:txBody>
      </p:sp>
    </p:spTree>
    <p:extLst>
      <p:ext uri="{BB962C8B-B14F-4D97-AF65-F5344CB8AC3E}">
        <p14:creationId xmlns:p14="http://schemas.microsoft.com/office/powerpoint/2010/main" val="297406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000" dirty="0"/>
              <a:t>*W</a:t>
            </a:r>
            <a:r>
              <a:rPr lang="en-GB" sz="1800" dirty="0">
                <a:effectLst/>
                <a:latin typeface="Segoe UI" panose="020B0502040204020203" pitchFamily="34" charset="0"/>
              </a:rPr>
              <a:t>here a vaccine is recommended off-label, as part of the consent process, consider informing the individual or their parent/carer that the vaccine is being offered in accordance with national guidance but that this is outside the product licence.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800" dirty="0">
                <a:effectLst/>
                <a:latin typeface="Segoe UI" panose="020B0502040204020203" pitchFamily="34" charset="0"/>
              </a:rPr>
              <a:t>For further information about off-label use please see: https://www.sps.nhs.uk/articles/off-label-medicine-use-under-a-patient-group-direction/</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800" dirty="0">
              <a:effectLst/>
              <a:latin typeface="Segoe UI" panose="020B0502040204020203"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1800" dirty="0">
                <a:effectLst/>
                <a:latin typeface="Segoe UI" panose="020B0502040204020203" pitchFamily="34" charset="0"/>
              </a:rPr>
              <a:t>For further information on Considerations for mpox vaccination see: https://www.sps.nhs.uk/articles/considerations-for-mpox-monkeypox-vaccination/ </a:t>
            </a:r>
            <a:r>
              <a:rPr lang="en-GB" sz="1800" i="1" dirty="0">
                <a:effectLst/>
                <a:latin typeface="Segoe UI" panose="020B0502040204020203" pitchFamily="34" charset="0"/>
              </a:rPr>
              <a:t>However, please be mindful that this information refers to use within England and therefore signposts to UKHSA resources.</a:t>
            </a:r>
            <a:endParaRPr lang="en-GB" sz="1800" i="1" dirty="0">
              <a:effectLst/>
              <a:latin typeface="Arial" panose="020B060402020202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lang="en-GB" sz="1000" dirty="0"/>
          </a:p>
        </p:txBody>
      </p:sp>
      <p:sp>
        <p:nvSpPr>
          <p:cNvPr id="4" name="Footer Placeholder 3"/>
          <p:cNvSpPr>
            <a:spLocks noGrp="1"/>
          </p:cNvSpPr>
          <p:nvPr>
            <p:ph type="ftr" sz="quarter" idx="10"/>
          </p:nvPr>
        </p:nvSpPr>
        <p:spPr/>
        <p:txBody>
          <a:bodyPr/>
          <a:lstStyle/>
          <a:p>
            <a:r>
              <a:rPr lang="en-GB" dirty="0"/>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11</a:t>
            </a:fld>
            <a:endParaRPr lang="en-GB" dirty="0"/>
          </a:p>
        </p:txBody>
      </p:sp>
    </p:spTree>
    <p:extLst>
      <p:ext uri="{BB962C8B-B14F-4D97-AF65-F5344CB8AC3E}">
        <p14:creationId xmlns:p14="http://schemas.microsoft.com/office/powerpoint/2010/main" val="1356940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6DF841-6735-4D8D-B8D5-F7967391FEB4}" type="slidenum">
              <a:rPr lang="en-GB" smtClean="0"/>
              <a:t>12</a:t>
            </a:fld>
            <a:endParaRPr lang="en-GB"/>
          </a:p>
        </p:txBody>
      </p:sp>
    </p:spTree>
    <p:extLst>
      <p:ext uri="{BB962C8B-B14F-4D97-AF65-F5344CB8AC3E}">
        <p14:creationId xmlns:p14="http://schemas.microsoft.com/office/powerpoint/2010/main" val="1515008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5091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063575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extLst>
      <p:ext uri="{BB962C8B-B14F-4D97-AF65-F5344CB8AC3E}">
        <p14:creationId xmlns:p14="http://schemas.microsoft.com/office/powerpoint/2010/main" val="4156299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973223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933373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930619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extLst>
      <p:ext uri="{BB962C8B-B14F-4D97-AF65-F5344CB8AC3E}">
        <p14:creationId xmlns:p14="http://schemas.microsoft.com/office/powerpoint/2010/main" val="19375434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78041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649047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834042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78138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extLst>
      <p:ext uri="{BB962C8B-B14F-4D97-AF65-F5344CB8AC3E}">
        <p14:creationId xmlns:p14="http://schemas.microsoft.com/office/powerpoint/2010/main" val="10887755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extLst>
      <p:ext uri="{BB962C8B-B14F-4D97-AF65-F5344CB8AC3E}">
        <p14:creationId xmlns:p14="http://schemas.microsoft.com/office/powerpoint/2010/main" val="2384291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ext uri="{BB962C8B-B14F-4D97-AF65-F5344CB8AC3E}">
        <p14:creationId xmlns:p14="http://schemas.microsoft.com/office/powerpoint/2010/main" val="27517714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extLst>
      <p:ext uri="{BB962C8B-B14F-4D97-AF65-F5344CB8AC3E}">
        <p14:creationId xmlns:p14="http://schemas.microsoft.com/office/powerpoint/2010/main" val="27427834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ext uri="{BB962C8B-B14F-4D97-AF65-F5344CB8AC3E}">
        <p14:creationId xmlns:p14="http://schemas.microsoft.com/office/powerpoint/2010/main" val="32756574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009583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1193853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6650405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dirty="0"/>
              <a:t>Mpox: Use of licensed stock (Jynneos) and return to Intramuscular  administration, addendum to training for healthcare practitioners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2533639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643944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45065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069279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155160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3526976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2681530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755939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320112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6145860"/>
      </p:ext>
    </p:extLst>
  </p:cSld>
  <p:clrMap bg1="lt1" tx1="dk1" bg2="lt2" tx2="dk2" accent1="accent1" accent2="accent2" accent3="accent3" accent4="accent4" accent5="accent5" accent6="accent6" hlink="hlink" folHlink="folHlink"/>
  <p:sldLayoutIdLst>
    <p:sldLayoutId id="2147483691" r:id="rId1"/>
    <p:sldLayoutId id="2147483692"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hyperlink" Target="https://www.fda.gov/vaccines-blood-biologics/jynneos" TargetMode="External"/><Relationship Id="rId2" Type="http://schemas.openxmlformats.org/officeDocument/2006/relationships/notesSlide" Target="../notesSlides/notesSlide5.xml"/><Relationship Id="rId1" Type="http://schemas.openxmlformats.org/officeDocument/2006/relationships/slideLayout" Target="../slideLayouts/slideLayout27.xml"/><Relationship Id="rId4" Type="http://schemas.openxmlformats.org/officeDocument/2006/relationships/hyperlink" Target="https://www.gov.uk/government/publications/immunisation-procedures-the-green-book-chapter-4"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hyperlink" Target="https://www.gov.uk/government/publications/immunisation-procedures-the-green-book-chapter-4" TargetMode="External"/><Relationship Id="rId5" Type="http://schemas.openxmlformats.org/officeDocument/2006/relationships/image" Target="../media/image5.png"/><Relationship Id="rId4" Type="http://schemas.openxmlformats.org/officeDocument/2006/relationships/hyperlink" Target="https://www.fda.gov/vaccines-blood-biologics/jynneo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7.xml"/><Relationship Id="rId4" Type="http://schemas.openxmlformats.org/officeDocument/2006/relationships/hyperlink" Target="https://www.gov.uk/government/publications/immunisation-procedures-the-green-book-chapter-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hyperlink" Target="https://view.officeapps.live.com/op/view.aspx?src=https%3A%2F%2Fphw.nhs.wales%2Ftopics%2Fimmunisation-and-vaccines%2Fvaccines-professionals%2Fmonkeypox-information-for-health-professionals%2Fukhsa-monkeypox-vaccination-training-slide-set%2F&amp;wdOrigin=BROWSELINK"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5" Type="http://schemas.openxmlformats.org/officeDocument/2006/relationships/hyperlink" Target="https://www.gov.uk/government/publications/monkeypox-vaccination" TargetMode="External"/><Relationship Id="rId4" Type="http://schemas.openxmlformats.org/officeDocument/2006/relationships/hyperlink" Target="https://www.gov.uk/government/publications/smallpox-and-vaccinia-the-green-book-chapter-29"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view.officeapps.live.com/op/view.aspx?src=https%3A%2F%2Fphw.nhs.wales%2Ftopics%2Fimmunisation-and-vaccines%2Fvaccines-professionals%2Fmonkeypox-information-for-health-professionals%2Fukhsa-monkeypox-vaccination-training-slide-set%2F&amp;wdOrigin=BROWSELINK" TargetMode="External"/><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monkeypox-information-for-health-professionals/" TargetMode="External"/><Relationship Id="rId7" Type="http://schemas.openxmlformats.org/officeDocument/2006/relationships/hyperlink" Target="https://gov.wales/written-statement-ukhsa-advice-monkeypox-vaccination-strategy-0" TargetMode="External"/><Relationship Id="rId2" Type="http://schemas.openxmlformats.org/officeDocument/2006/relationships/notesSlide" Target="../notesSlides/notesSlide4.xml"/><Relationship Id="rId1" Type="http://schemas.openxmlformats.org/officeDocument/2006/relationships/slideLayout" Target="../slideLayouts/slideLayout27.xml"/><Relationship Id="rId6" Type="http://schemas.openxmlformats.org/officeDocument/2006/relationships/hyperlink" Target="https://gov.wales/written-statement-monkeypox-vaccination-strategy-update" TargetMode="External"/><Relationship Id="rId5" Type="http://schemas.openxmlformats.org/officeDocument/2006/relationships/hyperlink" Target="https://nwssp.nhs.wales/ourservices/specialist-estates-services/specialist-estates-services-documents/whtms-library/whtm-07-01-safe-management-of-healthcare-waste-pdf/" TargetMode="External"/><Relationship Id="rId4" Type="http://schemas.openxmlformats.org/officeDocument/2006/relationships/hyperlink" Target="https://phw.nhs.wales/services-and-teams/health-information-resources/"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wmic.wales.nhs.uk/monkeypox/" TargetMode="Externa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hyperlink" Target="https://www.legislation.gov.uk/uksi/2012/1916/schedule/16/part/4/made" TargetMode="Externa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0093975-E71C-5237-5ABE-B7CBC4A3DA0E}"/>
              </a:ext>
            </a:extLst>
          </p:cNvPr>
          <p:cNvSpPr>
            <a:spLocks noGrp="1"/>
          </p:cNvSpPr>
          <p:nvPr>
            <p:ph type="body" sz="quarter" idx="10"/>
          </p:nvPr>
        </p:nvSpPr>
        <p:spPr>
          <a:xfrm>
            <a:off x="742950" y="3751263"/>
            <a:ext cx="10887075" cy="1211262"/>
          </a:xfrm>
        </p:spPr>
        <p:txBody>
          <a:bodyPr>
            <a:noAutofit/>
          </a:bodyPr>
          <a:lstStyle/>
          <a:p>
            <a:r>
              <a:rPr lang="en-GB" sz="2400" dirty="0"/>
              <a:t>Mpox: Use of licensed stock (Jynneos</a:t>
            </a:r>
            <a:r>
              <a:rPr lang="en-GB" sz="1600" baseline="30000" dirty="0"/>
              <a:t>®</a:t>
            </a:r>
            <a:r>
              <a:rPr lang="en-GB" sz="2400" dirty="0"/>
              <a:t>) and return to Intramuscular  administration, addendum to training for healthcare practitioners.</a:t>
            </a:r>
            <a:br>
              <a:rPr lang="en-GB" sz="2400" dirty="0"/>
            </a:br>
            <a:endParaRPr lang="en-GB" sz="2400" dirty="0"/>
          </a:p>
        </p:txBody>
      </p:sp>
      <p:sp>
        <p:nvSpPr>
          <p:cNvPr id="3" name="Content Placeholder 2">
            <a:extLst>
              <a:ext uri="{FF2B5EF4-FFF2-40B4-BE49-F238E27FC236}">
                <a16:creationId xmlns:a16="http://schemas.microsoft.com/office/drawing/2014/main" id="{59969B40-5F61-628A-2AA6-75B6B841B337}"/>
              </a:ext>
            </a:extLst>
          </p:cNvPr>
          <p:cNvSpPr>
            <a:spLocks noGrp="1"/>
          </p:cNvSpPr>
          <p:nvPr>
            <p:ph sz="quarter" idx="11"/>
          </p:nvPr>
        </p:nvSpPr>
        <p:spPr>
          <a:xfrm>
            <a:off x="654050" y="5260975"/>
            <a:ext cx="11090275" cy="1301750"/>
          </a:xfrm>
        </p:spPr>
        <p:txBody>
          <a:bodyPr/>
          <a:lstStyle/>
          <a:p>
            <a:pPr algn="ctr"/>
            <a:r>
              <a:rPr lang="en-GB" sz="2000" b="1" dirty="0">
                <a:solidFill>
                  <a:schemeClr val="bg1"/>
                </a:solidFill>
              </a:rPr>
              <a:t>The content of this addendum was correct at the time of publishing – 02 May 2024 (version </a:t>
            </a:r>
            <a:r>
              <a:rPr lang="en-GB" sz="2000" b="1" strike="sngStrike" dirty="0">
                <a:solidFill>
                  <a:schemeClr val="bg1"/>
                </a:solidFill>
              </a:rPr>
              <a:t>4</a:t>
            </a:r>
            <a:r>
              <a:rPr lang="en-GB" sz="2000" b="1" dirty="0">
                <a:solidFill>
                  <a:schemeClr val="bg1"/>
                </a:solidFill>
              </a:rPr>
              <a:t>.1)</a:t>
            </a:r>
          </a:p>
          <a:p>
            <a:pPr algn="ctr"/>
            <a:r>
              <a:rPr lang="en-GB" sz="2000" b="1" dirty="0">
                <a:solidFill>
                  <a:schemeClr val="bg1"/>
                </a:solidFill>
              </a:rPr>
              <a:t>Practitioners should always ensure they are accessing the most up to date information and guidance</a:t>
            </a:r>
          </a:p>
          <a:p>
            <a:endParaRPr lang="en-GB" dirty="0">
              <a:solidFill>
                <a:schemeClr val="bg1"/>
              </a:solidFill>
            </a:endParaRPr>
          </a:p>
        </p:txBody>
      </p:sp>
    </p:spTree>
    <p:extLst>
      <p:ext uri="{BB962C8B-B14F-4D97-AF65-F5344CB8AC3E}">
        <p14:creationId xmlns:p14="http://schemas.microsoft.com/office/powerpoint/2010/main" val="1146147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1A81B-C55B-1764-854C-827A8546FF19}"/>
              </a:ext>
            </a:extLst>
          </p:cNvPr>
          <p:cNvSpPr>
            <a:spLocks noGrp="1"/>
          </p:cNvSpPr>
          <p:nvPr>
            <p:ph type="title"/>
          </p:nvPr>
        </p:nvSpPr>
        <p:spPr>
          <a:xfrm>
            <a:off x="371272" y="327613"/>
            <a:ext cx="10515600" cy="773011"/>
          </a:xfrm>
        </p:spPr>
        <p:txBody>
          <a:bodyPr/>
          <a:lstStyle/>
          <a:p>
            <a:r>
              <a:rPr lang="en-GB" b="1" dirty="0"/>
              <a:t>Vaccine administration</a:t>
            </a:r>
          </a:p>
        </p:txBody>
      </p:sp>
      <p:sp>
        <p:nvSpPr>
          <p:cNvPr id="3" name="Content Placeholder 2">
            <a:extLst>
              <a:ext uri="{FF2B5EF4-FFF2-40B4-BE49-F238E27FC236}">
                <a16:creationId xmlns:a16="http://schemas.microsoft.com/office/drawing/2014/main" id="{4CB19E40-CAFB-86A6-4981-7A82A466DF29}"/>
              </a:ext>
            </a:extLst>
          </p:cNvPr>
          <p:cNvSpPr>
            <a:spLocks noGrp="1"/>
          </p:cNvSpPr>
          <p:nvPr>
            <p:ph idx="1"/>
          </p:nvPr>
        </p:nvSpPr>
        <p:spPr>
          <a:xfrm>
            <a:off x="838199" y="1253330"/>
            <a:ext cx="10515600" cy="4563809"/>
          </a:xfrm>
        </p:spPr>
        <p:txBody>
          <a:bodyPr/>
          <a:lstStyle/>
          <a:p>
            <a:r>
              <a:rPr lang="en-GB" sz="1800" dirty="0"/>
              <a:t>Most vaccines are given by intramuscular injection, but the MVA-BN </a:t>
            </a:r>
            <a:r>
              <a:rPr lang="en-GB" sz="1800" dirty="0">
                <a:hlinkClick r:id="rId3"/>
              </a:rPr>
              <a:t>package insert for Jynneos</a:t>
            </a:r>
            <a:r>
              <a:rPr lang="en-GB" sz="1050" dirty="0">
                <a:hlinkClick r:id="rId3"/>
              </a:rPr>
              <a:t>▼®</a:t>
            </a:r>
            <a:r>
              <a:rPr lang="en-GB" sz="1800" dirty="0"/>
              <a:t> advises the vaccine should be administered by the deep sub-cutaneous (SC) route. However, UKHSA and more recently VCAG </a:t>
            </a:r>
            <a:r>
              <a:rPr lang="en-GB" sz="1800" dirty="0">
                <a:solidFill>
                  <a:srgbClr val="002060"/>
                </a:solidFill>
              </a:rPr>
              <a:t>advise that </a:t>
            </a:r>
            <a:r>
              <a:rPr lang="en-GB" sz="1800" dirty="0"/>
              <a:t>intramuscular (IM) route is an acceptable alternative</a:t>
            </a:r>
          </a:p>
          <a:p>
            <a:r>
              <a:rPr lang="en-GB" sz="1800" dirty="0"/>
              <a:t>For adults the preferred sites for both IM and SC immunisation is the deltoid area of the upper arm</a:t>
            </a:r>
          </a:p>
          <a:p>
            <a:r>
              <a:rPr lang="en-GB" sz="1800" dirty="0"/>
              <a:t>The anterolateral aspect of the thigh is the preferred site for infants under one year old because it provides a large muscle mass into which vaccines can be safely injected. (See UKHSA slides 25,36,43)</a:t>
            </a:r>
          </a:p>
          <a:p>
            <a:r>
              <a:rPr lang="en-GB" sz="1800" dirty="0"/>
              <a:t>When administering at the same time as other vaccines, care should be taken to ensure that the appropriate route of injection is used for all the vaccinations. The vaccines should be given at separate sites, preferably in different limbs. If given in the same limb, they should be given at least 2.5cm apart. The site at which each vaccine was given should be noted in the individual’s records Green Book </a:t>
            </a:r>
            <a:r>
              <a:rPr lang="en-GB" sz="1800" dirty="0">
                <a:hlinkClick r:id="rId4"/>
              </a:rPr>
              <a:t>Chapter 4</a:t>
            </a:r>
            <a:r>
              <a:rPr lang="en-GB" sz="1800" dirty="0"/>
              <a:t>). </a:t>
            </a:r>
          </a:p>
          <a:p>
            <a:r>
              <a:rPr lang="en-GB" sz="1800" dirty="0"/>
              <a:t>The </a:t>
            </a:r>
            <a:r>
              <a:rPr lang="en-GB" sz="1800" dirty="0">
                <a:hlinkClick r:id="rId3"/>
              </a:rPr>
              <a:t>package insert for Jynneos</a:t>
            </a:r>
            <a:r>
              <a:rPr lang="en-GB" sz="1050" dirty="0">
                <a:hlinkClick r:id="rId3"/>
              </a:rPr>
              <a:t>▼® </a:t>
            </a:r>
            <a:r>
              <a:rPr lang="en-GB" sz="1800" dirty="0"/>
              <a:t>provides further guidance on administration</a:t>
            </a:r>
          </a:p>
        </p:txBody>
      </p:sp>
      <p:sp>
        <p:nvSpPr>
          <p:cNvPr id="4" name="Footer Placeholder 3">
            <a:extLst>
              <a:ext uri="{FF2B5EF4-FFF2-40B4-BE49-F238E27FC236}">
                <a16:creationId xmlns:a16="http://schemas.microsoft.com/office/drawing/2014/main" id="{735C4AED-13C6-933A-74DC-3828E6CA6062}"/>
              </a:ext>
            </a:extLst>
          </p:cNvPr>
          <p:cNvSpPr>
            <a:spLocks noGrp="1"/>
          </p:cNvSpPr>
          <p:nvPr>
            <p:ph type="ftr" sz="quarter" idx="11"/>
          </p:nvPr>
        </p:nvSpPr>
        <p:spPr>
          <a:xfrm>
            <a:off x="179293" y="6310312"/>
            <a:ext cx="828453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a:t>
            </a:r>
            <a:r>
              <a:rPr kumimoji="0" lang="en-GB" sz="1000" b="1" i="0" u="none" strike="noStrike" kern="1200" cap="none" spc="0" normalizeH="0" baseline="0" noProof="0" dirty="0" err="1">
                <a:ln>
                  <a:noFill/>
                </a:ln>
                <a:solidFill>
                  <a:prstClr val="white"/>
                </a:solidFill>
                <a:effectLst/>
                <a:uLnTx/>
                <a:uFillTx/>
                <a:latin typeface="Arial"/>
                <a:ea typeface="+mn-ea"/>
                <a:cs typeface="+mn-cs"/>
              </a:rPr>
              <a:t>Jynneos</a:t>
            </a:r>
            <a:r>
              <a:rPr lang="en-GB" sz="1000" baseline="30000" dirty="0"/>
              <a:t> ®</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lang="en-GB" dirty="0"/>
          </a:p>
        </p:txBody>
      </p:sp>
      <p:sp>
        <p:nvSpPr>
          <p:cNvPr id="6" name="Slide Number Placeholder 5">
            <a:extLst>
              <a:ext uri="{FF2B5EF4-FFF2-40B4-BE49-F238E27FC236}">
                <a16:creationId xmlns:a16="http://schemas.microsoft.com/office/drawing/2014/main" id="{4F9337F2-73CF-225D-327E-244140954F7B}"/>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140924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56004" y="6366510"/>
            <a:ext cx="8577316"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a:t>
            </a:r>
            <a:r>
              <a:rPr kumimoji="0" lang="en-GB" sz="1000" b="1" i="0" u="none" strike="noStrike" kern="1200" cap="none" spc="0" normalizeH="0" baseline="0" noProof="0" dirty="0" err="1">
                <a:ln>
                  <a:noFill/>
                </a:ln>
                <a:solidFill>
                  <a:prstClr val="white"/>
                </a:solidFill>
                <a:effectLst/>
                <a:uLnTx/>
                <a:uFillTx/>
                <a:latin typeface="Arial"/>
                <a:ea typeface="+mn-ea"/>
                <a:cs typeface="+mn-cs"/>
              </a:rPr>
              <a:t>Jynneos</a:t>
            </a:r>
            <a:r>
              <a:rPr lang="en-GB" sz="1000" baseline="30000" dirty="0"/>
              <a:t> ®</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lang="en-GB" dirty="0"/>
          </a:p>
        </p:txBody>
      </p:sp>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221354" y="157306"/>
            <a:ext cx="10421679" cy="755824"/>
          </a:xfrm>
        </p:spPr>
        <p:txBody>
          <a:bodyPr>
            <a:noAutofit/>
          </a:bodyPr>
          <a:lstStyle/>
          <a:p>
            <a:r>
              <a:rPr lang="en-GB" sz="4000" b="1" dirty="0"/>
              <a:t>Intramuscular administration</a:t>
            </a:r>
            <a:endParaRPr lang="en-GB" sz="4000" b="1" dirty="0">
              <a:solidFill>
                <a:srgbClr val="002060"/>
              </a:solidFill>
            </a:endParaRPr>
          </a:p>
        </p:txBody>
      </p:sp>
      <p:sp>
        <p:nvSpPr>
          <p:cNvPr id="7" name="Content Placeholder 2"/>
          <p:cNvSpPr txBox="1">
            <a:spLocks/>
          </p:cNvSpPr>
          <p:nvPr/>
        </p:nvSpPr>
        <p:spPr>
          <a:xfrm>
            <a:off x="448287" y="1487170"/>
            <a:ext cx="11743713" cy="36118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dirty="0">
                <a:solidFill>
                  <a:srgbClr val="002060"/>
                </a:solidFill>
              </a:rPr>
              <a:t>.</a:t>
            </a:r>
          </a:p>
        </p:txBody>
      </p:sp>
      <p:sp>
        <p:nvSpPr>
          <p:cNvPr id="8" name="Content Placeholder 2"/>
          <p:cNvSpPr>
            <a:spLocks noGrp="1"/>
          </p:cNvSpPr>
          <p:nvPr>
            <p:ph idx="1"/>
          </p:nvPr>
        </p:nvSpPr>
        <p:spPr>
          <a:xfrm>
            <a:off x="838200" y="1085850"/>
            <a:ext cx="4593994" cy="5097780"/>
          </a:xfrm>
        </p:spPr>
        <p:txBody>
          <a:bodyPr>
            <a:normAutofit/>
          </a:bodyPr>
          <a:lstStyle/>
          <a:p>
            <a:pPr marL="0" indent="0">
              <a:buNone/>
            </a:pPr>
            <a:endParaRPr lang="en-GB" sz="3600" dirty="0">
              <a:solidFill>
                <a:srgbClr val="002060"/>
              </a:solidFill>
              <a:latin typeface="+mn-lt"/>
            </a:endParaRPr>
          </a:p>
          <a:p>
            <a:pPr marL="0" indent="0">
              <a:buNone/>
            </a:pPr>
            <a:endParaRPr lang="en-GB" sz="2000" dirty="0">
              <a:solidFill>
                <a:srgbClr val="002060"/>
              </a:solidFill>
            </a:endParaRPr>
          </a:p>
          <a:p>
            <a:endParaRPr lang="en-GB" sz="2200" dirty="0"/>
          </a:p>
        </p:txBody>
      </p:sp>
      <p:pic>
        <p:nvPicPr>
          <p:cNvPr id="9" name="Picture 2">
            <a:extLst>
              <a:ext uri="{FF2B5EF4-FFF2-40B4-BE49-F238E27FC236}">
                <a16:creationId xmlns:a16="http://schemas.microsoft.com/office/drawing/2014/main" id="{9F9B034F-04EB-4C6F-AE59-438C09BAFE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672" y="902970"/>
            <a:ext cx="2740875" cy="256734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3F606CC-81BB-42A9-8985-5E91D265DA0B}"/>
              </a:ext>
            </a:extLst>
          </p:cNvPr>
          <p:cNvSpPr txBox="1"/>
          <p:nvPr/>
        </p:nvSpPr>
        <p:spPr>
          <a:xfrm>
            <a:off x="5822107" y="889873"/>
            <a:ext cx="5622426" cy="5293757"/>
          </a:xfrm>
          <a:prstGeom prst="rect">
            <a:avLst/>
          </a:prstGeom>
          <a:noFill/>
        </p:spPr>
        <p:txBody>
          <a:bodyPr wrap="square" rtlCol="0">
            <a:spAutoFit/>
          </a:bodyPr>
          <a:lstStyle/>
          <a:p>
            <a:r>
              <a:rPr lang="en-GB" sz="1400" dirty="0">
                <a:solidFill>
                  <a:srgbClr val="002060"/>
                </a:solidFill>
              </a:rPr>
              <a:t>Intramuscular administration:</a:t>
            </a:r>
          </a:p>
          <a:p>
            <a:endParaRPr lang="en-GB" sz="1400" dirty="0">
              <a:solidFill>
                <a:srgbClr val="002060"/>
              </a:solidFill>
            </a:endParaRPr>
          </a:p>
          <a:p>
            <a:pPr marL="285750" indent="-285750">
              <a:buFont typeface="Arial" panose="020B0604020202020204" pitchFamily="34" charset="0"/>
              <a:buChar char="•"/>
            </a:pPr>
            <a:r>
              <a:rPr lang="en-GB" sz="1400" dirty="0"/>
              <a:t>The MVA-BN </a:t>
            </a:r>
            <a:r>
              <a:rPr lang="en-GB" sz="1400" dirty="0">
                <a:hlinkClick r:id="rId4"/>
              </a:rPr>
              <a:t>(Jynneos▼®) package insert</a:t>
            </a:r>
            <a:r>
              <a:rPr lang="en-GB" sz="1400" dirty="0"/>
              <a:t> advises the vaccine should be administered by the deep sub-cutaneous (SC) route. However, UKHSA and more recently VCAG </a:t>
            </a:r>
            <a:r>
              <a:rPr lang="en-GB" sz="1400" dirty="0">
                <a:solidFill>
                  <a:srgbClr val="002060"/>
                </a:solidFill>
              </a:rPr>
              <a:t>advise that </a:t>
            </a:r>
            <a:r>
              <a:rPr lang="en-GB" sz="1400" dirty="0"/>
              <a:t>intramuscular (IM) route is an acceptable alternative but would be off-label*</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IM injections should be given with the needle at a 90º angle to the skin, skin should be stretched, not bunched</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It is not necessary to aspirate the syringe after the needle is introduced into the muscle</a:t>
            </a:r>
          </a:p>
          <a:p>
            <a:endParaRPr lang="en-GB" sz="1400" dirty="0">
              <a:solidFill>
                <a:srgbClr val="002060"/>
              </a:solidFill>
            </a:endParaRPr>
          </a:p>
          <a:p>
            <a:pPr marL="257175" indent="-257175">
              <a:buFont typeface="Arial" panose="020B0604020202020204" pitchFamily="34" charset="0"/>
              <a:buChar char="•"/>
            </a:pPr>
            <a:r>
              <a:rPr lang="en-GB" sz="1400" dirty="0">
                <a:solidFill>
                  <a:srgbClr val="002060"/>
                </a:solidFill>
              </a:rPr>
              <a:t>Injecting too high into the upper arm might result in a shoulder injury or a frozen shoulder. This leads to pain, weakness and a limited range of motion that can last for months.</a:t>
            </a:r>
          </a:p>
          <a:p>
            <a:pPr marL="257175" indent="-257175">
              <a:buFont typeface="Arial" panose="020B0604020202020204" pitchFamily="34" charset="0"/>
              <a:buChar char="•"/>
            </a:pPr>
            <a:endParaRPr lang="en-GB" sz="1400" dirty="0">
              <a:solidFill>
                <a:srgbClr val="002060"/>
              </a:solidFill>
            </a:endParaRPr>
          </a:p>
          <a:p>
            <a:pPr marL="257175" indent="-257175">
              <a:buFont typeface="Arial" panose="020B0604020202020204" pitchFamily="34" charset="0"/>
              <a:buChar char="•"/>
            </a:pPr>
            <a:r>
              <a:rPr lang="en-GB" sz="1400" dirty="0">
                <a:solidFill>
                  <a:srgbClr val="002060"/>
                </a:solidFill>
              </a:rPr>
              <a:t>Injecting too low or too far to the side of the arm risks injecting into the axillary nerve or the radial nerve. </a:t>
            </a:r>
          </a:p>
          <a:p>
            <a:pPr marL="257175" indent="-257175">
              <a:buFont typeface="Arial" panose="020B0604020202020204" pitchFamily="34" charset="0"/>
              <a:buChar char="•"/>
            </a:pPr>
            <a:endParaRPr lang="en-GB" sz="1400" dirty="0">
              <a:solidFill>
                <a:srgbClr val="002060"/>
              </a:solidFill>
            </a:endParaRPr>
          </a:p>
          <a:p>
            <a:pPr marL="257175" indent="-257175">
              <a:buFont typeface="Arial" panose="020B0604020202020204" pitchFamily="34" charset="0"/>
              <a:buChar char="•"/>
            </a:pPr>
            <a:r>
              <a:rPr lang="en-GB" sz="1400" dirty="0">
                <a:solidFill>
                  <a:srgbClr val="002060"/>
                </a:solidFill>
              </a:rPr>
              <a:t>To avoid shoulder injury, always assess the limb before administering the vaccine to identify the correct site for injection.</a:t>
            </a:r>
          </a:p>
          <a:p>
            <a:endParaRPr lang="en-GB" sz="1600" dirty="0"/>
          </a:p>
        </p:txBody>
      </p:sp>
      <p:sp>
        <p:nvSpPr>
          <p:cNvPr id="12" name="TextBox 11">
            <a:extLst>
              <a:ext uri="{FF2B5EF4-FFF2-40B4-BE49-F238E27FC236}">
                <a16:creationId xmlns:a16="http://schemas.microsoft.com/office/drawing/2014/main" id="{2A14149E-D25C-42D6-B6FE-841F2EAF50C3}"/>
              </a:ext>
            </a:extLst>
          </p:cNvPr>
          <p:cNvSpPr txBox="1"/>
          <p:nvPr/>
        </p:nvSpPr>
        <p:spPr>
          <a:xfrm>
            <a:off x="3288029" y="902970"/>
            <a:ext cx="2154647" cy="338554"/>
          </a:xfrm>
          <a:prstGeom prst="rect">
            <a:avLst/>
          </a:prstGeom>
          <a:noFill/>
        </p:spPr>
        <p:txBody>
          <a:bodyPr wrap="square">
            <a:spAutoFit/>
          </a:bodyPr>
          <a:lstStyle/>
          <a:p>
            <a:r>
              <a:rPr lang="en-GB" sz="800" dirty="0">
                <a:solidFill>
                  <a:srgbClr val="002060"/>
                </a:solidFill>
                <a:effectLst/>
                <a:ea typeface="Calibri" panose="020F0502020204030204" pitchFamily="34" charset="0"/>
              </a:rPr>
              <a:t>Image source: The Australian Immunisation Handbook (health.gov.au</a:t>
            </a:r>
            <a:r>
              <a:rPr lang="en-GB" sz="800" dirty="0">
                <a:solidFill>
                  <a:srgbClr val="002060"/>
                </a:solidFill>
                <a:effectLst/>
                <a:latin typeface="Calibri" panose="020F0502020204030204" pitchFamily="34" charset="0"/>
                <a:ea typeface="Calibri" panose="020F0502020204030204" pitchFamily="34" charset="0"/>
              </a:rPr>
              <a:t>)</a:t>
            </a:r>
            <a:endParaRPr lang="en-GB" sz="1000" dirty="0">
              <a:solidFill>
                <a:srgbClr val="002060"/>
              </a:solidFill>
              <a:effectLst/>
              <a:latin typeface="Calibri" panose="020F0502020204030204" pitchFamily="34" charset="0"/>
              <a:ea typeface="Calibri" panose="020F0502020204030204" pitchFamily="34" charset="0"/>
            </a:endParaRPr>
          </a:p>
        </p:txBody>
      </p:sp>
      <p:pic>
        <p:nvPicPr>
          <p:cNvPr id="3" name="Picture 2">
            <a:extLst>
              <a:ext uri="{FF2B5EF4-FFF2-40B4-BE49-F238E27FC236}">
                <a16:creationId xmlns:a16="http://schemas.microsoft.com/office/drawing/2014/main" id="{908C823D-A2B9-B2AE-8DB6-35CCCB9588B9}"/>
              </a:ext>
            </a:extLst>
          </p:cNvPr>
          <p:cNvPicPr>
            <a:picLocks noChangeAspect="1"/>
          </p:cNvPicPr>
          <p:nvPr/>
        </p:nvPicPr>
        <p:blipFill>
          <a:blip r:embed="rId5"/>
          <a:stretch>
            <a:fillRect/>
          </a:stretch>
        </p:blipFill>
        <p:spPr>
          <a:xfrm>
            <a:off x="3836175" y="3558725"/>
            <a:ext cx="1744363" cy="2539468"/>
          </a:xfrm>
          <a:prstGeom prst="rect">
            <a:avLst/>
          </a:prstGeom>
        </p:spPr>
      </p:pic>
      <p:sp>
        <p:nvSpPr>
          <p:cNvPr id="11" name="TextBox 10">
            <a:extLst>
              <a:ext uri="{FF2B5EF4-FFF2-40B4-BE49-F238E27FC236}">
                <a16:creationId xmlns:a16="http://schemas.microsoft.com/office/drawing/2014/main" id="{37F7C832-14CC-53E4-0226-E2B28478FDF0}"/>
              </a:ext>
            </a:extLst>
          </p:cNvPr>
          <p:cNvSpPr txBox="1"/>
          <p:nvPr/>
        </p:nvSpPr>
        <p:spPr>
          <a:xfrm>
            <a:off x="1991467" y="5882749"/>
            <a:ext cx="2154647" cy="215444"/>
          </a:xfrm>
          <a:prstGeom prst="rect">
            <a:avLst/>
          </a:prstGeom>
          <a:noFill/>
        </p:spPr>
        <p:txBody>
          <a:bodyPr wrap="square">
            <a:spAutoFit/>
          </a:bodyPr>
          <a:lstStyle/>
          <a:p>
            <a:r>
              <a:rPr lang="en-GB" sz="800" dirty="0">
                <a:solidFill>
                  <a:srgbClr val="002060"/>
                </a:solidFill>
                <a:effectLst/>
                <a:ea typeface="Calibri" panose="020F0502020204030204" pitchFamily="34" charset="0"/>
              </a:rPr>
              <a:t>Image source: </a:t>
            </a:r>
            <a:r>
              <a:rPr lang="en-GB" sz="800" dirty="0">
                <a:solidFill>
                  <a:srgbClr val="002060"/>
                </a:solidFill>
                <a:effectLst/>
                <a:ea typeface="Calibri" panose="020F0502020204030204" pitchFamily="34" charset="0"/>
                <a:hlinkClick r:id="rId6"/>
              </a:rPr>
              <a:t>Green Book Chapter 4</a:t>
            </a:r>
            <a:endParaRPr lang="en-GB" sz="1000" dirty="0">
              <a:solidFill>
                <a:srgbClr val="002060"/>
              </a:solidFill>
              <a:effectLst/>
              <a:latin typeface="Calibri" panose="020F0502020204030204" pitchFamily="34" charset="0"/>
              <a:ea typeface="Calibri" panose="020F0502020204030204" pitchFamily="34" charset="0"/>
            </a:endParaRPr>
          </a:p>
        </p:txBody>
      </p:sp>
      <p:sp>
        <p:nvSpPr>
          <p:cNvPr id="2" name="Slide Number Placeholder 1">
            <a:extLst>
              <a:ext uri="{FF2B5EF4-FFF2-40B4-BE49-F238E27FC236}">
                <a16:creationId xmlns:a16="http://schemas.microsoft.com/office/drawing/2014/main" id="{5E254DCD-D5F7-DA02-0D20-2107EF12E016}"/>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3291924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D0D28-16F6-51A8-305C-C9CAE7A3EAB5}"/>
              </a:ext>
            </a:extLst>
          </p:cNvPr>
          <p:cNvSpPr>
            <a:spLocks noGrp="1"/>
          </p:cNvSpPr>
          <p:nvPr>
            <p:ph type="title"/>
          </p:nvPr>
        </p:nvSpPr>
        <p:spPr>
          <a:xfrm>
            <a:off x="303179" y="250217"/>
            <a:ext cx="10515600" cy="831377"/>
          </a:xfrm>
        </p:spPr>
        <p:txBody>
          <a:bodyPr/>
          <a:lstStyle/>
          <a:p>
            <a:r>
              <a:rPr lang="en-GB" sz="4400" b="1" dirty="0"/>
              <a:t>Deep subcutaneous administration</a:t>
            </a:r>
            <a:endParaRPr lang="en-GB" dirty="0"/>
          </a:p>
        </p:txBody>
      </p:sp>
      <p:pic>
        <p:nvPicPr>
          <p:cNvPr id="7" name="Content Placeholder 6">
            <a:extLst>
              <a:ext uri="{FF2B5EF4-FFF2-40B4-BE49-F238E27FC236}">
                <a16:creationId xmlns:a16="http://schemas.microsoft.com/office/drawing/2014/main" id="{31996F1B-8EAD-6046-6877-B2049EE61043}"/>
              </a:ext>
            </a:extLst>
          </p:cNvPr>
          <p:cNvPicPr>
            <a:picLocks noGrp="1" noChangeAspect="1"/>
          </p:cNvPicPr>
          <p:nvPr>
            <p:ph idx="1"/>
          </p:nvPr>
        </p:nvPicPr>
        <p:blipFill>
          <a:blip r:embed="rId3"/>
          <a:stretch>
            <a:fillRect/>
          </a:stretch>
        </p:blipFill>
        <p:spPr>
          <a:xfrm>
            <a:off x="838200" y="1541131"/>
            <a:ext cx="3485947" cy="4019831"/>
          </a:xfrm>
        </p:spPr>
      </p:pic>
      <p:sp>
        <p:nvSpPr>
          <p:cNvPr id="4" name="Footer Placeholder 3">
            <a:extLst>
              <a:ext uri="{FF2B5EF4-FFF2-40B4-BE49-F238E27FC236}">
                <a16:creationId xmlns:a16="http://schemas.microsoft.com/office/drawing/2014/main" id="{75B9F490-A766-2BA4-89A2-536745EDAB66}"/>
              </a:ext>
            </a:extLst>
          </p:cNvPr>
          <p:cNvSpPr>
            <a:spLocks noGrp="1"/>
          </p:cNvSpPr>
          <p:nvPr>
            <p:ph type="ftr" sz="quarter" idx="11"/>
          </p:nvPr>
        </p:nvSpPr>
        <p:spPr>
          <a:xfrm>
            <a:off x="126460" y="6356350"/>
            <a:ext cx="8560340" cy="365125"/>
          </a:xfrm>
        </p:spPr>
        <p:txBody>
          <a:bodyPr/>
          <a:lstStyle/>
          <a:p>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a:t>
            </a:r>
            <a:r>
              <a:rPr kumimoji="0" lang="en-GB" sz="1000" b="1" i="0" u="none" strike="noStrike" kern="1200" cap="none" spc="0" normalizeH="0" baseline="0" noProof="0" dirty="0" err="1">
                <a:ln>
                  <a:noFill/>
                </a:ln>
                <a:solidFill>
                  <a:prstClr val="white"/>
                </a:solidFill>
                <a:effectLst/>
                <a:uLnTx/>
                <a:uFillTx/>
                <a:latin typeface="Arial"/>
                <a:ea typeface="+mn-ea"/>
                <a:cs typeface="+mn-cs"/>
              </a:rPr>
              <a:t>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lang="en-GB" dirty="0"/>
          </a:p>
        </p:txBody>
      </p:sp>
      <p:sp>
        <p:nvSpPr>
          <p:cNvPr id="9" name="TextBox 8">
            <a:extLst>
              <a:ext uri="{FF2B5EF4-FFF2-40B4-BE49-F238E27FC236}">
                <a16:creationId xmlns:a16="http://schemas.microsoft.com/office/drawing/2014/main" id="{8B8864AF-DD24-840D-0B00-3E00FFB68B22}"/>
              </a:ext>
            </a:extLst>
          </p:cNvPr>
          <p:cNvSpPr txBox="1"/>
          <p:nvPr/>
        </p:nvSpPr>
        <p:spPr>
          <a:xfrm>
            <a:off x="4756826" y="1541131"/>
            <a:ext cx="6361889" cy="2585323"/>
          </a:xfrm>
          <a:prstGeom prst="rect">
            <a:avLst/>
          </a:prstGeom>
          <a:noFill/>
        </p:spPr>
        <p:txBody>
          <a:bodyPr wrap="square" rtlCol="0">
            <a:spAutoFit/>
          </a:bodyPr>
          <a:lstStyle/>
          <a:p>
            <a:pPr marL="285750" indent="-285750">
              <a:buFont typeface="Arial" panose="020B0604020202020204" pitchFamily="34" charset="0"/>
              <a:buChar char="•"/>
            </a:pPr>
            <a:r>
              <a:rPr lang="en-GB" sz="1800" dirty="0"/>
              <a:t>MVA-BN SmPC advises the vaccine should be administered by the deep sub-cutaneous (SC) route. However, UKHSA and more recently VCAG advise that intramuscular (IM) route is an acceptable alternative</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Deep SC injections should be given with the needle at a 45-degree angle to the skin </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t>Skin should be bunched, not stretched</a:t>
            </a:r>
          </a:p>
        </p:txBody>
      </p:sp>
      <p:sp>
        <p:nvSpPr>
          <p:cNvPr id="10" name="TextBox 9">
            <a:extLst>
              <a:ext uri="{FF2B5EF4-FFF2-40B4-BE49-F238E27FC236}">
                <a16:creationId xmlns:a16="http://schemas.microsoft.com/office/drawing/2014/main" id="{AB875E04-33DE-53B3-E2B3-044DD694C7A8}"/>
              </a:ext>
            </a:extLst>
          </p:cNvPr>
          <p:cNvSpPr txBox="1"/>
          <p:nvPr/>
        </p:nvSpPr>
        <p:spPr>
          <a:xfrm>
            <a:off x="838200" y="5560962"/>
            <a:ext cx="2154647" cy="215444"/>
          </a:xfrm>
          <a:prstGeom prst="rect">
            <a:avLst/>
          </a:prstGeom>
          <a:noFill/>
        </p:spPr>
        <p:txBody>
          <a:bodyPr wrap="square">
            <a:spAutoFit/>
          </a:bodyPr>
          <a:lstStyle/>
          <a:p>
            <a:r>
              <a:rPr lang="en-GB" sz="800" dirty="0">
                <a:solidFill>
                  <a:srgbClr val="002060"/>
                </a:solidFill>
                <a:effectLst/>
                <a:ea typeface="Calibri" panose="020F0502020204030204" pitchFamily="34" charset="0"/>
              </a:rPr>
              <a:t>Image source: </a:t>
            </a:r>
            <a:r>
              <a:rPr lang="en-GB" sz="800" dirty="0">
                <a:solidFill>
                  <a:srgbClr val="002060"/>
                </a:solidFill>
                <a:effectLst/>
                <a:ea typeface="Calibri" panose="020F0502020204030204" pitchFamily="34" charset="0"/>
                <a:hlinkClick r:id="rId4"/>
              </a:rPr>
              <a:t>Green Book Chapter 4</a:t>
            </a:r>
            <a:endParaRPr lang="en-GB" sz="1000" dirty="0">
              <a:solidFill>
                <a:srgbClr val="002060"/>
              </a:solidFill>
              <a:effectLst/>
              <a:latin typeface="Calibri" panose="020F0502020204030204" pitchFamily="34" charset="0"/>
              <a:ea typeface="Calibri" panose="020F0502020204030204" pitchFamily="34" charset="0"/>
            </a:endParaRPr>
          </a:p>
        </p:txBody>
      </p:sp>
      <p:sp>
        <p:nvSpPr>
          <p:cNvPr id="3" name="Slide Number Placeholder 2">
            <a:extLst>
              <a:ext uri="{FF2B5EF4-FFF2-40B4-BE49-F238E27FC236}">
                <a16:creationId xmlns:a16="http://schemas.microsoft.com/office/drawing/2014/main" id="{5C728D45-2489-42DB-84FE-D49A511AE86D}"/>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3377321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332362" y="320676"/>
            <a:ext cx="10515600" cy="1325563"/>
          </a:xfrm>
        </p:spPr>
        <p:txBody>
          <a:bodyPr/>
          <a:lstStyle/>
          <a:p>
            <a:r>
              <a:rPr lang="en-GB" b="1" dirty="0">
                <a:solidFill>
                  <a:srgbClr val="002060"/>
                </a:solidFill>
              </a:rPr>
              <a:t>Acknowledgements</a:t>
            </a:r>
            <a:br>
              <a:rPr lang="en-GB" dirty="0">
                <a:solidFill>
                  <a:srgbClr val="002060"/>
                </a:solidFill>
              </a:rPr>
            </a:br>
            <a:endParaRPr lang="en-GB" dirty="0"/>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838200" y="1825625"/>
            <a:ext cx="10515600" cy="2346325"/>
          </a:xfrm>
        </p:spPr>
        <p:txBody>
          <a:bodyPr/>
          <a:lstStyle/>
          <a:p>
            <a:pPr marL="571500" indent="-571500">
              <a:buFont typeface="Arial" panose="020B0604020202020204" pitchFamily="34" charset="0"/>
              <a:buChar char="•"/>
            </a:pPr>
            <a:r>
              <a:rPr lang="en-GB" sz="2800" dirty="0"/>
              <a:t>Vaccine Preventable Disease Programme</a:t>
            </a:r>
          </a:p>
          <a:p>
            <a:pPr marL="571500" indent="-571500">
              <a:buFont typeface="Arial" panose="020B0604020202020204" pitchFamily="34" charset="0"/>
              <a:buChar char="•"/>
            </a:pPr>
            <a:r>
              <a:rPr lang="en-GB" sz="2800" dirty="0"/>
              <a:t>Welsh Government</a:t>
            </a:r>
          </a:p>
          <a:p>
            <a:pPr marL="571500" indent="-571500">
              <a:buFont typeface="Arial" panose="020B0604020202020204" pitchFamily="34" charset="0"/>
              <a:buChar char="•"/>
            </a:pPr>
            <a:r>
              <a:rPr lang="en-GB" dirty="0"/>
              <a:t>Vaccine Programme Wales</a:t>
            </a:r>
            <a:endParaRPr lang="en-GB" sz="2800" dirty="0"/>
          </a:p>
          <a:p>
            <a:pPr marL="571500" indent="-571500">
              <a:buFont typeface="Arial" panose="020B0604020202020204" pitchFamily="34" charset="0"/>
              <a:buChar char="•"/>
            </a:pPr>
            <a:r>
              <a:rPr lang="en-GB" sz="2800" dirty="0"/>
              <a:t>UKHSA</a:t>
            </a:r>
          </a:p>
          <a:p>
            <a:pPr marL="0" indent="0">
              <a:buNone/>
            </a:pPr>
            <a:endParaRPr lang="en-GB" dirty="0"/>
          </a:p>
        </p:txBody>
      </p:sp>
      <p:sp>
        <p:nvSpPr>
          <p:cNvPr id="4" name="Footer Placeholder 3">
            <a:extLst>
              <a:ext uri="{FF2B5EF4-FFF2-40B4-BE49-F238E27FC236}">
                <a16:creationId xmlns:a16="http://schemas.microsoft.com/office/drawing/2014/main" id="{98B612A3-7390-D093-73FD-0E85E5936642}"/>
              </a:ext>
            </a:extLst>
          </p:cNvPr>
          <p:cNvSpPr>
            <a:spLocks noGrp="1"/>
          </p:cNvSpPr>
          <p:nvPr>
            <p:ph type="ftr" sz="quarter" idx="11"/>
          </p:nvPr>
        </p:nvSpPr>
        <p:spPr>
          <a:xfrm>
            <a:off x="209549" y="6356349"/>
            <a:ext cx="860107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Mpox: Use of licensed stock (</a:t>
            </a:r>
            <a:r>
              <a:rPr lang="en-GB" sz="1000" dirty="0" err="1"/>
              <a:t>Jynneos</a:t>
            </a:r>
            <a:r>
              <a:rPr lang="en-GB" sz="1000" baseline="30000" dirty="0"/>
              <a:t> ®</a:t>
            </a:r>
            <a:r>
              <a:rPr kumimoji="0" lang="en-GB" sz="1000" b="1" i="0" u="none" strike="noStrike" kern="1200" cap="none" spc="0" normalizeH="0" baseline="0" noProof="0" dirty="0">
                <a:ln>
                  <a:noFill/>
                </a:ln>
                <a:solidFill>
                  <a:prstClr val="white"/>
                </a:solidFill>
                <a:effectLst/>
                <a:uLnTx/>
                <a:uFillTx/>
                <a:latin typeface="Arial"/>
                <a:ea typeface="+mn-ea"/>
                <a:cs typeface="+mn-cs"/>
              </a:rPr>
              <a:t>)</a:t>
            </a:r>
            <a:r>
              <a:rPr lang="en-GB" sz="1000" dirty="0"/>
              <a:t> and return to Intramuscular  administration, addendum to training for healthcare practitioners</a:t>
            </a:r>
            <a:endParaRPr kumimoji="0" lang="en-GB" sz="10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1E4CD1A8-62EB-BE73-74A5-59C26E3DA533}"/>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55726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121023" y="294249"/>
            <a:ext cx="11949953" cy="872004"/>
          </a:xfrm>
        </p:spPr>
        <p:txBody>
          <a:bodyPr/>
          <a:lstStyle/>
          <a:p>
            <a:r>
              <a:rPr lang="en-GB" sz="4000" b="1" dirty="0">
                <a:solidFill>
                  <a:srgbClr val="002060"/>
                </a:solidFill>
              </a:rPr>
              <a:t>Pre-requisites to administering mpox vaccine (1)</a:t>
            </a:r>
            <a:br>
              <a:rPr lang="en-GB" dirty="0">
                <a:solidFill>
                  <a:srgbClr val="002060"/>
                </a:solidFill>
              </a:rPr>
            </a:br>
            <a:endParaRPr lang="en-GB" dirty="0"/>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268941" y="1166252"/>
            <a:ext cx="11577918" cy="4669771"/>
          </a:xfrm>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600" b="1" i="0" u="none" strike="noStrike" kern="1200" cap="none" spc="0" normalizeH="0" baseline="0" noProof="0" dirty="0">
                <a:ln>
                  <a:noFill/>
                </a:ln>
                <a:solidFill>
                  <a:srgbClr val="212A74"/>
                </a:solidFill>
                <a:effectLst/>
                <a:uLnTx/>
                <a:uFillTx/>
                <a:latin typeface="Arial"/>
                <a:ea typeface="+mn-ea"/>
                <a:cs typeface="+mn-cs"/>
              </a:rPr>
              <a:t>These slides are an addendum to current training packages and should be </a:t>
            </a:r>
            <a:r>
              <a:rPr kumimoji="0" lang="en-GB" sz="1600" b="1" i="0" u="sng" strike="noStrike" kern="1200" cap="none" spc="0" normalizeH="0" baseline="0" noProof="0" dirty="0">
                <a:ln>
                  <a:noFill/>
                </a:ln>
                <a:solidFill>
                  <a:srgbClr val="212A74"/>
                </a:solidFill>
                <a:effectLst/>
                <a:uLnTx/>
                <a:uFillTx/>
                <a:latin typeface="Arial"/>
                <a:ea typeface="+mn-ea"/>
                <a:cs typeface="+mn-cs"/>
              </a:rPr>
              <a:t>used only in conjunction </a:t>
            </a:r>
            <a:r>
              <a:rPr kumimoji="0" lang="en-GB" sz="1600" b="1" i="0" u="none" strike="noStrike" kern="1200" cap="none" spc="0" normalizeH="0" baseline="0" noProof="0" dirty="0">
                <a:ln>
                  <a:noFill/>
                </a:ln>
                <a:solidFill>
                  <a:srgbClr val="212A74"/>
                </a:solidFill>
                <a:effectLst/>
                <a:uLnTx/>
                <a:uFillTx/>
                <a:latin typeface="Arial"/>
                <a:ea typeface="+mn-ea"/>
                <a:cs typeface="+mn-cs"/>
              </a:rPr>
              <a:t>with “</a:t>
            </a:r>
            <a:r>
              <a:rPr kumimoji="0" lang="en-GB" sz="1600" b="1" i="0" u="none" strike="noStrike" kern="1200" cap="none" spc="0" normalizeH="0" baseline="0" noProof="0" dirty="0">
                <a:ln>
                  <a:noFill/>
                </a:ln>
                <a:solidFill>
                  <a:srgbClr val="212A74"/>
                </a:solidFill>
                <a:effectLst/>
                <a:uLnTx/>
                <a:uFillTx/>
                <a:latin typeface="Arial"/>
                <a:ea typeface="+mn-ea"/>
                <a:cs typeface="+mn-cs"/>
                <a:hlinkClick r:id="rId3"/>
              </a:rPr>
              <a:t>Vaccination against monkeypox using the MVA-BN vaccine: training for healthcare practitioners</a:t>
            </a:r>
            <a:r>
              <a:rPr kumimoji="0" lang="en-GB" sz="1600" b="1" i="0" u="none" strike="noStrike" kern="1200" cap="none" spc="0" normalizeH="0" baseline="0" noProof="0" dirty="0">
                <a:ln>
                  <a:noFill/>
                </a:ln>
                <a:solidFill>
                  <a:srgbClr val="212A74"/>
                </a:solidFill>
                <a:effectLst/>
                <a:uLnTx/>
                <a:uFillTx/>
                <a:latin typeface="Arial"/>
                <a:ea typeface="+mn-ea"/>
                <a:cs typeface="+mn-cs"/>
              </a:rPr>
              <a:t>” </a:t>
            </a:r>
            <a:r>
              <a:rPr kumimoji="0" lang="en-GB" sz="1600" b="1" i="0" u="sng" strike="noStrike" kern="1200" cap="none" spc="0" normalizeH="0" baseline="0" noProof="0" dirty="0">
                <a:ln>
                  <a:noFill/>
                </a:ln>
                <a:solidFill>
                  <a:srgbClr val="212A74"/>
                </a:solidFill>
                <a:effectLst/>
                <a:uLnTx/>
                <a:uFillTx/>
                <a:latin typeface="Arial"/>
                <a:ea typeface="+mn-ea"/>
                <a:cs typeface="+mn-cs"/>
              </a:rPr>
              <a:t>20</a:t>
            </a:r>
            <a:r>
              <a:rPr kumimoji="0" lang="en-GB" sz="1600" b="1" i="0" u="sng" strike="noStrike" kern="1200" cap="none" spc="0" normalizeH="0" baseline="30000" noProof="0" dirty="0">
                <a:ln>
                  <a:noFill/>
                </a:ln>
                <a:solidFill>
                  <a:srgbClr val="212A74"/>
                </a:solidFill>
                <a:effectLst/>
                <a:uLnTx/>
                <a:uFillTx/>
                <a:latin typeface="Arial"/>
                <a:ea typeface="+mn-ea"/>
                <a:cs typeface="+mn-cs"/>
              </a:rPr>
              <a:t>th</a:t>
            </a:r>
            <a:r>
              <a:rPr kumimoji="0" lang="en-GB" sz="1600" b="1" i="0" u="sng" strike="noStrike" kern="1200" cap="none" spc="0" normalizeH="0" baseline="0" noProof="0" dirty="0">
                <a:ln>
                  <a:noFill/>
                </a:ln>
                <a:solidFill>
                  <a:srgbClr val="212A74"/>
                </a:solidFill>
                <a:effectLst/>
                <a:uLnTx/>
                <a:uFillTx/>
                <a:latin typeface="Arial"/>
                <a:ea typeface="+mn-ea"/>
                <a:cs typeface="+mn-cs"/>
              </a:rPr>
              <a:t> October 2022</a:t>
            </a:r>
            <a:r>
              <a:rPr kumimoji="0" lang="en-GB" sz="1600" b="1" i="0" u="none" strike="noStrike" kern="1200" cap="none" spc="0" normalizeH="0" baseline="0" noProof="0" dirty="0">
                <a:ln>
                  <a:noFill/>
                </a:ln>
                <a:solidFill>
                  <a:srgbClr val="212A74"/>
                </a:solidFill>
                <a:effectLst/>
                <a:uLnTx/>
                <a:uFillTx/>
                <a:latin typeface="Arial"/>
                <a:ea typeface="+mn-ea"/>
                <a:cs typeface="+mn-cs"/>
              </a:rPr>
              <a:t>, published by the UKHSA*</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Before administering mpox vaccine, you should have: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Undertaken training in the management of anaphylaxis and Basic Life Support as specified by policy for your local area</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Undertaken any additional statutory and mandatory training as required by your employer</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Core immunisation training</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Received mpox vaccine training through attending a taught session in your local area</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1600" dirty="0">
                <a:solidFill>
                  <a:srgbClr val="212A74"/>
                </a:solidFill>
                <a:latin typeface="Arial"/>
                <a:ea typeface="+mn-ea"/>
                <a:cs typeface="+mn-cs"/>
              </a:rPr>
              <a:t>C</a:t>
            </a:r>
            <a:r>
              <a:rPr kumimoji="0" lang="en-GB" sz="1600" b="0" i="0" u="none" strike="noStrike" kern="1200" cap="none" spc="0" normalizeH="0" baseline="0" noProof="0" dirty="0" err="1">
                <a:ln>
                  <a:noFill/>
                </a:ln>
                <a:solidFill>
                  <a:srgbClr val="212A74"/>
                </a:solidFill>
                <a:effectLst/>
                <a:uLnTx/>
                <a:uFillTx/>
                <a:latin typeface="Arial"/>
                <a:ea typeface="+mn-ea"/>
                <a:cs typeface="+mn-cs"/>
              </a:rPr>
              <a:t>ompleted</a:t>
            </a:r>
            <a:r>
              <a:rPr kumimoji="0" lang="en-GB" sz="1600" b="0" i="0" u="none" strike="noStrike" kern="1200" cap="none" spc="0" normalizeH="0" baseline="0" noProof="0" dirty="0">
                <a:ln>
                  <a:noFill/>
                </a:ln>
                <a:solidFill>
                  <a:srgbClr val="212A74"/>
                </a:solidFill>
                <a:effectLst/>
                <a:uLnTx/>
                <a:uFillTx/>
                <a:latin typeface="Arial"/>
                <a:ea typeface="+mn-ea"/>
                <a:cs typeface="+mn-cs"/>
              </a:rPr>
              <a:t> and signed off vaccinator competency assessment</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Received practical training in mpox vaccine preparation and administration via the recommended route</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An appropriate legal framework to supply and administer mpox vaccine in place e.g. Patient Group Direction (PGD), patient specific prescription or Patient Specific Direction (PSD)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4"/>
                </a:solidFill>
                <a:effectLst/>
                <a:uLnTx/>
                <a:uFillTx/>
                <a:latin typeface="Arial"/>
                <a:ea typeface="+mn-ea"/>
                <a:cs typeface="+mn-cs"/>
              </a:rPr>
              <a:t>Accessed and familiarised yourself with the following key documents: </a:t>
            </a:r>
            <a:r>
              <a:rPr kumimoji="0" lang="en-GB" sz="1600" b="0" i="0" u="none" strike="noStrike" kern="1200" cap="none" spc="0" normalizeH="0" baseline="0" noProof="0" dirty="0">
                <a:ln>
                  <a:noFill/>
                </a:ln>
                <a:solidFill>
                  <a:srgbClr val="212A74"/>
                </a:solidFill>
                <a:effectLst/>
                <a:uLnTx/>
                <a:uFillTx/>
                <a:latin typeface="Arial"/>
                <a:ea typeface="+mn-ea"/>
                <a:cs typeface="+mn-cs"/>
                <a:hlinkClick r:id="rId4">
                  <a:extLst>
                    <a:ext uri="{A12FA001-AC4F-418D-AE19-62706E023703}">
                      <ahyp:hlinkClr xmlns:ahyp="http://schemas.microsoft.com/office/drawing/2018/hyperlinkcolor" val="tx"/>
                    </a:ext>
                  </a:extLst>
                </a:hlinkClick>
              </a:rPr>
              <a:t>Green Book Chapter 29 Smallpox and monkeypox (publishing.service.gov.uk)</a:t>
            </a:r>
            <a:r>
              <a:rPr kumimoji="0" lang="en-GB" sz="1600" b="0" i="0" u="none" strike="noStrike" kern="1200" cap="none" spc="0" normalizeH="0" baseline="0" noProof="0" dirty="0">
                <a:ln>
                  <a:noFill/>
                </a:ln>
                <a:solidFill>
                  <a:srgbClr val="212A74"/>
                </a:solidFill>
                <a:effectLst/>
                <a:uLnTx/>
                <a:uFillTx/>
                <a:latin typeface="Arial"/>
                <a:ea typeface="+mn-ea"/>
                <a:cs typeface="+mn-cs"/>
              </a:rPr>
              <a:t>, updated VPW Standard Operational Procedure (SOP) [</a:t>
            </a:r>
            <a:r>
              <a:rPr kumimoji="0" lang="en-GB" sz="1600" b="0" i="1" u="none" strike="noStrike" kern="1200" cap="none" spc="0" normalizeH="0" baseline="0" noProof="0" dirty="0">
                <a:ln>
                  <a:noFill/>
                </a:ln>
                <a:solidFill>
                  <a:srgbClr val="212A74"/>
                </a:solidFill>
                <a:effectLst/>
                <a:uLnTx/>
                <a:uFillTx/>
                <a:latin typeface="Arial"/>
                <a:ea typeface="+mn-ea"/>
                <a:cs typeface="+mn-cs"/>
              </a:rPr>
              <a:t>once finalised available from VPW</a:t>
            </a:r>
            <a:r>
              <a:rPr kumimoji="0" lang="en-GB" sz="1600" b="0" i="0" u="none" strike="noStrike" kern="1200" cap="none" spc="0" normalizeH="0" baseline="0" noProof="0" dirty="0">
                <a:ln>
                  <a:noFill/>
                </a:ln>
                <a:solidFill>
                  <a:srgbClr val="212A74"/>
                </a:solidFill>
                <a:effectLst/>
                <a:uLnTx/>
                <a:uFillTx/>
                <a:latin typeface="Arial"/>
                <a:ea typeface="+mn-ea"/>
                <a:cs typeface="+mn-cs"/>
              </a:rPr>
              <a:t>], and the </a:t>
            </a:r>
            <a:r>
              <a:rPr lang="en-GB" sz="1600" dirty="0">
                <a:solidFill>
                  <a:srgbClr val="212A74"/>
                </a:solidFill>
                <a:latin typeface="Arial"/>
                <a:ea typeface="+mn-ea"/>
                <a:cs typeface="+mn-cs"/>
              </a:rPr>
              <a:t>‘</a:t>
            </a:r>
            <a:r>
              <a:rPr kumimoji="0" lang="en-GB" sz="1600" b="0" i="0" u="none" strike="noStrike" kern="1200" cap="none" spc="0" normalizeH="0" baseline="0" noProof="0" dirty="0">
                <a:ln>
                  <a:noFill/>
                </a:ln>
                <a:solidFill>
                  <a:srgbClr val="212A74"/>
                </a:solidFill>
                <a:effectLst/>
                <a:uLnTx/>
                <a:uFillTx/>
                <a:latin typeface="Arial"/>
                <a:ea typeface="+mn-ea"/>
                <a:cs typeface="+mn-cs"/>
              </a:rPr>
              <a:t>Recommendations for the use of pre- and post-exposure vaccination during an mpox incident’ guidance document </a:t>
            </a:r>
            <a:r>
              <a:rPr kumimoji="0" lang="en-GB" sz="1600" b="0" i="0" u="none" strike="noStrike" kern="1200" cap="none" spc="0" normalizeH="0" baseline="0" noProof="0" dirty="0">
                <a:ln>
                  <a:noFill/>
                </a:ln>
                <a:solidFill>
                  <a:srgbClr val="212A74"/>
                </a:solidFill>
                <a:effectLst/>
                <a:uLnTx/>
                <a:uFillTx/>
                <a:latin typeface="Arial"/>
                <a:ea typeface="+mn-ea"/>
                <a:cs typeface="+mn-cs"/>
                <a:hlinkClick r:id="rId5"/>
              </a:rPr>
              <a:t>UKHSA</a:t>
            </a:r>
            <a:endParaRPr kumimoji="0" lang="en-GB" sz="1600" b="0" i="0" u="none" strike="noStrike" kern="1200" cap="none" spc="0" normalizeH="0" baseline="0" noProof="0" dirty="0">
              <a:ln>
                <a:noFill/>
              </a:ln>
              <a:solidFill>
                <a:srgbClr val="212A74"/>
              </a:solidFill>
              <a:effectLst/>
              <a:uLnTx/>
              <a:uFillTx/>
              <a:latin typeface="Arial"/>
              <a:ea typeface="+mn-ea"/>
              <a:cs typeface="+mn-cs"/>
            </a:endParaRPr>
          </a:p>
          <a:p>
            <a:endParaRPr lang="en-GB" dirty="0"/>
          </a:p>
        </p:txBody>
      </p:sp>
      <p:sp>
        <p:nvSpPr>
          <p:cNvPr id="4" name="Footer Placeholder 3">
            <a:extLst>
              <a:ext uri="{FF2B5EF4-FFF2-40B4-BE49-F238E27FC236}">
                <a16:creationId xmlns:a16="http://schemas.microsoft.com/office/drawing/2014/main" id="{98B612A3-7390-D093-73FD-0E85E5936642}"/>
              </a:ext>
            </a:extLst>
          </p:cNvPr>
          <p:cNvSpPr>
            <a:spLocks noGrp="1"/>
          </p:cNvSpPr>
          <p:nvPr>
            <p:ph type="ftr" sz="quarter" idx="11"/>
          </p:nvPr>
        </p:nvSpPr>
        <p:spPr>
          <a:xfrm>
            <a:off x="121023" y="6288087"/>
            <a:ext cx="8305800" cy="501650"/>
          </a:xfrm>
        </p:spPr>
        <p:txBody>
          <a:bodyPr/>
          <a:lstStyle/>
          <a:p>
            <a:r>
              <a:rPr lang="en-GB" sz="1000" dirty="0"/>
              <a:t>Mpox: Use of licensed stock (</a:t>
            </a:r>
            <a:r>
              <a:rPr lang="en-GB" sz="1000" dirty="0" err="1"/>
              <a:t>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a:t>
            </a:r>
            <a:r>
              <a:rPr lang="en-GB" sz="1000" dirty="0"/>
              <a:t> and return to Intramuscular  administration, addendum to training for healthcare practitioners</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D0EBB37F-89DF-9516-C222-303F2B376679}"/>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1991854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0F7C5-0516-4970-2CAB-6F946BF22EF1}"/>
              </a:ext>
            </a:extLst>
          </p:cNvPr>
          <p:cNvSpPr>
            <a:spLocks noGrp="1"/>
          </p:cNvSpPr>
          <p:nvPr>
            <p:ph type="title"/>
          </p:nvPr>
        </p:nvSpPr>
        <p:spPr>
          <a:xfrm>
            <a:off x="128080" y="219210"/>
            <a:ext cx="11935839" cy="714645"/>
          </a:xfrm>
        </p:spPr>
        <p:txBody>
          <a:bodyPr/>
          <a:lstStyle/>
          <a:p>
            <a:r>
              <a:rPr lang="en-GB" sz="4000" b="1" dirty="0">
                <a:solidFill>
                  <a:srgbClr val="002060"/>
                </a:solidFill>
              </a:rPr>
              <a:t>Pre-requisites to administering mpox vaccine (2)</a:t>
            </a:r>
            <a:endParaRPr lang="en-GB" sz="4000" dirty="0"/>
          </a:p>
        </p:txBody>
      </p:sp>
      <p:sp>
        <p:nvSpPr>
          <p:cNvPr id="3" name="Content Placeholder 2">
            <a:extLst>
              <a:ext uri="{FF2B5EF4-FFF2-40B4-BE49-F238E27FC236}">
                <a16:creationId xmlns:a16="http://schemas.microsoft.com/office/drawing/2014/main" id="{0EFF76F6-04B7-D76B-5F0A-450387A00B91}"/>
              </a:ext>
            </a:extLst>
          </p:cNvPr>
          <p:cNvSpPr>
            <a:spLocks noGrp="1"/>
          </p:cNvSpPr>
          <p:nvPr>
            <p:ph idx="1"/>
          </p:nvPr>
        </p:nvSpPr>
        <p:spPr>
          <a:xfrm>
            <a:off x="838199" y="1076595"/>
            <a:ext cx="10515600" cy="4351338"/>
          </a:xfrm>
        </p:spPr>
        <p:txBody>
          <a:bodyPr/>
          <a:lstStyle/>
          <a:p>
            <a:pPr marL="0" indent="0">
              <a:buNone/>
            </a:pPr>
            <a:r>
              <a:rPr lang="en-GB" b="1" dirty="0"/>
              <a:t>*</a:t>
            </a:r>
            <a:r>
              <a:rPr lang="en-GB" sz="2400" b="1" dirty="0"/>
              <a:t>IMPORTANT: </a:t>
            </a:r>
          </a:p>
          <a:p>
            <a:pPr marL="0" indent="0">
              <a:buNone/>
            </a:pPr>
            <a:r>
              <a:rPr lang="en-GB" sz="2400" dirty="0">
                <a:hlinkClick r:id="rId3"/>
              </a:rPr>
              <a:t>UKHSA Vaccination against monkeypox using the MVA-BN vaccine: training for healthcare practitioners</a:t>
            </a:r>
            <a:r>
              <a:rPr lang="en-GB" sz="2400" dirty="0"/>
              <a:t> slide set has not been updated since 20</a:t>
            </a:r>
            <a:r>
              <a:rPr lang="en-GB" sz="2400" baseline="30000" dirty="0"/>
              <a:t>th</a:t>
            </a:r>
            <a:r>
              <a:rPr lang="en-GB" sz="2400" dirty="0"/>
              <a:t> October 2022. </a:t>
            </a:r>
          </a:p>
          <a:p>
            <a:pPr marL="0" indent="0">
              <a:buNone/>
            </a:pPr>
            <a:r>
              <a:rPr lang="en-GB" sz="2400" b="1" dirty="0"/>
              <a:t>Please note </a:t>
            </a:r>
            <a:r>
              <a:rPr lang="en-GB" sz="2400" dirty="0"/>
              <a:t>that since the UKHSA training slides were published, Vaccination Clinical Advisory Group (VCAG) have approved the return to the use of an intramuscular injection as opposed to the previous advice of an intradermal injection due to current vaccine supply. Administration of licensed stock in Wales can be given using a PGD.  A Wales National PGD template has been provided for Health Boards or NHS organisations to review, authorise and sign off locally according to their policies and governance procedures.</a:t>
            </a:r>
          </a:p>
          <a:p>
            <a:endParaRPr lang="en-GB" dirty="0"/>
          </a:p>
        </p:txBody>
      </p:sp>
      <p:sp>
        <p:nvSpPr>
          <p:cNvPr id="4" name="Footer Placeholder 3">
            <a:extLst>
              <a:ext uri="{FF2B5EF4-FFF2-40B4-BE49-F238E27FC236}">
                <a16:creationId xmlns:a16="http://schemas.microsoft.com/office/drawing/2014/main" id="{95903CAB-A916-315D-9692-3FF422A1FC54}"/>
              </a:ext>
            </a:extLst>
          </p:cNvPr>
          <p:cNvSpPr>
            <a:spLocks noGrp="1"/>
          </p:cNvSpPr>
          <p:nvPr>
            <p:ph type="ftr" sz="quarter" idx="11"/>
          </p:nvPr>
        </p:nvSpPr>
        <p:spPr>
          <a:xfrm>
            <a:off x="128080" y="6360538"/>
            <a:ext cx="8344711" cy="365125"/>
          </a:xfrm>
        </p:spPr>
        <p:txBody>
          <a:bodyPr/>
          <a:lstStyle/>
          <a:p>
            <a:r>
              <a:rPr lang="en-GB" sz="1000" dirty="0"/>
              <a:t>Mpox: Use of licensed stock (</a:t>
            </a:r>
            <a:r>
              <a:rPr lang="en-GB" sz="1000" dirty="0" err="1"/>
              <a:t>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a:t>
            </a:r>
            <a:r>
              <a:rPr lang="en-GB" sz="1000" dirty="0"/>
              <a:t> and return to Intramuscular  administration, addendum to training for healthcare practitioners</a:t>
            </a:r>
            <a:endParaRPr lang="en-GB" dirty="0"/>
          </a:p>
        </p:txBody>
      </p:sp>
      <p:sp>
        <p:nvSpPr>
          <p:cNvPr id="6" name="Slide Number Placeholder 5">
            <a:extLst>
              <a:ext uri="{FF2B5EF4-FFF2-40B4-BE49-F238E27FC236}">
                <a16:creationId xmlns:a16="http://schemas.microsoft.com/office/drawing/2014/main" id="{DB8909EC-AC6F-846A-4719-3FDE2DF0EC77}"/>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2142655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361545" y="247652"/>
            <a:ext cx="10515600" cy="761926"/>
          </a:xfrm>
        </p:spPr>
        <p:txBody>
          <a:bodyPr/>
          <a:lstStyle/>
          <a:p>
            <a:r>
              <a:rPr kumimoji="0" lang="en-GB" sz="4400" b="1" i="0" u="none" strike="noStrike" kern="1200" cap="none" spc="0" normalizeH="0" baseline="0" noProof="0" dirty="0">
                <a:ln>
                  <a:noFill/>
                </a:ln>
                <a:solidFill>
                  <a:srgbClr val="002060"/>
                </a:solidFill>
                <a:effectLst/>
                <a:uLnTx/>
                <a:uFillTx/>
                <a:ea typeface="+mj-ea"/>
                <a:cs typeface="+mj-cs"/>
              </a:rPr>
              <a:t>Wales Specific Information (1)</a:t>
            </a:r>
            <a:endParaRPr lang="en-GB" dirty="0"/>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753140" y="1350334"/>
            <a:ext cx="10600659" cy="4525171"/>
          </a:xfrm>
        </p:spPr>
        <p:txBody>
          <a:bodyPr/>
          <a:lstStyle/>
          <a:p>
            <a:r>
              <a:rPr lang="en-GB" sz="1600" dirty="0"/>
              <a:t>Due to stock levels the outbreak response in Wales is continuing</a:t>
            </a:r>
          </a:p>
          <a:p>
            <a:r>
              <a:rPr lang="en-GB" sz="1600" dirty="0"/>
              <a:t>The aim of the continued mpox vaccination campaign in Wales is:</a:t>
            </a:r>
          </a:p>
          <a:p>
            <a:pPr lvl="1">
              <a:buFont typeface="Courier New" panose="02070309020205020404" pitchFamily="49" charset="0"/>
              <a:buChar char="o"/>
            </a:pPr>
            <a:r>
              <a:rPr lang="en-GB" sz="1600" dirty="0"/>
              <a:t>To continue to achieve the health outcomes of the mpox vaccination programme and protect as many of those ’at-risk’ individuals as possible</a:t>
            </a:r>
          </a:p>
          <a:p>
            <a:pPr lvl="1">
              <a:buFont typeface="Courier New" panose="02070309020205020404" pitchFamily="49" charset="0"/>
              <a:buChar char="o"/>
            </a:pPr>
            <a:r>
              <a:rPr lang="en-GB" sz="1600" dirty="0"/>
              <a:t>Deliver vaccination rollout as efficiently as possible, returning to the intramuscular technique </a:t>
            </a:r>
          </a:p>
          <a:p>
            <a:r>
              <a:rPr lang="en-GB" sz="1600" dirty="0"/>
              <a:t>Vaccination Clinical Advisory Group have approved the return to the use of an intramuscular injection as opposed to the previous advice of an intradermal injection due to current vaccine supply</a:t>
            </a:r>
          </a:p>
          <a:p>
            <a:r>
              <a:rPr lang="en-GB" sz="1600" dirty="0"/>
              <a:t>The current VPW SOP is being updated, following the update Health boards may be:</a:t>
            </a:r>
          </a:p>
          <a:p>
            <a:pPr lvl="1">
              <a:buFont typeface="Courier New" panose="02070309020205020404" pitchFamily="49" charset="0"/>
              <a:buChar char="o"/>
            </a:pPr>
            <a:r>
              <a:rPr lang="en-GB" sz="1600" dirty="0"/>
              <a:t>expected to review their current eligible cohort on a quarterly basis, to ensure any new individuals that may have recently become eligible for vaccination are identified and offered a vaccine</a:t>
            </a:r>
          </a:p>
          <a:p>
            <a:pPr lvl="1">
              <a:buFont typeface="Courier New" panose="02070309020205020404" pitchFamily="49" charset="0"/>
              <a:buChar char="o"/>
            </a:pPr>
            <a:r>
              <a:rPr lang="en-GB" sz="1600" dirty="0"/>
              <a:t>to honour vaccination for those individuals who did not receive a vaccine due to supply but were identified as eligible within the Mpox Intradermal Technique &amp; Supply Maximisation Pilot who have recently become ineligible (e.g. the 12-month time limit for STIs has expired). Those individuals should be removed from the invitation list once they have been offered vaccination three times with no response or they do not attend</a:t>
            </a:r>
          </a:p>
          <a:p>
            <a:pPr lvl="1">
              <a:buFont typeface="Courier New" panose="02070309020205020404" pitchFamily="49" charset="0"/>
              <a:buChar char="o"/>
            </a:pPr>
            <a:r>
              <a:rPr lang="en-GB" sz="1600" dirty="0"/>
              <a:t>offer a second dose to those who have received a first dose</a:t>
            </a:r>
          </a:p>
          <a:p>
            <a:pPr lvl="1">
              <a:buFont typeface="Courier New" panose="02070309020205020404" pitchFamily="49" charset="0"/>
              <a:buChar char="o"/>
            </a:pPr>
            <a:endParaRPr lang="en-GB" sz="1400" dirty="0"/>
          </a:p>
        </p:txBody>
      </p:sp>
      <p:sp>
        <p:nvSpPr>
          <p:cNvPr id="4" name="Footer Placeholder 3">
            <a:extLst>
              <a:ext uri="{FF2B5EF4-FFF2-40B4-BE49-F238E27FC236}">
                <a16:creationId xmlns:a16="http://schemas.microsoft.com/office/drawing/2014/main" id="{98B612A3-7390-D093-73FD-0E85E5936642}"/>
              </a:ext>
            </a:extLst>
          </p:cNvPr>
          <p:cNvSpPr>
            <a:spLocks noGrp="1"/>
          </p:cNvSpPr>
          <p:nvPr>
            <p:ph type="ftr" sz="quarter" idx="11"/>
          </p:nvPr>
        </p:nvSpPr>
        <p:spPr>
          <a:xfrm>
            <a:off x="136712" y="6375399"/>
            <a:ext cx="8191500" cy="234949"/>
          </a:xfrm>
        </p:spPr>
        <p:txBody>
          <a:bodyPr/>
          <a:lstStyle/>
          <a:p>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a:t>
            </a:r>
            <a:r>
              <a:rPr kumimoji="0" lang="en-GB" sz="1000" b="1" i="0" u="none" strike="noStrike" kern="1200" cap="none" spc="0" normalizeH="0" baseline="0" noProof="0" dirty="0" err="1">
                <a:ln>
                  <a:noFill/>
                </a:ln>
                <a:solidFill>
                  <a:prstClr val="white"/>
                </a:solidFill>
                <a:effectLst/>
                <a:uLnTx/>
                <a:uFillTx/>
                <a:latin typeface="Arial"/>
                <a:ea typeface="+mn-ea"/>
                <a:cs typeface="+mn-cs"/>
              </a:rPr>
              <a:t>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EA451023-3DA1-5D3C-9C30-22C5D0DC5B4B}"/>
              </a:ext>
            </a:extLst>
          </p:cNvPr>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1275212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332362" y="509774"/>
            <a:ext cx="10515600" cy="777875"/>
          </a:xfrm>
        </p:spPr>
        <p:txBody>
          <a:bodyPr/>
          <a:lstStyle/>
          <a:p>
            <a:r>
              <a:rPr lang="en-GB" b="1" dirty="0">
                <a:solidFill>
                  <a:srgbClr val="002060"/>
                </a:solidFill>
              </a:rPr>
              <a:t>Wales Specific Information (2)</a:t>
            </a:r>
            <a:br>
              <a:rPr lang="en-GB" dirty="0">
                <a:solidFill>
                  <a:srgbClr val="002060"/>
                </a:solidFill>
              </a:rPr>
            </a:br>
            <a:endParaRPr lang="en-GB" dirty="0"/>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615716" y="1418524"/>
            <a:ext cx="10601325" cy="4020951"/>
          </a:xfrm>
        </p:spPr>
        <p:txBody>
          <a:bodyPr/>
          <a:lstStyle/>
          <a:p>
            <a:pPr marL="285750" indent="-285750">
              <a:buFont typeface="Arial" panose="020B0604020202020204" pitchFamily="34" charset="0"/>
              <a:buChar char="•"/>
            </a:pPr>
            <a:r>
              <a:rPr lang="en-GB" sz="1800" dirty="0"/>
              <a:t>In Wales, the following information and resources are available from the </a:t>
            </a:r>
            <a:r>
              <a:rPr lang="en-GB" sz="1800" dirty="0">
                <a:hlinkClick r:id="rId3"/>
              </a:rPr>
              <a:t>Public Health Wales Mpox (Monkeypox) – information for health professionals webpage </a:t>
            </a:r>
            <a:r>
              <a:rPr lang="en-GB" sz="1800" dirty="0"/>
              <a:t>at the following link. These should be used in preference to the UKHSA resources signposted in the training slides:</a:t>
            </a:r>
          </a:p>
          <a:p>
            <a:pPr lvl="1">
              <a:buFont typeface="Courier New" panose="02070309020205020404" pitchFamily="49" charset="0"/>
              <a:buChar char="o"/>
            </a:pPr>
            <a:r>
              <a:rPr lang="en-GB" sz="1800" dirty="0">
                <a:effectLst/>
              </a:rPr>
              <a:t>Protecting you from Monkeypox </a:t>
            </a:r>
            <a:r>
              <a:rPr lang="en-GB" sz="1800" dirty="0"/>
              <a:t>(English and Welsh)</a:t>
            </a:r>
          </a:p>
          <a:p>
            <a:pPr lvl="1">
              <a:buFont typeface="Courier New" panose="02070309020205020404" pitchFamily="49" charset="0"/>
              <a:buChar char="o"/>
            </a:pPr>
            <a:r>
              <a:rPr lang="en-GB" sz="1800" dirty="0"/>
              <a:t>Consent Form for adults and children (English and Welsh)</a:t>
            </a:r>
          </a:p>
          <a:p>
            <a:r>
              <a:rPr lang="en-GB" sz="1800" dirty="0"/>
              <a:t>Record cards for Wales can be ordered from </a:t>
            </a:r>
            <a:r>
              <a:rPr lang="en-GB" sz="1800" dirty="0">
                <a:hlinkClick r:id="rId4"/>
              </a:rPr>
              <a:t>Health Information Resource</a:t>
            </a:r>
            <a:endParaRPr lang="en-GB" sz="1800" dirty="0"/>
          </a:p>
          <a:p>
            <a:pPr>
              <a:buFont typeface="Arial" panose="020B0604020202020204" pitchFamily="34" charset="0"/>
              <a:buChar char="•"/>
            </a:pPr>
            <a:r>
              <a:rPr lang="en-GB" sz="1800" dirty="0"/>
              <a:t>Safe management of healthcare waste, Welsh Health Technical Memorandum </a:t>
            </a:r>
            <a:r>
              <a:rPr lang="en-GB" sz="1800" dirty="0">
                <a:hlinkClick r:id="rId5"/>
              </a:rPr>
              <a:t>WHTM 07-01.pdf (wales.nhs.uk)</a:t>
            </a:r>
            <a:endParaRPr lang="en-GB" sz="1800" dirty="0"/>
          </a:p>
          <a:p>
            <a:r>
              <a:rPr lang="en-GB" sz="1800" dirty="0"/>
              <a:t>Written statement: </a:t>
            </a:r>
            <a:r>
              <a:rPr kumimoji="0" lang="en-GB" sz="1800" b="0" i="0" u="sng" strike="noStrike" kern="1200" cap="none" spc="0" normalizeH="0" baseline="0" noProof="0" dirty="0">
                <a:ln>
                  <a:noFill/>
                </a:ln>
                <a:solidFill>
                  <a:srgbClr val="28B8CE"/>
                </a:solidFill>
                <a:effectLst/>
                <a:uLnTx/>
                <a:uFillTx/>
                <a:ea typeface="Calibri" panose="020F0502020204030204" pitchFamily="34" charset="0"/>
                <a:hlinkClick r:id="rId6">
                  <a:extLst>
                    <a:ext uri="{A12FA001-AC4F-418D-AE19-62706E023703}">
                      <ahyp:hlinkClr xmlns:ahyp="http://schemas.microsoft.com/office/drawing/2018/hyperlinkcolor" val="tx"/>
                    </a:ext>
                  </a:extLst>
                </a:hlinkClick>
              </a:rPr>
              <a:t>Monkeypox Vaccination Strategy update (23 August 2022) | GOV.WALES</a:t>
            </a:r>
            <a:endParaRPr kumimoji="0" lang="en-GB" sz="1800" b="0" i="0" u="sng" strike="noStrike" kern="1200" cap="none" spc="0" normalizeH="0" baseline="0" noProof="0" dirty="0">
              <a:ln>
                <a:noFill/>
              </a:ln>
              <a:solidFill>
                <a:srgbClr val="28B8CE"/>
              </a:solidFill>
              <a:effectLst/>
              <a:uLnTx/>
              <a:uFillTx/>
              <a:ea typeface="Calibri" panose="020F0502020204030204" pitchFamily="34" charset="0"/>
            </a:endParaRPr>
          </a:p>
          <a:p>
            <a:r>
              <a:rPr lang="en-GB" sz="1800" dirty="0"/>
              <a:t>Written statement: </a:t>
            </a:r>
            <a:r>
              <a:rPr kumimoji="0" lang="en-GB" sz="1800" b="0" i="0" u="none" strike="noStrike" kern="1200" cap="none" spc="0" normalizeH="0" baseline="0" noProof="0" dirty="0">
                <a:ln>
                  <a:noFill/>
                </a:ln>
                <a:solidFill>
                  <a:srgbClr val="324F82"/>
                </a:solidFill>
                <a:effectLst/>
                <a:uLnTx/>
                <a:uFillTx/>
                <a:ea typeface="Verdana" charset="0"/>
                <a:hlinkClick r:id="rId7"/>
              </a:rPr>
              <a:t>UKHSA advice on Monkeypox Vaccination Strategy (26 September 2022) | GOV.WALES</a:t>
            </a:r>
            <a:endParaRPr kumimoji="0" lang="en-GB" sz="1800" b="0" i="0" u="none" strike="noStrike" kern="1200" cap="none" spc="0" normalizeH="0" baseline="0" noProof="0" dirty="0">
              <a:ln>
                <a:noFill/>
              </a:ln>
              <a:solidFill>
                <a:srgbClr val="324F82"/>
              </a:solidFill>
              <a:effectLst/>
              <a:uLnTx/>
              <a:uFillTx/>
              <a:ea typeface="Verdana" charset="0"/>
            </a:endParaRPr>
          </a:p>
          <a:p>
            <a:r>
              <a:rPr lang="en-GB" sz="1800" dirty="0"/>
              <a:t>As of August 2023: there were 49 laboratory confirmed cases of mpox in Wales</a:t>
            </a:r>
          </a:p>
          <a:p>
            <a:endParaRPr lang="en-GB" sz="1600" dirty="0"/>
          </a:p>
        </p:txBody>
      </p:sp>
      <p:sp>
        <p:nvSpPr>
          <p:cNvPr id="4" name="Footer Placeholder 3">
            <a:extLst>
              <a:ext uri="{FF2B5EF4-FFF2-40B4-BE49-F238E27FC236}">
                <a16:creationId xmlns:a16="http://schemas.microsoft.com/office/drawing/2014/main" id="{98B612A3-7390-D093-73FD-0E85E5936642}"/>
              </a:ext>
            </a:extLst>
          </p:cNvPr>
          <p:cNvSpPr>
            <a:spLocks noGrp="1"/>
          </p:cNvSpPr>
          <p:nvPr>
            <p:ph type="ftr" sz="quarter" idx="11"/>
          </p:nvPr>
        </p:nvSpPr>
        <p:spPr>
          <a:xfrm>
            <a:off x="161925" y="6321424"/>
            <a:ext cx="8448675" cy="43497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a:t>
            </a:r>
            <a:r>
              <a:rPr kumimoji="0" lang="en-GB" sz="1000" b="1" i="0" u="none" strike="noStrike" kern="1200" cap="none" spc="0" normalizeH="0" baseline="0" noProof="0" dirty="0" err="1">
                <a:ln>
                  <a:noFill/>
                </a:ln>
                <a:solidFill>
                  <a:prstClr val="white"/>
                </a:solidFill>
                <a:effectLst/>
                <a:uLnTx/>
                <a:uFillTx/>
                <a:latin typeface="Arial"/>
                <a:ea typeface="+mn-ea"/>
                <a:cs typeface="+mn-cs"/>
              </a:rPr>
              <a:t>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EA410ED1-E911-8EED-00F0-87569B8D8966}"/>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2407841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3A693-FEF7-9B55-0EF4-60E6C38E3B49}"/>
              </a:ext>
            </a:extLst>
          </p:cNvPr>
          <p:cNvSpPr>
            <a:spLocks noGrp="1"/>
          </p:cNvSpPr>
          <p:nvPr>
            <p:ph type="title"/>
          </p:nvPr>
        </p:nvSpPr>
        <p:spPr>
          <a:xfrm>
            <a:off x="380548" y="216111"/>
            <a:ext cx="10739718" cy="710640"/>
          </a:xfrm>
        </p:spPr>
        <p:txBody>
          <a:bodyPr/>
          <a:lstStyle/>
          <a:p>
            <a:r>
              <a:rPr lang="en-GB" b="1" dirty="0">
                <a:solidFill>
                  <a:srgbClr val="002060"/>
                </a:solidFill>
              </a:rPr>
              <a:t>Legal Framework for Administration (1)</a:t>
            </a:r>
            <a:br>
              <a:rPr lang="en-GB" b="1" dirty="0">
                <a:solidFill>
                  <a:srgbClr val="002060"/>
                </a:solidFill>
              </a:rPr>
            </a:br>
            <a:endParaRPr lang="en-GB" b="1" dirty="0"/>
          </a:p>
        </p:txBody>
      </p:sp>
      <p:sp>
        <p:nvSpPr>
          <p:cNvPr id="3" name="Content Placeholder 2">
            <a:extLst>
              <a:ext uri="{FF2B5EF4-FFF2-40B4-BE49-F238E27FC236}">
                <a16:creationId xmlns:a16="http://schemas.microsoft.com/office/drawing/2014/main" id="{95C99151-B962-89C0-75C4-AE5590070DA8}"/>
              </a:ext>
            </a:extLst>
          </p:cNvPr>
          <p:cNvSpPr>
            <a:spLocks noGrp="1"/>
          </p:cNvSpPr>
          <p:nvPr>
            <p:ph idx="1"/>
          </p:nvPr>
        </p:nvSpPr>
        <p:spPr>
          <a:xfrm>
            <a:off x="604284" y="1078845"/>
            <a:ext cx="11000528" cy="4987417"/>
          </a:xfrm>
        </p:spPr>
        <p:txBody>
          <a:bodyPr/>
          <a:lstStyle/>
          <a:p>
            <a:pPr marL="285750" indent="-285750">
              <a:buFont typeface="Arial" panose="020B0604020202020204" pitchFamily="34" charset="0"/>
              <a:buChar char="•"/>
            </a:pPr>
            <a:r>
              <a:rPr lang="en-GB" sz="2400" dirty="0"/>
              <a:t>At present in Wales there is a mixture of licensed (Jynneos</a:t>
            </a:r>
            <a:r>
              <a:rPr lang="en-GB" sz="2400" baseline="30000" dirty="0"/>
              <a:t>®</a:t>
            </a:r>
            <a:r>
              <a:rPr lang="en-GB" sz="2400" dirty="0"/>
              <a:t> branded) and unlicensed (Jynneos</a:t>
            </a:r>
            <a:r>
              <a:rPr lang="en-GB" sz="2400" baseline="30000" dirty="0"/>
              <a:t>®</a:t>
            </a:r>
            <a:r>
              <a:rPr lang="en-GB" sz="2400" dirty="0"/>
              <a:t> and Imvanex</a:t>
            </a:r>
            <a:r>
              <a:rPr lang="en-GB" sz="2400" baseline="30000" dirty="0"/>
              <a:t>®</a:t>
            </a:r>
            <a:r>
              <a:rPr lang="en-GB" sz="2400" dirty="0"/>
              <a:t> branded) vaccine</a:t>
            </a:r>
          </a:p>
          <a:p>
            <a:pPr marL="285750" indent="-285750">
              <a:buFont typeface="Arial" panose="020B0604020202020204" pitchFamily="34" charset="0"/>
              <a:buChar char="•"/>
            </a:pPr>
            <a:r>
              <a:rPr lang="en-GB" sz="2400" dirty="0"/>
              <a:t>Unlicensed stock will be quarantined in line with the VPW Unlicenced Jynneos</a:t>
            </a:r>
            <a:r>
              <a:rPr lang="en-GB" sz="2400" baseline="30000" dirty="0"/>
              <a:t>®</a:t>
            </a:r>
            <a:r>
              <a:rPr lang="en-GB" sz="2400" dirty="0"/>
              <a:t> vaccine collection SOP, and use of licensed stock only will start on 01 May 2024</a:t>
            </a:r>
          </a:p>
          <a:p>
            <a:pPr marL="285750" indent="-285750">
              <a:buFont typeface="Arial" panose="020B0604020202020204" pitchFamily="34" charset="0"/>
              <a:buChar char="•"/>
            </a:pPr>
            <a:r>
              <a:rPr lang="en-GB" sz="2400" dirty="0"/>
              <a:t>Administration of licensed stock in Wales can be given using a PGD </a:t>
            </a:r>
          </a:p>
          <a:p>
            <a:pPr marL="285750" indent="-285750">
              <a:buFont typeface="Arial" panose="020B0604020202020204" pitchFamily="34" charset="0"/>
              <a:buChar char="•"/>
            </a:pPr>
            <a:r>
              <a:rPr lang="en-GB" sz="2400" dirty="0"/>
              <a:t>A Wales National PGD template has been provided for Health Boards or NHS organisations to review, authorise and sign off locally according to their policies and governance procedures.</a:t>
            </a:r>
          </a:p>
          <a:p>
            <a:pPr marL="285750" indent="-285750">
              <a:buFont typeface="Arial" panose="020B0604020202020204" pitchFamily="34" charset="0"/>
              <a:buChar char="•"/>
            </a:pPr>
            <a:r>
              <a:rPr lang="en-GB" sz="2400" dirty="0"/>
              <a:t>The Wales National PGD allows only the </a:t>
            </a:r>
            <a:r>
              <a:rPr lang="en-GB" sz="2400" b="1" dirty="0"/>
              <a:t>use of US licensed Batch FDP00072 of Jynneos▼</a:t>
            </a:r>
            <a:r>
              <a:rPr lang="en-GB" sz="1800" b="1" baseline="30000" dirty="0"/>
              <a:t>®</a:t>
            </a:r>
            <a:r>
              <a:rPr lang="en-GB" sz="2400" b="1" dirty="0"/>
              <a:t> vaccine</a:t>
            </a:r>
            <a:r>
              <a:rPr lang="en-GB" sz="2400" dirty="0"/>
              <a:t>.</a:t>
            </a:r>
          </a:p>
          <a:p>
            <a:pPr marL="285750" indent="-285750">
              <a:buFont typeface="Arial" panose="020B0604020202020204" pitchFamily="34" charset="0"/>
              <a:buChar char="•"/>
            </a:pPr>
            <a:r>
              <a:rPr lang="en-GB" sz="2400" dirty="0"/>
              <a:t>The Wales National PGD template is available here </a:t>
            </a:r>
            <a:r>
              <a:rPr lang="en-GB" sz="2400" dirty="0">
                <a:hlinkClick r:id="rId2"/>
              </a:rPr>
              <a:t>Welsh medicines information centre </a:t>
            </a:r>
            <a:endParaRPr lang="en-GB" sz="2400" dirty="0"/>
          </a:p>
          <a:p>
            <a:endParaRPr lang="en-GB" dirty="0"/>
          </a:p>
        </p:txBody>
      </p:sp>
      <p:sp>
        <p:nvSpPr>
          <p:cNvPr id="4" name="Footer Placeholder 3">
            <a:extLst>
              <a:ext uri="{FF2B5EF4-FFF2-40B4-BE49-F238E27FC236}">
                <a16:creationId xmlns:a16="http://schemas.microsoft.com/office/drawing/2014/main" id="{98B612A3-7390-D093-73FD-0E85E5936642}"/>
              </a:ext>
            </a:extLst>
          </p:cNvPr>
          <p:cNvSpPr>
            <a:spLocks noGrp="1"/>
          </p:cNvSpPr>
          <p:nvPr>
            <p:ph type="ftr" sz="quarter" idx="11"/>
          </p:nvPr>
        </p:nvSpPr>
        <p:spPr>
          <a:xfrm>
            <a:off x="0" y="6306998"/>
            <a:ext cx="84201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00D1A2E6-EF98-78C6-D541-5718C485C5EC}"/>
              </a:ext>
            </a:extLst>
          </p:cNvPr>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2798290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FC588-9372-2482-C027-CBD5376842AE}"/>
              </a:ext>
            </a:extLst>
          </p:cNvPr>
          <p:cNvSpPr>
            <a:spLocks noGrp="1"/>
          </p:cNvSpPr>
          <p:nvPr>
            <p:ph type="title"/>
          </p:nvPr>
        </p:nvSpPr>
        <p:spPr>
          <a:xfrm>
            <a:off x="312774" y="313773"/>
            <a:ext cx="10953308" cy="772559"/>
          </a:xfrm>
        </p:spPr>
        <p:txBody>
          <a:bodyPr/>
          <a:lstStyle/>
          <a:p>
            <a:r>
              <a:rPr lang="en-GB" b="1" dirty="0"/>
              <a:t>Legal Framework for Administration (2)</a:t>
            </a:r>
          </a:p>
        </p:txBody>
      </p:sp>
      <p:sp>
        <p:nvSpPr>
          <p:cNvPr id="3" name="Content Placeholder 2">
            <a:extLst>
              <a:ext uri="{FF2B5EF4-FFF2-40B4-BE49-F238E27FC236}">
                <a16:creationId xmlns:a16="http://schemas.microsoft.com/office/drawing/2014/main" id="{C46233B7-BCB2-7B59-9E29-F7FFC0106965}"/>
              </a:ext>
            </a:extLst>
          </p:cNvPr>
          <p:cNvSpPr>
            <a:spLocks noGrp="1"/>
          </p:cNvSpPr>
          <p:nvPr>
            <p:ph idx="1"/>
          </p:nvPr>
        </p:nvSpPr>
        <p:spPr>
          <a:xfrm>
            <a:off x="312774" y="1710531"/>
            <a:ext cx="11344939" cy="4351338"/>
          </a:xfrm>
        </p:spPr>
        <p:txBody>
          <a:bodyPr/>
          <a:lstStyle/>
          <a:p>
            <a:r>
              <a:rPr lang="en-GB" dirty="0"/>
              <a:t>Patient Group Directions (PGDs) are written instructions for the sale, supply and/or administration of medicines to groups of patients who may not be individually identified before presentation for treatment.</a:t>
            </a:r>
          </a:p>
          <a:p>
            <a:endParaRPr lang="en-GB" dirty="0"/>
          </a:p>
          <a:p>
            <a:r>
              <a:rPr lang="en-GB" dirty="0"/>
              <a:t>National PGD templates produced by the Welsh Medicines Advice Service (WMAS) for NHS Wales, with input from relevant experts, such as Public Health Wales (PHW), are provided for Health Boards or NHS organisations to review, authorise and sign off locally according to their policies and governance procedures.</a:t>
            </a:r>
          </a:p>
          <a:p>
            <a:pPr lvl="1"/>
            <a:endParaRPr lang="en-GB" dirty="0"/>
          </a:p>
        </p:txBody>
      </p:sp>
      <p:sp>
        <p:nvSpPr>
          <p:cNvPr id="4" name="Footer Placeholder 3">
            <a:extLst>
              <a:ext uri="{FF2B5EF4-FFF2-40B4-BE49-F238E27FC236}">
                <a16:creationId xmlns:a16="http://schemas.microsoft.com/office/drawing/2014/main" id="{164DEDB8-2FDC-2572-0EE4-34AFEA9C104C}"/>
              </a:ext>
            </a:extLst>
          </p:cNvPr>
          <p:cNvSpPr>
            <a:spLocks noGrp="1"/>
          </p:cNvSpPr>
          <p:nvPr>
            <p:ph type="ftr" sz="quarter" idx="11"/>
          </p:nvPr>
        </p:nvSpPr>
        <p:spPr>
          <a:xfrm>
            <a:off x="145335" y="6362004"/>
            <a:ext cx="88799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lang="en-GB" dirty="0"/>
          </a:p>
        </p:txBody>
      </p:sp>
      <p:sp>
        <p:nvSpPr>
          <p:cNvPr id="6" name="Slide Number Placeholder 5">
            <a:extLst>
              <a:ext uri="{FF2B5EF4-FFF2-40B4-BE49-F238E27FC236}">
                <a16:creationId xmlns:a16="http://schemas.microsoft.com/office/drawing/2014/main" id="{21F77E2D-9229-A59A-EAC8-D48D64FA7D11}"/>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1052342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09288-4071-D3D7-0230-434AA34C42F7}"/>
              </a:ext>
            </a:extLst>
          </p:cNvPr>
          <p:cNvSpPr>
            <a:spLocks noGrp="1"/>
          </p:cNvSpPr>
          <p:nvPr>
            <p:ph type="title"/>
          </p:nvPr>
        </p:nvSpPr>
        <p:spPr>
          <a:xfrm>
            <a:off x="414670" y="336279"/>
            <a:ext cx="10793819" cy="879045"/>
          </a:xfrm>
        </p:spPr>
        <p:txBody>
          <a:bodyPr/>
          <a:lstStyle/>
          <a:p>
            <a:r>
              <a:rPr lang="en-GB" b="1" dirty="0"/>
              <a:t>Legal Framework for Administration (3)</a:t>
            </a:r>
          </a:p>
        </p:txBody>
      </p:sp>
      <p:sp>
        <p:nvSpPr>
          <p:cNvPr id="3" name="Content Placeholder 2">
            <a:extLst>
              <a:ext uri="{FF2B5EF4-FFF2-40B4-BE49-F238E27FC236}">
                <a16:creationId xmlns:a16="http://schemas.microsoft.com/office/drawing/2014/main" id="{4AFDFB0D-29B0-6AE7-C85C-7E4BE8625D2E}"/>
              </a:ext>
            </a:extLst>
          </p:cNvPr>
          <p:cNvSpPr>
            <a:spLocks noGrp="1"/>
          </p:cNvSpPr>
          <p:nvPr>
            <p:ph idx="1"/>
          </p:nvPr>
        </p:nvSpPr>
        <p:spPr>
          <a:xfrm>
            <a:off x="414670" y="1347160"/>
            <a:ext cx="10939130" cy="4351338"/>
          </a:xfrm>
        </p:spPr>
        <p:txBody>
          <a:bodyPr/>
          <a:lstStyle/>
          <a:p>
            <a:pPr marL="0" indent="0">
              <a:buNone/>
            </a:pPr>
            <a:r>
              <a:rPr lang="en-GB" dirty="0"/>
              <a:t>PGDs can only be used by the registered health professionals listed in </a:t>
            </a:r>
            <a:r>
              <a:rPr lang="en-GB" dirty="0">
                <a:hlinkClick r:id="rId2"/>
              </a:rPr>
              <a:t>schedule 16, part 4 of the HMR 2012</a:t>
            </a:r>
            <a:endParaRPr lang="en-GB" dirty="0"/>
          </a:p>
          <a:p>
            <a:endParaRPr lang="en-GB" dirty="0"/>
          </a:p>
          <a:p>
            <a:pPr>
              <a:buFont typeface="Courier New" panose="02070309020205020404" pitchFamily="49" charset="0"/>
              <a:buChar char="o"/>
            </a:pPr>
            <a:endParaRPr lang="en-GB" dirty="0"/>
          </a:p>
        </p:txBody>
      </p:sp>
      <p:sp>
        <p:nvSpPr>
          <p:cNvPr id="4" name="Footer Placeholder 3">
            <a:extLst>
              <a:ext uri="{FF2B5EF4-FFF2-40B4-BE49-F238E27FC236}">
                <a16:creationId xmlns:a16="http://schemas.microsoft.com/office/drawing/2014/main" id="{99E9DDC4-2241-CE69-295E-36CBEE70936C}"/>
              </a:ext>
            </a:extLst>
          </p:cNvPr>
          <p:cNvSpPr>
            <a:spLocks noGrp="1"/>
          </p:cNvSpPr>
          <p:nvPr>
            <p:ph type="ftr" sz="quarter" idx="11"/>
          </p:nvPr>
        </p:nvSpPr>
        <p:spPr>
          <a:xfrm>
            <a:off x="124047" y="6372846"/>
            <a:ext cx="8486553"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Arial"/>
                <a:ea typeface="+mn-ea"/>
                <a:cs typeface="+mn-cs"/>
              </a:rPr>
              <a:t>Mpox: Use of licensed stock (Jynneos</a:t>
            </a:r>
            <a:r>
              <a:rPr lang="en-GB" sz="1000" baseline="30000" dirty="0"/>
              <a:t>®</a:t>
            </a:r>
            <a:r>
              <a:rPr kumimoji="0" lang="en-GB" sz="1000" b="1" i="0" u="none" strike="noStrike" kern="1200" cap="none" spc="0" normalizeH="0" baseline="0" noProof="0" dirty="0">
                <a:ln>
                  <a:noFill/>
                </a:ln>
                <a:solidFill>
                  <a:prstClr val="white"/>
                </a:solidFill>
                <a:effectLst/>
                <a:uLnTx/>
                <a:uFillTx/>
                <a:latin typeface="Arial"/>
                <a:ea typeface="+mn-ea"/>
                <a:cs typeface="+mn-cs"/>
              </a:rPr>
              <a:t>) and return to Intramuscular  administration, addendum to training for healthcare practitioners</a:t>
            </a:r>
            <a:endParaRPr lang="en-GB" dirty="0"/>
          </a:p>
        </p:txBody>
      </p:sp>
      <p:sp>
        <p:nvSpPr>
          <p:cNvPr id="6" name="TextBox 5">
            <a:extLst>
              <a:ext uri="{FF2B5EF4-FFF2-40B4-BE49-F238E27FC236}">
                <a16:creationId xmlns:a16="http://schemas.microsoft.com/office/drawing/2014/main" id="{4518135F-DFBC-EB14-7134-B771E4417CD7}"/>
              </a:ext>
            </a:extLst>
          </p:cNvPr>
          <p:cNvSpPr txBox="1"/>
          <p:nvPr/>
        </p:nvSpPr>
        <p:spPr>
          <a:xfrm>
            <a:off x="5645888" y="2977116"/>
            <a:ext cx="914400" cy="914400"/>
          </a:xfrm>
          <a:prstGeom prst="rect">
            <a:avLst/>
          </a:prstGeom>
          <a:noFill/>
        </p:spPr>
        <p:txBody>
          <a:bodyPr wrap="square" rtlCol="0">
            <a:spAutoFit/>
          </a:bodyPr>
          <a:lstStyle/>
          <a:p>
            <a:endParaRPr lang="en-GB" dirty="0"/>
          </a:p>
        </p:txBody>
      </p:sp>
      <p:sp>
        <p:nvSpPr>
          <p:cNvPr id="7" name="TextBox 6">
            <a:extLst>
              <a:ext uri="{FF2B5EF4-FFF2-40B4-BE49-F238E27FC236}">
                <a16:creationId xmlns:a16="http://schemas.microsoft.com/office/drawing/2014/main" id="{A103DE38-DAB6-6FDB-F5A1-2A57C1A69DA9}"/>
              </a:ext>
            </a:extLst>
          </p:cNvPr>
          <p:cNvSpPr txBox="1"/>
          <p:nvPr/>
        </p:nvSpPr>
        <p:spPr>
          <a:xfrm>
            <a:off x="678710" y="2436464"/>
            <a:ext cx="3232299" cy="313932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Pharmacists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chiropodists and podiatrists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dental hygienist</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dental therapist</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dietitians</a:t>
            </a:r>
          </a:p>
          <a:p>
            <a:br>
              <a:rPr lang="en-GB" dirty="0"/>
            </a:br>
            <a:endParaRPr lang="en-GB" dirty="0"/>
          </a:p>
        </p:txBody>
      </p:sp>
      <p:sp>
        <p:nvSpPr>
          <p:cNvPr id="8" name="TextBox 7">
            <a:extLst>
              <a:ext uri="{FF2B5EF4-FFF2-40B4-BE49-F238E27FC236}">
                <a16:creationId xmlns:a16="http://schemas.microsoft.com/office/drawing/2014/main" id="{1CB602D7-83F7-F822-3D5F-6592D6507372}"/>
              </a:ext>
            </a:extLst>
          </p:cNvPr>
          <p:cNvSpPr txBox="1"/>
          <p:nvPr/>
        </p:nvSpPr>
        <p:spPr>
          <a:xfrm>
            <a:off x="4113913" y="2436464"/>
            <a:ext cx="3063950" cy="253402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a:solidFill>
                  <a:srgbClr val="002060"/>
                </a:solidFill>
                <a:latin typeface="arial" panose="020B0604020202020204" pitchFamily="34" charset="0"/>
              </a:rPr>
              <a:t>Registered midwives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nurses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occupational therapists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optometrists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orthoptists</a:t>
            </a:r>
          </a:p>
        </p:txBody>
      </p:sp>
      <p:sp>
        <p:nvSpPr>
          <p:cNvPr id="9" name="TextBox 8">
            <a:extLst>
              <a:ext uri="{FF2B5EF4-FFF2-40B4-BE49-F238E27FC236}">
                <a16:creationId xmlns:a16="http://schemas.microsoft.com/office/drawing/2014/main" id="{79EFFFC9-FE2B-AE70-4C50-2DA0F1277DFB}"/>
              </a:ext>
            </a:extLst>
          </p:cNvPr>
          <p:cNvSpPr txBox="1"/>
          <p:nvPr/>
        </p:nvSpPr>
        <p:spPr>
          <a:xfrm>
            <a:off x="7583670" y="2436464"/>
            <a:ext cx="3770129" cy="336502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orthotists and prosthetists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paramedics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physiotherapists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radiographers</a:t>
            </a:r>
          </a:p>
          <a:p>
            <a:pPr marL="285750" indent="-285750">
              <a:lnSpc>
                <a:spcPct val="150000"/>
              </a:lnSpc>
              <a:buFont typeface="Arial" panose="020B0604020202020204" pitchFamily="34" charset="0"/>
              <a:buChar char="•"/>
            </a:pPr>
            <a:r>
              <a:rPr lang="en-GB" b="0" i="0" dirty="0">
                <a:solidFill>
                  <a:srgbClr val="002060"/>
                </a:solidFill>
                <a:effectLst/>
                <a:latin typeface="arial" panose="020B0604020202020204" pitchFamily="34" charset="0"/>
              </a:rPr>
              <a:t>Registered speech and language therapists</a:t>
            </a:r>
          </a:p>
          <a:p>
            <a:pPr marL="285750" indent="-285750">
              <a:lnSpc>
                <a:spcPct val="150000"/>
              </a:lnSpc>
              <a:buFont typeface="Arial" panose="020B0604020202020204" pitchFamily="34" charset="0"/>
              <a:buChar char="•"/>
            </a:pPr>
            <a:endParaRPr lang="en-GB" b="0" i="0" dirty="0">
              <a:solidFill>
                <a:srgbClr val="002060"/>
              </a:solidFill>
              <a:effectLst/>
              <a:latin typeface="arial" panose="020B0604020202020204" pitchFamily="34" charset="0"/>
            </a:endParaRPr>
          </a:p>
        </p:txBody>
      </p:sp>
      <p:sp>
        <p:nvSpPr>
          <p:cNvPr id="10" name="Slide Number Placeholder 9">
            <a:extLst>
              <a:ext uri="{FF2B5EF4-FFF2-40B4-BE49-F238E27FC236}">
                <a16:creationId xmlns:a16="http://schemas.microsoft.com/office/drawing/2014/main" id="{3D8C2B59-959E-6B87-5DCE-A3A818925BF3}"/>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1313629813"/>
      </p:ext>
    </p:extLst>
  </p:cSld>
  <p:clrMapOvr>
    <a:masterClrMapping/>
  </p:clrMapOvr>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A6DDE0-C7C7-4AED-B33C-23B9E030FD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F74D409-76AE-47F7-A897-46480D250FB0}">
  <ds:schemaRefs>
    <ds:schemaRef ds:uri="http://schemas.microsoft.com/office/2006/metadata/properties"/>
    <ds:schemaRef ds:uri="http://schemas.microsoft.com/office/infopath/2007/PartnerControls"/>
    <ds:schemaRef ds:uri="fd22ef30-2ac2-40dc-8039-cc1d65575c56"/>
    <ds:schemaRef ds:uri="f366afda-3745-45ac-b089-2151a6f325da"/>
  </ds:schemaRefs>
</ds:datastoreItem>
</file>

<file path=customXml/itemProps3.xml><?xml version="1.0" encoding="utf-8"?>
<ds:datastoreItem xmlns:ds="http://schemas.openxmlformats.org/officeDocument/2006/customXml" ds:itemID="{5689F0F0-B7CD-4B83-8122-2622D295F91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1269</TotalTime>
  <Words>2314</Words>
  <Application>Microsoft Office PowerPoint</Application>
  <PresentationFormat>Widescreen</PresentationFormat>
  <Paragraphs>156</Paragraphs>
  <Slides>12</Slides>
  <Notes>7</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1_Office Theme</vt:lpstr>
      <vt:lpstr>PowerPoint Presentation</vt:lpstr>
      <vt:lpstr>Acknowledgements </vt:lpstr>
      <vt:lpstr>Pre-requisites to administering mpox vaccine (1) </vt:lpstr>
      <vt:lpstr>Pre-requisites to administering mpox vaccine (2)</vt:lpstr>
      <vt:lpstr>Wales Specific Information (1)</vt:lpstr>
      <vt:lpstr>Wales Specific Information (2) </vt:lpstr>
      <vt:lpstr>Legal Framework for Administration (1) </vt:lpstr>
      <vt:lpstr>Legal Framework for Administration (2)</vt:lpstr>
      <vt:lpstr>Legal Framework for Administration (3)</vt:lpstr>
      <vt:lpstr>Vaccine administration</vt:lpstr>
      <vt:lpstr>Intramuscular administration</vt:lpstr>
      <vt:lpstr>Deep subcutaneous administration</vt:lpstr>
    </vt:vector>
  </TitlesOfParts>
  <Company>Public Health Wales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Johnson (Public Health Wales)</dc:creator>
  <cp:lastModifiedBy>Ceriann Howard (Public Health Wales - No. 2 Capital Quarter)</cp:lastModifiedBy>
  <cp:revision>48</cp:revision>
  <dcterms:created xsi:type="dcterms:W3CDTF">2022-09-07T07:20:12Z</dcterms:created>
  <dcterms:modified xsi:type="dcterms:W3CDTF">2024-05-03T10:13:30Z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