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6"/>
  </p:notesMasterIdLst>
  <p:handoutMasterIdLst>
    <p:handoutMasterId r:id="rId37"/>
  </p:handoutMasterIdLst>
  <p:sldIdLst>
    <p:sldId id="259" r:id="rId5"/>
    <p:sldId id="260" r:id="rId6"/>
    <p:sldId id="262" r:id="rId7"/>
    <p:sldId id="263" r:id="rId8"/>
    <p:sldId id="264" r:id="rId9"/>
    <p:sldId id="278" r:id="rId10"/>
    <p:sldId id="265" r:id="rId11"/>
    <p:sldId id="266" r:id="rId12"/>
    <p:sldId id="267" r:id="rId13"/>
    <p:sldId id="268" r:id="rId14"/>
    <p:sldId id="269" r:id="rId15"/>
    <p:sldId id="270" r:id="rId16"/>
    <p:sldId id="271" r:id="rId17"/>
    <p:sldId id="272" r:id="rId18"/>
    <p:sldId id="273" r:id="rId19"/>
    <p:sldId id="276" r:id="rId20"/>
    <p:sldId id="279" r:id="rId21"/>
    <p:sldId id="280" r:id="rId22"/>
    <p:sldId id="281" r:id="rId23"/>
    <p:sldId id="282" r:id="rId24"/>
    <p:sldId id="286" r:id="rId25"/>
    <p:sldId id="283" r:id="rId26"/>
    <p:sldId id="284" r:id="rId27"/>
    <p:sldId id="285" r:id="rId28"/>
    <p:sldId id="287" r:id="rId29"/>
    <p:sldId id="288" r:id="rId30"/>
    <p:sldId id="294" r:id="rId31"/>
    <p:sldId id="289" r:id="rId32"/>
    <p:sldId id="290" r:id="rId33"/>
    <p:sldId id="291" r:id="rId34"/>
    <p:sldId id="293" r:id="rId35"/>
  </p:sldIdLst>
  <p:sldSz cx="18288000" cy="10350500"/>
  <p:notesSz cx="6858000" cy="9144000"/>
  <p:defaultTex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02435D6-5239-4F85-A46A-C2A91A2D1F56}">
          <p14:sldIdLst>
            <p14:sldId id="259"/>
            <p14:sldId id="260"/>
            <p14:sldId id="262"/>
            <p14:sldId id="263"/>
            <p14:sldId id="264"/>
            <p14:sldId id="278"/>
            <p14:sldId id="265"/>
            <p14:sldId id="266"/>
            <p14:sldId id="267"/>
            <p14:sldId id="268"/>
            <p14:sldId id="269"/>
            <p14:sldId id="270"/>
            <p14:sldId id="271"/>
            <p14:sldId id="272"/>
            <p14:sldId id="273"/>
            <p14:sldId id="276"/>
            <p14:sldId id="279"/>
            <p14:sldId id="280"/>
            <p14:sldId id="281"/>
            <p14:sldId id="282"/>
            <p14:sldId id="286"/>
            <p14:sldId id="283"/>
            <p14:sldId id="284"/>
            <p14:sldId id="285"/>
            <p14:sldId id="287"/>
            <p14:sldId id="288"/>
            <p14:sldId id="294"/>
            <p14:sldId id="289"/>
            <p14:sldId id="290"/>
            <p14:sldId id="291"/>
            <p14:sldId id="29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B2E7F0"/>
    <a:srgbClr val="29B8CE"/>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8/10/relationships/authors" Targe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03/04/2025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03/04/2025</a:t>
            </a:fld>
            <a:endParaRPr lang="en-GB"/>
          </a:p>
        </p:txBody>
      </p:sp>
      <p:sp>
        <p:nvSpPr>
          <p:cNvPr id="4" name="Slide Image Placeholder 3"/>
          <p:cNvSpPr>
            <a:spLocks noGrp="1" noRot="1" noChangeAspect="1"/>
          </p:cNvSpPr>
          <p:nvPr>
            <p:ph type="sldImg" idx="2"/>
          </p:nvPr>
        </p:nvSpPr>
        <p:spPr>
          <a:xfrm>
            <a:off x="703263" y="1143000"/>
            <a:ext cx="54514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1374618" rtl="0" eaLnBrk="1" latinLnBrk="0" hangingPunct="1">
      <a:defRPr sz="1804" kern="1200">
        <a:solidFill>
          <a:schemeClr val="tx1"/>
        </a:solidFill>
        <a:latin typeface="+mn-lt"/>
        <a:ea typeface="+mn-ea"/>
        <a:cs typeface="+mn-cs"/>
      </a:defRPr>
    </a:lvl1pPr>
    <a:lvl2pPr marL="687309" algn="l" defTabSz="1374618" rtl="0" eaLnBrk="1" latinLnBrk="0" hangingPunct="1">
      <a:defRPr sz="1804" kern="1200">
        <a:solidFill>
          <a:schemeClr val="tx1"/>
        </a:solidFill>
        <a:latin typeface="+mn-lt"/>
        <a:ea typeface="+mn-ea"/>
        <a:cs typeface="+mn-cs"/>
      </a:defRPr>
    </a:lvl2pPr>
    <a:lvl3pPr marL="1374618" algn="l" defTabSz="1374618" rtl="0" eaLnBrk="1" latinLnBrk="0" hangingPunct="1">
      <a:defRPr sz="1804" kern="1200">
        <a:solidFill>
          <a:schemeClr val="tx1"/>
        </a:solidFill>
        <a:latin typeface="+mn-lt"/>
        <a:ea typeface="+mn-ea"/>
        <a:cs typeface="+mn-cs"/>
      </a:defRPr>
    </a:lvl3pPr>
    <a:lvl4pPr marL="2061926" algn="l" defTabSz="1374618" rtl="0" eaLnBrk="1" latinLnBrk="0" hangingPunct="1">
      <a:defRPr sz="1804" kern="1200">
        <a:solidFill>
          <a:schemeClr val="tx1"/>
        </a:solidFill>
        <a:latin typeface="+mn-lt"/>
        <a:ea typeface="+mn-ea"/>
        <a:cs typeface="+mn-cs"/>
      </a:defRPr>
    </a:lvl4pPr>
    <a:lvl5pPr marL="2749235" algn="l" defTabSz="1374618" rtl="0" eaLnBrk="1" latinLnBrk="0" hangingPunct="1">
      <a:defRPr sz="1804" kern="1200">
        <a:solidFill>
          <a:schemeClr val="tx1"/>
        </a:solidFill>
        <a:latin typeface="+mn-lt"/>
        <a:ea typeface="+mn-ea"/>
        <a:cs typeface="+mn-cs"/>
      </a:defRPr>
    </a:lvl5pPr>
    <a:lvl6pPr marL="3436544" algn="l" defTabSz="1374618" rtl="0" eaLnBrk="1" latinLnBrk="0" hangingPunct="1">
      <a:defRPr sz="1804" kern="1200">
        <a:solidFill>
          <a:schemeClr val="tx1"/>
        </a:solidFill>
        <a:latin typeface="+mn-lt"/>
        <a:ea typeface="+mn-ea"/>
        <a:cs typeface="+mn-cs"/>
      </a:defRPr>
    </a:lvl6pPr>
    <a:lvl7pPr marL="4123853" algn="l" defTabSz="1374618" rtl="0" eaLnBrk="1" latinLnBrk="0" hangingPunct="1">
      <a:defRPr sz="1804" kern="1200">
        <a:solidFill>
          <a:schemeClr val="tx1"/>
        </a:solidFill>
        <a:latin typeface="+mn-lt"/>
        <a:ea typeface="+mn-ea"/>
        <a:cs typeface="+mn-cs"/>
      </a:defRPr>
    </a:lvl7pPr>
    <a:lvl8pPr marL="4811161" algn="l" defTabSz="1374618" rtl="0" eaLnBrk="1" latinLnBrk="0" hangingPunct="1">
      <a:defRPr sz="1804" kern="1200">
        <a:solidFill>
          <a:schemeClr val="tx1"/>
        </a:solidFill>
        <a:latin typeface="+mn-lt"/>
        <a:ea typeface="+mn-ea"/>
        <a:cs typeface="+mn-cs"/>
      </a:defRPr>
    </a:lvl8pPr>
    <a:lvl9pPr marL="5498470" algn="l" defTabSz="1374618" rtl="0" eaLnBrk="1" latinLnBrk="0" hangingPunct="1">
      <a:defRPr sz="180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2082018"/>
            <a:ext cx="18288000" cy="826848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34"/>
          </a:p>
        </p:txBody>
      </p:sp>
      <p:sp>
        <p:nvSpPr>
          <p:cNvPr id="11" name="Text Placeholder 10"/>
          <p:cNvSpPr>
            <a:spLocks noGrp="1"/>
          </p:cNvSpPr>
          <p:nvPr>
            <p:ph type="body" sz="quarter" idx="10" hasCustomPrompt="1"/>
          </p:nvPr>
        </p:nvSpPr>
        <p:spPr>
          <a:xfrm>
            <a:off x="935095" y="4516897"/>
            <a:ext cx="10560845" cy="1085364"/>
          </a:xfrm>
          <a:prstGeom prst="rect">
            <a:avLst/>
          </a:prstGeom>
        </p:spPr>
        <p:txBody>
          <a:bodyPr>
            <a:normAutofit/>
          </a:bodyPr>
          <a:lstStyle>
            <a:lvl1pPr marL="0" indent="0">
              <a:buNone/>
              <a:defRPr sz="62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921027" y="7152048"/>
            <a:ext cx="16705791" cy="725859"/>
          </a:xfrm>
          <a:prstGeom prst="rect">
            <a:avLst/>
          </a:prstGeom>
        </p:spPr>
        <p:txBody>
          <a:bodyPr/>
          <a:lstStyle>
            <a:lvl1pPr marL="0" indent="0">
              <a:buNone/>
              <a:defRPr sz="3760">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921028" y="247361"/>
            <a:ext cx="6789600" cy="1706400"/>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4034"/>
          </a:p>
        </p:txBody>
      </p:sp>
      <p:sp>
        <p:nvSpPr>
          <p:cNvPr id="13" name="Freeform 3">
            <a:extLst>
              <a:ext uri="{FF2B5EF4-FFF2-40B4-BE49-F238E27FC236}">
                <a16:creationId xmlns:a16="http://schemas.microsoft.com/office/drawing/2014/main" id="{28B89880-880D-D351-E692-3A2EFDC28912}"/>
              </a:ext>
            </a:extLst>
          </p:cNvPr>
          <p:cNvSpPr/>
          <p:nvPr userDrawn="1"/>
        </p:nvSpPr>
        <p:spPr>
          <a:xfrm>
            <a:off x="13130768" y="489233"/>
            <a:ext cx="4028400" cy="1126800"/>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4034"/>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935038" y="8267700"/>
            <a:ext cx="10561637" cy="1410872"/>
          </a:xfrm>
          <a:prstGeom prst="rect">
            <a:avLst/>
          </a:prstGeom>
        </p:spPr>
        <p:txBody>
          <a:bodyPr/>
          <a:lstStyle>
            <a:lvl1pPr marL="0" indent="0">
              <a:buNone/>
              <a:defRPr>
                <a:solidFill>
                  <a:schemeClr val="bg1">
                    <a:lumMod val="95000"/>
                  </a:schemeClr>
                </a:solidFill>
              </a:defRPr>
            </a:lvl1pPr>
            <a:lvl2pPr marL="681617" indent="0">
              <a:buNone/>
              <a:defRPr>
                <a:solidFill>
                  <a:schemeClr val="bg1">
                    <a:lumMod val="95000"/>
                  </a:schemeClr>
                </a:solidFill>
              </a:defRPr>
            </a:lvl2pPr>
          </a:lstStyle>
          <a:p>
            <a:r>
              <a:rPr lang="en-GB" sz="3600">
                <a:solidFill>
                  <a:schemeClr val="bg1"/>
                </a:solidFill>
              </a:rPr>
              <a:t>Vaccine Preventable Disease Programme</a:t>
            </a:r>
          </a:p>
          <a:p>
            <a:r>
              <a:rPr lang="en-GB" sz="3600">
                <a:solidFill>
                  <a:schemeClr val="bg1"/>
                </a:solidFill>
              </a:rPr>
              <a:t>Public Health Wales</a:t>
            </a:r>
          </a:p>
          <a:p>
            <a:pPr marL="681617" marR="0" lvl="1" indent="0" algn="l" defTabSz="1363233" rtl="0" eaLnBrk="1" fontAlgn="auto" latinLnBrk="0" hangingPunct="1">
              <a:lnSpc>
                <a:spcPct val="90000"/>
              </a:lnSpc>
              <a:spcBef>
                <a:spcPts val="745"/>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57300" y="551069"/>
            <a:ext cx="15773400" cy="2000618"/>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1257300" y="2755344"/>
            <a:ext cx="15773400" cy="6567297"/>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a:xfrm>
            <a:off x="8765181" y="9580846"/>
            <a:ext cx="780506" cy="551068"/>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pic>
        <p:nvPicPr>
          <p:cNvPr id="5" name="Picture 4" descr="A black and white logo&#10;&#10;AI-generated content may be incorrect.">
            <a:extLst>
              <a:ext uri="{FF2B5EF4-FFF2-40B4-BE49-F238E27FC236}">
                <a16:creationId xmlns:a16="http://schemas.microsoft.com/office/drawing/2014/main" id="{7115F8DF-83A7-7CB9-FEED-49109908116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884366" y="9445493"/>
            <a:ext cx="2799638" cy="802792"/>
          </a:xfrm>
          <a:prstGeom prst="rect">
            <a:avLst/>
          </a:prstGeom>
        </p:spPr>
      </p:pic>
      <p:pic>
        <p:nvPicPr>
          <p:cNvPr id="10" name="Picture 9" descr="A black background with white text&#10;&#10;AI-generated content may be incorrect.">
            <a:extLst>
              <a:ext uri="{FF2B5EF4-FFF2-40B4-BE49-F238E27FC236}">
                <a16:creationId xmlns:a16="http://schemas.microsoft.com/office/drawing/2014/main" id="{D525C2CB-F87F-E634-DA9D-47A904B931E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1091" y="9440639"/>
            <a:ext cx="4308684" cy="802792"/>
          </a:xfrm>
          <a:prstGeom prst="rect">
            <a:avLst/>
          </a:prstGeom>
        </p:spPr>
      </p:pic>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7" name="Rectangle 6"/>
          <p:cNvSpPr/>
          <p:nvPr userDrawn="1"/>
        </p:nvSpPr>
        <p:spPr>
          <a:xfrm>
            <a:off x="0" y="2124222"/>
            <a:ext cx="18288000" cy="8226278"/>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34"/>
          </a:p>
        </p:txBody>
      </p:sp>
      <p:sp>
        <p:nvSpPr>
          <p:cNvPr id="11" name="Text Placeholder 10"/>
          <p:cNvSpPr>
            <a:spLocks noGrp="1"/>
          </p:cNvSpPr>
          <p:nvPr>
            <p:ph type="body" sz="quarter" idx="10" hasCustomPrompt="1"/>
          </p:nvPr>
        </p:nvSpPr>
        <p:spPr>
          <a:xfrm>
            <a:off x="935095" y="4516897"/>
            <a:ext cx="10560845" cy="1085364"/>
          </a:xfrm>
          <a:prstGeom prst="rect">
            <a:avLst/>
          </a:prstGeom>
        </p:spPr>
        <p:txBody>
          <a:bodyPr>
            <a:normAutofit/>
          </a:bodyPr>
          <a:lstStyle>
            <a:lvl1pPr marL="0" indent="0">
              <a:buNone/>
              <a:defRPr sz="62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921028" y="247361"/>
            <a:ext cx="6789600" cy="1706400"/>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4034"/>
          </a:p>
        </p:txBody>
      </p:sp>
      <p:sp>
        <p:nvSpPr>
          <p:cNvPr id="13" name="Freeform 3">
            <a:extLst>
              <a:ext uri="{FF2B5EF4-FFF2-40B4-BE49-F238E27FC236}">
                <a16:creationId xmlns:a16="http://schemas.microsoft.com/office/drawing/2014/main" id="{28B89880-880D-D351-E692-3A2EFDC28912}"/>
              </a:ext>
            </a:extLst>
          </p:cNvPr>
          <p:cNvSpPr/>
          <p:nvPr userDrawn="1"/>
        </p:nvSpPr>
        <p:spPr>
          <a:xfrm>
            <a:off x="13130768" y="489233"/>
            <a:ext cx="4028400" cy="1126800"/>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4034"/>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935038" y="5880100"/>
            <a:ext cx="10561637" cy="1941513"/>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523132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9341992"/>
            <a:ext cx="18288000" cy="1008508"/>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34"/>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dt="0"/>
  <p:txStyles>
    <p:titleStyle>
      <a:lvl1pPr algn="l" defTabSz="1363233" rtl="0" eaLnBrk="1" latinLnBrk="0" hangingPunct="1">
        <a:lnSpc>
          <a:spcPct val="90000"/>
        </a:lnSpc>
        <a:spcBef>
          <a:spcPct val="0"/>
        </a:spcBef>
        <a:buNone/>
        <a:defRPr sz="6560" kern="1200">
          <a:solidFill>
            <a:schemeClr val="tx1"/>
          </a:solidFill>
          <a:latin typeface="+mj-lt"/>
          <a:ea typeface="+mj-ea"/>
          <a:cs typeface="+mj-cs"/>
        </a:defRPr>
      </a:lvl1pPr>
    </p:titleStyle>
    <p:bodyStyle>
      <a:lvl1pPr marL="340808" indent="-340808" algn="l" defTabSz="1363233" rtl="0" eaLnBrk="1" latinLnBrk="0" hangingPunct="1">
        <a:lnSpc>
          <a:spcPct val="90000"/>
        </a:lnSpc>
        <a:spcBef>
          <a:spcPts val="1491"/>
        </a:spcBef>
        <a:buFont typeface="Arial" panose="020B0604020202020204" pitchFamily="34" charset="0"/>
        <a:buChar char="•"/>
        <a:defRPr sz="4174" kern="1200">
          <a:solidFill>
            <a:schemeClr val="tx1"/>
          </a:solidFill>
          <a:latin typeface="+mn-lt"/>
          <a:ea typeface="+mn-ea"/>
          <a:cs typeface="+mn-cs"/>
        </a:defRPr>
      </a:lvl1pPr>
      <a:lvl2pPr marL="1022425" indent="-340808" algn="l" defTabSz="1363233" rtl="0" eaLnBrk="1" latinLnBrk="0" hangingPunct="1">
        <a:lnSpc>
          <a:spcPct val="90000"/>
        </a:lnSpc>
        <a:spcBef>
          <a:spcPts val="745"/>
        </a:spcBef>
        <a:buFont typeface="Arial" panose="020B0604020202020204" pitchFamily="34" charset="0"/>
        <a:buChar char="•"/>
        <a:defRPr sz="3578" kern="1200">
          <a:solidFill>
            <a:schemeClr val="tx1"/>
          </a:solidFill>
          <a:latin typeface="+mn-lt"/>
          <a:ea typeface="+mn-ea"/>
          <a:cs typeface="+mn-cs"/>
        </a:defRPr>
      </a:lvl2pPr>
      <a:lvl3pPr marL="1704042" indent="-340808" algn="l" defTabSz="1363233" rtl="0" eaLnBrk="1" latinLnBrk="0" hangingPunct="1">
        <a:lnSpc>
          <a:spcPct val="90000"/>
        </a:lnSpc>
        <a:spcBef>
          <a:spcPts val="745"/>
        </a:spcBef>
        <a:buFont typeface="Arial" panose="020B0604020202020204" pitchFamily="34" charset="0"/>
        <a:buChar char="•"/>
        <a:defRPr sz="2982" kern="1200">
          <a:solidFill>
            <a:schemeClr val="tx1"/>
          </a:solidFill>
          <a:latin typeface="+mn-lt"/>
          <a:ea typeface="+mn-ea"/>
          <a:cs typeface="+mn-cs"/>
        </a:defRPr>
      </a:lvl3pPr>
      <a:lvl4pPr marL="2385658"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4pPr>
      <a:lvl5pPr marL="3067275"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5pPr>
      <a:lvl6pPr marL="3748891"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6pPr>
      <a:lvl7pPr marL="4430508"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7pPr>
      <a:lvl8pPr marL="5112125"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8pPr>
      <a:lvl9pPr marL="5793741"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9pPr>
    </p:bodyStyle>
    <p:otherStyle>
      <a:defPPr>
        <a:defRPr lang="en-US"/>
      </a:defPPr>
      <a:lvl1pPr marL="0" algn="l" defTabSz="1363233" rtl="0" eaLnBrk="1" latinLnBrk="0" hangingPunct="1">
        <a:defRPr sz="2684" kern="1200">
          <a:solidFill>
            <a:schemeClr val="tx1"/>
          </a:solidFill>
          <a:latin typeface="+mn-lt"/>
          <a:ea typeface="+mn-ea"/>
          <a:cs typeface="+mn-cs"/>
        </a:defRPr>
      </a:lvl1pPr>
      <a:lvl2pPr marL="681617" algn="l" defTabSz="1363233" rtl="0" eaLnBrk="1" latinLnBrk="0" hangingPunct="1">
        <a:defRPr sz="2684" kern="1200">
          <a:solidFill>
            <a:schemeClr val="tx1"/>
          </a:solidFill>
          <a:latin typeface="+mn-lt"/>
          <a:ea typeface="+mn-ea"/>
          <a:cs typeface="+mn-cs"/>
        </a:defRPr>
      </a:lvl2pPr>
      <a:lvl3pPr marL="1363233" algn="l" defTabSz="1363233" rtl="0" eaLnBrk="1" latinLnBrk="0" hangingPunct="1">
        <a:defRPr sz="2684" kern="1200">
          <a:solidFill>
            <a:schemeClr val="tx1"/>
          </a:solidFill>
          <a:latin typeface="+mn-lt"/>
          <a:ea typeface="+mn-ea"/>
          <a:cs typeface="+mn-cs"/>
        </a:defRPr>
      </a:lvl3pPr>
      <a:lvl4pPr marL="2044850" algn="l" defTabSz="1363233" rtl="0" eaLnBrk="1" latinLnBrk="0" hangingPunct="1">
        <a:defRPr sz="2684" kern="1200">
          <a:solidFill>
            <a:schemeClr val="tx1"/>
          </a:solidFill>
          <a:latin typeface="+mn-lt"/>
          <a:ea typeface="+mn-ea"/>
          <a:cs typeface="+mn-cs"/>
        </a:defRPr>
      </a:lvl4pPr>
      <a:lvl5pPr marL="2726466" algn="l" defTabSz="1363233" rtl="0" eaLnBrk="1" latinLnBrk="0" hangingPunct="1">
        <a:defRPr sz="2684" kern="1200">
          <a:solidFill>
            <a:schemeClr val="tx1"/>
          </a:solidFill>
          <a:latin typeface="+mn-lt"/>
          <a:ea typeface="+mn-ea"/>
          <a:cs typeface="+mn-cs"/>
        </a:defRPr>
      </a:lvl5pPr>
      <a:lvl6pPr marL="3408083" algn="l" defTabSz="1363233" rtl="0" eaLnBrk="1" latinLnBrk="0" hangingPunct="1">
        <a:defRPr sz="2684" kern="1200">
          <a:solidFill>
            <a:schemeClr val="tx1"/>
          </a:solidFill>
          <a:latin typeface="+mn-lt"/>
          <a:ea typeface="+mn-ea"/>
          <a:cs typeface="+mn-cs"/>
        </a:defRPr>
      </a:lvl6pPr>
      <a:lvl7pPr marL="4089700" algn="l" defTabSz="1363233" rtl="0" eaLnBrk="1" latinLnBrk="0" hangingPunct="1">
        <a:defRPr sz="2684" kern="1200">
          <a:solidFill>
            <a:schemeClr val="tx1"/>
          </a:solidFill>
          <a:latin typeface="+mn-lt"/>
          <a:ea typeface="+mn-ea"/>
          <a:cs typeface="+mn-cs"/>
        </a:defRPr>
      </a:lvl7pPr>
      <a:lvl8pPr marL="4771316" algn="l" defTabSz="1363233" rtl="0" eaLnBrk="1" latinLnBrk="0" hangingPunct="1">
        <a:defRPr sz="2684" kern="1200">
          <a:solidFill>
            <a:schemeClr val="tx1"/>
          </a:solidFill>
          <a:latin typeface="+mn-lt"/>
          <a:ea typeface="+mn-ea"/>
          <a:cs typeface="+mn-cs"/>
        </a:defRPr>
      </a:lvl8pPr>
      <a:lvl9pPr marL="5452933" algn="l" defTabSz="1363233" rtl="0" eaLnBrk="1" latinLnBrk="0" hangingPunct="1">
        <a:defRPr sz="26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gov.uk/government/news/uk-on-brink-of-defeating-meningococcal-c?utm_medium=email&amp;amp;utm_campaign=govuk-notifications-topic&amp;amp;utm_source=6f18b7d7-bdbb-43c9-8c0a-fb07c79d53aa&amp;amp;utm_content=immediately"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ww.sciencedirect.com/science/article/pii/S0264410X21016194"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publichealthwales.nhs.wales/topics/immunisation-and-vaccines/routine-immunisation-schedules-for-wales/"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hyperlink" Target="https://phw.nhs.wales/topics/immunisation-and-vaccines/information-about-vaccinations-for-babies-and-children-aged-0-to-5-years/" TargetMode="External"/><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hyperlink" Target="https://phw.nhs.wales/topics/immunisation-and-vaccines/vaccines-professionals/" TargetMode="External"/><Relationship Id="rId5" Type="http://schemas.openxmlformats.org/officeDocument/2006/relationships/hyperlink" Target="https://phw.nhs.wales/topics/immunisation-and-vaccines/" TargetMode="Externa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 TargetMode="External"/><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hyperlink" Target="https://phw.nhs.wales/topics/immunisation-and-vaccines/vaccines-professionals/immunisation-training-resources-and-events/" TargetMode="Externa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hyperlink" Target="https://www.gov.uk/government/collections/immunisation-against-infectious-disease-the-green-book" TargetMode="Externa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pubmed.ncbi.nlm.nih.gov/36117004/" TargetMode="External"/><Relationship Id="rId2" Type="http://schemas.openxmlformats.org/officeDocument/2006/relationships/hyperlink" Target="https://www.ncbi.nlm.nih.gov/pmc/articles/PMC10057771/#B17-vaccines-11-00680" TargetMode="External"/><Relationship Id="rId1" Type="http://schemas.openxmlformats.org/officeDocument/2006/relationships/slideLayout" Target="../slideLayouts/slideLayout2.xml"/><Relationship Id="rId4" Type="http://schemas.openxmlformats.org/officeDocument/2006/relationships/hyperlink" Target="https://www.ncbi.nlm.nih.gov/pmc/articles/PMC8261950/"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phw.nhs.wales/topics/immunisation-and-vaccines/cover-national-childhood-immunisation-uptake-data/" TargetMode="External"/><Relationship Id="rId2" Type="http://schemas.openxmlformats.org/officeDocument/2006/relationships/hyperlink" Target="https://nhswales365.sharepoint.com/sites/PHW_VPDPComms/SitePages/Surveillance.aspx" TargetMode="External"/><Relationship Id="rId1" Type="http://schemas.openxmlformats.org/officeDocument/2006/relationships/slideLayout" Target="../slideLayouts/slideLayout2.xml"/><Relationship Id="rId4" Type="http://schemas.openxmlformats.org/officeDocument/2006/relationships/hyperlink" Target="https://nhswales365.sharepoint.com/sites/PHW_VPDPComms/Shared%20Documents/Forms/AllItems.aspx?id=%2Fsites%2FPHW%5FVPDPComms%2FShared%20Documents%2FCOVER%2FTeenage%20Immunisation%20Coverage%5F202324%5FFINAL%2Epdf&amp;parent=%2Fsites%2FPHW%5FVPDPComms%2FShared%20Documents%2FCOVER"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s://www.gov.uk/government/publications/childhood-vaccines-parental-attitudes-survey-2023/childhood-vaccines-parental-attitudes-survey-2023-findings" TargetMode="External"/><Relationship Id="rId1" Type="http://schemas.openxmlformats.org/officeDocument/2006/relationships/slideLayout" Target="../slideLayouts/slideLayout2.xml"/><Relationship Id="rId4" Type="http://schemas.openxmlformats.org/officeDocument/2006/relationships/hyperlink" Target="https://phw.nhs.wales/topics/immunisation-and-vaccines/engagement-insights/parental-attitudes-to-immunisation-of-pre-school-children-2021-pdf/"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www.rcgp.org.uk/membership/wales/deep-end-wales" TargetMode="External"/><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phw.nhs.wales/topics/immunisation-and-vaccines/vaccines-professionals/immunisation-training-resources-and-events/"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hyperlink" Target="https://forms.office.com/e/gZu3Mrvku2"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www.gov.uk/government/groups/joint-committee-on-vaccination-and-immunisation"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334AAC-32DC-A563-FA96-6355F75835D0}"/>
              </a:ext>
            </a:extLst>
          </p:cNvPr>
          <p:cNvSpPr>
            <a:spLocks noGrp="1"/>
          </p:cNvSpPr>
          <p:nvPr>
            <p:ph type="body" sz="quarter" idx="10"/>
          </p:nvPr>
        </p:nvSpPr>
        <p:spPr>
          <a:xfrm>
            <a:off x="773730" y="3965567"/>
            <a:ext cx="14421446" cy="1085364"/>
          </a:xfrm>
        </p:spPr>
        <p:txBody>
          <a:bodyPr lIns="91440" tIns="45720" rIns="91440" bIns="45720" anchor="t">
            <a:noAutofit/>
          </a:bodyPr>
          <a:lstStyle/>
          <a:p>
            <a:pPr algn="l" rtl="0" fontAlgn="base"/>
            <a:r>
              <a:rPr lang="en-GB" sz="3600" b="1" i="0" u="none" strike="noStrike">
                <a:solidFill>
                  <a:srgbClr val="FFFFFF"/>
                </a:solidFill>
                <a:effectLst/>
                <a:latin typeface="Arial"/>
                <a:cs typeface="Arial"/>
              </a:rPr>
              <a:t>Introduction to proposed changes to the routine childhood immunisation programme </a:t>
            </a:r>
            <a:r>
              <a:rPr lang="en-US" sz="3600" b="0" i="0">
                <a:solidFill>
                  <a:srgbClr val="212A73"/>
                </a:solidFill>
                <a:effectLst/>
                <a:latin typeface="Arial"/>
                <a:cs typeface="Arial"/>
              </a:rPr>
              <a:t>​</a:t>
            </a:r>
          </a:p>
          <a:p>
            <a:pPr algn="l" rtl="0" fontAlgn="base"/>
            <a:r>
              <a:rPr lang="en-GB" sz="3600" b="1" i="0" u="none" strike="noStrike">
                <a:solidFill>
                  <a:srgbClr val="FFFFFF"/>
                </a:solidFill>
                <a:effectLst/>
                <a:latin typeface="Arial"/>
                <a:cs typeface="Arial"/>
              </a:rPr>
              <a:t>Recorded slide set (1)</a:t>
            </a:r>
            <a:endParaRPr lang="en-US" sz="3600" b="0" i="0">
              <a:solidFill>
                <a:srgbClr val="212A73"/>
              </a:solidFill>
              <a:effectLst/>
              <a:latin typeface="Arial"/>
              <a:cs typeface="Arial"/>
            </a:endParaRPr>
          </a:p>
          <a:p>
            <a:endParaRPr lang="en-GB"/>
          </a:p>
        </p:txBody>
      </p:sp>
      <p:sp>
        <p:nvSpPr>
          <p:cNvPr id="6" name="Text Placeholder 5">
            <a:extLst>
              <a:ext uri="{FF2B5EF4-FFF2-40B4-BE49-F238E27FC236}">
                <a16:creationId xmlns:a16="http://schemas.microsoft.com/office/drawing/2014/main" id="{649A8CC0-8C56-CC04-DA11-18422BE0D30E}"/>
              </a:ext>
            </a:extLst>
          </p:cNvPr>
          <p:cNvSpPr>
            <a:spLocks noGrp="1"/>
          </p:cNvSpPr>
          <p:nvPr>
            <p:ph type="body" sz="quarter" idx="11"/>
          </p:nvPr>
        </p:nvSpPr>
        <p:spPr/>
        <p:txBody>
          <a:bodyPr/>
          <a:lstStyle/>
          <a:p>
            <a:r>
              <a:rPr lang="en-GB"/>
              <a:t>20</a:t>
            </a:r>
            <a:r>
              <a:rPr lang="en-GB" baseline="30000"/>
              <a:t>th</a:t>
            </a:r>
            <a:r>
              <a:rPr lang="en-GB"/>
              <a:t> March 2025</a:t>
            </a:r>
          </a:p>
        </p:txBody>
      </p:sp>
      <p:sp>
        <p:nvSpPr>
          <p:cNvPr id="7" name="Text Placeholder 6">
            <a:extLst>
              <a:ext uri="{FF2B5EF4-FFF2-40B4-BE49-F238E27FC236}">
                <a16:creationId xmlns:a16="http://schemas.microsoft.com/office/drawing/2014/main" id="{1CA7EE42-D684-84E5-7AF8-82ABBB9F05CA}"/>
              </a:ext>
            </a:extLst>
          </p:cNvPr>
          <p:cNvSpPr>
            <a:spLocks noGrp="1"/>
          </p:cNvSpPr>
          <p:nvPr>
            <p:ph type="body" sz="quarter" idx="12"/>
          </p:nvPr>
        </p:nvSpPr>
        <p:spPr/>
        <p:txBody>
          <a:bodyPr/>
          <a:lstStyle/>
          <a:p>
            <a:r>
              <a:rPr lang="en-GB" sz="3670">
                <a:solidFill>
                  <a:schemeClr val="bg1"/>
                </a:solidFill>
              </a:rPr>
              <a:t>Vaccine Preventable Disease Programme</a:t>
            </a:r>
          </a:p>
          <a:p>
            <a:r>
              <a:rPr lang="en-GB" sz="3670">
                <a:solidFill>
                  <a:schemeClr val="bg1"/>
                </a:solidFill>
              </a:rPr>
              <a:t>Public Health Wales</a:t>
            </a: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a:lstStyle/>
          <a:p>
            <a:r>
              <a:rPr lang="en-GB" sz="4400" b="0" i="0" u="none" strike="noStrike">
                <a:solidFill>
                  <a:srgbClr val="212A73"/>
                </a:solidFill>
                <a:effectLst/>
                <a:latin typeface="Arial" panose="020B0604020202020204" pitchFamily="34" charset="0"/>
              </a:rPr>
              <a:t>Discontinuation of Hib/</a:t>
            </a:r>
            <a:r>
              <a:rPr lang="en-GB" sz="4400" b="0" i="0" u="none" strike="noStrike" err="1">
                <a:solidFill>
                  <a:srgbClr val="212A73"/>
                </a:solidFill>
                <a:effectLst/>
                <a:latin typeface="Arial" panose="020B0604020202020204" pitchFamily="34" charset="0"/>
              </a:rPr>
              <a:t>MenC</a:t>
            </a:r>
            <a:r>
              <a:rPr lang="en-GB" sz="4400" b="0" i="0" u="none" strike="noStrike">
                <a:solidFill>
                  <a:srgbClr val="212A73"/>
                </a:solidFill>
                <a:effectLst/>
                <a:latin typeface="Arial" panose="020B0604020202020204" pitchFamily="34" charset="0"/>
              </a:rPr>
              <a:t> (</a:t>
            </a:r>
            <a:r>
              <a:rPr lang="en-GB" sz="4400" b="0" i="0" u="none" strike="noStrike" err="1">
                <a:solidFill>
                  <a:srgbClr val="212A73"/>
                </a:solidFill>
                <a:effectLst/>
                <a:latin typeface="Arial" panose="020B0604020202020204" pitchFamily="34" charset="0"/>
              </a:rPr>
              <a:t>Menitorix</a:t>
            </a:r>
            <a:r>
              <a:rPr lang="en-GB" sz="4400" b="0" i="0" u="none" strike="noStrike">
                <a:solidFill>
                  <a:srgbClr val="212A73"/>
                </a:solidFill>
                <a:effectLst/>
                <a:latin typeface="Arial" panose="020B0604020202020204" pitchFamily="34" charset="0"/>
              </a:rPr>
              <a:t>®): </a:t>
            </a:r>
            <a:r>
              <a:rPr lang="en-GB" sz="4400" b="0" i="0" err="1">
                <a:solidFill>
                  <a:srgbClr val="212A73"/>
                </a:solidFill>
                <a:effectLst/>
                <a:latin typeface="Arial" panose="020B0604020202020204" pitchFamily="34" charset="0"/>
              </a:rPr>
              <a:t>MenC</a:t>
            </a:r>
            <a:endParaRPr lang="en-GB" sz="4400"/>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981529" y="1710316"/>
            <a:ext cx="9163957" cy="6567297"/>
          </a:xfrm>
        </p:spPr>
        <p:txBody>
          <a:bodyPr/>
          <a:lstStyle/>
          <a:p>
            <a:pPr algn="l" rtl="0" fontAlgn="base">
              <a:buFont typeface="Arial" panose="020B0604020202020204" pitchFamily="34" charset="0"/>
              <a:buChar char="•"/>
            </a:pPr>
            <a:r>
              <a:rPr lang="en-GB" sz="2800" b="0" i="0" u="none" strike="noStrike">
                <a:solidFill>
                  <a:srgbClr val="212A73"/>
                </a:solidFill>
                <a:effectLst/>
                <a:latin typeface="Arial" panose="020B0604020202020204" pitchFamily="34" charset="0"/>
              </a:rPr>
              <a:t>The introduction of the </a:t>
            </a:r>
            <a:r>
              <a:rPr lang="en-GB" sz="2800" b="0" i="0" u="none" strike="noStrike" err="1">
                <a:solidFill>
                  <a:srgbClr val="212A73"/>
                </a:solidFill>
                <a:effectLst/>
                <a:latin typeface="Arial" panose="020B0604020202020204" pitchFamily="34" charset="0"/>
              </a:rPr>
              <a:t>MenC</a:t>
            </a:r>
            <a:r>
              <a:rPr lang="en-GB" sz="2800" b="0" i="0" u="none" strike="noStrike">
                <a:solidFill>
                  <a:srgbClr val="212A73"/>
                </a:solidFill>
                <a:effectLst/>
                <a:latin typeface="Arial" panose="020B0604020202020204" pitchFamily="34" charset="0"/>
              </a:rPr>
              <a:t> vaccination programme in 1999 led to a significant reduction in the number of cases of invasive meningococcal C disease.</a:t>
            </a:r>
            <a:r>
              <a:rPr lang="en-US" sz="2800" b="0" i="0">
                <a:solidFill>
                  <a:srgbClr val="212A73"/>
                </a:solidFill>
                <a:effectLst/>
                <a:latin typeface="Arial" panose="020B0604020202020204" pitchFamily="34" charset="0"/>
              </a:rPr>
              <a:t>​</a:t>
            </a:r>
          </a:p>
          <a:p>
            <a:pPr marL="0" indent="0" algn="l" rtl="0" fontAlgn="base">
              <a:buNone/>
            </a:pPr>
            <a:endParaRPr lang="en-GB" sz="2800" b="0" i="0">
              <a:solidFill>
                <a:srgbClr val="212A73"/>
              </a:solidFill>
              <a:effectLst/>
              <a:latin typeface="Arial" panose="020B0604020202020204" pitchFamily="34" charset="0"/>
            </a:endParaRPr>
          </a:p>
          <a:p>
            <a:pPr algn="l" rtl="0" fontAlgn="base">
              <a:buFont typeface="Arial" panose="020B0604020202020204" pitchFamily="34" charset="0"/>
              <a:buChar char="•"/>
            </a:pPr>
            <a:r>
              <a:rPr lang="en-GB" sz="2800" b="0" i="0" u="none" strike="noStrike">
                <a:solidFill>
                  <a:srgbClr val="212A73"/>
                </a:solidFill>
                <a:effectLst/>
                <a:latin typeface="Arial" panose="020B0604020202020204" pitchFamily="34" charset="0"/>
              </a:rPr>
              <a:t>The adolescent </a:t>
            </a:r>
            <a:r>
              <a:rPr lang="en-GB" sz="2800" b="0" i="0" u="none" strike="noStrike" err="1">
                <a:solidFill>
                  <a:srgbClr val="212A73"/>
                </a:solidFill>
                <a:effectLst/>
                <a:latin typeface="Arial" panose="020B0604020202020204" pitchFamily="34" charset="0"/>
              </a:rPr>
              <a:t>MenACWY</a:t>
            </a:r>
            <a:r>
              <a:rPr lang="en-GB" sz="2800" b="0" i="0" u="none" strike="noStrike">
                <a:solidFill>
                  <a:srgbClr val="212A73"/>
                </a:solidFill>
                <a:effectLst/>
                <a:latin typeface="Arial" panose="020B0604020202020204" pitchFamily="34" charset="0"/>
              </a:rPr>
              <a:t> programme commenced in 2015 and has been successful in further reducing the incidence of meningococcal C disease (as well as cases of meningococcal W disease).</a:t>
            </a:r>
            <a:r>
              <a:rPr lang="en-US" sz="2800" b="0" i="0">
                <a:solidFill>
                  <a:srgbClr val="212A73"/>
                </a:solidFill>
                <a:effectLst/>
                <a:latin typeface="Arial" panose="020B0604020202020204" pitchFamily="34" charset="0"/>
              </a:rPr>
              <a:t>​</a:t>
            </a:r>
          </a:p>
          <a:p>
            <a:pPr marL="0" indent="0" algn="l" rtl="0" fontAlgn="base">
              <a:buNone/>
            </a:pPr>
            <a:endParaRPr lang="en-GB" sz="2800" b="0" i="0">
              <a:solidFill>
                <a:srgbClr val="212A73"/>
              </a:solidFill>
              <a:effectLst/>
              <a:latin typeface="Arial" panose="020B0604020202020204" pitchFamily="34" charset="0"/>
            </a:endParaRPr>
          </a:p>
          <a:p>
            <a:pPr algn="l" rtl="0" fontAlgn="base">
              <a:buFont typeface="Arial" panose="020B0604020202020204" pitchFamily="34" charset="0"/>
              <a:buChar char="•"/>
            </a:pPr>
            <a:r>
              <a:rPr lang="en-GB" sz="2800" b="0" i="0" u="none" strike="noStrike">
                <a:solidFill>
                  <a:srgbClr val="212A73"/>
                </a:solidFill>
                <a:effectLst/>
                <a:latin typeface="Arial" panose="020B0604020202020204" pitchFamily="34" charset="0"/>
              </a:rPr>
              <a:t>Alongside this programme, a further significant decline in the spread and detection of invasive meningococcal disease (IMD) was seen because of the implementation of social distancing and lockdown measures as part of the emergency response to the COVID-19 pandemic.</a:t>
            </a:r>
            <a:endParaRPr lang="en-US" sz="2800" b="0" i="0">
              <a:solidFill>
                <a:srgbClr val="212A73"/>
              </a:solidFill>
              <a:effectLst/>
              <a:latin typeface="Arial" panose="020B0604020202020204" pitchFamily="34" charset="0"/>
            </a:endParaRPr>
          </a:p>
          <a:p>
            <a:endParaRPr lang="en-GB"/>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10</a:t>
            </a:fld>
            <a:endParaRPr lang="en-GB"/>
          </a:p>
        </p:txBody>
      </p:sp>
      <p:pic>
        <p:nvPicPr>
          <p:cNvPr id="3074" name="Picture 2">
            <a:extLst>
              <a:ext uri="{FF2B5EF4-FFF2-40B4-BE49-F238E27FC236}">
                <a16:creationId xmlns:a16="http://schemas.microsoft.com/office/drawing/2014/main" id="{306EB7EE-4757-9BB9-C8D2-AE774D458C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90515" y="1710316"/>
            <a:ext cx="5471885" cy="474854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90CE371-E3B0-4877-AAD3-1B36F27C7AFE}"/>
              </a:ext>
            </a:extLst>
          </p:cNvPr>
          <p:cNvSpPr txBox="1"/>
          <p:nvPr/>
        </p:nvSpPr>
        <p:spPr>
          <a:xfrm>
            <a:off x="11422742" y="7018635"/>
            <a:ext cx="5883729" cy="954107"/>
          </a:xfrm>
          <a:prstGeom prst="rect">
            <a:avLst/>
          </a:prstGeom>
          <a:noFill/>
        </p:spPr>
        <p:txBody>
          <a:bodyPr wrap="square">
            <a:spAutoFit/>
          </a:bodyPr>
          <a:lstStyle/>
          <a:p>
            <a:r>
              <a:rPr lang="en-GB" sz="2800" b="0" i="0" u="sng" strike="noStrike">
                <a:solidFill>
                  <a:srgbClr val="00A7A7"/>
                </a:solidFill>
                <a:effectLst/>
                <a:latin typeface="Arial" panose="020B0604020202020204" pitchFamily="34" charset="0"/>
                <a:hlinkClick r:id="rId3"/>
              </a:rPr>
              <a:t>UK on brink of defeating meningococcal C - GOV.UK</a:t>
            </a:r>
            <a:endParaRPr lang="en-GB"/>
          </a:p>
        </p:txBody>
      </p:sp>
    </p:spTree>
    <p:extLst>
      <p:ext uri="{BB962C8B-B14F-4D97-AF65-F5344CB8AC3E}">
        <p14:creationId xmlns:p14="http://schemas.microsoft.com/office/powerpoint/2010/main" val="14138248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a:lstStyle/>
          <a:p>
            <a:r>
              <a:rPr lang="en-GB" sz="4400" b="0" i="0" u="none" strike="noStrike">
                <a:solidFill>
                  <a:srgbClr val="212A73"/>
                </a:solidFill>
                <a:effectLst/>
                <a:latin typeface="Arial" panose="020B0604020202020204" pitchFamily="34" charset="0"/>
              </a:rPr>
              <a:t>Discontinuation of Hib/</a:t>
            </a:r>
            <a:r>
              <a:rPr lang="en-GB" sz="4400" b="0" i="0" u="none" strike="noStrike" err="1">
                <a:solidFill>
                  <a:srgbClr val="212A73"/>
                </a:solidFill>
                <a:effectLst/>
                <a:latin typeface="Arial" panose="020B0604020202020204" pitchFamily="34" charset="0"/>
              </a:rPr>
              <a:t>MenC</a:t>
            </a:r>
            <a:r>
              <a:rPr lang="en-GB" sz="4400" b="0" i="0" u="none" strike="noStrike">
                <a:solidFill>
                  <a:srgbClr val="212A73"/>
                </a:solidFill>
                <a:effectLst/>
                <a:latin typeface="Arial" panose="020B0604020202020204" pitchFamily="34" charset="0"/>
              </a:rPr>
              <a:t> (</a:t>
            </a:r>
            <a:r>
              <a:rPr lang="en-GB" sz="4400" b="0" i="0" u="none" strike="noStrike" err="1">
                <a:solidFill>
                  <a:srgbClr val="212A73"/>
                </a:solidFill>
                <a:effectLst/>
                <a:latin typeface="Arial" panose="020B0604020202020204" pitchFamily="34" charset="0"/>
              </a:rPr>
              <a:t>Menitorix</a:t>
            </a:r>
            <a:r>
              <a:rPr lang="en-GB" sz="4400" b="0" i="0" u="none" strike="noStrike">
                <a:solidFill>
                  <a:srgbClr val="212A73"/>
                </a:solidFill>
                <a:effectLst/>
                <a:latin typeface="Arial" panose="020B0604020202020204" pitchFamily="34" charset="0"/>
              </a:rPr>
              <a:t>®):</a:t>
            </a:r>
            <a:r>
              <a:rPr lang="en-GB" sz="4400" b="0" i="0" err="1">
                <a:solidFill>
                  <a:srgbClr val="212A73"/>
                </a:solidFill>
                <a:effectLst/>
                <a:latin typeface="Arial" panose="020B0604020202020204" pitchFamily="34" charset="0"/>
              </a:rPr>
              <a:t>MenC</a:t>
            </a:r>
            <a:endParaRPr lang="en-GB" sz="4400"/>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7286171" y="1891601"/>
            <a:ext cx="9365710" cy="6567297"/>
          </a:xfrm>
        </p:spPr>
        <p:txBody>
          <a:bodyPr/>
          <a:lstStyle/>
          <a:p>
            <a:pPr algn="l" rtl="0" fontAlgn="base">
              <a:buFont typeface="Arial" panose="020B0604020202020204" pitchFamily="34" charset="0"/>
              <a:buChar char="•"/>
            </a:pPr>
            <a:r>
              <a:rPr lang="en-GB" sz="2400" b="0" i="0" u="none" strike="noStrike">
                <a:solidFill>
                  <a:srgbClr val="212A73"/>
                </a:solidFill>
                <a:effectLst/>
                <a:latin typeface="Arial" panose="020B0604020202020204" pitchFamily="34" charset="0"/>
              </a:rPr>
              <a:t>Modelling work reviewed by the JCVI in June 2022 found that indirect protection against </a:t>
            </a:r>
            <a:r>
              <a:rPr lang="en-GB" sz="2400" b="0" i="0" u="none" strike="noStrike" err="1">
                <a:solidFill>
                  <a:srgbClr val="212A73"/>
                </a:solidFill>
                <a:effectLst/>
                <a:latin typeface="Arial" panose="020B0604020202020204" pitchFamily="34" charset="0"/>
              </a:rPr>
              <a:t>MenC</a:t>
            </a:r>
            <a:r>
              <a:rPr lang="en-GB" sz="2400" b="0" i="0" u="none" strike="noStrike">
                <a:solidFill>
                  <a:srgbClr val="212A73"/>
                </a:solidFill>
                <a:effectLst/>
                <a:latin typeface="Arial" panose="020B0604020202020204" pitchFamily="34" charset="0"/>
              </a:rPr>
              <a:t> in infants is sustained because of the teenage </a:t>
            </a:r>
            <a:r>
              <a:rPr lang="en-GB" sz="2400" b="0" i="0" u="none" strike="noStrike" err="1">
                <a:solidFill>
                  <a:srgbClr val="212A73"/>
                </a:solidFill>
                <a:effectLst/>
                <a:latin typeface="Arial" panose="020B0604020202020204" pitchFamily="34" charset="0"/>
              </a:rPr>
              <a:t>MenACWY</a:t>
            </a:r>
            <a:r>
              <a:rPr lang="en-GB" sz="2400" b="0" i="0" u="none" strike="noStrike">
                <a:solidFill>
                  <a:srgbClr val="212A73"/>
                </a:solidFill>
                <a:effectLst/>
                <a:latin typeface="Arial" panose="020B0604020202020204" pitchFamily="34" charset="0"/>
              </a:rPr>
              <a:t> programme. </a:t>
            </a:r>
            <a:r>
              <a:rPr lang="en-US" sz="2400" b="0" i="0">
                <a:solidFill>
                  <a:srgbClr val="212A73"/>
                </a:solidFill>
                <a:effectLst/>
                <a:latin typeface="Arial" panose="020B0604020202020204" pitchFamily="34" charset="0"/>
              </a:rPr>
              <a:t>​</a:t>
            </a:r>
          </a:p>
          <a:p>
            <a:pPr algn="l" rtl="0" fontAlgn="base">
              <a:buFont typeface="Arial" panose="020B0604020202020204" pitchFamily="34" charset="0"/>
              <a:buChar char="•"/>
            </a:pPr>
            <a:r>
              <a:rPr lang="en-GB" sz="2400" b="0" i="0" u="none" strike="noStrike">
                <a:solidFill>
                  <a:srgbClr val="212A73"/>
                </a:solidFill>
                <a:effectLst/>
                <a:latin typeface="Arial" panose="020B0604020202020204" pitchFamily="34" charset="0"/>
              </a:rPr>
              <a:t>Over time the teenage vaccine programme is expected to reduce carriage prevalence of groups C, W and Y to near elimination levels (group A carriage has already been almost undetectable for many years in the UK).</a:t>
            </a:r>
            <a:r>
              <a:rPr lang="en-US" sz="2400" b="0" i="0">
                <a:solidFill>
                  <a:srgbClr val="212A73"/>
                </a:solidFill>
                <a:effectLst/>
                <a:latin typeface="Arial" panose="020B0604020202020204" pitchFamily="34" charset="0"/>
              </a:rPr>
              <a:t>​</a:t>
            </a:r>
          </a:p>
          <a:p>
            <a:pPr algn="l" rtl="0" fontAlgn="base">
              <a:buFont typeface="Arial" panose="020B0604020202020204" pitchFamily="34" charset="0"/>
              <a:buChar char="•"/>
            </a:pPr>
            <a:r>
              <a:rPr lang="en-GB" sz="2400" b="0" i="0" u="none" strike="noStrike">
                <a:solidFill>
                  <a:srgbClr val="212A73"/>
                </a:solidFill>
                <a:effectLst/>
                <a:latin typeface="Arial" panose="020B0604020202020204" pitchFamily="34" charset="0"/>
              </a:rPr>
              <a:t>It is therefore predicted that by the time Hib/</a:t>
            </a:r>
            <a:r>
              <a:rPr lang="en-GB" sz="2400" b="0" i="0" u="none" strike="noStrike" err="1">
                <a:solidFill>
                  <a:srgbClr val="212A73"/>
                </a:solidFill>
                <a:effectLst/>
                <a:latin typeface="Arial" panose="020B0604020202020204" pitchFamily="34" charset="0"/>
              </a:rPr>
              <a:t>MenC</a:t>
            </a:r>
            <a:r>
              <a:rPr lang="en-GB" sz="2400" b="0" i="0" u="none" strike="noStrike">
                <a:solidFill>
                  <a:srgbClr val="212A73"/>
                </a:solidFill>
                <a:effectLst/>
                <a:latin typeface="Arial" panose="020B0604020202020204" pitchFamily="34" charset="0"/>
              </a:rPr>
              <a:t> (</a:t>
            </a:r>
            <a:r>
              <a:rPr lang="en-GB" sz="2400" b="0" i="0" u="none" strike="noStrike" err="1">
                <a:solidFill>
                  <a:srgbClr val="212A73"/>
                </a:solidFill>
                <a:effectLst/>
                <a:latin typeface="Arial" panose="020B0604020202020204" pitchFamily="34" charset="0"/>
              </a:rPr>
              <a:t>Menitorix</a:t>
            </a:r>
            <a:r>
              <a:rPr lang="en-GB" sz="2400" b="0" i="0" u="none" strike="noStrike">
                <a:solidFill>
                  <a:srgbClr val="212A73"/>
                </a:solidFill>
                <a:effectLst/>
                <a:latin typeface="Arial" panose="020B0604020202020204" pitchFamily="34" charset="0"/>
              </a:rPr>
              <a:t>®) vaccine is no longer available there would be very few invasive meningococcal disease (IMD) cases caused by meningococcus groups A, C, W and Y each year, and therefore very few cases which could be prevented by a </a:t>
            </a:r>
            <a:r>
              <a:rPr lang="en-GB" sz="2400" b="0" i="0" u="none" strike="noStrike" err="1">
                <a:solidFill>
                  <a:srgbClr val="212A73"/>
                </a:solidFill>
                <a:effectLst/>
                <a:latin typeface="Arial" panose="020B0604020202020204" pitchFamily="34" charset="0"/>
              </a:rPr>
              <a:t>MenC</a:t>
            </a:r>
            <a:r>
              <a:rPr lang="en-GB" sz="2400" b="0" i="0" u="none" strike="noStrike">
                <a:solidFill>
                  <a:srgbClr val="212A73"/>
                </a:solidFill>
                <a:effectLst/>
                <a:latin typeface="Arial" panose="020B0604020202020204" pitchFamily="34" charset="0"/>
              </a:rPr>
              <a:t>-containing vaccine in infancy.</a:t>
            </a:r>
            <a:r>
              <a:rPr lang="en-US" sz="2400" b="0" i="0">
                <a:solidFill>
                  <a:srgbClr val="212A73"/>
                </a:solidFill>
                <a:effectLst/>
                <a:latin typeface="Arial" panose="020B0604020202020204" pitchFamily="34" charset="0"/>
              </a:rPr>
              <a:t>​</a:t>
            </a:r>
          </a:p>
          <a:p>
            <a:pPr algn="l" rtl="0" fontAlgn="base">
              <a:buFont typeface="Arial" panose="020B0604020202020204" pitchFamily="34" charset="0"/>
              <a:buChar char="•"/>
            </a:pPr>
            <a:r>
              <a:rPr lang="en-GB" sz="2400" b="0" i="0" u="none" strike="noStrike">
                <a:solidFill>
                  <a:srgbClr val="212A73"/>
                </a:solidFill>
                <a:effectLst/>
                <a:latin typeface="Arial" panose="020B0604020202020204" pitchFamily="34" charset="0"/>
              </a:rPr>
              <a:t>The JCVI state that it is therefore very unlikely that an infant or toddler </a:t>
            </a:r>
            <a:r>
              <a:rPr lang="en-GB" sz="2400" b="0" i="0" u="none" strike="noStrike" err="1">
                <a:solidFill>
                  <a:srgbClr val="212A73"/>
                </a:solidFill>
                <a:effectLst/>
                <a:latin typeface="Arial" panose="020B0604020202020204" pitchFamily="34" charset="0"/>
              </a:rPr>
              <a:t>MenACWY</a:t>
            </a:r>
            <a:r>
              <a:rPr lang="en-GB" sz="2400" b="0" i="0" u="none" strike="noStrike">
                <a:solidFill>
                  <a:srgbClr val="212A73"/>
                </a:solidFill>
                <a:effectLst/>
                <a:latin typeface="Arial" panose="020B0604020202020204" pitchFamily="34" charset="0"/>
              </a:rPr>
              <a:t> immunisation campaign would be cost effective.</a:t>
            </a:r>
            <a:endParaRPr lang="en-US" sz="2400" b="0" i="0">
              <a:solidFill>
                <a:srgbClr val="212A73"/>
              </a:solidFill>
              <a:effectLst/>
              <a:latin typeface="Arial" panose="020B0604020202020204" pitchFamily="34" charset="0"/>
            </a:endParaRPr>
          </a:p>
          <a:p>
            <a:pPr marL="0" indent="0">
              <a:buNone/>
            </a:pPr>
            <a:endParaRPr lang="en-GB"/>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11</a:t>
            </a:fld>
            <a:endParaRPr lang="en-GB"/>
          </a:p>
        </p:txBody>
      </p:sp>
      <p:pic>
        <p:nvPicPr>
          <p:cNvPr id="4098" name="Picture 2" descr="A baby crawling on the floor&#10;&#10;AI-generated content may be incorrect.">
            <a:extLst>
              <a:ext uri="{FF2B5EF4-FFF2-40B4-BE49-F238E27FC236}">
                <a16:creationId xmlns:a16="http://schemas.microsoft.com/office/drawing/2014/main" id="{D1E43E85-60AF-8C35-A09D-2E2A73888C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9764" y="2929556"/>
            <a:ext cx="3957619" cy="31321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5018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a:lstStyle/>
          <a:p>
            <a:r>
              <a:rPr lang="en-GB" sz="4400" b="0" i="0" u="none" strike="noStrike">
                <a:solidFill>
                  <a:srgbClr val="212A73"/>
                </a:solidFill>
                <a:effectLst/>
                <a:latin typeface="Arial" panose="020B0604020202020204" pitchFamily="34" charset="0"/>
              </a:rPr>
              <a:t>Discontinuation of Hib/</a:t>
            </a:r>
            <a:r>
              <a:rPr lang="en-GB" sz="4400" b="0" i="0" u="none" strike="noStrike" err="1">
                <a:solidFill>
                  <a:srgbClr val="212A73"/>
                </a:solidFill>
                <a:effectLst/>
                <a:latin typeface="Arial" panose="020B0604020202020204" pitchFamily="34" charset="0"/>
              </a:rPr>
              <a:t>MenC</a:t>
            </a:r>
            <a:r>
              <a:rPr lang="en-GB" sz="4400" b="0" i="0" u="none" strike="noStrike">
                <a:solidFill>
                  <a:srgbClr val="212A73"/>
                </a:solidFill>
                <a:effectLst/>
                <a:latin typeface="Arial" panose="020B0604020202020204" pitchFamily="34" charset="0"/>
              </a:rPr>
              <a:t> </a:t>
            </a:r>
            <a:r>
              <a:rPr lang="en-GB" sz="4400" b="0" i="0" u="none" strike="noStrike" err="1">
                <a:solidFill>
                  <a:srgbClr val="212A73"/>
                </a:solidFill>
                <a:effectLst/>
                <a:latin typeface="Arial" panose="020B0604020202020204" pitchFamily="34" charset="0"/>
              </a:rPr>
              <a:t>Menitorix</a:t>
            </a:r>
            <a:r>
              <a:rPr lang="en-GB" sz="4400" b="0" i="0" u="none" strike="noStrike">
                <a:solidFill>
                  <a:srgbClr val="212A73"/>
                </a:solidFill>
                <a:effectLst/>
                <a:latin typeface="Arial" panose="020B0604020202020204" pitchFamily="34" charset="0"/>
              </a:rPr>
              <a:t>®):</a:t>
            </a:r>
            <a:r>
              <a:rPr lang="en-GB" sz="4400" b="0" i="0" err="1">
                <a:solidFill>
                  <a:srgbClr val="212A73"/>
                </a:solidFill>
                <a:effectLst/>
                <a:latin typeface="Arial" panose="020B0604020202020204" pitchFamily="34" charset="0"/>
              </a:rPr>
              <a:t>MenC</a:t>
            </a:r>
            <a:endParaRPr lang="en-GB" sz="4400"/>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8345713" y="1891601"/>
            <a:ext cx="8539843" cy="6567297"/>
          </a:xfrm>
        </p:spPr>
        <p:txBody>
          <a:bodyPr lIns="91440" tIns="45720" rIns="91440" bIns="45720" anchor="t"/>
          <a:lstStyle/>
          <a:p>
            <a:pPr marL="0" indent="0" algn="l" rtl="0" fontAlgn="base">
              <a:buNone/>
            </a:pPr>
            <a:r>
              <a:rPr lang="en-GB" sz="1800" b="1" i="0" u="none" strike="noStrike">
                <a:solidFill>
                  <a:srgbClr val="212A73"/>
                </a:solidFill>
                <a:effectLst/>
                <a:latin typeface="Arial" panose="020B0604020202020204" pitchFamily="34" charset="0"/>
              </a:rPr>
              <a:t>The JCVI has advised that:</a:t>
            </a:r>
            <a:r>
              <a:rPr lang="en-US" sz="1800" b="0" i="0">
                <a:solidFill>
                  <a:srgbClr val="212A73"/>
                </a:solidFill>
                <a:effectLst/>
                <a:latin typeface="Arial" panose="020B0604020202020204" pitchFamily="34" charset="0"/>
              </a:rPr>
              <a:t>​</a:t>
            </a:r>
            <a:endParaRPr lang="en-US" b="0" i="0">
              <a:solidFill>
                <a:srgbClr val="212A73"/>
              </a:solidFill>
              <a:effectLst/>
              <a:latin typeface="Arial" panose="020B0604020202020204" pitchFamily="34" charset="0"/>
              <a:cs typeface="Arial" panose="020B0604020202020204" pitchFamily="34" charset="0"/>
            </a:endParaRPr>
          </a:p>
          <a:p>
            <a:pPr marL="340360" indent="-340360" algn="l" rtl="0" fontAlgn="base">
              <a:buFont typeface="Arial" panose="020B0604020202020204" pitchFamily="34" charset="0"/>
              <a:buChar char="•"/>
            </a:pPr>
            <a:r>
              <a:rPr lang="en-US" sz="1800" b="0" i="0" u="none" strike="noStrike">
                <a:solidFill>
                  <a:srgbClr val="212A73"/>
                </a:solidFill>
                <a:effectLst/>
                <a:latin typeface="Arial"/>
                <a:cs typeface="Arial"/>
              </a:rPr>
              <a:t>“Due to the success of the adolescent </a:t>
            </a:r>
            <a:r>
              <a:rPr lang="en-US" sz="1800" b="0" i="0" u="none" strike="noStrike" err="1">
                <a:solidFill>
                  <a:srgbClr val="212A73"/>
                </a:solidFill>
                <a:effectLst/>
                <a:latin typeface="Arial"/>
                <a:cs typeface="Arial"/>
              </a:rPr>
              <a:t>MenACWY</a:t>
            </a:r>
            <a:r>
              <a:rPr lang="en-US" sz="1800" b="0" i="0" u="none" strike="noStrike">
                <a:solidFill>
                  <a:srgbClr val="212A73"/>
                </a:solidFill>
                <a:effectLst/>
                <a:latin typeface="Arial"/>
                <a:cs typeface="Arial"/>
              </a:rPr>
              <a:t> </a:t>
            </a:r>
            <a:r>
              <a:rPr lang="en-US" sz="1800" b="0" i="0" u="none" strike="noStrike" err="1">
                <a:solidFill>
                  <a:srgbClr val="212A73"/>
                </a:solidFill>
                <a:effectLst/>
                <a:latin typeface="Arial"/>
                <a:cs typeface="Arial"/>
              </a:rPr>
              <a:t>programme</a:t>
            </a:r>
            <a:r>
              <a:rPr lang="en-US" sz="1800" b="0" i="0" u="none" strike="noStrike">
                <a:solidFill>
                  <a:srgbClr val="212A73"/>
                </a:solidFill>
                <a:effectLst/>
                <a:latin typeface="Arial"/>
                <a:cs typeface="Arial"/>
              </a:rPr>
              <a:t> in controlling meningococcal C disease across the population a dose of meningococcal C containing vaccine is no longer recommended at 12 months”.</a:t>
            </a:r>
            <a:r>
              <a:rPr lang="en-US" sz="1800" b="0" i="0">
                <a:solidFill>
                  <a:srgbClr val="212A73"/>
                </a:solidFill>
                <a:effectLst/>
                <a:latin typeface="Arial"/>
                <a:cs typeface="Arial"/>
              </a:rPr>
              <a:t>​</a:t>
            </a:r>
            <a:endParaRPr lang="en-US" b="0" i="0">
              <a:solidFill>
                <a:srgbClr val="212A73"/>
              </a:solidFill>
              <a:effectLst/>
              <a:latin typeface="Arial"/>
              <a:cs typeface="Arial"/>
            </a:endParaRPr>
          </a:p>
          <a:p>
            <a:pPr marL="340360" indent="-340360" algn="l" rtl="0" fontAlgn="base"/>
            <a:r>
              <a:rPr lang="en-GB" sz="1800" b="0" i="0" u="sng" strike="noStrike">
                <a:solidFill>
                  <a:srgbClr val="00A7A7"/>
                </a:solidFill>
                <a:effectLst/>
                <a:latin typeface="Arial"/>
                <a:cs typeface="Arial"/>
                <a:hlinkClick r:id="rId2"/>
              </a:rPr>
              <a:t>Joint Committee on Vaccination and Immunisation (JCVI) statement on changes to the childhood immunisation schedule - GOV.UK</a:t>
            </a:r>
            <a:r>
              <a:rPr lang="en-GB" sz="1800" b="0" i="0">
                <a:solidFill>
                  <a:srgbClr val="212A73"/>
                </a:solidFill>
                <a:effectLst/>
                <a:latin typeface="Arial"/>
                <a:cs typeface="Arial"/>
              </a:rPr>
              <a:t>​</a:t>
            </a:r>
            <a:endParaRPr lang="en-GB" b="0" i="0">
              <a:solidFill>
                <a:srgbClr val="212A73"/>
              </a:solidFill>
              <a:effectLst/>
              <a:latin typeface="Arial"/>
              <a:cs typeface="Arial"/>
            </a:endParaRPr>
          </a:p>
          <a:p>
            <a:pPr marL="340360" indent="-340360" algn="l" rtl="0" fontAlgn="base">
              <a:buFont typeface="Arial" panose="020B0604020202020204" pitchFamily="34" charset="0"/>
              <a:buChar char="•"/>
            </a:pPr>
            <a:r>
              <a:rPr lang="en-GB" sz="1800" b="0" i="0" u="none" strike="noStrike">
                <a:solidFill>
                  <a:srgbClr val="212A73"/>
                </a:solidFill>
                <a:effectLst/>
                <a:latin typeface="Arial"/>
                <a:cs typeface="Arial"/>
              </a:rPr>
              <a:t>From mid 2025 (subject to policy) </a:t>
            </a:r>
            <a:r>
              <a:rPr lang="en-GB" sz="1800" b="0" i="0" u="none" strike="noStrike" err="1">
                <a:solidFill>
                  <a:srgbClr val="212A73"/>
                </a:solidFill>
                <a:effectLst/>
                <a:latin typeface="Arial"/>
                <a:cs typeface="Arial"/>
              </a:rPr>
              <a:t>MenACWY</a:t>
            </a:r>
            <a:r>
              <a:rPr lang="en-GB" sz="1800" b="0" i="0" u="none" strike="noStrike">
                <a:solidFill>
                  <a:srgbClr val="212A73"/>
                </a:solidFill>
                <a:effectLst/>
                <a:latin typeface="Arial"/>
                <a:cs typeface="Arial"/>
              </a:rPr>
              <a:t> will be the only routine </a:t>
            </a:r>
            <a:r>
              <a:rPr lang="en-GB" sz="1800" b="0" i="0" u="none" strike="noStrike" err="1">
                <a:solidFill>
                  <a:srgbClr val="212A73"/>
                </a:solidFill>
                <a:effectLst/>
                <a:latin typeface="Arial"/>
                <a:cs typeface="Arial"/>
              </a:rPr>
              <a:t>MenC</a:t>
            </a:r>
            <a:r>
              <a:rPr lang="en-GB" sz="1800" b="0" i="0" u="none" strike="noStrike">
                <a:solidFill>
                  <a:srgbClr val="212A73"/>
                </a:solidFill>
                <a:effectLst/>
                <a:latin typeface="Arial"/>
                <a:cs typeface="Arial"/>
              </a:rPr>
              <a:t> dose in the routine immunisation schedule for Wales. </a:t>
            </a:r>
            <a:r>
              <a:rPr lang="en-US" sz="1800" b="0" i="0">
                <a:solidFill>
                  <a:srgbClr val="212A73"/>
                </a:solidFill>
                <a:effectLst/>
                <a:latin typeface="Arial"/>
                <a:cs typeface="Arial"/>
              </a:rPr>
              <a:t>​</a:t>
            </a:r>
            <a:endParaRPr lang="en-US" b="0" i="0">
              <a:solidFill>
                <a:srgbClr val="212A73"/>
              </a:solidFill>
              <a:effectLst/>
              <a:latin typeface="Arial"/>
              <a:cs typeface="Arial"/>
            </a:endParaRPr>
          </a:p>
          <a:p>
            <a:pPr marL="340360" indent="-340360" algn="l" rtl="0" fontAlgn="base">
              <a:buFont typeface="Arial" panose="020B0604020202020204" pitchFamily="34" charset="0"/>
              <a:buChar char="•"/>
            </a:pPr>
            <a:r>
              <a:rPr lang="en-GB" sz="1800" b="0" i="0" u="none" strike="noStrike">
                <a:solidFill>
                  <a:srgbClr val="212A73"/>
                </a:solidFill>
                <a:effectLst/>
                <a:latin typeface="Arial"/>
                <a:cs typeface="Arial"/>
              </a:rPr>
              <a:t>The JCVI did note concerns about the </a:t>
            </a:r>
            <a:r>
              <a:rPr lang="en-GB" sz="1800" b="0" i="0" u="none" strike="noStrike" err="1">
                <a:solidFill>
                  <a:srgbClr val="212A73"/>
                </a:solidFill>
                <a:effectLst/>
                <a:latin typeface="Arial"/>
                <a:cs typeface="Arial"/>
              </a:rPr>
              <a:t>MenACWY</a:t>
            </a:r>
            <a:r>
              <a:rPr lang="en-GB" sz="1800" b="0" i="0" u="none" strike="noStrike">
                <a:solidFill>
                  <a:srgbClr val="212A73"/>
                </a:solidFill>
                <a:effectLst/>
                <a:latin typeface="Arial"/>
                <a:cs typeface="Arial"/>
              </a:rPr>
              <a:t> vaccine uptake in the teenage programme, where this is relied upon to provide indirect protection. Modelling did show that where the uptake substantially dropped, indirect protection was still maintained. </a:t>
            </a:r>
            <a:r>
              <a:rPr lang="en-US" sz="1800" b="0" i="0">
                <a:solidFill>
                  <a:srgbClr val="212A73"/>
                </a:solidFill>
                <a:effectLst/>
                <a:latin typeface="Arial"/>
                <a:cs typeface="Arial"/>
              </a:rPr>
              <a:t>​</a:t>
            </a:r>
            <a:endParaRPr lang="en-US" b="0" i="0">
              <a:solidFill>
                <a:srgbClr val="212A73"/>
              </a:solidFill>
              <a:effectLst/>
              <a:latin typeface="Arial"/>
              <a:cs typeface="Arial"/>
            </a:endParaRPr>
          </a:p>
          <a:p>
            <a:pPr marL="340360" indent="-340360" algn="l" rtl="0" fontAlgn="base">
              <a:buFont typeface="Arial" panose="020B0604020202020204" pitchFamily="34" charset="0"/>
              <a:buChar char="•"/>
            </a:pPr>
            <a:r>
              <a:rPr lang="en-GB" sz="1800" b="0" i="0" u="none" strike="noStrike">
                <a:solidFill>
                  <a:srgbClr val="212A73"/>
                </a:solidFill>
                <a:effectLst/>
                <a:latin typeface="Arial"/>
                <a:cs typeface="Arial"/>
              </a:rPr>
              <a:t>However, it will be important that effort continues to be made for vaccine catchup for any cohort that missed vaccination. It is important to promote high uptake of the </a:t>
            </a:r>
            <a:r>
              <a:rPr lang="en-GB" sz="1800" b="0" i="0" u="none" strike="noStrike" err="1">
                <a:solidFill>
                  <a:srgbClr val="212A73"/>
                </a:solidFill>
                <a:effectLst/>
                <a:latin typeface="Arial"/>
                <a:cs typeface="Arial"/>
              </a:rPr>
              <a:t>MenACWY</a:t>
            </a:r>
            <a:r>
              <a:rPr lang="en-GB" sz="1800" b="0" i="0" u="none" strike="noStrike">
                <a:solidFill>
                  <a:srgbClr val="212A73"/>
                </a:solidFill>
                <a:effectLst/>
                <a:latin typeface="Arial"/>
                <a:cs typeface="Arial"/>
              </a:rPr>
              <a:t> vaccine. </a:t>
            </a:r>
            <a:r>
              <a:rPr lang="en-US" sz="1800" b="0" i="0">
                <a:solidFill>
                  <a:srgbClr val="212A73"/>
                </a:solidFill>
                <a:effectLst/>
                <a:latin typeface="Arial"/>
                <a:cs typeface="Arial"/>
              </a:rPr>
              <a:t>​</a:t>
            </a:r>
            <a:endParaRPr lang="en-US" b="0" i="0">
              <a:solidFill>
                <a:srgbClr val="212A73"/>
              </a:solidFill>
              <a:effectLst/>
              <a:latin typeface="Arial"/>
              <a:cs typeface="Arial"/>
            </a:endParaRPr>
          </a:p>
          <a:p>
            <a:pPr marL="340360" indent="-340360" algn="l" rtl="0" fontAlgn="base">
              <a:buFont typeface="Arial" panose="020B0604020202020204" pitchFamily="34" charset="0"/>
              <a:buChar char="•"/>
            </a:pPr>
            <a:r>
              <a:rPr lang="en-GB" sz="1800" b="0" i="0" u="none" strike="noStrike">
                <a:solidFill>
                  <a:srgbClr val="212A73"/>
                </a:solidFill>
                <a:effectLst/>
                <a:latin typeface="Arial"/>
                <a:cs typeface="Arial"/>
              </a:rPr>
              <a:t>It is essential that high uptake of </a:t>
            </a:r>
            <a:r>
              <a:rPr lang="en-GB" sz="1800" b="0" i="0" u="none" strike="noStrike" err="1">
                <a:solidFill>
                  <a:srgbClr val="212A73"/>
                </a:solidFill>
                <a:effectLst/>
                <a:latin typeface="Arial"/>
                <a:cs typeface="Arial"/>
              </a:rPr>
              <a:t>MenACWY</a:t>
            </a:r>
            <a:r>
              <a:rPr lang="en-GB" sz="1800" b="0" i="0" u="none" strike="noStrike">
                <a:solidFill>
                  <a:srgbClr val="212A73"/>
                </a:solidFill>
                <a:effectLst/>
                <a:latin typeface="Arial"/>
                <a:cs typeface="Arial"/>
              </a:rPr>
              <a:t> and good surveillance of meningococcal infection and invasive meningococcal disease is maintained to monitor the impact of the vaccination programme and expected overall decline in disease.</a:t>
            </a:r>
            <a:r>
              <a:rPr lang="en-US" sz="1800" b="0" i="0">
                <a:solidFill>
                  <a:srgbClr val="212A73"/>
                </a:solidFill>
                <a:effectLst/>
                <a:latin typeface="Arial"/>
                <a:cs typeface="Arial"/>
              </a:rPr>
              <a:t>​</a:t>
            </a:r>
            <a:endParaRPr lang="en-US" b="0" i="0">
              <a:solidFill>
                <a:srgbClr val="212A73"/>
              </a:solidFill>
              <a:effectLst/>
              <a:latin typeface="Arial"/>
              <a:cs typeface="Aria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12</a:t>
            </a:fld>
            <a:endParaRPr lang="en-GB"/>
          </a:p>
        </p:txBody>
      </p:sp>
      <p:pic>
        <p:nvPicPr>
          <p:cNvPr id="5122" name="Picture 2" descr="A baby biting a toy&#10;&#10;AI-generated content may be incorrect.">
            <a:extLst>
              <a:ext uri="{FF2B5EF4-FFF2-40B4-BE49-F238E27FC236}">
                <a16:creationId xmlns:a16="http://schemas.microsoft.com/office/drawing/2014/main" id="{34FC5934-D87A-E5D3-2771-DDF0F9B18C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1086" y="2525011"/>
            <a:ext cx="5254171" cy="4988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16427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a:lstStyle/>
          <a:p>
            <a:r>
              <a:rPr lang="en-GB" sz="4400" b="0" i="0" u="none" strike="noStrike">
                <a:solidFill>
                  <a:srgbClr val="212A73"/>
                </a:solidFill>
                <a:effectLst/>
                <a:latin typeface="Arial" panose="020B0604020202020204" pitchFamily="34" charset="0"/>
              </a:rPr>
              <a:t>Discontinuation of Hib/</a:t>
            </a:r>
            <a:r>
              <a:rPr lang="en-GB" sz="4400" b="0" i="0" u="none" strike="noStrike" err="1">
                <a:solidFill>
                  <a:srgbClr val="212A73"/>
                </a:solidFill>
                <a:effectLst/>
                <a:latin typeface="Arial" panose="020B0604020202020204" pitchFamily="34" charset="0"/>
              </a:rPr>
              <a:t>MenC</a:t>
            </a:r>
            <a:r>
              <a:rPr lang="en-GB" sz="4400" b="0" i="0" u="none" strike="noStrike">
                <a:solidFill>
                  <a:srgbClr val="212A73"/>
                </a:solidFill>
                <a:effectLst/>
                <a:latin typeface="Arial" panose="020B0604020202020204" pitchFamily="34" charset="0"/>
              </a:rPr>
              <a:t> (</a:t>
            </a:r>
            <a:r>
              <a:rPr lang="en-GB" sz="4400" b="0" i="0" u="none" strike="noStrike" err="1">
                <a:solidFill>
                  <a:srgbClr val="212A73"/>
                </a:solidFill>
                <a:effectLst/>
                <a:latin typeface="Arial" panose="020B0604020202020204" pitchFamily="34" charset="0"/>
              </a:rPr>
              <a:t>Menitorix</a:t>
            </a:r>
            <a:r>
              <a:rPr lang="en-GB" sz="4400" b="0" i="0" u="none" strike="noStrike">
                <a:solidFill>
                  <a:srgbClr val="212A73"/>
                </a:solidFill>
                <a:effectLst/>
                <a:latin typeface="Arial" panose="020B0604020202020204" pitchFamily="34" charset="0"/>
              </a:rPr>
              <a:t>®): </a:t>
            </a:r>
            <a:r>
              <a:rPr lang="en-GB" sz="4400" b="0" i="0">
                <a:solidFill>
                  <a:srgbClr val="212A73"/>
                </a:solidFill>
                <a:effectLst/>
                <a:latin typeface="Arial" panose="020B0604020202020204" pitchFamily="34" charset="0"/>
              </a:rPr>
              <a:t>Hib</a:t>
            </a:r>
            <a:endParaRPr lang="en-GB" sz="4400"/>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763815" y="1891601"/>
            <a:ext cx="6841671" cy="6567297"/>
          </a:xfrm>
        </p:spPr>
        <p:txBody>
          <a:bodyPr/>
          <a:lstStyle/>
          <a:p>
            <a:pPr algn="l" rtl="0" fontAlgn="base"/>
            <a:r>
              <a:rPr lang="en-GB" sz="2000" b="0" i="0" u="none" strike="noStrike">
                <a:solidFill>
                  <a:srgbClr val="212A73"/>
                </a:solidFill>
                <a:effectLst/>
                <a:latin typeface="Arial" panose="020B0604020202020204" pitchFamily="34" charset="0"/>
              </a:rPr>
              <a:t>As Hib/</a:t>
            </a:r>
            <a:r>
              <a:rPr lang="en-GB" sz="2000" b="0" i="0" u="none" strike="noStrike" err="1">
                <a:solidFill>
                  <a:srgbClr val="212A73"/>
                </a:solidFill>
                <a:effectLst/>
                <a:latin typeface="Arial" panose="020B0604020202020204" pitchFamily="34" charset="0"/>
              </a:rPr>
              <a:t>MenC</a:t>
            </a:r>
            <a:r>
              <a:rPr lang="en-GB" sz="2000" b="0" i="0" u="none" strike="noStrike">
                <a:solidFill>
                  <a:srgbClr val="212A73"/>
                </a:solidFill>
                <a:effectLst/>
                <a:latin typeface="Arial" panose="020B0604020202020204" pitchFamily="34" charset="0"/>
              </a:rPr>
              <a:t> (</a:t>
            </a:r>
            <a:r>
              <a:rPr lang="en-GB" sz="2000" b="0" i="0" u="none" strike="noStrike" err="1">
                <a:solidFill>
                  <a:srgbClr val="212A73"/>
                </a:solidFill>
                <a:effectLst/>
                <a:latin typeface="Arial" panose="020B0604020202020204" pitchFamily="34" charset="0"/>
              </a:rPr>
              <a:t>Menitorix</a:t>
            </a:r>
            <a:r>
              <a:rPr lang="en-GB" sz="2000" b="0" i="0" u="none" strike="noStrike">
                <a:solidFill>
                  <a:srgbClr val="212A73"/>
                </a:solidFill>
                <a:effectLst/>
                <a:latin typeface="Arial" panose="020B0604020202020204" pitchFamily="34" charset="0"/>
              </a:rPr>
              <a:t>®) is being discontinued, the dose of Hib vaccine at 12 months will no longer be available. Therefore, the JCVI advise:</a:t>
            </a:r>
            <a:r>
              <a:rPr lang="en-US" sz="2000" b="0" i="0">
                <a:solidFill>
                  <a:srgbClr val="212A73"/>
                </a:solidFill>
                <a:effectLst/>
                <a:latin typeface="Arial" panose="020B0604020202020204" pitchFamily="34" charset="0"/>
              </a:rPr>
              <a:t>​</a:t>
            </a:r>
            <a:endParaRPr lang="en-US" sz="2000" b="0" i="0">
              <a:solidFill>
                <a:srgbClr val="212A73"/>
              </a:solidFill>
              <a:effectLst/>
              <a:latin typeface="Segoe UI" panose="020B0502040204020203" pitchFamily="34" charset="0"/>
            </a:endParaRPr>
          </a:p>
          <a:p>
            <a:pPr algn="l" rtl="0" fontAlgn="base">
              <a:buFont typeface="Arial" panose="020B0604020202020204" pitchFamily="34" charset="0"/>
              <a:buChar char="•"/>
            </a:pPr>
            <a:r>
              <a:rPr lang="en-GB" sz="2000" b="0" i="0" u="none" strike="noStrike">
                <a:solidFill>
                  <a:srgbClr val="212A73"/>
                </a:solidFill>
                <a:effectLst/>
                <a:latin typeface="Arial" panose="020B0604020202020204" pitchFamily="34" charset="0"/>
              </a:rPr>
              <a:t>there remains a need for a dose of Hib vaccine during the second year of life</a:t>
            </a:r>
            <a:r>
              <a:rPr lang="en-US" sz="2000" b="0" i="0">
                <a:solidFill>
                  <a:srgbClr val="212A73"/>
                </a:solidFill>
                <a:effectLst/>
                <a:latin typeface="Arial" panose="020B0604020202020204" pitchFamily="34" charset="0"/>
              </a:rPr>
              <a:t>​</a:t>
            </a:r>
          </a:p>
          <a:p>
            <a:pPr algn="l" rtl="0" fontAlgn="base">
              <a:buFont typeface="Arial" panose="020B0604020202020204" pitchFamily="34" charset="0"/>
              <a:buChar char="•"/>
            </a:pPr>
            <a:r>
              <a:rPr lang="en-GB" sz="2000" b="0" i="0" u="none" strike="noStrike">
                <a:solidFill>
                  <a:srgbClr val="212A73"/>
                </a:solidFill>
                <a:effectLst/>
                <a:latin typeface="Arial" panose="020B0604020202020204" pitchFamily="34" charset="0"/>
              </a:rPr>
              <a:t>it is recommended that this dose of Hib vaccine be replaced with an additional dose of Hib containing vaccine, such as the hexavalent DTaP/IPV/Hib/</a:t>
            </a:r>
            <a:r>
              <a:rPr lang="en-GB" sz="2000" b="0" i="0" u="none" strike="noStrike" err="1">
                <a:solidFill>
                  <a:srgbClr val="212A73"/>
                </a:solidFill>
                <a:effectLst/>
                <a:latin typeface="Arial" panose="020B0604020202020204" pitchFamily="34" charset="0"/>
              </a:rPr>
              <a:t>HepB</a:t>
            </a:r>
            <a:r>
              <a:rPr lang="en-GB" sz="2000" b="0" i="0" u="none" strike="noStrike">
                <a:solidFill>
                  <a:srgbClr val="212A73"/>
                </a:solidFill>
                <a:effectLst/>
                <a:latin typeface="Arial" panose="020B0604020202020204" pitchFamily="34" charset="0"/>
              </a:rPr>
              <a:t> (6-in-1)</a:t>
            </a:r>
            <a:r>
              <a:rPr lang="en-US" sz="2000" b="0" i="0">
                <a:solidFill>
                  <a:srgbClr val="212A73"/>
                </a:solidFill>
                <a:effectLst/>
                <a:latin typeface="Arial" panose="020B0604020202020204" pitchFamily="34" charset="0"/>
              </a:rPr>
              <a:t>​</a:t>
            </a:r>
          </a:p>
          <a:p>
            <a:pPr algn="l" rtl="0" fontAlgn="base">
              <a:buFont typeface="Arial" panose="020B0604020202020204" pitchFamily="34" charset="0"/>
              <a:buChar char="•"/>
            </a:pPr>
            <a:r>
              <a:rPr lang="en-GB" sz="2000" b="0" i="0" u="none" strike="noStrike">
                <a:solidFill>
                  <a:srgbClr val="212A73"/>
                </a:solidFill>
                <a:effectLst/>
                <a:latin typeface="Arial" panose="020B0604020202020204" pitchFamily="34" charset="0"/>
              </a:rPr>
              <a:t>it is recommended that this additional dose of DTaP/IPV/Hib/</a:t>
            </a:r>
            <a:r>
              <a:rPr lang="en-GB" sz="2000" b="0" i="0" u="none" strike="noStrike" err="1">
                <a:solidFill>
                  <a:srgbClr val="212A73"/>
                </a:solidFill>
                <a:effectLst/>
                <a:latin typeface="Arial" panose="020B0604020202020204" pitchFamily="34" charset="0"/>
              </a:rPr>
              <a:t>HepB</a:t>
            </a:r>
            <a:r>
              <a:rPr lang="en-GB" sz="2000" b="0" i="0" u="none" strike="noStrike">
                <a:solidFill>
                  <a:srgbClr val="212A73"/>
                </a:solidFill>
                <a:effectLst/>
                <a:latin typeface="Arial" panose="020B0604020202020204" pitchFamily="34" charset="0"/>
              </a:rPr>
              <a:t> (6-in-1) should be given at 18 months</a:t>
            </a:r>
            <a:r>
              <a:rPr lang="en-US" sz="2000" b="0" i="0">
                <a:solidFill>
                  <a:srgbClr val="212A73"/>
                </a:solidFill>
                <a:effectLst/>
                <a:latin typeface="Arial" panose="020B0604020202020204" pitchFamily="34" charset="0"/>
              </a:rPr>
              <a:t>​</a:t>
            </a:r>
          </a:p>
          <a:p>
            <a:pPr algn="l" rtl="0" fontAlgn="base">
              <a:buFont typeface="Arial" panose="020B0604020202020204" pitchFamily="34" charset="0"/>
              <a:buChar char="•"/>
            </a:pPr>
            <a:r>
              <a:rPr lang="en-GB" sz="2000" b="0" i="0" u="none" strike="noStrike">
                <a:solidFill>
                  <a:srgbClr val="212A73"/>
                </a:solidFill>
                <a:effectLst/>
                <a:latin typeface="Arial" panose="020B0604020202020204" pitchFamily="34" charset="0"/>
              </a:rPr>
              <a:t>this would be at a new 18-month appointment</a:t>
            </a:r>
            <a:r>
              <a:rPr lang="en-US" sz="2000" b="0" i="0">
                <a:solidFill>
                  <a:srgbClr val="212A73"/>
                </a:solidFill>
                <a:effectLst/>
                <a:latin typeface="Arial" panose="020B0604020202020204" pitchFamily="34" charset="0"/>
              </a:rPr>
              <a:t>​</a:t>
            </a:r>
          </a:p>
          <a:p>
            <a:pPr algn="l" rtl="0" fontAlgn="base">
              <a:buFont typeface="Arial" panose="020B0604020202020204" pitchFamily="34" charset="0"/>
              <a:buChar char="•"/>
            </a:pPr>
            <a:r>
              <a:rPr lang="en-GB" sz="2000" b="0" i="0" u="none" strike="noStrike">
                <a:solidFill>
                  <a:srgbClr val="212A73"/>
                </a:solidFill>
                <a:effectLst/>
                <a:latin typeface="Arial" panose="020B0604020202020204" pitchFamily="34" charset="0"/>
              </a:rPr>
              <a:t>having the new 18-month appointment provides an opportunity for the second dose of MMR (MMR2) to be brought forward from 3 years 4 months to 18-months.</a:t>
            </a:r>
            <a:r>
              <a:rPr lang="en-US" sz="2000" b="0" i="0">
                <a:solidFill>
                  <a:srgbClr val="212A73"/>
                </a:solidFill>
                <a:effectLst/>
                <a:latin typeface="Arial" panose="020B0604020202020204" pitchFamily="34" charset="0"/>
              </a:rPr>
              <a:t>​</a:t>
            </a:r>
            <a:endParaRPr lang="en-GB" sz="2000" b="0" i="0">
              <a:solidFill>
                <a:srgbClr val="212A73"/>
              </a:solidFill>
              <a:effectLst/>
              <a:latin typeface="Arial" panose="020B0604020202020204" pitchFamily="34" charset="0"/>
            </a:endParaRPr>
          </a:p>
          <a:p>
            <a:pPr algn="l" rtl="0" fontAlgn="base">
              <a:buFont typeface="Arial" panose="020B0604020202020204" pitchFamily="34" charset="0"/>
              <a:buChar char="•"/>
            </a:pPr>
            <a:r>
              <a:rPr lang="en-GB" sz="2000" b="1" i="0" u="none" strike="noStrike">
                <a:solidFill>
                  <a:srgbClr val="212A73"/>
                </a:solidFill>
                <a:effectLst/>
                <a:latin typeface="Arial" panose="020B0604020202020204" pitchFamily="34" charset="0"/>
              </a:rPr>
              <a:t>Note: an additional DTaP/IPV/Hib/</a:t>
            </a:r>
            <a:r>
              <a:rPr lang="en-GB" sz="2000" b="1" i="0" u="none" strike="noStrike" err="1">
                <a:solidFill>
                  <a:srgbClr val="212A73"/>
                </a:solidFill>
                <a:effectLst/>
                <a:latin typeface="Arial" panose="020B0604020202020204" pitchFamily="34" charset="0"/>
              </a:rPr>
              <a:t>HepB</a:t>
            </a:r>
            <a:r>
              <a:rPr lang="en-GB" sz="2000" b="1" i="0" u="none" strike="noStrike">
                <a:solidFill>
                  <a:srgbClr val="212A73"/>
                </a:solidFill>
                <a:effectLst/>
                <a:latin typeface="Arial" panose="020B0604020202020204" pitchFamily="34" charset="0"/>
              </a:rPr>
              <a:t> (6-in-1) vaccine at 18 months will have implications for the selective Hepatitis B programme</a:t>
            </a:r>
            <a:r>
              <a:rPr lang="en-GB" sz="2000" b="0" i="0" u="none" strike="noStrike">
                <a:solidFill>
                  <a:srgbClr val="212A73"/>
                </a:solidFill>
                <a:effectLst/>
                <a:latin typeface="Arial" panose="020B0604020202020204" pitchFamily="34" charset="0"/>
              </a:rPr>
              <a:t>. </a:t>
            </a:r>
            <a:endParaRPr lang="en-GB" sz="2000" b="0" i="0">
              <a:solidFill>
                <a:srgbClr val="212A73"/>
              </a:solidFill>
              <a:effectLst/>
              <a:latin typeface="Arial" panose="020B0604020202020204" pitchFamily="34" charset="0"/>
            </a:endParaRPr>
          </a:p>
          <a:p>
            <a:pPr marL="0" indent="0">
              <a:buNone/>
            </a:pPr>
            <a:endParaRPr lang="en-GB"/>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13</a:t>
            </a:fld>
            <a:endParaRPr lang="en-GB"/>
          </a:p>
        </p:txBody>
      </p:sp>
      <p:pic>
        <p:nvPicPr>
          <p:cNvPr id="6146" name="Picture 2" descr="A baby walking on a sidewalk&#10;&#10;AI-generated content may be incorrect.">
            <a:extLst>
              <a:ext uri="{FF2B5EF4-FFF2-40B4-BE49-F238E27FC236}">
                <a16:creationId xmlns:a16="http://schemas.microsoft.com/office/drawing/2014/main" id="{362AC70F-0193-F8CD-F8B2-82F981FAE1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6454"/>
          <a:stretch/>
        </p:blipFill>
        <p:spPr bwMode="auto">
          <a:xfrm>
            <a:off x="9544441" y="1895068"/>
            <a:ext cx="6629998" cy="570524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6F4D28C6-C513-5DBB-4E69-7523640A3A62}"/>
              </a:ext>
            </a:extLst>
          </p:cNvPr>
          <p:cNvSpPr txBox="1"/>
          <p:nvPr/>
        </p:nvSpPr>
        <p:spPr>
          <a:xfrm>
            <a:off x="7275286" y="8316332"/>
            <a:ext cx="9151256" cy="523220"/>
          </a:xfrm>
          <a:prstGeom prst="rect">
            <a:avLst/>
          </a:prstGeom>
          <a:noFill/>
        </p:spPr>
        <p:txBody>
          <a:bodyPr wrap="square">
            <a:spAutoFit/>
          </a:bodyPr>
          <a:lstStyle/>
          <a:p>
            <a:r>
              <a:rPr lang="en-GB" sz="2800" b="1" i="0" u="none" strike="noStrike">
                <a:solidFill>
                  <a:srgbClr val="FF0000"/>
                </a:solidFill>
                <a:effectLst/>
                <a:latin typeface="Arial" panose="020B0604020202020204" pitchFamily="34" charset="0"/>
              </a:rPr>
              <a:t>Await policy on this</a:t>
            </a:r>
            <a:r>
              <a:rPr lang="en-GB" sz="2800" b="0" i="0" u="none" strike="noStrike">
                <a:solidFill>
                  <a:srgbClr val="FF0000"/>
                </a:solidFill>
                <a:effectLst/>
                <a:latin typeface="Arial" panose="020B0604020202020204" pitchFamily="34" charset="0"/>
              </a:rPr>
              <a:t>.</a:t>
            </a:r>
            <a:r>
              <a:rPr lang="en-GB" sz="2800" b="0" i="0">
                <a:solidFill>
                  <a:srgbClr val="000000"/>
                </a:solidFill>
                <a:effectLst/>
                <a:latin typeface="Arial" panose="020B0604020202020204" pitchFamily="34" charset="0"/>
              </a:rPr>
              <a:t>​</a:t>
            </a:r>
            <a:endParaRPr lang="en-GB"/>
          </a:p>
        </p:txBody>
      </p:sp>
    </p:spTree>
    <p:extLst>
      <p:ext uri="{BB962C8B-B14F-4D97-AF65-F5344CB8AC3E}">
        <p14:creationId xmlns:p14="http://schemas.microsoft.com/office/powerpoint/2010/main" val="6203022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a:lstStyle/>
          <a:p>
            <a:r>
              <a:rPr lang="en-GB" sz="4400" b="0" i="0" u="none" strike="noStrike">
                <a:solidFill>
                  <a:srgbClr val="212A73"/>
                </a:solidFill>
                <a:effectLst/>
                <a:latin typeface="Arial" panose="020B0604020202020204" pitchFamily="34" charset="0"/>
              </a:rPr>
              <a:t>Timing of the replacement Hib dose</a:t>
            </a:r>
            <a:endParaRPr lang="en-GB" sz="4400"/>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1155700" y="1782887"/>
            <a:ext cx="8389987" cy="6567297"/>
          </a:xfrm>
        </p:spPr>
        <p:txBody>
          <a:bodyPr lIns="91440" tIns="45720" rIns="91440" bIns="45720" anchor="t"/>
          <a:lstStyle/>
          <a:p>
            <a:pPr marL="0" indent="0" algn="l" rtl="0" fontAlgn="base">
              <a:buNone/>
            </a:pPr>
            <a:r>
              <a:rPr lang="en-GB" sz="2000" b="0" i="0" u="none" strike="noStrike">
                <a:solidFill>
                  <a:srgbClr val="212A73"/>
                </a:solidFill>
                <a:effectLst/>
                <a:latin typeface="Arial"/>
                <a:cs typeface="Arial"/>
              </a:rPr>
              <a:t>The JCVI considered many factors in relation to the timing of the Hib-containing vaccine:</a:t>
            </a:r>
            <a:r>
              <a:rPr lang="en-US" sz="2000" b="0" i="0">
                <a:solidFill>
                  <a:srgbClr val="212A73"/>
                </a:solidFill>
                <a:effectLst/>
                <a:latin typeface="Arial"/>
                <a:cs typeface="Arial"/>
              </a:rPr>
              <a:t>​</a:t>
            </a:r>
          </a:p>
          <a:p>
            <a:pPr marL="340360" indent="-340360" algn="l" rtl="0" fontAlgn="base">
              <a:buFont typeface="Arial" panose="020B0604020202020204" pitchFamily="34" charset="0"/>
              <a:buChar char="•"/>
            </a:pPr>
            <a:r>
              <a:rPr lang="en-GB" sz="2000" b="0" i="0" u="none" strike="noStrike">
                <a:solidFill>
                  <a:srgbClr val="212A73"/>
                </a:solidFill>
                <a:effectLst/>
                <a:latin typeface="Arial"/>
                <a:cs typeface="Arial"/>
              </a:rPr>
              <a:t>the overarching aim of the Hib programme is to attain herd immunity in the population.</a:t>
            </a:r>
            <a:r>
              <a:rPr lang="en-US" sz="2000" b="0" i="0">
                <a:solidFill>
                  <a:srgbClr val="212A73"/>
                </a:solidFill>
                <a:effectLst/>
                <a:latin typeface="Arial"/>
                <a:cs typeface="Arial"/>
              </a:rPr>
              <a:t>​</a:t>
            </a:r>
          </a:p>
          <a:p>
            <a:pPr marL="340360" indent="-340360" algn="l" rtl="0" fontAlgn="base">
              <a:buFont typeface="Arial" panose="020B0604020202020204" pitchFamily="34" charset="0"/>
              <a:buChar char="•"/>
            </a:pPr>
            <a:r>
              <a:rPr lang="en-GB" sz="2000" b="0" i="0" u="none" strike="noStrike">
                <a:solidFill>
                  <a:srgbClr val="212A73"/>
                </a:solidFill>
                <a:effectLst/>
                <a:latin typeface="Arial"/>
                <a:cs typeface="Arial"/>
              </a:rPr>
              <a:t>due to the success of the current Hib immunisation programme there is minimal Hib disease currently circulating in the UK. </a:t>
            </a:r>
            <a:r>
              <a:rPr lang="en-US" sz="2000" b="0" i="0">
                <a:solidFill>
                  <a:srgbClr val="212A73"/>
                </a:solidFill>
                <a:effectLst/>
                <a:latin typeface="Arial"/>
                <a:cs typeface="Arial"/>
              </a:rPr>
              <a:t>​</a:t>
            </a:r>
          </a:p>
          <a:p>
            <a:pPr marL="340360" indent="-340360" algn="l" rtl="0" fontAlgn="base">
              <a:buFont typeface="Arial" panose="020B0604020202020204" pitchFamily="34" charset="0"/>
              <a:buChar char="•"/>
            </a:pPr>
            <a:r>
              <a:rPr lang="en-GB" sz="2000" b="0" i="0" u="none" strike="noStrike">
                <a:solidFill>
                  <a:srgbClr val="212A73"/>
                </a:solidFill>
                <a:effectLst/>
                <a:latin typeface="Arial"/>
                <a:cs typeface="Arial"/>
              </a:rPr>
              <a:t>modelling shows that Hib transmission is primarily driven by children aged 2- 4 year olds, therefore vaccination at any time before then should prevent transmission.</a:t>
            </a:r>
            <a:r>
              <a:rPr lang="en-US" sz="2000" b="0" i="0">
                <a:solidFill>
                  <a:srgbClr val="212A73"/>
                </a:solidFill>
                <a:effectLst/>
                <a:latin typeface="Arial"/>
                <a:cs typeface="Arial"/>
              </a:rPr>
              <a:t>​</a:t>
            </a:r>
          </a:p>
          <a:p>
            <a:pPr marL="340360" indent="-340360" algn="l" rtl="0" fontAlgn="base">
              <a:buFont typeface="Arial" panose="020B0604020202020204" pitchFamily="34" charset="0"/>
              <a:buChar char="•"/>
            </a:pPr>
            <a:r>
              <a:rPr lang="en-GB" sz="2000" b="0" i="0" u="none" strike="noStrike">
                <a:solidFill>
                  <a:srgbClr val="212A73"/>
                </a:solidFill>
                <a:effectLst/>
                <a:latin typeface="Arial"/>
                <a:cs typeface="Arial"/>
              </a:rPr>
              <a:t>giving the Hib-containing vaccine at 18 month allows space and flexibility to consider the best schedule for future programmes.</a:t>
            </a:r>
            <a:r>
              <a:rPr lang="en-US" sz="2000" b="0" i="0">
                <a:solidFill>
                  <a:srgbClr val="212A73"/>
                </a:solidFill>
                <a:effectLst/>
                <a:latin typeface="Arial"/>
                <a:cs typeface="Arial"/>
              </a:rPr>
              <a:t>​</a:t>
            </a:r>
          </a:p>
          <a:p>
            <a:pPr marL="340360" indent="-340360" algn="l" rtl="0" fontAlgn="base">
              <a:buFont typeface="Arial" panose="020B0604020202020204" pitchFamily="34" charset="0"/>
              <a:buChar char="•"/>
            </a:pPr>
            <a:r>
              <a:rPr lang="en-GB" sz="2000" b="0" i="0" u="none" strike="noStrike">
                <a:solidFill>
                  <a:srgbClr val="212A73"/>
                </a:solidFill>
                <a:effectLst/>
                <a:latin typeface="Arial"/>
                <a:cs typeface="Arial"/>
              </a:rPr>
              <a:t>a dose of a multivalent Hib-containing vaccine at 18 months mitigates blunting from maternal programmes*.</a:t>
            </a:r>
            <a:r>
              <a:rPr lang="en-US" sz="2000" b="0" i="0">
                <a:solidFill>
                  <a:srgbClr val="212A73"/>
                </a:solidFill>
                <a:effectLst/>
                <a:latin typeface="Arial"/>
                <a:cs typeface="Arial"/>
              </a:rPr>
              <a:t>​</a:t>
            </a:r>
          </a:p>
          <a:p>
            <a:pPr marL="340360" indent="-340360" algn="l" rtl="0" fontAlgn="base">
              <a:buFont typeface="Arial" panose="020B0604020202020204" pitchFamily="34" charset="0"/>
              <a:buChar char="•"/>
            </a:pPr>
            <a:r>
              <a:rPr lang="en-GB" sz="2000" b="0" i="0" u="none" strike="noStrike">
                <a:solidFill>
                  <a:srgbClr val="212A73"/>
                </a:solidFill>
                <a:effectLst/>
                <a:latin typeface="Arial"/>
                <a:cs typeface="Arial"/>
              </a:rPr>
              <a:t>having an immunisation visit prior to school entry provides an additional opportunity for any children who may have missed previous vaccine doses to catch up with their routine immunisations.</a:t>
            </a:r>
            <a:endParaRPr lang="en-US" sz="2000" b="0" i="0">
              <a:solidFill>
                <a:srgbClr val="212A73"/>
              </a:solidFill>
              <a:effectLst/>
              <a:latin typeface="Arial"/>
              <a:cs typeface="Arial"/>
            </a:endParaRPr>
          </a:p>
          <a:p>
            <a:pPr marL="0" indent="0">
              <a:buNone/>
            </a:pPr>
            <a:endParaRPr lang="en-GB"/>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14</a:t>
            </a:fld>
            <a:endParaRPr lang="en-GB"/>
          </a:p>
        </p:txBody>
      </p:sp>
      <p:pic>
        <p:nvPicPr>
          <p:cNvPr id="7170" name="Picture 2">
            <a:extLst>
              <a:ext uri="{FF2B5EF4-FFF2-40B4-BE49-F238E27FC236}">
                <a16:creationId xmlns:a16="http://schemas.microsoft.com/office/drawing/2014/main" id="{0FDD708A-3472-7AE1-8EDA-7D3756EE9D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52539" y="1551378"/>
            <a:ext cx="3562350" cy="66008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EDC4E17-0FB3-F8C7-937D-7139C39AE36F}"/>
              </a:ext>
            </a:extLst>
          </p:cNvPr>
          <p:cNvSpPr txBox="1"/>
          <p:nvPr/>
        </p:nvSpPr>
        <p:spPr>
          <a:xfrm>
            <a:off x="1367972" y="7873130"/>
            <a:ext cx="9151256" cy="954107"/>
          </a:xfrm>
          <a:prstGeom prst="rect">
            <a:avLst/>
          </a:prstGeom>
          <a:noFill/>
        </p:spPr>
        <p:txBody>
          <a:bodyPr wrap="square">
            <a:spAutoFit/>
          </a:bodyPr>
          <a:lstStyle/>
          <a:p>
            <a:r>
              <a:rPr lang="en-GB" sz="2800" b="1" i="0" u="none" strike="noStrike">
                <a:solidFill>
                  <a:srgbClr val="212A73"/>
                </a:solidFill>
                <a:effectLst/>
                <a:latin typeface="Arial" panose="020B0604020202020204" pitchFamily="34" charset="0"/>
              </a:rPr>
              <a:t>Recommended additional dose of Hib containing vaccine DTaP/IPV/Hib/</a:t>
            </a:r>
            <a:r>
              <a:rPr lang="en-GB" sz="2800" b="1" i="0" u="none" strike="noStrike" err="1">
                <a:solidFill>
                  <a:srgbClr val="212A73"/>
                </a:solidFill>
                <a:effectLst/>
                <a:latin typeface="Arial" panose="020B0604020202020204" pitchFamily="34" charset="0"/>
              </a:rPr>
              <a:t>HepB</a:t>
            </a:r>
            <a:r>
              <a:rPr lang="en-GB" sz="2800" b="1" i="0" u="none" strike="noStrike">
                <a:solidFill>
                  <a:srgbClr val="212A73"/>
                </a:solidFill>
                <a:effectLst/>
                <a:latin typeface="Arial" panose="020B0604020202020204" pitchFamily="34" charset="0"/>
              </a:rPr>
              <a:t> (6-in-1) at 18 months</a:t>
            </a:r>
            <a:endParaRPr lang="en-GB"/>
          </a:p>
        </p:txBody>
      </p:sp>
    </p:spTree>
    <p:extLst>
      <p:ext uri="{BB962C8B-B14F-4D97-AF65-F5344CB8AC3E}">
        <p14:creationId xmlns:p14="http://schemas.microsoft.com/office/powerpoint/2010/main" val="41811362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61872" y="552027"/>
            <a:ext cx="15773400" cy="2001097"/>
          </a:xfrm>
        </p:spPr>
        <p:txBody>
          <a:bodyPr anchor="ctr">
            <a:normAutofit/>
          </a:bodyPr>
          <a:lstStyle/>
          <a:p>
            <a:r>
              <a:rPr lang="en-GB" b="0" i="0" u="none" strike="noStrike">
                <a:effectLst/>
              </a:rPr>
              <a:t>Bringing forward second MMR</a:t>
            </a:r>
            <a:endParaRPr lang="en-GB"/>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1257300" y="2755344"/>
            <a:ext cx="12466320" cy="6567297"/>
          </a:xfrm>
        </p:spPr>
        <p:txBody>
          <a:bodyPr>
            <a:normAutofit/>
          </a:bodyPr>
          <a:lstStyle/>
          <a:p>
            <a:pPr rtl="0" fontAlgn="base">
              <a:buFont typeface="Arial" panose="020B0604020202020204" pitchFamily="34" charset="0"/>
              <a:buChar char="•"/>
            </a:pPr>
            <a:r>
              <a:rPr lang="en-GB" sz="2900" b="0" i="0" u="none" strike="noStrike">
                <a:effectLst/>
              </a:rPr>
              <a:t>The JCVI have proposed bringing forward the second MMR from 3 years 4 months to the new 18-month appointment.</a:t>
            </a:r>
            <a:r>
              <a:rPr lang="en-US" sz="2900" b="0" i="0">
                <a:effectLst/>
              </a:rPr>
              <a:t>​</a:t>
            </a:r>
          </a:p>
          <a:p>
            <a:pPr rtl="0" fontAlgn="base">
              <a:buFont typeface="Arial" panose="020B0604020202020204" pitchFamily="34" charset="0"/>
              <a:buChar char="•"/>
            </a:pPr>
            <a:r>
              <a:rPr lang="en-GB" sz="2900" b="0" i="0" u="none" strike="noStrike">
                <a:effectLst/>
              </a:rPr>
              <a:t>The main reason for bringing the MMR forward is to improve coverage and reduce the likelihood of measles outbreaks.</a:t>
            </a:r>
            <a:r>
              <a:rPr lang="en-US" sz="2900" b="0" i="0">
                <a:effectLst/>
              </a:rPr>
              <a:t>​</a:t>
            </a:r>
          </a:p>
          <a:p>
            <a:pPr rtl="0" fontAlgn="base">
              <a:buFont typeface="Arial" panose="020B0604020202020204" pitchFamily="34" charset="0"/>
              <a:buChar char="•"/>
            </a:pPr>
            <a:r>
              <a:rPr lang="en-GB" sz="2900" b="0" i="0" u="none" strike="noStrike">
                <a:effectLst/>
              </a:rPr>
              <a:t>In areas of London where the second dose of MMR was brought forward in response to local measles outbreaks in the 2000’s, coverage of the second dose of MMR vaccine increased by an average of 3.3% </a:t>
            </a:r>
            <a:r>
              <a:rPr lang="en-GB" sz="2900" b="0" i="0" u="sng" strike="noStrike">
                <a:effectLst/>
                <a:hlinkClick r:id="rId2"/>
              </a:rPr>
              <a:t>Impact of an accelerated measles-mumps-rubella (MMR) vaccine schedule on vaccine coverage: An ecological study among London children, 2012–2018 - ScienceDirect</a:t>
            </a:r>
            <a:r>
              <a:rPr lang="en-GB" sz="2900" b="0" i="0" u="none" strike="noStrike">
                <a:effectLst/>
              </a:rPr>
              <a:t>.</a:t>
            </a:r>
            <a:r>
              <a:rPr lang="en-US" sz="2900" b="0" i="0">
                <a:effectLst/>
              </a:rPr>
              <a:t>​</a:t>
            </a:r>
          </a:p>
          <a:p>
            <a:pPr rtl="0" fontAlgn="base">
              <a:buFont typeface="Arial" panose="020B0604020202020204" pitchFamily="34" charset="0"/>
              <a:buChar char="•"/>
            </a:pPr>
            <a:r>
              <a:rPr lang="en-US" sz="2900" b="0" i="0" u="none" strike="noStrike">
                <a:effectLst/>
              </a:rPr>
              <a:t>The JCVI considers that the likely added benefit of increasing coverage for the second MMR further justifies the additional routine </a:t>
            </a:r>
            <a:r>
              <a:rPr lang="en-US" sz="2900" b="0" i="0" u="none" strike="noStrike" err="1">
                <a:effectLst/>
              </a:rPr>
              <a:t>immunisation</a:t>
            </a:r>
            <a:r>
              <a:rPr lang="en-US" sz="2900" b="0" i="0" u="none" strike="noStrike">
                <a:effectLst/>
              </a:rPr>
              <a:t> appointment at 18 months.</a:t>
            </a:r>
            <a:endParaRPr lang="en-US" sz="2900" b="0" i="0">
              <a:effectLst/>
            </a:endParaRPr>
          </a:p>
          <a:p>
            <a:endParaRPr lang="en-GB" sz="2900"/>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a:xfrm>
            <a:off x="8765181" y="9580846"/>
            <a:ext cx="780506" cy="551068"/>
          </a:xfrm>
        </p:spPr>
        <p:txBody>
          <a:bodyPr>
            <a:normAutofit/>
          </a:bodyPr>
          <a:lstStyle/>
          <a:p>
            <a:pPr>
              <a:spcAft>
                <a:spcPts val="600"/>
              </a:spcAft>
            </a:pPr>
            <a:fld id="{561D0CCE-8DCC-44DC-A653-AE62B1D84A52}" type="slidenum">
              <a:rPr lang="en-GB" smtClean="0"/>
              <a:pPr>
                <a:spcAft>
                  <a:spcPts val="600"/>
                </a:spcAft>
              </a:pPr>
              <a:t>15</a:t>
            </a:fld>
            <a:endParaRPr lang="en-GB"/>
          </a:p>
        </p:txBody>
      </p:sp>
      <p:pic>
        <p:nvPicPr>
          <p:cNvPr id="8194" name="Picture 2" descr="A baby with tongue out&#10;&#10;AI-generated content may be incorrect.">
            <a:extLst>
              <a:ext uri="{FF2B5EF4-FFF2-40B4-BE49-F238E27FC236}">
                <a16:creationId xmlns:a16="http://schemas.microsoft.com/office/drawing/2014/main" id="{926B2D7F-EF1E-B1D2-6581-44F0E96932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30790" r="27311" b="1"/>
          <a:stretch/>
        </p:blipFill>
        <p:spPr bwMode="auto">
          <a:xfrm>
            <a:off x="13914120" y="2755344"/>
            <a:ext cx="3116579" cy="6567297"/>
          </a:xfrm>
          <a:prstGeom prst="rect">
            <a:avLst/>
          </a:prstGeom>
          <a:solidFill>
            <a:srgbClr val="FFFFFF"/>
          </a:solidFill>
        </p:spPr>
      </p:pic>
    </p:spTree>
    <p:extLst>
      <p:ext uri="{BB962C8B-B14F-4D97-AF65-F5344CB8AC3E}">
        <p14:creationId xmlns:p14="http://schemas.microsoft.com/office/powerpoint/2010/main" val="38311426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lIns="91440" tIns="45720" rIns="91440" bIns="45720" anchor="t"/>
          <a:lstStyle/>
          <a:p>
            <a:r>
              <a:rPr lang="en-US" sz="4400" b="0" i="0" u="none" strike="noStrike">
                <a:solidFill>
                  <a:srgbClr val="212A73"/>
                </a:solidFill>
                <a:effectLst/>
                <a:latin typeface="Arial"/>
                <a:cs typeface="Arial"/>
              </a:rPr>
              <a:t>Summary of </a:t>
            </a:r>
            <a:r>
              <a:rPr lang="en-US" sz="4400">
                <a:solidFill>
                  <a:srgbClr val="212A73"/>
                </a:solidFill>
                <a:latin typeface="Arial"/>
                <a:cs typeface="Arial"/>
              </a:rPr>
              <a:t>proposed</a:t>
            </a:r>
            <a:r>
              <a:rPr lang="en-US" sz="4400" b="0" i="0" u="none" strike="noStrike">
                <a:solidFill>
                  <a:srgbClr val="212A73"/>
                </a:solidFill>
                <a:effectLst/>
                <a:latin typeface="Arial"/>
                <a:cs typeface="Arial"/>
              </a:rPr>
              <a:t> changes to routine childhood schedule</a:t>
            </a:r>
            <a:endParaRPr lang="en-GB" sz="4400">
              <a:latin typeface="Arial"/>
              <a:cs typeface="Aria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16</a:t>
            </a:fld>
            <a:endParaRPr lang="en-GB"/>
          </a:p>
        </p:txBody>
      </p:sp>
      <p:graphicFrame>
        <p:nvGraphicFramePr>
          <p:cNvPr id="7" name="Table 6">
            <a:extLst>
              <a:ext uri="{FF2B5EF4-FFF2-40B4-BE49-F238E27FC236}">
                <a16:creationId xmlns:a16="http://schemas.microsoft.com/office/drawing/2014/main" id="{64A51A72-B473-31F7-EDBE-9F81191F33AD}"/>
              </a:ext>
            </a:extLst>
          </p:cNvPr>
          <p:cNvGraphicFramePr>
            <a:graphicFrameLocks noGrp="1"/>
          </p:cNvGraphicFramePr>
          <p:nvPr>
            <p:extLst>
              <p:ext uri="{D42A27DB-BD31-4B8C-83A1-F6EECF244321}">
                <p14:modId xmlns:p14="http://schemas.microsoft.com/office/powerpoint/2010/main" val="2794445831"/>
              </p:ext>
            </p:extLst>
          </p:nvPr>
        </p:nvGraphicFramePr>
        <p:xfrm>
          <a:off x="4467880" y="2100854"/>
          <a:ext cx="9422290" cy="5394227"/>
        </p:xfrm>
        <a:graphic>
          <a:graphicData uri="http://schemas.openxmlformats.org/drawingml/2006/table">
            <a:tbl>
              <a:tblPr/>
              <a:tblGrid>
                <a:gridCol w="2530628">
                  <a:extLst>
                    <a:ext uri="{9D8B030D-6E8A-4147-A177-3AD203B41FA5}">
                      <a16:colId xmlns:a16="http://schemas.microsoft.com/office/drawing/2014/main" val="3073187897"/>
                    </a:ext>
                  </a:extLst>
                </a:gridCol>
                <a:gridCol w="2714897">
                  <a:extLst>
                    <a:ext uri="{9D8B030D-6E8A-4147-A177-3AD203B41FA5}">
                      <a16:colId xmlns:a16="http://schemas.microsoft.com/office/drawing/2014/main" val="1426846934"/>
                    </a:ext>
                  </a:extLst>
                </a:gridCol>
                <a:gridCol w="4176765">
                  <a:extLst>
                    <a:ext uri="{9D8B030D-6E8A-4147-A177-3AD203B41FA5}">
                      <a16:colId xmlns:a16="http://schemas.microsoft.com/office/drawing/2014/main" val="1689805477"/>
                    </a:ext>
                  </a:extLst>
                </a:gridCol>
              </a:tblGrid>
              <a:tr h="467217">
                <a:tc>
                  <a:txBody>
                    <a:bodyPr/>
                    <a:lstStyle/>
                    <a:p>
                      <a:pPr algn="ctr" fontAlgn="base"/>
                      <a:r>
                        <a:rPr lang="en-GB" sz="1600" b="1" i="0">
                          <a:solidFill>
                            <a:srgbClr val="FFFFFF"/>
                          </a:solidFill>
                          <a:effectLst/>
                          <a:latin typeface="Arial" panose="020B0604020202020204" pitchFamily="34" charset="0"/>
                        </a:rPr>
                        <a:t>AGE​</a:t>
                      </a:r>
                      <a:endParaRPr lang="en-GB" b="1" i="0">
                        <a:solidFill>
                          <a:srgbClr val="FFFFFF"/>
                        </a:solidFill>
                        <a:effectLst/>
                      </a:endParaRPr>
                    </a:p>
                  </a:txBody>
                  <a:tcPr>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27813" cap="flat" cmpd="sng" algn="ctr">
                      <a:solidFill>
                        <a:srgbClr val="FFFFFF"/>
                      </a:solidFill>
                      <a:prstDash val="solid"/>
                      <a:round/>
                      <a:headEnd type="none" w="med" len="med"/>
                      <a:tailEnd type="none" w="med" len="med"/>
                    </a:lnB>
                    <a:solidFill>
                      <a:srgbClr val="29B8CE"/>
                    </a:solidFill>
                  </a:tcPr>
                </a:tc>
                <a:tc>
                  <a:txBody>
                    <a:bodyPr/>
                    <a:lstStyle/>
                    <a:p>
                      <a:pPr algn="ctr" fontAlgn="base"/>
                      <a:r>
                        <a:rPr lang="en-GB" sz="1600" b="1" i="0">
                          <a:solidFill>
                            <a:srgbClr val="FFFFFF"/>
                          </a:solidFill>
                          <a:effectLst/>
                          <a:latin typeface="Arial" panose="020B0604020202020204" pitchFamily="34" charset="0"/>
                        </a:rPr>
                        <a:t>CURRENT​</a:t>
                      </a:r>
                      <a:endParaRPr lang="en-GB" b="1" i="0">
                        <a:solidFill>
                          <a:srgbClr val="FFFFFF"/>
                        </a:solidFill>
                        <a:effectLst/>
                      </a:endParaRPr>
                    </a:p>
                  </a:txBody>
                  <a:tcPr>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27813" cap="flat" cmpd="sng" algn="ctr">
                      <a:solidFill>
                        <a:srgbClr val="FFFFFF"/>
                      </a:solidFill>
                      <a:prstDash val="solid"/>
                      <a:round/>
                      <a:headEnd type="none" w="med" len="med"/>
                      <a:tailEnd type="none" w="med" len="med"/>
                    </a:lnB>
                    <a:solidFill>
                      <a:srgbClr val="29B8CE"/>
                    </a:solidFill>
                  </a:tcPr>
                </a:tc>
                <a:tc>
                  <a:txBody>
                    <a:bodyPr/>
                    <a:lstStyle/>
                    <a:p>
                      <a:pPr algn="ctr" fontAlgn="base"/>
                      <a:r>
                        <a:rPr lang="en-GB" sz="1600" b="1" i="0">
                          <a:solidFill>
                            <a:srgbClr val="FFFFFF"/>
                          </a:solidFill>
                          <a:effectLst/>
                          <a:latin typeface="Arial" panose="020B0604020202020204" pitchFamily="34" charset="0"/>
                        </a:rPr>
                        <a:t>PROPOSED​</a:t>
                      </a:r>
                      <a:endParaRPr lang="en-GB" b="1" i="0">
                        <a:solidFill>
                          <a:srgbClr val="FFFFFF"/>
                        </a:solidFill>
                        <a:effectLst/>
                      </a:endParaRPr>
                    </a:p>
                  </a:txBody>
                  <a:tcPr>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27813" cap="flat" cmpd="sng" algn="ctr">
                      <a:solidFill>
                        <a:srgbClr val="FFFFFF"/>
                      </a:solidFill>
                      <a:prstDash val="solid"/>
                      <a:round/>
                      <a:headEnd type="none" w="med" len="med"/>
                      <a:tailEnd type="none" w="med" len="med"/>
                    </a:lnB>
                    <a:solidFill>
                      <a:srgbClr val="29B8CE"/>
                    </a:solidFill>
                  </a:tcPr>
                </a:tc>
                <a:extLst>
                  <a:ext uri="{0D108BD9-81ED-4DB2-BD59-A6C34878D82A}">
                    <a16:rowId xmlns:a16="http://schemas.microsoft.com/office/drawing/2014/main" val="2860753301"/>
                  </a:ext>
                </a:extLst>
              </a:tr>
              <a:tr h="1826392">
                <a:tc>
                  <a:txBody>
                    <a:bodyPr/>
                    <a:lstStyle/>
                    <a:p>
                      <a:pPr algn="l" fontAlgn="base"/>
                      <a:r>
                        <a:rPr lang="en-GB" sz="1600" b="1" i="0">
                          <a:solidFill>
                            <a:srgbClr val="FFFFFF"/>
                          </a:solidFill>
                          <a:effectLst/>
                          <a:latin typeface="Arial" panose="020B0604020202020204" pitchFamily="34" charset="0"/>
                        </a:rPr>
                        <a:t>12-13 months​</a:t>
                      </a:r>
                      <a:endParaRPr lang="en-GB" b="1" i="0">
                        <a:solidFill>
                          <a:srgbClr val="FFFFFF"/>
                        </a:solidFill>
                        <a:effectLst/>
                      </a:endParaRPr>
                    </a:p>
                  </a:txBody>
                  <a:tcPr>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27813"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29B8CE"/>
                    </a:solidFill>
                  </a:tcPr>
                </a:tc>
                <a:tc>
                  <a:txBody>
                    <a:bodyPr/>
                    <a:lstStyle/>
                    <a:p>
                      <a:pPr algn="ctr" fontAlgn="base"/>
                      <a:r>
                        <a:rPr lang="en-GB" sz="1600" b="0" i="0">
                          <a:solidFill>
                            <a:srgbClr val="212A73"/>
                          </a:solidFill>
                          <a:effectLst/>
                          <a:latin typeface="Arial" panose="020B0604020202020204" pitchFamily="34" charset="0"/>
                        </a:rPr>
                        <a:t>Hib/MenC​</a:t>
                      </a:r>
                      <a:endParaRPr lang="en-GB" b="0" i="0">
                        <a:solidFill>
                          <a:srgbClr val="212A73"/>
                        </a:solidFill>
                        <a:effectLst/>
                      </a:endParaRPr>
                    </a:p>
                    <a:p>
                      <a:pPr algn="ctr" fontAlgn="base"/>
                      <a:r>
                        <a:rPr lang="en-GB" sz="1600" b="0" i="0">
                          <a:solidFill>
                            <a:srgbClr val="212A73"/>
                          </a:solidFill>
                          <a:effectLst/>
                          <a:latin typeface="Arial" panose="020B0604020202020204" pitchFamily="34" charset="0"/>
                        </a:rPr>
                        <a:t>PCV​</a:t>
                      </a:r>
                      <a:endParaRPr lang="en-GB" b="0" i="0">
                        <a:solidFill>
                          <a:srgbClr val="212A73"/>
                        </a:solidFill>
                        <a:effectLst/>
                      </a:endParaRPr>
                    </a:p>
                    <a:p>
                      <a:pPr algn="ctr" fontAlgn="base"/>
                      <a:r>
                        <a:rPr lang="en-GB" sz="1600" b="0" i="0">
                          <a:solidFill>
                            <a:srgbClr val="212A73"/>
                          </a:solidFill>
                          <a:effectLst/>
                          <a:latin typeface="Arial" panose="020B0604020202020204" pitchFamily="34" charset="0"/>
                        </a:rPr>
                        <a:t>MMR 1​</a:t>
                      </a:r>
                      <a:endParaRPr lang="en-GB" b="0" i="0">
                        <a:solidFill>
                          <a:srgbClr val="212A73"/>
                        </a:solidFill>
                        <a:effectLst/>
                      </a:endParaRPr>
                    </a:p>
                    <a:p>
                      <a:pPr algn="ctr" fontAlgn="base"/>
                      <a:r>
                        <a:rPr lang="en-GB" sz="1600" b="0" i="0">
                          <a:solidFill>
                            <a:srgbClr val="212A73"/>
                          </a:solidFill>
                          <a:effectLst/>
                          <a:latin typeface="Arial" panose="020B0604020202020204" pitchFamily="34" charset="0"/>
                        </a:rPr>
                        <a:t>MenB​</a:t>
                      </a:r>
                      <a:endParaRPr lang="en-GB" b="0" i="0">
                        <a:solidFill>
                          <a:srgbClr val="212A73"/>
                        </a:solidFill>
                        <a:effectLst/>
                      </a:endParaRPr>
                    </a:p>
                  </a:txBody>
                  <a:tcPr>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27813"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CDE6ED"/>
                    </a:solidFill>
                  </a:tcPr>
                </a:tc>
                <a:tc>
                  <a:txBody>
                    <a:bodyPr/>
                    <a:lstStyle/>
                    <a:p>
                      <a:pPr algn="ctr" fontAlgn="base"/>
                      <a:r>
                        <a:rPr lang="da-DK" sz="1600" b="0" i="0">
                          <a:solidFill>
                            <a:srgbClr val="FF0000"/>
                          </a:solidFill>
                          <a:effectLst/>
                          <a:latin typeface="Arial" panose="020B0604020202020204" pitchFamily="34" charset="0"/>
                        </a:rPr>
                        <a:t>X</a:t>
                      </a:r>
                      <a:r>
                        <a:rPr lang="da-DK" sz="1600" b="0" i="0">
                          <a:solidFill>
                            <a:srgbClr val="212A73"/>
                          </a:solidFill>
                          <a:effectLst/>
                          <a:latin typeface="Arial" panose="020B0604020202020204" pitchFamily="34" charset="0"/>
                        </a:rPr>
                        <a:t>​</a:t>
                      </a:r>
                      <a:endParaRPr lang="da-DK" b="0" i="0">
                        <a:solidFill>
                          <a:srgbClr val="212A73"/>
                        </a:solidFill>
                        <a:effectLst/>
                      </a:endParaRPr>
                    </a:p>
                    <a:p>
                      <a:pPr algn="ctr" fontAlgn="base"/>
                      <a:r>
                        <a:rPr lang="da-DK" sz="1600" b="0" i="0">
                          <a:solidFill>
                            <a:srgbClr val="212A73"/>
                          </a:solidFill>
                          <a:effectLst/>
                          <a:latin typeface="Arial" panose="020B0604020202020204" pitchFamily="34" charset="0"/>
                        </a:rPr>
                        <a:t>PCV​</a:t>
                      </a:r>
                      <a:endParaRPr lang="da-DK" b="0" i="0">
                        <a:solidFill>
                          <a:srgbClr val="212A73"/>
                        </a:solidFill>
                        <a:effectLst/>
                      </a:endParaRPr>
                    </a:p>
                    <a:p>
                      <a:pPr algn="ctr" fontAlgn="base"/>
                      <a:r>
                        <a:rPr lang="da-DK" sz="1600" b="0" i="0">
                          <a:solidFill>
                            <a:srgbClr val="212A73"/>
                          </a:solidFill>
                          <a:effectLst/>
                          <a:latin typeface="Arial" panose="020B0604020202020204" pitchFamily="34" charset="0"/>
                        </a:rPr>
                        <a:t>MMR 1​</a:t>
                      </a:r>
                      <a:endParaRPr lang="da-DK" b="0" i="0">
                        <a:solidFill>
                          <a:srgbClr val="212A73"/>
                        </a:solidFill>
                        <a:effectLst/>
                      </a:endParaRPr>
                    </a:p>
                    <a:p>
                      <a:pPr algn="ctr" fontAlgn="base"/>
                      <a:r>
                        <a:rPr lang="da-DK" sz="1600" b="0" i="0">
                          <a:solidFill>
                            <a:srgbClr val="212A73"/>
                          </a:solidFill>
                          <a:effectLst/>
                          <a:latin typeface="Arial" panose="020B0604020202020204" pitchFamily="34" charset="0"/>
                        </a:rPr>
                        <a:t>MenB​</a:t>
                      </a:r>
                      <a:endParaRPr lang="da-DK" b="0" i="0">
                        <a:solidFill>
                          <a:srgbClr val="212A73"/>
                        </a:solidFill>
                        <a:effectLst/>
                      </a:endParaRPr>
                    </a:p>
                    <a:p>
                      <a:pPr algn="ctr" fontAlgn="base"/>
                      <a:r>
                        <a:rPr lang="da-DK" sz="1600" b="0" i="0">
                          <a:solidFill>
                            <a:srgbClr val="212A73"/>
                          </a:solidFill>
                          <a:effectLst/>
                          <a:latin typeface="Aptos" panose="020B0004020202020204" pitchFamily="34" charset="0"/>
                        </a:rPr>
                        <a:t>​</a:t>
                      </a:r>
                      <a:endParaRPr lang="da-DK" b="0" i="0">
                        <a:solidFill>
                          <a:srgbClr val="212A73"/>
                        </a:solidFill>
                        <a:effectLst/>
                      </a:endParaRPr>
                    </a:p>
                  </a:txBody>
                  <a:tcPr>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27813"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4122722974"/>
                  </a:ext>
                </a:extLst>
              </a:tr>
              <a:tr h="1146804">
                <a:tc>
                  <a:txBody>
                    <a:bodyPr/>
                    <a:lstStyle/>
                    <a:p>
                      <a:pPr algn="l" fontAlgn="base"/>
                      <a:r>
                        <a:rPr lang="en-GB" sz="1600" b="1" i="0">
                          <a:solidFill>
                            <a:srgbClr val="0070C0"/>
                          </a:solidFill>
                          <a:effectLst/>
                          <a:latin typeface="Arial" panose="020B0604020202020204" pitchFamily="34" charset="0"/>
                        </a:rPr>
                        <a:t>18 months. New appointment</a:t>
                      </a:r>
                      <a:r>
                        <a:rPr lang="en-GB" sz="1600" b="1" i="0">
                          <a:solidFill>
                            <a:srgbClr val="FFFFFF"/>
                          </a:solidFill>
                          <a:effectLst/>
                          <a:latin typeface="Arial" panose="020B0604020202020204" pitchFamily="34" charset="0"/>
                        </a:rPr>
                        <a:t>​</a:t>
                      </a:r>
                      <a:endParaRPr lang="en-GB" b="1" i="0">
                        <a:solidFill>
                          <a:srgbClr val="FFFFFF"/>
                        </a:solidFill>
                        <a:effectLst/>
                      </a:endParaRPr>
                    </a:p>
                  </a:txBody>
                  <a:tcPr>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FFF8CC"/>
                    </a:solidFill>
                  </a:tcPr>
                </a:tc>
                <a:tc>
                  <a:txBody>
                    <a:bodyPr/>
                    <a:lstStyle/>
                    <a:p>
                      <a:pPr algn="ctr" fontAlgn="base"/>
                      <a:r>
                        <a:rPr lang="en-GB" sz="1600" b="0" i="0">
                          <a:solidFill>
                            <a:srgbClr val="0070C0"/>
                          </a:solidFill>
                          <a:effectLst/>
                          <a:latin typeface="Arial" panose="020B0604020202020204" pitchFamily="34" charset="0"/>
                        </a:rPr>
                        <a:t> </a:t>
                      </a:r>
                      <a:r>
                        <a:rPr lang="en-GB" sz="1600" b="0" i="0">
                          <a:solidFill>
                            <a:srgbClr val="212A73"/>
                          </a:solidFill>
                          <a:effectLst/>
                          <a:latin typeface="Arial" panose="020B0604020202020204" pitchFamily="34" charset="0"/>
                        </a:rPr>
                        <a:t>​</a:t>
                      </a:r>
                      <a:endParaRPr lang="en-GB" b="0" i="0">
                        <a:solidFill>
                          <a:srgbClr val="212A73"/>
                        </a:solidFill>
                        <a:effectLst/>
                      </a:endParaRPr>
                    </a:p>
                  </a:txBody>
                  <a:tcPr>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FFF8CC"/>
                    </a:solidFill>
                  </a:tcPr>
                </a:tc>
                <a:tc>
                  <a:txBody>
                    <a:bodyPr/>
                    <a:lstStyle/>
                    <a:p>
                      <a:pPr algn="ctr" fontAlgn="base"/>
                      <a:r>
                        <a:rPr lang="en-GB" sz="1600" b="0" i="0">
                          <a:solidFill>
                            <a:srgbClr val="FF0000"/>
                          </a:solidFill>
                          <a:effectLst/>
                          <a:latin typeface="Arial" panose="020B0604020202020204" pitchFamily="34" charset="0"/>
                        </a:rPr>
                        <a:t>Additional 6-in-1</a:t>
                      </a:r>
                      <a:r>
                        <a:rPr lang="en-GB" sz="1600" b="0" i="0">
                          <a:solidFill>
                            <a:srgbClr val="212A73"/>
                          </a:solidFill>
                          <a:effectLst/>
                          <a:latin typeface="Arial" panose="020B0604020202020204" pitchFamily="34" charset="0"/>
                        </a:rPr>
                        <a:t>​</a:t>
                      </a:r>
                      <a:endParaRPr lang="en-GB" b="0" i="0">
                        <a:solidFill>
                          <a:srgbClr val="212A73"/>
                        </a:solidFill>
                        <a:effectLst/>
                      </a:endParaRPr>
                    </a:p>
                    <a:p>
                      <a:pPr algn="ctr" fontAlgn="base"/>
                      <a:r>
                        <a:rPr lang="en-GB" sz="1600" b="0" i="0">
                          <a:solidFill>
                            <a:srgbClr val="FF0000"/>
                          </a:solidFill>
                          <a:effectLst/>
                          <a:latin typeface="Arial" panose="020B0604020202020204" pitchFamily="34" charset="0"/>
                        </a:rPr>
                        <a:t>MMR 2</a:t>
                      </a:r>
                      <a:r>
                        <a:rPr lang="en-GB" sz="1600" b="0" i="0">
                          <a:solidFill>
                            <a:srgbClr val="212A73"/>
                          </a:solidFill>
                          <a:effectLst/>
                          <a:latin typeface="Arial" panose="020B0604020202020204" pitchFamily="34" charset="0"/>
                        </a:rPr>
                        <a:t>​</a:t>
                      </a:r>
                      <a:endParaRPr lang="en-GB" b="0" i="0">
                        <a:solidFill>
                          <a:srgbClr val="212A73"/>
                        </a:solidFill>
                        <a:effectLst/>
                      </a:endParaRPr>
                    </a:p>
                    <a:p>
                      <a:pPr algn="ctr" fontAlgn="base"/>
                      <a:r>
                        <a:rPr lang="en-GB" sz="1600" b="0" i="0">
                          <a:solidFill>
                            <a:srgbClr val="212A73"/>
                          </a:solidFill>
                          <a:effectLst/>
                          <a:latin typeface="Aptos" panose="020B0004020202020204" pitchFamily="34" charset="0"/>
                        </a:rPr>
                        <a:t>​</a:t>
                      </a:r>
                      <a:endParaRPr lang="en-GB" b="0" i="0">
                        <a:solidFill>
                          <a:srgbClr val="212A73"/>
                        </a:solidFill>
                        <a:effectLst/>
                      </a:endParaRPr>
                    </a:p>
                  </a:txBody>
                  <a:tcPr>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FFF8CC"/>
                    </a:solidFill>
                  </a:tcPr>
                </a:tc>
                <a:extLst>
                  <a:ext uri="{0D108BD9-81ED-4DB2-BD59-A6C34878D82A}">
                    <a16:rowId xmlns:a16="http://schemas.microsoft.com/office/drawing/2014/main" val="2665796040"/>
                  </a:ext>
                </a:extLst>
              </a:tr>
              <a:tr h="807010">
                <a:tc>
                  <a:txBody>
                    <a:bodyPr/>
                    <a:lstStyle/>
                    <a:p>
                      <a:pPr algn="l" fontAlgn="base"/>
                      <a:r>
                        <a:rPr lang="en-GB" sz="1600" b="1" i="0">
                          <a:solidFill>
                            <a:srgbClr val="FFFFFF"/>
                          </a:solidFill>
                          <a:effectLst/>
                          <a:latin typeface="Arial" panose="020B0604020202020204" pitchFamily="34" charset="0"/>
                        </a:rPr>
                        <a:t>2-3 years </a:t>
                      </a:r>
                      <a:r>
                        <a:rPr lang="en-GB" sz="1100" b="1" i="0">
                          <a:solidFill>
                            <a:srgbClr val="FFFFFF"/>
                          </a:solidFill>
                          <a:effectLst/>
                          <a:latin typeface="Arial" panose="020B0604020202020204" pitchFamily="34" charset="0"/>
                        </a:rPr>
                        <a:t>(and every school year annually from September)​</a:t>
                      </a:r>
                      <a:endParaRPr lang="en-GB" b="1" i="0">
                        <a:solidFill>
                          <a:srgbClr val="FFFFFF"/>
                        </a:solidFill>
                        <a:effectLst/>
                      </a:endParaRPr>
                    </a:p>
                  </a:txBody>
                  <a:tcPr>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29B8CE"/>
                    </a:solidFill>
                  </a:tcPr>
                </a:tc>
                <a:tc>
                  <a:txBody>
                    <a:bodyPr/>
                    <a:lstStyle/>
                    <a:p>
                      <a:pPr algn="ctr" fontAlgn="base"/>
                      <a:r>
                        <a:rPr lang="en-GB" sz="1600" b="0" i="0">
                          <a:solidFill>
                            <a:srgbClr val="212A73"/>
                          </a:solidFill>
                          <a:effectLst/>
                          <a:latin typeface="Arial" panose="020B0604020202020204" pitchFamily="34" charset="0"/>
                        </a:rPr>
                        <a:t>Flu​</a:t>
                      </a:r>
                      <a:endParaRPr lang="en-GB" b="0" i="0">
                        <a:solidFill>
                          <a:srgbClr val="212A73"/>
                        </a:solidFill>
                        <a:effectLst/>
                      </a:endParaRPr>
                    </a:p>
                  </a:txBody>
                  <a:tcPr>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CDE6ED"/>
                    </a:solidFill>
                  </a:tcPr>
                </a:tc>
                <a:tc>
                  <a:txBody>
                    <a:bodyPr/>
                    <a:lstStyle/>
                    <a:p>
                      <a:pPr algn="ctr" fontAlgn="base"/>
                      <a:r>
                        <a:rPr lang="en-GB" sz="1600" b="0" i="0">
                          <a:solidFill>
                            <a:srgbClr val="212A73"/>
                          </a:solidFill>
                          <a:effectLst/>
                          <a:latin typeface="Arial" panose="020B0604020202020204" pitchFamily="34" charset="0"/>
                        </a:rPr>
                        <a:t>Flu​</a:t>
                      </a:r>
                      <a:endParaRPr lang="en-GB" b="0" i="0">
                        <a:solidFill>
                          <a:srgbClr val="212A73"/>
                        </a:solidFill>
                        <a:effectLst/>
                      </a:endParaRPr>
                    </a:p>
                    <a:p>
                      <a:pPr algn="ctr" fontAlgn="base"/>
                      <a:r>
                        <a:rPr lang="en-GB" sz="1600" b="0" i="0">
                          <a:solidFill>
                            <a:srgbClr val="212A73"/>
                          </a:solidFill>
                          <a:effectLst/>
                          <a:latin typeface="Arial" panose="020B0604020202020204" pitchFamily="34" charset="0"/>
                        </a:rPr>
                        <a:t> ​</a:t>
                      </a:r>
                      <a:endParaRPr lang="en-GB" b="0" i="0">
                        <a:solidFill>
                          <a:srgbClr val="212A73"/>
                        </a:solidFill>
                        <a:effectLst/>
                      </a:endParaRPr>
                    </a:p>
                  </a:txBody>
                  <a:tcPr>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CDE6ED"/>
                    </a:solidFill>
                  </a:tcPr>
                </a:tc>
                <a:extLst>
                  <a:ext uri="{0D108BD9-81ED-4DB2-BD59-A6C34878D82A}">
                    <a16:rowId xmlns:a16="http://schemas.microsoft.com/office/drawing/2014/main" val="3055852253"/>
                  </a:ext>
                </a:extLst>
              </a:tr>
              <a:tr h="1146804">
                <a:tc>
                  <a:txBody>
                    <a:bodyPr/>
                    <a:lstStyle/>
                    <a:p>
                      <a:pPr algn="l" fontAlgn="base"/>
                      <a:r>
                        <a:rPr lang="en-GB" sz="1600" b="1" i="0">
                          <a:solidFill>
                            <a:srgbClr val="FFFFFF"/>
                          </a:solidFill>
                          <a:effectLst/>
                          <a:latin typeface="Arial" panose="020B0604020202020204" pitchFamily="34" charset="0"/>
                        </a:rPr>
                        <a:t>3 years 4 months​</a:t>
                      </a:r>
                      <a:endParaRPr lang="en-GB" b="1" i="0">
                        <a:solidFill>
                          <a:srgbClr val="FFFFFF"/>
                        </a:solidFill>
                        <a:effectLst/>
                      </a:endParaRPr>
                    </a:p>
                  </a:txBody>
                  <a:tcPr>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29B8CE"/>
                    </a:solidFill>
                  </a:tcPr>
                </a:tc>
                <a:tc>
                  <a:txBody>
                    <a:bodyPr/>
                    <a:lstStyle/>
                    <a:p>
                      <a:pPr algn="ctr" fontAlgn="base"/>
                      <a:r>
                        <a:rPr lang="en-GB" sz="1600" b="0" i="0">
                          <a:solidFill>
                            <a:srgbClr val="212A73"/>
                          </a:solidFill>
                          <a:effectLst/>
                          <a:latin typeface="Arial" panose="020B0604020202020204" pitchFamily="34" charset="0"/>
                        </a:rPr>
                        <a:t>4-in-1​</a:t>
                      </a:r>
                      <a:endParaRPr lang="en-GB" b="0" i="0">
                        <a:solidFill>
                          <a:srgbClr val="212A73"/>
                        </a:solidFill>
                        <a:effectLst/>
                      </a:endParaRPr>
                    </a:p>
                    <a:p>
                      <a:pPr algn="ctr" fontAlgn="base"/>
                      <a:r>
                        <a:rPr lang="en-GB" sz="1600" b="0" i="0">
                          <a:solidFill>
                            <a:srgbClr val="212A73"/>
                          </a:solidFill>
                          <a:effectLst/>
                          <a:latin typeface="Arial" panose="020B0604020202020204" pitchFamily="34" charset="0"/>
                        </a:rPr>
                        <a:t>MMR 2​</a:t>
                      </a:r>
                      <a:endParaRPr lang="en-GB" b="0" i="0">
                        <a:solidFill>
                          <a:srgbClr val="212A73"/>
                        </a:solidFill>
                        <a:effectLst/>
                      </a:endParaRPr>
                    </a:p>
                  </a:txBody>
                  <a:tcPr>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E8F3F6"/>
                    </a:solidFill>
                  </a:tcPr>
                </a:tc>
                <a:tc>
                  <a:txBody>
                    <a:bodyPr/>
                    <a:lstStyle/>
                    <a:p>
                      <a:pPr algn="ctr" fontAlgn="base"/>
                      <a:r>
                        <a:rPr lang="en-GB" sz="1600" b="0" i="0">
                          <a:solidFill>
                            <a:srgbClr val="212A73"/>
                          </a:solidFill>
                          <a:effectLst/>
                          <a:latin typeface="Arial" panose="020B0604020202020204" pitchFamily="34" charset="0"/>
                        </a:rPr>
                        <a:t>4-in-1​</a:t>
                      </a:r>
                      <a:endParaRPr lang="en-GB" b="0" i="0">
                        <a:solidFill>
                          <a:srgbClr val="212A73"/>
                        </a:solidFill>
                        <a:effectLst/>
                      </a:endParaRPr>
                    </a:p>
                    <a:p>
                      <a:pPr algn="ctr" fontAlgn="base"/>
                      <a:r>
                        <a:rPr lang="en-GB" sz="1600" b="0" i="0">
                          <a:solidFill>
                            <a:srgbClr val="FF0000"/>
                          </a:solidFill>
                          <a:effectLst/>
                          <a:latin typeface="Arial" panose="020B0604020202020204" pitchFamily="34" charset="0"/>
                        </a:rPr>
                        <a:t>X</a:t>
                      </a:r>
                      <a:r>
                        <a:rPr lang="en-GB" sz="1600" b="0" i="0">
                          <a:solidFill>
                            <a:srgbClr val="212A73"/>
                          </a:solidFill>
                          <a:effectLst/>
                          <a:latin typeface="Arial" panose="020B0604020202020204" pitchFamily="34" charset="0"/>
                        </a:rPr>
                        <a:t>​</a:t>
                      </a:r>
                      <a:endParaRPr lang="en-GB" b="0" i="0">
                        <a:solidFill>
                          <a:srgbClr val="212A73"/>
                        </a:solidFill>
                        <a:effectLst/>
                      </a:endParaRPr>
                    </a:p>
                    <a:p>
                      <a:pPr algn="ctr" fontAlgn="base"/>
                      <a:r>
                        <a:rPr lang="en-GB" sz="1600" b="0" i="0">
                          <a:solidFill>
                            <a:srgbClr val="212A73"/>
                          </a:solidFill>
                          <a:effectLst/>
                          <a:latin typeface="Arial" panose="020B0604020202020204" pitchFamily="34" charset="0"/>
                        </a:rPr>
                        <a:t> ​</a:t>
                      </a:r>
                      <a:endParaRPr lang="en-GB" b="0" i="0">
                        <a:solidFill>
                          <a:srgbClr val="212A73"/>
                        </a:solidFill>
                        <a:effectLst/>
                      </a:endParaRPr>
                    </a:p>
                  </a:txBody>
                  <a:tcPr>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E8F3F6"/>
                    </a:solidFill>
                  </a:tcPr>
                </a:tc>
                <a:extLst>
                  <a:ext uri="{0D108BD9-81ED-4DB2-BD59-A6C34878D82A}">
                    <a16:rowId xmlns:a16="http://schemas.microsoft.com/office/drawing/2014/main" val="4073005062"/>
                  </a:ext>
                </a:extLst>
              </a:tr>
            </a:tbl>
          </a:graphicData>
        </a:graphic>
      </p:graphicFrame>
      <p:sp>
        <p:nvSpPr>
          <p:cNvPr id="8" name="Rectangle 1">
            <a:extLst>
              <a:ext uri="{FF2B5EF4-FFF2-40B4-BE49-F238E27FC236}">
                <a16:creationId xmlns:a16="http://schemas.microsoft.com/office/drawing/2014/main" id="{872F890A-B5BD-8309-7D33-CE90DC63F476}"/>
              </a:ext>
            </a:extLst>
          </p:cNvPr>
          <p:cNvSpPr>
            <a:spLocks noChangeArrowheads="1"/>
          </p:cNvSpPr>
          <p:nvPr/>
        </p:nvSpPr>
        <p:spPr bwMode="auto">
          <a:xfrm>
            <a:off x="4467562" y="1778165"/>
            <a:ext cx="2948304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 name="TextBox 9">
            <a:extLst>
              <a:ext uri="{FF2B5EF4-FFF2-40B4-BE49-F238E27FC236}">
                <a16:creationId xmlns:a16="http://schemas.microsoft.com/office/drawing/2014/main" id="{EA291340-9A41-7A47-6E81-6EC7879BED68}"/>
              </a:ext>
            </a:extLst>
          </p:cNvPr>
          <p:cNvSpPr txBox="1"/>
          <p:nvPr/>
        </p:nvSpPr>
        <p:spPr>
          <a:xfrm>
            <a:off x="513412" y="7976460"/>
            <a:ext cx="16976360" cy="954107"/>
          </a:xfrm>
          <a:prstGeom prst="rect">
            <a:avLst/>
          </a:prstGeom>
          <a:noFill/>
        </p:spPr>
        <p:txBody>
          <a:bodyPr wrap="square">
            <a:spAutoFit/>
          </a:bodyPr>
          <a:lstStyle/>
          <a:p>
            <a:r>
              <a:rPr lang="en-GB" sz="2800" b="0" i="0" u="sng" strike="noStrike">
                <a:solidFill>
                  <a:srgbClr val="000000"/>
                </a:solidFill>
                <a:effectLst/>
                <a:latin typeface="Arial" panose="020B0604020202020204" pitchFamily="34" charset="0"/>
                <a:hlinkClick r:id="rId2"/>
              </a:rPr>
              <a:t>For routine immunisation schedules for Wales see: </a:t>
            </a:r>
            <a:r>
              <a:rPr lang="en-GB" sz="2800" b="0" i="0" u="sng" strike="noStrike">
                <a:solidFill>
                  <a:srgbClr val="00A7A7"/>
                </a:solidFill>
                <a:effectLst/>
                <a:latin typeface="Arial" panose="020B0604020202020204" pitchFamily="34" charset="0"/>
                <a:hlinkClick r:id="rId2"/>
              </a:rPr>
              <a:t>Routine immunisation schedules for Wales - Public Health Wales</a:t>
            </a:r>
            <a:r>
              <a:rPr lang="en-GB" sz="2800" b="0" i="0">
                <a:solidFill>
                  <a:srgbClr val="000000"/>
                </a:solidFill>
                <a:effectLst/>
                <a:latin typeface="Arial" panose="020B0604020202020204" pitchFamily="34" charset="0"/>
              </a:rPr>
              <a:t>​</a:t>
            </a:r>
            <a:endParaRPr lang="en-GB"/>
          </a:p>
        </p:txBody>
      </p:sp>
    </p:spTree>
    <p:extLst>
      <p:ext uri="{BB962C8B-B14F-4D97-AF65-F5344CB8AC3E}">
        <p14:creationId xmlns:p14="http://schemas.microsoft.com/office/powerpoint/2010/main" val="32913887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57300" y="551069"/>
            <a:ext cx="15773400" cy="1442831"/>
          </a:xfrm>
        </p:spPr>
        <p:txBody>
          <a:bodyPr/>
          <a:lstStyle/>
          <a:p>
            <a:pPr algn="ctr"/>
            <a:r>
              <a:rPr lang="en-GB" sz="4400" b="0" i="0" u="none" strike="noStrike">
                <a:solidFill>
                  <a:srgbClr val="212A73"/>
                </a:solidFill>
                <a:effectLst/>
                <a:latin typeface="Arial" panose="020B0604020202020204" pitchFamily="34" charset="0"/>
              </a:rPr>
              <a:t>Some points to consider</a:t>
            </a:r>
            <a:br>
              <a:rPr lang="en-GB" sz="4400" b="0" i="0" u="none" strike="noStrike">
                <a:solidFill>
                  <a:srgbClr val="212A73"/>
                </a:solidFill>
                <a:effectLst/>
                <a:latin typeface="Arial" panose="020B0604020202020204" pitchFamily="34" charset="0"/>
              </a:rPr>
            </a:br>
            <a:br>
              <a:rPr lang="en-GB" sz="4400" b="0" i="0" u="none" strike="noStrike">
                <a:solidFill>
                  <a:srgbClr val="212A73"/>
                </a:solidFill>
                <a:effectLst/>
                <a:latin typeface="Arial" panose="020B0604020202020204" pitchFamily="34" charset="0"/>
              </a:rPr>
            </a:br>
            <a:r>
              <a:rPr lang="en-GB" sz="2800" b="1" i="0" u="none" strike="noStrike">
                <a:solidFill>
                  <a:srgbClr val="FF0000"/>
                </a:solidFill>
                <a:effectLst/>
                <a:latin typeface="Arial" panose="020B0604020202020204" pitchFamily="34" charset="0"/>
              </a:rPr>
              <a:t>Policy is awaited.</a:t>
            </a:r>
            <a:endParaRPr lang="en-GB" sz="2800" b="1"/>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17</a:t>
            </a:fld>
            <a:endParaRPr lang="en-GB"/>
          </a:p>
        </p:txBody>
      </p:sp>
      <p:pic>
        <p:nvPicPr>
          <p:cNvPr id="11266" name="Picture 2">
            <a:extLst>
              <a:ext uri="{FF2B5EF4-FFF2-40B4-BE49-F238E27FC236}">
                <a16:creationId xmlns:a16="http://schemas.microsoft.com/office/drawing/2014/main" id="{1C868374-44F6-A064-623E-35F19915CB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400" y="2667000"/>
            <a:ext cx="17398999" cy="586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09488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57300" y="551069"/>
            <a:ext cx="15773400" cy="1265031"/>
          </a:xfrm>
        </p:spPr>
        <p:txBody>
          <a:bodyPr/>
          <a:lstStyle/>
          <a:p>
            <a:r>
              <a:rPr lang="en-GB" sz="4400" b="0" i="0" u="none" strike="noStrike">
                <a:solidFill>
                  <a:srgbClr val="212A73"/>
                </a:solidFill>
                <a:effectLst/>
                <a:latin typeface="Arial" panose="020B0604020202020204" pitchFamily="34" charset="0"/>
              </a:rPr>
              <a:t>Signposting: to be updated to reflect the changes </a:t>
            </a:r>
            <a:endParaRPr lang="en-GB" sz="4400"/>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18</a:t>
            </a:fld>
            <a:endParaRPr lang="en-GB"/>
          </a:p>
        </p:txBody>
      </p:sp>
      <p:pic>
        <p:nvPicPr>
          <p:cNvPr id="12290" name="Picture 2">
            <a:extLst>
              <a:ext uri="{FF2B5EF4-FFF2-40B4-BE49-F238E27FC236}">
                <a16:creationId xmlns:a16="http://schemas.microsoft.com/office/drawing/2014/main" id="{F586A1B8-2B03-01C0-E540-99474FFD95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450" y="1816100"/>
            <a:ext cx="5962650" cy="3895725"/>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a:extLst>
              <a:ext uri="{FF2B5EF4-FFF2-40B4-BE49-F238E27FC236}">
                <a16:creationId xmlns:a16="http://schemas.microsoft.com/office/drawing/2014/main" id="{60995B79-472C-35E8-9A74-C719B207AE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87024" y="1816100"/>
            <a:ext cx="4435475" cy="2333625"/>
          </a:xfrm>
          <a:prstGeom prst="rect">
            <a:avLst/>
          </a:prstGeom>
          <a:noFill/>
          <a:extLst>
            <a:ext uri="{909E8E84-426E-40DD-AFC4-6F175D3DCCD1}">
              <a14:hiddenFill xmlns:a14="http://schemas.microsoft.com/office/drawing/2010/main">
                <a:solidFill>
                  <a:srgbClr val="FFFFFF"/>
                </a:solidFill>
              </a14:hiddenFill>
            </a:ext>
          </a:extLst>
        </p:spPr>
      </p:pic>
      <p:pic>
        <p:nvPicPr>
          <p:cNvPr id="12298" name="Picture 10">
            <a:extLst>
              <a:ext uri="{FF2B5EF4-FFF2-40B4-BE49-F238E27FC236}">
                <a16:creationId xmlns:a16="http://schemas.microsoft.com/office/drawing/2014/main" id="{FC15C430-3548-7AD3-31F6-74412E454DA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87025" y="5414756"/>
            <a:ext cx="4435474" cy="22288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8">
            <a:extLst>
              <a:ext uri="{FF2B5EF4-FFF2-40B4-BE49-F238E27FC236}">
                <a16:creationId xmlns:a16="http://schemas.microsoft.com/office/drawing/2014/main" id="{2F72C055-94C3-DB08-AEEA-613356F111EF}"/>
              </a:ext>
            </a:extLst>
          </p:cNvPr>
          <p:cNvSpPr txBox="1"/>
          <p:nvPr/>
        </p:nvSpPr>
        <p:spPr>
          <a:xfrm>
            <a:off x="795482" y="6129071"/>
            <a:ext cx="6100618" cy="830997"/>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a:hlinkClick r:id="rId5"/>
              </a:rPr>
              <a:t>Immunisation and Vaccines - Public Health Wales</a:t>
            </a:r>
            <a:endParaRPr lang="en-GB" sz="2400"/>
          </a:p>
        </p:txBody>
      </p:sp>
      <p:sp>
        <p:nvSpPr>
          <p:cNvPr id="7" name="TextBox 6">
            <a:extLst>
              <a:ext uri="{FF2B5EF4-FFF2-40B4-BE49-F238E27FC236}">
                <a16:creationId xmlns:a16="http://schemas.microsoft.com/office/drawing/2014/main" id="{FC5690D1-2B99-2011-CECE-BC90C9A12A98}"/>
              </a:ext>
            </a:extLst>
          </p:cNvPr>
          <p:cNvSpPr txBox="1"/>
          <p:nvPr/>
        </p:nvSpPr>
        <p:spPr>
          <a:xfrm>
            <a:off x="10642599" y="4459075"/>
            <a:ext cx="4279900" cy="646331"/>
          </a:xfrm>
          <a:prstGeom prst="rect">
            <a:avLst/>
          </a:prstGeom>
          <a:noFill/>
        </p:spPr>
        <p:txBody>
          <a:bodyPr wrap="square">
            <a:spAutoFit/>
          </a:bodyPr>
          <a:lstStyle/>
          <a:p>
            <a:r>
              <a:rPr lang="en-GB" sz="1800" b="0" i="0" u="sng" strike="noStrike">
                <a:solidFill>
                  <a:srgbClr val="00A7A7"/>
                </a:solidFill>
                <a:effectLst/>
                <a:latin typeface="Arial" panose="020B0604020202020204" pitchFamily="34" charset="0"/>
                <a:hlinkClick r:id="rId6"/>
              </a:rPr>
              <a:t>Vaccine resources for health and social care professionals - Public Health Wales</a:t>
            </a:r>
            <a:endParaRPr lang="en-GB" sz="1800"/>
          </a:p>
        </p:txBody>
      </p:sp>
      <p:sp>
        <p:nvSpPr>
          <p:cNvPr id="8" name="TextBox 12">
            <a:extLst>
              <a:ext uri="{FF2B5EF4-FFF2-40B4-BE49-F238E27FC236}">
                <a16:creationId xmlns:a16="http://schemas.microsoft.com/office/drawing/2014/main" id="{2CC1303B-59F8-4FC9-0F92-2B492CB39C0B}"/>
              </a:ext>
            </a:extLst>
          </p:cNvPr>
          <p:cNvSpPr txBox="1"/>
          <p:nvPr/>
        </p:nvSpPr>
        <p:spPr>
          <a:xfrm>
            <a:off x="10407365" y="8013918"/>
            <a:ext cx="4594791" cy="92333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hlinkClick r:id="rId7"/>
              </a:rPr>
              <a:t>Information about vaccinations for babies and children aged 0 to 5 years - Public Health Wales</a:t>
            </a:r>
            <a:endParaRPr lang="en-GB"/>
          </a:p>
        </p:txBody>
      </p:sp>
      <p:sp>
        <p:nvSpPr>
          <p:cNvPr id="9" name="Arrow: Right 8">
            <a:extLst>
              <a:ext uri="{FF2B5EF4-FFF2-40B4-BE49-F238E27FC236}">
                <a16:creationId xmlns:a16="http://schemas.microsoft.com/office/drawing/2014/main" id="{F3EA7992-6FBE-450C-CEB2-F9AD39F1DDC6}"/>
              </a:ext>
            </a:extLst>
          </p:cNvPr>
          <p:cNvSpPr/>
          <p:nvPr/>
        </p:nvSpPr>
        <p:spPr>
          <a:xfrm>
            <a:off x="5168900" y="5414756"/>
            <a:ext cx="5092700" cy="29706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Right 9">
            <a:extLst>
              <a:ext uri="{FF2B5EF4-FFF2-40B4-BE49-F238E27FC236}">
                <a16:creationId xmlns:a16="http://schemas.microsoft.com/office/drawing/2014/main" id="{A35A4DB6-D3B3-5DA5-BA91-4CF5D819958C}"/>
              </a:ext>
            </a:extLst>
          </p:cNvPr>
          <p:cNvSpPr/>
          <p:nvPr/>
        </p:nvSpPr>
        <p:spPr>
          <a:xfrm>
            <a:off x="6477000" y="2247900"/>
            <a:ext cx="3930365" cy="29706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63468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19</a:t>
            </a:fld>
            <a:endParaRPr lang="en-GB"/>
          </a:p>
        </p:txBody>
      </p:sp>
      <p:sp>
        <p:nvSpPr>
          <p:cNvPr id="5" name="Title 1">
            <a:extLst>
              <a:ext uri="{FF2B5EF4-FFF2-40B4-BE49-F238E27FC236}">
                <a16:creationId xmlns:a16="http://schemas.microsoft.com/office/drawing/2014/main" id="{65AAF3BE-2227-1422-05CD-629513AEF821}"/>
              </a:ext>
            </a:extLst>
          </p:cNvPr>
          <p:cNvSpPr>
            <a:spLocks noGrp="1"/>
          </p:cNvSpPr>
          <p:nvPr>
            <p:ph type="title"/>
          </p:nvPr>
        </p:nvSpPr>
        <p:spPr>
          <a:xfrm>
            <a:off x="1257300" y="551069"/>
            <a:ext cx="15773400" cy="108723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t>Training resources</a:t>
            </a:r>
          </a:p>
        </p:txBody>
      </p:sp>
      <p:pic>
        <p:nvPicPr>
          <p:cNvPr id="13314" name="Picture 2">
            <a:extLst>
              <a:ext uri="{FF2B5EF4-FFF2-40B4-BE49-F238E27FC236}">
                <a16:creationId xmlns:a16="http://schemas.microsoft.com/office/drawing/2014/main" id="{657A3CDF-4F14-DF3B-84C6-1330426482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363" y="2132013"/>
            <a:ext cx="6552386" cy="475119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01D28DE-D8CE-E50A-DAEF-D7EDD87AC5CB}"/>
              </a:ext>
            </a:extLst>
          </p:cNvPr>
          <p:cNvSpPr txBox="1"/>
          <p:nvPr/>
        </p:nvSpPr>
        <p:spPr>
          <a:xfrm>
            <a:off x="549275" y="7264380"/>
            <a:ext cx="9150350" cy="954107"/>
          </a:xfrm>
          <a:prstGeom prst="rect">
            <a:avLst/>
          </a:prstGeom>
          <a:noFill/>
        </p:spPr>
        <p:txBody>
          <a:bodyPr wrap="square">
            <a:spAutoFit/>
          </a:bodyPr>
          <a:lstStyle/>
          <a:p>
            <a:r>
              <a:rPr lang="en-GB" sz="2800" b="0" i="0" u="sng" strike="noStrike">
                <a:solidFill>
                  <a:srgbClr val="00A7A7"/>
                </a:solidFill>
                <a:effectLst/>
                <a:latin typeface="Arial" panose="020B0604020202020204" pitchFamily="34" charset="0"/>
                <a:hlinkClick r:id="rId3"/>
              </a:rPr>
              <a:t>Vaccine resources for health and social care professionals - Public Health Wales</a:t>
            </a:r>
            <a:endParaRPr lang="en-GB"/>
          </a:p>
        </p:txBody>
      </p:sp>
      <p:pic>
        <p:nvPicPr>
          <p:cNvPr id="13320" name="Picture 8">
            <a:extLst>
              <a:ext uri="{FF2B5EF4-FFF2-40B4-BE49-F238E27FC236}">
                <a16:creationId xmlns:a16="http://schemas.microsoft.com/office/drawing/2014/main" id="{06D0C0FE-9CDF-8571-565B-A691949880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50433" y="1278072"/>
            <a:ext cx="7073948" cy="320856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E81CED27-15C9-7877-EA56-DCDE86DE53D6}"/>
              </a:ext>
            </a:extLst>
          </p:cNvPr>
          <p:cNvSpPr txBox="1"/>
          <p:nvPr/>
        </p:nvSpPr>
        <p:spPr>
          <a:xfrm>
            <a:off x="11377662" y="4482752"/>
            <a:ext cx="3829050" cy="1384995"/>
          </a:xfrm>
          <a:prstGeom prst="rect">
            <a:avLst/>
          </a:prstGeom>
          <a:noFill/>
        </p:spPr>
        <p:txBody>
          <a:bodyPr wrap="square">
            <a:spAutoFit/>
          </a:bodyPr>
          <a:lstStyle/>
          <a:p>
            <a:r>
              <a:rPr lang="en-GB" sz="2800" b="0" i="0" u="sng" strike="noStrike">
                <a:solidFill>
                  <a:srgbClr val="00A7A7"/>
                </a:solidFill>
                <a:effectLst/>
                <a:latin typeface="Arial" panose="020B0604020202020204" pitchFamily="34" charset="0"/>
                <a:hlinkClick r:id="rId5"/>
              </a:rPr>
              <a:t>Immunisation training resources and events - Public Health Wales</a:t>
            </a:r>
            <a:endParaRPr lang="en-GB"/>
          </a:p>
        </p:txBody>
      </p:sp>
      <p:pic>
        <p:nvPicPr>
          <p:cNvPr id="13322" name="Picture 10">
            <a:extLst>
              <a:ext uri="{FF2B5EF4-FFF2-40B4-BE49-F238E27FC236}">
                <a16:creationId xmlns:a16="http://schemas.microsoft.com/office/drawing/2014/main" id="{DEF3F833-636B-4B5B-EC67-E15679D9AA8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49058" y="5986811"/>
            <a:ext cx="7313305" cy="3094932"/>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Arrow Connector 11">
            <a:extLst>
              <a:ext uri="{FF2B5EF4-FFF2-40B4-BE49-F238E27FC236}">
                <a16:creationId xmlns:a16="http://schemas.microsoft.com/office/drawing/2014/main" id="{D9B73A59-3B3E-2FCE-A0C2-764A7870FCBE}"/>
              </a:ext>
            </a:extLst>
          </p:cNvPr>
          <p:cNvCxnSpPr/>
          <p:nvPr/>
        </p:nvCxnSpPr>
        <p:spPr>
          <a:xfrm flipV="1">
            <a:off x="3982058" y="3461953"/>
            <a:ext cx="7239000" cy="25273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A086E49C-44EC-FA25-5A10-BB97C5EE216D}"/>
              </a:ext>
            </a:extLst>
          </p:cNvPr>
          <p:cNvCxnSpPr/>
          <p:nvPr/>
        </p:nvCxnSpPr>
        <p:spPr>
          <a:xfrm>
            <a:off x="5880099" y="6056681"/>
            <a:ext cx="4038601" cy="11934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3941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a:lstStyle/>
          <a:p>
            <a:r>
              <a:rPr lang="en-GB"/>
              <a:t>Acknowledgements</a:t>
            </a:r>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p:txBody>
          <a:bodyPr/>
          <a:lstStyle/>
          <a:p>
            <a:pPr algn="l" rtl="0" fontAlgn="base">
              <a:buFont typeface="Arial" panose="020B0604020202020204" pitchFamily="34" charset="0"/>
              <a:buChar char="•"/>
            </a:pPr>
            <a:r>
              <a:rPr lang="en-GB" sz="4400" b="0" i="0" u="none" strike="noStrike">
                <a:solidFill>
                  <a:srgbClr val="212A73"/>
                </a:solidFill>
                <a:effectLst/>
                <a:latin typeface="Arial" panose="020B0604020202020204" pitchFamily="34" charset="0"/>
              </a:rPr>
              <a:t>UK Health Security Agency</a:t>
            </a:r>
            <a:r>
              <a:rPr lang="en-US" sz="4400" b="0" i="0">
                <a:solidFill>
                  <a:srgbClr val="212A73"/>
                </a:solidFill>
                <a:effectLst/>
                <a:latin typeface="Arial" panose="020B0604020202020204" pitchFamily="34" charset="0"/>
              </a:rPr>
              <a:t>​</a:t>
            </a:r>
            <a:endParaRPr lang="en-US" b="0" i="0">
              <a:solidFill>
                <a:srgbClr val="212A73"/>
              </a:solidFill>
              <a:effectLst/>
              <a:latin typeface="Arial" panose="020B0604020202020204" pitchFamily="34" charset="0"/>
            </a:endParaRPr>
          </a:p>
          <a:p>
            <a:pPr algn="l" rtl="0" fontAlgn="base">
              <a:buFont typeface="Arial" panose="020B0604020202020204" pitchFamily="34" charset="0"/>
              <a:buChar char="•"/>
            </a:pPr>
            <a:r>
              <a:rPr lang="en-GB" sz="4400" b="0" i="0" u="none" strike="noStrike">
                <a:solidFill>
                  <a:srgbClr val="212A73"/>
                </a:solidFill>
                <a:effectLst/>
                <a:latin typeface="Arial" panose="020B0604020202020204" pitchFamily="34" charset="0"/>
              </a:rPr>
              <a:t>Vaccine Preventable Disease Programme</a:t>
            </a:r>
            <a:r>
              <a:rPr lang="en-US" sz="4400" b="0" i="0">
                <a:solidFill>
                  <a:srgbClr val="212A73"/>
                </a:solidFill>
                <a:effectLst/>
                <a:latin typeface="Arial" panose="020B0604020202020204" pitchFamily="34" charset="0"/>
              </a:rPr>
              <a:t>​</a:t>
            </a:r>
            <a:endParaRPr lang="en-US" b="0" i="0">
              <a:solidFill>
                <a:srgbClr val="212A73"/>
              </a:solidFill>
              <a:effectLst/>
              <a:latin typeface="Arial" panose="020B0604020202020204" pitchFamily="34" charset="0"/>
            </a:endParaRPr>
          </a:p>
          <a:p>
            <a:pPr algn="l" rtl="0" fontAlgn="base">
              <a:buFont typeface="Arial" panose="020B0604020202020204" pitchFamily="34" charset="0"/>
              <a:buChar char="•"/>
            </a:pPr>
            <a:r>
              <a:rPr lang="en-GB" sz="4400" b="0" i="0" u="none" strike="noStrike">
                <a:solidFill>
                  <a:srgbClr val="212A73"/>
                </a:solidFill>
                <a:effectLst/>
                <a:latin typeface="Arial" panose="020B0604020202020204" pitchFamily="34" charset="0"/>
              </a:rPr>
              <a:t>Vaccine Programme Wales</a:t>
            </a:r>
            <a:r>
              <a:rPr lang="en-US" sz="4400" b="0" i="0">
                <a:solidFill>
                  <a:srgbClr val="212A73"/>
                </a:solidFill>
                <a:effectLst/>
                <a:latin typeface="Arial" panose="020B0604020202020204" pitchFamily="34" charset="0"/>
              </a:rPr>
              <a:t>​</a:t>
            </a:r>
            <a:endParaRPr lang="en-US" b="0" i="0">
              <a:solidFill>
                <a:srgbClr val="212A73"/>
              </a:solidFill>
              <a:effectLst/>
              <a:latin typeface="Arial" panose="020B0604020202020204" pitchFamily="34" charset="0"/>
            </a:endParaRPr>
          </a:p>
          <a:p>
            <a:endParaRPr lang="en-GB"/>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29467515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a:lstStyle/>
          <a:p>
            <a:r>
              <a:rPr lang="en-GB" sz="4800" b="0" i="0" u="none" strike="noStrike">
                <a:solidFill>
                  <a:srgbClr val="212A73"/>
                </a:solidFill>
                <a:effectLst/>
                <a:latin typeface="Arial" panose="020B0604020202020204" pitchFamily="34" charset="0"/>
              </a:rPr>
              <a:t>Planned resources </a:t>
            </a:r>
            <a:endParaRPr lang="en-GB" sz="4800"/>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20</a:t>
            </a:fld>
            <a:endParaRPr lang="en-GB"/>
          </a:p>
        </p:txBody>
      </p:sp>
      <p:sp>
        <p:nvSpPr>
          <p:cNvPr id="8" name="TextBox 7">
            <a:extLst>
              <a:ext uri="{FF2B5EF4-FFF2-40B4-BE49-F238E27FC236}">
                <a16:creationId xmlns:a16="http://schemas.microsoft.com/office/drawing/2014/main" id="{DEBFD614-5AAF-7BE6-AE0B-164ADD19F6A0}"/>
              </a:ext>
            </a:extLst>
          </p:cNvPr>
          <p:cNvSpPr txBox="1"/>
          <p:nvPr/>
        </p:nvSpPr>
        <p:spPr>
          <a:xfrm>
            <a:off x="866775" y="2085370"/>
            <a:ext cx="9150350" cy="1938992"/>
          </a:xfrm>
          <a:prstGeom prst="rect">
            <a:avLst/>
          </a:prstGeom>
          <a:noFill/>
        </p:spPr>
        <p:txBody>
          <a:bodyPr wrap="square">
            <a:spAutoFit/>
          </a:bodyPr>
          <a:lstStyle/>
          <a:p>
            <a:pPr algn="l" rtl="0" fontAlgn="base">
              <a:buFont typeface="Arial" panose="020B0604020202020204" pitchFamily="34" charset="0"/>
              <a:buChar char="•"/>
            </a:pPr>
            <a:r>
              <a:rPr lang="en-GB" sz="2400" b="0" i="0" u="none" strike="noStrike">
                <a:solidFill>
                  <a:srgbClr val="212A73"/>
                </a:solidFill>
                <a:effectLst/>
                <a:latin typeface="Arial" panose="020B0604020202020204" pitchFamily="34" charset="0"/>
              </a:rPr>
              <a:t> There will be a full range of resources and guidance for healthcare professionals, parents and carers. </a:t>
            </a:r>
            <a:r>
              <a:rPr lang="en-US" sz="2400" b="0" i="0">
                <a:solidFill>
                  <a:srgbClr val="212A73"/>
                </a:solidFill>
                <a:effectLst/>
                <a:latin typeface="Arial" panose="020B0604020202020204" pitchFamily="34" charset="0"/>
              </a:rPr>
              <a:t>​</a:t>
            </a:r>
          </a:p>
          <a:p>
            <a:pPr algn="l" rtl="0" fontAlgn="base">
              <a:buFont typeface="Arial" panose="020B0604020202020204" pitchFamily="34" charset="0"/>
              <a:buChar char="•"/>
            </a:pPr>
            <a:endParaRPr lang="en-US" sz="2400">
              <a:solidFill>
                <a:srgbClr val="212A73"/>
              </a:solidFill>
              <a:latin typeface="Arial" panose="020B0604020202020204" pitchFamily="34" charset="0"/>
            </a:endParaRPr>
          </a:p>
          <a:p>
            <a:pPr algn="l" rtl="0" fontAlgn="base">
              <a:buFont typeface="Arial" panose="020B0604020202020204" pitchFamily="34" charset="0"/>
              <a:buChar char="•"/>
            </a:pPr>
            <a:r>
              <a:rPr lang="en-GB" sz="2400" b="0" i="0" u="none" strike="noStrike">
                <a:solidFill>
                  <a:srgbClr val="212A73"/>
                </a:solidFill>
                <a:effectLst/>
                <a:latin typeface="Arial" panose="020B0604020202020204" pitchFamily="34" charset="0"/>
              </a:rPr>
              <a:t> All relevant Green Book chapters, PGDs and existing resources  will be updated.</a:t>
            </a:r>
            <a:endParaRPr lang="en-US" b="0" i="0">
              <a:solidFill>
                <a:srgbClr val="212A73"/>
              </a:solidFill>
              <a:effectLst/>
              <a:latin typeface="Arial" panose="020B0604020202020204" pitchFamily="34" charset="0"/>
            </a:endParaRPr>
          </a:p>
        </p:txBody>
      </p:sp>
      <p:sp>
        <p:nvSpPr>
          <p:cNvPr id="10" name="TextBox 9">
            <a:extLst>
              <a:ext uri="{FF2B5EF4-FFF2-40B4-BE49-F238E27FC236}">
                <a16:creationId xmlns:a16="http://schemas.microsoft.com/office/drawing/2014/main" id="{6039A0FB-2088-F9BA-1C4D-40390235949E}"/>
              </a:ext>
            </a:extLst>
          </p:cNvPr>
          <p:cNvSpPr txBox="1"/>
          <p:nvPr/>
        </p:nvSpPr>
        <p:spPr>
          <a:xfrm>
            <a:off x="866775" y="4849427"/>
            <a:ext cx="9151256" cy="523220"/>
          </a:xfrm>
          <a:prstGeom prst="rect">
            <a:avLst/>
          </a:prstGeom>
          <a:noFill/>
        </p:spPr>
        <p:txBody>
          <a:bodyPr wrap="square">
            <a:spAutoFit/>
          </a:bodyPr>
          <a:lstStyle/>
          <a:p>
            <a:r>
              <a:rPr lang="en-GB" sz="2800" b="0" i="0" u="sng" strike="noStrike">
                <a:solidFill>
                  <a:srgbClr val="00A7A7"/>
                </a:solidFill>
                <a:effectLst/>
                <a:latin typeface="Arial" panose="020B0604020202020204" pitchFamily="34" charset="0"/>
                <a:hlinkClick r:id="rId2"/>
              </a:rPr>
              <a:t>Immunisation against infectious disease - GOV.UK</a:t>
            </a:r>
            <a:endParaRPr lang="en-GB"/>
          </a:p>
        </p:txBody>
      </p:sp>
      <p:sp>
        <p:nvSpPr>
          <p:cNvPr id="12" name="TextBox 11">
            <a:extLst>
              <a:ext uri="{FF2B5EF4-FFF2-40B4-BE49-F238E27FC236}">
                <a16:creationId xmlns:a16="http://schemas.microsoft.com/office/drawing/2014/main" id="{EBA3780A-6F83-B6C1-C26D-A672BB07DA40}"/>
              </a:ext>
            </a:extLst>
          </p:cNvPr>
          <p:cNvSpPr txBox="1"/>
          <p:nvPr/>
        </p:nvSpPr>
        <p:spPr>
          <a:xfrm>
            <a:off x="866775" y="5845048"/>
            <a:ext cx="9151256" cy="954107"/>
          </a:xfrm>
          <a:prstGeom prst="rect">
            <a:avLst/>
          </a:prstGeom>
          <a:noFill/>
        </p:spPr>
        <p:txBody>
          <a:bodyPr wrap="square">
            <a:spAutoFit/>
          </a:bodyPr>
          <a:lstStyle/>
          <a:p>
            <a:r>
              <a:rPr lang="en-GB" sz="2800" b="0" i="0" u="sng" strike="noStrike">
                <a:solidFill>
                  <a:srgbClr val="00A7A7"/>
                </a:solidFill>
                <a:effectLst/>
                <a:latin typeface="Arial" panose="020B0604020202020204" pitchFamily="34" charset="0"/>
                <a:hlinkClick r:id="rId3"/>
              </a:rPr>
              <a:t>Patient Group Directions (PGD) - Welsh Medicines Advice Service</a:t>
            </a:r>
            <a:endParaRPr lang="en-GB"/>
          </a:p>
        </p:txBody>
      </p:sp>
      <p:pic>
        <p:nvPicPr>
          <p:cNvPr id="14338" name="Picture 2">
            <a:extLst>
              <a:ext uri="{FF2B5EF4-FFF2-40B4-BE49-F238E27FC236}">
                <a16:creationId xmlns:a16="http://schemas.microsoft.com/office/drawing/2014/main" id="{1BD37180-84C1-7F44-7907-9A60882840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798073" y="2085370"/>
            <a:ext cx="4704670" cy="5772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34040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299FE71-DFE1-DA0C-4D84-921A5AE2B05E}"/>
              </a:ext>
            </a:extLst>
          </p:cNvPr>
          <p:cNvSpPr>
            <a:spLocks noGrp="1"/>
          </p:cNvSpPr>
          <p:nvPr>
            <p:ph type="body" sz="quarter" idx="10"/>
          </p:nvPr>
        </p:nvSpPr>
        <p:spPr>
          <a:xfrm>
            <a:off x="688352" y="3544440"/>
            <a:ext cx="10560845" cy="1085364"/>
          </a:xfrm>
        </p:spPr>
        <p:txBody>
          <a:bodyPr>
            <a:noAutofit/>
          </a:bodyPr>
          <a:lstStyle/>
          <a:p>
            <a:r>
              <a:rPr lang="en-GB" sz="4000">
                <a:solidFill>
                  <a:schemeClr val="bg1">
                    <a:lumMod val="95000"/>
                  </a:schemeClr>
                </a:solidFill>
              </a:rPr>
              <a:t>Epidemiology and Surveillance</a:t>
            </a:r>
          </a:p>
        </p:txBody>
      </p:sp>
      <p:sp>
        <p:nvSpPr>
          <p:cNvPr id="6" name="Text Placeholder 5">
            <a:extLst>
              <a:ext uri="{FF2B5EF4-FFF2-40B4-BE49-F238E27FC236}">
                <a16:creationId xmlns:a16="http://schemas.microsoft.com/office/drawing/2014/main" id="{798F4CB7-72C8-AE0A-350A-449239B83010}"/>
              </a:ext>
            </a:extLst>
          </p:cNvPr>
          <p:cNvSpPr>
            <a:spLocks noGrp="1"/>
          </p:cNvSpPr>
          <p:nvPr>
            <p:ph type="body" sz="quarter" idx="11"/>
          </p:nvPr>
        </p:nvSpPr>
        <p:spPr>
          <a:xfrm>
            <a:off x="687560" y="5175250"/>
            <a:ext cx="10561637" cy="1941513"/>
          </a:xfrm>
        </p:spPr>
        <p:txBody>
          <a:bodyPr/>
          <a:lstStyle/>
          <a:p>
            <a:r>
              <a:rPr lang="en-GB" sz="2400"/>
              <a:t>Charlotte McDermott – Senior Epidemiologist – Health Protection - CDSC</a:t>
            </a:r>
          </a:p>
        </p:txBody>
      </p:sp>
      <p:sp>
        <p:nvSpPr>
          <p:cNvPr id="4" name="Slide Number Placeholder 3">
            <a:extLst>
              <a:ext uri="{FF2B5EF4-FFF2-40B4-BE49-F238E27FC236}">
                <a16:creationId xmlns:a16="http://schemas.microsoft.com/office/drawing/2014/main" id="{B4A3CBAC-E3D1-C560-4A49-B175B4E31CE1}"/>
              </a:ext>
            </a:extLst>
          </p:cNvPr>
          <p:cNvSpPr>
            <a:spLocks noGrp="1"/>
          </p:cNvSpPr>
          <p:nvPr>
            <p:ph type="sldNum" sz="quarter" idx="4294967295"/>
          </p:nvPr>
        </p:nvSpPr>
        <p:spPr>
          <a:xfrm>
            <a:off x="17506950" y="9580563"/>
            <a:ext cx="781050" cy="550862"/>
          </a:xfrm>
          <a:prstGeom prst="rect">
            <a:avLst/>
          </a:prstGeom>
        </p:spPr>
        <p:txBody>
          <a:bodyPr/>
          <a:lstStyle/>
          <a:p>
            <a:fld id="{561D0CCE-8DCC-44DC-A653-AE62B1D84A52}" type="slidenum">
              <a:rPr lang="en-GB" smtClean="0"/>
              <a:pPr/>
              <a:t>21</a:t>
            </a:fld>
            <a:endParaRPr lang="en-GB"/>
          </a:p>
        </p:txBody>
      </p:sp>
    </p:spTree>
    <p:extLst>
      <p:ext uri="{BB962C8B-B14F-4D97-AF65-F5344CB8AC3E}">
        <p14:creationId xmlns:p14="http://schemas.microsoft.com/office/powerpoint/2010/main" val="22839016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a:lstStyle/>
          <a:p>
            <a:pPr algn="ctr"/>
            <a:r>
              <a:rPr lang="en-GB" sz="4400" b="1" i="0" u="none" strike="noStrike">
                <a:solidFill>
                  <a:srgbClr val="212A73"/>
                </a:solidFill>
                <a:effectLst/>
                <a:latin typeface="Arial" panose="020B0604020202020204" pitchFamily="34" charset="0"/>
              </a:rPr>
              <a:t>Importance of maintaining high uptake in teenage </a:t>
            </a:r>
            <a:r>
              <a:rPr lang="en-GB" sz="4400" b="1" i="0" u="none" strike="noStrike" err="1">
                <a:solidFill>
                  <a:srgbClr val="212A73"/>
                </a:solidFill>
                <a:effectLst/>
                <a:latin typeface="Arial" panose="020B0604020202020204" pitchFamily="34" charset="0"/>
              </a:rPr>
              <a:t>MenACWY</a:t>
            </a:r>
            <a:r>
              <a:rPr lang="en-GB" sz="4400" b="1" i="0" u="none" strike="noStrike">
                <a:solidFill>
                  <a:srgbClr val="212A73"/>
                </a:solidFill>
                <a:effectLst/>
                <a:latin typeface="Arial" panose="020B0604020202020204" pitchFamily="34" charset="0"/>
              </a:rPr>
              <a:t> vaccine programme</a:t>
            </a:r>
            <a:endParaRPr lang="en-GB" sz="4400"/>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22</a:t>
            </a:fld>
            <a:endParaRPr lang="en-GB"/>
          </a:p>
        </p:txBody>
      </p:sp>
      <p:sp>
        <p:nvSpPr>
          <p:cNvPr id="6" name="TextBox 5">
            <a:extLst>
              <a:ext uri="{FF2B5EF4-FFF2-40B4-BE49-F238E27FC236}">
                <a16:creationId xmlns:a16="http://schemas.microsoft.com/office/drawing/2014/main" id="{B6DA0838-5F38-BA43-81E0-3F833C59DEDF}"/>
              </a:ext>
            </a:extLst>
          </p:cNvPr>
          <p:cNvSpPr txBox="1"/>
          <p:nvPr/>
        </p:nvSpPr>
        <p:spPr>
          <a:xfrm>
            <a:off x="3454400" y="2074633"/>
            <a:ext cx="11713029" cy="523220"/>
          </a:xfrm>
          <a:prstGeom prst="rect">
            <a:avLst/>
          </a:prstGeom>
          <a:noFill/>
        </p:spPr>
        <p:txBody>
          <a:bodyPr wrap="square">
            <a:spAutoFit/>
          </a:bodyPr>
          <a:lstStyle/>
          <a:p>
            <a:r>
              <a:rPr lang="en-GB" sz="2800" b="0" i="0" u="none" strike="noStrike" err="1">
                <a:solidFill>
                  <a:srgbClr val="212A73"/>
                </a:solidFill>
                <a:effectLst/>
                <a:latin typeface="Arial" panose="020B0604020202020204" pitchFamily="34" charset="0"/>
              </a:rPr>
              <a:t>MenACWY</a:t>
            </a:r>
            <a:r>
              <a:rPr lang="en-GB" sz="2800" b="0" i="0" u="none" strike="noStrike">
                <a:solidFill>
                  <a:srgbClr val="212A73"/>
                </a:solidFill>
                <a:effectLst/>
                <a:latin typeface="Arial" panose="020B0604020202020204" pitchFamily="34" charset="0"/>
              </a:rPr>
              <a:t> coverage in years 9, 10 and 11 in </a:t>
            </a:r>
            <a:r>
              <a:rPr lang="en-GB" sz="2800" b="1" i="0" u="none" strike="noStrike">
                <a:solidFill>
                  <a:srgbClr val="212A73"/>
                </a:solidFill>
                <a:effectLst/>
                <a:latin typeface="Arial" panose="020B0604020202020204" pitchFamily="34" charset="0"/>
              </a:rPr>
              <a:t>Wales</a:t>
            </a:r>
            <a:r>
              <a:rPr lang="en-GB" sz="2800" b="0" i="0" u="none" strike="noStrike">
                <a:solidFill>
                  <a:srgbClr val="212A73"/>
                </a:solidFill>
                <a:effectLst/>
                <a:latin typeface="Arial" panose="020B0604020202020204" pitchFamily="34" charset="0"/>
              </a:rPr>
              <a:t> from 2018-2024.</a:t>
            </a:r>
            <a:endParaRPr lang="en-GB"/>
          </a:p>
        </p:txBody>
      </p:sp>
      <p:pic>
        <p:nvPicPr>
          <p:cNvPr id="15362" name="Picture 2">
            <a:extLst>
              <a:ext uri="{FF2B5EF4-FFF2-40B4-BE49-F238E27FC236}">
                <a16:creationId xmlns:a16="http://schemas.microsoft.com/office/drawing/2014/main" id="{8E9FAEE0-F2E0-5358-9A65-2F958E05A7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612" y="3008451"/>
            <a:ext cx="9363075" cy="21336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ED8C6482-D327-2667-1FD6-E5EA72854505}"/>
              </a:ext>
            </a:extLst>
          </p:cNvPr>
          <p:cNvSpPr txBox="1"/>
          <p:nvPr/>
        </p:nvSpPr>
        <p:spPr>
          <a:xfrm>
            <a:off x="288521" y="5552649"/>
            <a:ext cx="9151256" cy="3094052"/>
          </a:xfrm>
          <a:prstGeom prst="rect">
            <a:avLst/>
          </a:prstGeom>
          <a:noFill/>
        </p:spPr>
        <p:txBody>
          <a:bodyPr wrap="square">
            <a:spAutoFit/>
          </a:bodyPr>
          <a:lstStyle/>
          <a:p>
            <a:pPr algn="l" rtl="0" fontAlgn="base">
              <a:buFont typeface="Arial" panose="020B0604020202020204" pitchFamily="34" charset="0"/>
              <a:buChar char="•"/>
            </a:pPr>
            <a:r>
              <a:rPr lang="en-GB" sz="2800" b="0" i="0" u="none" strike="noStrike" err="1">
                <a:solidFill>
                  <a:srgbClr val="212A73"/>
                </a:solidFill>
                <a:effectLst/>
                <a:latin typeface="Arial" panose="020B0604020202020204" pitchFamily="34" charset="0"/>
              </a:rPr>
              <a:t>MenACWY</a:t>
            </a:r>
            <a:r>
              <a:rPr lang="en-GB" sz="2800" b="0" i="0" u="none" strike="noStrike">
                <a:solidFill>
                  <a:srgbClr val="212A73"/>
                </a:solidFill>
                <a:effectLst/>
                <a:latin typeface="Arial" panose="020B0604020202020204" pitchFamily="34" charset="0"/>
              </a:rPr>
              <a:t> vaccine coverage in 2023-24 increased in year 9 pupils, but continued to decrease in 10 and 11 school year cohorts, following a downward trend seen since 2020-21.</a:t>
            </a:r>
            <a:r>
              <a:rPr lang="en-US" sz="2800" b="0" i="0">
                <a:solidFill>
                  <a:srgbClr val="212A73"/>
                </a:solidFill>
                <a:effectLst/>
                <a:latin typeface="Arial" panose="020B0604020202020204" pitchFamily="34" charset="0"/>
              </a:rPr>
              <a:t>​</a:t>
            </a:r>
            <a:endParaRPr lang="en-US" sz="2800">
              <a:solidFill>
                <a:srgbClr val="212A73"/>
              </a:solidFill>
              <a:latin typeface="Arial" panose="020B0604020202020204" pitchFamily="34" charset="0"/>
            </a:endParaRPr>
          </a:p>
          <a:p>
            <a:pPr algn="l" rtl="0" fontAlgn="base"/>
            <a:endParaRPr lang="en-GB" b="0" i="0">
              <a:solidFill>
                <a:srgbClr val="212A73"/>
              </a:solidFill>
              <a:effectLst/>
              <a:latin typeface="Arial" panose="020B0604020202020204" pitchFamily="34" charset="0"/>
            </a:endParaRPr>
          </a:p>
          <a:p>
            <a:pPr algn="l" rtl="0" fontAlgn="base">
              <a:buFont typeface="Arial" panose="020B0604020202020204" pitchFamily="34" charset="0"/>
              <a:buChar char="•"/>
            </a:pPr>
            <a:r>
              <a:rPr lang="en-GB" sz="2800" b="0" i="0" u="none" strike="noStrike">
                <a:solidFill>
                  <a:srgbClr val="212A73"/>
                </a:solidFill>
                <a:effectLst/>
                <a:latin typeface="Arial" panose="020B0604020202020204" pitchFamily="34" charset="0"/>
              </a:rPr>
              <a:t>Indicating an ongoing need for improving catch-up activities in these age groups.</a:t>
            </a:r>
            <a:endParaRPr lang="en-US" b="0" i="0">
              <a:solidFill>
                <a:srgbClr val="212A73"/>
              </a:solidFill>
              <a:effectLst/>
              <a:latin typeface="Arial" panose="020B0604020202020204" pitchFamily="34" charset="0"/>
            </a:endParaRPr>
          </a:p>
        </p:txBody>
      </p:sp>
      <p:pic>
        <p:nvPicPr>
          <p:cNvPr id="15364" name="Picture 4">
            <a:extLst>
              <a:ext uri="{FF2B5EF4-FFF2-40B4-BE49-F238E27FC236}">
                <a16:creationId xmlns:a16="http://schemas.microsoft.com/office/drawing/2014/main" id="{3B608F1D-EE1E-6221-BED5-6E4A835495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2878" y="3061985"/>
            <a:ext cx="7253915" cy="4981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92571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57300" y="551069"/>
            <a:ext cx="15773400" cy="914874"/>
          </a:xfrm>
        </p:spPr>
        <p:txBody>
          <a:bodyPr/>
          <a:lstStyle/>
          <a:p>
            <a:r>
              <a:rPr lang="en-GB" sz="4400" b="1" i="0" u="none" strike="noStrike">
                <a:solidFill>
                  <a:srgbClr val="212A73"/>
                </a:solidFill>
                <a:effectLst/>
                <a:latin typeface="Arial" panose="020B0604020202020204" pitchFamily="34" charset="0"/>
              </a:rPr>
              <a:t>Importance of catch-up vaccinations</a:t>
            </a:r>
            <a:endParaRPr lang="en-GB" sz="4400"/>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23</a:t>
            </a:fld>
            <a:endParaRPr lang="en-GB"/>
          </a:p>
        </p:txBody>
      </p:sp>
      <p:sp>
        <p:nvSpPr>
          <p:cNvPr id="6" name="TextBox 5">
            <a:extLst>
              <a:ext uri="{FF2B5EF4-FFF2-40B4-BE49-F238E27FC236}">
                <a16:creationId xmlns:a16="http://schemas.microsoft.com/office/drawing/2014/main" id="{67F75871-EA20-B6F3-EFBA-7F1B82046046}"/>
              </a:ext>
            </a:extLst>
          </p:cNvPr>
          <p:cNvSpPr txBox="1"/>
          <p:nvPr/>
        </p:nvSpPr>
        <p:spPr>
          <a:xfrm>
            <a:off x="1257300" y="1543032"/>
            <a:ext cx="14098814" cy="523220"/>
          </a:xfrm>
          <a:prstGeom prst="rect">
            <a:avLst/>
          </a:prstGeom>
          <a:noFill/>
        </p:spPr>
        <p:txBody>
          <a:bodyPr wrap="square">
            <a:spAutoFit/>
          </a:bodyPr>
          <a:lstStyle/>
          <a:p>
            <a:r>
              <a:rPr lang="en-GB" sz="2800" b="0" i="0" u="none" strike="noStrike" err="1">
                <a:solidFill>
                  <a:srgbClr val="212A73"/>
                </a:solidFill>
                <a:effectLst/>
                <a:latin typeface="Arial" panose="020B0604020202020204" pitchFamily="34" charset="0"/>
              </a:rPr>
              <a:t>MenACWY</a:t>
            </a:r>
            <a:r>
              <a:rPr lang="en-GB" sz="2800" b="0" i="0" u="none" strike="noStrike">
                <a:solidFill>
                  <a:srgbClr val="212A73"/>
                </a:solidFill>
                <a:effectLst/>
                <a:latin typeface="Arial" panose="020B0604020202020204" pitchFamily="34" charset="0"/>
              </a:rPr>
              <a:t> coverage in a year cohort from academic year 2018-19 to 2023-24.*</a:t>
            </a:r>
            <a:endParaRPr lang="en-GB"/>
          </a:p>
        </p:txBody>
      </p:sp>
      <p:pic>
        <p:nvPicPr>
          <p:cNvPr id="3" name="Picture 2">
            <a:extLst>
              <a:ext uri="{FF2B5EF4-FFF2-40B4-BE49-F238E27FC236}">
                <a16:creationId xmlns:a16="http://schemas.microsoft.com/office/drawing/2014/main" id="{0572B36A-8889-E361-B8CA-7553C1DDEC5A}"/>
              </a:ext>
            </a:extLst>
          </p:cNvPr>
          <p:cNvPicPr>
            <a:picLocks noChangeAspect="1"/>
          </p:cNvPicPr>
          <p:nvPr/>
        </p:nvPicPr>
        <p:blipFill>
          <a:blip r:embed="rId2"/>
          <a:stretch>
            <a:fillRect/>
          </a:stretch>
        </p:blipFill>
        <p:spPr>
          <a:xfrm>
            <a:off x="774724" y="2118183"/>
            <a:ext cx="11608619" cy="6490986"/>
          </a:xfrm>
          <a:prstGeom prst="rect">
            <a:avLst/>
          </a:prstGeom>
        </p:spPr>
      </p:pic>
    </p:spTree>
    <p:extLst>
      <p:ext uri="{BB962C8B-B14F-4D97-AF65-F5344CB8AC3E}">
        <p14:creationId xmlns:p14="http://schemas.microsoft.com/office/powerpoint/2010/main" val="26678590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a:lstStyle/>
          <a:p>
            <a:r>
              <a:rPr lang="en-GB" sz="4400" b="1" i="0" u="none" strike="noStrike">
                <a:solidFill>
                  <a:srgbClr val="212A73"/>
                </a:solidFill>
                <a:effectLst/>
                <a:latin typeface="Arial" panose="020B0604020202020204" pitchFamily="34" charset="0"/>
              </a:rPr>
              <a:t>Inequalities in uptake of routine childhood immunisations in Wales 2023-24</a:t>
            </a:r>
            <a:endParaRPr lang="en-GB" sz="4400"/>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24</a:t>
            </a:fld>
            <a:endParaRPr lang="en-GB"/>
          </a:p>
        </p:txBody>
      </p:sp>
      <p:sp>
        <p:nvSpPr>
          <p:cNvPr id="5" name="TextBox 2">
            <a:extLst>
              <a:ext uri="{FF2B5EF4-FFF2-40B4-BE49-F238E27FC236}">
                <a16:creationId xmlns:a16="http://schemas.microsoft.com/office/drawing/2014/main" id="{A32231CD-261D-783C-AEA7-2A3651099F5D}"/>
              </a:ext>
            </a:extLst>
          </p:cNvPr>
          <p:cNvSpPr txBox="1"/>
          <p:nvPr/>
        </p:nvSpPr>
        <p:spPr>
          <a:xfrm>
            <a:off x="1257300" y="2370532"/>
            <a:ext cx="6346784" cy="6564939"/>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15000"/>
              </a:lnSpc>
              <a:spcBef>
                <a:spcPts val="1200"/>
              </a:spcBef>
              <a:buSzPts val="1100"/>
            </a:pPr>
            <a:r>
              <a:rPr lang="en-GB" sz="2000" b="1">
                <a:solidFill>
                  <a:srgbClr val="002060"/>
                </a:solidFill>
                <a:effectLst/>
                <a:latin typeface="+mj-lt"/>
                <a:ea typeface="Calibri" panose="020F0502020204030204" pitchFamily="34" charset="0"/>
                <a:cs typeface="Times New Roman" panose="02020603050405020304" pitchFamily="18" charset="0"/>
              </a:rPr>
              <a:t>Compared to 2022-23, the percentage point gap in uptake of routine immunisations in the most deprived and least deprived areas in Wales have:</a:t>
            </a:r>
          </a:p>
          <a:p>
            <a:pPr marL="342900" lvl="0" indent="-342900">
              <a:spcBef>
                <a:spcPts val="1200"/>
              </a:spcBef>
              <a:spcAft>
                <a:spcPts val="1000"/>
              </a:spcAft>
              <a:buFont typeface="Symbol" panose="05050102010706020507" pitchFamily="18" charset="2"/>
              <a:buChar char=""/>
            </a:pPr>
            <a:r>
              <a:rPr lang="en-GB" sz="2000">
                <a:solidFill>
                  <a:srgbClr val="FF0000"/>
                </a:solidFill>
                <a:effectLst/>
                <a:latin typeface="+mj-lt"/>
                <a:ea typeface="Calibri" panose="020F0502020204030204" pitchFamily="34" charset="0"/>
                <a:cs typeface="Times New Roman" panose="02020603050405020304" pitchFamily="18" charset="0"/>
              </a:rPr>
              <a:t>Increased</a:t>
            </a:r>
            <a:r>
              <a:rPr lang="en-GB" sz="2000">
                <a:solidFill>
                  <a:srgbClr val="00B050"/>
                </a:solidFill>
                <a:effectLst/>
                <a:latin typeface="+mj-lt"/>
                <a:ea typeface="Calibri" panose="020F0502020204030204" pitchFamily="34" charset="0"/>
                <a:cs typeface="Times New Roman" panose="02020603050405020304" pitchFamily="18" charset="0"/>
              </a:rPr>
              <a:t> </a:t>
            </a:r>
            <a:r>
              <a:rPr lang="en-GB" sz="2000">
                <a:effectLst/>
                <a:latin typeface="+mj-lt"/>
                <a:ea typeface="Calibri" panose="020F0502020204030204" pitchFamily="34" charset="0"/>
                <a:cs typeface="Times New Roman" panose="02020603050405020304" pitchFamily="18" charset="0"/>
              </a:rPr>
              <a:t>in one-year-olds from 3.9 to 6.1</a:t>
            </a:r>
          </a:p>
          <a:p>
            <a:pPr marL="342900" lvl="0" indent="-342900">
              <a:spcBef>
                <a:spcPts val="1200"/>
              </a:spcBef>
              <a:spcAft>
                <a:spcPts val="1000"/>
              </a:spcAft>
              <a:buFont typeface="Symbol" panose="05050102010706020507" pitchFamily="18" charset="2"/>
              <a:buChar char=""/>
            </a:pPr>
            <a:r>
              <a:rPr lang="en-GB" sz="2000">
                <a:solidFill>
                  <a:srgbClr val="00B050"/>
                </a:solidFill>
                <a:effectLst/>
                <a:latin typeface="+mj-lt"/>
                <a:ea typeface="Calibri" panose="020F0502020204030204" pitchFamily="34" charset="0"/>
                <a:cs typeface="Times New Roman" panose="02020603050405020304" pitchFamily="18" charset="0"/>
              </a:rPr>
              <a:t>Decreased</a:t>
            </a:r>
            <a:r>
              <a:rPr lang="en-GB" sz="2000">
                <a:effectLst/>
                <a:latin typeface="+mj-lt"/>
                <a:ea typeface="Calibri" panose="020F0502020204030204" pitchFamily="34" charset="0"/>
                <a:cs typeface="Times New Roman" panose="02020603050405020304" pitchFamily="18" charset="0"/>
              </a:rPr>
              <a:t> in two-year-olds from 6.8 to 6.3</a:t>
            </a:r>
          </a:p>
          <a:p>
            <a:pPr marL="342900" lvl="0" indent="-342900">
              <a:spcBef>
                <a:spcPts val="1200"/>
              </a:spcBef>
              <a:spcAft>
                <a:spcPts val="1000"/>
              </a:spcAft>
              <a:buFont typeface="Symbol" panose="05050102010706020507" pitchFamily="18" charset="2"/>
              <a:buChar char=""/>
            </a:pPr>
            <a:r>
              <a:rPr lang="en-GB" sz="2000">
                <a:solidFill>
                  <a:srgbClr val="FF0000"/>
                </a:solidFill>
                <a:effectLst/>
                <a:latin typeface="+mj-lt"/>
                <a:ea typeface="Calibri" panose="020F0502020204030204" pitchFamily="34" charset="0"/>
                <a:cs typeface="Times New Roman" panose="02020603050405020304" pitchFamily="18" charset="0"/>
              </a:rPr>
              <a:t>Increased </a:t>
            </a:r>
            <a:r>
              <a:rPr lang="en-GB" sz="2000">
                <a:effectLst/>
                <a:latin typeface="+mj-lt"/>
                <a:ea typeface="Calibri" panose="020F0502020204030204" pitchFamily="34" charset="0"/>
                <a:cs typeface="Times New Roman" panose="02020603050405020304" pitchFamily="18" charset="0"/>
              </a:rPr>
              <a:t>in four-year-olds from 11.2 to 11.9</a:t>
            </a:r>
          </a:p>
          <a:p>
            <a:pPr marL="342900" lvl="0" indent="-342900">
              <a:spcBef>
                <a:spcPts val="1200"/>
              </a:spcBef>
              <a:spcAft>
                <a:spcPts val="1000"/>
              </a:spcAft>
              <a:buFont typeface="Symbol" panose="05050102010706020507" pitchFamily="18" charset="2"/>
              <a:buChar char=""/>
            </a:pPr>
            <a:r>
              <a:rPr lang="en-GB" sz="2000">
                <a:solidFill>
                  <a:srgbClr val="FF0000"/>
                </a:solidFill>
                <a:effectLst/>
                <a:latin typeface="+mj-lt"/>
                <a:ea typeface="Calibri" panose="020F0502020204030204" pitchFamily="34" charset="0"/>
                <a:cs typeface="Times New Roman" panose="02020603050405020304" pitchFamily="18" charset="0"/>
              </a:rPr>
              <a:t>Increased</a:t>
            </a:r>
            <a:r>
              <a:rPr lang="en-GB" sz="2000">
                <a:effectLst/>
                <a:latin typeface="+mj-lt"/>
                <a:ea typeface="Calibri" panose="020F0502020204030204" pitchFamily="34" charset="0"/>
                <a:cs typeface="Times New Roman" panose="02020603050405020304" pitchFamily="18" charset="0"/>
              </a:rPr>
              <a:t> in five-year-olds from 7.0 to 8.4</a:t>
            </a:r>
          </a:p>
          <a:p>
            <a:pPr marL="342900" lvl="0" indent="-342900">
              <a:spcBef>
                <a:spcPts val="1200"/>
              </a:spcBef>
              <a:spcAft>
                <a:spcPts val="1000"/>
              </a:spcAft>
              <a:buFont typeface="Symbol" panose="05050102010706020507" pitchFamily="18" charset="2"/>
              <a:buChar char=""/>
            </a:pPr>
            <a:r>
              <a:rPr lang="en-GB" sz="2000">
                <a:solidFill>
                  <a:srgbClr val="FF0000"/>
                </a:solidFill>
                <a:effectLst/>
                <a:latin typeface="+mj-lt"/>
                <a:ea typeface="Calibri" panose="020F0502020204030204" pitchFamily="34" charset="0"/>
                <a:cs typeface="Times New Roman" panose="02020603050405020304" pitchFamily="18" charset="0"/>
              </a:rPr>
              <a:t>Increased </a:t>
            </a:r>
            <a:r>
              <a:rPr lang="en-GB" sz="2000">
                <a:effectLst/>
                <a:latin typeface="+mj-lt"/>
                <a:ea typeface="Calibri" panose="020F0502020204030204" pitchFamily="34" charset="0"/>
                <a:cs typeface="Times New Roman" panose="02020603050405020304" pitchFamily="18" charset="0"/>
              </a:rPr>
              <a:t>in 15-year-olds from 15.4 to 21.3</a:t>
            </a:r>
          </a:p>
          <a:p>
            <a:pPr algn="l" rtl="0">
              <a:lnSpc>
                <a:spcPct val="115000"/>
              </a:lnSpc>
              <a:spcBef>
                <a:spcPts val="1200"/>
              </a:spcBef>
              <a:spcAft>
                <a:spcPts val="1000"/>
              </a:spcAft>
            </a:pPr>
            <a:r>
              <a:rPr lang="en-US" sz="2000" b="0" i="0" u="none" strike="noStrike">
                <a:solidFill>
                  <a:srgbClr val="212A73"/>
                </a:solidFill>
                <a:effectLst/>
                <a:latin typeface="+mj-lt"/>
              </a:rPr>
              <a:t>Widening inequalities. Largest since 2009-10 for all ages apart from 2-year-olds.</a:t>
            </a:r>
            <a:r>
              <a:rPr lang="en-US" sz="2000" b="0" i="0">
                <a:solidFill>
                  <a:srgbClr val="212A73"/>
                </a:solidFill>
                <a:effectLst/>
                <a:latin typeface="+mj-lt"/>
              </a:rPr>
              <a:t>​</a:t>
            </a:r>
          </a:p>
          <a:p>
            <a:pPr algn="l" rtl="0" fontAlgn="base"/>
            <a:r>
              <a:rPr lang="en-US" sz="2000" b="0" i="0" u="none" strike="noStrike">
                <a:solidFill>
                  <a:srgbClr val="212A73"/>
                </a:solidFill>
                <a:effectLst/>
                <a:latin typeface="+mj-lt"/>
              </a:rPr>
              <a:t>Plan to monitor this quarterly going forward</a:t>
            </a:r>
            <a:r>
              <a:rPr lang="en-US" sz="2000" b="0" i="0">
                <a:solidFill>
                  <a:srgbClr val="212A73"/>
                </a:solidFill>
                <a:effectLst/>
                <a:latin typeface="+mj-lt"/>
              </a:rPr>
              <a:t>​.</a:t>
            </a:r>
          </a:p>
          <a:p>
            <a:pPr algn="l" rtl="0">
              <a:lnSpc>
                <a:spcPct val="115000"/>
              </a:lnSpc>
              <a:spcBef>
                <a:spcPts val="1200"/>
              </a:spcBef>
              <a:spcAft>
                <a:spcPts val="1000"/>
              </a:spcAft>
            </a:pPr>
            <a:endParaRPr lang="en-US" sz="1600" b="0" i="0">
              <a:solidFill>
                <a:schemeClr val="tx2"/>
              </a:solidFill>
              <a:effectLst/>
              <a:latin typeface="+mj-lt"/>
            </a:endParaRPr>
          </a:p>
          <a:p>
            <a:pPr marL="342900" lvl="0" indent="-342900">
              <a:lnSpc>
                <a:spcPct val="115000"/>
              </a:lnSpc>
              <a:spcBef>
                <a:spcPts val="1200"/>
              </a:spcBef>
              <a:spcAft>
                <a:spcPts val="1000"/>
              </a:spcAft>
              <a:buFont typeface="Symbol" panose="05050102010706020507" pitchFamily="18" charset="2"/>
              <a:buChar char=""/>
            </a:pPr>
            <a:endParaRPr lang="en-GB" sz="2800">
              <a:latin typeface="Ubuntu" panose="020B0504030602030204" pitchFamily="34" charset="0"/>
              <a:ea typeface="Calibri" panose="020F0502020204030204" pitchFamily="34" charset="0"/>
              <a:cs typeface="Times New Roman" panose="02020603050405020304" pitchFamily="18" charset="0"/>
            </a:endParaRPr>
          </a:p>
        </p:txBody>
      </p:sp>
      <p:pic>
        <p:nvPicPr>
          <p:cNvPr id="17410" name="Picture 2">
            <a:extLst>
              <a:ext uri="{FF2B5EF4-FFF2-40B4-BE49-F238E27FC236}">
                <a16:creationId xmlns:a16="http://schemas.microsoft.com/office/drawing/2014/main" id="{3F0AFF48-A48F-3307-6586-8CD0BB3186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53386" y="2551687"/>
            <a:ext cx="6872514" cy="55978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17860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a:lstStyle/>
          <a:p>
            <a:r>
              <a:rPr lang="en-GB" sz="4400" b="1" i="0" u="none" strike="noStrike">
                <a:solidFill>
                  <a:srgbClr val="212A73"/>
                </a:solidFill>
                <a:effectLst/>
                <a:latin typeface="Calibri" panose="020F0502020204030204" pitchFamily="34" charset="0"/>
              </a:rPr>
              <a:t>Determinants of Equity in Vaccination Coverage</a:t>
            </a:r>
            <a:endParaRPr lang="en-GB" sz="4400"/>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25</a:t>
            </a:fld>
            <a:endParaRPr lang="en-GB"/>
          </a:p>
        </p:txBody>
      </p:sp>
      <p:sp>
        <p:nvSpPr>
          <p:cNvPr id="6" name="TextBox 5">
            <a:extLst>
              <a:ext uri="{FF2B5EF4-FFF2-40B4-BE49-F238E27FC236}">
                <a16:creationId xmlns:a16="http://schemas.microsoft.com/office/drawing/2014/main" id="{CAFA2614-7CC9-1F25-BD01-AEC4F0029AD8}"/>
              </a:ext>
            </a:extLst>
          </p:cNvPr>
          <p:cNvSpPr txBox="1"/>
          <p:nvPr/>
        </p:nvSpPr>
        <p:spPr>
          <a:xfrm>
            <a:off x="1257300" y="1551378"/>
            <a:ext cx="14911614" cy="3785652"/>
          </a:xfrm>
          <a:prstGeom prst="rect">
            <a:avLst/>
          </a:prstGeom>
          <a:noFill/>
        </p:spPr>
        <p:txBody>
          <a:bodyPr wrap="square">
            <a:spAutoFit/>
          </a:bodyPr>
          <a:lstStyle/>
          <a:p>
            <a:pPr algn="l" rtl="0" fontAlgn="base">
              <a:buFont typeface="Arial" panose="020B0604020202020204" pitchFamily="34" charset="0"/>
              <a:buChar char="•"/>
            </a:pPr>
            <a:r>
              <a:rPr lang="en-GB" sz="2400" b="0" i="0" u="none" strike="noStrike">
                <a:solidFill>
                  <a:srgbClr val="002060"/>
                </a:solidFill>
                <a:effectLst/>
                <a:latin typeface="Arial" panose="020B0604020202020204" pitchFamily="34" charset="0"/>
              </a:rPr>
              <a:t> Studies have shown that there are numerous determinants that can impact on vaccination coverage.</a:t>
            </a:r>
            <a:r>
              <a:rPr lang="en-US" sz="2400" b="0" i="0">
                <a:solidFill>
                  <a:srgbClr val="212A73"/>
                </a:solidFill>
                <a:effectLst/>
                <a:latin typeface="Arial" panose="020B0604020202020204" pitchFamily="34" charset="0"/>
              </a:rPr>
              <a:t>​</a:t>
            </a:r>
          </a:p>
          <a:p>
            <a:pPr algn="l" rtl="0" fontAlgn="base"/>
            <a:endParaRPr lang="en-US" sz="2400" b="0" i="0">
              <a:solidFill>
                <a:srgbClr val="212A73"/>
              </a:solidFill>
              <a:effectLst/>
              <a:latin typeface="Arial" panose="020B0604020202020204" pitchFamily="34" charset="0"/>
            </a:endParaRPr>
          </a:p>
          <a:p>
            <a:pPr algn="l" rtl="0" fontAlgn="base">
              <a:buFont typeface="Arial" panose="020B0604020202020204" pitchFamily="34" charset="0"/>
              <a:buChar char="•"/>
            </a:pPr>
            <a:r>
              <a:rPr lang="en-GB" sz="2400" b="0" i="0" u="none" strike="noStrike">
                <a:solidFill>
                  <a:srgbClr val="002060"/>
                </a:solidFill>
                <a:effectLst/>
                <a:latin typeface="Arial" panose="020B0604020202020204" pitchFamily="34" charset="0"/>
              </a:rPr>
              <a:t> For example, factors such as: </a:t>
            </a:r>
            <a:r>
              <a:rPr lang="en-GB" sz="2400" b="0" i="0" u="none" strike="noStrike">
                <a:solidFill>
                  <a:srgbClr val="FF3399"/>
                </a:solidFill>
                <a:effectLst/>
                <a:latin typeface="Arial" panose="020B0604020202020204" pitchFamily="34" charset="0"/>
              </a:rPr>
              <a:t>living in a more deprived area</a:t>
            </a:r>
            <a:r>
              <a:rPr lang="en-GB" sz="2400" b="0" i="0" u="none" strike="noStrike">
                <a:solidFill>
                  <a:srgbClr val="002060"/>
                </a:solidFill>
                <a:effectLst/>
                <a:latin typeface="Arial" panose="020B0604020202020204" pitchFamily="34" charset="0"/>
              </a:rPr>
              <a:t>, </a:t>
            </a:r>
            <a:r>
              <a:rPr lang="en-GB" sz="2400" b="0" i="0" u="none" strike="noStrike">
                <a:solidFill>
                  <a:srgbClr val="FF3399"/>
                </a:solidFill>
                <a:effectLst/>
                <a:latin typeface="Arial" panose="020B0604020202020204" pitchFamily="34" charset="0"/>
              </a:rPr>
              <a:t>children resident in large or single parent household</a:t>
            </a:r>
            <a:r>
              <a:rPr lang="en-GB" sz="2400" b="0" i="0" u="none" strike="noStrike">
                <a:solidFill>
                  <a:srgbClr val="002060"/>
                </a:solidFill>
                <a:effectLst/>
                <a:latin typeface="Arial" panose="020B0604020202020204" pitchFamily="34" charset="0"/>
              </a:rPr>
              <a:t>, </a:t>
            </a:r>
            <a:r>
              <a:rPr lang="en-GB" sz="2400" b="0" i="0" u="none" strike="noStrike">
                <a:solidFill>
                  <a:srgbClr val="FF3399"/>
                </a:solidFill>
                <a:effectLst/>
                <a:latin typeface="Arial" panose="020B0604020202020204" pitchFamily="34" charset="0"/>
              </a:rPr>
              <a:t>being eligible for free school meals</a:t>
            </a:r>
            <a:r>
              <a:rPr lang="en-GB" sz="2400" b="0" i="0" u="none" strike="noStrike">
                <a:solidFill>
                  <a:srgbClr val="002060"/>
                </a:solidFill>
                <a:effectLst/>
                <a:latin typeface="Arial" panose="020B0604020202020204" pitchFamily="34" charset="0"/>
              </a:rPr>
              <a:t>, and </a:t>
            </a:r>
            <a:r>
              <a:rPr lang="en-GB" sz="2400" b="0" i="0" u="none" strike="noStrike">
                <a:solidFill>
                  <a:srgbClr val="FF3399"/>
                </a:solidFill>
                <a:effectLst/>
                <a:latin typeface="Arial" panose="020B0604020202020204" pitchFamily="34" charset="0"/>
              </a:rPr>
              <a:t>having a recorded language other than English or Welsh</a:t>
            </a:r>
            <a:r>
              <a:rPr lang="en-GB" sz="2400" b="0" i="0" u="none" strike="noStrike">
                <a:solidFill>
                  <a:srgbClr val="002060"/>
                </a:solidFill>
                <a:effectLst/>
                <a:latin typeface="Arial" panose="020B0604020202020204" pitchFamily="34" charset="0"/>
              </a:rPr>
              <a:t> have been found to be associated with lower coverage. [1]</a:t>
            </a:r>
            <a:r>
              <a:rPr lang="en-GB" sz="2400" b="0" i="0">
                <a:solidFill>
                  <a:srgbClr val="212A73"/>
                </a:solidFill>
                <a:effectLst/>
                <a:latin typeface="Arial" panose="020B0604020202020204" pitchFamily="34" charset="0"/>
              </a:rPr>
              <a:t>​</a:t>
            </a:r>
          </a:p>
          <a:p>
            <a:pPr algn="l" rtl="0" fontAlgn="base">
              <a:buFont typeface="Arial" panose="020B0604020202020204" pitchFamily="34" charset="0"/>
              <a:buChar char="•"/>
            </a:pPr>
            <a:endParaRPr lang="en-GB" sz="2400" u="none" strike="noStrike">
              <a:solidFill>
                <a:srgbClr val="212A73"/>
              </a:solidFill>
              <a:latin typeface="Arial" panose="020B0604020202020204" pitchFamily="34" charset="0"/>
            </a:endParaRPr>
          </a:p>
          <a:p>
            <a:pPr algn="l" rtl="0" fontAlgn="base">
              <a:buFont typeface="Arial" panose="020B0604020202020204" pitchFamily="34" charset="0"/>
              <a:buChar char="•"/>
            </a:pPr>
            <a:r>
              <a:rPr lang="en-GB" sz="2400" b="0" i="0" u="none" strike="noStrike">
                <a:solidFill>
                  <a:srgbClr val="002060"/>
                </a:solidFill>
                <a:effectLst/>
                <a:latin typeface="Arial" panose="020B0604020202020204" pitchFamily="34" charset="0"/>
              </a:rPr>
              <a:t> Demographic factor such as </a:t>
            </a:r>
            <a:r>
              <a:rPr lang="en-GB" sz="2400" b="0" i="0" u="none" strike="noStrike">
                <a:solidFill>
                  <a:srgbClr val="FF3399"/>
                </a:solidFill>
                <a:effectLst/>
                <a:latin typeface="Arial" panose="020B0604020202020204" pitchFamily="34" charset="0"/>
              </a:rPr>
              <a:t>ethnicity</a:t>
            </a:r>
            <a:r>
              <a:rPr lang="en-GB" sz="2400" b="0" i="0" u="none" strike="noStrike">
                <a:solidFill>
                  <a:srgbClr val="002060"/>
                </a:solidFill>
                <a:effectLst/>
                <a:latin typeface="Arial" panose="020B0604020202020204" pitchFamily="34" charset="0"/>
              </a:rPr>
              <a:t>, </a:t>
            </a:r>
            <a:r>
              <a:rPr lang="en-GB" sz="2400" b="0" i="0" u="none" strike="noStrike">
                <a:solidFill>
                  <a:srgbClr val="FF3399"/>
                </a:solidFill>
                <a:effectLst/>
                <a:latin typeface="Arial" panose="020B0604020202020204" pitchFamily="34" charset="0"/>
              </a:rPr>
              <a:t>country of birth </a:t>
            </a:r>
            <a:r>
              <a:rPr lang="en-GB" sz="2400" b="0" i="0" u="none" strike="noStrike">
                <a:solidFill>
                  <a:srgbClr val="002060"/>
                </a:solidFill>
                <a:effectLst/>
                <a:latin typeface="Arial" panose="020B0604020202020204" pitchFamily="34" charset="0"/>
              </a:rPr>
              <a:t>and</a:t>
            </a:r>
            <a:r>
              <a:rPr lang="en-GB" sz="2400" b="0" i="0" u="none" strike="noStrike">
                <a:solidFill>
                  <a:srgbClr val="FF3399"/>
                </a:solidFill>
                <a:effectLst/>
                <a:latin typeface="Arial" panose="020B0604020202020204" pitchFamily="34" charset="0"/>
              </a:rPr>
              <a:t> gender </a:t>
            </a:r>
            <a:r>
              <a:rPr lang="en-GB" sz="2400" b="0" i="0" u="none" strike="noStrike">
                <a:solidFill>
                  <a:srgbClr val="002060"/>
                </a:solidFill>
                <a:effectLst/>
                <a:latin typeface="Arial" panose="020B0604020202020204" pitchFamily="34" charset="0"/>
              </a:rPr>
              <a:t>have also been shown to be associated with vaccination coverage. [2][3]</a:t>
            </a:r>
            <a:r>
              <a:rPr lang="en-US" sz="2400" b="0" i="0">
                <a:solidFill>
                  <a:srgbClr val="212A73"/>
                </a:solidFill>
                <a:effectLst/>
                <a:latin typeface="Arial" panose="020B0604020202020204" pitchFamily="34" charset="0"/>
              </a:rPr>
              <a:t>​</a:t>
            </a:r>
          </a:p>
          <a:p>
            <a:pPr algn="l" rtl="0" fontAlgn="base"/>
            <a:endParaRPr lang="en-US" sz="2400" b="0" i="0">
              <a:solidFill>
                <a:srgbClr val="212A73"/>
              </a:solidFill>
              <a:effectLst/>
              <a:latin typeface="Arial" panose="020B0604020202020204" pitchFamily="34" charset="0"/>
            </a:endParaRPr>
          </a:p>
          <a:p>
            <a:pPr algn="l" rtl="0" fontAlgn="base">
              <a:buFont typeface="Arial" panose="020B0604020202020204" pitchFamily="34" charset="0"/>
              <a:buChar char="•"/>
            </a:pPr>
            <a:r>
              <a:rPr lang="en-GB" sz="2400" b="0" i="0" u="none" strike="noStrike">
                <a:solidFill>
                  <a:srgbClr val="002060"/>
                </a:solidFill>
                <a:effectLst/>
                <a:latin typeface="Arial" panose="020B0604020202020204" pitchFamily="34" charset="0"/>
              </a:rPr>
              <a:t> Evidence of determinants of uptake can guide targeted strategies to improve it and reduce inequality gaps.</a:t>
            </a:r>
            <a:endParaRPr lang="en-GB" sz="2400" b="0" i="0">
              <a:solidFill>
                <a:srgbClr val="212A73"/>
              </a:solidFill>
              <a:effectLst/>
              <a:latin typeface="Arial" panose="020B0604020202020204" pitchFamily="34" charset="0"/>
            </a:endParaRPr>
          </a:p>
        </p:txBody>
      </p:sp>
      <p:sp>
        <p:nvSpPr>
          <p:cNvPr id="7" name="TextBox 7">
            <a:extLst>
              <a:ext uri="{FF2B5EF4-FFF2-40B4-BE49-F238E27FC236}">
                <a16:creationId xmlns:a16="http://schemas.microsoft.com/office/drawing/2014/main" id="{F92759A5-2CC1-35C3-C50E-C175EF2C3E11}"/>
              </a:ext>
            </a:extLst>
          </p:cNvPr>
          <p:cNvSpPr txBox="1"/>
          <p:nvPr/>
        </p:nvSpPr>
        <p:spPr>
          <a:xfrm>
            <a:off x="849237" y="7639830"/>
            <a:ext cx="8696450" cy="115929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lnSpc>
                <a:spcPct val="100000"/>
              </a:lnSpc>
              <a:spcBef>
                <a:spcPts val="150"/>
              </a:spcBef>
              <a:spcAft>
                <a:spcPts val="600"/>
              </a:spcAft>
            </a:pPr>
            <a:r>
              <a:rPr lang="en-GB" sz="1400">
                <a:latin typeface="+mj-lt"/>
                <a:cs typeface="Calibri" panose="020F0502020204030204" pitchFamily="34" charset="0"/>
              </a:rPr>
              <a:t>[1] </a:t>
            </a:r>
            <a:r>
              <a:rPr lang="en-GB" sz="1400">
                <a:hlinkClick r:id="rId2">
                  <a:extLst>
                    <a:ext uri="{A12FA001-AC4F-418D-AE19-62706E023703}">
                      <ahyp:hlinkClr xmlns:ahyp="http://schemas.microsoft.com/office/drawing/2018/hyperlinkcolor" val="tx"/>
                    </a:ext>
                  </a:extLst>
                </a:hlinkClick>
              </a:rPr>
              <a:t>Determinants of Equity in Coverage of Measles-Containing Vaccines in Wales, UK, during the Elimination Era - PMC (nih.gov)</a:t>
            </a:r>
            <a:endParaRPr lang="en-GB" sz="1400">
              <a:latin typeface="+mj-lt"/>
              <a:cs typeface="Calibri" panose="020F0502020204030204" pitchFamily="34" charset="0"/>
            </a:endParaRPr>
          </a:p>
          <a:p>
            <a:pPr lvl="1">
              <a:lnSpc>
                <a:spcPct val="100000"/>
              </a:lnSpc>
              <a:spcBef>
                <a:spcPts val="150"/>
              </a:spcBef>
              <a:spcAft>
                <a:spcPts val="600"/>
              </a:spcAft>
            </a:pPr>
            <a:r>
              <a:rPr lang="en-GB" sz="1400">
                <a:latin typeface="+mj-lt"/>
                <a:cs typeface="Calibri" panose="020F0502020204030204" pitchFamily="34" charset="0"/>
              </a:rPr>
              <a:t>[2] </a:t>
            </a:r>
            <a:r>
              <a:rPr lang="en-GB" sz="1400">
                <a:hlinkClick r:id="rId3">
                  <a:extLst>
                    <a:ext uri="{A12FA001-AC4F-418D-AE19-62706E023703}">
                      <ahyp:hlinkClr xmlns:ahyp="http://schemas.microsoft.com/office/drawing/2018/hyperlinkcolor" val="tx"/>
                    </a:ext>
                  </a:extLst>
                </a:hlinkClick>
              </a:rPr>
              <a:t>Equity of the Meningitis B vaccination programme in England, 2016-2018 - PubMed (nih.gov)</a:t>
            </a:r>
            <a:endParaRPr lang="en-GB" sz="1400">
              <a:latin typeface="+mj-lt"/>
              <a:cs typeface="Calibri" panose="020F0502020204030204" pitchFamily="34" charset="0"/>
            </a:endParaRPr>
          </a:p>
          <a:p>
            <a:pPr lvl="1">
              <a:lnSpc>
                <a:spcPct val="100000"/>
              </a:lnSpc>
              <a:spcBef>
                <a:spcPts val="150"/>
              </a:spcBef>
              <a:spcAft>
                <a:spcPts val="600"/>
              </a:spcAft>
            </a:pPr>
            <a:r>
              <a:rPr lang="en-GB" sz="1400">
                <a:latin typeface="+mj-lt"/>
                <a:cs typeface="Calibri" panose="020F0502020204030204" pitchFamily="34" charset="0"/>
              </a:rPr>
              <a:t>[3] </a:t>
            </a:r>
            <a:r>
              <a:rPr lang="en-GB" sz="1400">
                <a:hlinkClick r:id="rId4">
                  <a:extLst>
                    <a:ext uri="{A12FA001-AC4F-418D-AE19-62706E023703}">
                      <ahyp:hlinkClr xmlns:ahyp="http://schemas.microsoft.com/office/drawing/2018/hyperlinkcolor" val="tx"/>
                    </a:ext>
                  </a:extLst>
                </a:hlinkClick>
              </a:rPr>
              <a:t>Childhood vaccination coverage in Australia: an equity perspective - PMC (nih.gov)</a:t>
            </a:r>
            <a:endParaRPr lang="en-GB" sz="140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69671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a:lstStyle/>
          <a:p>
            <a:r>
              <a:rPr lang="en-GB" sz="4400" b="1" i="0" u="none" strike="noStrike">
                <a:solidFill>
                  <a:srgbClr val="212A73"/>
                </a:solidFill>
                <a:effectLst/>
                <a:latin typeface="Arial" panose="020B0604020202020204" pitchFamily="34" charset="0"/>
              </a:rPr>
              <a:t>Surveillance Webpages</a:t>
            </a:r>
            <a:endParaRPr lang="en-GB" sz="4400"/>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26</a:t>
            </a:fld>
            <a:endParaRPr lang="en-GB"/>
          </a:p>
        </p:txBody>
      </p:sp>
      <p:sp>
        <p:nvSpPr>
          <p:cNvPr id="6" name="TextBox 5">
            <a:extLst>
              <a:ext uri="{FF2B5EF4-FFF2-40B4-BE49-F238E27FC236}">
                <a16:creationId xmlns:a16="http://schemas.microsoft.com/office/drawing/2014/main" id="{B142BDC0-A78A-27E0-FE45-BA1591E1DEBE}"/>
              </a:ext>
            </a:extLst>
          </p:cNvPr>
          <p:cNvSpPr txBox="1"/>
          <p:nvPr/>
        </p:nvSpPr>
        <p:spPr>
          <a:xfrm>
            <a:off x="1063171" y="2058896"/>
            <a:ext cx="16353971" cy="4372223"/>
          </a:xfrm>
          <a:prstGeom prst="rect">
            <a:avLst/>
          </a:prstGeom>
          <a:noFill/>
        </p:spPr>
        <p:txBody>
          <a:bodyPr wrap="square">
            <a:spAutoFit/>
          </a:bodyPr>
          <a:lstStyle/>
          <a:p>
            <a:pPr algn="l" rtl="0" fontAlgn="base">
              <a:buFont typeface="Arial" panose="020B0604020202020204" pitchFamily="34" charset="0"/>
              <a:buChar char="•"/>
            </a:pPr>
            <a:r>
              <a:rPr lang="en-GB" sz="2800" b="0" i="0" u="sng" strike="noStrike">
                <a:solidFill>
                  <a:srgbClr val="00A7A7"/>
                </a:solidFill>
                <a:effectLst/>
                <a:latin typeface="Arial" panose="020B0604020202020204" pitchFamily="34" charset="0"/>
                <a:hlinkClick r:id="rId2"/>
              </a:rPr>
              <a:t>Surveillance of Vaccines, Vaccine Preventable Diseases and Respiratory Infections</a:t>
            </a:r>
            <a:r>
              <a:rPr lang="en-GB" sz="2800" b="0" i="0">
                <a:solidFill>
                  <a:srgbClr val="212A73"/>
                </a:solidFill>
                <a:effectLst/>
                <a:latin typeface="Arial" panose="020B0604020202020204" pitchFamily="34" charset="0"/>
              </a:rPr>
              <a:t>​</a:t>
            </a:r>
          </a:p>
          <a:p>
            <a:pPr algn="l" rtl="0" fontAlgn="base"/>
            <a:endParaRPr lang="en-GB" b="0" i="0">
              <a:solidFill>
                <a:srgbClr val="212A73"/>
              </a:solidFill>
              <a:effectLst/>
              <a:latin typeface="Arial" panose="020B0604020202020204" pitchFamily="34" charset="0"/>
            </a:endParaRPr>
          </a:p>
          <a:p>
            <a:pPr algn="l" rtl="0" fontAlgn="base">
              <a:buFont typeface="Arial" panose="020B0604020202020204" pitchFamily="34" charset="0"/>
              <a:buChar char="•"/>
            </a:pPr>
            <a:r>
              <a:rPr lang="en-GB" sz="2800" b="0" i="0" u="sng" strike="noStrike">
                <a:solidFill>
                  <a:srgbClr val="00A7A7"/>
                </a:solidFill>
                <a:effectLst/>
                <a:latin typeface="Arial" panose="020B0604020202020204" pitchFamily="34" charset="0"/>
                <a:hlinkClick r:id="rId3"/>
              </a:rPr>
              <a:t>COVER - National childhood immunisation uptake data - Public Health Wales</a:t>
            </a:r>
            <a:r>
              <a:rPr lang="en-GB" sz="2800" b="0" i="0">
                <a:solidFill>
                  <a:srgbClr val="212A73"/>
                </a:solidFill>
                <a:effectLst/>
                <a:latin typeface="Arial" panose="020B0604020202020204" pitchFamily="34" charset="0"/>
              </a:rPr>
              <a:t>​</a:t>
            </a:r>
          </a:p>
          <a:p>
            <a:pPr algn="l" rtl="0" fontAlgn="base"/>
            <a:endParaRPr lang="en-GB" b="0" i="0">
              <a:solidFill>
                <a:srgbClr val="212A73"/>
              </a:solidFill>
              <a:effectLst/>
              <a:latin typeface="Arial" panose="020B0604020202020204" pitchFamily="34" charset="0"/>
            </a:endParaRPr>
          </a:p>
          <a:p>
            <a:pPr algn="l" rtl="0" fontAlgn="base">
              <a:buFont typeface="Arial" panose="020B0604020202020204" pitchFamily="34" charset="0"/>
              <a:buChar char="•"/>
            </a:pPr>
            <a:r>
              <a:rPr lang="en-GB" sz="2800" b="0" i="0" u="none" strike="noStrike">
                <a:solidFill>
                  <a:srgbClr val="212A73"/>
                </a:solidFill>
                <a:effectLst/>
                <a:latin typeface="Arial" panose="020B0604020202020204" pitchFamily="34" charset="0"/>
              </a:rPr>
              <a:t>Teenage Immunisation Report 2023/24: </a:t>
            </a:r>
            <a:r>
              <a:rPr lang="en-GB" sz="2800" b="0" i="0" u="sng" strike="noStrike">
                <a:solidFill>
                  <a:srgbClr val="00A7A7"/>
                </a:solidFill>
                <a:effectLst/>
                <a:latin typeface="Arial" panose="020B0604020202020204" pitchFamily="34" charset="0"/>
                <a:hlinkClick r:id="rId4"/>
              </a:rPr>
              <a:t>nhswales365.sharepoint.com/sites/</a:t>
            </a:r>
            <a:r>
              <a:rPr lang="en-GB" sz="2800" b="0" i="0" u="sng" strike="noStrike" err="1">
                <a:solidFill>
                  <a:srgbClr val="00A7A7"/>
                </a:solidFill>
                <a:effectLst/>
                <a:latin typeface="Arial" panose="020B0604020202020204" pitchFamily="34" charset="0"/>
                <a:hlinkClick r:id="rId4"/>
              </a:rPr>
              <a:t>PHW_VPDPComms</a:t>
            </a:r>
            <a:r>
              <a:rPr lang="en-GB" sz="2800" b="0" i="0" u="sng" strike="noStrike">
                <a:solidFill>
                  <a:srgbClr val="00A7A7"/>
                </a:solidFill>
                <a:effectLst/>
                <a:latin typeface="Arial" panose="020B0604020202020204" pitchFamily="34" charset="0"/>
                <a:hlinkClick r:id="rId4"/>
              </a:rPr>
              <a:t>/Shared Documents/Forms/</a:t>
            </a:r>
            <a:r>
              <a:rPr lang="en-GB" sz="2800" b="0" i="0" u="sng" strike="noStrike" err="1">
                <a:solidFill>
                  <a:srgbClr val="00A7A7"/>
                </a:solidFill>
                <a:effectLst/>
                <a:latin typeface="Arial" panose="020B0604020202020204" pitchFamily="34" charset="0"/>
                <a:hlinkClick r:id="rId4"/>
              </a:rPr>
              <a:t>AllItems.aspx?id</a:t>
            </a:r>
            <a:r>
              <a:rPr lang="en-GB" sz="2800" b="0" i="0" u="sng" strike="noStrike">
                <a:solidFill>
                  <a:srgbClr val="00A7A7"/>
                </a:solidFill>
                <a:effectLst/>
                <a:latin typeface="Arial" panose="020B0604020202020204" pitchFamily="34" charset="0"/>
                <a:hlinkClick r:id="rId4"/>
              </a:rPr>
              <a:t>=%2Fsites%2FPHW_VPDPComms%2FShared Documents%2FCOVER%2FTeenage Immunisation Coverage_202324_FINAL%2Epdf&amp;parent=%2Fsites%2FPHW_VPDPComms%2FShared Documents%2FCOVER</a:t>
            </a:r>
            <a:endParaRPr lang="en-GB" b="0" i="0">
              <a:solidFill>
                <a:srgbClr val="212A73"/>
              </a:solidFill>
              <a:effectLst/>
              <a:latin typeface="Arial" panose="020B0604020202020204" pitchFamily="34" charset="0"/>
            </a:endParaRPr>
          </a:p>
        </p:txBody>
      </p:sp>
    </p:spTree>
    <p:extLst>
      <p:ext uri="{BB962C8B-B14F-4D97-AF65-F5344CB8AC3E}">
        <p14:creationId xmlns:p14="http://schemas.microsoft.com/office/powerpoint/2010/main" val="31038253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299FE71-DFE1-DA0C-4D84-921A5AE2B05E}"/>
              </a:ext>
            </a:extLst>
          </p:cNvPr>
          <p:cNvSpPr>
            <a:spLocks noGrp="1"/>
          </p:cNvSpPr>
          <p:nvPr>
            <p:ph type="body" sz="quarter" idx="10"/>
          </p:nvPr>
        </p:nvSpPr>
        <p:spPr>
          <a:xfrm>
            <a:off x="688352" y="3544440"/>
            <a:ext cx="12926048" cy="1085364"/>
          </a:xfrm>
        </p:spPr>
        <p:txBody>
          <a:bodyPr>
            <a:noAutofit/>
          </a:bodyPr>
          <a:lstStyle/>
          <a:p>
            <a:r>
              <a:rPr lang="en-GB" sz="4400">
                <a:solidFill>
                  <a:schemeClr val="bg1">
                    <a:lumMod val="95000"/>
                  </a:schemeClr>
                </a:solidFill>
              </a:rPr>
              <a:t>Public Engagement and Vaccine Equity </a:t>
            </a:r>
          </a:p>
        </p:txBody>
      </p:sp>
      <p:sp>
        <p:nvSpPr>
          <p:cNvPr id="6" name="Text Placeholder 5">
            <a:extLst>
              <a:ext uri="{FF2B5EF4-FFF2-40B4-BE49-F238E27FC236}">
                <a16:creationId xmlns:a16="http://schemas.microsoft.com/office/drawing/2014/main" id="{798F4CB7-72C8-AE0A-350A-449239B83010}"/>
              </a:ext>
            </a:extLst>
          </p:cNvPr>
          <p:cNvSpPr>
            <a:spLocks noGrp="1"/>
          </p:cNvSpPr>
          <p:nvPr>
            <p:ph type="body" sz="quarter" idx="11"/>
          </p:nvPr>
        </p:nvSpPr>
        <p:spPr>
          <a:xfrm>
            <a:off x="687560" y="5175250"/>
            <a:ext cx="11547983" cy="1941513"/>
          </a:xfrm>
        </p:spPr>
        <p:txBody>
          <a:bodyPr/>
          <a:lstStyle/>
          <a:p>
            <a:r>
              <a:rPr lang="en-GB" sz="2400"/>
              <a:t>Jasmin Chowdhury – Service Development and User Engagement Senior Practitioner, Vaccine Preventable Disease Programme </a:t>
            </a:r>
          </a:p>
        </p:txBody>
      </p:sp>
      <p:sp>
        <p:nvSpPr>
          <p:cNvPr id="4" name="Slide Number Placeholder 3">
            <a:extLst>
              <a:ext uri="{FF2B5EF4-FFF2-40B4-BE49-F238E27FC236}">
                <a16:creationId xmlns:a16="http://schemas.microsoft.com/office/drawing/2014/main" id="{B4A3CBAC-E3D1-C560-4A49-B175B4E31CE1}"/>
              </a:ext>
            </a:extLst>
          </p:cNvPr>
          <p:cNvSpPr>
            <a:spLocks noGrp="1"/>
          </p:cNvSpPr>
          <p:nvPr>
            <p:ph type="sldNum" sz="quarter" idx="4294967295"/>
          </p:nvPr>
        </p:nvSpPr>
        <p:spPr>
          <a:xfrm>
            <a:off x="17506950" y="9580563"/>
            <a:ext cx="781050" cy="550862"/>
          </a:xfrm>
          <a:prstGeom prst="rect">
            <a:avLst/>
          </a:prstGeom>
        </p:spPr>
        <p:txBody>
          <a:bodyPr/>
          <a:lstStyle/>
          <a:p>
            <a:fld id="{561D0CCE-8DCC-44DC-A653-AE62B1D84A52}" type="slidenum">
              <a:rPr lang="en-GB" smtClean="0"/>
              <a:pPr/>
              <a:t>27</a:t>
            </a:fld>
            <a:endParaRPr lang="en-GB"/>
          </a:p>
        </p:txBody>
      </p:sp>
    </p:spTree>
    <p:extLst>
      <p:ext uri="{BB962C8B-B14F-4D97-AF65-F5344CB8AC3E}">
        <p14:creationId xmlns:p14="http://schemas.microsoft.com/office/powerpoint/2010/main" val="40575855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a:lstStyle/>
          <a:p>
            <a:r>
              <a:rPr lang="en-GB" sz="4400" b="0" i="0" u="none" strike="noStrike">
                <a:solidFill>
                  <a:srgbClr val="212A73"/>
                </a:solidFill>
                <a:effectLst/>
                <a:latin typeface="Arial" panose="020B0604020202020204" pitchFamily="34" charset="0"/>
              </a:rPr>
              <a:t>Attitudinal Survey with Parents of 0-5 years old</a:t>
            </a:r>
            <a:endParaRPr lang="en-GB" sz="4400"/>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28</a:t>
            </a:fld>
            <a:endParaRPr lang="en-GB"/>
          </a:p>
        </p:txBody>
      </p:sp>
      <p:sp>
        <p:nvSpPr>
          <p:cNvPr id="9" name="TextBox 8">
            <a:extLst>
              <a:ext uri="{FF2B5EF4-FFF2-40B4-BE49-F238E27FC236}">
                <a16:creationId xmlns:a16="http://schemas.microsoft.com/office/drawing/2014/main" id="{5E400F94-0F5D-20A8-01BF-544BF8974F60}"/>
              </a:ext>
            </a:extLst>
          </p:cNvPr>
          <p:cNvSpPr txBox="1"/>
          <p:nvPr/>
        </p:nvSpPr>
        <p:spPr>
          <a:xfrm>
            <a:off x="1112157" y="2116258"/>
            <a:ext cx="14882586" cy="1815882"/>
          </a:xfrm>
          <a:prstGeom prst="rect">
            <a:avLst/>
          </a:prstGeom>
          <a:noFill/>
        </p:spPr>
        <p:txBody>
          <a:bodyPr wrap="square">
            <a:spAutoFit/>
          </a:bodyPr>
          <a:lstStyle/>
          <a:p>
            <a:pPr algn="l" rtl="0" fontAlgn="base"/>
            <a:r>
              <a:rPr lang="en-GB" sz="2800" b="0" i="0" u="none" strike="noStrike">
                <a:solidFill>
                  <a:srgbClr val="212A73"/>
                </a:solidFill>
                <a:effectLst/>
                <a:latin typeface="Arial" panose="020B0604020202020204" pitchFamily="34" charset="0"/>
              </a:rPr>
              <a:t>The aim is to gather insights on:</a:t>
            </a:r>
            <a:r>
              <a:rPr lang="en-US" sz="2800" b="0" i="0">
                <a:solidFill>
                  <a:srgbClr val="212A73"/>
                </a:solidFill>
                <a:effectLst/>
                <a:latin typeface="Arial" panose="020B0604020202020204" pitchFamily="34" charset="0"/>
              </a:rPr>
              <a:t>​</a:t>
            </a:r>
            <a:endParaRPr lang="en-GB" sz="2800" b="0" i="0" u="none" strike="noStrike">
              <a:solidFill>
                <a:srgbClr val="212A73"/>
              </a:solidFill>
              <a:effectLst/>
              <a:latin typeface="Arial" panose="020B0604020202020204" pitchFamily="34" charset="0"/>
            </a:endParaRPr>
          </a:p>
          <a:p>
            <a:pPr algn="l" rtl="0" fontAlgn="base">
              <a:buFont typeface="Arial" panose="020B0604020202020204" pitchFamily="34" charset="0"/>
              <a:buChar char="•"/>
            </a:pPr>
            <a:r>
              <a:rPr lang="en-GB" sz="2800">
                <a:solidFill>
                  <a:srgbClr val="212A73"/>
                </a:solidFill>
                <a:latin typeface="Arial" panose="020B0604020202020204" pitchFamily="34" charset="0"/>
              </a:rPr>
              <a:t> A</a:t>
            </a:r>
            <a:r>
              <a:rPr lang="en-GB" sz="2800" b="0" i="0" u="none" strike="noStrike">
                <a:solidFill>
                  <a:srgbClr val="212A73"/>
                </a:solidFill>
                <a:effectLst/>
                <a:latin typeface="Arial" panose="020B0604020202020204" pitchFamily="34" charset="0"/>
              </a:rPr>
              <a:t>ttitudes &amp; perceptions on childhood immunisation</a:t>
            </a:r>
            <a:r>
              <a:rPr lang="en-US" sz="2800" b="0" i="0">
                <a:solidFill>
                  <a:srgbClr val="212A73"/>
                </a:solidFill>
                <a:effectLst/>
                <a:latin typeface="Arial" panose="020B0604020202020204" pitchFamily="34" charset="0"/>
              </a:rPr>
              <a:t>​</a:t>
            </a:r>
          </a:p>
          <a:p>
            <a:pPr algn="l" rtl="0" fontAlgn="base">
              <a:buFont typeface="Arial" panose="020B0604020202020204" pitchFamily="34" charset="0"/>
              <a:buChar char="•"/>
            </a:pPr>
            <a:r>
              <a:rPr lang="en-GB" sz="2800" b="0" i="0" u="none" strike="noStrike">
                <a:solidFill>
                  <a:srgbClr val="212A73"/>
                </a:solidFill>
                <a:effectLst/>
                <a:latin typeface="Arial" panose="020B0604020202020204" pitchFamily="34" charset="0"/>
              </a:rPr>
              <a:t> Explore &amp; understand motivations, barriers &amp; facilitators </a:t>
            </a:r>
            <a:r>
              <a:rPr lang="en-US" sz="2800" b="0" i="0">
                <a:solidFill>
                  <a:srgbClr val="212A73"/>
                </a:solidFill>
                <a:effectLst/>
                <a:latin typeface="Arial" panose="020B0604020202020204" pitchFamily="34" charset="0"/>
              </a:rPr>
              <a:t>​</a:t>
            </a:r>
          </a:p>
          <a:p>
            <a:pPr algn="l" rtl="0" fontAlgn="base">
              <a:buFont typeface="Arial" panose="020B0604020202020204" pitchFamily="34" charset="0"/>
              <a:buChar char="•"/>
            </a:pPr>
            <a:r>
              <a:rPr lang="en-GB" sz="2800" b="0" i="0" u="none" strike="noStrike">
                <a:solidFill>
                  <a:srgbClr val="212A73"/>
                </a:solidFill>
                <a:effectLst/>
                <a:latin typeface="Arial" panose="020B0604020202020204" pitchFamily="34" charset="0"/>
              </a:rPr>
              <a:t> Identify trusted sources of information, preferred formats &amp; explore interest in co-production</a:t>
            </a:r>
            <a:endParaRPr lang="en-US" sz="2800" b="0" i="0">
              <a:solidFill>
                <a:srgbClr val="212A73"/>
              </a:solidFill>
              <a:effectLst/>
              <a:latin typeface="Arial" panose="020B0604020202020204" pitchFamily="34" charset="0"/>
            </a:endParaRPr>
          </a:p>
        </p:txBody>
      </p:sp>
      <p:sp>
        <p:nvSpPr>
          <p:cNvPr id="11" name="TextBox 10">
            <a:extLst>
              <a:ext uri="{FF2B5EF4-FFF2-40B4-BE49-F238E27FC236}">
                <a16:creationId xmlns:a16="http://schemas.microsoft.com/office/drawing/2014/main" id="{332D35D5-A0BE-3F47-07AD-47DE508BD833}"/>
              </a:ext>
            </a:extLst>
          </p:cNvPr>
          <p:cNvSpPr txBox="1"/>
          <p:nvPr/>
        </p:nvSpPr>
        <p:spPr>
          <a:xfrm>
            <a:off x="981528" y="6488996"/>
            <a:ext cx="9151256" cy="508729"/>
          </a:xfrm>
          <a:prstGeom prst="rect">
            <a:avLst/>
          </a:prstGeom>
          <a:noFill/>
        </p:spPr>
        <p:txBody>
          <a:bodyPr wrap="square">
            <a:spAutoFit/>
          </a:bodyPr>
          <a:lstStyle/>
          <a:p>
            <a:r>
              <a:rPr lang="en-GB" b="0" i="0">
                <a:effectLst/>
                <a:latin typeface="Calibri Light" panose="020F0302020204030204" pitchFamily="34" charset="0"/>
                <a:hlinkClick r:id="rId2" tooltip="https://www.gov.uk/government/publications/childhood-vaccines-parental-attitudes-survey-2023/childhood-vaccines-parental-attitudes-survey-2023-findings"/>
              </a:rPr>
              <a:t>Childhood vaccines: parental attitudes survey 2023 findings</a:t>
            </a:r>
            <a:endParaRPr lang="en-GB"/>
          </a:p>
        </p:txBody>
      </p:sp>
      <p:pic>
        <p:nvPicPr>
          <p:cNvPr id="18434" name="Picture 2">
            <a:extLst>
              <a:ext uri="{FF2B5EF4-FFF2-40B4-BE49-F238E27FC236}">
                <a16:creationId xmlns:a16="http://schemas.microsoft.com/office/drawing/2014/main" id="{21D92037-BD5A-06DA-E466-E2BD93EB3F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63574" y="4504452"/>
            <a:ext cx="6729340" cy="3976137"/>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84C7FFFB-0B9F-B583-BE37-C9776D3126AC}"/>
              </a:ext>
            </a:extLst>
          </p:cNvPr>
          <p:cNvSpPr txBox="1"/>
          <p:nvPr/>
        </p:nvSpPr>
        <p:spPr>
          <a:xfrm>
            <a:off x="981528" y="4721012"/>
            <a:ext cx="9151256" cy="925125"/>
          </a:xfrm>
          <a:prstGeom prst="rect">
            <a:avLst/>
          </a:prstGeom>
          <a:noFill/>
        </p:spPr>
        <p:txBody>
          <a:bodyPr wrap="square">
            <a:spAutoFit/>
          </a:bodyPr>
          <a:lstStyle/>
          <a:p>
            <a:r>
              <a:rPr lang="en-GB" b="0" i="0">
                <a:effectLst/>
                <a:latin typeface="Calibri Light" panose="020F0302020204030204" pitchFamily="34" charset="0"/>
                <a:hlinkClick r:id="rId4" tooltip="https://phw.nhs.wales/topics/immunisation-and-vaccines/engagement-insights/parental-attitudes-to-immunisation-of-pre-school-children-2021-pdf/"/>
              </a:rPr>
              <a:t>Survey of Parental Attitudes towards Immunisation of Pre-School Children (2021)</a:t>
            </a:r>
            <a:endParaRPr lang="en-GB"/>
          </a:p>
        </p:txBody>
      </p:sp>
    </p:spTree>
    <p:extLst>
      <p:ext uri="{BB962C8B-B14F-4D97-AF65-F5344CB8AC3E}">
        <p14:creationId xmlns:p14="http://schemas.microsoft.com/office/powerpoint/2010/main" val="24876223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a:lstStyle/>
          <a:p>
            <a:r>
              <a:rPr lang="en-GB" sz="4400" b="0" i="0" u="none" strike="noStrike">
                <a:solidFill>
                  <a:srgbClr val="212A73"/>
                </a:solidFill>
                <a:effectLst/>
                <a:latin typeface="Arial" panose="020B0604020202020204" pitchFamily="34" charset="0"/>
              </a:rPr>
              <a:t>Rapid Service Evaluation Pilot with Deep End Practice</a:t>
            </a:r>
            <a:endParaRPr lang="en-GB" sz="4400"/>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29</a:t>
            </a:fld>
            <a:endParaRPr lang="en-GB"/>
          </a:p>
        </p:txBody>
      </p:sp>
      <p:sp>
        <p:nvSpPr>
          <p:cNvPr id="6" name="TextBox 5">
            <a:extLst>
              <a:ext uri="{FF2B5EF4-FFF2-40B4-BE49-F238E27FC236}">
                <a16:creationId xmlns:a16="http://schemas.microsoft.com/office/drawing/2014/main" id="{8B4B2F7D-5F87-9365-7483-6048007A86EE}"/>
              </a:ext>
            </a:extLst>
          </p:cNvPr>
          <p:cNvSpPr txBox="1"/>
          <p:nvPr/>
        </p:nvSpPr>
        <p:spPr>
          <a:xfrm>
            <a:off x="1257300" y="1735040"/>
            <a:ext cx="9744529" cy="3785652"/>
          </a:xfrm>
          <a:prstGeom prst="rect">
            <a:avLst/>
          </a:prstGeom>
          <a:noFill/>
        </p:spPr>
        <p:txBody>
          <a:bodyPr wrap="square">
            <a:spAutoFit/>
          </a:bodyPr>
          <a:lstStyle/>
          <a:p>
            <a:pPr algn="l" rtl="0" fontAlgn="base">
              <a:buFont typeface="Arial" panose="020B0604020202020204" pitchFamily="34" charset="0"/>
              <a:buChar char="•"/>
            </a:pPr>
            <a:r>
              <a:rPr lang="en-GB" sz="2400" b="0" i="0" u="none" strike="noStrike">
                <a:solidFill>
                  <a:srgbClr val="212A73"/>
                </a:solidFill>
                <a:effectLst/>
                <a:latin typeface="Arial" panose="020B0604020202020204" pitchFamily="34" charset="0"/>
              </a:rPr>
              <a:t>This collaborative piece of work between PHW VPDP, Practice within Deep End Cymru project, is intended to pilot an approach which could be used for future work to explore issues associated with under vaccination in highlighted deprived areas.</a:t>
            </a:r>
            <a:r>
              <a:rPr lang="en-US" sz="2400" b="0" i="0">
                <a:solidFill>
                  <a:srgbClr val="212A73"/>
                </a:solidFill>
                <a:effectLst/>
                <a:latin typeface="Arial" panose="020B0604020202020204" pitchFamily="34" charset="0"/>
              </a:rPr>
              <a:t>​</a:t>
            </a:r>
          </a:p>
          <a:p>
            <a:pPr algn="l" rtl="0" fontAlgn="base"/>
            <a:endParaRPr lang="en-US" sz="2400" b="0" i="0">
              <a:solidFill>
                <a:srgbClr val="212A73"/>
              </a:solidFill>
              <a:effectLst/>
              <a:latin typeface="Arial" panose="020B0604020202020204" pitchFamily="34" charset="0"/>
            </a:endParaRPr>
          </a:p>
          <a:p>
            <a:pPr algn="l" rtl="0" fontAlgn="base">
              <a:buFont typeface="Arial" panose="020B0604020202020204" pitchFamily="34" charset="0"/>
              <a:buChar char="•"/>
            </a:pPr>
            <a:r>
              <a:rPr lang="en-GB" sz="2400" b="0" i="0" u="none" strike="noStrike">
                <a:solidFill>
                  <a:srgbClr val="212A73"/>
                </a:solidFill>
                <a:effectLst/>
                <a:latin typeface="Arial" panose="020B0604020202020204" pitchFamily="34" charset="0"/>
              </a:rPr>
              <a:t>The approach builds on the frameworks recommended in WHO guidance on tailoring immunisation programmes (TIP) (WHO Regional Office for Europe, 2019) and practical guidance on identifying, addressing and tracking inequities in immunisation (WHO Regional Office for Europe, 2023)</a:t>
            </a:r>
            <a:endParaRPr lang="en-US" sz="2400" b="0" i="0">
              <a:solidFill>
                <a:srgbClr val="212A73"/>
              </a:solidFill>
              <a:effectLst/>
              <a:latin typeface="Arial" panose="020B0604020202020204" pitchFamily="34" charset="0"/>
            </a:endParaRPr>
          </a:p>
        </p:txBody>
      </p:sp>
      <p:pic>
        <p:nvPicPr>
          <p:cNvPr id="19458" name="Picture 2">
            <a:extLst>
              <a:ext uri="{FF2B5EF4-FFF2-40B4-BE49-F238E27FC236}">
                <a16:creationId xmlns:a16="http://schemas.microsoft.com/office/drawing/2014/main" id="{92E23D62-8A6B-4E4C-D9BB-DC74332540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6346" y="6353459"/>
            <a:ext cx="10610850" cy="28575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065FE1E-4994-B0BF-81E5-B1B81E63EA0C}"/>
              </a:ext>
            </a:extLst>
          </p:cNvPr>
          <p:cNvSpPr txBox="1"/>
          <p:nvPr/>
        </p:nvSpPr>
        <p:spPr>
          <a:xfrm>
            <a:off x="12489922" y="2877820"/>
            <a:ext cx="2743200" cy="9251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3"/>
              </a:rPr>
              <a:t>Deep End Wales Project</a:t>
            </a:r>
            <a:endParaRPr lang="en-US"/>
          </a:p>
        </p:txBody>
      </p:sp>
    </p:spTree>
    <p:extLst>
      <p:ext uri="{BB962C8B-B14F-4D97-AF65-F5344CB8AC3E}">
        <p14:creationId xmlns:p14="http://schemas.microsoft.com/office/powerpoint/2010/main" val="2260776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3</a:t>
            </a:fld>
            <a:endParaRPr lang="en-GB"/>
          </a:p>
        </p:txBody>
      </p:sp>
      <p:sp>
        <p:nvSpPr>
          <p:cNvPr id="6" name="TextBox 5">
            <a:extLst>
              <a:ext uri="{FF2B5EF4-FFF2-40B4-BE49-F238E27FC236}">
                <a16:creationId xmlns:a16="http://schemas.microsoft.com/office/drawing/2014/main" id="{6FD65838-620E-59E1-54D4-556DE465A6E7}"/>
              </a:ext>
            </a:extLst>
          </p:cNvPr>
          <p:cNvSpPr txBox="1"/>
          <p:nvPr/>
        </p:nvSpPr>
        <p:spPr>
          <a:xfrm>
            <a:off x="394431" y="551189"/>
            <a:ext cx="9151256" cy="769441"/>
          </a:xfrm>
          <a:prstGeom prst="rect">
            <a:avLst/>
          </a:prstGeom>
          <a:noFill/>
        </p:spPr>
        <p:txBody>
          <a:bodyPr wrap="square">
            <a:spAutoFit/>
          </a:bodyPr>
          <a:lstStyle/>
          <a:p>
            <a:r>
              <a:rPr lang="en-GB" sz="4400" b="0" i="0" u="none" strike="noStrike">
                <a:solidFill>
                  <a:srgbClr val="212A73"/>
                </a:solidFill>
                <a:effectLst/>
                <a:latin typeface="Arial" panose="020B0604020202020204" pitchFamily="34" charset="0"/>
              </a:rPr>
              <a:t>Aim of this resource</a:t>
            </a:r>
            <a:r>
              <a:rPr lang="en-GB" sz="2800" b="0" i="0">
                <a:solidFill>
                  <a:srgbClr val="000000"/>
                </a:solidFill>
                <a:effectLst/>
                <a:latin typeface="Arial" panose="020B0604020202020204" pitchFamily="34" charset="0"/>
              </a:rPr>
              <a:t>​</a:t>
            </a:r>
            <a:endParaRPr lang="en-GB"/>
          </a:p>
        </p:txBody>
      </p:sp>
      <p:sp>
        <p:nvSpPr>
          <p:cNvPr id="8" name="TextBox 7">
            <a:extLst>
              <a:ext uri="{FF2B5EF4-FFF2-40B4-BE49-F238E27FC236}">
                <a16:creationId xmlns:a16="http://schemas.microsoft.com/office/drawing/2014/main" id="{2513BC9F-F22F-1A0C-C7F0-EA152E81842C}"/>
              </a:ext>
            </a:extLst>
          </p:cNvPr>
          <p:cNvSpPr txBox="1"/>
          <p:nvPr/>
        </p:nvSpPr>
        <p:spPr>
          <a:xfrm>
            <a:off x="394431" y="1862324"/>
            <a:ext cx="13726885" cy="5940088"/>
          </a:xfrm>
          <a:prstGeom prst="rect">
            <a:avLst/>
          </a:prstGeom>
          <a:noFill/>
        </p:spPr>
        <p:txBody>
          <a:bodyPr wrap="square" lIns="91440" tIns="45720" rIns="91440" bIns="45720" anchor="t">
            <a:spAutoFit/>
          </a:bodyPr>
          <a:lstStyle/>
          <a:p>
            <a:pPr algn="l" rtl="0" fontAlgn="base">
              <a:buFont typeface="Arial" panose="020B0604020202020204" pitchFamily="34" charset="0"/>
              <a:buChar char="•"/>
            </a:pPr>
            <a:r>
              <a:rPr lang="en-GB" sz="2800" b="0" i="0" u="none" strike="noStrike">
                <a:solidFill>
                  <a:srgbClr val="212A73"/>
                </a:solidFill>
                <a:effectLst/>
                <a:latin typeface="Arial"/>
                <a:cs typeface="Arial"/>
              </a:rPr>
              <a:t> The aim of this recorded slide set is to provide healthcare professionals with an introduction and overview of the </a:t>
            </a:r>
            <a:r>
              <a:rPr lang="en-GB" sz="2800">
                <a:solidFill>
                  <a:srgbClr val="212A73"/>
                </a:solidFill>
                <a:latin typeface="Arial"/>
                <a:cs typeface="Arial"/>
              </a:rPr>
              <a:t>proposed</a:t>
            </a:r>
            <a:r>
              <a:rPr lang="en-GB" sz="2800" b="0" i="0" u="none" strike="noStrike">
                <a:solidFill>
                  <a:srgbClr val="212A73"/>
                </a:solidFill>
                <a:effectLst/>
                <a:latin typeface="Arial"/>
                <a:cs typeface="Arial"/>
              </a:rPr>
              <a:t> changes to the routine childhood immunisation schedule in 2025/2026.</a:t>
            </a:r>
            <a:r>
              <a:rPr lang="en-US" sz="2800" b="0" i="0">
                <a:solidFill>
                  <a:srgbClr val="212A73"/>
                </a:solidFill>
                <a:effectLst/>
                <a:latin typeface="Arial"/>
                <a:cs typeface="Arial"/>
              </a:rPr>
              <a:t>​</a:t>
            </a:r>
            <a:endParaRPr lang="en-US" b="0" i="0">
              <a:solidFill>
                <a:srgbClr val="212A73"/>
              </a:solidFill>
              <a:effectLst/>
              <a:latin typeface="Arial"/>
              <a:cs typeface="Arial"/>
            </a:endParaRPr>
          </a:p>
          <a:p>
            <a:pPr algn="l" rtl="0" fontAlgn="base"/>
            <a:r>
              <a:rPr lang="en-GB" sz="1000" b="0" i="0">
                <a:solidFill>
                  <a:srgbClr val="212A73"/>
                </a:solidFill>
                <a:effectLst/>
                <a:latin typeface="Arial"/>
                <a:cs typeface="Arial"/>
              </a:rPr>
              <a:t>​</a:t>
            </a:r>
            <a:endParaRPr lang="en-GB" b="0" i="0">
              <a:solidFill>
                <a:srgbClr val="212A73"/>
              </a:solidFill>
              <a:effectLst/>
              <a:latin typeface="Arial"/>
              <a:cs typeface="Arial"/>
            </a:endParaRPr>
          </a:p>
          <a:p>
            <a:pPr algn="l" rtl="0" fontAlgn="base">
              <a:buFont typeface="Arial" panose="020B0604020202020204" pitchFamily="34" charset="0"/>
              <a:buChar char="•"/>
            </a:pPr>
            <a:r>
              <a:rPr lang="en-GB" sz="2800" b="0" i="0" u="none" strike="noStrike">
                <a:solidFill>
                  <a:srgbClr val="212A73"/>
                </a:solidFill>
                <a:effectLst/>
                <a:latin typeface="Arial"/>
                <a:cs typeface="Arial"/>
              </a:rPr>
              <a:t> This is the first in a series of recorded slide sets in relation to the changes. </a:t>
            </a:r>
            <a:r>
              <a:rPr lang="en-US" sz="2800" b="0" i="0">
                <a:solidFill>
                  <a:srgbClr val="212A73"/>
                </a:solidFill>
                <a:effectLst/>
                <a:latin typeface="Arial"/>
                <a:cs typeface="Arial"/>
              </a:rPr>
              <a:t>​</a:t>
            </a:r>
            <a:endParaRPr lang="en-US" b="0" i="0">
              <a:solidFill>
                <a:srgbClr val="212A73"/>
              </a:solidFill>
              <a:effectLst/>
              <a:latin typeface="Arial"/>
              <a:cs typeface="Arial"/>
            </a:endParaRPr>
          </a:p>
          <a:p>
            <a:pPr algn="l" rtl="0" fontAlgn="base"/>
            <a:r>
              <a:rPr lang="en-GB" sz="1000" b="0" i="0">
                <a:solidFill>
                  <a:srgbClr val="212A73"/>
                </a:solidFill>
                <a:effectLst/>
                <a:latin typeface="Arial"/>
                <a:cs typeface="Arial"/>
              </a:rPr>
              <a:t>​</a:t>
            </a:r>
            <a:endParaRPr lang="en-GB" b="0" i="0">
              <a:solidFill>
                <a:srgbClr val="212A73"/>
              </a:solidFill>
              <a:effectLst/>
              <a:latin typeface="Arial"/>
              <a:cs typeface="Arial"/>
            </a:endParaRPr>
          </a:p>
          <a:p>
            <a:pPr algn="l" rtl="0" fontAlgn="base">
              <a:buFont typeface="Arial" panose="020B0604020202020204" pitchFamily="34" charset="0"/>
              <a:buChar char="•"/>
            </a:pPr>
            <a:r>
              <a:rPr lang="en-GB" sz="2800" b="0" i="0" u="none" strike="noStrike">
                <a:solidFill>
                  <a:srgbClr val="212A73"/>
                </a:solidFill>
                <a:effectLst/>
                <a:latin typeface="Arial"/>
                <a:cs typeface="Arial"/>
              </a:rPr>
              <a:t> Further slide sets in this series will be published as more information about the changes becomes   available. These will be made available here: </a:t>
            </a:r>
            <a:r>
              <a:rPr lang="en-GB" sz="2800" b="0" i="0" u="sng" strike="noStrike">
                <a:solidFill>
                  <a:srgbClr val="00A7A7"/>
                </a:solidFill>
                <a:effectLst/>
                <a:latin typeface="Arial"/>
                <a:cs typeface="Arial"/>
                <a:hlinkClick r:id="rId2"/>
              </a:rPr>
              <a:t>Immunisation training resources and events - Public Health Wales</a:t>
            </a:r>
            <a:r>
              <a:rPr lang="en-GB" sz="2800" b="0" i="0">
                <a:solidFill>
                  <a:srgbClr val="212A73"/>
                </a:solidFill>
                <a:effectLst/>
                <a:latin typeface="Arial"/>
                <a:cs typeface="Arial"/>
              </a:rPr>
              <a:t>​</a:t>
            </a:r>
            <a:endParaRPr lang="en-GB" b="0" i="0">
              <a:solidFill>
                <a:srgbClr val="212A73"/>
              </a:solidFill>
              <a:effectLst/>
              <a:latin typeface="Arial"/>
              <a:cs typeface="Arial"/>
            </a:endParaRPr>
          </a:p>
          <a:p>
            <a:pPr algn="l" rtl="0" fontAlgn="base"/>
            <a:r>
              <a:rPr lang="en-GB" sz="1000" b="0" i="0">
                <a:solidFill>
                  <a:srgbClr val="212A73"/>
                </a:solidFill>
                <a:effectLst/>
                <a:latin typeface="Arial"/>
                <a:cs typeface="Arial"/>
              </a:rPr>
              <a:t>​</a:t>
            </a:r>
            <a:endParaRPr lang="en-GB" b="0" i="0">
              <a:solidFill>
                <a:srgbClr val="212A73"/>
              </a:solidFill>
              <a:effectLst/>
              <a:latin typeface="Arial"/>
              <a:cs typeface="Arial"/>
            </a:endParaRPr>
          </a:p>
          <a:p>
            <a:pPr algn="l" rtl="0" fontAlgn="base">
              <a:buFont typeface="Arial" panose="020B0604020202020204" pitchFamily="34" charset="0"/>
              <a:buChar char="•"/>
            </a:pPr>
            <a:r>
              <a:rPr lang="en-GB" sz="2800" b="0" i="0" u="none" strike="noStrike">
                <a:solidFill>
                  <a:srgbClr val="212A73"/>
                </a:solidFill>
                <a:effectLst/>
                <a:latin typeface="Arial"/>
                <a:cs typeface="Arial"/>
              </a:rPr>
              <a:t> As these are recorded slides they can be viewed in many clinical settings, including lunch and learn sessions and independent CPD. </a:t>
            </a:r>
            <a:r>
              <a:rPr lang="en-US" sz="2800" b="0" i="0">
                <a:solidFill>
                  <a:srgbClr val="212A73"/>
                </a:solidFill>
                <a:effectLst/>
                <a:latin typeface="Arial"/>
                <a:cs typeface="Arial"/>
              </a:rPr>
              <a:t>​</a:t>
            </a:r>
            <a:endParaRPr lang="en-US" b="0" i="0">
              <a:solidFill>
                <a:srgbClr val="212A73"/>
              </a:solidFill>
              <a:effectLst/>
              <a:latin typeface="Arial"/>
              <a:cs typeface="Arial"/>
            </a:endParaRPr>
          </a:p>
          <a:p>
            <a:pPr algn="l" rtl="0" fontAlgn="base"/>
            <a:r>
              <a:rPr lang="en-GB" sz="1400" b="0" i="0">
                <a:solidFill>
                  <a:srgbClr val="212A73"/>
                </a:solidFill>
                <a:effectLst/>
                <a:latin typeface="Arial"/>
                <a:cs typeface="Arial"/>
              </a:rPr>
              <a:t>​</a:t>
            </a:r>
            <a:endParaRPr lang="en-GB" b="0" i="0">
              <a:solidFill>
                <a:srgbClr val="212A73"/>
              </a:solidFill>
              <a:effectLst/>
              <a:latin typeface="Arial"/>
              <a:cs typeface="Arial"/>
            </a:endParaRPr>
          </a:p>
          <a:p>
            <a:pPr algn="l" rtl="0" fontAlgn="base">
              <a:buFont typeface="Arial" panose="020B0604020202020204" pitchFamily="34" charset="0"/>
              <a:buChar char="•"/>
            </a:pPr>
            <a:r>
              <a:rPr lang="en-GB" sz="2800" b="0" i="0" u="none" strike="noStrike">
                <a:solidFill>
                  <a:srgbClr val="212A73"/>
                </a:solidFill>
                <a:effectLst/>
                <a:latin typeface="Arial"/>
                <a:cs typeface="Arial"/>
              </a:rPr>
              <a:t> The proposed changes are </a:t>
            </a:r>
            <a:r>
              <a:rPr lang="en-GB" sz="2800" b="1" i="0" u="none" strike="noStrike">
                <a:solidFill>
                  <a:srgbClr val="FF0000"/>
                </a:solidFill>
                <a:effectLst/>
                <a:latin typeface="Arial"/>
                <a:cs typeface="Arial"/>
              </a:rPr>
              <a:t>dependent on policy approval</a:t>
            </a:r>
            <a:r>
              <a:rPr lang="en-GB" sz="2800" b="0" i="0" u="none" strike="noStrike">
                <a:solidFill>
                  <a:srgbClr val="FF0000"/>
                </a:solidFill>
                <a:effectLst/>
                <a:latin typeface="Arial"/>
                <a:cs typeface="Arial"/>
              </a:rPr>
              <a:t>.</a:t>
            </a:r>
            <a:r>
              <a:rPr lang="en-GB" sz="1400" b="1" i="0" u="none" strike="noStrike">
                <a:solidFill>
                  <a:srgbClr val="212A73"/>
                </a:solidFill>
                <a:effectLst/>
                <a:latin typeface="Arial"/>
                <a:cs typeface="Arial"/>
              </a:rPr>
              <a:t> </a:t>
            </a:r>
            <a:r>
              <a:rPr lang="en-US" sz="1400" b="0" i="0">
                <a:solidFill>
                  <a:srgbClr val="212A73"/>
                </a:solidFill>
                <a:effectLst/>
                <a:latin typeface="Arial"/>
                <a:cs typeface="Arial"/>
              </a:rPr>
              <a:t>​</a:t>
            </a:r>
            <a:endParaRPr lang="en-US" b="0" i="0">
              <a:solidFill>
                <a:srgbClr val="212A73"/>
              </a:solidFill>
              <a:effectLst/>
              <a:latin typeface="Arial"/>
              <a:cs typeface="Arial"/>
            </a:endParaRPr>
          </a:p>
          <a:p>
            <a:pPr algn="l" rtl="0" fontAlgn="base"/>
            <a:r>
              <a:rPr lang="en-GB" sz="2800" b="0" i="0">
                <a:solidFill>
                  <a:srgbClr val="212A73"/>
                </a:solidFill>
                <a:effectLst/>
                <a:latin typeface="Arial"/>
                <a:cs typeface="Arial"/>
              </a:rPr>
              <a:t>​</a:t>
            </a:r>
            <a:endParaRPr lang="en-GB" b="0" i="0">
              <a:solidFill>
                <a:srgbClr val="212A73"/>
              </a:solidFill>
              <a:effectLst/>
              <a:latin typeface="Arial"/>
              <a:cs typeface="Arial"/>
            </a:endParaRPr>
          </a:p>
          <a:p>
            <a:pPr algn="l" rtl="0" fontAlgn="base"/>
            <a:r>
              <a:rPr lang="en-GB" sz="2800" b="1" i="0" u="none" strike="noStrike">
                <a:solidFill>
                  <a:srgbClr val="212A73"/>
                </a:solidFill>
                <a:effectLst/>
                <a:latin typeface="Arial"/>
                <a:cs typeface="Arial"/>
              </a:rPr>
              <a:t>The information within these slides is up to date as of the 20</a:t>
            </a:r>
            <a:r>
              <a:rPr lang="en-GB" sz="1800" b="1" i="0" u="none" strike="noStrike">
                <a:solidFill>
                  <a:srgbClr val="212A73"/>
                </a:solidFill>
                <a:effectLst/>
                <a:latin typeface="Arial"/>
                <a:cs typeface="Arial"/>
              </a:rPr>
              <a:t>th</a:t>
            </a:r>
            <a:r>
              <a:rPr lang="en-GB" sz="2800" b="1" i="0" u="none" strike="noStrike">
                <a:solidFill>
                  <a:srgbClr val="212A73"/>
                </a:solidFill>
                <a:effectLst/>
                <a:latin typeface="Arial"/>
                <a:cs typeface="Arial"/>
              </a:rPr>
              <a:t> March 2025</a:t>
            </a:r>
            <a:endParaRPr lang="en-US" b="0" i="0">
              <a:solidFill>
                <a:srgbClr val="212A73"/>
              </a:solidFill>
              <a:effectLst/>
              <a:latin typeface="Arial"/>
              <a:cs typeface="Arial"/>
            </a:endParaRPr>
          </a:p>
        </p:txBody>
      </p:sp>
    </p:spTree>
    <p:extLst>
      <p:ext uri="{BB962C8B-B14F-4D97-AF65-F5344CB8AC3E}">
        <p14:creationId xmlns:p14="http://schemas.microsoft.com/office/powerpoint/2010/main" val="364786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112157" y="502361"/>
            <a:ext cx="15773400" cy="2000618"/>
          </a:xfrm>
        </p:spPr>
        <p:txBody>
          <a:bodyPr/>
          <a:lstStyle/>
          <a:p>
            <a:r>
              <a:rPr lang="en-GB" sz="4400" b="0" i="0" u="none" strike="noStrike">
                <a:solidFill>
                  <a:srgbClr val="212A73"/>
                </a:solidFill>
                <a:effectLst/>
                <a:latin typeface="Arial" panose="020B0604020202020204" pitchFamily="34" charset="0"/>
              </a:rPr>
              <a:t>Community Vaccine Champions </a:t>
            </a:r>
            <a:r>
              <a:rPr lang="en-GB" sz="4400" b="0" i="0">
                <a:solidFill>
                  <a:srgbClr val="000000"/>
                </a:solidFill>
                <a:effectLst/>
                <a:latin typeface="Arial" panose="020B0604020202020204" pitchFamily="34" charset="0"/>
              </a:rPr>
              <a:t>​</a:t>
            </a:r>
            <a:r>
              <a:rPr lang="en-GB" sz="4400">
                <a:solidFill>
                  <a:srgbClr val="000000"/>
                </a:solidFill>
                <a:latin typeface="Arial" panose="020B0604020202020204" pitchFamily="34" charset="0"/>
              </a:rPr>
              <a:t>f</a:t>
            </a:r>
            <a:r>
              <a:rPr lang="en-GB" sz="4400" b="0" i="0" u="none" strike="noStrike">
                <a:solidFill>
                  <a:srgbClr val="212A73"/>
                </a:solidFill>
                <a:effectLst/>
                <a:latin typeface="Arial" panose="020B0604020202020204" pitchFamily="34" charset="0"/>
              </a:rPr>
              <a:t>rom Ethnic Minority Communities </a:t>
            </a:r>
            <a:endParaRPr lang="en-GB" sz="4400"/>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30</a:t>
            </a:fld>
            <a:endParaRPr lang="en-GB"/>
          </a:p>
        </p:txBody>
      </p:sp>
      <p:pic>
        <p:nvPicPr>
          <p:cNvPr id="20482" name="Picture 2" descr="A group of women with different hair styles&#10;&#10;AI-generated content may be incorrect.">
            <a:extLst>
              <a:ext uri="{FF2B5EF4-FFF2-40B4-BE49-F238E27FC236}">
                <a16:creationId xmlns:a16="http://schemas.microsoft.com/office/drawing/2014/main" id="{C69FD66C-82BF-16B5-E360-30E5522820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031" y="2108654"/>
            <a:ext cx="8058150" cy="680085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0627ED9-2A78-DCD8-99B7-12BA8A42FB05}"/>
              </a:ext>
            </a:extLst>
          </p:cNvPr>
          <p:cNvSpPr txBox="1"/>
          <p:nvPr/>
        </p:nvSpPr>
        <p:spPr>
          <a:xfrm>
            <a:off x="9522821" y="2108654"/>
            <a:ext cx="7766590" cy="4524315"/>
          </a:xfrm>
          <a:prstGeom prst="rect">
            <a:avLst/>
          </a:prstGeom>
          <a:noFill/>
        </p:spPr>
        <p:txBody>
          <a:bodyPr wrap="square" lIns="91440" tIns="45720" rIns="91440" bIns="45720" anchor="t">
            <a:spAutoFit/>
          </a:bodyPr>
          <a:lstStyle/>
          <a:p>
            <a:pPr algn="l" rtl="0" fontAlgn="base">
              <a:buFont typeface="Arial" panose="020B0604020202020204" pitchFamily="34" charset="0"/>
              <a:buChar char="•"/>
            </a:pPr>
            <a:r>
              <a:rPr lang="en-GB" sz="2400">
                <a:solidFill>
                  <a:srgbClr val="212A73"/>
                </a:solidFill>
                <a:latin typeface="Arial"/>
                <a:cs typeface="Arial"/>
              </a:rPr>
              <a:t> </a:t>
            </a:r>
            <a:r>
              <a:rPr lang="en-GB" sz="2400" b="0" i="0" u="none" strike="noStrike">
                <a:solidFill>
                  <a:srgbClr val="212A73"/>
                </a:solidFill>
                <a:effectLst/>
                <a:latin typeface="Arial"/>
                <a:cs typeface="Arial"/>
              </a:rPr>
              <a:t>Working with colleagues from LPHT at Cardiff &amp; Vale to develop a pool of community vaccine champions for pregnancy &amp; pre-school vaccination from ethnic minority communities </a:t>
            </a:r>
            <a:r>
              <a:rPr lang="en-US" sz="2400" b="0" i="0">
                <a:solidFill>
                  <a:srgbClr val="212A73"/>
                </a:solidFill>
                <a:effectLst/>
                <a:latin typeface="Arial"/>
                <a:cs typeface="Arial"/>
              </a:rPr>
              <a:t>​</a:t>
            </a:r>
          </a:p>
          <a:p>
            <a:pPr algn="l" rtl="0" fontAlgn="base"/>
            <a:endParaRPr lang="en-US" sz="2400" b="0" i="0">
              <a:solidFill>
                <a:srgbClr val="212A73"/>
              </a:solidFill>
              <a:effectLst/>
              <a:latin typeface="Arial" panose="020B0604020202020204" pitchFamily="34" charset="0"/>
            </a:endParaRPr>
          </a:p>
          <a:p>
            <a:pPr algn="l" rtl="0" fontAlgn="base"/>
            <a:r>
              <a:rPr lang="en-GB" sz="2400" b="0" i="0" u="none" strike="noStrike">
                <a:solidFill>
                  <a:srgbClr val="212A73"/>
                </a:solidFill>
                <a:effectLst/>
                <a:latin typeface="Arial"/>
                <a:cs typeface="Arial"/>
              </a:rPr>
              <a:t>Roles of vaccine champions:</a:t>
            </a:r>
            <a:r>
              <a:rPr lang="en-US" sz="2400" b="0" i="0">
                <a:solidFill>
                  <a:srgbClr val="212A73"/>
                </a:solidFill>
                <a:effectLst/>
                <a:latin typeface="Arial"/>
                <a:cs typeface="Arial"/>
              </a:rPr>
              <a:t>​</a:t>
            </a:r>
          </a:p>
          <a:p>
            <a:pPr algn="l" rtl="0" fontAlgn="base">
              <a:buFont typeface="Arial" panose="020B0604020202020204" pitchFamily="34" charset="0"/>
              <a:buChar char="•"/>
            </a:pPr>
            <a:r>
              <a:rPr lang="en-GB" sz="2400" b="0" i="0" u="none" strike="noStrike">
                <a:solidFill>
                  <a:srgbClr val="212A73"/>
                </a:solidFill>
                <a:effectLst/>
                <a:latin typeface="Arial"/>
                <a:cs typeface="Arial"/>
              </a:rPr>
              <a:t> Raise awareness of vaccines in local communities</a:t>
            </a:r>
            <a:r>
              <a:rPr lang="en-US" sz="2400" b="0" i="0">
                <a:solidFill>
                  <a:srgbClr val="212A73"/>
                </a:solidFill>
                <a:effectLst/>
                <a:latin typeface="Arial"/>
                <a:cs typeface="Arial"/>
              </a:rPr>
              <a:t>​</a:t>
            </a:r>
          </a:p>
          <a:p>
            <a:pPr algn="l" rtl="0" fontAlgn="base"/>
            <a:endParaRPr lang="en-US" sz="2400" b="0" i="0">
              <a:solidFill>
                <a:srgbClr val="212A73"/>
              </a:solidFill>
              <a:effectLst/>
              <a:latin typeface="Arial" panose="020B0604020202020204" pitchFamily="34" charset="0"/>
            </a:endParaRPr>
          </a:p>
          <a:p>
            <a:pPr algn="l" rtl="0" fontAlgn="base">
              <a:buFont typeface="Arial" panose="020B0604020202020204" pitchFamily="34" charset="0"/>
              <a:buChar char="•"/>
            </a:pPr>
            <a:r>
              <a:rPr lang="en-GB" sz="2400" b="0" i="0" u="none" strike="noStrike">
                <a:solidFill>
                  <a:srgbClr val="212A73"/>
                </a:solidFill>
                <a:effectLst/>
                <a:latin typeface="Arial"/>
                <a:cs typeface="Arial"/>
              </a:rPr>
              <a:t> Gather feedback and insights around vaccination from local communities</a:t>
            </a:r>
            <a:r>
              <a:rPr lang="en-US" sz="2400" b="0" i="0">
                <a:solidFill>
                  <a:srgbClr val="212A73"/>
                </a:solidFill>
                <a:effectLst/>
                <a:latin typeface="Arial"/>
                <a:cs typeface="Arial"/>
              </a:rPr>
              <a:t>​</a:t>
            </a:r>
          </a:p>
          <a:p>
            <a:pPr algn="l" rtl="0" fontAlgn="base"/>
            <a:endParaRPr lang="en-US" sz="2400" b="0" i="0">
              <a:solidFill>
                <a:srgbClr val="212A73"/>
              </a:solidFill>
              <a:effectLst/>
              <a:latin typeface="Arial" panose="020B0604020202020204" pitchFamily="34" charset="0"/>
            </a:endParaRPr>
          </a:p>
          <a:p>
            <a:pPr algn="l" rtl="0" fontAlgn="base">
              <a:buFont typeface="Arial" panose="020B0604020202020204" pitchFamily="34" charset="0"/>
              <a:buChar char="•"/>
            </a:pPr>
            <a:r>
              <a:rPr lang="en-GB" sz="2400" b="0" i="0" u="none" strike="noStrike">
                <a:solidFill>
                  <a:srgbClr val="212A73"/>
                </a:solidFill>
                <a:effectLst/>
                <a:latin typeface="Arial"/>
                <a:cs typeface="Arial"/>
              </a:rPr>
              <a:t> Work with us to co-produce vaccine-related resources</a:t>
            </a:r>
            <a:r>
              <a:rPr lang="en-US" sz="2400" b="0" i="0">
                <a:solidFill>
                  <a:srgbClr val="212A73"/>
                </a:solidFill>
                <a:effectLst/>
                <a:latin typeface="Arial"/>
                <a:cs typeface="Arial"/>
              </a:rPr>
              <a:t>​</a:t>
            </a:r>
          </a:p>
        </p:txBody>
      </p:sp>
    </p:spTree>
    <p:extLst>
      <p:ext uri="{BB962C8B-B14F-4D97-AF65-F5344CB8AC3E}">
        <p14:creationId xmlns:p14="http://schemas.microsoft.com/office/powerpoint/2010/main" val="30440400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31</a:t>
            </a:fld>
            <a:endParaRPr lang="en-GB"/>
          </a:p>
        </p:txBody>
      </p:sp>
      <p:pic>
        <p:nvPicPr>
          <p:cNvPr id="21506" name="Picture 2" descr="How Soliciting Customer Testimonials Can Boost Your Business">
            <a:extLst>
              <a:ext uri="{FF2B5EF4-FFF2-40B4-BE49-F238E27FC236}">
                <a16:creationId xmlns:a16="http://schemas.microsoft.com/office/drawing/2014/main" id="{6B24E184-F109-F447-B2F2-E6A110B9A9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137" y="218586"/>
            <a:ext cx="8932863" cy="563067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8849BB02-D00B-4DAF-D3DA-80061839A33F}"/>
              </a:ext>
            </a:extLst>
          </p:cNvPr>
          <p:cNvSpPr txBox="1"/>
          <p:nvPr/>
        </p:nvSpPr>
        <p:spPr>
          <a:xfrm>
            <a:off x="9130382" y="2588971"/>
            <a:ext cx="8946481" cy="1384995"/>
          </a:xfrm>
          <a:prstGeom prst="rect">
            <a:avLst/>
          </a:prstGeom>
          <a:noFill/>
        </p:spPr>
        <p:txBody>
          <a:bodyPr wrap="square" lIns="91440" tIns="45720" rIns="91440" bIns="45720" anchor="t">
            <a:spAutoFit/>
          </a:bodyPr>
          <a:lstStyle/>
          <a:p>
            <a:r>
              <a:rPr lang="en-US" sz="2800" b="1" i="0" u="none" strike="noStrike">
                <a:solidFill>
                  <a:srgbClr val="212A73"/>
                </a:solidFill>
                <a:effectLst/>
                <a:latin typeface="Arial"/>
                <a:cs typeface="Arial"/>
              </a:rPr>
              <a:t>We value your feedback! </a:t>
            </a:r>
            <a:r>
              <a:rPr lang="en-US" sz="2800" b="0" i="0" u="none" strike="noStrike">
                <a:solidFill>
                  <a:srgbClr val="212A73"/>
                </a:solidFill>
                <a:effectLst/>
                <a:latin typeface="Arial"/>
                <a:cs typeface="Arial"/>
              </a:rPr>
              <a:t>Please take a few moments to complete the evaluation – </a:t>
            </a:r>
            <a:r>
              <a:rPr lang="en-US" sz="2800">
                <a:solidFill>
                  <a:srgbClr val="212A73"/>
                </a:solidFill>
                <a:latin typeface="Arial"/>
                <a:cs typeface="Arial"/>
              </a:rPr>
              <a:t>this will ensure future sessions</a:t>
            </a:r>
            <a:r>
              <a:rPr lang="en-US" sz="2800" b="0" i="0" u="none" strike="noStrike">
                <a:solidFill>
                  <a:srgbClr val="212A73"/>
                </a:solidFill>
                <a:effectLst/>
                <a:latin typeface="Arial"/>
                <a:cs typeface="Arial"/>
              </a:rPr>
              <a:t> </a:t>
            </a:r>
            <a:r>
              <a:rPr lang="en-US" sz="2800">
                <a:solidFill>
                  <a:srgbClr val="212A73"/>
                </a:solidFill>
                <a:latin typeface="Arial"/>
                <a:cs typeface="Arial"/>
              </a:rPr>
              <a:t>are meeting service needs.</a:t>
            </a:r>
            <a:endParaRPr lang="en-GB">
              <a:latin typeface="Arial"/>
              <a:cs typeface="Arial"/>
            </a:endParaRPr>
          </a:p>
        </p:txBody>
      </p:sp>
      <p:pic>
        <p:nvPicPr>
          <p:cNvPr id="21508" name="Picture 4" descr="A qr code on a white square&#10;&#10;AI-generated content may be incorrect.">
            <a:extLst>
              <a:ext uri="{FF2B5EF4-FFF2-40B4-BE49-F238E27FC236}">
                <a16:creationId xmlns:a16="http://schemas.microsoft.com/office/drawing/2014/main" id="{6B2E4FDC-883E-8053-271E-1CBC3E3911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22088" y="4799181"/>
            <a:ext cx="4470400" cy="299353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4E096054-6EB3-4C5D-F14C-FED79D01A48F}"/>
              </a:ext>
            </a:extLst>
          </p:cNvPr>
          <p:cNvSpPr txBox="1"/>
          <p:nvPr/>
        </p:nvSpPr>
        <p:spPr>
          <a:xfrm>
            <a:off x="820059" y="7212747"/>
            <a:ext cx="9151256" cy="954107"/>
          </a:xfrm>
          <a:prstGeom prst="rect">
            <a:avLst/>
          </a:prstGeom>
          <a:noFill/>
        </p:spPr>
        <p:txBody>
          <a:bodyPr wrap="square">
            <a:spAutoFit/>
          </a:bodyPr>
          <a:lstStyle/>
          <a:p>
            <a:r>
              <a:rPr lang="en-US" sz="2800" b="1" i="0" u="sng" strike="noStrike">
                <a:solidFill>
                  <a:srgbClr val="00A7A7"/>
                </a:solidFill>
                <a:effectLst/>
                <a:latin typeface="Arial" panose="020B0604020202020204" pitchFamily="34" charset="0"/>
                <a:hlinkClick r:id="rId4"/>
              </a:rPr>
              <a:t>Potential changes to the routine childhood </a:t>
            </a:r>
            <a:r>
              <a:rPr lang="en-US" sz="2800" b="1" i="0" u="sng" strike="noStrike" err="1">
                <a:solidFill>
                  <a:srgbClr val="00A7A7"/>
                </a:solidFill>
                <a:effectLst/>
                <a:latin typeface="Arial" panose="020B0604020202020204" pitchFamily="34" charset="0"/>
                <a:hlinkClick r:id="rId4"/>
              </a:rPr>
              <a:t>immunisation</a:t>
            </a:r>
            <a:r>
              <a:rPr lang="en-US" sz="2800" b="1" i="0" u="sng" strike="noStrike">
                <a:solidFill>
                  <a:srgbClr val="00A7A7"/>
                </a:solidFill>
                <a:effectLst/>
                <a:latin typeface="Arial" panose="020B0604020202020204" pitchFamily="34" charset="0"/>
                <a:hlinkClick r:id="rId4"/>
              </a:rPr>
              <a:t> </a:t>
            </a:r>
            <a:r>
              <a:rPr lang="en-US" sz="2800" b="1" i="0" u="sng" strike="noStrike" err="1">
                <a:solidFill>
                  <a:srgbClr val="00A7A7"/>
                </a:solidFill>
                <a:effectLst/>
                <a:latin typeface="Arial" panose="020B0604020202020204" pitchFamily="34" charset="0"/>
                <a:hlinkClick r:id="rId4"/>
              </a:rPr>
              <a:t>programme</a:t>
            </a:r>
            <a:r>
              <a:rPr lang="en-US" sz="2800" b="1" i="0" u="sng" strike="noStrike">
                <a:solidFill>
                  <a:srgbClr val="00A7A7"/>
                </a:solidFill>
                <a:effectLst/>
                <a:latin typeface="Arial" panose="020B0604020202020204" pitchFamily="34" charset="0"/>
                <a:hlinkClick r:id="rId4"/>
              </a:rPr>
              <a:t> - Feedback Form</a:t>
            </a:r>
            <a:endParaRPr lang="en-GB"/>
          </a:p>
        </p:txBody>
      </p:sp>
    </p:spTree>
    <p:extLst>
      <p:ext uri="{BB962C8B-B14F-4D97-AF65-F5344CB8AC3E}">
        <p14:creationId xmlns:p14="http://schemas.microsoft.com/office/powerpoint/2010/main" val="3351239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a:lstStyle/>
          <a:p>
            <a:r>
              <a:rPr lang="en-GB" sz="3600" b="1" i="0" u="none" strike="noStrike">
                <a:solidFill>
                  <a:srgbClr val="212A73"/>
                </a:solidFill>
                <a:effectLst/>
                <a:latin typeface="Arial" panose="020B0604020202020204" pitchFamily="34" charset="0"/>
              </a:rPr>
              <a:t>The Joint Committee on Vaccination and Immunisation (JCVI)</a:t>
            </a:r>
            <a:r>
              <a:rPr lang="en-GB" sz="3600" b="0" i="0">
                <a:solidFill>
                  <a:srgbClr val="000000"/>
                </a:solidFill>
                <a:effectLst/>
                <a:latin typeface="Arial" panose="020B0604020202020204" pitchFamily="34" charset="0"/>
              </a:rPr>
              <a:t>​</a:t>
            </a:r>
            <a:br>
              <a:rPr lang="en-GB" sz="3600" b="0" i="0">
                <a:solidFill>
                  <a:srgbClr val="000000"/>
                </a:solidFill>
                <a:effectLst/>
                <a:latin typeface="Arial" panose="020B0604020202020204" pitchFamily="34" charset="0"/>
              </a:rPr>
            </a:br>
            <a:r>
              <a:rPr lang="en-GB" sz="3600" b="0" i="0" u="none" strike="noStrike">
                <a:solidFill>
                  <a:srgbClr val="212A73"/>
                </a:solidFill>
                <a:effectLst/>
                <a:latin typeface="Arial" panose="020B0604020202020204" pitchFamily="34" charset="0"/>
              </a:rPr>
              <a:t>These proposed changes are based on advice by the JCVI.</a:t>
            </a:r>
            <a:endParaRPr lang="en-GB" sz="3600"/>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1039586" y="2274618"/>
            <a:ext cx="15773400" cy="6567297"/>
          </a:xfrm>
        </p:spPr>
        <p:txBody>
          <a:bodyPr lIns="91440" tIns="45720" rIns="91440" bIns="45720" anchor="t"/>
          <a:lstStyle/>
          <a:p>
            <a:pPr marL="0" indent="0" algn="l" rtl="0" fontAlgn="auto">
              <a:buNone/>
            </a:pPr>
            <a:r>
              <a:rPr lang="en-GB" sz="2800" b="1" i="0" u="none" strike="noStrike">
                <a:solidFill>
                  <a:srgbClr val="212A73"/>
                </a:solidFill>
                <a:effectLst/>
                <a:latin typeface="Arial" panose="020B0604020202020204" pitchFamily="34" charset="0"/>
              </a:rPr>
              <a:t>The role of the JCVI</a:t>
            </a:r>
            <a:r>
              <a:rPr lang="en-GB" sz="2800" b="0" i="0" u="none" strike="noStrike">
                <a:solidFill>
                  <a:srgbClr val="212A73"/>
                </a:solidFill>
                <a:effectLst/>
                <a:latin typeface="Arial" panose="020B0604020202020204" pitchFamily="34" charset="0"/>
              </a:rPr>
              <a:t>​</a:t>
            </a:r>
            <a:endParaRPr lang="en-US"/>
          </a:p>
          <a:p>
            <a:pPr marL="340360" indent="-340360" algn="l" rtl="0" fontAlgn="base">
              <a:buFont typeface="Arial" panose="020B0604020202020204" pitchFamily="34" charset="0"/>
              <a:buChar char="•"/>
            </a:pPr>
            <a:r>
              <a:rPr lang="en-GB" sz="2800" b="0" i="0" u="none" strike="noStrike">
                <a:solidFill>
                  <a:srgbClr val="212A73"/>
                </a:solidFill>
                <a:effectLst/>
                <a:latin typeface="Arial"/>
                <a:cs typeface="Arial"/>
              </a:rPr>
              <a:t>Independent expert committee advising the UK government on vaccines.</a:t>
            </a:r>
            <a:r>
              <a:rPr lang="en-US" sz="2800" b="0" i="0">
                <a:solidFill>
                  <a:srgbClr val="212A73"/>
                </a:solidFill>
                <a:effectLst/>
                <a:latin typeface="Arial"/>
                <a:cs typeface="Arial"/>
              </a:rPr>
              <a:t>​</a:t>
            </a:r>
          </a:p>
          <a:p>
            <a:pPr marL="340360" indent="-340360" algn="l" rtl="0" fontAlgn="base">
              <a:buFont typeface="Arial" panose="020B0604020202020204" pitchFamily="34" charset="0"/>
              <a:buChar char="•"/>
            </a:pPr>
            <a:r>
              <a:rPr lang="en-GB" sz="2800" b="0" i="0" u="none" strike="noStrike">
                <a:solidFill>
                  <a:srgbClr val="212A73"/>
                </a:solidFill>
                <a:effectLst/>
                <a:latin typeface="Arial"/>
                <a:cs typeface="Arial"/>
              </a:rPr>
              <a:t>Reviews scientific evidence, safety data, cost-effectiveness and public health impact.</a:t>
            </a:r>
            <a:r>
              <a:rPr lang="en-US" sz="2800" b="0" i="0">
                <a:solidFill>
                  <a:srgbClr val="212A73"/>
                </a:solidFill>
                <a:effectLst/>
                <a:latin typeface="Arial"/>
                <a:cs typeface="Arial"/>
              </a:rPr>
              <a:t>​</a:t>
            </a:r>
          </a:p>
          <a:p>
            <a:pPr marL="340360" indent="-340360" algn="l" rtl="0" fontAlgn="base">
              <a:buFont typeface="Arial" panose="020B0604020202020204" pitchFamily="34" charset="0"/>
              <a:buChar char="•"/>
            </a:pPr>
            <a:r>
              <a:rPr lang="en-GB" sz="2800" b="0" i="0" u="none" strike="noStrike">
                <a:solidFill>
                  <a:srgbClr val="212A73"/>
                </a:solidFill>
                <a:effectLst/>
                <a:latin typeface="Arial"/>
                <a:cs typeface="Arial"/>
              </a:rPr>
              <a:t>Ensures vaccine programmes provide the greatest benefit to public health.</a:t>
            </a:r>
            <a:r>
              <a:rPr lang="en-US" sz="2800" b="0" i="0">
                <a:solidFill>
                  <a:srgbClr val="212A73"/>
                </a:solidFill>
                <a:effectLst/>
                <a:latin typeface="Arial"/>
                <a:cs typeface="Arial"/>
              </a:rPr>
              <a:t>​</a:t>
            </a:r>
          </a:p>
          <a:p>
            <a:pPr marL="0" indent="0" algn="l" rtl="0" fontAlgn="base">
              <a:buNone/>
            </a:pPr>
            <a:endParaRPr lang="en-GB" sz="2800" b="0" i="0" u="sng" strike="noStrike">
              <a:solidFill>
                <a:srgbClr val="00A7A7"/>
              </a:solidFill>
              <a:effectLst/>
              <a:latin typeface="Arial" panose="020B0604020202020204" pitchFamily="34" charset="0"/>
              <a:hlinkClick r:id="rId2"/>
            </a:endParaRPr>
          </a:p>
          <a:p>
            <a:pPr marL="0" indent="0" algn="l" rtl="0" fontAlgn="base">
              <a:buNone/>
            </a:pPr>
            <a:endParaRPr lang="en-GB" sz="2800" u="sng">
              <a:solidFill>
                <a:srgbClr val="00A7A7"/>
              </a:solidFill>
              <a:latin typeface="Arial" panose="020B0604020202020204" pitchFamily="34" charset="0"/>
              <a:hlinkClick r:id="rId2"/>
            </a:endParaRPr>
          </a:p>
          <a:p>
            <a:pPr marL="0" indent="0" algn="l" rtl="0" fontAlgn="base">
              <a:buNone/>
            </a:pPr>
            <a:r>
              <a:rPr lang="en-GB" sz="2800" b="0" i="0" u="sng" strike="noStrike">
                <a:solidFill>
                  <a:srgbClr val="00A7A7"/>
                </a:solidFill>
                <a:effectLst/>
                <a:latin typeface="Arial"/>
                <a:cs typeface="Arial"/>
                <a:hlinkClick r:id="rId2"/>
              </a:rPr>
              <a:t>Joint Committee on Vaccination and Immunisation - GOV.UK</a:t>
            </a:r>
            <a:endParaRPr lang="en-GB" sz="2800" b="0" i="0">
              <a:solidFill>
                <a:srgbClr val="212A73"/>
              </a:solidFill>
              <a:effectLst/>
              <a:latin typeface="Arial"/>
              <a:cs typeface="Arial"/>
            </a:endParaRPr>
          </a:p>
          <a:p>
            <a:pPr marL="340360" indent="-340360"/>
            <a:endParaRPr lang="en-GB">
              <a:cs typeface="Aria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4</a:t>
            </a:fld>
            <a:endParaRPr lang="en-GB"/>
          </a:p>
        </p:txBody>
      </p:sp>
    </p:spTree>
    <p:extLst>
      <p:ext uri="{BB962C8B-B14F-4D97-AF65-F5344CB8AC3E}">
        <p14:creationId xmlns:p14="http://schemas.microsoft.com/office/powerpoint/2010/main" val="2844716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a:lstStyle/>
          <a:p>
            <a:r>
              <a:rPr lang="en-GB" sz="4400" b="1" i="0" u="none" strike="noStrike">
                <a:solidFill>
                  <a:srgbClr val="212A73"/>
                </a:solidFill>
                <a:effectLst/>
                <a:latin typeface="Arial" panose="020B0604020202020204" pitchFamily="34" charset="0"/>
              </a:rPr>
              <a:t>JCVI Decision making process</a:t>
            </a:r>
            <a:r>
              <a:rPr lang="en-GB" sz="4400" b="0" i="0">
                <a:solidFill>
                  <a:srgbClr val="000000"/>
                </a:solidFill>
                <a:effectLst/>
                <a:latin typeface="Arial" panose="020B0604020202020204" pitchFamily="34" charset="0"/>
              </a:rPr>
              <a:t>​</a:t>
            </a:r>
            <a:endParaRPr lang="en-GB" sz="4400"/>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878481" y="1666773"/>
            <a:ext cx="15773400" cy="6567297"/>
          </a:xfrm>
        </p:spPr>
        <p:txBody>
          <a:bodyPr/>
          <a:lstStyle/>
          <a:p>
            <a:pPr algn="l" rtl="0" fontAlgn="base">
              <a:buFont typeface="+mj-lt"/>
              <a:buAutoNum type="arabicPeriod"/>
            </a:pPr>
            <a:r>
              <a:rPr lang="en-GB" sz="2400" b="1" i="0" u="none" strike="noStrike">
                <a:solidFill>
                  <a:srgbClr val="212A73"/>
                </a:solidFill>
                <a:effectLst/>
                <a:latin typeface="Arial" panose="020B0604020202020204" pitchFamily="34" charset="0"/>
              </a:rPr>
              <a:t>Review disease burden </a:t>
            </a:r>
            <a:r>
              <a:rPr lang="en-GB" sz="2400" b="0" i="0" u="none" strike="noStrike">
                <a:solidFill>
                  <a:srgbClr val="212A73"/>
                </a:solidFill>
                <a:effectLst/>
                <a:latin typeface="Arial" panose="020B0604020202020204" pitchFamily="34" charset="0"/>
              </a:rPr>
              <a:t>- How serious and widespread is the disease?</a:t>
            </a:r>
            <a:r>
              <a:rPr lang="en-US" sz="2400" b="0" i="0">
                <a:solidFill>
                  <a:srgbClr val="212A73"/>
                </a:solidFill>
                <a:effectLst/>
                <a:latin typeface="Arial" panose="020B0604020202020204" pitchFamily="34" charset="0"/>
              </a:rPr>
              <a:t>​</a:t>
            </a:r>
          </a:p>
          <a:p>
            <a:pPr algn="l" rtl="0" fontAlgn="base">
              <a:buFont typeface="+mj-lt"/>
              <a:buAutoNum type="arabicPeriod"/>
            </a:pPr>
            <a:r>
              <a:rPr lang="en-GB" sz="2400" b="1" i="0" u="none" strike="noStrike">
                <a:solidFill>
                  <a:srgbClr val="212A73"/>
                </a:solidFill>
                <a:effectLst/>
                <a:latin typeface="Arial" panose="020B0604020202020204" pitchFamily="34" charset="0"/>
              </a:rPr>
              <a:t>Assess Vaccine Safety &amp; Effectiveness </a:t>
            </a:r>
            <a:r>
              <a:rPr lang="en-GB" sz="2400" b="0" i="0" u="none" strike="noStrike">
                <a:solidFill>
                  <a:srgbClr val="212A73"/>
                </a:solidFill>
                <a:effectLst/>
                <a:latin typeface="Arial" panose="020B0604020202020204" pitchFamily="34" charset="0"/>
              </a:rPr>
              <a:t>- Evidence from clinical trials and real-world data.</a:t>
            </a:r>
            <a:r>
              <a:rPr lang="en-US" sz="2400" b="0" i="0">
                <a:solidFill>
                  <a:srgbClr val="212A73"/>
                </a:solidFill>
                <a:effectLst/>
                <a:latin typeface="Arial" panose="020B0604020202020204" pitchFamily="34" charset="0"/>
              </a:rPr>
              <a:t>​</a:t>
            </a:r>
          </a:p>
          <a:p>
            <a:pPr algn="l" rtl="0" fontAlgn="base">
              <a:buFont typeface="+mj-lt"/>
              <a:buAutoNum type="arabicPeriod"/>
            </a:pPr>
            <a:r>
              <a:rPr lang="en-GB" sz="2400" b="1" i="0" u="none" strike="noStrike">
                <a:solidFill>
                  <a:srgbClr val="212A73"/>
                </a:solidFill>
                <a:effectLst/>
                <a:latin typeface="Arial" panose="020B0604020202020204" pitchFamily="34" charset="0"/>
              </a:rPr>
              <a:t>Consider cost-effectiveness </a:t>
            </a:r>
            <a:r>
              <a:rPr lang="en-GB" sz="2400" b="0" i="0" u="none" strike="noStrike">
                <a:solidFill>
                  <a:srgbClr val="212A73"/>
                </a:solidFill>
                <a:effectLst/>
                <a:latin typeface="Arial" panose="020B0604020202020204" pitchFamily="34" charset="0"/>
              </a:rPr>
              <a:t>- Is the vaccine a good use of NHS resources?</a:t>
            </a:r>
            <a:r>
              <a:rPr lang="en-US" sz="2400" b="0" i="0">
                <a:solidFill>
                  <a:srgbClr val="212A73"/>
                </a:solidFill>
                <a:effectLst/>
                <a:latin typeface="Arial" panose="020B0604020202020204" pitchFamily="34" charset="0"/>
              </a:rPr>
              <a:t>​</a:t>
            </a:r>
          </a:p>
          <a:p>
            <a:pPr algn="l" rtl="0" fontAlgn="base">
              <a:buFont typeface="+mj-lt"/>
              <a:buAutoNum type="arabicPeriod"/>
            </a:pPr>
            <a:r>
              <a:rPr lang="en-GB" sz="2400" b="1" i="0" u="none" strike="noStrike">
                <a:solidFill>
                  <a:srgbClr val="212A73"/>
                </a:solidFill>
                <a:effectLst/>
                <a:latin typeface="Arial" panose="020B0604020202020204" pitchFamily="34" charset="0"/>
              </a:rPr>
              <a:t>Model Public Health Impact </a:t>
            </a:r>
            <a:r>
              <a:rPr lang="en-GB" sz="2400" b="0" i="0" u="none" strike="noStrike">
                <a:solidFill>
                  <a:srgbClr val="212A73"/>
                </a:solidFill>
                <a:effectLst/>
                <a:latin typeface="Arial" panose="020B0604020202020204" pitchFamily="34" charset="0"/>
              </a:rPr>
              <a:t>- How will the vaccine reduce infections and hospitalisations?</a:t>
            </a:r>
            <a:r>
              <a:rPr lang="en-US" sz="2400" b="0" i="0">
                <a:solidFill>
                  <a:srgbClr val="212A73"/>
                </a:solidFill>
                <a:effectLst/>
                <a:latin typeface="Arial" panose="020B0604020202020204" pitchFamily="34" charset="0"/>
              </a:rPr>
              <a:t>​</a:t>
            </a:r>
          </a:p>
          <a:p>
            <a:pPr algn="l" rtl="0" fontAlgn="base">
              <a:buFont typeface="+mj-lt"/>
              <a:buAutoNum type="arabicPeriod"/>
            </a:pPr>
            <a:r>
              <a:rPr lang="en-GB" sz="2400" b="1" i="0" u="none" strike="noStrike">
                <a:solidFill>
                  <a:srgbClr val="212A73"/>
                </a:solidFill>
                <a:effectLst/>
                <a:latin typeface="Arial" panose="020B0604020202020204" pitchFamily="34" charset="0"/>
              </a:rPr>
              <a:t>Consult stakeholders </a:t>
            </a:r>
            <a:r>
              <a:rPr lang="en-GB" sz="2400" b="0" i="0" u="none" strike="noStrike">
                <a:solidFill>
                  <a:srgbClr val="212A73"/>
                </a:solidFill>
                <a:effectLst/>
                <a:latin typeface="Arial" panose="020B0604020202020204" pitchFamily="34" charset="0"/>
              </a:rPr>
              <a:t>- Input from experts, healthcare professionals and public health bodies.</a:t>
            </a:r>
            <a:r>
              <a:rPr lang="en-US" sz="2400" b="0" i="0">
                <a:solidFill>
                  <a:srgbClr val="212A73"/>
                </a:solidFill>
                <a:effectLst/>
                <a:latin typeface="Arial" panose="020B0604020202020204" pitchFamily="34" charset="0"/>
              </a:rPr>
              <a:t>​</a:t>
            </a:r>
          </a:p>
          <a:p>
            <a:pPr algn="l" rtl="0" fontAlgn="base">
              <a:buFont typeface="+mj-lt"/>
              <a:buAutoNum type="arabicPeriod"/>
            </a:pPr>
            <a:r>
              <a:rPr lang="en-GB" sz="2400" b="1" i="0" u="none" strike="noStrike">
                <a:solidFill>
                  <a:srgbClr val="212A73"/>
                </a:solidFill>
                <a:effectLst/>
                <a:latin typeface="Arial" panose="020B0604020202020204" pitchFamily="34" charset="0"/>
              </a:rPr>
              <a:t>Make recommendations </a:t>
            </a:r>
            <a:r>
              <a:rPr lang="en-US" sz="2400" b="0" i="0">
                <a:solidFill>
                  <a:srgbClr val="212A73"/>
                </a:solidFill>
                <a:effectLst/>
                <a:latin typeface="Arial" panose="020B0604020202020204" pitchFamily="34" charset="0"/>
              </a:rPr>
              <a:t>​</a:t>
            </a:r>
          </a:p>
          <a:p>
            <a:pPr algn="l" rtl="0" fontAlgn="base">
              <a:buFont typeface="+mj-lt"/>
              <a:buAutoNum type="arabicPeriod"/>
            </a:pPr>
            <a:r>
              <a:rPr lang="en-GB" sz="2400" b="1" i="0" u="none" strike="noStrike">
                <a:solidFill>
                  <a:srgbClr val="212A73"/>
                </a:solidFill>
                <a:effectLst/>
                <a:latin typeface="Arial" panose="020B0604020202020204" pitchFamily="34" charset="0"/>
              </a:rPr>
              <a:t>Government decision</a:t>
            </a:r>
            <a:r>
              <a:rPr lang="en-US" sz="2400" b="0" i="0">
                <a:solidFill>
                  <a:srgbClr val="212A73"/>
                </a:solidFill>
                <a:effectLst/>
                <a:latin typeface="Arial" panose="020B0604020202020204" pitchFamily="34" charset="0"/>
              </a:rPr>
              <a:t>​</a:t>
            </a:r>
          </a:p>
          <a:p>
            <a:pPr marL="0" indent="0" algn="l" rtl="0" fontAlgn="base">
              <a:buNone/>
            </a:pPr>
            <a:endParaRPr lang="en-GB" sz="2400" b="1" i="0" u="none" strike="noStrike">
              <a:solidFill>
                <a:srgbClr val="212A73"/>
              </a:solidFill>
              <a:effectLst/>
              <a:latin typeface="Arial" panose="020B0604020202020204" pitchFamily="34" charset="0"/>
            </a:endParaRPr>
          </a:p>
          <a:p>
            <a:pPr marL="0" indent="0" algn="l" rtl="0" fontAlgn="base">
              <a:buNone/>
            </a:pPr>
            <a:endParaRPr lang="en-GB" sz="2400" b="1" i="0" u="none" strike="noStrike">
              <a:solidFill>
                <a:srgbClr val="212A73"/>
              </a:solidFill>
              <a:effectLst/>
              <a:latin typeface="Arial" panose="020B0604020202020204" pitchFamily="34" charset="0"/>
            </a:endParaRPr>
          </a:p>
          <a:p>
            <a:pPr marL="0" indent="0" algn="l" rtl="0" fontAlgn="base">
              <a:buNone/>
            </a:pPr>
            <a:r>
              <a:rPr lang="en-GB" sz="3200" b="1" i="0" u="none" strike="noStrike">
                <a:solidFill>
                  <a:srgbClr val="212A73"/>
                </a:solidFill>
                <a:effectLst/>
                <a:latin typeface="Arial" panose="020B0604020202020204" pitchFamily="34" charset="0"/>
              </a:rPr>
              <a:t>Welsh Government</a:t>
            </a:r>
            <a:r>
              <a:rPr lang="en-US" sz="3200" b="0" i="0">
                <a:solidFill>
                  <a:srgbClr val="212A73"/>
                </a:solidFill>
                <a:effectLst/>
                <a:latin typeface="Arial" panose="020B0604020202020204" pitchFamily="34" charset="0"/>
              </a:rPr>
              <a:t>​</a:t>
            </a:r>
          </a:p>
          <a:p>
            <a:pPr marL="0" indent="0" algn="l" rtl="0" fontAlgn="base">
              <a:buNone/>
            </a:pPr>
            <a:r>
              <a:rPr lang="en-GB" sz="2400" b="1" i="0" u="none" strike="noStrike">
                <a:solidFill>
                  <a:srgbClr val="212A73"/>
                </a:solidFill>
                <a:effectLst/>
                <a:latin typeface="Arial" panose="020B0604020202020204" pitchFamily="34" charset="0"/>
              </a:rPr>
              <a:t>Health is devolved. </a:t>
            </a:r>
            <a:r>
              <a:rPr lang="en-GB" sz="2400" b="0" i="0" u="none" strike="noStrike">
                <a:solidFill>
                  <a:srgbClr val="212A73"/>
                </a:solidFill>
                <a:effectLst/>
                <a:latin typeface="Arial" panose="020B0604020202020204" pitchFamily="34" charset="0"/>
              </a:rPr>
              <a:t>Wales aligns with UK guidance for consistency across the UK, unless specific adaptations are needed.</a:t>
            </a:r>
            <a:endParaRPr lang="en-US" sz="2400" b="0" i="0">
              <a:solidFill>
                <a:srgbClr val="212A73"/>
              </a:solidFill>
              <a:effectLst/>
              <a:latin typeface="Arial" panose="020B0604020202020204" pitchFamily="34" charset="0"/>
            </a:endParaRPr>
          </a:p>
          <a:p>
            <a:pPr marL="0" indent="0">
              <a:buNone/>
            </a:pPr>
            <a:endParaRPr lang="en-GB"/>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5</a:t>
            </a:fld>
            <a:endParaRPr lang="en-GB"/>
          </a:p>
        </p:txBody>
      </p:sp>
    </p:spTree>
    <p:extLst>
      <p:ext uri="{BB962C8B-B14F-4D97-AF65-F5344CB8AC3E}">
        <p14:creationId xmlns:p14="http://schemas.microsoft.com/office/powerpoint/2010/main" val="16282815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299FE71-DFE1-DA0C-4D84-921A5AE2B05E}"/>
              </a:ext>
            </a:extLst>
          </p:cNvPr>
          <p:cNvSpPr>
            <a:spLocks noGrp="1"/>
          </p:cNvSpPr>
          <p:nvPr>
            <p:ph type="body" sz="quarter" idx="10"/>
          </p:nvPr>
        </p:nvSpPr>
        <p:spPr>
          <a:xfrm>
            <a:off x="688352" y="3544440"/>
            <a:ext cx="10560845" cy="1085364"/>
          </a:xfrm>
        </p:spPr>
        <p:txBody>
          <a:bodyPr>
            <a:noAutofit/>
          </a:bodyPr>
          <a:lstStyle/>
          <a:p>
            <a:r>
              <a:rPr lang="en-GB" sz="4000" b="1" i="0" u="none" strike="noStrike">
                <a:solidFill>
                  <a:schemeClr val="bg1">
                    <a:lumMod val="95000"/>
                  </a:schemeClr>
                </a:solidFill>
                <a:effectLst/>
                <a:latin typeface="Arial" panose="020B0604020202020204" pitchFamily="34" charset="0"/>
              </a:rPr>
              <a:t>Overview of proposed changes to routine childhood schedule</a:t>
            </a:r>
            <a:endParaRPr lang="en-GB" sz="4000">
              <a:solidFill>
                <a:schemeClr val="bg1">
                  <a:lumMod val="95000"/>
                </a:schemeClr>
              </a:solidFill>
            </a:endParaRPr>
          </a:p>
        </p:txBody>
      </p:sp>
      <p:sp>
        <p:nvSpPr>
          <p:cNvPr id="6" name="Text Placeholder 5">
            <a:extLst>
              <a:ext uri="{FF2B5EF4-FFF2-40B4-BE49-F238E27FC236}">
                <a16:creationId xmlns:a16="http://schemas.microsoft.com/office/drawing/2014/main" id="{798F4CB7-72C8-AE0A-350A-449239B83010}"/>
              </a:ext>
            </a:extLst>
          </p:cNvPr>
          <p:cNvSpPr>
            <a:spLocks noGrp="1"/>
          </p:cNvSpPr>
          <p:nvPr>
            <p:ph type="body" sz="quarter" idx="11"/>
          </p:nvPr>
        </p:nvSpPr>
        <p:spPr>
          <a:xfrm>
            <a:off x="687560" y="5175250"/>
            <a:ext cx="10561637" cy="1941513"/>
          </a:xfrm>
        </p:spPr>
        <p:txBody>
          <a:bodyPr/>
          <a:lstStyle/>
          <a:p>
            <a:r>
              <a:rPr lang="en-GB" sz="2400" b="1" i="0" u="none" strike="noStrike">
                <a:effectLst/>
                <a:latin typeface="Arial" panose="020B0604020202020204" pitchFamily="34" charset="0"/>
              </a:rPr>
              <a:t>Juliet Norwood, Specialist Nurse, Vaccine Preventable Disease Programme, Public Health Wales.</a:t>
            </a:r>
            <a:endParaRPr lang="en-GB" sz="2400"/>
          </a:p>
        </p:txBody>
      </p:sp>
      <p:sp>
        <p:nvSpPr>
          <p:cNvPr id="4" name="Slide Number Placeholder 3">
            <a:extLst>
              <a:ext uri="{FF2B5EF4-FFF2-40B4-BE49-F238E27FC236}">
                <a16:creationId xmlns:a16="http://schemas.microsoft.com/office/drawing/2014/main" id="{B4A3CBAC-E3D1-C560-4A49-B175B4E31CE1}"/>
              </a:ext>
            </a:extLst>
          </p:cNvPr>
          <p:cNvSpPr>
            <a:spLocks noGrp="1"/>
          </p:cNvSpPr>
          <p:nvPr>
            <p:ph type="sldNum" sz="quarter" idx="4294967295"/>
          </p:nvPr>
        </p:nvSpPr>
        <p:spPr>
          <a:xfrm>
            <a:off x="17506950" y="9580563"/>
            <a:ext cx="781050" cy="550862"/>
          </a:xfrm>
          <a:prstGeom prst="rect">
            <a:avLst/>
          </a:prstGeom>
        </p:spPr>
        <p:txBody>
          <a:bodyPr/>
          <a:lstStyle/>
          <a:p>
            <a:fld id="{561D0CCE-8DCC-44DC-A653-AE62B1D84A52}" type="slidenum">
              <a:rPr lang="en-GB" smtClean="0"/>
              <a:pPr/>
              <a:t>6</a:t>
            </a:fld>
            <a:endParaRPr lang="en-GB"/>
          </a:p>
        </p:txBody>
      </p:sp>
    </p:spTree>
    <p:extLst>
      <p:ext uri="{BB962C8B-B14F-4D97-AF65-F5344CB8AC3E}">
        <p14:creationId xmlns:p14="http://schemas.microsoft.com/office/powerpoint/2010/main" val="25088732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a:lstStyle/>
          <a:p>
            <a:pPr algn="ctr"/>
            <a:r>
              <a:rPr lang="en-GB" sz="4400" b="0" i="0" u="none" strike="noStrike">
                <a:solidFill>
                  <a:srgbClr val="002060"/>
                </a:solidFill>
                <a:effectLst/>
                <a:latin typeface="Arial" panose="020B0604020202020204" pitchFamily="34" charset="0"/>
              </a:rPr>
              <a:t>Hib/</a:t>
            </a:r>
            <a:r>
              <a:rPr lang="en-GB" sz="4400" b="0" i="0" u="none" strike="noStrike" err="1">
                <a:solidFill>
                  <a:srgbClr val="002060"/>
                </a:solidFill>
                <a:effectLst/>
                <a:latin typeface="Arial" panose="020B0604020202020204" pitchFamily="34" charset="0"/>
              </a:rPr>
              <a:t>MenC</a:t>
            </a:r>
            <a:r>
              <a:rPr lang="en-US" sz="4400" b="0" i="0" u="none" strike="noStrike">
                <a:solidFill>
                  <a:srgbClr val="212A73"/>
                </a:solidFill>
                <a:effectLst/>
                <a:latin typeface="Arial" panose="020B0604020202020204" pitchFamily="34" charset="0"/>
              </a:rPr>
              <a:t> (</a:t>
            </a:r>
            <a:r>
              <a:rPr lang="en-US" sz="4400" b="0" i="0" u="none" strike="noStrike" err="1">
                <a:solidFill>
                  <a:srgbClr val="212A73"/>
                </a:solidFill>
                <a:effectLst/>
                <a:latin typeface="Arial" panose="020B0604020202020204" pitchFamily="34" charset="0"/>
              </a:rPr>
              <a:t>Menitorix</a:t>
            </a:r>
            <a:r>
              <a:rPr lang="en-GB" sz="4400" b="0" i="0" u="none" strike="noStrike">
                <a:solidFill>
                  <a:srgbClr val="212A73"/>
                </a:solidFill>
                <a:effectLst/>
                <a:latin typeface="Arial" panose="020B0604020202020204" pitchFamily="34" charset="0"/>
              </a:rPr>
              <a:t>®</a:t>
            </a:r>
            <a:r>
              <a:rPr lang="en-US" sz="4400" b="0" i="0" u="none" strike="noStrike">
                <a:solidFill>
                  <a:srgbClr val="212A73"/>
                </a:solidFill>
                <a:effectLst/>
                <a:latin typeface="Arial" panose="020B0604020202020204" pitchFamily="34" charset="0"/>
              </a:rPr>
              <a:t>)</a:t>
            </a:r>
            <a:r>
              <a:rPr lang="en-GB" sz="4400" b="0" i="0" u="none" strike="noStrike">
                <a:solidFill>
                  <a:srgbClr val="002060"/>
                </a:solidFill>
                <a:effectLst/>
                <a:latin typeface="Arial" panose="020B0604020202020204" pitchFamily="34" charset="0"/>
              </a:rPr>
              <a:t> to be discontinued</a:t>
            </a:r>
            <a:endParaRPr lang="en-GB" sz="4400"/>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7</a:t>
            </a:fld>
            <a:endParaRPr lang="en-GB"/>
          </a:p>
        </p:txBody>
      </p:sp>
      <p:pic>
        <p:nvPicPr>
          <p:cNvPr id="1026" name="Picture 2">
            <a:extLst>
              <a:ext uri="{FF2B5EF4-FFF2-40B4-BE49-F238E27FC236}">
                <a16:creationId xmlns:a16="http://schemas.microsoft.com/office/drawing/2014/main" id="{9BE03B42-0BEE-45F2-3134-E3777093B7A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4597" y="2001311"/>
            <a:ext cx="6255802" cy="450108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4C78FF3-6C0E-B418-F627-886F78B8AA33}"/>
              </a:ext>
            </a:extLst>
          </p:cNvPr>
          <p:cNvSpPr txBox="1"/>
          <p:nvPr/>
        </p:nvSpPr>
        <p:spPr>
          <a:xfrm>
            <a:off x="7444921" y="2001311"/>
            <a:ext cx="9151256" cy="5219506"/>
          </a:xfrm>
          <a:prstGeom prst="rect">
            <a:avLst/>
          </a:prstGeom>
          <a:noFill/>
        </p:spPr>
        <p:txBody>
          <a:bodyPr wrap="square">
            <a:spAutoFit/>
          </a:bodyPr>
          <a:lstStyle/>
          <a:p>
            <a:pPr algn="l" rtl="0" fontAlgn="base">
              <a:buFont typeface="Arial" panose="020B0604020202020204" pitchFamily="34" charset="0"/>
              <a:buChar char="•"/>
            </a:pPr>
            <a:r>
              <a:rPr lang="en-GB" sz="2800" b="1" i="0" u="none" strike="noStrike">
                <a:solidFill>
                  <a:srgbClr val="212A73"/>
                </a:solidFill>
                <a:effectLst/>
                <a:latin typeface="Arial" panose="020B0604020202020204" pitchFamily="34" charset="0"/>
              </a:rPr>
              <a:t> In November 2022 </a:t>
            </a:r>
            <a:r>
              <a:rPr lang="en-GB" sz="2800" b="0" i="0" u="none" strike="noStrike">
                <a:solidFill>
                  <a:srgbClr val="212A73"/>
                </a:solidFill>
                <a:effectLst/>
                <a:latin typeface="Arial" panose="020B0604020202020204" pitchFamily="34" charset="0"/>
              </a:rPr>
              <a:t>the</a:t>
            </a:r>
            <a:r>
              <a:rPr lang="en-GB" sz="2800" b="1" i="0" u="none" strike="noStrike">
                <a:solidFill>
                  <a:srgbClr val="212A73"/>
                </a:solidFill>
                <a:effectLst/>
                <a:latin typeface="Arial" panose="020B0604020202020204" pitchFamily="34" charset="0"/>
              </a:rPr>
              <a:t> </a:t>
            </a:r>
            <a:r>
              <a:rPr lang="en-GB" sz="2800" b="0" i="0" u="none" strike="noStrike">
                <a:solidFill>
                  <a:srgbClr val="212A73"/>
                </a:solidFill>
                <a:effectLst/>
                <a:latin typeface="Arial" panose="020B0604020202020204" pitchFamily="34" charset="0"/>
              </a:rPr>
              <a:t>JCVI put out a </a:t>
            </a:r>
            <a:r>
              <a:rPr lang="en-GB" sz="2800" b="0" i="0" u="sng" strike="noStrike">
                <a:solidFill>
                  <a:srgbClr val="212A73"/>
                </a:solidFill>
                <a:effectLst/>
                <a:latin typeface="Arial" panose="020B0604020202020204" pitchFamily="34" charset="0"/>
                <a:hlinkClick r:id="rId3"/>
              </a:rPr>
              <a:t>statement</a:t>
            </a:r>
            <a:r>
              <a:rPr lang="en-GB" sz="2800" b="0" i="0" u="none" strike="noStrike">
                <a:solidFill>
                  <a:srgbClr val="212A73"/>
                </a:solidFill>
                <a:effectLst/>
                <a:latin typeface="Arial" panose="020B0604020202020204" pitchFamily="34" charset="0"/>
              </a:rPr>
              <a:t> following notification that manufacturing </a:t>
            </a:r>
            <a:r>
              <a:rPr lang="en-GB" sz="2800" b="1" i="0" u="none" strike="noStrike">
                <a:solidFill>
                  <a:srgbClr val="212A73"/>
                </a:solidFill>
                <a:effectLst/>
                <a:latin typeface="Arial" panose="020B0604020202020204" pitchFamily="34" charset="0"/>
              </a:rPr>
              <a:t>of Hib/</a:t>
            </a:r>
            <a:r>
              <a:rPr lang="en-GB" sz="2800" b="1" i="0" u="none" strike="noStrike" err="1">
                <a:solidFill>
                  <a:srgbClr val="212A73"/>
                </a:solidFill>
                <a:effectLst/>
                <a:latin typeface="Arial" panose="020B0604020202020204" pitchFamily="34" charset="0"/>
              </a:rPr>
              <a:t>MenC</a:t>
            </a:r>
            <a:r>
              <a:rPr lang="en-US" sz="2800" b="1" i="0" u="none" strike="noStrike">
                <a:solidFill>
                  <a:srgbClr val="212A73"/>
                </a:solidFill>
                <a:effectLst/>
                <a:latin typeface="Arial" panose="020B0604020202020204" pitchFamily="34" charset="0"/>
              </a:rPr>
              <a:t> (</a:t>
            </a:r>
            <a:r>
              <a:rPr lang="en-US" sz="2800" b="1" i="0" u="none" strike="noStrike" err="1">
                <a:solidFill>
                  <a:srgbClr val="212A73"/>
                </a:solidFill>
                <a:effectLst/>
                <a:latin typeface="Arial" panose="020B0604020202020204" pitchFamily="34" charset="0"/>
              </a:rPr>
              <a:t>Menitorix</a:t>
            </a:r>
            <a:r>
              <a:rPr lang="en-GB" sz="2800" b="1" i="0" u="none" strike="noStrike">
                <a:solidFill>
                  <a:srgbClr val="212A73"/>
                </a:solidFill>
                <a:effectLst/>
                <a:latin typeface="Arial" panose="020B0604020202020204" pitchFamily="34" charset="0"/>
              </a:rPr>
              <a:t>®</a:t>
            </a:r>
            <a:r>
              <a:rPr lang="en-US" sz="2800" b="1" i="0" u="none" strike="noStrike">
                <a:solidFill>
                  <a:srgbClr val="212A73"/>
                </a:solidFill>
                <a:effectLst/>
                <a:latin typeface="Arial" panose="020B0604020202020204" pitchFamily="34" charset="0"/>
              </a:rPr>
              <a:t>)</a:t>
            </a:r>
            <a:r>
              <a:rPr lang="en-GB" sz="2800" b="1" i="0" u="none" strike="noStrike">
                <a:solidFill>
                  <a:srgbClr val="212A73"/>
                </a:solidFill>
                <a:effectLst/>
                <a:latin typeface="Arial" panose="020B0604020202020204" pitchFamily="34" charset="0"/>
              </a:rPr>
              <a:t> is</a:t>
            </a:r>
            <a:r>
              <a:rPr lang="en-GB" sz="2800" b="0" i="0" u="none" strike="noStrike">
                <a:solidFill>
                  <a:srgbClr val="212A73"/>
                </a:solidFill>
                <a:effectLst/>
                <a:latin typeface="Arial" panose="020B0604020202020204" pitchFamily="34" charset="0"/>
              </a:rPr>
              <a:t> </a:t>
            </a:r>
            <a:r>
              <a:rPr lang="en-GB" sz="2800" b="1" i="0" u="none" strike="noStrike">
                <a:solidFill>
                  <a:srgbClr val="212A73"/>
                </a:solidFill>
                <a:effectLst/>
                <a:latin typeface="Arial" panose="020B0604020202020204" pitchFamily="34" charset="0"/>
              </a:rPr>
              <a:t>to be discontinued</a:t>
            </a:r>
            <a:r>
              <a:rPr lang="en-GB" sz="2800" b="0" i="0" u="none" strike="noStrike">
                <a:solidFill>
                  <a:srgbClr val="212A73"/>
                </a:solidFill>
                <a:effectLst/>
                <a:latin typeface="Arial" panose="020B0604020202020204" pitchFamily="34" charset="0"/>
              </a:rPr>
              <a:t>.</a:t>
            </a:r>
            <a:r>
              <a:rPr lang="en-US" sz="2800" b="0" i="0">
                <a:solidFill>
                  <a:srgbClr val="212A73"/>
                </a:solidFill>
                <a:effectLst/>
                <a:latin typeface="Arial" panose="020B0604020202020204" pitchFamily="34" charset="0"/>
              </a:rPr>
              <a:t>​</a:t>
            </a:r>
          </a:p>
          <a:p>
            <a:pPr algn="l" rtl="0" fontAlgn="base"/>
            <a:endParaRPr lang="en-US" b="0" i="0">
              <a:solidFill>
                <a:srgbClr val="212A73"/>
              </a:solidFill>
              <a:effectLst/>
              <a:latin typeface="Arial" panose="020B0604020202020204" pitchFamily="34" charset="0"/>
            </a:endParaRPr>
          </a:p>
          <a:p>
            <a:pPr algn="l" rtl="0" fontAlgn="base">
              <a:buFont typeface="Arial" panose="020B0604020202020204" pitchFamily="34" charset="0"/>
              <a:buChar char="•"/>
            </a:pPr>
            <a:r>
              <a:rPr lang="en-GB" sz="2800" b="0" i="0" u="none" strike="noStrike">
                <a:solidFill>
                  <a:srgbClr val="212A73"/>
                </a:solidFill>
                <a:effectLst/>
                <a:latin typeface="Arial" panose="020B0604020202020204" pitchFamily="34" charset="0"/>
              </a:rPr>
              <a:t> This is a commercial decision made by the manufacturer, </a:t>
            </a:r>
            <a:r>
              <a:rPr lang="en-GB" sz="2800" b="0" i="0" u="none" strike="noStrike" err="1">
                <a:solidFill>
                  <a:srgbClr val="212A73"/>
                </a:solidFill>
                <a:effectLst/>
                <a:latin typeface="Arial" panose="020B0604020202020204" pitchFamily="34" charset="0"/>
              </a:rPr>
              <a:t>GlaxoSmithKlein</a:t>
            </a:r>
            <a:r>
              <a:rPr lang="en-GB" sz="2800" b="0" i="0" u="none" strike="noStrike">
                <a:solidFill>
                  <a:srgbClr val="212A73"/>
                </a:solidFill>
                <a:effectLst/>
                <a:latin typeface="Arial" panose="020B0604020202020204" pitchFamily="34" charset="0"/>
              </a:rPr>
              <a:t> (GSK). </a:t>
            </a:r>
            <a:r>
              <a:rPr lang="en-US" sz="2800" b="0" i="0">
                <a:solidFill>
                  <a:srgbClr val="212A73"/>
                </a:solidFill>
                <a:effectLst/>
                <a:latin typeface="Arial" panose="020B0604020202020204" pitchFamily="34" charset="0"/>
              </a:rPr>
              <a:t>​</a:t>
            </a:r>
          </a:p>
          <a:p>
            <a:pPr algn="l" rtl="0" fontAlgn="base"/>
            <a:endParaRPr lang="en-US" b="0" i="0">
              <a:solidFill>
                <a:srgbClr val="212A73"/>
              </a:solidFill>
              <a:effectLst/>
              <a:latin typeface="Arial" panose="020B0604020202020204" pitchFamily="34" charset="0"/>
            </a:endParaRPr>
          </a:p>
          <a:p>
            <a:pPr algn="l" rtl="0" fontAlgn="base">
              <a:buFont typeface="Arial" panose="020B0604020202020204" pitchFamily="34" charset="0"/>
              <a:buChar char="•"/>
            </a:pPr>
            <a:r>
              <a:rPr lang="en-GB" sz="2800" b="0" i="0" u="none" strike="noStrike">
                <a:solidFill>
                  <a:srgbClr val="212A73"/>
                </a:solidFill>
                <a:effectLst/>
                <a:latin typeface="Arial" panose="020B0604020202020204" pitchFamily="34" charset="0"/>
              </a:rPr>
              <a:t> As this is the only Hib/</a:t>
            </a:r>
            <a:r>
              <a:rPr lang="en-GB" sz="2800" b="0" i="0" u="none" strike="noStrike" err="1">
                <a:solidFill>
                  <a:srgbClr val="212A73"/>
                </a:solidFill>
                <a:effectLst/>
                <a:latin typeface="Arial" panose="020B0604020202020204" pitchFamily="34" charset="0"/>
              </a:rPr>
              <a:t>MenC</a:t>
            </a:r>
            <a:r>
              <a:rPr lang="en-GB" sz="2800" b="0" i="0" u="none" strike="noStrike">
                <a:solidFill>
                  <a:srgbClr val="212A73"/>
                </a:solidFill>
                <a:effectLst/>
                <a:latin typeface="Arial" panose="020B0604020202020204" pitchFamily="34" charset="0"/>
              </a:rPr>
              <a:t> vaccine available, changes to the routine infant schedule are necessary.</a:t>
            </a:r>
            <a:r>
              <a:rPr lang="en-US" sz="2800" b="0" i="0">
                <a:solidFill>
                  <a:srgbClr val="212A73"/>
                </a:solidFill>
                <a:effectLst/>
                <a:latin typeface="Arial" panose="020B0604020202020204" pitchFamily="34" charset="0"/>
              </a:rPr>
              <a:t>​</a:t>
            </a:r>
          </a:p>
          <a:p>
            <a:pPr algn="l" rtl="0" fontAlgn="base"/>
            <a:endParaRPr lang="en-US" b="0" i="0">
              <a:solidFill>
                <a:srgbClr val="212A73"/>
              </a:solidFill>
              <a:effectLst/>
              <a:latin typeface="Arial" panose="020B0604020202020204" pitchFamily="34" charset="0"/>
            </a:endParaRPr>
          </a:p>
          <a:p>
            <a:pPr algn="l" rtl="0" fontAlgn="base">
              <a:buFont typeface="Arial" panose="020B0604020202020204" pitchFamily="34" charset="0"/>
              <a:buChar char="•"/>
            </a:pPr>
            <a:r>
              <a:rPr lang="en-GB" sz="2800" b="0" i="0" u="none" strike="noStrike">
                <a:solidFill>
                  <a:srgbClr val="212A73"/>
                </a:solidFill>
                <a:effectLst/>
                <a:latin typeface="Arial" panose="020B0604020202020204" pitchFamily="34" charset="0"/>
              </a:rPr>
              <a:t> The UKHSA estimates that the central stock of Hib/</a:t>
            </a:r>
            <a:r>
              <a:rPr lang="en-GB" sz="2800" b="0" i="0" u="none" strike="noStrike" err="1">
                <a:solidFill>
                  <a:srgbClr val="212A73"/>
                </a:solidFill>
                <a:effectLst/>
                <a:latin typeface="Arial" panose="020B0604020202020204" pitchFamily="34" charset="0"/>
              </a:rPr>
              <a:t>MenC</a:t>
            </a:r>
            <a:r>
              <a:rPr lang="en-GB" sz="2800" b="0" i="0" u="none" strike="noStrike">
                <a:solidFill>
                  <a:srgbClr val="212A73"/>
                </a:solidFill>
                <a:effectLst/>
                <a:latin typeface="Arial" panose="020B0604020202020204" pitchFamily="34" charset="0"/>
              </a:rPr>
              <a:t> (</a:t>
            </a:r>
            <a:r>
              <a:rPr lang="en-GB" sz="2800" b="0" i="0" u="none" strike="noStrike" err="1">
                <a:solidFill>
                  <a:srgbClr val="212A73"/>
                </a:solidFill>
                <a:effectLst/>
                <a:latin typeface="Arial" panose="020B0604020202020204" pitchFamily="34" charset="0"/>
              </a:rPr>
              <a:t>Menitorix</a:t>
            </a:r>
            <a:r>
              <a:rPr lang="en-GB" sz="2800" b="1" i="0" u="none" strike="noStrike">
                <a:solidFill>
                  <a:srgbClr val="212A73"/>
                </a:solidFill>
                <a:effectLst/>
                <a:latin typeface="Arial" panose="020B0604020202020204" pitchFamily="34" charset="0"/>
              </a:rPr>
              <a:t> ®</a:t>
            </a:r>
            <a:r>
              <a:rPr lang="en-GB" sz="2800" b="0" i="0" u="none" strike="noStrike">
                <a:solidFill>
                  <a:srgbClr val="212A73"/>
                </a:solidFill>
                <a:effectLst/>
                <a:latin typeface="Arial" panose="020B0604020202020204" pitchFamily="34" charset="0"/>
              </a:rPr>
              <a:t>) will be depleted by mid 2025.</a:t>
            </a:r>
            <a:endParaRPr lang="en-US" b="0" i="0">
              <a:solidFill>
                <a:srgbClr val="212A73"/>
              </a:solidFill>
              <a:effectLst/>
              <a:latin typeface="Arial" panose="020B0604020202020204" pitchFamily="34" charset="0"/>
            </a:endParaRPr>
          </a:p>
        </p:txBody>
      </p:sp>
      <p:sp>
        <p:nvSpPr>
          <p:cNvPr id="8" name="TextBox 7">
            <a:extLst>
              <a:ext uri="{FF2B5EF4-FFF2-40B4-BE49-F238E27FC236}">
                <a16:creationId xmlns:a16="http://schemas.microsoft.com/office/drawing/2014/main" id="{0E429DD9-8E54-F48B-5532-8C1527B627FF}"/>
              </a:ext>
            </a:extLst>
          </p:cNvPr>
          <p:cNvSpPr txBox="1"/>
          <p:nvPr/>
        </p:nvSpPr>
        <p:spPr>
          <a:xfrm>
            <a:off x="279400" y="7938632"/>
            <a:ext cx="9151256" cy="646331"/>
          </a:xfrm>
          <a:prstGeom prst="rect">
            <a:avLst/>
          </a:prstGeom>
          <a:noFill/>
        </p:spPr>
        <p:txBody>
          <a:bodyPr wrap="square">
            <a:spAutoFit/>
          </a:bodyPr>
          <a:lstStyle/>
          <a:p>
            <a:r>
              <a:rPr lang="en-GB" sz="1800" b="0" i="0" u="sng" strike="noStrike">
                <a:solidFill>
                  <a:srgbClr val="00A7A7"/>
                </a:solidFill>
                <a:effectLst/>
                <a:latin typeface="Arial" panose="020B0604020202020204" pitchFamily="34" charset="0"/>
                <a:hlinkClick r:id="rId3"/>
              </a:rPr>
              <a:t>Joint Committee on Vaccination and Immunisation (JCVI) statement on changes to the childhood immunisation schedule - GOV.UK</a:t>
            </a:r>
            <a:endParaRPr lang="en-GB" sz="1800"/>
          </a:p>
        </p:txBody>
      </p:sp>
      <p:sp>
        <p:nvSpPr>
          <p:cNvPr id="10" name="TextBox 9">
            <a:extLst>
              <a:ext uri="{FF2B5EF4-FFF2-40B4-BE49-F238E27FC236}">
                <a16:creationId xmlns:a16="http://schemas.microsoft.com/office/drawing/2014/main" id="{24B3760D-4A40-F5CF-5AE2-3DF647BA1E2A}"/>
              </a:ext>
            </a:extLst>
          </p:cNvPr>
          <p:cNvSpPr txBox="1"/>
          <p:nvPr/>
        </p:nvSpPr>
        <p:spPr>
          <a:xfrm>
            <a:off x="10961915" y="8000187"/>
            <a:ext cx="9151256" cy="584775"/>
          </a:xfrm>
          <a:prstGeom prst="rect">
            <a:avLst/>
          </a:prstGeom>
          <a:noFill/>
        </p:spPr>
        <p:txBody>
          <a:bodyPr wrap="square">
            <a:spAutoFit/>
          </a:bodyPr>
          <a:lstStyle/>
          <a:p>
            <a:r>
              <a:rPr lang="en-GB" sz="3200" b="1" i="0" u="none" strike="noStrike">
                <a:solidFill>
                  <a:srgbClr val="FF0000"/>
                </a:solidFill>
                <a:effectLst/>
                <a:latin typeface="Arial" panose="020B0604020202020204" pitchFamily="34" charset="0"/>
              </a:rPr>
              <a:t>Policy is awaited</a:t>
            </a:r>
            <a:r>
              <a:rPr lang="en-GB" sz="2800" b="0" i="0" u="none" strike="noStrike">
                <a:solidFill>
                  <a:srgbClr val="FF0000"/>
                </a:solidFill>
                <a:effectLst/>
                <a:latin typeface="Arial" panose="020B0604020202020204" pitchFamily="34" charset="0"/>
              </a:rPr>
              <a:t>.</a:t>
            </a:r>
            <a:endParaRPr lang="en-GB"/>
          </a:p>
        </p:txBody>
      </p:sp>
    </p:spTree>
    <p:extLst>
      <p:ext uri="{BB962C8B-B14F-4D97-AF65-F5344CB8AC3E}">
        <p14:creationId xmlns:p14="http://schemas.microsoft.com/office/powerpoint/2010/main" val="991963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a:lstStyle/>
          <a:p>
            <a:r>
              <a:rPr lang="en-GB" sz="6000" b="0" i="0" u="none" strike="noStrike">
                <a:solidFill>
                  <a:srgbClr val="212A73"/>
                </a:solidFill>
                <a:effectLst/>
                <a:latin typeface="Arial" panose="020B0604020202020204" pitchFamily="34" charset="0"/>
              </a:rPr>
              <a:t>JCVI recommendations:</a:t>
            </a:r>
            <a:endParaRPr lang="en-GB" sz="6000"/>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1054100" y="1666773"/>
            <a:ext cx="15773400" cy="6567297"/>
          </a:xfrm>
        </p:spPr>
        <p:txBody>
          <a:bodyPr lIns="91440" tIns="45720" rIns="91440" bIns="45720" anchor="t"/>
          <a:lstStyle/>
          <a:p>
            <a:pPr marL="0" indent="0" algn="l" rtl="0" fontAlgn="base">
              <a:buNone/>
            </a:pPr>
            <a:r>
              <a:rPr lang="en-US" sz="2800" b="0" i="0" u="none" strike="noStrike">
                <a:solidFill>
                  <a:srgbClr val="212A73"/>
                </a:solidFill>
                <a:effectLst/>
                <a:latin typeface="Arial"/>
                <a:cs typeface="Arial"/>
              </a:rPr>
              <a:t>The JCVI recommended the following changes once the current supply of Hib/</a:t>
            </a:r>
            <a:r>
              <a:rPr lang="en-US" sz="2800" b="0" i="0" u="none" strike="noStrike" err="1">
                <a:solidFill>
                  <a:srgbClr val="212A73"/>
                </a:solidFill>
                <a:effectLst/>
                <a:latin typeface="Arial"/>
                <a:cs typeface="Arial"/>
              </a:rPr>
              <a:t>MenC</a:t>
            </a:r>
            <a:r>
              <a:rPr lang="en-US" sz="2800" b="0" i="0" u="none" strike="noStrike">
                <a:solidFill>
                  <a:srgbClr val="212A73"/>
                </a:solidFill>
                <a:effectLst/>
                <a:latin typeface="Arial"/>
                <a:cs typeface="Arial"/>
              </a:rPr>
              <a:t> (</a:t>
            </a:r>
            <a:r>
              <a:rPr lang="en-US" sz="2800" b="0" i="0" u="none" strike="noStrike" err="1">
                <a:solidFill>
                  <a:srgbClr val="212A73"/>
                </a:solidFill>
                <a:effectLst/>
                <a:latin typeface="Arial"/>
                <a:cs typeface="Arial"/>
              </a:rPr>
              <a:t>Menitorix</a:t>
            </a:r>
            <a:r>
              <a:rPr lang="en-GB" sz="2800" b="0" i="0" u="none" strike="noStrike">
                <a:solidFill>
                  <a:srgbClr val="212A73"/>
                </a:solidFill>
                <a:effectLst/>
                <a:latin typeface="Arial"/>
                <a:cs typeface="Arial"/>
              </a:rPr>
              <a:t>®</a:t>
            </a:r>
            <a:r>
              <a:rPr lang="en-US" sz="2800" b="0" i="0" u="none" strike="noStrike">
                <a:solidFill>
                  <a:srgbClr val="212A73"/>
                </a:solidFill>
                <a:effectLst/>
                <a:latin typeface="Arial"/>
                <a:cs typeface="Arial"/>
              </a:rPr>
              <a:t>) vaccine has been used:</a:t>
            </a:r>
            <a:r>
              <a:rPr lang="en-US" sz="2800" b="0" i="0">
                <a:solidFill>
                  <a:srgbClr val="212A73"/>
                </a:solidFill>
                <a:effectLst/>
                <a:latin typeface="Arial"/>
                <a:cs typeface="Arial"/>
              </a:rPr>
              <a:t>​</a:t>
            </a:r>
          </a:p>
          <a:p>
            <a:pPr marL="340360" indent="-340360" algn="l" rtl="0" fontAlgn="base">
              <a:buFont typeface="Arial" panose="020B0604020202020204" pitchFamily="34" charset="0"/>
              <a:buChar char="•"/>
            </a:pPr>
            <a:r>
              <a:rPr lang="en-US" sz="2800" b="0" i="0" u="none" strike="noStrike">
                <a:solidFill>
                  <a:srgbClr val="212A73"/>
                </a:solidFill>
                <a:effectLst/>
                <a:latin typeface="Arial"/>
                <a:cs typeface="Arial"/>
              </a:rPr>
              <a:t>due to the success of the adolescent </a:t>
            </a:r>
            <a:r>
              <a:rPr lang="en-US" sz="2800" b="0" i="0" u="none" strike="noStrike" err="1">
                <a:solidFill>
                  <a:srgbClr val="212A73"/>
                </a:solidFill>
                <a:effectLst/>
                <a:latin typeface="Arial"/>
                <a:cs typeface="Arial"/>
              </a:rPr>
              <a:t>MenACWY</a:t>
            </a:r>
            <a:r>
              <a:rPr lang="en-US" sz="2800" b="0" i="0" u="none" strike="noStrike">
                <a:solidFill>
                  <a:srgbClr val="212A73"/>
                </a:solidFill>
                <a:effectLst/>
                <a:latin typeface="Arial"/>
                <a:cs typeface="Arial"/>
              </a:rPr>
              <a:t> </a:t>
            </a:r>
            <a:r>
              <a:rPr lang="en-US" sz="2800" b="0" i="0" u="none" strike="noStrike" err="1">
                <a:solidFill>
                  <a:srgbClr val="212A73"/>
                </a:solidFill>
                <a:effectLst/>
                <a:latin typeface="Arial"/>
                <a:cs typeface="Arial"/>
              </a:rPr>
              <a:t>programme</a:t>
            </a:r>
            <a:r>
              <a:rPr lang="en-US" sz="2800" b="0" i="0" u="none" strike="noStrike">
                <a:solidFill>
                  <a:srgbClr val="212A73"/>
                </a:solidFill>
                <a:effectLst/>
                <a:latin typeface="Arial"/>
                <a:cs typeface="Arial"/>
              </a:rPr>
              <a:t> in controlling meningococcal C disease across the population, the JCVI has advised that </a:t>
            </a:r>
            <a:r>
              <a:rPr lang="en-US" sz="2800" b="0" i="0" u="none" strike="noStrike" err="1">
                <a:solidFill>
                  <a:srgbClr val="212A73"/>
                </a:solidFill>
                <a:effectLst/>
                <a:latin typeface="Arial"/>
                <a:cs typeface="Arial"/>
              </a:rPr>
              <a:t>MenC</a:t>
            </a:r>
            <a:r>
              <a:rPr lang="en-US" sz="2800" b="0" i="0" u="none" strike="noStrike">
                <a:solidFill>
                  <a:srgbClr val="212A73"/>
                </a:solidFill>
                <a:effectLst/>
                <a:latin typeface="Arial"/>
                <a:cs typeface="Arial"/>
              </a:rPr>
              <a:t> is no longer required in the childhood schedule.</a:t>
            </a:r>
            <a:r>
              <a:rPr lang="en-US" sz="2800" b="0" i="0">
                <a:solidFill>
                  <a:srgbClr val="212A73"/>
                </a:solidFill>
                <a:effectLst/>
                <a:latin typeface="Arial"/>
                <a:cs typeface="Arial"/>
              </a:rPr>
              <a:t>​</a:t>
            </a:r>
          </a:p>
          <a:p>
            <a:pPr marL="340360" indent="-340360" algn="l" rtl="0" fontAlgn="base">
              <a:buFont typeface="Arial" panose="020B0604020202020204" pitchFamily="34" charset="0"/>
              <a:buChar char="•"/>
            </a:pPr>
            <a:r>
              <a:rPr lang="en-US" sz="2800" b="0" i="0" u="none" strike="noStrike">
                <a:solidFill>
                  <a:srgbClr val="212A73"/>
                </a:solidFill>
                <a:effectLst/>
                <a:latin typeface="Arial"/>
                <a:cs typeface="Arial"/>
              </a:rPr>
              <a:t>the JCVI advised that there is still a continued need for a dose of Hib vaccine during the second year of life. They advise that a, </a:t>
            </a:r>
            <a:r>
              <a:rPr lang="en-US" sz="2800" b="1" i="0" u="none" strike="noStrike">
                <a:solidFill>
                  <a:srgbClr val="212A73"/>
                </a:solidFill>
                <a:effectLst/>
                <a:latin typeface="Arial"/>
                <a:cs typeface="Arial"/>
              </a:rPr>
              <a:t>additional dose </a:t>
            </a:r>
            <a:r>
              <a:rPr lang="en-US" sz="2800" b="0" i="0" u="none" strike="noStrike">
                <a:solidFill>
                  <a:srgbClr val="212A73"/>
                </a:solidFill>
                <a:effectLst/>
                <a:latin typeface="Arial"/>
                <a:cs typeface="Arial"/>
              </a:rPr>
              <a:t>of Hib-containing multivalent vaccine (such as the 6-in-1 DTaP/IPV/Hib/</a:t>
            </a:r>
            <a:r>
              <a:rPr lang="en-US" sz="2800" b="0" i="0" u="none" strike="noStrike" err="1">
                <a:solidFill>
                  <a:srgbClr val="212A73"/>
                </a:solidFill>
                <a:effectLst/>
                <a:latin typeface="Arial"/>
                <a:cs typeface="Arial"/>
              </a:rPr>
              <a:t>HepB</a:t>
            </a:r>
            <a:r>
              <a:rPr lang="en-US" sz="2800" b="0" i="0" u="none" strike="noStrike">
                <a:solidFill>
                  <a:srgbClr val="212A73"/>
                </a:solidFill>
                <a:effectLst/>
                <a:latin typeface="Arial"/>
                <a:cs typeface="Arial"/>
              </a:rPr>
              <a:t>, which is also given earlier in infancy) should be given at 18 months to replace the Hib. This would be at a </a:t>
            </a:r>
            <a:r>
              <a:rPr lang="en-US" sz="2800" b="1" i="0" u="none" strike="noStrike">
                <a:solidFill>
                  <a:srgbClr val="212A73"/>
                </a:solidFill>
                <a:effectLst/>
                <a:latin typeface="Arial"/>
                <a:cs typeface="Arial"/>
              </a:rPr>
              <a:t>new appointment.</a:t>
            </a:r>
            <a:r>
              <a:rPr lang="en-US" sz="2800" b="0" i="0">
                <a:solidFill>
                  <a:srgbClr val="212A73"/>
                </a:solidFill>
                <a:effectLst/>
                <a:latin typeface="Arial"/>
                <a:cs typeface="Arial"/>
              </a:rPr>
              <a:t>​</a:t>
            </a:r>
          </a:p>
          <a:p>
            <a:pPr marL="340360" indent="-340360" algn="l" rtl="0" fontAlgn="base">
              <a:buFont typeface="Arial" panose="020B0604020202020204" pitchFamily="34" charset="0"/>
              <a:buChar char="•"/>
            </a:pPr>
            <a:r>
              <a:rPr lang="en-US" sz="2800" b="0" i="0" u="none" strike="noStrike">
                <a:solidFill>
                  <a:srgbClr val="212A73"/>
                </a:solidFill>
                <a:effectLst/>
                <a:latin typeface="Arial"/>
                <a:cs typeface="Arial"/>
              </a:rPr>
              <a:t>the </a:t>
            </a:r>
            <a:r>
              <a:rPr lang="en-US" sz="2800" b="1" i="0" u="none" strike="noStrike">
                <a:solidFill>
                  <a:srgbClr val="212A73"/>
                </a:solidFill>
                <a:effectLst/>
                <a:latin typeface="Arial"/>
                <a:cs typeface="Arial"/>
              </a:rPr>
              <a:t>second dose of MMR </a:t>
            </a:r>
            <a:r>
              <a:rPr lang="en-US" sz="2800" b="0" i="0" u="none" strike="noStrike">
                <a:solidFill>
                  <a:srgbClr val="212A73"/>
                </a:solidFill>
                <a:effectLst/>
                <a:latin typeface="Arial"/>
                <a:cs typeface="Arial"/>
              </a:rPr>
              <a:t>vaccine should be </a:t>
            </a:r>
            <a:r>
              <a:rPr lang="en-US" sz="2800" b="1" i="0" u="none" strike="noStrike">
                <a:solidFill>
                  <a:srgbClr val="212A73"/>
                </a:solidFill>
                <a:effectLst/>
                <a:latin typeface="Arial"/>
                <a:cs typeface="Arial"/>
              </a:rPr>
              <a:t>brought forward </a:t>
            </a:r>
            <a:r>
              <a:rPr lang="en-US" sz="2800" b="0" i="0" u="none" strike="noStrike">
                <a:solidFill>
                  <a:srgbClr val="212A73"/>
                </a:solidFill>
                <a:effectLst/>
                <a:latin typeface="Arial"/>
                <a:cs typeface="Arial"/>
              </a:rPr>
              <a:t>from 3 years 4 months to 18 months of age, to improve coverage (in the new appointment).</a:t>
            </a:r>
            <a:r>
              <a:rPr lang="en-US" sz="2800" b="0" i="0">
                <a:solidFill>
                  <a:srgbClr val="212A73"/>
                </a:solidFill>
                <a:effectLst/>
                <a:latin typeface="Arial"/>
                <a:cs typeface="Arial"/>
              </a:rPr>
              <a:t>​</a:t>
            </a:r>
          </a:p>
          <a:p>
            <a:pPr marL="340360" indent="-340360" algn="l" rtl="0" fontAlgn="base"/>
            <a:r>
              <a:rPr lang="en-US" sz="2800" b="0" i="0" u="none" strike="noStrike">
                <a:solidFill>
                  <a:srgbClr val="212A73"/>
                </a:solidFill>
                <a:effectLst/>
                <a:latin typeface="Arial"/>
                <a:cs typeface="Arial"/>
              </a:rPr>
              <a:t>In the meantime, the JCVI will keep emerging evidence under review, including ongoing epidemiology and disease incidence.</a:t>
            </a:r>
            <a:r>
              <a:rPr lang="en-US" sz="2800" b="0" i="0">
                <a:solidFill>
                  <a:srgbClr val="212A73"/>
                </a:solidFill>
                <a:effectLst/>
                <a:latin typeface="Arial"/>
                <a:cs typeface="Arial"/>
              </a:rPr>
              <a:t>​</a:t>
            </a:r>
          </a:p>
          <a:p>
            <a:pPr marL="0" indent="0">
              <a:buNone/>
            </a:pPr>
            <a:endParaRPr lang="en-GB"/>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8</a:t>
            </a:fld>
            <a:endParaRPr lang="en-GB"/>
          </a:p>
        </p:txBody>
      </p:sp>
      <p:sp>
        <p:nvSpPr>
          <p:cNvPr id="6" name="TextBox 5">
            <a:extLst>
              <a:ext uri="{FF2B5EF4-FFF2-40B4-BE49-F238E27FC236}">
                <a16:creationId xmlns:a16="http://schemas.microsoft.com/office/drawing/2014/main" id="{FF411D86-5465-5AB1-A956-D8546DE255DF}"/>
              </a:ext>
            </a:extLst>
          </p:cNvPr>
          <p:cNvSpPr txBox="1"/>
          <p:nvPr/>
        </p:nvSpPr>
        <p:spPr>
          <a:xfrm>
            <a:off x="7072086" y="8160507"/>
            <a:ext cx="9151256" cy="523220"/>
          </a:xfrm>
          <a:prstGeom prst="rect">
            <a:avLst/>
          </a:prstGeom>
          <a:noFill/>
        </p:spPr>
        <p:txBody>
          <a:bodyPr wrap="square">
            <a:spAutoFit/>
          </a:bodyPr>
          <a:lstStyle/>
          <a:p>
            <a:r>
              <a:rPr lang="en-GB" sz="2800" b="1" i="0" u="none" strike="noStrike">
                <a:solidFill>
                  <a:srgbClr val="FF0000"/>
                </a:solidFill>
                <a:effectLst/>
                <a:latin typeface="Arial" panose="020B0604020202020204" pitchFamily="34" charset="0"/>
              </a:rPr>
              <a:t>Policy is awaited</a:t>
            </a:r>
            <a:r>
              <a:rPr lang="en-GB" sz="2800" b="0" i="0" u="none" strike="noStrike">
                <a:solidFill>
                  <a:srgbClr val="FF0000"/>
                </a:solidFill>
                <a:effectLst/>
                <a:latin typeface="Arial" panose="020B0604020202020204" pitchFamily="34" charset="0"/>
              </a:rPr>
              <a:t>.</a:t>
            </a:r>
            <a:endParaRPr lang="en-GB"/>
          </a:p>
        </p:txBody>
      </p:sp>
    </p:spTree>
    <p:extLst>
      <p:ext uri="{BB962C8B-B14F-4D97-AF65-F5344CB8AC3E}">
        <p14:creationId xmlns:p14="http://schemas.microsoft.com/office/powerpoint/2010/main" val="403946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a:lstStyle/>
          <a:p>
            <a:r>
              <a:rPr lang="en-GB" sz="4400" b="0" i="0" u="none" strike="noStrike">
                <a:solidFill>
                  <a:srgbClr val="212A73"/>
                </a:solidFill>
                <a:effectLst/>
                <a:latin typeface="Arial" panose="020B0604020202020204" pitchFamily="34" charset="0"/>
              </a:rPr>
              <a:t>Hib/</a:t>
            </a:r>
            <a:r>
              <a:rPr lang="en-GB" sz="4400" b="0" i="0" u="none" strike="noStrike" err="1">
                <a:solidFill>
                  <a:srgbClr val="212A73"/>
                </a:solidFill>
                <a:effectLst/>
                <a:latin typeface="Arial" panose="020B0604020202020204" pitchFamily="34" charset="0"/>
              </a:rPr>
              <a:t>MenC</a:t>
            </a:r>
            <a:r>
              <a:rPr lang="en-GB" sz="4400" b="0" i="0" u="none" strike="noStrike">
                <a:solidFill>
                  <a:srgbClr val="212A73"/>
                </a:solidFill>
                <a:effectLst/>
                <a:latin typeface="Arial" panose="020B0604020202020204" pitchFamily="34" charset="0"/>
              </a:rPr>
              <a:t> (</a:t>
            </a:r>
            <a:r>
              <a:rPr lang="en-GB" sz="4400" b="0" i="0" u="none" strike="noStrike" err="1">
                <a:solidFill>
                  <a:srgbClr val="212A73"/>
                </a:solidFill>
                <a:effectLst/>
                <a:latin typeface="Arial" panose="020B0604020202020204" pitchFamily="34" charset="0"/>
              </a:rPr>
              <a:t>Menitorix</a:t>
            </a:r>
            <a:r>
              <a:rPr lang="en-GB" sz="4400" b="0" i="0" u="none" strike="noStrike">
                <a:solidFill>
                  <a:srgbClr val="212A73"/>
                </a:solidFill>
                <a:effectLst/>
                <a:latin typeface="Arial" panose="020B0604020202020204" pitchFamily="34" charset="0"/>
              </a:rPr>
              <a:t>®): current schedule</a:t>
            </a:r>
            <a:endParaRPr lang="en-GB" sz="4400"/>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1257300" y="1545222"/>
            <a:ext cx="7640069" cy="6567297"/>
          </a:xfrm>
        </p:spPr>
        <p:txBody>
          <a:bodyPr lIns="91440" tIns="45720" rIns="91440" bIns="45720" anchor="t"/>
          <a:lstStyle/>
          <a:p>
            <a:pPr marL="0" indent="0" algn="l" rtl="0" fontAlgn="base">
              <a:buNone/>
            </a:pPr>
            <a:r>
              <a:rPr lang="en-GB" sz="2400" b="0" i="0" u="none" strike="noStrike">
                <a:solidFill>
                  <a:srgbClr val="212A73"/>
                </a:solidFill>
                <a:effectLst/>
                <a:latin typeface="Arial"/>
                <a:cs typeface="Arial"/>
              </a:rPr>
              <a:t>The Hib/</a:t>
            </a:r>
            <a:r>
              <a:rPr lang="en-GB" sz="2400" b="0" i="0" u="none" strike="noStrike" err="1">
                <a:solidFill>
                  <a:srgbClr val="212A73"/>
                </a:solidFill>
                <a:effectLst/>
                <a:latin typeface="Arial"/>
                <a:cs typeface="Arial"/>
              </a:rPr>
              <a:t>MenC</a:t>
            </a:r>
            <a:r>
              <a:rPr lang="en-GB" sz="2400" b="0" i="0" u="none" strike="noStrike">
                <a:solidFill>
                  <a:srgbClr val="212A73"/>
                </a:solidFill>
                <a:effectLst/>
                <a:latin typeface="Arial"/>
                <a:cs typeface="Arial"/>
              </a:rPr>
              <a:t> (</a:t>
            </a:r>
            <a:r>
              <a:rPr lang="en-GB" sz="2400" b="0" i="0" u="none" strike="noStrike" err="1">
                <a:solidFill>
                  <a:srgbClr val="212A73"/>
                </a:solidFill>
                <a:effectLst/>
                <a:latin typeface="Arial"/>
                <a:cs typeface="Arial"/>
              </a:rPr>
              <a:t>Menitorix</a:t>
            </a:r>
            <a:r>
              <a:rPr lang="en-GB" sz="2400" b="0" i="0" u="none" strike="noStrike">
                <a:solidFill>
                  <a:srgbClr val="212A73"/>
                </a:solidFill>
                <a:effectLst/>
                <a:latin typeface="Arial"/>
                <a:cs typeface="Arial"/>
              </a:rPr>
              <a:t>®) vaccine provides protection against Haemophilus influenzae type b (Hib) and invasive capsular group C (</a:t>
            </a:r>
            <a:r>
              <a:rPr lang="en-GB" sz="2400" b="0" i="0" u="none" strike="noStrike" err="1">
                <a:solidFill>
                  <a:srgbClr val="212A73"/>
                </a:solidFill>
                <a:effectLst/>
                <a:latin typeface="Arial"/>
                <a:cs typeface="Arial"/>
              </a:rPr>
              <a:t>MenC</a:t>
            </a:r>
            <a:r>
              <a:rPr lang="en-GB" sz="2400" b="0" i="0" u="none" strike="noStrike">
                <a:solidFill>
                  <a:srgbClr val="212A73"/>
                </a:solidFill>
                <a:effectLst/>
                <a:latin typeface="Arial"/>
                <a:cs typeface="Arial"/>
              </a:rPr>
              <a:t>) disease. </a:t>
            </a:r>
          </a:p>
          <a:p>
            <a:pPr marL="0" indent="0" algn="l" rtl="0" fontAlgn="base">
              <a:buNone/>
            </a:pPr>
            <a:r>
              <a:rPr lang="en-US" sz="2400" b="0" i="0">
                <a:solidFill>
                  <a:srgbClr val="212A73"/>
                </a:solidFill>
                <a:effectLst/>
                <a:latin typeface="Arial"/>
                <a:cs typeface="Arial"/>
              </a:rPr>
              <a:t>​</a:t>
            </a:r>
            <a:r>
              <a:rPr lang="en-GB" sz="2400" b="0" i="0" u="none" strike="noStrike">
                <a:solidFill>
                  <a:srgbClr val="212A73"/>
                </a:solidFill>
                <a:effectLst/>
                <a:latin typeface="Arial"/>
                <a:cs typeface="Arial"/>
              </a:rPr>
              <a:t>It is currently given at 12 months of age.</a:t>
            </a:r>
            <a:r>
              <a:rPr lang="en-US" sz="2400" b="0" i="0">
                <a:solidFill>
                  <a:srgbClr val="212A73"/>
                </a:solidFill>
                <a:effectLst/>
                <a:latin typeface="Arial"/>
                <a:cs typeface="Arial"/>
              </a:rPr>
              <a:t>​</a:t>
            </a:r>
          </a:p>
          <a:p>
            <a:pPr marL="0" indent="0" algn="l" rtl="0" fontAlgn="base">
              <a:buNone/>
            </a:pPr>
            <a:r>
              <a:rPr lang="en-GB" sz="2400" b="0" i="0" u="none" strike="noStrike">
                <a:solidFill>
                  <a:srgbClr val="212A73"/>
                </a:solidFill>
                <a:effectLst/>
                <a:latin typeface="Arial"/>
                <a:cs typeface="Arial"/>
              </a:rPr>
              <a:t>Hib: </a:t>
            </a:r>
            <a:r>
              <a:rPr lang="en-US" sz="2400" b="0" i="0">
                <a:solidFill>
                  <a:srgbClr val="212A73"/>
                </a:solidFill>
                <a:effectLst/>
                <a:latin typeface="Arial"/>
                <a:cs typeface="Arial"/>
              </a:rPr>
              <a:t>​</a:t>
            </a:r>
          </a:p>
          <a:p>
            <a:pPr marL="340360" indent="-340360" algn="l" rtl="0" fontAlgn="base">
              <a:buFont typeface="Arial" panose="020B0604020202020204" pitchFamily="34" charset="0"/>
              <a:buChar char="•"/>
            </a:pPr>
            <a:r>
              <a:rPr lang="en-GB" sz="2400" b="0" i="0" u="none" strike="noStrike">
                <a:solidFill>
                  <a:srgbClr val="212A73"/>
                </a:solidFill>
                <a:effectLst/>
                <a:latin typeface="Arial"/>
                <a:cs typeface="Arial"/>
              </a:rPr>
              <a:t>The Hib/</a:t>
            </a:r>
            <a:r>
              <a:rPr lang="en-GB" sz="2400" b="0" i="0" u="none" strike="noStrike" err="1">
                <a:solidFill>
                  <a:srgbClr val="212A73"/>
                </a:solidFill>
                <a:effectLst/>
                <a:latin typeface="Arial"/>
                <a:cs typeface="Arial"/>
              </a:rPr>
              <a:t>MenC</a:t>
            </a:r>
            <a:r>
              <a:rPr lang="en-GB" sz="2400" b="0" i="0" u="none" strike="noStrike">
                <a:solidFill>
                  <a:srgbClr val="212A73"/>
                </a:solidFill>
                <a:effectLst/>
                <a:latin typeface="Arial"/>
                <a:cs typeface="Arial"/>
              </a:rPr>
              <a:t> (</a:t>
            </a:r>
            <a:r>
              <a:rPr lang="en-GB" sz="2400" b="0" i="0" u="none" strike="noStrike" err="1">
                <a:solidFill>
                  <a:srgbClr val="212A73"/>
                </a:solidFill>
                <a:effectLst/>
                <a:latin typeface="Arial"/>
                <a:cs typeface="Arial"/>
              </a:rPr>
              <a:t>Menitorix</a:t>
            </a:r>
            <a:r>
              <a:rPr lang="en-GB" sz="2400" b="0" i="0" u="none" strike="noStrike">
                <a:solidFill>
                  <a:srgbClr val="212A73"/>
                </a:solidFill>
                <a:effectLst/>
                <a:latin typeface="Arial"/>
                <a:cs typeface="Arial"/>
              </a:rPr>
              <a:t>®) given at 12 months is the 4th routine Hib containing vaccine given to children. </a:t>
            </a:r>
            <a:r>
              <a:rPr lang="en-US" sz="2400" b="0" i="0">
                <a:solidFill>
                  <a:srgbClr val="212A73"/>
                </a:solidFill>
                <a:effectLst/>
                <a:latin typeface="Arial"/>
                <a:cs typeface="Arial"/>
              </a:rPr>
              <a:t>​</a:t>
            </a:r>
          </a:p>
          <a:p>
            <a:pPr marL="340360" indent="-340360" algn="l" rtl="0" fontAlgn="base">
              <a:buFont typeface="Arial" panose="020B0604020202020204" pitchFamily="34" charset="0"/>
              <a:buChar char="•"/>
            </a:pPr>
            <a:r>
              <a:rPr lang="en-GB" sz="2400" b="0" i="0" u="none" strike="noStrike">
                <a:solidFill>
                  <a:srgbClr val="212A73"/>
                </a:solidFill>
                <a:effectLst/>
                <a:latin typeface="Arial"/>
                <a:cs typeface="Arial"/>
              </a:rPr>
              <a:t>The previous 3 doses of Hib antigen are given as part of the 6-in-1 hexavalent vaccine (DTaP/IPV/Hib/</a:t>
            </a:r>
            <a:r>
              <a:rPr lang="en-GB" sz="2400" b="0" i="0" u="none" strike="noStrike" err="1">
                <a:solidFill>
                  <a:srgbClr val="212A73"/>
                </a:solidFill>
                <a:effectLst/>
                <a:latin typeface="Arial"/>
                <a:cs typeface="Arial"/>
              </a:rPr>
              <a:t>HepB</a:t>
            </a:r>
            <a:r>
              <a:rPr lang="en-GB" sz="2400" b="0" i="0" u="none" strike="noStrike">
                <a:solidFill>
                  <a:srgbClr val="212A73"/>
                </a:solidFill>
                <a:effectLst/>
                <a:latin typeface="Arial"/>
                <a:cs typeface="Arial"/>
              </a:rPr>
              <a:t>) given at 8, 12 and 16 weeks of age.</a:t>
            </a:r>
            <a:r>
              <a:rPr lang="en-US" sz="2400" b="0" i="0">
                <a:solidFill>
                  <a:srgbClr val="212A73"/>
                </a:solidFill>
                <a:effectLst/>
                <a:latin typeface="Arial"/>
                <a:cs typeface="Arial"/>
              </a:rPr>
              <a:t>​</a:t>
            </a:r>
          </a:p>
          <a:p>
            <a:pPr marL="0" indent="0" algn="l" rtl="0" fontAlgn="base">
              <a:buNone/>
            </a:pPr>
            <a:r>
              <a:rPr lang="en-GB" sz="2400" b="0" i="0" u="none" strike="noStrike" err="1">
                <a:solidFill>
                  <a:srgbClr val="212A73"/>
                </a:solidFill>
                <a:effectLst/>
                <a:latin typeface="Arial"/>
                <a:cs typeface="Arial"/>
              </a:rPr>
              <a:t>MenC</a:t>
            </a:r>
            <a:r>
              <a:rPr lang="en-GB" sz="2400" b="0" i="0" u="none" strike="noStrike">
                <a:solidFill>
                  <a:srgbClr val="212A73"/>
                </a:solidFill>
                <a:effectLst/>
                <a:latin typeface="Arial"/>
                <a:cs typeface="Arial"/>
              </a:rPr>
              <a:t>: </a:t>
            </a:r>
            <a:r>
              <a:rPr lang="en-US" sz="2400" b="0" i="0">
                <a:solidFill>
                  <a:srgbClr val="212A73"/>
                </a:solidFill>
                <a:effectLst/>
                <a:latin typeface="Arial"/>
                <a:cs typeface="Arial"/>
              </a:rPr>
              <a:t>​</a:t>
            </a:r>
          </a:p>
          <a:p>
            <a:pPr marL="340360" indent="-340360" algn="l" rtl="0" fontAlgn="base">
              <a:buFont typeface="Arial" panose="020B0604020202020204" pitchFamily="34" charset="0"/>
              <a:buChar char="•"/>
            </a:pPr>
            <a:r>
              <a:rPr lang="en-GB" sz="2400" b="0" i="0" u="none" strike="noStrike">
                <a:solidFill>
                  <a:srgbClr val="212A73"/>
                </a:solidFill>
                <a:effectLst/>
                <a:latin typeface="Arial"/>
                <a:cs typeface="Arial"/>
              </a:rPr>
              <a:t>The Hib/</a:t>
            </a:r>
            <a:r>
              <a:rPr lang="en-GB" sz="2400" b="0" i="0" u="none" strike="noStrike" err="1">
                <a:solidFill>
                  <a:srgbClr val="212A73"/>
                </a:solidFill>
                <a:effectLst/>
                <a:latin typeface="Arial"/>
                <a:cs typeface="Arial"/>
              </a:rPr>
              <a:t>MenC</a:t>
            </a:r>
            <a:r>
              <a:rPr lang="en-GB" sz="2400" b="0" i="0" u="none" strike="noStrike">
                <a:solidFill>
                  <a:srgbClr val="212A73"/>
                </a:solidFill>
                <a:effectLst/>
                <a:latin typeface="Arial"/>
                <a:cs typeface="Arial"/>
              </a:rPr>
              <a:t> (</a:t>
            </a:r>
            <a:r>
              <a:rPr lang="en-GB" sz="2400" b="0" i="0" u="none" strike="noStrike" err="1">
                <a:solidFill>
                  <a:srgbClr val="212A73"/>
                </a:solidFill>
                <a:effectLst/>
                <a:latin typeface="Arial"/>
                <a:cs typeface="Arial"/>
              </a:rPr>
              <a:t>Menitorix</a:t>
            </a:r>
            <a:r>
              <a:rPr lang="en-GB" sz="2400" b="0" i="0" u="none" strike="noStrike">
                <a:solidFill>
                  <a:srgbClr val="212A73"/>
                </a:solidFill>
                <a:effectLst/>
                <a:latin typeface="Arial"/>
                <a:cs typeface="Arial"/>
              </a:rPr>
              <a:t>®) given at 12 months is the only </a:t>
            </a:r>
            <a:r>
              <a:rPr lang="en-GB" sz="2400" b="0" i="0" u="none" strike="noStrike" err="1">
                <a:solidFill>
                  <a:srgbClr val="212A73"/>
                </a:solidFill>
                <a:effectLst/>
                <a:latin typeface="Arial"/>
                <a:cs typeface="Arial"/>
              </a:rPr>
              <a:t>MenC</a:t>
            </a:r>
            <a:r>
              <a:rPr lang="en-GB" sz="2400" b="0" i="0" u="none" strike="noStrike">
                <a:solidFill>
                  <a:srgbClr val="212A73"/>
                </a:solidFill>
                <a:effectLst/>
                <a:latin typeface="Arial"/>
                <a:cs typeface="Arial"/>
              </a:rPr>
              <a:t> vaccine given routinely to infants.</a:t>
            </a:r>
            <a:r>
              <a:rPr lang="en-US" sz="2400" b="0" i="0">
                <a:solidFill>
                  <a:srgbClr val="212A73"/>
                </a:solidFill>
                <a:effectLst/>
                <a:latin typeface="Arial"/>
                <a:cs typeface="Arial"/>
              </a:rPr>
              <a:t>​</a:t>
            </a:r>
          </a:p>
          <a:p>
            <a:pPr marL="340360" indent="-340360" algn="l" rtl="0" fontAlgn="base">
              <a:buFont typeface="Arial" panose="020B0604020202020204" pitchFamily="34" charset="0"/>
              <a:buChar char="•"/>
            </a:pPr>
            <a:r>
              <a:rPr lang="en-GB" sz="2400" b="0" i="0" u="none" strike="noStrike" err="1">
                <a:solidFill>
                  <a:srgbClr val="212A73"/>
                </a:solidFill>
                <a:effectLst/>
                <a:latin typeface="Arial"/>
                <a:cs typeface="Arial"/>
              </a:rPr>
              <a:t>MenC</a:t>
            </a:r>
            <a:r>
              <a:rPr lang="en-GB" sz="2400" b="0" i="0" u="none" strike="noStrike">
                <a:solidFill>
                  <a:srgbClr val="212A73"/>
                </a:solidFill>
                <a:effectLst/>
                <a:latin typeface="Arial"/>
                <a:cs typeface="Arial"/>
              </a:rPr>
              <a:t> is given as part of the </a:t>
            </a:r>
            <a:r>
              <a:rPr lang="en-GB" sz="2400" b="0" i="0" u="none" strike="noStrike" err="1">
                <a:solidFill>
                  <a:srgbClr val="212A73"/>
                </a:solidFill>
                <a:effectLst/>
                <a:latin typeface="Arial"/>
                <a:cs typeface="Arial"/>
              </a:rPr>
              <a:t>MenACWY</a:t>
            </a:r>
            <a:r>
              <a:rPr lang="en-GB" sz="2400" b="0" i="0" u="none" strike="noStrike">
                <a:solidFill>
                  <a:srgbClr val="212A73"/>
                </a:solidFill>
                <a:effectLst/>
                <a:latin typeface="Arial"/>
                <a:cs typeface="Arial"/>
              </a:rPr>
              <a:t> vaccine given routinely to teenagers.</a:t>
            </a:r>
            <a:endParaRPr lang="en-US" sz="2400" b="0" i="0">
              <a:solidFill>
                <a:srgbClr val="212A73"/>
              </a:solidFill>
              <a:effectLst/>
              <a:latin typeface="Arial"/>
              <a:cs typeface="Arial"/>
            </a:endParaRPr>
          </a:p>
          <a:p>
            <a:pPr marL="0" indent="0">
              <a:buNone/>
            </a:pPr>
            <a:endParaRPr lang="en-GB"/>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9</a:t>
            </a:fld>
            <a:endParaRPr lang="en-GB"/>
          </a:p>
        </p:txBody>
      </p:sp>
      <p:pic>
        <p:nvPicPr>
          <p:cNvPr id="2050" name="Picture 2">
            <a:extLst>
              <a:ext uri="{FF2B5EF4-FFF2-40B4-BE49-F238E27FC236}">
                <a16:creationId xmlns:a16="http://schemas.microsoft.com/office/drawing/2014/main" id="{7DAEC958-A744-D199-A155-6BB48E312D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45687" y="1770744"/>
            <a:ext cx="6986084" cy="5138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6807247"/>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ypeofFAQ xmlns="2c9bf0ee-e2fa-4332-ade7-023316494af1">Combined Vaccines</TypeofFAQ>
    <Archive xmlns="2c9bf0ee-e2fa-4332-ade7-023316494af1">false</Archive>
    <VersionNumbers xmlns="2c9bf0ee-e2fa-4332-ade7-023316494af1" xsi:nil="true"/>
    <TypeofDocument xmlns="2c9bf0ee-e2fa-4332-ade7-023316494af1">Training</TypeofDocument>
    <LifeCourse xmlns="2c9bf0ee-e2fa-4332-ade7-023316494af1">
      <Value>Changes Childhood Schedule</Value>
    </LifeCourse>
    <TypeofDocument0 xmlns="2c9bf0ee-e2fa-4332-ade7-023316494af1">Template</TypeofDocument0>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15" ma:contentTypeDescription="Create a new document." ma:contentTypeScope="" ma:versionID="f0ea4f2db70a839154ebc6c5a2d17c7f">
  <xsd:schema xmlns:xsd="http://www.w3.org/2001/XMLSchema" xmlns:xs="http://www.w3.org/2001/XMLSchema" xmlns:p="http://schemas.microsoft.com/office/2006/metadata/properties" xmlns:ns2="2c9bf0ee-e2fa-4332-ade7-023316494af1" targetNamespace="http://schemas.microsoft.com/office/2006/metadata/properties" ma:root="true" ma:fieldsID="4aa69396068b658cea8bd134046e2323" ns2:_="">
    <xsd:import namespace="2c9bf0ee-e2fa-4332-ade7-023316494af1"/>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xsd:element ref="ns2:LifeCourse" minOccurs="0"/>
                <xsd:element ref="ns2:VersionNumbers" minOccurs="0"/>
                <xsd:element ref="ns2:Archive" minOccurs="0"/>
                <xsd:element ref="ns2:TypeofDocument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ma:displayName="Vaccine names" ma:format="Dropdown" ma:internalName="TypeofFAQ">
      <xsd:simpleType>
        <xsd:restriction base="dms:Choice">
          <xsd:enumeration value="MMR"/>
          <xsd:enumeration value="HPV"/>
          <xsd:enumeration value="Shingles"/>
          <xsd:enumeration value="HepB"/>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enumeration value="HepA"/>
          <xsd:enumeration value="Typhoid"/>
          <xsd:enumeration value="Varicella"/>
        </xsd:restriction>
      </xsd:simple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Archive"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Briefing Document"/>
          <xsd:enumeration value="Training Slides"/>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2.xml><?xml version="1.0" encoding="utf-8"?>
<ds:datastoreItem xmlns:ds="http://schemas.openxmlformats.org/officeDocument/2006/customXml" ds:itemID="{79F3318E-419E-4691-9552-64B6766ACA4A}">
  <ds:schemaRefs>
    <ds:schemaRef ds:uri="2c9bf0ee-e2fa-4332-ade7-023316494af1"/>
    <ds:schemaRef ds:uri="b7e247b7-cca8-429f-8688-16f83c8fba5f"/>
    <ds:schemaRef ds:uri="f30bebb2-c01f-48d0-81da-dc8b123879c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02B8636-8DBA-481F-A5AB-3D49361DB1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9bf0ee-e2fa-4332-ade7-023316494af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Application>Microsoft Office PowerPoint</Application>
  <PresentationFormat>Custom</PresentationFormat>
  <Slides>31</Slides>
  <Notes>0</Notes>
  <HiddenSlides>0</HiddenSlide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PowerPoint Presentation</vt:lpstr>
      <vt:lpstr>Acknowledgements</vt:lpstr>
      <vt:lpstr>PowerPoint Presentation</vt:lpstr>
      <vt:lpstr>The Joint Committee on Vaccination and Immunisation (JCVI)​ These proposed changes are based on advice by the JCVI.</vt:lpstr>
      <vt:lpstr>JCVI Decision making process​</vt:lpstr>
      <vt:lpstr>PowerPoint Presentation</vt:lpstr>
      <vt:lpstr>Hib/MenC (Menitorix®) to be discontinued</vt:lpstr>
      <vt:lpstr>JCVI recommendations:</vt:lpstr>
      <vt:lpstr>Hib/MenC (Menitorix®): current schedule</vt:lpstr>
      <vt:lpstr>Discontinuation of Hib/MenC (Menitorix®): MenC</vt:lpstr>
      <vt:lpstr>Discontinuation of Hib/MenC (Menitorix®):MenC</vt:lpstr>
      <vt:lpstr>Discontinuation of Hib/MenC Menitorix®):MenC</vt:lpstr>
      <vt:lpstr>Discontinuation of Hib/MenC (Menitorix®): Hib</vt:lpstr>
      <vt:lpstr>Timing of the replacement Hib dose</vt:lpstr>
      <vt:lpstr>Bringing forward second MMR</vt:lpstr>
      <vt:lpstr>Summary of proposed changes to routine childhood schedule</vt:lpstr>
      <vt:lpstr>Some points to consider  Policy is awaited.</vt:lpstr>
      <vt:lpstr>Signposting: to be updated to reflect the changes </vt:lpstr>
      <vt:lpstr>Training resources</vt:lpstr>
      <vt:lpstr>Planned resources </vt:lpstr>
      <vt:lpstr>PowerPoint Presentation</vt:lpstr>
      <vt:lpstr>Importance of maintaining high uptake in teenage MenACWY vaccine programme</vt:lpstr>
      <vt:lpstr>Importance of catch-up vaccinations</vt:lpstr>
      <vt:lpstr>Inequalities in uptake of routine childhood immunisations in Wales 2023-24</vt:lpstr>
      <vt:lpstr>Determinants of Equity in Vaccination Coverage</vt:lpstr>
      <vt:lpstr>Surveillance Webpages</vt:lpstr>
      <vt:lpstr>PowerPoint Presentation</vt:lpstr>
      <vt:lpstr>Attitudinal Survey with Parents of 0-5 years old</vt:lpstr>
      <vt:lpstr>Rapid Service Evaluation Pilot with Deep End Practice</vt:lpstr>
      <vt:lpstr>Community Vaccine Champions ​from Ethnic Minority Communities </vt:lpstr>
      <vt:lpstr>PowerPoint Presentation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revision>4</cp:revision>
  <dcterms:created xsi:type="dcterms:W3CDTF">2020-12-14T08:16:43Z</dcterms:created>
  <dcterms:modified xsi:type="dcterms:W3CDTF">2025-04-03T15:07:50Z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ies>
</file>