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4" r:id="rId5"/>
  </p:sldMasterIdLst>
  <p:notesMasterIdLst>
    <p:notesMasterId r:id="rId68"/>
  </p:notesMasterIdLst>
  <p:handoutMasterIdLst>
    <p:handoutMasterId r:id="rId69"/>
  </p:handoutMasterIdLst>
  <p:sldIdLst>
    <p:sldId id="256" r:id="rId6"/>
    <p:sldId id="315" r:id="rId7"/>
    <p:sldId id="314" r:id="rId8"/>
    <p:sldId id="259" r:id="rId9"/>
    <p:sldId id="2147375902" r:id="rId10"/>
    <p:sldId id="261" r:id="rId11"/>
    <p:sldId id="316" r:id="rId12"/>
    <p:sldId id="2147375819" r:id="rId13"/>
    <p:sldId id="262" r:id="rId14"/>
    <p:sldId id="263" r:id="rId15"/>
    <p:sldId id="320" r:id="rId16"/>
    <p:sldId id="265" r:id="rId17"/>
    <p:sldId id="266" r:id="rId18"/>
    <p:sldId id="267" r:id="rId19"/>
    <p:sldId id="268" r:id="rId20"/>
    <p:sldId id="312" r:id="rId21"/>
    <p:sldId id="270" r:id="rId22"/>
    <p:sldId id="272" r:id="rId23"/>
    <p:sldId id="273" r:id="rId24"/>
    <p:sldId id="2147375896" r:id="rId25"/>
    <p:sldId id="274" r:id="rId26"/>
    <p:sldId id="275" r:id="rId27"/>
    <p:sldId id="276" r:id="rId28"/>
    <p:sldId id="2147375901" r:id="rId29"/>
    <p:sldId id="373" r:id="rId30"/>
    <p:sldId id="278" r:id="rId31"/>
    <p:sldId id="279" r:id="rId32"/>
    <p:sldId id="280" r:id="rId33"/>
    <p:sldId id="281" r:id="rId34"/>
    <p:sldId id="282" r:id="rId35"/>
    <p:sldId id="283" r:id="rId36"/>
    <p:sldId id="2147375900" r:id="rId37"/>
    <p:sldId id="258" r:id="rId38"/>
    <p:sldId id="338" r:id="rId39"/>
    <p:sldId id="292" r:id="rId40"/>
    <p:sldId id="293" r:id="rId41"/>
    <p:sldId id="313" r:id="rId42"/>
    <p:sldId id="295" r:id="rId43"/>
    <p:sldId id="296" r:id="rId44"/>
    <p:sldId id="297" r:id="rId45"/>
    <p:sldId id="286" r:id="rId46"/>
    <p:sldId id="287" r:id="rId47"/>
    <p:sldId id="288" r:id="rId48"/>
    <p:sldId id="289" r:id="rId49"/>
    <p:sldId id="290" r:id="rId50"/>
    <p:sldId id="291" r:id="rId51"/>
    <p:sldId id="298" r:id="rId52"/>
    <p:sldId id="299" r:id="rId53"/>
    <p:sldId id="300" r:id="rId54"/>
    <p:sldId id="301" r:id="rId55"/>
    <p:sldId id="302" r:id="rId56"/>
    <p:sldId id="303" r:id="rId57"/>
    <p:sldId id="304" r:id="rId58"/>
    <p:sldId id="305" r:id="rId59"/>
    <p:sldId id="306" r:id="rId60"/>
    <p:sldId id="307" r:id="rId61"/>
    <p:sldId id="308" r:id="rId62"/>
    <p:sldId id="309" r:id="rId63"/>
    <p:sldId id="2147375877" r:id="rId64"/>
    <p:sldId id="310" r:id="rId65"/>
    <p:sldId id="370" r:id="rId66"/>
    <p:sldId id="311" r:id="rId6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519992A-3D09-C08D-DBF5-95040AB9B37F}" name="Ceriann Howard (Public Health Wales - No. 2 Capital Quarter)" initials="CH(HWN2CQ" userId="S::Ceriann.Howard2@wales.nhs.uk::21820608-678a-4a54-aec7-0e03d16ea59c" providerId="AD"/>
  <p188:author id="{A5CCCE2E-F254-443D-8D19-7CC115471B17}" name="Kate Lloyd (Public Health Wales - No. 2 Capital Quarter)" initials="KL(HWN2CQ" userId="S::Kate.Lloyd5@wales.nhs.uk::d2fef917-2188-4caf-afe2-dc2d6aa0f598" providerId="AD"/>
  <p188:author id="{61B49FA0-74B8-0DE4-8AD1-6D5180F0657F}" name="Ceriann Howard (Public Health Wales - No. 2 Capital Quarter)" initials="CQ" userId="S::ceriann.howard2@wales.nhs.uk::21820608-678a-4a54-aec7-0e03d16ea59c" providerId="AD"/>
  <p188:author id="{C11460A8-C1E2-2352-9CA8-9FFD42E0F657}" name="Clare Powell (Public Health Wales)" initials="CP(HW" userId="S::Clare.Powell2@wales.nhs.uk::d7f25bbe-a553-4284-9dbf-a45ba97dae4b" providerId="AD"/>
  <p188:author id="{7C80A3C3-6E61-BCDB-5564-869A5EF3248E}" name="Carys Rees (Public Health Wales - No. 2 Capital Quarter)" initials="CR" userId="S::Carys.Rees8@wales.nhs.uk::b158f908-155c-451f-81aa-6b2e7effd62b" providerId="AD"/>
  <p188:author id="{7E7468D4-90F3-629A-FC72-77268836BECB}" name="Hawys Youlden (Public Health Wales - No.2 Capital Quarter)" initials="HQ" userId="S::hawys.youlden2@wales.nhs.uk::a640df3f-f1c5-4512-b62e-09302c969a5e" providerId="AD"/>
  <p188:author id="{D0CDD3DE-0E9D-DA87-1E47-D664423A5221}" name="Kate Lloyd (Public Health Wales - No. 2 Capital Quarter)" initials="KQ" userId="S::kate.lloyd5@wales.nhs.uk::d2fef917-2188-4caf-afe2-dc2d6aa0f598" providerId="AD"/>
  <p188:author id="{2B1B84EE-57B4-63E8-1F44-723F5233FCE3}" name="Hawys Youlden (Public Health Wales - No.2 Capital Quarter)" initials="HY(HWNCQ" userId="S::Hawys.Youlden2@wales.nhs.uk::a640df3f-f1c5-4512-b62e-09302c969a5e"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Jodie Phillips (Public Health Wales - No. 2 Capital Quarter)" initials="JP(HW-N2CQ" lastIdx="12" clrIdx="0">
    <p:extLst>
      <p:ext uri="{19B8F6BF-5375-455C-9EA6-DF929625EA0E}">
        <p15:presenceInfo xmlns:p15="http://schemas.microsoft.com/office/powerpoint/2012/main" userId="S-1-5-21-978635462-3828570294-627434887-1192716" providerId="AD"/>
      </p:ext>
    </p:extLst>
  </p:cmAuthor>
  <p:cmAuthor id="2" name="Hannah Y. Lindsay (Public Health Wales - No. 2 Capital Quarter)" initials="HYL(HW-N2CQ" lastIdx="5" clrIdx="1">
    <p:extLst>
      <p:ext uri="{19B8F6BF-5375-455C-9EA6-DF929625EA0E}">
        <p15:presenceInfo xmlns:p15="http://schemas.microsoft.com/office/powerpoint/2012/main" userId="S-1-5-21-978635462-3828570294-627434887-1147744" providerId="AD"/>
      </p:ext>
    </p:extLst>
  </p:cmAuthor>
  <p:cmAuthor id="3" name="Lesley Lewis (Public Health Wales - No. 2 Capital Quarter)" initials="LL(HW-N2CQ" lastIdx="14" clrIdx="2">
    <p:extLst>
      <p:ext uri="{19B8F6BF-5375-455C-9EA6-DF929625EA0E}">
        <p15:presenceInfo xmlns:p15="http://schemas.microsoft.com/office/powerpoint/2012/main" userId="S-1-5-21-978635462-3828570294-627434887-913762" providerId="AD"/>
      </p:ext>
    </p:extLst>
  </p:cmAuthor>
  <p:cmAuthor id="4" name="Ashley Gould (Public Health Wales - No. 2 Capital Quarter)" initials="AG(HW-N2CQ" lastIdx="20" clrIdx="3">
    <p:extLst>
      <p:ext uri="{19B8F6BF-5375-455C-9EA6-DF929625EA0E}">
        <p15:presenceInfo xmlns:p15="http://schemas.microsoft.com/office/powerpoint/2012/main" userId="S-1-5-21-978635462-3828570294-627434887-274402" providerId="AD"/>
      </p:ext>
    </p:extLst>
  </p:cmAuthor>
  <p:cmAuthor id="5" name="James Field (Public Health Wales - No. 2 Capital Quarter)" initials="JQ" lastIdx="13" clrIdx="4">
    <p:extLst>
      <p:ext uri="{19B8F6BF-5375-455C-9EA6-DF929625EA0E}">
        <p15:presenceInfo xmlns:p15="http://schemas.microsoft.com/office/powerpoint/2012/main" userId="S::james.field@wales.nhs.uk::7456450a-a083-4289-9b33-e13e318a5e8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9B8CE"/>
    <a:srgbClr val="B2E7F0"/>
    <a:srgbClr val="212A73"/>
    <a:srgbClr val="00A7A7"/>
    <a:srgbClr val="FFD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9285" autoAdjust="0"/>
  </p:normalViewPr>
  <p:slideViewPr>
    <p:cSldViewPr snapToGrid="0">
      <p:cViewPr varScale="1">
        <p:scale>
          <a:sx n="88" d="100"/>
          <a:sy n="88" d="100"/>
        </p:scale>
        <p:origin x="1434" y="96"/>
      </p:cViewPr>
      <p:guideLst/>
    </p:cSldViewPr>
  </p:slideViewPr>
  <p:notesTextViewPr>
    <p:cViewPr>
      <p:scale>
        <a:sx n="1" d="1"/>
        <a:sy n="1" d="1"/>
      </p:scale>
      <p:origin x="0" y="-2718"/>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tableStyles" Target="tableStyles.xml"/><Relationship Id="rId5" Type="http://schemas.openxmlformats.org/officeDocument/2006/relationships/slideMaster" Target="slideMasters/slideMaster2.xml"/><Relationship Id="rId61" Type="http://schemas.openxmlformats.org/officeDocument/2006/relationships/slide" Target="slides/slide56.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handoutMaster" Target="handoutMasters/handoutMaster1.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commentAuthors" Target="commentAuthors.xml"/><Relationship Id="rId75"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 Type="http://schemas.openxmlformats.org/officeDocument/2006/relationships/slide" Target="slides/slide2.xml"/><Relationship Id="rId7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4BFEFFB-9D59-421A-A817-24758BCB8412}" type="datetimeFigureOut">
              <a:rPr lang="en-GB" smtClean="0"/>
              <a:t>28/02/2025</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1BA053-F0AD-45AD-8A89-5960FC23B41D}" type="slidenum">
              <a:rPr lang="en-GB" smtClean="0"/>
              <a:t>‹#›</a:t>
            </a:fld>
            <a:endParaRPr lang="en-GB"/>
          </a:p>
        </p:txBody>
      </p:sp>
    </p:spTree>
    <p:extLst>
      <p:ext uri="{BB962C8B-B14F-4D97-AF65-F5344CB8AC3E}">
        <p14:creationId xmlns:p14="http://schemas.microsoft.com/office/powerpoint/2010/main" val="238088419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9E7099-F52E-4117-8D96-2AA360E78F7F}" type="datetimeFigureOut">
              <a:rPr lang="en-GB" smtClean="0"/>
              <a:t>28/02/2025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E9AB69-1183-4A53-8418-DBE90C92BBE7}" type="slidenum">
              <a:rPr lang="en-GB" smtClean="0"/>
              <a:t>‹#›</a:t>
            </a:fld>
            <a:endParaRPr lang="en-GB"/>
          </a:p>
        </p:txBody>
      </p:sp>
    </p:spTree>
    <p:extLst>
      <p:ext uri="{BB962C8B-B14F-4D97-AF65-F5344CB8AC3E}">
        <p14:creationId xmlns:p14="http://schemas.microsoft.com/office/powerpoint/2010/main" val="577858653"/>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gov.wales/introduction-rsv-vaccination-programme-2024-whc2024032" TargetMode="External"/><Relationship Id="rId2" Type="http://schemas.openxmlformats.org/officeDocument/2006/relationships/slide" Target="../slides/slide1.xml"/><Relationship Id="rId1" Type="http://schemas.openxmlformats.org/officeDocument/2006/relationships/notesMaster" Target="../notesMasters/notesMaster1.xml"/><Relationship Id="rId4" Type="http://schemas.openxmlformats.org/officeDocument/2006/relationships/hyperlink" Target="https://www.gov.uk/government/publications/respiratory-syncytial-virus-the-green-book-chapter-27a" TargetMode="Externa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eur01.safelinks.protection.outlook.com/?url=https%3A%2F%2Fdoi.org%2F10.1111%2Fj.1750-2659.2012.00345.x&amp;data=05%7C02%7CLesley.McFarlane%40ukhsa.gov.uk%7C6afda09a5c0b4b47ab3708dc9b4cfea1%7Cee4e14994a354b2ead475f3cf9de8666%7C0%7C0%7C638556002192943339%7CUnknown%7CTWFpbGZsb3d8eyJWIjoiMC4wLjAwMDAiLCJQIjoiV2luMzIiLCJBTiI6Ik1haWwiLCJXVCI6Mn0%3D%7C0%7C%7C%7C&amp;sdata=n76EqxmwIGj6w7JxQnhsYCBmia7XcXV2fMuxR2QBhyQ%3D&amp;reserved=0" TargetMode="External"/><Relationship Id="rId2" Type="http://schemas.openxmlformats.org/officeDocument/2006/relationships/slide" Target="../slides/slide12.xml"/><Relationship Id="rId1" Type="http://schemas.openxmlformats.org/officeDocument/2006/relationships/notesMaster" Target="../notesMasters/notesMaster1.xml"/><Relationship Id="rId4" Type="http://schemas.openxmlformats.org/officeDocument/2006/relationships/hyperlink" Target="https://pubmed.ncbi.nlm.nih.gov/26497750/"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gov.wales/introduction-rsv-vaccination-programme-2024-whc2024032"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gov.uk/government/publications/respiratory-syncytial-virus-the-green-book-chapter-27a"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www.medicines.org.uk/emc/product/15309/smpc#gref" TargetMode="External"/><Relationship Id="rId2" Type="http://schemas.openxmlformats.org/officeDocument/2006/relationships/slide" Target="../slides/slide23.xml"/><Relationship Id="rId1" Type="http://schemas.openxmlformats.org/officeDocument/2006/relationships/notesMaster" Target="../notesMasters/notesMaster1.xml"/><Relationship Id="rId4" Type="http://schemas.openxmlformats.org/officeDocument/2006/relationships/hyperlink" Target="https://www.gov.uk/government/publications/respiratory-syncytial-virus-the-green-book-chapter-27a" TargetMode="Externa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www.gov.uk/government/publications/respiratory-syncytial-virus-the-green-book-chapter-27a" TargetMode="External"/><Relationship Id="rId2" Type="http://schemas.openxmlformats.org/officeDocument/2006/relationships/slide" Target="../slides/slide25.xml"/><Relationship Id="rId1" Type="http://schemas.openxmlformats.org/officeDocument/2006/relationships/notesMaster" Target="../notesMasters/notesMaster1.xml"/><Relationship Id="rId4" Type="http://schemas.openxmlformats.org/officeDocument/2006/relationships/hyperlink" Target="https://www.gov.uk/government/publications/respiratory-syncytial-virus-rsv-programme-information-for-healthcare-professionals?utm_medium=email&amp;utm_campaign=govuk-notifications-topic&amp;utm_source=a48a3650-d463-41fa-a836-c6f3e7bc46be&amp;utm_content=immediately"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s://www.medicines.org.uk/emc/product/15309/smpc#gref" TargetMode="External"/><Relationship Id="rId2" Type="http://schemas.openxmlformats.org/officeDocument/2006/relationships/slide" Target="../slides/slide34.xml"/><Relationship Id="rId1" Type="http://schemas.openxmlformats.org/officeDocument/2006/relationships/notesMaster" Target="../notesMasters/notesMaster1.xml"/><Relationship Id="rId4" Type="http://schemas.openxmlformats.org/officeDocument/2006/relationships/hyperlink" Target="https://www.wmic.wales.nhs.uk/pgds-templates-advice/" TargetMode="Externa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3" Type="http://schemas.openxmlformats.org/officeDocument/2006/relationships/hyperlink" Target="https://assets.publishing.service.gov.uk/government/uploads/system/uploads/attachment_data/file/147915/Green-Book-Chapter-4.pdf" TargetMode="External"/><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gov.uk/government/publications/rsv-immunisation-programme-jcvi-advice-7-june-2023/respiratory-syncytial-virus-rsv-immunisation-programme-for-infants-and-older-adults-jcvi-full-statement-11-september-2023" TargetMode="External"/><Relationship Id="rId2" Type="http://schemas.openxmlformats.org/officeDocument/2006/relationships/slide" Target="../slides/slide6.xml"/><Relationship Id="rId1" Type="http://schemas.openxmlformats.org/officeDocument/2006/relationships/notesMaster" Target="../notesMasters/notesMaster1.xml"/><Relationship Id="rId6" Type="http://schemas.openxmlformats.org/officeDocument/2006/relationships/hyperlink" Target="https://pubmed.ncbi.nlm.nih.gov/26497750/" TargetMode="External"/><Relationship Id="rId5" Type="http://schemas.openxmlformats.org/officeDocument/2006/relationships/hyperlink" Target="https://pubmed.ncbi.nlm.nih.gov/36941483/" TargetMode="External"/><Relationship Id="rId4" Type="http://schemas.openxmlformats.org/officeDocument/2006/relationships/hyperlink" Target="https://pubmed.ncbi.nlm.nih.gov/22405488/" TargetMode="Externa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sz="1200" kern="1200" dirty="0">
                <a:solidFill>
                  <a:schemeClr val="tx1"/>
                </a:solidFill>
                <a:latin typeface="Arial" charset="0"/>
                <a:ea typeface="ＭＳ Ｐゴシック" charset="-128"/>
                <a:cs typeface="+mn-cs"/>
              </a:rPr>
              <a:t>Material contained in this document may be reproduced without prior permission provided it is done so accurately and is not used in a misleading context.</a:t>
            </a:r>
          </a:p>
          <a:p>
            <a:pPr>
              <a:defRPr/>
            </a:pPr>
            <a:endParaRPr lang="en-GB" sz="1200" kern="1200" dirty="0">
              <a:solidFill>
                <a:schemeClr val="tx1"/>
              </a:solidFill>
              <a:latin typeface="Arial" charset="0"/>
              <a:ea typeface="ＭＳ Ｐゴシック" charset="-128"/>
              <a:cs typeface="+mn-cs"/>
            </a:endParaRPr>
          </a:p>
          <a:p>
            <a:pPr>
              <a:defRPr/>
            </a:pPr>
            <a:r>
              <a:rPr lang="en-GB" sz="1200" kern="1200" dirty="0">
                <a:solidFill>
                  <a:schemeClr val="tx1"/>
                </a:solidFill>
                <a:latin typeface="Arial"/>
                <a:ea typeface="ＭＳ Ｐゴシック"/>
                <a:cs typeface="Arial"/>
              </a:rPr>
              <a:t>Acknowledgement to Public Health Wales NHS Trust</a:t>
            </a:r>
            <a:r>
              <a:rPr lang="en-GB" dirty="0">
                <a:latin typeface="Arial"/>
                <a:ea typeface="ＭＳ Ｐゴシック"/>
                <a:cs typeface="Arial"/>
              </a:rPr>
              <a:t> to</a:t>
            </a:r>
            <a:r>
              <a:rPr lang="en-GB" sz="1200" kern="1200" dirty="0">
                <a:solidFill>
                  <a:schemeClr val="tx1"/>
                </a:solidFill>
                <a:latin typeface="Arial"/>
                <a:ea typeface="ＭＳ Ｐゴシック"/>
                <a:cs typeface="Arial"/>
              </a:rPr>
              <a:t> be stated.</a:t>
            </a:r>
          </a:p>
          <a:p>
            <a:pPr eaLnBrk="1" fontAlgn="auto" hangingPunct="1">
              <a:spcBef>
                <a:spcPts val="0"/>
              </a:spcBef>
              <a:spcAft>
                <a:spcPts val="0"/>
              </a:spcAft>
              <a:defRPr/>
            </a:pPr>
            <a:endParaRPr lang="en-GB" sz="1200" kern="1200" dirty="0">
              <a:solidFill>
                <a:schemeClr val="tx1"/>
              </a:solidFill>
              <a:latin typeface="Arial" charset="0"/>
              <a:ea typeface="ＭＳ Ｐゴシック" charset="-128"/>
              <a:cs typeface="+mn-cs"/>
            </a:endParaRPr>
          </a:p>
          <a:p>
            <a:pPr>
              <a:defRPr/>
            </a:pPr>
            <a:r>
              <a:rPr lang="en-GB" sz="1200" kern="1200" dirty="0">
                <a:solidFill>
                  <a:schemeClr val="tx1"/>
                </a:solidFill>
                <a:latin typeface="Arial"/>
                <a:ea typeface="ＭＳ Ｐゴシック"/>
                <a:cs typeface="Arial"/>
              </a:rPr>
              <a:t>© 2025 Public Health Wales NHS Trust.</a:t>
            </a:r>
            <a:br>
              <a:rPr lang="en-GB" dirty="0">
                <a:latin typeface="Arial"/>
                <a:ea typeface="ＭＳ Ｐゴシック"/>
                <a:cs typeface="Arial"/>
              </a:rPr>
            </a:br>
            <a:br>
              <a:rPr lang="en-GB" dirty="0">
                <a:latin typeface="Arial" pitchFamily="34" charset="0"/>
                <a:ea typeface="ＭＳ Ｐゴシック" pitchFamily="34" charset="-128"/>
                <a:cs typeface="Arial"/>
              </a:rPr>
            </a:br>
            <a:r>
              <a:rPr lang="en-GB" dirty="0">
                <a:latin typeface="Arial"/>
                <a:ea typeface="ＭＳ Ｐゴシック"/>
                <a:cs typeface="Arial"/>
              </a:rPr>
              <a:t>Change History:</a:t>
            </a:r>
          </a:p>
          <a:p>
            <a:pPr>
              <a:defRPr/>
            </a:pPr>
            <a:endParaRPr lang="en-GB" dirty="0">
              <a:latin typeface="Arial"/>
              <a:ea typeface="ＭＳ Ｐゴシック"/>
              <a:cs typeface="Arial"/>
            </a:endParaRPr>
          </a:p>
          <a:p>
            <a:pPr>
              <a:defRPr/>
            </a:pPr>
            <a:r>
              <a:rPr lang="en-GB" b="1" dirty="0">
                <a:latin typeface="Arial"/>
                <a:ea typeface="ＭＳ Ｐゴシック"/>
                <a:cs typeface="Arial"/>
              </a:rPr>
              <a:t>Version 2</a:t>
            </a:r>
          </a:p>
          <a:p>
            <a:pPr>
              <a:defRPr/>
            </a:pPr>
            <a:r>
              <a:rPr lang="en-GB" dirty="0">
                <a:latin typeface="Arial"/>
                <a:ea typeface="ＭＳ Ｐゴシック"/>
                <a:cs typeface="Arial"/>
              </a:rPr>
              <a:t>Slide 7: </a:t>
            </a:r>
            <a:r>
              <a:rPr lang="en-GB" sz="1800" dirty="0">
                <a:effectLst/>
                <a:latin typeface="Segoe UI" panose="020B0502040204020203" pitchFamily="34" charset="0"/>
              </a:rPr>
              <a:t>Added ®to the vaccine names</a:t>
            </a:r>
          </a:p>
          <a:p>
            <a:pPr>
              <a:defRPr/>
            </a:pPr>
            <a:r>
              <a:rPr lang="en-GB" sz="1800" dirty="0">
                <a:effectLst/>
                <a:latin typeface="Segoe UI" panose="020B0502040204020203" pitchFamily="34" charset="0"/>
                <a:ea typeface="ＭＳ Ｐゴシック"/>
                <a:cs typeface="Arial"/>
              </a:rPr>
              <a:t>Slide 8: Added Green Book reference</a:t>
            </a:r>
          </a:p>
          <a:p>
            <a:pPr>
              <a:defRPr/>
            </a:pPr>
            <a:r>
              <a:rPr lang="en-GB" dirty="0">
                <a:latin typeface="Arial"/>
                <a:ea typeface="ＭＳ Ｐゴシック"/>
                <a:cs typeface="Arial"/>
              </a:rPr>
              <a:t>Slide 11: Amended bullet point 4</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latin typeface="Arial"/>
                <a:ea typeface="ＭＳ Ｐゴシック"/>
                <a:cs typeface="Arial"/>
              </a:rPr>
              <a:t>Slide 14</a:t>
            </a:r>
            <a:r>
              <a:rPr lang="en-GB" dirty="0">
                <a:highlight>
                  <a:srgbClr val="FFFF00"/>
                </a:highlight>
                <a:latin typeface="Arial"/>
                <a:ea typeface="ＭＳ Ｐゴシック"/>
                <a:cs typeface="Arial"/>
              </a:rPr>
              <a:t>: The word ‘suitable’ has been removed from the first bullet point: </a:t>
            </a:r>
            <a:r>
              <a:rPr lang="en-GB" sz="1200" i="1" dirty="0">
                <a:cs typeface="Arial"/>
              </a:rPr>
              <a:t>There is no specific treatment </a:t>
            </a:r>
            <a:r>
              <a:rPr lang="en-GB" sz="1200" b="1" i="0" u="sng" dirty="0">
                <a:cs typeface="Arial"/>
              </a:rPr>
              <a:t>suitable</a:t>
            </a:r>
            <a:r>
              <a:rPr lang="en-GB" sz="1200" i="1" dirty="0">
                <a:cs typeface="Arial"/>
              </a:rPr>
              <a:t> for RSV and treatment is therefore aimed at supporting the patient and relieving symptoms </a:t>
            </a:r>
            <a:endParaRPr lang="en-US" sz="1200" i="1"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i="0" dirty="0">
                <a:latin typeface="Arial"/>
                <a:ea typeface="ＭＳ Ｐゴシック"/>
                <a:cs typeface="Arial"/>
              </a:rPr>
              <a:t>Slide 15: Added: w</a:t>
            </a:r>
            <a:r>
              <a:rPr lang="en-GB" sz="1200" b="0" i="0" dirty="0">
                <a:solidFill>
                  <a:srgbClr val="002060"/>
                </a:solidFill>
                <a:effectLst/>
                <a:latin typeface="Arial" panose="020B0604020202020204" pitchFamily="34" charset="0"/>
              </a:rPr>
              <a:t>ith a catch-up programme for those already past 28 weeks gestation, but that have not yet given birth. This information added to notes section:</a:t>
            </a:r>
            <a:r>
              <a:rPr lang="en-GB" b="0" i="0" dirty="0">
                <a:solidFill>
                  <a:srgbClr val="1F1F1F"/>
                </a:solidFill>
                <a:effectLst/>
                <a:latin typeface="Arial" panose="020B0604020202020204" pitchFamily="34" charset="0"/>
              </a:rPr>
              <a:t>*Pregnant women will remain eligible until discharge from maternity services and should be actively offered vaccination at each opportunity.</a:t>
            </a:r>
            <a:r>
              <a:rPr lang="en-GB" sz="1200" dirty="0">
                <a:hlinkClick r:id="rId3"/>
              </a:rPr>
              <a:t> Introduction of RSV Vaccination Programme 2024 (WHC/2024/032)</a:t>
            </a:r>
            <a:r>
              <a:rPr lang="en-GB" sz="1200" dirty="0"/>
              <a:t>, </a:t>
            </a:r>
            <a:endParaRPr lang="en-GB" dirty="0"/>
          </a:p>
          <a:p>
            <a:pPr>
              <a:defRPr/>
            </a:pPr>
            <a:r>
              <a:rPr lang="en-GB" dirty="0"/>
              <a:t>Slide 18: Added following bullet point - </a:t>
            </a:r>
            <a:r>
              <a:rPr kumimoji="0" lang="en-GB" sz="1200" b="0" i="0" u="none" strike="noStrike" kern="1200" cap="none" spc="0" normalizeH="0" baseline="0" noProof="0" dirty="0">
                <a:ln>
                  <a:noFill/>
                </a:ln>
                <a:solidFill>
                  <a:srgbClr val="212A73"/>
                </a:solidFill>
                <a:effectLst/>
                <a:uLnTx/>
                <a:uFillTx/>
                <a:latin typeface="Arial"/>
                <a:ea typeface="+mn-ea"/>
                <a:cs typeface="+mn-cs"/>
              </a:rPr>
              <a:t>individuals should be invited within 12 weeks of their 75th birthday, moved generic content to notes field.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212A73"/>
                </a:solidFill>
                <a:effectLst/>
                <a:uLnTx/>
                <a:uFillTx/>
                <a:latin typeface="Arial"/>
                <a:ea typeface="+mn-ea"/>
                <a:cs typeface="+mn-cs"/>
              </a:rPr>
              <a:t>Slide 19: Amended bullet point 3. Information added to notes section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212A73"/>
                </a:solidFill>
                <a:effectLst/>
                <a:uLnTx/>
                <a:uFillTx/>
                <a:latin typeface="Arial"/>
                <a:ea typeface="+mn-ea"/>
                <a:cs typeface="+mn-cs"/>
              </a:rPr>
              <a:t>Slide 20: New slide added with eligibility table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212A73"/>
                </a:solidFill>
                <a:effectLst/>
                <a:uLnTx/>
                <a:uFillTx/>
                <a:latin typeface="Arial"/>
                <a:ea typeface="+mn-ea"/>
                <a:cs typeface="+mn-cs"/>
              </a:rPr>
              <a:t>Slide 30: Added following text ‘</a:t>
            </a:r>
            <a:r>
              <a:rPr lang="en-GB" sz="1200" i="1" dirty="0"/>
              <a:t>As we get older, we all experience age related reduction in immune response to vaccination, this is a natural part of ageing and is called immunosenescence’.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i="0" dirty="0"/>
              <a:t>Slide 32: New slide added with co-administration table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i="0" dirty="0"/>
              <a:t>Slide 33: More detailed information added to this slide and image of vaccine pack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i="0" dirty="0"/>
              <a:t>Slide 34: Added first 5 bullet points as additional information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212A73"/>
                </a:solidFill>
                <a:effectLst/>
                <a:uLnTx/>
                <a:uFillTx/>
                <a:latin typeface="Arial"/>
                <a:ea typeface="+mn-ea"/>
                <a:cs typeface="+mn-cs"/>
              </a:rPr>
              <a:t>Slide 41: Linked SmPC to EMC webpage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212A73"/>
                </a:solidFill>
                <a:effectLst/>
                <a:uLnTx/>
                <a:uFillTx/>
                <a:latin typeface="Arial"/>
                <a:ea typeface="+mn-ea"/>
                <a:cs typeface="+mn-cs"/>
              </a:rPr>
              <a:t>Slide 58: Removed link to recorded slide set </a:t>
            </a:r>
          </a:p>
          <a:p>
            <a:r>
              <a:rPr lang="en-GB" dirty="0"/>
              <a:t>Slide 59: New slide</a:t>
            </a:r>
          </a:p>
          <a:p>
            <a:endParaRPr lang="en-GB" dirty="0"/>
          </a:p>
          <a:p>
            <a:r>
              <a:rPr lang="en-GB" b="1" dirty="0"/>
              <a:t>Version 3</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0" dirty="0"/>
              <a:t>Slide 5: redrafted the lay out, to ensure a consistent approach across the training slides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0" dirty="0"/>
              <a:t>Slides 24 and 25: updated with the latest incidence data on </a:t>
            </a:r>
            <a:r>
              <a:rPr lang="en-GB" sz="1200" dirty="0"/>
              <a:t>Guillain-Barré syndrome (GBS) in surveillance trials of older adults. </a:t>
            </a:r>
            <a:r>
              <a:rPr lang="en-GB" dirty="0">
                <a:hlinkClick r:id="rId4"/>
              </a:rPr>
              <a:t>Respiratory syncytial virus: the green book, chapter 27a - GOV.UK</a:t>
            </a:r>
            <a:r>
              <a:rPr lang="en-GB" dirty="0"/>
              <a:t> </a:t>
            </a:r>
            <a:r>
              <a:rPr lang="en-GB" sz="1200" dirty="0"/>
              <a:t>[ updated 5 Feb 2025]</a:t>
            </a:r>
          </a:p>
          <a:p>
            <a:endParaRPr lang="en-GB" b="0" dirty="0"/>
          </a:p>
          <a:p>
            <a:r>
              <a:rPr lang="en-GB" b="1" dirty="0"/>
              <a:t>Version 4</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0" dirty="0"/>
              <a:t>Slide 24: Text changed in last bullet point: </a:t>
            </a:r>
            <a:r>
              <a:rPr lang="en-GB" sz="1200" dirty="0"/>
              <a:t>This compares to a background rate of GBS which is 20 per million per year in those aged 70-79 years (</a:t>
            </a:r>
            <a:r>
              <a:rPr lang="en-GB" sz="1200" dirty="0" err="1"/>
              <a:t>Sejvar</a:t>
            </a:r>
            <a:r>
              <a:rPr lang="en-GB" sz="1200" dirty="0"/>
              <a:t> et al., 2011).</a:t>
            </a:r>
            <a:r>
              <a:rPr lang="en-GB" dirty="0">
                <a:hlinkClick r:id="rId4"/>
              </a:rPr>
              <a:t> Respiratory syncytial virus: the green book, chapter 27a - GOV.UK</a:t>
            </a:r>
            <a:r>
              <a:rPr lang="en-GB" dirty="0"/>
              <a:t> </a:t>
            </a:r>
            <a:r>
              <a:rPr lang="en-GB" sz="1200" dirty="0"/>
              <a:t>[ updated 25 Feb 2025]</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p>
          <a:p>
            <a:endParaRPr lang="en-GB" b="0"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a:t>
            </a:fld>
            <a:endParaRPr lang="en-GB"/>
          </a:p>
        </p:txBody>
      </p:sp>
    </p:spTree>
    <p:extLst>
      <p:ext uri="{BB962C8B-B14F-4D97-AF65-F5344CB8AC3E}">
        <p14:creationId xmlns:p14="http://schemas.microsoft.com/office/powerpoint/2010/main" val="8555522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dirty="0" err="1"/>
              <a:t>Hardelid</a:t>
            </a:r>
            <a:r>
              <a:rPr lang="en-GB" dirty="0"/>
              <a:t>, P., </a:t>
            </a:r>
            <a:r>
              <a:rPr lang="en-GB" dirty="0" err="1"/>
              <a:t>Pebody</a:t>
            </a:r>
            <a:r>
              <a:rPr lang="en-GB" dirty="0"/>
              <a:t>, R. and Andrews, N. (2013), Mortality caused by influenza and respiratory syncytial virus by age group in England and Wales 1999–2010. Influenza and Other Respiratory Viruses, 7: 35-45. </a:t>
            </a:r>
            <a:r>
              <a:rPr lang="en-GB" dirty="0">
                <a:hlinkClick r:id="rId3"/>
              </a:rPr>
              <a:t>https://doi.org/10.1111/j.1750-2659.2012.00345.x</a:t>
            </a:r>
            <a:r>
              <a:rPr lang="en-US" dirty="0"/>
              <a:t> (first published 09 March 2012)</a:t>
            </a:r>
            <a:endParaRPr lang="en-US" dirty="0">
              <a:ea typeface="Calibri"/>
              <a:cs typeface="Calibri"/>
            </a:endParaRPr>
          </a:p>
          <a:p>
            <a:pPr>
              <a:defRPr/>
            </a:pPr>
            <a:r>
              <a:rPr lang="en-GB" dirty="0"/>
              <a:t>Fleming DM and others. </a:t>
            </a:r>
            <a:r>
              <a:rPr lang="en-GB" dirty="0">
                <a:hlinkClick r:id="rId4"/>
              </a:rPr>
              <a:t>Modelling estimates of the burden of respiratory syncytial virus infection in adults and the elderly in the United Kingdom</a:t>
            </a:r>
            <a:r>
              <a:rPr lang="en-GB" dirty="0"/>
              <a:t>. BMC Infectious Diseases 2015: 15, 443.</a:t>
            </a:r>
            <a:endParaRPr lang="en-GB" dirty="0">
              <a:ea typeface="Calibri"/>
              <a:cs typeface="Calibri"/>
            </a:endParaRPr>
          </a:p>
        </p:txBody>
      </p:sp>
      <p:sp>
        <p:nvSpPr>
          <p:cNvPr id="4" name="Slide Number Placeholder 3"/>
          <p:cNvSpPr>
            <a:spLocks noGrp="1"/>
          </p:cNvSpPr>
          <p:nvPr>
            <p:ph type="sldNum" sz="quarter" idx="5"/>
          </p:nvPr>
        </p:nvSpPr>
        <p:spPr/>
        <p:txBody>
          <a:bodyPr/>
          <a:lstStyle/>
          <a:p>
            <a:fld id="{0C9349AD-43E2-A142-9B61-FBB06C64E86F}" type="slidenum">
              <a:rPr lang="en-US" smtClean="0"/>
              <a:t>12</a:t>
            </a:fld>
            <a:endParaRPr lang="en-US"/>
          </a:p>
        </p:txBody>
      </p:sp>
    </p:spTree>
    <p:extLst>
      <p:ext uri="{BB962C8B-B14F-4D97-AF65-F5344CB8AC3E}">
        <p14:creationId xmlns:p14="http://schemas.microsoft.com/office/powerpoint/2010/main" val="34796542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GB"/>
          </a:p>
          <a:p>
            <a:pPr marL="0" indent="0">
              <a:buFont typeface="Arial" panose="020B0604020202020204" pitchFamily="34" charset="0"/>
              <a:buNone/>
            </a:pPr>
            <a:endParaRPr lang="en-GB"/>
          </a:p>
        </p:txBody>
      </p:sp>
      <p:sp>
        <p:nvSpPr>
          <p:cNvPr id="4" name="Slide Number Placeholder 3"/>
          <p:cNvSpPr>
            <a:spLocks noGrp="1"/>
          </p:cNvSpPr>
          <p:nvPr>
            <p:ph type="sldNum" sz="quarter" idx="10"/>
          </p:nvPr>
        </p:nvSpPr>
        <p:spPr/>
        <p:txBody>
          <a:bodyPr/>
          <a:lstStyle/>
          <a:p>
            <a:pPr>
              <a:defRPr/>
            </a:pPr>
            <a:fld id="{9AE0CBF3-2A0A-4409-B599-FEFEAF974B88}" type="slidenum">
              <a:rPr lang="en-US" smtClean="0"/>
              <a:pPr>
                <a:defRPr/>
              </a:pPr>
              <a:t>13</a:t>
            </a:fld>
            <a:endParaRPr lang="en-US"/>
          </a:p>
        </p:txBody>
      </p:sp>
    </p:spTree>
    <p:extLst>
      <p:ext uri="{BB962C8B-B14F-4D97-AF65-F5344CB8AC3E}">
        <p14:creationId xmlns:p14="http://schemas.microsoft.com/office/powerpoint/2010/main" val="6575620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Arial" panose="020B0604020202020204" pitchFamily="34" charset="0"/>
              <a:buNone/>
            </a:pPr>
            <a:endParaRPr lang="en-GB" b="0" i="0" dirty="0">
              <a:solidFill>
                <a:srgbClr val="0B0C0C"/>
              </a:solidFill>
              <a:effectLst/>
              <a:latin typeface="GDS Transport"/>
            </a:endParaRPr>
          </a:p>
        </p:txBody>
      </p:sp>
      <p:sp>
        <p:nvSpPr>
          <p:cNvPr id="4" name="Slide Number Placeholder 3"/>
          <p:cNvSpPr>
            <a:spLocks noGrp="1"/>
          </p:cNvSpPr>
          <p:nvPr>
            <p:ph type="sldNum" sz="quarter" idx="5"/>
          </p:nvPr>
        </p:nvSpPr>
        <p:spPr/>
        <p:txBody>
          <a:bodyPr/>
          <a:lstStyle/>
          <a:p>
            <a:fld id="{0C9349AD-43E2-A142-9B61-FBB06C64E86F}" type="slidenum">
              <a:rPr lang="en-US" smtClean="0"/>
              <a:t>14</a:t>
            </a:fld>
            <a:endParaRPr lang="en-US"/>
          </a:p>
        </p:txBody>
      </p:sp>
    </p:spTree>
    <p:extLst>
      <p:ext uri="{BB962C8B-B14F-4D97-AF65-F5344CB8AC3E}">
        <p14:creationId xmlns:p14="http://schemas.microsoft.com/office/powerpoint/2010/main" val="126608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dirty="0">
                <a:solidFill>
                  <a:srgbClr val="1F1F1F"/>
                </a:solidFill>
                <a:effectLst/>
                <a:latin typeface="Arial" panose="020B0604020202020204" pitchFamily="34" charset="0"/>
              </a:rPr>
              <a:t>*Pregnant women will remain eligible until discharge from maternity services and should be actively offered vaccination at each opportunity.</a:t>
            </a:r>
            <a:r>
              <a:rPr lang="en-GB" sz="1200" dirty="0">
                <a:hlinkClick r:id="rId3"/>
              </a:rPr>
              <a:t> Introduction of RSV Vaccination Programme 2024 (WHC/2024/032)</a:t>
            </a:r>
            <a:r>
              <a:rPr lang="en-GB" sz="1200" dirty="0"/>
              <a:t>, </a:t>
            </a:r>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15</a:t>
            </a:fld>
            <a:endParaRPr lang="en-US"/>
          </a:p>
        </p:txBody>
      </p:sp>
    </p:spTree>
    <p:extLst>
      <p:ext uri="{BB962C8B-B14F-4D97-AF65-F5344CB8AC3E}">
        <p14:creationId xmlns:p14="http://schemas.microsoft.com/office/powerpoint/2010/main" val="20804124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Green Book Chapter 27a (</a:t>
            </a:r>
            <a:r>
              <a:rPr lang="en-GB" sz="1200" dirty="0">
                <a:hlinkClick r:id="rId3"/>
              </a:rPr>
              <a:t>Respiratory syncytial virus: the green book, chapter 27a - GOV.UK (www.gov.uk)</a:t>
            </a:r>
            <a:r>
              <a:rPr lang="en-GB" sz="1200" dirty="0"/>
              <a:t>)</a:t>
            </a:r>
            <a:r>
              <a:rPr lang="en-GB" dirty="0"/>
              <a:t> mentions that:</a:t>
            </a:r>
          </a:p>
          <a:p>
            <a:pPr marL="0" indent="0">
              <a:lnSpc>
                <a:spcPct val="100000"/>
              </a:lnSpc>
              <a:buNone/>
              <a:tabLst>
                <a:tab pos="457200" algn="l"/>
              </a:tabLst>
            </a:pPr>
            <a:r>
              <a:rPr lang="en-GB" sz="2000" dirty="0"/>
              <a:t>Clinically it is preferable to vaccinate as soon as possible after individuals become eligible, so they are protected at the earliest opportunity:</a:t>
            </a:r>
            <a:endParaRPr lang="en-GB" sz="2000" dirty="0">
              <a:cs typeface="Arial"/>
            </a:endParaRPr>
          </a:p>
          <a:p>
            <a:pPr marL="342900" indent="-342900">
              <a:lnSpc>
                <a:spcPct val="100000"/>
              </a:lnSpc>
              <a:buFont typeface="Arial" panose="020B0604020202020204" pitchFamily="34" charset="0"/>
              <a:buChar char="•"/>
              <a:tabLst>
                <a:tab pos="457200" algn="l"/>
              </a:tabLst>
            </a:pPr>
            <a:r>
              <a:rPr lang="en-GB" sz="2000" dirty="0"/>
              <a:t>for those turning 75 years of age between March and October each year, the vaccine should ideally be given by the end of October before RSV activity increases and </a:t>
            </a:r>
          </a:p>
          <a:p>
            <a:pPr marL="342900" indent="-342900">
              <a:lnSpc>
                <a:spcPct val="100000"/>
              </a:lnSpc>
              <a:buFont typeface="Arial" panose="020B0604020202020204" pitchFamily="34" charset="0"/>
              <a:buChar char="•"/>
              <a:tabLst>
                <a:tab pos="457200" algn="l"/>
              </a:tabLst>
            </a:pPr>
            <a:r>
              <a:rPr lang="en-GB" sz="2000" dirty="0"/>
              <a:t>soon after turning 75 if their birthday falls during the RSV season (November to February).</a:t>
            </a:r>
            <a:endParaRPr lang="en-GB" dirty="0"/>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18</a:t>
            </a:fld>
            <a:endParaRPr lang="en-US"/>
          </a:p>
        </p:txBody>
      </p:sp>
    </p:spTree>
    <p:extLst>
      <p:ext uri="{BB962C8B-B14F-4D97-AF65-F5344CB8AC3E}">
        <p14:creationId xmlns:p14="http://schemas.microsoft.com/office/powerpoint/2010/main" val="22093984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effectLst/>
                <a:latin typeface="Segoe UI" panose="020B0502040204020203" pitchFamily="34" charset="0"/>
              </a:rPr>
              <a:t>Operational flexibility is provided for the start date of the one-off campaign for older adults in recognition of the pace</a:t>
            </a:r>
            <a:br>
              <a:rPr lang="en-GB" sz="1200" dirty="0">
                <a:effectLst/>
                <a:latin typeface="Segoe UI" panose="020B0502040204020203" pitchFamily="34" charset="0"/>
              </a:rPr>
            </a:br>
            <a:r>
              <a:rPr lang="en-GB" sz="1200" dirty="0">
                <a:effectLst/>
                <a:latin typeface="Segoe UI" panose="020B0502040204020203" pitchFamily="34" charset="0"/>
              </a:rPr>
              <a:t>at which we are standing up the RSV programme this autumn and that there will be other pressures on services at this time. The RSV programme must not disrupt the delivery of the winter respiratory vaccination programme 2024 to</a:t>
            </a:r>
            <a:br>
              <a:rPr lang="en-GB" sz="1200" dirty="0">
                <a:effectLst/>
                <a:latin typeface="Segoe UI" panose="020B0502040204020203" pitchFamily="34" charset="0"/>
              </a:rPr>
            </a:br>
            <a:r>
              <a:rPr lang="en-GB" sz="1200" dirty="0">
                <a:effectLst/>
                <a:latin typeface="Segoe UI" panose="020B0502040204020203" pitchFamily="34" charset="0"/>
              </a:rPr>
              <a:t>2025.</a:t>
            </a:r>
            <a:br>
              <a:rPr lang="en-GB" sz="1200" dirty="0">
                <a:effectLst/>
                <a:latin typeface="Segoe UI" panose="020B0502040204020203" pitchFamily="34" charset="0"/>
              </a:rPr>
            </a:br>
            <a:endParaRPr lang="en-GB" dirty="0"/>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19</a:t>
            </a:fld>
            <a:endParaRPr lang="en-US"/>
          </a:p>
        </p:txBody>
      </p:sp>
    </p:spTree>
    <p:extLst>
      <p:ext uri="{BB962C8B-B14F-4D97-AF65-F5344CB8AC3E}">
        <p14:creationId xmlns:p14="http://schemas.microsoft.com/office/powerpoint/2010/main" val="31168946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21</a:t>
            </a:fld>
            <a:endParaRPr lang="en-US"/>
          </a:p>
        </p:txBody>
      </p:sp>
    </p:spTree>
    <p:extLst>
      <p:ext uri="{BB962C8B-B14F-4D97-AF65-F5344CB8AC3E}">
        <p14:creationId xmlns:p14="http://schemas.microsoft.com/office/powerpoint/2010/main" val="34839282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spcBef>
                <a:spcPts val="1000"/>
              </a:spcBef>
            </a:pPr>
            <a:r>
              <a:rPr lang="en-GB" dirty="0"/>
              <a:t>How RSV causes infection:</a:t>
            </a:r>
            <a:endParaRPr lang="en-US" dirty="0"/>
          </a:p>
          <a:p>
            <a:pPr marL="171450" indent="-171450">
              <a:lnSpc>
                <a:spcPct val="90000"/>
              </a:lnSpc>
              <a:spcBef>
                <a:spcPts val="1000"/>
              </a:spcBef>
              <a:buFont typeface="Arial,Sans-Serif"/>
              <a:buChar char="•"/>
            </a:pPr>
            <a:r>
              <a:rPr lang="en-GB" dirty="0"/>
              <a:t>any virus particle consists of a protein shell (capsid) inside which is the nucleic acid (DNA or RNA) – the genome or the genetic code for that virus; RSV is an RNA virus</a:t>
            </a:r>
            <a:endParaRPr lang="en-US" dirty="0"/>
          </a:p>
          <a:p>
            <a:pPr marL="171450" indent="-171450">
              <a:lnSpc>
                <a:spcPct val="90000"/>
              </a:lnSpc>
              <a:spcBef>
                <a:spcPts val="1000"/>
              </a:spcBef>
              <a:buFont typeface="Arial,Sans-Serif"/>
              <a:buChar char="•"/>
            </a:pPr>
            <a:r>
              <a:rPr lang="en-GB" dirty="0"/>
              <a:t>when a virus particle enters the host’s cells it is able to reproduce and release more virus particles which in turn infect other cells – establishing an infection</a:t>
            </a:r>
            <a:endParaRPr lang="en-US" dirty="0"/>
          </a:p>
          <a:p>
            <a:pPr marL="171450" indent="-171450">
              <a:lnSpc>
                <a:spcPct val="90000"/>
              </a:lnSpc>
              <a:spcBef>
                <a:spcPts val="1000"/>
              </a:spcBef>
              <a:buFont typeface="Arial,Sans-Serif"/>
              <a:buChar char="•"/>
            </a:pPr>
            <a:r>
              <a:rPr lang="en-GB" dirty="0"/>
              <a:t>RSV virus particles use a special type of protein on the surface of the virus called a fusion (F) glycoprotein to pass through the cell membrane</a:t>
            </a:r>
            <a:endParaRPr lang="en-US" dirty="0"/>
          </a:p>
          <a:p>
            <a:pPr marL="171450" indent="-171450">
              <a:lnSpc>
                <a:spcPct val="90000"/>
              </a:lnSpc>
              <a:spcBef>
                <a:spcPts val="1000"/>
              </a:spcBef>
              <a:buFont typeface="Arial,Sans-Serif"/>
              <a:buChar char="•"/>
            </a:pPr>
            <a:r>
              <a:rPr lang="en-GB" dirty="0"/>
              <a:t>the F protein</a:t>
            </a:r>
            <a:r>
              <a:rPr lang="en-GB" strike="sngStrike" dirty="0"/>
              <a:t>s</a:t>
            </a:r>
            <a:r>
              <a:rPr lang="en-GB" dirty="0"/>
              <a:t> does this by fusing the virus cell membrane and the host’s cell membrane together; this allows the virus to move through the host’s cell membrane and enter the cells </a:t>
            </a:r>
          </a:p>
          <a:p>
            <a:pPr marL="171450" indent="-171450">
              <a:lnSpc>
                <a:spcPct val="90000"/>
              </a:lnSpc>
              <a:spcBef>
                <a:spcPts val="1000"/>
              </a:spcBef>
              <a:buFont typeface="Arial,Sans-Serif"/>
              <a:buChar char="•"/>
            </a:pPr>
            <a:r>
              <a:rPr lang="en-GB" dirty="0"/>
              <a:t>the F protein changes shape as it fuses the RSV virus and human cell membranes together: while on the virus surface before infection, the protein is in a “prefusion” form, but as it interacts with the cell membrane it rearranges into an inactive, “</a:t>
            </a:r>
            <a:r>
              <a:rPr lang="en-GB" dirty="0" err="1"/>
              <a:t>postfusion</a:t>
            </a:r>
            <a:r>
              <a:rPr lang="en-GB" dirty="0"/>
              <a:t>” form</a:t>
            </a:r>
            <a:endParaRPr lang="en-US" dirty="0"/>
          </a:p>
          <a:p>
            <a:pPr marL="171450" indent="-171450">
              <a:lnSpc>
                <a:spcPct val="90000"/>
              </a:lnSpc>
              <a:spcBef>
                <a:spcPts val="1000"/>
              </a:spcBef>
              <a:buFont typeface="Arial,Sans-Serif"/>
              <a:buChar char="•"/>
            </a:pPr>
            <a:r>
              <a:rPr lang="en-GB" dirty="0"/>
              <a:t>the prefusion form is antigenic – it stimulates an immune response; the immune system is able to recognise and respond to the presence RSV virus particles with prefusion F proteins on their surface by producing antibodies to combat the infection; the </a:t>
            </a:r>
            <a:r>
              <a:rPr lang="en-GB" dirty="0" err="1"/>
              <a:t>postfusion</a:t>
            </a:r>
            <a:r>
              <a:rPr lang="en-GB" dirty="0"/>
              <a:t> form is not antigenic</a:t>
            </a:r>
            <a:endParaRPr lang="en-US" dirty="0"/>
          </a:p>
          <a:p>
            <a:pPr marL="171450" indent="-171450">
              <a:lnSpc>
                <a:spcPct val="90000"/>
              </a:lnSpc>
              <a:spcBef>
                <a:spcPts val="1000"/>
              </a:spcBef>
              <a:buFont typeface="Arial,Sans-Serif"/>
              <a:buChar char="•"/>
            </a:pPr>
            <a:r>
              <a:rPr lang="en-GB" dirty="0"/>
              <a:t>there are two subgroups of the prefusion form: A and B</a:t>
            </a:r>
            <a:endParaRPr lang="en-US" dirty="0"/>
          </a:p>
          <a:p>
            <a:pPr>
              <a:lnSpc>
                <a:spcPct val="90000"/>
              </a:lnSpc>
              <a:spcBef>
                <a:spcPts val="1000"/>
              </a:spcBef>
            </a:pPr>
            <a:r>
              <a:rPr lang="en-GB" dirty="0"/>
              <a:t>Recombinant vaccine technology</a:t>
            </a:r>
            <a:endParaRPr lang="en-GB" dirty="0">
              <a:ea typeface="Calibri"/>
              <a:cs typeface="Calibri"/>
            </a:endParaRPr>
          </a:p>
          <a:p>
            <a:pPr marL="342900" lvl="1" indent="-342900">
              <a:lnSpc>
                <a:spcPct val="90000"/>
              </a:lnSpc>
              <a:spcBef>
                <a:spcPts val="500"/>
              </a:spcBef>
              <a:buFont typeface="Arial,Sans-Serif"/>
              <a:buChar char="•"/>
            </a:pPr>
            <a:r>
              <a:rPr lang="en-GB" dirty="0"/>
              <a:t>different cells (for example bacteria, yeast, other established laboratory cell culture lines) are used to manufacture the vaccine </a:t>
            </a:r>
            <a:endParaRPr lang="en-US" dirty="0"/>
          </a:p>
          <a:p>
            <a:pPr marL="342900" lvl="1" indent="-342900">
              <a:lnSpc>
                <a:spcPct val="90000"/>
              </a:lnSpc>
              <a:spcBef>
                <a:spcPts val="500"/>
              </a:spcBef>
              <a:buFont typeface="Arial,Sans-Serif"/>
              <a:buChar char="•"/>
            </a:pPr>
            <a:r>
              <a:rPr lang="en-GB" dirty="0"/>
              <a:t>a small piece of genetic material (DNA) is taken from the microorganism (virus or bacterium) against which we want to protect and inserted into the manufacturing cells: this results in a “recombinant” version of those cells </a:t>
            </a:r>
            <a:endParaRPr lang="en-US" dirty="0"/>
          </a:p>
          <a:p>
            <a:pPr marL="342900" lvl="1" indent="-342900">
              <a:lnSpc>
                <a:spcPct val="90000"/>
              </a:lnSpc>
              <a:spcBef>
                <a:spcPts val="500"/>
              </a:spcBef>
              <a:buFont typeface="Arial,Sans-Serif"/>
              <a:buChar char="•"/>
            </a:pPr>
            <a:r>
              <a:rPr lang="en-GB" dirty="0"/>
              <a:t>the role of these recombinant cells is to help transport the DNA instructions for making the antigen into a host cell </a:t>
            </a:r>
            <a:endParaRPr lang="en-US" dirty="0"/>
          </a:p>
          <a:p>
            <a:pPr marL="342900" lvl="1" indent="-342900">
              <a:lnSpc>
                <a:spcPct val="90000"/>
              </a:lnSpc>
              <a:spcBef>
                <a:spcPts val="500"/>
              </a:spcBef>
              <a:buFont typeface="Arial,Sans-Serif"/>
              <a:buChar char="•"/>
            </a:pPr>
            <a:r>
              <a:rPr lang="en-GB" dirty="0"/>
              <a:t>once the recombinant cell enters the host cell line it instructs the host cells to rapidly produce the antigen  </a:t>
            </a:r>
            <a:endParaRPr lang="en-US" dirty="0"/>
          </a:p>
          <a:p>
            <a:pPr marL="342900" lvl="1" indent="-342900">
              <a:lnSpc>
                <a:spcPct val="90000"/>
              </a:lnSpc>
              <a:spcBef>
                <a:spcPts val="500"/>
              </a:spcBef>
              <a:buFont typeface="Arial,Sans-Serif"/>
              <a:buChar char="•"/>
            </a:pPr>
            <a:r>
              <a:rPr lang="en-GB" dirty="0"/>
              <a:t>this antigen is grown in bulk, collected, purified, and then packaged as recombinant vaccine (the cell line used to manufacture the cells is </a:t>
            </a:r>
            <a:r>
              <a:rPr lang="en-GB" u="sng" dirty="0"/>
              <a:t>not</a:t>
            </a:r>
            <a:r>
              <a:rPr lang="en-GB" dirty="0"/>
              <a:t> in the vaccine)</a:t>
            </a:r>
            <a:endParaRPr lang="en-US" dirty="0"/>
          </a:p>
          <a:p>
            <a:pPr marL="342900" lvl="1" indent="-342900">
              <a:lnSpc>
                <a:spcPct val="90000"/>
              </a:lnSpc>
              <a:spcBef>
                <a:spcPts val="500"/>
              </a:spcBef>
              <a:buFont typeface="Arial,Sans-Serif"/>
              <a:buChar char="•"/>
            </a:pPr>
            <a:r>
              <a:rPr lang="en-GB" dirty="0"/>
              <a:t>when the vaccine is injected, the antigen in it triggers the immune system to create antibodies that specifically target that antigen </a:t>
            </a:r>
            <a:endParaRPr lang="en-US" dirty="0"/>
          </a:p>
          <a:p>
            <a:pPr marL="342900" lvl="1" indent="-342900">
              <a:lnSpc>
                <a:spcPct val="90000"/>
              </a:lnSpc>
              <a:spcBef>
                <a:spcPts val="500"/>
              </a:spcBef>
              <a:buFont typeface="Arial,Sans-Serif"/>
              <a:buChar char="•"/>
            </a:pPr>
            <a:r>
              <a:rPr lang="en-GB" dirty="0"/>
              <a:t>recombinant vaccines are non-live so they cannot cause disease in the vaccine recipient</a:t>
            </a:r>
            <a:endParaRPr lang="en-GB" dirty="0">
              <a:ea typeface="Calibri"/>
              <a:cs typeface="Calibri"/>
            </a:endParaRPr>
          </a:p>
        </p:txBody>
      </p:sp>
      <p:sp>
        <p:nvSpPr>
          <p:cNvPr id="4" name="Slide Number Placeholder 3"/>
          <p:cNvSpPr>
            <a:spLocks noGrp="1"/>
          </p:cNvSpPr>
          <p:nvPr>
            <p:ph type="sldNum" sz="quarter" idx="5"/>
          </p:nvPr>
        </p:nvSpPr>
        <p:spPr/>
        <p:txBody>
          <a:bodyPr/>
          <a:lstStyle/>
          <a:p>
            <a:fld id="{0C9349AD-43E2-A142-9B61-FBB06C64E86F}" type="slidenum">
              <a:rPr lang="en-US" smtClean="0"/>
              <a:t>22</a:t>
            </a:fld>
            <a:endParaRPr lang="en-US"/>
          </a:p>
        </p:txBody>
      </p:sp>
    </p:spTree>
    <p:extLst>
      <p:ext uri="{BB962C8B-B14F-4D97-AF65-F5344CB8AC3E}">
        <p14:creationId xmlns:p14="http://schemas.microsoft.com/office/powerpoint/2010/main" val="32285987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Source: </a:t>
            </a:r>
            <a:r>
              <a:rPr lang="en-US" dirty="0">
                <a:hlinkClick r:id="rId3"/>
              </a:rPr>
              <a:t>Abrysvo powder and solvent for solution for injection - Summary of Product Characteristics (SmPC) - (</a:t>
            </a:r>
            <a:r>
              <a:rPr lang="en-US" dirty="0" err="1">
                <a:hlinkClick r:id="rId3"/>
              </a:rPr>
              <a:t>emc</a:t>
            </a:r>
            <a:r>
              <a:rPr lang="en-US" dirty="0">
                <a:hlinkClick r:id="rId3"/>
              </a:rPr>
              <a:t>) (medicines.org.uk)</a:t>
            </a:r>
            <a:endParaRPr lang="en-US" dirty="0"/>
          </a:p>
          <a:p>
            <a:r>
              <a:rPr lang="en-GB" dirty="0"/>
              <a:t>The Green Book, Chapter 27A (</a:t>
            </a:r>
            <a:r>
              <a:rPr lang="en-GB" dirty="0">
                <a:hlinkClick r:id="rId4"/>
              </a:rPr>
              <a:t>https://www.gov.uk/government/publications/respiratory-syncytial-virus-the-green-book-chapter-27a</a:t>
            </a:r>
            <a:r>
              <a:rPr lang="en-GB" dirty="0"/>
              <a:t>) contains the following information regarding vaccine effectiveness in older adults: </a:t>
            </a:r>
            <a:endParaRPr lang="en-GB" dirty="0">
              <a:ea typeface="Calibri"/>
              <a:cs typeface="Calibri"/>
            </a:endParaRPr>
          </a:p>
          <a:p>
            <a:r>
              <a:rPr lang="en-GB" dirty="0"/>
              <a:t>For older adults, the pivotal phase 3, multi-country, randomised, double-blind, placebo-controlled trial recruited from the age of 60 years to assess </a:t>
            </a:r>
            <a:r>
              <a:rPr lang="en-GB" dirty="0" err="1"/>
              <a:t>Abrysvo’s</a:t>
            </a:r>
            <a:r>
              <a:rPr lang="en-GB" dirty="0"/>
              <a:t> efficacy against RSV lower respiratory tract infection (LRTI) with 2+ or 3+ symptoms (Walsh </a:t>
            </a:r>
            <a:r>
              <a:rPr lang="en-GB" i="1" dirty="0"/>
              <a:t>et al.</a:t>
            </a:r>
            <a:r>
              <a:rPr lang="en-GB" dirty="0"/>
              <a:t>, 2023). Participants were randomised to receive vaccine (n=18,488) or placebo (n=18,479), stratified by ages 60-69 years (63%), 70-79 years (32%) and ≥80 years (5%). Stable chronic underlying conditions were present in 52% of participants; immunocompromised individuals were excluded. At the end of the first RSV season VE against RSV LRTI with ≥2 symptoms was 65.1% (95%CI: 35.9 to 82.0%) and with ≥3 symptoms 88.9%, (95%CI: 53.6 to 98.7%) (Pfizer 2024). VE estimates by RSV subtype have overlapping confidence intervals (Walsh </a:t>
            </a:r>
            <a:r>
              <a:rPr lang="en-GB" i="1" dirty="0"/>
              <a:t>et al.</a:t>
            </a:r>
            <a:r>
              <a:rPr lang="en-GB" dirty="0"/>
              <a:t>, 2023). In the second season, VE was 77.8% against lower respiratory tract infection (LRTI )with 3+ symptoms (95%CI: 51.4 to 91.1%) and 55.7% (95%CI: 34.7 to 70.4%) against 2+ symptoms (Pfizer 2024).</a:t>
            </a:r>
            <a:endParaRPr lang="en-GB" dirty="0">
              <a:cs typeface="Calibri"/>
            </a:endParaRPr>
          </a:p>
        </p:txBody>
      </p:sp>
      <p:sp>
        <p:nvSpPr>
          <p:cNvPr id="4" name="Slide Number Placeholder 3"/>
          <p:cNvSpPr>
            <a:spLocks noGrp="1"/>
          </p:cNvSpPr>
          <p:nvPr>
            <p:ph type="sldNum" sz="quarter" idx="10"/>
          </p:nvPr>
        </p:nvSpPr>
        <p:spPr/>
        <p:txBody>
          <a:bodyPr/>
          <a:lstStyle/>
          <a:p>
            <a:fld id="{E3F8AA70-D14C-4B43-B2DB-D09A5DC98D55}" type="slidenum">
              <a:rPr lang="en-GB" smtClean="0"/>
              <a:t>23</a:t>
            </a:fld>
            <a:endParaRPr lang="en-GB"/>
          </a:p>
        </p:txBody>
      </p:sp>
    </p:spTree>
    <p:extLst>
      <p:ext uri="{BB962C8B-B14F-4D97-AF65-F5344CB8AC3E}">
        <p14:creationId xmlns:p14="http://schemas.microsoft.com/office/powerpoint/2010/main" val="24835982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Although there is no current indication for revaccination, those who are diagnosed with GBS within six weeks of a dose of RSV vaccine, should be advised to seek medical advice before accepting a future offer of revaccination, on a precautionary basis.</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Reference: </a:t>
            </a:r>
            <a:r>
              <a:rPr lang="en-GB" dirty="0">
                <a:hlinkClick r:id="rId3"/>
              </a:rPr>
              <a:t>Respiratory syncytial virus: the green book, chapter 27a - GOV.UK</a:t>
            </a:r>
            <a:endParaRPr lang="en-GB" dirty="0"/>
          </a:p>
          <a:p>
            <a:endParaRPr lang="en-GB" dirty="0"/>
          </a:p>
          <a:p>
            <a:endParaRPr lang="en-GB" dirty="0"/>
          </a:p>
          <a:p>
            <a:r>
              <a:rPr lang="en-GB" dirty="0"/>
              <a:t>Reference: </a:t>
            </a:r>
            <a:r>
              <a:rPr lang="en-GB" dirty="0">
                <a:hlinkClick r:id="rId4"/>
              </a:rPr>
              <a:t>Respiratory syncytial virus (RSV) programme: information for healthcare professionals - GOV.UK</a:t>
            </a:r>
            <a:r>
              <a:rPr lang="en-GB" dirty="0"/>
              <a:t> (Older Adult HTML)</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25</a:t>
            </a:fld>
            <a:endParaRPr lang="en-GB"/>
          </a:p>
        </p:txBody>
      </p:sp>
    </p:spTree>
    <p:extLst>
      <p:ext uri="{BB962C8B-B14F-4D97-AF65-F5344CB8AC3E}">
        <p14:creationId xmlns:p14="http://schemas.microsoft.com/office/powerpoint/2010/main" val="4315604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4</a:t>
            </a:fld>
            <a:endParaRPr lang="en-US"/>
          </a:p>
        </p:txBody>
      </p:sp>
    </p:spTree>
    <p:extLst>
      <p:ext uri="{BB962C8B-B14F-4D97-AF65-F5344CB8AC3E}">
        <p14:creationId xmlns:p14="http://schemas.microsoft.com/office/powerpoint/2010/main" val="18719538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lnSpc>
                <a:spcPts val="1680"/>
              </a:lnSpc>
              <a:spcAft>
                <a:spcPts val="800"/>
              </a:spcAft>
            </a:pPr>
            <a:r>
              <a:rPr lang="en-GB" sz="1800">
                <a:solidFill>
                  <a:srgbClr val="333333"/>
                </a:solidFill>
                <a:effectLst/>
                <a:latin typeface="Calibri" panose="020F0502020204030204" pitchFamily="34" charset="0"/>
                <a:ea typeface="Calibri" panose="020F0502020204030204" pitchFamily="34" charset="0"/>
                <a:cs typeface="Calibri" panose="020F0502020204030204" pitchFamily="34" charset="0"/>
              </a:rPr>
              <a:t> </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3F8AA70-D14C-4B43-B2DB-D09A5DC98D5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968653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lnSpc>
                <a:spcPts val="1680"/>
              </a:lnSpc>
              <a:spcAft>
                <a:spcPts val="800"/>
              </a:spcAft>
            </a:pPr>
            <a:r>
              <a:rPr lang="en-GB" sz="1800">
                <a:solidFill>
                  <a:srgbClr val="333333"/>
                </a:solidFill>
                <a:effectLst/>
                <a:latin typeface="Calibri" panose="020F0502020204030204" pitchFamily="34" charset="0"/>
                <a:ea typeface="Calibri" panose="020F0502020204030204" pitchFamily="34" charset="0"/>
                <a:cs typeface="Calibri" panose="020F0502020204030204" pitchFamily="34" charset="0"/>
              </a:rPr>
              <a:t> </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endParaRPr lang="en-GB"/>
          </a:p>
        </p:txBody>
      </p:sp>
      <p:sp>
        <p:nvSpPr>
          <p:cNvPr id="4" name="Slide Number Placeholder 3"/>
          <p:cNvSpPr>
            <a:spLocks noGrp="1"/>
          </p:cNvSpPr>
          <p:nvPr>
            <p:ph type="sldNum" sz="quarter" idx="10"/>
          </p:nvPr>
        </p:nvSpPr>
        <p:spPr/>
        <p:txBody>
          <a:bodyPr/>
          <a:lstStyle/>
          <a:p>
            <a:fld id="{E3F8AA70-D14C-4B43-B2DB-D09A5DC98D55}" type="slidenum">
              <a:rPr lang="en-GB" smtClean="0"/>
              <a:t>27</a:t>
            </a:fld>
            <a:endParaRPr lang="en-GB"/>
          </a:p>
        </p:txBody>
      </p:sp>
    </p:spTree>
    <p:extLst>
      <p:ext uri="{BB962C8B-B14F-4D97-AF65-F5344CB8AC3E}">
        <p14:creationId xmlns:p14="http://schemas.microsoft.com/office/powerpoint/2010/main" val="275205619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cs typeface="Arial"/>
              </a:rPr>
              <a:t>Vaccines required for individuals who are not in the eligible cohort, for example where a clinician has decided that it is clinically appropriate to vaccinate the individual, but they are not within the eligible age cohorts for the national vaccination programme, would require the GP practice to purchase the vaccine directly from the manufacturer and then reclaim the cost of the vaccine</a:t>
            </a:r>
            <a:endParaRPr lang="en-US" sz="1200" dirty="0">
              <a:solidFill>
                <a:srgbClr val="D13438"/>
              </a:solidFill>
            </a:endParaRP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33</a:t>
            </a:fld>
            <a:endParaRPr lang="en-GB"/>
          </a:p>
        </p:txBody>
      </p:sp>
    </p:spTree>
    <p:extLst>
      <p:ext uri="{BB962C8B-B14F-4D97-AF65-F5344CB8AC3E}">
        <p14:creationId xmlns:p14="http://schemas.microsoft.com/office/powerpoint/2010/main" val="363429361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cs typeface="Arial"/>
              </a:rPr>
              <a:t>Further information on vaccine storage and stability is available in the </a:t>
            </a:r>
            <a:r>
              <a:rPr lang="en-GB" sz="1200" u="sng" dirty="0">
                <a:cs typeface="Arial"/>
                <a:hlinkClick r:id="rId3"/>
              </a:rPr>
              <a:t>Summary of Product Characteristics (SPC)</a:t>
            </a:r>
            <a:r>
              <a:rPr lang="en-GB" sz="1200" dirty="0">
                <a:cs typeface="Arial"/>
              </a:rPr>
              <a:t>, the </a:t>
            </a:r>
            <a:r>
              <a:rPr lang="en-GB" sz="1200" dirty="0">
                <a:cs typeface="Arial"/>
                <a:hlinkClick r:id="rId4"/>
              </a:rPr>
              <a:t>Patient Group Direction</a:t>
            </a:r>
            <a:r>
              <a:rPr lang="en-GB" sz="1200" dirty="0">
                <a:cs typeface="Arial"/>
              </a:rPr>
              <a:t> and from the manufacturer</a:t>
            </a:r>
            <a:endParaRPr lang="en-US" sz="1200" dirty="0">
              <a:highlight>
                <a:srgbClr val="FFFF00"/>
              </a:highlight>
              <a:cs typeface="Arial"/>
            </a:endParaRP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34</a:t>
            </a:fld>
            <a:endParaRPr lang="en-GB"/>
          </a:p>
        </p:txBody>
      </p:sp>
    </p:spTree>
    <p:extLst>
      <p:ext uri="{BB962C8B-B14F-4D97-AF65-F5344CB8AC3E}">
        <p14:creationId xmlns:p14="http://schemas.microsoft.com/office/powerpoint/2010/main" val="852223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35</a:t>
            </a:fld>
            <a:endParaRPr lang="en-US"/>
          </a:p>
        </p:txBody>
      </p:sp>
    </p:spTree>
    <p:extLst>
      <p:ext uri="{BB962C8B-B14F-4D97-AF65-F5344CB8AC3E}">
        <p14:creationId xmlns:p14="http://schemas.microsoft.com/office/powerpoint/2010/main" val="275601593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t>Before giving RSV vaccine , immunisers must ensure that they have obtained informed consent from the </a:t>
            </a:r>
            <a:r>
              <a:rPr lang="en-GB" dirty="0"/>
              <a:t>individual </a:t>
            </a:r>
            <a:r>
              <a:rPr lang="en-GB" sz="1200" dirty="0"/>
              <a:t>or that a best interest decision has been made if the </a:t>
            </a:r>
            <a:r>
              <a:rPr lang="en-GB" dirty="0"/>
              <a:t>individual does</a:t>
            </a:r>
            <a:r>
              <a:rPr lang="en-GB" sz="1200" dirty="0"/>
              <a:t> not have mental capacity at the time of vaccination.</a:t>
            </a:r>
            <a:r>
              <a:rPr lang="en-GB" dirty="0"/>
              <a:t> </a:t>
            </a:r>
            <a:endParaRPr lang="en-GB" sz="1200" dirty="0"/>
          </a:p>
          <a:p>
            <a:pPr marL="0" indent="0">
              <a:lnSpc>
                <a:spcPct val="100000"/>
              </a:lnSpc>
              <a:spcBef>
                <a:spcPts val="0"/>
              </a:spcBef>
              <a:buNone/>
            </a:pPr>
            <a:endParaRPr lang="en-GB" sz="1200" dirty="0"/>
          </a:p>
          <a:p>
            <a:pPr marL="0" indent="0">
              <a:lnSpc>
                <a:spcPct val="100000"/>
              </a:lnSpc>
              <a:spcBef>
                <a:spcPts val="0"/>
              </a:spcBef>
              <a:buNone/>
            </a:pPr>
            <a:r>
              <a:rPr lang="en-GB" sz="1200" dirty="0"/>
              <a:t>In order to be able to consent to vaccination, the vaccinee should receive an explanation of the treatment and its benefits and risks, either verbally from a clinician, or in the form of a leaflet and letter.</a:t>
            </a:r>
            <a:endParaRPr lang="en-GB" sz="1200" dirty="0">
              <a:cs typeface="Calibri"/>
            </a:endParaRPr>
          </a:p>
          <a:p>
            <a:pPr>
              <a:lnSpc>
                <a:spcPct val="100000"/>
              </a:lnSpc>
              <a:spcBef>
                <a:spcPts val="0"/>
              </a:spcBef>
            </a:pPr>
            <a:endParaRPr lang="en-GB" sz="1200" dirty="0"/>
          </a:p>
          <a:p>
            <a:pPr marL="0" indent="0">
              <a:lnSpc>
                <a:spcPct val="100000"/>
              </a:lnSpc>
              <a:spcBef>
                <a:spcPts val="0"/>
              </a:spcBef>
              <a:buNone/>
            </a:pPr>
            <a:r>
              <a:rPr lang="en-GB" sz="1200" dirty="0"/>
              <a:t>When assessing capacity to consent, the immuniser should be guided by the principles of the Mental Capacity Act (2005). This Act applies to those aged 16 years and over and is designed to protect and empower people who may lack the mental capacity to make their own decisions about their care and treatment.</a:t>
            </a:r>
            <a:endParaRPr lang="en-GB" sz="1200" dirty="0">
              <a:cs typeface="Calibri"/>
            </a:endParaRPr>
          </a:p>
          <a:p>
            <a:pPr marL="0" indent="0">
              <a:lnSpc>
                <a:spcPct val="100000"/>
              </a:lnSpc>
              <a:spcBef>
                <a:spcPts val="0"/>
              </a:spcBef>
              <a:buNone/>
            </a:pPr>
            <a:endParaRPr lang="en-GB" sz="1200" dirty="0"/>
          </a:p>
          <a:p>
            <a:pPr defTabSz="687388" eaLnBrk="0" hangingPunct="0">
              <a:defRPr/>
            </a:pPr>
            <a:r>
              <a:rPr lang="en-GB" sz="1200" dirty="0"/>
              <a:t>Consent is a process, not a one-off discussion and must consider 3 factors:</a:t>
            </a:r>
            <a:endParaRPr lang="en-GB" sz="1200" dirty="0">
              <a:cs typeface="Calibri"/>
            </a:endParaRPr>
          </a:p>
          <a:p>
            <a:pPr defTabSz="687388" eaLnBrk="0" hangingPunct="0">
              <a:defRPr/>
            </a:pPr>
            <a:endParaRPr lang="en-GB" altLang="en-US" sz="1200" dirty="0"/>
          </a:p>
          <a:p>
            <a:pPr marL="285750" indent="-285750">
              <a:buClr>
                <a:srgbClr val="007C91"/>
              </a:buClr>
              <a:buFont typeface="Arial" panose="020B0604020202020204" pitchFamily="34" charset="0"/>
              <a:buChar char="•"/>
              <a:defRPr/>
            </a:pPr>
            <a:r>
              <a:rPr lang="en-GB" altLang="en-US" sz="1200" dirty="0">
                <a:latin typeface="Arial"/>
                <a:cs typeface="Arial"/>
              </a:rPr>
              <a:t>the person giving consent must be appropriately informed: they must have the necessary information in order to make the decision</a:t>
            </a:r>
          </a:p>
          <a:p>
            <a:pPr marL="285750" indent="-285750">
              <a:spcBef>
                <a:spcPts val="1200"/>
              </a:spcBef>
              <a:buClr>
                <a:srgbClr val="007C91"/>
              </a:buClr>
              <a:buFont typeface="Arial" panose="020B0604020202020204" pitchFamily="34" charset="0"/>
              <a:buChar char="•"/>
              <a:defRPr/>
            </a:pPr>
            <a:r>
              <a:rPr lang="en-GB" altLang="en-US" sz="1200" dirty="0">
                <a:latin typeface="Arial"/>
                <a:cs typeface="Arial"/>
              </a:rPr>
              <a:t>consent must be voluntary by the individual without undue pressure or coercion</a:t>
            </a:r>
          </a:p>
          <a:p>
            <a:pPr marL="285750" indent="-285750">
              <a:spcBef>
                <a:spcPts val="1200"/>
              </a:spcBef>
              <a:buClr>
                <a:srgbClr val="007C91"/>
              </a:buClr>
              <a:buFont typeface="Arial" panose="020B0604020202020204" pitchFamily="34" charset="0"/>
              <a:buChar char="•"/>
              <a:defRPr/>
            </a:pPr>
            <a:r>
              <a:rPr lang="en-GB" altLang="en-US" sz="1200" dirty="0">
                <a:latin typeface="Arial"/>
                <a:cs typeface="Arial"/>
              </a:rPr>
              <a:t>the person consenting must have the capacity to make the decision</a:t>
            </a:r>
          </a:p>
          <a:p>
            <a:pPr marL="0" indent="0">
              <a:lnSpc>
                <a:spcPct val="100000"/>
              </a:lnSpc>
              <a:spcBef>
                <a:spcPts val="0"/>
              </a:spcBef>
              <a:buNone/>
            </a:pPr>
            <a:endParaRPr lang="en-GB" sz="1200" dirty="0"/>
          </a:p>
          <a:p>
            <a:endParaRPr lang="en-GB" dirty="0"/>
          </a:p>
        </p:txBody>
      </p:sp>
      <p:sp>
        <p:nvSpPr>
          <p:cNvPr id="4" name="Slide Number Placeholder 3"/>
          <p:cNvSpPr>
            <a:spLocks noGrp="1"/>
          </p:cNvSpPr>
          <p:nvPr>
            <p:ph type="sldNum" sz="quarter" idx="5"/>
          </p:nvPr>
        </p:nvSpPr>
        <p:spPr/>
        <p:txBody>
          <a:bodyPr/>
          <a:lstStyle/>
          <a:p>
            <a:fld id="{751F4298-B18E-4A8A-93A1-7FAD88BFE6F3}" type="slidenum">
              <a:rPr lang="en-US" smtClean="0"/>
              <a:t>36</a:t>
            </a:fld>
            <a:endParaRPr lang="en-US"/>
          </a:p>
        </p:txBody>
      </p:sp>
    </p:spTree>
    <p:extLst>
      <p:ext uri="{BB962C8B-B14F-4D97-AF65-F5344CB8AC3E}">
        <p14:creationId xmlns:p14="http://schemas.microsoft.com/office/powerpoint/2010/main" val="309947922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37</a:t>
            </a:fld>
            <a:endParaRPr lang="en-GB"/>
          </a:p>
        </p:txBody>
      </p:sp>
    </p:spTree>
    <p:extLst>
      <p:ext uri="{BB962C8B-B14F-4D97-AF65-F5344CB8AC3E}">
        <p14:creationId xmlns:p14="http://schemas.microsoft.com/office/powerpoint/2010/main" val="226487610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38</a:t>
            </a:fld>
            <a:endParaRPr lang="en-US"/>
          </a:p>
        </p:txBody>
      </p:sp>
    </p:spTree>
    <p:extLst>
      <p:ext uri="{BB962C8B-B14F-4D97-AF65-F5344CB8AC3E}">
        <p14:creationId xmlns:p14="http://schemas.microsoft.com/office/powerpoint/2010/main" val="180958065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solidFill>
                  <a:prstClr val="black"/>
                </a:solidFill>
              </a:rPr>
              <a:t>A PSD is a written instruction, signed by a doctor, dentist, or non-medical prescriber for medicines to be supplied and/or administered to a named patient after the prescriber has assessed the patient on an individual basis. It must include the dose, route and frequency or appliance to be supplied or administered to a named patient. </a:t>
            </a:r>
            <a:endParaRPr lang="en-US"/>
          </a:p>
          <a:p>
            <a:pPr defTabSz="687388"/>
            <a:r>
              <a:rPr lang="en-GB">
                <a:solidFill>
                  <a:prstClr val="black"/>
                </a:solidFill>
              </a:rPr>
              <a:t> </a:t>
            </a:r>
            <a:endParaRPr lang="en-GB"/>
          </a:p>
          <a:p>
            <a:pPr defTabSz="687388"/>
            <a:r>
              <a:rPr lang="en-GB">
                <a:solidFill>
                  <a:prstClr val="black"/>
                </a:solidFill>
              </a:rPr>
              <a:t>A PGD provides a legal framework </a:t>
            </a:r>
            <a:r>
              <a:rPr lang="en-US">
                <a:solidFill>
                  <a:prstClr val="black"/>
                </a:solidFill>
              </a:rPr>
              <a:t>to </a:t>
            </a:r>
            <a:r>
              <a:rPr lang="en-GB">
                <a:solidFill>
                  <a:prstClr val="black"/>
                </a:solidFill>
              </a:rPr>
              <a:t>allow some registered specified health care professionals for the supply and/or administration of a POM directly to a patient with an identified clinical condition rather than needing an individual prescription or an instruction from a prescriber and is often used for vaccines. It sets out the core requisites of those people who can have the medicine under the direction and those who should not. The health care professional working within the PGD is responsible for assessing that the patient fits the criteria set out in the PGD. </a:t>
            </a:r>
            <a:r>
              <a:rPr lang="en-US">
                <a:solidFill>
                  <a:prstClr val="black"/>
                </a:solidFill>
              </a:rPr>
              <a:t> </a:t>
            </a:r>
            <a:endParaRPr lang="en-GB"/>
          </a:p>
          <a:p>
            <a:pPr defTabSz="687388"/>
            <a:r>
              <a:rPr lang="en-GB">
                <a:solidFill>
                  <a:prstClr val="black"/>
                </a:solidFill>
              </a:rPr>
              <a:t> </a:t>
            </a:r>
            <a:endParaRPr lang="en-GB"/>
          </a:p>
          <a:p>
            <a:pPr defTabSz="687388"/>
            <a:r>
              <a:rPr lang="en-US">
                <a:solidFill>
                  <a:prstClr val="black"/>
                </a:solidFill>
              </a:rPr>
              <a:t> </a:t>
            </a:r>
            <a:endParaRPr lang="en-GB"/>
          </a:p>
          <a:p>
            <a:pPr defTabSz="687388"/>
            <a:endParaRPr lang="en-US" altLang="en-US" sz="1000">
              <a:solidFill>
                <a:prstClr val="black"/>
              </a:solidFill>
              <a:latin typeface="Arial"/>
              <a:cs typeface="Arial"/>
            </a:endParaRPr>
          </a:p>
          <a:p>
            <a:endParaRPr lang="en-GB"/>
          </a:p>
        </p:txBody>
      </p:sp>
      <p:sp>
        <p:nvSpPr>
          <p:cNvPr id="4" name="Slide Number Placeholder 3"/>
          <p:cNvSpPr>
            <a:spLocks noGrp="1"/>
          </p:cNvSpPr>
          <p:nvPr>
            <p:ph type="sldNum" sz="quarter" idx="10"/>
          </p:nvPr>
        </p:nvSpPr>
        <p:spPr/>
        <p:txBody>
          <a:bodyPr/>
          <a:lstStyle/>
          <a:p>
            <a:fld id="{E3F8AA70-D14C-4B43-B2DB-D09A5DC98D55}" type="slidenum">
              <a:rPr lang="en-GB" smtClean="0"/>
              <a:t>39</a:t>
            </a:fld>
            <a:endParaRPr lang="en-GB"/>
          </a:p>
        </p:txBody>
      </p:sp>
    </p:spTree>
    <p:extLst>
      <p:ext uri="{BB962C8B-B14F-4D97-AF65-F5344CB8AC3E}">
        <p14:creationId xmlns:p14="http://schemas.microsoft.com/office/powerpoint/2010/main" val="99877571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40</a:t>
            </a:fld>
            <a:endParaRPr lang="en-US"/>
          </a:p>
        </p:txBody>
      </p:sp>
    </p:spTree>
    <p:extLst>
      <p:ext uri="{BB962C8B-B14F-4D97-AF65-F5344CB8AC3E}">
        <p14:creationId xmlns:p14="http://schemas.microsoft.com/office/powerpoint/2010/main" val="24222107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Segoe UI" panose="020B0502040204020203" pitchFamily="34" charset="0"/>
              </a:rPr>
              <a:t>*This should be either through a face to face taught course or a blended approach of both e-learning and a face to face taught course. New immunisers should also have a period of supervised practice and support with a registered healthcare practitioner who is experienced, up to date and competent in immunisation.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FFFFFF"/>
              </a:solidFill>
              <a:latin typeface="Source Sans Pro" pitchFamily="34"/>
              <a:cs typeface="Arial" pitchFamily="34"/>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rgbClr val="FFFFFF"/>
                </a:solidFill>
                <a:latin typeface="Source Sans Pro" pitchFamily="34"/>
                <a:cs typeface="Arial" pitchFamily="34"/>
              </a:rPr>
              <a:t>Practitioners should always ensure they are accessing the most up to date information and guidance.</a:t>
            </a:r>
          </a:p>
          <a:p>
            <a:endParaRPr lang="en-GB" dirty="0"/>
          </a:p>
        </p:txBody>
      </p:sp>
      <p:sp>
        <p:nvSpPr>
          <p:cNvPr id="4" name="Footer Placeholder 3"/>
          <p:cNvSpPr>
            <a:spLocks noGrp="1"/>
          </p:cNvSpPr>
          <p:nvPr>
            <p:ph type="ftr" sz="quarter" idx="10"/>
          </p:nvPr>
        </p:nvSpPr>
        <p:spPr/>
        <p:txBody>
          <a:bodyPr/>
          <a:lstStyle/>
          <a:p>
            <a:r>
              <a:rPr lang="en-GB" dirty="0"/>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5</a:t>
            </a:fld>
            <a:endParaRPr lang="en-GB" dirty="0"/>
          </a:p>
        </p:txBody>
      </p:sp>
    </p:spTree>
    <p:extLst>
      <p:ext uri="{BB962C8B-B14F-4D97-AF65-F5344CB8AC3E}">
        <p14:creationId xmlns:p14="http://schemas.microsoft.com/office/powerpoint/2010/main" val="189680320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47</a:t>
            </a:fld>
            <a:endParaRPr lang="en-US"/>
          </a:p>
        </p:txBody>
      </p:sp>
    </p:spTree>
    <p:extLst>
      <p:ext uri="{BB962C8B-B14F-4D97-AF65-F5344CB8AC3E}">
        <p14:creationId xmlns:p14="http://schemas.microsoft.com/office/powerpoint/2010/main" val="371845597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48</a:t>
            </a:fld>
            <a:endParaRPr lang="en-US"/>
          </a:p>
        </p:txBody>
      </p:sp>
    </p:spTree>
    <p:extLst>
      <p:ext uri="{BB962C8B-B14F-4D97-AF65-F5344CB8AC3E}">
        <p14:creationId xmlns:p14="http://schemas.microsoft.com/office/powerpoint/2010/main" val="81609656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49</a:t>
            </a:fld>
            <a:endParaRPr lang="en-US"/>
          </a:p>
        </p:txBody>
      </p:sp>
    </p:spTree>
    <p:extLst>
      <p:ext uri="{BB962C8B-B14F-4D97-AF65-F5344CB8AC3E}">
        <p14:creationId xmlns:p14="http://schemas.microsoft.com/office/powerpoint/2010/main" val="104613694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hlinkClick r:id="rId3"/>
              </a:rPr>
              <a:t>https://assets.publishing.service.gov.uk/government/uploads/system/uploads/attachment_data/file/147915/Green-Book-Chapter-4.pdf</a:t>
            </a:r>
            <a:endParaRPr lang="en-GB" sz="1200" dirty="0"/>
          </a:p>
        </p:txBody>
      </p:sp>
      <p:sp>
        <p:nvSpPr>
          <p:cNvPr id="4" name="Slide Number Placeholder 3"/>
          <p:cNvSpPr>
            <a:spLocks noGrp="1"/>
          </p:cNvSpPr>
          <p:nvPr>
            <p:ph type="sldNum" sz="quarter" idx="10"/>
          </p:nvPr>
        </p:nvSpPr>
        <p:spPr/>
        <p:txBody>
          <a:bodyPr/>
          <a:lstStyle/>
          <a:p>
            <a:fld id="{E3F8AA70-D14C-4B43-B2DB-D09A5DC98D55}" type="slidenum">
              <a:rPr lang="en-GB" smtClean="0"/>
              <a:t>50</a:t>
            </a:fld>
            <a:endParaRPr lang="en-GB"/>
          </a:p>
        </p:txBody>
      </p:sp>
    </p:spTree>
    <p:extLst>
      <p:ext uri="{BB962C8B-B14F-4D97-AF65-F5344CB8AC3E}">
        <p14:creationId xmlns:p14="http://schemas.microsoft.com/office/powerpoint/2010/main" val="96662825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51</a:t>
            </a:fld>
            <a:endParaRPr lang="en-US"/>
          </a:p>
        </p:txBody>
      </p:sp>
    </p:spTree>
    <p:extLst>
      <p:ext uri="{BB962C8B-B14F-4D97-AF65-F5344CB8AC3E}">
        <p14:creationId xmlns:p14="http://schemas.microsoft.com/office/powerpoint/2010/main" val="365464927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ltLang="en-US">
              <a:solidFill>
                <a:srgbClr val="FF0000"/>
              </a:solidFill>
            </a:endParaRPr>
          </a:p>
          <a:p>
            <a:endParaRPr lang="en-GB" altLang="en-US"/>
          </a:p>
        </p:txBody>
      </p:sp>
      <p:sp>
        <p:nvSpPr>
          <p:cNvPr id="4" name="Slide Number Placeholder 3"/>
          <p:cNvSpPr>
            <a:spLocks noGrp="1"/>
          </p:cNvSpPr>
          <p:nvPr>
            <p:ph type="sldNum" sz="quarter" idx="10"/>
          </p:nvPr>
        </p:nvSpPr>
        <p:spPr/>
        <p:txBody>
          <a:bodyPr/>
          <a:lstStyle/>
          <a:p>
            <a:fld id="{E3F8AA70-D14C-4B43-B2DB-D09A5DC98D55}" type="slidenum">
              <a:rPr lang="en-GB" smtClean="0"/>
              <a:t>52</a:t>
            </a:fld>
            <a:endParaRPr lang="en-GB"/>
          </a:p>
        </p:txBody>
      </p:sp>
    </p:spTree>
    <p:extLst>
      <p:ext uri="{BB962C8B-B14F-4D97-AF65-F5344CB8AC3E}">
        <p14:creationId xmlns:p14="http://schemas.microsoft.com/office/powerpoint/2010/main" val="59568668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53</a:t>
            </a:fld>
            <a:endParaRPr lang="en-US"/>
          </a:p>
        </p:txBody>
      </p:sp>
    </p:spTree>
    <p:extLst>
      <p:ext uri="{BB962C8B-B14F-4D97-AF65-F5344CB8AC3E}">
        <p14:creationId xmlns:p14="http://schemas.microsoft.com/office/powerpoint/2010/main" val="239493940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54</a:t>
            </a:fld>
            <a:endParaRPr lang="en-US"/>
          </a:p>
        </p:txBody>
      </p:sp>
    </p:spTree>
    <p:extLst>
      <p:ext uri="{BB962C8B-B14F-4D97-AF65-F5344CB8AC3E}">
        <p14:creationId xmlns:p14="http://schemas.microsoft.com/office/powerpoint/2010/main" val="96800888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55</a:t>
            </a:fld>
            <a:endParaRPr lang="en-US"/>
          </a:p>
        </p:txBody>
      </p:sp>
    </p:spTree>
    <p:extLst>
      <p:ext uri="{BB962C8B-B14F-4D97-AF65-F5344CB8AC3E}">
        <p14:creationId xmlns:p14="http://schemas.microsoft.com/office/powerpoint/2010/main" val="289084293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56</a:t>
            </a:fld>
            <a:endParaRPr lang="en-US"/>
          </a:p>
        </p:txBody>
      </p:sp>
    </p:spTree>
    <p:extLst>
      <p:ext uri="{BB962C8B-B14F-4D97-AF65-F5344CB8AC3E}">
        <p14:creationId xmlns:p14="http://schemas.microsoft.com/office/powerpoint/2010/main" val="1115780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solidFill>
                  <a:srgbClr val="0B0C0C"/>
                </a:solidFill>
                <a:ea typeface="Calibri"/>
                <a:cs typeface="Calibri"/>
              </a:rPr>
              <a:t>See JCVI statement: </a:t>
            </a:r>
            <a:r>
              <a:rPr lang="en-GB" dirty="0">
                <a:solidFill>
                  <a:srgbClr val="0B0C0C"/>
                </a:solidFill>
                <a:hlinkClick r:id="rId3"/>
              </a:rPr>
              <a:t>Respiratory syncytial virus (RSV) immunisation programme for infants and older adults: JCVI full statement, 11 September 2023 - GOV.UK (www.gov.uk)</a:t>
            </a:r>
            <a:r>
              <a:rPr lang="en-GB" dirty="0">
                <a:solidFill>
                  <a:srgbClr val="0B0C0C"/>
                </a:solidFill>
              </a:rPr>
              <a:t> and:</a:t>
            </a:r>
          </a:p>
          <a:p>
            <a:r>
              <a:rPr lang="en-GB" dirty="0" err="1">
                <a:solidFill>
                  <a:srgbClr val="0B0C0C"/>
                </a:solidFill>
              </a:rPr>
              <a:t>Hardelid</a:t>
            </a:r>
            <a:r>
              <a:rPr lang="en-GB" dirty="0">
                <a:solidFill>
                  <a:srgbClr val="0B0C0C"/>
                </a:solidFill>
              </a:rPr>
              <a:t> P, </a:t>
            </a:r>
            <a:r>
              <a:rPr lang="en-GB" dirty="0" err="1">
                <a:solidFill>
                  <a:srgbClr val="0B0C0C"/>
                </a:solidFill>
              </a:rPr>
              <a:t>Pebody</a:t>
            </a:r>
            <a:r>
              <a:rPr lang="en-GB" dirty="0">
                <a:solidFill>
                  <a:srgbClr val="0B0C0C"/>
                </a:solidFill>
              </a:rPr>
              <a:t> R and Andrews N. </a:t>
            </a:r>
            <a:r>
              <a:rPr lang="en-GB" dirty="0">
                <a:solidFill>
                  <a:srgbClr val="0B0C0C"/>
                </a:solidFill>
                <a:hlinkClick r:id="rId4"/>
              </a:rPr>
              <a:t>Mortality caused by influenza and respiratory syncytial virus by age group In England and Wales 1999 to 2010</a:t>
            </a:r>
            <a:r>
              <a:rPr lang="en-GB" dirty="0">
                <a:solidFill>
                  <a:srgbClr val="0B0C0C"/>
                </a:solidFill>
              </a:rPr>
              <a:t>. Influenza and Other Respiratory Viruses 2012: 1(7), 35-45.</a:t>
            </a:r>
            <a:r>
              <a:rPr lang="en-US" dirty="0">
                <a:solidFill>
                  <a:srgbClr val="0B0C0C"/>
                </a:solidFill>
              </a:rPr>
              <a:t> </a:t>
            </a:r>
            <a:endParaRPr lang="en-GB" dirty="0">
              <a:solidFill>
                <a:srgbClr val="0B0C0C"/>
              </a:solidFill>
              <a:latin typeface="GDS Transport"/>
              <a:ea typeface="Calibri" panose="020F0502020204030204"/>
              <a:cs typeface="Calibri" panose="020F0502020204030204"/>
            </a:endParaRPr>
          </a:p>
          <a:p>
            <a:r>
              <a:rPr lang="en-GB" dirty="0">
                <a:solidFill>
                  <a:srgbClr val="0B0C0C"/>
                </a:solidFill>
              </a:rPr>
              <a:t>Li Y and others. </a:t>
            </a:r>
            <a:r>
              <a:rPr lang="en-GB" dirty="0">
                <a:solidFill>
                  <a:srgbClr val="0B0C0C"/>
                </a:solidFill>
                <a:hlinkClick r:id="rId5"/>
              </a:rPr>
              <a:t>Adjusting for case under-ascertainment in estimating RSV hospitalisation burden of older adults in high income countries: a systematic review and modelling study</a:t>
            </a:r>
            <a:r>
              <a:rPr lang="en-GB" dirty="0">
                <a:solidFill>
                  <a:srgbClr val="0B0C0C"/>
                </a:solidFill>
              </a:rPr>
              <a:t>. Infectious Diseases and Therapy 2023: 12, 1137-1149.</a:t>
            </a:r>
            <a:r>
              <a:rPr lang="en-US" dirty="0">
                <a:solidFill>
                  <a:srgbClr val="0B0C0C"/>
                </a:solidFill>
              </a:rPr>
              <a:t> </a:t>
            </a:r>
            <a:endParaRPr lang="en-GB" dirty="0"/>
          </a:p>
          <a:p>
            <a:r>
              <a:rPr lang="en-GB" dirty="0">
                <a:solidFill>
                  <a:srgbClr val="0B0C0C"/>
                </a:solidFill>
              </a:rPr>
              <a:t>Fleming DM and others. </a:t>
            </a:r>
            <a:r>
              <a:rPr lang="en-GB" dirty="0">
                <a:solidFill>
                  <a:srgbClr val="0B0C0C"/>
                </a:solidFill>
                <a:hlinkClick r:id="rId6"/>
              </a:rPr>
              <a:t>Modelling estimates of the burden of respiratory syncytial virus infection in adults and the elderly in the United Kingdom</a:t>
            </a:r>
            <a:r>
              <a:rPr lang="en-GB" dirty="0">
                <a:solidFill>
                  <a:srgbClr val="0B0C0C"/>
                </a:solidFill>
              </a:rPr>
              <a:t>. BMC Infectious Diseases 2015: 15, 443.</a:t>
            </a:r>
            <a:r>
              <a:rPr lang="en-US" dirty="0">
                <a:solidFill>
                  <a:srgbClr val="0B0C0C"/>
                </a:solidFill>
              </a:rPr>
              <a:t> </a:t>
            </a:r>
            <a:endParaRPr lang="en-GB" dirty="0"/>
          </a:p>
          <a:p>
            <a:endParaRPr lang="en-GB" dirty="0">
              <a:solidFill>
                <a:srgbClr val="0B0C0C"/>
              </a:solidFill>
              <a:latin typeface="GDS Transport"/>
              <a:ea typeface="Calibri" panose="020F0502020204030204"/>
              <a:cs typeface="Calibri" panose="020F0502020204030204"/>
            </a:endParaRPr>
          </a:p>
        </p:txBody>
      </p:sp>
      <p:sp>
        <p:nvSpPr>
          <p:cNvPr id="4" name="Slide Number Placeholder 3"/>
          <p:cNvSpPr>
            <a:spLocks noGrp="1"/>
          </p:cNvSpPr>
          <p:nvPr>
            <p:ph type="sldNum" sz="quarter" idx="5"/>
          </p:nvPr>
        </p:nvSpPr>
        <p:spPr/>
        <p:txBody>
          <a:bodyPr/>
          <a:lstStyle/>
          <a:p>
            <a:fld id="{0C9349AD-43E2-A142-9B61-FBB06C64E86F}" type="slidenum">
              <a:rPr lang="en-US" smtClean="0"/>
              <a:t>6</a:t>
            </a:fld>
            <a:endParaRPr lang="en-US"/>
          </a:p>
        </p:txBody>
      </p:sp>
    </p:spTree>
    <p:extLst>
      <p:ext uri="{BB962C8B-B14F-4D97-AF65-F5344CB8AC3E}">
        <p14:creationId xmlns:p14="http://schemas.microsoft.com/office/powerpoint/2010/main" val="99582355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3F8AA70-D14C-4B43-B2DB-D09A5DC98D5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8175006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59</a:t>
            </a:fld>
            <a:endParaRPr lang="en-GB"/>
          </a:p>
        </p:txBody>
      </p:sp>
    </p:spTree>
    <p:extLst>
      <p:ext uri="{BB962C8B-B14F-4D97-AF65-F5344CB8AC3E}">
        <p14:creationId xmlns:p14="http://schemas.microsoft.com/office/powerpoint/2010/main" val="86034423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62</a:t>
            </a:fld>
            <a:endParaRPr lang="en-US"/>
          </a:p>
        </p:txBody>
      </p:sp>
    </p:spTree>
    <p:extLst>
      <p:ext uri="{BB962C8B-B14F-4D97-AF65-F5344CB8AC3E}">
        <p14:creationId xmlns:p14="http://schemas.microsoft.com/office/powerpoint/2010/main" val="20020010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7</a:t>
            </a:fld>
            <a:endParaRPr lang="en-GB"/>
          </a:p>
        </p:txBody>
      </p:sp>
    </p:spTree>
    <p:extLst>
      <p:ext uri="{BB962C8B-B14F-4D97-AF65-F5344CB8AC3E}">
        <p14:creationId xmlns:p14="http://schemas.microsoft.com/office/powerpoint/2010/main" val="19199147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8</a:t>
            </a:fld>
            <a:endParaRPr lang="en-GB"/>
          </a:p>
        </p:txBody>
      </p:sp>
    </p:spTree>
    <p:extLst>
      <p:ext uri="{BB962C8B-B14F-4D97-AF65-F5344CB8AC3E}">
        <p14:creationId xmlns:p14="http://schemas.microsoft.com/office/powerpoint/2010/main" val="23148157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800" b="0" i="0">
              <a:solidFill>
                <a:srgbClr val="000000"/>
              </a:solidFill>
              <a:effectLst/>
              <a:latin typeface="Arial" panose="020B0604020202020204" pitchFamily="34" charset="0"/>
            </a:endParaRPr>
          </a:p>
        </p:txBody>
      </p:sp>
      <p:sp>
        <p:nvSpPr>
          <p:cNvPr id="4" name="Slide Number Placeholder 3"/>
          <p:cNvSpPr>
            <a:spLocks noGrp="1"/>
          </p:cNvSpPr>
          <p:nvPr>
            <p:ph type="sldNum" sz="quarter" idx="5"/>
          </p:nvPr>
        </p:nvSpPr>
        <p:spPr/>
        <p:txBody>
          <a:bodyPr/>
          <a:lstStyle/>
          <a:p>
            <a:fld id="{0C9349AD-43E2-A142-9B61-FBB06C64E86F}" type="slidenum">
              <a:rPr lang="en-US" smtClean="0"/>
              <a:t>9</a:t>
            </a:fld>
            <a:endParaRPr lang="en-US"/>
          </a:p>
        </p:txBody>
      </p:sp>
    </p:spTree>
    <p:extLst>
      <p:ext uri="{BB962C8B-B14F-4D97-AF65-F5344CB8AC3E}">
        <p14:creationId xmlns:p14="http://schemas.microsoft.com/office/powerpoint/2010/main" val="17677626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a:p>
          <a:p>
            <a:pPr marL="0" indent="0">
              <a:buFont typeface="Arial" panose="020B0604020202020204" pitchFamily="34" charset="0"/>
              <a:buNone/>
            </a:pPr>
            <a:endParaRPr lang="en-GB"/>
          </a:p>
        </p:txBody>
      </p:sp>
      <p:sp>
        <p:nvSpPr>
          <p:cNvPr id="4" name="Slide Number Placeholder 3"/>
          <p:cNvSpPr>
            <a:spLocks noGrp="1"/>
          </p:cNvSpPr>
          <p:nvPr>
            <p:ph type="sldNum" sz="quarter" idx="10"/>
          </p:nvPr>
        </p:nvSpPr>
        <p:spPr/>
        <p:txBody>
          <a:bodyPr/>
          <a:lstStyle/>
          <a:p>
            <a:pPr>
              <a:defRPr/>
            </a:pPr>
            <a:fld id="{9AE0CBF3-2A0A-4409-B599-FEFEAF974B88}" type="slidenum">
              <a:rPr lang="en-US" smtClean="0"/>
              <a:pPr>
                <a:defRPr/>
              </a:pPr>
              <a:t>10</a:t>
            </a:fld>
            <a:endParaRPr lang="en-US"/>
          </a:p>
        </p:txBody>
      </p:sp>
    </p:spTree>
    <p:extLst>
      <p:ext uri="{BB962C8B-B14F-4D97-AF65-F5344CB8AC3E}">
        <p14:creationId xmlns:p14="http://schemas.microsoft.com/office/powerpoint/2010/main" val="32903162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solidFill>
                  <a:srgbClr val="0B0C0C"/>
                </a:solidFill>
              </a:rPr>
              <a:t>In recent years, the RSV season has been interrupted by control measures against the COVID-19 pandemic which has resulted in unseasonal RSV activity; this included significant rebound activity in summer 2021 and summer 2022 and a very prolonged period of virus activity in 2022.</a:t>
            </a:r>
            <a:r>
              <a:rPr lang="en-US" dirty="0">
                <a:solidFill>
                  <a:srgbClr val="0B0C0C"/>
                </a:solidFill>
              </a:rPr>
              <a:t> </a:t>
            </a:r>
            <a:endParaRPr lang="en-US" dirty="0"/>
          </a:p>
          <a:p>
            <a:r>
              <a:rPr lang="en-GB" dirty="0">
                <a:solidFill>
                  <a:srgbClr val="0B0C0C"/>
                </a:solidFill>
              </a:rPr>
              <a:t>RSV is a leading cause of infant mortality globally, resulting in 20 to 30 deaths per year in the UK. RSV-related mortality in low-income countries is considerably higher, and in some analyses is the second commonest cause of death (after malaria) in infancy. </a:t>
            </a:r>
            <a:endParaRPr lang="en-GB" dirty="0"/>
          </a:p>
          <a:p>
            <a:endParaRPr lang="en-GB" dirty="0">
              <a:solidFill>
                <a:srgbClr val="0B0C0C"/>
              </a:solidFill>
              <a:latin typeface="GDS Transport"/>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3F8AA70-D14C-4B43-B2DB-D09A5DC98D5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719729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hyperlink" Target="mailto:publications@phe.gov.uk" TargetMode="Externa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hyperlink" Target="mailto:publications@phe.gov.uk" TargetMode="External"/><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1978130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RSV vaccination programme for older adults: training slide set for healthcare practitioners</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4093268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C420D6-CED8-4F62-AA93-FCC34ADFC569}"/>
              </a:ext>
            </a:extLst>
          </p:cNvPr>
          <p:cNvSpPr>
            <a:spLocks noGrp="1"/>
          </p:cNvSpPr>
          <p:nvPr>
            <p:ph type="ctrTitle"/>
          </p:nvPr>
        </p:nvSpPr>
        <p:spPr>
          <a:xfrm>
            <a:off x="512955" y="2528658"/>
            <a:ext cx="10481617" cy="2387600"/>
          </a:xfrm>
        </p:spPr>
        <p:txBody>
          <a:bodyPr anchor="t"/>
          <a:lstStyle>
            <a:lvl1pPr algn="l">
              <a:defRPr sz="4000"/>
            </a:lvl1pPr>
          </a:lstStyle>
          <a:p>
            <a:r>
              <a:rPr lang="en-US"/>
              <a:t>Click to edit Master title style</a:t>
            </a:r>
            <a:endParaRPr lang="en-GB"/>
          </a:p>
        </p:txBody>
      </p:sp>
    </p:spTree>
    <p:extLst>
      <p:ext uri="{BB962C8B-B14F-4D97-AF65-F5344CB8AC3E}">
        <p14:creationId xmlns:p14="http://schemas.microsoft.com/office/powerpoint/2010/main" val="17589846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Title (1 lin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76196" y="290985"/>
            <a:ext cx="10704000" cy="648072"/>
          </a:xfrm>
        </p:spPr>
        <p:txBody>
          <a:bodyPr anchor="t" anchorCtr="0"/>
          <a:lstStyle>
            <a:lvl1pPr>
              <a:defRPr sz="4000" baseline="0">
                <a:solidFill>
                  <a:srgbClr val="00AE9E"/>
                </a:solidFill>
                <a:latin typeface="Arial" pitchFamily="34" charset="0"/>
              </a:defRPr>
            </a:lvl1pPr>
          </a:lstStyle>
          <a:p>
            <a:r>
              <a:rPr lang="en-US"/>
              <a:t>Click to edit Master title style</a:t>
            </a:r>
          </a:p>
        </p:txBody>
      </p:sp>
      <p:sp>
        <p:nvSpPr>
          <p:cNvPr id="3" name="Content Placeholder 2"/>
          <p:cNvSpPr>
            <a:spLocks noGrp="1"/>
          </p:cNvSpPr>
          <p:nvPr>
            <p:ph idx="1" hasCustomPrompt="1"/>
          </p:nvPr>
        </p:nvSpPr>
        <p:spPr>
          <a:xfrm>
            <a:off x="744000" y="1412777"/>
            <a:ext cx="10704000" cy="4739679"/>
          </a:xfrm>
        </p:spPr>
        <p:txBody>
          <a:bodyPr/>
          <a:lstStyle>
            <a:lvl1pPr marL="4763" indent="-4763">
              <a:lnSpc>
                <a:spcPct val="114000"/>
              </a:lnSpc>
              <a:spcBef>
                <a:spcPts val="0"/>
              </a:spcBef>
              <a:defRPr sz="1800" b="0" baseline="0">
                <a:solidFill>
                  <a:schemeClr val="tx1"/>
                </a:solidFill>
              </a:defRPr>
            </a:lvl1pPr>
          </a:lstStyle>
          <a:p>
            <a:pPr lvl="0"/>
            <a:r>
              <a:rPr lang="en-US"/>
              <a:t>Text should be 12-18pt Arial. Do not use other fonts.</a:t>
            </a:r>
          </a:p>
          <a:p>
            <a:pPr lvl="0"/>
            <a:endParaRPr lang="en-US" b="1">
              <a:latin typeface="Arial" pitchFamily="84" charset="0"/>
            </a:endParaRPr>
          </a:p>
          <a:p>
            <a:pPr lvl="0"/>
            <a:r>
              <a:rPr lang="en-US" b="1">
                <a:latin typeface="Arial" pitchFamily="84" charset="0"/>
              </a:rPr>
              <a:t>Note</a:t>
            </a:r>
          </a:p>
          <a:p>
            <a:pPr lvl="0"/>
            <a:r>
              <a:rPr lang="en-US">
                <a:latin typeface="Arial" pitchFamily="84" charset="0"/>
              </a:rPr>
              <a:t>This template should NOT be used to create publications, as this may mean</a:t>
            </a:r>
          </a:p>
          <a:p>
            <a:pPr lvl="0"/>
            <a:r>
              <a:rPr lang="en-US">
                <a:latin typeface="Arial" pitchFamily="84" charset="0"/>
              </a:rPr>
              <a:t>publication on GOV.UK will not be possible. </a:t>
            </a:r>
          </a:p>
          <a:p>
            <a:pPr lvl="0"/>
            <a:endParaRPr lang="en-US">
              <a:latin typeface="Arial" pitchFamily="84" charset="0"/>
            </a:endParaRPr>
          </a:p>
          <a:p>
            <a:pPr lvl="0"/>
            <a:r>
              <a:rPr lang="en-US">
                <a:latin typeface="Arial" pitchFamily="84" charset="0"/>
              </a:rPr>
              <a:t>Please contact </a:t>
            </a:r>
            <a:r>
              <a:rPr lang="en-US">
                <a:latin typeface="Arial" pitchFamily="84" charset="0"/>
                <a:hlinkClick r:id="rId2"/>
              </a:rPr>
              <a:t>publications@phe.gov.uk</a:t>
            </a:r>
            <a:r>
              <a:rPr lang="en-US">
                <a:latin typeface="Arial" pitchFamily="84" charset="0"/>
              </a:rPr>
              <a:t> for more details</a:t>
            </a:r>
          </a:p>
          <a:p>
            <a:pPr lvl="0"/>
            <a:endParaRPr lang="en-US"/>
          </a:p>
        </p:txBody>
      </p:sp>
      <p:sp>
        <p:nvSpPr>
          <p:cNvPr id="5" name="Slide Number Placeholder 5"/>
          <p:cNvSpPr>
            <a:spLocks noGrp="1"/>
          </p:cNvSpPr>
          <p:nvPr>
            <p:ph type="sldNum" sz="quarter" idx="10"/>
          </p:nvPr>
        </p:nvSpPr>
        <p:spPr>
          <a:xfrm>
            <a:off x="0" y="6308726"/>
            <a:ext cx="12192000" cy="549275"/>
          </a:xfrm>
        </p:spPr>
        <p:txBody>
          <a:bodyPr/>
          <a:lstStyle>
            <a:lvl1pPr>
              <a:defRPr/>
            </a:lvl1pPr>
          </a:lstStyle>
          <a:p>
            <a:pPr marL="531813">
              <a:defRPr/>
            </a:pPr>
            <a:r>
              <a:rPr lang="en-US"/>
              <a:t>  </a:t>
            </a:r>
            <a:fld id="{2565FA6D-D4C8-4C4C-AC4B-3269734D34D8}" type="slidenum">
              <a:rPr lang="en-US" smtClean="0"/>
              <a:pPr marL="531813">
                <a:defRPr/>
              </a:pPr>
              <a:t>‹#›</a:t>
            </a:fld>
            <a:endParaRPr lang="en-US"/>
          </a:p>
        </p:txBody>
      </p:sp>
      <p:sp>
        <p:nvSpPr>
          <p:cNvPr id="9" name="Footer Placeholder 8">
            <a:extLst>
              <a:ext uri="{FF2B5EF4-FFF2-40B4-BE49-F238E27FC236}">
                <a16:creationId xmlns:a16="http://schemas.microsoft.com/office/drawing/2014/main" id="{F9E5532D-DA05-4E0E-B4BB-41D6CDB30E83}"/>
              </a:ext>
            </a:extLst>
          </p:cNvPr>
          <p:cNvSpPr>
            <a:spLocks noGrp="1"/>
          </p:cNvSpPr>
          <p:nvPr>
            <p:ph type="ftr" sz="quarter" idx="11"/>
          </p:nvPr>
        </p:nvSpPr>
        <p:spPr>
          <a:xfrm>
            <a:off x="838200" y="6438850"/>
            <a:ext cx="10007606" cy="363600"/>
          </a:xfrm>
        </p:spPr>
        <p:txBody>
          <a:bodyPr/>
          <a:lstStyle/>
          <a:p>
            <a:r>
              <a:rPr lang="en-GB" sz="1400"/>
              <a:t>RSV vaccination programme for older adults: training slide set for healthcare practitioners</a:t>
            </a:r>
          </a:p>
        </p:txBody>
      </p:sp>
    </p:spTree>
    <p:extLst>
      <p:ext uri="{BB962C8B-B14F-4D97-AF65-F5344CB8AC3E}">
        <p14:creationId xmlns:p14="http://schemas.microsoft.com/office/powerpoint/2010/main" val="13440885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E6C20DF-56A1-44A9-A429-8B05468D2A41}"/>
              </a:ext>
            </a:extLst>
          </p:cNvPr>
          <p:cNvSpPr>
            <a:spLocks noGrp="1"/>
          </p:cNvSpPr>
          <p:nvPr>
            <p:ph type="body" idx="1"/>
          </p:nvPr>
        </p:nvSpPr>
        <p:spPr>
          <a:xfrm>
            <a:off x="839788" y="1681163"/>
            <a:ext cx="5157787"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8BA82AB-E9DB-425C-9352-E0A272AD0E42}"/>
              </a:ext>
            </a:extLst>
          </p:cNvPr>
          <p:cNvSpPr>
            <a:spLocks noGrp="1"/>
          </p:cNvSpPr>
          <p:nvPr>
            <p:ph sz="half" idx="2" hasCustomPrompt="1"/>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a:p>
            <a:pPr lvl="4"/>
            <a:endParaRPr lang="en-GB"/>
          </a:p>
        </p:txBody>
      </p:sp>
      <p:sp>
        <p:nvSpPr>
          <p:cNvPr id="5" name="Text Placeholder 4">
            <a:extLst>
              <a:ext uri="{FF2B5EF4-FFF2-40B4-BE49-F238E27FC236}">
                <a16:creationId xmlns:a16="http://schemas.microsoft.com/office/drawing/2014/main" id="{E4FD6833-A055-4CE8-AB12-41A1997D9B75}"/>
              </a:ext>
            </a:extLst>
          </p:cNvPr>
          <p:cNvSpPr>
            <a:spLocks noGrp="1"/>
          </p:cNvSpPr>
          <p:nvPr>
            <p:ph type="body" sz="quarter" idx="3"/>
          </p:nvPr>
        </p:nvSpPr>
        <p:spPr>
          <a:xfrm>
            <a:off x="6172200" y="1681163"/>
            <a:ext cx="5183188"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C6F2F5E-B4CD-46C2-B6AC-8052CF2B36A5}"/>
              </a:ext>
            </a:extLst>
          </p:cNvPr>
          <p:cNvSpPr>
            <a:spLocks noGrp="1"/>
          </p:cNvSpPr>
          <p:nvPr>
            <p:ph sz="quarter" idx="4" hasCustomPrompt="1"/>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a:p>
            <a:pPr lvl="4"/>
            <a:endParaRPr lang="en-GB"/>
          </a:p>
        </p:txBody>
      </p:sp>
      <p:sp>
        <p:nvSpPr>
          <p:cNvPr id="10" name="Title 9">
            <a:extLst>
              <a:ext uri="{FF2B5EF4-FFF2-40B4-BE49-F238E27FC236}">
                <a16:creationId xmlns:a16="http://schemas.microsoft.com/office/drawing/2014/main" id="{3503C25A-9D93-4F4F-8253-B7AB9B2BC6B1}"/>
              </a:ext>
            </a:extLst>
          </p:cNvPr>
          <p:cNvSpPr>
            <a:spLocks noGrp="1"/>
          </p:cNvSpPr>
          <p:nvPr>
            <p:ph type="title"/>
          </p:nvPr>
        </p:nvSpPr>
        <p:spPr/>
        <p:txBody>
          <a:bodyPr/>
          <a:lstStyle/>
          <a:p>
            <a:r>
              <a:rPr lang="en-US"/>
              <a:t>Click to edit Master title style</a:t>
            </a:r>
          </a:p>
        </p:txBody>
      </p:sp>
      <p:sp>
        <p:nvSpPr>
          <p:cNvPr id="13" name="Footer Placeholder 12">
            <a:extLst>
              <a:ext uri="{FF2B5EF4-FFF2-40B4-BE49-F238E27FC236}">
                <a16:creationId xmlns:a16="http://schemas.microsoft.com/office/drawing/2014/main" id="{CB930E85-4B03-2D45-B847-D4398F5F9147}"/>
              </a:ext>
            </a:extLst>
          </p:cNvPr>
          <p:cNvSpPr>
            <a:spLocks noGrp="1"/>
          </p:cNvSpPr>
          <p:nvPr>
            <p:ph type="ftr" sz="quarter" idx="10"/>
          </p:nvPr>
        </p:nvSpPr>
        <p:spPr/>
        <p:txBody>
          <a:bodyPr/>
          <a:lstStyle/>
          <a:p>
            <a:r>
              <a:rPr lang="en-GB" sz="1400"/>
              <a:t>RSV vaccination programme for older adults: training slide set for healthcare practitioners</a:t>
            </a:r>
          </a:p>
        </p:txBody>
      </p:sp>
      <p:sp>
        <p:nvSpPr>
          <p:cNvPr id="14" name="Slide Number Placeholder 13">
            <a:extLst>
              <a:ext uri="{FF2B5EF4-FFF2-40B4-BE49-F238E27FC236}">
                <a16:creationId xmlns:a16="http://schemas.microsoft.com/office/drawing/2014/main" id="{5E1D73D8-44E6-D54F-8151-2BDA8CF08C55}"/>
              </a:ext>
            </a:extLst>
          </p:cNvPr>
          <p:cNvSpPr>
            <a:spLocks noGrp="1"/>
          </p:cNvSpPr>
          <p:nvPr>
            <p:ph type="sldNum" sz="quarter" idx="11"/>
          </p:nvPr>
        </p:nvSpPr>
        <p:spPr/>
        <p:txBody>
          <a:bodyPr/>
          <a:lstStyle/>
          <a:p>
            <a:fld id="{344369E4-5DE7-46E5-874E-4FD437973785}" type="slidenum">
              <a:rPr lang="en-GB" smtClean="0"/>
              <a:pPr/>
              <a:t>‹#›</a:t>
            </a:fld>
            <a:endParaRPr lang="en-GB" sz="1400"/>
          </a:p>
        </p:txBody>
      </p:sp>
    </p:spTree>
    <p:extLst>
      <p:ext uri="{BB962C8B-B14F-4D97-AF65-F5344CB8AC3E}">
        <p14:creationId xmlns:p14="http://schemas.microsoft.com/office/powerpoint/2010/main" val="34338041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24204450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2053072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itle (1 lin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76196" y="290985"/>
            <a:ext cx="10704000" cy="648072"/>
          </a:xfrm>
        </p:spPr>
        <p:txBody>
          <a:bodyPr anchor="t" anchorCtr="0"/>
          <a:lstStyle>
            <a:lvl1pPr>
              <a:defRPr sz="4000" baseline="0">
                <a:solidFill>
                  <a:srgbClr val="00AE9E"/>
                </a:solidFill>
                <a:latin typeface="Arial" pitchFamily="34" charset="0"/>
              </a:defRPr>
            </a:lvl1pPr>
          </a:lstStyle>
          <a:p>
            <a:r>
              <a:rPr lang="en-US"/>
              <a:t>Click to edit Master title style</a:t>
            </a:r>
          </a:p>
        </p:txBody>
      </p:sp>
      <p:sp>
        <p:nvSpPr>
          <p:cNvPr id="3" name="Content Placeholder 2"/>
          <p:cNvSpPr>
            <a:spLocks noGrp="1"/>
          </p:cNvSpPr>
          <p:nvPr>
            <p:ph idx="1" hasCustomPrompt="1"/>
          </p:nvPr>
        </p:nvSpPr>
        <p:spPr>
          <a:xfrm>
            <a:off x="744000" y="1412777"/>
            <a:ext cx="10704000" cy="4739679"/>
          </a:xfrm>
        </p:spPr>
        <p:txBody>
          <a:bodyPr/>
          <a:lstStyle>
            <a:lvl1pPr marL="4763" indent="-4763">
              <a:lnSpc>
                <a:spcPct val="114000"/>
              </a:lnSpc>
              <a:spcBef>
                <a:spcPts val="0"/>
              </a:spcBef>
              <a:defRPr sz="1800" b="0" baseline="0">
                <a:solidFill>
                  <a:schemeClr val="tx1"/>
                </a:solidFill>
              </a:defRPr>
            </a:lvl1pPr>
          </a:lstStyle>
          <a:p>
            <a:pPr lvl="0"/>
            <a:r>
              <a:rPr lang="en-US"/>
              <a:t>Text should be 12-18pt Arial. Do not use other fonts.</a:t>
            </a:r>
          </a:p>
          <a:p>
            <a:pPr lvl="0"/>
            <a:endParaRPr lang="en-US" b="1">
              <a:latin typeface="Arial" pitchFamily="84" charset="0"/>
            </a:endParaRPr>
          </a:p>
          <a:p>
            <a:pPr lvl="0"/>
            <a:r>
              <a:rPr lang="en-US" b="1">
                <a:latin typeface="Arial" pitchFamily="84" charset="0"/>
              </a:rPr>
              <a:t>Note</a:t>
            </a:r>
          </a:p>
          <a:p>
            <a:pPr lvl="0"/>
            <a:r>
              <a:rPr lang="en-US">
                <a:latin typeface="Arial" pitchFamily="84" charset="0"/>
              </a:rPr>
              <a:t>This template should NOT be used to create publications, as this may mean</a:t>
            </a:r>
          </a:p>
          <a:p>
            <a:pPr lvl="0"/>
            <a:r>
              <a:rPr lang="en-US">
                <a:latin typeface="Arial" pitchFamily="84" charset="0"/>
              </a:rPr>
              <a:t>publication on GOV.UK will not be possible. </a:t>
            </a:r>
          </a:p>
          <a:p>
            <a:pPr lvl="0"/>
            <a:endParaRPr lang="en-US">
              <a:latin typeface="Arial" pitchFamily="84" charset="0"/>
            </a:endParaRPr>
          </a:p>
          <a:p>
            <a:pPr lvl="0"/>
            <a:r>
              <a:rPr lang="en-US">
                <a:latin typeface="Arial" pitchFamily="84" charset="0"/>
              </a:rPr>
              <a:t>Please contact </a:t>
            </a:r>
            <a:r>
              <a:rPr lang="en-US">
                <a:latin typeface="Arial" pitchFamily="84" charset="0"/>
                <a:hlinkClick r:id="rId2"/>
              </a:rPr>
              <a:t>publications@phe.gov.uk</a:t>
            </a:r>
            <a:r>
              <a:rPr lang="en-US">
                <a:latin typeface="Arial" pitchFamily="84" charset="0"/>
              </a:rPr>
              <a:t> for more details</a:t>
            </a:r>
          </a:p>
          <a:p>
            <a:pPr lvl="0"/>
            <a:endParaRPr lang="en-US"/>
          </a:p>
        </p:txBody>
      </p:sp>
      <p:sp>
        <p:nvSpPr>
          <p:cNvPr id="5" name="Slide Number Placeholder 5"/>
          <p:cNvSpPr>
            <a:spLocks noGrp="1"/>
          </p:cNvSpPr>
          <p:nvPr>
            <p:ph type="sldNum" sz="quarter" idx="10"/>
          </p:nvPr>
        </p:nvSpPr>
        <p:spPr>
          <a:xfrm>
            <a:off x="0" y="6308726"/>
            <a:ext cx="12192000" cy="549275"/>
          </a:xfrm>
        </p:spPr>
        <p:txBody>
          <a:bodyPr/>
          <a:lstStyle>
            <a:lvl1pPr>
              <a:defRPr/>
            </a:lvl1pPr>
          </a:lstStyle>
          <a:p>
            <a:pPr marL="531813">
              <a:defRPr/>
            </a:pPr>
            <a:r>
              <a:rPr lang="en-US"/>
              <a:t>  </a:t>
            </a:r>
            <a:fld id="{2565FA6D-D4C8-4C4C-AC4B-3269734D34D8}" type="slidenum">
              <a:rPr lang="en-US" smtClean="0"/>
              <a:pPr marL="531813">
                <a:defRPr/>
              </a:pPr>
              <a:t>‹#›</a:t>
            </a:fld>
            <a:endParaRPr lang="en-US"/>
          </a:p>
        </p:txBody>
      </p:sp>
      <p:sp>
        <p:nvSpPr>
          <p:cNvPr id="9" name="Footer Placeholder 8">
            <a:extLst>
              <a:ext uri="{FF2B5EF4-FFF2-40B4-BE49-F238E27FC236}">
                <a16:creationId xmlns:a16="http://schemas.microsoft.com/office/drawing/2014/main" id="{F9E5532D-DA05-4E0E-B4BB-41D6CDB30E83}"/>
              </a:ext>
            </a:extLst>
          </p:cNvPr>
          <p:cNvSpPr>
            <a:spLocks noGrp="1"/>
          </p:cNvSpPr>
          <p:nvPr>
            <p:ph type="ftr" sz="quarter" idx="11"/>
          </p:nvPr>
        </p:nvSpPr>
        <p:spPr>
          <a:xfrm>
            <a:off x="838200" y="6438850"/>
            <a:ext cx="10007606" cy="363600"/>
          </a:xfrm>
        </p:spPr>
        <p:txBody>
          <a:bodyPr/>
          <a:lstStyle/>
          <a:p>
            <a:r>
              <a:rPr lang="en-GB" sz="1400"/>
              <a:t>RSV vaccination programme for older adults: training slide set for healthcare practitioners</a:t>
            </a:r>
          </a:p>
        </p:txBody>
      </p:sp>
    </p:spTree>
    <p:extLst>
      <p:ext uri="{BB962C8B-B14F-4D97-AF65-F5344CB8AC3E}">
        <p14:creationId xmlns:p14="http://schemas.microsoft.com/office/powerpoint/2010/main" val="34926220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383138973"/>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5" Type="http://schemas.openxmlformats.org/officeDocument/2006/relationships/theme" Target="../theme/theme2.xml"/><Relationship Id="rId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189786"/>
            <a:ext cx="12192000" cy="668214"/>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183353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189786"/>
            <a:ext cx="12192000" cy="668214"/>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55296404"/>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2.nphs.wales.nhs.uk/CommunitySurveillanceDocs.nsf/3dc04669c9e1eaa880257062003b246b/d583178ce92e227c80258b5d004ab197/$FILE/PHW%20Influenza%20Surveillance%20Report%20for%202024%20week%2028.pdf"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ww.gov.uk/government/publications/rsv-immunisation-programme-jcvi-advice-7-june-2023/respiratory-syncytial-virus-rsv-immunisation-programme-for-infants-and-older-adults-jcvi-full-statement-11-september-2023"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hyperlink" Target="https://phw.nhs.wales/topics/immunisation-and-vaccines/vaccines-professionals/" TargetMode="External"/><Relationship Id="rId4" Type="http://schemas.openxmlformats.org/officeDocument/2006/relationships/hyperlink" Target="https://phw.nhs.wales/topics/immunisation-and-vaccines/vaccines-professionals/immunisation-training-resources-and-events/#Vaccine%20specific%20training%20slide%20sets"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www.gov.wales/introduction-rsv-vaccination-programme-2024-whc2024032"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phw.nhs.wales/topics/immunisation-and-vaccines/vaccines-professionals/immunisation-training-resources-and-events/#Vaccine%20specific%20training%20slide%20sets"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www.mhra.gov.uk/yellowcard" TargetMode="External"/><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hyperlink" Target="https://www.gov.uk/government/publications/respiratory-syncytial-virus-the-green-book-chapter-27a" TargetMode="Externa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hyperlink" Target="https://www.gov.uk/government/publications/respiratory-syncytial-virus-the-green-book-chapter-27a"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hyperlink" Target="https://www.wmic.wales.nhs.uk/pgds-templates-advice/" TargetMode="Externa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s://www.gov.uk/government/publications/storage-distribution-and-disposal-of-vaccines-the-green-book-chapter-3"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hyperlink" Target="https://www.wmic.wales.nhs.uk/wp-content/uploads/2024/07/7th-revision-vaccine-handling-and-storage-advice-Sept-17.pdf" TargetMode="Externa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s://www.gov.uk/government/publications/consent-the-green-book-chapter-2"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hyperlink" Target="https://www.legislation.gov.uk/ukpga/2005/9/contents" TargetMode="External"/></Relationships>
</file>

<file path=ppt/slides/_rels/slide38.xml.rels><?xml version="1.0" encoding="UTF-8" standalone="yes"?>
<Relationships xmlns="http://schemas.openxmlformats.org/package/2006/relationships"><Relationship Id="rId3" Type="http://schemas.openxmlformats.org/officeDocument/2006/relationships/hyperlink" Target="https://www.legislation.gov.uk/uksi/2012/1916/contents"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s://www.legislation.gov.uk/uksi/2012/1916/contents"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hyperlink" Target="https://www.wmic.wales.nhs.uk/pgds-templates-advice/" TargetMode="External"/></Relationships>
</file>

<file path=ppt/slides/_rels/slide4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s://www.pfizerpro.co.uk/medicine/abrysvo/dosing/preparation" TargetMode="External"/><Relationship Id="rId2" Type="http://schemas.openxmlformats.org/officeDocument/2006/relationships/hyperlink" Target="https://www.medicines.org.uk/emc/product/15309/smpc#gref" TargetMode="Externa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4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hyperlink" Target="https://www.gov.uk/government/publications/respiratory-syncytial-virus-the-green-book-chapter-27a" TargetMode="External"/><Relationship Id="rId3" Type="http://schemas.openxmlformats.org/officeDocument/2006/relationships/hyperlink" Target="https://www.gov.uk/government/publications/national-minimum-standards-and-core-curriculum-for-immunisation-training-for-registered-healthcare-practitioners" TargetMode="External"/><Relationship Id="rId7" Type="http://schemas.openxmlformats.org/officeDocument/2006/relationships/hyperlink" Target="https://www.gov.uk/government/publications/consent-the-green-book-chapter-2"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www.wmic.wales.nhs.uk/pgds-templates-advice/" TargetMode="External"/><Relationship Id="rId5" Type="http://schemas.openxmlformats.org/officeDocument/2006/relationships/hyperlink" Target="https://www.resus.org.uk/about-us/news-and-events/rcuk-publishes-anaphylaxis-guidance-vaccination-settings" TargetMode="External"/><Relationship Id="rId10" Type="http://schemas.openxmlformats.org/officeDocument/2006/relationships/hyperlink" Target="https://www.medicines.org.uk/emc/product/15309/smpc#gref" TargetMode="External"/><Relationship Id="rId4" Type="http://schemas.openxmlformats.org/officeDocument/2006/relationships/hyperlink" Target="https://www.rcn.org.uk/professional-development/publications/immunisation-knowledge-and-skills-competence-assessment-tool-uk-pub-010-074" TargetMode="External"/><Relationship Id="rId9" Type="http://schemas.openxmlformats.org/officeDocument/2006/relationships/hyperlink" Target="https://www.gov.uk/government/collections/respiratory-syncytial-virus-rsv-vaccination-programme" TargetMode="External"/></Relationships>
</file>

<file path=ppt/slides/_rels/slide5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hyperlink" Target="https://yellowcard.mhra.gov.uk/" TargetMode="External"/><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hyperlink" Target="https://phw.nhs.wales/topics/immunisation-and-vaccines/vaccination-information-in-accessible-formats/" TargetMode="External"/><Relationship Id="rId2" Type="http://schemas.openxmlformats.org/officeDocument/2006/relationships/hyperlink" Target="https://phw.nhs.wales/services-and-teams/health-information-resources/#!/Imiwneiddio-Immunisation/c/161506753" TargetMode="Externa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58.xml.rels><?xml version="1.0" encoding="UTF-8" standalone="yes"?>
<Relationships xmlns="http://schemas.openxmlformats.org/package/2006/relationships"><Relationship Id="rId8" Type="http://schemas.openxmlformats.org/officeDocument/2006/relationships/hyperlink" Target="https://www.wmic.wales.nhs.uk/pgds-templates-advice/" TargetMode="External"/><Relationship Id="rId3" Type="http://schemas.openxmlformats.org/officeDocument/2006/relationships/hyperlink" Target="http://www.gov.uk/government/publications/respiratory-syncytial-virus-the-green-book-chapter-27a" TargetMode="External"/><Relationship Id="rId7" Type="http://schemas.openxmlformats.org/officeDocument/2006/relationships/hyperlink" Target="https://www.gov.uk/report-problem-medicine-medical-device" TargetMode="External"/><Relationship Id="rId12" Type="http://schemas.openxmlformats.org/officeDocument/2006/relationships/hyperlink" Target="https://www.gov.uk/government/publications/respiratory-syncytial-virus-rsv-programme-information-for-healthcare-professionals/rsv-vaccination-of-pregnant-women-for-infant-protection-information-for-healthcare-practitioners" TargetMode="External"/><Relationship Id="rId2" Type="http://schemas.openxmlformats.org/officeDocument/2006/relationships/notesSlide" Target="../notesSlides/notesSlide40.xml"/><Relationship Id="rId1" Type="http://schemas.openxmlformats.org/officeDocument/2006/relationships/slideLayout" Target="../slideLayouts/slideLayout2.xml"/><Relationship Id="rId6" Type="http://schemas.openxmlformats.org/officeDocument/2006/relationships/hyperlink" Target="https://www.medicines.org.uk/emc/product/15309/smpc#gref" TargetMode="External"/><Relationship Id="rId11" Type="http://schemas.openxmlformats.org/officeDocument/2006/relationships/hyperlink" Target="https://phw.nhs.wales/topics/immunisation-and-vaccines/vaccines-professionals/immunisation-training-resources-and-events/" TargetMode="External"/><Relationship Id="rId5" Type="http://schemas.openxmlformats.org/officeDocument/2006/relationships/hyperlink" Target="https://www.gov.uk/government/publications/respiratory-syncytial-virus-rsv-programme-information-for-healthcare-professionals" TargetMode="External"/><Relationship Id="rId10" Type="http://schemas.openxmlformats.org/officeDocument/2006/relationships/hyperlink" Target="https://phw.nhs.wales/topics/immunisation-and-vaccines/respiratory-syncytial-virus-rsv-vaccination-information/" TargetMode="External"/><Relationship Id="rId4" Type="http://schemas.openxmlformats.org/officeDocument/2006/relationships/hyperlink" Target="https://www.gov.wales/introduction-rsv-vaccination-programme-2024-whc2024032-html" TargetMode="External"/><Relationship Id="rId9" Type="http://schemas.openxmlformats.org/officeDocument/2006/relationships/hyperlink" Target="https://www.pfizerpro.co.uk/medicine/abrysvo/dosing/preparation" TargetMode="External"/></Relationships>
</file>

<file path=ppt/slides/_rels/slide59.xml.rels><?xml version="1.0" encoding="UTF-8" standalone="yes"?>
<Relationships xmlns="http://schemas.openxmlformats.org/package/2006/relationships"><Relationship Id="rId3" Type="http://schemas.openxmlformats.org/officeDocument/2006/relationships/hyperlink" Target="https://nhswales365.sharepoint.com/sites/PHW_VPDPComms/SitePages/Training.aspx" TargetMode="External"/><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hyperlink" Target="https://phw.nhs.wales/topics/immunisation-and-vaccines/vaccines-professionals/immunisation-training-resources-and-events/"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hyperlink" Target="https://www.gov.uk/government/publications/respiratory-syncytial-virus-rsv-programme-information-for-healthcare-professionals" TargetMode="Externa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hyperlink" Target="https://phw.nhs.wales/topics/immunisation-and-vaccines/immunisation-elearning/optimising-vaccine-uptake-using-motivational-interviewing-for-better-conversations/" TargetMode="Externa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gov.uk/government/publications/respiratory-syncytial-virus-rsv-programme-information-for-healthcare-professionals/rsv-vaccination-of-older-adults-information-for-healthcare-practioners"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https://www.gov.wales/introduction-rsv-vaccination-programme-2024-whc2024032" TargetMode="External"/><Relationship Id="rId7"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hyperlink" Target="https://www.gov.uk/government/publications/respiratory-syncytial-virus-the-green-book-chapter-27a" TargetMode="External"/><Relationship Id="rId4" Type="http://schemas.openxmlformats.org/officeDocument/2006/relationships/hyperlink" Target="https://nhswales365.sharepoint.com/sites/PHW_VPDPComms/SitePages/Policy,-letters-and-Welsh-Government.aspx#respiratory-syncytial-virus-%28rsv%29"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s://phil.cdc.gov/Details.aspx?pid=2175"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38150" y="3621866"/>
            <a:ext cx="11382376" cy="2590543"/>
          </a:xfrm>
        </p:spPr>
        <p:txBody>
          <a:bodyPr lIns="91440" tIns="45720" rIns="91440" bIns="45720" anchor="t">
            <a:noAutofit/>
          </a:bodyPr>
          <a:lstStyle/>
          <a:p>
            <a:r>
              <a:rPr lang="en-GB" sz="3600" dirty="0">
                <a:latin typeface="Arial"/>
                <a:cs typeface="Arial"/>
              </a:rPr>
              <a:t>Respiratory syncytial virus (RSV) vaccination programme for older adults</a:t>
            </a:r>
            <a:endParaRPr lang="en-GB" sz="3600" dirty="0"/>
          </a:p>
          <a:p>
            <a:endParaRPr lang="en-GB" sz="3600" dirty="0"/>
          </a:p>
        </p:txBody>
      </p:sp>
      <p:sp>
        <p:nvSpPr>
          <p:cNvPr id="3" name="TextBox 2">
            <a:extLst>
              <a:ext uri="{FF2B5EF4-FFF2-40B4-BE49-F238E27FC236}">
                <a16:creationId xmlns:a16="http://schemas.microsoft.com/office/drawing/2014/main" id="{5424C44A-CF2B-CF64-3107-594B030422AC}"/>
              </a:ext>
            </a:extLst>
          </p:cNvPr>
          <p:cNvSpPr txBox="1"/>
          <p:nvPr/>
        </p:nvSpPr>
        <p:spPr>
          <a:xfrm>
            <a:off x="240540" y="5467535"/>
            <a:ext cx="8008520" cy="1077218"/>
          </a:xfrm>
          <a:prstGeom prst="rect">
            <a:avLst/>
          </a:prstGeom>
          <a:noFill/>
        </p:spPr>
        <p:txBody>
          <a:bodyPr wrap="square" lIns="91440" tIns="45720" rIns="91440" bIns="45720" anchor="t">
            <a:spAutoFit/>
          </a:bodyPr>
          <a:lstStyle/>
          <a:p>
            <a:r>
              <a:rPr lang="en-GB" sz="2000">
                <a:solidFill>
                  <a:schemeClr val="bg1"/>
                </a:solidFill>
              </a:rPr>
              <a:t>Vaccine Preventable Disease Programme</a:t>
            </a:r>
            <a:endParaRPr lang="en-GB" sz="2000">
              <a:solidFill>
                <a:schemeClr val="bg1"/>
              </a:solidFill>
              <a:cs typeface="Arial"/>
            </a:endParaRPr>
          </a:p>
          <a:p>
            <a:r>
              <a:rPr lang="en-GB" sz="2000">
                <a:solidFill>
                  <a:schemeClr val="bg1"/>
                </a:solidFill>
              </a:rPr>
              <a:t>Public Health Wales</a:t>
            </a:r>
            <a:endParaRPr lang="en-GB" sz="2000">
              <a:solidFill>
                <a:schemeClr val="bg1"/>
              </a:solidFill>
              <a:cs typeface="Arial"/>
            </a:endParaRPr>
          </a:p>
          <a:p>
            <a:endParaRPr lang="en-GB" sz="2400">
              <a:solidFill>
                <a:schemeClr val="bg1"/>
              </a:solidFill>
            </a:endParaRPr>
          </a:p>
        </p:txBody>
      </p:sp>
      <p:sp>
        <p:nvSpPr>
          <p:cNvPr id="2" name="TextBox 1">
            <a:extLst>
              <a:ext uri="{FF2B5EF4-FFF2-40B4-BE49-F238E27FC236}">
                <a16:creationId xmlns:a16="http://schemas.microsoft.com/office/drawing/2014/main" id="{06032EF2-C2B0-3D00-D4BD-DA36570F768C}"/>
              </a:ext>
            </a:extLst>
          </p:cNvPr>
          <p:cNvSpPr txBox="1"/>
          <p:nvPr/>
        </p:nvSpPr>
        <p:spPr>
          <a:xfrm>
            <a:off x="6594766" y="5462237"/>
            <a:ext cx="5423370" cy="1138773"/>
          </a:xfrm>
          <a:prstGeom prst="rect">
            <a:avLst/>
          </a:prstGeom>
          <a:noFill/>
        </p:spPr>
        <p:txBody>
          <a:bodyPr wrap="square" lIns="91440" tIns="45720" rIns="91440" bIns="45720" rtlCol="0" anchor="t">
            <a:spAutoFit/>
          </a:bodyPr>
          <a:lstStyle/>
          <a:p>
            <a:r>
              <a:rPr lang="en-GB" dirty="0">
                <a:solidFill>
                  <a:schemeClr val="bg1"/>
                </a:solidFill>
                <a:latin typeface="Arial"/>
                <a:cs typeface="Arial"/>
              </a:rPr>
              <a:t>Core training slide set for healthcare practitioners </a:t>
            </a:r>
            <a:endParaRPr lang="en-US" dirty="0">
              <a:solidFill>
                <a:schemeClr val="bg1"/>
              </a:solidFill>
            </a:endParaRPr>
          </a:p>
          <a:p>
            <a:endParaRPr lang="en-GB" dirty="0">
              <a:solidFill>
                <a:schemeClr val="bg1"/>
              </a:solidFill>
              <a:latin typeface="Arial"/>
              <a:cs typeface="Arial"/>
            </a:endParaRPr>
          </a:p>
          <a:p>
            <a:r>
              <a:rPr lang="en-GB" sz="1600" dirty="0">
                <a:solidFill>
                  <a:schemeClr val="bg1"/>
                </a:solidFill>
                <a:latin typeface="Arial"/>
                <a:cs typeface="Arial"/>
              </a:rPr>
              <a:t>Version 4</a:t>
            </a:r>
            <a:br>
              <a:rPr lang="en-GB" sz="1600" b="1" dirty="0">
                <a:latin typeface="Arial"/>
                <a:cs typeface="Arial"/>
              </a:rPr>
            </a:br>
            <a:r>
              <a:rPr lang="en-GB" sz="1600" dirty="0">
                <a:solidFill>
                  <a:schemeClr val="bg1"/>
                </a:solidFill>
                <a:latin typeface="Arial"/>
                <a:cs typeface="Arial"/>
              </a:rPr>
              <a:t>Last update: 25 February 2025</a:t>
            </a:r>
            <a:endParaRPr lang="en-GB" dirty="0">
              <a:solidFill>
                <a:schemeClr val="bg1"/>
              </a:solidFill>
              <a:cs typeface="Arial"/>
            </a:endParaRPr>
          </a:p>
        </p:txBody>
      </p:sp>
    </p:spTree>
    <p:extLst>
      <p:ext uri="{BB962C8B-B14F-4D97-AF65-F5344CB8AC3E}">
        <p14:creationId xmlns:p14="http://schemas.microsoft.com/office/powerpoint/2010/main" val="12637614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1AD715-00C7-443F-A7EE-D4618F795917}"/>
              </a:ext>
            </a:extLst>
          </p:cNvPr>
          <p:cNvSpPr>
            <a:spLocks noGrp="1"/>
          </p:cNvSpPr>
          <p:nvPr>
            <p:ph type="title"/>
          </p:nvPr>
        </p:nvSpPr>
        <p:spPr>
          <a:xfrm>
            <a:off x="429040" y="516392"/>
            <a:ext cx="10704000" cy="648072"/>
          </a:xfrm>
        </p:spPr>
        <p:txBody>
          <a:bodyPr lIns="91440" tIns="45720" rIns="91440" bIns="45720" anchor="t"/>
          <a:lstStyle/>
          <a:p>
            <a:r>
              <a:rPr lang="en-GB" b="1" dirty="0"/>
              <a:t>Transmission of RSV</a:t>
            </a:r>
            <a:endParaRPr lang="en-GB" b="1" dirty="0">
              <a:solidFill>
                <a:srgbClr val="FF0000"/>
              </a:solidFill>
            </a:endParaRPr>
          </a:p>
        </p:txBody>
      </p:sp>
      <p:sp>
        <p:nvSpPr>
          <p:cNvPr id="3" name="Content Placeholder 2">
            <a:extLst>
              <a:ext uri="{FF2B5EF4-FFF2-40B4-BE49-F238E27FC236}">
                <a16:creationId xmlns:a16="http://schemas.microsoft.com/office/drawing/2014/main" id="{1769A3B7-D368-4CF6-AAEB-6AA81B2C0A29}"/>
              </a:ext>
            </a:extLst>
          </p:cNvPr>
          <p:cNvSpPr>
            <a:spLocks noGrp="1"/>
          </p:cNvSpPr>
          <p:nvPr>
            <p:ph idx="1"/>
          </p:nvPr>
        </p:nvSpPr>
        <p:spPr>
          <a:xfrm>
            <a:off x="464905" y="1498784"/>
            <a:ext cx="10630829" cy="3134862"/>
          </a:xfrm>
        </p:spPr>
        <p:txBody>
          <a:bodyPr vert="horz" lIns="91440" tIns="45720" rIns="91440" bIns="45720" rtlCol="0" anchor="t">
            <a:normAutofit/>
          </a:bodyPr>
          <a:lstStyle/>
          <a:p>
            <a:pPr marL="285750" indent="-285750"/>
            <a:r>
              <a:rPr lang="en-GB" sz="2000" dirty="0">
                <a:cs typeface="Arial"/>
              </a:rPr>
              <a:t>RSV is highly communicable, but humans are the only known reservoir</a:t>
            </a:r>
          </a:p>
          <a:p>
            <a:pPr marL="285750" indent="-285750"/>
            <a:r>
              <a:rPr lang="en-GB" sz="2000" dirty="0">
                <a:cs typeface="Arial"/>
              </a:rPr>
              <a:t>The incubation period (time between infection and appearance of symptoms) varies from 2 to 8 days and the infectious period from 3 to 8 days </a:t>
            </a:r>
          </a:p>
          <a:p>
            <a:pPr marL="285750" indent="-285750"/>
            <a:r>
              <a:rPr lang="en-GB" sz="2000" dirty="0">
                <a:cs typeface="Arial"/>
              </a:rPr>
              <a:t>The virus is spread from respiratory secretions following close contact with an infected person via respiratory droplets or contact with contaminated surfaces or objects </a:t>
            </a:r>
            <a:endParaRPr lang="en-GB" dirty="0"/>
          </a:p>
          <a:p>
            <a:pPr marL="285750" indent="-285750">
              <a:buFont typeface="Arial" panose="020B0604020202020204" pitchFamily="34" charset="0"/>
              <a:buChar char="•"/>
            </a:pPr>
            <a:r>
              <a:rPr lang="en-GB" sz="2000" dirty="0">
                <a:cs typeface="Arial"/>
              </a:rPr>
              <a:t>The virus can survive on surfaces or objects for about 4 to 7 hours</a:t>
            </a:r>
          </a:p>
          <a:p>
            <a:pPr marL="285750" marR="0" lvl="0" indent="-285750" algn="l" defTabSz="914400">
              <a:lnSpc>
                <a:spcPct val="90000"/>
              </a:lnSpc>
              <a:spcBef>
                <a:spcPts val="1000"/>
              </a:spcBef>
              <a:spcAft>
                <a:spcPts val="0"/>
              </a:spcAft>
              <a:buClr>
                <a:srgbClr val="007C91"/>
              </a:buClr>
              <a:buSzTx/>
              <a:buFont typeface="Arial" panose="020B0604020202020204" pitchFamily="34" charset="0"/>
              <a:buChar char="•"/>
              <a:tabLst/>
              <a:defRPr/>
            </a:pPr>
            <a:endParaRPr lang="en-GB" sz="28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R="0" lvl="0" algn="l" defTabSz="914400" rtl="0" eaLnBrk="1" fontAlgn="auto" latinLnBrk="0" hangingPunct="1">
              <a:lnSpc>
                <a:spcPct val="90000"/>
              </a:lnSpc>
              <a:spcBef>
                <a:spcPts val="1000"/>
              </a:spcBef>
              <a:spcAft>
                <a:spcPts val="0"/>
              </a:spcAft>
              <a:buClr>
                <a:srgbClr val="007C91"/>
              </a:buClr>
              <a:buSzTx/>
              <a:tabLst/>
              <a:defRPr/>
            </a:pPr>
            <a:endParaRPr lang="en-GB" sz="1500" dirty="0">
              <a:effectLst/>
              <a:ea typeface="Calibri" panose="020F0502020204030204" pitchFamily="34" charset="0"/>
            </a:endParaRPr>
          </a:p>
          <a:p>
            <a:pPr marL="0" indent="0">
              <a:buNone/>
            </a:pPr>
            <a:endParaRPr lang="en-GB" sz="4800" dirty="0">
              <a:effectLst/>
              <a:latin typeface="+mn-lt"/>
              <a:ea typeface="Calibri" panose="020F0502020204030204" pitchFamily="34" charset="0"/>
              <a:cs typeface="Times New Roman" panose="02020603050405020304" pitchFamily="18" charset="0"/>
            </a:endParaRPr>
          </a:p>
          <a:p>
            <a:pPr marL="0" indent="0">
              <a:lnSpc>
                <a:spcPct val="120000"/>
              </a:lnSpc>
              <a:buNone/>
            </a:pPr>
            <a:endParaRPr lang="en-GB" sz="4800" dirty="0">
              <a:effectLst/>
              <a:latin typeface="Arial" panose="020B0604020202020204"/>
              <a:ea typeface="Calibri" panose="020F0502020204030204" pitchFamily="34" charset="0"/>
              <a:cs typeface="Times New Roman" panose="02020603050405020304" pitchFamily="18" charset="0"/>
            </a:endParaRPr>
          </a:p>
          <a:p>
            <a:endParaRPr lang="en-GB" sz="1800" dirty="0">
              <a:latin typeface="Calibri" panose="020F0502020204030204" pitchFamily="34" charset="0"/>
              <a:ea typeface="Calibri" panose="020F0502020204030204" pitchFamily="34" charset="0"/>
              <a:cs typeface="Times New Roman" panose="02020603050405020304" pitchFamily="18" charset="0"/>
            </a:endParaRPr>
          </a:p>
        </p:txBody>
      </p:sp>
      <p:sp>
        <p:nvSpPr>
          <p:cNvPr id="12" name="Slide Number Placeholder 11">
            <a:extLst>
              <a:ext uri="{FF2B5EF4-FFF2-40B4-BE49-F238E27FC236}">
                <a16:creationId xmlns:a16="http://schemas.microsoft.com/office/drawing/2014/main" id="{6DDFB82A-3C88-40EE-B5BB-429A68490F75}"/>
              </a:ext>
            </a:extLst>
          </p:cNvPr>
          <p:cNvSpPr>
            <a:spLocks noGrp="1"/>
          </p:cNvSpPr>
          <p:nvPr>
            <p:ph type="sldNum" sz="quarter" idx="11"/>
          </p:nvPr>
        </p:nvSpPr>
        <p:spPr/>
        <p:txBody>
          <a:bodyPr/>
          <a:lstStyle/>
          <a:p>
            <a:r>
              <a:rPr lang="en-GB" dirty="0"/>
              <a:t>  </a:t>
            </a:r>
            <a:endParaRPr lang="en-GB" sz="1400" dirty="0"/>
          </a:p>
        </p:txBody>
      </p:sp>
      <p:sp>
        <p:nvSpPr>
          <p:cNvPr id="4" name="Footer Placeholder 3">
            <a:extLst>
              <a:ext uri="{FF2B5EF4-FFF2-40B4-BE49-F238E27FC236}">
                <a16:creationId xmlns:a16="http://schemas.microsoft.com/office/drawing/2014/main" id="{DB84DDFF-0979-C5A5-86E3-E625D684466F}"/>
              </a:ext>
            </a:extLst>
          </p:cNvPr>
          <p:cNvSpPr>
            <a:spLocks noGrp="1"/>
          </p:cNvSpPr>
          <p:nvPr>
            <p:ph type="ftr" sz="quarter" idx="11"/>
          </p:nvPr>
        </p:nvSpPr>
        <p:spPr>
          <a:xfrm>
            <a:off x="1115602" y="6352997"/>
            <a:ext cx="10144874" cy="365125"/>
          </a:xfrm>
        </p:spPr>
        <p:txBody>
          <a:bodyPr/>
          <a:lstStyle/>
          <a:p>
            <a:r>
              <a:rPr lang="en-GB" dirty="0"/>
              <a:t>RSV vaccination programme for older adults: training slide set for healthcare practitioners</a:t>
            </a:r>
          </a:p>
        </p:txBody>
      </p:sp>
      <p:sp>
        <p:nvSpPr>
          <p:cNvPr id="5" name="Slide Number Placeholder 10">
            <a:extLst>
              <a:ext uri="{FF2B5EF4-FFF2-40B4-BE49-F238E27FC236}">
                <a16:creationId xmlns:a16="http://schemas.microsoft.com/office/drawing/2014/main" id="{1139B535-BA8C-B091-80F1-74B6CD15A492}"/>
              </a:ext>
            </a:extLst>
          </p:cNvPr>
          <p:cNvSpPr txBox="1">
            <a:spLocks/>
          </p:cNvSpPr>
          <p:nvPr/>
        </p:nvSpPr>
        <p:spPr>
          <a:xfrm>
            <a:off x="641278" y="6352997"/>
            <a:ext cx="7315200" cy="365125"/>
          </a:xfrm>
          <a:prstGeom prst="rect">
            <a:avLst/>
          </a:prstGeom>
        </p:spPr>
        <p:txBody>
          <a:bodyPr/>
          <a:lstStyle>
            <a:defPPr>
              <a:defRPr lang="en-US"/>
            </a:defPPr>
            <a:lvl1pPr marL="0" algn="l" defTabSz="914400" rtl="0" eaLnBrk="1" latinLnBrk="0" hangingPunct="1">
              <a:defRPr sz="18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4369E4-5DE7-46E5-874E-4FD437973785}" type="slidenum">
              <a:rPr lang="en-GB" smtClean="0"/>
              <a:pPr/>
              <a:t>10</a:t>
            </a:fld>
            <a:endParaRPr lang="en-GB" sz="1400" dirty="0"/>
          </a:p>
        </p:txBody>
      </p:sp>
    </p:spTree>
    <p:extLst>
      <p:ext uri="{BB962C8B-B14F-4D97-AF65-F5344CB8AC3E}">
        <p14:creationId xmlns:p14="http://schemas.microsoft.com/office/powerpoint/2010/main" val="34546271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6F1838-BA06-4302-8A05-9FEC637A713F}"/>
              </a:ext>
            </a:extLst>
          </p:cNvPr>
          <p:cNvSpPr>
            <a:spLocks noGrp="1"/>
          </p:cNvSpPr>
          <p:nvPr>
            <p:ph type="title"/>
          </p:nvPr>
        </p:nvSpPr>
        <p:spPr>
          <a:xfrm>
            <a:off x="449344" y="204963"/>
            <a:ext cx="10515600" cy="766320"/>
          </a:xfrm>
        </p:spPr>
        <p:txBody>
          <a:bodyPr lIns="91440" tIns="45720" rIns="91440" bIns="45720" anchor="t"/>
          <a:lstStyle/>
          <a:p>
            <a:r>
              <a:rPr lang="en-GB" b="1" dirty="0"/>
              <a:t>RSV epidemiology</a:t>
            </a:r>
          </a:p>
        </p:txBody>
      </p:sp>
      <p:sp>
        <p:nvSpPr>
          <p:cNvPr id="3" name="Content Placeholder 2">
            <a:extLst>
              <a:ext uri="{FF2B5EF4-FFF2-40B4-BE49-F238E27FC236}">
                <a16:creationId xmlns:a16="http://schemas.microsoft.com/office/drawing/2014/main" id="{23225B5D-85E8-446D-86EB-27C2E4A6675D}"/>
              </a:ext>
            </a:extLst>
          </p:cNvPr>
          <p:cNvSpPr>
            <a:spLocks noGrp="1"/>
          </p:cNvSpPr>
          <p:nvPr>
            <p:ph idx="1"/>
          </p:nvPr>
        </p:nvSpPr>
        <p:spPr>
          <a:xfrm>
            <a:off x="266871" y="1022042"/>
            <a:ext cx="4857580" cy="4499994"/>
          </a:xfrm>
        </p:spPr>
        <p:txBody>
          <a:bodyPr vert="horz" lIns="91440" tIns="45720" rIns="91440" bIns="45720" rtlCol="0" anchor="t">
            <a:noAutofit/>
          </a:bodyPr>
          <a:lstStyle/>
          <a:p>
            <a:pPr marL="285750" indent="-285750"/>
            <a:r>
              <a:rPr lang="en-GB" sz="1600" dirty="0">
                <a:cs typeface="Arial"/>
              </a:rPr>
              <a:t>Activity is higher in winter, with RSV season in the UK usually starting from October, peaking in December and declining by March </a:t>
            </a:r>
          </a:p>
          <a:p>
            <a:pPr marL="285750" indent="-285750"/>
            <a:r>
              <a:rPr lang="en-GB" sz="1600" dirty="0">
                <a:cs typeface="Arial"/>
              </a:rPr>
              <a:t>Whilst the occurrence of the mid-winter peak is often predictable, its size varies from year to year </a:t>
            </a:r>
          </a:p>
          <a:p>
            <a:pPr marL="285750" indent="-285750"/>
            <a:r>
              <a:rPr lang="en-GB" sz="1600" dirty="0">
                <a:solidFill>
                  <a:srgbClr val="212A73"/>
                </a:solidFill>
                <a:latin typeface="Arial"/>
                <a:cs typeface="Arial"/>
              </a:rPr>
              <a:t>At least half of children experience an RSV infection in the first year of life and almost all will by the age of two. It frequently reinfects older children and adults</a:t>
            </a:r>
          </a:p>
          <a:p>
            <a:pPr marL="285750" indent="-285750"/>
            <a:r>
              <a:rPr lang="en-GB" sz="1600" dirty="0">
                <a:effectLst/>
                <a:ea typeface="Calibri" panose="020F0502020204030204" pitchFamily="34" charset="0"/>
              </a:rPr>
              <a:t>Confirmed case burden is highest in children aged up to 5y. In Wales, there are more than 1,000 babies (&lt;1y) in hospital with RSV annually</a:t>
            </a:r>
            <a:endParaRPr lang="en-GB" sz="1600" dirty="0">
              <a:cs typeface="Arial"/>
            </a:endParaRPr>
          </a:p>
          <a:p>
            <a:pPr marL="285750" indent="-285750"/>
            <a:r>
              <a:rPr lang="en-GB" sz="1600" dirty="0">
                <a:cs typeface="Arial"/>
              </a:rPr>
              <a:t>It is a leading cause of infant mortality globally, and results in 20 to 30 deaths per year in the UK</a:t>
            </a:r>
          </a:p>
          <a:p>
            <a:pPr marL="285750" indent="-285750"/>
            <a:r>
              <a:rPr lang="en-GB" sz="1600" dirty="0">
                <a:cs typeface="Arial"/>
              </a:rPr>
              <a:t>For further information on RSV in Wales please go to </a:t>
            </a:r>
            <a:r>
              <a:rPr lang="en-GB" sz="1600" dirty="0">
                <a:ea typeface="+mn-lt"/>
                <a:cs typeface="+mn-lt"/>
              </a:rPr>
              <a:t>Public Health Wales Weekly Influenza &amp; Acute Respiratory Infection Surveillance Report</a:t>
            </a:r>
            <a:r>
              <a:rPr lang="en-GB" sz="1600" dirty="0">
                <a:cs typeface="Arial"/>
              </a:rPr>
              <a:t>  </a:t>
            </a:r>
            <a:r>
              <a:rPr lang="en-GB" sz="1600" dirty="0">
                <a:ea typeface="+mn-lt"/>
                <a:cs typeface="+mn-lt"/>
                <a:hlinkClick r:id="rId3"/>
              </a:rPr>
              <a:t>10 (wales.nhs.uk)</a:t>
            </a:r>
            <a:endParaRPr lang="en-GB" sz="1600" dirty="0">
              <a:ea typeface="+mn-lt"/>
              <a:cs typeface="+mn-lt"/>
            </a:endParaRPr>
          </a:p>
        </p:txBody>
      </p:sp>
      <p:sp>
        <p:nvSpPr>
          <p:cNvPr id="11" name="Slide Number Placeholder 10">
            <a:extLst>
              <a:ext uri="{FF2B5EF4-FFF2-40B4-BE49-F238E27FC236}">
                <a16:creationId xmlns:a16="http://schemas.microsoft.com/office/drawing/2014/main" id="{85EC59C1-D0C4-4AFA-96A0-7FE1EAEEE6AD}"/>
              </a:ext>
            </a:extLst>
          </p:cNvPr>
          <p:cNvSpPr>
            <a:spLocks noGrp="1"/>
          </p:cNvSpPr>
          <p:nvPr>
            <p:ph type="sldNum" sz="quarter" idx="11"/>
          </p:nvPr>
        </p:nvSpPr>
        <p:spPr>
          <a:xfrm>
            <a:off x="797103" y="6339115"/>
            <a:ext cx="7315200" cy="365125"/>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11</a:t>
            </a:fld>
            <a:endParaRPr lang="en-GB" dirty="0"/>
          </a:p>
        </p:txBody>
      </p:sp>
      <p:sp>
        <p:nvSpPr>
          <p:cNvPr id="4" name="TextBox 3">
            <a:extLst>
              <a:ext uri="{FF2B5EF4-FFF2-40B4-BE49-F238E27FC236}">
                <a16:creationId xmlns:a16="http://schemas.microsoft.com/office/drawing/2014/main" id="{531CE146-D3D9-D4A5-C12B-8983B7AC99B6}"/>
              </a:ext>
            </a:extLst>
          </p:cNvPr>
          <p:cNvSpPr txBox="1"/>
          <p:nvPr/>
        </p:nvSpPr>
        <p:spPr>
          <a:xfrm>
            <a:off x="1256145" y="6334908"/>
            <a:ext cx="10612582" cy="369332"/>
          </a:xfrm>
          <a:prstGeom prst="rect">
            <a:avLst/>
          </a:prstGeom>
          <a:noFill/>
        </p:spPr>
        <p:txBody>
          <a:bodyPr wrap="square" lIns="91440" tIns="45720" rIns="91440" bIns="4572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baseline="0">
                <a:solidFill>
                  <a:srgbClr val="FFFFFF"/>
                </a:solidFill>
                <a:latin typeface="Arial"/>
              </a:rPr>
              <a:t>RSV vaccination programme for older adults: training slide set for healthcare practitioners</a:t>
            </a:r>
            <a:endParaRPr lang="en-GB" b="1" dirty="0">
              <a:solidFill>
                <a:schemeClr val="bg1"/>
              </a:solidFill>
            </a:endParaRPr>
          </a:p>
        </p:txBody>
      </p:sp>
      <p:pic>
        <p:nvPicPr>
          <p:cNvPr id="6" name="Picture 5">
            <a:extLst>
              <a:ext uri="{FF2B5EF4-FFF2-40B4-BE49-F238E27FC236}">
                <a16:creationId xmlns:a16="http://schemas.microsoft.com/office/drawing/2014/main" id="{6C3575C5-9041-1562-D847-BC2CF24772D2}"/>
              </a:ext>
            </a:extLst>
          </p:cNvPr>
          <p:cNvPicPr>
            <a:picLocks noChangeAspect="1"/>
          </p:cNvPicPr>
          <p:nvPr/>
        </p:nvPicPr>
        <p:blipFill>
          <a:blip r:embed="rId4"/>
          <a:stretch>
            <a:fillRect/>
          </a:stretch>
        </p:blipFill>
        <p:spPr>
          <a:xfrm>
            <a:off x="5286375" y="1039801"/>
            <a:ext cx="6791325" cy="4619625"/>
          </a:xfrm>
          <a:prstGeom prst="rect">
            <a:avLst/>
          </a:prstGeom>
        </p:spPr>
      </p:pic>
    </p:spTree>
    <p:extLst>
      <p:ext uri="{BB962C8B-B14F-4D97-AF65-F5344CB8AC3E}">
        <p14:creationId xmlns:p14="http://schemas.microsoft.com/office/powerpoint/2010/main" val="5707914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580106-55CD-20DB-8857-4B82816A31D1}"/>
              </a:ext>
            </a:extLst>
          </p:cNvPr>
          <p:cNvSpPr>
            <a:spLocks noGrp="1"/>
          </p:cNvSpPr>
          <p:nvPr>
            <p:ph type="title"/>
          </p:nvPr>
        </p:nvSpPr>
        <p:spPr>
          <a:xfrm>
            <a:off x="716280" y="507366"/>
            <a:ext cx="10515600" cy="867206"/>
          </a:xfrm>
        </p:spPr>
        <p:txBody>
          <a:bodyPr lIns="91440" tIns="45720" rIns="91440" bIns="45720" anchor="t"/>
          <a:lstStyle/>
          <a:p>
            <a:r>
              <a:rPr lang="en-GB" b="1" dirty="0"/>
              <a:t>RSV epidemiology in adults</a:t>
            </a:r>
          </a:p>
        </p:txBody>
      </p:sp>
      <p:sp>
        <p:nvSpPr>
          <p:cNvPr id="3" name="Content Placeholder 2">
            <a:extLst>
              <a:ext uri="{FF2B5EF4-FFF2-40B4-BE49-F238E27FC236}">
                <a16:creationId xmlns:a16="http://schemas.microsoft.com/office/drawing/2014/main" id="{C1B555AD-1B4D-FC11-70B9-086B8A96AF8F}"/>
              </a:ext>
            </a:extLst>
          </p:cNvPr>
          <p:cNvSpPr>
            <a:spLocks noGrp="1"/>
          </p:cNvSpPr>
          <p:nvPr>
            <p:ph idx="1"/>
          </p:nvPr>
        </p:nvSpPr>
        <p:spPr>
          <a:xfrm>
            <a:off x="532894" y="1603749"/>
            <a:ext cx="10515600" cy="3650501"/>
          </a:xfrm>
        </p:spPr>
        <p:txBody>
          <a:bodyPr vert="horz" lIns="91440" tIns="45720" rIns="91440" bIns="45720" rtlCol="0" anchor="t">
            <a:noAutofit/>
          </a:bodyPr>
          <a:lstStyle/>
          <a:p>
            <a:r>
              <a:rPr lang="en-GB" sz="2400" dirty="0">
                <a:latin typeface="Arial"/>
                <a:cs typeface="Arial"/>
              </a:rPr>
              <a:t>Whilst the burden of RSV is well understood in infants and children, the burden of RSV in older adults is comparatively poorly understood and considered to be underestimated by existing routine surveillance</a:t>
            </a:r>
          </a:p>
          <a:p>
            <a:r>
              <a:rPr lang="en-GB" sz="2400" dirty="0">
                <a:latin typeface="Arial"/>
                <a:cs typeface="Arial"/>
              </a:rPr>
              <a:t>Only a minority of adult infections are diagnosed as RSV is not widely recognised as a cause of respiratory infections in adults</a:t>
            </a:r>
          </a:p>
          <a:p>
            <a:r>
              <a:rPr lang="en-GB" sz="2400" dirty="0">
                <a:latin typeface="Arial"/>
                <a:cs typeface="Arial"/>
              </a:rPr>
              <a:t>RSV can lead to serious health complications for adults aged over 75</a:t>
            </a:r>
          </a:p>
          <a:p>
            <a:r>
              <a:rPr lang="en-GB" sz="2400" dirty="0">
                <a:latin typeface="Arial"/>
                <a:cs typeface="Arial"/>
              </a:rPr>
              <a:t>Annually in Wales it is estimated that RSV infection in adults over 75 years of age is responsible for: </a:t>
            </a:r>
          </a:p>
          <a:p>
            <a:pPr lvl="1"/>
            <a:r>
              <a:rPr lang="en-GB" dirty="0">
                <a:latin typeface="Arial"/>
                <a:cs typeface="Arial"/>
              </a:rPr>
              <a:t>7,000-9,000 GP appointments, </a:t>
            </a:r>
          </a:p>
          <a:p>
            <a:pPr lvl="1"/>
            <a:r>
              <a:rPr lang="en-GB" dirty="0">
                <a:latin typeface="Arial"/>
                <a:cs typeface="Arial"/>
              </a:rPr>
              <a:t>700-1,000 hospital admissions and </a:t>
            </a:r>
          </a:p>
          <a:p>
            <a:pPr lvl="1"/>
            <a:r>
              <a:rPr lang="en-GB" dirty="0">
                <a:latin typeface="Arial"/>
                <a:cs typeface="Arial"/>
              </a:rPr>
              <a:t>several hundred deaths each year</a:t>
            </a:r>
          </a:p>
        </p:txBody>
      </p:sp>
      <p:sp>
        <p:nvSpPr>
          <p:cNvPr id="5" name="Slide Number Placeholder 4">
            <a:extLst>
              <a:ext uri="{FF2B5EF4-FFF2-40B4-BE49-F238E27FC236}">
                <a16:creationId xmlns:a16="http://schemas.microsoft.com/office/drawing/2014/main" id="{C6B8259E-4B88-0CE3-EC98-0AA7967388D6}"/>
              </a:ext>
            </a:extLst>
          </p:cNvPr>
          <p:cNvSpPr>
            <a:spLocks noGrp="1"/>
          </p:cNvSpPr>
          <p:nvPr>
            <p:ph type="sldNum" sz="quarter" idx="11"/>
          </p:nvPr>
        </p:nvSpPr>
        <p:spPr>
          <a:xfrm>
            <a:off x="795669" y="6356350"/>
            <a:ext cx="7315200" cy="365125"/>
          </a:xfrm>
        </p:spPr>
        <p:txBody>
          <a:bodyPr/>
          <a:lstStyle/>
          <a:p>
            <a:fld id="{344369E4-5DE7-46E5-874E-4FD437973785}" type="slidenum">
              <a:rPr lang="en-GB" smtClean="0"/>
              <a:pPr/>
              <a:t>12</a:t>
            </a:fld>
            <a:endParaRPr lang="en-GB" sz="1400" dirty="0"/>
          </a:p>
        </p:txBody>
      </p:sp>
      <p:sp>
        <p:nvSpPr>
          <p:cNvPr id="6" name="Footer Placeholder 5">
            <a:extLst>
              <a:ext uri="{FF2B5EF4-FFF2-40B4-BE49-F238E27FC236}">
                <a16:creationId xmlns:a16="http://schemas.microsoft.com/office/drawing/2014/main" id="{D8A6D500-D8E3-F92C-A617-331D2D9E848A}"/>
              </a:ext>
            </a:extLst>
          </p:cNvPr>
          <p:cNvSpPr>
            <a:spLocks noGrp="1"/>
          </p:cNvSpPr>
          <p:nvPr>
            <p:ph type="ftr" sz="quarter" idx="11"/>
          </p:nvPr>
        </p:nvSpPr>
        <p:spPr>
          <a:xfrm>
            <a:off x="1208070" y="6356350"/>
            <a:ext cx="10627760"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35491333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1AD715-00C7-443F-A7EE-D4618F795917}"/>
              </a:ext>
            </a:extLst>
          </p:cNvPr>
          <p:cNvSpPr>
            <a:spLocks noGrp="1"/>
          </p:cNvSpPr>
          <p:nvPr>
            <p:ph type="title"/>
          </p:nvPr>
        </p:nvSpPr>
        <p:spPr>
          <a:xfrm>
            <a:off x="236000" y="485912"/>
            <a:ext cx="10704000" cy="648072"/>
          </a:xfrm>
        </p:spPr>
        <p:txBody>
          <a:bodyPr lIns="91440" tIns="45720" rIns="91440" bIns="45720" anchor="t"/>
          <a:lstStyle/>
          <a:p>
            <a:r>
              <a:rPr lang="en-GB" b="1" dirty="0"/>
              <a:t>RSV symptoms</a:t>
            </a:r>
            <a:endParaRPr lang="en-GB" b="1" dirty="0">
              <a:solidFill>
                <a:srgbClr val="FF0000"/>
              </a:solidFill>
            </a:endParaRPr>
          </a:p>
        </p:txBody>
      </p:sp>
      <p:sp>
        <p:nvSpPr>
          <p:cNvPr id="3" name="Content Placeholder 2">
            <a:extLst>
              <a:ext uri="{FF2B5EF4-FFF2-40B4-BE49-F238E27FC236}">
                <a16:creationId xmlns:a16="http://schemas.microsoft.com/office/drawing/2014/main" id="{1769A3B7-D368-4CF6-AAEB-6AA81B2C0A29}"/>
              </a:ext>
            </a:extLst>
          </p:cNvPr>
          <p:cNvSpPr>
            <a:spLocks noGrp="1"/>
          </p:cNvSpPr>
          <p:nvPr>
            <p:ph idx="1"/>
          </p:nvPr>
        </p:nvSpPr>
        <p:spPr>
          <a:xfrm>
            <a:off x="241014" y="1444051"/>
            <a:ext cx="11709972" cy="3969898"/>
          </a:xfrm>
        </p:spPr>
        <p:txBody>
          <a:bodyPr vert="horz" lIns="91440" tIns="45720" rIns="91440" bIns="45720" rtlCol="0" anchor="t">
            <a:noAutofit/>
          </a:bodyPr>
          <a:lstStyle/>
          <a:p>
            <a:pPr marL="0" indent="0">
              <a:buClr>
                <a:srgbClr val="007C91"/>
              </a:buClr>
              <a:buNone/>
              <a:defRPr/>
            </a:pPr>
            <a:endParaRPr lang="en-GB" sz="2000" dirty="0">
              <a:latin typeface="Arial"/>
              <a:cs typeface="Arial"/>
            </a:endParaRPr>
          </a:p>
          <a:p>
            <a:pPr marL="342900" indent="-342900">
              <a:defRPr/>
            </a:pPr>
            <a:r>
              <a:rPr lang="en-GB" sz="2400" dirty="0">
                <a:solidFill>
                  <a:srgbClr val="002060"/>
                </a:solidFill>
                <a:latin typeface="Arial"/>
                <a:cs typeface="Arial"/>
              </a:rPr>
              <a:t>For most people RSV infection causes a mild respiratory illness</a:t>
            </a:r>
            <a:endParaRPr lang="en-US" sz="2400" dirty="0">
              <a:solidFill>
                <a:srgbClr val="002060"/>
              </a:solidFill>
              <a:latin typeface="Arial"/>
              <a:cs typeface="Arial"/>
            </a:endParaRPr>
          </a:p>
          <a:p>
            <a:pPr marL="342900" indent="-342900">
              <a:defRPr/>
            </a:pPr>
            <a:r>
              <a:rPr lang="en-GB" sz="2400" dirty="0">
                <a:solidFill>
                  <a:srgbClr val="002060"/>
                </a:solidFill>
                <a:latin typeface="Arial"/>
                <a:cs typeface="Arial"/>
              </a:rPr>
              <a:t>RSV can cause a range of symptoms such as rhinitis (runny nose, sneezing or nasal congestion), cough, shortness of breath, fever, lethargy and decreased appetite </a:t>
            </a:r>
            <a:endParaRPr lang="en-GB" sz="2400" dirty="0">
              <a:solidFill>
                <a:srgbClr val="002060"/>
              </a:solidFill>
              <a:cs typeface="Arial"/>
            </a:endParaRPr>
          </a:p>
          <a:p>
            <a:pPr marL="342900" indent="-342900">
              <a:defRPr/>
            </a:pPr>
            <a:r>
              <a:rPr lang="en-GB" sz="2400" dirty="0">
                <a:solidFill>
                  <a:srgbClr val="002060"/>
                </a:solidFill>
                <a:latin typeface="Arial"/>
                <a:cs typeface="Arial"/>
              </a:rPr>
              <a:t>Symptoms can progress to acute lower respiratory tract infection </a:t>
            </a:r>
          </a:p>
          <a:p>
            <a:pPr marL="342900" marR="0" lvl="0" indent="-342900" algn="l" defTabSz="914400" rtl="0" eaLnBrk="1" fontAlgn="auto" latinLnBrk="0" hangingPunct="1">
              <a:lnSpc>
                <a:spcPct val="90000"/>
              </a:lnSpc>
              <a:spcBef>
                <a:spcPts val="1000"/>
              </a:spcBef>
              <a:spcAft>
                <a:spcPts val="0"/>
              </a:spcAft>
              <a:buClr>
                <a:srgbClr val="007C91"/>
              </a:buClr>
              <a:buSzTx/>
              <a:tabLst/>
              <a:defRPr/>
            </a:pPr>
            <a:r>
              <a:rPr lang="en-GB" sz="2400" dirty="0">
                <a:solidFill>
                  <a:srgbClr val="002060"/>
                </a:solidFill>
                <a:latin typeface="Arial"/>
                <a:cs typeface="Arial"/>
              </a:rPr>
              <a:t>Short or long-term complications may include respiratory complications, cardiovascular abnormalities, and bacterial infections such as pneumonia</a:t>
            </a:r>
          </a:p>
          <a:p>
            <a:pPr marL="342900" indent="-342900">
              <a:defRPr/>
            </a:pPr>
            <a:r>
              <a:rPr lang="en-GB" sz="2400" dirty="0">
                <a:solidFill>
                  <a:srgbClr val="002060"/>
                </a:solidFill>
                <a:latin typeface="Arial"/>
                <a:cs typeface="Arial"/>
              </a:rPr>
              <a:t>RSV may manifest as exacerbations of underlying COPD or cardiovascular disease</a:t>
            </a:r>
          </a:p>
          <a:p>
            <a:endParaRPr lang="en-GB" sz="1800" dirty="0">
              <a:latin typeface="Calibri" panose="020F0502020204030204" pitchFamily="34" charset="0"/>
              <a:ea typeface="Calibri" panose="020F0502020204030204" pitchFamily="34" charset="0"/>
              <a:cs typeface="Times New Roman" panose="02020603050405020304" pitchFamily="18" charset="0"/>
            </a:endParaRPr>
          </a:p>
        </p:txBody>
      </p:sp>
      <p:sp>
        <p:nvSpPr>
          <p:cNvPr id="12" name="Slide Number Placeholder 11">
            <a:extLst>
              <a:ext uri="{FF2B5EF4-FFF2-40B4-BE49-F238E27FC236}">
                <a16:creationId xmlns:a16="http://schemas.microsoft.com/office/drawing/2014/main" id="{6DDFB82A-3C88-40EE-B5BB-429A68490F75}"/>
              </a:ext>
            </a:extLst>
          </p:cNvPr>
          <p:cNvSpPr>
            <a:spLocks noGrp="1"/>
          </p:cNvSpPr>
          <p:nvPr>
            <p:ph type="sldNum" sz="quarter" idx="11"/>
          </p:nvPr>
        </p:nvSpPr>
        <p:spPr/>
        <p:txBody>
          <a:bodyPr/>
          <a:lstStyle/>
          <a:p>
            <a:fld id="{344369E4-5DE7-46E5-874E-4FD437973785}" type="slidenum">
              <a:rPr lang="en-GB" smtClean="0"/>
              <a:pPr/>
              <a:t>13</a:t>
            </a:fld>
            <a:endParaRPr lang="en-GB" sz="1400"/>
          </a:p>
        </p:txBody>
      </p:sp>
      <p:sp>
        <p:nvSpPr>
          <p:cNvPr id="4" name="Footer Placeholder 3">
            <a:extLst>
              <a:ext uri="{FF2B5EF4-FFF2-40B4-BE49-F238E27FC236}">
                <a16:creationId xmlns:a16="http://schemas.microsoft.com/office/drawing/2014/main" id="{F90360CD-90FC-8897-C846-5263A0ECB6CE}"/>
              </a:ext>
            </a:extLst>
          </p:cNvPr>
          <p:cNvSpPr>
            <a:spLocks noGrp="1"/>
          </p:cNvSpPr>
          <p:nvPr>
            <p:ph type="ftr" sz="quarter" idx="11"/>
          </p:nvPr>
        </p:nvSpPr>
        <p:spPr>
          <a:xfrm>
            <a:off x="1272303" y="6356350"/>
            <a:ext cx="10175697"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27082385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8B4C71-5613-8CEF-202D-C628900396BC}"/>
              </a:ext>
            </a:extLst>
          </p:cNvPr>
          <p:cNvSpPr>
            <a:spLocks noGrp="1"/>
          </p:cNvSpPr>
          <p:nvPr>
            <p:ph type="title"/>
          </p:nvPr>
        </p:nvSpPr>
        <p:spPr>
          <a:xfrm>
            <a:off x="320040" y="395605"/>
            <a:ext cx="10515600" cy="1325563"/>
          </a:xfrm>
        </p:spPr>
        <p:txBody>
          <a:bodyPr lIns="91440" tIns="45720" rIns="91440" bIns="45720" anchor="t"/>
          <a:lstStyle/>
          <a:p>
            <a:r>
              <a:rPr lang="en-GB" b="1" dirty="0"/>
              <a:t>Treatment and prevention</a:t>
            </a:r>
          </a:p>
        </p:txBody>
      </p:sp>
      <p:sp>
        <p:nvSpPr>
          <p:cNvPr id="3" name="Content Placeholder 2">
            <a:extLst>
              <a:ext uri="{FF2B5EF4-FFF2-40B4-BE49-F238E27FC236}">
                <a16:creationId xmlns:a16="http://schemas.microsoft.com/office/drawing/2014/main" id="{05F9D867-2F62-4941-AB8D-E16B1C909319}"/>
              </a:ext>
            </a:extLst>
          </p:cNvPr>
          <p:cNvSpPr>
            <a:spLocks noGrp="1"/>
          </p:cNvSpPr>
          <p:nvPr>
            <p:ph idx="1"/>
          </p:nvPr>
        </p:nvSpPr>
        <p:spPr>
          <a:xfrm>
            <a:off x="330205" y="1774826"/>
            <a:ext cx="11043811" cy="3639655"/>
          </a:xfrm>
        </p:spPr>
        <p:txBody>
          <a:bodyPr vert="horz" lIns="91440" tIns="45720" rIns="91440" bIns="45720" rtlCol="0" anchor="t">
            <a:normAutofit/>
          </a:bodyPr>
          <a:lstStyle/>
          <a:p>
            <a:pPr>
              <a:lnSpc>
                <a:spcPct val="100000"/>
              </a:lnSpc>
            </a:pPr>
            <a:r>
              <a:rPr lang="en-GB" sz="2400" dirty="0">
                <a:cs typeface="Arial"/>
              </a:rPr>
              <a:t>There is no specific treatment for RSV and treatment is therefore aimed at supporting the patient and relieving symptoms </a:t>
            </a:r>
            <a:endParaRPr lang="en-US" sz="2400" dirty="0"/>
          </a:p>
          <a:p>
            <a:pPr>
              <a:lnSpc>
                <a:spcPct val="100000"/>
              </a:lnSpc>
            </a:pPr>
            <a:r>
              <a:rPr lang="en-GB" sz="2400" dirty="0">
                <a:cs typeface="Arial"/>
              </a:rPr>
              <a:t>Transmission can be reduced through standard infection control practices such as respiratory hygiene, hand washing with soap and warm water, and cleaning of surfaces </a:t>
            </a:r>
            <a:endParaRPr lang="en-GB" sz="2400" dirty="0"/>
          </a:p>
          <a:p>
            <a:pPr>
              <a:lnSpc>
                <a:spcPct val="100000"/>
              </a:lnSpc>
            </a:pPr>
            <a:r>
              <a:rPr lang="en-GB" sz="2400" dirty="0">
                <a:cs typeface="Arial"/>
              </a:rPr>
              <a:t>Ideally, people with colds should avoid close contact with vulnerable older adults, particularly those with weakened immune systems, and co-morbidities (particularly respiratory and cardiac disease) </a:t>
            </a:r>
            <a:endParaRPr lang="en-GB" sz="2400" strike="sngStrike" dirty="0">
              <a:highlight>
                <a:srgbClr val="FFFF00"/>
              </a:highlight>
              <a:cs typeface="Arial"/>
            </a:endParaRPr>
          </a:p>
          <a:p>
            <a:endParaRPr lang="en-GB" dirty="0"/>
          </a:p>
        </p:txBody>
      </p:sp>
      <p:sp>
        <p:nvSpPr>
          <p:cNvPr id="5" name="Slide Number Placeholder 4">
            <a:extLst>
              <a:ext uri="{FF2B5EF4-FFF2-40B4-BE49-F238E27FC236}">
                <a16:creationId xmlns:a16="http://schemas.microsoft.com/office/drawing/2014/main" id="{618D537D-5DDA-ED02-376F-8301EB77E263}"/>
              </a:ext>
            </a:extLst>
          </p:cNvPr>
          <p:cNvSpPr>
            <a:spLocks noGrp="1"/>
          </p:cNvSpPr>
          <p:nvPr>
            <p:ph type="sldNum" sz="quarter" idx="11"/>
          </p:nvPr>
        </p:nvSpPr>
        <p:spPr/>
        <p:txBody>
          <a:bodyPr/>
          <a:lstStyle/>
          <a:p>
            <a:fld id="{344369E4-5DE7-46E5-874E-4FD437973785}" type="slidenum">
              <a:rPr lang="en-GB" smtClean="0"/>
              <a:pPr/>
              <a:t>14</a:t>
            </a:fld>
            <a:endParaRPr lang="en-GB" sz="1400"/>
          </a:p>
        </p:txBody>
      </p:sp>
      <p:sp>
        <p:nvSpPr>
          <p:cNvPr id="6" name="Footer Placeholder 5">
            <a:extLst>
              <a:ext uri="{FF2B5EF4-FFF2-40B4-BE49-F238E27FC236}">
                <a16:creationId xmlns:a16="http://schemas.microsoft.com/office/drawing/2014/main" id="{54FEA463-BDD4-09C0-9942-E5A91DBFB3D3}"/>
              </a:ext>
            </a:extLst>
          </p:cNvPr>
          <p:cNvSpPr>
            <a:spLocks noGrp="1"/>
          </p:cNvSpPr>
          <p:nvPr>
            <p:ph type="ftr" sz="quarter" idx="11"/>
          </p:nvPr>
        </p:nvSpPr>
        <p:spPr>
          <a:xfrm>
            <a:off x="1310811" y="6356349"/>
            <a:ext cx="10216793"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39183843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7FCB5A-D261-C972-057A-CD235883AC62}"/>
              </a:ext>
            </a:extLst>
          </p:cNvPr>
          <p:cNvSpPr>
            <a:spLocks noGrp="1"/>
          </p:cNvSpPr>
          <p:nvPr>
            <p:ph type="title"/>
          </p:nvPr>
        </p:nvSpPr>
        <p:spPr>
          <a:xfrm>
            <a:off x="320040" y="19802"/>
            <a:ext cx="10515600" cy="1325563"/>
          </a:xfrm>
        </p:spPr>
        <p:txBody>
          <a:bodyPr lIns="91440" tIns="45720" rIns="91440" bIns="45720" anchor="t"/>
          <a:lstStyle/>
          <a:p>
            <a:r>
              <a:rPr lang="en-GB" b="1" dirty="0">
                <a:latin typeface="Arial"/>
                <a:cs typeface="Arial"/>
              </a:rPr>
              <a:t>RSV Immunisation</a:t>
            </a:r>
          </a:p>
        </p:txBody>
      </p:sp>
      <p:sp>
        <p:nvSpPr>
          <p:cNvPr id="3" name="Content Placeholder 2">
            <a:extLst>
              <a:ext uri="{FF2B5EF4-FFF2-40B4-BE49-F238E27FC236}">
                <a16:creationId xmlns:a16="http://schemas.microsoft.com/office/drawing/2014/main" id="{7D2B04E8-B0BD-582E-DAED-3A968780269B}"/>
              </a:ext>
            </a:extLst>
          </p:cNvPr>
          <p:cNvSpPr>
            <a:spLocks noGrp="1"/>
          </p:cNvSpPr>
          <p:nvPr>
            <p:ph idx="1"/>
          </p:nvPr>
        </p:nvSpPr>
        <p:spPr>
          <a:xfrm>
            <a:off x="320040" y="785858"/>
            <a:ext cx="11090464" cy="5286284"/>
          </a:xfrm>
        </p:spPr>
        <p:txBody>
          <a:bodyPr vert="horz" lIns="91440" tIns="45720" rIns="91440" bIns="45720" rtlCol="0" anchor="t">
            <a:normAutofit fontScale="70000" lnSpcReduction="20000"/>
          </a:bodyPr>
          <a:lstStyle/>
          <a:p>
            <a:pPr>
              <a:lnSpc>
                <a:spcPct val="100000"/>
              </a:lnSpc>
            </a:pPr>
            <a:r>
              <a:rPr lang="en-GB" sz="2900" dirty="0">
                <a:latin typeface="Arial"/>
                <a:cs typeface="Arial"/>
              </a:rPr>
              <a:t>The Joint Committee of Vaccination and Immunisation (JCVI) has reviewed evidence from manufacturers on the efficacy, safety and duration of protection of the newly available vaccine products alongside clinical and epidemiological data on the burden of RSV in infants and older adults in the UK</a:t>
            </a:r>
          </a:p>
          <a:p>
            <a:pPr>
              <a:lnSpc>
                <a:spcPct val="120000"/>
              </a:lnSpc>
            </a:pPr>
            <a:r>
              <a:rPr lang="en-GB" sz="2900" dirty="0">
                <a:latin typeface="Arial"/>
                <a:cs typeface="Arial"/>
              </a:rPr>
              <a:t>Following a recommendation from the </a:t>
            </a:r>
            <a:r>
              <a:rPr lang="en-GB" sz="2900" dirty="0">
                <a:solidFill>
                  <a:srgbClr val="29B8CE"/>
                </a:solidFill>
                <a:latin typeface="Arial"/>
                <a:cs typeface="Arial"/>
                <a:hlinkClick r:id="rId3">
                  <a:extLst>
                    <a:ext uri="{A12FA001-AC4F-418D-AE19-62706E023703}">
                      <ahyp:hlinkClr xmlns:ahyp="http://schemas.microsoft.com/office/drawing/2018/hyperlinkcolor" val="tx"/>
                    </a:ext>
                  </a:extLst>
                </a:hlinkClick>
              </a:rPr>
              <a:t>JCVI</a:t>
            </a:r>
            <a:r>
              <a:rPr lang="en-GB" sz="2900" dirty="0">
                <a:latin typeface="Arial"/>
                <a:cs typeface="Arial"/>
              </a:rPr>
              <a:t>, two RSV immunisation programmes are to start from 1 September 2024. These are:</a:t>
            </a:r>
          </a:p>
          <a:p>
            <a:pPr lvl="1">
              <a:lnSpc>
                <a:spcPct val="100000"/>
              </a:lnSpc>
            </a:pPr>
            <a:r>
              <a:rPr lang="en-GB" sz="2900" b="1" dirty="0">
                <a:latin typeface="Arial"/>
                <a:cs typeface="Arial"/>
              </a:rPr>
              <a:t>older adults programme</a:t>
            </a:r>
            <a:endParaRPr lang="en-GB" sz="2900" b="1" dirty="0">
              <a:cs typeface="Arial"/>
            </a:endParaRPr>
          </a:p>
          <a:p>
            <a:pPr lvl="2">
              <a:lnSpc>
                <a:spcPct val="100000"/>
              </a:lnSpc>
              <a:buFont typeface="Courier New" panose="020B0604020202020204" pitchFamily="34" charset="0"/>
              <a:buChar char="o"/>
            </a:pPr>
            <a:r>
              <a:rPr lang="en-GB" sz="2900" dirty="0">
                <a:latin typeface="Arial"/>
                <a:cs typeface="Arial"/>
              </a:rPr>
              <a:t>adults turning 75 years old on or after 1 September 2024 until their 80th birthday</a:t>
            </a:r>
          </a:p>
          <a:p>
            <a:pPr lvl="2">
              <a:lnSpc>
                <a:spcPct val="100000"/>
              </a:lnSpc>
              <a:buFont typeface="Courier New" panose="020B0604020202020204" pitchFamily="34" charset="0"/>
              <a:buChar char="o"/>
            </a:pPr>
            <a:r>
              <a:rPr lang="en-GB" sz="2900" dirty="0">
                <a:latin typeface="Arial"/>
                <a:cs typeface="Arial"/>
              </a:rPr>
              <a:t>adults already aged 75 to 79 years on 1 September 2024 until their 80th birthday (or until 31 August 2025 if they have their 80th birthday within the first year of the programme)</a:t>
            </a:r>
          </a:p>
          <a:p>
            <a:pPr lvl="1">
              <a:lnSpc>
                <a:spcPct val="100000"/>
              </a:lnSpc>
            </a:pPr>
            <a:r>
              <a:rPr lang="en-GB" sz="2900" b="1" dirty="0">
                <a:latin typeface="Arial"/>
                <a:cs typeface="Arial"/>
              </a:rPr>
              <a:t>*infant protection programme</a:t>
            </a:r>
          </a:p>
          <a:p>
            <a:pPr lvl="2">
              <a:lnSpc>
                <a:spcPct val="100000"/>
              </a:lnSpc>
              <a:buFont typeface="Courier New" panose="020B0604020202020204" pitchFamily="34" charset="0"/>
              <a:buChar char="o"/>
            </a:pPr>
            <a:r>
              <a:rPr lang="en-GB" sz="2900" dirty="0">
                <a:latin typeface="Arial"/>
                <a:cs typeface="Arial"/>
              </a:rPr>
              <a:t>offered to all pregnant women from 28 weeks' gestation in every pregnancy for infant protection. </a:t>
            </a:r>
          </a:p>
          <a:p>
            <a:pPr lvl="2">
              <a:lnSpc>
                <a:spcPct val="100000"/>
              </a:lnSpc>
              <a:buFont typeface="Courier New" panose="020B0604020202020204" pitchFamily="34" charset="0"/>
              <a:buChar char="o"/>
            </a:pPr>
            <a:r>
              <a:rPr lang="en-GB" sz="2900" dirty="0">
                <a:effectLst/>
              </a:rPr>
              <a:t>A catch-up programme for women past 28 weeks' gestation up to discharge from midwifery services, starting from 1 September 2024</a:t>
            </a:r>
          </a:p>
          <a:p>
            <a:pPr marL="914400" lvl="2" indent="0">
              <a:lnSpc>
                <a:spcPct val="100000"/>
              </a:lnSpc>
              <a:buNone/>
            </a:pPr>
            <a:r>
              <a:rPr lang="en-GB" sz="2900" dirty="0">
                <a:latin typeface="Arial"/>
                <a:cs typeface="Arial"/>
              </a:rPr>
              <a:t>  (separate training slide set </a:t>
            </a:r>
            <a:r>
              <a:rPr lang="en-GB" sz="2900" dirty="0">
                <a:latin typeface="Arial"/>
                <a:cs typeface="Arial"/>
                <a:hlinkClick r:id="rId4"/>
              </a:rPr>
              <a:t>here</a:t>
            </a:r>
            <a:r>
              <a:rPr lang="en-GB" sz="2900" dirty="0">
                <a:latin typeface="Arial"/>
                <a:cs typeface="Arial"/>
              </a:rPr>
              <a:t> and resources available </a:t>
            </a:r>
            <a:r>
              <a:rPr lang="en-GB" sz="2900" dirty="0">
                <a:latin typeface="Arial"/>
                <a:cs typeface="Arial"/>
                <a:hlinkClick r:id="rId5"/>
              </a:rPr>
              <a:t>here</a:t>
            </a:r>
            <a:r>
              <a:rPr lang="en-GB" sz="2900" dirty="0">
                <a:latin typeface="Arial"/>
                <a:cs typeface="Arial"/>
              </a:rPr>
              <a:t>)</a:t>
            </a:r>
          </a:p>
          <a:p>
            <a:pPr marL="0" indent="0">
              <a:buNone/>
            </a:pPr>
            <a:endParaRPr lang="en-GB" dirty="0"/>
          </a:p>
        </p:txBody>
      </p:sp>
      <p:sp>
        <p:nvSpPr>
          <p:cNvPr id="5" name="Slide Number Placeholder 4">
            <a:extLst>
              <a:ext uri="{FF2B5EF4-FFF2-40B4-BE49-F238E27FC236}">
                <a16:creationId xmlns:a16="http://schemas.microsoft.com/office/drawing/2014/main" id="{5E60784D-BCA2-0C68-2429-AE28A26450F7}"/>
              </a:ext>
            </a:extLst>
          </p:cNvPr>
          <p:cNvSpPr>
            <a:spLocks noGrp="1"/>
          </p:cNvSpPr>
          <p:nvPr>
            <p:ph type="sldNum" sz="quarter" idx="11"/>
          </p:nvPr>
        </p:nvSpPr>
        <p:spPr/>
        <p:txBody>
          <a:bodyPr/>
          <a:lstStyle/>
          <a:p>
            <a:fld id="{344369E4-5DE7-46E5-874E-4FD437973785}" type="slidenum">
              <a:rPr lang="en-GB" smtClean="0"/>
              <a:pPr/>
              <a:t>15</a:t>
            </a:fld>
            <a:endParaRPr lang="en-GB" sz="1400"/>
          </a:p>
        </p:txBody>
      </p:sp>
      <p:sp>
        <p:nvSpPr>
          <p:cNvPr id="6" name="Footer Placeholder 5">
            <a:extLst>
              <a:ext uri="{FF2B5EF4-FFF2-40B4-BE49-F238E27FC236}">
                <a16:creationId xmlns:a16="http://schemas.microsoft.com/office/drawing/2014/main" id="{0C299CC8-A835-1388-2C3F-B26A86BD37E7}"/>
              </a:ext>
            </a:extLst>
          </p:cNvPr>
          <p:cNvSpPr>
            <a:spLocks noGrp="1"/>
          </p:cNvSpPr>
          <p:nvPr>
            <p:ph type="ftr" sz="quarter" idx="11"/>
          </p:nvPr>
        </p:nvSpPr>
        <p:spPr>
          <a:xfrm>
            <a:off x="1372456" y="6352997"/>
            <a:ext cx="10257890"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31818692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7AFC66A9-C991-4EAF-28E3-18CB2FD5C5A9}"/>
              </a:ext>
            </a:extLst>
          </p:cNvPr>
          <p:cNvSpPr>
            <a:spLocks noGrp="1"/>
          </p:cNvSpPr>
          <p:nvPr>
            <p:ph type="body" sz="quarter" idx="10"/>
          </p:nvPr>
        </p:nvSpPr>
        <p:spPr>
          <a:xfrm>
            <a:off x="742950" y="3751263"/>
            <a:ext cx="8565437" cy="1468009"/>
          </a:xfrm>
        </p:spPr>
        <p:txBody>
          <a:bodyPr>
            <a:normAutofit/>
          </a:bodyPr>
          <a:lstStyle/>
          <a:p>
            <a:r>
              <a:rPr lang="en-GB"/>
              <a:t>RSV vaccination of older adults programme</a:t>
            </a:r>
          </a:p>
        </p:txBody>
      </p:sp>
      <p:sp>
        <p:nvSpPr>
          <p:cNvPr id="4" name="Slide Number Placeholder 3">
            <a:extLst>
              <a:ext uri="{FF2B5EF4-FFF2-40B4-BE49-F238E27FC236}">
                <a16:creationId xmlns:a16="http://schemas.microsoft.com/office/drawing/2014/main" id="{4DEFBEDD-A195-BA53-459C-CB055CAEDA87}"/>
              </a:ext>
            </a:extLst>
          </p:cNvPr>
          <p:cNvSpPr>
            <a:spLocks noGrp="1"/>
          </p:cNvSpPr>
          <p:nvPr>
            <p:ph type="sldNum" sz="quarter" idx="4294967295"/>
          </p:nvPr>
        </p:nvSpPr>
        <p:spPr>
          <a:xfrm>
            <a:off x="9448800" y="6356350"/>
            <a:ext cx="2743200" cy="365125"/>
          </a:xfrm>
          <a:prstGeom prst="rect">
            <a:avLst/>
          </a:prstGeom>
        </p:spPr>
        <p:txBody>
          <a:bodyPr/>
          <a:lstStyle/>
          <a:p>
            <a:fld id="{561D0CCE-8DCC-44DC-A653-AE62B1D84A52}" type="slidenum">
              <a:rPr lang="en-GB" smtClean="0"/>
              <a:pPr/>
              <a:t>16</a:t>
            </a:fld>
            <a:endParaRPr lang="en-GB"/>
          </a:p>
        </p:txBody>
      </p:sp>
    </p:spTree>
    <p:extLst>
      <p:ext uri="{BB962C8B-B14F-4D97-AF65-F5344CB8AC3E}">
        <p14:creationId xmlns:p14="http://schemas.microsoft.com/office/powerpoint/2010/main" val="30904874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517E9-292B-37BE-8079-F973998E3460}"/>
              </a:ext>
            </a:extLst>
          </p:cNvPr>
          <p:cNvSpPr>
            <a:spLocks noGrp="1"/>
          </p:cNvSpPr>
          <p:nvPr>
            <p:ph type="title"/>
          </p:nvPr>
        </p:nvSpPr>
        <p:spPr/>
        <p:txBody>
          <a:bodyPr lIns="91440" tIns="45720" rIns="91440" bIns="45720" anchor="t"/>
          <a:lstStyle/>
          <a:p>
            <a:r>
              <a:rPr lang="en-US" b="1" dirty="0">
                <a:latin typeface="Arial"/>
                <a:cs typeface="Arial"/>
              </a:rPr>
              <a:t>Aim</a:t>
            </a:r>
            <a:endParaRPr lang="en-US" b="1" dirty="0">
              <a:cs typeface="Arial"/>
            </a:endParaRPr>
          </a:p>
        </p:txBody>
      </p:sp>
      <p:sp>
        <p:nvSpPr>
          <p:cNvPr id="3" name="Content Placeholder 2">
            <a:extLst>
              <a:ext uri="{FF2B5EF4-FFF2-40B4-BE49-F238E27FC236}">
                <a16:creationId xmlns:a16="http://schemas.microsoft.com/office/drawing/2014/main" id="{3E7D745D-3DF2-15A1-813E-9EFA160A1795}"/>
              </a:ext>
            </a:extLst>
          </p:cNvPr>
          <p:cNvSpPr>
            <a:spLocks noGrp="1"/>
          </p:cNvSpPr>
          <p:nvPr>
            <p:ph idx="1"/>
          </p:nvPr>
        </p:nvSpPr>
        <p:spPr>
          <a:xfrm>
            <a:off x="838200" y="1690688"/>
            <a:ext cx="10354918" cy="2571143"/>
          </a:xfrm>
        </p:spPr>
        <p:txBody>
          <a:bodyPr vert="horz" lIns="91440" tIns="45720" rIns="91440" bIns="45720" rtlCol="0" anchor="t">
            <a:normAutofit/>
          </a:bodyPr>
          <a:lstStyle/>
          <a:p>
            <a:pPr marL="0" indent="0">
              <a:lnSpc>
                <a:spcPct val="100000"/>
              </a:lnSpc>
              <a:buNone/>
            </a:pPr>
            <a:r>
              <a:rPr lang="en-GB" sz="2000" dirty="0">
                <a:latin typeface="Arial"/>
                <a:cs typeface="Arial"/>
              </a:rPr>
              <a:t>The aim of the programme is to reduce the incidence and severity of RSV disease, and hospitalisation because of RSV disease, in eligible older adults.</a:t>
            </a:r>
            <a:endParaRPr lang="en-US" sz="2000" dirty="0">
              <a:latin typeface="Arial"/>
              <a:cs typeface="Arial"/>
            </a:endParaRPr>
          </a:p>
        </p:txBody>
      </p:sp>
      <p:sp>
        <p:nvSpPr>
          <p:cNvPr id="5" name="Slide Number Placeholder 4">
            <a:extLst>
              <a:ext uri="{FF2B5EF4-FFF2-40B4-BE49-F238E27FC236}">
                <a16:creationId xmlns:a16="http://schemas.microsoft.com/office/drawing/2014/main" id="{E8794655-8EEF-B552-979C-69A60F75D7D5}"/>
              </a:ext>
            </a:extLst>
          </p:cNvPr>
          <p:cNvSpPr>
            <a:spLocks noGrp="1"/>
          </p:cNvSpPr>
          <p:nvPr>
            <p:ph type="sldNum" sz="quarter" idx="11"/>
          </p:nvPr>
        </p:nvSpPr>
        <p:spPr/>
        <p:txBody>
          <a:bodyPr/>
          <a:lstStyle/>
          <a:p>
            <a:fld id="{344369E4-5DE7-46E5-874E-4FD437973785}" type="slidenum">
              <a:rPr lang="en-GB" smtClean="0"/>
              <a:pPr/>
              <a:t>17</a:t>
            </a:fld>
            <a:endParaRPr lang="en-GB" sz="1400"/>
          </a:p>
        </p:txBody>
      </p:sp>
      <p:sp>
        <p:nvSpPr>
          <p:cNvPr id="6" name="Footer Placeholder 5">
            <a:extLst>
              <a:ext uri="{FF2B5EF4-FFF2-40B4-BE49-F238E27FC236}">
                <a16:creationId xmlns:a16="http://schemas.microsoft.com/office/drawing/2014/main" id="{2DC38095-800F-C237-581D-862FBBA606BF}"/>
              </a:ext>
            </a:extLst>
          </p:cNvPr>
          <p:cNvSpPr>
            <a:spLocks noGrp="1"/>
          </p:cNvSpPr>
          <p:nvPr>
            <p:ph type="ftr" sz="quarter" idx="11"/>
          </p:nvPr>
        </p:nvSpPr>
        <p:spPr>
          <a:xfrm>
            <a:off x="1331359" y="6356349"/>
            <a:ext cx="10354917"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14871442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5F9443-0C1A-33E3-52E3-EEFC9B4A04C6}"/>
              </a:ext>
            </a:extLst>
          </p:cNvPr>
          <p:cNvSpPr>
            <a:spLocks noGrp="1"/>
          </p:cNvSpPr>
          <p:nvPr>
            <p:ph type="title"/>
          </p:nvPr>
        </p:nvSpPr>
        <p:spPr>
          <a:xfrm>
            <a:off x="381000" y="324485"/>
            <a:ext cx="10515600" cy="803646"/>
          </a:xfrm>
        </p:spPr>
        <p:txBody>
          <a:bodyPr lIns="91440" tIns="45720" rIns="91440" bIns="45720" anchor="t">
            <a:normAutofit/>
          </a:bodyPr>
          <a:lstStyle/>
          <a:p>
            <a:r>
              <a:rPr lang="en-GB" b="1" dirty="0">
                <a:latin typeface="Arial"/>
                <a:cs typeface="Arial"/>
              </a:rPr>
              <a:t>Routine programme and eligibility</a:t>
            </a:r>
          </a:p>
        </p:txBody>
      </p:sp>
      <p:sp>
        <p:nvSpPr>
          <p:cNvPr id="3" name="Content Placeholder 2">
            <a:extLst>
              <a:ext uri="{FF2B5EF4-FFF2-40B4-BE49-F238E27FC236}">
                <a16:creationId xmlns:a16="http://schemas.microsoft.com/office/drawing/2014/main" id="{4159B239-6A5C-6B46-479E-F4F262031AE0}"/>
              </a:ext>
            </a:extLst>
          </p:cNvPr>
          <p:cNvSpPr>
            <a:spLocks noGrp="1"/>
          </p:cNvSpPr>
          <p:nvPr>
            <p:ph idx="1"/>
          </p:nvPr>
        </p:nvSpPr>
        <p:spPr>
          <a:xfrm>
            <a:off x="395894" y="1474471"/>
            <a:ext cx="11097581" cy="4416961"/>
          </a:xfrm>
        </p:spPr>
        <p:txBody>
          <a:bodyPr vert="horz" lIns="91440" tIns="45720" rIns="91440" bIns="45720" rtlCol="0" anchor="t">
            <a:noAutofit/>
          </a:bodyPr>
          <a:lstStyle/>
          <a:p>
            <a:pPr marL="0" indent="0">
              <a:lnSpc>
                <a:spcPct val="100000"/>
              </a:lnSpc>
              <a:buNone/>
            </a:pPr>
            <a:r>
              <a:rPr lang="en-GB" sz="2400" dirty="0"/>
              <a:t>From 1 September there will be a routine (year-round) programme in Wales</a:t>
            </a:r>
            <a:endParaRPr lang="en-US" sz="2400" dirty="0"/>
          </a:p>
          <a:p>
            <a:pPr marL="0" indent="0">
              <a:lnSpc>
                <a:spcPct val="100000"/>
              </a:lnSpc>
              <a:buNone/>
            </a:pPr>
            <a:r>
              <a:rPr lang="en-GB" sz="2400" dirty="0">
                <a:cs typeface="Arial"/>
              </a:rPr>
              <a:t>Older adult eligibility:</a:t>
            </a:r>
          </a:p>
          <a:p>
            <a:pPr marL="800100" lvl="1" indent="-342900">
              <a:lnSpc>
                <a:spcPct val="100000"/>
              </a:lnSpc>
              <a:tabLst>
                <a:tab pos="457200" algn="l"/>
              </a:tabLst>
            </a:pPr>
            <a:r>
              <a:rPr lang="en-GB" dirty="0"/>
              <a:t>individuals will become eligible on their 75th birthday and remain eligible until aged 79 years and 364 days (that is, up until and including the day before their 80th birthday)</a:t>
            </a:r>
            <a:endParaRPr lang="en-GB" dirty="0">
              <a:cs typeface="Arial"/>
            </a:endParaRPr>
          </a:p>
          <a:p>
            <a:pPr marL="800100" lvl="1" indent="-342900">
              <a:lnSpc>
                <a:spcPct val="100000"/>
              </a:lnSpc>
              <a:tabLst>
                <a:tab pos="457200" algn="l"/>
              </a:tabLst>
            </a:pPr>
            <a:r>
              <a:rPr lang="en-GB" dirty="0"/>
              <a:t>individuals will have been born on or after 1 September 1949</a:t>
            </a:r>
          </a:p>
          <a:p>
            <a:pPr marL="800100" marR="0" lvl="1" indent="-342900" algn="l" defTabSz="914400" rtl="0" eaLnBrk="1" fontAlgn="auto" latinLnBrk="0" hangingPunct="1">
              <a:lnSpc>
                <a:spcPct val="100000"/>
              </a:lnSpc>
              <a:spcBef>
                <a:spcPts val="500"/>
              </a:spcBef>
              <a:spcAft>
                <a:spcPts val="0"/>
              </a:spcAft>
              <a:buClrTx/>
              <a:buSzTx/>
              <a:buFont typeface="Arial" panose="020B0604020202020204" pitchFamily="34" charset="0"/>
              <a:buChar char="•"/>
              <a:tabLst>
                <a:tab pos="457200" algn="l"/>
              </a:tabLst>
              <a:defRPr/>
            </a:pPr>
            <a:r>
              <a:rPr kumimoji="0" lang="en-GB" b="0" i="0" u="none" strike="noStrike" kern="1200" cap="none" spc="0" normalizeH="0" baseline="0" noProof="0" dirty="0">
                <a:ln>
                  <a:noFill/>
                </a:ln>
                <a:solidFill>
                  <a:srgbClr val="212A73"/>
                </a:solidFill>
                <a:effectLst/>
                <a:uLnTx/>
                <a:uFillTx/>
                <a:latin typeface="Arial"/>
                <a:ea typeface="+mn-ea"/>
                <a:cs typeface="+mn-cs"/>
              </a:rPr>
              <a:t>individuals should be invited within 12 weeks of their 75th birthday</a:t>
            </a:r>
          </a:p>
          <a:p>
            <a:pPr marL="800100" lvl="1" indent="-342900">
              <a:lnSpc>
                <a:spcPct val="100000"/>
              </a:lnSpc>
              <a:tabLst>
                <a:tab pos="457200" algn="l"/>
              </a:tabLst>
            </a:pPr>
            <a:endParaRPr lang="en-GB" dirty="0"/>
          </a:p>
        </p:txBody>
      </p:sp>
      <p:sp>
        <p:nvSpPr>
          <p:cNvPr id="5" name="Slide Number Placeholder 4">
            <a:extLst>
              <a:ext uri="{FF2B5EF4-FFF2-40B4-BE49-F238E27FC236}">
                <a16:creationId xmlns:a16="http://schemas.microsoft.com/office/drawing/2014/main" id="{852C5FBD-C60B-A9DA-601E-4E2B7F5FA396}"/>
              </a:ext>
            </a:extLst>
          </p:cNvPr>
          <p:cNvSpPr>
            <a:spLocks noGrp="1"/>
          </p:cNvSpPr>
          <p:nvPr>
            <p:ph type="sldNum" sz="quarter" idx="11"/>
          </p:nvPr>
        </p:nvSpPr>
        <p:spPr/>
        <p:txBody>
          <a:bodyPr/>
          <a:lstStyle/>
          <a:p>
            <a:fld id="{344369E4-5DE7-46E5-874E-4FD437973785}" type="slidenum">
              <a:rPr lang="en-GB" smtClean="0"/>
              <a:pPr/>
              <a:t>18</a:t>
            </a:fld>
            <a:endParaRPr lang="en-GB" sz="1400"/>
          </a:p>
        </p:txBody>
      </p:sp>
      <p:sp>
        <p:nvSpPr>
          <p:cNvPr id="6" name="Footer Placeholder 5">
            <a:extLst>
              <a:ext uri="{FF2B5EF4-FFF2-40B4-BE49-F238E27FC236}">
                <a16:creationId xmlns:a16="http://schemas.microsoft.com/office/drawing/2014/main" id="{38E0F5AC-0E11-DAEA-8C1E-A687B9200FCB}"/>
              </a:ext>
            </a:extLst>
          </p:cNvPr>
          <p:cNvSpPr>
            <a:spLocks noGrp="1"/>
          </p:cNvSpPr>
          <p:nvPr>
            <p:ph type="ftr" sz="quarter" idx="11"/>
          </p:nvPr>
        </p:nvSpPr>
        <p:spPr>
          <a:xfrm>
            <a:off x="1328053" y="6363271"/>
            <a:ext cx="10165422"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12020638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A6F6E-FB16-84D5-4F29-D0FB73F99A78}"/>
              </a:ext>
            </a:extLst>
          </p:cNvPr>
          <p:cNvSpPr>
            <a:spLocks noGrp="1"/>
          </p:cNvSpPr>
          <p:nvPr>
            <p:ph type="title"/>
          </p:nvPr>
        </p:nvSpPr>
        <p:spPr>
          <a:xfrm>
            <a:off x="371652" y="136525"/>
            <a:ext cx="10515600" cy="870623"/>
          </a:xfrm>
        </p:spPr>
        <p:txBody>
          <a:bodyPr lIns="91440" tIns="45720" rIns="91440" bIns="45720" anchor="t"/>
          <a:lstStyle/>
          <a:p>
            <a:r>
              <a:rPr lang="en-GB" b="1" dirty="0">
                <a:latin typeface="Arial"/>
                <a:cs typeface="Arial"/>
              </a:rPr>
              <a:t>Catch-up campaign</a:t>
            </a:r>
            <a:endParaRPr lang="en-GB" b="1" dirty="0"/>
          </a:p>
        </p:txBody>
      </p:sp>
      <p:sp>
        <p:nvSpPr>
          <p:cNvPr id="3" name="Content Placeholder 2">
            <a:extLst>
              <a:ext uri="{FF2B5EF4-FFF2-40B4-BE49-F238E27FC236}">
                <a16:creationId xmlns:a16="http://schemas.microsoft.com/office/drawing/2014/main" id="{E430740C-1017-D769-A173-CF2C44E8C2C4}"/>
              </a:ext>
            </a:extLst>
          </p:cNvPr>
          <p:cNvSpPr>
            <a:spLocks noGrp="1"/>
          </p:cNvSpPr>
          <p:nvPr>
            <p:ph idx="1"/>
          </p:nvPr>
        </p:nvSpPr>
        <p:spPr>
          <a:xfrm>
            <a:off x="371652" y="1083012"/>
            <a:ext cx="11289867" cy="5016999"/>
          </a:xfrm>
        </p:spPr>
        <p:txBody>
          <a:bodyPr vert="horz" lIns="91440" tIns="45720" rIns="91440" bIns="45720" rtlCol="0" anchor="t">
            <a:noAutofit/>
          </a:bodyPr>
          <a:lstStyle/>
          <a:p>
            <a:pPr marL="0" indent="0">
              <a:lnSpc>
                <a:spcPct val="100000"/>
              </a:lnSpc>
              <a:buNone/>
              <a:tabLst>
                <a:tab pos="457200" algn="l"/>
              </a:tabLst>
            </a:pPr>
            <a:r>
              <a:rPr lang="en-GB" sz="2000" dirty="0"/>
              <a:t>There will be a catch-up campaign for those already aged 75 to 79 (but not yet 80) on 1 September 2024:</a:t>
            </a:r>
            <a:endParaRPr lang="en-US" dirty="0"/>
          </a:p>
          <a:p>
            <a:pPr marL="800100" lvl="2" indent="-342900">
              <a:lnSpc>
                <a:spcPct val="100000"/>
              </a:lnSpc>
              <a:tabLst>
                <a:tab pos="457200" algn="l"/>
              </a:tabLst>
            </a:pPr>
            <a:r>
              <a:rPr lang="en-GB" sz="1800" dirty="0"/>
              <a:t>Individuals who are aged 79 years on 1st September will have their 80th birthday within the first year after the catch-up campaign commences (date of birth range 2 September 1944 to 31August 1945 inclusive) but they remain eligible up until and including 31 August 2025 to ensure that they have sufficient opportunity to be vaccinated</a:t>
            </a:r>
          </a:p>
          <a:p>
            <a:pPr marL="800100" lvl="2" indent="-342900">
              <a:lnSpc>
                <a:spcPct val="100000"/>
              </a:lnSpc>
              <a:tabLst>
                <a:tab pos="457200" algn="l"/>
              </a:tabLst>
            </a:pPr>
            <a:endParaRPr lang="en-GB" sz="1800" dirty="0"/>
          </a:p>
          <a:p>
            <a:pPr marL="800100" lvl="2" indent="-342900">
              <a:lnSpc>
                <a:spcPct val="100000"/>
              </a:lnSpc>
              <a:tabLst>
                <a:tab pos="457200" algn="l"/>
              </a:tabLst>
            </a:pPr>
            <a:r>
              <a:rPr lang="en-GB" sz="1800" dirty="0"/>
              <a:t>Other eligible individuals (date of birth range 1 September 1945 to 31 August 1949) are eligible until and including the day before their 80th birthday</a:t>
            </a:r>
          </a:p>
          <a:p>
            <a:pPr marL="800100" lvl="2" indent="-342900">
              <a:lnSpc>
                <a:spcPct val="100000"/>
              </a:lnSpc>
              <a:tabLst>
                <a:tab pos="457200" algn="l"/>
              </a:tabLst>
            </a:pPr>
            <a:endParaRPr lang="en-GB" sz="1800" dirty="0"/>
          </a:p>
          <a:p>
            <a:pPr marL="800100" lvl="2" indent="-342900">
              <a:lnSpc>
                <a:spcPct val="100000"/>
              </a:lnSpc>
              <a:tabLst>
                <a:tab pos="457200" algn="l"/>
              </a:tabLst>
            </a:pPr>
            <a:r>
              <a:rPr lang="en-GB" sz="1800" dirty="0">
                <a:effectLst/>
              </a:rPr>
              <a:t>The formal launch of the one-off campaign for those aged 75 to 79 begins in February 2025. There is operational flexibility to start from 1</a:t>
            </a:r>
            <a:r>
              <a:rPr lang="en-GB" sz="1800" baseline="30000" dirty="0">
                <a:effectLst/>
              </a:rPr>
              <a:t>st</a:t>
            </a:r>
            <a:r>
              <a:rPr lang="en-GB" sz="1800" dirty="0">
                <a:effectLst/>
              </a:rPr>
              <a:t> September 2024, if there is capacity or vaccination is requested by eligible persons and can be accommodated. The one-off campaign will run for 12 months from the start of the programme, therefore starting from 1 September 2024 and concluding by 31 August 2025. </a:t>
            </a:r>
          </a:p>
        </p:txBody>
      </p:sp>
      <p:sp>
        <p:nvSpPr>
          <p:cNvPr id="5" name="Slide Number Placeholder 4">
            <a:extLst>
              <a:ext uri="{FF2B5EF4-FFF2-40B4-BE49-F238E27FC236}">
                <a16:creationId xmlns:a16="http://schemas.microsoft.com/office/drawing/2014/main" id="{E8122816-FAFF-85EA-2682-0E709CB4F388}"/>
              </a:ext>
            </a:extLst>
          </p:cNvPr>
          <p:cNvSpPr>
            <a:spLocks noGrp="1"/>
          </p:cNvSpPr>
          <p:nvPr>
            <p:ph type="sldNum" sz="quarter" idx="11"/>
          </p:nvPr>
        </p:nvSpPr>
        <p:spPr/>
        <p:txBody>
          <a:bodyPr/>
          <a:lstStyle/>
          <a:p>
            <a:fld id="{344369E4-5DE7-46E5-874E-4FD437973785}" type="slidenum">
              <a:rPr lang="en-GB" smtClean="0"/>
              <a:pPr/>
              <a:t>19</a:t>
            </a:fld>
            <a:endParaRPr lang="en-GB" sz="1400"/>
          </a:p>
        </p:txBody>
      </p:sp>
      <p:sp>
        <p:nvSpPr>
          <p:cNvPr id="6" name="Footer Placeholder 5">
            <a:extLst>
              <a:ext uri="{FF2B5EF4-FFF2-40B4-BE49-F238E27FC236}">
                <a16:creationId xmlns:a16="http://schemas.microsoft.com/office/drawing/2014/main" id="{810C58B1-4349-7C0D-5334-5BE7DC48B2F0}"/>
              </a:ext>
            </a:extLst>
          </p:cNvPr>
          <p:cNvSpPr>
            <a:spLocks noGrp="1"/>
          </p:cNvSpPr>
          <p:nvPr>
            <p:ph type="ftr" sz="quarter" idx="11"/>
          </p:nvPr>
        </p:nvSpPr>
        <p:spPr>
          <a:xfrm>
            <a:off x="1372456" y="6356349"/>
            <a:ext cx="10247616" cy="365125"/>
          </a:xfrm>
        </p:spPr>
        <p:txBody>
          <a:bodyPr/>
          <a:lstStyle/>
          <a:p>
            <a:r>
              <a:rPr lang="en-GB" dirty="0"/>
              <a:t>RSV vaccination programme for older adults: training slide set for healthcare practitioners</a:t>
            </a:r>
          </a:p>
        </p:txBody>
      </p:sp>
      <p:sp>
        <p:nvSpPr>
          <p:cNvPr id="7" name="TextBox 6">
            <a:extLst>
              <a:ext uri="{FF2B5EF4-FFF2-40B4-BE49-F238E27FC236}">
                <a16:creationId xmlns:a16="http://schemas.microsoft.com/office/drawing/2014/main" id="{12C2A208-AF1D-B66F-FC78-F779680AF857}"/>
              </a:ext>
            </a:extLst>
          </p:cNvPr>
          <p:cNvSpPr txBox="1"/>
          <p:nvPr/>
        </p:nvSpPr>
        <p:spPr>
          <a:xfrm>
            <a:off x="2022397" y="5546014"/>
            <a:ext cx="10356770" cy="369332"/>
          </a:xfrm>
          <a:prstGeom prst="rect">
            <a:avLst/>
          </a:prstGeom>
          <a:noFill/>
        </p:spPr>
        <p:txBody>
          <a:bodyPr wrap="square">
            <a:spAutoFit/>
          </a:bodyPr>
          <a:lstStyle/>
          <a:p>
            <a:r>
              <a:rPr lang="en-GB" dirty="0">
                <a:hlinkClick r:id="rId3"/>
              </a:rPr>
              <a:t>Introduction of RSV vaccination programme 2024 (WHC/2024/032) | GOV.WALES</a:t>
            </a:r>
            <a:endParaRPr lang="en-GB" dirty="0"/>
          </a:p>
        </p:txBody>
      </p:sp>
    </p:spTree>
    <p:extLst>
      <p:ext uri="{BB962C8B-B14F-4D97-AF65-F5344CB8AC3E}">
        <p14:creationId xmlns:p14="http://schemas.microsoft.com/office/powerpoint/2010/main" val="41218502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4244F6B-07C1-F87B-B70C-97D2E4913267}"/>
              </a:ext>
            </a:extLst>
          </p:cNvPr>
          <p:cNvSpPr>
            <a:spLocks noGrp="1"/>
          </p:cNvSpPr>
          <p:nvPr>
            <p:ph idx="1"/>
          </p:nvPr>
        </p:nvSpPr>
        <p:spPr/>
        <p:txBody>
          <a:bodyPr lIns="91440" tIns="45720" rIns="91440" bIns="45720" anchor="t"/>
          <a:lstStyle/>
          <a:p>
            <a:pPr marL="0" indent="0">
              <a:buNone/>
            </a:pPr>
            <a:r>
              <a:rPr lang="en-US" sz="2000" dirty="0">
                <a:cs typeface="Arial"/>
              </a:rPr>
              <a:t>This slide set focuses on the RSV vaccination </a:t>
            </a:r>
            <a:r>
              <a:rPr lang="en-US" sz="2000" dirty="0" err="1">
                <a:cs typeface="Arial"/>
              </a:rPr>
              <a:t>programme</a:t>
            </a:r>
            <a:r>
              <a:rPr lang="en-US" sz="2000" dirty="0">
                <a:cs typeface="Arial"/>
              </a:rPr>
              <a:t> of older adults. There is a separate slide set for the RSV vaccination of pregnant women for infant protection. Available to access on the PHW </a:t>
            </a:r>
            <a:r>
              <a:rPr lang="en-US" sz="2000" dirty="0">
                <a:cs typeface="Arial"/>
                <a:hlinkClick r:id="rId2"/>
              </a:rPr>
              <a:t>Immunisation training resources and events page</a:t>
            </a:r>
            <a:endParaRPr lang="en-US" sz="2000" dirty="0">
              <a:cs typeface="Arial"/>
            </a:endParaRPr>
          </a:p>
          <a:p>
            <a:pPr marL="0" indent="0">
              <a:buNone/>
            </a:pPr>
            <a:endParaRPr lang="en-US" sz="2000" dirty="0">
              <a:cs typeface="Arial"/>
            </a:endParaRPr>
          </a:p>
          <a:p>
            <a:endParaRPr lang="en-US" dirty="0">
              <a:cs typeface="Arial"/>
            </a:endParaRPr>
          </a:p>
        </p:txBody>
      </p:sp>
      <p:sp>
        <p:nvSpPr>
          <p:cNvPr id="4" name="Footer Placeholder 3">
            <a:extLst>
              <a:ext uri="{FF2B5EF4-FFF2-40B4-BE49-F238E27FC236}">
                <a16:creationId xmlns:a16="http://schemas.microsoft.com/office/drawing/2014/main" id="{BD991CB9-39FD-3667-A48E-EA9C2530C9F3}"/>
              </a:ext>
            </a:extLst>
          </p:cNvPr>
          <p:cNvSpPr>
            <a:spLocks noGrp="1"/>
          </p:cNvSpPr>
          <p:nvPr>
            <p:ph type="ftr" sz="quarter" idx="11"/>
          </p:nvPr>
        </p:nvSpPr>
        <p:spPr>
          <a:xfrm>
            <a:off x="838200" y="6356350"/>
            <a:ext cx="10836165" cy="330091"/>
          </a:xfrm>
        </p:spPr>
        <p:txBody>
          <a:bodyPr/>
          <a:lstStyle/>
          <a:p>
            <a:r>
              <a:rPr lang="en-GB"/>
              <a:t>RSV vaccination programme for older adults: training slide set for healthcare practitioners</a:t>
            </a:r>
          </a:p>
        </p:txBody>
      </p:sp>
      <p:sp>
        <p:nvSpPr>
          <p:cNvPr id="5" name="Slide Number Placeholder 4">
            <a:extLst>
              <a:ext uri="{FF2B5EF4-FFF2-40B4-BE49-F238E27FC236}">
                <a16:creationId xmlns:a16="http://schemas.microsoft.com/office/drawing/2014/main" id="{9884F0B9-0D28-42BB-4425-30916329B0AD}"/>
              </a:ext>
            </a:extLst>
          </p:cNvPr>
          <p:cNvSpPr>
            <a:spLocks noGrp="1"/>
          </p:cNvSpPr>
          <p:nvPr>
            <p:ph type="sldNum" sz="quarter" idx="12"/>
          </p:nvPr>
        </p:nvSpPr>
        <p:spPr>
          <a:xfrm>
            <a:off x="-1838435" y="6356350"/>
            <a:ext cx="2743200" cy="365125"/>
          </a:xfrm>
        </p:spPr>
        <p:txBody>
          <a:bodyPr/>
          <a:lstStyle/>
          <a:p>
            <a:fld id="{561D0CCE-8DCC-44DC-A653-AE62B1D84A52}" type="slidenum">
              <a:rPr lang="en-GB" smtClean="0"/>
              <a:pPr/>
              <a:t>2</a:t>
            </a:fld>
            <a:endParaRPr lang="en-GB"/>
          </a:p>
        </p:txBody>
      </p:sp>
      <p:sp>
        <p:nvSpPr>
          <p:cNvPr id="6" name="TextBox 5">
            <a:extLst>
              <a:ext uri="{FF2B5EF4-FFF2-40B4-BE49-F238E27FC236}">
                <a16:creationId xmlns:a16="http://schemas.microsoft.com/office/drawing/2014/main" id="{252A7302-4617-FDA0-0422-53675643F9FC}"/>
              </a:ext>
            </a:extLst>
          </p:cNvPr>
          <p:cNvSpPr txBox="1"/>
          <p:nvPr/>
        </p:nvSpPr>
        <p:spPr>
          <a:xfrm>
            <a:off x="838200" y="876797"/>
            <a:ext cx="7219950" cy="76944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4400" b="1" dirty="0">
                <a:cs typeface="Arial"/>
              </a:rPr>
              <a:t>Please note:</a:t>
            </a:r>
            <a:endParaRPr lang="en-US" sz="4400" b="1" dirty="0"/>
          </a:p>
        </p:txBody>
      </p:sp>
    </p:spTree>
    <p:extLst>
      <p:ext uri="{BB962C8B-B14F-4D97-AF65-F5344CB8AC3E}">
        <p14:creationId xmlns:p14="http://schemas.microsoft.com/office/powerpoint/2010/main" val="2218121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800F0A-A4CA-0F81-DF52-74DDC5D2410C}"/>
              </a:ext>
            </a:extLst>
          </p:cNvPr>
          <p:cNvSpPr>
            <a:spLocks noGrp="1"/>
          </p:cNvSpPr>
          <p:nvPr>
            <p:ph type="title"/>
          </p:nvPr>
        </p:nvSpPr>
        <p:spPr>
          <a:xfrm>
            <a:off x="600075" y="136525"/>
            <a:ext cx="10515600" cy="753476"/>
          </a:xfrm>
        </p:spPr>
        <p:txBody>
          <a:bodyPr/>
          <a:lstStyle/>
          <a:p>
            <a:r>
              <a:rPr lang="en-GB" b="1" dirty="0"/>
              <a:t>Eligibility table</a:t>
            </a:r>
          </a:p>
        </p:txBody>
      </p:sp>
      <p:sp>
        <p:nvSpPr>
          <p:cNvPr id="5" name="Slide Number Placeholder 4">
            <a:extLst>
              <a:ext uri="{FF2B5EF4-FFF2-40B4-BE49-F238E27FC236}">
                <a16:creationId xmlns:a16="http://schemas.microsoft.com/office/drawing/2014/main" id="{76246006-F032-AE5B-FDF2-C2DC37777F3F}"/>
              </a:ext>
            </a:extLst>
          </p:cNvPr>
          <p:cNvSpPr>
            <a:spLocks noGrp="1"/>
          </p:cNvSpPr>
          <p:nvPr>
            <p:ph type="sldNum" sz="quarter" idx="12"/>
          </p:nvPr>
        </p:nvSpPr>
        <p:spPr>
          <a:xfrm>
            <a:off x="-1736558" y="633596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GB" sz="1800" b="1" i="0" u="none" strike="noStrike" kern="1200" cap="none" spc="0" normalizeH="0" baseline="0" noProof="0" dirty="0">
              <a:ln>
                <a:noFill/>
              </a:ln>
              <a:solidFill>
                <a:prstClr val="white"/>
              </a:solidFill>
              <a:effectLst/>
              <a:uLnTx/>
              <a:uFillTx/>
              <a:latin typeface="Arial"/>
              <a:ea typeface="+mn-ea"/>
              <a:cs typeface="+mn-cs"/>
            </a:endParaRPr>
          </a:p>
        </p:txBody>
      </p:sp>
      <p:sp>
        <p:nvSpPr>
          <p:cNvPr id="12" name="TextBox 11">
            <a:extLst>
              <a:ext uri="{FF2B5EF4-FFF2-40B4-BE49-F238E27FC236}">
                <a16:creationId xmlns:a16="http://schemas.microsoft.com/office/drawing/2014/main" id="{351B4104-9E58-E179-A817-0B5A3CEF598E}"/>
              </a:ext>
            </a:extLst>
          </p:cNvPr>
          <p:cNvSpPr txBox="1"/>
          <p:nvPr/>
        </p:nvSpPr>
        <p:spPr>
          <a:xfrm>
            <a:off x="838201" y="4606862"/>
            <a:ext cx="10515600" cy="120032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a:ea typeface="+mn-ea"/>
                <a:cs typeface="+mn-cs"/>
              </a:rPr>
              <a:t>ˆ Those turning 80 years of age between 2 September 2024 and 31 August 2025 will remain eligible up to and including 31 August 2025 (for the first year of the programme).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a:ea typeface="+mn-ea"/>
                <a:cs typeface="+mn-cs"/>
              </a:rPr>
              <a:t>ˆˆ There is operational flexibility to start from 1 September 2024, if there is capacity or vaccination is requested by eligible persons and can be accommodated.</a:t>
            </a:r>
          </a:p>
        </p:txBody>
      </p:sp>
      <p:graphicFrame>
        <p:nvGraphicFramePr>
          <p:cNvPr id="3" name="Table 2">
            <a:extLst>
              <a:ext uri="{FF2B5EF4-FFF2-40B4-BE49-F238E27FC236}">
                <a16:creationId xmlns:a16="http://schemas.microsoft.com/office/drawing/2014/main" id="{A51D8EDE-3A14-10D0-87FC-E2A63E30EFCC}"/>
              </a:ext>
            </a:extLst>
          </p:cNvPr>
          <p:cNvGraphicFramePr>
            <a:graphicFrameLocks noGrp="1"/>
          </p:cNvGraphicFramePr>
          <p:nvPr/>
        </p:nvGraphicFramePr>
        <p:xfrm>
          <a:off x="838200" y="1212789"/>
          <a:ext cx="10277475" cy="3394073"/>
        </p:xfrm>
        <a:graphic>
          <a:graphicData uri="http://schemas.openxmlformats.org/drawingml/2006/table">
            <a:tbl>
              <a:tblPr firstRow="1" firstCol="1" bandRow="1"/>
              <a:tblGrid>
                <a:gridCol w="2479766">
                  <a:extLst>
                    <a:ext uri="{9D8B030D-6E8A-4147-A177-3AD203B41FA5}">
                      <a16:colId xmlns:a16="http://schemas.microsoft.com/office/drawing/2014/main" val="2930728555"/>
                    </a:ext>
                  </a:extLst>
                </a:gridCol>
                <a:gridCol w="4371124">
                  <a:extLst>
                    <a:ext uri="{9D8B030D-6E8A-4147-A177-3AD203B41FA5}">
                      <a16:colId xmlns:a16="http://schemas.microsoft.com/office/drawing/2014/main" val="3648268721"/>
                    </a:ext>
                  </a:extLst>
                </a:gridCol>
                <a:gridCol w="3426585">
                  <a:extLst>
                    <a:ext uri="{9D8B030D-6E8A-4147-A177-3AD203B41FA5}">
                      <a16:colId xmlns:a16="http://schemas.microsoft.com/office/drawing/2014/main" val="403208693"/>
                    </a:ext>
                  </a:extLst>
                </a:gridCol>
              </a:tblGrid>
              <a:tr h="804238">
                <a:tc>
                  <a:txBody>
                    <a:bodyPr/>
                    <a:lstStyle/>
                    <a:p>
                      <a:pPr>
                        <a:lnSpc>
                          <a:spcPct val="107000"/>
                        </a:lnSpc>
                        <a:spcAft>
                          <a:spcPts val="800"/>
                        </a:spcAft>
                      </a:pPr>
                      <a:r>
                        <a:rPr lang="en-GB" sz="2400" b="1" kern="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Individuals age on 1 September 2024</a:t>
                      </a:r>
                      <a:endParaRPr lang="en-GB" sz="2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2700" cap="flat" cmpd="sng" algn="ctr">
                      <a:solidFill>
                        <a:srgbClr val="F7CAAC"/>
                      </a:solidFill>
                      <a:prstDash val="solid"/>
                      <a:round/>
                      <a:headEnd type="none" w="med" len="med"/>
                      <a:tailEnd type="none" w="med" len="med"/>
                    </a:lnT>
                    <a:lnB w="19050" cap="flat" cmpd="sng" algn="ctr">
                      <a:solidFill>
                        <a:srgbClr val="F4B083"/>
                      </a:solidFill>
                      <a:prstDash val="solid"/>
                      <a:round/>
                      <a:headEnd type="none" w="med" len="med"/>
                      <a:tailEnd type="none" w="med" len="med"/>
                    </a:lnB>
                    <a:solidFill>
                      <a:srgbClr val="FDE6CF"/>
                    </a:solidFill>
                  </a:tcPr>
                </a:tc>
                <a:tc>
                  <a:txBody>
                    <a:bodyPr/>
                    <a:lstStyle/>
                    <a:p>
                      <a:pPr>
                        <a:lnSpc>
                          <a:spcPct val="107000"/>
                        </a:lnSpc>
                        <a:spcAft>
                          <a:spcPts val="800"/>
                        </a:spcAft>
                      </a:pPr>
                      <a:r>
                        <a:rPr lang="en-GB" sz="2400" b="1" kern="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When should individuals have the RSV vaccine</a:t>
                      </a:r>
                      <a:endParaRPr lang="en-GB" sz="2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2700" cap="flat" cmpd="sng" algn="ctr">
                      <a:solidFill>
                        <a:srgbClr val="F7CAAC"/>
                      </a:solidFill>
                      <a:prstDash val="solid"/>
                      <a:round/>
                      <a:headEnd type="none" w="med" len="med"/>
                      <a:tailEnd type="none" w="med" len="med"/>
                    </a:lnT>
                    <a:lnB w="19050" cap="flat" cmpd="sng" algn="ctr">
                      <a:solidFill>
                        <a:srgbClr val="F4B083"/>
                      </a:solidFill>
                      <a:prstDash val="solid"/>
                      <a:round/>
                      <a:headEnd type="none" w="med" len="med"/>
                      <a:tailEnd type="none" w="med" len="med"/>
                    </a:lnB>
                    <a:solidFill>
                      <a:srgbClr val="FDE6CF"/>
                    </a:solidFill>
                  </a:tcPr>
                </a:tc>
                <a:tc>
                  <a:txBody>
                    <a:bodyPr/>
                    <a:lstStyle/>
                    <a:p>
                      <a:pPr>
                        <a:lnSpc>
                          <a:spcPct val="107000"/>
                        </a:lnSpc>
                        <a:spcAft>
                          <a:spcPts val="800"/>
                        </a:spcAft>
                      </a:pPr>
                      <a:r>
                        <a:rPr lang="en-GB" sz="2400" b="1"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How long are they eligible for?</a:t>
                      </a:r>
                      <a:endParaRPr lang="en-GB" sz="2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2700" cap="flat" cmpd="sng" algn="ctr">
                      <a:solidFill>
                        <a:srgbClr val="F7CAAC"/>
                      </a:solidFill>
                      <a:prstDash val="solid"/>
                      <a:round/>
                      <a:headEnd type="none" w="med" len="med"/>
                      <a:tailEnd type="none" w="med" len="med"/>
                    </a:lnT>
                    <a:lnB w="19050" cap="flat" cmpd="sng" algn="ctr">
                      <a:solidFill>
                        <a:srgbClr val="F4B083"/>
                      </a:solidFill>
                      <a:prstDash val="solid"/>
                      <a:round/>
                      <a:headEnd type="none" w="med" len="med"/>
                      <a:tailEnd type="none" w="med" len="med"/>
                    </a:lnB>
                    <a:solidFill>
                      <a:srgbClr val="FDE6CF"/>
                    </a:solidFill>
                  </a:tcPr>
                </a:tc>
                <a:extLst>
                  <a:ext uri="{0D108BD9-81ED-4DB2-BD59-A6C34878D82A}">
                    <a16:rowId xmlns:a16="http://schemas.microsoft.com/office/drawing/2014/main" val="1497320430"/>
                  </a:ext>
                </a:extLst>
              </a:tr>
              <a:tr h="874095">
                <a:tc>
                  <a:txBody>
                    <a:bodyPr/>
                    <a:lstStyle/>
                    <a:p>
                      <a:pPr>
                        <a:lnSpc>
                          <a:spcPct val="115000"/>
                        </a:lnSpc>
                        <a:spcAft>
                          <a:spcPts val="800"/>
                        </a:spcAft>
                      </a:pPr>
                      <a:r>
                        <a:rPr lang="en-GB" sz="2400" b="1"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74</a:t>
                      </a:r>
                      <a:endParaRPr lang="en-GB" sz="2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9050" cap="flat" cmpd="sng" algn="ctr">
                      <a:solidFill>
                        <a:srgbClr val="F4B083"/>
                      </a:solidFill>
                      <a:prstDash val="solid"/>
                      <a:round/>
                      <a:headEnd type="none" w="med" len="med"/>
                      <a:tailEnd type="none" w="med" len="med"/>
                    </a:lnT>
                    <a:lnB w="12700" cap="flat" cmpd="sng" algn="ctr">
                      <a:solidFill>
                        <a:srgbClr val="F7CAAC"/>
                      </a:solidFill>
                      <a:prstDash val="solid"/>
                      <a:round/>
                      <a:headEnd type="none" w="med" len="med"/>
                      <a:tailEnd type="none" w="med" len="med"/>
                    </a:lnB>
                    <a:solidFill>
                      <a:srgbClr val="FDE6CF"/>
                    </a:solidFill>
                  </a:tcPr>
                </a:tc>
                <a:tc>
                  <a:txBody>
                    <a:bodyPr/>
                    <a:lstStyle/>
                    <a:p>
                      <a:pPr>
                        <a:lnSpc>
                          <a:spcPct val="115000"/>
                        </a:lnSpc>
                        <a:spcAft>
                          <a:spcPts val="800"/>
                        </a:spcAft>
                      </a:pPr>
                      <a:r>
                        <a:rPr lang="en-GB" sz="2400" kern="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On or after their 75</a:t>
                      </a:r>
                      <a:r>
                        <a:rPr lang="en-GB" sz="2400" kern="0" baseline="30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th</a:t>
                      </a:r>
                      <a:r>
                        <a:rPr lang="en-GB" sz="2400" kern="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birthday</a:t>
                      </a:r>
                      <a:endParaRPr lang="en-GB" sz="2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9050" cap="flat" cmpd="sng" algn="ctr">
                      <a:solidFill>
                        <a:srgbClr val="F4B083"/>
                      </a:solidFill>
                      <a:prstDash val="solid"/>
                      <a:round/>
                      <a:headEnd type="none" w="med" len="med"/>
                      <a:tailEnd type="none" w="med" len="med"/>
                    </a:lnT>
                    <a:lnB w="12700" cap="flat" cmpd="sng" algn="ctr">
                      <a:solidFill>
                        <a:srgbClr val="F7CAAC"/>
                      </a:solidFill>
                      <a:prstDash val="solid"/>
                      <a:round/>
                      <a:headEnd type="none" w="med" len="med"/>
                      <a:tailEnd type="none" w="med" len="med"/>
                    </a:lnB>
                    <a:solidFill>
                      <a:srgbClr val="F7F6D5"/>
                    </a:solidFill>
                  </a:tcPr>
                </a:tc>
                <a:tc>
                  <a:txBody>
                    <a:bodyPr/>
                    <a:lstStyle/>
                    <a:p>
                      <a:pPr>
                        <a:lnSpc>
                          <a:spcPct val="115000"/>
                        </a:lnSpc>
                        <a:spcAft>
                          <a:spcPts val="800"/>
                        </a:spcAft>
                      </a:pPr>
                      <a:r>
                        <a:rPr lang="en-GB" sz="2400" kern="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Until their 80</a:t>
                      </a:r>
                      <a:r>
                        <a:rPr lang="en-GB" sz="2400" kern="0" baseline="30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th</a:t>
                      </a:r>
                      <a:r>
                        <a:rPr lang="en-GB" sz="2400" kern="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birthday</a:t>
                      </a:r>
                      <a:endParaRPr lang="en-GB" sz="2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9050" cap="flat" cmpd="sng" algn="ctr">
                      <a:solidFill>
                        <a:srgbClr val="F4B083"/>
                      </a:solidFill>
                      <a:prstDash val="solid"/>
                      <a:round/>
                      <a:headEnd type="none" w="med" len="med"/>
                      <a:tailEnd type="none" w="med" len="med"/>
                    </a:lnT>
                    <a:lnB w="12700" cap="flat" cmpd="sng" algn="ctr">
                      <a:solidFill>
                        <a:srgbClr val="F7CAAC"/>
                      </a:solidFill>
                      <a:prstDash val="solid"/>
                      <a:round/>
                      <a:headEnd type="none" w="med" len="med"/>
                      <a:tailEnd type="none" w="med" len="med"/>
                    </a:lnB>
                    <a:solidFill>
                      <a:srgbClr val="F7F6D5"/>
                    </a:solidFill>
                  </a:tcPr>
                </a:tc>
                <a:extLst>
                  <a:ext uri="{0D108BD9-81ED-4DB2-BD59-A6C34878D82A}">
                    <a16:rowId xmlns:a16="http://schemas.microsoft.com/office/drawing/2014/main" val="2069095703"/>
                  </a:ext>
                </a:extLst>
              </a:tr>
              <a:tr h="857870">
                <a:tc>
                  <a:txBody>
                    <a:bodyPr/>
                    <a:lstStyle/>
                    <a:p>
                      <a:pPr>
                        <a:lnSpc>
                          <a:spcPct val="115000"/>
                        </a:lnSpc>
                        <a:spcAft>
                          <a:spcPts val="800"/>
                        </a:spcAft>
                      </a:pPr>
                      <a:r>
                        <a:rPr lang="en-GB" sz="2400" b="1" kern="1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75 - 78</a:t>
                      </a:r>
                      <a:endParaRPr lang="en-GB" sz="2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2700" cap="flat" cmpd="sng" algn="ctr">
                      <a:solidFill>
                        <a:srgbClr val="F7CAAC"/>
                      </a:solidFill>
                      <a:prstDash val="solid"/>
                      <a:round/>
                      <a:headEnd type="none" w="med" len="med"/>
                      <a:tailEnd type="none" w="med" len="med"/>
                    </a:lnT>
                    <a:lnB w="12700" cap="flat" cmpd="sng" algn="ctr">
                      <a:solidFill>
                        <a:srgbClr val="F7CAAC"/>
                      </a:solidFill>
                      <a:prstDash val="solid"/>
                      <a:round/>
                      <a:headEnd type="none" w="med" len="med"/>
                      <a:tailEnd type="none" w="med" len="med"/>
                    </a:lnB>
                    <a:solidFill>
                      <a:srgbClr val="FDE6CF"/>
                    </a:solidFill>
                  </a:tcPr>
                </a:tc>
                <a:tc>
                  <a:txBody>
                    <a:bodyPr/>
                    <a:lstStyle/>
                    <a:p>
                      <a:pPr>
                        <a:lnSpc>
                          <a:spcPct val="115000"/>
                        </a:lnSpc>
                        <a:spcAft>
                          <a:spcPts val="800"/>
                        </a:spcAft>
                      </a:pPr>
                      <a:r>
                        <a:rPr lang="en-GB" sz="24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Between 1 September 2024 and 31 August 2025ˆˆ</a:t>
                      </a:r>
                      <a:endParaRPr lang="en-GB" sz="2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2700" cap="flat" cmpd="sng" algn="ctr">
                      <a:solidFill>
                        <a:srgbClr val="F7CAAC"/>
                      </a:solidFill>
                      <a:prstDash val="solid"/>
                      <a:round/>
                      <a:headEnd type="none" w="med" len="med"/>
                      <a:tailEnd type="none" w="med" len="med"/>
                    </a:lnT>
                    <a:lnB w="12700" cap="flat" cmpd="sng" algn="ctr">
                      <a:solidFill>
                        <a:srgbClr val="F7CAAC"/>
                      </a:solidFill>
                      <a:prstDash val="solid"/>
                      <a:round/>
                      <a:headEnd type="none" w="med" len="med"/>
                      <a:tailEnd type="none" w="med" len="med"/>
                    </a:lnB>
                    <a:solidFill>
                      <a:srgbClr val="F7F6D5"/>
                    </a:solidFill>
                  </a:tcPr>
                </a:tc>
                <a:tc>
                  <a:txBody>
                    <a:bodyPr/>
                    <a:lstStyle/>
                    <a:p>
                      <a:pPr>
                        <a:lnSpc>
                          <a:spcPct val="115000"/>
                        </a:lnSpc>
                        <a:spcAft>
                          <a:spcPts val="800"/>
                        </a:spcAft>
                      </a:pPr>
                      <a:r>
                        <a:rPr lang="en-GB" sz="2400" kern="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Until their 80</a:t>
                      </a:r>
                      <a:r>
                        <a:rPr lang="en-GB" sz="2400" kern="0" baseline="30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th</a:t>
                      </a:r>
                      <a:r>
                        <a:rPr lang="en-GB" sz="2400" kern="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birthday</a:t>
                      </a:r>
                      <a:endParaRPr lang="en-GB" sz="2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2700" cap="flat" cmpd="sng" algn="ctr">
                      <a:solidFill>
                        <a:srgbClr val="F7CAAC"/>
                      </a:solidFill>
                      <a:prstDash val="solid"/>
                      <a:round/>
                      <a:headEnd type="none" w="med" len="med"/>
                      <a:tailEnd type="none" w="med" len="med"/>
                    </a:lnT>
                    <a:lnB w="12700" cap="flat" cmpd="sng" algn="ctr">
                      <a:solidFill>
                        <a:srgbClr val="F7CAAC"/>
                      </a:solidFill>
                      <a:prstDash val="solid"/>
                      <a:round/>
                      <a:headEnd type="none" w="med" len="med"/>
                      <a:tailEnd type="none" w="med" len="med"/>
                    </a:lnB>
                    <a:solidFill>
                      <a:srgbClr val="F7F6D5"/>
                    </a:solidFill>
                  </a:tcPr>
                </a:tc>
                <a:extLst>
                  <a:ext uri="{0D108BD9-81ED-4DB2-BD59-A6C34878D82A}">
                    <a16:rowId xmlns:a16="http://schemas.microsoft.com/office/drawing/2014/main" val="1568725495"/>
                  </a:ext>
                </a:extLst>
              </a:tr>
              <a:tr h="857870">
                <a:tc>
                  <a:txBody>
                    <a:bodyPr/>
                    <a:lstStyle/>
                    <a:p>
                      <a:pPr>
                        <a:lnSpc>
                          <a:spcPct val="115000"/>
                        </a:lnSpc>
                        <a:spcAft>
                          <a:spcPts val="800"/>
                        </a:spcAft>
                      </a:pPr>
                      <a:r>
                        <a:rPr lang="en-GB" sz="2400" b="1" kern="1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79</a:t>
                      </a:r>
                      <a:r>
                        <a:rPr lang="en-GB" sz="2400" b="1" kern="100">
                          <a:solidFill>
                            <a:srgbClr val="000000"/>
                          </a:solidFill>
                          <a:effectLst/>
                          <a:latin typeface="Calibri" panose="020F0502020204030204" pitchFamily="34" charset="0"/>
                          <a:ea typeface="Calibri" panose="020F0502020204030204" pitchFamily="34" charset="0"/>
                          <a:cs typeface="Calibri" panose="020F0502020204030204" pitchFamily="34" charset="0"/>
                        </a:rPr>
                        <a:t>ˆ</a:t>
                      </a:r>
                      <a:endParaRPr lang="en-GB" sz="2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2700" cap="flat" cmpd="sng" algn="ctr">
                      <a:solidFill>
                        <a:srgbClr val="F7CAAC"/>
                      </a:solidFill>
                      <a:prstDash val="solid"/>
                      <a:round/>
                      <a:headEnd type="none" w="med" len="med"/>
                      <a:tailEnd type="none" w="med" len="med"/>
                    </a:lnT>
                    <a:lnB w="12700" cap="flat" cmpd="sng" algn="ctr">
                      <a:solidFill>
                        <a:srgbClr val="F7CAAC"/>
                      </a:solidFill>
                      <a:prstDash val="solid"/>
                      <a:round/>
                      <a:headEnd type="none" w="med" len="med"/>
                      <a:tailEnd type="none" w="med" len="med"/>
                    </a:lnB>
                    <a:solidFill>
                      <a:srgbClr val="FDE6CF"/>
                    </a:solidFill>
                  </a:tcPr>
                </a:tc>
                <a:tc>
                  <a:txBody>
                    <a:bodyPr/>
                    <a:lstStyle/>
                    <a:p>
                      <a:pPr>
                        <a:lnSpc>
                          <a:spcPct val="115000"/>
                        </a:lnSpc>
                        <a:spcAft>
                          <a:spcPts val="800"/>
                        </a:spcAft>
                      </a:pPr>
                      <a:r>
                        <a:rPr lang="en-GB" sz="2400" kern="1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Between 1 September 2024 and 31 August 2025ˆˆ</a:t>
                      </a:r>
                      <a:endParaRPr lang="en-GB" sz="2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2700" cap="flat" cmpd="sng" algn="ctr">
                      <a:solidFill>
                        <a:srgbClr val="F7CAAC"/>
                      </a:solidFill>
                      <a:prstDash val="solid"/>
                      <a:round/>
                      <a:headEnd type="none" w="med" len="med"/>
                      <a:tailEnd type="none" w="med" len="med"/>
                    </a:lnT>
                    <a:lnB w="12700" cap="flat" cmpd="sng" algn="ctr">
                      <a:solidFill>
                        <a:srgbClr val="F7CAAC"/>
                      </a:solidFill>
                      <a:prstDash val="solid"/>
                      <a:round/>
                      <a:headEnd type="none" w="med" len="med"/>
                      <a:tailEnd type="none" w="med" len="med"/>
                    </a:lnB>
                    <a:solidFill>
                      <a:srgbClr val="F7F6D5"/>
                    </a:solidFill>
                  </a:tcPr>
                </a:tc>
                <a:tc>
                  <a:txBody>
                    <a:bodyPr/>
                    <a:lstStyle/>
                    <a:p>
                      <a:pPr>
                        <a:lnSpc>
                          <a:spcPct val="115000"/>
                        </a:lnSpc>
                        <a:spcAft>
                          <a:spcPts val="800"/>
                        </a:spcAft>
                      </a:pPr>
                      <a:r>
                        <a:rPr lang="en-GB" sz="2400" kern="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Until the 31 August 2025</a:t>
                      </a:r>
                      <a:endParaRPr lang="en-GB" sz="2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2700" cap="flat" cmpd="sng" algn="ctr">
                      <a:solidFill>
                        <a:srgbClr val="F7CAAC"/>
                      </a:solidFill>
                      <a:prstDash val="solid"/>
                      <a:round/>
                      <a:headEnd type="none" w="med" len="med"/>
                      <a:tailEnd type="none" w="med" len="med"/>
                    </a:lnT>
                    <a:lnB w="12700" cap="flat" cmpd="sng" algn="ctr">
                      <a:solidFill>
                        <a:srgbClr val="F7CAAC"/>
                      </a:solidFill>
                      <a:prstDash val="solid"/>
                      <a:round/>
                      <a:headEnd type="none" w="med" len="med"/>
                      <a:tailEnd type="none" w="med" len="med"/>
                    </a:lnB>
                    <a:solidFill>
                      <a:srgbClr val="F7F6D5"/>
                    </a:solidFill>
                  </a:tcPr>
                </a:tc>
                <a:extLst>
                  <a:ext uri="{0D108BD9-81ED-4DB2-BD59-A6C34878D82A}">
                    <a16:rowId xmlns:a16="http://schemas.microsoft.com/office/drawing/2014/main" val="4045120255"/>
                  </a:ext>
                </a:extLst>
              </a:tr>
            </a:tbl>
          </a:graphicData>
        </a:graphic>
      </p:graphicFrame>
      <p:sp>
        <p:nvSpPr>
          <p:cNvPr id="4" name="Footer Placeholder 5">
            <a:extLst>
              <a:ext uri="{FF2B5EF4-FFF2-40B4-BE49-F238E27FC236}">
                <a16:creationId xmlns:a16="http://schemas.microsoft.com/office/drawing/2014/main" id="{5129F33A-FD2E-D4C5-FF0F-432407F1B161}"/>
              </a:ext>
            </a:extLst>
          </p:cNvPr>
          <p:cNvSpPr>
            <a:spLocks noGrp="1"/>
          </p:cNvSpPr>
          <p:nvPr>
            <p:ph type="ftr" sz="quarter" idx="11"/>
          </p:nvPr>
        </p:nvSpPr>
        <p:spPr>
          <a:xfrm>
            <a:off x="1106185" y="6335961"/>
            <a:ext cx="10247616" cy="365125"/>
          </a:xfrm>
        </p:spPr>
        <p:txBody>
          <a:bodyPr/>
          <a:lstStyle/>
          <a:p>
            <a:r>
              <a:rPr lang="en-GB" dirty="0"/>
              <a:t>RSV vaccination programme for older adults: training slide set for healthcare practitioners</a:t>
            </a:r>
          </a:p>
        </p:txBody>
      </p:sp>
    </p:spTree>
    <p:extLst>
      <p:ext uri="{BB962C8B-B14F-4D97-AF65-F5344CB8AC3E}">
        <p14:creationId xmlns:p14="http://schemas.microsoft.com/office/powerpoint/2010/main" val="28954312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A092B6-B19B-7753-E325-C7399E127C85}"/>
              </a:ext>
            </a:extLst>
          </p:cNvPr>
          <p:cNvSpPr>
            <a:spLocks noGrp="1"/>
          </p:cNvSpPr>
          <p:nvPr>
            <p:ph type="title"/>
          </p:nvPr>
        </p:nvSpPr>
        <p:spPr>
          <a:xfrm>
            <a:off x="409028" y="365125"/>
            <a:ext cx="11685860" cy="835081"/>
          </a:xfrm>
        </p:spPr>
        <p:txBody>
          <a:bodyPr lIns="91440" tIns="45720" rIns="91440" bIns="45720" anchor="t"/>
          <a:lstStyle/>
          <a:p>
            <a:r>
              <a:rPr lang="en-GB" sz="4000" b="1" dirty="0">
                <a:cs typeface="Arial"/>
              </a:rPr>
              <a:t>Abrysvo</a:t>
            </a:r>
            <a:r>
              <a:rPr lang="en-GB" sz="4000" b="1" baseline="30000" dirty="0">
                <a:cs typeface="Arial"/>
              </a:rPr>
              <a:t>®</a:t>
            </a:r>
            <a:r>
              <a:rPr lang="en-GB" sz="4000" b="1" dirty="0">
                <a:cs typeface="Arial"/>
              </a:rPr>
              <a:t> vaccine: pharmaceutical information</a:t>
            </a:r>
            <a:endParaRPr lang="en-GB" sz="4000" b="1" baseline="30000" dirty="0">
              <a:cs typeface="Arial"/>
            </a:endParaRPr>
          </a:p>
        </p:txBody>
      </p:sp>
      <p:sp>
        <p:nvSpPr>
          <p:cNvPr id="3" name="Content Placeholder 2">
            <a:extLst>
              <a:ext uri="{FF2B5EF4-FFF2-40B4-BE49-F238E27FC236}">
                <a16:creationId xmlns:a16="http://schemas.microsoft.com/office/drawing/2014/main" id="{7700BDA9-3FC7-1888-6FD4-0BA1867A2072}"/>
              </a:ext>
            </a:extLst>
          </p:cNvPr>
          <p:cNvSpPr>
            <a:spLocks noGrp="1"/>
          </p:cNvSpPr>
          <p:nvPr>
            <p:ph idx="1"/>
          </p:nvPr>
        </p:nvSpPr>
        <p:spPr>
          <a:xfrm>
            <a:off x="412393" y="1427929"/>
            <a:ext cx="11041669" cy="4539720"/>
          </a:xfrm>
        </p:spPr>
        <p:txBody>
          <a:bodyPr vert="horz" lIns="91440" tIns="45720" rIns="91440" bIns="45720" rtlCol="0" anchor="t">
            <a:noAutofit/>
          </a:bodyPr>
          <a:lstStyle/>
          <a:p>
            <a:r>
              <a:rPr lang="en-GB" sz="2000" dirty="0">
                <a:cs typeface="Arial"/>
              </a:rPr>
              <a:t>Abrysvo</a:t>
            </a:r>
            <a:r>
              <a:rPr lang="en-GB" sz="2000" baseline="30000" dirty="0">
                <a:cs typeface="Arial"/>
              </a:rPr>
              <a:t>® </a:t>
            </a:r>
            <a:r>
              <a:rPr lang="en-GB" sz="2000" dirty="0">
                <a:cs typeface="Arial"/>
              </a:rPr>
              <a:t>is the recommended vaccine for RSV vaccination of older adults and is the only vaccine currently available for use within the national programme in the UK </a:t>
            </a:r>
          </a:p>
          <a:p>
            <a:r>
              <a:rPr lang="en-GB" sz="2000" dirty="0">
                <a:cs typeface="Arial"/>
              </a:rPr>
              <a:t>It is a non-live, bivalent recombinant vaccine</a:t>
            </a:r>
            <a:endParaRPr lang="en-GB" sz="2000" dirty="0"/>
          </a:p>
          <a:p>
            <a:r>
              <a:rPr lang="en-GB" sz="2000" dirty="0">
                <a:cs typeface="Arial"/>
              </a:rPr>
              <a:t>As it does not contain any live organisms, it cannot cause the disease against which it protects and can be given to immunosuppressed individuals</a:t>
            </a:r>
            <a:endParaRPr lang="en-GB" sz="2000" dirty="0"/>
          </a:p>
          <a:p>
            <a:r>
              <a:rPr lang="en-GB" sz="2000" dirty="0">
                <a:cs typeface="Arial"/>
              </a:rPr>
              <a:t>Abrysvo</a:t>
            </a:r>
            <a:r>
              <a:rPr lang="en-GB" sz="2000" baseline="30000" dirty="0">
                <a:cs typeface="Arial"/>
              </a:rPr>
              <a:t>®  </a:t>
            </a:r>
            <a:r>
              <a:rPr lang="en-GB" sz="2000" dirty="0">
                <a:cs typeface="Arial"/>
              </a:rPr>
              <a:t>requires reconstitution prior to administration </a:t>
            </a:r>
            <a:endParaRPr lang="en-GB" sz="2000" dirty="0"/>
          </a:p>
          <a:p>
            <a:r>
              <a:rPr lang="en-GB" sz="2000" dirty="0">
                <a:cs typeface="Arial"/>
              </a:rPr>
              <a:t>After reconstitution, one 0.5ml dose of Abrysvo</a:t>
            </a:r>
            <a:r>
              <a:rPr lang="en-GB" sz="2000" baseline="30000" dirty="0">
                <a:cs typeface="Arial"/>
              </a:rPr>
              <a:t>®</a:t>
            </a:r>
            <a:r>
              <a:rPr lang="en-GB" sz="2000" dirty="0">
                <a:cs typeface="Arial"/>
              </a:rPr>
              <a:t> contains:</a:t>
            </a:r>
          </a:p>
          <a:p>
            <a:pPr lvl="1"/>
            <a:r>
              <a:rPr lang="en-GB" sz="2000" dirty="0">
                <a:cs typeface="Arial"/>
              </a:rPr>
              <a:t>RSV subgroup A stabilised prefusion F antigen 60 micrograms</a:t>
            </a:r>
          </a:p>
          <a:p>
            <a:pPr lvl="1"/>
            <a:r>
              <a:rPr lang="en-GB" sz="2000" dirty="0">
                <a:cs typeface="Arial"/>
              </a:rPr>
              <a:t>RSV subgroup B stabilised prefusion F antigen 60 micrograms</a:t>
            </a:r>
          </a:p>
          <a:p>
            <a:pPr marL="457200" lvl="1" indent="0">
              <a:buNone/>
            </a:pPr>
            <a:endParaRPr lang="en-GB" sz="2000" dirty="0">
              <a:cs typeface="Arial"/>
            </a:endParaRPr>
          </a:p>
          <a:p>
            <a:pPr marL="229870" lvl="1"/>
            <a:r>
              <a:rPr lang="en-GB" sz="2000" dirty="0">
                <a:cs typeface="Arial"/>
              </a:rPr>
              <a:t>Abrysvo® is licensed for active immunisation of individuals 60 years of age and older for the prevention of lower respiratory tract disease caused by RSV </a:t>
            </a:r>
          </a:p>
          <a:p>
            <a:pPr marL="1270" lvl="1" indent="0">
              <a:buNone/>
            </a:pPr>
            <a:r>
              <a:rPr lang="en-GB" sz="2000" dirty="0">
                <a:cs typeface="Arial"/>
              </a:rPr>
              <a:t>   (</a:t>
            </a:r>
            <a:r>
              <a:rPr lang="en-GB" sz="2000" b="1" dirty="0">
                <a:cs typeface="Arial"/>
              </a:rPr>
              <a:t>Note: individuals aged 60 to 74 are not included in the national programme</a:t>
            </a:r>
            <a:r>
              <a:rPr lang="en-GB" sz="2000" dirty="0">
                <a:cs typeface="Arial"/>
              </a:rPr>
              <a:t>)</a:t>
            </a:r>
          </a:p>
        </p:txBody>
      </p:sp>
      <p:sp>
        <p:nvSpPr>
          <p:cNvPr id="5" name="Slide Number Placeholder 4">
            <a:extLst>
              <a:ext uri="{FF2B5EF4-FFF2-40B4-BE49-F238E27FC236}">
                <a16:creationId xmlns:a16="http://schemas.microsoft.com/office/drawing/2014/main" id="{1DEE4CB4-82E8-987B-DE05-F0BAA411B8DA}"/>
              </a:ext>
            </a:extLst>
          </p:cNvPr>
          <p:cNvSpPr>
            <a:spLocks noGrp="1"/>
          </p:cNvSpPr>
          <p:nvPr>
            <p:ph type="sldNum" sz="quarter" idx="11"/>
          </p:nvPr>
        </p:nvSpPr>
        <p:spPr/>
        <p:txBody>
          <a:bodyPr/>
          <a:lstStyle/>
          <a:p>
            <a:fld id="{344369E4-5DE7-46E5-874E-4FD437973785}" type="slidenum">
              <a:rPr lang="en-GB" smtClean="0"/>
              <a:pPr/>
              <a:t>21</a:t>
            </a:fld>
            <a:endParaRPr lang="en-GB" sz="1400"/>
          </a:p>
        </p:txBody>
      </p:sp>
      <p:pic>
        <p:nvPicPr>
          <p:cNvPr id="7" name="Picture 6" descr="A syringe and vials next to a box&#10;&#10;Description automatically generated">
            <a:extLst>
              <a:ext uri="{FF2B5EF4-FFF2-40B4-BE49-F238E27FC236}">
                <a16:creationId xmlns:a16="http://schemas.microsoft.com/office/drawing/2014/main" id="{F413A8BC-980A-E663-09CE-2EA619E01D7E}"/>
              </a:ext>
            </a:extLst>
          </p:cNvPr>
          <p:cNvPicPr>
            <a:picLocks noChangeAspect="1"/>
          </p:cNvPicPr>
          <p:nvPr/>
        </p:nvPicPr>
        <p:blipFill rotWithShape="1">
          <a:blip r:embed="rId3"/>
          <a:srcRect l="14697" t="9660" r="21984" b="7877"/>
          <a:stretch/>
        </p:blipFill>
        <p:spPr>
          <a:xfrm>
            <a:off x="8403104" y="3000654"/>
            <a:ext cx="2560475" cy="1644941"/>
          </a:xfrm>
          <a:prstGeom prst="rect">
            <a:avLst/>
          </a:prstGeom>
          <a:ln w="12700">
            <a:solidFill>
              <a:schemeClr val="accent6"/>
            </a:solidFill>
          </a:ln>
        </p:spPr>
      </p:pic>
      <p:sp>
        <p:nvSpPr>
          <p:cNvPr id="6" name="Footer Placeholder 5">
            <a:extLst>
              <a:ext uri="{FF2B5EF4-FFF2-40B4-BE49-F238E27FC236}">
                <a16:creationId xmlns:a16="http://schemas.microsoft.com/office/drawing/2014/main" id="{2C3204F4-A99B-F9D1-48AB-E97DA9D8B735}"/>
              </a:ext>
            </a:extLst>
          </p:cNvPr>
          <p:cNvSpPr>
            <a:spLocks noGrp="1"/>
          </p:cNvSpPr>
          <p:nvPr>
            <p:ph type="ftr" sz="quarter" idx="11"/>
          </p:nvPr>
        </p:nvSpPr>
        <p:spPr>
          <a:xfrm>
            <a:off x="1423826" y="6352997"/>
            <a:ext cx="10185971"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26610685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C7C187-E7E9-B743-F952-BD4D3541B4C7}"/>
              </a:ext>
            </a:extLst>
          </p:cNvPr>
          <p:cNvSpPr>
            <a:spLocks noGrp="1"/>
          </p:cNvSpPr>
          <p:nvPr>
            <p:ph type="title"/>
          </p:nvPr>
        </p:nvSpPr>
        <p:spPr>
          <a:xfrm>
            <a:off x="409575" y="355601"/>
            <a:ext cx="10515600" cy="1011612"/>
          </a:xfrm>
        </p:spPr>
        <p:txBody>
          <a:bodyPr lIns="91440" tIns="45720" rIns="91440" bIns="45720" anchor="t"/>
          <a:lstStyle/>
          <a:p>
            <a:r>
              <a:rPr lang="en-GB" b="1" dirty="0">
                <a:latin typeface="Arial"/>
                <a:cs typeface="Arial"/>
              </a:rPr>
              <a:t>How Abrysvo</a:t>
            </a:r>
            <a:r>
              <a:rPr lang="en-GB" b="1" baseline="30000" dirty="0">
                <a:latin typeface="Arial"/>
                <a:cs typeface="Arial"/>
              </a:rPr>
              <a:t>®</a:t>
            </a:r>
            <a:r>
              <a:rPr lang="en-GB" b="1" dirty="0">
                <a:latin typeface="Arial"/>
                <a:cs typeface="Arial"/>
              </a:rPr>
              <a:t> vaccine works</a:t>
            </a:r>
          </a:p>
        </p:txBody>
      </p:sp>
      <p:sp>
        <p:nvSpPr>
          <p:cNvPr id="3" name="Content Placeholder 2">
            <a:extLst>
              <a:ext uri="{FF2B5EF4-FFF2-40B4-BE49-F238E27FC236}">
                <a16:creationId xmlns:a16="http://schemas.microsoft.com/office/drawing/2014/main" id="{981E012E-DA1B-A88C-7CE2-D05AB1FFAAC4}"/>
              </a:ext>
            </a:extLst>
          </p:cNvPr>
          <p:cNvSpPr>
            <a:spLocks noGrp="1"/>
          </p:cNvSpPr>
          <p:nvPr>
            <p:ph idx="1"/>
          </p:nvPr>
        </p:nvSpPr>
        <p:spPr>
          <a:xfrm>
            <a:off x="412398" y="1274359"/>
            <a:ext cx="11062473" cy="4697730"/>
          </a:xfrm>
        </p:spPr>
        <p:txBody>
          <a:bodyPr vert="horz" lIns="91440" tIns="45720" rIns="91440" bIns="45720" rtlCol="0" anchor="t">
            <a:noAutofit/>
          </a:bodyPr>
          <a:lstStyle/>
          <a:p>
            <a:pPr>
              <a:lnSpc>
                <a:spcPct val="100000"/>
              </a:lnSpc>
            </a:pPr>
            <a:r>
              <a:rPr lang="en-GB" sz="2000" dirty="0">
                <a:cs typeface="Arial"/>
              </a:rPr>
              <a:t>The</a:t>
            </a:r>
            <a:r>
              <a:rPr lang="en-GB" sz="2000" dirty="0">
                <a:latin typeface="+mn-lt"/>
                <a:cs typeface="Arial"/>
              </a:rPr>
              <a:t> RSV vaccine Abrysvo® is a non-live bivalent recombinant vaccine </a:t>
            </a:r>
            <a:endParaRPr lang="en-US" sz="2000" dirty="0">
              <a:latin typeface="+mn-lt"/>
              <a:cs typeface="Arial"/>
            </a:endParaRPr>
          </a:p>
          <a:p>
            <a:pPr>
              <a:lnSpc>
                <a:spcPct val="100000"/>
              </a:lnSpc>
            </a:pPr>
            <a:r>
              <a:rPr lang="en-GB" sz="2000" dirty="0">
                <a:cs typeface="Arial"/>
              </a:rPr>
              <a:t>Recombinant</a:t>
            </a:r>
            <a:r>
              <a:rPr lang="en-GB" sz="2000" dirty="0">
                <a:latin typeface="+mn-lt"/>
                <a:cs typeface="Arial"/>
              </a:rPr>
              <a:t> means a small piece of DNA from the protein of the virus is taken and inserted into a manufactured cell. As these cells grow the protein is made too. This protein is then purified and put into the vaccine which, when introduced into the body via IM injection, activates the immune system </a:t>
            </a:r>
            <a:endParaRPr lang="en-US" sz="2000" dirty="0">
              <a:latin typeface="+mn-lt"/>
              <a:cs typeface="Arial"/>
            </a:endParaRPr>
          </a:p>
          <a:p>
            <a:pPr>
              <a:lnSpc>
                <a:spcPct val="100000"/>
              </a:lnSpc>
            </a:pPr>
            <a:r>
              <a:rPr lang="en-GB" sz="2000" dirty="0">
                <a:cs typeface="Arial"/>
              </a:rPr>
              <a:t>It</a:t>
            </a:r>
            <a:r>
              <a:rPr lang="en-GB" sz="2000" dirty="0">
                <a:latin typeface="+mn-lt"/>
                <a:cs typeface="Arial"/>
              </a:rPr>
              <a:t> is referred to as bivalent because Abrysvo</a:t>
            </a:r>
            <a:r>
              <a:rPr lang="en-GB" sz="2000" baseline="30000" dirty="0">
                <a:latin typeface="+mn-lt"/>
                <a:cs typeface="Arial"/>
              </a:rPr>
              <a:t>®</a:t>
            </a:r>
            <a:r>
              <a:rPr lang="en-GB" sz="2000" dirty="0">
                <a:latin typeface="+mn-lt"/>
                <a:cs typeface="Arial"/>
              </a:rPr>
              <a:t> contains versions of two proteins found on the surface of the virus called ‘RSV subgroup A stabilised prefusion F’ and ‘RSV subgroup B stabilised prefusion F’ </a:t>
            </a:r>
            <a:endParaRPr lang="en-US" sz="2000" dirty="0">
              <a:latin typeface="+mn-lt"/>
              <a:cs typeface="Arial"/>
            </a:endParaRPr>
          </a:p>
          <a:p>
            <a:pPr>
              <a:lnSpc>
                <a:spcPct val="100000"/>
              </a:lnSpc>
            </a:pPr>
            <a:r>
              <a:rPr lang="en-GB" sz="2000" dirty="0">
                <a:cs typeface="Arial"/>
              </a:rPr>
              <a:t>The</a:t>
            </a:r>
            <a:r>
              <a:rPr lang="en-GB" sz="2000" dirty="0">
                <a:latin typeface="+mn-lt"/>
                <a:cs typeface="Arial"/>
              </a:rPr>
              <a:t> vaccine antigen (prefusion F proteins) stimulates the immune system to produce antibodies. When the individual encounters RSV virus, the antibodies neutralise the prefusion F proteins thus preventing the virus particle from fusing with and entering the host’s cells and causing an RSV infection</a:t>
            </a:r>
            <a:endParaRPr lang="en-US" sz="2000" dirty="0">
              <a:latin typeface="+mn-lt"/>
              <a:cs typeface="Arial"/>
            </a:endParaRPr>
          </a:p>
          <a:p>
            <a:pPr>
              <a:lnSpc>
                <a:spcPct val="100000"/>
              </a:lnSpc>
            </a:pPr>
            <a:r>
              <a:rPr lang="en-GB" sz="2000" dirty="0">
                <a:cs typeface="Arial"/>
              </a:rPr>
              <a:t>The</a:t>
            </a:r>
            <a:r>
              <a:rPr lang="en-GB" sz="2000" dirty="0">
                <a:latin typeface="+mn-lt"/>
                <a:cs typeface="Arial"/>
              </a:rPr>
              <a:t> vaccine is sometimes called pre-F because it is based on the prefusion form of the fusion (F) protein which the virus uses to invade human cells</a:t>
            </a:r>
            <a:endParaRPr lang="en-GB" sz="2000" dirty="0"/>
          </a:p>
        </p:txBody>
      </p:sp>
      <p:sp>
        <p:nvSpPr>
          <p:cNvPr id="5" name="Slide Number Placeholder 4">
            <a:extLst>
              <a:ext uri="{FF2B5EF4-FFF2-40B4-BE49-F238E27FC236}">
                <a16:creationId xmlns:a16="http://schemas.microsoft.com/office/drawing/2014/main" id="{430F83CB-97D6-C2FE-4473-B128C306F5EA}"/>
              </a:ext>
            </a:extLst>
          </p:cNvPr>
          <p:cNvSpPr>
            <a:spLocks noGrp="1"/>
          </p:cNvSpPr>
          <p:nvPr>
            <p:ph type="sldNum" sz="quarter" idx="11"/>
          </p:nvPr>
        </p:nvSpPr>
        <p:spPr/>
        <p:txBody>
          <a:bodyPr/>
          <a:lstStyle/>
          <a:p>
            <a:fld id="{344369E4-5DE7-46E5-874E-4FD437973785}" type="slidenum">
              <a:rPr lang="en-GB" smtClean="0"/>
              <a:pPr/>
              <a:t>22</a:t>
            </a:fld>
            <a:endParaRPr lang="en-GB" sz="1400" dirty="0"/>
          </a:p>
        </p:txBody>
      </p:sp>
      <p:sp>
        <p:nvSpPr>
          <p:cNvPr id="6" name="Footer Placeholder 5">
            <a:extLst>
              <a:ext uri="{FF2B5EF4-FFF2-40B4-BE49-F238E27FC236}">
                <a16:creationId xmlns:a16="http://schemas.microsoft.com/office/drawing/2014/main" id="{B785CC52-C2B9-BA0F-3A2B-AA12D256254F}"/>
              </a:ext>
            </a:extLst>
          </p:cNvPr>
          <p:cNvSpPr>
            <a:spLocks noGrp="1"/>
          </p:cNvSpPr>
          <p:nvPr>
            <p:ph type="ftr" sz="quarter" idx="11"/>
          </p:nvPr>
        </p:nvSpPr>
        <p:spPr>
          <a:xfrm>
            <a:off x="1351906" y="6356350"/>
            <a:ext cx="10709953"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31075008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5124D0-040B-4D68-8664-411D7862424D}"/>
              </a:ext>
            </a:extLst>
          </p:cNvPr>
          <p:cNvSpPr>
            <a:spLocks noGrp="1"/>
          </p:cNvSpPr>
          <p:nvPr>
            <p:ph type="title"/>
          </p:nvPr>
        </p:nvSpPr>
        <p:spPr/>
        <p:txBody>
          <a:bodyPr lIns="91440" tIns="45720" rIns="91440" bIns="45720" anchor="t" anchorCtr="0"/>
          <a:lstStyle/>
          <a:p>
            <a:r>
              <a:rPr lang="en-GB" sz="4400" b="1" dirty="0">
                <a:solidFill>
                  <a:schemeClr val="tx1"/>
                </a:solidFill>
                <a:latin typeface="Arial"/>
                <a:cs typeface="Arial"/>
              </a:rPr>
              <a:t>Abrysvo</a:t>
            </a:r>
            <a:r>
              <a:rPr lang="en-GB" sz="4400" b="1" baseline="30000" dirty="0">
                <a:solidFill>
                  <a:schemeClr val="tx1"/>
                </a:solidFill>
                <a:latin typeface="Arial"/>
                <a:cs typeface="Arial"/>
              </a:rPr>
              <a:t>® </a:t>
            </a:r>
            <a:r>
              <a:rPr lang="en-GB" sz="4400" b="1" dirty="0">
                <a:solidFill>
                  <a:schemeClr val="tx1"/>
                </a:solidFill>
                <a:latin typeface="Arial"/>
                <a:cs typeface="Arial"/>
              </a:rPr>
              <a:t>vaccine: effectiveness</a:t>
            </a:r>
            <a:endParaRPr lang="en-GB" sz="4400" b="1" dirty="0">
              <a:solidFill>
                <a:schemeClr val="tx1"/>
              </a:solidFill>
            </a:endParaRPr>
          </a:p>
        </p:txBody>
      </p:sp>
      <p:sp>
        <p:nvSpPr>
          <p:cNvPr id="11" name="Slide Number Placeholder 10">
            <a:extLst>
              <a:ext uri="{FF2B5EF4-FFF2-40B4-BE49-F238E27FC236}">
                <a16:creationId xmlns:a16="http://schemas.microsoft.com/office/drawing/2014/main" id="{91BFB48E-5B63-4F0E-9C11-E6AEEACA9E26}"/>
              </a:ext>
            </a:extLst>
          </p:cNvPr>
          <p:cNvSpPr>
            <a:spLocks noGrp="1"/>
          </p:cNvSpPr>
          <p:nvPr>
            <p:ph type="sldNum" sz="quarter" idx="10"/>
          </p:nvPr>
        </p:nvSpPr>
        <p:spPr>
          <a:xfrm>
            <a:off x="239903" y="6299481"/>
            <a:ext cx="10479640" cy="370276"/>
          </a:xfrm>
        </p:spPr>
        <p:txBody>
          <a:bodyPr/>
          <a:lstStyle/>
          <a:p>
            <a:pPr marL="531813" algn="l">
              <a:lnSpc>
                <a:spcPct val="150000"/>
              </a:lnSpc>
              <a:defRPr/>
            </a:pPr>
            <a:fld id="{344369E4-5DE7-46E5-874E-4FD437973785}" type="slidenum">
              <a:rPr lang="en-GB" b="1" smtClean="0">
                <a:solidFill>
                  <a:schemeClr val="bg1"/>
                </a:solidFill>
              </a:rPr>
              <a:pPr marL="531813" algn="l">
                <a:lnSpc>
                  <a:spcPct val="150000"/>
                </a:lnSpc>
                <a:defRPr/>
              </a:pPr>
              <a:t>23</a:t>
            </a:fld>
            <a:endParaRPr lang="en-US" b="1" dirty="0">
              <a:solidFill>
                <a:schemeClr val="bg1"/>
              </a:solidFill>
            </a:endParaRPr>
          </a:p>
        </p:txBody>
      </p:sp>
      <p:sp>
        <p:nvSpPr>
          <p:cNvPr id="5" name="Content Placeholder 4">
            <a:extLst>
              <a:ext uri="{FF2B5EF4-FFF2-40B4-BE49-F238E27FC236}">
                <a16:creationId xmlns:a16="http://schemas.microsoft.com/office/drawing/2014/main" id="{19C7C45D-22BA-49E6-A8FF-1DFBDDED67CD}"/>
              </a:ext>
            </a:extLst>
          </p:cNvPr>
          <p:cNvSpPr>
            <a:spLocks noGrp="1"/>
          </p:cNvSpPr>
          <p:nvPr>
            <p:ph idx="1"/>
          </p:nvPr>
        </p:nvSpPr>
        <p:spPr>
          <a:xfrm>
            <a:off x="376196" y="1059160"/>
            <a:ext cx="10704000" cy="4739679"/>
          </a:xfrm>
        </p:spPr>
        <p:txBody>
          <a:bodyPr vert="horz" lIns="91440" tIns="45720" rIns="91440" bIns="45720" rtlCol="0" anchor="t">
            <a:noAutofit/>
          </a:bodyPr>
          <a:lstStyle/>
          <a:p>
            <a:pPr marL="267970" indent="-267970">
              <a:lnSpc>
                <a:spcPct val="107000"/>
              </a:lnSpc>
              <a:spcAft>
                <a:spcPts val="800"/>
              </a:spcAft>
            </a:pPr>
            <a:r>
              <a:rPr lang="en-GB" sz="2000" dirty="0">
                <a:cs typeface="Arial"/>
              </a:rPr>
              <a:t>Abrysvo</a:t>
            </a:r>
            <a:r>
              <a:rPr lang="en-GB" sz="2000" baseline="30000" dirty="0">
                <a:cs typeface="Arial"/>
              </a:rPr>
              <a:t>®</a:t>
            </a:r>
            <a:r>
              <a:rPr lang="en-GB" sz="2000" dirty="0">
                <a:cs typeface="Arial"/>
              </a:rPr>
              <a:t> was licensed in the UK by the MHRA in November 2023 on the basis of safety and efficacy following a clinical trial of over 17,000 immunocompetent adults aged 60 years and above, 52% of whom had at least one stable chronic underlying condition </a:t>
            </a:r>
            <a:endParaRPr lang="en-GB" sz="2000" strike="sngStrike" dirty="0">
              <a:highlight>
                <a:srgbClr val="FFFF00"/>
              </a:highlight>
              <a:cs typeface="Arial"/>
            </a:endParaRPr>
          </a:p>
          <a:p>
            <a:pPr marL="267970" indent="-267970">
              <a:lnSpc>
                <a:spcPct val="107000"/>
              </a:lnSpc>
              <a:spcAft>
                <a:spcPts val="800"/>
              </a:spcAft>
            </a:pPr>
            <a:r>
              <a:rPr lang="en-GB" sz="2000" dirty="0">
                <a:cs typeface="Arial"/>
              </a:rPr>
              <a:t>At the end of the first RSV season, analysis demonstrated statistically significant vaccine efficacy (VE) for Abrysvo</a:t>
            </a:r>
            <a:r>
              <a:rPr lang="en-GB" sz="2000" baseline="30000" dirty="0">
                <a:cs typeface="Arial"/>
              </a:rPr>
              <a:t>®</a:t>
            </a:r>
            <a:r>
              <a:rPr lang="en-GB" sz="2000" dirty="0">
                <a:cs typeface="Arial"/>
              </a:rPr>
              <a:t> for reduction of RSV-associated lower respiratory tract illness with 2 or more symptoms of 65.1% and 3 or more symptoms of 88.9%</a:t>
            </a:r>
          </a:p>
          <a:p>
            <a:pPr marL="267970" indent="-267970">
              <a:lnSpc>
                <a:spcPct val="107000"/>
              </a:lnSpc>
              <a:spcAft>
                <a:spcPts val="800"/>
              </a:spcAft>
            </a:pPr>
            <a:r>
              <a:rPr lang="en-GB" sz="2000" dirty="0">
                <a:cs typeface="Arial"/>
              </a:rPr>
              <a:t>In the second season, the efficacy against 2 or more symptoms was 55.7% and against 3 or more symptoms was 77.8%.</a:t>
            </a:r>
          </a:p>
          <a:p>
            <a:pPr marL="267970" indent="-267970">
              <a:lnSpc>
                <a:spcPct val="107000"/>
              </a:lnSpc>
              <a:spcAft>
                <a:spcPts val="800"/>
              </a:spcAft>
            </a:pPr>
            <a:r>
              <a:rPr lang="en-GB" sz="2000" dirty="0" err="1">
                <a:cs typeface="Arial"/>
              </a:rPr>
              <a:t>Abryvso</a:t>
            </a:r>
            <a:r>
              <a:rPr lang="en-GB" sz="2000" baseline="30000" dirty="0">
                <a:cs typeface="Arial"/>
              </a:rPr>
              <a:t>® </a:t>
            </a:r>
            <a:r>
              <a:rPr lang="en-GB" sz="2000" dirty="0">
                <a:cs typeface="Arial"/>
              </a:rPr>
              <a:t>is licensed for use in Europe, the USA and in many other parts of the world. Over 3 million doses were administered to adults in the USA during winter 2023 to 2024 </a:t>
            </a:r>
          </a:p>
          <a:p>
            <a:pPr marL="267970" indent="-267970">
              <a:lnSpc>
                <a:spcPct val="107000"/>
              </a:lnSpc>
              <a:spcAft>
                <a:spcPts val="800"/>
              </a:spcAft>
            </a:pPr>
            <a:r>
              <a:rPr lang="en-GB" sz="2000" dirty="0">
                <a:cs typeface="Arial"/>
              </a:rPr>
              <a:t>Healthcare professionals are asked to report all suspected adverse reactions via the Yellow Card Scheme at: </a:t>
            </a:r>
            <a:r>
              <a:rPr lang="en-GB" sz="2000" dirty="0">
                <a:cs typeface="Arial"/>
                <a:hlinkClick r:id="rId3"/>
              </a:rPr>
              <a:t>www.mhra.gov.uk/yellowcard</a:t>
            </a:r>
            <a:endParaRPr lang="en-GB" sz="2000" dirty="0">
              <a:cs typeface="Arial"/>
            </a:endParaRPr>
          </a:p>
          <a:p>
            <a:pPr marL="4445" indent="-4445">
              <a:lnSpc>
                <a:spcPct val="107000"/>
              </a:lnSpc>
              <a:spcAft>
                <a:spcPts val="800"/>
              </a:spcAft>
            </a:pPr>
            <a:r>
              <a:rPr lang="en-GB" sz="2000" dirty="0"/>
              <a:t>   </a:t>
            </a:r>
            <a:r>
              <a:rPr lang="en-GB" sz="2000" b="1" dirty="0"/>
              <a:t>There is currently no data to support second doses in older adults</a:t>
            </a:r>
          </a:p>
        </p:txBody>
      </p:sp>
      <p:sp>
        <p:nvSpPr>
          <p:cNvPr id="6" name="Footer Placeholder 5">
            <a:extLst>
              <a:ext uri="{FF2B5EF4-FFF2-40B4-BE49-F238E27FC236}">
                <a16:creationId xmlns:a16="http://schemas.microsoft.com/office/drawing/2014/main" id="{B4B1F07D-6A0E-35A3-0531-456AEDAB69A5}"/>
              </a:ext>
            </a:extLst>
          </p:cNvPr>
          <p:cNvSpPr>
            <a:spLocks noGrp="1"/>
          </p:cNvSpPr>
          <p:nvPr>
            <p:ph type="ftr" sz="quarter" idx="11"/>
          </p:nvPr>
        </p:nvSpPr>
        <p:spPr>
          <a:xfrm>
            <a:off x="1288348" y="6381877"/>
            <a:ext cx="10598156" cy="363600"/>
          </a:xfrm>
        </p:spPr>
        <p:txBody>
          <a:bodyPr/>
          <a:lstStyle/>
          <a:p>
            <a:r>
              <a:rPr lang="en-GB" b="1" dirty="0">
                <a:solidFill>
                  <a:schemeClr val="bg1"/>
                </a:solidFill>
              </a:rPr>
              <a:t>RSV vaccination programme for older adults: training slide set for healthcare practitioners</a:t>
            </a:r>
          </a:p>
        </p:txBody>
      </p:sp>
    </p:spTree>
    <p:extLst>
      <p:ext uri="{BB962C8B-B14F-4D97-AF65-F5344CB8AC3E}">
        <p14:creationId xmlns:p14="http://schemas.microsoft.com/office/powerpoint/2010/main" val="6861603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6D39703-7618-2D09-56EB-1BB073EB3802}"/>
              </a:ext>
            </a:extLst>
          </p:cNvPr>
          <p:cNvSpPr>
            <a:spLocks noGrp="1"/>
          </p:cNvSpPr>
          <p:nvPr>
            <p:ph idx="1"/>
          </p:nvPr>
        </p:nvSpPr>
        <p:spPr>
          <a:xfrm>
            <a:off x="548057" y="1059160"/>
            <a:ext cx="10704000" cy="4739679"/>
          </a:xfrm>
        </p:spPr>
        <p:txBody>
          <a:bodyPr/>
          <a:lstStyle/>
          <a:p>
            <a:pPr marL="0" indent="0">
              <a:buNone/>
            </a:pPr>
            <a:r>
              <a:rPr lang="en-GB" sz="2000" b="1" dirty="0"/>
              <a:t>Guillain-Barre syndrome </a:t>
            </a:r>
          </a:p>
          <a:p>
            <a:r>
              <a:rPr lang="en-GB" sz="2400" dirty="0"/>
              <a:t> </a:t>
            </a:r>
            <a:r>
              <a:rPr lang="en-GB" sz="2000" dirty="0"/>
              <a:t>A small number of cases of Guillain-Barré syndrome (GBS) were detected in phase 3 clinical trials and in post-marketing surveillance of older adults (Schwarz et al., 2023, Walsh et al., 2023) </a:t>
            </a:r>
          </a:p>
          <a:p>
            <a:r>
              <a:rPr lang="en-GB" sz="2000" dirty="0"/>
              <a:t> A study over the first season of vaccination in the USA, suggested that RSV vaccines were associated with an increased risk of GBS in the six weeks following administration </a:t>
            </a:r>
          </a:p>
          <a:p>
            <a:r>
              <a:rPr lang="en-GB" sz="2000" dirty="0"/>
              <a:t> The risk was estimated at just under 10 cases of GBS for every million doses of the vaccine administered to older people. This compares to a background rate of GBS which is 20 per million per year in those aged 70-79 years (</a:t>
            </a:r>
            <a:r>
              <a:rPr lang="en-GB" sz="2000" dirty="0" err="1"/>
              <a:t>Sejvar</a:t>
            </a:r>
            <a:r>
              <a:rPr lang="en-GB" sz="2000" dirty="0"/>
              <a:t> et al., 2011)</a:t>
            </a:r>
          </a:p>
          <a:p>
            <a:endParaRPr lang="en-GB" sz="2400" dirty="0"/>
          </a:p>
          <a:p>
            <a:endParaRPr lang="en-GB" sz="2400" dirty="0"/>
          </a:p>
          <a:p>
            <a:pPr marL="0" indent="0" algn="ctr">
              <a:buNone/>
            </a:pPr>
            <a:r>
              <a:rPr lang="en-GB" dirty="0">
                <a:hlinkClick r:id="rId2"/>
              </a:rPr>
              <a:t>Green Book Chapter 27a: RSV</a:t>
            </a:r>
            <a:endParaRPr lang="en-GB" dirty="0"/>
          </a:p>
          <a:p>
            <a:endParaRPr lang="en-GB" sz="2400" dirty="0"/>
          </a:p>
        </p:txBody>
      </p:sp>
      <p:sp>
        <p:nvSpPr>
          <p:cNvPr id="4" name="Slide Number Placeholder 3">
            <a:extLst>
              <a:ext uri="{FF2B5EF4-FFF2-40B4-BE49-F238E27FC236}">
                <a16:creationId xmlns:a16="http://schemas.microsoft.com/office/drawing/2014/main" id="{CBEC8CC1-BFFE-0981-5B7A-21E41237FC53}"/>
              </a:ext>
            </a:extLst>
          </p:cNvPr>
          <p:cNvSpPr>
            <a:spLocks noGrp="1"/>
          </p:cNvSpPr>
          <p:nvPr>
            <p:ph type="sldNum" sz="quarter" idx="10"/>
          </p:nvPr>
        </p:nvSpPr>
        <p:spPr/>
        <p:txBody>
          <a:bodyPr/>
          <a:lstStyle/>
          <a:p>
            <a:pPr marL="531813">
              <a:defRPr/>
            </a:pPr>
            <a:r>
              <a:rPr lang="en-US" dirty="0"/>
              <a:t>  </a:t>
            </a:r>
            <a:fld id="{2565FA6D-D4C8-4C4C-AC4B-3269734D34D8}" type="slidenum">
              <a:rPr lang="en-US" smtClean="0"/>
              <a:pPr marL="531813">
                <a:defRPr/>
              </a:pPr>
              <a:t>24</a:t>
            </a:fld>
            <a:endParaRPr lang="en-US" dirty="0"/>
          </a:p>
        </p:txBody>
      </p:sp>
      <p:sp>
        <p:nvSpPr>
          <p:cNvPr id="5" name="Footer Placeholder 4">
            <a:extLst>
              <a:ext uri="{FF2B5EF4-FFF2-40B4-BE49-F238E27FC236}">
                <a16:creationId xmlns:a16="http://schemas.microsoft.com/office/drawing/2014/main" id="{7AA3CA27-9090-E121-9344-26419BD71CBE}"/>
              </a:ext>
            </a:extLst>
          </p:cNvPr>
          <p:cNvSpPr>
            <a:spLocks noGrp="1"/>
          </p:cNvSpPr>
          <p:nvPr>
            <p:ph type="ftr" sz="quarter" idx="11"/>
          </p:nvPr>
        </p:nvSpPr>
        <p:spPr>
          <a:xfrm>
            <a:off x="674670" y="6394228"/>
            <a:ext cx="10007606" cy="363600"/>
          </a:xfrm>
        </p:spPr>
        <p:txBody>
          <a:bodyPr/>
          <a:lstStyle/>
          <a:p>
            <a:r>
              <a:rPr lang="en-GB" sz="1400" dirty="0"/>
              <a:t>RSV vaccination programme for older adults: training slide set for healthcare practitioners</a:t>
            </a:r>
          </a:p>
        </p:txBody>
      </p:sp>
      <p:sp>
        <p:nvSpPr>
          <p:cNvPr id="6" name="Footer Placeholder 5">
            <a:extLst>
              <a:ext uri="{FF2B5EF4-FFF2-40B4-BE49-F238E27FC236}">
                <a16:creationId xmlns:a16="http://schemas.microsoft.com/office/drawing/2014/main" id="{7F3BF73F-E0B1-9478-E882-9A4684F290B1}"/>
              </a:ext>
            </a:extLst>
          </p:cNvPr>
          <p:cNvSpPr txBox="1">
            <a:spLocks/>
          </p:cNvSpPr>
          <p:nvPr/>
        </p:nvSpPr>
        <p:spPr>
          <a:xfrm>
            <a:off x="1464924" y="6308726"/>
            <a:ext cx="10052406" cy="348928"/>
          </a:xfr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b="1">
                <a:solidFill>
                  <a:schemeClr val="bg1"/>
                </a:solidFill>
              </a:rPr>
              <a:t>RSV vaccination programme for older adults: training slide set for healthcare practitioners</a:t>
            </a:r>
            <a:endParaRPr lang="en-GB" b="1" dirty="0">
              <a:solidFill>
                <a:schemeClr val="bg1"/>
              </a:solidFill>
            </a:endParaRPr>
          </a:p>
        </p:txBody>
      </p:sp>
      <p:sp>
        <p:nvSpPr>
          <p:cNvPr id="7" name="Title 1">
            <a:extLst>
              <a:ext uri="{FF2B5EF4-FFF2-40B4-BE49-F238E27FC236}">
                <a16:creationId xmlns:a16="http://schemas.microsoft.com/office/drawing/2014/main" id="{6A2E896E-4C61-722E-FF6A-64E8B9F83CB8}"/>
              </a:ext>
            </a:extLst>
          </p:cNvPr>
          <p:cNvSpPr>
            <a:spLocks noGrp="1"/>
          </p:cNvSpPr>
          <p:nvPr>
            <p:ph type="title"/>
          </p:nvPr>
        </p:nvSpPr>
        <p:spPr>
          <a:xfrm>
            <a:off x="376238" y="290513"/>
            <a:ext cx="10704512" cy="649287"/>
          </a:xfrm>
        </p:spPr>
        <p:txBody>
          <a:bodyPr lIns="91440" tIns="45720" rIns="91440" bIns="45720" anchor="t" anchorCtr="0"/>
          <a:lstStyle/>
          <a:p>
            <a:r>
              <a:rPr lang="en-GB" sz="4400" b="1" dirty="0">
                <a:solidFill>
                  <a:srgbClr val="002060"/>
                </a:solidFill>
                <a:latin typeface="Arial"/>
                <a:cs typeface="Arial"/>
              </a:rPr>
              <a:t>Abrysvo</a:t>
            </a:r>
            <a:r>
              <a:rPr lang="en-GB" sz="4400" b="1" baseline="30000" dirty="0">
                <a:solidFill>
                  <a:srgbClr val="002060"/>
                </a:solidFill>
                <a:latin typeface="Arial"/>
                <a:cs typeface="Arial"/>
              </a:rPr>
              <a:t>® </a:t>
            </a:r>
            <a:r>
              <a:rPr lang="en-GB" sz="4400" b="1" dirty="0">
                <a:solidFill>
                  <a:schemeClr val="tx1"/>
                </a:solidFill>
                <a:latin typeface="Arial"/>
                <a:cs typeface="Arial"/>
              </a:rPr>
              <a:t>Vaccine safety (1) </a:t>
            </a:r>
          </a:p>
        </p:txBody>
      </p:sp>
      <p:sp>
        <p:nvSpPr>
          <p:cNvPr id="2" name="Slide Number Placeholder 3">
            <a:extLst>
              <a:ext uri="{FF2B5EF4-FFF2-40B4-BE49-F238E27FC236}">
                <a16:creationId xmlns:a16="http://schemas.microsoft.com/office/drawing/2014/main" id="{C12D9499-04A5-CF96-43FF-D3D3F918E8F2}"/>
              </a:ext>
            </a:extLst>
          </p:cNvPr>
          <p:cNvSpPr txBox="1">
            <a:spLocks/>
          </p:cNvSpPr>
          <p:nvPr/>
        </p:nvSpPr>
        <p:spPr>
          <a:xfrm>
            <a:off x="133564" y="6308725"/>
            <a:ext cx="12274194" cy="549275"/>
          </a:xfr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531813">
              <a:defRPr/>
            </a:pPr>
            <a:r>
              <a:rPr lang="en-US">
                <a:solidFill>
                  <a:schemeClr val="bg1"/>
                </a:solidFill>
              </a:rPr>
              <a:t>  </a:t>
            </a:r>
            <a:fld id="{2565FA6D-D4C8-4C4C-AC4B-3269734D34D8}" type="slidenum">
              <a:rPr lang="en-US" b="1" smtClean="0">
                <a:solidFill>
                  <a:schemeClr val="bg1"/>
                </a:solidFill>
              </a:rPr>
              <a:pPr marL="531813">
                <a:defRPr/>
              </a:pPr>
              <a:t>24</a:t>
            </a:fld>
            <a:endParaRPr lang="en-US" b="1" dirty="0">
              <a:solidFill>
                <a:schemeClr val="bg1"/>
              </a:solidFill>
            </a:endParaRPr>
          </a:p>
        </p:txBody>
      </p:sp>
    </p:spTree>
    <p:extLst>
      <p:ext uri="{BB962C8B-B14F-4D97-AF65-F5344CB8AC3E}">
        <p14:creationId xmlns:p14="http://schemas.microsoft.com/office/powerpoint/2010/main" val="31185833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527E64-18EF-8EA9-9562-C50EFB621F90}"/>
              </a:ext>
            </a:extLst>
          </p:cNvPr>
          <p:cNvSpPr>
            <a:spLocks noGrp="1"/>
          </p:cNvSpPr>
          <p:nvPr>
            <p:ph type="title"/>
          </p:nvPr>
        </p:nvSpPr>
        <p:spPr>
          <a:xfrm>
            <a:off x="397968" y="111102"/>
            <a:ext cx="10704000" cy="648072"/>
          </a:xfrm>
        </p:spPr>
        <p:txBody>
          <a:bodyPr/>
          <a:lstStyle/>
          <a:p>
            <a:r>
              <a:rPr lang="en-GB" sz="4000" b="1" dirty="0">
                <a:solidFill>
                  <a:srgbClr val="002060"/>
                </a:solidFill>
                <a:latin typeface="Arial"/>
                <a:cs typeface="Arial"/>
              </a:rPr>
              <a:t>Abrysvo</a:t>
            </a:r>
            <a:r>
              <a:rPr lang="en-GB" sz="4000" b="1" baseline="30000" dirty="0">
                <a:solidFill>
                  <a:srgbClr val="002060"/>
                </a:solidFill>
                <a:latin typeface="Arial"/>
                <a:cs typeface="Arial"/>
              </a:rPr>
              <a:t>® </a:t>
            </a:r>
            <a:r>
              <a:rPr lang="en-GB" sz="4000" b="1" dirty="0">
                <a:solidFill>
                  <a:schemeClr val="tx1"/>
                </a:solidFill>
                <a:latin typeface="Arial"/>
                <a:cs typeface="Arial"/>
              </a:rPr>
              <a:t>Vaccine safety (2) </a:t>
            </a:r>
            <a:endParaRPr lang="en-GB" dirty="0"/>
          </a:p>
        </p:txBody>
      </p:sp>
      <p:sp>
        <p:nvSpPr>
          <p:cNvPr id="3" name="Content Placeholder 2">
            <a:extLst>
              <a:ext uri="{FF2B5EF4-FFF2-40B4-BE49-F238E27FC236}">
                <a16:creationId xmlns:a16="http://schemas.microsoft.com/office/drawing/2014/main" id="{AA4B580D-C32B-D5BC-E7D1-0D42B1849ABB}"/>
              </a:ext>
            </a:extLst>
          </p:cNvPr>
          <p:cNvSpPr>
            <a:spLocks noGrp="1"/>
          </p:cNvSpPr>
          <p:nvPr>
            <p:ph idx="1"/>
          </p:nvPr>
        </p:nvSpPr>
        <p:spPr>
          <a:xfrm>
            <a:off x="727603" y="1037029"/>
            <a:ext cx="10228800" cy="4320203"/>
          </a:xfrm>
        </p:spPr>
        <p:txBody>
          <a:bodyPr/>
          <a:lstStyle/>
          <a:p>
            <a:pPr marL="0" indent="0">
              <a:lnSpc>
                <a:spcPct val="100000"/>
              </a:lnSpc>
              <a:spcBef>
                <a:spcPts val="600"/>
              </a:spcBef>
              <a:buNone/>
            </a:pPr>
            <a:r>
              <a:rPr lang="en-GB" sz="2400" b="1" dirty="0"/>
              <a:t>Guillain-Barre syndrome </a:t>
            </a:r>
          </a:p>
          <a:p>
            <a:pPr marL="447675" indent="-447675">
              <a:lnSpc>
                <a:spcPct val="100000"/>
              </a:lnSpc>
              <a:spcBef>
                <a:spcPts val="600"/>
              </a:spcBef>
            </a:pPr>
            <a:r>
              <a:rPr lang="en-US" sz="2000" b="1" dirty="0">
                <a:cs typeface="Arial"/>
              </a:rPr>
              <a:t>Overall, the benefits of RSV protection in the eligible group are highly favorable relative to the risks of serious adverse reactions </a:t>
            </a:r>
            <a:endParaRPr lang="en-GB" sz="2000" b="1" dirty="0">
              <a:cs typeface="Arial" panose="020B0604020202020204" pitchFamily="34" charset="0"/>
            </a:endParaRPr>
          </a:p>
          <a:p>
            <a:pPr marL="447675" indent="-447675">
              <a:lnSpc>
                <a:spcPct val="100000"/>
              </a:lnSpc>
              <a:spcBef>
                <a:spcPts val="600"/>
              </a:spcBef>
            </a:pPr>
            <a:r>
              <a:rPr lang="en-US" sz="2000" dirty="0">
                <a:cs typeface="Arial"/>
              </a:rPr>
              <a:t>Healthcare professionals should be alert to the signs and symptoms of GBS, to ensure correct diagnosis in order to initiate adequate supportive care and treatment and to rule out other causes.</a:t>
            </a:r>
          </a:p>
          <a:p>
            <a:pPr marL="447675" indent="-447675">
              <a:buClr>
                <a:srgbClr val="007C91"/>
              </a:buClr>
              <a:buFont typeface="Arial" panose="020B0604020202020204" pitchFamily="34" charset="0"/>
              <a:buChar char="•"/>
              <a:defRPr/>
            </a:pPr>
            <a:r>
              <a:rPr lang="en-US" sz="2000" dirty="0">
                <a:cs typeface="Arial"/>
              </a:rPr>
              <a:t>Individuals with a history of GBS should be vaccinated if they are in an eligible group. There is evidence from other vaccines to suggest that having had a prior diagnosis of GBS does not predispose an individual to further episodes of GBS following immunisation</a:t>
            </a:r>
          </a:p>
          <a:p>
            <a:endParaRPr lang="en-GB" dirty="0"/>
          </a:p>
        </p:txBody>
      </p:sp>
      <p:sp>
        <p:nvSpPr>
          <p:cNvPr id="4" name="Slide Number Placeholder 3">
            <a:extLst>
              <a:ext uri="{FF2B5EF4-FFF2-40B4-BE49-F238E27FC236}">
                <a16:creationId xmlns:a16="http://schemas.microsoft.com/office/drawing/2014/main" id="{BFB166DD-BFC4-0530-E603-1C7F0BDF46CD}"/>
              </a:ext>
            </a:extLst>
          </p:cNvPr>
          <p:cNvSpPr>
            <a:spLocks noGrp="1"/>
          </p:cNvSpPr>
          <p:nvPr>
            <p:ph type="sldNum" sz="quarter" idx="10"/>
          </p:nvPr>
        </p:nvSpPr>
        <p:spPr/>
        <p:txBody>
          <a:bodyPr/>
          <a:lstStyle/>
          <a:p>
            <a:pPr marL="531813">
              <a:defRPr/>
            </a:pPr>
            <a:r>
              <a:rPr lang="en-US"/>
              <a:t>  </a:t>
            </a:r>
            <a:fld id="{2565FA6D-D4C8-4C4C-AC4B-3269734D34D8}" type="slidenum">
              <a:rPr lang="en-US" smtClean="0"/>
              <a:pPr marL="531813">
                <a:defRPr/>
              </a:pPr>
              <a:t>25</a:t>
            </a:fld>
            <a:endParaRPr lang="en-US"/>
          </a:p>
        </p:txBody>
      </p:sp>
      <p:sp>
        <p:nvSpPr>
          <p:cNvPr id="5" name="Footer Placeholder 4">
            <a:extLst>
              <a:ext uri="{FF2B5EF4-FFF2-40B4-BE49-F238E27FC236}">
                <a16:creationId xmlns:a16="http://schemas.microsoft.com/office/drawing/2014/main" id="{447BA7C7-F00C-B0B3-053F-819CA0A8941F}"/>
              </a:ext>
            </a:extLst>
          </p:cNvPr>
          <p:cNvSpPr>
            <a:spLocks noGrp="1"/>
          </p:cNvSpPr>
          <p:nvPr>
            <p:ph type="ftr" sz="quarter" idx="11"/>
          </p:nvPr>
        </p:nvSpPr>
        <p:spPr>
          <a:xfrm>
            <a:off x="838200" y="6308726"/>
            <a:ext cx="10007606" cy="363600"/>
          </a:xfrm>
        </p:spPr>
        <p:txBody>
          <a:bodyPr/>
          <a:lstStyle/>
          <a:p>
            <a:r>
              <a:rPr lang="en-GB" sz="1400" dirty="0"/>
              <a:t>RSV vaccination programme for older adults: training slide set for healthcare practitioners</a:t>
            </a:r>
          </a:p>
        </p:txBody>
      </p:sp>
      <p:sp>
        <p:nvSpPr>
          <p:cNvPr id="7" name="Slide Number Placeholder 10">
            <a:extLst>
              <a:ext uri="{FF2B5EF4-FFF2-40B4-BE49-F238E27FC236}">
                <a16:creationId xmlns:a16="http://schemas.microsoft.com/office/drawing/2014/main" id="{F6BA1DC7-7D84-793A-AB0B-E5FE6189201C}"/>
              </a:ext>
            </a:extLst>
          </p:cNvPr>
          <p:cNvSpPr txBox="1">
            <a:spLocks/>
          </p:cNvSpPr>
          <p:nvPr/>
        </p:nvSpPr>
        <p:spPr>
          <a:xfrm>
            <a:off x="247650" y="6220675"/>
            <a:ext cx="10479640" cy="370276"/>
          </a:xfr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531813">
              <a:lnSpc>
                <a:spcPct val="150000"/>
              </a:lnSpc>
              <a:defRPr/>
            </a:pPr>
            <a:fld id="{344369E4-5DE7-46E5-874E-4FD437973785}" type="slidenum">
              <a:rPr lang="en-GB" b="1" smtClean="0">
                <a:solidFill>
                  <a:schemeClr val="bg1"/>
                </a:solidFill>
              </a:rPr>
              <a:pPr marL="531813">
                <a:lnSpc>
                  <a:spcPct val="150000"/>
                </a:lnSpc>
                <a:defRPr/>
              </a:pPr>
              <a:t>25</a:t>
            </a:fld>
            <a:endParaRPr lang="en-US" b="1" dirty="0">
              <a:solidFill>
                <a:schemeClr val="bg1"/>
              </a:solidFill>
            </a:endParaRPr>
          </a:p>
        </p:txBody>
      </p:sp>
      <p:sp>
        <p:nvSpPr>
          <p:cNvPr id="8" name="Footer Placeholder 5">
            <a:extLst>
              <a:ext uri="{FF2B5EF4-FFF2-40B4-BE49-F238E27FC236}">
                <a16:creationId xmlns:a16="http://schemas.microsoft.com/office/drawing/2014/main" id="{8EE80DC0-5032-A575-AD0C-3D92FA8B9773}"/>
              </a:ext>
            </a:extLst>
          </p:cNvPr>
          <p:cNvSpPr txBox="1">
            <a:spLocks/>
          </p:cNvSpPr>
          <p:nvPr/>
        </p:nvSpPr>
        <p:spPr>
          <a:xfrm>
            <a:off x="1346194" y="6296912"/>
            <a:ext cx="10598156" cy="363600"/>
          </a:xfr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b="1" dirty="0">
                <a:solidFill>
                  <a:schemeClr val="bg1"/>
                </a:solidFill>
              </a:rPr>
              <a:t>RSV vaccination programme for older adults: training slide set for healthcare practitioners</a:t>
            </a:r>
          </a:p>
        </p:txBody>
      </p:sp>
    </p:spTree>
    <p:extLst>
      <p:ext uri="{BB962C8B-B14F-4D97-AF65-F5344CB8AC3E}">
        <p14:creationId xmlns:p14="http://schemas.microsoft.com/office/powerpoint/2010/main" val="2241570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9502C7-AEF0-44A0-9B2A-4ADBC00911F7}"/>
              </a:ext>
            </a:extLst>
          </p:cNvPr>
          <p:cNvSpPr>
            <a:spLocks noGrp="1"/>
          </p:cNvSpPr>
          <p:nvPr>
            <p:ph type="title"/>
          </p:nvPr>
        </p:nvSpPr>
        <p:spPr>
          <a:xfrm>
            <a:off x="513439" y="372324"/>
            <a:ext cx="11370794" cy="759404"/>
          </a:xfrm>
        </p:spPr>
        <p:txBody>
          <a:bodyPr lIns="91440" tIns="45720" rIns="91440" bIns="45720" anchor="t">
            <a:noAutofit/>
          </a:bodyPr>
          <a:lstStyle/>
          <a:p>
            <a:r>
              <a:rPr lang="en-GB" sz="4000" b="1" dirty="0">
                <a:latin typeface="Arial"/>
                <a:cs typeface="Arial"/>
              </a:rPr>
              <a:t>Abrysvo</a:t>
            </a:r>
            <a:r>
              <a:rPr lang="en-GB" sz="4000" b="1" baseline="30000" dirty="0">
                <a:latin typeface="Arial"/>
                <a:cs typeface="Arial"/>
              </a:rPr>
              <a:t>®</a:t>
            </a:r>
            <a:r>
              <a:rPr lang="en-GB" sz="4000" b="1" dirty="0">
                <a:latin typeface="Arial"/>
                <a:cs typeface="Arial"/>
              </a:rPr>
              <a:t> contraindications and precautions</a:t>
            </a:r>
            <a:endParaRPr lang="en-US" sz="4000" b="1" dirty="0">
              <a:latin typeface="Arial"/>
              <a:cs typeface="Arial"/>
            </a:endParaRPr>
          </a:p>
        </p:txBody>
      </p:sp>
      <p:sp>
        <p:nvSpPr>
          <p:cNvPr id="6" name="Content Placeholder 5">
            <a:extLst>
              <a:ext uri="{FF2B5EF4-FFF2-40B4-BE49-F238E27FC236}">
                <a16:creationId xmlns:a16="http://schemas.microsoft.com/office/drawing/2014/main" id="{A5290401-1F82-4632-8F9E-E28637C58ADC}"/>
              </a:ext>
            </a:extLst>
          </p:cNvPr>
          <p:cNvSpPr txBox="1">
            <a:spLocks noGrp="1"/>
          </p:cNvSpPr>
          <p:nvPr>
            <p:ph idx="1"/>
          </p:nvPr>
        </p:nvSpPr>
        <p:spPr>
          <a:xfrm>
            <a:off x="586507" y="1541617"/>
            <a:ext cx="10847932" cy="3927229"/>
          </a:xfrm>
          <a:prstGeom prst="rect">
            <a:avLst/>
          </a:prstGeom>
          <a:noFill/>
        </p:spPr>
        <p:txBody>
          <a:bodyPr vert="horz" wrap="square" lIns="91440" tIns="45720" rIns="91440" bIns="45720" rtlCol="0" anchor="t">
            <a:spAutoFit/>
          </a:bodyPr>
          <a:lstStyle/>
          <a:p>
            <a:pPr marL="0" indent="0">
              <a:spcBef>
                <a:spcPts val="600"/>
              </a:spcBef>
              <a:buNone/>
            </a:pPr>
            <a:r>
              <a:rPr lang="en-GB" sz="2000" dirty="0">
                <a:latin typeface="Arial"/>
                <a:cs typeface="Arial"/>
              </a:rPr>
              <a:t>Abrysvo</a:t>
            </a:r>
            <a:r>
              <a:rPr lang="en-GB" sz="2000" baseline="30000" dirty="0">
                <a:latin typeface="Arial"/>
                <a:cs typeface="Arial"/>
              </a:rPr>
              <a:t>®</a:t>
            </a:r>
            <a:r>
              <a:rPr lang="en-GB" sz="2000" dirty="0">
                <a:latin typeface="Arial"/>
                <a:cs typeface="Arial"/>
              </a:rPr>
              <a:t> is contraindicated following:</a:t>
            </a:r>
            <a:endParaRPr lang="en-US" dirty="0">
              <a:cs typeface="Arial"/>
            </a:endParaRPr>
          </a:p>
          <a:p>
            <a:pPr>
              <a:spcBef>
                <a:spcPts val="600"/>
              </a:spcBef>
            </a:pPr>
            <a:r>
              <a:rPr lang="en-GB" sz="2000" dirty="0">
                <a:latin typeface="Arial"/>
                <a:cs typeface="Arial"/>
              </a:rPr>
              <a:t>confirmed anaphylactic reaction to a previous dose or to any of the components of the vaccine</a:t>
            </a:r>
            <a:endParaRPr lang="en-GB" dirty="0"/>
          </a:p>
          <a:p>
            <a:pPr marL="0" indent="0">
              <a:spcBef>
                <a:spcPts val="600"/>
              </a:spcBef>
              <a:buNone/>
            </a:pPr>
            <a:endParaRPr lang="en-GB" sz="2000" dirty="0">
              <a:latin typeface="Arial"/>
              <a:cs typeface="Arial"/>
            </a:endParaRPr>
          </a:p>
          <a:p>
            <a:pPr marL="0" indent="0">
              <a:spcBef>
                <a:spcPts val="600"/>
              </a:spcBef>
              <a:buNone/>
            </a:pPr>
            <a:r>
              <a:rPr lang="en-GB" sz="2000" dirty="0">
                <a:latin typeface="Arial"/>
                <a:cs typeface="Arial"/>
              </a:rPr>
              <a:t>Precautions:</a:t>
            </a:r>
          </a:p>
          <a:p>
            <a:pPr>
              <a:spcBef>
                <a:spcPts val="600"/>
              </a:spcBef>
            </a:pPr>
            <a:r>
              <a:rPr lang="en-GB" sz="2000" dirty="0">
                <a:latin typeface="Arial"/>
                <a:cs typeface="Arial"/>
              </a:rPr>
              <a:t>immunisation of individuals who are acutely unwell with fever should be postponed until they have recovered fully to avoid confusing the diagnosis of any acute illness by wrongly attributing any sign or symptoms to the adverse effects of the vaccine</a:t>
            </a:r>
            <a:endParaRPr lang="en-GB" dirty="0">
              <a:latin typeface="Arial"/>
              <a:cs typeface="Arial"/>
            </a:endParaRPr>
          </a:p>
          <a:p>
            <a:pPr>
              <a:spcBef>
                <a:spcPts val="600"/>
              </a:spcBef>
            </a:pPr>
            <a:r>
              <a:rPr lang="en-GB" sz="2000" dirty="0">
                <a:latin typeface="Arial" panose="020B0604020202020204" pitchFamily="34" charset="0"/>
                <a:cs typeface="Arial" panose="020B0604020202020204" pitchFamily="34" charset="0"/>
              </a:rPr>
              <a:t>minor illness, such as a common cold, without fever or systemic upset are not valid reasons to postpone immunisation</a:t>
            </a:r>
          </a:p>
          <a:p>
            <a:pPr marL="0" indent="0">
              <a:spcBef>
                <a:spcPts val="600"/>
              </a:spcBef>
              <a:buNone/>
            </a:pPr>
            <a:endParaRPr lang="en-GB" sz="2000" dirty="0">
              <a:latin typeface="Arial" panose="020B0604020202020204" pitchFamily="34" charset="0"/>
              <a:cs typeface="Arial" panose="020B0604020202020204" pitchFamily="34" charset="0"/>
            </a:endParaRPr>
          </a:p>
          <a:p>
            <a:pPr marL="0" indent="0" algn="ctr">
              <a:spcBef>
                <a:spcPts val="600"/>
              </a:spcBef>
              <a:buNone/>
            </a:pPr>
            <a:r>
              <a:rPr lang="en-GB" sz="1800" dirty="0">
                <a:latin typeface="Arial"/>
                <a:cs typeface="Arial"/>
              </a:rPr>
              <a:t>Refer to the </a:t>
            </a:r>
            <a:r>
              <a:rPr lang="it-IT" sz="1800" dirty="0">
                <a:solidFill>
                  <a:schemeClr val="accent1">
                    <a:lumMod val="75000"/>
                  </a:schemeClr>
                </a:solidFill>
                <a:latin typeface="Arial"/>
                <a:cs typeface="Arial"/>
                <a:hlinkClick r:id="rId3">
                  <a:extLst>
                    <a:ext uri="{A12FA001-AC4F-418D-AE19-62706E023703}">
                      <ahyp:hlinkClr xmlns:ahyp="http://schemas.microsoft.com/office/drawing/2018/hyperlinkcolor" val="tx"/>
                    </a:ext>
                  </a:extLst>
                </a:hlinkClick>
              </a:rPr>
              <a:t>Green Book RSV Chapter 27a</a:t>
            </a:r>
            <a:r>
              <a:rPr lang="it-IT" sz="1800" dirty="0">
                <a:latin typeface="Arial"/>
                <a:cs typeface="Arial"/>
              </a:rPr>
              <a:t> and </a:t>
            </a:r>
            <a:r>
              <a:rPr lang="en-GB" sz="1800" dirty="0">
                <a:latin typeface="Arial"/>
                <a:cs typeface="Arial"/>
                <a:hlinkClick r:id="rId4"/>
              </a:rPr>
              <a:t>Abrysvo® Patient Group Direction</a:t>
            </a:r>
            <a:r>
              <a:rPr lang="en-GB" sz="1800" dirty="0">
                <a:latin typeface="Arial"/>
                <a:cs typeface="Arial"/>
              </a:rPr>
              <a:t> (PGD) for full details</a:t>
            </a:r>
          </a:p>
        </p:txBody>
      </p:sp>
      <p:sp>
        <p:nvSpPr>
          <p:cNvPr id="13" name="Slide Number Placeholder 12">
            <a:extLst>
              <a:ext uri="{FF2B5EF4-FFF2-40B4-BE49-F238E27FC236}">
                <a16:creationId xmlns:a16="http://schemas.microsoft.com/office/drawing/2014/main" id="{2961C4EC-90CC-4340-865D-7D33BEB107B8}"/>
              </a:ext>
            </a:extLst>
          </p:cNvPr>
          <p:cNvSpPr>
            <a:spLocks noGrp="1"/>
          </p:cNvSpPr>
          <p:nvPr>
            <p:ph type="sldNum" sz="quarter" idx="11"/>
          </p:nvPr>
        </p:nvSpPr>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26</a:t>
            </a:fld>
            <a:endParaRPr lang="en-GB" dirty="0"/>
          </a:p>
        </p:txBody>
      </p:sp>
      <p:sp>
        <p:nvSpPr>
          <p:cNvPr id="3" name="Footer Placeholder 2">
            <a:extLst>
              <a:ext uri="{FF2B5EF4-FFF2-40B4-BE49-F238E27FC236}">
                <a16:creationId xmlns:a16="http://schemas.microsoft.com/office/drawing/2014/main" id="{93AFF657-D87E-0EEC-8CCD-389F861A6890}"/>
              </a:ext>
            </a:extLst>
          </p:cNvPr>
          <p:cNvSpPr>
            <a:spLocks noGrp="1"/>
          </p:cNvSpPr>
          <p:nvPr>
            <p:ph type="ftr" sz="quarter" idx="11"/>
          </p:nvPr>
        </p:nvSpPr>
        <p:spPr>
          <a:xfrm>
            <a:off x="1434100" y="6342722"/>
            <a:ext cx="10227067"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10173938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9502C7-AEF0-44A0-9B2A-4ADBC00911F7}"/>
              </a:ext>
            </a:extLst>
          </p:cNvPr>
          <p:cNvSpPr>
            <a:spLocks noGrp="1"/>
          </p:cNvSpPr>
          <p:nvPr>
            <p:ph type="title"/>
          </p:nvPr>
        </p:nvSpPr>
        <p:spPr>
          <a:xfrm>
            <a:off x="353690" y="189724"/>
            <a:ext cx="10197204" cy="648072"/>
          </a:xfrm>
        </p:spPr>
        <p:txBody>
          <a:bodyPr lIns="91440" tIns="45720" rIns="91440" bIns="45720" anchor="t">
            <a:noAutofit/>
          </a:bodyPr>
          <a:lstStyle/>
          <a:p>
            <a:r>
              <a:rPr lang="en-GB" b="1" dirty="0">
                <a:latin typeface="Arial"/>
                <a:cs typeface="Arial"/>
              </a:rPr>
              <a:t>Abrysvo</a:t>
            </a:r>
            <a:r>
              <a:rPr lang="en-GB" b="1" baseline="30000" dirty="0">
                <a:latin typeface="Arial"/>
                <a:cs typeface="Arial"/>
              </a:rPr>
              <a:t>® </a:t>
            </a:r>
            <a:r>
              <a:rPr lang="en-GB" b="1" dirty="0">
                <a:latin typeface="Arial"/>
                <a:cs typeface="Arial"/>
              </a:rPr>
              <a:t>vaccine excipients</a:t>
            </a:r>
          </a:p>
        </p:txBody>
      </p:sp>
      <p:sp>
        <p:nvSpPr>
          <p:cNvPr id="6" name="Content Placeholder 5">
            <a:extLst>
              <a:ext uri="{FF2B5EF4-FFF2-40B4-BE49-F238E27FC236}">
                <a16:creationId xmlns:a16="http://schemas.microsoft.com/office/drawing/2014/main" id="{A5290401-1F82-4632-8F9E-E28637C58ADC}"/>
              </a:ext>
            </a:extLst>
          </p:cNvPr>
          <p:cNvSpPr txBox="1">
            <a:spLocks noGrp="1"/>
          </p:cNvSpPr>
          <p:nvPr>
            <p:ph idx="1"/>
          </p:nvPr>
        </p:nvSpPr>
        <p:spPr>
          <a:xfrm>
            <a:off x="550335" y="1452569"/>
            <a:ext cx="10007606" cy="746871"/>
          </a:xfrm>
          <a:prstGeom prst="rect">
            <a:avLst/>
          </a:prstGeom>
          <a:noFill/>
        </p:spPr>
        <p:txBody>
          <a:bodyPr wrap="square">
            <a:spAutoFit/>
          </a:bodyPr>
          <a:lstStyle/>
          <a:p>
            <a:pPr marL="0" indent="0" algn="ctr">
              <a:spcBef>
                <a:spcPts val="0"/>
              </a:spcBef>
              <a:buNone/>
            </a:pPr>
            <a:endParaRPr lang="en-GB" sz="1800" b="1"/>
          </a:p>
          <a:p>
            <a:pPr marL="0" indent="0">
              <a:defRPr/>
            </a:pPr>
            <a:endParaRPr lang="en-GB" sz="2000" b="1" u="sng"/>
          </a:p>
        </p:txBody>
      </p:sp>
      <p:sp>
        <p:nvSpPr>
          <p:cNvPr id="13" name="Slide Number Placeholder 12">
            <a:extLst>
              <a:ext uri="{FF2B5EF4-FFF2-40B4-BE49-F238E27FC236}">
                <a16:creationId xmlns:a16="http://schemas.microsoft.com/office/drawing/2014/main" id="{2961C4EC-90CC-4340-865D-7D33BEB107B8}"/>
              </a:ext>
            </a:extLst>
          </p:cNvPr>
          <p:cNvSpPr>
            <a:spLocks noGrp="1"/>
          </p:cNvSpPr>
          <p:nvPr>
            <p:ph type="sldNum" sz="quarter" idx="11"/>
          </p:nvPr>
        </p:nvSpPr>
        <p:spPr/>
        <p:txBody>
          <a:bodyPr/>
          <a:lstStyle/>
          <a:p>
            <a:fld id="{344369E4-5DE7-46E5-874E-4FD437973785}" type="slidenum">
              <a:rPr lang="en-GB" smtClean="0"/>
              <a:pPr/>
              <a:t>27</a:t>
            </a:fld>
            <a:endParaRPr lang="en-GB" sz="1400"/>
          </a:p>
        </p:txBody>
      </p:sp>
      <p:sp>
        <p:nvSpPr>
          <p:cNvPr id="4" name="TextBox 3">
            <a:extLst>
              <a:ext uri="{FF2B5EF4-FFF2-40B4-BE49-F238E27FC236}">
                <a16:creationId xmlns:a16="http://schemas.microsoft.com/office/drawing/2014/main" id="{7A70BE98-6423-2173-5FBE-B1BB06EDAED3}"/>
              </a:ext>
            </a:extLst>
          </p:cNvPr>
          <p:cNvSpPr txBox="1"/>
          <p:nvPr/>
        </p:nvSpPr>
        <p:spPr>
          <a:xfrm>
            <a:off x="707301" y="1287774"/>
            <a:ext cx="3410760" cy="4276812"/>
          </a:xfrm>
          <a:prstGeom prst="rect">
            <a:avLst/>
          </a:prstGeom>
          <a:noFill/>
          <a:ln>
            <a:solidFill>
              <a:schemeClr val="accent6"/>
            </a:solidFill>
          </a:ln>
        </p:spPr>
        <p:txBody>
          <a:bodyPr wrap="square" lIns="91440" tIns="45720" rIns="91440" bIns="45720" anchor="t">
            <a:spAutoFit/>
          </a:bodyPr>
          <a:lstStyle/>
          <a:p>
            <a:pPr>
              <a:lnSpc>
                <a:spcPct val="107000"/>
              </a:lnSpc>
              <a:spcAft>
                <a:spcPts val="800"/>
              </a:spcAft>
            </a:pPr>
            <a:r>
              <a:rPr lang="en-GB" dirty="0">
                <a:latin typeface="Arial"/>
                <a:cs typeface="Arial"/>
              </a:rPr>
              <a:t>Abrysvo</a:t>
            </a:r>
            <a:r>
              <a:rPr lang="en-GB" baseline="30000" dirty="0">
                <a:latin typeface="Arial"/>
                <a:cs typeface="Arial"/>
              </a:rPr>
              <a:t>®</a:t>
            </a:r>
            <a:r>
              <a:rPr lang="en-GB" dirty="0">
                <a:latin typeface="Arial"/>
                <a:cs typeface="Arial"/>
              </a:rPr>
              <a:t> contains the following excipients: </a:t>
            </a:r>
          </a:p>
          <a:p>
            <a:pPr>
              <a:tabLst>
                <a:tab pos="457200" algn="l"/>
              </a:tabLst>
            </a:pPr>
            <a:r>
              <a:rPr lang="en-GB" dirty="0">
                <a:latin typeface="Arial"/>
                <a:cs typeface="Arial"/>
              </a:rPr>
              <a:t>Powder vial</a:t>
            </a:r>
          </a:p>
          <a:p>
            <a:pPr marL="342900" lvl="0" indent="-342900">
              <a:buFont typeface="Arial" panose="020B0604020202020204" pitchFamily="34" charset="0"/>
              <a:buChar char="•"/>
              <a:tabLst>
                <a:tab pos="457200" algn="l"/>
              </a:tabLst>
            </a:pPr>
            <a:r>
              <a:rPr lang="en-GB" dirty="0">
                <a:latin typeface="Arial"/>
                <a:cs typeface="Arial"/>
              </a:rPr>
              <a:t>trometamol</a:t>
            </a:r>
          </a:p>
          <a:p>
            <a:pPr marL="342900" lvl="0" indent="-342900">
              <a:buFont typeface="Arial" panose="020B0604020202020204" pitchFamily="34" charset="0"/>
              <a:buChar char="•"/>
              <a:tabLst>
                <a:tab pos="457200" algn="l"/>
              </a:tabLst>
            </a:pPr>
            <a:r>
              <a:rPr lang="en-GB" dirty="0">
                <a:latin typeface="Arial"/>
                <a:cs typeface="Arial"/>
              </a:rPr>
              <a:t>trometamol hydrochloride</a:t>
            </a:r>
          </a:p>
          <a:p>
            <a:pPr marL="342900" lvl="0" indent="-342900">
              <a:buFont typeface="Arial" panose="020B0604020202020204" pitchFamily="34" charset="0"/>
              <a:buChar char="•"/>
              <a:tabLst>
                <a:tab pos="457200" algn="l"/>
              </a:tabLst>
            </a:pPr>
            <a:r>
              <a:rPr lang="en-GB" dirty="0">
                <a:latin typeface="Arial"/>
                <a:cs typeface="Arial"/>
              </a:rPr>
              <a:t>sucrose</a:t>
            </a:r>
          </a:p>
          <a:p>
            <a:pPr marL="342900" lvl="0" indent="-342900">
              <a:buFont typeface="Arial" panose="020B0604020202020204" pitchFamily="34" charset="0"/>
              <a:buChar char="•"/>
              <a:tabLst>
                <a:tab pos="457200" algn="l"/>
              </a:tabLst>
            </a:pPr>
            <a:r>
              <a:rPr lang="en-GB" dirty="0">
                <a:latin typeface="Arial"/>
                <a:cs typeface="Arial"/>
              </a:rPr>
              <a:t>mannitol</a:t>
            </a:r>
          </a:p>
          <a:p>
            <a:pPr marL="342900" indent="-342900">
              <a:buFont typeface="Arial" panose="020B0604020202020204" pitchFamily="34" charset="0"/>
              <a:buChar char="•"/>
              <a:tabLst>
                <a:tab pos="457200" algn="l"/>
              </a:tabLst>
            </a:pPr>
            <a:r>
              <a:rPr lang="en-GB" dirty="0">
                <a:latin typeface="Arial"/>
                <a:cs typeface="Arial"/>
              </a:rPr>
              <a:t>polysorbate 80 </a:t>
            </a:r>
          </a:p>
          <a:p>
            <a:pPr marL="342900" lvl="0" indent="-342900">
              <a:buFont typeface="Arial" panose="020B0604020202020204" pitchFamily="34" charset="0"/>
              <a:buChar char="•"/>
              <a:tabLst>
                <a:tab pos="457200" algn="l"/>
              </a:tabLst>
            </a:pPr>
            <a:r>
              <a:rPr lang="en-GB" dirty="0">
                <a:latin typeface="Arial"/>
                <a:cs typeface="Arial"/>
              </a:rPr>
              <a:t>sodium chloride</a:t>
            </a:r>
          </a:p>
          <a:p>
            <a:pPr marL="342900" indent="-342900">
              <a:buFont typeface="Arial" panose="020B0604020202020204" pitchFamily="34" charset="0"/>
              <a:buChar char="•"/>
              <a:tabLst>
                <a:tab pos="457200" algn="l"/>
              </a:tabLst>
            </a:pPr>
            <a:r>
              <a:rPr lang="en-GB" dirty="0">
                <a:latin typeface="Arial"/>
                <a:cs typeface="Arial"/>
              </a:rPr>
              <a:t>hydrochloric acid </a:t>
            </a:r>
          </a:p>
          <a:p>
            <a:pPr>
              <a:tabLst>
                <a:tab pos="457200" algn="l"/>
              </a:tabLst>
            </a:pPr>
            <a:r>
              <a:rPr lang="en-GB" dirty="0">
                <a:latin typeface="Arial"/>
                <a:cs typeface="Arial"/>
              </a:rPr>
              <a:t>    (for pH adjustment)</a:t>
            </a:r>
          </a:p>
          <a:p>
            <a:pPr>
              <a:tabLst>
                <a:tab pos="457200" algn="l"/>
              </a:tabLst>
            </a:pPr>
            <a:endParaRPr lang="en-GB" dirty="0">
              <a:latin typeface="Arial" panose="020B0604020202020204" pitchFamily="34" charset="0"/>
              <a:cs typeface="Arial" panose="020B0604020202020204" pitchFamily="34" charset="0"/>
            </a:endParaRPr>
          </a:p>
          <a:p>
            <a:pPr>
              <a:tabLst>
                <a:tab pos="457200" algn="l"/>
              </a:tabLst>
            </a:pPr>
            <a:r>
              <a:rPr lang="en-GB" dirty="0">
                <a:latin typeface="Arial"/>
                <a:cs typeface="Arial"/>
              </a:rPr>
              <a:t>Solvent </a:t>
            </a:r>
          </a:p>
          <a:p>
            <a:pPr marL="342900" indent="-342900">
              <a:buFont typeface="Arial" panose="020B0604020202020204" pitchFamily="34" charset="0"/>
              <a:buChar char="•"/>
              <a:tabLst>
                <a:tab pos="457200" algn="l"/>
              </a:tabLst>
            </a:pPr>
            <a:r>
              <a:rPr lang="en-GB" dirty="0">
                <a:latin typeface="Arial"/>
                <a:cs typeface="Arial"/>
              </a:rPr>
              <a:t>water for injections</a:t>
            </a:r>
          </a:p>
          <a:p>
            <a:pPr>
              <a:lnSpc>
                <a:spcPct val="107000"/>
              </a:lnSpc>
              <a:spcAft>
                <a:spcPts val="800"/>
              </a:spcAft>
            </a:pPr>
            <a:endParaRPr lang="en-GB" sz="105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TextBox 6">
            <a:extLst>
              <a:ext uri="{FF2B5EF4-FFF2-40B4-BE49-F238E27FC236}">
                <a16:creationId xmlns:a16="http://schemas.microsoft.com/office/drawing/2014/main" id="{1AFB9464-7E3E-0C5C-BA08-BE5379E8FBBC}"/>
              </a:ext>
            </a:extLst>
          </p:cNvPr>
          <p:cNvSpPr txBox="1"/>
          <p:nvPr/>
        </p:nvSpPr>
        <p:spPr>
          <a:xfrm>
            <a:off x="4924274" y="957175"/>
            <a:ext cx="6699338" cy="4943918"/>
          </a:xfrm>
          <a:prstGeom prst="rect">
            <a:avLst/>
          </a:prstGeom>
          <a:noFill/>
          <a:ln>
            <a:solidFill>
              <a:schemeClr val="accent6"/>
            </a:solidFill>
          </a:ln>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10000"/>
              </a:lnSpc>
            </a:pPr>
            <a:r>
              <a:rPr lang="en-US" dirty="0">
                <a:cs typeface="Arial"/>
              </a:rPr>
              <a:t>Rarely, people may be allergic to polysorbate 80. However, polysorbate 80 is widely used in medicines and foods, and is present in many medicines including monoclonal antibody preparations </a:t>
            </a:r>
          </a:p>
          <a:p>
            <a:pPr marL="742950" lvl="1" indent="-285750" fontAlgn="base">
              <a:lnSpc>
                <a:spcPct val="110000"/>
              </a:lnSpc>
              <a:buFont typeface="Arial"/>
              <a:buChar char="•"/>
            </a:pPr>
            <a:r>
              <a:rPr lang="en-US" dirty="0">
                <a:cs typeface="Arial"/>
              </a:rPr>
              <a:t>some vaccines (</a:t>
            </a:r>
            <a:r>
              <a:rPr lang="en-US" i="1" dirty="0">
                <a:cs typeface="Arial"/>
              </a:rPr>
              <a:t>such as the main injected influenza vaccines for individuals aged 65 years and above</a:t>
            </a:r>
            <a:r>
              <a:rPr lang="en-US" dirty="0">
                <a:cs typeface="Arial"/>
              </a:rPr>
              <a:t>) contain polysorbate 80. It is also commonly used in foods such as ice cream, and other frozen desserts</a:t>
            </a:r>
          </a:p>
          <a:p>
            <a:pPr marL="742950" lvl="1" indent="-285750" fontAlgn="base">
              <a:lnSpc>
                <a:spcPct val="110000"/>
              </a:lnSpc>
              <a:buFont typeface="Arial"/>
              <a:buChar char="•"/>
            </a:pPr>
            <a:r>
              <a:rPr lang="en-US" dirty="0">
                <a:cs typeface="Arial"/>
              </a:rPr>
              <a:t>it is likely that people will know if they are allergic to it and individuals who have tolerated injections that contain polysorbate 80 are likely to tolerate the Abrysvo® vaccine  </a:t>
            </a:r>
            <a:r>
              <a:rPr lang="en-US" dirty="0"/>
              <a:t>  </a:t>
            </a:r>
            <a:endParaRPr lang="en-US" dirty="0">
              <a:cs typeface="Arial"/>
            </a:endParaRPr>
          </a:p>
          <a:p>
            <a:pPr marL="742950" lvl="1" indent="-285750">
              <a:lnSpc>
                <a:spcPct val="110000"/>
              </a:lnSpc>
              <a:buFont typeface="Arial"/>
              <a:buChar char="•"/>
            </a:pPr>
            <a:endParaRPr lang="en-US" dirty="0">
              <a:cs typeface="Arial"/>
            </a:endParaRPr>
          </a:p>
          <a:p>
            <a:pPr>
              <a:lnSpc>
                <a:spcPct val="110000"/>
              </a:lnSpc>
            </a:pPr>
            <a:r>
              <a:rPr lang="en-US" dirty="0">
                <a:cs typeface="Arial"/>
              </a:rPr>
              <a:t>There is no animal content in the vaccine  </a:t>
            </a:r>
          </a:p>
          <a:p>
            <a:pPr>
              <a:lnSpc>
                <a:spcPct val="110000"/>
              </a:lnSpc>
            </a:pPr>
            <a:r>
              <a:rPr lang="en-US" dirty="0">
                <a:cs typeface="Arial"/>
              </a:rPr>
              <a:t>Abrysvo® has been certified Halal by The Islamic Food and Nutrition Council of America (IFANCA)</a:t>
            </a:r>
          </a:p>
        </p:txBody>
      </p:sp>
      <p:sp>
        <p:nvSpPr>
          <p:cNvPr id="7" name="Footer Placeholder 6">
            <a:extLst>
              <a:ext uri="{FF2B5EF4-FFF2-40B4-BE49-F238E27FC236}">
                <a16:creationId xmlns:a16="http://schemas.microsoft.com/office/drawing/2014/main" id="{63EC7A6B-AFA8-6FE5-E600-C599D4E23CF0}"/>
              </a:ext>
            </a:extLst>
          </p:cNvPr>
          <p:cNvSpPr>
            <a:spLocks noGrp="1"/>
          </p:cNvSpPr>
          <p:nvPr>
            <p:ph type="ftr" sz="quarter" idx="11"/>
          </p:nvPr>
        </p:nvSpPr>
        <p:spPr>
          <a:xfrm>
            <a:off x="1382729" y="6356350"/>
            <a:ext cx="10350357"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12521771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784473-437E-6EBE-53A5-4128D126EA4D}"/>
              </a:ext>
            </a:extLst>
          </p:cNvPr>
          <p:cNvSpPr>
            <a:spLocks noGrp="1"/>
          </p:cNvSpPr>
          <p:nvPr>
            <p:ph type="title"/>
          </p:nvPr>
        </p:nvSpPr>
        <p:spPr>
          <a:xfrm>
            <a:off x="222337" y="145920"/>
            <a:ext cx="11590750" cy="1346439"/>
          </a:xfrm>
        </p:spPr>
        <p:txBody>
          <a:bodyPr lIns="91440" tIns="45720" rIns="91440" bIns="45720" anchor="t">
            <a:normAutofit/>
          </a:bodyPr>
          <a:lstStyle/>
          <a:p>
            <a:pPr algn="ctr"/>
            <a:r>
              <a:rPr lang="en-US" b="1" dirty="0">
                <a:cs typeface="Arial"/>
              </a:rPr>
              <a:t>Administering </a:t>
            </a:r>
            <a:r>
              <a:rPr lang="en-US" b="1" dirty="0" err="1">
                <a:cs typeface="Arial"/>
              </a:rPr>
              <a:t>Abrysvo</a:t>
            </a:r>
            <a:r>
              <a:rPr lang="en-GB" b="1" baseline="30000" dirty="0">
                <a:latin typeface="Arial"/>
                <a:cs typeface="Arial"/>
              </a:rPr>
              <a:t>®</a:t>
            </a:r>
            <a:r>
              <a:rPr lang="en-US" b="1" dirty="0">
                <a:cs typeface="Arial"/>
              </a:rPr>
              <a:t> at the same time as other vaccines</a:t>
            </a:r>
            <a:endParaRPr lang="en-US" b="1" dirty="0"/>
          </a:p>
        </p:txBody>
      </p:sp>
      <p:sp>
        <p:nvSpPr>
          <p:cNvPr id="3" name="Content Placeholder 2">
            <a:extLst>
              <a:ext uri="{FF2B5EF4-FFF2-40B4-BE49-F238E27FC236}">
                <a16:creationId xmlns:a16="http://schemas.microsoft.com/office/drawing/2014/main" id="{B84A3CD9-D022-870F-0CCB-20B08D231E49}"/>
              </a:ext>
            </a:extLst>
          </p:cNvPr>
          <p:cNvSpPr>
            <a:spLocks noGrp="1"/>
          </p:cNvSpPr>
          <p:nvPr>
            <p:ph idx="1"/>
          </p:nvPr>
        </p:nvSpPr>
        <p:spPr>
          <a:xfrm>
            <a:off x="838200" y="1846173"/>
            <a:ext cx="10515600" cy="3691598"/>
          </a:xfrm>
        </p:spPr>
        <p:txBody>
          <a:bodyPr vert="horz" lIns="91440" tIns="45720" rIns="91440" bIns="45720" rtlCol="0" anchor="t">
            <a:normAutofit/>
          </a:bodyPr>
          <a:lstStyle/>
          <a:p>
            <a:r>
              <a:rPr lang="en-US" sz="2000" dirty="0">
                <a:cs typeface="Arial"/>
              </a:rPr>
              <a:t>Advice for co-administration is different for different vaccines</a:t>
            </a:r>
            <a:endParaRPr lang="en-US" sz="2000" dirty="0"/>
          </a:p>
          <a:p>
            <a:r>
              <a:rPr lang="en-US" sz="2000" dirty="0">
                <a:cs typeface="Arial"/>
              </a:rPr>
              <a:t>Please see the following slides for specific scenarios</a:t>
            </a:r>
          </a:p>
          <a:p>
            <a:r>
              <a:rPr lang="en-US" sz="2000" dirty="0">
                <a:cs typeface="Arial"/>
              </a:rPr>
              <a:t>Where more than one vaccine can be administered at the same time, the vaccines should be given at a separate site, preferably in a different limb</a:t>
            </a:r>
          </a:p>
          <a:p>
            <a:r>
              <a:rPr lang="en-US" sz="2000" dirty="0">
                <a:cs typeface="Arial"/>
              </a:rPr>
              <a:t>If more than one vaccine is given in the same limb, they should be given at least 2.5cm apart</a:t>
            </a:r>
          </a:p>
          <a:p>
            <a:r>
              <a:rPr lang="en-GB" sz="2000" dirty="0">
                <a:cs typeface="Arial"/>
              </a:rPr>
              <a:t>The sites at which each vaccine is given should be noted in the individual’s health records</a:t>
            </a:r>
          </a:p>
          <a:p>
            <a:r>
              <a:rPr lang="en-GB" sz="2000" dirty="0">
                <a:cs typeface="Arial"/>
              </a:rPr>
              <a:t>When co-administered, any reactions experienced are expected to be the same as those experienced when receiving the vaccines separately</a:t>
            </a:r>
            <a:endParaRPr lang="en-US" sz="2000" dirty="0">
              <a:cs typeface="Arial"/>
            </a:endParaRPr>
          </a:p>
          <a:p>
            <a:endParaRPr lang="en-US" sz="1600" dirty="0">
              <a:solidFill>
                <a:srgbClr val="0078D4"/>
              </a:solidFill>
              <a:latin typeface="Arial"/>
              <a:cs typeface="Arial"/>
            </a:endParaRPr>
          </a:p>
          <a:p>
            <a:endParaRPr lang="en-US" dirty="0">
              <a:latin typeface="Arial"/>
              <a:cs typeface="Arial"/>
            </a:endParaRPr>
          </a:p>
        </p:txBody>
      </p:sp>
      <p:sp>
        <p:nvSpPr>
          <p:cNvPr id="5" name="Slide Number Placeholder 4">
            <a:extLst>
              <a:ext uri="{FF2B5EF4-FFF2-40B4-BE49-F238E27FC236}">
                <a16:creationId xmlns:a16="http://schemas.microsoft.com/office/drawing/2014/main" id="{8378B8EF-58F6-91CD-1F48-939ECE507BB9}"/>
              </a:ext>
            </a:extLst>
          </p:cNvPr>
          <p:cNvSpPr>
            <a:spLocks noGrp="1"/>
          </p:cNvSpPr>
          <p:nvPr>
            <p:ph type="sldNum" sz="quarter" idx="11"/>
          </p:nvPr>
        </p:nvSpPr>
        <p:spPr/>
        <p:txBody>
          <a:bodyPr/>
          <a:lstStyle/>
          <a:p>
            <a:fld id="{344369E4-5DE7-46E5-874E-4FD437973785}" type="slidenum">
              <a:rPr lang="en-GB" smtClean="0"/>
              <a:pPr/>
              <a:t>28</a:t>
            </a:fld>
            <a:endParaRPr lang="en-GB" sz="1400"/>
          </a:p>
        </p:txBody>
      </p:sp>
      <p:sp>
        <p:nvSpPr>
          <p:cNvPr id="6" name="Footer Placeholder 5">
            <a:extLst>
              <a:ext uri="{FF2B5EF4-FFF2-40B4-BE49-F238E27FC236}">
                <a16:creationId xmlns:a16="http://schemas.microsoft.com/office/drawing/2014/main" id="{C78FA274-931B-B0FB-7B5D-93018E440F05}"/>
              </a:ext>
            </a:extLst>
          </p:cNvPr>
          <p:cNvSpPr>
            <a:spLocks noGrp="1"/>
          </p:cNvSpPr>
          <p:nvPr>
            <p:ph type="ftr" sz="quarter" idx="11"/>
          </p:nvPr>
        </p:nvSpPr>
        <p:spPr>
          <a:xfrm>
            <a:off x="1341632" y="6356349"/>
            <a:ext cx="10709953"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191894214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63F060-E677-749D-027E-652804F56516}"/>
              </a:ext>
            </a:extLst>
          </p:cNvPr>
          <p:cNvSpPr>
            <a:spLocks noGrp="1"/>
          </p:cNvSpPr>
          <p:nvPr>
            <p:ph type="title"/>
          </p:nvPr>
        </p:nvSpPr>
        <p:spPr>
          <a:xfrm>
            <a:off x="201149" y="127224"/>
            <a:ext cx="11521478" cy="1078889"/>
          </a:xfrm>
        </p:spPr>
        <p:txBody>
          <a:bodyPr vert="horz" lIns="91440" tIns="45720" rIns="91440" bIns="45720" rtlCol="0" anchor="t">
            <a:noAutofit/>
          </a:bodyPr>
          <a:lstStyle/>
          <a:p>
            <a:r>
              <a:rPr lang="en-GB" sz="4000" b="1" dirty="0">
                <a:cs typeface="Arial"/>
              </a:rPr>
              <a:t>Administering Abrysvo</a:t>
            </a:r>
            <a:r>
              <a:rPr lang="en-GB" sz="4000" b="1" baseline="30000" dirty="0">
                <a:cs typeface="Arial"/>
              </a:rPr>
              <a:t>®</a:t>
            </a:r>
            <a:r>
              <a:rPr lang="en-GB" sz="4000" b="1" dirty="0">
                <a:cs typeface="Arial"/>
              </a:rPr>
              <a:t> at the same time as</a:t>
            </a:r>
            <a:r>
              <a:rPr lang="en-GB" sz="4000" b="1" dirty="0">
                <a:solidFill>
                  <a:srgbClr val="007C91"/>
                </a:solidFill>
                <a:cs typeface="Arial"/>
              </a:rPr>
              <a:t> </a:t>
            </a:r>
            <a:r>
              <a:rPr lang="en-US" sz="4000" b="1" dirty="0">
                <a:cs typeface="Arial"/>
              </a:rPr>
              <a:t>seasonal influenza vaccine</a:t>
            </a:r>
            <a:endParaRPr lang="en-GB" sz="4000" b="1" dirty="0">
              <a:cs typeface="Arial"/>
            </a:endParaRPr>
          </a:p>
          <a:p>
            <a:endParaRPr lang="en-GB" sz="3600" strike="sngStrike" dirty="0"/>
          </a:p>
        </p:txBody>
      </p:sp>
      <p:sp>
        <p:nvSpPr>
          <p:cNvPr id="3" name="Content Placeholder 2">
            <a:extLst>
              <a:ext uri="{FF2B5EF4-FFF2-40B4-BE49-F238E27FC236}">
                <a16:creationId xmlns:a16="http://schemas.microsoft.com/office/drawing/2014/main" id="{C8B4B8F0-E96C-B03B-6F6F-DDE762E76CEB}"/>
              </a:ext>
            </a:extLst>
          </p:cNvPr>
          <p:cNvSpPr>
            <a:spLocks noGrp="1"/>
          </p:cNvSpPr>
          <p:nvPr>
            <p:ph idx="1"/>
          </p:nvPr>
        </p:nvSpPr>
        <p:spPr>
          <a:xfrm>
            <a:off x="332913" y="1498386"/>
            <a:ext cx="11526173" cy="4741630"/>
          </a:xfrm>
        </p:spPr>
        <p:txBody>
          <a:bodyPr vert="horz" lIns="91440" tIns="45720" rIns="91440" bIns="45720" rtlCol="0" anchor="t">
            <a:normAutofit fontScale="85000" lnSpcReduction="20000"/>
          </a:bodyPr>
          <a:lstStyle/>
          <a:p>
            <a:pPr>
              <a:lnSpc>
                <a:spcPct val="107000"/>
              </a:lnSpc>
              <a:spcAft>
                <a:spcPts val="800"/>
              </a:spcAft>
              <a:buFont typeface="Arial"/>
              <a:buChar char="•"/>
            </a:pPr>
            <a:r>
              <a:rPr lang="en-GB" sz="2200" dirty="0">
                <a:cs typeface="Arial"/>
              </a:rPr>
              <a:t>There is some data which shows that in older adults administering Abrysvo</a:t>
            </a:r>
            <a:r>
              <a:rPr lang="en-GB" sz="2200" baseline="30000" dirty="0">
                <a:cs typeface="Arial"/>
              </a:rPr>
              <a:t>®</a:t>
            </a:r>
            <a:r>
              <a:rPr lang="en-GB" sz="2200" dirty="0">
                <a:cs typeface="Arial"/>
              </a:rPr>
              <a:t> at the same time as seasonal influenza vaccine may reduce the immune response to the RSV vaccine</a:t>
            </a:r>
            <a:endParaRPr lang="en-US" sz="2200" dirty="0"/>
          </a:p>
          <a:p>
            <a:pPr>
              <a:lnSpc>
                <a:spcPct val="107000"/>
              </a:lnSpc>
              <a:spcAft>
                <a:spcPts val="800"/>
              </a:spcAft>
              <a:buFont typeface="Arial"/>
              <a:buChar char="•"/>
            </a:pPr>
            <a:r>
              <a:rPr lang="en-GB" sz="2200" dirty="0">
                <a:cs typeface="Arial"/>
              </a:rPr>
              <a:t>There is also data that suggests that the response to the influenza A(H3N2) component of seasonal influenza vaccine (the influenza subtype which most severely affects older adults) may be diminished when RSV and seasonal influenza vaccine are co-administered to older adults</a:t>
            </a:r>
            <a:endParaRPr lang="en-US" sz="2200" dirty="0">
              <a:cs typeface="Arial"/>
            </a:endParaRPr>
          </a:p>
          <a:p>
            <a:pPr>
              <a:lnSpc>
                <a:spcPct val="107000"/>
              </a:lnSpc>
              <a:spcAft>
                <a:spcPts val="800"/>
              </a:spcAft>
              <a:buFont typeface="Arial"/>
              <a:buChar char="•"/>
            </a:pPr>
            <a:r>
              <a:rPr lang="en-GB" sz="2200" dirty="0">
                <a:cs typeface="Arial"/>
              </a:rPr>
              <a:t>The clinical significance of any reduced response is unknown, but influenza immune response is known to correlate with protection against infection, and there is emerging data that RSV immune response also correlates with clinical protection</a:t>
            </a:r>
          </a:p>
          <a:p>
            <a:pPr>
              <a:lnSpc>
                <a:spcPct val="107000"/>
              </a:lnSpc>
              <a:spcAft>
                <a:spcPts val="800"/>
              </a:spcAft>
              <a:buFont typeface="Arial"/>
              <a:buChar char="•"/>
            </a:pPr>
            <a:r>
              <a:rPr lang="en-GB" sz="2200" b="1" dirty="0">
                <a:cs typeface="Arial"/>
              </a:rPr>
              <a:t>It is therefore recommended that these vaccines are not routinely scheduled to be given at the same appointment or on the same day</a:t>
            </a:r>
          </a:p>
          <a:p>
            <a:pPr>
              <a:lnSpc>
                <a:spcPct val="107000"/>
              </a:lnSpc>
              <a:spcAft>
                <a:spcPts val="800"/>
              </a:spcAft>
              <a:buFont typeface="Arial"/>
              <a:buChar char="•"/>
            </a:pPr>
            <a:r>
              <a:rPr lang="en-GB" sz="2200" dirty="0">
                <a:cs typeface="Arial"/>
              </a:rPr>
              <a:t>No specific interval is required between administering the vaccines</a:t>
            </a:r>
          </a:p>
          <a:p>
            <a:pPr>
              <a:lnSpc>
                <a:spcPct val="107000"/>
              </a:lnSpc>
              <a:spcAft>
                <a:spcPts val="800"/>
              </a:spcAft>
              <a:buFont typeface="Arial"/>
              <a:buChar char="•"/>
            </a:pPr>
            <a:r>
              <a:rPr lang="en-GB" sz="2200" dirty="0">
                <a:cs typeface="Arial"/>
              </a:rPr>
              <a:t>However, if it is thought that the individual is unlikely to return for a second appointment or immediate protection is necessary, Abrysvo</a:t>
            </a:r>
            <a:r>
              <a:rPr lang="en-GB" sz="2200" baseline="30000" dirty="0">
                <a:cs typeface="Arial"/>
              </a:rPr>
              <a:t>®</a:t>
            </a:r>
            <a:r>
              <a:rPr lang="en-GB" sz="2200" dirty="0">
                <a:cs typeface="Arial"/>
              </a:rPr>
              <a:t> can be administered at the same time as the influenza vaccine</a:t>
            </a:r>
            <a:endParaRPr lang="en-US" sz="2200" dirty="0">
              <a:cs typeface="Arial"/>
            </a:endParaRPr>
          </a:p>
          <a:p>
            <a:pPr marL="0" indent="0">
              <a:buNone/>
            </a:pPr>
            <a:endParaRPr lang="en-US" b="1" dirty="0"/>
          </a:p>
        </p:txBody>
      </p:sp>
      <p:sp>
        <p:nvSpPr>
          <p:cNvPr id="5" name="Slide Number Placeholder 4">
            <a:extLst>
              <a:ext uri="{FF2B5EF4-FFF2-40B4-BE49-F238E27FC236}">
                <a16:creationId xmlns:a16="http://schemas.microsoft.com/office/drawing/2014/main" id="{5D335D92-DEFA-6D2A-43B9-1577798CC4FB}"/>
              </a:ext>
            </a:extLst>
          </p:cNvPr>
          <p:cNvSpPr>
            <a:spLocks noGrp="1"/>
          </p:cNvSpPr>
          <p:nvPr>
            <p:ph type="sldNum" sz="quarter" idx="11"/>
          </p:nvPr>
        </p:nvSpPr>
        <p:spPr/>
        <p:txBody>
          <a:bodyPr/>
          <a:lstStyle/>
          <a:p>
            <a:fld id="{344369E4-5DE7-46E5-874E-4FD437973785}" type="slidenum">
              <a:rPr lang="en-GB" smtClean="0"/>
              <a:pPr/>
              <a:t>29</a:t>
            </a:fld>
            <a:endParaRPr lang="en-GB" sz="1400"/>
          </a:p>
        </p:txBody>
      </p:sp>
      <p:sp>
        <p:nvSpPr>
          <p:cNvPr id="6" name="Footer Placeholder 5">
            <a:extLst>
              <a:ext uri="{FF2B5EF4-FFF2-40B4-BE49-F238E27FC236}">
                <a16:creationId xmlns:a16="http://schemas.microsoft.com/office/drawing/2014/main" id="{232A58E6-AEAD-C370-B7CD-96296DB416BA}"/>
              </a:ext>
            </a:extLst>
          </p:cNvPr>
          <p:cNvSpPr>
            <a:spLocks noGrp="1"/>
          </p:cNvSpPr>
          <p:nvPr>
            <p:ph type="ftr" sz="quarter" idx="11"/>
          </p:nvPr>
        </p:nvSpPr>
        <p:spPr>
          <a:xfrm>
            <a:off x="1321084" y="6356350"/>
            <a:ext cx="10699679" cy="322234"/>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17307043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3BC842-027D-DF74-0346-E68716EB2014}"/>
              </a:ext>
            </a:extLst>
          </p:cNvPr>
          <p:cNvSpPr>
            <a:spLocks noGrp="1"/>
          </p:cNvSpPr>
          <p:nvPr>
            <p:ph type="title"/>
          </p:nvPr>
        </p:nvSpPr>
        <p:spPr/>
        <p:txBody>
          <a:bodyPr lIns="91440" tIns="45720" rIns="91440" bIns="45720" anchor="t"/>
          <a:lstStyle/>
          <a:p>
            <a:r>
              <a:rPr lang="en-US" sz="3600" b="1">
                <a:cs typeface="Arial"/>
              </a:rPr>
              <a:t>Acknowledgements</a:t>
            </a:r>
            <a:endParaRPr lang="en-US"/>
          </a:p>
        </p:txBody>
      </p:sp>
      <p:sp>
        <p:nvSpPr>
          <p:cNvPr id="3" name="Content Placeholder 2">
            <a:extLst>
              <a:ext uri="{FF2B5EF4-FFF2-40B4-BE49-F238E27FC236}">
                <a16:creationId xmlns:a16="http://schemas.microsoft.com/office/drawing/2014/main" id="{DF005885-7751-34C6-CBD4-92F9B46D0A33}"/>
              </a:ext>
            </a:extLst>
          </p:cNvPr>
          <p:cNvSpPr>
            <a:spLocks noGrp="1"/>
          </p:cNvSpPr>
          <p:nvPr>
            <p:ph idx="1"/>
          </p:nvPr>
        </p:nvSpPr>
        <p:spPr>
          <a:xfrm>
            <a:off x="741855" y="1256315"/>
            <a:ext cx="10515600" cy="4351338"/>
          </a:xfrm>
        </p:spPr>
        <p:txBody>
          <a:bodyPr lIns="91440" tIns="45720" rIns="91440" bIns="45720" anchor="t"/>
          <a:lstStyle/>
          <a:p>
            <a:pPr marL="0" indent="0">
              <a:buNone/>
            </a:pPr>
            <a:r>
              <a:rPr lang="en-US" dirty="0">
                <a:solidFill>
                  <a:srgbClr val="002060"/>
                </a:solidFill>
                <a:cs typeface="Arial"/>
              </a:rPr>
              <a:t>These slides were originally produced by UK Heath Security Agency (UKHSA), with permission from colleagues in UKHSA the content of these slides have been adapted for use in NHS Wales by the Vaccine Preventable Disease Programme in Public Health Wales </a:t>
            </a:r>
            <a:endParaRPr lang="en-US" dirty="0">
              <a:cs typeface="Arial"/>
            </a:endParaRPr>
          </a:p>
          <a:p>
            <a:endParaRPr lang="en-US" dirty="0">
              <a:cs typeface="Arial"/>
            </a:endParaRPr>
          </a:p>
        </p:txBody>
      </p:sp>
      <p:sp>
        <p:nvSpPr>
          <p:cNvPr id="4" name="Footer Placeholder 3">
            <a:extLst>
              <a:ext uri="{FF2B5EF4-FFF2-40B4-BE49-F238E27FC236}">
                <a16:creationId xmlns:a16="http://schemas.microsoft.com/office/drawing/2014/main" id="{8D9EEF5C-0F72-D704-88F9-BDC4E8EE4743}"/>
              </a:ext>
            </a:extLst>
          </p:cNvPr>
          <p:cNvSpPr>
            <a:spLocks noGrp="1"/>
          </p:cNvSpPr>
          <p:nvPr>
            <p:ph type="ftr" sz="quarter" idx="11"/>
          </p:nvPr>
        </p:nvSpPr>
        <p:spPr>
          <a:xfrm>
            <a:off x="1022131" y="6365109"/>
            <a:ext cx="10433268" cy="365125"/>
          </a:xfrm>
        </p:spPr>
        <p:txBody>
          <a:bodyPr/>
          <a:lstStyle/>
          <a:p>
            <a:r>
              <a:rPr lang="en-GB"/>
              <a:t>RSV vaccination programme for older adults: training slide set for healthcare practitioners</a:t>
            </a:r>
          </a:p>
        </p:txBody>
      </p:sp>
      <p:sp>
        <p:nvSpPr>
          <p:cNvPr id="5" name="Slide Number Placeholder 4">
            <a:extLst>
              <a:ext uri="{FF2B5EF4-FFF2-40B4-BE49-F238E27FC236}">
                <a16:creationId xmlns:a16="http://schemas.microsoft.com/office/drawing/2014/main" id="{3B5ED77B-1CAA-20C2-71A6-D7B2F185DB05}"/>
              </a:ext>
            </a:extLst>
          </p:cNvPr>
          <p:cNvSpPr>
            <a:spLocks noGrp="1"/>
          </p:cNvSpPr>
          <p:nvPr>
            <p:ph type="sldNum" sz="quarter" idx="12"/>
          </p:nvPr>
        </p:nvSpPr>
        <p:spPr>
          <a:xfrm>
            <a:off x="-1715814" y="6365109"/>
            <a:ext cx="2743200" cy="365125"/>
          </a:xfrm>
        </p:spPr>
        <p:txBody>
          <a:bodyPr/>
          <a:lstStyle/>
          <a:p>
            <a:fld id="{561D0CCE-8DCC-44DC-A653-AE62B1D84A52}" type="slidenum">
              <a:rPr lang="en-GB" smtClean="0"/>
              <a:pPr/>
              <a:t>3</a:t>
            </a:fld>
            <a:endParaRPr lang="en-GB"/>
          </a:p>
        </p:txBody>
      </p:sp>
    </p:spTree>
    <p:extLst>
      <p:ext uri="{BB962C8B-B14F-4D97-AF65-F5344CB8AC3E}">
        <p14:creationId xmlns:p14="http://schemas.microsoft.com/office/powerpoint/2010/main" val="259497572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63F060-E677-749D-027E-652804F56516}"/>
              </a:ext>
            </a:extLst>
          </p:cNvPr>
          <p:cNvSpPr>
            <a:spLocks noGrp="1"/>
          </p:cNvSpPr>
          <p:nvPr>
            <p:ph type="title"/>
          </p:nvPr>
        </p:nvSpPr>
        <p:spPr>
          <a:xfrm>
            <a:off x="399478" y="179416"/>
            <a:ext cx="10446328" cy="1168879"/>
          </a:xfrm>
        </p:spPr>
        <p:txBody>
          <a:bodyPr vert="horz" lIns="91440" tIns="45720" rIns="91440" bIns="45720" rtlCol="0" anchor="t">
            <a:noAutofit/>
          </a:bodyPr>
          <a:lstStyle/>
          <a:p>
            <a:r>
              <a:rPr lang="en-GB" b="1" dirty="0">
                <a:cs typeface="Arial"/>
              </a:rPr>
              <a:t>Administering Abrysvo</a:t>
            </a:r>
            <a:r>
              <a:rPr lang="en-GB" b="1" baseline="30000" dirty="0">
                <a:cs typeface="Arial"/>
              </a:rPr>
              <a:t>®</a:t>
            </a:r>
            <a:r>
              <a:rPr lang="en-GB" b="1" dirty="0">
                <a:cs typeface="Arial"/>
              </a:rPr>
              <a:t> at the same time as</a:t>
            </a:r>
            <a:r>
              <a:rPr lang="en-GB" b="1" dirty="0">
                <a:solidFill>
                  <a:srgbClr val="007C91"/>
                </a:solidFill>
                <a:cs typeface="Arial"/>
              </a:rPr>
              <a:t> </a:t>
            </a:r>
            <a:r>
              <a:rPr lang="en-GB" b="1" dirty="0">
                <a:cs typeface="Arial"/>
              </a:rPr>
              <a:t>COVID-19 vaccine</a:t>
            </a:r>
            <a:r>
              <a:rPr lang="en-GB" dirty="0">
                <a:cs typeface="Arial"/>
              </a:rPr>
              <a:t> </a:t>
            </a:r>
            <a:endParaRPr lang="en-GB" strike="sngStrike" dirty="0"/>
          </a:p>
        </p:txBody>
      </p:sp>
      <p:sp>
        <p:nvSpPr>
          <p:cNvPr id="3" name="Content Placeholder 2">
            <a:extLst>
              <a:ext uri="{FF2B5EF4-FFF2-40B4-BE49-F238E27FC236}">
                <a16:creationId xmlns:a16="http://schemas.microsoft.com/office/drawing/2014/main" id="{C8B4B8F0-E96C-B03B-6F6F-DDE762E76CEB}"/>
              </a:ext>
            </a:extLst>
          </p:cNvPr>
          <p:cNvSpPr>
            <a:spLocks noGrp="1"/>
          </p:cNvSpPr>
          <p:nvPr>
            <p:ph idx="1"/>
          </p:nvPr>
        </p:nvSpPr>
        <p:spPr>
          <a:xfrm>
            <a:off x="309657" y="1949486"/>
            <a:ext cx="11123857" cy="3906783"/>
          </a:xfrm>
        </p:spPr>
        <p:txBody>
          <a:bodyPr vert="horz" lIns="91440" tIns="45720" rIns="91440" bIns="45720" rtlCol="0" anchor="t">
            <a:normAutofit/>
          </a:bodyPr>
          <a:lstStyle/>
          <a:p>
            <a:pPr marL="285750" indent="-285750"/>
            <a:r>
              <a:rPr lang="en-GB" sz="2000" dirty="0">
                <a:cs typeface="Arial"/>
              </a:rPr>
              <a:t>There is some data which shows co-administration with COVID 19 vaccination and RSV vaccination may reduce the immune response to the RSV vaccine</a:t>
            </a:r>
            <a:endParaRPr lang="en-US" sz="2000" dirty="0"/>
          </a:p>
          <a:p>
            <a:pPr marL="285750" indent="-285750"/>
            <a:r>
              <a:rPr lang="en-GB" sz="2000" dirty="0">
                <a:cs typeface="Arial"/>
              </a:rPr>
              <a:t>The clinical significance of any reduced response is unknown</a:t>
            </a:r>
            <a:endParaRPr lang="en-GB" sz="2000" dirty="0"/>
          </a:p>
          <a:p>
            <a:pPr marL="285750" indent="-285750"/>
            <a:r>
              <a:rPr lang="en-GB" sz="2000" b="1" dirty="0">
                <a:cs typeface="Arial"/>
              </a:rPr>
              <a:t>It is therefore recommended that these vaccines should not routinely be scheduled to be given at the same appointment or on the same day</a:t>
            </a:r>
            <a:endParaRPr lang="en-GB" sz="2000" b="1" dirty="0"/>
          </a:p>
          <a:p>
            <a:pPr marL="285750" indent="-285750"/>
            <a:r>
              <a:rPr lang="en-GB" sz="2000" dirty="0">
                <a:cs typeface="Arial"/>
              </a:rPr>
              <a:t>No specific interval is required between administering the vaccines</a:t>
            </a:r>
          </a:p>
          <a:p>
            <a:pPr marL="285750" indent="-285750"/>
            <a:r>
              <a:rPr lang="en-GB" sz="2000" dirty="0">
                <a:cs typeface="Arial"/>
              </a:rPr>
              <a:t>However, if it is thought that the individual is unlikely to return for a second appointment or immediate protection is necessary, Abrysvo</a:t>
            </a:r>
            <a:r>
              <a:rPr lang="en-GB" sz="2000" baseline="30000" dirty="0">
                <a:cs typeface="Arial"/>
              </a:rPr>
              <a:t>® </a:t>
            </a:r>
            <a:r>
              <a:rPr lang="en-GB" sz="2000" dirty="0">
                <a:cs typeface="Arial"/>
              </a:rPr>
              <a:t>can be administered at the same time as the COVID 19 vaccine</a:t>
            </a:r>
          </a:p>
          <a:p>
            <a:pPr marL="0" indent="0">
              <a:buNone/>
            </a:pPr>
            <a:endParaRPr lang="en-GB" dirty="0">
              <a:latin typeface="Arial"/>
              <a:cs typeface="Arial"/>
            </a:endParaRPr>
          </a:p>
        </p:txBody>
      </p:sp>
      <p:sp>
        <p:nvSpPr>
          <p:cNvPr id="5" name="Slide Number Placeholder 4">
            <a:extLst>
              <a:ext uri="{FF2B5EF4-FFF2-40B4-BE49-F238E27FC236}">
                <a16:creationId xmlns:a16="http://schemas.microsoft.com/office/drawing/2014/main" id="{5D335D92-DEFA-6D2A-43B9-1577798CC4FB}"/>
              </a:ext>
            </a:extLst>
          </p:cNvPr>
          <p:cNvSpPr>
            <a:spLocks noGrp="1"/>
          </p:cNvSpPr>
          <p:nvPr>
            <p:ph type="sldNum" sz="quarter" idx="11"/>
          </p:nvPr>
        </p:nvSpPr>
        <p:spPr/>
        <p:txBody>
          <a:bodyPr/>
          <a:lstStyle/>
          <a:p>
            <a:fld id="{344369E4-5DE7-46E5-874E-4FD437973785}" type="slidenum">
              <a:rPr lang="en-GB" smtClean="0"/>
              <a:pPr/>
              <a:t>30</a:t>
            </a:fld>
            <a:endParaRPr lang="en-GB" sz="1400"/>
          </a:p>
        </p:txBody>
      </p:sp>
      <p:sp>
        <p:nvSpPr>
          <p:cNvPr id="6" name="Footer Placeholder 5">
            <a:extLst>
              <a:ext uri="{FF2B5EF4-FFF2-40B4-BE49-F238E27FC236}">
                <a16:creationId xmlns:a16="http://schemas.microsoft.com/office/drawing/2014/main" id="{54A1CD0E-710E-D901-0363-5E6E5C9F6293}"/>
              </a:ext>
            </a:extLst>
          </p:cNvPr>
          <p:cNvSpPr>
            <a:spLocks noGrp="1"/>
          </p:cNvSpPr>
          <p:nvPr>
            <p:ph type="ftr" sz="quarter" idx="11"/>
          </p:nvPr>
        </p:nvSpPr>
        <p:spPr>
          <a:xfrm>
            <a:off x="1288640" y="6356349"/>
            <a:ext cx="10144874" cy="365125"/>
          </a:xfrm>
        </p:spPr>
        <p:txBody>
          <a:bodyPr/>
          <a:lstStyle/>
          <a:p>
            <a:r>
              <a:rPr lang="en-GB" dirty="0"/>
              <a:t>RSV vaccination programme for older adults: training slide set for healthcare practitioners</a:t>
            </a:r>
          </a:p>
        </p:txBody>
      </p:sp>
      <p:sp>
        <p:nvSpPr>
          <p:cNvPr id="4" name="TextBox 3">
            <a:extLst>
              <a:ext uri="{FF2B5EF4-FFF2-40B4-BE49-F238E27FC236}">
                <a16:creationId xmlns:a16="http://schemas.microsoft.com/office/drawing/2014/main" id="{2EA15F98-5605-065D-5D4C-93FBFF59261A}"/>
              </a:ext>
            </a:extLst>
          </p:cNvPr>
          <p:cNvSpPr txBox="1"/>
          <p:nvPr/>
        </p:nvSpPr>
        <p:spPr>
          <a:xfrm>
            <a:off x="600891" y="5185955"/>
            <a:ext cx="10724606" cy="70788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2000" dirty="0"/>
              <a:t>As we get older, we all experience age related reduction in immune response to vaccination, this is a natural part of ageing and is called immunosenescence </a:t>
            </a:r>
          </a:p>
        </p:txBody>
      </p:sp>
    </p:spTree>
    <p:extLst>
      <p:ext uri="{BB962C8B-B14F-4D97-AF65-F5344CB8AC3E}">
        <p14:creationId xmlns:p14="http://schemas.microsoft.com/office/powerpoint/2010/main" val="2424558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78AC38-1992-AED5-6121-08C9FCA909EC}"/>
              </a:ext>
            </a:extLst>
          </p:cNvPr>
          <p:cNvSpPr>
            <a:spLocks noGrp="1"/>
          </p:cNvSpPr>
          <p:nvPr>
            <p:ph type="title"/>
          </p:nvPr>
        </p:nvSpPr>
        <p:spPr>
          <a:xfrm>
            <a:off x="295405" y="145920"/>
            <a:ext cx="11590750" cy="1325563"/>
          </a:xfrm>
        </p:spPr>
        <p:txBody>
          <a:bodyPr lIns="91440" tIns="45720" rIns="91440" bIns="45720" anchor="t">
            <a:normAutofit/>
          </a:bodyPr>
          <a:lstStyle/>
          <a:p>
            <a:r>
              <a:rPr lang="en-GB" b="1" dirty="0">
                <a:cs typeface="Arial"/>
              </a:rPr>
              <a:t>Administering Abrysvo</a:t>
            </a:r>
            <a:r>
              <a:rPr lang="en-GB" b="1" baseline="30000" dirty="0">
                <a:cs typeface="Arial"/>
              </a:rPr>
              <a:t>®</a:t>
            </a:r>
            <a:r>
              <a:rPr lang="en-GB" b="1" dirty="0">
                <a:cs typeface="Arial"/>
              </a:rPr>
              <a:t> at the same time as</a:t>
            </a:r>
            <a:r>
              <a:rPr lang="en-GB" b="1" dirty="0">
                <a:solidFill>
                  <a:srgbClr val="007C91"/>
                </a:solidFill>
                <a:cs typeface="Arial"/>
              </a:rPr>
              <a:t> </a:t>
            </a:r>
            <a:r>
              <a:rPr lang="en-GB" b="1" dirty="0">
                <a:cs typeface="Arial"/>
              </a:rPr>
              <a:t>other vaccines</a:t>
            </a:r>
            <a:endParaRPr lang="en-US" b="1" dirty="0">
              <a:cs typeface="Arial"/>
            </a:endParaRPr>
          </a:p>
        </p:txBody>
      </p:sp>
      <p:sp>
        <p:nvSpPr>
          <p:cNvPr id="3" name="Content Placeholder 2">
            <a:extLst>
              <a:ext uri="{FF2B5EF4-FFF2-40B4-BE49-F238E27FC236}">
                <a16:creationId xmlns:a16="http://schemas.microsoft.com/office/drawing/2014/main" id="{5BD82425-1AF5-5F4D-2519-207EBA27BB2D}"/>
              </a:ext>
            </a:extLst>
          </p:cNvPr>
          <p:cNvSpPr>
            <a:spLocks noGrp="1"/>
          </p:cNvSpPr>
          <p:nvPr>
            <p:ph idx="1"/>
          </p:nvPr>
        </p:nvSpPr>
        <p:spPr>
          <a:xfrm>
            <a:off x="416469" y="1688562"/>
            <a:ext cx="11037593" cy="4116337"/>
          </a:xfrm>
        </p:spPr>
        <p:txBody>
          <a:bodyPr vert="horz" lIns="91440" tIns="45720" rIns="91440" bIns="45720" rtlCol="0" anchor="t">
            <a:noAutofit/>
          </a:bodyPr>
          <a:lstStyle/>
          <a:p>
            <a:r>
              <a:rPr lang="en-US" sz="2000" b="1" dirty="0">
                <a:cs typeface="Arial"/>
              </a:rPr>
              <a:t>Co-administration with pneumococcal, Shingrix</a:t>
            </a:r>
            <a:r>
              <a:rPr lang="en-US" sz="2000" b="1" baseline="30000" dirty="0">
                <a:cs typeface="Arial"/>
              </a:rPr>
              <a:t>®</a:t>
            </a:r>
            <a:r>
              <a:rPr lang="en-US" sz="2000" b="1" dirty="0">
                <a:cs typeface="Arial"/>
              </a:rPr>
              <a:t> (shingles) and other inactivated or non-live vaccines</a:t>
            </a:r>
            <a:endParaRPr lang="en-US" sz="2000" dirty="0">
              <a:cs typeface="Arial"/>
            </a:endParaRPr>
          </a:p>
          <a:p>
            <a:pPr marL="800100" lvl="1" indent="-342900">
              <a:buFont typeface="Courier New" panose="020B0604020202020204" pitchFamily="34" charset="0"/>
              <a:buChar char="o"/>
            </a:pPr>
            <a:r>
              <a:rPr lang="en-GB" sz="2000" dirty="0">
                <a:cs typeface="Arial"/>
              </a:rPr>
              <a:t>in line with general advice about co-administration of inactivated and non-live vaccines, Abrysvo</a:t>
            </a:r>
            <a:r>
              <a:rPr lang="en-GB" sz="2000" baseline="30000" dirty="0">
                <a:cs typeface="Arial"/>
              </a:rPr>
              <a:t>®</a:t>
            </a:r>
            <a:r>
              <a:rPr lang="en-GB" sz="2000" dirty="0">
                <a:cs typeface="Arial"/>
              </a:rPr>
              <a:t> can be safely given concomitantly with pneumococcal and/or the Shingrix shingles vaccines </a:t>
            </a:r>
            <a:endParaRPr lang="en-US" sz="2000" dirty="0">
              <a:cs typeface="Arial"/>
            </a:endParaRPr>
          </a:p>
          <a:p>
            <a:pPr marL="800100" lvl="1" indent="-342900">
              <a:buFont typeface="Courier New" panose="020B0604020202020204" pitchFamily="34" charset="0"/>
              <a:buChar char="o"/>
            </a:pPr>
            <a:r>
              <a:rPr lang="en-GB" sz="2000" dirty="0">
                <a:cs typeface="Arial"/>
              </a:rPr>
              <a:t>Abrysvo</a:t>
            </a:r>
            <a:r>
              <a:rPr lang="en-GB" sz="2000" baseline="30000" dirty="0">
                <a:cs typeface="Arial"/>
              </a:rPr>
              <a:t>® </a:t>
            </a:r>
            <a:r>
              <a:rPr lang="en-GB" sz="2000" dirty="0">
                <a:cs typeface="Arial"/>
              </a:rPr>
              <a:t>can be given at any interval before or after these vaccines or other inactivated or non-live vaccines </a:t>
            </a:r>
            <a:endParaRPr lang="en-US" sz="2000" dirty="0">
              <a:cs typeface="Arial"/>
            </a:endParaRPr>
          </a:p>
          <a:p>
            <a:pPr marL="342900" indent="-342900"/>
            <a:endParaRPr lang="en-GB" sz="2000" dirty="0"/>
          </a:p>
          <a:p>
            <a:r>
              <a:rPr lang="en-GB" sz="2000" b="1" dirty="0">
                <a:cs typeface="Arial"/>
              </a:rPr>
              <a:t>Co-administration with a live vaccine</a:t>
            </a:r>
            <a:endParaRPr lang="en-US" sz="2000" dirty="0">
              <a:cs typeface="Arial"/>
            </a:endParaRPr>
          </a:p>
          <a:p>
            <a:pPr marL="742950" lvl="1">
              <a:lnSpc>
                <a:spcPct val="100000"/>
              </a:lnSpc>
              <a:buFont typeface="Courier New" panose="020B0604020202020204" pitchFamily="34" charset="0"/>
              <a:buChar char="o"/>
            </a:pPr>
            <a:r>
              <a:rPr lang="en-GB" sz="2000" dirty="0">
                <a:cs typeface="Arial"/>
              </a:rPr>
              <a:t>although live vaccines are not commonly indicated in older adults, </a:t>
            </a:r>
            <a:r>
              <a:rPr lang="en-US" sz="2000" dirty="0">
                <a:cs typeface="Arial"/>
              </a:rPr>
              <a:t>Abrysvo</a:t>
            </a:r>
            <a:r>
              <a:rPr lang="en-US" sz="2000" baseline="30000" dirty="0">
                <a:cs typeface="Arial"/>
              </a:rPr>
              <a:t>® </a:t>
            </a:r>
            <a:r>
              <a:rPr lang="en-US" sz="2000" dirty="0">
                <a:cs typeface="Arial"/>
              </a:rPr>
              <a:t>is an inactivated or non-live vaccine so can be given at the same time as any live vaccines </a:t>
            </a:r>
          </a:p>
        </p:txBody>
      </p:sp>
      <p:sp>
        <p:nvSpPr>
          <p:cNvPr id="5" name="Slide Number Placeholder 4">
            <a:extLst>
              <a:ext uri="{FF2B5EF4-FFF2-40B4-BE49-F238E27FC236}">
                <a16:creationId xmlns:a16="http://schemas.microsoft.com/office/drawing/2014/main" id="{21EF843C-306D-2EC8-AF5D-21F33E62F4F5}"/>
              </a:ext>
            </a:extLst>
          </p:cNvPr>
          <p:cNvSpPr>
            <a:spLocks noGrp="1"/>
          </p:cNvSpPr>
          <p:nvPr>
            <p:ph type="sldNum" sz="quarter" idx="11"/>
          </p:nvPr>
        </p:nvSpPr>
        <p:spPr/>
        <p:txBody>
          <a:bodyPr/>
          <a:lstStyle/>
          <a:p>
            <a:fld id="{344369E4-5DE7-46E5-874E-4FD437973785}" type="slidenum">
              <a:rPr lang="en-GB" smtClean="0"/>
              <a:pPr/>
              <a:t>31</a:t>
            </a:fld>
            <a:endParaRPr lang="en-GB" sz="1400"/>
          </a:p>
        </p:txBody>
      </p:sp>
      <p:sp>
        <p:nvSpPr>
          <p:cNvPr id="6" name="Footer Placeholder 5">
            <a:extLst>
              <a:ext uri="{FF2B5EF4-FFF2-40B4-BE49-F238E27FC236}">
                <a16:creationId xmlns:a16="http://schemas.microsoft.com/office/drawing/2014/main" id="{FA8A90BA-D5CA-12CA-745B-5A9E89A63FDE}"/>
              </a:ext>
            </a:extLst>
          </p:cNvPr>
          <p:cNvSpPr>
            <a:spLocks noGrp="1"/>
          </p:cNvSpPr>
          <p:nvPr>
            <p:ph type="ftr" sz="quarter" idx="11"/>
          </p:nvPr>
        </p:nvSpPr>
        <p:spPr>
          <a:xfrm>
            <a:off x="1413552" y="6342722"/>
            <a:ext cx="10329809" cy="365125"/>
          </a:xfrm>
        </p:spPr>
        <p:txBody>
          <a:bodyPr/>
          <a:lstStyle/>
          <a:p>
            <a:r>
              <a:rPr lang="en-GB" dirty="0"/>
              <a:t>RSV vaccination programme for older adults: training slide set for healthcare practitioners</a:t>
            </a:r>
          </a:p>
        </p:txBody>
      </p:sp>
    </p:spTree>
    <p:extLst>
      <p:ext uri="{BB962C8B-B14F-4D97-AF65-F5344CB8AC3E}">
        <p14:creationId xmlns:p14="http://schemas.microsoft.com/office/powerpoint/2010/main" val="12577011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6C0288-144B-3EEE-DA70-015E7F62B92D}"/>
              </a:ext>
            </a:extLst>
          </p:cNvPr>
          <p:cNvSpPr>
            <a:spLocks noGrp="1"/>
          </p:cNvSpPr>
          <p:nvPr>
            <p:ph type="title"/>
          </p:nvPr>
        </p:nvSpPr>
        <p:spPr>
          <a:xfrm>
            <a:off x="838200" y="242056"/>
            <a:ext cx="10515600" cy="707927"/>
          </a:xfrm>
        </p:spPr>
        <p:txBody>
          <a:bodyPr/>
          <a:lstStyle/>
          <a:p>
            <a:r>
              <a:rPr lang="en-GB" b="1" dirty="0"/>
              <a:t>Co-administration: </a:t>
            </a:r>
          </a:p>
        </p:txBody>
      </p:sp>
      <p:sp>
        <p:nvSpPr>
          <p:cNvPr id="5" name="Slide Number Placeholder 4">
            <a:extLst>
              <a:ext uri="{FF2B5EF4-FFF2-40B4-BE49-F238E27FC236}">
                <a16:creationId xmlns:a16="http://schemas.microsoft.com/office/drawing/2014/main" id="{38D9D8D2-E13C-6818-9B4D-85CBAB4AB9DB}"/>
              </a:ext>
            </a:extLst>
          </p:cNvPr>
          <p:cNvSpPr>
            <a:spLocks noGrp="1"/>
          </p:cNvSpPr>
          <p:nvPr>
            <p:ph type="sldNum" sz="quarter" idx="12"/>
          </p:nvPr>
        </p:nvSpPr>
        <p:spPr>
          <a:xfrm>
            <a:off x="-1534274" y="6308578"/>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GB" sz="1800" b="1" i="0" u="none" strike="noStrike" kern="1200" cap="none" spc="0" normalizeH="0" baseline="0" noProof="0" dirty="0">
              <a:ln>
                <a:noFill/>
              </a:ln>
              <a:solidFill>
                <a:prstClr val="white"/>
              </a:solidFill>
              <a:effectLst/>
              <a:uLnTx/>
              <a:uFillTx/>
              <a:latin typeface="Arial"/>
              <a:ea typeface="+mn-ea"/>
              <a:cs typeface="+mn-cs"/>
            </a:endParaRPr>
          </a:p>
        </p:txBody>
      </p:sp>
      <p:pic>
        <p:nvPicPr>
          <p:cNvPr id="6" name="Content Placeholder 5">
            <a:extLst>
              <a:ext uri="{FF2B5EF4-FFF2-40B4-BE49-F238E27FC236}">
                <a16:creationId xmlns:a16="http://schemas.microsoft.com/office/drawing/2014/main" id="{328AAEE4-8182-ACEC-205B-48C698ABFCB2}"/>
              </a:ext>
            </a:extLst>
          </p:cNvPr>
          <p:cNvPicPr>
            <a:picLocks noGrp="1" noChangeAspect="1"/>
          </p:cNvPicPr>
          <p:nvPr>
            <p:ph idx="1"/>
          </p:nvPr>
        </p:nvPicPr>
        <p:blipFill>
          <a:blip r:embed="rId2"/>
          <a:stretch>
            <a:fillRect/>
          </a:stretch>
        </p:blipFill>
        <p:spPr>
          <a:xfrm>
            <a:off x="1008017" y="1167427"/>
            <a:ext cx="8772525" cy="3333750"/>
          </a:xfrm>
          <a:prstGeom prst="rect">
            <a:avLst/>
          </a:prstGeom>
          <a:ln w="19050">
            <a:solidFill>
              <a:schemeClr val="tx1"/>
            </a:solidFill>
          </a:ln>
        </p:spPr>
      </p:pic>
      <p:sp>
        <p:nvSpPr>
          <p:cNvPr id="8" name="TextBox 7">
            <a:extLst>
              <a:ext uri="{FF2B5EF4-FFF2-40B4-BE49-F238E27FC236}">
                <a16:creationId xmlns:a16="http://schemas.microsoft.com/office/drawing/2014/main" id="{9BF27F65-1472-899D-0FF1-6BC5B78DB085}"/>
              </a:ext>
            </a:extLst>
          </p:cNvPr>
          <p:cNvSpPr txBox="1"/>
          <p:nvPr/>
        </p:nvSpPr>
        <p:spPr>
          <a:xfrm>
            <a:off x="1008017" y="4668944"/>
            <a:ext cx="8772525" cy="116955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00000"/>
                </a:solidFill>
                <a:effectLst/>
                <a:uLnTx/>
                <a:uFillTx/>
                <a:latin typeface="Arial"/>
                <a:ea typeface="+mn-ea"/>
                <a:cs typeface="+mn-cs"/>
              </a:rPr>
              <a:t>ˆˆˆ Giving </a:t>
            </a:r>
            <a:r>
              <a:rPr kumimoji="0" lang="en-GB" sz="1400" b="0" i="0" u="none" strike="noStrike" kern="1200" cap="none" spc="0" normalizeH="0" baseline="0" noProof="0" dirty="0" err="1">
                <a:ln>
                  <a:noFill/>
                </a:ln>
                <a:solidFill>
                  <a:srgbClr val="000000"/>
                </a:solidFill>
                <a:effectLst/>
                <a:uLnTx/>
                <a:uFillTx/>
                <a:latin typeface="Arial"/>
                <a:ea typeface="+mn-ea"/>
                <a:cs typeface="+mn-cs"/>
              </a:rPr>
              <a:t>Abrysvo</a:t>
            </a:r>
            <a:r>
              <a:rPr kumimoji="0" lang="en-GB" sz="1400" b="0" i="0" u="none" strike="noStrike" kern="1200" cap="none" spc="0" normalizeH="0" baseline="0" noProof="0" dirty="0">
                <a:ln>
                  <a:noFill/>
                </a:ln>
                <a:solidFill>
                  <a:srgbClr val="000000"/>
                </a:solidFill>
                <a:effectLst/>
                <a:uLnTx/>
                <a:uFillTx/>
                <a:latin typeface="Arial"/>
                <a:ea typeface="+mn-ea"/>
                <a:cs typeface="+mn-cs"/>
              </a:rPr>
              <a:t>® with the seasonal influenza vaccine may reduce the immune response to both the RSV and influenza (H3N2) components, which may increase the risk of severe respiratory disease in older adults. Additionally, co-administering the COVID-19 vaccine may diminish the immune response to the RSV vaccine. However, if it is thought that the individual is unlikely to return for their influenza or COVID-19 vaccine, they can be given at the same time. </a:t>
            </a:r>
          </a:p>
        </p:txBody>
      </p:sp>
      <p:sp>
        <p:nvSpPr>
          <p:cNvPr id="10" name="TextBox 9">
            <a:extLst>
              <a:ext uri="{FF2B5EF4-FFF2-40B4-BE49-F238E27FC236}">
                <a16:creationId xmlns:a16="http://schemas.microsoft.com/office/drawing/2014/main" id="{F7267D62-424C-008C-705D-4686F660A9B6}"/>
              </a:ext>
            </a:extLst>
          </p:cNvPr>
          <p:cNvSpPr txBox="1"/>
          <p:nvPr/>
        </p:nvSpPr>
        <p:spPr>
          <a:xfrm>
            <a:off x="8053251" y="2918921"/>
            <a:ext cx="437606"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a:ea typeface="+mn-ea"/>
                <a:cs typeface="+mn-cs"/>
              </a:rPr>
              <a:t> </a:t>
            </a:r>
            <a:r>
              <a:rPr kumimoji="0" lang="en-GB" sz="1200" b="0" i="0" u="none" strike="noStrike" kern="1200" cap="none" spc="0" normalizeH="0" baseline="0" noProof="0" dirty="0">
                <a:ln>
                  <a:noFill/>
                </a:ln>
                <a:solidFill>
                  <a:srgbClr val="000000"/>
                </a:solidFill>
                <a:effectLst/>
                <a:uLnTx/>
                <a:uFillTx/>
                <a:latin typeface="Arial"/>
                <a:ea typeface="+mn-ea"/>
                <a:cs typeface="+mn-cs"/>
              </a:rPr>
              <a:t>®</a:t>
            </a:r>
            <a:endParaRPr kumimoji="0" lang="en-GB" sz="1800" b="0" i="0" u="none" strike="noStrike" kern="1200" cap="none" spc="0" normalizeH="0" baseline="0" noProof="0" dirty="0">
              <a:ln>
                <a:noFill/>
              </a:ln>
              <a:solidFill>
                <a:srgbClr val="212A73"/>
              </a:solidFill>
              <a:effectLst/>
              <a:uLnTx/>
              <a:uFillTx/>
              <a:latin typeface="Arial"/>
              <a:ea typeface="+mn-ea"/>
              <a:cs typeface="+mn-cs"/>
            </a:endParaRPr>
          </a:p>
        </p:txBody>
      </p:sp>
      <p:sp>
        <p:nvSpPr>
          <p:cNvPr id="3" name="Footer Placeholder 5">
            <a:extLst>
              <a:ext uri="{FF2B5EF4-FFF2-40B4-BE49-F238E27FC236}">
                <a16:creationId xmlns:a16="http://schemas.microsoft.com/office/drawing/2014/main" id="{4DC34C9F-53BC-F142-822D-375D2B426CBC}"/>
              </a:ext>
            </a:extLst>
          </p:cNvPr>
          <p:cNvSpPr>
            <a:spLocks noGrp="1"/>
          </p:cNvSpPr>
          <p:nvPr>
            <p:ph type="ftr" sz="quarter" idx="11"/>
          </p:nvPr>
        </p:nvSpPr>
        <p:spPr>
          <a:xfrm>
            <a:off x="1305179" y="6295122"/>
            <a:ext cx="10144874" cy="365125"/>
          </a:xfrm>
        </p:spPr>
        <p:txBody>
          <a:bodyPr/>
          <a:lstStyle/>
          <a:p>
            <a:r>
              <a:rPr lang="en-GB" dirty="0"/>
              <a:t>RSV vaccination programme for older adults: training slide set for healthcare practitioners</a:t>
            </a:r>
          </a:p>
        </p:txBody>
      </p:sp>
    </p:spTree>
    <p:extLst>
      <p:ext uri="{BB962C8B-B14F-4D97-AF65-F5344CB8AC3E}">
        <p14:creationId xmlns:p14="http://schemas.microsoft.com/office/powerpoint/2010/main" val="421305930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599A30-DE16-2C05-9941-A679C4F503C5}"/>
              </a:ext>
            </a:extLst>
          </p:cNvPr>
          <p:cNvSpPr>
            <a:spLocks noGrp="1"/>
          </p:cNvSpPr>
          <p:nvPr>
            <p:ph type="title"/>
          </p:nvPr>
        </p:nvSpPr>
        <p:spPr>
          <a:xfrm>
            <a:off x="0" y="29587"/>
            <a:ext cx="12192000" cy="691778"/>
          </a:xfrm>
        </p:spPr>
        <p:txBody>
          <a:bodyPr/>
          <a:lstStyle/>
          <a:p>
            <a:pPr algn="ctr"/>
            <a:r>
              <a:rPr lang="en-US" b="1" dirty="0">
                <a:latin typeface="Arial"/>
                <a:cs typeface="Arial"/>
              </a:rPr>
              <a:t>Ordering Considerations </a:t>
            </a:r>
            <a:br>
              <a:rPr lang="en-US" b="1" dirty="0">
                <a:latin typeface="Arial"/>
                <a:cs typeface="Arial"/>
              </a:rPr>
            </a:br>
            <a:r>
              <a:rPr lang="en-US" b="1" dirty="0">
                <a:latin typeface="Arial"/>
                <a:cs typeface="Arial"/>
              </a:rPr>
              <a:t> </a:t>
            </a:r>
            <a:r>
              <a:rPr lang="en-GB" b="1" dirty="0" err="1">
                <a:latin typeface="Arial"/>
                <a:cs typeface="Arial"/>
              </a:rPr>
              <a:t>Abrysvo</a:t>
            </a:r>
            <a:r>
              <a:rPr lang="en-GB" b="1" baseline="30000" dirty="0">
                <a:latin typeface="Arial"/>
                <a:cs typeface="Arial"/>
              </a:rPr>
              <a:t>®</a:t>
            </a:r>
            <a:r>
              <a:rPr lang="en-GB" b="1" dirty="0">
                <a:latin typeface="Arial"/>
                <a:cs typeface="Arial"/>
              </a:rPr>
              <a:t> vaccine</a:t>
            </a:r>
            <a:r>
              <a:rPr lang="en-GB" dirty="0">
                <a:latin typeface="Arial"/>
                <a:cs typeface="Arial"/>
              </a:rPr>
              <a:t> </a:t>
            </a:r>
            <a:endParaRPr lang="en-GB" dirty="0"/>
          </a:p>
        </p:txBody>
      </p:sp>
      <p:sp>
        <p:nvSpPr>
          <p:cNvPr id="3" name="Content Placeholder 2">
            <a:extLst>
              <a:ext uri="{FF2B5EF4-FFF2-40B4-BE49-F238E27FC236}">
                <a16:creationId xmlns:a16="http://schemas.microsoft.com/office/drawing/2014/main" id="{11C9FA1F-BCBA-444F-EEEC-995B7DEBB179}"/>
              </a:ext>
            </a:extLst>
          </p:cNvPr>
          <p:cNvSpPr>
            <a:spLocks noGrp="1"/>
          </p:cNvSpPr>
          <p:nvPr>
            <p:ph idx="1"/>
          </p:nvPr>
        </p:nvSpPr>
        <p:spPr>
          <a:xfrm>
            <a:off x="465337" y="1628995"/>
            <a:ext cx="8541544" cy="4429496"/>
          </a:xfrm>
        </p:spPr>
        <p:txBody>
          <a:bodyPr/>
          <a:lstStyle/>
          <a:p>
            <a:pPr marL="0" indent="0">
              <a:buNone/>
            </a:pPr>
            <a:r>
              <a:rPr lang="en-GB" b="1" u="sng" dirty="0"/>
              <a:t>Considerations when ordering </a:t>
            </a:r>
            <a:r>
              <a:rPr lang="en-GB" b="1" u="sng" dirty="0" err="1"/>
              <a:t>Abrysvo</a:t>
            </a:r>
            <a:r>
              <a:rPr lang="en-GB" b="1" baseline="30000" dirty="0">
                <a:latin typeface="Arial"/>
                <a:cs typeface="Arial"/>
              </a:rPr>
              <a:t>®</a:t>
            </a:r>
            <a:endParaRPr lang="en-GB" dirty="0"/>
          </a:p>
          <a:p>
            <a:r>
              <a:rPr lang="en-GB" sz="1600" dirty="0">
                <a:cs typeface="Arial"/>
              </a:rPr>
              <a:t>Vaccines for the national RSV vaccination programmes in Wales should be ordered via </a:t>
            </a:r>
            <a:r>
              <a:rPr lang="en-GB" sz="1600" dirty="0" err="1">
                <a:cs typeface="Arial"/>
              </a:rPr>
              <a:t>ImmForm</a:t>
            </a:r>
            <a:r>
              <a:rPr lang="en-GB" sz="1600" dirty="0">
                <a:cs typeface="Arial"/>
              </a:rPr>
              <a:t> </a:t>
            </a:r>
          </a:p>
          <a:p>
            <a:r>
              <a:rPr lang="en-GB" sz="1600" dirty="0" err="1"/>
              <a:t>Abrysvo</a:t>
            </a:r>
            <a:r>
              <a:rPr lang="en-GB" sz="1600" b="0" i="0" baseline="30000" dirty="0">
                <a:effectLst/>
                <a:highlight>
                  <a:srgbClr val="FFFFFF"/>
                </a:highlight>
              </a:rPr>
              <a:t>® </a:t>
            </a:r>
            <a:r>
              <a:rPr lang="en-GB" sz="1600" dirty="0">
                <a:effectLst/>
                <a:ea typeface="Arial" panose="020B0604020202020204" pitchFamily="34" charset="0"/>
              </a:rPr>
              <a:t>stocks should be monitored by the named staff members to avoid over-ordering or stockpiling.</a:t>
            </a:r>
          </a:p>
          <a:p>
            <a:r>
              <a:rPr lang="en-GB" sz="1600" dirty="0"/>
              <a:t>Current expiry and quantity of </a:t>
            </a:r>
            <a:r>
              <a:rPr lang="en-GB" sz="1600" dirty="0" err="1"/>
              <a:t>Abrysvo</a:t>
            </a:r>
            <a:r>
              <a:rPr lang="en-GB" sz="1600" b="0" i="0" baseline="30000" dirty="0">
                <a:effectLst/>
                <a:highlight>
                  <a:srgbClr val="FFFFFF"/>
                </a:highlight>
              </a:rPr>
              <a:t>®</a:t>
            </a:r>
            <a:r>
              <a:rPr lang="en-GB" sz="1600" dirty="0"/>
              <a:t> should be checked before ordering.</a:t>
            </a:r>
          </a:p>
          <a:p>
            <a:r>
              <a:rPr lang="en-GB" sz="1600" dirty="0"/>
              <a:t>Only order stock sufficient for two weeks worth of clinics.</a:t>
            </a:r>
          </a:p>
          <a:p>
            <a:r>
              <a:rPr lang="en-GB" sz="1600" dirty="0"/>
              <a:t>One </a:t>
            </a:r>
            <a:r>
              <a:rPr lang="en-GB" sz="1600" dirty="0">
                <a:highlight>
                  <a:srgbClr val="FFFFFF"/>
                </a:highlight>
              </a:rPr>
              <a:t>p</a:t>
            </a:r>
            <a:r>
              <a:rPr lang="en-GB" sz="1600" b="0" i="0" dirty="0">
                <a:effectLst/>
                <a:highlight>
                  <a:srgbClr val="FFFFFF"/>
                </a:highlight>
              </a:rPr>
              <a:t>ack contains one vial of vaccine, diluent for reconstitution and patient information leaflet (PIL). Each pack will also contain one 25 G x 25 mm (1") needle.</a:t>
            </a:r>
          </a:p>
          <a:p>
            <a:r>
              <a:rPr lang="en-GB" sz="1600" dirty="0">
                <a:highlight>
                  <a:srgbClr val="FFFFFF"/>
                </a:highlight>
              </a:rPr>
              <a:t>Ensure the correct </a:t>
            </a:r>
            <a:r>
              <a:rPr lang="en-GB" sz="1600" dirty="0" err="1">
                <a:highlight>
                  <a:srgbClr val="FFFFFF"/>
                </a:highlight>
              </a:rPr>
              <a:t>Abrysvo</a:t>
            </a:r>
            <a:r>
              <a:rPr lang="en-GB" sz="1600" b="0" i="0" baseline="30000" dirty="0">
                <a:effectLst/>
                <a:highlight>
                  <a:srgbClr val="FFFFFF"/>
                </a:highlight>
              </a:rPr>
              <a:t>®</a:t>
            </a:r>
            <a:r>
              <a:rPr lang="en-GB" sz="1600" dirty="0">
                <a:highlight>
                  <a:srgbClr val="FFFFFF"/>
                </a:highlight>
              </a:rPr>
              <a:t> is ordered for the required cohort (</a:t>
            </a:r>
            <a:r>
              <a:rPr lang="en-GB" sz="1600" dirty="0" err="1">
                <a:highlight>
                  <a:srgbClr val="FFFFFF"/>
                </a:highlight>
              </a:rPr>
              <a:t>Eg</a:t>
            </a:r>
            <a:r>
              <a:rPr lang="en-GB" sz="1600" dirty="0">
                <a:highlight>
                  <a:srgbClr val="FFFFFF"/>
                </a:highlight>
              </a:rPr>
              <a:t> maternal vaccine for infant or for older adult protection).</a:t>
            </a:r>
          </a:p>
          <a:p>
            <a:r>
              <a:rPr lang="en-GB" sz="1600" b="0" i="0" dirty="0">
                <a:effectLst/>
                <a:highlight>
                  <a:srgbClr val="FFFFFF"/>
                </a:highlight>
              </a:rPr>
              <a:t>The pack of </a:t>
            </a:r>
            <a:r>
              <a:rPr lang="en-GB" sz="1600" b="0" i="0" dirty="0" err="1">
                <a:effectLst/>
                <a:highlight>
                  <a:srgbClr val="FFFFFF"/>
                </a:highlight>
              </a:rPr>
              <a:t>Abrysvo</a:t>
            </a:r>
            <a:r>
              <a:rPr lang="en-GB" sz="1600" b="0" i="0" baseline="30000" dirty="0">
                <a:effectLst/>
                <a:highlight>
                  <a:srgbClr val="FFFFFF"/>
                </a:highlight>
              </a:rPr>
              <a:t>®</a:t>
            </a:r>
            <a:r>
              <a:rPr lang="en-GB" sz="1600" b="0" i="0" dirty="0">
                <a:effectLst/>
                <a:highlight>
                  <a:srgbClr val="FFFFFF"/>
                </a:highlight>
              </a:rPr>
              <a:t> vaccine is physically larger than most other vaccines supplied via ImmForm. Each single dose pack measures 73mm x 35mm x 116mm (H x W x D). </a:t>
            </a:r>
            <a:r>
              <a:rPr lang="en-GB" sz="1600" b="1" i="0" u="sng" dirty="0">
                <a:effectLst/>
                <a:highlight>
                  <a:srgbClr val="FFFFFF"/>
                </a:highlight>
              </a:rPr>
              <a:t>Please ensure you have enough fridge capacity before placing large orders.</a:t>
            </a:r>
            <a:endParaRPr lang="en-GB" sz="1600" b="1" u="sng" dirty="0"/>
          </a:p>
        </p:txBody>
      </p:sp>
      <p:sp>
        <p:nvSpPr>
          <p:cNvPr id="5" name="Slide Number Placeholder 4">
            <a:extLst>
              <a:ext uri="{FF2B5EF4-FFF2-40B4-BE49-F238E27FC236}">
                <a16:creationId xmlns:a16="http://schemas.microsoft.com/office/drawing/2014/main" id="{76B678D4-EB00-CFD8-EC72-A1F762B5CE52}"/>
              </a:ext>
            </a:extLst>
          </p:cNvPr>
          <p:cNvSpPr>
            <a:spLocks noGrp="1"/>
          </p:cNvSpPr>
          <p:nvPr>
            <p:ph type="sldNum" sz="quarter" idx="12"/>
          </p:nvPr>
        </p:nvSpPr>
        <p:spPr>
          <a:xfrm>
            <a:off x="-1632953" y="6295122"/>
            <a:ext cx="2743200" cy="365125"/>
          </a:xfrm>
        </p:spPr>
        <p:txBody>
          <a:bodyPr/>
          <a:lstStyle/>
          <a:p>
            <a:fld id="{561D0CCE-8DCC-44DC-A653-AE62B1D84A52}" type="slidenum">
              <a:rPr lang="en-GB" smtClean="0"/>
              <a:pPr/>
              <a:t>33</a:t>
            </a:fld>
            <a:endParaRPr lang="en-GB" dirty="0"/>
          </a:p>
        </p:txBody>
      </p:sp>
      <p:pic>
        <p:nvPicPr>
          <p:cNvPr id="6" name="Picture 5" descr="A syringe and vials next to a box&#10;&#10;Description automatically generated">
            <a:extLst>
              <a:ext uri="{FF2B5EF4-FFF2-40B4-BE49-F238E27FC236}">
                <a16:creationId xmlns:a16="http://schemas.microsoft.com/office/drawing/2014/main" id="{C21BFBBD-E917-CB28-715E-BC4675E390EC}"/>
              </a:ext>
            </a:extLst>
          </p:cNvPr>
          <p:cNvPicPr>
            <a:picLocks noChangeAspect="1"/>
          </p:cNvPicPr>
          <p:nvPr/>
        </p:nvPicPr>
        <p:blipFill rotWithShape="1">
          <a:blip r:embed="rId3"/>
          <a:srcRect l="13789" t="4478" r="21863" b="560"/>
          <a:stretch/>
        </p:blipFill>
        <p:spPr>
          <a:xfrm>
            <a:off x="9006881" y="1628995"/>
            <a:ext cx="3185119" cy="2767937"/>
          </a:xfrm>
          <a:prstGeom prst="rect">
            <a:avLst/>
          </a:prstGeom>
        </p:spPr>
      </p:pic>
      <p:sp>
        <p:nvSpPr>
          <p:cNvPr id="4" name="Footer Placeholder 5">
            <a:extLst>
              <a:ext uri="{FF2B5EF4-FFF2-40B4-BE49-F238E27FC236}">
                <a16:creationId xmlns:a16="http://schemas.microsoft.com/office/drawing/2014/main" id="{A2511BD1-2C4C-B4B9-E69A-BE71E95DD6AA}"/>
              </a:ext>
            </a:extLst>
          </p:cNvPr>
          <p:cNvSpPr>
            <a:spLocks noGrp="1"/>
          </p:cNvSpPr>
          <p:nvPr>
            <p:ph type="ftr" sz="quarter" idx="11"/>
          </p:nvPr>
        </p:nvSpPr>
        <p:spPr>
          <a:xfrm>
            <a:off x="1305179" y="6295122"/>
            <a:ext cx="10144874" cy="365125"/>
          </a:xfrm>
        </p:spPr>
        <p:txBody>
          <a:bodyPr/>
          <a:lstStyle/>
          <a:p>
            <a:r>
              <a:rPr lang="en-GB" dirty="0"/>
              <a:t>RSV vaccination programme for older adults: training slide set for healthcare practitioners</a:t>
            </a:r>
          </a:p>
        </p:txBody>
      </p:sp>
    </p:spTree>
    <p:extLst>
      <p:ext uri="{BB962C8B-B14F-4D97-AF65-F5344CB8AC3E}">
        <p14:creationId xmlns:p14="http://schemas.microsoft.com/office/powerpoint/2010/main" val="294527569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D596CE-57E5-9EA9-1FB6-E17B55070663}"/>
              </a:ext>
            </a:extLst>
          </p:cNvPr>
          <p:cNvSpPr>
            <a:spLocks noGrp="1"/>
          </p:cNvSpPr>
          <p:nvPr>
            <p:ph type="title"/>
          </p:nvPr>
        </p:nvSpPr>
        <p:spPr>
          <a:xfrm>
            <a:off x="95693" y="0"/>
            <a:ext cx="12004157" cy="1325563"/>
          </a:xfrm>
        </p:spPr>
        <p:txBody>
          <a:bodyPr lIns="91440" tIns="45720" rIns="91440" bIns="45720" anchor="t"/>
          <a:lstStyle/>
          <a:p>
            <a:pPr algn="ctr"/>
            <a:r>
              <a:rPr lang="en-US" b="1" dirty="0">
                <a:latin typeface="Arial"/>
                <a:cs typeface="Arial"/>
              </a:rPr>
              <a:t>Storage Considerations </a:t>
            </a:r>
            <a:br>
              <a:rPr lang="en-US" b="1" dirty="0">
                <a:latin typeface="Arial"/>
                <a:cs typeface="Arial"/>
              </a:rPr>
            </a:br>
            <a:r>
              <a:rPr lang="en-US" b="1" dirty="0">
                <a:latin typeface="Arial"/>
                <a:cs typeface="Arial"/>
              </a:rPr>
              <a:t> </a:t>
            </a:r>
            <a:r>
              <a:rPr lang="en-GB" b="1" dirty="0" err="1">
                <a:latin typeface="Arial"/>
                <a:cs typeface="Arial"/>
              </a:rPr>
              <a:t>Abrysvo</a:t>
            </a:r>
            <a:r>
              <a:rPr lang="en-GB" b="1" baseline="30000" dirty="0">
                <a:latin typeface="Arial"/>
                <a:cs typeface="Arial"/>
              </a:rPr>
              <a:t>®</a:t>
            </a:r>
            <a:r>
              <a:rPr lang="en-GB" b="1" dirty="0">
                <a:latin typeface="Arial"/>
                <a:cs typeface="Arial"/>
              </a:rPr>
              <a:t> vaccine</a:t>
            </a:r>
            <a:r>
              <a:rPr lang="en-GB" dirty="0">
                <a:latin typeface="Arial"/>
                <a:cs typeface="Arial"/>
              </a:rPr>
              <a:t> </a:t>
            </a:r>
            <a:endParaRPr lang="en-US" b="1" dirty="0">
              <a:latin typeface="Arial"/>
              <a:cs typeface="Arial"/>
            </a:endParaRPr>
          </a:p>
        </p:txBody>
      </p:sp>
      <p:sp>
        <p:nvSpPr>
          <p:cNvPr id="4" name="Footer Placeholder 3">
            <a:extLst>
              <a:ext uri="{FF2B5EF4-FFF2-40B4-BE49-F238E27FC236}">
                <a16:creationId xmlns:a16="http://schemas.microsoft.com/office/drawing/2014/main" id="{77167A54-ED49-2C7A-7D75-9249D1FA3BB0}"/>
              </a:ext>
            </a:extLst>
          </p:cNvPr>
          <p:cNvSpPr>
            <a:spLocks noGrp="1"/>
          </p:cNvSpPr>
          <p:nvPr>
            <p:ph type="ftr" sz="quarter" idx="10"/>
          </p:nvPr>
        </p:nvSpPr>
        <p:spPr/>
        <p:txBody>
          <a:bodyPr/>
          <a:lstStyle/>
          <a:p>
            <a:r>
              <a:rPr lang="en-GB" sz="1400">
                <a:latin typeface="Arial"/>
                <a:cs typeface="Arial"/>
              </a:rPr>
              <a:t>  </a:t>
            </a:r>
            <a:endParaRPr lang="en-US">
              <a:latin typeface="Arial"/>
              <a:cs typeface="Arial"/>
            </a:endParaRPr>
          </a:p>
        </p:txBody>
      </p:sp>
      <p:sp>
        <p:nvSpPr>
          <p:cNvPr id="5" name="Slide Number Placeholder 4">
            <a:extLst>
              <a:ext uri="{FF2B5EF4-FFF2-40B4-BE49-F238E27FC236}">
                <a16:creationId xmlns:a16="http://schemas.microsoft.com/office/drawing/2014/main" id="{47257784-251D-75E6-714E-50C6A0737230}"/>
              </a:ext>
            </a:extLst>
          </p:cNvPr>
          <p:cNvSpPr>
            <a:spLocks noGrp="1"/>
          </p:cNvSpPr>
          <p:nvPr>
            <p:ph type="sldNum" sz="quarter" idx="11"/>
          </p:nvPr>
        </p:nvSpPr>
        <p:spPr>
          <a:xfrm>
            <a:off x="574474" y="6349388"/>
            <a:ext cx="7315200" cy="365125"/>
          </a:xfrm>
        </p:spPr>
        <p:txBody>
          <a:bodyPr/>
          <a:lstStyle/>
          <a:p>
            <a:fld id="{344369E4-5DE7-46E5-874E-4FD437973785}" type="slidenum">
              <a:rPr lang="en-GB"/>
              <a:pPr/>
              <a:t>34</a:t>
            </a:fld>
            <a:endParaRPr lang="en-GB" dirty="0"/>
          </a:p>
        </p:txBody>
      </p:sp>
      <p:sp>
        <p:nvSpPr>
          <p:cNvPr id="7" name="Content Placeholder 6">
            <a:extLst>
              <a:ext uri="{FF2B5EF4-FFF2-40B4-BE49-F238E27FC236}">
                <a16:creationId xmlns:a16="http://schemas.microsoft.com/office/drawing/2014/main" id="{76922681-4AD2-243A-FC75-71A052CF44E3}"/>
              </a:ext>
            </a:extLst>
          </p:cNvPr>
          <p:cNvSpPr>
            <a:spLocks noGrp="1"/>
          </p:cNvSpPr>
          <p:nvPr>
            <p:ph idx="1"/>
          </p:nvPr>
        </p:nvSpPr>
        <p:spPr>
          <a:xfrm>
            <a:off x="359315" y="1325563"/>
            <a:ext cx="10889175" cy="4351338"/>
          </a:xfrm>
        </p:spPr>
        <p:txBody>
          <a:bodyPr vert="horz" lIns="91440" tIns="45720" rIns="91440" bIns="45720" rtlCol="0" anchor="t">
            <a:noAutofit/>
          </a:bodyPr>
          <a:lstStyle/>
          <a:p>
            <a:r>
              <a:rPr lang="en-GB" sz="2000" b="0" i="0" dirty="0">
                <a:effectLst/>
              </a:rPr>
              <a:t>Store vaccines in a validated fridge specifically designed for pharmaceutical products. Do not use a domestic fridge</a:t>
            </a:r>
          </a:p>
          <a:p>
            <a:r>
              <a:rPr lang="en-GB" sz="2000" b="0" i="0" dirty="0">
                <a:effectLst/>
              </a:rPr>
              <a:t>Maintain the temperature between +2 and + 8⁰C. Keep the vaccine fridge secure. It should only be accessible to authorised practice staff. Therefore, keep it locked or in a locked room</a:t>
            </a:r>
          </a:p>
          <a:p>
            <a:r>
              <a:rPr lang="en-GB" sz="2000" b="0" i="0" dirty="0">
                <a:effectLst/>
              </a:rPr>
              <a:t>Good practice is to have a data logger in the fridge to monitor in</a:t>
            </a:r>
            <a:r>
              <a:rPr lang="en-GB" sz="2000" dirty="0"/>
              <a:t>ternal temperatures</a:t>
            </a:r>
            <a:endParaRPr lang="en-GB" sz="2000" b="0" i="0" dirty="0">
              <a:effectLst/>
            </a:endParaRPr>
          </a:p>
          <a:p>
            <a:r>
              <a:rPr lang="en-GB" sz="2000" b="0" i="0" dirty="0">
                <a:effectLst/>
              </a:rPr>
              <a:t>Reduce the possibility of accidentally interrupting the electricity supply. For example, install a switchless socket or clearly label the plug with a cautionary notice: ’Do not unplug/switch off’.</a:t>
            </a:r>
          </a:p>
          <a:p>
            <a:r>
              <a:rPr lang="en-GB" sz="2000" b="0" i="0" dirty="0">
                <a:effectLst/>
              </a:rPr>
              <a:t>Use a large enough fridge to allow enough space around the vaccine packages for air to circulate</a:t>
            </a:r>
          </a:p>
          <a:p>
            <a:r>
              <a:rPr lang="en-US" sz="2000" dirty="0">
                <a:cs typeface="Arial"/>
              </a:rPr>
              <a:t>Do not freeze.  Discard if the carton has been frozen</a:t>
            </a:r>
          </a:p>
          <a:p>
            <a:r>
              <a:rPr lang="en-GB" sz="2000" dirty="0">
                <a:latin typeface="Arial"/>
                <a:cs typeface="Arial"/>
              </a:rPr>
              <a:t>Vaccines should be ordered, stored and monitored as described in the </a:t>
            </a:r>
            <a:r>
              <a:rPr lang="en-GB" sz="2000" dirty="0">
                <a:latin typeface="Arial"/>
                <a:cs typeface="Arial"/>
                <a:hlinkClick r:id="rId3"/>
              </a:rPr>
              <a:t>Green Book Chapter 3 (Storage, distribution and disposal of </a:t>
            </a:r>
            <a:r>
              <a:rPr lang="en-GB" sz="2000" dirty="0">
                <a:solidFill>
                  <a:srgbClr val="000000"/>
                </a:solidFill>
                <a:latin typeface="Arial"/>
                <a:cs typeface="Arial"/>
                <a:hlinkClick r:id="rId3"/>
              </a:rPr>
              <a:t>vaccines</a:t>
            </a:r>
            <a:r>
              <a:rPr lang="en-GB" sz="2000" dirty="0">
                <a:latin typeface="Arial"/>
                <a:cs typeface="Arial"/>
              </a:rPr>
              <a:t>). </a:t>
            </a:r>
            <a:endParaRPr lang="en-GB" sz="2000" dirty="0">
              <a:solidFill>
                <a:srgbClr val="822333"/>
              </a:solidFill>
              <a:latin typeface="Arial"/>
              <a:cs typeface="Arial"/>
            </a:endParaRPr>
          </a:p>
          <a:p>
            <a:r>
              <a:rPr lang="en-GB" sz="2000" dirty="0">
                <a:solidFill>
                  <a:srgbClr val="212A73"/>
                </a:solidFill>
                <a:latin typeface="Arial"/>
                <a:cs typeface="Arial"/>
              </a:rPr>
              <a:t>The advisory document for the ordering, storage and handling of vaccines has been updated, the updated edition will be available to view </a:t>
            </a:r>
            <a:r>
              <a:rPr lang="en-GB" sz="2000" dirty="0">
                <a:solidFill>
                  <a:srgbClr val="212A73"/>
                </a:solidFill>
                <a:latin typeface="Arial"/>
                <a:cs typeface="Arial"/>
                <a:hlinkClick r:id="rId4"/>
              </a:rPr>
              <a:t>here</a:t>
            </a:r>
            <a:endParaRPr lang="en-GB" sz="2000" dirty="0">
              <a:solidFill>
                <a:srgbClr val="212A73"/>
              </a:solidFill>
              <a:latin typeface="Arial"/>
              <a:cs typeface="Arial"/>
            </a:endParaRPr>
          </a:p>
          <a:p>
            <a:endParaRPr lang="en-GB" sz="1900" dirty="0">
              <a:latin typeface="Arial"/>
              <a:cs typeface="Arial"/>
            </a:endParaRPr>
          </a:p>
        </p:txBody>
      </p:sp>
      <p:sp>
        <p:nvSpPr>
          <p:cNvPr id="3" name="Footer Placeholder 5">
            <a:extLst>
              <a:ext uri="{FF2B5EF4-FFF2-40B4-BE49-F238E27FC236}">
                <a16:creationId xmlns:a16="http://schemas.microsoft.com/office/drawing/2014/main" id="{7AF11490-277B-899B-ED49-7EBCB504F540}"/>
              </a:ext>
            </a:extLst>
          </p:cNvPr>
          <p:cNvSpPr txBox="1">
            <a:spLocks/>
          </p:cNvSpPr>
          <p:nvPr/>
        </p:nvSpPr>
        <p:spPr>
          <a:xfrm>
            <a:off x="1103616" y="6349388"/>
            <a:ext cx="10144874" cy="365125"/>
          </a:xfrm>
          <a:prstGeom prst="rect">
            <a:avLst/>
          </a:prstGeom>
        </p:spPr>
        <p:txBody>
          <a:bodyPr/>
          <a:lstStyle>
            <a:defPPr>
              <a:defRPr lang="en-US"/>
            </a:defPPr>
            <a:lvl1pPr marL="0" algn="l" defTabSz="914400" rtl="0" eaLnBrk="1" latinLnBrk="0" hangingPunct="1">
              <a:defRPr sz="18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t>RSV vaccination programme for older adults: training slide set for healthcare practitioners</a:t>
            </a:r>
          </a:p>
        </p:txBody>
      </p:sp>
    </p:spTree>
    <p:extLst>
      <p:ext uri="{BB962C8B-B14F-4D97-AF65-F5344CB8AC3E}">
        <p14:creationId xmlns:p14="http://schemas.microsoft.com/office/powerpoint/2010/main" val="338811361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1AEC58-8282-46E2-956F-C7287AD8C3B9}"/>
              </a:ext>
            </a:extLst>
          </p:cNvPr>
          <p:cNvSpPr>
            <a:spLocks noGrp="1"/>
          </p:cNvSpPr>
          <p:nvPr>
            <p:ph type="title"/>
          </p:nvPr>
        </p:nvSpPr>
        <p:spPr>
          <a:xfrm>
            <a:off x="486583" y="139729"/>
            <a:ext cx="10515600" cy="972607"/>
          </a:xfrm>
        </p:spPr>
        <p:txBody>
          <a:bodyPr lIns="91440" tIns="45720" rIns="91440" bIns="45720" anchor="t"/>
          <a:lstStyle/>
          <a:p>
            <a:r>
              <a:rPr lang="en-GB" b="1" dirty="0"/>
              <a:t>Before administering a vaccine</a:t>
            </a:r>
          </a:p>
        </p:txBody>
      </p:sp>
      <p:sp>
        <p:nvSpPr>
          <p:cNvPr id="3" name="Content Placeholder 2">
            <a:extLst>
              <a:ext uri="{FF2B5EF4-FFF2-40B4-BE49-F238E27FC236}">
                <a16:creationId xmlns:a16="http://schemas.microsoft.com/office/drawing/2014/main" id="{3AB4200C-60A4-41DF-91AC-B83C0AD22915}"/>
              </a:ext>
            </a:extLst>
          </p:cNvPr>
          <p:cNvSpPr>
            <a:spLocks noGrp="1"/>
          </p:cNvSpPr>
          <p:nvPr>
            <p:ph idx="1"/>
          </p:nvPr>
        </p:nvSpPr>
        <p:spPr>
          <a:xfrm>
            <a:off x="388929" y="1280448"/>
            <a:ext cx="11414141" cy="4739679"/>
          </a:xfrm>
        </p:spPr>
        <p:txBody>
          <a:bodyPr vert="horz" lIns="91440" tIns="45720" rIns="91440" bIns="45720" rtlCol="0" anchor="t">
            <a:noAutofit/>
          </a:bodyPr>
          <a:lstStyle/>
          <a:p>
            <a:pPr marL="0" indent="0">
              <a:lnSpc>
                <a:spcPct val="100000"/>
              </a:lnSpc>
              <a:spcBef>
                <a:spcPts val="0"/>
              </a:spcBef>
              <a:buNone/>
            </a:pPr>
            <a:r>
              <a:rPr lang="en-GB" sz="2000" dirty="0">
                <a:cs typeface="Arial"/>
              </a:rPr>
              <a:t>Before administering a vaccine, the individual should be assessed to ensure that:</a:t>
            </a:r>
          </a:p>
          <a:p>
            <a:pPr marL="285750" indent="-285750">
              <a:lnSpc>
                <a:spcPct val="110000"/>
              </a:lnSpc>
              <a:spcBef>
                <a:spcPts val="600"/>
              </a:spcBef>
              <a:buFont typeface="Arial" panose="020B0604020202020204" pitchFamily="34" charset="0"/>
              <a:buChar char="•"/>
            </a:pPr>
            <a:r>
              <a:rPr lang="en-GB" sz="2000" dirty="0">
                <a:cs typeface="Arial"/>
              </a:rPr>
              <a:t>there are no contraindications to the vaccine being given</a:t>
            </a:r>
          </a:p>
          <a:p>
            <a:pPr marL="285750" indent="-285750">
              <a:lnSpc>
                <a:spcPct val="110000"/>
              </a:lnSpc>
              <a:spcBef>
                <a:spcPts val="600"/>
              </a:spcBef>
            </a:pPr>
            <a:r>
              <a:rPr lang="en-GB" sz="2000" dirty="0">
                <a:cs typeface="Arial"/>
              </a:rPr>
              <a:t>they have not experienced any serious reactions to a previous dose or component of the vaccine</a:t>
            </a:r>
            <a:endParaRPr lang="en-GB" sz="2000" dirty="0"/>
          </a:p>
          <a:p>
            <a:pPr marL="285750" indent="-285750">
              <a:lnSpc>
                <a:spcPct val="110000"/>
              </a:lnSpc>
              <a:spcBef>
                <a:spcPts val="600"/>
              </a:spcBef>
            </a:pPr>
            <a:r>
              <a:rPr lang="en-GB" sz="2000" dirty="0">
                <a:cs typeface="Arial"/>
              </a:rPr>
              <a:t>they or their carer is fully informed about the vaccine to be given and understand the vaccination procedure</a:t>
            </a:r>
          </a:p>
          <a:p>
            <a:pPr marL="285750" indent="-285750">
              <a:lnSpc>
                <a:spcPct val="110000"/>
              </a:lnSpc>
              <a:spcBef>
                <a:spcPts val="600"/>
              </a:spcBef>
              <a:buFont typeface="Arial" panose="020B0604020202020204" pitchFamily="34" charset="0"/>
              <a:buChar char="•"/>
            </a:pPr>
            <a:r>
              <a:rPr lang="en-GB" sz="2000" dirty="0">
                <a:cs typeface="Arial"/>
              </a:rPr>
              <a:t>they or their carer are aware of possible adverse reactions to the vaccine and how to treat them</a:t>
            </a:r>
          </a:p>
          <a:p>
            <a:pPr marL="285750" indent="-285750">
              <a:lnSpc>
                <a:spcPct val="110000"/>
              </a:lnSpc>
              <a:spcBef>
                <a:spcPts val="600"/>
              </a:spcBef>
              <a:buFont typeface="Arial" panose="020B0604020202020204" pitchFamily="34" charset="0"/>
              <a:buChar char="•"/>
            </a:pPr>
            <a:r>
              <a:rPr lang="en-GB" sz="2000" dirty="0">
                <a:cs typeface="Arial"/>
              </a:rPr>
              <a:t>they have consented to having the vaccine</a:t>
            </a:r>
          </a:p>
          <a:p>
            <a:pPr marL="0" indent="0">
              <a:lnSpc>
                <a:spcPct val="100000"/>
              </a:lnSpc>
              <a:spcBef>
                <a:spcPts val="0"/>
              </a:spcBef>
              <a:buNone/>
            </a:pPr>
            <a:endParaRPr lang="en-GB" sz="2000" dirty="0"/>
          </a:p>
          <a:p>
            <a:pPr marL="0" indent="0">
              <a:lnSpc>
                <a:spcPct val="100000"/>
              </a:lnSpc>
              <a:spcBef>
                <a:spcPts val="0"/>
              </a:spcBef>
              <a:buNone/>
            </a:pPr>
            <a:r>
              <a:rPr lang="en-GB" sz="2000" dirty="0">
                <a:cs typeface="Arial"/>
              </a:rPr>
              <a:t>Immunisers should ensure that:</a:t>
            </a:r>
          </a:p>
          <a:p>
            <a:pPr marL="285750" indent="-285750">
              <a:lnSpc>
                <a:spcPct val="100000"/>
              </a:lnSpc>
              <a:spcBef>
                <a:spcPts val="600"/>
              </a:spcBef>
              <a:buFont typeface="Arial" panose="020B0604020202020204" pitchFamily="34" charset="0"/>
              <a:buChar char="•"/>
            </a:pPr>
            <a:r>
              <a:rPr lang="en-GB" sz="2000" dirty="0">
                <a:cs typeface="Arial"/>
              </a:rPr>
              <a:t>they have the appropriate knowledge and legal authority to administer the vaccine</a:t>
            </a:r>
            <a:endParaRPr lang="en-GB" sz="2000" dirty="0">
              <a:solidFill>
                <a:srgbClr val="FF0000"/>
              </a:solidFill>
              <a:cs typeface="Arial"/>
            </a:endParaRPr>
          </a:p>
          <a:p>
            <a:pPr marL="285750" indent="-285750">
              <a:lnSpc>
                <a:spcPct val="100000"/>
              </a:lnSpc>
              <a:spcBef>
                <a:spcPts val="600"/>
              </a:spcBef>
              <a:buFont typeface="Arial" panose="020B0604020202020204" pitchFamily="34" charset="0"/>
              <a:buChar char="•"/>
            </a:pPr>
            <a:r>
              <a:rPr lang="en-GB" sz="2000" dirty="0">
                <a:cs typeface="Arial"/>
              </a:rPr>
              <a:t>the vaccine has been properly stored and prepared for use and that they know where and how to administer it</a:t>
            </a:r>
          </a:p>
        </p:txBody>
      </p:sp>
      <p:sp>
        <p:nvSpPr>
          <p:cNvPr id="12" name="Slide Number Placeholder 11">
            <a:extLst>
              <a:ext uri="{FF2B5EF4-FFF2-40B4-BE49-F238E27FC236}">
                <a16:creationId xmlns:a16="http://schemas.microsoft.com/office/drawing/2014/main" id="{E091F657-CB1B-4AEB-803A-8BF65BFB92A0}"/>
              </a:ext>
            </a:extLst>
          </p:cNvPr>
          <p:cNvSpPr>
            <a:spLocks noGrp="1"/>
          </p:cNvSpPr>
          <p:nvPr>
            <p:ph type="sldNum" sz="quarter" idx="11"/>
          </p:nvPr>
        </p:nvSpPr>
        <p:spPr/>
        <p:txBody>
          <a:bodyPr/>
          <a:lstStyle/>
          <a:p>
            <a:fld id="{344369E4-5DE7-46E5-874E-4FD437973785}" type="slidenum">
              <a:rPr lang="en-GB" smtClean="0"/>
              <a:pPr/>
              <a:t>35</a:t>
            </a:fld>
            <a:endParaRPr lang="en-GB" sz="1400"/>
          </a:p>
        </p:txBody>
      </p:sp>
      <p:sp>
        <p:nvSpPr>
          <p:cNvPr id="4" name="Footer Placeholder 3">
            <a:extLst>
              <a:ext uri="{FF2B5EF4-FFF2-40B4-BE49-F238E27FC236}">
                <a16:creationId xmlns:a16="http://schemas.microsoft.com/office/drawing/2014/main" id="{C5A5B4AA-7DB3-60C9-D71B-36517F6438CD}"/>
              </a:ext>
            </a:extLst>
          </p:cNvPr>
          <p:cNvSpPr>
            <a:spLocks noGrp="1"/>
          </p:cNvSpPr>
          <p:nvPr>
            <p:ph type="ftr" sz="quarter" idx="11"/>
          </p:nvPr>
        </p:nvSpPr>
        <p:spPr>
          <a:xfrm>
            <a:off x="1331358" y="6356350"/>
            <a:ext cx="10730501"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266649167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2DBDDE-A192-DF32-C007-475116B1C5BF}"/>
              </a:ext>
            </a:extLst>
          </p:cNvPr>
          <p:cNvSpPr>
            <a:spLocks noGrp="1"/>
          </p:cNvSpPr>
          <p:nvPr>
            <p:ph type="title"/>
          </p:nvPr>
        </p:nvSpPr>
        <p:spPr>
          <a:xfrm>
            <a:off x="327795" y="136525"/>
            <a:ext cx="10515600" cy="803646"/>
          </a:xfrm>
        </p:spPr>
        <p:txBody>
          <a:bodyPr lIns="91440" tIns="45720" rIns="91440" bIns="45720" anchor="t"/>
          <a:lstStyle/>
          <a:p>
            <a:r>
              <a:rPr lang="en-GB" b="1" dirty="0"/>
              <a:t>Consent</a:t>
            </a:r>
          </a:p>
        </p:txBody>
      </p:sp>
      <p:sp>
        <p:nvSpPr>
          <p:cNvPr id="3" name="Content Placeholder 2">
            <a:extLst>
              <a:ext uri="{FF2B5EF4-FFF2-40B4-BE49-F238E27FC236}">
                <a16:creationId xmlns:a16="http://schemas.microsoft.com/office/drawing/2014/main" id="{AF740FEF-4C13-4439-1635-3B241D092169}"/>
              </a:ext>
            </a:extLst>
          </p:cNvPr>
          <p:cNvSpPr>
            <a:spLocks noGrp="1"/>
          </p:cNvSpPr>
          <p:nvPr>
            <p:ph idx="1"/>
          </p:nvPr>
        </p:nvSpPr>
        <p:spPr>
          <a:xfrm>
            <a:off x="393974" y="1064387"/>
            <a:ext cx="11404051" cy="4658432"/>
          </a:xfrm>
        </p:spPr>
        <p:txBody>
          <a:bodyPr vert="horz" lIns="91440" tIns="45720" rIns="91440" bIns="45720" rtlCol="0" anchor="t">
            <a:noAutofit/>
          </a:bodyPr>
          <a:lstStyle/>
          <a:p>
            <a:pPr marL="0" indent="0" defTabSz="687388">
              <a:lnSpc>
                <a:spcPct val="120000"/>
              </a:lnSpc>
              <a:spcBef>
                <a:spcPts val="600"/>
              </a:spcBef>
              <a:buNone/>
            </a:pPr>
            <a:r>
              <a:rPr lang="en-GB" sz="2000" dirty="0">
                <a:cs typeface="Arial"/>
              </a:rPr>
              <a:t>Before vaccinating, ‘informed’ consent must be obtained</a:t>
            </a:r>
            <a:endParaRPr lang="en-US" sz="2000" dirty="0"/>
          </a:p>
          <a:p>
            <a:pPr defTabSz="687388">
              <a:lnSpc>
                <a:spcPct val="120000"/>
              </a:lnSpc>
              <a:spcBef>
                <a:spcPts val="600"/>
              </a:spcBef>
            </a:pPr>
            <a:r>
              <a:rPr lang="en-GB" altLang="en-US" sz="2000" dirty="0">
                <a:cs typeface="Arial"/>
              </a:rPr>
              <a:t>Informed consent is a legal requirement, and the individual’s views must be respected</a:t>
            </a:r>
          </a:p>
          <a:p>
            <a:pPr defTabSz="687388">
              <a:lnSpc>
                <a:spcPct val="120000"/>
              </a:lnSpc>
              <a:spcBef>
                <a:spcPts val="600"/>
              </a:spcBef>
              <a:spcAft>
                <a:spcPts val="600"/>
              </a:spcAft>
            </a:pPr>
            <a:r>
              <a:rPr lang="en-GB" altLang="en-US" sz="2000" dirty="0">
                <a:cs typeface="Arial"/>
              </a:rPr>
              <a:t>Sufficient evidence-based information must be provided to enable the person to make a balanced and informed decision about their care and treatment</a:t>
            </a:r>
          </a:p>
          <a:p>
            <a:pPr defTabSz="687388">
              <a:lnSpc>
                <a:spcPct val="120000"/>
              </a:lnSpc>
              <a:spcBef>
                <a:spcPts val="600"/>
              </a:spcBef>
            </a:pPr>
            <a:r>
              <a:rPr lang="en-GB" sz="2000" dirty="0">
                <a:cs typeface="Arial"/>
              </a:rPr>
              <a:t>As well as a general explanation of the procedure, there is also a duty to explain the risks inherent in the procedure and the risks inherent in refusing the procedure</a:t>
            </a:r>
            <a:endParaRPr lang="en-GB" altLang="en-US" sz="2000" dirty="0">
              <a:cs typeface="Arial"/>
            </a:endParaRPr>
          </a:p>
          <a:p>
            <a:pPr defTabSz="687388">
              <a:lnSpc>
                <a:spcPct val="120000"/>
              </a:lnSpc>
              <a:spcBef>
                <a:spcPts val="600"/>
              </a:spcBef>
            </a:pPr>
            <a:r>
              <a:rPr lang="en-GB" altLang="en-US" sz="2000" dirty="0">
                <a:cs typeface="Arial"/>
              </a:rPr>
              <a:t>Consent can be given verbally, in writing or it can be implied, but however it is given, the person must understand what they are consenting to</a:t>
            </a:r>
          </a:p>
          <a:p>
            <a:pPr defTabSz="687388">
              <a:lnSpc>
                <a:spcPct val="120000"/>
              </a:lnSpc>
              <a:spcBef>
                <a:spcPts val="600"/>
              </a:spcBef>
            </a:pPr>
            <a:r>
              <a:rPr lang="en-GB" altLang="en-US" sz="2000" dirty="0">
                <a:cs typeface="Arial"/>
              </a:rPr>
              <a:t>If there are any issues or uncertainties with seeking or gaining consent, ask for advice from an experienced colleague rather than abandon the offer of immunisation</a:t>
            </a:r>
          </a:p>
          <a:p>
            <a:pPr defTabSz="687388">
              <a:lnSpc>
                <a:spcPct val="120000"/>
              </a:lnSpc>
              <a:spcBef>
                <a:spcPts val="600"/>
              </a:spcBef>
            </a:pPr>
            <a:r>
              <a:rPr lang="en-GB" altLang="en-US" sz="2000" dirty="0">
                <a:cs typeface="Arial"/>
              </a:rPr>
              <a:t>Consent is a process and can be withdrawn</a:t>
            </a:r>
          </a:p>
        </p:txBody>
      </p:sp>
      <p:sp>
        <p:nvSpPr>
          <p:cNvPr id="5" name="Slide Number Placeholder 4">
            <a:extLst>
              <a:ext uri="{FF2B5EF4-FFF2-40B4-BE49-F238E27FC236}">
                <a16:creationId xmlns:a16="http://schemas.microsoft.com/office/drawing/2014/main" id="{B8E85363-A48D-9833-9B18-0F31429BA51F}"/>
              </a:ext>
            </a:extLst>
          </p:cNvPr>
          <p:cNvSpPr>
            <a:spLocks noGrp="1"/>
          </p:cNvSpPr>
          <p:nvPr>
            <p:ph type="sldNum" sz="quarter" idx="11"/>
          </p:nvPr>
        </p:nvSpPr>
        <p:spPr/>
        <p:txBody>
          <a:bodyPr/>
          <a:lstStyle/>
          <a:p>
            <a:fld id="{344369E4-5DE7-46E5-874E-4FD437973785}" type="slidenum">
              <a:rPr lang="en-GB" smtClean="0"/>
              <a:pPr/>
              <a:t>36</a:t>
            </a:fld>
            <a:endParaRPr lang="en-GB" sz="1400" dirty="0"/>
          </a:p>
        </p:txBody>
      </p:sp>
      <p:sp>
        <p:nvSpPr>
          <p:cNvPr id="6" name="Footer Placeholder 5">
            <a:extLst>
              <a:ext uri="{FF2B5EF4-FFF2-40B4-BE49-F238E27FC236}">
                <a16:creationId xmlns:a16="http://schemas.microsoft.com/office/drawing/2014/main" id="{6C074CB5-3FBB-3DFD-8D7E-52BD1695A589}"/>
              </a:ext>
            </a:extLst>
          </p:cNvPr>
          <p:cNvSpPr>
            <a:spLocks noGrp="1"/>
          </p:cNvSpPr>
          <p:nvPr>
            <p:ph type="ftr" sz="quarter" idx="11"/>
          </p:nvPr>
        </p:nvSpPr>
        <p:spPr>
          <a:xfrm>
            <a:off x="1437394" y="6363271"/>
            <a:ext cx="10360631" cy="365125"/>
          </a:xfrm>
        </p:spPr>
        <p:txBody>
          <a:bodyPr/>
          <a:lstStyle/>
          <a:p>
            <a:r>
              <a:rPr lang="en-GB" dirty="0"/>
              <a:t>RSV vaccination programme for older adults: training slide set for healthcare practitioners</a:t>
            </a:r>
          </a:p>
        </p:txBody>
      </p:sp>
    </p:spTree>
    <p:extLst>
      <p:ext uri="{BB962C8B-B14F-4D97-AF65-F5344CB8AC3E}">
        <p14:creationId xmlns:p14="http://schemas.microsoft.com/office/powerpoint/2010/main" val="427177136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09F783-75F7-0861-BED6-DB9D29A42F4D}"/>
              </a:ext>
            </a:extLst>
          </p:cNvPr>
          <p:cNvSpPr>
            <a:spLocks noGrp="1"/>
          </p:cNvSpPr>
          <p:nvPr>
            <p:ph type="title"/>
          </p:nvPr>
        </p:nvSpPr>
        <p:spPr>
          <a:xfrm>
            <a:off x="368474" y="260741"/>
            <a:ext cx="10515600" cy="731377"/>
          </a:xfrm>
        </p:spPr>
        <p:txBody>
          <a:bodyPr lIns="91440" tIns="45720" rIns="91440" bIns="45720" anchor="t"/>
          <a:lstStyle/>
          <a:p>
            <a:r>
              <a:rPr lang="en-GB" b="1" dirty="0"/>
              <a:t>Informed consent</a:t>
            </a:r>
          </a:p>
        </p:txBody>
      </p:sp>
      <p:sp>
        <p:nvSpPr>
          <p:cNvPr id="3" name="Content Placeholder 2">
            <a:extLst>
              <a:ext uri="{FF2B5EF4-FFF2-40B4-BE49-F238E27FC236}">
                <a16:creationId xmlns:a16="http://schemas.microsoft.com/office/drawing/2014/main" id="{5C069605-1E6B-84CB-9766-B1BE9175EC2B}"/>
              </a:ext>
            </a:extLst>
          </p:cNvPr>
          <p:cNvSpPr>
            <a:spLocks noGrp="1"/>
          </p:cNvSpPr>
          <p:nvPr>
            <p:ph idx="1"/>
          </p:nvPr>
        </p:nvSpPr>
        <p:spPr>
          <a:xfrm>
            <a:off x="368474" y="1089139"/>
            <a:ext cx="4889992" cy="2345900"/>
          </a:xfrm>
          <a:ln>
            <a:solidFill>
              <a:schemeClr val="accent6"/>
            </a:solidFill>
          </a:ln>
        </p:spPr>
        <p:txBody>
          <a:bodyPr lIns="91440" tIns="45720" rIns="91440" bIns="45720" anchor="t"/>
          <a:lstStyle/>
          <a:p>
            <a:pPr marL="0" indent="0">
              <a:buNone/>
            </a:pPr>
            <a:r>
              <a:rPr lang="en-GB" sz="1800" b="0" dirty="0">
                <a:cs typeface="Arial"/>
              </a:rPr>
              <a:t>Information to be given includes:</a:t>
            </a:r>
            <a:endParaRPr lang="en-US" sz="1800" dirty="0">
              <a:cs typeface="Arial"/>
            </a:endParaRPr>
          </a:p>
          <a:p>
            <a:pPr marL="171450" indent="-171450">
              <a:lnSpc>
                <a:spcPct val="80000"/>
              </a:lnSpc>
              <a:spcBef>
                <a:spcPts val="1200"/>
              </a:spcBef>
              <a:spcAft>
                <a:spcPts val="600"/>
              </a:spcAft>
              <a:buClr>
                <a:srgbClr val="007C91"/>
              </a:buClr>
              <a:buFont typeface="Arial" panose="020B0604020202020204" pitchFamily="34" charset="0"/>
              <a:buChar char="•"/>
            </a:pPr>
            <a:r>
              <a:rPr lang="en-GB" sz="1800" dirty="0">
                <a:cs typeface="Arial"/>
              </a:rPr>
              <a:t>which vaccine is being offered and the disease against which it protects</a:t>
            </a:r>
            <a:r>
              <a:rPr lang="en-US" sz="1800" dirty="0">
                <a:cs typeface="Arial"/>
              </a:rPr>
              <a:t> </a:t>
            </a:r>
          </a:p>
          <a:p>
            <a:pPr marL="171450" lvl="0" indent="-171450">
              <a:lnSpc>
                <a:spcPct val="80000"/>
              </a:lnSpc>
              <a:spcBef>
                <a:spcPts val="1200"/>
              </a:spcBef>
              <a:spcAft>
                <a:spcPts val="600"/>
              </a:spcAft>
              <a:buClr>
                <a:srgbClr val="007C91"/>
              </a:buClr>
              <a:buFont typeface="Arial" panose="020B0604020202020204" pitchFamily="34" charset="0"/>
              <a:buChar char="•"/>
            </a:pPr>
            <a:r>
              <a:rPr lang="en-GB" sz="1800" dirty="0">
                <a:cs typeface="Arial"/>
              </a:rPr>
              <a:t>benefits/risks of immunisation versus risks of the disease</a:t>
            </a:r>
            <a:r>
              <a:rPr lang="en-US" sz="1800" dirty="0">
                <a:cs typeface="Arial"/>
              </a:rPr>
              <a:t>​</a:t>
            </a:r>
          </a:p>
          <a:p>
            <a:pPr marL="171450" lvl="0" indent="-171450">
              <a:lnSpc>
                <a:spcPct val="80000"/>
              </a:lnSpc>
              <a:spcBef>
                <a:spcPts val="1200"/>
              </a:spcBef>
              <a:spcAft>
                <a:spcPts val="600"/>
              </a:spcAft>
              <a:buClr>
                <a:srgbClr val="007C91"/>
              </a:buClr>
              <a:buFont typeface="Arial" panose="020B0604020202020204" pitchFamily="34" charset="0"/>
              <a:buChar char="•"/>
            </a:pPr>
            <a:r>
              <a:rPr lang="en-GB" sz="1800" dirty="0">
                <a:cs typeface="Arial"/>
              </a:rPr>
              <a:t>any possible vaccine reactions and what to do if these occur</a:t>
            </a:r>
            <a:endParaRPr lang="en-US" sz="1800" dirty="0">
              <a:cs typeface="Arial"/>
            </a:endParaRPr>
          </a:p>
          <a:p>
            <a:pPr marL="0" indent="0" defTabSz="687388" eaLnBrk="0" hangingPunct="0">
              <a:buNone/>
              <a:defRPr/>
            </a:pPr>
            <a:endParaRPr lang="en-GB" sz="1200" dirty="0"/>
          </a:p>
          <a:p>
            <a:pPr marL="0" indent="0" defTabSz="687388" eaLnBrk="0" hangingPunct="0">
              <a:buNone/>
              <a:defRPr/>
            </a:pPr>
            <a:endParaRPr lang="en-GB" sz="1200" dirty="0"/>
          </a:p>
          <a:p>
            <a:pPr marL="0" indent="0">
              <a:lnSpc>
                <a:spcPct val="100000"/>
              </a:lnSpc>
              <a:spcBef>
                <a:spcPts val="0"/>
              </a:spcBef>
              <a:buNone/>
            </a:pPr>
            <a:endParaRPr lang="en-GB" sz="2800" dirty="0"/>
          </a:p>
          <a:p>
            <a:pPr marL="0" indent="0">
              <a:buNone/>
            </a:pPr>
            <a:endParaRPr lang="en-GB" dirty="0"/>
          </a:p>
        </p:txBody>
      </p:sp>
      <p:sp>
        <p:nvSpPr>
          <p:cNvPr id="4" name="Slide Number Placeholder 3">
            <a:extLst>
              <a:ext uri="{FF2B5EF4-FFF2-40B4-BE49-F238E27FC236}">
                <a16:creationId xmlns:a16="http://schemas.microsoft.com/office/drawing/2014/main" id="{D94C5E6E-21D8-7E90-0B0D-B81EF55390B7}"/>
              </a:ext>
            </a:extLst>
          </p:cNvPr>
          <p:cNvSpPr>
            <a:spLocks noGrp="1"/>
          </p:cNvSpPr>
          <p:nvPr>
            <p:ph type="sldNum" sz="quarter" idx="12"/>
          </p:nvPr>
        </p:nvSpPr>
        <p:spPr>
          <a:xfrm>
            <a:off x="838200" y="6364416"/>
            <a:ext cx="2743200" cy="365125"/>
          </a:xfrm>
        </p:spPr>
        <p:txBody>
          <a:bodyPr/>
          <a:lstStyle/>
          <a:p>
            <a:pPr algn="l"/>
            <a:fld id="{561D0CCE-8DCC-44DC-A653-AE62B1D84A52}" type="slidenum">
              <a:rPr lang="en-GB" smtClean="0"/>
              <a:pPr algn="l"/>
              <a:t>37</a:t>
            </a:fld>
            <a:endParaRPr lang="en-GB"/>
          </a:p>
        </p:txBody>
      </p:sp>
      <p:sp>
        <p:nvSpPr>
          <p:cNvPr id="6" name="TextBox 5">
            <a:extLst>
              <a:ext uri="{FF2B5EF4-FFF2-40B4-BE49-F238E27FC236}">
                <a16:creationId xmlns:a16="http://schemas.microsoft.com/office/drawing/2014/main" id="{49C746D5-F254-B6F5-D358-B59D247A8E33}"/>
              </a:ext>
            </a:extLst>
          </p:cNvPr>
          <p:cNvSpPr txBox="1"/>
          <p:nvPr/>
        </p:nvSpPr>
        <p:spPr>
          <a:xfrm>
            <a:off x="5403542" y="108791"/>
            <a:ext cx="6341616" cy="3708708"/>
          </a:xfrm>
          <a:prstGeom prst="rect">
            <a:avLst/>
          </a:prstGeom>
          <a:noFill/>
          <a:ln>
            <a:solidFill>
              <a:schemeClr val="accent6"/>
            </a:solidFill>
          </a:ln>
        </p:spPr>
        <p:txBody>
          <a:bodyPr wrap="square" lIns="91440" tIns="45720" rIns="91440" bIns="45720" rtlCol="0" anchor="t">
            <a:spAutoFit/>
          </a:bodyPr>
          <a:lstStyle/>
          <a:p>
            <a:r>
              <a:rPr lang="en-GB" b="0" dirty="0">
                <a:cs typeface="Arial"/>
              </a:rPr>
              <a:t>How much information should you give?</a:t>
            </a:r>
            <a:endParaRPr lang="en-US" dirty="0">
              <a:cs typeface="Arial"/>
            </a:endParaRPr>
          </a:p>
          <a:p>
            <a:pPr marL="285750" indent="-285750">
              <a:lnSpc>
                <a:spcPct val="100000"/>
              </a:lnSpc>
              <a:spcBef>
                <a:spcPts val="1200"/>
              </a:spcBef>
              <a:spcAft>
                <a:spcPts val="600"/>
              </a:spcAft>
              <a:buFont typeface="Arial" panose="020B0604020202020204" pitchFamily="34" charset="0"/>
              <a:buChar char="•"/>
            </a:pPr>
            <a:r>
              <a:rPr lang="en-GB" dirty="0">
                <a:cs typeface="Arial"/>
              </a:rPr>
              <a:t>this will be personal to the individual at the time and will depend on their previous knowledge and discussions with others</a:t>
            </a:r>
            <a:endParaRPr lang="en-US" dirty="0">
              <a:cs typeface="Arial"/>
            </a:endParaRPr>
          </a:p>
          <a:p>
            <a:pPr marL="285750" indent="-285750">
              <a:lnSpc>
                <a:spcPct val="100000"/>
              </a:lnSpc>
              <a:spcBef>
                <a:spcPts val="1200"/>
              </a:spcBef>
              <a:spcAft>
                <a:spcPts val="600"/>
              </a:spcAft>
              <a:buFont typeface="Arial" panose="020B0604020202020204" pitchFamily="34" charset="0"/>
              <a:buChar char="•"/>
            </a:pPr>
            <a:r>
              <a:rPr lang="en-GB" dirty="0">
                <a:cs typeface="Arial"/>
              </a:rPr>
              <a:t>give people as much information as they need and/or want to make an informed decision</a:t>
            </a:r>
            <a:endParaRPr lang="en-US" dirty="0">
              <a:cs typeface="Arial"/>
            </a:endParaRPr>
          </a:p>
          <a:p>
            <a:pPr marL="285750" indent="-285750">
              <a:lnSpc>
                <a:spcPct val="100000"/>
              </a:lnSpc>
              <a:spcBef>
                <a:spcPts val="1200"/>
              </a:spcBef>
              <a:spcAft>
                <a:spcPts val="600"/>
              </a:spcAft>
              <a:buFont typeface="Arial" panose="020B0604020202020204" pitchFamily="34" charset="0"/>
              <a:buChar char="•"/>
            </a:pPr>
            <a:r>
              <a:rPr lang="en-GB" dirty="0">
                <a:cs typeface="Arial"/>
              </a:rPr>
              <a:t>some people will just ‘trust’ what you say while others want lots of information; either is fine</a:t>
            </a:r>
            <a:endParaRPr lang="en-US" dirty="0">
              <a:cs typeface="Arial"/>
            </a:endParaRPr>
          </a:p>
          <a:p>
            <a:pPr marL="285750" indent="-285750">
              <a:lnSpc>
                <a:spcPct val="100000"/>
              </a:lnSpc>
              <a:spcBef>
                <a:spcPts val="1200"/>
              </a:spcBef>
              <a:spcAft>
                <a:spcPts val="600"/>
              </a:spcAft>
              <a:buFont typeface="Arial" panose="020B0604020202020204" pitchFamily="34" charset="0"/>
              <a:buChar char="•"/>
            </a:pPr>
            <a:r>
              <a:rPr lang="en-GB" dirty="0">
                <a:cs typeface="Arial"/>
              </a:rPr>
              <a:t>how much each individual needs is up to them, no one is obliged to seek full information</a:t>
            </a:r>
            <a:endParaRPr lang="en-US" dirty="0">
              <a:cs typeface="Arial"/>
            </a:endParaRPr>
          </a:p>
        </p:txBody>
      </p:sp>
      <p:sp>
        <p:nvSpPr>
          <p:cNvPr id="7" name="Footer Placeholder 6">
            <a:extLst>
              <a:ext uri="{FF2B5EF4-FFF2-40B4-BE49-F238E27FC236}">
                <a16:creationId xmlns:a16="http://schemas.microsoft.com/office/drawing/2014/main" id="{1EC5DE44-4D83-AA43-C33C-370F9A9E6B73}"/>
              </a:ext>
            </a:extLst>
          </p:cNvPr>
          <p:cNvSpPr>
            <a:spLocks noGrp="1"/>
          </p:cNvSpPr>
          <p:nvPr>
            <p:ph type="ftr" sz="quarter" idx="11"/>
          </p:nvPr>
        </p:nvSpPr>
        <p:spPr>
          <a:xfrm>
            <a:off x="1485470" y="6328032"/>
            <a:ext cx="10084085" cy="449246"/>
          </a:xfrm>
        </p:spPr>
        <p:txBody>
          <a:bodyPr/>
          <a:lstStyle/>
          <a:p>
            <a:r>
              <a:rPr lang="en-GB"/>
              <a:t>RSV vaccination programme for older adults: training slide set for healthcare practitioners</a:t>
            </a:r>
          </a:p>
        </p:txBody>
      </p:sp>
      <p:sp>
        <p:nvSpPr>
          <p:cNvPr id="5" name="TextBox 4">
            <a:extLst>
              <a:ext uri="{FF2B5EF4-FFF2-40B4-BE49-F238E27FC236}">
                <a16:creationId xmlns:a16="http://schemas.microsoft.com/office/drawing/2014/main" id="{F80D9E09-58BA-F70E-23C3-9559E8EBBB9F}"/>
              </a:ext>
            </a:extLst>
          </p:cNvPr>
          <p:cNvSpPr txBox="1"/>
          <p:nvPr/>
        </p:nvSpPr>
        <p:spPr>
          <a:xfrm>
            <a:off x="3286211" y="5664898"/>
            <a:ext cx="6264688"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400" kern="1200" dirty="0">
                <a:solidFill>
                  <a:schemeClr val="tx1"/>
                </a:solidFill>
                <a:latin typeface="Arial"/>
                <a:ea typeface="+mn-ea"/>
                <a:cs typeface="+mn-cs"/>
                <a:hlinkClick r:id="rId3"/>
              </a:rPr>
              <a:t>Consent: the green book, chapter 2 - GOV.UK (www.gov.uk)</a:t>
            </a:r>
            <a:endParaRPr lang="en-US" sz="1400" dirty="0"/>
          </a:p>
        </p:txBody>
      </p:sp>
      <p:sp>
        <p:nvSpPr>
          <p:cNvPr id="8" name="TextBox 7">
            <a:extLst>
              <a:ext uri="{FF2B5EF4-FFF2-40B4-BE49-F238E27FC236}">
                <a16:creationId xmlns:a16="http://schemas.microsoft.com/office/drawing/2014/main" id="{B307EB6B-67CB-F0A3-8BB6-3C92841EDB7D}"/>
              </a:ext>
            </a:extLst>
          </p:cNvPr>
          <p:cNvSpPr txBox="1"/>
          <p:nvPr/>
        </p:nvSpPr>
        <p:spPr>
          <a:xfrm>
            <a:off x="368474" y="3925591"/>
            <a:ext cx="11376684" cy="1785104"/>
          </a:xfrm>
          <a:prstGeom prst="rect">
            <a:avLst/>
          </a:prstGeom>
          <a:noFill/>
          <a:ln>
            <a:solidFill>
              <a:srgbClr val="002060"/>
            </a:solidFill>
          </a:ln>
        </p:spPr>
        <p:txBody>
          <a:bodyPr wrap="square" rtlCol="0">
            <a:spAutoFit/>
          </a:bodyPr>
          <a:lstStyle/>
          <a:p>
            <a:pPr marL="0" indent="0" defTabSz="687388" eaLnBrk="0" hangingPunct="0">
              <a:buNone/>
              <a:defRPr/>
            </a:pPr>
            <a:r>
              <a:rPr lang="en-GB" dirty="0"/>
              <a:t>Consent is a process, not a one-off discussion and must consider 3 factors:</a:t>
            </a:r>
            <a:endParaRPr lang="en-GB" dirty="0">
              <a:cs typeface="Calibri"/>
            </a:endParaRPr>
          </a:p>
          <a:p>
            <a:pPr marL="285750" indent="-285750">
              <a:buClr>
                <a:srgbClr val="007C91"/>
              </a:buClr>
              <a:buFont typeface="Arial" panose="020B0604020202020204" pitchFamily="34" charset="0"/>
              <a:buChar char="•"/>
              <a:defRPr/>
            </a:pPr>
            <a:r>
              <a:rPr lang="en-GB" altLang="en-US" dirty="0">
                <a:cs typeface="Arial"/>
              </a:rPr>
              <a:t>the person giving consent must be appropriately informed: they must have the necessary information in order to make the decision</a:t>
            </a:r>
          </a:p>
          <a:p>
            <a:pPr marL="285750" indent="-285750">
              <a:spcBef>
                <a:spcPts val="1200"/>
              </a:spcBef>
              <a:buClr>
                <a:srgbClr val="007C91"/>
              </a:buClr>
              <a:buFont typeface="Arial" panose="020B0604020202020204" pitchFamily="34" charset="0"/>
              <a:buChar char="•"/>
              <a:defRPr/>
            </a:pPr>
            <a:r>
              <a:rPr lang="en-GB" altLang="en-US" dirty="0">
                <a:cs typeface="Arial"/>
              </a:rPr>
              <a:t>consent must be voluntary by the individual without undue pressure or coercion</a:t>
            </a:r>
          </a:p>
          <a:p>
            <a:pPr marL="285750" indent="-285750">
              <a:spcBef>
                <a:spcPts val="1200"/>
              </a:spcBef>
              <a:buClr>
                <a:srgbClr val="007C91"/>
              </a:buClr>
              <a:buFont typeface="Arial" panose="020B0604020202020204" pitchFamily="34" charset="0"/>
              <a:buChar char="•"/>
              <a:defRPr/>
            </a:pPr>
            <a:r>
              <a:rPr lang="en-GB" altLang="en-US" dirty="0">
                <a:cs typeface="Arial"/>
              </a:rPr>
              <a:t>the person consenting must have the capacity to make the decision</a:t>
            </a:r>
          </a:p>
        </p:txBody>
      </p:sp>
      <p:sp>
        <p:nvSpPr>
          <p:cNvPr id="10" name="TextBox 9">
            <a:extLst>
              <a:ext uri="{FF2B5EF4-FFF2-40B4-BE49-F238E27FC236}">
                <a16:creationId xmlns:a16="http://schemas.microsoft.com/office/drawing/2014/main" id="{C5E13BD7-05C6-C9D8-1CAF-DE406ED5B84D}"/>
              </a:ext>
            </a:extLst>
          </p:cNvPr>
          <p:cNvSpPr txBox="1"/>
          <p:nvPr/>
        </p:nvSpPr>
        <p:spPr>
          <a:xfrm>
            <a:off x="2459115" y="5944045"/>
            <a:ext cx="10440138" cy="738664"/>
          </a:xfrm>
          <a:prstGeom prst="rect">
            <a:avLst/>
          </a:prstGeom>
          <a:noFill/>
        </p:spPr>
        <p:txBody>
          <a:bodyPr wrap="square">
            <a:spAutoFit/>
          </a:bodyPr>
          <a:lstStyle/>
          <a:p>
            <a:r>
              <a:rPr lang="en-GB" sz="1400" dirty="0"/>
              <a:t>Mental capacity Act 2005 </a:t>
            </a:r>
            <a:r>
              <a:rPr lang="en-GB" sz="1400" dirty="0">
                <a:hlinkClick r:id="rId4"/>
              </a:rPr>
              <a:t>https://www.legislation.gov.uk/ukpga/2005/9/contents</a:t>
            </a:r>
            <a:endParaRPr lang="en-GB" sz="1400" dirty="0"/>
          </a:p>
          <a:p>
            <a:endParaRPr lang="en-GB" sz="1400" dirty="0"/>
          </a:p>
          <a:p>
            <a:endParaRPr lang="en-GB" sz="1400" dirty="0"/>
          </a:p>
        </p:txBody>
      </p:sp>
    </p:spTree>
    <p:extLst>
      <p:ext uri="{BB962C8B-B14F-4D97-AF65-F5344CB8AC3E}">
        <p14:creationId xmlns:p14="http://schemas.microsoft.com/office/powerpoint/2010/main" val="359116776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341432-F72D-4ED1-964A-35ED4F6F9415}"/>
              </a:ext>
            </a:extLst>
          </p:cNvPr>
          <p:cNvSpPr>
            <a:spLocks noGrp="1"/>
          </p:cNvSpPr>
          <p:nvPr>
            <p:ph type="title"/>
          </p:nvPr>
        </p:nvSpPr>
        <p:spPr>
          <a:xfrm>
            <a:off x="590098" y="303914"/>
            <a:ext cx="11234493" cy="1218294"/>
          </a:xfrm>
        </p:spPr>
        <p:txBody>
          <a:bodyPr lIns="91440" tIns="45720" rIns="91440" bIns="45720" anchor="t">
            <a:noAutofit/>
          </a:bodyPr>
          <a:lstStyle/>
          <a:p>
            <a:r>
              <a:rPr lang="en-GB" b="1" dirty="0"/>
              <a:t>Legal requirements for the supply and administration of vaccines</a:t>
            </a:r>
          </a:p>
        </p:txBody>
      </p:sp>
      <p:sp>
        <p:nvSpPr>
          <p:cNvPr id="3" name="Content Placeholder 2">
            <a:extLst>
              <a:ext uri="{FF2B5EF4-FFF2-40B4-BE49-F238E27FC236}">
                <a16:creationId xmlns:a16="http://schemas.microsoft.com/office/drawing/2014/main" id="{FD78774D-DF63-4B98-9B73-9E07AD508B12}"/>
              </a:ext>
            </a:extLst>
          </p:cNvPr>
          <p:cNvSpPr>
            <a:spLocks noGrp="1"/>
          </p:cNvSpPr>
          <p:nvPr>
            <p:ph idx="1"/>
          </p:nvPr>
        </p:nvSpPr>
        <p:spPr>
          <a:xfrm>
            <a:off x="593272" y="1987455"/>
            <a:ext cx="10629069" cy="3129076"/>
          </a:xfrm>
        </p:spPr>
        <p:txBody>
          <a:bodyPr vert="horz" lIns="91440" tIns="45720" rIns="91440" bIns="45720" rtlCol="0" anchor="t">
            <a:normAutofit/>
          </a:bodyPr>
          <a:lstStyle/>
          <a:p>
            <a:pPr>
              <a:lnSpc>
                <a:spcPct val="100000"/>
              </a:lnSpc>
              <a:spcBef>
                <a:spcPts val="0"/>
              </a:spcBef>
            </a:pPr>
            <a:r>
              <a:rPr lang="en-GB" sz="2000" dirty="0">
                <a:latin typeface="Arial"/>
                <a:cs typeface="Arial"/>
              </a:rPr>
              <a:t>The regulation of medicines is defined under the </a:t>
            </a:r>
            <a:r>
              <a:rPr lang="en-GB" sz="2000" dirty="0">
                <a:latin typeface="Arial"/>
                <a:cs typeface="Arial"/>
                <a:hlinkClick r:id="rId3"/>
              </a:rPr>
              <a:t>Human Medicines Regulations 2012</a:t>
            </a:r>
            <a:endParaRPr lang="en-US" dirty="0"/>
          </a:p>
          <a:p>
            <a:pPr>
              <a:lnSpc>
                <a:spcPct val="100000"/>
              </a:lnSpc>
              <a:spcBef>
                <a:spcPts val="1200"/>
              </a:spcBef>
            </a:pPr>
            <a:r>
              <a:rPr lang="en-GB" sz="2000" dirty="0">
                <a:latin typeface="Arial"/>
                <a:cs typeface="Arial"/>
              </a:rPr>
              <a:t>All vaccines are classified as Prescription Only Medicines (POMs)</a:t>
            </a:r>
          </a:p>
          <a:p>
            <a:pPr>
              <a:lnSpc>
                <a:spcPct val="100000"/>
              </a:lnSpc>
              <a:spcBef>
                <a:spcPts val="1200"/>
              </a:spcBef>
            </a:pPr>
            <a:r>
              <a:rPr lang="en-GB" sz="2000" dirty="0">
                <a:latin typeface="Arial"/>
                <a:cs typeface="Arial"/>
              </a:rPr>
              <a:t>Vaccines are subject to legal restrictions and to give them, there needs to be an appropriate legal framework in place before they can be supplied and/or administered to eligible people</a:t>
            </a:r>
          </a:p>
          <a:p>
            <a:pPr>
              <a:lnSpc>
                <a:spcPct val="100000"/>
              </a:lnSpc>
              <a:spcBef>
                <a:spcPts val="1200"/>
              </a:spcBef>
            </a:pPr>
            <a:r>
              <a:rPr lang="en-GB" sz="2000" dirty="0">
                <a:latin typeface="Arial"/>
                <a:cs typeface="Arial"/>
              </a:rPr>
              <a:t>Additionally, any person who supplies and administers a vaccine must have a legal authority to do so</a:t>
            </a:r>
          </a:p>
        </p:txBody>
      </p:sp>
      <p:sp>
        <p:nvSpPr>
          <p:cNvPr id="12" name="Slide Number Placeholder 11">
            <a:extLst>
              <a:ext uri="{FF2B5EF4-FFF2-40B4-BE49-F238E27FC236}">
                <a16:creationId xmlns:a16="http://schemas.microsoft.com/office/drawing/2014/main" id="{5A93AE10-CF84-4D2A-9D2A-B2349DFA061F}"/>
              </a:ext>
            </a:extLst>
          </p:cNvPr>
          <p:cNvSpPr>
            <a:spLocks noGrp="1"/>
          </p:cNvSpPr>
          <p:nvPr>
            <p:ph type="sldNum" sz="quarter" idx="11"/>
          </p:nvPr>
        </p:nvSpPr>
        <p:spPr/>
        <p:txBody>
          <a:bodyPr/>
          <a:lstStyle/>
          <a:p>
            <a:fld id="{344369E4-5DE7-46E5-874E-4FD437973785}" type="slidenum">
              <a:rPr lang="en-GB" smtClean="0"/>
              <a:pPr/>
              <a:t>38</a:t>
            </a:fld>
            <a:endParaRPr lang="en-GB" sz="1400"/>
          </a:p>
        </p:txBody>
      </p:sp>
      <p:sp>
        <p:nvSpPr>
          <p:cNvPr id="4" name="Footer Placeholder 3">
            <a:extLst>
              <a:ext uri="{FF2B5EF4-FFF2-40B4-BE49-F238E27FC236}">
                <a16:creationId xmlns:a16="http://schemas.microsoft.com/office/drawing/2014/main" id="{85A69211-4579-BE84-3A66-9509FD5BABC1}"/>
              </a:ext>
            </a:extLst>
          </p:cNvPr>
          <p:cNvSpPr>
            <a:spLocks noGrp="1"/>
          </p:cNvSpPr>
          <p:nvPr>
            <p:ph type="ftr" sz="quarter" idx="11"/>
          </p:nvPr>
        </p:nvSpPr>
        <p:spPr>
          <a:xfrm>
            <a:off x="1321085" y="6371523"/>
            <a:ext cx="10709953"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213267381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3B8851-0958-483E-A7BE-90A5BF80C4F7}"/>
              </a:ext>
            </a:extLst>
          </p:cNvPr>
          <p:cNvSpPr>
            <a:spLocks noGrp="1"/>
          </p:cNvSpPr>
          <p:nvPr>
            <p:ph type="title"/>
          </p:nvPr>
        </p:nvSpPr>
        <p:spPr>
          <a:xfrm>
            <a:off x="357815" y="135568"/>
            <a:ext cx="10247908" cy="1221694"/>
          </a:xfrm>
        </p:spPr>
        <p:txBody>
          <a:bodyPr lIns="91440" tIns="45720" rIns="91440" bIns="45720" anchor="t">
            <a:noAutofit/>
          </a:bodyPr>
          <a:lstStyle/>
          <a:p>
            <a:r>
              <a:rPr lang="en-GB" b="1" dirty="0"/>
              <a:t>Legal requirements for the supply and administration of vaccines</a:t>
            </a:r>
          </a:p>
        </p:txBody>
      </p:sp>
      <p:sp>
        <p:nvSpPr>
          <p:cNvPr id="7" name="Content Placeholder 6">
            <a:extLst>
              <a:ext uri="{FF2B5EF4-FFF2-40B4-BE49-F238E27FC236}">
                <a16:creationId xmlns:a16="http://schemas.microsoft.com/office/drawing/2014/main" id="{43F20BF8-C3E2-4B3C-9B37-BE6412741253}"/>
              </a:ext>
            </a:extLst>
          </p:cNvPr>
          <p:cNvSpPr>
            <a:spLocks noGrp="1"/>
          </p:cNvSpPr>
          <p:nvPr>
            <p:ph idx="1"/>
          </p:nvPr>
        </p:nvSpPr>
        <p:spPr>
          <a:xfrm>
            <a:off x="608336" y="1708467"/>
            <a:ext cx="10243615" cy="4317556"/>
          </a:xfrm>
          <a:ln>
            <a:noFill/>
          </a:ln>
        </p:spPr>
        <p:txBody>
          <a:bodyPr vert="horz" lIns="91440" tIns="45720" rIns="91440" bIns="45720" rtlCol="0" anchor="t">
            <a:normAutofit/>
          </a:bodyPr>
          <a:lstStyle/>
          <a:p>
            <a:pPr marL="0" indent="0" defTabSz="687388">
              <a:lnSpc>
                <a:spcPct val="100000"/>
              </a:lnSpc>
              <a:spcBef>
                <a:spcPts val="0"/>
              </a:spcBef>
              <a:buNone/>
            </a:pPr>
            <a:r>
              <a:rPr lang="en-GB" sz="2000" dirty="0">
                <a:latin typeface="+mn-lt"/>
                <a:cs typeface="Arial"/>
              </a:rPr>
              <a:t>As vaccines are Prescription Only Medicines (POMs), there must be a legal framework to </a:t>
            </a:r>
            <a:r>
              <a:rPr lang="en-GB" sz="2000" dirty="0">
                <a:cs typeface="Arial"/>
              </a:rPr>
              <a:t>supply and/or administer the vaccine in place. This can be in the form of a:</a:t>
            </a:r>
          </a:p>
          <a:p>
            <a:pPr marL="742950" lvl="1" indent="-285750" defTabSz="687388">
              <a:lnSpc>
                <a:spcPct val="100000"/>
              </a:lnSpc>
              <a:spcBef>
                <a:spcPts val="1200"/>
              </a:spcBef>
            </a:pPr>
            <a:r>
              <a:rPr lang="en-GB" altLang="en-US" sz="1800" dirty="0">
                <a:cs typeface="Arial"/>
              </a:rPr>
              <a:t>written patient specific prescription</a:t>
            </a:r>
          </a:p>
          <a:p>
            <a:pPr marL="742950" lvl="1" indent="-285750" defTabSz="687388">
              <a:lnSpc>
                <a:spcPct val="100000"/>
              </a:lnSpc>
              <a:spcBef>
                <a:spcPts val="600"/>
              </a:spcBef>
            </a:pPr>
            <a:r>
              <a:rPr lang="en-GB" altLang="en-US" sz="1800" dirty="0">
                <a:cs typeface="Arial"/>
              </a:rPr>
              <a:t>Patient Specific Direction (PSD): a written instruction, signed by a doctor, dentist, or non-medical prescriber for medicines to be supplied and/or administered to a named patient after the prescriber has assessed the patient on an individual basis</a:t>
            </a:r>
          </a:p>
          <a:p>
            <a:pPr marL="742950" lvl="1" indent="-285750" defTabSz="687388">
              <a:lnSpc>
                <a:spcPct val="100000"/>
              </a:lnSpc>
              <a:spcBef>
                <a:spcPts val="600"/>
              </a:spcBef>
            </a:pPr>
            <a:r>
              <a:rPr lang="en-GB" altLang="en-US" sz="1800" dirty="0">
                <a:cs typeface="Arial"/>
              </a:rPr>
              <a:t>Patient Group Direction (PGD): allows some registered specified health care professionals to supply and/or administer a POM directly to a patient with an identified clinical condition rather than needing an individual prescription or an instruction from a prescriber. </a:t>
            </a:r>
            <a:r>
              <a:rPr lang="en-GB" sz="1800" dirty="0">
                <a:cs typeface="Arial"/>
              </a:rPr>
              <a:t>PGDs are often used for the administration of vaccines</a:t>
            </a:r>
          </a:p>
          <a:p>
            <a:pPr marL="457200" lvl="1" indent="0" defTabSz="687388">
              <a:buNone/>
            </a:pPr>
            <a:endParaRPr lang="en-GB" altLang="en-US" sz="2800" dirty="0">
              <a:solidFill>
                <a:srgbClr val="000000"/>
              </a:solidFill>
              <a:cs typeface="Arial"/>
            </a:endParaRPr>
          </a:p>
          <a:p>
            <a:pPr marL="0" indent="0" defTabSz="687388"/>
            <a:endParaRPr lang="en-GB" altLang="en-US" sz="1400" dirty="0">
              <a:solidFill>
                <a:prstClr val="black"/>
              </a:solidFill>
              <a:latin typeface="Arial"/>
              <a:cs typeface="Arial"/>
            </a:endParaRPr>
          </a:p>
          <a:p>
            <a:pPr defTabSz="687388"/>
            <a:endParaRPr lang="en-GB" altLang="en-US" sz="1400" dirty="0">
              <a:solidFill>
                <a:prstClr val="black"/>
              </a:solidFill>
              <a:latin typeface="Arial"/>
              <a:cs typeface="Arial"/>
            </a:endParaRPr>
          </a:p>
          <a:p>
            <a:pPr defTabSz="687388"/>
            <a:endParaRPr lang="en-GB" dirty="0">
              <a:solidFill>
                <a:srgbClr val="212A73"/>
              </a:solidFill>
              <a:latin typeface="Arial"/>
              <a:cs typeface="Arial"/>
            </a:endParaRPr>
          </a:p>
        </p:txBody>
      </p:sp>
      <p:sp>
        <p:nvSpPr>
          <p:cNvPr id="11" name="Slide Number Placeholder 10">
            <a:extLst>
              <a:ext uri="{FF2B5EF4-FFF2-40B4-BE49-F238E27FC236}">
                <a16:creationId xmlns:a16="http://schemas.microsoft.com/office/drawing/2014/main" id="{18438A4D-817F-4456-8368-64DB86BB74D1}"/>
              </a:ext>
            </a:extLst>
          </p:cNvPr>
          <p:cNvSpPr>
            <a:spLocks noGrp="1"/>
          </p:cNvSpPr>
          <p:nvPr>
            <p:ph type="sldNum" sz="quarter" idx="11"/>
          </p:nvPr>
        </p:nvSpPr>
        <p:spPr/>
        <p:txBody>
          <a:bodyPr/>
          <a:lstStyle/>
          <a:p>
            <a:fld id="{344369E4-5DE7-46E5-874E-4FD437973785}" type="slidenum">
              <a:rPr lang="en-GB" smtClean="0"/>
              <a:pPr/>
              <a:t>39</a:t>
            </a:fld>
            <a:endParaRPr lang="en-GB" sz="1400"/>
          </a:p>
        </p:txBody>
      </p:sp>
      <p:sp>
        <p:nvSpPr>
          <p:cNvPr id="3" name="Footer Placeholder 2">
            <a:extLst>
              <a:ext uri="{FF2B5EF4-FFF2-40B4-BE49-F238E27FC236}">
                <a16:creationId xmlns:a16="http://schemas.microsoft.com/office/drawing/2014/main" id="{6F7B8E7D-F23E-2E24-4723-A54C47254282}"/>
              </a:ext>
            </a:extLst>
          </p:cNvPr>
          <p:cNvSpPr>
            <a:spLocks noGrp="1"/>
          </p:cNvSpPr>
          <p:nvPr>
            <p:ph type="ftr" sz="quarter" idx="11"/>
          </p:nvPr>
        </p:nvSpPr>
        <p:spPr>
          <a:xfrm>
            <a:off x="1310812" y="6372855"/>
            <a:ext cx="10515600"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3617977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BF9343-EBD2-4545-ADF1-B890C0F0FAF9}"/>
              </a:ext>
            </a:extLst>
          </p:cNvPr>
          <p:cNvSpPr>
            <a:spLocks noGrp="1"/>
          </p:cNvSpPr>
          <p:nvPr>
            <p:ph type="title"/>
          </p:nvPr>
        </p:nvSpPr>
        <p:spPr>
          <a:xfrm>
            <a:off x="327887" y="280083"/>
            <a:ext cx="10515600" cy="972607"/>
          </a:xfrm>
        </p:spPr>
        <p:txBody>
          <a:bodyPr lIns="91440" tIns="45720" rIns="91440" bIns="45720" anchor="t"/>
          <a:lstStyle/>
          <a:p>
            <a:r>
              <a:rPr lang="en-GB" b="1"/>
              <a:t>Learning objectives</a:t>
            </a:r>
            <a:endParaRPr lang="en-GB" b="1">
              <a:cs typeface="Arial"/>
            </a:endParaRPr>
          </a:p>
        </p:txBody>
      </p:sp>
      <p:sp>
        <p:nvSpPr>
          <p:cNvPr id="3" name="Content Placeholder 2">
            <a:extLst>
              <a:ext uri="{FF2B5EF4-FFF2-40B4-BE49-F238E27FC236}">
                <a16:creationId xmlns:a16="http://schemas.microsoft.com/office/drawing/2014/main" id="{AA47EA92-D2D5-4BF2-9BE0-57B25B9964D2}"/>
              </a:ext>
            </a:extLst>
          </p:cNvPr>
          <p:cNvSpPr>
            <a:spLocks noGrp="1"/>
          </p:cNvSpPr>
          <p:nvPr>
            <p:ph idx="1"/>
          </p:nvPr>
        </p:nvSpPr>
        <p:spPr>
          <a:xfrm>
            <a:off x="327887" y="939829"/>
            <a:ext cx="11721061" cy="4978342"/>
          </a:xfrm>
        </p:spPr>
        <p:txBody>
          <a:bodyPr vert="horz" lIns="91440" tIns="45720" rIns="91440" bIns="45720" rtlCol="0" anchor="t">
            <a:noAutofit/>
          </a:bodyPr>
          <a:lstStyle/>
          <a:p>
            <a:pPr marL="0" indent="0">
              <a:lnSpc>
                <a:spcPct val="150000"/>
              </a:lnSpc>
              <a:spcBef>
                <a:spcPts val="0"/>
              </a:spcBef>
              <a:buNone/>
            </a:pPr>
            <a:r>
              <a:rPr lang="en-GB" sz="2400" dirty="0">
                <a:cs typeface="Arial"/>
              </a:rPr>
              <a:t>By the end of this session, you should be able to:</a:t>
            </a:r>
          </a:p>
          <a:p>
            <a:pPr>
              <a:lnSpc>
                <a:spcPct val="100000"/>
              </a:lnSpc>
              <a:spcBef>
                <a:spcPts val="600"/>
              </a:spcBef>
            </a:pPr>
            <a:r>
              <a:rPr lang="en-GB" sz="2400" dirty="0">
                <a:cs typeface="Arial"/>
              </a:rPr>
              <a:t>explain what RSV is and be aware of the UK epidemiology</a:t>
            </a:r>
          </a:p>
          <a:p>
            <a:pPr>
              <a:lnSpc>
                <a:spcPct val="100000"/>
              </a:lnSpc>
              <a:spcBef>
                <a:spcPts val="0"/>
              </a:spcBef>
            </a:pPr>
            <a:r>
              <a:rPr lang="en-GB" sz="2400" dirty="0">
                <a:cs typeface="Arial"/>
              </a:rPr>
              <a:t>understand the rationale for the RSV older adult vaccination programme </a:t>
            </a:r>
          </a:p>
          <a:p>
            <a:pPr>
              <a:lnSpc>
                <a:spcPct val="100000"/>
              </a:lnSpc>
              <a:spcBef>
                <a:spcPts val="0"/>
              </a:spcBef>
            </a:pPr>
            <a:r>
              <a:rPr lang="en-GB" sz="2400" dirty="0">
                <a:cs typeface="Arial"/>
              </a:rPr>
              <a:t>describe how Abrysvo</a:t>
            </a:r>
            <a:r>
              <a:rPr lang="en-GB" sz="2400" baseline="30000" dirty="0">
                <a:cs typeface="Arial"/>
              </a:rPr>
              <a:t>® </a:t>
            </a:r>
            <a:r>
              <a:rPr lang="en-GB" sz="2400" dirty="0">
                <a:cs typeface="Arial"/>
              </a:rPr>
              <a:t>RSV vaccine works </a:t>
            </a:r>
          </a:p>
          <a:p>
            <a:pPr>
              <a:lnSpc>
                <a:spcPct val="100000"/>
              </a:lnSpc>
              <a:spcBef>
                <a:spcPts val="0"/>
              </a:spcBef>
            </a:pPr>
            <a:r>
              <a:rPr lang="en-GB" sz="2400" dirty="0">
                <a:cs typeface="Arial"/>
              </a:rPr>
              <a:t>identify the groups that are eligible to receive an RSV vaccine</a:t>
            </a:r>
            <a:endParaRPr lang="en-GB" sz="2400" strike="sngStrike" dirty="0">
              <a:cs typeface="Arial"/>
            </a:endParaRPr>
          </a:p>
          <a:p>
            <a:pPr>
              <a:lnSpc>
                <a:spcPct val="100000"/>
              </a:lnSpc>
              <a:spcBef>
                <a:spcPts val="0"/>
              </a:spcBef>
            </a:pPr>
            <a:r>
              <a:rPr lang="en-GB" sz="2400" dirty="0">
                <a:cs typeface="Arial"/>
              </a:rPr>
              <a:t>describe the process of consent and how this applies when giving vaccines</a:t>
            </a:r>
          </a:p>
          <a:p>
            <a:pPr>
              <a:lnSpc>
                <a:spcPct val="100000"/>
              </a:lnSpc>
              <a:spcBef>
                <a:spcPts val="0"/>
              </a:spcBef>
            </a:pPr>
            <a:r>
              <a:rPr lang="en-GB" sz="2400" dirty="0">
                <a:cs typeface="Arial"/>
              </a:rPr>
              <a:t>understand the legal mechanisms by which immunisers can supply and administer Abrysvo</a:t>
            </a:r>
            <a:r>
              <a:rPr lang="en-GB" sz="2400" baseline="30000" dirty="0">
                <a:cs typeface="Arial"/>
              </a:rPr>
              <a:t>®</a:t>
            </a:r>
            <a:r>
              <a:rPr lang="en-GB" sz="2400" dirty="0">
                <a:cs typeface="Arial"/>
              </a:rPr>
              <a:t> RSV vaccine</a:t>
            </a:r>
          </a:p>
          <a:p>
            <a:pPr>
              <a:lnSpc>
                <a:spcPct val="100000"/>
              </a:lnSpc>
              <a:spcBef>
                <a:spcPts val="0"/>
              </a:spcBef>
            </a:pPr>
            <a:r>
              <a:rPr lang="en-GB" sz="2400" dirty="0">
                <a:cs typeface="Arial"/>
              </a:rPr>
              <a:t>describe how to correctly store, prepare and administer Abrysvo</a:t>
            </a:r>
            <a:r>
              <a:rPr lang="en-GB" sz="2400" baseline="30000" dirty="0">
                <a:cs typeface="Arial"/>
              </a:rPr>
              <a:t>®</a:t>
            </a:r>
            <a:r>
              <a:rPr lang="en-GB" sz="2400" dirty="0">
                <a:cs typeface="Arial"/>
              </a:rPr>
              <a:t> RSV vaccine</a:t>
            </a:r>
          </a:p>
          <a:p>
            <a:pPr>
              <a:lnSpc>
                <a:spcPct val="100000"/>
              </a:lnSpc>
              <a:spcBef>
                <a:spcPts val="0"/>
              </a:spcBef>
            </a:pPr>
            <a:r>
              <a:rPr lang="en-GB" sz="2400" dirty="0">
                <a:cs typeface="Arial"/>
              </a:rPr>
              <a:t>communicate key facts in response to questions from individuals and/or their carer(s) and direct them to additional sources of information</a:t>
            </a:r>
          </a:p>
          <a:p>
            <a:endParaRPr lang="en-GB" sz="2400" dirty="0">
              <a:cs typeface="Arial"/>
            </a:endParaRPr>
          </a:p>
        </p:txBody>
      </p:sp>
      <p:sp>
        <p:nvSpPr>
          <p:cNvPr id="11" name="Slide Number Placeholder 10">
            <a:extLst>
              <a:ext uri="{FF2B5EF4-FFF2-40B4-BE49-F238E27FC236}">
                <a16:creationId xmlns:a16="http://schemas.microsoft.com/office/drawing/2014/main" id="{3410485E-1C19-4258-B765-CA27541B52DC}"/>
              </a:ext>
            </a:extLst>
          </p:cNvPr>
          <p:cNvSpPr>
            <a:spLocks noGrp="1"/>
          </p:cNvSpPr>
          <p:nvPr>
            <p:ph type="sldNum" sz="quarter" idx="11"/>
          </p:nvPr>
        </p:nvSpPr>
        <p:spPr/>
        <p:txBody>
          <a:bodyPr/>
          <a:lstStyle/>
          <a:p>
            <a:fld id="{344369E4-5DE7-46E5-874E-4FD437973785}" type="slidenum">
              <a:rPr lang="en-GB" smtClean="0"/>
              <a:pPr/>
              <a:t>4</a:t>
            </a:fld>
            <a:endParaRPr lang="en-GB" sz="1400"/>
          </a:p>
        </p:txBody>
      </p:sp>
      <p:sp>
        <p:nvSpPr>
          <p:cNvPr id="4" name="Footer Placeholder 3">
            <a:extLst>
              <a:ext uri="{FF2B5EF4-FFF2-40B4-BE49-F238E27FC236}">
                <a16:creationId xmlns:a16="http://schemas.microsoft.com/office/drawing/2014/main" id="{BB8D97C0-7641-95FC-2CCC-16CFE4E66E3B}"/>
              </a:ext>
            </a:extLst>
          </p:cNvPr>
          <p:cNvSpPr>
            <a:spLocks noGrp="1"/>
          </p:cNvSpPr>
          <p:nvPr>
            <p:ph type="ftr" sz="quarter" idx="11"/>
          </p:nvPr>
        </p:nvSpPr>
        <p:spPr>
          <a:xfrm>
            <a:off x="1125877" y="6356350"/>
            <a:ext cx="10812694"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158236584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8686E5-52AA-4807-8735-EDC2A31FF516}"/>
              </a:ext>
            </a:extLst>
          </p:cNvPr>
          <p:cNvSpPr>
            <a:spLocks noGrp="1"/>
          </p:cNvSpPr>
          <p:nvPr>
            <p:ph type="title"/>
          </p:nvPr>
        </p:nvSpPr>
        <p:spPr>
          <a:xfrm>
            <a:off x="292106" y="76023"/>
            <a:ext cx="10515600" cy="640098"/>
          </a:xfrm>
        </p:spPr>
        <p:txBody>
          <a:bodyPr lIns="91440" tIns="45720" rIns="91440" bIns="45720" anchor="t"/>
          <a:lstStyle/>
          <a:p>
            <a:r>
              <a:rPr lang="en-GB" b="1" dirty="0"/>
              <a:t>Patient Group Directions (PGDs)</a:t>
            </a:r>
          </a:p>
        </p:txBody>
      </p:sp>
      <p:sp>
        <p:nvSpPr>
          <p:cNvPr id="3" name="Content Placeholder 2">
            <a:extLst>
              <a:ext uri="{FF2B5EF4-FFF2-40B4-BE49-F238E27FC236}">
                <a16:creationId xmlns:a16="http://schemas.microsoft.com/office/drawing/2014/main" id="{11F5C44A-66E5-4A60-9C87-B1F6A2A304C4}"/>
              </a:ext>
            </a:extLst>
          </p:cNvPr>
          <p:cNvSpPr>
            <a:spLocks noGrp="1"/>
          </p:cNvSpPr>
          <p:nvPr>
            <p:ph idx="1"/>
          </p:nvPr>
        </p:nvSpPr>
        <p:spPr>
          <a:xfrm>
            <a:off x="288642" y="714858"/>
            <a:ext cx="11618639" cy="4875833"/>
          </a:xfrm>
        </p:spPr>
        <p:txBody>
          <a:bodyPr vert="horz" lIns="91440" tIns="45720" rIns="91440" bIns="45720" rtlCol="0" anchor="t">
            <a:noAutofit/>
          </a:bodyPr>
          <a:lstStyle/>
          <a:p>
            <a:pPr marL="0" indent="0">
              <a:lnSpc>
                <a:spcPct val="110000"/>
              </a:lnSpc>
              <a:spcBef>
                <a:spcPts val="0"/>
              </a:spcBef>
              <a:buNone/>
            </a:pPr>
            <a:r>
              <a:rPr lang="en-GB" sz="1850" dirty="0">
                <a:cs typeface="Arial"/>
              </a:rPr>
              <a:t>PGDs set out the core requisites of those people who can have the medicine under the direction and those who should not:</a:t>
            </a:r>
          </a:p>
          <a:p>
            <a:pPr marL="285750" indent="-285750">
              <a:lnSpc>
                <a:spcPct val="110000"/>
              </a:lnSpc>
              <a:spcBef>
                <a:spcPts val="600"/>
              </a:spcBef>
            </a:pPr>
            <a:r>
              <a:rPr lang="en-GB" sz="1850" dirty="0">
                <a:cs typeface="Arial"/>
              </a:rPr>
              <a:t>The document will also include details of any additional training that should have been undertaken, actions to be taken if the individual is excluded or declines the medicine, a description of the medicine(s), route of administration, doses, frequency, reporting of adverse reactions, recording, storage and disposal </a:t>
            </a:r>
            <a:endParaRPr lang="en-GB" sz="1850" dirty="0"/>
          </a:p>
          <a:p>
            <a:pPr marL="285750" indent="-285750">
              <a:lnSpc>
                <a:spcPct val="110000"/>
              </a:lnSpc>
              <a:spcBef>
                <a:spcPts val="600"/>
              </a:spcBef>
              <a:buFont typeface="Arial" panose="020B0604020202020204" pitchFamily="34" charset="0"/>
              <a:buChar char="•"/>
            </a:pPr>
            <a:r>
              <a:rPr lang="en-GB" sz="1850" dirty="0">
                <a:cs typeface="Arial"/>
              </a:rPr>
              <a:t>The Healthcare Practitioner  working under a PGD is responsible for assessing that the individual fits the criteria set out in the PGD. The healthcare professional operating under the PGD may not delegate the role to others</a:t>
            </a:r>
          </a:p>
          <a:p>
            <a:pPr>
              <a:lnSpc>
                <a:spcPct val="110000"/>
              </a:lnSpc>
              <a:spcBef>
                <a:spcPts val="600"/>
              </a:spcBef>
            </a:pPr>
            <a:r>
              <a:rPr lang="en-GB" sz="1900" dirty="0">
                <a:cs typeface="Arial"/>
              </a:rPr>
              <a:t>Those using a PGD must ensure that it is authorised by the organisation in which they are operating and signed in section 2 by an appropriate authorising person, relating to the class of person by whom the product is to be supplied, in accordance with the </a:t>
            </a:r>
            <a:r>
              <a:rPr lang="en-GB" sz="1900" dirty="0">
                <a:cs typeface="Arial"/>
                <a:hlinkClick r:id="rId3"/>
              </a:rPr>
              <a:t>Human Medicines Regulations 2012 (HMR2012)</a:t>
            </a:r>
            <a:endParaRPr lang="en-GB" sz="1850" dirty="0">
              <a:cs typeface="Arial"/>
            </a:endParaRPr>
          </a:p>
          <a:p>
            <a:pPr>
              <a:lnSpc>
                <a:spcPct val="110000"/>
              </a:lnSpc>
              <a:spcBef>
                <a:spcPts val="600"/>
              </a:spcBef>
            </a:pPr>
            <a:r>
              <a:rPr lang="en-GB" sz="1900" dirty="0">
                <a:cs typeface="Arial"/>
              </a:rPr>
              <a:t>There are two all Wales PGDs for the RSV programmes. One for older adults and one for the maternal programme and will be available to download for local authorisation and use from </a:t>
            </a:r>
            <a:r>
              <a:rPr lang="en-GB" sz="1900" dirty="0">
                <a:cs typeface="Arial"/>
                <a:hlinkClick r:id="rId4"/>
              </a:rPr>
              <a:t>PGD webpage</a:t>
            </a:r>
            <a:endParaRPr lang="en-GB" sz="1900" dirty="0">
              <a:solidFill>
                <a:srgbClr val="000000"/>
              </a:solidFill>
              <a:cs typeface="Arial"/>
            </a:endParaRPr>
          </a:p>
          <a:p>
            <a:pPr>
              <a:lnSpc>
                <a:spcPct val="110000"/>
              </a:lnSpc>
              <a:spcBef>
                <a:spcPts val="600"/>
              </a:spcBef>
            </a:pPr>
            <a:r>
              <a:rPr lang="en-GB" sz="1900" dirty="0">
                <a:cs typeface="Arial"/>
              </a:rPr>
              <a:t>Healthcare practitioners who will be using the PGD must be named and authorised before they use it to provide care </a:t>
            </a:r>
            <a:endParaRPr lang="en-GB" sz="1850" dirty="0">
              <a:cs typeface="Arial"/>
            </a:endParaRPr>
          </a:p>
          <a:p>
            <a:pPr marL="285750" indent="-285750">
              <a:lnSpc>
                <a:spcPct val="110000"/>
              </a:lnSpc>
              <a:spcBef>
                <a:spcPts val="600"/>
              </a:spcBef>
            </a:pPr>
            <a:endParaRPr lang="en-GB" sz="1850" dirty="0">
              <a:cs typeface="Arial"/>
            </a:endParaRPr>
          </a:p>
        </p:txBody>
      </p:sp>
      <p:sp>
        <p:nvSpPr>
          <p:cNvPr id="12" name="Slide Number Placeholder 11">
            <a:extLst>
              <a:ext uri="{FF2B5EF4-FFF2-40B4-BE49-F238E27FC236}">
                <a16:creationId xmlns:a16="http://schemas.microsoft.com/office/drawing/2014/main" id="{93DE83F8-D289-4C42-BCF2-E50B3B972956}"/>
              </a:ext>
            </a:extLst>
          </p:cNvPr>
          <p:cNvSpPr>
            <a:spLocks noGrp="1"/>
          </p:cNvSpPr>
          <p:nvPr>
            <p:ph type="sldNum" sz="quarter" idx="11"/>
          </p:nvPr>
        </p:nvSpPr>
        <p:spPr/>
        <p:txBody>
          <a:bodyPr/>
          <a:lstStyle/>
          <a:p>
            <a:fld id="{344369E4-5DE7-46E5-874E-4FD437973785}" type="slidenum">
              <a:rPr lang="en-GB" smtClean="0"/>
              <a:pPr/>
              <a:t>40</a:t>
            </a:fld>
            <a:endParaRPr lang="en-GB" sz="1400"/>
          </a:p>
        </p:txBody>
      </p:sp>
      <p:sp>
        <p:nvSpPr>
          <p:cNvPr id="4" name="Footer Placeholder 3">
            <a:extLst>
              <a:ext uri="{FF2B5EF4-FFF2-40B4-BE49-F238E27FC236}">
                <a16:creationId xmlns:a16="http://schemas.microsoft.com/office/drawing/2014/main" id="{AD8FB3FA-012A-F12C-A8A7-5B6E2DD41758}"/>
              </a:ext>
            </a:extLst>
          </p:cNvPr>
          <p:cNvSpPr>
            <a:spLocks noGrp="1"/>
          </p:cNvSpPr>
          <p:nvPr>
            <p:ph type="ftr" sz="quarter" idx="11"/>
          </p:nvPr>
        </p:nvSpPr>
        <p:spPr>
          <a:xfrm>
            <a:off x="1228618" y="6352997"/>
            <a:ext cx="10720227"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190946382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031AD7-FFC7-4608-FF42-59D6E7B70C73}"/>
              </a:ext>
            </a:extLst>
          </p:cNvPr>
          <p:cNvSpPr>
            <a:spLocks noGrp="1"/>
          </p:cNvSpPr>
          <p:nvPr>
            <p:ph type="title"/>
          </p:nvPr>
        </p:nvSpPr>
        <p:spPr>
          <a:xfrm>
            <a:off x="381000" y="365125"/>
            <a:ext cx="10515600" cy="1093805"/>
          </a:xfrm>
        </p:spPr>
        <p:txBody>
          <a:bodyPr lIns="91440" tIns="45720" rIns="91440" bIns="45720" anchor="t"/>
          <a:lstStyle/>
          <a:p>
            <a:r>
              <a:rPr lang="en-US" b="1" dirty="0">
                <a:latin typeface="Arial"/>
                <a:cs typeface="Arial"/>
              </a:rPr>
              <a:t>Pack contents</a:t>
            </a:r>
            <a:endParaRPr lang="en-US" b="1" dirty="0"/>
          </a:p>
        </p:txBody>
      </p:sp>
      <p:sp>
        <p:nvSpPr>
          <p:cNvPr id="3" name="Content Placeholder 2">
            <a:extLst>
              <a:ext uri="{FF2B5EF4-FFF2-40B4-BE49-F238E27FC236}">
                <a16:creationId xmlns:a16="http://schemas.microsoft.com/office/drawing/2014/main" id="{51A415E8-818C-86C6-7EB3-CA0F102BA7BC}"/>
              </a:ext>
            </a:extLst>
          </p:cNvPr>
          <p:cNvSpPr>
            <a:spLocks noGrp="1"/>
          </p:cNvSpPr>
          <p:nvPr>
            <p:ph idx="1"/>
          </p:nvPr>
        </p:nvSpPr>
        <p:spPr>
          <a:xfrm>
            <a:off x="381577" y="1754278"/>
            <a:ext cx="6137270" cy="3608832"/>
          </a:xfrm>
        </p:spPr>
        <p:txBody>
          <a:bodyPr vert="horz" lIns="91440" tIns="45720" rIns="91440" bIns="45720" rtlCol="0" anchor="t">
            <a:normAutofit/>
          </a:bodyPr>
          <a:lstStyle/>
          <a:p>
            <a:pPr marL="0" indent="0">
              <a:buNone/>
            </a:pPr>
            <a:r>
              <a:rPr lang="en-US" sz="2000" dirty="0">
                <a:latin typeface="Arial"/>
                <a:cs typeface="Arial"/>
              </a:rPr>
              <a:t>Each pack of Abrysvo</a:t>
            </a:r>
            <a:r>
              <a:rPr lang="en-US" sz="2000" baseline="30000" dirty="0">
                <a:latin typeface="Arial"/>
                <a:cs typeface="Arial"/>
              </a:rPr>
              <a:t>®</a:t>
            </a:r>
            <a:r>
              <a:rPr lang="en-US" sz="2000" dirty="0">
                <a:latin typeface="Arial"/>
                <a:cs typeface="Arial"/>
              </a:rPr>
              <a:t> RSV vaccine contains:</a:t>
            </a:r>
          </a:p>
          <a:p>
            <a:r>
              <a:rPr lang="en-US" sz="2000" dirty="0">
                <a:latin typeface="Arial"/>
                <a:cs typeface="Arial"/>
              </a:rPr>
              <a:t>powder for 1 dose in a vial</a:t>
            </a:r>
          </a:p>
          <a:p>
            <a:r>
              <a:rPr lang="en-US" sz="2000" dirty="0">
                <a:latin typeface="Arial"/>
                <a:cs typeface="Arial"/>
              </a:rPr>
              <a:t>solvent (water for injection) in a pre-filled glass syringe with a stopper (synthetic </a:t>
            </a:r>
            <a:r>
              <a:rPr lang="en-US" sz="2000" dirty="0" err="1">
                <a:latin typeface="Arial"/>
                <a:cs typeface="Arial"/>
              </a:rPr>
              <a:t>chlorobutyl</a:t>
            </a:r>
            <a:r>
              <a:rPr lang="en-US" sz="2000" dirty="0">
                <a:latin typeface="Arial"/>
                <a:cs typeface="Arial"/>
              </a:rPr>
              <a:t> rubber), </a:t>
            </a:r>
            <a:r>
              <a:rPr lang="en-US" sz="2000" dirty="0" err="1">
                <a:latin typeface="Arial"/>
                <a:cs typeface="Arial"/>
              </a:rPr>
              <a:t>luer</a:t>
            </a:r>
            <a:r>
              <a:rPr lang="en-US" sz="2000" dirty="0">
                <a:latin typeface="Arial"/>
                <a:cs typeface="Arial"/>
              </a:rPr>
              <a:t> lock adaptor and tip cap (synthetic isoprene/</a:t>
            </a:r>
            <a:r>
              <a:rPr lang="en-US" sz="2000" dirty="0" err="1">
                <a:latin typeface="Arial"/>
                <a:cs typeface="Arial"/>
              </a:rPr>
              <a:t>bromobutyl</a:t>
            </a:r>
            <a:r>
              <a:rPr lang="en-US" sz="2000" dirty="0">
                <a:latin typeface="Arial"/>
                <a:cs typeface="Arial"/>
              </a:rPr>
              <a:t> blend rubber)</a:t>
            </a:r>
          </a:p>
          <a:p>
            <a:r>
              <a:rPr lang="en-US" sz="2000" dirty="0">
                <a:latin typeface="Arial"/>
                <a:cs typeface="Arial"/>
              </a:rPr>
              <a:t>vial adaptor</a:t>
            </a:r>
          </a:p>
          <a:p>
            <a:r>
              <a:rPr lang="en-US" sz="2000" dirty="0">
                <a:latin typeface="Arial"/>
                <a:cs typeface="Arial"/>
              </a:rPr>
              <a:t>25G 25mm needle (suitable alternatives can be used if required)</a:t>
            </a:r>
          </a:p>
        </p:txBody>
      </p:sp>
      <p:sp>
        <p:nvSpPr>
          <p:cNvPr id="5" name="Slide Number Placeholder 4">
            <a:extLst>
              <a:ext uri="{FF2B5EF4-FFF2-40B4-BE49-F238E27FC236}">
                <a16:creationId xmlns:a16="http://schemas.microsoft.com/office/drawing/2014/main" id="{298AEEAB-0EC4-59FC-97FD-C8B3ADC995ED}"/>
              </a:ext>
            </a:extLst>
          </p:cNvPr>
          <p:cNvSpPr>
            <a:spLocks noGrp="1"/>
          </p:cNvSpPr>
          <p:nvPr>
            <p:ph type="sldNum" sz="quarter" idx="11"/>
          </p:nvPr>
        </p:nvSpPr>
        <p:spPr/>
        <p:txBody>
          <a:bodyPr/>
          <a:lstStyle/>
          <a:p>
            <a:fld id="{344369E4-5DE7-46E5-874E-4FD437973785}" type="slidenum">
              <a:rPr lang="en-GB" smtClean="0"/>
              <a:pPr/>
              <a:t>41</a:t>
            </a:fld>
            <a:endParaRPr lang="en-GB" sz="1400"/>
          </a:p>
        </p:txBody>
      </p:sp>
      <p:pic>
        <p:nvPicPr>
          <p:cNvPr id="7" name="Picture 6" descr="A syringe and vials next to a box&#10;&#10;Description automatically generated">
            <a:extLst>
              <a:ext uri="{FF2B5EF4-FFF2-40B4-BE49-F238E27FC236}">
                <a16:creationId xmlns:a16="http://schemas.microsoft.com/office/drawing/2014/main" id="{FBE8AF1F-5A5D-1940-E892-80A9DFDB60C4}"/>
              </a:ext>
            </a:extLst>
          </p:cNvPr>
          <p:cNvPicPr>
            <a:picLocks noChangeAspect="1"/>
          </p:cNvPicPr>
          <p:nvPr/>
        </p:nvPicPr>
        <p:blipFill rotWithShape="1">
          <a:blip r:embed="rId2"/>
          <a:srcRect l="13789" t="4478" r="21863" b="560"/>
          <a:stretch/>
        </p:blipFill>
        <p:spPr>
          <a:xfrm>
            <a:off x="6987505" y="1583825"/>
            <a:ext cx="4246559" cy="3690350"/>
          </a:xfrm>
          <a:prstGeom prst="rect">
            <a:avLst/>
          </a:prstGeom>
        </p:spPr>
      </p:pic>
      <p:sp>
        <p:nvSpPr>
          <p:cNvPr id="6" name="Footer Placeholder 5">
            <a:extLst>
              <a:ext uri="{FF2B5EF4-FFF2-40B4-BE49-F238E27FC236}">
                <a16:creationId xmlns:a16="http://schemas.microsoft.com/office/drawing/2014/main" id="{25E8D1EF-3C5D-FE5D-555B-01BA11E0DC65}"/>
              </a:ext>
            </a:extLst>
          </p:cNvPr>
          <p:cNvSpPr>
            <a:spLocks noGrp="1"/>
          </p:cNvSpPr>
          <p:nvPr>
            <p:ph type="ftr" sz="quarter" idx="11"/>
          </p:nvPr>
        </p:nvSpPr>
        <p:spPr>
          <a:xfrm>
            <a:off x="1374491" y="6356350"/>
            <a:ext cx="10288712"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316970695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783223-E3AF-430F-7049-235E069FF2FA}"/>
              </a:ext>
            </a:extLst>
          </p:cNvPr>
          <p:cNvSpPr>
            <a:spLocks noGrp="1"/>
          </p:cNvSpPr>
          <p:nvPr>
            <p:ph type="title"/>
          </p:nvPr>
        </p:nvSpPr>
        <p:spPr>
          <a:xfrm>
            <a:off x="333375" y="384175"/>
            <a:ext cx="10515600" cy="1325563"/>
          </a:xfrm>
        </p:spPr>
        <p:txBody>
          <a:bodyPr lIns="91440" tIns="45720" rIns="91440" bIns="45720" anchor="t">
            <a:normAutofit/>
          </a:bodyPr>
          <a:lstStyle/>
          <a:p>
            <a:r>
              <a:rPr lang="en-GB" b="1" dirty="0">
                <a:latin typeface="Arial"/>
                <a:cs typeface="Arial"/>
              </a:rPr>
              <a:t>Preparing the Abrysvo</a:t>
            </a:r>
            <a:r>
              <a:rPr lang="en-GB" b="1" baseline="30000" dirty="0">
                <a:latin typeface="Arial"/>
                <a:cs typeface="Arial"/>
              </a:rPr>
              <a:t>®</a:t>
            </a:r>
            <a:r>
              <a:rPr lang="en-GB" b="1" dirty="0">
                <a:latin typeface="Arial"/>
                <a:cs typeface="Arial"/>
              </a:rPr>
              <a:t> vaccine</a:t>
            </a:r>
            <a:r>
              <a:rPr lang="en-GB" dirty="0">
                <a:latin typeface="Arial"/>
                <a:cs typeface="Arial"/>
              </a:rPr>
              <a:t> </a:t>
            </a:r>
            <a:endParaRPr lang="en-US" dirty="0"/>
          </a:p>
        </p:txBody>
      </p:sp>
      <p:sp>
        <p:nvSpPr>
          <p:cNvPr id="3" name="Content Placeholder 2">
            <a:extLst>
              <a:ext uri="{FF2B5EF4-FFF2-40B4-BE49-F238E27FC236}">
                <a16:creationId xmlns:a16="http://schemas.microsoft.com/office/drawing/2014/main" id="{6EF75CA4-C850-5F50-86A2-336BB7B091CC}"/>
              </a:ext>
            </a:extLst>
          </p:cNvPr>
          <p:cNvSpPr>
            <a:spLocks noGrp="1"/>
          </p:cNvSpPr>
          <p:nvPr>
            <p:ph idx="1"/>
          </p:nvPr>
        </p:nvSpPr>
        <p:spPr>
          <a:xfrm>
            <a:off x="330205" y="1607736"/>
            <a:ext cx="11123857" cy="4652387"/>
          </a:xfrm>
        </p:spPr>
        <p:txBody>
          <a:bodyPr vert="horz" lIns="91440" tIns="45720" rIns="91440" bIns="45720" rtlCol="0" anchor="t">
            <a:normAutofit fontScale="92500" lnSpcReduction="10000"/>
          </a:bodyPr>
          <a:lstStyle/>
          <a:p>
            <a:r>
              <a:rPr lang="en-US" sz="2200" dirty="0">
                <a:cs typeface="Arial"/>
              </a:rPr>
              <a:t>Abrysvo</a:t>
            </a:r>
            <a:r>
              <a:rPr lang="en-US" sz="2200" baseline="30000" dirty="0">
                <a:cs typeface="Arial"/>
              </a:rPr>
              <a:t>®</a:t>
            </a:r>
            <a:r>
              <a:rPr lang="en-US" sz="2200" dirty="0">
                <a:cs typeface="Arial"/>
              </a:rPr>
              <a:t> must be reconstituted prior to the administration by adding the entire contents of the pre-filled syringe of solvent to the vial containing the powder using the vial adaptor</a:t>
            </a:r>
          </a:p>
          <a:p>
            <a:r>
              <a:rPr lang="en-US" sz="2200" dirty="0">
                <a:cs typeface="Arial"/>
              </a:rPr>
              <a:t>the vaccine must be reconstituted only with the solvent provided</a:t>
            </a:r>
          </a:p>
          <a:p>
            <a:endParaRPr lang="en-US" sz="2200" dirty="0"/>
          </a:p>
          <a:p>
            <a:endParaRPr lang="en-US" sz="2200" dirty="0"/>
          </a:p>
          <a:p>
            <a:endParaRPr lang="en-US" sz="2200" dirty="0"/>
          </a:p>
          <a:p>
            <a:endParaRPr lang="en-US" sz="2200" dirty="0"/>
          </a:p>
          <a:p>
            <a:endParaRPr lang="en-US" sz="2200" dirty="0"/>
          </a:p>
          <a:p>
            <a:endParaRPr lang="en-US" sz="2200" dirty="0"/>
          </a:p>
          <a:p>
            <a:pPr marL="0" indent="0">
              <a:buNone/>
            </a:pPr>
            <a:endParaRPr lang="en-GB" sz="2200" dirty="0">
              <a:effectLst/>
              <a:ea typeface="Times New Roman" panose="02020603050405020304" pitchFamily="18" charset="0"/>
              <a:cs typeface="Times New Roman" panose="02020603050405020304" pitchFamily="18" charset="0"/>
            </a:endParaRPr>
          </a:p>
          <a:p>
            <a:pPr marL="0" indent="0">
              <a:buNone/>
            </a:pPr>
            <a:r>
              <a:rPr lang="en-GB" sz="2200" dirty="0">
                <a:effectLst/>
                <a:ea typeface="Times New Roman" panose="02020603050405020304" pitchFamily="18" charset="0"/>
                <a:cs typeface="Times New Roman"/>
              </a:rPr>
              <a:t>Clear instructions on how to prepare the vaccine for administration can be found in the </a:t>
            </a:r>
            <a:r>
              <a:rPr lang="en-GB" sz="2200" dirty="0">
                <a:effectLst/>
                <a:ea typeface="Times New Roman" panose="02020603050405020304" pitchFamily="18" charset="0"/>
                <a:cs typeface="Times New Roman"/>
                <a:hlinkClick r:id="rId2"/>
              </a:rPr>
              <a:t>SmPC</a:t>
            </a:r>
            <a:r>
              <a:rPr lang="en-GB" sz="2200" dirty="0">
                <a:effectLst/>
                <a:ea typeface="Times New Roman" panose="02020603050405020304" pitchFamily="18" charset="0"/>
                <a:cs typeface="Times New Roman"/>
              </a:rPr>
              <a:t> and the </a:t>
            </a:r>
            <a:r>
              <a:rPr lang="en-GB" sz="2200" u="sng" dirty="0">
                <a:solidFill>
                  <a:srgbClr val="0000FF"/>
                </a:solidFill>
                <a:ea typeface="Times New Roman" panose="02020603050405020304" pitchFamily="18" charset="0"/>
                <a:cs typeface="Times New Roman"/>
                <a:hlinkClick r:id="rId3"/>
              </a:rPr>
              <a:t>manufacturer's</a:t>
            </a:r>
            <a:r>
              <a:rPr lang="en-GB" sz="2200" u="sng" dirty="0">
                <a:solidFill>
                  <a:srgbClr val="0000FF"/>
                </a:solidFill>
                <a:effectLst/>
                <a:ea typeface="Times New Roman" panose="02020603050405020304" pitchFamily="18" charset="0"/>
                <a:cs typeface="Times New Roman"/>
                <a:hlinkClick r:id="rId3"/>
              </a:rPr>
              <a:t> video</a:t>
            </a:r>
            <a:r>
              <a:rPr lang="en-GB" sz="2200" dirty="0">
                <a:effectLst/>
                <a:ea typeface="Times New Roman" panose="02020603050405020304" pitchFamily="18" charset="0"/>
                <a:cs typeface="Times New Roman"/>
              </a:rPr>
              <a:t>. Immunisers are strongly encouraged to watch the video in its entirety before preparing the vaccine for the first time.  </a:t>
            </a:r>
          </a:p>
          <a:p>
            <a:endParaRPr lang="en-US" dirty="0"/>
          </a:p>
        </p:txBody>
      </p:sp>
      <p:sp>
        <p:nvSpPr>
          <p:cNvPr id="5" name="Slide Number Placeholder 4">
            <a:extLst>
              <a:ext uri="{FF2B5EF4-FFF2-40B4-BE49-F238E27FC236}">
                <a16:creationId xmlns:a16="http://schemas.microsoft.com/office/drawing/2014/main" id="{792F8A25-34F5-8588-751F-96B104A16FBF}"/>
              </a:ext>
            </a:extLst>
          </p:cNvPr>
          <p:cNvSpPr>
            <a:spLocks noGrp="1"/>
          </p:cNvSpPr>
          <p:nvPr>
            <p:ph type="sldNum" sz="quarter" idx="11"/>
          </p:nvPr>
        </p:nvSpPr>
        <p:spPr/>
        <p:txBody>
          <a:bodyPr/>
          <a:lstStyle/>
          <a:p>
            <a:fld id="{344369E4-5DE7-46E5-874E-4FD437973785}" type="slidenum">
              <a:rPr lang="en-GB" smtClean="0"/>
              <a:pPr/>
              <a:t>42</a:t>
            </a:fld>
            <a:endParaRPr lang="en-GB" sz="1400"/>
          </a:p>
        </p:txBody>
      </p:sp>
      <p:pic>
        <p:nvPicPr>
          <p:cNvPr id="1026" name="Picture 2">
            <a:extLst>
              <a:ext uri="{FF2B5EF4-FFF2-40B4-BE49-F238E27FC236}">
                <a16:creationId xmlns:a16="http://schemas.microsoft.com/office/drawing/2014/main" id="{EAA0C133-896B-5738-F5EB-11EE892C6CC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36386" y="2747865"/>
            <a:ext cx="7180137" cy="221347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15833DB6-B261-A611-978A-F7FAA00F0FF6}"/>
              </a:ext>
            </a:extLst>
          </p:cNvPr>
          <p:cNvSpPr txBox="1"/>
          <p:nvPr/>
        </p:nvSpPr>
        <p:spPr>
          <a:xfrm>
            <a:off x="9118596" y="4684339"/>
            <a:ext cx="2743199"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cs typeface="Arial"/>
              </a:rPr>
              <a:t>Image from </a:t>
            </a:r>
            <a:r>
              <a:rPr lang="en-GB" sz="1200" dirty="0">
                <a:cs typeface="Arial"/>
              </a:rPr>
              <a:t>Abrysvo</a:t>
            </a:r>
            <a:r>
              <a:rPr lang="en-GB" sz="1100" baseline="30000" dirty="0">
                <a:cs typeface="Arial"/>
              </a:rPr>
              <a:t>®</a:t>
            </a:r>
            <a:r>
              <a:rPr lang="en-GB" sz="1200" dirty="0">
                <a:cs typeface="Arial"/>
              </a:rPr>
              <a:t> vaccine SPC</a:t>
            </a:r>
            <a:endParaRPr lang="en-US" dirty="0"/>
          </a:p>
        </p:txBody>
      </p:sp>
      <p:sp>
        <p:nvSpPr>
          <p:cNvPr id="7" name="Footer Placeholder 6">
            <a:extLst>
              <a:ext uri="{FF2B5EF4-FFF2-40B4-BE49-F238E27FC236}">
                <a16:creationId xmlns:a16="http://schemas.microsoft.com/office/drawing/2014/main" id="{703DDF34-748E-B7FB-D4F5-5966A7A90763}"/>
              </a:ext>
            </a:extLst>
          </p:cNvPr>
          <p:cNvSpPr>
            <a:spLocks noGrp="1"/>
          </p:cNvSpPr>
          <p:nvPr>
            <p:ph type="ftr" sz="quarter" idx="11"/>
          </p:nvPr>
        </p:nvSpPr>
        <p:spPr>
          <a:xfrm>
            <a:off x="1331359" y="6363271"/>
            <a:ext cx="10309261"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168991994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309DAE-FBB2-17DD-66B6-3B8D015F45FE}"/>
              </a:ext>
            </a:extLst>
          </p:cNvPr>
          <p:cNvSpPr>
            <a:spLocks noGrp="1"/>
          </p:cNvSpPr>
          <p:nvPr>
            <p:ph type="title"/>
          </p:nvPr>
        </p:nvSpPr>
        <p:spPr>
          <a:xfrm>
            <a:off x="352425" y="258915"/>
            <a:ext cx="10515600" cy="772331"/>
          </a:xfrm>
        </p:spPr>
        <p:txBody>
          <a:bodyPr lIns="91440" tIns="45720" rIns="91440" bIns="45720" anchor="t"/>
          <a:lstStyle/>
          <a:p>
            <a:r>
              <a:rPr lang="en-GB" b="1" dirty="0">
                <a:latin typeface="Arial"/>
                <a:cs typeface="Arial"/>
              </a:rPr>
              <a:t>Preparing the Abrysvo</a:t>
            </a:r>
            <a:r>
              <a:rPr lang="en-GB" b="1" baseline="30000" dirty="0">
                <a:latin typeface="Arial"/>
                <a:cs typeface="Arial"/>
              </a:rPr>
              <a:t>®</a:t>
            </a:r>
            <a:r>
              <a:rPr lang="en-GB" b="1" dirty="0">
                <a:latin typeface="Arial"/>
                <a:cs typeface="Arial"/>
              </a:rPr>
              <a:t> vaccine</a:t>
            </a:r>
          </a:p>
        </p:txBody>
      </p:sp>
      <p:sp>
        <p:nvSpPr>
          <p:cNvPr id="5" name="Slide Number Placeholder 4">
            <a:extLst>
              <a:ext uri="{FF2B5EF4-FFF2-40B4-BE49-F238E27FC236}">
                <a16:creationId xmlns:a16="http://schemas.microsoft.com/office/drawing/2014/main" id="{40673E57-25F3-E32E-AFE8-F72D92F8AE99}"/>
              </a:ext>
            </a:extLst>
          </p:cNvPr>
          <p:cNvSpPr>
            <a:spLocks noGrp="1"/>
          </p:cNvSpPr>
          <p:nvPr>
            <p:ph type="sldNum" sz="quarter" idx="11"/>
          </p:nvPr>
        </p:nvSpPr>
        <p:spPr/>
        <p:txBody>
          <a:bodyPr/>
          <a:lstStyle/>
          <a:p>
            <a:fld id="{344369E4-5DE7-46E5-874E-4FD437973785}" type="slidenum">
              <a:rPr lang="en-GB" smtClean="0"/>
              <a:pPr/>
              <a:t>43</a:t>
            </a:fld>
            <a:endParaRPr lang="en-GB" sz="1400"/>
          </a:p>
        </p:txBody>
      </p:sp>
      <p:sp>
        <p:nvSpPr>
          <p:cNvPr id="3" name="TextBox 2">
            <a:extLst>
              <a:ext uri="{FF2B5EF4-FFF2-40B4-BE49-F238E27FC236}">
                <a16:creationId xmlns:a16="http://schemas.microsoft.com/office/drawing/2014/main" id="{68C55EAC-41B3-FDA2-69BE-822FF0BD5AC8}"/>
              </a:ext>
            </a:extLst>
          </p:cNvPr>
          <p:cNvSpPr txBox="1"/>
          <p:nvPr/>
        </p:nvSpPr>
        <p:spPr>
          <a:xfrm>
            <a:off x="7186417" y="5744488"/>
            <a:ext cx="2743199"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cs typeface="Arial"/>
              </a:rPr>
              <a:t>Images from </a:t>
            </a:r>
            <a:r>
              <a:rPr lang="en-GB" sz="1200" dirty="0">
                <a:cs typeface="Arial"/>
              </a:rPr>
              <a:t>Abrysvo</a:t>
            </a:r>
            <a:r>
              <a:rPr lang="en-GB" sz="700" baseline="30000" dirty="0">
                <a:cs typeface="Arial"/>
              </a:rPr>
              <a:t>®</a:t>
            </a:r>
            <a:r>
              <a:rPr lang="en-GB" sz="1200" dirty="0">
                <a:cs typeface="Arial"/>
              </a:rPr>
              <a:t> vaccine SmPC</a:t>
            </a:r>
            <a:endParaRPr lang="en-US" sz="1200" dirty="0">
              <a:cs typeface="Arial"/>
            </a:endParaRPr>
          </a:p>
        </p:txBody>
      </p:sp>
      <p:sp>
        <p:nvSpPr>
          <p:cNvPr id="6" name="Footer Placeholder 5">
            <a:extLst>
              <a:ext uri="{FF2B5EF4-FFF2-40B4-BE49-F238E27FC236}">
                <a16:creationId xmlns:a16="http://schemas.microsoft.com/office/drawing/2014/main" id="{858A9B22-29EB-23F9-3562-7947F1AF90C2}"/>
              </a:ext>
            </a:extLst>
          </p:cNvPr>
          <p:cNvSpPr>
            <a:spLocks noGrp="1"/>
          </p:cNvSpPr>
          <p:nvPr>
            <p:ph type="ftr" sz="quarter" idx="11"/>
          </p:nvPr>
        </p:nvSpPr>
        <p:spPr>
          <a:xfrm>
            <a:off x="1310810" y="6356350"/>
            <a:ext cx="10607211" cy="365125"/>
          </a:xfrm>
        </p:spPr>
        <p:txBody>
          <a:bodyPr/>
          <a:lstStyle/>
          <a:p>
            <a:r>
              <a:rPr lang="en-GB"/>
              <a:t>RSV vaccination programme for older adults: training slide set for healthcare practitioners</a:t>
            </a:r>
          </a:p>
        </p:txBody>
      </p:sp>
      <p:pic>
        <p:nvPicPr>
          <p:cNvPr id="4" name="Picture 3" descr="A step by step instructions&#10;&#10;Description automatically generated">
            <a:extLst>
              <a:ext uri="{FF2B5EF4-FFF2-40B4-BE49-F238E27FC236}">
                <a16:creationId xmlns:a16="http://schemas.microsoft.com/office/drawing/2014/main" id="{B534C3B1-2802-DEB8-A33F-4FA912EB44AA}"/>
              </a:ext>
            </a:extLst>
          </p:cNvPr>
          <p:cNvPicPr>
            <a:picLocks noChangeAspect="1"/>
          </p:cNvPicPr>
          <p:nvPr/>
        </p:nvPicPr>
        <p:blipFill>
          <a:blip r:embed="rId2"/>
          <a:stretch>
            <a:fillRect/>
          </a:stretch>
        </p:blipFill>
        <p:spPr>
          <a:xfrm>
            <a:off x="842766" y="1134388"/>
            <a:ext cx="9086850" cy="4610100"/>
          </a:xfrm>
          <a:prstGeom prst="rect">
            <a:avLst/>
          </a:prstGeom>
          <a:ln>
            <a:solidFill>
              <a:schemeClr val="accent6"/>
            </a:solidFill>
          </a:ln>
        </p:spPr>
      </p:pic>
    </p:spTree>
    <p:extLst>
      <p:ext uri="{BB962C8B-B14F-4D97-AF65-F5344CB8AC3E}">
        <p14:creationId xmlns:p14="http://schemas.microsoft.com/office/powerpoint/2010/main" val="81315253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309DAE-FBB2-17DD-66B6-3B8D015F45FE}"/>
              </a:ext>
            </a:extLst>
          </p:cNvPr>
          <p:cNvSpPr>
            <a:spLocks noGrp="1"/>
          </p:cNvSpPr>
          <p:nvPr>
            <p:ph type="title"/>
          </p:nvPr>
        </p:nvSpPr>
        <p:spPr>
          <a:xfrm>
            <a:off x="390525" y="281618"/>
            <a:ext cx="10515600" cy="761892"/>
          </a:xfrm>
        </p:spPr>
        <p:txBody>
          <a:bodyPr lIns="91440" tIns="45720" rIns="91440" bIns="45720" anchor="t"/>
          <a:lstStyle/>
          <a:p>
            <a:r>
              <a:rPr lang="en-GB" b="1" dirty="0">
                <a:latin typeface="Arial"/>
                <a:cs typeface="Arial"/>
              </a:rPr>
              <a:t>Preparing the Abrysvo</a:t>
            </a:r>
            <a:r>
              <a:rPr lang="en-GB" b="1" baseline="30000" dirty="0">
                <a:latin typeface="Arial"/>
                <a:cs typeface="Arial"/>
              </a:rPr>
              <a:t>®</a:t>
            </a:r>
            <a:r>
              <a:rPr lang="en-GB" b="1" dirty="0">
                <a:latin typeface="Arial"/>
                <a:cs typeface="Arial"/>
              </a:rPr>
              <a:t> vaccine</a:t>
            </a:r>
          </a:p>
        </p:txBody>
      </p:sp>
      <p:sp>
        <p:nvSpPr>
          <p:cNvPr id="5" name="Slide Number Placeholder 4">
            <a:extLst>
              <a:ext uri="{FF2B5EF4-FFF2-40B4-BE49-F238E27FC236}">
                <a16:creationId xmlns:a16="http://schemas.microsoft.com/office/drawing/2014/main" id="{40673E57-25F3-E32E-AFE8-F72D92F8AE99}"/>
              </a:ext>
            </a:extLst>
          </p:cNvPr>
          <p:cNvSpPr>
            <a:spLocks noGrp="1"/>
          </p:cNvSpPr>
          <p:nvPr>
            <p:ph type="sldNum" sz="quarter" idx="11"/>
          </p:nvPr>
        </p:nvSpPr>
        <p:spPr/>
        <p:txBody>
          <a:bodyPr/>
          <a:lstStyle/>
          <a:p>
            <a:fld id="{344369E4-5DE7-46E5-874E-4FD437973785}" type="slidenum">
              <a:rPr lang="en-GB" smtClean="0"/>
              <a:pPr/>
              <a:t>44</a:t>
            </a:fld>
            <a:endParaRPr lang="en-GB" sz="1400"/>
          </a:p>
        </p:txBody>
      </p:sp>
      <p:pic>
        <p:nvPicPr>
          <p:cNvPr id="6" name="Picture 5">
            <a:extLst>
              <a:ext uri="{FF2B5EF4-FFF2-40B4-BE49-F238E27FC236}">
                <a16:creationId xmlns:a16="http://schemas.microsoft.com/office/drawing/2014/main" id="{21049443-8D1D-FB5D-B221-AFA2D91406AA}"/>
              </a:ext>
            </a:extLst>
          </p:cNvPr>
          <p:cNvPicPr>
            <a:picLocks noChangeAspect="1"/>
          </p:cNvPicPr>
          <p:nvPr/>
        </p:nvPicPr>
        <p:blipFill>
          <a:blip r:embed="rId2"/>
          <a:stretch>
            <a:fillRect/>
          </a:stretch>
        </p:blipFill>
        <p:spPr>
          <a:xfrm>
            <a:off x="994775" y="1287559"/>
            <a:ext cx="8857989" cy="4474970"/>
          </a:xfrm>
          <a:prstGeom prst="rect">
            <a:avLst/>
          </a:prstGeom>
          <a:ln>
            <a:solidFill>
              <a:schemeClr val="accent6"/>
            </a:solidFill>
          </a:ln>
        </p:spPr>
      </p:pic>
      <p:sp>
        <p:nvSpPr>
          <p:cNvPr id="3" name="Footer Placeholder 2">
            <a:extLst>
              <a:ext uri="{FF2B5EF4-FFF2-40B4-BE49-F238E27FC236}">
                <a16:creationId xmlns:a16="http://schemas.microsoft.com/office/drawing/2014/main" id="{AB5FCDEE-2806-E9F7-ED71-CEDC7B07515B}"/>
              </a:ext>
            </a:extLst>
          </p:cNvPr>
          <p:cNvSpPr>
            <a:spLocks noGrp="1"/>
          </p:cNvSpPr>
          <p:nvPr>
            <p:ph type="ftr" sz="quarter" idx="11"/>
          </p:nvPr>
        </p:nvSpPr>
        <p:spPr>
          <a:xfrm>
            <a:off x="1351908" y="6356350"/>
            <a:ext cx="10515600" cy="365125"/>
          </a:xfrm>
        </p:spPr>
        <p:txBody>
          <a:bodyPr/>
          <a:lstStyle/>
          <a:p>
            <a:r>
              <a:rPr lang="en-GB"/>
              <a:t>RSV vaccination programme for older adults: training slide set for healthcare practitioners</a:t>
            </a:r>
          </a:p>
        </p:txBody>
      </p:sp>
      <p:sp>
        <p:nvSpPr>
          <p:cNvPr id="8" name="TextBox 7">
            <a:extLst>
              <a:ext uri="{FF2B5EF4-FFF2-40B4-BE49-F238E27FC236}">
                <a16:creationId xmlns:a16="http://schemas.microsoft.com/office/drawing/2014/main" id="{CF1586D6-1C19-59FF-1DA6-C3DEBEEA4CF5}"/>
              </a:ext>
            </a:extLst>
          </p:cNvPr>
          <p:cNvSpPr txBox="1"/>
          <p:nvPr/>
        </p:nvSpPr>
        <p:spPr>
          <a:xfrm>
            <a:off x="7232767" y="5729579"/>
            <a:ext cx="2860111"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solidFill>
                  <a:srgbClr val="002060"/>
                </a:solidFill>
                <a:cs typeface="Arial"/>
              </a:rPr>
              <a:t>Images from Abrysvo</a:t>
            </a:r>
            <a:r>
              <a:rPr lang="en-US" sz="700" baseline="30000" dirty="0">
                <a:solidFill>
                  <a:srgbClr val="002060"/>
                </a:solidFill>
                <a:cs typeface="Arial"/>
              </a:rPr>
              <a:t>®</a:t>
            </a:r>
            <a:r>
              <a:rPr lang="en-US" sz="1200" dirty="0">
                <a:solidFill>
                  <a:srgbClr val="002060"/>
                </a:solidFill>
                <a:cs typeface="Arial"/>
              </a:rPr>
              <a:t> vaccine SmPC</a:t>
            </a:r>
            <a:endParaRPr lang="en-US" dirty="0">
              <a:solidFill>
                <a:srgbClr val="002060"/>
              </a:solidFill>
            </a:endParaRPr>
          </a:p>
        </p:txBody>
      </p:sp>
    </p:spTree>
    <p:extLst>
      <p:ext uri="{BB962C8B-B14F-4D97-AF65-F5344CB8AC3E}">
        <p14:creationId xmlns:p14="http://schemas.microsoft.com/office/powerpoint/2010/main" val="32512174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309DAE-FBB2-17DD-66B6-3B8D015F45FE}"/>
              </a:ext>
            </a:extLst>
          </p:cNvPr>
          <p:cNvSpPr>
            <a:spLocks noGrp="1"/>
          </p:cNvSpPr>
          <p:nvPr>
            <p:ph type="title"/>
          </p:nvPr>
        </p:nvSpPr>
        <p:spPr>
          <a:xfrm>
            <a:off x="352425" y="384175"/>
            <a:ext cx="10515600" cy="1325563"/>
          </a:xfrm>
        </p:spPr>
        <p:txBody>
          <a:bodyPr lIns="91440" tIns="45720" rIns="91440" bIns="45720" anchor="t"/>
          <a:lstStyle/>
          <a:p>
            <a:r>
              <a:rPr lang="en-GB" b="1" dirty="0">
                <a:latin typeface="Arial"/>
                <a:cs typeface="Arial"/>
              </a:rPr>
              <a:t>Preparing the Abrysvo</a:t>
            </a:r>
            <a:r>
              <a:rPr lang="en-GB" b="1" baseline="30000" dirty="0">
                <a:latin typeface="Arial"/>
                <a:cs typeface="Arial"/>
              </a:rPr>
              <a:t>® </a:t>
            </a:r>
            <a:r>
              <a:rPr lang="en-GB" b="1" dirty="0">
                <a:latin typeface="Arial"/>
                <a:cs typeface="Arial"/>
              </a:rPr>
              <a:t>vaccine</a:t>
            </a:r>
          </a:p>
        </p:txBody>
      </p:sp>
      <p:sp>
        <p:nvSpPr>
          <p:cNvPr id="5" name="Slide Number Placeholder 4">
            <a:extLst>
              <a:ext uri="{FF2B5EF4-FFF2-40B4-BE49-F238E27FC236}">
                <a16:creationId xmlns:a16="http://schemas.microsoft.com/office/drawing/2014/main" id="{40673E57-25F3-E32E-AFE8-F72D92F8AE99}"/>
              </a:ext>
            </a:extLst>
          </p:cNvPr>
          <p:cNvSpPr>
            <a:spLocks noGrp="1"/>
          </p:cNvSpPr>
          <p:nvPr>
            <p:ph type="sldNum" sz="quarter" idx="11"/>
          </p:nvPr>
        </p:nvSpPr>
        <p:spPr/>
        <p:txBody>
          <a:bodyPr/>
          <a:lstStyle/>
          <a:p>
            <a:fld id="{344369E4-5DE7-46E5-874E-4FD437973785}" type="slidenum">
              <a:rPr lang="en-GB" smtClean="0"/>
              <a:pPr/>
              <a:t>45</a:t>
            </a:fld>
            <a:endParaRPr lang="en-GB" sz="1400"/>
          </a:p>
        </p:txBody>
      </p:sp>
      <p:pic>
        <p:nvPicPr>
          <p:cNvPr id="7" name="Picture 6">
            <a:extLst>
              <a:ext uri="{FF2B5EF4-FFF2-40B4-BE49-F238E27FC236}">
                <a16:creationId xmlns:a16="http://schemas.microsoft.com/office/drawing/2014/main" id="{F4C97B0E-B213-4A4D-A994-6371F4B3541A}"/>
              </a:ext>
            </a:extLst>
          </p:cNvPr>
          <p:cNvPicPr>
            <a:picLocks noChangeAspect="1"/>
          </p:cNvPicPr>
          <p:nvPr/>
        </p:nvPicPr>
        <p:blipFill>
          <a:blip r:embed="rId2"/>
          <a:stretch>
            <a:fillRect/>
          </a:stretch>
        </p:blipFill>
        <p:spPr>
          <a:xfrm>
            <a:off x="1086224" y="1446951"/>
            <a:ext cx="9349065" cy="3968628"/>
          </a:xfrm>
          <a:prstGeom prst="rect">
            <a:avLst/>
          </a:prstGeom>
          <a:ln>
            <a:solidFill>
              <a:schemeClr val="accent6"/>
            </a:solidFill>
          </a:ln>
        </p:spPr>
      </p:pic>
      <p:sp>
        <p:nvSpPr>
          <p:cNvPr id="3" name="Footer Placeholder 2">
            <a:extLst>
              <a:ext uri="{FF2B5EF4-FFF2-40B4-BE49-F238E27FC236}">
                <a16:creationId xmlns:a16="http://schemas.microsoft.com/office/drawing/2014/main" id="{7DB66E31-8789-C07E-2097-675F2024960E}"/>
              </a:ext>
            </a:extLst>
          </p:cNvPr>
          <p:cNvSpPr>
            <a:spLocks noGrp="1"/>
          </p:cNvSpPr>
          <p:nvPr>
            <p:ph type="ftr" sz="quarter" idx="11"/>
          </p:nvPr>
        </p:nvSpPr>
        <p:spPr>
          <a:xfrm>
            <a:off x="1276564" y="6356349"/>
            <a:ext cx="10915436" cy="365125"/>
          </a:xfrm>
        </p:spPr>
        <p:txBody>
          <a:bodyPr/>
          <a:lstStyle/>
          <a:p>
            <a:r>
              <a:rPr lang="en-GB"/>
              <a:t>RSV vaccination programme for older adults: training slide set for healthcare practitioners</a:t>
            </a:r>
          </a:p>
        </p:txBody>
      </p:sp>
      <p:sp>
        <p:nvSpPr>
          <p:cNvPr id="6" name="TextBox 5">
            <a:extLst>
              <a:ext uri="{FF2B5EF4-FFF2-40B4-BE49-F238E27FC236}">
                <a16:creationId xmlns:a16="http://schemas.microsoft.com/office/drawing/2014/main" id="{5764A25B-CFF2-FAD7-796F-24AA328190CA}"/>
              </a:ext>
            </a:extLst>
          </p:cNvPr>
          <p:cNvSpPr txBox="1"/>
          <p:nvPr/>
        </p:nvSpPr>
        <p:spPr>
          <a:xfrm>
            <a:off x="7854204" y="5411049"/>
            <a:ext cx="2860111"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solidFill>
                  <a:srgbClr val="002060"/>
                </a:solidFill>
                <a:cs typeface="Arial"/>
              </a:rPr>
              <a:t>Images from Abrysvo</a:t>
            </a:r>
            <a:r>
              <a:rPr lang="en-US" sz="700" baseline="30000" dirty="0">
                <a:solidFill>
                  <a:srgbClr val="002060"/>
                </a:solidFill>
                <a:cs typeface="Arial"/>
              </a:rPr>
              <a:t>®</a:t>
            </a:r>
            <a:r>
              <a:rPr lang="en-US" sz="1200" dirty="0">
                <a:solidFill>
                  <a:srgbClr val="002060"/>
                </a:solidFill>
                <a:cs typeface="Arial"/>
              </a:rPr>
              <a:t> vaccine SmPC</a:t>
            </a:r>
            <a:endParaRPr lang="en-US" dirty="0">
              <a:solidFill>
                <a:srgbClr val="002060"/>
              </a:solidFill>
            </a:endParaRPr>
          </a:p>
        </p:txBody>
      </p:sp>
    </p:spTree>
    <p:extLst>
      <p:ext uri="{BB962C8B-B14F-4D97-AF65-F5344CB8AC3E}">
        <p14:creationId xmlns:p14="http://schemas.microsoft.com/office/powerpoint/2010/main" val="260119065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309DAE-FBB2-17DD-66B6-3B8D015F45FE}"/>
              </a:ext>
            </a:extLst>
          </p:cNvPr>
          <p:cNvSpPr>
            <a:spLocks noGrp="1"/>
          </p:cNvSpPr>
          <p:nvPr>
            <p:ph type="title"/>
          </p:nvPr>
        </p:nvSpPr>
        <p:spPr>
          <a:xfrm>
            <a:off x="525049" y="218988"/>
            <a:ext cx="10515600" cy="772331"/>
          </a:xfrm>
        </p:spPr>
        <p:txBody>
          <a:bodyPr lIns="91440" tIns="45720" rIns="91440" bIns="45720" anchor="t"/>
          <a:lstStyle/>
          <a:p>
            <a:r>
              <a:rPr lang="en-GB" b="1" dirty="0">
                <a:latin typeface="Arial"/>
                <a:cs typeface="Arial"/>
              </a:rPr>
              <a:t>Preparing the Abrysvo</a:t>
            </a:r>
            <a:r>
              <a:rPr lang="en-GB" b="1" baseline="30000" dirty="0">
                <a:latin typeface="Arial"/>
                <a:cs typeface="Arial"/>
              </a:rPr>
              <a:t>® </a:t>
            </a:r>
            <a:r>
              <a:rPr lang="en-GB" b="1" dirty="0">
                <a:latin typeface="Arial"/>
                <a:cs typeface="Arial"/>
              </a:rPr>
              <a:t>vaccine</a:t>
            </a:r>
          </a:p>
        </p:txBody>
      </p:sp>
      <p:sp>
        <p:nvSpPr>
          <p:cNvPr id="5" name="Slide Number Placeholder 4">
            <a:extLst>
              <a:ext uri="{FF2B5EF4-FFF2-40B4-BE49-F238E27FC236}">
                <a16:creationId xmlns:a16="http://schemas.microsoft.com/office/drawing/2014/main" id="{40673E57-25F3-E32E-AFE8-F72D92F8AE99}"/>
              </a:ext>
            </a:extLst>
          </p:cNvPr>
          <p:cNvSpPr>
            <a:spLocks noGrp="1"/>
          </p:cNvSpPr>
          <p:nvPr>
            <p:ph type="sldNum" sz="quarter" idx="11"/>
          </p:nvPr>
        </p:nvSpPr>
        <p:spPr/>
        <p:txBody>
          <a:bodyPr/>
          <a:lstStyle/>
          <a:p>
            <a:fld id="{344369E4-5DE7-46E5-874E-4FD437973785}" type="slidenum">
              <a:rPr lang="en-GB" smtClean="0"/>
              <a:pPr/>
              <a:t>46</a:t>
            </a:fld>
            <a:endParaRPr lang="en-GB" sz="1400"/>
          </a:p>
        </p:txBody>
      </p:sp>
      <p:pic>
        <p:nvPicPr>
          <p:cNvPr id="6" name="Picture 5">
            <a:extLst>
              <a:ext uri="{FF2B5EF4-FFF2-40B4-BE49-F238E27FC236}">
                <a16:creationId xmlns:a16="http://schemas.microsoft.com/office/drawing/2014/main" id="{51CD6EE9-A92B-08B9-F5CC-F98E430354FE}"/>
              </a:ext>
            </a:extLst>
          </p:cNvPr>
          <p:cNvPicPr>
            <a:picLocks noChangeAspect="1"/>
          </p:cNvPicPr>
          <p:nvPr/>
        </p:nvPicPr>
        <p:blipFill>
          <a:blip r:embed="rId2"/>
          <a:stretch>
            <a:fillRect/>
          </a:stretch>
        </p:blipFill>
        <p:spPr>
          <a:xfrm>
            <a:off x="973899" y="1133440"/>
            <a:ext cx="8778411" cy="4595816"/>
          </a:xfrm>
          <a:prstGeom prst="rect">
            <a:avLst/>
          </a:prstGeom>
          <a:ln>
            <a:solidFill>
              <a:schemeClr val="accent6"/>
            </a:solidFill>
          </a:ln>
        </p:spPr>
      </p:pic>
      <p:sp>
        <p:nvSpPr>
          <p:cNvPr id="3" name="Footer Placeholder 2">
            <a:extLst>
              <a:ext uri="{FF2B5EF4-FFF2-40B4-BE49-F238E27FC236}">
                <a16:creationId xmlns:a16="http://schemas.microsoft.com/office/drawing/2014/main" id="{6028C7B9-4B32-6BC6-5E4A-E948A50C4EAB}"/>
              </a:ext>
            </a:extLst>
          </p:cNvPr>
          <p:cNvSpPr>
            <a:spLocks noGrp="1"/>
          </p:cNvSpPr>
          <p:nvPr>
            <p:ph type="ftr" sz="quarter" idx="11"/>
          </p:nvPr>
        </p:nvSpPr>
        <p:spPr>
          <a:xfrm>
            <a:off x="1362182" y="6356350"/>
            <a:ext cx="10515600" cy="365125"/>
          </a:xfrm>
        </p:spPr>
        <p:txBody>
          <a:bodyPr/>
          <a:lstStyle/>
          <a:p>
            <a:r>
              <a:rPr lang="en-GB"/>
              <a:t>RSV vaccination programme for older adults: training slide set for healthcare practitioners</a:t>
            </a:r>
          </a:p>
        </p:txBody>
      </p:sp>
      <p:sp>
        <p:nvSpPr>
          <p:cNvPr id="7" name="TextBox 6">
            <a:extLst>
              <a:ext uri="{FF2B5EF4-FFF2-40B4-BE49-F238E27FC236}">
                <a16:creationId xmlns:a16="http://schemas.microsoft.com/office/drawing/2014/main" id="{CA90EF19-C691-D5FE-03A5-4BBBB998877D}"/>
              </a:ext>
            </a:extLst>
          </p:cNvPr>
          <p:cNvSpPr txBox="1"/>
          <p:nvPr/>
        </p:nvSpPr>
        <p:spPr>
          <a:xfrm>
            <a:off x="7172184" y="5724560"/>
            <a:ext cx="2860111"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solidFill>
                  <a:srgbClr val="002060"/>
                </a:solidFill>
                <a:cs typeface="Arial"/>
              </a:rPr>
              <a:t>Images from Abrysvo</a:t>
            </a:r>
            <a:r>
              <a:rPr lang="en-US" sz="700" baseline="30000" dirty="0">
                <a:solidFill>
                  <a:srgbClr val="002060"/>
                </a:solidFill>
                <a:cs typeface="Arial"/>
              </a:rPr>
              <a:t>®</a:t>
            </a:r>
            <a:r>
              <a:rPr lang="en-US" sz="1200" dirty="0">
                <a:solidFill>
                  <a:srgbClr val="002060"/>
                </a:solidFill>
                <a:cs typeface="Arial"/>
              </a:rPr>
              <a:t> vaccine SmPC</a:t>
            </a:r>
            <a:endParaRPr lang="en-US" dirty="0">
              <a:solidFill>
                <a:srgbClr val="002060"/>
              </a:solidFill>
            </a:endParaRPr>
          </a:p>
        </p:txBody>
      </p:sp>
    </p:spTree>
    <p:extLst>
      <p:ext uri="{BB962C8B-B14F-4D97-AF65-F5344CB8AC3E}">
        <p14:creationId xmlns:p14="http://schemas.microsoft.com/office/powerpoint/2010/main" val="302349906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E823F3-5C0E-4D98-8CF6-89996C7D11A2}"/>
              </a:ext>
            </a:extLst>
          </p:cNvPr>
          <p:cNvSpPr>
            <a:spLocks noGrp="1"/>
          </p:cNvSpPr>
          <p:nvPr>
            <p:ph type="title"/>
          </p:nvPr>
        </p:nvSpPr>
        <p:spPr>
          <a:xfrm>
            <a:off x="330205" y="189362"/>
            <a:ext cx="11485973" cy="972607"/>
          </a:xfrm>
        </p:spPr>
        <p:txBody>
          <a:bodyPr lIns="91440" tIns="45720" rIns="91440" bIns="45720" anchor="t"/>
          <a:lstStyle/>
          <a:p>
            <a:r>
              <a:rPr lang="en-GB" b="1" dirty="0">
                <a:latin typeface="Arial"/>
                <a:cs typeface="Arial"/>
              </a:rPr>
              <a:t>Vaccination intramuscular administration</a:t>
            </a:r>
            <a:endParaRPr lang="en-GB" b="1" dirty="0"/>
          </a:p>
        </p:txBody>
      </p:sp>
      <p:sp>
        <p:nvSpPr>
          <p:cNvPr id="3" name="Content Placeholder 2">
            <a:extLst>
              <a:ext uri="{FF2B5EF4-FFF2-40B4-BE49-F238E27FC236}">
                <a16:creationId xmlns:a16="http://schemas.microsoft.com/office/drawing/2014/main" id="{5C235540-5C95-4024-9FD7-65C46A68D1A5}"/>
              </a:ext>
            </a:extLst>
          </p:cNvPr>
          <p:cNvSpPr>
            <a:spLocks noGrp="1"/>
          </p:cNvSpPr>
          <p:nvPr>
            <p:ph idx="1"/>
          </p:nvPr>
        </p:nvSpPr>
        <p:spPr>
          <a:xfrm>
            <a:off x="451932" y="1161969"/>
            <a:ext cx="11288135" cy="4605238"/>
          </a:xfrm>
        </p:spPr>
        <p:txBody>
          <a:bodyPr vert="horz" lIns="91440" tIns="45720" rIns="91440" bIns="45720" rtlCol="0" anchor="t">
            <a:normAutofit/>
          </a:bodyPr>
          <a:lstStyle/>
          <a:p>
            <a:pPr marL="0" indent="0">
              <a:lnSpc>
                <a:spcPct val="110000"/>
              </a:lnSpc>
              <a:spcBef>
                <a:spcPts val="0"/>
              </a:spcBef>
              <a:buNone/>
            </a:pPr>
            <a:r>
              <a:rPr lang="en-GB" sz="2000" dirty="0">
                <a:cs typeface="Arial"/>
              </a:rPr>
              <a:t>Giving vaccine into the muscle: </a:t>
            </a:r>
            <a:endParaRPr lang="en-GB" sz="2000" dirty="0"/>
          </a:p>
          <a:p>
            <a:pPr>
              <a:lnSpc>
                <a:spcPct val="110000"/>
              </a:lnSpc>
              <a:spcBef>
                <a:spcPts val="600"/>
              </a:spcBef>
            </a:pPr>
            <a:r>
              <a:rPr lang="en-GB" sz="2000" dirty="0">
                <a:cs typeface="Arial"/>
              </a:rPr>
              <a:t>leads to a better immune response to the vaccine (as the muscle contains the </a:t>
            </a:r>
            <a:r>
              <a:rPr lang="en-GB" altLang="en-US" sz="2000" dirty="0">
                <a:cs typeface="Arial"/>
              </a:rPr>
              <a:t>appropriate cells necessary to initiate the immune response)</a:t>
            </a:r>
          </a:p>
          <a:p>
            <a:pPr>
              <a:lnSpc>
                <a:spcPct val="110000"/>
              </a:lnSpc>
              <a:spcBef>
                <a:spcPts val="0"/>
              </a:spcBef>
            </a:pPr>
            <a:r>
              <a:rPr lang="en-GB" sz="2000" dirty="0">
                <a:cs typeface="Arial"/>
              </a:rPr>
              <a:t>is less likely to cause local reactions than if the vaccine is given under the skin (subcutaneously)</a:t>
            </a:r>
          </a:p>
          <a:p>
            <a:pPr marL="0" indent="0">
              <a:lnSpc>
                <a:spcPct val="110000"/>
              </a:lnSpc>
              <a:spcBef>
                <a:spcPts val="1200"/>
              </a:spcBef>
              <a:buNone/>
            </a:pPr>
            <a:r>
              <a:rPr lang="en-GB" altLang="en-US" sz="2000" dirty="0">
                <a:cs typeface="Arial"/>
              </a:rPr>
              <a:t>The needle needs to be long enough to ensure vaccine is injected into the muscle. For this reason, a 25mm needle is being provided for administration of the RSV vaccine. </a:t>
            </a:r>
            <a:r>
              <a:rPr lang="en-GB" sz="2000" dirty="0">
                <a:cs typeface="Arial"/>
              </a:rPr>
              <a:t>In larger adults, a longer length (for example, 38mm) may be required, and an individual assessment should be made. </a:t>
            </a:r>
            <a:r>
              <a:rPr lang="en-GB" altLang="en-US" sz="2000" dirty="0">
                <a:cs typeface="Arial"/>
              </a:rPr>
              <a:t> </a:t>
            </a:r>
            <a:r>
              <a:rPr lang="en-GB" sz="2000" dirty="0">
                <a:cs typeface="Arial"/>
              </a:rPr>
              <a:t>Abrysvo</a:t>
            </a:r>
            <a:r>
              <a:rPr lang="en-GB" sz="2000" baseline="30000" dirty="0">
                <a:cs typeface="Arial"/>
              </a:rPr>
              <a:t>® </a:t>
            </a:r>
            <a:r>
              <a:rPr lang="en-GB" sz="2000" dirty="0">
                <a:cs typeface="Arial"/>
              </a:rPr>
              <a:t>packs contain a 25mm 25G needle</a:t>
            </a:r>
            <a:endParaRPr lang="en-GB" sz="2000" dirty="0"/>
          </a:p>
          <a:p>
            <a:pPr marL="0" indent="0">
              <a:lnSpc>
                <a:spcPct val="110000"/>
              </a:lnSpc>
              <a:spcBef>
                <a:spcPts val="1200"/>
              </a:spcBef>
              <a:buNone/>
            </a:pPr>
            <a:r>
              <a:rPr lang="en-GB" sz="2000" dirty="0">
                <a:cs typeface="Arial"/>
              </a:rPr>
              <a:t>Abrysvo</a:t>
            </a:r>
            <a:r>
              <a:rPr lang="en-GB" sz="2000" baseline="30000" dirty="0">
                <a:cs typeface="Arial"/>
              </a:rPr>
              <a:t>® </a:t>
            </a:r>
            <a:r>
              <a:rPr lang="en-GB" sz="2000" dirty="0">
                <a:cs typeface="Arial"/>
              </a:rPr>
              <a:t>should be injected into the deltoid muscle in the upper arm. If there is insufficient muscle mass in the deltoid or a particular reason the deltoid muscle is unsuitable, the vaccine should be given into the vastus lateralis muscle in the anterolateral aspect of the thigh</a:t>
            </a:r>
          </a:p>
        </p:txBody>
      </p:sp>
      <p:sp>
        <p:nvSpPr>
          <p:cNvPr id="12" name="Slide Number Placeholder 11">
            <a:extLst>
              <a:ext uri="{FF2B5EF4-FFF2-40B4-BE49-F238E27FC236}">
                <a16:creationId xmlns:a16="http://schemas.microsoft.com/office/drawing/2014/main" id="{172040AF-AF5D-4E2D-BC1F-15DA0F7CEC52}"/>
              </a:ext>
            </a:extLst>
          </p:cNvPr>
          <p:cNvSpPr>
            <a:spLocks noGrp="1"/>
          </p:cNvSpPr>
          <p:nvPr>
            <p:ph type="sldNum" sz="quarter" idx="11"/>
          </p:nvPr>
        </p:nvSpPr>
        <p:spPr/>
        <p:txBody>
          <a:bodyPr/>
          <a:lstStyle/>
          <a:p>
            <a:fld id="{344369E4-5DE7-46E5-874E-4FD437973785}" type="slidenum">
              <a:rPr lang="en-GB" smtClean="0"/>
              <a:pPr/>
              <a:t>47</a:t>
            </a:fld>
            <a:endParaRPr lang="en-GB" sz="1400"/>
          </a:p>
        </p:txBody>
      </p:sp>
      <p:sp>
        <p:nvSpPr>
          <p:cNvPr id="4" name="Footer Placeholder 3">
            <a:extLst>
              <a:ext uri="{FF2B5EF4-FFF2-40B4-BE49-F238E27FC236}">
                <a16:creationId xmlns:a16="http://schemas.microsoft.com/office/drawing/2014/main" id="{9FFCC474-D6AD-1B4E-54EE-7D806520F4D5}"/>
              </a:ext>
            </a:extLst>
          </p:cNvPr>
          <p:cNvSpPr>
            <a:spLocks noGrp="1"/>
          </p:cNvSpPr>
          <p:nvPr>
            <p:ph type="ftr" sz="quarter" idx="11"/>
          </p:nvPr>
        </p:nvSpPr>
        <p:spPr>
          <a:xfrm>
            <a:off x="1351907" y="6356350"/>
            <a:ext cx="10730501"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174042000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39590-7A69-468E-9563-4FE9B6E66FA0}"/>
              </a:ext>
            </a:extLst>
          </p:cNvPr>
          <p:cNvSpPr>
            <a:spLocks noGrp="1"/>
          </p:cNvSpPr>
          <p:nvPr>
            <p:ph type="title"/>
          </p:nvPr>
        </p:nvSpPr>
        <p:spPr>
          <a:xfrm>
            <a:off x="134082" y="351315"/>
            <a:ext cx="12057918" cy="1130526"/>
          </a:xfrm>
        </p:spPr>
        <p:txBody>
          <a:bodyPr lIns="91440" tIns="45720" rIns="91440" bIns="45720" anchor="t">
            <a:noAutofit/>
          </a:bodyPr>
          <a:lstStyle/>
          <a:p>
            <a:r>
              <a:rPr lang="en-GB" b="1" dirty="0"/>
              <a:t>Administering vaccine into the deltoid muscle</a:t>
            </a:r>
            <a:r>
              <a:rPr lang="en-GB" dirty="0"/>
              <a:t> </a:t>
            </a:r>
            <a:endParaRPr lang="en-GB" strike="sngStrike" dirty="0">
              <a:cs typeface="Arial"/>
            </a:endParaRPr>
          </a:p>
        </p:txBody>
      </p:sp>
      <p:pic>
        <p:nvPicPr>
          <p:cNvPr id="3074" name="Picture 3">
            <a:extLst>
              <a:ext uri="{FF2B5EF4-FFF2-40B4-BE49-F238E27FC236}">
                <a16:creationId xmlns:a16="http://schemas.microsoft.com/office/drawing/2014/main" id="{2DFED5C5-EE45-4C91-A197-05048D995C5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122" r="-107" b="-478"/>
          <a:stretch/>
        </p:blipFill>
        <p:spPr bwMode="auto">
          <a:xfrm>
            <a:off x="678773" y="1709765"/>
            <a:ext cx="4348087" cy="412982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308A4FA9-2736-43E2-ADA9-592391F1E73D}"/>
              </a:ext>
            </a:extLst>
          </p:cNvPr>
          <p:cNvSpPr txBox="1"/>
          <p:nvPr/>
        </p:nvSpPr>
        <p:spPr>
          <a:xfrm>
            <a:off x="5310583" y="1791957"/>
            <a:ext cx="6202644" cy="3708708"/>
          </a:xfrm>
          <a:prstGeom prst="rect">
            <a:avLst/>
          </a:prstGeom>
          <a:noFill/>
        </p:spPr>
        <p:txBody>
          <a:bodyPr wrap="square" rtlCol="0">
            <a:spAutoFit/>
          </a:bodyPr>
          <a:lstStyle/>
          <a:p>
            <a:pPr>
              <a:buClr>
                <a:srgbClr val="007D91"/>
              </a:buClr>
            </a:pPr>
            <a:r>
              <a:rPr lang="en-GB" sz="2000">
                <a:cs typeface="Arial" panose="020B0604020202020204" pitchFamily="34" charset="0"/>
              </a:rPr>
              <a:t>It is essential that the correct site and injection technique is used to administer vaccines.</a:t>
            </a:r>
          </a:p>
          <a:p>
            <a:pPr>
              <a:spcBef>
                <a:spcPts val="600"/>
              </a:spcBef>
              <a:buClr>
                <a:srgbClr val="007D91"/>
              </a:buClr>
            </a:pPr>
            <a:r>
              <a:rPr lang="en-GB" sz="2000"/>
              <a:t>Injecting too high into the upper arm might result in a shoulder injury or a frozen shoulder. This leads to pain, weakness and a limited range of motion that can last for months.</a:t>
            </a:r>
          </a:p>
          <a:p>
            <a:pPr>
              <a:spcBef>
                <a:spcPts val="600"/>
              </a:spcBef>
              <a:buClr>
                <a:srgbClr val="007D91"/>
              </a:buClr>
            </a:pPr>
            <a:r>
              <a:rPr lang="en-GB" sz="2000"/>
              <a:t>Injecting too low or too far to the side of the arm risks injecting into the axillary nerve or the radial nerve. </a:t>
            </a:r>
          </a:p>
          <a:p>
            <a:pPr>
              <a:spcBef>
                <a:spcPts val="600"/>
              </a:spcBef>
              <a:buClr>
                <a:srgbClr val="007D91"/>
              </a:buClr>
            </a:pPr>
            <a:r>
              <a:rPr lang="en-GB" sz="2000"/>
              <a:t>To avoid shoulder injury, always assess the limb before administering the vaccine to identify the correct site for injection.</a:t>
            </a:r>
            <a:endParaRPr lang="en-GB" sz="2000">
              <a:solidFill>
                <a:srgbClr val="FF0000"/>
              </a:solidFill>
            </a:endParaRPr>
          </a:p>
        </p:txBody>
      </p:sp>
      <p:sp>
        <p:nvSpPr>
          <p:cNvPr id="6" name="TextBox 5">
            <a:extLst>
              <a:ext uri="{FF2B5EF4-FFF2-40B4-BE49-F238E27FC236}">
                <a16:creationId xmlns:a16="http://schemas.microsoft.com/office/drawing/2014/main" id="{838F1C7B-3F63-429B-A18A-A8AD7F986267}"/>
              </a:ext>
            </a:extLst>
          </p:cNvPr>
          <p:cNvSpPr txBox="1"/>
          <p:nvPr/>
        </p:nvSpPr>
        <p:spPr>
          <a:xfrm>
            <a:off x="838200" y="5851427"/>
            <a:ext cx="4252672" cy="276999"/>
          </a:xfrm>
          <a:prstGeom prst="rect">
            <a:avLst/>
          </a:prstGeom>
          <a:noFill/>
        </p:spPr>
        <p:txBody>
          <a:bodyPr wrap="square" rtlCol="0">
            <a:spAutoFit/>
          </a:bodyPr>
          <a:lstStyle/>
          <a:p>
            <a:r>
              <a:rPr lang="en-GB" sz="1200"/>
              <a:t>Image adapted from the Australian Immunisation Handbook </a:t>
            </a:r>
          </a:p>
        </p:txBody>
      </p:sp>
      <p:sp>
        <p:nvSpPr>
          <p:cNvPr id="13" name="Slide Number Placeholder 12">
            <a:extLst>
              <a:ext uri="{FF2B5EF4-FFF2-40B4-BE49-F238E27FC236}">
                <a16:creationId xmlns:a16="http://schemas.microsoft.com/office/drawing/2014/main" id="{FA74F8FF-0B44-499F-A243-983C5FC9CA84}"/>
              </a:ext>
            </a:extLst>
          </p:cNvPr>
          <p:cNvSpPr>
            <a:spLocks noGrp="1"/>
          </p:cNvSpPr>
          <p:nvPr>
            <p:ph type="sldNum" sz="quarter" idx="11"/>
          </p:nvPr>
        </p:nvSpPr>
        <p:spPr/>
        <p:txBody>
          <a:bodyPr/>
          <a:lstStyle/>
          <a:p>
            <a:fld id="{344369E4-5DE7-46E5-874E-4FD437973785}" type="slidenum">
              <a:rPr lang="en-GB" smtClean="0"/>
              <a:pPr/>
              <a:t>48</a:t>
            </a:fld>
            <a:endParaRPr lang="en-GB" sz="1400"/>
          </a:p>
        </p:txBody>
      </p:sp>
      <p:sp>
        <p:nvSpPr>
          <p:cNvPr id="4" name="Footer Placeholder 3">
            <a:extLst>
              <a:ext uri="{FF2B5EF4-FFF2-40B4-BE49-F238E27FC236}">
                <a16:creationId xmlns:a16="http://schemas.microsoft.com/office/drawing/2014/main" id="{C854FC56-4CD0-F0D2-2669-89724795B01C}"/>
              </a:ext>
            </a:extLst>
          </p:cNvPr>
          <p:cNvSpPr>
            <a:spLocks noGrp="1"/>
          </p:cNvSpPr>
          <p:nvPr>
            <p:ph type="ftr" sz="quarter" idx="11"/>
          </p:nvPr>
        </p:nvSpPr>
        <p:spPr>
          <a:xfrm>
            <a:off x="1403278" y="6369448"/>
            <a:ext cx="10675027" cy="338928"/>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197696372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F740F6D4-9966-079D-3A7F-3EED673E2C62}"/>
              </a:ext>
            </a:extLst>
          </p:cNvPr>
          <p:cNvPicPr>
            <a:picLocks noGrp="1" noChangeAspect="1"/>
          </p:cNvPicPr>
          <p:nvPr>
            <p:ph idx="1"/>
          </p:nvPr>
        </p:nvPicPr>
        <p:blipFill>
          <a:blip r:embed="rId3"/>
          <a:stretch>
            <a:fillRect/>
          </a:stretch>
        </p:blipFill>
        <p:spPr>
          <a:xfrm>
            <a:off x="583149" y="2018877"/>
            <a:ext cx="4188211" cy="301942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 name="Title 1">
            <a:extLst>
              <a:ext uri="{FF2B5EF4-FFF2-40B4-BE49-F238E27FC236}">
                <a16:creationId xmlns:a16="http://schemas.microsoft.com/office/drawing/2014/main" id="{1BA2A5EE-36F3-46E0-9773-503C24BEC270}"/>
              </a:ext>
            </a:extLst>
          </p:cNvPr>
          <p:cNvSpPr>
            <a:spLocks noGrp="1"/>
          </p:cNvSpPr>
          <p:nvPr>
            <p:ph type="title"/>
          </p:nvPr>
        </p:nvSpPr>
        <p:spPr>
          <a:xfrm>
            <a:off x="193463" y="288965"/>
            <a:ext cx="11698949" cy="1102767"/>
          </a:xfrm>
        </p:spPr>
        <p:txBody>
          <a:bodyPr lIns="91440" tIns="45720" rIns="91440" bIns="45720" anchor="t">
            <a:normAutofit fontScale="90000"/>
          </a:bodyPr>
          <a:lstStyle/>
          <a:p>
            <a:r>
              <a:rPr lang="en-GB" b="1" dirty="0"/>
              <a:t>The vastus lateralis muscle (anterolateral aspect of the thigh)</a:t>
            </a:r>
          </a:p>
        </p:txBody>
      </p:sp>
      <p:sp>
        <p:nvSpPr>
          <p:cNvPr id="9" name="Oval 8">
            <a:extLst>
              <a:ext uri="{FF2B5EF4-FFF2-40B4-BE49-F238E27FC236}">
                <a16:creationId xmlns:a16="http://schemas.microsoft.com/office/drawing/2014/main" id="{B36105AB-52B2-43B7-B92C-9C2235FC4CAE}"/>
              </a:ext>
            </a:extLst>
          </p:cNvPr>
          <p:cNvSpPr/>
          <p:nvPr/>
        </p:nvSpPr>
        <p:spPr>
          <a:xfrm>
            <a:off x="908168" y="3275671"/>
            <a:ext cx="1677239" cy="50405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a:extLst>
              <a:ext uri="{FF2B5EF4-FFF2-40B4-BE49-F238E27FC236}">
                <a16:creationId xmlns:a16="http://schemas.microsoft.com/office/drawing/2014/main" id="{8F35AF27-4233-4303-8D9C-6E4BF3271AA5}"/>
              </a:ext>
            </a:extLst>
          </p:cNvPr>
          <p:cNvSpPr/>
          <p:nvPr/>
        </p:nvSpPr>
        <p:spPr>
          <a:xfrm>
            <a:off x="5237370" y="2478063"/>
            <a:ext cx="5471906" cy="1908215"/>
          </a:xfrm>
          <a:prstGeom prst="rect">
            <a:avLst/>
          </a:prstGeom>
        </p:spPr>
        <p:txBody>
          <a:bodyPr wrap="square" lIns="91440" tIns="45720" rIns="91440" bIns="45720" anchor="t">
            <a:spAutoFit/>
          </a:bodyPr>
          <a:lstStyle/>
          <a:p>
            <a:r>
              <a:rPr lang="en-GB" sz="2000"/>
              <a:t>Although the deltoid muscle is more commonly used in older children and adults as it is quicker and easier to access, the vastus lateralis muscle in the thigh can be used in these age groups if necessary.</a:t>
            </a:r>
            <a:endParaRPr lang="en-US" sz="2000"/>
          </a:p>
          <a:p>
            <a:endParaRPr lang="en-GB"/>
          </a:p>
        </p:txBody>
      </p:sp>
      <p:sp>
        <p:nvSpPr>
          <p:cNvPr id="14" name="Slide Number Placeholder 13">
            <a:extLst>
              <a:ext uri="{FF2B5EF4-FFF2-40B4-BE49-F238E27FC236}">
                <a16:creationId xmlns:a16="http://schemas.microsoft.com/office/drawing/2014/main" id="{339D33BB-9347-42B9-B6D8-25012ABB4CD4}"/>
              </a:ext>
            </a:extLst>
          </p:cNvPr>
          <p:cNvSpPr>
            <a:spLocks noGrp="1"/>
          </p:cNvSpPr>
          <p:nvPr>
            <p:ph type="sldNum" sz="quarter" idx="11"/>
          </p:nvPr>
        </p:nvSpPr>
        <p:spPr/>
        <p:txBody>
          <a:bodyPr/>
          <a:lstStyle/>
          <a:p>
            <a:fld id="{344369E4-5DE7-46E5-874E-4FD437973785}" type="slidenum">
              <a:rPr lang="en-GB" smtClean="0"/>
              <a:pPr/>
              <a:t>49</a:t>
            </a:fld>
            <a:endParaRPr lang="en-GB" sz="1400" dirty="0"/>
          </a:p>
        </p:txBody>
      </p:sp>
      <p:sp>
        <p:nvSpPr>
          <p:cNvPr id="4" name="TextBox 3">
            <a:extLst>
              <a:ext uri="{FF2B5EF4-FFF2-40B4-BE49-F238E27FC236}">
                <a16:creationId xmlns:a16="http://schemas.microsoft.com/office/drawing/2014/main" id="{350B16EE-0597-BE75-F725-64EB09EE1394}"/>
              </a:ext>
            </a:extLst>
          </p:cNvPr>
          <p:cNvSpPr txBox="1"/>
          <p:nvPr/>
        </p:nvSpPr>
        <p:spPr>
          <a:xfrm>
            <a:off x="584510" y="5177630"/>
            <a:ext cx="4176216"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a:t>Image from the Australian Immunisation Handbook </a:t>
            </a:r>
            <a:endParaRPr lang="en-US"/>
          </a:p>
        </p:txBody>
      </p:sp>
      <p:sp>
        <p:nvSpPr>
          <p:cNvPr id="5" name="Footer Placeholder 4">
            <a:extLst>
              <a:ext uri="{FF2B5EF4-FFF2-40B4-BE49-F238E27FC236}">
                <a16:creationId xmlns:a16="http://schemas.microsoft.com/office/drawing/2014/main" id="{D1F22D7F-E7F3-4738-913C-75D9A5588E0F}"/>
              </a:ext>
            </a:extLst>
          </p:cNvPr>
          <p:cNvSpPr>
            <a:spLocks noGrp="1"/>
          </p:cNvSpPr>
          <p:nvPr>
            <p:ph type="ftr" sz="quarter" idx="11"/>
          </p:nvPr>
        </p:nvSpPr>
        <p:spPr>
          <a:xfrm>
            <a:off x="1331358" y="6356350"/>
            <a:ext cx="10730501" cy="365125"/>
          </a:xfrm>
        </p:spPr>
        <p:txBody>
          <a:bodyPr/>
          <a:lstStyle/>
          <a:p>
            <a:r>
              <a:rPr lang="en-GB" dirty="0"/>
              <a:t>RSV vaccination programme for older adults: training slide set for healthcare practitioners</a:t>
            </a:r>
          </a:p>
        </p:txBody>
      </p:sp>
    </p:spTree>
    <p:extLst>
      <p:ext uri="{BB962C8B-B14F-4D97-AF65-F5344CB8AC3E}">
        <p14:creationId xmlns:p14="http://schemas.microsoft.com/office/powerpoint/2010/main" val="36400438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95250" y="136525"/>
            <a:ext cx="12192000" cy="683172"/>
          </a:xfrm>
        </p:spPr>
        <p:txBody>
          <a:bodyPr>
            <a:noAutofit/>
          </a:bodyPr>
          <a:lstStyle/>
          <a:p>
            <a:r>
              <a:rPr lang="en-GB" sz="4000" b="1" dirty="0">
                <a:solidFill>
                  <a:srgbClr val="002060"/>
                </a:solidFill>
              </a:rPr>
              <a:t>Pre-requisites to administering </a:t>
            </a:r>
            <a:r>
              <a:rPr lang="en-GB" sz="4000" b="1" dirty="0"/>
              <a:t>RSV </a:t>
            </a:r>
            <a:r>
              <a:rPr lang="en-GB" sz="4000" b="1" dirty="0">
                <a:solidFill>
                  <a:srgbClr val="002060"/>
                </a:solidFill>
              </a:rPr>
              <a:t>vaccine</a:t>
            </a:r>
            <a:br>
              <a:rPr lang="en-GB" b="1" dirty="0">
                <a:solidFill>
                  <a:srgbClr val="002060"/>
                </a:solidFill>
              </a:rPr>
            </a:br>
            <a:endParaRPr lang="en-GB" b="1" dirty="0">
              <a:solidFill>
                <a:srgbClr val="002060"/>
              </a:solidFill>
            </a:endParaRPr>
          </a:p>
        </p:txBody>
      </p:sp>
      <p:sp>
        <p:nvSpPr>
          <p:cNvPr id="7" name="Rectangle 6"/>
          <p:cNvSpPr/>
          <p:nvPr/>
        </p:nvSpPr>
        <p:spPr>
          <a:xfrm>
            <a:off x="278631" y="1040621"/>
            <a:ext cx="11825238" cy="5176866"/>
          </a:xfrm>
          <a:prstGeom prst="rect">
            <a:avLst/>
          </a:prstGeom>
        </p:spPr>
        <p:txBody>
          <a:bodyPr wrap="square">
            <a:spAutoFit/>
          </a:bodyPr>
          <a:lstStyle/>
          <a:p>
            <a:pPr algn="just">
              <a:spcAft>
                <a:spcPts val="600"/>
              </a:spcAft>
            </a:pPr>
            <a:r>
              <a:rPr lang="en-GB" sz="1400" dirty="0">
                <a:solidFill>
                  <a:srgbClr val="002060"/>
                </a:solidFill>
              </a:rPr>
              <a:t>Before administering </a:t>
            </a:r>
            <a:r>
              <a:rPr lang="en-GB" sz="1400" dirty="0"/>
              <a:t>RSV</a:t>
            </a:r>
            <a:r>
              <a:rPr lang="en-GB" sz="1400" b="1" dirty="0"/>
              <a:t> </a:t>
            </a:r>
            <a:r>
              <a:rPr lang="en-GB" sz="1400" dirty="0">
                <a:solidFill>
                  <a:srgbClr val="002060"/>
                </a:solidFill>
              </a:rPr>
              <a:t>vaccine, it is recommended that: </a:t>
            </a:r>
          </a:p>
          <a:p>
            <a:pPr marL="285750" indent="-285750" algn="just">
              <a:lnSpc>
                <a:spcPct val="150000"/>
              </a:lnSpc>
              <a:spcAft>
                <a:spcPts val="600"/>
              </a:spcAft>
              <a:buFont typeface="Arial" panose="020B0604020202020204" pitchFamily="34" charset="0"/>
              <a:buChar char="•"/>
            </a:pPr>
            <a:r>
              <a:rPr lang="en-GB" sz="1400" dirty="0">
                <a:effectLst/>
              </a:rPr>
              <a:t>Those new to immunisation should receive comprehensive foundation immunisation training </a:t>
            </a:r>
            <a:r>
              <a:rPr lang="en-GB" sz="1400" b="0" i="0" u="sng" dirty="0">
                <a:solidFill>
                  <a:srgbClr val="024DBC"/>
                </a:solidFill>
                <a:effectLst/>
                <a:hlinkClick r:id="rId3"/>
              </a:rPr>
              <a:t>Immunisation training standards for healthcare practitioner UK Health Security Agency - UKHSA) </a:t>
            </a:r>
            <a:endParaRPr lang="en-GB" sz="1400" dirty="0">
              <a:solidFill>
                <a:srgbClr val="002060"/>
              </a:solidFill>
            </a:endParaRPr>
          </a:p>
          <a:p>
            <a:pPr marL="285750" indent="-285750" algn="just">
              <a:lnSpc>
                <a:spcPct val="150000"/>
              </a:lnSpc>
              <a:buFont typeface="Arial" panose="020B0604020202020204" pitchFamily="34" charset="0"/>
              <a:buChar char="•"/>
            </a:pPr>
            <a:r>
              <a:rPr lang="en-GB" sz="1400" dirty="0">
                <a:effectLst/>
              </a:rPr>
              <a:t>Both knowledge and clinical competence should be assessed before new immunisers start to give and/or advise about the </a:t>
            </a:r>
            <a:r>
              <a:rPr lang="en-GB" sz="1400" dirty="0"/>
              <a:t>RSV</a:t>
            </a:r>
            <a:r>
              <a:rPr lang="en-GB" sz="1400" b="1" dirty="0"/>
              <a:t> </a:t>
            </a:r>
            <a:r>
              <a:rPr lang="en-GB" sz="1400" dirty="0">
                <a:effectLst/>
              </a:rPr>
              <a:t>vaccine </a:t>
            </a:r>
            <a:r>
              <a:rPr lang="en-GB" sz="1400" b="0" i="0" u="sng" dirty="0">
                <a:solidFill>
                  <a:srgbClr val="024DBC"/>
                </a:solidFill>
                <a:effectLst/>
                <a:hlinkClick r:id="rId4"/>
              </a:rPr>
              <a:t>RCN - Immunisation knowledge and skills competence assessment tool</a:t>
            </a:r>
            <a:endParaRPr lang="en-GB" sz="1400" dirty="0">
              <a:effectLst/>
            </a:endParaRPr>
          </a:p>
          <a:p>
            <a:pPr marL="285750" indent="-285750" algn="just">
              <a:lnSpc>
                <a:spcPct val="150000"/>
              </a:lnSpc>
              <a:buFont typeface="Arial" panose="020B0604020202020204" pitchFamily="34" charset="0"/>
              <a:buChar char="•"/>
            </a:pPr>
            <a:r>
              <a:rPr lang="en-GB" sz="1400" dirty="0">
                <a:solidFill>
                  <a:srgbClr val="002060"/>
                </a:solidFill>
              </a:rPr>
              <a:t>Training in the management of anaphylaxis and Basic Life Support is undertaken, as specified by policy for your local area and are familiar with </a:t>
            </a:r>
            <a:r>
              <a:rPr lang="en-GB" sz="1400" dirty="0">
                <a:hlinkClick r:id="rId5"/>
              </a:rPr>
              <a:t>Resuscitation Council UK (RCUK) guidance on Management of Anaphylaxis in the Vaccination Setting</a:t>
            </a:r>
            <a:endParaRPr lang="en-GB" sz="1400" dirty="0"/>
          </a:p>
          <a:p>
            <a:pPr marL="285750" indent="-285750" algn="just">
              <a:lnSpc>
                <a:spcPct val="150000"/>
              </a:lnSpc>
              <a:buFont typeface="Arial" panose="020B0604020202020204" pitchFamily="34" charset="0"/>
              <a:buChar char="•"/>
            </a:pPr>
            <a:r>
              <a:rPr lang="en-GB" sz="1400" dirty="0">
                <a:effectLst/>
              </a:rPr>
              <a:t>Any additional statutory and mandatory training as required by your employer is completed </a:t>
            </a:r>
            <a:endParaRPr lang="en-GB" sz="1400" dirty="0"/>
          </a:p>
          <a:p>
            <a:pPr marL="285750" indent="-285750" algn="just">
              <a:lnSpc>
                <a:spcPct val="150000"/>
              </a:lnSpc>
              <a:spcAft>
                <a:spcPts val="600"/>
              </a:spcAft>
              <a:buFont typeface="Arial" panose="020B0604020202020204" pitchFamily="34" charset="0"/>
              <a:buChar char="•"/>
            </a:pPr>
            <a:r>
              <a:rPr lang="en-GB" sz="1400" dirty="0"/>
              <a:t>An appropriate legal framework to supply and administer RSV vaccine is in place e.g. patient specific prescription (PSD), Patient Specific Direction (PSD), Patient Group Direction (PGD). Visit </a:t>
            </a:r>
            <a:r>
              <a:rPr lang="en-GB" sz="1400" dirty="0">
                <a:hlinkClick r:id="rId6"/>
              </a:rPr>
              <a:t>here</a:t>
            </a:r>
            <a:r>
              <a:rPr lang="en-GB" sz="1400" dirty="0"/>
              <a:t> for Wales PGD template</a:t>
            </a:r>
          </a:p>
          <a:p>
            <a:pPr marL="285750" indent="-285750" algn="just">
              <a:lnSpc>
                <a:spcPct val="150000"/>
              </a:lnSpc>
              <a:spcAft>
                <a:spcPts val="600"/>
              </a:spcAft>
              <a:buFont typeface="Arial" panose="020B0604020202020204" pitchFamily="34" charset="0"/>
              <a:buChar char="•"/>
            </a:pPr>
            <a:r>
              <a:rPr lang="en-GB" sz="1400" dirty="0">
                <a:effectLst/>
              </a:rPr>
              <a:t>Those involved in immunisation and vaccination understand the process of consent and how this applies when giving vaccines. Information on consent can be viewed here: </a:t>
            </a:r>
            <a:r>
              <a:rPr lang="en-GB" sz="1400" dirty="0">
                <a:hlinkClick r:id="rId7"/>
              </a:rPr>
              <a:t>Consent: the green book, chapter 2 - GOV.UK</a:t>
            </a:r>
            <a:endParaRPr lang="en-GB" sz="1400" strike="sngStrike" dirty="0">
              <a:solidFill>
                <a:srgbClr val="00A7A7"/>
              </a:solidFill>
            </a:endParaRPr>
          </a:p>
          <a:p>
            <a:pPr marL="285750" indent="-285750" algn="just">
              <a:lnSpc>
                <a:spcPct val="150000"/>
              </a:lnSpc>
              <a:spcAft>
                <a:spcPts val="600"/>
              </a:spcAft>
              <a:buFont typeface="Arial" panose="020B0604020202020204" pitchFamily="34" charset="0"/>
              <a:buChar char="•"/>
            </a:pPr>
            <a:r>
              <a:rPr lang="en-GB" sz="1400" dirty="0">
                <a:solidFill>
                  <a:srgbClr val="002060"/>
                </a:solidFill>
              </a:rPr>
              <a:t>Immunisers and those giving immunisation advice access and familiarise themselves with the following key documents: </a:t>
            </a:r>
            <a:r>
              <a:rPr lang="en-GB" sz="1400" u="sng" dirty="0">
                <a:latin typeface="Arial"/>
                <a:cs typeface="Arial"/>
                <a:hlinkClick r:id="rId8"/>
              </a:rPr>
              <a:t>Green Book RSV Chapter 27a </a:t>
            </a:r>
            <a:r>
              <a:rPr lang="en-GB" sz="1400" dirty="0">
                <a:solidFill>
                  <a:srgbClr val="002060"/>
                </a:solidFill>
              </a:rPr>
              <a:t>: Information for healthcare practitioners: </a:t>
            </a:r>
            <a:r>
              <a:rPr lang="en-GB" sz="1400" u="sng" dirty="0">
                <a:latin typeface="Arial"/>
                <a:cs typeface="Arial"/>
                <a:hlinkClick r:id="rId9"/>
              </a:rPr>
              <a:t>RSV vaccination programme for older adults information for healthcare practitioners</a:t>
            </a:r>
            <a:endParaRPr lang="en-GB" sz="1400" u="sng" dirty="0">
              <a:latin typeface="Arial"/>
              <a:cs typeface="Arial"/>
            </a:endParaRPr>
          </a:p>
          <a:p>
            <a:pPr algn="just">
              <a:lnSpc>
                <a:spcPct val="150000"/>
              </a:lnSpc>
              <a:spcAft>
                <a:spcPts val="600"/>
              </a:spcAft>
            </a:pPr>
            <a:r>
              <a:rPr lang="en-GB" sz="1400" dirty="0">
                <a:latin typeface="Arial"/>
                <a:cs typeface="Arial"/>
              </a:rPr>
              <a:t>      and the vaccine product information in the Summary of Product Characteristics (</a:t>
            </a:r>
            <a:r>
              <a:rPr lang="en-GB" sz="1400" u="sng" dirty="0">
                <a:solidFill>
                  <a:schemeClr val="accent1">
                    <a:lumMod val="75000"/>
                  </a:schemeClr>
                </a:solidFill>
                <a:latin typeface="Arial"/>
                <a:cs typeface="Arial"/>
                <a:hlinkClick r:id="rId10">
                  <a:extLst>
                    <a:ext uri="{A12FA001-AC4F-418D-AE19-62706E023703}">
                      <ahyp:hlinkClr xmlns:ahyp="http://schemas.microsoft.com/office/drawing/2018/hyperlinkcolor" val="tx"/>
                    </a:ext>
                  </a:extLst>
                </a:hlinkClick>
              </a:rPr>
              <a:t>Electronic Medicines Compendium</a:t>
            </a:r>
            <a:r>
              <a:rPr lang="en-GB" sz="1400" dirty="0">
                <a:latin typeface="Arial"/>
                <a:cs typeface="Arial"/>
              </a:rPr>
              <a:t> website) </a:t>
            </a:r>
            <a:endParaRPr lang="en-GB" sz="1400" dirty="0">
              <a:solidFill>
                <a:srgbClr val="002060"/>
              </a:solidFill>
              <a:highlight>
                <a:srgbClr val="FFFF00"/>
              </a:highlight>
            </a:endParaRPr>
          </a:p>
        </p:txBody>
      </p:sp>
      <p:sp>
        <p:nvSpPr>
          <p:cNvPr id="4" name="TextBox 3">
            <a:extLst>
              <a:ext uri="{FF2B5EF4-FFF2-40B4-BE49-F238E27FC236}">
                <a16:creationId xmlns:a16="http://schemas.microsoft.com/office/drawing/2014/main" id="{AB8296A6-7E85-ED85-3D04-94BF44EC2BCE}"/>
              </a:ext>
            </a:extLst>
          </p:cNvPr>
          <p:cNvSpPr txBox="1"/>
          <p:nvPr/>
        </p:nvSpPr>
        <p:spPr>
          <a:xfrm>
            <a:off x="1167492" y="6352143"/>
            <a:ext cx="10047515" cy="369332"/>
          </a:xfrm>
          <a:prstGeom prst="rect">
            <a:avLst/>
          </a:prstGeom>
          <a:noFill/>
        </p:spPr>
        <p:txBody>
          <a:bodyPr wrap="square">
            <a:spAutoFit/>
          </a:bodyPr>
          <a:lstStyle/>
          <a:p>
            <a:r>
              <a:rPr lang="en-GB" b="1" dirty="0">
                <a:solidFill>
                  <a:schemeClr val="bg1"/>
                </a:solidFill>
              </a:rPr>
              <a:t>RSV vaccination programme for older adults: training slide set for healthcare practitioners</a:t>
            </a:r>
          </a:p>
        </p:txBody>
      </p:sp>
      <p:sp>
        <p:nvSpPr>
          <p:cNvPr id="8" name="Slide Number Placeholder 4">
            <a:extLst>
              <a:ext uri="{FF2B5EF4-FFF2-40B4-BE49-F238E27FC236}">
                <a16:creationId xmlns:a16="http://schemas.microsoft.com/office/drawing/2014/main" id="{DF8263FD-A221-0C1A-1D0C-28C823FB7158}"/>
              </a:ext>
            </a:extLst>
          </p:cNvPr>
          <p:cNvSpPr txBox="1">
            <a:spLocks/>
          </p:cNvSpPr>
          <p:nvPr/>
        </p:nvSpPr>
        <p:spPr>
          <a:xfrm>
            <a:off x="838200" y="6356350"/>
            <a:ext cx="7315200" cy="365125"/>
          </a:xfrm>
          <a:prstGeom prst="rect">
            <a:avLst/>
          </a:prstGeom>
        </p:spPr>
        <p:txBody>
          <a:bodyPr/>
          <a:lstStyle>
            <a:defPPr>
              <a:defRPr lang="en-US"/>
            </a:defPPr>
            <a:lvl1pPr marL="0" algn="l" defTabSz="914400" rtl="0" eaLnBrk="1" latinLnBrk="0" hangingPunct="1">
              <a:defRPr sz="18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4369E4-5DE7-46E5-874E-4FD437973785}" type="slidenum">
              <a:rPr lang="en-GB" smtClean="0"/>
              <a:pPr/>
              <a:t>5</a:t>
            </a:fld>
            <a:endParaRPr lang="en-GB" sz="1400" dirty="0"/>
          </a:p>
        </p:txBody>
      </p:sp>
    </p:spTree>
    <p:extLst>
      <p:ext uri="{BB962C8B-B14F-4D97-AF65-F5344CB8AC3E}">
        <p14:creationId xmlns:p14="http://schemas.microsoft.com/office/powerpoint/2010/main" val="19581154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A31236-253C-4228-9C20-E9CC14039BEA}"/>
              </a:ext>
            </a:extLst>
          </p:cNvPr>
          <p:cNvSpPr>
            <a:spLocks noGrp="1"/>
          </p:cNvSpPr>
          <p:nvPr>
            <p:ph type="title"/>
          </p:nvPr>
        </p:nvSpPr>
        <p:spPr>
          <a:xfrm>
            <a:off x="330206" y="233374"/>
            <a:ext cx="10515600" cy="972607"/>
          </a:xfrm>
        </p:spPr>
        <p:txBody>
          <a:bodyPr lIns="91440" tIns="45720" rIns="91440" bIns="45720" anchor="t"/>
          <a:lstStyle/>
          <a:p>
            <a:r>
              <a:rPr lang="en-GB" b="1" dirty="0">
                <a:latin typeface="Arial"/>
                <a:cs typeface="Arial"/>
              </a:rPr>
              <a:t>Vaccine administration</a:t>
            </a:r>
            <a:r>
              <a:rPr lang="en-GB" dirty="0">
                <a:latin typeface="Arial"/>
                <a:cs typeface="Arial"/>
              </a:rPr>
              <a:t> </a:t>
            </a:r>
          </a:p>
        </p:txBody>
      </p:sp>
      <p:sp>
        <p:nvSpPr>
          <p:cNvPr id="3" name="Content Placeholder 2">
            <a:extLst>
              <a:ext uri="{FF2B5EF4-FFF2-40B4-BE49-F238E27FC236}">
                <a16:creationId xmlns:a16="http://schemas.microsoft.com/office/drawing/2014/main" id="{D041D3DB-747A-4455-B27A-D2BCD30517CB}"/>
              </a:ext>
            </a:extLst>
          </p:cNvPr>
          <p:cNvSpPr>
            <a:spLocks noGrp="1"/>
          </p:cNvSpPr>
          <p:nvPr>
            <p:ph idx="1"/>
          </p:nvPr>
        </p:nvSpPr>
        <p:spPr>
          <a:xfrm>
            <a:off x="354431" y="1537351"/>
            <a:ext cx="9108351" cy="782232"/>
          </a:xfrm>
        </p:spPr>
        <p:txBody>
          <a:bodyPr vert="horz" lIns="91440" tIns="45720" rIns="91440" bIns="45720" rtlCol="0" anchor="t">
            <a:normAutofit/>
          </a:bodyPr>
          <a:lstStyle/>
          <a:p>
            <a:pPr marL="0" indent="0">
              <a:lnSpc>
                <a:spcPct val="100000"/>
              </a:lnSpc>
              <a:spcBef>
                <a:spcPts val="0"/>
              </a:spcBef>
              <a:buNone/>
            </a:pPr>
            <a:r>
              <a:rPr lang="en-GB" sz="2000" dirty="0">
                <a:latin typeface="Arial"/>
                <a:cs typeface="Arial"/>
              </a:rPr>
              <a:t>Skin does not need to be specially cleaned prior to vaccination. If it is visibly dirty, then water is sufficient to clean it.</a:t>
            </a:r>
          </a:p>
          <a:p>
            <a:endParaRPr lang="en-GB" sz="2000" dirty="0"/>
          </a:p>
          <a:p>
            <a:endParaRPr lang="en-GB" dirty="0"/>
          </a:p>
        </p:txBody>
      </p:sp>
      <p:sp>
        <p:nvSpPr>
          <p:cNvPr id="6" name="TextBox 5">
            <a:extLst>
              <a:ext uri="{FF2B5EF4-FFF2-40B4-BE49-F238E27FC236}">
                <a16:creationId xmlns:a16="http://schemas.microsoft.com/office/drawing/2014/main" id="{C5BE5F29-83A9-4A9D-80B3-4B03C0A07606}"/>
              </a:ext>
            </a:extLst>
          </p:cNvPr>
          <p:cNvSpPr txBox="1"/>
          <p:nvPr/>
        </p:nvSpPr>
        <p:spPr>
          <a:xfrm>
            <a:off x="561121" y="2518970"/>
            <a:ext cx="6636634" cy="3367076"/>
          </a:xfrm>
          <a:prstGeom prst="rect">
            <a:avLst/>
          </a:prstGeom>
          <a:noFill/>
        </p:spPr>
        <p:txBody>
          <a:bodyPr wrap="square" lIns="91440" tIns="45720" rIns="91440" bIns="45720" rtlCol="0" anchor="t">
            <a:spAutoFit/>
          </a:bodyPr>
          <a:lstStyle/>
          <a:p>
            <a:pPr marL="4445" lvl="0" indent="-4445" eaLnBrk="0" fontAlgn="base" hangingPunct="0">
              <a:lnSpc>
                <a:spcPct val="114000"/>
              </a:lnSpc>
            </a:pPr>
            <a:r>
              <a:rPr lang="en-GB" sz="2000" dirty="0"/>
              <a:t>Intramuscular process:</a:t>
            </a:r>
            <a:endParaRPr lang="en-US" sz="2000" dirty="0"/>
          </a:p>
          <a:p>
            <a:pPr marL="342900" lvl="0" indent="-342900" fontAlgn="base">
              <a:spcBef>
                <a:spcPts val="600"/>
              </a:spcBef>
              <a:buClr>
                <a:srgbClr val="007D91"/>
              </a:buClr>
              <a:buFont typeface="Arial" panose="020B0604020202020204" pitchFamily="34" charset="0"/>
              <a:buChar char="•"/>
            </a:pPr>
            <a:r>
              <a:rPr lang="en-GB" sz="2000" dirty="0"/>
              <a:t>identify the correct site for IM injection</a:t>
            </a:r>
          </a:p>
          <a:p>
            <a:pPr marL="342900" lvl="0" indent="-342900" fontAlgn="base">
              <a:spcBef>
                <a:spcPts val="600"/>
              </a:spcBef>
              <a:buClr>
                <a:srgbClr val="007D91"/>
              </a:buClr>
              <a:buFont typeface="Arial" panose="020B0604020202020204" pitchFamily="34" charset="0"/>
              <a:buChar char="•"/>
            </a:pPr>
            <a:r>
              <a:rPr lang="en-GB" sz="2000" dirty="0"/>
              <a:t>stretch the skin at the site</a:t>
            </a:r>
          </a:p>
          <a:p>
            <a:pPr marL="342900" lvl="0" indent="-342900" fontAlgn="base">
              <a:spcBef>
                <a:spcPts val="600"/>
              </a:spcBef>
              <a:buClr>
                <a:srgbClr val="007D91"/>
              </a:buClr>
              <a:buFont typeface="Arial" panose="020B0604020202020204" pitchFamily="34" charset="0"/>
              <a:buChar char="•"/>
            </a:pPr>
            <a:r>
              <a:rPr lang="en-GB" sz="2000" dirty="0"/>
              <a:t>insert the needle at a 90 degrees angle far enough to ensure vaccine is delivered into muscle</a:t>
            </a:r>
            <a:endParaRPr lang="en-GB" sz="2000" dirty="0">
              <a:cs typeface="Arial"/>
            </a:endParaRPr>
          </a:p>
          <a:p>
            <a:pPr marL="342900" lvl="0" indent="-342900" fontAlgn="base">
              <a:spcBef>
                <a:spcPts val="600"/>
              </a:spcBef>
              <a:buClr>
                <a:srgbClr val="007D91"/>
              </a:buClr>
              <a:buFont typeface="Arial" panose="020B0604020202020204" pitchFamily="34" charset="0"/>
              <a:buChar char="•"/>
            </a:pPr>
            <a:r>
              <a:rPr lang="en-GB" sz="2000" dirty="0"/>
              <a:t>depress the plunger</a:t>
            </a:r>
            <a:endParaRPr lang="en-GB" sz="2000" dirty="0">
              <a:cs typeface="Arial"/>
            </a:endParaRPr>
          </a:p>
          <a:p>
            <a:pPr marL="342900" lvl="0" indent="-342900" fontAlgn="base">
              <a:spcBef>
                <a:spcPts val="600"/>
              </a:spcBef>
              <a:buClr>
                <a:srgbClr val="007D91"/>
              </a:buClr>
              <a:buFont typeface="Arial" panose="020B0604020202020204" pitchFamily="34" charset="0"/>
              <a:buChar char="•"/>
            </a:pPr>
            <a:r>
              <a:rPr lang="en-GB" sz="2000" dirty="0"/>
              <a:t>gently remove the needle</a:t>
            </a:r>
            <a:endParaRPr lang="en-GB" sz="2000" dirty="0">
              <a:cs typeface="Arial"/>
            </a:endParaRPr>
          </a:p>
          <a:p>
            <a:pPr marL="342900" lvl="0" indent="-342900" fontAlgn="base">
              <a:spcBef>
                <a:spcPts val="600"/>
              </a:spcBef>
              <a:buClr>
                <a:srgbClr val="007D91"/>
              </a:buClr>
              <a:buFont typeface="Arial" panose="020B0604020202020204" pitchFamily="34" charset="0"/>
              <a:buChar char="•"/>
            </a:pPr>
            <a:r>
              <a:rPr lang="en-GB" sz="2000" dirty="0"/>
              <a:t>apply light pressure using gauze or cotton wool if bleeding occurs</a:t>
            </a:r>
            <a:endParaRPr lang="en-GB" dirty="0">
              <a:cs typeface="Arial"/>
            </a:endParaRPr>
          </a:p>
        </p:txBody>
      </p:sp>
      <p:pic>
        <p:nvPicPr>
          <p:cNvPr id="7" name="Picture 6">
            <a:extLst>
              <a:ext uri="{FF2B5EF4-FFF2-40B4-BE49-F238E27FC236}">
                <a16:creationId xmlns:a16="http://schemas.microsoft.com/office/drawing/2014/main" id="{69D11B92-7586-4103-B39B-D2C79B531DE3}"/>
              </a:ext>
            </a:extLst>
          </p:cNvPr>
          <p:cNvPicPr>
            <a:picLocks noChangeAspect="1"/>
          </p:cNvPicPr>
          <p:nvPr/>
        </p:nvPicPr>
        <p:blipFill>
          <a:blip r:embed="rId3"/>
          <a:stretch>
            <a:fillRect/>
          </a:stretch>
        </p:blipFill>
        <p:spPr>
          <a:xfrm>
            <a:off x="7783440" y="2650953"/>
            <a:ext cx="3358684" cy="305279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3" name="Slide Number Placeholder 12">
            <a:extLst>
              <a:ext uri="{FF2B5EF4-FFF2-40B4-BE49-F238E27FC236}">
                <a16:creationId xmlns:a16="http://schemas.microsoft.com/office/drawing/2014/main" id="{C43931A3-0606-44B5-AD5E-91F1FB6A8A4D}"/>
              </a:ext>
            </a:extLst>
          </p:cNvPr>
          <p:cNvSpPr>
            <a:spLocks noGrp="1"/>
          </p:cNvSpPr>
          <p:nvPr>
            <p:ph type="sldNum" sz="quarter" idx="11"/>
          </p:nvPr>
        </p:nvSpPr>
        <p:spPr/>
        <p:txBody>
          <a:bodyPr/>
          <a:lstStyle/>
          <a:p>
            <a:fld id="{344369E4-5DE7-46E5-874E-4FD437973785}" type="slidenum">
              <a:rPr lang="en-GB" smtClean="0"/>
              <a:pPr/>
              <a:t>50</a:t>
            </a:fld>
            <a:endParaRPr lang="en-GB" sz="1400"/>
          </a:p>
        </p:txBody>
      </p:sp>
      <p:sp>
        <p:nvSpPr>
          <p:cNvPr id="4" name="Footer Placeholder 3">
            <a:extLst>
              <a:ext uri="{FF2B5EF4-FFF2-40B4-BE49-F238E27FC236}">
                <a16:creationId xmlns:a16="http://schemas.microsoft.com/office/drawing/2014/main" id="{DAC8E506-9FE6-6F76-FD34-6E87A08F5449}"/>
              </a:ext>
            </a:extLst>
          </p:cNvPr>
          <p:cNvSpPr>
            <a:spLocks noGrp="1"/>
          </p:cNvSpPr>
          <p:nvPr>
            <p:ph type="ftr" sz="quarter" idx="11"/>
          </p:nvPr>
        </p:nvSpPr>
        <p:spPr>
          <a:xfrm>
            <a:off x="1266290" y="6352997"/>
            <a:ext cx="10925710"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230583808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323E16-F3DC-43C1-B8E3-0E0D228694A8}"/>
              </a:ext>
            </a:extLst>
          </p:cNvPr>
          <p:cNvSpPr>
            <a:spLocks noGrp="1"/>
          </p:cNvSpPr>
          <p:nvPr>
            <p:ph type="title"/>
          </p:nvPr>
        </p:nvSpPr>
        <p:spPr>
          <a:xfrm>
            <a:off x="136757" y="107092"/>
            <a:ext cx="11696813" cy="1247606"/>
          </a:xfrm>
        </p:spPr>
        <p:txBody>
          <a:bodyPr lIns="91440" tIns="45720" rIns="91440" bIns="45720" anchor="t">
            <a:noAutofit/>
          </a:bodyPr>
          <a:lstStyle/>
          <a:p>
            <a:r>
              <a:rPr lang="en-GB" b="1" dirty="0"/>
              <a:t>Individuals with bleeding disorders or taking anticoagulation therapy</a:t>
            </a:r>
          </a:p>
        </p:txBody>
      </p:sp>
      <p:sp>
        <p:nvSpPr>
          <p:cNvPr id="3" name="Content Placeholder 2">
            <a:extLst>
              <a:ext uri="{FF2B5EF4-FFF2-40B4-BE49-F238E27FC236}">
                <a16:creationId xmlns:a16="http://schemas.microsoft.com/office/drawing/2014/main" id="{E560465E-AD01-47F3-B485-4184757D62CE}"/>
              </a:ext>
            </a:extLst>
          </p:cNvPr>
          <p:cNvSpPr>
            <a:spLocks noGrp="1"/>
          </p:cNvSpPr>
          <p:nvPr>
            <p:ph idx="1"/>
          </p:nvPr>
        </p:nvSpPr>
        <p:spPr>
          <a:xfrm>
            <a:off x="239119" y="1420459"/>
            <a:ext cx="11492088" cy="4641118"/>
          </a:xfrm>
        </p:spPr>
        <p:txBody>
          <a:bodyPr vert="horz" lIns="91440" tIns="45720" rIns="91440" bIns="45720" rtlCol="0" anchor="t">
            <a:noAutofit/>
          </a:bodyPr>
          <a:lstStyle/>
          <a:p>
            <a:pPr>
              <a:lnSpc>
                <a:spcPct val="120000"/>
              </a:lnSpc>
              <a:spcBef>
                <a:spcPts val="0"/>
              </a:spcBef>
            </a:pPr>
            <a:r>
              <a:rPr lang="en-GB" sz="2000" dirty="0">
                <a:cs typeface="Arial"/>
              </a:rPr>
              <a:t>Individuals with bleeding disorders may be vaccinated intramuscularly if, in the opinion of a doctor familiar with the individual’s bleeding risk, vaccines or similar small volume intramuscular injections can be administered with reasonable safety by this route</a:t>
            </a:r>
            <a:endParaRPr lang="en-US" dirty="0"/>
          </a:p>
          <a:p>
            <a:pPr>
              <a:lnSpc>
                <a:spcPct val="120000"/>
              </a:lnSpc>
              <a:spcBef>
                <a:spcPts val="600"/>
              </a:spcBef>
            </a:pPr>
            <a:r>
              <a:rPr lang="en-GB" sz="2000" dirty="0">
                <a:cs typeface="Arial"/>
              </a:rPr>
              <a:t>If the individual receives medication/ treatment to reduce bleeding, for example treatment for haemophilia, intramuscular vaccination can be scheduled shortly after such medication or treatment is administered</a:t>
            </a:r>
          </a:p>
          <a:p>
            <a:pPr>
              <a:lnSpc>
                <a:spcPct val="120000"/>
              </a:lnSpc>
              <a:spcBef>
                <a:spcPts val="600"/>
              </a:spcBef>
            </a:pPr>
            <a:r>
              <a:rPr lang="en-GB" sz="2000" dirty="0">
                <a:cs typeface="Arial"/>
              </a:rPr>
              <a:t>Individuals on stable anticoagulation therapy, including individuals on warfarin who are up-to-date with their scheduled INR testing and whose latest INR is below the upper level of the therapeutic range, can receive intramuscular vaccination</a:t>
            </a:r>
          </a:p>
          <a:p>
            <a:pPr>
              <a:lnSpc>
                <a:spcPct val="120000"/>
              </a:lnSpc>
              <a:spcBef>
                <a:spcPts val="600"/>
              </a:spcBef>
            </a:pPr>
            <a:r>
              <a:rPr lang="en-GB" sz="2000" dirty="0">
                <a:cs typeface="Arial"/>
              </a:rPr>
              <a:t>A fine needle (23 or 25 gauge) should be used for the vaccination, followed by firm pressure applied to the site without rubbing for at least 2 minutes</a:t>
            </a:r>
          </a:p>
          <a:p>
            <a:pPr>
              <a:lnSpc>
                <a:spcPct val="120000"/>
              </a:lnSpc>
              <a:spcBef>
                <a:spcPts val="600"/>
              </a:spcBef>
            </a:pPr>
            <a:r>
              <a:rPr lang="en-GB" sz="2000" dirty="0">
                <a:cs typeface="Arial"/>
              </a:rPr>
              <a:t>The individual or their carer should be informed about the risk of haematoma from the injection</a:t>
            </a:r>
          </a:p>
        </p:txBody>
      </p:sp>
      <p:sp>
        <p:nvSpPr>
          <p:cNvPr id="12" name="Slide Number Placeholder 11">
            <a:extLst>
              <a:ext uri="{FF2B5EF4-FFF2-40B4-BE49-F238E27FC236}">
                <a16:creationId xmlns:a16="http://schemas.microsoft.com/office/drawing/2014/main" id="{01D7366C-8242-48A6-BE59-EA56E82221FB}"/>
              </a:ext>
            </a:extLst>
          </p:cNvPr>
          <p:cNvSpPr>
            <a:spLocks noGrp="1"/>
          </p:cNvSpPr>
          <p:nvPr>
            <p:ph type="sldNum" sz="quarter" idx="11"/>
          </p:nvPr>
        </p:nvSpPr>
        <p:spPr/>
        <p:txBody>
          <a:bodyPr/>
          <a:lstStyle/>
          <a:p>
            <a:fld id="{344369E4-5DE7-46E5-874E-4FD437973785}" type="slidenum">
              <a:rPr lang="en-GB" smtClean="0"/>
              <a:pPr/>
              <a:t>51</a:t>
            </a:fld>
            <a:endParaRPr lang="en-GB" sz="1400"/>
          </a:p>
        </p:txBody>
      </p:sp>
      <p:sp>
        <p:nvSpPr>
          <p:cNvPr id="4" name="Footer Placeholder 3">
            <a:extLst>
              <a:ext uri="{FF2B5EF4-FFF2-40B4-BE49-F238E27FC236}">
                <a16:creationId xmlns:a16="http://schemas.microsoft.com/office/drawing/2014/main" id="{8B9E3832-6188-7667-8156-AAC89BA5BAE3}"/>
              </a:ext>
            </a:extLst>
          </p:cNvPr>
          <p:cNvSpPr>
            <a:spLocks noGrp="1"/>
          </p:cNvSpPr>
          <p:nvPr>
            <p:ph type="ftr" sz="quarter" idx="11"/>
          </p:nvPr>
        </p:nvSpPr>
        <p:spPr>
          <a:xfrm>
            <a:off x="1326444" y="6356350"/>
            <a:ext cx="10515600" cy="501650"/>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342526336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608D4F-08B3-4661-AF9C-136268A0C557}"/>
              </a:ext>
            </a:extLst>
          </p:cNvPr>
          <p:cNvSpPr>
            <a:spLocks noGrp="1"/>
          </p:cNvSpPr>
          <p:nvPr>
            <p:ph type="title"/>
          </p:nvPr>
        </p:nvSpPr>
        <p:spPr>
          <a:xfrm>
            <a:off x="333499" y="315644"/>
            <a:ext cx="10515600" cy="1325563"/>
          </a:xfrm>
        </p:spPr>
        <p:txBody>
          <a:bodyPr lIns="91440" tIns="45720" rIns="91440" bIns="45720" anchor="t"/>
          <a:lstStyle/>
          <a:p>
            <a:r>
              <a:rPr lang="en-GB" b="1" dirty="0"/>
              <a:t>Post vaccination</a:t>
            </a:r>
          </a:p>
        </p:txBody>
      </p:sp>
      <p:sp>
        <p:nvSpPr>
          <p:cNvPr id="3" name="Content Placeholder 2">
            <a:extLst>
              <a:ext uri="{FF2B5EF4-FFF2-40B4-BE49-F238E27FC236}">
                <a16:creationId xmlns:a16="http://schemas.microsoft.com/office/drawing/2014/main" id="{EE1276A8-C6A8-4ECC-9B4B-23E697FAA0EC}"/>
              </a:ext>
            </a:extLst>
          </p:cNvPr>
          <p:cNvSpPr>
            <a:spLocks noGrp="1"/>
          </p:cNvSpPr>
          <p:nvPr>
            <p:ph idx="1"/>
          </p:nvPr>
        </p:nvSpPr>
        <p:spPr>
          <a:xfrm>
            <a:off x="330205" y="1273718"/>
            <a:ext cx="10782553" cy="4928826"/>
          </a:xfrm>
        </p:spPr>
        <p:txBody>
          <a:bodyPr vert="horz" lIns="91440" tIns="45720" rIns="91440" bIns="45720" rtlCol="0" anchor="t">
            <a:normAutofit/>
          </a:bodyPr>
          <a:lstStyle/>
          <a:p>
            <a:pPr>
              <a:lnSpc>
                <a:spcPct val="110000"/>
              </a:lnSpc>
            </a:pPr>
            <a:r>
              <a:rPr lang="en-GB" sz="2000" dirty="0">
                <a:cs typeface="Arial"/>
              </a:rPr>
              <a:t>following RSV vaccine administration, individuals should be observed for any immediate reactions whilst you are giving them any verbal post vaccination information</a:t>
            </a:r>
          </a:p>
          <a:p>
            <a:pPr>
              <a:lnSpc>
                <a:spcPct val="110000"/>
              </a:lnSpc>
              <a:spcBef>
                <a:spcPts val="600"/>
              </a:spcBef>
            </a:pPr>
            <a:r>
              <a:rPr lang="en-GB" sz="2000" dirty="0">
                <a:cs typeface="Arial"/>
              </a:rPr>
              <a:t>vaccinees should be given a copy of the patient information leaflet for the vaccine that they have received and any other relevant written information</a:t>
            </a:r>
          </a:p>
          <a:p>
            <a:pPr>
              <a:lnSpc>
                <a:spcPct val="110000"/>
              </a:lnSpc>
              <a:spcBef>
                <a:spcPts val="600"/>
              </a:spcBef>
            </a:pPr>
            <a:r>
              <a:rPr lang="en-GB" sz="2000" dirty="0">
                <a:cs typeface="Arial"/>
              </a:rPr>
              <a:t>they should be given information about possible vaccine reactions, how to treat these, and when and from whom to seek further advice if required</a:t>
            </a:r>
          </a:p>
          <a:p>
            <a:pPr>
              <a:lnSpc>
                <a:spcPct val="110000"/>
              </a:lnSpc>
              <a:spcBef>
                <a:spcPts val="600"/>
              </a:spcBef>
            </a:pPr>
            <a:r>
              <a:rPr lang="en-GB" sz="2000" dirty="0">
                <a:cs typeface="Arial"/>
              </a:rPr>
              <a:t>generally, symptoms post vaccination resolve within 1 to 2 days without treatment, but antipyretics and/or analgesics can be taken if necessary to relieve any symptoms</a:t>
            </a:r>
          </a:p>
          <a:p>
            <a:pPr>
              <a:lnSpc>
                <a:spcPct val="110000"/>
              </a:lnSpc>
              <a:spcBef>
                <a:spcPts val="600"/>
              </a:spcBef>
            </a:pPr>
            <a:r>
              <a:rPr lang="en-GB" sz="2000" dirty="0">
                <a:cs typeface="Arial"/>
              </a:rPr>
              <a:t>if individuals are concerned about any symptoms following vaccination, they should seek advice from their GP or NHS 111</a:t>
            </a:r>
          </a:p>
          <a:p>
            <a:pPr>
              <a:lnSpc>
                <a:spcPct val="110000"/>
              </a:lnSpc>
              <a:spcBef>
                <a:spcPts val="600"/>
              </a:spcBef>
            </a:pPr>
            <a:r>
              <a:rPr lang="en-GB" sz="2000" dirty="0">
                <a:cs typeface="Arial"/>
              </a:rPr>
              <a:t>facilities for management of anaphylaxis should be available at all vaccination sites and staff should have undertaken BLS and anaphylaxis training</a:t>
            </a:r>
          </a:p>
        </p:txBody>
      </p:sp>
      <p:sp>
        <p:nvSpPr>
          <p:cNvPr id="12" name="Slide Number Placeholder 11">
            <a:extLst>
              <a:ext uri="{FF2B5EF4-FFF2-40B4-BE49-F238E27FC236}">
                <a16:creationId xmlns:a16="http://schemas.microsoft.com/office/drawing/2014/main" id="{927F35ED-8733-44D3-95C4-89F2679D264A}"/>
              </a:ext>
            </a:extLst>
          </p:cNvPr>
          <p:cNvSpPr>
            <a:spLocks noGrp="1"/>
          </p:cNvSpPr>
          <p:nvPr>
            <p:ph type="sldNum" sz="quarter" idx="11"/>
          </p:nvPr>
        </p:nvSpPr>
        <p:spPr/>
        <p:txBody>
          <a:bodyPr/>
          <a:lstStyle/>
          <a:p>
            <a:fld id="{344369E4-5DE7-46E5-874E-4FD437973785}" type="slidenum">
              <a:rPr lang="en-GB" smtClean="0"/>
              <a:pPr/>
              <a:t>52</a:t>
            </a:fld>
            <a:endParaRPr lang="en-GB" sz="1400"/>
          </a:p>
        </p:txBody>
      </p:sp>
      <p:sp>
        <p:nvSpPr>
          <p:cNvPr id="4" name="Footer Placeholder 3">
            <a:extLst>
              <a:ext uri="{FF2B5EF4-FFF2-40B4-BE49-F238E27FC236}">
                <a16:creationId xmlns:a16="http://schemas.microsoft.com/office/drawing/2014/main" id="{7E955F64-F8B5-8C1B-F7EB-F1B72FBFD404}"/>
              </a:ext>
            </a:extLst>
          </p:cNvPr>
          <p:cNvSpPr>
            <a:spLocks noGrp="1"/>
          </p:cNvSpPr>
          <p:nvPr>
            <p:ph type="ftr" sz="quarter" idx="11"/>
          </p:nvPr>
        </p:nvSpPr>
        <p:spPr>
          <a:xfrm>
            <a:off x="1372456" y="6356350"/>
            <a:ext cx="10412002"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412903983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92C611-3A5B-41F5-B79C-6CBC59E1F0E5}"/>
              </a:ext>
            </a:extLst>
          </p:cNvPr>
          <p:cNvSpPr>
            <a:spLocks noGrp="1"/>
          </p:cNvSpPr>
          <p:nvPr>
            <p:ph type="title"/>
          </p:nvPr>
        </p:nvSpPr>
        <p:spPr>
          <a:xfrm>
            <a:off x="330206" y="254917"/>
            <a:ext cx="10515600" cy="972607"/>
          </a:xfrm>
        </p:spPr>
        <p:txBody>
          <a:bodyPr/>
          <a:lstStyle/>
          <a:p>
            <a:r>
              <a:rPr lang="en-GB" b="1" dirty="0"/>
              <a:t>Disposal of consumables</a:t>
            </a:r>
          </a:p>
        </p:txBody>
      </p:sp>
      <p:sp>
        <p:nvSpPr>
          <p:cNvPr id="3" name="Content Placeholder 2">
            <a:extLst>
              <a:ext uri="{FF2B5EF4-FFF2-40B4-BE49-F238E27FC236}">
                <a16:creationId xmlns:a16="http://schemas.microsoft.com/office/drawing/2014/main" id="{3BD31947-1C2C-4C01-89AD-DA7FBAA8F6A7}"/>
              </a:ext>
            </a:extLst>
          </p:cNvPr>
          <p:cNvSpPr>
            <a:spLocks noGrp="1"/>
          </p:cNvSpPr>
          <p:nvPr>
            <p:ph idx="1"/>
          </p:nvPr>
        </p:nvSpPr>
        <p:spPr>
          <a:xfrm>
            <a:off x="395539" y="1538050"/>
            <a:ext cx="10513168" cy="4351338"/>
          </a:xfrm>
        </p:spPr>
        <p:txBody>
          <a:bodyPr vert="horz" lIns="91440" tIns="45720" rIns="91440" bIns="45720" rtlCol="0" anchor="t">
            <a:normAutofit/>
          </a:bodyPr>
          <a:lstStyle/>
          <a:p>
            <a:pPr marL="342900" indent="-342900">
              <a:lnSpc>
                <a:spcPct val="100000"/>
              </a:lnSpc>
              <a:spcBef>
                <a:spcPts val="0"/>
              </a:spcBef>
            </a:pPr>
            <a:r>
              <a:rPr lang="en-GB" sz="2000" dirty="0">
                <a:cs typeface="Arial"/>
              </a:rPr>
              <a:t>Needles should not be re-sheathed following vaccination under any circumstances because of the risk of sustaining a needlestick injury</a:t>
            </a:r>
            <a:endParaRPr lang="en-US" sz="2000" dirty="0"/>
          </a:p>
          <a:p>
            <a:pPr marL="342900" indent="-342900">
              <a:lnSpc>
                <a:spcPct val="100000"/>
              </a:lnSpc>
              <a:spcBef>
                <a:spcPts val="1200"/>
              </a:spcBef>
            </a:pPr>
            <a:r>
              <a:rPr lang="en-GB" sz="2000" dirty="0">
                <a:cs typeface="Arial"/>
              </a:rPr>
              <a:t>The needle and syringe should be disposed of immediately after use in a puncture resistant yellow sharps bin</a:t>
            </a:r>
          </a:p>
          <a:p>
            <a:pPr marL="342900" indent="-342900">
              <a:lnSpc>
                <a:spcPct val="100000"/>
              </a:lnSpc>
              <a:spcBef>
                <a:spcPts val="1200"/>
              </a:spcBef>
            </a:pPr>
            <a:r>
              <a:rPr lang="en-GB" sz="2000" dirty="0">
                <a:cs typeface="Arial"/>
              </a:rPr>
              <a:t>The yellow sharps bin should be sealed when it is two-thirds full and replaced with a new one</a:t>
            </a:r>
          </a:p>
          <a:p>
            <a:pPr marL="342900" indent="-342900">
              <a:lnSpc>
                <a:spcPct val="110000"/>
              </a:lnSpc>
              <a:spcBef>
                <a:spcPts val="1200"/>
              </a:spcBef>
            </a:pPr>
            <a:r>
              <a:rPr lang="en-GB" sz="2000" dirty="0">
                <a:cs typeface="Arial"/>
              </a:rPr>
              <a:t>Any blood-stained gauze should be placed in a bin for healthcare waste</a:t>
            </a:r>
          </a:p>
          <a:p>
            <a:pPr marL="342900" indent="-342900">
              <a:lnSpc>
                <a:spcPct val="100000"/>
              </a:lnSpc>
              <a:spcBef>
                <a:spcPts val="1200"/>
              </a:spcBef>
            </a:pPr>
            <a:endParaRPr lang="en-GB" sz="2000" dirty="0">
              <a:cs typeface="Arial"/>
            </a:endParaRPr>
          </a:p>
          <a:p>
            <a:endParaRPr lang="en-GB" dirty="0"/>
          </a:p>
        </p:txBody>
      </p:sp>
      <p:sp>
        <p:nvSpPr>
          <p:cNvPr id="5" name="Slide Number Placeholder 4">
            <a:extLst>
              <a:ext uri="{FF2B5EF4-FFF2-40B4-BE49-F238E27FC236}">
                <a16:creationId xmlns:a16="http://schemas.microsoft.com/office/drawing/2014/main" id="{28F5D863-4683-415C-B518-9CA7519C346A}"/>
              </a:ext>
            </a:extLst>
          </p:cNvPr>
          <p:cNvSpPr>
            <a:spLocks noGrp="1"/>
          </p:cNvSpPr>
          <p:nvPr>
            <p:ph type="sldNum" sz="quarter" idx="11"/>
          </p:nvPr>
        </p:nvSpPr>
        <p:spPr/>
        <p:txBody>
          <a:bodyPr/>
          <a:lstStyle/>
          <a:p>
            <a:fld id="{344369E4-5DE7-46E5-874E-4FD437973785}" type="slidenum">
              <a:rPr lang="en-GB" smtClean="0"/>
              <a:pPr/>
              <a:t>53</a:t>
            </a:fld>
            <a:endParaRPr lang="en-GB" sz="1400"/>
          </a:p>
        </p:txBody>
      </p:sp>
      <p:sp>
        <p:nvSpPr>
          <p:cNvPr id="6" name="Footer Placeholder 5">
            <a:extLst>
              <a:ext uri="{FF2B5EF4-FFF2-40B4-BE49-F238E27FC236}">
                <a16:creationId xmlns:a16="http://schemas.microsoft.com/office/drawing/2014/main" id="{24A6F8DF-5488-1E47-74C3-CDBCDD2A3867}"/>
              </a:ext>
            </a:extLst>
          </p:cNvPr>
          <p:cNvSpPr>
            <a:spLocks noGrp="1"/>
          </p:cNvSpPr>
          <p:nvPr>
            <p:ph type="ftr" sz="quarter" idx="11"/>
          </p:nvPr>
        </p:nvSpPr>
        <p:spPr>
          <a:xfrm>
            <a:off x="1331359" y="6363271"/>
            <a:ext cx="10513168"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36994234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20957-BF7C-4DF6-A7E6-A09B430B3981}"/>
              </a:ext>
            </a:extLst>
          </p:cNvPr>
          <p:cNvSpPr>
            <a:spLocks noGrp="1"/>
          </p:cNvSpPr>
          <p:nvPr>
            <p:ph type="title"/>
          </p:nvPr>
        </p:nvSpPr>
        <p:spPr>
          <a:xfrm>
            <a:off x="158566" y="175657"/>
            <a:ext cx="11874868" cy="648072"/>
          </a:xfrm>
        </p:spPr>
        <p:txBody>
          <a:bodyPr lIns="91440" tIns="45720" rIns="91440" bIns="45720" anchor="t">
            <a:noAutofit/>
          </a:bodyPr>
          <a:lstStyle/>
          <a:p>
            <a:pPr algn="ctr"/>
            <a:r>
              <a:rPr lang="en-GB" b="1" dirty="0"/>
              <a:t>Adverse reactions following vaccination</a:t>
            </a:r>
          </a:p>
        </p:txBody>
      </p:sp>
      <p:sp>
        <p:nvSpPr>
          <p:cNvPr id="6" name="Content Placeholder 5">
            <a:extLst>
              <a:ext uri="{FF2B5EF4-FFF2-40B4-BE49-F238E27FC236}">
                <a16:creationId xmlns:a16="http://schemas.microsoft.com/office/drawing/2014/main" id="{B11C5FC2-992B-4F58-932C-E02011F5B5A3}"/>
              </a:ext>
            </a:extLst>
          </p:cNvPr>
          <p:cNvSpPr>
            <a:spLocks noGrp="1"/>
          </p:cNvSpPr>
          <p:nvPr>
            <p:ph idx="1"/>
          </p:nvPr>
        </p:nvSpPr>
        <p:spPr>
          <a:xfrm>
            <a:off x="255323" y="1235390"/>
            <a:ext cx="11439236" cy="4709299"/>
          </a:xfrm>
        </p:spPr>
        <p:txBody>
          <a:bodyPr vert="horz" lIns="91440" tIns="45720" rIns="91440" bIns="45720" rtlCol="0" anchor="t">
            <a:noAutofit/>
          </a:bodyPr>
          <a:lstStyle/>
          <a:p>
            <a:pPr marL="0" indent="0" defTabSz="762000">
              <a:lnSpc>
                <a:spcPct val="100000"/>
              </a:lnSpc>
              <a:spcBef>
                <a:spcPts val="0"/>
              </a:spcBef>
              <a:buNone/>
              <a:defRPr/>
            </a:pPr>
            <a:r>
              <a:rPr lang="en-GB" sz="2000" dirty="0">
                <a:cs typeface="Arial"/>
              </a:rPr>
              <a:t>Some people can feel unwell following an injection and some people may experience an adverse reaction.</a:t>
            </a:r>
          </a:p>
          <a:p>
            <a:pPr marL="0" indent="0" defTabSz="762000">
              <a:lnSpc>
                <a:spcPct val="100000"/>
              </a:lnSpc>
              <a:spcBef>
                <a:spcPts val="0"/>
              </a:spcBef>
              <a:buNone/>
              <a:defRPr/>
            </a:pPr>
            <a:endParaRPr lang="en-GB" sz="2000" dirty="0"/>
          </a:p>
          <a:p>
            <a:pPr marL="0" indent="0" defTabSz="762000">
              <a:lnSpc>
                <a:spcPct val="100000"/>
              </a:lnSpc>
              <a:spcBef>
                <a:spcPts val="0"/>
              </a:spcBef>
              <a:buNone/>
              <a:defRPr/>
            </a:pPr>
            <a:r>
              <a:rPr lang="en-GB" sz="2000" dirty="0">
                <a:cs typeface="Arial"/>
              </a:rPr>
              <a:t>Vaccinees should be informed of the potential expected reactions to Abrysvo</a:t>
            </a:r>
            <a:r>
              <a:rPr lang="en-GB" sz="2000" baseline="30000" dirty="0">
                <a:cs typeface="Arial"/>
              </a:rPr>
              <a:t>®</a:t>
            </a:r>
            <a:endParaRPr lang="en-GB" sz="2000" dirty="0">
              <a:solidFill>
                <a:srgbClr val="212A73"/>
              </a:solidFill>
              <a:cs typeface="Arial"/>
            </a:endParaRPr>
          </a:p>
          <a:p>
            <a:pPr marL="0" indent="0" defTabSz="762000">
              <a:lnSpc>
                <a:spcPct val="100000"/>
              </a:lnSpc>
              <a:spcBef>
                <a:spcPts val="0"/>
              </a:spcBef>
              <a:buNone/>
              <a:defRPr/>
            </a:pPr>
            <a:endParaRPr lang="en-GB" sz="2000" baseline="30000" dirty="0">
              <a:cs typeface="Arial"/>
            </a:endParaRPr>
          </a:p>
          <a:p>
            <a:pPr defTabSz="762000">
              <a:lnSpc>
                <a:spcPct val="100000"/>
              </a:lnSpc>
              <a:spcBef>
                <a:spcPts val="0"/>
              </a:spcBef>
              <a:defRPr/>
            </a:pPr>
            <a:r>
              <a:rPr lang="en-GB" sz="2000" dirty="0">
                <a:cs typeface="Arial"/>
              </a:rPr>
              <a:t>Adverse reactions reported by Abrysvo</a:t>
            </a:r>
            <a:r>
              <a:rPr lang="en-GB" sz="2000" baseline="30000" dirty="0">
                <a:cs typeface="Arial"/>
              </a:rPr>
              <a:t>®</a:t>
            </a:r>
            <a:r>
              <a:rPr lang="en-GB" sz="2000" dirty="0">
                <a:cs typeface="Arial"/>
              </a:rPr>
              <a:t> clinical trial participants were the expected side-effects commonly reported after any vaccination, reflecting the initiation of the inflammatory and immune responses that lead to vaccine-induced protection against disease</a:t>
            </a:r>
          </a:p>
          <a:p>
            <a:pPr>
              <a:lnSpc>
                <a:spcPct val="100000"/>
              </a:lnSpc>
              <a:spcBef>
                <a:spcPts val="0"/>
              </a:spcBef>
              <a:defRPr/>
            </a:pPr>
            <a:r>
              <a:rPr lang="en-GB" sz="2000" dirty="0">
                <a:cs typeface="Arial"/>
              </a:rPr>
              <a:t>For individuals aged 60 years and above, only vaccination site pain was very commonly reported (reported by 11% of those who received the vaccine in clinical trials)</a:t>
            </a:r>
          </a:p>
          <a:p>
            <a:pPr>
              <a:lnSpc>
                <a:spcPct val="100000"/>
              </a:lnSpc>
              <a:spcBef>
                <a:spcPts val="0"/>
              </a:spcBef>
              <a:defRPr/>
            </a:pPr>
            <a:r>
              <a:rPr lang="en-GB" sz="2000" dirty="0">
                <a:cs typeface="Arial"/>
              </a:rPr>
              <a:t>Commonly reported reactions (affecting more than 1 in 100 but not as many as 1 in 10 of those receiving the vaccine) were vaccination site redness and swelling</a:t>
            </a:r>
          </a:p>
          <a:p>
            <a:pPr>
              <a:lnSpc>
                <a:spcPct val="100000"/>
              </a:lnSpc>
              <a:spcBef>
                <a:spcPts val="0"/>
              </a:spcBef>
              <a:defRPr/>
            </a:pPr>
            <a:r>
              <a:rPr lang="en-GB" sz="2000" dirty="0">
                <a:cs typeface="Arial"/>
              </a:rPr>
              <a:t>Although headache and myalgia were commonly reported adverse reactions from the clinical trial of younger adults (aged 49 years or below), these were not reported by the 60 years and above age group</a:t>
            </a:r>
          </a:p>
        </p:txBody>
      </p:sp>
      <p:sp>
        <p:nvSpPr>
          <p:cNvPr id="11" name="Slide Number Placeholder 10">
            <a:extLst>
              <a:ext uri="{FF2B5EF4-FFF2-40B4-BE49-F238E27FC236}">
                <a16:creationId xmlns:a16="http://schemas.microsoft.com/office/drawing/2014/main" id="{5D338B5D-CFE3-40A4-8CB9-0B58BE651CD9}"/>
              </a:ext>
            </a:extLst>
          </p:cNvPr>
          <p:cNvSpPr>
            <a:spLocks noGrp="1"/>
          </p:cNvSpPr>
          <p:nvPr>
            <p:ph type="sldNum" sz="quarter" idx="11"/>
          </p:nvPr>
        </p:nvSpPr>
        <p:spPr/>
        <p:txBody>
          <a:bodyPr/>
          <a:lstStyle/>
          <a:p>
            <a:fld id="{344369E4-5DE7-46E5-874E-4FD437973785}" type="slidenum">
              <a:rPr lang="en-GB" smtClean="0"/>
              <a:pPr/>
              <a:t>54</a:t>
            </a:fld>
            <a:endParaRPr lang="en-GB" sz="1400"/>
          </a:p>
        </p:txBody>
      </p:sp>
      <p:sp>
        <p:nvSpPr>
          <p:cNvPr id="3" name="Footer Placeholder 2">
            <a:extLst>
              <a:ext uri="{FF2B5EF4-FFF2-40B4-BE49-F238E27FC236}">
                <a16:creationId xmlns:a16="http://schemas.microsoft.com/office/drawing/2014/main" id="{AF571744-93E9-0787-EC77-1B0EAFCD83AA}"/>
              </a:ext>
            </a:extLst>
          </p:cNvPr>
          <p:cNvSpPr>
            <a:spLocks noGrp="1"/>
          </p:cNvSpPr>
          <p:nvPr>
            <p:ph type="ftr" sz="quarter" idx="11"/>
          </p:nvPr>
        </p:nvSpPr>
        <p:spPr>
          <a:xfrm>
            <a:off x="1331359" y="6356350"/>
            <a:ext cx="10515600" cy="291030"/>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71792601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FFC358-8D89-4A0B-A5E7-850A192CF4A6}"/>
              </a:ext>
            </a:extLst>
          </p:cNvPr>
          <p:cNvSpPr>
            <a:spLocks noGrp="1"/>
          </p:cNvSpPr>
          <p:nvPr>
            <p:ph type="title"/>
          </p:nvPr>
        </p:nvSpPr>
        <p:spPr>
          <a:xfrm>
            <a:off x="284018" y="281998"/>
            <a:ext cx="10515600" cy="785236"/>
          </a:xfrm>
        </p:spPr>
        <p:txBody>
          <a:bodyPr lIns="91440" tIns="45720" rIns="91440" bIns="45720" anchor="t"/>
          <a:lstStyle/>
          <a:p>
            <a:r>
              <a:rPr lang="en-GB" b="1" dirty="0"/>
              <a:t>Reporting adverse reactions</a:t>
            </a:r>
          </a:p>
        </p:txBody>
      </p:sp>
      <p:sp>
        <p:nvSpPr>
          <p:cNvPr id="3" name="Content Placeholder 2">
            <a:extLst>
              <a:ext uri="{FF2B5EF4-FFF2-40B4-BE49-F238E27FC236}">
                <a16:creationId xmlns:a16="http://schemas.microsoft.com/office/drawing/2014/main" id="{E9673EC5-A9A1-479D-998A-F0E8F2DC3C8C}"/>
              </a:ext>
            </a:extLst>
          </p:cNvPr>
          <p:cNvSpPr>
            <a:spLocks noGrp="1"/>
          </p:cNvSpPr>
          <p:nvPr>
            <p:ph idx="1"/>
          </p:nvPr>
        </p:nvSpPr>
        <p:spPr>
          <a:xfrm>
            <a:off x="294547" y="1418885"/>
            <a:ext cx="11059253" cy="1317527"/>
          </a:xfrm>
        </p:spPr>
        <p:txBody>
          <a:bodyPr vert="horz" lIns="91440" tIns="45720" rIns="91440" bIns="45720" rtlCol="0" anchor="t">
            <a:normAutofit lnSpcReduction="10000"/>
          </a:bodyPr>
          <a:lstStyle/>
          <a:p>
            <a:pPr marL="0" indent="0">
              <a:lnSpc>
                <a:spcPct val="107000"/>
              </a:lnSpc>
              <a:spcAft>
                <a:spcPts val="800"/>
              </a:spcAft>
              <a:buNone/>
            </a:pPr>
            <a:r>
              <a:rPr lang="en-GB" sz="1900" dirty="0">
                <a:latin typeface="+mn-lt"/>
                <a:cs typeface="Arial"/>
              </a:rPr>
              <a:t>Abrysvo</a:t>
            </a:r>
            <a:r>
              <a:rPr lang="en-GB" sz="1900" baseline="30000" dirty="0">
                <a:latin typeface="+mn-lt"/>
                <a:cs typeface="Arial"/>
              </a:rPr>
              <a:t>®</a:t>
            </a:r>
            <a:r>
              <a:rPr lang="en-GB" sz="1900" dirty="0">
                <a:latin typeface="+mn-lt"/>
                <a:cs typeface="Arial"/>
              </a:rPr>
              <a:t> is a newly licensed vaccine and is subject to additional monitoring under the </a:t>
            </a:r>
            <a:r>
              <a:rPr lang="en-GB" sz="1900" b="1" dirty="0">
                <a:latin typeface="+mn-lt"/>
                <a:cs typeface="Arial"/>
              </a:rPr>
              <a:t>black triangle </a:t>
            </a:r>
            <a:r>
              <a:rPr lang="en-GB" sz="1900" dirty="0">
                <a:latin typeface="+mn-lt"/>
                <a:cs typeface="Arial"/>
              </a:rPr>
              <a:t>labelling scheme. This means that all suspected adverse reactions following administration should be reported to the MHRA using their Yellow CARD reporting scheme at </a:t>
            </a:r>
            <a:r>
              <a:rPr lang="en-GB" sz="1900" dirty="0">
                <a:latin typeface="+mn-lt"/>
                <a:cs typeface="Arial"/>
                <a:hlinkClick r:id="rId3">
                  <a:extLst>
                    <a:ext uri="{A12FA001-AC4F-418D-AE19-62706E023703}">
                      <ahyp:hlinkClr xmlns:ahyp="http://schemas.microsoft.com/office/drawing/2018/hyperlinkcolor" val="tx"/>
                    </a:ext>
                  </a:extLst>
                </a:hlinkClick>
              </a:rPr>
              <a:t>Yellow Card | Making medicines and medical devices safer (mhra.gov.uk)</a:t>
            </a:r>
            <a:r>
              <a:rPr lang="en-GB" sz="1900" dirty="0">
                <a:latin typeface="+mn-lt"/>
                <a:cs typeface="Arial"/>
              </a:rPr>
              <a:t>.  </a:t>
            </a:r>
            <a:endParaRPr lang="en-GB" sz="1900" dirty="0">
              <a:cs typeface="Arial"/>
            </a:endParaRPr>
          </a:p>
          <a:p>
            <a:pPr>
              <a:lnSpc>
                <a:spcPct val="107000"/>
              </a:lnSpc>
              <a:spcAft>
                <a:spcPts val="800"/>
              </a:spcAft>
            </a:pPr>
            <a:endParaRPr lang="en-GB" sz="1900" dirty="0">
              <a:cs typeface="Arial"/>
            </a:endParaRPr>
          </a:p>
          <a:p>
            <a:pPr marL="0" indent="0">
              <a:buNone/>
            </a:pPr>
            <a:endParaRPr lang="en-GB" dirty="0"/>
          </a:p>
        </p:txBody>
      </p:sp>
      <p:sp>
        <p:nvSpPr>
          <p:cNvPr id="5" name="Slide Number Placeholder 4">
            <a:extLst>
              <a:ext uri="{FF2B5EF4-FFF2-40B4-BE49-F238E27FC236}">
                <a16:creationId xmlns:a16="http://schemas.microsoft.com/office/drawing/2014/main" id="{1140E972-2B7D-42E8-B4B8-C099CCE6AFF1}"/>
              </a:ext>
            </a:extLst>
          </p:cNvPr>
          <p:cNvSpPr>
            <a:spLocks noGrp="1"/>
          </p:cNvSpPr>
          <p:nvPr>
            <p:ph type="sldNum" sz="quarter" idx="11"/>
          </p:nvPr>
        </p:nvSpPr>
        <p:spPr/>
        <p:txBody>
          <a:bodyPr/>
          <a:lstStyle/>
          <a:p>
            <a:fld id="{344369E4-5DE7-46E5-874E-4FD437973785}" type="slidenum">
              <a:rPr lang="en-GB" smtClean="0"/>
              <a:pPr/>
              <a:t>55</a:t>
            </a:fld>
            <a:endParaRPr lang="en-GB" sz="1400"/>
          </a:p>
        </p:txBody>
      </p:sp>
      <p:sp>
        <p:nvSpPr>
          <p:cNvPr id="6" name="Content Placeholder 2">
            <a:extLst>
              <a:ext uri="{FF2B5EF4-FFF2-40B4-BE49-F238E27FC236}">
                <a16:creationId xmlns:a16="http://schemas.microsoft.com/office/drawing/2014/main" id="{895A9C51-DA1C-4F2C-98DE-857229B3594D}"/>
              </a:ext>
            </a:extLst>
          </p:cNvPr>
          <p:cNvSpPr txBox="1">
            <a:spLocks/>
          </p:cNvSpPr>
          <p:nvPr/>
        </p:nvSpPr>
        <p:spPr bwMode="auto">
          <a:xfrm>
            <a:off x="294868" y="2934371"/>
            <a:ext cx="7858532" cy="288099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4763" indent="-4763" algn="l" rtl="0" eaLnBrk="0" fontAlgn="base" hangingPunct="0">
              <a:lnSpc>
                <a:spcPct val="114000"/>
              </a:lnSpc>
              <a:spcBef>
                <a:spcPts val="0"/>
              </a:spcBef>
              <a:spcAft>
                <a:spcPct val="0"/>
              </a:spcAft>
              <a:buFont typeface="Arial" pitchFamily="84" charset="0"/>
              <a:defRPr sz="1800" b="0" kern="1200" baseline="0">
                <a:solidFill>
                  <a:schemeClr val="tx1"/>
                </a:solidFill>
                <a:latin typeface="Arial" pitchFamily="34" charset="0"/>
                <a:ea typeface="ヒラギノ角ゴ Pro W3" pitchFamily="84" charset="-128"/>
                <a:cs typeface="ヒラギノ角ゴ Pro W3" pitchFamily="84" charset="-128"/>
              </a:defRPr>
            </a:lvl1pPr>
            <a:lvl2pPr marL="354013" indent="-176213" algn="l" rtl="0" eaLnBrk="0" fontAlgn="base" hangingPunct="0">
              <a:spcBef>
                <a:spcPts val="600"/>
              </a:spcBef>
              <a:spcAft>
                <a:spcPct val="0"/>
              </a:spcAft>
              <a:defRPr kern="1200" baseline="0">
                <a:solidFill>
                  <a:schemeClr val="tx1"/>
                </a:solidFill>
                <a:latin typeface="Arial" pitchFamily="34" charset="0"/>
                <a:ea typeface="ヒラギノ角ゴ Pro W3" pitchFamily="84" charset="-128"/>
                <a:cs typeface="+mn-cs"/>
              </a:defRPr>
            </a:lvl2pPr>
            <a:lvl3pPr marL="215900" indent="-215900" algn="l" rtl="0" eaLnBrk="0" fontAlgn="base" hangingPunct="0">
              <a:spcBef>
                <a:spcPts val="600"/>
              </a:spcBef>
              <a:spcAft>
                <a:spcPct val="0"/>
              </a:spcAft>
              <a:buFont typeface="Arial" pitchFamily="84" charset="0"/>
              <a:buChar char="•"/>
              <a:defRPr kern="1200">
                <a:solidFill>
                  <a:schemeClr val="tx1"/>
                </a:solidFill>
                <a:latin typeface="Arial" pitchFamily="34" charset="0"/>
                <a:ea typeface="ヒラギノ角ゴ Pro W3" pitchFamily="84" charset="-128"/>
                <a:cs typeface="+mn-cs"/>
              </a:defRPr>
            </a:lvl3pPr>
            <a:lvl4pPr marL="625475" indent="-190500" algn="l" rtl="0" eaLnBrk="0" fontAlgn="base" hangingPunct="0">
              <a:spcBef>
                <a:spcPts val="600"/>
              </a:spcBef>
              <a:spcAft>
                <a:spcPct val="0"/>
              </a:spcAft>
              <a:buFont typeface="Arial" pitchFamily="34" charset="0"/>
              <a:buChar char="•"/>
              <a:defRPr sz="1600" kern="1200">
                <a:solidFill>
                  <a:schemeClr val="tx1"/>
                </a:solidFill>
                <a:latin typeface="Arial" pitchFamily="34" charset="0"/>
                <a:ea typeface="ヒラギノ角ゴ Pro W3" pitchFamily="84" charset="-128"/>
                <a:cs typeface="+mn-cs"/>
              </a:defRPr>
            </a:lvl4pPr>
            <a:lvl5pPr marL="1073150" indent="-177800" algn="l" rtl="0" eaLnBrk="0" fontAlgn="base" hangingPunct="0">
              <a:spcBef>
                <a:spcPct val="20000"/>
              </a:spcBef>
              <a:spcAft>
                <a:spcPct val="0"/>
              </a:spcAft>
              <a:buFont typeface="Arial" pitchFamily="34" charset="0"/>
              <a:buChar char="•"/>
              <a:defRPr sz="1500" kern="1200">
                <a:solidFill>
                  <a:schemeClr val="tx1"/>
                </a:solidFill>
                <a:latin typeface="Arial" pitchFamily="34" charset="0"/>
                <a:ea typeface="ヒラギノ角ゴ Pro W3" pitchFamily="84" charset="-128"/>
                <a:cs typeface="+mn-cs"/>
              </a:defRPr>
            </a:lvl5pPr>
            <a:lvl6pPr marL="1520825" indent="-187325" algn="l" defTabSz="914400" rtl="0" eaLnBrk="1" latinLnBrk="0" hangingPunct="1">
              <a:spcBef>
                <a:spcPct val="20000"/>
              </a:spcBef>
              <a:buFontTx/>
              <a:buNone/>
              <a:defRPr sz="1400" kern="1200" baseline="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85750" indent="-285750">
              <a:lnSpc>
                <a:spcPct val="100000"/>
              </a:lnSpc>
              <a:spcAft>
                <a:spcPts val="600"/>
              </a:spcAft>
              <a:buClr>
                <a:srgbClr val="007C91"/>
              </a:buClr>
              <a:buFont typeface="Arial" panose="020B0604020202020204" pitchFamily="34" charset="0"/>
              <a:buChar char="•"/>
            </a:pPr>
            <a:r>
              <a:rPr lang="en-GB" altLang="en-US" sz="1900">
                <a:latin typeface="Arial"/>
                <a:ea typeface="ヒラギノ角ゴ Pro W3"/>
              </a:rPr>
              <a:t>vaccines are carefully monitored to ensure they are safe, not causing untoward side effects and are suitable for the immunisation programme</a:t>
            </a:r>
            <a:endParaRPr lang="en-US"/>
          </a:p>
          <a:p>
            <a:pPr marL="285750" indent="-285750">
              <a:lnSpc>
                <a:spcPct val="100000"/>
              </a:lnSpc>
              <a:spcAft>
                <a:spcPts val="600"/>
              </a:spcAft>
              <a:buClr>
                <a:srgbClr val="007C91"/>
              </a:buClr>
              <a:buFont typeface="Arial" panose="020B0604020202020204" pitchFamily="34" charset="0"/>
              <a:buChar char="•"/>
            </a:pPr>
            <a:r>
              <a:rPr lang="en-GB" altLang="en-US" sz="1900">
                <a:latin typeface="Arial"/>
                <a:ea typeface="ヒラギノ角ゴ Pro W3"/>
              </a:rPr>
              <a:t>MHRA promotes the collection and investigation of adverse reactions through the Yellow Card scheme which is a voluntary reporting system for suspected adverse reactions </a:t>
            </a:r>
            <a:endParaRPr lang="en-GB" altLang="en-US" sz="1900"/>
          </a:p>
          <a:p>
            <a:pPr marL="285750" indent="-285750">
              <a:lnSpc>
                <a:spcPct val="100000"/>
              </a:lnSpc>
              <a:spcAft>
                <a:spcPts val="600"/>
              </a:spcAft>
              <a:buClr>
                <a:srgbClr val="007C91"/>
              </a:buClr>
              <a:buFont typeface="Arial" panose="020B0604020202020204" pitchFamily="34" charset="0"/>
              <a:buChar char="•"/>
            </a:pPr>
            <a:r>
              <a:rPr lang="en-GB" altLang="en-US" sz="1900">
                <a:latin typeface="Arial"/>
                <a:ea typeface="ヒラギノ角ゴ Pro W3"/>
              </a:rPr>
              <a:t>anyone (vaccine recipients and HCWs) can make a Yellow Card report, even if they are uncertain as to whether a vaccine caused the condition</a:t>
            </a:r>
          </a:p>
        </p:txBody>
      </p:sp>
      <p:pic>
        <p:nvPicPr>
          <p:cNvPr id="7" name="Picture 6">
            <a:extLst>
              <a:ext uri="{FF2B5EF4-FFF2-40B4-BE49-F238E27FC236}">
                <a16:creationId xmlns:a16="http://schemas.microsoft.com/office/drawing/2014/main" id="{4EC8C6FB-C048-4C32-BC63-08C2E1DB39AA}"/>
              </a:ext>
            </a:extLst>
          </p:cNvPr>
          <p:cNvPicPr>
            <a:picLocks noChangeAspect="1"/>
          </p:cNvPicPr>
          <p:nvPr/>
        </p:nvPicPr>
        <p:blipFill>
          <a:blip r:embed="rId4"/>
          <a:stretch>
            <a:fillRect/>
          </a:stretch>
        </p:blipFill>
        <p:spPr>
          <a:xfrm>
            <a:off x="8389624" y="3027356"/>
            <a:ext cx="3553779" cy="2704223"/>
          </a:xfrm>
          <a:prstGeom prst="rect">
            <a:avLst/>
          </a:prstGeom>
          <a:ln>
            <a:solidFill>
              <a:schemeClr val="accent6"/>
            </a:solidFill>
          </a:ln>
        </p:spPr>
      </p:pic>
      <p:sp>
        <p:nvSpPr>
          <p:cNvPr id="8" name="Footer Placeholder 7">
            <a:extLst>
              <a:ext uri="{FF2B5EF4-FFF2-40B4-BE49-F238E27FC236}">
                <a16:creationId xmlns:a16="http://schemas.microsoft.com/office/drawing/2014/main" id="{10DFF971-527B-B1AE-AF50-B0EFA8E9C1F0}"/>
              </a:ext>
            </a:extLst>
          </p:cNvPr>
          <p:cNvSpPr>
            <a:spLocks noGrp="1"/>
          </p:cNvSpPr>
          <p:nvPr>
            <p:ph type="ftr" sz="quarter" idx="11"/>
          </p:nvPr>
        </p:nvSpPr>
        <p:spPr>
          <a:xfrm>
            <a:off x="1526569" y="6356350"/>
            <a:ext cx="10763894"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309648295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DD2D88-EA17-4A21-81C4-E2875D3097A0}"/>
              </a:ext>
            </a:extLst>
          </p:cNvPr>
          <p:cNvSpPr>
            <a:spLocks noGrp="1"/>
          </p:cNvSpPr>
          <p:nvPr>
            <p:ph type="title"/>
          </p:nvPr>
        </p:nvSpPr>
        <p:spPr>
          <a:xfrm>
            <a:off x="330206" y="106297"/>
            <a:ext cx="10515600" cy="972607"/>
          </a:xfrm>
        </p:spPr>
        <p:txBody>
          <a:bodyPr lIns="91440" tIns="45720" rIns="91440" bIns="45720" anchor="t"/>
          <a:lstStyle/>
          <a:p>
            <a:r>
              <a:rPr lang="en-GB" b="1" dirty="0"/>
              <a:t>Documentation and record keeping</a:t>
            </a:r>
          </a:p>
        </p:txBody>
      </p:sp>
      <p:sp>
        <p:nvSpPr>
          <p:cNvPr id="6" name="TextBox 5">
            <a:extLst>
              <a:ext uri="{FF2B5EF4-FFF2-40B4-BE49-F238E27FC236}">
                <a16:creationId xmlns:a16="http://schemas.microsoft.com/office/drawing/2014/main" id="{E7C18F16-C829-4EA8-96AA-5B7909D84355}"/>
              </a:ext>
            </a:extLst>
          </p:cNvPr>
          <p:cNvSpPr txBox="1"/>
          <p:nvPr/>
        </p:nvSpPr>
        <p:spPr>
          <a:xfrm>
            <a:off x="640709" y="2070754"/>
            <a:ext cx="4056248" cy="2908489"/>
          </a:xfrm>
          <a:prstGeom prst="rect">
            <a:avLst/>
          </a:prstGeom>
          <a:noFill/>
        </p:spPr>
        <p:txBody>
          <a:bodyPr wrap="square" lIns="91440" tIns="45720" rIns="91440" bIns="45720" rtlCol="0" anchor="t">
            <a:spAutoFit/>
          </a:bodyPr>
          <a:lstStyle/>
          <a:p>
            <a:r>
              <a:rPr lang="en-GB" sz="1600" b="1" dirty="0"/>
              <a:t>Box 1</a:t>
            </a:r>
            <a:r>
              <a:rPr lang="en-GB" sz="1600" dirty="0"/>
              <a:t>. Following vaccination, the following information should be recorded:</a:t>
            </a:r>
          </a:p>
          <a:p>
            <a:pPr marL="285750" indent="-285750">
              <a:spcBef>
                <a:spcPts val="600"/>
              </a:spcBef>
              <a:buClr>
                <a:srgbClr val="007C91"/>
              </a:buClr>
              <a:buFont typeface="Arial" panose="020B0604020202020204" pitchFamily="34" charset="0"/>
              <a:buChar char="•"/>
            </a:pPr>
            <a:r>
              <a:rPr lang="en-GB" sz="1600" dirty="0"/>
              <a:t>vaccine name</a:t>
            </a:r>
          </a:p>
          <a:p>
            <a:pPr marL="285750" indent="-285750">
              <a:buClr>
                <a:srgbClr val="007C91"/>
              </a:buClr>
              <a:buFont typeface="Arial" panose="020B0604020202020204" pitchFamily="34" charset="0"/>
              <a:buChar char="•"/>
            </a:pPr>
            <a:r>
              <a:rPr lang="en-GB" sz="1600" dirty="0"/>
              <a:t>product name</a:t>
            </a:r>
          </a:p>
          <a:p>
            <a:pPr marL="285750" indent="-285750">
              <a:buClr>
                <a:srgbClr val="007C91"/>
              </a:buClr>
              <a:buFont typeface="Arial" panose="020B0604020202020204" pitchFamily="34" charset="0"/>
              <a:buChar char="•"/>
            </a:pPr>
            <a:r>
              <a:rPr lang="en-GB" sz="1600" dirty="0"/>
              <a:t>batch number</a:t>
            </a:r>
          </a:p>
          <a:p>
            <a:pPr marL="285750" indent="-285750">
              <a:buClr>
                <a:srgbClr val="007C91"/>
              </a:buClr>
              <a:buFont typeface="Arial" panose="020B0604020202020204" pitchFamily="34" charset="0"/>
              <a:buChar char="•"/>
            </a:pPr>
            <a:r>
              <a:rPr lang="en-GB" sz="1600" dirty="0"/>
              <a:t>expiry date</a:t>
            </a:r>
          </a:p>
          <a:p>
            <a:pPr marL="285750" indent="-285750">
              <a:buClr>
                <a:srgbClr val="007C91"/>
              </a:buClr>
              <a:buFont typeface="Arial" panose="020B0604020202020204" pitchFamily="34" charset="0"/>
              <a:buChar char="•"/>
            </a:pPr>
            <a:r>
              <a:rPr lang="en-GB" sz="1600" dirty="0"/>
              <a:t>dose administered</a:t>
            </a:r>
          </a:p>
          <a:p>
            <a:pPr marL="285750" indent="-285750">
              <a:buClr>
                <a:srgbClr val="007C91"/>
              </a:buClr>
              <a:buFont typeface="Arial" panose="020B0604020202020204" pitchFamily="34" charset="0"/>
              <a:buChar char="•"/>
            </a:pPr>
            <a:r>
              <a:rPr lang="en-GB" sz="1600" dirty="0"/>
              <a:t>date immunisation given</a:t>
            </a:r>
          </a:p>
          <a:p>
            <a:pPr marL="285750" indent="-285750">
              <a:buClr>
                <a:srgbClr val="007C91"/>
              </a:buClr>
              <a:buFont typeface="Arial" panose="020B0604020202020204" pitchFamily="34" charset="0"/>
              <a:buChar char="•"/>
            </a:pPr>
            <a:r>
              <a:rPr lang="en-GB" sz="1600" dirty="0"/>
              <a:t>route/site used</a:t>
            </a:r>
          </a:p>
          <a:p>
            <a:pPr marL="285750" indent="-285750">
              <a:buClr>
                <a:srgbClr val="007C91"/>
              </a:buClr>
              <a:buFont typeface="Arial" panose="020B0604020202020204" pitchFamily="34" charset="0"/>
              <a:buChar char="•"/>
            </a:pPr>
            <a:r>
              <a:rPr lang="en-GB" sz="1600" dirty="0"/>
              <a:t>name and signature of vaccinator</a:t>
            </a:r>
          </a:p>
          <a:p>
            <a:endParaRPr lang="en-GB" dirty="0"/>
          </a:p>
        </p:txBody>
      </p:sp>
      <p:sp>
        <p:nvSpPr>
          <p:cNvPr id="7" name="Content Placeholder 6">
            <a:extLst>
              <a:ext uri="{FF2B5EF4-FFF2-40B4-BE49-F238E27FC236}">
                <a16:creationId xmlns:a16="http://schemas.microsoft.com/office/drawing/2014/main" id="{C9CC66D2-3CBE-4BB1-8758-573FD8336C19}"/>
              </a:ext>
            </a:extLst>
          </p:cNvPr>
          <p:cNvSpPr txBox="1">
            <a:spLocks noGrp="1"/>
          </p:cNvSpPr>
          <p:nvPr>
            <p:ph idx="1"/>
          </p:nvPr>
        </p:nvSpPr>
        <p:spPr>
          <a:xfrm>
            <a:off x="5146137" y="2070754"/>
            <a:ext cx="6294014" cy="3243965"/>
          </a:xfrm>
          <a:prstGeom prst="rect">
            <a:avLst/>
          </a:prstGeom>
          <a:noFill/>
        </p:spPr>
        <p:txBody>
          <a:bodyPr vert="horz" wrap="square" lIns="91440" tIns="45720" rIns="91440" bIns="45720" rtlCol="0" anchor="t">
            <a:spAutoFit/>
          </a:bodyPr>
          <a:lstStyle/>
          <a:p>
            <a:pPr marL="0" indent="0">
              <a:buNone/>
            </a:pPr>
            <a:r>
              <a:rPr lang="en-GB" sz="1600" dirty="0">
                <a:latin typeface="Arial"/>
                <a:cs typeface="Arial"/>
              </a:rPr>
              <a:t>The engaged provider must use the Welsh Immunisation System (WIS) for documenting RSV vaccination. </a:t>
            </a:r>
          </a:p>
          <a:p>
            <a:pPr marL="0" indent="0">
              <a:buNone/>
            </a:pPr>
            <a:r>
              <a:rPr lang="en-GB" sz="1600" dirty="0">
                <a:latin typeface="Arial"/>
                <a:cs typeface="Arial"/>
              </a:rPr>
              <a:t>Including:</a:t>
            </a:r>
          </a:p>
          <a:p>
            <a:r>
              <a:rPr lang="en-GB" sz="1600" dirty="0">
                <a:latin typeface="Arial"/>
                <a:cs typeface="Arial"/>
              </a:rPr>
              <a:t>consent for vaccination</a:t>
            </a:r>
          </a:p>
          <a:p>
            <a:r>
              <a:rPr lang="en-GB" sz="1600" dirty="0">
                <a:latin typeface="Arial"/>
                <a:cs typeface="Arial"/>
              </a:rPr>
              <a:t>noting any contraindications</a:t>
            </a:r>
          </a:p>
          <a:p>
            <a:r>
              <a:rPr lang="en-GB" sz="1600" dirty="0">
                <a:latin typeface="Arial"/>
                <a:cs typeface="Arial"/>
              </a:rPr>
              <a:t>recording immediate adverse events</a:t>
            </a:r>
          </a:p>
          <a:p>
            <a:r>
              <a:rPr lang="en-GB" sz="1600" dirty="0">
                <a:latin typeface="Arial"/>
                <a:cs typeface="Arial"/>
              </a:rPr>
              <a:t>recording the refrigerator temperature(s) where vaccines are stored, twice daily (start and end of the day) on all working days, as per national guidance</a:t>
            </a:r>
          </a:p>
          <a:p>
            <a:pPr marL="0" indent="0">
              <a:buNone/>
            </a:pPr>
            <a:endParaRPr lang="en-GB" dirty="0">
              <a:latin typeface="Arial"/>
              <a:cs typeface="Arial"/>
            </a:endParaRPr>
          </a:p>
        </p:txBody>
      </p:sp>
      <p:sp>
        <p:nvSpPr>
          <p:cNvPr id="8" name="TextBox 7">
            <a:extLst>
              <a:ext uri="{FF2B5EF4-FFF2-40B4-BE49-F238E27FC236}">
                <a16:creationId xmlns:a16="http://schemas.microsoft.com/office/drawing/2014/main" id="{69635A68-6CA9-4021-A186-601190100554}"/>
              </a:ext>
            </a:extLst>
          </p:cNvPr>
          <p:cNvSpPr txBox="1"/>
          <p:nvPr/>
        </p:nvSpPr>
        <p:spPr>
          <a:xfrm>
            <a:off x="334369" y="881561"/>
            <a:ext cx="11527425" cy="1323439"/>
          </a:xfrm>
          <a:prstGeom prst="rect">
            <a:avLst/>
          </a:prstGeom>
          <a:noFill/>
        </p:spPr>
        <p:txBody>
          <a:bodyPr wrap="square" lIns="91440" tIns="45720" rIns="91440" bIns="45720" rtlCol="0" anchor="t">
            <a:spAutoFit/>
          </a:bodyPr>
          <a:lstStyle/>
          <a:p>
            <a:pPr>
              <a:buClr>
                <a:srgbClr val="007C91"/>
              </a:buClr>
            </a:pPr>
            <a:r>
              <a:rPr lang="en-GB" sz="2000" dirty="0"/>
              <a:t>It is essential that the information in Box 1 is recorded for all doses of vaccine given to ensure complete and accurate patient vaccination records and to enable extraction of the correct data for surveillance and vaccine coverage purposes.  </a:t>
            </a:r>
          </a:p>
          <a:p>
            <a:pPr>
              <a:buClr>
                <a:srgbClr val="007C91"/>
              </a:buClr>
            </a:pPr>
            <a:endParaRPr lang="en-GB" sz="2000" dirty="0"/>
          </a:p>
        </p:txBody>
      </p:sp>
      <p:sp>
        <p:nvSpPr>
          <p:cNvPr id="3" name="Rectangle 2">
            <a:extLst>
              <a:ext uri="{FF2B5EF4-FFF2-40B4-BE49-F238E27FC236}">
                <a16:creationId xmlns:a16="http://schemas.microsoft.com/office/drawing/2014/main" id="{64CF2B0F-7244-4D0D-80A1-885D6EAF6984}"/>
              </a:ext>
            </a:extLst>
          </p:cNvPr>
          <p:cNvSpPr/>
          <p:nvPr/>
        </p:nvSpPr>
        <p:spPr>
          <a:xfrm>
            <a:off x="588483" y="2064389"/>
            <a:ext cx="4099136" cy="270167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D0FE1EF8-62C3-465C-BE95-5CCC3983CA27}"/>
              </a:ext>
            </a:extLst>
          </p:cNvPr>
          <p:cNvSpPr/>
          <p:nvPr/>
        </p:nvSpPr>
        <p:spPr>
          <a:xfrm>
            <a:off x="5062055" y="2041678"/>
            <a:ext cx="6462178" cy="276844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Slide Number Placeholder 16">
            <a:extLst>
              <a:ext uri="{FF2B5EF4-FFF2-40B4-BE49-F238E27FC236}">
                <a16:creationId xmlns:a16="http://schemas.microsoft.com/office/drawing/2014/main" id="{7280104A-05D2-4550-80F7-F535E8FC941D}"/>
              </a:ext>
            </a:extLst>
          </p:cNvPr>
          <p:cNvSpPr>
            <a:spLocks noGrp="1"/>
          </p:cNvSpPr>
          <p:nvPr>
            <p:ph type="sldNum" sz="quarter" idx="11"/>
          </p:nvPr>
        </p:nvSpPr>
        <p:spPr>
          <a:xfrm>
            <a:off x="848833" y="6375221"/>
            <a:ext cx="7315200" cy="365125"/>
          </a:xfrm>
        </p:spPr>
        <p:txBody>
          <a:bodyPr/>
          <a:lstStyle/>
          <a:p>
            <a:fld id="{344369E4-5DE7-46E5-874E-4FD437973785}" type="slidenum">
              <a:rPr lang="en-GB" smtClean="0"/>
              <a:pPr/>
              <a:t>56</a:t>
            </a:fld>
            <a:endParaRPr lang="en-GB" sz="1400" dirty="0"/>
          </a:p>
        </p:txBody>
      </p:sp>
      <p:sp>
        <p:nvSpPr>
          <p:cNvPr id="4" name="Footer Placeholder 3">
            <a:extLst>
              <a:ext uri="{FF2B5EF4-FFF2-40B4-BE49-F238E27FC236}">
                <a16:creationId xmlns:a16="http://schemas.microsoft.com/office/drawing/2014/main" id="{0D757420-F13F-74D9-E621-4FFCC1A41608}"/>
              </a:ext>
            </a:extLst>
          </p:cNvPr>
          <p:cNvSpPr>
            <a:spLocks noGrp="1"/>
          </p:cNvSpPr>
          <p:nvPr>
            <p:ph type="ftr" sz="quarter" idx="11"/>
          </p:nvPr>
        </p:nvSpPr>
        <p:spPr>
          <a:xfrm>
            <a:off x="1423826" y="6375221"/>
            <a:ext cx="10100407" cy="277505"/>
          </a:xfrm>
        </p:spPr>
        <p:txBody>
          <a:bodyPr/>
          <a:lstStyle/>
          <a:p>
            <a:r>
              <a:rPr lang="en-GB"/>
              <a:t>RSV vaccination programme for older adults: training slide set for healthcare practitioners</a:t>
            </a:r>
          </a:p>
        </p:txBody>
      </p:sp>
      <p:sp>
        <p:nvSpPr>
          <p:cNvPr id="5" name="TextBox 4">
            <a:extLst>
              <a:ext uri="{FF2B5EF4-FFF2-40B4-BE49-F238E27FC236}">
                <a16:creationId xmlns:a16="http://schemas.microsoft.com/office/drawing/2014/main" id="{5A59075C-EF60-473A-C739-F397FB1C9E06}"/>
              </a:ext>
            </a:extLst>
          </p:cNvPr>
          <p:cNvSpPr txBox="1"/>
          <p:nvPr/>
        </p:nvSpPr>
        <p:spPr>
          <a:xfrm>
            <a:off x="588483" y="5057775"/>
            <a:ext cx="10935750" cy="646331"/>
          </a:xfrm>
          <a:prstGeom prst="rect">
            <a:avLst/>
          </a:prstGeom>
          <a:noFill/>
        </p:spPr>
        <p:txBody>
          <a:bodyPr wrap="square" rtlCol="0">
            <a:spAutoFit/>
          </a:bodyPr>
          <a:lstStyle/>
          <a:p>
            <a:pPr algn="ctr"/>
            <a:r>
              <a:rPr lang="en-GB" dirty="0"/>
              <a:t>Clinical services may wish to update their own clinical records by entering vaccination on local systems/paper notes.</a:t>
            </a:r>
          </a:p>
        </p:txBody>
      </p:sp>
    </p:spTree>
    <p:extLst>
      <p:ext uri="{BB962C8B-B14F-4D97-AF65-F5344CB8AC3E}">
        <p14:creationId xmlns:p14="http://schemas.microsoft.com/office/powerpoint/2010/main" val="282237764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B0E882-6E72-7D94-93C3-B78BBBA50539}"/>
              </a:ext>
            </a:extLst>
          </p:cNvPr>
          <p:cNvSpPr>
            <a:spLocks noGrp="1"/>
          </p:cNvSpPr>
          <p:nvPr>
            <p:ph type="title"/>
          </p:nvPr>
        </p:nvSpPr>
        <p:spPr>
          <a:xfrm>
            <a:off x="112465" y="136525"/>
            <a:ext cx="10515600" cy="692213"/>
          </a:xfrm>
        </p:spPr>
        <p:txBody>
          <a:bodyPr lIns="91440" tIns="45720" rIns="91440" bIns="45720" anchor="t"/>
          <a:lstStyle/>
          <a:p>
            <a:r>
              <a:rPr lang="en-GB" b="1" dirty="0">
                <a:cs typeface="Arial"/>
              </a:rPr>
              <a:t>Patient resources</a:t>
            </a:r>
            <a:r>
              <a:rPr lang="en-GB" dirty="0">
                <a:cs typeface="Arial"/>
              </a:rPr>
              <a:t> </a:t>
            </a:r>
            <a:endParaRPr lang="en-GB" dirty="0"/>
          </a:p>
        </p:txBody>
      </p:sp>
      <p:sp>
        <p:nvSpPr>
          <p:cNvPr id="3" name="Content Placeholder 2">
            <a:extLst>
              <a:ext uri="{FF2B5EF4-FFF2-40B4-BE49-F238E27FC236}">
                <a16:creationId xmlns:a16="http://schemas.microsoft.com/office/drawing/2014/main" id="{E080ADAF-1A54-34F4-9CFA-6FF04B00DE40}"/>
              </a:ext>
            </a:extLst>
          </p:cNvPr>
          <p:cNvSpPr>
            <a:spLocks noGrp="1"/>
          </p:cNvSpPr>
          <p:nvPr>
            <p:ph idx="1"/>
          </p:nvPr>
        </p:nvSpPr>
        <p:spPr>
          <a:xfrm>
            <a:off x="112466" y="1486511"/>
            <a:ext cx="8291796" cy="4639653"/>
          </a:xfrm>
        </p:spPr>
        <p:txBody>
          <a:bodyPr vert="horz" lIns="91440" tIns="45720" rIns="91440" bIns="45720" rtlCol="0" anchor="t">
            <a:normAutofit fontScale="55000" lnSpcReduction="20000"/>
          </a:bodyPr>
          <a:lstStyle/>
          <a:p>
            <a:pPr marL="0" indent="0">
              <a:lnSpc>
                <a:spcPct val="120000"/>
              </a:lnSpc>
              <a:buNone/>
            </a:pPr>
            <a:r>
              <a:rPr lang="en-GB" sz="3800" dirty="0">
                <a:cs typeface="Arial"/>
              </a:rPr>
              <a:t>Leaflets and posters for older adults are available </a:t>
            </a:r>
          </a:p>
          <a:p>
            <a:pPr marL="0" indent="0">
              <a:lnSpc>
                <a:spcPct val="120000"/>
              </a:lnSpc>
              <a:buNone/>
            </a:pPr>
            <a:r>
              <a:rPr lang="en-GB" sz="3800" dirty="0">
                <a:cs typeface="Arial"/>
              </a:rPr>
              <a:t>This includes: </a:t>
            </a:r>
            <a:endParaRPr lang="en-GB" sz="3800" dirty="0"/>
          </a:p>
          <a:p>
            <a:pPr marL="342900" indent="-342900">
              <a:lnSpc>
                <a:spcPct val="120000"/>
              </a:lnSpc>
            </a:pPr>
            <a:r>
              <a:rPr lang="en-GB" sz="3800" dirty="0">
                <a:cs typeface="Arial"/>
              </a:rPr>
              <a:t>your guide to the RSV vaccine for older adults</a:t>
            </a:r>
          </a:p>
          <a:p>
            <a:pPr marL="342900" indent="-342900">
              <a:lnSpc>
                <a:spcPct val="120000"/>
              </a:lnSpc>
            </a:pPr>
            <a:r>
              <a:rPr lang="en-GB" sz="3800" dirty="0">
                <a:cs typeface="Arial"/>
              </a:rPr>
              <a:t>accessible versions will available soon </a:t>
            </a:r>
            <a:endParaRPr lang="en-GB" sz="3800" strike="sngStrike" dirty="0">
              <a:cs typeface="Arial"/>
            </a:endParaRPr>
          </a:p>
          <a:p>
            <a:pPr marL="0" indent="0">
              <a:lnSpc>
                <a:spcPct val="120000"/>
              </a:lnSpc>
              <a:buNone/>
            </a:pPr>
            <a:endParaRPr lang="en-GB" sz="3800" dirty="0">
              <a:cs typeface="Arial"/>
            </a:endParaRPr>
          </a:p>
          <a:p>
            <a:pPr marL="0" indent="0">
              <a:lnSpc>
                <a:spcPct val="120000"/>
              </a:lnSpc>
              <a:buNone/>
            </a:pPr>
            <a:r>
              <a:rPr lang="en-GB" sz="3800" dirty="0">
                <a:cs typeface="Arial"/>
              </a:rPr>
              <a:t>Please visit the </a:t>
            </a:r>
            <a:r>
              <a:rPr lang="en-GB" sz="3800" dirty="0">
                <a:cs typeface="Arial"/>
                <a:hlinkClick r:id="rId2"/>
              </a:rPr>
              <a:t>Health Information Resources page</a:t>
            </a:r>
            <a:r>
              <a:rPr lang="en-GB" sz="3800" dirty="0">
                <a:cs typeface="Arial"/>
              </a:rPr>
              <a:t> to order </a:t>
            </a:r>
            <a:endParaRPr lang="en-GB" sz="3800" strike="sngStrike" dirty="0">
              <a:cs typeface="Arial"/>
            </a:endParaRPr>
          </a:p>
          <a:p>
            <a:pPr marL="0" indent="0">
              <a:lnSpc>
                <a:spcPct val="120000"/>
              </a:lnSpc>
              <a:buNone/>
            </a:pPr>
            <a:endParaRPr lang="en-GB" sz="3800" dirty="0">
              <a:cs typeface="Arial"/>
            </a:endParaRPr>
          </a:p>
          <a:p>
            <a:pPr marL="0" indent="0">
              <a:lnSpc>
                <a:spcPct val="120000"/>
              </a:lnSpc>
              <a:buNone/>
            </a:pPr>
            <a:r>
              <a:rPr lang="en-GB" sz="3800" dirty="0">
                <a:cs typeface="Arial"/>
              </a:rPr>
              <a:t>Please visit the </a:t>
            </a:r>
            <a:r>
              <a:rPr lang="en-GB" sz="3800" dirty="0">
                <a:cs typeface="Arial"/>
                <a:hlinkClick r:id="rId3"/>
              </a:rPr>
              <a:t>Vaccination information in accessible formats</a:t>
            </a:r>
            <a:r>
              <a:rPr lang="en-GB" sz="3800" dirty="0">
                <a:cs typeface="Arial"/>
              </a:rPr>
              <a:t> page for resources available in a variety of accessible formats</a:t>
            </a:r>
            <a:endParaRPr lang="en-GB" sz="3800" dirty="0"/>
          </a:p>
          <a:p>
            <a:pPr marL="0" indent="0">
              <a:lnSpc>
                <a:spcPct val="120000"/>
              </a:lnSpc>
              <a:buNone/>
            </a:pPr>
            <a:endParaRPr lang="en-GB" sz="4200" dirty="0">
              <a:cs typeface="Arial"/>
            </a:endParaRPr>
          </a:p>
          <a:p>
            <a:pPr>
              <a:lnSpc>
                <a:spcPct val="120000"/>
              </a:lnSpc>
              <a:buNone/>
            </a:pPr>
            <a:endParaRPr lang="en-US" sz="4200" strike="sngStrike" dirty="0">
              <a:cs typeface="Arial"/>
            </a:endParaRPr>
          </a:p>
          <a:p>
            <a:pPr marL="0" indent="0">
              <a:buNone/>
            </a:pPr>
            <a:endParaRPr lang="en-GB" dirty="0"/>
          </a:p>
        </p:txBody>
      </p:sp>
      <p:sp>
        <p:nvSpPr>
          <p:cNvPr id="5" name="Slide Number Placeholder 4">
            <a:extLst>
              <a:ext uri="{FF2B5EF4-FFF2-40B4-BE49-F238E27FC236}">
                <a16:creationId xmlns:a16="http://schemas.microsoft.com/office/drawing/2014/main" id="{AA0A093F-8E3F-0108-DE33-29D6BD0973BA}"/>
              </a:ext>
            </a:extLst>
          </p:cNvPr>
          <p:cNvSpPr>
            <a:spLocks noGrp="1"/>
          </p:cNvSpPr>
          <p:nvPr>
            <p:ph type="sldNum" sz="quarter" idx="11"/>
          </p:nvPr>
        </p:nvSpPr>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57</a:t>
            </a:fld>
            <a:endParaRPr lang="en-GB"/>
          </a:p>
        </p:txBody>
      </p:sp>
      <p:sp>
        <p:nvSpPr>
          <p:cNvPr id="6" name="Footer Placeholder 5">
            <a:extLst>
              <a:ext uri="{FF2B5EF4-FFF2-40B4-BE49-F238E27FC236}">
                <a16:creationId xmlns:a16="http://schemas.microsoft.com/office/drawing/2014/main" id="{8EF8C9A4-3D74-2B50-B5CE-82C1B4578B62}"/>
              </a:ext>
            </a:extLst>
          </p:cNvPr>
          <p:cNvSpPr>
            <a:spLocks noGrp="1"/>
          </p:cNvSpPr>
          <p:nvPr>
            <p:ph type="ftr" sz="quarter" idx="11"/>
          </p:nvPr>
        </p:nvSpPr>
        <p:spPr>
          <a:xfrm>
            <a:off x="1462049" y="6356350"/>
            <a:ext cx="10617485" cy="365125"/>
          </a:xfrm>
        </p:spPr>
        <p:txBody>
          <a:bodyPr/>
          <a:lstStyle/>
          <a:p>
            <a:r>
              <a:rPr lang="en-GB"/>
              <a:t>RSV vaccination programme for older adults: training slide set for healthcare practitioners</a:t>
            </a:r>
          </a:p>
        </p:txBody>
      </p:sp>
      <p:sp>
        <p:nvSpPr>
          <p:cNvPr id="4" name="TextBox 3">
            <a:extLst>
              <a:ext uri="{FF2B5EF4-FFF2-40B4-BE49-F238E27FC236}">
                <a16:creationId xmlns:a16="http://schemas.microsoft.com/office/drawing/2014/main" id="{6CC39BCD-556D-E247-9F73-7D00A18DE46F}"/>
              </a:ext>
            </a:extLst>
          </p:cNvPr>
          <p:cNvSpPr txBox="1"/>
          <p:nvPr/>
        </p:nvSpPr>
        <p:spPr>
          <a:xfrm>
            <a:off x="227610" y="1098467"/>
            <a:ext cx="7573365" cy="61555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dirty="0">
                <a:cs typeface="Arial"/>
              </a:rPr>
              <a:t>All resources are FREE to order with FREE delivery </a:t>
            </a:r>
            <a:endParaRPr lang="en-US" dirty="0"/>
          </a:p>
          <a:p>
            <a:pPr algn="l"/>
            <a:endParaRPr lang="en-US" dirty="0">
              <a:cs typeface="Arial"/>
            </a:endParaRPr>
          </a:p>
        </p:txBody>
      </p:sp>
      <p:pic>
        <p:nvPicPr>
          <p:cNvPr id="1028" name="Picture 1">
            <a:extLst>
              <a:ext uri="{FF2B5EF4-FFF2-40B4-BE49-F238E27FC236}">
                <a16:creationId xmlns:a16="http://schemas.microsoft.com/office/drawing/2014/main" id="{55937160-2D34-8089-845F-D633AE23871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46050" y="1190287"/>
            <a:ext cx="2208943" cy="3835159"/>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944894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DC05C-8E0F-4F99-B81C-7240BD6600C2}"/>
              </a:ext>
            </a:extLst>
          </p:cNvPr>
          <p:cNvSpPr>
            <a:spLocks noGrp="1"/>
          </p:cNvSpPr>
          <p:nvPr>
            <p:ph type="title"/>
          </p:nvPr>
        </p:nvSpPr>
        <p:spPr>
          <a:xfrm>
            <a:off x="397605" y="335098"/>
            <a:ext cx="8028000" cy="648072"/>
          </a:xfrm>
        </p:spPr>
        <p:txBody>
          <a:bodyPr lIns="91440" tIns="45720" rIns="91440" bIns="45720" anchor="t"/>
          <a:lstStyle/>
          <a:p>
            <a:r>
              <a:rPr lang="en-GB" b="1" dirty="0"/>
              <a:t>Further information</a:t>
            </a:r>
          </a:p>
        </p:txBody>
      </p:sp>
      <p:sp>
        <p:nvSpPr>
          <p:cNvPr id="6" name="Rectangle 3">
            <a:extLst>
              <a:ext uri="{FF2B5EF4-FFF2-40B4-BE49-F238E27FC236}">
                <a16:creationId xmlns:a16="http://schemas.microsoft.com/office/drawing/2014/main" id="{FF728B4E-2AA6-46BC-A225-C7C7057FD40D}"/>
              </a:ext>
            </a:extLst>
          </p:cNvPr>
          <p:cNvSpPr>
            <a:spLocks noGrp="1" noChangeArrowheads="1"/>
          </p:cNvSpPr>
          <p:nvPr>
            <p:ph idx="1"/>
          </p:nvPr>
        </p:nvSpPr>
        <p:spPr bwMode="auto">
          <a:xfrm>
            <a:off x="616702" y="1498730"/>
            <a:ext cx="10794637" cy="4622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2009" tIns="36005" rIns="72009" bIns="36005" numCol="1" anchor="t" anchorCtr="0" compatLnSpc="1">
            <a:prstTxWarp prst="textNoShape">
              <a:avLst/>
            </a:prstTxWarp>
            <a:normAutofit fontScale="92500" lnSpcReduction="10000"/>
          </a:bodyPr>
          <a:lstStyle>
            <a:lvl1pPr defTabSz="720725">
              <a:spcBef>
                <a:spcPct val="20000"/>
              </a:spcBef>
              <a:buChar char="•"/>
              <a:defRPr sz="900">
                <a:solidFill>
                  <a:schemeClr val="tx1"/>
                </a:solidFill>
                <a:latin typeface="Arial" panose="020B0604020202020204" pitchFamily="34" charset="0"/>
              </a:defRPr>
            </a:lvl1pPr>
            <a:lvl2pPr marL="742950" indent="-285750" defTabSz="720725">
              <a:spcBef>
                <a:spcPct val="20000"/>
              </a:spcBef>
              <a:buChar char="–"/>
              <a:defRPr sz="1000">
                <a:solidFill>
                  <a:schemeClr val="tx1"/>
                </a:solidFill>
                <a:latin typeface="Verdana" panose="020B0604030504040204" pitchFamily="34" charset="0"/>
              </a:defRPr>
            </a:lvl2pPr>
            <a:lvl3pPr marL="1143000" indent="-228600" defTabSz="720725">
              <a:spcBef>
                <a:spcPct val="20000"/>
              </a:spcBef>
              <a:buChar char="•"/>
              <a:defRPr sz="1000">
                <a:solidFill>
                  <a:schemeClr val="tx1"/>
                </a:solidFill>
                <a:latin typeface="Verdana" panose="020B0604030504040204" pitchFamily="34" charset="0"/>
              </a:defRPr>
            </a:lvl3pPr>
            <a:lvl4pPr marL="1600200" indent="-228600" defTabSz="720725">
              <a:spcBef>
                <a:spcPct val="20000"/>
              </a:spcBef>
              <a:buChar char="–"/>
              <a:defRPr sz="1000">
                <a:solidFill>
                  <a:schemeClr val="tx1"/>
                </a:solidFill>
                <a:latin typeface="Verdana" panose="020B0604030504040204" pitchFamily="34" charset="0"/>
              </a:defRPr>
            </a:lvl4pPr>
            <a:lvl5pPr marL="2057400" indent="-228600" defTabSz="720725">
              <a:spcBef>
                <a:spcPct val="20000"/>
              </a:spcBef>
              <a:buChar char="»"/>
              <a:defRPr sz="1600">
                <a:solidFill>
                  <a:schemeClr val="tx1"/>
                </a:solidFill>
                <a:latin typeface="Verdana" panose="020B0604030504040204" pitchFamily="34" charset="0"/>
              </a:defRPr>
            </a:lvl5pPr>
            <a:lvl6pPr marL="2514600" indent="-228600" defTabSz="720725" eaLnBrk="0" fontAlgn="base" hangingPunct="0">
              <a:spcBef>
                <a:spcPct val="20000"/>
              </a:spcBef>
              <a:spcAft>
                <a:spcPct val="0"/>
              </a:spcAft>
              <a:buChar char="»"/>
              <a:defRPr sz="1600">
                <a:solidFill>
                  <a:schemeClr val="tx1"/>
                </a:solidFill>
                <a:latin typeface="Verdana" panose="020B0604030504040204" pitchFamily="34" charset="0"/>
              </a:defRPr>
            </a:lvl6pPr>
            <a:lvl7pPr marL="2971800" indent="-228600" defTabSz="720725" eaLnBrk="0" fontAlgn="base" hangingPunct="0">
              <a:spcBef>
                <a:spcPct val="20000"/>
              </a:spcBef>
              <a:spcAft>
                <a:spcPct val="0"/>
              </a:spcAft>
              <a:buChar char="»"/>
              <a:defRPr sz="1600">
                <a:solidFill>
                  <a:schemeClr val="tx1"/>
                </a:solidFill>
                <a:latin typeface="Verdana" panose="020B0604030504040204" pitchFamily="34" charset="0"/>
              </a:defRPr>
            </a:lvl7pPr>
            <a:lvl8pPr marL="3429000" indent="-228600" defTabSz="720725" eaLnBrk="0" fontAlgn="base" hangingPunct="0">
              <a:spcBef>
                <a:spcPct val="20000"/>
              </a:spcBef>
              <a:spcAft>
                <a:spcPct val="0"/>
              </a:spcAft>
              <a:buChar char="»"/>
              <a:defRPr sz="1600">
                <a:solidFill>
                  <a:schemeClr val="tx1"/>
                </a:solidFill>
                <a:latin typeface="Verdana" panose="020B0604030504040204" pitchFamily="34" charset="0"/>
              </a:defRPr>
            </a:lvl8pPr>
            <a:lvl9pPr marL="3886200" indent="-228600" defTabSz="720725" eaLnBrk="0" fontAlgn="base" hangingPunct="0">
              <a:spcBef>
                <a:spcPct val="20000"/>
              </a:spcBef>
              <a:spcAft>
                <a:spcPct val="0"/>
              </a:spcAft>
              <a:buChar char="»"/>
              <a:defRPr sz="1600">
                <a:solidFill>
                  <a:schemeClr val="tx1"/>
                </a:solidFill>
                <a:latin typeface="Verdana" panose="020B0604030504040204" pitchFamily="34" charset="0"/>
              </a:defRPr>
            </a:lvl9pPr>
          </a:lstStyle>
          <a:p>
            <a:pPr>
              <a:lnSpc>
                <a:spcPct val="120000"/>
              </a:lnSpc>
            </a:pPr>
            <a:r>
              <a:rPr lang="en-GB" sz="1900" dirty="0">
                <a:latin typeface="+mn-lt"/>
                <a:cs typeface="Arial"/>
              </a:rPr>
              <a:t>The Green Book: Immunisation against infectious disease: </a:t>
            </a:r>
            <a:r>
              <a:rPr lang="en-GB" sz="1900" dirty="0">
                <a:latin typeface="+mn-lt"/>
                <a:cs typeface="Arial"/>
                <a:hlinkClick r:id="rId3"/>
              </a:rPr>
              <a:t>RSV Green Book Chapter (27a)</a:t>
            </a:r>
            <a:endParaRPr lang="en-GB" sz="1900" dirty="0">
              <a:latin typeface="+mn-lt"/>
              <a:cs typeface="Arial"/>
            </a:endParaRPr>
          </a:p>
          <a:p>
            <a:pPr>
              <a:lnSpc>
                <a:spcPct val="120000"/>
              </a:lnSpc>
            </a:pPr>
            <a:r>
              <a:rPr lang="en-GB" sz="1900" dirty="0">
                <a:latin typeface="+mn-lt"/>
                <a:cs typeface="Arial"/>
              </a:rPr>
              <a:t>Welsh Health Circular: Introduction of RSV vaccination programme 2024 (</a:t>
            </a:r>
            <a:r>
              <a:rPr lang="en-GB" sz="1900" dirty="0">
                <a:latin typeface="+mn-lt"/>
                <a:cs typeface="Arial"/>
                <a:hlinkClick r:id="rId4"/>
              </a:rPr>
              <a:t>WHC/2024/032</a:t>
            </a:r>
            <a:r>
              <a:rPr lang="en-GB" sz="1900" dirty="0">
                <a:latin typeface="+mn-lt"/>
                <a:cs typeface="Arial"/>
              </a:rPr>
              <a:t>)</a:t>
            </a:r>
          </a:p>
          <a:p>
            <a:pPr>
              <a:lnSpc>
                <a:spcPct val="120000"/>
              </a:lnSpc>
            </a:pPr>
            <a:r>
              <a:rPr lang="en-GB" sz="1900" dirty="0">
                <a:latin typeface="+mn-lt"/>
                <a:cs typeface="Arial"/>
              </a:rPr>
              <a:t>UKHSA RSV Programme: </a:t>
            </a:r>
            <a:r>
              <a:rPr lang="en-GB" sz="1900" dirty="0">
                <a:latin typeface="+mn-lt"/>
                <a:cs typeface="Arial"/>
                <a:hlinkClick r:id="rId5"/>
              </a:rPr>
              <a:t>Information for healthcare practitioners document for older adults</a:t>
            </a:r>
            <a:endParaRPr lang="en-GB" sz="2100" dirty="0">
              <a:latin typeface="+mn-lt"/>
              <a:cs typeface="Arial"/>
            </a:endParaRPr>
          </a:p>
          <a:p>
            <a:pPr>
              <a:lnSpc>
                <a:spcPct val="120000"/>
              </a:lnSpc>
            </a:pPr>
            <a:r>
              <a:rPr lang="en-GB" sz="2000" dirty="0">
                <a:latin typeface="+mn-lt"/>
                <a:cs typeface="Arial"/>
              </a:rPr>
              <a:t>Marketing authorisation holder’s </a:t>
            </a:r>
            <a:r>
              <a:rPr lang="en-GB" sz="2000" dirty="0">
                <a:latin typeface="+mn-lt"/>
                <a:cs typeface="Arial"/>
                <a:hlinkClick r:id="rId6"/>
              </a:rPr>
              <a:t>Summary of product characteristics</a:t>
            </a:r>
            <a:endParaRPr lang="en-GB" sz="2000" dirty="0">
              <a:latin typeface="+mn-lt"/>
            </a:endParaRPr>
          </a:p>
          <a:p>
            <a:pPr>
              <a:lnSpc>
                <a:spcPct val="120000"/>
              </a:lnSpc>
            </a:pPr>
            <a:r>
              <a:rPr lang="en-GB" sz="2000" dirty="0">
                <a:latin typeface="+mn-lt"/>
                <a:cs typeface="Arial"/>
              </a:rPr>
              <a:t>Medicines and Healthcare products Regulatory Agency (MHRA): </a:t>
            </a:r>
            <a:r>
              <a:rPr lang="en-GB" sz="2000" dirty="0">
                <a:latin typeface="+mn-lt"/>
                <a:cs typeface="Arial"/>
                <a:hlinkClick r:id="rId7"/>
              </a:rPr>
              <a:t>reporting adverse reactions</a:t>
            </a:r>
            <a:endParaRPr lang="en-GB" sz="2000" dirty="0">
              <a:latin typeface="+mn-lt"/>
              <a:cs typeface="Arial"/>
            </a:endParaRPr>
          </a:p>
          <a:p>
            <a:pPr>
              <a:lnSpc>
                <a:spcPct val="120000"/>
              </a:lnSpc>
            </a:pPr>
            <a:r>
              <a:rPr lang="en-GB" sz="2000" dirty="0">
                <a:latin typeface="+mn-lt"/>
                <a:cs typeface="Arial"/>
              </a:rPr>
              <a:t>National Patient Group Direction (PGD): </a:t>
            </a:r>
            <a:r>
              <a:rPr lang="en-GB" sz="2000" dirty="0">
                <a:latin typeface="+mn-lt"/>
                <a:cs typeface="Arial"/>
                <a:hlinkClick r:id="rId8"/>
              </a:rPr>
              <a:t>RSV vaccine</a:t>
            </a:r>
            <a:r>
              <a:rPr lang="en-GB" sz="2000" dirty="0">
                <a:latin typeface="+mn-lt"/>
                <a:cs typeface="Arial"/>
              </a:rPr>
              <a:t>  </a:t>
            </a:r>
            <a:endParaRPr lang="en-GB" sz="2000" dirty="0">
              <a:latin typeface="+mn-lt"/>
            </a:endParaRPr>
          </a:p>
          <a:p>
            <a:pPr>
              <a:lnSpc>
                <a:spcPct val="120000"/>
              </a:lnSpc>
            </a:pPr>
            <a:r>
              <a:rPr lang="en-GB" sz="2000" dirty="0">
                <a:latin typeface="+mn-lt"/>
                <a:cs typeface="Arial"/>
              </a:rPr>
              <a:t>Pfizer Abrysvo</a:t>
            </a:r>
            <a:r>
              <a:rPr lang="en-GB" sz="2000" baseline="30000" dirty="0">
                <a:latin typeface="+mn-lt"/>
                <a:cs typeface="Arial"/>
              </a:rPr>
              <a:t>®</a:t>
            </a:r>
            <a:r>
              <a:rPr lang="en-GB" sz="2000" dirty="0">
                <a:latin typeface="+mn-lt"/>
                <a:cs typeface="Arial"/>
              </a:rPr>
              <a:t> vaccine preparation </a:t>
            </a:r>
            <a:r>
              <a:rPr lang="en-GB" sz="2000" dirty="0">
                <a:latin typeface="+mn-lt"/>
                <a:cs typeface="Arial"/>
                <a:hlinkClick r:id="rId9"/>
              </a:rPr>
              <a:t>instructional video</a:t>
            </a:r>
            <a:endParaRPr lang="en-GB" sz="2000" dirty="0">
              <a:latin typeface="+mn-lt"/>
            </a:endParaRPr>
          </a:p>
          <a:p>
            <a:pPr>
              <a:lnSpc>
                <a:spcPct val="120000"/>
              </a:lnSpc>
            </a:pPr>
            <a:r>
              <a:rPr lang="en-GB" sz="2000" dirty="0">
                <a:latin typeface="+mn-lt"/>
                <a:cs typeface="Arial"/>
              </a:rPr>
              <a:t>Public Health Wales public webpage:  </a:t>
            </a:r>
            <a:r>
              <a:rPr lang="en-GB" sz="2000" dirty="0">
                <a:latin typeface="+mn-lt"/>
                <a:cs typeface="Arial"/>
                <a:hlinkClick r:id="rId10"/>
              </a:rPr>
              <a:t>Respiratory syncytial virus (RSV) vaccination information - Public Health Wales (nhs.wales)</a:t>
            </a:r>
            <a:endParaRPr lang="en-GB" sz="2000" dirty="0">
              <a:latin typeface="+mn-lt"/>
              <a:cs typeface="Arial"/>
            </a:endParaRPr>
          </a:p>
          <a:p>
            <a:pPr>
              <a:lnSpc>
                <a:spcPct val="120000"/>
              </a:lnSpc>
            </a:pPr>
            <a:endParaRPr lang="en-GB" sz="2000" dirty="0">
              <a:latin typeface="+mn-lt"/>
              <a:cs typeface="Arial"/>
            </a:endParaRPr>
          </a:p>
          <a:p>
            <a:pPr marL="0" indent="0" algn="ctr">
              <a:lnSpc>
                <a:spcPct val="120000"/>
              </a:lnSpc>
              <a:buNone/>
            </a:pPr>
            <a:r>
              <a:rPr lang="en-GB" sz="2000" i="1" dirty="0">
                <a:latin typeface="+mn-lt"/>
                <a:cs typeface="Arial"/>
              </a:rPr>
              <a:t>For information: A separate </a:t>
            </a:r>
            <a:r>
              <a:rPr lang="en-GB" sz="2000" i="1" dirty="0">
                <a:latin typeface="+mn-lt"/>
                <a:cs typeface="Arial"/>
                <a:hlinkClick r:id="rId11"/>
              </a:rPr>
              <a:t>training slide set </a:t>
            </a:r>
            <a:r>
              <a:rPr lang="en-GB" sz="2000" i="1" dirty="0">
                <a:latin typeface="+mn-lt"/>
                <a:cs typeface="Arial"/>
              </a:rPr>
              <a:t>and </a:t>
            </a:r>
            <a:r>
              <a:rPr lang="en-GB" sz="2000" i="1" dirty="0">
                <a:latin typeface="+mn-lt"/>
                <a:cs typeface="Arial"/>
                <a:hlinkClick r:id="rId12"/>
              </a:rPr>
              <a:t>information for healthcare practitioners document</a:t>
            </a:r>
            <a:r>
              <a:rPr lang="en-GB" sz="2000" i="1" dirty="0">
                <a:latin typeface="+mn-lt"/>
                <a:cs typeface="Arial"/>
              </a:rPr>
              <a:t> is also available for the RSV vaccination of pregnant women for infant protection</a:t>
            </a:r>
            <a:endParaRPr lang="en-GB" i="1" dirty="0">
              <a:cs typeface="Arial" panose="020B0604020202020204" pitchFamily="34" charset="0"/>
            </a:endParaRPr>
          </a:p>
          <a:p>
            <a:pPr marL="0" indent="0">
              <a:lnSpc>
                <a:spcPct val="120000"/>
              </a:lnSpc>
              <a:buNone/>
            </a:pPr>
            <a:endParaRPr lang="en-GB" sz="2000" dirty="0">
              <a:latin typeface="+mn-lt"/>
              <a:cs typeface="Arial"/>
            </a:endParaRPr>
          </a:p>
        </p:txBody>
      </p:sp>
      <p:sp>
        <p:nvSpPr>
          <p:cNvPr id="11" name="Slide Number Placeholder 10">
            <a:extLst>
              <a:ext uri="{FF2B5EF4-FFF2-40B4-BE49-F238E27FC236}">
                <a16:creationId xmlns:a16="http://schemas.microsoft.com/office/drawing/2014/main" id="{2C2F78C4-62F9-47AE-94DE-CAE466E326AD}"/>
              </a:ext>
            </a:extLst>
          </p:cNvPr>
          <p:cNvSpPr>
            <a:spLocks noGrp="1"/>
          </p:cNvSpPr>
          <p:nvPr>
            <p:ph type="sldNum" sz="quarter" idx="11"/>
          </p:nvPr>
        </p:nvSpPr>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58</a:t>
            </a:fld>
            <a:endParaRPr lang="en-GB"/>
          </a:p>
        </p:txBody>
      </p:sp>
      <p:sp>
        <p:nvSpPr>
          <p:cNvPr id="3" name="Footer Placeholder 2">
            <a:extLst>
              <a:ext uri="{FF2B5EF4-FFF2-40B4-BE49-F238E27FC236}">
                <a16:creationId xmlns:a16="http://schemas.microsoft.com/office/drawing/2014/main" id="{9278E558-9DED-3DFB-B276-20E0438D0DEC}"/>
              </a:ext>
            </a:extLst>
          </p:cNvPr>
          <p:cNvSpPr>
            <a:spLocks noGrp="1"/>
          </p:cNvSpPr>
          <p:nvPr>
            <p:ph type="ftr" sz="quarter" idx="11"/>
          </p:nvPr>
        </p:nvSpPr>
        <p:spPr>
          <a:xfrm>
            <a:off x="1321086" y="6350235"/>
            <a:ext cx="10689404" cy="365125"/>
          </a:xfrm>
        </p:spPr>
        <p:txBody>
          <a:bodyPr/>
          <a:lstStyle/>
          <a:p>
            <a:r>
              <a:rPr lang="en-GB" dirty="0"/>
              <a:t>RSV vaccination programme for older adults: training slide set for healthcare practitioners</a:t>
            </a:r>
          </a:p>
        </p:txBody>
      </p:sp>
    </p:spTree>
    <p:extLst>
      <p:ext uri="{BB962C8B-B14F-4D97-AF65-F5344CB8AC3E}">
        <p14:creationId xmlns:p14="http://schemas.microsoft.com/office/powerpoint/2010/main" val="55897425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01EBF9-62A2-07BF-466B-FBE41C1FE2B9}"/>
              </a:ext>
            </a:extLst>
          </p:cNvPr>
          <p:cNvSpPr>
            <a:spLocks noGrp="1"/>
          </p:cNvSpPr>
          <p:nvPr>
            <p:ph type="title"/>
          </p:nvPr>
        </p:nvSpPr>
        <p:spPr>
          <a:xfrm>
            <a:off x="838200" y="136525"/>
            <a:ext cx="10515600" cy="1325563"/>
          </a:xfrm>
        </p:spPr>
        <p:txBody>
          <a:bodyPr/>
          <a:lstStyle/>
          <a:p>
            <a:r>
              <a:rPr lang="en-GB" b="1" dirty="0"/>
              <a:t>Further resources</a:t>
            </a:r>
            <a:br>
              <a:rPr lang="en-GB" b="1" dirty="0"/>
            </a:br>
            <a:br>
              <a:rPr lang="en-GB" b="1" dirty="0"/>
            </a:br>
            <a:r>
              <a:rPr lang="en-GB" b="1" dirty="0"/>
              <a:t> </a:t>
            </a:r>
          </a:p>
        </p:txBody>
      </p:sp>
      <p:sp>
        <p:nvSpPr>
          <p:cNvPr id="3" name="Content Placeholder 2">
            <a:extLst>
              <a:ext uri="{FF2B5EF4-FFF2-40B4-BE49-F238E27FC236}">
                <a16:creationId xmlns:a16="http://schemas.microsoft.com/office/drawing/2014/main" id="{DAD28C8B-D3AC-1E69-032C-9FFADB943DF1}"/>
              </a:ext>
            </a:extLst>
          </p:cNvPr>
          <p:cNvSpPr>
            <a:spLocks noGrp="1"/>
          </p:cNvSpPr>
          <p:nvPr>
            <p:ph idx="1"/>
          </p:nvPr>
        </p:nvSpPr>
        <p:spPr>
          <a:xfrm>
            <a:off x="838200" y="1199441"/>
            <a:ext cx="10515600" cy="4459118"/>
          </a:xfrm>
        </p:spPr>
        <p:txBody>
          <a:bodyPr/>
          <a:lstStyle/>
          <a:p>
            <a:pPr marL="0" indent="0">
              <a:buNone/>
            </a:pPr>
            <a:r>
              <a:rPr lang="en-GB" sz="2000" b="1" dirty="0"/>
              <a:t>These resources are not designed for local training, but as briefing resources to support with awareness raising of the RSV vaccination programme </a:t>
            </a:r>
          </a:p>
          <a:p>
            <a:pPr marL="0" indent="0">
              <a:buNone/>
            </a:pPr>
            <a:endParaRPr lang="en-GB" sz="2000" b="1" dirty="0"/>
          </a:p>
          <a:p>
            <a:pPr marL="0" indent="0">
              <a:buNone/>
            </a:pPr>
            <a:r>
              <a:rPr lang="en-GB" sz="2000" b="1" dirty="0"/>
              <a:t>RSV recorded slides:</a:t>
            </a:r>
          </a:p>
          <a:p>
            <a:pPr marL="0" indent="0" algn="l">
              <a:buNone/>
            </a:pPr>
            <a:r>
              <a:rPr lang="en-GB" sz="2000" b="0" i="0" dirty="0">
                <a:solidFill>
                  <a:srgbClr val="323130"/>
                </a:solidFill>
                <a:effectLst/>
                <a:latin typeface="Segoe UI" panose="020B0502040204020203" pitchFamily="34" charset="0"/>
              </a:rPr>
              <a:t>1</a:t>
            </a:r>
            <a:r>
              <a:rPr lang="en-GB" sz="2000" b="0" i="0" dirty="0">
                <a:solidFill>
                  <a:srgbClr val="002060"/>
                </a:solidFill>
                <a:effectLst/>
              </a:rPr>
              <a:t>. An Introduction to Respiratory Syncytial Virus (RSV) – Published May 2024</a:t>
            </a:r>
          </a:p>
          <a:p>
            <a:pPr marL="0" indent="0" algn="l">
              <a:buNone/>
            </a:pPr>
            <a:r>
              <a:rPr lang="en-GB" sz="2000" b="0" i="0" dirty="0">
                <a:solidFill>
                  <a:srgbClr val="002060"/>
                </a:solidFill>
                <a:effectLst/>
              </a:rPr>
              <a:t>2. Respiratory Syncytial Virus (RSV) - Vaccination Campaign 2024 – Published July 2024</a:t>
            </a:r>
          </a:p>
          <a:p>
            <a:pPr marL="0" indent="0" algn="l">
              <a:buNone/>
            </a:pPr>
            <a:r>
              <a:rPr lang="en-GB" sz="2000" dirty="0">
                <a:solidFill>
                  <a:srgbClr val="002060"/>
                </a:solidFill>
              </a:rPr>
              <a:t>The slides and recordings are available here: </a:t>
            </a:r>
            <a:r>
              <a:rPr lang="en-GB" sz="2000" dirty="0">
                <a:hlinkClick r:id="rId3"/>
              </a:rPr>
              <a:t>Training (sharepoint.com)</a:t>
            </a:r>
            <a:endParaRPr lang="en-GB" sz="2000" b="0" i="0" dirty="0">
              <a:solidFill>
                <a:srgbClr val="002060"/>
              </a:solidFill>
              <a:effectLst/>
            </a:endParaRPr>
          </a:p>
          <a:p>
            <a:pPr marL="0" indent="0">
              <a:buNone/>
            </a:pPr>
            <a:endParaRPr lang="en-GB" sz="2000" dirty="0">
              <a:solidFill>
                <a:srgbClr val="002060"/>
              </a:solidFill>
            </a:endParaRPr>
          </a:p>
          <a:p>
            <a:pPr marL="0" indent="0">
              <a:buNone/>
            </a:pPr>
            <a:r>
              <a:rPr lang="en-GB" sz="2000" b="1" dirty="0">
                <a:effectLst/>
                <a:latin typeface="Arial" panose="020B0604020202020204" pitchFamily="34" charset="0"/>
                <a:ea typeface="Calibri" panose="020F0502020204030204" pitchFamily="34" charset="0"/>
              </a:rPr>
              <a:t>RSV Q&amp;A webinar: </a:t>
            </a:r>
            <a:endParaRPr lang="en-GB" sz="2000" b="1" dirty="0">
              <a:effectLst/>
              <a:latin typeface="Calibri" panose="020F0502020204030204" pitchFamily="34" charset="0"/>
              <a:ea typeface="Calibri" panose="020F0502020204030204" pitchFamily="34" charset="0"/>
            </a:endParaRPr>
          </a:p>
          <a:p>
            <a:r>
              <a:rPr lang="en-GB" sz="2000" dirty="0">
                <a:effectLst/>
                <a:latin typeface="Arial" panose="020B0604020202020204" pitchFamily="34" charset="0"/>
                <a:ea typeface="Calibri" panose="020F0502020204030204" pitchFamily="34" charset="0"/>
              </a:rPr>
              <a:t>VPDP hosted a live Q&amp;A RSV webinar on the 8</a:t>
            </a:r>
            <a:r>
              <a:rPr lang="en-GB" sz="2000" baseline="30000" dirty="0">
                <a:effectLst/>
                <a:latin typeface="Arial" panose="020B0604020202020204" pitchFamily="34" charset="0"/>
                <a:ea typeface="Calibri" panose="020F0502020204030204" pitchFamily="34" charset="0"/>
              </a:rPr>
              <a:t>th</a:t>
            </a:r>
            <a:r>
              <a:rPr lang="en-GB" sz="2000" dirty="0">
                <a:effectLst/>
                <a:latin typeface="Arial" panose="020B0604020202020204" pitchFamily="34" charset="0"/>
                <a:ea typeface="Calibri" panose="020F0502020204030204" pitchFamily="34" charset="0"/>
              </a:rPr>
              <a:t> of August 2024. The slides and recording are available to view here: </a:t>
            </a:r>
            <a:r>
              <a:rPr lang="en-GB" sz="2000" u="sng" dirty="0">
                <a:solidFill>
                  <a:srgbClr val="00B0F0"/>
                </a:solidFill>
                <a:effectLst/>
                <a:latin typeface="Arial" panose="020B0604020202020204" pitchFamily="34" charset="0"/>
                <a:ea typeface="Calibri" panose="020F0502020204030204" pitchFamily="34" charset="0"/>
                <a:hlinkClick r:id="rId4"/>
              </a:rPr>
              <a:t>Immunisation training resources and events - Public Health Wales (</a:t>
            </a:r>
            <a:r>
              <a:rPr lang="en-GB" sz="2000" u="sng" dirty="0" err="1">
                <a:solidFill>
                  <a:srgbClr val="00B0F0"/>
                </a:solidFill>
                <a:effectLst/>
                <a:latin typeface="Arial" panose="020B0604020202020204" pitchFamily="34" charset="0"/>
                <a:ea typeface="Calibri" panose="020F0502020204030204" pitchFamily="34" charset="0"/>
                <a:hlinkClick r:id="rId4"/>
              </a:rPr>
              <a:t>nhs.wales</a:t>
            </a:r>
            <a:r>
              <a:rPr lang="en-GB" sz="2000" u="sng" dirty="0">
                <a:solidFill>
                  <a:srgbClr val="00B0F0"/>
                </a:solidFill>
                <a:effectLst/>
                <a:latin typeface="Arial" panose="020B0604020202020204" pitchFamily="34" charset="0"/>
                <a:ea typeface="Calibri" panose="020F0502020204030204" pitchFamily="34" charset="0"/>
                <a:hlinkClick r:id="rId4"/>
              </a:rPr>
              <a:t>)</a:t>
            </a:r>
            <a:endParaRPr lang="en-GB" sz="2000" dirty="0">
              <a:effectLst/>
              <a:latin typeface="Calibri" panose="020F0502020204030204" pitchFamily="34" charset="0"/>
              <a:ea typeface="Calibri" panose="020F0502020204030204" pitchFamily="34" charset="0"/>
            </a:endParaRPr>
          </a:p>
          <a:p>
            <a:pPr marL="0" indent="0">
              <a:buNone/>
            </a:pPr>
            <a:endParaRPr lang="en-GB" sz="2000" dirty="0"/>
          </a:p>
          <a:p>
            <a:pPr marL="0" indent="0">
              <a:buNone/>
            </a:pPr>
            <a:endParaRPr lang="en-GB" sz="2000" dirty="0"/>
          </a:p>
          <a:p>
            <a:endParaRPr lang="en-GB" dirty="0"/>
          </a:p>
        </p:txBody>
      </p:sp>
      <p:sp>
        <p:nvSpPr>
          <p:cNvPr id="5" name="Slide Number Placeholder 4">
            <a:extLst>
              <a:ext uri="{FF2B5EF4-FFF2-40B4-BE49-F238E27FC236}">
                <a16:creationId xmlns:a16="http://schemas.microsoft.com/office/drawing/2014/main" id="{13D35C33-2BA7-CEAD-CA24-0206D58D17A3}"/>
              </a:ext>
            </a:extLst>
          </p:cNvPr>
          <p:cNvSpPr>
            <a:spLocks noGrp="1"/>
          </p:cNvSpPr>
          <p:nvPr>
            <p:ph type="sldNum" sz="quarter" idx="12"/>
          </p:nvPr>
        </p:nvSpPr>
        <p:spPr>
          <a:xfrm>
            <a:off x="-1768044" y="6349994"/>
            <a:ext cx="2743200" cy="365125"/>
          </a:xfrm>
        </p:spPr>
        <p:txBody>
          <a:bodyPr/>
          <a:lstStyle/>
          <a:p>
            <a:fld id="{561D0CCE-8DCC-44DC-A653-AE62B1D84A52}" type="slidenum">
              <a:rPr lang="en-GB" smtClean="0"/>
              <a:pPr/>
              <a:t>59</a:t>
            </a:fld>
            <a:endParaRPr lang="en-GB" dirty="0"/>
          </a:p>
        </p:txBody>
      </p:sp>
      <p:sp>
        <p:nvSpPr>
          <p:cNvPr id="4" name="Footer Placeholder 2">
            <a:extLst>
              <a:ext uri="{FF2B5EF4-FFF2-40B4-BE49-F238E27FC236}">
                <a16:creationId xmlns:a16="http://schemas.microsoft.com/office/drawing/2014/main" id="{B47A604C-4C48-EB3A-4622-AB174FF63146}"/>
              </a:ext>
            </a:extLst>
          </p:cNvPr>
          <p:cNvSpPr>
            <a:spLocks noGrp="1"/>
          </p:cNvSpPr>
          <p:nvPr>
            <p:ph type="ftr" sz="quarter" idx="11"/>
          </p:nvPr>
        </p:nvSpPr>
        <p:spPr>
          <a:xfrm>
            <a:off x="1321086" y="6350235"/>
            <a:ext cx="10689404" cy="365125"/>
          </a:xfrm>
        </p:spPr>
        <p:txBody>
          <a:bodyPr/>
          <a:lstStyle/>
          <a:p>
            <a:r>
              <a:rPr lang="en-GB" dirty="0"/>
              <a:t>RSV vaccination programme for older adults: training slide set for healthcare practitioners</a:t>
            </a:r>
          </a:p>
        </p:txBody>
      </p:sp>
    </p:spTree>
    <p:extLst>
      <p:ext uri="{BB962C8B-B14F-4D97-AF65-F5344CB8AC3E}">
        <p14:creationId xmlns:p14="http://schemas.microsoft.com/office/powerpoint/2010/main" val="34165629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F69D27-B85C-44CE-97FE-F0437BCF2BCF}"/>
              </a:ext>
            </a:extLst>
          </p:cNvPr>
          <p:cNvSpPr>
            <a:spLocks noGrp="1"/>
          </p:cNvSpPr>
          <p:nvPr>
            <p:ph type="title"/>
          </p:nvPr>
        </p:nvSpPr>
        <p:spPr>
          <a:xfrm>
            <a:off x="358408" y="245532"/>
            <a:ext cx="10515600" cy="972607"/>
          </a:xfrm>
        </p:spPr>
        <p:txBody>
          <a:bodyPr lIns="91440" tIns="45720" rIns="91440" bIns="45720" anchor="t"/>
          <a:lstStyle/>
          <a:p>
            <a:r>
              <a:rPr lang="en-GB" b="1" dirty="0"/>
              <a:t>Key messages</a:t>
            </a:r>
          </a:p>
        </p:txBody>
      </p:sp>
      <p:sp>
        <p:nvSpPr>
          <p:cNvPr id="3" name="Content Placeholder 2">
            <a:extLst>
              <a:ext uri="{FF2B5EF4-FFF2-40B4-BE49-F238E27FC236}">
                <a16:creationId xmlns:a16="http://schemas.microsoft.com/office/drawing/2014/main" id="{B00969D9-516D-42F0-ACE5-D03D7CA67B56}"/>
              </a:ext>
            </a:extLst>
          </p:cNvPr>
          <p:cNvSpPr>
            <a:spLocks noGrp="1"/>
          </p:cNvSpPr>
          <p:nvPr>
            <p:ph idx="1"/>
          </p:nvPr>
        </p:nvSpPr>
        <p:spPr>
          <a:xfrm>
            <a:off x="358408" y="1476875"/>
            <a:ext cx="11486973" cy="4351338"/>
          </a:xfrm>
        </p:spPr>
        <p:txBody>
          <a:bodyPr vert="horz" lIns="91440" tIns="45720" rIns="91440" bIns="45720" rtlCol="0" anchor="t">
            <a:normAutofit fontScale="25000" lnSpcReduction="20000"/>
          </a:bodyPr>
          <a:lstStyle/>
          <a:p>
            <a:pPr>
              <a:lnSpc>
                <a:spcPct val="100000"/>
              </a:lnSpc>
              <a:spcBef>
                <a:spcPts val="0"/>
              </a:spcBef>
            </a:pPr>
            <a:r>
              <a:rPr lang="en-GB" sz="8000" dirty="0">
                <a:cs typeface="Arial"/>
              </a:rPr>
              <a:t>Respiratory syncytial virus (RSV) causes </a:t>
            </a:r>
            <a:r>
              <a:rPr lang="en-GB" sz="8000" dirty="0">
                <a:effectLst/>
                <a:ea typeface="Calibri"/>
                <a:cs typeface="Calibri"/>
              </a:rPr>
              <a:t>hundreds of thousands of infections</a:t>
            </a:r>
            <a:r>
              <a:rPr lang="en-GB" sz="8000" dirty="0">
                <a:ea typeface="Calibri"/>
                <a:cs typeface="Calibri"/>
              </a:rPr>
              <a:t> </a:t>
            </a:r>
            <a:r>
              <a:rPr lang="en-GB" sz="8000" dirty="0">
                <a:effectLst/>
                <a:ea typeface="Calibri"/>
                <a:cs typeface="Calibri"/>
              </a:rPr>
              <a:t>across the UK each </a:t>
            </a:r>
            <a:r>
              <a:rPr lang="en-GB" sz="8000" dirty="0">
                <a:ea typeface="Calibri"/>
                <a:cs typeface="Calibri"/>
              </a:rPr>
              <a:t>autumn/winter</a:t>
            </a:r>
            <a:r>
              <a:rPr lang="en-GB" sz="8000" dirty="0">
                <a:effectLst/>
                <a:ea typeface="Calibri"/>
                <a:cs typeface="Calibri"/>
              </a:rPr>
              <a:t> in the young and the old</a:t>
            </a:r>
            <a:endParaRPr lang="en-GB" sz="8000" dirty="0">
              <a:effectLst/>
              <a:highlight>
                <a:srgbClr val="FFFF00"/>
              </a:highlight>
              <a:ea typeface="Calibri"/>
              <a:cs typeface="Calibri"/>
            </a:endParaRPr>
          </a:p>
          <a:p>
            <a:r>
              <a:rPr lang="en-GB" sz="8000" dirty="0">
                <a:cs typeface="Arial"/>
              </a:rPr>
              <a:t>RSV is an important cause of lower respiratory tract infections in older adults, resulting in illness (including pneumonia), admissions to hospital and deaths</a:t>
            </a:r>
          </a:p>
          <a:p>
            <a:pPr>
              <a:lnSpc>
                <a:spcPct val="100000"/>
              </a:lnSpc>
              <a:spcBef>
                <a:spcPts val="1200"/>
              </a:spcBef>
            </a:pPr>
            <a:r>
              <a:rPr lang="en-GB" sz="8000" dirty="0">
                <a:cs typeface="Arial"/>
              </a:rPr>
              <a:t>Vaccines have now been developed which have been rigorously tested for safety and efficacy; Abrysvo</a:t>
            </a:r>
            <a:r>
              <a:rPr lang="en-GB" sz="8000" baseline="30000" dirty="0">
                <a:cs typeface="Arial"/>
              </a:rPr>
              <a:t>®</a:t>
            </a:r>
            <a:r>
              <a:rPr lang="en-GB" sz="8000" dirty="0">
                <a:cs typeface="Arial"/>
              </a:rPr>
              <a:t> RSV vaccine (Pfizer Limited) will be introduced into the UK schedule from 1</a:t>
            </a:r>
            <a:r>
              <a:rPr lang="en-GB" sz="8000" baseline="30000" dirty="0">
                <a:cs typeface="Arial"/>
              </a:rPr>
              <a:t>st</a:t>
            </a:r>
            <a:r>
              <a:rPr lang="en-GB" sz="8000" dirty="0">
                <a:cs typeface="Arial"/>
              </a:rPr>
              <a:t> September 2024</a:t>
            </a:r>
          </a:p>
          <a:p>
            <a:pPr>
              <a:lnSpc>
                <a:spcPct val="100000"/>
              </a:lnSpc>
              <a:spcBef>
                <a:spcPts val="1200"/>
              </a:spcBef>
            </a:pPr>
            <a:r>
              <a:rPr lang="en-GB" sz="8000" dirty="0">
                <a:cs typeface="Arial"/>
              </a:rPr>
              <a:t>Routine Vaccination with a single dose at age 75 years and a catch-up programme (of 75 to 79 year olds) will help protect eligible older adults, particularly if given before autumn/winter RSV activity</a:t>
            </a:r>
          </a:p>
          <a:p>
            <a:pPr>
              <a:lnSpc>
                <a:spcPct val="100000"/>
              </a:lnSpc>
              <a:spcBef>
                <a:spcPts val="1200"/>
              </a:spcBef>
            </a:pPr>
            <a:r>
              <a:rPr lang="en-GB" sz="8000" dirty="0">
                <a:cs typeface="Arial"/>
              </a:rPr>
              <a:t>The RSV vaccine protects for at least two years. Studies are ongoing to see how long it lasts. There are no data currently to support second doses in older adults </a:t>
            </a:r>
          </a:p>
          <a:p>
            <a:pPr>
              <a:lnSpc>
                <a:spcPct val="100000"/>
              </a:lnSpc>
              <a:spcBef>
                <a:spcPts val="1200"/>
              </a:spcBef>
            </a:pPr>
            <a:r>
              <a:rPr lang="en-GB" sz="8000" dirty="0">
                <a:cs typeface="Arial"/>
              </a:rPr>
              <a:t>Those with a role in delivering the RSV vaccine programme need to be knowledgeable, confident and competent in order to promote confidence in the vaccination programme and deliver the vaccine safely</a:t>
            </a:r>
          </a:p>
          <a:p>
            <a:endParaRPr lang="en-GB" dirty="0"/>
          </a:p>
        </p:txBody>
      </p:sp>
      <p:sp>
        <p:nvSpPr>
          <p:cNvPr id="5" name="Slide Number Placeholder 4">
            <a:extLst>
              <a:ext uri="{FF2B5EF4-FFF2-40B4-BE49-F238E27FC236}">
                <a16:creationId xmlns:a16="http://schemas.microsoft.com/office/drawing/2014/main" id="{3F7D74E1-EFA4-48CC-98D6-ED087B928E0D}"/>
              </a:ext>
            </a:extLst>
          </p:cNvPr>
          <p:cNvSpPr>
            <a:spLocks noGrp="1"/>
          </p:cNvSpPr>
          <p:nvPr>
            <p:ph type="sldNum" sz="quarter" idx="11"/>
          </p:nvPr>
        </p:nvSpPr>
        <p:spPr/>
        <p:txBody>
          <a:bodyPr/>
          <a:lstStyle/>
          <a:p>
            <a:fld id="{344369E4-5DE7-46E5-874E-4FD437973785}" type="slidenum">
              <a:rPr lang="en-GB" smtClean="0"/>
              <a:pPr/>
              <a:t>6</a:t>
            </a:fld>
            <a:endParaRPr lang="en-GB" sz="1400"/>
          </a:p>
        </p:txBody>
      </p:sp>
      <p:sp>
        <p:nvSpPr>
          <p:cNvPr id="6" name="Footer Placeholder 5">
            <a:extLst>
              <a:ext uri="{FF2B5EF4-FFF2-40B4-BE49-F238E27FC236}">
                <a16:creationId xmlns:a16="http://schemas.microsoft.com/office/drawing/2014/main" id="{7DB93173-65D6-BDD2-BD51-82E9A2FE6217}"/>
              </a:ext>
            </a:extLst>
          </p:cNvPr>
          <p:cNvSpPr>
            <a:spLocks noGrp="1"/>
          </p:cNvSpPr>
          <p:nvPr>
            <p:ph type="ftr" sz="quarter" idx="11"/>
          </p:nvPr>
        </p:nvSpPr>
        <p:spPr>
          <a:xfrm>
            <a:off x="1156698" y="6356350"/>
            <a:ext cx="10515600"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175097949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2D3B80-C34B-BCF3-EB19-FE503EFC55AB}"/>
              </a:ext>
            </a:extLst>
          </p:cNvPr>
          <p:cNvSpPr>
            <a:spLocks noGrp="1"/>
          </p:cNvSpPr>
          <p:nvPr>
            <p:ph type="title"/>
          </p:nvPr>
        </p:nvSpPr>
        <p:spPr>
          <a:xfrm>
            <a:off x="590797" y="384917"/>
            <a:ext cx="10515600" cy="1325563"/>
          </a:xfrm>
        </p:spPr>
        <p:txBody>
          <a:bodyPr lIns="91440" tIns="45720" rIns="91440" bIns="45720" anchor="t">
            <a:normAutofit/>
          </a:bodyPr>
          <a:lstStyle/>
          <a:p>
            <a:r>
              <a:rPr lang="en-US" b="1" dirty="0">
                <a:latin typeface="Arial"/>
                <a:cs typeface="Arial"/>
              </a:rPr>
              <a:t>Resources: Information for healthcare practitioner guidance</a:t>
            </a:r>
            <a:endParaRPr lang="en-US" sz="6000" b="1" dirty="0">
              <a:latin typeface="Arial"/>
              <a:cs typeface="Arial"/>
            </a:endParaRPr>
          </a:p>
        </p:txBody>
      </p:sp>
      <p:sp>
        <p:nvSpPr>
          <p:cNvPr id="3" name="Content Placeholder 2">
            <a:extLst>
              <a:ext uri="{FF2B5EF4-FFF2-40B4-BE49-F238E27FC236}">
                <a16:creationId xmlns:a16="http://schemas.microsoft.com/office/drawing/2014/main" id="{F2EB00BA-3660-AAEE-C437-56B16950E3CE}"/>
              </a:ext>
            </a:extLst>
          </p:cNvPr>
          <p:cNvSpPr>
            <a:spLocks noGrp="1"/>
          </p:cNvSpPr>
          <p:nvPr>
            <p:ph idx="1"/>
          </p:nvPr>
        </p:nvSpPr>
        <p:spPr>
          <a:xfrm>
            <a:off x="592755" y="2117428"/>
            <a:ext cx="11006489" cy="3095754"/>
          </a:xfrm>
        </p:spPr>
        <p:txBody>
          <a:bodyPr vert="horz" lIns="91440" tIns="45720" rIns="91440" bIns="45720" rtlCol="0" anchor="t">
            <a:normAutofit/>
          </a:bodyPr>
          <a:lstStyle/>
          <a:p>
            <a:pPr marL="0" indent="0">
              <a:lnSpc>
                <a:spcPct val="100000"/>
              </a:lnSpc>
              <a:buNone/>
            </a:pPr>
            <a:r>
              <a:rPr lang="en-US" sz="2000" dirty="0">
                <a:cs typeface="Arial"/>
              </a:rPr>
              <a:t>The UKHSA information for healthcare practitioners' guidance </a:t>
            </a:r>
            <a:r>
              <a:rPr lang="en-GB" sz="2000" dirty="0">
                <a:hlinkClick r:id="rId2"/>
              </a:rPr>
              <a:t>Respiratory syncytial virus (RSV) programme: information for healthcare professionals - GOV.UK (www.gov.uk)</a:t>
            </a:r>
            <a:r>
              <a:rPr lang="en-US" sz="2000" dirty="0">
                <a:cs typeface="Arial"/>
              </a:rPr>
              <a:t> is recommended reading for anyone involved in RSV immunisation</a:t>
            </a:r>
          </a:p>
          <a:p>
            <a:pPr marL="0" indent="0">
              <a:lnSpc>
                <a:spcPct val="100000"/>
              </a:lnSpc>
              <a:buNone/>
            </a:pPr>
            <a:r>
              <a:rPr lang="en-US" sz="2000" dirty="0">
                <a:cs typeface="Arial"/>
              </a:rPr>
              <a:t>This is a practical document for healthcare practitioners administering or providing advice about RSV vaccination of older adults. It includes the vaccination </a:t>
            </a:r>
            <a:r>
              <a:rPr lang="en-US" sz="2000" dirty="0" err="1">
                <a:cs typeface="Arial"/>
              </a:rPr>
              <a:t>programme</a:t>
            </a:r>
            <a:r>
              <a:rPr lang="en-US" sz="2000" dirty="0">
                <a:cs typeface="Arial"/>
              </a:rPr>
              <a:t> recommendations, contraindications, precautions and examples of scenarios that staff may experience when </a:t>
            </a:r>
            <a:r>
              <a:rPr lang="en-US" sz="2000" dirty="0" err="1">
                <a:cs typeface="Arial"/>
              </a:rPr>
              <a:t>immunising</a:t>
            </a:r>
            <a:endParaRPr lang="en-US" sz="2000" dirty="0">
              <a:cs typeface="Arial"/>
            </a:endParaRPr>
          </a:p>
          <a:p>
            <a:endParaRPr lang="en-US" dirty="0"/>
          </a:p>
        </p:txBody>
      </p:sp>
      <p:sp>
        <p:nvSpPr>
          <p:cNvPr id="5" name="Slide Number Placeholder 4">
            <a:extLst>
              <a:ext uri="{FF2B5EF4-FFF2-40B4-BE49-F238E27FC236}">
                <a16:creationId xmlns:a16="http://schemas.microsoft.com/office/drawing/2014/main" id="{4021027F-6C19-8A83-E6FE-E323AF8C2B62}"/>
              </a:ext>
            </a:extLst>
          </p:cNvPr>
          <p:cNvSpPr>
            <a:spLocks noGrp="1"/>
          </p:cNvSpPr>
          <p:nvPr>
            <p:ph type="sldNum" sz="quarter" idx="11"/>
          </p:nvPr>
        </p:nvSpPr>
        <p:spPr/>
        <p:txBody>
          <a:bodyPr/>
          <a:lstStyle/>
          <a:p>
            <a:fld id="{344369E4-5DE7-46E5-874E-4FD437973785}" type="slidenum">
              <a:rPr lang="en-GB" smtClean="0"/>
              <a:pPr/>
              <a:t>60</a:t>
            </a:fld>
            <a:endParaRPr lang="en-GB" sz="1400"/>
          </a:p>
        </p:txBody>
      </p:sp>
      <p:sp>
        <p:nvSpPr>
          <p:cNvPr id="6" name="Footer Placeholder 5">
            <a:extLst>
              <a:ext uri="{FF2B5EF4-FFF2-40B4-BE49-F238E27FC236}">
                <a16:creationId xmlns:a16="http://schemas.microsoft.com/office/drawing/2014/main" id="{9F20CE3F-022B-E4C2-5861-D6C0493B3E24}"/>
              </a:ext>
            </a:extLst>
          </p:cNvPr>
          <p:cNvSpPr>
            <a:spLocks noGrp="1"/>
          </p:cNvSpPr>
          <p:nvPr>
            <p:ph type="ftr" sz="quarter" idx="11"/>
          </p:nvPr>
        </p:nvSpPr>
        <p:spPr>
          <a:xfrm>
            <a:off x="1372175" y="6352997"/>
            <a:ext cx="10227069" cy="365125"/>
          </a:xfrm>
        </p:spPr>
        <p:txBody>
          <a:bodyPr/>
          <a:lstStyle/>
          <a:p>
            <a:r>
              <a:rPr lang="en-GB" dirty="0"/>
              <a:t>RSV vaccination programme for older adults: training slide set for healthcare practitioners</a:t>
            </a:r>
          </a:p>
        </p:txBody>
      </p:sp>
    </p:spTree>
    <p:extLst>
      <p:ext uri="{BB962C8B-B14F-4D97-AF65-F5344CB8AC3E}">
        <p14:creationId xmlns:p14="http://schemas.microsoft.com/office/powerpoint/2010/main" val="247962569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251FA9-BF45-0689-1439-58F98F4D7D6D}"/>
              </a:ext>
            </a:extLst>
          </p:cNvPr>
          <p:cNvSpPr>
            <a:spLocks noGrp="1"/>
          </p:cNvSpPr>
          <p:nvPr>
            <p:ph type="title"/>
          </p:nvPr>
        </p:nvSpPr>
        <p:spPr>
          <a:xfrm>
            <a:off x="124287" y="125152"/>
            <a:ext cx="11975977" cy="1353105"/>
          </a:xfrm>
        </p:spPr>
        <p:txBody>
          <a:bodyPr lIns="91440" tIns="45720" rIns="91440" bIns="45720" anchor="t"/>
          <a:lstStyle/>
          <a:p>
            <a:pPr algn="ctr"/>
            <a:r>
              <a:rPr lang="en-GB" b="1" i="0" dirty="0">
                <a:solidFill>
                  <a:srgbClr val="002060"/>
                </a:solidFill>
                <a:effectLst/>
                <a:latin typeface="Arial"/>
                <a:cs typeface="Arial"/>
              </a:rPr>
              <a:t>Optimising Vaccine Uptake: Using motivational interviewing for better conversations</a:t>
            </a:r>
            <a:r>
              <a:rPr lang="en-GB" b="1" dirty="0">
                <a:solidFill>
                  <a:srgbClr val="002060"/>
                </a:solidFill>
                <a:latin typeface="Arial"/>
                <a:cs typeface="Arial"/>
              </a:rPr>
              <a:t> eLearning</a:t>
            </a:r>
            <a:r>
              <a:rPr lang="en-GB" sz="4000" b="1" i="0" dirty="0">
                <a:solidFill>
                  <a:srgbClr val="002060"/>
                </a:solidFill>
                <a:effectLst/>
                <a:latin typeface="inherit"/>
              </a:rPr>
              <a:t> </a:t>
            </a:r>
            <a:br>
              <a:rPr lang="en-GB" sz="4000" b="0" i="0" dirty="0">
                <a:effectLst/>
                <a:latin typeface="Lato" panose="020F0502020204030203" pitchFamily="34" charset="0"/>
              </a:rPr>
            </a:br>
            <a:endParaRPr lang="en-GB" sz="4000" dirty="0">
              <a:solidFill>
                <a:srgbClr val="002060"/>
              </a:solidFill>
              <a:cs typeface="Arial"/>
            </a:endParaRPr>
          </a:p>
        </p:txBody>
      </p:sp>
      <p:sp>
        <p:nvSpPr>
          <p:cNvPr id="3" name="Content Placeholder 2">
            <a:extLst>
              <a:ext uri="{FF2B5EF4-FFF2-40B4-BE49-F238E27FC236}">
                <a16:creationId xmlns:a16="http://schemas.microsoft.com/office/drawing/2014/main" id="{A01D2247-77C5-9CB5-2673-C8A56FBB8694}"/>
              </a:ext>
            </a:extLst>
          </p:cNvPr>
          <p:cNvSpPr>
            <a:spLocks noGrp="1"/>
          </p:cNvSpPr>
          <p:nvPr>
            <p:ph idx="1"/>
          </p:nvPr>
        </p:nvSpPr>
        <p:spPr>
          <a:xfrm>
            <a:off x="838200" y="2192854"/>
            <a:ext cx="10965455" cy="3433266"/>
          </a:xfrm>
        </p:spPr>
        <p:txBody>
          <a:bodyPr lIns="91440" tIns="45720" rIns="91440" bIns="45720" anchor="t"/>
          <a:lstStyle/>
          <a:p>
            <a:pPr fontAlgn="base"/>
            <a:r>
              <a:rPr lang="en-GB" sz="2000" dirty="0"/>
              <a:t>The approach and style of a vaccine conversation can make a real difference in understanding individual hesitancy, addressing barriers, and influencing vaccine uptake</a:t>
            </a:r>
            <a:endParaRPr lang="en-US" dirty="0"/>
          </a:p>
          <a:p>
            <a:pPr algn="l"/>
            <a:r>
              <a:rPr lang="en-GB" sz="2000" dirty="0"/>
              <a:t>There is an eLearning module available called Optimising Vaccine Uptake: Using motivational interviewing for better conversations which aims to support staff with having positive conversations about immunisations</a:t>
            </a:r>
            <a:endParaRPr lang="en-US" dirty="0">
              <a:cs typeface="Arial"/>
            </a:endParaRPr>
          </a:p>
          <a:p>
            <a:pPr algn="l" fontAlgn="base" latinLnBrk="0"/>
            <a:r>
              <a:rPr lang="en-GB" sz="2000" dirty="0"/>
              <a:t>The module aims to provide health professionals the skills and knowledge required to implement motivational interviewing techniques when having vaccine-related conversations</a:t>
            </a:r>
            <a:endParaRPr lang="en-GB" sz="2000" dirty="0">
              <a:cs typeface="Arial"/>
            </a:endParaRPr>
          </a:p>
          <a:p>
            <a:pPr algn="l" fontAlgn="base" latinLnBrk="0"/>
            <a:r>
              <a:rPr lang="en-GB" sz="2000" dirty="0"/>
              <a:t>Further information about the module and how to access it is available here: </a:t>
            </a:r>
            <a:r>
              <a:rPr lang="en-GB" sz="2000" dirty="0">
                <a:hlinkClick r:id="rId2"/>
              </a:rPr>
              <a:t>Immunisation eLearning - Public Health Wales (nhs.wales)</a:t>
            </a:r>
            <a:endParaRPr lang="en-GB" sz="2000" dirty="0"/>
          </a:p>
          <a:p>
            <a:endParaRPr lang="en-GB" dirty="0"/>
          </a:p>
        </p:txBody>
      </p:sp>
      <p:sp>
        <p:nvSpPr>
          <p:cNvPr id="4" name="Slide Number Placeholder 4">
            <a:extLst>
              <a:ext uri="{FF2B5EF4-FFF2-40B4-BE49-F238E27FC236}">
                <a16:creationId xmlns:a16="http://schemas.microsoft.com/office/drawing/2014/main" id="{2BB71D3D-93EE-1A3E-630D-14367039BD51}"/>
              </a:ext>
            </a:extLst>
          </p:cNvPr>
          <p:cNvSpPr>
            <a:spLocks noGrp="1"/>
          </p:cNvSpPr>
          <p:nvPr>
            <p:ph type="sldNum" sz="quarter" idx="12"/>
          </p:nvPr>
        </p:nvSpPr>
        <p:spPr>
          <a:xfrm>
            <a:off x="-1633482" y="6367798"/>
            <a:ext cx="2743200" cy="365125"/>
          </a:xfrm>
        </p:spPr>
        <p:txBody>
          <a:bodyPr/>
          <a:lstStyle/>
          <a:p>
            <a:fld id="{561D0CCE-8DCC-44DC-A653-AE62B1D84A52}" type="slidenum">
              <a:rPr lang="en-GB" smtClean="0"/>
              <a:pPr/>
              <a:t>61</a:t>
            </a:fld>
            <a:endParaRPr lang="en-GB" dirty="0"/>
          </a:p>
        </p:txBody>
      </p:sp>
      <p:sp>
        <p:nvSpPr>
          <p:cNvPr id="5" name="TextBox 4">
            <a:extLst>
              <a:ext uri="{FF2B5EF4-FFF2-40B4-BE49-F238E27FC236}">
                <a16:creationId xmlns:a16="http://schemas.microsoft.com/office/drawing/2014/main" id="{78710C2D-BE3C-C17E-4351-956F09ACFEC1}"/>
              </a:ext>
            </a:extLst>
          </p:cNvPr>
          <p:cNvSpPr txBox="1"/>
          <p:nvPr/>
        </p:nvSpPr>
        <p:spPr>
          <a:xfrm>
            <a:off x="1303889" y="6340717"/>
            <a:ext cx="10499766"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b="1" dirty="0">
                <a:solidFill>
                  <a:srgbClr val="FFFFFF"/>
                </a:solidFill>
                <a:cs typeface="Arial"/>
              </a:rPr>
              <a:t>RSV vaccination programme for older adults: training slide set for healthcare practitioners</a:t>
            </a:r>
            <a:endParaRPr lang="en-US" dirty="0"/>
          </a:p>
        </p:txBody>
      </p:sp>
    </p:spTree>
    <p:extLst>
      <p:ext uri="{BB962C8B-B14F-4D97-AF65-F5344CB8AC3E}">
        <p14:creationId xmlns:p14="http://schemas.microsoft.com/office/powerpoint/2010/main" val="43157764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BF9343-EBD2-4545-ADF1-B890C0F0FAF9}"/>
              </a:ext>
            </a:extLst>
          </p:cNvPr>
          <p:cNvSpPr>
            <a:spLocks noGrp="1"/>
          </p:cNvSpPr>
          <p:nvPr>
            <p:ph type="title"/>
          </p:nvPr>
        </p:nvSpPr>
        <p:spPr>
          <a:xfrm>
            <a:off x="327887" y="280083"/>
            <a:ext cx="10515600" cy="972607"/>
          </a:xfrm>
        </p:spPr>
        <p:txBody>
          <a:bodyPr lIns="91440" tIns="45720" rIns="91440" bIns="45720" anchor="t"/>
          <a:lstStyle/>
          <a:p>
            <a:r>
              <a:rPr lang="en-GB" b="1" dirty="0"/>
              <a:t>Learning objectives</a:t>
            </a:r>
          </a:p>
        </p:txBody>
      </p:sp>
      <p:sp>
        <p:nvSpPr>
          <p:cNvPr id="3" name="Content Placeholder 2">
            <a:extLst>
              <a:ext uri="{FF2B5EF4-FFF2-40B4-BE49-F238E27FC236}">
                <a16:creationId xmlns:a16="http://schemas.microsoft.com/office/drawing/2014/main" id="{AA47EA92-D2D5-4BF2-9BE0-57B25B9964D2}"/>
              </a:ext>
            </a:extLst>
          </p:cNvPr>
          <p:cNvSpPr>
            <a:spLocks noGrp="1"/>
          </p:cNvSpPr>
          <p:nvPr>
            <p:ph idx="1"/>
          </p:nvPr>
        </p:nvSpPr>
        <p:spPr>
          <a:xfrm>
            <a:off x="413549" y="1327275"/>
            <a:ext cx="10007606" cy="4351338"/>
          </a:xfrm>
        </p:spPr>
        <p:txBody>
          <a:bodyPr vert="horz" lIns="91440" tIns="45720" rIns="91440" bIns="45720" rtlCol="0" anchor="t">
            <a:normAutofit fontScale="55000" lnSpcReduction="20000"/>
          </a:bodyPr>
          <a:lstStyle/>
          <a:p>
            <a:pPr marL="0" indent="0">
              <a:lnSpc>
                <a:spcPct val="150000"/>
              </a:lnSpc>
              <a:spcBef>
                <a:spcPts val="0"/>
              </a:spcBef>
              <a:buNone/>
            </a:pPr>
            <a:r>
              <a:rPr lang="en-GB" sz="3200" dirty="0">
                <a:cs typeface="Arial"/>
              </a:rPr>
              <a:t>You should now be able to:</a:t>
            </a:r>
          </a:p>
          <a:p>
            <a:pPr>
              <a:lnSpc>
                <a:spcPct val="150000"/>
              </a:lnSpc>
              <a:spcBef>
                <a:spcPts val="600"/>
              </a:spcBef>
            </a:pPr>
            <a:r>
              <a:rPr lang="en-GB" sz="3200" dirty="0">
                <a:cs typeface="Arial"/>
              </a:rPr>
              <a:t>explain what RSV is and be aware of the UK epidemiology</a:t>
            </a:r>
          </a:p>
          <a:p>
            <a:pPr>
              <a:lnSpc>
                <a:spcPct val="150000"/>
              </a:lnSpc>
              <a:spcBef>
                <a:spcPts val="0"/>
              </a:spcBef>
            </a:pPr>
            <a:r>
              <a:rPr lang="en-GB" sz="3200" dirty="0">
                <a:cs typeface="Arial"/>
              </a:rPr>
              <a:t>understand the rationale for the RSV older adult vaccination programme </a:t>
            </a:r>
            <a:endParaRPr lang="en-GB" sz="3200" dirty="0"/>
          </a:p>
          <a:p>
            <a:pPr>
              <a:lnSpc>
                <a:spcPct val="150000"/>
              </a:lnSpc>
              <a:spcBef>
                <a:spcPts val="0"/>
              </a:spcBef>
            </a:pPr>
            <a:r>
              <a:rPr lang="en-GB" sz="3200" dirty="0">
                <a:cs typeface="Arial"/>
              </a:rPr>
              <a:t>describe how Abrysvo</a:t>
            </a:r>
            <a:r>
              <a:rPr lang="en-GB" sz="3200" baseline="30000" dirty="0">
                <a:cs typeface="Arial"/>
              </a:rPr>
              <a:t>® </a:t>
            </a:r>
            <a:r>
              <a:rPr lang="en-GB" sz="3200" dirty="0">
                <a:cs typeface="Arial"/>
              </a:rPr>
              <a:t>RSV vaccine works </a:t>
            </a:r>
          </a:p>
          <a:p>
            <a:pPr>
              <a:lnSpc>
                <a:spcPct val="150000"/>
              </a:lnSpc>
              <a:spcBef>
                <a:spcPts val="0"/>
              </a:spcBef>
            </a:pPr>
            <a:r>
              <a:rPr lang="en-GB" sz="3200" dirty="0">
                <a:cs typeface="Arial"/>
              </a:rPr>
              <a:t>identify the groups that are eligible to receive the RSV vaccines</a:t>
            </a:r>
          </a:p>
          <a:p>
            <a:pPr>
              <a:lnSpc>
                <a:spcPct val="150000"/>
              </a:lnSpc>
              <a:spcBef>
                <a:spcPts val="0"/>
              </a:spcBef>
            </a:pPr>
            <a:r>
              <a:rPr lang="en-GB" sz="3200" dirty="0">
                <a:cs typeface="Arial"/>
              </a:rPr>
              <a:t>describe the process of consent and how this applies when giving vaccines</a:t>
            </a:r>
          </a:p>
          <a:p>
            <a:pPr>
              <a:lnSpc>
                <a:spcPct val="150000"/>
              </a:lnSpc>
              <a:spcBef>
                <a:spcPts val="0"/>
              </a:spcBef>
            </a:pPr>
            <a:r>
              <a:rPr lang="en-GB" sz="3200" dirty="0">
                <a:cs typeface="Arial"/>
              </a:rPr>
              <a:t>understand the legal mechanisms by which immunisers can supply and administer Abrysvo</a:t>
            </a:r>
            <a:r>
              <a:rPr lang="en-GB" sz="3200" baseline="30000" dirty="0">
                <a:cs typeface="Arial"/>
              </a:rPr>
              <a:t>®</a:t>
            </a:r>
            <a:r>
              <a:rPr lang="en-GB" sz="3200" dirty="0">
                <a:cs typeface="Arial"/>
              </a:rPr>
              <a:t> RSV vaccine</a:t>
            </a:r>
          </a:p>
          <a:p>
            <a:pPr>
              <a:lnSpc>
                <a:spcPct val="150000"/>
              </a:lnSpc>
              <a:spcBef>
                <a:spcPts val="0"/>
              </a:spcBef>
            </a:pPr>
            <a:r>
              <a:rPr lang="en-GB" sz="3200" dirty="0">
                <a:cs typeface="Arial"/>
              </a:rPr>
              <a:t>describe how to correctly store, prepare and administer Abrysvo</a:t>
            </a:r>
            <a:r>
              <a:rPr lang="en-GB" sz="3200" baseline="30000" dirty="0">
                <a:cs typeface="Arial"/>
              </a:rPr>
              <a:t>®</a:t>
            </a:r>
            <a:r>
              <a:rPr lang="en-GB" sz="3200" dirty="0">
                <a:cs typeface="Arial"/>
              </a:rPr>
              <a:t> RSV vaccine</a:t>
            </a:r>
          </a:p>
          <a:p>
            <a:pPr>
              <a:lnSpc>
                <a:spcPct val="150000"/>
              </a:lnSpc>
              <a:spcBef>
                <a:spcPts val="0"/>
              </a:spcBef>
            </a:pPr>
            <a:r>
              <a:rPr lang="en-GB" sz="3200" dirty="0">
                <a:cs typeface="Arial"/>
              </a:rPr>
              <a:t>communicate key facts in response to questions from individuals and/or their carer(s) and direct them to additional sources of information</a:t>
            </a:r>
          </a:p>
          <a:p>
            <a:pPr>
              <a:lnSpc>
                <a:spcPct val="150000"/>
              </a:lnSpc>
              <a:spcBef>
                <a:spcPts val="0"/>
              </a:spcBef>
            </a:pPr>
            <a:endParaRPr lang="en-GB" dirty="0"/>
          </a:p>
          <a:p>
            <a:endParaRPr lang="en-GB" dirty="0"/>
          </a:p>
        </p:txBody>
      </p:sp>
      <p:sp>
        <p:nvSpPr>
          <p:cNvPr id="11" name="Slide Number Placeholder 10">
            <a:extLst>
              <a:ext uri="{FF2B5EF4-FFF2-40B4-BE49-F238E27FC236}">
                <a16:creationId xmlns:a16="http://schemas.microsoft.com/office/drawing/2014/main" id="{3410485E-1C19-4258-B765-CA27541B52DC}"/>
              </a:ext>
            </a:extLst>
          </p:cNvPr>
          <p:cNvSpPr>
            <a:spLocks noGrp="1"/>
          </p:cNvSpPr>
          <p:nvPr>
            <p:ph type="sldNum" sz="quarter" idx="11"/>
          </p:nvPr>
        </p:nvSpPr>
        <p:spPr/>
        <p:txBody>
          <a:bodyPr/>
          <a:lstStyle/>
          <a:p>
            <a:fld id="{344369E4-5DE7-46E5-874E-4FD437973785}" type="slidenum">
              <a:rPr lang="en-GB" smtClean="0"/>
              <a:pPr/>
              <a:t>62</a:t>
            </a:fld>
            <a:endParaRPr lang="en-GB" sz="1400"/>
          </a:p>
        </p:txBody>
      </p:sp>
      <p:sp>
        <p:nvSpPr>
          <p:cNvPr id="4" name="Footer Placeholder 3">
            <a:extLst>
              <a:ext uri="{FF2B5EF4-FFF2-40B4-BE49-F238E27FC236}">
                <a16:creationId xmlns:a16="http://schemas.microsoft.com/office/drawing/2014/main" id="{63C034EF-EFAC-97E0-B4E4-CEA3B381EFE9}"/>
              </a:ext>
            </a:extLst>
          </p:cNvPr>
          <p:cNvSpPr>
            <a:spLocks noGrp="1"/>
          </p:cNvSpPr>
          <p:nvPr>
            <p:ph type="ftr" sz="quarter" idx="11"/>
          </p:nvPr>
        </p:nvSpPr>
        <p:spPr>
          <a:xfrm>
            <a:off x="1619035" y="6352997"/>
            <a:ext cx="10227067"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29150888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5BC1D9-731B-1E31-9570-F1207E730636}"/>
              </a:ext>
            </a:extLst>
          </p:cNvPr>
          <p:cNvSpPr>
            <a:spLocks noGrp="1"/>
          </p:cNvSpPr>
          <p:nvPr>
            <p:ph type="title"/>
          </p:nvPr>
        </p:nvSpPr>
        <p:spPr/>
        <p:txBody>
          <a:bodyPr lIns="91440" tIns="45720" rIns="91440" bIns="45720" anchor="t"/>
          <a:lstStyle/>
          <a:p>
            <a:r>
              <a:rPr lang="en-US" b="1" dirty="0">
                <a:cs typeface="Arial"/>
              </a:rPr>
              <a:t>Introduction</a:t>
            </a:r>
            <a:endParaRPr lang="en-US" dirty="0"/>
          </a:p>
        </p:txBody>
      </p:sp>
      <p:sp>
        <p:nvSpPr>
          <p:cNvPr id="3" name="Content Placeholder 2">
            <a:extLst>
              <a:ext uri="{FF2B5EF4-FFF2-40B4-BE49-F238E27FC236}">
                <a16:creationId xmlns:a16="http://schemas.microsoft.com/office/drawing/2014/main" id="{C9B46EF1-9570-CACE-E365-91FF41E864FF}"/>
              </a:ext>
            </a:extLst>
          </p:cNvPr>
          <p:cNvSpPr>
            <a:spLocks noGrp="1"/>
          </p:cNvSpPr>
          <p:nvPr>
            <p:ph idx="1"/>
          </p:nvPr>
        </p:nvSpPr>
        <p:spPr>
          <a:xfrm>
            <a:off x="838200" y="1124935"/>
            <a:ext cx="10515600" cy="4351338"/>
          </a:xfrm>
        </p:spPr>
        <p:txBody>
          <a:bodyPr lIns="91440" tIns="45720" rIns="91440" bIns="45720" anchor="t"/>
          <a:lstStyle/>
          <a:p>
            <a:r>
              <a:rPr lang="en-US" sz="1800" dirty="0">
                <a:cs typeface="Arial"/>
              </a:rPr>
              <a:t>In 2022 and 2023, a number of RSV products were licensed in the UK for immunisation of infants (</a:t>
            </a:r>
            <a:r>
              <a:rPr lang="en-US" sz="1800" dirty="0" err="1">
                <a:cs typeface="Arial"/>
              </a:rPr>
              <a:t>nirsevimab</a:t>
            </a:r>
            <a:r>
              <a:rPr lang="en-GB" sz="1800" baseline="30000" dirty="0">
                <a:cs typeface="Arial"/>
              </a:rPr>
              <a:t>®</a:t>
            </a:r>
            <a:r>
              <a:rPr lang="en-US" sz="1800" dirty="0">
                <a:cs typeface="Arial"/>
              </a:rPr>
              <a:t>), pregnant women (Abrysvo</a:t>
            </a:r>
            <a:r>
              <a:rPr lang="en-GB" sz="1800" baseline="30000" dirty="0">
                <a:cs typeface="Arial"/>
              </a:rPr>
              <a:t>®</a:t>
            </a:r>
            <a:r>
              <a:rPr lang="en-US" sz="1800" dirty="0">
                <a:cs typeface="Arial"/>
              </a:rPr>
              <a:t> vaccine) and older adults (Abrsyvo</a:t>
            </a:r>
            <a:r>
              <a:rPr lang="en-GB" sz="1800" baseline="30000" dirty="0">
                <a:cs typeface="Arial"/>
              </a:rPr>
              <a:t>®</a:t>
            </a:r>
            <a:r>
              <a:rPr lang="en-US" sz="1800" dirty="0">
                <a:cs typeface="Arial"/>
              </a:rPr>
              <a:t> and Arexvy</a:t>
            </a:r>
            <a:r>
              <a:rPr lang="en-GB" sz="1800" baseline="30000" dirty="0">
                <a:cs typeface="Arial"/>
              </a:rPr>
              <a:t>®</a:t>
            </a:r>
            <a:r>
              <a:rPr lang="en-US" sz="1800" dirty="0">
                <a:cs typeface="Arial"/>
              </a:rPr>
              <a:t> vaccines) </a:t>
            </a:r>
            <a:endParaRPr lang="en-US" dirty="0">
              <a:cs typeface="Arial"/>
            </a:endParaRPr>
          </a:p>
          <a:p>
            <a:r>
              <a:rPr lang="en-US" sz="1800" dirty="0">
                <a:cs typeface="Arial"/>
              </a:rPr>
              <a:t>Since 2023, the JCVI has been actively reviewing evidence and considering a range of issues including disease epidemiology, vaccine efficacy, vaccine safety and the cost-effectiveness of introducing a routine RSV vaccination programme in the UK. They subsequently recommended that a programme that is cost effective should be developed for both infants and older adults </a:t>
            </a:r>
            <a:endParaRPr lang="en-US" dirty="0"/>
          </a:p>
          <a:p>
            <a:r>
              <a:rPr lang="en-US" sz="1800" dirty="0">
                <a:cs typeface="Arial"/>
              </a:rPr>
              <a:t>From 1 September 2024, the RSV vaccine should be offered to:</a:t>
            </a:r>
            <a:endParaRPr lang="en-US" dirty="0"/>
          </a:p>
          <a:p>
            <a:pPr lvl="1">
              <a:buFont typeface="Courier New" panose="02070309020205020404" pitchFamily="49" charset="0"/>
              <a:buChar char="o"/>
            </a:pPr>
            <a:r>
              <a:rPr lang="en-US" sz="1800" dirty="0">
                <a:latin typeface="Courier New"/>
                <a:cs typeface="Courier New"/>
              </a:rPr>
              <a:t>	</a:t>
            </a:r>
            <a:r>
              <a:rPr lang="en-US" sz="1800" dirty="0">
                <a:cs typeface="Arial"/>
              </a:rPr>
              <a:t>all pregnant women from 28 weeks' gestation </a:t>
            </a:r>
            <a:endParaRPr lang="en-US" sz="1800" dirty="0"/>
          </a:p>
          <a:p>
            <a:pPr lvl="1">
              <a:buFont typeface="Courier New" panose="02070309020205020404" pitchFamily="49" charset="0"/>
              <a:buChar char="o"/>
            </a:pPr>
            <a:r>
              <a:rPr lang="en-US" sz="1800" dirty="0">
                <a:latin typeface="Courier New"/>
                <a:cs typeface="Courier New"/>
              </a:rPr>
              <a:t>	</a:t>
            </a:r>
            <a:r>
              <a:rPr lang="en-US" sz="1800" dirty="0">
                <a:cs typeface="Arial"/>
              </a:rPr>
              <a:t>adults turning 75 years old on or after 1 September 2024</a:t>
            </a:r>
            <a:endParaRPr lang="en-US" sz="1800" dirty="0"/>
          </a:p>
          <a:p>
            <a:pPr lvl="1">
              <a:buFont typeface="Courier New" panose="02070309020205020404" pitchFamily="49" charset="0"/>
              <a:buChar char="o"/>
            </a:pPr>
            <a:r>
              <a:rPr lang="en-US" sz="1800" dirty="0">
                <a:latin typeface="Courier New"/>
                <a:cs typeface="Courier New"/>
              </a:rPr>
              <a:t>	</a:t>
            </a:r>
            <a:r>
              <a:rPr lang="en-US" sz="1800" dirty="0">
                <a:cs typeface="Arial"/>
              </a:rPr>
              <a:t>adults already aged 75 to 79 years on 1st September 2024 (please see the RSV vaccination 	of older adults: </a:t>
            </a:r>
            <a:r>
              <a:rPr lang="en-US" sz="1800" dirty="0">
                <a:cs typeface="Arial"/>
                <a:hlinkClick r:id="rId3"/>
              </a:rPr>
              <a:t>information for healthcare practitioners</a:t>
            </a:r>
            <a:r>
              <a:rPr lang="en-US" sz="1800" dirty="0">
                <a:cs typeface="Arial"/>
              </a:rPr>
              <a:t> document for more information on this 	</a:t>
            </a:r>
            <a:r>
              <a:rPr lang="en-US" sz="1800" dirty="0" err="1">
                <a:cs typeface="Arial"/>
              </a:rPr>
              <a:t>programme</a:t>
            </a:r>
            <a:r>
              <a:rPr lang="en-US" sz="1800" dirty="0">
                <a:cs typeface="Arial"/>
              </a:rPr>
              <a:t>)</a:t>
            </a:r>
            <a:endParaRPr lang="en-US" sz="1800" dirty="0"/>
          </a:p>
          <a:p>
            <a:r>
              <a:rPr lang="en-US" sz="1800" dirty="0">
                <a:cs typeface="Arial"/>
              </a:rPr>
              <a:t>RSV vaccine should be offered to eligible individuals throughout the year as this is a year-round programme</a:t>
            </a:r>
            <a:endParaRPr lang="en-US" dirty="0"/>
          </a:p>
          <a:p>
            <a:endParaRPr lang="en-US" dirty="0">
              <a:cs typeface="Arial"/>
            </a:endParaRPr>
          </a:p>
        </p:txBody>
      </p:sp>
      <p:sp>
        <p:nvSpPr>
          <p:cNvPr id="4" name="Footer Placeholder 3">
            <a:extLst>
              <a:ext uri="{FF2B5EF4-FFF2-40B4-BE49-F238E27FC236}">
                <a16:creationId xmlns:a16="http://schemas.microsoft.com/office/drawing/2014/main" id="{4EC7D903-F8F3-FE75-6E2C-7234252304A6}"/>
              </a:ext>
            </a:extLst>
          </p:cNvPr>
          <p:cNvSpPr>
            <a:spLocks noGrp="1"/>
          </p:cNvSpPr>
          <p:nvPr>
            <p:ph type="ftr" sz="quarter" idx="11"/>
          </p:nvPr>
        </p:nvSpPr>
        <p:spPr>
          <a:xfrm>
            <a:off x="1105328" y="6356349"/>
            <a:ext cx="10827406" cy="365125"/>
          </a:xfrm>
        </p:spPr>
        <p:txBody>
          <a:bodyPr/>
          <a:lstStyle/>
          <a:p>
            <a:r>
              <a:rPr lang="en-GB" dirty="0"/>
              <a:t>RSV vaccination programme for older adults: training slide set for healthcare practitioners</a:t>
            </a:r>
          </a:p>
        </p:txBody>
      </p:sp>
      <p:sp>
        <p:nvSpPr>
          <p:cNvPr id="5" name="Slide Number Placeholder 4">
            <a:extLst>
              <a:ext uri="{FF2B5EF4-FFF2-40B4-BE49-F238E27FC236}">
                <a16:creationId xmlns:a16="http://schemas.microsoft.com/office/drawing/2014/main" id="{105B25F4-39C9-2481-2564-C88B699ECA2D}"/>
              </a:ext>
            </a:extLst>
          </p:cNvPr>
          <p:cNvSpPr>
            <a:spLocks noGrp="1"/>
          </p:cNvSpPr>
          <p:nvPr>
            <p:ph type="sldNum" sz="quarter" idx="12"/>
          </p:nvPr>
        </p:nvSpPr>
        <p:spPr>
          <a:xfrm>
            <a:off x="-1637872" y="6356348"/>
            <a:ext cx="2743200" cy="365125"/>
          </a:xfrm>
        </p:spPr>
        <p:txBody>
          <a:bodyPr/>
          <a:lstStyle/>
          <a:p>
            <a:fld id="{561D0CCE-8DCC-44DC-A653-AE62B1D84A52}" type="slidenum">
              <a:rPr lang="en-GB" smtClean="0"/>
              <a:pPr/>
              <a:t>7</a:t>
            </a:fld>
            <a:endParaRPr lang="en-GB" dirty="0"/>
          </a:p>
        </p:txBody>
      </p:sp>
    </p:spTree>
    <p:extLst>
      <p:ext uri="{BB962C8B-B14F-4D97-AF65-F5344CB8AC3E}">
        <p14:creationId xmlns:p14="http://schemas.microsoft.com/office/powerpoint/2010/main" val="30904303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3DB1A-B149-4A11-3B7B-988C60FC967C}"/>
              </a:ext>
            </a:extLst>
          </p:cNvPr>
          <p:cNvSpPr>
            <a:spLocks noGrp="1"/>
          </p:cNvSpPr>
          <p:nvPr>
            <p:ph type="title"/>
          </p:nvPr>
        </p:nvSpPr>
        <p:spPr>
          <a:xfrm>
            <a:off x="419044" y="143774"/>
            <a:ext cx="10515600" cy="802954"/>
          </a:xfrm>
        </p:spPr>
        <p:txBody>
          <a:bodyPr/>
          <a:lstStyle/>
          <a:p>
            <a:r>
              <a:rPr lang="en-GB" b="1"/>
              <a:t>Key publications </a:t>
            </a:r>
          </a:p>
        </p:txBody>
      </p:sp>
      <p:sp>
        <p:nvSpPr>
          <p:cNvPr id="3" name="Content Placeholder 2">
            <a:extLst>
              <a:ext uri="{FF2B5EF4-FFF2-40B4-BE49-F238E27FC236}">
                <a16:creationId xmlns:a16="http://schemas.microsoft.com/office/drawing/2014/main" id="{0703F584-E58C-5ACE-1EFD-3AA4D185412D}"/>
              </a:ext>
            </a:extLst>
          </p:cNvPr>
          <p:cNvSpPr>
            <a:spLocks noGrp="1"/>
          </p:cNvSpPr>
          <p:nvPr>
            <p:ph idx="1"/>
          </p:nvPr>
        </p:nvSpPr>
        <p:spPr>
          <a:xfrm>
            <a:off x="674072" y="947517"/>
            <a:ext cx="7056415" cy="5170847"/>
          </a:xfrm>
        </p:spPr>
        <p:txBody>
          <a:bodyPr/>
          <a:lstStyle/>
          <a:p>
            <a:pPr algn="just"/>
            <a:r>
              <a:rPr lang="en-GB" sz="2000" dirty="0"/>
              <a:t>Welsh Government issued a health circular on 24 June 2024, </a:t>
            </a:r>
            <a:r>
              <a:rPr lang="en-GB" sz="2000" dirty="0">
                <a:hlinkClick r:id="rId3"/>
              </a:rPr>
              <a:t>Introduction of RSV Vaccination Programme 2024 (WHC/2024/032)</a:t>
            </a:r>
            <a:r>
              <a:rPr lang="en-GB" sz="2000" dirty="0"/>
              <a:t>, confirming a start date of 1st September 2024</a:t>
            </a:r>
          </a:p>
          <a:p>
            <a:pPr algn="just"/>
            <a:endParaRPr lang="en-GB" sz="2000" dirty="0"/>
          </a:p>
          <a:p>
            <a:pPr algn="just"/>
            <a:r>
              <a:rPr lang="en-GB" sz="2000" dirty="0"/>
              <a:t>Vaccine Programme Wales also issued a letter on the 28 June 2024, </a:t>
            </a:r>
            <a:r>
              <a:rPr lang="en-GB" sz="2000" dirty="0">
                <a:hlinkClick r:id="rId4"/>
              </a:rPr>
              <a:t>Respiratory Syncytial Virus (RSV) Vaccination Campaign 2024</a:t>
            </a:r>
            <a:r>
              <a:rPr lang="en-GB" sz="2000" dirty="0"/>
              <a:t>, summarising the maternal and adult RSV vaccination programmes, highlighting the vaccine to be used and the resources available from Public Health Wales to support the implementation of the campaign</a:t>
            </a:r>
          </a:p>
          <a:p>
            <a:pPr algn="just"/>
            <a:endParaRPr lang="en-GB" sz="2000" dirty="0"/>
          </a:p>
          <a:p>
            <a:pPr algn="just"/>
            <a:r>
              <a:rPr lang="en-GB" sz="2000" dirty="0"/>
              <a:t>The Green Book RSV chapter 27a is currently being updated. This provides the national clinical guidance and will be available to view here: </a:t>
            </a:r>
            <a:r>
              <a:rPr lang="en-GB" sz="2000" dirty="0">
                <a:hlinkClick r:id="rId5"/>
              </a:rPr>
              <a:t>Respiratory syncytial virus: the green book, chapter 27a - GOV.UK (www.gov.uk)</a:t>
            </a:r>
            <a:r>
              <a:rPr lang="en-GB" sz="2000" dirty="0"/>
              <a:t>  </a:t>
            </a:r>
          </a:p>
          <a:p>
            <a:endParaRPr lang="en-GB" dirty="0"/>
          </a:p>
        </p:txBody>
      </p:sp>
      <p:sp>
        <p:nvSpPr>
          <p:cNvPr id="5" name="Slide Number Placeholder 4">
            <a:extLst>
              <a:ext uri="{FF2B5EF4-FFF2-40B4-BE49-F238E27FC236}">
                <a16:creationId xmlns:a16="http://schemas.microsoft.com/office/drawing/2014/main" id="{0DBCB81D-66D6-FBEC-4E29-BD8442BDBC0D}"/>
              </a:ext>
            </a:extLst>
          </p:cNvPr>
          <p:cNvSpPr>
            <a:spLocks noGrp="1"/>
          </p:cNvSpPr>
          <p:nvPr>
            <p:ph type="sldNum" sz="quarter" idx="12"/>
          </p:nvPr>
        </p:nvSpPr>
        <p:spPr>
          <a:xfrm>
            <a:off x="-1693197" y="6356349"/>
            <a:ext cx="2743200" cy="365125"/>
          </a:xfrm>
        </p:spPr>
        <p:txBody>
          <a:bodyPr/>
          <a:lstStyle/>
          <a:p>
            <a:fld id="{561D0CCE-8DCC-44DC-A653-AE62B1D84A52}" type="slidenum">
              <a:rPr lang="en-GB" smtClean="0"/>
              <a:pPr/>
              <a:t>8</a:t>
            </a:fld>
            <a:endParaRPr lang="en-GB" dirty="0"/>
          </a:p>
        </p:txBody>
      </p:sp>
      <p:pic>
        <p:nvPicPr>
          <p:cNvPr id="7" name="Picture 6">
            <a:extLst>
              <a:ext uri="{FF2B5EF4-FFF2-40B4-BE49-F238E27FC236}">
                <a16:creationId xmlns:a16="http://schemas.microsoft.com/office/drawing/2014/main" id="{A077A451-3179-C8C1-D3FB-5BE64BA75384}"/>
              </a:ext>
            </a:extLst>
          </p:cNvPr>
          <p:cNvPicPr>
            <a:picLocks noChangeAspect="1"/>
          </p:cNvPicPr>
          <p:nvPr/>
        </p:nvPicPr>
        <p:blipFill>
          <a:blip r:embed="rId6"/>
          <a:stretch>
            <a:fillRect/>
          </a:stretch>
        </p:blipFill>
        <p:spPr>
          <a:xfrm rot="774673">
            <a:off x="8492009" y="476164"/>
            <a:ext cx="2579217" cy="1942644"/>
          </a:xfrm>
          <a:prstGeom prst="rect">
            <a:avLst/>
          </a:prstGeom>
          <a:ln>
            <a:solidFill>
              <a:srgbClr val="002060"/>
            </a:solidFill>
          </a:ln>
        </p:spPr>
      </p:pic>
      <p:pic>
        <p:nvPicPr>
          <p:cNvPr id="9" name="Picture 8">
            <a:extLst>
              <a:ext uri="{FF2B5EF4-FFF2-40B4-BE49-F238E27FC236}">
                <a16:creationId xmlns:a16="http://schemas.microsoft.com/office/drawing/2014/main" id="{25568544-B1FC-67A5-F286-C092E25F32B5}"/>
              </a:ext>
            </a:extLst>
          </p:cNvPr>
          <p:cNvPicPr>
            <a:picLocks noChangeAspect="1"/>
          </p:cNvPicPr>
          <p:nvPr/>
        </p:nvPicPr>
        <p:blipFill>
          <a:blip r:embed="rId7"/>
          <a:stretch>
            <a:fillRect/>
          </a:stretch>
        </p:blipFill>
        <p:spPr>
          <a:xfrm rot="843685">
            <a:off x="8806135" y="1941242"/>
            <a:ext cx="1637924" cy="2415344"/>
          </a:xfrm>
          <a:prstGeom prst="rect">
            <a:avLst/>
          </a:prstGeom>
          <a:ln>
            <a:solidFill>
              <a:srgbClr val="002060"/>
            </a:solidFill>
          </a:ln>
        </p:spPr>
      </p:pic>
      <p:pic>
        <p:nvPicPr>
          <p:cNvPr id="8" name="Picture 7">
            <a:extLst>
              <a:ext uri="{FF2B5EF4-FFF2-40B4-BE49-F238E27FC236}">
                <a16:creationId xmlns:a16="http://schemas.microsoft.com/office/drawing/2014/main" id="{ED9E7A09-2421-4999-CDB4-901D4EB644DF}"/>
              </a:ext>
            </a:extLst>
          </p:cNvPr>
          <p:cNvPicPr>
            <a:picLocks noChangeAspect="1"/>
          </p:cNvPicPr>
          <p:nvPr/>
        </p:nvPicPr>
        <p:blipFill>
          <a:blip r:embed="rId8"/>
          <a:stretch>
            <a:fillRect/>
          </a:stretch>
        </p:blipFill>
        <p:spPr>
          <a:xfrm rot="813383">
            <a:off x="8900091" y="3490854"/>
            <a:ext cx="1763054" cy="2475311"/>
          </a:xfrm>
          <a:prstGeom prst="rect">
            <a:avLst/>
          </a:prstGeom>
          <a:ln>
            <a:solidFill>
              <a:srgbClr val="002060"/>
            </a:solidFill>
          </a:ln>
        </p:spPr>
      </p:pic>
      <p:sp>
        <p:nvSpPr>
          <p:cNvPr id="4" name="Footer Placeholder 3">
            <a:extLst>
              <a:ext uri="{FF2B5EF4-FFF2-40B4-BE49-F238E27FC236}">
                <a16:creationId xmlns:a16="http://schemas.microsoft.com/office/drawing/2014/main" id="{A5276DD2-0C2A-9FF4-4916-D574FCCB8628}"/>
              </a:ext>
            </a:extLst>
          </p:cNvPr>
          <p:cNvSpPr>
            <a:spLocks noGrp="1"/>
          </p:cNvSpPr>
          <p:nvPr>
            <p:ph type="ftr" sz="quarter" idx="11"/>
          </p:nvPr>
        </p:nvSpPr>
        <p:spPr>
          <a:xfrm>
            <a:off x="1105328" y="6356349"/>
            <a:ext cx="10827406" cy="365125"/>
          </a:xfrm>
        </p:spPr>
        <p:txBody>
          <a:bodyPr/>
          <a:lstStyle/>
          <a:p>
            <a:r>
              <a:rPr lang="en-GB" dirty="0"/>
              <a:t>RSV vaccination programme for older adults: training slide set for healthcare practitioners</a:t>
            </a:r>
          </a:p>
        </p:txBody>
      </p:sp>
    </p:spTree>
    <p:extLst>
      <p:ext uri="{BB962C8B-B14F-4D97-AF65-F5344CB8AC3E}">
        <p14:creationId xmlns:p14="http://schemas.microsoft.com/office/powerpoint/2010/main" val="25234438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B028E-E047-4017-BAB3-BC856D78285A}"/>
              </a:ext>
            </a:extLst>
          </p:cNvPr>
          <p:cNvSpPr>
            <a:spLocks noGrp="1"/>
          </p:cNvSpPr>
          <p:nvPr>
            <p:ph type="title"/>
          </p:nvPr>
        </p:nvSpPr>
        <p:spPr>
          <a:xfrm>
            <a:off x="330206" y="249118"/>
            <a:ext cx="10515600" cy="972607"/>
          </a:xfrm>
        </p:spPr>
        <p:txBody>
          <a:bodyPr lIns="91440" tIns="45720" rIns="91440" bIns="45720" anchor="t">
            <a:normAutofit/>
          </a:bodyPr>
          <a:lstStyle/>
          <a:p>
            <a:r>
              <a:rPr lang="en-GB" b="1" dirty="0">
                <a:latin typeface="Arial"/>
                <a:cs typeface="Arial"/>
              </a:rPr>
              <a:t>What is RSV?</a:t>
            </a:r>
          </a:p>
        </p:txBody>
      </p:sp>
      <p:sp>
        <p:nvSpPr>
          <p:cNvPr id="3" name="Content Placeholder 2">
            <a:extLst>
              <a:ext uri="{FF2B5EF4-FFF2-40B4-BE49-F238E27FC236}">
                <a16:creationId xmlns:a16="http://schemas.microsoft.com/office/drawing/2014/main" id="{C6D8BD17-5F6A-49AA-9EA3-84FDD3B028EB}"/>
              </a:ext>
            </a:extLst>
          </p:cNvPr>
          <p:cNvSpPr>
            <a:spLocks noGrp="1"/>
          </p:cNvSpPr>
          <p:nvPr>
            <p:ph idx="1"/>
          </p:nvPr>
        </p:nvSpPr>
        <p:spPr>
          <a:xfrm>
            <a:off x="194114" y="1336563"/>
            <a:ext cx="8883365" cy="4904949"/>
          </a:xfrm>
        </p:spPr>
        <p:txBody>
          <a:bodyPr vert="horz" lIns="91440" tIns="45720" rIns="91440" bIns="45720" rtlCol="0" anchor="t">
            <a:noAutofit/>
          </a:bodyPr>
          <a:lstStyle/>
          <a:p>
            <a:r>
              <a:rPr lang="en-GB" sz="2000" dirty="0">
                <a:latin typeface="+mn-lt"/>
                <a:cs typeface="Arial"/>
              </a:rPr>
              <a:t>Respiratory syncytial virus (RSV) is an enveloped, single-stranded RNA virus that belongs </a:t>
            </a:r>
            <a:r>
              <a:rPr lang="en-GB" sz="2000" dirty="0">
                <a:cs typeface="Arial"/>
              </a:rPr>
              <a:t>to the </a:t>
            </a:r>
            <a:r>
              <a:rPr lang="en-GB" sz="2000" dirty="0" err="1">
                <a:cs typeface="Arial"/>
              </a:rPr>
              <a:t>Orthopneumovirus</a:t>
            </a:r>
            <a:r>
              <a:rPr lang="en-GB" sz="2000" dirty="0">
                <a:cs typeface="Arial"/>
              </a:rPr>
              <a:t> genus of the </a:t>
            </a:r>
            <a:r>
              <a:rPr lang="en-GB" sz="2000" dirty="0" err="1">
                <a:cs typeface="Arial"/>
              </a:rPr>
              <a:t>Pneumoviridae</a:t>
            </a:r>
            <a:r>
              <a:rPr lang="en-GB" sz="2000" dirty="0">
                <a:cs typeface="Arial"/>
              </a:rPr>
              <a:t> family</a:t>
            </a:r>
          </a:p>
          <a:p>
            <a:r>
              <a:rPr lang="en-GB" sz="2000" dirty="0">
                <a:cs typeface="Arial"/>
              </a:rPr>
              <a:t>RSV is a common cause of respiratory tract infections </a:t>
            </a:r>
          </a:p>
          <a:p>
            <a:r>
              <a:rPr lang="en-GB" sz="2000" dirty="0">
                <a:cs typeface="Arial"/>
              </a:rPr>
              <a:t>It</a:t>
            </a:r>
            <a:r>
              <a:rPr lang="en-GB" sz="2000" dirty="0">
                <a:latin typeface="+mn-lt"/>
                <a:cs typeface="Arial"/>
              </a:rPr>
              <a:t> usually causes a mild self-limiting respiratory infection in adults and children but can be severe in infants and older adults who are at increased risk of acute lower respiratory tract infection</a:t>
            </a:r>
          </a:p>
          <a:p>
            <a:r>
              <a:rPr lang="en-GB" sz="2000" dirty="0">
                <a:latin typeface="+mn-lt"/>
                <a:cs typeface="Arial"/>
              </a:rPr>
              <a:t>RSV is best known for causing bronchiolitis in infants. RSV disease may be under-recognised in older adults</a:t>
            </a:r>
          </a:p>
          <a:p>
            <a:r>
              <a:rPr lang="en-GB" sz="2000" dirty="0">
                <a:cs typeface="Arial"/>
              </a:rPr>
              <a:t>Previous</a:t>
            </a:r>
            <a:r>
              <a:rPr lang="en-GB" sz="2000" dirty="0">
                <a:latin typeface="+mn-lt"/>
                <a:cs typeface="Arial"/>
              </a:rPr>
              <a:t> infection by RSV may only confer partial immunity to RSV and so individuals may be infected repeatedly with the same or different strains of RSV</a:t>
            </a:r>
          </a:p>
          <a:p>
            <a:r>
              <a:rPr lang="en-GB" sz="2000" dirty="0">
                <a:latin typeface="+mn-lt"/>
                <a:cs typeface="Arial"/>
              </a:rPr>
              <a:t>Older adults may become vulnerable to RSV due to age-related decline of parts of their immune system (T-cell </a:t>
            </a:r>
            <a:r>
              <a:rPr lang="en-GB" sz="2000" dirty="0" err="1">
                <a:latin typeface="+mn-lt"/>
                <a:cs typeface="Arial"/>
              </a:rPr>
              <a:t>immunosenescence</a:t>
            </a:r>
            <a:r>
              <a:rPr lang="en-GB" sz="2000" dirty="0">
                <a:latin typeface="+mn-lt"/>
                <a:cs typeface="Arial"/>
              </a:rPr>
              <a:t>)</a:t>
            </a:r>
            <a:r>
              <a:rPr lang="en-GB" sz="2000" dirty="0">
                <a:cs typeface="Arial"/>
              </a:rPr>
              <a:t> </a:t>
            </a:r>
            <a:endParaRPr lang="en-GB" sz="2000" dirty="0">
              <a:latin typeface="+mn-lt"/>
              <a:cs typeface="Arial"/>
            </a:endParaRPr>
          </a:p>
          <a:p>
            <a:endParaRPr lang="en-GB" sz="2200" dirty="0">
              <a:latin typeface="+mn-lt"/>
              <a:cs typeface="Arial"/>
            </a:endParaRPr>
          </a:p>
        </p:txBody>
      </p:sp>
      <p:sp>
        <p:nvSpPr>
          <p:cNvPr id="11" name="Slide Number Placeholder 10">
            <a:extLst>
              <a:ext uri="{FF2B5EF4-FFF2-40B4-BE49-F238E27FC236}">
                <a16:creationId xmlns:a16="http://schemas.microsoft.com/office/drawing/2014/main" id="{D2D6058F-8864-4833-A853-9547DB89AB85}"/>
              </a:ext>
            </a:extLst>
          </p:cNvPr>
          <p:cNvSpPr>
            <a:spLocks noGrp="1"/>
          </p:cNvSpPr>
          <p:nvPr>
            <p:ph type="sldNum" sz="quarter" idx="11"/>
          </p:nvPr>
        </p:nvSpPr>
        <p:spPr/>
        <p:txBody>
          <a:bodyPr/>
          <a:lstStyle/>
          <a:p>
            <a:fld id="{344369E4-5DE7-46E5-874E-4FD437973785}" type="slidenum">
              <a:rPr lang="en-GB" smtClean="0"/>
              <a:pPr/>
              <a:t>9</a:t>
            </a:fld>
            <a:endParaRPr lang="en-GB" sz="1400" dirty="0"/>
          </a:p>
        </p:txBody>
      </p:sp>
      <p:pic>
        <p:nvPicPr>
          <p:cNvPr id="4" name="Picture 3" descr="A close-up of a microscope&#10;&#10;Description automatically generated">
            <a:extLst>
              <a:ext uri="{FF2B5EF4-FFF2-40B4-BE49-F238E27FC236}">
                <a16:creationId xmlns:a16="http://schemas.microsoft.com/office/drawing/2014/main" id="{99779C8F-D80A-9662-0703-C990FC787891}"/>
              </a:ext>
            </a:extLst>
          </p:cNvPr>
          <p:cNvPicPr>
            <a:picLocks noChangeAspect="1"/>
          </p:cNvPicPr>
          <p:nvPr/>
        </p:nvPicPr>
        <p:blipFill rotWithShape="1">
          <a:blip r:embed="rId3"/>
          <a:srcRect l="13594" t="4878" r="5384" b="9919"/>
          <a:stretch/>
        </p:blipFill>
        <p:spPr>
          <a:xfrm>
            <a:off x="9204171" y="1795811"/>
            <a:ext cx="2793715" cy="2434689"/>
          </a:xfrm>
          <a:prstGeom prst="rect">
            <a:avLst/>
          </a:prstGeom>
        </p:spPr>
      </p:pic>
      <p:sp>
        <p:nvSpPr>
          <p:cNvPr id="6" name="TextBox 5">
            <a:extLst>
              <a:ext uri="{FF2B5EF4-FFF2-40B4-BE49-F238E27FC236}">
                <a16:creationId xmlns:a16="http://schemas.microsoft.com/office/drawing/2014/main" id="{189945A3-2C91-3452-0C26-694682F0E481}"/>
              </a:ext>
            </a:extLst>
          </p:cNvPr>
          <p:cNvSpPr txBox="1"/>
          <p:nvPr/>
        </p:nvSpPr>
        <p:spPr>
          <a:xfrm>
            <a:off x="9254583" y="4338754"/>
            <a:ext cx="2743200" cy="6001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a:cs typeface="Segoe UI"/>
              </a:rPr>
              <a:t>RSV virion highly magnified by</a:t>
            </a:r>
            <a:r>
              <a:rPr lang="en-US" sz="1300">
                <a:solidFill>
                  <a:srgbClr val="212529"/>
                </a:solidFill>
                <a:cs typeface="Segoe UI"/>
              </a:rPr>
              <a:t> </a:t>
            </a:r>
            <a:r>
              <a:rPr lang="en-US" sz="1000">
                <a:cs typeface="Segoe UI"/>
              </a:rPr>
              <a:t>transmission electron microscopic​</a:t>
            </a:r>
          </a:p>
          <a:p>
            <a:r>
              <a:rPr lang="en-US" sz="1000" u="sng">
                <a:solidFill>
                  <a:srgbClr val="0563C1"/>
                </a:solidFill>
                <a:cs typeface="Segoe UI"/>
                <a:hlinkClick r:id="rId4"/>
              </a:rPr>
              <a:t>Image courtesy of the CDC</a:t>
            </a:r>
          </a:p>
        </p:txBody>
      </p:sp>
      <p:sp>
        <p:nvSpPr>
          <p:cNvPr id="5" name="Footer Placeholder 4">
            <a:extLst>
              <a:ext uri="{FF2B5EF4-FFF2-40B4-BE49-F238E27FC236}">
                <a16:creationId xmlns:a16="http://schemas.microsoft.com/office/drawing/2014/main" id="{466622D5-2B60-A61D-086C-A76525CD6D5A}"/>
              </a:ext>
            </a:extLst>
          </p:cNvPr>
          <p:cNvSpPr>
            <a:spLocks noGrp="1"/>
          </p:cNvSpPr>
          <p:nvPr>
            <p:ph type="ftr" sz="quarter" idx="11"/>
          </p:nvPr>
        </p:nvSpPr>
        <p:spPr>
          <a:xfrm>
            <a:off x="1187520" y="6356350"/>
            <a:ext cx="10340083"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1600922182"/>
      </p:ext>
    </p:extLst>
  </p:cSld>
  <p:clrMapOvr>
    <a:masterClrMapping/>
  </p:clrMapOvr>
</p:sld>
</file>

<file path=ppt/theme/theme1.xml><?xml version="1.0" encoding="utf-8"?>
<a:theme xmlns:a="http://schemas.openxmlformats.org/drawingml/2006/main" name="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2.xml><?xml version="1.0" encoding="utf-8"?>
<a:theme xmlns:a="http://schemas.openxmlformats.org/drawingml/2006/main" name="1_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CBF6007B994C046AB537987AFEFB2B3" ma:contentTypeVersion="6" ma:contentTypeDescription="Create a new document." ma:contentTypeScope="" ma:versionID="70c7c84b8a8f3250b8373560966e9f08">
  <xsd:schema xmlns:xsd="http://www.w3.org/2001/XMLSchema" xmlns:xs="http://www.w3.org/2001/XMLSchema" xmlns:p="http://schemas.microsoft.com/office/2006/metadata/properties" xmlns:ns2="8d8dc47c-3189-4cc2-b1bc-0eaab9d1c03b" xmlns:ns3="4ba9b9bb-4602-4777-b050-bf7cb9c50380" targetNamespace="http://schemas.microsoft.com/office/2006/metadata/properties" ma:root="true" ma:fieldsID="b91c2822660a899601229c2cc676f163" ns2:_="" ns3:_="">
    <xsd:import namespace="8d8dc47c-3189-4cc2-b1bc-0eaab9d1c03b"/>
    <xsd:import namespace="4ba9b9bb-4602-4777-b050-bf7cb9c50380"/>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SearchPropertie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8dc47c-3189-4cc2-b1bc-0eaab9d1c03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ba9b9bb-4602-4777-b050-bf7cb9c50380"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4C1708A-A8AF-4BB8-8BA9-E9E8BA1ED9A0}">
  <ds:schemaRefs>
    <ds:schemaRef ds:uri="4ba9b9bb-4602-4777-b050-bf7cb9c50380"/>
    <ds:schemaRef ds:uri="8d8dc47c-3189-4cc2-b1bc-0eaab9d1c03b"/>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5635DEFA-EF74-478B-A33A-AF8BB4F046CC}">
  <ds:schemaRefs>
    <ds:schemaRef ds:uri="http://schemas.microsoft.com/sharepoint/v3/contenttype/forms"/>
  </ds:schemaRefs>
</ds:datastoreItem>
</file>

<file path=customXml/itemProps3.xml><?xml version="1.0" encoding="utf-8"?>
<ds:datastoreItem xmlns:ds="http://schemas.openxmlformats.org/officeDocument/2006/customXml" ds:itemID="{79F3318E-419E-4691-9552-64B6766ACA4A}">
  <ds:schemaRefs>
    <ds:schemaRef ds:uri="b7e247b7-cca8-429f-8688-16f83c8fba5f"/>
    <ds:schemaRef ds:uri="f30bebb2-c01f-48d0-81da-dc8b123879c2"/>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FM's BAME Advisory Group 16.12.2020</Template>
  <TotalTime>3533</TotalTime>
  <Words>10615</Words>
  <Application>Microsoft Office PowerPoint</Application>
  <PresentationFormat>Widescreen</PresentationFormat>
  <Paragraphs>728</Paragraphs>
  <Slides>62</Slides>
  <Notes>42</Notes>
  <HiddenSlides>0</HiddenSlides>
  <MMClips>0</MMClips>
  <ScaleCrop>false</ScaleCrop>
  <HeadingPairs>
    <vt:vector size="4" baseType="variant">
      <vt:variant>
        <vt:lpstr>Theme</vt:lpstr>
      </vt:variant>
      <vt:variant>
        <vt:i4>2</vt:i4>
      </vt:variant>
      <vt:variant>
        <vt:lpstr>Slide Titles</vt:lpstr>
      </vt:variant>
      <vt:variant>
        <vt:i4>62</vt:i4>
      </vt:variant>
    </vt:vector>
  </HeadingPairs>
  <TitlesOfParts>
    <vt:vector size="64" baseType="lpstr">
      <vt:lpstr>Office Theme</vt:lpstr>
      <vt:lpstr>1_Office Theme</vt:lpstr>
      <vt:lpstr>PowerPoint Presentation</vt:lpstr>
      <vt:lpstr>PowerPoint Presentation</vt:lpstr>
      <vt:lpstr>Acknowledgements</vt:lpstr>
      <vt:lpstr>Learning objectives</vt:lpstr>
      <vt:lpstr>Pre-requisites to administering RSV vaccine </vt:lpstr>
      <vt:lpstr>Key messages</vt:lpstr>
      <vt:lpstr>Introduction</vt:lpstr>
      <vt:lpstr>Key publications </vt:lpstr>
      <vt:lpstr>What is RSV?</vt:lpstr>
      <vt:lpstr>Transmission of RSV</vt:lpstr>
      <vt:lpstr>RSV epidemiology</vt:lpstr>
      <vt:lpstr>RSV epidemiology in adults</vt:lpstr>
      <vt:lpstr>RSV symptoms</vt:lpstr>
      <vt:lpstr>Treatment and prevention</vt:lpstr>
      <vt:lpstr>RSV Immunisation</vt:lpstr>
      <vt:lpstr>PowerPoint Presentation</vt:lpstr>
      <vt:lpstr>Aim</vt:lpstr>
      <vt:lpstr>Routine programme and eligibility</vt:lpstr>
      <vt:lpstr>Catch-up campaign</vt:lpstr>
      <vt:lpstr>Eligibility table</vt:lpstr>
      <vt:lpstr>Abrysvo® vaccine: pharmaceutical information</vt:lpstr>
      <vt:lpstr>How Abrysvo® vaccine works</vt:lpstr>
      <vt:lpstr>Abrysvo® vaccine: effectiveness</vt:lpstr>
      <vt:lpstr>Abrysvo® Vaccine safety (1) </vt:lpstr>
      <vt:lpstr>Abrysvo® Vaccine safety (2) </vt:lpstr>
      <vt:lpstr>Abrysvo® contraindications and precautions</vt:lpstr>
      <vt:lpstr>Abrysvo® vaccine excipients</vt:lpstr>
      <vt:lpstr>Administering Abrysvo® at the same time as other vaccines</vt:lpstr>
      <vt:lpstr>Administering Abrysvo® at the same time as seasonal influenza vaccine </vt:lpstr>
      <vt:lpstr>Administering Abrysvo® at the same time as COVID-19 vaccine </vt:lpstr>
      <vt:lpstr>Administering Abrysvo® at the same time as other vaccines</vt:lpstr>
      <vt:lpstr>Co-administration: </vt:lpstr>
      <vt:lpstr>Ordering Considerations   Abrysvo® vaccine </vt:lpstr>
      <vt:lpstr>Storage Considerations   Abrysvo® vaccine </vt:lpstr>
      <vt:lpstr>Before administering a vaccine</vt:lpstr>
      <vt:lpstr>Consent</vt:lpstr>
      <vt:lpstr>Informed consent</vt:lpstr>
      <vt:lpstr>Legal requirements for the supply and administration of vaccines</vt:lpstr>
      <vt:lpstr>Legal requirements for the supply and administration of vaccines</vt:lpstr>
      <vt:lpstr>Patient Group Directions (PGDs)</vt:lpstr>
      <vt:lpstr>Pack contents</vt:lpstr>
      <vt:lpstr>Preparing the Abrysvo® vaccine </vt:lpstr>
      <vt:lpstr>Preparing the Abrysvo® vaccine</vt:lpstr>
      <vt:lpstr>Preparing the Abrysvo® vaccine</vt:lpstr>
      <vt:lpstr>Preparing the Abrysvo® vaccine</vt:lpstr>
      <vt:lpstr>Preparing the Abrysvo® vaccine</vt:lpstr>
      <vt:lpstr>Vaccination intramuscular administration</vt:lpstr>
      <vt:lpstr>Administering vaccine into the deltoid muscle </vt:lpstr>
      <vt:lpstr>The vastus lateralis muscle (anterolateral aspect of the thigh)</vt:lpstr>
      <vt:lpstr>Vaccine administration </vt:lpstr>
      <vt:lpstr>Individuals with bleeding disorders or taking anticoagulation therapy</vt:lpstr>
      <vt:lpstr>Post vaccination</vt:lpstr>
      <vt:lpstr>Disposal of consumables</vt:lpstr>
      <vt:lpstr>Adverse reactions following vaccination</vt:lpstr>
      <vt:lpstr>Reporting adverse reactions</vt:lpstr>
      <vt:lpstr>Documentation and record keeping</vt:lpstr>
      <vt:lpstr>Patient resources </vt:lpstr>
      <vt:lpstr>Further information</vt:lpstr>
      <vt:lpstr>Further resources   </vt:lpstr>
      <vt:lpstr>Resources: Information for healthcare practitioner guidance</vt:lpstr>
      <vt:lpstr>Optimising Vaccine Uptake: Using motivational interviewing for better conversations eLearning  </vt:lpstr>
      <vt:lpstr>Learning objectives</vt:lpstr>
    </vt:vector>
  </TitlesOfParts>
  <Company>Public Health Wales NHS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Jasmin Chowdhury (Public Health Wales)</dc:creator>
  <cp:lastModifiedBy>Clare Powell (Public Health Wales)</cp:lastModifiedBy>
  <cp:revision>412</cp:revision>
  <dcterms:created xsi:type="dcterms:W3CDTF">2020-12-14T08:16:43Z</dcterms:created>
  <dcterms:modified xsi:type="dcterms:W3CDTF">2025-02-28T14:18:47Z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0x01010072F936CDCDE8F8418920914B3BFFF19C</vt:lpwstr>
  </property>
</Properties>
</file>