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9"/>
  </p:notesMasterIdLst>
  <p:handoutMasterIdLst>
    <p:handoutMasterId r:id="rId90"/>
  </p:handoutMasterIdLst>
  <p:sldIdLst>
    <p:sldId id="256" r:id="rId5"/>
    <p:sldId id="258" r:id="rId6"/>
    <p:sldId id="259" r:id="rId7"/>
    <p:sldId id="505" r:id="rId8"/>
    <p:sldId id="2147375828" r:id="rId9"/>
    <p:sldId id="432" r:id="rId10"/>
    <p:sldId id="2147375865" r:id="rId11"/>
    <p:sldId id="2147375782" r:id="rId12"/>
    <p:sldId id="2147375786" r:id="rId13"/>
    <p:sldId id="2147375787" r:id="rId14"/>
    <p:sldId id="2147375788" r:id="rId15"/>
    <p:sldId id="2147375789" r:id="rId16"/>
    <p:sldId id="2147375790" r:id="rId17"/>
    <p:sldId id="2147375791" r:id="rId18"/>
    <p:sldId id="2147375857" r:id="rId19"/>
    <p:sldId id="2147375858" r:id="rId20"/>
    <p:sldId id="2147375859" r:id="rId21"/>
    <p:sldId id="2147375825" r:id="rId22"/>
    <p:sldId id="2147375796" r:id="rId23"/>
    <p:sldId id="2147375749" r:id="rId24"/>
    <p:sldId id="2147375751" r:id="rId25"/>
    <p:sldId id="281" r:id="rId26"/>
    <p:sldId id="2147375772" r:id="rId27"/>
    <p:sldId id="2147375822" r:id="rId28"/>
    <p:sldId id="2147375820" r:id="rId29"/>
    <p:sldId id="2147375821" r:id="rId30"/>
    <p:sldId id="520" r:id="rId31"/>
    <p:sldId id="268" r:id="rId32"/>
    <p:sldId id="2147375809" r:id="rId33"/>
    <p:sldId id="2147375808" r:id="rId34"/>
    <p:sldId id="2147375849" r:id="rId35"/>
    <p:sldId id="2147375806" r:id="rId36"/>
    <p:sldId id="2147375830" r:id="rId37"/>
    <p:sldId id="2147375811" r:id="rId38"/>
    <p:sldId id="2147375826" r:id="rId39"/>
    <p:sldId id="2147375810" r:id="rId40"/>
    <p:sldId id="2147375844" r:id="rId41"/>
    <p:sldId id="2147375812" r:id="rId42"/>
    <p:sldId id="2147375813" r:id="rId43"/>
    <p:sldId id="2147375814" r:id="rId44"/>
    <p:sldId id="2147375838" r:id="rId45"/>
    <p:sldId id="2147375840" r:id="rId46"/>
    <p:sldId id="2147375827" r:id="rId47"/>
    <p:sldId id="2147375805" r:id="rId48"/>
    <p:sldId id="2147375803" r:id="rId49"/>
    <p:sldId id="2147375804" r:id="rId50"/>
    <p:sldId id="2147375802" r:id="rId51"/>
    <p:sldId id="2147375831" r:id="rId52"/>
    <p:sldId id="2147375841" r:id="rId53"/>
    <p:sldId id="2147375792" r:id="rId54"/>
    <p:sldId id="2147375846" r:id="rId55"/>
    <p:sldId id="2147375793" r:id="rId56"/>
    <p:sldId id="2147375794" r:id="rId57"/>
    <p:sldId id="2147375795" r:id="rId58"/>
    <p:sldId id="2147375861" r:id="rId59"/>
    <p:sldId id="2147375862" r:id="rId60"/>
    <p:sldId id="2147375863" r:id="rId61"/>
    <p:sldId id="2147375864" r:id="rId62"/>
    <p:sldId id="2147375842" r:id="rId63"/>
    <p:sldId id="2147375855" r:id="rId64"/>
    <p:sldId id="2147375856" r:id="rId65"/>
    <p:sldId id="2147375860" r:id="rId66"/>
    <p:sldId id="2147375850" r:id="rId67"/>
    <p:sldId id="2147375851" r:id="rId68"/>
    <p:sldId id="2147375852" r:id="rId69"/>
    <p:sldId id="2147375845" r:id="rId70"/>
    <p:sldId id="2147375853" r:id="rId71"/>
    <p:sldId id="2147375854" r:id="rId72"/>
    <p:sldId id="509" r:id="rId73"/>
    <p:sldId id="2147375834" r:id="rId74"/>
    <p:sldId id="2147375829" r:id="rId75"/>
    <p:sldId id="2147375832" r:id="rId76"/>
    <p:sldId id="2147375833" r:id="rId77"/>
    <p:sldId id="519" r:id="rId78"/>
    <p:sldId id="2147375835" r:id="rId79"/>
    <p:sldId id="2147375836" r:id="rId80"/>
    <p:sldId id="2147375816" r:id="rId81"/>
    <p:sldId id="2147375817" r:id="rId82"/>
    <p:sldId id="2147375818" r:id="rId83"/>
    <p:sldId id="2147375819" r:id="rId84"/>
    <p:sldId id="2147375799" r:id="rId85"/>
    <p:sldId id="2147375815" r:id="rId86"/>
    <p:sldId id="2147375847" r:id="rId87"/>
    <p:sldId id="2147375866" r:id="rId8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5FAFC735-FEFA-D700-9A74-52BBD1A3C3BC}" name="Rosemary Jones (Public Health Wales)" initials="RW" userId="S::rosemary.jones2@wales.nhs.uk::1eb86f96-1bd6-4022-93f5-9c9180c4fd8b" providerId="AD"/>
  <p188:author id="{DBAC516B-78D9-7271-9E83-BF11F31898DD}" name="Juliet Norwood (Public Health Wales - No. 2 Capital Quarter)" initials="JN(HWN2CQ" userId="S::Juliet.Norwood3@wales.nhs.uk::d95c3245-648b-48c9-b18a-f1410408e2e8" providerId="AD"/>
  <p188:author id="{9EE4F382-CF53-F918-D1A5-AE7442720964}" name="Claire Woodcock (Public Health Wales)" initials="CW(HW" userId="S::Claire.Woodcock2@wales.nhs.uk::ab36a186-8274-41e5-b054-3d103c251b3e"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2275D1CD-55D7-47E9-9B98-B522319842D8}" name="Dianne Burnett (Cardiff and Vale UHB - Pharmacy)" initials="DP" userId="S::dianne.m.burnett@wales.nhs.uk::f9798316-b8b4-4786-9ac5-cd5db986a15c"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76"/>
      </p:cViewPr>
      <p:guideLst/>
    </p:cSldViewPr>
  </p:slideViewPr>
  <p:notesTextViewPr>
    <p:cViewPr>
      <p:scale>
        <a:sx n="1" d="1"/>
        <a:sy n="1" d="1"/>
      </p:scale>
      <p:origin x="0" y="0"/>
    </p:cViewPr>
  </p:notesTextViewPr>
  <p:sorterViewPr>
    <p:cViewPr>
      <p:scale>
        <a:sx n="100" d="100"/>
        <a:sy n="100" d="100"/>
      </p:scale>
      <p:origin x="0" y="-2926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notesMaster" Target="notesMasters/notesMaster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handoutMaster" Target="handoutMasters/handoutMaster1.xml"/><Relationship Id="rId95" Type="http://schemas.openxmlformats.org/officeDocument/2006/relationships/tableStyles" Target="tableStyle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commentAuthors" Target="commentAuthor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4BFEFFB-9D59-421A-A817-24758BCB8412}" type="datetimeFigureOut">
              <a:rPr lang="en-GB" smtClean="0"/>
              <a:t>20/06/2024</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59E7099-F52E-4117-8D96-2AA360E78F7F}" type="datetimeFigureOut">
              <a:rPr lang="en-GB" smtClean="0"/>
              <a:t>20/06/2024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wales/sites/default/files/publications/2019-03/a-school-nursing-framework-for-wales-may-2017.pdf" TargetMode="External"/><Relationship Id="rId2" Type="http://schemas.openxmlformats.org/officeDocument/2006/relationships/slide" Target="../slides/slide58.xml"/><Relationship Id="rId1" Type="http://schemas.openxmlformats.org/officeDocument/2006/relationships/notesMaster" Target="../notesMasters/notesMaster1.xml"/><Relationship Id="rId5" Type="http://schemas.openxmlformats.org/officeDocument/2006/relationships/hyperlink" Target="https://www.nice.org.uk/guidance/ng218/resources/visual-summary-4-vaccinations-for-schoolaged-children-and-young-people-invitations-reminders-and-escalation-of-contact-pdf-11072363008" TargetMode="External"/><Relationship Id="rId4" Type="http://schemas.openxmlformats.org/officeDocument/2006/relationships/hyperlink" Target="https://nhswales365.sharepoint.com/:w:/r/sites/PHW_VPDPComms/_layouts/15/Doc.aspx?sourcedoc=%7BBD5BF9AA-3420-41B5-BBAF-B3D5E12438D0%7D&amp;file=vaccination%20in%20school%20settings%20v2%20March%202018_Rosemary%20Jones.docx&amp;action=default&amp;mobileredirect=true"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cdn.who.int/media/docs/default-source/influenza/who-influenza-recommendations/vcm-southern-hemisphere-recommendation-2024/202309_recommendation.pdf?sfvrsn=2c2cbebd_8&amp;download=true"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app.box.com/s/iddfb4ppwkmtjusir2tc/file/1262409204637"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s://app.box.com/s/iddfb4ppwkmtjusir2tc/file/1440465623207"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692885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a:hlinkClick r:id="rId3"/>
              </a:rPr>
              <a:t>https://www.gov.uk/government/publications/changes-to-the-childhood-immunisation-schedule-jcvi-statement/joint-committee-on-vaccination-and-immunisation-jcvi-statement-on-changes-to-the-childhood-immunisation-schedule</a:t>
            </a:r>
            <a:endParaRPr lang="en-US" altLang="en-US" sz="1200"/>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134294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Jackson ML and others (2012). Modelling insights into </a:t>
            </a:r>
            <a:r>
              <a:rPr lang="en-US" err="1"/>
              <a:t>Haemophilus</a:t>
            </a:r>
            <a:r>
              <a:rPr lang="en-US"/>
              <a:t> influenzae type b disease, transmission and vaccine programs. Emerging Infectious Disease 18 (1), 13 to 20.</a:t>
            </a:r>
          </a:p>
          <a:p>
            <a:r>
              <a:rPr lang="en-US"/>
              <a:t>2. Oh SY and others (2008). School-aged children: a reservoir for continued circulation of </a:t>
            </a:r>
            <a:r>
              <a:rPr lang="en-US" err="1"/>
              <a:t>Haemophilus</a:t>
            </a:r>
            <a:r>
              <a:rPr lang="en-US"/>
              <a:t> influenzae type b in the United Kingdom. Journal of Infectious Disease 197 (9), 1275 to 1281.</a:t>
            </a:r>
            <a:endParaRPr lang="en-US">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2983163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B0C0C"/>
                </a:solidFill>
                <a:effectLst/>
                <a:latin typeface="GDS Transport"/>
              </a:rPr>
              <a:t>1. Lacy J and others (2022). Impact of an accelerated measles-mumps-rubella (</a:t>
            </a:r>
            <a:r>
              <a:rPr lang="en-GB"/>
              <a:t>MMR</a:t>
            </a:r>
            <a:r>
              <a:rPr lang="en-GB" b="0" i="0">
                <a:solidFill>
                  <a:srgbClr val="0B0C0C"/>
                </a:solidFill>
                <a:effectLst/>
                <a:latin typeface="GDS Transport"/>
              </a:rPr>
              <a:t>) vaccine schedule on vaccine coverage: an ecological study among London children, 2012–2018. Vaccine: volume 40 (issue 3), pages 444 to 449.</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113745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324261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https://www.gov.uk/government/publications/childhood-varicella-vaccination-programme-jcvi-advice-14-november-2023/jcvi-statement-on-a-childhood-varicella-chickenpox-vaccination-programme</a:t>
            </a:r>
            <a:endParaRPr lang="en-GB" sz="1200"/>
          </a:p>
          <a:p>
            <a:r>
              <a:rPr lang="en-GB" b="0" i="0">
                <a:solidFill>
                  <a:srgbClr val="0B0C0C"/>
                </a:solidFill>
                <a:effectLst/>
                <a:latin typeface="GDS Transport"/>
              </a:rPr>
              <a:t>During the COVID-19 pandemic, restrictions on social mixing led to fewer cases of varicella in younger age groups compared with before the pandemic, therefore leaving a larger pool of children susceptible to varicella.</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1550721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a:solidFill>
                <a:srgbClr val="0B0C0C"/>
              </a:solidFill>
              <a:effectLst/>
              <a:latin typeface="GDS Transport"/>
            </a:endParaRPr>
          </a:p>
          <a:p>
            <a:r>
              <a:rPr lang="en-GB" b="0" i="0">
                <a:solidFill>
                  <a:srgbClr val="0B0C0C"/>
                </a:solidFill>
                <a:effectLst/>
                <a:latin typeface="GDS Transport"/>
              </a:rPr>
              <a:t>Febrile seizures are usually benign and self limiting, and are unlikely to cause long-term effects or harm. Febrile seizures usually affect children aged between 6 months and 6 years old. Febrile seizures can occur as a result of infection including varicella but are also an established side effect of both the </a:t>
            </a:r>
            <a:r>
              <a:rPr lang="en-GB"/>
              <a:t>MMR</a:t>
            </a:r>
            <a:r>
              <a:rPr lang="en-GB" b="0" i="0">
                <a:solidFill>
                  <a:srgbClr val="0B0C0C"/>
                </a:solidFill>
                <a:effectLst/>
                <a:latin typeface="GDS Transport"/>
              </a:rPr>
              <a:t> and varicella vaccines. The </a:t>
            </a:r>
            <a:r>
              <a:rPr lang="en-GB"/>
              <a:t>CDC</a:t>
            </a:r>
            <a:r>
              <a:rPr lang="en-GB" b="0" i="0">
                <a:solidFill>
                  <a:srgbClr val="0B0C0C"/>
                </a:solidFill>
                <a:effectLst/>
                <a:latin typeface="GDS Transport"/>
              </a:rPr>
              <a:t> estimates that one additional febrile seizure is seen for every 2,300 doses given compared with using separate vaccines.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2166447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5732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38EFA7B-7866-4518-A68B-5644EE454060}" type="slidenum">
              <a:rPr lang="en-GB" smtClean="0"/>
              <a:t>41</a:t>
            </a:fld>
            <a:endParaRPr lang="en-GB"/>
          </a:p>
        </p:txBody>
      </p:sp>
    </p:spTree>
    <p:extLst>
      <p:ext uri="{BB962C8B-B14F-4D97-AF65-F5344CB8AC3E}">
        <p14:creationId xmlns:p14="http://schemas.microsoft.com/office/powerpoint/2010/main" val="468807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39464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3632219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40006136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3682376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3108168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4250955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Vaccine Programme Wales, </a:t>
            </a:r>
            <a:r>
              <a:rPr lang="en-GB" err="1">
                <a:ea typeface="Calibri"/>
                <a:cs typeface="Calibri"/>
              </a:rPr>
              <a:t>MenACWY</a:t>
            </a:r>
            <a:r>
              <a:rPr lang="en-GB">
                <a:ea typeface="Calibri"/>
                <a:cs typeface="Calibri"/>
              </a:rPr>
              <a:t> vaccine change (</a:t>
            </a:r>
            <a:r>
              <a:rPr lang="en-GB" err="1">
                <a:ea typeface="Calibri"/>
                <a:cs typeface="Calibri"/>
              </a:rPr>
              <a:t>MenQuadfi</a:t>
            </a:r>
            <a:r>
              <a:rPr lang="en-GB">
                <a:ea typeface="Calibri"/>
                <a:cs typeface="Calibri"/>
              </a:rPr>
              <a:t>) 2024. Available here: </a:t>
            </a:r>
            <a:r>
              <a:rPr lang="en-GB">
                <a:ea typeface="Calibri"/>
                <a:cs typeface="Calibri"/>
                <a:hlinkClick r:id="rId3"/>
              </a:rPr>
              <a:t>https://nhswales365.sharepoint.com/sites/PHW_VPDPComms/SitePages/Policy,-letters-and-Welsh-Government.aspx</a:t>
            </a:r>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1532030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*not covered in the content of these slides</a:t>
            </a:r>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9160651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34486422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Consent: the green book, chapter 2 - GOV.UK (www.gov.uk)</a:t>
            </a:r>
            <a:r>
              <a:rPr lang="en-GB" sz="1200"/>
              <a:t> </a:t>
            </a:r>
          </a:p>
          <a:p>
            <a:endParaRPr lang="en-GB"/>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32594708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Immunisation standards for school aged children in Wales (2017) Appendix 3 in ‘A School Nursing Framework for </a:t>
            </a:r>
            <a:r>
              <a:rPr lang="en-GB" err="1"/>
              <a:t>Wales’</a:t>
            </a:r>
            <a:r>
              <a:rPr lang="en-GB"/>
              <a:t> p.32 here: </a:t>
            </a:r>
            <a:r>
              <a:rPr lang="en-GB">
                <a:hlinkClick r:id="rId3"/>
              </a:rPr>
              <a:t>a-school-nursing-framework-for-wales-may-2017.pdf (</a:t>
            </a:r>
            <a:r>
              <a:rPr lang="en-GB" err="1">
                <a:hlinkClick r:id="rId3"/>
              </a:rPr>
              <a:t>gov.wales</a:t>
            </a:r>
            <a:r>
              <a:rPr lang="en-GB">
                <a:hlinkClick r:id="rId3"/>
              </a:rPr>
              <a:t>)</a:t>
            </a:r>
            <a:endParaRPr lang="en-GB"/>
          </a:p>
          <a:p>
            <a:endParaRPr lang="en-GB"/>
          </a:p>
          <a:p>
            <a:r>
              <a:rPr lang="en-GB"/>
              <a:t>Vaccination in School Settings (VISS) (2018) Available here: </a:t>
            </a:r>
            <a:r>
              <a:rPr lang="en-GB">
                <a:hlinkClick r:id="rId4"/>
              </a:rPr>
              <a:t>vaccination in school settings v2 March 2018_Rosemary Jones.docx (sharepoint.com)</a:t>
            </a:r>
            <a:endParaRPr lang="en-GB"/>
          </a:p>
          <a:p>
            <a:endParaRPr lang="en-GB"/>
          </a:p>
          <a:p>
            <a:r>
              <a:rPr lang="en-GB"/>
              <a:t>NICE (2022) NG218 Visual summary – </a:t>
            </a:r>
            <a:r>
              <a:rPr lang="en-GB">
                <a:hlinkClick r:id="rId5"/>
              </a:rPr>
              <a:t>Vaccinations for school-aged children and young people: invitations, reminders and escalation of contact (nice.org.uk)</a:t>
            </a:r>
            <a:endParaRPr lang="en-GB"/>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5695456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JCVI noted that delaying the start of the adult </a:t>
            </a:r>
            <a:r>
              <a:rPr lang="en-US" err="1"/>
              <a:t>programme</a:t>
            </a:r>
            <a:r>
              <a:rPr lang="en-US"/>
              <a:t> until October made sense based on the evidence of waning and the timing of the flu season on the understanding that there would be a timely completion of the majority of the vaccinations by the end of November before the potential uptick of the flu season commonly started.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60</a:t>
            </a:fld>
            <a:endParaRPr lang="en-GB"/>
          </a:p>
        </p:txBody>
      </p:sp>
    </p:spTree>
    <p:extLst>
      <p:ext uri="{BB962C8B-B14F-4D97-AF65-F5344CB8AC3E}">
        <p14:creationId xmlns:p14="http://schemas.microsoft.com/office/powerpoint/2010/main" val="846777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B0C0C"/>
                </a:solidFill>
                <a:effectLst/>
                <a:latin typeface="GDS Transport"/>
              </a:rPr>
              <a:t>To address this potential immunity gap, a non-</a:t>
            </a:r>
            <a:r>
              <a:rPr lang="en-GB"/>
              <a:t>IPV</a:t>
            </a:r>
            <a:r>
              <a:rPr lang="en-GB" b="0" i="0">
                <a:solidFill>
                  <a:srgbClr val="0B0C0C"/>
                </a:solidFill>
                <a:effectLst/>
                <a:latin typeface="GDS Transport"/>
              </a:rPr>
              <a:t>-containing (</a:t>
            </a:r>
            <a:r>
              <a:rPr lang="en-GB"/>
              <a:t>Tdap</a:t>
            </a:r>
            <a:r>
              <a:rPr lang="en-GB" b="0" i="0">
                <a:solidFill>
                  <a:srgbClr val="0B0C0C"/>
                </a:solidFill>
                <a:effectLst/>
                <a:latin typeface="GDS Transport"/>
              </a:rPr>
              <a:t>) vaccine has now been procured.</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41868177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WHO (2023) reports that </a:t>
            </a:r>
            <a:r>
              <a:rPr lang="en-US"/>
              <a:t>there have been no confirmed detections of circulating B/Yamagata/16/88 lineage viruses after March 2020. Data indicate that B/Yamagata lineage viruses are no longer circulating in the population and therefore are unlikely to cause future epidemics.  WHO go on to state that while influenza vaccines are safe and effective, the manufacture and use of inactivated and live attenuated vaccines containing B/Yamagata lineage viruses pose a theoretical risk of reintroduction of B/Yamagata lineage virus into the population. This risk can be mitigated by the removal of B/Yamagata lineage viruses from the vaccines. Therefore, it is the opinion of the WHO influenza vaccine composition advisory committee that the inclusion of a B/Yamagata antigen as a component of influenza vaccines is no longer warranted, and every effort should be made to exclude it as soon as possible. (</a:t>
            </a:r>
            <a:r>
              <a:rPr lang="en-US">
                <a:hlinkClick r:id="rId3"/>
              </a:rPr>
              <a:t>202309_recommendation.pdf (who.int)</a:t>
            </a:r>
            <a:r>
              <a:rPr lang="en-US"/>
              <a:t>)</a:t>
            </a:r>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640580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June 2023 the JVCI advised that a move to trivalent was appropriate if Yamagata continued not to circulate. In the statement of JCVI advice on influenza vaccines for the 2024/25 influenza season the Committee had advised that trivalent formulations of the advised influenza vaccines were equally suitable. (</a:t>
            </a:r>
            <a:r>
              <a:rPr lang="en-US" dirty="0">
                <a:hlinkClick r:id="rId3"/>
              </a:rPr>
              <a:t>Minute 2023 06.pdf | Powered by Box</a:t>
            </a:r>
            <a:r>
              <a:rPr lang="en-US" dirty="0"/>
              <a:t>)</a:t>
            </a:r>
          </a:p>
          <a:p>
            <a:br>
              <a:rPr lang="en-US" dirty="0">
                <a:cs typeface="+mn-lt"/>
              </a:rPr>
            </a:br>
            <a:r>
              <a:rPr lang="en-US" dirty="0"/>
              <a:t>In October 2023 JCVI noted that the WHO vaccination composition meeting (VCM) took place at end of September to provide advice for the southern hemisphere and concluded that B/Yamagata lineages were no longer circulating and were unlikely to cause future epidemics. The opinion of the VCM was that the inclusion</a:t>
            </a:r>
          </a:p>
          <a:p>
            <a:r>
              <a:rPr lang="en-US" dirty="0"/>
              <a:t>of a B/Yamagata antigen as a component of influenza vaccines was no longer warranted and that every effort should be made to exclude this as soon as possible, across all vaccine types. (</a:t>
            </a:r>
            <a:r>
              <a:rPr lang="en-US" dirty="0">
                <a:hlinkClick r:id="rId4"/>
              </a:rPr>
              <a:t>Minute 74th JCVI COVID19_Influenza_ main_10_10_2023.pdf | Powered by Box</a:t>
            </a:r>
            <a:endParaRPr lang="en-US"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62</a:t>
            </a:fld>
            <a:endParaRPr lang="en-GB"/>
          </a:p>
        </p:txBody>
      </p:sp>
    </p:spTree>
    <p:extLst>
      <p:ext uri="{BB962C8B-B14F-4D97-AF65-F5344CB8AC3E}">
        <p14:creationId xmlns:p14="http://schemas.microsoft.com/office/powerpoint/2010/main" val="4165278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a:t>
            </a:r>
            <a:r>
              <a:rPr lang="en-GB" b="0" i="0">
                <a:solidFill>
                  <a:srgbClr val="1F1F1F"/>
                </a:solidFill>
                <a:effectLst/>
                <a:latin typeface="Arial" panose="020B0604020202020204" pitchFamily="34" charset="0"/>
              </a:rPr>
              <a:t>Whether a vaccine is ‘available’ should be a balance of clinical and operational judgement. The potential delay in sourcing the preferred vaccine (due to a temporary or localised shortage or a national batch failure) should be weighed against the protection afforded by the alternative vaccine. Whether the flu virus is circulating or is imminent at the time would be a factor in making this judgement.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63</a:t>
            </a:fld>
            <a:endParaRPr lang="en-GB"/>
          </a:p>
        </p:txBody>
      </p:sp>
    </p:spTree>
    <p:extLst>
      <p:ext uri="{BB962C8B-B14F-4D97-AF65-F5344CB8AC3E}">
        <p14:creationId xmlns:p14="http://schemas.microsoft.com/office/powerpoint/2010/main" val="20840279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*If over 65 and egg allergic, </a:t>
            </a:r>
            <a:r>
              <a:rPr lang="en-GB" sz="180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QIVc</a:t>
            </a:r>
            <a:r>
              <a:rPr lang="en-GB" sz="180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would be recommended. </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65</a:t>
            </a:fld>
            <a:endParaRPr lang="en-GB"/>
          </a:p>
        </p:txBody>
      </p:sp>
    </p:spTree>
    <p:extLst>
      <p:ext uri="{BB962C8B-B14F-4D97-AF65-F5344CB8AC3E}">
        <p14:creationId xmlns:p14="http://schemas.microsoft.com/office/powerpoint/2010/main" val="20543484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Rollout to all immunocompromised individuals aged 50 years and over should be completed by September 2024</a:t>
            </a:r>
            <a:br>
              <a:rPr lang="en-US">
                <a:cs typeface="+mn-lt"/>
              </a:rPr>
            </a:br>
            <a:r>
              <a:rPr lang="en-US"/>
              <a:t>For immunocompetent individuals  the vaccine may be offered from 8 weeks after the first dose. For operational reasons a longer dose interval is being used between </a:t>
            </a:r>
            <a:r>
              <a:rPr lang="en-US" b="1"/>
              <a:t>6-12 months </a:t>
            </a:r>
            <a:r>
              <a:rPr lang="en-US"/>
              <a:t>in England and Wales</a:t>
            </a:r>
            <a:endParaRPr lang="en-US">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67</a:t>
            </a:fld>
            <a:endParaRPr lang="en-GB"/>
          </a:p>
        </p:txBody>
      </p:sp>
    </p:spTree>
    <p:extLst>
      <p:ext uri="{BB962C8B-B14F-4D97-AF65-F5344CB8AC3E}">
        <p14:creationId xmlns:p14="http://schemas.microsoft.com/office/powerpoint/2010/main" val="3737813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The WHC/2023/024 allows for opportunistic vaccination of this group as it has been instrumental in the shingles programme to date and maintaining this practice going forwards is encouraged. In instances where an individual has already attained or passed the age of 65 but not yet 80 for phase one, or 60 but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not yet 80 in stage two, then general practices can accommodate opportunistic vaccination if operationally possible. The SFE will be clear on the parameters for this reimbursement route for opportunistic vaccination. This opportunistic offer is available to enhance the robust call/recall that should be in place from 1 September 2023.</a:t>
            </a:r>
          </a:p>
          <a:p>
            <a:endParaRPr lang="en-GB"/>
          </a:p>
          <a:p>
            <a:r>
              <a:rPr lang="en-GB"/>
              <a:t>The SFE will be clear on the parameters for this reimbursement route for opportunistic vaccination.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68</a:t>
            </a:fld>
            <a:endParaRPr lang="en-GB"/>
          </a:p>
        </p:txBody>
      </p:sp>
    </p:spTree>
    <p:extLst>
      <p:ext uri="{BB962C8B-B14F-4D97-AF65-F5344CB8AC3E}">
        <p14:creationId xmlns:p14="http://schemas.microsoft.com/office/powerpoint/2010/main" val="12455741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alibri" panose="020F0502020204030204" pitchFamily="34" charset="0"/>
                <a:ea typeface="Calibri" panose="020F0502020204030204" pitchFamily="34" charset="0"/>
              </a:rPr>
              <a:t>It is important to note that the </a:t>
            </a:r>
            <a:r>
              <a:rPr lang="en-GB" sz="1800" err="1">
                <a:effectLst/>
                <a:latin typeface="Calibri" panose="020F0502020204030204" pitchFamily="34" charset="0"/>
                <a:ea typeface="Calibri" panose="020F0502020204030204" pitchFamily="34" charset="0"/>
              </a:rPr>
              <a:t>elearning</a:t>
            </a:r>
            <a:r>
              <a:rPr lang="en-GB" sz="1800">
                <a:effectLst/>
                <a:latin typeface="Calibri" panose="020F0502020204030204" pitchFamily="34" charset="0"/>
                <a:ea typeface="Calibri" panose="020F0502020204030204" pitchFamily="34" charset="0"/>
              </a:rPr>
              <a:t> module does not cover information on the Zostavax® vaccine, therefore Zostavax specific training will be required. A shingles training slide set outlining information about the Zostavax® vaccine is available here: </a:t>
            </a:r>
            <a:r>
              <a:rPr lang="en-GB" sz="1800" u="sng">
                <a:solidFill>
                  <a:srgbClr val="0000FF"/>
                </a:solidFill>
                <a:effectLst/>
                <a:latin typeface="Calibri" panose="020F0502020204030204" pitchFamily="34" charset="0"/>
                <a:ea typeface="Calibri" panose="020F0502020204030204" pitchFamily="34" charset="0"/>
                <a:hlinkClick r:id="rId3"/>
              </a:rPr>
              <a:t>Immunisation training resources and events - Public Health Wales (</a:t>
            </a:r>
            <a:r>
              <a:rPr lang="en-GB" sz="1800" u="sng" err="1">
                <a:solidFill>
                  <a:srgbClr val="0000FF"/>
                </a:solidFill>
                <a:effectLst/>
                <a:latin typeface="Calibri" panose="020F0502020204030204" pitchFamily="34" charset="0"/>
                <a:ea typeface="Calibri" panose="020F0502020204030204" pitchFamily="34" charset="0"/>
                <a:hlinkClick r:id="rId3"/>
              </a:rPr>
              <a:t>nhs.wales</a:t>
            </a:r>
            <a:r>
              <a:rPr lang="en-GB" sz="1800" u="sng">
                <a:solidFill>
                  <a:srgbClr val="0000FF"/>
                </a:solidFill>
                <a:effectLst/>
                <a:latin typeface="Calibri" panose="020F0502020204030204" pitchFamily="34" charset="0"/>
                <a:ea typeface="Calibri" panose="020F0502020204030204" pitchFamily="34" charset="0"/>
                <a:hlinkClick r:id="rId3"/>
              </a:rPr>
              <a:t>)</a:t>
            </a:r>
            <a:r>
              <a:rPr lang="en-GB" sz="1800">
                <a:effectLst/>
                <a:latin typeface="Calibri" panose="020F0502020204030204" pitchFamily="34" charset="0"/>
                <a:ea typeface="Calibri" panose="020F0502020204030204" pitchFamily="34"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69</a:t>
            </a:fld>
            <a:endParaRPr lang="en-GB"/>
          </a:p>
        </p:txBody>
      </p:sp>
    </p:spTree>
    <p:extLst>
      <p:ext uri="{BB962C8B-B14F-4D97-AF65-F5344CB8AC3E}">
        <p14:creationId xmlns:p14="http://schemas.microsoft.com/office/powerpoint/2010/main" val="4170301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75</a:t>
            </a:fld>
            <a:endParaRPr lang="en-GB"/>
          </a:p>
        </p:txBody>
      </p:sp>
    </p:spTree>
    <p:extLst>
      <p:ext uri="{BB962C8B-B14F-4D97-AF65-F5344CB8AC3E}">
        <p14:creationId xmlns:p14="http://schemas.microsoft.com/office/powerpoint/2010/main" val="14359412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76</a:t>
            </a:fld>
            <a:endParaRPr lang="en-GB"/>
          </a:p>
        </p:txBody>
      </p:sp>
    </p:spTree>
    <p:extLst>
      <p:ext uri="{BB962C8B-B14F-4D97-AF65-F5344CB8AC3E}">
        <p14:creationId xmlns:p14="http://schemas.microsoft.com/office/powerpoint/2010/main" val="18165898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79</a:t>
            </a:fld>
            <a:endParaRPr lang="en-GB"/>
          </a:p>
        </p:txBody>
      </p:sp>
    </p:spTree>
    <p:extLst>
      <p:ext uri="{BB962C8B-B14F-4D97-AF65-F5344CB8AC3E}">
        <p14:creationId xmlns:p14="http://schemas.microsoft.com/office/powerpoint/2010/main" val="1558579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412533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544415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002060"/>
                </a:solidFill>
                <a:effectLst/>
                <a:latin typeface="Verdana" panose="020B0604030504040204" pitchFamily="34" charset="0"/>
                <a:ea typeface="Calibri" panose="020F0502020204030204" pitchFamily="34" charset="0"/>
              </a:rPr>
              <a:t>Practices are reminded that in line with their contractual requirements, pertussis vaccination should be offered and provided to eligible patients either opportunistically or on request</a:t>
            </a:r>
            <a:endParaRPr lang="en-GB" sz="1200">
              <a:solidFill>
                <a:srgbClr val="002060"/>
              </a:solidFill>
              <a:effectLst/>
              <a:latin typeface="Arial" panose="020B0604020202020204" pitchFamily="34" charset="0"/>
              <a:ea typeface="Calibri" panose="020F0502020204030204"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1820848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22</a:t>
            </a:fld>
            <a:endParaRPr lang="en-GB"/>
          </a:p>
        </p:txBody>
      </p:sp>
    </p:spTree>
    <p:extLst>
      <p:ext uri="{BB962C8B-B14F-4D97-AF65-F5344CB8AC3E}">
        <p14:creationId xmlns:p14="http://schemas.microsoft.com/office/powerpoint/2010/main" val="2757207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23</a:t>
            </a:fld>
            <a:endParaRPr lang="en-GB"/>
          </a:p>
        </p:txBody>
      </p:sp>
    </p:spTree>
    <p:extLst>
      <p:ext uri="{BB962C8B-B14F-4D97-AF65-F5344CB8AC3E}">
        <p14:creationId xmlns:p14="http://schemas.microsoft.com/office/powerpoint/2010/main" val="3109059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Policy, letters and Welsh Government (sharepoint.com)</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2646718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1353800" y="6310312"/>
            <a:ext cx="657224" cy="365125"/>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32445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831850" y="1709738"/>
            <a:ext cx="10515600" cy="2852737"/>
          </a:xfrm>
        </p:spPr>
        <p:txBody>
          <a:bodyPr anchor="b"/>
          <a:lstStyle>
            <a:lvl1pPr>
              <a:defRPr sz="6000">
                <a:solidFill>
                  <a:srgbClr val="325A8A"/>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831850" y="4589463"/>
            <a:ext cx="10515600" cy="1500187"/>
          </a:xfrm>
        </p:spPr>
        <p:txBody>
          <a:bodyPr anchor="b"/>
          <a:lstStyle>
            <a:lvl1pPr marL="0" indent="0">
              <a:buNone/>
              <a:defRPr sz="2400">
                <a:solidFill>
                  <a:schemeClr val="accent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1347450" y="6327775"/>
            <a:ext cx="625474" cy="365125"/>
          </a:xfrm>
          <a:prstGeom prst="rect">
            <a:avLst/>
          </a:prstGeom>
        </p:spPr>
        <p:txBody>
          <a:bodyPr/>
          <a:lstStyle/>
          <a:p>
            <a:fld id="{054D9515-E067-4B07-9E35-AF8EAC4D9AAE}" type="slidenum">
              <a:rPr lang="en-GB" smtClean="0"/>
              <a:t>‹#›</a:t>
            </a:fld>
            <a:endParaRPr lang="en-GB"/>
          </a:p>
        </p:txBody>
      </p:sp>
      <p:pic>
        <p:nvPicPr>
          <p:cNvPr id="5" name="Picture 4">
            <a:extLst>
              <a:ext uri="{FF2B5EF4-FFF2-40B4-BE49-F238E27FC236}">
                <a16:creationId xmlns:a16="http://schemas.microsoft.com/office/drawing/2014/main" id="{BDFE9995-E6C2-4464-BEDD-4E58D9C0A90A}"/>
              </a:ext>
            </a:extLst>
          </p:cNvPr>
          <p:cNvPicPr>
            <a:picLocks noChangeAspect="1"/>
          </p:cNvPicPr>
          <p:nvPr userDrawn="1"/>
        </p:nvPicPr>
        <p:blipFill>
          <a:blip r:embed="rId2"/>
          <a:stretch>
            <a:fillRect/>
          </a:stretch>
        </p:blipFill>
        <p:spPr>
          <a:xfrm>
            <a:off x="831850" y="768350"/>
            <a:ext cx="5322269" cy="804742"/>
          </a:xfrm>
          <a:prstGeom prst="rect">
            <a:avLst/>
          </a:prstGeom>
          <a:solidFill>
            <a:srgbClr val="325A8A"/>
          </a:solidFill>
        </p:spPr>
      </p:pic>
      <p:sp>
        <p:nvSpPr>
          <p:cNvPr id="4" name="Rectangle 3">
            <a:extLst>
              <a:ext uri="{FF2B5EF4-FFF2-40B4-BE49-F238E27FC236}">
                <a16:creationId xmlns:a16="http://schemas.microsoft.com/office/drawing/2014/main" id="{22F9CC60-674F-47D7-9643-8BF4B93C9586}"/>
              </a:ext>
            </a:extLst>
          </p:cNvPr>
          <p:cNvSpPr/>
          <p:nvPr userDrawn="1"/>
        </p:nvSpPr>
        <p:spPr>
          <a:xfrm>
            <a:off x="0" y="6116638"/>
            <a:ext cx="12192000" cy="741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76241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hraproducts4853.blob.core.windows.net/docs/ff6fe4085df57bb9cf53e43b124922f5bea54f7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hraproducts4853.blob.core.windows.net/docs/ff6fe4085df57bb9cf53e43b124922f5bea54f7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immunisation-procedures-the-green-book-chapter-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wmic.wales.nhs.uk/pgds-templates-advice/#immunisation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prenatal-pertussis-vaccine-change-from-july-2024-letter/prenatal-pertussis-vaccine-change-from-july-2024-lett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phw.nhs.wales/topics/immunisation-and-vaccines/covid-19-vaccination-information/patient-information/information-about-vaccinations-in-pregnancy/information-about-vaccinations-in-pregnancy/?previewid=6BA5864D-F6E9-42B9-9E1EB9CDADCF2BFE" TargetMode="External"/><Relationship Id="rId3" Type="http://schemas.openxmlformats.org/officeDocument/2006/relationships/image" Target="../media/image15.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phw.nhs.wales/topics/immunisation-and-vaccines/" TargetMode="External"/><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resources-for-health-and-social-care-professionals/immunisation-training-resources-and-events/" TargetMode="External"/><Relationship Id="rId5" Type="http://schemas.openxmlformats.org/officeDocument/2006/relationships/hyperlink" Target="https://phw.nhs.wales/services-and-teams/health-information-resources/" TargetMode="External"/><Relationship Id="rId4" Type="http://schemas.openxmlformats.org/officeDocument/2006/relationships/hyperlink" Target="https://phw.nhs.wales/topics/immunisation-and-vaccines/covid-19-vaccination-information/patient-information/information-about-vaccinations-in-pregnancy/information-about-vaccinations-in-pregnancy/?previewid=6BA5864D-F6E9-42B9-9E1EB9CDADCF2BF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medicines.org.uk/emc/product/15309"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https://www.medicines.org.uk/emc/product/15309"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xsdata=MDV8MDJ8fDhkMDRmNGFhNWU5MjRmMDBiZWM3MDhkYzg0OTY0OGU4fGJiNTYyOGI4ZTMyODQwODJhODU2NDMzYzllZGM4ZmFlfDB8MHw2Mzg1MzEwMjgxODI5NDEzODN8VW5rbm93bnxWR1ZoYlhOVFpXTjFjbWwwZVZObGNuWnBZMlY4ZXlKV0lqb2lNQzR3TGpBd01EQWlMQ0pRSWpvaVYybHVNeklpTENKQlRpSTZJazkwYUdWeUlpd2lWMVFpT2pFeGZRPT18MXxMMk5vWVhSekx6RTVPbTFsWlhScGJtZGZXbXBKZDFwcVdUVk9SMUYwV1cxTmVrNTVNREJhUjFGNVRGZEplVTVIUlhSTmJWa3dUVWRSTTFsNll6Rk9WRUpwUUhSb2NtVmhaQzUyTWk5dFpYTnpZV2RsY3k4eE56RTNOVEEyTURFM056a3d8NTgxMjc3YWEyNjdlNGUzYmJlYzcwOGRjODQ5NjQ4ZTh8NGQ1MTBjYjY0N2M5NDcyMWE0MjgwOGVhMjZlMzQ4M2U%3D&amp;sdata=NGFmS2V4QktxVUJUZFFNdzlCMHdUeDNtYk9FNWNSRUlJVmVPbmpCbll2Zz0%3D&amp;ovuser=bb5628b8-e328-4082-a856-433c9edc8fae%2CClare.Powell2%40wales.nhs.uk"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nhswales365.sharepoint.com/sites/PHW_VPDPComms/SitePages/Training.aspx" TargetMode="External"/><Relationship Id="rId4" Type="http://schemas.openxmlformats.org/officeDocument/2006/relationships/hyperlink" Target="https://phw.nhs.wales/topics/immunisation-and-vaccines/vaccine-resources-for-health-and-social-care-professionals/immunisation-training-resources-and-event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rcn.org.uk/Professional-Development/publications/immunisation-knowledge-and-skills-competence-assessment-tool-uk-pub-010-074" TargetMode="External"/><Relationship Id="rId4" Type="http://schemas.openxmlformats.org/officeDocument/2006/relationships/hyperlink" Target="http://www.gov.uk/government/publications/national-minimum-standards-and-core-curriculum-for-immunisation-training-for-registered-healthcare-practitioner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bmjopen.bmj.com/content/13/3/e068611"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welshmedicines.information@wales.nhs.uk" TargetMode="External"/><Relationship Id="rId2" Type="http://schemas.openxmlformats.org/officeDocument/2006/relationships/hyperlink" Target="https://www.wmic.wales.nhs.uk/"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43.xml.rels><?xml version="1.0" encoding="UTF-8" standalone="yes"?>
<Relationships xmlns="http://schemas.openxmlformats.org/package/2006/relationships"><Relationship Id="rId3" Type="http://schemas.openxmlformats.org/officeDocument/2006/relationships/hyperlink" Target="https://phw.nhs.wales/news/parents-reminded-of-mmr-importance-as-gwent-measles-cases-rise-to-17/"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openxmlformats.org/officeDocument/2006/relationships/hyperlink" Target="https://www.gov.wales/vaccination-healthcare-staff-protect-against-measles-whc2023043"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www.gov.wales/vaccination-children-protect-against-measles-whc2024008"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phw-tableau.cymru.nhs.uk/views/EnhancedCOVER_Test/DataByResidence?iframeSizedToWindow=true&amp;:embed=y&amp;:showAppBanner=false&amp;:display_count=no&amp;:showVizHome=n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nhswales365.sharepoint.com/sites/PHW_VPDPComms/SitePages/Surveillance.aspx" TargetMode="External"/><Relationship Id="rId5" Type="http://schemas.openxmlformats.org/officeDocument/2006/relationships/image" Target="../media/image25.png"/><Relationship Id="rId4" Type="http://schemas.openxmlformats.org/officeDocument/2006/relationships/hyperlink" Target="https://phw-tableau.cymru.nhs.uk/views/EnhancedCOVER_Test/DataByGP?iframeSizedToWindow=true&amp;:embed=y&amp;:showAppBanner=false&amp;:display_count=no&amp;:showVizHome=no"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5.jpeg"/><Relationship Id="rId18" Type="http://schemas.openxmlformats.org/officeDocument/2006/relationships/image" Target="../media/image38.png"/><Relationship Id="rId3" Type="http://schemas.openxmlformats.org/officeDocument/2006/relationships/image" Target="../media/image30.png"/><Relationship Id="rId7" Type="http://schemas.openxmlformats.org/officeDocument/2006/relationships/hyperlink" Target="https://phw.nhs.wales/topics/immunisation-and-vaccines/vaccines-professionals/measles-mumps-and-rubella-mmr-information-for-health-professionals/" TargetMode="External"/><Relationship Id="rId12" Type="http://schemas.openxmlformats.org/officeDocument/2006/relationships/image" Target="../media/image34.png"/><Relationship Id="rId17" Type="http://schemas.openxmlformats.org/officeDocument/2006/relationships/hyperlink" Target="https://phw.nhs.wales/topics/immunisation-and-vaccines/vaccine-resources-for-health-and-social-care-professionals/measles-mumps-and-rubella-mmr-information-for-health-professionals/" TargetMode="External"/><Relationship Id="rId2" Type="http://schemas.openxmlformats.org/officeDocument/2006/relationships/notesSlide" Target="../notesSlides/notesSlide23.xml"/><Relationship Id="rId16" Type="http://schemas.openxmlformats.org/officeDocument/2006/relationships/image" Target="../media/image37.png"/><Relationship Id="rId20" Type="http://schemas.openxmlformats.org/officeDocument/2006/relationships/hyperlink" Target="https://phw.nhs.wales/topics/immunisation-and-vaccines/mmr/" TargetMode="Externa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hyperlink" Target="https://phw.nhs.wales/services-and-teams/health-information-resources/#!/Babanod-a-phlant-cyn-oedran-ysgol-Babies-&amp;-Pre-school/c/161507003" TargetMode="External"/><Relationship Id="rId5" Type="http://schemas.openxmlformats.org/officeDocument/2006/relationships/image" Target="../media/image31.png"/><Relationship Id="rId15" Type="http://schemas.openxmlformats.org/officeDocument/2006/relationships/image" Target="../media/image36.png"/><Relationship Id="rId10" Type="http://schemas.openxmlformats.org/officeDocument/2006/relationships/hyperlink" Target="https://phw.nhs.wales/topics/immunisation-and-vaccines/vaccination-information-in-accessible-formats/" TargetMode="External"/><Relationship Id="rId19" Type="http://schemas.openxmlformats.org/officeDocument/2006/relationships/image" Target="../media/image39.png"/><Relationship Id="rId4" Type="http://schemas.openxmlformats.org/officeDocument/2006/relationships/hyperlink" Target="https://phw.nhs.wales/services-and-teams/health-information-resources/#!/%E2%80%8BAi%E2%80%99r-frech-goch-ydyw-Is-it-measles-A3-poster-**Please-note-this-resource-will-be-sent-to-you-in-separate-E-W-versions-and-are-to-be-displayed-simultaneously-within-clinical-settings**/p/647656485/category=161507003" TargetMode="External"/><Relationship Id="rId9" Type="http://schemas.openxmlformats.org/officeDocument/2006/relationships/hyperlink" Target="https://phw.nhs.wales/services-and-teams/health-information-resources/#!/Brechiad-MMR-Amddiffyn-rhag-y-frech-goch-clwy%E2%80%99r-pennau-a-rwbela-MMR-vaccination-Protecting-against-measles-mumps-and-rubella-infection/p/517451658/category=161507003" TargetMode="External"/><Relationship Id="rId14" Type="http://schemas.openxmlformats.org/officeDocument/2006/relationships/hyperlink" Target="https://phw.nhs.wales/services-and-teams/health-information-resources/#!/Y-Frech-Goch-Cadw%E2%80%99n-ddiogel-Measles-Stay-safe/p/625686597/category=161507003"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wmic.wales.nhs.uk/pgds-templates-advice/#immunisations"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www.wmic.wales.nhs.uk/pgds-templates-advice/#immunisations"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medicines.org.uk/emc/product/12818"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cdn.who.int/media/docs/default-source/influenza/who-influenza-recommendations/vcm-southern-hemisphere-recommendation-2024/202309_recommendation.pdf?sfvrsn=2c2cbebd_8&amp;download=true"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html"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ww.medicines.org.uk/emc/product/12882"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assets.publishing.service.gov.uk/media/66686b2f43c77d8616f75fe9/UKHSA_Influenza_ovalbumin_24-25_June24.pdf"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hyperlink" Target="https://phw.nhs.wales/topics/immunisation-and-vaccines/vaccines-professionals/shingles-information-for-health-professionals/#clinical" TargetMode="External"/><Relationship Id="rId7" Type="http://schemas.openxmlformats.org/officeDocument/2006/relationships/hyperlink" Target="https://phw.nhs.wales/topics/immunisation-and-vaccines/immunisation-elearning/"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learning.wales.nhs.uk/" TargetMode="External"/><Relationship Id="rId5" Type="http://schemas.openxmlformats.org/officeDocument/2006/relationships/hyperlink" Target="https://my.esr.nhs.uk/localresponse/?TAM_OP=login&amp;USERNAME=unauthenticated&amp;ERROR_CODE=0x00000000&amp;METHOD=GET&amp;URL=%2Fdashboard%2Fc%2Fportal%2Flogin&amp;HOSTNAME=my.esr.nhs.uk&amp;FAILREASON=&amp;PROTOCOL=https" TargetMode="External"/><Relationship Id="rId4" Type="http://schemas.openxmlformats.org/officeDocument/2006/relationships/image" Target="../media/image4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view.officeapps.live.com/op/view.aspx?src=https%3A%2F%2Fphw.nhs.wales%2Ftopics%2Fimmunisation-and-vaccines%2Fvaccines-professionals%2Fmonkeypox-information-for-health-professionals%2Fukhsa-monkeypox-vaccination-training-slide-set%2F&amp;wdOrigin=BROWSELINK" TargetMode="External"/><Relationship Id="rId2" Type="http://schemas.openxmlformats.org/officeDocument/2006/relationships/hyperlink" Target="https://phw.nhs.wales/topics/immunisation-and-vaccines/vaccines-professionals/monkeypox-information-for-health-professionals/"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www.wmic.wales.nhs.uk/monkeypo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www.sps.nhs.uk/articles/off-label-medicine-use-under-a-patient-group-direction/" TargetMode="External"/><Relationship Id="rId2" Type="http://schemas.openxmlformats.org/officeDocument/2006/relationships/hyperlink" Target="https://www.fda.gov/vaccines-blood-biologics/jynneos"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79.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phw.nhs.wales/topics/immunisation-and-vaccines/engagement-insights/"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nhswales365.sharepoint.com/:w:/s/PHW_VPDPComms/EQrVZOMP69JJomYiwiBiKkYBmQgWottKWvMv1jM_kOZVdw?e=w8yvRL" TargetMode="External"/><Relationship Id="rId2" Type="http://schemas.openxmlformats.org/officeDocument/2006/relationships/hyperlink" Target="https://www.gov.uk/government/publications/prenatal-pertussis-vaccine-change-from-july-2024-letter/prenatal-pertussis-vaccine-change-from-july-2024-lette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a:t>Current issues – immunisation &amp; vaccination </a:t>
            </a:r>
          </a:p>
          <a:p>
            <a:r>
              <a:rPr lang="en-GB" sz="3600"/>
              <a:t>Clinical update </a:t>
            </a:r>
          </a:p>
        </p:txBody>
      </p:sp>
      <p:sp>
        <p:nvSpPr>
          <p:cNvPr id="3" name="TextBox 2">
            <a:extLst>
              <a:ext uri="{FF2B5EF4-FFF2-40B4-BE49-F238E27FC236}">
                <a16:creationId xmlns:a16="http://schemas.microsoft.com/office/drawing/2014/main" id="{5424C44A-CF2B-CF64-3107-594B030422AC}"/>
              </a:ext>
            </a:extLst>
          </p:cNvPr>
          <p:cNvSpPr txBox="1"/>
          <p:nvPr/>
        </p:nvSpPr>
        <p:spPr>
          <a:xfrm>
            <a:off x="464573" y="5046533"/>
            <a:ext cx="6339349" cy="2308324"/>
          </a:xfrm>
          <a:prstGeom prst="rect">
            <a:avLst/>
          </a:prstGeom>
          <a:noFill/>
        </p:spPr>
        <p:txBody>
          <a:bodyPr wrap="square">
            <a:spAutoFit/>
          </a:bodyPr>
          <a:lstStyle/>
          <a:p>
            <a:r>
              <a:rPr lang="en-GB" sz="2400">
                <a:solidFill>
                  <a:schemeClr val="bg1"/>
                </a:solidFill>
              </a:rPr>
              <a:t>Vaccine Preventable Disease Programme</a:t>
            </a:r>
          </a:p>
          <a:p>
            <a:r>
              <a:rPr lang="en-GB" sz="2400">
                <a:solidFill>
                  <a:schemeClr val="bg1"/>
                </a:solidFill>
              </a:rPr>
              <a:t>Public Health Wales</a:t>
            </a:r>
          </a:p>
          <a:p>
            <a:endParaRPr lang="en-GB" sz="2400">
              <a:solidFill>
                <a:schemeClr val="bg1"/>
              </a:solidFill>
            </a:endParaRPr>
          </a:p>
          <a:p>
            <a:r>
              <a:rPr lang="en-GB" sz="2400">
                <a:solidFill>
                  <a:schemeClr val="bg1"/>
                </a:solidFill>
              </a:rPr>
              <a:t>17 June 2024</a:t>
            </a:r>
          </a:p>
          <a:p>
            <a:endParaRPr lang="en-GB" sz="2400">
              <a:solidFill>
                <a:schemeClr val="bg1"/>
              </a:solidFill>
            </a:endParaRPr>
          </a:p>
          <a:p>
            <a:endParaRPr lang="en-GB" sz="240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DE3ED-C225-E5B8-75BA-F0A09A2E4A92}"/>
              </a:ext>
            </a:extLst>
          </p:cNvPr>
          <p:cNvSpPr>
            <a:spLocks noGrp="1"/>
          </p:cNvSpPr>
          <p:nvPr>
            <p:ph type="title"/>
          </p:nvPr>
        </p:nvSpPr>
        <p:spPr>
          <a:xfrm>
            <a:off x="0" y="44058"/>
            <a:ext cx="12192000" cy="716230"/>
          </a:xfrm>
        </p:spPr>
        <p:txBody>
          <a:bodyPr/>
          <a:lstStyle/>
          <a:p>
            <a:pPr algn="ctr"/>
            <a:r>
              <a:rPr lang="en-GB" b="1">
                <a:solidFill>
                  <a:srgbClr val="002060"/>
                </a:solidFill>
                <a:effectLst/>
                <a:latin typeface="Verdana" panose="020B0604030504040204" pitchFamily="34" charset="0"/>
                <a:ea typeface="Calibri" panose="020F0502020204030204" pitchFamily="34" charset="0"/>
                <a:cs typeface="Arial" panose="020B0604020202020204" pitchFamily="34" charset="0"/>
              </a:rPr>
              <a:t>Background to the Change</a:t>
            </a:r>
            <a:br>
              <a:rPr lang="en-GB" b="1">
                <a:solidFill>
                  <a:srgbClr val="002060"/>
                </a:solidFill>
                <a:effectLst/>
                <a:latin typeface="Verdana" panose="020B0604030504040204" pitchFamily="34" charset="0"/>
                <a:ea typeface="Calibri" panose="020F0502020204030204" pitchFamily="34" charset="0"/>
                <a:cs typeface="Arial" panose="020B0604020202020204" pitchFamily="34" charset="0"/>
              </a:rPr>
            </a:br>
            <a:endParaRPr lang="en-GB">
              <a:solidFill>
                <a:srgbClr val="002060"/>
              </a:solidFill>
            </a:endParaRPr>
          </a:p>
        </p:txBody>
      </p:sp>
      <p:sp>
        <p:nvSpPr>
          <p:cNvPr id="3" name="Content Placeholder 2">
            <a:extLst>
              <a:ext uri="{FF2B5EF4-FFF2-40B4-BE49-F238E27FC236}">
                <a16:creationId xmlns:a16="http://schemas.microsoft.com/office/drawing/2014/main" id="{D9777B40-7FB9-84FB-8F45-126F6F736201}"/>
              </a:ext>
            </a:extLst>
          </p:cNvPr>
          <p:cNvSpPr>
            <a:spLocks noGrp="1"/>
          </p:cNvSpPr>
          <p:nvPr>
            <p:ph idx="1"/>
          </p:nvPr>
        </p:nvSpPr>
        <p:spPr>
          <a:xfrm>
            <a:off x="922962" y="852756"/>
            <a:ext cx="10346076" cy="4351338"/>
          </a:xfrm>
        </p:spPr>
        <p:txBody>
          <a:bodyPr/>
          <a:lstStyle/>
          <a:p>
            <a:r>
              <a:rPr lang="en-GB" sz="1800">
                <a:solidFill>
                  <a:srgbClr val="002060"/>
                </a:solidFill>
                <a:effectLst/>
                <a:ea typeface="Calibri" panose="020F0502020204030204" pitchFamily="34" charset="0"/>
                <a:cs typeface="Arial" panose="020B0604020202020204" pitchFamily="34" charset="0"/>
              </a:rPr>
              <a:t>A safe and highly effective maternal pertussis vaccination programme was first introduced in October 2012 to protect young infants at highest risk of severe disease. Studies in England found maternal pertussis vaccination offers around 90% vaccine effectiveness against confirmed disease and 97% protection against death from pertussis in infants under 3 months of age</a:t>
            </a:r>
            <a:endParaRPr lang="en-GB" sz="1800">
              <a:solidFill>
                <a:srgbClr val="002060"/>
              </a:solidFill>
              <a:effectLst/>
              <a:ea typeface="Times New Roman" panose="02020603050405020304" pitchFamily="18" charset="0"/>
            </a:endParaRPr>
          </a:p>
          <a:p>
            <a:pPr marL="0" indent="0">
              <a:buNone/>
            </a:pPr>
            <a:r>
              <a:rPr lang="en-GB" sz="1800" b="1">
                <a:solidFill>
                  <a:srgbClr val="002060"/>
                </a:solidFill>
                <a:effectLst/>
                <a:ea typeface="Calibri" panose="020F0502020204030204" pitchFamily="34" charset="0"/>
                <a:cs typeface="Arial" panose="020B0604020202020204" pitchFamily="34" charset="0"/>
              </a:rPr>
              <a:t> </a:t>
            </a:r>
            <a:endParaRPr lang="en-GB" sz="1800">
              <a:solidFill>
                <a:srgbClr val="002060"/>
              </a:solidFill>
              <a:effectLst/>
              <a:ea typeface="Times New Roman" panose="02020603050405020304" pitchFamily="18" charset="0"/>
            </a:endParaRPr>
          </a:p>
          <a:p>
            <a:pPr>
              <a:lnSpc>
                <a:spcPct val="107000"/>
              </a:lnSpc>
            </a:pPr>
            <a:r>
              <a:rPr lang="en-GB" sz="1800">
                <a:solidFill>
                  <a:srgbClr val="002060"/>
                </a:solidFill>
                <a:effectLst/>
                <a:ea typeface="Calibri" panose="020F0502020204030204" pitchFamily="34" charset="0"/>
                <a:cs typeface="Arial" panose="020B0604020202020204" pitchFamily="34" charset="0"/>
              </a:rPr>
              <a:t>Studies which looked at antibody levels of infants of mothers who had received pertussis-containing vaccines in pregnancy, showed lower antibody responses to polio compared to infants born to unvaccinated mothers, although all remained above the protective threshold</a:t>
            </a:r>
          </a:p>
          <a:p>
            <a:pPr marL="0" indent="0">
              <a:lnSpc>
                <a:spcPct val="107000"/>
              </a:lnSpc>
              <a:buNone/>
            </a:pPr>
            <a:r>
              <a:rPr lang="en-GB" sz="1800">
                <a:solidFill>
                  <a:srgbClr val="002060"/>
                </a:solidFill>
                <a:effectLst/>
                <a:ea typeface="Calibri" panose="020F0502020204030204" pitchFamily="34" charset="0"/>
                <a:cs typeface="Arial" panose="020B0604020202020204" pitchFamily="34" charset="0"/>
              </a:rPr>
              <a:t> </a:t>
            </a:r>
          </a:p>
          <a:p>
            <a:pPr>
              <a:lnSpc>
                <a:spcPct val="107000"/>
              </a:lnSpc>
            </a:pPr>
            <a:r>
              <a:rPr lang="en-GB" sz="1800">
                <a:solidFill>
                  <a:srgbClr val="002060"/>
                </a:solidFill>
                <a:effectLst/>
                <a:ea typeface="Calibri" panose="020F0502020204030204" pitchFamily="34" charset="0"/>
                <a:cs typeface="Arial" panose="020B0604020202020204" pitchFamily="34" charset="0"/>
              </a:rPr>
              <a:t>In October 2022, following a review of the latest evidence, the JCVI advised preference for a non-IPV containing pertussis vaccine </a:t>
            </a:r>
            <a:r>
              <a:rPr lang="en-GB" sz="1800" u="none" strike="noStrike">
                <a:solidFill>
                  <a:srgbClr val="002060"/>
                </a:solidFill>
                <a:effectLst/>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(Tdap) </a:t>
            </a:r>
            <a:r>
              <a:rPr lang="en-GB" sz="1800">
                <a:solidFill>
                  <a:srgbClr val="002060"/>
                </a:solidFill>
                <a:effectLst/>
                <a:ea typeface="Calibri" panose="020F0502020204030204" pitchFamily="34" charset="0"/>
                <a:cs typeface="Arial" panose="020B0604020202020204" pitchFamily="34" charset="0"/>
              </a:rPr>
              <a:t>in the maternal programme, to address a potential immunity gap </a:t>
            </a:r>
            <a:r>
              <a:rPr lang="en-GB" sz="1800" b="0" i="0">
                <a:solidFill>
                  <a:srgbClr val="002060"/>
                </a:solidFill>
                <a:effectLst/>
              </a:rPr>
              <a:t>caused by the blunting of the infant’s polio response to primary vaccines</a:t>
            </a:r>
            <a:endParaRPr lang="en-GB" sz="1800">
              <a:solidFill>
                <a:srgbClr val="002060"/>
              </a:solidFill>
              <a:effectLst/>
              <a:ea typeface="Calibri" panose="020F0502020204030204" pitchFamily="34" charset="0"/>
              <a:cs typeface="Arial" panose="020B0604020202020204" pitchFamily="34" charset="0"/>
            </a:endParaRPr>
          </a:p>
          <a:p>
            <a:pPr marL="0" indent="0">
              <a:lnSpc>
                <a:spcPct val="107000"/>
              </a:lnSpc>
              <a:buNone/>
            </a:pPr>
            <a:r>
              <a:rPr lang="en-GB" sz="1800">
                <a:solidFill>
                  <a:srgbClr val="002060"/>
                </a:solidFill>
                <a:effectLst/>
                <a:ea typeface="Calibri" panose="020F0502020204030204" pitchFamily="34" charset="0"/>
                <a:cs typeface="Arial" panose="020B0604020202020204" pitchFamily="34" charset="0"/>
              </a:rPr>
              <a:t> </a:t>
            </a:r>
          </a:p>
          <a:p>
            <a:pPr>
              <a:lnSpc>
                <a:spcPct val="107000"/>
              </a:lnSpc>
            </a:pPr>
            <a:r>
              <a:rPr lang="en-GB" sz="1800">
                <a:solidFill>
                  <a:srgbClr val="002060"/>
                </a:solidFill>
                <a:effectLst/>
                <a:ea typeface="Calibri" panose="020F0502020204030204" pitchFamily="34" charset="0"/>
                <a:cs typeface="Arial" panose="020B0604020202020204" pitchFamily="34" charset="0"/>
              </a:rPr>
              <a:t>Tdap vaccine has been used in maternal pertussis vaccine programmes in many countries, including other European countries, USA and Australia, where millions of doses have been administered without any safety concerns</a:t>
            </a:r>
          </a:p>
          <a:p>
            <a:endParaRPr lang="en-GB"/>
          </a:p>
        </p:txBody>
      </p:sp>
      <p:sp>
        <p:nvSpPr>
          <p:cNvPr id="5" name="Slide Number Placeholder 4">
            <a:extLst>
              <a:ext uri="{FF2B5EF4-FFF2-40B4-BE49-F238E27FC236}">
                <a16:creationId xmlns:a16="http://schemas.microsoft.com/office/drawing/2014/main" id="{9F3A99B7-12E6-4568-C320-BFD77BAB237B}"/>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3207653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397DD-C4F2-691C-21BD-1D280FB619ED}"/>
              </a:ext>
            </a:extLst>
          </p:cNvPr>
          <p:cNvSpPr>
            <a:spLocks noGrp="1"/>
          </p:cNvSpPr>
          <p:nvPr>
            <p:ph type="title"/>
          </p:nvPr>
        </p:nvSpPr>
        <p:spPr>
          <a:xfrm>
            <a:off x="0" y="0"/>
            <a:ext cx="12192000" cy="1325563"/>
          </a:xfrm>
        </p:spPr>
        <p:txBody>
          <a:bodyPr/>
          <a:lstStyle/>
          <a:p>
            <a:pPr algn="ctr"/>
            <a:r>
              <a:rPr lang="en-GB" b="1">
                <a:effectLst/>
                <a:latin typeface="Verdana" panose="020B0604030504040204" pitchFamily="34" charset="0"/>
                <a:ea typeface="Calibri" panose="020F0502020204030204" pitchFamily="34" charset="0"/>
                <a:cs typeface="Arial" panose="020B0604020202020204" pitchFamily="34" charset="0"/>
              </a:rPr>
              <a:t>Summary of key changes to the programme:</a:t>
            </a:r>
            <a:br>
              <a:rPr lang="en-GB">
                <a:effectLst/>
                <a:latin typeface="Verdana" panose="020B0604030504040204" pitchFamily="34" charset="0"/>
                <a:ea typeface="Calibri" panose="020F0502020204030204" pitchFamily="34" charset="0"/>
                <a:cs typeface="Arial" panose="020B0604020202020204" pitchFamily="34" charset="0"/>
              </a:rPr>
            </a:br>
            <a:endParaRPr lang="en-GB"/>
          </a:p>
        </p:txBody>
      </p:sp>
      <p:sp>
        <p:nvSpPr>
          <p:cNvPr id="3" name="Content Placeholder 2">
            <a:extLst>
              <a:ext uri="{FF2B5EF4-FFF2-40B4-BE49-F238E27FC236}">
                <a16:creationId xmlns:a16="http://schemas.microsoft.com/office/drawing/2014/main" id="{04D67E68-EDC4-986A-8A1A-228632ABC894}"/>
              </a:ext>
            </a:extLst>
          </p:cNvPr>
          <p:cNvSpPr>
            <a:spLocks noGrp="1"/>
          </p:cNvSpPr>
          <p:nvPr>
            <p:ph idx="1"/>
          </p:nvPr>
        </p:nvSpPr>
        <p:spPr>
          <a:xfrm>
            <a:off x="838200" y="1507126"/>
            <a:ext cx="6024937" cy="4351338"/>
          </a:xfrm>
        </p:spPr>
        <p:txBody>
          <a:bodyPr lIns="91440" tIns="45720" rIns="91440" bIns="45720" anchor="t"/>
          <a:lstStyle/>
          <a:p>
            <a:pPr marL="342900" lvl="0" indent="-342900" algn="just">
              <a:lnSpc>
                <a:spcPts val="1800"/>
              </a:lnSpc>
              <a:spcAft>
                <a:spcPts val="1400"/>
              </a:spcAft>
              <a:buFont typeface="Symbol" panose="05050102010706020507" pitchFamily="18" charset="2"/>
              <a:buChar char=""/>
            </a:pPr>
            <a:r>
              <a:rPr lang="en-GB" sz="2000">
                <a:solidFill>
                  <a:srgbClr val="002060"/>
                </a:solidFill>
                <a:effectLst/>
                <a:ea typeface="Calibri"/>
                <a:cs typeface="Arial"/>
              </a:rPr>
              <a:t>From 01 July 2024, the vaccine used in the programme will change to ADACEL</a:t>
            </a:r>
            <a:r>
              <a:rPr lang="en-GB" sz="2000" baseline="30000">
                <a:solidFill>
                  <a:srgbClr val="002060"/>
                </a:solidFill>
                <a:effectLst/>
                <a:ea typeface="Calibri"/>
                <a:cs typeface="Arial"/>
              </a:rPr>
              <a:t>®</a:t>
            </a:r>
            <a:r>
              <a:rPr lang="en-GB" sz="2000">
                <a:solidFill>
                  <a:srgbClr val="002060"/>
                </a:solidFill>
                <a:effectLst/>
                <a:ea typeface="Calibri"/>
                <a:cs typeface="Arial"/>
              </a:rPr>
              <a:t>. Vaccine ordering will open in June (exact date will be confirmed via an </a:t>
            </a:r>
            <a:r>
              <a:rPr lang="en-GB" sz="2000" err="1">
                <a:solidFill>
                  <a:srgbClr val="002060"/>
                </a:solidFill>
                <a:effectLst/>
                <a:ea typeface="Calibri"/>
                <a:cs typeface="Arial"/>
              </a:rPr>
              <a:t>ImmForm</a:t>
            </a:r>
            <a:r>
              <a:rPr lang="en-GB" sz="2000">
                <a:solidFill>
                  <a:srgbClr val="002060"/>
                </a:solidFill>
                <a:effectLst/>
                <a:ea typeface="Calibri"/>
                <a:cs typeface="Arial"/>
              </a:rPr>
              <a:t> news item)</a:t>
            </a:r>
          </a:p>
          <a:p>
            <a:pPr marL="342900" lvl="0" indent="-342900">
              <a:lnSpc>
                <a:spcPts val="1800"/>
              </a:lnSpc>
              <a:spcAft>
                <a:spcPts val="1400"/>
              </a:spcAft>
              <a:buFont typeface="Symbol" panose="05050102010706020507" pitchFamily="18" charset="2"/>
              <a:buChar char=""/>
            </a:pPr>
            <a:r>
              <a:rPr lang="en-GB" sz="2000">
                <a:solidFill>
                  <a:srgbClr val="002060"/>
                </a:solidFill>
                <a:effectLst/>
                <a:ea typeface="Times New Roman" panose="02020603050405020304" pitchFamily="18" charset="0"/>
                <a:cs typeface="Arial"/>
              </a:rPr>
              <a:t>The ADACEL</a:t>
            </a:r>
            <a:r>
              <a:rPr lang="en-GB" sz="2000" baseline="30000">
                <a:solidFill>
                  <a:srgbClr val="002060"/>
                </a:solidFill>
                <a:effectLst/>
                <a:ea typeface="Calibri"/>
                <a:cs typeface="Arial"/>
              </a:rPr>
              <a:t>® </a:t>
            </a:r>
            <a:r>
              <a:rPr lang="en-GB" sz="2000">
                <a:solidFill>
                  <a:srgbClr val="002060"/>
                </a:solidFill>
                <a:effectLst/>
                <a:ea typeface="Times New Roman" panose="02020603050405020304" pitchFamily="18" charset="0"/>
                <a:cs typeface="Arial"/>
              </a:rPr>
              <a:t>vaccine, manufactured by Sanofi, contains tetanus, diphtheria, and pertussis (acellular) antigens and was licensed for UK use in 2016. The </a:t>
            </a:r>
            <a:r>
              <a:rPr lang="en-GB" sz="2000">
                <a:solidFill>
                  <a:srgbClr val="002060"/>
                </a:solidFill>
                <a:ea typeface="Times New Roman" panose="02020603050405020304" pitchFamily="18" charset="0"/>
                <a:cs typeface="Arial"/>
              </a:rPr>
              <a:t>SmPC</a:t>
            </a:r>
            <a:r>
              <a:rPr lang="en-GB" sz="2000">
                <a:solidFill>
                  <a:srgbClr val="002060"/>
                </a:solidFill>
                <a:effectLst/>
                <a:ea typeface="Times New Roman" panose="02020603050405020304" pitchFamily="18" charset="0"/>
                <a:cs typeface="Arial"/>
              </a:rPr>
              <a:t> is available here:</a:t>
            </a:r>
            <a:r>
              <a:rPr lang="en-GB" sz="2000">
                <a:solidFill>
                  <a:srgbClr val="231F20"/>
                </a:solidFill>
                <a:effectLst/>
                <a:ea typeface="Times New Roman" panose="02020603050405020304" pitchFamily="18" charset="0"/>
                <a:cs typeface="Arial"/>
              </a:rPr>
              <a:t> </a:t>
            </a:r>
            <a:r>
              <a:rPr lang="en-GB" sz="2000" u="sng">
                <a:solidFill>
                  <a:srgbClr val="231F20"/>
                </a:solidFill>
                <a:effectLst/>
                <a:ea typeface="Calibri"/>
                <a:cs typeface="Arial"/>
                <a:hlinkClick r:id="rId3"/>
              </a:rPr>
              <a:t>ADACEL (Tdap) Summary of Product Characteristics- products.mhra.gov.uk</a:t>
            </a:r>
            <a:endParaRPr lang="en-GB" sz="2000">
              <a:solidFill>
                <a:srgbClr val="231F20"/>
              </a:solidFill>
              <a:effectLst/>
              <a:ea typeface="Calibri"/>
              <a:cs typeface="Arial"/>
            </a:endParaRPr>
          </a:p>
          <a:p>
            <a:pPr marL="342900" lvl="0" indent="-342900" algn="just">
              <a:lnSpc>
                <a:spcPts val="1800"/>
              </a:lnSpc>
              <a:spcAft>
                <a:spcPts val="1400"/>
              </a:spcAft>
              <a:buFont typeface="Symbol" panose="05050102010706020507" pitchFamily="18" charset="2"/>
              <a:buChar char=""/>
            </a:pPr>
            <a:r>
              <a:rPr lang="en-GB" sz="2000" u="none" strike="noStrike">
                <a:solidFill>
                  <a:srgbClr val="002060"/>
                </a:solidFill>
                <a:effectLst/>
                <a:ea typeface="Times New Roman" panose="02020603050405020304" pitchFamily="18" charset="0"/>
                <a:cs typeface="Arial"/>
              </a:rPr>
              <a:t>The JCVI recognises the importance of </a:t>
            </a:r>
            <a:r>
              <a:rPr lang="en-GB" sz="2000" u="none" strike="noStrike">
                <a:solidFill>
                  <a:srgbClr val="002060"/>
                </a:solidFill>
                <a:effectLst/>
                <a:ea typeface="Calibri"/>
                <a:cs typeface="Arial"/>
              </a:rPr>
              <a:t>vaccinating pregnant women to protect their babies from pertussis and therefore</a:t>
            </a:r>
            <a:r>
              <a:rPr lang="en-GB" sz="2000" u="none" strike="noStrike">
                <a:solidFill>
                  <a:srgbClr val="002060"/>
                </a:solidFill>
                <a:effectLst/>
                <a:ea typeface="Times New Roman" panose="02020603050405020304" pitchFamily="18" charset="0"/>
                <a:cs typeface="Arial"/>
              </a:rPr>
              <a:t> advise that the </a:t>
            </a:r>
            <a:r>
              <a:rPr lang="en-GB" sz="2000" u="none" strike="noStrike">
                <a:solidFill>
                  <a:srgbClr val="002060"/>
                </a:solidFill>
                <a:effectLst/>
                <a:ea typeface="Calibri"/>
                <a:cs typeface="Arial"/>
              </a:rPr>
              <a:t>Boostrix-IPV</a:t>
            </a:r>
            <a:r>
              <a:rPr lang="en-GB" sz="2000" u="none" strike="noStrike" baseline="30000">
                <a:solidFill>
                  <a:srgbClr val="002060"/>
                </a:solidFill>
                <a:effectLst/>
                <a:ea typeface="Calibri"/>
                <a:cs typeface="Arial"/>
              </a:rPr>
              <a:t>®</a:t>
            </a:r>
            <a:r>
              <a:rPr lang="en-GB" sz="2000" u="none" strike="noStrike">
                <a:solidFill>
                  <a:srgbClr val="002060"/>
                </a:solidFill>
                <a:effectLst/>
                <a:ea typeface="Calibri"/>
                <a:cs typeface="Arial"/>
              </a:rPr>
              <a:t> </a:t>
            </a:r>
            <a:r>
              <a:rPr lang="en-GB" sz="2000" u="none" strike="noStrike">
                <a:solidFill>
                  <a:srgbClr val="002060"/>
                </a:solidFill>
                <a:effectLst/>
                <a:ea typeface="Times New Roman" panose="02020603050405020304" pitchFamily="18" charset="0"/>
                <a:cs typeface="Arial"/>
              </a:rPr>
              <a:t>(</a:t>
            </a:r>
            <a:r>
              <a:rPr lang="en-GB" sz="2000" u="none" strike="noStrike" err="1">
                <a:solidFill>
                  <a:srgbClr val="002060"/>
                </a:solidFill>
                <a:effectLst/>
                <a:ea typeface="Times New Roman" panose="02020603050405020304" pitchFamily="18" charset="0"/>
                <a:cs typeface="Arial"/>
              </a:rPr>
              <a:t>dTaP</a:t>
            </a:r>
            <a:r>
              <a:rPr lang="en-GB" sz="2000" u="none" strike="noStrike">
                <a:solidFill>
                  <a:srgbClr val="002060"/>
                </a:solidFill>
                <a:effectLst/>
                <a:ea typeface="Times New Roman" panose="02020603050405020304" pitchFamily="18" charset="0"/>
                <a:cs typeface="Arial"/>
              </a:rPr>
              <a:t>/IPV) vaccine can still be given if ADACEL</a:t>
            </a:r>
            <a:r>
              <a:rPr lang="en-GB" sz="2000" u="none" strike="noStrike" baseline="30000">
                <a:solidFill>
                  <a:srgbClr val="002060"/>
                </a:solidFill>
                <a:effectLst/>
                <a:ea typeface="Calibri"/>
                <a:cs typeface="Arial"/>
              </a:rPr>
              <a:t>®</a:t>
            </a:r>
            <a:r>
              <a:rPr lang="en-GB" sz="2000" u="none" strike="noStrike">
                <a:solidFill>
                  <a:srgbClr val="002060"/>
                </a:solidFill>
                <a:effectLst/>
                <a:ea typeface="Times New Roman" panose="02020603050405020304" pitchFamily="18" charset="0"/>
                <a:cs typeface="Arial"/>
              </a:rPr>
              <a:t> (Tdap) is not available or is clinically contraindicated (for example, those who have a latex allergy)</a:t>
            </a:r>
            <a:endParaRPr lang="en-GB" sz="2000">
              <a:solidFill>
                <a:srgbClr val="002060"/>
              </a:solidFill>
              <a:effectLst/>
              <a:ea typeface="Calibri" panose="020F0502020204030204" pitchFamily="34" charset="0"/>
              <a:cs typeface="Arial"/>
            </a:endParaRPr>
          </a:p>
          <a:p>
            <a:endParaRPr lang="en-GB"/>
          </a:p>
        </p:txBody>
      </p:sp>
      <p:sp>
        <p:nvSpPr>
          <p:cNvPr id="5" name="Slide Number Placeholder 4">
            <a:extLst>
              <a:ext uri="{FF2B5EF4-FFF2-40B4-BE49-F238E27FC236}">
                <a16:creationId xmlns:a16="http://schemas.microsoft.com/office/drawing/2014/main" id="{37E4DA54-7FF1-710F-EA86-71B678908C38}"/>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1027" name="Picture 3">
            <a:extLst>
              <a:ext uri="{FF2B5EF4-FFF2-40B4-BE49-F238E27FC236}">
                <a16:creationId xmlns:a16="http://schemas.microsoft.com/office/drawing/2014/main" id="{6F1F788A-B6EB-7006-F1A2-1C96660905A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026" r="16326"/>
          <a:stretch/>
        </p:blipFill>
        <p:spPr bwMode="auto">
          <a:xfrm>
            <a:off x="7428216" y="1860920"/>
            <a:ext cx="4520629" cy="313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BC8D3C8D-D91C-8F56-BCC4-DF8AFFC6A631}"/>
              </a:ext>
            </a:extLst>
          </p:cNvPr>
          <p:cNvSpPr txBox="1"/>
          <p:nvPr/>
        </p:nvSpPr>
        <p:spPr>
          <a:xfrm>
            <a:off x="7847265" y="5122716"/>
            <a:ext cx="3223959" cy="369332"/>
          </a:xfrm>
          <a:prstGeom prst="rect">
            <a:avLst/>
          </a:prstGeom>
          <a:noFill/>
        </p:spPr>
        <p:txBody>
          <a:bodyPr wrap="none" rtlCol="0">
            <a:spAutoFit/>
          </a:bodyPr>
          <a:lstStyle/>
          <a:p>
            <a:r>
              <a:rPr lang="en-GB"/>
              <a:t>Image source: Sanofi Pasteur</a:t>
            </a:r>
          </a:p>
        </p:txBody>
      </p:sp>
    </p:spTree>
    <p:extLst>
      <p:ext uri="{BB962C8B-B14F-4D97-AF65-F5344CB8AC3E}">
        <p14:creationId xmlns:p14="http://schemas.microsoft.com/office/powerpoint/2010/main" val="1824513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E16D9-4758-FABF-9BA1-AB062BFA3C8A}"/>
              </a:ext>
            </a:extLst>
          </p:cNvPr>
          <p:cNvSpPr>
            <a:spLocks noGrp="1"/>
          </p:cNvSpPr>
          <p:nvPr>
            <p:ph type="title"/>
          </p:nvPr>
        </p:nvSpPr>
        <p:spPr/>
        <p:txBody>
          <a:bodyPr/>
          <a:lstStyle/>
          <a:p>
            <a:r>
              <a:rPr lang="en-GB" sz="4400" b="1">
                <a:solidFill>
                  <a:srgbClr val="002060"/>
                </a:solidFill>
                <a:effectLst/>
                <a:latin typeface="Verdana" panose="020B0604030504040204" pitchFamily="34" charset="0"/>
                <a:ea typeface="Calibri" panose="020F0502020204030204" pitchFamily="34" charset="0"/>
                <a:cs typeface="Arial" panose="020B0604020202020204" pitchFamily="34" charset="0"/>
              </a:rPr>
              <a:t>Vaccine supply</a:t>
            </a:r>
            <a:endParaRPr lang="en-GB">
              <a:solidFill>
                <a:srgbClr val="002060"/>
              </a:solidFill>
            </a:endParaRPr>
          </a:p>
        </p:txBody>
      </p:sp>
      <p:sp>
        <p:nvSpPr>
          <p:cNvPr id="3" name="Content Placeholder 2">
            <a:extLst>
              <a:ext uri="{FF2B5EF4-FFF2-40B4-BE49-F238E27FC236}">
                <a16:creationId xmlns:a16="http://schemas.microsoft.com/office/drawing/2014/main" id="{EB71C036-B01E-14F7-8610-A8C8BCDE4605}"/>
              </a:ext>
            </a:extLst>
          </p:cNvPr>
          <p:cNvSpPr>
            <a:spLocks noGrp="1"/>
          </p:cNvSpPr>
          <p:nvPr>
            <p:ph idx="1"/>
          </p:nvPr>
        </p:nvSpPr>
        <p:spPr>
          <a:xfrm>
            <a:off x="838200" y="1363288"/>
            <a:ext cx="10515600" cy="4351338"/>
          </a:xfrm>
        </p:spPr>
        <p:txBody>
          <a:bodyPr/>
          <a:lstStyle/>
          <a:p>
            <a:pPr>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ADACEL® (Tdap) will be available to order online via the </a:t>
            </a:r>
            <a:r>
              <a:rPr lang="en-GB" sz="2000" err="1">
                <a:solidFill>
                  <a:srgbClr val="002060"/>
                </a:solidFill>
                <a:effectLst/>
                <a:ea typeface="Calibri" panose="020F0502020204030204" pitchFamily="34" charset="0"/>
                <a:cs typeface="Arial" panose="020B0604020202020204" pitchFamily="34" charset="0"/>
              </a:rPr>
              <a:t>ImmForm</a:t>
            </a:r>
            <a:r>
              <a:rPr lang="en-GB" sz="2000">
                <a:solidFill>
                  <a:srgbClr val="002060"/>
                </a:solidFill>
                <a:effectLst/>
                <a:ea typeface="Calibri" panose="020F0502020204030204" pitchFamily="34" charset="0"/>
                <a:cs typeface="Arial" panose="020B0604020202020204" pitchFamily="34" charset="0"/>
              </a:rPr>
              <a:t> website from </a:t>
            </a:r>
            <a:r>
              <a:rPr lang="en-GB" sz="2000" b="1">
                <a:solidFill>
                  <a:srgbClr val="002060"/>
                </a:solidFill>
                <a:effectLst/>
                <a:ea typeface="Calibri" panose="020F0502020204030204" pitchFamily="34" charset="0"/>
                <a:cs typeface="Arial" panose="020B0604020202020204" pitchFamily="34" charset="0"/>
              </a:rPr>
              <a:t>Monday 3</a:t>
            </a:r>
            <a:r>
              <a:rPr lang="en-GB" sz="2000" b="1" baseline="30000">
                <a:solidFill>
                  <a:srgbClr val="002060"/>
                </a:solidFill>
                <a:effectLst/>
                <a:ea typeface="Calibri" panose="020F0502020204030204" pitchFamily="34" charset="0"/>
                <a:cs typeface="Arial" panose="020B0604020202020204" pitchFamily="34" charset="0"/>
              </a:rPr>
              <a:t>rd</a:t>
            </a:r>
            <a:r>
              <a:rPr lang="en-GB" sz="2000" b="1">
                <a:solidFill>
                  <a:srgbClr val="002060"/>
                </a:solidFill>
                <a:effectLst/>
                <a:ea typeface="Calibri" panose="020F0502020204030204" pitchFamily="34" charset="0"/>
                <a:cs typeface="Arial" panose="020B0604020202020204" pitchFamily="34" charset="0"/>
              </a:rPr>
              <a:t> June 2024</a:t>
            </a:r>
            <a:r>
              <a:rPr lang="en-GB" sz="2000">
                <a:solidFill>
                  <a:srgbClr val="002060"/>
                </a:solidFill>
                <a:effectLst/>
                <a:ea typeface="Calibri" panose="020F0502020204030204" pitchFamily="34" charset="0"/>
                <a:cs typeface="Arial" panose="020B0604020202020204" pitchFamily="34" charset="0"/>
              </a:rPr>
              <a:t>. Please remember to add ADACEL® to your routine </a:t>
            </a:r>
            <a:r>
              <a:rPr lang="en-GB" sz="2000" err="1">
                <a:solidFill>
                  <a:srgbClr val="002060"/>
                </a:solidFill>
                <a:effectLst/>
                <a:ea typeface="Calibri" panose="020F0502020204030204" pitchFamily="34" charset="0"/>
                <a:cs typeface="Arial" panose="020B0604020202020204" pitchFamily="34" charset="0"/>
              </a:rPr>
              <a:t>ImmForm</a:t>
            </a:r>
            <a:r>
              <a:rPr lang="en-GB" sz="2000">
                <a:solidFill>
                  <a:srgbClr val="002060"/>
                </a:solidFill>
                <a:effectLst/>
                <a:ea typeface="Calibri" panose="020F0502020204030204" pitchFamily="34" charset="0"/>
                <a:cs typeface="Arial" panose="020B0604020202020204" pitchFamily="34" charset="0"/>
              </a:rPr>
              <a:t> order where possible and update any internal ordering processes rather than creating additional orders </a:t>
            </a:r>
          </a:p>
          <a:p>
            <a:pPr>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ADACEL® will be available in single dose packs, in a pre-filled syringe. </a:t>
            </a:r>
            <a:r>
              <a:rPr lang="en-GB" sz="2000" b="1">
                <a:solidFill>
                  <a:srgbClr val="002060"/>
                </a:solidFill>
                <a:effectLst/>
                <a:ea typeface="Calibri" panose="020F0502020204030204" pitchFamily="34" charset="0"/>
                <a:cs typeface="Arial" panose="020B0604020202020204" pitchFamily="34" charset="0"/>
              </a:rPr>
              <a:t>This vaccine will come without a needle, sites are to ensure needles are ordered for this product. </a:t>
            </a:r>
            <a:r>
              <a:rPr lang="en-GB" sz="2000">
                <a:solidFill>
                  <a:srgbClr val="002060"/>
                </a:solidFill>
                <a:effectLst/>
                <a:ea typeface="Calibri" panose="020F0502020204030204" pitchFamily="34" charset="0"/>
                <a:cs typeface="Arial" panose="020B0604020202020204" pitchFamily="34" charset="0"/>
              </a:rPr>
              <a:t>Information on recommended needles is available here</a:t>
            </a:r>
            <a:r>
              <a:rPr lang="en-GB" sz="2000" b="1">
                <a:solidFill>
                  <a:srgbClr val="002060"/>
                </a:solidFill>
                <a:effectLst/>
                <a:ea typeface="Calibri" panose="020F0502020204030204" pitchFamily="34" charset="0"/>
                <a:cs typeface="Arial" panose="020B0604020202020204" pitchFamily="34" charset="0"/>
              </a:rPr>
              <a:t>: </a:t>
            </a:r>
            <a:r>
              <a:rPr lang="en-GB" sz="2000" u="sng">
                <a:solidFill>
                  <a:srgbClr val="0563C1"/>
                </a:solidFill>
                <a:effectLst/>
                <a:ea typeface="Calibri" panose="020F0502020204030204" pitchFamily="34" charset="0"/>
                <a:hlinkClick r:id="rId3"/>
              </a:rPr>
              <a:t>Immunisation procedures: the green book, chapter 4 - GOV.UK (www.gov.uk)</a:t>
            </a:r>
            <a:endParaRPr lang="en-GB" sz="2000">
              <a:effectLst/>
              <a:ea typeface="Calibri" panose="020F0502020204030204" pitchFamily="34" charset="0"/>
            </a:endParaRPr>
          </a:p>
          <a:p>
            <a:pPr>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It is recommended that practices hold no more than 2 weeks’ worth of stock. After the introduction of ADACEL® on 1st July, local stocks of Boostrix-IPV can be used in the preschool programme. </a:t>
            </a:r>
          </a:p>
          <a:p>
            <a:pPr>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Providers who do not provide pre-school boosters should plan to use up local stocks of Boostrix® ahead of the 1st of July, and any remaining stocks of Boostrix® may continue to be offered to pregnant women if this will prevent vaccine wastage  </a:t>
            </a:r>
          </a:p>
          <a:p>
            <a:endParaRPr lang="en-GB"/>
          </a:p>
        </p:txBody>
      </p:sp>
      <p:sp>
        <p:nvSpPr>
          <p:cNvPr id="5" name="Slide Number Placeholder 4">
            <a:extLst>
              <a:ext uri="{FF2B5EF4-FFF2-40B4-BE49-F238E27FC236}">
                <a16:creationId xmlns:a16="http://schemas.microsoft.com/office/drawing/2014/main" id="{76A56E55-5B8A-9B3B-4670-A31094D9111D}"/>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11932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24C93-56AD-EC5B-9B39-F8603260658E}"/>
              </a:ext>
            </a:extLst>
          </p:cNvPr>
          <p:cNvSpPr>
            <a:spLocks noGrp="1"/>
          </p:cNvSpPr>
          <p:nvPr>
            <p:ph type="title"/>
          </p:nvPr>
        </p:nvSpPr>
        <p:spPr>
          <a:xfrm>
            <a:off x="838200" y="365126"/>
            <a:ext cx="10515600" cy="734210"/>
          </a:xfrm>
        </p:spPr>
        <p:txBody>
          <a:bodyPr/>
          <a:lstStyle/>
          <a:p>
            <a:r>
              <a:rPr lang="en-GB" sz="4400" b="1">
                <a:solidFill>
                  <a:srgbClr val="002060"/>
                </a:solidFill>
                <a:effectLst/>
                <a:latin typeface="Verdana" panose="020B0604030504040204" pitchFamily="34" charset="0"/>
                <a:ea typeface="Calibri" panose="020F0502020204030204" pitchFamily="34" charset="0"/>
                <a:cs typeface="Arial" panose="020B0604020202020204" pitchFamily="34" charset="0"/>
              </a:rPr>
              <a:t>Patient Group Directions (PGDs)</a:t>
            </a:r>
            <a:br>
              <a:rPr lang="en-GB" sz="4400">
                <a:solidFill>
                  <a:srgbClr val="002060"/>
                </a:solidFill>
                <a:effectLst/>
                <a:latin typeface="Arial" panose="020B0604020202020204" pitchFamily="34" charset="0"/>
                <a:ea typeface="Calibri" panose="020F0502020204030204" pitchFamily="34" charset="0"/>
                <a:cs typeface="Arial" panose="020B0604020202020204" pitchFamily="34" charset="0"/>
              </a:rPr>
            </a:br>
            <a:endParaRPr lang="en-GB">
              <a:solidFill>
                <a:srgbClr val="002060"/>
              </a:solidFill>
            </a:endParaRPr>
          </a:p>
        </p:txBody>
      </p:sp>
      <p:sp>
        <p:nvSpPr>
          <p:cNvPr id="3" name="Content Placeholder 2">
            <a:extLst>
              <a:ext uri="{FF2B5EF4-FFF2-40B4-BE49-F238E27FC236}">
                <a16:creationId xmlns:a16="http://schemas.microsoft.com/office/drawing/2014/main" id="{34D3BEE8-B20F-2003-EB53-147308187F5B}"/>
              </a:ext>
            </a:extLst>
          </p:cNvPr>
          <p:cNvSpPr>
            <a:spLocks noGrp="1"/>
          </p:cNvSpPr>
          <p:nvPr>
            <p:ph idx="1"/>
          </p:nvPr>
        </p:nvSpPr>
        <p:spPr>
          <a:xfrm>
            <a:off x="663539" y="1253331"/>
            <a:ext cx="10515600" cy="4351338"/>
          </a:xfrm>
        </p:spPr>
        <p:txBody>
          <a:bodyPr/>
          <a:lstStyle/>
          <a:p>
            <a:pPr algn="just">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An updated Pertussis vaccination PGD template will be produced for Health Boards to authorise their commissioned services. Health Boards must have plans in place to update their PGDs prior to the commencement of the programme change.  </a:t>
            </a:r>
          </a:p>
          <a:p>
            <a:pPr algn="just">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It is imperative to ensure that individuals are offered a suitable and available vaccine containing a pertussis-containing antigen, rather than risk not being immunised against pertussis.  PGD’s will permit the use of ADACEL®, Boostrix-IPV® or </a:t>
            </a:r>
            <a:r>
              <a:rPr lang="en-GB" sz="2000" err="1">
                <a:solidFill>
                  <a:srgbClr val="002060"/>
                </a:solidFill>
                <a:effectLst/>
                <a:ea typeface="Calibri" panose="020F0502020204030204" pitchFamily="34" charset="0"/>
                <a:cs typeface="Arial" panose="020B0604020202020204" pitchFamily="34" charset="0"/>
              </a:rPr>
              <a:t>Repevax</a:t>
            </a:r>
            <a:r>
              <a:rPr lang="en-GB" sz="2000">
                <a:solidFill>
                  <a:srgbClr val="002060"/>
                </a:solidFill>
                <a:effectLst/>
                <a:ea typeface="Calibri" panose="020F0502020204030204" pitchFamily="34" charset="0"/>
                <a:cs typeface="Arial" panose="020B0604020202020204" pitchFamily="34" charset="0"/>
              </a:rPr>
              <a:t>®; while noting the JCVI’s preference for Tdap (ADACEL®) over the other vaccines for pregnant women. </a:t>
            </a:r>
          </a:p>
          <a:p>
            <a:pPr algn="just">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Though ADACEL® is preferred for the maternal programme, if ADACEL® is not available or otherwise </a:t>
            </a:r>
            <a:r>
              <a:rPr lang="en-GB" sz="2000" b="1">
                <a:solidFill>
                  <a:srgbClr val="002060"/>
                </a:solidFill>
                <a:effectLst/>
                <a:ea typeface="Calibri" panose="020F0502020204030204" pitchFamily="34" charset="0"/>
                <a:cs typeface="Arial" panose="020B0604020202020204" pitchFamily="34" charset="0"/>
              </a:rPr>
              <a:t>unsuitable, such as in individuals with a severe allergy to latex</a:t>
            </a:r>
            <a:r>
              <a:rPr lang="en-GB" sz="2000">
                <a:solidFill>
                  <a:srgbClr val="002060"/>
                </a:solidFill>
                <a:effectLst/>
                <a:ea typeface="Calibri" panose="020F0502020204030204" pitchFamily="34" charset="0"/>
                <a:cs typeface="Arial" panose="020B0604020202020204" pitchFamily="34" charset="0"/>
              </a:rPr>
              <a:t>, offer either Boostrix-IPV® or </a:t>
            </a:r>
            <a:r>
              <a:rPr lang="en-GB" sz="2000" err="1">
                <a:solidFill>
                  <a:srgbClr val="002060"/>
                </a:solidFill>
                <a:effectLst/>
                <a:ea typeface="Calibri" panose="020F0502020204030204" pitchFamily="34" charset="0"/>
                <a:cs typeface="Arial" panose="020B0604020202020204" pitchFamily="34" charset="0"/>
              </a:rPr>
              <a:t>Repevax</a:t>
            </a:r>
            <a:r>
              <a:rPr lang="en-GB" sz="2000">
                <a:solidFill>
                  <a:srgbClr val="002060"/>
                </a:solidFill>
                <a:effectLst/>
                <a:ea typeface="Calibri" panose="020F0502020204030204" pitchFamily="34" charset="0"/>
                <a:cs typeface="Arial" panose="020B0604020202020204" pitchFamily="34" charset="0"/>
              </a:rPr>
              <a:t>®.  </a:t>
            </a:r>
          </a:p>
          <a:p>
            <a:pPr algn="just">
              <a:lnSpc>
                <a:spcPts val="1800"/>
              </a:lnSpc>
              <a:spcAft>
                <a:spcPts val="1400"/>
              </a:spcAft>
            </a:pPr>
            <a:r>
              <a:rPr lang="en-GB" sz="2000">
                <a:solidFill>
                  <a:srgbClr val="002060"/>
                </a:solidFill>
                <a:effectLst/>
                <a:ea typeface="Calibri" panose="020F0502020204030204" pitchFamily="34" charset="0"/>
                <a:cs typeface="Arial" panose="020B0604020202020204" pitchFamily="34" charset="0"/>
              </a:rPr>
              <a:t>Commissioners will need to ensure that all providers have processes in place to deliver the new vaccine ADACEL® using the appropriate legal framework which needs to be in place prior to 1st July 2024.</a:t>
            </a:r>
          </a:p>
          <a:p>
            <a:pPr marL="0" indent="0" algn="ctr">
              <a:lnSpc>
                <a:spcPts val="1800"/>
              </a:lnSpc>
              <a:spcAft>
                <a:spcPts val="1400"/>
              </a:spcAft>
              <a:buNone/>
            </a:pPr>
            <a:r>
              <a:rPr lang="en-GB" sz="2000">
                <a:solidFill>
                  <a:srgbClr val="002060"/>
                </a:solidFill>
                <a:effectLst/>
                <a:ea typeface="Calibri" panose="020F0502020204030204" pitchFamily="34" charset="0"/>
                <a:cs typeface="Arial" panose="020B0604020202020204" pitchFamily="34" charset="0"/>
              </a:rPr>
              <a:t> </a:t>
            </a:r>
            <a:r>
              <a:rPr lang="en-GB" sz="1400">
                <a:hlinkClick r:id="rId2"/>
              </a:rPr>
              <a:t>Patient Group Directions (PGD) - Welsh Medicines Advice Service (wales.nhs.uk)</a:t>
            </a:r>
            <a:endParaRPr lang="en-GB" sz="2000">
              <a:solidFill>
                <a:srgbClr val="002060"/>
              </a:solidFill>
              <a:effectLst/>
              <a:ea typeface="Calibri" panose="020F0502020204030204" pitchFamily="34" charset="0"/>
              <a:cs typeface="Arial" panose="020B0604020202020204" pitchFamily="34" charset="0"/>
            </a:endParaRPr>
          </a:p>
          <a:p>
            <a:endParaRPr lang="en-GB"/>
          </a:p>
        </p:txBody>
      </p:sp>
      <p:sp>
        <p:nvSpPr>
          <p:cNvPr id="5" name="Slide Number Placeholder 4">
            <a:extLst>
              <a:ext uri="{FF2B5EF4-FFF2-40B4-BE49-F238E27FC236}">
                <a16:creationId xmlns:a16="http://schemas.microsoft.com/office/drawing/2014/main" id="{5E216B32-E775-F4F0-25CC-3A805DC6FD0C}"/>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1208445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81274-893E-1199-785C-B7F1E09733E9}"/>
              </a:ext>
            </a:extLst>
          </p:cNvPr>
          <p:cNvSpPr>
            <a:spLocks noGrp="1"/>
          </p:cNvSpPr>
          <p:nvPr>
            <p:ph type="title"/>
          </p:nvPr>
        </p:nvSpPr>
        <p:spPr>
          <a:xfrm>
            <a:off x="838200" y="67174"/>
            <a:ext cx="10515600" cy="634575"/>
          </a:xfrm>
        </p:spPr>
        <p:txBody>
          <a:bodyPr/>
          <a:lstStyle/>
          <a:p>
            <a:r>
              <a:rPr lang="en-GB" sz="4400" b="1">
                <a:solidFill>
                  <a:srgbClr val="002060"/>
                </a:solidFill>
                <a:effectLst/>
                <a:latin typeface="Verdana" panose="020B0604030504040204" pitchFamily="34" charset="0"/>
                <a:ea typeface="Calibri" panose="020F0502020204030204" pitchFamily="34" charset="0"/>
                <a:cs typeface="Verdana" panose="020B0604030504040204" pitchFamily="34" charset="0"/>
              </a:rPr>
              <a:t>Vaccine Uptake</a:t>
            </a:r>
            <a:br>
              <a:rPr lang="en-GB" sz="4400">
                <a:solidFill>
                  <a:srgbClr val="000000"/>
                </a:solidFill>
                <a:effectLst/>
                <a:latin typeface="Arial" panose="020B0604020202020204" pitchFamily="34" charset="0"/>
                <a:ea typeface="Calibri" panose="020F0502020204030204" pitchFamily="34" charset="0"/>
              </a:rPr>
            </a:br>
            <a:endParaRPr lang="en-GB"/>
          </a:p>
        </p:txBody>
      </p:sp>
      <p:sp>
        <p:nvSpPr>
          <p:cNvPr id="3" name="Content Placeholder 2">
            <a:extLst>
              <a:ext uri="{FF2B5EF4-FFF2-40B4-BE49-F238E27FC236}">
                <a16:creationId xmlns:a16="http://schemas.microsoft.com/office/drawing/2014/main" id="{2B108D46-4BD1-A3FA-758E-4765212BE7A6}"/>
              </a:ext>
            </a:extLst>
          </p:cNvPr>
          <p:cNvSpPr>
            <a:spLocks noGrp="1"/>
          </p:cNvSpPr>
          <p:nvPr>
            <p:ph idx="1"/>
          </p:nvPr>
        </p:nvSpPr>
        <p:spPr>
          <a:xfrm>
            <a:off x="308344" y="877490"/>
            <a:ext cx="11451265" cy="5103019"/>
          </a:xfrm>
        </p:spPr>
        <p:txBody>
          <a:bodyPr lIns="91440" tIns="45720" rIns="91440" bIns="45720" anchor="t"/>
          <a:lstStyle/>
          <a:p>
            <a:pPr algn="just"/>
            <a:r>
              <a:rPr lang="en-GB" sz="2000" b="0" i="0">
                <a:solidFill>
                  <a:srgbClr val="002060"/>
                </a:solidFill>
                <a:effectLst/>
              </a:rPr>
              <a:t>This is a good opportunity to highlight the continued importance of ensuring all pregnant women are offered vaccination against pertussis in every pregnancy. Women should normally receive their whooping cough vaccine around the time of their mid-pregnancy scan, (usually 20 weeks) but can receive it from 16 weeks </a:t>
            </a:r>
            <a:r>
              <a:rPr lang="en-GB" sz="2000">
                <a:solidFill>
                  <a:srgbClr val="002060"/>
                </a:solidFill>
                <a:effectLst/>
                <a:ea typeface="Calibri"/>
                <a:cs typeface="Verdana" panose="020B0604030504040204" pitchFamily="34" charset="0"/>
              </a:rPr>
              <a:t>to protect their babies in the early weeks of their life</a:t>
            </a:r>
            <a:r>
              <a:rPr lang="en-GB" sz="2000">
                <a:solidFill>
                  <a:srgbClr val="002060"/>
                </a:solidFill>
                <a:ea typeface="Calibri"/>
                <a:cs typeface="Verdana" panose="020B0604030504040204" pitchFamily="34" charset="0"/>
              </a:rPr>
              <a:t> </a:t>
            </a:r>
            <a:endParaRPr lang="en-GB" sz="2000">
              <a:solidFill>
                <a:srgbClr val="002060"/>
              </a:solidFill>
              <a:effectLst/>
              <a:ea typeface="Calibri" panose="020F0502020204030204" pitchFamily="34" charset="0"/>
            </a:endParaRPr>
          </a:p>
          <a:p>
            <a:pPr marL="0" indent="0" algn="just">
              <a:buNone/>
            </a:pPr>
            <a:endParaRPr lang="en-GB" sz="2000">
              <a:solidFill>
                <a:srgbClr val="002060"/>
              </a:solidFill>
              <a:effectLst/>
              <a:ea typeface="Calibri"/>
            </a:endParaRPr>
          </a:p>
          <a:p>
            <a:pPr>
              <a:lnSpc>
                <a:spcPct val="107000"/>
              </a:lnSpc>
            </a:pPr>
            <a:r>
              <a:rPr lang="en-GB" sz="2000">
                <a:solidFill>
                  <a:srgbClr val="002060"/>
                </a:solidFill>
                <a:effectLst/>
                <a:ea typeface="Times New Roman" panose="02020603050405020304" pitchFamily="18" charset="0"/>
                <a:cs typeface="Arial"/>
              </a:rPr>
              <a:t>As at 10</a:t>
            </a:r>
            <a:r>
              <a:rPr lang="en-GB" sz="2000" baseline="30000">
                <a:solidFill>
                  <a:srgbClr val="002060"/>
                </a:solidFill>
                <a:effectLst/>
                <a:ea typeface="Times New Roman" panose="02020603050405020304" pitchFamily="18" charset="0"/>
                <a:cs typeface="Arial"/>
              </a:rPr>
              <a:t>th</a:t>
            </a:r>
            <a:r>
              <a:rPr lang="en-GB" sz="2000">
                <a:solidFill>
                  <a:srgbClr val="002060"/>
                </a:solidFill>
                <a:effectLst/>
                <a:ea typeface="Times New Roman" panose="02020603050405020304" pitchFamily="18" charset="0"/>
                <a:cs typeface="Arial"/>
              </a:rPr>
              <a:t> May 2024, there are high levels of notified cases of whooping cough in Wales which reinforces the importance of protecting infants through the maternal pertussis vaccination programme and timely immunisation of babies with their first dose of the </a:t>
            </a:r>
            <a:r>
              <a:rPr lang="en-GB" sz="2000">
                <a:solidFill>
                  <a:srgbClr val="002060"/>
                </a:solidFill>
                <a:ea typeface="Times New Roman" panose="02020603050405020304" pitchFamily="18" charset="0"/>
                <a:cs typeface="Arial"/>
              </a:rPr>
              <a:t>combined 6 in</a:t>
            </a:r>
            <a:r>
              <a:rPr lang="en-GB" sz="2000">
                <a:solidFill>
                  <a:srgbClr val="002060"/>
                </a:solidFill>
                <a:effectLst/>
                <a:ea typeface="Times New Roman" panose="02020603050405020304" pitchFamily="18" charset="0"/>
                <a:cs typeface="Arial"/>
              </a:rPr>
              <a:t> 1 vaccine</a:t>
            </a:r>
            <a:endParaRPr lang="en-GB" sz="2000">
              <a:solidFill>
                <a:srgbClr val="002060"/>
              </a:solidFill>
              <a:effectLst/>
              <a:ea typeface="Calibri" panose="020F0502020204030204" pitchFamily="34" charset="0"/>
              <a:cs typeface="Arial"/>
            </a:endParaRPr>
          </a:p>
          <a:p>
            <a:pPr marL="0" indent="0" algn="just">
              <a:buNone/>
            </a:pPr>
            <a:r>
              <a:rPr lang="en-GB" sz="2000">
                <a:solidFill>
                  <a:srgbClr val="002060"/>
                </a:solidFill>
                <a:effectLst/>
                <a:ea typeface="Calibri"/>
                <a:cs typeface="Verdana" panose="020B0604030504040204" pitchFamily="34" charset="0"/>
              </a:rPr>
              <a:t>  </a:t>
            </a:r>
            <a:endParaRPr lang="en-GB" sz="2000">
              <a:solidFill>
                <a:srgbClr val="002060"/>
              </a:solidFill>
              <a:effectLst/>
              <a:ea typeface="Calibri"/>
            </a:endParaRPr>
          </a:p>
          <a:p>
            <a:pPr algn="just"/>
            <a:r>
              <a:rPr lang="en-GB" sz="2000"/>
              <a:t>To help provide optimal protection, the vaccine should be given before 32 weeks; but women who miss out can still have the vaccine later. Sadly, 8 babies died in England from pertussis in the first quarter of 2024. Since the programme began, the vast majority (23 of 29) of deaths have been in infants of unvaccinated mothers under the age of 3 months.</a:t>
            </a:r>
            <a:r>
              <a:rPr lang="en-GB" sz="2000">
                <a:hlinkClick r:id="rId3"/>
              </a:rPr>
              <a:t> Prenatal pertussis vaccine change from July 2024 letter - GOV.UK (www.gov.uk)</a:t>
            </a:r>
            <a:endParaRPr lang="en-GB" sz="2000"/>
          </a:p>
          <a:p>
            <a:pPr marL="0" indent="0" algn="just">
              <a:buNone/>
            </a:pPr>
            <a:endParaRPr lang="en-GB" sz="2000">
              <a:solidFill>
                <a:srgbClr val="002060"/>
              </a:solidFill>
              <a:effectLst/>
              <a:latin typeface="Arial" panose="020B0604020202020204" pitchFamily="34" charset="0"/>
              <a:ea typeface="Calibri" panose="020F0502020204030204" pitchFamily="34" charset="0"/>
            </a:endParaRPr>
          </a:p>
          <a:p>
            <a:endParaRPr lang="en-GB"/>
          </a:p>
        </p:txBody>
      </p:sp>
      <p:sp>
        <p:nvSpPr>
          <p:cNvPr id="5" name="Slide Number Placeholder 4">
            <a:extLst>
              <a:ext uri="{FF2B5EF4-FFF2-40B4-BE49-F238E27FC236}">
                <a16:creationId xmlns:a16="http://schemas.microsoft.com/office/drawing/2014/main" id="{EBF93309-17B3-8809-FF96-70BC578B6B1E}"/>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901928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65793-20AF-56CD-1CD4-6DE7F928DC7B}"/>
              </a:ext>
            </a:extLst>
          </p:cNvPr>
          <p:cNvSpPr>
            <a:spLocks noGrp="1"/>
          </p:cNvSpPr>
          <p:nvPr>
            <p:ph type="title"/>
          </p:nvPr>
        </p:nvSpPr>
        <p:spPr>
          <a:xfrm>
            <a:off x="353997" y="101708"/>
            <a:ext cx="11484006" cy="1325563"/>
          </a:xfrm>
        </p:spPr>
        <p:txBody>
          <a:bodyPr/>
          <a:lstStyle/>
          <a:p>
            <a:r>
              <a:rPr lang="en-GB" b="1">
                <a:solidFill>
                  <a:srgbClr val="002060"/>
                </a:solidFill>
                <a:latin typeface="Verdana" panose="020B0604030504040204" pitchFamily="34" charset="0"/>
              </a:rPr>
              <a:t>Increased incidence of pertussis (whooping cough)</a:t>
            </a:r>
          </a:p>
        </p:txBody>
      </p:sp>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15</a:t>
            </a:fld>
            <a:endParaRPr lang="en-GB"/>
          </a:p>
        </p:txBody>
      </p:sp>
      <p:sp>
        <p:nvSpPr>
          <p:cNvPr id="8" name="TextBox 7">
            <a:extLst>
              <a:ext uri="{FF2B5EF4-FFF2-40B4-BE49-F238E27FC236}">
                <a16:creationId xmlns:a16="http://schemas.microsoft.com/office/drawing/2014/main" id="{AEF9FFAA-A6D0-4740-D55B-9EA9D061B6B3}"/>
              </a:ext>
            </a:extLst>
          </p:cNvPr>
          <p:cNvSpPr txBox="1"/>
          <p:nvPr/>
        </p:nvSpPr>
        <p:spPr>
          <a:xfrm>
            <a:off x="119374" y="1576843"/>
            <a:ext cx="6210406" cy="646331"/>
          </a:xfrm>
          <a:prstGeom prst="rect">
            <a:avLst/>
          </a:prstGeom>
          <a:noFill/>
        </p:spPr>
        <p:txBody>
          <a:bodyPr wrap="square" rtlCol="0">
            <a:spAutoFit/>
          </a:bodyPr>
          <a:lstStyle/>
          <a:p>
            <a:r>
              <a:rPr lang="en-GB" sz="1200">
                <a:effectLst/>
                <a:latin typeface="Verdana" panose="020B0604030504040204" pitchFamily="34" charset="0"/>
                <a:ea typeface="Calibri" panose="020F0502020204030204" pitchFamily="34" charset="0"/>
                <a:cs typeface="Times New Roman" panose="02020603050405020304" pitchFamily="18" charset="0"/>
              </a:rPr>
              <a:t>Weekly </a:t>
            </a:r>
            <a:r>
              <a:rPr lang="en-GB" sz="1200" b="1">
                <a:effectLst/>
                <a:latin typeface="Verdana" panose="020B0604030504040204" pitchFamily="34" charset="0"/>
                <a:ea typeface="Calibri" panose="020F0502020204030204" pitchFamily="34" charset="0"/>
                <a:cs typeface="Times New Roman" panose="02020603050405020304" pitchFamily="18" charset="0"/>
              </a:rPr>
              <a:t>notifications and confirmations </a:t>
            </a:r>
            <a:r>
              <a:rPr lang="en-GB" sz="1200">
                <a:effectLst/>
                <a:latin typeface="Verdana" panose="020B0604030504040204" pitchFamily="34" charset="0"/>
                <a:ea typeface="Calibri" panose="020F0502020204030204" pitchFamily="34" charset="0"/>
                <a:cs typeface="Times New Roman" panose="02020603050405020304" pitchFamily="18" charset="0"/>
              </a:rPr>
              <a:t>of Pertussis/Whooping Cough in Wales in the 2023-24 season year.</a:t>
            </a:r>
          </a:p>
          <a:p>
            <a:endParaRPr lang="en-GB" sz="1200"/>
          </a:p>
        </p:txBody>
      </p:sp>
      <p:sp>
        <p:nvSpPr>
          <p:cNvPr id="10" name="TextBox 9">
            <a:extLst>
              <a:ext uri="{FF2B5EF4-FFF2-40B4-BE49-F238E27FC236}">
                <a16:creationId xmlns:a16="http://schemas.microsoft.com/office/drawing/2014/main" id="{F08B59A0-A6B5-C7AB-83CF-CBB21B70A67F}"/>
              </a:ext>
            </a:extLst>
          </p:cNvPr>
          <p:cNvSpPr txBox="1"/>
          <p:nvPr/>
        </p:nvSpPr>
        <p:spPr>
          <a:xfrm>
            <a:off x="6215374" y="1495265"/>
            <a:ext cx="5976626" cy="461665"/>
          </a:xfrm>
          <a:prstGeom prst="rect">
            <a:avLst/>
          </a:prstGeom>
          <a:noFill/>
        </p:spPr>
        <p:txBody>
          <a:bodyPr wrap="square" rtlCol="0">
            <a:spAutoFit/>
          </a:bodyPr>
          <a:lstStyle/>
          <a:p>
            <a:r>
              <a:rPr lang="en-GB" sz="1200">
                <a:latin typeface="Verdana" panose="020B0604030504040204" pitchFamily="34" charset="0"/>
                <a:cs typeface="Times New Roman" panose="02020603050405020304" pitchFamily="18" charset="0"/>
              </a:rPr>
              <a:t>Cumulative </a:t>
            </a:r>
            <a:r>
              <a:rPr lang="en-GB" sz="1200" b="1">
                <a:latin typeface="Verdana" panose="020B0604030504040204" pitchFamily="34" charset="0"/>
                <a:cs typeface="Times New Roman" panose="02020603050405020304" pitchFamily="18" charset="0"/>
              </a:rPr>
              <a:t>notifications</a:t>
            </a:r>
            <a:r>
              <a:rPr lang="en-GB" sz="1200">
                <a:latin typeface="Verdana" panose="020B0604030504040204" pitchFamily="34" charset="0"/>
                <a:cs typeface="Times New Roman" panose="02020603050405020304" pitchFamily="18" charset="0"/>
              </a:rPr>
              <a:t> chart of Whooping Cough across the past 10 seasons.</a:t>
            </a:r>
          </a:p>
        </p:txBody>
      </p:sp>
      <p:sp>
        <p:nvSpPr>
          <p:cNvPr id="11" name="TextBox 10">
            <a:extLst>
              <a:ext uri="{FF2B5EF4-FFF2-40B4-BE49-F238E27FC236}">
                <a16:creationId xmlns:a16="http://schemas.microsoft.com/office/drawing/2014/main" id="{DFF6A331-FE9A-5D55-75D7-CFE3A635947D}"/>
              </a:ext>
            </a:extLst>
          </p:cNvPr>
          <p:cNvSpPr txBox="1"/>
          <p:nvPr/>
        </p:nvSpPr>
        <p:spPr>
          <a:xfrm>
            <a:off x="0" y="5935867"/>
            <a:ext cx="3720890" cy="253916"/>
          </a:xfrm>
          <a:prstGeom prst="rect">
            <a:avLst/>
          </a:prstGeom>
          <a:noFill/>
        </p:spPr>
        <p:txBody>
          <a:bodyPr wrap="none" rtlCol="0">
            <a:spAutoFit/>
          </a:bodyPr>
          <a:lstStyle/>
          <a:p>
            <a:r>
              <a:rPr lang="en-GB" sz="1050" i="1"/>
              <a:t>Source: PHW VPDP Pertussis Weekly Report (12/06/2024)</a:t>
            </a:r>
          </a:p>
        </p:txBody>
      </p:sp>
      <p:pic>
        <p:nvPicPr>
          <p:cNvPr id="3" name="Picture">
            <a:extLst>
              <a:ext uri="{FF2B5EF4-FFF2-40B4-BE49-F238E27FC236}">
                <a16:creationId xmlns:a16="http://schemas.microsoft.com/office/drawing/2014/main" id="{32310A52-F551-32F6-CFA8-CC5E6A28CA6B}"/>
              </a:ext>
            </a:extLst>
          </p:cNvPr>
          <p:cNvPicPr/>
          <p:nvPr/>
        </p:nvPicPr>
        <p:blipFill>
          <a:blip r:embed="rId2"/>
          <a:stretch>
            <a:fillRect/>
          </a:stretch>
        </p:blipFill>
        <p:spPr bwMode="auto">
          <a:xfrm>
            <a:off x="97840" y="2010581"/>
            <a:ext cx="6108700" cy="3054350"/>
          </a:xfrm>
          <a:prstGeom prst="rect">
            <a:avLst/>
          </a:prstGeom>
          <a:noFill/>
          <a:ln w="9525">
            <a:noFill/>
            <a:headEnd/>
            <a:tailEnd/>
          </a:ln>
        </p:spPr>
      </p:pic>
      <p:pic>
        <p:nvPicPr>
          <p:cNvPr id="6" name="Picture">
            <a:extLst>
              <a:ext uri="{FF2B5EF4-FFF2-40B4-BE49-F238E27FC236}">
                <a16:creationId xmlns:a16="http://schemas.microsoft.com/office/drawing/2014/main" id="{2EE67924-23EC-64EB-38D8-B2B013B70411}"/>
              </a:ext>
            </a:extLst>
          </p:cNvPr>
          <p:cNvPicPr/>
          <p:nvPr/>
        </p:nvPicPr>
        <p:blipFill>
          <a:blip r:embed="rId3"/>
          <a:stretch>
            <a:fillRect/>
          </a:stretch>
        </p:blipFill>
        <p:spPr bwMode="auto">
          <a:xfrm>
            <a:off x="5729303" y="2010581"/>
            <a:ext cx="6108700" cy="3054350"/>
          </a:xfrm>
          <a:prstGeom prst="rect">
            <a:avLst/>
          </a:prstGeom>
          <a:noFill/>
          <a:ln w="9525">
            <a:noFill/>
            <a:headEnd/>
            <a:tailEnd/>
          </a:ln>
        </p:spPr>
      </p:pic>
    </p:spTree>
    <p:extLst>
      <p:ext uri="{BB962C8B-B14F-4D97-AF65-F5344CB8AC3E}">
        <p14:creationId xmlns:p14="http://schemas.microsoft.com/office/powerpoint/2010/main" val="4093011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65793-20AF-56CD-1CD4-6DE7F928DC7B}"/>
              </a:ext>
            </a:extLst>
          </p:cNvPr>
          <p:cNvSpPr>
            <a:spLocks noGrp="1"/>
          </p:cNvSpPr>
          <p:nvPr>
            <p:ph type="title"/>
          </p:nvPr>
        </p:nvSpPr>
        <p:spPr>
          <a:xfrm>
            <a:off x="353997" y="101708"/>
            <a:ext cx="11484006" cy="1325563"/>
          </a:xfrm>
        </p:spPr>
        <p:txBody>
          <a:bodyPr/>
          <a:lstStyle/>
          <a:p>
            <a:r>
              <a:rPr lang="en-GB" b="1">
                <a:solidFill>
                  <a:srgbClr val="002060"/>
                </a:solidFill>
                <a:latin typeface="Verdana" panose="020B0604030504040204" pitchFamily="34" charset="0"/>
              </a:rPr>
              <a:t>Increased incidence of pertussis (whooping cough)</a:t>
            </a:r>
          </a:p>
        </p:txBody>
      </p:sp>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8" name="TextBox 7">
            <a:extLst>
              <a:ext uri="{FF2B5EF4-FFF2-40B4-BE49-F238E27FC236}">
                <a16:creationId xmlns:a16="http://schemas.microsoft.com/office/drawing/2014/main" id="{AEF9FFAA-A6D0-4740-D55B-9EA9D061B6B3}"/>
              </a:ext>
            </a:extLst>
          </p:cNvPr>
          <p:cNvSpPr txBox="1"/>
          <p:nvPr/>
        </p:nvSpPr>
        <p:spPr>
          <a:xfrm>
            <a:off x="1309999" y="1559972"/>
            <a:ext cx="10246624" cy="446276"/>
          </a:xfrm>
          <a:prstGeom prst="rect">
            <a:avLst/>
          </a:prstGeom>
          <a:noFill/>
        </p:spPr>
        <p:txBody>
          <a:bodyPr wrap="square" lIns="91440" tIns="45720" rIns="91440" bIns="45720" rtlCol="0" anchor="t">
            <a:spAutoFit/>
          </a:bodyPr>
          <a:lstStyle/>
          <a:p>
            <a:r>
              <a:rPr lang="en-GB" sz="1100" b="1">
                <a:latin typeface="Verdana"/>
                <a:ea typeface="Verdana"/>
                <a:cs typeface="Times New Roman"/>
              </a:rPr>
              <a:t>3-weekly average </a:t>
            </a:r>
            <a:r>
              <a:rPr lang="en-GB" sz="1100" b="1">
                <a:effectLst/>
                <a:latin typeface="Verdana"/>
                <a:ea typeface="Verdana"/>
                <a:cs typeface="Times New Roman"/>
              </a:rPr>
              <a:t>notifications of Whooping Cough in Wales</a:t>
            </a:r>
            <a:r>
              <a:rPr lang="en-GB" sz="1100" b="1">
                <a:latin typeface="Verdana"/>
                <a:ea typeface="Verdana"/>
                <a:cs typeface="Times New Roman"/>
              </a:rPr>
              <a:t>, from Week 3 2013 to Week 23 2024</a:t>
            </a:r>
            <a:r>
              <a:rPr lang="en-GB" sz="1100" b="1">
                <a:effectLst/>
                <a:latin typeface="Verdana"/>
                <a:ea typeface="Verdana"/>
                <a:cs typeface="Times New Roman"/>
              </a:rPr>
              <a:t>.</a:t>
            </a:r>
            <a:endParaRPr lang="en-US" sz="1100" b="1">
              <a:latin typeface="Verdana"/>
              <a:ea typeface="Verdana"/>
              <a:cs typeface="Times New Roman"/>
            </a:endParaRPr>
          </a:p>
          <a:p>
            <a:endParaRPr lang="en-GB" sz="1200"/>
          </a:p>
        </p:txBody>
      </p:sp>
      <p:pic>
        <p:nvPicPr>
          <p:cNvPr id="4" name="Picture">
            <a:extLst>
              <a:ext uri="{FF2B5EF4-FFF2-40B4-BE49-F238E27FC236}">
                <a16:creationId xmlns:a16="http://schemas.microsoft.com/office/drawing/2014/main" id="{465FFA6C-5B61-239B-C6A9-58A1256CCCFA}"/>
              </a:ext>
            </a:extLst>
          </p:cNvPr>
          <p:cNvPicPr/>
          <p:nvPr/>
        </p:nvPicPr>
        <p:blipFill>
          <a:blip r:embed="rId2"/>
          <a:stretch>
            <a:fillRect/>
          </a:stretch>
        </p:blipFill>
        <p:spPr bwMode="auto">
          <a:xfrm>
            <a:off x="1382735" y="1783110"/>
            <a:ext cx="8052210" cy="4209555"/>
          </a:xfrm>
          <a:prstGeom prst="rect">
            <a:avLst/>
          </a:prstGeom>
          <a:noFill/>
          <a:ln w="9525">
            <a:noFill/>
            <a:headEnd/>
            <a:tailEnd/>
          </a:ln>
        </p:spPr>
      </p:pic>
      <p:sp>
        <p:nvSpPr>
          <p:cNvPr id="6" name="TextBox 5">
            <a:extLst>
              <a:ext uri="{FF2B5EF4-FFF2-40B4-BE49-F238E27FC236}">
                <a16:creationId xmlns:a16="http://schemas.microsoft.com/office/drawing/2014/main" id="{92A548BE-3C77-E082-36E8-992C58DCE53D}"/>
              </a:ext>
            </a:extLst>
          </p:cNvPr>
          <p:cNvSpPr txBox="1"/>
          <p:nvPr/>
        </p:nvSpPr>
        <p:spPr>
          <a:xfrm>
            <a:off x="0" y="5935867"/>
            <a:ext cx="3720890" cy="253916"/>
          </a:xfrm>
          <a:prstGeom prst="rect">
            <a:avLst/>
          </a:prstGeom>
          <a:noFill/>
        </p:spPr>
        <p:txBody>
          <a:bodyPr wrap="none" rtlCol="0">
            <a:spAutoFit/>
          </a:bodyPr>
          <a:lstStyle/>
          <a:p>
            <a:r>
              <a:rPr lang="en-GB" sz="1050" i="1"/>
              <a:t>Source: PHW VPDP Pertussis Weekly Report (12/06/2024)</a:t>
            </a:r>
          </a:p>
        </p:txBody>
      </p:sp>
    </p:spTree>
    <p:extLst>
      <p:ext uri="{BB962C8B-B14F-4D97-AF65-F5344CB8AC3E}">
        <p14:creationId xmlns:p14="http://schemas.microsoft.com/office/powerpoint/2010/main" val="10048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17</a:t>
            </a:fld>
            <a:endParaRPr lang="en-GB"/>
          </a:p>
        </p:txBody>
      </p:sp>
      <p:sp>
        <p:nvSpPr>
          <p:cNvPr id="4" name="Title 1">
            <a:extLst>
              <a:ext uri="{FF2B5EF4-FFF2-40B4-BE49-F238E27FC236}">
                <a16:creationId xmlns:a16="http://schemas.microsoft.com/office/drawing/2014/main" id="{3AAF8D7B-A0D0-1654-8A30-BA0B4401C227}"/>
              </a:ext>
            </a:extLst>
          </p:cNvPr>
          <p:cNvSpPr txBox="1">
            <a:spLocks/>
          </p:cNvSpPr>
          <p:nvPr/>
        </p:nvSpPr>
        <p:spPr>
          <a:xfrm>
            <a:off x="438150" y="363749"/>
            <a:ext cx="11220450" cy="6345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a:solidFill>
                  <a:srgbClr val="002060"/>
                </a:solidFill>
                <a:latin typeface="Verdana" panose="020B0604030504040204" pitchFamily="34" charset="0"/>
                <a:ea typeface="Calibri" panose="020F0502020204030204" pitchFamily="34" charset="0"/>
                <a:cs typeface="Verdana" panose="020B0604030504040204" pitchFamily="34" charset="0"/>
              </a:rPr>
              <a:t>Point of Delivery (POD) survey 2024</a:t>
            </a:r>
            <a:br>
              <a:rPr lang="en-GB" sz="4000">
                <a:solidFill>
                  <a:srgbClr val="000000"/>
                </a:solidFill>
                <a:latin typeface="Arial" panose="020B0604020202020204" pitchFamily="34" charset="0"/>
                <a:ea typeface="Calibri" panose="020F0502020204030204" pitchFamily="34" charset="0"/>
              </a:rPr>
            </a:br>
            <a:endParaRPr lang="en-GB" sz="4000"/>
          </a:p>
        </p:txBody>
      </p:sp>
      <p:sp>
        <p:nvSpPr>
          <p:cNvPr id="10" name="TextBox 9">
            <a:extLst>
              <a:ext uri="{FF2B5EF4-FFF2-40B4-BE49-F238E27FC236}">
                <a16:creationId xmlns:a16="http://schemas.microsoft.com/office/drawing/2014/main" id="{A9401F24-8DD2-CEFC-6B50-1D41EA2F261B}"/>
              </a:ext>
            </a:extLst>
          </p:cNvPr>
          <p:cNvSpPr txBox="1"/>
          <p:nvPr/>
        </p:nvSpPr>
        <p:spPr>
          <a:xfrm>
            <a:off x="438150" y="1036662"/>
            <a:ext cx="1803699" cy="523220"/>
          </a:xfrm>
          <a:prstGeom prst="rect">
            <a:avLst/>
          </a:prstGeom>
          <a:noFill/>
        </p:spPr>
        <p:txBody>
          <a:bodyPr wrap="none" rtlCol="0">
            <a:spAutoFit/>
          </a:bodyPr>
          <a:lstStyle/>
          <a:p>
            <a:r>
              <a:rPr lang="en-GB" sz="2800" b="1"/>
              <a:t>Pertussis</a:t>
            </a:r>
          </a:p>
        </p:txBody>
      </p:sp>
      <p:pic>
        <p:nvPicPr>
          <p:cNvPr id="12" name="Picture 11">
            <a:extLst>
              <a:ext uri="{FF2B5EF4-FFF2-40B4-BE49-F238E27FC236}">
                <a16:creationId xmlns:a16="http://schemas.microsoft.com/office/drawing/2014/main" id="{FA6431D1-6DF4-74FE-7BB8-F12C75E27B01}"/>
              </a:ext>
            </a:extLst>
          </p:cNvPr>
          <p:cNvPicPr>
            <a:picLocks noChangeAspect="1"/>
          </p:cNvPicPr>
          <p:nvPr/>
        </p:nvPicPr>
        <p:blipFill>
          <a:blip r:embed="rId2"/>
          <a:stretch>
            <a:fillRect/>
          </a:stretch>
        </p:blipFill>
        <p:spPr>
          <a:xfrm>
            <a:off x="130790" y="2114550"/>
            <a:ext cx="6142343" cy="3543300"/>
          </a:xfrm>
          <a:prstGeom prst="rect">
            <a:avLst/>
          </a:prstGeom>
        </p:spPr>
      </p:pic>
      <p:pic>
        <p:nvPicPr>
          <p:cNvPr id="14" name="Picture 13">
            <a:extLst>
              <a:ext uri="{FF2B5EF4-FFF2-40B4-BE49-F238E27FC236}">
                <a16:creationId xmlns:a16="http://schemas.microsoft.com/office/drawing/2014/main" id="{A10E62E9-5C03-B1E3-22C9-2B5093A0B152}"/>
              </a:ext>
            </a:extLst>
          </p:cNvPr>
          <p:cNvPicPr>
            <a:picLocks noChangeAspect="1"/>
          </p:cNvPicPr>
          <p:nvPr/>
        </p:nvPicPr>
        <p:blipFill>
          <a:blip r:embed="rId3"/>
          <a:stretch>
            <a:fillRect/>
          </a:stretch>
        </p:blipFill>
        <p:spPr>
          <a:xfrm>
            <a:off x="6392299" y="2114550"/>
            <a:ext cx="5487936" cy="3028950"/>
          </a:xfrm>
          <a:prstGeom prst="rect">
            <a:avLst/>
          </a:prstGeom>
        </p:spPr>
      </p:pic>
      <p:sp>
        <p:nvSpPr>
          <p:cNvPr id="15" name="TextBox 14">
            <a:extLst>
              <a:ext uri="{FF2B5EF4-FFF2-40B4-BE49-F238E27FC236}">
                <a16:creationId xmlns:a16="http://schemas.microsoft.com/office/drawing/2014/main" id="{4A0240E2-19AC-00C2-84E5-F68DBFED7163}"/>
              </a:ext>
            </a:extLst>
          </p:cNvPr>
          <p:cNvSpPr txBox="1"/>
          <p:nvPr/>
        </p:nvSpPr>
        <p:spPr>
          <a:xfrm>
            <a:off x="438150" y="1552992"/>
            <a:ext cx="5749258" cy="523220"/>
          </a:xfrm>
          <a:prstGeom prst="rect">
            <a:avLst/>
          </a:prstGeom>
          <a:noFill/>
        </p:spPr>
        <p:txBody>
          <a:bodyPr wrap="square" rtlCol="0">
            <a:spAutoFit/>
          </a:bodyPr>
          <a:lstStyle/>
          <a:p>
            <a:r>
              <a:rPr lang="en-GB" sz="1400" kern="0">
                <a:effectLst/>
                <a:latin typeface="Arial" panose="020B0604020202020204" pitchFamily="34" charset="0"/>
                <a:ea typeface="Times New Roman" panose="02020603050405020304" pitchFamily="18" charset="0"/>
              </a:rPr>
              <a:t>Uptake of pertussis vaccination in pregnant women by health board, 2023/24 (n=259)</a:t>
            </a:r>
            <a:r>
              <a:rPr lang="en-GB" sz="1400" kern="0" baseline="30000">
                <a:effectLst/>
                <a:latin typeface="Arial" panose="020B0604020202020204" pitchFamily="34" charset="0"/>
                <a:ea typeface="Times New Roman" panose="02020603050405020304" pitchFamily="18" charset="0"/>
              </a:rPr>
              <a:t>1,2</a:t>
            </a:r>
            <a:endParaRPr lang="en-GB" sz="1100"/>
          </a:p>
        </p:txBody>
      </p:sp>
      <p:sp>
        <p:nvSpPr>
          <p:cNvPr id="16" name="TextBox 15">
            <a:extLst>
              <a:ext uri="{FF2B5EF4-FFF2-40B4-BE49-F238E27FC236}">
                <a16:creationId xmlns:a16="http://schemas.microsoft.com/office/drawing/2014/main" id="{AA457C79-2EFB-8A47-EB9B-DC419118F5BC}"/>
              </a:ext>
            </a:extLst>
          </p:cNvPr>
          <p:cNvSpPr txBox="1"/>
          <p:nvPr/>
        </p:nvSpPr>
        <p:spPr>
          <a:xfrm>
            <a:off x="6392299" y="1514535"/>
            <a:ext cx="5749258" cy="523220"/>
          </a:xfrm>
          <a:prstGeom prst="rect">
            <a:avLst/>
          </a:prstGeom>
          <a:noFill/>
        </p:spPr>
        <p:txBody>
          <a:bodyPr wrap="square" rtlCol="0">
            <a:spAutoFit/>
          </a:bodyPr>
          <a:lstStyle/>
          <a:p>
            <a:r>
              <a:rPr lang="en-GB" sz="1400" kern="0">
                <a:effectLst/>
                <a:latin typeface="Arial" panose="020B0604020202020204" pitchFamily="34" charset="0"/>
                <a:ea typeface="Times New Roman" panose="02020603050405020304" pitchFamily="18" charset="0"/>
              </a:rPr>
              <a:t>Uptake of pertussis vaccination in pregnant women participating in the 2015/16 to 2023/24 surveys</a:t>
            </a:r>
            <a:r>
              <a:rPr lang="en-GB" sz="1400" kern="0" baseline="30000">
                <a:effectLst/>
                <a:latin typeface="Arial" panose="020B0604020202020204" pitchFamily="34" charset="0"/>
                <a:ea typeface="Times New Roman" panose="02020603050405020304" pitchFamily="18" charset="0"/>
              </a:rPr>
              <a:t>1</a:t>
            </a:r>
            <a:endParaRPr lang="en-GB" sz="1400"/>
          </a:p>
        </p:txBody>
      </p:sp>
    </p:spTree>
    <p:extLst>
      <p:ext uri="{BB962C8B-B14F-4D97-AF65-F5344CB8AC3E}">
        <p14:creationId xmlns:p14="http://schemas.microsoft.com/office/powerpoint/2010/main" val="1905645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4" name="Title 1">
            <a:extLst>
              <a:ext uri="{FF2B5EF4-FFF2-40B4-BE49-F238E27FC236}">
                <a16:creationId xmlns:a16="http://schemas.microsoft.com/office/drawing/2014/main" id="{3AAF8D7B-A0D0-1654-8A30-BA0B4401C227}"/>
              </a:ext>
            </a:extLst>
          </p:cNvPr>
          <p:cNvSpPr txBox="1">
            <a:spLocks/>
          </p:cNvSpPr>
          <p:nvPr/>
        </p:nvSpPr>
        <p:spPr>
          <a:xfrm>
            <a:off x="438150" y="363749"/>
            <a:ext cx="11220450" cy="6345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a:solidFill>
                  <a:srgbClr val="002060"/>
                </a:solidFill>
                <a:latin typeface="Verdana" panose="020B0604030504040204" pitchFamily="34" charset="0"/>
                <a:ea typeface="Calibri" panose="020F0502020204030204" pitchFamily="34" charset="0"/>
                <a:cs typeface="Verdana" panose="020B0604030504040204" pitchFamily="34" charset="0"/>
              </a:rPr>
              <a:t>Point of Delivery (POD) survey 2024</a:t>
            </a:r>
            <a:br>
              <a:rPr lang="en-GB" sz="4000">
                <a:solidFill>
                  <a:srgbClr val="000000"/>
                </a:solidFill>
                <a:latin typeface="Arial" panose="020B0604020202020204" pitchFamily="34" charset="0"/>
                <a:ea typeface="Calibri" panose="020F0502020204030204" pitchFamily="34" charset="0"/>
              </a:rPr>
            </a:br>
            <a:endParaRPr lang="en-GB" sz="4000"/>
          </a:p>
        </p:txBody>
      </p:sp>
      <p:sp>
        <p:nvSpPr>
          <p:cNvPr id="10" name="TextBox 9">
            <a:extLst>
              <a:ext uri="{FF2B5EF4-FFF2-40B4-BE49-F238E27FC236}">
                <a16:creationId xmlns:a16="http://schemas.microsoft.com/office/drawing/2014/main" id="{A9401F24-8DD2-CEFC-6B50-1D41EA2F261B}"/>
              </a:ext>
            </a:extLst>
          </p:cNvPr>
          <p:cNvSpPr txBox="1"/>
          <p:nvPr/>
        </p:nvSpPr>
        <p:spPr>
          <a:xfrm>
            <a:off x="438150" y="1036662"/>
            <a:ext cx="1742785" cy="523220"/>
          </a:xfrm>
          <a:prstGeom prst="rect">
            <a:avLst/>
          </a:prstGeom>
          <a:noFill/>
        </p:spPr>
        <p:txBody>
          <a:bodyPr wrap="none" rtlCol="0">
            <a:spAutoFit/>
          </a:bodyPr>
          <a:lstStyle/>
          <a:p>
            <a:r>
              <a:rPr lang="en-GB" sz="2800" b="1"/>
              <a:t>Influenza</a:t>
            </a:r>
          </a:p>
        </p:txBody>
      </p:sp>
      <p:sp>
        <p:nvSpPr>
          <p:cNvPr id="15" name="TextBox 14">
            <a:extLst>
              <a:ext uri="{FF2B5EF4-FFF2-40B4-BE49-F238E27FC236}">
                <a16:creationId xmlns:a16="http://schemas.microsoft.com/office/drawing/2014/main" id="{4A0240E2-19AC-00C2-84E5-F68DBFED7163}"/>
              </a:ext>
            </a:extLst>
          </p:cNvPr>
          <p:cNvSpPr txBox="1"/>
          <p:nvPr/>
        </p:nvSpPr>
        <p:spPr>
          <a:xfrm>
            <a:off x="438150" y="1552992"/>
            <a:ext cx="5749258" cy="523220"/>
          </a:xfrm>
          <a:prstGeom prst="rect">
            <a:avLst/>
          </a:prstGeom>
          <a:noFill/>
        </p:spPr>
        <p:txBody>
          <a:bodyPr wrap="square" rtlCol="0">
            <a:spAutoFit/>
          </a:bodyPr>
          <a:lstStyle/>
          <a:p>
            <a:r>
              <a:rPr lang="en-GB" sz="1400" kern="0">
                <a:effectLst/>
                <a:latin typeface="Arial" panose="020B0604020202020204" pitchFamily="34" charset="0"/>
                <a:ea typeface="Times New Roman" panose="02020603050405020304" pitchFamily="18" charset="0"/>
              </a:rPr>
              <a:t>Uptake of influenza vaccination in pregnant women; by health board, 2023/24 (n=221)</a:t>
            </a:r>
            <a:r>
              <a:rPr lang="en-GB" sz="1400" kern="0" baseline="30000">
                <a:effectLst/>
                <a:latin typeface="Arial" panose="020B0604020202020204" pitchFamily="34" charset="0"/>
                <a:ea typeface="Times New Roman" panose="02020603050405020304" pitchFamily="18" charset="0"/>
              </a:rPr>
              <a:t>1,2</a:t>
            </a:r>
            <a:endParaRPr lang="en-GB" sz="1000"/>
          </a:p>
        </p:txBody>
      </p:sp>
      <p:sp>
        <p:nvSpPr>
          <p:cNvPr id="16" name="TextBox 15">
            <a:extLst>
              <a:ext uri="{FF2B5EF4-FFF2-40B4-BE49-F238E27FC236}">
                <a16:creationId xmlns:a16="http://schemas.microsoft.com/office/drawing/2014/main" id="{AA457C79-2EFB-8A47-EB9B-DC419118F5BC}"/>
              </a:ext>
            </a:extLst>
          </p:cNvPr>
          <p:cNvSpPr txBox="1"/>
          <p:nvPr/>
        </p:nvSpPr>
        <p:spPr>
          <a:xfrm>
            <a:off x="6392299" y="1514535"/>
            <a:ext cx="5749258" cy="523220"/>
          </a:xfrm>
          <a:prstGeom prst="rect">
            <a:avLst/>
          </a:prstGeom>
          <a:noFill/>
        </p:spPr>
        <p:txBody>
          <a:bodyPr wrap="square" rtlCol="0">
            <a:spAutoFit/>
          </a:bodyPr>
          <a:lstStyle/>
          <a:p>
            <a:r>
              <a:rPr lang="en-GB" sz="1400" kern="0">
                <a:effectLst/>
                <a:latin typeface="Arial" panose="020B0604020202020204" pitchFamily="34" charset="0"/>
                <a:ea typeface="Times New Roman" panose="02020603050405020304" pitchFamily="18" charset="0"/>
              </a:rPr>
              <a:t>Uptake of influenza vaccination in pregnant women participating in the 2015/16 to 2023/24 surveys</a:t>
            </a:r>
            <a:r>
              <a:rPr lang="en-GB" sz="1400" kern="0" baseline="30000">
                <a:effectLst/>
                <a:latin typeface="Arial" panose="020B0604020202020204" pitchFamily="34" charset="0"/>
                <a:ea typeface="Times New Roman" panose="02020603050405020304" pitchFamily="18" charset="0"/>
              </a:rPr>
              <a:t>1</a:t>
            </a:r>
            <a:r>
              <a:rPr lang="en-GB" sz="1400" b="1" kern="0">
                <a:effectLst/>
                <a:latin typeface="Arial" panose="020B0604020202020204" pitchFamily="34" charset="0"/>
                <a:ea typeface="Times New Roman" panose="02020603050405020304" pitchFamily="18" charset="0"/>
              </a:rPr>
              <a:t> </a:t>
            </a:r>
            <a:endParaRPr lang="en-GB" sz="1100"/>
          </a:p>
        </p:txBody>
      </p:sp>
      <p:pic>
        <p:nvPicPr>
          <p:cNvPr id="3" name="Picture 2">
            <a:extLst>
              <a:ext uri="{FF2B5EF4-FFF2-40B4-BE49-F238E27FC236}">
                <a16:creationId xmlns:a16="http://schemas.microsoft.com/office/drawing/2014/main" id="{5ADCAFE9-9AC9-92E8-6E05-84760D029433}"/>
              </a:ext>
            </a:extLst>
          </p:cNvPr>
          <p:cNvPicPr>
            <a:picLocks noChangeAspect="1"/>
          </p:cNvPicPr>
          <p:nvPr/>
        </p:nvPicPr>
        <p:blipFill>
          <a:blip r:embed="rId2"/>
          <a:stretch>
            <a:fillRect/>
          </a:stretch>
        </p:blipFill>
        <p:spPr>
          <a:xfrm>
            <a:off x="348325" y="2037755"/>
            <a:ext cx="5747675" cy="3713181"/>
          </a:xfrm>
          <a:prstGeom prst="rect">
            <a:avLst/>
          </a:prstGeom>
        </p:spPr>
      </p:pic>
      <p:pic>
        <p:nvPicPr>
          <p:cNvPr id="7" name="Picture 6">
            <a:extLst>
              <a:ext uri="{FF2B5EF4-FFF2-40B4-BE49-F238E27FC236}">
                <a16:creationId xmlns:a16="http://schemas.microsoft.com/office/drawing/2014/main" id="{8E29020A-A460-45DD-B5F1-9692F6B24E76}"/>
              </a:ext>
            </a:extLst>
          </p:cNvPr>
          <p:cNvPicPr>
            <a:picLocks noChangeAspect="1"/>
          </p:cNvPicPr>
          <p:nvPr/>
        </p:nvPicPr>
        <p:blipFill>
          <a:blip r:embed="rId3"/>
          <a:stretch>
            <a:fillRect/>
          </a:stretch>
        </p:blipFill>
        <p:spPr>
          <a:xfrm>
            <a:off x="6048375" y="2209750"/>
            <a:ext cx="5747676" cy="3281906"/>
          </a:xfrm>
          <a:prstGeom prst="rect">
            <a:avLst/>
          </a:prstGeom>
        </p:spPr>
      </p:pic>
    </p:spTree>
    <p:extLst>
      <p:ext uri="{BB962C8B-B14F-4D97-AF65-F5344CB8AC3E}">
        <p14:creationId xmlns:p14="http://schemas.microsoft.com/office/powerpoint/2010/main" val="2144759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6C5DE-BCB0-3F0D-F185-71202E088F5E}"/>
              </a:ext>
            </a:extLst>
          </p:cNvPr>
          <p:cNvSpPr>
            <a:spLocks noGrp="1"/>
          </p:cNvSpPr>
          <p:nvPr>
            <p:ph type="title"/>
          </p:nvPr>
        </p:nvSpPr>
        <p:spPr/>
        <p:txBody>
          <a:bodyPr/>
          <a:lstStyle/>
          <a:p>
            <a:r>
              <a:rPr lang="en-GB" b="1"/>
              <a:t>Record keeping</a:t>
            </a:r>
          </a:p>
        </p:txBody>
      </p:sp>
      <p:sp>
        <p:nvSpPr>
          <p:cNvPr id="3" name="Content Placeholder 2">
            <a:extLst>
              <a:ext uri="{FF2B5EF4-FFF2-40B4-BE49-F238E27FC236}">
                <a16:creationId xmlns:a16="http://schemas.microsoft.com/office/drawing/2014/main" id="{BF71788C-EF9D-BA9F-43B3-901F24D16041}"/>
              </a:ext>
            </a:extLst>
          </p:cNvPr>
          <p:cNvSpPr>
            <a:spLocks noGrp="1"/>
          </p:cNvSpPr>
          <p:nvPr>
            <p:ph idx="1"/>
          </p:nvPr>
        </p:nvSpPr>
        <p:spPr>
          <a:xfrm>
            <a:off x="838200" y="1353014"/>
            <a:ext cx="10515600" cy="4351338"/>
          </a:xfrm>
        </p:spPr>
        <p:txBody>
          <a:bodyPr/>
          <a:lstStyle/>
          <a:p>
            <a:pPr algn="just"/>
            <a:r>
              <a:rPr lang="en-GB" sz="2400">
                <a:solidFill>
                  <a:srgbClr val="002060"/>
                </a:solidFill>
                <a:effectLst/>
                <a:ea typeface="Calibri" panose="020F0502020204030204" pitchFamily="34" charset="0"/>
                <a:cs typeface="Verdana" panose="020B0604030504040204" pitchFamily="34" charset="0"/>
              </a:rPr>
              <a:t>It is imperative that vaccine provision is recorded in the patient maternal handheld notes as well as the GP system, this enables a more accurate Point of Delivery Survey to monitor and evaluate the programme </a:t>
            </a:r>
          </a:p>
          <a:p>
            <a:pPr algn="just"/>
            <a:endParaRPr lang="en-GB" sz="2400">
              <a:solidFill>
                <a:srgbClr val="002060"/>
              </a:solidFill>
              <a:effectLst/>
              <a:ea typeface="Calibri" panose="020F0502020204030204" pitchFamily="34" charset="0"/>
              <a:cs typeface="Verdana" panose="020B0604030504040204" pitchFamily="34" charset="0"/>
            </a:endParaRPr>
          </a:p>
          <a:p>
            <a:pPr algn="just"/>
            <a:r>
              <a:rPr lang="en-GB" sz="2400">
                <a:effectLst/>
                <a:ea typeface="Calibri" panose="020F0502020204030204" pitchFamily="34" charset="0"/>
              </a:rPr>
              <a:t>Pregnant women should be advised to take their hand-held record to vaccination appointments so that recording of the vaccination can be completed, preferably by the Healthcare Professional delivering the vaccine </a:t>
            </a:r>
            <a:endParaRPr lang="en-GB" sz="2400">
              <a:solidFill>
                <a:srgbClr val="002060"/>
              </a:solidFill>
              <a:effectLst/>
              <a:ea typeface="Calibri" panose="020F0502020204030204" pitchFamily="34" charset="0"/>
              <a:cs typeface="Verdana" panose="020B0604030504040204" pitchFamily="34" charset="0"/>
            </a:endParaRPr>
          </a:p>
          <a:p>
            <a:endParaRPr lang="en-GB"/>
          </a:p>
        </p:txBody>
      </p:sp>
      <p:sp>
        <p:nvSpPr>
          <p:cNvPr id="5" name="Slide Number Placeholder 4">
            <a:extLst>
              <a:ext uri="{FF2B5EF4-FFF2-40B4-BE49-F238E27FC236}">
                <a16:creationId xmlns:a16="http://schemas.microsoft.com/office/drawing/2014/main" id="{73231BD0-6B06-F02D-5C88-DF47CADE2AE8}"/>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1595666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DE09-1462-2B7B-F654-CCC71F9B2D48}"/>
              </a:ext>
            </a:extLst>
          </p:cNvPr>
          <p:cNvSpPr>
            <a:spLocks noGrp="1"/>
          </p:cNvSpPr>
          <p:nvPr>
            <p:ph type="title"/>
          </p:nvPr>
        </p:nvSpPr>
        <p:spPr>
          <a:xfrm>
            <a:off x="827314" y="320675"/>
            <a:ext cx="10515600" cy="1325563"/>
          </a:xfrm>
        </p:spPr>
        <p:txBody>
          <a:bodyPr/>
          <a:lstStyle/>
          <a:p>
            <a:r>
              <a:rPr lang="en-GB" b="1"/>
              <a:t>Aims and objectives</a:t>
            </a:r>
          </a:p>
        </p:txBody>
      </p:sp>
      <p:sp>
        <p:nvSpPr>
          <p:cNvPr id="3" name="Content Placeholder 2">
            <a:extLst>
              <a:ext uri="{FF2B5EF4-FFF2-40B4-BE49-F238E27FC236}">
                <a16:creationId xmlns:a16="http://schemas.microsoft.com/office/drawing/2014/main" id="{0AC89586-3109-430D-AC51-CDE1B7F57882}"/>
              </a:ext>
            </a:extLst>
          </p:cNvPr>
          <p:cNvSpPr>
            <a:spLocks noGrp="1"/>
          </p:cNvSpPr>
          <p:nvPr>
            <p:ph idx="1"/>
          </p:nvPr>
        </p:nvSpPr>
        <p:spPr>
          <a:xfrm>
            <a:off x="849086" y="1411968"/>
            <a:ext cx="10515600" cy="4351338"/>
          </a:xfrm>
        </p:spPr>
        <p:txBody>
          <a:bodyPr/>
          <a:lstStyle/>
          <a:p>
            <a:r>
              <a:rPr lang="en-GB" sz="2400"/>
              <a:t>To highlight key messages relating to immunisation and vaccination</a:t>
            </a:r>
          </a:p>
          <a:p>
            <a:r>
              <a:rPr lang="en-GB" sz="2400"/>
              <a:t>To provide information on current epidemiology and surveillance of vaccine preventable disease</a:t>
            </a:r>
          </a:p>
          <a:p>
            <a:r>
              <a:rPr lang="en-GB" sz="2400"/>
              <a:t>To provide information about new vaccination programmes</a:t>
            </a:r>
          </a:p>
          <a:p>
            <a:r>
              <a:rPr lang="en-GB" sz="2400"/>
              <a:t>To highlight changes to vaccine products or vaccine supply</a:t>
            </a:r>
          </a:p>
          <a:p>
            <a:r>
              <a:rPr lang="en-GB" sz="2400"/>
              <a:t>To promote the Public Health Wales microsite and resources</a:t>
            </a:r>
          </a:p>
          <a:p>
            <a:r>
              <a:rPr lang="en-GB" sz="2400"/>
              <a:t>To highlight the work being conducted by the engagement team to ensure vaccine equity across Wales</a:t>
            </a:r>
          </a:p>
          <a:p>
            <a:r>
              <a:rPr lang="en-GB" sz="2400"/>
              <a:t>To promote the importance of healthcare professionals as trusted voices</a:t>
            </a:r>
          </a:p>
        </p:txBody>
      </p:sp>
      <p:sp>
        <p:nvSpPr>
          <p:cNvPr id="5" name="Slide Number Placeholder 4">
            <a:extLst>
              <a:ext uri="{FF2B5EF4-FFF2-40B4-BE49-F238E27FC236}">
                <a16:creationId xmlns:a16="http://schemas.microsoft.com/office/drawing/2014/main" id="{AEC7CF8A-06AC-771F-C3E0-F11FF4D68272}"/>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1063260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D10DE-AB4C-EBE0-686E-B39978A4620C}"/>
              </a:ext>
            </a:extLst>
          </p:cNvPr>
          <p:cNvSpPr>
            <a:spLocks noGrp="1"/>
          </p:cNvSpPr>
          <p:nvPr>
            <p:ph type="title"/>
          </p:nvPr>
        </p:nvSpPr>
        <p:spPr>
          <a:xfrm>
            <a:off x="215630" y="173936"/>
            <a:ext cx="11760740" cy="1260418"/>
          </a:xfrm>
        </p:spPr>
        <p:txBody>
          <a:bodyPr/>
          <a:lstStyle/>
          <a:p>
            <a:pPr algn="ctr"/>
            <a:r>
              <a:rPr lang="en-GB" sz="3600" b="1">
                <a:solidFill>
                  <a:srgbClr val="002060"/>
                </a:solidFill>
                <a:latin typeface="Arial" panose="020B0604020202020204" pitchFamily="34" charset="0"/>
                <a:cs typeface="Arial" panose="020B0604020202020204" pitchFamily="34" charset="0"/>
              </a:rPr>
              <a:t>All Wales Maternity Record: Vaccinations in pregnancy found on pages 37 &amp; 38</a:t>
            </a:r>
            <a:endParaRPr lang="en-GB" sz="3600" b="1">
              <a:solidFill>
                <a:srgbClr val="002060"/>
              </a:solidFill>
            </a:endParaRPr>
          </a:p>
        </p:txBody>
      </p:sp>
      <p:sp>
        <p:nvSpPr>
          <p:cNvPr id="5" name="Slide Number Placeholder 4">
            <a:extLst>
              <a:ext uri="{FF2B5EF4-FFF2-40B4-BE49-F238E27FC236}">
                <a16:creationId xmlns:a16="http://schemas.microsoft.com/office/drawing/2014/main" id="{BBE42DC4-997C-F416-320E-76EB8BBE44AF}"/>
              </a:ext>
            </a:extLst>
          </p:cNvPr>
          <p:cNvSpPr>
            <a:spLocks noGrp="1"/>
          </p:cNvSpPr>
          <p:nvPr>
            <p:ph type="sldNum" sz="quarter" idx="12"/>
          </p:nvPr>
        </p:nvSpPr>
        <p:spPr/>
        <p:txBody>
          <a:bodyPr/>
          <a:lstStyle/>
          <a:p>
            <a:fld id="{561D0CCE-8DCC-44DC-A653-AE62B1D84A52}" type="slidenum">
              <a:rPr lang="en-GB" dirty="0" smtClean="0"/>
              <a:pPr/>
              <a:t>20</a:t>
            </a:fld>
            <a:endParaRPr lang="en-GB"/>
          </a:p>
        </p:txBody>
      </p:sp>
      <p:pic>
        <p:nvPicPr>
          <p:cNvPr id="7" name="Picture 6">
            <a:extLst>
              <a:ext uri="{FF2B5EF4-FFF2-40B4-BE49-F238E27FC236}">
                <a16:creationId xmlns:a16="http://schemas.microsoft.com/office/drawing/2014/main" id="{6E2E86D4-70DE-97DA-249A-BD2B983A77C9}"/>
              </a:ext>
            </a:extLst>
          </p:cNvPr>
          <p:cNvPicPr>
            <a:picLocks noChangeAspect="1"/>
          </p:cNvPicPr>
          <p:nvPr/>
        </p:nvPicPr>
        <p:blipFill rotWithShape="1">
          <a:blip r:embed="rId2"/>
          <a:srcRect l="4633" t="1901" r="2942"/>
          <a:stretch/>
        </p:blipFill>
        <p:spPr>
          <a:xfrm>
            <a:off x="3041606" y="1350451"/>
            <a:ext cx="5431277" cy="4722159"/>
          </a:xfrm>
          <a:prstGeom prst="rect">
            <a:avLst/>
          </a:prstGeom>
          <a:noFill/>
          <a:ln w="19050">
            <a:solidFill>
              <a:schemeClr val="accent1"/>
            </a:solidFill>
          </a:ln>
        </p:spPr>
      </p:pic>
    </p:spTree>
    <p:extLst>
      <p:ext uri="{BB962C8B-B14F-4D97-AF65-F5344CB8AC3E}">
        <p14:creationId xmlns:p14="http://schemas.microsoft.com/office/powerpoint/2010/main" val="3827910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D61AA-1A08-C22D-6DEB-DCD95F5D6CD7}"/>
              </a:ext>
            </a:extLst>
          </p:cNvPr>
          <p:cNvSpPr>
            <a:spLocks noGrp="1"/>
          </p:cNvSpPr>
          <p:nvPr>
            <p:ph type="title"/>
          </p:nvPr>
        </p:nvSpPr>
        <p:spPr/>
        <p:txBody>
          <a:bodyPr/>
          <a:lstStyle/>
          <a:p>
            <a:r>
              <a:rPr lang="en-GB" b="1"/>
              <a:t>Recording vaccinations in the record</a:t>
            </a:r>
          </a:p>
        </p:txBody>
      </p:sp>
      <p:sp>
        <p:nvSpPr>
          <p:cNvPr id="5" name="Slide Number Placeholder 4">
            <a:extLst>
              <a:ext uri="{FF2B5EF4-FFF2-40B4-BE49-F238E27FC236}">
                <a16:creationId xmlns:a16="http://schemas.microsoft.com/office/drawing/2014/main" id="{3DB5543D-0DA5-DCF1-B660-B017C7DB76DB}"/>
              </a:ext>
            </a:extLst>
          </p:cNvPr>
          <p:cNvSpPr>
            <a:spLocks noGrp="1"/>
          </p:cNvSpPr>
          <p:nvPr>
            <p:ph type="sldNum" sz="quarter" idx="12"/>
          </p:nvPr>
        </p:nvSpPr>
        <p:spPr/>
        <p:txBody>
          <a:bodyPr/>
          <a:lstStyle/>
          <a:p>
            <a:fld id="{561D0CCE-8DCC-44DC-A653-AE62B1D84A52}" type="slidenum">
              <a:rPr lang="en-GB" dirty="0" smtClean="0"/>
              <a:pPr/>
              <a:t>21</a:t>
            </a:fld>
            <a:endParaRPr lang="en-GB"/>
          </a:p>
        </p:txBody>
      </p:sp>
      <p:pic>
        <p:nvPicPr>
          <p:cNvPr id="6" name="Content Placeholder 8">
            <a:extLst>
              <a:ext uri="{FF2B5EF4-FFF2-40B4-BE49-F238E27FC236}">
                <a16:creationId xmlns:a16="http://schemas.microsoft.com/office/drawing/2014/main" id="{AC22C1A4-E73E-79D5-234A-A4009D6A3123}"/>
              </a:ext>
            </a:extLst>
          </p:cNvPr>
          <p:cNvPicPr>
            <a:picLocks noGrp="1" noChangeAspect="1"/>
          </p:cNvPicPr>
          <p:nvPr>
            <p:ph idx="1"/>
          </p:nvPr>
        </p:nvPicPr>
        <p:blipFill>
          <a:blip r:embed="rId2"/>
          <a:stretch>
            <a:fillRect/>
          </a:stretch>
        </p:blipFill>
        <p:spPr>
          <a:xfrm>
            <a:off x="1572488" y="1260678"/>
            <a:ext cx="8652576" cy="4676527"/>
          </a:xfrm>
        </p:spPr>
      </p:pic>
    </p:spTree>
    <p:extLst>
      <p:ext uri="{BB962C8B-B14F-4D97-AF65-F5344CB8AC3E}">
        <p14:creationId xmlns:p14="http://schemas.microsoft.com/office/powerpoint/2010/main" val="4235948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DCFB-1497-97FF-94FB-453A4291E4FA}"/>
              </a:ext>
            </a:extLst>
          </p:cNvPr>
          <p:cNvSpPr>
            <a:spLocks noGrp="1"/>
          </p:cNvSpPr>
          <p:nvPr>
            <p:ph type="title"/>
          </p:nvPr>
        </p:nvSpPr>
        <p:spPr>
          <a:xfrm>
            <a:off x="0" y="391995"/>
            <a:ext cx="7509778" cy="698035"/>
          </a:xfrm>
        </p:spPr>
        <p:txBody>
          <a:bodyPr/>
          <a:lstStyle/>
          <a:p>
            <a:r>
              <a:rPr lang="en-GB" sz="3200" b="1"/>
              <a:t>Resources - vaccination in pregnancy</a:t>
            </a:r>
          </a:p>
        </p:txBody>
      </p:sp>
      <p:pic>
        <p:nvPicPr>
          <p:cNvPr id="7" name="Content Placeholder 6">
            <a:extLst>
              <a:ext uri="{FF2B5EF4-FFF2-40B4-BE49-F238E27FC236}">
                <a16:creationId xmlns:a16="http://schemas.microsoft.com/office/drawing/2014/main" id="{A3EE2CAE-1A63-FDE3-6809-CA9D12DE0F8F}"/>
              </a:ext>
            </a:extLst>
          </p:cNvPr>
          <p:cNvPicPr>
            <a:picLocks noGrp="1" noChangeAspect="1"/>
          </p:cNvPicPr>
          <p:nvPr>
            <p:ph idx="1"/>
          </p:nvPr>
        </p:nvPicPr>
        <p:blipFill rotWithShape="1">
          <a:blip r:embed="rId3"/>
          <a:srcRect t="7399"/>
          <a:stretch/>
        </p:blipFill>
        <p:spPr>
          <a:xfrm>
            <a:off x="9870664" y="4290060"/>
            <a:ext cx="2131122" cy="1325564"/>
          </a:xfrm>
          <a:ln>
            <a:solidFill>
              <a:schemeClr val="tx1"/>
            </a:solidFill>
          </a:ln>
        </p:spPr>
      </p:pic>
      <p:sp>
        <p:nvSpPr>
          <p:cNvPr id="5" name="Slide Number Placeholder 4">
            <a:extLst>
              <a:ext uri="{FF2B5EF4-FFF2-40B4-BE49-F238E27FC236}">
                <a16:creationId xmlns:a16="http://schemas.microsoft.com/office/drawing/2014/main" id="{8F939639-521B-721E-8080-AC2A57928CE8}"/>
              </a:ext>
            </a:extLst>
          </p:cNvPr>
          <p:cNvSpPr>
            <a:spLocks noGrp="1"/>
          </p:cNvSpPr>
          <p:nvPr>
            <p:ph type="sldNum" sz="quarter" idx="12"/>
          </p:nvPr>
        </p:nvSpPr>
        <p:spPr/>
        <p:txBody>
          <a:bodyPr/>
          <a:lstStyle/>
          <a:p>
            <a:fld id="{561D0CCE-8DCC-44DC-A653-AE62B1D84A52}" type="slidenum">
              <a:rPr lang="en-GB" smtClean="0"/>
              <a:pPr/>
              <a:t>22</a:t>
            </a:fld>
            <a:endParaRPr lang="en-GB"/>
          </a:p>
        </p:txBody>
      </p:sp>
      <p:pic>
        <p:nvPicPr>
          <p:cNvPr id="11" name="Picture 10">
            <a:extLst>
              <a:ext uri="{FF2B5EF4-FFF2-40B4-BE49-F238E27FC236}">
                <a16:creationId xmlns:a16="http://schemas.microsoft.com/office/drawing/2014/main" id="{3A41294D-CE0E-AD91-C62F-5519EB5A8D5A}"/>
              </a:ext>
            </a:extLst>
          </p:cNvPr>
          <p:cNvPicPr>
            <a:picLocks noChangeAspect="1"/>
          </p:cNvPicPr>
          <p:nvPr/>
        </p:nvPicPr>
        <p:blipFill rotWithShape="1">
          <a:blip r:embed="rId4"/>
          <a:srcRect l="2041"/>
          <a:stretch/>
        </p:blipFill>
        <p:spPr>
          <a:xfrm>
            <a:off x="9849377" y="136525"/>
            <a:ext cx="2152409" cy="3670179"/>
          </a:xfrm>
          <a:prstGeom prst="rect">
            <a:avLst/>
          </a:prstGeom>
          <a:ln>
            <a:solidFill>
              <a:schemeClr val="tx1"/>
            </a:solidFill>
          </a:ln>
        </p:spPr>
      </p:pic>
      <p:pic>
        <p:nvPicPr>
          <p:cNvPr id="12" name="Picture 11">
            <a:extLst>
              <a:ext uri="{FF2B5EF4-FFF2-40B4-BE49-F238E27FC236}">
                <a16:creationId xmlns:a16="http://schemas.microsoft.com/office/drawing/2014/main" id="{3581270F-77E6-C1CB-8DF2-E880B6FB0CC6}"/>
              </a:ext>
            </a:extLst>
          </p:cNvPr>
          <p:cNvPicPr>
            <a:picLocks noChangeAspect="1"/>
          </p:cNvPicPr>
          <p:nvPr/>
        </p:nvPicPr>
        <p:blipFill>
          <a:blip r:embed="rId5"/>
          <a:stretch>
            <a:fillRect/>
          </a:stretch>
        </p:blipFill>
        <p:spPr>
          <a:xfrm>
            <a:off x="7534395" y="295808"/>
            <a:ext cx="2152409" cy="3253526"/>
          </a:xfrm>
          <a:prstGeom prst="rect">
            <a:avLst/>
          </a:prstGeom>
          <a:ln>
            <a:solidFill>
              <a:schemeClr val="tx1"/>
            </a:solidFill>
          </a:ln>
        </p:spPr>
      </p:pic>
      <p:pic>
        <p:nvPicPr>
          <p:cNvPr id="16" name="Picture 15">
            <a:extLst>
              <a:ext uri="{FF2B5EF4-FFF2-40B4-BE49-F238E27FC236}">
                <a16:creationId xmlns:a16="http://schemas.microsoft.com/office/drawing/2014/main" id="{ACDFC917-1D78-C50B-2121-4527632405CC}"/>
              </a:ext>
            </a:extLst>
          </p:cNvPr>
          <p:cNvPicPr>
            <a:picLocks noChangeAspect="1"/>
          </p:cNvPicPr>
          <p:nvPr/>
        </p:nvPicPr>
        <p:blipFill rotWithShape="1">
          <a:blip r:embed="rId6"/>
          <a:srcRect b="7826"/>
          <a:stretch/>
        </p:blipFill>
        <p:spPr>
          <a:xfrm>
            <a:off x="6559933" y="3901457"/>
            <a:ext cx="3036095" cy="2102770"/>
          </a:xfrm>
          <a:prstGeom prst="rect">
            <a:avLst/>
          </a:prstGeom>
          <a:ln>
            <a:solidFill>
              <a:schemeClr val="tx1"/>
            </a:solidFill>
          </a:ln>
        </p:spPr>
      </p:pic>
      <p:sp>
        <p:nvSpPr>
          <p:cNvPr id="6" name="TextBox 5">
            <a:extLst>
              <a:ext uri="{FF2B5EF4-FFF2-40B4-BE49-F238E27FC236}">
                <a16:creationId xmlns:a16="http://schemas.microsoft.com/office/drawing/2014/main" id="{B80328EE-7685-702F-AE6F-9DEFA068DEF5}"/>
              </a:ext>
            </a:extLst>
          </p:cNvPr>
          <p:cNvSpPr txBox="1"/>
          <p:nvPr/>
        </p:nvSpPr>
        <p:spPr>
          <a:xfrm>
            <a:off x="693336" y="1266092"/>
            <a:ext cx="4526077" cy="5909310"/>
          </a:xfrm>
          <a:prstGeom prst="rect">
            <a:avLst/>
          </a:prstGeom>
          <a:noFill/>
        </p:spPr>
        <p:txBody>
          <a:bodyPr wrap="square" rtlCol="0">
            <a:spAutoFit/>
          </a:bodyPr>
          <a:lstStyle/>
          <a:p>
            <a:pPr marL="285750" indent="-285750">
              <a:buFont typeface="Arial" panose="020B0604020202020204" pitchFamily="34" charset="0"/>
              <a:buChar char="•"/>
            </a:pPr>
            <a:r>
              <a:rPr lang="en-GB"/>
              <a:t>Leaflets</a:t>
            </a:r>
          </a:p>
          <a:p>
            <a:pPr marL="285750" indent="-285750">
              <a:buFont typeface="Arial" panose="020B0604020202020204" pitchFamily="34" charset="0"/>
              <a:buChar char="•"/>
            </a:pPr>
            <a:r>
              <a:rPr lang="en-GB"/>
              <a:t>Posters</a:t>
            </a:r>
          </a:p>
          <a:p>
            <a:pPr marL="285750" indent="-285750">
              <a:buFont typeface="Arial" panose="020B0604020202020204" pitchFamily="34" charset="0"/>
              <a:buChar char="•"/>
            </a:pPr>
            <a:r>
              <a:rPr lang="en-GB"/>
              <a:t>Maternity record stickers</a:t>
            </a:r>
          </a:p>
          <a:p>
            <a:endParaRPr lang="en-GB"/>
          </a:p>
          <a:p>
            <a:r>
              <a:rPr lang="en-GB"/>
              <a:t>Order resources at: </a:t>
            </a:r>
            <a:r>
              <a:rPr lang="en-GB" sz="1800">
                <a:solidFill>
                  <a:srgbClr val="00B0F0"/>
                </a:solidFill>
                <a:hlinkClick r:id="rId7">
                  <a:extLst>
                    <a:ext uri="{A12FA001-AC4F-418D-AE19-62706E023703}">
                      <ahyp:hlinkClr xmlns:ahyp="http://schemas.microsoft.com/office/drawing/2018/hyperlinkcolor" val="tx"/>
                    </a:ext>
                  </a:extLst>
                </a:hlinkClick>
              </a:rPr>
              <a:t>Health Information Resources - Public Health Wales (</a:t>
            </a:r>
            <a:r>
              <a:rPr lang="en-GB" sz="1800" err="1">
                <a:solidFill>
                  <a:srgbClr val="00B0F0"/>
                </a:solidFill>
                <a:hlinkClick r:id="rId7">
                  <a:extLst>
                    <a:ext uri="{A12FA001-AC4F-418D-AE19-62706E023703}">
                      <ahyp:hlinkClr xmlns:ahyp="http://schemas.microsoft.com/office/drawing/2018/hyperlinkcolor" val="tx"/>
                    </a:ext>
                  </a:extLst>
                </a:hlinkClick>
              </a:rPr>
              <a:t>nhs.wales</a:t>
            </a:r>
            <a:r>
              <a:rPr lang="en-GB" sz="1800">
                <a:solidFill>
                  <a:srgbClr val="00B0F0"/>
                </a:solidFill>
                <a:hlinkClick r:id="rId7">
                  <a:extLst>
                    <a:ext uri="{A12FA001-AC4F-418D-AE19-62706E023703}">
                      <ahyp:hlinkClr xmlns:ahyp="http://schemas.microsoft.com/office/drawing/2018/hyperlinkcolor" val="tx"/>
                    </a:ext>
                  </a:extLst>
                </a:hlinkClick>
              </a:rPr>
              <a:t>)</a:t>
            </a:r>
            <a:endParaRPr lang="en-GB" sz="1800">
              <a:solidFill>
                <a:srgbClr val="00B0F0"/>
              </a:solidFill>
            </a:endParaRPr>
          </a:p>
          <a:p>
            <a:endParaRPr lang="en-GB"/>
          </a:p>
          <a:p>
            <a:pPr marL="285750" indent="-285750">
              <a:buFont typeface="Arial" panose="020B0604020202020204" pitchFamily="34" charset="0"/>
              <a:buChar char="•"/>
            </a:pPr>
            <a:r>
              <a:rPr lang="en-GB"/>
              <a:t>Accessible resources: </a:t>
            </a:r>
          </a:p>
          <a:p>
            <a:pPr marL="360000"/>
            <a:r>
              <a:rPr lang="en-GB"/>
              <a:t>Easy read</a:t>
            </a:r>
          </a:p>
          <a:p>
            <a:pPr marL="360000"/>
            <a:r>
              <a:rPr lang="en-GB"/>
              <a:t>Large print</a:t>
            </a:r>
          </a:p>
          <a:p>
            <a:pPr marL="360000"/>
            <a:r>
              <a:rPr lang="en-GB"/>
              <a:t>Audio</a:t>
            </a:r>
          </a:p>
          <a:p>
            <a:pPr marL="360000"/>
            <a:r>
              <a:rPr lang="en-GB"/>
              <a:t>Sign language video</a:t>
            </a:r>
          </a:p>
          <a:p>
            <a:r>
              <a:rPr lang="en-GB"/>
              <a:t>All available at:</a:t>
            </a:r>
          </a:p>
          <a:p>
            <a:r>
              <a:rPr lang="en-GB" sz="1800">
                <a:solidFill>
                  <a:srgbClr val="00B0F0"/>
                </a:solidFill>
                <a:hlinkClick r:id="rId8">
                  <a:extLst>
                    <a:ext uri="{A12FA001-AC4F-418D-AE19-62706E023703}">
                      <ahyp:hlinkClr xmlns:ahyp="http://schemas.microsoft.com/office/drawing/2018/hyperlinkcolor" val="tx"/>
                    </a:ext>
                  </a:extLst>
                </a:hlinkClick>
              </a:rPr>
              <a:t>Information about vaccinations in pregnancy - Public Health Wales (</a:t>
            </a:r>
            <a:r>
              <a:rPr lang="en-GB" sz="1800" err="1">
                <a:solidFill>
                  <a:srgbClr val="00B0F0"/>
                </a:solidFill>
                <a:hlinkClick r:id="rId8">
                  <a:extLst>
                    <a:ext uri="{A12FA001-AC4F-418D-AE19-62706E023703}">
                      <ahyp:hlinkClr xmlns:ahyp="http://schemas.microsoft.com/office/drawing/2018/hyperlinkcolor" val="tx"/>
                    </a:ext>
                  </a:extLst>
                </a:hlinkClick>
              </a:rPr>
              <a:t>nhs.wales</a:t>
            </a:r>
            <a:r>
              <a:rPr lang="en-GB" sz="1800">
                <a:solidFill>
                  <a:srgbClr val="00B0F0"/>
                </a:solidFill>
                <a:hlinkClick r:id="rId8">
                  <a:extLst>
                    <a:ext uri="{A12FA001-AC4F-418D-AE19-62706E023703}">
                      <ahyp:hlinkClr xmlns:ahyp="http://schemas.microsoft.com/office/drawing/2018/hyperlinkcolor" val="tx"/>
                    </a:ext>
                  </a:extLst>
                </a:hlinkClick>
              </a:rPr>
              <a:t>)</a:t>
            </a:r>
            <a:endParaRPr lang="en-GB" sz="1800">
              <a:solidFill>
                <a:srgbClr val="00B0F0"/>
              </a:solidFill>
            </a:endParaRPr>
          </a:p>
          <a:p>
            <a:endParaRPr lang="en-GB"/>
          </a:p>
          <a:p>
            <a:r>
              <a:rPr lang="en-GB"/>
              <a:t>	 </a:t>
            </a:r>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2019653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DCFB-1497-97FF-94FB-453A4291E4FA}"/>
              </a:ext>
            </a:extLst>
          </p:cNvPr>
          <p:cNvSpPr>
            <a:spLocks noGrp="1"/>
          </p:cNvSpPr>
          <p:nvPr>
            <p:ph type="title"/>
          </p:nvPr>
        </p:nvSpPr>
        <p:spPr>
          <a:xfrm>
            <a:off x="332173" y="290839"/>
            <a:ext cx="10515600" cy="1325563"/>
          </a:xfrm>
        </p:spPr>
        <p:txBody>
          <a:bodyPr/>
          <a:lstStyle/>
          <a:p>
            <a:r>
              <a:rPr lang="en-GB" b="1"/>
              <a:t>Resources/signposting</a:t>
            </a:r>
          </a:p>
        </p:txBody>
      </p:sp>
      <p:sp>
        <p:nvSpPr>
          <p:cNvPr id="3" name="Content Placeholder 2">
            <a:extLst>
              <a:ext uri="{FF2B5EF4-FFF2-40B4-BE49-F238E27FC236}">
                <a16:creationId xmlns:a16="http://schemas.microsoft.com/office/drawing/2014/main" id="{45943BB1-6979-57E3-66F1-DD5D0F5A1DF0}"/>
              </a:ext>
            </a:extLst>
          </p:cNvPr>
          <p:cNvSpPr>
            <a:spLocks noGrp="1"/>
          </p:cNvSpPr>
          <p:nvPr>
            <p:ph idx="1"/>
          </p:nvPr>
        </p:nvSpPr>
        <p:spPr>
          <a:xfrm>
            <a:off x="332173" y="1124289"/>
            <a:ext cx="10515600" cy="4907056"/>
          </a:xfrm>
        </p:spPr>
        <p:txBody>
          <a:bodyPr/>
          <a:lstStyle/>
          <a:p>
            <a:pPr marL="0" indent="0">
              <a:buNone/>
            </a:pPr>
            <a:r>
              <a:rPr lang="en-GB" sz="1600" b="1" u="sng"/>
              <a:t>Public Health Wales Resources</a:t>
            </a:r>
          </a:p>
          <a:p>
            <a:r>
              <a:rPr lang="en-GB" sz="1600" b="1"/>
              <a:t>Pregnancy landing page: </a:t>
            </a:r>
            <a:r>
              <a:rPr lang="en-GB" sz="1600">
                <a:hlinkClick r:id="rId3"/>
              </a:rPr>
              <a:t>Immunisation and Vaccines - Public Health Wales (</a:t>
            </a:r>
            <a:r>
              <a:rPr lang="en-GB" sz="1600" err="1">
                <a:hlinkClick r:id="rId3"/>
              </a:rPr>
              <a:t>nhs.wales</a:t>
            </a:r>
            <a:r>
              <a:rPr lang="en-GB" sz="1600">
                <a:hlinkClick r:id="rId3"/>
              </a:rPr>
              <a:t>)</a:t>
            </a:r>
            <a:endParaRPr lang="en-GB" sz="1600">
              <a:highlight>
                <a:srgbClr val="FFFF00"/>
              </a:highlight>
            </a:endParaRPr>
          </a:p>
          <a:p>
            <a:endParaRPr lang="en-GB" sz="1600">
              <a:highlight>
                <a:srgbClr val="FFFF00"/>
              </a:highlight>
            </a:endParaRPr>
          </a:p>
        </p:txBody>
      </p:sp>
      <p:sp>
        <p:nvSpPr>
          <p:cNvPr id="5" name="Slide Number Placeholder 4">
            <a:extLst>
              <a:ext uri="{FF2B5EF4-FFF2-40B4-BE49-F238E27FC236}">
                <a16:creationId xmlns:a16="http://schemas.microsoft.com/office/drawing/2014/main" id="{8F939639-521B-721E-8080-AC2A57928CE8}"/>
              </a:ext>
            </a:extLst>
          </p:cNvPr>
          <p:cNvSpPr>
            <a:spLocks noGrp="1"/>
          </p:cNvSpPr>
          <p:nvPr>
            <p:ph type="sldNum" sz="quarter" idx="12"/>
          </p:nvPr>
        </p:nvSpPr>
        <p:spPr/>
        <p:txBody>
          <a:bodyPr/>
          <a:lstStyle/>
          <a:p>
            <a:fld id="{561D0CCE-8DCC-44DC-A653-AE62B1D84A52}" type="slidenum">
              <a:rPr lang="en-GB" smtClean="0"/>
              <a:pPr/>
              <a:t>23</a:t>
            </a:fld>
            <a:endParaRPr lang="en-GB"/>
          </a:p>
        </p:txBody>
      </p:sp>
      <p:sp>
        <p:nvSpPr>
          <p:cNvPr id="9" name="TextBox 8">
            <a:extLst>
              <a:ext uri="{FF2B5EF4-FFF2-40B4-BE49-F238E27FC236}">
                <a16:creationId xmlns:a16="http://schemas.microsoft.com/office/drawing/2014/main" id="{2B257904-6ED1-4F75-CDEF-0CFFED216D04}"/>
              </a:ext>
            </a:extLst>
          </p:cNvPr>
          <p:cNvSpPr txBox="1"/>
          <p:nvPr/>
        </p:nvSpPr>
        <p:spPr>
          <a:xfrm>
            <a:off x="6096000" y="2022764"/>
            <a:ext cx="2918691" cy="4062651"/>
          </a:xfrm>
          <a:prstGeom prst="rect">
            <a:avLst/>
          </a:prstGeom>
          <a:noFill/>
        </p:spPr>
        <p:txBody>
          <a:bodyPr wrap="square" rtlCol="0">
            <a:spAutoFit/>
          </a:bodyPr>
          <a:lstStyle/>
          <a:p>
            <a:r>
              <a:rPr lang="en-GB" sz="1600"/>
              <a:t>Vaccine information in accessible resources:  </a:t>
            </a:r>
            <a:r>
              <a:rPr lang="en-GB" sz="1600">
                <a:hlinkClick r:id="rId4"/>
              </a:rPr>
              <a:t>Information about vaccinations in pregnancy - Public Health Wales (</a:t>
            </a:r>
            <a:r>
              <a:rPr lang="en-GB" sz="1600" err="1">
                <a:hlinkClick r:id="rId4"/>
              </a:rPr>
              <a:t>nhs.wales</a:t>
            </a:r>
            <a:r>
              <a:rPr lang="en-GB" sz="1600">
                <a:hlinkClick r:id="rId4"/>
              </a:rPr>
              <a:t>)</a:t>
            </a:r>
            <a:endParaRPr lang="en-GB" sz="1600"/>
          </a:p>
          <a:p>
            <a:endParaRPr lang="en-GB" sz="1600"/>
          </a:p>
          <a:p>
            <a:r>
              <a:rPr lang="en-GB" sz="1600"/>
              <a:t>Leaflet ordering: </a:t>
            </a:r>
            <a:r>
              <a:rPr lang="en-GB" sz="1600">
                <a:hlinkClick r:id="rId5"/>
              </a:rPr>
              <a:t>Health Information Resources - Public Health Wales (</a:t>
            </a:r>
            <a:r>
              <a:rPr lang="en-GB" sz="1600" err="1">
                <a:hlinkClick r:id="rId5"/>
              </a:rPr>
              <a:t>nhs.wales</a:t>
            </a:r>
            <a:r>
              <a:rPr lang="en-GB" sz="1600">
                <a:hlinkClick r:id="rId5"/>
              </a:rPr>
              <a:t>)</a:t>
            </a:r>
            <a:endParaRPr lang="en-GB" sz="1600"/>
          </a:p>
          <a:p>
            <a:endParaRPr lang="en-GB" sz="1600"/>
          </a:p>
          <a:p>
            <a:r>
              <a:rPr lang="en-GB" sz="1600"/>
              <a:t>Training resources: </a:t>
            </a:r>
            <a:r>
              <a:rPr lang="en-GB" sz="1600">
                <a:hlinkClick r:id="rId6"/>
              </a:rPr>
              <a:t>Immunisation training resources and events - Public Health Wales (</a:t>
            </a:r>
            <a:r>
              <a:rPr lang="en-GB" sz="1600" err="1">
                <a:hlinkClick r:id="rId6"/>
              </a:rPr>
              <a:t>nhs.wales</a:t>
            </a:r>
            <a:r>
              <a:rPr lang="en-GB" sz="1600">
                <a:hlinkClick r:id="rId6"/>
              </a:rPr>
              <a:t>)</a:t>
            </a:r>
            <a:endParaRPr lang="en-GB" sz="1600"/>
          </a:p>
        </p:txBody>
      </p:sp>
      <p:pic>
        <p:nvPicPr>
          <p:cNvPr id="11" name="Picture 10">
            <a:extLst>
              <a:ext uri="{FF2B5EF4-FFF2-40B4-BE49-F238E27FC236}">
                <a16:creationId xmlns:a16="http://schemas.microsoft.com/office/drawing/2014/main" id="{3A41294D-CE0E-AD91-C62F-5519EB5A8D5A}"/>
              </a:ext>
            </a:extLst>
          </p:cNvPr>
          <p:cNvPicPr>
            <a:picLocks noChangeAspect="1"/>
          </p:cNvPicPr>
          <p:nvPr/>
        </p:nvPicPr>
        <p:blipFill>
          <a:blip r:embed="rId7"/>
          <a:stretch>
            <a:fillRect/>
          </a:stretch>
        </p:blipFill>
        <p:spPr>
          <a:xfrm>
            <a:off x="9217555" y="1927722"/>
            <a:ext cx="2278574" cy="3805989"/>
          </a:xfrm>
          <a:prstGeom prst="rect">
            <a:avLst/>
          </a:prstGeom>
        </p:spPr>
      </p:pic>
      <p:pic>
        <p:nvPicPr>
          <p:cNvPr id="8" name="Picture 7">
            <a:extLst>
              <a:ext uri="{FF2B5EF4-FFF2-40B4-BE49-F238E27FC236}">
                <a16:creationId xmlns:a16="http://schemas.microsoft.com/office/drawing/2014/main" id="{71CB57E1-B6F4-BEA4-587D-165D85AEB400}"/>
              </a:ext>
            </a:extLst>
          </p:cNvPr>
          <p:cNvPicPr>
            <a:picLocks noChangeAspect="1"/>
          </p:cNvPicPr>
          <p:nvPr/>
        </p:nvPicPr>
        <p:blipFill>
          <a:blip r:embed="rId8"/>
          <a:stretch>
            <a:fillRect/>
          </a:stretch>
        </p:blipFill>
        <p:spPr>
          <a:xfrm>
            <a:off x="453577" y="1942842"/>
            <a:ext cx="5136396" cy="4142573"/>
          </a:xfrm>
          <a:prstGeom prst="rect">
            <a:avLst/>
          </a:prstGeom>
          <a:solidFill>
            <a:schemeClr val="bg1"/>
          </a:solidFill>
          <a:ln w="19050">
            <a:solidFill>
              <a:schemeClr val="accent6"/>
            </a:solidFill>
          </a:ln>
        </p:spPr>
      </p:pic>
    </p:spTree>
    <p:extLst>
      <p:ext uri="{BB962C8B-B14F-4D97-AF65-F5344CB8AC3E}">
        <p14:creationId xmlns:p14="http://schemas.microsoft.com/office/powerpoint/2010/main" val="725226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3F3CA-E36E-2912-58DA-F0B525E2BD1C}"/>
              </a:ext>
            </a:extLst>
          </p:cNvPr>
          <p:cNvSpPr>
            <a:spLocks noGrp="1"/>
          </p:cNvSpPr>
          <p:nvPr>
            <p:ph type="title"/>
          </p:nvPr>
        </p:nvSpPr>
        <p:spPr>
          <a:xfrm>
            <a:off x="838200" y="2103437"/>
            <a:ext cx="10515600" cy="1325563"/>
          </a:xfrm>
        </p:spPr>
        <p:txBody>
          <a:bodyPr/>
          <a:lstStyle/>
          <a:p>
            <a:pPr algn="ctr"/>
            <a:r>
              <a:rPr lang="en-GB" b="1"/>
              <a:t>Respiratory Syncytial Virus (RSV)</a:t>
            </a:r>
            <a:endParaRPr lang="en-GB"/>
          </a:p>
        </p:txBody>
      </p:sp>
      <p:sp>
        <p:nvSpPr>
          <p:cNvPr id="5" name="Slide Number Placeholder 4">
            <a:extLst>
              <a:ext uri="{FF2B5EF4-FFF2-40B4-BE49-F238E27FC236}">
                <a16:creationId xmlns:a16="http://schemas.microsoft.com/office/drawing/2014/main" id="{A68134F0-310F-891D-58F4-9545D6D92C49}"/>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448820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CDCE-F18B-E19D-1875-37FBBB149FB6}"/>
              </a:ext>
            </a:extLst>
          </p:cNvPr>
          <p:cNvSpPr>
            <a:spLocks noGrp="1"/>
          </p:cNvSpPr>
          <p:nvPr>
            <p:ph type="title"/>
          </p:nvPr>
        </p:nvSpPr>
        <p:spPr>
          <a:xfrm>
            <a:off x="838200" y="136525"/>
            <a:ext cx="10515600" cy="795855"/>
          </a:xfrm>
        </p:spPr>
        <p:txBody>
          <a:bodyPr/>
          <a:lstStyle/>
          <a:p>
            <a:r>
              <a:rPr lang="en-GB" b="1"/>
              <a:t>RSV vaccination programme  (1)</a:t>
            </a:r>
            <a:endParaRPr lang="en-GB"/>
          </a:p>
        </p:txBody>
      </p:sp>
      <p:sp>
        <p:nvSpPr>
          <p:cNvPr id="3" name="Content Placeholder 2">
            <a:extLst>
              <a:ext uri="{FF2B5EF4-FFF2-40B4-BE49-F238E27FC236}">
                <a16:creationId xmlns:a16="http://schemas.microsoft.com/office/drawing/2014/main" id="{ED20485E-E031-2630-D0D2-4043D55F21BF}"/>
              </a:ext>
            </a:extLst>
          </p:cNvPr>
          <p:cNvSpPr>
            <a:spLocks noGrp="1"/>
          </p:cNvSpPr>
          <p:nvPr>
            <p:ph idx="1"/>
          </p:nvPr>
        </p:nvSpPr>
        <p:spPr>
          <a:xfrm>
            <a:off x="838199" y="921008"/>
            <a:ext cx="10822969" cy="5015983"/>
          </a:xfrm>
        </p:spPr>
        <p:txBody>
          <a:bodyPr lIns="91440" tIns="45720" rIns="91440" bIns="45720" anchor="t"/>
          <a:lstStyle/>
          <a:p>
            <a:pPr marL="0" indent="0">
              <a:buNone/>
            </a:pPr>
            <a:r>
              <a:rPr lang="en-GB" sz="2000"/>
              <a:t>Vaccine Programme Wales </a:t>
            </a:r>
            <a:r>
              <a:rPr lang="en-GB" sz="2000">
                <a:hlinkClick r:id="rId3"/>
              </a:rPr>
              <a:t>published a letter on the 7</a:t>
            </a:r>
            <a:r>
              <a:rPr lang="en-GB" sz="2000" baseline="30000">
                <a:hlinkClick r:id="rId3"/>
              </a:rPr>
              <a:t>th</a:t>
            </a:r>
            <a:r>
              <a:rPr lang="en-GB" sz="2000">
                <a:hlinkClick r:id="rId3"/>
              </a:rPr>
              <a:t> June 2024 </a:t>
            </a:r>
            <a:r>
              <a:rPr lang="en-GB" sz="2000"/>
              <a:t>outlining the RSV Vaccination Campaign Planning Scenarios and Delivery Plans – Post Vaccine Award Update</a:t>
            </a:r>
          </a:p>
          <a:p>
            <a:r>
              <a:rPr lang="en-GB" sz="2000"/>
              <a:t>The infant protection programme will be implemented with </a:t>
            </a:r>
            <a:r>
              <a:rPr lang="en-GB" sz="2000" err="1"/>
              <a:t>Abrysvo</a:t>
            </a:r>
            <a:r>
              <a:rPr lang="en-GB" sz="2000"/>
              <a:t>® supplied by Pfizer </a:t>
            </a:r>
            <a:r>
              <a:rPr lang="en-GB" sz="2000">
                <a:hlinkClick r:id="rId4"/>
              </a:rPr>
              <a:t>https://www.medicines.org.uk/emc/product/15309</a:t>
            </a:r>
            <a:r>
              <a:rPr lang="en-GB" sz="2000"/>
              <a:t>, and delivered through a maternal vaccination programme.</a:t>
            </a:r>
            <a:endParaRPr lang="en-GB" sz="2000">
              <a:cs typeface="Arial"/>
            </a:endParaRPr>
          </a:p>
          <a:p>
            <a:r>
              <a:rPr lang="en-GB" sz="2000"/>
              <a:t>The older adult programme including catch up will be implemented with </a:t>
            </a:r>
            <a:r>
              <a:rPr lang="en-GB" sz="2000" err="1"/>
              <a:t>Abrysvo</a:t>
            </a:r>
            <a:r>
              <a:rPr lang="en-GB" sz="2000"/>
              <a:t>® supplied by Pfizer (</a:t>
            </a:r>
            <a:r>
              <a:rPr lang="en-GB" sz="2000">
                <a:hlinkClick r:id="rId4"/>
              </a:rPr>
              <a:t>https://www.medicines.org.uk/emc/product/15309</a:t>
            </a:r>
            <a:r>
              <a:rPr lang="en-GB" sz="2000"/>
              <a:t>.</a:t>
            </a:r>
            <a:endParaRPr lang="en-GB" sz="2000">
              <a:cs typeface="Arial"/>
            </a:endParaRPr>
          </a:p>
          <a:p>
            <a:r>
              <a:rPr lang="en-GB" sz="2000"/>
              <a:t>As a result for planning purposes, the confirmed scenarios for the delivery of the RSV vaccination campaign are:</a:t>
            </a:r>
            <a:endParaRPr lang="en-GB" sz="2000">
              <a:cs typeface="Arial"/>
            </a:endParaRPr>
          </a:p>
          <a:p>
            <a:pPr marL="0" indent="0">
              <a:buNone/>
            </a:pPr>
            <a:r>
              <a:rPr lang="en-GB" sz="2000" b="1"/>
              <a:t>Protection of Infants Scenario 1</a:t>
            </a:r>
            <a:r>
              <a:rPr lang="en-GB" sz="2000"/>
              <a:t>. From 1st September, a universal year-round offer to pregnant women (during each pregnancy) who reach 28 weeks' gestation, provided where possible alongside an existing antenatal appointment, and a catch up offer to pregnant women up to term. </a:t>
            </a:r>
          </a:p>
          <a:p>
            <a:pPr marL="0" indent="0">
              <a:buNone/>
            </a:pPr>
            <a:r>
              <a:rPr lang="en-GB" sz="2000"/>
              <a:t>One dose of vaccine will be required. The vaccine supplied will be suitable for storge at 2˚C to 8˚C and will require reconstitution. </a:t>
            </a:r>
            <a:endParaRPr lang="en-GB" sz="2000">
              <a:cs typeface="Arial"/>
            </a:endParaRPr>
          </a:p>
          <a:p>
            <a:pPr marL="0" indent="0">
              <a:buNone/>
            </a:pPr>
            <a:r>
              <a:rPr lang="en-GB" sz="2000"/>
              <a:t>The current high risk infant monoclonal antibody (</a:t>
            </a:r>
            <a:r>
              <a:rPr lang="en-GB" sz="2000" err="1"/>
              <a:t>mAb</a:t>
            </a:r>
            <a:r>
              <a:rPr lang="en-GB" sz="2000"/>
              <a:t>) programme will continue for 2024/25 </a:t>
            </a:r>
            <a:endParaRPr lang="en-GB" sz="2000">
              <a:cs typeface="Arial"/>
            </a:endParaRPr>
          </a:p>
        </p:txBody>
      </p:sp>
      <p:sp>
        <p:nvSpPr>
          <p:cNvPr id="5" name="Slide Number Placeholder 4">
            <a:extLst>
              <a:ext uri="{FF2B5EF4-FFF2-40B4-BE49-F238E27FC236}">
                <a16:creationId xmlns:a16="http://schemas.microsoft.com/office/drawing/2014/main" id="{6D7C5E98-A068-4ABE-FA47-6C38057DD1BA}"/>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3178481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52AF7-DECC-E445-25F7-C90C6824BB69}"/>
              </a:ext>
            </a:extLst>
          </p:cNvPr>
          <p:cNvSpPr>
            <a:spLocks noGrp="1"/>
          </p:cNvSpPr>
          <p:nvPr>
            <p:ph type="title"/>
          </p:nvPr>
        </p:nvSpPr>
        <p:spPr>
          <a:xfrm>
            <a:off x="838200" y="136525"/>
            <a:ext cx="10515600" cy="1325563"/>
          </a:xfrm>
        </p:spPr>
        <p:txBody>
          <a:bodyPr/>
          <a:lstStyle/>
          <a:p>
            <a:r>
              <a:rPr lang="en-GB" b="1"/>
              <a:t>RSV vaccination programme (2)</a:t>
            </a:r>
            <a:endParaRPr lang="en-GB"/>
          </a:p>
        </p:txBody>
      </p:sp>
      <p:sp>
        <p:nvSpPr>
          <p:cNvPr id="3" name="Content Placeholder 2">
            <a:extLst>
              <a:ext uri="{FF2B5EF4-FFF2-40B4-BE49-F238E27FC236}">
                <a16:creationId xmlns:a16="http://schemas.microsoft.com/office/drawing/2014/main" id="{A5641622-EFB8-5076-5599-A8DAD90E88A8}"/>
              </a:ext>
            </a:extLst>
          </p:cNvPr>
          <p:cNvSpPr>
            <a:spLocks noGrp="1"/>
          </p:cNvSpPr>
          <p:nvPr>
            <p:ph idx="1"/>
          </p:nvPr>
        </p:nvSpPr>
        <p:spPr>
          <a:xfrm>
            <a:off x="393406" y="896698"/>
            <a:ext cx="11597253" cy="4351338"/>
          </a:xfrm>
        </p:spPr>
        <p:txBody>
          <a:bodyPr/>
          <a:lstStyle/>
          <a:p>
            <a:pPr marL="0" indent="0">
              <a:buNone/>
            </a:pPr>
            <a:r>
              <a:rPr lang="en-GB" sz="2000" b="1" dirty="0"/>
              <a:t>Protection of Older Adults Scenario 2</a:t>
            </a:r>
            <a:r>
              <a:rPr lang="en-GB" sz="2000" dirty="0"/>
              <a:t>. </a:t>
            </a:r>
          </a:p>
          <a:p>
            <a:pPr marL="0" indent="0">
              <a:buNone/>
            </a:pPr>
            <a:r>
              <a:rPr lang="en-GB" sz="2000" dirty="0"/>
              <a:t>From 1st September:</a:t>
            </a:r>
            <a:r>
              <a:rPr lang="en-GB" sz="2000" strike="sngStrike" dirty="0"/>
              <a:t>,</a:t>
            </a:r>
            <a:r>
              <a:rPr lang="en-GB" sz="2000" dirty="0"/>
              <a:t> </a:t>
            </a:r>
          </a:p>
          <a:p>
            <a:r>
              <a:rPr lang="en-GB" sz="2000" dirty="0"/>
              <a:t>a universal year-round offer to those turning 75yr (eligibility is retained until 79yrs and 364 days), and </a:t>
            </a:r>
          </a:p>
          <a:p>
            <a:r>
              <a:rPr lang="en-GB" sz="2000" dirty="0"/>
              <a:t>a catch-up offer, completed by August 2025 to those 75yr-79yr on 1st September 2024 </a:t>
            </a:r>
          </a:p>
          <a:p>
            <a:r>
              <a:rPr lang="en-GB" sz="2000" dirty="0"/>
              <a:t>The current planning scenario for those turning 80 years of age between 02 September 2024 and 31 August 2025, is that they will remain eligible up to and including 31 August 2025. </a:t>
            </a:r>
            <a:r>
              <a:rPr lang="en-GB" sz="2000" b="1" dirty="0"/>
              <a:t>Only for the first year of the programme.</a:t>
            </a:r>
          </a:p>
          <a:p>
            <a:pPr marL="0" indent="0">
              <a:buNone/>
            </a:pPr>
            <a:r>
              <a:rPr lang="en-GB" sz="2000" dirty="0"/>
              <a:t>One dose of vaccine will be required. The vaccine supplied will be suitable for storge at 2˚C to 8˚C and will require reconstitution</a:t>
            </a:r>
            <a:r>
              <a:rPr lang="en-GB" sz="2000" dirty="0">
                <a:hlinkClick r:id="rId2"/>
              </a:rPr>
              <a:t> https://www.medicines.org.uk/emc/product/15309</a:t>
            </a:r>
            <a:endParaRPr lang="en-GB" sz="2000" dirty="0"/>
          </a:p>
          <a:p>
            <a:pPr marL="0" indent="0">
              <a:buNone/>
            </a:pPr>
            <a:r>
              <a:rPr lang="en-GB" sz="2000" dirty="0"/>
              <a:t>The letter further outlines that announcement of the campaign by the Cabinet Secretary has been postponed following the announcement of the UK elections due to take place on the 4</a:t>
            </a:r>
            <a:r>
              <a:rPr lang="en-GB" sz="2000" baseline="30000" dirty="0"/>
              <a:t>th</a:t>
            </a:r>
            <a:r>
              <a:rPr lang="en-GB" sz="2000" dirty="0"/>
              <a:t> July 2024, however this is not delaying the system enabling work </a:t>
            </a:r>
          </a:p>
          <a:p>
            <a:pPr marL="0" indent="0" algn="ctr">
              <a:buNone/>
            </a:pPr>
            <a:r>
              <a:rPr lang="en-GB" sz="2000" b="1" dirty="0"/>
              <a:t>Welsh Government plan to issue a Welsh Health Circular during the week of 24 June 2024</a:t>
            </a:r>
          </a:p>
          <a:p>
            <a:pPr marL="0" indent="0" algn="ctr">
              <a:buNone/>
            </a:pPr>
            <a:r>
              <a:rPr lang="en-GB" sz="2000" b="1" dirty="0"/>
              <a:t>Updated Green book RSV chapter anticipated week commencing 1</a:t>
            </a:r>
            <a:r>
              <a:rPr lang="en-GB" sz="2000" b="1" baseline="30000" dirty="0"/>
              <a:t>st</a:t>
            </a:r>
            <a:r>
              <a:rPr lang="en-GB" sz="2000" b="1" dirty="0"/>
              <a:t> July 2024 </a:t>
            </a:r>
          </a:p>
        </p:txBody>
      </p:sp>
      <p:sp>
        <p:nvSpPr>
          <p:cNvPr id="5" name="Slide Number Placeholder 4">
            <a:extLst>
              <a:ext uri="{FF2B5EF4-FFF2-40B4-BE49-F238E27FC236}">
                <a16:creationId xmlns:a16="http://schemas.microsoft.com/office/drawing/2014/main" id="{5D7E0AD1-CD4E-1FBF-8248-ECEF124B0845}"/>
              </a:ext>
            </a:extLst>
          </p:cNvPr>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164970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237DD-F110-9439-D978-1EBE5D0ECFFD}"/>
              </a:ext>
            </a:extLst>
          </p:cNvPr>
          <p:cNvSpPr>
            <a:spLocks noGrp="1"/>
          </p:cNvSpPr>
          <p:nvPr>
            <p:ph type="title"/>
          </p:nvPr>
        </p:nvSpPr>
        <p:spPr>
          <a:xfrm>
            <a:off x="838200" y="158527"/>
            <a:ext cx="10515600" cy="787772"/>
          </a:xfrm>
        </p:spPr>
        <p:txBody>
          <a:bodyPr/>
          <a:lstStyle/>
          <a:p>
            <a:pPr algn="ctr"/>
            <a:r>
              <a:rPr lang="en-GB" b="1"/>
              <a:t>RSV vaccination programme training</a:t>
            </a:r>
          </a:p>
        </p:txBody>
      </p:sp>
      <p:sp>
        <p:nvSpPr>
          <p:cNvPr id="3" name="Content Placeholder 2">
            <a:extLst>
              <a:ext uri="{FF2B5EF4-FFF2-40B4-BE49-F238E27FC236}">
                <a16:creationId xmlns:a16="http://schemas.microsoft.com/office/drawing/2014/main" id="{C589EE9C-C4B0-9038-1FDA-ADA64B8D7124}"/>
              </a:ext>
            </a:extLst>
          </p:cNvPr>
          <p:cNvSpPr>
            <a:spLocks noGrp="1"/>
          </p:cNvSpPr>
          <p:nvPr>
            <p:ph idx="1"/>
          </p:nvPr>
        </p:nvSpPr>
        <p:spPr>
          <a:xfrm>
            <a:off x="838200" y="914403"/>
            <a:ext cx="10515600" cy="5219636"/>
          </a:xfrm>
        </p:spPr>
        <p:txBody>
          <a:bodyPr/>
          <a:lstStyle/>
          <a:p>
            <a:pPr rtl="0"/>
            <a:r>
              <a:rPr lang="en-GB" sz="2000">
                <a:effectLst/>
              </a:rPr>
              <a:t>The Vaccine Preventable Disease Programme (VPDP) have produced an awareness raising resource about Respiratory Syncytial Virus (RSV). This resource is a recorded slide set – An introduction to RSV and is available to view here: </a:t>
            </a:r>
            <a:r>
              <a:rPr lang="en-GB" sz="2000" u="sng">
                <a:solidFill>
                  <a:srgbClr val="1E53A3"/>
                </a:solidFill>
                <a:effectLst/>
                <a:hlinkClick r:id="rId3" tooltip="https://nhswales365.sharepoint.com/sites/phw_vpdpcomms/sitepages/training.aspx?xsdata=mdv8mdj8fdhkmdrmngfhnwu5mjrmmdbizwm3mdhkyzg0oty0ogu4fgjintyyogi4ztmyodqwodjhodu2ndmzyzllzgm4zmflfdb8mhw2mzg1mzewmjgxodi5ndezodn8vw5rbm93bnxwr1zoylhovfpxtjfjbwwwzvzobgnuwnbzmly4zxlkv0lqb2lnqzr3tgpbd01eqwlmq0prswpvavyybhvneklptenkqlrpstzjazkwyudweulpd2lwmvfpt2pfegzrpt18mxxmmk5vwvhsekx6rtvpbtfswlhscgjtzgzxbxbkzdfwcvduvk9smuywv1cxtmvrntvnrejhujfgnvrgzeplvtviulhstmjwa3duvwrsttfsnll6rk9wrupwuuhsb2ntvmhaqzuytwk5dfpytnpzv2rsy3k4ee56rtnoveeyturfm056a3d8ntgxmjc3yweynjdlnguzymjlyzcwogrjodq5njq4zth8ngq1mtbjyjy0n2m5ndcymwe0mjgwogvhmjzlmzq4m2u%3d&amp;sdata=ngfms2v4qktxvujuzffndzlcmhduedntyk9fnwnsruljvmvpbmpcbll2zz0%3d&amp;ovuser=bb5628b8-e328-4082-a856-433c9edc8fae%2cclare.powell2%40wales.nhs.uk"/>
              </a:rPr>
              <a:t>Training (sharepoint.com)</a:t>
            </a:r>
            <a:endParaRPr lang="en-GB" sz="2000">
              <a:effectLst/>
            </a:endParaRPr>
          </a:p>
          <a:p>
            <a:pPr marL="0" indent="0" rtl="0">
              <a:buNone/>
            </a:pPr>
            <a:r>
              <a:rPr lang="en-GB" sz="2000">
                <a:effectLst/>
              </a:rPr>
              <a:t> </a:t>
            </a:r>
          </a:p>
          <a:p>
            <a:pPr rtl="0"/>
            <a:r>
              <a:rPr lang="en-GB" sz="2000">
                <a:effectLst/>
              </a:rPr>
              <a:t>This resource provides information on RSV the disease, the current use of monoclonal antibody therapy (passive immunisation), the burden of RSV in Wales, current engagement and insight work, communication and engagement plans and current RSV vaccination programme planning</a:t>
            </a:r>
          </a:p>
          <a:p>
            <a:pPr marL="0" indent="0" rtl="0">
              <a:buNone/>
            </a:pPr>
            <a:r>
              <a:rPr lang="en-GB" sz="2000">
                <a:effectLst/>
              </a:rPr>
              <a:t> </a:t>
            </a:r>
            <a:r>
              <a:rPr lang="en-GB" sz="2000" b="1">
                <a:effectLst/>
              </a:rPr>
              <a:t>Additional training resources planned:</a:t>
            </a:r>
          </a:p>
          <a:p>
            <a:pPr lvl="1"/>
            <a:r>
              <a:rPr lang="en-GB" sz="1800"/>
              <a:t>Additional recorded slide set to outline the RSV vaccination programme for Wales [July TBC]</a:t>
            </a:r>
          </a:p>
          <a:p>
            <a:pPr lvl="1"/>
            <a:r>
              <a:rPr lang="en-GB" sz="1800"/>
              <a:t>RSV programme specific slide sets [July TBC]</a:t>
            </a:r>
          </a:p>
          <a:p>
            <a:pPr lvl="1"/>
            <a:r>
              <a:rPr lang="en-GB" sz="1800">
                <a:effectLst/>
              </a:rPr>
              <a:t>RSV Q&amp;A webinar [8</a:t>
            </a:r>
            <a:r>
              <a:rPr lang="en-GB" sz="1800" baseline="30000">
                <a:effectLst/>
              </a:rPr>
              <a:t>th</a:t>
            </a:r>
            <a:r>
              <a:rPr lang="en-GB" sz="1800">
                <a:effectLst/>
              </a:rPr>
              <a:t> August 2024]</a:t>
            </a:r>
          </a:p>
          <a:p>
            <a:pPr lvl="1"/>
            <a:endParaRPr lang="en-GB" sz="1800"/>
          </a:p>
          <a:p>
            <a:pPr marL="457200" lvl="1" indent="0">
              <a:buNone/>
            </a:pPr>
            <a:r>
              <a:rPr lang="en-GB" sz="1800">
                <a:effectLst/>
                <a:latin typeface="Arial" panose="020B0604020202020204" pitchFamily="34" charset="0"/>
                <a:ea typeface="Calibri" panose="020F0502020204030204" pitchFamily="34" charset="0"/>
              </a:rPr>
              <a:t>The RSV programme specific slides and the Q&amp;A webinar slides will be uploaded to the </a:t>
            </a:r>
            <a:r>
              <a:rPr lang="en-GB" sz="1800" u="sng">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4"/>
              </a:rPr>
              <a:t>Immunisation training resources and events - Public Health Wales (</a:t>
            </a:r>
            <a:r>
              <a:rPr lang="en-GB" sz="1800" u="sng" err="1">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4"/>
              </a:rPr>
              <a:t>nhs.wales</a:t>
            </a:r>
            <a:r>
              <a:rPr lang="en-GB" sz="1800" u="sng">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4"/>
              </a:rPr>
              <a:t>)</a:t>
            </a:r>
            <a:r>
              <a:rPr lang="en-GB" sz="1800">
                <a:effectLst/>
                <a:latin typeface="Arial" panose="020B0604020202020204" pitchFamily="34" charset="0"/>
                <a:ea typeface="Calibri" panose="020F0502020204030204" pitchFamily="34" charset="0"/>
              </a:rPr>
              <a:t>. The recorded slide sets and the Q&amp;A webinar recording will be uploaded to the </a:t>
            </a:r>
            <a:r>
              <a:rPr lang="en-GB" sz="1800" u="sng">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5"/>
              </a:rPr>
              <a:t>Training SharePoint page</a:t>
            </a:r>
            <a:r>
              <a:rPr lang="en-GB" sz="1800">
                <a:effectLst/>
                <a:latin typeface="Arial" panose="020B0604020202020204" pitchFamily="34" charset="0"/>
                <a:ea typeface="Calibri" panose="020F0502020204030204" pitchFamily="34" charset="0"/>
              </a:rPr>
              <a:t>.</a:t>
            </a:r>
            <a:endParaRPr lang="en-GB" sz="1800">
              <a:effectLst/>
            </a:endParaRPr>
          </a:p>
        </p:txBody>
      </p:sp>
      <p:sp>
        <p:nvSpPr>
          <p:cNvPr id="5" name="Slide Number Placeholder 4">
            <a:extLst>
              <a:ext uri="{FF2B5EF4-FFF2-40B4-BE49-F238E27FC236}">
                <a16:creationId xmlns:a16="http://schemas.microsoft.com/office/drawing/2014/main" id="{C2CDEF7A-2AE3-C073-8248-181A67561EC2}"/>
              </a:ext>
            </a:extLst>
          </p:cNvPr>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16053292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882504" y="2103437"/>
            <a:ext cx="9835116" cy="1325563"/>
          </a:xfrm>
        </p:spPr>
        <p:txBody>
          <a:bodyPr/>
          <a:lstStyle/>
          <a:p>
            <a:r>
              <a:rPr lang="en-GB" b="1">
                <a:effectLst/>
                <a:ea typeface="Calibri" panose="020F0502020204030204" pitchFamily="34" charset="0"/>
              </a:rPr>
              <a:t>Changes to childhood vaccination programme</a:t>
            </a:r>
            <a:br>
              <a:rPr lang="en-GB" b="1">
                <a:effectLst/>
                <a:ea typeface="Calibri" panose="020F0502020204030204" pitchFamily="34" charset="0"/>
              </a:rPr>
            </a:br>
            <a:br>
              <a:rPr lang="en-GB" b="1">
                <a:effectLst/>
                <a:ea typeface="Calibri" panose="020F0502020204030204" pitchFamily="34" charset="0"/>
              </a:rPr>
            </a:br>
            <a:r>
              <a:rPr lang="en-GB" sz="3200">
                <a:effectLst/>
                <a:ea typeface="Calibri" panose="020F0502020204030204" pitchFamily="34" charset="0"/>
              </a:rPr>
              <a:t>Juliet Norwood</a:t>
            </a:r>
            <a:br>
              <a:rPr lang="en-GB" sz="3200">
                <a:effectLst/>
                <a:ea typeface="Calibri" panose="020F0502020204030204" pitchFamily="34" charset="0"/>
              </a:rPr>
            </a:br>
            <a:r>
              <a:rPr lang="en-GB" sz="3200">
                <a:effectLst/>
                <a:ea typeface="Calibri" panose="020F0502020204030204" pitchFamily="34" charset="0"/>
              </a:rPr>
              <a:t>Specialist Nurse </a:t>
            </a:r>
            <a:r>
              <a:rPr lang="en-GB" sz="3200"/>
              <a:t>Immunisation</a:t>
            </a:r>
            <a:br>
              <a:rPr lang="en-GB" sz="3200">
                <a:effectLst/>
                <a:ea typeface="Calibri" panose="020F0502020204030204" pitchFamily="34" charset="0"/>
              </a:rPr>
            </a:br>
            <a:r>
              <a:rPr lang="en-GB" sz="3200">
                <a:effectLst/>
                <a:ea typeface="Calibri" panose="020F0502020204030204" pitchFamily="34" charset="0"/>
              </a:rPr>
              <a:t>VPDP</a:t>
            </a: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3228477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05548-FC02-B4DE-4AF1-F2863D034801}"/>
              </a:ext>
            </a:extLst>
          </p:cNvPr>
          <p:cNvSpPr>
            <a:spLocks noGrp="1"/>
          </p:cNvSpPr>
          <p:nvPr>
            <p:ph type="title"/>
          </p:nvPr>
        </p:nvSpPr>
        <p:spPr>
          <a:xfrm>
            <a:off x="116958" y="166377"/>
            <a:ext cx="11929730" cy="748024"/>
          </a:xfrm>
        </p:spPr>
        <p:txBody>
          <a:bodyPr/>
          <a:lstStyle/>
          <a:p>
            <a:pPr algn="ctr"/>
            <a:r>
              <a:rPr lang="en-GB" sz="4400" b="1" err="1"/>
              <a:t>Menitorix</a:t>
            </a:r>
            <a:r>
              <a:rPr lang="en-GB" sz="4400" b="1"/>
              <a:t>© (Hib/</a:t>
            </a:r>
            <a:r>
              <a:rPr lang="en-GB" sz="4400" b="1" err="1"/>
              <a:t>MenC</a:t>
            </a:r>
            <a:r>
              <a:rPr lang="en-GB" sz="4400" b="1"/>
              <a:t>) to be discontinued</a:t>
            </a:r>
            <a:endParaRPr lang="en-GB" b="1"/>
          </a:p>
        </p:txBody>
      </p:sp>
      <p:sp>
        <p:nvSpPr>
          <p:cNvPr id="5" name="Slide Number Placeholder 4">
            <a:extLst>
              <a:ext uri="{FF2B5EF4-FFF2-40B4-BE49-F238E27FC236}">
                <a16:creationId xmlns:a16="http://schemas.microsoft.com/office/drawing/2014/main" id="{F279E560-7797-7E18-97FE-75CB8CB30B50}"/>
              </a:ext>
            </a:extLst>
          </p:cNvPr>
          <p:cNvSpPr>
            <a:spLocks noGrp="1"/>
          </p:cNvSpPr>
          <p:nvPr>
            <p:ph type="sldNum" sz="quarter" idx="12"/>
          </p:nvPr>
        </p:nvSpPr>
        <p:spPr/>
        <p:txBody>
          <a:bodyPr/>
          <a:lstStyle/>
          <a:p>
            <a:fld id="{561D0CCE-8DCC-44DC-A653-AE62B1D84A52}" type="slidenum">
              <a:rPr lang="en-GB" smtClean="0"/>
              <a:pPr/>
              <a:t>29</a:t>
            </a:fld>
            <a:endParaRPr lang="en-GB"/>
          </a:p>
        </p:txBody>
      </p:sp>
      <p:sp>
        <p:nvSpPr>
          <p:cNvPr id="9" name="TextBox 8">
            <a:extLst>
              <a:ext uri="{FF2B5EF4-FFF2-40B4-BE49-F238E27FC236}">
                <a16:creationId xmlns:a16="http://schemas.microsoft.com/office/drawing/2014/main" id="{DDC645EB-418B-0FF7-F475-176FFDFD7ADE}"/>
              </a:ext>
            </a:extLst>
          </p:cNvPr>
          <p:cNvSpPr txBox="1"/>
          <p:nvPr/>
        </p:nvSpPr>
        <p:spPr>
          <a:xfrm>
            <a:off x="524837" y="914401"/>
            <a:ext cx="11266669" cy="5324535"/>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i="0" dirty="0">
                <a:solidFill>
                  <a:srgbClr val="212A73"/>
                </a:solidFill>
                <a:effectLst/>
              </a:rPr>
              <a:t>The </a:t>
            </a:r>
            <a:r>
              <a:rPr lang="en-GB" sz="2000" dirty="0">
                <a:solidFill>
                  <a:srgbClr val="212A73"/>
                </a:solidFill>
                <a:hlinkClick r:id="rId3"/>
              </a:rPr>
              <a:t>JCVI</a:t>
            </a:r>
            <a:r>
              <a:rPr lang="en-GB" sz="2000" b="0" i="0" dirty="0">
                <a:solidFill>
                  <a:srgbClr val="212A73"/>
                </a:solidFill>
                <a:effectLst/>
                <a:hlinkClick r:id="rId3"/>
              </a:rPr>
              <a:t> published a statement outlining changes to the childhood schedule – November 2022</a:t>
            </a:r>
            <a:r>
              <a:rPr lang="en-GB" sz="2000" b="0" i="0" dirty="0">
                <a:solidFill>
                  <a:srgbClr val="212A73"/>
                </a:solidFill>
                <a:effectLst/>
              </a:rPr>
              <a:t>. This statement highlights that </a:t>
            </a:r>
            <a:r>
              <a:rPr lang="en-GB" sz="2000" b="0" i="0" dirty="0" err="1">
                <a:solidFill>
                  <a:srgbClr val="212A73"/>
                </a:solidFill>
                <a:effectLst/>
              </a:rPr>
              <a:t>Menitorix</a:t>
            </a:r>
            <a:r>
              <a:rPr lang="en-GB" sz="2000" b="0" i="0" dirty="0">
                <a:solidFill>
                  <a:srgbClr val="212A73"/>
                </a:solidFill>
                <a:effectLst/>
              </a:rPr>
              <a:t>© (</a:t>
            </a:r>
            <a:r>
              <a:rPr lang="en-GB" sz="2000" dirty="0">
                <a:solidFill>
                  <a:srgbClr val="212A73"/>
                </a:solidFill>
              </a:rPr>
              <a:t>Hib</a:t>
            </a:r>
            <a:r>
              <a:rPr lang="en-GB" sz="2000" b="0" i="0" dirty="0">
                <a:solidFill>
                  <a:srgbClr val="212A73"/>
                </a:solidFill>
                <a:effectLst/>
              </a:rPr>
              <a:t>/</a:t>
            </a:r>
            <a:r>
              <a:rPr lang="en-GB" sz="2000" b="0" i="0" dirty="0" err="1">
                <a:solidFill>
                  <a:srgbClr val="212A73"/>
                </a:solidFill>
                <a:effectLst/>
              </a:rPr>
              <a:t>MenC</a:t>
            </a:r>
            <a:r>
              <a:rPr lang="en-GB" sz="2000" b="0" i="0" dirty="0">
                <a:solidFill>
                  <a:srgbClr val="212A73"/>
                </a:solidFill>
                <a:effectLst/>
              </a:rPr>
              <a:t>) is to be discontinued. A commercial decision made by the marketing authorisation holder, GSK. </a:t>
            </a:r>
            <a:r>
              <a:rPr lang="en-US" altLang="en-US" sz="2000" dirty="0"/>
              <a:t>The JCVI recommended the following changes once the current supply of </a:t>
            </a:r>
            <a:r>
              <a:rPr lang="en-US" altLang="en-US" sz="2000" dirty="0" err="1"/>
              <a:t>Menitorix</a:t>
            </a:r>
            <a:r>
              <a:rPr lang="en-US" altLang="en-US" sz="2000" dirty="0"/>
              <a:t>© Hib/</a:t>
            </a:r>
            <a:r>
              <a:rPr lang="en-US" altLang="en-US" sz="2000" dirty="0" err="1"/>
              <a:t>MenC</a:t>
            </a:r>
            <a:r>
              <a:rPr lang="en-US" altLang="en-US" sz="2000" dirty="0"/>
              <a:t> vaccine has been used:</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dirty="0"/>
              <a:t>an additional dose of Hib-containing multivalent vaccine (such as the DTaP/IPV/Hib/</a:t>
            </a:r>
            <a:r>
              <a:rPr lang="en-US" altLang="en-US" sz="2000" dirty="0" err="1"/>
              <a:t>HepB</a:t>
            </a:r>
            <a:r>
              <a:rPr lang="en-US" altLang="en-US" sz="2000" dirty="0"/>
              <a:t> which is also given earlier in infancy) should be given at 18 months</a:t>
            </a:r>
            <a:endParaRPr lang="en-US" altLang="en-US" sz="2000" dirty="0">
              <a:cs typeface="Arial"/>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dirty="0"/>
              <a:t>the second dose of MMR vaccine should be brought forwards from 3 years 4 months to 18 months of age</a:t>
            </a:r>
            <a:endParaRPr lang="en-US" altLang="en-US" sz="2000" dirty="0">
              <a:cs typeface="Arial"/>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p>
          <a:p>
            <a:pPr marL="342900" indent="-342900" eaLnBrk="0" fontAlgn="base" hangingPunct="0">
              <a:spcBef>
                <a:spcPct val="0"/>
              </a:spcBef>
              <a:spcAft>
                <a:spcPct val="0"/>
              </a:spcAft>
              <a:buFont typeface="Arial" panose="020B0604020202020204" pitchFamily="34" charset="0"/>
              <a:buChar char="•"/>
            </a:pPr>
            <a:r>
              <a:rPr lang="en-US" altLang="en-US" sz="2000" dirty="0"/>
              <a:t>due to the success of the adolescent </a:t>
            </a:r>
            <a:r>
              <a:rPr lang="en-US" altLang="en-US" sz="2000" dirty="0" err="1"/>
              <a:t>MenACWY</a:t>
            </a:r>
            <a:r>
              <a:rPr lang="en-US" altLang="en-US" sz="2000" dirty="0"/>
              <a:t> </a:t>
            </a:r>
            <a:r>
              <a:rPr lang="en-US" altLang="en-US" sz="2000" dirty="0" err="1"/>
              <a:t>programme</a:t>
            </a:r>
            <a:r>
              <a:rPr lang="en-US" altLang="en-US" sz="2000" dirty="0"/>
              <a:t> in controlling meningococcal C disease across the population a dose of meningococcal C containing vaccine should no longer be given at 12 months</a:t>
            </a:r>
            <a:endParaRPr lang="en-US" altLang="en-US" sz="2000" dirty="0">
              <a:cs typeface="Arial"/>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2000" dirty="0"/>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t>In the meantime, the JCVI will keep emerging evidence under review, including ongoing epidemiology and disease incidence.</a:t>
            </a:r>
            <a:endParaRPr lang="en-US" altLang="en-US" sz="2000" dirty="0">
              <a:cs typeface="Arial"/>
            </a:endParaRPr>
          </a:p>
        </p:txBody>
      </p:sp>
    </p:spTree>
    <p:extLst>
      <p:ext uri="{BB962C8B-B14F-4D97-AF65-F5344CB8AC3E}">
        <p14:creationId xmlns:p14="http://schemas.microsoft.com/office/powerpoint/2010/main" val="1554328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DF414-DF12-E7C4-E7D6-8DAA8EC20F00}"/>
              </a:ext>
            </a:extLst>
          </p:cNvPr>
          <p:cNvSpPr>
            <a:spLocks noGrp="1"/>
          </p:cNvSpPr>
          <p:nvPr>
            <p:ph type="title"/>
          </p:nvPr>
        </p:nvSpPr>
        <p:spPr>
          <a:xfrm>
            <a:off x="337457" y="96603"/>
            <a:ext cx="10515600" cy="740229"/>
          </a:xfrm>
        </p:spPr>
        <p:txBody>
          <a:bodyPr/>
          <a:lstStyle/>
          <a:p>
            <a:r>
              <a:rPr lang="en-GB" b="1"/>
              <a:t>Training context</a:t>
            </a:r>
          </a:p>
        </p:txBody>
      </p:sp>
      <p:sp>
        <p:nvSpPr>
          <p:cNvPr id="3" name="Content Placeholder 2">
            <a:extLst>
              <a:ext uri="{FF2B5EF4-FFF2-40B4-BE49-F238E27FC236}">
                <a16:creationId xmlns:a16="http://schemas.microsoft.com/office/drawing/2014/main" id="{67560CFF-CD1D-1A81-3DC4-A455DBFCFA2C}"/>
              </a:ext>
            </a:extLst>
          </p:cNvPr>
          <p:cNvSpPr>
            <a:spLocks noGrp="1"/>
          </p:cNvSpPr>
          <p:nvPr>
            <p:ph idx="1"/>
          </p:nvPr>
        </p:nvSpPr>
        <p:spPr>
          <a:xfrm>
            <a:off x="3777343" y="1053288"/>
            <a:ext cx="4735285" cy="4351338"/>
          </a:xfrm>
        </p:spPr>
        <p:txBody>
          <a:bodyPr/>
          <a:lstStyle/>
          <a:p>
            <a:pPr marL="0" indent="0">
              <a:buNone/>
            </a:pPr>
            <a:r>
              <a:rPr lang="en-GB" sz="2000"/>
              <a:t>With the ongoing development of new and improved vaccines and the epidemiology of infectious diseases constantly changing, the need to modify or introduce new vaccine programmes occurs frequently.</a:t>
            </a:r>
          </a:p>
          <a:p>
            <a:pPr marL="0" indent="0">
              <a:buNone/>
            </a:pPr>
            <a:r>
              <a:rPr lang="en-GB" sz="2000"/>
              <a:t>It is vital that healthcare professionals involved in immunisation receive solid foundation training in immunisation.</a:t>
            </a:r>
          </a:p>
          <a:p>
            <a:pPr marL="0" indent="0">
              <a:buNone/>
            </a:pPr>
            <a:r>
              <a:rPr lang="en-GB" sz="2000"/>
              <a:t>Annual updates should be provided. More frequent updates may be required if substantial changes to programmes or policies are made, or new vaccines are introduced.</a:t>
            </a:r>
          </a:p>
        </p:txBody>
      </p:sp>
      <p:sp>
        <p:nvSpPr>
          <p:cNvPr id="5" name="Slide Number Placeholder 4">
            <a:extLst>
              <a:ext uri="{FF2B5EF4-FFF2-40B4-BE49-F238E27FC236}">
                <a16:creationId xmlns:a16="http://schemas.microsoft.com/office/drawing/2014/main" id="{806B05E2-52F5-1270-81D0-E7BC126F482D}"/>
              </a:ext>
            </a:extLst>
          </p:cNvPr>
          <p:cNvSpPr>
            <a:spLocks noGrp="1"/>
          </p:cNvSpPr>
          <p:nvPr>
            <p:ph type="sldNum" sz="quarter" idx="12"/>
          </p:nvPr>
        </p:nvSpPr>
        <p:spPr/>
        <p:txBody>
          <a:bodyPr/>
          <a:lstStyle/>
          <a:p>
            <a:fld id="{561D0CCE-8DCC-44DC-A653-AE62B1D84A52}" type="slidenum">
              <a:rPr lang="en-GB" smtClean="0"/>
              <a:pPr/>
              <a:t>3</a:t>
            </a:fld>
            <a:endParaRPr lang="en-GB"/>
          </a:p>
        </p:txBody>
      </p:sp>
      <p:pic>
        <p:nvPicPr>
          <p:cNvPr id="6" name="Picture 5">
            <a:extLst>
              <a:ext uri="{FF2B5EF4-FFF2-40B4-BE49-F238E27FC236}">
                <a16:creationId xmlns:a16="http://schemas.microsoft.com/office/drawing/2014/main" id="{F45902A3-3024-02F4-5E1C-341524E81FC5}"/>
              </a:ext>
            </a:extLst>
          </p:cNvPr>
          <p:cNvPicPr>
            <a:picLocks noChangeAspect="1"/>
          </p:cNvPicPr>
          <p:nvPr/>
        </p:nvPicPr>
        <p:blipFill rotWithShape="1">
          <a:blip r:embed="rId3"/>
          <a:srcRect l="34376" t="13968" r="35000" b="9206"/>
          <a:stretch/>
        </p:blipFill>
        <p:spPr>
          <a:xfrm>
            <a:off x="337457" y="1053288"/>
            <a:ext cx="3083696" cy="4351338"/>
          </a:xfrm>
          <a:prstGeom prst="rect">
            <a:avLst/>
          </a:prstGeom>
          <a:ln>
            <a:solidFill>
              <a:srgbClr val="002060"/>
            </a:solidFill>
          </a:ln>
        </p:spPr>
      </p:pic>
      <p:sp>
        <p:nvSpPr>
          <p:cNvPr id="8" name="TextBox 7">
            <a:extLst>
              <a:ext uri="{FF2B5EF4-FFF2-40B4-BE49-F238E27FC236}">
                <a16:creationId xmlns:a16="http://schemas.microsoft.com/office/drawing/2014/main" id="{A59533E1-D14C-7EF7-7318-7EF5E2924CA1}"/>
              </a:ext>
            </a:extLst>
          </p:cNvPr>
          <p:cNvSpPr txBox="1"/>
          <p:nvPr/>
        </p:nvSpPr>
        <p:spPr>
          <a:xfrm>
            <a:off x="97971" y="5603685"/>
            <a:ext cx="12094029" cy="738664"/>
          </a:xfrm>
          <a:prstGeom prst="rect">
            <a:avLst/>
          </a:prstGeom>
          <a:noFill/>
        </p:spPr>
        <p:txBody>
          <a:bodyPr wrap="square">
            <a:spAutoFit/>
          </a:bodyPr>
          <a:lstStyle/>
          <a:p>
            <a:r>
              <a:rPr lang="en-GB" sz="1400">
                <a:hlinkClick r:id="rId4"/>
              </a:rPr>
              <a:t>www.gov.uk/government/publications/national-minimum-standards-and-core-curriculum-for-immunisation-training-for-registered-healthcare-practitioners</a:t>
            </a:r>
            <a:endParaRPr lang="en-GB" sz="1400"/>
          </a:p>
          <a:p>
            <a:r>
              <a:rPr lang="en-GB" sz="1400">
                <a:hlinkClick r:id="rId5"/>
              </a:rPr>
              <a:t>https://www.rcn.org.uk/Professional-Development/publications/immunisation-knowledge-and-skills-competence-assessment-tool-uk-pub-010-074</a:t>
            </a:r>
            <a:endParaRPr lang="en-GB" sz="1400"/>
          </a:p>
          <a:p>
            <a:endParaRPr lang="en-GB" sz="1400"/>
          </a:p>
        </p:txBody>
      </p:sp>
      <p:pic>
        <p:nvPicPr>
          <p:cNvPr id="10" name="Picture 9">
            <a:extLst>
              <a:ext uri="{FF2B5EF4-FFF2-40B4-BE49-F238E27FC236}">
                <a16:creationId xmlns:a16="http://schemas.microsoft.com/office/drawing/2014/main" id="{D31DC12A-98F6-786F-C1CB-AD26702997C0}"/>
              </a:ext>
            </a:extLst>
          </p:cNvPr>
          <p:cNvPicPr>
            <a:picLocks noChangeAspect="1"/>
          </p:cNvPicPr>
          <p:nvPr/>
        </p:nvPicPr>
        <p:blipFill rotWithShape="1">
          <a:blip r:embed="rId6"/>
          <a:srcRect l="34286" t="14742" r="35089" b="9047"/>
          <a:stretch/>
        </p:blipFill>
        <p:spPr>
          <a:xfrm>
            <a:off x="8702735" y="957943"/>
            <a:ext cx="3176678" cy="4446683"/>
          </a:xfrm>
          <a:prstGeom prst="rect">
            <a:avLst/>
          </a:prstGeom>
          <a:ln>
            <a:solidFill>
              <a:srgbClr val="002060"/>
            </a:solidFill>
          </a:ln>
        </p:spPr>
      </p:pic>
    </p:spTree>
    <p:extLst>
      <p:ext uri="{BB962C8B-B14F-4D97-AF65-F5344CB8AC3E}">
        <p14:creationId xmlns:p14="http://schemas.microsoft.com/office/powerpoint/2010/main" val="3053362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61CF5-3F98-2F85-1F24-182CAC6A83FD}"/>
              </a:ext>
            </a:extLst>
          </p:cNvPr>
          <p:cNvSpPr>
            <a:spLocks noGrp="1"/>
          </p:cNvSpPr>
          <p:nvPr>
            <p:ph type="title"/>
          </p:nvPr>
        </p:nvSpPr>
        <p:spPr>
          <a:xfrm>
            <a:off x="838200" y="98585"/>
            <a:ext cx="10515600" cy="806129"/>
          </a:xfrm>
        </p:spPr>
        <p:txBody>
          <a:bodyPr lIns="91440" tIns="45720" rIns="91440" bIns="45720" anchor="t"/>
          <a:lstStyle/>
          <a:p>
            <a:r>
              <a:rPr lang="en-US" altLang="en-US" b="1"/>
              <a:t>Timing of the Hib dose</a:t>
            </a:r>
            <a:endParaRPr lang="en-GB"/>
          </a:p>
        </p:txBody>
      </p:sp>
      <p:sp>
        <p:nvSpPr>
          <p:cNvPr id="3" name="Content Placeholder 2">
            <a:extLst>
              <a:ext uri="{FF2B5EF4-FFF2-40B4-BE49-F238E27FC236}">
                <a16:creationId xmlns:a16="http://schemas.microsoft.com/office/drawing/2014/main" id="{7F171E37-2ABF-5381-FA65-51A6CA195526}"/>
              </a:ext>
            </a:extLst>
          </p:cNvPr>
          <p:cNvSpPr>
            <a:spLocks noGrp="1"/>
          </p:cNvSpPr>
          <p:nvPr>
            <p:ph idx="1"/>
          </p:nvPr>
        </p:nvSpPr>
        <p:spPr>
          <a:xfrm>
            <a:off x="838200" y="904714"/>
            <a:ext cx="10515600" cy="4351338"/>
          </a:xfrm>
        </p:spPr>
        <p:txBody>
          <a:bodyPr lIns="91440" tIns="45720" rIns="91440" bIns="45720" anchor="t"/>
          <a:lstStyle/>
          <a:p>
            <a:pPr>
              <a:lnSpc>
                <a:spcPct val="100000"/>
              </a:lnSpc>
            </a:pPr>
            <a:r>
              <a:rPr lang="en-US" altLang="en-US" sz="2000"/>
              <a:t>The overarching aim of the Hib </a:t>
            </a:r>
            <a:r>
              <a:rPr lang="en-US" altLang="en-US" sz="2000" err="1"/>
              <a:t>programme</a:t>
            </a:r>
            <a:r>
              <a:rPr lang="en-US" altLang="en-US" sz="2000"/>
              <a:t> is to attain herd immunity in the population </a:t>
            </a:r>
            <a:endParaRPr lang="en-US" altLang="en-US" sz="2000">
              <a:cs typeface="Arial"/>
            </a:endParaRPr>
          </a:p>
          <a:p>
            <a:pPr>
              <a:lnSpc>
                <a:spcPct val="100000"/>
              </a:lnSpc>
            </a:pPr>
            <a:r>
              <a:rPr lang="en-GB" sz="2000"/>
              <a:t>Modelling studies have shown that Hib transmission is primarily driven by children aged 2 to 4 years. Therefore vaccination at any time before then should prevent transmission. Without a booster dose carriage is likely to increase, with one study showing a carriage prevalence of 4% in school-age children who had not had a booster</a:t>
            </a:r>
            <a:endParaRPr lang="en-GB" sz="2000">
              <a:cs typeface="Arial"/>
            </a:endParaRPr>
          </a:p>
          <a:p>
            <a:r>
              <a:rPr lang="en-GB" sz="2000">
                <a:cs typeface="Arial"/>
              </a:rPr>
              <a:t>As </a:t>
            </a:r>
            <a:r>
              <a:rPr lang="en-GB" sz="2000" err="1">
                <a:cs typeface="Arial"/>
              </a:rPr>
              <a:t>Menitorix</a:t>
            </a:r>
            <a:r>
              <a:rPr lang="en-GB" sz="2000">
                <a:cs typeface="Arial"/>
              </a:rPr>
              <a:t>© (Hib/</a:t>
            </a:r>
            <a:r>
              <a:rPr lang="en-GB" sz="2000" err="1">
                <a:cs typeface="Arial"/>
              </a:rPr>
              <a:t>MenC</a:t>
            </a:r>
            <a:r>
              <a:rPr lang="en-GB" sz="2000">
                <a:cs typeface="Arial"/>
              </a:rPr>
              <a:t>) is being discontinued, once it is no longer available the dose of  Hib vaccine at 12 months will no longer be available</a:t>
            </a:r>
          </a:p>
          <a:p>
            <a:r>
              <a:rPr lang="en-GB" sz="2000">
                <a:cs typeface="Arial"/>
              </a:rPr>
              <a:t>It have been recommended that this is replaced with an additional dose of Hib containing vaccine (DTaP/IPV/Hib/</a:t>
            </a:r>
            <a:r>
              <a:rPr lang="en-GB" sz="2000" err="1">
                <a:cs typeface="Arial"/>
              </a:rPr>
              <a:t>HepB</a:t>
            </a:r>
            <a:r>
              <a:rPr lang="en-GB" sz="2000">
                <a:cs typeface="Arial"/>
              </a:rPr>
              <a:t>) at 18 months</a:t>
            </a:r>
            <a:endParaRPr lang="en-GB"/>
          </a:p>
          <a:p>
            <a:pPr>
              <a:lnSpc>
                <a:spcPct val="100000"/>
              </a:lnSpc>
            </a:pPr>
            <a:r>
              <a:rPr lang="en-GB" sz="2000"/>
              <a:t>Giving the Hib-containing vaccine dose at 18 months allows space and flexibility to consider the best schedule for future programmes.</a:t>
            </a:r>
            <a:endParaRPr lang="en-GB" sz="2000">
              <a:cs typeface="Arial"/>
            </a:endParaRPr>
          </a:p>
          <a:p>
            <a:pPr marL="0" indent="0" algn="ctr">
              <a:buNone/>
            </a:pPr>
            <a:r>
              <a:rPr lang="en-US" altLang="en-US" sz="1600">
                <a:hlinkClick r:id="rId3"/>
              </a:rPr>
              <a:t>https://www.gov.uk/government/publications/changes-to-the-childhood-immunisation-schedule-jcvi-statement/joint-committee-on-vaccination-and-immunisation-jcvi-statement-on-changes-to-the-childhood-immunisation-schedule</a:t>
            </a:r>
            <a:endParaRPr lang="en-US" altLang="en-US" sz="1600"/>
          </a:p>
          <a:p>
            <a:endParaRPr lang="en-GB"/>
          </a:p>
        </p:txBody>
      </p:sp>
      <p:sp>
        <p:nvSpPr>
          <p:cNvPr id="5" name="Slide Number Placeholder 4">
            <a:extLst>
              <a:ext uri="{FF2B5EF4-FFF2-40B4-BE49-F238E27FC236}">
                <a16:creationId xmlns:a16="http://schemas.microsoft.com/office/drawing/2014/main" id="{18CB0256-6C5E-9CE1-0ED7-9D6C23E66662}"/>
              </a:ext>
            </a:extLst>
          </p:cNvPr>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33394727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E4AFF-C431-851D-B630-B7D9B41F07A4}"/>
              </a:ext>
            </a:extLst>
          </p:cNvPr>
          <p:cNvSpPr>
            <a:spLocks noGrp="1"/>
          </p:cNvSpPr>
          <p:nvPr>
            <p:ph type="title"/>
          </p:nvPr>
        </p:nvSpPr>
        <p:spPr>
          <a:xfrm>
            <a:off x="419099" y="320675"/>
            <a:ext cx="11653035" cy="1325563"/>
          </a:xfrm>
        </p:spPr>
        <p:txBody>
          <a:bodyPr/>
          <a:lstStyle/>
          <a:p>
            <a:r>
              <a:rPr lang="en-GB" b="1"/>
              <a:t>MMR and </a:t>
            </a:r>
            <a:r>
              <a:rPr lang="en-GB" sz="4400" b="1"/>
              <a:t>DTaP/IPV/Hib/</a:t>
            </a:r>
            <a:r>
              <a:rPr lang="en-GB" sz="4400" b="1" err="1"/>
              <a:t>HepB</a:t>
            </a:r>
            <a:r>
              <a:rPr lang="en-GB" sz="4400" b="1"/>
              <a:t> at 18 months</a:t>
            </a:r>
            <a:endParaRPr lang="en-GB" b="1"/>
          </a:p>
        </p:txBody>
      </p:sp>
      <p:sp>
        <p:nvSpPr>
          <p:cNvPr id="3" name="Content Placeholder 2">
            <a:extLst>
              <a:ext uri="{FF2B5EF4-FFF2-40B4-BE49-F238E27FC236}">
                <a16:creationId xmlns:a16="http://schemas.microsoft.com/office/drawing/2014/main" id="{C30E957D-3FA0-020D-B34B-3C327AE19158}"/>
              </a:ext>
            </a:extLst>
          </p:cNvPr>
          <p:cNvSpPr>
            <a:spLocks noGrp="1"/>
          </p:cNvSpPr>
          <p:nvPr>
            <p:ph idx="1"/>
          </p:nvPr>
        </p:nvSpPr>
        <p:spPr>
          <a:xfrm>
            <a:off x="529975" y="1253331"/>
            <a:ext cx="10515600" cy="4351338"/>
          </a:xfrm>
        </p:spPr>
        <p:txBody>
          <a:bodyPr/>
          <a:lstStyle/>
          <a:p>
            <a:r>
              <a:rPr lang="en-GB" sz="2000"/>
              <a:t>The recommendation for giving both the Hib-containing vaccine and the second dose of MMR vaccine at 18 months requires the creation of a new immunisation visit</a:t>
            </a:r>
          </a:p>
          <a:p>
            <a:endParaRPr lang="en-GB" sz="2000"/>
          </a:p>
          <a:p>
            <a:r>
              <a:rPr lang="en-GB" sz="2000"/>
              <a:t>The main purpose of advancing the second dose of MMR vaccine from3 </a:t>
            </a:r>
            <a:r>
              <a:rPr lang="en-GB" sz="2000" err="1"/>
              <a:t>yrs</a:t>
            </a:r>
            <a:r>
              <a:rPr lang="en-GB" sz="2000"/>
              <a:t> and 4 months to 18 months is to improve coverage of the second dose and therefore further reduce the likelihood of measles outbreaks</a:t>
            </a:r>
          </a:p>
          <a:p>
            <a:endParaRPr lang="en-GB" sz="2000"/>
          </a:p>
          <a:p>
            <a:r>
              <a:rPr lang="en-GB" sz="2000"/>
              <a:t>In areas of London where the second dose of MMR was brought forwards in response to local measles outbreaks, an increase in uptake was noted</a:t>
            </a:r>
            <a:r>
              <a:rPr lang="en-GB" sz="2000" baseline="30000"/>
              <a:t>1</a:t>
            </a:r>
          </a:p>
          <a:p>
            <a:endParaRPr lang="en-GB" sz="2000"/>
          </a:p>
          <a:p>
            <a:r>
              <a:rPr lang="en-GB" sz="2000"/>
              <a:t>As the uptake of all routine vaccines remains of paramount importance, the JCVI considered that the probable benefit of increasing coverage in MMR justifies the additional routine immunisation visit</a:t>
            </a:r>
          </a:p>
          <a:p>
            <a:endParaRPr lang="en-GB"/>
          </a:p>
        </p:txBody>
      </p:sp>
      <p:sp>
        <p:nvSpPr>
          <p:cNvPr id="5" name="Slide Number Placeholder 4">
            <a:extLst>
              <a:ext uri="{FF2B5EF4-FFF2-40B4-BE49-F238E27FC236}">
                <a16:creationId xmlns:a16="http://schemas.microsoft.com/office/drawing/2014/main" id="{B03DB543-DD02-B33D-1031-37C76425EB2D}"/>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2927194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8CDDB-0FF5-A7CB-B247-C96223510A94}"/>
              </a:ext>
            </a:extLst>
          </p:cNvPr>
          <p:cNvSpPr>
            <a:spLocks noGrp="1"/>
          </p:cNvSpPr>
          <p:nvPr>
            <p:ph type="title"/>
          </p:nvPr>
        </p:nvSpPr>
        <p:spPr>
          <a:xfrm>
            <a:off x="838200" y="220337"/>
            <a:ext cx="10515600" cy="549275"/>
          </a:xfrm>
        </p:spPr>
        <p:txBody>
          <a:bodyPr/>
          <a:lstStyle/>
          <a:p>
            <a:r>
              <a:rPr lang="en-GB" b="1" i="0">
                <a:solidFill>
                  <a:srgbClr val="002060"/>
                </a:solidFill>
                <a:effectLst/>
              </a:rPr>
              <a:t>Group C meningococcal vaccine (1)</a:t>
            </a:r>
            <a:br>
              <a:rPr lang="en-GB" b="1" i="0">
                <a:solidFill>
                  <a:srgbClr val="0B0C0C"/>
                </a:solidFill>
                <a:effectLst/>
                <a:latin typeface="GDS Transport"/>
              </a:rPr>
            </a:br>
            <a:endParaRPr lang="en-GB"/>
          </a:p>
        </p:txBody>
      </p:sp>
      <p:sp>
        <p:nvSpPr>
          <p:cNvPr id="3" name="Content Placeholder 2">
            <a:extLst>
              <a:ext uri="{FF2B5EF4-FFF2-40B4-BE49-F238E27FC236}">
                <a16:creationId xmlns:a16="http://schemas.microsoft.com/office/drawing/2014/main" id="{D1F9A18C-DE47-CB49-4236-2E6E7DBA97C0}"/>
              </a:ext>
            </a:extLst>
          </p:cNvPr>
          <p:cNvSpPr>
            <a:spLocks noGrp="1"/>
          </p:cNvSpPr>
          <p:nvPr>
            <p:ph idx="1"/>
          </p:nvPr>
        </p:nvSpPr>
        <p:spPr>
          <a:xfrm>
            <a:off x="640254" y="1252127"/>
            <a:ext cx="7979417" cy="4351338"/>
          </a:xfrm>
        </p:spPr>
        <p:txBody>
          <a:bodyPr lIns="91440" tIns="45720" rIns="91440" bIns="45720" anchor="t"/>
          <a:lstStyle/>
          <a:p>
            <a:pPr algn="just"/>
            <a:r>
              <a:rPr lang="en-GB" sz="2000" b="0" i="0">
                <a:solidFill>
                  <a:srgbClr val="002060"/>
                </a:solidFill>
                <a:effectLst/>
              </a:rPr>
              <a:t>Modelling work reviewed by the </a:t>
            </a:r>
            <a:r>
              <a:rPr lang="en-GB" sz="2000">
                <a:solidFill>
                  <a:srgbClr val="002060"/>
                </a:solidFill>
              </a:rPr>
              <a:t>JCVI</a:t>
            </a:r>
            <a:r>
              <a:rPr lang="en-GB" sz="2000" b="0" i="0">
                <a:solidFill>
                  <a:srgbClr val="002060"/>
                </a:solidFill>
                <a:effectLst/>
              </a:rPr>
              <a:t> in June 2022 found that indirect protection against </a:t>
            </a:r>
            <a:r>
              <a:rPr lang="en-GB" sz="2000" b="0" i="0" err="1">
                <a:solidFill>
                  <a:srgbClr val="002060"/>
                </a:solidFill>
                <a:effectLst/>
              </a:rPr>
              <a:t>MenC</a:t>
            </a:r>
            <a:r>
              <a:rPr lang="en-GB" sz="2000" b="0" i="0">
                <a:solidFill>
                  <a:srgbClr val="002060"/>
                </a:solidFill>
                <a:effectLst/>
              </a:rPr>
              <a:t> in infants is sustained because of the teenage </a:t>
            </a:r>
            <a:r>
              <a:rPr lang="en-GB" sz="2000" b="0" i="0" err="1">
                <a:solidFill>
                  <a:srgbClr val="002060"/>
                </a:solidFill>
                <a:effectLst/>
              </a:rPr>
              <a:t>MenACWY</a:t>
            </a:r>
            <a:r>
              <a:rPr lang="en-GB" sz="2000" b="0" i="0">
                <a:solidFill>
                  <a:srgbClr val="002060"/>
                </a:solidFill>
                <a:effectLst/>
              </a:rPr>
              <a:t> programme</a:t>
            </a:r>
            <a:r>
              <a:rPr lang="en-GB" sz="2000">
                <a:solidFill>
                  <a:srgbClr val="002060"/>
                </a:solidFill>
              </a:rPr>
              <a:t> </a:t>
            </a:r>
            <a:endParaRPr lang="en-GB" sz="2000" b="0" i="0">
              <a:solidFill>
                <a:srgbClr val="002060"/>
              </a:solidFill>
              <a:effectLst/>
              <a:cs typeface="Arial"/>
            </a:endParaRPr>
          </a:p>
          <a:p>
            <a:pPr algn="just"/>
            <a:endParaRPr lang="en-GB" sz="2000" b="0" i="0">
              <a:solidFill>
                <a:srgbClr val="002060"/>
              </a:solidFill>
              <a:effectLst/>
              <a:cs typeface="Arial"/>
            </a:endParaRPr>
          </a:p>
          <a:p>
            <a:pPr algn="just"/>
            <a:r>
              <a:rPr lang="en-GB" sz="2000" b="0" i="0">
                <a:solidFill>
                  <a:srgbClr val="002060"/>
                </a:solidFill>
                <a:effectLst/>
              </a:rPr>
              <a:t>Over time the teenage vaccine programme is expected to reduce carriage prevalence of groups C, W and Y to near elimination levels (group A carriage has already been almost undetectable for many years in the UK)</a:t>
            </a:r>
            <a:endParaRPr lang="en-GB" sz="2000" b="0" i="0">
              <a:solidFill>
                <a:srgbClr val="002060"/>
              </a:solidFill>
              <a:effectLst/>
              <a:cs typeface="Arial"/>
            </a:endParaRPr>
          </a:p>
          <a:p>
            <a:pPr algn="just"/>
            <a:endParaRPr lang="en-GB" sz="2000" b="0" i="0">
              <a:solidFill>
                <a:srgbClr val="002060"/>
              </a:solidFill>
              <a:effectLst/>
              <a:cs typeface="Arial"/>
            </a:endParaRPr>
          </a:p>
          <a:p>
            <a:pPr algn="just"/>
            <a:r>
              <a:rPr lang="en-GB" sz="2000" b="0" i="0">
                <a:solidFill>
                  <a:srgbClr val="002060"/>
                </a:solidFill>
                <a:effectLst/>
              </a:rPr>
              <a:t>The predicted decline in transmission has been accelerated by the effects of the pandemic and the resulting reduction in social contact</a:t>
            </a:r>
            <a:endParaRPr lang="en-GB" sz="2000">
              <a:solidFill>
                <a:srgbClr val="002060"/>
              </a:solidFill>
              <a:cs typeface="Arial"/>
            </a:endParaRPr>
          </a:p>
          <a:p>
            <a:endParaRPr lang="en-GB"/>
          </a:p>
        </p:txBody>
      </p:sp>
      <p:sp>
        <p:nvSpPr>
          <p:cNvPr id="5" name="Slide Number Placeholder 4">
            <a:extLst>
              <a:ext uri="{FF2B5EF4-FFF2-40B4-BE49-F238E27FC236}">
                <a16:creationId xmlns:a16="http://schemas.microsoft.com/office/drawing/2014/main" id="{99FCDF70-5FEA-EDC9-9E24-5EDCFBB3B908}"/>
              </a:ext>
            </a:extLst>
          </p:cNvPr>
          <p:cNvSpPr>
            <a:spLocks noGrp="1"/>
          </p:cNvSpPr>
          <p:nvPr>
            <p:ph type="sldNum" sz="quarter" idx="12"/>
          </p:nvPr>
        </p:nvSpPr>
        <p:spPr/>
        <p:txBody>
          <a:bodyPr/>
          <a:lstStyle/>
          <a:p>
            <a:fld id="{561D0CCE-8DCC-44DC-A653-AE62B1D84A52}" type="slidenum">
              <a:rPr lang="en-GB" smtClean="0"/>
              <a:pPr/>
              <a:t>32</a:t>
            </a:fld>
            <a:endParaRPr lang="en-GB"/>
          </a:p>
        </p:txBody>
      </p:sp>
      <p:pic>
        <p:nvPicPr>
          <p:cNvPr id="1026" name="Picture 2" descr="School age children and young people - Public Health Wales">
            <a:extLst>
              <a:ext uri="{FF2B5EF4-FFF2-40B4-BE49-F238E27FC236}">
                <a16:creationId xmlns:a16="http://schemas.microsoft.com/office/drawing/2014/main" id="{916AE8DD-1175-37D2-7F19-D3BACFF9C0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3890" y="1181412"/>
            <a:ext cx="3096936" cy="3114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954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7ED7C-2CF6-2A6C-C308-F6FE132AC347}"/>
              </a:ext>
            </a:extLst>
          </p:cNvPr>
          <p:cNvSpPr>
            <a:spLocks noGrp="1"/>
          </p:cNvSpPr>
          <p:nvPr>
            <p:ph type="title"/>
          </p:nvPr>
        </p:nvSpPr>
        <p:spPr>
          <a:xfrm>
            <a:off x="838200" y="136525"/>
            <a:ext cx="10515600" cy="1325563"/>
          </a:xfrm>
        </p:spPr>
        <p:txBody>
          <a:bodyPr/>
          <a:lstStyle/>
          <a:p>
            <a:r>
              <a:rPr lang="en-GB" b="1" i="0">
                <a:solidFill>
                  <a:srgbClr val="002060"/>
                </a:solidFill>
                <a:effectLst/>
              </a:rPr>
              <a:t>Group C meningococcal vaccine (2)</a:t>
            </a:r>
            <a:endParaRPr lang="en-GB"/>
          </a:p>
        </p:txBody>
      </p:sp>
      <p:sp>
        <p:nvSpPr>
          <p:cNvPr id="3" name="Content Placeholder 2">
            <a:extLst>
              <a:ext uri="{FF2B5EF4-FFF2-40B4-BE49-F238E27FC236}">
                <a16:creationId xmlns:a16="http://schemas.microsoft.com/office/drawing/2014/main" id="{195ADDEE-750B-E926-D475-85E084086C36}"/>
              </a:ext>
            </a:extLst>
          </p:cNvPr>
          <p:cNvSpPr>
            <a:spLocks noGrp="1"/>
          </p:cNvSpPr>
          <p:nvPr>
            <p:ph idx="1"/>
          </p:nvPr>
        </p:nvSpPr>
        <p:spPr>
          <a:xfrm>
            <a:off x="838200" y="1168079"/>
            <a:ext cx="10515600" cy="4351338"/>
          </a:xfrm>
        </p:spPr>
        <p:txBody>
          <a:bodyPr lIns="91440" tIns="45720" rIns="91440" bIns="45720" anchor="t"/>
          <a:lstStyle/>
          <a:p>
            <a:r>
              <a:rPr lang="en-GB" sz="2400" b="0" i="0">
                <a:solidFill>
                  <a:srgbClr val="002060"/>
                </a:solidFill>
                <a:effectLst/>
              </a:rPr>
              <a:t>It is therefore predicted that by the time </a:t>
            </a:r>
            <a:r>
              <a:rPr lang="en-GB" sz="2400" b="0" i="0" err="1">
                <a:solidFill>
                  <a:srgbClr val="002060"/>
                </a:solidFill>
                <a:effectLst/>
              </a:rPr>
              <a:t>Menitorix</a:t>
            </a:r>
            <a:r>
              <a:rPr lang="en-GB" sz="2400" b="0" i="0">
                <a:solidFill>
                  <a:srgbClr val="002060"/>
                </a:solidFill>
                <a:effectLst/>
              </a:rPr>
              <a:t> Hib/</a:t>
            </a:r>
            <a:r>
              <a:rPr lang="en-GB" sz="2400" b="0" i="0" err="1">
                <a:solidFill>
                  <a:srgbClr val="002060"/>
                </a:solidFill>
                <a:effectLst/>
              </a:rPr>
              <a:t>MenC</a:t>
            </a:r>
            <a:r>
              <a:rPr lang="en-GB" sz="2400" b="0" i="0">
                <a:solidFill>
                  <a:srgbClr val="002060"/>
                </a:solidFill>
                <a:effectLst/>
              </a:rPr>
              <a:t> vaccine is no longer available there would be very few i</a:t>
            </a:r>
            <a:r>
              <a:rPr lang="en-GB" sz="2400">
                <a:solidFill>
                  <a:srgbClr val="002060"/>
                </a:solidFill>
              </a:rPr>
              <a:t>nvasive meningococcal disease (IMD)</a:t>
            </a:r>
            <a:r>
              <a:rPr lang="en-GB" sz="2400" b="0" i="0">
                <a:solidFill>
                  <a:srgbClr val="002060"/>
                </a:solidFill>
                <a:effectLst/>
              </a:rPr>
              <a:t> cases caused by meningococcus groups A, C, W and Y each year, and therefore very few cases which could be prevented by a </a:t>
            </a:r>
            <a:r>
              <a:rPr lang="en-GB" sz="2400" b="0" i="0" err="1">
                <a:solidFill>
                  <a:srgbClr val="002060"/>
                </a:solidFill>
                <a:effectLst/>
              </a:rPr>
              <a:t>MenC</a:t>
            </a:r>
            <a:r>
              <a:rPr lang="en-GB" sz="2400" b="0" i="0">
                <a:solidFill>
                  <a:srgbClr val="002060"/>
                </a:solidFill>
                <a:effectLst/>
              </a:rPr>
              <a:t>-containing vaccine in infancy</a:t>
            </a:r>
          </a:p>
          <a:p>
            <a:r>
              <a:rPr lang="en-GB" sz="2400" b="0" i="0">
                <a:solidFill>
                  <a:srgbClr val="002060"/>
                </a:solidFill>
                <a:effectLst/>
              </a:rPr>
              <a:t>It is therefore essential that high uptake </a:t>
            </a:r>
            <a:r>
              <a:rPr lang="en-GB" sz="2400">
                <a:solidFill>
                  <a:srgbClr val="002060"/>
                </a:solidFill>
              </a:rPr>
              <a:t>of </a:t>
            </a:r>
            <a:r>
              <a:rPr lang="en-GB" sz="2400" err="1">
                <a:solidFill>
                  <a:srgbClr val="002060"/>
                </a:solidFill>
              </a:rPr>
              <a:t>MenACWY</a:t>
            </a:r>
            <a:r>
              <a:rPr lang="en-GB" sz="2400">
                <a:solidFill>
                  <a:srgbClr val="002060"/>
                </a:solidFill>
              </a:rPr>
              <a:t> and</a:t>
            </a:r>
            <a:r>
              <a:rPr lang="en-GB" sz="2400" b="0" i="0">
                <a:solidFill>
                  <a:srgbClr val="002060"/>
                </a:solidFill>
                <a:effectLst/>
              </a:rPr>
              <a:t> good surveillance of meningococcal infection and </a:t>
            </a:r>
            <a:r>
              <a:rPr lang="en-GB" sz="2400">
                <a:solidFill>
                  <a:srgbClr val="002060"/>
                </a:solidFill>
              </a:rPr>
              <a:t>IMD</a:t>
            </a:r>
            <a:r>
              <a:rPr lang="en-GB" sz="2400" b="0" i="0">
                <a:solidFill>
                  <a:srgbClr val="002060"/>
                </a:solidFill>
                <a:effectLst/>
              </a:rPr>
              <a:t> is maintained to monitor the impact of the vaccination programme and expected overall decline in disease</a:t>
            </a:r>
            <a:endParaRPr lang="en-GB" sz="2400" b="0" i="0">
              <a:solidFill>
                <a:srgbClr val="002060"/>
              </a:solidFill>
              <a:effectLst/>
              <a:cs typeface="Arial"/>
            </a:endParaRPr>
          </a:p>
          <a:p>
            <a:endParaRPr lang="en-GB" sz="2400" b="0" i="0">
              <a:solidFill>
                <a:srgbClr val="002060"/>
              </a:solidFill>
              <a:effectLst/>
            </a:endParaRPr>
          </a:p>
          <a:p>
            <a:pPr marL="0" indent="0" algn="ctr">
              <a:buNone/>
            </a:pPr>
            <a:r>
              <a:rPr lang="en-GB" sz="2400">
                <a:solidFill>
                  <a:srgbClr val="002060"/>
                </a:solidFill>
                <a:hlinkClick r:id="rId2"/>
              </a:rPr>
              <a:t>https://www.gov.uk/government/publications/changes-to-the-childhood-immunisation-schedule-jcvi-statement/joint-committee-on-vaccination-and-immunisation-jcvi-statement-on-changes-to-the-childhood-immunisation-schedule</a:t>
            </a:r>
            <a:endParaRPr lang="en-GB" sz="2400">
              <a:solidFill>
                <a:srgbClr val="002060"/>
              </a:solidFill>
            </a:endParaRPr>
          </a:p>
          <a:p>
            <a:endParaRPr lang="en-GB"/>
          </a:p>
        </p:txBody>
      </p:sp>
      <p:sp>
        <p:nvSpPr>
          <p:cNvPr id="5" name="Slide Number Placeholder 4">
            <a:extLst>
              <a:ext uri="{FF2B5EF4-FFF2-40B4-BE49-F238E27FC236}">
                <a16:creationId xmlns:a16="http://schemas.microsoft.com/office/drawing/2014/main" id="{CB71B440-2016-9799-0792-B4DC1B75F386}"/>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837854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9AD302-8FE8-CB0F-41BF-152FFCFAEF19}"/>
              </a:ext>
            </a:extLst>
          </p:cNvPr>
          <p:cNvSpPr>
            <a:spLocks noGrp="1"/>
          </p:cNvSpPr>
          <p:nvPr>
            <p:ph type="sldNum" sz="quarter" idx="12"/>
          </p:nvPr>
        </p:nvSpPr>
        <p:spPr/>
        <p:txBody>
          <a:bodyPr/>
          <a:lstStyle/>
          <a:p>
            <a:fld id="{561D0CCE-8DCC-44DC-A653-AE62B1D84A52}" type="slidenum">
              <a:rPr lang="en-GB" smtClean="0"/>
              <a:pPr/>
              <a:t>34</a:t>
            </a:fld>
            <a:endParaRPr lang="en-GB"/>
          </a:p>
        </p:txBody>
      </p:sp>
      <p:pic>
        <p:nvPicPr>
          <p:cNvPr id="4" name="Picture 3" descr="A graph of a number of people&#10;&#10;Description automatically generated with medium confidence">
            <a:extLst>
              <a:ext uri="{FF2B5EF4-FFF2-40B4-BE49-F238E27FC236}">
                <a16:creationId xmlns:a16="http://schemas.microsoft.com/office/drawing/2014/main" id="{C64E7CF7-0FA9-2971-E4AB-28B3FE54B8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2700" y="1023214"/>
            <a:ext cx="6825216" cy="4777988"/>
          </a:xfrm>
          <a:prstGeom prst="rect">
            <a:avLst/>
          </a:prstGeom>
        </p:spPr>
      </p:pic>
      <p:sp>
        <p:nvSpPr>
          <p:cNvPr id="7" name="Title 6">
            <a:extLst>
              <a:ext uri="{FF2B5EF4-FFF2-40B4-BE49-F238E27FC236}">
                <a16:creationId xmlns:a16="http://schemas.microsoft.com/office/drawing/2014/main" id="{6385415A-3E3E-21D3-60FD-084896D21270}"/>
              </a:ext>
            </a:extLst>
          </p:cNvPr>
          <p:cNvSpPr>
            <a:spLocks noGrp="1"/>
          </p:cNvSpPr>
          <p:nvPr>
            <p:ph type="title"/>
          </p:nvPr>
        </p:nvSpPr>
        <p:spPr>
          <a:xfrm>
            <a:off x="163033" y="0"/>
            <a:ext cx="11865934" cy="967563"/>
          </a:xfrm>
        </p:spPr>
        <p:txBody>
          <a:bodyPr/>
          <a:lstStyle/>
          <a:p>
            <a:pPr algn="ctr"/>
            <a:r>
              <a:rPr lang="en-GB" sz="3200" b="1" err="1">
                <a:effectLst/>
                <a:ea typeface="Calibri" panose="020F0502020204030204" pitchFamily="34" charset="0"/>
                <a:cs typeface="Times New Roman" panose="02020603050405020304" pitchFamily="18" charset="0"/>
              </a:rPr>
              <a:t>MenACWY</a:t>
            </a:r>
            <a:r>
              <a:rPr lang="en-GB" sz="3200" b="1">
                <a:effectLst/>
                <a:ea typeface="Calibri" panose="020F0502020204030204" pitchFamily="34" charset="0"/>
                <a:cs typeface="Times New Roman" panose="02020603050405020304" pitchFamily="18" charset="0"/>
              </a:rPr>
              <a:t> coverage in adolescents aged 15 and 16 years of age in Wales, from quarter 1 (2018) to quarter 1 (2024) </a:t>
            </a:r>
            <a:br>
              <a:rPr lang="en-GB" sz="2400"/>
            </a:br>
            <a:endParaRPr lang="en-GB" sz="2400"/>
          </a:p>
        </p:txBody>
      </p:sp>
      <p:sp>
        <p:nvSpPr>
          <p:cNvPr id="10" name="TextBox 9">
            <a:extLst>
              <a:ext uri="{FF2B5EF4-FFF2-40B4-BE49-F238E27FC236}">
                <a16:creationId xmlns:a16="http://schemas.microsoft.com/office/drawing/2014/main" id="{820AF64A-221E-B078-5054-E1C7DBC2AA45}"/>
              </a:ext>
            </a:extLst>
          </p:cNvPr>
          <p:cNvSpPr txBox="1"/>
          <p:nvPr/>
        </p:nvSpPr>
        <p:spPr>
          <a:xfrm>
            <a:off x="2412889" y="5801202"/>
            <a:ext cx="7819192" cy="369332"/>
          </a:xfrm>
          <a:prstGeom prst="rect">
            <a:avLst/>
          </a:prstGeom>
          <a:noFill/>
        </p:spPr>
        <p:txBody>
          <a:bodyPr wrap="none" rtlCol="0">
            <a:spAutoFit/>
          </a:bodyPr>
          <a:lstStyle/>
          <a:p>
            <a:r>
              <a:rPr lang="en-GB" i="1"/>
              <a:t>Source: PHW Vaccine Preventable Disease Programme Surveillance team</a:t>
            </a:r>
          </a:p>
        </p:txBody>
      </p:sp>
    </p:spTree>
    <p:extLst>
      <p:ext uri="{BB962C8B-B14F-4D97-AF65-F5344CB8AC3E}">
        <p14:creationId xmlns:p14="http://schemas.microsoft.com/office/powerpoint/2010/main" val="26092595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9E2AA1-002D-5A14-6FE6-6146F1FDA908}"/>
              </a:ext>
            </a:extLst>
          </p:cNvPr>
          <p:cNvSpPr>
            <a:spLocks noGrp="1"/>
          </p:cNvSpPr>
          <p:nvPr>
            <p:ph idx="1"/>
          </p:nvPr>
        </p:nvSpPr>
        <p:spPr>
          <a:xfrm>
            <a:off x="195209" y="152808"/>
            <a:ext cx="11722813" cy="864309"/>
          </a:xfrm>
        </p:spPr>
        <p:txBody>
          <a:bodyPr/>
          <a:lstStyle/>
          <a:p>
            <a:pPr marL="0" indent="0" algn="ctr">
              <a:buNone/>
            </a:pPr>
            <a:r>
              <a:rPr lang="en-GB" sz="3200" b="1">
                <a:latin typeface="+mj-lt"/>
                <a:cs typeface="Times New Roman" panose="02020603050405020304" pitchFamily="18" charset="0"/>
              </a:rPr>
              <a:t>Invasive meningococcal disease cases confirmed by quarter and capsular group: Wales, 2014-2023</a:t>
            </a:r>
          </a:p>
        </p:txBody>
      </p:sp>
      <p:sp>
        <p:nvSpPr>
          <p:cNvPr id="5" name="Slide Number Placeholder 4">
            <a:extLst>
              <a:ext uri="{FF2B5EF4-FFF2-40B4-BE49-F238E27FC236}">
                <a16:creationId xmlns:a16="http://schemas.microsoft.com/office/drawing/2014/main" id="{059AD302-8FE8-CB0F-41BF-152FFCFAEF19}"/>
              </a:ext>
            </a:extLst>
          </p:cNvPr>
          <p:cNvSpPr>
            <a:spLocks noGrp="1"/>
          </p:cNvSpPr>
          <p:nvPr>
            <p:ph type="sldNum" sz="quarter" idx="12"/>
          </p:nvPr>
        </p:nvSpPr>
        <p:spPr/>
        <p:txBody>
          <a:bodyPr/>
          <a:lstStyle/>
          <a:p>
            <a:fld id="{561D0CCE-8DCC-44DC-A653-AE62B1D84A52}" type="slidenum">
              <a:rPr lang="en-GB" smtClean="0"/>
              <a:pPr/>
              <a:t>35</a:t>
            </a:fld>
            <a:endParaRPr lang="en-GB"/>
          </a:p>
        </p:txBody>
      </p:sp>
      <p:pic>
        <p:nvPicPr>
          <p:cNvPr id="11" name="Picture 10">
            <a:extLst>
              <a:ext uri="{FF2B5EF4-FFF2-40B4-BE49-F238E27FC236}">
                <a16:creationId xmlns:a16="http://schemas.microsoft.com/office/drawing/2014/main" id="{0BD2A718-8A54-0559-1ADD-3F58DB3C7639}"/>
              </a:ext>
            </a:extLst>
          </p:cNvPr>
          <p:cNvPicPr>
            <a:picLocks noChangeAspect="1"/>
          </p:cNvPicPr>
          <p:nvPr/>
        </p:nvPicPr>
        <p:blipFill>
          <a:blip r:embed="rId2"/>
          <a:stretch>
            <a:fillRect/>
          </a:stretch>
        </p:blipFill>
        <p:spPr>
          <a:xfrm>
            <a:off x="1507697" y="1221320"/>
            <a:ext cx="8189677" cy="4629151"/>
          </a:xfrm>
          <a:prstGeom prst="rect">
            <a:avLst/>
          </a:prstGeom>
        </p:spPr>
      </p:pic>
      <p:sp>
        <p:nvSpPr>
          <p:cNvPr id="12" name="TextBox 11">
            <a:extLst>
              <a:ext uri="{FF2B5EF4-FFF2-40B4-BE49-F238E27FC236}">
                <a16:creationId xmlns:a16="http://schemas.microsoft.com/office/drawing/2014/main" id="{16992499-1D28-C557-BB0E-FD03608C6C69}"/>
              </a:ext>
            </a:extLst>
          </p:cNvPr>
          <p:cNvSpPr txBox="1"/>
          <p:nvPr/>
        </p:nvSpPr>
        <p:spPr>
          <a:xfrm>
            <a:off x="3579144" y="5850471"/>
            <a:ext cx="4288353" cy="369332"/>
          </a:xfrm>
          <a:prstGeom prst="rect">
            <a:avLst/>
          </a:prstGeom>
          <a:noFill/>
        </p:spPr>
        <p:txBody>
          <a:bodyPr wrap="none" rtlCol="0">
            <a:spAutoFit/>
          </a:bodyPr>
          <a:lstStyle/>
          <a:p>
            <a:r>
              <a:rPr lang="en-GB" i="1"/>
              <a:t>Source: PHW VPD case report Q4 2023</a:t>
            </a:r>
          </a:p>
        </p:txBody>
      </p:sp>
    </p:spTree>
    <p:extLst>
      <p:ext uri="{BB962C8B-B14F-4D97-AF65-F5344CB8AC3E}">
        <p14:creationId xmlns:p14="http://schemas.microsoft.com/office/powerpoint/2010/main" val="28975380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C4E04-1ECF-6436-7035-462E5EF9215C}"/>
              </a:ext>
            </a:extLst>
          </p:cNvPr>
          <p:cNvSpPr>
            <a:spLocks noGrp="1"/>
          </p:cNvSpPr>
          <p:nvPr>
            <p:ph type="title"/>
          </p:nvPr>
        </p:nvSpPr>
        <p:spPr>
          <a:xfrm>
            <a:off x="0" y="8934"/>
            <a:ext cx="12192000" cy="1325563"/>
          </a:xfrm>
        </p:spPr>
        <p:txBody>
          <a:bodyPr lIns="91440" tIns="45720" rIns="91440" bIns="45720" anchor="t"/>
          <a:lstStyle/>
          <a:p>
            <a:pPr algn="ctr"/>
            <a:r>
              <a:rPr lang="en-GB" b="1" i="0">
                <a:solidFill>
                  <a:srgbClr val="002060"/>
                </a:solidFill>
                <a:effectLst/>
                <a:latin typeface="Arial"/>
                <a:cs typeface="Arial"/>
              </a:rPr>
              <a:t>JCVI statement on a childhood varicella (chickenpox) vaccination programme</a:t>
            </a:r>
            <a:br>
              <a:rPr lang="en-GB" b="1" i="0">
                <a:effectLst/>
                <a:latin typeface="GDS Transport"/>
              </a:rPr>
            </a:br>
            <a:endParaRPr lang="en-GB">
              <a:solidFill>
                <a:srgbClr val="002060"/>
              </a:solidFill>
            </a:endParaRPr>
          </a:p>
        </p:txBody>
      </p:sp>
      <p:sp>
        <p:nvSpPr>
          <p:cNvPr id="3" name="Content Placeholder 2">
            <a:extLst>
              <a:ext uri="{FF2B5EF4-FFF2-40B4-BE49-F238E27FC236}">
                <a16:creationId xmlns:a16="http://schemas.microsoft.com/office/drawing/2014/main" id="{0782E2DD-A027-CD8A-AD73-98C3FED87157}"/>
              </a:ext>
            </a:extLst>
          </p:cNvPr>
          <p:cNvSpPr>
            <a:spLocks noGrp="1"/>
          </p:cNvSpPr>
          <p:nvPr>
            <p:ph idx="1"/>
          </p:nvPr>
        </p:nvSpPr>
        <p:spPr>
          <a:xfrm>
            <a:off x="838199" y="1471285"/>
            <a:ext cx="10846981" cy="5673793"/>
          </a:xfrm>
        </p:spPr>
        <p:txBody>
          <a:bodyPr/>
          <a:lstStyle/>
          <a:p>
            <a:r>
              <a:rPr lang="en-GB" sz="2000">
                <a:hlinkClick r:id="rId3"/>
              </a:rPr>
              <a:t>In November 2023, the Joint Committee on Vaccination and Immunisation (JCVI) advised</a:t>
            </a:r>
            <a:r>
              <a:rPr lang="en-GB" sz="2000"/>
              <a:t> that a universal varicella (chickenpox) vaccination programme should be introduced as part of the routine childhood schedule. Stating that this  should be a 2-dose programme offering vaccination at 12 and 18 months of age using the combined </a:t>
            </a:r>
            <a:r>
              <a:rPr lang="en-GB" sz="2000" b="1"/>
              <a:t>MMRV (measles, mumps, rubella and varicella) vaccine</a:t>
            </a:r>
          </a:p>
        </p:txBody>
      </p:sp>
      <p:sp>
        <p:nvSpPr>
          <p:cNvPr id="5" name="Slide Number Placeholder 4">
            <a:extLst>
              <a:ext uri="{FF2B5EF4-FFF2-40B4-BE49-F238E27FC236}">
                <a16:creationId xmlns:a16="http://schemas.microsoft.com/office/drawing/2014/main" id="{EA89BCBA-CC5B-6568-15DC-E659867C8A09}"/>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6" name="TextBox 5">
            <a:extLst>
              <a:ext uri="{FF2B5EF4-FFF2-40B4-BE49-F238E27FC236}">
                <a16:creationId xmlns:a16="http://schemas.microsoft.com/office/drawing/2014/main" id="{05A0384F-57E6-0AFA-246D-6A418629E512}"/>
              </a:ext>
            </a:extLst>
          </p:cNvPr>
          <p:cNvSpPr txBox="1"/>
          <p:nvPr/>
        </p:nvSpPr>
        <p:spPr>
          <a:xfrm>
            <a:off x="1062368" y="3080241"/>
            <a:ext cx="10398642" cy="3139321"/>
          </a:xfrm>
          <a:prstGeom prst="rect">
            <a:avLst/>
          </a:prstGeom>
          <a:noFill/>
        </p:spPr>
        <p:txBody>
          <a:bodyPr wrap="square">
            <a:spAutoFit/>
          </a:bodyPr>
          <a:lstStyle/>
          <a:p>
            <a:r>
              <a:rPr lang="en-GB" b="1"/>
              <a:t>Complications of Varicella infection</a:t>
            </a:r>
          </a:p>
          <a:p>
            <a:endParaRPr lang="en-GB" b="1"/>
          </a:p>
          <a:p>
            <a:pPr marL="742950" lvl="1" indent="-285750">
              <a:buFont typeface="Arial" panose="020B0604020202020204" pitchFamily="34" charset="0"/>
              <a:buChar char="•"/>
            </a:pPr>
            <a:r>
              <a:rPr lang="en-GB"/>
              <a:t>Some children will go on to develop complications from varicella including bacterial infection of skin lesions (including group A streptococcus) and in rare cases, encephalitis, pneumonitis and stroke. These complications can result in hospitalisation and very rarely may result in death</a:t>
            </a:r>
          </a:p>
          <a:p>
            <a:pPr lvl="1"/>
            <a:endParaRPr lang="en-GB"/>
          </a:p>
          <a:p>
            <a:pPr marL="742950" lvl="1" indent="-285750">
              <a:buFont typeface="Arial" panose="020B0604020202020204" pitchFamily="34" charset="0"/>
              <a:buChar char="•"/>
            </a:pPr>
            <a:r>
              <a:rPr lang="en-GB"/>
              <a:t>Varicella is often more serious in very young infants (under 4 weeks) and adults, in particular in pregnancy when it may cause complications in both the mother and the foetus, and in adults who are immunosuppressed</a:t>
            </a:r>
          </a:p>
          <a:p>
            <a:endParaRPr lang="en-GB"/>
          </a:p>
        </p:txBody>
      </p:sp>
    </p:spTree>
    <p:extLst>
      <p:ext uri="{BB962C8B-B14F-4D97-AF65-F5344CB8AC3E}">
        <p14:creationId xmlns:p14="http://schemas.microsoft.com/office/powerpoint/2010/main" val="3869366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BFBB-ADA7-7866-C6D0-DF75BCAB47E4}"/>
              </a:ext>
            </a:extLst>
          </p:cNvPr>
          <p:cNvSpPr>
            <a:spLocks noGrp="1"/>
          </p:cNvSpPr>
          <p:nvPr>
            <p:ph type="title"/>
          </p:nvPr>
        </p:nvSpPr>
        <p:spPr/>
        <p:txBody>
          <a:bodyPr/>
          <a:lstStyle/>
          <a:p>
            <a:r>
              <a:rPr lang="en-GB" sz="4400" b="1"/>
              <a:t>Varicella burden</a:t>
            </a:r>
            <a:endParaRPr lang="en-GB"/>
          </a:p>
        </p:txBody>
      </p:sp>
      <p:sp>
        <p:nvSpPr>
          <p:cNvPr id="3" name="Content Placeholder 2">
            <a:extLst>
              <a:ext uri="{FF2B5EF4-FFF2-40B4-BE49-F238E27FC236}">
                <a16:creationId xmlns:a16="http://schemas.microsoft.com/office/drawing/2014/main" id="{F09267AD-5CA5-FE86-B73C-EF9356EE6C74}"/>
              </a:ext>
            </a:extLst>
          </p:cNvPr>
          <p:cNvSpPr>
            <a:spLocks noGrp="1"/>
          </p:cNvSpPr>
          <p:nvPr>
            <p:ph idx="1"/>
          </p:nvPr>
        </p:nvSpPr>
        <p:spPr>
          <a:xfrm>
            <a:off x="838200" y="1363288"/>
            <a:ext cx="10515600" cy="4351338"/>
          </a:xfrm>
        </p:spPr>
        <p:txBody>
          <a:bodyPr/>
          <a:lstStyle/>
          <a:p>
            <a:pPr lvl="1"/>
            <a:r>
              <a:rPr lang="en-GB" sz="2000" b="0" i="0">
                <a:solidFill>
                  <a:srgbClr val="002060"/>
                </a:solidFill>
                <a:effectLst/>
              </a:rPr>
              <a:t>A study was carried out by the University of Bristol to better capture the impact on quality of life for children hospitalised with varicella.</a:t>
            </a:r>
            <a:r>
              <a:rPr lang="en-GB" sz="2000" b="0" i="0">
                <a:solidFill>
                  <a:srgbClr val="0B0C0C"/>
                </a:solidFill>
                <a:effectLst/>
                <a:latin typeface="GDS Transport"/>
              </a:rPr>
              <a:t> </a:t>
            </a:r>
            <a:r>
              <a:rPr lang="en-GB" sz="2000" b="0" i="0">
                <a:solidFill>
                  <a:srgbClr val="212A73"/>
                </a:solidFill>
                <a:effectLst/>
              </a:rPr>
              <a:t>The study highlighted that the </a:t>
            </a:r>
            <a:r>
              <a:rPr lang="en-GB" sz="2000" b="0" i="0">
                <a:solidFill>
                  <a:srgbClr val="002060"/>
                </a:solidFill>
                <a:effectLst/>
              </a:rPr>
              <a:t>true extent of hospitalisations caused by varicella is underestimated through routine data sources due to errors in coding </a:t>
            </a:r>
          </a:p>
          <a:p>
            <a:pPr lvl="1"/>
            <a:endParaRPr lang="en-GB" sz="2000" b="0" i="0">
              <a:solidFill>
                <a:srgbClr val="002060"/>
              </a:solidFill>
              <a:effectLst/>
            </a:endParaRPr>
          </a:p>
          <a:p>
            <a:pPr lvl="1"/>
            <a:r>
              <a:rPr lang="en-GB" sz="2000" b="0" i="0">
                <a:solidFill>
                  <a:srgbClr val="212A73"/>
                </a:solidFill>
                <a:effectLst/>
              </a:rPr>
              <a:t>hospitalisations are frequently due to secondary complications of varicella infection including cellulitis, invasive group A streptococcal infection or childhood stroke, and therefore are not always recorded as a hospital admission related to varicella</a:t>
            </a:r>
          </a:p>
          <a:p>
            <a:pPr lvl="1"/>
            <a:endParaRPr lang="en-GB" sz="2000" b="0" i="0">
              <a:solidFill>
                <a:srgbClr val="212A73"/>
              </a:solidFill>
              <a:effectLst/>
            </a:endParaRPr>
          </a:p>
          <a:p>
            <a:pPr lvl="1"/>
            <a:r>
              <a:rPr lang="en-GB" sz="2000" b="0" i="0">
                <a:solidFill>
                  <a:srgbClr val="212A73"/>
                </a:solidFill>
                <a:effectLst/>
              </a:rPr>
              <a:t>The study suggested that there may be other secondary complications from varicella infection which are not currently well understood or captured</a:t>
            </a:r>
          </a:p>
          <a:p>
            <a:pPr lvl="1"/>
            <a:endParaRPr lang="en-GB" sz="2000" b="1">
              <a:solidFill>
                <a:srgbClr val="212A73"/>
              </a:solidFill>
            </a:endParaRPr>
          </a:p>
          <a:p>
            <a:pPr marL="0" indent="0">
              <a:buNone/>
            </a:pPr>
            <a:r>
              <a:rPr lang="en-GB" sz="1600" b="0" i="0">
                <a:solidFill>
                  <a:srgbClr val="002060"/>
                </a:solidFill>
                <a:effectLst/>
              </a:rPr>
              <a:t>Marlow R, Roderick M, Oliver J and others</a:t>
            </a:r>
            <a:r>
              <a:rPr lang="en-GB" sz="1600" b="0" i="0">
                <a:solidFill>
                  <a:srgbClr val="0B0C0C"/>
                </a:solidFill>
                <a:effectLst/>
              </a:rPr>
              <a:t>. </a:t>
            </a:r>
            <a:r>
              <a:rPr lang="en-GB" sz="1600" b="0" i="0" u="none" strike="noStrike">
                <a:solidFill>
                  <a:srgbClr val="0B0C0C"/>
                </a:solidFill>
                <a:effectLst/>
                <a:hlinkClick r:id="rId2"/>
              </a:rPr>
              <a:t>Epidemiology of hospitalisations due to chickenpox and quality of life lost in community and hospital settings: protocol for a prospective cohort study across 2 countries</a:t>
            </a:r>
            <a:r>
              <a:rPr lang="en-GB" sz="1600" b="0" i="0">
                <a:solidFill>
                  <a:srgbClr val="0B0C0C"/>
                </a:solidFill>
                <a:effectLst/>
              </a:rPr>
              <a:t>. </a:t>
            </a:r>
            <a:r>
              <a:rPr lang="en-GB" sz="1600" b="0" i="0">
                <a:solidFill>
                  <a:srgbClr val="002060"/>
                </a:solidFill>
                <a:effectLst/>
              </a:rPr>
              <a:t>BMJ Open (2023), volume 13, e068611.</a:t>
            </a:r>
            <a:endParaRPr lang="en-GB" sz="1600">
              <a:solidFill>
                <a:srgbClr val="002060"/>
              </a:solidFill>
            </a:endParaRPr>
          </a:p>
          <a:p>
            <a:endParaRPr lang="en-GB"/>
          </a:p>
        </p:txBody>
      </p:sp>
      <p:sp>
        <p:nvSpPr>
          <p:cNvPr id="5" name="Slide Number Placeholder 4">
            <a:extLst>
              <a:ext uri="{FF2B5EF4-FFF2-40B4-BE49-F238E27FC236}">
                <a16:creationId xmlns:a16="http://schemas.microsoft.com/office/drawing/2014/main" id="{EF6E19BC-2340-703B-33CD-D057C00F63A0}"/>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3528828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EA945-8C71-4583-FAAE-BAA8030396A6}"/>
              </a:ext>
            </a:extLst>
          </p:cNvPr>
          <p:cNvSpPr>
            <a:spLocks noGrp="1"/>
          </p:cNvSpPr>
          <p:nvPr>
            <p:ph type="title"/>
          </p:nvPr>
        </p:nvSpPr>
        <p:spPr>
          <a:xfrm>
            <a:off x="838200" y="136525"/>
            <a:ext cx="10515600" cy="682839"/>
          </a:xfrm>
        </p:spPr>
        <p:txBody>
          <a:bodyPr/>
          <a:lstStyle/>
          <a:p>
            <a:r>
              <a:rPr lang="en-GB" b="1"/>
              <a:t>Other considerations</a:t>
            </a:r>
          </a:p>
        </p:txBody>
      </p:sp>
      <p:sp>
        <p:nvSpPr>
          <p:cNvPr id="3" name="Content Placeholder 2">
            <a:extLst>
              <a:ext uri="{FF2B5EF4-FFF2-40B4-BE49-F238E27FC236}">
                <a16:creationId xmlns:a16="http://schemas.microsoft.com/office/drawing/2014/main" id="{44809A9A-5DF6-09E0-ADF3-B6DF005C8FB2}"/>
              </a:ext>
            </a:extLst>
          </p:cNvPr>
          <p:cNvSpPr>
            <a:spLocks noGrp="1"/>
          </p:cNvSpPr>
          <p:nvPr>
            <p:ph idx="1"/>
          </p:nvPr>
        </p:nvSpPr>
        <p:spPr>
          <a:xfrm>
            <a:off x="838199" y="819364"/>
            <a:ext cx="10833243" cy="4351338"/>
          </a:xfrm>
        </p:spPr>
        <p:txBody>
          <a:bodyPr lIns="91440" tIns="45720" rIns="91440" bIns="45720" anchor="t"/>
          <a:lstStyle/>
          <a:p>
            <a:r>
              <a:rPr lang="en-GB" sz="2000"/>
              <a:t>Herpes zoster (commonly known as shingles) is caused by reactivation of the varicella zoster virus in a previously infected person. The virus remains dormant in the body following an initial varicella infection</a:t>
            </a:r>
            <a:endParaRPr lang="en-GB" sz="2000">
              <a:cs typeface="Arial"/>
            </a:endParaRPr>
          </a:p>
          <a:p>
            <a:r>
              <a:rPr lang="en-GB" sz="2000" b="0" i="0">
                <a:solidFill>
                  <a:srgbClr val="002060"/>
                </a:solidFill>
                <a:effectLst/>
              </a:rPr>
              <a:t>One of the reasons that the JCVI have not previously recommended a universal varicella programme was due to concern over a predicted increase in cases of herpes zoster in middle-aged adults, who were not old enough to receive shingles vaccination and therefore would be relying on exposure to circulating varicella to maintain immunity (</a:t>
            </a:r>
            <a:r>
              <a:rPr lang="en-GB" sz="2000" b="1" i="0">
                <a:solidFill>
                  <a:srgbClr val="002060"/>
                </a:solidFill>
                <a:effectLst/>
              </a:rPr>
              <a:t>exogenous boosting</a:t>
            </a:r>
            <a:r>
              <a:rPr lang="en-GB" sz="2000" b="0" i="0">
                <a:solidFill>
                  <a:srgbClr val="002060"/>
                </a:solidFill>
                <a:effectLst/>
              </a:rPr>
              <a:t>).</a:t>
            </a:r>
            <a:endParaRPr lang="en-GB" sz="2000" b="0" i="0">
              <a:solidFill>
                <a:srgbClr val="002060"/>
              </a:solidFill>
              <a:effectLst/>
              <a:cs typeface="Arial"/>
            </a:endParaRPr>
          </a:p>
          <a:p>
            <a:r>
              <a:rPr lang="en-GB" sz="2000" b="0" i="0">
                <a:solidFill>
                  <a:srgbClr val="002060"/>
                </a:solidFill>
                <a:effectLst/>
              </a:rPr>
              <a:t>The idea behind </a:t>
            </a:r>
            <a:r>
              <a:rPr lang="en-GB" sz="2000" i="0">
                <a:solidFill>
                  <a:srgbClr val="002060"/>
                </a:solidFill>
                <a:effectLst/>
              </a:rPr>
              <a:t>exogenous boosting is that those who have previously had varicella have their immunity boosted by exposure to circulating </a:t>
            </a:r>
            <a:r>
              <a:rPr lang="en-GB" sz="2000" b="0" i="0">
                <a:solidFill>
                  <a:srgbClr val="002060"/>
                </a:solidFill>
                <a:effectLst/>
              </a:rPr>
              <a:t>varicella zoster virus, thereby inhibiting reactivation of the varicella virus and the development of herpes zoster</a:t>
            </a:r>
            <a:endParaRPr lang="en-GB" sz="2000" b="0" i="0">
              <a:solidFill>
                <a:srgbClr val="002060"/>
              </a:solidFill>
              <a:effectLst/>
              <a:cs typeface="Arial"/>
            </a:endParaRPr>
          </a:p>
          <a:p>
            <a:r>
              <a:rPr lang="en-GB" sz="2000" b="0" i="0">
                <a:solidFill>
                  <a:srgbClr val="002060"/>
                </a:solidFill>
                <a:effectLst/>
              </a:rPr>
              <a:t>It was theorised that a varicella vaccine programme would prevent exogenous boosting by preventing cases of varicella, and that this would therefore lead to a significant increase in cases of herpes zoster in middle-aged adults as immunity would not be boosted</a:t>
            </a:r>
            <a:endParaRPr lang="en-GB" sz="2000" b="0" i="0">
              <a:solidFill>
                <a:srgbClr val="002060"/>
              </a:solidFill>
              <a:effectLst/>
              <a:cs typeface="Arial"/>
            </a:endParaRPr>
          </a:p>
          <a:p>
            <a:r>
              <a:rPr lang="en-GB" sz="2000" b="0" i="0">
                <a:solidFill>
                  <a:srgbClr val="002060"/>
                </a:solidFill>
                <a:effectLst/>
              </a:rPr>
              <a:t>At the time of this analysis, it was thought that this effect on exogenous boosting could last for as much as 20 years. From reviewing the cost-effective modelling with new data, the JCVI considered that the duration was likely to be far less, around 3 years</a:t>
            </a:r>
            <a:endParaRPr lang="en-GB" sz="2000">
              <a:solidFill>
                <a:srgbClr val="002060"/>
              </a:solidFill>
              <a:cs typeface="Arial"/>
            </a:endParaRPr>
          </a:p>
        </p:txBody>
      </p:sp>
      <p:sp>
        <p:nvSpPr>
          <p:cNvPr id="5" name="Slide Number Placeholder 4">
            <a:extLst>
              <a:ext uri="{FF2B5EF4-FFF2-40B4-BE49-F238E27FC236}">
                <a16:creationId xmlns:a16="http://schemas.microsoft.com/office/drawing/2014/main" id="{B0209AFD-A1A6-B66F-7B51-D96A5E21C821}"/>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36835016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ED7C5-A2A8-EF96-0D40-8579D3437A87}"/>
              </a:ext>
            </a:extLst>
          </p:cNvPr>
          <p:cNvSpPr>
            <a:spLocks noGrp="1"/>
          </p:cNvSpPr>
          <p:nvPr>
            <p:ph type="title"/>
          </p:nvPr>
        </p:nvSpPr>
        <p:spPr>
          <a:xfrm>
            <a:off x="838200" y="136525"/>
            <a:ext cx="10515600" cy="845400"/>
          </a:xfrm>
        </p:spPr>
        <p:txBody>
          <a:bodyPr/>
          <a:lstStyle/>
          <a:p>
            <a:r>
              <a:rPr lang="en-GB" b="1"/>
              <a:t>MMRV – Adverse reaction profile</a:t>
            </a:r>
          </a:p>
        </p:txBody>
      </p:sp>
      <p:sp>
        <p:nvSpPr>
          <p:cNvPr id="5" name="Slide Number Placeholder 4">
            <a:extLst>
              <a:ext uri="{FF2B5EF4-FFF2-40B4-BE49-F238E27FC236}">
                <a16:creationId xmlns:a16="http://schemas.microsoft.com/office/drawing/2014/main" id="{F3991ADA-4563-A77D-BA38-9652A95FF472}"/>
              </a:ext>
            </a:extLst>
          </p:cNvPr>
          <p:cNvSpPr>
            <a:spLocks noGrp="1"/>
          </p:cNvSpPr>
          <p:nvPr>
            <p:ph type="sldNum" sz="quarter" idx="12"/>
          </p:nvPr>
        </p:nvSpPr>
        <p:spPr/>
        <p:txBody>
          <a:bodyPr/>
          <a:lstStyle/>
          <a:p>
            <a:fld id="{561D0CCE-8DCC-44DC-A653-AE62B1D84A52}" type="slidenum">
              <a:rPr lang="en-GB" smtClean="0"/>
              <a:pPr/>
              <a:t>39</a:t>
            </a:fld>
            <a:endParaRPr lang="en-GB"/>
          </a:p>
        </p:txBody>
      </p:sp>
      <p:sp>
        <p:nvSpPr>
          <p:cNvPr id="6" name="Rectangle 1">
            <a:extLst>
              <a:ext uri="{FF2B5EF4-FFF2-40B4-BE49-F238E27FC236}">
                <a16:creationId xmlns:a16="http://schemas.microsoft.com/office/drawing/2014/main" id="{2F3AE7AA-F2AD-58B9-0712-DCCCD796EF1C}"/>
              </a:ext>
            </a:extLst>
          </p:cNvPr>
          <p:cNvSpPr>
            <a:spLocks noGrp="1" noChangeArrowheads="1"/>
          </p:cNvSpPr>
          <p:nvPr>
            <p:ph idx="1"/>
          </p:nvPr>
        </p:nvSpPr>
        <p:spPr bwMode="auto">
          <a:xfrm>
            <a:off x="838200" y="1028342"/>
            <a:ext cx="10668856"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100000"/>
              </a:lnSpc>
            </a:pPr>
            <a:r>
              <a:rPr lang="en-GB" sz="2400"/>
              <a:t>Using the combined MMRV vaccine as a first dose has been associated with a slightly increased rate of febrile seizures when compared with using separate MMR and varicella vaccines at the same visit </a:t>
            </a:r>
          </a:p>
          <a:p>
            <a:pPr marL="0" indent="0">
              <a:lnSpc>
                <a:spcPct val="100000"/>
              </a:lnSpc>
              <a:buNone/>
            </a:pPr>
            <a:endParaRPr lang="en-GB" sz="2400"/>
          </a:p>
          <a:p>
            <a:pPr>
              <a:lnSpc>
                <a:spcPct val="100000"/>
              </a:lnSpc>
            </a:pPr>
            <a:r>
              <a:rPr lang="en-GB" sz="2400"/>
              <a:t>This increased rate has not been observed when using the combined MMRV vaccine as a second dose </a:t>
            </a:r>
          </a:p>
          <a:p>
            <a:pPr marL="0" indent="0">
              <a:lnSpc>
                <a:spcPct val="100000"/>
              </a:lnSpc>
              <a:buNone/>
            </a:pPr>
            <a:endParaRPr lang="en-GB" sz="2400"/>
          </a:p>
          <a:p>
            <a:pPr>
              <a:lnSpc>
                <a:spcPct val="100000"/>
              </a:lnSpc>
            </a:pPr>
            <a:r>
              <a:rPr lang="en-GB" sz="2400"/>
              <a:t>Although there is an increased risk of febrile seizures occurring when using the MMRV as the first dose, the absolute risk is very low. The JCVI considered that this very small increased risk was not of clinical concern and that there was a considerable benefit from giving fewer injections across all eligible children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6458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864BB-9140-8AA8-B1BE-CC4101687B8C}"/>
              </a:ext>
            </a:extLst>
          </p:cNvPr>
          <p:cNvSpPr>
            <a:spLocks noGrp="1"/>
          </p:cNvSpPr>
          <p:nvPr>
            <p:ph type="title"/>
          </p:nvPr>
        </p:nvSpPr>
        <p:spPr>
          <a:xfrm>
            <a:off x="838200" y="136525"/>
            <a:ext cx="10515600" cy="834501"/>
          </a:xfrm>
        </p:spPr>
        <p:txBody>
          <a:bodyPr/>
          <a:lstStyle/>
          <a:p>
            <a:r>
              <a:rPr lang="en-GB" b="1">
                <a:solidFill>
                  <a:srgbClr val="002060"/>
                </a:solidFill>
              </a:rPr>
              <a:t>Legal framework for vaccinations</a:t>
            </a:r>
          </a:p>
        </p:txBody>
      </p:sp>
      <p:sp>
        <p:nvSpPr>
          <p:cNvPr id="3" name="Content Placeholder 2">
            <a:extLst>
              <a:ext uri="{FF2B5EF4-FFF2-40B4-BE49-F238E27FC236}">
                <a16:creationId xmlns:a16="http://schemas.microsoft.com/office/drawing/2014/main" id="{0384E6F2-E24C-8CBD-9889-F0FC52ED5E40}"/>
              </a:ext>
            </a:extLst>
          </p:cNvPr>
          <p:cNvSpPr>
            <a:spLocks noGrp="1"/>
          </p:cNvSpPr>
          <p:nvPr>
            <p:ph idx="1"/>
          </p:nvPr>
        </p:nvSpPr>
        <p:spPr>
          <a:xfrm>
            <a:off x="838200" y="1325563"/>
            <a:ext cx="10515600" cy="4351338"/>
          </a:xfrm>
        </p:spPr>
        <p:txBody>
          <a:bodyPr/>
          <a:lstStyle/>
          <a:p>
            <a:r>
              <a:rPr lang="en-GB" sz="2400"/>
              <a:t>The Welsh Medicines Advice Service website </a:t>
            </a:r>
            <a:r>
              <a:rPr lang="en-GB" sz="2400">
                <a:hlinkClick r:id="rId2"/>
              </a:rPr>
              <a:t>Home - Welsh Medicines Advice Service (wales.nhs.uk)</a:t>
            </a:r>
            <a:r>
              <a:rPr lang="en-GB" sz="2400"/>
              <a:t> provides information about Patient Group Directions (PGDs) and their use in clinical practice. Guidance, advisory documents, templates and resources can be accessed via the website.</a:t>
            </a:r>
          </a:p>
          <a:p>
            <a:r>
              <a:rPr lang="en-GB" sz="2400"/>
              <a:t>PGD templates are available to support immunisation programmes, with some templates authored by WMAS in collaboration with the Vaccine Clinical Advisory Group (VCAG). Others are authored by UKHSA. All are accessible via the website.</a:t>
            </a:r>
          </a:p>
          <a:p>
            <a:r>
              <a:rPr lang="en-GB" sz="2400"/>
              <a:t>There are also links to the relevant national protocols. </a:t>
            </a:r>
          </a:p>
          <a:p>
            <a:r>
              <a:rPr lang="en-GB" sz="2400"/>
              <a:t> Any queries regarding the clinical content of the PGDs should be addressed to </a:t>
            </a:r>
            <a:r>
              <a:rPr lang="en-GB" sz="2400">
                <a:hlinkClick r:id="rId3"/>
              </a:rPr>
              <a:t>welshmedicines.information@wales.nhs.uk</a:t>
            </a:r>
            <a:r>
              <a:rPr lang="en-GB" sz="2400"/>
              <a:t>  </a:t>
            </a:r>
          </a:p>
          <a:p>
            <a:pPr marL="0" indent="0">
              <a:buNone/>
            </a:pPr>
            <a:endParaRPr lang="en-GB"/>
          </a:p>
        </p:txBody>
      </p:sp>
      <p:sp>
        <p:nvSpPr>
          <p:cNvPr id="5" name="Slide Number Placeholder 4">
            <a:extLst>
              <a:ext uri="{FF2B5EF4-FFF2-40B4-BE49-F238E27FC236}">
                <a16:creationId xmlns:a16="http://schemas.microsoft.com/office/drawing/2014/main" id="{B1F9F556-C4D3-EDD2-B1C3-D36E1392C22D}"/>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5764974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8DB3-8321-09AA-B242-72FDBFB5C12A}"/>
              </a:ext>
            </a:extLst>
          </p:cNvPr>
          <p:cNvSpPr>
            <a:spLocks noGrp="1"/>
          </p:cNvSpPr>
          <p:nvPr>
            <p:ph type="title"/>
          </p:nvPr>
        </p:nvSpPr>
        <p:spPr/>
        <p:txBody>
          <a:bodyPr/>
          <a:lstStyle/>
          <a:p>
            <a:r>
              <a:rPr lang="en-GB" b="1" i="0">
                <a:solidFill>
                  <a:srgbClr val="002060"/>
                </a:solidFill>
                <a:effectLst/>
                <a:latin typeface="+mn-lt"/>
              </a:rPr>
              <a:t>Catch-up varicella vaccine programme</a:t>
            </a:r>
            <a:br>
              <a:rPr lang="en-GB" b="1" i="0">
                <a:solidFill>
                  <a:srgbClr val="0B0C0C"/>
                </a:solidFill>
                <a:effectLst/>
                <a:latin typeface="GDS Transport"/>
              </a:rPr>
            </a:br>
            <a:endParaRPr lang="en-GB"/>
          </a:p>
        </p:txBody>
      </p:sp>
      <p:sp>
        <p:nvSpPr>
          <p:cNvPr id="3" name="Content Placeholder 2">
            <a:extLst>
              <a:ext uri="{FF2B5EF4-FFF2-40B4-BE49-F238E27FC236}">
                <a16:creationId xmlns:a16="http://schemas.microsoft.com/office/drawing/2014/main" id="{646FED4A-F33D-17A8-CE61-CEBE313808D5}"/>
              </a:ext>
            </a:extLst>
          </p:cNvPr>
          <p:cNvSpPr>
            <a:spLocks noGrp="1"/>
          </p:cNvSpPr>
          <p:nvPr>
            <p:ph idx="1"/>
          </p:nvPr>
        </p:nvSpPr>
        <p:spPr>
          <a:xfrm>
            <a:off x="838200" y="1690688"/>
            <a:ext cx="10515600" cy="4351338"/>
          </a:xfrm>
        </p:spPr>
        <p:txBody>
          <a:bodyPr/>
          <a:lstStyle/>
          <a:p>
            <a:r>
              <a:rPr lang="en-GB" sz="2400" b="0" i="0">
                <a:solidFill>
                  <a:srgbClr val="002060"/>
                </a:solidFill>
                <a:effectLst/>
              </a:rPr>
              <a:t>The </a:t>
            </a:r>
            <a:r>
              <a:rPr lang="en-GB" sz="2400">
                <a:solidFill>
                  <a:srgbClr val="002060"/>
                </a:solidFill>
              </a:rPr>
              <a:t>JCVI</a:t>
            </a:r>
            <a:r>
              <a:rPr lang="en-GB" sz="2400" b="0" i="0">
                <a:solidFill>
                  <a:srgbClr val="002060"/>
                </a:solidFill>
                <a:effectLst/>
              </a:rPr>
              <a:t> discussed the potential for a catch-up vaccination programme. Most countries following the implementation of a routine programme have offered some form of catch up</a:t>
            </a:r>
          </a:p>
          <a:p>
            <a:r>
              <a:rPr lang="en-GB" sz="2400" b="0" i="0">
                <a:solidFill>
                  <a:srgbClr val="002060"/>
                </a:solidFill>
                <a:effectLst/>
              </a:rPr>
              <a:t>Analysis of the cost-effectiveness of potential catch-up vaccination scenarios are underway. Initial findings suggest that a universal catch-up vaccination programme using a single dose of vaccine is likely to be cost-effective for children aged up to and including 5 years </a:t>
            </a:r>
          </a:p>
          <a:p>
            <a:r>
              <a:rPr lang="en-GB" sz="2400" b="0" i="0">
                <a:solidFill>
                  <a:srgbClr val="002060"/>
                </a:solidFill>
                <a:effectLst/>
              </a:rPr>
              <a:t>Further work is needed to understand whether a targeted catch-up programme could be cost-effective for children aged 6 to 11 years</a:t>
            </a:r>
            <a:endParaRPr lang="en-GB" sz="2400">
              <a:solidFill>
                <a:srgbClr val="002060"/>
              </a:solidFill>
            </a:endParaRPr>
          </a:p>
          <a:p>
            <a:endParaRPr lang="en-GB"/>
          </a:p>
        </p:txBody>
      </p:sp>
      <p:sp>
        <p:nvSpPr>
          <p:cNvPr id="5" name="Slide Number Placeholder 4">
            <a:extLst>
              <a:ext uri="{FF2B5EF4-FFF2-40B4-BE49-F238E27FC236}">
                <a16:creationId xmlns:a16="http://schemas.microsoft.com/office/drawing/2014/main" id="{0A55B4D0-C56F-FC7B-CAA5-F6AC04E77E97}"/>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3078380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0B99F-1E3A-CEB8-9CB0-124049DE6EB1}"/>
              </a:ext>
            </a:extLst>
          </p:cNvPr>
          <p:cNvSpPr>
            <a:spLocks noGrp="1"/>
          </p:cNvSpPr>
          <p:nvPr>
            <p:ph type="title"/>
          </p:nvPr>
        </p:nvSpPr>
        <p:spPr>
          <a:xfrm>
            <a:off x="124522" y="52090"/>
            <a:ext cx="10515600" cy="644968"/>
          </a:xfrm>
        </p:spPr>
        <p:txBody>
          <a:bodyPr/>
          <a:lstStyle/>
          <a:p>
            <a:pPr algn="ctr"/>
            <a:r>
              <a:rPr lang="en-GB" b="1" dirty="0"/>
              <a:t>Implications for schedule…</a:t>
            </a:r>
          </a:p>
        </p:txBody>
      </p:sp>
      <p:graphicFrame>
        <p:nvGraphicFramePr>
          <p:cNvPr id="6" name="Content Placeholder 5">
            <a:extLst>
              <a:ext uri="{FF2B5EF4-FFF2-40B4-BE49-F238E27FC236}">
                <a16:creationId xmlns:a16="http://schemas.microsoft.com/office/drawing/2014/main" id="{E531295C-ACB9-A1CC-0C83-DC9414E6CEEA}"/>
              </a:ext>
            </a:extLst>
          </p:cNvPr>
          <p:cNvGraphicFramePr>
            <a:graphicFrameLocks noGrp="1"/>
          </p:cNvGraphicFramePr>
          <p:nvPr>
            <p:ph idx="1"/>
          </p:nvPr>
        </p:nvGraphicFramePr>
        <p:xfrm>
          <a:off x="1735175" y="781916"/>
          <a:ext cx="8721650" cy="5294167"/>
        </p:xfrm>
        <a:graphic>
          <a:graphicData uri="http://schemas.openxmlformats.org/drawingml/2006/table">
            <a:tbl>
              <a:tblPr firstRow="1" bandRow="1">
                <a:tableStyleId>{5C22544A-7EE6-4342-B048-85BDC9FD1C3A}</a:tableStyleId>
              </a:tblPr>
              <a:tblGrid>
                <a:gridCol w="1736867">
                  <a:extLst>
                    <a:ext uri="{9D8B030D-6E8A-4147-A177-3AD203B41FA5}">
                      <a16:colId xmlns:a16="http://schemas.microsoft.com/office/drawing/2014/main" val="3242423484"/>
                    </a:ext>
                  </a:extLst>
                </a:gridCol>
                <a:gridCol w="3218115">
                  <a:extLst>
                    <a:ext uri="{9D8B030D-6E8A-4147-A177-3AD203B41FA5}">
                      <a16:colId xmlns:a16="http://schemas.microsoft.com/office/drawing/2014/main" val="2741307574"/>
                    </a:ext>
                  </a:extLst>
                </a:gridCol>
                <a:gridCol w="3766668">
                  <a:extLst>
                    <a:ext uri="{9D8B030D-6E8A-4147-A177-3AD203B41FA5}">
                      <a16:colId xmlns:a16="http://schemas.microsoft.com/office/drawing/2014/main" val="1461331758"/>
                    </a:ext>
                  </a:extLst>
                </a:gridCol>
              </a:tblGrid>
              <a:tr h="401976">
                <a:tc>
                  <a:txBody>
                    <a:bodyPr/>
                    <a:lstStyle/>
                    <a:p>
                      <a:pPr algn="ctr"/>
                      <a:r>
                        <a:rPr lang="en-GB"/>
                        <a: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a:t>CURRENT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800" b="1" kern="1200">
                          <a:solidFill>
                            <a:schemeClr val="lt1"/>
                          </a:solidFill>
                          <a:latin typeface="+mn-lt"/>
                          <a:ea typeface="+mn-ea"/>
                          <a:cs typeface="+mn-cs"/>
                        </a:rPr>
                        <a:t>PROPOSED??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16509567"/>
                  </a:ext>
                </a:extLst>
              </a:tr>
              <a:tr h="401976">
                <a:tc>
                  <a:txBody>
                    <a:bodyPr/>
                    <a:lstStyle/>
                    <a:p>
                      <a:r>
                        <a:rPr lang="en-GB"/>
                        <a:t>8 weeks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6-in-1, Men B, Rotavirus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6-in-1, Men B, Rotavirus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074341659"/>
                  </a:ext>
                </a:extLst>
              </a:tr>
              <a:tr h="401976">
                <a:tc>
                  <a:txBody>
                    <a:bodyPr/>
                    <a:lstStyle/>
                    <a:p>
                      <a:r>
                        <a:rPr lang="en-GB"/>
                        <a:t>12 weeks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6-in-1, PCV, Rotavirus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6-in-1, Men B, Rotavirus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06421819"/>
                  </a:ext>
                </a:extLst>
              </a:tr>
              <a:tr h="585216">
                <a:tc>
                  <a:txBody>
                    <a:bodyPr/>
                    <a:lstStyle/>
                    <a:p>
                      <a:r>
                        <a:rPr lang="en-GB"/>
                        <a:t>16 weeks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6-in-1, Men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6-in-1, Men B, Rotavirus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904109956"/>
                  </a:ext>
                </a:extLst>
              </a:tr>
              <a:tr h="693822">
                <a:tc>
                  <a:txBody>
                    <a:bodyPr/>
                    <a:lstStyle/>
                    <a:p>
                      <a:r>
                        <a:rPr lang="en-GB"/>
                        <a:t>12-13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Hib/MenC, PCV, MMR 1, Men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 PCV, MMR</a:t>
                      </a:r>
                      <a:r>
                        <a:rPr lang="en-GB">
                          <a:solidFill>
                            <a:srgbClr val="FF0000"/>
                          </a:solidFill>
                        </a:rPr>
                        <a:t>V</a:t>
                      </a:r>
                      <a:r>
                        <a:rPr lang="en-GB"/>
                        <a:t>, Men B</a:t>
                      </a:r>
                    </a:p>
                    <a:p>
                      <a:pPr algn="ctr"/>
                      <a:r>
                        <a:rPr lang="en-GB">
                          <a:solidFill>
                            <a:srgbClr val="FF0000"/>
                          </a:solidFill>
                        </a:rPr>
                        <a:t>No Hib/Men 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42424361"/>
                  </a:ext>
                </a:extLst>
              </a:tr>
              <a:tr h="401976">
                <a:tc>
                  <a:txBody>
                    <a:bodyPr/>
                    <a:lstStyle/>
                    <a:p>
                      <a:r>
                        <a:rPr lang="en-GB"/>
                        <a:t>18 months**</a:t>
                      </a:r>
                    </a:p>
                    <a:p>
                      <a:r>
                        <a:rPr lang="en-GB"/>
                        <a:t>Additional visit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a:r>
                        <a:rPr lang="en-GB">
                          <a:solidFill>
                            <a:srgbClr val="FF0000"/>
                          </a:solidFill>
                        </a:rPr>
                        <a:t>Additional 6-in-1, MMRV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56492493"/>
                  </a:ext>
                </a:extLst>
              </a:tr>
              <a:tr h="401976">
                <a:tc>
                  <a:txBody>
                    <a:bodyPr/>
                    <a:lstStyle/>
                    <a:p>
                      <a:r>
                        <a:rPr lang="en-GB"/>
                        <a:t>2-3 years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Flu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Flu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179067008"/>
                  </a:ext>
                </a:extLst>
              </a:tr>
              <a:tr h="693822">
                <a:tc>
                  <a:txBody>
                    <a:bodyPr/>
                    <a:lstStyle/>
                    <a:p>
                      <a:r>
                        <a:rPr lang="en-GB"/>
                        <a:t>3 years 4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4-in-1, MMR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a:t>4-in-1,</a:t>
                      </a:r>
                      <a:r>
                        <a:rPr lang="en-GB">
                          <a:solidFill>
                            <a:srgbClr val="FF0000"/>
                          </a:solidFill>
                        </a:rPr>
                        <a:t> No MMR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232936009"/>
                  </a:ext>
                </a:extLst>
              </a:tr>
              <a:tr h="433243">
                <a:tc>
                  <a:txBody>
                    <a:bodyPr/>
                    <a:lstStyle/>
                    <a:p>
                      <a:r>
                        <a:rPr lang="en-GB"/>
                        <a:t>12-14 years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HPV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HPV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520773925"/>
                  </a:ext>
                </a:extLst>
              </a:tr>
              <a:tr h="186439">
                <a:tc>
                  <a:txBody>
                    <a:bodyPr/>
                    <a:lstStyle/>
                    <a:p>
                      <a:r>
                        <a:rPr lang="en-GB"/>
                        <a:t>13+14 years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a:t>3-in-1, Men ACWY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t>3-in-1, Men ACWY</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606182928"/>
                  </a:ext>
                </a:extLst>
              </a:tr>
            </a:tbl>
          </a:graphicData>
        </a:graphic>
      </p:graphicFrame>
      <p:sp>
        <p:nvSpPr>
          <p:cNvPr id="5" name="Slide Number Placeholder 4">
            <a:extLst>
              <a:ext uri="{FF2B5EF4-FFF2-40B4-BE49-F238E27FC236}">
                <a16:creationId xmlns:a16="http://schemas.microsoft.com/office/drawing/2014/main" id="{7C848011-8ADF-5B25-405B-940DE946FF48}"/>
              </a:ext>
            </a:extLst>
          </p:cNvPr>
          <p:cNvSpPr>
            <a:spLocks noGrp="1"/>
          </p:cNvSpPr>
          <p:nvPr>
            <p:ph type="sldNum" sz="quarter" idx="12"/>
          </p:nvPr>
        </p:nvSpPr>
        <p:spPr/>
        <p:txBody>
          <a:bodyPr/>
          <a:lstStyle/>
          <a:p>
            <a:fld id="{561D0CCE-8DCC-44DC-A653-AE62B1D84A52}" type="slidenum">
              <a:rPr lang="en-GB" smtClean="0"/>
              <a:pPr/>
              <a:t>41</a:t>
            </a:fld>
            <a:endParaRPr lang="en-GB"/>
          </a:p>
        </p:txBody>
      </p:sp>
      <p:cxnSp>
        <p:nvCxnSpPr>
          <p:cNvPr id="7" name="Straight Arrow Connector 6">
            <a:extLst>
              <a:ext uri="{FF2B5EF4-FFF2-40B4-BE49-F238E27FC236}">
                <a16:creationId xmlns:a16="http://schemas.microsoft.com/office/drawing/2014/main" id="{A0184DF4-3E25-0EA7-77D9-495DD6338F39}"/>
              </a:ext>
            </a:extLst>
          </p:cNvPr>
          <p:cNvCxnSpPr>
            <a:cxnSpLocks/>
          </p:cNvCxnSpPr>
          <p:nvPr/>
        </p:nvCxnSpPr>
        <p:spPr>
          <a:xfrm flipV="1">
            <a:off x="5051502" y="3546088"/>
            <a:ext cx="4293220" cy="98130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7795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A258763-6849-73AD-83DB-87748014786B}"/>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6" name="Title 1">
            <a:extLst>
              <a:ext uri="{FF2B5EF4-FFF2-40B4-BE49-F238E27FC236}">
                <a16:creationId xmlns:a16="http://schemas.microsoft.com/office/drawing/2014/main" id="{BA13EDC5-574C-239A-B7FA-F83EB72A5BCF}"/>
              </a:ext>
            </a:extLst>
          </p:cNvPr>
          <p:cNvSpPr>
            <a:spLocks noGrp="1"/>
          </p:cNvSpPr>
          <p:nvPr/>
        </p:nvSpPr>
        <p:spPr>
          <a:xfrm>
            <a:off x="341449" y="85845"/>
            <a:ext cx="11509102" cy="7338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t>Childhood Schedule Changes Workshops:</a:t>
            </a:r>
          </a:p>
        </p:txBody>
      </p:sp>
      <p:sp>
        <p:nvSpPr>
          <p:cNvPr id="7" name="Content Placeholder 2">
            <a:extLst>
              <a:ext uri="{FF2B5EF4-FFF2-40B4-BE49-F238E27FC236}">
                <a16:creationId xmlns:a16="http://schemas.microsoft.com/office/drawing/2014/main" id="{8A391B62-0B69-FD97-55DD-2A079468D007}"/>
              </a:ext>
            </a:extLst>
          </p:cNvPr>
          <p:cNvSpPr>
            <a:spLocks noGrp="1"/>
          </p:cNvSpPr>
          <p:nvPr/>
        </p:nvSpPr>
        <p:spPr>
          <a:xfrm>
            <a:off x="341449" y="763734"/>
            <a:ext cx="9237266" cy="50780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buNone/>
            </a:pPr>
            <a:r>
              <a:rPr lang="en-GB" sz="2000">
                <a:cs typeface="Calibri" panose="020F0502020204030204" pitchFamily="34" charset="0"/>
              </a:rPr>
              <a:t>Healthcare professionals who are involved with or lead on delivering the childhood immunisation programme are invited to take part in i</a:t>
            </a:r>
            <a:r>
              <a:rPr lang="en-GB" sz="2000">
                <a:ea typeface="Calibri" panose="020F0502020204030204" pitchFamily="34" charset="0"/>
                <a:cs typeface="Calibri" panose="020F0502020204030204" pitchFamily="34" charset="0"/>
              </a:rPr>
              <a:t>nteractive workshops focused on the proposed changes to the childhood immunisation schedule.</a:t>
            </a:r>
            <a:r>
              <a:rPr lang="en-GB" sz="2000">
                <a:cs typeface="Calibri" panose="020F0502020204030204" pitchFamily="34" charset="0"/>
              </a:rPr>
              <a:t> </a:t>
            </a:r>
          </a:p>
          <a:p>
            <a:pPr marL="0" indent="0">
              <a:lnSpc>
                <a:spcPct val="115000"/>
              </a:lnSpc>
              <a:buNone/>
            </a:pPr>
            <a:r>
              <a:rPr lang="en-GB" sz="2000" b="1">
                <a:ea typeface="Calibri" panose="020F0502020204030204" pitchFamily="34" charset="0"/>
                <a:cs typeface="Calibri" panose="020F0502020204030204" pitchFamily="34" charset="0"/>
              </a:rPr>
              <a:t>The workshops will focus on: </a:t>
            </a:r>
          </a:p>
          <a:p>
            <a:pPr>
              <a:lnSpc>
                <a:spcPct val="115000"/>
              </a:lnSpc>
            </a:pPr>
            <a:r>
              <a:rPr lang="en-GB" sz="2000">
                <a:ea typeface="Calibri" panose="020F0502020204030204" pitchFamily="34" charset="0"/>
                <a:cs typeface="Calibri" panose="020F0502020204030204" pitchFamily="34" charset="0"/>
              </a:rPr>
              <a:t>s</a:t>
            </a:r>
            <a:r>
              <a:rPr lang="en-GB" sz="2000">
                <a:effectLst/>
                <a:ea typeface="Calibri" panose="020F0502020204030204" pitchFamily="34" charset="0"/>
                <a:cs typeface="Calibri" panose="020F0502020204030204" pitchFamily="34" charset="0"/>
              </a:rPr>
              <a:t>haring information about the proposed changes and current epidemiology; </a:t>
            </a:r>
            <a:endParaRPr lang="en-GB" sz="2000">
              <a:ea typeface="Calibri" panose="020F0502020204030204" pitchFamily="34" charset="0"/>
              <a:cs typeface="Calibri" panose="020F0502020204030204" pitchFamily="34" charset="0"/>
            </a:endParaRPr>
          </a:p>
          <a:p>
            <a:pPr>
              <a:lnSpc>
                <a:spcPct val="115000"/>
              </a:lnSpc>
            </a:pPr>
            <a:r>
              <a:rPr lang="en-GB" sz="2000">
                <a:effectLst/>
                <a:ea typeface="Times New Roman" panose="02020603050405020304" pitchFamily="18" charset="0"/>
              </a:rPr>
              <a:t>supporting opportunities to take part in discussions focused on the barriers and facilitators of implementing the changes;</a:t>
            </a:r>
            <a:endParaRPr lang="en-GB" sz="2000">
              <a:ea typeface="Times New Roman" panose="02020603050405020304" pitchFamily="18" charset="0"/>
            </a:endParaRPr>
          </a:p>
          <a:p>
            <a:pPr>
              <a:lnSpc>
                <a:spcPct val="115000"/>
              </a:lnSpc>
            </a:pPr>
            <a:r>
              <a:rPr lang="en-GB" sz="2000">
                <a:effectLst/>
                <a:ea typeface="Times New Roman" panose="02020603050405020304" pitchFamily="18" charset="0"/>
              </a:rPr>
              <a:t>supporting discussions on resources, with an opportunity to review and share perspectives on resources, assets, and training to support the proposed changes.</a:t>
            </a:r>
            <a:endParaRPr lang="en-GB" sz="2000">
              <a:solidFill>
                <a:srgbClr val="212A73"/>
              </a:solidFill>
              <a:effectLst/>
              <a:ea typeface="Calibri" panose="020F0502020204030204" pitchFamily="34" charset="0"/>
              <a:cs typeface="Calibri" panose="020F0502020204030204" pitchFamily="34" charset="0"/>
            </a:endParaRPr>
          </a:p>
          <a:p>
            <a:pPr marL="0" indent="0">
              <a:lnSpc>
                <a:spcPct val="115000"/>
              </a:lnSpc>
              <a:buNone/>
            </a:pPr>
            <a:endParaRPr lang="en-GB" sz="1400">
              <a:latin typeface="Verdana" panose="020B060403050404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ED31F6D0-904A-E0A0-795E-642F2B2A0F02}"/>
              </a:ext>
            </a:extLst>
          </p:cNvPr>
          <p:cNvSpPr txBox="1"/>
          <p:nvPr/>
        </p:nvSpPr>
        <p:spPr>
          <a:xfrm>
            <a:off x="341449" y="5391894"/>
            <a:ext cx="11012351" cy="702372"/>
          </a:xfrm>
          <a:prstGeom prst="rect">
            <a:avLst/>
          </a:prstGeom>
          <a:noFill/>
        </p:spPr>
        <p:txBody>
          <a:bodyPr wrap="square">
            <a:spAutoFit/>
          </a:bodyPr>
          <a:lstStyle/>
          <a:p>
            <a:pPr marL="0" indent="0">
              <a:lnSpc>
                <a:spcPct val="115000"/>
              </a:lnSpc>
              <a:buNone/>
            </a:pPr>
            <a:r>
              <a:rPr lang="en-GB" sz="1800">
                <a:solidFill>
                  <a:srgbClr val="212A73"/>
                </a:solidFill>
              </a:rPr>
              <a:t>Further information about the workshops and how to register is available here: </a:t>
            </a:r>
            <a:r>
              <a:rPr lang="en-GB">
                <a:hlinkClick r:id="rId3"/>
              </a:rPr>
              <a:t>Immunisation training resources and events - Public Health Wales (</a:t>
            </a:r>
            <a:r>
              <a:rPr lang="en-GB" err="1">
                <a:hlinkClick r:id="rId3"/>
              </a:rPr>
              <a:t>nhs.wales</a:t>
            </a:r>
            <a:r>
              <a:rPr lang="en-GB">
                <a:hlinkClick r:id="rId3"/>
              </a:rPr>
              <a:t>)</a:t>
            </a:r>
            <a:endParaRPr lang="en-GB" sz="1800">
              <a:solidFill>
                <a:srgbClr val="212A73"/>
              </a:solidFill>
              <a:effectLst/>
              <a:ea typeface="Calibri" panose="020F0502020204030204" pitchFamily="34" charset="0"/>
              <a:cs typeface="Times New Roman" panose="02020603050405020304" pitchFamily="18" charset="0"/>
            </a:endParaRPr>
          </a:p>
        </p:txBody>
      </p:sp>
      <p:pic>
        <p:nvPicPr>
          <p:cNvPr id="12" name="Picture 11" descr="A close-up of a calendar&#10;&#10;Description automatically generated">
            <a:hlinkClick r:id="rId3"/>
            <a:extLst>
              <a:ext uri="{FF2B5EF4-FFF2-40B4-BE49-F238E27FC236}">
                <a16:creationId xmlns:a16="http://schemas.microsoft.com/office/drawing/2014/main" id="{BD512F0C-74C4-25B1-A267-2A154A4CE7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32935" y="763734"/>
            <a:ext cx="2563396" cy="3917214"/>
          </a:xfrm>
          <a:prstGeom prst="rect">
            <a:avLst/>
          </a:prstGeom>
        </p:spPr>
      </p:pic>
    </p:spTree>
    <p:extLst>
      <p:ext uri="{BB962C8B-B14F-4D97-AF65-F5344CB8AC3E}">
        <p14:creationId xmlns:p14="http://schemas.microsoft.com/office/powerpoint/2010/main" val="589740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0A3A4-3C30-5122-B580-F2EAA5455B8C}"/>
              </a:ext>
            </a:extLst>
          </p:cNvPr>
          <p:cNvSpPr>
            <a:spLocks noGrp="1"/>
          </p:cNvSpPr>
          <p:nvPr>
            <p:ph type="title"/>
          </p:nvPr>
        </p:nvSpPr>
        <p:spPr>
          <a:xfrm>
            <a:off x="838200" y="136525"/>
            <a:ext cx="10515600" cy="795855"/>
          </a:xfrm>
        </p:spPr>
        <p:txBody>
          <a:bodyPr/>
          <a:lstStyle/>
          <a:p>
            <a:r>
              <a:rPr lang="en-GB" b="1"/>
              <a:t>Measles</a:t>
            </a:r>
          </a:p>
        </p:txBody>
      </p:sp>
      <p:sp>
        <p:nvSpPr>
          <p:cNvPr id="3" name="Content Placeholder 2">
            <a:extLst>
              <a:ext uri="{FF2B5EF4-FFF2-40B4-BE49-F238E27FC236}">
                <a16:creationId xmlns:a16="http://schemas.microsoft.com/office/drawing/2014/main" id="{2AA2D75A-54CC-9187-FB34-450BA451F969}"/>
              </a:ext>
            </a:extLst>
          </p:cNvPr>
          <p:cNvSpPr>
            <a:spLocks noGrp="1"/>
          </p:cNvSpPr>
          <p:nvPr>
            <p:ph idx="1"/>
          </p:nvPr>
        </p:nvSpPr>
        <p:spPr>
          <a:xfrm>
            <a:off x="867671" y="823602"/>
            <a:ext cx="4364780" cy="4351338"/>
          </a:xfrm>
        </p:spPr>
        <p:txBody>
          <a:bodyPr/>
          <a:lstStyle/>
          <a:p>
            <a:pPr marL="0" indent="0">
              <a:buNone/>
            </a:pPr>
            <a:r>
              <a:rPr lang="en-GB" sz="2400" u="sng"/>
              <a:t>Latest MMR uptake data</a:t>
            </a:r>
          </a:p>
        </p:txBody>
      </p:sp>
      <p:sp>
        <p:nvSpPr>
          <p:cNvPr id="5" name="Slide Number Placeholder 4">
            <a:extLst>
              <a:ext uri="{FF2B5EF4-FFF2-40B4-BE49-F238E27FC236}">
                <a16:creationId xmlns:a16="http://schemas.microsoft.com/office/drawing/2014/main" id="{A7D7ECC0-08E3-B8AE-8333-B8C89D4A90AF}"/>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4" name="TextBox 3">
            <a:extLst>
              <a:ext uri="{FF2B5EF4-FFF2-40B4-BE49-F238E27FC236}">
                <a16:creationId xmlns:a16="http://schemas.microsoft.com/office/drawing/2014/main" id="{28CD2945-10D7-A0F1-4DD7-D900392199BB}"/>
              </a:ext>
            </a:extLst>
          </p:cNvPr>
          <p:cNvSpPr txBox="1"/>
          <p:nvPr/>
        </p:nvSpPr>
        <p:spPr>
          <a:xfrm>
            <a:off x="7666607" y="4872187"/>
            <a:ext cx="4199565" cy="1200329"/>
          </a:xfrm>
          <a:prstGeom prst="rect">
            <a:avLst/>
          </a:prstGeom>
          <a:noFill/>
        </p:spPr>
        <p:txBody>
          <a:bodyPr wrap="square" rtlCol="0">
            <a:spAutoFit/>
          </a:bodyPr>
          <a:lstStyle/>
          <a:p>
            <a:r>
              <a:rPr lang="en-GB" i="1"/>
              <a:t>Further information: </a:t>
            </a:r>
            <a:r>
              <a:rPr lang="en-GB" i="1">
                <a:solidFill>
                  <a:srgbClr val="00A7A7"/>
                </a:solidFill>
                <a:hlinkClick r:id="rId3">
                  <a:extLst>
                    <a:ext uri="{A12FA001-AC4F-418D-AE19-62706E023703}">
                      <ahyp:hlinkClr xmlns:ahyp="http://schemas.microsoft.com/office/drawing/2018/hyperlinkcolor" val="tx"/>
                    </a:ext>
                  </a:extLst>
                </a:hlinkClick>
              </a:rPr>
              <a:t>Parents reminded of MMR importance as Gwent measles cases rise to 17 - Public Health Wales (</a:t>
            </a:r>
            <a:r>
              <a:rPr lang="en-GB" i="1" err="1">
                <a:solidFill>
                  <a:srgbClr val="00A7A7"/>
                </a:solidFill>
                <a:hlinkClick r:id="rId3">
                  <a:extLst>
                    <a:ext uri="{A12FA001-AC4F-418D-AE19-62706E023703}">
                      <ahyp:hlinkClr xmlns:ahyp="http://schemas.microsoft.com/office/drawing/2018/hyperlinkcolor" val="tx"/>
                    </a:ext>
                  </a:extLst>
                </a:hlinkClick>
              </a:rPr>
              <a:t>nhs.wales</a:t>
            </a:r>
            <a:r>
              <a:rPr lang="en-GB" i="1">
                <a:solidFill>
                  <a:srgbClr val="00A7A7"/>
                </a:solidFill>
                <a:hlinkClick r:id="rId3">
                  <a:extLst>
                    <a:ext uri="{A12FA001-AC4F-418D-AE19-62706E023703}">
                      <ahyp:hlinkClr xmlns:ahyp="http://schemas.microsoft.com/office/drawing/2018/hyperlinkcolor" val="tx"/>
                    </a:ext>
                  </a:extLst>
                </a:hlinkClick>
              </a:rPr>
              <a:t>)</a:t>
            </a:r>
            <a:endParaRPr lang="en-GB" i="1"/>
          </a:p>
        </p:txBody>
      </p:sp>
      <p:sp>
        <p:nvSpPr>
          <p:cNvPr id="6" name="Content Placeholder 2">
            <a:extLst>
              <a:ext uri="{FF2B5EF4-FFF2-40B4-BE49-F238E27FC236}">
                <a16:creationId xmlns:a16="http://schemas.microsoft.com/office/drawing/2014/main" id="{EDA4A829-6A5A-40D8-E379-4174CF6EBB63}"/>
              </a:ext>
            </a:extLst>
          </p:cNvPr>
          <p:cNvSpPr txBox="1">
            <a:spLocks/>
          </p:cNvSpPr>
          <p:nvPr/>
        </p:nvSpPr>
        <p:spPr>
          <a:xfrm>
            <a:off x="7210148" y="823602"/>
            <a:ext cx="4364780" cy="54335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u="sng"/>
              <a:t>Measles case epidemiology</a:t>
            </a:r>
          </a:p>
          <a:p>
            <a:r>
              <a:rPr lang="en-GB" sz="2400"/>
              <a:t>One current outbreak ongoing in Gwent</a:t>
            </a:r>
          </a:p>
          <a:p>
            <a:r>
              <a:rPr lang="en-GB" sz="2400"/>
              <a:t>17 cases to date</a:t>
            </a:r>
          </a:p>
          <a:p>
            <a:r>
              <a:rPr lang="en-GB" sz="2400"/>
              <a:t>No new cases identified since 20 May 2024 (as at 10 June 2024)</a:t>
            </a:r>
          </a:p>
        </p:txBody>
      </p:sp>
      <p:pic>
        <p:nvPicPr>
          <p:cNvPr id="8" name="Picture 7">
            <a:extLst>
              <a:ext uri="{FF2B5EF4-FFF2-40B4-BE49-F238E27FC236}">
                <a16:creationId xmlns:a16="http://schemas.microsoft.com/office/drawing/2014/main" id="{736BF473-17C7-5FA8-C69D-36B1416AE39B}"/>
              </a:ext>
            </a:extLst>
          </p:cNvPr>
          <p:cNvPicPr>
            <a:picLocks noChangeAspect="1"/>
          </p:cNvPicPr>
          <p:nvPr/>
        </p:nvPicPr>
        <p:blipFill>
          <a:blip r:embed="rId4"/>
          <a:stretch>
            <a:fillRect/>
          </a:stretch>
        </p:blipFill>
        <p:spPr>
          <a:xfrm>
            <a:off x="554113" y="1459557"/>
            <a:ext cx="5908332" cy="4515861"/>
          </a:xfrm>
          <a:prstGeom prst="rect">
            <a:avLst/>
          </a:prstGeom>
        </p:spPr>
      </p:pic>
      <p:sp>
        <p:nvSpPr>
          <p:cNvPr id="9" name="TextBox 8">
            <a:extLst>
              <a:ext uri="{FF2B5EF4-FFF2-40B4-BE49-F238E27FC236}">
                <a16:creationId xmlns:a16="http://schemas.microsoft.com/office/drawing/2014/main" id="{C25DE04A-3913-C694-F3D2-B207723AF7F9}"/>
              </a:ext>
            </a:extLst>
          </p:cNvPr>
          <p:cNvSpPr txBox="1"/>
          <p:nvPr/>
        </p:nvSpPr>
        <p:spPr>
          <a:xfrm>
            <a:off x="1160148" y="5887850"/>
            <a:ext cx="5758756" cy="369332"/>
          </a:xfrm>
          <a:prstGeom prst="rect">
            <a:avLst/>
          </a:prstGeom>
          <a:noFill/>
        </p:spPr>
        <p:txBody>
          <a:bodyPr wrap="none" rtlCol="0">
            <a:spAutoFit/>
          </a:bodyPr>
          <a:lstStyle/>
          <a:p>
            <a:r>
              <a:rPr lang="en-GB" i="1"/>
              <a:t>Source: PHW VPDP Annual COVER report 2023-2024</a:t>
            </a:r>
          </a:p>
        </p:txBody>
      </p:sp>
    </p:spTree>
    <p:extLst>
      <p:ext uri="{BB962C8B-B14F-4D97-AF65-F5344CB8AC3E}">
        <p14:creationId xmlns:p14="http://schemas.microsoft.com/office/powerpoint/2010/main" val="25198974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95D0C-DD5D-C853-4606-0387AF930F74}"/>
              </a:ext>
            </a:extLst>
          </p:cNvPr>
          <p:cNvSpPr>
            <a:spLocks noGrp="1"/>
          </p:cNvSpPr>
          <p:nvPr>
            <p:ph type="title"/>
          </p:nvPr>
        </p:nvSpPr>
        <p:spPr>
          <a:xfrm>
            <a:off x="267129" y="136525"/>
            <a:ext cx="11846102" cy="901165"/>
          </a:xfrm>
        </p:spPr>
        <p:txBody>
          <a:bodyPr/>
          <a:lstStyle/>
          <a:p>
            <a:r>
              <a:rPr lang="en-GB" b="1"/>
              <a:t>Targeted policy to protect against measles</a:t>
            </a:r>
          </a:p>
        </p:txBody>
      </p:sp>
      <p:sp>
        <p:nvSpPr>
          <p:cNvPr id="3" name="Content Placeholder 2">
            <a:extLst>
              <a:ext uri="{FF2B5EF4-FFF2-40B4-BE49-F238E27FC236}">
                <a16:creationId xmlns:a16="http://schemas.microsoft.com/office/drawing/2014/main" id="{1E3C6147-C2A7-C8D2-E475-F2BAEAAD4405}"/>
              </a:ext>
            </a:extLst>
          </p:cNvPr>
          <p:cNvSpPr>
            <a:spLocks noGrp="1"/>
          </p:cNvSpPr>
          <p:nvPr>
            <p:ph idx="1"/>
          </p:nvPr>
        </p:nvSpPr>
        <p:spPr>
          <a:xfrm>
            <a:off x="838200" y="900951"/>
            <a:ext cx="10515600" cy="4351338"/>
          </a:xfrm>
        </p:spPr>
        <p:txBody>
          <a:bodyPr/>
          <a:lstStyle/>
          <a:p>
            <a:endParaRPr lang="en-GB">
              <a:hlinkClick r:id="rId3"/>
            </a:endParaRPr>
          </a:p>
          <a:p>
            <a:r>
              <a:rPr lang="en-GB" i="0">
                <a:solidFill>
                  <a:srgbClr val="002060"/>
                </a:solidFill>
                <a:effectLst/>
                <a:latin typeface="Arial" panose="020B0604020202020204" pitchFamily="34" charset="0"/>
              </a:rPr>
              <a:t>Vaccination of healthcare staff to protect against measles (</a:t>
            </a:r>
            <a:r>
              <a:rPr lang="en-GB" i="0">
                <a:solidFill>
                  <a:srgbClr val="002060"/>
                </a:solidFill>
                <a:effectLst/>
                <a:latin typeface="Arial" panose="020B0604020202020204" pitchFamily="34" charset="0"/>
                <a:hlinkClick r:id="rId3"/>
              </a:rPr>
              <a:t>WHC/2023/043</a:t>
            </a:r>
            <a:r>
              <a:rPr lang="en-GB" i="0">
                <a:solidFill>
                  <a:srgbClr val="002060"/>
                </a:solidFill>
                <a:effectLst/>
                <a:latin typeface="Arial" panose="020B0604020202020204" pitchFamily="34" charset="0"/>
              </a:rPr>
              <a:t>)</a:t>
            </a:r>
          </a:p>
          <a:p>
            <a:r>
              <a:rPr lang="en-GB" i="0">
                <a:solidFill>
                  <a:srgbClr val="002060"/>
                </a:solidFill>
                <a:effectLst/>
                <a:latin typeface="Arial" panose="020B0604020202020204" pitchFamily="34" charset="0"/>
              </a:rPr>
              <a:t>Vaccination of children to protect against measles (</a:t>
            </a:r>
            <a:r>
              <a:rPr lang="en-GB" i="0">
                <a:solidFill>
                  <a:srgbClr val="002060"/>
                </a:solidFill>
                <a:effectLst/>
                <a:latin typeface="Arial" panose="020B0604020202020204" pitchFamily="34" charset="0"/>
                <a:hlinkClick r:id="rId4"/>
              </a:rPr>
              <a:t>WHC/2024/008</a:t>
            </a:r>
            <a:r>
              <a:rPr lang="en-GB" i="0">
                <a:solidFill>
                  <a:srgbClr val="002060"/>
                </a:solidFill>
                <a:effectLst/>
                <a:latin typeface="Arial" panose="020B0604020202020204" pitchFamily="34" charset="0"/>
              </a:rPr>
              <a:t>)</a:t>
            </a:r>
          </a:p>
          <a:p>
            <a:r>
              <a:rPr lang="en-GB"/>
              <a:t>Targeted action: health boards to ensure that:</a:t>
            </a:r>
          </a:p>
          <a:p>
            <a:pPr lvl="1"/>
            <a:r>
              <a:rPr lang="en-GB"/>
              <a:t>by </a:t>
            </a:r>
            <a:r>
              <a:rPr lang="en-GB" b="1"/>
              <a:t>31 July 2024</a:t>
            </a:r>
            <a:r>
              <a:rPr lang="en-GB"/>
              <a:t>, every school in Wales with 50 pupils or more on roll has 90% of its pupils recorded as having received two doses of MMR for pupils of reception age and above</a:t>
            </a:r>
          </a:p>
          <a:p>
            <a:pPr lvl="1"/>
            <a:r>
              <a:rPr lang="en-GB"/>
              <a:t>where this has not been achieved, the health board will be required to document the reasons why it hasn’t been possible and set out further steps which will be taken to achieve it </a:t>
            </a:r>
          </a:p>
        </p:txBody>
      </p:sp>
      <p:sp>
        <p:nvSpPr>
          <p:cNvPr id="5" name="Slide Number Placeholder 4">
            <a:extLst>
              <a:ext uri="{FF2B5EF4-FFF2-40B4-BE49-F238E27FC236}">
                <a16:creationId xmlns:a16="http://schemas.microsoft.com/office/drawing/2014/main" id="{620DE741-54E7-5654-110F-054967FB9251}"/>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42031422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419B9-8A75-0709-B56C-303042FD8F8D}"/>
              </a:ext>
            </a:extLst>
          </p:cNvPr>
          <p:cNvSpPr>
            <a:spLocks noGrp="1"/>
          </p:cNvSpPr>
          <p:nvPr>
            <p:ph type="title"/>
          </p:nvPr>
        </p:nvSpPr>
        <p:spPr>
          <a:xfrm>
            <a:off x="0" y="270089"/>
            <a:ext cx="12192000" cy="582909"/>
          </a:xfrm>
        </p:spPr>
        <p:txBody>
          <a:bodyPr/>
          <a:lstStyle/>
          <a:p>
            <a:pPr algn="ctr"/>
            <a:r>
              <a:rPr lang="en-GB" sz="2800" b="1"/>
              <a:t>Enhanced cover reporting – Timeliness of childhood vaccinations</a:t>
            </a:r>
          </a:p>
        </p:txBody>
      </p:sp>
      <p:sp>
        <p:nvSpPr>
          <p:cNvPr id="3" name="Content Placeholder 2">
            <a:extLst>
              <a:ext uri="{FF2B5EF4-FFF2-40B4-BE49-F238E27FC236}">
                <a16:creationId xmlns:a16="http://schemas.microsoft.com/office/drawing/2014/main" id="{B4D9A6CB-E8EA-2AA8-B03E-946AC3E32A45}"/>
              </a:ext>
            </a:extLst>
          </p:cNvPr>
          <p:cNvSpPr>
            <a:spLocks noGrp="1"/>
          </p:cNvSpPr>
          <p:nvPr>
            <p:ph idx="1"/>
          </p:nvPr>
        </p:nvSpPr>
        <p:spPr>
          <a:xfrm>
            <a:off x="5558747" y="1385513"/>
            <a:ext cx="6370834" cy="4351338"/>
          </a:xfrm>
        </p:spPr>
        <p:txBody>
          <a:bodyPr/>
          <a:lstStyle/>
          <a:p>
            <a:pPr marL="0" indent="0">
              <a:buNone/>
            </a:pPr>
            <a:r>
              <a:rPr lang="en-GB" sz="2000">
                <a:effectLst/>
                <a:latin typeface="Calibri" panose="020F0502020204030204" pitchFamily="34" charset="0"/>
                <a:ea typeface="Calibri" panose="020F0502020204030204" pitchFamily="34" charset="0"/>
              </a:rPr>
              <a:t> </a:t>
            </a:r>
          </a:p>
          <a:p>
            <a:pPr marL="0" indent="0">
              <a:buNone/>
            </a:pPr>
            <a:r>
              <a:rPr lang="en-GB" sz="2000">
                <a:effectLst/>
                <a:ea typeface="Calibri" panose="020F0502020204030204" pitchFamily="34" charset="0"/>
              </a:rPr>
              <a:t>Interactive dashboards are also available here:</a:t>
            </a:r>
          </a:p>
          <a:p>
            <a:r>
              <a:rPr lang="en-GB" sz="2000">
                <a:effectLst/>
                <a:ea typeface="Calibri" panose="020F0502020204030204" pitchFamily="34" charset="0"/>
              </a:rPr>
              <a:t>Residence: </a:t>
            </a:r>
            <a:r>
              <a:rPr lang="en-GB" sz="2000" u="sng">
                <a:solidFill>
                  <a:srgbClr val="0563C1"/>
                </a:solidFill>
                <a:effectLst/>
                <a:ea typeface="Calibri" panose="020F0502020204030204" pitchFamily="34" charset="0"/>
                <a:hlinkClick r:id="rId3"/>
              </a:rPr>
              <a:t>https://phw-tableau.cymru.nhs.uk/views/EnhancedCOVER_Test/DataByResidence?iframeSizedToWindow=true&amp;:embed=y&amp;:showAppBanner=false&amp;:display_count=no&amp;:showVizHome=no</a:t>
            </a:r>
            <a:endParaRPr lang="en-GB" sz="2000">
              <a:effectLst/>
              <a:ea typeface="Calibri" panose="020F0502020204030204" pitchFamily="34" charset="0"/>
            </a:endParaRPr>
          </a:p>
          <a:p>
            <a:pPr marL="0" indent="0">
              <a:buNone/>
            </a:pPr>
            <a:r>
              <a:rPr lang="en-GB" sz="2000">
                <a:effectLst/>
                <a:ea typeface="Calibri" panose="020F0502020204030204" pitchFamily="34" charset="0"/>
              </a:rPr>
              <a:t> </a:t>
            </a:r>
          </a:p>
          <a:p>
            <a:r>
              <a:rPr lang="en-GB" sz="2000">
                <a:effectLst/>
                <a:ea typeface="Calibri" panose="020F0502020204030204" pitchFamily="34" charset="0"/>
              </a:rPr>
              <a:t>GP Cluster: </a:t>
            </a:r>
            <a:r>
              <a:rPr lang="en-GB" sz="2000" u="sng">
                <a:solidFill>
                  <a:srgbClr val="0563C1"/>
                </a:solidFill>
                <a:effectLst/>
                <a:ea typeface="Calibri" panose="020F0502020204030204" pitchFamily="34" charset="0"/>
                <a:hlinkClick r:id="rId4"/>
              </a:rPr>
              <a:t>https://phw-tableau.cymru.nhs.uk/views/EnhancedCOVER_Test/DataByGP?iframeSizedToWindow=true&amp;:embed=y&amp;:showAppBanner=false&amp;:display_count=no&amp;:showVizHome=no</a:t>
            </a:r>
            <a:endParaRPr lang="en-GB" sz="2000">
              <a:effectLst/>
              <a:ea typeface="Calibri" panose="020F0502020204030204" pitchFamily="34" charset="0"/>
            </a:endParaRPr>
          </a:p>
          <a:p>
            <a:endParaRPr lang="en-GB"/>
          </a:p>
        </p:txBody>
      </p:sp>
      <p:sp>
        <p:nvSpPr>
          <p:cNvPr id="5" name="Slide Number Placeholder 4">
            <a:extLst>
              <a:ext uri="{FF2B5EF4-FFF2-40B4-BE49-F238E27FC236}">
                <a16:creationId xmlns:a16="http://schemas.microsoft.com/office/drawing/2014/main" id="{45A3A303-D0CB-F48C-CF95-D360CFC57038}"/>
              </a:ext>
            </a:extLst>
          </p:cNvPr>
          <p:cNvSpPr>
            <a:spLocks noGrp="1"/>
          </p:cNvSpPr>
          <p:nvPr>
            <p:ph type="sldNum" sz="quarter" idx="12"/>
          </p:nvPr>
        </p:nvSpPr>
        <p:spPr/>
        <p:txBody>
          <a:bodyPr/>
          <a:lstStyle/>
          <a:p>
            <a:fld id="{561D0CCE-8DCC-44DC-A653-AE62B1D84A52}" type="slidenum">
              <a:rPr lang="en-GB" smtClean="0"/>
              <a:pPr/>
              <a:t>45</a:t>
            </a:fld>
            <a:endParaRPr lang="en-GB"/>
          </a:p>
        </p:txBody>
      </p:sp>
      <p:pic>
        <p:nvPicPr>
          <p:cNvPr id="7" name="Picture 6">
            <a:extLst>
              <a:ext uri="{FF2B5EF4-FFF2-40B4-BE49-F238E27FC236}">
                <a16:creationId xmlns:a16="http://schemas.microsoft.com/office/drawing/2014/main" id="{8DA77F14-FE3F-E6A7-A7B7-69FD495683B6}"/>
              </a:ext>
            </a:extLst>
          </p:cNvPr>
          <p:cNvPicPr>
            <a:picLocks noChangeAspect="1"/>
          </p:cNvPicPr>
          <p:nvPr/>
        </p:nvPicPr>
        <p:blipFill rotWithShape="1">
          <a:blip r:embed="rId5"/>
          <a:srcRect l="8215" t="4194" r="7090" b="2886"/>
          <a:stretch/>
        </p:blipFill>
        <p:spPr>
          <a:xfrm>
            <a:off x="667820" y="726681"/>
            <a:ext cx="4458985" cy="5010170"/>
          </a:xfrm>
          <a:prstGeom prst="rect">
            <a:avLst/>
          </a:prstGeom>
        </p:spPr>
      </p:pic>
      <p:sp>
        <p:nvSpPr>
          <p:cNvPr id="9" name="TextBox 8">
            <a:extLst>
              <a:ext uri="{FF2B5EF4-FFF2-40B4-BE49-F238E27FC236}">
                <a16:creationId xmlns:a16="http://schemas.microsoft.com/office/drawing/2014/main" id="{417AE0F1-5CEE-816D-69E5-2EBDF1D4AE72}"/>
              </a:ext>
            </a:extLst>
          </p:cNvPr>
          <p:cNvSpPr txBox="1"/>
          <p:nvPr/>
        </p:nvSpPr>
        <p:spPr>
          <a:xfrm>
            <a:off x="893850" y="5669654"/>
            <a:ext cx="4058293" cy="461665"/>
          </a:xfrm>
          <a:prstGeom prst="rect">
            <a:avLst/>
          </a:prstGeom>
          <a:noFill/>
        </p:spPr>
        <p:txBody>
          <a:bodyPr wrap="square">
            <a:spAutoFit/>
          </a:bodyPr>
          <a:lstStyle/>
          <a:p>
            <a:pPr algn="ctr"/>
            <a:r>
              <a:rPr lang="en-GB" sz="1200">
                <a:hlinkClick r:id="rId6"/>
              </a:rPr>
              <a:t>Surveillance of Vaccines, Vaccine Preventable Diseases and Respiratory Infections (sharepoint.com)</a:t>
            </a:r>
            <a:endParaRPr lang="en-GB" sz="1200"/>
          </a:p>
        </p:txBody>
      </p:sp>
    </p:spTree>
    <p:extLst>
      <p:ext uri="{BB962C8B-B14F-4D97-AF65-F5344CB8AC3E}">
        <p14:creationId xmlns:p14="http://schemas.microsoft.com/office/powerpoint/2010/main" val="40706765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2A277-202A-D9E4-B414-CFB8CA58CA2A}"/>
              </a:ext>
            </a:extLst>
          </p:cNvPr>
          <p:cNvSpPr>
            <a:spLocks noGrp="1"/>
          </p:cNvSpPr>
          <p:nvPr>
            <p:ph type="title"/>
          </p:nvPr>
        </p:nvSpPr>
        <p:spPr>
          <a:xfrm>
            <a:off x="0" y="136525"/>
            <a:ext cx="12192000" cy="1325563"/>
          </a:xfrm>
        </p:spPr>
        <p:txBody>
          <a:bodyPr/>
          <a:lstStyle/>
          <a:p>
            <a:pPr algn="ctr"/>
            <a:r>
              <a:rPr lang="en-GB" sz="2400" b="1"/>
              <a:t>Proportion of children receiving their first dose of MMR vaccine within one, two and three months after it was due. Children due their MMR1 vaccine 01/04/2022 to 31/03/2024 and alive and resident in Wales at 31/03/20024</a:t>
            </a:r>
          </a:p>
        </p:txBody>
      </p:sp>
      <p:sp>
        <p:nvSpPr>
          <p:cNvPr id="5" name="Slide Number Placeholder 4">
            <a:extLst>
              <a:ext uri="{FF2B5EF4-FFF2-40B4-BE49-F238E27FC236}">
                <a16:creationId xmlns:a16="http://schemas.microsoft.com/office/drawing/2014/main" id="{368D41B8-E519-B0BB-7DE1-135398D34D84}"/>
              </a:ext>
            </a:extLst>
          </p:cNvPr>
          <p:cNvSpPr>
            <a:spLocks noGrp="1"/>
          </p:cNvSpPr>
          <p:nvPr>
            <p:ph type="sldNum" sz="quarter" idx="12"/>
          </p:nvPr>
        </p:nvSpPr>
        <p:spPr/>
        <p:txBody>
          <a:bodyPr/>
          <a:lstStyle/>
          <a:p>
            <a:fld id="{561D0CCE-8DCC-44DC-A653-AE62B1D84A52}" type="slidenum">
              <a:rPr lang="en-GB" smtClean="0"/>
              <a:pPr/>
              <a:t>46</a:t>
            </a:fld>
            <a:endParaRPr lang="en-GB"/>
          </a:p>
        </p:txBody>
      </p:sp>
      <p:pic>
        <p:nvPicPr>
          <p:cNvPr id="6" name="Content Placeholder 10">
            <a:extLst>
              <a:ext uri="{FF2B5EF4-FFF2-40B4-BE49-F238E27FC236}">
                <a16:creationId xmlns:a16="http://schemas.microsoft.com/office/drawing/2014/main" id="{3828B7F1-FB3D-B418-88CD-3CD3B8A7445E}"/>
              </a:ext>
            </a:extLst>
          </p:cNvPr>
          <p:cNvPicPr>
            <a:picLocks noGrp="1" noChangeAspect="1"/>
          </p:cNvPicPr>
          <p:nvPr>
            <p:ph idx="1"/>
          </p:nvPr>
        </p:nvPicPr>
        <p:blipFill rotWithShape="1">
          <a:blip r:embed="rId2"/>
          <a:srcRect t="14240"/>
          <a:stretch/>
        </p:blipFill>
        <p:spPr>
          <a:xfrm>
            <a:off x="1212806" y="1225054"/>
            <a:ext cx="8866142" cy="4415459"/>
          </a:xfrm>
        </p:spPr>
      </p:pic>
      <p:pic>
        <p:nvPicPr>
          <p:cNvPr id="8" name="Picture 7">
            <a:extLst>
              <a:ext uri="{FF2B5EF4-FFF2-40B4-BE49-F238E27FC236}">
                <a16:creationId xmlns:a16="http://schemas.microsoft.com/office/drawing/2014/main" id="{A39C2229-9476-9079-680E-0C3594E80DA8}"/>
              </a:ext>
            </a:extLst>
          </p:cNvPr>
          <p:cNvPicPr>
            <a:picLocks noChangeAspect="1"/>
          </p:cNvPicPr>
          <p:nvPr/>
        </p:nvPicPr>
        <p:blipFill>
          <a:blip r:embed="rId3"/>
          <a:stretch>
            <a:fillRect/>
          </a:stretch>
        </p:blipFill>
        <p:spPr>
          <a:xfrm>
            <a:off x="1460706" y="5640514"/>
            <a:ext cx="9270587" cy="444892"/>
          </a:xfrm>
          <a:prstGeom prst="rect">
            <a:avLst/>
          </a:prstGeom>
        </p:spPr>
      </p:pic>
    </p:spTree>
    <p:extLst>
      <p:ext uri="{BB962C8B-B14F-4D97-AF65-F5344CB8AC3E}">
        <p14:creationId xmlns:p14="http://schemas.microsoft.com/office/powerpoint/2010/main" val="12912372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A2E2C-7136-3BE0-8F76-4C1AF85A1810}"/>
              </a:ext>
            </a:extLst>
          </p:cNvPr>
          <p:cNvSpPr>
            <a:spLocks noGrp="1"/>
          </p:cNvSpPr>
          <p:nvPr>
            <p:ph type="title"/>
          </p:nvPr>
        </p:nvSpPr>
        <p:spPr>
          <a:xfrm>
            <a:off x="203770" y="136525"/>
            <a:ext cx="11784459" cy="1325563"/>
          </a:xfrm>
        </p:spPr>
        <p:txBody>
          <a:bodyPr/>
          <a:lstStyle/>
          <a:p>
            <a:pPr algn="ctr"/>
            <a:r>
              <a:rPr lang="en-GB" sz="2400" b="1"/>
              <a:t>Proportion of children receiving their second dose of MMR vaccine within one, two and three months after it was due. Children due their MMR2 vaccine 01/04/2022 to 31/03/2024 and alive and resident in Wales as at 31/03/2024  </a:t>
            </a:r>
          </a:p>
        </p:txBody>
      </p:sp>
      <p:pic>
        <p:nvPicPr>
          <p:cNvPr id="7" name="Content Placeholder 6">
            <a:extLst>
              <a:ext uri="{FF2B5EF4-FFF2-40B4-BE49-F238E27FC236}">
                <a16:creationId xmlns:a16="http://schemas.microsoft.com/office/drawing/2014/main" id="{1FCDB6D1-883C-28AE-862F-93BD3D178277}"/>
              </a:ext>
            </a:extLst>
          </p:cNvPr>
          <p:cNvPicPr>
            <a:picLocks noGrp="1" noChangeAspect="1"/>
          </p:cNvPicPr>
          <p:nvPr>
            <p:ph idx="1"/>
          </p:nvPr>
        </p:nvPicPr>
        <p:blipFill rotWithShape="1">
          <a:blip r:embed="rId2"/>
          <a:srcRect t="16601" b="1564"/>
          <a:stretch/>
        </p:blipFill>
        <p:spPr>
          <a:xfrm>
            <a:off x="1839075" y="1352148"/>
            <a:ext cx="8775905" cy="4153704"/>
          </a:xfrm>
        </p:spPr>
      </p:pic>
      <p:sp>
        <p:nvSpPr>
          <p:cNvPr id="5" name="Slide Number Placeholder 4">
            <a:extLst>
              <a:ext uri="{FF2B5EF4-FFF2-40B4-BE49-F238E27FC236}">
                <a16:creationId xmlns:a16="http://schemas.microsoft.com/office/drawing/2014/main" id="{C2A04AC0-0738-36AC-CE2A-769912D2DE57}"/>
              </a:ext>
            </a:extLst>
          </p:cNvPr>
          <p:cNvSpPr>
            <a:spLocks noGrp="1"/>
          </p:cNvSpPr>
          <p:nvPr>
            <p:ph type="sldNum" sz="quarter" idx="12"/>
          </p:nvPr>
        </p:nvSpPr>
        <p:spPr/>
        <p:txBody>
          <a:bodyPr/>
          <a:lstStyle/>
          <a:p>
            <a:fld id="{561D0CCE-8DCC-44DC-A653-AE62B1D84A52}" type="slidenum">
              <a:rPr lang="en-GB" smtClean="0"/>
              <a:pPr/>
              <a:t>47</a:t>
            </a:fld>
            <a:endParaRPr lang="en-GB"/>
          </a:p>
        </p:txBody>
      </p:sp>
      <p:pic>
        <p:nvPicPr>
          <p:cNvPr id="11" name="Picture 10">
            <a:extLst>
              <a:ext uri="{FF2B5EF4-FFF2-40B4-BE49-F238E27FC236}">
                <a16:creationId xmlns:a16="http://schemas.microsoft.com/office/drawing/2014/main" id="{E921CA85-55C9-7A16-65DD-245D230DB4B1}"/>
              </a:ext>
            </a:extLst>
          </p:cNvPr>
          <p:cNvPicPr>
            <a:picLocks noChangeAspect="1"/>
          </p:cNvPicPr>
          <p:nvPr/>
        </p:nvPicPr>
        <p:blipFill rotWithShape="1">
          <a:blip r:embed="rId3"/>
          <a:srcRect t="10953"/>
          <a:stretch/>
        </p:blipFill>
        <p:spPr>
          <a:xfrm>
            <a:off x="1648317" y="5593330"/>
            <a:ext cx="9157420" cy="550059"/>
          </a:xfrm>
          <a:prstGeom prst="rect">
            <a:avLst/>
          </a:prstGeom>
        </p:spPr>
      </p:pic>
    </p:spTree>
    <p:extLst>
      <p:ext uri="{BB962C8B-B14F-4D97-AF65-F5344CB8AC3E}">
        <p14:creationId xmlns:p14="http://schemas.microsoft.com/office/powerpoint/2010/main" val="1042763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098D-02C0-E9C8-F147-E4404612F579}"/>
              </a:ext>
            </a:extLst>
          </p:cNvPr>
          <p:cNvSpPr>
            <a:spLocks noGrp="1"/>
          </p:cNvSpPr>
          <p:nvPr>
            <p:ph type="title"/>
          </p:nvPr>
        </p:nvSpPr>
        <p:spPr>
          <a:xfrm>
            <a:off x="838200" y="136525"/>
            <a:ext cx="6250969" cy="634037"/>
          </a:xfrm>
        </p:spPr>
        <p:txBody>
          <a:bodyPr/>
          <a:lstStyle/>
          <a:p>
            <a:r>
              <a:rPr lang="en-GB" b="1"/>
              <a:t>MMR resources</a:t>
            </a:r>
          </a:p>
        </p:txBody>
      </p:sp>
      <p:sp>
        <p:nvSpPr>
          <p:cNvPr id="5" name="Slide Number Placeholder 4">
            <a:extLst>
              <a:ext uri="{FF2B5EF4-FFF2-40B4-BE49-F238E27FC236}">
                <a16:creationId xmlns:a16="http://schemas.microsoft.com/office/drawing/2014/main" id="{6C9461F7-E87D-4191-F470-9A2E364C3FD9}"/>
              </a:ext>
            </a:extLst>
          </p:cNvPr>
          <p:cNvSpPr>
            <a:spLocks noGrp="1"/>
          </p:cNvSpPr>
          <p:nvPr>
            <p:ph type="sldNum" sz="quarter" idx="12"/>
          </p:nvPr>
        </p:nvSpPr>
        <p:spPr/>
        <p:txBody>
          <a:bodyPr/>
          <a:lstStyle/>
          <a:p>
            <a:fld id="{561D0CCE-8DCC-44DC-A653-AE62B1D84A52}" type="slidenum">
              <a:rPr lang="en-GB" smtClean="0"/>
              <a:pPr/>
              <a:t>48</a:t>
            </a:fld>
            <a:endParaRPr lang="en-GB"/>
          </a:p>
        </p:txBody>
      </p:sp>
      <p:pic>
        <p:nvPicPr>
          <p:cNvPr id="12" name="Content Placeholder 11">
            <a:extLst>
              <a:ext uri="{FF2B5EF4-FFF2-40B4-BE49-F238E27FC236}">
                <a16:creationId xmlns:a16="http://schemas.microsoft.com/office/drawing/2014/main" id="{4FE193BC-7025-71A5-7602-ED0ED594B289}"/>
              </a:ext>
            </a:extLst>
          </p:cNvPr>
          <p:cNvPicPr>
            <a:picLocks noGrp="1" noChangeAspect="1"/>
          </p:cNvPicPr>
          <p:nvPr>
            <p:ph idx="1"/>
          </p:nvPr>
        </p:nvPicPr>
        <p:blipFill>
          <a:blip r:embed="rId3"/>
          <a:stretch>
            <a:fillRect/>
          </a:stretch>
        </p:blipFill>
        <p:spPr>
          <a:xfrm>
            <a:off x="332112" y="859571"/>
            <a:ext cx="3078908" cy="2122636"/>
          </a:xfrm>
          <a:prstGeom prst="rect">
            <a:avLst/>
          </a:prstGeom>
        </p:spPr>
      </p:pic>
      <p:sp>
        <p:nvSpPr>
          <p:cNvPr id="14" name="TextBox 13">
            <a:extLst>
              <a:ext uri="{FF2B5EF4-FFF2-40B4-BE49-F238E27FC236}">
                <a16:creationId xmlns:a16="http://schemas.microsoft.com/office/drawing/2014/main" id="{87A55CD3-13A3-C494-F1E5-663D29B2AEC4}"/>
              </a:ext>
            </a:extLst>
          </p:cNvPr>
          <p:cNvSpPr txBox="1"/>
          <p:nvPr/>
        </p:nvSpPr>
        <p:spPr>
          <a:xfrm>
            <a:off x="679895" y="2887023"/>
            <a:ext cx="2424701" cy="830997"/>
          </a:xfrm>
          <a:prstGeom prst="rect">
            <a:avLst/>
          </a:prstGeom>
          <a:noFill/>
        </p:spPr>
        <p:txBody>
          <a:bodyPr wrap="square">
            <a:spAutoFit/>
          </a:bodyPr>
          <a:lstStyle/>
          <a:p>
            <a:r>
              <a:rPr lang="en-GB" sz="1600" b="1">
                <a:effectLst/>
                <a:ea typeface="Calibri" panose="020F0502020204030204" pitchFamily="34" charset="0"/>
                <a:cs typeface="Calibri" panose="020F0502020204030204" pitchFamily="34" charset="0"/>
              </a:rPr>
              <a:t>Is it measles? Poster</a:t>
            </a:r>
            <a:endParaRPr lang="en-GB" sz="1600">
              <a:effectLst/>
              <a:ea typeface="Calibri" panose="020F0502020204030204" pitchFamily="34" charset="0"/>
            </a:endParaRPr>
          </a:p>
          <a:p>
            <a:r>
              <a:rPr lang="en-GB" sz="1600"/>
              <a:t>This bilingual resource is available to order </a:t>
            </a:r>
            <a:r>
              <a:rPr lang="en-GB" sz="1600">
                <a:hlinkClick r:id="rId4"/>
              </a:rPr>
              <a:t>here</a:t>
            </a:r>
            <a:endParaRPr lang="en-GB" sz="1600"/>
          </a:p>
        </p:txBody>
      </p:sp>
      <p:pic>
        <p:nvPicPr>
          <p:cNvPr id="15" name="Picture 14">
            <a:extLst>
              <a:ext uri="{FF2B5EF4-FFF2-40B4-BE49-F238E27FC236}">
                <a16:creationId xmlns:a16="http://schemas.microsoft.com/office/drawing/2014/main" id="{54FF49FA-7B39-C49E-7C9D-1EF81A3E700E}"/>
              </a:ext>
            </a:extLst>
          </p:cNvPr>
          <p:cNvPicPr>
            <a:picLocks noChangeAspect="1"/>
          </p:cNvPicPr>
          <p:nvPr/>
        </p:nvPicPr>
        <p:blipFill>
          <a:blip r:embed="rId5"/>
          <a:stretch>
            <a:fillRect/>
          </a:stretch>
        </p:blipFill>
        <p:spPr>
          <a:xfrm>
            <a:off x="4062846" y="859571"/>
            <a:ext cx="1362075" cy="1918335"/>
          </a:xfrm>
          <a:prstGeom prst="rect">
            <a:avLst/>
          </a:prstGeom>
        </p:spPr>
      </p:pic>
      <p:pic>
        <p:nvPicPr>
          <p:cNvPr id="16" name="Picture 15">
            <a:extLst>
              <a:ext uri="{FF2B5EF4-FFF2-40B4-BE49-F238E27FC236}">
                <a16:creationId xmlns:a16="http://schemas.microsoft.com/office/drawing/2014/main" id="{A2BBA757-1C43-2DE8-180E-7C795D9AE8DE}"/>
              </a:ext>
            </a:extLst>
          </p:cNvPr>
          <p:cNvPicPr>
            <a:picLocks noChangeAspect="1"/>
          </p:cNvPicPr>
          <p:nvPr/>
        </p:nvPicPr>
        <p:blipFill>
          <a:blip r:embed="rId6"/>
          <a:stretch>
            <a:fillRect/>
          </a:stretch>
        </p:blipFill>
        <p:spPr>
          <a:xfrm>
            <a:off x="3411019" y="1400254"/>
            <a:ext cx="1332865" cy="1899920"/>
          </a:xfrm>
          <a:prstGeom prst="rect">
            <a:avLst/>
          </a:prstGeom>
        </p:spPr>
      </p:pic>
      <p:sp>
        <p:nvSpPr>
          <p:cNvPr id="18" name="TextBox 17">
            <a:extLst>
              <a:ext uri="{FF2B5EF4-FFF2-40B4-BE49-F238E27FC236}">
                <a16:creationId xmlns:a16="http://schemas.microsoft.com/office/drawing/2014/main" id="{DED78004-EC33-EFB0-49D3-0F7E0752BBA7}"/>
              </a:ext>
            </a:extLst>
          </p:cNvPr>
          <p:cNvSpPr txBox="1"/>
          <p:nvPr/>
        </p:nvSpPr>
        <p:spPr>
          <a:xfrm>
            <a:off x="4743882" y="2761565"/>
            <a:ext cx="3273769" cy="1077218"/>
          </a:xfrm>
          <a:prstGeom prst="rect">
            <a:avLst/>
          </a:prstGeom>
          <a:noFill/>
        </p:spPr>
        <p:txBody>
          <a:bodyPr wrap="square">
            <a:spAutoFit/>
          </a:bodyPr>
          <a:lstStyle/>
          <a:p>
            <a:r>
              <a:rPr lang="en-GB" sz="1600" b="1">
                <a:effectLst/>
                <a:ea typeface="Calibri" panose="020F0502020204030204" pitchFamily="34" charset="0"/>
                <a:cs typeface="Calibri" panose="020F0502020204030204" pitchFamily="34" charset="0"/>
              </a:rPr>
              <a:t>MMR toolkit for primary care</a:t>
            </a:r>
            <a:endParaRPr lang="en-GB" sz="1600">
              <a:effectLst/>
              <a:ea typeface="Calibri" panose="020F0502020204030204" pitchFamily="34" charset="0"/>
            </a:endParaRPr>
          </a:p>
          <a:p>
            <a:r>
              <a:rPr lang="en-GB" sz="1600">
                <a:effectLst/>
                <a:ea typeface="Calibri" panose="020F0502020204030204" pitchFamily="34" charset="0"/>
                <a:cs typeface="Calibri" panose="020F0502020204030204" pitchFamily="34" charset="0"/>
              </a:rPr>
              <a:t>Available to view and download under ‘Clinical resources and information’ </a:t>
            </a:r>
            <a:r>
              <a:rPr lang="en-GB" sz="1600" u="sng">
                <a:solidFill>
                  <a:srgbClr val="0563C1"/>
                </a:solidFill>
                <a:effectLst/>
                <a:ea typeface="Calibri" panose="020F0502020204030204" pitchFamily="34" charset="0"/>
                <a:cs typeface="Calibri" panose="020F0502020204030204" pitchFamily="34" charset="0"/>
                <a:hlinkClick r:id="rId7"/>
              </a:rPr>
              <a:t>here</a:t>
            </a:r>
            <a:r>
              <a:rPr lang="en-GB" sz="1600">
                <a:effectLst/>
                <a:ea typeface="Calibri" panose="020F0502020204030204" pitchFamily="34" charset="0"/>
                <a:cs typeface="Calibri" panose="020F0502020204030204" pitchFamily="34" charset="0"/>
              </a:rPr>
              <a:t>.</a:t>
            </a:r>
            <a:endParaRPr lang="en-GB" sz="1600"/>
          </a:p>
        </p:txBody>
      </p:sp>
      <p:pic>
        <p:nvPicPr>
          <p:cNvPr id="19" name="Picture 18">
            <a:extLst>
              <a:ext uri="{FF2B5EF4-FFF2-40B4-BE49-F238E27FC236}">
                <a16:creationId xmlns:a16="http://schemas.microsoft.com/office/drawing/2014/main" id="{FF69304D-8757-0B17-3414-8F53158CDA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40478" y="385538"/>
            <a:ext cx="2180625" cy="2310535"/>
          </a:xfrm>
          <a:prstGeom prst="rect">
            <a:avLst/>
          </a:prstGeom>
        </p:spPr>
      </p:pic>
      <p:sp>
        <p:nvSpPr>
          <p:cNvPr id="25" name="TextBox 24">
            <a:extLst>
              <a:ext uri="{FF2B5EF4-FFF2-40B4-BE49-F238E27FC236}">
                <a16:creationId xmlns:a16="http://schemas.microsoft.com/office/drawing/2014/main" id="{5B5E9DE7-F241-0287-E610-934CD493FB23}"/>
              </a:ext>
            </a:extLst>
          </p:cNvPr>
          <p:cNvSpPr txBox="1"/>
          <p:nvPr/>
        </p:nvSpPr>
        <p:spPr>
          <a:xfrm>
            <a:off x="8419585" y="251729"/>
            <a:ext cx="3364873" cy="1815882"/>
          </a:xfrm>
          <a:prstGeom prst="rect">
            <a:avLst/>
          </a:prstGeom>
          <a:noFill/>
        </p:spPr>
        <p:txBody>
          <a:bodyPr wrap="square">
            <a:spAutoFit/>
          </a:bodyPr>
          <a:lstStyle/>
          <a:p>
            <a:pPr algn="just"/>
            <a:r>
              <a:rPr lang="en-GB" sz="1600" b="1">
                <a:effectLst/>
                <a:ea typeface="Calibri" panose="020F0502020204030204" pitchFamily="34" charset="0"/>
                <a:cs typeface="Calibri" panose="020F0502020204030204" pitchFamily="34" charset="0"/>
              </a:rPr>
              <a:t>Leaflets</a:t>
            </a:r>
            <a:r>
              <a:rPr lang="en-GB" sz="1600">
                <a:effectLst/>
                <a:ea typeface="Calibri" panose="020F0502020204030204" pitchFamily="34" charset="0"/>
                <a:cs typeface="Calibri" panose="020F0502020204030204" pitchFamily="34" charset="0"/>
              </a:rPr>
              <a:t> Available to order </a:t>
            </a:r>
            <a:r>
              <a:rPr lang="en-GB" sz="1600" u="sng">
                <a:solidFill>
                  <a:srgbClr val="0563C1"/>
                </a:solidFill>
                <a:effectLst/>
                <a:ea typeface="Calibri" panose="020F0502020204030204" pitchFamily="34" charset="0"/>
                <a:cs typeface="Calibri" panose="020F0502020204030204" pitchFamily="34" charset="0"/>
                <a:hlinkClick r:id="rId9"/>
              </a:rPr>
              <a:t>here</a:t>
            </a:r>
            <a:r>
              <a:rPr lang="en-GB" sz="1600">
                <a:effectLst/>
                <a:ea typeface="Calibri" panose="020F0502020204030204" pitchFamily="34" charset="0"/>
                <a:cs typeface="Calibri" panose="020F0502020204030204" pitchFamily="34" charset="0"/>
              </a:rPr>
              <a:t>	 </a:t>
            </a:r>
            <a:endParaRPr lang="en-GB" sz="1600">
              <a:effectLst/>
              <a:ea typeface="Calibri" panose="020F0502020204030204" pitchFamily="34" charset="0"/>
            </a:endParaRPr>
          </a:p>
          <a:p>
            <a:pPr algn="just"/>
            <a:r>
              <a:rPr lang="en-GB" sz="1600">
                <a:effectLst/>
                <a:ea typeface="Calibri" panose="020F0502020204030204" pitchFamily="34" charset="0"/>
                <a:cs typeface="Calibri" panose="020F0502020204030204" pitchFamily="34" charset="0"/>
              </a:rPr>
              <a:t>Accessible versions of the leaflet including: </a:t>
            </a:r>
            <a:r>
              <a:rPr lang="en-GB" sz="1600" b="1">
                <a:effectLst/>
                <a:ea typeface="Calibri" panose="020F0502020204030204" pitchFamily="34" charset="0"/>
                <a:cs typeface="Calibri" panose="020F0502020204030204" pitchFamily="34" charset="0"/>
              </a:rPr>
              <a:t>Easy read, Large Print, Audio, BSL video,</a:t>
            </a:r>
            <a:r>
              <a:rPr lang="en-GB" sz="1600">
                <a:effectLst/>
                <a:ea typeface="Calibri" panose="020F0502020204030204" pitchFamily="34" charset="0"/>
                <a:cs typeface="Calibri" panose="020F0502020204030204" pitchFamily="34" charset="0"/>
              </a:rPr>
              <a:t>  are available </a:t>
            </a:r>
            <a:r>
              <a:rPr lang="en-GB" sz="1600" u="sng">
                <a:solidFill>
                  <a:srgbClr val="0563C1"/>
                </a:solidFill>
                <a:effectLst/>
                <a:ea typeface="Calibri" panose="020F0502020204030204" pitchFamily="34" charset="0"/>
                <a:cs typeface="Calibri" panose="020F0502020204030204" pitchFamily="34" charset="0"/>
                <a:hlinkClick r:id="rId10"/>
              </a:rPr>
              <a:t>here</a:t>
            </a:r>
            <a:r>
              <a:rPr lang="en-GB" sz="1600">
                <a:effectLst/>
                <a:ea typeface="Calibri" panose="020F0502020204030204" pitchFamily="34" charset="0"/>
                <a:cs typeface="Calibri" panose="020F0502020204030204" pitchFamily="34" charset="0"/>
              </a:rPr>
              <a:t>: and for downloading </a:t>
            </a:r>
            <a:r>
              <a:rPr lang="en-GB" sz="1600" u="sng">
                <a:solidFill>
                  <a:srgbClr val="0563C1"/>
                </a:solidFill>
                <a:effectLst/>
                <a:ea typeface="Calibri" panose="020F0502020204030204" pitchFamily="34" charset="0"/>
                <a:cs typeface="Calibri" panose="020F0502020204030204" pitchFamily="34" charset="0"/>
                <a:hlinkClick r:id="rId11"/>
              </a:rPr>
              <a:t>here</a:t>
            </a:r>
            <a:endParaRPr lang="en-GB" sz="1600">
              <a:effectLst/>
              <a:ea typeface="Calibri" panose="020F0502020204030204" pitchFamily="34" charset="0"/>
            </a:endParaRPr>
          </a:p>
          <a:p>
            <a:pPr algn="ctr"/>
            <a:r>
              <a:rPr lang="en-GB" sz="1600">
                <a:effectLst/>
                <a:ea typeface="Calibri" panose="020F0502020204030204" pitchFamily="34" charset="0"/>
                <a:cs typeface="Calibri" panose="020F0502020204030204" pitchFamily="34" charset="0"/>
              </a:rPr>
              <a:t> </a:t>
            </a:r>
            <a:endParaRPr lang="en-GB" sz="1600">
              <a:effectLst/>
              <a:ea typeface="Calibri" panose="020F0502020204030204" pitchFamily="34" charset="0"/>
            </a:endParaRPr>
          </a:p>
        </p:txBody>
      </p:sp>
      <p:pic>
        <p:nvPicPr>
          <p:cNvPr id="26" name="Picture 25">
            <a:extLst>
              <a:ext uri="{FF2B5EF4-FFF2-40B4-BE49-F238E27FC236}">
                <a16:creationId xmlns:a16="http://schemas.microsoft.com/office/drawing/2014/main" id="{5124BF0D-76B2-F812-83AA-3B97F0A7CF22}"/>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610600" y="2068855"/>
            <a:ext cx="1521431" cy="2135514"/>
          </a:xfrm>
          <a:prstGeom prst="rect">
            <a:avLst/>
          </a:prstGeom>
          <a:noFill/>
        </p:spPr>
      </p:pic>
      <p:pic>
        <p:nvPicPr>
          <p:cNvPr id="27" name="Picture 26">
            <a:extLst>
              <a:ext uri="{FF2B5EF4-FFF2-40B4-BE49-F238E27FC236}">
                <a16:creationId xmlns:a16="http://schemas.microsoft.com/office/drawing/2014/main" id="{68D5483D-2737-8E98-2805-6C6924A19C0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212339" y="2034293"/>
            <a:ext cx="1429514" cy="2164334"/>
          </a:xfrm>
          <a:prstGeom prst="rect">
            <a:avLst/>
          </a:prstGeom>
        </p:spPr>
      </p:pic>
      <p:sp>
        <p:nvSpPr>
          <p:cNvPr id="29" name="TextBox 28">
            <a:extLst>
              <a:ext uri="{FF2B5EF4-FFF2-40B4-BE49-F238E27FC236}">
                <a16:creationId xmlns:a16="http://schemas.microsoft.com/office/drawing/2014/main" id="{10095A37-FD89-9A32-6A13-014B9696FA8B}"/>
              </a:ext>
            </a:extLst>
          </p:cNvPr>
          <p:cNvSpPr txBox="1"/>
          <p:nvPr/>
        </p:nvSpPr>
        <p:spPr>
          <a:xfrm>
            <a:off x="8419585" y="4252104"/>
            <a:ext cx="3680760" cy="861774"/>
          </a:xfrm>
          <a:prstGeom prst="rect">
            <a:avLst/>
          </a:prstGeom>
          <a:noFill/>
        </p:spPr>
        <p:txBody>
          <a:bodyPr wrap="square">
            <a:spAutoFit/>
          </a:bodyPr>
          <a:lstStyle/>
          <a:p>
            <a:pPr algn="ctr"/>
            <a:r>
              <a:rPr lang="en-GB" sz="1600" b="1">
                <a:effectLst/>
                <a:ea typeface="Calibri" panose="020F0502020204030204" pitchFamily="34" charset="0"/>
                <a:cs typeface="Calibri" panose="020F0502020204030204" pitchFamily="34" charset="0"/>
              </a:rPr>
              <a:t>Measles Stay Safe poster</a:t>
            </a:r>
            <a:endParaRPr lang="en-GB" sz="1600">
              <a:effectLst/>
              <a:ea typeface="Calibri" panose="020F0502020204030204" pitchFamily="34" charset="0"/>
            </a:endParaRPr>
          </a:p>
          <a:p>
            <a:pPr algn="ctr"/>
            <a:r>
              <a:rPr lang="en-GB" sz="1600">
                <a:effectLst/>
                <a:ea typeface="Calibri" panose="020F0502020204030204" pitchFamily="34" charset="0"/>
                <a:cs typeface="Calibri" panose="020F0502020204030204" pitchFamily="34" charset="0"/>
              </a:rPr>
              <a:t>This is available to download and print (in colour or black and white) </a:t>
            </a:r>
            <a:r>
              <a:rPr lang="en-GB" sz="1600" u="sng">
                <a:solidFill>
                  <a:srgbClr val="0563C1"/>
                </a:solidFill>
                <a:effectLst/>
                <a:ea typeface="Calibri" panose="020F0502020204030204" pitchFamily="34" charset="0"/>
                <a:cs typeface="Calibri" panose="020F0502020204030204" pitchFamily="34" charset="0"/>
                <a:hlinkClick r:id="rId14"/>
              </a:rPr>
              <a:t>here</a:t>
            </a:r>
            <a:endParaRPr lang="en-GB" sz="1600">
              <a:effectLst/>
              <a:ea typeface="Calibri" panose="020F0502020204030204" pitchFamily="34" charset="0"/>
            </a:endParaRPr>
          </a:p>
        </p:txBody>
      </p:sp>
      <p:pic>
        <p:nvPicPr>
          <p:cNvPr id="30" name="Picture 29">
            <a:extLst>
              <a:ext uri="{FF2B5EF4-FFF2-40B4-BE49-F238E27FC236}">
                <a16:creationId xmlns:a16="http://schemas.microsoft.com/office/drawing/2014/main" id="{36DDAC6F-08EE-A304-138E-57F824CECC6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23443" y="4073763"/>
            <a:ext cx="1429514" cy="2066164"/>
          </a:xfrm>
          <a:prstGeom prst="rect">
            <a:avLst/>
          </a:prstGeom>
        </p:spPr>
      </p:pic>
      <p:pic>
        <p:nvPicPr>
          <p:cNvPr id="31" name="Picture 30">
            <a:extLst>
              <a:ext uri="{FF2B5EF4-FFF2-40B4-BE49-F238E27FC236}">
                <a16:creationId xmlns:a16="http://schemas.microsoft.com/office/drawing/2014/main" id="{56D8A101-4565-CC18-888C-13EB50A6A0B3}"/>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82019" y="3658381"/>
            <a:ext cx="1374139" cy="1980571"/>
          </a:xfrm>
          <a:prstGeom prst="rect">
            <a:avLst/>
          </a:prstGeom>
        </p:spPr>
      </p:pic>
      <p:sp>
        <p:nvSpPr>
          <p:cNvPr id="33" name="TextBox 32">
            <a:extLst>
              <a:ext uri="{FF2B5EF4-FFF2-40B4-BE49-F238E27FC236}">
                <a16:creationId xmlns:a16="http://schemas.microsoft.com/office/drawing/2014/main" id="{CA1F720E-BF52-5FF1-2C35-5F61798C8785}"/>
              </a:ext>
            </a:extLst>
          </p:cNvPr>
          <p:cNvSpPr txBox="1"/>
          <p:nvPr/>
        </p:nvSpPr>
        <p:spPr>
          <a:xfrm>
            <a:off x="2304814" y="4191468"/>
            <a:ext cx="2490412" cy="2123658"/>
          </a:xfrm>
          <a:prstGeom prst="rect">
            <a:avLst/>
          </a:prstGeom>
          <a:noFill/>
        </p:spPr>
        <p:txBody>
          <a:bodyPr wrap="square">
            <a:spAutoFit/>
          </a:bodyPr>
          <a:lstStyle/>
          <a:p>
            <a:r>
              <a:rPr lang="en-GB" sz="1600" b="1">
                <a:effectLst/>
                <a:ea typeface="Calibri" panose="020F0502020204030204" pitchFamily="34" charset="0"/>
                <a:cs typeface="Calibri" panose="020F0502020204030204" pitchFamily="34" charset="0"/>
              </a:rPr>
              <a:t>Protection from measles letter</a:t>
            </a:r>
            <a:endParaRPr lang="en-GB" sz="1600">
              <a:effectLst/>
              <a:ea typeface="Calibri" panose="020F0502020204030204" pitchFamily="34" charset="0"/>
            </a:endParaRPr>
          </a:p>
          <a:p>
            <a:r>
              <a:rPr lang="en-GB" sz="1600" kern="0">
                <a:effectLst/>
                <a:ea typeface="Calibri" panose="020F0502020204030204" pitchFamily="34" charset="0"/>
              </a:rPr>
              <a:t>This resource has been developed to support MMR vaccination sessions for the school aged population. Available </a:t>
            </a:r>
            <a:r>
              <a:rPr lang="en-GB" sz="1600" u="sng" kern="0">
                <a:solidFill>
                  <a:srgbClr val="0563C1"/>
                </a:solidFill>
                <a:effectLst/>
                <a:ea typeface="Calibri" panose="020F0502020204030204" pitchFamily="34" charset="0"/>
                <a:cs typeface="Calibri" panose="020F0502020204030204" pitchFamily="34" charset="0"/>
                <a:hlinkClick r:id="rId17"/>
              </a:rPr>
              <a:t>here</a:t>
            </a:r>
            <a:endParaRPr lang="en-GB" sz="1600"/>
          </a:p>
        </p:txBody>
      </p:sp>
      <p:pic>
        <p:nvPicPr>
          <p:cNvPr id="34" name="Picture 33">
            <a:extLst>
              <a:ext uri="{FF2B5EF4-FFF2-40B4-BE49-F238E27FC236}">
                <a16:creationId xmlns:a16="http://schemas.microsoft.com/office/drawing/2014/main" id="{295B6063-E191-1D1B-05A5-06746439D668}"/>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604985" y="3966252"/>
            <a:ext cx="1521431" cy="2173675"/>
          </a:xfrm>
          <a:prstGeom prst="rect">
            <a:avLst/>
          </a:prstGeom>
        </p:spPr>
      </p:pic>
      <p:pic>
        <p:nvPicPr>
          <p:cNvPr id="35" name="Picture 34">
            <a:extLst>
              <a:ext uri="{FF2B5EF4-FFF2-40B4-BE49-F238E27FC236}">
                <a16:creationId xmlns:a16="http://schemas.microsoft.com/office/drawing/2014/main" id="{25967F78-272A-8EC6-EA3D-FE9F4C5A0FE5}"/>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115221" y="3966252"/>
            <a:ext cx="1547229" cy="2186948"/>
          </a:xfrm>
          <a:prstGeom prst="rect">
            <a:avLst/>
          </a:prstGeom>
        </p:spPr>
      </p:pic>
      <p:sp>
        <p:nvSpPr>
          <p:cNvPr id="37" name="TextBox 36">
            <a:extLst>
              <a:ext uri="{FF2B5EF4-FFF2-40B4-BE49-F238E27FC236}">
                <a16:creationId xmlns:a16="http://schemas.microsoft.com/office/drawing/2014/main" id="{5EE06187-EA62-E35E-10BB-7B265E4C1192}"/>
              </a:ext>
            </a:extLst>
          </p:cNvPr>
          <p:cNvSpPr txBox="1"/>
          <p:nvPr/>
        </p:nvSpPr>
        <p:spPr>
          <a:xfrm>
            <a:off x="7662450" y="5108775"/>
            <a:ext cx="3925943" cy="1569660"/>
          </a:xfrm>
          <a:prstGeom prst="rect">
            <a:avLst/>
          </a:prstGeom>
          <a:noFill/>
        </p:spPr>
        <p:txBody>
          <a:bodyPr wrap="square">
            <a:spAutoFit/>
          </a:bodyPr>
          <a:lstStyle/>
          <a:p>
            <a:r>
              <a:rPr lang="en-GB" sz="1600" b="1">
                <a:effectLst/>
                <a:ea typeface="Calibri" panose="020F0502020204030204" pitchFamily="34" charset="0"/>
                <a:cs typeface="Calibri" panose="020F0502020204030204" pitchFamily="34" charset="0"/>
              </a:rPr>
              <a:t>MMR briefing document for educational and childcare settings </a:t>
            </a:r>
            <a:r>
              <a:rPr lang="en-GB" sz="1600">
                <a:effectLst/>
                <a:ea typeface="Calibri" panose="020F0502020204030204" pitchFamily="34" charset="0"/>
                <a:cs typeface="Calibri" panose="020F0502020204030204" pitchFamily="34" charset="0"/>
              </a:rPr>
              <a:t>It can be accessed under ‘School vaccination programme’ </a:t>
            </a:r>
            <a:r>
              <a:rPr lang="en-GB" sz="1600" u="sng">
                <a:solidFill>
                  <a:srgbClr val="0563C1"/>
                </a:solidFill>
                <a:effectLst/>
                <a:ea typeface="Calibri" panose="020F0502020204030204" pitchFamily="34" charset="0"/>
                <a:cs typeface="Calibri" panose="020F0502020204030204" pitchFamily="34" charset="0"/>
                <a:hlinkClick r:id="rId7"/>
              </a:rPr>
              <a:t>here</a:t>
            </a:r>
            <a:r>
              <a:rPr lang="en-GB" sz="1600">
                <a:effectLst/>
                <a:ea typeface="Calibri" panose="020F0502020204030204" pitchFamily="34" charset="0"/>
                <a:cs typeface="Calibri" panose="020F0502020204030204" pitchFamily="34" charset="0"/>
              </a:rPr>
              <a:t>. </a:t>
            </a:r>
            <a:endParaRPr lang="en-GB" sz="1600">
              <a:effectLst/>
              <a:ea typeface="Calibri" panose="020F0502020204030204" pitchFamily="34" charset="0"/>
            </a:endParaRPr>
          </a:p>
          <a:p>
            <a:r>
              <a:rPr lang="en-GB" sz="1600" b="1" u="none" strike="noStrike">
                <a:solidFill>
                  <a:srgbClr val="FF66CC"/>
                </a:solidFill>
                <a:effectLst/>
                <a:ea typeface="Calibri" panose="020F0502020204030204" pitchFamily="34" charset="0"/>
              </a:rPr>
              <a:t> </a:t>
            </a:r>
            <a:endParaRPr lang="en-GB" sz="1600">
              <a:effectLst/>
              <a:ea typeface="Calibri" panose="020F0502020204030204" pitchFamily="34" charset="0"/>
            </a:endParaRPr>
          </a:p>
          <a:p>
            <a:pPr>
              <a:spcAft>
                <a:spcPts val="200"/>
              </a:spcAft>
            </a:pPr>
            <a:endParaRPr lang="en-GB" sz="1600">
              <a:effectLst/>
              <a:ea typeface="Calibri" panose="020F0502020204030204" pitchFamily="34" charset="0"/>
            </a:endParaRPr>
          </a:p>
        </p:txBody>
      </p:sp>
      <p:sp>
        <p:nvSpPr>
          <p:cNvPr id="39" name="TextBox 38">
            <a:extLst>
              <a:ext uri="{FF2B5EF4-FFF2-40B4-BE49-F238E27FC236}">
                <a16:creationId xmlns:a16="http://schemas.microsoft.com/office/drawing/2014/main" id="{9CF9BA2F-0736-9689-43C7-F57BCC7295F0}"/>
              </a:ext>
            </a:extLst>
          </p:cNvPr>
          <p:cNvSpPr txBox="1"/>
          <p:nvPr/>
        </p:nvSpPr>
        <p:spPr>
          <a:xfrm>
            <a:off x="1339155" y="6322144"/>
            <a:ext cx="8603749" cy="369332"/>
          </a:xfrm>
          <a:prstGeom prst="rect">
            <a:avLst/>
          </a:prstGeom>
          <a:noFill/>
        </p:spPr>
        <p:txBody>
          <a:bodyPr wrap="square">
            <a:spAutoFit/>
          </a:bodyPr>
          <a:lstStyle/>
          <a:p>
            <a:r>
              <a:rPr lang="en-GB">
                <a:hlinkClick r:id="rId20"/>
              </a:rPr>
              <a:t>Measles, Mumps and Rubella (MMR) - Public Health Wales (</a:t>
            </a:r>
            <a:r>
              <a:rPr lang="en-GB" err="1">
                <a:hlinkClick r:id="rId20"/>
              </a:rPr>
              <a:t>nhs.wales</a:t>
            </a:r>
            <a:r>
              <a:rPr lang="en-GB">
                <a:hlinkClick r:id="rId20"/>
              </a:rPr>
              <a:t>)</a:t>
            </a:r>
            <a:endParaRPr lang="en-GB"/>
          </a:p>
        </p:txBody>
      </p:sp>
    </p:spTree>
    <p:extLst>
      <p:ext uri="{BB962C8B-B14F-4D97-AF65-F5344CB8AC3E}">
        <p14:creationId xmlns:p14="http://schemas.microsoft.com/office/powerpoint/2010/main" val="14027896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882504" y="2103437"/>
            <a:ext cx="10352187" cy="1325563"/>
          </a:xfrm>
        </p:spPr>
        <p:txBody>
          <a:bodyPr lIns="91440" tIns="45720" rIns="91440" bIns="45720" anchor="t"/>
          <a:lstStyle/>
          <a:p>
            <a:r>
              <a:rPr lang="en-GB" b="1">
                <a:ea typeface="Calibri"/>
              </a:rPr>
              <a:t>School aged </a:t>
            </a:r>
            <a:r>
              <a:rPr lang="en-GB" b="1">
                <a:effectLst/>
                <a:ea typeface="Calibri"/>
              </a:rPr>
              <a:t>vaccination </a:t>
            </a:r>
            <a:r>
              <a:rPr lang="en-GB" b="1">
                <a:ea typeface="Calibri"/>
              </a:rPr>
              <a:t>programmes</a:t>
            </a:r>
            <a:br>
              <a:rPr lang="en-GB" b="1">
                <a:effectLst/>
                <a:ea typeface="Calibri" panose="020F0502020204030204" pitchFamily="34" charset="0"/>
              </a:rPr>
            </a:br>
            <a:br>
              <a:rPr lang="en-GB" b="1">
                <a:effectLst/>
                <a:ea typeface="Calibri" panose="020F0502020204030204" pitchFamily="34" charset="0"/>
              </a:rPr>
            </a:br>
            <a:r>
              <a:rPr lang="en-GB" sz="3200">
                <a:ea typeface="Calibri"/>
                <a:cs typeface="Arial"/>
              </a:rPr>
              <a:t>Rose Jones</a:t>
            </a:r>
            <a:br>
              <a:rPr lang="en-GB" sz="3200">
                <a:effectLst/>
                <a:ea typeface="Calibri" panose="020F0502020204030204" pitchFamily="34" charset="0"/>
              </a:rPr>
            </a:br>
            <a:r>
              <a:rPr lang="en-GB" sz="3200">
                <a:effectLst/>
                <a:ea typeface="Calibri"/>
              </a:rPr>
              <a:t>Specialist Nurse </a:t>
            </a:r>
            <a:r>
              <a:rPr lang="en-GB" sz="3200"/>
              <a:t>Immunisation</a:t>
            </a:r>
            <a:br>
              <a:rPr lang="en-GB" sz="3200">
                <a:effectLst/>
                <a:ea typeface="Calibri" panose="020F0502020204030204" pitchFamily="34" charset="0"/>
              </a:rPr>
            </a:br>
            <a:r>
              <a:rPr lang="en-GB" sz="3200">
                <a:effectLst/>
                <a:ea typeface="Calibri"/>
              </a:rPr>
              <a:t>VPDP</a:t>
            </a: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77736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250CD-5E6F-1CD9-6F8A-83663FAADDF9}"/>
              </a:ext>
            </a:extLst>
          </p:cNvPr>
          <p:cNvSpPr>
            <a:spLocks noGrp="1"/>
          </p:cNvSpPr>
          <p:nvPr>
            <p:ph type="title"/>
          </p:nvPr>
        </p:nvSpPr>
        <p:spPr/>
        <p:txBody>
          <a:bodyPr/>
          <a:lstStyle/>
          <a:p>
            <a:r>
              <a:rPr lang="en-GB" b="1"/>
              <a:t>PGDs</a:t>
            </a:r>
          </a:p>
        </p:txBody>
      </p:sp>
      <p:sp>
        <p:nvSpPr>
          <p:cNvPr id="3" name="Content Placeholder 2">
            <a:extLst>
              <a:ext uri="{FF2B5EF4-FFF2-40B4-BE49-F238E27FC236}">
                <a16:creationId xmlns:a16="http://schemas.microsoft.com/office/drawing/2014/main" id="{E2871879-51AE-8C19-FB7D-FDBCF5F4E1D3}"/>
              </a:ext>
            </a:extLst>
          </p:cNvPr>
          <p:cNvSpPr>
            <a:spLocks noGrp="1"/>
          </p:cNvSpPr>
          <p:nvPr>
            <p:ph idx="1"/>
          </p:nvPr>
        </p:nvSpPr>
        <p:spPr>
          <a:xfrm>
            <a:off x="838200" y="1373562"/>
            <a:ext cx="10515600" cy="4351338"/>
          </a:xfrm>
        </p:spPr>
        <p:txBody>
          <a:bodyPr/>
          <a:lstStyle/>
          <a:p>
            <a:pPr marL="0" indent="0">
              <a:buNone/>
            </a:pPr>
            <a:r>
              <a:rPr lang="en-GB" sz="2400">
                <a:solidFill>
                  <a:srgbClr val="002060"/>
                </a:solidFill>
                <a:effectLst/>
                <a:ea typeface="Times New Roman" panose="02020603050405020304" pitchFamily="18" charset="0"/>
              </a:rPr>
              <a:t>The following PGDs are in progress t</a:t>
            </a:r>
            <a:r>
              <a:rPr lang="en-GB" sz="2400"/>
              <a:t>he Welsh Medicines Advice Service: </a:t>
            </a:r>
            <a:r>
              <a:rPr lang="en-GB" sz="2000">
                <a:hlinkClick r:id="rId2"/>
              </a:rPr>
              <a:t>Patient Group Directions (PGD) - Welsh Medicines Advice Service (wales.nhs.uk)</a:t>
            </a:r>
            <a:endParaRPr lang="en-GB" sz="2000"/>
          </a:p>
          <a:p>
            <a:endParaRPr lang="en-GB" sz="2000">
              <a:solidFill>
                <a:srgbClr val="002060"/>
              </a:solidFill>
              <a:effectLst/>
              <a:ea typeface="Calibri" panose="020F0502020204030204" pitchFamily="34" charset="0"/>
            </a:endParaRPr>
          </a:p>
          <a:p>
            <a:r>
              <a:rPr lang="en-GB" sz="2400">
                <a:solidFill>
                  <a:srgbClr val="002060"/>
                </a:solidFill>
                <a:effectLst/>
                <a:ea typeface="Times New Roman" panose="02020603050405020304" pitchFamily="18" charset="0"/>
              </a:rPr>
              <a:t>Inactivated Flu</a:t>
            </a:r>
            <a:endParaRPr lang="en-GB" sz="2400">
              <a:solidFill>
                <a:srgbClr val="002060"/>
              </a:solidFill>
              <a:effectLst/>
              <a:ea typeface="Calibri" panose="020F0502020204030204" pitchFamily="34" charset="0"/>
            </a:endParaRPr>
          </a:p>
          <a:p>
            <a:r>
              <a:rPr lang="en-GB" sz="2400">
                <a:solidFill>
                  <a:srgbClr val="002060"/>
                </a:solidFill>
                <a:effectLst/>
                <a:ea typeface="Times New Roman" panose="02020603050405020304" pitchFamily="18" charset="0"/>
              </a:rPr>
              <a:t>LAIV</a:t>
            </a:r>
            <a:endParaRPr lang="en-GB" sz="2400">
              <a:solidFill>
                <a:srgbClr val="002060"/>
              </a:solidFill>
              <a:effectLst/>
              <a:ea typeface="Calibri" panose="020F0502020204030204" pitchFamily="34" charset="0"/>
            </a:endParaRPr>
          </a:p>
          <a:p>
            <a:r>
              <a:rPr lang="en-GB" sz="2400">
                <a:solidFill>
                  <a:srgbClr val="002060"/>
                </a:solidFill>
                <a:effectLst/>
                <a:ea typeface="Times New Roman" panose="02020603050405020304" pitchFamily="18" charset="0"/>
              </a:rPr>
              <a:t>RSV for prenatal and older adults</a:t>
            </a:r>
            <a:endParaRPr lang="en-GB" sz="2400">
              <a:solidFill>
                <a:srgbClr val="002060"/>
              </a:solidFill>
              <a:effectLst/>
              <a:ea typeface="Calibri" panose="020F0502020204030204" pitchFamily="34" charset="0"/>
            </a:endParaRPr>
          </a:p>
          <a:p>
            <a:r>
              <a:rPr lang="en-GB" sz="2400">
                <a:solidFill>
                  <a:srgbClr val="002060"/>
                </a:solidFill>
                <a:effectLst/>
                <a:ea typeface="Times New Roman" panose="02020603050405020304" pitchFamily="18" charset="0"/>
                <a:cs typeface="Calibri" panose="020F0502020204030204" pitchFamily="34" charset="0"/>
              </a:rPr>
              <a:t>Gonorrhoea</a:t>
            </a:r>
          </a:p>
          <a:p>
            <a:endParaRPr lang="en-GB" sz="2400">
              <a:solidFill>
                <a:srgbClr val="002060"/>
              </a:solidFill>
              <a:cs typeface="Calibri" panose="020F0502020204030204" pitchFamily="34" charset="0"/>
            </a:endParaRPr>
          </a:p>
        </p:txBody>
      </p:sp>
      <p:sp>
        <p:nvSpPr>
          <p:cNvPr id="5" name="Slide Number Placeholder 4">
            <a:extLst>
              <a:ext uri="{FF2B5EF4-FFF2-40B4-BE49-F238E27FC236}">
                <a16:creationId xmlns:a16="http://schemas.microsoft.com/office/drawing/2014/main" id="{64D3CD1B-FF17-C71B-F0A9-B427D825D33B}"/>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6595248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570C2-8E73-FBED-1222-C2EC8CD8CFF9}"/>
              </a:ext>
            </a:extLst>
          </p:cNvPr>
          <p:cNvSpPr>
            <a:spLocks noGrp="1"/>
          </p:cNvSpPr>
          <p:nvPr>
            <p:ph type="title"/>
          </p:nvPr>
        </p:nvSpPr>
        <p:spPr>
          <a:xfrm>
            <a:off x="339046" y="0"/>
            <a:ext cx="11712540" cy="1325563"/>
          </a:xfrm>
        </p:spPr>
        <p:txBody>
          <a:bodyPr lIns="91440" tIns="45720" rIns="91440" bIns="45720" anchor="t"/>
          <a:lstStyle/>
          <a:p>
            <a:pPr algn="ctr"/>
            <a:r>
              <a:rPr lang="en-GB" altLang="en-US" b="1"/>
              <a:t>Men ACWY vaccine - </a:t>
            </a:r>
            <a:r>
              <a:rPr lang="en-GB" sz="4400" b="1"/>
              <a:t>Change of vaccine in Men ACWY programme 2024</a:t>
            </a:r>
            <a:r>
              <a:rPr lang="en-GB" b="1"/>
              <a:t> </a:t>
            </a:r>
          </a:p>
        </p:txBody>
      </p:sp>
      <p:sp>
        <p:nvSpPr>
          <p:cNvPr id="3" name="Content Placeholder 2">
            <a:extLst>
              <a:ext uri="{FF2B5EF4-FFF2-40B4-BE49-F238E27FC236}">
                <a16:creationId xmlns:a16="http://schemas.microsoft.com/office/drawing/2014/main" id="{2C6FE202-F7CA-76B3-4F89-243C05E2FBD0}"/>
              </a:ext>
            </a:extLst>
          </p:cNvPr>
          <p:cNvSpPr>
            <a:spLocks noGrp="1"/>
          </p:cNvSpPr>
          <p:nvPr>
            <p:ph idx="1"/>
          </p:nvPr>
        </p:nvSpPr>
        <p:spPr>
          <a:xfrm>
            <a:off x="313222" y="1304947"/>
            <a:ext cx="11382564" cy="4485298"/>
          </a:xfrm>
        </p:spPr>
        <p:txBody>
          <a:bodyPr lIns="91440" tIns="45720" rIns="91440" bIns="45720" anchor="t"/>
          <a:lstStyle/>
          <a:p>
            <a:pPr>
              <a:defRPr/>
            </a:pPr>
            <a:r>
              <a:rPr lang="en-GB" sz="2000">
                <a:cs typeface="Arial"/>
              </a:rPr>
              <a:t>Vaccine Programme Wales (NHS Executive) published a letter on the 10th June 2024 to inform NHS Wales that </a:t>
            </a:r>
            <a:r>
              <a:rPr lang="en-GB" sz="2000" err="1"/>
              <a:t>MenQuadfi</a:t>
            </a:r>
            <a:r>
              <a:rPr lang="en-GB" sz="2000"/>
              <a:t>® will replace </a:t>
            </a:r>
            <a:r>
              <a:rPr lang="en-GB" altLang="en-US" sz="2000" err="1"/>
              <a:t>Nimenrix</a:t>
            </a:r>
            <a:r>
              <a:rPr lang="en-GB" altLang="en-US" sz="2000"/>
              <a:t>® in </a:t>
            </a:r>
            <a:r>
              <a:rPr lang="en-GB" sz="2000"/>
              <a:t>the </a:t>
            </a:r>
            <a:r>
              <a:rPr lang="en-GB" sz="2000" err="1"/>
              <a:t>MenACWY</a:t>
            </a:r>
            <a:r>
              <a:rPr lang="en-GB" sz="2000"/>
              <a:t> programme during autumn 2024</a:t>
            </a:r>
            <a:endParaRPr lang="en-GB">
              <a:cs typeface="Arial"/>
            </a:endParaRPr>
          </a:p>
          <a:p>
            <a:pPr>
              <a:defRPr/>
            </a:pPr>
            <a:r>
              <a:rPr lang="en-GB" sz="2000"/>
              <a:t>This is a straight vaccine brand switch, following a competitive tender. The vaccines are clinically equivalent</a:t>
            </a:r>
            <a:endParaRPr lang="en-GB" sz="2000">
              <a:cs typeface="Arial"/>
            </a:endParaRPr>
          </a:p>
          <a:p>
            <a:pPr>
              <a:defRPr/>
            </a:pPr>
            <a:r>
              <a:rPr lang="en-GB" altLang="en-US" sz="2000"/>
              <a:t>Multi-component group A, C, W135 and Y conjugate vaccine</a:t>
            </a:r>
            <a:r>
              <a:rPr lang="en-GB" altLang="en-US" sz="2000" b="1"/>
              <a:t> </a:t>
            </a:r>
            <a:r>
              <a:rPr lang="en-GB" altLang="en-US" sz="2000"/>
              <a:t>marketed by </a:t>
            </a:r>
            <a:r>
              <a:rPr lang="en-GB" sz="2000"/>
              <a:t>Sanofi Pasteur</a:t>
            </a:r>
            <a:endParaRPr lang="en-GB" altLang="en-US" sz="2000" b="1"/>
          </a:p>
          <a:p>
            <a:pPr>
              <a:defRPr/>
            </a:pPr>
            <a:r>
              <a:rPr lang="en-GB" sz="2000">
                <a:latin typeface="Arial"/>
                <a:ea typeface="Calibri"/>
                <a:cs typeface="Calibri"/>
              </a:rPr>
              <a:t>The meningococcal group polysaccharides are conjugated to a tetanus toxoid carrier </a:t>
            </a:r>
            <a:endParaRPr lang="en-GB" sz="2000">
              <a:ea typeface="Calibri"/>
              <a:cs typeface="Calibri"/>
            </a:endParaRPr>
          </a:p>
          <a:p>
            <a:r>
              <a:rPr lang="en-GB" sz="2000">
                <a:latin typeface="Arial"/>
                <a:ea typeface="Calibri"/>
                <a:cs typeface="Calibri"/>
              </a:rPr>
              <a:t>Immunisation with </a:t>
            </a:r>
            <a:r>
              <a:rPr lang="en-GB" sz="2000" err="1">
                <a:latin typeface="Arial"/>
                <a:ea typeface="Calibri"/>
                <a:cs typeface="Calibri"/>
              </a:rPr>
              <a:t>MenQuadfi</a:t>
            </a:r>
            <a:r>
              <a:rPr lang="en-GB" sz="2000">
                <a:latin typeface="Arial"/>
                <a:ea typeface="Calibri"/>
                <a:cs typeface="Arial"/>
              </a:rPr>
              <a:t>®</a:t>
            </a:r>
            <a:r>
              <a:rPr lang="en-GB" sz="2000">
                <a:latin typeface="Arial"/>
                <a:ea typeface="Calibri"/>
                <a:cs typeface="Calibri"/>
              </a:rPr>
              <a:t> does not substitute routine tetanus containing immunisations and coadministration of </a:t>
            </a:r>
            <a:r>
              <a:rPr lang="en-GB" sz="2000" err="1">
                <a:latin typeface="Arial"/>
                <a:ea typeface="Calibri"/>
                <a:cs typeface="Calibri"/>
              </a:rPr>
              <a:t>MenQuadfi</a:t>
            </a:r>
            <a:r>
              <a:rPr lang="en-GB" sz="2000">
                <a:latin typeface="Arial"/>
                <a:ea typeface="Calibri"/>
                <a:cs typeface="Arial"/>
              </a:rPr>
              <a:t>®</a:t>
            </a:r>
            <a:r>
              <a:rPr lang="en-GB" sz="2000">
                <a:latin typeface="Arial"/>
                <a:ea typeface="Calibri"/>
                <a:cs typeface="Calibri"/>
              </a:rPr>
              <a:t> with a tetanus toxoid containing vaccine does not impact the response to tetanus toxoid or impact safety</a:t>
            </a:r>
          </a:p>
          <a:p>
            <a:r>
              <a:rPr lang="en-GB" sz="2000">
                <a:ea typeface="+mn-lt"/>
                <a:cs typeface="+mn-lt"/>
              </a:rPr>
              <a:t>Presents as a clear, colourless solution for injection in a glass vial with a </a:t>
            </a:r>
            <a:r>
              <a:rPr lang="en-GB" sz="2000" err="1">
                <a:ea typeface="+mn-lt"/>
                <a:cs typeface="+mn-lt"/>
              </a:rPr>
              <a:t>chlorobutyl</a:t>
            </a:r>
            <a:r>
              <a:rPr lang="en-GB" sz="2000">
                <a:ea typeface="+mn-lt"/>
                <a:cs typeface="+mn-lt"/>
              </a:rPr>
              <a:t> stopper (non-latex)</a:t>
            </a:r>
            <a:endParaRPr lang="en-GB" sz="2000">
              <a:latin typeface="Calibri"/>
              <a:ea typeface="Calibri"/>
              <a:cs typeface="Calibri"/>
            </a:endParaRPr>
          </a:p>
          <a:p>
            <a:endParaRPr lang="en-GB" sz="2000">
              <a:latin typeface="Arial"/>
              <a:ea typeface="Calibri"/>
              <a:cs typeface="Arial"/>
            </a:endParaRPr>
          </a:p>
          <a:p>
            <a:endParaRPr lang="en-GB">
              <a:cs typeface="Arial"/>
            </a:endParaRPr>
          </a:p>
        </p:txBody>
      </p:sp>
      <p:sp>
        <p:nvSpPr>
          <p:cNvPr id="5" name="Slide Number Placeholder 4">
            <a:extLst>
              <a:ext uri="{FF2B5EF4-FFF2-40B4-BE49-F238E27FC236}">
                <a16:creationId xmlns:a16="http://schemas.microsoft.com/office/drawing/2014/main" id="{6456F55F-C075-64EA-B5BB-DAC68EF4EB7F}"/>
              </a:ext>
            </a:extLst>
          </p:cNvPr>
          <p:cNvSpPr>
            <a:spLocks noGrp="1"/>
          </p:cNvSpPr>
          <p:nvPr>
            <p:ph type="sldNum" sz="quarter" idx="12"/>
          </p:nvPr>
        </p:nvSpPr>
        <p:spPr/>
        <p:txBody>
          <a:bodyPr/>
          <a:lstStyle/>
          <a:p>
            <a:fld id="{561D0CCE-8DCC-44DC-A653-AE62B1D84A52}" type="slidenum">
              <a:rPr lang="en-GB" smtClean="0"/>
              <a:pPr/>
              <a:t>50</a:t>
            </a:fld>
            <a:endParaRPr lang="en-GB"/>
          </a:p>
        </p:txBody>
      </p:sp>
      <p:pic>
        <p:nvPicPr>
          <p:cNvPr id="6" name="Picture 5">
            <a:extLst>
              <a:ext uri="{FF2B5EF4-FFF2-40B4-BE49-F238E27FC236}">
                <a16:creationId xmlns:a16="http://schemas.microsoft.com/office/drawing/2014/main" id="{4B5E7B2A-4623-193E-C349-D93EFC399CAC}"/>
              </a:ext>
            </a:extLst>
          </p:cNvPr>
          <p:cNvPicPr>
            <a:picLocks noChangeAspect="1"/>
          </p:cNvPicPr>
          <p:nvPr/>
        </p:nvPicPr>
        <p:blipFill>
          <a:blip r:embed="rId3"/>
          <a:stretch>
            <a:fillRect/>
          </a:stretch>
        </p:blipFill>
        <p:spPr>
          <a:xfrm>
            <a:off x="4829281" y="5117420"/>
            <a:ext cx="2743199" cy="1675604"/>
          </a:xfrm>
          <a:prstGeom prst="rect">
            <a:avLst/>
          </a:prstGeom>
        </p:spPr>
      </p:pic>
      <p:sp>
        <p:nvSpPr>
          <p:cNvPr id="7" name="TextBox 6">
            <a:extLst>
              <a:ext uri="{FF2B5EF4-FFF2-40B4-BE49-F238E27FC236}">
                <a16:creationId xmlns:a16="http://schemas.microsoft.com/office/drawing/2014/main" id="{47940F46-B320-DFD0-19C5-5BB20ED1315F}"/>
              </a:ext>
            </a:extLst>
          </p:cNvPr>
          <p:cNvSpPr txBox="1"/>
          <p:nvPr/>
        </p:nvSpPr>
        <p:spPr>
          <a:xfrm>
            <a:off x="7735083" y="5801041"/>
            <a:ext cx="2542684" cy="307777"/>
          </a:xfrm>
          <a:prstGeom prst="rect">
            <a:avLst/>
          </a:prstGeom>
          <a:noFill/>
        </p:spPr>
        <p:txBody>
          <a:bodyPr wrap="none" rtlCol="0">
            <a:spAutoFit/>
          </a:bodyPr>
          <a:lstStyle/>
          <a:p>
            <a:r>
              <a:rPr lang="en-GB" sz="1400"/>
              <a:t>Image source: Sanofi Pasteur</a:t>
            </a:r>
          </a:p>
        </p:txBody>
      </p:sp>
    </p:spTree>
    <p:extLst>
      <p:ext uri="{BB962C8B-B14F-4D97-AF65-F5344CB8AC3E}">
        <p14:creationId xmlns:p14="http://schemas.microsoft.com/office/powerpoint/2010/main" val="32845910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F33CD-B0C8-BB47-74AB-2A4CCBD06053}"/>
              </a:ext>
            </a:extLst>
          </p:cNvPr>
          <p:cNvSpPr>
            <a:spLocks noGrp="1"/>
          </p:cNvSpPr>
          <p:nvPr>
            <p:ph type="title"/>
          </p:nvPr>
        </p:nvSpPr>
        <p:spPr/>
        <p:txBody>
          <a:bodyPr/>
          <a:lstStyle/>
          <a:p>
            <a:r>
              <a:rPr lang="en-GB" b="1" err="1"/>
              <a:t>MenACWY</a:t>
            </a:r>
            <a:r>
              <a:rPr lang="en-GB" b="1"/>
              <a:t> PGD</a:t>
            </a:r>
          </a:p>
        </p:txBody>
      </p:sp>
      <p:sp>
        <p:nvSpPr>
          <p:cNvPr id="3" name="Content Placeholder 2">
            <a:extLst>
              <a:ext uri="{FF2B5EF4-FFF2-40B4-BE49-F238E27FC236}">
                <a16:creationId xmlns:a16="http://schemas.microsoft.com/office/drawing/2014/main" id="{27C96D29-BC1D-E8F1-FA3F-C7342823300F}"/>
              </a:ext>
            </a:extLst>
          </p:cNvPr>
          <p:cNvSpPr>
            <a:spLocks noGrp="1"/>
          </p:cNvSpPr>
          <p:nvPr>
            <p:ph idx="1"/>
          </p:nvPr>
        </p:nvSpPr>
        <p:spPr>
          <a:xfrm>
            <a:off x="829129" y="1589768"/>
            <a:ext cx="10515600" cy="4351338"/>
          </a:xfrm>
        </p:spPr>
        <p:txBody>
          <a:bodyPr lIns="91440" tIns="45720" rIns="91440" bIns="45720" anchor="t"/>
          <a:lstStyle/>
          <a:p>
            <a:r>
              <a:rPr lang="en-GB" sz="2400"/>
              <a:t>The routine </a:t>
            </a:r>
            <a:r>
              <a:rPr lang="en-GB" sz="2400" err="1"/>
              <a:t>MenACWY</a:t>
            </a:r>
            <a:r>
              <a:rPr lang="en-GB" sz="2400"/>
              <a:t> PGD template was updated on 23 June 2023 </a:t>
            </a:r>
          </a:p>
          <a:p>
            <a:r>
              <a:rPr lang="en-GB" sz="2400">
                <a:cs typeface="Arial"/>
              </a:rPr>
              <a:t>The at risk </a:t>
            </a:r>
            <a:r>
              <a:rPr lang="en-GB" sz="2400" err="1">
                <a:cs typeface="Arial"/>
              </a:rPr>
              <a:t>MenACWY</a:t>
            </a:r>
            <a:r>
              <a:rPr lang="en-GB" sz="2400">
                <a:cs typeface="Arial"/>
              </a:rPr>
              <a:t> PGD template was updated on 2 February 2023</a:t>
            </a:r>
            <a:endParaRPr lang="en-GB" sz="2400"/>
          </a:p>
          <a:p>
            <a:r>
              <a:rPr lang="en-GB" sz="2400"/>
              <a:t>Both are available via the Welsh Medicines Advice Service page (Patient Group Directions (PGD) – </a:t>
            </a:r>
            <a:r>
              <a:rPr lang="en-GB" sz="2400">
                <a:hlinkClick r:id="rId2"/>
              </a:rPr>
              <a:t>Welsh Medicines Advice Service (wales.nhs.uk)</a:t>
            </a:r>
            <a:endParaRPr lang="en-GB" sz="2400">
              <a:cs typeface="Arial"/>
            </a:endParaRPr>
          </a:p>
          <a:p>
            <a:r>
              <a:rPr lang="en-GB" sz="2400"/>
              <a:t>The revised templates include Menveo</a:t>
            </a:r>
            <a:r>
              <a:rPr lang="en-GB" sz="2000"/>
              <a:t>®</a:t>
            </a:r>
            <a:r>
              <a:rPr lang="en-GB" sz="2400"/>
              <a:t>, </a:t>
            </a:r>
            <a:r>
              <a:rPr lang="en-GB" sz="2400" err="1"/>
              <a:t>Nimenrix</a:t>
            </a:r>
            <a:r>
              <a:rPr lang="en-GB" sz="2000"/>
              <a:t>®</a:t>
            </a:r>
            <a:r>
              <a:rPr lang="en-GB" sz="2400"/>
              <a:t> and </a:t>
            </a:r>
            <a:r>
              <a:rPr lang="en-GB" sz="2400" err="1"/>
              <a:t>MenQuadfi</a:t>
            </a:r>
            <a:r>
              <a:rPr lang="en-GB" sz="2000"/>
              <a:t>®</a:t>
            </a:r>
            <a:r>
              <a:rPr lang="en-GB" sz="2400"/>
              <a:t> as suitable products for the </a:t>
            </a:r>
            <a:r>
              <a:rPr lang="en-GB" sz="2400" err="1"/>
              <a:t>MenACWY</a:t>
            </a:r>
            <a:r>
              <a:rPr lang="en-GB" sz="2400"/>
              <a:t> vaccination programme to allow for a phased introduction of </a:t>
            </a:r>
            <a:r>
              <a:rPr lang="en-GB" sz="2400" err="1"/>
              <a:t>MenQuadfi</a:t>
            </a:r>
            <a:r>
              <a:rPr lang="en-GB" sz="2400"/>
              <a:t>®</a:t>
            </a:r>
            <a:endParaRPr lang="en-GB" sz="2400">
              <a:cs typeface="Arial"/>
            </a:endParaRPr>
          </a:p>
          <a:p>
            <a:r>
              <a:rPr lang="en-GB" sz="2400">
                <a:solidFill>
                  <a:srgbClr val="212A73"/>
                </a:solidFill>
                <a:cs typeface="Arial"/>
              </a:rPr>
              <a:t>It is likely that </a:t>
            </a:r>
            <a:r>
              <a:rPr lang="en-GB" sz="2400" err="1">
                <a:solidFill>
                  <a:srgbClr val="212A73"/>
                </a:solidFill>
                <a:cs typeface="Arial"/>
              </a:rPr>
              <a:t>Nimenrix</a:t>
            </a:r>
            <a:r>
              <a:rPr lang="en-GB" sz="2000">
                <a:solidFill>
                  <a:srgbClr val="212A73"/>
                </a:solidFill>
                <a:cs typeface="Arial"/>
              </a:rPr>
              <a:t>®</a:t>
            </a:r>
            <a:r>
              <a:rPr lang="en-GB" sz="2400">
                <a:solidFill>
                  <a:srgbClr val="212A73"/>
                </a:solidFill>
                <a:cs typeface="Arial"/>
              </a:rPr>
              <a:t> and </a:t>
            </a:r>
            <a:r>
              <a:rPr lang="en-GB" sz="2400" err="1">
                <a:solidFill>
                  <a:srgbClr val="212A73"/>
                </a:solidFill>
                <a:cs typeface="Arial"/>
              </a:rPr>
              <a:t>MenQuadfi</a:t>
            </a:r>
            <a:r>
              <a:rPr lang="en-GB" sz="2000">
                <a:solidFill>
                  <a:srgbClr val="212A73"/>
                </a:solidFill>
                <a:cs typeface="Arial"/>
              </a:rPr>
              <a:t>®</a:t>
            </a:r>
            <a:r>
              <a:rPr lang="en-GB" sz="2400">
                <a:solidFill>
                  <a:srgbClr val="212A73"/>
                </a:solidFill>
                <a:cs typeface="Arial"/>
              </a:rPr>
              <a:t> may be in use at the same time for a short period when the vaccine is introduced in autumn 2024.</a:t>
            </a:r>
          </a:p>
        </p:txBody>
      </p:sp>
      <p:sp>
        <p:nvSpPr>
          <p:cNvPr id="5" name="Slide Number Placeholder 4">
            <a:extLst>
              <a:ext uri="{FF2B5EF4-FFF2-40B4-BE49-F238E27FC236}">
                <a16:creationId xmlns:a16="http://schemas.microsoft.com/office/drawing/2014/main" id="{0D1CC84F-D2B0-D79F-170F-8672DDF9C6F4}"/>
              </a:ext>
            </a:extLst>
          </p:cNvPr>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13897065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6688A-F0CC-CF48-F7D8-38572BE7859D}"/>
              </a:ext>
            </a:extLst>
          </p:cNvPr>
          <p:cNvSpPr>
            <a:spLocks noGrp="1"/>
          </p:cNvSpPr>
          <p:nvPr>
            <p:ph type="title"/>
          </p:nvPr>
        </p:nvSpPr>
        <p:spPr>
          <a:xfrm>
            <a:off x="838200" y="0"/>
            <a:ext cx="10515600" cy="1325563"/>
          </a:xfrm>
        </p:spPr>
        <p:txBody>
          <a:bodyPr/>
          <a:lstStyle/>
          <a:p>
            <a:pPr algn="ctr"/>
            <a:r>
              <a:rPr lang="en-GB" sz="4400" b="1" err="1"/>
              <a:t>MenQuadfi</a:t>
            </a:r>
            <a:r>
              <a:rPr lang="en-GB" sz="4400" b="1" baseline="30000"/>
              <a:t>®</a:t>
            </a:r>
            <a:r>
              <a:rPr lang="en-GB" sz="4400" b="1"/>
              <a:t> preparation and administration (1)</a:t>
            </a:r>
            <a:endParaRPr lang="en-GB" b="1"/>
          </a:p>
        </p:txBody>
      </p:sp>
      <p:sp>
        <p:nvSpPr>
          <p:cNvPr id="3" name="Content Placeholder 2">
            <a:extLst>
              <a:ext uri="{FF2B5EF4-FFF2-40B4-BE49-F238E27FC236}">
                <a16:creationId xmlns:a16="http://schemas.microsoft.com/office/drawing/2014/main" id="{E85F66BA-A301-F35D-CE3A-9D00122E9678}"/>
              </a:ext>
            </a:extLst>
          </p:cNvPr>
          <p:cNvSpPr>
            <a:spLocks noGrp="1"/>
          </p:cNvSpPr>
          <p:nvPr>
            <p:ph idx="1"/>
          </p:nvPr>
        </p:nvSpPr>
        <p:spPr>
          <a:xfrm>
            <a:off x="838200" y="1443483"/>
            <a:ext cx="10515600" cy="4351338"/>
          </a:xfrm>
        </p:spPr>
        <p:txBody>
          <a:bodyPr/>
          <a:lstStyle/>
          <a:p>
            <a:r>
              <a:rPr lang="en-GB" sz="2800" err="1"/>
              <a:t>MenQuadfi</a:t>
            </a:r>
            <a:r>
              <a:rPr lang="en-GB" sz="2800"/>
              <a:t>® should be administered by intramuscular injection only, preferably in the arm (deltoid muscle) or anterolateral thigh depending on the recipient's age and muscle mass.</a:t>
            </a:r>
          </a:p>
          <a:p>
            <a:pPr>
              <a:buFont typeface="Wingdings" panose="05000000000000000000" pitchFamily="2" charset="2"/>
              <a:buChar char="Ø"/>
            </a:pPr>
            <a:endParaRPr lang="en-GB" sz="2800"/>
          </a:p>
          <a:p>
            <a:r>
              <a:rPr lang="en-GB" err="1"/>
              <a:t>MenQuadfi</a:t>
            </a:r>
            <a:r>
              <a:rPr lang="en-GB"/>
              <a:t>® is a black triangle drug ▼ and</a:t>
            </a:r>
            <a:r>
              <a:rPr lang="en-GB" sz="2800"/>
              <a:t> is supplied in 0.5-mL single-dose vials as a ready-to-use solution that does not require reconstitution</a:t>
            </a:r>
          </a:p>
          <a:p>
            <a:endParaRPr lang="en-GB" sz="2800"/>
          </a:p>
          <a:p>
            <a:r>
              <a:rPr lang="en-GB" sz="2800"/>
              <a:t>Each box contains 5 single dose vials   </a:t>
            </a:r>
          </a:p>
          <a:p>
            <a:endParaRPr lang="en-GB"/>
          </a:p>
        </p:txBody>
      </p:sp>
      <p:sp>
        <p:nvSpPr>
          <p:cNvPr id="5" name="Slide Number Placeholder 4">
            <a:extLst>
              <a:ext uri="{FF2B5EF4-FFF2-40B4-BE49-F238E27FC236}">
                <a16:creationId xmlns:a16="http://schemas.microsoft.com/office/drawing/2014/main" id="{B8B67336-CB4A-D72F-1326-7570DCD12CDA}"/>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6" name="Picture 5">
            <a:extLst>
              <a:ext uri="{FF2B5EF4-FFF2-40B4-BE49-F238E27FC236}">
                <a16:creationId xmlns:a16="http://schemas.microsoft.com/office/drawing/2014/main" id="{CC86CDE8-929A-2E01-ABE9-46586408704F}"/>
              </a:ext>
            </a:extLst>
          </p:cNvPr>
          <p:cNvPicPr>
            <a:picLocks noChangeAspect="1"/>
          </p:cNvPicPr>
          <p:nvPr/>
        </p:nvPicPr>
        <p:blipFill>
          <a:blip r:embed="rId2"/>
          <a:stretch>
            <a:fillRect/>
          </a:stretch>
        </p:blipFill>
        <p:spPr>
          <a:xfrm>
            <a:off x="9617784" y="4141906"/>
            <a:ext cx="1379640" cy="1990394"/>
          </a:xfrm>
          <a:prstGeom prst="rect">
            <a:avLst/>
          </a:prstGeom>
        </p:spPr>
      </p:pic>
    </p:spTree>
    <p:extLst>
      <p:ext uri="{BB962C8B-B14F-4D97-AF65-F5344CB8AC3E}">
        <p14:creationId xmlns:p14="http://schemas.microsoft.com/office/powerpoint/2010/main" val="15024886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EC4BA-532F-C46B-0879-C4560B7ECD71}"/>
              </a:ext>
            </a:extLst>
          </p:cNvPr>
          <p:cNvSpPr>
            <a:spLocks noGrp="1"/>
          </p:cNvSpPr>
          <p:nvPr>
            <p:ph type="title"/>
          </p:nvPr>
        </p:nvSpPr>
        <p:spPr>
          <a:xfrm>
            <a:off x="745733" y="136525"/>
            <a:ext cx="10515600" cy="1325563"/>
          </a:xfrm>
        </p:spPr>
        <p:txBody>
          <a:bodyPr/>
          <a:lstStyle/>
          <a:p>
            <a:pPr algn="ctr"/>
            <a:r>
              <a:rPr lang="en-GB" sz="4400" b="1" err="1"/>
              <a:t>MenQuadfi</a:t>
            </a:r>
            <a:r>
              <a:rPr lang="en-GB" sz="4400" b="1"/>
              <a:t>® preparation and administration (2)</a:t>
            </a:r>
            <a:endParaRPr lang="en-GB" b="1"/>
          </a:p>
        </p:txBody>
      </p:sp>
      <p:sp>
        <p:nvSpPr>
          <p:cNvPr id="3" name="Content Placeholder 2">
            <a:extLst>
              <a:ext uri="{FF2B5EF4-FFF2-40B4-BE49-F238E27FC236}">
                <a16:creationId xmlns:a16="http://schemas.microsoft.com/office/drawing/2014/main" id="{56384AC7-3A8B-E02E-AEDF-697D76C52D4A}"/>
              </a:ext>
            </a:extLst>
          </p:cNvPr>
          <p:cNvSpPr>
            <a:spLocks noGrp="1"/>
          </p:cNvSpPr>
          <p:nvPr>
            <p:ph idx="1"/>
          </p:nvPr>
        </p:nvSpPr>
        <p:spPr>
          <a:xfrm>
            <a:off x="838200" y="1733550"/>
            <a:ext cx="10515600" cy="4351338"/>
          </a:xfrm>
        </p:spPr>
        <p:txBody>
          <a:bodyPr lIns="91440" tIns="45720" rIns="91440" bIns="45720" anchor="t"/>
          <a:lstStyle/>
          <a:p>
            <a:r>
              <a:rPr lang="en-GB" sz="2400" dirty="0"/>
              <a:t>The vaccine should be inspected visually for any particulate matter and/or variation of physical aspect (or discolouration) prior to administration. In the event of either being observed, do not use the vaccine and report to the MHRA via the Yellow Card scheme</a:t>
            </a:r>
          </a:p>
          <a:p>
            <a:endParaRPr lang="en-GB" sz="2400" dirty="0"/>
          </a:p>
          <a:p>
            <a:r>
              <a:rPr lang="en-GB" sz="2400" dirty="0"/>
              <a:t>Remove the flip off seal and using a suitable syringe and needle, withdraw 0.5 mL of solution, ensuring no air bubbles are present before injection.</a:t>
            </a:r>
            <a:endParaRPr lang="en-GB" sz="2400" dirty="0">
              <a:cs typeface="Arial"/>
            </a:endParaRPr>
          </a:p>
          <a:p>
            <a:endParaRPr lang="en-GB" sz="2400" dirty="0"/>
          </a:p>
          <a:p>
            <a:r>
              <a:rPr lang="en-GB" sz="2400" dirty="0"/>
              <a:t>Any unused medicinal product or waste material should be disposed of in accordance with local requirement</a:t>
            </a:r>
            <a:endParaRPr lang="en-GB" sz="2400" dirty="0">
              <a:cs typeface="Arial"/>
            </a:endParaRPr>
          </a:p>
          <a:p>
            <a:endParaRPr lang="en-GB" dirty="0"/>
          </a:p>
        </p:txBody>
      </p:sp>
      <p:sp>
        <p:nvSpPr>
          <p:cNvPr id="5" name="Slide Number Placeholder 4">
            <a:extLst>
              <a:ext uri="{FF2B5EF4-FFF2-40B4-BE49-F238E27FC236}">
                <a16:creationId xmlns:a16="http://schemas.microsoft.com/office/drawing/2014/main" id="{D5B6296E-C82B-1AC9-AA28-94A6D15EBDA2}"/>
              </a:ext>
            </a:extLst>
          </p:cNvPr>
          <p:cNvSpPr>
            <a:spLocks noGrp="1"/>
          </p:cNvSpPr>
          <p:nvPr>
            <p:ph type="sldNum" sz="quarter" idx="12"/>
          </p:nvPr>
        </p:nvSpPr>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18077030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68E75-2CB8-FDCF-B1DD-805687C1B68F}"/>
              </a:ext>
            </a:extLst>
          </p:cNvPr>
          <p:cNvSpPr>
            <a:spLocks noGrp="1"/>
          </p:cNvSpPr>
          <p:nvPr>
            <p:ph type="title"/>
          </p:nvPr>
        </p:nvSpPr>
        <p:spPr>
          <a:xfrm>
            <a:off x="838200" y="136525"/>
            <a:ext cx="10515600" cy="1325563"/>
          </a:xfrm>
        </p:spPr>
        <p:txBody>
          <a:bodyPr/>
          <a:lstStyle/>
          <a:p>
            <a:r>
              <a:rPr lang="en-GB" sz="4400" b="1" err="1"/>
              <a:t>MenQuadfi</a:t>
            </a:r>
            <a:r>
              <a:rPr lang="en-GB" sz="4400" b="1" baseline="30000"/>
              <a:t>®</a:t>
            </a:r>
            <a:r>
              <a:rPr lang="en-GB" sz="4400" b="1"/>
              <a:t>: </a:t>
            </a:r>
            <a:r>
              <a:rPr lang="en-GB" altLang="en-US" sz="4400" b="1"/>
              <a:t>adverse reactions</a:t>
            </a:r>
            <a:endParaRPr lang="en-GB" b="1"/>
          </a:p>
        </p:txBody>
      </p:sp>
      <p:sp>
        <p:nvSpPr>
          <p:cNvPr id="3" name="Content Placeholder 2">
            <a:extLst>
              <a:ext uri="{FF2B5EF4-FFF2-40B4-BE49-F238E27FC236}">
                <a16:creationId xmlns:a16="http://schemas.microsoft.com/office/drawing/2014/main" id="{16B028D8-3FE7-1C5F-DE3A-94A2981F27E8}"/>
              </a:ext>
            </a:extLst>
          </p:cNvPr>
          <p:cNvSpPr>
            <a:spLocks noGrp="1"/>
          </p:cNvSpPr>
          <p:nvPr>
            <p:ph idx="1"/>
          </p:nvPr>
        </p:nvSpPr>
        <p:spPr>
          <a:xfrm>
            <a:off x="838200" y="799306"/>
            <a:ext cx="10515600" cy="2499794"/>
          </a:xfrm>
        </p:spPr>
        <p:txBody>
          <a:bodyPr lIns="91440" tIns="45720" rIns="91440" bIns="45720" anchor="t"/>
          <a:lstStyle/>
          <a:p>
            <a:pPr marL="0" indent="0">
              <a:buNone/>
            </a:pPr>
            <a:r>
              <a:rPr lang="en-GB" sz="2400" b="1"/>
              <a:t>Very common (≥1/10);</a:t>
            </a:r>
          </a:p>
          <a:p>
            <a:r>
              <a:rPr lang="en-GB" sz="2400"/>
              <a:t>Headache</a:t>
            </a:r>
            <a:endParaRPr lang="en-GB" sz="2400">
              <a:cs typeface="Arial"/>
            </a:endParaRPr>
          </a:p>
          <a:p>
            <a:r>
              <a:rPr lang="en-GB" sz="2400"/>
              <a:t>Myalgia</a:t>
            </a:r>
            <a:endParaRPr lang="en-GB" sz="2400">
              <a:cs typeface="Arial"/>
            </a:endParaRPr>
          </a:p>
          <a:p>
            <a:r>
              <a:rPr lang="en-GB" sz="2400"/>
              <a:t>Malaise</a:t>
            </a:r>
            <a:endParaRPr lang="en-GB" sz="2400">
              <a:cs typeface="Arial"/>
            </a:endParaRPr>
          </a:p>
          <a:p>
            <a:pPr marL="457200" indent="-457200">
              <a:buFont typeface="Wingdings" panose="05000000000000000000" pitchFamily="2" charset="2"/>
              <a:buChar char="§"/>
            </a:pPr>
            <a:endParaRPr lang="en-GB" sz="2400"/>
          </a:p>
          <a:p>
            <a:pPr marL="0" indent="0">
              <a:buNone/>
            </a:pPr>
            <a:r>
              <a:rPr lang="en-GB" sz="2400" b="1"/>
              <a:t>Common (≥1/100 to &lt;1/10);</a:t>
            </a:r>
            <a:endParaRPr lang="en-GB" sz="2400" b="1">
              <a:cs typeface="Arial"/>
            </a:endParaRPr>
          </a:p>
          <a:p>
            <a:r>
              <a:rPr lang="en-GB" sz="2400"/>
              <a:t>Fever</a:t>
            </a:r>
            <a:endParaRPr lang="en-GB" sz="2400">
              <a:cs typeface="Arial"/>
            </a:endParaRPr>
          </a:p>
          <a:p>
            <a:r>
              <a:rPr lang="en-GB" sz="2400"/>
              <a:t>At the injection site: swelling, erythema</a:t>
            </a:r>
            <a:endParaRPr lang="en-GB" sz="2400">
              <a:cs typeface="Arial"/>
            </a:endParaRPr>
          </a:p>
          <a:p>
            <a:pPr marL="457200" indent="-457200">
              <a:buFont typeface="Wingdings" panose="05000000000000000000" pitchFamily="2" charset="2"/>
              <a:buChar char="§"/>
            </a:pPr>
            <a:endParaRPr lang="en-GB" sz="2400"/>
          </a:p>
          <a:p>
            <a:pPr marL="0" indent="0">
              <a:buNone/>
            </a:pPr>
            <a:r>
              <a:rPr lang="en-GB" sz="2000" b="0" i="0">
                <a:solidFill>
                  <a:srgbClr val="212A73"/>
                </a:solidFill>
                <a:effectLst/>
              </a:rPr>
              <a:t>▼This medicinal product is subject to additional monitoring. This will allow quick identification of new safety information. Healthcare professionals are asked to report any suspected adverse reactions.</a:t>
            </a:r>
            <a:endParaRPr lang="en-GB" sz="2000">
              <a:solidFill>
                <a:srgbClr val="212A73"/>
              </a:solidFill>
              <a:cs typeface="Arial"/>
            </a:endParaRPr>
          </a:p>
        </p:txBody>
      </p:sp>
      <p:sp>
        <p:nvSpPr>
          <p:cNvPr id="5" name="Slide Number Placeholder 4">
            <a:extLst>
              <a:ext uri="{FF2B5EF4-FFF2-40B4-BE49-F238E27FC236}">
                <a16:creationId xmlns:a16="http://schemas.microsoft.com/office/drawing/2014/main" id="{59E29B75-D034-4663-CC4B-1ADB4BDF12BE}"/>
              </a:ext>
            </a:extLst>
          </p:cNvPr>
          <p:cNvSpPr>
            <a:spLocks noGrp="1"/>
          </p:cNvSpPr>
          <p:nvPr>
            <p:ph type="sldNum" sz="quarter" idx="12"/>
          </p:nvPr>
        </p:nvSpPr>
        <p:spPr/>
        <p:txBody>
          <a:bodyPr/>
          <a:lstStyle/>
          <a:p>
            <a:fld id="{561D0CCE-8DCC-44DC-A653-AE62B1D84A52}" type="slidenum">
              <a:rPr lang="en-GB" smtClean="0"/>
              <a:pPr/>
              <a:t>54</a:t>
            </a:fld>
            <a:endParaRPr lang="en-GB"/>
          </a:p>
        </p:txBody>
      </p:sp>
      <p:sp>
        <p:nvSpPr>
          <p:cNvPr id="7" name="TextBox 6">
            <a:extLst>
              <a:ext uri="{FF2B5EF4-FFF2-40B4-BE49-F238E27FC236}">
                <a16:creationId xmlns:a16="http://schemas.microsoft.com/office/drawing/2014/main" id="{AA6CBED0-1549-6503-B665-45DEF253AE8E}"/>
              </a:ext>
            </a:extLst>
          </p:cNvPr>
          <p:cNvSpPr txBox="1"/>
          <p:nvPr/>
        </p:nvSpPr>
        <p:spPr>
          <a:xfrm>
            <a:off x="0" y="5844032"/>
            <a:ext cx="12524198" cy="369332"/>
          </a:xfrm>
          <a:prstGeom prst="rect">
            <a:avLst/>
          </a:prstGeom>
          <a:noFill/>
        </p:spPr>
        <p:txBody>
          <a:bodyPr wrap="square">
            <a:spAutoFit/>
          </a:bodyPr>
          <a:lstStyle/>
          <a:p>
            <a:pPr algn="ctr"/>
            <a:r>
              <a:rPr lang="en-GB">
                <a:hlinkClick r:id="rId2"/>
              </a:rPr>
              <a:t>▼</a:t>
            </a:r>
            <a:r>
              <a:rPr lang="en-GB" err="1">
                <a:hlinkClick r:id="rId2"/>
              </a:rPr>
              <a:t>MenQuadfi</a:t>
            </a:r>
            <a:r>
              <a:rPr lang="en-GB">
                <a:hlinkClick r:id="rId2"/>
              </a:rPr>
              <a:t> solution for injection - Summary of Product Characteristics (SmPC) - (</a:t>
            </a:r>
            <a:r>
              <a:rPr lang="en-GB" err="1">
                <a:hlinkClick r:id="rId2"/>
              </a:rPr>
              <a:t>emc</a:t>
            </a:r>
            <a:r>
              <a:rPr lang="en-GB">
                <a:hlinkClick r:id="rId2"/>
              </a:rPr>
              <a:t>) (medicines.org.uk)</a:t>
            </a:r>
            <a:endParaRPr lang="en-GB"/>
          </a:p>
        </p:txBody>
      </p:sp>
    </p:spTree>
    <p:extLst>
      <p:ext uri="{BB962C8B-B14F-4D97-AF65-F5344CB8AC3E}">
        <p14:creationId xmlns:p14="http://schemas.microsoft.com/office/powerpoint/2010/main" val="27935338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0D4A-D6AD-BA59-45F7-31E402956396}"/>
              </a:ext>
            </a:extLst>
          </p:cNvPr>
          <p:cNvSpPr>
            <a:spLocks noGrp="1"/>
          </p:cNvSpPr>
          <p:nvPr>
            <p:ph type="title"/>
          </p:nvPr>
        </p:nvSpPr>
        <p:spPr>
          <a:xfrm>
            <a:off x="534390" y="242217"/>
            <a:ext cx="11245932" cy="747395"/>
          </a:xfrm>
        </p:spPr>
        <p:txBody>
          <a:bodyPr/>
          <a:lstStyle/>
          <a:p>
            <a:pPr algn="ctr"/>
            <a:r>
              <a:rPr lang="en-GB" b="1">
                <a:cs typeface="Times New Roman" panose="02020603050405020304" pitchFamily="18" charset="0"/>
              </a:rPr>
              <a:t>Update: Green Book chapter 2: consent</a:t>
            </a:r>
            <a:endParaRPr lang="en-GB"/>
          </a:p>
        </p:txBody>
      </p:sp>
      <p:sp>
        <p:nvSpPr>
          <p:cNvPr id="3" name="Content Placeholder 2">
            <a:extLst>
              <a:ext uri="{FF2B5EF4-FFF2-40B4-BE49-F238E27FC236}">
                <a16:creationId xmlns:a16="http://schemas.microsoft.com/office/drawing/2014/main" id="{361B12EB-4BA6-A8FC-FCCB-15ED735CDE5D}"/>
              </a:ext>
            </a:extLst>
          </p:cNvPr>
          <p:cNvSpPr>
            <a:spLocks noGrp="1"/>
          </p:cNvSpPr>
          <p:nvPr>
            <p:ph idx="1"/>
          </p:nvPr>
        </p:nvSpPr>
        <p:spPr>
          <a:xfrm>
            <a:off x="266700" y="1207612"/>
            <a:ext cx="8081653" cy="5118459"/>
          </a:xfrm>
        </p:spPr>
        <p:txBody>
          <a:bodyPr lIns="91440" tIns="45720" rIns="91440" bIns="45720" anchor="t"/>
          <a:lstStyle/>
          <a:p>
            <a:r>
              <a:rPr lang="en-GB" sz="2400"/>
              <a:t>Green Book Chapter 2 updated on 13 October 2023</a:t>
            </a:r>
          </a:p>
          <a:p>
            <a:pPr marL="0" indent="0">
              <a:buNone/>
            </a:pPr>
            <a:r>
              <a:rPr lang="en-GB" sz="2400">
                <a:hlinkClick r:id="rId3"/>
              </a:rPr>
              <a:t>Consent: the green book, chapter 2 - GOV.UK (www.gov.uk)</a:t>
            </a:r>
            <a:endParaRPr lang="en-GB" sz="2400"/>
          </a:p>
          <a:p>
            <a:r>
              <a:rPr lang="en-GB" sz="2400"/>
              <a:t>Updates on information relating to:</a:t>
            </a:r>
          </a:p>
          <a:p>
            <a:pPr lvl="2"/>
            <a:r>
              <a:rPr lang="en-GB" sz="2400"/>
              <a:t>Consent</a:t>
            </a:r>
          </a:p>
          <a:p>
            <a:pPr lvl="2"/>
            <a:r>
              <a:rPr lang="en-GB" sz="2400"/>
              <a:t>Written consent</a:t>
            </a:r>
          </a:p>
          <a:p>
            <a:pPr lvl="2"/>
            <a:r>
              <a:rPr lang="en-GB" sz="2400"/>
              <a:t>Use of unlicensed and off-label vaccines*.</a:t>
            </a:r>
            <a:endParaRPr lang="en-GB" sz="2400">
              <a:cs typeface="Arial"/>
            </a:endParaRPr>
          </a:p>
          <a:p>
            <a:r>
              <a:rPr lang="en-GB" sz="2400"/>
              <a:t>Of informed consent the GB chapter says:</a:t>
            </a:r>
            <a:endParaRPr lang="en-GB" sz="2400">
              <a:cs typeface="Arial"/>
            </a:endParaRPr>
          </a:p>
          <a:p>
            <a:pPr marL="0" indent="0">
              <a:buNone/>
            </a:pPr>
            <a:r>
              <a:rPr lang="en-GB" sz="2400" b="1" i="1">
                <a:solidFill>
                  <a:srgbClr val="7030A0"/>
                </a:solidFill>
                <a:cs typeface="Arial"/>
              </a:rPr>
              <a:t>‘The exchange of information between the healthcare provider and the individual is key to ensuring informed consent’. </a:t>
            </a:r>
            <a:endParaRPr lang="en-GB" sz="2400">
              <a:cs typeface="Arial"/>
            </a:endParaRPr>
          </a:p>
          <a:p>
            <a:endParaRPr lang="en-GB" sz="2400">
              <a:cs typeface="Arial"/>
            </a:endParaRPr>
          </a:p>
        </p:txBody>
      </p:sp>
      <p:pic>
        <p:nvPicPr>
          <p:cNvPr id="6" name="Picture 5">
            <a:extLst>
              <a:ext uri="{FF2B5EF4-FFF2-40B4-BE49-F238E27FC236}">
                <a16:creationId xmlns:a16="http://schemas.microsoft.com/office/drawing/2014/main" id="{FE92DE68-E57A-3EC2-FE93-F0A64BFAAE4F}"/>
              </a:ext>
            </a:extLst>
          </p:cNvPr>
          <p:cNvPicPr>
            <a:picLocks noChangeAspect="1"/>
          </p:cNvPicPr>
          <p:nvPr/>
        </p:nvPicPr>
        <p:blipFill>
          <a:blip r:embed="rId4"/>
          <a:stretch>
            <a:fillRect/>
          </a:stretch>
        </p:blipFill>
        <p:spPr>
          <a:xfrm>
            <a:off x="8503511" y="2522968"/>
            <a:ext cx="3494525" cy="2458255"/>
          </a:xfrm>
          <a:prstGeom prst="rect">
            <a:avLst/>
          </a:prstGeom>
        </p:spPr>
      </p:pic>
    </p:spTree>
    <p:extLst>
      <p:ext uri="{BB962C8B-B14F-4D97-AF65-F5344CB8AC3E}">
        <p14:creationId xmlns:p14="http://schemas.microsoft.com/office/powerpoint/2010/main" val="27125910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0D4A-D6AD-BA59-45F7-31E402956396}"/>
              </a:ext>
            </a:extLst>
          </p:cNvPr>
          <p:cNvSpPr>
            <a:spLocks noGrp="1"/>
          </p:cNvSpPr>
          <p:nvPr>
            <p:ph type="title"/>
          </p:nvPr>
        </p:nvSpPr>
        <p:spPr>
          <a:xfrm>
            <a:off x="534390" y="242217"/>
            <a:ext cx="11245932" cy="747395"/>
          </a:xfrm>
        </p:spPr>
        <p:txBody>
          <a:bodyPr/>
          <a:lstStyle/>
          <a:p>
            <a:pPr algn="ctr"/>
            <a:r>
              <a:rPr lang="en-GB" b="1">
                <a:cs typeface="Times New Roman" panose="02020603050405020304" pitchFamily="18" charset="0"/>
              </a:rPr>
              <a:t>Information for informed consent: vaccinations in the school setting</a:t>
            </a:r>
            <a:endParaRPr lang="en-GB"/>
          </a:p>
        </p:txBody>
      </p:sp>
      <p:sp>
        <p:nvSpPr>
          <p:cNvPr id="3" name="Content Placeholder 2">
            <a:extLst>
              <a:ext uri="{FF2B5EF4-FFF2-40B4-BE49-F238E27FC236}">
                <a16:creationId xmlns:a16="http://schemas.microsoft.com/office/drawing/2014/main" id="{361B12EB-4BA6-A8FC-FCCB-15ED735CDE5D}"/>
              </a:ext>
            </a:extLst>
          </p:cNvPr>
          <p:cNvSpPr>
            <a:spLocks noGrp="1"/>
          </p:cNvSpPr>
          <p:nvPr>
            <p:ph idx="1"/>
          </p:nvPr>
        </p:nvSpPr>
        <p:spPr>
          <a:xfrm>
            <a:off x="266700" y="1623249"/>
            <a:ext cx="11658600" cy="5118459"/>
          </a:xfrm>
        </p:spPr>
        <p:txBody>
          <a:bodyPr/>
          <a:lstStyle/>
          <a:p>
            <a:r>
              <a:rPr lang="en-GB" sz="2400"/>
              <a:t>Consent for vaccinations in the school setting differs depending on the age and competence of the individual child or young person</a:t>
            </a:r>
          </a:p>
          <a:p>
            <a:r>
              <a:rPr lang="en-GB" sz="2400"/>
              <a:t>Recent engagement commissioned by VPDP, PHW engagement team shows that children and young people of secondary school age often want to be involved in the decision-making process</a:t>
            </a:r>
          </a:p>
          <a:p>
            <a:r>
              <a:rPr lang="en-GB" sz="2400"/>
              <a:t>The GB chapter on consent states:</a:t>
            </a:r>
          </a:p>
          <a:p>
            <a:pPr marL="0" indent="0">
              <a:buNone/>
            </a:pPr>
            <a:r>
              <a:rPr lang="en-GB" sz="2400" b="1" i="1">
                <a:solidFill>
                  <a:srgbClr val="7030A0"/>
                </a:solidFill>
              </a:rPr>
              <a:t>‘In secondary school age children, information leaflets should be available for the young person’s own use and to share with their parents prior to the date that the immunisation is scheduled.’ </a:t>
            </a:r>
          </a:p>
          <a:p>
            <a:pPr marL="0" indent="0">
              <a:buNone/>
            </a:pPr>
            <a:r>
              <a:rPr lang="en-GB" sz="2400">
                <a:hlinkClick r:id="rId3"/>
              </a:rPr>
              <a:t>Consent: the green book, chapter 2 - GOV.UK (www.gov.uk)</a:t>
            </a:r>
            <a:endParaRPr lang="en-GB" sz="2400"/>
          </a:p>
          <a:p>
            <a:pPr marL="0" indent="0">
              <a:buNone/>
            </a:pPr>
            <a:endParaRPr lang="en-GB" sz="2400"/>
          </a:p>
          <a:p>
            <a:endParaRPr lang="en-GB" sz="2400"/>
          </a:p>
        </p:txBody>
      </p:sp>
    </p:spTree>
    <p:extLst>
      <p:ext uri="{BB962C8B-B14F-4D97-AF65-F5344CB8AC3E}">
        <p14:creationId xmlns:p14="http://schemas.microsoft.com/office/powerpoint/2010/main" val="7022025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0D4A-D6AD-BA59-45F7-31E402956396}"/>
              </a:ext>
            </a:extLst>
          </p:cNvPr>
          <p:cNvSpPr>
            <a:spLocks noGrp="1"/>
          </p:cNvSpPr>
          <p:nvPr>
            <p:ph type="title"/>
          </p:nvPr>
        </p:nvSpPr>
        <p:spPr>
          <a:xfrm>
            <a:off x="473034" y="158230"/>
            <a:ext cx="11245932" cy="747395"/>
          </a:xfrm>
        </p:spPr>
        <p:txBody>
          <a:bodyPr/>
          <a:lstStyle/>
          <a:p>
            <a:pPr algn="ctr"/>
            <a:r>
              <a:rPr lang="en-GB" b="1">
                <a:cs typeface="Times New Roman" panose="02020603050405020304" pitchFamily="18" charset="0"/>
              </a:rPr>
              <a:t>Written consent</a:t>
            </a:r>
            <a:endParaRPr lang="en-GB"/>
          </a:p>
        </p:txBody>
      </p:sp>
      <p:sp>
        <p:nvSpPr>
          <p:cNvPr id="3" name="Content Placeholder 2">
            <a:extLst>
              <a:ext uri="{FF2B5EF4-FFF2-40B4-BE49-F238E27FC236}">
                <a16:creationId xmlns:a16="http://schemas.microsoft.com/office/drawing/2014/main" id="{361B12EB-4BA6-A8FC-FCCB-15ED735CDE5D}"/>
              </a:ext>
            </a:extLst>
          </p:cNvPr>
          <p:cNvSpPr>
            <a:spLocks noGrp="1"/>
          </p:cNvSpPr>
          <p:nvPr>
            <p:ph idx="1"/>
          </p:nvPr>
        </p:nvSpPr>
        <p:spPr>
          <a:xfrm>
            <a:off x="266700" y="869770"/>
            <a:ext cx="11658600" cy="5118459"/>
          </a:xfrm>
        </p:spPr>
        <p:txBody>
          <a:bodyPr/>
          <a:lstStyle/>
          <a:p>
            <a:r>
              <a:rPr lang="en-GB" sz="2400" dirty="0"/>
              <a:t>In the routine school-based immunisation programmes traditionally an information leaflet and consent form are usually sent to the parent to complete and return</a:t>
            </a:r>
            <a:endParaRPr lang="en-GB" sz="400" dirty="0"/>
          </a:p>
          <a:p>
            <a:pPr marL="0" indent="0">
              <a:buNone/>
            </a:pPr>
            <a:r>
              <a:rPr lang="en-GB" sz="2400" b="1" i="1" dirty="0">
                <a:solidFill>
                  <a:srgbClr val="7030A0"/>
                </a:solidFill>
              </a:rPr>
              <a:t>‘The completion of a consent form is not a substitute for the provision of meaningful information sufficient to meet the individual’s needs.’</a:t>
            </a:r>
            <a:endParaRPr lang="en-GB" sz="400" b="1" dirty="0">
              <a:solidFill>
                <a:srgbClr val="7030A0"/>
              </a:solidFill>
            </a:endParaRPr>
          </a:p>
          <a:p>
            <a:r>
              <a:rPr lang="en-GB" sz="2400" dirty="0"/>
              <a:t>The GB chapter recognises that there is no legal requirement for consent to be in writing but it is good practice to record the discussion and decision</a:t>
            </a:r>
          </a:p>
          <a:p>
            <a:r>
              <a:rPr lang="en-GB" sz="2400" dirty="0"/>
              <a:t>Electronic consent is being used increasingly across Wales and the rest of the UK but the GB chapter recognises:</a:t>
            </a:r>
          </a:p>
          <a:p>
            <a:pPr marL="0" indent="0">
              <a:buNone/>
            </a:pPr>
            <a:r>
              <a:rPr lang="en-GB" sz="2400" b="1" i="1" dirty="0">
                <a:solidFill>
                  <a:srgbClr val="7030A0"/>
                </a:solidFill>
              </a:rPr>
              <a:t>‘Consideration should be given for appropriate routes to reach parents/families who may not easily access information digitally. Providers should make sure parents have sight of the NHS information leaflets.’ </a:t>
            </a:r>
          </a:p>
          <a:p>
            <a:r>
              <a:rPr lang="en-GB" sz="2400" dirty="0">
                <a:solidFill>
                  <a:schemeClr val="tx1"/>
                </a:solidFill>
              </a:rPr>
              <a:t>It is recognised that consent forms should not act as a barrier to vaccination and should be as simple to complete as possible</a:t>
            </a:r>
          </a:p>
        </p:txBody>
      </p:sp>
    </p:spTree>
    <p:extLst>
      <p:ext uri="{BB962C8B-B14F-4D97-AF65-F5344CB8AC3E}">
        <p14:creationId xmlns:p14="http://schemas.microsoft.com/office/powerpoint/2010/main" val="24041217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0D4A-D6AD-BA59-45F7-31E402956396}"/>
              </a:ext>
            </a:extLst>
          </p:cNvPr>
          <p:cNvSpPr>
            <a:spLocks noGrp="1"/>
          </p:cNvSpPr>
          <p:nvPr>
            <p:ph type="title"/>
          </p:nvPr>
        </p:nvSpPr>
        <p:spPr>
          <a:xfrm>
            <a:off x="473034" y="158230"/>
            <a:ext cx="11245932" cy="747395"/>
          </a:xfrm>
        </p:spPr>
        <p:txBody>
          <a:bodyPr/>
          <a:lstStyle/>
          <a:p>
            <a:pPr algn="ctr"/>
            <a:r>
              <a:rPr lang="en-GB" b="1">
                <a:cs typeface="Times New Roman" panose="02020603050405020304" pitchFamily="18" charset="0"/>
              </a:rPr>
              <a:t>Vaccination information leaflets</a:t>
            </a:r>
            <a:endParaRPr lang="en-GB"/>
          </a:p>
        </p:txBody>
      </p:sp>
      <p:sp>
        <p:nvSpPr>
          <p:cNvPr id="3" name="Content Placeholder 2">
            <a:extLst>
              <a:ext uri="{FF2B5EF4-FFF2-40B4-BE49-F238E27FC236}">
                <a16:creationId xmlns:a16="http://schemas.microsoft.com/office/drawing/2014/main" id="{361B12EB-4BA6-A8FC-FCCB-15ED735CDE5D}"/>
              </a:ext>
            </a:extLst>
          </p:cNvPr>
          <p:cNvSpPr>
            <a:spLocks noGrp="1"/>
          </p:cNvSpPr>
          <p:nvPr>
            <p:ph idx="1"/>
          </p:nvPr>
        </p:nvSpPr>
        <p:spPr>
          <a:xfrm>
            <a:off x="266700" y="1130970"/>
            <a:ext cx="8236032" cy="5118459"/>
          </a:xfrm>
        </p:spPr>
        <p:txBody>
          <a:bodyPr/>
          <a:lstStyle/>
          <a:p>
            <a:r>
              <a:rPr lang="en-GB" sz="2400">
                <a:solidFill>
                  <a:schemeClr val="tx1"/>
                </a:solidFill>
              </a:rPr>
              <a:t>The immunisation standards for school aged children in Wales (PHW 2017) state that ‘</a:t>
            </a:r>
            <a:r>
              <a:rPr lang="en-GB" sz="2400" b="1" i="1">
                <a:solidFill>
                  <a:srgbClr val="7030A0"/>
                </a:solidFill>
              </a:rPr>
              <a:t>parents and young people should have an opportunity to read an information leaflet prior to giving consent’</a:t>
            </a:r>
          </a:p>
          <a:p>
            <a:r>
              <a:rPr lang="en-GB" sz="2400">
                <a:solidFill>
                  <a:schemeClr val="tx1"/>
                </a:solidFill>
              </a:rPr>
              <a:t>The Vaccination in School Settings (VISS) guidance (PHW 2018) supports compliance with the Immunisation standards for school aged children and recommends the use of leaflets</a:t>
            </a:r>
          </a:p>
          <a:p>
            <a:r>
              <a:rPr lang="en-GB" sz="2400">
                <a:solidFill>
                  <a:schemeClr val="tx1"/>
                </a:solidFill>
              </a:rPr>
              <a:t>NICE (2022) recommends that ‘</a:t>
            </a:r>
            <a:r>
              <a:rPr lang="en-GB" sz="2400" b="1" i="1">
                <a:solidFill>
                  <a:srgbClr val="7030A0"/>
                </a:solidFill>
              </a:rPr>
              <a:t>providers should ensure that young people and their parents or carers have reliable information about vaccines that covers risks and benefits to help them make informed decisions’</a:t>
            </a:r>
          </a:p>
        </p:txBody>
      </p:sp>
      <p:pic>
        <p:nvPicPr>
          <p:cNvPr id="6" name="Picture 5">
            <a:extLst>
              <a:ext uri="{FF2B5EF4-FFF2-40B4-BE49-F238E27FC236}">
                <a16:creationId xmlns:a16="http://schemas.microsoft.com/office/drawing/2014/main" id="{61B5A882-930B-FE00-BF19-4BDD075870AB}"/>
              </a:ext>
            </a:extLst>
          </p:cNvPr>
          <p:cNvPicPr>
            <a:picLocks noChangeAspect="1"/>
          </p:cNvPicPr>
          <p:nvPr/>
        </p:nvPicPr>
        <p:blipFill>
          <a:blip r:embed="rId3"/>
          <a:stretch>
            <a:fillRect/>
          </a:stretch>
        </p:blipFill>
        <p:spPr>
          <a:xfrm>
            <a:off x="8665387" y="1130970"/>
            <a:ext cx="3053579" cy="4625439"/>
          </a:xfrm>
          <a:prstGeom prst="rect">
            <a:avLst/>
          </a:prstGeom>
        </p:spPr>
      </p:pic>
    </p:spTree>
    <p:extLst>
      <p:ext uri="{BB962C8B-B14F-4D97-AF65-F5344CB8AC3E}">
        <p14:creationId xmlns:p14="http://schemas.microsoft.com/office/powerpoint/2010/main" val="25341766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882504" y="2103437"/>
            <a:ext cx="9835116" cy="1325563"/>
          </a:xfrm>
        </p:spPr>
        <p:txBody>
          <a:bodyPr lIns="91440" tIns="45720" rIns="91440" bIns="45720" anchor="t"/>
          <a:lstStyle/>
          <a:p>
            <a:r>
              <a:rPr lang="en-GB" b="1">
                <a:ea typeface="Calibri"/>
              </a:rPr>
              <a:t>Influenza vaccination programmes</a:t>
            </a:r>
            <a:br>
              <a:rPr lang="en-GB" b="1">
                <a:effectLst/>
                <a:ea typeface="Calibri" panose="020F0502020204030204" pitchFamily="34" charset="0"/>
              </a:rPr>
            </a:br>
            <a:br>
              <a:rPr lang="en-GB" b="1">
                <a:effectLst/>
                <a:ea typeface="Calibri" panose="020F0502020204030204" pitchFamily="34" charset="0"/>
              </a:rPr>
            </a:br>
            <a:r>
              <a:rPr lang="en-GB" sz="3200">
                <a:effectLst/>
                <a:ea typeface="Calibri" panose="020F0502020204030204" pitchFamily="34" charset="0"/>
              </a:rPr>
              <a:t>Lead Nurse</a:t>
            </a:r>
            <a:br>
              <a:rPr lang="en-GB" b="1">
                <a:effectLst/>
                <a:ea typeface="Calibri" panose="020F0502020204030204" pitchFamily="34" charset="0"/>
              </a:rPr>
            </a:br>
            <a:r>
              <a:rPr lang="en-GB" sz="3200">
                <a:effectLst/>
                <a:ea typeface="Calibri" panose="020F0502020204030204" pitchFamily="34" charset="0"/>
              </a:rPr>
              <a:t>Hawys Youlden </a:t>
            </a:r>
            <a:br>
              <a:rPr lang="en-GB" sz="3200">
                <a:effectLst/>
                <a:ea typeface="Calibri" panose="020F0502020204030204" pitchFamily="34" charset="0"/>
              </a:rPr>
            </a:br>
            <a:r>
              <a:rPr lang="en-GB" sz="3200">
                <a:effectLst/>
                <a:ea typeface="Calibri"/>
              </a:rPr>
              <a:t>VPDP</a:t>
            </a:r>
            <a:br>
              <a:rPr lang="en-GB" sz="3200">
                <a:effectLst/>
                <a:ea typeface="Calibri" panose="020F0502020204030204" pitchFamily="34" charset="0"/>
              </a:rPr>
            </a:br>
            <a:br>
              <a:rPr lang="en-GB" sz="4000">
                <a:effectLst/>
                <a:ea typeface="Calibri" panose="020F0502020204030204" pitchFamily="34" charset="0"/>
              </a:rPr>
            </a:br>
            <a:endParaRPr lang="en-GB" sz="280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fld id="{561D0CCE-8DCC-44DC-A653-AE62B1D84A52}" type="slidenum">
              <a:rPr lang="en-GB" smtClean="0"/>
              <a:pPr/>
              <a:t>59</a:t>
            </a:fld>
            <a:endParaRPr lang="en-GB"/>
          </a:p>
        </p:txBody>
      </p:sp>
    </p:spTree>
    <p:extLst>
      <p:ext uri="{BB962C8B-B14F-4D97-AF65-F5344CB8AC3E}">
        <p14:creationId xmlns:p14="http://schemas.microsoft.com/office/powerpoint/2010/main" val="396718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93739-C447-CA29-78F4-A0B946DAFE85}"/>
              </a:ext>
            </a:extLst>
          </p:cNvPr>
          <p:cNvSpPr>
            <a:spLocks noGrp="1"/>
          </p:cNvSpPr>
          <p:nvPr>
            <p:ph type="title"/>
          </p:nvPr>
        </p:nvSpPr>
        <p:spPr>
          <a:xfrm>
            <a:off x="760829" y="2965141"/>
            <a:ext cx="10515600" cy="1376039"/>
          </a:xfrm>
        </p:spPr>
        <p:txBody>
          <a:bodyPr>
            <a:normAutofit fontScale="90000"/>
          </a:bodyPr>
          <a:lstStyle/>
          <a:p>
            <a:br>
              <a:rPr lang="en-GB">
                <a:solidFill>
                  <a:srgbClr val="002060"/>
                </a:solidFill>
              </a:rPr>
            </a:br>
            <a:br>
              <a:rPr lang="en-GB">
                <a:solidFill>
                  <a:srgbClr val="002060"/>
                </a:solidFill>
              </a:rPr>
            </a:br>
            <a:br>
              <a:rPr lang="en-GB">
                <a:solidFill>
                  <a:srgbClr val="002060"/>
                </a:solidFill>
              </a:rPr>
            </a:br>
            <a:br>
              <a:rPr lang="en-GB">
                <a:solidFill>
                  <a:srgbClr val="002060"/>
                </a:solidFill>
              </a:rPr>
            </a:br>
            <a:br>
              <a:rPr lang="en-GB">
                <a:solidFill>
                  <a:srgbClr val="002060"/>
                </a:solidFill>
              </a:rPr>
            </a:br>
            <a:br>
              <a:rPr lang="en-GB"/>
            </a:br>
            <a:br>
              <a:rPr lang="en-GB"/>
            </a:br>
            <a:br>
              <a:rPr lang="en-GB"/>
            </a:br>
            <a:br>
              <a:rPr lang="en-GB"/>
            </a:br>
            <a:br>
              <a:rPr lang="en-GB"/>
            </a:br>
            <a:br>
              <a:rPr lang="en-GB"/>
            </a:br>
            <a:br>
              <a:rPr lang="en-GB"/>
            </a:br>
            <a:br>
              <a:rPr lang="en-GB"/>
            </a:br>
            <a:br>
              <a:rPr lang="en-GB"/>
            </a:br>
            <a:br>
              <a:rPr lang="en-GB"/>
            </a:br>
            <a:r>
              <a:rPr lang="en-GB" sz="4900" b="1">
                <a:solidFill>
                  <a:srgbClr val="002060"/>
                </a:solidFill>
              </a:rPr>
              <a:t>Vaccination System Pipeline</a:t>
            </a:r>
            <a:br>
              <a:rPr lang="en-GB">
                <a:solidFill>
                  <a:srgbClr val="002060"/>
                </a:solidFill>
              </a:rPr>
            </a:br>
            <a:r>
              <a:rPr lang="en-GB" sz="3600">
                <a:solidFill>
                  <a:srgbClr val="002060"/>
                </a:solidFill>
              </a:rPr>
              <a:t>Clare Williams - </a:t>
            </a:r>
            <a:r>
              <a:rPr lang="en-GB" sz="3600"/>
              <a:t> </a:t>
            </a:r>
            <a:r>
              <a:rPr lang="en-GB" sz="3600">
                <a:solidFill>
                  <a:srgbClr val="002060"/>
                </a:solidFill>
              </a:rPr>
              <a:t>Director of Planning and SRO </a:t>
            </a:r>
            <a:br>
              <a:rPr lang="en-GB" sz="3600">
                <a:solidFill>
                  <a:srgbClr val="002060"/>
                </a:solidFill>
              </a:rPr>
            </a:br>
            <a:r>
              <a:rPr lang="en-GB" sz="3600">
                <a:solidFill>
                  <a:srgbClr val="002060"/>
                </a:solidFill>
              </a:rPr>
              <a:t>Vaccine Programme Wales</a:t>
            </a:r>
          </a:p>
        </p:txBody>
      </p:sp>
      <p:sp>
        <p:nvSpPr>
          <p:cNvPr id="4" name="Slide Number Placeholder 4">
            <a:extLst>
              <a:ext uri="{FF2B5EF4-FFF2-40B4-BE49-F238E27FC236}">
                <a16:creationId xmlns:a16="http://schemas.microsoft.com/office/drawing/2014/main" id="{9E9F5777-98B9-31FD-ABEA-1B775A25B224}"/>
              </a:ext>
            </a:extLst>
          </p:cNvPr>
          <p:cNvSpPr>
            <a:spLocks noGrp="1"/>
          </p:cNvSpPr>
          <p:nvPr>
            <p:ph type="sldNum" sz="quarter" idx="12"/>
          </p:nvPr>
        </p:nvSpPr>
        <p:spPr>
          <a:xfrm>
            <a:off x="8610600" y="6356350"/>
            <a:ext cx="2743200" cy="365125"/>
          </a:xfrm>
        </p:spPr>
        <p:txBody>
          <a:bodyPr/>
          <a:lstStyle/>
          <a:p>
            <a:r>
              <a:rPr lang="en-GB"/>
              <a:t>                                     </a:t>
            </a:r>
            <a:fld id="{561D0CCE-8DCC-44DC-A653-AE62B1D84A52}" type="slidenum">
              <a:rPr lang="en-GB" smtClean="0"/>
              <a:pPr/>
              <a:t>6</a:t>
            </a:fld>
            <a:endParaRPr lang="en-GB"/>
          </a:p>
        </p:txBody>
      </p:sp>
    </p:spTree>
    <p:extLst>
      <p:ext uri="{BB962C8B-B14F-4D97-AF65-F5344CB8AC3E}">
        <p14:creationId xmlns:p14="http://schemas.microsoft.com/office/powerpoint/2010/main" val="11899398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E35A0-B335-84FB-78F4-358C6E7F3C8E}"/>
              </a:ext>
            </a:extLst>
          </p:cNvPr>
          <p:cNvSpPr>
            <a:spLocks noGrp="1"/>
          </p:cNvSpPr>
          <p:nvPr>
            <p:ph type="title"/>
          </p:nvPr>
        </p:nvSpPr>
        <p:spPr>
          <a:xfrm>
            <a:off x="183922" y="129133"/>
            <a:ext cx="11596047" cy="1006257"/>
          </a:xfrm>
        </p:spPr>
        <p:txBody>
          <a:bodyPr lIns="91440" tIns="45720" rIns="91440" bIns="45720" anchor="t"/>
          <a:lstStyle/>
          <a:p>
            <a:r>
              <a:rPr lang="en-US" sz="3600" b="1">
                <a:solidFill>
                  <a:srgbClr val="002060"/>
                </a:solidFill>
                <a:cs typeface="Arial"/>
              </a:rPr>
              <a:t>Changes to the start of the 2024 to 2025 flu vaccination </a:t>
            </a:r>
            <a:r>
              <a:rPr lang="en-US" sz="3600" b="1" err="1">
                <a:solidFill>
                  <a:srgbClr val="002060"/>
                </a:solidFill>
                <a:cs typeface="Arial"/>
              </a:rPr>
              <a:t>programme</a:t>
            </a:r>
            <a:endParaRPr lang="en-US" sz="4000" err="1">
              <a:solidFill>
                <a:srgbClr val="212A73"/>
              </a:solidFill>
              <a:cs typeface="Arial"/>
            </a:endParaRPr>
          </a:p>
          <a:p>
            <a:endParaRPr lang="en-US">
              <a:cs typeface="Arial"/>
            </a:endParaRPr>
          </a:p>
        </p:txBody>
      </p:sp>
      <p:sp>
        <p:nvSpPr>
          <p:cNvPr id="3" name="Content Placeholder 2">
            <a:extLst>
              <a:ext uri="{FF2B5EF4-FFF2-40B4-BE49-F238E27FC236}">
                <a16:creationId xmlns:a16="http://schemas.microsoft.com/office/drawing/2014/main" id="{72FEBB37-20C9-77EE-C197-64136F5B4F57}"/>
              </a:ext>
            </a:extLst>
          </p:cNvPr>
          <p:cNvSpPr>
            <a:spLocks noGrp="1"/>
          </p:cNvSpPr>
          <p:nvPr>
            <p:ph idx="1"/>
          </p:nvPr>
        </p:nvSpPr>
        <p:spPr>
          <a:xfrm>
            <a:off x="175630" y="1285599"/>
            <a:ext cx="11191336" cy="4486956"/>
          </a:xfrm>
        </p:spPr>
        <p:txBody>
          <a:bodyPr lIns="91440" tIns="45720" rIns="91440" bIns="45720" anchor="t"/>
          <a:lstStyle/>
          <a:p>
            <a:pPr marL="0" indent="0">
              <a:buNone/>
            </a:pPr>
            <a:r>
              <a:rPr lang="en-US" dirty="0">
                <a:cs typeface="Arial"/>
                <a:hlinkClick r:id="rId3"/>
              </a:rPr>
              <a:t>WHC/2023/047</a:t>
            </a:r>
            <a:r>
              <a:rPr lang="en-US" dirty="0">
                <a:cs typeface="Arial"/>
              </a:rPr>
              <a:t> provides guidance on the phased approach for the commencement of the 2024/25 flu vaccination </a:t>
            </a:r>
            <a:r>
              <a:rPr lang="en-US" dirty="0" err="1">
                <a:cs typeface="Arial"/>
              </a:rPr>
              <a:t>programme</a:t>
            </a:r>
            <a:r>
              <a:rPr lang="en-US" dirty="0">
                <a:cs typeface="Arial"/>
              </a:rPr>
              <a:t>:</a:t>
            </a:r>
          </a:p>
          <a:p>
            <a:pPr marL="0" indent="0">
              <a:buNone/>
            </a:pPr>
            <a:r>
              <a:rPr lang="en-US" dirty="0">
                <a:cs typeface="Arial"/>
              </a:rPr>
              <a:t>September</a:t>
            </a:r>
          </a:p>
          <a:p>
            <a:r>
              <a:rPr lang="en-US" sz="2200" dirty="0">
                <a:solidFill>
                  <a:srgbClr val="002060"/>
                </a:solidFill>
                <a:cs typeface="Arial"/>
              </a:rPr>
              <a:t>General practices and health boards should concentrate their efforts on </a:t>
            </a:r>
            <a:r>
              <a:rPr lang="en-US" sz="2200" dirty="0" err="1">
                <a:solidFill>
                  <a:srgbClr val="002060"/>
                </a:solidFill>
                <a:cs typeface="Arial"/>
              </a:rPr>
              <a:t>maximising</a:t>
            </a:r>
            <a:r>
              <a:rPr lang="en-US" sz="2200" dirty="0">
                <a:solidFill>
                  <a:srgbClr val="002060"/>
                </a:solidFill>
                <a:cs typeface="Arial"/>
              </a:rPr>
              <a:t> uptake in the children’s </a:t>
            </a:r>
            <a:r>
              <a:rPr lang="en-US" sz="2200" dirty="0" err="1">
                <a:solidFill>
                  <a:srgbClr val="002060"/>
                </a:solidFill>
                <a:cs typeface="Arial"/>
              </a:rPr>
              <a:t>programme</a:t>
            </a:r>
            <a:r>
              <a:rPr lang="en-US" sz="2200" dirty="0">
                <a:solidFill>
                  <a:srgbClr val="002060"/>
                </a:solidFill>
                <a:cs typeface="Arial"/>
              </a:rPr>
              <a:t> (school-age children and 2-and 3-year-olds)</a:t>
            </a:r>
          </a:p>
          <a:p>
            <a:r>
              <a:rPr lang="en-US" sz="2200" dirty="0">
                <a:solidFill>
                  <a:srgbClr val="002060"/>
                </a:solidFill>
                <a:cs typeface="Arial"/>
              </a:rPr>
              <a:t>Recommends pregnant women should continue to be vaccinated in September, if delaying until October would mean they risk missing out on vaccination</a:t>
            </a:r>
          </a:p>
          <a:p>
            <a:pPr marL="0" indent="0">
              <a:buNone/>
            </a:pPr>
            <a:r>
              <a:rPr lang="en-US" dirty="0">
                <a:solidFill>
                  <a:srgbClr val="212A73"/>
                </a:solidFill>
                <a:cs typeface="Arial"/>
              </a:rPr>
              <a:t>October</a:t>
            </a:r>
          </a:p>
          <a:p>
            <a:r>
              <a:rPr lang="en-US" sz="2200" dirty="0">
                <a:solidFill>
                  <a:srgbClr val="002060"/>
                </a:solidFill>
                <a:cs typeface="Arial"/>
              </a:rPr>
              <a:t>Adult vaccination should begin at the start of October and be delivered at pace with an expectation that all eligible patients should be offered a vaccination by early December</a:t>
            </a:r>
          </a:p>
        </p:txBody>
      </p:sp>
      <p:sp>
        <p:nvSpPr>
          <p:cNvPr id="5" name="Slide Number Placeholder 4">
            <a:extLst>
              <a:ext uri="{FF2B5EF4-FFF2-40B4-BE49-F238E27FC236}">
                <a16:creationId xmlns:a16="http://schemas.microsoft.com/office/drawing/2014/main" id="{E52D27AF-CCB7-C82F-0C25-3443BB3A1417}"/>
              </a:ext>
            </a:extLst>
          </p:cNvPr>
          <p:cNvSpPr>
            <a:spLocks noGrp="1"/>
          </p:cNvSpPr>
          <p:nvPr>
            <p:ph type="sldNum" sz="quarter" idx="12"/>
          </p:nvPr>
        </p:nvSpPr>
        <p:spPr/>
        <p:txBody>
          <a:bodyPr/>
          <a:lstStyle/>
          <a:p>
            <a:fld id="{561D0CCE-8DCC-44DC-A653-AE62B1D84A52}" type="slidenum">
              <a:rPr lang="en-GB" smtClean="0"/>
              <a:pPr/>
              <a:t>60</a:t>
            </a:fld>
            <a:endParaRPr lang="en-GB"/>
          </a:p>
        </p:txBody>
      </p:sp>
    </p:spTree>
    <p:extLst>
      <p:ext uri="{BB962C8B-B14F-4D97-AF65-F5344CB8AC3E}">
        <p14:creationId xmlns:p14="http://schemas.microsoft.com/office/powerpoint/2010/main" val="25238690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B9AC3-3A95-90A2-C726-979F7E30B109}"/>
              </a:ext>
            </a:extLst>
          </p:cNvPr>
          <p:cNvSpPr>
            <a:spLocks noGrp="1"/>
          </p:cNvSpPr>
          <p:nvPr>
            <p:ph type="title"/>
          </p:nvPr>
        </p:nvSpPr>
        <p:spPr>
          <a:xfrm>
            <a:off x="421257" y="163842"/>
            <a:ext cx="10515600" cy="721714"/>
          </a:xfrm>
        </p:spPr>
        <p:txBody>
          <a:bodyPr lIns="91440" tIns="45720" rIns="91440" bIns="45720" anchor="t"/>
          <a:lstStyle/>
          <a:p>
            <a:r>
              <a:rPr lang="en-US" b="1">
                <a:cs typeface="Arial"/>
              </a:rPr>
              <a:t>LAIV move to a trivalent vaccine (1)</a:t>
            </a:r>
          </a:p>
        </p:txBody>
      </p:sp>
      <p:sp>
        <p:nvSpPr>
          <p:cNvPr id="3" name="Content Placeholder 2">
            <a:extLst>
              <a:ext uri="{FF2B5EF4-FFF2-40B4-BE49-F238E27FC236}">
                <a16:creationId xmlns:a16="http://schemas.microsoft.com/office/drawing/2014/main" id="{14C376DC-1F5D-182A-99A5-A94502D386E7}"/>
              </a:ext>
            </a:extLst>
          </p:cNvPr>
          <p:cNvSpPr>
            <a:spLocks noGrp="1"/>
          </p:cNvSpPr>
          <p:nvPr>
            <p:ph idx="1"/>
          </p:nvPr>
        </p:nvSpPr>
        <p:spPr>
          <a:xfrm>
            <a:off x="815024" y="1239158"/>
            <a:ext cx="10773963" cy="4388247"/>
          </a:xfrm>
        </p:spPr>
        <p:txBody>
          <a:bodyPr lIns="91440" tIns="45720" rIns="91440" bIns="45720" anchor="t"/>
          <a:lstStyle/>
          <a:p>
            <a:pPr marL="0" indent="0">
              <a:buNone/>
            </a:pPr>
            <a:r>
              <a:rPr lang="en-US">
                <a:cs typeface="Arial"/>
              </a:rPr>
              <a:t>WHO (September 2023) </a:t>
            </a:r>
            <a:r>
              <a:rPr lang="en-US">
                <a:ea typeface="+mn-lt"/>
                <a:cs typeface="+mn-lt"/>
                <a:hlinkClick r:id="rId3"/>
              </a:rPr>
              <a:t>Recommended composition of influenza virus vaccines for use in the 2024 southern hemisphere influenza season</a:t>
            </a:r>
            <a:r>
              <a:rPr lang="en-US">
                <a:ea typeface="+mn-lt"/>
                <a:cs typeface="+mn-lt"/>
              </a:rPr>
              <a:t> </a:t>
            </a:r>
            <a:r>
              <a:rPr lang="en-US">
                <a:cs typeface="Arial"/>
              </a:rPr>
              <a:t>states:</a:t>
            </a:r>
          </a:p>
          <a:p>
            <a:pPr lvl="1">
              <a:buFont typeface="Courier New" panose="020B0604020202020204" pitchFamily="34" charset="0"/>
              <a:buChar char="o"/>
            </a:pPr>
            <a:r>
              <a:rPr lang="en-US">
                <a:ea typeface="+mn-lt"/>
                <a:cs typeface="+mn-lt"/>
              </a:rPr>
              <a:t>no confirmed detections of circulating B/Yamagata/16/88 lineage viruses after March 2020</a:t>
            </a:r>
          </a:p>
          <a:p>
            <a:pPr lvl="1">
              <a:buFont typeface="Courier New" panose="020B0604020202020204" pitchFamily="34" charset="0"/>
              <a:buChar char="o"/>
            </a:pPr>
            <a:r>
              <a:rPr lang="en-US">
                <a:ea typeface="+mn-lt"/>
                <a:cs typeface="+mn-lt"/>
              </a:rPr>
              <a:t>data indicate that B/Yamagata lineage viruses are no longer circulating in the population and unlikely to cause future epidemics</a:t>
            </a:r>
            <a:endParaRPr lang="en-US">
              <a:cs typeface="Arial"/>
            </a:endParaRPr>
          </a:p>
          <a:p>
            <a:pPr lvl="1">
              <a:buFont typeface="Courier New" panose="020B0604020202020204" pitchFamily="34" charset="0"/>
              <a:buChar char="o"/>
            </a:pPr>
            <a:r>
              <a:rPr lang="en-US">
                <a:cs typeface="Arial"/>
              </a:rPr>
              <a:t>current vaccines containing B/Yamagata viruses pose theoretical risk of reintroduction to the population</a:t>
            </a:r>
          </a:p>
        </p:txBody>
      </p:sp>
      <p:sp>
        <p:nvSpPr>
          <p:cNvPr id="5" name="Slide Number Placeholder 4">
            <a:extLst>
              <a:ext uri="{FF2B5EF4-FFF2-40B4-BE49-F238E27FC236}">
                <a16:creationId xmlns:a16="http://schemas.microsoft.com/office/drawing/2014/main" id="{42479961-C622-C1A8-4225-C4F175013F35}"/>
              </a:ext>
            </a:extLst>
          </p:cNvPr>
          <p:cNvSpPr>
            <a:spLocks noGrp="1"/>
          </p:cNvSpPr>
          <p:nvPr>
            <p:ph type="sldNum" sz="quarter" idx="12"/>
          </p:nvPr>
        </p:nvSpPr>
        <p:spPr/>
        <p:txBody>
          <a:bodyPr/>
          <a:lstStyle/>
          <a:p>
            <a:fld id="{561D0CCE-8DCC-44DC-A653-AE62B1D84A52}" type="slidenum">
              <a:rPr lang="en-GB" smtClean="0"/>
              <a:pPr/>
              <a:t>61</a:t>
            </a:fld>
            <a:endParaRPr lang="en-GB"/>
          </a:p>
        </p:txBody>
      </p:sp>
    </p:spTree>
    <p:extLst>
      <p:ext uri="{BB962C8B-B14F-4D97-AF65-F5344CB8AC3E}">
        <p14:creationId xmlns:p14="http://schemas.microsoft.com/office/powerpoint/2010/main" val="14281900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47FC5-1C82-D080-E4F5-C976AC576DAB}"/>
              </a:ext>
            </a:extLst>
          </p:cNvPr>
          <p:cNvSpPr>
            <a:spLocks noGrp="1"/>
          </p:cNvSpPr>
          <p:nvPr>
            <p:ph type="title"/>
          </p:nvPr>
        </p:nvSpPr>
        <p:spPr>
          <a:xfrm>
            <a:off x="838200" y="365125"/>
            <a:ext cx="10515600" cy="984369"/>
          </a:xfrm>
        </p:spPr>
        <p:txBody>
          <a:bodyPr lIns="91440" tIns="45720" rIns="91440" bIns="45720" anchor="t"/>
          <a:lstStyle/>
          <a:p>
            <a:r>
              <a:rPr lang="en-US" b="1">
                <a:cs typeface="Arial"/>
              </a:rPr>
              <a:t>LAIV move to a trivalent vaccine (2)</a:t>
            </a:r>
            <a:endParaRPr lang="en-US" b="1">
              <a:solidFill>
                <a:srgbClr val="000000"/>
              </a:solidFill>
              <a:cs typeface="Arial"/>
            </a:endParaRPr>
          </a:p>
          <a:p>
            <a:endParaRPr lang="en-US">
              <a:cs typeface="Arial"/>
            </a:endParaRPr>
          </a:p>
        </p:txBody>
      </p:sp>
      <p:sp>
        <p:nvSpPr>
          <p:cNvPr id="3" name="Content Placeholder 2">
            <a:extLst>
              <a:ext uri="{FF2B5EF4-FFF2-40B4-BE49-F238E27FC236}">
                <a16:creationId xmlns:a16="http://schemas.microsoft.com/office/drawing/2014/main" id="{2D851370-5487-282B-356F-F093BF708A95}"/>
              </a:ext>
            </a:extLst>
          </p:cNvPr>
          <p:cNvSpPr>
            <a:spLocks noGrp="1"/>
          </p:cNvSpPr>
          <p:nvPr>
            <p:ph idx="1"/>
          </p:nvPr>
        </p:nvSpPr>
        <p:spPr>
          <a:xfrm>
            <a:off x="838200" y="1734641"/>
            <a:ext cx="10515600" cy="2008472"/>
          </a:xfrm>
        </p:spPr>
        <p:txBody>
          <a:bodyPr lIns="91440" tIns="45720" rIns="91440" bIns="45720" anchor="t"/>
          <a:lstStyle/>
          <a:p>
            <a:pPr marL="0" indent="0">
              <a:buNone/>
            </a:pPr>
            <a:r>
              <a:rPr lang="en-US">
                <a:cs typeface="Arial"/>
              </a:rPr>
              <a:t>JCVI (October 2023) advised:</a:t>
            </a:r>
            <a:endParaRPr lang="en-US"/>
          </a:p>
          <a:p>
            <a:pPr lvl="1">
              <a:buFont typeface="Courier New,monospace" panose="020B0604020202020204" pitchFamily="34" charset="0"/>
              <a:buChar char="o"/>
            </a:pPr>
            <a:r>
              <a:rPr lang="en-US">
                <a:cs typeface="Arial"/>
              </a:rPr>
              <a:t> that the LAIV vaccine should move to a trivalent formulation as soon as possible and</a:t>
            </a:r>
          </a:p>
          <a:p>
            <a:pPr lvl="1">
              <a:buFont typeface="Courier New,monospace" panose="020B0604020202020204" pitchFamily="34" charset="0"/>
              <a:buChar char="o"/>
            </a:pPr>
            <a:r>
              <a:rPr lang="en-US">
                <a:cs typeface="Arial"/>
              </a:rPr>
              <a:t>quadrivalent or trivalent formulations of the inactivated vaccines could be used</a:t>
            </a:r>
          </a:p>
          <a:p>
            <a:endParaRPr lang="en-US">
              <a:cs typeface="Arial"/>
            </a:endParaRPr>
          </a:p>
        </p:txBody>
      </p:sp>
      <p:sp>
        <p:nvSpPr>
          <p:cNvPr id="5" name="Slide Number Placeholder 4">
            <a:extLst>
              <a:ext uri="{FF2B5EF4-FFF2-40B4-BE49-F238E27FC236}">
                <a16:creationId xmlns:a16="http://schemas.microsoft.com/office/drawing/2014/main" id="{56982C77-835D-F5C7-6D94-B8E11C44873B}"/>
              </a:ext>
            </a:extLst>
          </p:cNvPr>
          <p:cNvSpPr>
            <a:spLocks noGrp="1"/>
          </p:cNvSpPr>
          <p:nvPr>
            <p:ph type="sldNum" sz="quarter" idx="12"/>
          </p:nvPr>
        </p:nvSpPr>
        <p:spPr/>
        <p:txBody>
          <a:bodyPr/>
          <a:lstStyle/>
          <a:p>
            <a:fld id="{561D0CCE-8DCC-44DC-A653-AE62B1D84A52}" type="slidenum">
              <a:rPr lang="en-GB" smtClean="0"/>
              <a:pPr/>
              <a:t>62</a:t>
            </a:fld>
            <a:endParaRPr lang="en-GB"/>
          </a:p>
        </p:txBody>
      </p:sp>
      <p:sp>
        <p:nvSpPr>
          <p:cNvPr id="6" name="TextBox 5">
            <a:extLst>
              <a:ext uri="{FF2B5EF4-FFF2-40B4-BE49-F238E27FC236}">
                <a16:creationId xmlns:a16="http://schemas.microsoft.com/office/drawing/2014/main" id="{A54B91F8-1507-0473-CD81-67086F26CC51}"/>
              </a:ext>
            </a:extLst>
          </p:cNvPr>
          <p:cNvSpPr txBox="1"/>
          <p:nvPr/>
        </p:nvSpPr>
        <p:spPr>
          <a:xfrm>
            <a:off x="545910" y="4079975"/>
            <a:ext cx="11036542" cy="954107"/>
          </a:xfrm>
          <a:prstGeom prst="rect">
            <a:avLst/>
          </a:prstGeom>
          <a:no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a:cs typeface="Arial"/>
              </a:rPr>
              <a:t>We understand LAIV will be a trivalent vaccine for the 2024/25 season, </a:t>
            </a:r>
            <a:r>
              <a:rPr lang="en-US" sz="2800" b="1">
                <a:ea typeface="+mn-lt"/>
                <a:cs typeface="+mn-lt"/>
              </a:rPr>
              <a:t>but we are still awaiting a formal confirmation</a:t>
            </a:r>
            <a:endParaRPr lang="en-US" sz="2800" b="1">
              <a:solidFill>
                <a:srgbClr val="000000"/>
              </a:solidFill>
              <a:cs typeface="Arial"/>
            </a:endParaRPr>
          </a:p>
        </p:txBody>
      </p:sp>
    </p:spTree>
    <p:extLst>
      <p:ext uri="{BB962C8B-B14F-4D97-AF65-F5344CB8AC3E}">
        <p14:creationId xmlns:p14="http://schemas.microsoft.com/office/powerpoint/2010/main" val="26134851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55FA0-B9AD-8559-DD73-7F035FDF590F}"/>
              </a:ext>
            </a:extLst>
          </p:cNvPr>
          <p:cNvSpPr>
            <a:spLocks noGrp="1"/>
          </p:cNvSpPr>
          <p:nvPr>
            <p:ph type="title"/>
          </p:nvPr>
        </p:nvSpPr>
        <p:spPr>
          <a:xfrm>
            <a:off x="0" y="136526"/>
            <a:ext cx="12192000" cy="736778"/>
          </a:xfrm>
        </p:spPr>
        <p:txBody>
          <a:bodyPr/>
          <a:lstStyle/>
          <a:p>
            <a:pPr algn="ctr"/>
            <a:r>
              <a:rPr lang="en-GB" sz="4000" b="1" err="1"/>
              <a:t>QIVr</a:t>
            </a:r>
            <a:r>
              <a:rPr lang="en-GB" sz="4000" b="1"/>
              <a:t> flu vaccine will not be available for 2024/25</a:t>
            </a:r>
            <a:endParaRPr lang="en-GB" sz="4000"/>
          </a:p>
        </p:txBody>
      </p:sp>
      <p:sp>
        <p:nvSpPr>
          <p:cNvPr id="3" name="Content Placeholder 2">
            <a:extLst>
              <a:ext uri="{FF2B5EF4-FFF2-40B4-BE49-F238E27FC236}">
                <a16:creationId xmlns:a16="http://schemas.microsoft.com/office/drawing/2014/main" id="{48D2EC0C-4554-ECCE-9B52-BB167E34B8ED}"/>
              </a:ext>
            </a:extLst>
          </p:cNvPr>
          <p:cNvSpPr>
            <a:spLocks noGrp="1"/>
          </p:cNvSpPr>
          <p:nvPr>
            <p:ph idx="1"/>
          </p:nvPr>
        </p:nvSpPr>
        <p:spPr>
          <a:xfrm>
            <a:off x="838199" y="873304"/>
            <a:ext cx="11110645" cy="4351338"/>
          </a:xfrm>
        </p:spPr>
        <p:txBody>
          <a:bodyPr/>
          <a:lstStyle/>
          <a:p>
            <a:r>
              <a:rPr lang="en-GB" sz="2000">
                <a:effectLst/>
                <a:ea typeface="Calibri" panose="020F0502020204030204" pitchFamily="34" charset="0"/>
              </a:rPr>
              <a:t>The  </a:t>
            </a:r>
            <a:r>
              <a:rPr lang="en-GB" sz="2000" u="sng">
                <a:solidFill>
                  <a:srgbClr val="0000FF"/>
                </a:solidFill>
                <a:effectLst/>
                <a:ea typeface="Calibri" panose="020F0502020204030204" pitchFamily="34" charset="0"/>
                <a:hlinkClick r:id="rId3" tooltip="https://www.gov.wales/influenza-vaccines-and-eligible-cohorts-2024-2025-season-whc2023047-html"/>
              </a:rPr>
              <a:t>Influenza vaccines and eligible cohorts for the 2024 to 2025 season (WHC/2023/047) [HTML] | GOV.WALES</a:t>
            </a:r>
            <a:r>
              <a:rPr lang="en-GB" sz="2000">
                <a:effectLst/>
                <a:ea typeface="Calibri" panose="020F0502020204030204" pitchFamily="34" charset="0"/>
              </a:rPr>
              <a:t> was re-issued on the 12 June 2024 - This revised Welsh Health Circular is being issued following a notification from the manufacturer of </a:t>
            </a:r>
            <a:r>
              <a:rPr lang="en-GB" sz="2000" err="1">
                <a:effectLst/>
                <a:ea typeface="Calibri" panose="020F0502020204030204" pitchFamily="34" charset="0"/>
              </a:rPr>
              <a:t>QIVr</a:t>
            </a:r>
            <a:r>
              <a:rPr lang="en-GB" sz="2000">
                <a:effectLst/>
                <a:ea typeface="Calibri" panose="020F0502020204030204" pitchFamily="34" charset="0"/>
              </a:rPr>
              <a:t> - quadrivalent recombinant influenza vaccine - that this product will not be available as expected in the UK for the 2024 to 2025</a:t>
            </a:r>
          </a:p>
          <a:p>
            <a:r>
              <a:rPr lang="en-GB" sz="2000"/>
              <a:t>Considering the vaccines recommended by the JCVI for the 2024 to 2025 flu season, the vaccines eligible for reimbursement in Wales for the different age cohorts will be as follows:</a:t>
            </a:r>
            <a:endParaRPr lang="en-GB" sz="2000">
              <a:effectLst/>
              <a:ea typeface="Calibri" panose="020F0502020204030204" pitchFamily="34" charset="0"/>
            </a:endParaRPr>
          </a:p>
          <a:p>
            <a:pPr marL="457200" lvl="1" indent="0">
              <a:buNone/>
            </a:pPr>
            <a:endParaRPr lang="en-GB" sz="2000"/>
          </a:p>
          <a:p>
            <a:pPr marL="457200" lvl="1" indent="0">
              <a:buNone/>
            </a:pPr>
            <a:r>
              <a:rPr lang="en-GB" sz="2000" b="1"/>
              <a:t>Those aged 65 years and over</a:t>
            </a:r>
          </a:p>
          <a:p>
            <a:pPr lvl="1"/>
            <a:r>
              <a:rPr lang="en-GB" sz="2000" b="1" err="1"/>
              <a:t>aQIV</a:t>
            </a:r>
            <a:r>
              <a:rPr lang="en-GB" sz="2000"/>
              <a:t> - </a:t>
            </a:r>
            <a:r>
              <a:rPr lang="en-GB" sz="2000" b="0" i="0" err="1">
                <a:solidFill>
                  <a:srgbClr val="002060"/>
                </a:solidFill>
                <a:effectLst/>
                <a:latin typeface="Arial" panose="020B0604020202020204" pitchFamily="34" charset="0"/>
              </a:rPr>
              <a:t>aQIV</a:t>
            </a:r>
            <a:r>
              <a:rPr lang="en-GB" sz="2000" b="0" i="0">
                <a:solidFill>
                  <a:srgbClr val="002060"/>
                </a:solidFill>
                <a:effectLst/>
                <a:latin typeface="Arial" panose="020B0604020202020204" pitchFamily="34" charset="0"/>
              </a:rPr>
              <a:t> may be offered ‘off-label’ to those who become 65 years of age before 31 March 2025</a:t>
            </a:r>
          </a:p>
          <a:p>
            <a:pPr lvl="1"/>
            <a:endParaRPr lang="en-GB" sz="2000">
              <a:solidFill>
                <a:srgbClr val="002060"/>
              </a:solidFill>
            </a:endParaRPr>
          </a:p>
          <a:p>
            <a:pPr lvl="1"/>
            <a:r>
              <a:rPr lang="en-GB" sz="2000" b="1"/>
              <a:t>QIV- HD </a:t>
            </a:r>
            <a:r>
              <a:rPr lang="en-GB" sz="2000"/>
              <a:t>- </a:t>
            </a:r>
            <a:r>
              <a:rPr lang="en-GB" sz="2000" b="0" i="0">
                <a:solidFill>
                  <a:srgbClr val="002060"/>
                </a:solidFill>
                <a:effectLst/>
                <a:latin typeface="Arial" panose="020B0604020202020204" pitchFamily="34" charset="0"/>
              </a:rPr>
              <a:t>QIV-HD was not previously available in the UK but its manufacturers have confirmed that it will now be made available for 2024 to 2025</a:t>
            </a:r>
          </a:p>
          <a:p>
            <a:pPr lvl="1"/>
            <a:endParaRPr lang="en-GB" sz="2000">
              <a:solidFill>
                <a:srgbClr val="002060"/>
              </a:solidFill>
            </a:endParaRPr>
          </a:p>
          <a:p>
            <a:pPr lvl="1"/>
            <a:r>
              <a:rPr lang="en-GB" sz="2000" b="1" err="1"/>
              <a:t>QIVc</a:t>
            </a:r>
            <a:r>
              <a:rPr lang="en-GB" sz="2000"/>
              <a:t> where </a:t>
            </a:r>
            <a:r>
              <a:rPr lang="en-GB" sz="2000" err="1"/>
              <a:t>aQIV</a:t>
            </a:r>
            <a:r>
              <a:rPr lang="en-GB" sz="2000"/>
              <a:t>/QIV-HD is not available*</a:t>
            </a:r>
          </a:p>
        </p:txBody>
      </p:sp>
      <p:sp>
        <p:nvSpPr>
          <p:cNvPr id="5" name="Slide Number Placeholder 4">
            <a:extLst>
              <a:ext uri="{FF2B5EF4-FFF2-40B4-BE49-F238E27FC236}">
                <a16:creationId xmlns:a16="http://schemas.microsoft.com/office/drawing/2014/main" id="{1543BDBA-18B3-BA4B-B036-FB0D9984E3C3}"/>
              </a:ext>
            </a:extLst>
          </p:cNvPr>
          <p:cNvSpPr>
            <a:spLocks noGrp="1"/>
          </p:cNvSpPr>
          <p:nvPr>
            <p:ph type="sldNum" sz="quarter" idx="12"/>
          </p:nvPr>
        </p:nvSpPr>
        <p:spPr/>
        <p:txBody>
          <a:bodyPr/>
          <a:lstStyle/>
          <a:p>
            <a:fld id="{561D0CCE-8DCC-44DC-A653-AE62B1D84A52}" type="slidenum">
              <a:rPr lang="en-GB" smtClean="0"/>
              <a:pPr/>
              <a:t>63</a:t>
            </a:fld>
            <a:endParaRPr lang="en-GB"/>
          </a:p>
        </p:txBody>
      </p:sp>
    </p:spTree>
    <p:extLst>
      <p:ext uri="{BB962C8B-B14F-4D97-AF65-F5344CB8AC3E}">
        <p14:creationId xmlns:p14="http://schemas.microsoft.com/office/powerpoint/2010/main" val="26509356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DA57B-7A9A-C711-BCA6-773BB01567D1}"/>
              </a:ext>
            </a:extLst>
          </p:cNvPr>
          <p:cNvSpPr>
            <a:spLocks noGrp="1"/>
          </p:cNvSpPr>
          <p:nvPr>
            <p:ph type="title"/>
          </p:nvPr>
        </p:nvSpPr>
        <p:spPr>
          <a:xfrm>
            <a:off x="838200" y="0"/>
            <a:ext cx="10515600" cy="1325563"/>
          </a:xfrm>
        </p:spPr>
        <p:txBody>
          <a:bodyPr/>
          <a:lstStyle/>
          <a:p>
            <a:pPr algn="ctr"/>
            <a:r>
              <a:rPr lang="en-GB" sz="4400" b="1"/>
              <a:t>Vaccines eligible for reimbursement in Wales for the different age cohorts</a:t>
            </a:r>
            <a:endParaRPr lang="en-GB" b="1"/>
          </a:p>
        </p:txBody>
      </p:sp>
      <p:sp>
        <p:nvSpPr>
          <p:cNvPr id="3" name="Content Placeholder 2">
            <a:extLst>
              <a:ext uri="{FF2B5EF4-FFF2-40B4-BE49-F238E27FC236}">
                <a16:creationId xmlns:a16="http://schemas.microsoft.com/office/drawing/2014/main" id="{8902B116-ABF4-6F91-B7F0-C0ACDB79B927}"/>
              </a:ext>
            </a:extLst>
          </p:cNvPr>
          <p:cNvSpPr>
            <a:spLocks noGrp="1"/>
          </p:cNvSpPr>
          <p:nvPr>
            <p:ph idx="1"/>
          </p:nvPr>
        </p:nvSpPr>
        <p:spPr>
          <a:xfrm>
            <a:off x="838199" y="1424933"/>
            <a:ext cx="10977081" cy="4351338"/>
          </a:xfrm>
        </p:spPr>
        <p:txBody>
          <a:bodyPr/>
          <a:lstStyle/>
          <a:p>
            <a:pPr marL="0" indent="0">
              <a:buNone/>
            </a:pPr>
            <a:r>
              <a:rPr lang="en-GB" sz="2000" b="1" i="0">
                <a:solidFill>
                  <a:srgbClr val="002060"/>
                </a:solidFill>
                <a:effectLst/>
              </a:rPr>
              <a:t>Those aged 18 to less than 65 years (including pregnant women)</a:t>
            </a:r>
          </a:p>
          <a:p>
            <a:r>
              <a:rPr lang="en-GB" sz="2000" i="0" err="1">
                <a:solidFill>
                  <a:srgbClr val="002060"/>
                </a:solidFill>
                <a:effectLst/>
              </a:rPr>
              <a:t>QIVc</a:t>
            </a:r>
            <a:endParaRPr lang="en-GB" sz="2000" i="0">
              <a:solidFill>
                <a:srgbClr val="002060"/>
              </a:solidFill>
              <a:effectLst/>
            </a:endParaRPr>
          </a:p>
          <a:p>
            <a:r>
              <a:rPr lang="en-GB" sz="2000" i="0">
                <a:solidFill>
                  <a:srgbClr val="002060"/>
                </a:solidFill>
                <a:effectLst/>
              </a:rPr>
              <a:t>QIV HD (those aged 60 years and over only)  </a:t>
            </a:r>
          </a:p>
          <a:p>
            <a:endParaRPr lang="en-GB" sz="2000" b="1">
              <a:solidFill>
                <a:srgbClr val="002060"/>
              </a:solidFill>
              <a:latin typeface="Arial" panose="020B0604020202020204" pitchFamily="34" charset="0"/>
            </a:endParaRPr>
          </a:p>
          <a:p>
            <a:pPr marL="0" indent="0">
              <a:buNone/>
            </a:pPr>
            <a:r>
              <a:rPr lang="en-GB" sz="2000" b="1"/>
              <a:t>Children aged 2 to less than 18 years who are contraindicated/ decline LAIV</a:t>
            </a:r>
          </a:p>
          <a:p>
            <a:r>
              <a:rPr lang="en-GB" sz="2000" i="0" err="1">
                <a:solidFill>
                  <a:srgbClr val="212A73"/>
                </a:solidFill>
                <a:effectLst/>
              </a:rPr>
              <a:t>QIVc</a:t>
            </a:r>
            <a:endParaRPr lang="en-GB" sz="2000" i="0">
              <a:solidFill>
                <a:srgbClr val="212A73"/>
              </a:solidFill>
              <a:effectLst/>
            </a:endParaRPr>
          </a:p>
          <a:p>
            <a:endParaRPr lang="en-GB" sz="2000" b="1">
              <a:solidFill>
                <a:srgbClr val="212A73"/>
              </a:solidFill>
            </a:endParaRPr>
          </a:p>
          <a:p>
            <a:pPr marL="0" indent="0">
              <a:buNone/>
            </a:pPr>
            <a:r>
              <a:rPr lang="en-GB" sz="2000" b="1" i="0">
                <a:solidFill>
                  <a:srgbClr val="002060"/>
                </a:solidFill>
                <a:effectLst/>
              </a:rPr>
              <a:t>Children aged 6 months to 2 years in risk groups</a:t>
            </a:r>
          </a:p>
          <a:p>
            <a:r>
              <a:rPr lang="en-GB" sz="2000" i="0" err="1">
                <a:solidFill>
                  <a:srgbClr val="002060"/>
                </a:solidFill>
                <a:effectLst/>
              </a:rPr>
              <a:t>QIVc</a:t>
            </a:r>
            <a:r>
              <a:rPr lang="en-GB" sz="2000" i="0">
                <a:solidFill>
                  <a:srgbClr val="002060"/>
                </a:solidFill>
                <a:effectLst/>
              </a:rPr>
              <a:t>*  </a:t>
            </a:r>
          </a:p>
          <a:p>
            <a:pPr marL="0" indent="0">
              <a:buNone/>
            </a:pPr>
            <a:r>
              <a:rPr lang="en-GB" sz="2000" i="0">
                <a:solidFill>
                  <a:srgbClr val="002060"/>
                </a:solidFill>
                <a:effectLst/>
              </a:rPr>
              <a:t>*</a:t>
            </a:r>
            <a:r>
              <a:rPr lang="en-GB" sz="2000" i="0" err="1">
                <a:solidFill>
                  <a:srgbClr val="002060"/>
                </a:solidFill>
                <a:effectLst/>
              </a:rPr>
              <a:t>Q</a:t>
            </a:r>
            <a:r>
              <a:rPr lang="en-GB" sz="2000" err="1">
                <a:effectLst/>
                <a:latin typeface="Calibri" panose="020F0502020204030204" pitchFamily="34" charset="0"/>
                <a:ea typeface="Calibri" panose="020F0502020204030204" pitchFamily="34" charset="0"/>
              </a:rPr>
              <a:t>IVc</a:t>
            </a:r>
            <a:r>
              <a:rPr lang="en-GB" sz="2000">
                <a:effectLst/>
                <a:latin typeface="Calibri" panose="020F0502020204030204" pitchFamily="34" charset="0"/>
                <a:ea typeface="Calibri" panose="020F0502020204030204" pitchFamily="34" charset="0"/>
              </a:rPr>
              <a:t> was previously recommended for eligible 6 months – 2 year olds as ‘off label’. </a:t>
            </a:r>
            <a:r>
              <a:rPr lang="en-GB" sz="2000" b="1">
                <a:latin typeface="Calibri" panose="020F0502020204030204" pitchFamily="34" charset="0"/>
                <a:ea typeface="Calibri" panose="020F0502020204030204" pitchFamily="34" charset="0"/>
              </a:rPr>
              <a:t>It is no longer off label and is now licensed for use from 6 months old</a:t>
            </a:r>
            <a:r>
              <a:rPr lang="en-GB" sz="2000">
                <a:latin typeface="Calibri" panose="020F0502020204030204" pitchFamily="34" charset="0"/>
                <a:ea typeface="Calibri" panose="020F0502020204030204" pitchFamily="34" charset="0"/>
              </a:rPr>
              <a:t>. </a:t>
            </a:r>
            <a:r>
              <a:rPr lang="en-GB" sz="2000" u="sng">
                <a:solidFill>
                  <a:srgbClr val="0000FF"/>
                </a:solidFill>
                <a:effectLst/>
                <a:latin typeface="Calibri" panose="020F0502020204030204" pitchFamily="34" charset="0"/>
                <a:ea typeface="Calibri" panose="020F0502020204030204" pitchFamily="34" charset="0"/>
                <a:hlinkClick r:id="rId2"/>
              </a:rPr>
              <a:t>Cell-based Quadrivalent Influenza Vaccine (Surface Antigen, Inactivated) Seqirus suspension for injection in pre-filled syringe - Summary of Product Characteristics (SmPC) - (</a:t>
            </a:r>
            <a:r>
              <a:rPr lang="en-GB" sz="2000" u="sng" err="1">
                <a:solidFill>
                  <a:srgbClr val="0000FF"/>
                </a:solidFill>
                <a:effectLst/>
                <a:latin typeface="Calibri" panose="020F0502020204030204" pitchFamily="34" charset="0"/>
                <a:ea typeface="Calibri" panose="020F0502020204030204" pitchFamily="34" charset="0"/>
                <a:hlinkClick r:id="rId2"/>
              </a:rPr>
              <a:t>emc</a:t>
            </a:r>
            <a:r>
              <a:rPr lang="en-GB" sz="2000" u="sng">
                <a:solidFill>
                  <a:srgbClr val="0000FF"/>
                </a:solidFill>
                <a:effectLst/>
                <a:latin typeface="Calibri" panose="020F0502020204030204" pitchFamily="34" charset="0"/>
                <a:ea typeface="Calibri" panose="020F0502020204030204" pitchFamily="34" charset="0"/>
                <a:hlinkClick r:id="rId2"/>
              </a:rPr>
              <a:t>) (medicines.org.uk)</a:t>
            </a:r>
            <a:endParaRPr lang="en-GB" sz="2000">
              <a:effectLst/>
              <a:latin typeface="Calibri" panose="020F0502020204030204" pitchFamily="34" charset="0"/>
              <a:ea typeface="Calibri" panose="020F0502020204030204" pitchFamily="34" charset="0"/>
            </a:endParaRPr>
          </a:p>
          <a:p>
            <a:endParaRPr lang="en-GB" sz="2000" i="0">
              <a:solidFill>
                <a:srgbClr val="002060"/>
              </a:solidFill>
              <a:effectLst/>
            </a:endParaRPr>
          </a:p>
          <a:p>
            <a:endParaRPr lang="en-GB" sz="2000" b="1" i="0">
              <a:solidFill>
                <a:srgbClr val="212A73"/>
              </a:solidFill>
              <a:effectLst/>
            </a:endParaRPr>
          </a:p>
          <a:p>
            <a:endParaRPr lang="en-GB" sz="2000" b="1"/>
          </a:p>
          <a:p>
            <a:pPr marL="0" indent="0">
              <a:buNone/>
            </a:pPr>
            <a:endParaRPr lang="en-GB" sz="2000" b="1"/>
          </a:p>
          <a:p>
            <a:endParaRPr lang="en-GB" sz="2000" b="1" i="0">
              <a:solidFill>
                <a:srgbClr val="002060"/>
              </a:solidFill>
              <a:effectLst/>
              <a:latin typeface="Arial" panose="020B0604020202020204" pitchFamily="34" charset="0"/>
            </a:endParaRPr>
          </a:p>
          <a:p>
            <a:endParaRPr lang="en-GB" sz="2000" b="1" i="0">
              <a:solidFill>
                <a:srgbClr val="002060"/>
              </a:solidFill>
              <a:effectLst/>
              <a:latin typeface="Arial" panose="020B0604020202020204" pitchFamily="34" charset="0"/>
            </a:endParaRPr>
          </a:p>
          <a:p>
            <a:endParaRPr lang="en-GB" sz="1000" b="0" i="0">
              <a:solidFill>
                <a:srgbClr val="1F1F1F"/>
              </a:solidFill>
              <a:effectLst/>
              <a:latin typeface="Arial" panose="020B0604020202020204" pitchFamily="34" charset="0"/>
            </a:endParaRPr>
          </a:p>
          <a:p>
            <a:endParaRPr lang="en-GB" sz="2000" b="1" i="0">
              <a:solidFill>
                <a:srgbClr val="002060"/>
              </a:solidFill>
              <a:effectLst/>
              <a:latin typeface="Arial" panose="020B0604020202020204" pitchFamily="34" charset="0"/>
            </a:endParaRPr>
          </a:p>
          <a:p>
            <a:endParaRPr lang="en-GB"/>
          </a:p>
        </p:txBody>
      </p:sp>
      <p:sp>
        <p:nvSpPr>
          <p:cNvPr id="5" name="Slide Number Placeholder 4">
            <a:extLst>
              <a:ext uri="{FF2B5EF4-FFF2-40B4-BE49-F238E27FC236}">
                <a16:creationId xmlns:a16="http://schemas.microsoft.com/office/drawing/2014/main" id="{E0079879-0B14-7F90-C602-B73EAFBE748C}"/>
              </a:ext>
            </a:extLst>
          </p:cNvPr>
          <p:cNvSpPr>
            <a:spLocks noGrp="1"/>
          </p:cNvSpPr>
          <p:nvPr>
            <p:ph type="sldNum" sz="quarter" idx="12"/>
          </p:nvPr>
        </p:nvSpPr>
        <p:spPr/>
        <p:txBody>
          <a:bodyPr/>
          <a:lstStyle/>
          <a:p>
            <a:fld id="{561D0CCE-8DCC-44DC-A653-AE62B1D84A52}" type="slidenum">
              <a:rPr lang="en-GB" smtClean="0"/>
              <a:pPr/>
              <a:t>64</a:t>
            </a:fld>
            <a:endParaRPr lang="en-GB"/>
          </a:p>
        </p:txBody>
      </p:sp>
    </p:spTree>
    <p:extLst>
      <p:ext uri="{BB962C8B-B14F-4D97-AF65-F5344CB8AC3E}">
        <p14:creationId xmlns:p14="http://schemas.microsoft.com/office/powerpoint/2010/main" val="32025761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174C0D4F-A0CA-3E90-B919-74547B4B5C24}"/>
              </a:ext>
            </a:extLst>
          </p:cNvPr>
          <p:cNvPicPr>
            <a:picLocks noGrp="1" noChangeAspect="1"/>
          </p:cNvPicPr>
          <p:nvPr>
            <p:ph idx="1"/>
          </p:nvPr>
        </p:nvPicPr>
        <p:blipFill>
          <a:blip r:embed="rId3"/>
          <a:stretch>
            <a:fillRect/>
          </a:stretch>
        </p:blipFill>
        <p:spPr>
          <a:xfrm>
            <a:off x="616450" y="168545"/>
            <a:ext cx="4191856" cy="5972469"/>
          </a:xfrm>
          <a:ln>
            <a:solidFill>
              <a:srgbClr val="002060"/>
            </a:solidFill>
          </a:ln>
        </p:spPr>
      </p:pic>
      <p:sp>
        <p:nvSpPr>
          <p:cNvPr id="5" name="Slide Number Placeholder 4">
            <a:extLst>
              <a:ext uri="{FF2B5EF4-FFF2-40B4-BE49-F238E27FC236}">
                <a16:creationId xmlns:a16="http://schemas.microsoft.com/office/drawing/2014/main" id="{85065A68-87C4-3064-5DA2-6E9F34DAD7F5}"/>
              </a:ext>
            </a:extLst>
          </p:cNvPr>
          <p:cNvSpPr>
            <a:spLocks noGrp="1"/>
          </p:cNvSpPr>
          <p:nvPr>
            <p:ph type="sldNum" sz="quarter" idx="12"/>
          </p:nvPr>
        </p:nvSpPr>
        <p:spPr/>
        <p:txBody>
          <a:bodyPr/>
          <a:lstStyle/>
          <a:p>
            <a:fld id="{561D0CCE-8DCC-44DC-A653-AE62B1D84A52}" type="slidenum">
              <a:rPr lang="en-GB" smtClean="0"/>
              <a:pPr/>
              <a:t>65</a:t>
            </a:fld>
            <a:endParaRPr lang="en-GB"/>
          </a:p>
        </p:txBody>
      </p:sp>
      <p:sp>
        <p:nvSpPr>
          <p:cNvPr id="9" name="TextBox 8">
            <a:extLst>
              <a:ext uri="{FF2B5EF4-FFF2-40B4-BE49-F238E27FC236}">
                <a16:creationId xmlns:a16="http://schemas.microsoft.com/office/drawing/2014/main" id="{C22FEE44-8A9E-95EB-0C88-3B8B5213982F}"/>
              </a:ext>
            </a:extLst>
          </p:cNvPr>
          <p:cNvSpPr txBox="1"/>
          <p:nvPr/>
        </p:nvSpPr>
        <p:spPr>
          <a:xfrm>
            <a:off x="5722706" y="1818996"/>
            <a:ext cx="6102848" cy="2185214"/>
          </a:xfrm>
          <a:prstGeom prst="rect">
            <a:avLst/>
          </a:prstGeom>
          <a:noFill/>
        </p:spPr>
        <p:txBody>
          <a:bodyPr wrap="square">
            <a:spAutoFit/>
          </a:bodyPr>
          <a:lstStyle/>
          <a:p>
            <a:r>
              <a:rPr lang="en-GB" sz="2400" u="sng">
                <a:solidFill>
                  <a:srgbClr val="000000"/>
                </a:solidFill>
                <a:effectLst/>
                <a:ea typeface="Times New Roman" panose="02020603050405020304" pitchFamily="18" charset="0"/>
                <a:hlinkClick r:id="rId4"/>
              </a:rPr>
              <a:t>All influenza vaccines marketed in the UK for the 2024 to 2025 season (publishing.service.gov.uk)</a:t>
            </a:r>
            <a:r>
              <a:rPr lang="en-GB" sz="2400" u="sng">
                <a:solidFill>
                  <a:srgbClr val="000000"/>
                </a:solidFill>
                <a:effectLst/>
                <a:ea typeface="Times New Roman" panose="02020603050405020304" pitchFamily="18" charset="0"/>
              </a:rPr>
              <a:t> </a:t>
            </a:r>
            <a:r>
              <a:rPr lang="en-GB" sz="2400">
                <a:solidFill>
                  <a:srgbClr val="002060"/>
                </a:solidFill>
                <a:effectLst/>
                <a:ea typeface="Times New Roman" panose="02020603050405020304" pitchFamily="18" charset="0"/>
              </a:rPr>
              <a:t>has been updated confirming ovalbumin content of QIV-HD*</a:t>
            </a:r>
            <a:endParaRPr lang="en-GB" sz="2400">
              <a:solidFill>
                <a:srgbClr val="002060"/>
              </a:solidFill>
              <a:effectLst/>
              <a:ea typeface="Calibri" panose="020F0502020204030204" pitchFamily="34" charset="0"/>
            </a:endParaRPr>
          </a:p>
          <a:p>
            <a:endParaRPr lang="en-GB" sz="160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269231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3FF75-35A3-0FF6-0F1E-CBA97EAF0827}"/>
              </a:ext>
            </a:extLst>
          </p:cNvPr>
          <p:cNvSpPr>
            <a:spLocks noGrp="1"/>
          </p:cNvSpPr>
          <p:nvPr>
            <p:ph type="title"/>
          </p:nvPr>
        </p:nvSpPr>
        <p:spPr>
          <a:xfrm>
            <a:off x="833491" y="1885700"/>
            <a:ext cx="12045593" cy="1325563"/>
          </a:xfrm>
        </p:spPr>
        <p:txBody>
          <a:bodyPr/>
          <a:lstStyle/>
          <a:p>
            <a:r>
              <a:rPr lang="en-GB" b="1"/>
              <a:t>Adult vaccination programmes </a:t>
            </a:r>
          </a:p>
        </p:txBody>
      </p:sp>
      <p:sp>
        <p:nvSpPr>
          <p:cNvPr id="5" name="Slide Number Placeholder 4">
            <a:extLst>
              <a:ext uri="{FF2B5EF4-FFF2-40B4-BE49-F238E27FC236}">
                <a16:creationId xmlns:a16="http://schemas.microsoft.com/office/drawing/2014/main" id="{45D53B2E-D22D-ECAB-9ED5-F7F75F045854}"/>
              </a:ext>
            </a:extLst>
          </p:cNvPr>
          <p:cNvSpPr>
            <a:spLocks noGrp="1"/>
          </p:cNvSpPr>
          <p:nvPr>
            <p:ph type="sldNum" sz="quarter" idx="12"/>
          </p:nvPr>
        </p:nvSpPr>
        <p:spPr/>
        <p:txBody>
          <a:bodyPr/>
          <a:lstStyle/>
          <a:p>
            <a:fld id="{561D0CCE-8DCC-44DC-A653-AE62B1D84A52}" type="slidenum">
              <a:rPr lang="en-GB" smtClean="0"/>
              <a:pPr/>
              <a:t>66</a:t>
            </a:fld>
            <a:endParaRPr lang="en-GB"/>
          </a:p>
        </p:txBody>
      </p:sp>
      <p:sp>
        <p:nvSpPr>
          <p:cNvPr id="7" name="TextBox 6">
            <a:extLst>
              <a:ext uri="{FF2B5EF4-FFF2-40B4-BE49-F238E27FC236}">
                <a16:creationId xmlns:a16="http://schemas.microsoft.com/office/drawing/2014/main" id="{A7635EBF-E52F-A939-95A7-154650F65BFD}"/>
              </a:ext>
            </a:extLst>
          </p:cNvPr>
          <p:cNvSpPr txBox="1"/>
          <p:nvPr/>
        </p:nvSpPr>
        <p:spPr>
          <a:xfrm>
            <a:off x="833491" y="2861908"/>
            <a:ext cx="6334018" cy="1569660"/>
          </a:xfrm>
          <a:prstGeom prst="rect">
            <a:avLst/>
          </a:prstGeom>
          <a:noFill/>
        </p:spPr>
        <p:txBody>
          <a:bodyPr wrap="square">
            <a:spAutoFit/>
          </a:bodyPr>
          <a:lstStyle/>
          <a:p>
            <a:r>
              <a:rPr lang="en-GB" sz="3200">
                <a:effectLst/>
                <a:ea typeface="Calibri" panose="020F0502020204030204" pitchFamily="34" charset="0"/>
              </a:rPr>
              <a:t>Ceriann Howard </a:t>
            </a:r>
          </a:p>
          <a:p>
            <a:r>
              <a:rPr lang="en-GB" sz="3200">
                <a:effectLst/>
                <a:ea typeface="Calibri" panose="020F0502020204030204" pitchFamily="34" charset="0"/>
              </a:rPr>
              <a:t>Specialist Nurse </a:t>
            </a:r>
            <a:r>
              <a:rPr lang="en-GB" sz="3200"/>
              <a:t>Immunisation</a:t>
            </a:r>
            <a:br>
              <a:rPr lang="en-GB" sz="3200">
                <a:effectLst/>
                <a:ea typeface="Calibri" panose="020F0502020204030204" pitchFamily="34" charset="0"/>
              </a:rPr>
            </a:br>
            <a:r>
              <a:rPr lang="en-GB" sz="3200">
                <a:effectLst/>
                <a:ea typeface="Calibri"/>
              </a:rPr>
              <a:t>VPDP</a:t>
            </a:r>
            <a:endParaRPr lang="en-GB" sz="3200"/>
          </a:p>
        </p:txBody>
      </p:sp>
    </p:spTree>
    <p:extLst>
      <p:ext uri="{BB962C8B-B14F-4D97-AF65-F5344CB8AC3E}">
        <p14:creationId xmlns:p14="http://schemas.microsoft.com/office/powerpoint/2010/main" val="27766755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9BE3-2F88-864C-00A7-BA6635B2864A}"/>
              </a:ext>
            </a:extLst>
          </p:cNvPr>
          <p:cNvSpPr>
            <a:spLocks noGrp="1"/>
          </p:cNvSpPr>
          <p:nvPr>
            <p:ph type="title"/>
          </p:nvPr>
        </p:nvSpPr>
        <p:spPr/>
        <p:txBody>
          <a:bodyPr lIns="91440" tIns="45720" rIns="91440" bIns="45720" anchor="t"/>
          <a:lstStyle/>
          <a:p>
            <a:r>
              <a:rPr lang="en-US" b="1">
                <a:cs typeface="Arial"/>
              </a:rPr>
              <a:t>Shingles</a:t>
            </a:r>
            <a:endParaRPr lang="en-US" b="1"/>
          </a:p>
        </p:txBody>
      </p:sp>
      <p:sp>
        <p:nvSpPr>
          <p:cNvPr id="3" name="Content Placeholder 2">
            <a:extLst>
              <a:ext uri="{FF2B5EF4-FFF2-40B4-BE49-F238E27FC236}">
                <a16:creationId xmlns:a16="http://schemas.microsoft.com/office/drawing/2014/main" id="{36877C78-D0D7-482B-3C74-5A2A5649871F}"/>
              </a:ext>
            </a:extLst>
          </p:cNvPr>
          <p:cNvSpPr>
            <a:spLocks noGrp="1"/>
          </p:cNvSpPr>
          <p:nvPr>
            <p:ph idx="1"/>
          </p:nvPr>
        </p:nvSpPr>
        <p:spPr>
          <a:xfrm>
            <a:off x="730876" y="1246076"/>
            <a:ext cx="10515600" cy="4351338"/>
          </a:xfrm>
        </p:spPr>
        <p:txBody>
          <a:bodyPr lIns="91440" tIns="45720" rIns="91440" bIns="45720" anchor="t"/>
          <a:lstStyle/>
          <a:p>
            <a:pPr marL="0" indent="0">
              <a:buNone/>
            </a:pPr>
            <a:r>
              <a:rPr lang="en-US" sz="2400" b="1">
                <a:cs typeface="Arial"/>
              </a:rPr>
              <a:t>Immunocompromised cohort:</a:t>
            </a:r>
          </a:p>
          <a:p>
            <a:pPr marL="285750" indent="-285750"/>
            <a:r>
              <a:rPr lang="en-US" sz="2000">
                <a:ea typeface="+mn-lt"/>
                <a:cs typeface="+mn-lt"/>
              </a:rPr>
              <a:t>Shingrix</a:t>
            </a:r>
            <a:r>
              <a:rPr lang="en-US" sz="2000" baseline="30000">
                <a:ea typeface="+mn-lt"/>
                <a:cs typeface="+mn-lt"/>
              </a:rPr>
              <a:t>®</a:t>
            </a:r>
            <a:r>
              <a:rPr lang="en-US" sz="2000">
                <a:ea typeface="+mn-lt"/>
                <a:cs typeface="+mn-lt"/>
              </a:rPr>
              <a:t> for those aged 50 years and over (there is no upper age limit) </a:t>
            </a:r>
          </a:p>
          <a:p>
            <a:pPr marL="742950" lvl="1" indent="-285750">
              <a:buFont typeface="Courier New" panose="020B0604020202020204" pitchFamily="34" charset="0"/>
              <a:buChar char="o"/>
            </a:pPr>
            <a:r>
              <a:rPr lang="en-US" sz="1800">
                <a:cs typeface="Arial"/>
              </a:rPr>
              <a:t>2 doses (Second dose given 8 weeks to 6 months after first dose)</a:t>
            </a:r>
          </a:p>
          <a:p>
            <a:pPr marL="0" indent="0">
              <a:buNone/>
            </a:pPr>
            <a:endParaRPr lang="en-US" sz="1800" b="1">
              <a:cs typeface="Arial"/>
            </a:endParaRPr>
          </a:p>
          <a:p>
            <a:pPr marL="0" indent="0">
              <a:buNone/>
            </a:pPr>
            <a:r>
              <a:rPr lang="en-US" sz="2400" b="1">
                <a:cs typeface="Arial"/>
              </a:rPr>
              <a:t>Immunocompetent cohort:</a:t>
            </a:r>
          </a:p>
          <a:p>
            <a:pPr marL="0" indent="0">
              <a:buNone/>
            </a:pPr>
            <a:r>
              <a:rPr lang="en-US" sz="1800" b="1">
                <a:cs typeface="Arial"/>
              </a:rPr>
              <a:t>Phase 1 (1 September 2023 to 31 August 2028) </a:t>
            </a:r>
            <a:endParaRPr lang="en-US">
              <a:cs typeface="Arial"/>
            </a:endParaRPr>
          </a:p>
          <a:p>
            <a:pPr marL="285750" indent="-285750"/>
            <a:r>
              <a:rPr lang="en-US" sz="2000">
                <a:cs typeface="Arial"/>
              </a:rPr>
              <a:t>Shingrix</a:t>
            </a:r>
            <a:r>
              <a:rPr lang="en-US" sz="2000" baseline="30000">
                <a:cs typeface="Arial"/>
              </a:rPr>
              <a:t>®</a:t>
            </a:r>
            <a:r>
              <a:rPr lang="en-US" sz="2000">
                <a:cs typeface="Arial"/>
              </a:rPr>
              <a:t> for those turning 65 and 70 years on or after 1 September 2023 </a:t>
            </a:r>
          </a:p>
          <a:p>
            <a:pPr marL="742950" lvl="1" indent="-285750">
              <a:buFont typeface="Courier New" panose="020B0604020202020204" pitchFamily="34" charset="0"/>
              <a:buChar char="o"/>
            </a:pPr>
            <a:r>
              <a:rPr lang="en-US" sz="1800">
                <a:cs typeface="Arial"/>
              </a:rPr>
              <a:t>2 doses (Second dose given 6 to 12 months after the first dose)</a:t>
            </a:r>
          </a:p>
          <a:p>
            <a:pPr marL="285750" indent="-285750"/>
            <a:r>
              <a:rPr lang="en-US" sz="2000">
                <a:cs typeface="Arial"/>
              </a:rPr>
              <a:t>Zostavax</a:t>
            </a:r>
            <a:r>
              <a:rPr lang="en-US" sz="2000" baseline="30000">
                <a:cs typeface="Arial"/>
              </a:rPr>
              <a:t>®</a:t>
            </a:r>
            <a:r>
              <a:rPr lang="en-US" sz="2000">
                <a:cs typeface="Arial"/>
              </a:rPr>
              <a:t> for individuals aged between 70 to 79 that were eligible for the vaccination </a:t>
            </a:r>
            <a:r>
              <a:rPr lang="en-US" sz="2000" err="1">
                <a:cs typeface="Arial"/>
              </a:rPr>
              <a:t>programme</a:t>
            </a:r>
            <a:r>
              <a:rPr lang="en-US" sz="2000">
                <a:cs typeface="Arial"/>
              </a:rPr>
              <a:t> before 1 September 2023 unless contraindicated. Once all stocks of Zostavax</a:t>
            </a:r>
            <a:r>
              <a:rPr lang="en-US" sz="2000" baseline="30000">
                <a:cs typeface="Arial"/>
              </a:rPr>
              <a:t>®</a:t>
            </a:r>
            <a:r>
              <a:rPr lang="en-US" sz="2000">
                <a:cs typeface="Arial"/>
              </a:rPr>
              <a:t> are exhausted, these individuals can be offered Shingrix</a:t>
            </a:r>
            <a:r>
              <a:rPr lang="en-US" sz="2000" baseline="30000">
                <a:cs typeface="Arial"/>
              </a:rPr>
              <a:t>®</a:t>
            </a:r>
            <a:r>
              <a:rPr lang="en-US" sz="2000">
                <a:cs typeface="Arial"/>
              </a:rPr>
              <a:t> if they have not previously been given a shingles vaccine</a:t>
            </a:r>
          </a:p>
          <a:p>
            <a:pPr marL="285750" indent="-285750"/>
            <a:r>
              <a:rPr lang="en-US" sz="2000" b="1">
                <a:cs typeface="Arial"/>
              </a:rPr>
              <a:t>Zostavax expiry for last batch in UK is 31/10/2024</a:t>
            </a:r>
          </a:p>
        </p:txBody>
      </p:sp>
      <p:sp>
        <p:nvSpPr>
          <p:cNvPr id="5" name="Slide Number Placeholder 4">
            <a:extLst>
              <a:ext uri="{FF2B5EF4-FFF2-40B4-BE49-F238E27FC236}">
                <a16:creationId xmlns:a16="http://schemas.microsoft.com/office/drawing/2014/main" id="{670C8B56-F932-68B8-B8C7-6C0A6173344F}"/>
              </a:ext>
            </a:extLst>
          </p:cNvPr>
          <p:cNvSpPr>
            <a:spLocks noGrp="1"/>
          </p:cNvSpPr>
          <p:nvPr>
            <p:ph type="sldNum" sz="quarter" idx="12"/>
          </p:nvPr>
        </p:nvSpPr>
        <p:spPr/>
        <p:txBody>
          <a:bodyPr/>
          <a:lstStyle/>
          <a:p>
            <a:fld id="{561D0CCE-8DCC-44DC-A653-AE62B1D84A52}" type="slidenum">
              <a:rPr lang="en-GB" smtClean="0"/>
              <a:pPr/>
              <a:t>67</a:t>
            </a:fld>
            <a:endParaRPr lang="en-GB"/>
          </a:p>
        </p:txBody>
      </p:sp>
    </p:spTree>
    <p:extLst>
      <p:ext uri="{BB962C8B-B14F-4D97-AF65-F5344CB8AC3E}">
        <p14:creationId xmlns:p14="http://schemas.microsoft.com/office/powerpoint/2010/main" val="12216100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4EE5C-D7C4-69F3-0457-5A1407A60316}"/>
              </a:ext>
            </a:extLst>
          </p:cNvPr>
          <p:cNvSpPr>
            <a:spLocks noGrp="1"/>
          </p:cNvSpPr>
          <p:nvPr>
            <p:ph type="title"/>
          </p:nvPr>
        </p:nvSpPr>
        <p:spPr>
          <a:xfrm>
            <a:off x="376707" y="300731"/>
            <a:ext cx="10515600" cy="869909"/>
          </a:xfrm>
        </p:spPr>
        <p:txBody>
          <a:bodyPr lIns="91440" tIns="45720" rIns="91440" bIns="45720" anchor="t"/>
          <a:lstStyle/>
          <a:p>
            <a:r>
              <a:rPr lang="en-GB" sz="4000" b="1"/>
              <a:t>Shingles opportunistic vaccination</a:t>
            </a:r>
            <a:endParaRPr lang="en-US">
              <a:cs typeface="Arial"/>
            </a:endParaRPr>
          </a:p>
        </p:txBody>
      </p:sp>
      <p:sp>
        <p:nvSpPr>
          <p:cNvPr id="3" name="Content Placeholder 2">
            <a:extLst>
              <a:ext uri="{FF2B5EF4-FFF2-40B4-BE49-F238E27FC236}">
                <a16:creationId xmlns:a16="http://schemas.microsoft.com/office/drawing/2014/main" id="{65193767-53AC-F5C6-CB39-936BAFDD8A59}"/>
              </a:ext>
            </a:extLst>
          </p:cNvPr>
          <p:cNvSpPr>
            <a:spLocks noGrp="1"/>
          </p:cNvSpPr>
          <p:nvPr>
            <p:ph idx="1"/>
          </p:nvPr>
        </p:nvSpPr>
        <p:spPr>
          <a:xfrm>
            <a:off x="838200" y="1338736"/>
            <a:ext cx="10515600" cy="4351338"/>
          </a:xfrm>
        </p:spPr>
        <p:txBody>
          <a:bodyPr lIns="91440" tIns="45720" rIns="91440" bIns="45720" anchor="t"/>
          <a:lstStyle/>
          <a:p>
            <a:pPr marL="0" indent="0">
              <a:buNone/>
            </a:pPr>
            <a:r>
              <a:rPr lang="en-GB" sz="2400"/>
              <a:t>The ability to provide opportunistic shingles vaccination has been instrumental in the shingles programme. The *</a:t>
            </a:r>
            <a:r>
              <a:rPr lang="en-GB" sz="2400">
                <a:hlinkClick r:id="rId3"/>
              </a:rPr>
              <a:t>WHC/2023/024</a:t>
            </a:r>
            <a:r>
              <a:rPr lang="en-GB" sz="2400"/>
              <a:t> encourages this practice to continue:</a:t>
            </a:r>
          </a:p>
          <a:p>
            <a:pPr>
              <a:buFont typeface="Courier New" panose="02070309020205020404" pitchFamily="49" charset="0"/>
              <a:buChar char="o"/>
            </a:pPr>
            <a:r>
              <a:rPr lang="en-GB" sz="2400"/>
              <a:t>General practices can accommodate opportunistic vaccination (if operationally possible) in instances where an individual has already attained or passed the age of:</a:t>
            </a:r>
            <a:endParaRPr lang="en-GB" sz="2400">
              <a:cs typeface="Arial"/>
            </a:endParaRPr>
          </a:p>
          <a:p>
            <a:pPr>
              <a:buFont typeface="Courier New" panose="02070309020205020404" pitchFamily="49" charset="0"/>
              <a:buChar char="o"/>
            </a:pPr>
            <a:endParaRPr lang="en-GB" sz="2400"/>
          </a:p>
          <a:p>
            <a:pPr lvl="1"/>
            <a:r>
              <a:rPr lang="en-GB" sz="2000"/>
              <a:t>65 but not yet 80 for phase one and</a:t>
            </a:r>
            <a:endParaRPr lang="en-GB" sz="2000">
              <a:cs typeface="Arial"/>
            </a:endParaRPr>
          </a:p>
          <a:p>
            <a:pPr lvl="1"/>
            <a:r>
              <a:rPr lang="en-GB" sz="2000"/>
              <a:t>60 but not yet 80 in phase two</a:t>
            </a:r>
            <a:endParaRPr lang="en-GB" sz="2000">
              <a:cs typeface="Arial"/>
            </a:endParaRPr>
          </a:p>
          <a:p>
            <a:pPr marL="457200" lvl="1" indent="0">
              <a:buNone/>
            </a:pPr>
            <a:endParaRPr lang="en-GB" sz="2000"/>
          </a:p>
          <a:p>
            <a:pPr marL="0" indent="0">
              <a:buNone/>
            </a:pPr>
            <a:r>
              <a:rPr lang="en-GB" sz="2400"/>
              <a:t>This opportunistic offer is available to enhance the robust call/recall that should be in place from 1 September 2023.</a:t>
            </a:r>
            <a:endParaRPr lang="en-GB" sz="2400">
              <a:cs typeface="Arial"/>
            </a:endParaRPr>
          </a:p>
          <a:p>
            <a:pPr lvl="1"/>
            <a:endParaRPr lang="en-GB"/>
          </a:p>
          <a:p>
            <a:pPr lvl="1"/>
            <a:endParaRPr lang="en-GB"/>
          </a:p>
        </p:txBody>
      </p:sp>
      <p:sp>
        <p:nvSpPr>
          <p:cNvPr id="5" name="Slide Number Placeholder 4">
            <a:extLst>
              <a:ext uri="{FF2B5EF4-FFF2-40B4-BE49-F238E27FC236}">
                <a16:creationId xmlns:a16="http://schemas.microsoft.com/office/drawing/2014/main" id="{1CD34F18-6F9D-A388-E893-6EBB702FC9F1}"/>
              </a:ext>
            </a:extLst>
          </p:cNvPr>
          <p:cNvSpPr>
            <a:spLocks noGrp="1"/>
          </p:cNvSpPr>
          <p:nvPr>
            <p:ph type="sldNum" sz="quarter" idx="12"/>
          </p:nvPr>
        </p:nvSpPr>
        <p:spPr/>
        <p:txBody>
          <a:bodyPr/>
          <a:lstStyle/>
          <a:p>
            <a:fld id="{561D0CCE-8DCC-44DC-A653-AE62B1D84A52}" type="slidenum">
              <a:rPr lang="en-GB" smtClean="0"/>
              <a:pPr/>
              <a:t>68</a:t>
            </a:fld>
            <a:endParaRPr lang="en-GB"/>
          </a:p>
        </p:txBody>
      </p:sp>
    </p:spTree>
    <p:extLst>
      <p:ext uri="{BB962C8B-B14F-4D97-AF65-F5344CB8AC3E}">
        <p14:creationId xmlns:p14="http://schemas.microsoft.com/office/powerpoint/2010/main" val="854970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B6DD7-DC6D-B710-FA41-27A45F47E0FA}"/>
              </a:ext>
            </a:extLst>
          </p:cNvPr>
          <p:cNvSpPr>
            <a:spLocks noGrp="1"/>
          </p:cNvSpPr>
          <p:nvPr>
            <p:ph type="title"/>
          </p:nvPr>
        </p:nvSpPr>
        <p:spPr>
          <a:xfrm>
            <a:off x="205597" y="93612"/>
            <a:ext cx="10515600" cy="851111"/>
          </a:xfrm>
        </p:spPr>
        <p:txBody>
          <a:bodyPr/>
          <a:lstStyle/>
          <a:p>
            <a:r>
              <a:rPr lang="en-GB" b="1"/>
              <a:t>Shingles</a:t>
            </a:r>
          </a:p>
        </p:txBody>
      </p:sp>
      <p:sp>
        <p:nvSpPr>
          <p:cNvPr id="3" name="Content Placeholder 2">
            <a:extLst>
              <a:ext uri="{FF2B5EF4-FFF2-40B4-BE49-F238E27FC236}">
                <a16:creationId xmlns:a16="http://schemas.microsoft.com/office/drawing/2014/main" id="{3A9724B4-8D62-3DD0-3F93-554405BF492C}"/>
              </a:ext>
            </a:extLst>
          </p:cNvPr>
          <p:cNvSpPr>
            <a:spLocks noGrp="1"/>
          </p:cNvSpPr>
          <p:nvPr>
            <p:ph idx="1"/>
          </p:nvPr>
        </p:nvSpPr>
        <p:spPr>
          <a:xfrm>
            <a:off x="551809" y="969124"/>
            <a:ext cx="3743865" cy="5135345"/>
          </a:xfrm>
        </p:spPr>
        <p:txBody>
          <a:bodyPr lIns="91440" tIns="45720" rIns="91440" bIns="45720" anchor="t"/>
          <a:lstStyle/>
          <a:p>
            <a:pPr marL="0" indent="0">
              <a:buNone/>
            </a:pPr>
            <a:r>
              <a:rPr lang="en-GB" b="1"/>
              <a:t>Shingles Toolkit</a:t>
            </a:r>
            <a:r>
              <a:rPr lang="en-GB"/>
              <a:t>:</a:t>
            </a:r>
          </a:p>
          <a:p>
            <a:r>
              <a:rPr lang="en-GB" sz="2400"/>
              <a:t>This new resource has been designed to help healthcare practitioners                           plan their shingles immunisation programme.  </a:t>
            </a:r>
            <a:endParaRPr lang="en-GB" sz="2400">
              <a:cs typeface="Arial"/>
            </a:endParaRPr>
          </a:p>
          <a:p>
            <a:r>
              <a:rPr lang="en-GB" sz="2400"/>
              <a:t>This is available at: </a:t>
            </a:r>
            <a:r>
              <a:rPr lang="en-GB" sz="2400">
                <a:hlinkClick r:id="rId3"/>
              </a:rPr>
              <a:t>Shingles - Information for health professionals - Public Health Wales (</a:t>
            </a:r>
            <a:r>
              <a:rPr lang="en-GB" sz="2400" err="1">
                <a:hlinkClick r:id="rId3"/>
              </a:rPr>
              <a:t>nhs.wales</a:t>
            </a:r>
            <a:r>
              <a:rPr lang="en-GB" sz="2400">
                <a:hlinkClick r:id="rId3"/>
              </a:rPr>
              <a:t>)</a:t>
            </a:r>
            <a:endParaRPr lang="en-GB" sz="2400"/>
          </a:p>
          <a:p>
            <a:pPr marL="0" indent="0">
              <a:buNone/>
            </a:pPr>
            <a:endParaRPr lang="en-GB"/>
          </a:p>
          <a:p>
            <a:endParaRPr lang="en-GB"/>
          </a:p>
        </p:txBody>
      </p:sp>
      <p:sp>
        <p:nvSpPr>
          <p:cNvPr id="5" name="Slide Number Placeholder 4">
            <a:extLst>
              <a:ext uri="{FF2B5EF4-FFF2-40B4-BE49-F238E27FC236}">
                <a16:creationId xmlns:a16="http://schemas.microsoft.com/office/drawing/2014/main" id="{1B833D30-1996-F1F9-8151-CCD9F3899B03}"/>
              </a:ext>
            </a:extLst>
          </p:cNvPr>
          <p:cNvSpPr>
            <a:spLocks noGrp="1"/>
          </p:cNvSpPr>
          <p:nvPr>
            <p:ph type="sldNum" sz="quarter" idx="12"/>
          </p:nvPr>
        </p:nvSpPr>
        <p:spPr/>
        <p:txBody>
          <a:bodyPr/>
          <a:lstStyle/>
          <a:p>
            <a:fld id="{561D0CCE-8DCC-44DC-A653-AE62B1D84A52}" type="slidenum">
              <a:rPr lang="en-GB" smtClean="0"/>
              <a:pPr/>
              <a:t>69</a:t>
            </a:fld>
            <a:endParaRPr lang="en-GB"/>
          </a:p>
        </p:txBody>
      </p:sp>
      <p:pic>
        <p:nvPicPr>
          <p:cNvPr id="14" name="Picture 13">
            <a:extLst>
              <a:ext uri="{FF2B5EF4-FFF2-40B4-BE49-F238E27FC236}">
                <a16:creationId xmlns:a16="http://schemas.microsoft.com/office/drawing/2014/main" id="{B611063D-EE77-DBFE-FA1A-E83993AF3409}"/>
              </a:ext>
            </a:extLst>
          </p:cNvPr>
          <p:cNvPicPr>
            <a:picLocks noChangeAspect="1"/>
          </p:cNvPicPr>
          <p:nvPr/>
        </p:nvPicPr>
        <p:blipFill>
          <a:blip r:embed="rId4"/>
          <a:stretch>
            <a:fillRect/>
          </a:stretch>
        </p:blipFill>
        <p:spPr>
          <a:xfrm>
            <a:off x="4467932" y="1003407"/>
            <a:ext cx="1625745" cy="2428886"/>
          </a:xfrm>
          <a:prstGeom prst="rect">
            <a:avLst/>
          </a:prstGeom>
          <a:ln w="19050">
            <a:solidFill>
              <a:schemeClr val="tx1"/>
            </a:solidFill>
          </a:ln>
        </p:spPr>
      </p:pic>
      <p:sp>
        <p:nvSpPr>
          <p:cNvPr id="4" name="TextBox 3">
            <a:extLst>
              <a:ext uri="{FF2B5EF4-FFF2-40B4-BE49-F238E27FC236}">
                <a16:creationId xmlns:a16="http://schemas.microsoft.com/office/drawing/2014/main" id="{6E1D11FD-B4E5-E965-2A26-5802A6C0C792}"/>
              </a:ext>
            </a:extLst>
          </p:cNvPr>
          <p:cNvSpPr txBox="1"/>
          <p:nvPr/>
        </p:nvSpPr>
        <p:spPr>
          <a:xfrm>
            <a:off x="6998386" y="874528"/>
            <a:ext cx="4988017" cy="53245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GB" sz="2800" b="1" baseline="0">
                <a:solidFill>
                  <a:srgbClr val="212A73"/>
                </a:solidFill>
                <a:latin typeface="Arial"/>
                <a:ea typeface="Arial"/>
                <a:cs typeface="Arial"/>
              </a:rPr>
              <a:t>Shingles eLearning</a:t>
            </a:r>
            <a:r>
              <a:rPr lang="en-GB" sz="2800" baseline="0">
                <a:solidFill>
                  <a:srgbClr val="212A73"/>
                </a:solidFill>
                <a:latin typeface="Arial"/>
                <a:ea typeface="Arial"/>
                <a:cs typeface="Arial"/>
              </a:rPr>
              <a:t>:</a:t>
            </a:r>
            <a:r>
              <a:rPr lang="en-US" sz="2800">
                <a:solidFill>
                  <a:srgbClr val="212A73"/>
                </a:solidFill>
                <a:latin typeface="Arial"/>
                <a:ea typeface="Arial"/>
                <a:cs typeface="Arial"/>
              </a:rPr>
              <a:t>​</a:t>
            </a:r>
            <a:endParaRPr lang="en-US">
              <a:cs typeface="Arial"/>
            </a:endParaRPr>
          </a:p>
          <a:p>
            <a:pPr marL="228600" lvl="0" indent="-228600" rtl="0">
              <a:buFont typeface=""/>
              <a:buChar char="•"/>
            </a:pPr>
            <a:r>
              <a:rPr lang="en-GB" sz="2400" baseline="0">
                <a:solidFill>
                  <a:srgbClr val="212A73"/>
                </a:solidFill>
                <a:latin typeface="Arial"/>
                <a:ea typeface="Arial"/>
                <a:cs typeface="Arial"/>
              </a:rPr>
              <a:t>This module provides key information on the Shingles infection, shingles vaccination (Shingrix) and the national shingles vaccination programme in Wales. </a:t>
            </a:r>
            <a:r>
              <a:rPr lang="en-US" sz="2400">
                <a:solidFill>
                  <a:srgbClr val="212A73"/>
                </a:solidFill>
                <a:latin typeface="Arial"/>
                <a:ea typeface="Arial"/>
                <a:cs typeface="Arial"/>
              </a:rPr>
              <a:t>​</a:t>
            </a:r>
          </a:p>
          <a:p>
            <a:pPr marL="228600" lvl="0" indent="-228600" rtl="0">
              <a:buFont typeface=""/>
              <a:buChar char="•"/>
            </a:pPr>
            <a:r>
              <a:rPr lang="en-GB" sz="2400" baseline="0">
                <a:solidFill>
                  <a:srgbClr val="212A73"/>
                </a:solidFill>
                <a:latin typeface="Arial"/>
                <a:ea typeface="Arial"/>
                <a:cs typeface="Arial"/>
              </a:rPr>
              <a:t>Suitable for: All NHS staff who have responsibility for administering shingles vaccination or providing advice.</a:t>
            </a:r>
            <a:r>
              <a:rPr lang="en-US" sz="2400">
                <a:solidFill>
                  <a:srgbClr val="212A73"/>
                </a:solidFill>
                <a:latin typeface="Arial"/>
                <a:ea typeface="Arial"/>
                <a:cs typeface="Arial"/>
              </a:rPr>
              <a:t>​</a:t>
            </a:r>
          </a:p>
          <a:p>
            <a:pPr marL="228600" lvl="0" indent="-228600" rtl="0">
              <a:buFont typeface=""/>
              <a:buChar char="•"/>
            </a:pPr>
            <a:r>
              <a:rPr lang="en-GB" sz="2400" baseline="0">
                <a:solidFill>
                  <a:srgbClr val="212A73"/>
                </a:solidFill>
                <a:latin typeface="Arial"/>
                <a:ea typeface="Arial"/>
                <a:cs typeface="Arial"/>
              </a:rPr>
              <a:t>Access to the module is via </a:t>
            </a:r>
            <a:r>
              <a:rPr lang="en-GB" sz="2400" u="sng" strike="noStrike" baseline="0">
                <a:solidFill>
                  <a:srgbClr val="00A7A7"/>
                </a:solidFill>
                <a:latin typeface="Arial"/>
                <a:ea typeface="Arial"/>
                <a:cs typeface="Arial"/>
                <a:hlinkClick r:id="rId5"/>
              </a:rPr>
              <a:t>ESR</a:t>
            </a:r>
            <a:r>
              <a:rPr lang="en-GB" sz="2400" baseline="0">
                <a:solidFill>
                  <a:srgbClr val="0563C1"/>
                </a:solidFill>
                <a:latin typeface="Arial"/>
                <a:ea typeface="Arial"/>
                <a:cs typeface="Arial"/>
              </a:rPr>
              <a:t> </a:t>
            </a:r>
            <a:r>
              <a:rPr lang="en-GB" sz="2400" baseline="0">
                <a:solidFill>
                  <a:srgbClr val="212A73"/>
                </a:solidFill>
                <a:latin typeface="Arial"/>
                <a:ea typeface="Arial"/>
                <a:cs typeface="Arial"/>
              </a:rPr>
              <a:t>or </a:t>
            </a:r>
            <a:r>
              <a:rPr lang="en-GB" sz="2400" u="sng" strike="noStrike" baseline="0" err="1">
                <a:solidFill>
                  <a:srgbClr val="00A7A7"/>
                </a:solidFill>
                <a:latin typeface="Arial"/>
                <a:ea typeface="Arial"/>
                <a:cs typeface="Arial"/>
                <a:hlinkClick r:id="rId6"/>
              </a:rPr>
              <a:t>Learning@Wales</a:t>
            </a:r>
            <a:r>
              <a:rPr lang="en-GB" sz="2400" baseline="0">
                <a:solidFill>
                  <a:srgbClr val="0563C1"/>
                </a:solidFill>
                <a:latin typeface="Arial"/>
                <a:ea typeface="Arial"/>
                <a:cs typeface="Arial"/>
              </a:rPr>
              <a:t> </a:t>
            </a:r>
            <a:r>
              <a:rPr lang="en-GB" sz="2400" baseline="0">
                <a:solidFill>
                  <a:srgbClr val="212A73"/>
                </a:solidFill>
                <a:latin typeface="Arial"/>
                <a:ea typeface="Arial"/>
                <a:cs typeface="Arial"/>
              </a:rPr>
              <a:t>(for further guidance click </a:t>
            </a:r>
            <a:r>
              <a:rPr lang="en-GB" sz="2400" u="sng" strike="noStrike" baseline="0">
                <a:solidFill>
                  <a:srgbClr val="00A7A7"/>
                </a:solidFill>
                <a:latin typeface="Arial"/>
                <a:ea typeface="Arial"/>
                <a:cs typeface="Arial"/>
                <a:hlinkClick r:id="rId7"/>
              </a:rPr>
              <a:t>here</a:t>
            </a:r>
            <a:r>
              <a:rPr lang="en-GB" sz="2400" baseline="0">
                <a:solidFill>
                  <a:srgbClr val="212A73"/>
                </a:solidFill>
                <a:latin typeface="Arial"/>
                <a:ea typeface="Arial"/>
                <a:cs typeface="Arial"/>
              </a:rPr>
              <a:t>)</a:t>
            </a:r>
            <a:r>
              <a:rPr lang="en-GB" sz="2400">
                <a:solidFill>
                  <a:srgbClr val="212A73"/>
                </a:solidFill>
                <a:latin typeface="Arial"/>
                <a:ea typeface="Arial"/>
                <a:cs typeface="Arial"/>
              </a:rPr>
              <a:t>​</a:t>
            </a:r>
            <a:endParaRPr lang="en-US" sz="2400">
              <a:cs typeface="Arial"/>
            </a:endParaRPr>
          </a:p>
        </p:txBody>
      </p:sp>
      <p:pic>
        <p:nvPicPr>
          <p:cNvPr id="10" name="Picture 9">
            <a:extLst>
              <a:ext uri="{FF2B5EF4-FFF2-40B4-BE49-F238E27FC236}">
                <a16:creationId xmlns:a16="http://schemas.microsoft.com/office/drawing/2014/main" id="{414C1054-BCC8-8E5A-DE34-12A0C4FE3FB3}"/>
              </a:ext>
            </a:extLst>
          </p:cNvPr>
          <p:cNvPicPr>
            <a:picLocks noChangeAspect="1"/>
          </p:cNvPicPr>
          <p:nvPr/>
        </p:nvPicPr>
        <p:blipFill>
          <a:blip r:embed="rId8"/>
          <a:stretch>
            <a:fillRect/>
          </a:stretch>
        </p:blipFill>
        <p:spPr>
          <a:xfrm>
            <a:off x="5038636" y="2858086"/>
            <a:ext cx="1615235" cy="2430794"/>
          </a:xfrm>
          <a:prstGeom prst="rect">
            <a:avLst/>
          </a:prstGeom>
          <a:ln w="19050">
            <a:solidFill>
              <a:schemeClr val="tx1"/>
            </a:solidFill>
          </a:ln>
        </p:spPr>
      </p:pic>
    </p:spTree>
    <p:extLst>
      <p:ext uri="{BB962C8B-B14F-4D97-AF65-F5344CB8AC3E}">
        <p14:creationId xmlns:p14="http://schemas.microsoft.com/office/powerpoint/2010/main" val="3755761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865D-CDD9-4F03-92D6-C8D7FF10C3AF}"/>
              </a:ext>
            </a:extLst>
          </p:cNvPr>
          <p:cNvSpPr>
            <a:spLocks noGrp="1"/>
          </p:cNvSpPr>
          <p:nvPr>
            <p:ph type="title"/>
          </p:nvPr>
        </p:nvSpPr>
        <p:spPr>
          <a:xfrm>
            <a:off x="267994" y="16324"/>
            <a:ext cx="11582260" cy="921791"/>
          </a:xfrm>
        </p:spPr>
        <p:txBody>
          <a:bodyPr>
            <a:noAutofit/>
          </a:bodyPr>
          <a:lstStyle/>
          <a:p>
            <a:pPr>
              <a:lnSpc>
                <a:spcPct val="100000"/>
              </a:lnSpc>
            </a:pPr>
            <a:r>
              <a:rPr lang="en-GB">
                <a:latin typeface="Verdana"/>
                <a:ea typeface="Verdana"/>
              </a:rPr>
              <a:t>Vaccination System Pipeline</a:t>
            </a:r>
            <a:br>
              <a:rPr lang="en-GB" sz="2000">
                <a:latin typeface="Verdana"/>
                <a:ea typeface="Verdana"/>
              </a:rPr>
            </a:br>
            <a:r>
              <a:rPr lang="en-GB" sz="2000">
                <a:solidFill>
                  <a:srgbClr val="325A8A"/>
                </a:solidFill>
                <a:latin typeface="Verdana"/>
                <a:ea typeface="Verdana"/>
              </a:rPr>
              <a:t>(in addition to routine delivery and VPW Transformation Programme)</a:t>
            </a:r>
            <a:endParaRPr lang="en-GB" sz="2000">
              <a:solidFill>
                <a:srgbClr val="325A8A"/>
              </a:solidFill>
            </a:endParaRPr>
          </a:p>
        </p:txBody>
      </p:sp>
      <p:graphicFrame>
        <p:nvGraphicFramePr>
          <p:cNvPr id="8" name="Table 8">
            <a:extLst>
              <a:ext uri="{FF2B5EF4-FFF2-40B4-BE49-F238E27FC236}">
                <a16:creationId xmlns:a16="http://schemas.microsoft.com/office/drawing/2014/main" id="{D97E2E63-D351-0C9E-5CB8-2AD665B7B717}"/>
              </a:ext>
            </a:extLst>
          </p:cNvPr>
          <p:cNvGraphicFramePr>
            <a:graphicFrameLocks noGrp="1"/>
          </p:cNvGraphicFramePr>
          <p:nvPr/>
        </p:nvGraphicFramePr>
        <p:xfrm>
          <a:off x="161495" y="3129027"/>
          <a:ext cx="11880000" cy="598815"/>
        </p:xfrm>
        <a:graphic>
          <a:graphicData uri="http://schemas.openxmlformats.org/drawingml/2006/table">
            <a:tbl>
              <a:tblPr firstRow="1" bandRow="1">
                <a:tableStyleId>{5C22544A-7EE6-4342-B048-85BDC9FD1C3A}</a:tableStyleId>
              </a:tblPr>
              <a:tblGrid>
                <a:gridCol w="792000">
                  <a:extLst>
                    <a:ext uri="{9D8B030D-6E8A-4147-A177-3AD203B41FA5}">
                      <a16:colId xmlns:a16="http://schemas.microsoft.com/office/drawing/2014/main" val="772864954"/>
                    </a:ext>
                  </a:extLst>
                </a:gridCol>
                <a:gridCol w="792000">
                  <a:extLst>
                    <a:ext uri="{9D8B030D-6E8A-4147-A177-3AD203B41FA5}">
                      <a16:colId xmlns:a16="http://schemas.microsoft.com/office/drawing/2014/main" val="3836099291"/>
                    </a:ext>
                  </a:extLst>
                </a:gridCol>
                <a:gridCol w="792000">
                  <a:extLst>
                    <a:ext uri="{9D8B030D-6E8A-4147-A177-3AD203B41FA5}">
                      <a16:colId xmlns:a16="http://schemas.microsoft.com/office/drawing/2014/main" val="446229650"/>
                    </a:ext>
                  </a:extLst>
                </a:gridCol>
                <a:gridCol w="792000">
                  <a:extLst>
                    <a:ext uri="{9D8B030D-6E8A-4147-A177-3AD203B41FA5}">
                      <a16:colId xmlns:a16="http://schemas.microsoft.com/office/drawing/2014/main" val="2471117826"/>
                    </a:ext>
                  </a:extLst>
                </a:gridCol>
                <a:gridCol w="792000">
                  <a:extLst>
                    <a:ext uri="{9D8B030D-6E8A-4147-A177-3AD203B41FA5}">
                      <a16:colId xmlns:a16="http://schemas.microsoft.com/office/drawing/2014/main" val="689805787"/>
                    </a:ext>
                  </a:extLst>
                </a:gridCol>
                <a:gridCol w="792000">
                  <a:extLst>
                    <a:ext uri="{9D8B030D-6E8A-4147-A177-3AD203B41FA5}">
                      <a16:colId xmlns:a16="http://schemas.microsoft.com/office/drawing/2014/main" val="1629865697"/>
                    </a:ext>
                  </a:extLst>
                </a:gridCol>
                <a:gridCol w="792000">
                  <a:extLst>
                    <a:ext uri="{9D8B030D-6E8A-4147-A177-3AD203B41FA5}">
                      <a16:colId xmlns:a16="http://schemas.microsoft.com/office/drawing/2014/main" val="4012238832"/>
                    </a:ext>
                  </a:extLst>
                </a:gridCol>
                <a:gridCol w="792000">
                  <a:extLst>
                    <a:ext uri="{9D8B030D-6E8A-4147-A177-3AD203B41FA5}">
                      <a16:colId xmlns:a16="http://schemas.microsoft.com/office/drawing/2014/main" val="3117800486"/>
                    </a:ext>
                  </a:extLst>
                </a:gridCol>
                <a:gridCol w="792000">
                  <a:extLst>
                    <a:ext uri="{9D8B030D-6E8A-4147-A177-3AD203B41FA5}">
                      <a16:colId xmlns:a16="http://schemas.microsoft.com/office/drawing/2014/main" val="1961853601"/>
                    </a:ext>
                  </a:extLst>
                </a:gridCol>
                <a:gridCol w="792000">
                  <a:extLst>
                    <a:ext uri="{9D8B030D-6E8A-4147-A177-3AD203B41FA5}">
                      <a16:colId xmlns:a16="http://schemas.microsoft.com/office/drawing/2014/main" val="155648526"/>
                    </a:ext>
                  </a:extLst>
                </a:gridCol>
                <a:gridCol w="792000">
                  <a:extLst>
                    <a:ext uri="{9D8B030D-6E8A-4147-A177-3AD203B41FA5}">
                      <a16:colId xmlns:a16="http://schemas.microsoft.com/office/drawing/2014/main" val="842831154"/>
                    </a:ext>
                  </a:extLst>
                </a:gridCol>
                <a:gridCol w="792000">
                  <a:extLst>
                    <a:ext uri="{9D8B030D-6E8A-4147-A177-3AD203B41FA5}">
                      <a16:colId xmlns:a16="http://schemas.microsoft.com/office/drawing/2014/main" val="730074835"/>
                    </a:ext>
                  </a:extLst>
                </a:gridCol>
                <a:gridCol w="792000">
                  <a:extLst>
                    <a:ext uri="{9D8B030D-6E8A-4147-A177-3AD203B41FA5}">
                      <a16:colId xmlns:a16="http://schemas.microsoft.com/office/drawing/2014/main" val="749878314"/>
                    </a:ext>
                  </a:extLst>
                </a:gridCol>
                <a:gridCol w="792000">
                  <a:extLst>
                    <a:ext uri="{9D8B030D-6E8A-4147-A177-3AD203B41FA5}">
                      <a16:colId xmlns:a16="http://schemas.microsoft.com/office/drawing/2014/main" val="2349425031"/>
                    </a:ext>
                  </a:extLst>
                </a:gridCol>
                <a:gridCol w="792000">
                  <a:extLst>
                    <a:ext uri="{9D8B030D-6E8A-4147-A177-3AD203B41FA5}">
                      <a16:colId xmlns:a16="http://schemas.microsoft.com/office/drawing/2014/main" val="2197787011"/>
                    </a:ext>
                  </a:extLst>
                </a:gridCol>
              </a:tblGrid>
              <a:tr h="598815">
                <a:tc>
                  <a:txBody>
                    <a:bodyPr/>
                    <a:lstStyle/>
                    <a:p>
                      <a:pPr algn="ctr"/>
                      <a:r>
                        <a:rPr lang="en-GB" sz="1100" b="0">
                          <a:solidFill>
                            <a:schemeClr val="accent1">
                              <a:lumMod val="75000"/>
                            </a:schemeClr>
                          </a:solidFill>
                        </a:rPr>
                        <a:t>Apr</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May</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Jun</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Jul</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Aug</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Sep</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Oct</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Nov</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Dec</a:t>
                      </a:r>
                    </a:p>
                    <a:p>
                      <a:pPr algn="ctr"/>
                      <a:r>
                        <a:rPr lang="en-GB" sz="1100" b="0">
                          <a:solidFill>
                            <a:schemeClr val="accent1">
                              <a:lumMod val="75000"/>
                            </a:schemeClr>
                          </a:solidFill>
                        </a:rPr>
                        <a:t>‘24</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Jan</a:t>
                      </a:r>
                    </a:p>
                    <a:p>
                      <a:pPr algn="ctr"/>
                      <a:r>
                        <a:rPr lang="en-GB" sz="1100" b="0">
                          <a:solidFill>
                            <a:schemeClr val="accent1">
                              <a:lumMod val="75000"/>
                            </a:schemeClr>
                          </a:solidFill>
                        </a:rPr>
                        <a:t>‘25</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Feb</a:t>
                      </a:r>
                    </a:p>
                    <a:p>
                      <a:pPr algn="ctr"/>
                      <a:r>
                        <a:rPr lang="en-GB" sz="1100" b="0">
                          <a:solidFill>
                            <a:schemeClr val="accent1">
                              <a:lumMod val="75000"/>
                            </a:schemeClr>
                          </a:solidFill>
                        </a:rPr>
                        <a:t>‘25</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Mar</a:t>
                      </a:r>
                    </a:p>
                    <a:p>
                      <a:pPr algn="ctr"/>
                      <a:r>
                        <a:rPr lang="en-GB" sz="1100" b="0">
                          <a:solidFill>
                            <a:schemeClr val="accent1">
                              <a:lumMod val="75000"/>
                            </a:schemeClr>
                          </a:solidFill>
                        </a:rPr>
                        <a:t>‘25</a:t>
                      </a:r>
                    </a:p>
                  </a:txBody>
                  <a:tcPr anchor="ctr">
                    <a:solidFill>
                      <a:schemeClr val="accent1">
                        <a:lumMod val="60000"/>
                        <a:lumOff val="40000"/>
                      </a:schemeClr>
                    </a:solidFill>
                  </a:tcPr>
                </a:tc>
                <a:tc>
                  <a:txBody>
                    <a:bodyPr/>
                    <a:lstStyle/>
                    <a:p>
                      <a:pPr algn="ctr"/>
                      <a:r>
                        <a:rPr lang="en-GB" sz="1100" b="0">
                          <a:solidFill>
                            <a:schemeClr val="accent1">
                              <a:lumMod val="75000"/>
                            </a:schemeClr>
                          </a:solidFill>
                        </a:rPr>
                        <a:t>Apr-Sep</a:t>
                      </a:r>
                    </a:p>
                    <a:p>
                      <a:pPr algn="ctr"/>
                      <a:r>
                        <a:rPr lang="en-GB" sz="1100" b="0">
                          <a:solidFill>
                            <a:schemeClr val="accent1">
                              <a:lumMod val="75000"/>
                            </a:schemeClr>
                          </a:solidFill>
                        </a:rPr>
                        <a:t>‘25</a:t>
                      </a:r>
                    </a:p>
                  </a:txBody>
                  <a:tcPr anchor="ctr">
                    <a:solidFill>
                      <a:schemeClr val="accent1">
                        <a:lumMod val="40000"/>
                        <a:lumOff val="60000"/>
                      </a:schemeClr>
                    </a:solidFill>
                  </a:tcPr>
                </a:tc>
                <a:tc>
                  <a:txBody>
                    <a:bodyPr/>
                    <a:lstStyle/>
                    <a:p>
                      <a:pPr algn="ctr"/>
                      <a:r>
                        <a:rPr lang="en-GB" sz="1100" b="0">
                          <a:solidFill>
                            <a:schemeClr val="accent1">
                              <a:lumMod val="75000"/>
                            </a:schemeClr>
                          </a:solidFill>
                        </a:rPr>
                        <a:t>Oct-Mar</a:t>
                      </a:r>
                    </a:p>
                    <a:p>
                      <a:pPr algn="ctr"/>
                      <a:r>
                        <a:rPr lang="en-GB" sz="1100" b="0">
                          <a:solidFill>
                            <a:schemeClr val="accent1">
                              <a:lumMod val="75000"/>
                            </a:schemeClr>
                          </a:solidFill>
                        </a:rPr>
                        <a:t>’25/26</a:t>
                      </a:r>
                    </a:p>
                  </a:txBody>
                  <a:tcPr anchor="ctr">
                    <a:solidFill>
                      <a:schemeClr val="accent1">
                        <a:lumMod val="40000"/>
                        <a:lumOff val="60000"/>
                      </a:schemeClr>
                    </a:solidFill>
                  </a:tcPr>
                </a:tc>
                <a:tc>
                  <a:txBody>
                    <a:bodyPr/>
                    <a:lstStyle/>
                    <a:p>
                      <a:pPr algn="ctr"/>
                      <a:r>
                        <a:rPr lang="en-GB" sz="1100" b="0">
                          <a:solidFill>
                            <a:schemeClr val="accent1">
                              <a:lumMod val="75000"/>
                            </a:schemeClr>
                          </a:solidFill>
                        </a:rPr>
                        <a:t>26/27</a:t>
                      </a:r>
                    </a:p>
                  </a:txBody>
                  <a:tcPr anchor="ctr">
                    <a:solidFill>
                      <a:schemeClr val="accent1">
                        <a:lumMod val="20000"/>
                        <a:lumOff val="80000"/>
                      </a:schemeClr>
                    </a:solidFill>
                  </a:tcPr>
                </a:tc>
                <a:extLst>
                  <a:ext uri="{0D108BD9-81ED-4DB2-BD59-A6C34878D82A}">
                    <a16:rowId xmlns:a16="http://schemas.microsoft.com/office/drawing/2014/main" val="3249331297"/>
                  </a:ext>
                </a:extLst>
              </a:tr>
            </a:tbl>
          </a:graphicData>
        </a:graphic>
      </p:graphicFrame>
      <p:cxnSp>
        <p:nvCxnSpPr>
          <p:cNvPr id="21" name="Straight Connector 20">
            <a:extLst>
              <a:ext uri="{FF2B5EF4-FFF2-40B4-BE49-F238E27FC236}">
                <a16:creationId xmlns:a16="http://schemas.microsoft.com/office/drawing/2014/main" id="{9D38D0A6-03AA-1782-7AD1-DB3EFE0F8211}"/>
              </a:ext>
            </a:extLst>
          </p:cNvPr>
          <p:cNvCxnSpPr>
            <a:cxnSpLocks/>
          </p:cNvCxnSpPr>
          <p:nvPr/>
        </p:nvCxnSpPr>
        <p:spPr>
          <a:xfrm>
            <a:off x="218361" y="2753066"/>
            <a:ext cx="0" cy="375814"/>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D914873-8BDC-AA74-DDBC-58AE64017F59}"/>
              </a:ext>
            </a:extLst>
          </p:cNvPr>
          <p:cNvSpPr txBox="1"/>
          <p:nvPr/>
        </p:nvSpPr>
        <p:spPr>
          <a:xfrm>
            <a:off x="32262" y="2002604"/>
            <a:ext cx="1109754" cy="738664"/>
          </a:xfrm>
          <a:prstGeom prst="rect">
            <a:avLst/>
          </a:prstGeom>
          <a:noFill/>
          <a:ln w="38100">
            <a:solidFill>
              <a:srgbClr val="00B050"/>
            </a:solidFill>
          </a:ln>
        </p:spPr>
        <p:txBody>
          <a:bodyPr wrap="square" lIns="91440" tIns="45720" rIns="91440" bIns="45720" rtlCol="0" anchor="t">
            <a:spAutoFit/>
          </a:bodyPr>
          <a:lstStyle/>
          <a:p>
            <a:pPr algn="ctr"/>
            <a:r>
              <a:rPr lang="en-GB" sz="1400">
                <a:solidFill>
                  <a:schemeClr val="bg1">
                    <a:lumMod val="50000"/>
                  </a:schemeClr>
                </a:solidFill>
              </a:rPr>
              <a:t>Spring Booster COVID-19</a:t>
            </a:r>
            <a:endParaRPr lang="en-GB" sz="1400">
              <a:solidFill>
                <a:schemeClr val="bg1">
                  <a:lumMod val="50000"/>
                </a:schemeClr>
              </a:solidFill>
              <a:ea typeface="Verdana"/>
            </a:endParaRPr>
          </a:p>
        </p:txBody>
      </p:sp>
      <p:sp>
        <p:nvSpPr>
          <p:cNvPr id="37" name="TextBox 36">
            <a:extLst>
              <a:ext uri="{FF2B5EF4-FFF2-40B4-BE49-F238E27FC236}">
                <a16:creationId xmlns:a16="http://schemas.microsoft.com/office/drawing/2014/main" id="{A27380D7-CF75-160A-88D4-7E63D647EA7E}"/>
              </a:ext>
            </a:extLst>
          </p:cNvPr>
          <p:cNvSpPr txBox="1"/>
          <p:nvPr/>
        </p:nvSpPr>
        <p:spPr>
          <a:xfrm>
            <a:off x="3640974" y="1969320"/>
            <a:ext cx="1220729" cy="738664"/>
          </a:xfrm>
          <a:prstGeom prst="rect">
            <a:avLst/>
          </a:prstGeom>
          <a:noFill/>
          <a:ln w="38100">
            <a:solidFill>
              <a:srgbClr val="00B050"/>
            </a:solidFill>
          </a:ln>
        </p:spPr>
        <p:txBody>
          <a:bodyPr wrap="square" lIns="91440" tIns="45720" rIns="91440" bIns="45720" rtlCol="0" anchor="t">
            <a:spAutoFit/>
          </a:bodyPr>
          <a:lstStyle/>
          <a:p>
            <a:pPr algn="ctr"/>
            <a:r>
              <a:rPr lang="en-GB" sz="1400" err="1">
                <a:solidFill>
                  <a:schemeClr val="bg1">
                    <a:lumMod val="50000"/>
                  </a:schemeClr>
                </a:solidFill>
              </a:rPr>
              <a:t>MenACWY</a:t>
            </a:r>
            <a:r>
              <a:rPr lang="en-GB" sz="1400">
                <a:solidFill>
                  <a:schemeClr val="bg1">
                    <a:lumMod val="50000"/>
                  </a:schemeClr>
                </a:solidFill>
              </a:rPr>
              <a:t> Product Change</a:t>
            </a:r>
            <a:endParaRPr lang="en-GB" sz="1400">
              <a:solidFill>
                <a:schemeClr val="bg1">
                  <a:lumMod val="50000"/>
                </a:schemeClr>
              </a:solidFill>
              <a:ea typeface="Verdana"/>
            </a:endParaRPr>
          </a:p>
        </p:txBody>
      </p:sp>
      <p:sp>
        <p:nvSpPr>
          <p:cNvPr id="42" name="TextBox 41">
            <a:extLst>
              <a:ext uri="{FF2B5EF4-FFF2-40B4-BE49-F238E27FC236}">
                <a16:creationId xmlns:a16="http://schemas.microsoft.com/office/drawing/2014/main" id="{F4AF7DFA-F5B7-D28D-4C16-1E4BDEEE4D60}"/>
              </a:ext>
            </a:extLst>
          </p:cNvPr>
          <p:cNvSpPr txBox="1"/>
          <p:nvPr/>
        </p:nvSpPr>
        <p:spPr>
          <a:xfrm>
            <a:off x="4062285" y="4060857"/>
            <a:ext cx="1220729" cy="523220"/>
          </a:xfrm>
          <a:prstGeom prst="rect">
            <a:avLst/>
          </a:prstGeom>
          <a:noFill/>
          <a:ln w="38100">
            <a:solidFill>
              <a:srgbClr val="FFC000"/>
            </a:solidFill>
          </a:ln>
        </p:spPr>
        <p:txBody>
          <a:bodyPr wrap="square" lIns="91440" tIns="45720" rIns="91440" bIns="45720" rtlCol="0" anchor="t">
            <a:spAutoFit/>
          </a:bodyPr>
          <a:lstStyle/>
          <a:p>
            <a:pPr algn="ctr"/>
            <a:r>
              <a:rPr lang="en-GB" sz="1400">
                <a:solidFill>
                  <a:schemeClr val="bg1">
                    <a:lumMod val="50000"/>
                  </a:schemeClr>
                </a:solidFill>
                <a:ea typeface="Verdana"/>
              </a:rPr>
              <a:t>Adult RSV Programme</a:t>
            </a:r>
          </a:p>
        </p:txBody>
      </p:sp>
      <p:sp>
        <p:nvSpPr>
          <p:cNvPr id="43" name="TextBox 42">
            <a:extLst>
              <a:ext uri="{FF2B5EF4-FFF2-40B4-BE49-F238E27FC236}">
                <a16:creationId xmlns:a16="http://schemas.microsoft.com/office/drawing/2014/main" id="{B6E98C7C-ECF6-F569-D191-384332CFF891}"/>
              </a:ext>
            </a:extLst>
          </p:cNvPr>
          <p:cNvSpPr txBox="1"/>
          <p:nvPr/>
        </p:nvSpPr>
        <p:spPr>
          <a:xfrm>
            <a:off x="3640974" y="1414646"/>
            <a:ext cx="1220729" cy="523220"/>
          </a:xfrm>
          <a:prstGeom prst="rect">
            <a:avLst/>
          </a:prstGeom>
          <a:noFill/>
          <a:ln w="38100">
            <a:solidFill>
              <a:srgbClr val="00B050"/>
            </a:solidFill>
          </a:ln>
        </p:spPr>
        <p:txBody>
          <a:bodyPr wrap="square" lIns="91440" tIns="45720" rIns="91440" bIns="45720" rtlCol="0" anchor="t">
            <a:spAutoFit/>
          </a:bodyPr>
          <a:lstStyle/>
          <a:p>
            <a:pPr algn="ctr"/>
            <a:r>
              <a:rPr lang="en-GB" sz="1400">
                <a:solidFill>
                  <a:schemeClr val="bg1">
                    <a:lumMod val="50000"/>
                  </a:schemeClr>
                </a:solidFill>
              </a:rPr>
              <a:t>Schools Flu</a:t>
            </a:r>
            <a:endParaRPr lang="en-GB" sz="1400">
              <a:solidFill>
                <a:schemeClr val="bg1">
                  <a:lumMod val="50000"/>
                </a:schemeClr>
              </a:solidFill>
              <a:ea typeface="Verdana"/>
            </a:endParaRPr>
          </a:p>
          <a:p>
            <a:pPr algn="ctr"/>
            <a:r>
              <a:rPr lang="en-GB" sz="1400">
                <a:solidFill>
                  <a:schemeClr val="bg1">
                    <a:lumMod val="50000"/>
                  </a:schemeClr>
                </a:solidFill>
                <a:ea typeface="Verdana"/>
              </a:rPr>
              <a:t>Programme</a:t>
            </a:r>
          </a:p>
        </p:txBody>
      </p:sp>
      <p:sp>
        <p:nvSpPr>
          <p:cNvPr id="44" name="TextBox 43">
            <a:extLst>
              <a:ext uri="{FF2B5EF4-FFF2-40B4-BE49-F238E27FC236}">
                <a16:creationId xmlns:a16="http://schemas.microsoft.com/office/drawing/2014/main" id="{7D54795F-641F-7936-3B89-EC8A400A1B70}"/>
              </a:ext>
            </a:extLst>
          </p:cNvPr>
          <p:cNvSpPr txBox="1"/>
          <p:nvPr/>
        </p:nvSpPr>
        <p:spPr>
          <a:xfrm>
            <a:off x="4936643" y="1989577"/>
            <a:ext cx="1220729" cy="738664"/>
          </a:xfrm>
          <a:prstGeom prst="rect">
            <a:avLst/>
          </a:prstGeom>
          <a:noFill/>
          <a:ln w="38100">
            <a:solidFill>
              <a:schemeClr val="accent3"/>
            </a:solidFill>
          </a:ln>
        </p:spPr>
        <p:txBody>
          <a:bodyPr wrap="square" lIns="91440" tIns="45720" rIns="91440" bIns="45720" rtlCol="0" anchor="t">
            <a:spAutoFit/>
          </a:bodyPr>
          <a:lstStyle/>
          <a:p>
            <a:pPr algn="ctr"/>
            <a:r>
              <a:rPr lang="en-GB" sz="1400">
                <a:solidFill>
                  <a:schemeClr val="bg1">
                    <a:lumMod val="50000"/>
                  </a:schemeClr>
                </a:solidFill>
              </a:rPr>
              <a:t>Autumn Booster COVID-19</a:t>
            </a:r>
            <a:endParaRPr lang="en-GB" sz="1400">
              <a:solidFill>
                <a:schemeClr val="bg1">
                  <a:lumMod val="50000"/>
                </a:schemeClr>
              </a:solidFill>
              <a:ea typeface="Verdana"/>
            </a:endParaRPr>
          </a:p>
        </p:txBody>
      </p:sp>
      <p:sp>
        <p:nvSpPr>
          <p:cNvPr id="54" name="TextBox 53">
            <a:extLst>
              <a:ext uri="{FF2B5EF4-FFF2-40B4-BE49-F238E27FC236}">
                <a16:creationId xmlns:a16="http://schemas.microsoft.com/office/drawing/2014/main" id="{0C024167-45BE-8471-0366-C2E068A8688A}"/>
              </a:ext>
            </a:extLst>
          </p:cNvPr>
          <p:cNvSpPr txBox="1"/>
          <p:nvPr/>
        </p:nvSpPr>
        <p:spPr>
          <a:xfrm>
            <a:off x="4062285" y="4663004"/>
            <a:ext cx="1220729" cy="954107"/>
          </a:xfrm>
          <a:prstGeom prst="rect">
            <a:avLst/>
          </a:prstGeom>
          <a:noFill/>
          <a:ln w="38100">
            <a:solidFill>
              <a:srgbClr val="FFC000"/>
            </a:solidFill>
          </a:ln>
        </p:spPr>
        <p:txBody>
          <a:bodyPr wrap="square" lIns="91440" tIns="45720" rIns="91440" bIns="45720" rtlCol="0" anchor="t">
            <a:spAutoFit/>
          </a:bodyPr>
          <a:lstStyle/>
          <a:p>
            <a:pPr algn="ctr"/>
            <a:r>
              <a:rPr lang="en-GB" sz="1400">
                <a:solidFill>
                  <a:schemeClr val="bg1">
                    <a:lumMod val="50000"/>
                  </a:schemeClr>
                </a:solidFill>
                <a:ea typeface="Verdana"/>
              </a:rPr>
              <a:t>Infant/ Maternal RSV Programme</a:t>
            </a:r>
          </a:p>
        </p:txBody>
      </p:sp>
      <p:cxnSp>
        <p:nvCxnSpPr>
          <p:cNvPr id="56" name="Straight Connector 55">
            <a:extLst>
              <a:ext uri="{FF2B5EF4-FFF2-40B4-BE49-F238E27FC236}">
                <a16:creationId xmlns:a16="http://schemas.microsoft.com/office/drawing/2014/main" id="{9D73DE7E-0681-CC09-B4A6-948980C01FFB}"/>
              </a:ext>
            </a:extLst>
          </p:cNvPr>
          <p:cNvCxnSpPr>
            <a:cxnSpLocks/>
          </p:cNvCxnSpPr>
          <p:nvPr/>
        </p:nvCxnSpPr>
        <p:spPr>
          <a:xfrm flipH="1">
            <a:off x="4158770" y="3689437"/>
            <a:ext cx="3472" cy="33301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AE7F09D-F9EF-77F3-4FE0-E9790E86D521}"/>
              </a:ext>
            </a:extLst>
          </p:cNvPr>
          <p:cNvCxnSpPr>
            <a:cxnSpLocks/>
          </p:cNvCxnSpPr>
          <p:nvPr/>
        </p:nvCxnSpPr>
        <p:spPr>
          <a:xfrm>
            <a:off x="4932218" y="2753066"/>
            <a:ext cx="0" cy="375814"/>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5AF63299-5578-BCA5-56A8-B20FDBA7A750}"/>
              </a:ext>
            </a:extLst>
          </p:cNvPr>
          <p:cNvSpPr txBox="1"/>
          <p:nvPr/>
        </p:nvSpPr>
        <p:spPr>
          <a:xfrm>
            <a:off x="9336028" y="2002604"/>
            <a:ext cx="1454746" cy="738664"/>
          </a:xfrm>
          <a:prstGeom prst="rect">
            <a:avLst/>
          </a:prstGeom>
          <a:noFill/>
          <a:ln w="38100">
            <a:solidFill>
              <a:schemeClr val="accent3"/>
            </a:solidFill>
          </a:ln>
        </p:spPr>
        <p:txBody>
          <a:bodyPr wrap="square" lIns="91440" tIns="45720" rIns="91440" bIns="45720" rtlCol="0" anchor="t">
            <a:spAutoFit/>
          </a:bodyPr>
          <a:lstStyle/>
          <a:p>
            <a:pPr algn="ctr"/>
            <a:r>
              <a:rPr lang="en-GB" sz="1400">
                <a:solidFill>
                  <a:schemeClr val="bg1">
                    <a:lumMod val="50000"/>
                  </a:schemeClr>
                </a:solidFill>
              </a:rPr>
              <a:t>Pneumococcal Product Change</a:t>
            </a:r>
            <a:endParaRPr lang="en-GB" sz="1400">
              <a:solidFill>
                <a:schemeClr val="bg1">
                  <a:lumMod val="50000"/>
                </a:schemeClr>
              </a:solidFill>
              <a:ea typeface="Verdana"/>
            </a:endParaRPr>
          </a:p>
        </p:txBody>
      </p:sp>
      <p:sp>
        <p:nvSpPr>
          <p:cNvPr id="74" name="TextBox 73">
            <a:extLst>
              <a:ext uri="{FF2B5EF4-FFF2-40B4-BE49-F238E27FC236}">
                <a16:creationId xmlns:a16="http://schemas.microsoft.com/office/drawing/2014/main" id="{65856C9B-A553-D577-EEEA-76970D3074A1}"/>
              </a:ext>
            </a:extLst>
          </p:cNvPr>
          <p:cNvSpPr txBox="1"/>
          <p:nvPr/>
        </p:nvSpPr>
        <p:spPr>
          <a:xfrm>
            <a:off x="10233359" y="4042173"/>
            <a:ext cx="1220729" cy="738664"/>
          </a:xfrm>
          <a:prstGeom prst="rect">
            <a:avLst/>
          </a:prstGeom>
          <a:noFill/>
          <a:ln w="38100">
            <a:solidFill>
              <a:srgbClr val="00B050"/>
            </a:solidFill>
          </a:ln>
        </p:spPr>
        <p:txBody>
          <a:bodyPr wrap="square" lIns="91440" tIns="45720" rIns="91440" bIns="45720" rtlCol="0" anchor="t">
            <a:spAutoFit/>
          </a:bodyPr>
          <a:lstStyle/>
          <a:p>
            <a:pPr algn="ctr"/>
            <a:r>
              <a:rPr lang="en-GB" sz="1400">
                <a:solidFill>
                  <a:schemeClr val="bg1">
                    <a:lumMod val="50000"/>
                  </a:schemeClr>
                </a:solidFill>
                <a:ea typeface="Verdana"/>
              </a:rPr>
              <a:t>Changes to Childhood Schedule</a:t>
            </a:r>
          </a:p>
        </p:txBody>
      </p:sp>
      <p:cxnSp>
        <p:nvCxnSpPr>
          <p:cNvPr id="96" name="Straight Connector 95">
            <a:extLst>
              <a:ext uri="{FF2B5EF4-FFF2-40B4-BE49-F238E27FC236}">
                <a16:creationId xmlns:a16="http://schemas.microsoft.com/office/drawing/2014/main" id="{50D74E03-E76C-1ABB-7184-E1F6FC7197A3}"/>
              </a:ext>
            </a:extLst>
          </p:cNvPr>
          <p:cNvCxnSpPr>
            <a:cxnSpLocks/>
            <a:stCxn id="74" idx="0"/>
          </p:cNvCxnSpPr>
          <p:nvPr/>
        </p:nvCxnSpPr>
        <p:spPr>
          <a:xfrm flipH="1" flipV="1">
            <a:off x="10843723" y="3695756"/>
            <a:ext cx="1" cy="34641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8803B774-3EC9-E2AA-4BB6-11BB6705C262}"/>
              </a:ext>
            </a:extLst>
          </p:cNvPr>
          <p:cNvSpPr txBox="1"/>
          <p:nvPr/>
        </p:nvSpPr>
        <p:spPr>
          <a:xfrm>
            <a:off x="10917813" y="2014402"/>
            <a:ext cx="1220729" cy="523220"/>
          </a:xfrm>
          <a:prstGeom prst="rect">
            <a:avLst/>
          </a:prstGeom>
          <a:noFill/>
          <a:ln w="38100">
            <a:solidFill>
              <a:srgbClr val="FFC000"/>
            </a:solidFill>
          </a:ln>
        </p:spPr>
        <p:txBody>
          <a:bodyPr wrap="square" lIns="91440" tIns="45720" rIns="91440" bIns="45720" rtlCol="0" anchor="t">
            <a:spAutoFit/>
          </a:bodyPr>
          <a:lstStyle/>
          <a:p>
            <a:pPr algn="ctr"/>
            <a:r>
              <a:rPr lang="en-GB" sz="1400">
                <a:solidFill>
                  <a:schemeClr val="bg1">
                    <a:lumMod val="50000"/>
                  </a:schemeClr>
                </a:solidFill>
              </a:rPr>
              <a:t>Varicella</a:t>
            </a:r>
          </a:p>
          <a:p>
            <a:pPr algn="ctr"/>
            <a:r>
              <a:rPr lang="en-GB" sz="1400">
                <a:solidFill>
                  <a:schemeClr val="bg1">
                    <a:lumMod val="50000"/>
                  </a:schemeClr>
                </a:solidFill>
                <a:ea typeface="Verdana"/>
              </a:rPr>
              <a:t>Programme</a:t>
            </a:r>
          </a:p>
        </p:txBody>
      </p:sp>
      <p:cxnSp>
        <p:nvCxnSpPr>
          <p:cNvPr id="102" name="Straight Connector 101">
            <a:extLst>
              <a:ext uri="{FF2B5EF4-FFF2-40B4-BE49-F238E27FC236}">
                <a16:creationId xmlns:a16="http://schemas.microsoft.com/office/drawing/2014/main" id="{CAB48685-7012-E1FE-2BA2-5F1AAE645459}"/>
              </a:ext>
            </a:extLst>
          </p:cNvPr>
          <p:cNvCxnSpPr>
            <a:cxnSpLocks/>
          </p:cNvCxnSpPr>
          <p:nvPr/>
        </p:nvCxnSpPr>
        <p:spPr>
          <a:xfrm flipV="1">
            <a:off x="11121778" y="2768804"/>
            <a:ext cx="0" cy="375814"/>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497CB6CA-11AB-DD4D-8C55-87CF34298791}"/>
              </a:ext>
            </a:extLst>
          </p:cNvPr>
          <p:cNvSpPr txBox="1"/>
          <p:nvPr/>
        </p:nvSpPr>
        <p:spPr>
          <a:xfrm>
            <a:off x="2303469" y="4878447"/>
            <a:ext cx="1220729" cy="738664"/>
          </a:xfrm>
          <a:prstGeom prst="rect">
            <a:avLst/>
          </a:prstGeom>
          <a:noFill/>
          <a:ln w="38100">
            <a:solidFill>
              <a:srgbClr val="00B050"/>
            </a:solidFill>
          </a:ln>
        </p:spPr>
        <p:txBody>
          <a:bodyPr wrap="square" lIns="91440" tIns="45720" rIns="91440" bIns="45720" rtlCol="0" anchor="t">
            <a:spAutoFit/>
          </a:bodyPr>
          <a:lstStyle/>
          <a:p>
            <a:pPr algn="ctr"/>
            <a:r>
              <a:rPr lang="en-GB" sz="1400">
                <a:solidFill>
                  <a:schemeClr val="bg1">
                    <a:lumMod val="50000"/>
                  </a:schemeClr>
                </a:solidFill>
                <a:ea typeface="Verdana"/>
              </a:rPr>
              <a:t>Pertussis</a:t>
            </a:r>
          </a:p>
          <a:p>
            <a:pPr algn="ctr"/>
            <a:r>
              <a:rPr lang="en-GB" sz="1400">
                <a:solidFill>
                  <a:schemeClr val="bg1">
                    <a:lumMod val="50000"/>
                  </a:schemeClr>
                </a:solidFill>
              </a:rPr>
              <a:t>Product Change</a:t>
            </a:r>
            <a:endParaRPr lang="en-GB" sz="1400">
              <a:solidFill>
                <a:schemeClr val="bg1">
                  <a:lumMod val="50000"/>
                </a:schemeClr>
              </a:solidFill>
              <a:ea typeface="Verdana"/>
            </a:endParaRPr>
          </a:p>
        </p:txBody>
      </p:sp>
      <p:cxnSp>
        <p:nvCxnSpPr>
          <p:cNvPr id="116" name="Straight Connector 115">
            <a:extLst>
              <a:ext uri="{FF2B5EF4-FFF2-40B4-BE49-F238E27FC236}">
                <a16:creationId xmlns:a16="http://schemas.microsoft.com/office/drawing/2014/main" id="{62D992F8-FDCF-6561-C5C0-73412DD72D88}"/>
              </a:ext>
            </a:extLst>
          </p:cNvPr>
          <p:cNvCxnSpPr>
            <a:cxnSpLocks/>
            <a:stCxn id="69" idx="2"/>
          </p:cNvCxnSpPr>
          <p:nvPr/>
        </p:nvCxnSpPr>
        <p:spPr>
          <a:xfrm>
            <a:off x="10063401" y="2741268"/>
            <a:ext cx="0" cy="38761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5" name="Title 1">
            <a:extLst>
              <a:ext uri="{FF2B5EF4-FFF2-40B4-BE49-F238E27FC236}">
                <a16:creationId xmlns:a16="http://schemas.microsoft.com/office/drawing/2014/main" id="{A7C7FBFB-286D-27FE-4263-B6521343098A}"/>
              </a:ext>
            </a:extLst>
          </p:cNvPr>
          <p:cNvSpPr txBox="1">
            <a:spLocks/>
          </p:cNvSpPr>
          <p:nvPr/>
        </p:nvSpPr>
        <p:spPr>
          <a:xfrm>
            <a:off x="5542662" y="4926519"/>
            <a:ext cx="6479833" cy="1661532"/>
          </a:xfrm>
          <a:prstGeom prst="rect">
            <a:avLst/>
          </a:prstGeom>
          <a:solidFill>
            <a:schemeClr val="accent5">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accent1">
                    <a:lumMod val="75000"/>
                  </a:schemeClr>
                </a:solidFill>
                <a:latin typeface="+mj-lt"/>
                <a:ea typeface="+mj-ea"/>
                <a:cs typeface="+mj-cs"/>
              </a:defRPr>
            </a:lvl1pPr>
          </a:lstStyle>
          <a:p>
            <a:r>
              <a:rPr lang="en-GB" sz="1400" b="1">
                <a:solidFill>
                  <a:srgbClr val="325A8A"/>
                </a:solidFill>
                <a:latin typeface="Verdana"/>
                <a:ea typeface="Verdana"/>
              </a:rPr>
              <a:t>Notes</a:t>
            </a:r>
          </a:p>
          <a:p>
            <a:pPr marL="285750" indent="-285750">
              <a:buFont typeface="Arial" panose="020B0604020202020204" pitchFamily="34" charset="0"/>
              <a:buChar char="•"/>
            </a:pPr>
            <a:r>
              <a:rPr lang="en-GB" sz="1400">
                <a:solidFill>
                  <a:srgbClr val="325A8A"/>
                </a:solidFill>
                <a:latin typeface="Verdana"/>
                <a:ea typeface="Verdana"/>
              </a:rPr>
              <a:t>Timeline is based VPW planning assumptions of  approximate first vaccine administered</a:t>
            </a:r>
          </a:p>
          <a:p>
            <a:pPr marL="285750" indent="-285750">
              <a:buFont typeface="Arial" panose="020B0604020202020204" pitchFamily="34" charset="0"/>
              <a:buChar char="•"/>
            </a:pPr>
            <a:r>
              <a:rPr lang="en-GB" sz="1400">
                <a:solidFill>
                  <a:schemeClr val="accent3"/>
                </a:solidFill>
                <a:latin typeface="Verdana"/>
                <a:ea typeface="Verdana"/>
              </a:rPr>
              <a:t>JCVI are reviewing</a:t>
            </a:r>
          </a:p>
          <a:p>
            <a:pPr marL="285750" indent="-285750">
              <a:buFont typeface="Arial" panose="020B0604020202020204" pitchFamily="34" charset="0"/>
              <a:buChar char="•"/>
            </a:pPr>
            <a:r>
              <a:rPr lang="en-GB" sz="1400">
                <a:solidFill>
                  <a:schemeClr val="accent2">
                    <a:lumMod val="75000"/>
                  </a:schemeClr>
                </a:solidFill>
                <a:latin typeface="Verdana"/>
                <a:ea typeface="Verdana"/>
              </a:rPr>
              <a:t>Welsh Government policy review</a:t>
            </a:r>
          </a:p>
          <a:p>
            <a:pPr marL="285750" indent="-285750">
              <a:buFont typeface="Arial" panose="020B0604020202020204" pitchFamily="34" charset="0"/>
              <a:buChar char="•"/>
            </a:pPr>
            <a:r>
              <a:rPr lang="en-GB" sz="1400">
                <a:solidFill>
                  <a:srgbClr val="00B050"/>
                </a:solidFill>
                <a:latin typeface="Verdana"/>
                <a:ea typeface="Verdana"/>
              </a:rPr>
              <a:t>Vaccination Programme Wales planning pipeline</a:t>
            </a:r>
          </a:p>
          <a:p>
            <a:endParaRPr lang="en-GB" sz="1400">
              <a:solidFill>
                <a:srgbClr val="00B050"/>
              </a:solidFill>
              <a:latin typeface="Verdana"/>
              <a:ea typeface="Verdana"/>
            </a:endParaRPr>
          </a:p>
          <a:p>
            <a:r>
              <a:rPr lang="en-GB" sz="1400" b="1">
                <a:solidFill>
                  <a:srgbClr val="325A8A"/>
                </a:solidFill>
                <a:latin typeface="Verdana"/>
                <a:ea typeface="Verdana"/>
              </a:rPr>
              <a:t>VERSION APPROVED</a:t>
            </a:r>
            <a:r>
              <a:rPr lang="en-GB" sz="1400">
                <a:solidFill>
                  <a:srgbClr val="325A8A"/>
                </a:solidFill>
                <a:latin typeface="Verdana"/>
                <a:ea typeface="Verdana"/>
              </a:rPr>
              <a:t>: VPW System Board 07 May 2024</a:t>
            </a:r>
          </a:p>
        </p:txBody>
      </p:sp>
      <p:sp>
        <p:nvSpPr>
          <p:cNvPr id="6" name="TextBox 5">
            <a:extLst>
              <a:ext uri="{FF2B5EF4-FFF2-40B4-BE49-F238E27FC236}">
                <a16:creationId xmlns:a16="http://schemas.microsoft.com/office/drawing/2014/main" id="{DC6CE477-0FEF-C509-3E2D-A3ECC6DD5895}"/>
              </a:ext>
            </a:extLst>
          </p:cNvPr>
          <p:cNvSpPr txBox="1"/>
          <p:nvPr/>
        </p:nvSpPr>
        <p:spPr>
          <a:xfrm>
            <a:off x="4932298" y="1414646"/>
            <a:ext cx="1220729" cy="523220"/>
          </a:xfrm>
          <a:prstGeom prst="rect">
            <a:avLst/>
          </a:prstGeom>
          <a:noFill/>
          <a:ln w="38100">
            <a:solidFill>
              <a:srgbClr val="00B050"/>
            </a:solidFill>
          </a:ln>
        </p:spPr>
        <p:txBody>
          <a:bodyPr wrap="square" lIns="91440" tIns="45720" rIns="91440" bIns="45720" rtlCol="0" anchor="t">
            <a:spAutoFit/>
          </a:bodyPr>
          <a:lstStyle/>
          <a:p>
            <a:pPr algn="ctr"/>
            <a:r>
              <a:rPr lang="en-GB" sz="1400">
                <a:solidFill>
                  <a:schemeClr val="bg1">
                    <a:lumMod val="50000"/>
                  </a:schemeClr>
                </a:solidFill>
              </a:rPr>
              <a:t>Adult Flu</a:t>
            </a:r>
            <a:endParaRPr lang="en-GB" sz="1400">
              <a:solidFill>
                <a:schemeClr val="bg1">
                  <a:lumMod val="50000"/>
                </a:schemeClr>
              </a:solidFill>
              <a:ea typeface="Verdana"/>
            </a:endParaRPr>
          </a:p>
          <a:p>
            <a:pPr algn="ctr"/>
            <a:r>
              <a:rPr lang="en-GB" sz="1400">
                <a:solidFill>
                  <a:schemeClr val="bg1">
                    <a:lumMod val="50000"/>
                  </a:schemeClr>
                </a:solidFill>
                <a:ea typeface="Verdana"/>
              </a:rPr>
              <a:t>Programme</a:t>
            </a:r>
          </a:p>
        </p:txBody>
      </p:sp>
      <p:cxnSp>
        <p:nvCxnSpPr>
          <p:cNvPr id="10" name="Straight Connector 9">
            <a:extLst>
              <a:ext uri="{FF2B5EF4-FFF2-40B4-BE49-F238E27FC236}">
                <a16:creationId xmlns:a16="http://schemas.microsoft.com/office/drawing/2014/main" id="{B40B9850-D479-C8FB-277D-5DB6A30938C4}"/>
              </a:ext>
            </a:extLst>
          </p:cNvPr>
          <p:cNvCxnSpPr>
            <a:cxnSpLocks/>
          </p:cNvCxnSpPr>
          <p:nvPr/>
        </p:nvCxnSpPr>
        <p:spPr>
          <a:xfrm>
            <a:off x="2619571" y="3689437"/>
            <a:ext cx="0" cy="1113168"/>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FA113B8-57B0-9091-287D-39E5A7C2E0C0}"/>
              </a:ext>
            </a:extLst>
          </p:cNvPr>
          <p:cNvSpPr txBox="1"/>
          <p:nvPr/>
        </p:nvSpPr>
        <p:spPr>
          <a:xfrm>
            <a:off x="6305580" y="2009301"/>
            <a:ext cx="1220729" cy="738664"/>
          </a:xfrm>
          <a:prstGeom prst="rect">
            <a:avLst/>
          </a:prstGeom>
          <a:noFill/>
          <a:ln w="38100">
            <a:solidFill>
              <a:schemeClr val="accent2"/>
            </a:solidFill>
          </a:ln>
        </p:spPr>
        <p:txBody>
          <a:bodyPr wrap="square" lIns="91440" tIns="45720" rIns="91440" bIns="45720" rtlCol="0" anchor="t">
            <a:spAutoFit/>
          </a:bodyPr>
          <a:lstStyle/>
          <a:p>
            <a:pPr algn="ctr"/>
            <a:r>
              <a:rPr lang="en-GB" sz="1400" err="1">
                <a:solidFill>
                  <a:schemeClr val="bg1">
                    <a:lumMod val="50000"/>
                  </a:schemeClr>
                </a:solidFill>
                <a:ea typeface="Verdana"/>
              </a:rPr>
              <a:t>MPox</a:t>
            </a:r>
            <a:r>
              <a:rPr lang="en-GB" sz="1400">
                <a:solidFill>
                  <a:schemeClr val="bg1">
                    <a:lumMod val="50000"/>
                  </a:schemeClr>
                </a:solidFill>
                <a:ea typeface="Verdana"/>
              </a:rPr>
              <a:t> Routine Programme</a:t>
            </a:r>
          </a:p>
        </p:txBody>
      </p:sp>
      <p:sp>
        <p:nvSpPr>
          <p:cNvPr id="7" name="TextBox 6">
            <a:extLst>
              <a:ext uri="{FF2B5EF4-FFF2-40B4-BE49-F238E27FC236}">
                <a16:creationId xmlns:a16="http://schemas.microsoft.com/office/drawing/2014/main" id="{2AB45459-7E0F-8816-9DAB-12D03FC78F53}"/>
              </a:ext>
            </a:extLst>
          </p:cNvPr>
          <p:cNvSpPr txBox="1"/>
          <p:nvPr/>
        </p:nvSpPr>
        <p:spPr>
          <a:xfrm>
            <a:off x="6299469" y="1206903"/>
            <a:ext cx="1367896" cy="738664"/>
          </a:xfrm>
          <a:prstGeom prst="rect">
            <a:avLst/>
          </a:prstGeom>
          <a:noFill/>
          <a:ln w="38100">
            <a:solidFill>
              <a:schemeClr val="accent2"/>
            </a:solidFill>
          </a:ln>
        </p:spPr>
        <p:txBody>
          <a:bodyPr wrap="square" lIns="91440" tIns="45720" rIns="91440" bIns="45720" rtlCol="0" anchor="t">
            <a:spAutoFit/>
          </a:bodyPr>
          <a:lstStyle/>
          <a:p>
            <a:pPr algn="ctr"/>
            <a:r>
              <a:rPr lang="en-GB" sz="1400">
                <a:solidFill>
                  <a:schemeClr val="bg1">
                    <a:lumMod val="50000"/>
                  </a:schemeClr>
                </a:solidFill>
                <a:ea typeface="Verdana"/>
              </a:rPr>
              <a:t>Gonorrhoea Routine Programme</a:t>
            </a:r>
          </a:p>
        </p:txBody>
      </p:sp>
      <p:cxnSp>
        <p:nvCxnSpPr>
          <p:cNvPr id="3" name="Straight Connector 2">
            <a:extLst>
              <a:ext uri="{FF2B5EF4-FFF2-40B4-BE49-F238E27FC236}">
                <a16:creationId xmlns:a16="http://schemas.microsoft.com/office/drawing/2014/main" id="{A29A4E83-A973-3E1E-4A3F-288F9B94FB31}"/>
              </a:ext>
            </a:extLst>
          </p:cNvPr>
          <p:cNvCxnSpPr>
            <a:cxnSpLocks/>
          </p:cNvCxnSpPr>
          <p:nvPr/>
        </p:nvCxnSpPr>
        <p:spPr>
          <a:xfrm>
            <a:off x="4158770" y="2707984"/>
            <a:ext cx="0" cy="436634"/>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0E2358FE-CC7F-06F5-1B6B-3B14A607A31D}"/>
              </a:ext>
            </a:extLst>
          </p:cNvPr>
          <p:cNvCxnSpPr>
            <a:cxnSpLocks/>
            <a:stCxn id="4" idx="2"/>
          </p:cNvCxnSpPr>
          <p:nvPr/>
        </p:nvCxnSpPr>
        <p:spPr>
          <a:xfrm rot="5400000">
            <a:off x="5956659" y="2227873"/>
            <a:ext cx="439194" cy="147937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B3F89D5-F3C3-6585-1A4C-B283EAB30ECA}"/>
              </a:ext>
            </a:extLst>
          </p:cNvPr>
          <p:cNvCxnSpPr>
            <a:cxnSpLocks/>
          </p:cNvCxnSpPr>
          <p:nvPr/>
        </p:nvCxnSpPr>
        <p:spPr>
          <a:xfrm flipH="1">
            <a:off x="5422187" y="3014631"/>
            <a:ext cx="1" cy="11424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60897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CB317-F3D8-0586-0803-16E0D8803A50}"/>
              </a:ext>
            </a:extLst>
          </p:cNvPr>
          <p:cNvSpPr>
            <a:spLocks noGrp="1"/>
          </p:cNvSpPr>
          <p:nvPr>
            <p:ph type="title"/>
          </p:nvPr>
        </p:nvSpPr>
        <p:spPr>
          <a:xfrm>
            <a:off x="992313" y="2348038"/>
            <a:ext cx="10515600" cy="1325563"/>
          </a:xfrm>
        </p:spPr>
        <p:txBody>
          <a:bodyPr/>
          <a:lstStyle/>
          <a:p>
            <a:pPr algn="ctr"/>
            <a:r>
              <a:rPr lang="en-GB" b="1" err="1"/>
              <a:t>Mpox</a:t>
            </a:r>
            <a:r>
              <a:rPr lang="en-GB" b="1"/>
              <a:t> vaccination programme</a:t>
            </a:r>
          </a:p>
        </p:txBody>
      </p:sp>
      <p:sp>
        <p:nvSpPr>
          <p:cNvPr id="5" name="Slide Number Placeholder 4">
            <a:extLst>
              <a:ext uri="{FF2B5EF4-FFF2-40B4-BE49-F238E27FC236}">
                <a16:creationId xmlns:a16="http://schemas.microsoft.com/office/drawing/2014/main" id="{1E556998-61EB-121B-640A-5CED07B9A281}"/>
              </a:ext>
            </a:extLst>
          </p:cNvPr>
          <p:cNvSpPr>
            <a:spLocks noGrp="1"/>
          </p:cNvSpPr>
          <p:nvPr>
            <p:ph type="sldNum" sz="quarter" idx="12"/>
          </p:nvPr>
        </p:nvSpPr>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26975342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24356-2ED8-E183-B0B3-9A9AE198A7FB}"/>
              </a:ext>
            </a:extLst>
          </p:cNvPr>
          <p:cNvSpPr>
            <a:spLocks noGrp="1"/>
          </p:cNvSpPr>
          <p:nvPr>
            <p:ph type="title"/>
          </p:nvPr>
        </p:nvSpPr>
        <p:spPr/>
        <p:txBody>
          <a:bodyPr/>
          <a:lstStyle/>
          <a:p>
            <a:r>
              <a:rPr lang="en-GB" b="1" err="1"/>
              <a:t>Mpox</a:t>
            </a:r>
            <a:r>
              <a:rPr lang="en-GB" b="1"/>
              <a:t> vaccination</a:t>
            </a:r>
          </a:p>
        </p:txBody>
      </p:sp>
      <p:sp>
        <p:nvSpPr>
          <p:cNvPr id="3" name="Content Placeholder 2">
            <a:extLst>
              <a:ext uri="{FF2B5EF4-FFF2-40B4-BE49-F238E27FC236}">
                <a16:creationId xmlns:a16="http://schemas.microsoft.com/office/drawing/2014/main" id="{341306AA-D25C-F517-A91C-479838425642}"/>
              </a:ext>
            </a:extLst>
          </p:cNvPr>
          <p:cNvSpPr>
            <a:spLocks noGrp="1"/>
          </p:cNvSpPr>
          <p:nvPr>
            <p:ph idx="1"/>
          </p:nvPr>
        </p:nvSpPr>
        <p:spPr>
          <a:xfrm>
            <a:off x="838200" y="1392737"/>
            <a:ext cx="10515600" cy="4351338"/>
          </a:xfrm>
        </p:spPr>
        <p:txBody>
          <a:bodyPr lIns="91440" tIns="45720" rIns="91440" bIns="45720" anchor="t"/>
          <a:lstStyle/>
          <a:p>
            <a:r>
              <a:rPr lang="en-GB" sz="2000"/>
              <a:t>Mpox: Use of licensed stock (</a:t>
            </a:r>
            <a:r>
              <a:rPr lang="en-GB" sz="2000" err="1"/>
              <a:t>Jynneos</a:t>
            </a:r>
            <a:r>
              <a:rPr lang="en-GB" sz="1400" baseline="30000"/>
              <a:t>®</a:t>
            </a:r>
            <a:r>
              <a:rPr lang="en-GB" sz="2000"/>
              <a:t>) and return to Intramuscular administration, addendum to training for healthcare practitioners. (v4.1) The addendum to UKHSA training slides can be viewed here: </a:t>
            </a:r>
            <a:r>
              <a:rPr lang="en-GB" sz="2000">
                <a:hlinkClick r:id="rId2"/>
              </a:rPr>
              <a:t>Monkeypox - Information for health professionals - Public Health Wales (nhs.wales)</a:t>
            </a:r>
            <a:endParaRPr lang="en-GB" sz="2000"/>
          </a:p>
          <a:p>
            <a:r>
              <a:rPr lang="en-GB" sz="2000">
                <a:hlinkClick r:id="rId3"/>
              </a:rPr>
              <a:t>UKHSA Vaccination against monkeypox using the MVA-BN vaccine: training for healthcare practitioners</a:t>
            </a:r>
            <a:r>
              <a:rPr lang="en-GB" sz="2000"/>
              <a:t> slide set has not been updated since 20</a:t>
            </a:r>
            <a:r>
              <a:rPr lang="en-GB" sz="2000" baseline="30000"/>
              <a:t>th </a:t>
            </a:r>
            <a:r>
              <a:rPr lang="en-GB" sz="2000"/>
              <a:t>October 2022</a:t>
            </a:r>
          </a:p>
          <a:p>
            <a:r>
              <a:rPr lang="en-GB" sz="2000"/>
              <a:t>Important to note that since the UKHSA training slides were published, Vaccination Clinical Advisory Group (VCAG) have approved the return to the use of an intramuscular injection as opposed to the previous advice of an intradermal injection due to current vaccine supply. Administration of licensed stock in Wales can be given using a PGD.  A Wales National PGD template has been provided for Health Boards or NHS organisations to review, authorise and sign off locally according to their policies and governance procedures.</a:t>
            </a:r>
            <a:endParaRPr lang="en-GB" sz="2000">
              <a:cs typeface="Arial"/>
            </a:endParaRPr>
          </a:p>
          <a:p>
            <a:endParaRPr lang="en-GB" sz="2000"/>
          </a:p>
        </p:txBody>
      </p:sp>
      <p:sp>
        <p:nvSpPr>
          <p:cNvPr id="5" name="Slide Number Placeholder 4">
            <a:extLst>
              <a:ext uri="{FF2B5EF4-FFF2-40B4-BE49-F238E27FC236}">
                <a16:creationId xmlns:a16="http://schemas.microsoft.com/office/drawing/2014/main" id="{5EE84B43-2C69-5DA9-9EDE-106F6F6C0D7F}"/>
              </a:ext>
            </a:extLst>
          </p:cNvPr>
          <p:cNvSpPr>
            <a:spLocks noGrp="1"/>
          </p:cNvSpPr>
          <p:nvPr>
            <p:ph type="sldNum" sz="quarter" idx="12"/>
          </p:nvPr>
        </p:nvSpPr>
        <p:spPr/>
        <p:txBody>
          <a:bodyPr/>
          <a:lstStyle/>
          <a:p>
            <a:fld id="{561D0CCE-8DCC-44DC-A653-AE62B1D84A52}" type="slidenum">
              <a:rPr lang="en-GB" smtClean="0"/>
              <a:pPr/>
              <a:t>71</a:t>
            </a:fld>
            <a:endParaRPr lang="en-GB"/>
          </a:p>
        </p:txBody>
      </p:sp>
    </p:spTree>
    <p:extLst>
      <p:ext uri="{BB962C8B-B14F-4D97-AF65-F5344CB8AC3E}">
        <p14:creationId xmlns:p14="http://schemas.microsoft.com/office/powerpoint/2010/main" val="256906669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380548" y="216111"/>
            <a:ext cx="10739718" cy="710640"/>
          </a:xfrm>
        </p:spPr>
        <p:txBody>
          <a:bodyPr/>
          <a:lstStyle/>
          <a:p>
            <a:r>
              <a:rPr lang="en-GB" b="1">
                <a:solidFill>
                  <a:srgbClr val="002060"/>
                </a:solidFill>
              </a:rPr>
              <a:t>Legal Framework for Administration</a:t>
            </a:r>
            <a:br>
              <a:rPr lang="en-GB" b="1">
                <a:solidFill>
                  <a:srgbClr val="002060"/>
                </a:solidFill>
              </a:rPr>
            </a:br>
            <a:endParaRPr lang="en-GB" b="1"/>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589907" y="920694"/>
            <a:ext cx="11000528" cy="4987417"/>
          </a:xfrm>
        </p:spPr>
        <p:txBody>
          <a:bodyPr lIns="91440" tIns="45720" rIns="91440" bIns="45720" anchor="t"/>
          <a:lstStyle/>
          <a:p>
            <a:pPr marL="285750" indent="-285750">
              <a:buFont typeface="Arial" panose="020B0604020202020204" pitchFamily="34" charset="0"/>
              <a:buChar char="•"/>
            </a:pPr>
            <a:r>
              <a:rPr lang="en-GB" sz="2400" dirty="0"/>
              <a:t>At present in Wales there is a mixture of licensed (</a:t>
            </a:r>
            <a:r>
              <a:rPr lang="en-GB" sz="2400" dirty="0" err="1"/>
              <a:t>Jynneos</a:t>
            </a:r>
            <a:r>
              <a:rPr lang="en-GB" sz="2400" baseline="30000" dirty="0"/>
              <a:t>®</a:t>
            </a:r>
            <a:r>
              <a:rPr lang="en-GB" sz="2400" dirty="0"/>
              <a:t> branded) and unlicensed (</a:t>
            </a:r>
            <a:r>
              <a:rPr lang="en-GB" sz="2400" dirty="0" err="1"/>
              <a:t>Jynneos</a:t>
            </a:r>
            <a:r>
              <a:rPr lang="en-GB" sz="2400" baseline="30000" dirty="0"/>
              <a:t>®</a:t>
            </a:r>
            <a:r>
              <a:rPr lang="en-GB" sz="2400" dirty="0"/>
              <a:t> and </a:t>
            </a:r>
            <a:r>
              <a:rPr lang="en-GB" sz="2400" dirty="0" err="1"/>
              <a:t>Imvanex</a:t>
            </a:r>
            <a:r>
              <a:rPr lang="en-GB" sz="2400" baseline="30000" dirty="0"/>
              <a:t>®</a:t>
            </a:r>
            <a:r>
              <a:rPr lang="en-GB" sz="2400" dirty="0"/>
              <a:t> branded) vaccine</a:t>
            </a:r>
          </a:p>
          <a:p>
            <a:pPr marL="285750" indent="-285750"/>
            <a:r>
              <a:rPr lang="en-GB" sz="2400" dirty="0"/>
              <a:t>Unlicensed stock was quarantined in line with the VPW Unlicenced </a:t>
            </a:r>
            <a:r>
              <a:rPr lang="en-GB" sz="2400" dirty="0" err="1"/>
              <a:t>Jynneos</a:t>
            </a:r>
            <a:r>
              <a:rPr lang="en-GB" sz="2400" baseline="30000" dirty="0"/>
              <a:t>®</a:t>
            </a:r>
            <a:r>
              <a:rPr lang="en-GB" sz="2400" dirty="0"/>
              <a:t> vaccine collection SOP, and use of licensed stock commenced on 01 May 2024</a:t>
            </a:r>
            <a:endParaRPr lang="en-GB" sz="2400" dirty="0">
              <a:cs typeface="Arial"/>
            </a:endParaRPr>
          </a:p>
          <a:p>
            <a:pPr marL="285750" indent="-285750"/>
            <a:r>
              <a:rPr lang="en-GB" sz="2400" dirty="0"/>
              <a:t>Administration of licensed stock in Wales can be given using a PGD </a:t>
            </a:r>
            <a:endParaRPr lang="en-GB" sz="2400" dirty="0">
              <a:cs typeface="Arial"/>
            </a:endParaRPr>
          </a:p>
          <a:p>
            <a:pPr marL="285750" indent="-285750">
              <a:buFont typeface="Arial" panose="020B0604020202020204" pitchFamily="34" charset="0"/>
              <a:buChar char="•"/>
            </a:pPr>
            <a:r>
              <a:rPr lang="en-GB" sz="2400" dirty="0"/>
              <a:t>A Wales National PGD template has been provided for Health Boards or NHS organisations to review, authorise and sign off locally according to their policies and governance procedures</a:t>
            </a:r>
            <a:endParaRPr lang="en-GB" sz="2400" dirty="0">
              <a:cs typeface="Arial"/>
            </a:endParaRPr>
          </a:p>
          <a:p>
            <a:pPr marL="285750" indent="-285750">
              <a:buFont typeface="Arial" panose="020B0604020202020204" pitchFamily="34" charset="0"/>
              <a:buChar char="•"/>
            </a:pPr>
            <a:r>
              <a:rPr lang="en-GB" sz="2400" dirty="0"/>
              <a:t>The Wales National PGD allows only the </a:t>
            </a:r>
            <a:r>
              <a:rPr lang="en-GB" sz="2400" b="1" dirty="0"/>
              <a:t>use of US licensed Batch FDP00072 of </a:t>
            </a:r>
            <a:r>
              <a:rPr lang="en-GB" sz="2400" b="1" dirty="0" err="1"/>
              <a:t>Jynneos</a:t>
            </a:r>
            <a:r>
              <a:rPr lang="en-GB" sz="2400" b="1" dirty="0"/>
              <a:t>▼</a:t>
            </a:r>
            <a:r>
              <a:rPr lang="en-GB" sz="1800" b="1" baseline="30000" dirty="0"/>
              <a:t>®</a:t>
            </a:r>
            <a:r>
              <a:rPr lang="en-GB" sz="2400" b="1" dirty="0"/>
              <a:t> vaccine</a:t>
            </a:r>
            <a:r>
              <a:rPr lang="en-GB" sz="2400" dirty="0"/>
              <a:t>.</a:t>
            </a:r>
            <a:endParaRPr lang="en-GB" sz="2400" dirty="0">
              <a:cs typeface="Arial"/>
            </a:endParaRPr>
          </a:p>
          <a:p>
            <a:pPr marL="285750" indent="-285750"/>
            <a:r>
              <a:rPr lang="en-GB" sz="2400" dirty="0"/>
              <a:t>The Wales National PGD template is available here </a:t>
            </a:r>
            <a:r>
              <a:rPr lang="en-GB" sz="2400" dirty="0">
                <a:hlinkClick r:id="rId2"/>
              </a:rPr>
              <a:t>Welsh medicines information centre </a:t>
            </a:r>
            <a:endParaRPr lang="en-GB" sz="2400" dirty="0"/>
          </a:p>
          <a:p>
            <a:endParaRPr lang="en-GB" dirty="0"/>
          </a:p>
        </p:txBody>
      </p:sp>
      <p:sp>
        <p:nvSpPr>
          <p:cNvPr id="6" name="Slide Number Placeholder 5">
            <a:extLst>
              <a:ext uri="{FF2B5EF4-FFF2-40B4-BE49-F238E27FC236}">
                <a16:creationId xmlns:a16="http://schemas.microsoft.com/office/drawing/2014/main" id="{00D1A2E6-EF98-78C6-D541-5718C485C5EC}"/>
              </a:ext>
            </a:extLst>
          </p:cNvPr>
          <p:cNvSpPr>
            <a:spLocks noGrp="1"/>
          </p:cNvSpPr>
          <p:nvPr>
            <p:ph type="sldNum" sz="quarter" idx="12"/>
          </p:nvPr>
        </p:nvSpPr>
        <p:spPr/>
        <p:txBody>
          <a:bodyPr/>
          <a:lstStyle/>
          <a:p>
            <a:fld id="{561D0CCE-8DCC-44DC-A653-AE62B1D84A52}" type="slidenum">
              <a:rPr lang="en-GB" smtClean="0"/>
              <a:pPr/>
              <a:t>72</a:t>
            </a:fld>
            <a:endParaRPr lang="en-GB"/>
          </a:p>
        </p:txBody>
      </p:sp>
    </p:spTree>
    <p:extLst>
      <p:ext uri="{BB962C8B-B14F-4D97-AF65-F5344CB8AC3E}">
        <p14:creationId xmlns:p14="http://schemas.microsoft.com/office/powerpoint/2010/main" val="279829037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FD7FD-7D3A-7308-5109-2348FF56989F}"/>
              </a:ext>
            </a:extLst>
          </p:cNvPr>
          <p:cNvSpPr>
            <a:spLocks noGrp="1"/>
          </p:cNvSpPr>
          <p:nvPr>
            <p:ph type="title"/>
          </p:nvPr>
        </p:nvSpPr>
        <p:spPr>
          <a:xfrm>
            <a:off x="612169" y="157662"/>
            <a:ext cx="10515600" cy="836951"/>
          </a:xfrm>
        </p:spPr>
        <p:txBody>
          <a:bodyPr/>
          <a:lstStyle/>
          <a:p>
            <a:pPr algn="ctr"/>
            <a:r>
              <a:rPr lang="en-GB" sz="4400" b="1">
                <a:solidFill>
                  <a:srgbClr val="002060"/>
                </a:solidFill>
              </a:rPr>
              <a:t>Intramuscular administration of </a:t>
            </a:r>
            <a:r>
              <a:rPr lang="en-GB" sz="4400" b="1" err="1"/>
              <a:t>Jynneos</a:t>
            </a:r>
            <a:r>
              <a:rPr lang="en-GB" sz="4400" b="1" baseline="30000"/>
              <a:t>®</a:t>
            </a:r>
            <a:r>
              <a:rPr lang="en-GB" sz="4400" b="1"/>
              <a:t> Vaccine</a:t>
            </a:r>
            <a:br>
              <a:rPr lang="en-GB" sz="4400">
                <a:solidFill>
                  <a:srgbClr val="002060"/>
                </a:solidFill>
              </a:rPr>
            </a:br>
            <a:endParaRPr lang="en-GB"/>
          </a:p>
        </p:txBody>
      </p:sp>
      <p:sp>
        <p:nvSpPr>
          <p:cNvPr id="3" name="Content Placeholder 2">
            <a:extLst>
              <a:ext uri="{FF2B5EF4-FFF2-40B4-BE49-F238E27FC236}">
                <a16:creationId xmlns:a16="http://schemas.microsoft.com/office/drawing/2014/main" id="{2502AF0F-C1B9-00BB-8D86-832C6B1C7B90}"/>
              </a:ext>
            </a:extLst>
          </p:cNvPr>
          <p:cNvSpPr>
            <a:spLocks noGrp="1"/>
          </p:cNvSpPr>
          <p:nvPr>
            <p:ph idx="1"/>
          </p:nvPr>
        </p:nvSpPr>
        <p:spPr>
          <a:xfrm>
            <a:off x="838200" y="1766333"/>
            <a:ext cx="10515600" cy="4351338"/>
          </a:xfrm>
        </p:spPr>
        <p:txBody>
          <a:bodyPr lIns="91440" tIns="45720" rIns="91440" bIns="45720" anchor="t"/>
          <a:lstStyle/>
          <a:p>
            <a:pPr marL="285750" indent="-285750"/>
            <a:r>
              <a:rPr lang="en-GB" sz="2000" dirty="0"/>
              <a:t>The MVA-BN </a:t>
            </a:r>
            <a:r>
              <a:rPr lang="en-GB" sz="2000" dirty="0">
                <a:hlinkClick r:id="rId2"/>
              </a:rPr>
              <a:t>(</a:t>
            </a:r>
            <a:r>
              <a:rPr lang="en-GB" sz="2000" dirty="0" err="1">
                <a:hlinkClick r:id="rId2"/>
              </a:rPr>
              <a:t>Jynneos</a:t>
            </a:r>
            <a:r>
              <a:rPr lang="en-GB" sz="2000" dirty="0">
                <a:hlinkClick r:id="rId2"/>
              </a:rPr>
              <a:t>▼®) package insert</a:t>
            </a:r>
            <a:r>
              <a:rPr lang="en-GB" sz="2000" dirty="0"/>
              <a:t> advises the vaccine should be administered by the deep sub-cutaneous (SC) route. However, UKHSA and more recently VCAG </a:t>
            </a:r>
            <a:r>
              <a:rPr lang="en-GB" sz="2000" dirty="0">
                <a:solidFill>
                  <a:srgbClr val="002060"/>
                </a:solidFill>
              </a:rPr>
              <a:t>advise that </a:t>
            </a:r>
            <a:r>
              <a:rPr lang="en-GB" sz="2000" dirty="0"/>
              <a:t>intramuscular (IM) route is an acceptable alternative but is off-label</a:t>
            </a:r>
          </a:p>
          <a:p>
            <a:pPr>
              <a:lnSpc>
                <a:spcPct val="100000"/>
              </a:lnSpc>
              <a:spcBef>
                <a:spcPct val="20000"/>
              </a:spcBef>
              <a:defRPr/>
            </a:pPr>
            <a:r>
              <a:rPr lang="en-GB" sz="2000" dirty="0"/>
              <a:t>Where a vaccine is recommended off-label, as part of the consent process, consider informing the individual or their parent/carer that the vaccine is being offered in accordance with national guidance but that this is outside the product licence </a:t>
            </a:r>
            <a:endParaRPr lang="en-GB" sz="2000" dirty="0">
              <a:cs typeface="Aria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2000" dirty="0"/>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000" dirty="0"/>
              <a:t>For further information about off-label use please see: </a:t>
            </a:r>
            <a:r>
              <a:rPr lang="en-GB" sz="2000" dirty="0">
                <a:hlinkClick r:id="rId3"/>
              </a:rPr>
              <a:t>https://www.sps.nhs.uk/articles/off-label-medicine-use-under-a-patient-group-direction/</a:t>
            </a:r>
            <a:endParaRPr lang="en-GB" sz="2000" dirty="0"/>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n-GB" sz="2000" dirty="0"/>
          </a:p>
          <a:p>
            <a:pPr marL="285750" indent="-285750">
              <a:buFont typeface="Arial" panose="020B0604020202020204" pitchFamily="34" charset="0"/>
              <a:buChar char="•"/>
            </a:pPr>
            <a:endParaRPr lang="en-GB" sz="2000" dirty="0"/>
          </a:p>
          <a:p>
            <a:endParaRPr lang="en-GB" dirty="0"/>
          </a:p>
        </p:txBody>
      </p:sp>
      <p:sp>
        <p:nvSpPr>
          <p:cNvPr id="5" name="Slide Number Placeholder 4">
            <a:extLst>
              <a:ext uri="{FF2B5EF4-FFF2-40B4-BE49-F238E27FC236}">
                <a16:creationId xmlns:a16="http://schemas.microsoft.com/office/drawing/2014/main" id="{64E06360-B38F-B124-9BD2-B37DBF2C2849}"/>
              </a:ext>
            </a:extLst>
          </p:cNvPr>
          <p:cNvSpPr>
            <a:spLocks noGrp="1"/>
          </p:cNvSpPr>
          <p:nvPr>
            <p:ph type="sldNum" sz="quarter" idx="12"/>
          </p:nvPr>
        </p:nvSpPr>
        <p:spPr/>
        <p:txBody>
          <a:bodyPr/>
          <a:lstStyle/>
          <a:p>
            <a:fld id="{561D0CCE-8DCC-44DC-A653-AE62B1D84A52}" type="slidenum">
              <a:rPr lang="en-GB" smtClean="0"/>
              <a:pPr/>
              <a:t>73</a:t>
            </a:fld>
            <a:endParaRPr lang="en-GB"/>
          </a:p>
        </p:txBody>
      </p:sp>
    </p:spTree>
    <p:extLst>
      <p:ext uri="{BB962C8B-B14F-4D97-AF65-F5344CB8AC3E}">
        <p14:creationId xmlns:p14="http://schemas.microsoft.com/office/powerpoint/2010/main" val="10696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F3FCB-C46D-BD25-9EEC-75560567FE82}"/>
              </a:ext>
            </a:extLst>
          </p:cNvPr>
          <p:cNvSpPr>
            <a:spLocks noGrp="1"/>
          </p:cNvSpPr>
          <p:nvPr>
            <p:ph type="title"/>
          </p:nvPr>
        </p:nvSpPr>
        <p:spPr>
          <a:xfrm>
            <a:off x="936171" y="2019753"/>
            <a:ext cx="10515600" cy="1325563"/>
          </a:xfrm>
        </p:spPr>
        <p:txBody>
          <a:bodyPr/>
          <a:lstStyle/>
          <a:p>
            <a:pPr algn="ctr"/>
            <a:r>
              <a:rPr lang="en-GB" b="1">
                <a:effectLst/>
                <a:ea typeface="Calibri" panose="020F0502020204030204" pitchFamily="34" charset="0"/>
              </a:rPr>
              <a:t>Gonorrhoea vaccination programme</a:t>
            </a:r>
            <a:endParaRPr lang="en-GB" b="1"/>
          </a:p>
        </p:txBody>
      </p:sp>
      <p:sp>
        <p:nvSpPr>
          <p:cNvPr id="5" name="Slide Number Placeholder 4">
            <a:extLst>
              <a:ext uri="{FF2B5EF4-FFF2-40B4-BE49-F238E27FC236}">
                <a16:creationId xmlns:a16="http://schemas.microsoft.com/office/drawing/2014/main" id="{EB96373E-B5D8-9C30-C0C3-3B920C5C51CB}"/>
              </a:ext>
            </a:extLst>
          </p:cNvPr>
          <p:cNvSpPr>
            <a:spLocks noGrp="1"/>
          </p:cNvSpPr>
          <p:nvPr>
            <p:ph type="sldNum" sz="quarter" idx="12"/>
          </p:nvPr>
        </p:nvSpPr>
        <p:spPr/>
        <p:txBody>
          <a:bodyPr/>
          <a:lstStyle/>
          <a:p>
            <a:fld id="{561D0CCE-8DCC-44DC-A653-AE62B1D84A52}" type="slidenum">
              <a:rPr lang="en-GB" smtClean="0"/>
              <a:pPr/>
              <a:t>74</a:t>
            </a:fld>
            <a:endParaRPr lang="en-GB"/>
          </a:p>
        </p:txBody>
      </p:sp>
    </p:spTree>
    <p:extLst>
      <p:ext uri="{BB962C8B-B14F-4D97-AF65-F5344CB8AC3E}">
        <p14:creationId xmlns:p14="http://schemas.microsoft.com/office/powerpoint/2010/main" val="4312143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03C1C-89C6-2B86-955D-42A2319072F5}"/>
              </a:ext>
            </a:extLst>
          </p:cNvPr>
          <p:cNvSpPr>
            <a:spLocks noGrp="1"/>
          </p:cNvSpPr>
          <p:nvPr>
            <p:ph type="title"/>
          </p:nvPr>
        </p:nvSpPr>
        <p:spPr>
          <a:xfrm>
            <a:off x="838200" y="263953"/>
            <a:ext cx="10894888" cy="908871"/>
          </a:xfrm>
        </p:spPr>
        <p:txBody>
          <a:bodyPr/>
          <a:lstStyle/>
          <a:p>
            <a:r>
              <a:rPr lang="en-GB" b="1">
                <a:effectLst/>
                <a:ea typeface="Calibri" panose="020F0502020204030204" pitchFamily="34" charset="0"/>
              </a:rPr>
              <a:t>Gonorrhoea vaccination programme (1)</a:t>
            </a:r>
            <a:endParaRPr lang="en-GB"/>
          </a:p>
        </p:txBody>
      </p:sp>
      <p:sp>
        <p:nvSpPr>
          <p:cNvPr id="3" name="Content Placeholder 2">
            <a:extLst>
              <a:ext uri="{FF2B5EF4-FFF2-40B4-BE49-F238E27FC236}">
                <a16:creationId xmlns:a16="http://schemas.microsoft.com/office/drawing/2014/main" id="{A300F1BA-1EA7-B144-68FE-7C7E4FF59343}"/>
              </a:ext>
            </a:extLst>
          </p:cNvPr>
          <p:cNvSpPr>
            <a:spLocks noGrp="1"/>
          </p:cNvSpPr>
          <p:nvPr>
            <p:ph idx="1"/>
          </p:nvPr>
        </p:nvSpPr>
        <p:spPr>
          <a:xfrm>
            <a:off x="844193" y="1378307"/>
            <a:ext cx="10515600" cy="4351338"/>
          </a:xfrm>
        </p:spPr>
        <p:txBody>
          <a:bodyPr/>
          <a:lstStyle/>
          <a:p>
            <a:pPr marL="0" indent="0" algn="l">
              <a:buNone/>
            </a:pPr>
            <a:r>
              <a:rPr lang="en-GB" sz="2000" i="0" dirty="0">
                <a:solidFill>
                  <a:srgbClr val="212A73"/>
                </a:solidFill>
                <a:effectLst/>
                <a:hlinkClick r:id="rId3"/>
              </a:rPr>
              <a:t>JCVI advised on the use of meningococcal B vaccination for the prevention of gonorrhoea</a:t>
            </a:r>
            <a:r>
              <a:rPr lang="en-GB" sz="2000" i="0" dirty="0">
                <a:solidFill>
                  <a:srgbClr val="212A73"/>
                </a:solidFill>
                <a:effectLst/>
              </a:rPr>
              <a:t> - Published 10 November 2023</a:t>
            </a:r>
          </a:p>
          <a:p>
            <a:pPr marL="0" indent="0" algn="l">
              <a:buNone/>
            </a:pPr>
            <a:r>
              <a:rPr lang="en-GB" sz="2000" b="1" i="0" dirty="0">
                <a:solidFill>
                  <a:srgbClr val="212A73"/>
                </a:solidFill>
                <a:effectLst/>
              </a:rPr>
              <a:t>Gonorrhoea epidemiology:</a:t>
            </a:r>
          </a:p>
          <a:p>
            <a:pPr algn="l"/>
            <a:r>
              <a:rPr lang="en-GB" sz="2000" b="0" i="0" dirty="0">
                <a:solidFill>
                  <a:srgbClr val="212A73"/>
                </a:solidFill>
                <a:effectLst/>
              </a:rPr>
              <a:t>Gonorrhoea is a bacterial sexually transmitted infection (STI) caused by the Neisseria gonorrhoeae bacterium. It is the second most commonly diagnosed STI in England, with around 80,000 diagnoses a year</a:t>
            </a:r>
          </a:p>
          <a:p>
            <a:pPr algn="l"/>
            <a:r>
              <a:rPr lang="en-GB" sz="2000" b="0" i="0" dirty="0">
                <a:solidFill>
                  <a:srgbClr val="212A73"/>
                </a:solidFill>
                <a:effectLst/>
              </a:rPr>
              <a:t>Gonorrhoea causes significant morbidity and remains a public health concern globally. Increased resistance to most antibiotics used to treat gonococcal infection has been reported worldwide, with extensively resistant strains exhibiting resistance to multiple antibiotic classes </a:t>
            </a:r>
          </a:p>
          <a:p>
            <a:pPr algn="l"/>
            <a:r>
              <a:rPr lang="en-GB" sz="2000" b="0" i="0" dirty="0">
                <a:solidFill>
                  <a:srgbClr val="212A73"/>
                </a:solidFill>
                <a:effectLst/>
              </a:rPr>
              <a:t>The World Health Organization considers Neisseria gonorrhoeae to be a high priority pathogen due to this widespread antimicrobial resistance</a:t>
            </a:r>
          </a:p>
          <a:p>
            <a:pPr algn="l"/>
            <a:r>
              <a:rPr lang="en-GB" sz="2000" b="0" i="0" dirty="0">
                <a:solidFill>
                  <a:srgbClr val="212A73"/>
                </a:solidFill>
                <a:effectLst/>
              </a:rPr>
              <a:t>Neisseria meningitidis and Neisseria gonorrhoeae are closely genetically related</a:t>
            </a:r>
          </a:p>
          <a:p>
            <a:pPr algn="l"/>
            <a:endParaRPr lang="en-GB" sz="2000" i="0" dirty="0">
              <a:solidFill>
                <a:srgbClr val="212A73"/>
              </a:solidFill>
              <a:effectLst/>
            </a:endParaRPr>
          </a:p>
          <a:p>
            <a:endParaRPr lang="en-GB" dirty="0"/>
          </a:p>
        </p:txBody>
      </p:sp>
      <p:sp>
        <p:nvSpPr>
          <p:cNvPr id="5" name="Slide Number Placeholder 4">
            <a:extLst>
              <a:ext uri="{FF2B5EF4-FFF2-40B4-BE49-F238E27FC236}">
                <a16:creationId xmlns:a16="http://schemas.microsoft.com/office/drawing/2014/main" id="{2F5D27AF-5A5D-15DD-923C-88BD6394F0D7}"/>
              </a:ext>
            </a:extLst>
          </p:cNvPr>
          <p:cNvSpPr>
            <a:spLocks noGrp="1"/>
          </p:cNvSpPr>
          <p:nvPr>
            <p:ph type="sldNum" sz="quarter" idx="12"/>
          </p:nvPr>
        </p:nvSpPr>
        <p:spPr/>
        <p:txBody>
          <a:bodyPr/>
          <a:lstStyle/>
          <a:p>
            <a:fld id="{561D0CCE-8DCC-44DC-A653-AE62B1D84A52}" type="slidenum">
              <a:rPr lang="en-GB" smtClean="0"/>
              <a:pPr/>
              <a:t>75</a:t>
            </a:fld>
            <a:endParaRPr lang="en-GB"/>
          </a:p>
        </p:txBody>
      </p:sp>
    </p:spTree>
    <p:extLst>
      <p:ext uri="{BB962C8B-B14F-4D97-AF65-F5344CB8AC3E}">
        <p14:creationId xmlns:p14="http://schemas.microsoft.com/office/powerpoint/2010/main" val="34167916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C5BFA-1176-28B1-53D5-587D6326F0B2}"/>
              </a:ext>
            </a:extLst>
          </p:cNvPr>
          <p:cNvSpPr>
            <a:spLocks noGrp="1"/>
          </p:cNvSpPr>
          <p:nvPr>
            <p:ph type="title"/>
          </p:nvPr>
        </p:nvSpPr>
        <p:spPr>
          <a:xfrm>
            <a:off x="838199" y="136525"/>
            <a:ext cx="10864065" cy="652017"/>
          </a:xfrm>
        </p:spPr>
        <p:txBody>
          <a:bodyPr/>
          <a:lstStyle/>
          <a:p>
            <a:r>
              <a:rPr lang="en-GB" b="1">
                <a:effectLst/>
                <a:ea typeface="Calibri" panose="020F0502020204030204" pitchFamily="34" charset="0"/>
              </a:rPr>
              <a:t>Gonorrhoea vaccination programme (2)</a:t>
            </a:r>
            <a:endParaRPr lang="en-GB"/>
          </a:p>
        </p:txBody>
      </p:sp>
      <p:sp>
        <p:nvSpPr>
          <p:cNvPr id="3" name="Content Placeholder 2">
            <a:extLst>
              <a:ext uri="{FF2B5EF4-FFF2-40B4-BE49-F238E27FC236}">
                <a16:creationId xmlns:a16="http://schemas.microsoft.com/office/drawing/2014/main" id="{4EBABF5F-8527-10A8-F4E3-794955DA4EF0}"/>
              </a:ext>
            </a:extLst>
          </p:cNvPr>
          <p:cNvSpPr>
            <a:spLocks noGrp="1"/>
          </p:cNvSpPr>
          <p:nvPr>
            <p:ph idx="1"/>
          </p:nvPr>
        </p:nvSpPr>
        <p:spPr>
          <a:xfrm>
            <a:off x="766281" y="993419"/>
            <a:ext cx="10515600" cy="4351338"/>
          </a:xfrm>
        </p:spPr>
        <p:txBody>
          <a:bodyPr lIns="91440" tIns="45720" rIns="91440" bIns="45720" anchor="t"/>
          <a:lstStyle/>
          <a:p>
            <a:pPr marL="0" indent="0">
              <a:buNone/>
            </a:pPr>
            <a:r>
              <a:rPr lang="en-GB" sz="2000" b="1" dirty="0"/>
              <a:t>Vaccine effectiveness:</a:t>
            </a:r>
          </a:p>
          <a:p>
            <a:r>
              <a:rPr lang="en-GB" sz="2000" b="0" i="0" dirty="0">
                <a:solidFill>
                  <a:srgbClr val="002060"/>
                </a:solidFill>
                <a:effectLst/>
              </a:rPr>
              <a:t>Real world studies have estimated that the </a:t>
            </a:r>
            <a:r>
              <a:rPr lang="en-GB" sz="2000" dirty="0">
                <a:solidFill>
                  <a:srgbClr val="002060"/>
                </a:solidFill>
              </a:rPr>
              <a:t>4CMenB</a:t>
            </a:r>
            <a:r>
              <a:rPr lang="en-GB" sz="2000" b="0" i="0" dirty="0">
                <a:solidFill>
                  <a:srgbClr val="002060"/>
                </a:solidFill>
                <a:effectLst/>
              </a:rPr>
              <a:t> vaccine has between 32.7</a:t>
            </a:r>
            <a:r>
              <a:rPr lang="en-GB" sz="2000" dirty="0">
                <a:solidFill>
                  <a:srgbClr val="002060"/>
                </a:solidFill>
              </a:rPr>
              <a:t>%</a:t>
            </a:r>
            <a:r>
              <a:rPr lang="en-GB" sz="2000" b="0" i="0" dirty="0">
                <a:solidFill>
                  <a:srgbClr val="002060"/>
                </a:solidFill>
                <a:effectLst/>
              </a:rPr>
              <a:t> to 42% effectiveness against gonorrhoea</a:t>
            </a:r>
            <a:r>
              <a:rPr lang="en-GB" sz="2000" dirty="0">
                <a:solidFill>
                  <a:srgbClr val="002060"/>
                </a:solidFill>
              </a:rPr>
              <a:t> </a:t>
            </a:r>
            <a:endParaRPr lang="en-GB" sz="2000" b="0" i="0" dirty="0">
              <a:solidFill>
                <a:srgbClr val="002060"/>
              </a:solidFill>
              <a:effectLst/>
              <a:cs typeface="Arial"/>
            </a:endParaRPr>
          </a:p>
          <a:p>
            <a:r>
              <a:rPr lang="en-GB" sz="2000" b="0" i="0" dirty="0">
                <a:solidFill>
                  <a:srgbClr val="002060"/>
                </a:solidFill>
                <a:effectLst/>
              </a:rPr>
              <a:t>Therefore, although vaccination would be expected to reduce the chance of becoming infected with gonorrhoea, it would not completely eliminate the possibility</a:t>
            </a:r>
            <a:r>
              <a:rPr lang="en-GB" sz="2000" dirty="0">
                <a:solidFill>
                  <a:srgbClr val="002060"/>
                </a:solidFill>
              </a:rPr>
              <a:t> </a:t>
            </a:r>
            <a:endParaRPr lang="en-GB" sz="2000" b="0" i="0" dirty="0">
              <a:solidFill>
                <a:srgbClr val="002060"/>
              </a:solidFill>
              <a:effectLst/>
              <a:cs typeface="Arial"/>
            </a:endParaRPr>
          </a:p>
          <a:p>
            <a:r>
              <a:rPr lang="en-GB" sz="2000" b="0" i="0" dirty="0">
                <a:solidFill>
                  <a:srgbClr val="002060"/>
                </a:solidFill>
                <a:effectLst/>
              </a:rPr>
              <a:t>Vaccinated individuals could expect to have some reduction in their own risk of contracting gonorrhoea, however the main benefit of a vaccination programme is expected to be at a community level with a significant reduction in the number of cases overall</a:t>
            </a:r>
            <a:endParaRPr lang="en-GB" sz="2000" dirty="0">
              <a:solidFill>
                <a:srgbClr val="002060"/>
              </a:solidFill>
              <a:cs typeface="Arial"/>
            </a:endParaRPr>
          </a:p>
          <a:p>
            <a:r>
              <a:rPr lang="en-GB" sz="2000" b="0" i="0" dirty="0">
                <a:solidFill>
                  <a:srgbClr val="212A73"/>
                </a:solidFill>
                <a:effectLst/>
              </a:rPr>
              <a:t>Even with a modest vaccine effectiveness, vaccination is of benefit as previous infection with gonorrhoea is thought to offer little protection against future infection and reinfection is therefore common</a:t>
            </a:r>
            <a:endParaRPr lang="en-GB" sz="2000" b="0" i="0" dirty="0">
              <a:solidFill>
                <a:srgbClr val="212A73"/>
              </a:solidFill>
              <a:effectLst/>
              <a:cs typeface="Arial"/>
            </a:endParaRPr>
          </a:p>
          <a:p>
            <a:r>
              <a:rPr lang="en-GB" sz="2000" b="0" i="0" dirty="0">
                <a:solidFill>
                  <a:srgbClr val="212A73"/>
                </a:solidFill>
                <a:effectLst/>
              </a:rPr>
              <a:t>As protection against gonorrhoea isn’t currently a licensed indication for </a:t>
            </a:r>
            <a:r>
              <a:rPr lang="en-GB" sz="2000" dirty="0">
                <a:solidFill>
                  <a:srgbClr val="212A73"/>
                </a:solidFill>
              </a:rPr>
              <a:t>4CMenB</a:t>
            </a:r>
            <a:r>
              <a:rPr lang="en-GB" sz="2000" b="0" i="0" dirty="0">
                <a:solidFill>
                  <a:srgbClr val="212A73"/>
                </a:solidFill>
                <a:effectLst/>
              </a:rPr>
              <a:t> vaccine, the advice is based on off-label use of vaccine</a:t>
            </a:r>
            <a:endParaRPr lang="en-GB" sz="2000" dirty="0">
              <a:solidFill>
                <a:srgbClr val="212A73"/>
              </a:solidFill>
              <a:cs typeface="Arial"/>
            </a:endParaRPr>
          </a:p>
          <a:p>
            <a:pPr marL="0" indent="0" algn="ctr">
              <a:buNone/>
            </a:pPr>
            <a:r>
              <a:rPr lang="en-GB" sz="1400" dirty="0">
                <a:hlinkClick r:id="rId3"/>
              </a:rPr>
              <a:t>JCVI advice on the use of meningococcal B vaccination for the prevention of gonorrhoea - GOV.UK (www.gov.uk)</a:t>
            </a:r>
            <a:endParaRPr lang="en-GB" sz="2000" dirty="0">
              <a:solidFill>
                <a:srgbClr val="212A73"/>
              </a:solidFill>
            </a:endParaRPr>
          </a:p>
        </p:txBody>
      </p:sp>
      <p:sp>
        <p:nvSpPr>
          <p:cNvPr id="5" name="Slide Number Placeholder 4">
            <a:extLst>
              <a:ext uri="{FF2B5EF4-FFF2-40B4-BE49-F238E27FC236}">
                <a16:creationId xmlns:a16="http://schemas.microsoft.com/office/drawing/2014/main" id="{ACB0DA5F-861C-BD17-0D83-AB27DE277C3B}"/>
              </a:ext>
            </a:extLst>
          </p:cNvPr>
          <p:cNvSpPr>
            <a:spLocks noGrp="1"/>
          </p:cNvSpPr>
          <p:nvPr>
            <p:ph type="sldNum" sz="quarter" idx="12"/>
          </p:nvPr>
        </p:nvSpPr>
        <p:spPr/>
        <p:txBody>
          <a:bodyPr/>
          <a:lstStyle/>
          <a:p>
            <a:fld id="{561D0CCE-8DCC-44DC-A653-AE62B1D84A52}" type="slidenum">
              <a:rPr lang="en-GB" smtClean="0"/>
              <a:pPr/>
              <a:t>76</a:t>
            </a:fld>
            <a:endParaRPr lang="en-GB"/>
          </a:p>
        </p:txBody>
      </p:sp>
    </p:spTree>
    <p:extLst>
      <p:ext uri="{BB962C8B-B14F-4D97-AF65-F5344CB8AC3E}">
        <p14:creationId xmlns:p14="http://schemas.microsoft.com/office/powerpoint/2010/main" val="34792053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FD3E6-FDF6-39FB-0B3B-719B11062ADC}"/>
              </a:ext>
            </a:extLst>
          </p:cNvPr>
          <p:cNvSpPr>
            <a:spLocks noGrp="1"/>
          </p:cNvSpPr>
          <p:nvPr>
            <p:ph type="title"/>
          </p:nvPr>
        </p:nvSpPr>
        <p:spPr>
          <a:xfrm>
            <a:off x="838200" y="2295471"/>
            <a:ext cx="10515600" cy="794286"/>
          </a:xfrm>
        </p:spPr>
        <p:txBody>
          <a:bodyPr/>
          <a:lstStyle/>
          <a:p>
            <a:r>
              <a:rPr lang="en-GB" sz="4000" b="1"/>
              <a:t>Vaccine equity- Public Engagement Team</a:t>
            </a:r>
            <a:endParaRPr lang="en-GB" b="1"/>
          </a:p>
        </p:txBody>
      </p:sp>
      <p:sp>
        <p:nvSpPr>
          <p:cNvPr id="3" name="Content Placeholder 2">
            <a:extLst>
              <a:ext uri="{FF2B5EF4-FFF2-40B4-BE49-F238E27FC236}">
                <a16:creationId xmlns:a16="http://schemas.microsoft.com/office/drawing/2014/main" id="{94513C9A-3617-2231-CDF2-3D403E8FC8CD}"/>
              </a:ext>
            </a:extLst>
          </p:cNvPr>
          <p:cNvSpPr>
            <a:spLocks noGrp="1"/>
          </p:cNvSpPr>
          <p:nvPr>
            <p:ph idx="1"/>
          </p:nvPr>
        </p:nvSpPr>
        <p:spPr>
          <a:xfrm>
            <a:off x="838200" y="3415550"/>
            <a:ext cx="10515600" cy="794285"/>
          </a:xfrm>
        </p:spPr>
        <p:txBody>
          <a:bodyPr/>
          <a:lstStyle/>
          <a:p>
            <a:pPr marL="0" indent="0">
              <a:buNone/>
            </a:pPr>
            <a:r>
              <a:rPr lang="en-GB" sz="3200"/>
              <a:t>Claire Woodcock</a:t>
            </a:r>
          </a:p>
          <a:p>
            <a:pPr marL="0" indent="0">
              <a:buNone/>
            </a:pPr>
            <a:r>
              <a:rPr lang="en-GB"/>
              <a:t>Service Development and User Engagement Senior Practitioner</a:t>
            </a:r>
          </a:p>
          <a:p>
            <a:pPr marL="0" indent="0">
              <a:buNone/>
            </a:pPr>
            <a:r>
              <a:rPr lang="en-GB"/>
              <a:t>VPDP</a:t>
            </a:r>
          </a:p>
          <a:p>
            <a:endParaRPr lang="en-GB"/>
          </a:p>
        </p:txBody>
      </p:sp>
      <p:sp>
        <p:nvSpPr>
          <p:cNvPr id="5" name="Slide Number Placeholder 4">
            <a:extLst>
              <a:ext uri="{FF2B5EF4-FFF2-40B4-BE49-F238E27FC236}">
                <a16:creationId xmlns:a16="http://schemas.microsoft.com/office/drawing/2014/main" id="{3078F675-9F34-0E78-14D3-C3CDA949166F}"/>
              </a:ext>
            </a:extLst>
          </p:cNvPr>
          <p:cNvSpPr>
            <a:spLocks noGrp="1"/>
          </p:cNvSpPr>
          <p:nvPr>
            <p:ph type="sldNum" sz="quarter" idx="12"/>
          </p:nvPr>
        </p:nvSpPr>
        <p:spPr/>
        <p:txBody>
          <a:bodyPr/>
          <a:lstStyle/>
          <a:p>
            <a:fld id="{561D0CCE-8DCC-44DC-A653-AE62B1D84A52}" type="slidenum">
              <a:rPr lang="en-GB" smtClean="0"/>
              <a:pPr/>
              <a:t>77</a:t>
            </a:fld>
            <a:endParaRPr lang="en-GB"/>
          </a:p>
        </p:txBody>
      </p:sp>
    </p:spTree>
    <p:extLst>
      <p:ext uri="{BB962C8B-B14F-4D97-AF65-F5344CB8AC3E}">
        <p14:creationId xmlns:p14="http://schemas.microsoft.com/office/powerpoint/2010/main" val="15729437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EEA00-7F9C-C178-CB65-7EAFE02ACD3F}"/>
              </a:ext>
            </a:extLst>
          </p:cNvPr>
          <p:cNvSpPr>
            <a:spLocks noGrp="1"/>
          </p:cNvSpPr>
          <p:nvPr>
            <p:ph type="title"/>
          </p:nvPr>
        </p:nvSpPr>
        <p:spPr>
          <a:xfrm>
            <a:off x="422910" y="136525"/>
            <a:ext cx="10515600" cy="1325563"/>
          </a:xfrm>
        </p:spPr>
        <p:txBody>
          <a:bodyPr/>
          <a:lstStyle/>
          <a:p>
            <a:r>
              <a:rPr lang="en-GB" b="1"/>
              <a:t>Public Engagement Team</a:t>
            </a:r>
          </a:p>
        </p:txBody>
      </p:sp>
      <p:sp>
        <p:nvSpPr>
          <p:cNvPr id="3" name="Content Placeholder 2">
            <a:extLst>
              <a:ext uri="{FF2B5EF4-FFF2-40B4-BE49-F238E27FC236}">
                <a16:creationId xmlns:a16="http://schemas.microsoft.com/office/drawing/2014/main" id="{2F215315-87CD-0B36-A72B-DD7099A31C59}"/>
              </a:ext>
            </a:extLst>
          </p:cNvPr>
          <p:cNvSpPr>
            <a:spLocks noGrp="1"/>
          </p:cNvSpPr>
          <p:nvPr>
            <p:ph idx="1"/>
          </p:nvPr>
        </p:nvSpPr>
        <p:spPr>
          <a:xfrm>
            <a:off x="2956264" y="1136342"/>
            <a:ext cx="8397535" cy="5040621"/>
          </a:xfrm>
        </p:spPr>
        <p:txBody>
          <a:bodyPr/>
          <a:lstStyle/>
          <a:p>
            <a:pPr marL="0" indent="0">
              <a:buNone/>
            </a:pPr>
            <a:r>
              <a:rPr lang="en-GB" sz="2400"/>
              <a:t>The national immunisation framework:</a:t>
            </a:r>
          </a:p>
          <a:p>
            <a:r>
              <a:rPr lang="en-GB" sz="2000"/>
              <a:t>Focus on equity</a:t>
            </a:r>
          </a:p>
          <a:p>
            <a:r>
              <a:rPr lang="en-GB" sz="2000"/>
              <a:t>Behavioural insights</a:t>
            </a:r>
          </a:p>
          <a:p>
            <a:r>
              <a:rPr lang="en-GB" sz="2000"/>
              <a:t>Co-production of patient information</a:t>
            </a:r>
          </a:p>
          <a:p>
            <a:endParaRPr lang="en-GB" sz="2000"/>
          </a:p>
          <a:p>
            <a:pPr marL="0" indent="0">
              <a:buNone/>
            </a:pPr>
            <a:r>
              <a:rPr lang="en-GB" sz="2000"/>
              <a:t>	COM-B Model</a:t>
            </a:r>
          </a:p>
          <a:p>
            <a:pPr marL="0" indent="0">
              <a:buNone/>
            </a:pPr>
            <a:endParaRPr lang="en-GB" sz="2000"/>
          </a:p>
        </p:txBody>
      </p:sp>
      <p:sp>
        <p:nvSpPr>
          <p:cNvPr id="5" name="Slide Number Placeholder 4">
            <a:extLst>
              <a:ext uri="{FF2B5EF4-FFF2-40B4-BE49-F238E27FC236}">
                <a16:creationId xmlns:a16="http://schemas.microsoft.com/office/drawing/2014/main" id="{F711C000-244B-7348-2876-0ACE4F9E5108}"/>
              </a:ext>
            </a:extLst>
          </p:cNvPr>
          <p:cNvSpPr>
            <a:spLocks noGrp="1"/>
          </p:cNvSpPr>
          <p:nvPr>
            <p:ph type="sldNum" sz="quarter" idx="12"/>
          </p:nvPr>
        </p:nvSpPr>
        <p:spPr/>
        <p:txBody>
          <a:bodyPr/>
          <a:lstStyle/>
          <a:p>
            <a:fld id="{561D0CCE-8DCC-44DC-A653-AE62B1D84A52}" type="slidenum">
              <a:rPr lang="en-GB" smtClean="0"/>
              <a:pPr/>
              <a:t>78</a:t>
            </a:fld>
            <a:endParaRPr lang="en-GB"/>
          </a:p>
        </p:txBody>
      </p:sp>
      <p:pic>
        <p:nvPicPr>
          <p:cNvPr id="6" name="Picture 5">
            <a:extLst>
              <a:ext uri="{FF2B5EF4-FFF2-40B4-BE49-F238E27FC236}">
                <a16:creationId xmlns:a16="http://schemas.microsoft.com/office/drawing/2014/main" id="{CEF6F4FE-9405-DCFD-E915-119D09A31078}"/>
              </a:ext>
            </a:extLst>
          </p:cNvPr>
          <p:cNvPicPr>
            <a:picLocks noChangeAspect="1"/>
          </p:cNvPicPr>
          <p:nvPr/>
        </p:nvPicPr>
        <p:blipFill>
          <a:blip r:embed="rId2"/>
          <a:stretch>
            <a:fillRect/>
          </a:stretch>
        </p:blipFill>
        <p:spPr>
          <a:xfrm>
            <a:off x="422911" y="1031965"/>
            <a:ext cx="2311410" cy="3013769"/>
          </a:xfrm>
          <a:prstGeom prst="rect">
            <a:avLst/>
          </a:prstGeom>
        </p:spPr>
      </p:pic>
      <p:sp>
        <p:nvSpPr>
          <p:cNvPr id="7" name="TextBox 6">
            <a:extLst>
              <a:ext uri="{FF2B5EF4-FFF2-40B4-BE49-F238E27FC236}">
                <a16:creationId xmlns:a16="http://schemas.microsoft.com/office/drawing/2014/main" id="{9911E4D4-3972-2EFA-26D1-8547BF4E85D8}"/>
              </a:ext>
            </a:extLst>
          </p:cNvPr>
          <p:cNvSpPr txBox="1"/>
          <p:nvPr/>
        </p:nvSpPr>
        <p:spPr>
          <a:xfrm>
            <a:off x="422910" y="4097797"/>
            <a:ext cx="2311411" cy="1415772"/>
          </a:xfrm>
          <a:custGeom>
            <a:avLst/>
            <a:gdLst>
              <a:gd name="connsiteX0" fmla="*/ 0 w 2311411"/>
              <a:gd name="connsiteY0" fmla="*/ 0 h 1415772"/>
              <a:gd name="connsiteX1" fmla="*/ 624081 w 2311411"/>
              <a:gd name="connsiteY1" fmla="*/ 0 h 1415772"/>
              <a:gd name="connsiteX2" fmla="*/ 1225048 w 2311411"/>
              <a:gd name="connsiteY2" fmla="*/ 0 h 1415772"/>
              <a:gd name="connsiteX3" fmla="*/ 2311411 w 2311411"/>
              <a:gd name="connsiteY3" fmla="*/ 0 h 1415772"/>
              <a:gd name="connsiteX4" fmla="*/ 2311411 w 2311411"/>
              <a:gd name="connsiteY4" fmla="*/ 429451 h 1415772"/>
              <a:gd name="connsiteX5" fmla="*/ 2311411 w 2311411"/>
              <a:gd name="connsiteY5" fmla="*/ 929690 h 1415772"/>
              <a:gd name="connsiteX6" fmla="*/ 2311411 w 2311411"/>
              <a:gd name="connsiteY6" fmla="*/ 1415772 h 1415772"/>
              <a:gd name="connsiteX7" fmla="*/ 1779786 w 2311411"/>
              <a:gd name="connsiteY7" fmla="*/ 1415772 h 1415772"/>
              <a:gd name="connsiteX8" fmla="*/ 1225048 w 2311411"/>
              <a:gd name="connsiteY8" fmla="*/ 1415772 h 1415772"/>
              <a:gd name="connsiteX9" fmla="*/ 716537 w 2311411"/>
              <a:gd name="connsiteY9" fmla="*/ 1415772 h 1415772"/>
              <a:gd name="connsiteX10" fmla="*/ 0 w 2311411"/>
              <a:gd name="connsiteY10" fmla="*/ 1415772 h 1415772"/>
              <a:gd name="connsiteX11" fmla="*/ 0 w 2311411"/>
              <a:gd name="connsiteY11" fmla="*/ 929690 h 1415772"/>
              <a:gd name="connsiteX12" fmla="*/ 0 w 2311411"/>
              <a:gd name="connsiteY12" fmla="*/ 500239 h 1415772"/>
              <a:gd name="connsiteX13" fmla="*/ 0 w 2311411"/>
              <a:gd name="connsiteY13" fmla="*/ 0 h 1415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11411" h="1415772" fill="none" extrusionOk="0">
                <a:moveTo>
                  <a:pt x="0" y="0"/>
                </a:moveTo>
                <a:cubicBezTo>
                  <a:pt x="206991" y="-12717"/>
                  <a:pt x="331702" y="25037"/>
                  <a:pt x="624081" y="0"/>
                </a:cubicBezTo>
                <a:cubicBezTo>
                  <a:pt x="916460" y="-25037"/>
                  <a:pt x="1090604" y="19742"/>
                  <a:pt x="1225048" y="0"/>
                </a:cubicBezTo>
                <a:cubicBezTo>
                  <a:pt x="1359492" y="-19742"/>
                  <a:pt x="2011544" y="54111"/>
                  <a:pt x="2311411" y="0"/>
                </a:cubicBezTo>
                <a:cubicBezTo>
                  <a:pt x="2321521" y="213998"/>
                  <a:pt x="2314253" y="301945"/>
                  <a:pt x="2311411" y="429451"/>
                </a:cubicBezTo>
                <a:cubicBezTo>
                  <a:pt x="2308569" y="556957"/>
                  <a:pt x="2296015" y="776321"/>
                  <a:pt x="2311411" y="929690"/>
                </a:cubicBezTo>
                <a:cubicBezTo>
                  <a:pt x="2326807" y="1083059"/>
                  <a:pt x="2288178" y="1243259"/>
                  <a:pt x="2311411" y="1415772"/>
                </a:cubicBezTo>
                <a:cubicBezTo>
                  <a:pt x="2074571" y="1395248"/>
                  <a:pt x="1982886" y="1433657"/>
                  <a:pt x="1779786" y="1415772"/>
                </a:cubicBezTo>
                <a:cubicBezTo>
                  <a:pt x="1576687" y="1397887"/>
                  <a:pt x="1498191" y="1442147"/>
                  <a:pt x="1225048" y="1415772"/>
                </a:cubicBezTo>
                <a:cubicBezTo>
                  <a:pt x="951905" y="1389397"/>
                  <a:pt x="905154" y="1428786"/>
                  <a:pt x="716537" y="1415772"/>
                </a:cubicBezTo>
                <a:cubicBezTo>
                  <a:pt x="527920" y="1402758"/>
                  <a:pt x="269417" y="1442343"/>
                  <a:pt x="0" y="1415772"/>
                </a:cubicBezTo>
                <a:cubicBezTo>
                  <a:pt x="17786" y="1294116"/>
                  <a:pt x="18003" y="1088657"/>
                  <a:pt x="0" y="929690"/>
                </a:cubicBezTo>
                <a:cubicBezTo>
                  <a:pt x="-18003" y="770723"/>
                  <a:pt x="14559" y="697634"/>
                  <a:pt x="0" y="500239"/>
                </a:cubicBezTo>
                <a:cubicBezTo>
                  <a:pt x="-14559" y="302844"/>
                  <a:pt x="10026" y="102707"/>
                  <a:pt x="0" y="0"/>
                </a:cubicBezTo>
                <a:close/>
              </a:path>
              <a:path w="2311411" h="1415772" stroke="0" extrusionOk="0">
                <a:moveTo>
                  <a:pt x="0" y="0"/>
                </a:moveTo>
                <a:cubicBezTo>
                  <a:pt x="188611" y="18224"/>
                  <a:pt x="329047" y="-6499"/>
                  <a:pt x="554739" y="0"/>
                </a:cubicBezTo>
                <a:cubicBezTo>
                  <a:pt x="780431" y="6499"/>
                  <a:pt x="937063" y="6676"/>
                  <a:pt x="1063249" y="0"/>
                </a:cubicBezTo>
                <a:cubicBezTo>
                  <a:pt x="1189435" y="-6676"/>
                  <a:pt x="1523862" y="-9015"/>
                  <a:pt x="1687330" y="0"/>
                </a:cubicBezTo>
                <a:cubicBezTo>
                  <a:pt x="1850798" y="9015"/>
                  <a:pt x="2038771" y="-13176"/>
                  <a:pt x="2311411" y="0"/>
                </a:cubicBezTo>
                <a:cubicBezTo>
                  <a:pt x="2307787" y="139914"/>
                  <a:pt x="2332583" y="262912"/>
                  <a:pt x="2311411" y="457766"/>
                </a:cubicBezTo>
                <a:cubicBezTo>
                  <a:pt x="2290239" y="652620"/>
                  <a:pt x="2320473" y="769793"/>
                  <a:pt x="2311411" y="901375"/>
                </a:cubicBezTo>
                <a:cubicBezTo>
                  <a:pt x="2302349" y="1032957"/>
                  <a:pt x="2289032" y="1294539"/>
                  <a:pt x="2311411" y="1415772"/>
                </a:cubicBezTo>
                <a:cubicBezTo>
                  <a:pt x="2128500" y="1439259"/>
                  <a:pt x="1976190" y="1394594"/>
                  <a:pt x="1733558" y="1415772"/>
                </a:cubicBezTo>
                <a:cubicBezTo>
                  <a:pt x="1490926" y="1436950"/>
                  <a:pt x="1365448" y="1404897"/>
                  <a:pt x="1225048" y="1415772"/>
                </a:cubicBezTo>
                <a:cubicBezTo>
                  <a:pt x="1084648" y="1426648"/>
                  <a:pt x="835173" y="1396469"/>
                  <a:pt x="647195" y="1415772"/>
                </a:cubicBezTo>
                <a:cubicBezTo>
                  <a:pt x="459217" y="1435075"/>
                  <a:pt x="287672" y="1418242"/>
                  <a:pt x="0" y="1415772"/>
                </a:cubicBezTo>
                <a:cubicBezTo>
                  <a:pt x="19408" y="1276201"/>
                  <a:pt x="10550" y="1066501"/>
                  <a:pt x="0" y="958006"/>
                </a:cubicBezTo>
                <a:cubicBezTo>
                  <a:pt x="-10550" y="849511"/>
                  <a:pt x="23" y="602978"/>
                  <a:pt x="0" y="500239"/>
                </a:cubicBezTo>
                <a:cubicBezTo>
                  <a:pt x="-23" y="397500"/>
                  <a:pt x="-8519" y="234148"/>
                  <a:pt x="0" y="0"/>
                </a:cubicBezTo>
                <a:close/>
              </a:path>
            </a:pathLst>
          </a:custGeom>
          <a:solidFill>
            <a:schemeClr val="bg1"/>
          </a:solidFill>
          <a:ln>
            <a:solidFill>
              <a:schemeClr val="accent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rtlCol="0">
            <a:spAutoFit/>
          </a:bodyPr>
          <a:lstStyle/>
          <a:p>
            <a:pPr marL="0" indent="0">
              <a:buNone/>
            </a:pPr>
            <a:r>
              <a:rPr lang="en-GB" sz="1400" u="sng"/>
              <a:t>Priorities</a:t>
            </a:r>
          </a:p>
          <a:p>
            <a:pPr marL="0" indent="0">
              <a:buNone/>
            </a:pPr>
            <a:r>
              <a:rPr lang="en-GB" sz="1200"/>
              <a:t>1. Vaccination Equity</a:t>
            </a:r>
          </a:p>
          <a:p>
            <a:pPr marL="0" indent="0">
              <a:buNone/>
            </a:pPr>
            <a:r>
              <a:rPr lang="en-GB" sz="1200"/>
              <a:t>2. Digitally Enabled Vaccination</a:t>
            </a:r>
          </a:p>
          <a:p>
            <a:pPr marL="0" indent="0">
              <a:buNone/>
            </a:pPr>
            <a:r>
              <a:rPr lang="en-GB" sz="1200"/>
              <a:t>3. Eligibility</a:t>
            </a:r>
          </a:p>
          <a:p>
            <a:pPr marL="0" indent="0">
              <a:buNone/>
            </a:pPr>
            <a:r>
              <a:rPr lang="en-GB" sz="1200"/>
              <a:t>4. Public Vaccination Literacy</a:t>
            </a:r>
          </a:p>
          <a:p>
            <a:pPr marL="0" indent="0">
              <a:buNone/>
            </a:pPr>
            <a:r>
              <a:rPr lang="en-GB" sz="1200"/>
              <a:t>5. Deployment</a:t>
            </a:r>
          </a:p>
          <a:p>
            <a:pPr marL="0" indent="0">
              <a:buNone/>
            </a:pPr>
            <a:r>
              <a:rPr lang="en-GB" sz="1200"/>
              <a:t>6. Governance</a:t>
            </a:r>
          </a:p>
        </p:txBody>
      </p:sp>
      <p:pic>
        <p:nvPicPr>
          <p:cNvPr id="8" name="Picture 2" descr="Pin on Professional Development- HR Resources">
            <a:extLst>
              <a:ext uri="{FF2B5EF4-FFF2-40B4-BE49-F238E27FC236}">
                <a16:creationId xmlns:a16="http://schemas.microsoft.com/office/drawing/2014/main" id="{C859C244-6F83-B8AD-C1FA-5906875C1E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3016" y="3637949"/>
            <a:ext cx="3540691" cy="194615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6DDE6885-F9B6-62E9-508A-8376A355FA56}"/>
              </a:ext>
            </a:extLst>
          </p:cNvPr>
          <p:cNvPicPr>
            <a:picLocks noChangeAspect="1"/>
          </p:cNvPicPr>
          <p:nvPr/>
        </p:nvPicPr>
        <p:blipFill>
          <a:blip r:embed="rId4"/>
          <a:stretch>
            <a:fillRect/>
          </a:stretch>
        </p:blipFill>
        <p:spPr>
          <a:xfrm>
            <a:off x="8502950" y="1870075"/>
            <a:ext cx="2958499" cy="4123678"/>
          </a:xfrm>
          <a:prstGeom prst="rect">
            <a:avLst/>
          </a:prstGeom>
        </p:spPr>
      </p:pic>
    </p:spTree>
    <p:extLst>
      <p:ext uri="{BB962C8B-B14F-4D97-AF65-F5344CB8AC3E}">
        <p14:creationId xmlns:p14="http://schemas.microsoft.com/office/powerpoint/2010/main" val="80293685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149DA-1AC3-6DB5-14AF-9E21DCA8A11F}"/>
              </a:ext>
            </a:extLst>
          </p:cNvPr>
          <p:cNvSpPr>
            <a:spLocks noGrp="1"/>
          </p:cNvSpPr>
          <p:nvPr>
            <p:ph type="title"/>
          </p:nvPr>
        </p:nvSpPr>
        <p:spPr/>
        <p:txBody>
          <a:bodyPr/>
          <a:lstStyle/>
          <a:p>
            <a:r>
              <a:rPr lang="en-GB" b="1"/>
              <a:t>Co-Production</a:t>
            </a:r>
          </a:p>
        </p:txBody>
      </p:sp>
      <p:sp>
        <p:nvSpPr>
          <p:cNvPr id="3" name="Content Placeholder 2">
            <a:extLst>
              <a:ext uri="{FF2B5EF4-FFF2-40B4-BE49-F238E27FC236}">
                <a16:creationId xmlns:a16="http://schemas.microsoft.com/office/drawing/2014/main" id="{7DBA3FF4-5808-9989-EBDA-1F3F372680E7}"/>
              </a:ext>
            </a:extLst>
          </p:cNvPr>
          <p:cNvSpPr>
            <a:spLocks noGrp="1"/>
          </p:cNvSpPr>
          <p:nvPr>
            <p:ph idx="1"/>
          </p:nvPr>
        </p:nvSpPr>
        <p:spPr>
          <a:xfrm>
            <a:off x="731668" y="1038687"/>
            <a:ext cx="4488402" cy="5051395"/>
          </a:xfrm>
        </p:spPr>
        <p:txBody>
          <a:bodyPr/>
          <a:lstStyle/>
          <a:p>
            <a:pPr marL="0" indent="0">
              <a:buNone/>
            </a:pPr>
            <a:endParaRPr lang="en-GB" sz="2000"/>
          </a:p>
          <a:p>
            <a:pPr marL="0" indent="0">
              <a:buNone/>
            </a:pPr>
            <a:r>
              <a:rPr lang="en-GB" sz="2000" b="1"/>
              <a:t>Co-produced resources:</a:t>
            </a:r>
          </a:p>
          <a:p>
            <a:r>
              <a:rPr lang="en-GB" sz="2000"/>
              <a:t>Rachel’s story: getting a vaccine</a:t>
            </a:r>
          </a:p>
          <a:p>
            <a:r>
              <a:rPr lang="en-GB" sz="2000"/>
              <a:t>A guide to vaccinations for people with a learning disability</a:t>
            </a:r>
          </a:p>
          <a:p>
            <a:r>
              <a:rPr lang="en-GB" sz="2000"/>
              <a:t>What is the HPV vaccine?</a:t>
            </a:r>
          </a:p>
          <a:p>
            <a:r>
              <a:rPr lang="en-GB" sz="2000"/>
              <a:t>What is the flu vaccine?</a:t>
            </a:r>
          </a:p>
          <a:p>
            <a:pPr marL="0" indent="0">
              <a:buNone/>
            </a:pPr>
            <a:endParaRPr lang="en-GB" sz="2000" b="1"/>
          </a:p>
          <a:p>
            <a:pPr marL="0" indent="0">
              <a:buNone/>
            </a:pPr>
            <a:r>
              <a:rPr lang="en-GB" sz="2000" b="1"/>
              <a:t>Co-produced resources in development:</a:t>
            </a:r>
          </a:p>
          <a:p>
            <a:pPr marL="342900" indent="-342900">
              <a:buFont typeface="Arial" panose="020B0604020202020204" pitchFamily="34" charset="0"/>
              <a:buChar char="•"/>
            </a:pPr>
            <a:r>
              <a:rPr lang="en-GB" sz="2000" err="1"/>
              <a:t>MenACWY</a:t>
            </a:r>
            <a:r>
              <a:rPr lang="en-GB" sz="2000"/>
              <a:t> animation</a:t>
            </a:r>
          </a:p>
          <a:p>
            <a:pPr marL="342900" indent="-342900">
              <a:buFont typeface="Arial" panose="020B0604020202020204" pitchFamily="34" charset="0"/>
              <a:buChar char="•"/>
            </a:pPr>
            <a:r>
              <a:rPr lang="en-GB" sz="2000"/>
              <a:t>3 in 1 booster animation</a:t>
            </a:r>
          </a:p>
          <a:p>
            <a:pPr marL="342900" indent="-342900">
              <a:buFont typeface="Arial" panose="020B0604020202020204" pitchFamily="34" charset="0"/>
              <a:buChar char="•"/>
            </a:pPr>
            <a:r>
              <a:rPr lang="en-GB" sz="2000"/>
              <a:t>MMR and gelatine poster</a:t>
            </a:r>
          </a:p>
          <a:p>
            <a:endParaRPr lang="en-GB" sz="2000"/>
          </a:p>
          <a:p>
            <a:pPr marL="0" indent="0">
              <a:buNone/>
            </a:pPr>
            <a:endParaRPr lang="en-GB" sz="2000" b="1"/>
          </a:p>
          <a:p>
            <a:pPr marL="0" indent="0">
              <a:buNone/>
            </a:pPr>
            <a:endParaRPr lang="en-GB" sz="2000"/>
          </a:p>
          <a:p>
            <a:endParaRPr lang="en-GB" sz="2000"/>
          </a:p>
        </p:txBody>
      </p:sp>
      <p:sp>
        <p:nvSpPr>
          <p:cNvPr id="5" name="Slide Number Placeholder 4">
            <a:extLst>
              <a:ext uri="{FF2B5EF4-FFF2-40B4-BE49-F238E27FC236}">
                <a16:creationId xmlns:a16="http://schemas.microsoft.com/office/drawing/2014/main" id="{1EE1D937-0937-5F29-3BBA-7F78ADDE46C4}"/>
              </a:ext>
            </a:extLst>
          </p:cNvPr>
          <p:cNvSpPr>
            <a:spLocks noGrp="1"/>
          </p:cNvSpPr>
          <p:nvPr>
            <p:ph type="sldNum" sz="quarter" idx="12"/>
          </p:nvPr>
        </p:nvSpPr>
        <p:spPr/>
        <p:txBody>
          <a:bodyPr/>
          <a:lstStyle/>
          <a:p>
            <a:fld id="{561D0CCE-8DCC-44DC-A653-AE62B1D84A52}" type="slidenum">
              <a:rPr lang="en-GB" smtClean="0"/>
              <a:pPr/>
              <a:t>79</a:t>
            </a:fld>
            <a:endParaRPr lang="en-GB"/>
          </a:p>
        </p:txBody>
      </p:sp>
      <p:pic>
        <p:nvPicPr>
          <p:cNvPr id="9" name="Picture 8">
            <a:extLst>
              <a:ext uri="{FF2B5EF4-FFF2-40B4-BE49-F238E27FC236}">
                <a16:creationId xmlns:a16="http://schemas.microsoft.com/office/drawing/2014/main" id="{BAC0EAC2-8A4B-72AF-8CF7-187B75B4640A}"/>
              </a:ext>
            </a:extLst>
          </p:cNvPr>
          <p:cNvPicPr>
            <a:picLocks noChangeAspect="1"/>
          </p:cNvPicPr>
          <p:nvPr/>
        </p:nvPicPr>
        <p:blipFill>
          <a:blip r:embed="rId3"/>
          <a:stretch>
            <a:fillRect/>
          </a:stretch>
        </p:blipFill>
        <p:spPr>
          <a:xfrm>
            <a:off x="5233523" y="234825"/>
            <a:ext cx="3200682" cy="1799580"/>
          </a:xfrm>
          <a:prstGeom prst="rect">
            <a:avLst/>
          </a:prstGeom>
        </p:spPr>
      </p:pic>
      <p:pic>
        <p:nvPicPr>
          <p:cNvPr id="11" name="Picture 10">
            <a:extLst>
              <a:ext uri="{FF2B5EF4-FFF2-40B4-BE49-F238E27FC236}">
                <a16:creationId xmlns:a16="http://schemas.microsoft.com/office/drawing/2014/main" id="{67918FBC-07D3-8D0C-3E0B-DFDC4A5B4134}"/>
              </a:ext>
            </a:extLst>
          </p:cNvPr>
          <p:cNvPicPr>
            <a:picLocks noChangeAspect="1"/>
          </p:cNvPicPr>
          <p:nvPr/>
        </p:nvPicPr>
        <p:blipFill rotWithShape="1">
          <a:blip r:embed="rId4"/>
          <a:srcRect l="9658" t="8530" r="5778" b="6083"/>
          <a:stretch/>
        </p:blipFill>
        <p:spPr>
          <a:xfrm>
            <a:off x="8898127" y="260302"/>
            <a:ext cx="2743200" cy="1973225"/>
          </a:xfrm>
          <a:prstGeom prst="rect">
            <a:avLst/>
          </a:prstGeom>
        </p:spPr>
      </p:pic>
      <p:pic>
        <p:nvPicPr>
          <p:cNvPr id="12" name="Picture 11">
            <a:extLst>
              <a:ext uri="{FF2B5EF4-FFF2-40B4-BE49-F238E27FC236}">
                <a16:creationId xmlns:a16="http://schemas.microsoft.com/office/drawing/2014/main" id="{D7E3126A-90F9-305C-5E13-A9B2E6769881}"/>
              </a:ext>
            </a:extLst>
          </p:cNvPr>
          <p:cNvPicPr>
            <a:picLocks noChangeAspect="1"/>
          </p:cNvPicPr>
          <p:nvPr/>
        </p:nvPicPr>
        <p:blipFill>
          <a:blip r:embed="rId5"/>
          <a:stretch>
            <a:fillRect/>
          </a:stretch>
        </p:blipFill>
        <p:spPr>
          <a:xfrm>
            <a:off x="7516764" y="1744332"/>
            <a:ext cx="2572820" cy="1631217"/>
          </a:xfrm>
          <a:prstGeom prst="rect">
            <a:avLst/>
          </a:prstGeom>
        </p:spPr>
      </p:pic>
      <p:pic>
        <p:nvPicPr>
          <p:cNvPr id="14" name="Picture 13">
            <a:extLst>
              <a:ext uri="{FF2B5EF4-FFF2-40B4-BE49-F238E27FC236}">
                <a16:creationId xmlns:a16="http://schemas.microsoft.com/office/drawing/2014/main" id="{1BBB0D28-29BD-3573-AC53-8D1D56DF61BC}"/>
              </a:ext>
            </a:extLst>
          </p:cNvPr>
          <p:cNvPicPr>
            <a:picLocks noChangeAspect="1"/>
          </p:cNvPicPr>
          <p:nvPr/>
        </p:nvPicPr>
        <p:blipFill rotWithShape="1">
          <a:blip r:embed="rId6"/>
          <a:srcRect l="4502" r="4520"/>
          <a:stretch/>
        </p:blipFill>
        <p:spPr>
          <a:xfrm>
            <a:off x="4643032" y="2529210"/>
            <a:ext cx="3271118" cy="1799580"/>
          </a:xfrm>
          <a:prstGeom prst="rect">
            <a:avLst/>
          </a:prstGeom>
        </p:spPr>
      </p:pic>
      <p:pic>
        <p:nvPicPr>
          <p:cNvPr id="16" name="Picture 15">
            <a:extLst>
              <a:ext uri="{FF2B5EF4-FFF2-40B4-BE49-F238E27FC236}">
                <a16:creationId xmlns:a16="http://schemas.microsoft.com/office/drawing/2014/main" id="{4BC37423-65C5-353D-2DB1-260B1C2E2E26}"/>
              </a:ext>
            </a:extLst>
          </p:cNvPr>
          <p:cNvPicPr>
            <a:picLocks noChangeAspect="1"/>
          </p:cNvPicPr>
          <p:nvPr/>
        </p:nvPicPr>
        <p:blipFill>
          <a:blip r:embed="rId7"/>
          <a:stretch>
            <a:fillRect/>
          </a:stretch>
        </p:blipFill>
        <p:spPr>
          <a:xfrm>
            <a:off x="10111666" y="2375573"/>
            <a:ext cx="1624614" cy="2319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TextBox 16">
            <a:extLst>
              <a:ext uri="{FF2B5EF4-FFF2-40B4-BE49-F238E27FC236}">
                <a16:creationId xmlns:a16="http://schemas.microsoft.com/office/drawing/2014/main" id="{2297A137-46D3-BC01-257C-40DFC7609E09}"/>
              </a:ext>
            </a:extLst>
          </p:cNvPr>
          <p:cNvSpPr txBox="1"/>
          <p:nvPr/>
        </p:nvSpPr>
        <p:spPr>
          <a:xfrm>
            <a:off x="5445945" y="4665106"/>
            <a:ext cx="5987537" cy="1508105"/>
          </a:xfrm>
          <a:prstGeom prst="rect">
            <a:avLst/>
          </a:prstGeom>
          <a:noFill/>
        </p:spPr>
        <p:txBody>
          <a:bodyPr wrap="none" rtlCol="0">
            <a:spAutoFit/>
          </a:bodyPr>
          <a:lstStyle/>
          <a:p>
            <a:pPr marL="0" indent="0">
              <a:buNone/>
            </a:pPr>
            <a:r>
              <a:rPr lang="en-GB" sz="2000" b="1"/>
              <a:t>Vaccine equity network:</a:t>
            </a:r>
          </a:p>
          <a:p>
            <a:pPr marL="285750" indent="-285750">
              <a:buFont typeface="Arial" panose="020B0604020202020204" pitchFamily="34" charset="0"/>
              <a:buChar char="•"/>
            </a:pPr>
            <a:r>
              <a:rPr lang="en-GB" sz="1800"/>
              <a:t>Co-production practice – challenges and opportunities</a:t>
            </a:r>
          </a:p>
          <a:p>
            <a:pPr marL="285750" indent="-285750">
              <a:buFont typeface="Arial" panose="020B0604020202020204" pitchFamily="34" charset="0"/>
              <a:buChar char="•"/>
            </a:pPr>
            <a:r>
              <a:rPr lang="en-GB" sz="1800"/>
              <a:t>Share and reflect on approaches</a:t>
            </a:r>
          </a:p>
          <a:p>
            <a:pPr marL="285750" indent="-285750">
              <a:buFont typeface="Arial" panose="020B0604020202020204" pitchFamily="34" charset="0"/>
              <a:buChar char="•"/>
            </a:pPr>
            <a:r>
              <a:rPr lang="en-GB" sz="1800"/>
              <a:t>Workshop with Co-production network Wales</a:t>
            </a:r>
          </a:p>
          <a:p>
            <a:endParaRPr lang="en-GB"/>
          </a:p>
        </p:txBody>
      </p:sp>
    </p:spTree>
    <p:extLst>
      <p:ext uri="{BB962C8B-B14F-4D97-AF65-F5344CB8AC3E}">
        <p14:creationId xmlns:p14="http://schemas.microsoft.com/office/powerpoint/2010/main" val="1727390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1DE13-4455-4DD6-B129-8BC2A1A38814}"/>
              </a:ext>
            </a:extLst>
          </p:cNvPr>
          <p:cNvSpPr>
            <a:spLocks noGrp="1"/>
          </p:cNvSpPr>
          <p:nvPr>
            <p:ph type="title"/>
          </p:nvPr>
        </p:nvSpPr>
        <p:spPr>
          <a:xfrm>
            <a:off x="402771" y="2237468"/>
            <a:ext cx="11038114" cy="1325563"/>
          </a:xfrm>
        </p:spPr>
        <p:txBody>
          <a:bodyPr lIns="91440" tIns="45720" rIns="91440" bIns="45720" anchor="t"/>
          <a:lstStyle/>
          <a:p>
            <a:r>
              <a:rPr lang="en-GB" b="1"/>
              <a:t>Pregnancy Vaccinations: Key messages and vaccine changes</a:t>
            </a:r>
            <a:br>
              <a:rPr lang="en-GB" b="1"/>
            </a:br>
            <a:br>
              <a:rPr lang="en-GB" b="1"/>
            </a:br>
            <a:r>
              <a:rPr lang="en-GB" sz="3200"/>
              <a:t>Kate Lloyd</a:t>
            </a:r>
            <a:br>
              <a:rPr lang="en-GB" sz="3200"/>
            </a:br>
            <a:r>
              <a:rPr lang="en-GB" sz="3200"/>
              <a:t>Specialist Nurse Immunisation</a:t>
            </a:r>
            <a:br>
              <a:rPr lang="en-GB" sz="3200"/>
            </a:br>
            <a:r>
              <a:rPr lang="en-GB" sz="3200"/>
              <a:t>VPDP</a:t>
            </a:r>
            <a:br>
              <a:rPr lang="en-GB" b="1"/>
            </a:br>
            <a:r>
              <a:rPr lang="en-GB" b="1"/>
              <a:t> </a:t>
            </a:r>
            <a:br>
              <a:rPr lang="en-GB" b="0" i="0">
                <a:solidFill>
                  <a:srgbClr val="212A73"/>
                </a:solidFill>
                <a:effectLst/>
              </a:rPr>
            </a:br>
            <a:br>
              <a:rPr lang="en-GB"/>
            </a:br>
            <a:endParaRPr lang="en-GB" sz="2800">
              <a:solidFill>
                <a:srgbClr val="212A73"/>
              </a:solidFill>
              <a:cs typeface="Arial"/>
            </a:endParaRPr>
          </a:p>
        </p:txBody>
      </p:sp>
      <p:sp>
        <p:nvSpPr>
          <p:cNvPr id="5" name="Slide Number Placeholder 4">
            <a:extLst>
              <a:ext uri="{FF2B5EF4-FFF2-40B4-BE49-F238E27FC236}">
                <a16:creationId xmlns:a16="http://schemas.microsoft.com/office/drawing/2014/main" id="{5C200846-C8CB-3FCC-3D1D-1F96F61E698D}"/>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165878010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A9F96-2955-8F91-810F-B48C16CD03BC}"/>
              </a:ext>
            </a:extLst>
          </p:cNvPr>
          <p:cNvSpPr>
            <a:spLocks noGrp="1"/>
          </p:cNvSpPr>
          <p:nvPr>
            <p:ph type="title"/>
          </p:nvPr>
        </p:nvSpPr>
        <p:spPr>
          <a:xfrm>
            <a:off x="838200" y="240843"/>
            <a:ext cx="10515600" cy="922137"/>
          </a:xfrm>
        </p:spPr>
        <p:txBody>
          <a:bodyPr/>
          <a:lstStyle/>
          <a:p>
            <a:r>
              <a:rPr lang="en-GB" b="1"/>
              <a:t>Engagement and Behavioural Science</a:t>
            </a:r>
          </a:p>
        </p:txBody>
      </p:sp>
      <p:sp>
        <p:nvSpPr>
          <p:cNvPr id="3" name="Content Placeholder 2">
            <a:extLst>
              <a:ext uri="{FF2B5EF4-FFF2-40B4-BE49-F238E27FC236}">
                <a16:creationId xmlns:a16="http://schemas.microsoft.com/office/drawing/2014/main" id="{A2B5876A-D07D-6010-49BC-61656C9628B3}"/>
              </a:ext>
            </a:extLst>
          </p:cNvPr>
          <p:cNvSpPr>
            <a:spLocks noGrp="1"/>
          </p:cNvSpPr>
          <p:nvPr>
            <p:ph idx="1"/>
          </p:nvPr>
        </p:nvSpPr>
        <p:spPr>
          <a:xfrm>
            <a:off x="838200" y="1237339"/>
            <a:ext cx="4629539" cy="4676637"/>
          </a:xfrm>
        </p:spPr>
        <p:txBody>
          <a:bodyPr/>
          <a:lstStyle/>
          <a:p>
            <a:pPr marL="0" indent="0">
              <a:buNone/>
            </a:pPr>
            <a:r>
              <a:rPr lang="en-GB" sz="2400"/>
              <a:t>Behavioural insight reports: </a:t>
            </a:r>
          </a:p>
          <a:p>
            <a:pPr marL="0" indent="0">
              <a:buNone/>
            </a:pPr>
            <a:r>
              <a:rPr lang="en-GB" sz="1400">
                <a:hlinkClick r:id="rId2"/>
              </a:rPr>
              <a:t>Engagement insights - Public Health Wales (</a:t>
            </a:r>
            <a:r>
              <a:rPr lang="en-GB" sz="1400" err="1">
                <a:hlinkClick r:id="rId2"/>
              </a:rPr>
              <a:t>nhs.wales</a:t>
            </a:r>
            <a:r>
              <a:rPr lang="en-GB" sz="1400">
                <a:hlinkClick r:id="rId2"/>
              </a:rPr>
              <a:t>)</a:t>
            </a:r>
            <a:endParaRPr lang="en-GB" sz="1400"/>
          </a:p>
        </p:txBody>
      </p:sp>
      <p:sp>
        <p:nvSpPr>
          <p:cNvPr id="5" name="Slide Number Placeholder 4">
            <a:extLst>
              <a:ext uri="{FF2B5EF4-FFF2-40B4-BE49-F238E27FC236}">
                <a16:creationId xmlns:a16="http://schemas.microsoft.com/office/drawing/2014/main" id="{1DE4DBD1-DA12-AA02-5E77-08B9287E5DD1}"/>
              </a:ext>
            </a:extLst>
          </p:cNvPr>
          <p:cNvSpPr>
            <a:spLocks noGrp="1"/>
          </p:cNvSpPr>
          <p:nvPr>
            <p:ph type="sldNum" sz="quarter" idx="12"/>
          </p:nvPr>
        </p:nvSpPr>
        <p:spPr/>
        <p:txBody>
          <a:bodyPr/>
          <a:lstStyle/>
          <a:p>
            <a:fld id="{561D0CCE-8DCC-44DC-A653-AE62B1D84A52}" type="slidenum">
              <a:rPr lang="en-GB" smtClean="0"/>
              <a:pPr/>
              <a:t>80</a:t>
            </a:fld>
            <a:endParaRPr lang="en-GB"/>
          </a:p>
        </p:txBody>
      </p:sp>
      <p:pic>
        <p:nvPicPr>
          <p:cNvPr id="7" name="Picture 6">
            <a:extLst>
              <a:ext uri="{FF2B5EF4-FFF2-40B4-BE49-F238E27FC236}">
                <a16:creationId xmlns:a16="http://schemas.microsoft.com/office/drawing/2014/main" id="{1A96AA47-C2DF-9B58-2388-EE3173F42AD9}"/>
              </a:ext>
            </a:extLst>
          </p:cNvPr>
          <p:cNvPicPr>
            <a:picLocks noChangeAspect="1"/>
          </p:cNvPicPr>
          <p:nvPr/>
        </p:nvPicPr>
        <p:blipFill>
          <a:blip r:embed="rId3"/>
          <a:stretch>
            <a:fillRect/>
          </a:stretch>
        </p:blipFill>
        <p:spPr>
          <a:xfrm>
            <a:off x="917539" y="2308195"/>
            <a:ext cx="3887725" cy="3279693"/>
          </a:xfrm>
          <a:prstGeom prst="rect">
            <a:avLst/>
          </a:prstGeom>
          <a:ln>
            <a:solidFill>
              <a:schemeClr val="accent1"/>
            </a:solidFill>
          </a:ln>
        </p:spPr>
      </p:pic>
      <p:sp>
        <p:nvSpPr>
          <p:cNvPr id="8" name="Content Placeholder 2">
            <a:extLst>
              <a:ext uri="{FF2B5EF4-FFF2-40B4-BE49-F238E27FC236}">
                <a16:creationId xmlns:a16="http://schemas.microsoft.com/office/drawing/2014/main" id="{F2220757-1CBE-0316-4408-EB6889B64E04}"/>
              </a:ext>
            </a:extLst>
          </p:cNvPr>
          <p:cNvSpPr txBox="1">
            <a:spLocks/>
          </p:cNvSpPr>
          <p:nvPr/>
        </p:nvSpPr>
        <p:spPr>
          <a:xfrm>
            <a:off x="5547078" y="1255920"/>
            <a:ext cx="5727383" cy="46766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a:t>Planned engagement 2024/25: </a:t>
            </a:r>
          </a:p>
          <a:p>
            <a:r>
              <a:rPr lang="en-GB" sz="1600"/>
              <a:t>Young people age13-14 years – insights on </a:t>
            </a:r>
            <a:r>
              <a:rPr lang="en-GB" sz="1600" err="1"/>
              <a:t>MenACWY</a:t>
            </a:r>
            <a:r>
              <a:rPr lang="en-GB" sz="1600"/>
              <a:t> and 3 in 1 teenage booster vaccines</a:t>
            </a:r>
          </a:p>
          <a:p>
            <a:r>
              <a:rPr lang="en-GB" sz="1800"/>
              <a:t>Adults aged 55+ insights on vaccination facilitators and barriers, including RSV and shingles</a:t>
            </a:r>
          </a:p>
          <a:p>
            <a:r>
              <a:rPr lang="en-GB" sz="1800"/>
              <a:t>Parents from ethnic minorities and MMR vaccine</a:t>
            </a:r>
          </a:p>
          <a:p>
            <a:r>
              <a:rPr lang="en-GB" sz="1800"/>
              <a:t>Insights from parents and staff at Deep End Cymru practice – focusing on pre-school immunisations</a:t>
            </a:r>
          </a:p>
          <a:p>
            <a:endParaRPr lang="en-GB" sz="1800"/>
          </a:p>
          <a:p>
            <a:pPr marL="0" indent="0">
              <a:buNone/>
            </a:pPr>
            <a:r>
              <a:rPr lang="en-GB" sz="1800" b="1"/>
              <a:t>Behavioural Science Unit Collaboration:</a:t>
            </a:r>
          </a:p>
          <a:p>
            <a:r>
              <a:rPr lang="en-GB" sz="1800"/>
              <a:t>COM-B and TIP implementation advice</a:t>
            </a:r>
          </a:p>
          <a:p>
            <a:r>
              <a:rPr lang="en-GB" sz="1800"/>
              <a:t>Behaviourally informed communications initiative (BICI) – pilot</a:t>
            </a:r>
          </a:p>
          <a:p>
            <a:r>
              <a:rPr lang="en-GB" sz="1800"/>
              <a:t>Motivational Interviewing for vaccinations - training</a:t>
            </a:r>
          </a:p>
        </p:txBody>
      </p:sp>
    </p:spTree>
    <p:extLst>
      <p:ext uri="{BB962C8B-B14F-4D97-AF65-F5344CB8AC3E}">
        <p14:creationId xmlns:p14="http://schemas.microsoft.com/office/powerpoint/2010/main" val="7826217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07B1-FB98-ACDE-2810-30614C593987}"/>
              </a:ext>
            </a:extLst>
          </p:cNvPr>
          <p:cNvSpPr>
            <a:spLocks noGrp="1"/>
          </p:cNvSpPr>
          <p:nvPr>
            <p:ph type="title"/>
          </p:nvPr>
        </p:nvSpPr>
        <p:spPr>
          <a:xfrm>
            <a:off x="838200" y="136525"/>
            <a:ext cx="10515600" cy="1325563"/>
          </a:xfrm>
        </p:spPr>
        <p:txBody>
          <a:bodyPr/>
          <a:lstStyle/>
          <a:p>
            <a:r>
              <a:rPr lang="en-GB" sz="3200" b="1" i="0">
                <a:solidFill>
                  <a:srgbClr val="002060"/>
                </a:solidFill>
                <a:effectLst/>
                <a:latin typeface="+mn-lt"/>
              </a:rPr>
              <a:t>eLearning module: Optimising Vaccine Uptake: Using motivational interviewing for better conversations </a:t>
            </a:r>
            <a:endParaRPr lang="en-GB" sz="3200"/>
          </a:p>
        </p:txBody>
      </p:sp>
      <p:sp>
        <p:nvSpPr>
          <p:cNvPr id="5" name="Slide Number Placeholder 4">
            <a:extLst>
              <a:ext uri="{FF2B5EF4-FFF2-40B4-BE49-F238E27FC236}">
                <a16:creationId xmlns:a16="http://schemas.microsoft.com/office/drawing/2014/main" id="{FD8E65BD-13AB-1596-46D1-C98FCDE23D75}"/>
              </a:ext>
            </a:extLst>
          </p:cNvPr>
          <p:cNvSpPr>
            <a:spLocks noGrp="1"/>
          </p:cNvSpPr>
          <p:nvPr>
            <p:ph type="sldNum" sz="quarter" idx="12"/>
          </p:nvPr>
        </p:nvSpPr>
        <p:spPr/>
        <p:txBody>
          <a:bodyPr/>
          <a:lstStyle/>
          <a:p>
            <a:fld id="{561D0CCE-8DCC-44DC-A653-AE62B1D84A52}" type="slidenum">
              <a:rPr lang="en-GB" smtClean="0"/>
              <a:pPr/>
              <a:t>81</a:t>
            </a:fld>
            <a:endParaRPr lang="en-GB"/>
          </a:p>
        </p:txBody>
      </p:sp>
      <p:sp>
        <p:nvSpPr>
          <p:cNvPr id="6" name="Content Placeholder 2">
            <a:extLst>
              <a:ext uri="{FF2B5EF4-FFF2-40B4-BE49-F238E27FC236}">
                <a16:creationId xmlns:a16="http://schemas.microsoft.com/office/drawing/2014/main" id="{0F509A98-26A2-4CE8-A697-F2E086D690C0}"/>
              </a:ext>
            </a:extLst>
          </p:cNvPr>
          <p:cNvSpPr>
            <a:spLocks noGrp="1"/>
          </p:cNvSpPr>
          <p:nvPr>
            <p:ph idx="1"/>
          </p:nvPr>
        </p:nvSpPr>
        <p:spPr>
          <a:xfrm>
            <a:off x="841914" y="1472421"/>
            <a:ext cx="5234184" cy="4351338"/>
          </a:xfrm>
        </p:spPr>
        <p:txBody>
          <a:bodyPr/>
          <a:lstStyle/>
          <a:p>
            <a:pPr fontAlgn="base" latinLnBrk="0"/>
            <a:r>
              <a:rPr lang="en-GB" sz="1800" dirty="0"/>
              <a:t>The approach and style of a vaccine conversation can make a real difference in understanding individual hesitancy, addressing barriers, and influencing vaccine uptake </a:t>
            </a:r>
          </a:p>
          <a:p>
            <a:pPr fontAlgn="base" latinLnBrk="0"/>
            <a:r>
              <a:rPr lang="en-GB" sz="1800" dirty="0"/>
              <a:t>There is an eLearning module available called Optimising Vaccine Uptake: Using motivational interviewing for better conversations which aims to support staff with having positive conversations about immunisations</a:t>
            </a:r>
          </a:p>
          <a:p>
            <a:pPr fontAlgn="base" latinLnBrk="0"/>
            <a:r>
              <a:rPr lang="en-GB" sz="1800" dirty="0"/>
              <a:t>The module aims to provide health professionals the skills and knowledge required to implement motivational interviewing techniques when having vaccine-related conversations</a:t>
            </a:r>
          </a:p>
          <a:p>
            <a:pPr fontAlgn="base" latinLnBrk="0"/>
            <a:r>
              <a:rPr lang="en-GB" sz="1800" dirty="0"/>
              <a:t>Further information about the module and how to access it is available here: </a:t>
            </a:r>
            <a:r>
              <a:rPr lang="en-GB" sz="1800" dirty="0">
                <a:solidFill>
                  <a:srgbClr val="00B0F0"/>
                </a:solidFill>
                <a:hlinkClick r:id="rId2">
                  <a:extLst>
                    <a:ext uri="{A12FA001-AC4F-418D-AE19-62706E023703}">
                      <ahyp:hlinkClr xmlns:ahyp="http://schemas.microsoft.com/office/drawing/2018/hyperlinkcolor" val="tx"/>
                    </a:ext>
                  </a:extLst>
                </a:hlinkClick>
              </a:rPr>
              <a:t>Immunisation eLearning - Public Health Wales (</a:t>
            </a:r>
            <a:r>
              <a:rPr lang="en-GB" sz="1800" dirty="0" err="1">
                <a:solidFill>
                  <a:srgbClr val="00B0F0"/>
                </a:solidFill>
                <a:hlinkClick r:id="rId2">
                  <a:extLst>
                    <a:ext uri="{A12FA001-AC4F-418D-AE19-62706E023703}">
                      <ahyp:hlinkClr xmlns:ahyp="http://schemas.microsoft.com/office/drawing/2018/hyperlinkcolor" val="tx"/>
                    </a:ext>
                  </a:extLst>
                </a:hlinkClick>
              </a:rPr>
              <a:t>nhs.wales</a:t>
            </a:r>
            <a:r>
              <a:rPr lang="en-GB" sz="1800" dirty="0">
                <a:solidFill>
                  <a:srgbClr val="00B0F0"/>
                </a:solidFill>
                <a:hlinkClick r:id="rId2">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p:txBody>
      </p:sp>
      <p:pic>
        <p:nvPicPr>
          <p:cNvPr id="7" name="Picture 6">
            <a:extLst>
              <a:ext uri="{FF2B5EF4-FFF2-40B4-BE49-F238E27FC236}">
                <a16:creationId xmlns:a16="http://schemas.microsoft.com/office/drawing/2014/main" id="{60DEE501-C0E7-9044-BC51-2E24AAE787B4}"/>
              </a:ext>
            </a:extLst>
          </p:cNvPr>
          <p:cNvPicPr>
            <a:picLocks noChangeAspect="1"/>
          </p:cNvPicPr>
          <p:nvPr/>
        </p:nvPicPr>
        <p:blipFill>
          <a:blip r:embed="rId3"/>
          <a:stretch>
            <a:fillRect/>
          </a:stretch>
        </p:blipFill>
        <p:spPr>
          <a:xfrm>
            <a:off x="6457708" y="2293669"/>
            <a:ext cx="5233756" cy="1980340"/>
          </a:xfrm>
          <a:prstGeom prst="rect">
            <a:avLst/>
          </a:prstGeom>
          <a:ln>
            <a:solidFill>
              <a:schemeClr val="tx1"/>
            </a:solidFill>
          </a:ln>
        </p:spPr>
      </p:pic>
    </p:spTree>
    <p:extLst>
      <p:ext uri="{BB962C8B-B14F-4D97-AF65-F5344CB8AC3E}">
        <p14:creationId xmlns:p14="http://schemas.microsoft.com/office/powerpoint/2010/main" val="90412615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37629-689F-1436-A395-55C2492F831D}"/>
              </a:ext>
            </a:extLst>
          </p:cNvPr>
          <p:cNvSpPr>
            <a:spLocks noGrp="1"/>
          </p:cNvSpPr>
          <p:nvPr>
            <p:ph type="title"/>
          </p:nvPr>
        </p:nvSpPr>
        <p:spPr>
          <a:xfrm>
            <a:off x="838200" y="1741862"/>
            <a:ext cx="10515600" cy="1325563"/>
          </a:xfrm>
        </p:spPr>
        <p:txBody>
          <a:bodyPr/>
          <a:lstStyle/>
          <a:p>
            <a:r>
              <a:rPr lang="en-GB" b="1"/>
              <a:t>Communications team update</a:t>
            </a:r>
            <a:br>
              <a:rPr lang="en-GB" b="1"/>
            </a:br>
            <a:br>
              <a:rPr lang="en-GB" b="1"/>
            </a:br>
            <a:r>
              <a:rPr lang="en-GB" sz="3200"/>
              <a:t>Sarah Hartman </a:t>
            </a:r>
            <a:br>
              <a:rPr lang="en-GB" b="1"/>
            </a:br>
            <a:r>
              <a:rPr lang="en-GB" sz="3200"/>
              <a:t>Communications Manager VPDP/Health Protection</a:t>
            </a:r>
            <a:br>
              <a:rPr lang="en-GB" sz="3200"/>
            </a:br>
            <a:r>
              <a:rPr lang="en-GB" sz="3200"/>
              <a:t>Communications team</a:t>
            </a:r>
            <a:br>
              <a:rPr lang="en-GB" sz="3200"/>
            </a:br>
            <a:r>
              <a:rPr lang="en-GB" sz="3200"/>
              <a:t>PHW</a:t>
            </a:r>
            <a:br>
              <a:rPr lang="en-GB" sz="3200"/>
            </a:br>
            <a:endParaRPr lang="en-GB" sz="3200"/>
          </a:p>
        </p:txBody>
      </p:sp>
      <p:sp>
        <p:nvSpPr>
          <p:cNvPr id="5" name="Slide Number Placeholder 4">
            <a:extLst>
              <a:ext uri="{FF2B5EF4-FFF2-40B4-BE49-F238E27FC236}">
                <a16:creationId xmlns:a16="http://schemas.microsoft.com/office/drawing/2014/main" id="{D77A1C18-203E-DABE-5CCD-BD50E1945D32}"/>
              </a:ext>
            </a:extLst>
          </p:cNvPr>
          <p:cNvSpPr>
            <a:spLocks noGrp="1"/>
          </p:cNvSpPr>
          <p:nvPr>
            <p:ph type="sldNum" sz="quarter" idx="12"/>
          </p:nvPr>
        </p:nvSpPr>
        <p:spPr/>
        <p:txBody>
          <a:bodyPr/>
          <a:lstStyle/>
          <a:p>
            <a:fld id="{561D0CCE-8DCC-44DC-A653-AE62B1D84A52}" type="slidenum">
              <a:rPr lang="en-GB" smtClean="0"/>
              <a:pPr/>
              <a:t>82</a:t>
            </a:fld>
            <a:endParaRPr lang="en-GB"/>
          </a:p>
        </p:txBody>
      </p:sp>
    </p:spTree>
    <p:extLst>
      <p:ext uri="{BB962C8B-B14F-4D97-AF65-F5344CB8AC3E}">
        <p14:creationId xmlns:p14="http://schemas.microsoft.com/office/powerpoint/2010/main" val="16261198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03C02-3DC8-C3F9-BC05-4AC903C219DD}"/>
              </a:ext>
            </a:extLst>
          </p:cNvPr>
          <p:cNvSpPr>
            <a:spLocks noGrp="1"/>
          </p:cNvSpPr>
          <p:nvPr>
            <p:ph type="title"/>
          </p:nvPr>
        </p:nvSpPr>
        <p:spPr/>
        <p:txBody>
          <a:bodyPr/>
          <a:lstStyle/>
          <a:p>
            <a:r>
              <a:rPr lang="en-GB" b="1"/>
              <a:t>Communication team update</a:t>
            </a:r>
          </a:p>
        </p:txBody>
      </p:sp>
      <p:sp>
        <p:nvSpPr>
          <p:cNvPr id="3" name="Content Placeholder 2">
            <a:extLst>
              <a:ext uri="{FF2B5EF4-FFF2-40B4-BE49-F238E27FC236}">
                <a16:creationId xmlns:a16="http://schemas.microsoft.com/office/drawing/2014/main" id="{4B4CA8BC-B98F-7428-2977-A61AE8282FDC}"/>
              </a:ext>
            </a:extLst>
          </p:cNvPr>
          <p:cNvSpPr>
            <a:spLocks noGrp="1"/>
          </p:cNvSpPr>
          <p:nvPr>
            <p:ph idx="1"/>
          </p:nvPr>
        </p:nvSpPr>
        <p:spPr>
          <a:xfrm>
            <a:off x="838200" y="1527675"/>
            <a:ext cx="10515600" cy="4351338"/>
          </a:xfrm>
        </p:spPr>
        <p:txBody>
          <a:bodyPr/>
          <a:lstStyle/>
          <a:p>
            <a:pPr marL="342900" lvl="0" indent="-342900">
              <a:buFont typeface="Arial" panose="020B0604020202020204" pitchFamily="34" charset="0"/>
              <a:buChar char="•"/>
              <a:tabLst>
                <a:tab pos="457200" algn="l"/>
              </a:tabLst>
            </a:pPr>
            <a:r>
              <a:rPr lang="en-GB" sz="2400" dirty="0">
                <a:effectLst/>
                <a:ea typeface="Times New Roman" panose="02020603050405020304" pitchFamily="18" charset="0"/>
                <a:cs typeface="Times New Roman" panose="02020603050405020304" pitchFamily="18" charset="0"/>
              </a:rPr>
              <a:t>General election pre-election period will affect any JCVI and government announcements around vaccinations</a:t>
            </a:r>
            <a:endParaRPr lang="en-GB" sz="2400" dirty="0">
              <a:effectLst/>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2400" dirty="0">
                <a:effectLst/>
                <a:ea typeface="Times New Roman" panose="02020603050405020304" pitchFamily="18" charset="0"/>
                <a:cs typeface="Times New Roman" panose="02020603050405020304" pitchFamily="18" charset="0"/>
              </a:rPr>
              <a:t>Measles remains a priority area for us to focus on and is an additional campaign for 24/25</a:t>
            </a:r>
            <a:endParaRPr lang="en-GB" sz="2400" dirty="0">
              <a:effectLst/>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2400" dirty="0">
                <a:effectLst/>
                <a:ea typeface="Times New Roman" panose="02020603050405020304" pitchFamily="18" charset="0"/>
                <a:cs typeface="Times New Roman" panose="02020603050405020304" pitchFamily="18" charset="0"/>
              </a:rPr>
              <a:t>Winter Respiratory Vaccination campaign will extend the coat creative for another year</a:t>
            </a:r>
            <a:endParaRPr lang="en-GB" sz="2400" dirty="0">
              <a:effectLst/>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2400" dirty="0">
                <a:effectLst/>
                <a:ea typeface="Times New Roman" panose="02020603050405020304" pitchFamily="18" charset="0"/>
                <a:cs typeface="Times New Roman" panose="02020603050405020304" pitchFamily="18" charset="0"/>
              </a:rPr>
              <a:t>An RSV campaign is being developed</a:t>
            </a:r>
            <a:endParaRPr lang="en-GB" sz="2400" dirty="0">
              <a:effectLst/>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2400" dirty="0">
                <a:effectLst/>
                <a:ea typeface="Times New Roman" panose="02020603050405020304" pitchFamily="18" charset="0"/>
                <a:cs typeface="Times New Roman" panose="02020603050405020304" pitchFamily="18" charset="0"/>
              </a:rPr>
              <a:t>A National Communication Strategy for Vaccination is being developed to support the work of the National Immunisation framework</a:t>
            </a:r>
            <a:endParaRPr lang="en-GB" sz="2400" dirty="0">
              <a:effectLst/>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A8FE4906-73A9-2986-FC43-C0FC38C497A5}"/>
              </a:ext>
            </a:extLst>
          </p:cNvPr>
          <p:cNvSpPr>
            <a:spLocks noGrp="1"/>
          </p:cNvSpPr>
          <p:nvPr>
            <p:ph type="sldNum" sz="quarter" idx="12"/>
          </p:nvPr>
        </p:nvSpPr>
        <p:spPr/>
        <p:txBody>
          <a:bodyPr/>
          <a:lstStyle/>
          <a:p>
            <a:fld id="{561D0CCE-8DCC-44DC-A653-AE62B1D84A52}" type="slidenum">
              <a:rPr lang="en-GB" smtClean="0"/>
              <a:pPr/>
              <a:t>83</a:t>
            </a:fld>
            <a:endParaRPr lang="en-GB"/>
          </a:p>
        </p:txBody>
      </p:sp>
    </p:spTree>
    <p:extLst>
      <p:ext uri="{BB962C8B-B14F-4D97-AF65-F5344CB8AC3E}">
        <p14:creationId xmlns:p14="http://schemas.microsoft.com/office/powerpoint/2010/main" val="9196254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C829-B173-8442-6AA2-9254AAACE9BB}"/>
              </a:ext>
            </a:extLst>
          </p:cNvPr>
          <p:cNvSpPr>
            <a:spLocks noGrp="1"/>
          </p:cNvSpPr>
          <p:nvPr>
            <p:ph type="title"/>
          </p:nvPr>
        </p:nvSpPr>
        <p:spPr>
          <a:xfrm>
            <a:off x="0" y="2461053"/>
            <a:ext cx="12192000" cy="1325563"/>
          </a:xfrm>
        </p:spPr>
        <p:txBody>
          <a:bodyPr/>
          <a:lstStyle/>
          <a:p>
            <a:pPr algn="ctr"/>
            <a:r>
              <a:rPr lang="en-GB" b="1"/>
              <a:t>Any questions ?</a:t>
            </a:r>
          </a:p>
        </p:txBody>
      </p:sp>
      <p:sp>
        <p:nvSpPr>
          <p:cNvPr id="5" name="Slide Number Placeholder 4">
            <a:extLst>
              <a:ext uri="{FF2B5EF4-FFF2-40B4-BE49-F238E27FC236}">
                <a16:creationId xmlns:a16="http://schemas.microsoft.com/office/drawing/2014/main" id="{1909C53A-912F-6102-8487-BF3A7582D7FD}"/>
              </a:ext>
            </a:extLst>
          </p:cNvPr>
          <p:cNvSpPr>
            <a:spLocks noGrp="1"/>
          </p:cNvSpPr>
          <p:nvPr>
            <p:ph type="sldNum" sz="quarter" idx="12"/>
          </p:nvPr>
        </p:nvSpPr>
        <p:spPr/>
        <p:txBody>
          <a:bodyPr/>
          <a:lstStyle/>
          <a:p>
            <a:fld id="{561D0CCE-8DCC-44DC-A653-AE62B1D84A52}" type="slidenum">
              <a:rPr lang="en-GB" smtClean="0"/>
              <a:pPr/>
              <a:t>84</a:t>
            </a:fld>
            <a:endParaRPr lang="en-GB"/>
          </a:p>
        </p:txBody>
      </p:sp>
    </p:spTree>
    <p:extLst>
      <p:ext uri="{BB962C8B-B14F-4D97-AF65-F5344CB8AC3E}">
        <p14:creationId xmlns:p14="http://schemas.microsoft.com/office/powerpoint/2010/main" val="475621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AC7B-C592-F7EA-C667-64D03EF14306}"/>
              </a:ext>
            </a:extLst>
          </p:cNvPr>
          <p:cNvSpPr>
            <a:spLocks noGrp="1"/>
          </p:cNvSpPr>
          <p:nvPr>
            <p:ph type="title"/>
          </p:nvPr>
        </p:nvSpPr>
        <p:spPr>
          <a:xfrm>
            <a:off x="838200" y="18255"/>
            <a:ext cx="10515600" cy="1325563"/>
          </a:xfrm>
        </p:spPr>
        <p:txBody>
          <a:bodyPr/>
          <a:lstStyle/>
          <a:p>
            <a:pPr algn="ctr"/>
            <a:r>
              <a:rPr lang="en-GB" b="1">
                <a:effectLst/>
                <a:ea typeface="Calibri" panose="020F0502020204030204" pitchFamily="34" charset="0"/>
                <a:cs typeface="Arial" panose="020B0604020202020204" pitchFamily="34" charset="0"/>
              </a:rPr>
              <a:t>Information on maternal pertussis vaccine change from July 2024 </a:t>
            </a:r>
            <a:br>
              <a:rPr lang="en-GB" sz="1800">
                <a:effectLst/>
                <a:latin typeface="Verdana" panose="020B0604030504040204" pitchFamily="34" charset="0"/>
                <a:ea typeface="Calibri" panose="020F0502020204030204" pitchFamily="34" charset="0"/>
                <a:cs typeface="Arial" panose="020B0604020202020204" pitchFamily="34" charset="0"/>
              </a:rPr>
            </a:br>
            <a:endParaRPr lang="en-GB"/>
          </a:p>
        </p:txBody>
      </p:sp>
      <p:sp>
        <p:nvSpPr>
          <p:cNvPr id="3" name="Content Placeholder 2">
            <a:extLst>
              <a:ext uri="{FF2B5EF4-FFF2-40B4-BE49-F238E27FC236}">
                <a16:creationId xmlns:a16="http://schemas.microsoft.com/office/drawing/2014/main" id="{407B497A-9381-5465-D41E-9C910DD62009}"/>
              </a:ext>
            </a:extLst>
          </p:cNvPr>
          <p:cNvSpPr>
            <a:spLocks noGrp="1"/>
          </p:cNvSpPr>
          <p:nvPr>
            <p:ph idx="1"/>
          </p:nvPr>
        </p:nvSpPr>
        <p:spPr>
          <a:xfrm>
            <a:off x="838200" y="1507126"/>
            <a:ext cx="10515600" cy="4351338"/>
          </a:xfrm>
        </p:spPr>
        <p:txBody>
          <a:bodyPr/>
          <a:lstStyle/>
          <a:p>
            <a:pPr>
              <a:lnSpc>
                <a:spcPct val="107000"/>
              </a:lnSpc>
            </a:pPr>
            <a:r>
              <a:rPr lang="en-GB" sz="2400">
                <a:effectLst/>
                <a:ea typeface="Calibri" panose="020F0502020204030204" pitchFamily="34" charset="0"/>
                <a:cs typeface="Arial" panose="020B0604020202020204" pitchFamily="34" charset="0"/>
              </a:rPr>
              <a:t>UKHSA published information on the maternal pertussis vaccine change on the 28</a:t>
            </a:r>
            <a:r>
              <a:rPr lang="en-GB" sz="2400" baseline="30000">
                <a:effectLst/>
                <a:ea typeface="Calibri" panose="020F0502020204030204" pitchFamily="34" charset="0"/>
                <a:cs typeface="Arial" panose="020B0604020202020204" pitchFamily="34" charset="0"/>
              </a:rPr>
              <a:t>th</a:t>
            </a:r>
            <a:r>
              <a:rPr lang="en-GB" sz="2400">
                <a:effectLst/>
                <a:ea typeface="Calibri" panose="020F0502020204030204" pitchFamily="34" charset="0"/>
                <a:cs typeface="Arial" panose="020B0604020202020204" pitchFamily="34" charset="0"/>
              </a:rPr>
              <a:t> May 2024: </a:t>
            </a:r>
            <a:r>
              <a:rPr lang="en-GB" sz="2400">
                <a:hlinkClick r:id="rId2"/>
              </a:rPr>
              <a:t>Prenatal pertussis vaccine change from July 2024 letter - GOV.UK (www.gov.uk)</a:t>
            </a:r>
            <a:r>
              <a:rPr lang="en-GB" sz="2400">
                <a:effectLst/>
                <a:ea typeface="Calibri" panose="020F0502020204030204" pitchFamily="34" charset="0"/>
                <a:cs typeface="Arial" panose="020B0604020202020204" pitchFamily="34" charset="0"/>
              </a:rPr>
              <a:t> Vaccine Programme Wales also published a letter for NHS Wales which provides information about the vaccine change from July 2024 when ADACEL® (Tdap) a non IPV-containing vaccine, will replace Boostrix-IPV® (</a:t>
            </a:r>
            <a:r>
              <a:rPr lang="en-GB" sz="2400" err="1">
                <a:effectLst/>
                <a:ea typeface="Calibri" panose="020F0502020204030204" pitchFamily="34" charset="0"/>
                <a:cs typeface="Arial" panose="020B0604020202020204" pitchFamily="34" charset="0"/>
              </a:rPr>
              <a:t>dTaP</a:t>
            </a:r>
            <a:r>
              <a:rPr lang="en-GB" sz="2400">
                <a:effectLst/>
                <a:ea typeface="Calibri" panose="020F0502020204030204" pitchFamily="34" charset="0"/>
                <a:cs typeface="Arial" panose="020B0604020202020204" pitchFamily="34" charset="0"/>
              </a:rPr>
              <a:t>/IPV) for the pertussis vaccination in pregnancy programme: </a:t>
            </a:r>
            <a:r>
              <a:rPr lang="fr-FR" sz="2400">
                <a:hlinkClick r:id="rId3"/>
              </a:rPr>
              <a:t>202405 Pertussis change letter.docx (sharepoint.com)</a:t>
            </a:r>
            <a:r>
              <a:rPr lang="fr-FR" sz="2400"/>
              <a:t> </a:t>
            </a:r>
            <a:endParaRPr lang="en-GB" sz="2400"/>
          </a:p>
        </p:txBody>
      </p:sp>
      <p:sp>
        <p:nvSpPr>
          <p:cNvPr id="5" name="Slide Number Placeholder 4">
            <a:extLst>
              <a:ext uri="{FF2B5EF4-FFF2-40B4-BE49-F238E27FC236}">
                <a16:creationId xmlns:a16="http://schemas.microsoft.com/office/drawing/2014/main" id="{9D039261-D396-DFD0-6128-C4FB1A616AD9}"/>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43960145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925A8520-80A4-40C4-BC27-2ECE880D9E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F3318E-419E-4691-9552-64B6766ACA4A}">
  <ds:schemaRefs>
    <ds:schemaRef ds:uri="b7e247b7-cca8-429f-8688-16f83c8fba5f"/>
    <ds:schemaRef ds:uri="http://schemas.microsoft.com/office/2006/documentManagement/types"/>
    <ds:schemaRef ds:uri="http://purl.org/dc/dcmitype/"/>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f30bebb2-c01f-48d0-81da-dc8b123879c2"/>
    <ds:schemaRef ds:uri="http://schemas.microsoft.com/office/2006/metadata/properties"/>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1471</TotalTime>
  <Words>9448</Words>
  <Application>Microsoft Office PowerPoint</Application>
  <PresentationFormat>Widescreen</PresentationFormat>
  <Paragraphs>765</Paragraphs>
  <Slides>84</Slides>
  <Notes>39</Notes>
  <HiddenSlides>0</HiddenSlides>
  <MMClips>0</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Office Theme</vt:lpstr>
      <vt:lpstr>PowerPoint Presentation</vt:lpstr>
      <vt:lpstr>Aims and objectives</vt:lpstr>
      <vt:lpstr>Training context</vt:lpstr>
      <vt:lpstr>Legal framework for vaccinations</vt:lpstr>
      <vt:lpstr>PGDs</vt:lpstr>
      <vt:lpstr>               Vaccination System Pipeline Clare Williams -  Director of Planning and SRO  Vaccine Programme Wales</vt:lpstr>
      <vt:lpstr>Vaccination System Pipeline (in addition to routine delivery and VPW Transformation Programme)</vt:lpstr>
      <vt:lpstr>Pregnancy Vaccinations: Key messages and vaccine changes  Kate Lloyd Specialist Nurse Immunisation VPDP    </vt:lpstr>
      <vt:lpstr>Information on maternal pertussis vaccine change from July 2024  </vt:lpstr>
      <vt:lpstr>Background to the Change </vt:lpstr>
      <vt:lpstr>Summary of key changes to the programme: </vt:lpstr>
      <vt:lpstr>Vaccine supply</vt:lpstr>
      <vt:lpstr>Patient Group Directions (PGDs) </vt:lpstr>
      <vt:lpstr>Vaccine Uptake </vt:lpstr>
      <vt:lpstr>Increased incidence of pertussis (whooping cough)</vt:lpstr>
      <vt:lpstr>Increased incidence of pertussis (whooping cough)</vt:lpstr>
      <vt:lpstr>PowerPoint Presentation</vt:lpstr>
      <vt:lpstr>PowerPoint Presentation</vt:lpstr>
      <vt:lpstr>Record keeping</vt:lpstr>
      <vt:lpstr>All Wales Maternity Record: Vaccinations in pregnancy found on pages 37 &amp; 38</vt:lpstr>
      <vt:lpstr>Recording vaccinations in the record</vt:lpstr>
      <vt:lpstr>Resources - vaccination in pregnancy</vt:lpstr>
      <vt:lpstr>Resources/signposting</vt:lpstr>
      <vt:lpstr>Respiratory Syncytial Virus (RSV)</vt:lpstr>
      <vt:lpstr>RSV vaccination programme  (1)</vt:lpstr>
      <vt:lpstr>RSV vaccination programme (2)</vt:lpstr>
      <vt:lpstr>RSV vaccination programme training</vt:lpstr>
      <vt:lpstr>Changes to childhood vaccination programme  Juliet Norwood Specialist Nurse Immunisation VPDP  </vt:lpstr>
      <vt:lpstr>Menitorix© (Hib/MenC) to be discontinued</vt:lpstr>
      <vt:lpstr>Timing of the Hib dose</vt:lpstr>
      <vt:lpstr>MMR and DTaP/IPV/Hib/HepB at 18 months</vt:lpstr>
      <vt:lpstr>Group C meningococcal vaccine (1) </vt:lpstr>
      <vt:lpstr>Group C meningococcal vaccine (2)</vt:lpstr>
      <vt:lpstr>MenACWY coverage in adolescents aged 15 and 16 years of age in Wales, from quarter 1 (2018) to quarter 1 (2024)  </vt:lpstr>
      <vt:lpstr>PowerPoint Presentation</vt:lpstr>
      <vt:lpstr>JCVI statement on a childhood varicella (chickenpox) vaccination programme </vt:lpstr>
      <vt:lpstr>Varicella burden</vt:lpstr>
      <vt:lpstr>Other considerations</vt:lpstr>
      <vt:lpstr>MMRV – Adverse reaction profile</vt:lpstr>
      <vt:lpstr>Catch-up varicella vaccine programme </vt:lpstr>
      <vt:lpstr>Implications for schedule…</vt:lpstr>
      <vt:lpstr>PowerPoint Presentation</vt:lpstr>
      <vt:lpstr>Measles</vt:lpstr>
      <vt:lpstr>Targeted policy to protect against measles</vt:lpstr>
      <vt:lpstr>Enhanced cover reporting – Timeliness of childhood vaccinations</vt:lpstr>
      <vt:lpstr>Proportion of children receiving their first dose of MMR vaccine within one, two and three months after it was due. Children due their MMR1 vaccine 01/04/2022 to 31/03/2024 and alive and resident in Wales at 31/03/20024</vt:lpstr>
      <vt:lpstr>Proportion of children receiving their second dose of MMR vaccine within one, two and three months after it was due. Children due their MMR2 vaccine 01/04/2022 to 31/03/2024 and alive and resident in Wales as at 31/03/2024  </vt:lpstr>
      <vt:lpstr>MMR resources</vt:lpstr>
      <vt:lpstr>School aged vaccination programmes  Rose Jones Specialist Nurse Immunisation VPDP  </vt:lpstr>
      <vt:lpstr>Men ACWY vaccine - Change of vaccine in Men ACWY programme 2024 </vt:lpstr>
      <vt:lpstr>MenACWY PGD</vt:lpstr>
      <vt:lpstr>MenQuadfi® preparation and administration (1)</vt:lpstr>
      <vt:lpstr>MenQuadfi® preparation and administration (2)</vt:lpstr>
      <vt:lpstr>MenQuadfi®: adverse reactions</vt:lpstr>
      <vt:lpstr>Update: Green Book chapter 2: consent</vt:lpstr>
      <vt:lpstr>Information for informed consent: vaccinations in the school setting</vt:lpstr>
      <vt:lpstr>Written consent</vt:lpstr>
      <vt:lpstr>Vaccination information leaflets</vt:lpstr>
      <vt:lpstr>Influenza vaccination programmes  Lead Nurse Hawys Youlden  VPDP  </vt:lpstr>
      <vt:lpstr>Changes to the start of the 2024 to 2025 flu vaccination programme </vt:lpstr>
      <vt:lpstr>LAIV move to a trivalent vaccine (1)</vt:lpstr>
      <vt:lpstr>LAIV move to a trivalent vaccine (2) </vt:lpstr>
      <vt:lpstr>QIVr flu vaccine will not be available for 2024/25</vt:lpstr>
      <vt:lpstr>Vaccines eligible for reimbursement in Wales for the different age cohorts</vt:lpstr>
      <vt:lpstr>PowerPoint Presentation</vt:lpstr>
      <vt:lpstr>Adult vaccination programmes </vt:lpstr>
      <vt:lpstr>Shingles</vt:lpstr>
      <vt:lpstr>Shingles opportunistic vaccination</vt:lpstr>
      <vt:lpstr>Shingles</vt:lpstr>
      <vt:lpstr>Mpox vaccination programme</vt:lpstr>
      <vt:lpstr>Mpox vaccination</vt:lpstr>
      <vt:lpstr>Legal Framework for Administration </vt:lpstr>
      <vt:lpstr>Intramuscular administration of Jynneos® Vaccine </vt:lpstr>
      <vt:lpstr>Gonorrhoea vaccination programme</vt:lpstr>
      <vt:lpstr>Gonorrhoea vaccination programme (1)</vt:lpstr>
      <vt:lpstr>Gonorrhoea vaccination programme (2)</vt:lpstr>
      <vt:lpstr>Vaccine equity- Public Engagement Team</vt:lpstr>
      <vt:lpstr>Public Engagement Team</vt:lpstr>
      <vt:lpstr>Co-Production</vt:lpstr>
      <vt:lpstr>Engagement and Behavioural Science</vt:lpstr>
      <vt:lpstr>eLearning module: Optimising Vaccine Uptake: Using motivational interviewing for better conversations </vt:lpstr>
      <vt:lpstr>Communications team update  Sarah Hartman  Communications Manager VPDP/Health Protection Communications team PHW </vt:lpstr>
      <vt:lpstr>Communication team update</vt:lpstr>
      <vt:lpstr>Any questions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4</cp:revision>
  <cp:lastPrinted>2024-06-11T07:51:54Z</cp:lastPrinted>
  <dcterms:created xsi:type="dcterms:W3CDTF">2020-12-14T08:16:43Z</dcterms:created>
  <dcterms:modified xsi:type="dcterms:W3CDTF">2024-06-20T09:52:28Z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