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5"/>
  </p:notesMasterIdLst>
  <p:sldIdLst>
    <p:sldId id="256" r:id="rId5"/>
    <p:sldId id="261" r:id="rId6"/>
    <p:sldId id="389" r:id="rId7"/>
    <p:sldId id="414" r:id="rId8"/>
    <p:sldId id="415" r:id="rId9"/>
    <p:sldId id="429" r:id="rId10"/>
    <p:sldId id="416" r:id="rId11"/>
    <p:sldId id="437" r:id="rId12"/>
    <p:sldId id="417" r:id="rId13"/>
    <p:sldId id="418" r:id="rId14"/>
    <p:sldId id="419" r:id="rId15"/>
    <p:sldId id="420" r:id="rId16"/>
    <p:sldId id="421" r:id="rId17"/>
    <p:sldId id="422" r:id="rId18"/>
    <p:sldId id="423" r:id="rId19"/>
    <p:sldId id="424" r:id="rId20"/>
    <p:sldId id="425" r:id="rId21"/>
    <p:sldId id="426" r:id="rId22"/>
    <p:sldId id="427" r:id="rId23"/>
    <p:sldId id="428" r:id="rId24"/>
    <p:sldId id="430" r:id="rId25"/>
    <p:sldId id="439" r:id="rId26"/>
    <p:sldId id="431" r:id="rId27"/>
    <p:sldId id="433" r:id="rId28"/>
    <p:sldId id="432" r:id="rId29"/>
    <p:sldId id="434" r:id="rId30"/>
    <p:sldId id="436" r:id="rId31"/>
    <p:sldId id="438" r:id="rId32"/>
    <p:sldId id="435" r:id="rId33"/>
    <p:sldId id="41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re Powell (Public Health Wales)" initials="CP(HW" lastIdx="27" clrIdx="0">
    <p:extLst>
      <p:ext uri="{19B8F6BF-5375-455C-9EA6-DF929625EA0E}">
        <p15:presenceInfo xmlns:p15="http://schemas.microsoft.com/office/powerpoint/2012/main" userId="S-1-5-21-978635462-3828570294-627434887-229138" providerId="AD"/>
      </p:ext>
    </p:extLst>
  </p:cmAuthor>
  <p:cmAuthor id="2" name="Rosemary Jones (Public Health Wales)" initials="RJ(HW" lastIdx="6" clrIdx="1">
    <p:extLst>
      <p:ext uri="{19B8F6BF-5375-455C-9EA6-DF929625EA0E}">
        <p15:presenceInfo xmlns:p15="http://schemas.microsoft.com/office/powerpoint/2012/main" userId="S-1-5-21-978635462-3828570294-627434887-198391" providerId="AD"/>
      </p:ext>
    </p:extLst>
  </p:cmAuthor>
  <p:cmAuthor id="3" name="Nicola Meredith (Public Health Wales - No. 2 Capital Quarter)" initials="NM(HW-N2CQ" lastIdx="10" clrIdx="2">
    <p:extLst>
      <p:ext uri="{19B8F6BF-5375-455C-9EA6-DF929625EA0E}">
        <p15:presenceInfo xmlns:p15="http://schemas.microsoft.com/office/powerpoint/2012/main" userId="S-1-5-21-978635462-3828570294-627434887-2263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E03882"/>
    <a:srgbClr val="29B8CE"/>
    <a:srgbClr val="FF5248"/>
    <a:srgbClr val="324F82"/>
    <a:srgbClr val="FFDC00"/>
    <a:srgbClr val="00A7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5" autoAdjust="0"/>
    <p:restoredTop sz="67016" autoAdjust="0"/>
  </p:normalViewPr>
  <p:slideViewPr>
    <p:cSldViewPr snapToGrid="0">
      <p:cViewPr varScale="1">
        <p:scale>
          <a:sx n="49" d="100"/>
          <a:sy n="49" d="100"/>
        </p:scale>
        <p:origin x="846" y="42"/>
      </p:cViewPr>
      <p:guideLst/>
    </p:cSldViewPr>
  </p:slideViewPr>
  <p:outlineViewPr>
    <p:cViewPr>
      <p:scale>
        <a:sx n="33" d="100"/>
        <a:sy n="33" d="100"/>
      </p:scale>
      <p:origin x="0" y="-70848"/>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52" d="100"/>
          <a:sy n="52" d="100"/>
        </p:scale>
        <p:origin x="2671" y="5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09/12/2021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nww.immunisation.wales.nhs.uk/annual-cover-reports"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nww.immunisation.wales.nhs.uk/pneumococcal-immunisation"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nww.immunisation.wales.nhs.uk/policy-letters-j-to-z#Pneumococcal_Diseas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nww.immunisation.wales.nhs.uk/sitesplus/documents/1124/CMO-CEM-2020-29%20-%20Update%20on%20Pneumovax23%20(PPV23)%20vaccine%20supplies%20and%20clinical%20prioritisation%20guidance_pdf.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nww.immunisation.wales.nhs.uk/pneumococcal-diseas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nww.immunisation.wales.nhs.uk/policy-letters-j-to-z#Pneumococcal_Disease"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assets.publishing.service.gov.uk/government/uploads/system/uploads/attachment_data/file/932130/ImmForm_how_to_register_helpsheet.pdf"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8" Type="http://schemas.openxmlformats.org/officeDocument/2006/relationships/hyperlink" Target="https://assets.publishing.service.gov.uk/government/uploads/system/uploads/attachment_data/file/477966/JCVI_pnemococcal.pdf" TargetMode="External"/><Relationship Id="rId3" Type="http://schemas.openxmlformats.org/officeDocument/2006/relationships/hyperlink" Target="https://www.cochranelibrary.com/cdsr/doi/10.1002/14651858.CD000422.pub3/full" TargetMode="External"/><Relationship Id="rId7" Type="http://schemas.openxmlformats.org/officeDocument/2006/relationships/hyperlink" Target="http://vk.ovg.ox.ac.uk/pcv"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vk.ovg.ox.ac.uk/herd-immunity" TargetMode="External"/><Relationship Id="rId5" Type="http://schemas.openxmlformats.org/officeDocument/2006/relationships/hyperlink" Target="https://www.ncbi.nlm.nih.gov/pubmed/28126327" TargetMode="External"/><Relationship Id="rId4" Type="http://schemas.openxmlformats.org/officeDocument/2006/relationships/hyperlink" Target="https://www.ncbi.nlm.nih.gov/pubmed/23000122"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s://www.medicines.org.uk/emc/product/9692/smpc" TargetMode="External"/><Relationship Id="rId4" Type="http://schemas.openxmlformats.org/officeDocument/2006/relationships/hyperlink" Target="https://www.medicines.org.uk/emc/product/453/smpc"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849646/PCV_schedule_change_HCP_information.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smtClean="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smtClean="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smtClean="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smtClean="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smtClean="0">
                <a:solidFill>
                  <a:schemeClr val="tx1"/>
                </a:solidFill>
                <a:latin typeface="Arial" charset="0"/>
                <a:ea typeface="ＭＳ Ｐゴシック" charset="-128"/>
                <a:cs typeface="+mn-cs"/>
              </a:rPr>
              <a:t>© 2021 Public Health Wales NHS Trust.</a:t>
            </a:r>
            <a:endParaRPr lang="en-US" dirty="0" smtClean="0">
              <a:latin typeface="Arial" pitchFamily="34" charset="0"/>
              <a:ea typeface="ＭＳ Ｐゴシック" pitchFamily="34" charset="-128"/>
            </a:endParaRPr>
          </a:p>
          <a:p>
            <a:endParaRPr lang="en-GB" dirty="0" smtClean="0"/>
          </a:p>
          <a:p>
            <a:endParaRPr lang="en-GB" dirty="0"/>
          </a:p>
        </p:txBody>
      </p:sp>
      <p:sp>
        <p:nvSpPr>
          <p:cNvPr id="4" name="Slide Number Placeholder 3"/>
          <p:cNvSpPr>
            <a:spLocks noGrp="1"/>
          </p:cNvSpPr>
          <p:nvPr>
            <p:ph type="sldNum" sz="quarter" idx="10"/>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1779957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dirty="0" smtClean="0">
                <a:latin typeface="Arial" panose="020B0604020202020204" pitchFamily="34" charset="0"/>
                <a:cs typeface="Arial" panose="020B0604020202020204" pitchFamily="34" charset="0"/>
              </a:rPr>
              <a:t>All at risk infants under one year (see Table 25.2 on previous slide), including those severely immunocompromised</a:t>
            </a:r>
            <a:r>
              <a:rPr lang="en-GB" sz="1200" i="0" dirty="0" smtClean="0">
                <a:latin typeface="Arial" panose="020B0604020202020204" pitchFamily="34" charset="0"/>
                <a:cs typeface="Arial" panose="020B0604020202020204" pitchFamily="34" charset="0"/>
              </a:rPr>
              <a:t> this includes:</a:t>
            </a:r>
            <a:r>
              <a:rPr lang="en-GB" sz="1200" i="1" baseline="0" dirty="0" smtClean="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bone marrow transplant patients, patients with acute and chronic leukaemia, multiple myeloma or genetic disorders affecting the immune system (e.g. IRAK-4, NEMO, complement deficiency).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Arial" panose="020B0604020202020204" pitchFamily="34" charset="0"/>
                <a:cs typeface="Arial" panose="020B0604020202020204" pitchFamily="34" charset="0"/>
              </a:rPr>
              <a:t>Children in this age group who are severely immunocompromised and those with </a:t>
            </a:r>
            <a:r>
              <a:rPr lang="en-GB" dirty="0" err="1" smtClean="0">
                <a:latin typeface="Arial" panose="020B0604020202020204" pitchFamily="34" charset="0"/>
                <a:cs typeface="Arial" panose="020B0604020202020204" pitchFamily="34" charset="0"/>
              </a:rPr>
              <a:t>asplenia</a:t>
            </a:r>
            <a:r>
              <a:rPr lang="en-GB" dirty="0" smtClean="0">
                <a:latin typeface="Arial" panose="020B0604020202020204" pitchFamily="34" charset="0"/>
                <a:cs typeface="Arial" panose="020B0604020202020204" pitchFamily="34" charset="0"/>
              </a:rPr>
              <a:t>, splenic dysfunction or complement disorders are recommended to have an additional PCV13 dose. A further dose of PCV13 should be given at least two months after the routine dose due on their first birthday. A single dose of PPV23 should be then given when they reach the age of two years, at least two months after the last dose of PCV13. The intervals between doses of PCV13 may be reduced to one month if necessary to ensure that the immunisation schedule is completed.</a:t>
            </a:r>
          </a:p>
          <a:p>
            <a:endParaRPr lang="en-GB" dirty="0" smtClean="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10</a:t>
            </a:fld>
            <a:endParaRPr lang="en-GB" dirty="0"/>
          </a:p>
        </p:txBody>
      </p:sp>
    </p:spTree>
    <p:extLst>
      <p:ext uri="{BB962C8B-B14F-4D97-AF65-F5344CB8AC3E}">
        <p14:creationId xmlns:p14="http://schemas.microsoft.com/office/powerpoint/2010/main" val="3620815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If PPV23 has already been administered, then wait at least six months after the PPV23 dose to give PCV13 in order to reduce the theoretical risk of pneumococcal serotype-specific hypo-responsiveness.</a:t>
            </a:r>
          </a:p>
          <a:p>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11</a:t>
            </a:fld>
            <a:endParaRPr lang="en-GB" dirty="0"/>
          </a:p>
        </p:txBody>
      </p:sp>
    </p:spTree>
    <p:extLst>
      <p:ext uri="{BB962C8B-B14F-4D97-AF65-F5344CB8AC3E}">
        <p14:creationId xmlns:p14="http://schemas.microsoft.com/office/powerpoint/2010/main" val="3241934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If PPV23 has already been administered, then wait at least six months after the PPV23 dose to give PCV13 in order to reduce the theoretical risk of pneumococcal serotype-specific hypo-responsiveness.</a:t>
            </a:r>
          </a:p>
          <a:p>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12</a:t>
            </a:fld>
            <a:endParaRPr lang="en-GB" dirty="0"/>
          </a:p>
        </p:txBody>
      </p:sp>
    </p:spTree>
    <p:extLst>
      <p:ext uri="{BB962C8B-B14F-4D97-AF65-F5344CB8AC3E}">
        <p14:creationId xmlns:p14="http://schemas.microsoft.com/office/powerpoint/2010/main" val="3167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panose="020B0604020202020204" pitchFamily="34" charset="0"/>
                <a:ea typeface="+mn-ea"/>
                <a:cs typeface="Arial" panose="020B0604020202020204" pitchFamily="34" charset="0"/>
              </a:rPr>
              <a:t>Source: The Green book, chapter 25, Pneumococcal:</a:t>
            </a:r>
          </a:p>
          <a:p>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3"/>
              </a:rPr>
              <a:t>https://www.gov.uk/government/publications/pneumococcal-the-green-book-chapter-25</a:t>
            </a:r>
            <a:r>
              <a:rPr lang="en-GB" sz="1200" kern="1200" dirty="0" smtClean="0">
                <a:solidFill>
                  <a:schemeClr val="tx1"/>
                </a:solidFill>
                <a:effectLst/>
                <a:latin typeface="Arial" panose="020B0604020202020204" pitchFamily="34" charset="0"/>
                <a:ea typeface="+mn-ea"/>
                <a:cs typeface="Arial" panose="020B0604020202020204" pitchFamily="34" charset="0"/>
              </a:rPr>
              <a:t> </a:t>
            </a:r>
          </a:p>
          <a:p>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13</a:t>
            </a:fld>
            <a:endParaRPr lang="en-GB" dirty="0"/>
          </a:p>
        </p:txBody>
      </p:sp>
    </p:spTree>
    <p:extLst>
      <p:ext uri="{BB962C8B-B14F-4D97-AF65-F5344CB8AC3E}">
        <p14:creationId xmlns:p14="http://schemas.microsoft.com/office/powerpoint/2010/main" val="2610745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If it is not possible to vaccinate beforehand, splenectomy, chemotherapy or radiotherapy should never be delayed.</a:t>
            </a: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14</a:t>
            </a:fld>
            <a:endParaRPr lang="en-GB" dirty="0"/>
          </a:p>
        </p:txBody>
      </p:sp>
    </p:spTree>
    <p:extLst>
      <p:ext uri="{BB962C8B-B14F-4D97-AF65-F5344CB8AC3E}">
        <p14:creationId xmlns:p14="http://schemas.microsoft.com/office/powerpoint/2010/main" val="1854157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Arial" panose="020B0604020202020204" pitchFamily="34" charset="0"/>
                <a:cs typeface="Arial" panose="020B0604020202020204" pitchFamily="34" charset="0"/>
              </a:rPr>
              <a:t>COVER</a:t>
            </a:r>
            <a:r>
              <a:rPr lang="en-GB" baseline="0" dirty="0" smtClean="0">
                <a:latin typeface="Arial" panose="020B0604020202020204" pitchFamily="34" charset="0"/>
                <a:cs typeface="Arial" panose="020B0604020202020204" pitchFamily="34" charset="0"/>
              </a:rPr>
              <a:t> Annual Report 2020/21: </a:t>
            </a: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3"/>
              </a:rPr>
              <a:t>http://nww.immunisation.wales.nhs.uk/annual-cover-reports</a:t>
            </a:r>
            <a:r>
              <a:rPr lang="en-GB" sz="1200" kern="1200" dirty="0" smtClean="0">
                <a:solidFill>
                  <a:schemeClr val="tx1"/>
                </a:solidFill>
                <a:effectLst/>
                <a:latin typeface="Arial" panose="020B0604020202020204" pitchFamily="34" charset="0"/>
                <a:ea typeface="+mn-ea"/>
                <a:cs typeface="Arial" panose="020B0604020202020204" pitchFamily="34" charset="0"/>
              </a:rPr>
              <a:t> </a:t>
            </a:r>
            <a:endParaRPr lang="en-GB" baseline="0" dirty="0" smtClean="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latin typeface="Arial" panose="020B0604020202020204" pitchFamily="34" charset="0"/>
                <a:cs typeface="Arial" panose="020B0604020202020204" pitchFamily="34" charset="0"/>
              </a:rPr>
              <a:t>Pneumococcal polysaccharide vaccination (PPV) uptake in Wales in 2019/20:  </a:t>
            </a: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4"/>
              </a:rPr>
              <a:t>http://nww.immunisation.wales.nhs.uk/pneumococcal-immunisation</a:t>
            </a:r>
            <a:r>
              <a:rPr lang="en-GB" sz="1200" kern="1200" dirty="0" smtClean="0">
                <a:solidFill>
                  <a:schemeClr val="tx1"/>
                </a:solidFill>
                <a:effectLst/>
                <a:latin typeface="Arial" panose="020B0604020202020204" pitchFamily="34" charset="0"/>
                <a:ea typeface="+mn-ea"/>
                <a:cs typeface="Arial" panose="020B0604020202020204" pitchFamily="34" charset="0"/>
              </a:rPr>
              <a:t> </a:t>
            </a: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15</a:t>
            </a:fld>
            <a:endParaRPr lang="en-GB" dirty="0"/>
          </a:p>
        </p:txBody>
      </p:sp>
    </p:spTree>
    <p:extLst>
      <p:ext uri="{BB962C8B-B14F-4D97-AF65-F5344CB8AC3E}">
        <p14:creationId xmlns:p14="http://schemas.microsoft.com/office/powerpoint/2010/main" val="3820055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Arial" panose="020B0604020202020204" pitchFamily="34" charset="0"/>
                <a:cs typeface="Arial" panose="020B0604020202020204" pitchFamily="34" charset="0"/>
              </a:rPr>
              <a:t>CMO – PPV23 supply</a:t>
            </a:r>
            <a:r>
              <a:rPr lang="en-GB" baseline="0" dirty="0" smtClean="0">
                <a:latin typeface="Arial" panose="020B0604020202020204" pitchFamily="34" charset="0"/>
                <a:cs typeface="Arial" panose="020B0604020202020204" pitchFamily="34" charset="0"/>
              </a:rPr>
              <a:t> and prioritisation letters:  </a:t>
            </a: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3"/>
              </a:rPr>
              <a:t>http://nww.immunisation.wales.nhs.uk/policy-letters-j-to-z#Pneumococcal_Disease</a:t>
            </a:r>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16</a:t>
            </a:fld>
            <a:endParaRPr lang="en-GB" dirty="0"/>
          </a:p>
        </p:txBody>
      </p:sp>
    </p:spTree>
    <p:extLst>
      <p:ext uri="{BB962C8B-B14F-4D97-AF65-F5344CB8AC3E}">
        <p14:creationId xmlns:p14="http://schemas.microsoft.com/office/powerpoint/2010/main" val="1314054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‘National stocks of PCV13 (Prevenar13), or separately procured PCV10 (</a:t>
            </a:r>
            <a:r>
              <a:rPr lang="en-GB" sz="1200" kern="1200" dirty="0" err="1" smtClean="0">
                <a:solidFill>
                  <a:schemeClr val="tx1"/>
                </a:solidFill>
                <a:effectLst/>
                <a:latin typeface="Arial" panose="020B0604020202020204" pitchFamily="34" charset="0"/>
                <a:ea typeface="+mn-ea"/>
                <a:cs typeface="Arial" panose="020B0604020202020204" pitchFamily="34" charset="0"/>
              </a:rPr>
              <a:t>Synflorix</a:t>
            </a:r>
            <a:r>
              <a:rPr lang="en-GB" sz="1200" kern="1200" dirty="0" smtClean="0">
                <a:solidFill>
                  <a:schemeClr val="tx1"/>
                </a:solidFill>
                <a:effectLst/>
                <a:latin typeface="Arial" panose="020B0604020202020204" pitchFamily="34" charset="0"/>
                <a:ea typeface="+mn-ea"/>
                <a:cs typeface="Arial" panose="020B0604020202020204" pitchFamily="34" charset="0"/>
              </a:rPr>
              <a:t>), should not be used in place of PPV23 because herd protection from the childhood PCV13 programme has reduced pneumococcal disease due to these serotypes across all ages, including the elderly. PPV23 helps provide additional protection against serotypes that are not covered by PCV13 or PCV10.’ </a:t>
            </a: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3"/>
              </a:rPr>
              <a:t>CMO November 2020</a:t>
            </a:r>
            <a:endParaRPr lang="en-GB" sz="1200" kern="1200" dirty="0" smtClean="0">
              <a:solidFill>
                <a:schemeClr val="tx1"/>
              </a:solidFill>
              <a:effectLst/>
              <a:latin typeface="Arial" panose="020B0604020202020204" pitchFamily="34" charset="0"/>
              <a:ea typeface="+mn-ea"/>
              <a:cs typeface="Arial" panose="020B0604020202020204" pitchFamily="34" charset="0"/>
            </a:endParaRPr>
          </a:p>
          <a:p>
            <a:endParaRPr lang="en-GB" dirty="0" smtClean="0"/>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17</a:t>
            </a:fld>
            <a:endParaRPr lang="en-GB" dirty="0"/>
          </a:p>
        </p:txBody>
      </p:sp>
    </p:spTree>
    <p:extLst>
      <p:ext uri="{BB962C8B-B14F-4D97-AF65-F5344CB8AC3E}">
        <p14:creationId xmlns:p14="http://schemas.microsoft.com/office/powerpoint/2010/main" val="2437116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Arial" panose="020B0604020202020204" pitchFamily="34" charset="0"/>
                <a:cs typeface="Arial" panose="020B0604020202020204" pitchFamily="34" charset="0"/>
              </a:rPr>
              <a:t>PPV prioritisation – A quick reference</a:t>
            </a:r>
            <a:r>
              <a:rPr lang="en-GB" baseline="0" dirty="0" smtClean="0">
                <a:latin typeface="Arial" panose="020B0604020202020204" pitchFamily="34" charset="0"/>
                <a:cs typeface="Arial" panose="020B0604020202020204" pitchFamily="34" charset="0"/>
              </a:rPr>
              <a:t> guide, Public Health Wales 2021: </a:t>
            </a: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3"/>
              </a:rPr>
              <a:t>http://nww.immunisation.wales.nhs.uk/pneumococcal-disease</a:t>
            </a:r>
            <a:endParaRPr lang="en-GB" dirty="0" smtClean="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18</a:t>
            </a:fld>
            <a:endParaRPr lang="en-GB" dirty="0"/>
          </a:p>
        </p:txBody>
      </p:sp>
    </p:spTree>
    <p:extLst>
      <p:ext uri="{BB962C8B-B14F-4D97-AF65-F5344CB8AC3E}">
        <p14:creationId xmlns:p14="http://schemas.microsoft.com/office/powerpoint/2010/main" val="3657038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Update on </a:t>
            </a:r>
            <a:r>
              <a:rPr kumimoji="0" lang="en-GB" sz="1200" b="0" i="0" u="none" strike="noStrike" kern="1200" cap="none" spc="0" normalizeH="0" baseline="0" noProof="0" dirty="0" err="1" smtClean="0">
                <a:ln>
                  <a:noFill/>
                </a:ln>
                <a:solidFill>
                  <a:prstClr val="black"/>
                </a:solidFill>
                <a:effectLst/>
                <a:uLnTx/>
                <a:uFillTx/>
                <a:latin typeface="Arial" panose="020B0604020202020204" pitchFamily="34" charset="0"/>
                <a:ea typeface="+mn-ea"/>
                <a:cs typeface="Arial" panose="020B0604020202020204" pitchFamily="34" charset="0"/>
              </a:rPr>
              <a:t>Pneumovax</a:t>
            </a:r>
            <a:r>
              <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 23 vaccine supplies, CMO, Welsh Government May 2021: </a:t>
            </a:r>
            <a:r>
              <a:rPr kumimoji="0" lang="en-GB" sz="1200" b="0" i="0" u="sng"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hlinkClick r:id="rId3"/>
              </a:rPr>
              <a:t>http://nww.immunisation.wales.nhs.uk/policy-letters-j-to-z#Pneumococcal_Disease</a:t>
            </a:r>
            <a:r>
              <a:rPr kumimoji="0" lang="en-GB" sz="1200" b="0" i="0" u="sng"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How to register for an </a:t>
            </a:r>
            <a:r>
              <a:rPr kumimoji="0" lang="en-GB" sz="1200" b="0" i="0" u="none" strike="noStrike" kern="1200" cap="none" spc="0" normalizeH="0" baseline="0" noProof="0" dirty="0" err="1" smtClean="0">
                <a:ln>
                  <a:noFill/>
                </a:ln>
                <a:solidFill>
                  <a:prstClr val="black"/>
                </a:solidFill>
                <a:effectLst/>
                <a:uLnTx/>
                <a:uFillTx/>
                <a:latin typeface="Arial" panose="020B0604020202020204" pitchFamily="34" charset="0"/>
                <a:ea typeface="+mn-ea"/>
                <a:cs typeface="Arial" panose="020B0604020202020204" pitchFamily="34" charset="0"/>
              </a:rPr>
              <a:t>ImmForm</a:t>
            </a:r>
            <a:r>
              <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 account, Public Health England 2020: </a:t>
            </a:r>
            <a:r>
              <a:rPr kumimoji="0" lang="en-GB" sz="1200" b="0" i="0" u="sng"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hlinkClick r:id="rId4"/>
              </a:rPr>
              <a:t>https://assets.publishing.service.gov.uk/government/uploads/system/uploads/attachment_data/file/932130/ImmForm_how_to_register_helpsheet.pdf</a:t>
            </a:r>
            <a:endPar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19</a:t>
            </a:fld>
            <a:endParaRPr lang="en-GB" dirty="0"/>
          </a:p>
        </p:txBody>
      </p:sp>
    </p:spTree>
    <p:extLst>
      <p:ext uri="{BB962C8B-B14F-4D97-AF65-F5344CB8AC3E}">
        <p14:creationId xmlns:p14="http://schemas.microsoft.com/office/powerpoint/2010/main" val="1310841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a:p>
        </p:txBody>
      </p:sp>
      <p:sp>
        <p:nvSpPr>
          <p:cNvPr id="4" name="Slide Number Placeholder 3"/>
          <p:cNvSpPr>
            <a:spLocks noGrp="1"/>
          </p:cNvSpPr>
          <p:nvPr>
            <p:ph type="sldNum" sz="quarter" idx="10"/>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976184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20</a:t>
            </a:fld>
            <a:endParaRPr lang="en-GB" dirty="0"/>
          </a:p>
        </p:txBody>
      </p:sp>
    </p:spTree>
    <p:extLst>
      <p:ext uri="{BB962C8B-B14F-4D97-AF65-F5344CB8AC3E}">
        <p14:creationId xmlns:p14="http://schemas.microsoft.com/office/powerpoint/2010/main" val="2089493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21</a:t>
            </a:fld>
            <a:endParaRPr lang="en-GB" dirty="0"/>
          </a:p>
        </p:txBody>
      </p:sp>
    </p:spTree>
    <p:extLst>
      <p:ext uri="{BB962C8B-B14F-4D97-AF65-F5344CB8AC3E}">
        <p14:creationId xmlns:p14="http://schemas.microsoft.com/office/powerpoint/2010/main" val="2811501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17518432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23</a:t>
            </a:fld>
            <a:endParaRPr lang="en-GB" dirty="0"/>
          </a:p>
        </p:txBody>
      </p:sp>
    </p:spTree>
    <p:extLst>
      <p:ext uri="{BB962C8B-B14F-4D97-AF65-F5344CB8AC3E}">
        <p14:creationId xmlns:p14="http://schemas.microsoft.com/office/powerpoint/2010/main" val="2381208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latin typeface="Arial" panose="020B0604020202020204" pitchFamily="34" charset="0"/>
                <a:cs typeface="Arial" panose="020B0604020202020204" pitchFamily="34" charset="0"/>
              </a:rPr>
              <a:t>The Green book, chapter 25, Pneumococcal: </a:t>
            </a:r>
            <a:r>
              <a:rPr lang="en-GB" sz="1200" kern="1200" dirty="0" smtClean="0">
                <a:solidFill>
                  <a:schemeClr val="tx1"/>
                </a:solidFill>
                <a:effectLst/>
                <a:latin typeface="Arial" panose="020B0604020202020204" pitchFamily="34" charset="0"/>
                <a:ea typeface="+mn-ea"/>
                <a:cs typeface="Arial" panose="020B0604020202020204" pitchFamily="34" charset="0"/>
              </a:rPr>
              <a:t> </a:t>
            </a:r>
          </a:p>
          <a:p>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3"/>
              </a:rPr>
              <a:t>https://www.gov.uk/government/publications/pneumococcal-the-green-book-chapter-25</a:t>
            </a:r>
            <a:r>
              <a:rPr lang="en-GB" sz="1200" kern="1200" dirty="0" smtClean="0">
                <a:solidFill>
                  <a:schemeClr val="tx1"/>
                </a:solidFill>
                <a:effectLst/>
                <a:latin typeface="Arial" panose="020B0604020202020204" pitchFamily="34" charset="0"/>
                <a:ea typeface="+mn-ea"/>
                <a:cs typeface="Arial" panose="020B0604020202020204" pitchFamily="34" charset="0"/>
              </a:rPr>
              <a:t> </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24</a:t>
            </a:fld>
            <a:endParaRPr lang="en-GB" dirty="0"/>
          </a:p>
        </p:txBody>
      </p:sp>
    </p:spTree>
    <p:extLst>
      <p:ext uri="{BB962C8B-B14F-4D97-AF65-F5344CB8AC3E}">
        <p14:creationId xmlns:p14="http://schemas.microsoft.com/office/powerpoint/2010/main" val="11883858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25</a:t>
            </a:fld>
            <a:endParaRPr lang="en-GB" dirty="0"/>
          </a:p>
        </p:txBody>
      </p:sp>
    </p:spTree>
    <p:extLst>
      <p:ext uri="{BB962C8B-B14F-4D97-AF65-F5344CB8AC3E}">
        <p14:creationId xmlns:p14="http://schemas.microsoft.com/office/powerpoint/2010/main" val="5163237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3"/>
              </a:rPr>
              <a:t>A 2013 Cochrane review ⁹</a:t>
            </a:r>
            <a:r>
              <a:rPr lang="en-GB" sz="1200" b="0" i="0" kern="1200" dirty="0" smtClean="0">
                <a:solidFill>
                  <a:schemeClr val="tx1"/>
                </a:solidFill>
                <a:effectLst/>
                <a:latin typeface="Arial" panose="020B0604020202020204" pitchFamily="34" charset="0"/>
                <a:ea typeface="+mn-ea"/>
                <a:cs typeface="Arial" panose="020B0604020202020204" pitchFamily="34" charset="0"/>
              </a:rPr>
              <a:t> looked at 25 studies of PPV23 vaccine effectiveness in over 125,000 people. It found strong evidence that the PPV23 was effective against invasive pneumococcal disease (meningitis and septicaemia) in adults. It also said that ‘Evidence from the included studies indicates vaccination might not afford as much protection in adults with chronic illness as it does for healthy adults. The available evidence does not demonstrate that pneumococcal polysaccharide vaccines prevent pneumonia (of all causes) or mortality in adults.’</a:t>
            </a:r>
          </a:p>
          <a:p>
            <a:r>
              <a:rPr lang="en-GB" sz="1200" b="0" i="0" kern="1200" dirty="0" smtClean="0">
                <a:solidFill>
                  <a:schemeClr val="tx1"/>
                </a:solidFill>
                <a:effectLst/>
                <a:latin typeface="Arial" panose="020B0604020202020204" pitchFamily="34" charset="0"/>
                <a:ea typeface="+mn-ea"/>
                <a:cs typeface="Arial" panose="020B0604020202020204" pitchFamily="34" charset="0"/>
              </a:rPr>
              <a:t>Studies have shown that protection offered by the PPV23 wanes after about 3 years, and that PPV23 is less effective in over 75s than in 65-75 year olds (see </a:t>
            </a:r>
            <a:r>
              <a:rPr lang="en-GB" sz="1200" b="0" i="0" u="none" strike="noStrike" kern="1200" dirty="0" smtClean="0">
                <a:solidFill>
                  <a:schemeClr val="tx1"/>
                </a:solidFill>
                <a:effectLst/>
                <a:latin typeface="Arial" panose="020B0604020202020204" pitchFamily="34" charset="0"/>
                <a:ea typeface="+mn-ea"/>
                <a:cs typeface="Arial" panose="020B0604020202020204" pitchFamily="34" charset="0"/>
                <a:hlinkClick r:id="rId4"/>
              </a:rPr>
              <a:t>Andrews et al, 2012</a:t>
            </a:r>
            <a:r>
              <a:rPr lang="en-GB" sz="1200" b="0" i="0" u="none" strike="noStrike" kern="1200" baseline="30000" dirty="0" smtClean="0">
                <a:solidFill>
                  <a:schemeClr val="tx1"/>
                </a:solidFill>
                <a:effectLst/>
                <a:latin typeface="Arial" panose="020B0604020202020204" pitchFamily="34" charset="0"/>
                <a:ea typeface="+mn-ea"/>
                <a:cs typeface="Arial" panose="020B0604020202020204" pitchFamily="34" charset="0"/>
                <a:hlinkClick r:id="rId4"/>
              </a:rPr>
              <a:t>9</a:t>
            </a:r>
            <a:r>
              <a:rPr lang="en-GB" sz="1200" b="0" i="0" u="none" strike="noStrike" kern="1200" dirty="0" smtClean="0">
                <a:solidFill>
                  <a:schemeClr val="tx1"/>
                </a:solidFill>
                <a:effectLst/>
                <a:latin typeface="Arial" panose="020B0604020202020204" pitchFamily="34" charset="0"/>
                <a:ea typeface="+mn-ea"/>
                <a:cs typeface="Arial" panose="020B0604020202020204" pitchFamily="34" charset="0"/>
                <a:hlinkClick r:id="rId4"/>
              </a:rPr>
              <a:t> </a:t>
            </a:r>
            <a:r>
              <a:rPr lang="en-GB" sz="1200" b="0" i="0" kern="1200" dirty="0" smtClean="0">
                <a:solidFill>
                  <a:schemeClr val="tx1"/>
                </a:solidFill>
                <a:effectLst/>
                <a:latin typeface="Arial" panose="020B0604020202020204" pitchFamily="34" charset="0"/>
                <a:ea typeface="+mn-ea"/>
                <a:cs typeface="Arial" panose="020B0604020202020204" pitchFamily="34" charset="0"/>
              </a:rPr>
              <a:t> and </a:t>
            </a:r>
            <a:r>
              <a:rPr lang="en-GB" sz="1200" b="0" i="0" u="none" strike="noStrike" kern="1200" dirty="0" smtClean="0">
                <a:solidFill>
                  <a:schemeClr val="tx1"/>
                </a:solidFill>
                <a:effectLst/>
                <a:latin typeface="Arial" panose="020B0604020202020204" pitchFamily="34" charset="0"/>
                <a:ea typeface="+mn-ea"/>
                <a:cs typeface="Arial" panose="020B0604020202020204" pitchFamily="34" charset="0"/>
                <a:hlinkClick r:id="rId5"/>
              </a:rPr>
              <a:t>Suzuki et al, 2017</a:t>
            </a:r>
            <a:r>
              <a:rPr lang="en-GB" sz="1200" b="0" i="0" u="none" strike="noStrike" kern="1200" baseline="30000" dirty="0" smtClean="0">
                <a:solidFill>
                  <a:schemeClr val="tx1"/>
                </a:solidFill>
                <a:effectLst/>
                <a:latin typeface="Arial" panose="020B0604020202020204" pitchFamily="34" charset="0"/>
                <a:ea typeface="+mn-ea"/>
                <a:cs typeface="Arial" panose="020B0604020202020204" pitchFamily="34" charset="0"/>
                <a:hlinkClick r:id="rId5"/>
              </a:rPr>
              <a:t>10</a:t>
            </a:r>
            <a:r>
              <a:rPr lang="en-GB" sz="1200" b="0" i="0" u="none" strike="noStrike" kern="1200" dirty="0" smtClean="0">
                <a:solidFill>
                  <a:schemeClr val="tx1"/>
                </a:solidFill>
                <a:effectLst/>
                <a:latin typeface="Arial" panose="020B0604020202020204" pitchFamily="34" charset="0"/>
                <a:ea typeface="+mn-ea"/>
                <a:cs typeface="Arial" panose="020B0604020202020204" pitchFamily="34" charset="0"/>
                <a:hlinkClick r:id="rId5"/>
              </a:rPr>
              <a:t> </a:t>
            </a:r>
            <a:r>
              <a:rPr lang="en-GB" sz="1200" b="0" i="0" kern="1200" dirty="0" smtClean="0">
                <a:solidFill>
                  <a:schemeClr val="tx1"/>
                </a:solidFill>
                <a:effectLst/>
                <a:latin typeface="Arial" panose="020B0604020202020204" pitchFamily="34" charset="0"/>
                <a:ea typeface="+mn-ea"/>
                <a:cs typeface="Arial" panose="020B0604020202020204" pitchFamily="34" charset="0"/>
              </a:rPr>
              <a:t>). The vaccine is also not very effective in people with some types of immunosuppression, and in people with some other long-term health conditions. The vaccine is recommended in the UK because it prevents invasive pneumococcal disease (including meningitis) and meets the criteria for cost-effectiveness. Adults are also protected against pneumococcal disease through </a:t>
            </a:r>
            <a:r>
              <a:rPr lang="en-GB" sz="1200" b="0" i="0" u="none" strike="noStrike" kern="1200" dirty="0" smtClean="0">
                <a:solidFill>
                  <a:schemeClr val="tx1"/>
                </a:solidFill>
                <a:effectLst/>
                <a:latin typeface="Arial" panose="020B0604020202020204" pitchFamily="34" charset="0"/>
                <a:ea typeface="+mn-ea"/>
                <a:cs typeface="Arial" panose="020B0604020202020204" pitchFamily="34" charset="0"/>
                <a:hlinkClick r:id="rId6"/>
              </a:rPr>
              <a:t>herd immunity</a:t>
            </a:r>
            <a:r>
              <a:rPr lang="en-GB" sz="1200" b="0" i="0" kern="1200" dirty="0" smtClean="0">
                <a:solidFill>
                  <a:schemeClr val="tx1"/>
                </a:solidFill>
                <a:effectLst/>
                <a:latin typeface="Arial" panose="020B0604020202020204" pitchFamily="34" charset="0"/>
                <a:ea typeface="+mn-ea"/>
                <a:cs typeface="Arial" panose="020B0604020202020204" pitchFamily="34" charset="0"/>
              </a:rPr>
              <a:t>. Vaccination of babies with the infant pneumococcal vaccine, the </a:t>
            </a: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7"/>
              </a:rPr>
              <a:t>PCV13</a:t>
            </a:r>
            <a:r>
              <a:rPr lang="en-GB" sz="1200" b="0" i="0" kern="1200" dirty="0" smtClean="0">
                <a:solidFill>
                  <a:schemeClr val="tx1"/>
                </a:solidFill>
                <a:effectLst/>
                <a:latin typeface="Arial" panose="020B0604020202020204" pitchFamily="34" charset="0"/>
                <a:ea typeface="+mn-ea"/>
                <a:cs typeface="Arial" panose="020B0604020202020204" pitchFamily="34" charset="0"/>
              </a:rPr>
              <a:t>, has reduced the amount of disease in the whole population, because infants and children are no longer carrying so many pneumococcal bacteria and spreading them around.</a:t>
            </a:r>
          </a:p>
          <a:p>
            <a:endParaRPr lang="en-GB" dirty="0" smtClean="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Arial" panose="020B0604020202020204" pitchFamily="34" charset="0"/>
                <a:ea typeface="+mn-ea"/>
                <a:cs typeface="Arial" panose="020B0604020202020204" pitchFamily="34" charset="0"/>
              </a:rPr>
              <a:t>Interim JCVI statement on adult pneumococcal vaccination in the UK – November 2015: </a:t>
            </a: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8"/>
              </a:rPr>
              <a:t>https://assets.publishing.service.gov.uk/government/uploads/system/uploads/attachment_data/file/477966/JCVI_pnemococcal.pdf</a:t>
            </a:r>
            <a:r>
              <a:rPr lang="en-GB" sz="1200" kern="1200" dirty="0" smtClean="0">
                <a:solidFill>
                  <a:schemeClr val="tx1"/>
                </a:solidFill>
                <a:effectLst/>
                <a:latin typeface="Arial" panose="020B0604020202020204" pitchFamily="34" charset="0"/>
                <a:ea typeface="+mn-ea"/>
                <a:cs typeface="Arial" panose="020B0604020202020204" pitchFamily="34" charset="0"/>
              </a:rPr>
              <a:t> </a:t>
            </a:r>
          </a:p>
          <a:p>
            <a:endParaRPr lang="en-GB" dirty="0" smtClean="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26</a:t>
            </a:fld>
            <a:endParaRPr lang="en-GB" dirty="0"/>
          </a:p>
        </p:txBody>
      </p:sp>
    </p:spTree>
    <p:extLst>
      <p:ext uri="{BB962C8B-B14F-4D97-AF65-F5344CB8AC3E}">
        <p14:creationId xmlns:p14="http://schemas.microsoft.com/office/powerpoint/2010/main" val="11618968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27</a:t>
            </a:fld>
            <a:endParaRPr lang="en-GB" dirty="0"/>
          </a:p>
        </p:txBody>
      </p:sp>
    </p:spTree>
    <p:extLst>
      <p:ext uri="{BB962C8B-B14F-4D97-AF65-F5344CB8AC3E}">
        <p14:creationId xmlns:p14="http://schemas.microsoft.com/office/powerpoint/2010/main" val="12810756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31335396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29</a:t>
            </a:fld>
            <a:endParaRPr lang="en-GB" dirty="0"/>
          </a:p>
        </p:txBody>
      </p:sp>
    </p:spTree>
    <p:extLst>
      <p:ext uri="{BB962C8B-B14F-4D97-AF65-F5344CB8AC3E}">
        <p14:creationId xmlns:p14="http://schemas.microsoft.com/office/powerpoint/2010/main" val="3734782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3</a:t>
            </a:fld>
            <a:endParaRPr lang="en-GB" dirty="0"/>
          </a:p>
        </p:txBody>
      </p:sp>
    </p:spTree>
    <p:extLst>
      <p:ext uri="{BB962C8B-B14F-4D97-AF65-F5344CB8AC3E}">
        <p14:creationId xmlns:p14="http://schemas.microsoft.com/office/powerpoint/2010/main" val="2967857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smtClean="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smtClean="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smtClean="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smtClean="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smtClean="0">
                <a:solidFill>
                  <a:schemeClr val="tx1"/>
                </a:solidFill>
                <a:latin typeface="Arial" charset="0"/>
                <a:ea typeface="ＭＳ Ｐゴシック" charset="-128"/>
                <a:cs typeface="+mn-cs"/>
              </a:rPr>
              <a:t>© 2021 Public Health Wales NHS Trust.</a:t>
            </a:r>
            <a:endParaRPr lang="en-US" dirty="0" smtClean="0">
              <a:latin typeface="Arial" pitchFamily="34" charset="0"/>
              <a:ea typeface="ＭＳ Ｐゴシック" pitchFamily="34" charset="-128"/>
            </a:endParaRPr>
          </a:p>
          <a:p>
            <a:endParaRPr lang="en-GB" dirty="0" smtClean="0"/>
          </a:p>
          <a:p>
            <a:endParaRPr lang="en-GB" dirty="0"/>
          </a:p>
        </p:txBody>
      </p:sp>
      <p:sp>
        <p:nvSpPr>
          <p:cNvPr id="4" name="Slide Number Placeholder 3"/>
          <p:cNvSpPr>
            <a:spLocks noGrp="1"/>
          </p:cNvSpPr>
          <p:nvPr>
            <p:ph type="sldNum" sz="quarter" idx="10"/>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94538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4</a:t>
            </a:fld>
            <a:endParaRPr lang="en-GB" dirty="0"/>
          </a:p>
        </p:txBody>
      </p:sp>
    </p:spTree>
    <p:extLst>
      <p:ext uri="{BB962C8B-B14F-4D97-AF65-F5344CB8AC3E}">
        <p14:creationId xmlns:p14="http://schemas.microsoft.com/office/powerpoint/2010/main" val="1152159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5</a:t>
            </a:fld>
            <a:endParaRPr lang="en-GB" dirty="0"/>
          </a:p>
        </p:txBody>
      </p:sp>
    </p:spTree>
    <p:extLst>
      <p:ext uri="{BB962C8B-B14F-4D97-AF65-F5344CB8AC3E}">
        <p14:creationId xmlns:p14="http://schemas.microsoft.com/office/powerpoint/2010/main" val="3016984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In April 2010, PCV13 replaced PCV7, also at a 2+1 schedule. </a:t>
            </a:r>
            <a:r>
              <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Pneumococcal conjugate vaccine (PCV13) is very effective in preventing otitis media, pneumonia and invasive disease. There is good evidence that pneumococcal polysaccharide vaccine (PPV23) is moderately effective (50-70%) at preventing invasive pneumococcal disease and there is some evidence that it offers protection against non-bacteraemia pneumococcal pneumonia. Both have an excellent safety record.</a:t>
            </a:r>
            <a:r>
              <a:rPr kumimoji="0" lang="en-GB" sz="1200" b="0" i="0" u="sng"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hlinkClick r:id="rId3"/>
              </a:rPr>
              <a:t> https://www.gov.uk/government/publications/pneumococcal-the-green-book-chapter-25</a:t>
            </a:r>
            <a:r>
              <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srgbClr val="FFFFFF"/>
                </a:solidFill>
                <a:effectLst/>
                <a:uLnTx/>
                <a:uFillTx/>
                <a:latin typeface="Arial" panose="020B0604020202020204" pitchFamily="34" charset="0"/>
                <a:ea typeface="Ubuntu" charset="0"/>
                <a:cs typeface="Arial" panose="020B0604020202020204" pitchFamily="34" charset="0"/>
              </a:rPr>
              <a:t>SPC: Pneumococcal conjugate vaccine (PCV13) </a:t>
            </a:r>
            <a:r>
              <a:rPr kumimoji="0" lang="en-GB" sz="1500" b="0" i="0" u="none" strike="noStrike" kern="1200" cap="none" spc="0" normalizeH="0" baseline="0" noProof="0" dirty="0" smtClean="0">
                <a:ln>
                  <a:noFill/>
                </a:ln>
                <a:solidFill>
                  <a:srgbClr val="FFFFFF"/>
                </a:solidFill>
                <a:effectLst/>
                <a:uLnTx/>
                <a:uFillTx/>
                <a:latin typeface="Arial" panose="020B0604020202020204" pitchFamily="34" charset="0"/>
                <a:ea typeface="Ubuntu" charset="0"/>
                <a:cs typeface="Arial" panose="020B0604020202020204" pitchFamily="34" charset="0"/>
              </a:rPr>
              <a:t>- </a:t>
            </a:r>
            <a:r>
              <a:rPr kumimoji="0" lang="en-GB" sz="1500" b="0" i="0" u="none" strike="noStrike" kern="1200" cap="none" spc="0" normalizeH="0" baseline="0" noProof="0" dirty="0" smtClean="0">
                <a:ln>
                  <a:noFill/>
                </a:ln>
                <a:solidFill>
                  <a:srgbClr val="FFFFFF"/>
                </a:solidFill>
                <a:effectLst/>
                <a:uLnTx/>
                <a:uFillTx/>
                <a:latin typeface="Arial" panose="020B0604020202020204" pitchFamily="34" charset="0"/>
                <a:ea typeface="Ubuntu" charset="0"/>
                <a:cs typeface="Arial" panose="020B0604020202020204" pitchFamily="34" charset="0"/>
                <a:hlinkClick r:id="rId4"/>
              </a:rPr>
              <a:t>https://www.medicines.org.uk/emc/product/453/smpc</a:t>
            </a:r>
            <a:endParaRPr kumimoji="0" lang="en-GB" sz="1500" b="0" i="0" u="none" strike="noStrike" kern="1200" cap="none" spc="0" normalizeH="0" baseline="0" noProof="0" dirty="0" smtClean="0">
              <a:ln>
                <a:noFill/>
              </a:ln>
              <a:solidFill>
                <a:srgbClr val="FFFFFF"/>
              </a:solidFill>
              <a:effectLst/>
              <a:uLnTx/>
              <a:uFillTx/>
              <a:latin typeface="Arial" panose="020B0604020202020204" pitchFamily="34" charset="0"/>
              <a:ea typeface="Ubuntu"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srgbClr val="FFFFFF"/>
                </a:solidFill>
                <a:effectLst/>
                <a:uLnTx/>
                <a:uFillTx/>
                <a:latin typeface="Arial" panose="020B0604020202020204" pitchFamily="34" charset="0"/>
                <a:ea typeface="Ubuntu" charset="0"/>
                <a:cs typeface="Arial" panose="020B0604020202020204" pitchFamily="34" charset="0"/>
              </a:rPr>
              <a:t>SPC: Pneumococcal  polysaccharide vaccine (PPV23) - </a:t>
            </a:r>
            <a:r>
              <a:rPr kumimoji="0" lang="en-GB" sz="15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hlinkClick r:id="rId5"/>
              </a:rPr>
              <a:t>https://www.medicines.org.uk/emc/product/9692/smpc</a:t>
            </a:r>
            <a:r>
              <a:rPr kumimoji="0" lang="en-GB" sz="15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a:t>
            </a:r>
            <a:endParaRPr kumimoji="0" lang="en-GB" sz="1500" b="0" i="0" u="none" strike="noStrike" kern="1200" cap="none" spc="0" normalizeH="0" baseline="0" noProof="0" dirty="0" smtClean="0">
              <a:ln>
                <a:noFill/>
              </a:ln>
              <a:solidFill>
                <a:srgbClr val="FFFFFF"/>
              </a:solidFill>
              <a:effectLst/>
              <a:uLnTx/>
              <a:uFillTx/>
              <a:latin typeface="Arial" panose="020B0604020202020204" pitchFamily="34" charset="0"/>
              <a:ea typeface="Ubuntu"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smtClean="0">
              <a:ln>
                <a:noFill/>
              </a:ln>
              <a:solidFill>
                <a:srgbClr val="FFFFFF"/>
              </a:solidFill>
              <a:effectLst/>
              <a:uLnTx/>
              <a:uFillTx/>
              <a:latin typeface="Ubuntu" charset="0"/>
              <a:ea typeface="Ubuntu" charset="0"/>
              <a:cs typeface="Ubuntu" charset="0"/>
            </a:endParaRP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6</a:t>
            </a:fld>
            <a:endParaRPr lang="en-GB" dirty="0"/>
          </a:p>
        </p:txBody>
      </p:sp>
    </p:spTree>
    <p:extLst>
      <p:ext uri="{BB962C8B-B14F-4D97-AF65-F5344CB8AC3E}">
        <p14:creationId xmlns:p14="http://schemas.microsoft.com/office/powerpoint/2010/main" val="1468058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panose="020B0604020202020204" pitchFamily="34" charset="0"/>
                <a:ea typeface="+mn-ea"/>
                <a:cs typeface="Arial" panose="020B0604020202020204" pitchFamily="34" charset="0"/>
              </a:rPr>
              <a:t>Changes to the infant pneumococcal conjugate vaccine schedule. Information for healthcare practitioners. PHE December 2019: </a:t>
            </a: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3"/>
              </a:rPr>
              <a:t>https://assets.publishing.service.gov.uk/government/uploads/system/uploads/attachment_data/file/849646/PCV_schedule_change_HCP_information.pdf</a:t>
            </a:r>
            <a:endParaRPr lang="en-GB" dirty="0" smtClean="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7</a:t>
            </a:fld>
            <a:endParaRPr lang="en-GB" dirty="0"/>
          </a:p>
        </p:txBody>
      </p:sp>
    </p:spTree>
    <p:extLst>
      <p:ext uri="{BB962C8B-B14F-4D97-AF65-F5344CB8AC3E}">
        <p14:creationId xmlns:p14="http://schemas.microsoft.com/office/powerpoint/2010/main" val="3100103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latin typeface="Arial" panose="020B0604020202020204" pitchFamily="34" charset="0"/>
                <a:cs typeface="Arial" panose="020B0604020202020204" pitchFamily="34" charset="0"/>
              </a:rPr>
              <a:t>Individuals at occupational risk </a:t>
            </a:r>
          </a:p>
          <a:p>
            <a:r>
              <a:rPr lang="en-GB" dirty="0" smtClean="0">
                <a:latin typeface="Arial" panose="020B0604020202020204" pitchFamily="34" charset="0"/>
                <a:cs typeface="Arial" panose="020B0604020202020204" pitchFamily="34" charset="0"/>
              </a:rPr>
              <a:t>There is an association between exposure to metal fume and pneumonia and infectious pneumonia, particularly lobar pneumonia (Industrial Injuries Advisory Council, 2010; </a:t>
            </a:r>
            <a:r>
              <a:rPr lang="en-GB" dirty="0" err="1" smtClean="0">
                <a:latin typeface="Arial" panose="020B0604020202020204" pitchFamily="34" charset="0"/>
                <a:cs typeface="Arial" panose="020B0604020202020204" pitchFamily="34" charset="0"/>
              </a:rPr>
              <a:t>Toren</a:t>
            </a:r>
            <a:r>
              <a:rPr lang="en-GB" dirty="0" smtClean="0">
                <a:latin typeface="Arial" panose="020B0604020202020204" pitchFamily="34" charset="0"/>
                <a:cs typeface="Arial" panose="020B0604020202020204" pitchFamily="34" charset="0"/>
              </a:rPr>
              <a:t> et al., 2011) and between welding and invasive pneumococcal disease (Wong et al., 2010). PPV23 (single 0.5ml dose in those who have not received PPV23 previously) should be considered for those at risk of frequent or continuous occupational exposure to metal fume (e.g. welders) taking into account the exposure control measures in place. Vaccination may reduce the risk of invasive pneumococcal disease but should not replace the need for measures to prevent or reduce exposure.</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8</a:t>
            </a:fld>
            <a:endParaRPr lang="en-GB" dirty="0"/>
          </a:p>
        </p:txBody>
      </p:sp>
    </p:spTree>
    <p:extLst>
      <p:ext uri="{BB962C8B-B14F-4D97-AF65-F5344CB8AC3E}">
        <p14:creationId xmlns:p14="http://schemas.microsoft.com/office/powerpoint/2010/main" val="2332988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Arial" panose="020B0604020202020204" pitchFamily="34" charset="0"/>
                <a:cs typeface="Arial" panose="020B0604020202020204" pitchFamily="34" charset="0"/>
              </a:rPr>
              <a:t>Children and adults in at-risk groups as outlined in table 25.2 may require additional protection against pneumococcal disease. The vaccine(s) and schedule used will depend on the age at presentation, their routine vaccination status and the nature of the underlying condition. For age group specific advice see green book pneumococcal chapter: </a:t>
            </a:r>
            <a:r>
              <a:rPr lang="en-GB" sz="1200" dirty="0" smtClean="0">
                <a:latin typeface="Arial" panose="020B0604020202020204" pitchFamily="34" charset="0"/>
                <a:cs typeface="Arial" panose="020B0604020202020204" pitchFamily="34" charset="0"/>
                <a:hlinkClick r:id="rId3"/>
              </a:rPr>
              <a:t>https://www.gov.uk/government/publications/pneumococcal-the-green-book-chapter-25</a:t>
            </a:r>
            <a:r>
              <a:rPr lang="en-GB" sz="1200" dirty="0" smtClean="0">
                <a:latin typeface="Arial" panose="020B0604020202020204" pitchFamily="34" charset="0"/>
                <a:cs typeface="Arial" panose="020B0604020202020204" pitchFamily="34" charset="0"/>
              </a:rPr>
              <a:t>   </a:t>
            </a:r>
            <a:r>
              <a:rPr lang="en-GB" sz="1200" kern="1200" dirty="0" smtClean="0">
                <a:solidFill>
                  <a:schemeClr val="tx1"/>
                </a:solidFill>
                <a:effectLst/>
                <a:latin typeface="Arial" panose="020B0604020202020204" pitchFamily="34" charset="0"/>
                <a:ea typeface="+mn-ea"/>
                <a:cs typeface="Arial" panose="020B0604020202020204" pitchFamily="34" charset="0"/>
              </a:rPr>
              <a:t>IRAK-4, NEMO, are both rare primary immunodeficiency disorders.</a:t>
            </a:r>
            <a:endParaRPr lang="en-GB" sz="1200" dirty="0" smtClean="0">
              <a:latin typeface="Arial" panose="020B0604020202020204" pitchFamily="34" charset="0"/>
              <a:cs typeface="Arial" panose="020B0604020202020204" pitchFamily="34" charset="0"/>
            </a:endParaRPr>
          </a:p>
          <a:p>
            <a:endParaRPr lang="en-GB" dirty="0" smtClean="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Arial" panose="020B0604020202020204" pitchFamily="34" charset="0"/>
                <a:ea typeface="Ubuntu" charset="0"/>
                <a:cs typeface="Arial" panose="020B0604020202020204" pitchFamily="34" charset="0"/>
              </a:rPr>
              <a:t>Source: The green book, chapter 25, Pneumococcal: </a:t>
            </a:r>
            <a:r>
              <a:rPr lang="en-GB" sz="1200" u="sng" kern="1200" dirty="0" smtClean="0">
                <a:solidFill>
                  <a:schemeClr val="tx1"/>
                </a:solidFill>
                <a:effectLst/>
                <a:latin typeface="Arial" panose="020B0604020202020204" pitchFamily="34" charset="0"/>
                <a:ea typeface="+mn-ea"/>
                <a:cs typeface="Arial" panose="020B0604020202020204" pitchFamily="34" charset="0"/>
                <a:hlinkClick r:id="rId3"/>
              </a:rPr>
              <a:t>https://www.gov.uk/government/publications/pneumococcal-the-green-book-chapter-25</a:t>
            </a:r>
            <a:r>
              <a:rPr lang="en-GB" sz="1200" kern="1200" dirty="0" smtClean="0">
                <a:solidFill>
                  <a:schemeClr val="tx1"/>
                </a:solidFill>
                <a:effectLst/>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chemeClr val="bg1"/>
              </a:solidFill>
              <a:ea typeface="Ubuntu" charset="0"/>
              <a:cs typeface="Ubuntu" charset="0"/>
            </a:endParaRPr>
          </a:p>
          <a:p>
            <a:endParaRPr lang="en-GB" dirty="0"/>
          </a:p>
        </p:txBody>
      </p:sp>
      <p:sp>
        <p:nvSpPr>
          <p:cNvPr id="4" name="Slide Number Placeholder 3"/>
          <p:cNvSpPr>
            <a:spLocks noGrp="1"/>
          </p:cNvSpPr>
          <p:nvPr>
            <p:ph type="sldNum" sz="quarter" idx="10"/>
          </p:nvPr>
        </p:nvSpPr>
        <p:spPr/>
        <p:txBody>
          <a:bodyPr/>
          <a:lstStyle/>
          <a:p>
            <a:fld id="{E3F8AA70-D14C-4B43-B2DB-D09A5DC98D55}" type="slidenum">
              <a:rPr lang="en-GB" smtClean="0"/>
              <a:t>9</a:t>
            </a:fld>
            <a:endParaRPr lang="en-GB" dirty="0"/>
          </a:p>
        </p:txBody>
      </p:sp>
    </p:spTree>
    <p:extLst>
      <p:ext uri="{BB962C8B-B14F-4D97-AF65-F5344CB8AC3E}">
        <p14:creationId xmlns:p14="http://schemas.microsoft.com/office/powerpoint/2010/main" val="6011705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00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0187" y="1828760"/>
            <a:ext cx="7284613" cy="1343121"/>
          </a:xfrm>
          <a:prstGeom prst="rect">
            <a:avLst/>
          </a:prstGeom>
        </p:spPr>
      </p:pic>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dirty="0" smtClean="0">
                <a:latin typeface="Arial" panose="020B0604020202020204" pitchFamily="34" charset="0"/>
                <a:cs typeface="Arial" panose="020B0604020202020204" pitchFamily="34" charset="0"/>
              </a:rPr>
              <a:t>Title of presentation</a:t>
            </a:r>
            <a:endParaRPr lang="en-GB" dirty="0"/>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dirty="0" smtClean="0"/>
              <a:t>Subtitle</a:t>
            </a:r>
            <a:endParaRPr lang="en-GB" dirty="0"/>
          </a:p>
        </p:txBody>
      </p:sp>
    </p:spTree>
    <p:extLst>
      <p:ext uri="{BB962C8B-B14F-4D97-AF65-F5344CB8AC3E}">
        <p14:creationId xmlns:p14="http://schemas.microsoft.com/office/powerpoint/2010/main" val="19781303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GB" dirty="0"/>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94277" y="6245344"/>
            <a:ext cx="2047647" cy="587136"/>
          </a:xfrm>
          <a:prstGeom prst="rect">
            <a:avLst/>
          </a:prstGeom>
        </p:spPr>
      </p:pic>
    </p:spTree>
    <p:extLst>
      <p:ext uri="{BB962C8B-B14F-4D97-AF65-F5344CB8AC3E}">
        <p14:creationId xmlns:p14="http://schemas.microsoft.com/office/powerpoint/2010/main" val="34093268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00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nww.immunisation.wales.nhs.uk/pneumococcal-immunisation"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html:file://C:\Users\ro111121\AppData\Local\Temp\Temp1_Recording%20Annual%20Leave%20on%20Teams.zip\Recording_20210524_1037.mht!main.ht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dicines.org.uk/emc/product/453/smpc"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yellowcard.mhra.gov.uk/" TargetMode="External"/><Relationship Id="rId4" Type="http://schemas.openxmlformats.org/officeDocument/2006/relationships/hyperlink" Target="https://www.medicines.org.uk/emc/product/9692/smpc"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s://www.gov.uk/government/publications/pneumococcal-the-green-book-chapter-25" TargetMode="External"/><Relationship Id="rId3" Type="http://schemas.openxmlformats.org/officeDocument/2006/relationships/hyperlink" Target="https://phw.nhs.wales/services-and-teams/health-information-resources/" TargetMode="External"/><Relationship Id="rId7" Type="http://schemas.openxmlformats.org/officeDocument/2006/relationships/hyperlink" Target="http://nww.immunisation.wales.nhs.uk/pneumococcal-disease"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nww.immunisation.wales.nhs.uk/current-pgd-templates" TargetMode="External"/><Relationship Id="rId5" Type="http://schemas.openxmlformats.org/officeDocument/2006/relationships/hyperlink" Target="http://nww.immunisation.wales.nhs.uk/faqs-pneumococcal" TargetMode="External"/><Relationship Id="rId10" Type="http://schemas.openxmlformats.org/officeDocument/2006/relationships/image" Target="../media/image10.jpeg"/><Relationship Id="rId4" Type="http://schemas.openxmlformats.org/officeDocument/2006/relationships/hyperlink" Target="https://phw.nhs.wales/immslearning" TargetMode="External"/><Relationship Id="rId9" Type="http://schemas.openxmlformats.org/officeDocument/2006/relationships/image" Target="../media/image9.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857267/GB_Chapter_25_pneumococcal_January_2020.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s://www.ncbi.nlm.nih.gov/pubmed/28126327" TargetMode="External"/><Relationship Id="rId5" Type="http://schemas.openxmlformats.org/officeDocument/2006/relationships/hyperlink" Target="https://www.cochranelibrary.com/cdsr/doi/10.1002/14651858.CD000422.pub3/abstract" TargetMode="External"/><Relationship Id="rId4" Type="http://schemas.openxmlformats.org/officeDocument/2006/relationships/hyperlink" Target="https://www.ncbi.nlm.nih.gov/pubmed/23000122"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nww.immunisation.wales.nhs.uk/home"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s://www.gov.uk/government/topics/public-health"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gov.uk/government/collections/vaccine-updat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711200" y="4135792"/>
            <a:ext cx="10767732" cy="719137"/>
          </a:xfrm>
        </p:spPr>
        <p:txBody>
          <a:bodyPr>
            <a:noAutofit/>
          </a:bodyPr>
          <a:lstStyle/>
          <a:p>
            <a:r>
              <a:rPr lang="en-GB" sz="5400" dirty="0" smtClean="0"/>
              <a:t>Pneumococcal disease</a:t>
            </a:r>
          </a:p>
          <a:p>
            <a:endParaRPr lang="en-GB" sz="3600" dirty="0">
              <a:solidFill>
                <a:srgbClr val="FF0000"/>
              </a:solidFill>
            </a:endParaRPr>
          </a:p>
        </p:txBody>
      </p:sp>
      <p:sp>
        <p:nvSpPr>
          <p:cNvPr id="5" name="Content Placeholder 4"/>
          <p:cNvSpPr>
            <a:spLocks noGrp="1"/>
          </p:cNvSpPr>
          <p:nvPr>
            <p:ph sz="quarter" idx="11"/>
          </p:nvPr>
        </p:nvSpPr>
        <p:spPr>
          <a:xfrm>
            <a:off x="711200" y="5590020"/>
            <a:ext cx="7074647" cy="687388"/>
          </a:xfrm>
        </p:spPr>
        <p:txBody>
          <a:bodyPr/>
          <a:lstStyle/>
          <a:p>
            <a:r>
              <a:rPr lang="en-GB" dirty="0" smtClean="0"/>
              <a:t>Vaccine Preventable Disease Programme</a:t>
            </a:r>
          </a:p>
          <a:p>
            <a:r>
              <a:rPr lang="en-GB" dirty="0" smtClean="0"/>
              <a:t>Public Health Wales</a:t>
            </a:r>
            <a:endParaRPr lang="en-GB"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88977" y="5487867"/>
            <a:ext cx="3645657" cy="1045345"/>
          </a:xfrm>
          <a:prstGeom prst="rect">
            <a:avLst/>
          </a:prstGeom>
        </p:spPr>
      </p:pic>
    </p:spTree>
    <p:extLst>
      <p:ext uri="{BB962C8B-B14F-4D97-AF65-F5344CB8AC3E}">
        <p14:creationId xmlns:p14="http://schemas.microsoft.com/office/powerpoint/2010/main" val="12637614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55455" y="104557"/>
            <a:ext cx="11053720" cy="648072"/>
          </a:xfrm>
        </p:spPr>
        <p:txBody>
          <a:bodyPr/>
          <a:lstStyle/>
          <a:p>
            <a:r>
              <a:rPr lang="en-GB" sz="4000" b="1" dirty="0" smtClean="0"/>
              <a:t>Risk Groups</a:t>
            </a:r>
            <a:endParaRPr lang="en-GB" sz="40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832302" y="2610302"/>
            <a:ext cx="10700026" cy="5215103"/>
          </a:xfrm>
        </p:spPr>
        <p:txBody>
          <a:bodyPr/>
          <a:lstStyle/>
          <a:p>
            <a:pPr marL="0" indent="0">
              <a:buNone/>
            </a:pPr>
            <a:r>
              <a:rPr lang="en-GB" sz="2000" b="1" dirty="0"/>
              <a:t>Infants diagnosed with at risk conditions from birth to two years of age</a:t>
            </a:r>
          </a:p>
          <a:p>
            <a:r>
              <a:rPr lang="en-GB" sz="2000" dirty="0"/>
              <a:t>All at risk infants under one year (see Table </a:t>
            </a:r>
            <a:r>
              <a:rPr lang="en-GB" sz="2000" dirty="0" smtClean="0"/>
              <a:t>25.2 </a:t>
            </a:r>
            <a:r>
              <a:rPr lang="en-GB" sz="2000" dirty="0"/>
              <a:t>on previous slide), including those severely immunocompromised, should be given PCV13 according to the national immunisation schedule</a:t>
            </a:r>
          </a:p>
          <a:p>
            <a:endParaRPr lang="en-GB" sz="2000" dirty="0"/>
          </a:p>
          <a:p>
            <a:r>
              <a:rPr lang="en-GB" sz="2000" dirty="0"/>
              <a:t>Single dose of PPV23 should then be given when they reach 2 years of age, at least two months after the last dose of PCV</a:t>
            </a:r>
          </a:p>
          <a:p>
            <a:endParaRPr lang="en-GB" sz="2000" dirty="0"/>
          </a:p>
          <a:p>
            <a:r>
              <a:rPr lang="en-GB" sz="2000" dirty="0"/>
              <a:t>In severely immunocompromised children a further dose of PCV13 should be given two months after the routine dose due on their first birthday</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5" name="Text Placeholder 5"/>
          <p:cNvSpPr txBox="1">
            <a:spLocks/>
          </p:cNvSpPr>
          <p:nvPr/>
        </p:nvSpPr>
        <p:spPr>
          <a:xfrm>
            <a:off x="655454" y="752629"/>
            <a:ext cx="11536545" cy="646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smtClean="0">
                <a:solidFill>
                  <a:srgbClr val="212A73"/>
                </a:solidFill>
              </a:rPr>
              <a:t>Children and adults in clinical risk groups as outlined in Green book Pneumococcal chapter 25 - table 25.2 (on previous slide) these individuals may require additional protection against pneumococcal disease. The vaccine(s) and schedule used will depend on the age at presentation, their routine vaccination status and the nature of the underlying condition</a:t>
            </a:r>
          </a:p>
          <a:p>
            <a:endParaRPr lang="en-GB" sz="2400" dirty="0"/>
          </a:p>
        </p:txBody>
      </p:sp>
    </p:spTree>
    <p:extLst>
      <p:ext uri="{BB962C8B-B14F-4D97-AF65-F5344CB8AC3E}">
        <p14:creationId xmlns:p14="http://schemas.microsoft.com/office/powerpoint/2010/main" val="21245327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0" y="0"/>
            <a:ext cx="12192000" cy="648072"/>
          </a:xfrm>
        </p:spPr>
        <p:txBody>
          <a:bodyPr/>
          <a:lstStyle/>
          <a:p>
            <a:pPr algn="ctr"/>
            <a:r>
              <a:rPr lang="en-GB" sz="3600" b="1" dirty="0">
                <a:solidFill>
                  <a:srgbClr val="212A73"/>
                </a:solidFill>
              </a:rPr>
              <a:t>Green Book advice on children diagnosed with at-risk conditions from two years to under ten years of age</a:t>
            </a:r>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745986" y="1448344"/>
            <a:ext cx="11082847" cy="5215103"/>
          </a:xfrm>
        </p:spPr>
        <p:txBody>
          <a:bodyPr/>
          <a:lstStyle/>
          <a:p>
            <a:r>
              <a:rPr lang="en-GB" sz="2400" dirty="0"/>
              <a:t>Children in </a:t>
            </a:r>
            <a:r>
              <a:rPr lang="en-GB" sz="2400" dirty="0" smtClean="0"/>
              <a:t>clinical risk groups who </a:t>
            </a:r>
            <a:r>
              <a:rPr lang="en-GB" sz="2400" dirty="0"/>
              <a:t>received PCV13 routinely according to the national schedule should be given PPV23 at least two months after the last dose of </a:t>
            </a:r>
            <a:r>
              <a:rPr lang="en-GB" sz="2400" dirty="0" smtClean="0"/>
              <a:t>PCV13</a:t>
            </a:r>
          </a:p>
          <a:p>
            <a:r>
              <a:rPr lang="en-GB" sz="2400" dirty="0" smtClean="0"/>
              <a:t>Children </a:t>
            </a:r>
            <a:r>
              <a:rPr lang="en-GB" sz="2400" dirty="0"/>
              <a:t>in this age group who are unvaccinated or partially vaccinated should receive one dose of PCV13, followed by a single dose of PPV23 at least two months </a:t>
            </a:r>
            <a:r>
              <a:rPr lang="en-GB" sz="2400" dirty="0" smtClean="0"/>
              <a:t>later</a:t>
            </a:r>
          </a:p>
          <a:p>
            <a:r>
              <a:rPr lang="en-GB" sz="2400" dirty="0" smtClean="0"/>
              <a:t>Severely </a:t>
            </a:r>
            <a:r>
              <a:rPr lang="en-GB" sz="2400" dirty="0"/>
              <a:t>immunocompromised children in this age group should be given an extra dose of PCV13 even if they are fully immunised, as they may have  reduced immune responses to the vaccine, a single dose of PPV23 should then be given at least two months after the last dose of </a:t>
            </a:r>
            <a:r>
              <a:rPr lang="en-GB" sz="2400" dirty="0" smtClean="0"/>
              <a:t>PCV13</a:t>
            </a:r>
          </a:p>
          <a:p>
            <a:r>
              <a:rPr lang="en-GB" sz="2400" b="1" dirty="0" smtClean="0"/>
              <a:t>What </a:t>
            </a:r>
            <a:r>
              <a:rPr lang="en-GB" sz="2400" b="1" dirty="0"/>
              <a:t>if PPV23 has already been given? </a:t>
            </a:r>
            <a:r>
              <a:rPr lang="en-GB" sz="2400" dirty="0"/>
              <a:t>Wait 6 months after the PPV23 dose to give PCV13 to ensure maximum effectiveness from vaccine  </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3799414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55455" y="193186"/>
            <a:ext cx="11053720" cy="648072"/>
          </a:xfrm>
        </p:spPr>
        <p:txBody>
          <a:bodyPr/>
          <a:lstStyle/>
          <a:p>
            <a:pPr lvl="0" algn="ctr">
              <a:spcBef>
                <a:spcPts val="1000"/>
              </a:spcBef>
            </a:pPr>
            <a:r>
              <a:rPr lang="en-GB" sz="3600" b="1" dirty="0">
                <a:solidFill>
                  <a:srgbClr val="212A73"/>
                </a:solidFill>
              </a:rPr>
              <a:t>Green Book advice on children aged </a:t>
            </a:r>
            <a:r>
              <a:rPr lang="en-GB" sz="3600" b="1" dirty="0" smtClean="0">
                <a:solidFill>
                  <a:srgbClr val="212A73"/>
                </a:solidFill>
              </a:rPr>
              <a:t>over 10 </a:t>
            </a:r>
            <a:r>
              <a:rPr lang="en-GB" sz="3600" b="1" dirty="0">
                <a:solidFill>
                  <a:srgbClr val="212A73"/>
                </a:solidFill>
              </a:rPr>
              <a:t>years </a:t>
            </a:r>
            <a:r>
              <a:rPr lang="en-GB" sz="3600" b="1" dirty="0" smtClean="0">
                <a:solidFill>
                  <a:srgbClr val="212A73"/>
                </a:solidFill>
              </a:rPr>
              <a:t>and </a:t>
            </a:r>
            <a:r>
              <a:rPr lang="en-GB" sz="3600" b="1" dirty="0">
                <a:solidFill>
                  <a:srgbClr val="212A73"/>
                </a:solidFill>
              </a:rPr>
              <a:t>adults diagnosed with at-risk conditions</a:t>
            </a:r>
            <a:r>
              <a:rPr lang="en-GB" sz="3600" b="1" dirty="0">
                <a:solidFill>
                  <a:srgbClr val="212A73"/>
                </a:solidFill>
                <a:latin typeface="Ubuntu" charset="0"/>
              </a:rPr>
              <a:t/>
            </a:r>
            <a:br>
              <a:rPr lang="en-GB" sz="3600" b="1" dirty="0">
                <a:solidFill>
                  <a:srgbClr val="212A73"/>
                </a:solidFill>
                <a:latin typeface="Ubuntu" charset="0"/>
              </a:rPr>
            </a:br>
            <a:endParaRPr lang="en-GB" sz="3600" b="1" dirty="0">
              <a:solidFill>
                <a:srgbClr val="212A73"/>
              </a:solidFill>
            </a:endParaRPr>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655455" y="1879821"/>
            <a:ext cx="10700026" cy="5215103"/>
          </a:xfrm>
        </p:spPr>
        <p:txBody>
          <a:bodyPr/>
          <a:lstStyle/>
          <a:p>
            <a:pPr marL="285750" lvl="0" indent="-285750">
              <a:lnSpc>
                <a:spcPct val="100000"/>
              </a:lnSpc>
              <a:buFont typeface="Arial" charset="0"/>
              <a:buChar char="•"/>
            </a:pPr>
            <a:r>
              <a:rPr lang="en-GB" sz="2400" dirty="0">
                <a:solidFill>
                  <a:srgbClr val="212A73"/>
                </a:solidFill>
                <a:ea typeface="Verdana" charset="0"/>
              </a:rPr>
              <a:t>Individuals in this group should receive a single dose of PPV23, regardless of prior PCV13 vaccination, no additional PPV23 is recommended once they reach 65 years of </a:t>
            </a:r>
            <a:r>
              <a:rPr lang="en-GB" sz="2400" dirty="0" smtClean="0">
                <a:solidFill>
                  <a:srgbClr val="212A73"/>
                </a:solidFill>
                <a:ea typeface="Verdana" charset="0"/>
              </a:rPr>
              <a:t>age</a:t>
            </a:r>
          </a:p>
          <a:p>
            <a:pPr marL="285750" lvl="0" indent="-285750">
              <a:lnSpc>
                <a:spcPct val="100000"/>
              </a:lnSpc>
              <a:buFont typeface="Arial" charset="0"/>
              <a:buChar char="•"/>
            </a:pPr>
            <a:endParaRPr lang="en-GB" sz="2400" dirty="0">
              <a:solidFill>
                <a:srgbClr val="212A73"/>
              </a:solidFill>
              <a:ea typeface="Verdana" charset="0"/>
            </a:endParaRPr>
          </a:p>
          <a:p>
            <a:pPr marL="285750" lvl="0" indent="-285750">
              <a:lnSpc>
                <a:spcPct val="100000"/>
              </a:lnSpc>
              <a:buFont typeface="Arial" charset="0"/>
              <a:buChar char="•"/>
            </a:pPr>
            <a:r>
              <a:rPr lang="en-GB" sz="2400" dirty="0">
                <a:solidFill>
                  <a:srgbClr val="212A73"/>
                </a:solidFill>
                <a:ea typeface="Verdana" charset="0"/>
              </a:rPr>
              <a:t>Severely immunocompromised </a:t>
            </a:r>
            <a:r>
              <a:rPr lang="en-GB" sz="2400" dirty="0" smtClean="0">
                <a:solidFill>
                  <a:srgbClr val="212A73"/>
                </a:solidFill>
                <a:ea typeface="Verdana" charset="0"/>
              </a:rPr>
              <a:t>children </a:t>
            </a:r>
            <a:r>
              <a:rPr lang="en-GB" sz="2400" dirty="0">
                <a:solidFill>
                  <a:srgbClr val="212A73"/>
                </a:solidFill>
              </a:rPr>
              <a:t>aged over 10 years </a:t>
            </a:r>
            <a:r>
              <a:rPr lang="en-GB" sz="2400" dirty="0" smtClean="0">
                <a:solidFill>
                  <a:srgbClr val="212A73"/>
                </a:solidFill>
                <a:ea typeface="Verdana" charset="0"/>
              </a:rPr>
              <a:t>and </a:t>
            </a:r>
            <a:r>
              <a:rPr lang="en-GB" sz="2400" dirty="0">
                <a:solidFill>
                  <a:srgbClr val="212A73"/>
                </a:solidFill>
                <a:ea typeface="Verdana" charset="0"/>
              </a:rPr>
              <a:t>adults should be offered a single dose of PCV13 followed by PPV23 at least two months later, irrespective of previous pneumococcal </a:t>
            </a:r>
            <a:r>
              <a:rPr lang="en-GB" sz="2400" dirty="0" smtClean="0">
                <a:solidFill>
                  <a:srgbClr val="212A73"/>
                </a:solidFill>
                <a:ea typeface="Verdana" charset="0"/>
              </a:rPr>
              <a:t>vaccinations</a:t>
            </a:r>
          </a:p>
          <a:p>
            <a:pPr marL="285750" lvl="0" indent="-285750">
              <a:lnSpc>
                <a:spcPct val="100000"/>
              </a:lnSpc>
              <a:buFont typeface="Arial" charset="0"/>
              <a:buChar char="•"/>
            </a:pPr>
            <a:endParaRPr lang="en-GB" sz="2400" dirty="0">
              <a:solidFill>
                <a:srgbClr val="212A73"/>
              </a:solidFill>
              <a:ea typeface="Verdana" charset="0"/>
            </a:endParaRPr>
          </a:p>
          <a:p>
            <a:pPr marL="285750" lvl="0" indent="-285750">
              <a:lnSpc>
                <a:spcPct val="100000"/>
              </a:lnSpc>
              <a:buFont typeface="Arial" charset="0"/>
              <a:buChar char="•"/>
            </a:pPr>
            <a:r>
              <a:rPr lang="en-GB" sz="2400" b="1" dirty="0">
                <a:solidFill>
                  <a:srgbClr val="212A73"/>
                </a:solidFill>
                <a:ea typeface="Verdana" charset="0"/>
              </a:rPr>
              <a:t>What if PPV23 has already been given? </a:t>
            </a:r>
            <a:r>
              <a:rPr lang="en-GB" sz="2400" dirty="0">
                <a:solidFill>
                  <a:srgbClr val="212A73"/>
                </a:solidFill>
                <a:ea typeface="Verdana" charset="0"/>
              </a:rPr>
              <a:t>Wait 6 months after the PPV23 dose to give PCV13 to ensure maximum effectiveness from vaccine  </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33486400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22571" y="395407"/>
            <a:ext cx="5778229" cy="648072"/>
          </a:xfrm>
        </p:spPr>
        <p:txBody>
          <a:bodyPr/>
          <a:lstStyle/>
          <a:p>
            <a:pPr lvl="0">
              <a:spcBef>
                <a:spcPts val="1000"/>
              </a:spcBef>
            </a:pPr>
            <a:r>
              <a:rPr lang="en-GB" sz="2800" b="1" dirty="0" smtClean="0">
                <a:solidFill>
                  <a:srgbClr val="212A73"/>
                </a:solidFill>
                <a:latin typeface="Ubuntu" charset="0"/>
              </a:rPr>
              <a:t>Summary</a:t>
            </a:r>
            <a:r>
              <a:rPr lang="en-GB" sz="2800" b="1" dirty="0">
                <a:solidFill>
                  <a:srgbClr val="212A73"/>
                </a:solidFill>
                <a:latin typeface="Ubuntu" charset="0"/>
              </a:rPr>
              <a:t> </a:t>
            </a:r>
            <a:r>
              <a:rPr lang="en-GB" sz="2800" b="1" dirty="0" smtClean="0">
                <a:solidFill>
                  <a:srgbClr val="212A73"/>
                </a:solidFill>
                <a:latin typeface="Ubuntu" charset="0"/>
              </a:rPr>
              <a:t>of vaccine doses for Individuals in a clinical risk group</a:t>
            </a:r>
            <a:r>
              <a:rPr lang="en-GB" sz="2800" b="1" dirty="0">
                <a:solidFill>
                  <a:srgbClr val="324F82"/>
                </a:solidFill>
                <a:latin typeface="Ubuntu" charset="0"/>
              </a:rPr>
              <a:t/>
            </a:r>
            <a:br>
              <a:rPr lang="en-GB" sz="2800" b="1" dirty="0">
                <a:solidFill>
                  <a:srgbClr val="324F82"/>
                </a:solidFill>
                <a:latin typeface="Ubuntu" charset="0"/>
              </a:rPr>
            </a:br>
            <a:r>
              <a:rPr lang="en-GB" sz="2800" b="1" dirty="0">
                <a:solidFill>
                  <a:srgbClr val="324F82"/>
                </a:solidFill>
                <a:latin typeface="Ubuntu" charset="0"/>
              </a:rPr>
              <a:t/>
            </a:r>
            <a:br>
              <a:rPr lang="en-GB" sz="2800" b="1" dirty="0">
                <a:solidFill>
                  <a:srgbClr val="324F82"/>
                </a:solidFill>
                <a:latin typeface="Ubuntu" charset="0"/>
              </a:rPr>
            </a:br>
            <a:endParaRPr lang="en-GB" sz="2800" b="1"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22" name="TextBox 21"/>
          <p:cNvSpPr txBox="1"/>
          <p:nvPr/>
        </p:nvSpPr>
        <p:spPr>
          <a:xfrm>
            <a:off x="166083" y="6343473"/>
            <a:ext cx="8583681" cy="307777"/>
          </a:xfrm>
          <a:prstGeom prst="rect">
            <a:avLst/>
          </a:prstGeom>
          <a:noFill/>
        </p:spPr>
        <p:txBody>
          <a:bodyPr wrap="square" rtlCol="0">
            <a:spAutoFit/>
          </a:bodyPr>
          <a:lstStyle/>
          <a:p>
            <a:r>
              <a:rPr lang="en-GB" sz="1400" b="1" dirty="0" smtClean="0">
                <a:solidFill>
                  <a:schemeClr val="bg1"/>
                </a:solidFill>
                <a:ea typeface="Ubuntu" charset="0"/>
                <a:cs typeface="Ubuntu" charset="0"/>
              </a:rPr>
              <a:t>Source: The Green book, chapter 25, Pneumococcal</a:t>
            </a:r>
          </a:p>
        </p:txBody>
      </p:sp>
      <p:sp>
        <p:nvSpPr>
          <p:cNvPr id="3" name="TextBox 2"/>
          <p:cNvSpPr txBox="1"/>
          <p:nvPr/>
        </p:nvSpPr>
        <p:spPr>
          <a:xfrm>
            <a:off x="623455" y="1773382"/>
            <a:ext cx="5777345" cy="2462213"/>
          </a:xfrm>
          <a:prstGeom prst="rect">
            <a:avLst/>
          </a:prstGeom>
          <a:noFill/>
        </p:spPr>
        <p:txBody>
          <a:bodyPr wrap="square" rtlCol="0">
            <a:spAutoFit/>
          </a:bodyPr>
          <a:lstStyle/>
          <a:p>
            <a:r>
              <a:rPr lang="en-GB" sz="2100" dirty="0" smtClean="0"/>
              <a:t>Table 25.3 in the Pneumococcal Green book chapter summarises which pneumococcal vaccines are needed based on:</a:t>
            </a:r>
          </a:p>
          <a:p>
            <a:endParaRPr lang="en-GB" sz="2100" dirty="0" smtClean="0"/>
          </a:p>
          <a:p>
            <a:pPr marL="285750" indent="-285750">
              <a:buFont typeface="Arial" panose="020B0604020202020204" pitchFamily="34" charset="0"/>
              <a:buChar char="•"/>
            </a:pPr>
            <a:r>
              <a:rPr lang="en-GB" sz="2100" dirty="0" smtClean="0"/>
              <a:t>Age</a:t>
            </a:r>
          </a:p>
          <a:p>
            <a:pPr marL="285750" indent="-285750">
              <a:buFont typeface="Arial" panose="020B0604020202020204" pitchFamily="34" charset="0"/>
              <a:buChar char="•"/>
            </a:pPr>
            <a:r>
              <a:rPr lang="en-GB" sz="2100" dirty="0" smtClean="0"/>
              <a:t>Clinical risk group</a:t>
            </a:r>
          </a:p>
          <a:p>
            <a:r>
              <a:rPr lang="en-GB" sz="2200" dirty="0" smtClean="0"/>
              <a:t> </a:t>
            </a:r>
            <a:endParaRPr lang="en-GB" sz="2200" dirty="0"/>
          </a:p>
        </p:txBody>
      </p:sp>
      <p:pic>
        <p:nvPicPr>
          <p:cNvPr id="8" name="Picture 7"/>
          <p:cNvPicPr>
            <a:picLocks noChangeAspect="1"/>
          </p:cNvPicPr>
          <p:nvPr/>
        </p:nvPicPr>
        <p:blipFill>
          <a:blip r:embed="rId3"/>
          <a:stretch>
            <a:fillRect/>
          </a:stretch>
        </p:blipFill>
        <p:spPr>
          <a:xfrm>
            <a:off x="6575196" y="0"/>
            <a:ext cx="5616804" cy="6858000"/>
          </a:xfrm>
          <a:prstGeom prst="rect">
            <a:avLst/>
          </a:prstGeom>
        </p:spPr>
      </p:pic>
    </p:spTree>
    <p:extLst>
      <p:ext uri="{BB962C8B-B14F-4D97-AF65-F5344CB8AC3E}">
        <p14:creationId xmlns:p14="http://schemas.microsoft.com/office/powerpoint/2010/main" val="8957841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233464" y="154275"/>
            <a:ext cx="11751013" cy="648072"/>
          </a:xfrm>
        </p:spPr>
        <p:txBody>
          <a:bodyPr/>
          <a:lstStyle/>
          <a:p>
            <a:pPr lvl="0" algn="ctr">
              <a:spcBef>
                <a:spcPts val="1000"/>
              </a:spcBef>
            </a:pPr>
            <a:r>
              <a:rPr lang="en-GB" sz="3200" b="1" dirty="0">
                <a:solidFill>
                  <a:srgbClr val="212A73"/>
                </a:solidFill>
              </a:rPr>
              <a:t>Green Book advice on timing of vaccination for individuals with splenic dysfunction or those requiring splenectomy or commencing immunosuppressive treatment</a:t>
            </a:r>
            <a:br>
              <a:rPr lang="en-GB" sz="3200" b="1" dirty="0">
                <a:solidFill>
                  <a:srgbClr val="212A73"/>
                </a:solidFill>
              </a:rPr>
            </a:br>
            <a:r>
              <a:rPr lang="en-GB" sz="2800" b="1" dirty="0">
                <a:solidFill>
                  <a:srgbClr val="212A73"/>
                </a:solidFill>
                <a:latin typeface="Ubuntu" charset="0"/>
              </a:rPr>
              <a:t/>
            </a:r>
            <a:br>
              <a:rPr lang="en-GB" sz="2800" b="1" dirty="0">
                <a:solidFill>
                  <a:srgbClr val="212A73"/>
                </a:solidFill>
                <a:latin typeface="Ubuntu" charset="0"/>
              </a:rPr>
            </a:br>
            <a:endParaRPr lang="en-GB" sz="2800" b="1" dirty="0">
              <a:solidFill>
                <a:srgbClr val="212A73"/>
              </a:solidFill>
            </a:endParaRPr>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758957" y="1615136"/>
            <a:ext cx="10972600" cy="4959488"/>
          </a:xfrm>
        </p:spPr>
        <p:txBody>
          <a:bodyPr/>
          <a:lstStyle/>
          <a:p>
            <a:pPr marL="285750" lvl="0" indent="-285750">
              <a:lnSpc>
                <a:spcPct val="100000"/>
              </a:lnSpc>
              <a:buFont typeface="Arial" charset="0"/>
              <a:buChar char="•"/>
            </a:pPr>
            <a:r>
              <a:rPr lang="en-GB" sz="2400" dirty="0">
                <a:solidFill>
                  <a:srgbClr val="212A73"/>
                </a:solidFill>
                <a:ea typeface="Verdana" charset="0"/>
              </a:rPr>
              <a:t>Children and adults requiring splenectomy or commencing immunosuppressive treatment should be vaccinated according to the age-specific advice outlined (slides 8-10) for risk groups </a:t>
            </a:r>
            <a:endParaRPr lang="en-GB" sz="2400" dirty="0" smtClean="0">
              <a:solidFill>
                <a:srgbClr val="212A73"/>
              </a:solidFill>
              <a:ea typeface="Verdana" charset="0"/>
            </a:endParaRPr>
          </a:p>
          <a:p>
            <a:pPr marL="285750" lvl="0" indent="-285750">
              <a:lnSpc>
                <a:spcPct val="100000"/>
              </a:lnSpc>
              <a:buFont typeface="Arial" charset="0"/>
              <a:buChar char="•"/>
            </a:pPr>
            <a:r>
              <a:rPr lang="en-GB" sz="2400" dirty="0" smtClean="0">
                <a:solidFill>
                  <a:srgbClr val="212A73"/>
                </a:solidFill>
                <a:ea typeface="Verdana" charset="0"/>
              </a:rPr>
              <a:t>Ideally</a:t>
            </a:r>
            <a:r>
              <a:rPr lang="en-GB" sz="2400" dirty="0">
                <a:solidFill>
                  <a:srgbClr val="212A73"/>
                </a:solidFill>
                <a:ea typeface="Verdana" charset="0"/>
              </a:rPr>
              <a:t>, pneumococcal vaccine should be given four to six weeks before elective splenectomy or initiation of treatment such as chemotherapy or </a:t>
            </a:r>
            <a:r>
              <a:rPr lang="en-GB" sz="2400" dirty="0" smtClean="0">
                <a:solidFill>
                  <a:srgbClr val="212A73"/>
                </a:solidFill>
                <a:ea typeface="Verdana" charset="0"/>
              </a:rPr>
              <a:t>radiotherapy</a:t>
            </a:r>
          </a:p>
          <a:p>
            <a:pPr marL="285750" lvl="0" indent="-285750">
              <a:lnSpc>
                <a:spcPct val="100000"/>
              </a:lnSpc>
              <a:buFont typeface="Arial" charset="0"/>
              <a:buChar char="•"/>
            </a:pPr>
            <a:r>
              <a:rPr lang="en-GB" sz="2400" dirty="0" smtClean="0">
                <a:solidFill>
                  <a:srgbClr val="212A73"/>
                </a:solidFill>
                <a:ea typeface="Verdana" charset="0"/>
              </a:rPr>
              <a:t>If </a:t>
            </a:r>
            <a:r>
              <a:rPr lang="en-GB" sz="2400" dirty="0">
                <a:solidFill>
                  <a:srgbClr val="212A73"/>
                </a:solidFill>
                <a:ea typeface="Verdana" charset="0"/>
              </a:rPr>
              <a:t>it is not practicable to vaccinate two weeks before splenectomy, immunisation should be delayed until at least two weeks after the </a:t>
            </a:r>
            <a:r>
              <a:rPr lang="en-GB" sz="2400" dirty="0" smtClean="0">
                <a:solidFill>
                  <a:srgbClr val="212A73"/>
                </a:solidFill>
                <a:ea typeface="Verdana" charset="0"/>
              </a:rPr>
              <a:t>operation</a:t>
            </a:r>
          </a:p>
          <a:p>
            <a:pPr marL="285750" lvl="0" indent="-285750">
              <a:lnSpc>
                <a:spcPct val="100000"/>
              </a:lnSpc>
              <a:buFont typeface="Arial" charset="0"/>
              <a:buChar char="•"/>
            </a:pPr>
            <a:r>
              <a:rPr lang="en-GB" sz="2400" dirty="0" smtClean="0">
                <a:solidFill>
                  <a:srgbClr val="212A73"/>
                </a:solidFill>
                <a:ea typeface="Verdana" charset="0"/>
              </a:rPr>
              <a:t>If </a:t>
            </a:r>
            <a:r>
              <a:rPr lang="en-GB" sz="2400" dirty="0">
                <a:solidFill>
                  <a:srgbClr val="212A73"/>
                </a:solidFill>
                <a:ea typeface="Verdana" charset="0"/>
              </a:rPr>
              <a:t>it is not practicable to vaccinate two weeks before starting chemotherapy/radiotherapy, immunisation should be delayed until at least 3 months after completion of therapy</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15597091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55455" y="271007"/>
            <a:ext cx="11053720" cy="648072"/>
          </a:xfrm>
        </p:spPr>
        <p:txBody>
          <a:bodyPr/>
          <a:lstStyle/>
          <a:p>
            <a:pPr lvl="0">
              <a:spcBef>
                <a:spcPts val="1000"/>
              </a:spcBef>
            </a:pPr>
            <a:r>
              <a:rPr lang="en-GB" sz="3600" b="1" dirty="0" smtClean="0">
                <a:solidFill>
                  <a:srgbClr val="212A73"/>
                </a:solidFill>
              </a:rPr>
              <a:t>Uptake data</a:t>
            </a:r>
            <a:r>
              <a:rPr lang="en-GB" sz="3600" b="1" dirty="0">
                <a:solidFill>
                  <a:srgbClr val="324F82"/>
                </a:solidFill>
                <a:latin typeface="Ubuntu" charset="0"/>
              </a:rPr>
              <a:t/>
            </a:r>
            <a:br>
              <a:rPr lang="en-GB" sz="3600" b="1" dirty="0">
                <a:solidFill>
                  <a:srgbClr val="324F82"/>
                </a:solidFill>
                <a:latin typeface="Ubuntu" charset="0"/>
              </a:rPr>
            </a:br>
            <a:r>
              <a:rPr lang="en-GB" sz="3600" b="1" dirty="0">
                <a:solidFill>
                  <a:srgbClr val="324F82"/>
                </a:solidFill>
                <a:latin typeface="Ubuntu" charset="0"/>
              </a:rPr>
              <a:t/>
            </a:r>
            <a:br>
              <a:rPr lang="en-GB" sz="3600" b="1" dirty="0">
                <a:solidFill>
                  <a:srgbClr val="324F82"/>
                </a:solidFill>
                <a:latin typeface="Ubuntu" charset="0"/>
              </a:rPr>
            </a:br>
            <a:endParaRPr lang="en-GB" sz="36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655455" y="1084333"/>
            <a:ext cx="10700026" cy="4959488"/>
          </a:xfrm>
        </p:spPr>
        <p:txBody>
          <a:bodyPr/>
          <a:lstStyle/>
          <a:p>
            <a:pPr marL="285750" lvl="0" indent="-285750">
              <a:lnSpc>
                <a:spcPct val="100000"/>
              </a:lnSpc>
              <a:buFont typeface="Arial" charset="0"/>
              <a:buChar char="•"/>
            </a:pPr>
            <a:r>
              <a:rPr lang="en-GB" sz="2400" dirty="0">
                <a:solidFill>
                  <a:srgbClr val="212A73"/>
                </a:solidFill>
                <a:ea typeface="Verdana" charset="0"/>
              </a:rPr>
              <a:t>Data to monitor PCV13 and PPV23 immunisation in Wales are provided to Public Health Wales (PHW) by General Practices through Audit+ </a:t>
            </a:r>
          </a:p>
          <a:p>
            <a:pPr marL="285750" lvl="0" indent="-285750">
              <a:lnSpc>
                <a:spcPct val="100000"/>
              </a:lnSpc>
              <a:buFont typeface="Arial" charset="0"/>
              <a:buChar char="•"/>
            </a:pPr>
            <a:r>
              <a:rPr lang="en-GB" sz="2400" dirty="0" smtClean="0">
                <a:solidFill>
                  <a:srgbClr val="212A73"/>
                </a:solidFill>
                <a:ea typeface="Verdana" charset="0"/>
              </a:rPr>
              <a:t>PCV13 </a:t>
            </a:r>
            <a:r>
              <a:rPr lang="en-GB" sz="2400" dirty="0">
                <a:solidFill>
                  <a:srgbClr val="212A73"/>
                </a:solidFill>
                <a:ea typeface="Verdana" charset="0"/>
              </a:rPr>
              <a:t>data is included in the Coverage of Vaccination Evaluated Rapidly (COVER) reports, published quarterly and annually</a:t>
            </a:r>
          </a:p>
          <a:p>
            <a:pPr marL="742950" lvl="1" indent="-285750">
              <a:buFont typeface="Courier New" charset="0"/>
              <a:buChar char="o"/>
            </a:pPr>
            <a:r>
              <a:rPr lang="en-GB" dirty="0" smtClean="0">
                <a:solidFill>
                  <a:srgbClr val="212A73"/>
                </a:solidFill>
                <a:ea typeface="Verdana" charset="0"/>
              </a:rPr>
              <a:t>PCV13 uptake of final dose by 2 years was 94.8% in the 2020/21 Annual COVER report</a:t>
            </a:r>
          </a:p>
          <a:p>
            <a:pPr marL="285750" lvl="0" indent="-285750">
              <a:lnSpc>
                <a:spcPct val="100000"/>
              </a:lnSpc>
              <a:buFont typeface="Arial" charset="0"/>
              <a:buChar char="•"/>
            </a:pPr>
            <a:r>
              <a:rPr lang="en-GB" sz="2400" dirty="0" smtClean="0">
                <a:solidFill>
                  <a:srgbClr val="212A73"/>
                </a:solidFill>
                <a:ea typeface="Verdana" charset="0"/>
              </a:rPr>
              <a:t>The </a:t>
            </a:r>
            <a:r>
              <a:rPr lang="en-GB" sz="2400" dirty="0">
                <a:solidFill>
                  <a:srgbClr val="212A73"/>
                </a:solidFill>
                <a:ea typeface="Verdana" charset="0"/>
              </a:rPr>
              <a:t>first annual uptake for PPV23 was published by PHW in September 2020</a:t>
            </a:r>
          </a:p>
          <a:p>
            <a:pPr marL="742950" lvl="1" indent="-285750">
              <a:buFont typeface="Courier New" charset="0"/>
              <a:buChar char="o"/>
            </a:pPr>
            <a:r>
              <a:rPr lang="en-GB" dirty="0">
                <a:solidFill>
                  <a:srgbClr val="212A73"/>
                </a:solidFill>
                <a:ea typeface="Verdana" charset="0"/>
              </a:rPr>
              <a:t>PPV23 uptake in Wales by 31</a:t>
            </a:r>
            <a:r>
              <a:rPr lang="en-GB" baseline="30000" dirty="0">
                <a:solidFill>
                  <a:srgbClr val="212A73"/>
                </a:solidFill>
                <a:ea typeface="Verdana" charset="0"/>
              </a:rPr>
              <a:t>st</a:t>
            </a:r>
            <a:r>
              <a:rPr lang="en-GB" dirty="0">
                <a:solidFill>
                  <a:srgbClr val="212A73"/>
                </a:solidFill>
                <a:ea typeface="Verdana" charset="0"/>
              </a:rPr>
              <a:t> March 2020 was 32.8% for 2-64 year olds in at risk groups and 60.2% in those 65 years and </a:t>
            </a:r>
            <a:r>
              <a:rPr lang="en-GB" dirty="0" smtClean="0">
                <a:solidFill>
                  <a:srgbClr val="212A73"/>
                </a:solidFill>
                <a:ea typeface="Verdana" charset="0"/>
              </a:rPr>
              <a:t>over</a:t>
            </a:r>
          </a:p>
          <a:p>
            <a:pPr marL="742950" lvl="1" indent="-285750">
              <a:buFont typeface="Courier New" charset="0"/>
              <a:buChar char="o"/>
            </a:pPr>
            <a:r>
              <a:rPr lang="en-GB" dirty="0" smtClean="0"/>
              <a:t>The </a:t>
            </a:r>
            <a:r>
              <a:rPr lang="en-GB" dirty="0"/>
              <a:t>next annual PPV uptake report is due to be published </a:t>
            </a:r>
            <a:r>
              <a:rPr lang="en-GB" dirty="0" smtClean="0"/>
              <a:t>shortly, this </a:t>
            </a:r>
            <a:r>
              <a:rPr lang="en-GB" dirty="0" smtClean="0"/>
              <a:t>report </a:t>
            </a:r>
            <a:r>
              <a:rPr lang="en-GB" dirty="0" smtClean="0"/>
              <a:t>when </a:t>
            </a:r>
            <a:r>
              <a:rPr lang="en-GB" dirty="0" smtClean="0"/>
              <a:t>published </a:t>
            </a:r>
            <a:r>
              <a:rPr lang="en-GB" dirty="0" smtClean="0"/>
              <a:t>will be available to view here: </a:t>
            </a:r>
            <a:r>
              <a:rPr lang="en-GB" u="sng" dirty="0">
                <a:latin typeface="Arial" panose="020B0604020202020204" pitchFamily="34" charset="0"/>
                <a:cs typeface="Arial" panose="020B0604020202020204" pitchFamily="34" charset="0"/>
                <a:hlinkClick r:id="rId3"/>
              </a:rPr>
              <a:t>http://nww.immunisation.wales.nhs.uk/pneumococcal-immunisation</a:t>
            </a:r>
            <a:r>
              <a:rPr lang="en-GB" dirty="0">
                <a:latin typeface="Arial" panose="020B0604020202020204" pitchFamily="34" charset="0"/>
                <a:cs typeface="Arial" panose="020B0604020202020204" pitchFamily="34" charset="0"/>
              </a:rPr>
              <a:t> </a:t>
            </a:r>
            <a:endParaRPr lang="en-GB" dirty="0" smtClean="0">
              <a:solidFill>
                <a:srgbClr val="212A73"/>
              </a:solidFill>
              <a:ea typeface="Verdana" charset="0"/>
            </a:endParaRPr>
          </a:p>
          <a:p>
            <a:pPr marL="742950" lvl="1" indent="-285750">
              <a:buFont typeface="Courier New" charset="0"/>
              <a:buChar char="o"/>
            </a:pPr>
            <a:endParaRPr lang="en-GB" dirty="0">
              <a:solidFill>
                <a:srgbClr val="212A73"/>
              </a:solidFill>
              <a:ea typeface="Verdana" charset="0"/>
            </a:endParaRPr>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5" name="TextBox 4"/>
          <p:cNvSpPr txBox="1"/>
          <p:nvPr/>
        </p:nvSpPr>
        <p:spPr>
          <a:xfrm>
            <a:off x="266284" y="6165369"/>
            <a:ext cx="9399182" cy="707886"/>
          </a:xfrm>
          <a:prstGeom prst="rect">
            <a:avLst/>
          </a:prstGeom>
          <a:noFill/>
        </p:spPr>
        <p:txBody>
          <a:bodyPr wrap="square" rtlCol="0">
            <a:spAutoFit/>
          </a:bodyPr>
          <a:lstStyle/>
          <a:p>
            <a:r>
              <a:rPr lang="en-GB" sz="1600" b="1" dirty="0">
                <a:solidFill>
                  <a:schemeClr val="bg1"/>
                </a:solidFill>
              </a:rPr>
              <a:t>COVER Annual Report </a:t>
            </a:r>
            <a:r>
              <a:rPr lang="en-GB" sz="1600" b="1" dirty="0" smtClean="0">
                <a:solidFill>
                  <a:schemeClr val="bg1"/>
                </a:solidFill>
              </a:rPr>
              <a:t>2020</a:t>
            </a:r>
          </a:p>
          <a:p>
            <a:endParaRPr lang="en-GB" sz="800" b="1" dirty="0">
              <a:solidFill>
                <a:schemeClr val="bg1"/>
              </a:solidFill>
              <a:latin typeface="Ubuntu"/>
            </a:endParaRPr>
          </a:p>
          <a:p>
            <a:r>
              <a:rPr lang="en-GB" sz="1600" b="1" dirty="0">
                <a:solidFill>
                  <a:schemeClr val="bg1"/>
                </a:solidFill>
              </a:rPr>
              <a:t>Pneumococcal polysaccharide vaccination (PPV) uptake in Wales in 2019/20</a:t>
            </a:r>
          </a:p>
        </p:txBody>
      </p:sp>
    </p:spTree>
    <p:extLst>
      <p:ext uri="{BB962C8B-B14F-4D97-AF65-F5344CB8AC3E}">
        <p14:creationId xmlns:p14="http://schemas.microsoft.com/office/powerpoint/2010/main" val="32006810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55455" y="271007"/>
            <a:ext cx="11053720" cy="648072"/>
          </a:xfrm>
        </p:spPr>
        <p:txBody>
          <a:bodyPr/>
          <a:lstStyle/>
          <a:p>
            <a:pPr lvl="0">
              <a:spcBef>
                <a:spcPts val="1000"/>
              </a:spcBef>
            </a:pPr>
            <a:r>
              <a:rPr lang="en-GB" sz="3600" b="1" dirty="0" smtClean="0">
                <a:solidFill>
                  <a:srgbClr val="212A73"/>
                </a:solidFill>
              </a:rPr>
              <a:t>PPV23 Vaccine supply</a:t>
            </a:r>
            <a:r>
              <a:rPr lang="en-GB" sz="3600" b="1" dirty="0">
                <a:solidFill>
                  <a:srgbClr val="324F82"/>
                </a:solidFill>
              </a:rPr>
              <a:t/>
            </a:r>
            <a:br>
              <a:rPr lang="en-GB" sz="3600" b="1" dirty="0">
                <a:solidFill>
                  <a:srgbClr val="324F82"/>
                </a:solidFill>
              </a:rPr>
            </a:br>
            <a:r>
              <a:rPr lang="en-GB" sz="3600" b="1" dirty="0">
                <a:solidFill>
                  <a:srgbClr val="324F82"/>
                </a:solidFill>
                <a:latin typeface="Ubuntu" charset="0"/>
              </a:rPr>
              <a:t/>
            </a:r>
            <a:br>
              <a:rPr lang="en-GB" sz="3600" b="1" dirty="0">
                <a:solidFill>
                  <a:srgbClr val="324F82"/>
                </a:solidFill>
                <a:latin typeface="Ubuntu" charset="0"/>
              </a:rPr>
            </a:br>
            <a:endParaRPr lang="en-GB" sz="36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655455" y="1390972"/>
            <a:ext cx="10700026" cy="4374397"/>
          </a:xfrm>
        </p:spPr>
        <p:txBody>
          <a:bodyPr/>
          <a:lstStyle/>
          <a:p>
            <a:pPr marL="285750" lvl="0" indent="-285750">
              <a:lnSpc>
                <a:spcPct val="100000"/>
              </a:lnSpc>
              <a:buFont typeface="Arial" charset="0"/>
              <a:buChar char="•"/>
            </a:pPr>
            <a:r>
              <a:rPr lang="en-GB" sz="2400" dirty="0">
                <a:solidFill>
                  <a:srgbClr val="212A73"/>
                </a:solidFill>
                <a:ea typeface="Verdana" charset="0"/>
              </a:rPr>
              <a:t>Supply of PPV23 has been problematic since 2017 due to global </a:t>
            </a:r>
            <a:r>
              <a:rPr lang="en-GB" sz="2400" dirty="0" smtClean="0">
                <a:solidFill>
                  <a:srgbClr val="212A73"/>
                </a:solidFill>
                <a:ea typeface="Verdana" charset="0"/>
              </a:rPr>
              <a:t>demand</a:t>
            </a:r>
          </a:p>
          <a:p>
            <a:pPr marL="285750" lvl="0" indent="-285750">
              <a:lnSpc>
                <a:spcPct val="100000"/>
              </a:lnSpc>
              <a:buFont typeface="Arial" charset="0"/>
              <a:buChar char="•"/>
            </a:pPr>
            <a:endParaRPr lang="en-GB" sz="2400" dirty="0">
              <a:solidFill>
                <a:srgbClr val="212A73"/>
              </a:solidFill>
              <a:ea typeface="Verdana" charset="0"/>
            </a:endParaRPr>
          </a:p>
          <a:p>
            <a:pPr marL="285750" lvl="0" indent="-285750">
              <a:lnSpc>
                <a:spcPct val="100000"/>
              </a:lnSpc>
              <a:buFont typeface="Arial" charset="0"/>
              <a:buChar char="•"/>
            </a:pPr>
            <a:r>
              <a:rPr lang="en-GB" sz="2400" dirty="0">
                <a:solidFill>
                  <a:srgbClr val="212A73"/>
                </a:solidFill>
                <a:ea typeface="Verdana" charset="0"/>
              </a:rPr>
              <a:t>In late 2017 the Chief Medical Officer (CMO) gave recommendations as to how available supply should be prioritised when </a:t>
            </a:r>
            <a:r>
              <a:rPr lang="en-GB" sz="2400" dirty="0" smtClean="0">
                <a:solidFill>
                  <a:srgbClr val="212A73"/>
                </a:solidFill>
                <a:ea typeface="Verdana" charset="0"/>
              </a:rPr>
              <a:t>limited</a:t>
            </a:r>
          </a:p>
          <a:p>
            <a:pPr marL="285750" lvl="0" indent="-285750">
              <a:lnSpc>
                <a:spcPct val="100000"/>
              </a:lnSpc>
              <a:buFont typeface="Arial" charset="0"/>
              <a:buChar char="•"/>
            </a:pPr>
            <a:endParaRPr lang="en-GB" sz="2400" dirty="0">
              <a:solidFill>
                <a:srgbClr val="212A73"/>
              </a:solidFill>
              <a:ea typeface="Verdana" charset="0"/>
            </a:endParaRPr>
          </a:p>
          <a:p>
            <a:pPr marL="285750" lvl="0" indent="-285750">
              <a:lnSpc>
                <a:spcPct val="100000"/>
              </a:lnSpc>
              <a:buFont typeface="Arial" charset="0"/>
              <a:buChar char="•"/>
            </a:pPr>
            <a:r>
              <a:rPr lang="en-GB" sz="2400" dirty="0">
                <a:solidFill>
                  <a:srgbClr val="212A73"/>
                </a:solidFill>
                <a:ea typeface="Verdana" charset="0"/>
              </a:rPr>
              <a:t>This guidance recommends that newly diagnosed high and moderate priority risk groups should be vaccinated first followed by others in high and moderate priority risk groups who are </a:t>
            </a:r>
            <a:r>
              <a:rPr lang="en-GB" sz="2400" dirty="0" smtClean="0">
                <a:solidFill>
                  <a:srgbClr val="212A73"/>
                </a:solidFill>
                <a:ea typeface="Verdana" charset="0"/>
              </a:rPr>
              <a:t>unvaccinated</a:t>
            </a:r>
          </a:p>
          <a:p>
            <a:pPr marL="285750" lvl="0" indent="-285750">
              <a:lnSpc>
                <a:spcPct val="100000"/>
              </a:lnSpc>
              <a:buFont typeface="Arial" charset="0"/>
              <a:buChar char="•"/>
            </a:pPr>
            <a:endParaRPr lang="en-GB" sz="2400" dirty="0">
              <a:solidFill>
                <a:srgbClr val="212A73"/>
              </a:solidFill>
              <a:ea typeface="Verdana" charset="0"/>
            </a:endParaRPr>
          </a:p>
          <a:p>
            <a:pPr marL="285750" lvl="0" indent="-285750">
              <a:lnSpc>
                <a:spcPct val="100000"/>
              </a:lnSpc>
              <a:buFont typeface="Arial" charset="0"/>
              <a:buChar char="•"/>
            </a:pPr>
            <a:r>
              <a:rPr lang="en-GB" sz="2400" dirty="0">
                <a:solidFill>
                  <a:srgbClr val="212A73"/>
                </a:solidFill>
                <a:ea typeface="Verdana" charset="0"/>
              </a:rPr>
              <a:t>This PPV23 supply prioritisation guidance still applies in 2021 </a:t>
            </a:r>
          </a:p>
          <a:p>
            <a:pPr marL="285750" lvl="0" indent="-285750">
              <a:lnSpc>
                <a:spcPct val="100000"/>
              </a:lnSpc>
              <a:buFont typeface="Arial" charset="0"/>
              <a:buChar char="•"/>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6" name="TextBox 5"/>
          <p:cNvSpPr txBox="1"/>
          <p:nvPr/>
        </p:nvSpPr>
        <p:spPr>
          <a:xfrm>
            <a:off x="319447" y="6350460"/>
            <a:ext cx="8888819" cy="338554"/>
          </a:xfrm>
          <a:prstGeom prst="rect">
            <a:avLst/>
          </a:prstGeom>
          <a:noFill/>
        </p:spPr>
        <p:txBody>
          <a:bodyPr wrap="square" rtlCol="0">
            <a:spAutoFit/>
          </a:bodyPr>
          <a:lstStyle/>
          <a:p>
            <a:r>
              <a:rPr lang="en-GB" sz="1600" b="1" dirty="0">
                <a:solidFill>
                  <a:schemeClr val="bg1"/>
                </a:solidFill>
              </a:rPr>
              <a:t>CMO - PPV23 supply and prioritisation </a:t>
            </a:r>
            <a:r>
              <a:rPr lang="en-GB" sz="1600" b="1" dirty="0" smtClean="0">
                <a:solidFill>
                  <a:schemeClr val="bg1"/>
                </a:solidFill>
              </a:rPr>
              <a:t>letters 2017-2021</a:t>
            </a:r>
            <a:endParaRPr lang="en-GB" sz="1600" b="1" dirty="0">
              <a:solidFill>
                <a:schemeClr val="bg1"/>
              </a:solidFill>
            </a:endParaRPr>
          </a:p>
        </p:txBody>
      </p:sp>
    </p:spTree>
    <p:extLst>
      <p:ext uri="{BB962C8B-B14F-4D97-AF65-F5344CB8AC3E}">
        <p14:creationId xmlns:p14="http://schemas.microsoft.com/office/powerpoint/2010/main" val="569122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8" name="Text Placeholder 8"/>
          <p:cNvSpPr txBox="1">
            <a:spLocks/>
          </p:cNvSpPr>
          <p:nvPr/>
        </p:nvSpPr>
        <p:spPr>
          <a:xfrm>
            <a:off x="496218" y="206178"/>
            <a:ext cx="10760075" cy="393542"/>
          </a:xfrm>
          <a:prstGeom prst="rect">
            <a:avLst/>
          </a:prstGeom>
        </p:spPr>
        <p:txBody>
          <a:bodyPr lIns="0" tIns="0" rIns="0" bIns="0"/>
          <a:lstStyle>
            <a:lvl1pPr marL="0" indent="0" algn="l" defTabSz="914400" rtl="0" eaLnBrk="1" latinLnBrk="0" hangingPunct="1">
              <a:lnSpc>
                <a:spcPct val="90000"/>
              </a:lnSpc>
              <a:spcBef>
                <a:spcPts val="1000"/>
              </a:spcBef>
              <a:buFont typeface="Arial"/>
              <a:buNone/>
              <a:defRPr sz="2800" b="1" i="0" kern="1200">
                <a:solidFill>
                  <a:srgbClr val="324F8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en-GB" sz="3600" b="1" i="0" u="none" strike="noStrike" kern="1200" cap="none" spc="0" normalizeH="0" baseline="0" noProof="0" dirty="0" smtClean="0">
                <a:ln>
                  <a:noFill/>
                </a:ln>
                <a:solidFill>
                  <a:srgbClr val="212A73"/>
                </a:solidFill>
                <a:effectLst/>
                <a:uLnTx/>
                <a:uFillTx/>
                <a:latin typeface="+mj-lt"/>
              </a:rPr>
              <a:t>Prioritisation of PPV23 supplies</a:t>
            </a:r>
          </a:p>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en-GB" sz="2000" b="0" i="0" u="none" strike="noStrike" kern="1200" cap="none" spc="0" normalizeH="0" baseline="0" noProof="0" dirty="0" smtClean="0">
                <a:ln>
                  <a:noFill/>
                </a:ln>
                <a:solidFill>
                  <a:srgbClr val="212A73"/>
                </a:solidFill>
                <a:effectLst/>
                <a:uLnTx/>
                <a:uFillTx/>
                <a:latin typeface="+mn-lt"/>
              </a:rPr>
              <a:t>When supply of PPV23 is limited, vaccination should be offered in this order of priority</a:t>
            </a:r>
          </a:p>
          <a:p>
            <a:pPr marL="0" marR="0" lvl="0" indent="0" algn="l" defTabSz="914400" rtl="0" eaLnBrk="1" fontAlgn="auto" latinLnBrk="0" hangingPunct="1">
              <a:lnSpc>
                <a:spcPct val="90000"/>
              </a:lnSpc>
              <a:spcBef>
                <a:spcPts val="1000"/>
              </a:spcBef>
              <a:spcAft>
                <a:spcPts val="0"/>
              </a:spcAft>
              <a:buClrTx/>
              <a:buSzTx/>
              <a:buFont typeface="Arial"/>
              <a:buNone/>
              <a:tabLst/>
              <a:defRPr/>
            </a:pPr>
            <a:endParaRPr kumimoji="0" lang="en-GB" sz="2000" b="0" i="0" u="none" strike="noStrike" kern="1200" cap="none" spc="0" normalizeH="0" baseline="0" noProof="0" dirty="0">
              <a:ln>
                <a:noFill/>
              </a:ln>
              <a:solidFill>
                <a:srgbClr val="324F82"/>
              </a:solidFill>
              <a:effectLst/>
              <a:uLnTx/>
              <a:uFillTx/>
            </a:endParaRPr>
          </a:p>
        </p:txBody>
      </p:sp>
      <p:sp>
        <p:nvSpPr>
          <p:cNvPr id="9" name="Content Placeholder 7"/>
          <p:cNvSpPr txBox="1">
            <a:spLocks/>
          </p:cNvSpPr>
          <p:nvPr/>
        </p:nvSpPr>
        <p:spPr>
          <a:xfrm>
            <a:off x="496218" y="1359086"/>
            <a:ext cx="5599780" cy="603242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2000" b="1" i="0" u="none" strike="noStrike" kern="1200" cap="none" spc="0" normalizeH="0" baseline="0" noProof="0" dirty="0" smtClean="0">
                <a:ln>
                  <a:noFill/>
                </a:ln>
                <a:solidFill>
                  <a:srgbClr val="212A73"/>
                </a:solidFill>
                <a:effectLst/>
                <a:uLnTx/>
                <a:uFillTx/>
                <a:latin typeface="+mn-lt"/>
                <a:ea typeface="Verdana" charset="0"/>
              </a:rPr>
              <a:t>High priority</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err="1" smtClean="0">
                <a:ln>
                  <a:noFill/>
                </a:ln>
                <a:solidFill>
                  <a:srgbClr val="212A73"/>
                </a:solidFill>
                <a:effectLst/>
                <a:uLnTx/>
                <a:uFillTx/>
                <a:latin typeface="+mn-lt"/>
                <a:ea typeface="Verdana" charset="0"/>
              </a:rPr>
              <a:t>Asplenia</a:t>
            </a:r>
            <a:r>
              <a:rPr kumimoji="0" lang="en-GB" sz="2000" b="0" i="0" u="none" strike="noStrike" kern="1200" cap="none" spc="0" normalizeH="0" baseline="0" noProof="0" dirty="0" smtClean="0">
                <a:ln>
                  <a:noFill/>
                </a:ln>
                <a:solidFill>
                  <a:srgbClr val="212A73"/>
                </a:solidFill>
                <a:effectLst/>
                <a:uLnTx/>
                <a:uFillTx/>
                <a:latin typeface="+mn-lt"/>
                <a:ea typeface="Verdana" charset="0"/>
              </a:rPr>
              <a:t> or dysfunction of the spleen </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Immunosuppression</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000" b="0" i="0" u="none" strike="noStrike" kern="1200" cap="none" spc="0" normalizeH="0" baseline="0" noProof="0" dirty="0" smtClean="0">
              <a:ln>
                <a:noFill/>
              </a:ln>
              <a:solidFill>
                <a:srgbClr val="324F82"/>
              </a:solidFill>
              <a:effectLst/>
              <a:uLnTx/>
              <a:uFillTx/>
              <a:latin typeface="+mn-lt"/>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2000" b="1" i="0" u="none" strike="noStrike" kern="1200" cap="none" spc="0" normalizeH="0" baseline="0" noProof="0" dirty="0" smtClean="0">
                <a:ln>
                  <a:noFill/>
                </a:ln>
                <a:solidFill>
                  <a:srgbClr val="212A73"/>
                </a:solidFill>
                <a:effectLst/>
                <a:uLnTx/>
                <a:uFillTx/>
                <a:latin typeface="+mn-lt"/>
                <a:ea typeface="Verdana" charset="0"/>
              </a:rPr>
              <a:t>Moderate priority</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Chronic respiratory disease</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Chronic kidney disease</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000" b="0" i="0" u="none" strike="noStrike" kern="1200" cap="none" spc="0" normalizeH="0" baseline="0" noProof="0" dirty="0" smtClean="0">
              <a:ln>
                <a:noFill/>
              </a:ln>
              <a:solidFill>
                <a:srgbClr val="324F82"/>
              </a:solidFill>
              <a:effectLst/>
              <a:uLnTx/>
              <a:uFillTx/>
              <a:latin typeface="+mn-lt"/>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2000" b="1" i="0" u="none" strike="noStrike" kern="1200" cap="none" spc="0" normalizeH="0" baseline="0" noProof="0" dirty="0" smtClean="0">
                <a:ln>
                  <a:noFill/>
                </a:ln>
                <a:solidFill>
                  <a:srgbClr val="212A73"/>
                </a:solidFill>
                <a:effectLst/>
                <a:uLnTx/>
                <a:uFillTx/>
                <a:latin typeface="+mn-lt"/>
                <a:ea typeface="Verdana" charset="0"/>
              </a:rPr>
              <a:t>Low priority</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Individuals aged 65 and over with no other risk factors</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2400" b="0" i="0" u="none" strike="noStrike" kern="1200" cap="none" spc="0" normalizeH="0" baseline="0" noProof="0" dirty="0" smtClean="0">
              <a:ln>
                <a:noFill/>
              </a:ln>
              <a:solidFill>
                <a:srgbClr val="324F82"/>
              </a:solidFill>
              <a:effectLst/>
              <a:uLnTx/>
              <a:uFillTx/>
              <a:latin typeface="+mn-lt"/>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2400" b="0" i="0" u="none" strike="noStrike" kern="1200" cap="none" spc="0" normalizeH="0" baseline="0" noProof="0" dirty="0" smtClean="0">
                <a:ln>
                  <a:noFill/>
                </a:ln>
                <a:solidFill>
                  <a:srgbClr val="324F82"/>
                </a:solidFill>
                <a:effectLst/>
                <a:uLnTx/>
                <a:uFillTx/>
                <a:latin typeface="+mn-lt"/>
                <a:ea typeface="Verdana" charset="0"/>
              </a:rPr>
              <a:t> </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400" b="0" i="0" u="none" strike="noStrike" kern="1200" cap="none" spc="0" normalizeH="0" baseline="0" noProof="0" dirty="0">
              <a:ln>
                <a:noFill/>
              </a:ln>
              <a:solidFill>
                <a:srgbClr val="324F82"/>
              </a:solidFill>
              <a:effectLst/>
              <a:uLnTx/>
              <a:uFillTx/>
              <a:latin typeface="+mn-lt"/>
              <a:ea typeface="Verdana" charset="0"/>
            </a:endParaRPr>
          </a:p>
        </p:txBody>
      </p:sp>
      <p:sp>
        <p:nvSpPr>
          <p:cNvPr id="10" name="Content Placeholder 7"/>
          <p:cNvSpPr txBox="1">
            <a:spLocks/>
          </p:cNvSpPr>
          <p:nvPr/>
        </p:nvSpPr>
        <p:spPr>
          <a:xfrm>
            <a:off x="6095998" y="1359086"/>
            <a:ext cx="5599780" cy="5914440"/>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2000" b="0" i="0" u="none" strike="noStrike" kern="1200" cap="none" spc="0" normalizeH="0" baseline="0" noProof="0" dirty="0" smtClean="0">
              <a:ln>
                <a:noFill/>
              </a:ln>
              <a:solidFill>
                <a:srgbClr val="324F82"/>
              </a:solidFill>
              <a:effectLst/>
              <a:uLnTx/>
              <a:uFillTx/>
              <a:latin typeface="Verdana" charset="0"/>
              <a:ea typeface="Verdana"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Individuals with cochlear implants</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Individuals with cerebrospinal fluid leaks</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000" b="0" i="0" u="none" strike="noStrike" kern="1200" cap="none" spc="0" normalizeH="0" baseline="0" noProof="0" dirty="0" smtClean="0">
              <a:ln>
                <a:noFill/>
              </a:ln>
              <a:solidFill>
                <a:srgbClr val="324F82"/>
              </a:solidFill>
              <a:effectLst/>
              <a:uLnTx/>
              <a:uFillTx/>
              <a:latin typeface="+mn-lt"/>
              <a:ea typeface="Verdana"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000" b="0" i="0" u="none" strike="noStrike" kern="1200" cap="none" spc="0" normalizeH="0" baseline="0" noProof="0" dirty="0" smtClean="0">
              <a:ln>
                <a:noFill/>
              </a:ln>
              <a:solidFill>
                <a:srgbClr val="324F82"/>
              </a:solidFill>
              <a:effectLst/>
              <a:uLnTx/>
              <a:uFillTx/>
              <a:latin typeface="+mn-lt"/>
              <a:ea typeface="Verdana"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Chronic liver disease</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Diabetes (not diet controlled)</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1000" b="0" i="0" u="none" strike="noStrike" kern="1200" cap="none" spc="0" normalizeH="0" baseline="0" noProof="0" dirty="0" smtClean="0">
              <a:ln>
                <a:noFill/>
              </a:ln>
              <a:solidFill>
                <a:srgbClr val="324F82"/>
              </a:solidFill>
              <a:effectLst/>
              <a:uLnTx/>
              <a:uFillTx/>
              <a:latin typeface="+mn-lt"/>
              <a:ea typeface="Verdana"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000" b="0" i="0" u="none" strike="noStrike" kern="1200" cap="none" spc="0" normalizeH="0" baseline="0" noProof="0" dirty="0" smtClean="0">
              <a:ln>
                <a:noFill/>
              </a:ln>
              <a:solidFill>
                <a:srgbClr val="324F82"/>
              </a:solidFill>
              <a:effectLst/>
              <a:uLnTx/>
              <a:uFillTx/>
              <a:latin typeface="+mn-lt"/>
              <a:ea typeface="Verdana"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Booster dose for individuals recommended</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2400" b="0" i="0" u="none" strike="noStrike" kern="1200" cap="none" spc="0" normalizeH="0" baseline="0" noProof="0" dirty="0" smtClean="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2400" b="0" i="0" u="none" strike="noStrike" kern="1200" cap="none" spc="0" normalizeH="0" baseline="0" noProof="0" dirty="0" smtClean="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2400" b="0" i="0" u="none" strike="noStrike" kern="1200" cap="none" spc="0" normalizeH="0" baseline="0" noProof="0" dirty="0" smtClean="0">
                <a:ln>
                  <a:noFill/>
                </a:ln>
                <a:solidFill>
                  <a:srgbClr val="324F82"/>
                </a:solidFill>
                <a:effectLst/>
                <a:uLnTx/>
                <a:uFillTx/>
                <a:latin typeface="Verdana" charset="0"/>
                <a:ea typeface="Verdana" charset="0"/>
              </a:rPr>
              <a:t> </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400" b="0" i="0" u="none" strike="noStrike" kern="1200" cap="none" spc="0" normalizeH="0" baseline="0" noProof="0" dirty="0">
              <a:ln>
                <a:noFill/>
              </a:ln>
              <a:solidFill>
                <a:srgbClr val="324F82"/>
              </a:solidFill>
              <a:effectLst/>
              <a:uLnTx/>
              <a:uFillTx/>
              <a:latin typeface="Verdana" charset="0"/>
              <a:ea typeface="Verdana" charset="0"/>
            </a:endParaRPr>
          </a:p>
        </p:txBody>
      </p:sp>
    </p:spTree>
    <p:extLst>
      <p:ext uri="{BB962C8B-B14F-4D97-AF65-F5344CB8AC3E}">
        <p14:creationId xmlns:p14="http://schemas.microsoft.com/office/powerpoint/2010/main" val="28943733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8" name="Text Placeholder 8"/>
          <p:cNvSpPr txBox="1">
            <a:spLocks/>
          </p:cNvSpPr>
          <p:nvPr/>
        </p:nvSpPr>
        <p:spPr>
          <a:xfrm>
            <a:off x="496218" y="322909"/>
            <a:ext cx="10760075" cy="393542"/>
          </a:xfrm>
          <a:prstGeom prst="rect">
            <a:avLst/>
          </a:prstGeom>
        </p:spPr>
        <p:txBody>
          <a:bodyPr lIns="0" tIns="0" rIns="0" bIns="0"/>
          <a:lstStyle>
            <a:lvl1pPr marL="0" indent="0" algn="l" defTabSz="914400" rtl="0" eaLnBrk="1" latinLnBrk="0" hangingPunct="1">
              <a:lnSpc>
                <a:spcPct val="90000"/>
              </a:lnSpc>
              <a:spcBef>
                <a:spcPts val="1000"/>
              </a:spcBef>
              <a:buFont typeface="Arial"/>
              <a:buNone/>
              <a:defRPr sz="2800" b="1" i="0" kern="1200">
                <a:solidFill>
                  <a:srgbClr val="324F8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0"/>
            <a:r>
              <a:rPr lang="en-GB" sz="3600" dirty="0">
                <a:solidFill>
                  <a:srgbClr val="212A73"/>
                </a:solidFill>
                <a:latin typeface="+mj-lt"/>
              </a:rPr>
              <a:t>PPV23 prioritisation – A quick reference guide</a:t>
            </a:r>
          </a:p>
        </p:txBody>
      </p:sp>
      <p:sp>
        <p:nvSpPr>
          <p:cNvPr id="6" name="Content Placeholder 7"/>
          <p:cNvSpPr txBox="1">
            <a:spLocks/>
          </p:cNvSpPr>
          <p:nvPr/>
        </p:nvSpPr>
        <p:spPr>
          <a:xfrm>
            <a:off x="588370" y="1516034"/>
            <a:ext cx="4802337" cy="4703852"/>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b="0" i="0" u="none" strike="noStrike" kern="1200" cap="none" spc="0" normalizeH="0" baseline="0" noProof="0" dirty="0" smtClean="0">
                <a:ln>
                  <a:noFill/>
                </a:ln>
                <a:solidFill>
                  <a:srgbClr val="212A73"/>
                </a:solidFill>
                <a:effectLst/>
                <a:uLnTx/>
                <a:uFillTx/>
                <a:latin typeface="+mn-lt"/>
                <a:ea typeface="Verdana" charset="0"/>
              </a:rPr>
              <a:t>This resource has been developed to support general practices with the planning of PPV23 immunisation services</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b="0" i="0" u="none" strike="noStrike" kern="1200" cap="none" spc="0" normalizeH="0" baseline="0" noProof="0" dirty="0" smtClean="0">
              <a:ln>
                <a:noFill/>
              </a:ln>
              <a:solidFill>
                <a:srgbClr val="212A73"/>
              </a:solidFill>
              <a:effectLst/>
              <a:uLnTx/>
              <a:uFillTx/>
              <a:latin typeface="+mn-lt"/>
              <a:ea typeface="Verdana"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b="0" i="0" u="none" strike="noStrike" kern="1200" cap="none" spc="0" normalizeH="0" baseline="0" noProof="0" dirty="0" smtClean="0">
                <a:ln>
                  <a:noFill/>
                </a:ln>
                <a:solidFill>
                  <a:srgbClr val="212A73"/>
                </a:solidFill>
                <a:effectLst/>
                <a:uLnTx/>
                <a:uFillTx/>
                <a:latin typeface="+mn-lt"/>
                <a:ea typeface="Verdana" charset="0"/>
              </a:rPr>
              <a:t>Practices may wish to print, laminate and display Table 1 for use as a visual prompt</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2400" b="0" i="0" u="none" strike="noStrike" kern="1200" cap="none" spc="0" normalizeH="0" baseline="0" noProof="0" dirty="0" smtClean="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2400" b="0" i="0" u="none" strike="noStrike" kern="1200" cap="none" spc="0" normalizeH="0" baseline="0" noProof="0" dirty="0" smtClean="0">
                <a:ln>
                  <a:noFill/>
                </a:ln>
                <a:solidFill>
                  <a:srgbClr val="324F82"/>
                </a:solidFill>
                <a:effectLst/>
                <a:uLnTx/>
                <a:uFillTx/>
                <a:latin typeface="Verdana" charset="0"/>
                <a:ea typeface="Verdana" charset="0"/>
              </a:rPr>
              <a:t> </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400" b="0" i="0" u="none" strike="noStrike" kern="1200" cap="none" spc="0" normalizeH="0" baseline="0" noProof="0" dirty="0">
              <a:ln>
                <a:noFill/>
              </a:ln>
              <a:solidFill>
                <a:srgbClr val="324F82"/>
              </a:solidFill>
              <a:effectLst/>
              <a:uLnTx/>
              <a:uFillTx/>
              <a:latin typeface="Verdana" charset="0"/>
              <a:ea typeface="Verdana" charset="0"/>
            </a:endParaRPr>
          </a:p>
        </p:txBody>
      </p:sp>
      <p:pic>
        <p:nvPicPr>
          <p:cNvPr id="7" name="Picture 6"/>
          <p:cNvPicPr/>
          <p:nvPr/>
        </p:nvPicPr>
        <p:blipFill>
          <a:blip r:embed="rId3"/>
          <a:stretch>
            <a:fillRect/>
          </a:stretch>
        </p:blipFill>
        <p:spPr>
          <a:xfrm>
            <a:off x="5656521" y="1187059"/>
            <a:ext cx="6170987" cy="4320606"/>
          </a:xfrm>
          <a:prstGeom prst="rect">
            <a:avLst/>
          </a:prstGeom>
          <a:ln>
            <a:solidFill>
              <a:srgbClr val="000000"/>
            </a:solidFill>
          </a:ln>
        </p:spPr>
      </p:pic>
      <p:sp>
        <p:nvSpPr>
          <p:cNvPr id="11" name="TextBox 10"/>
          <p:cNvSpPr txBox="1"/>
          <p:nvPr/>
        </p:nvSpPr>
        <p:spPr>
          <a:xfrm>
            <a:off x="276917" y="6307248"/>
            <a:ext cx="9377916" cy="338554"/>
          </a:xfrm>
          <a:prstGeom prst="rect">
            <a:avLst/>
          </a:prstGeom>
          <a:noFill/>
        </p:spPr>
        <p:txBody>
          <a:bodyPr wrap="square" rtlCol="0">
            <a:spAutoFit/>
          </a:bodyPr>
          <a:lstStyle/>
          <a:p>
            <a:r>
              <a:rPr lang="en-GB" sz="1600" dirty="0" smtClean="0">
                <a:solidFill>
                  <a:srgbClr val="FFFFFF"/>
                </a:solidFill>
                <a:latin typeface="Ubuntu" charset="0"/>
                <a:ea typeface="Ubuntu" charset="0"/>
                <a:cs typeface="Ubuntu" charset="0"/>
              </a:rPr>
              <a:t>PPV prioritisation – A quick reference guide, Public Health Wales </a:t>
            </a:r>
            <a:r>
              <a:rPr lang="en-GB" sz="1600" dirty="0">
                <a:solidFill>
                  <a:srgbClr val="FFFFFF"/>
                </a:solidFill>
                <a:latin typeface="Ubuntu" charset="0"/>
                <a:ea typeface="Ubuntu" charset="0"/>
                <a:cs typeface="Ubuntu" charset="0"/>
              </a:rPr>
              <a:t>2021 </a:t>
            </a:r>
            <a:endParaRPr lang="en-GB" sz="1600" dirty="0" smtClean="0">
              <a:solidFill>
                <a:srgbClr val="FFFFFF"/>
              </a:solidFill>
              <a:latin typeface="Ubuntu" charset="0"/>
              <a:ea typeface="Ubuntu" charset="0"/>
              <a:cs typeface="Ubuntu" charset="0"/>
            </a:endParaRPr>
          </a:p>
        </p:txBody>
      </p:sp>
    </p:spTree>
    <p:extLst>
      <p:ext uri="{BB962C8B-B14F-4D97-AF65-F5344CB8AC3E}">
        <p14:creationId xmlns:p14="http://schemas.microsoft.com/office/powerpoint/2010/main" val="37054573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55455" y="104456"/>
            <a:ext cx="11053720" cy="648072"/>
          </a:xfrm>
        </p:spPr>
        <p:txBody>
          <a:bodyPr/>
          <a:lstStyle/>
          <a:p>
            <a:pPr lvl="0">
              <a:spcBef>
                <a:spcPts val="1000"/>
              </a:spcBef>
            </a:pPr>
            <a:r>
              <a:rPr lang="en-GB" sz="3600" b="1" dirty="0" smtClean="0">
                <a:solidFill>
                  <a:srgbClr val="212A73"/>
                </a:solidFill>
              </a:rPr>
              <a:t>Changes to ordering of PPV23</a:t>
            </a:r>
            <a:r>
              <a:rPr lang="en-GB" sz="3600" b="1" dirty="0">
                <a:solidFill>
                  <a:srgbClr val="324F82"/>
                </a:solidFill>
                <a:latin typeface="Ubuntu" charset="0"/>
              </a:rPr>
              <a:t/>
            </a:r>
            <a:br>
              <a:rPr lang="en-GB" sz="3600" b="1" dirty="0">
                <a:solidFill>
                  <a:srgbClr val="324F82"/>
                </a:solidFill>
                <a:latin typeface="Ubuntu" charset="0"/>
              </a:rPr>
            </a:br>
            <a:r>
              <a:rPr lang="en-GB" sz="3600" b="1" dirty="0">
                <a:solidFill>
                  <a:srgbClr val="324F82"/>
                </a:solidFill>
                <a:latin typeface="Ubuntu" charset="0"/>
              </a:rPr>
              <a:t/>
            </a:r>
            <a:br>
              <a:rPr lang="en-GB" sz="3600" b="1" dirty="0">
                <a:solidFill>
                  <a:srgbClr val="324F82"/>
                </a:solidFill>
                <a:latin typeface="Ubuntu" charset="0"/>
              </a:rPr>
            </a:br>
            <a:endParaRPr lang="en-GB" sz="36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655455" y="919079"/>
            <a:ext cx="10700026" cy="4959488"/>
          </a:xfrm>
        </p:spPr>
        <p:txBody>
          <a:bodyPr/>
          <a:lstStyle/>
          <a:p>
            <a:pPr marL="285750" lvl="0" indent="-285750">
              <a:lnSpc>
                <a:spcPct val="100000"/>
              </a:lnSpc>
              <a:buFont typeface="Arial" charset="0"/>
              <a:buChar char="•"/>
            </a:pPr>
            <a:r>
              <a:rPr lang="en-GB" sz="2400" dirty="0" smtClean="0">
                <a:solidFill>
                  <a:srgbClr val="212A73"/>
                </a:solidFill>
                <a:ea typeface="Verdana" charset="0"/>
              </a:rPr>
              <a:t>Since 1</a:t>
            </a:r>
            <a:r>
              <a:rPr lang="en-GB" sz="2400" baseline="30000" dirty="0" smtClean="0">
                <a:solidFill>
                  <a:srgbClr val="212A73"/>
                </a:solidFill>
                <a:ea typeface="Verdana" charset="0"/>
              </a:rPr>
              <a:t>st</a:t>
            </a:r>
            <a:r>
              <a:rPr lang="en-GB" sz="2400" dirty="0" smtClean="0">
                <a:solidFill>
                  <a:srgbClr val="212A73"/>
                </a:solidFill>
                <a:ea typeface="Verdana" charset="0"/>
              </a:rPr>
              <a:t> </a:t>
            </a:r>
            <a:r>
              <a:rPr lang="en-GB" sz="2400" dirty="0">
                <a:solidFill>
                  <a:srgbClr val="212A73"/>
                </a:solidFill>
                <a:ea typeface="Verdana" charset="0"/>
              </a:rPr>
              <a:t>June 2021 PPV23 </a:t>
            </a:r>
            <a:r>
              <a:rPr lang="en-GB" sz="2400" dirty="0" smtClean="0">
                <a:solidFill>
                  <a:srgbClr val="212A73"/>
                </a:solidFill>
                <a:ea typeface="Verdana" charset="0"/>
              </a:rPr>
              <a:t>has be </a:t>
            </a:r>
            <a:r>
              <a:rPr lang="en-GB" sz="2400" dirty="0">
                <a:solidFill>
                  <a:srgbClr val="212A73"/>
                </a:solidFill>
                <a:ea typeface="Verdana" charset="0"/>
              </a:rPr>
              <a:t>available to order via the </a:t>
            </a:r>
            <a:r>
              <a:rPr lang="en-GB" sz="2400" dirty="0" err="1">
                <a:solidFill>
                  <a:srgbClr val="212A73"/>
                </a:solidFill>
                <a:ea typeface="Verdana" charset="0"/>
              </a:rPr>
              <a:t>ImmForm</a:t>
            </a:r>
            <a:r>
              <a:rPr lang="en-GB" sz="2400" dirty="0">
                <a:solidFill>
                  <a:srgbClr val="212A73"/>
                </a:solidFill>
                <a:ea typeface="Verdana" charset="0"/>
              </a:rPr>
              <a:t> website for the NHS immunisation </a:t>
            </a:r>
            <a:r>
              <a:rPr lang="en-GB" sz="2400" dirty="0" smtClean="0">
                <a:solidFill>
                  <a:srgbClr val="212A73"/>
                </a:solidFill>
                <a:ea typeface="Verdana" charset="0"/>
              </a:rPr>
              <a:t>programme</a:t>
            </a:r>
          </a:p>
          <a:p>
            <a:pPr marL="285750" lvl="0" indent="-285750">
              <a:lnSpc>
                <a:spcPct val="100000"/>
              </a:lnSpc>
              <a:buFont typeface="Arial" charset="0"/>
              <a:buChar char="•"/>
            </a:pPr>
            <a:endParaRPr lang="en-GB" sz="2400" dirty="0">
              <a:solidFill>
                <a:srgbClr val="212A73"/>
              </a:solidFill>
              <a:ea typeface="Verdana" charset="0"/>
            </a:endParaRPr>
          </a:p>
          <a:p>
            <a:pPr marL="285750" lvl="0" indent="-285750">
              <a:lnSpc>
                <a:spcPct val="100000"/>
              </a:lnSpc>
              <a:buFont typeface="Arial" charset="0"/>
              <a:buChar char="•"/>
            </a:pPr>
            <a:r>
              <a:rPr lang="en-GB" sz="2400" dirty="0">
                <a:solidFill>
                  <a:srgbClr val="212A73"/>
                </a:solidFill>
                <a:ea typeface="Verdana" charset="0"/>
              </a:rPr>
              <a:t>PPV23 </a:t>
            </a:r>
            <a:r>
              <a:rPr lang="en-GB" sz="2400" dirty="0" smtClean="0">
                <a:solidFill>
                  <a:srgbClr val="212A73"/>
                </a:solidFill>
                <a:ea typeface="Verdana" charset="0"/>
              </a:rPr>
              <a:t>no </a:t>
            </a:r>
            <a:r>
              <a:rPr lang="en-GB" sz="2400" dirty="0">
                <a:solidFill>
                  <a:srgbClr val="212A73"/>
                </a:solidFill>
                <a:ea typeface="Verdana" charset="0"/>
              </a:rPr>
              <a:t>longer </a:t>
            </a:r>
            <a:r>
              <a:rPr lang="en-GB" sz="2400" dirty="0" smtClean="0">
                <a:solidFill>
                  <a:srgbClr val="212A73"/>
                </a:solidFill>
                <a:ea typeface="Verdana" charset="0"/>
              </a:rPr>
              <a:t>needs </a:t>
            </a:r>
            <a:r>
              <a:rPr lang="en-GB" sz="2400" dirty="0">
                <a:solidFill>
                  <a:srgbClr val="212A73"/>
                </a:solidFill>
                <a:ea typeface="Verdana" charset="0"/>
              </a:rPr>
              <a:t>to be procured locally via a wholesaler and </a:t>
            </a:r>
            <a:r>
              <a:rPr lang="en-GB" sz="2400" dirty="0" smtClean="0">
                <a:solidFill>
                  <a:srgbClr val="212A73"/>
                </a:solidFill>
                <a:ea typeface="Verdana" charset="0"/>
              </a:rPr>
              <a:t>is now supplied </a:t>
            </a:r>
            <a:r>
              <a:rPr lang="en-GB" sz="2400" dirty="0">
                <a:solidFill>
                  <a:srgbClr val="212A73"/>
                </a:solidFill>
                <a:ea typeface="Verdana" charset="0"/>
              </a:rPr>
              <a:t>centrally for England, Wales and the rest of the </a:t>
            </a:r>
            <a:r>
              <a:rPr lang="en-GB" sz="2400" dirty="0" smtClean="0">
                <a:solidFill>
                  <a:srgbClr val="212A73"/>
                </a:solidFill>
                <a:ea typeface="Verdana" charset="0"/>
              </a:rPr>
              <a:t>UK</a:t>
            </a:r>
          </a:p>
          <a:p>
            <a:pPr marL="285750" lvl="0" indent="-285750">
              <a:lnSpc>
                <a:spcPct val="100000"/>
              </a:lnSpc>
              <a:buFont typeface="Arial" charset="0"/>
              <a:buChar char="•"/>
            </a:pPr>
            <a:endParaRPr lang="en-GB" sz="2400" dirty="0">
              <a:solidFill>
                <a:srgbClr val="212A73"/>
              </a:solidFill>
              <a:ea typeface="Verdana" charset="0"/>
            </a:endParaRPr>
          </a:p>
          <a:p>
            <a:pPr marL="285750" lvl="0" indent="-285750">
              <a:lnSpc>
                <a:spcPct val="100000"/>
              </a:lnSpc>
              <a:buFont typeface="Arial" charset="0"/>
              <a:buChar char="•"/>
            </a:pPr>
            <a:r>
              <a:rPr lang="en-GB" sz="2400" dirty="0">
                <a:solidFill>
                  <a:srgbClr val="212A73"/>
                </a:solidFill>
                <a:ea typeface="Verdana" charset="0"/>
              </a:rPr>
              <a:t>Supply may be limited </a:t>
            </a:r>
            <a:r>
              <a:rPr lang="en-GB" sz="2400" dirty="0" smtClean="0">
                <a:solidFill>
                  <a:srgbClr val="212A73"/>
                </a:solidFill>
                <a:ea typeface="Verdana" charset="0"/>
              </a:rPr>
              <a:t>so </a:t>
            </a:r>
            <a:r>
              <a:rPr lang="en-GB" sz="2400" dirty="0">
                <a:solidFill>
                  <a:srgbClr val="212A73"/>
                </a:solidFill>
                <a:ea typeface="Verdana" charset="0"/>
              </a:rPr>
              <a:t>services should continue to prioritise available vaccine in the same order that has been advised since </a:t>
            </a:r>
            <a:r>
              <a:rPr lang="en-GB" sz="2400" dirty="0" smtClean="0">
                <a:solidFill>
                  <a:srgbClr val="212A73"/>
                </a:solidFill>
                <a:ea typeface="Verdana" charset="0"/>
              </a:rPr>
              <a:t>2017</a:t>
            </a:r>
          </a:p>
          <a:p>
            <a:pPr marL="285750" lvl="0" indent="-285750">
              <a:lnSpc>
                <a:spcPct val="100000"/>
              </a:lnSpc>
              <a:buFont typeface="Arial" charset="0"/>
              <a:buChar char="•"/>
            </a:pPr>
            <a:endParaRPr lang="en-GB" sz="2400" dirty="0">
              <a:solidFill>
                <a:srgbClr val="212A73"/>
              </a:solidFill>
              <a:ea typeface="Verdana" charset="0"/>
            </a:endParaRPr>
          </a:p>
          <a:p>
            <a:pPr marL="285750" lvl="0" indent="-285750">
              <a:lnSpc>
                <a:spcPct val="100000"/>
              </a:lnSpc>
              <a:buFont typeface="Arial" charset="0"/>
              <a:buChar char="•"/>
            </a:pPr>
            <a:r>
              <a:rPr lang="en-GB" sz="2400" dirty="0">
                <a:solidFill>
                  <a:srgbClr val="212A73"/>
                </a:solidFill>
                <a:ea typeface="Verdana" charset="0"/>
              </a:rPr>
              <a:t>Full details of the change to ordering and the continued prioritisation of available PPV23 is in the </a:t>
            </a:r>
            <a:r>
              <a:rPr lang="en-GB" sz="2400" u="sng" dirty="0">
                <a:solidFill>
                  <a:srgbClr val="324F82"/>
                </a:solidFill>
                <a:ea typeface="Verdana" charset="0"/>
                <a:hlinkClick r:id="rId3"/>
              </a:rPr>
              <a:t>Public Health Link from the Chief Medical Officer (CMO) 6th May 2021</a:t>
            </a:r>
            <a:endParaRPr lang="en-GB" sz="2400" dirty="0">
              <a:solidFill>
                <a:srgbClr val="324F82"/>
              </a:solidFill>
              <a:ea typeface="Verdana" charset="0"/>
            </a:endParaRPr>
          </a:p>
          <a:p>
            <a:pPr marL="285750" lvl="0" indent="-285750">
              <a:lnSpc>
                <a:spcPct val="100000"/>
              </a:lnSpc>
              <a:buFont typeface="Arial" charset="0"/>
              <a:buChar char="•"/>
            </a:pPr>
            <a:endParaRPr lang="en-GB" sz="2400" dirty="0">
              <a:solidFill>
                <a:srgbClr val="324F82"/>
              </a:solidFill>
              <a:latin typeface="Verdana" charset="0"/>
              <a:ea typeface="Verdana" charset="0"/>
            </a:endParaRP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5" name="TextBox 4"/>
          <p:cNvSpPr txBox="1"/>
          <p:nvPr/>
        </p:nvSpPr>
        <p:spPr>
          <a:xfrm>
            <a:off x="170591" y="6211669"/>
            <a:ext cx="9548037" cy="646331"/>
          </a:xfrm>
          <a:prstGeom prst="rect">
            <a:avLst/>
          </a:prstGeom>
          <a:noFill/>
        </p:spPr>
        <p:txBody>
          <a:bodyPr wrap="square" rtlCol="0">
            <a:spAutoFit/>
          </a:bodyPr>
          <a:lstStyle/>
          <a:p>
            <a:r>
              <a:rPr lang="en-GB" sz="1400" b="1" dirty="0">
                <a:solidFill>
                  <a:srgbClr val="FFFFFF"/>
                </a:solidFill>
              </a:rPr>
              <a:t>Update on </a:t>
            </a:r>
            <a:r>
              <a:rPr lang="en-GB" sz="1400" b="1" dirty="0" err="1">
                <a:solidFill>
                  <a:srgbClr val="FFFFFF"/>
                </a:solidFill>
              </a:rPr>
              <a:t>Pneumovax</a:t>
            </a:r>
            <a:r>
              <a:rPr lang="en-GB" sz="1400" b="1" dirty="0">
                <a:solidFill>
                  <a:srgbClr val="FFFFFF"/>
                </a:solidFill>
              </a:rPr>
              <a:t> 23 vaccine supplies, CMO, Welsh </a:t>
            </a:r>
            <a:r>
              <a:rPr lang="en-GB" sz="1400" b="1" dirty="0" smtClean="0">
                <a:solidFill>
                  <a:srgbClr val="FFFFFF"/>
                </a:solidFill>
              </a:rPr>
              <a:t>Government </a:t>
            </a:r>
            <a:r>
              <a:rPr lang="en-GB" sz="1400" b="1" dirty="0">
                <a:solidFill>
                  <a:srgbClr val="FFFFFF"/>
                </a:solidFill>
              </a:rPr>
              <a:t>May </a:t>
            </a:r>
            <a:r>
              <a:rPr lang="en-GB" sz="1400" b="1" dirty="0" smtClean="0">
                <a:solidFill>
                  <a:srgbClr val="FFFFFF"/>
                </a:solidFill>
              </a:rPr>
              <a:t>2021</a:t>
            </a:r>
          </a:p>
          <a:p>
            <a:endParaRPr lang="en-GB" sz="800" b="1" dirty="0">
              <a:solidFill>
                <a:srgbClr val="FFFFFF"/>
              </a:solidFill>
              <a:ea typeface="Verdana" panose="020B0604030504040204" pitchFamily="34" charset="0"/>
            </a:endParaRPr>
          </a:p>
          <a:p>
            <a:r>
              <a:rPr lang="en-GB" sz="1400" b="1" dirty="0">
                <a:solidFill>
                  <a:srgbClr val="FFFFFF"/>
                </a:solidFill>
                <a:ea typeface="Verdana" panose="020B0604030504040204" pitchFamily="34" charset="0"/>
              </a:rPr>
              <a:t>How to register for an </a:t>
            </a:r>
            <a:r>
              <a:rPr lang="en-GB" sz="1400" b="1" dirty="0" err="1">
                <a:solidFill>
                  <a:srgbClr val="FFFFFF"/>
                </a:solidFill>
                <a:ea typeface="Verdana" panose="020B0604030504040204" pitchFamily="34" charset="0"/>
              </a:rPr>
              <a:t>ImmForm</a:t>
            </a:r>
            <a:r>
              <a:rPr lang="en-GB" sz="1400" b="1" dirty="0">
                <a:solidFill>
                  <a:srgbClr val="FFFFFF"/>
                </a:solidFill>
                <a:ea typeface="Verdana" panose="020B0604030504040204" pitchFamily="34" charset="0"/>
              </a:rPr>
              <a:t> account, Public Health England 2020</a:t>
            </a:r>
          </a:p>
        </p:txBody>
      </p:sp>
    </p:spTree>
    <p:extLst>
      <p:ext uri="{BB962C8B-B14F-4D97-AF65-F5344CB8AC3E}">
        <p14:creationId xmlns:p14="http://schemas.microsoft.com/office/powerpoint/2010/main" val="4110106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78644"/>
            <a:ext cx="10515600" cy="4351338"/>
          </a:xfrm>
        </p:spPr>
        <p:txBody>
          <a:bodyPr/>
          <a:lstStyle/>
          <a:p>
            <a:endParaRPr lang="en-GB" sz="1800" dirty="0"/>
          </a:p>
          <a:p>
            <a:pPr lvl="0"/>
            <a:r>
              <a:rPr lang="en-GB" sz="2400" dirty="0"/>
              <a:t>Describe pneumococcal disease and highlight which age groups are mostly affected by this infectious </a:t>
            </a:r>
            <a:r>
              <a:rPr lang="en-GB" sz="2400" dirty="0" smtClean="0"/>
              <a:t>disease</a:t>
            </a:r>
          </a:p>
          <a:p>
            <a:pPr lvl="0"/>
            <a:endParaRPr lang="en-GB" sz="2400" dirty="0"/>
          </a:p>
          <a:p>
            <a:pPr lvl="0"/>
            <a:r>
              <a:rPr lang="en-GB" sz="2400" dirty="0"/>
              <a:t>Outline the epidemiology of pneumococcal disease </a:t>
            </a:r>
            <a:endParaRPr lang="en-GB" sz="2400" dirty="0" smtClean="0"/>
          </a:p>
          <a:p>
            <a:pPr lvl="0"/>
            <a:endParaRPr lang="en-GB" sz="2400" dirty="0"/>
          </a:p>
          <a:p>
            <a:pPr lvl="0"/>
            <a:r>
              <a:rPr lang="en-GB" sz="2400" dirty="0"/>
              <a:t>Describe the pneumococcal vaccines licensed in the UK including contraindications, and indications for </a:t>
            </a:r>
            <a:r>
              <a:rPr lang="en-GB" sz="2400" dirty="0" smtClean="0"/>
              <a:t>use</a:t>
            </a:r>
          </a:p>
          <a:p>
            <a:pPr lvl="0"/>
            <a:endParaRPr lang="en-GB" sz="2400" dirty="0"/>
          </a:p>
          <a:p>
            <a:pPr lvl="0"/>
            <a:r>
              <a:rPr lang="en-GB" sz="2400" dirty="0"/>
              <a:t>Outline the </a:t>
            </a:r>
            <a:r>
              <a:rPr lang="en-GB" sz="2400" dirty="0" smtClean="0"/>
              <a:t>groups </a:t>
            </a:r>
            <a:r>
              <a:rPr lang="en-GB" sz="2400" dirty="0"/>
              <a:t>that are recommended to receive pneumococcal vaccination</a:t>
            </a:r>
          </a:p>
          <a:p>
            <a:endParaRPr lang="en-GB" sz="2400" dirty="0"/>
          </a:p>
        </p:txBody>
      </p:sp>
      <p:sp>
        <p:nvSpPr>
          <p:cNvPr id="2" name="Title 1"/>
          <p:cNvSpPr>
            <a:spLocks noGrp="1"/>
          </p:cNvSpPr>
          <p:nvPr>
            <p:ph type="title"/>
          </p:nvPr>
        </p:nvSpPr>
        <p:spPr>
          <a:xfrm>
            <a:off x="838200" y="365125"/>
            <a:ext cx="10515600" cy="813519"/>
          </a:xfrm>
          <a:prstGeom prst="rect">
            <a:avLst/>
          </a:prstGeom>
        </p:spPr>
        <p:txBody>
          <a:bodyPr/>
          <a:lstStyle/>
          <a:p>
            <a:r>
              <a:rPr lang="en-GB" sz="4000" b="1" dirty="0" smtClean="0"/>
              <a:t>Learning objectives</a:t>
            </a:r>
            <a:endParaRPr lang="en-GB" sz="4000" b="1" dirty="0"/>
          </a:p>
        </p:txBody>
      </p:sp>
    </p:spTree>
    <p:extLst>
      <p:ext uri="{BB962C8B-B14F-4D97-AF65-F5344CB8AC3E}">
        <p14:creationId xmlns:p14="http://schemas.microsoft.com/office/powerpoint/2010/main" val="21179454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55455" y="271007"/>
            <a:ext cx="11053720" cy="648072"/>
          </a:xfrm>
        </p:spPr>
        <p:txBody>
          <a:bodyPr/>
          <a:lstStyle/>
          <a:p>
            <a:pPr lvl="0">
              <a:spcBef>
                <a:spcPts val="1000"/>
              </a:spcBef>
            </a:pPr>
            <a:r>
              <a:rPr lang="en-GB" sz="3600" b="1" dirty="0" smtClean="0">
                <a:solidFill>
                  <a:srgbClr val="212A73"/>
                </a:solidFill>
              </a:rPr>
              <a:t>Contraindications</a:t>
            </a:r>
            <a:r>
              <a:rPr lang="en-GB" sz="3600" b="1" dirty="0">
                <a:solidFill>
                  <a:srgbClr val="324F82"/>
                </a:solidFill>
                <a:latin typeface="Ubuntu" charset="0"/>
              </a:rPr>
              <a:t/>
            </a:r>
            <a:br>
              <a:rPr lang="en-GB" sz="3600" b="1" dirty="0">
                <a:solidFill>
                  <a:srgbClr val="324F82"/>
                </a:solidFill>
                <a:latin typeface="Ubuntu" charset="0"/>
              </a:rPr>
            </a:br>
            <a:r>
              <a:rPr lang="en-GB" sz="2800" b="1" dirty="0">
                <a:solidFill>
                  <a:srgbClr val="324F82"/>
                </a:solidFill>
                <a:latin typeface="Ubuntu" charset="0"/>
              </a:rPr>
              <a:t/>
            </a:r>
            <a:br>
              <a:rPr lang="en-GB" sz="2800" b="1" dirty="0">
                <a:solidFill>
                  <a:srgbClr val="324F82"/>
                </a:solidFill>
                <a:latin typeface="Ubuntu" charset="0"/>
              </a:rPr>
            </a:br>
            <a:endParaRPr lang="en-GB" sz="28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655455" y="919079"/>
            <a:ext cx="10700026" cy="4959488"/>
          </a:xfrm>
        </p:spPr>
        <p:txBody>
          <a:bodyPr/>
          <a:lstStyle/>
          <a:p>
            <a:pPr marL="285750" lvl="0" indent="-285750">
              <a:lnSpc>
                <a:spcPct val="100000"/>
              </a:lnSpc>
              <a:buFont typeface="Arial" charset="0"/>
              <a:buChar char="•"/>
            </a:pPr>
            <a:r>
              <a:rPr lang="en-GB" sz="2400" dirty="0">
                <a:solidFill>
                  <a:srgbClr val="212A73"/>
                </a:solidFill>
                <a:ea typeface="Verdana" charset="0"/>
              </a:rPr>
              <a:t>Minor illnesses without fever or systemic upset are not valid reasons to postpone pneumococcal immunisation </a:t>
            </a:r>
            <a:r>
              <a:rPr lang="en-GB" sz="2400" dirty="0" smtClean="0">
                <a:solidFill>
                  <a:srgbClr val="212A73"/>
                </a:solidFill>
                <a:ea typeface="Verdana" charset="0"/>
              </a:rPr>
              <a:t>in children and adults</a:t>
            </a:r>
          </a:p>
          <a:p>
            <a:pPr marL="285750" lvl="0" indent="-285750">
              <a:lnSpc>
                <a:spcPct val="100000"/>
              </a:lnSpc>
              <a:buFont typeface="Arial" charset="0"/>
              <a:buChar char="•"/>
            </a:pPr>
            <a:r>
              <a:rPr lang="en-GB" sz="2400" dirty="0" smtClean="0">
                <a:solidFill>
                  <a:srgbClr val="212A73"/>
                </a:solidFill>
                <a:ea typeface="Verdana" charset="0"/>
              </a:rPr>
              <a:t>However,</a:t>
            </a:r>
            <a:r>
              <a:rPr lang="en-GB" sz="2400" dirty="0"/>
              <a:t> fever with systemic upset is a reason to </a:t>
            </a:r>
            <a:r>
              <a:rPr lang="en-GB" sz="2400" dirty="0" smtClean="0"/>
              <a:t>postpone </a:t>
            </a:r>
            <a:r>
              <a:rPr lang="en-GB" sz="2400" dirty="0">
                <a:solidFill>
                  <a:srgbClr val="212A73"/>
                </a:solidFill>
                <a:ea typeface="Verdana" charset="0"/>
              </a:rPr>
              <a:t>pneumococcal immunisation </a:t>
            </a:r>
            <a:endParaRPr lang="en-GB" sz="2400" dirty="0" smtClean="0">
              <a:solidFill>
                <a:srgbClr val="212A73"/>
              </a:solidFill>
              <a:ea typeface="Verdana" charset="0"/>
            </a:endParaRPr>
          </a:p>
          <a:p>
            <a:pPr marL="285750" lvl="0" indent="-285750">
              <a:lnSpc>
                <a:spcPct val="100000"/>
              </a:lnSpc>
              <a:buFont typeface="Arial" charset="0"/>
              <a:buChar char="•"/>
            </a:pPr>
            <a:r>
              <a:rPr lang="en-GB" sz="2400" dirty="0" smtClean="0">
                <a:solidFill>
                  <a:srgbClr val="212A73"/>
                </a:solidFill>
                <a:ea typeface="Verdana" charset="0"/>
              </a:rPr>
              <a:t>There </a:t>
            </a:r>
            <a:r>
              <a:rPr lang="en-GB" sz="2400" dirty="0">
                <a:solidFill>
                  <a:srgbClr val="212A73"/>
                </a:solidFill>
                <a:ea typeface="Verdana" charset="0"/>
              </a:rPr>
              <a:t>are very few individuals who cannot receive pneumococcal vaccines. When there is doubt, appropriate advice should be sought from a consultant paediatrician, immunisation coordinator or the individual’s specialist rather than withholding the </a:t>
            </a:r>
            <a:r>
              <a:rPr lang="en-GB" sz="2400" dirty="0" smtClean="0">
                <a:solidFill>
                  <a:srgbClr val="212A73"/>
                </a:solidFill>
                <a:ea typeface="Verdana" charset="0"/>
              </a:rPr>
              <a:t>vaccine</a:t>
            </a:r>
          </a:p>
          <a:p>
            <a:pPr marL="285750" lvl="0" indent="-285750">
              <a:lnSpc>
                <a:spcPct val="150000"/>
              </a:lnSpc>
              <a:buFont typeface="Arial" charset="0"/>
              <a:buChar char="•"/>
            </a:pPr>
            <a:r>
              <a:rPr lang="en-GB" sz="2400" dirty="0" smtClean="0">
                <a:solidFill>
                  <a:srgbClr val="212A73"/>
                </a:solidFill>
                <a:ea typeface="Verdana" charset="0"/>
              </a:rPr>
              <a:t>The </a:t>
            </a:r>
            <a:r>
              <a:rPr lang="en-GB" sz="2400" dirty="0">
                <a:solidFill>
                  <a:srgbClr val="212A73"/>
                </a:solidFill>
                <a:ea typeface="Verdana" charset="0"/>
              </a:rPr>
              <a:t>vaccines should not be given to those who have had:</a:t>
            </a:r>
          </a:p>
          <a:p>
            <a:pPr marL="742950" lvl="1" indent="-285750">
              <a:lnSpc>
                <a:spcPct val="100000"/>
              </a:lnSpc>
              <a:buFont typeface="Courier New" charset="0"/>
              <a:buChar char="o"/>
            </a:pPr>
            <a:r>
              <a:rPr lang="en-GB" dirty="0">
                <a:solidFill>
                  <a:srgbClr val="212A73"/>
                </a:solidFill>
                <a:ea typeface="Verdana" charset="0"/>
              </a:rPr>
              <a:t>a confirmed anaphylactic reaction to a previous dose of the vaccine</a:t>
            </a:r>
          </a:p>
          <a:p>
            <a:pPr marL="742950" lvl="1" indent="-285750">
              <a:lnSpc>
                <a:spcPct val="100000"/>
              </a:lnSpc>
              <a:buFont typeface="Courier New" charset="0"/>
              <a:buChar char="o"/>
            </a:pPr>
            <a:r>
              <a:rPr lang="en-GB" dirty="0">
                <a:solidFill>
                  <a:srgbClr val="212A73"/>
                </a:solidFill>
                <a:ea typeface="Verdana" charset="0"/>
              </a:rPr>
              <a:t>a confirmed anaphylactic reaction to any component of the vaccine</a:t>
            </a:r>
          </a:p>
          <a:p>
            <a:pPr marL="285750" lvl="0" indent="-285750">
              <a:lnSpc>
                <a:spcPct val="100000"/>
              </a:lnSpc>
              <a:buFont typeface="Arial" charset="0"/>
              <a:buChar char="•"/>
            </a:pPr>
            <a:endParaRPr lang="en-GB" sz="2000" dirty="0">
              <a:solidFill>
                <a:srgbClr val="324F82"/>
              </a:solidFill>
              <a:ea typeface="Verdana" charset="0"/>
            </a:endParaRP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9747069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305259" y="176728"/>
            <a:ext cx="11053720" cy="648072"/>
          </a:xfrm>
        </p:spPr>
        <p:txBody>
          <a:bodyPr/>
          <a:lstStyle/>
          <a:p>
            <a:pPr lvl="0">
              <a:spcBef>
                <a:spcPts val="1000"/>
              </a:spcBef>
            </a:pPr>
            <a:r>
              <a:rPr lang="en-GB" sz="3600" b="1" dirty="0" smtClean="0">
                <a:solidFill>
                  <a:srgbClr val="212A73"/>
                </a:solidFill>
              </a:rPr>
              <a:t>Vaccine administration</a:t>
            </a:r>
            <a:r>
              <a:rPr lang="en-GB" sz="3600" b="1" dirty="0">
                <a:solidFill>
                  <a:srgbClr val="324F82"/>
                </a:solidFill>
                <a:latin typeface="Ubuntu" charset="0"/>
              </a:rPr>
              <a:t/>
            </a:r>
            <a:br>
              <a:rPr lang="en-GB" sz="3600" b="1" dirty="0">
                <a:solidFill>
                  <a:srgbClr val="324F82"/>
                </a:solidFill>
                <a:latin typeface="Ubuntu" charset="0"/>
              </a:rPr>
            </a:br>
            <a:r>
              <a:rPr lang="en-GB" sz="3600" b="1" dirty="0">
                <a:solidFill>
                  <a:srgbClr val="324F82"/>
                </a:solidFill>
                <a:latin typeface="Ubuntu" charset="0"/>
              </a:rPr>
              <a:t/>
            </a:r>
            <a:br>
              <a:rPr lang="en-GB" sz="3600" b="1" dirty="0">
                <a:solidFill>
                  <a:srgbClr val="324F82"/>
                </a:solidFill>
                <a:latin typeface="Ubuntu" charset="0"/>
              </a:rPr>
            </a:br>
            <a:endParaRPr lang="en-GB" sz="3600" b="1"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6" name="Content Placeholder 11"/>
          <p:cNvSpPr txBox="1">
            <a:spLocks/>
          </p:cNvSpPr>
          <p:nvPr/>
        </p:nvSpPr>
        <p:spPr>
          <a:xfrm>
            <a:off x="305258" y="871837"/>
            <a:ext cx="7282315" cy="5186035"/>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marR="0" lvl="0" indent="-285750" defTabSz="914400" rtl="0" eaLnBrk="1" fontAlgn="auto" latinLnBrk="0" hangingPunct="1">
              <a:lnSpc>
                <a:spcPct val="100000"/>
              </a:lnSpc>
              <a:spcBef>
                <a:spcPts val="1000"/>
              </a:spcBef>
              <a:spcAft>
                <a:spcPts val="0"/>
              </a:spcAft>
              <a:buClrTx/>
              <a:buSzTx/>
              <a:buFont typeface="Arial" charset="0"/>
              <a:buChar char="•"/>
              <a:tabLst/>
              <a:defRPr/>
            </a:pPr>
            <a:r>
              <a:rPr kumimoji="0" lang="en-GB" b="0" i="0" u="none" strike="noStrike" kern="1200" cap="none" spc="0" normalizeH="0" baseline="0" noProof="0" dirty="0" smtClean="0">
                <a:ln>
                  <a:noFill/>
                </a:ln>
                <a:solidFill>
                  <a:srgbClr val="212A73"/>
                </a:solidFill>
                <a:effectLst/>
                <a:uLnTx/>
                <a:uFillTx/>
                <a:latin typeface="+mn-lt"/>
              </a:rPr>
              <a:t>Both pneumococcal vaccines are administered via the Intramuscular (IM) route, IM injections should be given with the needle at a 90º angle to the skin and the skin should be stretched, not bunched</a:t>
            </a:r>
          </a:p>
          <a:p>
            <a:pPr marL="285750" marR="0" lvl="0" indent="-285750" defTabSz="914400" rtl="0" eaLnBrk="1" fontAlgn="auto" latinLnBrk="0" hangingPunct="1">
              <a:lnSpc>
                <a:spcPct val="100000"/>
              </a:lnSpc>
              <a:spcBef>
                <a:spcPts val="1000"/>
              </a:spcBef>
              <a:spcAft>
                <a:spcPts val="0"/>
              </a:spcAft>
              <a:buClrTx/>
              <a:buSzTx/>
              <a:buFont typeface="Arial" charset="0"/>
              <a:buChar char="•"/>
              <a:tabLst/>
              <a:defRPr/>
            </a:pPr>
            <a:r>
              <a:rPr kumimoji="0" lang="en-GB" b="0" i="0" u="none" strike="noStrike" kern="1200" cap="none" spc="0" normalizeH="0" baseline="0" noProof="0" dirty="0" smtClean="0">
                <a:ln>
                  <a:noFill/>
                </a:ln>
                <a:solidFill>
                  <a:srgbClr val="212A73"/>
                </a:solidFill>
                <a:effectLst/>
                <a:uLnTx/>
                <a:uFillTx/>
                <a:latin typeface="+mn-lt"/>
              </a:rPr>
              <a:t>For individuals with a bleeding disorder, vaccines normally given by an IM route may alternatively be given by deep subcutaneous (SC) injection to reduce the risk of bleeding</a:t>
            </a:r>
          </a:p>
          <a:p>
            <a:pPr marL="285750" marR="0" lvl="0" indent="-285750" defTabSz="914400" rtl="0" eaLnBrk="1" fontAlgn="auto" latinLnBrk="0" hangingPunct="1">
              <a:lnSpc>
                <a:spcPct val="100000"/>
              </a:lnSpc>
              <a:spcBef>
                <a:spcPts val="1000"/>
              </a:spcBef>
              <a:spcAft>
                <a:spcPts val="0"/>
              </a:spcAft>
              <a:buClrTx/>
              <a:buSzTx/>
              <a:buFont typeface="Arial" charset="0"/>
              <a:buChar char="•"/>
              <a:tabLst/>
              <a:defRPr/>
            </a:pPr>
            <a:r>
              <a:rPr kumimoji="0" lang="en-GB" b="0" i="0" u="none" strike="noStrike" kern="1200" cap="none" spc="0" normalizeH="0" baseline="0" noProof="0" dirty="0" smtClean="0">
                <a:ln>
                  <a:noFill/>
                </a:ln>
                <a:solidFill>
                  <a:srgbClr val="212A73"/>
                </a:solidFill>
                <a:effectLst/>
                <a:uLnTx/>
                <a:uFillTx/>
                <a:latin typeface="+mn-lt"/>
              </a:rPr>
              <a:t>Deep SC injections should be given with the needle at a 45º angle to the skin and the skin should be bunched, not stretched</a:t>
            </a:r>
          </a:p>
          <a:p>
            <a:pPr marL="285750" marR="0" lvl="0" indent="-285750" defTabSz="914400" rtl="0" eaLnBrk="1" fontAlgn="auto" latinLnBrk="0" hangingPunct="1">
              <a:lnSpc>
                <a:spcPct val="100000"/>
              </a:lnSpc>
              <a:spcBef>
                <a:spcPts val="1000"/>
              </a:spcBef>
              <a:spcAft>
                <a:spcPts val="0"/>
              </a:spcAft>
              <a:buClrTx/>
              <a:buSzTx/>
              <a:buFont typeface="Arial" charset="0"/>
              <a:buChar char="•"/>
              <a:tabLst/>
              <a:defRPr/>
            </a:pPr>
            <a:r>
              <a:rPr kumimoji="0" lang="en-GB" b="0" i="0" u="none" strike="noStrike" kern="1200" cap="none" spc="0" normalizeH="0" baseline="0" noProof="0" dirty="0" smtClean="0">
                <a:ln>
                  <a:noFill/>
                </a:ln>
                <a:solidFill>
                  <a:srgbClr val="212A73"/>
                </a:solidFill>
                <a:effectLst/>
                <a:uLnTx/>
                <a:uFillTx/>
                <a:latin typeface="+mn-lt"/>
              </a:rPr>
              <a:t>It is not necessary to aspirate the syringe after the needle is introduced into the muscle</a:t>
            </a:r>
            <a:r>
              <a:rPr lang="en-GB" baseline="30000" dirty="0" smtClean="0">
                <a:solidFill>
                  <a:srgbClr val="212A73"/>
                </a:solidFill>
                <a:latin typeface="+mn-lt"/>
              </a:rPr>
              <a:t>5</a:t>
            </a:r>
            <a:r>
              <a:rPr kumimoji="0" lang="en-GB" b="0" i="0" u="none" strike="noStrike" kern="1200" cap="none" spc="0" normalizeH="0" baseline="30000" noProof="0" dirty="0" smtClean="0">
                <a:ln>
                  <a:noFill/>
                </a:ln>
                <a:solidFill>
                  <a:srgbClr val="212A73"/>
                </a:solidFill>
                <a:effectLst/>
                <a:uLnTx/>
                <a:uFillTx/>
                <a:latin typeface="+mn-lt"/>
              </a:rPr>
              <a:t>,6</a:t>
            </a:r>
            <a:endParaRPr kumimoji="0" lang="en-GB" b="0" i="0" u="none" strike="noStrike" kern="1200" cap="none" spc="0" normalizeH="0" baseline="0" noProof="0" dirty="0">
              <a:ln>
                <a:noFill/>
              </a:ln>
              <a:solidFill>
                <a:srgbClr val="212A73"/>
              </a:solidFill>
              <a:effectLst/>
              <a:uLnTx/>
              <a:uFillTx/>
              <a:latin typeface="+mn-lt"/>
            </a:endParaRPr>
          </a:p>
        </p:txBody>
      </p:sp>
      <p:pic>
        <p:nvPicPr>
          <p:cNvPr id="7" name="Content Placeholder 7"/>
          <p:cNvPicPr>
            <a:picLocks noChangeAspect="1"/>
          </p:cNvPicPr>
          <p:nvPr/>
        </p:nvPicPr>
        <p:blipFill rotWithShape="1">
          <a:blip r:embed="rId3"/>
          <a:srcRect l="18067" t="18219" r="59742" b="36956"/>
          <a:stretch/>
        </p:blipFill>
        <p:spPr>
          <a:xfrm>
            <a:off x="7840494" y="1705327"/>
            <a:ext cx="4142498" cy="2750585"/>
          </a:xfrm>
          <a:prstGeom prst="rect">
            <a:avLst/>
          </a:prstGeom>
        </p:spPr>
      </p:pic>
      <p:sp>
        <p:nvSpPr>
          <p:cNvPr id="8" name="TextBox 7"/>
          <p:cNvSpPr txBox="1"/>
          <p:nvPr/>
        </p:nvSpPr>
        <p:spPr>
          <a:xfrm>
            <a:off x="7338360" y="4671343"/>
            <a:ext cx="5146765" cy="276999"/>
          </a:xfrm>
          <a:prstGeom prst="rect">
            <a:avLst/>
          </a:prstGeom>
          <a:noFill/>
        </p:spPr>
        <p:txBody>
          <a:bodyPr wrap="square" rtlCol="0">
            <a:spAutoFit/>
          </a:bodyPr>
          <a:lstStyle/>
          <a:p>
            <a:pPr algn="ctr"/>
            <a:r>
              <a:rPr lang="en-GB" sz="1200" dirty="0" smtClean="0">
                <a:solidFill>
                  <a:srgbClr val="324F82"/>
                </a:solidFill>
                <a:latin typeface="Verdana" panose="020B0604030504040204" pitchFamily="34" charset="0"/>
                <a:ea typeface="Verdana" panose="020B0604030504040204" pitchFamily="34" charset="0"/>
                <a:cs typeface="Verdana" panose="020B0604030504040204" pitchFamily="34" charset="0"/>
              </a:rPr>
              <a:t>Source: Chapter 4 Immunisation procedures</a:t>
            </a:r>
          </a:p>
        </p:txBody>
      </p:sp>
    </p:spTree>
    <p:extLst>
      <p:ext uri="{BB962C8B-B14F-4D97-AF65-F5344CB8AC3E}">
        <p14:creationId xmlns:p14="http://schemas.microsoft.com/office/powerpoint/2010/main" val="32169370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4645"/>
            <a:ext cx="10515600" cy="871008"/>
          </a:xfrm>
        </p:spPr>
        <p:txBody>
          <a:bodyPr/>
          <a:lstStyle/>
          <a:p>
            <a:r>
              <a:rPr lang="en-GB" sz="3600" b="1" dirty="0" smtClean="0"/>
              <a:t>Co-administration of pneumococcal vaccines</a:t>
            </a:r>
            <a:endParaRPr lang="en-GB" sz="3600" b="1" dirty="0"/>
          </a:p>
        </p:txBody>
      </p:sp>
      <p:sp>
        <p:nvSpPr>
          <p:cNvPr id="3" name="Content Placeholder 2"/>
          <p:cNvSpPr>
            <a:spLocks noGrp="1"/>
          </p:cNvSpPr>
          <p:nvPr>
            <p:ph idx="1"/>
          </p:nvPr>
        </p:nvSpPr>
        <p:spPr>
          <a:xfrm>
            <a:off x="139486" y="1065653"/>
            <a:ext cx="11767169" cy="4351338"/>
          </a:xfrm>
        </p:spPr>
        <p:txBody>
          <a:bodyPr/>
          <a:lstStyle/>
          <a:p>
            <a:pPr marL="0" lvl="0" indent="0">
              <a:lnSpc>
                <a:spcPct val="100000"/>
              </a:lnSpc>
              <a:spcBef>
                <a:spcPts val="0"/>
              </a:spcBef>
              <a:buNone/>
              <a:defRPr/>
            </a:pPr>
            <a:r>
              <a:rPr lang="en-GB" sz="2400" dirty="0">
                <a:latin typeface="Arial" panose="020B0604020202020204" pitchFamily="34" charset="0"/>
                <a:cs typeface="Arial" panose="020B0604020202020204" pitchFamily="34" charset="0"/>
              </a:rPr>
              <a:t>Pneumococcal conjugate vaccine (PCV13) can be given at the same time as other vaccines such as </a:t>
            </a:r>
            <a:r>
              <a:rPr lang="en-GB" sz="2400" dirty="0" err="1">
                <a:latin typeface="Arial" panose="020B0604020202020204" pitchFamily="34" charset="0"/>
                <a:cs typeface="Arial" panose="020B0604020202020204" pitchFamily="34" charset="0"/>
              </a:rPr>
              <a:t>DTaP</a:t>
            </a:r>
            <a:r>
              <a:rPr lang="en-GB" sz="2400" dirty="0">
                <a:latin typeface="Arial" panose="020B0604020202020204" pitchFamily="34" charset="0"/>
                <a:cs typeface="Arial" panose="020B0604020202020204" pitchFamily="34" charset="0"/>
              </a:rPr>
              <a:t>/IPV/ Hib/</a:t>
            </a:r>
            <a:r>
              <a:rPr lang="en-GB" sz="2400" dirty="0" err="1">
                <a:latin typeface="Arial" panose="020B0604020202020204" pitchFamily="34" charset="0"/>
                <a:cs typeface="Arial" panose="020B0604020202020204" pitchFamily="34" charset="0"/>
              </a:rPr>
              <a:t>HepB</a:t>
            </a:r>
            <a:r>
              <a:rPr lang="en-GB" sz="2400" dirty="0">
                <a:latin typeface="Arial" panose="020B0604020202020204" pitchFamily="34" charset="0"/>
                <a:cs typeface="Arial" panose="020B0604020202020204" pitchFamily="34" charset="0"/>
              </a:rPr>
              <a:t>, 4CMenB, MMR, </a:t>
            </a:r>
            <a:r>
              <a:rPr lang="en-GB" sz="2400" dirty="0" err="1">
                <a:latin typeface="Arial" panose="020B0604020202020204" pitchFamily="34" charset="0"/>
                <a:cs typeface="Arial" panose="020B0604020202020204" pitchFamily="34" charset="0"/>
              </a:rPr>
              <a:t>MenC</a:t>
            </a:r>
            <a:r>
              <a:rPr lang="en-GB" sz="2400" dirty="0">
                <a:latin typeface="Arial" panose="020B0604020202020204" pitchFamily="34" charset="0"/>
                <a:cs typeface="Arial" panose="020B0604020202020204" pitchFamily="34" charset="0"/>
              </a:rPr>
              <a:t>, Hib/</a:t>
            </a:r>
            <a:r>
              <a:rPr lang="en-GB" sz="2400" dirty="0" err="1">
                <a:latin typeface="Arial" panose="020B0604020202020204" pitchFamily="34" charset="0"/>
                <a:cs typeface="Arial" panose="020B0604020202020204" pitchFamily="34" charset="0"/>
              </a:rPr>
              <a:t>MenC</a:t>
            </a:r>
            <a:r>
              <a:rPr lang="en-GB" sz="2400" dirty="0">
                <a:latin typeface="Arial" panose="020B0604020202020204" pitchFamily="34" charset="0"/>
                <a:cs typeface="Arial" panose="020B0604020202020204" pitchFamily="34" charset="0"/>
              </a:rPr>
              <a:t> .  </a:t>
            </a:r>
            <a:endParaRPr lang="en-GB" sz="2400" dirty="0" smtClean="0">
              <a:latin typeface="Arial" panose="020B0604020202020204" pitchFamily="34" charset="0"/>
              <a:cs typeface="Arial" panose="020B0604020202020204" pitchFamily="34" charset="0"/>
            </a:endParaRPr>
          </a:p>
          <a:p>
            <a:pPr marL="0" lvl="0" indent="0">
              <a:lnSpc>
                <a:spcPct val="100000"/>
              </a:lnSpc>
              <a:spcBef>
                <a:spcPts val="0"/>
              </a:spcBef>
              <a:buNone/>
              <a:defRPr/>
            </a:pPr>
            <a:endParaRPr lang="en-GB" sz="2400" dirty="0">
              <a:latin typeface="Arial" panose="020B0604020202020204" pitchFamily="34" charset="0"/>
              <a:cs typeface="Arial" panose="020B0604020202020204" pitchFamily="34" charset="0"/>
            </a:endParaRPr>
          </a:p>
          <a:p>
            <a:pPr marL="0" lvl="0" indent="0">
              <a:lnSpc>
                <a:spcPct val="100000"/>
              </a:lnSpc>
              <a:spcBef>
                <a:spcPts val="0"/>
              </a:spcBef>
              <a:buNone/>
              <a:defRPr/>
            </a:pPr>
            <a:r>
              <a:rPr lang="en-GB" sz="2400" dirty="0" smtClean="0">
                <a:latin typeface="Arial" panose="020B0604020202020204" pitchFamily="34" charset="0"/>
                <a:cs typeface="Arial" panose="020B0604020202020204" pitchFamily="34" charset="0"/>
              </a:rPr>
              <a:t>Pneumococcal </a:t>
            </a:r>
            <a:r>
              <a:rPr lang="en-GB" sz="2400" dirty="0">
                <a:latin typeface="Arial" panose="020B0604020202020204" pitchFamily="34" charset="0"/>
                <a:cs typeface="Arial" panose="020B0604020202020204" pitchFamily="34" charset="0"/>
              </a:rPr>
              <a:t>polysaccharide vaccine (PPV23) can be given at the same time as influenza and shingles vaccine, the vaccines should be given at separate sites, preferably in different limbs. </a:t>
            </a:r>
            <a:endParaRPr lang="en-GB" sz="2400" dirty="0" smtClean="0">
              <a:latin typeface="Arial" panose="020B0604020202020204" pitchFamily="34" charset="0"/>
              <a:cs typeface="Arial" panose="020B0604020202020204" pitchFamily="34" charset="0"/>
            </a:endParaRPr>
          </a:p>
          <a:p>
            <a:pPr marL="0" lvl="0" indent="0">
              <a:lnSpc>
                <a:spcPct val="100000"/>
              </a:lnSpc>
              <a:spcBef>
                <a:spcPts val="0"/>
              </a:spcBef>
              <a:buNone/>
              <a:defRPr/>
            </a:pPr>
            <a:endParaRPr lang="en-GB" sz="2400" dirty="0">
              <a:latin typeface="Arial" panose="020B0604020202020204" pitchFamily="34" charset="0"/>
              <a:cs typeface="Arial" panose="020B0604020202020204" pitchFamily="34" charset="0"/>
            </a:endParaRPr>
          </a:p>
          <a:p>
            <a:pPr marL="0" indent="0">
              <a:lnSpc>
                <a:spcPct val="100000"/>
              </a:lnSpc>
              <a:spcBef>
                <a:spcPts val="0"/>
              </a:spcBef>
              <a:buNone/>
              <a:defRPr/>
            </a:pPr>
            <a:r>
              <a:rPr lang="en-GB" sz="2400" dirty="0">
                <a:latin typeface="Arial" panose="020B0604020202020204" pitchFamily="34" charset="0"/>
                <a:cs typeface="Arial" panose="020B0604020202020204" pitchFamily="34" charset="0"/>
              </a:rPr>
              <a:t>Pneumococcal vaccine may be given at the same time as COVID-19 vaccines</a:t>
            </a:r>
          </a:p>
          <a:p>
            <a:pPr marL="0" lvl="0" indent="0">
              <a:lnSpc>
                <a:spcPct val="100000"/>
              </a:lnSpc>
              <a:spcBef>
                <a:spcPts val="0"/>
              </a:spcBef>
              <a:buNone/>
              <a:defRPr/>
            </a:pPr>
            <a:endParaRPr lang="en-GB" sz="2400" dirty="0" smtClean="0">
              <a:latin typeface="Arial" panose="020B0604020202020204" pitchFamily="34" charset="0"/>
              <a:cs typeface="Arial" panose="020B0604020202020204" pitchFamily="34" charset="0"/>
            </a:endParaRPr>
          </a:p>
          <a:p>
            <a:pPr marL="0" lvl="0" indent="0">
              <a:lnSpc>
                <a:spcPct val="100000"/>
              </a:lnSpc>
              <a:spcBef>
                <a:spcPts val="0"/>
              </a:spcBef>
              <a:buNone/>
              <a:defRPr/>
            </a:pPr>
            <a:r>
              <a:rPr lang="en-GB" sz="2400" dirty="0" smtClean="0">
                <a:latin typeface="Arial" panose="020B0604020202020204" pitchFamily="34" charset="0"/>
                <a:cs typeface="Arial" panose="020B0604020202020204" pitchFamily="34" charset="0"/>
              </a:rPr>
              <a:t>If more than one vaccine is given </a:t>
            </a:r>
            <a:r>
              <a:rPr lang="en-GB" sz="2400" dirty="0">
                <a:latin typeface="Arial" panose="020B0604020202020204" pitchFamily="34" charset="0"/>
                <a:cs typeface="Arial" panose="020B0604020202020204" pitchFamily="34" charset="0"/>
              </a:rPr>
              <a:t>in the same limb, they should be given at least 2.5cm apart. </a:t>
            </a:r>
            <a:r>
              <a:rPr lang="en-GB" sz="2000" dirty="0" smtClean="0">
                <a:latin typeface="Arial" panose="020B0604020202020204" pitchFamily="34" charset="0"/>
                <a:cs typeface="Arial" panose="020B0604020202020204" pitchFamily="34" charset="0"/>
              </a:rPr>
              <a:t>(</a:t>
            </a:r>
            <a:r>
              <a:rPr lang="en-GB" sz="2000" dirty="0"/>
              <a:t>The site at which each vaccine was given should be noted in the individual’s </a:t>
            </a:r>
            <a:r>
              <a:rPr lang="en-GB" sz="2000" dirty="0" smtClean="0"/>
              <a:t>records)</a:t>
            </a:r>
            <a:endParaRPr lang="en-GB" sz="2000" dirty="0" smtClean="0">
              <a:latin typeface="Arial" panose="020B0604020202020204" pitchFamily="34" charset="0"/>
              <a:cs typeface="Arial" panose="020B0604020202020204" pitchFamily="34" charset="0"/>
            </a:endParaRPr>
          </a:p>
          <a:p>
            <a:pPr marL="0" lvl="0" indent="0">
              <a:lnSpc>
                <a:spcPct val="100000"/>
              </a:lnSpc>
              <a:spcBef>
                <a:spcPts val="0"/>
              </a:spcBef>
              <a:buNone/>
              <a:defRPr/>
            </a:pPr>
            <a:endParaRPr lang="en-GB" sz="2400" dirty="0">
              <a:latin typeface="Arial" panose="020B0604020202020204" pitchFamily="34" charset="0"/>
              <a:cs typeface="Arial" panose="020B0604020202020204" pitchFamily="34" charset="0"/>
            </a:endParaRPr>
          </a:p>
          <a:p>
            <a:pPr marL="0" lvl="0" indent="0">
              <a:lnSpc>
                <a:spcPct val="100000"/>
              </a:lnSpc>
              <a:spcBef>
                <a:spcPts val="0"/>
              </a:spcBef>
              <a:buNone/>
              <a:defRPr/>
            </a:pPr>
            <a:r>
              <a:rPr lang="en-GB" sz="2400" dirty="0" smtClean="0">
                <a:latin typeface="Arial" panose="020B0604020202020204" pitchFamily="34" charset="0"/>
                <a:cs typeface="Arial" panose="020B0604020202020204" pitchFamily="34" charset="0"/>
              </a:rPr>
              <a:t>Pneumococcal </a:t>
            </a:r>
            <a:r>
              <a:rPr lang="en-GB" sz="2400" dirty="0">
                <a:latin typeface="Arial" panose="020B0604020202020204" pitchFamily="34" charset="0"/>
                <a:cs typeface="Arial" panose="020B0604020202020204" pitchFamily="34" charset="0"/>
              </a:rPr>
              <a:t>polysaccharide vaccine (PPV23) can be given at any time of the year.  </a:t>
            </a:r>
          </a:p>
          <a:p>
            <a:pPr marL="0" lvl="0" indent="0">
              <a:lnSpc>
                <a:spcPct val="100000"/>
              </a:lnSpc>
              <a:spcBef>
                <a:spcPts val="0"/>
              </a:spcBef>
              <a:buNone/>
              <a:defRPr/>
            </a:pPr>
            <a:endParaRPr lang="en-GB" dirty="0">
              <a:solidFill>
                <a:prstClr val="black"/>
              </a:solidFill>
            </a:endParaRPr>
          </a:p>
          <a:p>
            <a:pPr marL="0" lvl="0" indent="0">
              <a:lnSpc>
                <a:spcPct val="100000"/>
              </a:lnSpc>
              <a:spcBef>
                <a:spcPts val="0"/>
              </a:spcBef>
              <a:buNone/>
              <a:defRPr/>
            </a:pPr>
            <a:endParaRPr lang="en-GB" dirty="0">
              <a:solidFill>
                <a:prstClr val="black"/>
              </a:solidFill>
            </a:endParaRPr>
          </a:p>
          <a:p>
            <a:endParaRPr lang="en-GB" dirty="0"/>
          </a:p>
        </p:txBody>
      </p:sp>
      <p:sp>
        <p:nvSpPr>
          <p:cNvPr id="4" name="Slide Number Placeholder 3"/>
          <p:cNvSpPr>
            <a:spLocks noGrp="1"/>
          </p:cNvSpPr>
          <p:nvPr>
            <p:ph type="sldNum" sz="quarter" idx="12"/>
          </p:nvPr>
        </p:nvSpPr>
        <p:spPr/>
        <p:txBody>
          <a:bodyPr/>
          <a:lstStyle/>
          <a:p>
            <a:fld id="{561D0CCE-8DCC-44DC-A653-AE62B1D84A52}" type="slidenum">
              <a:rPr lang="en-GB" smtClean="0"/>
              <a:pPr/>
              <a:t>22</a:t>
            </a:fld>
            <a:endParaRPr lang="en-GB" dirty="0"/>
          </a:p>
        </p:txBody>
      </p:sp>
    </p:spTree>
    <p:extLst>
      <p:ext uri="{BB962C8B-B14F-4D97-AF65-F5344CB8AC3E}">
        <p14:creationId xmlns:p14="http://schemas.microsoft.com/office/powerpoint/2010/main" val="22846014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55455" y="271007"/>
            <a:ext cx="11053720" cy="648072"/>
          </a:xfrm>
        </p:spPr>
        <p:txBody>
          <a:bodyPr/>
          <a:lstStyle/>
          <a:p>
            <a:pPr lvl="0">
              <a:spcBef>
                <a:spcPts val="1000"/>
              </a:spcBef>
            </a:pPr>
            <a:r>
              <a:rPr lang="en-GB" sz="3600" b="1" dirty="0" smtClean="0">
                <a:solidFill>
                  <a:srgbClr val="212A73"/>
                </a:solidFill>
                <a:latin typeface="+mn-lt"/>
              </a:rPr>
              <a:t>Pneumococcal Polysaccharide Vaccine (PPV23)</a:t>
            </a:r>
            <a:r>
              <a:rPr lang="en-GB" sz="3600" b="1" dirty="0">
                <a:solidFill>
                  <a:srgbClr val="212A73"/>
                </a:solidFill>
                <a:latin typeface="+mn-lt"/>
              </a:rPr>
              <a:t/>
            </a:r>
            <a:br>
              <a:rPr lang="en-GB" sz="3600" b="1" dirty="0">
                <a:solidFill>
                  <a:srgbClr val="212A73"/>
                </a:solidFill>
                <a:latin typeface="+mn-lt"/>
              </a:rPr>
            </a:br>
            <a:r>
              <a:rPr lang="en-GB" sz="2800" b="1" dirty="0">
                <a:solidFill>
                  <a:srgbClr val="212A73"/>
                </a:solidFill>
                <a:latin typeface="Ubuntu" charset="0"/>
              </a:rPr>
              <a:t/>
            </a:r>
            <a:br>
              <a:rPr lang="en-GB" sz="2800" b="1" dirty="0">
                <a:solidFill>
                  <a:srgbClr val="212A73"/>
                </a:solidFill>
                <a:latin typeface="Ubuntu" charset="0"/>
              </a:rPr>
            </a:br>
            <a:endParaRPr lang="en-GB" sz="2800" b="1" dirty="0">
              <a:solidFill>
                <a:srgbClr val="212A73"/>
              </a:solidFill>
            </a:endParaRPr>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655455" y="1308155"/>
            <a:ext cx="10862094" cy="4959488"/>
          </a:xfrm>
        </p:spPr>
        <p:txBody>
          <a:bodyPr/>
          <a:lstStyle/>
          <a:p>
            <a:pPr marL="0" lvl="0" indent="0">
              <a:buNone/>
            </a:pPr>
            <a:r>
              <a:rPr lang="en-GB" sz="2400" b="1" dirty="0">
                <a:solidFill>
                  <a:srgbClr val="212A73"/>
                </a:solidFill>
              </a:rPr>
              <a:t>Length of protection </a:t>
            </a:r>
            <a:endParaRPr lang="en-GB" sz="2400" b="1" dirty="0">
              <a:solidFill>
                <a:srgbClr val="212A73"/>
              </a:solidFill>
              <a:ea typeface="Verdana" charset="0"/>
            </a:endParaRPr>
          </a:p>
          <a:p>
            <a:pPr marL="285750" lvl="0" indent="-285750">
              <a:lnSpc>
                <a:spcPct val="100000"/>
              </a:lnSpc>
              <a:buFont typeface="Arial" charset="0"/>
              <a:buChar char="•"/>
            </a:pPr>
            <a:r>
              <a:rPr lang="en-GB" sz="2400" dirty="0">
                <a:solidFill>
                  <a:srgbClr val="212A73"/>
                </a:solidFill>
                <a:ea typeface="Verdana" charset="0"/>
              </a:rPr>
              <a:t>The length of protection is not known, this may vary between capsular types </a:t>
            </a:r>
          </a:p>
          <a:p>
            <a:pPr marL="285750" lvl="0" indent="-285750">
              <a:lnSpc>
                <a:spcPct val="100000"/>
              </a:lnSpc>
              <a:buFont typeface="Arial" charset="0"/>
              <a:buChar char="•"/>
            </a:pPr>
            <a:r>
              <a:rPr lang="en-GB" sz="2400" dirty="0">
                <a:solidFill>
                  <a:srgbClr val="212A73"/>
                </a:solidFill>
                <a:ea typeface="Verdana" charset="0"/>
              </a:rPr>
              <a:t>Antibody levels usually begin to decline after about 5 years, but may decline more rapidly in </a:t>
            </a:r>
            <a:r>
              <a:rPr lang="en-GB" sz="2400" dirty="0" err="1">
                <a:solidFill>
                  <a:srgbClr val="212A73"/>
                </a:solidFill>
                <a:ea typeface="Verdana" charset="0"/>
              </a:rPr>
              <a:t>asplenic</a:t>
            </a:r>
            <a:r>
              <a:rPr lang="en-GB" sz="2400" dirty="0">
                <a:solidFill>
                  <a:srgbClr val="212A73"/>
                </a:solidFill>
                <a:ea typeface="Verdana" charset="0"/>
              </a:rPr>
              <a:t> patients and children with nephrotic </a:t>
            </a:r>
            <a:r>
              <a:rPr lang="en-GB" sz="2400" dirty="0" smtClean="0">
                <a:solidFill>
                  <a:srgbClr val="212A73"/>
                </a:solidFill>
                <a:ea typeface="Verdana" charset="0"/>
              </a:rPr>
              <a:t>syndrome</a:t>
            </a:r>
          </a:p>
          <a:p>
            <a:pPr marL="0" lvl="0" indent="0">
              <a:lnSpc>
                <a:spcPct val="100000"/>
              </a:lnSpc>
              <a:buNone/>
            </a:pPr>
            <a:endParaRPr lang="en-GB" sz="2400" dirty="0">
              <a:solidFill>
                <a:srgbClr val="212A73"/>
              </a:solidFill>
              <a:ea typeface="Verdana" charset="0"/>
            </a:endParaRPr>
          </a:p>
          <a:p>
            <a:pPr marL="0" lvl="0" indent="0">
              <a:lnSpc>
                <a:spcPct val="100000"/>
              </a:lnSpc>
              <a:buNone/>
            </a:pPr>
            <a:r>
              <a:rPr lang="en-GB" sz="2400" b="1" dirty="0">
                <a:solidFill>
                  <a:srgbClr val="212A73"/>
                </a:solidFill>
                <a:ea typeface="Verdana" charset="0"/>
              </a:rPr>
              <a:t>Reinforcing immunisation</a:t>
            </a:r>
          </a:p>
          <a:p>
            <a:pPr marL="285750" lvl="0" indent="-285750">
              <a:lnSpc>
                <a:spcPct val="100000"/>
              </a:lnSpc>
            </a:pPr>
            <a:r>
              <a:rPr lang="en-GB" sz="2400" dirty="0">
                <a:solidFill>
                  <a:srgbClr val="212A73"/>
                </a:solidFill>
                <a:ea typeface="Verdana" charset="0"/>
              </a:rPr>
              <a:t>Antibody levels decline rapidly in individuals with no spleen, splenic dysfunction or chronic renal </a:t>
            </a:r>
            <a:r>
              <a:rPr lang="en-GB" sz="2400" dirty="0" smtClean="0">
                <a:solidFill>
                  <a:srgbClr val="212A73"/>
                </a:solidFill>
                <a:ea typeface="Verdana" charset="0"/>
              </a:rPr>
              <a:t>disease - </a:t>
            </a:r>
            <a:endParaRPr lang="en-GB" sz="2400" dirty="0">
              <a:solidFill>
                <a:srgbClr val="212A73"/>
              </a:solidFill>
              <a:ea typeface="Verdana" charset="0"/>
            </a:endParaRPr>
          </a:p>
          <a:p>
            <a:pPr marL="285750" lvl="0" indent="-285750">
              <a:lnSpc>
                <a:spcPct val="100000"/>
              </a:lnSpc>
            </a:pPr>
            <a:r>
              <a:rPr lang="en-GB" sz="2400" dirty="0">
                <a:solidFill>
                  <a:srgbClr val="212A73"/>
                </a:solidFill>
                <a:ea typeface="Verdana" charset="0"/>
              </a:rPr>
              <a:t>Revaccination with PPV23 is recommended every five years in these </a:t>
            </a:r>
            <a:r>
              <a:rPr lang="en-GB" sz="2400" dirty="0" smtClean="0">
                <a:solidFill>
                  <a:srgbClr val="212A73"/>
                </a:solidFill>
                <a:ea typeface="Verdana" charset="0"/>
              </a:rPr>
              <a:t>groups </a:t>
            </a:r>
          </a:p>
          <a:p>
            <a:pPr marL="285750" lvl="0" indent="-285750">
              <a:lnSpc>
                <a:spcPct val="100000"/>
              </a:lnSpc>
            </a:pPr>
            <a:r>
              <a:rPr lang="en-GB" sz="2400" b="1" dirty="0" smtClean="0">
                <a:solidFill>
                  <a:srgbClr val="212A73"/>
                </a:solidFill>
                <a:ea typeface="Verdana" charset="0"/>
              </a:rPr>
              <a:t>Revaccination not recommended in any other groups</a:t>
            </a:r>
            <a:endParaRPr lang="en-GB" sz="2400" b="1" dirty="0">
              <a:solidFill>
                <a:srgbClr val="212A73"/>
              </a:solidFill>
              <a:ea typeface="Verdana" charset="0"/>
            </a:endParaRP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1050457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136186" y="271007"/>
            <a:ext cx="11867745" cy="648072"/>
          </a:xfrm>
        </p:spPr>
        <p:txBody>
          <a:bodyPr/>
          <a:lstStyle/>
          <a:p>
            <a:pPr lvl="0" algn="ctr">
              <a:spcBef>
                <a:spcPts val="1000"/>
              </a:spcBef>
            </a:pPr>
            <a:r>
              <a:rPr lang="en-GB" sz="3600" b="1" dirty="0" smtClean="0">
                <a:solidFill>
                  <a:srgbClr val="324F82"/>
                </a:solidFill>
              </a:rPr>
              <a:t>Imp</a:t>
            </a:r>
            <a:r>
              <a:rPr lang="en-GB" sz="3600" b="1" dirty="0" smtClean="0">
                <a:solidFill>
                  <a:srgbClr val="212A73"/>
                </a:solidFill>
              </a:rPr>
              <a:t>act of the pneumococcal vaccination programme</a:t>
            </a:r>
            <a:r>
              <a:rPr lang="en-GB" sz="2800" b="1" dirty="0">
                <a:solidFill>
                  <a:srgbClr val="324F82"/>
                </a:solidFill>
                <a:latin typeface="Ubuntu" charset="0"/>
              </a:rPr>
              <a:t/>
            </a:r>
            <a:br>
              <a:rPr lang="en-GB" sz="2800" b="1" dirty="0">
                <a:solidFill>
                  <a:srgbClr val="324F82"/>
                </a:solidFill>
                <a:latin typeface="Ubuntu" charset="0"/>
              </a:rPr>
            </a:br>
            <a:r>
              <a:rPr lang="en-GB" sz="2800" b="1" dirty="0">
                <a:solidFill>
                  <a:srgbClr val="324F82"/>
                </a:solidFill>
                <a:latin typeface="Ubuntu" charset="0"/>
              </a:rPr>
              <a:t/>
            </a:r>
            <a:br>
              <a:rPr lang="en-GB" sz="2800" b="1" dirty="0">
                <a:solidFill>
                  <a:srgbClr val="324F82"/>
                </a:solidFill>
                <a:latin typeface="Ubuntu" charset="0"/>
              </a:rPr>
            </a:br>
            <a:endParaRPr lang="en-GB" sz="2800" b="1"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6" name="Content Placeholder 7"/>
          <p:cNvSpPr txBox="1">
            <a:spLocks/>
          </p:cNvSpPr>
          <p:nvPr/>
        </p:nvSpPr>
        <p:spPr>
          <a:xfrm>
            <a:off x="6262577" y="1048187"/>
            <a:ext cx="5389096" cy="5488682"/>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Significant impact of the childhood PCV7 &amp; PCV13 immunisation programme on the reduced incidence of invasive Pneumococcal disease (IPD) and Community Acquired Pneumonia (CAP) in adults until 2013/14</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000" b="0" i="0" u="none" strike="noStrike" kern="1200" cap="none" spc="0" normalizeH="0" baseline="0" noProof="0" dirty="0" smtClean="0">
              <a:ln>
                <a:noFill/>
              </a:ln>
              <a:solidFill>
                <a:srgbClr val="212A73"/>
              </a:solidFill>
              <a:effectLst/>
              <a:uLnTx/>
              <a:uFillTx/>
              <a:latin typeface="+mn-lt"/>
              <a:ea typeface="Verdana"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Since 2013/14 an increase in overall incidence of invasive pneumococcal disease has been observed, largely due to increases in non-PCV13 vaccine serotypes and mainly in older age groups </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000" b="0" i="0" u="none" strike="noStrike" kern="1200" cap="none" spc="0" normalizeH="0" baseline="0" noProof="0" dirty="0" smtClean="0">
              <a:ln>
                <a:noFill/>
              </a:ln>
              <a:solidFill>
                <a:srgbClr val="212A73"/>
              </a:solidFill>
              <a:effectLst/>
              <a:uLnTx/>
              <a:uFillTx/>
              <a:latin typeface="+mn-lt"/>
              <a:ea typeface="Verdana"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000" b="0" i="0" u="none" strike="noStrike" kern="1200" cap="none" spc="0" normalizeH="0" baseline="0" noProof="0" dirty="0" smtClean="0">
                <a:ln>
                  <a:noFill/>
                </a:ln>
                <a:solidFill>
                  <a:srgbClr val="212A73"/>
                </a:solidFill>
                <a:effectLst/>
                <a:uLnTx/>
                <a:uFillTx/>
                <a:latin typeface="+mn-lt"/>
                <a:ea typeface="Verdana" charset="0"/>
              </a:rPr>
              <a:t>Eight of the 10 most prevalent serotypes currently causing IPD are included in PPV23⁷</a:t>
            </a:r>
            <a:endParaRPr kumimoji="0" lang="en-GB" sz="2000" b="0" i="0" u="none" strike="noStrike" kern="1200" cap="none" spc="0" normalizeH="0" baseline="30000" noProof="0" dirty="0" smtClean="0">
              <a:ln>
                <a:noFill/>
              </a:ln>
              <a:solidFill>
                <a:srgbClr val="212A73"/>
              </a:solidFill>
              <a:effectLst/>
              <a:uLnTx/>
              <a:uFillTx/>
              <a:latin typeface="+mn-lt"/>
              <a:ea typeface="Verdana"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000" b="0" i="0" u="none" strike="noStrike" kern="1200" cap="none" spc="0" normalizeH="0" baseline="30000" noProof="0" dirty="0" smtClean="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2000" b="0" i="0" u="none" strike="noStrike" kern="1200" cap="none" spc="0" normalizeH="0" baseline="30000" noProof="0" dirty="0">
              <a:ln>
                <a:noFill/>
              </a:ln>
              <a:solidFill>
                <a:srgbClr val="324F82"/>
              </a:solidFill>
              <a:effectLst/>
              <a:uLnTx/>
              <a:uFillTx/>
              <a:latin typeface="Verdana" charset="0"/>
              <a:ea typeface="Verdana" charset="0"/>
            </a:endParaRPr>
          </a:p>
        </p:txBody>
      </p:sp>
      <p:pic>
        <p:nvPicPr>
          <p:cNvPr id="7" name="Picture 6"/>
          <p:cNvPicPr>
            <a:picLocks noChangeAspect="1"/>
          </p:cNvPicPr>
          <p:nvPr/>
        </p:nvPicPr>
        <p:blipFill>
          <a:blip r:embed="rId3"/>
          <a:stretch>
            <a:fillRect/>
          </a:stretch>
        </p:blipFill>
        <p:spPr>
          <a:xfrm>
            <a:off x="748892" y="2339763"/>
            <a:ext cx="5153744" cy="2905530"/>
          </a:xfrm>
          <a:prstGeom prst="rect">
            <a:avLst/>
          </a:prstGeom>
        </p:spPr>
      </p:pic>
      <p:sp>
        <p:nvSpPr>
          <p:cNvPr id="8" name="Text Placeholder 4"/>
          <p:cNvSpPr txBox="1">
            <a:spLocks/>
          </p:cNvSpPr>
          <p:nvPr/>
        </p:nvSpPr>
        <p:spPr>
          <a:xfrm>
            <a:off x="1017238" y="1372264"/>
            <a:ext cx="5022228" cy="492443"/>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1600" b="0" i="0" u="none" strike="noStrike" kern="1200" cap="none" spc="0" normalizeH="0" baseline="0" noProof="0" dirty="0" smtClean="0">
                <a:ln>
                  <a:noFill/>
                </a:ln>
                <a:solidFill>
                  <a:srgbClr val="212A73"/>
                </a:solidFill>
                <a:effectLst/>
                <a:uLnTx/>
                <a:uFillTx/>
                <a:latin typeface="+mn-lt"/>
                <a:ea typeface="Verdana" charset="0"/>
              </a:rPr>
              <a:t>Figure 25.1 Corrected IPD incidence in England between 2000/01 and 2017/2018 by serotype group</a:t>
            </a:r>
            <a:endParaRPr kumimoji="0" lang="en-GB" sz="1600" b="0" i="0" u="none" strike="noStrike" kern="1200" cap="none" spc="0" normalizeH="0" baseline="0" noProof="0" dirty="0">
              <a:ln>
                <a:noFill/>
              </a:ln>
              <a:solidFill>
                <a:srgbClr val="212A73"/>
              </a:solidFill>
              <a:effectLst/>
              <a:uLnTx/>
              <a:uFillTx/>
              <a:latin typeface="+mn-lt"/>
              <a:ea typeface="Verdana" charset="0"/>
            </a:endParaRPr>
          </a:p>
        </p:txBody>
      </p:sp>
      <p:sp>
        <p:nvSpPr>
          <p:cNvPr id="10" name="Content Placeholder 6"/>
          <p:cNvSpPr txBox="1">
            <a:spLocks/>
          </p:cNvSpPr>
          <p:nvPr/>
        </p:nvSpPr>
        <p:spPr>
          <a:xfrm>
            <a:off x="388951" y="6366566"/>
            <a:ext cx="8366018" cy="221599"/>
          </a:xfrm>
          <a:prstGeom prst="rect">
            <a:avLst/>
          </a:prstGeom>
        </p:spPr>
        <p:txBody>
          <a:bodyPr lIns="0" tIns="0" rIns="0" bIns="0">
            <a:spAutoFit/>
          </a:bodyPr>
          <a:lstStyle>
            <a:lvl1pPr marL="0" indent="0" algn="l" defTabSz="914400" rtl="0" eaLnBrk="1" latinLnBrk="0" hangingPunct="1">
              <a:lnSpc>
                <a:spcPct val="90000"/>
              </a:lnSpc>
              <a:spcBef>
                <a:spcPts val="1000"/>
              </a:spcBef>
              <a:buFont typeface="Arial"/>
              <a:buNone/>
              <a:defRPr sz="1600" b="1" i="0" kern="1200">
                <a:solidFill>
                  <a:schemeClr val="bg1"/>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en-GB" sz="1600" b="1" i="0" u="none" strike="noStrike" kern="1200" cap="none" spc="0" normalizeH="0" baseline="0" noProof="0" dirty="0" smtClean="0">
                <a:ln>
                  <a:noFill/>
                </a:ln>
                <a:solidFill>
                  <a:srgbClr val="FFFFFF"/>
                </a:solidFill>
                <a:effectLst/>
                <a:uLnTx/>
                <a:uFillTx/>
                <a:latin typeface="+mn-lt"/>
              </a:rPr>
              <a:t>Source: </a:t>
            </a:r>
            <a:r>
              <a:rPr lang="en-GB" dirty="0">
                <a:solidFill>
                  <a:srgbClr val="FFFFFF"/>
                </a:solidFill>
                <a:latin typeface="+mn-lt"/>
              </a:rPr>
              <a:t>T</a:t>
            </a:r>
            <a:r>
              <a:rPr kumimoji="0" lang="en-GB" sz="1600" b="1" i="0" u="none" strike="noStrike" kern="1200" cap="none" spc="0" normalizeH="0" baseline="0" noProof="0" dirty="0" smtClean="0">
                <a:ln>
                  <a:noFill/>
                </a:ln>
                <a:solidFill>
                  <a:srgbClr val="FFFFFF"/>
                </a:solidFill>
                <a:effectLst/>
                <a:uLnTx/>
                <a:uFillTx/>
                <a:latin typeface="+mn-lt"/>
              </a:rPr>
              <a:t>he Green book, chapter 25, Pneumococcal </a:t>
            </a:r>
            <a:endParaRPr kumimoji="0" lang="en-GB" sz="1600" b="1" i="0" u="none" strike="noStrike" kern="1200" cap="none" spc="0" normalizeH="0" baseline="0" noProof="0" dirty="0">
              <a:ln>
                <a:noFill/>
              </a:ln>
              <a:solidFill>
                <a:srgbClr val="FFFFFF"/>
              </a:solidFill>
              <a:effectLst/>
              <a:uLnTx/>
              <a:uFillTx/>
              <a:latin typeface="+mn-lt"/>
            </a:endParaRPr>
          </a:p>
        </p:txBody>
      </p:sp>
    </p:spTree>
    <p:extLst>
      <p:ext uri="{BB962C8B-B14F-4D97-AF65-F5344CB8AC3E}">
        <p14:creationId xmlns:p14="http://schemas.microsoft.com/office/powerpoint/2010/main" val="41775400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598810" y="169224"/>
            <a:ext cx="11110365" cy="648072"/>
          </a:xfrm>
        </p:spPr>
        <p:txBody>
          <a:bodyPr/>
          <a:lstStyle/>
          <a:p>
            <a:pPr lvl="0">
              <a:spcBef>
                <a:spcPts val="1000"/>
              </a:spcBef>
            </a:pPr>
            <a:r>
              <a:rPr lang="en-GB" sz="3600" b="1" dirty="0" smtClean="0">
                <a:solidFill>
                  <a:srgbClr val="212A73"/>
                </a:solidFill>
              </a:rPr>
              <a:t>Adverse reactions</a:t>
            </a:r>
            <a:r>
              <a:rPr lang="en-GB" sz="3600" b="1" dirty="0">
                <a:solidFill>
                  <a:srgbClr val="324F82"/>
                </a:solidFill>
                <a:latin typeface="Ubuntu" charset="0"/>
              </a:rPr>
              <a:t/>
            </a:r>
            <a:br>
              <a:rPr lang="en-GB" sz="3600" b="1" dirty="0">
                <a:solidFill>
                  <a:srgbClr val="324F82"/>
                </a:solidFill>
                <a:latin typeface="Ubuntu" charset="0"/>
              </a:rPr>
            </a:br>
            <a:r>
              <a:rPr lang="en-GB" sz="3600" b="1" dirty="0">
                <a:solidFill>
                  <a:srgbClr val="324F82"/>
                </a:solidFill>
                <a:latin typeface="Ubuntu" charset="0"/>
              </a:rPr>
              <a:t/>
            </a:r>
            <a:br>
              <a:rPr lang="en-GB" sz="3600" b="1" dirty="0">
                <a:solidFill>
                  <a:srgbClr val="324F82"/>
                </a:solidFill>
                <a:latin typeface="Ubuntu" charset="0"/>
              </a:rPr>
            </a:br>
            <a:endParaRPr lang="en-GB" sz="36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598810" y="817296"/>
            <a:ext cx="10700026" cy="4959488"/>
          </a:xfrm>
        </p:spPr>
        <p:txBody>
          <a:bodyPr/>
          <a:lstStyle/>
          <a:p>
            <a:pPr marL="0" lvl="0" indent="0">
              <a:lnSpc>
                <a:spcPct val="100000"/>
              </a:lnSpc>
              <a:buNone/>
            </a:pPr>
            <a:r>
              <a:rPr lang="en-GB" sz="2000" b="1" dirty="0">
                <a:solidFill>
                  <a:srgbClr val="212A73"/>
                </a:solidFill>
                <a:ea typeface="Verdana" charset="0"/>
              </a:rPr>
              <a:t>Pneumococcal conjugate vaccine (PCV13)</a:t>
            </a:r>
          </a:p>
          <a:p>
            <a:pPr marL="285750" lvl="0" indent="-285750">
              <a:lnSpc>
                <a:spcPct val="100000"/>
              </a:lnSpc>
            </a:pPr>
            <a:r>
              <a:rPr lang="en-GB" sz="2000" dirty="0">
                <a:solidFill>
                  <a:srgbClr val="212A73"/>
                </a:solidFill>
                <a:ea typeface="Verdana" charset="0"/>
              </a:rPr>
              <a:t>The most commonly reported adverse reactions in children 6 weeks to 5 years of age are vaccination-site reactions, fever, irritability, decreased appetite, and increased and/or decreased sleep. Reports of all adverse reactions can be found in the summary of product characteristics available at: </a:t>
            </a:r>
            <a:r>
              <a:rPr lang="en-GB" sz="2000" dirty="0">
                <a:solidFill>
                  <a:srgbClr val="212A73"/>
                </a:solidFill>
                <a:ea typeface="Verdana" charset="0"/>
                <a:hlinkClick r:id="rId3"/>
              </a:rPr>
              <a:t>https://www.medicines.org.uk/emc/product/453/smpc</a:t>
            </a:r>
            <a:r>
              <a:rPr lang="en-GB" sz="2000" dirty="0">
                <a:solidFill>
                  <a:srgbClr val="212A73"/>
                </a:solidFill>
                <a:ea typeface="Verdana" charset="0"/>
              </a:rPr>
              <a:t> </a:t>
            </a:r>
          </a:p>
          <a:p>
            <a:pPr marL="0" lvl="0" indent="0">
              <a:lnSpc>
                <a:spcPct val="100000"/>
              </a:lnSpc>
              <a:buNone/>
            </a:pPr>
            <a:endParaRPr lang="en-GB" sz="2000" dirty="0">
              <a:solidFill>
                <a:srgbClr val="212A73"/>
              </a:solidFill>
              <a:ea typeface="Verdana" charset="0"/>
            </a:endParaRPr>
          </a:p>
          <a:p>
            <a:pPr marL="0" lvl="0" indent="0">
              <a:lnSpc>
                <a:spcPct val="100000"/>
              </a:lnSpc>
              <a:buNone/>
            </a:pPr>
            <a:r>
              <a:rPr lang="en-GB" sz="2000" b="1" dirty="0">
                <a:solidFill>
                  <a:srgbClr val="212A73"/>
                </a:solidFill>
                <a:ea typeface="Verdana" charset="0"/>
              </a:rPr>
              <a:t>Pneumococcal polysaccharide vaccine (PPV23)</a:t>
            </a:r>
          </a:p>
          <a:p>
            <a:pPr marL="285750" lvl="0" indent="-285750">
              <a:lnSpc>
                <a:spcPct val="100000"/>
              </a:lnSpc>
              <a:buFont typeface="Arial" charset="0"/>
              <a:buChar char="•"/>
            </a:pPr>
            <a:r>
              <a:rPr lang="en-GB" sz="2000" dirty="0">
                <a:solidFill>
                  <a:srgbClr val="212A73"/>
                </a:solidFill>
                <a:ea typeface="Verdana" charset="0"/>
              </a:rPr>
              <a:t>Mild soreness and induration at the site of injection lasting one to three days and, less commonly, a low grade fever may occur. More severe systemic reactions are infrequent. Reports of all adverse reactions can be found in the summary of product characteristics for available at: </a:t>
            </a:r>
            <a:r>
              <a:rPr lang="en-GB" sz="2000" dirty="0">
                <a:solidFill>
                  <a:srgbClr val="212A73"/>
                </a:solidFill>
                <a:ea typeface="Verdana" charset="0"/>
                <a:hlinkClick r:id="rId4"/>
              </a:rPr>
              <a:t>https://</a:t>
            </a:r>
            <a:r>
              <a:rPr lang="en-GB" sz="2000" dirty="0" smtClean="0">
                <a:solidFill>
                  <a:srgbClr val="212A73"/>
                </a:solidFill>
                <a:ea typeface="Verdana" charset="0"/>
                <a:hlinkClick r:id="rId4"/>
              </a:rPr>
              <a:t>www.medicines.org.uk/emc/product/9692/smpc</a:t>
            </a:r>
            <a:r>
              <a:rPr lang="en-GB" sz="2000" dirty="0" smtClean="0">
                <a:solidFill>
                  <a:srgbClr val="212A73"/>
                </a:solidFill>
                <a:ea typeface="Verdana" charset="0"/>
              </a:rPr>
              <a:t>  </a:t>
            </a:r>
          </a:p>
          <a:p>
            <a:pPr marL="0" lvl="0" indent="0">
              <a:lnSpc>
                <a:spcPct val="100000"/>
              </a:lnSpc>
              <a:buNone/>
            </a:pPr>
            <a:endParaRPr lang="en-GB" sz="2000" dirty="0">
              <a:solidFill>
                <a:srgbClr val="212A73"/>
              </a:solidFill>
              <a:ea typeface="Verdana" charset="0"/>
            </a:endParaRPr>
          </a:p>
          <a:p>
            <a:pPr marL="0" lvl="0" indent="0" algn="ctr">
              <a:lnSpc>
                <a:spcPct val="100000"/>
              </a:lnSpc>
              <a:buNone/>
            </a:pPr>
            <a:r>
              <a:rPr lang="en-GB" sz="2000" dirty="0">
                <a:solidFill>
                  <a:srgbClr val="212A73"/>
                </a:solidFill>
                <a:ea typeface="Verdana" charset="0"/>
              </a:rPr>
              <a:t>Anyone can report a suspected adverse reaction to the Medical and Healthcare products Regulatory Agency (MHRA) using the Yellow Card reporting scheme </a:t>
            </a:r>
            <a:r>
              <a:rPr lang="en-GB" sz="2000" dirty="0" smtClean="0">
                <a:solidFill>
                  <a:srgbClr val="212A73"/>
                </a:solidFill>
                <a:ea typeface="Verdana" charset="0"/>
              </a:rPr>
              <a:t>at: </a:t>
            </a:r>
            <a:r>
              <a:rPr lang="en-GB" sz="2000" dirty="0">
                <a:solidFill>
                  <a:srgbClr val="212A73"/>
                </a:solidFill>
                <a:ea typeface="Verdana" charset="0"/>
                <a:hlinkClick r:id="rId5"/>
              </a:rPr>
              <a:t>http://yellowcard.mhra.gov.uk/</a:t>
            </a:r>
            <a:endParaRPr lang="en-GB" sz="2000" dirty="0">
              <a:solidFill>
                <a:srgbClr val="212A73"/>
              </a:solidFill>
              <a:ea typeface="Verdana" charset="0"/>
            </a:endParaRPr>
          </a:p>
          <a:p>
            <a:pPr marL="0" indent="0" algn="ctr">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38723098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258945" y="41717"/>
            <a:ext cx="11644439" cy="648072"/>
          </a:xfrm>
        </p:spPr>
        <p:txBody>
          <a:bodyPr/>
          <a:lstStyle/>
          <a:p>
            <a:pPr lvl="0" algn="ctr">
              <a:spcBef>
                <a:spcPts val="1000"/>
              </a:spcBef>
            </a:pPr>
            <a:r>
              <a:rPr lang="en-GB" sz="3600" b="1" dirty="0">
                <a:solidFill>
                  <a:srgbClr val="212A73"/>
                </a:solidFill>
              </a:rPr>
              <a:t>Vaccine efficacy of Pneumococcal </a:t>
            </a:r>
            <a:r>
              <a:rPr lang="en-GB" sz="3600" b="1" dirty="0" smtClean="0">
                <a:solidFill>
                  <a:srgbClr val="212A73"/>
                </a:solidFill>
              </a:rPr>
              <a:t/>
            </a:r>
            <a:br>
              <a:rPr lang="en-GB" sz="3600" b="1" dirty="0" smtClean="0">
                <a:solidFill>
                  <a:srgbClr val="212A73"/>
                </a:solidFill>
              </a:rPr>
            </a:br>
            <a:r>
              <a:rPr lang="en-GB" sz="3600" b="1" dirty="0" smtClean="0">
                <a:solidFill>
                  <a:srgbClr val="212A73"/>
                </a:solidFill>
              </a:rPr>
              <a:t>Polysaccharide </a:t>
            </a:r>
            <a:r>
              <a:rPr lang="en-GB" sz="3600" b="1" dirty="0">
                <a:solidFill>
                  <a:srgbClr val="212A73"/>
                </a:solidFill>
              </a:rPr>
              <a:t>Vaccine (PPV23)</a:t>
            </a:r>
            <a:r>
              <a:rPr lang="en-GB" sz="3600" b="1" dirty="0">
                <a:solidFill>
                  <a:srgbClr val="324F82"/>
                </a:solidFill>
                <a:latin typeface="Ubuntu" charset="0"/>
              </a:rPr>
              <a:t/>
            </a:r>
            <a:br>
              <a:rPr lang="en-GB" sz="3600" b="1" dirty="0">
                <a:solidFill>
                  <a:srgbClr val="324F82"/>
                </a:solidFill>
                <a:latin typeface="Ubuntu" charset="0"/>
              </a:rPr>
            </a:br>
            <a:r>
              <a:rPr lang="en-GB" sz="3600" b="1" dirty="0">
                <a:solidFill>
                  <a:srgbClr val="324F82"/>
                </a:solidFill>
                <a:latin typeface="Ubuntu" charset="0"/>
              </a:rPr>
              <a:t/>
            </a:r>
            <a:br>
              <a:rPr lang="en-GB" sz="3600" b="1" dirty="0">
                <a:solidFill>
                  <a:srgbClr val="324F82"/>
                </a:solidFill>
                <a:latin typeface="Ubuntu" charset="0"/>
              </a:rPr>
            </a:br>
            <a:r>
              <a:rPr lang="en-GB" sz="2800" b="1" dirty="0">
                <a:solidFill>
                  <a:srgbClr val="324F82"/>
                </a:solidFill>
                <a:latin typeface="Ubuntu" charset="0"/>
              </a:rPr>
              <a:t/>
            </a:r>
            <a:br>
              <a:rPr lang="en-GB" sz="2800" b="1" dirty="0">
                <a:solidFill>
                  <a:srgbClr val="324F82"/>
                </a:solidFill>
                <a:latin typeface="Ubuntu" charset="0"/>
              </a:rPr>
            </a:br>
            <a:endParaRPr lang="en-GB" sz="28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489529" y="1093277"/>
            <a:ext cx="10814012" cy="4959488"/>
          </a:xfrm>
        </p:spPr>
        <p:txBody>
          <a:bodyPr/>
          <a:lstStyle/>
          <a:p>
            <a:pPr marL="285750" lvl="0" indent="-285750">
              <a:lnSpc>
                <a:spcPct val="100000"/>
              </a:lnSpc>
              <a:buFont typeface="Arial" charset="0"/>
              <a:buChar char="•"/>
            </a:pPr>
            <a:r>
              <a:rPr lang="en-GB" sz="2400" dirty="0">
                <a:solidFill>
                  <a:srgbClr val="212A73"/>
                </a:solidFill>
                <a:ea typeface="Verdana" charset="0"/>
              </a:rPr>
              <a:t>Limited number of trails on the efficacy of PPV23 in those aged 65 years and over (not in clinical risk group</a:t>
            </a:r>
            <a:r>
              <a:rPr lang="en-GB" sz="2400" dirty="0" smtClean="0">
                <a:solidFill>
                  <a:srgbClr val="212A73"/>
                </a:solidFill>
                <a:ea typeface="Verdana" charset="0"/>
              </a:rPr>
              <a:t>)</a:t>
            </a:r>
          </a:p>
          <a:p>
            <a:pPr marL="285750" lvl="0" indent="-285750">
              <a:lnSpc>
                <a:spcPct val="100000"/>
              </a:lnSpc>
              <a:buFont typeface="Arial" charset="0"/>
              <a:buChar char="•"/>
            </a:pPr>
            <a:r>
              <a:rPr lang="en-GB" sz="2400" dirty="0" smtClean="0">
                <a:solidFill>
                  <a:srgbClr val="212A73"/>
                </a:solidFill>
                <a:ea typeface="Verdana" charset="0"/>
              </a:rPr>
              <a:t>After </a:t>
            </a:r>
            <a:r>
              <a:rPr lang="en-GB" sz="2400" dirty="0">
                <a:solidFill>
                  <a:srgbClr val="212A73"/>
                </a:solidFill>
                <a:ea typeface="Verdana" charset="0"/>
              </a:rPr>
              <a:t>considering the evidence JCVI considered it likely that PPV23 provides some short lived protection against vaccine – type Invasive Pneumococcal </a:t>
            </a:r>
            <a:r>
              <a:rPr lang="en-GB" sz="2400" dirty="0" smtClean="0">
                <a:solidFill>
                  <a:srgbClr val="212A73"/>
                </a:solidFill>
                <a:ea typeface="Verdana" charset="0"/>
              </a:rPr>
              <a:t>Disease</a:t>
            </a:r>
            <a:r>
              <a:rPr lang="en-GB" sz="2400" baseline="30000" dirty="0" smtClean="0">
                <a:solidFill>
                  <a:srgbClr val="212A73"/>
                </a:solidFill>
                <a:ea typeface="Verdana" charset="0"/>
              </a:rPr>
              <a:t>8</a:t>
            </a:r>
          </a:p>
          <a:p>
            <a:pPr marL="285750" lvl="0" indent="-285750">
              <a:lnSpc>
                <a:spcPct val="100000"/>
              </a:lnSpc>
              <a:buFont typeface="Arial" charset="0"/>
              <a:buChar char="•"/>
            </a:pPr>
            <a:r>
              <a:rPr lang="en-GB" sz="2400" dirty="0" smtClean="0">
                <a:solidFill>
                  <a:srgbClr val="212A73"/>
                </a:solidFill>
                <a:ea typeface="Verdana" charset="0"/>
              </a:rPr>
              <a:t>However </a:t>
            </a:r>
            <a:r>
              <a:rPr lang="en-GB" sz="2400" dirty="0">
                <a:solidFill>
                  <a:srgbClr val="212A73"/>
                </a:solidFill>
                <a:ea typeface="Verdana" charset="0"/>
              </a:rPr>
              <a:t>unlikely to be any protection against vaccine – type Community Acquired </a:t>
            </a:r>
            <a:r>
              <a:rPr lang="en-GB" sz="2400" dirty="0" smtClean="0">
                <a:solidFill>
                  <a:srgbClr val="212A73"/>
                </a:solidFill>
                <a:ea typeface="Verdana" charset="0"/>
              </a:rPr>
              <a:t>Pneumonia</a:t>
            </a:r>
          </a:p>
          <a:p>
            <a:pPr marL="285750" lvl="0" indent="-285750">
              <a:lnSpc>
                <a:spcPct val="100000"/>
              </a:lnSpc>
              <a:buFont typeface="Arial" charset="0"/>
              <a:buChar char="•"/>
            </a:pPr>
            <a:r>
              <a:rPr lang="en-GB" sz="2400" dirty="0" smtClean="0">
                <a:solidFill>
                  <a:srgbClr val="212A73"/>
                </a:solidFill>
                <a:ea typeface="Verdana" charset="0"/>
              </a:rPr>
              <a:t>Evidence </a:t>
            </a:r>
            <a:r>
              <a:rPr lang="en-GB" sz="2400" dirty="0">
                <a:solidFill>
                  <a:srgbClr val="212A73"/>
                </a:solidFill>
                <a:ea typeface="Verdana" charset="0"/>
              </a:rPr>
              <a:t>regarding efficacy in clinical risk groups is conflicting, where efficacy seen duration of protection is short </a:t>
            </a:r>
            <a:r>
              <a:rPr lang="en-GB" sz="2400" dirty="0" smtClean="0">
                <a:solidFill>
                  <a:srgbClr val="212A73"/>
                </a:solidFill>
                <a:ea typeface="Verdana" charset="0"/>
              </a:rPr>
              <a:t>lived</a:t>
            </a:r>
          </a:p>
          <a:p>
            <a:pPr marL="285750" lvl="0" indent="-285750">
              <a:lnSpc>
                <a:spcPct val="100000"/>
              </a:lnSpc>
              <a:buFont typeface="Arial" charset="0"/>
              <a:buChar char="•"/>
            </a:pPr>
            <a:r>
              <a:rPr lang="en-GB" sz="2400" dirty="0" smtClean="0">
                <a:solidFill>
                  <a:srgbClr val="212A73"/>
                </a:solidFill>
                <a:ea typeface="Verdana" charset="0"/>
              </a:rPr>
              <a:t>A </a:t>
            </a:r>
            <a:r>
              <a:rPr lang="en-GB" sz="2400" dirty="0">
                <a:solidFill>
                  <a:srgbClr val="212A73"/>
                </a:solidFill>
                <a:ea typeface="Verdana" charset="0"/>
              </a:rPr>
              <a:t>study by </a:t>
            </a:r>
            <a:r>
              <a:rPr lang="en-GB" sz="2400" i="1" dirty="0">
                <a:solidFill>
                  <a:srgbClr val="212A73"/>
                </a:solidFill>
                <a:ea typeface="Verdana" charset="0"/>
              </a:rPr>
              <a:t>Andrews et al, 2012 </a:t>
            </a:r>
            <a:r>
              <a:rPr lang="en-GB" sz="2400" dirty="0">
                <a:solidFill>
                  <a:srgbClr val="212A73"/>
                </a:solidFill>
                <a:ea typeface="Verdana" charset="0"/>
              </a:rPr>
              <a:t>showed 63% vaccine effectiveness (VE) in immunocompetent clinical risk groups, and 43% VE in those who were immunocompromised in the first two years following vaccination </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6" name="TextBox 5"/>
          <p:cNvSpPr txBox="1"/>
          <p:nvPr/>
        </p:nvSpPr>
        <p:spPr>
          <a:xfrm>
            <a:off x="258945" y="6211669"/>
            <a:ext cx="9241105" cy="646331"/>
          </a:xfrm>
          <a:prstGeom prst="rect">
            <a:avLst/>
          </a:prstGeom>
          <a:noFill/>
        </p:spPr>
        <p:txBody>
          <a:bodyPr wrap="square" rtlCol="0">
            <a:spAutoFit/>
          </a:bodyPr>
          <a:lstStyle/>
          <a:p>
            <a:r>
              <a:rPr lang="en-GB" b="1" dirty="0" smtClean="0">
                <a:solidFill>
                  <a:schemeClr val="bg1"/>
                </a:solidFill>
              </a:rPr>
              <a:t>Interim </a:t>
            </a:r>
            <a:r>
              <a:rPr lang="en-GB" b="1" dirty="0">
                <a:solidFill>
                  <a:schemeClr val="bg1"/>
                </a:solidFill>
              </a:rPr>
              <a:t>JCVI statement on adult pneumococcal vaccination in the UK – </a:t>
            </a:r>
            <a:endParaRPr lang="en-GB" b="1" dirty="0" smtClean="0">
              <a:solidFill>
                <a:schemeClr val="bg1"/>
              </a:solidFill>
            </a:endParaRPr>
          </a:p>
          <a:p>
            <a:r>
              <a:rPr lang="en-GB" b="1" dirty="0" smtClean="0">
                <a:solidFill>
                  <a:schemeClr val="bg1"/>
                </a:solidFill>
              </a:rPr>
              <a:t>November </a:t>
            </a:r>
            <a:r>
              <a:rPr lang="en-GB" b="1" dirty="0">
                <a:solidFill>
                  <a:schemeClr val="bg1"/>
                </a:solidFill>
              </a:rPr>
              <a:t>2015</a:t>
            </a:r>
          </a:p>
        </p:txBody>
      </p:sp>
    </p:spTree>
    <p:extLst>
      <p:ext uri="{BB962C8B-B14F-4D97-AF65-F5344CB8AC3E}">
        <p14:creationId xmlns:p14="http://schemas.microsoft.com/office/powerpoint/2010/main" val="3365367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428876" y="109166"/>
            <a:ext cx="11644439" cy="648072"/>
          </a:xfrm>
        </p:spPr>
        <p:txBody>
          <a:bodyPr/>
          <a:lstStyle/>
          <a:p>
            <a:pPr lvl="0">
              <a:spcBef>
                <a:spcPts val="1000"/>
              </a:spcBef>
            </a:pPr>
            <a:r>
              <a:rPr lang="en-GB" sz="3600" b="1" dirty="0" smtClean="0">
                <a:solidFill>
                  <a:srgbClr val="212A73"/>
                </a:solidFill>
              </a:rPr>
              <a:t>Resources</a:t>
            </a:r>
            <a:r>
              <a:rPr lang="en-GB" sz="3600" b="1" dirty="0">
                <a:solidFill>
                  <a:srgbClr val="324F82"/>
                </a:solidFill>
                <a:latin typeface="Ubuntu" charset="0"/>
              </a:rPr>
              <a:t/>
            </a:r>
            <a:br>
              <a:rPr lang="en-GB" sz="3600" b="1" dirty="0">
                <a:solidFill>
                  <a:srgbClr val="324F82"/>
                </a:solidFill>
                <a:latin typeface="Ubuntu" charset="0"/>
              </a:rPr>
            </a:br>
            <a:r>
              <a:rPr lang="en-GB" sz="2800" b="1" dirty="0">
                <a:solidFill>
                  <a:srgbClr val="324F82"/>
                </a:solidFill>
                <a:latin typeface="Ubuntu" charset="0"/>
              </a:rPr>
              <a:t/>
            </a:r>
            <a:br>
              <a:rPr lang="en-GB" sz="2800" b="1" dirty="0">
                <a:solidFill>
                  <a:srgbClr val="324F82"/>
                </a:solidFill>
                <a:latin typeface="Ubuntu" charset="0"/>
              </a:rPr>
            </a:br>
            <a:r>
              <a:rPr lang="en-GB" sz="2800" b="1" dirty="0">
                <a:solidFill>
                  <a:srgbClr val="324F82"/>
                </a:solidFill>
                <a:latin typeface="Ubuntu" charset="0"/>
              </a:rPr>
              <a:t/>
            </a:r>
            <a:br>
              <a:rPr lang="en-GB" sz="2800" b="1" dirty="0">
                <a:solidFill>
                  <a:srgbClr val="324F82"/>
                </a:solidFill>
                <a:latin typeface="Ubuntu" charset="0"/>
              </a:rPr>
            </a:br>
            <a:endParaRPr lang="en-GB" sz="28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428876" y="757238"/>
            <a:ext cx="8637303" cy="5019546"/>
          </a:xfrm>
        </p:spPr>
        <p:txBody>
          <a:bodyPr/>
          <a:lstStyle/>
          <a:p>
            <a:pPr marL="285750" lvl="0" indent="-285750">
              <a:lnSpc>
                <a:spcPct val="100000"/>
              </a:lnSpc>
              <a:buFont typeface="Arial" charset="0"/>
              <a:buChar char="•"/>
            </a:pPr>
            <a:r>
              <a:rPr lang="en-GB" sz="1800" dirty="0">
                <a:solidFill>
                  <a:srgbClr val="212A73"/>
                </a:solidFill>
                <a:ea typeface="Verdana" charset="0"/>
              </a:rPr>
              <a:t>A Pneumococcal leaflet for adults and individuals in risk groups is available to order from </a:t>
            </a:r>
            <a:r>
              <a:rPr lang="en-GB" sz="1800" dirty="0"/>
              <a:t>the Health Information Resources Service </a:t>
            </a:r>
            <a:r>
              <a:rPr lang="en-GB" sz="1800" dirty="0">
                <a:solidFill>
                  <a:srgbClr val="212A73"/>
                </a:solidFill>
                <a:ea typeface="Verdana" charset="0"/>
              </a:rPr>
              <a:t>(HIR) which can be accessed here:</a:t>
            </a:r>
            <a:r>
              <a:rPr lang="en-GB" sz="1800" dirty="0">
                <a:solidFill>
                  <a:srgbClr val="324F82"/>
                </a:solidFill>
                <a:ea typeface="Verdana" charset="0"/>
              </a:rPr>
              <a:t> </a:t>
            </a:r>
            <a:r>
              <a:rPr lang="en-GB" sz="1800" u="sng" dirty="0">
                <a:solidFill>
                  <a:srgbClr val="324F82"/>
                </a:solidFill>
                <a:ea typeface="Verdana" charset="0"/>
                <a:hlinkClick r:id="rId3"/>
              </a:rPr>
              <a:t>https://phw.nhs.wales/services-and-teams/health-information-resources/</a:t>
            </a:r>
            <a:r>
              <a:rPr lang="en-GB" sz="1800" dirty="0">
                <a:solidFill>
                  <a:srgbClr val="324F82"/>
                </a:solidFill>
                <a:ea typeface="Verdana" charset="0"/>
              </a:rPr>
              <a:t> </a:t>
            </a:r>
          </a:p>
          <a:p>
            <a:pPr marL="285750" lvl="0" indent="-285750">
              <a:lnSpc>
                <a:spcPct val="100000"/>
              </a:lnSpc>
              <a:buFont typeface="Arial" charset="0"/>
              <a:buChar char="•"/>
            </a:pPr>
            <a:r>
              <a:rPr lang="en-GB" sz="1800" dirty="0">
                <a:solidFill>
                  <a:srgbClr val="212A73"/>
                </a:solidFill>
                <a:ea typeface="Verdana" charset="0"/>
              </a:rPr>
              <a:t>A Pneumococcal eLearning module is available in Wales via ESR and on the </a:t>
            </a:r>
            <a:r>
              <a:rPr lang="en-GB" sz="1800" dirty="0" err="1">
                <a:solidFill>
                  <a:srgbClr val="212A73"/>
                </a:solidFill>
                <a:ea typeface="Verdana" charset="0"/>
              </a:rPr>
              <a:t>Learning@Wales</a:t>
            </a:r>
            <a:r>
              <a:rPr lang="en-GB" sz="1800" dirty="0">
                <a:solidFill>
                  <a:srgbClr val="212A73"/>
                </a:solidFill>
                <a:ea typeface="Verdana" charset="0"/>
              </a:rPr>
              <a:t> platform. More information is available here: </a:t>
            </a:r>
            <a:r>
              <a:rPr lang="en-GB" sz="1800" u="sng" dirty="0">
                <a:solidFill>
                  <a:srgbClr val="324F82"/>
                </a:solidFill>
                <a:ea typeface="Verdana" charset="0"/>
                <a:hlinkClick r:id="rId4"/>
              </a:rPr>
              <a:t>https://phw.nhs.wales/immslearning</a:t>
            </a:r>
            <a:r>
              <a:rPr lang="en-GB" sz="1800" dirty="0">
                <a:solidFill>
                  <a:srgbClr val="324F82"/>
                </a:solidFill>
                <a:ea typeface="Verdana" charset="0"/>
              </a:rPr>
              <a:t> </a:t>
            </a:r>
          </a:p>
          <a:p>
            <a:pPr marL="285750" lvl="0" indent="-285750">
              <a:lnSpc>
                <a:spcPct val="100000"/>
              </a:lnSpc>
              <a:buFont typeface="Arial" charset="0"/>
              <a:buChar char="•"/>
            </a:pPr>
            <a:r>
              <a:rPr lang="en-GB" sz="1800" dirty="0">
                <a:solidFill>
                  <a:srgbClr val="212A73"/>
                </a:solidFill>
                <a:ea typeface="Verdana" charset="0"/>
              </a:rPr>
              <a:t>Pneumococcal ‘Frequently Asked Questions’ are available here:</a:t>
            </a:r>
            <a:r>
              <a:rPr lang="en-GB" sz="1800" dirty="0">
                <a:solidFill>
                  <a:srgbClr val="324F82"/>
                </a:solidFill>
                <a:ea typeface="Verdana" charset="0"/>
              </a:rPr>
              <a:t>  </a:t>
            </a:r>
            <a:r>
              <a:rPr lang="en-GB" sz="1800" u="sng" dirty="0">
                <a:solidFill>
                  <a:srgbClr val="324F82"/>
                </a:solidFill>
                <a:ea typeface="Verdana" charset="0"/>
                <a:hlinkClick r:id="rId5"/>
              </a:rPr>
              <a:t>http://nww.immunisation.wales.nhs.uk/faqs-pneumococcal</a:t>
            </a:r>
            <a:r>
              <a:rPr lang="en-GB" sz="1800" dirty="0">
                <a:solidFill>
                  <a:srgbClr val="324F82"/>
                </a:solidFill>
                <a:ea typeface="Verdana" charset="0"/>
              </a:rPr>
              <a:t> </a:t>
            </a:r>
            <a:r>
              <a:rPr lang="en-GB" sz="1800" dirty="0">
                <a:solidFill>
                  <a:srgbClr val="212A73"/>
                </a:solidFill>
                <a:ea typeface="Verdana" charset="0"/>
              </a:rPr>
              <a:t>(NHS intranet only)</a:t>
            </a:r>
          </a:p>
          <a:p>
            <a:pPr marL="285750" lvl="0" indent="-285750">
              <a:lnSpc>
                <a:spcPct val="100000"/>
              </a:lnSpc>
              <a:buFont typeface="Arial" charset="0"/>
              <a:buChar char="•"/>
            </a:pPr>
            <a:r>
              <a:rPr lang="en-GB" sz="1800" dirty="0">
                <a:solidFill>
                  <a:srgbClr val="212A73"/>
                </a:solidFill>
                <a:ea typeface="Verdana" charset="0"/>
              </a:rPr>
              <a:t>Template PGDs are available here: </a:t>
            </a:r>
            <a:r>
              <a:rPr lang="en-GB" sz="1800" u="sng" dirty="0">
                <a:solidFill>
                  <a:srgbClr val="324F82"/>
                </a:solidFill>
                <a:ea typeface="Verdana" charset="0"/>
                <a:hlinkClick r:id="rId6"/>
              </a:rPr>
              <a:t>http://nww.immunisation.wales.nhs.uk/current-pgd-templates</a:t>
            </a:r>
            <a:r>
              <a:rPr lang="en-GB" sz="1800" dirty="0">
                <a:solidFill>
                  <a:srgbClr val="324F82"/>
                </a:solidFill>
                <a:ea typeface="Verdana" charset="0"/>
              </a:rPr>
              <a:t> </a:t>
            </a:r>
            <a:r>
              <a:rPr lang="en-GB" sz="1800" dirty="0">
                <a:solidFill>
                  <a:srgbClr val="212A73"/>
                </a:solidFill>
                <a:ea typeface="Verdana" charset="0"/>
              </a:rPr>
              <a:t>(NHS intranet only)</a:t>
            </a:r>
          </a:p>
          <a:p>
            <a:pPr marL="285750" lvl="0" indent="-285750">
              <a:lnSpc>
                <a:spcPct val="100000"/>
              </a:lnSpc>
              <a:buFont typeface="Arial" charset="0"/>
              <a:buChar char="•"/>
            </a:pPr>
            <a:r>
              <a:rPr lang="en-GB" sz="1800" dirty="0">
                <a:solidFill>
                  <a:srgbClr val="212A73"/>
                </a:solidFill>
                <a:ea typeface="Verdana" charset="0"/>
              </a:rPr>
              <a:t>Pneumococcal vaccination programme intranet page is available here: </a:t>
            </a:r>
            <a:r>
              <a:rPr lang="en-GB" sz="1800" u="sng" dirty="0">
                <a:solidFill>
                  <a:srgbClr val="324F82"/>
                </a:solidFill>
                <a:ea typeface="Verdana" charset="0"/>
                <a:hlinkClick r:id="rId7"/>
              </a:rPr>
              <a:t>http://nww.immunisation.wales.nhs.uk/pneumococcal-disease</a:t>
            </a:r>
            <a:r>
              <a:rPr lang="en-GB" sz="1800" dirty="0">
                <a:solidFill>
                  <a:srgbClr val="324F82"/>
                </a:solidFill>
                <a:ea typeface="Verdana" charset="0"/>
              </a:rPr>
              <a:t> </a:t>
            </a:r>
            <a:r>
              <a:rPr lang="en-GB" sz="1800" dirty="0">
                <a:solidFill>
                  <a:srgbClr val="212A73"/>
                </a:solidFill>
                <a:ea typeface="Verdana" charset="0"/>
              </a:rPr>
              <a:t>(NHS intranet only)</a:t>
            </a:r>
          </a:p>
          <a:p>
            <a:pPr marL="285750" lvl="0" indent="-285750">
              <a:lnSpc>
                <a:spcPct val="100000"/>
              </a:lnSpc>
              <a:buFont typeface="Arial" charset="0"/>
              <a:buChar char="•"/>
            </a:pPr>
            <a:r>
              <a:rPr lang="en-GB" sz="1800" dirty="0">
                <a:solidFill>
                  <a:srgbClr val="212A73"/>
                </a:solidFill>
                <a:ea typeface="Verdana" charset="0"/>
              </a:rPr>
              <a:t>Pneumococcal: the green book, chapter 25 is available here: </a:t>
            </a:r>
            <a:r>
              <a:rPr lang="en-GB" sz="1800" dirty="0">
                <a:solidFill>
                  <a:srgbClr val="324F82"/>
                </a:solidFill>
                <a:ea typeface="Verdana" charset="0"/>
                <a:hlinkClick r:id="rId8"/>
              </a:rPr>
              <a:t>https://www.gov.uk/government/publications/pneumococcal-the-green-book-chapter-25</a:t>
            </a:r>
            <a:r>
              <a:rPr lang="en-GB" sz="1800" dirty="0">
                <a:solidFill>
                  <a:srgbClr val="324F82"/>
                </a:solidFill>
                <a:ea typeface="Verdana" charset="0"/>
              </a:rPr>
              <a:t> </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pic>
        <p:nvPicPr>
          <p:cNvPr id="1026" name="Picture 2" descr="https://d2j6dbq0eux0bg.cloudfront.net/images/13124358/1708865998.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51667" y="0"/>
            <a:ext cx="3221648" cy="35065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d2j6dbq0eux0bg.cloudfront.net/images/13124358/2163391182.jpg"/>
          <p:cNvPicPr>
            <a:picLocks noChangeAspect="1" noChangeArrowheads="1"/>
          </p:cNvPicPr>
          <p:nvPr/>
        </p:nvPicPr>
        <p:blipFill rotWithShape="1">
          <a:blip r:embed="rId10">
            <a:extLst>
              <a:ext uri="{28A0092B-C50C-407E-A947-70E740481C1C}">
                <a14:useLocalDpi xmlns:a14="http://schemas.microsoft.com/office/drawing/2010/main" val="0"/>
              </a:ext>
            </a:extLst>
          </a:blip>
          <a:srcRect t="8712" b="7950"/>
          <a:stretch/>
        </p:blipFill>
        <p:spPr bwMode="auto">
          <a:xfrm>
            <a:off x="8958923" y="3267011"/>
            <a:ext cx="3221648" cy="2889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40259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67533"/>
            <a:ext cx="10515600" cy="1325563"/>
          </a:xfrm>
        </p:spPr>
        <p:txBody>
          <a:bodyPr/>
          <a:lstStyle/>
          <a:p>
            <a:r>
              <a:rPr lang="en-GB" sz="3600" b="1" dirty="0" smtClean="0"/>
              <a:t>Improving vaccine uptake</a:t>
            </a:r>
            <a:endParaRPr lang="en-GB" sz="3600" b="1" dirty="0"/>
          </a:p>
        </p:txBody>
      </p:sp>
      <p:sp>
        <p:nvSpPr>
          <p:cNvPr id="3" name="Content Placeholder 2"/>
          <p:cNvSpPr>
            <a:spLocks noGrp="1"/>
          </p:cNvSpPr>
          <p:nvPr>
            <p:ph idx="1"/>
          </p:nvPr>
        </p:nvSpPr>
        <p:spPr>
          <a:xfrm>
            <a:off x="838199" y="1141600"/>
            <a:ext cx="10890444" cy="4721305"/>
          </a:xfrm>
        </p:spPr>
        <p:txBody>
          <a:bodyPr/>
          <a:lstStyle/>
          <a:p>
            <a:r>
              <a:rPr lang="en-GB" sz="2000" dirty="0" smtClean="0"/>
              <a:t>Remove/reduce barriers to access as much as possible, making sure clinics and appointments are accessible, and being flexible can help </a:t>
            </a:r>
          </a:p>
          <a:p>
            <a:r>
              <a:rPr lang="en-GB" sz="2000" dirty="0" smtClean="0"/>
              <a:t>Primary </a:t>
            </a:r>
            <a:r>
              <a:rPr lang="en-GB" sz="2000" dirty="0"/>
              <a:t>care staff should identify patients for whom vaccine is recommended and use all opportunities to ensure that they are appropriately immunised, for example, when immunising </a:t>
            </a:r>
            <a:r>
              <a:rPr lang="en-GB" sz="2000" dirty="0" smtClean="0"/>
              <a:t>eligible adults against </a:t>
            </a:r>
            <a:r>
              <a:rPr lang="en-GB" sz="2000" dirty="0"/>
              <a:t>influenza </a:t>
            </a:r>
            <a:r>
              <a:rPr lang="en-GB" sz="2000" dirty="0" smtClean="0"/>
              <a:t>or shingles</a:t>
            </a:r>
          </a:p>
          <a:p>
            <a:r>
              <a:rPr lang="en-GB" sz="2000" dirty="0" smtClean="0"/>
              <a:t>It is good practice to proactively invite individuals for their vaccine (using an appropriate format)</a:t>
            </a:r>
          </a:p>
          <a:p>
            <a:r>
              <a:rPr lang="en-GB" sz="2000" dirty="0" smtClean="0"/>
              <a:t>It is important to remember that PPV can be given all year round, so consider opportunities for vaccination at </a:t>
            </a:r>
            <a:r>
              <a:rPr lang="en-GB" sz="2000" dirty="0"/>
              <a:t>other routine consultations, especially on discharge after hospital </a:t>
            </a:r>
            <a:r>
              <a:rPr lang="en-GB" sz="2000" dirty="0" smtClean="0"/>
              <a:t>admission</a:t>
            </a:r>
          </a:p>
          <a:p>
            <a:pPr marL="0" indent="0">
              <a:buNone/>
            </a:pPr>
            <a:r>
              <a:rPr lang="en-GB" sz="2000" b="1" dirty="0" smtClean="0"/>
              <a:t>Remuneration:</a:t>
            </a:r>
          </a:p>
          <a:p>
            <a:r>
              <a:rPr lang="en-GB" sz="2000" dirty="0"/>
              <a:t>Funding for the PPV23 programme is contained within health boards’ core budgets. Following the transition to the central vaccine supply from 1 </a:t>
            </a:r>
            <a:r>
              <a:rPr lang="en-GB" sz="2000" dirty="0" smtClean="0"/>
              <a:t>June 2021, </a:t>
            </a:r>
            <a:r>
              <a:rPr lang="en-GB" sz="2000" dirty="0"/>
              <a:t>health boards will receive invoices (via NHS Supply Chain) for PPV orders placed on </a:t>
            </a:r>
            <a:r>
              <a:rPr lang="en-GB" sz="2000" dirty="0" err="1"/>
              <a:t>ImmForm</a:t>
            </a:r>
            <a:r>
              <a:rPr lang="en-GB" sz="2000" dirty="0"/>
              <a:t> in line with the arrangements in place for other national programmes where vaccine are supplied centrally.</a:t>
            </a:r>
          </a:p>
        </p:txBody>
      </p:sp>
    </p:spTree>
    <p:extLst>
      <p:ext uri="{BB962C8B-B14F-4D97-AF65-F5344CB8AC3E}">
        <p14:creationId xmlns:p14="http://schemas.microsoft.com/office/powerpoint/2010/main" val="6655653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731149" y="214009"/>
            <a:ext cx="11644439" cy="648072"/>
          </a:xfrm>
        </p:spPr>
        <p:txBody>
          <a:bodyPr/>
          <a:lstStyle/>
          <a:p>
            <a:pPr lvl="0">
              <a:spcBef>
                <a:spcPts val="1000"/>
              </a:spcBef>
            </a:pPr>
            <a:r>
              <a:rPr lang="en-GB" sz="3600" b="1" dirty="0" smtClean="0">
                <a:solidFill>
                  <a:srgbClr val="212A73"/>
                </a:solidFill>
              </a:rPr>
              <a:t>References</a:t>
            </a:r>
            <a:r>
              <a:rPr lang="en-GB" sz="3600" b="1" dirty="0">
                <a:solidFill>
                  <a:srgbClr val="324F82"/>
                </a:solidFill>
                <a:latin typeface="Ubuntu" charset="0"/>
              </a:rPr>
              <a:t/>
            </a:r>
            <a:br>
              <a:rPr lang="en-GB" sz="3600" b="1" dirty="0">
                <a:solidFill>
                  <a:srgbClr val="324F82"/>
                </a:solidFill>
                <a:latin typeface="Ubuntu" charset="0"/>
              </a:rPr>
            </a:br>
            <a:r>
              <a:rPr lang="en-GB" sz="2800" b="1" dirty="0">
                <a:solidFill>
                  <a:srgbClr val="324F82"/>
                </a:solidFill>
                <a:latin typeface="Ubuntu" charset="0"/>
              </a:rPr>
              <a:t/>
            </a:r>
            <a:br>
              <a:rPr lang="en-GB" sz="2800" b="1" dirty="0">
                <a:solidFill>
                  <a:srgbClr val="324F82"/>
                </a:solidFill>
                <a:latin typeface="Ubuntu" charset="0"/>
              </a:rPr>
            </a:br>
            <a:r>
              <a:rPr lang="en-GB" sz="2800" b="1" dirty="0">
                <a:solidFill>
                  <a:srgbClr val="324F82"/>
                </a:solidFill>
                <a:latin typeface="Ubuntu" charset="0"/>
              </a:rPr>
              <a:t/>
            </a:r>
            <a:br>
              <a:rPr lang="en-GB" sz="2800" b="1" dirty="0">
                <a:solidFill>
                  <a:srgbClr val="324F82"/>
                </a:solidFill>
                <a:latin typeface="Ubuntu" charset="0"/>
              </a:rPr>
            </a:br>
            <a:endParaRPr lang="en-GB" sz="28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731149" y="862081"/>
            <a:ext cx="11039891" cy="5019546"/>
          </a:xfrm>
        </p:spPr>
        <p:txBody>
          <a:bodyPr/>
          <a:lstStyle/>
          <a:p>
            <a:pPr marL="342900" lvl="0" indent="-342900">
              <a:lnSpc>
                <a:spcPct val="100000"/>
              </a:lnSpc>
              <a:buFont typeface="+mj-lt"/>
              <a:buAutoNum type="arabicPeriod"/>
            </a:pPr>
            <a:r>
              <a:rPr lang="en-GB" sz="1400" dirty="0" smtClean="0">
                <a:solidFill>
                  <a:srgbClr val="212A73"/>
                </a:solidFill>
                <a:ea typeface="Verdana" charset="0"/>
                <a:hlinkClick r:id="rId3"/>
              </a:rPr>
              <a:t>Immunisation against infectious disease</a:t>
            </a:r>
            <a:r>
              <a:rPr lang="en-GB" sz="1400" dirty="0" smtClean="0">
                <a:solidFill>
                  <a:srgbClr val="212A73"/>
                </a:solidFill>
                <a:ea typeface="Verdana" charset="0"/>
              </a:rPr>
              <a:t>. </a:t>
            </a:r>
            <a:r>
              <a:rPr lang="en-GB" sz="1400" dirty="0">
                <a:solidFill>
                  <a:srgbClr val="212A73"/>
                </a:solidFill>
                <a:ea typeface="Verdana" charset="0"/>
              </a:rPr>
              <a:t>Cited in Green book chapter 25-Pneumococcal </a:t>
            </a:r>
            <a:r>
              <a:rPr lang="en-GB" sz="1400" dirty="0" smtClean="0">
                <a:solidFill>
                  <a:srgbClr val="212A73"/>
                </a:solidFill>
                <a:ea typeface="Verdana" charset="0"/>
              </a:rPr>
              <a:t>[UKHSA] </a:t>
            </a:r>
            <a:endParaRPr lang="en-GB" sz="1400" dirty="0">
              <a:solidFill>
                <a:srgbClr val="212A73"/>
              </a:solidFill>
              <a:ea typeface="Verdana" charset="0"/>
            </a:endParaRPr>
          </a:p>
          <a:p>
            <a:pPr marL="342900" lvl="0" indent="-342900">
              <a:lnSpc>
                <a:spcPct val="100000"/>
              </a:lnSpc>
              <a:buFont typeface="+mj-lt"/>
              <a:buAutoNum type="arabicPeriod"/>
            </a:pPr>
            <a:r>
              <a:rPr lang="en-GB" sz="1400" dirty="0">
                <a:solidFill>
                  <a:srgbClr val="212A73"/>
                </a:solidFill>
                <a:ea typeface="Verdana" charset="0"/>
              </a:rPr>
              <a:t>Industrial Injuries Advisory Council (2010) Lobar pneumonia in welders. Information Note. Nov 2010 https:// www.gov.uk/government/publications/lobar-pneumonia-in-welders-iiac- information-note. Cited in Green book chapter 25 – Pneumococcal</a:t>
            </a:r>
          </a:p>
          <a:p>
            <a:pPr marL="342900" lvl="0" indent="-342900">
              <a:lnSpc>
                <a:spcPct val="100000"/>
              </a:lnSpc>
              <a:buFont typeface="+mj-lt"/>
              <a:buAutoNum type="arabicPeriod"/>
            </a:pPr>
            <a:r>
              <a:rPr lang="en-GB" sz="1400" dirty="0" err="1">
                <a:solidFill>
                  <a:srgbClr val="212A73"/>
                </a:solidFill>
                <a:ea typeface="Verdana" charset="0"/>
              </a:rPr>
              <a:t>Toren</a:t>
            </a:r>
            <a:r>
              <a:rPr lang="en-GB" sz="1400" dirty="0">
                <a:solidFill>
                  <a:srgbClr val="212A73"/>
                </a:solidFill>
                <a:ea typeface="Verdana" charset="0"/>
              </a:rPr>
              <a:t> et al. (2011) Increased mortality from infectious pneumonia after occupational exposure to inorganic dust, metal fumes and chemicals. Thorax 66: 992-6. Cited in Green book chapter 25 – Pneumococcal</a:t>
            </a:r>
          </a:p>
          <a:p>
            <a:pPr marL="342900" lvl="0" indent="-342900">
              <a:lnSpc>
                <a:spcPct val="100000"/>
              </a:lnSpc>
              <a:buFont typeface="+mj-lt"/>
              <a:buAutoNum type="arabicPeriod"/>
            </a:pPr>
            <a:r>
              <a:rPr lang="en-GB" sz="1400" dirty="0">
                <a:solidFill>
                  <a:srgbClr val="212A73"/>
                </a:solidFill>
                <a:ea typeface="Verdana" charset="0"/>
              </a:rPr>
              <a:t>Wong et al. (2010) Welders are at increased risk for invasive pneumococcal disease. Int. J. Infect. Dis e796-9. Cited in Green book chapter 25 – Pneumococcal</a:t>
            </a:r>
          </a:p>
          <a:p>
            <a:pPr marL="342900" lvl="0" indent="-342900">
              <a:lnSpc>
                <a:spcPct val="100000"/>
              </a:lnSpc>
              <a:buFont typeface="+mj-lt"/>
              <a:buAutoNum type="arabicPeriod"/>
            </a:pPr>
            <a:r>
              <a:rPr lang="en-GB" sz="1400" dirty="0">
                <a:solidFill>
                  <a:srgbClr val="212A73"/>
                </a:solidFill>
                <a:ea typeface="Verdana" charset="0"/>
              </a:rPr>
              <a:t>World Health Organization (2004) Immunization in practice: a guide for health workers. WHO. Cited in Green book chapter 4 – Immunisation procedures</a:t>
            </a:r>
          </a:p>
          <a:p>
            <a:pPr marL="342900" lvl="0" indent="-342900">
              <a:lnSpc>
                <a:spcPct val="100000"/>
              </a:lnSpc>
              <a:buFont typeface="+mj-lt"/>
              <a:buAutoNum type="arabicPeriod"/>
            </a:pPr>
            <a:r>
              <a:rPr lang="en-GB" sz="1400" dirty="0" err="1">
                <a:solidFill>
                  <a:srgbClr val="212A73"/>
                </a:solidFill>
                <a:ea typeface="Verdana" charset="0"/>
              </a:rPr>
              <a:t>Plotkin</a:t>
            </a:r>
            <a:r>
              <a:rPr lang="en-GB" sz="1400" dirty="0">
                <a:solidFill>
                  <a:srgbClr val="212A73"/>
                </a:solidFill>
                <a:ea typeface="Verdana" charset="0"/>
              </a:rPr>
              <a:t> SA and Orenstein WA (</a:t>
            </a:r>
            <a:r>
              <a:rPr lang="en-GB" sz="1400" dirty="0" err="1">
                <a:solidFill>
                  <a:srgbClr val="212A73"/>
                </a:solidFill>
                <a:ea typeface="Verdana" charset="0"/>
              </a:rPr>
              <a:t>eds</a:t>
            </a:r>
            <a:r>
              <a:rPr lang="en-GB" sz="1400" dirty="0">
                <a:solidFill>
                  <a:srgbClr val="212A73"/>
                </a:solidFill>
                <a:ea typeface="Verdana" charset="0"/>
              </a:rPr>
              <a:t>) (2008) Vaccines, 5th edition. Philadelphia: WB Saunders Company Cited in Green book chapter 4 – Immunisation procedures</a:t>
            </a:r>
          </a:p>
          <a:p>
            <a:pPr marL="342900" lvl="0" indent="-342900">
              <a:lnSpc>
                <a:spcPct val="100000"/>
              </a:lnSpc>
              <a:buFont typeface="+mj-lt"/>
              <a:buAutoNum type="arabicPeriod"/>
            </a:pPr>
            <a:r>
              <a:rPr lang="en-GB" sz="1400" dirty="0" err="1">
                <a:solidFill>
                  <a:srgbClr val="212A73"/>
                </a:solidFill>
                <a:ea typeface="Verdana" charset="0"/>
              </a:rPr>
              <a:t>Ladhani</a:t>
            </a:r>
            <a:r>
              <a:rPr lang="en-GB" sz="1400" dirty="0">
                <a:solidFill>
                  <a:srgbClr val="212A73"/>
                </a:solidFill>
                <a:ea typeface="Verdana" charset="0"/>
              </a:rPr>
              <a:t> SN, Collins S, </a:t>
            </a:r>
            <a:r>
              <a:rPr lang="en-GB" sz="1400" dirty="0" err="1">
                <a:solidFill>
                  <a:srgbClr val="212A73"/>
                </a:solidFill>
                <a:ea typeface="Verdana" charset="0"/>
              </a:rPr>
              <a:t>Djennad</a:t>
            </a:r>
            <a:r>
              <a:rPr lang="en-GB" sz="1400" dirty="0">
                <a:solidFill>
                  <a:srgbClr val="212A73"/>
                </a:solidFill>
                <a:ea typeface="Verdana" charset="0"/>
              </a:rPr>
              <a:t> A et al. Rapid increase in non-vaccine serotypes causing invasive pneumococcal disease in England and Wales, 2000-17: a prospective national observational cohort study. Lancet Infect Dis. 2018 Apr;18(4):441-451.</a:t>
            </a:r>
          </a:p>
          <a:p>
            <a:pPr lvl="0">
              <a:lnSpc>
                <a:spcPct val="100000"/>
              </a:lnSpc>
              <a:buFont typeface="+mj-lt"/>
              <a:buAutoNum type="arabicPeriod"/>
            </a:pPr>
            <a:r>
              <a:rPr lang="en-GB" sz="1400" dirty="0">
                <a:solidFill>
                  <a:srgbClr val="324F82"/>
                </a:solidFill>
                <a:ea typeface="Verdana" charset="0"/>
              </a:rPr>
              <a:t>  </a:t>
            </a:r>
            <a:r>
              <a:rPr lang="en-GB" sz="1400" dirty="0">
                <a:solidFill>
                  <a:srgbClr val="212A73"/>
                </a:solidFill>
                <a:ea typeface="Verdana" charset="0"/>
              </a:rPr>
              <a:t>Andrews et al, 2012 </a:t>
            </a:r>
            <a:r>
              <a:rPr lang="en-GB" sz="1400" u="sng" dirty="0">
                <a:solidFill>
                  <a:srgbClr val="324F82"/>
                </a:solidFill>
                <a:ea typeface="Verdana" charset="0"/>
                <a:hlinkClick r:id="rId4"/>
              </a:rPr>
              <a:t>https://www.ncbi.nlm.nih.gov/pubmed/23000122</a:t>
            </a:r>
            <a:endParaRPr lang="en-GB" sz="1400" u="sng" dirty="0">
              <a:solidFill>
                <a:srgbClr val="324F82"/>
              </a:solidFill>
              <a:ea typeface="Verdana" charset="0"/>
            </a:endParaRPr>
          </a:p>
          <a:p>
            <a:pPr lvl="0">
              <a:lnSpc>
                <a:spcPct val="100000"/>
              </a:lnSpc>
              <a:buFont typeface="+mj-lt"/>
              <a:buAutoNum type="arabicPeriod"/>
            </a:pPr>
            <a:r>
              <a:rPr lang="en-GB" sz="1400" dirty="0">
                <a:solidFill>
                  <a:srgbClr val="324F82"/>
                </a:solidFill>
                <a:ea typeface="Verdana" charset="0"/>
              </a:rPr>
              <a:t>  </a:t>
            </a:r>
            <a:r>
              <a:rPr lang="en-GB" sz="1400" dirty="0">
                <a:solidFill>
                  <a:srgbClr val="212A73"/>
                </a:solidFill>
                <a:ea typeface="Verdana" charset="0"/>
              </a:rPr>
              <a:t>Cochrane library Vaccines for preventing pneumococcal infection in adults  </a:t>
            </a:r>
            <a:r>
              <a:rPr lang="en-GB" sz="1400" u="sng" dirty="0">
                <a:solidFill>
                  <a:srgbClr val="324F82"/>
                </a:solidFill>
                <a:ea typeface="Verdana" charset="0"/>
                <a:hlinkClick r:id="rId5"/>
              </a:rPr>
              <a:t>https://www.cochranelibrary.com/cdsr/doi/10.1002/14651858.CD000422.pub3/abstract</a:t>
            </a:r>
            <a:endParaRPr lang="en-GB" sz="1400" u="sng" dirty="0">
              <a:solidFill>
                <a:srgbClr val="324F82"/>
              </a:solidFill>
              <a:ea typeface="Verdana" charset="0"/>
            </a:endParaRPr>
          </a:p>
          <a:p>
            <a:pPr lvl="0">
              <a:lnSpc>
                <a:spcPct val="100000"/>
              </a:lnSpc>
              <a:buFont typeface="+mj-lt"/>
              <a:buAutoNum type="arabicPeriod"/>
            </a:pPr>
            <a:r>
              <a:rPr lang="en-GB" sz="1400" dirty="0">
                <a:solidFill>
                  <a:srgbClr val="324F82"/>
                </a:solidFill>
                <a:ea typeface="Verdana" charset="0"/>
              </a:rPr>
              <a:t>  Suz</a:t>
            </a:r>
            <a:r>
              <a:rPr lang="en-GB" sz="1400" dirty="0">
                <a:solidFill>
                  <a:srgbClr val="212A73"/>
                </a:solidFill>
                <a:ea typeface="Verdana" charset="0"/>
              </a:rPr>
              <a:t>uki et al, 2017 </a:t>
            </a:r>
            <a:r>
              <a:rPr lang="en-GB" sz="1400" u="sng" dirty="0">
                <a:solidFill>
                  <a:srgbClr val="324F82"/>
                </a:solidFill>
                <a:ea typeface="Verdana" charset="0"/>
                <a:hlinkClick r:id="rId6"/>
              </a:rPr>
              <a:t>https://www.ncbi.nlm.nih.gov/pubmed/28126327</a:t>
            </a:r>
            <a:r>
              <a:rPr lang="en-GB" sz="1400" dirty="0">
                <a:solidFill>
                  <a:srgbClr val="324F82"/>
                </a:solidFill>
                <a:ea typeface="Verdana" charset="0"/>
              </a:rPr>
              <a:t> </a:t>
            </a:r>
          </a:p>
          <a:p>
            <a:pPr marL="0" indent="0">
              <a:buNone/>
            </a:pPr>
            <a:endParaRPr lang="en-GB" sz="1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39593344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77376" y="271007"/>
            <a:ext cx="8028000" cy="648072"/>
          </a:xfrm>
        </p:spPr>
        <p:txBody>
          <a:bodyPr/>
          <a:lstStyle/>
          <a:p>
            <a:r>
              <a:rPr lang="en-GB" sz="4000" b="1" dirty="0" smtClean="0"/>
              <a:t>Pneumococcal disease</a:t>
            </a:r>
            <a:endParaRPr lang="en-GB" sz="40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782572" y="919079"/>
            <a:ext cx="10700026" cy="5215103"/>
          </a:xfrm>
        </p:spPr>
        <p:txBody>
          <a:bodyPr/>
          <a:lstStyle/>
          <a:p>
            <a:pPr marL="0" indent="0">
              <a:buNone/>
            </a:pPr>
            <a:r>
              <a:rPr lang="en-GB" sz="2400" b="1" dirty="0">
                <a:solidFill>
                  <a:srgbClr val="212A73"/>
                </a:solidFill>
              </a:rPr>
              <a:t>Pneumococcal disease is the term used to describe infections caused by the bacterium </a:t>
            </a:r>
            <a:r>
              <a:rPr lang="en-GB" sz="2400" b="1" i="1" dirty="0">
                <a:solidFill>
                  <a:srgbClr val="212A73"/>
                </a:solidFill>
              </a:rPr>
              <a:t>Streptococcus </a:t>
            </a:r>
            <a:r>
              <a:rPr lang="en-GB" sz="2400" b="1" i="1" dirty="0" err="1">
                <a:solidFill>
                  <a:srgbClr val="212A73"/>
                </a:solidFill>
              </a:rPr>
              <a:t>pneumoniae</a:t>
            </a:r>
            <a:r>
              <a:rPr lang="en-GB" sz="2400" b="1" i="1" dirty="0">
                <a:solidFill>
                  <a:srgbClr val="212A73"/>
                </a:solidFill>
              </a:rPr>
              <a:t> </a:t>
            </a:r>
            <a:r>
              <a:rPr lang="en-GB" sz="2400" b="1" dirty="0">
                <a:solidFill>
                  <a:srgbClr val="212A73"/>
                </a:solidFill>
              </a:rPr>
              <a:t>(also called pneumococcus</a:t>
            </a:r>
            <a:r>
              <a:rPr lang="en-GB" sz="2400" b="1" dirty="0" smtClean="0">
                <a:solidFill>
                  <a:srgbClr val="212A73"/>
                </a:solidFill>
              </a:rPr>
              <a:t>)</a:t>
            </a:r>
          </a:p>
          <a:p>
            <a:pPr marL="0" indent="0">
              <a:buNone/>
            </a:pPr>
            <a:endParaRPr lang="en-GB" sz="2400" dirty="0"/>
          </a:p>
          <a:p>
            <a:r>
              <a:rPr lang="en-GB" sz="2400" i="1" dirty="0"/>
              <a:t>Streptococcus </a:t>
            </a:r>
            <a:r>
              <a:rPr lang="en-GB" sz="2400" i="1" dirty="0" err="1"/>
              <a:t>pneumoniae</a:t>
            </a:r>
            <a:r>
              <a:rPr lang="en-GB" sz="2400" i="1" dirty="0"/>
              <a:t> </a:t>
            </a:r>
            <a:r>
              <a:rPr lang="en-GB" sz="2400" dirty="0"/>
              <a:t>is an encapsulated Gram-positive coccus </a:t>
            </a:r>
          </a:p>
          <a:p>
            <a:r>
              <a:rPr lang="en-GB" sz="2400" dirty="0"/>
              <a:t>Over 90 capsular types</a:t>
            </a:r>
          </a:p>
          <a:p>
            <a:r>
              <a:rPr lang="en-GB" sz="2400" dirty="0" smtClean="0"/>
              <a:t>Some serotypes are carried </a:t>
            </a:r>
            <a:r>
              <a:rPr lang="en-GB" sz="2400" dirty="0"/>
              <a:t>in nasopharynx asymptomatically</a:t>
            </a:r>
          </a:p>
          <a:p>
            <a:r>
              <a:rPr lang="en-GB" sz="2400" dirty="0"/>
              <a:t>Spread by respiratory droplets </a:t>
            </a:r>
          </a:p>
          <a:p>
            <a:r>
              <a:rPr lang="en-GB" sz="2400" dirty="0"/>
              <a:t>Can spread locally into the sinuses and ear causing sinusitis &amp; otitis media </a:t>
            </a:r>
          </a:p>
          <a:p>
            <a:r>
              <a:rPr lang="en-GB" sz="2400" dirty="0"/>
              <a:t>Can spread into the lungs causing pneumonia</a:t>
            </a:r>
          </a:p>
          <a:p>
            <a:r>
              <a:rPr lang="en-GB" sz="2400" dirty="0"/>
              <a:t>Can cause systemic infections including </a:t>
            </a:r>
            <a:r>
              <a:rPr lang="en-GB" sz="2400" dirty="0" smtClean="0"/>
              <a:t>bacteraemia, meningitis and septicaemia </a:t>
            </a:r>
          </a:p>
          <a:p>
            <a:pPr marL="0" indent="0">
              <a:buNone/>
            </a:pPr>
            <a:endParaRPr lang="en-GB" sz="2400" dirty="0">
              <a:solidFill>
                <a:srgbClr val="FF0000"/>
              </a:solidFill>
            </a:endParaRPr>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30299696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smtClean="0">
                <a:solidFill>
                  <a:srgbClr val="212A73"/>
                </a:solidFill>
              </a:rPr>
              <a:t>Acknowledgements</a:t>
            </a:r>
            <a:endParaRPr lang="en-GB" sz="3600" b="1" dirty="0">
              <a:solidFill>
                <a:srgbClr val="212A73"/>
              </a:solidFill>
            </a:endParaRPr>
          </a:p>
        </p:txBody>
      </p:sp>
      <p:sp>
        <p:nvSpPr>
          <p:cNvPr id="5" name="Content Placeholder 6"/>
          <p:cNvSpPr txBox="1">
            <a:spLocks/>
          </p:cNvSpPr>
          <p:nvPr/>
        </p:nvSpPr>
        <p:spPr>
          <a:xfrm>
            <a:off x="838200" y="1173291"/>
            <a:ext cx="10760075" cy="3298339"/>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400" b="0" i="0" u="none" strike="noStrike" kern="1200" cap="none" spc="0" normalizeH="0" baseline="0" noProof="0" dirty="0" smtClean="0">
                <a:ln>
                  <a:noFill/>
                </a:ln>
                <a:solidFill>
                  <a:srgbClr val="212A73"/>
                </a:solidFill>
                <a:effectLst/>
                <a:uLnTx/>
                <a:uFillTx/>
                <a:latin typeface="+mn-lt"/>
                <a:ea typeface="Verdana" panose="020B0604030504040204" pitchFamily="34" charset="0"/>
              </a:rPr>
              <a:t>PHW–VPDP intranet site</a:t>
            </a:r>
          </a:p>
          <a:p>
            <a:pPr marL="285750" marR="0" lvl="0" indent="-285750" algn="l" defTabSz="914400" rtl="0" eaLnBrk="1" fontAlgn="auto" latinLnBrk="0" hangingPunct="1">
              <a:lnSpc>
                <a:spcPct val="100000"/>
              </a:lnSpc>
              <a:spcBef>
                <a:spcPts val="1000"/>
              </a:spcBef>
              <a:spcAft>
                <a:spcPts val="0"/>
              </a:spcAft>
              <a:buClrTx/>
              <a:buSzTx/>
              <a:buFont typeface="Arial" charset="0"/>
              <a:buNone/>
              <a:tabLst/>
              <a:defRPr/>
            </a:pPr>
            <a:r>
              <a:rPr kumimoji="0" lang="en-GB" sz="1600" b="0" i="0" u="none" strike="noStrike" kern="1200" cap="none" spc="0" normalizeH="0" baseline="0" noProof="0" dirty="0" smtClean="0">
                <a:ln>
                  <a:noFill/>
                </a:ln>
                <a:solidFill>
                  <a:srgbClr val="324F82"/>
                </a:solidFill>
                <a:effectLst/>
                <a:uLnTx/>
                <a:uFillTx/>
                <a:latin typeface="+mn-lt"/>
                <a:ea typeface="Verdana" panose="020B0604030504040204" pitchFamily="34" charset="0"/>
                <a:hlinkClick r:id="rId3"/>
              </a:rPr>
              <a:t>http://nww.immunisation.wales.nhs.uk/home</a:t>
            </a:r>
            <a:r>
              <a:rPr kumimoji="0" lang="en-GB" sz="1600" b="0" i="0" u="none" strike="noStrike" kern="1200" cap="none" spc="0" normalizeH="0" baseline="0" noProof="0" dirty="0" smtClean="0">
                <a:ln>
                  <a:noFill/>
                </a:ln>
                <a:solidFill>
                  <a:srgbClr val="324F82"/>
                </a:solidFill>
                <a:effectLst/>
                <a:uLnTx/>
                <a:uFillTx/>
                <a:latin typeface="+mn-lt"/>
                <a:ea typeface="Verdana" panose="020B0604030504040204" pitchFamily="34" charset="0"/>
              </a:rPr>
              <a:t> </a:t>
            </a:r>
          </a:p>
          <a:p>
            <a:pPr marL="285750" marR="0" lvl="0" indent="-28575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200" b="0" i="0" u="none" strike="noStrike" kern="1200" cap="none" spc="0" normalizeH="0" baseline="0" noProof="0" dirty="0" smtClean="0">
              <a:ln>
                <a:noFill/>
              </a:ln>
              <a:solidFill>
                <a:srgbClr val="324F82"/>
              </a:solidFill>
              <a:effectLst/>
              <a:uLnTx/>
              <a:uFillTx/>
              <a:latin typeface="+mn-lt"/>
              <a:ea typeface="Verdana" panose="020B0604030504040204" pitchFamily="34" charset="0"/>
            </a:endParaRPr>
          </a:p>
          <a:p>
            <a:pPr marL="285750" marR="0" lvl="0" indent="-285750" algn="l" defTabSz="914400" rtl="0" eaLnBrk="1" fontAlgn="auto" latinLnBrk="0" hangingPunct="1">
              <a:lnSpc>
                <a:spcPct val="80000"/>
              </a:lnSpc>
              <a:spcBef>
                <a:spcPts val="1000"/>
              </a:spcBef>
              <a:spcAft>
                <a:spcPts val="0"/>
              </a:spcAft>
              <a:buClrTx/>
              <a:buSzTx/>
              <a:buFont typeface="Arial" charset="0"/>
              <a:buChar char="•"/>
              <a:tabLst/>
              <a:defRPr/>
            </a:pPr>
            <a:r>
              <a:rPr kumimoji="0" lang="en-GB" sz="2400" b="0" i="0" u="none" strike="noStrike" kern="1200" cap="none" spc="0" normalizeH="0" baseline="0" noProof="0" dirty="0" smtClean="0">
                <a:ln>
                  <a:noFill/>
                </a:ln>
                <a:solidFill>
                  <a:srgbClr val="212A73"/>
                </a:solidFill>
                <a:effectLst/>
                <a:uLnTx/>
                <a:uFillTx/>
                <a:latin typeface="+mn-lt"/>
                <a:ea typeface="Verdana" panose="020B0604030504040204" pitchFamily="34" charset="0"/>
              </a:rPr>
              <a:t>Public Health England </a:t>
            </a:r>
          </a:p>
          <a:p>
            <a:pPr marL="285750" marR="0" lvl="0" indent="-285750" algn="l" defTabSz="914400" rtl="0" eaLnBrk="1" fontAlgn="auto" latinLnBrk="0" hangingPunct="1">
              <a:lnSpc>
                <a:spcPct val="80000"/>
              </a:lnSpc>
              <a:spcBef>
                <a:spcPts val="1000"/>
              </a:spcBef>
              <a:spcAft>
                <a:spcPts val="0"/>
              </a:spcAft>
              <a:buClrTx/>
              <a:buSzTx/>
              <a:buFont typeface="Arial" charset="0"/>
              <a:buNone/>
              <a:tabLst/>
              <a:defRPr/>
            </a:pPr>
            <a:r>
              <a:rPr kumimoji="0" lang="en-GB" sz="1600" b="0" i="0" u="none" strike="noStrike" kern="1200" cap="none" spc="0" normalizeH="0" baseline="0" noProof="0" dirty="0" smtClean="0">
                <a:ln>
                  <a:noFill/>
                </a:ln>
                <a:solidFill>
                  <a:srgbClr val="324F82"/>
                </a:solidFill>
                <a:effectLst/>
                <a:uLnTx/>
                <a:uFillTx/>
                <a:latin typeface="+mn-lt"/>
                <a:ea typeface="Verdana" panose="020B0604030504040204" pitchFamily="34" charset="0"/>
                <a:hlinkClick r:id="rId4"/>
              </a:rPr>
              <a:t>https://www.gov.uk/government/topics/public-health</a:t>
            </a:r>
            <a:endParaRPr kumimoji="0" lang="en-GB" sz="1600" b="0" i="0" u="none" strike="noStrike" kern="1200" cap="none" spc="0" normalizeH="0" baseline="0" noProof="0" dirty="0" smtClean="0">
              <a:ln>
                <a:noFill/>
              </a:ln>
              <a:solidFill>
                <a:srgbClr val="324F82"/>
              </a:solidFill>
              <a:effectLst/>
              <a:uLnTx/>
              <a:uFillTx/>
              <a:latin typeface="+mn-lt"/>
              <a:ea typeface="Verdana" panose="020B0604030504040204" pitchFamily="34" charset="0"/>
            </a:endParaRP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2400" b="0" i="0" u="none" strike="noStrike" kern="1200" cap="none" spc="0" normalizeH="0" baseline="0" noProof="0" dirty="0" smtClean="0">
                <a:ln>
                  <a:noFill/>
                </a:ln>
                <a:solidFill>
                  <a:srgbClr val="212A73"/>
                </a:solidFill>
                <a:effectLst/>
                <a:uLnTx/>
                <a:uFillTx/>
                <a:latin typeface="+mn-lt"/>
                <a:ea typeface="Verdana" panose="020B0604030504040204" pitchFamily="34" charset="0"/>
              </a:rPr>
              <a:t>VPDP team members</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US" sz="2400" b="0" i="0" u="none" strike="noStrike" kern="1200" cap="none" spc="0" normalizeH="0" baseline="0" noProof="0" dirty="0" smtClean="0">
                <a:ln>
                  <a:noFill/>
                </a:ln>
                <a:solidFill>
                  <a:srgbClr val="212A73"/>
                </a:solidFill>
                <a:effectLst/>
                <a:uLnTx/>
                <a:uFillTx/>
                <a:latin typeface="+mn-lt"/>
                <a:ea typeface="Verdana" panose="020B0604030504040204" pitchFamily="34" charset="0"/>
              </a:rPr>
              <a:t>Other references included in slides</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2400" b="0" i="0" u="none" strike="noStrike" kern="1200" cap="none" spc="0" normalizeH="0" baseline="0" noProof="0" dirty="0">
              <a:ln>
                <a:noFill/>
              </a:ln>
              <a:solidFill>
                <a:srgbClr val="324F82"/>
              </a:solidFill>
              <a:effectLst/>
              <a:uLnTx/>
              <a:uFillTx/>
              <a:latin typeface="Verdana" charset="0"/>
              <a:ea typeface="Verdana" charset="0"/>
            </a:endParaRPr>
          </a:p>
        </p:txBody>
      </p:sp>
    </p:spTree>
    <p:extLst>
      <p:ext uri="{BB962C8B-B14F-4D97-AF65-F5344CB8AC3E}">
        <p14:creationId xmlns:p14="http://schemas.microsoft.com/office/powerpoint/2010/main" val="817703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677376" y="260396"/>
            <a:ext cx="10700026" cy="648072"/>
          </a:xfrm>
        </p:spPr>
        <p:txBody>
          <a:bodyPr/>
          <a:lstStyle/>
          <a:p>
            <a:r>
              <a:rPr lang="en-GB" sz="4000" b="1" dirty="0" smtClean="0"/>
              <a:t>Epidemiology of pneumococcal disease</a:t>
            </a:r>
            <a:endParaRPr lang="en-GB" sz="40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677376" y="1433761"/>
            <a:ext cx="10700026" cy="5215103"/>
          </a:xfrm>
        </p:spPr>
        <p:txBody>
          <a:bodyPr/>
          <a:lstStyle/>
          <a:p>
            <a:r>
              <a:rPr lang="en-GB" sz="2400" dirty="0"/>
              <a:t>Mainly affects very young and elderly, those with absent or non-functioning spleen and individuals with other causes of impaired </a:t>
            </a:r>
            <a:r>
              <a:rPr lang="en-GB" sz="2400" dirty="0" smtClean="0"/>
              <a:t>immunity</a:t>
            </a:r>
          </a:p>
          <a:p>
            <a:r>
              <a:rPr lang="en-GB" sz="2400" dirty="0" smtClean="0"/>
              <a:t>Recurrent </a:t>
            </a:r>
            <a:r>
              <a:rPr lang="en-GB" sz="2400" dirty="0"/>
              <a:t>infections may occur in association with skull fractures, skull defects, cerebrospinal fluid (CSF) leaks and cochlear </a:t>
            </a:r>
            <a:r>
              <a:rPr lang="en-GB" sz="2400" dirty="0" smtClean="0"/>
              <a:t>implants</a:t>
            </a:r>
          </a:p>
          <a:p>
            <a:r>
              <a:rPr lang="en-GB" sz="2400" dirty="0" smtClean="0"/>
              <a:t>Commonest </a:t>
            </a:r>
            <a:r>
              <a:rPr lang="en-GB" sz="2400" dirty="0"/>
              <a:t>cause of community-acquired </a:t>
            </a:r>
            <a:r>
              <a:rPr lang="en-GB" sz="2400" dirty="0" smtClean="0"/>
              <a:t>pneumonia</a:t>
            </a:r>
          </a:p>
          <a:p>
            <a:r>
              <a:rPr lang="en-GB" sz="2400" dirty="0" smtClean="0"/>
              <a:t>Pneumococcal </a:t>
            </a:r>
            <a:r>
              <a:rPr lang="en-GB" sz="2400" dirty="0"/>
              <a:t>disease is one of the most frequently reported causes of bacteraemia and meningitis in children and </a:t>
            </a:r>
            <a:r>
              <a:rPr lang="en-GB" sz="2400" dirty="0" smtClean="0"/>
              <a:t>adults</a:t>
            </a:r>
          </a:p>
          <a:p>
            <a:r>
              <a:rPr lang="en-GB" sz="2400" dirty="0" smtClean="0"/>
              <a:t>Invasive </a:t>
            </a:r>
            <a:r>
              <a:rPr lang="en-GB" sz="2400" dirty="0"/>
              <a:t>Pneumococcal Disease (IPD) is a major cause of morbidity and </a:t>
            </a:r>
            <a:r>
              <a:rPr lang="en-GB" sz="2400" dirty="0" smtClean="0"/>
              <a:t>mortality</a:t>
            </a:r>
          </a:p>
          <a:p>
            <a:r>
              <a:rPr lang="en-GB" sz="2400" dirty="0" smtClean="0"/>
              <a:t>Consistent </a:t>
            </a:r>
            <a:r>
              <a:rPr lang="en-GB" sz="2400" dirty="0"/>
              <a:t>seasonal peaks of pneumococcal disease are seen during December and February</a:t>
            </a:r>
            <a:r>
              <a:rPr lang="en-GB" sz="2400" baseline="30000" dirty="0"/>
              <a:t>1</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706905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782572" y="271007"/>
            <a:ext cx="11610466" cy="648072"/>
          </a:xfrm>
        </p:spPr>
        <p:txBody>
          <a:bodyPr/>
          <a:lstStyle/>
          <a:p>
            <a:r>
              <a:rPr lang="en-GB" sz="4000" b="1" dirty="0" smtClean="0"/>
              <a:t>Pneumococcal immunisation programme objectives</a:t>
            </a:r>
            <a:endParaRPr lang="en-GB" sz="40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782572" y="1642897"/>
            <a:ext cx="10700026" cy="5215103"/>
          </a:xfrm>
        </p:spPr>
        <p:txBody>
          <a:bodyPr/>
          <a:lstStyle/>
          <a:p>
            <a:pPr marL="0" indent="0">
              <a:buNone/>
            </a:pPr>
            <a:r>
              <a:rPr lang="en-GB" sz="2400" dirty="0" smtClean="0"/>
              <a:t>The primary objective of this programme is to </a:t>
            </a:r>
            <a:r>
              <a:rPr lang="en-GB" sz="2400" dirty="0"/>
              <a:t>protect all of those for whom pneumococcal infection is likely to be more common and/or </a:t>
            </a:r>
            <a:r>
              <a:rPr lang="en-GB" sz="2400" dirty="0" smtClean="0"/>
              <a:t>serious.</a:t>
            </a:r>
          </a:p>
          <a:p>
            <a:pPr marL="0" indent="0">
              <a:buNone/>
            </a:pPr>
            <a:endParaRPr lang="en-GB" sz="2400" dirty="0"/>
          </a:p>
          <a:p>
            <a:pPr marL="0" indent="0">
              <a:buNone/>
            </a:pPr>
            <a:r>
              <a:rPr lang="en-GB" sz="2400" dirty="0" smtClean="0"/>
              <a:t>This is: </a:t>
            </a:r>
            <a:endParaRPr lang="en-GB" sz="2400" dirty="0"/>
          </a:p>
          <a:p>
            <a:pPr marL="0" indent="0">
              <a:buNone/>
            </a:pPr>
            <a:r>
              <a:rPr lang="en-GB" sz="2400" dirty="0"/>
              <a:t> </a:t>
            </a:r>
          </a:p>
          <a:p>
            <a:r>
              <a:rPr lang="en-GB" sz="2400" dirty="0"/>
              <a:t>Infants as part of the routine childhood immunisation programme </a:t>
            </a:r>
          </a:p>
          <a:p>
            <a:endParaRPr lang="en-GB" sz="2400" dirty="0"/>
          </a:p>
          <a:p>
            <a:r>
              <a:rPr lang="en-GB" sz="2400" dirty="0"/>
              <a:t>Children and adults in clinical risk groups </a:t>
            </a:r>
          </a:p>
          <a:p>
            <a:endParaRPr lang="en-GB" sz="2400" dirty="0"/>
          </a:p>
          <a:p>
            <a:r>
              <a:rPr lang="en-GB" sz="2400" dirty="0"/>
              <a:t>Those aged 65 years or over </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36681311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443889" y="234861"/>
            <a:ext cx="11265286" cy="648072"/>
          </a:xfrm>
        </p:spPr>
        <p:txBody>
          <a:bodyPr/>
          <a:lstStyle/>
          <a:p>
            <a:pPr lvl="0">
              <a:spcBef>
                <a:spcPts val="1000"/>
              </a:spcBef>
            </a:pPr>
            <a:r>
              <a:rPr lang="en-GB" sz="4000" b="1" dirty="0" smtClean="0">
                <a:solidFill>
                  <a:srgbClr val="212A73"/>
                </a:solidFill>
              </a:rPr>
              <a:t>Pneumococcal vaccines</a:t>
            </a:r>
            <a:r>
              <a:rPr lang="en-GB" sz="4000" b="1" dirty="0">
                <a:solidFill>
                  <a:srgbClr val="324F82"/>
                </a:solidFill>
                <a:latin typeface="Ubuntu" charset="0"/>
              </a:rPr>
              <a:t/>
            </a:r>
            <a:br>
              <a:rPr lang="en-GB" sz="4000" b="1" dirty="0">
                <a:solidFill>
                  <a:srgbClr val="324F82"/>
                </a:solidFill>
                <a:latin typeface="Ubuntu" charset="0"/>
              </a:rPr>
            </a:br>
            <a:r>
              <a:rPr lang="en-GB" sz="2400" dirty="0" smtClean="0">
                <a:latin typeface="+mn-lt"/>
              </a:rPr>
              <a:t>There </a:t>
            </a:r>
            <a:r>
              <a:rPr lang="en-GB" sz="2400" dirty="0">
                <a:latin typeface="+mn-lt"/>
              </a:rPr>
              <a:t>are two pneumococcal vaccines </a:t>
            </a:r>
            <a:r>
              <a:rPr lang="en-GB" sz="2400" dirty="0" smtClean="0">
                <a:latin typeface="+mn-lt"/>
              </a:rPr>
              <a:t>currently used </a:t>
            </a:r>
            <a:r>
              <a:rPr lang="en-GB" sz="2400" dirty="0">
                <a:latin typeface="+mn-lt"/>
              </a:rPr>
              <a:t>in the routine </a:t>
            </a:r>
            <a:r>
              <a:rPr lang="en-GB" sz="2400" dirty="0" smtClean="0">
                <a:latin typeface="+mn-lt"/>
              </a:rPr>
              <a:t>immunisation </a:t>
            </a:r>
            <a:r>
              <a:rPr lang="en-GB" sz="2400" dirty="0">
                <a:latin typeface="+mn-lt"/>
              </a:rPr>
              <a:t>schedule within the </a:t>
            </a:r>
            <a:r>
              <a:rPr lang="en-GB" sz="2400" dirty="0" smtClean="0">
                <a:latin typeface="+mn-lt"/>
              </a:rPr>
              <a:t>UK </a:t>
            </a:r>
            <a:endParaRPr lang="en-GB" sz="2400" b="1" dirty="0">
              <a:latin typeface="+mn-lt"/>
            </a:endParaRPr>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6" name="Rectangle 5"/>
          <p:cNvSpPr/>
          <p:nvPr/>
        </p:nvSpPr>
        <p:spPr>
          <a:xfrm>
            <a:off x="459202" y="1552349"/>
            <a:ext cx="5578293" cy="4093428"/>
          </a:xfrm>
          <a:prstGeom prst="rect">
            <a:avLst/>
          </a:prstGeom>
          <a:ln>
            <a:solidFill>
              <a:schemeClr val="tx1"/>
            </a:solidFill>
          </a:ln>
        </p:spPr>
        <p:txBody>
          <a:bodyPr wrap="square">
            <a:spAutoFit/>
          </a:bodyPr>
          <a:lstStyle/>
          <a:p>
            <a:r>
              <a:rPr lang="en-GB" sz="2000" b="1" dirty="0">
                <a:solidFill>
                  <a:srgbClr val="212A73"/>
                </a:solidFill>
                <a:ea typeface="Verdana" panose="020B0604030504040204" pitchFamily="34" charset="0"/>
                <a:cs typeface="Verdana" panose="020B0604030504040204" pitchFamily="34" charset="0"/>
              </a:rPr>
              <a:t>Pneumococcal CONJUGATE vaccine (</a:t>
            </a:r>
            <a:r>
              <a:rPr lang="en-GB" sz="2000" b="1" dirty="0" smtClean="0">
                <a:solidFill>
                  <a:srgbClr val="212A73"/>
                </a:solidFill>
                <a:ea typeface="Verdana" panose="020B0604030504040204" pitchFamily="34" charset="0"/>
                <a:cs typeface="Verdana" panose="020B0604030504040204" pitchFamily="34" charset="0"/>
              </a:rPr>
              <a:t>PCV13) </a:t>
            </a:r>
          </a:p>
          <a:p>
            <a:pPr algn="just"/>
            <a:r>
              <a:rPr lang="en-GB" sz="2000" dirty="0" smtClean="0">
                <a:ea typeface="Verdana" panose="020B0604030504040204" pitchFamily="34" charset="0"/>
                <a:cs typeface="Verdana" panose="020B0604030504040204" pitchFamily="34" charset="0"/>
              </a:rPr>
              <a:t>Contains 13 </a:t>
            </a:r>
            <a:r>
              <a:rPr lang="en-GB" sz="2000" dirty="0">
                <a:ea typeface="Verdana" panose="020B0604030504040204" pitchFamily="34" charset="0"/>
                <a:cs typeface="Verdana" panose="020B0604030504040204" pitchFamily="34" charset="0"/>
              </a:rPr>
              <a:t>capsular types </a:t>
            </a:r>
            <a:r>
              <a:rPr lang="en-GB" sz="2000" dirty="0" smtClean="0">
                <a:ea typeface="Verdana" panose="020B0604030504040204" pitchFamily="34" charset="0"/>
                <a:cs typeface="Verdana" panose="020B0604030504040204" pitchFamily="34" charset="0"/>
              </a:rPr>
              <a:t>used for:</a:t>
            </a:r>
          </a:p>
          <a:p>
            <a:pPr marL="342900" indent="-342900" algn="just">
              <a:buFont typeface="Arial" panose="020B0604020202020204" pitchFamily="34" charset="0"/>
              <a:buChar char="•"/>
            </a:pPr>
            <a:r>
              <a:rPr lang="en-GB" sz="2000" dirty="0" smtClean="0">
                <a:ea typeface="Verdana" panose="020B0604030504040204" pitchFamily="34" charset="0"/>
                <a:cs typeface="Verdana" panose="020B0604030504040204" pitchFamily="34" charset="0"/>
              </a:rPr>
              <a:t>Routine </a:t>
            </a:r>
            <a:r>
              <a:rPr lang="en-GB" sz="2000" dirty="0">
                <a:ea typeface="Verdana" panose="020B0604030504040204" pitchFamily="34" charset="0"/>
                <a:cs typeface="Verdana" panose="020B0604030504040204" pitchFamily="34" charset="0"/>
              </a:rPr>
              <a:t>infant </a:t>
            </a:r>
            <a:r>
              <a:rPr lang="en-GB" sz="2000" dirty="0" smtClean="0">
                <a:ea typeface="Verdana" panose="020B0604030504040204" pitchFamily="34" charset="0"/>
                <a:cs typeface="Verdana" panose="020B0604030504040204" pitchFamily="34" charset="0"/>
              </a:rPr>
              <a:t>immunisation schedule</a:t>
            </a:r>
          </a:p>
          <a:p>
            <a:pPr algn="just"/>
            <a:r>
              <a:rPr lang="en-GB" sz="2000" dirty="0" smtClean="0">
                <a:ea typeface="Verdana" panose="020B0604030504040204" pitchFamily="34" charset="0"/>
                <a:cs typeface="Verdana" panose="020B0604030504040204" pitchFamily="34" charset="0"/>
              </a:rPr>
              <a:t>•    Unimmunised &gt;2 years of age </a:t>
            </a:r>
            <a:r>
              <a:rPr lang="en-GB" sz="2000" dirty="0" smtClean="0">
                <a:solidFill>
                  <a:srgbClr val="212A73"/>
                </a:solidFill>
                <a:ea typeface="Verdana" panose="020B0604030504040204" pitchFamily="34" charset="0"/>
                <a:cs typeface="Verdana" panose="020B0604030504040204" pitchFamily="34" charset="0"/>
              </a:rPr>
              <a:t>to under 10</a:t>
            </a:r>
          </a:p>
          <a:p>
            <a:pPr algn="just"/>
            <a:r>
              <a:rPr lang="en-GB" sz="2000" dirty="0">
                <a:solidFill>
                  <a:srgbClr val="212A73"/>
                </a:solidFill>
                <a:ea typeface="Verdana" panose="020B0604030504040204" pitchFamily="34" charset="0"/>
                <a:cs typeface="Verdana" panose="020B0604030504040204" pitchFamily="34" charset="0"/>
              </a:rPr>
              <a:t> </a:t>
            </a:r>
            <a:r>
              <a:rPr lang="en-GB" sz="2000" dirty="0" smtClean="0">
                <a:solidFill>
                  <a:srgbClr val="212A73"/>
                </a:solidFill>
                <a:ea typeface="Verdana" panose="020B0604030504040204" pitchFamily="34" charset="0"/>
                <a:cs typeface="Verdana" panose="020B0604030504040204" pitchFamily="34" charset="0"/>
              </a:rPr>
              <a:t>    years in </a:t>
            </a:r>
            <a:r>
              <a:rPr lang="en-GB" sz="2000" dirty="0">
                <a:solidFill>
                  <a:srgbClr val="212A73"/>
                </a:solidFill>
                <a:ea typeface="Verdana" panose="020B0604030504040204" pitchFamily="34" charset="0"/>
                <a:cs typeface="Verdana" panose="020B0604030504040204" pitchFamily="34" charset="0"/>
              </a:rPr>
              <a:t>clinical risk </a:t>
            </a:r>
            <a:r>
              <a:rPr lang="en-GB" sz="2000" dirty="0" smtClean="0">
                <a:solidFill>
                  <a:srgbClr val="212A73"/>
                </a:solidFill>
                <a:ea typeface="Verdana" panose="020B0604030504040204" pitchFamily="34" charset="0"/>
                <a:cs typeface="Verdana" panose="020B0604030504040204" pitchFamily="34" charset="0"/>
              </a:rPr>
              <a:t>groups</a:t>
            </a:r>
          </a:p>
          <a:p>
            <a:pPr algn="just"/>
            <a:r>
              <a:rPr lang="en-GB" sz="2000" dirty="0" smtClean="0">
                <a:solidFill>
                  <a:srgbClr val="212A73"/>
                </a:solidFill>
                <a:ea typeface="Verdana" panose="020B0604030504040204" pitchFamily="34" charset="0"/>
                <a:cs typeface="Verdana" panose="020B0604030504040204" pitchFamily="34" charset="0"/>
              </a:rPr>
              <a:t>•   Severely immunocompromised children and</a:t>
            </a:r>
          </a:p>
          <a:p>
            <a:pPr algn="just"/>
            <a:r>
              <a:rPr lang="en-GB" sz="2000" dirty="0">
                <a:solidFill>
                  <a:srgbClr val="212A73"/>
                </a:solidFill>
                <a:ea typeface="Verdana" panose="020B0604030504040204" pitchFamily="34" charset="0"/>
                <a:cs typeface="Verdana" panose="020B0604030504040204" pitchFamily="34" charset="0"/>
              </a:rPr>
              <a:t> </a:t>
            </a:r>
            <a:r>
              <a:rPr lang="en-GB" sz="2000" dirty="0" smtClean="0">
                <a:solidFill>
                  <a:srgbClr val="212A73"/>
                </a:solidFill>
                <a:ea typeface="Verdana" panose="020B0604030504040204" pitchFamily="34" charset="0"/>
                <a:cs typeface="Verdana" panose="020B0604030504040204" pitchFamily="34" charset="0"/>
              </a:rPr>
              <a:t>   adults</a:t>
            </a:r>
          </a:p>
          <a:p>
            <a:pPr algn="just"/>
            <a:endParaRPr lang="en-GB" sz="2000" dirty="0" smtClean="0">
              <a:solidFill>
                <a:srgbClr val="212A73"/>
              </a:solidFill>
              <a:ea typeface="Verdana" panose="020B0604030504040204" pitchFamily="34" charset="0"/>
              <a:cs typeface="Verdana" panose="020B0604030504040204" pitchFamily="34" charset="0"/>
            </a:endParaRPr>
          </a:p>
          <a:p>
            <a:pPr algn="just"/>
            <a:r>
              <a:rPr lang="en-GB" sz="2000" dirty="0" smtClean="0">
                <a:solidFill>
                  <a:srgbClr val="212A73"/>
                </a:solidFill>
                <a:ea typeface="Verdana" panose="020B0604030504040204" pitchFamily="34" charset="0"/>
                <a:cs typeface="Verdana" panose="020B0604030504040204" pitchFamily="34" charset="0"/>
              </a:rPr>
              <a:t>(Unimmunised </a:t>
            </a:r>
            <a:r>
              <a:rPr lang="en-GB" sz="2000" dirty="0">
                <a:solidFill>
                  <a:srgbClr val="212A73"/>
                </a:solidFill>
                <a:ea typeface="Verdana" panose="020B0604030504040204" pitchFamily="34" charset="0"/>
                <a:cs typeface="Verdana" panose="020B0604030504040204" pitchFamily="34" charset="0"/>
              </a:rPr>
              <a:t>or partially immunised</a:t>
            </a:r>
          </a:p>
          <a:p>
            <a:pPr algn="just"/>
            <a:r>
              <a:rPr lang="en-GB" sz="2000" dirty="0">
                <a:solidFill>
                  <a:srgbClr val="212A73"/>
                </a:solidFill>
                <a:ea typeface="Verdana" panose="020B0604030504040204" pitchFamily="34" charset="0"/>
                <a:cs typeface="Verdana" panose="020B0604030504040204" pitchFamily="34" charset="0"/>
              </a:rPr>
              <a:t>     children over the age of one year only</a:t>
            </a:r>
          </a:p>
          <a:p>
            <a:pPr algn="just"/>
            <a:r>
              <a:rPr lang="en-GB" sz="2000" dirty="0">
                <a:solidFill>
                  <a:srgbClr val="212A73"/>
                </a:solidFill>
                <a:ea typeface="Verdana" panose="020B0604030504040204" pitchFamily="34" charset="0"/>
                <a:cs typeface="Verdana" panose="020B0604030504040204" pitchFamily="34" charset="0"/>
              </a:rPr>
              <a:t>     require one dose of PCV13 - up to 2 years</a:t>
            </a:r>
          </a:p>
          <a:p>
            <a:pPr algn="just"/>
            <a:r>
              <a:rPr lang="en-GB" sz="2000" dirty="0">
                <a:solidFill>
                  <a:srgbClr val="212A73"/>
                </a:solidFill>
                <a:ea typeface="Verdana" panose="020B0604030504040204" pitchFamily="34" charset="0"/>
                <a:cs typeface="Verdana" panose="020B0604030504040204" pitchFamily="34" charset="0"/>
              </a:rPr>
              <a:t>     of </a:t>
            </a:r>
            <a:r>
              <a:rPr lang="en-GB" sz="2000" dirty="0" smtClean="0">
                <a:solidFill>
                  <a:srgbClr val="212A73"/>
                </a:solidFill>
                <a:ea typeface="Verdana" panose="020B0604030504040204" pitchFamily="34" charset="0"/>
                <a:cs typeface="Verdana" panose="020B0604030504040204" pitchFamily="34" charset="0"/>
              </a:rPr>
              <a:t>age) </a:t>
            </a:r>
            <a:endParaRPr lang="en-GB" sz="2000" dirty="0">
              <a:solidFill>
                <a:srgbClr val="212A73"/>
              </a:solidFill>
              <a:ea typeface="Verdana" panose="020B0604030504040204" pitchFamily="34" charset="0"/>
              <a:cs typeface="Verdana" panose="020B0604030504040204" pitchFamily="34" charset="0"/>
            </a:endParaRPr>
          </a:p>
        </p:txBody>
      </p:sp>
      <p:sp>
        <p:nvSpPr>
          <p:cNvPr id="7" name="Rectangle 6"/>
          <p:cNvSpPr/>
          <p:nvPr/>
        </p:nvSpPr>
        <p:spPr>
          <a:xfrm>
            <a:off x="6104242" y="1561574"/>
            <a:ext cx="5604933" cy="3785652"/>
          </a:xfrm>
          <a:prstGeom prst="rect">
            <a:avLst/>
          </a:prstGeom>
          <a:ln>
            <a:solidFill>
              <a:schemeClr val="tx1"/>
            </a:solidFill>
          </a:ln>
        </p:spPr>
        <p:txBody>
          <a:bodyPr wrap="square">
            <a:spAutoFit/>
          </a:bodyPr>
          <a:lstStyle/>
          <a:p>
            <a:r>
              <a:rPr lang="en-GB" sz="2000" b="1" dirty="0">
                <a:solidFill>
                  <a:srgbClr val="212A73"/>
                </a:solidFill>
                <a:ea typeface="Verdana" panose="020B0604030504040204" pitchFamily="34" charset="0"/>
                <a:cs typeface="Verdana" panose="020B0604030504040204" pitchFamily="34" charset="0"/>
              </a:rPr>
              <a:t>Pneumococcal POLYSACCHARIDE Vaccine (</a:t>
            </a:r>
            <a:r>
              <a:rPr lang="en-GB" sz="2000" b="1" dirty="0" smtClean="0">
                <a:solidFill>
                  <a:srgbClr val="212A73"/>
                </a:solidFill>
                <a:ea typeface="Verdana" panose="020B0604030504040204" pitchFamily="34" charset="0"/>
                <a:cs typeface="Verdana" panose="020B0604030504040204" pitchFamily="34" charset="0"/>
              </a:rPr>
              <a:t>PPV23)</a:t>
            </a:r>
          </a:p>
          <a:p>
            <a:pPr algn="just"/>
            <a:r>
              <a:rPr lang="en-GB" sz="2000" dirty="0" smtClean="0">
                <a:ea typeface="Verdana" panose="020B0604030504040204" pitchFamily="34" charset="0"/>
                <a:cs typeface="Verdana" panose="020B0604030504040204" pitchFamily="34" charset="0"/>
              </a:rPr>
              <a:t>Contains</a:t>
            </a:r>
            <a:r>
              <a:rPr lang="en-GB" sz="2000" dirty="0" smtClean="0">
                <a:solidFill>
                  <a:srgbClr val="212A73"/>
                </a:solidFill>
                <a:ea typeface="Verdana" panose="020B0604030504040204" pitchFamily="34" charset="0"/>
                <a:cs typeface="Verdana" panose="020B0604030504040204" pitchFamily="34" charset="0"/>
              </a:rPr>
              <a:t> 23 </a:t>
            </a:r>
            <a:r>
              <a:rPr lang="en-GB" sz="2000" dirty="0">
                <a:solidFill>
                  <a:srgbClr val="212A73"/>
                </a:solidFill>
                <a:ea typeface="Verdana" panose="020B0604030504040204" pitchFamily="34" charset="0"/>
                <a:cs typeface="Verdana" panose="020B0604030504040204" pitchFamily="34" charset="0"/>
              </a:rPr>
              <a:t>capsular types </a:t>
            </a:r>
            <a:r>
              <a:rPr lang="en-GB" sz="2000" dirty="0" smtClean="0">
                <a:solidFill>
                  <a:srgbClr val="212A73"/>
                </a:solidFill>
                <a:ea typeface="Verdana" panose="020B0604030504040204" pitchFamily="34" charset="0"/>
                <a:cs typeface="Verdana" panose="020B0604030504040204" pitchFamily="34" charset="0"/>
              </a:rPr>
              <a:t>used </a:t>
            </a:r>
            <a:r>
              <a:rPr lang="en-GB" sz="2000" dirty="0">
                <a:solidFill>
                  <a:srgbClr val="212A73"/>
                </a:solidFill>
                <a:ea typeface="Verdana" panose="020B0604030504040204" pitchFamily="34" charset="0"/>
                <a:cs typeface="Verdana" panose="020B0604030504040204" pitchFamily="34" charset="0"/>
              </a:rPr>
              <a:t>for</a:t>
            </a:r>
            <a:r>
              <a:rPr lang="en-GB" sz="2000" dirty="0" smtClean="0">
                <a:solidFill>
                  <a:srgbClr val="212A73"/>
                </a:solidFill>
                <a:ea typeface="Verdana" panose="020B0604030504040204" pitchFamily="34" charset="0"/>
                <a:cs typeface="Verdana" panose="020B0604030504040204" pitchFamily="34" charset="0"/>
              </a:rPr>
              <a:t>:</a:t>
            </a:r>
          </a:p>
          <a:p>
            <a:pPr marL="342900" indent="-342900" algn="just">
              <a:buFont typeface="Arial" panose="020B0604020202020204" pitchFamily="34" charset="0"/>
              <a:buChar char="•"/>
            </a:pPr>
            <a:r>
              <a:rPr lang="en-GB" sz="2000" dirty="0" smtClean="0">
                <a:solidFill>
                  <a:srgbClr val="212A73"/>
                </a:solidFill>
                <a:ea typeface="Verdana" panose="020B0604030504040204" pitchFamily="34" charset="0"/>
                <a:cs typeface="Verdana" panose="020B0604030504040204" pitchFamily="34" charset="0"/>
              </a:rPr>
              <a:t>Individuals in clinical risk groups &gt;2 years of age</a:t>
            </a:r>
          </a:p>
          <a:p>
            <a:pPr marL="342900" indent="-342900" algn="just">
              <a:buFont typeface="Arial" panose="020B0604020202020204" pitchFamily="34" charset="0"/>
              <a:buChar char="•"/>
            </a:pPr>
            <a:r>
              <a:rPr lang="en-GB" sz="2000" dirty="0" smtClean="0">
                <a:solidFill>
                  <a:srgbClr val="212A73"/>
                </a:solidFill>
                <a:ea typeface="Verdana" panose="020B0604030504040204" pitchFamily="34" charset="0"/>
                <a:cs typeface="Verdana" panose="020B0604030504040204" pitchFamily="34" charset="0"/>
              </a:rPr>
              <a:t>All adults </a:t>
            </a:r>
            <a:r>
              <a:rPr lang="en-GB" sz="2000" dirty="0">
                <a:solidFill>
                  <a:srgbClr val="212A73"/>
                </a:solidFill>
                <a:ea typeface="Verdana" panose="020B0604030504040204" pitchFamily="34" charset="0"/>
                <a:cs typeface="Verdana" panose="020B0604030504040204" pitchFamily="34" charset="0"/>
              </a:rPr>
              <a:t>65 years of </a:t>
            </a:r>
            <a:r>
              <a:rPr lang="en-GB" sz="2000" dirty="0" smtClean="0">
                <a:solidFill>
                  <a:srgbClr val="212A73"/>
                </a:solidFill>
                <a:ea typeface="Verdana" panose="020B0604030504040204" pitchFamily="34" charset="0"/>
                <a:cs typeface="Verdana" panose="020B0604030504040204" pitchFamily="34" charset="0"/>
              </a:rPr>
              <a:t>age and over</a:t>
            </a:r>
          </a:p>
          <a:p>
            <a:pPr marL="342900" indent="-342900" algn="just">
              <a:buFont typeface="Arial" panose="020B0604020202020204" pitchFamily="34" charset="0"/>
              <a:buChar char="•"/>
            </a:pPr>
            <a:r>
              <a:rPr lang="en-GB" sz="2000" dirty="0" smtClean="0">
                <a:solidFill>
                  <a:srgbClr val="212A73"/>
                </a:solidFill>
                <a:ea typeface="Verdana" panose="020B0604030504040204" pitchFamily="34" charset="0"/>
                <a:cs typeface="Verdana" panose="020B0604030504040204" pitchFamily="34" charset="0"/>
              </a:rPr>
              <a:t>Booster </a:t>
            </a:r>
            <a:r>
              <a:rPr lang="en-GB" sz="2000" dirty="0">
                <a:solidFill>
                  <a:srgbClr val="212A73"/>
                </a:solidFill>
                <a:ea typeface="Verdana" panose="020B0604030504040204" pitchFamily="34" charset="0"/>
                <a:cs typeface="Verdana" panose="020B0604030504040204" pitchFamily="34" charset="0"/>
              </a:rPr>
              <a:t>given 5 yearly to patients with no spleen</a:t>
            </a:r>
            <a:r>
              <a:rPr lang="en-GB" sz="2000" dirty="0" smtClean="0">
                <a:solidFill>
                  <a:srgbClr val="212A73"/>
                </a:solidFill>
                <a:ea typeface="Verdana" panose="020B0604030504040204" pitchFamily="34" charset="0"/>
                <a:cs typeface="Verdana" panose="020B0604030504040204" pitchFamily="34" charset="0"/>
              </a:rPr>
              <a:t>, </a:t>
            </a:r>
            <a:r>
              <a:rPr lang="en-GB" sz="2000" dirty="0">
                <a:solidFill>
                  <a:srgbClr val="212A73"/>
                </a:solidFill>
                <a:ea typeface="Verdana" panose="020B0604030504040204" pitchFamily="34" charset="0"/>
                <a:cs typeface="Verdana" panose="020B0604030504040204" pitchFamily="34" charset="0"/>
              </a:rPr>
              <a:t>splenic </a:t>
            </a:r>
            <a:r>
              <a:rPr lang="en-GB" sz="2000" dirty="0" smtClean="0">
                <a:solidFill>
                  <a:srgbClr val="212A73"/>
                </a:solidFill>
                <a:ea typeface="Verdana" panose="020B0604030504040204" pitchFamily="34" charset="0"/>
                <a:cs typeface="Verdana" panose="020B0604030504040204" pitchFamily="34" charset="0"/>
              </a:rPr>
              <a:t>dysfunction </a:t>
            </a:r>
            <a:r>
              <a:rPr lang="en-GB" sz="2000" dirty="0">
                <a:solidFill>
                  <a:srgbClr val="212A73"/>
                </a:solidFill>
                <a:ea typeface="Verdana" panose="020B0604030504040204" pitchFamily="34" charset="0"/>
                <a:cs typeface="Verdana" panose="020B0604030504040204" pitchFamily="34" charset="0"/>
              </a:rPr>
              <a:t>or chronic renal </a:t>
            </a:r>
            <a:r>
              <a:rPr lang="en-GB" sz="2000" dirty="0" smtClean="0">
                <a:solidFill>
                  <a:srgbClr val="212A73"/>
                </a:solidFill>
                <a:ea typeface="Verdana" panose="020B0604030504040204" pitchFamily="34" charset="0"/>
                <a:cs typeface="Verdana" panose="020B0604030504040204" pitchFamily="34" charset="0"/>
              </a:rPr>
              <a:t>disease</a:t>
            </a:r>
          </a:p>
          <a:p>
            <a:pPr marL="342900" indent="-342900" algn="just">
              <a:buFont typeface="Arial" panose="020B0604020202020204" pitchFamily="34" charset="0"/>
              <a:buChar char="•"/>
            </a:pPr>
            <a:endParaRPr lang="en-GB" sz="2000" dirty="0" smtClean="0">
              <a:solidFill>
                <a:srgbClr val="212A73"/>
              </a:solidFill>
              <a:ea typeface="Verdana" panose="020B0604030504040204" pitchFamily="34" charset="0"/>
              <a:cs typeface="Verdana" panose="020B0604030504040204" pitchFamily="34" charset="0"/>
            </a:endParaRPr>
          </a:p>
          <a:p>
            <a:r>
              <a:rPr lang="en-GB" sz="2000" dirty="0" smtClean="0">
                <a:solidFill>
                  <a:srgbClr val="212A73"/>
                </a:solidFill>
                <a:ea typeface="Verdana" panose="020B0604030504040204" pitchFamily="34" charset="0"/>
                <a:cs typeface="Verdana" panose="020B0604030504040204" pitchFamily="34" charset="0"/>
              </a:rPr>
              <a:t> Note: Not </a:t>
            </a:r>
            <a:r>
              <a:rPr lang="en-GB" sz="2000" dirty="0">
                <a:solidFill>
                  <a:srgbClr val="212A73"/>
                </a:solidFill>
                <a:ea typeface="Verdana" panose="020B0604030504040204" pitchFamily="34" charset="0"/>
                <a:cs typeface="Verdana" panose="020B0604030504040204" pitchFamily="34" charset="0"/>
              </a:rPr>
              <a:t>immunogenic in young children (&lt;2yrs</a:t>
            </a:r>
            <a:r>
              <a:rPr lang="en-GB" sz="2000" dirty="0" smtClean="0">
                <a:solidFill>
                  <a:srgbClr val="212A73"/>
                </a:solidFill>
                <a:ea typeface="Verdana" panose="020B0604030504040204" pitchFamily="34" charset="0"/>
                <a:cs typeface="Verdana" panose="020B0604030504040204" pitchFamily="34" charset="0"/>
              </a:rPr>
              <a:t>)</a:t>
            </a:r>
            <a:endParaRPr lang="en-GB" sz="2000" dirty="0">
              <a:solidFill>
                <a:srgbClr val="324F82"/>
              </a:solidFill>
              <a:ea typeface="Verdana" panose="020B0604030504040204" pitchFamily="34" charset="0"/>
              <a:cs typeface="Verdana" panose="020B0604030504040204" pitchFamily="34" charset="0"/>
            </a:endParaRPr>
          </a:p>
        </p:txBody>
      </p:sp>
      <p:sp>
        <p:nvSpPr>
          <p:cNvPr id="9" name="TextBox 8"/>
          <p:cNvSpPr txBox="1"/>
          <p:nvPr/>
        </p:nvSpPr>
        <p:spPr>
          <a:xfrm>
            <a:off x="226577" y="6194478"/>
            <a:ext cx="5484194" cy="815608"/>
          </a:xfrm>
          <a:prstGeom prst="rect">
            <a:avLst/>
          </a:prstGeom>
          <a:noFill/>
        </p:spPr>
        <p:txBody>
          <a:bodyPr wrap="none" rtlCol="0">
            <a:spAutoFit/>
          </a:bodyPr>
          <a:lstStyle/>
          <a:p>
            <a:r>
              <a:rPr lang="en-GB" sz="1600" b="1" dirty="0" smtClean="0">
                <a:solidFill>
                  <a:srgbClr val="FFFFFF"/>
                </a:solidFill>
                <a:ea typeface="Ubuntu" charset="0"/>
                <a:cs typeface="Ubuntu" charset="0"/>
              </a:rPr>
              <a:t>SPC: Pneumococcal conjugate vaccine (</a:t>
            </a:r>
            <a:r>
              <a:rPr lang="en-GB" sz="1600" b="1" dirty="0">
                <a:solidFill>
                  <a:srgbClr val="FFFFFF"/>
                </a:solidFill>
                <a:ea typeface="Ubuntu" charset="0"/>
                <a:cs typeface="Ubuntu" charset="0"/>
              </a:rPr>
              <a:t>PCV13) </a:t>
            </a:r>
            <a:endParaRPr lang="en-GB" sz="1500" b="1" dirty="0">
              <a:solidFill>
                <a:srgbClr val="FFFFFF"/>
              </a:solidFill>
              <a:ea typeface="Ubuntu" charset="0"/>
              <a:cs typeface="Ubuntu" charset="0"/>
            </a:endParaRPr>
          </a:p>
          <a:p>
            <a:r>
              <a:rPr lang="en-GB" sz="1600" b="1" dirty="0" smtClean="0">
                <a:solidFill>
                  <a:srgbClr val="FFFFFF"/>
                </a:solidFill>
                <a:ea typeface="Ubuntu" charset="0"/>
                <a:cs typeface="Ubuntu" charset="0"/>
              </a:rPr>
              <a:t>SPC: Pneumococcal  </a:t>
            </a:r>
            <a:r>
              <a:rPr lang="en-GB" sz="1600" b="1" dirty="0">
                <a:solidFill>
                  <a:srgbClr val="FFFFFF"/>
                </a:solidFill>
                <a:ea typeface="Ubuntu" charset="0"/>
                <a:cs typeface="Ubuntu" charset="0"/>
              </a:rPr>
              <a:t>polysaccharide vaccine (</a:t>
            </a:r>
            <a:r>
              <a:rPr lang="en-GB" sz="1600" b="1" dirty="0" smtClean="0">
                <a:solidFill>
                  <a:srgbClr val="FFFFFF"/>
                </a:solidFill>
                <a:ea typeface="Ubuntu" charset="0"/>
                <a:cs typeface="Ubuntu" charset="0"/>
              </a:rPr>
              <a:t>PPV23) </a:t>
            </a:r>
            <a:endParaRPr lang="en-GB" sz="1500" b="1" dirty="0" smtClean="0">
              <a:solidFill>
                <a:srgbClr val="FFFFFF"/>
              </a:solidFill>
              <a:ea typeface="Ubuntu" charset="0"/>
              <a:cs typeface="Ubuntu" charset="0"/>
            </a:endParaRPr>
          </a:p>
          <a:p>
            <a:endParaRPr lang="en-GB" sz="1500" dirty="0" smtClean="0">
              <a:solidFill>
                <a:srgbClr val="FFFFFF"/>
              </a:solidFill>
              <a:latin typeface="Ubuntu" charset="0"/>
              <a:ea typeface="Ubuntu" charset="0"/>
              <a:cs typeface="Ubuntu" charset="0"/>
            </a:endParaRPr>
          </a:p>
        </p:txBody>
      </p:sp>
      <p:sp>
        <p:nvSpPr>
          <p:cNvPr id="3" name="Rectangle 2"/>
          <p:cNvSpPr/>
          <p:nvPr/>
        </p:nvSpPr>
        <p:spPr>
          <a:xfrm>
            <a:off x="365816" y="5671623"/>
            <a:ext cx="11343359" cy="830997"/>
          </a:xfrm>
          <a:prstGeom prst="rect">
            <a:avLst/>
          </a:prstGeom>
        </p:spPr>
        <p:txBody>
          <a:bodyPr wrap="square">
            <a:spAutoFit/>
          </a:bodyPr>
          <a:lstStyle/>
          <a:p>
            <a:pPr algn="ctr"/>
            <a:r>
              <a:rPr lang="en-GB" sz="2400" dirty="0">
                <a:solidFill>
                  <a:srgbClr val="212A73"/>
                </a:solidFill>
              </a:rPr>
              <a:t>Information on vaccine supply and vaccine products is published in </a:t>
            </a:r>
            <a:r>
              <a:rPr lang="en-GB" sz="2400" u="sng" dirty="0">
                <a:solidFill>
                  <a:srgbClr val="000000"/>
                </a:solidFill>
                <a:hlinkClick r:id="rId3"/>
              </a:rPr>
              <a:t>Vaccine update</a:t>
            </a:r>
            <a:endParaRPr lang="en-GB" sz="2400" dirty="0">
              <a:solidFill>
                <a:srgbClr val="000000"/>
              </a:solidFill>
            </a:endParaRPr>
          </a:p>
        </p:txBody>
      </p:sp>
      <p:sp>
        <p:nvSpPr>
          <p:cNvPr id="5" name="TextBox 4"/>
          <p:cNvSpPr txBox="1"/>
          <p:nvPr/>
        </p:nvSpPr>
        <p:spPr>
          <a:xfrm>
            <a:off x="12192000" y="3454400"/>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522119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331773" y="214967"/>
            <a:ext cx="11377402" cy="648072"/>
          </a:xfrm>
        </p:spPr>
        <p:txBody>
          <a:bodyPr/>
          <a:lstStyle/>
          <a:p>
            <a:pPr algn="ctr"/>
            <a:r>
              <a:rPr lang="en-GB" sz="4000" b="1" dirty="0" smtClean="0"/>
              <a:t>Pneumococcal Conjugate Vaccine (PCV13) </a:t>
            </a:r>
            <a:r>
              <a:rPr lang="en-GB" sz="4000" b="1" dirty="0"/>
              <a:t>routine immunisation schedule in the UK</a:t>
            </a:r>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487416" y="1555645"/>
            <a:ext cx="11377402" cy="3937833"/>
          </a:xfrm>
        </p:spPr>
        <p:txBody>
          <a:bodyPr/>
          <a:lstStyle/>
          <a:p>
            <a:pPr marL="342900" lvl="0" indent="-342900">
              <a:lnSpc>
                <a:spcPct val="107000"/>
              </a:lnSpc>
              <a:spcAft>
                <a:spcPts val="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PCV immunisation programme has been part of the routine schedule since 2006 with PCV13 introduced in 2010, it has successfully achieved high levels of population (herd) immunity</a:t>
            </a:r>
          </a:p>
          <a:p>
            <a:pPr marL="342900" lvl="0" indent="-342900">
              <a:lnSpc>
                <a:spcPct val="107000"/>
              </a:lnSpc>
              <a:spcAft>
                <a:spcPts val="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Circulation of the 13 pneumococcal serotypes contained in the vaccine and the risk of disease from these serotypes is very low in the </a:t>
            </a:r>
            <a:r>
              <a:rPr lang="en-GB" sz="2400" dirty="0" smtClean="0">
                <a:ea typeface="Calibri" panose="020F0502020204030204" pitchFamily="34" charset="0"/>
                <a:cs typeface="Times New Roman" panose="02020603050405020304" pitchFamily="18" charset="0"/>
              </a:rPr>
              <a:t>UK</a:t>
            </a:r>
            <a:r>
              <a:rPr lang="en-GB" sz="2400" baseline="30000" dirty="0" smtClean="0">
                <a:ea typeface="Calibri" panose="020F0502020204030204" pitchFamily="34" charset="0"/>
                <a:cs typeface="Times New Roman" panose="02020603050405020304" pitchFamily="18" charset="0"/>
              </a:rPr>
              <a:t>1</a:t>
            </a:r>
            <a:endParaRPr lang="en-GB" sz="2400" baseline="30000" dirty="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As a result of the success changes to the UK routine PCV immunisation programme schedule were implemented on the 1</a:t>
            </a:r>
            <a:r>
              <a:rPr lang="en-GB" sz="2400" baseline="30000" dirty="0">
                <a:ea typeface="Calibri" panose="020F0502020204030204" pitchFamily="34" charset="0"/>
                <a:cs typeface="Times New Roman" panose="02020603050405020304" pitchFamily="18" charset="0"/>
              </a:rPr>
              <a:t>st</a:t>
            </a:r>
            <a:r>
              <a:rPr lang="en-GB" sz="2400" dirty="0">
                <a:ea typeface="Calibri" panose="020F0502020204030204" pitchFamily="34" charset="0"/>
                <a:cs typeface="Times New Roman" panose="02020603050405020304" pitchFamily="18" charset="0"/>
              </a:rPr>
              <a:t> January 2000</a:t>
            </a:r>
          </a:p>
          <a:p>
            <a:pPr marL="742950" lvl="1" indent="-285750">
              <a:lnSpc>
                <a:spcPct val="107000"/>
              </a:lnSpc>
              <a:spcAft>
                <a:spcPts val="0"/>
              </a:spcAft>
              <a:buFont typeface="Courier New" panose="02070309020205020404" pitchFamily="49" charset="0"/>
              <a:buChar char="o"/>
            </a:pPr>
            <a:r>
              <a:rPr lang="en-GB" dirty="0">
                <a:ea typeface="Calibri" panose="020F0502020204030204" pitchFamily="34" charset="0"/>
                <a:cs typeface="Times New Roman" panose="02020603050405020304" pitchFamily="18" charset="0"/>
              </a:rPr>
              <a:t>Infants born on or after 1 January 2020 should be offered a single dose of PCV13 at 12 weeks alongside the other routine immunisations, followed by a PCV13 booster at 12 to 13 months of age. This is the 1+1 PCV13 schedule</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
        <p:nvSpPr>
          <p:cNvPr id="5" name="TextBox 4"/>
          <p:cNvSpPr txBox="1"/>
          <p:nvPr/>
        </p:nvSpPr>
        <p:spPr>
          <a:xfrm>
            <a:off x="331772" y="6186085"/>
            <a:ext cx="8867645" cy="685059"/>
          </a:xfrm>
          <a:prstGeom prst="rect">
            <a:avLst/>
          </a:prstGeom>
          <a:noFill/>
        </p:spPr>
        <p:txBody>
          <a:bodyPr wrap="square" rtlCol="0">
            <a:spAutoFit/>
          </a:bodyPr>
          <a:lstStyle/>
          <a:p>
            <a:pPr>
              <a:lnSpc>
                <a:spcPct val="107000"/>
              </a:lnSpc>
              <a:spcAft>
                <a:spcPts val="800"/>
              </a:spcAft>
            </a:pPr>
            <a:r>
              <a:rPr lang="en-GB" b="1" dirty="0">
                <a:solidFill>
                  <a:schemeClr val="bg1"/>
                </a:solidFill>
                <a:ea typeface="Calibri" panose="020F0502020204030204" pitchFamily="34" charset="0"/>
                <a:cs typeface="Calibri" panose="020F0502020204030204" pitchFamily="34" charset="0"/>
              </a:rPr>
              <a:t>Changes to the infant pneumococcal conjugate vaccine schedule. Information for healthcare practitioners. PHE December 2019</a:t>
            </a:r>
          </a:p>
        </p:txBody>
      </p:sp>
    </p:spTree>
    <p:extLst>
      <p:ext uri="{BB962C8B-B14F-4D97-AF65-F5344CB8AC3E}">
        <p14:creationId xmlns:p14="http://schemas.microsoft.com/office/powerpoint/2010/main" val="3330550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025B4-175E-4663-AB2F-9FC12B234ACE}"/>
              </a:ext>
            </a:extLst>
          </p:cNvPr>
          <p:cNvSpPr>
            <a:spLocks noGrp="1"/>
          </p:cNvSpPr>
          <p:nvPr>
            <p:ph type="title"/>
          </p:nvPr>
        </p:nvSpPr>
        <p:spPr>
          <a:xfrm>
            <a:off x="196306" y="0"/>
            <a:ext cx="11995694" cy="648072"/>
          </a:xfrm>
        </p:spPr>
        <p:txBody>
          <a:bodyPr/>
          <a:lstStyle/>
          <a:p>
            <a:pPr algn="ctr"/>
            <a:r>
              <a:rPr lang="en-GB" sz="4000" b="1" dirty="0" smtClean="0"/>
              <a:t>Who should have Pneumococcal Polysaccharide Vaccine (PPV23)?</a:t>
            </a:r>
            <a:endParaRPr lang="en-GB" sz="4000" b="1" dirty="0"/>
          </a:p>
        </p:txBody>
      </p:sp>
      <p:sp>
        <p:nvSpPr>
          <p:cNvPr id="3" name="Content Placeholder 2">
            <a:extLst>
              <a:ext uri="{FF2B5EF4-FFF2-40B4-BE49-F238E27FC236}">
                <a16:creationId xmlns:a16="http://schemas.microsoft.com/office/drawing/2014/main" id="{7C8F7636-1D74-4D8E-AC67-D001C2BEC9E4}"/>
              </a:ext>
            </a:extLst>
          </p:cNvPr>
          <p:cNvSpPr>
            <a:spLocks noGrp="1"/>
          </p:cNvSpPr>
          <p:nvPr>
            <p:ph idx="1"/>
          </p:nvPr>
        </p:nvSpPr>
        <p:spPr>
          <a:xfrm>
            <a:off x="782572" y="1071479"/>
            <a:ext cx="10700026" cy="5215103"/>
          </a:xfrm>
        </p:spPr>
        <p:txBody>
          <a:bodyPr/>
          <a:lstStyle/>
          <a:p>
            <a:pPr marL="0" indent="0">
              <a:buNone/>
            </a:pPr>
            <a:r>
              <a:rPr lang="en-GB" sz="2100" dirty="0"/>
              <a:t>Individuals aged 2 years or over in one or more of these clinical groups:</a:t>
            </a:r>
          </a:p>
          <a:p>
            <a:r>
              <a:rPr lang="en-GB" sz="2100" dirty="0" err="1"/>
              <a:t>Asplenia</a:t>
            </a:r>
            <a:r>
              <a:rPr lang="en-GB" sz="2100" dirty="0"/>
              <a:t>/splenic </a:t>
            </a:r>
            <a:r>
              <a:rPr lang="en-GB" sz="2100" dirty="0" smtClean="0"/>
              <a:t>dysfunction -  </a:t>
            </a:r>
            <a:r>
              <a:rPr lang="en-GB" sz="2000" dirty="0"/>
              <a:t>This also includes conditions that may lead to splenic dysfunction such as homozygous sickle cell disease and coeliac syndrome.</a:t>
            </a:r>
            <a:endParaRPr lang="en-GB" sz="2000" dirty="0" smtClean="0"/>
          </a:p>
          <a:p>
            <a:r>
              <a:rPr lang="en-GB" sz="2100" dirty="0" smtClean="0"/>
              <a:t>Chronic </a:t>
            </a:r>
            <a:r>
              <a:rPr lang="en-GB" sz="2100" dirty="0"/>
              <a:t>respiratory disease </a:t>
            </a:r>
          </a:p>
          <a:p>
            <a:r>
              <a:rPr lang="en-GB" sz="2100" dirty="0"/>
              <a:t>Chronic heart disease </a:t>
            </a:r>
          </a:p>
          <a:p>
            <a:r>
              <a:rPr lang="en-GB" sz="2100" dirty="0"/>
              <a:t>Chronic kidney disease </a:t>
            </a:r>
          </a:p>
          <a:p>
            <a:r>
              <a:rPr lang="en-GB" sz="2100" dirty="0"/>
              <a:t>Chronic liver disease </a:t>
            </a:r>
          </a:p>
          <a:p>
            <a:r>
              <a:rPr lang="en-GB" sz="2100" dirty="0"/>
              <a:t>Diabetes </a:t>
            </a:r>
            <a:endParaRPr lang="en-GB" sz="2100" dirty="0" smtClean="0"/>
          </a:p>
          <a:p>
            <a:r>
              <a:rPr lang="en-GB" sz="2100" dirty="0"/>
              <a:t>Immunosuppression </a:t>
            </a:r>
          </a:p>
          <a:p>
            <a:r>
              <a:rPr lang="en-GB" sz="2100" dirty="0"/>
              <a:t>Individuals with cochlear implants or cerebrospinal fluid leaks </a:t>
            </a:r>
          </a:p>
          <a:p>
            <a:r>
              <a:rPr lang="en-GB" sz="2100" dirty="0" smtClean="0"/>
              <a:t>Everyone </a:t>
            </a:r>
            <a:r>
              <a:rPr lang="en-GB" sz="2100" dirty="0"/>
              <a:t>aged 65 years or over</a:t>
            </a:r>
          </a:p>
          <a:p>
            <a:r>
              <a:rPr lang="en-GB" sz="2100" b="1" dirty="0"/>
              <a:t>Individuals at occupational risk </a:t>
            </a:r>
            <a:r>
              <a:rPr lang="en-GB" sz="2100" dirty="0"/>
              <a:t>- consider for those at risk of frequent or continuous occupational exposure to metal fume (e.g. welders)</a:t>
            </a:r>
            <a:r>
              <a:rPr lang="en-GB" sz="2100" baseline="30000" dirty="0"/>
              <a:t>2,3,4</a:t>
            </a:r>
            <a:r>
              <a:rPr lang="en-GB" sz="2100" dirty="0"/>
              <a:t> </a:t>
            </a:r>
          </a:p>
          <a:p>
            <a:pPr marL="0" indent="0">
              <a:buNone/>
            </a:pPr>
            <a:endParaRPr lang="en-GB" sz="2400" dirty="0"/>
          </a:p>
        </p:txBody>
      </p:sp>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spTree>
    <p:extLst>
      <p:ext uri="{BB962C8B-B14F-4D97-AF65-F5344CB8AC3E}">
        <p14:creationId xmlns:p14="http://schemas.microsoft.com/office/powerpoint/2010/main" val="16917784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E312581-A5C0-4386-AFBB-035EC47B9DE8}"/>
              </a:ext>
            </a:extLst>
          </p:cNvPr>
          <p:cNvSpPr>
            <a:spLocks noGrp="1"/>
          </p:cNvSpPr>
          <p:nvPr>
            <p:ph type="sldNum" sz="quarter" idx="4294967295"/>
          </p:nvPr>
        </p:nvSpPr>
        <p:spPr/>
        <p:txBody>
          <a:bodyPr/>
          <a:lstStyle/>
          <a:p>
            <a:pPr marL="531813">
              <a:defRPr/>
            </a:pPr>
            <a:r>
              <a:rPr lang="en-US" dirty="0"/>
              <a:t>  </a:t>
            </a:r>
          </a:p>
        </p:txBody>
      </p:sp>
      <p:pic>
        <p:nvPicPr>
          <p:cNvPr id="2" name="Picture 1"/>
          <p:cNvPicPr>
            <a:picLocks noChangeAspect="1"/>
          </p:cNvPicPr>
          <p:nvPr/>
        </p:nvPicPr>
        <p:blipFill>
          <a:blip r:embed="rId3"/>
          <a:stretch>
            <a:fillRect/>
          </a:stretch>
        </p:blipFill>
        <p:spPr>
          <a:xfrm>
            <a:off x="3115235" y="0"/>
            <a:ext cx="5807241" cy="6858000"/>
          </a:xfrm>
          <a:prstGeom prst="rect">
            <a:avLst/>
          </a:prstGeom>
        </p:spPr>
      </p:pic>
      <p:sp>
        <p:nvSpPr>
          <p:cNvPr id="3" name="TextBox 2"/>
          <p:cNvSpPr txBox="1"/>
          <p:nvPr/>
        </p:nvSpPr>
        <p:spPr>
          <a:xfrm rot="10800000" flipV="1">
            <a:off x="9093810" y="333906"/>
            <a:ext cx="2771313" cy="1477328"/>
          </a:xfrm>
          <a:prstGeom prst="rect">
            <a:avLst/>
          </a:prstGeom>
          <a:noFill/>
        </p:spPr>
        <p:txBody>
          <a:bodyPr wrap="square" rtlCol="0">
            <a:spAutoFit/>
          </a:bodyPr>
          <a:lstStyle/>
          <a:p>
            <a:pPr algn="ctr"/>
            <a:r>
              <a:rPr lang="en-GB" sz="1000" dirty="0" smtClean="0"/>
              <a:t>  </a:t>
            </a:r>
            <a:r>
              <a:rPr lang="en-GB" dirty="0" smtClean="0"/>
              <a:t>Table 25.2 Clinical risk groups who should receive the pneumococcal immunisation </a:t>
            </a:r>
            <a:endParaRPr lang="en-GB" dirty="0"/>
          </a:p>
        </p:txBody>
      </p:sp>
    </p:spTree>
    <p:extLst>
      <p:ext uri="{BB962C8B-B14F-4D97-AF65-F5344CB8AC3E}">
        <p14:creationId xmlns:p14="http://schemas.microsoft.com/office/powerpoint/2010/main" val="381185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212A74"/>
      </a:dk1>
      <a:lt1>
        <a:sysClr val="window" lastClr="FFFFFF"/>
      </a:lt1>
      <a:dk2>
        <a:srgbClr val="3F3F3F"/>
      </a:dk2>
      <a:lt2>
        <a:srgbClr val="E7E6E6"/>
      </a:lt2>
      <a:accent1>
        <a:srgbClr val="00A7A7"/>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actical training slide set v0a CP.potx" id="{1889542F-67C9-4DB4-B824-502B1DD94DEF}" vid="{95C0B5F9-CFCD-49C7-BEF0-45A8A68CC0C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4" ma:contentTypeDescription="Create a new document." ma:contentTypeScope="" ma:versionID="f2f9da6d5b5215f90ee5ad3853f98b1a">
  <xsd:schema xmlns:xsd="http://www.w3.org/2001/XMLSchema" xmlns:xs="http://www.w3.org/2001/XMLSchema" xmlns:p="http://schemas.microsoft.com/office/2006/metadata/properties" xmlns:ns3="f30bebb2-c01f-48d0-81da-dc8b123879c2" targetNamespace="http://schemas.microsoft.com/office/2006/metadata/properties" ma:root="true" ma:fieldsID="e75b6922fdc992e2db01139266ced300" ns3:_="">
    <xsd:import namespace="f30bebb2-c01f-48d0-81da-dc8b123879c2"/>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ECCA71-3E48-4E0C-A4DF-2BF0F7EEA1CE}">
  <ds:schemaRefs>
    <ds:schemaRef ds:uri="http://schemas.microsoft.com/sharepoint/v3/contenttype/forms"/>
  </ds:schemaRefs>
</ds:datastoreItem>
</file>

<file path=customXml/itemProps2.xml><?xml version="1.0" encoding="utf-8"?>
<ds:datastoreItem xmlns:ds="http://schemas.openxmlformats.org/officeDocument/2006/customXml" ds:itemID="{9FA679BA-A77F-456A-AD9C-D28013528E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0bebb2-c01f-48d0-81da-dc8b123879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18BCF9-9ED1-46F7-A596-A0AC51B58A63}">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f30bebb2-c01f-48d0-81da-dc8b123879c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Practical training slide set v0a CP</Template>
  <TotalTime>8224</TotalTime>
  <Words>4329</Words>
  <Application>Microsoft Office PowerPoint</Application>
  <PresentationFormat>Widescreen</PresentationFormat>
  <Paragraphs>367</Paragraphs>
  <Slides>30</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ＭＳ Ｐゴシック</vt:lpstr>
      <vt:lpstr>Arial</vt:lpstr>
      <vt:lpstr>Calibri</vt:lpstr>
      <vt:lpstr>Courier New</vt:lpstr>
      <vt:lpstr>Symbol</vt:lpstr>
      <vt:lpstr>Times New Roman</vt:lpstr>
      <vt:lpstr>Ubuntu</vt:lpstr>
      <vt:lpstr>Verdana</vt:lpstr>
      <vt:lpstr>Office Theme</vt:lpstr>
      <vt:lpstr>PowerPoint Presentation</vt:lpstr>
      <vt:lpstr>Learning objectives</vt:lpstr>
      <vt:lpstr>Pneumococcal disease</vt:lpstr>
      <vt:lpstr>Epidemiology of pneumococcal disease</vt:lpstr>
      <vt:lpstr>Pneumococcal immunisation programme objectives</vt:lpstr>
      <vt:lpstr>Pneumococcal vaccines There are two pneumococcal vaccines currently used in the routine immunisation schedule within the UK </vt:lpstr>
      <vt:lpstr>Pneumococcal Conjugate Vaccine (PCV13) routine immunisation schedule in the UK</vt:lpstr>
      <vt:lpstr>Who should have Pneumococcal Polysaccharide Vaccine (PPV23)?</vt:lpstr>
      <vt:lpstr>PowerPoint Presentation</vt:lpstr>
      <vt:lpstr>Risk Groups</vt:lpstr>
      <vt:lpstr>Green Book advice on children diagnosed with at-risk conditions from two years to under ten years of age</vt:lpstr>
      <vt:lpstr>Green Book advice on children aged over 10 years and adults diagnosed with at-risk conditions </vt:lpstr>
      <vt:lpstr>Summary of vaccine doses for Individuals in a clinical risk group  </vt:lpstr>
      <vt:lpstr>Green Book advice on timing of vaccination for individuals with splenic dysfunction or those requiring splenectomy or commencing immunosuppressive treatment  </vt:lpstr>
      <vt:lpstr>Uptake data  </vt:lpstr>
      <vt:lpstr>PPV23 Vaccine supply  </vt:lpstr>
      <vt:lpstr>PowerPoint Presentation</vt:lpstr>
      <vt:lpstr>PowerPoint Presentation</vt:lpstr>
      <vt:lpstr>Changes to ordering of PPV23  </vt:lpstr>
      <vt:lpstr>Contraindications  </vt:lpstr>
      <vt:lpstr>Vaccine administration  </vt:lpstr>
      <vt:lpstr>Co-administration of pneumococcal vaccines</vt:lpstr>
      <vt:lpstr>Pneumococcal Polysaccharide Vaccine (PPV23)  </vt:lpstr>
      <vt:lpstr>Impact of the pneumococcal vaccination programme  </vt:lpstr>
      <vt:lpstr>Adverse reactions  </vt:lpstr>
      <vt:lpstr>Vaccine efficacy of Pneumococcal  Polysaccharide Vaccine (PPV23)   </vt:lpstr>
      <vt:lpstr>Resources   </vt:lpstr>
      <vt:lpstr>Improving vaccine uptake</vt:lpstr>
      <vt:lpstr>References   </vt:lpstr>
      <vt:lpstr>Acknowledgements</vt:lpstr>
    </vt:vector>
  </TitlesOfParts>
  <Company>NHS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Powell (Public Health Wales)</dc:creator>
  <cp:lastModifiedBy>Clare Powell (Public Health Wales)</cp:lastModifiedBy>
  <cp:revision>549</cp:revision>
  <dcterms:created xsi:type="dcterms:W3CDTF">2020-11-13T12:09:41Z</dcterms:created>
  <dcterms:modified xsi:type="dcterms:W3CDTF">2021-12-09T15:13:10Z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