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1" r:id="rId5"/>
  </p:sldMasterIdLst>
  <p:notesMasterIdLst>
    <p:notesMasterId r:id="rId20"/>
  </p:notesMasterIdLst>
  <p:sldIdLst>
    <p:sldId id="257" r:id="rId6"/>
    <p:sldId id="2147375849" r:id="rId7"/>
    <p:sldId id="2147375850" r:id="rId8"/>
    <p:sldId id="2147375859" r:id="rId9"/>
    <p:sldId id="2147375851" r:id="rId10"/>
    <p:sldId id="2147375856" r:id="rId11"/>
    <p:sldId id="2147375852" r:id="rId12"/>
    <p:sldId id="2147375853" r:id="rId13"/>
    <p:sldId id="2147375854" r:id="rId14"/>
    <p:sldId id="2147375858" r:id="rId15"/>
    <p:sldId id="2147375860" r:id="rId16"/>
    <p:sldId id="2147375861" r:id="rId17"/>
    <p:sldId id="2147375862" r:id="rId18"/>
    <p:sldId id="2147375855"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E0DE308-5C79-A64A-FC33-70D04C3C2895}" name="Leony Hiscocks (Public Health Wales - Matrix House)" initials="LH" userId="S::Leony.Hiscocks@wales.nhs.uk::61f7ca2e-d384-4128-a81d-42f02309455e" providerId="AD"/>
  <p188:author id="{A1DFA91B-0C5E-2742-DA78-68813409AFB1}" name="Francesca Brugnoli-Edwards (Public Health Wales - CQ2)" initials="FB" userId="S::Francesca.Brugnoli-Edwards4@wales.nhs.uk::fe73d689-5a9e-427e-bfa8-5a40d2485247" providerId="AD"/>
  <p188:author id="{CE715421-74A1-7A6E-CA35-F9C09ACC8E29}" name="Rosemary Jones (Public Health Wales)" initials="RJ" userId="S::Rosemary.Jones2@wales.nhs.uk::1eb86f96-1bd6-4022-93f5-9c9180c4fd8b" providerId="AD"/>
  <p188:author id="{DD29D42D-4F2C-108A-9791-09ABF37C7D43}" name="Leony Hiscocks (Public Health Wales - Matrix House)" initials="LH" userId="S::leony.hiscocks@wales.nhs.uk::61f7ca2e-d384-4128-a81d-42f02309455e" providerId="AD"/>
  <p188:author id="{14DEC235-C2F5-987E-15B1-89416822620E}" name="Georgia Saye (Public Health Wales - No. 2 Capital Quarter)" initials="GQ" userId="S::georgia.saye@wales.nhs.uk::a98d2942-7ccb-4515-a1b4-f7dd49ca7c8a" providerId="AD"/>
  <p188:author id="{5FAFC735-FEFA-D700-9A74-52BBD1A3C3BC}" name="Rosemary Jones (Public Health Wales)" initials="RW" userId="S::rosemary.jones2@wales.nhs.uk::1eb86f96-1bd6-4022-93f5-9c9180c4fd8b" providerId="AD"/>
  <p188:author id="{755782F0-D0BE-DDDC-1854-1A05E53344B3}" name="Francesca Brugnoli-Edwards (Public Health Wales - CQ2)" initials="FC" userId="S::francesca.brugnoli-edwards4@wales.nhs.uk::fe73d689-5a9e-427e-bfa8-5a40d248524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87AA964-7FC4-459D-B174-DB2E047322D5}" v="9" dt="2025-08-19T13:53:07.125"/>
    <p1510:client id="{C935B565-30EE-23FA-C15D-7589A1161761}" v="18" dt="2025-08-19T11:09:23.923"/>
    <p1510:client id="{CF8E66C0-2AB6-5598-E1B5-C4997DDC9253}" v="4" dt="2025-08-19T13:38:22.88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3447" autoAdjust="0"/>
  </p:normalViewPr>
  <p:slideViewPr>
    <p:cSldViewPr snapToGrid="0">
      <p:cViewPr varScale="1">
        <p:scale>
          <a:sx n="60" d="100"/>
          <a:sy n="60" d="100"/>
        </p:scale>
        <p:origin x="76" y="11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microsoft.com/office/2018/10/relationships/authors" Target="authors.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DEBBF8B-60E3-4573-A8E5-1DAE71073DDE}" type="datetimeFigureOut">
              <a:rPr lang="en-GB" smtClean="0"/>
              <a:t>28/08/2025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E716AD4-0634-464A-8D4D-0D9F7FE34959}" type="slidenum">
              <a:rPr lang="en-GB" smtClean="0"/>
              <a:t>‹#›</a:t>
            </a:fld>
            <a:endParaRPr lang="en-GB"/>
          </a:p>
        </p:txBody>
      </p:sp>
    </p:spTree>
    <p:extLst>
      <p:ext uri="{BB962C8B-B14F-4D97-AF65-F5344CB8AC3E}">
        <p14:creationId xmlns:p14="http://schemas.microsoft.com/office/powerpoint/2010/main" val="30239980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sz="1200" kern="1200">
                <a:solidFill>
                  <a:schemeClr val="tx1"/>
                </a:solidFill>
                <a:latin typeface="Arial" charset="0"/>
                <a:ea typeface="ＭＳ Ｐゴシック" charset="-128"/>
                <a:cs typeface="+mn-cs"/>
              </a:rPr>
              <a:t>Material contained in this document may be reproduced without prior permission provided it is done so accurately and is not used in a misleading context.</a:t>
            </a:r>
          </a:p>
          <a:p>
            <a:pPr>
              <a:defRPr/>
            </a:pPr>
            <a:endParaRPr lang="en-GB" sz="1200" kern="120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kern="1200">
                <a:solidFill>
                  <a:schemeClr val="tx1"/>
                </a:solidFill>
                <a:latin typeface="Arial" charset="0"/>
                <a:ea typeface="ＭＳ Ｐゴシック" charset="-128"/>
                <a:cs typeface="+mn-cs"/>
              </a:rPr>
              <a:t>Acknowledgement to Public Health Wales NHS Trust to be stated.</a:t>
            </a:r>
          </a:p>
          <a:p>
            <a:pPr eaLnBrk="1" fontAlgn="auto" hangingPunct="1">
              <a:spcBef>
                <a:spcPts val="0"/>
              </a:spcBef>
              <a:spcAft>
                <a:spcPts val="0"/>
              </a:spcAft>
              <a:defRPr/>
            </a:pPr>
            <a:endParaRPr lang="en-GB" sz="1200" kern="120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kern="1200">
                <a:solidFill>
                  <a:schemeClr val="tx1"/>
                </a:solidFill>
                <a:latin typeface="Arial" charset="0"/>
                <a:ea typeface="ＭＳ Ｐゴシック" charset="-128"/>
                <a:cs typeface="+mn-cs"/>
              </a:rPr>
              <a:t>© 2024 Public Health Wales NHS Trust.</a:t>
            </a:r>
            <a:endParaRPr lang="en-US">
              <a:latin typeface="Arial" pitchFamily="34" charset="0"/>
              <a:ea typeface="ＭＳ Ｐゴシック" pitchFamily="34" charset="-128"/>
            </a:endParaRPr>
          </a:p>
          <a:p>
            <a:endParaRPr lang="en-GB"/>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a:t>
            </a:fld>
            <a:endParaRPr lang="en-GB"/>
          </a:p>
        </p:txBody>
      </p:sp>
    </p:spTree>
    <p:extLst>
      <p:ext uri="{BB962C8B-B14F-4D97-AF65-F5344CB8AC3E}">
        <p14:creationId xmlns:p14="http://schemas.microsoft.com/office/powerpoint/2010/main" val="8555522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3E716AD4-0634-464A-8D4D-0D9F7FE34959}" type="slidenum">
              <a:rPr lang="en-GB" smtClean="0"/>
              <a:t>2</a:t>
            </a:fld>
            <a:endParaRPr lang="en-GB"/>
          </a:p>
        </p:txBody>
      </p:sp>
    </p:spTree>
    <p:extLst>
      <p:ext uri="{BB962C8B-B14F-4D97-AF65-F5344CB8AC3E}">
        <p14:creationId xmlns:p14="http://schemas.microsoft.com/office/powerpoint/2010/main" val="16131465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For LAIV, the consent form directs parents to look up ‘</a:t>
            </a:r>
            <a:r>
              <a:rPr lang="en-GB" err="1"/>
              <a:t>Fluenz</a:t>
            </a:r>
            <a:r>
              <a:rPr lang="en-GB"/>
              <a:t>’ for further information about side effects and ingredients.</a:t>
            </a:r>
          </a:p>
          <a:p>
            <a:endParaRPr lang="en-GB"/>
          </a:p>
          <a:p>
            <a:r>
              <a:rPr lang="en-GB"/>
              <a:t>For IIV, the consent form directs parents to look up </a:t>
            </a:r>
            <a:r>
              <a:rPr lang="en-GB" sz="1200" kern="1200">
                <a:solidFill>
                  <a:schemeClr val="tx1"/>
                </a:solidFill>
                <a:effectLst/>
                <a:latin typeface="+mn-lt"/>
                <a:ea typeface="+mn-ea"/>
                <a:cs typeface="+mn-cs"/>
              </a:rPr>
              <a:t>‘Cell based Trivalent Influenza Vaccine’ </a:t>
            </a:r>
            <a:r>
              <a:rPr lang="en-GB"/>
              <a:t>for further information about side effects and ingredients.</a:t>
            </a:r>
          </a:p>
        </p:txBody>
      </p:sp>
      <p:sp>
        <p:nvSpPr>
          <p:cNvPr id="4" name="Slide Number Placeholder 3"/>
          <p:cNvSpPr>
            <a:spLocks noGrp="1"/>
          </p:cNvSpPr>
          <p:nvPr>
            <p:ph type="sldNum" sz="quarter" idx="5"/>
          </p:nvPr>
        </p:nvSpPr>
        <p:spPr/>
        <p:txBody>
          <a:bodyPr/>
          <a:lstStyle/>
          <a:p>
            <a:fld id="{3E716AD4-0634-464A-8D4D-0D9F7FE34959}" type="slidenum">
              <a:rPr lang="en-GB" smtClean="0"/>
              <a:t>3</a:t>
            </a:fld>
            <a:endParaRPr lang="en-GB"/>
          </a:p>
        </p:txBody>
      </p:sp>
    </p:spTree>
    <p:extLst>
      <p:ext uri="{BB962C8B-B14F-4D97-AF65-F5344CB8AC3E}">
        <p14:creationId xmlns:p14="http://schemas.microsoft.com/office/powerpoint/2010/main" val="20007736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Available to order here: https://phw.nhs.wales/services-and-teams/health-information-resources/#!/Plant-a-phobl-ifanc-Children-&amp;-young-people/c/161528096</a:t>
            </a:r>
          </a:p>
        </p:txBody>
      </p:sp>
      <p:sp>
        <p:nvSpPr>
          <p:cNvPr id="4" name="Slide Number Placeholder 3"/>
          <p:cNvSpPr>
            <a:spLocks noGrp="1"/>
          </p:cNvSpPr>
          <p:nvPr>
            <p:ph type="sldNum" sz="quarter" idx="5"/>
          </p:nvPr>
        </p:nvSpPr>
        <p:spPr/>
        <p:txBody>
          <a:bodyPr/>
          <a:lstStyle/>
          <a:p>
            <a:fld id="{3E716AD4-0634-464A-8D4D-0D9F7FE34959}" type="slidenum">
              <a:rPr lang="en-GB" smtClean="0"/>
              <a:t>5</a:t>
            </a:fld>
            <a:endParaRPr lang="en-GB"/>
          </a:p>
        </p:txBody>
      </p:sp>
    </p:spTree>
    <p:extLst>
      <p:ext uri="{BB962C8B-B14F-4D97-AF65-F5344CB8AC3E}">
        <p14:creationId xmlns:p14="http://schemas.microsoft.com/office/powerpoint/2010/main" val="37674002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3E716AD4-0634-464A-8D4D-0D9F7FE34959}" type="slidenum">
              <a:rPr lang="en-GB" smtClean="0"/>
              <a:t>6</a:t>
            </a:fld>
            <a:endParaRPr lang="en-GB"/>
          </a:p>
        </p:txBody>
      </p:sp>
    </p:spTree>
    <p:extLst>
      <p:ext uri="{BB962C8B-B14F-4D97-AF65-F5344CB8AC3E}">
        <p14:creationId xmlns:p14="http://schemas.microsoft.com/office/powerpoint/2010/main" val="26687889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3E716AD4-0634-464A-8D4D-0D9F7FE34959}" type="slidenum">
              <a:rPr lang="en-GB" smtClean="0"/>
              <a:t>7</a:t>
            </a:fld>
            <a:endParaRPr lang="en-GB"/>
          </a:p>
        </p:txBody>
      </p:sp>
    </p:spTree>
    <p:extLst>
      <p:ext uri="{BB962C8B-B14F-4D97-AF65-F5344CB8AC3E}">
        <p14:creationId xmlns:p14="http://schemas.microsoft.com/office/powerpoint/2010/main" val="22436466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3E716AD4-0634-464A-8D4D-0D9F7FE34959}" type="slidenum">
              <a:rPr lang="en-GB" smtClean="0"/>
              <a:t>8</a:t>
            </a:fld>
            <a:endParaRPr lang="en-GB"/>
          </a:p>
        </p:txBody>
      </p:sp>
    </p:spTree>
    <p:extLst>
      <p:ext uri="{BB962C8B-B14F-4D97-AF65-F5344CB8AC3E}">
        <p14:creationId xmlns:p14="http://schemas.microsoft.com/office/powerpoint/2010/main" val="36048708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3E716AD4-0634-464A-8D4D-0D9F7FE34959}" type="slidenum">
              <a:rPr lang="en-GB" smtClean="0"/>
              <a:t>9</a:t>
            </a:fld>
            <a:endParaRPr lang="en-GB"/>
          </a:p>
        </p:txBody>
      </p:sp>
    </p:spTree>
    <p:extLst>
      <p:ext uri="{BB962C8B-B14F-4D97-AF65-F5344CB8AC3E}">
        <p14:creationId xmlns:p14="http://schemas.microsoft.com/office/powerpoint/2010/main" val="27381621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3E716AD4-0634-464A-8D4D-0D9F7FE34959}" type="slidenum">
              <a:rPr lang="en-GB" smtClean="0"/>
              <a:t>14</a:t>
            </a:fld>
            <a:endParaRPr lang="en-GB"/>
          </a:p>
        </p:txBody>
      </p:sp>
    </p:spTree>
    <p:extLst>
      <p:ext uri="{BB962C8B-B14F-4D97-AF65-F5344CB8AC3E}">
        <p14:creationId xmlns:p14="http://schemas.microsoft.com/office/powerpoint/2010/main" val="5035708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AB2FFB-5924-F424-88D4-F3B4EF3628E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68F18D9-7777-9EB0-5ED3-08C98116670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F568EAE-7CD2-CD77-18C8-140CC2622EEF}"/>
              </a:ext>
            </a:extLst>
          </p:cNvPr>
          <p:cNvSpPr>
            <a:spLocks noGrp="1"/>
          </p:cNvSpPr>
          <p:nvPr>
            <p:ph type="dt" sz="half" idx="10"/>
          </p:nvPr>
        </p:nvSpPr>
        <p:spPr/>
        <p:txBody>
          <a:bodyPr/>
          <a:lstStyle/>
          <a:p>
            <a:fld id="{830C816F-B422-40EB-B91C-8A702DBE5BA8}" type="datetimeFigureOut">
              <a:rPr lang="en-GB" smtClean="0"/>
              <a:t>28/08/2025</a:t>
            </a:fld>
            <a:endParaRPr lang="en-GB"/>
          </a:p>
        </p:txBody>
      </p:sp>
      <p:sp>
        <p:nvSpPr>
          <p:cNvPr id="5" name="Footer Placeholder 4">
            <a:extLst>
              <a:ext uri="{FF2B5EF4-FFF2-40B4-BE49-F238E27FC236}">
                <a16:creationId xmlns:a16="http://schemas.microsoft.com/office/drawing/2014/main" id="{4C38FBCD-5CCC-3681-E607-159ED32EAE2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0746DA3-23DF-FA43-1EAA-D7F1A4802B40}"/>
              </a:ext>
            </a:extLst>
          </p:cNvPr>
          <p:cNvSpPr>
            <a:spLocks noGrp="1"/>
          </p:cNvSpPr>
          <p:nvPr>
            <p:ph type="sldNum" sz="quarter" idx="12"/>
          </p:nvPr>
        </p:nvSpPr>
        <p:spPr/>
        <p:txBody>
          <a:bodyPr/>
          <a:lstStyle/>
          <a:p>
            <a:fld id="{EE58D780-DAE8-44E1-B336-2236F6CD1C16}" type="slidenum">
              <a:rPr lang="en-GB" smtClean="0"/>
              <a:t>‹#›</a:t>
            </a:fld>
            <a:endParaRPr lang="en-GB"/>
          </a:p>
        </p:txBody>
      </p:sp>
    </p:spTree>
    <p:extLst>
      <p:ext uri="{BB962C8B-B14F-4D97-AF65-F5344CB8AC3E}">
        <p14:creationId xmlns:p14="http://schemas.microsoft.com/office/powerpoint/2010/main" val="2117638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C73636-8D58-9B63-77F1-66242D9A6FBC}"/>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A5626CC-4500-B117-CFDE-A2EB0470CEA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1B58B3B-E520-7D1C-9BE2-7CA69EB2E00B}"/>
              </a:ext>
            </a:extLst>
          </p:cNvPr>
          <p:cNvSpPr>
            <a:spLocks noGrp="1"/>
          </p:cNvSpPr>
          <p:nvPr>
            <p:ph type="dt" sz="half" idx="10"/>
          </p:nvPr>
        </p:nvSpPr>
        <p:spPr/>
        <p:txBody>
          <a:bodyPr/>
          <a:lstStyle/>
          <a:p>
            <a:fld id="{830C816F-B422-40EB-B91C-8A702DBE5BA8}" type="datetimeFigureOut">
              <a:rPr lang="en-GB" smtClean="0"/>
              <a:t>28/08/2025</a:t>
            </a:fld>
            <a:endParaRPr lang="en-GB"/>
          </a:p>
        </p:txBody>
      </p:sp>
      <p:sp>
        <p:nvSpPr>
          <p:cNvPr id="5" name="Footer Placeholder 4">
            <a:extLst>
              <a:ext uri="{FF2B5EF4-FFF2-40B4-BE49-F238E27FC236}">
                <a16:creationId xmlns:a16="http://schemas.microsoft.com/office/drawing/2014/main" id="{6B89C304-E489-15B4-E650-1F965B1AC73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B5E0430-5BF7-B160-3242-FDED0740AF14}"/>
              </a:ext>
            </a:extLst>
          </p:cNvPr>
          <p:cNvSpPr>
            <a:spLocks noGrp="1"/>
          </p:cNvSpPr>
          <p:nvPr>
            <p:ph type="sldNum" sz="quarter" idx="12"/>
          </p:nvPr>
        </p:nvSpPr>
        <p:spPr/>
        <p:txBody>
          <a:bodyPr/>
          <a:lstStyle/>
          <a:p>
            <a:fld id="{EE58D780-DAE8-44E1-B336-2236F6CD1C16}" type="slidenum">
              <a:rPr lang="en-GB" smtClean="0"/>
              <a:t>‹#›</a:t>
            </a:fld>
            <a:endParaRPr lang="en-GB"/>
          </a:p>
        </p:txBody>
      </p:sp>
    </p:spTree>
    <p:extLst>
      <p:ext uri="{BB962C8B-B14F-4D97-AF65-F5344CB8AC3E}">
        <p14:creationId xmlns:p14="http://schemas.microsoft.com/office/powerpoint/2010/main" val="22657823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D6E3822-1A69-BA4A-2435-0B16447927F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F36CDA5-7891-E85B-1209-2BD609E4880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5F42D24-F513-73D4-7CD2-C077BA3E2253}"/>
              </a:ext>
            </a:extLst>
          </p:cNvPr>
          <p:cNvSpPr>
            <a:spLocks noGrp="1"/>
          </p:cNvSpPr>
          <p:nvPr>
            <p:ph type="dt" sz="half" idx="10"/>
          </p:nvPr>
        </p:nvSpPr>
        <p:spPr/>
        <p:txBody>
          <a:bodyPr/>
          <a:lstStyle/>
          <a:p>
            <a:fld id="{830C816F-B422-40EB-B91C-8A702DBE5BA8}" type="datetimeFigureOut">
              <a:rPr lang="en-GB" smtClean="0"/>
              <a:t>28/08/2025</a:t>
            </a:fld>
            <a:endParaRPr lang="en-GB"/>
          </a:p>
        </p:txBody>
      </p:sp>
      <p:sp>
        <p:nvSpPr>
          <p:cNvPr id="5" name="Footer Placeholder 4">
            <a:extLst>
              <a:ext uri="{FF2B5EF4-FFF2-40B4-BE49-F238E27FC236}">
                <a16:creationId xmlns:a16="http://schemas.microsoft.com/office/drawing/2014/main" id="{13737A67-B8CB-9A89-41A4-66F7A398AF0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D91E1A4-C601-A215-1D9F-F5E88DA11F93}"/>
              </a:ext>
            </a:extLst>
          </p:cNvPr>
          <p:cNvSpPr>
            <a:spLocks noGrp="1"/>
          </p:cNvSpPr>
          <p:nvPr>
            <p:ph type="sldNum" sz="quarter" idx="12"/>
          </p:nvPr>
        </p:nvSpPr>
        <p:spPr/>
        <p:txBody>
          <a:bodyPr/>
          <a:lstStyle/>
          <a:p>
            <a:fld id="{EE58D780-DAE8-44E1-B336-2236F6CD1C16}" type="slidenum">
              <a:rPr lang="en-GB" smtClean="0"/>
              <a:t>‹#›</a:t>
            </a:fld>
            <a:endParaRPr lang="en-GB"/>
          </a:p>
        </p:txBody>
      </p:sp>
    </p:spTree>
    <p:extLst>
      <p:ext uri="{BB962C8B-B14F-4D97-AF65-F5344CB8AC3E}">
        <p14:creationId xmlns:p14="http://schemas.microsoft.com/office/powerpoint/2010/main" val="22273063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5020882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34334642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42447128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BE589B-11BE-A445-1CBC-AA238ED298E6}"/>
              </a:ext>
            </a:extLst>
          </p:cNvPr>
          <p:cNvSpPr>
            <a:spLocks noGrp="1"/>
          </p:cNvSpPr>
          <p:nvPr>
            <p:ph type="title"/>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62A099FA-09E8-74A6-4D66-B011FAC585C2}"/>
              </a:ext>
            </a:extLst>
          </p:cNvPr>
          <p:cNvSpPr>
            <a:spLocks noGrp="1"/>
          </p:cNvSpPr>
          <p:nvPr>
            <p:ph type="sldNum" sz="quarter" idx="12"/>
          </p:nvPr>
        </p:nvSpPr>
        <p:spPr>
          <a:xfrm>
            <a:off x="11353800" y="6310312"/>
            <a:ext cx="657224" cy="365125"/>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26884569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723F14-93B3-08BD-571F-586A5A3ACD61}"/>
              </a:ext>
            </a:extLst>
          </p:cNvPr>
          <p:cNvSpPr>
            <a:spLocks noGrp="1"/>
          </p:cNvSpPr>
          <p:nvPr>
            <p:ph type="title"/>
          </p:nvPr>
        </p:nvSpPr>
        <p:spPr>
          <a:xfrm>
            <a:off x="831850" y="1709738"/>
            <a:ext cx="10515600" cy="2852737"/>
          </a:xfrm>
        </p:spPr>
        <p:txBody>
          <a:bodyPr anchor="b"/>
          <a:lstStyle>
            <a:lvl1pPr>
              <a:defRPr sz="6000">
                <a:solidFill>
                  <a:srgbClr val="325A8A"/>
                </a:solidFill>
              </a:defRPr>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1C2F75A-A5DF-B3C8-0A4C-636B24B0EDEB}"/>
              </a:ext>
            </a:extLst>
          </p:cNvPr>
          <p:cNvSpPr>
            <a:spLocks noGrp="1"/>
          </p:cNvSpPr>
          <p:nvPr>
            <p:ph type="body" idx="1"/>
          </p:nvPr>
        </p:nvSpPr>
        <p:spPr>
          <a:xfrm>
            <a:off x="831850" y="4589463"/>
            <a:ext cx="10515600" cy="1500187"/>
          </a:xfrm>
        </p:spPr>
        <p:txBody>
          <a:bodyPr anchor="b"/>
          <a:lstStyle>
            <a:lvl1pPr marL="0" indent="0">
              <a:buNone/>
              <a:defRPr sz="2400">
                <a:solidFill>
                  <a:schemeClr val="accent1">
                    <a:lumMod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AFA38468-A6F6-2B8B-EB0D-2F7E8559FCDA}"/>
              </a:ext>
            </a:extLst>
          </p:cNvPr>
          <p:cNvSpPr>
            <a:spLocks noGrp="1"/>
          </p:cNvSpPr>
          <p:nvPr>
            <p:ph type="sldNum" sz="quarter" idx="12"/>
          </p:nvPr>
        </p:nvSpPr>
        <p:spPr>
          <a:xfrm>
            <a:off x="11347450" y="6327775"/>
            <a:ext cx="625474" cy="365125"/>
          </a:xfrm>
          <a:prstGeom prst="rect">
            <a:avLst/>
          </a:prstGeom>
        </p:spPr>
        <p:txBody>
          <a:bodyPr/>
          <a:lstStyle/>
          <a:p>
            <a:fld id="{054D9515-E067-4B07-9E35-AF8EAC4D9AAE}" type="slidenum">
              <a:rPr lang="en-GB" smtClean="0"/>
              <a:t>‹#›</a:t>
            </a:fld>
            <a:endParaRPr lang="en-GB"/>
          </a:p>
        </p:txBody>
      </p:sp>
      <p:pic>
        <p:nvPicPr>
          <p:cNvPr id="5" name="Picture 4">
            <a:extLst>
              <a:ext uri="{FF2B5EF4-FFF2-40B4-BE49-F238E27FC236}">
                <a16:creationId xmlns:a16="http://schemas.microsoft.com/office/drawing/2014/main" id="{BDFE9995-E6C2-4464-BEDD-4E58D9C0A90A}"/>
              </a:ext>
            </a:extLst>
          </p:cNvPr>
          <p:cNvPicPr>
            <a:picLocks noChangeAspect="1"/>
          </p:cNvPicPr>
          <p:nvPr userDrawn="1"/>
        </p:nvPicPr>
        <p:blipFill>
          <a:blip r:embed="rId2"/>
          <a:stretch>
            <a:fillRect/>
          </a:stretch>
        </p:blipFill>
        <p:spPr>
          <a:xfrm>
            <a:off x="831850" y="768350"/>
            <a:ext cx="5322269" cy="804742"/>
          </a:xfrm>
          <a:prstGeom prst="rect">
            <a:avLst/>
          </a:prstGeom>
          <a:solidFill>
            <a:srgbClr val="325A8A"/>
          </a:solidFill>
        </p:spPr>
      </p:pic>
      <p:sp>
        <p:nvSpPr>
          <p:cNvPr id="4" name="Rectangle 3">
            <a:extLst>
              <a:ext uri="{FF2B5EF4-FFF2-40B4-BE49-F238E27FC236}">
                <a16:creationId xmlns:a16="http://schemas.microsoft.com/office/drawing/2014/main" id="{22F9CC60-674F-47D7-9643-8BF4B93C9586}"/>
              </a:ext>
            </a:extLst>
          </p:cNvPr>
          <p:cNvSpPr/>
          <p:nvPr userDrawn="1"/>
        </p:nvSpPr>
        <p:spPr>
          <a:xfrm>
            <a:off x="0" y="6116638"/>
            <a:ext cx="12192000" cy="7413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109210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FB28-40A9-C329-D2D4-830667E9AEB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B1C17F4-2D38-5B11-B41E-D33E73CD2A9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243EB28-6E0E-8E25-2263-80DDFD07EE0C}"/>
              </a:ext>
            </a:extLst>
          </p:cNvPr>
          <p:cNvSpPr>
            <a:spLocks noGrp="1"/>
          </p:cNvSpPr>
          <p:nvPr>
            <p:ph type="dt" sz="half" idx="10"/>
          </p:nvPr>
        </p:nvSpPr>
        <p:spPr/>
        <p:txBody>
          <a:bodyPr/>
          <a:lstStyle/>
          <a:p>
            <a:fld id="{830C816F-B422-40EB-B91C-8A702DBE5BA8}" type="datetimeFigureOut">
              <a:rPr lang="en-GB" smtClean="0"/>
              <a:t>28/08/2025</a:t>
            </a:fld>
            <a:endParaRPr lang="en-GB"/>
          </a:p>
        </p:txBody>
      </p:sp>
      <p:sp>
        <p:nvSpPr>
          <p:cNvPr id="5" name="Footer Placeholder 4">
            <a:extLst>
              <a:ext uri="{FF2B5EF4-FFF2-40B4-BE49-F238E27FC236}">
                <a16:creationId xmlns:a16="http://schemas.microsoft.com/office/drawing/2014/main" id="{27E35F79-95F4-A072-8053-B2CAB5596E1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FCB6C41-0824-98F6-3782-8D1DE5AE5D3B}"/>
              </a:ext>
            </a:extLst>
          </p:cNvPr>
          <p:cNvSpPr>
            <a:spLocks noGrp="1"/>
          </p:cNvSpPr>
          <p:nvPr>
            <p:ph type="sldNum" sz="quarter" idx="12"/>
          </p:nvPr>
        </p:nvSpPr>
        <p:spPr/>
        <p:txBody>
          <a:bodyPr/>
          <a:lstStyle/>
          <a:p>
            <a:fld id="{EE58D780-DAE8-44E1-B336-2236F6CD1C16}" type="slidenum">
              <a:rPr lang="en-GB" smtClean="0"/>
              <a:t>‹#›</a:t>
            </a:fld>
            <a:endParaRPr lang="en-GB"/>
          </a:p>
        </p:txBody>
      </p:sp>
    </p:spTree>
    <p:extLst>
      <p:ext uri="{BB962C8B-B14F-4D97-AF65-F5344CB8AC3E}">
        <p14:creationId xmlns:p14="http://schemas.microsoft.com/office/powerpoint/2010/main" val="29594830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078AD-EEF7-447C-90E6-D0075A75837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FC8385B7-0F45-3F7D-AEE2-6E96ED8E5C4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F22A47A-8542-B31E-7E67-B521F92442C5}"/>
              </a:ext>
            </a:extLst>
          </p:cNvPr>
          <p:cNvSpPr>
            <a:spLocks noGrp="1"/>
          </p:cNvSpPr>
          <p:nvPr>
            <p:ph type="dt" sz="half" idx="10"/>
          </p:nvPr>
        </p:nvSpPr>
        <p:spPr/>
        <p:txBody>
          <a:bodyPr/>
          <a:lstStyle/>
          <a:p>
            <a:fld id="{830C816F-B422-40EB-B91C-8A702DBE5BA8}" type="datetimeFigureOut">
              <a:rPr lang="en-GB" smtClean="0"/>
              <a:t>28/08/2025</a:t>
            </a:fld>
            <a:endParaRPr lang="en-GB"/>
          </a:p>
        </p:txBody>
      </p:sp>
      <p:sp>
        <p:nvSpPr>
          <p:cNvPr id="5" name="Footer Placeholder 4">
            <a:extLst>
              <a:ext uri="{FF2B5EF4-FFF2-40B4-BE49-F238E27FC236}">
                <a16:creationId xmlns:a16="http://schemas.microsoft.com/office/drawing/2014/main" id="{94CC1584-2321-EB91-D336-4A3003AB2E1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6686F1F-33F8-0886-229C-D26BD0268723}"/>
              </a:ext>
            </a:extLst>
          </p:cNvPr>
          <p:cNvSpPr>
            <a:spLocks noGrp="1"/>
          </p:cNvSpPr>
          <p:nvPr>
            <p:ph type="sldNum" sz="quarter" idx="12"/>
          </p:nvPr>
        </p:nvSpPr>
        <p:spPr/>
        <p:txBody>
          <a:bodyPr/>
          <a:lstStyle/>
          <a:p>
            <a:fld id="{EE58D780-DAE8-44E1-B336-2236F6CD1C16}" type="slidenum">
              <a:rPr lang="en-GB" smtClean="0"/>
              <a:t>‹#›</a:t>
            </a:fld>
            <a:endParaRPr lang="en-GB"/>
          </a:p>
        </p:txBody>
      </p:sp>
    </p:spTree>
    <p:extLst>
      <p:ext uri="{BB962C8B-B14F-4D97-AF65-F5344CB8AC3E}">
        <p14:creationId xmlns:p14="http://schemas.microsoft.com/office/powerpoint/2010/main" val="9494001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244B08-AE7B-67AC-E421-CB78EE06D7A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24D7462-0042-8A51-01E8-940F0AA4795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AA7B372-1F25-B247-329E-9C1E4EC4CA7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0651331-B1A4-E3A3-BCAA-F2823DDC3ADC}"/>
              </a:ext>
            </a:extLst>
          </p:cNvPr>
          <p:cNvSpPr>
            <a:spLocks noGrp="1"/>
          </p:cNvSpPr>
          <p:nvPr>
            <p:ph type="dt" sz="half" idx="10"/>
          </p:nvPr>
        </p:nvSpPr>
        <p:spPr/>
        <p:txBody>
          <a:bodyPr/>
          <a:lstStyle/>
          <a:p>
            <a:fld id="{830C816F-B422-40EB-B91C-8A702DBE5BA8}" type="datetimeFigureOut">
              <a:rPr lang="en-GB" smtClean="0"/>
              <a:t>28/08/2025</a:t>
            </a:fld>
            <a:endParaRPr lang="en-GB"/>
          </a:p>
        </p:txBody>
      </p:sp>
      <p:sp>
        <p:nvSpPr>
          <p:cNvPr id="6" name="Footer Placeholder 5">
            <a:extLst>
              <a:ext uri="{FF2B5EF4-FFF2-40B4-BE49-F238E27FC236}">
                <a16:creationId xmlns:a16="http://schemas.microsoft.com/office/drawing/2014/main" id="{446CF294-D037-3D00-22CD-4AB40F5F099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C1C0186-42AE-9320-EC6F-253B837AEF96}"/>
              </a:ext>
            </a:extLst>
          </p:cNvPr>
          <p:cNvSpPr>
            <a:spLocks noGrp="1"/>
          </p:cNvSpPr>
          <p:nvPr>
            <p:ph type="sldNum" sz="quarter" idx="12"/>
          </p:nvPr>
        </p:nvSpPr>
        <p:spPr/>
        <p:txBody>
          <a:bodyPr/>
          <a:lstStyle/>
          <a:p>
            <a:fld id="{EE58D780-DAE8-44E1-B336-2236F6CD1C16}" type="slidenum">
              <a:rPr lang="en-GB" smtClean="0"/>
              <a:t>‹#›</a:t>
            </a:fld>
            <a:endParaRPr lang="en-GB"/>
          </a:p>
        </p:txBody>
      </p:sp>
    </p:spTree>
    <p:extLst>
      <p:ext uri="{BB962C8B-B14F-4D97-AF65-F5344CB8AC3E}">
        <p14:creationId xmlns:p14="http://schemas.microsoft.com/office/powerpoint/2010/main" val="1018103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B64336-F547-08AE-962B-93FEDAE806F0}"/>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DBAF805-7967-72E0-69E8-7C056ADB157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E457775-A006-DF5D-D639-40CFA431103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16EE27B3-7A3D-10AD-627A-A7BB2B818D8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F251FD1-7E5B-7392-1A64-FFD69FB4E8D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55F0D73-BB39-B9D1-47F1-A4DED868693F}"/>
              </a:ext>
            </a:extLst>
          </p:cNvPr>
          <p:cNvSpPr>
            <a:spLocks noGrp="1"/>
          </p:cNvSpPr>
          <p:nvPr>
            <p:ph type="dt" sz="half" idx="10"/>
          </p:nvPr>
        </p:nvSpPr>
        <p:spPr/>
        <p:txBody>
          <a:bodyPr/>
          <a:lstStyle/>
          <a:p>
            <a:fld id="{830C816F-B422-40EB-B91C-8A702DBE5BA8}" type="datetimeFigureOut">
              <a:rPr lang="en-GB" smtClean="0"/>
              <a:t>28/08/2025</a:t>
            </a:fld>
            <a:endParaRPr lang="en-GB"/>
          </a:p>
        </p:txBody>
      </p:sp>
      <p:sp>
        <p:nvSpPr>
          <p:cNvPr id="8" name="Footer Placeholder 7">
            <a:extLst>
              <a:ext uri="{FF2B5EF4-FFF2-40B4-BE49-F238E27FC236}">
                <a16:creationId xmlns:a16="http://schemas.microsoft.com/office/drawing/2014/main" id="{FA346C96-65BC-2519-41F1-309AE06A760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991098C-1207-9483-756C-A7A058C13318}"/>
              </a:ext>
            </a:extLst>
          </p:cNvPr>
          <p:cNvSpPr>
            <a:spLocks noGrp="1"/>
          </p:cNvSpPr>
          <p:nvPr>
            <p:ph type="sldNum" sz="quarter" idx="12"/>
          </p:nvPr>
        </p:nvSpPr>
        <p:spPr/>
        <p:txBody>
          <a:bodyPr/>
          <a:lstStyle/>
          <a:p>
            <a:fld id="{EE58D780-DAE8-44E1-B336-2236F6CD1C16}" type="slidenum">
              <a:rPr lang="en-GB" smtClean="0"/>
              <a:t>‹#›</a:t>
            </a:fld>
            <a:endParaRPr lang="en-GB"/>
          </a:p>
        </p:txBody>
      </p:sp>
    </p:spTree>
    <p:extLst>
      <p:ext uri="{BB962C8B-B14F-4D97-AF65-F5344CB8AC3E}">
        <p14:creationId xmlns:p14="http://schemas.microsoft.com/office/powerpoint/2010/main" val="40126535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D542B4-0603-5FE0-EED5-453BF2DD4DC0}"/>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9D631457-6877-3E42-F8E6-F74E564C7F91}"/>
              </a:ext>
            </a:extLst>
          </p:cNvPr>
          <p:cNvSpPr>
            <a:spLocks noGrp="1"/>
          </p:cNvSpPr>
          <p:nvPr>
            <p:ph type="dt" sz="half" idx="10"/>
          </p:nvPr>
        </p:nvSpPr>
        <p:spPr/>
        <p:txBody>
          <a:bodyPr/>
          <a:lstStyle/>
          <a:p>
            <a:fld id="{830C816F-B422-40EB-B91C-8A702DBE5BA8}" type="datetimeFigureOut">
              <a:rPr lang="en-GB" smtClean="0"/>
              <a:t>28/08/2025</a:t>
            </a:fld>
            <a:endParaRPr lang="en-GB"/>
          </a:p>
        </p:txBody>
      </p:sp>
      <p:sp>
        <p:nvSpPr>
          <p:cNvPr id="4" name="Footer Placeholder 3">
            <a:extLst>
              <a:ext uri="{FF2B5EF4-FFF2-40B4-BE49-F238E27FC236}">
                <a16:creationId xmlns:a16="http://schemas.microsoft.com/office/drawing/2014/main" id="{A2660B61-DC95-CFBD-175F-E3D90D14E9B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303EB8F-5F96-33E6-D62B-E36F0DB330C4}"/>
              </a:ext>
            </a:extLst>
          </p:cNvPr>
          <p:cNvSpPr>
            <a:spLocks noGrp="1"/>
          </p:cNvSpPr>
          <p:nvPr>
            <p:ph type="sldNum" sz="quarter" idx="12"/>
          </p:nvPr>
        </p:nvSpPr>
        <p:spPr/>
        <p:txBody>
          <a:bodyPr/>
          <a:lstStyle/>
          <a:p>
            <a:fld id="{EE58D780-DAE8-44E1-B336-2236F6CD1C16}" type="slidenum">
              <a:rPr lang="en-GB" smtClean="0"/>
              <a:t>‹#›</a:t>
            </a:fld>
            <a:endParaRPr lang="en-GB"/>
          </a:p>
        </p:txBody>
      </p:sp>
    </p:spTree>
    <p:extLst>
      <p:ext uri="{BB962C8B-B14F-4D97-AF65-F5344CB8AC3E}">
        <p14:creationId xmlns:p14="http://schemas.microsoft.com/office/powerpoint/2010/main" val="10661001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F0068F9-D4F2-E081-8623-7D61EEE71930}"/>
              </a:ext>
            </a:extLst>
          </p:cNvPr>
          <p:cNvSpPr>
            <a:spLocks noGrp="1"/>
          </p:cNvSpPr>
          <p:nvPr>
            <p:ph type="dt" sz="half" idx="10"/>
          </p:nvPr>
        </p:nvSpPr>
        <p:spPr/>
        <p:txBody>
          <a:bodyPr/>
          <a:lstStyle/>
          <a:p>
            <a:fld id="{830C816F-B422-40EB-B91C-8A702DBE5BA8}" type="datetimeFigureOut">
              <a:rPr lang="en-GB" smtClean="0"/>
              <a:t>28/08/2025</a:t>
            </a:fld>
            <a:endParaRPr lang="en-GB"/>
          </a:p>
        </p:txBody>
      </p:sp>
      <p:sp>
        <p:nvSpPr>
          <p:cNvPr id="3" name="Footer Placeholder 2">
            <a:extLst>
              <a:ext uri="{FF2B5EF4-FFF2-40B4-BE49-F238E27FC236}">
                <a16:creationId xmlns:a16="http://schemas.microsoft.com/office/drawing/2014/main" id="{97C51F1C-E78E-C81B-0988-A779400CBCA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AA11E04D-DFA1-865B-42DF-566CD9BE124A}"/>
              </a:ext>
            </a:extLst>
          </p:cNvPr>
          <p:cNvSpPr>
            <a:spLocks noGrp="1"/>
          </p:cNvSpPr>
          <p:nvPr>
            <p:ph type="sldNum" sz="quarter" idx="12"/>
          </p:nvPr>
        </p:nvSpPr>
        <p:spPr/>
        <p:txBody>
          <a:bodyPr/>
          <a:lstStyle/>
          <a:p>
            <a:fld id="{EE58D780-DAE8-44E1-B336-2236F6CD1C16}" type="slidenum">
              <a:rPr lang="en-GB" smtClean="0"/>
              <a:t>‹#›</a:t>
            </a:fld>
            <a:endParaRPr lang="en-GB"/>
          </a:p>
        </p:txBody>
      </p:sp>
    </p:spTree>
    <p:extLst>
      <p:ext uri="{BB962C8B-B14F-4D97-AF65-F5344CB8AC3E}">
        <p14:creationId xmlns:p14="http://schemas.microsoft.com/office/powerpoint/2010/main" val="29559806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2751D1-0A91-07F5-5DA2-6055008761D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BFCA61E-947E-F616-6B08-83FB44E0759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D39AB96-7016-DD48-2DF1-5E538A9DD16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B65774D-5729-DCA5-65CB-DB38290A56F0}"/>
              </a:ext>
            </a:extLst>
          </p:cNvPr>
          <p:cNvSpPr>
            <a:spLocks noGrp="1"/>
          </p:cNvSpPr>
          <p:nvPr>
            <p:ph type="dt" sz="half" idx="10"/>
          </p:nvPr>
        </p:nvSpPr>
        <p:spPr/>
        <p:txBody>
          <a:bodyPr/>
          <a:lstStyle/>
          <a:p>
            <a:fld id="{830C816F-B422-40EB-B91C-8A702DBE5BA8}" type="datetimeFigureOut">
              <a:rPr lang="en-GB" smtClean="0"/>
              <a:t>28/08/2025</a:t>
            </a:fld>
            <a:endParaRPr lang="en-GB"/>
          </a:p>
        </p:txBody>
      </p:sp>
      <p:sp>
        <p:nvSpPr>
          <p:cNvPr id="6" name="Footer Placeholder 5">
            <a:extLst>
              <a:ext uri="{FF2B5EF4-FFF2-40B4-BE49-F238E27FC236}">
                <a16:creationId xmlns:a16="http://schemas.microsoft.com/office/drawing/2014/main" id="{38F3DD3D-1873-854A-3B48-40A76B2D601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24D9C4B-8A25-E270-8C0A-DD67C63FCE84}"/>
              </a:ext>
            </a:extLst>
          </p:cNvPr>
          <p:cNvSpPr>
            <a:spLocks noGrp="1"/>
          </p:cNvSpPr>
          <p:nvPr>
            <p:ph type="sldNum" sz="quarter" idx="12"/>
          </p:nvPr>
        </p:nvSpPr>
        <p:spPr/>
        <p:txBody>
          <a:bodyPr/>
          <a:lstStyle/>
          <a:p>
            <a:fld id="{EE58D780-DAE8-44E1-B336-2236F6CD1C16}" type="slidenum">
              <a:rPr lang="en-GB" smtClean="0"/>
              <a:t>‹#›</a:t>
            </a:fld>
            <a:endParaRPr lang="en-GB"/>
          </a:p>
        </p:txBody>
      </p:sp>
    </p:spTree>
    <p:extLst>
      <p:ext uri="{BB962C8B-B14F-4D97-AF65-F5344CB8AC3E}">
        <p14:creationId xmlns:p14="http://schemas.microsoft.com/office/powerpoint/2010/main" val="1096225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6E243E-B9AD-691F-8548-682EF43D255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E473F09-E927-B430-35A3-840F538B9AA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57711C9-D73E-F92C-978E-2914488B40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7EF981A-4C2C-A612-70E8-88ACF1292CDF}"/>
              </a:ext>
            </a:extLst>
          </p:cNvPr>
          <p:cNvSpPr>
            <a:spLocks noGrp="1"/>
          </p:cNvSpPr>
          <p:nvPr>
            <p:ph type="dt" sz="half" idx="10"/>
          </p:nvPr>
        </p:nvSpPr>
        <p:spPr/>
        <p:txBody>
          <a:bodyPr/>
          <a:lstStyle/>
          <a:p>
            <a:fld id="{830C816F-B422-40EB-B91C-8A702DBE5BA8}" type="datetimeFigureOut">
              <a:rPr lang="en-GB" smtClean="0"/>
              <a:t>28/08/2025</a:t>
            </a:fld>
            <a:endParaRPr lang="en-GB"/>
          </a:p>
        </p:txBody>
      </p:sp>
      <p:sp>
        <p:nvSpPr>
          <p:cNvPr id="6" name="Footer Placeholder 5">
            <a:extLst>
              <a:ext uri="{FF2B5EF4-FFF2-40B4-BE49-F238E27FC236}">
                <a16:creationId xmlns:a16="http://schemas.microsoft.com/office/drawing/2014/main" id="{7D11702E-04FF-86C2-A18A-C8CE6B9C0CD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01A24F4-FFC4-E12C-87E5-896ABE217199}"/>
              </a:ext>
            </a:extLst>
          </p:cNvPr>
          <p:cNvSpPr>
            <a:spLocks noGrp="1"/>
          </p:cNvSpPr>
          <p:nvPr>
            <p:ph type="sldNum" sz="quarter" idx="12"/>
          </p:nvPr>
        </p:nvSpPr>
        <p:spPr/>
        <p:txBody>
          <a:bodyPr/>
          <a:lstStyle/>
          <a:p>
            <a:fld id="{EE58D780-DAE8-44E1-B336-2236F6CD1C16}" type="slidenum">
              <a:rPr lang="en-GB" smtClean="0"/>
              <a:t>‹#›</a:t>
            </a:fld>
            <a:endParaRPr lang="en-GB"/>
          </a:p>
        </p:txBody>
      </p:sp>
    </p:spTree>
    <p:extLst>
      <p:ext uri="{BB962C8B-B14F-4D97-AF65-F5344CB8AC3E}">
        <p14:creationId xmlns:p14="http://schemas.microsoft.com/office/powerpoint/2010/main" val="22299005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5" Type="http://schemas.openxmlformats.org/officeDocument/2006/relationships/theme" Target="../theme/theme2.xml"/><Relationship Id="rId4"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D6DCB89-64B9-2D09-3FEE-6D064FEC1C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49E622-C66D-4B2C-312A-9853FCDF17D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27BD584-1FF5-7A3C-DCC4-D16F5BA8406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0C816F-B422-40EB-B91C-8A702DBE5BA8}" type="datetimeFigureOut">
              <a:rPr lang="en-GB" smtClean="0"/>
              <a:t>28/08/2025</a:t>
            </a:fld>
            <a:endParaRPr lang="en-GB"/>
          </a:p>
        </p:txBody>
      </p:sp>
      <p:sp>
        <p:nvSpPr>
          <p:cNvPr id="5" name="Footer Placeholder 4">
            <a:extLst>
              <a:ext uri="{FF2B5EF4-FFF2-40B4-BE49-F238E27FC236}">
                <a16:creationId xmlns:a16="http://schemas.microsoft.com/office/drawing/2014/main" id="{7FB56E0F-5D16-24F8-8165-97CD5B197CA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F309D059-D926-A0AB-062D-18EA45B19B4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58D780-DAE8-44E1-B336-2236F6CD1C16}" type="slidenum">
              <a:rPr lang="en-GB" smtClean="0"/>
              <a:t>‹#›</a:t>
            </a:fld>
            <a:endParaRPr lang="en-GB"/>
          </a:p>
        </p:txBody>
      </p:sp>
    </p:spTree>
    <p:extLst>
      <p:ext uri="{BB962C8B-B14F-4D97-AF65-F5344CB8AC3E}">
        <p14:creationId xmlns:p14="http://schemas.microsoft.com/office/powerpoint/2010/main" val="32447793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6286339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hyperlink" Target="https://eur03.safelinks.protection.outlook.com/?url=https%3A%2F%2Fwww.facebook.com%2Fiechydcyhoedduscymru%2F&amp;data=05%7C02%7CFrancesca.Brugnoli-Edwards4%40wales.nhs.uk%7C851932becfe04cd4208d08ddc9236ef4%7Cbb5628b8e3284082a856433c9edc8fae%7C0%7C0%7C638887876198265837%7CUnknown%7CTWFpbGZsb3d8eyJFbXB0eU1hcGkiOnRydWUsIlYiOiIwLjAuMDAwMCIsIlAiOiJXaW4zMiIsIkFOIjoiTWFpbCIsIldUIjoyfQ%3D%3D%7C0%7C%7C%7C&amp;sdata=2MeoEfjxSxs9sbkFmc3OwIzYIAiAyy2tcHtteEAOQ3U%3D&amp;reserved=0" TargetMode="External"/><Relationship Id="rId2" Type="http://schemas.openxmlformats.org/officeDocument/2006/relationships/hyperlink" Target="https://eur03.safelinks.protection.outlook.com/?url=https%3A%2F%2Fwww.facebook.com%2FPublicHealthWales&amp;data=05%7C02%7CFrancesca.Brugnoli-Edwards4%40wales.nhs.uk%7C851932becfe04cd4208d08ddc9236ef4%7Cbb5628b8e3284082a856433c9edc8fae%7C0%7C0%7C638887876198244352%7CUnknown%7CTWFpbGZsb3d8eyJFbXB0eU1hcGkiOnRydWUsIlYiOiIwLjAuMDAwMCIsIlAiOiJXaW4zMiIsIkFOIjoiTWFpbCIsIldUIjoyfQ%3D%3D%7C0%7C%7C%7C&amp;sdata=wJvqf8D9kShsKsZv5ZQQ4W5VZg%2Fv85%2FTaoF%2Fn%2BIiSNk%3D&amp;reserved=0" TargetMode="External"/><Relationship Id="rId1" Type="http://schemas.openxmlformats.org/officeDocument/2006/relationships/slideLayout" Target="../slideLayouts/slideLayout14.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hyperlink" Target="https://eur03.safelinks.protection.outlook.com/?url=https%3A%2F%2Fwww.linkedin.com%2Fcompany%2Fpublic-health-wales&amp;data=05%7C02%7CFrancesca.Brugnoli-Edwards4%40wales.nhs.uk%7C851932becfe04cd4208d08ddc9236ef4%7Cbb5628b8e3284082a856433c9edc8fae%7C0%7C0%7C638887876198279966%7CUnknown%7CTWFpbGZsb3d8eyJFbXB0eU1hcGkiOnRydWUsIlYiOiIwLjAuMDAwMCIsIlAiOiJXaW4zMiIsIkFOIjoiTWFpbCIsIldUIjoyfQ%3D%3D%7C0%7C%7C%7C&amp;sdata=Ff2hrUZst3pwFxS%2BolUvxmXPdHIgyPKGt7bkTARyuTc%3D&amp;reserved=0"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hyperlink" Target="https://nhswales365.sharepoint.com/sites/PHW_VPDPComms/SitePages/IVOR.aspx" TargetMode="External"/><Relationship Id="rId1" Type="http://schemas.openxmlformats.org/officeDocument/2006/relationships/slideLayout" Target="../slideLayouts/slideLayout14.xml"/><Relationship Id="rId5" Type="http://schemas.openxmlformats.org/officeDocument/2006/relationships/image" Target="../media/image29.png"/><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3" Type="http://schemas.openxmlformats.org/officeDocument/2006/relationships/hyperlink" Target="https://phw.nhs.wales/topics/immunisation-and-vaccines/fluvaccine/resourcesforprofessionals/" TargetMode="External"/><Relationship Id="rId2" Type="http://schemas.openxmlformats.org/officeDocument/2006/relationships/image" Target="../media/image30.png"/><Relationship Id="rId1" Type="http://schemas.openxmlformats.org/officeDocument/2006/relationships/slideLayout" Target="../slideLayouts/slideLayout14.xml"/><Relationship Id="rId5" Type="http://schemas.openxmlformats.org/officeDocument/2006/relationships/image" Target="../media/image31.png"/><Relationship Id="rId4" Type="http://schemas.openxmlformats.org/officeDocument/2006/relationships/hyperlink" Target="https://phw.nhs.wales/topics/immunisation-and-vaccines/immunisation-elearning/"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hyperlink" Target="https://phw.nhs.wales/topics/immunisation-and-vaccines/school-age-children-and-young-people/#info-school" TargetMode="External"/><Relationship Id="rId1" Type="http://schemas.openxmlformats.org/officeDocument/2006/relationships/slideLayout" Target="../slideLayouts/slideLayout14.xml"/><Relationship Id="rId4" Type="http://schemas.openxmlformats.org/officeDocument/2006/relationships/image" Target="../media/image33.png"/></Relationships>
</file>

<file path=ppt/slides/_rels/slide14.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hyperlink" Target="https://phw.nhs.wales/topics/immunisation-and-vaccines/fluvaccine/" TargetMode="External"/><Relationship Id="rId7" Type="http://schemas.openxmlformats.org/officeDocument/2006/relationships/image" Target="../media/image34.png"/><Relationship Id="rId2" Type="http://schemas.openxmlformats.org/officeDocument/2006/relationships/notesSlide" Target="../notesSlides/notesSlide9.xml"/><Relationship Id="rId1" Type="http://schemas.openxmlformats.org/officeDocument/2006/relationships/slideLayout" Target="../slideLayouts/slideLayout14.xml"/><Relationship Id="rId6" Type="http://schemas.openxmlformats.org/officeDocument/2006/relationships/hyperlink" Target="https://nhswales365.sharepoint.com/sites/PHW_VPDPComms" TargetMode="External"/><Relationship Id="rId5" Type="http://schemas.openxmlformats.org/officeDocument/2006/relationships/hyperlink" Target="https://phw.nhs.wales/topics/immunisation-and-vaccines/vaccines-professionals/" TargetMode="External"/><Relationship Id="rId4" Type="http://schemas.openxmlformats.org/officeDocument/2006/relationships/hyperlink" Target="https://icc.gig.cymru/pynciau/imiwneiddio-a-brechlynnau/brechlynffliw/" TargetMode="External"/></Relationships>
</file>

<file path=ppt/slides/_rels/slide2.xml.rels><?xml version="1.0" encoding="UTF-8" standalone="yes"?>
<Relationships xmlns="http://schemas.openxmlformats.org/package/2006/relationships"><Relationship Id="rId8" Type="http://schemas.openxmlformats.org/officeDocument/2006/relationships/hyperlink" Target="https://icc.gig.cymru/pynciau/imiwneiddio-a-brechlynnau/brechu-mewn-fformatau-hygyrch/plant-a-phobl-ifanc-oed-ysgol/" TargetMode="External"/><Relationship Id="rId3" Type="http://schemas.openxmlformats.org/officeDocument/2006/relationships/hyperlink" Target="https://phw.nhs.wales/topics/immunisation-and-vaccines/leaflets/school-age-children-and-young-people/" TargetMode="External"/><Relationship Id="rId7" Type="http://schemas.openxmlformats.org/officeDocument/2006/relationships/hyperlink" Target="https://phw.nhs.wales/topics/immunisation-and-vaccines/vaccination-information-in-accessible-formats/school-age/" TargetMode="External"/><Relationship Id="rId2" Type="http://schemas.openxmlformats.org/officeDocument/2006/relationships/notesSlide" Target="../notesSlides/notesSlide2.xml"/><Relationship Id="rId1" Type="http://schemas.openxmlformats.org/officeDocument/2006/relationships/slideLayout" Target="../slideLayouts/slideLayout14.xml"/><Relationship Id="rId6" Type="http://schemas.openxmlformats.org/officeDocument/2006/relationships/hyperlink" Target="mailto:phw.vaccines@wales.nhs.uk" TargetMode="External"/><Relationship Id="rId11" Type="http://schemas.openxmlformats.org/officeDocument/2006/relationships/image" Target="../media/image5.png"/><Relationship Id="rId5" Type="http://schemas.openxmlformats.org/officeDocument/2006/relationships/hyperlink" Target="https://phw.nhs.wales/services-and-teams/health-information-resources/" TargetMode="External"/><Relationship Id="rId10" Type="http://schemas.openxmlformats.org/officeDocument/2006/relationships/image" Target="../media/image4.png"/><Relationship Id="rId4" Type="http://schemas.openxmlformats.org/officeDocument/2006/relationships/hyperlink" Target="https://icc.gig.cymru/pynciau/imiwneiddio-a-brechlynnau/taflenni/plant-a-phobl-ifanc-oed-ysgol/" TargetMode="External"/><Relationship Id="rId9"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hyperlink" Target="https://phw.nhs.wales/topics/immunisation-and-vaccines/fluvaccine/childhood-influenza-vaccination-programme/" TargetMode="External"/><Relationship Id="rId2" Type="http://schemas.openxmlformats.org/officeDocument/2006/relationships/notesSlide" Target="../notesSlides/notesSlide3.xml"/><Relationship Id="rId1" Type="http://schemas.openxmlformats.org/officeDocument/2006/relationships/slideLayout" Target="../slideLayouts/slideLayout14.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phw.nhs.wales/topics/immunisation-and-vaccines/fluvaccine/childhood-influenza-vaccination-programme/" TargetMode="External"/><Relationship Id="rId1" Type="http://schemas.openxmlformats.org/officeDocument/2006/relationships/slideLayout" Target="../slideLayouts/slideLayout14.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8" Type="http://schemas.openxmlformats.org/officeDocument/2006/relationships/hyperlink" Target="https://phw.brandkitapp.com/" TargetMode="External"/><Relationship Id="rId3" Type="http://schemas.openxmlformats.org/officeDocument/2006/relationships/image" Target="../media/image10.png"/><Relationship Id="rId7" Type="http://schemas.openxmlformats.org/officeDocument/2006/relationships/hyperlink" Target="https://phw.nhs.wales/services-and-teams/health-information-resources/#!/Plant-a-phobl-ifanc-Children-&amp;-young-people/c/161528096" TargetMode="External"/><Relationship Id="rId2" Type="http://schemas.openxmlformats.org/officeDocument/2006/relationships/notesSlide" Target="../notesSlides/notesSlide4.xml"/><Relationship Id="rId1" Type="http://schemas.openxmlformats.org/officeDocument/2006/relationships/slideLayout" Target="../slideLayouts/slideLayout1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hyperlink" Target="https://phw.nhs.wales/topics/immunisation-and-vaccines/leaflets/" TargetMode="External"/><Relationship Id="rId2" Type="http://schemas.openxmlformats.org/officeDocument/2006/relationships/notesSlide" Target="../notesSlides/notesSlide5.xml"/><Relationship Id="rId1" Type="http://schemas.openxmlformats.org/officeDocument/2006/relationships/slideLayout" Target="../slideLayouts/slideLayout14.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hyperlink" Target="https://icc.gig.cymru/pynciau/imiwneiddio-a-brechlynnau/taflenni/"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phw.nhs.wales/topics/immunisation-and-vaccines/school-age-children-and-young-people/#info-school" TargetMode="External"/><Relationship Id="rId7"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14.xml"/><Relationship Id="rId6" Type="http://schemas.openxmlformats.org/officeDocument/2006/relationships/image" Target="../media/image17.png"/><Relationship Id="rId5" Type="http://schemas.openxmlformats.org/officeDocument/2006/relationships/hyperlink" Target="https://icc.gig.cymru/pynciau/imiwneiddio-a-brechlynnau/brechlynffliw/rhaglen-brechu-plant-rhag-y-ffliw/" TargetMode="External"/><Relationship Id="rId4" Type="http://schemas.openxmlformats.org/officeDocument/2006/relationships/hyperlink" Target="https://phw.nhs.wales/topics/immunisation-and-vaccines/fluvaccine/childhood-influenza-vaccination-programme/" TargetMode="External"/></Relationships>
</file>

<file path=ppt/slides/_rels/slide8.xml.rels><?xml version="1.0" encoding="UTF-8" standalone="yes"?>
<Relationships xmlns="http://schemas.openxmlformats.org/package/2006/relationships"><Relationship Id="rId8" Type="http://schemas.openxmlformats.org/officeDocument/2006/relationships/hyperlink" Target="https://www.youtube.com/watch?v=j7J-lD6y5rs" TargetMode="External"/><Relationship Id="rId3" Type="http://schemas.openxmlformats.org/officeDocument/2006/relationships/image" Target="../media/image19.png"/><Relationship Id="rId7" Type="http://schemas.openxmlformats.org/officeDocument/2006/relationships/hyperlink" Target="https://www.youtube.com/watch?v=fpIvkhNJkgU" TargetMode="External"/><Relationship Id="rId2" Type="http://schemas.openxmlformats.org/officeDocument/2006/relationships/notesSlide" Target="../notesSlides/notesSlide7.xml"/><Relationship Id="rId1" Type="http://schemas.openxmlformats.org/officeDocument/2006/relationships/slideLayout" Target="../slideLayouts/slideLayout14.xml"/><Relationship Id="rId6" Type="http://schemas.openxmlformats.org/officeDocument/2006/relationships/hyperlink" Target="https://www.youtube.com/watch?v=hcHG-W647m4" TargetMode="External"/><Relationship Id="rId5" Type="http://schemas.openxmlformats.org/officeDocument/2006/relationships/hyperlink" Target="https://www.youtube.com/watch?v=KIbPEFRJz1o" TargetMode="External"/><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hyperlink" Target="https://phw.brandkitapp.com/" TargetMode="External"/><Relationship Id="rId7"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14.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7402" y="3751262"/>
            <a:ext cx="11727785" cy="2590543"/>
          </a:xfrm>
        </p:spPr>
        <p:txBody>
          <a:bodyPr>
            <a:noAutofit/>
          </a:bodyPr>
          <a:lstStyle/>
          <a:p>
            <a:r>
              <a:rPr lang="en-GB" sz="3600"/>
              <a:t>School aged flu resources 2025/26 </a:t>
            </a:r>
          </a:p>
        </p:txBody>
      </p:sp>
      <p:sp>
        <p:nvSpPr>
          <p:cNvPr id="3" name="TextBox 2">
            <a:extLst>
              <a:ext uri="{FF2B5EF4-FFF2-40B4-BE49-F238E27FC236}">
                <a16:creationId xmlns:a16="http://schemas.microsoft.com/office/drawing/2014/main" id="{5424C44A-CF2B-CF64-3107-594B030422AC}"/>
              </a:ext>
            </a:extLst>
          </p:cNvPr>
          <p:cNvSpPr txBox="1"/>
          <p:nvPr/>
        </p:nvSpPr>
        <p:spPr>
          <a:xfrm>
            <a:off x="447795" y="5002977"/>
            <a:ext cx="6339349" cy="2308324"/>
          </a:xfrm>
          <a:prstGeom prst="rect">
            <a:avLst/>
          </a:prstGeom>
          <a:noFill/>
        </p:spPr>
        <p:txBody>
          <a:bodyPr wrap="square">
            <a:spAutoFit/>
          </a:bodyPr>
          <a:lstStyle/>
          <a:p>
            <a:r>
              <a:rPr lang="en-GB" sz="2400">
                <a:solidFill>
                  <a:schemeClr val="bg1"/>
                </a:solidFill>
              </a:rPr>
              <a:t>Vaccine Preventable Disease Programme</a:t>
            </a:r>
          </a:p>
          <a:p>
            <a:r>
              <a:rPr lang="en-GB" sz="2400">
                <a:solidFill>
                  <a:schemeClr val="bg1"/>
                </a:solidFill>
              </a:rPr>
              <a:t>Public Health Wales</a:t>
            </a:r>
          </a:p>
          <a:p>
            <a:endParaRPr lang="en-GB" sz="2400">
              <a:solidFill>
                <a:schemeClr val="bg1"/>
              </a:solidFill>
            </a:endParaRPr>
          </a:p>
          <a:p>
            <a:r>
              <a:rPr lang="en-GB" sz="2400">
                <a:solidFill>
                  <a:schemeClr val="bg1"/>
                </a:solidFill>
              </a:rPr>
              <a:t>August 2025</a:t>
            </a:r>
          </a:p>
          <a:p>
            <a:endParaRPr lang="en-GB" sz="2400">
              <a:solidFill>
                <a:schemeClr val="bg1"/>
              </a:solidFill>
            </a:endParaRPr>
          </a:p>
          <a:p>
            <a:endParaRPr lang="en-GB" sz="2400">
              <a:solidFill>
                <a:schemeClr val="bg1"/>
              </a:solidFill>
            </a:endParaRPr>
          </a:p>
        </p:txBody>
      </p:sp>
    </p:spTree>
    <p:extLst>
      <p:ext uri="{BB962C8B-B14F-4D97-AF65-F5344CB8AC3E}">
        <p14:creationId xmlns:p14="http://schemas.microsoft.com/office/powerpoint/2010/main" val="12637614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D3814EB-C144-667F-06C2-6D15C5651086}"/>
              </a:ext>
            </a:extLst>
          </p:cNvPr>
          <p:cNvSpPr>
            <a:spLocks noGrp="1"/>
          </p:cNvSpPr>
          <p:nvPr>
            <p:ph idx="1"/>
          </p:nvPr>
        </p:nvSpPr>
        <p:spPr>
          <a:xfrm>
            <a:off x="687553" y="1363720"/>
            <a:ext cx="5475122" cy="4351338"/>
          </a:xfrm>
        </p:spPr>
        <p:txBody>
          <a:bodyPr/>
          <a:lstStyle/>
          <a:p>
            <a:pPr marL="0" indent="0">
              <a:buNone/>
            </a:pPr>
            <a:r>
              <a:rPr lang="en-GB" sz="2600" dirty="0"/>
              <a:t>You can follow Public Health Wales on social media here:</a:t>
            </a:r>
          </a:p>
          <a:p>
            <a:r>
              <a:rPr lang="en-GB" sz="2600" dirty="0"/>
              <a:t>Facebook: </a:t>
            </a:r>
            <a:r>
              <a:rPr lang="en-GB" sz="2600" u="sng" dirty="0">
                <a:hlinkClick r:id="rId2" tooltip="https://www.facebook.com/publichealthwales"/>
              </a:rPr>
              <a:t>Eng</a:t>
            </a:r>
            <a:r>
              <a:rPr lang="en-GB" sz="2600" dirty="0"/>
              <a:t> | </a:t>
            </a:r>
            <a:r>
              <a:rPr lang="en-GB" sz="2600" u="sng" dirty="0">
                <a:hlinkClick r:id="rId3" tooltip="https://www.facebook.com/iechydcyhoedduscymru/"/>
              </a:rPr>
              <a:t>Cym</a:t>
            </a:r>
            <a:r>
              <a:rPr lang="en-GB" sz="2600" dirty="0"/>
              <a:t> </a:t>
            </a:r>
          </a:p>
          <a:p>
            <a:r>
              <a:rPr lang="en-GB" sz="2600" dirty="0"/>
              <a:t>Instagram: @publichealthwales</a:t>
            </a:r>
          </a:p>
          <a:p>
            <a:r>
              <a:rPr lang="en-GB" sz="2600" dirty="0"/>
              <a:t>LinkedIn: </a:t>
            </a:r>
            <a:r>
              <a:rPr lang="en-GB" sz="2600" u="sng" dirty="0">
                <a:hlinkClick r:id="rId4" tooltip="https://www.linkedin.com/company/public-health-wales"/>
              </a:rPr>
              <a:t>https://www.linkedin.com/company/public-health-wales</a:t>
            </a:r>
            <a:endParaRPr lang="en-GB" sz="2600" dirty="0"/>
          </a:p>
          <a:p>
            <a:r>
              <a:rPr lang="en-GB" sz="2600" dirty="0"/>
              <a:t>TikTok: @publichealthwales</a:t>
            </a:r>
          </a:p>
          <a:p>
            <a:endParaRPr lang="en-GB" dirty="0"/>
          </a:p>
        </p:txBody>
      </p:sp>
      <p:sp>
        <p:nvSpPr>
          <p:cNvPr id="5" name="TextBox 4">
            <a:extLst>
              <a:ext uri="{FF2B5EF4-FFF2-40B4-BE49-F238E27FC236}">
                <a16:creationId xmlns:a16="http://schemas.microsoft.com/office/drawing/2014/main" id="{679DB9A7-1163-29D2-BEA7-78F193CB935C}"/>
              </a:ext>
            </a:extLst>
          </p:cNvPr>
          <p:cNvSpPr txBox="1"/>
          <p:nvPr/>
        </p:nvSpPr>
        <p:spPr>
          <a:xfrm>
            <a:off x="687553" y="434815"/>
            <a:ext cx="6216874" cy="492443"/>
          </a:xfrm>
          <a:prstGeom prst="rect">
            <a:avLst/>
          </a:prstGeom>
          <a:noFill/>
        </p:spPr>
        <p:txBody>
          <a:bodyPr wrap="square" rtlCol="0">
            <a:spAutoFit/>
          </a:bodyPr>
          <a:lstStyle/>
          <a:p>
            <a:r>
              <a:rPr lang="en-GB" sz="2600" b="1"/>
              <a:t>Communications campaign (2)</a:t>
            </a:r>
          </a:p>
        </p:txBody>
      </p:sp>
      <p:pic>
        <p:nvPicPr>
          <p:cNvPr id="7" name="Picture 6">
            <a:extLst>
              <a:ext uri="{FF2B5EF4-FFF2-40B4-BE49-F238E27FC236}">
                <a16:creationId xmlns:a16="http://schemas.microsoft.com/office/drawing/2014/main" id="{2D56640C-F983-DBED-544E-64823C1F1A3E}"/>
              </a:ext>
            </a:extLst>
          </p:cNvPr>
          <p:cNvPicPr>
            <a:picLocks noChangeAspect="1"/>
          </p:cNvPicPr>
          <p:nvPr/>
        </p:nvPicPr>
        <p:blipFill>
          <a:blip r:embed="rId5"/>
          <a:srcRect b="8816"/>
          <a:stretch/>
        </p:blipFill>
        <p:spPr>
          <a:xfrm>
            <a:off x="5804812" y="295705"/>
            <a:ext cx="5506622" cy="2667629"/>
          </a:xfrm>
          <a:prstGeom prst="rect">
            <a:avLst/>
          </a:prstGeom>
        </p:spPr>
      </p:pic>
      <p:pic>
        <p:nvPicPr>
          <p:cNvPr id="2" name="Picture 1" descr="A screenshot of a video&#10;&#10;AI-generated content may be incorrect.">
            <a:extLst>
              <a:ext uri="{FF2B5EF4-FFF2-40B4-BE49-F238E27FC236}">
                <a16:creationId xmlns:a16="http://schemas.microsoft.com/office/drawing/2014/main" id="{24B92C58-82C6-7DA9-B996-2686143AA241}"/>
              </a:ext>
            </a:extLst>
          </p:cNvPr>
          <p:cNvPicPr>
            <a:picLocks noChangeAspect="1"/>
          </p:cNvPicPr>
          <p:nvPr/>
        </p:nvPicPr>
        <p:blipFill>
          <a:blip r:embed="rId6"/>
          <a:srcRect l="-69" t="453" r="-91" b="11682"/>
          <a:stretch>
            <a:fillRect/>
          </a:stretch>
        </p:blipFill>
        <p:spPr>
          <a:xfrm>
            <a:off x="7387175" y="2384277"/>
            <a:ext cx="4487814" cy="3521344"/>
          </a:xfrm>
          <a:prstGeom prst="rect">
            <a:avLst/>
          </a:prstGeom>
        </p:spPr>
      </p:pic>
    </p:spTree>
    <p:extLst>
      <p:ext uri="{BB962C8B-B14F-4D97-AF65-F5344CB8AC3E}">
        <p14:creationId xmlns:p14="http://schemas.microsoft.com/office/powerpoint/2010/main" val="14002211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B4326F-CF37-8B22-8120-27C59DD83B2A}"/>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3CDAA96F-710D-FD15-6CD0-D7307D45F014}"/>
              </a:ext>
            </a:extLst>
          </p:cNvPr>
          <p:cNvSpPr txBox="1"/>
          <p:nvPr/>
        </p:nvSpPr>
        <p:spPr>
          <a:xfrm>
            <a:off x="687552" y="434815"/>
            <a:ext cx="9351797" cy="492443"/>
          </a:xfrm>
          <a:prstGeom prst="rect">
            <a:avLst/>
          </a:prstGeom>
          <a:noFill/>
        </p:spPr>
        <p:txBody>
          <a:bodyPr wrap="square" rtlCol="0">
            <a:spAutoFit/>
          </a:bodyPr>
          <a:lstStyle/>
          <a:p>
            <a:r>
              <a:rPr lang="en-GB" sz="2600" b="1" dirty="0"/>
              <a:t>Public Health Wales – School Age Flu Vaccination Data</a:t>
            </a:r>
          </a:p>
        </p:txBody>
      </p:sp>
      <p:sp>
        <p:nvSpPr>
          <p:cNvPr id="4" name="Content Placeholder 3">
            <a:extLst>
              <a:ext uri="{FF2B5EF4-FFF2-40B4-BE49-F238E27FC236}">
                <a16:creationId xmlns:a16="http://schemas.microsoft.com/office/drawing/2014/main" id="{2F76934E-72F4-BE0D-05CC-3F562FFAFF10}"/>
              </a:ext>
            </a:extLst>
          </p:cNvPr>
          <p:cNvSpPr>
            <a:spLocks noGrp="1"/>
          </p:cNvSpPr>
          <p:nvPr>
            <p:ph idx="1"/>
          </p:nvPr>
        </p:nvSpPr>
        <p:spPr>
          <a:xfrm>
            <a:off x="687552" y="1253331"/>
            <a:ext cx="10515600" cy="4351338"/>
          </a:xfrm>
        </p:spPr>
        <p:txBody>
          <a:bodyPr/>
          <a:lstStyle/>
          <a:p>
            <a:pPr marL="0" indent="0">
              <a:buNone/>
            </a:pPr>
            <a:r>
              <a:rPr lang="en-GB" sz="1800"/>
              <a:t>Public Health Wales publish weekly All Wales Summary reports of influenza vaccination uptake. These are circulated weekly during the influenza vaccination programme and include school aged vaccination uptake. Summaries are also uploaded on to VPDPs </a:t>
            </a:r>
            <a:r>
              <a:rPr lang="en-GB" sz="1800" err="1"/>
              <a:t>sharepoint</a:t>
            </a:r>
            <a:r>
              <a:rPr lang="en-GB" sz="1800"/>
              <a:t> page here:</a:t>
            </a:r>
          </a:p>
          <a:p>
            <a:pPr marL="0" indent="0">
              <a:buNone/>
            </a:pPr>
            <a:r>
              <a:rPr lang="en-GB" sz="1800">
                <a:hlinkClick r:id="rId2"/>
              </a:rPr>
              <a:t>Influenza Vaccine Online Reporting</a:t>
            </a:r>
            <a:r>
              <a:rPr lang="en-GB" sz="1800"/>
              <a:t> (NHS Intranet only)</a:t>
            </a:r>
          </a:p>
        </p:txBody>
      </p:sp>
      <p:pic>
        <p:nvPicPr>
          <p:cNvPr id="8" name="Picture 7">
            <a:extLst>
              <a:ext uri="{FF2B5EF4-FFF2-40B4-BE49-F238E27FC236}">
                <a16:creationId xmlns:a16="http://schemas.microsoft.com/office/drawing/2014/main" id="{25271506-CB87-67CC-79F0-98736F8A5EB6}"/>
              </a:ext>
            </a:extLst>
          </p:cNvPr>
          <p:cNvPicPr>
            <a:picLocks noChangeAspect="1"/>
          </p:cNvPicPr>
          <p:nvPr/>
        </p:nvPicPr>
        <p:blipFill>
          <a:blip r:embed="rId3"/>
          <a:stretch>
            <a:fillRect/>
          </a:stretch>
        </p:blipFill>
        <p:spPr>
          <a:xfrm>
            <a:off x="730622" y="2612523"/>
            <a:ext cx="5214730" cy="2696704"/>
          </a:xfrm>
          <a:prstGeom prst="rect">
            <a:avLst/>
          </a:prstGeom>
          <a:ln>
            <a:solidFill>
              <a:schemeClr val="accent6"/>
            </a:solidFill>
          </a:ln>
        </p:spPr>
      </p:pic>
      <p:pic>
        <p:nvPicPr>
          <p:cNvPr id="12" name="Picture 11">
            <a:extLst>
              <a:ext uri="{FF2B5EF4-FFF2-40B4-BE49-F238E27FC236}">
                <a16:creationId xmlns:a16="http://schemas.microsoft.com/office/drawing/2014/main" id="{367CAD1A-D711-E41D-294E-F67B2C3D95A6}"/>
              </a:ext>
            </a:extLst>
          </p:cNvPr>
          <p:cNvPicPr>
            <a:picLocks noChangeAspect="1"/>
          </p:cNvPicPr>
          <p:nvPr/>
        </p:nvPicPr>
        <p:blipFill>
          <a:blip r:embed="rId4"/>
          <a:stretch>
            <a:fillRect/>
          </a:stretch>
        </p:blipFill>
        <p:spPr>
          <a:xfrm>
            <a:off x="6694035" y="2193423"/>
            <a:ext cx="5138937" cy="1416552"/>
          </a:xfrm>
          <a:prstGeom prst="rect">
            <a:avLst/>
          </a:prstGeom>
          <a:ln>
            <a:solidFill>
              <a:schemeClr val="accent6"/>
            </a:solidFill>
          </a:ln>
        </p:spPr>
      </p:pic>
      <p:pic>
        <p:nvPicPr>
          <p:cNvPr id="14" name="Picture 13">
            <a:extLst>
              <a:ext uri="{FF2B5EF4-FFF2-40B4-BE49-F238E27FC236}">
                <a16:creationId xmlns:a16="http://schemas.microsoft.com/office/drawing/2014/main" id="{7497C2F7-3D50-99E1-9259-D3109CB41FA2}"/>
              </a:ext>
            </a:extLst>
          </p:cNvPr>
          <p:cNvPicPr>
            <a:picLocks noChangeAspect="1"/>
          </p:cNvPicPr>
          <p:nvPr/>
        </p:nvPicPr>
        <p:blipFill>
          <a:blip r:embed="rId5"/>
          <a:stretch>
            <a:fillRect/>
          </a:stretch>
        </p:blipFill>
        <p:spPr>
          <a:xfrm>
            <a:off x="7702788" y="3829049"/>
            <a:ext cx="3212862" cy="2251419"/>
          </a:xfrm>
          <a:prstGeom prst="rect">
            <a:avLst/>
          </a:prstGeom>
          <a:ln>
            <a:solidFill>
              <a:schemeClr val="accent6"/>
            </a:solidFill>
          </a:ln>
        </p:spPr>
      </p:pic>
    </p:spTree>
    <p:extLst>
      <p:ext uri="{BB962C8B-B14F-4D97-AF65-F5344CB8AC3E}">
        <p14:creationId xmlns:p14="http://schemas.microsoft.com/office/powerpoint/2010/main" val="25056415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261E51-4D6D-371E-BC12-5BBB9BE940F4}"/>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35BDABBD-C384-2A9B-491A-56D0809B75E2}"/>
              </a:ext>
            </a:extLst>
          </p:cNvPr>
          <p:cNvSpPr txBox="1"/>
          <p:nvPr/>
        </p:nvSpPr>
        <p:spPr>
          <a:xfrm>
            <a:off x="687553" y="434815"/>
            <a:ext cx="6216874" cy="492443"/>
          </a:xfrm>
          <a:prstGeom prst="rect">
            <a:avLst/>
          </a:prstGeom>
          <a:noFill/>
        </p:spPr>
        <p:txBody>
          <a:bodyPr wrap="square" rtlCol="0">
            <a:spAutoFit/>
          </a:bodyPr>
          <a:lstStyle/>
          <a:p>
            <a:r>
              <a:rPr lang="en-GB" sz="2600" b="1"/>
              <a:t>Flu training resources</a:t>
            </a:r>
          </a:p>
        </p:txBody>
      </p:sp>
      <p:pic>
        <p:nvPicPr>
          <p:cNvPr id="2" name="Content Placeholder 1">
            <a:extLst>
              <a:ext uri="{FF2B5EF4-FFF2-40B4-BE49-F238E27FC236}">
                <a16:creationId xmlns:a16="http://schemas.microsoft.com/office/drawing/2014/main" id="{F0E748B3-3980-B718-280C-E4D364D8F2F1}"/>
              </a:ext>
            </a:extLst>
          </p:cNvPr>
          <p:cNvPicPr>
            <a:picLocks noGrp="1" noChangeAspect="1"/>
          </p:cNvPicPr>
          <p:nvPr>
            <p:ph idx="1"/>
          </p:nvPr>
        </p:nvPicPr>
        <p:blipFill>
          <a:blip r:embed="rId2"/>
          <a:stretch>
            <a:fillRect/>
          </a:stretch>
        </p:blipFill>
        <p:spPr>
          <a:xfrm>
            <a:off x="790575" y="1018063"/>
            <a:ext cx="4551873" cy="2549049"/>
          </a:xfrm>
          <a:prstGeom prst="rect">
            <a:avLst/>
          </a:prstGeom>
          <a:ln>
            <a:solidFill>
              <a:schemeClr val="tx1"/>
            </a:solidFill>
          </a:ln>
        </p:spPr>
      </p:pic>
      <p:sp>
        <p:nvSpPr>
          <p:cNvPr id="3" name="TextBox 2">
            <a:extLst>
              <a:ext uri="{FF2B5EF4-FFF2-40B4-BE49-F238E27FC236}">
                <a16:creationId xmlns:a16="http://schemas.microsoft.com/office/drawing/2014/main" id="{3370D055-2964-6512-B272-F682356F5307}"/>
              </a:ext>
            </a:extLst>
          </p:cNvPr>
          <p:cNvSpPr txBox="1"/>
          <p:nvPr/>
        </p:nvSpPr>
        <p:spPr>
          <a:xfrm>
            <a:off x="5564883" y="1071562"/>
            <a:ext cx="649376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latin typeface="Arial" panose="020B0604020202020204" pitchFamily="34" charset="0"/>
                <a:ea typeface="+mn-lt"/>
                <a:cs typeface="Arial" panose="020B0604020202020204" pitchFamily="34" charset="0"/>
              </a:rPr>
              <a:t>Flu training </a:t>
            </a:r>
            <a:r>
              <a:rPr lang="en-US" err="1">
                <a:latin typeface="Arial" panose="020B0604020202020204" pitchFamily="34" charset="0"/>
                <a:ea typeface="+mn-lt"/>
                <a:cs typeface="Arial" panose="020B0604020202020204" pitchFamily="34" charset="0"/>
              </a:rPr>
              <a:t>slideset</a:t>
            </a:r>
            <a:r>
              <a:rPr lang="en-US">
                <a:latin typeface="Arial" panose="020B0604020202020204" pitchFamily="34" charset="0"/>
                <a:ea typeface="+mn-lt"/>
                <a:cs typeface="Arial" panose="020B0604020202020204" pitchFamily="34" charset="0"/>
              </a:rPr>
              <a:t> available </a:t>
            </a:r>
            <a:r>
              <a:rPr lang="en-US">
                <a:solidFill>
                  <a:srgbClr val="024DBC"/>
                </a:solidFill>
                <a:latin typeface="Arial" panose="020B0604020202020204" pitchFamily="34" charset="0"/>
                <a:ea typeface="+mn-lt"/>
                <a:cs typeface="Arial" panose="020B0604020202020204" pitchFamily="34" charset="0"/>
                <a:hlinkClick r:id="rId3"/>
              </a:rPr>
              <a:t>here</a:t>
            </a:r>
            <a:r>
              <a:rPr lang="en-US">
                <a:solidFill>
                  <a:srgbClr val="024DBC"/>
                </a:solidFill>
                <a:latin typeface="Arial" panose="020B0604020202020204" pitchFamily="34" charset="0"/>
                <a:ea typeface="+mn-lt"/>
                <a:cs typeface="Arial" panose="020B0604020202020204" pitchFamily="34" charset="0"/>
              </a:rPr>
              <a:t> </a:t>
            </a:r>
            <a:r>
              <a:rPr lang="en-US">
                <a:latin typeface="Arial" panose="020B0604020202020204" pitchFamily="34" charset="0"/>
                <a:ea typeface="+mn-lt"/>
                <a:cs typeface="Arial" panose="020B0604020202020204" pitchFamily="34" charset="0"/>
              </a:rPr>
              <a:t>under ‘Training resources’ </a:t>
            </a:r>
            <a:endParaRPr lang="en-US">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0CB608A5-3554-F930-3140-E23E48AD80C9}"/>
              </a:ext>
            </a:extLst>
          </p:cNvPr>
          <p:cNvSpPr txBox="1"/>
          <p:nvPr/>
        </p:nvSpPr>
        <p:spPr>
          <a:xfrm>
            <a:off x="790575" y="3857942"/>
            <a:ext cx="4194130" cy="230832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latin typeface="Arial" panose="020B0604020202020204" pitchFamily="34" charset="0"/>
                <a:cs typeface="Arial" panose="020B0604020202020204" pitchFamily="34" charset="0"/>
              </a:rPr>
              <a:t>E-learning modules available via ESR or </a:t>
            </a:r>
            <a:r>
              <a:rPr lang="en-US" err="1">
                <a:latin typeface="Arial" panose="020B0604020202020204" pitchFamily="34" charset="0"/>
                <a:cs typeface="Arial" panose="020B0604020202020204" pitchFamily="34" charset="0"/>
              </a:rPr>
              <a:t>Learning@Wales</a:t>
            </a:r>
            <a:r>
              <a:rPr lang="en-US">
                <a:latin typeface="Arial" panose="020B0604020202020204" pitchFamily="34" charset="0"/>
                <a:cs typeface="Arial" panose="020B0604020202020204" pitchFamily="34" charset="0"/>
              </a:rPr>
              <a:t>:</a:t>
            </a:r>
          </a:p>
          <a:p>
            <a:pPr marL="285750" indent="-285750">
              <a:buFont typeface="Arial" panose="020B0604020202020204" pitchFamily="34" charset="0"/>
              <a:buChar char="•"/>
            </a:pPr>
            <a:r>
              <a:rPr lang="en-US">
                <a:latin typeface="Arial" panose="020B0604020202020204" pitchFamily="34" charset="0"/>
                <a:cs typeface="Arial" panose="020B0604020202020204" pitchFamily="34" charset="0"/>
              </a:rPr>
              <a:t>Flu vaccine information for health and social care staff in Wales 2025-26</a:t>
            </a:r>
          </a:p>
          <a:p>
            <a:pPr marL="285750" indent="-285750">
              <a:buFont typeface="Arial" panose="020B0604020202020204" pitchFamily="34" charset="0"/>
              <a:buChar char="•"/>
            </a:pPr>
            <a:r>
              <a:rPr lang="en-US">
                <a:latin typeface="Arial" panose="020B0604020202020204" pitchFamily="34" charset="0"/>
                <a:cs typeface="Arial" panose="020B0604020202020204" pitchFamily="34" charset="0"/>
              </a:rPr>
              <a:t>Flu clinical update for Wales 2025-26 </a:t>
            </a:r>
          </a:p>
          <a:p>
            <a:r>
              <a:rPr lang="en-US">
                <a:latin typeface="Arial" panose="020B0604020202020204" pitchFamily="34" charset="0"/>
                <a:cs typeface="Arial" panose="020B0604020202020204" pitchFamily="34" charset="0"/>
              </a:rPr>
              <a:t>More information available </a:t>
            </a:r>
            <a:r>
              <a:rPr lang="en-US">
                <a:solidFill>
                  <a:srgbClr val="024DBC"/>
                </a:solidFill>
                <a:latin typeface="Arial" panose="020B0604020202020204" pitchFamily="34" charset="0"/>
                <a:cs typeface="Arial" panose="020B0604020202020204" pitchFamily="34" charset="0"/>
                <a:hlinkClick r:id="rId4"/>
              </a:rPr>
              <a:t>here</a:t>
            </a:r>
            <a:endParaRPr lang="en-US">
              <a:solidFill>
                <a:srgbClr val="024DBC"/>
              </a:solidFill>
              <a:latin typeface="Arial" panose="020B0604020202020204" pitchFamily="34" charset="0"/>
              <a:cs typeface="Arial" panose="020B0604020202020204" pitchFamily="34" charset="0"/>
            </a:endParaRPr>
          </a:p>
        </p:txBody>
      </p:sp>
      <p:pic>
        <p:nvPicPr>
          <p:cNvPr id="1026" name="Picture 2">
            <a:extLst>
              <a:ext uri="{FF2B5EF4-FFF2-40B4-BE49-F238E27FC236}">
                <a16:creationId xmlns:a16="http://schemas.microsoft.com/office/drawing/2014/main" id="{D8BF6ECC-473A-4326-6B85-93CD1EA383E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6235" y="2230912"/>
            <a:ext cx="5759990" cy="3254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693761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C8EBDD-79AE-4929-C9DD-DCFEFA4A5067}"/>
              </a:ext>
            </a:extLst>
          </p:cNvPr>
          <p:cNvSpPr>
            <a:spLocks noGrp="1"/>
          </p:cNvSpPr>
          <p:nvPr>
            <p:ph type="title"/>
          </p:nvPr>
        </p:nvSpPr>
        <p:spPr>
          <a:xfrm>
            <a:off x="402771" y="150330"/>
            <a:ext cx="11014410" cy="728435"/>
          </a:xfrm>
        </p:spPr>
        <p:txBody>
          <a:bodyPr/>
          <a:lstStyle/>
          <a:p>
            <a:r>
              <a:rPr lang="en-GB" sz="2400" dirty="0"/>
              <a:t>‘School Based Vaccinations - A Guide for Schools’ - Welsh Government 2025</a:t>
            </a:r>
          </a:p>
        </p:txBody>
      </p:sp>
      <p:sp>
        <p:nvSpPr>
          <p:cNvPr id="3" name="Content Placeholder 2">
            <a:extLst>
              <a:ext uri="{FF2B5EF4-FFF2-40B4-BE49-F238E27FC236}">
                <a16:creationId xmlns:a16="http://schemas.microsoft.com/office/drawing/2014/main" id="{8138DD61-C917-DC5B-ADDA-1728C382DE8F}"/>
              </a:ext>
            </a:extLst>
          </p:cNvPr>
          <p:cNvSpPr>
            <a:spLocks noGrp="1"/>
          </p:cNvSpPr>
          <p:nvPr>
            <p:ph idx="1"/>
          </p:nvPr>
        </p:nvSpPr>
        <p:spPr>
          <a:xfrm>
            <a:off x="65457" y="1058874"/>
            <a:ext cx="5660225" cy="5480038"/>
          </a:xfrm>
        </p:spPr>
        <p:txBody>
          <a:bodyPr/>
          <a:lstStyle/>
          <a:p>
            <a:r>
              <a:rPr lang="en-GB" sz="1800" dirty="0"/>
              <a:t>School Based Vaccination Guidance released: Supporting the administration and management of childhood vaccination programmes delivered in schools. </a:t>
            </a:r>
          </a:p>
          <a:p>
            <a:r>
              <a:rPr lang="en-GB" sz="1800" dirty="0"/>
              <a:t>This outlines information for headteachers and school staff to support school nursing services in the provision of school-aged immunisations.</a:t>
            </a:r>
          </a:p>
          <a:p>
            <a:r>
              <a:rPr lang="en-GB" sz="1800" dirty="0"/>
              <a:t>It covers key information such as data sharing and consent to vaccination, including self consent / Gillick Competency.</a:t>
            </a:r>
          </a:p>
          <a:p>
            <a:r>
              <a:rPr lang="en-GB" sz="1800" dirty="0"/>
              <a:t>This is available in Welsh and English, and can be found on this </a:t>
            </a:r>
            <a:r>
              <a:rPr lang="en-GB" sz="1800" dirty="0">
                <a:hlinkClick r:id="rId2"/>
              </a:rPr>
              <a:t>webpage</a:t>
            </a:r>
            <a:r>
              <a:rPr lang="en-GB" sz="1800" dirty="0"/>
              <a:t>, under the heading ‘Information for Schools’.</a:t>
            </a:r>
          </a:p>
          <a:p>
            <a:r>
              <a:rPr lang="en-GB" sz="1800" dirty="0"/>
              <a:t>This can be shared with schools.</a:t>
            </a:r>
          </a:p>
        </p:txBody>
      </p:sp>
      <p:sp>
        <p:nvSpPr>
          <p:cNvPr id="5" name="Slide Number Placeholder 4">
            <a:extLst>
              <a:ext uri="{FF2B5EF4-FFF2-40B4-BE49-F238E27FC236}">
                <a16:creationId xmlns:a16="http://schemas.microsoft.com/office/drawing/2014/main" id="{EE6D488B-4E83-C016-74AF-04A30646C12A}"/>
              </a:ext>
            </a:extLst>
          </p:cNvPr>
          <p:cNvSpPr>
            <a:spLocks noGrp="1"/>
          </p:cNvSpPr>
          <p:nvPr>
            <p:ph type="sldNum" sz="quarter" idx="12"/>
          </p:nvPr>
        </p:nvSpPr>
        <p:spPr/>
        <p:txBody>
          <a:bodyPr/>
          <a:lstStyle/>
          <a:p>
            <a:fld id="{561D0CCE-8DCC-44DC-A653-AE62B1D84A52}" type="slidenum">
              <a:rPr lang="en-GB" smtClean="0"/>
              <a:pPr/>
              <a:t>13</a:t>
            </a:fld>
            <a:endParaRPr lang="en-GB"/>
          </a:p>
        </p:txBody>
      </p:sp>
      <p:pic>
        <p:nvPicPr>
          <p:cNvPr id="7" name="Picture 6">
            <a:extLst>
              <a:ext uri="{FF2B5EF4-FFF2-40B4-BE49-F238E27FC236}">
                <a16:creationId xmlns:a16="http://schemas.microsoft.com/office/drawing/2014/main" id="{97575511-ED66-4401-A201-4E31729796B7}"/>
              </a:ext>
            </a:extLst>
          </p:cNvPr>
          <p:cNvPicPr>
            <a:picLocks noChangeAspect="1"/>
          </p:cNvPicPr>
          <p:nvPr/>
        </p:nvPicPr>
        <p:blipFill>
          <a:blip r:embed="rId3"/>
          <a:srcRect t="6170"/>
          <a:stretch/>
        </p:blipFill>
        <p:spPr>
          <a:xfrm>
            <a:off x="5995039" y="878765"/>
            <a:ext cx="3201112" cy="4151050"/>
          </a:xfrm>
          <a:prstGeom prst="rect">
            <a:avLst/>
          </a:prstGeom>
        </p:spPr>
      </p:pic>
      <p:pic>
        <p:nvPicPr>
          <p:cNvPr id="9" name="Picture 8">
            <a:extLst>
              <a:ext uri="{FF2B5EF4-FFF2-40B4-BE49-F238E27FC236}">
                <a16:creationId xmlns:a16="http://schemas.microsoft.com/office/drawing/2014/main" id="{62C2159A-D4A4-FDF2-D46B-25AD6A714F0C}"/>
              </a:ext>
            </a:extLst>
          </p:cNvPr>
          <p:cNvPicPr>
            <a:picLocks noChangeAspect="1"/>
          </p:cNvPicPr>
          <p:nvPr/>
        </p:nvPicPr>
        <p:blipFill>
          <a:blip r:embed="rId4"/>
          <a:srcRect t="3121"/>
          <a:stretch/>
        </p:blipFill>
        <p:spPr>
          <a:xfrm>
            <a:off x="8978797" y="1939894"/>
            <a:ext cx="2805914" cy="3774976"/>
          </a:xfrm>
          <a:prstGeom prst="rect">
            <a:avLst/>
          </a:prstGeom>
        </p:spPr>
      </p:pic>
    </p:spTree>
    <p:extLst>
      <p:ext uri="{BB962C8B-B14F-4D97-AF65-F5344CB8AC3E}">
        <p14:creationId xmlns:p14="http://schemas.microsoft.com/office/powerpoint/2010/main" val="24272429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F65E9E-B501-2BE2-D736-02F62D8978EE}"/>
              </a:ext>
            </a:extLst>
          </p:cNvPr>
          <p:cNvSpPr>
            <a:spLocks noGrp="1"/>
          </p:cNvSpPr>
          <p:nvPr>
            <p:ph type="title"/>
          </p:nvPr>
        </p:nvSpPr>
        <p:spPr>
          <a:xfrm>
            <a:off x="381000" y="274164"/>
            <a:ext cx="11439525" cy="5638799"/>
          </a:xfrm>
        </p:spPr>
        <p:txBody>
          <a:bodyPr lIns="91440" tIns="45720" rIns="91440" bIns="45720" anchor="t"/>
          <a:lstStyle/>
          <a:p>
            <a:pPr algn="ctr"/>
            <a:br>
              <a:rPr lang="en-GB" b="1">
                <a:effectLst/>
                <a:ea typeface="Calibri" panose="020F0502020204030204" pitchFamily="34" charset="0"/>
              </a:rPr>
            </a:br>
            <a:br>
              <a:rPr lang="en-GB" b="1">
                <a:effectLst/>
                <a:ea typeface="Calibri" panose="020F0502020204030204" pitchFamily="34" charset="0"/>
              </a:rPr>
            </a:br>
            <a:br>
              <a:rPr lang="en-GB" sz="3200">
                <a:effectLst/>
                <a:ea typeface="Calibri" panose="020F0502020204030204" pitchFamily="34" charset="0"/>
              </a:rPr>
            </a:br>
            <a:br>
              <a:rPr lang="en-GB" sz="4000">
                <a:effectLst/>
                <a:ea typeface="Calibri" panose="020F0502020204030204" pitchFamily="34" charset="0"/>
              </a:rPr>
            </a:br>
            <a:endParaRPr lang="en-GB" sz="2800"/>
          </a:p>
        </p:txBody>
      </p:sp>
      <p:sp>
        <p:nvSpPr>
          <p:cNvPr id="5" name="Slide Number Placeholder 4">
            <a:extLst>
              <a:ext uri="{FF2B5EF4-FFF2-40B4-BE49-F238E27FC236}">
                <a16:creationId xmlns:a16="http://schemas.microsoft.com/office/drawing/2014/main" id="{6944C04F-3E68-9B65-BBED-7EE3CEC29E5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3" name="TextBox 2">
            <a:extLst>
              <a:ext uri="{FF2B5EF4-FFF2-40B4-BE49-F238E27FC236}">
                <a16:creationId xmlns:a16="http://schemas.microsoft.com/office/drawing/2014/main" id="{7F6D72F6-4A48-19C9-EF13-C1F913FDFFCB}"/>
              </a:ext>
            </a:extLst>
          </p:cNvPr>
          <p:cNvSpPr txBox="1"/>
          <p:nvPr/>
        </p:nvSpPr>
        <p:spPr>
          <a:xfrm>
            <a:off x="204474" y="77628"/>
            <a:ext cx="6216874" cy="492443"/>
          </a:xfrm>
          <a:prstGeom prst="rect">
            <a:avLst/>
          </a:prstGeom>
          <a:noFill/>
        </p:spPr>
        <p:txBody>
          <a:bodyPr wrap="square" rtlCol="0">
            <a:spAutoFit/>
          </a:bodyPr>
          <a:lstStyle/>
          <a:p>
            <a:r>
              <a:rPr lang="en-GB" sz="2600" b="1"/>
              <a:t>Public Health Wales website</a:t>
            </a:r>
          </a:p>
        </p:txBody>
      </p:sp>
      <p:sp>
        <p:nvSpPr>
          <p:cNvPr id="11" name="TextBox 10">
            <a:extLst>
              <a:ext uri="{FF2B5EF4-FFF2-40B4-BE49-F238E27FC236}">
                <a16:creationId xmlns:a16="http://schemas.microsoft.com/office/drawing/2014/main" id="{0343EB20-447F-3542-D4D3-B659E741B7A7}"/>
              </a:ext>
            </a:extLst>
          </p:cNvPr>
          <p:cNvSpPr txBox="1"/>
          <p:nvPr/>
        </p:nvSpPr>
        <p:spPr>
          <a:xfrm>
            <a:off x="304445" y="831405"/>
            <a:ext cx="7801212" cy="5632311"/>
          </a:xfrm>
          <a:prstGeom prst="rect">
            <a:avLst/>
          </a:prstGeom>
          <a:noFill/>
        </p:spPr>
        <p:txBody>
          <a:bodyPr wrap="square" rtlCol="0">
            <a:spAutoFit/>
          </a:bodyPr>
          <a:lstStyle/>
          <a:p>
            <a:pPr marL="285750" indent="-285750">
              <a:buFont typeface="Arial" panose="020B0604020202020204" pitchFamily="34" charset="0"/>
              <a:buChar char="•"/>
            </a:pPr>
            <a:r>
              <a:rPr lang="en-GB" dirty="0"/>
              <a:t>Public Health Wales have flu specific pages for the public but also for health care professionals delivering the flu vaccination programme</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The public page can be reached by visiting/typing into your web browser</a:t>
            </a:r>
          </a:p>
          <a:p>
            <a:pPr marL="742950" lvl="1" indent="-285750">
              <a:buFont typeface="Arial" panose="020B0604020202020204" pitchFamily="34" charset="0"/>
              <a:buChar char="•"/>
            </a:pPr>
            <a:r>
              <a:rPr lang="en-GB" dirty="0" err="1">
                <a:hlinkClick r:id="rId3"/>
              </a:rPr>
              <a:t>phw.nhs.wales</a:t>
            </a:r>
            <a:r>
              <a:rPr lang="en-GB" dirty="0">
                <a:hlinkClick r:id="rId3"/>
              </a:rPr>
              <a:t>/</a:t>
            </a:r>
            <a:r>
              <a:rPr lang="en-GB" dirty="0" err="1">
                <a:hlinkClick r:id="rId3"/>
              </a:rPr>
              <a:t>fluvaccine</a:t>
            </a:r>
            <a:r>
              <a:rPr lang="en-GB" dirty="0">
                <a:hlinkClick r:id="rId3"/>
              </a:rPr>
              <a:t> </a:t>
            </a:r>
            <a:endParaRPr lang="en-GB" dirty="0"/>
          </a:p>
          <a:p>
            <a:pPr marL="742950" lvl="1" indent="-285750">
              <a:buFont typeface="Arial" panose="020B0604020202020204" pitchFamily="34" charset="0"/>
              <a:buChar char="•"/>
            </a:pPr>
            <a:r>
              <a:rPr lang="en-GB" dirty="0" err="1">
                <a:hlinkClick r:id="rId4"/>
              </a:rPr>
              <a:t>icc.gig.cymru</a:t>
            </a:r>
            <a:r>
              <a:rPr lang="en-GB" dirty="0">
                <a:hlinkClick r:id="rId4"/>
              </a:rPr>
              <a:t>/</a:t>
            </a:r>
            <a:r>
              <a:rPr lang="en-GB" dirty="0" err="1">
                <a:hlinkClick r:id="rId4"/>
              </a:rPr>
              <a:t>brechlynffliw</a:t>
            </a:r>
            <a:endParaRPr lang="en-GB" dirty="0"/>
          </a:p>
          <a:p>
            <a:endParaRPr lang="en-GB" dirty="0"/>
          </a:p>
          <a:p>
            <a:pPr marL="285750" indent="-285750">
              <a:buFont typeface="Arial" panose="020B0604020202020204" pitchFamily="34" charset="0"/>
              <a:buChar char="•"/>
            </a:pPr>
            <a:r>
              <a:rPr lang="en-GB" dirty="0"/>
              <a:t>The health care professional page can also be accessed from the public page (see image circled </a:t>
            </a:r>
            <a:r>
              <a:rPr lang="en-GB"/>
              <a:t>right) </a:t>
            </a: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There is a specific page for the Childhood influenza vaccination programme available from the Flu resources for health and social care professionals page (see image circled right)</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Additional resources on vaccination for health care professionals on vaccination and immunisation in Wales are available at:</a:t>
            </a:r>
          </a:p>
          <a:p>
            <a:pPr marL="742950" lvl="1" indent="-285750">
              <a:buFont typeface="Arial" panose="020B0604020202020204" pitchFamily="34" charset="0"/>
              <a:buChar char="•"/>
            </a:pPr>
            <a:r>
              <a:rPr lang="en-GB" dirty="0" err="1">
                <a:hlinkClick r:id="rId5"/>
              </a:rPr>
              <a:t>phw.nhs.wales</a:t>
            </a:r>
            <a:r>
              <a:rPr lang="en-GB" dirty="0">
                <a:hlinkClick r:id="rId5"/>
              </a:rPr>
              <a:t>/vaccines-professionals</a:t>
            </a:r>
            <a:r>
              <a:rPr lang="en-GB" dirty="0"/>
              <a:t> and</a:t>
            </a:r>
          </a:p>
          <a:p>
            <a:pPr marL="742950" lvl="1" indent="-285750">
              <a:buFont typeface="Arial" panose="020B0604020202020204" pitchFamily="34" charset="0"/>
              <a:buChar char="•"/>
            </a:pPr>
            <a:r>
              <a:rPr lang="en-GB" dirty="0">
                <a:hlinkClick r:id="rId6"/>
              </a:rPr>
              <a:t>Vaccine Preventable Disease Programme (VPDP) - Home (sharepoint.com)</a:t>
            </a:r>
            <a:endParaRPr lang="en-GB" dirty="0"/>
          </a:p>
          <a:p>
            <a:pPr marL="285750" indent="-285750">
              <a:buFont typeface="Arial" panose="020B0604020202020204" pitchFamily="34" charset="0"/>
              <a:buChar char="•"/>
            </a:pPr>
            <a:endParaRPr lang="en-GB" dirty="0"/>
          </a:p>
        </p:txBody>
      </p:sp>
      <p:pic>
        <p:nvPicPr>
          <p:cNvPr id="6" name="Picture 5">
            <a:extLst>
              <a:ext uri="{FF2B5EF4-FFF2-40B4-BE49-F238E27FC236}">
                <a16:creationId xmlns:a16="http://schemas.microsoft.com/office/drawing/2014/main" id="{68DFB3F1-EDF9-435D-4757-ECF375AF19B8}"/>
              </a:ext>
            </a:extLst>
          </p:cNvPr>
          <p:cNvPicPr>
            <a:picLocks noChangeAspect="1"/>
          </p:cNvPicPr>
          <p:nvPr/>
        </p:nvPicPr>
        <p:blipFill>
          <a:blip r:embed="rId7"/>
          <a:stretch>
            <a:fillRect/>
          </a:stretch>
        </p:blipFill>
        <p:spPr>
          <a:xfrm>
            <a:off x="8454981" y="1670495"/>
            <a:ext cx="3542070" cy="2056401"/>
          </a:xfrm>
          <a:prstGeom prst="rect">
            <a:avLst/>
          </a:prstGeom>
          <a:ln>
            <a:solidFill>
              <a:schemeClr val="accent6"/>
            </a:solidFill>
          </a:ln>
        </p:spPr>
      </p:pic>
      <p:pic>
        <p:nvPicPr>
          <p:cNvPr id="8" name="Picture 7">
            <a:extLst>
              <a:ext uri="{FF2B5EF4-FFF2-40B4-BE49-F238E27FC236}">
                <a16:creationId xmlns:a16="http://schemas.microsoft.com/office/drawing/2014/main" id="{49FC5767-0C0C-9DCB-36C5-9770A6AED7D5}"/>
              </a:ext>
            </a:extLst>
          </p:cNvPr>
          <p:cNvPicPr>
            <a:picLocks noChangeAspect="1"/>
          </p:cNvPicPr>
          <p:nvPr/>
        </p:nvPicPr>
        <p:blipFill>
          <a:blip r:embed="rId8"/>
          <a:stretch>
            <a:fillRect/>
          </a:stretch>
        </p:blipFill>
        <p:spPr>
          <a:xfrm>
            <a:off x="7675472" y="4176185"/>
            <a:ext cx="4516528" cy="1904930"/>
          </a:xfrm>
          <a:prstGeom prst="rect">
            <a:avLst/>
          </a:prstGeom>
          <a:ln>
            <a:solidFill>
              <a:schemeClr val="accent6"/>
            </a:solidFill>
          </a:ln>
        </p:spPr>
      </p:pic>
    </p:spTree>
    <p:extLst>
      <p:ext uri="{BB962C8B-B14F-4D97-AF65-F5344CB8AC3E}">
        <p14:creationId xmlns:p14="http://schemas.microsoft.com/office/powerpoint/2010/main" val="4367724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F65E9E-B501-2BE2-D736-02F62D8978EE}"/>
              </a:ext>
            </a:extLst>
          </p:cNvPr>
          <p:cNvSpPr>
            <a:spLocks noGrp="1"/>
          </p:cNvSpPr>
          <p:nvPr>
            <p:ph type="title"/>
          </p:nvPr>
        </p:nvSpPr>
        <p:spPr>
          <a:xfrm>
            <a:off x="381000" y="323850"/>
            <a:ext cx="11439525" cy="5638799"/>
          </a:xfrm>
        </p:spPr>
        <p:txBody>
          <a:bodyPr lIns="91440" tIns="45720" rIns="91440" bIns="45720" anchor="t"/>
          <a:lstStyle/>
          <a:p>
            <a:pPr algn="ctr"/>
            <a:br>
              <a:rPr lang="en-GB" b="1">
                <a:effectLst/>
                <a:ea typeface="Calibri" panose="020F0502020204030204" pitchFamily="34" charset="0"/>
              </a:rPr>
            </a:br>
            <a:br>
              <a:rPr lang="en-GB" b="1">
                <a:effectLst/>
                <a:ea typeface="Calibri" panose="020F0502020204030204" pitchFamily="34" charset="0"/>
              </a:rPr>
            </a:br>
            <a:br>
              <a:rPr lang="en-GB" sz="3200">
                <a:effectLst/>
                <a:ea typeface="Calibri" panose="020F0502020204030204" pitchFamily="34" charset="0"/>
              </a:rPr>
            </a:br>
            <a:br>
              <a:rPr lang="en-GB" sz="4000">
                <a:effectLst/>
                <a:ea typeface="Calibri" panose="020F0502020204030204" pitchFamily="34" charset="0"/>
              </a:rPr>
            </a:br>
            <a:endParaRPr lang="en-GB" sz="2800"/>
          </a:p>
        </p:txBody>
      </p:sp>
      <p:sp>
        <p:nvSpPr>
          <p:cNvPr id="5" name="Slide Number Placeholder 4">
            <a:extLst>
              <a:ext uri="{FF2B5EF4-FFF2-40B4-BE49-F238E27FC236}">
                <a16:creationId xmlns:a16="http://schemas.microsoft.com/office/drawing/2014/main" id="{6944C04F-3E68-9B65-BBED-7EE3CEC29E5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12" name="TextBox 11">
            <a:extLst>
              <a:ext uri="{FF2B5EF4-FFF2-40B4-BE49-F238E27FC236}">
                <a16:creationId xmlns:a16="http://schemas.microsoft.com/office/drawing/2014/main" id="{E8239E31-28AC-5257-A068-5C88FBB26D65}"/>
              </a:ext>
            </a:extLst>
          </p:cNvPr>
          <p:cNvSpPr txBox="1"/>
          <p:nvPr/>
        </p:nvSpPr>
        <p:spPr>
          <a:xfrm>
            <a:off x="3910275" y="136525"/>
            <a:ext cx="8118710" cy="5078313"/>
          </a:xfrm>
          <a:prstGeom prst="rect">
            <a:avLst/>
          </a:prstGeom>
          <a:noFill/>
        </p:spPr>
        <p:txBody>
          <a:bodyPr wrap="square" rtlCol="0">
            <a:spAutoFit/>
          </a:bodyPr>
          <a:lstStyle/>
          <a:p>
            <a:pPr marL="285750" indent="-285750">
              <a:buFont typeface="Arial" panose="020B0604020202020204" pitchFamily="34" charset="0"/>
              <a:buChar char="•"/>
            </a:pPr>
            <a:r>
              <a:rPr lang="en-GB"/>
              <a:t>Bilingual digital version available on PHW vaccines website:</a:t>
            </a:r>
          </a:p>
          <a:p>
            <a:pPr marL="742950" lvl="1" indent="-285750">
              <a:buFont typeface="Arial" panose="020B0604020202020204" pitchFamily="34" charset="0"/>
              <a:buChar char="•"/>
            </a:pPr>
            <a:r>
              <a:rPr lang="en-GB">
                <a:hlinkClick r:id="rId3"/>
              </a:rPr>
              <a:t>English website page </a:t>
            </a:r>
            <a:r>
              <a:rPr lang="en-GB"/>
              <a:t>(English presents first on the leaflet)</a:t>
            </a:r>
          </a:p>
          <a:p>
            <a:pPr marL="742950" lvl="1" indent="-285750">
              <a:buFont typeface="Arial" panose="020B0604020202020204" pitchFamily="34" charset="0"/>
              <a:buChar char="•"/>
            </a:pPr>
            <a:r>
              <a:rPr lang="en-GB">
                <a:hlinkClick r:id="rId4"/>
              </a:rPr>
              <a:t>Welsh website page </a:t>
            </a:r>
            <a:r>
              <a:rPr lang="en-GB"/>
              <a:t>(Welsh presents first on the leaflet)</a:t>
            </a:r>
          </a:p>
          <a:p>
            <a:pPr lvl="1"/>
            <a:endParaRPr lang="en-GB"/>
          </a:p>
          <a:p>
            <a:pPr marL="285750" indent="-285750">
              <a:buFont typeface="Arial" panose="020B0604020202020204" pitchFamily="34" charset="0"/>
              <a:buChar char="•"/>
            </a:pPr>
            <a:r>
              <a:rPr lang="en-GB"/>
              <a:t>Some health boards have had direct delivery of quantities of the leaflet on request</a:t>
            </a:r>
          </a:p>
          <a:p>
            <a:endParaRPr lang="en-GB"/>
          </a:p>
          <a:p>
            <a:pPr marL="285750" indent="-285750">
              <a:buFont typeface="Arial" panose="020B0604020202020204" pitchFamily="34" charset="0"/>
              <a:buChar char="•"/>
            </a:pPr>
            <a:r>
              <a:rPr lang="en-GB"/>
              <a:t>A small number are available to order for free on </a:t>
            </a:r>
            <a:r>
              <a:rPr lang="en-GB">
                <a:hlinkClick r:id="rId5"/>
              </a:rPr>
              <a:t>Health Information Resources website</a:t>
            </a:r>
            <a:r>
              <a:rPr lang="en-GB"/>
              <a:t> (</a:t>
            </a:r>
            <a:r>
              <a:rPr lang="en-GB" b="1"/>
              <a:t>Note: </a:t>
            </a:r>
            <a:r>
              <a:rPr lang="en-GB"/>
              <a:t>please contact </a:t>
            </a:r>
            <a:r>
              <a:rPr lang="en-GB">
                <a:hlinkClick r:id="rId6"/>
              </a:rPr>
              <a:t>phw.vaccines@wales.nhs.uk</a:t>
            </a:r>
            <a:r>
              <a:rPr lang="en-GB"/>
              <a:t> if you wish to place a large order)</a:t>
            </a:r>
          </a:p>
          <a:p>
            <a:endParaRPr lang="en-GB"/>
          </a:p>
          <a:p>
            <a:pPr marL="285750" indent="-285750">
              <a:buFont typeface="Arial" panose="020B0604020202020204" pitchFamily="34" charset="0"/>
              <a:buChar char="•"/>
            </a:pPr>
            <a:r>
              <a:rPr lang="en-GB"/>
              <a:t>The following accessible versions will be available here soon (</a:t>
            </a:r>
            <a:r>
              <a:rPr lang="en-GB">
                <a:hlinkClick r:id="rId7"/>
              </a:rPr>
              <a:t>ENG</a:t>
            </a:r>
            <a:r>
              <a:rPr lang="en-GB"/>
              <a:t>/</a:t>
            </a:r>
            <a:r>
              <a:rPr lang="en-GB">
                <a:hlinkClick r:id="rId8"/>
              </a:rPr>
              <a:t>WEL</a:t>
            </a:r>
            <a:r>
              <a:rPr lang="en-GB"/>
              <a:t>):</a:t>
            </a:r>
          </a:p>
          <a:p>
            <a:pPr marL="742950" lvl="1" indent="-285750">
              <a:buFont typeface="Arial" panose="020B0604020202020204" pitchFamily="34" charset="0"/>
              <a:buChar char="•"/>
            </a:pPr>
            <a:r>
              <a:rPr lang="en-GB"/>
              <a:t>Large Print</a:t>
            </a:r>
          </a:p>
          <a:p>
            <a:pPr marL="742950" lvl="1" indent="-285750">
              <a:buFont typeface="Arial" panose="020B0604020202020204" pitchFamily="34" charset="0"/>
              <a:buChar char="•"/>
            </a:pPr>
            <a:r>
              <a:rPr lang="en-GB"/>
              <a:t>Easy Read</a:t>
            </a:r>
          </a:p>
          <a:p>
            <a:pPr marL="742950" lvl="1" indent="-285750">
              <a:buFont typeface="Arial" panose="020B0604020202020204" pitchFamily="34" charset="0"/>
              <a:buChar char="•"/>
            </a:pPr>
            <a:r>
              <a:rPr lang="en-GB"/>
              <a:t>BSL</a:t>
            </a:r>
          </a:p>
          <a:p>
            <a:pPr marL="742950" lvl="1" indent="-285750">
              <a:buFont typeface="Arial" panose="020B0604020202020204" pitchFamily="34" charset="0"/>
              <a:buChar char="•"/>
            </a:pPr>
            <a:r>
              <a:rPr lang="en-GB"/>
              <a:t>Audio</a:t>
            </a:r>
          </a:p>
          <a:p>
            <a:endParaRPr lang="en-GB"/>
          </a:p>
          <a:p>
            <a:pPr marL="285750" indent="-285750">
              <a:buFont typeface="Arial" panose="020B0604020202020204" pitchFamily="34" charset="0"/>
              <a:buChar char="•"/>
            </a:pPr>
            <a:r>
              <a:rPr lang="en-GB"/>
              <a:t>This year the leaflet signposts to the animations (see image left)</a:t>
            </a:r>
          </a:p>
        </p:txBody>
      </p:sp>
      <p:sp>
        <p:nvSpPr>
          <p:cNvPr id="15" name="TextBox 14">
            <a:extLst>
              <a:ext uri="{FF2B5EF4-FFF2-40B4-BE49-F238E27FC236}">
                <a16:creationId xmlns:a16="http://schemas.microsoft.com/office/drawing/2014/main" id="{F8E3A3B9-B757-7ED7-54ED-6D761D7FF5A6}"/>
              </a:ext>
            </a:extLst>
          </p:cNvPr>
          <p:cNvSpPr txBox="1"/>
          <p:nvPr/>
        </p:nvSpPr>
        <p:spPr>
          <a:xfrm>
            <a:off x="163015" y="180827"/>
            <a:ext cx="3747260" cy="492443"/>
          </a:xfrm>
          <a:prstGeom prst="rect">
            <a:avLst/>
          </a:prstGeom>
          <a:noFill/>
        </p:spPr>
        <p:txBody>
          <a:bodyPr wrap="square" rtlCol="0">
            <a:spAutoFit/>
          </a:bodyPr>
          <a:lstStyle/>
          <a:p>
            <a:r>
              <a:rPr lang="en-GB" sz="2600" b="1"/>
              <a:t>Leaflet</a:t>
            </a:r>
          </a:p>
        </p:txBody>
      </p:sp>
      <p:pic>
        <p:nvPicPr>
          <p:cNvPr id="7" name="Picture 6">
            <a:extLst>
              <a:ext uri="{FF2B5EF4-FFF2-40B4-BE49-F238E27FC236}">
                <a16:creationId xmlns:a16="http://schemas.microsoft.com/office/drawing/2014/main" id="{848124CD-1BC7-3538-770A-A60DA09A85DD}"/>
              </a:ext>
            </a:extLst>
          </p:cNvPr>
          <p:cNvPicPr>
            <a:picLocks noChangeAspect="1"/>
          </p:cNvPicPr>
          <p:nvPr/>
        </p:nvPicPr>
        <p:blipFill>
          <a:blip r:embed="rId9"/>
          <a:stretch>
            <a:fillRect/>
          </a:stretch>
        </p:blipFill>
        <p:spPr>
          <a:xfrm>
            <a:off x="181392" y="816293"/>
            <a:ext cx="1474799" cy="3118709"/>
          </a:xfrm>
          <a:prstGeom prst="rect">
            <a:avLst/>
          </a:prstGeom>
        </p:spPr>
      </p:pic>
      <p:pic>
        <p:nvPicPr>
          <p:cNvPr id="9" name="Picture 8">
            <a:extLst>
              <a:ext uri="{FF2B5EF4-FFF2-40B4-BE49-F238E27FC236}">
                <a16:creationId xmlns:a16="http://schemas.microsoft.com/office/drawing/2014/main" id="{67D802F6-7CBE-DEB2-C284-63EC21E88E16}"/>
              </a:ext>
            </a:extLst>
          </p:cNvPr>
          <p:cNvPicPr>
            <a:picLocks noChangeAspect="1"/>
          </p:cNvPicPr>
          <p:nvPr/>
        </p:nvPicPr>
        <p:blipFill>
          <a:blip r:embed="rId10"/>
          <a:stretch>
            <a:fillRect/>
          </a:stretch>
        </p:blipFill>
        <p:spPr>
          <a:xfrm>
            <a:off x="2245372" y="248119"/>
            <a:ext cx="1597582" cy="3383114"/>
          </a:xfrm>
          <a:prstGeom prst="rect">
            <a:avLst/>
          </a:prstGeom>
        </p:spPr>
      </p:pic>
      <p:pic>
        <p:nvPicPr>
          <p:cNvPr id="11" name="Picture 10">
            <a:extLst>
              <a:ext uri="{FF2B5EF4-FFF2-40B4-BE49-F238E27FC236}">
                <a16:creationId xmlns:a16="http://schemas.microsoft.com/office/drawing/2014/main" id="{9CAB2F26-4A06-9321-BDC3-7F0977D3E5F5}"/>
              </a:ext>
            </a:extLst>
          </p:cNvPr>
          <p:cNvPicPr>
            <a:picLocks noChangeAspect="1"/>
          </p:cNvPicPr>
          <p:nvPr/>
        </p:nvPicPr>
        <p:blipFill>
          <a:blip r:embed="rId11"/>
          <a:stretch>
            <a:fillRect/>
          </a:stretch>
        </p:blipFill>
        <p:spPr>
          <a:xfrm>
            <a:off x="1764415" y="3849987"/>
            <a:ext cx="1357912" cy="2827186"/>
          </a:xfrm>
          <a:prstGeom prst="rect">
            <a:avLst/>
          </a:prstGeom>
        </p:spPr>
      </p:pic>
    </p:spTree>
    <p:extLst>
      <p:ext uri="{BB962C8B-B14F-4D97-AF65-F5344CB8AC3E}">
        <p14:creationId xmlns:p14="http://schemas.microsoft.com/office/powerpoint/2010/main" val="31211239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F65E9E-B501-2BE2-D736-02F62D8978EE}"/>
              </a:ext>
            </a:extLst>
          </p:cNvPr>
          <p:cNvSpPr>
            <a:spLocks noGrp="1"/>
          </p:cNvSpPr>
          <p:nvPr>
            <p:ph type="title"/>
          </p:nvPr>
        </p:nvSpPr>
        <p:spPr>
          <a:xfrm>
            <a:off x="381000" y="323850"/>
            <a:ext cx="11439525" cy="5638799"/>
          </a:xfrm>
        </p:spPr>
        <p:txBody>
          <a:bodyPr lIns="91440" tIns="45720" rIns="91440" bIns="45720" anchor="t"/>
          <a:lstStyle/>
          <a:p>
            <a:pPr algn="ctr"/>
            <a:br>
              <a:rPr lang="en-GB" b="1">
                <a:effectLst/>
                <a:ea typeface="Calibri" panose="020F0502020204030204" pitchFamily="34" charset="0"/>
              </a:rPr>
            </a:br>
            <a:br>
              <a:rPr lang="en-GB" b="1">
                <a:effectLst/>
                <a:ea typeface="Calibri" panose="020F0502020204030204" pitchFamily="34" charset="0"/>
              </a:rPr>
            </a:br>
            <a:br>
              <a:rPr lang="en-GB" sz="3200">
                <a:effectLst/>
                <a:ea typeface="Calibri" panose="020F0502020204030204" pitchFamily="34" charset="0"/>
              </a:rPr>
            </a:br>
            <a:br>
              <a:rPr lang="en-GB" sz="4000">
                <a:effectLst/>
                <a:ea typeface="Calibri" panose="020F0502020204030204" pitchFamily="34" charset="0"/>
              </a:rPr>
            </a:br>
            <a:endParaRPr lang="en-GB" sz="2800"/>
          </a:p>
        </p:txBody>
      </p:sp>
      <p:sp>
        <p:nvSpPr>
          <p:cNvPr id="5" name="Slide Number Placeholder 4">
            <a:extLst>
              <a:ext uri="{FF2B5EF4-FFF2-40B4-BE49-F238E27FC236}">
                <a16:creationId xmlns:a16="http://schemas.microsoft.com/office/drawing/2014/main" id="{6944C04F-3E68-9B65-BBED-7EE3CEC29E5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3" name="TextBox 2">
            <a:extLst>
              <a:ext uri="{FF2B5EF4-FFF2-40B4-BE49-F238E27FC236}">
                <a16:creationId xmlns:a16="http://schemas.microsoft.com/office/drawing/2014/main" id="{7F6D72F6-4A48-19C9-EF13-C1F913FDFFCB}"/>
              </a:ext>
            </a:extLst>
          </p:cNvPr>
          <p:cNvSpPr txBox="1"/>
          <p:nvPr/>
        </p:nvSpPr>
        <p:spPr>
          <a:xfrm>
            <a:off x="161943" y="77628"/>
            <a:ext cx="5045620" cy="492443"/>
          </a:xfrm>
          <a:prstGeom prst="rect">
            <a:avLst/>
          </a:prstGeom>
          <a:noFill/>
        </p:spPr>
        <p:txBody>
          <a:bodyPr wrap="square" rtlCol="0">
            <a:spAutoFit/>
          </a:bodyPr>
          <a:lstStyle/>
          <a:p>
            <a:r>
              <a:rPr lang="en-GB" sz="2600" b="1"/>
              <a:t>Consent forms</a:t>
            </a:r>
          </a:p>
        </p:txBody>
      </p:sp>
      <p:sp>
        <p:nvSpPr>
          <p:cNvPr id="13" name="TextBox 12">
            <a:extLst>
              <a:ext uri="{FF2B5EF4-FFF2-40B4-BE49-F238E27FC236}">
                <a16:creationId xmlns:a16="http://schemas.microsoft.com/office/drawing/2014/main" id="{D851A798-746A-4EDA-940F-03D9BE1F15F3}"/>
              </a:ext>
            </a:extLst>
          </p:cNvPr>
          <p:cNvSpPr txBox="1"/>
          <p:nvPr/>
        </p:nvSpPr>
        <p:spPr>
          <a:xfrm>
            <a:off x="161943" y="4720440"/>
            <a:ext cx="11830032" cy="1323439"/>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GB" sz="1600" b="1"/>
              <a:t>Newly</a:t>
            </a:r>
            <a:r>
              <a:rPr lang="en-GB" sz="1600"/>
              <a:t> developed for 2025/26 is the bilingual Inactivated Influenza Vaccine consent form, which is available for schools vaccinating with IIV</a:t>
            </a:r>
            <a:endParaRPr lang="en-GB" sz="1600">
              <a:cs typeface="Arial"/>
            </a:endParaRPr>
          </a:p>
          <a:p>
            <a:pPr marL="285750" indent="-285750">
              <a:buFont typeface="Arial" panose="020B0604020202020204" pitchFamily="34" charset="0"/>
              <a:buChar char="•"/>
            </a:pPr>
            <a:r>
              <a:rPr lang="en-GB" sz="1600" b="1"/>
              <a:t>New</a:t>
            </a:r>
            <a:r>
              <a:rPr lang="en-GB" sz="1600"/>
              <a:t> for 2025/26 is one LAIV consent form template for both primary and secondary school aged children and young people</a:t>
            </a:r>
          </a:p>
          <a:p>
            <a:pPr marL="285750" indent="-285750">
              <a:buFont typeface="Arial" panose="020B0604020202020204" pitchFamily="34" charset="0"/>
              <a:buChar char="•"/>
            </a:pPr>
            <a:r>
              <a:rPr lang="en-GB" sz="1600"/>
              <a:t>Both templates include information about Gillick Competence &amp; self-consent</a:t>
            </a:r>
            <a:endParaRPr lang="en-GB" sz="1600">
              <a:cs typeface="Arial"/>
            </a:endParaRPr>
          </a:p>
          <a:p>
            <a:pPr marL="285750" indent="-285750">
              <a:buFont typeface="Arial" panose="020B0604020202020204" pitchFamily="34" charset="0"/>
              <a:buChar char="•"/>
            </a:pPr>
            <a:r>
              <a:rPr lang="en-GB" sz="1600"/>
              <a:t>Bilingual versions of these templates are available </a:t>
            </a:r>
            <a:r>
              <a:rPr lang="en-GB" sz="1600">
                <a:hlinkClick r:id="rId3"/>
              </a:rPr>
              <a:t>here</a:t>
            </a:r>
            <a:endParaRPr lang="en-GB" sz="1600"/>
          </a:p>
        </p:txBody>
      </p:sp>
      <p:pic>
        <p:nvPicPr>
          <p:cNvPr id="6" name="Picture 5">
            <a:extLst>
              <a:ext uri="{FF2B5EF4-FFF2-40B4-BE49-F238E27FC236}">
                <a16:creationId xmlns:a16="http://schemas.microsoft.com/office/drawing/2014/main" id="{3FBA4A32-91BE-846E-2C1B-4BD12279CF84}"/>
              </a:ext>
            </a:extLst>
          </p:cNvPr>
          <p:cNvPicPr>
            <a:picLocks noChangeAspect="1"/>
          </p:cNvPicPr>
          <p:nvPr/>
        </p:nvPicPr>
        <p:blipFill>
          <a:blip r:embed="rId4"/>
          <a:stretch>
            <a:fillRect/>
          </a:stretch>
        </p:blipFill>
        <p:spPr>
          <a:xfrm>
            <a:off x="6294697" y="536494"/>
            <a:ext cx="5398024" cy="3940256"/>
          </a:xfrm>
          <a:prstGeom prst="rect">
            <a:avLst/>
          </a:prstGeom>
        </p:spPr>
      </p:pic>
      <p:pic>
        <p:nvPicPr>
          <p:cNvPr id="10" name="Picture 9">
            <a:extLst>
              <a:ext uri="{FF2B5EF4-FFF2-40B4-BE49-F238E27FC236}">
                <a16:creationId xmlns:a16="http://schemas.microsoft.com/office/drawing/2014/main" id="{5234EB39-1621-2CAD-20D9-E0A25F6002A0}"/>
              </a:ext>
            </a:extLst>
          </p:cNvPr>
          <p:cNvPicPr>
            <a:picLocks noChangeAspect="1"/>
          </p:cNvPicPr>
          <p:nvPr/>
        </p:nvPicPr>
        <p:blipFill>
          <a:blip r:embed="rId5"/>
          <a:stretch>
            <a:fillRect/>
          </a:stretch>
        </p:blipFill>
        <p:spPr>
          <a:xfrm>
            <a:off x="422540" y="536494"/>
            <a:ext cx="5328590" cy="4033084"/>
          </a:xfrm>
          <a:prstGeom prst="rect">
            <a:avLst/>
          </a:prstGeom>
        </p:spPr>
      </p:pic>
    </p:spTree>
    <p:extLst>
      <p:ext uri="{BB962C8B-B14F-4D97-AF65-F5344CB8AC3E}">
        <p14:creationId xmlns:p14="http://schemas.microsoft.com/office/powerpoint/2010/main" val="4335655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7E89DF-ACC4-A0F8-1067-870F3D77C95D}"/>
              </a:ext>
            </a:extLst>
          </p:cNvPr>
          <p:cNvSpPr>
            <a:spLocks noGrp="1"/>
          </p:cNvSpPr>
          <p:nvPr>
            <p:ph type="title"/>
          </p:nvPr>
        </p:nvSpPr>
        <p:spPr>
          <a:xfrm>
            <a:off x="308810" y="136525"/>
            <a:ext cx="10515600" cy="1325563"/>
          </a:xfrm>
        </p:spPr>
        <p:txBody>
          <a:bodyPr/>
          <a:lstStyle/>
          <a:p>
            <a:r>
              <a:rPr lang="en-GB" sz="2600" b="1"/>
              <a:t>Template letters</a:t>
            </a:r>
            <a:endParaRPr lang="en-GB" sz="2600"/>
          </a:p>
        </p:txBody>
      </p:sp>
      <p:sp>
        <p:nvSpPr>
          <p:cNvPr id="3" name="Content Placeholder 2">
            <a:extLst>
              <a:ext uri="{FF2B5EF4-FFF2-40B4-BE49-F238E27FC236}">
                <a16:creationId xmlns:a16="http://schemas.microsoft.com/office/drawing/2014/main" id="{EC78EFB6-101F-94C8-B2C9-68EDBCC31451}"/>
              </a:ext>
            </a:extLst>
          </p:cNvPr>
          <p:cNvSpPr>
            <a:spLocks noGrp="1"/>
          </p:cNvSpPr>
          <p:nvPr>
            <p:ph idx="1"/>
          </p:nvPr>
        </p:nvSpPr>
        <p:spPr>
          <a:xfrm>
            <a:off x="165644" y="5209883"/>
            <a:ext cx="10515600" cy="822910"/>
          </a:xfrm>
        </p:spPr>
        <p:txBody>
          <a:bodyPr lIns="91440" tIns="45720" rIns="91440" bIns="45720" anchor="t"/>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a:t>As with previous years, there are different letters for primary/secondary schools </a:t>
            </a:r>
          </a:p>
          <a:p>
            <a:pPr marL="285750" indent="-285750">
              <a:lnSpc>
                <a:spcPct val="100000"/>
              </a:lnSpc>
              <a:spcBef>
                <a:spcPts val="0"/>
              </a:spcBef>
              <a:defRPr/>
            </a:pPr>
            <a:r>
              <a:rPr kumimoji="0" lang="en-GB" sz="1600" b="0" i="0" u="none" strike="noStrike" kern="1200" cap="none" spc="0" normalizeH="0" baseline="0" noProof="0">
                <a:ln>
                  <a:noFill/>
                </a:ln>
                <a:solidFill>
                  <a:srgbClr val="212A73"/>
                </a:solidFill>
                <a:effectLst/>
                <a:uLnTx/>
                <a:uFillTx/>
                <a:latin typeface="Arial"/>
                <a:ea typeface="+mn-ea"/>
                <a:cs typeface="+mn-cs"/>
              </a:rPr>
              <a:t>The secondary school template letter includes information about Gillick Competence &amp; self-consent</a:t>
            </a:r>
            <a:endParaRPr lang="en-GB" sz="1600">
              <a:solidFill>
                <a:srgbClr val="212A73"/>
              </a:solidFill>
              <a:latin typeface="Aria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a:ln>
                  <a:noFill/>
                </a:ln>
                <a:solidFill>
                  <a:srgbClr val="212A73"/>
                </a:solidFill>
                <a:effectLst/>
                <a:uLnTx/>
                <a:uFillTx/>
                <a:latin typeface="Arial"/>
                <a:ea typeface="+mn-ea"/>
                <a:cs typeface="+mn-cs"/>
              </a:rPr>
              <a:t>Bilingual versions of these templates are available </a:t>
            </a:r>
            <a:r>
              <a:rPr kumimoji="0" lang="en-GB" sz="1600" b="0" i="0" u="none" strike="noStrike" kern="1200" cap="none" spc="0" normalizeH="0" baseline="0" noProof="0">
                <a:ln>
                  <a:noFill/>
                </a:ln>
                <a:solidFill>
                  <a:srgbClr val="212A73"/>
                </a:solidFill>
                <a:effectLst/>
                <a:uLnTx/>
                <a:uFillTx/>
                <a:latin typeface="Arial"/>
                <a:ea typeface="+mn-ea"/>
                <a:cs typeface="+mn-cs"/>
                <a:hlinkClick r:id="rId2"/>
              </a:rPr>
              <a:t>here</a:t>
            </a:r>
            <a:endParaRPr kumimoji="0" lang="en-GB" sz="1600" b="0" i="0" u="none" strike="noStrike" kern="1200" cap="none" spc="0" normalizeH="0" baseline="0" noProof="0">
              <a:ln>
                <a:noFill/>
              </a:ln>
              <a:solidFill>
                <a:srgbClr val="212A73"/>
              </a:solidFill>
              <a:effectLst/>
              <a:uLnTx/>
              <a:uFillTx/>
              <a:latin typeface="Arial"/>
              <a:ea typeface="+mn-ea"/>
              <a:cs typeface="+mn-cs"/>
            </a:endParaRPr>
          </a:p>
          <a:p>
            <a:endParaRPr lang="en-GB"/>
          </a:p>
          <a:p>
            <a:endParaRPr lang="en-GB"/>
          </a:p>
        </p:txBody>
      </p:sp>
      <p:sp>
        <p:nvSpPr>
          <p:cNvPr id="5" name="Slide Number Placeholder 4">
            <a:extLst>
              <a:ext uri="{FF2B5EF4-FFF2-40B4-BE49-F238E27FC236}">
                <a16:creationId xmlns:a16="http://schemas.microsoft.com/office/drawing/2014/main" id="{E52FAFA4-4AD4-3E58-D23F-DA509AFE978E}"/>
              </a:ext>
            </a:extLst>
          </p:cNvPr>
          <p:cNvSpPr>
            <a:spLocks noGrp="1"/>
          </p:cNvSpPr>
          <p:nvPr>
            <p:ph type="sldNum" sz="quarter" idx="12"/>
          </p:nvPr>
        </p:nvSpPr>
        <p:spPr/>
        <p:txBody>
          <a:bodyPr/>
          <a:lstStyle/>
          <a:p>
            <a:fld id="{561D0CCE-8DCC-44DC-A653-AE62B1D84A52}" type="slidenum">
              <a:rPr lang="en-GB" smtClean="0"/>
              <a:pPr/>
              <a:t>4</a:t>
            </a:fld>
            <a:endParaRPr lang="en-GB"/>
          </a:p>
        </p:txBody>
      </p:sp>
      <p:pic>
        <p:nvPicPr>
          <p:cNvPr id="8" name="Picture 7">
            <a:extLst>
              <a:ext uri="{FF2B5EF4-FFF2-40B4-BE49-F238E27FC236}">
                <a16:creationId xmlns:a16="http://schemas.microsoft.com/office/drawing/2014/main" id="{D54FC55D-0E7B-8373-029E-F797E5B86C34}"/>
              </a:ext>
            </a:extLst>
          </p:cNvPr>
          <p:cNvPicPr>
            <a:picLocks noChangeAspect="1"/>
          </p:cNvPicPr>
          <p:nvPr/>
        </p:nvPicPr>
        <p:blipFill>
          <a:blip r:embed="rId3"/>
          <a:srcRect l="1720" r="2131"/>
          <a:stretch/>
        </p:blipFill>
        <p:spPr>
          <a:xfrm>
            <a:off x="144379" y="586436"/>
            <a:ext cx="5799221" cy="4507223"/>
          </a:xfrm>
          <a:prstGeom prst="rect">
            <a:avLst/>
          </a:prstGeom>
        </p:spPr>
      </p:pic>
      <p:pic>
        <p:nvPicPr>
          <p:cNvPr id="10" name="Picture 9">
            <a:extLst>
              <a:ext uri="{FF2B5EF4-FFF2-40B4-BE49-F238E27FC236}">
                <a16:creationId xmlns:a16="http://schemas.microsoft.com/office/drawing/2014/main" id="{FC0D0000-9FEC-2B45-1BF3-84952383A25A}"/>
              </a:ext>
            </a:extLst>
          </p:cNvPr>
          <p:cNvPicPr>
            <a:picLocks noChangeAspect="1"/>
          </p:cNvPicPr>
          <p:nvPr/>
        </p:nvPicPr>
        <p:blipFill>
          <a:blip r:embed="rId4"/>
          <a:srcRect l="2420" r="2011"/>
          <a:stretch/>
        </p:blipFill>
        <p:spPr>
          <a:xfrm>
            <a:off x="6204099" y="586436"/>
            <a:ext cx="5799220" cy="4507223"/>
          </a:xfrm>
          <a:prstGeom prst="rect">
            <a:avLst/>
          </a:prstGeom>
        </p:spPr>
      </p:pic>
    </p:spTree>
    <p:extLst>
      <p:ext uri="{BB962C8B-B14F-4D97-AF65-F5344CB8AC3E}">
        <p14:creationId xmlns:p14="http://schemas.microsoft.com/office/powerpoint/2010/main" val="25345744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F65E9E-B501-2BE2-D736-02F62D8978EE}"/>
              </a:ext>
            </a:extLst>
          </p:cNvPr>
          <p:cNvSpPr>
            <a:spLocks noGrp="1"/>
          </p:cNvSpPr>
          <p:nvPr>
            <p:ph type="title"/>
          </p:nvPr>
        </p:nvSpPr>
        <p:spPr>
          <a:xfrm>
            <a:off x="381000" y="323850"/>
            <a:ext cx="11439525" cy="5638799"/>
          </a:xfrm>
        </p:spPr>
        <p:txBody>
          <a:bodyPr lIns="91440" tIns="45720" rIns="91440" bIns="45720" anchor="t"/>
          <a:lstStyle/>
          <a:p>
            <a:pPr algn="ctr"/>
            <a:br>
              <a:rPr lang="en-GB" b="1" dirty="0">
                <a:effectLst/>
                <a:ea typeface="Calibri" panose="020F0502020204030204" pitchFamily="34" charset="0"/>
              </a:rPr>
            </a:br>
            <a:br>
              <a:rPr lang="en-GB" b="1" dirty="0">
                <a:effectLst/>
                <a:ea typeface="Calibri" panose="020F0502020204030204" pitchFamily="34" charset="0"/>
              </a:rPr>
            </a:br>
            <a:br>
              <a:rPr lang="en-GB" sz="3200" dirty="0">
                <a:effectLst/>
                <a:ea typeface="Calibri" panose="020F0502020204030204" pitchFamily="34" charset="0"/>
              </a:rPr>
            </a:br>
            <a:br>
              <a:rPr lang="en-GB" sz="4000" dirty="0">
                <a:effectLst/>
                <a:ea typeface="Calibri" panose="020F0502020204030204" pitchFamily="34" charset="0"/>
              </a:rPr>
            </a:br>
            <a:endParaRPr lang="en-GB" sz="2800" dirty="0"/>
          </a:p>
        </p:txBody>
      </p:sp>
      <p:sp>
        <p:nvSpPr>
          <p:cNvPr id="5" name="Slide Number Placeholder 4">
            <a:extLst>
              <a:ext uri="{FF2B5EF4-FFF2-40B4-BE49-F238E27FC236}">
                <a16:creationId xmlns:a16="http://schemas.microsoft.com/office/drawing/2014/main" id="{6944C04F-3E68-9B65-BBED-7EE3CEC29E5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3" name="TextBox 2">
            <a:extLst>
              <a:ext uri="{FF2B5EF4-FFF2-40B4-BE49-F238E27FC236}">
                <a16:creationId xmlns:a16="http://schemas.microsoft.com/office/drawing/2014/main" id="{7F6D72F6-4A48-19C9-EF13-C1F913FDFFCB}"/>
              </a:ext>
            </a:extLst>
          </p:cNvPr>
          <p:cNvSpPr txBox="1"/>
          <p:nvPr/>
        </p:nvSpPr>
        <p:spPr>
          <a:xfrm>
            <a:off x="204474" y="77628"/>
            <a:ext cx="5045620" cy="492443"/>
          </a:xfrm>
          <a:prstGeom prst="rect">
            <a:avLst/>
          </a:prstGeom>
          <a:noFill/>
        </p:spPr>
        <p:txBody>
          <a:bodyPr wrap="square" rtlCol="0">
            <a:spAutoFit/>
          </a:bodyPr>
          <a:lstStyle/>
          <a:p>
            <a:r>
              <a:rPr lang="en-GB" sz="2600" b="1"/>
              <a:t>Posters/postcards/stickers</a:t>
            </a:r>
          </a:p>
        </p:txBody>
      </p:sp>
      <p:pic>
        <p:nvPicPr>
          <p:cNvPr id="6" name="Picture 5">
            <a:extLst>
              <a:ext uri="{FF2B5EF4-FFF2-40B4-BE49-F238E27FC236}">
                <a16:creationId xmlns:a16="http://schemas.microsoft.com/office/drawing/2014/main" id="{0A47C525-97AF-A5F4-9CEB-1AA84C4D7D6D}"/>
              </a:ext>
            </a:extLst>
          </p:cNvPr>
          <p:cNvPicPr>
            <a:picLocks noChangeAspect="1"/>
          </p:cNvPicPr>
          <p:nvPr/>
        </p:nvPicPr>
        <p:blipFill>
          <a:blip r:embed="rId3"/>
          <a:stretch>
            <a:fillRect/>
          </a:stretch>
        </p:blipFill>
        <p:spPr>
          <a:xfrm>
            <a:off x="503435" y="1605384"/>
            <a:ext cx="3123344" cy="4554115"/>
          </a:xfrm>
          <a:prstGeom prst="rect">
            <a:avLst/>
          </a:prstGeom>
        </p:spPr>
      </p:pic>
      <p:pic>
        <p:nvPicPr>
          <p:cNvPr id="10" name="Picture 9">
            <a:extLst>
              <a:ext uri="{FF2B5EF4-FFF2-40B4-BE49-F238E27FC236}">
                <a16:creationId xmlns:a16="http://schemas.microsoft.com/office/drawing/2014/main" id="{4C399919-3786-E4AA-DB6E-FCB9ED54CC39}"/>
              </a:ext>
            </a:extLst>
          </p:cNvPr>
          <p:cNvPicPr>
            <a:picLocks noChangeAspect="1"/>
          </p:cNvPicPr>
          <p:nvPr/>
        </p:nvPicPr>
        <p:blipFill>
          <a:blip r:embed="rId4"/>
          <a:stretch>
            <a:fillRect/>
          </a:stretch>
        </p:blipFill>
        <p:spPr>
          <a:xfrm>
            <a:off x="4329217" y="1647794"/>
            <a:ext cx="3242837" cy="4484235"/>
          </a:xfrm>
          <a:prstGeom prst="rect">
            <a:avLst/>
          </a:prstGeom>
        </p:spPr>
      </p:pic>
      <p:pic>
        <p:nvPicPr>
          <p:cNvPr id="15" name="Picture 14">
            <a:extLst>
              <a:ext uri="{FF2B5EF4-FFF2-40B4-BE49-F238E27FC236}">
                <a16:creationId xmlns:a16="http://schemas.microsoft.com/office/drawing/2014/main" id="{3478E80E-FD33-9300-935A-81FDD4C1FD69}"/>
              </a:ext>
            </a:extLst>
          </p:cNvPr>
          <p:cNvPicPr>
            <a:picLocks noChangeAspect="1"/>
          </p:cNvPicPr>
          <p:nvPr/>
        </p:nvPicPr>
        <p:blipFill>
          <a:blip r:embed="rId5"/>
          <a:stretch>
            <a:fillRect/>
          </a:stretch>
        </p:blipFill>
        <p:spPr>
          <a:xfrm>
            <a:off x="7749187" y="2175743"/>
            <a:ext cx="2090568" cy="1921742"/>
          </a:xfrm>
          <a:prstGeom prst="rect">
            <a:avLst/>
          </a:prstGeom>
        </p:spPr>
      </p:pic>
      <p:pic>
        <p:nvPicPr>
          <p:cNvPr id="17" name="Picture 16">
            <a:extLst>
              <a:ext uri="{FF2B5EF4-FFF2-40B4-BE49-F238E27FC236}">
                <a16:creationId xmlns:a16="http://schemas.microsoft.com/office/drawing/2014/main" id="{8E6CA9E9-0ABD-6795-DAE8-98B4E6203000}"/>
              </a:ext>
            </a:extLst>
          </p:cNvPr>
          <p:cNvPicPr>
            <a:picLocks noChangeAspect="1"/>
          </p:cNvPicPr>
          <p:nvPr/>
        </p:nvPicPr>
        <p:blipFill>
          <a:blip r:embed="rId6"/>
          <a:stretch>
            <a:fillRect/>
          </a:stretch>
        </p:blipFill>
        <p:spPr>
          <a:xfrm>
            <a:off x="8366129" y="4266598"/>
            <a:ext cx="2987671" cy="1942272"/>
          </a:xfrm>
          <a:prstGeom prst="rect">
            <a:avLst/>
          </a:prstGeom>
        </p:spPr>
      </p:pic>
      <p:sp>
        <p:nvSpPr>
          <p:cNvPr id="18" name="TextBox 17">
            <a:extLst>
              <a:ext uri="{FF2B5EF4-FFF2-40B4-BE49-F238E27FC236}">
                <a16:creationId xmlns:a16="http://schemas.microsoft.com/office/drawing/2014/main" id="{5D75B382-7F88-5B14-8414-789DCEF44504}"/>
              </a:ext>
            </a:extLst>
          </p:cNvPr>
          <p:cNvSpPr txBox="1"/>
          <p:nvPr/>
        </p:nvSpPr>
        <p:spPr>
          <a:xfrm>
            <a:off x="381000" y="570071"/>
            <a:ext cx="11811000" cy="646331"/>
          </a:xfrm>
          <a:prstGeom prst="rect">
            <a:avLst/>
          </a:prstGeom>
          <a:noFill/>
        </p:spPr>
        <p:txBody>
          <a:bodyPr wrap="square" rtlCol="0">
            <a:spAutoFit/>
          </a:bodyPr>
          <a:lstStyle/>
          <a:p>
            <a:pPr marL="285750" indent="-285750">
              <a:buFont typeface="Arial" panose="020B0604020202020204" pitchFamily="34" charset="0"/>
              <a:buChar char="•"/>
            </a:pPr>
            <a:r>
              <a:rPr lang="en-GB" dirty="0"/>
              <a:t>Some health boards have had direct delivery orders of these on request</a:t>
            </a:r>
          </a:p>
          <a:p>
            <a:pPr marL="285750" indent="-285750">
              <a:buFont typeface="Arial" panose="020B0604020202020204" pitchFamily="34" charset="0"/>
              <a:buChar char="•"/>
            </a:pPr>
            <a:r>
              <a:rPr lang="en-GB" dirty="0"/>
              <a:t>Stock is still available to order for free on the Health Information Resources website </a:t>
            </a:r>
            <a:r>
              <a:rPr lang="en-GB" dirty="0">
                <a:hlinkClick r:id="rId7"/>
              </a:rPr>
              <a:t>here</a:t>
            </a:r>
            <a:endParaRPr lang="en-GB" dirty="0"/>
          </a:p>
        </p:txBody>
      </p:sp>
      <p:sp>
        <p:nvSpPr>
          <p:cNvPr id="7" name="TextBox 6">
            <a:extLst>
              <a:ext uri="{FF2B5EF4-FFF2-40B4-BE49-F238E27FC236}">
                <a16:creationId xmlns:a16="http://schemas.microsoft.com/office/drawing/2014/main" id="{80F4F89C-09AA-B2D7-72C4-47F65CCE82F2}"/>
              </a:ext>
            </a:extLst>
          </p:cNvPr>
          <p:cNvSpPr txBox="1"/>
          <p:nvPr/>
        </p:nvSpPr>
        <p:spPr>
          <a:xfrm>
            <a:off x="667820" y="1321526"/>
            <a:ext cx="3176581" cy="276999"/>
          </a:xfrm>
          <a:prstGeom prst="rect">
            <a:avLst/>
          </a:prstGeom>
          <a:noFill/>
        </p:spPr>
        <p:txBody>
          <a:bodyPr wrap="square" rtlCol="0">
            <a:spAutoFit/>
          </a:bodyPr>
          <a:lstStyle/>
          <a:p>
            <a:r>
              <a:rPr lang="en-GB" sz="1200" b="1"/>
              <a:t>Primary school aged poster</a:t>
            </a:r>
          </a:p>
        </p:txBody>
      </p:sp>
      <p:sp>
        <p:nvSpPr>
          <p:cNvPr id="8" name="TextBox 7">
            <a:extLst>
              <a:ext uri="{FF2B5EF4-FFF2-40B4-BE49-F238E27FC236}">
                <a16:creationId xmlns:a16="http://schemas.microsoft.com/office/drawing/2014/main" id="{C7D51B10-63D6-4B5B-636A-62560C48BF1B}"/>
              </a:ext>
            </a:extLst>
          </p:cNvPr>
          <p:cNvSpPr txBox="1"/>
          <p:nvPr/>
        </p:nvSpPr>
        <p:spPr>
          <a:xfrm>
            <a:off x="4698209" y="1321525"/>
            <a:ext cx="3176581" cy="276999"/>
          </a:xfrm>
          <a:prstGeom prst="rect">
            <a:avLst/>
          </a:prstGeom>
          <a:noFill/>
        </p:spPr>
        <p:txBody>
          <a:bodyPr wrap="square" rtlCol="0">
            <a:spAutoFit/>
          </a:bodyPr>
          <a:lstStyle/>
          <a:p>
            <a:r>
              <a:rPr lang="en-GB" sz="1200" b="1"/>
              <a:t>Secondary school aged poster</a:t>
            </a:r>
          </a:p>
        </p:txBody>
      </p:sp>
      <p:sp>
        <p:nvSpPr>
          <p:cNvPr id="4" name="TextBox 3">
            <a:extLst>
              <a:ext uri="{FF2B5EF4-FFF2-40B4-BE49-F238E27FC236}">
                <a16:creationId xmlns:a16="http://schemas.microsoft.com/office/drawing/2014/main" id="{87BCD9AC-F4E2-8008-25F6-C1CF0103C710}"/>
              </a:ext>
            </a:extLst>
          </p:cNvPr>
          <p:cNvSpPr txBox="1"/>
          <p:nvPr/>
        </p:nvSpPr>
        <p:spPr>
          <a:xfrm>
            <a:off x="7748580" y="1234407"/>
            <a:ext cx="4060702" cy="923330"/>
          </a:xfrm>
          <a:prstGeom prst="rect">
            <a:avLst/>
          </a:prstGeom>
          <a:noFill/>
        </p:spPr>
        <p:txBody>
          <a:bodyPr wrap="square" rtlCol="0">
            <a:spAutoFit/>
          </a:bodyPr>
          <a:lstStyle/>
          <a:p>
            <a:pPr marL="285750" indent="-285750">
              <a:buFont typeface="Arial" panose="020B0604020202020204" pitchFamily="34" charset="0"/>
              <a:buChar char="•"/>
            </a:pPr>
            <a:r>
              <a:rPr lang="en-GB" dirty="0"/>
              <a:t>Browse all our current PHW assets on </a:t>
            </a:r>
            <a:r>
              <a:rPr lang="en-GB" dirty="0" err="1"/>
              <a:t>Brandkit</a:t>
            </a:r>
            <a:r>
              <a:rPr lang="en-GB" dirty="0"/>
              <a:t> and download resources </a:t>
            </a:r>
            <a:r>
              <a:rPr lang="en-GB" dirty="0">
                <a:hlinkClick r:id="rId8"/>
              </a:rPr>
              <a:t>here</a:t>
            </a:r>
            <a:endParaRPr lang="en-GB" dirty="0"/>
          </a:p>
        </p:txBody>
      </p:sp>
      <p:pic>
        <p:nvPicPr>
          <p:cNvPr id="11" name="Picture 10">
            <a:extLst>
              <a:ext uri="{FF2B5EF4-FFF2-40B4-BE49-F238E27FC236}">
                <a16:creationId xmlns:a16="http://schemas.microsoft.com/office/drawing/2014/main" id="{EA4DD291-AC48-031E-E835-9FE5DEFC2D3A}"/>
              </a:ext>
            </a:extLst>
          </p:cNvPr>
          <p:cNvPicPr>
            <a:picLocks noChangeAspect="1"/>
          </p:cNvPicPr>
          <p:nvPr/>
        </p:nvPicPr>
        <p:blipFill>
          <a:blip r:embed="rId9"/>
          <a:srcRect b="8100"/>
          <a:stretch/>
        </p:blipFill>
        <p:spPr>
          <a:xfrm>
            <a:off x="10310067" y="2175743"/>
            <a:ext cx="1500561" cy="1921475"/>
          </a:xfrm>
          <a:prstGeom prst="rect">
            <a:avLst/>
          </a:prstGeom>
        </p:spPr>
      </p:pic>
    </p:spTree>
    <p:extLst>
      <p:ext uri="{BB962C8B-B14F-4D97-AF65-F5344CB8AC3E}">
        <p14:creationId xmlns:p14="http://schemas.microsoft.com/office/powerpoint/2010/main" val="20318176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F65E9E-B501-2BE2-D736-02F62D8978EE}"/>
              </a:ext>
            </a:extLst>
          </p:cNvPr>
          <p:cNvSpPr>
            <a:spLocks noGrp="1"/>
          </p:cNvSpPr>
          <p:nvPr>
            <p:ph type="title"/>
          </p:nvPr>
        </p:nvSpPr>
        <p:spPr>
          <a:xfrm>
            <a:off x="381000" y="323850"/>
            <a:ext cx="11439525" cy="5638799"/>
          </a:xfrm>
        </p:spPr>
        <p:txBody>
          <a:bodyPr lIns="91440" tIns="45720" rIns="91440" bIns="45720" anchor="t"/>
          <a:lstStyle/>
          <a:p>
            <a:pPr algn="ctr"/>
            <a:br>
              <a:rPr lang="en-GB" b="1" dirty="0">
                <a:effectLst/>
                <a:ea typeface="Calibri" panose="020F0502020204030204" pitchFamily="34" charset="0"/>
              </a:rPr>
            </a:br>
            <a:br>
              <a:rPr lang="en-GB" b="1" dirty="0">
                <a:effectLst/>
                <a:ea typeface="Calibri" panose="020F0502020204030204" pitchFamily="34" charset="0"/>
              </a:rPr>
            </a:br>
            <a:br>
              <a:rPr lang="en-GB" sz="3200" dirty="0">
                <a:effectLst/>
                <a:ea typeface="Calibri" panose="020F0502020204030204" pitchFamily="34" charset="0"/>
              </a:rPr>
            </a:br>
            <a:br>
              <a:rPr lang="en-GB" sz="4000" dirty="0">
                <a:effectLst/>
                <a:ea typeface="Calibri" panose="020F0502020204030204" pitchFamily="34" charset="0"/>
              </a:rPr>
            </a:br>
            <a:endParaRPr lang="en-GB" sz="2800" dirty="0"/>
          </a:p>
        </p:txBody>
      </p:sp>
      <p:sp>
        <p:nvSpPr>
          <p:cNvPr id="5" name="Slide Number Placeholder 4">
            <a:extLst>
              <a:ext uri="{FF2B5EF4-FFF2-40B4-BE49-F238E27FC236}">
                <a16:creationId xmlns:a16="http://schemas.microsoft.com/office/drawing/2014/main" id="{6944C04F-3E68-9B65-BBED-7EE3CEC29E5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3" name="TextBox 2">
            <a:extLst>
              <a:ext uri="{FF2B5EF4-FFF2-40B4-BE49-F238E27FC236}">
                <a16:creationId xmlns:a16="http://schemas.microsoft.com/office/drawing/2014/main" id="{7F6D72F6-4A48-19C9-EF13-C1F913FDFFCB}"/>
              </a:ext>
            </a:extLst>
          </p:cNvPr>
          <p:cNvSpPr txBox="1"/>
          <p:nvPr/>
        </p:nvSpPr>
        <p:spPr>
          <a:xfrm>
            <a:off x="204474" y="77628"/>
            <a:ext cx="5045620" cy="492443"/>
          </a:xfrm>
          <a:prstGeom prst="rect">
            <a:avLst/>
          </a:prstGeom>
          <a:noFill/>
        </p:spPr>
        <p:txBody>
          <a:bodyPr wrap="square" rtlCol="0">
            <a:spAutoFit/>
          </a:bodyPr>
          <a:lstStyle/>
          <a:p>
            <a:r>
              <a:rPr lang="en-GB" sz="2600" b="1"/>
              <a:t>Gelatine content resources</a:t>
            </a:r>
          </a:p>
        </p:txBody>
      </p:sp>
      <p:sp>
        <p:nvSpPr>
          <p:cNvPr id="18" name="TextBox 17">
            <a:extLst>
              <a:ext uri="{FF2B5EF4-FFF2-40B4-BE49-F238E27FC236}">
                <a16:creationId xmlns:a16="http://schemas.microsoft.com/office/drawing/2014/main" id="{5D75B382-7F88-5B14-8414-789DCEF44504}"/>
              </a:ext>
            </a:extLst>
          </p:cNvPr>
          <p:cNvSpPr txBox="1"/>
          <p:nvPr/>
        </p:nvSpPr>
        <p:spPr>
          <a:xfrm>
            <a:off x="204474" y="580849"/>
            <a:ext cx="11606525" cy="923330"/>
          </a:xfrm>
          <a:prstGeom prst="rect">
            <a:avLst/>
          </a:prstGeom>
          <a:noFill/>
        </p:spPr>
        <p:txBody>
          <a:bodyPr wrap="square" rtlCol="0">
            <a:spAutoFit/>
          </a:bodyPr>
          <a:lstStyle/>
          <a:p>
            <a:pPr marL="285750" indent="-285750">
              <a:buFont typeface="Arial" panose="020B0604020202020204" pitchFamily="34" charset="0"/>
              <a:buChar char="•"/>
            </a:pPr>
            <a:r>
              <a:rPr lang="en-GB" dirty="0"/>
              <a:t>A bilingual porcine gelatine information sheet is available here under ‘Leaflets for all ages’:</a:t>
            </a:r>
          </a:p>
          <a:p>
            <a:pPr marL="742950" lvl="1" indent="-285750">
              <a:buFont typeface="Arial" panose="020B0604020202020204" pitchFamily="34" charset="0"/>
              <a:buChar char="•"/>
            </a:pPr>
            <a:r>
              <a:rPr lang="en-GB" dirty="0">
                <a:hlinkClick r:id="rId3"/>
              </a:rPr>
              <a:t>English</a:t>
            </a:r>
            <a:r>
              <a:rPr lang="en-GB" dirty="0"/>
              <a:t> (English presents first)</a:t>
            </a:r>
          </a:p>
          <a:p>
            <a:pPr marL="742950" lvl="1" indent="-285750">
              <a:buFont typeface="Arial" panose="020B0604020202020204" pitchFamily="34" charset="0"/>
              <a:buChar char="•"/>
            </a:pPr>
            <a:r>
              <a:rPr lang="en-GB" dirty="0">
                <a:hlinkClick r:id="rId4"/>
              </a:rPr>
              <a:t>Welsh</a:t>
            </a:r>
            <a:r>
              <a:rPr lang="en-GB" dirty="0"/>
              <a:t> (Welsh presents first)</a:t>
            </a:r>
          </a:p>
        </p:txBody>
      </p:sp>
      <p:pic>
        <p:nvPicPr>
          <p:cNvPr id="6" name="Picture 5">
            <a:extLst>
              <a:ext uri="{FF2B5EF4-FFF2-40B4-BE49-F238E27FC236}">
                <a16:creationId xmlns:a16="http://schemas.microsoft.com/office/drawing/2014/main" id="{05BF6301-FB4A-E7DE-B74D-ACAA8B67E48B}"/>
              </a:ext>
            </a:extLst>
          </p:cNvPr>
          <p:cNvPicPr>
            <a:picLocks noChangeAspect="1"/>
          </p:cNvPicPr>
          <p:nvPr/>
        </p:nvPicPr>
        <p:blipFill>
          <a:blip r:embed="rId5"/>
          <a:stretch>
            <a:fillRect/>
          </a:stretch>
        </p:blipFill>
        <p:spPr>
          <a:xfrm>
            <a:off x="1556571" y="1555069"/>
            <a:ext cx="3693523" cy="4985400"/>
          </a:xfrm>
          <a:prstGeom prst="rect">
            <a:avLst/>
          </a:prstGeom>
        </p:spPr>
      </p:pic>
      <p:pic>
        <p:nvPicPr>
          <p:cNvPr id="7" name="Picture 6">
            <a:extLst>
              <a:ext uri="{FF2B5EF4-FFF2-40B4-BE49-F238E27FC236}">
                <a16:creationId xmlns:a16="http://schemas.microsoft.com/office/drawing/2014/main" id="{E5502795-C171-3B11-A392-1B6B46EEB02B}"/>
              </a:ext>
            </a:extLst>
          </p:cNvPr>
          <p:cNvPicPr>
            <a:picLocks noChangeAspect="1"/>
          </p:cNvPicPr>
          <p:nvPr/>
        </p:nvPicPr>
        <p:blipFill>
          <a:blip r:embed="rId6"/>
          <a:srcRect l="2404" t="1285" r="3520"/>
          <a:stretch/>
        </p:blipFill>
        <p:spPr>
          <a:xfrm>
            <a:off x="6621347" y="1548759"/>
            <a:ext cx="3360852" cy="4985391"/>
          </a:xfrm>
          <a:prstGeom prst="rect">
            <a:avLst/>
          </a:prstGeom>
        </p:spPr>
      </p:pic>
    </p:spTree>
    <p:extLst>
      <p:ext uri="{BB962C8B-B14F-4D97-AF65-F5344CB8AC3E}">
        <p14:creationId xmlns:p14="http://schemas.microsoft.com/office/powerpoint/2010/main" val="24250183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F65E9E-B501-2BE2-D736-02F62D8978EE}"/>
              </a:ext>
            </a:extLst>
          </p:cNvPr>
          <p:cNvSpPr>
            <a:spLocks noGrp="1"/>
          </p:cNvSpPr>
          <p:nvPr>
            <p:ph type="title"/>
          </p:nvPr>
        </p:nvSpPr>
        <p:spPr>
          <a:xfrm>
            <a:off x="381000" y="323850"/>
            <a:ext cx="11439525" cy="5638799"/>
          </a:xfrm>
        </p:spPr>
        <p:txBody>
          <a:bodyPr lIns="91440" tIns="45720" rIns="91440" bIns="45720" anchor="t"/>
          <a:lstStyle/>
          <a:p>
            <a:pPr algn="ctr"/>
            <a:br>
              <a:rPr lang="en-GB" b="1" dirty="0">
                <a:effectLst/>
                <a:ea typeface="Calibri" panose="020F0502020204030204" pitchFamily="34" charset="0"/>
              </a:rPr>
            </a:br>
            <a:br>
              <a:rPr lang="en-GB" b="1" dirty="0">
                <a:effectLst/>
                <a:ea typeface="Calibri" panose="020F0502020204030204" pitchFamily="34" charset="0"/>
              </a:rPr>
            </a:br>
            <a:br>
              <a:rPr lang="en-GB" sz="3200" dirty="0">
                <a:effectLst/>
                <a:ea typeface="Calibri" panose="020F0502020204030204" pitchFamily="34" charset="0"/>
              </a:rPr>
            </a:br>
            <a:br>
              <a:rPr lang="en-GB" sz="4000" dirty="0">
                <a:effectLst/>
                <a:ea typeface="Calibri" panose="020F0502020204030204" pitchFamily="34" charset="0"/>
              </a:rPr>
            </a:br>
            <a:endParaRPr lang="en-GB" sz="2800" dirty="0"/>
          </a:p>
        </p:txBody>
      </p:sp>
      <p:sp>
        <p:nvSpPr>
          <p:cNvPr id="5" name="Slide Number Placeholder 4">
            <a:extLst>
              <a:ext uri="{FF2B5EF4-FFF2-40B4-BE49-F238E27FC236}">
                <a16:creationId xmlns:a16="http://schemas.microsoft.com/office/drawing/2014/main" id="{6944C04F-3E68-9B65-BBED-7EE3CEC29E5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3" name="TextBox 2">
            <a:extLst>
              <a:ext uri="{FF2B5EF4-FFF2-40B4-BE49-F238E27FC236}">
                <a16:creationId xmlns:a16="http://schemas.microsoft.com/office/drawing/2014/main" id="{7F6D72F6-4A48-19C9-EF13-C1F913FDFFCB}"/>
              </a:ext>
            </a:extLst>
          </p:cNvPr>
          <p:cNvSpPr txBox="1"/>
          <p:nvPr/>
        </p:nvSpPr>
        <p:spPr>
          <a:xfrm>
            <a:off x="204474" y="77628"/>
            <a:ext cx="6216874" cy="492443"/>
          </a:xfrm>
          <a:prstGeom prst="rect">
            <a:avLst/>
          </a:prstGeom>
          <a:noFill/>
        </p:spPr>
        <p:txBody>
          <a:bodyPr wrap="square" rtlCol="0">
            <a:spAutoFit/>
          </a:bodyPr>
          <a:lstStyle/>
          <a:p>
            <a:r>
              <a:rPr lang="en-GB" sz="2600" b="1"/>
              <a:t>Briefing document for schools: flu</a:t>
            </a:r>
          </a:p>
        </p:txBody>
      </p:sp>
      <p:sp>
        <p:nvSpPr>
          <p:cNvPr id="4" name="TextBox 3">
            <a:extLst>
              <a:ext uri="{FF2B5EF4-FFF2-40B4-BE49-F238E27FC236}">
                <a16:creationId xmlns:a16="http://schemas.microsoft.com/office/drawing/2014/main" id="{0EB1D717-DCA0-AEC6-9338-734DD2D8C910}"/>
              </a:ext>
            </a:extLst>
          </p:cNvPr>
          <p:cNvSpPr txBox="1"/>
          <p:nvPr/>
        </p:nvSpPr>
        <p:spPr>
          <a:xfrm>
            <a:off x="204474" y="833847"/>
            <a:ext cx="7305935" cy="4801314"/>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GB"/>
              <a:t>This bilingual resource is being updated for 2025/26 and will be made available from </a:t>
            </a:r>
            <a:r>
              <a:rPr lang="en-GB">
                <a:hlinkClick r:id="rId3"/>
              </a:rPr>
              <a:t>Information for schools: School Aged Children Young People</a:t>
            </a:r>
            <a:r>
              <a:rPr lang="en-GB"/>
              <a:t> page:</a:t>
            </a:r>
          </a:p>
          <a:p>
            <a:pPr marL="742950" lvl="1" indent="-285750">
              <a:buFont typeface="Arial" panose="020B0604020202020204" pitchFamily="34" charset="0"/>
              <a:buChar char="•"/>
            </a:pPr>
            <a:r>
              <a:rPr lang="en-GB">
                <a:hlinkClick r:id="rId4"/>
              </a:rPr>
              <a:t>English page </a:t>
            </a:r>
            <a:r>
              <a:rPr lang="en-GB"/>
              <a:t>(English presents first)</a:t>
            </a:r>
            <a:endParaRPr lang="en-GB">
              <a:cs typeface="Arial"/>
            </a:endParaRPr>
          </a:p>
          <a:p>
            <a:pPr marL="742950" lvl="1" indent="-285750">
              <a:buFont typeface="Arial" panose="020B0604020202020204" pitchFamily="34" charset="0"/>
              <a:buChar char="•"/>
            </a:pPr>
            <a:r>
              <a:rPr lang="en-GB">
                <a:hlinkClick r:id="rId5"/>
              </a:rPr>
              <a:t>Welsh page </a:t>
            </a:r>
            <a:r>
              <a:rPr lang="en-GB"/>
              <a:t>(Welsh presents first)</a:t>
            </a:r>
            <a:endParaRPr lang="en-GB">
              <a:cs typeface="Arial"/>
            </a:endParaRPr>
          </a:p>
          <a:p>
            <a:endParaRPr lang="en-GB"/>
          </a:p>
          <a:p>
            <a:pPr marL="285750" indent="-285750">
              <a:buFont typeface="Arial" panose="020B0604020202020204" pitchFamily="34" charset="0"/>
              <a:buChar char="•"/>
            </a:pPr>
            <a:r>
              <a:rPr lang="en-GB"/>
              <a:t>The briefing document is digital and bilingual – the link to it can be shared or it can be printed in health boards</a:t>
            </a:r>
            <a:endParaRPr lang="en-GB">
              <a:cs typeface="Arial"/>
            </a:endParaRPr>
          </a:p>
          <a:p>
            <a:endParaRPr lang="en-GB"/>
          </a:p>
          <a:p>
            <a:pPr marL="285750" indent="-285750">
              <a:buFont typeface="Arial" panose="020B0604020202020204" pitchFamily="34" charset="0"/>
              <a:buChar char="•"/>
            </a:pPr>
            <a:r>
              <a:rPr lang="en-GB"/>
              <a:t>Provides school staff with information about flu, the flu programme, why we vaccinate in schools, the vaccination process, how schools can help, and consent (including Gillick competence)</a:t>
            </a:r>
            <a:endParaRPr lang="en-GB">
              <a:cs typeface="Arial"/>
            </a:endParaRPr>
          </a:p>
          <a:p>
            <a:endParaRPr lang="en-GB"/>
          </a:p>
          <a:p>
            <a:pPr marL="285750" indent="-285750">
              <a:buFont typeface="Arial" panose="020B0604020202020204" pitchFamily="34" charset="0"/>
              <a:buChar char="•"/>
            </a:pPr>
            <a:r>
              <a:rPr lang="en-GB"/>
              <a:t>Feedback from school nurse evaluation of 2023/24 school aged flu resources was that many were not aware of this resource. </a:t>
            </a:r>
            <a:r>
              <a:rPr lang="en-GB" b="1"/>
              <a:t>Please promote it as a useful tool.</a:t>
            </a:r>
            <a:endParaRPr lang="en-GB" b="1">
              <a:cs typeface="Arial"/>
            </a:endParaRPr>
          </a:p>
          <a:p>
            <a:pPr marL="285750" indent="-285750">
              <a:buFont typeface="Arial" panose="020B0604020202020204" pitchFamily="34" charset="0"/>
              <a:buChar char="•"/>
            </a:pPr>
            <a:endParaRPr lang="en-GB"/>
          </a:p>
        </p:txBody>
      </p:sp>
      <p:pic>
        <p:nvPicPr>
          <p:cNvPr id="7" name="Picture 6">
            <a:extLst>
              <a:ext uri="{FF2B5EF4-FFF2-40B4-BE49-F238E27FC236}">
                <a16:creationId xmlns:a16="http://schemas.microsoft.com/office/drawing/2014/main" id="{8D04A89B-E5A4-B0FF-D67C-A2AA4C51650D}"/>
              </a:ext>
            </a:extLst>
          </p:cNvPr>
          <p:cNvPicPr>
            <a:picLocks noChangeAspect="1"/>
          </p:cNvPicPr>
          <p:nvPr/>
        </p:nvPicPr>
        <p:blipFill>
          <a:blip r:embed="rId6"/>
          <a:stretch>
            <a:fillRect/>
          </a:stretch>
        </p:blipFill>
        <p:spPr>
          <a:xfrm>
            <a:off x="7686935" y="1504950"/>
            <a:ext cx="1728245" cy="2489778"/>
          </a:xfrm>
          <a:prstGeom prst="rect">
            <a:avLst/>
          </a:prstGeom>
          <a:ln>
            <a:solidFill>
              <a:schemeClr val="accent6"/>
            </a:solidFill>
          </a:ln>
        </p:spPr>
      </p:pic>
      <p:pic>
        <p:nvPicPr>
          <p:cNvPr id="9" name="Picture 8">
            <a:extLst>
              <a:ext uri="{FF2B5EF4-FFF2-40B4-BE49-F238E27FC236}">
                <a16:creationId xmlns:a16="http://schemas.microsoft.com/office/drawing/2014/main" id="{9993F1B4-BCDC-EB93-55EC-122AB6045632}"/>
              </a:ext>
            </a:extLst>
          </p:cNvPr>
          <p:cNvPicPr>
            <a:picLocks noChangeAspect="1"/>
          </p:cNvPicPr>
          <p:nvPr/>
        </p:nvPicPr>
        <p:blipFill>
          <a:blip r:embed="rId7"/>
          <a:stretch>
            <a:fillRect/>
          </a:stretch>
        </p:blipFill>
        <p:spPr>
          <a:xfrm>
            <a:off x="9636839" y="1504950"/>
            <a:ext cx="1759125" cy="2489778"/>
          </a:xfrm>
          <a:prstGeom prst="rect">
            <a:avLst/>
          </a:prstGeom>
          <a:ln>
            <a:solidFill>
              <a:schemeClr val="accent6"/>
            </a:solidFill>
          </a:ln>
        </p:spPr>
      </p:pic>
      <p:sp>
        <p:nvSpPr>
          <p:cNvPr id="10" name="TextBox 9">
            <a:extLst>
              <a:ext uri="{FF2B5EF4-FFF2-40B4-BE49-F238E27FC236}">
                <a16:creationId xmlns:a16="http://schemas.microsoft.com/office/drawing/2014/main" id="{CDC18C67-ED18-7A84-B680-DD220A7D2674}"/>
              </a:ext>
            </a:extLst>
          </p:cNvPr>
          <p:cNvSpPr txBox="1"/>
          <p:nvPr/>
        </p:nvSpPr>
        <p:spPr>
          <a:xfrm>
            <a:off x="8017772" y="2558474"/>
            <a:ext cx="3295390" cy="584775"/>
          </a:xfrm>
          <a:prstGeom prst="rect">
            <a:avLst/>
          </a:prstGeom>
          <a:noFill/>
        </p:spPr>
        <p:txBody>
          <a:bodyPr wrap="square" rtlCol="0">
            <a:spAutoFit/>
          </a:bodyPr>
          <a:lstStyle/>
          <a:p>
            <a:r>
              <a:rPr lang="en-GB" sz="3200" b="1" dirty="0">
                <a:solidFill>
                  <a:srgbClr val="FF0000"/>
                </a:solidFill>
              </a:rPr>
              <a:t>Being updated</a:t>
            </a:r>
          </a:p>
        </p:txBody>
      </p:sp>
    </p:spTree>
    <p:extLst>
      <p:ext uri="{BB962C8B-B14F-4D97-AF65-F5344CB8AC3E}">
        <p14:creationId xmlns:p14="http://schemas.microsoft.com/office/powerpoint/2010/main" val="29370301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F65E9E-B501-2BE2-D736-02F62D8978EE}"/>
              </a:ext>
            </a:extLst>
          </p:cNvPr>
          <p:cNvSpPr>
            <a:spLocks noGrp="1"/>
          </p:cNvSpPr>
          <p:nvPr>
            <p:ph type="title"/>
          </p:nvPr>
        </p:nvSpPr>
        <p:spPr>
          <a:xfrm>
            <a:off x="381000" y="323850"/>
            <a:ext cx="11439525" cy="5638799"/>
          </a:xfrm>
        </p:spPr>
        <p:txBody>
          <a:bodyPr lIns="91440" tIns="45720" rIns="91440" bIns="45720" anchor="t"/>
          <a:lstStyle/>
          <a:p>
            <a:pPr algn="ctr"/>
            <a:br>
              <a:rPr lang="en-GB" b="1">
                <a:effectLst/>
                <a:ea typeface="Calibri" panose="020F0502020204030204" pitchFamily="34" charset="0"/>
              </a:rPr>
            </a:br>
            <a:br>
              <a:rPr lang="en-GB" b="1">
                <a:effectLst/>
                <a:ea typeface="Calibri" panose="020F0502020204030204" pitchFamily="34" charset="0"/>
              </a:rPr>
            </a:br>
            <a:br>
              <a:rPr lang="en-GB" sz="3200">
                <a:effectLst/>
                <a:ea typeface="Calibri" panose="020F0502020204030204" pitchFamily="34" charset="0"/>
              </a:rPr>
            </a:br>
            <a:br>
              <a:rPr lang="en-GB" sz="4000">
                <a:effectLst/>
                <a:ea typeface="Calibri" panose="020F0502020204030204" pitchFamily="34" charset="0"/>
              </a:rPr>
            </a:br>
            <a:endParaRPr lang="en-GB" sz="2800"/>
          </a:p>
        </p:txBody>
      </p:sp>
      <p:sp>
        <p:nvSpPr>
          <p:cNvPr id="5" name="Slide Number Placeholder 4">
            <a:extLst>
              <a:ext uri="{FF2B5EF4-FFF2-40B4-BE49-F238E27FC236}">
                <a16:creationId xmlns:a16="http://schemas.microsoft.com/office/drawing/2014/main" id="{6944C04F-3E68-9B65-BBED-7EE3CEC29E5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3" name="TextBox 2">
            <a:extLst>
              <a:ext uri="{FF2B5EF4-FFF2-40B4-BE49-F238E27FC236}">
                <a16:creationId xmlns:a16="http://schemas.microsoft.com/office/drawing/2014/main" id="{7F6D72F6-4A48-19C9-EF13-C1F913FDFFCB}"/>
              </a:ext>
            </a:extLst>
          </p:cNvPr>
          <p:cNvSpPr txBox="1"/>
          <p:nvPr/>
        </p:nvSpPr>
        <p:spPr>
          <a:xfrm>
            <a:off x="204474" y="77628"/>
            <a:ext cx="6216874" cy="492443"/>
          </a:xfrm>
          <a:prstGeom prst="rect">
            <a:avLst/>
          </a:prstGeom>
          <a:noFill/>
        </p:spPr>
        <p:txBody>
          <a:bodyPr wrap="square" rtlCol="0">
            <a:spAutoFit/>
          </a:bodyPr>
          <a:lstStyle/>
          <a:p>
            <a:r>
              <a:rPr lang="en-GB" sz="2600" b="1"/>
              <a:t>Animations</a:t>
            </a:r>
          </a:p>
        </p:txBody>
      </p:sp>
      <p:pic>
        <p:nvPicPr>
          <p:cNvPr id="7" name="Picture 6">
            <a:extLst>
              <a:ext uri="{FF2B5EF4-FFF2-40B4-BE49-F238E27FC236}">
                <a16:creationId xmlns:a16="http://schemas.microsoft.com/office/drawing/2014/main" id="{315C9938-E107-AE1F-D207-4380DB559BD0}"/>
              </a:ext>
            </a:extLst>
          </p:cNvPr>
          <p:cNvPicPr>
            <a:picLocks noChangeAspect="1"/>
          </p:cNvPicPr>
          <p:nvPr/>
        </p:nvPicPr>
        <p:blipFill>
          <a:blip r:embed="rId3"/>
          <a:stretch>
            <a:fillRect/>
          </a:stretch>
        </p:blipFill>
        <p:spPr>
          <a:xfrm>
            <a:off x="371475" y="743604"/>
            <a:ext cx="4535214" cy="2578238"/>
          </a:xfrm>
          <a:prstGeom prst="rect">
            <a:avLst/>
          </a:prstGeom>
        </p:spPr>
      </p:pic>
      <p:pic>
        <p:nvPicPr>
          <p:cNvPr id="10" name="Picture 9">
            <a:extLst>
              <a:ext uri="{FF2B5EF4-FFF2-40B4-BE49-F238E27FC236}">
                <a16:creationId xmlns:a16="http://schemas.microsoft.com/office/drawing/2014/main" id="{8761F6C3-C4A2-7477-FAD2-36C5A2F81BC2}"/>
              </a:ext>
            </a:extLst>
          </p:cNvPr>
          <p:cNvPicPr>
            <a:picLocks noChangeAspect="1"/>
          </p:cNvPicPr>
          <p:nvPr/>
        </p:nvPicPr>
        <p:blipFill>
          <a:blip r:embed="rId4"/>
          <a:stretch>
            <a:fillRect/>
          </a:stretch>
        </p:blipFill>
        <p:spPr>
          <a:xfrm>
            <a:off x="381000" y="3554296"/>
            <a:ext cx="4535214" cy="2560100"/>
          </a:xfrm>
          <a:prstGeom prst="rect">
            <a:avLst/>
          </a:prstGeom>
        </p:spPr>
      </p:pic>
      <p:sp>
        <p:nvSpPr>
          <p:cNvPr id="11" name="TextBox 10">
            <a:extLst>
              <a:ext uri="{FF2B5EF4-FFF2-40B4-BE49-F238E27FC236}">
                <a16:creationId xmlns:a16="http://schemas.microsoft.com/office/drawing/2014/main" id="{0343EB20-447F-3542-D4D3-B659E741B7A7}"/>
              </a:ext>
            </a:extLst>
          </p:cNvPr>
          <p:cNvSpPr txBox="1"/>
          <p:nvPr/>
        </p:nvSpPr>
        <p:spPr>
          <a:xfrm>
            <a:off x="5363110" y="883578"/>
            <a:ext cx="5671335" cy="2308324"/>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GB" b="1" dirty="0"/>
              <a:t>Primary school video</a:t>
            </a:r>
            <a:endParaRPr lang="en-GB" dirty="0"/>
          </a:p>
          <a:p>
            <a:endParaRPr lang="en-GB" b="1" dirty="0">
              <a:cs typeface="Arial"/>
            </a:endParaRPr>
          </a:p>
          <a:p>
            <a:pPr marL="285750" indent="-285750">
              <a:buFont typeface="Arial" panose="020B0604020202020204" pitchFamily="34" charset="0"/>
              <a:buChar char="•"/>
            </a:pPr>
            <a:r>
              <a:rPr lang="en-GB" dirty="0">
                <a:hlinkClick r:id="rId5"/>
              </a:rPr>
              <a:t>Vaccination Saves Lives - Children's flu animation 2024 (youtube.com)</a:t>
            </a:r>
            <a:endParaRPr lang="en-GB" dirty="0"/>
          </a:p>
          <a:p>
            <a:endParaRPr lang="en-GB"/>
          </a:p>
          <a:p>
            <a:pPr marL="285750" indent="-285750">
              <a:buFont typeface="Arial" panose="020B0604020202020204" pitchFamily="34" charset="0"/>
              <a:buChar char="•"/>
            </a:pPr>
            <a:r>
              <a:rPr lang="en-GB" dirty="0">
                <a:hlinkClick r:id="rId6"/>
              </a:rPr>
              <a:t>Mae Brechu yn achub bywydau - Animeiddiad plant a ffliw 2024 (youtube.com)</a:t>
            </a:r>
            <a:endParaRPr lang="en-GB" dirty="0"/>
          </a:p>
          <a:p>
            <a:pPr marL="285750" indent="-285750">
              <a:buFont typeface="Arial" panose="020B0604020202020204" pitchFamily="34" charset="0"/>
              <a:buChar char="•"/>
            </a:pPr>
            <a:endParaRPr lang="en-GB"/>
          </a:p>
        </p:txBody>
      </p:sp>
      <p:sp>
        <p:nvSpPr>
          <p:cNvPr id="13" name="TextBox 12">
            <a:extLst>
              <a:ext uri="{FF2B5EF4-FFF2-40B4-BE49-F238E27FC236}">
                <a16:creationId xmlns:a16="http://schemas.microsoft.com/office/drawing/2014/main" id="{EBD610A5-AF67-E93E-091F-C4F4405A9F77}"/>
              </a:ext>
            </a:extLst>
          </p:cNvPr>
          <p:cNvSpPr txBox="1"/>
          <p:nvPr/>
        </p:nvSpPr>
        <p:spPr>
          <a:xfrm>
            <a:off x="5363110" y="3554296"/>
            <a:ext cx="5743254" cy="2585323"/>
          </a:xfrm>
          <a:prstGeom prst="rect">
            <a:avLst/>
          </a:prstGeom>
          <a:noFill/>
        </p:spPr>
        <p:txBody>
          <a:bodyPr wrap="square" rtlCol="0">
            <a:spAutoFit/>
          </a:bodyPr>
          <a:lstStyle/>
          <a:p>
            <a:pPr marL="285750" indent="-285750">
              <a:buFont typeface="Arial" panose="020B0604020202020204" pitchFamily="34" charset="0"/>
              <a:buChar char="•"/>
            </a:pPr>
            <a:r>
              <a:rPr lang="en-GB" b="1"/>
              <a:t>Secondary school video</a:t>
            </a:r>
            <a:endParaRPr lang="en-GB"/>
          </a:p>
          <a:p>
            <a:endParaRPr lang="en-GB"/>
          </a:p>
          <a:p>
            <a:pPr marL="285750" indent="-285750">
              <a:buFont typeface="Arial" panose="020B0604020202020204" pitchFamily="34" charset="0"/>
              <a:buChar char="•"/>
            </a:pPr>
            <a:r>
              <a:rPr lang="en-GB"/>
              <a:t>Co-produced and tested with young people</a:t>
            </a:r>
          </a:p>
          <a:p>
            <a:endParaRPr lang="en-GB"/>
          </a:p>
          <a:p>
            <a:pPr marL="285750" indent="-285750">
              <a:buFont typeface="Arial" panose="020B0604020202020204" pitchFamily="34" charset="0"/>
              <a:buChar char="•"/>
            </a:pPr>
            <a:r>
              <a:rPr lang="en-GB">
                <a:hlinkClick r:id="rId7"/>
              </a:rPr>
              <a:t>What is the flu vaccine? (11-16) (youtube.com)</a:t>
            </a:r>
            <a:endParaRPr lang="en-GB"/>
          </a:p>
          <a:p>
            <a:pPr marL="285750" indent="-285750">
              <a:buFont typeface="Arial" panose="020B0604020202020204" pitchFamily="34" charset="0"/>
              <a:buChar char="•"/>
            </a:pPr>
            <a:endParaRPr lang="en-GB"/>
          </a:p>
          <a:p>
            <a:pPr marL="285750" indent="-285750">
              <a:buFont typeface="Arial" panose="020B0604020202020204" pitchFamily="34" charset="0"/>
              <a:buChar char="•"/>
            </a:pPr>
            <a:r>
              <a:rPr lang="en-GB">
                <a:hlinkClick r:id="rId8"/>
              </a:rPr>
              <a:t>Beth </a:t>
            </a:r>
            <a:r>
              <a:rPr lang="en-GB" err="1">
                <a:hlinkClick r:id="rId8"/>
              </a:rPr>
              <a:t>yw'r</a:t>
            </a:r>
            <a:r>
              <a:rPr lang="en-GB">
                <a:hlinkClick r:id="rId8"/>
              </a:rPr>
              <a:t> </a:t>
            </a:r>
            <a:r>
              <a:rPr lang="en-GB" err="1">
                <a:hlinkClick r:id="rId8"/>
              </a:rPr>
              <a:t>Brechlyn</a:t>
            </a:r>
            <a:r>
              <a:rPr lang="en-GB">
                <a:hlinkClick r:id="rId8"/>
              </a:rPr>
              <a:t> </a:t>
            </a:r>
            <a:r>
              <a:rPr lang="en-GB" err="1">
                <a:hlinkClick r:id="rId8"/>
              </a:rPr>
              <a:t>ffliw</a:t>
            </a:r>
            <a:r>
              <a:rPr lang="en-GB">
                <a:hlinkClick r:id="rId8"/>
              </a:rPr>
              <a:t>? (11-16) (youtube.com)</a:t>
            </a:r>
            <a:endParaRPr lang="en-GB"/>
          </a:p>
          <a:p>
            <a:pPr marL="285750" indent="-285750">
              <a:buFont typeface="Arial" panose="020B0604020202020204" pitchFamily="34" charset="0"/>
              <a:buChar char="•"/>
            </a:pPr>
            <a:endParaRPr lang="en-GB"/>
          </a:p>
          <a:p>
            <a:pPr marL="285750" indent="-285750">
              <a:buFont typeface="Arial" panose="020B0604020202020204" pitchFamily="34" charset="0"/>
              <a:buChar char="•"/>
            </a:pPr>
            <a:endParaRPr lang="en-GB"/>
          </a:p>
        </p:txBody>
      </p:sp>
    </p:spTree>
    <p:extLst>
      <p:ext uri="{BB962C8B-B14F-4D97-AF65-F5344CB8AC3E}">
        <p14:creationId xmlns:p14="http://schemas.microsoft.com/office/powerpoint/2010/main" val="23730571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F65E9E-B501-2BE2-D736-02F62D8978EE}"/>
              </a:ext>
            </a:extLst>
          </p:cNvPr>
          <p:cNvSpPr>
            <a:spLocks noGrp="1"/>
          </p:cNvSpPr>
          <p:nvPr>
            <p:ph type="title"/>
          </p:nvPr>
        </p:nvSpPr>
        <p:spPr>
          <a:xfrm>
            <a:off x="381000" y="323850"/>
            <a:ext cx="11439525" cy="5638799"/>
          </a:xfrm>
        </p:spPr>
        <p:txBody>
          <a:bodyPr lIns="91440" tIns="45720" rIns="91440" bIns="45720" anchor="t"/>
          <a:lstStyle/>
          <a:p>
            <a:pPr algn="ctr"/>
            <a:br>
              <a:rPr lang="en-GB" b="1" dirty="0">
                <a:effectLst/>
                <a:ea typeface="Calibri" panose="020F0502020204030204" pitchFamily="34" charset="0"/>
              </a:rPr>
            </a:br>
            <a:br>
              <a:rPr lang="en-GB" b="1" dirty="0">
                <a:effectLst/>
                <a:ea typeface="Calibri" panose="020F0502020204030204" pitchFamily="34" charset="0"/>
              </a:rPr>
            </a:br>
            <a:br>
              <a:rPr lang="en-GB" sz="3200" dirty="0">
                <a:effectLst/>
                <a:ea typeface="Calibri" panose="020F0502020204030204" pitchFamily="34" charset="0"/>
              </a:rPr>
            </a:br>
            <a:br>
              <a:rPr lang="en-GB" sz="4000" dirty="0">
                <a:effectLst/>
                <a:ea typeface="Calibri" panose="020F0502020204030204" pitchFamily="34" charset="0"/>
              </a:rPr>
            </a:br>
            <a:endParaRPr lang="en-GB" sz="2800" dirty="0"/>
          </a:p>
        </p:txBody>
      </p:sp>
      <p:sp>
        <p:nvSpPr>
          <p:cNvPr id="5" name="Slide Number Placeholder 4">
            <a:extLst>
              <a:ext uri="{FF2B5EF4-FFF2-40B4-BE49-F238E27FC236}">
                <a16:creationId xmlns:a16="http://schemas.microsoft.com/office/drawing/2014/main" id="{6944C04F-3E68-9B65-BBED-7EE3CEC29E5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3" name="TextBox 2">
            <a:extLst>
              <a:ext uri="{FF2B5EF4-FFF2-40B4-BE49-F238E27FC236}">
                <a16:creationId xmlns:a16="http://schemas.microsoft.com/office/drawing/2014/main" id="{7F6D72F6-4A48-19C9-EF13-C1F913FDFFCB}"/>
              </a:ext>
            </a:extLst>
          </p:cNvPr>
          <p:cNvSpPr txBox="1"/>
          <p:nvPr/>
        </p:nvSpPr>
        <p:spPr>
          <a:xfrm>
            <a:off x="204474" y="77628"/>
            <a:ext cx="6216874" cy="492443"/>
          </a:xfrm>
          <a:prstGeom prst="rect">
            <a:avLst/>
          </a:prstGeom>
          <a:noFill/>
        </p:spPr>
        <p:txBody>
          <a:bodyPr wrap="square" rtlCol="0">
            <a:spAutoFit/>
          </a:bodyPr>
          <a:lstStyle/>
          <a:p>
            <a:r>
              <a:rPr lang="en-GB" sz="2600" b="1"/>
              <a:t>Communications campaign (1)</a:t>
            </a:r>
          </a:p>
        </p:txBody>
      </p:sp>
      <p:sp>
        <p:nvSpPr>
          <p:cNvPr id="11" name="TextBox 10">
            <a:extLst>
              <a:ext uri="{FF2B5EF4-FFF2-40B4-BE49-F238E27FC236}">
                <a16:creationId xmlns:a16="http://schemas.microsoft.com/office/drawing/2014/main" id="{0343EB20-447F-3542-D4D3-B659E741B7A7}"/>
              </a:ext>
            </a:extLst>
          </p:cNvPr>
          <p:cNvSpPr txBox="1"/>
          <p:nvPr/>
        </p:nvSpPr>
        <p:spPr>
          <a:xfrm>
            <a:off x="477243" y="895351"/>
            <a:ext cx="11439525" cy="2585323"/>
          </a:xfrm>
          <a:prstGeom prst="rect">
            <a:avLst/>
          </a:prstGeom>
          <a:noFill/>
        </p:spPr>
        <p:txBody>
          <a:bodyPr wrap="square" rtlCol="0">
            <a:spAutoFit/>
          </a:bodyPr>
          <a:lstStyle/>
          <a:p>
            <a:pPr marL="285750" indent="-285750">
              <a:buFont typeface="Arial" panose="020B0604020202020204" pitchFamily="34" charset="0"/>
              <a:buChar char="•"/>
            </a:pPr>
            <a:r>
              <a:rPr lang="en-GB" dirty="0"/>
              <a:t>Although the Winter Respiratory Vaccination Programme communications campaign for 2025/26 is still in development, several communications and assets are already available for the school aged programme including stills/images, Gifs and, facts in 30 videos and explainer videos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These are available at the </a:t>
            </a:r>
            <a:r>
              <a:rPr lang="en-GB" dirty="0" err="1"/>
              <a:t>Brandkit</a:t>
            </a:r>
            <a:r>
              <a:rPr lang="en-GB" dirty="0"/>
              <a:t> Public Health Wales Asset Library here:</a:t>
            </a:r>
          </a:p>
          <a:p>
            <a:r>
              <a:rPr lang="en-GB" dirty="0"/>
              <a:t>     </a:t>
            </a:r>
            <a:r>
              <a:rPr lang="en-GB" dirty="0">
                <a:hlinkClick r:id="rId3"/>
              </a:rPr>
              <a:t>Public Health Wales Asset Library (brandkitapp.com)</a:t>
            </a:r>
            <a:r>
              <a:rPr lang="en-GB" dirty="0"/>
              <a:t> (look for this icon on the right)</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The resources can be accessed on the platform by creating a free account</a:t>
            </a:r>
          </a:p>
          <a:p>
            <a:pPr marL="285750" indent="-285750">
              <a:buFont typeface="Arial" panose="020B0604020202020204" pitchFamily="34" charset="0"/>
              <a:buChar char="•"/>
            </a:pPr>
            <a:endParaRPr lang="en-GB" dirty="0"/>
          </a:p>
        </p:txBody>
      </p:sp>
      <p:pic>
        <p:nvPicPr>
          <p:cNvPr id="18" name="Picture 17">
            <a:extLst>
              <a:ext uri="{FF2B5EF4-FFF2-40B4-BE49-F238E27FC236}">
                <a16:creationId xmlns:a16="http://schemas.microsoft.com/office/drawing/2014/main" id="{E92D7679-BF83-7B42-1117-4EDB24791337}"/>
              </a:ext>
            </a:extLst>
          </p:cNvPr>
          <p:cNvPicPr>
            <a:picLocks noChangeAspect="1"/>
          </p:cNvPicPr>
          <p:nvPr/>
        </p:nvPicPr>
        <p:blipFill>
          <a:blip r:embed="rId4"/>
          <a:stretch>
            <a:fillRect/>
          </a:stretch>
        </p:blipFill>
        <p:spPr>
          <a:xfrm>
            <a:off x="8795410" y="2796458"/>
            <a:ext cx="2952672" cy="1706659"/>
          </a:xfrm>
          <a:prstGeom prst="rect">
            <a:avLst/>
          </a:prstGeom>
        </p:spPr>
      </p:pic>
      <p:pic>
        <p:nvPicPr>
          <p:cNvPr id="20" name="Picture 19">
            <a:extLst>
              <a:ext uri="{FF2B5EF4-FFF2-40B4-BE49-F238E27FC236}">
                <a16:creationId xmlns:a16="http://schemas.microsoft.com/office/drawing/2014/main" id="{63886864-1BBD-F378-C4E4-953EE344386D}"/>
              </a:ext>
            </a:extLst>
          </p:cNvPr>
          <p:cNvPicPr>
            <a:picLocks noChangeAspect="1"/>
          </p:cNvPicPr>
          <p:nvPr/>
        </p:nvPicPr>
        <p:blipFill>
          <a:blip r:embed="rId5"/>
          <a:stretch>
            <a:fillRect/>
          </a:stretch>
        </p:blipFill>
        <p:spPr>
          <a:xfrm>
            <a:off x="9859231" y="4311465"/>
            <a:ext cx="1165340" cy="1706659"/>
          </a:xfrm>
          <a:prstGeom prst="rect">
            <a:avLst/>
          </a:prstGeom>
        </p:spPr>
      </p:pic>
      <p:pic>
        <p:nvPicPr>
          <p:cNvPr id="22" name="Picture 21">
            <a:extLst>
              <a:ext uri="{FF2B5EF4-FFF2-40B4-BE49-F238E27FC236}">
                <a16:creationId xmlns:a16="http://schemas.microsoft.com/office/drawing/2014/main" id="{E8F7BC2D-8B8B-3FF2-91C1-53E5D000ED3F}"/>
              </a:ext>
            </a:extLst>
          </p:cNvPr>
          <p:cNvPicPr>
            <a:picLocks noChangeAspect="1"/>
          </p:cNvPicPr>
          <p:nvPr/>
        </p:nvPicPr>
        <p:blipFill>
          <a:blip r:embed="rId6"/>
          <a:stretch>
            <a:fillRect/>
          </a:stretch>
        </p:blipFill>
        <p:spPr>
          <a:xfrm>
            <a:off x="6976064" y="3922332"/>
            <a:ext cx="2229161" cy="2095792"/>
          </a:xfrm>
          <a:prstGeom prst="rect">
            <a:avLst/>
          </a:prstGeom>
        </p:spPr>
      </p:pic>
      <p:pic>
        <p:nvPicPr>
          <p:cNvPr id="6" name="Picture 5">
            <a:extLst>
              <a:ext uri="{FF2B5EF4-FFF2-40B4-BE49-F238E27FC236}">
                <a16:creationId xmlns:a16="http://schemas.microsoft.com/office/drawing/2014/main" id="{A5BA3A79-D36D-F8F6-718A-410779A10488}"/>
              </a:ext>
            </a:extLst>
          </p:cNvPr>
          <p:cNvPicPr>
            <a:picLocks noChangeAspect="1"/>
          </p:cNvPicPr>
          <p:nvPr/>
        </p:nvPicPr>
        <p:blipFill>
          <a:blip r:embed="rId7"/>
          <a:stretch>
            <a:fillRect/>
          </a:stretch>
        </p:blipFill>
        <p:spPr>
          <a:xfrm>
            <a:off x="649369" y="3429000"/>
            <a:ext cx="5899375" cy="2316083"/>
          </a:xfrm>
          <a:prstGeom prst="rect">
            <a:avLst/>
          </a:prstGeom>
        </p:spPr>
      </p:pic>
    </p:spTree>
    <p:extLst>
      <p:ext uri="{BB962C8B-B14F-4D97-AF65-F5344CB8AC3E}">
        <p14:creationId xmlns:p14="http://schemas.microsoft.com/office/powerpoint/2010/main" val="5868556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2EEB5CED91B224BADEEF37F9C36D513" ma:contentTypeVersion="25" ma:contentTypeDescription="Create a new document." ma:contentTypeScope="" ma:versionID="872a2322293ddc2aec0ada7e944ec123">
  <xsd:schema xmlns:xsd="http://www.w3.org/2001/XMLSchema" xmlns:xs="http://www.w3.org/2001/XMLSchema" xmlns:p="http://schemas.microsoft.com/office/2006/metadata/properties" xmlns:ns2="c5c4c049-fd51-4c1e-8931-c678015eeba8" xmlns:ns3="fdfaf355-f7ae-47f3-8f93-739a60756710" targetNamespace="http://schemas.microsoft.com/office/2006/metadata/properties" ma:root="true" ma:fieldsID="9b950495aff9e02c0dad77a515b3ae78" ns2:_="" ns3:_="">
    <xsd:import namespace="c5c4c049-fd51-4c1e-8931-c678015eeba8"/>
    <xsd:import namespace="fdfaf355-f7ae-47f3-8f93-739a60756710"/>
    <xsd:element name="properties">
      <xsd:complexType>
        <xsd:sequence>
          <xsd:element name="documentManagement">
            <xsd:complexType>
              <xsd:all>
                <xsd:element ref="ns2:Topic" minOccurs="0"/>
                <xsd:element ref="ns2:Vaccinename" minOccurs="0"/>
                <xsd:element ref="ns2:Typeofresource"/>
                <xsd:element ref="ns2:relatingtoresource"/>
                <xsd:element ref="ns2:SKUNumber" minOccurs="0"/>
                <xsd:element ref="ns2:HIRLink" minOccurs="0"/>
                <xsd:element ref="ns2:Version_x0020__x002f__x0020_Year" minOccurs="0"/>
                <xsd:element ref="ns2:ISBNnumber" minOccurs="0"/>
                <xsd:element ref="ns2:Date" minOccurs="0"/>
                <xsd:element ref="ns2:Language" minOccurs="0"/>
                <xsd:element ref="ns2:MediaServiceMetadata" minOccurs="0"/>
                <xsd:element ref="ns2:MediaServiceFastMetadata" minOccurs="0"/>
                <xsd:element ref="ns2:MediaServiceSearchProperties" minOccurs="0"/>
                <xsd:element ref="ns2:MediaServiceObjectDetectorVersions"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DateTaken" minOccurs="0"/>
                <xsd:element ref="ns2:MediaServiceOCR" minOccurs="0"/>
                <xsd:element ref="ns2:Archive" minOccurs="0"/>
                <xsd:element ref="ns2:Archive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5c4c049-fd51-4c1e-8931-c678015eeba8" elementFormDefault="qualified">
    <xsd:import namespace="http://schemas.microsoft.com/office/2006/documentManagement/types"/>
    <xsd:import namespace="http://schemas.microsoft.com/office/infopath/2007/PartnerControls"/>
    <xsd:element name="Topic" ma:index="8" nillable="true" ma:displayName="Life Course" ma:format="Dropdown" ma:internalName="Topic" ma:requiredMultiChoice="true">
      <xsd:complexType>
        <xsd:complexContent>
          <xsd:extension base="dms:MultiChoice">
            <xsd:sequence>
              <xsd:element name="Value" maxOccurs="unbounded" minOccurs="0" nillable="true">
                <xsd:simpleType>
                  <xsd:restriction base="dms:Choice">
                    <xsd:enumeration value="Adult"/>
                    <xsd:enumeration value="Generic Life Course"/>
                    <xsd:enumeration value="Pregnancy"/>
                    <xsd:enumeration value="School Age"/>
                    <xsd:enumeration value="Pre-School"/>
                    <xsd:enumeration value="Changes Childhood Schedule"/>
                  </xsd:restriction>
                </xsd:simpleType>
              </xsd:element>
            </xsd:sequence>
          </xsd:extension>
        </xsd:complexContent>
      </xsd:complexType>
    </xsd:element>
    <xsd:element name="Vaccinename" ma:index="9" nillable="true" ma:displayName="Vaccine name " ma:description="Name of specific vaccine " ma:format="Dropdown" ma:internalName="Vaccinename" ma:requiredMultiChoice="true">
      <xsd:complexType>
        <xsd:complexContent>
          <xsd:extension base="dms:MultiChoice">
            <xsd:sequence>
              <xsd:element name="Value" maxOccurs="unbounded" minOccurs="0" nillable="true">
                <xsd:simpleType>
                  <xsd:restriction base="dms:Choice">
                    <xsd:enumeration value="HPV"/>
                    <xsd:enumeration value="3in1: Teenage Booster"/>
                    <xsd:enumeration value="MenACWY"/>
                    <xsd:enumeration value="Covid19"/>
                    <xsd:enumeration value="Flu"/>
                    <xsd:enumeration value="RSV"/>
                    <xsd:enumeration value="MMR"/>
                    <xsd:enumeration value="Combined Vaccines"/>
                    <xsd:enumeration value="MMRV &amp; MMR"/>
                    <xsd:enumeration value="Non-specific vaccine info"/>
                    <xsd:enumeration value="BCG"/>
                    <xsd:enumeration value="HIB/MenC"/>
                    <xsd:enumeration value="Measles"/>
                    <xsd:enumeration value="MenB"/>
                    <xsd:enumeration value="Mpox"/>
                    <xsd:enumeration value="Pneumococcal"/>
                    <xsd:enumeration value="Rotavirus"/>
                    <xsd:enumeration value="Shingles"/>
                    <xsd:enumeration value="Whooping Cough"/>
                    <xsd:enumeration value="4in1: For Pre-School"/>
                    <xsd:enumeration value="6in1: For Babies"/>
                    <xsd:enumeration value="Specific vaccine info"/>
                    <xsd:enumeration value="N/A"/>
                    <xsd:enumeration value="MenB for Gono"/>
                    <xsd:enumeration value="Choice 25"/>
                  </xsd:restriction>
                </xsd:simpleType>
              </xsd:element>
            </xsd:sequence>
          </xsd:extension>
        </xsd:complexContent>
      </xsd:complexType>
    </xsd:element>
    <xsd:element name="Typeofresource" ma:index="10" ma:displayName="Type of resource" ma:description="What type of resource this is " ma:format="Dropdown" ma:internalName="Typeofresource">
      <xsd:simpleType>
        <xsd:restriction base="dms:Choice">
          <xsd:enumeration value="Leaflet (DL)"/>
          <xsd:enumeration value="Large Print"/>
          <xsd:enumeration value="Easy Read"/>
          <xsd:enumeration value="Audio"/>
          <xsd:enumeration value="Poster"/>
          <xsd:enumeration value="Stickers"/>
          <xsd:enumeration value="Vaccination card"/>
          <xsd:enumeration value="BSL"/>
          <xsd:enumeration value="Other"/>
          <xsd:enumeration value="E-Learning"/>
          <xsd:enumeration value="Invitation letter"/>
          <xsd:enumeration value="Toolkit"/>
          <xsd:enumeration value="Fletter"/>
          <xsd:enumeration value="Public Facing Webpage"/>
          <xsd:enumeration value="Briefing Document"/>
          <xsd:enumeration value="Clinical Script"/>
          <xsd:enumeration value="HCP SP FAQs"/>
          <xsd:enumeration value="Minority Languages"/>
          <xsd:enumeration value="Visual aid"/>
          <xsd:enumeration value="Videos"/>
          <xsd:enumeration value="Resource pack"/>
          <xsd:enumeration value="Guidance and reports"/>
          <xsd:enumeration value="Infographics"/>
          <xsd:enumeration value="Comic strips"/>
          <xsd:enumeration value="Booklets"/>
          <xsd:enumeration value="Immunisation schedule"/>
          <xsd:enumeration value="Consent forms"/>
          <xsd:enumeration value="Letters"/>
          <xsd:enumeration value="Training Slide Set"/>
          <xsd:enumeration value="Supporting document"/>
          <xsd:enumeration value="Fact Sheet"/>
          <xsd:enumeration value="Survey"/>
          <xsd:enumeration value="Project"/>
        </xsd:restriction>
      </xsd:simpleType>
    </xsd:element>
    <xsd:element name="relatingtoresource" ma:index="11" ma:displayName="Identifiers / Markers" ma:description="What type of document this is, i.e is it he crystal mark, the confirmation of the ISBN number " ma:format="Dropdown" ma:internalName="relatingtoresource">
      <xsd:simpleType>
        <xsd:restriction base="dms:Choice">
          <xsd:enumeration value="Welsh Translation text"/>
          <xsd:enumeration value="Plain English Approved Text"/>
          <xsd:enumeration value="Crystal Mark"/>
          <xsd:enumeration value="Checklist"/>
          <xsd:enumeration value="QR codes"/>
          <xsd:enumeration value="Slugs"/>
          <xsd:enumeration value="Initial content / working draft"/>
          <xsd:enumeration value="N/A"/>
          <xsd:enumeration value="ISBN"/>
          <xsd:enumeration value="FINAL CONTENT"/>
          <xsd:enumeration value="POAP"/>
          <xsd:enumeration value="Finalised draft for PE"/>
          <xsd:enumeration value="Draft PDF"/>
          <xsd:enumeration value="Email"/>
          <xsd:enumeration value="Project - Brief"/>
          <xsd:enumeration value="Project - Supporting Document"/>
        </xsd:restriction>
      </xsd:simpleType>
    </xsd:element>
    <xsd:element name="SKUNumber" ma:index="12" nillable="true" ma:displayName="SKU Number" ma:format="Dropdown" ma:internalName="SKUNumber">
      <xsd:simpleType>
        <xsd:restriction base="dms:Text">
          <xsd:maxLength value="255"/>
        </xsd:restriction>
      </xsd:simpleType>
    </xsd:element>
    <xsd:element name="HIRLink" ma:index="13" nillable="true" ma:displayName="HIR Link" ma:format="Hyperlink" ma:internalName="HIRLink">
      <xsd:complexType>
        <xsd:complexContent>
          <xsd:extension base="dms:URL">
            <xsd:sequence>
              <xsd:element name="Url" type="dms:ValidUrl" minOccurs="0" nillable="true"/>
              <xsd:element name="Description" type="xsd:string" nillable="true"/>
            </xsd:sequence>
          </xsd:extension>
        </xsd:complexContent>
      </xsd:complexType>
    </xsd:element>
    <xsd:element name="Version_x0020__x002f__x0020_Year" ma:index="14" nillable="true" ma:displayName="Version / Year" ma:internalName="Version_x0020__x002f__x0020_Year">
      <xsd:simpleType>
        <xsd:restriction base="dms:Text">
          <xsd:maxLength value="255"/>
        </xsd:restriction>
      </xsd:simpleType>
    </xsd:element>
    <xsd:element name="ISBNnumber" ma:index="15" nillable="true" ma:displayName="ISBN number" ma:format="Dropdown" ma:internalName="ISBNnumber">
      <xsd:simpleType>
        <xsd:restriction base="dms:Text">
          <xsd:maxLength value="255"/>
        </xsd:restriction>
      </xsd:simpleType>
    </xsd:element>
    <xsd:element name="Date" ma:index="16" nillable="true" ma:displayName="'Go Live' Date" ma:format="DateOnly" ma:internalName="Date">
      <xsd:simpleType>
        <xsd:restriction base="dms:DateTime"/>
      </xsd:simpleType>
    </xsd:element>
    <xsd:element name="Language" ma:index="17" nillable="true" ma:displayName="Language " ma:format="Dropdown" ma:internalName="Language">
      <xsd:simpleType>
        <xsd:restriction base="dms:Choice">
          <xsd:enumeration value="Welsh"/>
          <xsd:enumeration value="English"/>
          <xsd:enumeration value="Bilingual"/>
        </xsd:restriction>
      </xsd:simpleType>
    </xsd:element>
    <xsd:element name="MediaServiceMetadata" ma:index="18" nillable="true" ma:displayName="MediaServiceMetadata" ma:hidden="true" ma:internalName="MediaServiceMetadata" ma:readOnly="true">
      <xsd:simpleType>
        <xsd:restriction base="dms:Note"/>
      </xsd:simpleType>
    </xsd:element>
    <xsd:element name="MediaServiceFastMetadata" ma:index="19" nillable="true" ma:displayName="MediaServiceFastMetadata" ma:hidden="true" ma:internalName="MediaServiceFastMetadata" ma:readOnly="true">
      <xsd:simpleType>
        <xsd:restriction base="dms:Note"/>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GenerationTime" ma:index="22" nillable="true" ma:displayName="MediaServiceGenerationTime" ma:hidden="true" ma:internalName="MediaServiceGenerationTime" ma:readOnly="true">
      <xsd:simpleType>
        <xsd:restriction base="dms:Text"/>
      </xsd:simpleType>
    </xsd:element>
    <xsd:element name="MediaServiceEventHashCode" ma:index="23" nillable="true" ma:displayName="MediaServiceEventHashCode" ma:hidden="true" ma:internalName="MediaServiceEventHashCode" ma:readOnly="true">
      <xsd:simpleType>
        <xsd:restriction base="dms:Text"/>
      </xsd:simpleType>
    </xsd:element>
    <xsd:element name="MediaLengthInSeconds" ma:index="24" nillable="true" ma:displayName="MediaLengthInSeconds" ma:hidden="true" ma:internalName="MediaLengthInSeconds" ma:readOnly="true">
      <xsd:simpleType>
        <xsd:restriction base="dms:Unknown"/>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DateTaken" ma:index="28" nillable="true" ma:displayName="MediaServiceDateTaken" ma:hidden="true" ma:indexed="true" ma:internalName="MediaServiceDateTaken" ma:readOnly="true">
      <xsd:simpleType>
        <xsd:restriction base="dms:Text"/>
      </xsd:simpleType>
    </xsd:element>
    <xsd:element name="MediaServiceOCR" ma:index="29" nillable="true" ma:displayName="Extracted Text" ma:internalName="MediaServiceOCR" ma:readOnly="true">
      <xsd:simpleType>
        <xsd:restriction base="dms:Note">
          <xsd:maxLength value="255"/>
        </xsd:restriction>
      </xsd:simpleType>
    </xsd:element>
    <xsd:element name="Archive" ma:index="30" nillable="true" ma:displayName="Archive Test" ma:description="Document no longer in use." ma:internalName="Archive">
      <xsd:simpleType>
        <xsd:restriction base="dms:Unknown">
          <xsd:enumeration value="Enter Choice #1"/>
        </xsd:restriction>
      </xsd:simpleType>
    </xsd:element>
    <xsd:element name="Archive0" ma:index="31" nillable="true" ma:displayName="Archive" ma:default="0" ma:description="Document no longer in use." ma:format="Dropdown" ma:internalName="Archive0">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7" nillable="true" ma:displayName="Taxonomy Catch All Column" ma:hidden="true" ma:list="{4a3ffe3a-ac90-4981-bec8-4654896fe9f4}"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Archive0 xmlns="c5c4c049-fd51-4c1e-8931-c678015eeba8">false</Archive0>
    <Typeofresource xmlns="c5c4c049-fd51-4c1e-8931-c678015eeba8">Other</Typeofresource>
    <Date xmlns="c5c4c049-fd51-4c1e-8931-c678015eeba8" xsi:nil="true"/>
    <ISBNnumber xmlns="c5c4c049-fd51-4c1e-8931-c678015eeba8" xsi:nil="true"/>
    <Vaccinename xmlns="c5c4c049-fd51-4c1e-8931-c678015eeba8">
      <Value>Flu</Value>
    </Vaccinename>
    <Topic xmlns="c5c4c049-fd51-4c1e-8931-c678015eeba8">
      <Value>School Age</Value>
    </Topic>
    <Language xmlns="c5c4c049-fd51-4c1e-8931-c678015eeba8" xsi:nil="true"/>
    <Version_x0020__x002f__x0020_Year xmlns="c5c4c049-fd51-4c1e-8931-c678015eeba8" xsi:nil="true"/>
    <Archive xmlns="c5c4c049-fd51-4c1e-8931-c678015eeba8" xsi:nil="true"/>
    <relatingtoresource xmlns="c5c4c049-fd51-4c1e-8931-c678015eeba8">FINAL CONTENT</relatingtoresource>
    <HIRLink xmlns="c5c4c049-fd51-4c1e-8931-c678015eeba8">
      <Url xsi:nil="true"/>
      <Description xsi:nil="true"/>
    </HIRLink>
    <TaxCatchAll xmlns="fdfaf355-f7ae-47f3-8f93-739a60756710" xsi:nil="true"/>
    <SKUNumber xmlns="c5c4c049-fd51-4c1e-8931-c678015eeba8" xsi:nil="true"/>
    <lcf76f155ced4ddcb4097134ff3c332f xmlns="c5c4c049-fd51-4c1e-8931-c678015eeba8">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D396CC1-751E-4FF0-918A-137E4809E549}">
  <ds:schemaRefs>
    <ds:schemaRef ds:uri="c5c4c049-fd51-4c1e-8931-c678015eeba8"/>
    <ds:schemaRef ds:uri="fdfaf355-f7ae-47f3-8f93-739a6075671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0D9F034D-D14B-47AA-985A-EFBAD230886D}">
  <ds:schemaRefs>
    <ds:schemaRef ds:uri="http://purl.org/dc/terms/"/>
    <ds:schemaRef ds:uri="http://www.w3.org/XML/1998/namespace"/>
    <ds:schemaRef ds:uri="http://schemas.microsoft.com/office/2006/documentManagement/types"/>
    <ds:schemaRef ds:uri="http://purl.org/dc/dcmitype/"/>
    <ds:schemaRef ds:uri="http://purl.org/dc/elements/1.1/"/>
    <ds:schemaRef ds:uri="http://schemas.openxmlformats.org/package/2006/metadata/core-properties"/>
    <ds:schemaRef ds:uri="fdfaf355-f7ae-47f3-8f93-739a60756710"/>
    <ds:schemaRef ds:uri="http://schemas.microsoft.com/office/2006/metadata/properties"/>
    <ds:schemaRef ds:uri="http://schemas.microsoft.com/office/infopath/2007/PartnerControls"/>
    <ds:schemaRef ds:uri="c5c4c049-fd51-4c1e-8931-c678015eeba8"/>
  </ds:schemaRefs>
</ds:datastoreItem>
</file>

<file path=customXml/itemProps3.xml><?xml version="1.0" encoding="utf-8"?>
<ds:datastoreItem xmlns:ds="http://schemas.openxmlformats.org/officeDocument/2006/customXml" ds:itemID="{236B3EBE-1028-4FC2-B754-ACCDE98A380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82</TotalTime>
  <Words>1170</Words>
  <Application>Microsoft Office PowerPoint</Application>
  <PresentationFormat>Widescreen</PresentationFormat>
  <Paragraphs>143</Paragraphs>
  <Slides>14</Slides>
  <Notes>9</Notes>
  <HiddenSlides>0</HiddenSlides>
  <MMClips>0</MMClips>
  <ScaleCrop>false</ScaleCrop>
  <HeadingPairs>
    <vt:vector size="4" baseType="variant">
      <vt:variant>
        <vt:lpstr>Theme</vt:lpstr>
      </vt:variant>
      <vt:variant>
        <vt:i4>2</vt:i4>
      </vt:variant>
      <vt:variant>
        <vt:lpstr>Slide Titles</vt:lpstr>
      </vt:variant>
      <vt:variant>
        <vt:i4>14</vt:i4>
      </vt:variant>
    </vt:vector>
  </HeadingPairs>
  <TitlesOfParts>
    <vt:vector size="16" baseType="lpstr">
      <vt:lpstr>Office Theme</vt:lpstr>
      <vt:lpstr>1_Office Theme</vt:lpstr>
      <vt:lpstr>PowerPoint Presentation</vt:lpstr>
      <vt:lpstr>    </vt:lpstr>
      <vt:lpstr>    </vt:lpstr>
      <vt:lpstr>Template letters</vt:lpstr>
      <vt:lpstr>    </vt:lpstr>
      <vt:lpstr>    </vt:lpstr>
      <vt:lpstr>    </vt:lpstr>
      <vt:lpstr>    </vt:lpstr>
      <vt:lpstr>    </vt:lpstr>
      <vt:lpstr>PowerPoint Presentation</vt:lpstr>
      <vt:lpstr>PowerPoint Presentation</vt:lpstr>
      <vt:lpstr>PowerPoint Presentation</vt:lpstr>
      <vt:lpstr>‘School Based Vaccinations - A Guide for Schools’ - Welsh Government 2025</vt:lpstr>
      <vt:lpstr>    </vt:lpstr>
    </vt:vector>
  </TitlesOfParts>
  <Company>Public Health Wales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Rosemary Jones (Public Health Wales)</dc:creator>
  <cp:lastModifiedBy>Francesca Brugnoli-Edwards (Public Health Wales - CQ2)</cp:lastModifiedBy>
  <cp:revision>19</cp:revision>
  <dcterms:created xsi:type="dcterms:W3CDTF">2024-06-28T10:29:44Z</dcterms:created>
  <dcterms:modified xsi:type="dcterms:W3CDTF">2025-08-28T12:21:18Z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0x010100C2EEB5CED91B224BADEEF37F9C36D513</vt:lpwstr>
  </property>
  <property fmtid="{D5CDD505-2E9C-101B-9397-08002B2CF9AE}" pid="3" name="MediaServiceImageTags">
    <vt:lpwstr/>
  </property>
</Properties>
</file>