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6"/>
  </p:notesMasterIdLst>
  <p:handoutMasterIdLst>
    <p:handoutMasterId r:id="rId77"/>
  </p:handoutMasterIdLst>
  <p:sldIdLst>
    <p:sldId id="256" r:id="rId5"/>
    <p:sldId id="2147375649" r:id="rId6"/>
    <p:sldId id="2147376585" r:id="rId7"/>
    <p:sldId id="2147375648" r:id="rId8"/>
    <p:sldId id="2147376632" r:id="rId9"/>
    <p:sldId id="2147376634" r:id="rId10"/>
    <p:sldId id="2147376638" r:id="rId11"/>
    <p:sldId id="2147376642" r:id="rId12"/>
    <p:sldId id="2147376643" r:id="rId13"/>
    <p:sldId id="2147376644" r:id="rId14"/>
    <p:sldId id="2147376645" r:id="rId15"/>
    <p:sldId id="2147376641" r:id="rId16"/>
    <p:sldId id="2147376637" r:id="rId17"/>
    <p:sldId id="2147376589" r:id="rId18"/>
    <p:sldId id="2147376593" r:id="rId19"/>
    <p:sldId id="2147376590" r:id="rId20"/>
    <p:sldId id="2147375845" r:id="rId21"/>
    <p:sldId id="2147376596" r:id="rId22"/>
    <p:sldId id="2147375847" r:id="rId23"/>
    <p:sldId id="2147375688" r:id="rId24"/>
    <p:sldId id="396" r:id="rId25"/>
    <p:sldId id="2147375683" r:id="rId26"/>
    <p:sldId id="2147375859" r:id="rId27"/>
    <p:sldId id="2147375689" r:id="rId28"/>
    <p:sldId id="2147375686" r:id="rId29"/>
    <p:sldId id="2147375862" r:id="rId30"/>
    <p:sldId id="2147375787" r:id="rId31"/>
    <p:sldId id="2147375704" r:id="rId32"/>
    <p:sldId id="2147375702" r:id="rId33"/>
    <p:sldId id="2147375863" r:id="rId34"/>
    <p:sldId id="2147376595" r:id="rId35"/>
    <p:sldId id="2147376591" r:id="rId36"/>
    <p:sldId id="2147376597" r:id="rId37"/>
    <p:sldId id="2147375790" r:id="rId38"/>
    <p:sldId id="2147376598" r:id="rId39"/>
    <p:sldId id="2147376599" r:id="rId40"/>
    <p:sldId id="2147376600" r:id="rId41"/>
    <p:sldId id="2147376601" r:id="rId42"/>
    <p:sldId id="2147376602" r:id="rId43"/>
    <p:sldId id="2147376603" r:id="rId44"/>
    <p:sldId id="2147376604" r:id="rId45"/>
    <p:sldId id="2147376605" r:id="rId46"/>
    <p:sldId id="2147376606" r:id="rId47"/>
    <p:sldId id="2147376607" r:id="rId48"/>
    <p:sldId id="2147376608" r:id="rId49"/>
    <p:sldId id="2147376609" r:id="rId50"/>
    <p:sldId id="2147375852" r:id="rId51"/>
    <p:sldId id="2147375861" r:id="rId52"/>
    <p:sldId id="2147375780" r:id="rId53"/>
    <p:sldId id="2147375694" r:id="rId54"/>
    <p:sldId id="2147375695" r:id="rId55"/>
    <p:sldId id="2147375853" r:id="rId56"/>
    <p:sldId id="2147375807" r:id="rId57"/>
    <p:sldId id="2147375698" r:id="rId58"/>
    <p:sldId id="2147375699" r:id="rId59"/>
    <p:sldId id="2147375642" r:id="rId60"/>
    <p:sldId id="2147375637" r:id="rId61"/>
    <p:sldId id="2147375770" r:id="rId62"/>
    <p:sldId id="2147375843" r:id="rId63"/>
    <p:sldId id="2147375690" r:id="rId64"/>
    <p:sldId id="2147376588" r:id="rId65"/>
    <p:sldId id="2147376594" r:id="rId66"/>
    <p:sldId id="2147375836" r:id="rId67"/>
    <p:sldId id="2147375857" r:id="rId68"/>
    <p:sldId id="2147375818" r:id="rId69"/>
    <p:sldId id="2147375856" r:id="rId70"/>
    <p:sldId id="2147376610" r:id="rId71"/>
    <p:sldId id="482" r:id="rId72"/>
    <p:sldId id="345" r:id="rId73"/>
    <p:sldId id="346" r:id="rId74"/>
    <p:sldId id="2147375840" r:id="rId7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8D0B7555-513D-0555-6327-44435E9246FA}" name="Jackie Blayney (Public Health Wales - No. 2 Capital Quarter)" initials="JB(HWN2CQ" userId="S::Jackie.Blayney@wales.nhs.uk::633d779f-4707-4e3e-888e-a968d3c25860" providerId="AD"/>
  <p188:author id="{C11460A8-C1E2-2352-9CA8-9FFD42E0F657}" name="Clare Powell (Public Health Wales)" initials="CP(HW" userId="S::Clare.Powell2@wales.nhs.uk::d7f25bbe-a553-4284-9dbf-a45ba97dae4b"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C00"/>
    <a:srgbClr val="00A7A7"/>
    <a:srgbClr val="212A73"/>
    <a:srgbClr val="29B8CE"/>
    <a:srgbClr val="B2E7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93657" autoAdjust="0"/>
  </p:normalViewPr>
  <p:slideViewPr>
    <p:cSldViewPr snapToGrid="0">
      <p:cViewPr varScale="1">
        <p:scale>
          <a:sx n="61" d="100"/>
          <a:sy n="61" d="100"/>
        </p:scale>
        <p:origin x="64" y="84"/>
      </p:cViewPr>
      <p:guideLst/>
    </p:cSldViewPr>
  </p:slideViewPr>
  <p:outlineViewPr>
    <p:cViewPr>
      <p:scale>
        <a:sx n="33" d="100"/>
        <a:sy n="33" d="100"/>
      </p:scale>
      <p:origin x="0" y="-48772"/>
    </p:cViewPr>
  </p:outlineViewPr>
  <p:notesTextViewPr>
    <p:cViewPr>
      <p:scale>
        <a:sx n="1" d="1"/>
        <a:sy n="1" d="1"/>
      </p:scale>
      <p:origin x="0" y="-316"/>
    </p:cViewPr>
  </p:notesTextViewPr>
  <p:sorterViewPr>
    <p:cViewPr varScale="1">
      <p:scale>
        <a:sx n="100" d="100"/>
        <a:sy n="100" d="100"/>
      </p:scale>
      <p:origin x="0" y="-135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08/03/2024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08/03/2024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gov.uk/government/publications/regulatory-approval-of-pfizer-biontech-vaccine-for-covid-19"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assets.publishing.service.gov.uk/media/65aa5828ed27ca000d27b2af/PLGB_53720_0011__SmPC_approved_18012024.pdf"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regulatory-approval-of-pfizer-biontech-vaccine-for-covid-19"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2024 Public Health Wales NHS Trust.</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229082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125953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72383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E9AB69-1183-4A53-8418-DBE90C92BBE7}" type="slidenum">
              <a:rPr lang="en-GB" smtClean="0"/>
              <a:t>21</a:t>
            </a:fld>
            <a:endParaRPr lang="en-GB" dirty="0"/>
          </a:p>
        </p:txBody>
      </p:sp>
    </p:spTree>
    <p:extLst>
      <p:ext uri="{BB962C8B-B14F-4D97-AF65-F5344CB8AC3E}">
        <p14:creationId xmlns:p14="http://schemas.microsoft.com/office/powerpoint/2010/main" val="677106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2533759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Before administering a COVID-19 vaccine, it is important to check for any relevant medical history including allergies and any previous history of severe reaction to a vaccine.</a:t>
            </a:r>
            <a:endParaRPr lang="en-US"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3049748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8910338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solidFill>
                  <a:srgbClr val="002060"/>
                </a:solidFill>
              </a:rPr>
              <a:t>A single dose of 0.3 mL should be administered </a:t>
            </a:r>
            <a:r>
              <a:rPr lang="en-GB" sz="1200" b="1" dirty="0">
                <a:solidFill>
                  <a:srgbClr val="002060"/>
                </a:solidFill>
                <a:ea typeface="Source Sans Pro"/>
              </a:rPr>
              <a:t>for those aged 5-11 years</a:t>
            </a:r>
            <a:r>
              <a:rPr lang="en-GB" sz="1200" b="1" dirty="0">
                <a:solidFill>
                  <a:srgbClr val="FF0000"/>
                </a:solidFill>
              </a:rPr>
              <a:t> </a:t>
            </a:r>
            <a:r>
              <a:rPr lang="en-GB" sz="1200" b="1" dirty="0">
                <a:solidFill>
                  <a:srgbClr val="002060"/>
                </a:solidFill>
              </a:rPr>
              <a:t>regardless of prior COVID-19 vaccination status, and at least three months from the previous COVID-19 vaccine dose.</a:t>
            </a:r>
            <a:endParaRPr lang="en-GB" sz="1200" b="1" dirty="0">
              <a:solidFill>
                <a:srgbClr val="002060"/>
              </a:solidFill>
              <a:ea typeface="Source Sans Pro"/>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12431617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Comirnaty Omicron XBB.1.5 should be prepared by a healthcare professional using aseptic technique to ensure the sterility of the prepared dispersion. Opened vial Chemical and physical in-use stability has been demonstrated for 12 hours at 2 ºC to 30 ºC, which includes up to 6 hours transportation time. From a microbiological point of view, unless the method of opening precludes the risks of microbial contamination, the product should be used immediately. If not used immediately, in-use storage times and conditions are the responsibility of the user.</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18310296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17485857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3740919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3611494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Regulatory approval of Pfizer/BioNTech vaccine for COVID-19 - GOV.UK (www.gov.uk)</a:t>
            </a:r>
            <a:endParaRPr lang="en-GB" sz="1200" dirty="0">
              <a:solidFill>
                <a:srgbClr val="002060"/>
              </a:solidFill>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7476856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9192445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17805979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E9AB69-1183-4A53-8418-DBE90C92BBE7}" type="slidenum">
              <a:rPr lang="en-GB" smtClean="0"/>
              <a:t>37</a:t>
            </a:fld>
            <a:endParaRPr lang="en-GB" dirty="0"/>
          </a:p>
        </p:txBody>
      </p:sp>
    </p:spTree>
    <p:extLst>
      <p:ext uri="{BB962C8B-B14F-4D97-AF65-F5344CB8AC3E}">
        <p14:creationId xmlns:p14="http://schemas.microsoft.com/office/powerpoint/2010/main" val="31803295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5597583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Before administering a COVID-19 vaccine, it is important to check for any relevant medical history including allergies and any previous history of severe reaction to a vaccine.</a:t>
            </a:r>
            <a:endParaRPr lang="en-US"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34650877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4364103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Comirnaty Omicron XBB.1.5 should be prepared by a healthcare professional using aseptic technique to ensure the sterility of the prepared dispersion. Opened vial Chemical and physical in-use stability has been demonstrated for 12 hours at 2 ºC to 30 ºC, which includes up to 6 hours transportation time. From a microbiological point of view, unless the method of opening precludes the risks of microbial contamination, the product should be used immediately. If not used immediately, in-use storage times and conditions are the responsibility of the user.</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44</a:t>
            </a:fld>
            <a:endParaRPr lang="en-GB"/>
          </a:p>
        </p:txBody>
      </p:sp>
    </p:spTree>
    <p:extLst>
      <p:ext uri="{BB962C8B-B14F-4D97-AF65-F5344CB8AC3E}">
        <p14:creationId xmlns:p14="http://schemas.microsoft.com/office/powerpoint/2010/main" val="26695654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45</a:t>
            </a:fld>
            <a:endParaRPr lang="en-GB"/>
          </a:p>
        </p:txBody>
      </p:sp>
    </p:spTree>
    <p:extLst>
      <p:ext uri="{BB962C8B-B14F-4D97-AF65-F5344CB8AC3E}">
        <p14:creationId xmlns:p14="http://schemas.microsoft.com/office/powerpoint/2010/main" val="2623496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839465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Throughout the pandemic, older people have been among those most likely to experience severe disease if infected by SARS-CoV-2. Existing data on hospital admissions in the UK is consistent with the clinical risk continuing to be higher in those aged 75 years and above, with the highest risk being in those aged 85 years and over. </a:t>
            </a:r>
            <a:r>
              <a:rPr lang="en-GB" b="0" i="0" dirty="0">
                <a:solidFill>
                  <a:srgbClr val="0B0C0C"/>
                </a:solidFill>
                <a:effectLst/>
                <a:latin typeface="GDS Transport"/>
              </a:rPr>
              <a:t>Due to a combination of naturally acquired and vaccine-derived immunity in the population (hybrid immunity), COVID-19 is now a relatively mild disease for the vast majority of people. This ongoing increase in population immunity permits the development of a more targeted programme aimed at those at higher risk of developing serious COVID-19 disease.</a:t>
            </a:r>
          </a:p>
          <a:p>
            <a:br>
              <a:rPr lang="en-GB" dirty="0"/>
            </a:b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40479612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Two large European </a:t>
            </a:r>
            <a:r>
              <a:rPr lang="en-GB" dirty="0" err="1"/>
              <a:t>pharmacoepidemiological</a:t>
            </a:r>
            <a:r>
              <a:rPr lang="en-GB" dirty="0"/>
              <a:t> studies have estimated the excess risk in younger males following the second dose of Spikevax (original). One study showed that in a period of 7 days after the second dose, there were about 1.316 (95% CI 1.299 – 1.333) extra cases of myocarditis in 12 to 29 year-old males per 10,000 compared to unexposed persons. In another study, in a period of 28 days after the second dose, there were 1.88 (95% CI 0.956 – 2.804) extra cases of myocarditis in 16 to 24 year-old males per 10,000 compared to unexposed persons.</a:t>
            </a:r>
            <a:r>
              <a:rPr lang="en-GB" dirty="0">
                <a:hlinkClick r:id="rId3"/>
              </a:rPr>
              <a:t> Microsoft Word - 5284974782444524564_spc-doc.doc (publishing.service.gov.uk)</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2770510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500"/>
              </a:spcBef>
              <a:spcAft>
                <a:spcPts val="1500"/>
              </a:spcAft>
            </a:pP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41573314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11364725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Safety needles will be dead volume (low dose) to allow for extraction of an extra dose of vaccine.</a:t>
            </a:r>
          </a:p>
        </p:txBody>
      </p:sp>
      <p:sp>
        <p:nvSpPr>
          <p:cNvPr id="4" name="Footer Placeholder 3"/>
          <p:cNvSpPr>
            <a:spLocks noGrp="1"/>
          </p:cNvSpPr>
          <p:nvPr>
            <p:ph type="ftr" sz="quarter" idx="4"/>
          </p:nvPr>
        </p:nvSpPr>
        <p:spPr/>
        <p:txBody>
          <a:bodyPr/>
          <a:lstStyle/>
          <a:p>
            <a:r>
              <a:rPr lang="en-GB" dirty="0"/>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53</a:t>
            </a:fld>
            <a:endParaRPr lang="en-GB" dirty="0"/>
          </a:p>
        </p:txBody>
      </p:sp>
    </p:spTree>
    <p:extLst>
      <p:ext uri="{BB962C8B-B14F-4D97-AF65-F5344CB8AC3E}">
        <p14:creationId xmlns:p14="http://schemas.microsoft.com/office/powerpoint/2010/main" val="32346100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54</a:t>
            </a:fld>
            <a:endParaRPr lang="en-GB"/>
          </a:p>
        </p:txBody>
      </p:sp>
    </p:spTree>
    <p:extLst>
      <p:ext uri="{BB962C8B-B14F-4D97-AF65-F5344CB8AC3E}">
        <p14:creationId xmlns:p14="http://schemas.microsoft.com/office/powerpoint/2010/main" val="31942732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dirty="0"/>
              <a:t>Thrombocytopenia and coagulation disorders </a:t>
            </a:r>
          </a:p>
          <a:p>
            <a:pPr marL="0" indent="0">
              <a:buNone/>
            </a:pPr>
            <a:r>
              <a:rPr lang="en-GB" sz="1200" dirty="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57</a:t>
            </a:fld>
            <a:endParaRPr lang="en-GB"/>
          </a:p>
        </p:txBody>
      </p:sp>
    </p:spTree>
    <p:extLst>
      <p:ext uri="{BB962C8B-B14F-4D97-AF65-F5344CB8AC3E}">
        <p14:creationId xmlns:p14="http://schemas.microsoft.com/office/powerpoint/2010/main" val="8962644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E9AB69-1183-4A53-8418-DBE90C92BBE7}" type="slidenum">
              <a:rPr lang="en-GB" smtClean="0"/>
              <a:t>68</a:t>
            </a:fld>
            <a:endParaRPr lang="en-GB" dirty="0"/>
          </a:p>
        </p:txBody>
      </p:sp>
    </p:spTree>
    <p:extLst>
      <p:ext uri="{BB962C8B-B14F-4D97-AF65-F5344CB8AC3E}">
        <p14:creationId xmlns:p14="http://schemas.microsoft.com/office/powerpoint/2010/main" val="34139196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dirty="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69</a:t>
            </a:fld>
            <a:endParaRPr lang="en-GB"/>
          </a:p>
        </p:txBody>
      </p:sp>
    </p:spTree>
    <p:extLst>
      <p:ext uri="{BB962C8B-B14F-4D97-AF65-F5344CB8AC3E}">
        <p14:creationId xmlns:p14="http://schemas.microsoft.com/office/powerpoint/2010/main" val="12396137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70</a:t>
            </a:fld>
            <a:endParaRPr lang="en-GB"/>
          </a:p>
        </p:txBody>
      </p:sp>
    </p:spTree>
    <p:extLst>
      <p:ext uri="{BB962C8B-B14F-4D97-AF65-F5344CB8AC3E}">
        <p14:creationId xmlns:p14="http://schemas.microsoft.com/office/powerpoint/2010/main" val="434623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dirty="0"/>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dirty="0"/>
          </a:p>
        </p:txBody>
      </p:sp>
    </p:spTree>
    <p:extLst>
      <p:ext uri="{BB962C8B-B14F-4D97-AF65-F5344CB8AC3E}">
        <p14:creationId xmlns:p14="http://schemas.microsoft.com/office/powerpoint/2010/main" val="4132682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dirty="0">
                <a:hlinkClick r:id="rId3"/>
              </a:rPr>
              <a:t>Green Book COVID-19 chapter 14a</a:t>
            </a:r>
            <a:r>
              <a:rPr lang="en-GB" sz="1200" dirty="0"/>
              <a:t> </a:t>
            </a:r>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3986380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39767291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244376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1837493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Regulatory approval of Pfizer/BioNTech vaccine for COVID-19 - GOV.UK (www.gov.uk)</a:t>
            </a:r>
            <a:endParaRPr lang="en-GB" sz="1200" dirty="0">
              <a:solidFill>
                <a:srgbClr val="002060"/>
              </a:solidFill>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41332382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gov.uk/government/publications/immunisation-of-individuals-with-underlying-medical-conditions-the-green-book-chapter-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phw.nhs.wales/topics/immunisation-and-vaccines/covid-19-vaccination-information/resources-for-health-and-social-care-professionals/" TargetMode="External"/><Relationship Id="rId5" Type="http://schemas.openxmlformats.org/officeDocument/2006/relationships/hyperlink" Target="https://www.gov.uk/government/publications/regulatory-approval-of-pfizer-biontech-vaccine-for-covid-19" TargetMode="Externa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medicines.org.uk/emc/product/15043/smpc"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gov.wales/covid-19-spring-booster-2024-whc2024009"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s://www.gov.uk/government/publications/regulatory-approval-of-pfizer-biontech-vaccine-for-covid-19" TargetMode="External"/><Relationship Id="rId4" Type="http://schemas.openxmlformats.org/officeDocument/2006/relationships/hyperlink" Target="https://www.gov.uk/government/publications/covid-19-the-green-book-chapter-14a" TargetMode="External"/></Relationships>
</file>

<file path=ppt/slides/_rels/slide18.xml.rels><?xml version="1.0" encoding="UTF-8" standalone="yes"?>
<Relationships xmlns="http://schemas.openxmlformats.org/package/2006/relationships"><Relationship Id="rId2" Type="http://schemas.openxmlformats.org/officeDocument/2006/relationships/hyperlink" Target="https://www.wmic.wales.nhs.uk/pgds-templates-advic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vk.ovg.ox.ac.uk/hom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vk.ovg.ox.ac.uk/vk/vaccine-ingredient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057798/Greenbook-chapter-14a-28Feb22.pdf"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COVID-19:%20the%20green%20book,%20chapter%2014a%20-%20GOV.UK%20(www.gov.uk)"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v.uk/government/publications/regulatory-approval-of-pfizer-biontech-vaccine-for-covid-19" TargetMode="External"/><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gov.uk/government/publications/regulatory-approval-of-pfizer-biontech-vaccine-for-covid-19"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gov.uk/government/publications/regulatory-approval-of-pfizer-biontech-vaccine-for-covid-19"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www.medicines.org.uk/emc/product/15042/smpc"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www.gov.wales/covid-19-spring-booster-2024-whc2024009"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hyperlink" Target="https://www.gov.uk/government/publications/regulatory-approval-of-pfizer-biontech-vaccine-for-covid-19" TargetMode="External"/><Relationship Id="rId4" Type="http://schemas.openxmlformats.org/officeDocument/2006/relationships/hyperlink" Target="https://www.gov.uk/government/publications/covid-19-the-green-book-chapter-14a"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https://www.wmic.wales.nhs.uk/pgds-templates-advice/"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vk.ovg.ox.ac.uk/home"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vk.ovg.ox.ac.uk/vk/vaccine-ingredients"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057798/Greenbook-chapter-14a-28Feb22.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phw.nhs.wales/topics/immunisation-and-vaccines/immunisation-elearning/" TargetMode="External"/><Relationship Id="rId7" Type="http://schemas.openxmlformats.org/officeDocument/2006/relationships/hyperlink" Target="https://www.gov.uk/government/publications/regulatory-approval-of-spikevax-bivalent-originalomicron-booster-vaccin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gov.uk/government/publications/covid-19-vaccination-programme-guidance-for-healthcare-practitioners" TargetMode="Externa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gov.uk/government/publications/covid-19-vaccinator-competency-assessment-tool"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COVID-19:%20the%20green%20book,%20chapter%2014a%20-%20GOV.UK%20(www.gov.uk)"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www.gov.uk/government/publications/regulatory-approval-of-pfizer-biontech-vaccine-for-covid-19"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gov.uk/government/publications/regulatory-approval-of-pfizer-biontech-vaccine-for-covid-19"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www.gov.uk/government/publications/regulatory-approval-of-pfizer-biontech-vaccine-for-covid-19"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www.gov.uk/government/publications/myocarditis-and-pericarditis-after-covid-19-vaccination/myocarditis-and-pericarditis-after-covid-19-vaccination-guidance-for-healthcare-professionals"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s://www.gov.uk/government/publications/covid-19-the-green-book-chapter-14a" TargetMode="External"/></Relationships>
</file>

<file path=ppt/slides/_rels/slide48.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gov.uk/government/organisations/commission-on-human-medicines/about"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hyperlink" Target="https://www.britishfertilitysociety.org.uk/wp-content/uploads/2022/01/Covid19-Vaccines-FAQ-3.1-13-January-2022.pdf" TargetMode="External"/><Relationship Id="rId4" Type="http://schemas.openxmlformats.org/officeDocument/2006/relationships/hyperlink" Target="https://www.gov.uk/government/publications/coronavirus-covid-19-vaccine-adverse-reactions/coronavirus-vaccine-summary-of-yellow-card-reporting"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gov.uk/government/publications/covid-19-spring-2024-and-future-vaccination-programmes-jcvi-advice-4-december-2023/jcvi-statement-on-covid-19-vaccination-in-spring-2024-and-considerations-on-future-covid-19-vaccination-4-december-2023"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www.gov.uk/government/publications/regulatory-approval-of-pfizer-biontech-vaccine-for-covid-19"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www.gov.uk/government/publications/regulatory-approval-of-pfizer-biontech-vaccine-for-covid-19" TargetMode="External"/><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gbukgroup.com/safety-syringe-with-fixed-needle/"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hyperlink" Target="https://phw.nhs.wales/services-and-teams/harp/infection-prevention-and-control/guidance/" TargetMode="External"/><Relationship Id="rId4" Type="http://schemas.openxmlformats.org/officeDocument/2006/relationships/hyperlink" Target="https://reliancemedical.co.uk/combined-safety-needle-and-syringes/"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5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hyperlink" Target="https://www.gov.wales/covid-19-vaccine-products-whc202333"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spring-2024-and-future-vaccination-programmes-jcvi-advice-4-december-2023/jcvi-statement-on-covid-19-vaccination-in-spring-2024-and-considerations-on-future-covid-19-vaccination-4-december-2023"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yellowcard.mhra.gov.uk/" TargetMode="External"/><Relationship Id="rId1" Type="http://schemas.openxmlformats.org/officeDocument/2006/relationships/slideLayout" Target="../slideLayouts/slideLayout2.xml"/><Relationship Id="rId5" Type="http://schemas.openxmlformats.org/officeDocument/2006/relationships/hyperlink" Target="http://www.mhra.gov.uk/yellowcard" TargetMode="External"/><Relationship Id="rId4" Type="http://schemas.openxmlformats.org/officeDocument/2006/relationships/image" Target="../media/image2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s://phw.nhs.wales/topics/immunisation-and-vaccines/" TargetMode="External"/><Relationship Id="rId7" Type="http://schemas.openxmlformats.org/officeDocument/2006/relationships/image" Target="../media/image26.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hyperlink" Target="https://phw.nhs.wales/services-and-teams/health-information-resources/"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accessible-information/" TargetMode="External"/><Relationship Id="rId2" Type="http://schemas.openxmlformats.org/officeDocument/2006/relationships/hyperlink" Target="https://phw.nhs.wales/services-and-teams/health-information-resources/#!/Imiwneiddio-Immunisation/c/38145364" TargetMode="External"/><Relationship Id="rId1" Type="http://schemas.openxmlformats.org/officeDocument/2006/relationships/slideLayout" Target="../slideLayouts/slideLayout2.xml"/><Relationship Id="rId6" Type="http://schemas.openxmlformats.org/officeDocument/2006/relationships/hyperlink" Target="https://phw.nhs.wales/services-and-teams/health-information-resources/" TargetMode="External"/><Relationship Id="rId5" Type="http://schemas.openxmlformats.org/officeDocument/2006/relationships/hyperlink" Target="https://phw.nhs.wales/topics/immunisation-and-vaccines/" TargetMode="External"/><Relationship Id="rId4" Type="http://schemas.openxmlformats.org/officeDocument/2006/relationships/hyperlink" Target="https://icc.gig.cymru/gwasanaethau-a-thimau/adnoddau-gwybodaeth-iechyd/"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about-the-vaccine/" TargetMode="External"/><Relationship Id="rId2" Type="http://schemas.openxmlformats.org/officeDocument/2006/relationships/hyperlink" Target="https://phw.nhs.wales/topics/immunisation-and-vaccines/covid-19-vaccination-information/" TargetMode="External"/><Relationship Id="rId1" Type="http://schemas.openxmlformats.org/officeDocument/2006/relationships/slideLayout" Target="../slideLayouts/slideLayout2.xml"/><Relationship Id="rId6" Type="http://schemas.openxmlformats.org/officeDocument/2006/relationships/hyperlink" Target="https://phw.nhs.wales/topics/immunisation-and-vaccines/covid-19-vaccination-information/resources-for-health-and-social-care-professionals/" TargetMode="External"/><Relationship Id="rId5" Type="http://schemas.openxmlformats.org/officeDocument/2006/relationships/hyperlink" Target="https://phw.nhs.wales/topics/immunisation-and-vaccines/covid-19-vaccination-information/patient-information/" TargetMode="External"/><Relationship Id="rId4" Type="http://schemas.openxmlformats.org/officeDocument/2006/relationships/hyperlink" Target="https://phw.nhs.wales/topics/immunisation-and-vaccines/covid-19-vaccination-information/eligibility-for-the-vaccine/" TargetMode="External"/></Relationships>
</file>

<file path=ppt/slides/_rels/slide6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nhswales365.sharepoint.com/sites/PHW_VPDPComms/SitePages/Frequently-asked-questions.aspx" TargetMode="External"/><Relationship Id="rId1" Type="http://schemas.openxmlformats.org/officeDocument/2006/relationships/slideLayout" Target="../slideLayouts/slideLayout2.xml"/><Relationship Id="rId4" Type="http://schemas.openxmlformats.org/officeDocument/2006/relationships/image" Target="cid:image011.png@01D95371.39E4B500" TargetMode="External"/></Relationships>
</file>

<file path=ppt/slides/_rels/slide66.xml.rels><?xml version="1.0" encoding="UTF-8" standalone="yes"?>
<Relationships xmlns="http://schemas.openxmlformats.org/package/2006/relationships"><Relationship Id="rId3" Type="http://schemas.openxmlformats.org/officeDocument/2006/relationships/hyperlink" Target="https://icc.gig.cymru/pynciau/imiwneiddio-a-brechlynnau/gwybodaeth-brechlyn-covid-19/adnoddau-i-weithwyr-proffesiynol-iechyd-a-gofal-cymdeithasol/" TargetMode="External"/><Relationship Id="rId2" Type="http://schemas.openxmlformats.org/officeDocument/2006/relationships/hyperlink" Target="https://phw.nhs.wales/topics/immunisation-and-vaccines/covid-19-vaccination-information/resources-for-health-and-social-care-professionals/" TargetMode="Externa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hyperlink" Target="https://rise.articulate.com/share/evTxd6RphfsOgTtJuHB-2b_IickS5PAv#/" TargetMode="External"/></Relationships>
</file>

<file path=ppt/slides/_rels/slide69.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hyperlink" Target="https://www.gov.uk/government/publications/covid-19-vaccination-programme-guidance-for-healthcare-practitioner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gov.wales/covid-19-spring-booster-2024-whc2024009"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71.xml.rels><?xml version="1.0" encoding="UTF-8" standalone="yes"?>
<Relationships xmlns="http://schemas.openxmlformats.org/package/2006/relationships"><Relationship Id="rId8" Type="http://schemas.openxmlformats.org/officeDocument/2006/relationships/hyperlink" Target="https://www.gov.uk/government/publications/covid-19-vaccination-programme-guidance-for-healthcare-practitioners" TargetMode="External"/><Relationship Id="rId3" Type="http://schemas.openxmlformats.org/officeDocument/2006/relationships/hyperlink" Target="https://www.gov.wales/covid-19-spring-booster-2024-whc2024009" TargetMode="External"/><Relationship Id="rId7" Type="http://schemas.openxmlformats.org/officeDocument/2006/relationships/hyperlink" Target="https://www.gov.uk/government/publications/regulatory-approval-of-pfizer-biontech-vaccine-for-covid-19" TargetMode="External"/><Relationship Id="rId2" Type="http://schemas.openxmlformats.org/officeDocument/2006/relationships/hyperlink" Target="https://www.gov.uk/government/publications/covid-19-spring-2024-and-future-vaccination-programmes-jcvi-advice-4-december-2023/jcvi-statement-on-covid-19-vaccination-in-spring-2024-and-considerations-on-future-covid-19-vaccination-4-december-2023" TargetMode="External"/><Relationship Id="rId1" Type="http://schemas.openxmlformats.org/officeDocument/2006/relationships/slideLayout" Target="../slideLayouts/slideLayout2.xml"/><Relationship Id="rId6" Type="http://schemas.openxmlformats.org/officeDocument/2006/relationships/hyperlink" Target="https://www.wmic.wales.nhs.uk/pgds-templates-advice/" TargetMode="External"/><Relationship Id="rId5" Type="http://schemas.openxmlformats.org/officeDocument/2006/relationships/hyperlink" Target="https://phw.nhs.wales/topics/immunisation-and-vaccines/covid-19-vaccination-information/resources-for-health-and-social-care-professionals/" TargetMode="External"/><Relationship Id="rId10" Type="http://schemas.openxmlformats.org/officeDocument/2006/relationships/hyperlink" Target="https://www.gov.uk/government/publications/coronavirus-covid-19-vaccine-adverse-reactions/coronavirus-vaccine-summary-of-yellow-card-reporting" TargetMode="External"/><Relationship Id="rId4" Type="http://schemas.openxmlformats.org/officeDocument/2006/relationships/hyperlink" Target="https://www.gov.wales/covid-19-vaccine-products-whc202333" TargetMode="External"/><Relationship Id="rId9" Type="http://schemas.openxmlformats.org/officeDocument/2006/relationships/hyperlink" Target="https://www.gov.uk/government/publications/covid-19-the-green-book-chapter-14a"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wmic.wales.nhs.uk/pgds-templates-advi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0" y="3607676"/>
            <a:ext cx="12192000" cy="770495"/>
          </a:xfrm>
        </p:spPr>
        <p:txBody>
          <a:bodyPr>
            <a:noAutofit/>
          </a:bodyPr>
          <a:lstStyle/>
          <a:p>
            <a:pPr algn="ctr"/>
            <a:r>
              <a:rPr lang="en-GB" sz="2800" b="1" dirty="0">
                <a:effectLst/>
                <a:latin typeface="Arial" panose="020B0604020202020204" pitchFamily="34" charset="0"/>
                <a:ea typeface="Calibri" panose="020F0502020204030204" pitchFamily="34" charset="0"/>
              </a:rPr>
              <a:t>Pfizer Comirnaty</a:t>
            </a:r>
            <a:r>
              <a:rPr lang="en-GB" sz="2800" b="1" baseline="30000" dirty="0">
                <a:effectLst/>
                <a:latin typeface="Arial" panose="020B0604020202020204" pitchFamily="34" charset="0"/>
                <a:ea typeface="Calibri" panose="020F0502020204030204" pitchFamily="34" charset="0"/>
              </a:rPr>
              <a:t>®</a:t>
            </a:r>
            <a:r>
              <a:rPr lang="en-GB" sz="2800" b="1" dirty="0">
                <a:effectLst/>
                <a:latin typeface="Arial" panose="020B0604020202020204" pitchFamily="34" charset="0"/>
                <a:ea typeface="Calibri" panose="020F0502020204030204" pitchFamily="34" charset="0"/>
              </a:rPr>
              <a:t> (10 </a:t>
            </a:r>
            <a:r>
              <a:rPr lang="en-GB" sz="2800" b="1" dirty="0">
                <a:effectLst/>
                <a:latin typeface="+mj-lt"/>
                <a:ea typeface="Calibri" panose="020F0502020204030204" pitchFamily="34" charset="0"/>
              </a:rPr>
              <a:t>microgram/ 30 microgram) </a:t>
            </a:r>
            <a:r>
              <a:rPr lang="en-GB" sz="2800" b="1" dirty="0">
                <a:effectLst/>
                <a:latin typeface="Arial" panose="020B0604020202020204" pitchFamily="34" charset="0"/>
                <a:ea typeface="Calibri" panose="020F0502020204030204" pitchFamily="34" charset="0"/>
              </a:rPr>
              <a:t>Omicron XBB.1.5 </a:t>
            </a:r>
          </a:p>
          <a:p>
            <a:pPr algn="ctr"/>
            <a:r>
              <a:rPr lang="en-GB" sz="2800" b="1" dirty="0">
                <a:effectLst/>
                <a:latin typeface="Arial" panose="020B0604020202020204" pitchFamily="34" charset="0"/>
                <a:ea typeface="Calibri" panose="020F0502020204030204" pitchFamily="34" charset="0"/>
              </a:rPr>
              <a:t>COVID-19 vaccine –</a:t>
            </a:r>
            <a:r>
              <a:rPr lang="en-GB" sz="2800" dirty="0"/>
              <a:t> Spring campaign 2024</a:t>
            </a:r>
          </a:p>
        </p:txBody>
      </p:sp>
      <p:sp>
        <p:nvSpPr>
          <p:cNvPr id="5" name="Content Placeholder 4"/>
          <p:cNvSpPr>
            <a:spLocks noGrp="1"/>
          </p:cNvSpPr>
          <p:nvPr>
            <p:ph sz="quarter" idx="11"/>
          </p:nvPr>
        </p:nvSpPr>
        <p:spPr>
          <a:xfrm>
            <a:off x="164387" y="4809434"/>
            <a:ext cx="8955314" cy="1269518"/>
          </a:xfrm>
        </p:spPr>
        <p:txBody>
          <a:bodyPr/>
          <a:lstStyle/>
          <a:p>
            <a:r>
              <a:rPr lang="en-GB" b="1" dirty="0">
                <a:solidFill>
                  <a:schemeClr val="bg1"/>
                </a:solidFill>
              </a:rPr>
              <a:t>Vaccine Preventable Disease Programme</a:t>
            </a:r>
          </a:p>
          <a:p>
            <a:r>
              <a:rPr lang="en-GB" b="1" dirty="0">
                <a:solidFill>
                  <a:schemeClr val="bg1"/>
                </a:solidFill>
              </a:rPr>
              <a:t>Public Health Wales</a:t>
            </a:r>
          </a:p>
          <a:p>
            <a:endParaRPr lang="en-GB" b="1" dirty="0">
              <a:solidFill>
                <a:schemeClr val="bg1"/>
              </a:solidFill>
            </a:endParaRPr>
          </a:p>
          <a:p>
            <a:r>
              <a:rPr lang="en-GB" b="1" dirty="0">
                <a:solidFill>
                  <a:schemeClr val="bg1"/>
                </a:solidFill>
              </a:rPr>
              <a:t>Version </a:t>
            </a:r>
            <a:r>
              <a:rPr lang="en-GB" b="1">
                <a:solidFill>
                  <a:schemeClr val="bg1"/>
                </a:solidFill>
              </a:rPr>
              <a:t>1   8 March </a:t>
            </a:r>
            <a:r>
              <a:rPr lang="en-GB" b="1" dirty="0">
                <a:solidFill>
                  <a:schemeClr val="bg1"/>
                </a:solidFill>
              </a:rPr>
              <a:t>2024</a:t>
            </a:r>
          </a:p>
          <a:p>
            <a:endParaRPr lang="en-GB" dirty="0">
              <a:solidFill>
                <a:schemeClr val="bg1"/>
              </a:solidFill>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9F4AB-A531-A5F6-5D28-2DAF76C4EEE9}"/>
              </a:ext>
            </a:extLst>
          </p:cNvPr>
          <p:cNvSpPr>
            <a:spLocks noGrp="1"/>
          </p:cNvSpPr>
          <p:nvPr>
            <p:ph type="title"/>
          </p:nvPr>
        </p:nvSpPr>
        <p:spPr>
          <a:xfrm>
            <a:off x="0" y="10267"/>
            <a:ext cx="12118428" cy="569823"/>
          </a:xfrm>
        </p:spPr>
        <p:txBody>
          <a:bodyPr/>
          <a:lstStyle/>
          <a:p>
            <a:pPr algn="ctr"/>
            <a:r>
              <a:rPr lang="en-GB" sz="3600" b="1" dirty="0"/>
              <a:t>Severely immunosuppressed</a:t>
            </a:r>
            <a:br>
              <a:rPr lang="en-GB" sz="3600" b="1" dirty="0"/>
            </a:br>
            <a:r>
              <a:rPr lang="en-GB" sz="3600" b="1" dirty="0"/>
              <a:t> additional doses and intervals </a:t>
            </a:r>
            <a:endParaRPr lang="en-GB" sz="3600" dirty="0"/>
          </a:p>
        </p:txBody>
      </p:sp>
      <p:sp>
        <p:nvSpPr>
          <p:cNvPr id="3" name="Content Placeholder 2">
            <a:extLst>
              <a:ext uri="{FF2B5EF4-FFF2-40B4-BE49-F238E27FC236}">
                <a16:creationId xmlns:a16="http://schemas.microsoft.com/office/drawing/2014/main" id="{3BA4D97C-1A98-E58A-F15B-FB67580D5927}"/>
              </a:ext>
            </a:extLst>
          </p:cNvPr>
          <p:cNvSpPr>
            <a:spLocks noGrp="1"/>
          </p:cNvSpPr>
          <p:nvPr>
            <p:ph idx="1"/>
          </p:nvPr>
        </p:nvSpPr>
        <p:spPr>
          <a:xfrm>
            <a:off x="680545" y="1187233"/>
            <a:ext cx="11185634" cy="4903947"/>
          </a:xfrm>
        </p:spPr>
        <p:txBody>
          <a:bodyPr/>
          <a:lstStyle/>
          <a:p>
            <a:r>
              <a:rPr lang="en-GB" sz="1800" dirty="0">
                <a:effectLst/>
                <a:ea typeface="Calibri" panose="020F0502020204030204" pitchFamily="34" charset="0"/>
                <a:cs typeface="Times New Roman" panose="02020603050405020304" pitchFamily="18" charset="0"/>
              </a:rPr>
              <a:t>JCVI initially advised that a third dose of vaccine should be offered to individuals who were considered to be severely immunosuppressed at the time of, or within two weeks after their first or second COVID-19 doses in the primary schedule. </a:t>
            </a:r>
          </a:p>
          <a:p>
            <a:r>
              <a:rPr lang="en-GB" sz="1800" dirty="0">
                <a:effectLst/>
                <a:ea typeface="Calibri" panose="020F0502020204030204" pitchFamily="34" charset="0"/>
                <a:cs typeface="Times New Roman" panose="02020603050405020304" pitchFamily="18" charset="0"/>
              </a:rPr>
              <a:t>These individuals then became eligible for catch-up or booster doses (in autumn 2021, spring 2022, autumn 2022, spring 2023 and autumn 2023) and are expected to be eligible for regular vaccination in all subsequent seasonal campaigns.</a:t>
            </a:r>
          </a:p>
          <a:p>
            <a:pPr marL="0" indent="0">
              <a:spcAft>
                <a:spcPts val="300"/>
              </a:spcAft>
              <a:buNone/>
            </a:pPr>
            <a:r>
              <a:rPr lang="en-GB" sz="1800" b="1" dirty="0">
                <a:effectLst/>
                <a:latin typeface="Arial" panose="020B0604020202020204" pitchFamily="34" charset="0"/>
                <a:ea typeface="Times New Roman" panose="02020603050405020304" pitchFamily="18" charset="0"/>
                <a:cs typeface="Arial" panose="020B0604020202020204" pitchFamily="34" charset="0"/>
              </a:rPr>
              <a:t>Individuals previously vaccinated</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300"/>
              </a:spcAft>
            </a:pPr>
            <a:r>
              <a:rPr lang="x-none" sz="1800" dirty="0">
                <a:effectLst/>
                <a:latin typeface="Arial" panose="020B0604020202020204" pitchFamily="34" charset="0"/>
                <a:ea typeface="Times New Roman" panose="02020603050405020304" pitchFamily="18" charset="0"/>
                <a:cs typeface="Arial" panose="020B0604020202020204" pitchFamily="34" charset="0"/>
              </a:rPr>
              <a:t>Individuals who </a:t>
            </a:r>
            <a:r>
              <a:rPr lang="en-GB" sz="1800" dirty="0">
                <a:effectLst/>
                <a:latin typeface="Arial" panose="020B0604020202020204" pitchFamily="34" charset="0"/>
                <a:ea typeface="Times New Roman" panose="02020603050405020304" pitchFamily="18" charset="0"/>
                <a:cs typeface="Arial" panose="020B0604020202020204" pitchFamily="34" charset="0"/>
              </a:rPr>
              <a:t>become or have recently become severely </a:t>
            </a:r>
            <a:r>
              <a:rPr lang="x-none" sz="1800" dirty="0">
                <a:effectLst/>
                <a:latin typeface="Arial" panose="020B0604020202020204" pitchFamily="34" charset="0"/>
                <a:ea typeface="Times New Roman" panose="02020603050405020304" pitchFamily="18" charset="0"/>
                <a:cs typeface="Arial" panose="020B0604020202020204" pitchFamily="34" charset="0"/>
              </a:rPr>
              <a:t>immunosuppressed</a:t>
            </a:r>
            <a:r>
              <a:rPr lang="x-none" sz="1800" b="1"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should be considered for an additional dose of the vaccine regardless of their past vaccination history. The additional dose can be offered at a </a:t>
            </a:r>
            <a:r>
              <a:rPr lang="en-GB" sz="1800" b="1" dirty="0">
                <a:effectLst/>
                <a:latin typeface="Arial" panose="020B0604020202020204" pitchFamily="34" charset="0"/>
                <a:ea typeface="Times New Roman" panose="02020603050405020304" pitchFamily="18" charset="0"/>
                <a:cs typeface="Arial" panose="020B0604020202020204" pitchFamily="34" charset="0"/>
              </a:rPr>
              <a:t>minimum interval of 3 months (91 days) from previous dose</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spcAft>
                <a:spcPts val="300"/>
              </a:spcAft>
              <a:buNone/>
            </a:pPr>
            <a:r>
              <a:rPr lang="en-GB" sz="1800" b="1" dirty="0">
                <a:effectLst/>
                <a:latin typeface="Arial" panose="020B0604020202020204" pitchFamily="34" charset="0"/>
                <a:ea typeface="Times New Roman" panose="02020603050405020304" pitchFamily="18" charset="0"/>
                <a:cs typeface="Arial" panose="020B0604020202020204" pitchFamily="34" charset="0"/>
              </a:rPr>
              <a:t>Individuals previously unvaccinated*</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3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Individuals who become or have recently become severely immunosuppressed should be considered for a first dose of vaccination </a:t>
            </a:r>
            <a:r>
              <a:rPr lang="en-GB" sz="1800" b="1" dirty="0">
                <a:effectLst/>
                <a:latin typeface="Arial" panose="020B0604020202020204" pitchFamily="34" charset="0"/>
                <a:ea typeface="Times New Roman" panose="02020603050405020304" pitchFamily="18" charset="0"/>
                <a:cs typeface="Arial" panose="020B0604020202020204" pitchFamily="34" charset="0"/>
              </a:rPr>
              <a:t>(off label) </a:t>
            </a:r>
            <a:r>
              <a:rPr lang="en-GB" sz="1800" dirty="0">
                <a:effectLst/>
                <a:latin typeface="Arial" panose="020B0604020202020204" pitchFamily="34" charset="0"/>
                <a:ea typeface="Times New Roman" panose="02020603050405020304" pitchFamily="18" charset="0"/>
                <a:cs typeface="Arial" panose="020B0604020202020204" pitchFamily="34" charset="0"/>
              </a:rPr>
              <a:t>and the second dose given </a:t>
            </a:r>
            <a:r>
              <a:rPr lang="en-GB" sz="1800" b="1" dirty="0">
                <a:effectLst/>
                <a:latin typeface="Arial" panose="020B0604020202020204" pitchFamily="34" charset="0"/>
                <a:ea typeface="Times New Roman" panose="02020603050405020304" pitchFamily="18" charset="0"/>
                <a:cs typeface="Arial" panose="020B0604020202020204" pitchFamily="34" charset="0"/>
              </a:rPr>
              <a:t>ideally at an interval of 8-12 weeks from the previous dose. </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lgn="ctr">
              <a:buNone/>
            </a:pPr>
            <a:r>
              <a:rPr lang="en-GB" baseline="30000" dirty="0">
                <a:effectLst/>
                <a:latin typeface="Calibri" panose="020F0502020204030204" pitchFamily="34" charset="0"/>
                <a:ea typeface="Calibri" panose="020F0502020204030204" pitchFamily="34" charset="0"/>
                <a:cs typeface="Times New Roman" panose="02020603050405020304" pitchFamily="18" charset="0"/>
              </a:rPr>
              <a:t>*</a:t>
            </a:r>
            <a:r>
              <a:rPr lang="en-GB" sz="18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ea typeface="Calibri" panose="020F0502020204030204" pitchFamily="34" charset="0"/>
                <a:cs typeface="Times New Roman" panose="02020603050405020304" pitchFamily="18" charset="0"/>
              </a:rPr>
              <a:t>including individuals who receive bone marrow transplants, CAR-T therapy as they may have lost immunological memory of previous vaccination</a:t>
            </a:r>
          </a:p>
          <a:p>
            <a:endParaRPr lang="en-GB" dirty="0"/>
          </a:p>
        </p:txBody>
      </p:sp>
      <p:sp>
        <p:nvSpPr>
          <p:cNvPr id="5" name="Slide Number Placeholder 4">
            <a:extLst>
              <a:ext uri="{FF2B5EF4-FFF2-40B4-BE49-F238E27FC236}">
                <a16:creationId xmlns:a16="http://schemas.microsoft.com/office/drawing/2014/main" id="{C1C5689C-6D9E-93B8-501B-072A5BCED69F}"/>
              </a:ext>
            </a:extLst>
          </p:cNvPr>
          <p:cNvSpPr>
            <a:spLocks noGrp="1"/>
          </p:cNvSpPr>
          <p:nvPr>
            <p:ph type="sldNum" sz="quarter" idx="12"/>
          </p:nvPr>
        </p:nvSpPr>
        <p:spPr/>
        <p:txBody>
          <a:bodyPr/>
          <a:lstStyle/>
          <a:p>
            <a:fld id="{561D0CCE-8DCC-44DC-A653-AE62B1D84A52}" type="slidenum">
              <a:rPr lang="en-GB" smtClean="0"/>
              <a:pPr/>
              <a:t>10</a:t>
            </a:fld>
            <a:endParaRPr lang="en-GB"/>
          </a:p>
        </p:txBody>
      </p:sp>
    </p:spTree>
    <p:extLst>
      <p:ext uri="{BB962C8B-B14F-4D97-AF65-F5344CB8AC3E}">
        <p14:creationId xmlns:p14="http://schemas.microsoft.com/office/powerpoint/2010/main" val="1213404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8B4466-7CE7-92DD-BE4F-3A87F7E61B14}"/>
              </a:ext>
            </a:extLst>
          </p:cNvPr>
          <p:cNvSpPr>
            <a:spLocks noGrp="1"/>
          </p:cNvSpPr>
          <p:nvPr>
            <p:ph idx="1"/>
          </p:nvPr>
        </p:nvSpPr>
        <p:spPr>
          <a:xfrm>
            <a:off x="766280" y="1548223"/>
            <a:ext cx="10515600" cy="4351338"/>
          </a:xfrm>
        </p:spPr>
        <p:txBody>
          <a:bodyPr/>
          <a:lstStyle/>
          <a:p>
            <a:pPr hangingPunct="0">
              <a:lnSpc>
                <a:spcPct val="107000"/>
              </a:lnSpc>
              <a:spcBef>
                <a:spcPts val="600"/>
              </a:spcBef>
              <a:spcAft>
                <a:spcPts val="600"/>
              </a:spcAft>
            </a:pPr>
            <a:r>
              <a:rPr lang="en-GB" sz="2000" dirty="0">
                <a:solidFill>
                  <a:srgbClr val="002060"/>
                </a:solidFill>
                <a:effectLst/>
                <a:ea typeface="Calibri" panose="020F0502020204030204" pitchFamily="34" charset="0"/>
                <a:cs typeface="Arial" panose="020B0604020202020204" pitchFamily="34" charset="0"/>
              </a:rPr>
              <a:t>For individuals about to receive planned immunosuppressive treatment, a </a:t>
            </a:r>
            <a:r>
              <a:rPr lang="en-GB" sz="2000" b="1" dirty="0">
                <a:solidFill>
                  <a:srgbClr val="002060"/>
                </a:solidFill>
                <a:effectLst/>
                <a:ea typeface="Calibri" panose="020F0502020204030204" pitchFamily="34" charset="0"/>
                <a:cs typeface="Arial" panose="020B0604020202020204" pitchFamily="34" charset="0"/>
              </a:rPr>
              <a:t>minimum interval of 3 weeks </a:t>
            </a:r>
            <a:r>
              <a:rPr lang="en-GB" sz="2000" dirty="0">
                <a:solidFill>
                  <a:srgbClr val="002060"/>
                </a:solidFill>
                <a:effectLst/>
                <a:ea typeface="Calibri" panose="020F0502020204030204" pitchFamily="34" charset="0"/>
                <a:cs typeface="Arial" panose="020B0604020202020204" pitchFamily="34" charset="0"/>
              </a:rPr>
              <a:t>between COVID-19 doses may be followed, to enable the vaccine to be given whilst the individual’s immune system is better able to respond. Due consideration must be given to the risk of delaying vaccination against that of delaying treatment. </a:t>
            </a:r>
          </a:p>
          <a:p>
            <a:pPr>
              <a:lnSpc>
                <a:spcPct val="107000"/>
              </a:lnSpc>
              <a:spcAft>
                <a:spcPts val="800"/>
              </a:spcAft>
            </a:pPr>
            <a:r>
              <a:rPr lang="en-GB" sz="2000" b="1" dirty="0"/>
              <a:t>Assessment of individuals is recommended on a case by case basis, in conjunction with their treating specialist.</a:t>
            </a:r>
          </a:p>
          <a:p>
            <a:pPr>
              <a:lnSpc>
                <a:spcPct val="107000"/>
              </a:lnSpc>
              <a:spcAft>
                <a:spcPts val="800"/>
              </a:spcAft>
            </a:pPr>
            <a:r>
              <a:rPr lang="en-GB" sz="2000" dirty="0">
                <a:solidFill>
                  <a:srgbClr val="002060"/>
                </a:solidFill>
                <a:effectLst/>
                <a:ea typeface="Calibri" panose="020F0502020204030204" pitchFamily="34" charset="0"/>
                <a:cs typeface="Arial" panose="020B0604020202020204" pitchFamily="34" charset="0"/>
              </a:rPr>
              <a:t>More information on dosing intervals for additional doses and optimal timing of doses may be found in</a:t>
            </a:r>
            <a:r>
              <a:rPr lang="en-GB" sz="2000" dirty="0">
                <a:solidFill>
                  <a:srgbClr val="000000"/>
                </a:solidFill>
                <a:effectLst/>
                <a:ea typeface="Calibri" panose="020F0502020204030204" pitchFamily="34" charset="0"/>
                <a:cs typeface="Arial" panose="020B0604020202020204" pitchFamily="34" charset="0"/>
              </a:rPr>
              <a:t> </a:t>
            </a:r>
            <a:r>
              <a:rPr lang="en-GB" sz="2000" u="sng" dirty="0">
                <a:solidFill>
                  <a:srgbClr val="000000"/>
                </a:solidFill>
                <a:effectLst/>
                <a:ea typeface="Calibri" panose="020F0502020204030204" pitchFamily="34" charset="0"/>
                <a:cs typeface="Arial" panose="020B0604020202020204" pitchFamily="34" charset="0"/>
                <a:hlinkClick r:id="rId2"/>
              </a:rPr>
              <a:t>Chapter 14a</a:t>
            </a:r>
            <a:r>
              <a:rPr lang="en-GB" sz="2000" u="none" strike="noStrike" dirty="0">
                <a:solidFill>
                  <a:srgbClr val="000000"/>
                </a:solidFill>
                <a:effectLst/>
                <a:ea typeface="Calibri" panose="020F0502020204030204" pitchFamily="34" charset="0"/>
                <a:cs typeface="Times New Roman" panose="02020603050405020304" pitchFamily="18" charset="0"/>
                <a:hlinkClick r:id="rId2"/>
              </a:rPr>
              <a:t>. </a:t>
            </a:r>
            <a:endParaRPr lang="en-GB" sz="2000" dirty="0">
              <a:effectLst/>
              <a:ea typeface="Calibri" panose="020F0502020204030204" pitchFamily="34" charset="0"/>
              <a:cs typeface="Times New Roman" panose="02020603050405020304" pitchFamily="18" charset="0"/>
            </a:endParaRPr>
          </a:p>
          <a:p>
            <a:endParaRPr lang="en-GB" dirty="0"/>
          </a:p>
        </p:txBody>
      </p:sp>
      <p:sp>
        <p:nvSpPr>
          <p:cNvPr id="5" name="Slide Number Placeholder 4">
            <a:extLst>
              <a:ext uri="{FF2B5EF4-FFF2-40B4-BE49-F238E27FC236}">
                <a16:creationId xmlns:a16="http://schemas.microsoft.com/office/drawing/2014/main" id="{7393DDA1-6379-40DF-D54C-9EC91DE48D64}"/>
              </a:ext>
            </a:extLst>
          </p:cNvPr>
          <p:cNvSpPr>
            <a:spLocks noGrp="1"/>
          </p:cNvSpPr>
          <p:nvPr>
            <p:ph type="sldNum" sz="quarter" idx="12"/>
          </p:nvPr>
        </p:nvSpPr>
        <p:spPr/>
        <p:txBody>
          <a:bodyPr/>
          <a:lstStyle/>
          <a:p>
            <a:fld id="{561D0CCE-8DCC-44DC-A653-AE62B1D84A52}" type="slidenum">
              <a:rPr lang="en-GB" smtClean="0"/>
              <a:pPr/>
              <a:t>11</a:t>
            </a:fld>
            <a:endParaRPr lang="en-GB"/>
          </a:p>
        </p:txBody>
      </p:sp>
      <p:sp>
        <p:nvSpPr>
          <p:cNvPr id="6" name="Title 1">
            <a:extLst>
              <a:ext uri="{FF2B5EF4-FFF2-40B4-BE49-F238E27FC236}">
                <a16:creationId xmlns:a16="http://schemas.microsoft.com/office/drawing/2014/main" id="{A9FD0062-BC3E-BF57-DF52-246BB1EC79D9}"/>
              </a:ext>
            </a:extLst>
          </p:cNvPr>
          <p:cNvSpPr>
            <a:spLocks noGrp="1"/>
          </p:cNvSpPr>
          <p:nvPr>
            <p:ph type="title"/>
          </p:nvPr>
        </p:nvSpPr>
        <p:spPr>
          <a:xfrm>
            <a:off x="121149" y="13235"/>
            <a:ext cx="11805863" cy="1325563"/>
          </a:xfrm>
        </p:spPr>
        <p:txBody>
          <a:bodyPr/>
          <a:lstStyle/>
          <a:p>
            <a:pPr algn="ctr"/>
            <a:r>
              <a:rPr lang="en-GB" sz="3600" b="1" dirty="0"/>
              <a:t>Severely immunosuppressed</a:t>
            </a:r>
            <a:br>
              <a:rPr lang="en-GB" sz="3600" b="1" dirty="0"/>
            </a:br>
            <a:r>
              <a:rPr lang="en-GB" sz="3600" b="1" dirty="0"/>
              <a:t> additional doses and intervals </a:t>
            </a:r>
            <a:endParaRPr lang="en-GB" sz="3600" dirty="0"/>
          </a:p>
        </p:txBody>
      </p:sp>
    </p:spTree>
    <p:extLst>
      <p:ext uri="{BB962C8B-B14F-4D97-AF65-F5344CB8AC3E}">
        <p14:creationId xmlns:p14="http://schemas.microsoft.com/office/powerpoint/2010/main" val="856260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838200" y="0"/>
            <a:ext cx="10515600" cy="816403"/>
          </a:xfrm>
        </p:spPr>
        <p:txBody>
          <a:bodyPr/>
          <a:lstStyle/>
          <a:p>
            <a:r>
              <a:rPr lang="en-GB" b="1" dirty="0"/>
              <a:t>Timing of additional doses</a:t>
            </a:r>
          </a:p>
        </p:txBody>
      </p:sp>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838200" y="653880"/>
            <a:ext cx="10997629" cy="5550239"/>
          </a:xfrm>
        </p:spPr>
        <p:txBody>
          <a:bodyPr/>
          <a:lstStyle/>
          <a:p>
            <a:r>
              <a:rPr lang="en-GB" sz="2000" dirty="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dirty="0"/>
              <a:t>For the small number of patients who are about to receive planned immunosuppressive therapy, vaccination may be brought forward to before commencing that therapy (ideally at least two weeks before), when their immune system is better able to make a response.</a:t>
            </a:r>
          </a:p>
          <a:p>
            <a:r>
              <a:rPr lang="en-GB" sz="2000" dirty="0"/>
              <a:t>To maximise the benefit, the vaccine should not be given within three weeks of a previous dose </a:t>
            </a:r>
          </a:p>
          <a:p>
            <a:r>
              <a:rPr lang="en-GB" sz="2000" dirty="0"/>
              <a:t>Where possible, additional booster doses should be delayed until two weeks after the period of immunosuppression, in addition to the time period for clearance of the therapeutic agent </a:t>
            </a:r>
          </a:p>
          <a:p>
            <a:r>
              <a:rPr lang="en-GB" sz="2000" dirty="0"/>
              <a:t>Alternatively, consideration should be given to vaccination during a treatment ‘holiday’ or when the degree of immunosuppression is at a minimum </a:t>
            </a:r>
          </a:p>
          <a:p>
            <a:r>
              <a:rPr lang="en-GB" sz="2000" b="1" dirty="0"/>
              <a:t>Any decision to defer immunosuppressive therapy or to delay possible benefit from vaccination until after therapy should only be taken with due consideration of the risks of exacerbating their underlying condition, as well as the risks from COVID-19.</a:t>
            </a:r>
          </a:p>
          <a:p>
            <a:pPr marL="0" indent="0" algn="ctr">
              <a:buNone/>
            </a:pPr>
            <a:r>
              <a:rPr lang="en-GB" sz="2000" u="sng" dirty="0">
                <a:hlinkClick r:id="rId3"/>
              </a:rPr>
              <a:t>Green Book COVID-19 chapter 14a</a:t>
            </a:r>
            <a:r>
              <a:rPr lang="en-GB" sz="2000" dirty="0"/>
              <a:t> </a:t>
            </a:r>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3613586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dirty="0"/>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dirty="0"/>
              <a:t>These individuals may lose immunological memory from vaccination received prior to the treatment and the development of the underlying condition.</a:t>
            </a:r>
          </a:p>
          <a:p>
            <a:r>
              <a:rPr lang="en-GB" sz="2000" dirty="0"/>
              <a:t>After treatment and recovery, these individuals should be considered for a full course of revaccination for all vaccines used in the routine programme (</a:t>
            </a:r>
            <a:r>
              <a:rPr lang="en-GB" sz="2000" dirty="0">
                <a:hlinkClick r:id="rId2"/>
              </a:rPr>
              <a:t>see chapter 7 Green Book</a:t>
            </a:r>
            <a:r>
              <a:rPr lang="en-GB" sz="2000" dirty="0"/>
              <a:t>) under specialist advice.</a:t>
            </a:r>
          </a:p>
          <a:p>
            <a:r>
              <a:rPr lang="en-GB" sz="2000" dirty="0"/>
              <a:t>Individuals who have recovered from a bone marrow transplant should be considered for a first dose of COVID-19 vaccine, regardless of the time of year.</a:t>
            </a:r>
          </a:p>
          <a:p>
            <a:r>
              <a:rPr lang="en-GB" sz="2000" dirty="0"/>
              <a:t>A subsequent dose should then be offered ideally at an interval of 8 to 12 weeks, to extend the duration of protection. This interval may be reduced to a minimum of three weeks on specialist clinical advice.</a:t>
            </a:r>
          </a:p>
          <a:p>
            <a:r>
              <a:rPr lang="en-GB" sz="2000" dirty="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3049551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lose-up of a box&#10;&#10;Description automatically generated">
            <a:extLst>
              <a:ext uri="{FF2B5EF4-FFF2-40B4-BE49-F238E27FC236}">
                <a16:creationId xmlns:a16="http://schemas.microsoft.com/office/drawing/2014/main" id="{BAC7113F-2851-267E-6E8A-E6905097D8C3}"/>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29504" t="46983" r="23850" b="40676"/>
          <a:stretch/>
        </p:blipFill>
        <p:spPr>
          <a:xfrm>
            <a:off x="1343075" y="725152"/>
            <a:ext cx="7806234" cy="3239742"/>
          </a:xfrm>
          <a:prstGeom prst="rect">
            <a:avLst/>
          </a:prstGeom>
          <a:noFill/>
        </p:spPr>
      </p:pic>
      <p:sp>
        <p:nvSpPr>
          <p:cNvPr id="5" name="Slide Number Placeholder 4" hidden="1">
            <a:extLst>
              <a:ext uri="{FF2B5EF4-FFF2-40B4-BE49-F238E27FC236}">
                <a16:creationId xmlns:a16="http://schemas.microsoft.com/office/drawing/2014/main" id="{64EBC42D-9360-A631-F1BF-D873C2C6DB27}"/>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14</a:t>
            </a:fld>
            <a:endParaRPr lang="en-GB"/>
          </a:p>
        </p:txBody>
      </p:sp>
      <p:pic>
        <p:nvPicPr>
          <p:cNvPr id="7" name="Picture 6">
            <a:extLst>
              <a:ext uri="{FF2B5EF4-FFF2-40B4-BE49-F238E27FC236}">
                <a16:creationId xmlns:a16="http://schemas.microsoft.com/office/drawing/2014/main" id="{6964A945-F64D-CF64-8269-F773F98A4826}"/>
              </a:ext>
            </a:extLst>
          </p:cNvPr>
          <p:cNvPicPr>
            <a:picLocks noChangeAspect="1"/>
          </p:cNvPicPr>
          <p:nvPr/>
        </p:nvPicPr>
        <p:blipFill rotWithShape="1">
          <a:blip r:embed="rId4"/>
          <a:srcRect l="30740" t="16101" r="30733" b="14337"/>
          <a:stretch/>
        </p:blipFill>
        <p:spPr>
          <a:xfrm>
            <a:off x="9149309" y="531510"/>
            <a:ext cx="2357610" cy="3446988"/>
          </a:xfrm>
          <a:prstGeom prst="rect">
            <a:avLst/>
          </a:prstGeom>
        </p:spPr>
      </p:pic>
      <p:sp>
        <p:nvSpPr>
          <p:cNvPr id="11" name="TextBox 10">
            <a:extLst>
              <a:ext uri="{FF2B5EF4-FFF2-40B4-BE49-F238E27FC236}">
                <a16:creationId xmlns:a16="http://schemas.microsoft.com/office/drawing/2014/main" id="{86330D1D-D27A-2D4C-A3DE-11475BF34986}"/>
              </a:ext>
            </a:extLst>
          </p:cNvPr>
          <p:cNvSpPr txBox="1"/>
          <p:nvPr/>
        </p:nvSpPr>
        <p:spPr>
          <a:xfrm>
            <a:off x="7089" y="4501675"/>
            <a:ext cx="12184911" cy="646331"/>
          </a:xfrm>
          <a:prstGeom prst="rect">
            <a:avLst/>
          </a:prstGeom>
          <a:noFill/>
        </p:spPr>
        <p:txBody>
          <a:bodyPr wrap="square">
            <a:spAutoFit/>
          </a:bodyPr>
          <a:lstStyle/>
          <a:p>
            <a:pPr marL="0" indent="0" algn="ctr">
              <a:buNone/>
            </a:pPr>
            <a:r>
              <a:rPr lang="en-GB" sz="1800" dirty="0">
                <a:hlinkClick r:id="rId5"/>
              </a:rPr>
              <a:t>Regulatory approval of Pfizer/BioNTech vaccine for COVID-19 - GOV.UK (www.gov.uk)</a:t>
            </a:r>
            <a:endParaRPr lang="en-GB" sz="1800" dirty="0">
              <a:solidFill>
                <a:srgbClr val="002060"/>
              </a:solidFill>
            </a:endParaRPr>
          </a:p>
          <a:p>
            <a:endParaRPr lang="en-GB" sz="1800" dirty="0">
              <a:solidFill>
                <a:srgbClr val="002060"/>
              </a:solidFill>
            </a:endParaRPr>
          </a:p>
        </p:txBody>
      </p:sp>
      <p:sp>
        <p:nvSpPr>
          <p:cNvPr id="12" name="TextBox 11">
            <a:extLst>
              <a:ext uri="{FF2B5EF4-FFF2-40B4-BE49-F238E27FC236}">
                <a16:creationId xmlns:a16="http://schemas.microsoft.com/office/drawing/2014/main" id="{C8252316-9C25-0242-AF6C-BD3C0AA1B54E}"/>
              </a:ext>
            </a:extLst>
          </p:cNvPr>
          <p:cNvSpPr txBox="1"/>
          <p:nvPr/>
        </p:nvSpPr>
        <p:spPr>
          <a:xfrm>
            <a:off x="199697" y="5209518"/>
            <a:ext cx="11855669" cy="923330"/>
          </a:xfrm>
          <a:prstGeom prst="rect">
            <a:avLst/>
          </a:prstGeom>
          <a:noFill/>
        </p:spPr>
        <p:txBody>
          <a:bodyPr wrap="square" rtlCol="0">
            <a:spAutoFit/>
          </a:bodyPr>
          <a:lstStyle/>
          <a:p>
            <a:pPr algn="ctr"/>
            <a:r>
              <a:rPr lang="en-GB" dirty="0"/>
              <a:t>Further information on Omicron XBB.1.5 (3 mcg) is available in this specific slide set: </a:t>
            </a:r>
          </a:p>
          <a:p>
            <a:pPr algn="ctr"/>
            <a:r>
              <a:rPr lang="en-GB" b="0" i="0" dirty="0">
                <a:solidFill>
                  <a:srgbClr val="002060"/>
                </a:solidFill>
                <a:effectLst/>
              </a:rPr>
              <a:t>COVID-19 Vaccination for infants and children aged 6 months to 4 years in a clinical risk group version 2 </a:t>
            </a:r>
          </a:p>
          <a:p>
            <a:pPr algn="ctr"/>
            <a:r>
              <a:rPr lang="en-GB" b="0" i="0" dirty="0">
                <a:solidFill>
                  <a:srgbClr val="002060"/>
                </a:solidFill>
                <a:effectLst/>
              </a:rPr>
              <a:t>available to view here: </a:t>
            </a:r>
            <a:r>
              <a:rPr lang="en-GB" dirty="0">
                <a:hlinkClick r:id="rId6"/>
              </a:rPr>
              <a:t>Resources for health and social care professionals - Public Health Wales (</a:t>
            </a:r>
            <a:r>
              <a:rPr lang="en-GB" dirty="0" err="1">
                <a:hlinkClick r:id="rId6"/>
              </a:rPr>
              <a:t>nhs.wales</a:t>
            </a:r>
            <a:r>
              <a:rPr lang="en-GB" dirty="0">
                <a:hlinkClick r:id="rId6"/>
              </a:rPr>
              <a:t>)</a:t>
            </a:r>
            <a:endParaRPr lang="en-GB" dirty="0">
              <a:solidFill>
                <a:srgbClr val="002060"/>
              </a:solidFill>
            </a:endParaRPr>
          </a:p>
        </p:txBody>
      </p:sp>
    </p:spTree>
    <p:extLst>
      <p:ext uri="{BB962C8B-B14F-4D97-AF65-F5344CB8AC3E}">
        <p14:creationId xmlns:p14="http://schemas.microsoft.com/office/powerpoint/2010/main" val="25837402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DDDE0-B299-3AD9-74AA-E32964BC813C}"/>
              </a:ext>
            </a:extLst>
          </p:cNvPr>
          <p:cNvSpPr>
            <a:spLocks noGrp="1"/>
          </p:cNvSpPr>
          <p:nvPr>
            <p:ph type="title"/>
          </p:nvPr>
        </p:nvSpPr>
        <p:spPr>
          <a:xfrm>
            <a:off x="766281" y="1803507"/>
            <a:ext cx="10515600" cy="1325563"/>
          </a:xfrm>
        </p:spPr>
        <p:txBody>
          <a:bodyPr/>
          <a:lstStyle/>
          <a:p>
            <a:pPr algn="ctr"/>
            <a:r>
              <a:rPr lang="en-GB" sz="4400" b="1" dirty="0">
                <a:effectLst/>
                <a:latin typeface="Arial" panose="020B0604020202020204" pitchFamily="34" charset="0"/>
                <a:ea typeface="Calibri" panose="020F0502020204030204" pitchFamily="34" charset="0"/>
              </a:rPr>
              <a:t>Pfizer Comirnaty</a:t>
            </a:r>
            <a:r>
              <a:rPr lang="en-GB" sz="4400" b="1" baseline="30000" dirty="0">
                <a:effectLst/>
                <a:latin typeface="Arial" panose="020B0604020202020204" pitchFamily="34" charset="0"/>
                <a:ea typeface="Calibri" panose="020F0502020204030204" pitchFamily="34" charset="0"/>
              </a:rPr>
              <a:t>®</a:t>
            </a:r>
            <a:r>
              <a:rPr lang="en-GB" sz="4400" b="1" dirty="0">
                <a:effectLst/>
                <a:latin typeface="Arial" panose="020B0604020202020204" pitchFamily="34" charset="0"/>
                <a:ea typeface="Calibri" panose="020F0502020204030204" pitchFamily="34" charset="0"/>
              </a:rPr>
              <a:t> Omicron XBB.1.5</a:t>
            </a:r>
            <a:r>
              <a:rPr lang="en-GB" sz="4400" b="1" baseline="30000" dirty="0">
                <a:effectLst/>
                <a:latin typeface="Arial" panose="020B0604020202020204" pitchFamily="34" charset="0"/>
                <a:ea typeface="Calibri" panose="020F0502020204030204" pitchFamily="34" charset="0"/>
              </a:rPr>
              <a:t>▼</a:t>
            </a:r>
            <a:r>
              <a:rPr lang="en-GB" sz="4400" b="1" dirty="0">
                <a:effectLst/>
                <a:latin typeface="Arial" panose="020B0604020202020204" pitchFamily="34" charset="0"/>
                <a:ea typeface="Calibri" panose="020F0502020204030204" pitchFamily="34" charset="0"/>
              </a:rPr>
              <a:t> 10 microgram per dose dispersion for injection COVID-19 mRNA Vaccine</a:t>
            </a:r>
            <a:br>
              <a:rPr lang="en-GB" sz="4400" b="1" dirty="0">
                <a:effectLst/>
                <a:latin typeface="Arial" panose="020B0604020202020204" pitchFamily="34" charset="0"/>
                <a:ea typeface="Calibri" panose="020F0502020204030204" pitchFamily="34" charset="0"/>
              </a:rPr>
            </a:br>
            <a:br>
              <a:rPr lang="en-GB" sz="4400" b="1" dirty="0">
                <a:effectLst/>
                <a:latin typeface="Arial" panose="020B0604020202020204" pitchFamily="34" charset="0"/>
                <a:ea typeface="Calibri" panose="020F0502020204030204" pitchFamily="34" charset="0"/>
              </a:rPr>
            </a:br>
            <a:endParaRPr lang="en-GB" dirty="0"/>
          </a:p>
        </p:txBody>
      </p:sp>
      <p:sp>
        <p:nvSpPr>
          <p:cNvPr id="5" name="Slide Number Placeholder 4">
            <a:extLst>
              <a:ext uri="{FF2B5EF4-FFF2-40B4-BE49-F238E27FC236}">
                <a16:creationId xmlns:a16="http://schemas.microsoft.com/office/drawing/2014/main" id="{BB0DBB99-F7A5-6238-CC52-E3DF34DD4576}"/>
              </a:ext>
            </a:extLst>
          </p:cNvPr>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1990934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close-up of a box&#10;&#10;Description automatically generated">
            <a:extLst>
              <a:ext uri="{FF2B5EF4-FFF2-40B4-BE49-F238E27FC236}">
                <a16:creationId xmlns:a16="http://schemas.microsoft.com/office/drawing/2014/main" id="{EA35F078-A4A5-91C1-04FC-A83DD7EF9D8B}"/>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29505" t="46858" r="24126" b="40742"/>
          <a:stretch/>
        </p:blipFill>
        <p:spPr>
          <a:xfrm>
            <a:off x="2519812" y="1929253"/>
            <a:ext cx="6964020" cy="2921288"/>
          </a:xfrm>
          <a:prstGeom prst="rect">
            <a:avLst/>
          </a:prstGeom>
          <a:noFill/>
        </p:spPr>
      </p:pic>
      <p:sp>
        <p:nvSpPr>
          <p:cNvPr id="5" name="Slide Number Placeholder 4" hidden="1">
            <a:extLst>
              <a:ext uri="{FF2B5EF4-FFF2-40B4-BE49-F238E27FC236}">
                <a16:creationId xmlns:a16="http://schemas.microsoft.com/office/drawing/2014/main" id="{FDAF34E7-4AE9-BD22-7197-69BD331AE42E}"/>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16</a:t>
            </a:fld>
            <a:endParaRPr lang="en-GB"/>
          </a:p>
        </p:txBody>
      </p:sp>
      <p:sp>
        <p:nvSpPr>
          <p:cNvPr id="10" name="TextBox 9">
            <a:extLst>
              <a:ext uri="{FF2B5EF4-FFF2-40B4-BE49-F238E27FC236}">
                <a16:creationId xmlns:a16="http://schemas.microsoft.com/office/drawing/2014/main" id="{6DDC513F-8F84-837A-E0BC-DAB65E5294D3}"/>
              </a:ext>
            </a:extLst>
          </p:cNvPr>
          <p:cNvSpPr txBox="1"/>
          <p:nvPr/>
        </p:nvSpPr>
        <p:spPr>
          <a:xfrm>
            <a:off x="0" y="17738"/>
            <a:ext cx="12061859" cy="2369880"/>
          </a:xfrm>
          <a:prstGeom prst="rect">
            <a:avLst/>
          </a:prstGeom>
          <a:noFill/>
        </p:spPr>
        <p:txBody>
          <a:bodyPr wrap="square">
            <a:spAutoFit/>
          </a:bodyPr>
          <a:lstStyle/>
          <a:p>
            <a:pPr algn="ctr"/>
            <a:r>
              <a:rPr lang="en-GB" sz="3600" b="1" dirty="0">
                <a:effectLst/>
                <a:latin typeface="Arial" panose="020B0604020202020204" pitchFamily="34" charset="0"/>
                <a:ea typeface="Calibri" panose="020F0502020204030204" pitchFamily="34" charset="0"/>
              </a:rPr>
              <a:t>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Omicron XBB.1.5</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10 microgram per dose dispersion for injection </a:t>
            </a:r>
          </a:p>
          <a:p>
            <a:pPr algn="ctr"/>
            <a:r>
              <a:rPr lang="en-GB" sz="3600" b="1" dirty="0">
                <a:effectLst/>
                <a:latin typeface="Arial" panose="020B0604020202020204" pitchFamily="34" charset="0"/>
                <a:ea typeface="Calibri" panose="020F0502020204030204" pitchFamily="34" charset="0"/>
              </a:rPr>
              <a:t>COVID-19 mRNA Vaccine</a:t>
            </a:r>
            <a:br>
              <a:rPr lang="en-GB" sz="4000" b="1" dirty="0"/>
            </a:br>
            <a:endParaRPr lang="en-GB" sz="4000" b="1" dirty="0">
              <a:solidFill>
                <a:srgbClr val="002060"/>
              </a:solidFill>
              <a:latin typeface="+mj-lt"/>
            </a:endParaRPr>
          </a:p>
        </p:txBody>
      </p:sp>
      <p:sp>
        <p:nvSpPr>
          <p:cNvPr id="15" name="TextBox 14">
            <a:extLst>
              <a:ext uri="{FF2B5EF4-FFF2-40B4-BE49-F238E27FC236}">
                <a16:creationId xmlns:a16="http://schemas.microsoft.com/office/drawing/2014/main" id="{BC80E002-1D57-135F-35C0-65EA179E8FCD}"/>
              </a:ext>
            </a:extLst>
          </p:cNvPr>
          <p:cNvSpPr txBox="1"/>
          <p:nvPr/>
        </p:nvSpPr>
        <p:spPr>
          <a:xfrm>
            <a:off x="195210" y="5295360"/>
            <a:ext cx="11866650" cy="707886"/>
          </a:xfrm>
          <a:prstGeom prst="rect">
            <a:avLst/>
          </a:prstGeom>
          <a:noFill/>
        </p:spPr>
        <p:txBody>
          <a:bodyPr wrap="square" rtlCol="0">
            <a:spAutoFit/>
          </a:bodyPr>
          <a:lstStyle/>
          <a:p>
            <a:pPr algn="ctr"/>
            <a:r>
              <a:rPr lang="en-GB" sz="2000" dirty="0">
                <a:hlinkClick r:id="rId4"/>
              </a:rPr>
              <a:t>SmPC</a:t>
            </a:r>
            <a:r>
              <a:rPr lang="en-GB" sz="2000" dirty="0">
                <a:effectLst/>
                <a:ea typeface="Calibri" panose="020F0502020204030204" pitchFamily="34" charset="0"/>
              </a:rPr>
              <a:t> Pfizer Comirnaty</a:t>
            </a:r>
            <a:r>
              <a:rPr lang="en-GB" sz="2000" baseline="30000" dirty="0">
                <a:effectLst/>
                <a:ea typeface="Calibri" panose="020F0502020204030204" pitchFamily="34" charset="0"/>
              </a:rPr>
              <a:t>®</a:t>
            </a:r>
            <a:r>
              <a:rPr lang="en-GB" sz="2000" dirty="0">
                <a:effectLst/>
                <a:ea typeface="Calibri" panose="020F0502020204030204" pitchFamily="34" charset="0"/>
              </a:rPr>
              <a:t> Omicron XBB.1.5</a:t>
            </a:r>
            <a:r>
              <a:rPr lang="en-GB" sz="2000" baseline="30000" dirty="0">
                <a:effectLst/>
                <a:ea typeface="Calibri" panose="020F0502020204030204" pitchFamily="34" charset="0"/>
              </a:rPr>
              <a:t>▼</a:t>
            </a:r>
            <a:r>
              <a:rPr lang="en-GB" sz="2000" dirty="0">
                <a:effectLst/>
                <a:ea typeface="Calibri" panose="020F0502020204030204" pitchFamily="34" charset="0"/>
              </a:rPr>
              <a:t> 10 microgram per dose dispersion for injection COVID-19 mRNA Vaccine (nucleoside modified) </a:t>
            </a:r>
            <a:r>
              <a:rPr lang="en-GB" sz="2000" dirty="0" err="1">
                <a:effectLst/>
                <a:ea typeface="Calibri" panose="020F0502020204030204" pitchFamily="34" charset="0"/>
              </a:rPr>
              <a:t>raxtozinameran</a:t>
            </a:r>
            <a:r>
              <a:rPr lang="en-GB" sz="2000" dirty="0"/>
              <a:t> </a:t>
            </a:r>
          </a:p>
        </p:txBody>
      </p:sp>
    </p:spTree>
    <p:extLst>
      <p:ext uri="{BB962C8B-B14F-4D97-AF65-F5344CB8AC3E}">
        <p14:creationId xmlns:p14="http://schemas.microsoft.com/office/powerpoint/2010/main" val="594057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7EAAB-7A77-8DF4-7A46-7DF0F893A17B}"/>
              </a:ext>
            </a:extLst>
          </p:cNvPr>
          <p:cNvSpPr>
            <a:spLocks noGrp="1"/>
          </p:cNvSpPr>
          <p:nvPr>
            <p:ph type="title"/>
          </p:nvPr>
        </p:nvSpPr>
        <p:spPr>
          <a:xfrm>
            <a:off x="136451" y="51465"/>
            <a:ext cx="11919098" cy="1325563"/>
          </a:xfrm>
        </p:spPr>
        <p:txBody>
          <a:bodyPr/>
          <a:lstStyle/>
          <a:p>
            <a:pPr algn="ctr"/>
            <a:r>
              <a:rPr lang="en-GB" sz="3200" b="1" dirty="0"/>
              <a:t>Current licence approval to administer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10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4EF55F94-17A6-9170-836A-4BBDB4C7553D}"/>
              </a:ext>
            </a:extLst>
          </p:cNvPr>
          <p:cNvSpPr>
            <a:spLocks noGrp="1"/>
          </p:cNvSpPr>
          <p:nvPr>
            <p:ph idx="1"/>
          </p:nvPr>
        </p:nvSpPr>
        <p:spPr>
          <a:xfrm>
            <a:off x="838200" y="2660680"/>
            <a:ext cx="10995837" cy="4351338"/>
          </a:xfrm>
        </p:spPr>
        <p:txBody>
          <a:bodyPr/>
          <a:lstStyle/>
          <a:p>
            <a:pPr marL="0" indent="0">
              <a:buNone/>
            </a:pPr>
            <a:r>
              <a:rPr lang="en-GB" sz="2000" dirty="0">
                <a:effectLst/>
              </a:rPr>
              <a:t>This vaccine is indicated for the immunisation of c</a:t>
            </a:r>
            <a:r>
              <a:rPr lang="en-GB" sz="2000" dirty="0"/>
              <a:t>hildren aged 5 to 11 years of age (i.e. 5 to less than 12 years of age)</a:t>
            </a:r>
            <a:r>
              <a:rPr lang="en-GB" sz="2000" dirty="0">
                <a:effectLst/>
              </a:rPr>
              <a:t>, in accordance with the vaccine products to be used in the spring 2024 COVID-19 Vaccination programme </a:t>
            </a:r>
            <a:r>
              <a:rPr lang="en-GB" sz="2000" dirty="0">
                <a:hlinkClick r:id="rId3"/>
              </a:rPr>
              <a:t>COVID-19 spring booster 2024 (WHC/2024/009) | GOV.WALES</a:t>
            </a:r>
            <a:r>
              <a:rPr lang="en-GB" sz="2000" dirty="0"/>
              <a:t> including </a:t>
            </a:r>
            <a:r>
              <a:rPr lang="en-GB" sz="2000" dirty="0">
                <a:effectLst/>
              </a:rPr>
              <a:t>recommendations given in </a:t>
            </a:r>
            <a:r>
              <a:rPr lang="en-GB" sz="2000" dirty="0">
                <a:effectLst/>
                <a:hlinkClick r:id="rId4"/>
              </a:rPr>
              <a:t>Chapter 14a </a:t>
            </a:r>
            <a:r>
              <a:rPr lang="en-GB" sz="2000" dirty="0">
                <a:effectLst/>
              </a:rPr>
              <a:t>of Immunisation Against Infectious Disease (the ‘Green Book’) and subsequent official correspondence/publications.</a:t>
            </a:r>
            <a:endParaRPr lang="en-GB" sz="2400" dirty="0"/>
          </a:p>
          <a:p>
            <a:endParaRPr lang="en-GB" sz="2000" dirty="0">
              <a:solidFill>
                <a:srgbClr val="002060"/>
              </a:solidFill>
            </a:endParaRPr>
          </a:p>
          <a:p>
            <a:endParaRPr lang="en-GB" sz="2000" b="0" i="0" dirty="0">
              <a:solidFill>
                <a:srgbClr val="002060"/>
              </a:solidFill>
              <a:effectLst/>
            </a:endParaRPr>
          </a:p>
          <a:p>
            <a:pPr marL="0" indent="0" algn="ctr">
              <a:buNone/>
            </a:pPr>
            <a:r>
              <a:rPr lang="en-GB" sz="2000" dirty="0">
                <a:hlinkClick r:id="rId5"/>
              </a:rPr>
              <a:t>Regulatory approval of Pfizer/BioNTech vaccine for COVID-19 - GOV.UK (www.gov.uk)</a:t>
            </a:r>
            <a:endParaRPr lang="en-GB" sz="2000" dirty="0">
              <a:solidFill>
                <a:srgbClr val="002060"/>
              </a:solidFill>
            </a:endParaRPr>
          </a:p>
          <a:p>
            <a:endParaRPr lang="en-GB" sz="2000" dirty="0">
              <a:solidFill>
                <a:srgbClr val="002060"/>
              </a:solidFill>
            </a:endParaRPr>
          </a:p>
          <a:p>
            <a:endParaRPr lang="en-GB" sz="2000" b="0" i="0" dirty="0">
              <a:solidFill>
                <a:srgbClr val="002060"/>
              </a:solidFill>
              <a:effectLst/>
            </a:endParaRPr>
          </a:p>
        </p:txBody>
      </p:sp>
      <p:sp>
        <p:nvSpPr>
          <p:cNvPr id="5" name="Slide Number Placeholder 4">
            <a:extLst>
              <a:ext uri="{FF2B5EF4-FFF2-40B4-BE49-F238E27FC236}">
                <a16:creationId xmlns:a16="http://schemas.microsoft.com/office/drawing/2014/main" id="{18AE5004-B813-7748-A383-05612621E525}"/>
              </a:ext>
            </a:extLst>
          </p:cNvPr>
          <p:cNvSpPr>
            <a:spLocks noGrp="1"/>
          </p:cNvSpPr>
          <p:nvPr>
            <p:ph type="sldNum" sz="quarter" idx="12"/>
          </p:nvPr>
        </p:nvSpPr>
        <p:spPr/>
        <p:txBody>
          <a:bodyPr/>
          <a:lstStyle/>
          <a:p>
            <a:fld id="{561D0CCE-8DCC-44DC-A653-AE62B1D84A52}" type="slidenum">
              <a:rPr lang="en-GB" smtClean="0"/>
              <a:pPr/>
              <a:t>17</a:t>
            </a:fld>
            <a:endParaRPr lang="en-GB"/>
          </a:p>
        </p:txBody>
      </p:sp>
      <p:pic>
        <p:nvPicPr>
          <p:cNvPr id="4" name="Picture 3" descr="A close-up of a bottle&#10;&#10;Description automatically generated">
            <a:extLst>
              <a:ext uri="{FF2B5EF4-FFF2-40B4-BE49-F238E27FC236}">
                <a16:creationId xmlns:a16="http://schemas.microsoft.com/office/drawing/2014/main" id="{93FA845A-68DD-F28F-41B7-AA068C76201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9969" t="17065" r="30451" b="9976"/>
          <a:stretch/>
        </p:blipFill>
        <p:spPr>
          <a:xfrm>
            <a:off x="1022599" y="909882"/>
            <a:ext cx="1136773" cy="1750798"/>
          </a:xfrm>
          <a:prstGeom prst="rect">
            <a:avLst/>
          </a:prstGeom>
        </p:spPr>
      </p:pic>
    </p:spTree>
    <p:extLst>
      <p:ext uri="{BB962C8B-B14F-4D97-AF65-F5344CB8AC3E}">
        <p14:creationId xmlns:p14="http://schemas.microsoft.com/office/powerpoint/2010/main" val="12393333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F8A84-203D-2A8A-36B8-9834005FFE75}"/>
              </a:ext>
            </a:extLst>
          </p:cNvPr>
          <p:cNvSpPr>
            <a:spLocks noGrp="1"/>
          </p:cNvSpPr>
          <p:nvPr>
            <p:ph type="title"/>
          </p:nvPr>
        </p:nvSpPr>
        <p:spPr/>
        <p:txBody>
          <a:bodyPr/>
          <a:lstStyle/>
          <a:p>
            <a:pPr algn="ctr"/>
            <a:r>
              <a:rPr lang="en-GB" sz="3600" b="1" dirty="0"/>
              <a:t>Patient Group Directions (PGDs) and </a:t>
            </a:r>
            <a:br>
              <a:rPr lang="en-GB" sz="3600" b="1" dirty="0"/>
            </a:br>
            <a:r>
              <a:rPr lang="en-GB" sz="3600" b="1" dirty="0"/>
              <a:t>National Protocols</a:t>
            </a:r>
          </a:p>
        </p:txBody>
      </p:sp>
      <p:sp>
        <p:nvSpPr>
          <p:cNvPr id="3" name="Content Placeholder 2">
            <a:extLst>
              <a:ext uri="{FF2B5EF4-FFF2-40B4-BE49-F238E27FC236}">
                <a16:creationId xmlns:a16="http://schemas.microsoft.com/office/drawing/2014/main" id="{5E228F02-E27D-1018-C95F-F27F74D50B7E}"/>
              </a:ext>
            </a:extLst>
          </p:cNvPr>
          <p:cNvSpPr>
            <a:spLocks noGrp="1"/>
          </p:cNvSpPr>
          <p:nvPr>
            <p:ph idx="1"/>
          </p:nvPr>
        </p:nvSpPr>
        <p:spPr/>
        <p:txBody>
          <a:bodyPr/>
          <a:lstStyle/>
          <a:p>
            <a:r>
              <a:rPr lang="en-GB" sz="2800" dirty="0">
                <a:effectLst/>
                <a:latin typeface="+mj-lt"/>
                <a:ea typeface="Calibri" panose="020F0502020204030204" pitchFamily="34" charset="0"/>
              </a:rPr>
              <a:t>Omicron XBB.1.5</a:t>
            </a:r>
            <a:r>
              <a:rPr lang="en-GB" sz="2800" baseline="30000" dirty="0">
                <a:effectLst/>
                <a:latin typeface="+mj-lt"/>
                <a:ea typeface="Calibri" panose="020F0502020204030204" pitchFamily="34" charset="0"/>
              </a:rPr>
              <a:t>▼</a:t>
            </a:r>
            <a:r>
              <a:rPr lang="en-GB" sz="2800" dirty="0">
                <a:effectLst/>
                <a:latin typeface="+mj-lt"/>
                <a:ea typeface="Calibri" panose="020F0502020204030204" pitchFamily="34" charset="0"/>
              </a:rPr>
              <a:t> 10 microgram per dose dispersion for injection COVID-19 mRNA Vaccine</a:t>
            </a:r>
            <a:r>
              <a:rPr lang="en-GB" sz="1800" dirty="0">
                <a:hlinkClick r:id="rId2"/>
              </a:rPr>
              <a:t> </a:t>
            </a:r>
            <a:r>
              <a:rPr lang="en-GB" sz="2800" dirty="0"/>
              <a:t>PGD and National Protocol will be available to view here: </a:t>
            </a:r>
            <a:r>
              <a:rPr lang="en-GB" sz="2800" dirty="0">
                <a:hlinkClick r:id="rId2"/>
              </a:rPr>
              <a:t>Patient Group Directions (PGD) - Welsh Medicines Advice Service (wales.nhs.uk)</a:t>
            </a:r>
            <a:endParaRPr lang="en-GB" sz="2800" dirty="0"/>
          </a:p>
          <a:p>
            <a:endParaRPr lang="en-GB" dirty="0"/>
          </a:p>
        </p:txBody>
      </p:sp>
      <p:sp>
        <p:nvSpPr>
          <p:cNvPr id="5" name="Slide Number Placeholder 4">
            <a:extLst>
              <a:ext uri="{FF2B5EF4-FFF2-40B4-BE49-F238E27FC236}">
                <a16:creationId xmlns:a16="http://schemas.microsoft.com/office/drawing/2014/main" id="{CF821723-63E8-1E7A-7F40-8857462C3A68}"/>
              </a:ext>
            </a:extLst>
          </p:cNvPr>
          <p:cNvSpPr>
            <a:spLocks noGrp="1"/>
          </p:cNvSpPr>
          <p:nvPr>
            <p:ph type="sldNum" sz="quarter" idx="12"/>
          </p:nvPr>
        </p:nvSpPr>
        <p:spPr/>
        <p:txBody>
          <a:bodyPr/>
          <a:lstStyle/>
          <a:p>
            <a:fld id="{561D0CCE-8DCC-44DC-A653-AE62B1D84A52}" type="slidenum">
              <a:rPr lang="en-GB" smtClean="0"/>
              <a:pPr/>
              <a:t>18</a:t>
            </a:fld>
            <a:endParaRPr lang="en-GB"/>
          </a:p>
        </p:txBody>
      </p:sp>
    </p:spTree>
    <p:extLst>
      <p:ext uri="{BB962C8B-B14F-4D97-AF65-F5344CB8AC3E}">
        <p14:creationId xmlns:p14="http://schemas.microsoft.com/office/powerpoint/2010/main" val="2086611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650D5-BBE8-07DC-773E-F2A1DD4D7A5E}"/>
              </a:ext>
            </a:extLst>
          </p:cNvPr>
          <p:cNvSpPr>
            <a:spLocks noGrp="1"/>
          </p:cNvSpPr>
          <p:nvPr>
            <p:ph type="title"/>
          </p:nvPr>
        </p:nvSpPr>
        <p:spPr>
          <a:xfrm>
            <a:off x="838200" y="1"/>
            <a:ext cx="10515600" cy="1690688"/>
          </a:xfrm>
        </p:spPr>
        <p:txBody>
          <a:bodyPr/>
          <a:lstStyle/>
          <a:p>
            <a:pPr algn="ctr"/>
            <a:r>
              <a:rPr lang="en-GB" sz="3200" b="1" dirty="0"/>
              <a:t>Key features of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10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5FA6C7E7-0FAB-7F36-7F79-8EE509EF5D24}"/>
              </a:ext>
            </a:extLst>
          </p:cNvPr>
          <p:cNvSpPr>
            <a:spLocks noGrp="1"/>
          </p:cNvSpPr>
          <p:nvPr>
            <p:ph idx="1"/>
          </p:nvPr>
        </p:nvSpPr>
        <p:spPr>
          <a:xfrm>
            <a:off x="657546" y="1903450"/>
            <a:ext cx="10696254" cy="4240139"/>
          </a:xfrm>
        </p:spPr>
        <p:txBody>
          <a:bodyPr/>
          <a:lstStyle/>
          <a:p>
            <a:pPr algn="l"/>
            <a:r>
              <a:rPr lang="en-GB" sz="1800" dirty="0">
                <a:effectLst/>
                <a:latin typeface="Arial" panose="020B0604020202020204" pitchFamily="34" charset="0"/>
                <a:ea typeface="Calibri" panose="020F0502020204030204" pitchFamily="34" charset="0"/>
              </a:rPr>
              <a:t>Pfizer 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Omicron XBB.1.5</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10 microgram per dose dispersion for injection COVID-19 mRNA Vaccine</a:t>
            </a:r>
          </a:p>
          <a:p>
            <a:pPr algn="l"/>
            <a:r>
              <a:rPr lang="en-GB" sz="1800" dirty="0" err="1"/>
              <a:t>Raxtozinameran</a:t>
            </a:r>
            <a:r>
              <a:rPr lang="en-GB" sz="1800" dirty="0"/>
              <a:t> is a single-stranded, 5’-capped messenger RNA (mRNA) produced using a cell-free in vitro transcription from the corresponding DNA templates, encoding the viral spike (S) protein of SARS-CoV-2 (Omicron XBB.1.5). </a:t>
            </a:r>
            <a:endParaRPr lang="en-GB" sz="1800" dirty="0">
              <a:effectLst/>
              <a:ea typeface="Calibri" panose="020F0502020204030204" pitchFamily="34" charset="0"/>
            </a:endParaRPr>
          </a:p>
          <a:p>
            <a:pPr algn="l"/>
            <a:r>
              <a:rPr lang="en-GB" sz="1800" b="0" i="0" dirty="0">
                <a:effectLst/>
              </a:rPr>
              <a:t>The vaccine contains the genetic code (mRNA) of the spike protein, which is found on the surface of the SARS-CoV-2 virus. Once inside the body, the spike protein is produced, causing the immune system to recognise it and initiate an immune response. </a:t>
            </a:r>
          </a:p>
          <a:p>
            <a:pPr algn="l"/>
            <a:r>
              <a:rPr lang="en-GB" sz="1800" b="0" i="0" dirty="0">
                <a:effectLst/>
              </a:rPr>
              <a:t>This means that if the body later encounters the spike protein of the coronavirus, the immune system will recognise it and destroy it before causing infection. As there is no whole or live virus involved, the vaccines cannot cause COVID-19 disease. The mRNA is naturally degraded after a few days. </a:t>
            </a:r>
            <a:endParaRPr lang="en-GB" sz="1800" dirty="0">
              <a:solidFill>
                <a:srgbClr val="FFDD00"/>
              </a:solidFill>
              <a:hlinkClick r:id="rId2">
                <a:extLst>
                  <a:ext uri="{A12FA001-AC4F-418D-AE19-62706E023703}">
                    <ahyp:hlinkClr xmlns:ahyp="http://schemas.microsoft.com/office/drawing/2018/hyperlinkcolor" val="tx"/>
                  </a:ext>
                </a:extLst>
              </a:hlinkClick>
            </a:endParaRPr>
          </a:p>
          <a:p>
            <a:r>
              <a:rPr lang="en-GB" sz="1800" dirty="0">
                <a:solidFill>
                  <a:srgbClr val="00A7A7"/>
                </a:solidFill>
                <a:hlinkClick r:id="rId2">
                  <a:extLst>
                    <a:ext uri="{A12FA001-AC4F-418D-AE19-62706E023703}">
                      <ahyp:hlinkClr xmlns:ahyp="http://schemas.microsoft.com/office/drawing/2018/hyperlinkcolor" val="tx"/>
                    </a:ext>
                  </a:extLst>
                </a:hlinkClick>
              </a:rPr>
              <a:t>Home | Vaccine Knowledge Project (ox.ac.uk)</a:t>
            </a:r>
            <a:r>
              <a:rPr lang="en-GB" sz="1800" dirty="0">
                <a:solidFill>
                  <a:srgbClr val="00A7A7"/>
                </a:solidFill>
              </a:rPr>
              <a:t> </a:t>
            </a:r>
            <a:r>
              <a:rPr lang="en-GB" sz="1800" dirty="0"/>
              <a:t>has additional information about different types of vaccines and how they are manufactured.</a:t>
            </a:r>
          </a:p>
          <a:p>
            <a:endParaRPr lang="en-GB" dirty="0"/>
          </a:p>
        </p:txBody>
      </p:sp>
      <p:sp>
        <p:nvSpPr>
          <p:cNvPr id="5" name="Slide Number Placeholder 4">
            <a:extLst>
              <a:ext uri="{FF2B5EF4-FFF2-40B4-BE49-F238E27FC236}">
                <a16:creationId xmlns:a16="http://schemas.microsoft.com/office/drawing/2014/main" id="{6EB85D64-52C2-346E-F979-E2B47F4A06DE}"/>
              </a:ext>
            </a:extLst>
          </p:cNvPr>
          <p:cNvSpPr>
            <a:spLocks noGrp="1"/>
          </p:cNvSpPr>
          <p:nvPr>
            <p:ph type="sldNum" sz="quarter" idx="12"/>
          </p:nvPr>
        </p:nvSpPr>
        <p:spPr/>
        <p:txBody>
          <a:bodyPr/>
          <a:lstStyle/>
          <a:p>
            <a:fld id="{561D0CCE-8DCC-44DC-A653-AE62B1D84A52}" type="slidenum">
              <a:rPr lang="en-GB" smtClean="0"/>
              <a:pPr/>
              <a:t>19</a:t>
            </a:fld>
            <a:endParaRPr lang="en-GB"/>
          </a:p>
        </p:txBody>
      </p:sp>
    </p:spTree>
    <p:extLst>
      <p:ext uri="{BB962C8B-B14F-4D97-AF65-F5344CB8AC3E}">
        <p14:creationId xmlns:p14="http://schemas.microsoft.com/office/powerpoint/2010/main" val="2454570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p:txBody>
          <a:bodyPr/>
          <a:lstStyle/>
          <a:p>
            <a:r>
              <a:rPr lang="en-GB" sz="3600" b="1" dirty="0"/>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a:xfrm>
            <a:off x="911773" y="1690688"/>
            <a:ext cx="10515600" cy="4351338"/>
          </a:xfrm>
        </p:spPr>
        <p:txBody>
          <a:bodyPr/>
          <a:lstStyle/>
          <a:p>
            <a:r>
              <a:rPr lang="en-GB" dirty="0"/>
              <a:t>Vaccine Preventable Disease Programme</a:t>
            </a:r>
          </a:p>
          <a:p>
            <a:r>
              <a:rPr lang="en-GB" dirty="0"/>
              <a:t>Welsh Government</a:t>
            </a:r>
          </a:p>
          <a:p>
            <a:r>
              <a:rPr lang="en-GB" dirty="0"/>
              <a:t>Vaccine Programme Wales</a:t>
            </a:r>
          </a:p>
          <a:p>
            <a:r>
              <a:rPr lang="en-GB" dirty="0"/>
              <a:t>Welsh Medicines Advice Service</a:t>
            </a:r>
          </a:p>
          <a:p>
            <a:r>
              <a:rPr lang="en-GB" dirty="0"/>
              <a:t>JCVI</a:t>
            </a:r>
          </a:p>
          <a:p>
            <a:r>
              <a:rPr lang="en-GB" dirty="0"/>
              <a:t>Green Book</a:t>
            </a:r>
          </a:p>
          <a:p>
            <a:endParaRPr lang="en-GB" dirty="0"/>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671952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96272-C5B5-4EA7-BDE4-331149BA4A37}"/>
              </a:ext>
            </a:extLst>
          </p:cNvPr>
          <p:cNvSpPr>
            <a:spLocks noGrp="1"/>
          </p:cNvSpPr>
          <p:nvPr>
            <p:ph type="title"/>
          </p:nvPr>
        </p:nvSpPr>
        <p:spPr>
          <a:xfrm>
            <a:off x="0" y="0"/>
            <a:ext cx="12267344" cy="1325563"/>
          </a:xfrm>
        </p:spPr>
        <p:txBody>
          <a:bodyPr/>
          <a:lstStyle/>
          <a:p>
            <a:pPr algn="ctr"/>
            <a:r>
              <a:rPr lang="en-GB" sz="3200" b="1" dirty="0"/>
              <a:t>List of excipients:</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10 microgram per dose dispersion for injection </a:t>
            </a:r>
            <a:br>
              <a:rPr lang="en-GB" sz="3200" b="1" dirty="0">
                <a:effectLst/>
                <a:latin typeface="Arial" panose="020B0604020202020204" pitchFamily="34" charset="0"/>
                <a:ea typeface="Calibri" panose="020F0502020204030204" pitchFamily="34" charset="0"/>
              </a:rPr>
            </a:br>
            <a:r>
              <a:rPr lang="en-GB" sz="3200" b="1" dirty="0">
                <a:effectLst/>
                <a:latin typeface="Arial" panose="020B0604020202020204" pitchFamily="34" charset="0"/>
                <a:ea typeface="Calibri" panose="020F0502020204030204" pitchFamily="34" charset="0"/>
              </a:rPr>
              <a:t>COVID-19 mRNA Vaccine</a:t>
            </a:r>
            <a:endParaRPr lang="en-GB" sz="3200" b="1" dirty="0"/>
          </a:p>
        </p:txBody>
      </p:sp>
      <p:sp>
        <p:nvSpPr>
          <p:cNvPr id="3" name="Content Placeholder 2">
            <a:extLst>
              <a:ext uri="{FF2B5EF4-FFF2-40B4-BE49-F238E27FC236}">
                <a16:creationId xmlns:a16="http://schemas.microsoft.com/office/drawing/2014/main" id="{7E72D683-45BC-43E6-881F-F3805C695615}"/>
              </a:ext>
            </a:extLst>
          </p:cNvPr>
          <p:cNvSpPr>
            <a:spLocks noGrp="1"/>
          </p:cNvSpPr>
          <p:nvPr>
            <p:ph idx="1"/>
          </p:nvPr>
        </p:nvSpPr>
        <p:spPr>
          <a:xfrm>
            <a:off x="875872" y="1466029"/>
            <a:ext cx="10515600" cy="4351338"/>
          </a:xfrm>
        </p:spPr>
        <p:txBody>
          <a:bodyPr/>
          <a:lstStyle/>
          <a:p>
            <a:pPr marL="0" indent="0">
              <a:buNone/>
            </a:pPr>
            <a:r>
              <a:rPr lang="en-GB" sz="2000" dirty="0"/>
              <a:t>This vaccine contains polyethylene glycol/macrogol </a:t>
            </a:r>
            <a:r>
              <a:rPr lang="en-GB" sz="2000" b="1" dirty="0"/>
              <a:t>(PEG)</a:t>
            </a:r>
          </a:p>
          <a:p>
            <a:r>
              <a:rPr lang="en-GB" sz="2000" dirty="0"/>
              <a:t>2-[(polyethylene glycol)-2000]-N,</a:t>
            </a:r>
          </a:p>
          <a:p>
            <a:r>
              <a:rPr lang="en-GB" sz="2000" dirty="0"/>
              <a:t>N-</a:t>
            </a:r>
            <a:r>
              <a:rPr lang="en-GB" sz="2000" dirty="0" err="1"/>
              <a:t>ditetradecylacetamide</a:t>
            </a:r>
            <a:r>
              <a:rPr lang="en-GB" sz="2000" dirty="0"/>
              <a:t> (ALC-0159) </a:t>
            </a:r>
          </a:p>
          <a:p>
            <a:r>
              <a:rPr lang="en-GB" sz="2000" dirty="0"/>
              <a:t>(4-hydroxybutyl)azanediyl)bis(hexane-6,1-diyl)bis(2-hexyldecanoate) (ALC-0315)</a:t>
            </a:r>
          </a:p>
          <a:p>
            <a:r>
              <a:rPr lang="en-GB" sz="2000" dirty="0"/>
              <a:t>1,2-Distearoyl-sn-glycero-3-phosphocholine (DSPC)</a:t>
            </a:r>
          </a:p>
          <a:p>
            <a:r>
              <a:rPr lang="en-GB" sz="2000" dirty="0"/>
              <a:t> Cholesterol</a:t>
            </a:r>
          </a:p>
          <a:p>
            <a:r>
              <a:rPr lang="en-GB" sz="2000" dirty="0"/>
              <a:t> Trometamol</a:t>
            </a:r>
          </a:p>
          <a:p>
            <a:r>
              <a:rPr lang="en-GB" sz="2000" dirty="0"/>
              <a:t> Trometamol hydrochloride</a:t>
            </a:r>
          </a:p>
          <a:p>
            <a:r>
              <a:rPr lang="en-GB" sz="2000" dirty="0"/>
              <a:t> Sucrose</a:t>
            </a:r>
          </a:p>
          <a:p>
            <a:r>
              <a:rPr lang="en-GB" sz="2000" dirty="0"/>
              <a:t> Water for injections </a:t>
            </a:r>
          </a:p>
        </p:txBody>
      </p:sp>
      <p:sp>
        <p:nvSpPr>
          <p:cNvPr id="5" name="Slide Number Placeholder 4">
            <a:extLst>
              <a:ext uri="{FF2B5EF4-FFF2-40B4-BE49-F238E27FC236}">
                <a16:creationId xmlns:a16="http://schemas.microsoft.com/office/drawing/2014/main" id="{19797DE9-D88C-40CA-9E26-879B2E7209B8}"/>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7" name="TextBox 6">
            <a:extLst>
              <a:ext uri="{FF2B5EF4-FFF2-40B4-BE49-F238E27FC236}">
                <a16:creationId xmlns:a16="http://schemas.microsoft.com/office/drawing/2014/main" id="{1BF46E50-3B46-4A41-8ABE-4A69ACBF2104}"/>
              </a:ext>
            </a:extLst>
          </p:cNvPr>
          <p:cNvSpPr txBox="1"/>
          <p:nvPr/>
        </p:nvSpPr>
        <p:spPr>
          <a:xfrm>
            <a:off x="3246634" y="5632701"/>
            <a:ext cx="6102848" cy="369332"/>
          </a:xfrm>
          <a:prstGeom prst="rect">
            <a:avLst/>
          </a:prstGeom>
          <a:noFill/>
        </p:spPr>
        <p:txBody>
          <a:bodyPr wrap="square">
            <a:spAutoFit/>
          </a:bodyPr>
          <a:lstStyle/>
          <a:p>
            <a:r>
              <a:rPr lang="en-GB" sz="1800" dirty="0">
                <a:hlinkClick r:id="rId3"/>
              </a:rPr>
              <a:t>Vaccine ingredients | Vaccine Knowledge (ox.ac.uk)</a:t>
            </a:r>
            <a:endParaRPr lang="en-GB" sz="1800" dirty="0"/>
          </a:p>
        </p:txBody>
      </p:sp>
    </p:spTree>
    <p:extLst>
      <p:ext uri="{BB962C8B-B14F-4D97-AF65-F5344CB8AC3E}">
        <p14:creationId xmlns:p14="http://schemas.microsoft.com/office/powerpoint/2010/main" val="2663385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838200" y="136525"/>
            <a:ext cx="10515600" cy="1325563"/>
          </a:xfrm>
        </p:spPr>
        <p:txBody>
          <a:bodyPr>
            <a:normAutofit/>
          </a:bodyPr>
          <a:lstStyle/>
          <a:p>
            <a:r>
              <a:rPr lang="en-GB" sz="3600" b="1" dirty="0">
                <a:latin typeface="+mn-lt"/>
              </a:rPr>
              <a:t>Polyethylene glycol (PEG)</a:t>
            </a:r>
            <a:br>
              <a:rPr lang="en-GB" sz="3600" b="1" dirty="0"/>
            </a:br>
            <a:endParaRPr lang="en-GB" sz="3600" b="1" dirty="0"/>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721242" y="963692"/>
            <a:ext cx="11299522" cy="4351338"/>
          </a:xfrm>
        </p:spPr>
        <p:txBody>
          <a:bodyPr/>
          <a:lstStyle/>
          <a:p>
            <a:r>
              <a:rPr lang="en-GB" sz="2000" dirty="0"/>
              <a:t>The </a:t>
            </a:r>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10 microgram per dose dispersion for injection COVID-19 mRNA Vaccine </a:t>
            </a:r>
            <a:r>
              <a:rPr lang="en-GB" sz="2000" dirty="0"/>
              <a:t>contains polyethylene glycol (PEG). </a:t>
            </a:r>
          </a:p>
          <a:p>
            <a:pPr marL="285750" indent="-285750">
              <a:buFont typeface="Arial" panose="020B0604020202020204" pitchFamily="34" charset="0"/>
              <a:buChar char="•"/>
            </a:pPr>
            <a:r>
              <a:rPr lang="en-GB" sz="2000" dirty="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dirty="0"/>
              <a:t>Medicines containing PEG include some tablets, laxatives, depot steroid injections, and some bowel preparations used for colonoscopy.</a:t>
            </a:r>
          </a:p>
          <a:p>
            <a:pPr marL="285750" indent="-285750">
              <a:buFont typeface="Arial" panose="020B0604020202020204" pitchFamily="34" charset="0"/>
              <a:buChar char="•"/>
            </a:pPr>
            <a:r>
              <a:rPr lang="en-GB" sz="2000" dirty="0"/>
              <a:t>Known allergy to PEG is rare but has been implicated in a minority of allergic reactions reported.</a:t>
            </a:r>
          </a:p>
          <a:p>
            <a:pPr marL="285750" indent="-285750">
              <a:buFont typeface="Arial" panose="020B0604020202020204" pitchFamily="34" charset="0"/>
              <a:buChar char="•"/>
            </a:pPr>
            <a:r>
              <a:rPr lang="en-GB" sz="2000" dirty="0"/>
              <a:t>Patients with undiagnosed PEG allergy often have a history of immediate onset-unexplained anaphylaxis or anaphylaxis to multiple classes of drugs or an unexplained anaphylaxis. Such individuals </a:t>
            </a:r>
            <a:r>
              <a:rPr lang="en-GB" sz="2000" b="1" dirty="0"/>
              <a:t>should not be vaccinated with</a:t>
            </a:r>
            <a:r>
              <a:rPr lang="en-GB" sz="1800" dirty="0">
                <a:effectLst/>
                <a:latin typeface="Arial" panose="020B0604020202020204" pitchFamily="34" charset="0"/>
                <a:ea typeface="Calibri" panose="020F0502020204030204" pitchFamily="34" charset="0"/>
              </a:rPr>
              <a:t> </a:t>
            </a:r>
            <a:r>
              <a:rPr lang="en-GB" sz="2000" b="1" dirty="0">
                <a:effectLst/>
                <a:latin typeface="Arial" panose="020B0604020202020204" pitchFamily="34" charset="0"/>
                <a:ea typeface="Calibri" panose="020F0502020204030204" pitchFamily="34" charset="0"/>
              </a:rPr>
              <a:t>Pfizer Comirnaty</a:t>
            </a:r>
            <a:r>
              <a:rPr lang="en-GB" sz="2000" b="1" baseline="30000" dirty="0">
                <a:effectLst/>
                <a:latin typeface="Arial" panose="020B0604020202020204" pitchFamily="34" charset="0"/>
                <a:ea typeface="Calibri" panose="020F0502020204030204" pitchFamily="34" charset="0"/>
              </a:rPr>
              <a:t>®</a:t>
            </a:r>
            <a:r>
              <a:rPr lang="en-GB" sz="2000" b="1" dirty="0">
                <a:effectLst/>
                <a:latin typeface="Arial" panose="020B0604020202020204" pitchFamily="34" charset="0"/>
                <a:ea typeface="Calibri" panose="020F0502020204030204" pitchFamily="34" charset="0"/>
              </a:rPr>
              <a:t> Omicron XBB.1.5</a:t>
            </a:r>
            <a:r>
              <a:rPr lang="en-GB" sz="2000" b="1" baseline="30000" dirty="0">
                <a:effectLst/>
                <a:latin typeface="Arial" panose="020B0604020202020204" pitchFamily="34" charset="0"/>
                <a:ea typeface="Calibri" panose="020F0502020204030204" pitchFamily="34" charset="0"/>
              </a:rPr>
              <a:t>▼</a:t>
            </a:r>
            <a:r>
              <a:rPr lang="en-GB" sz="2000" b="1" dirty="0">
                <a:effectLst/>
                <a:latin typeface="Arial" panose="020B0604020202020204" pitchFamily="34" charset="0"/>
                <a:ea typeface="Calibri" panose="020F0502020204030204" pitchFamily="34" charset="0"/>
              </a:rPr>
              <a:t> 10 microgram per dose dispersion for injection COVID-19 mRNA Vaccine </a:t>
            </a:r>
            <a:r>
              <a:rPr lang="en-GB" sz="2000" b="1" dirty="0"/>
              <a:t>except on the expert advice of an allergy specialist. </a:t>
            </a:r>
          </a:p>
          <a:p>
            <a:pPr marL="285750" indent="-285750"/>
            <a:r>
              <a:rPr lang="en-GB" sz="2000" b="1" dirty="0"/>
              <a:t>Known allergy to PEG is rare </a:t>
            </a:r>
            <a:r>
              <a:rPr lang="en-GB" sz="2000" dirty="0"/>
              <a:t>but has been implicated in a minority of allergic reactions reported. </a:t>
            </a:r>
          </a:p>
          <a:p>
            <a:pPr marL="285750" indent="-285750"/>
            <a:r>
              <a:rPr lang="en-GB" sz="2000" dirty="0"/>
              <a:t>For further information see: </a:t>
            </a:r>
            <a:r>
              <a:rPr lang="en-GB" sz="2000" dirty="0">
                <a:hlinkClick r:id="rId3"/>
              </a:rPr>
              <a:t>Table 5: Management of patients with a history of allergy in Green Book COVID-19 chapter 14a</a:t>
            </a:r>
            <a:endParaRPr lang="en-GB" sz="2000" dirty="0"/>
          </a:p>
          <a:p>
            <a:pPr marL="285750" indent="-285750"/>
            <a:endParaRPr lang="en-GB" sz="1800" dirty="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dirty="0"/>
              <a:t>12</a:t>
            </a:r>
          </a:p>
        </p:txBody>
      </p:sp>
    </p:spTree>
    <p:extLst>
      <p:ext uri="{BB962C8B-B14F-4D97-AF65-F5344CB8AC3E}">
        <p14:creationId xmlns:p14="http://schemas.microsoft.com/office/powerpoint/2010/main" val="2152809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1365D-09AF-4CC3-99FE-3421BF19A97E}"/>
              </a:ext>
            </a:extLst>
          </p:cNvPr>
          <p:cNvSpPr>
            <a:spLocks noGrp="1"/>
          </p:cNvSpPr>
          <p:nvPr>
            <p:ph type="title"/>
          </p:nvPr>
        </p:nvSpPr>
        <p:spPr>
          <a:xfrm>
            <a:off x="0" y="0"/>
            <a:ext cx="12192000" cy="1325563"/>
          </a:xfrm>
        </p:spPr>
        <p:txBody>
          <a:bodyPr/>
          <a:lstStyle/>
          <a:p>
            <a:pPr algn="ctr"/>
            <a:r>
              <a:rPr lang="en-GB" sz="3200" b="1" dirty="0"/>
              <a:t>Storage and handling of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10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DCABD77F-4B1E-44D7-83F9-4257908B353C}"/>
              </a:ext>
            </a:extLst>
          </p:cNvPr>
          <p:cNvSpPr>
            <a:spLocks noGrp="1"/>
          </p:cNvSpPr>
          <p:nvPr>
            <p:ph idx="1"/>
          </p:nvPr>
        </p:nvSpPr>
        <p:spPr>
          <a:xfrm>
            <a:off x="316317" y="1449271"/>
            <a:ext cx="7955813" cy="4749510"/>
          </a:xfrm>
        </p:spPr>
        <p:txBody>
          <a:bodyPr/>
          <a:lstStyle/>
          <a:p>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10 microgram per dose dispersion for injection COVID-19 mRNA Vaccine </a:t>
            </a:r>
            <a:br>
              <a:rPr lang="en-GB" sz="2000" dirty="0">
                <a:effectLst/>
                <a:latin typeface="Arial" panose="020B0604020202020204" pitchFamily="34" charset="0"/>
                <a:ea typeface="Calibri" panose="020F0502020204030204" pitchFamily="34" charset="0"/>
              </a:rPr>
            </a:br>
            <a:r>
              <a:rPr lang="en-GB" sz="2000" dirty="0"/>
              <a:t>will be coming into NHS Wales </a:t>
            </a:r>
            <a:r>
              <a:rPr lang="en-GB" sz="2000" dirty="0">
                <a:effectLst/>
                <a:ea typeface="Calibri" panose="020F0502020204030204" pitchFamily="34" charset="0"/>
              </a:rPr>
              <a:t>thawed from UKHSA, it will already have the expiry date and time labelled on the box.  </a:t>
            </a:r>
          </a:p>
          <a:p>
            <a:pPr algn="just"/>
            <a:r>
              <a:rPr lang="en-GB" sz="2000" dirty="0">
                <a:effectLst/>
                <a:ea typeface="Calibri" panose="020F0502020204030204" pitchFamily="34" charset="0"/>
              </a:rPr>
              <a:t>The vaccine may then be delivered to where it is going to be administered thawed but refrigerated between +2ºC to +8ºC.</a:t>
            </a:r>
          </a:p>
          <a:p>
            <a:pPr algn="just"/>
            <a:r>
              <a:rPr lang="en-GB" sz="2000" dirty="0">
                <a:effectLst/>
                <a:ea typeface="Calibri" panose="020F0502020204030204" pitchFamily="34" charset="0"/>
              </a:rPr>
              <a:t>Thawed vaccine must be transferred immediately to a vaccine fridge on arrival and stored in a carefully monitored temperature range of +2ºC to +8ºC.</a:t>
            </a:r>
          </a:p>
          <a:p>
            <a:pPr algn="just"/>
            <a:r>
              <a:rPr lang="en-GB" sz="2000" dirty="0">
                <a:effectLst/>
                <a:ea typeface="Calibri" panose="020F0502020204030204" pitchFamily="34" charset="0"/>
              </a:rPr>
              <a:t>Once thawed, the unopened vaccine may be stored refrigerated at +2ºC to +8ºC, protected from light, for up to 10 weeks.</a:t>
            </a:r>
          </a:p>
          <a:p>
            <a:r>
              <a:rPr lang="en-GB" sz="2000" dirty="0"/>
              <a:t>Stability data indicate the vial can be stored for up to 24 hours at temperatures of 8 °C to 30 °C, including up to 12 hours following first puncture. </a:t>
            </a:r>
          </a:p>
        </p:txBody>
      </p:sp>
      <p:sp>
        <p:nvSpPr>
          <p:cNvPr id="5" name="Slide Number Placeholder 4">
            <a:extLst>
              <a:ext uri="{FF2B5EF4-FFF2-40B4-BE49-F238E27FC236}">
                <a16:creationId xmlns:a16="http://schemas.microsoft.com/office/drawing/2014/main" id="{D228B8FB-67AF-467E-9F03-3B92589E1C0A}"/>
              </a:ext>
            </a:extLst>
          </p:cNvPr>
          <p:cNvSpPr>
            <a:spLocks noGrp="1"/>
          </p:cNvSpPr>
          <p:nvPr>
            <p:ph type="sldNum" sz="quarter" idx="12"/>
          </p:nvPr>
        </p:nvSpPr>
        <p:spPr/>
        <p:txBody>
          <a:bodyPr/>
          <a:lstStyle/>
          <a:p>
            <a:fld id="{561D0CCE-8DCC-44DC-A653-AE62B1D84A52}" type="slidenum">
              <a:rPr lang="en-GB" smtClean="0"/>
              <a:pPr/>
              <a:t>22</a:t>
            </a:fld>
            <a:endParaRPr lang="en-GB"/>
          </a:p>
        </p:txBody>
      </p:sp>
      <p:pic>
        <p:nvPicPr>
          <p:cNvPr id="4" name="Picture 3" descr="A close-up of a medicine box&#10;&#10;Description automatically generated">
            <a:extLst>
              <a:ext uri="{FF2B5EF4-FFF2-40B4-BE49-F238E27FC236}">
                <a16:creationId xmlns:a16="http://schemas.microsoft.com/office/drawing/2014/main" id="{486FB6B1-6D36-EAF8-B0CF-EF2055FD024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883" t="9974" r="14466" b="13408"/>
          <a:stretch/>
        </p:blipFill>
        <p:spPr>
          <a:xfrm>
            <a:off x="8272133" y="1726773"/>
            <a:ext cx="3603550" cy="1943900"/>
          </a:xfrm>
          <a:prstGeom prst="rect">
            <a:avLst/>
          </a:prstGeom>
        </p:spPr>
      </p:pic>
      <p:cxnSp>
        <p:nvCxnSpPr>
          <p:cNvPr id="7" name="Straight Arrow Connector 6">
            <a:extLst>
              <a:ext uri="{FF2B5EF4-FFF2-40B4-BE49-F238E27FC236}">
                <a16:creationId xmlns:a16="http://schemas.microsoft.com/office/drawing/2014/main" id="{0FE811A0-F1EF-5353-B733-97EBC77F4BCB}"/>
              </a:ext>
            </a:extLst>
          </p:cNvPr>
          <p:cNvCxnSpPr>
            <a:cxnSpLocks/>
          </p:cNvCxnSpPr>
          <p:nvPr/>
        </p:nvCxnSpPr>
        <p:spPr>
          <a:xfrm>
            <a:off x="6802551" y="2664520"/>
            <a:ext cx="187975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1616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2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the</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10 microgram per dose dispersion for injection </a:t>
            </a:r>
            <a:br>
              <a:rPr lang="en-GB" sz="3200" b="1" dirty="0">
                <a:effectLst/>
                <a:latin typeface="Arial" panose="020B0604020202020204" pitchFamily="34" charset="0"/>
                <a:ea typeface="Calibri" panose="020F0502020204030204" pitchFamily="34" charset="0"/>
              </a:rPr>
            </a:br>
            <a:r>
              <a:rPr lang="en-GB" sz="3200" b="1" dirty="0">
                <a:effectLst/>
                <a:latin typeface="Arial" panose="020B0604020202020204" pitchFamily="34" charset="0"/>
                <a:ea typeface="Calibri" panose="020F0502020204030204" pitchFamily="34" charset="0"/>
              </a:rPr>
              <a:t>COVID-19 mRNA Vaccine</a:t>
            </a:r>
            <a:endParaRPr lang="en-GB" sz="3200" b="1" dirty="0"/>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276447" y="1270820"/>
            <a:ext cx="11866391" cy="4316360"/>
          </a:xfrm>
        </p:spPr>
        <p:txBody>
          <a:bodyPr/>
          <a:lstStyle/>
          <a:p>
            <a:pPr marL="0" indent="0" fontAlgn="base">
              <a:buNone/>
            </a:pPr>
            <a:r>
              <a:rPr lang="en-GB" sz="2000" dirty="0"/>
              <a:t>Before giving the vaccine, you need to check whether the person to be vaccinated:</a:t>
            </a:r>
          </a:p>
          <a:p>
            <a:pPr fontAlgn="base"/>
            <a:r>
              <a:rPr lang="en-GB" sz="2000" dirty="0"/>
              <a:t>Is eligible to receive the </a:t>
            </a:r>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10 microgram per dose dispersion for injection COVID-19 mRNA Vaccine </a:t>
            </a:r>
            <a:r>
              <a:rPr lang="en-GB" sz="2000" dirty="0"/>
              <a:t>Has not received any COVID-19 vaccination in the previous 3 months. </a:t>
            </a:r>
          </a:p>
          <a:p>
            <a:pPr lvl="0" fontAlgn="base"/>
            <a:r>
              <a:rPr lang="en-GB" sz="2000" dirty="0"/>
              <a:t>Has any contraindications or precautions to</a:t>
            </a:r>
            <a:r>
              <a:rPr lang="en-GB" sz="2000" dirty="0">
                <a:effectLst/>
                <a:latin typeface="Arial" panose="020B0604020202020204" pitchFamily="34" charset="0"/>
                <a:ea typeface="Calibri" panose="020F0502020204030204" pitchFamily="34" charset="0"/>
              </a:rPr>
              <a:t> 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10 microgram per dose dispersion for injection COVID-19 mRNA Vaccine. The</a:t>
            </a:r>
            <a:r>
              <a:rPr lang="en-GB" sz="2000" dirty="0"/>
              <a:t> </a:t>
            </a:r>
            <a:r>
              <a:rPr lang="en-GB" sz="2000" u="sng" dirty="0">
                <a:hlinkClick r:id="rId3"/>
              </a:rPr>
              <a:t>Green Book COVID-19 chapter 14a</a:t>
            </a:r>
            <a:r>
              <a:rPr lang="en-GB" sz="2000" dirty="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lvl="0" fontAlgn="base"/>
            <a:r>
              <a:rPr lang="en-GB" sz="2000" dirty="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2000" u="sng" dirty="0">
                <a:hlinkClick r:id="rId3"/>
              </a:rPr>
              <a:t>Green Book COVID-19 chapter 14a</a:t>
            </a:r>
            <a:endParaRPr lang="en-GB" sz="2000" dirty="0"/>
          </a:p>
          <a:p>
            <a:pPr lvl="0" fontAlgn="base"/>
            <a:r>
              <a:rPr lang="en-GB" sz="2000" b="1" dirty="0"/>
              <a:t>Operational flexibility is permitted to offer the booster to eligible individuals expected to reach the target age during campaign windows.</a:t>
            </a:r>
          </a:p>
          <a:p>
            <a:endParaRPr lang="en-GB" sz="1800" dirty="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dirty="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23</a:t>
            </a:fld>
            <a:endParaRPr lang="en-GB" dirty="0"/>
          </a:p>
        </p:txBody>
      </p:sp>
    </p:spTree>
    <p:extLst>
      <p:ext uri="{BB962C8B-B14F-4D97-AF65-F5344CB8AC3E}">
        <p14:creationId xmlns:p14="http://schemas.microsoft.com/office/powerpoint/2010/main" val="2445986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8256"/>
            <a:ext cx="12106940" cy="1325563"/>
          </a:xfrm>
        </p:spPr>
        <p:txBody>
          <a:bodyPr/>
          <a:lstStyle/>
          <a:p>
            <a:pPr algn="ctr"/>
            <a:r>
              <a:rPr lang="en-GB" sz="3600" b="1" dirty="0"/>
              <a:t>Contraindications -</a:t>
            </a:r>
            <a:r>
              <a:rPr lang="en-GB" sz="3600" b="1" dirty="0">
                <a:effectLst/>
                <a:latin typeface="Arial" panose="020B0604020202020204" pitchFamily="34" charset="0"/>
                <a:ea typeface="Calibri" panose="020F0502020204030204" pitchFamily="34" charset="0"/>
              </a:rPr>
              <a:t> 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Omicron XBB.1.5</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10 microgram per dose dispersion for injection COVID-19 mRNA Vaccine</a:t>
            </a:r>
            <a:endParaRPr lang="en-GB" sz="3600" b="1" dirty="0"/>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731875" y="1778430"/>
            <a:ext cx="11090097" cy="4760482"/>
          </a:xfrm>
        </p:spPr>
        <p:txBody>
          <a:bodyPr/>
          <a:lstStyle/>
          <a:p>
            <a:r>
              <a:rPr lang="en-GB" sz="1800" dirty="0"/>
              <a:t>Vaccination should be postponed in individuals suffering from acute severe febrile illness or acute infection. The presence of a minor infection and/or low-grade fever should not delay vaccination. </a:t>
            </a:r>
          </a:p>
          <a:p>
            <a:pPr lvl="0"/>
            <a:r>
              <a:rPr lang="en-GB" sz="1800" dirty="0">
                <a:effectLst/>
                <a:ea typeface="Calibri" panose="020F0502020204030204" pitchFamily="34" charset="0"/>
              </a:rPr>
              <a:t>The vaccine is contraindicated in those who have had a previous systemic allergic reaction (including immediate-onset anaphylaxis) to:</a:t>
            </a:r>
            <a:endParaRPr lang="en-GB" sz="1800" dirty="0">
              <a:effectLst/>
              <a:ea typeface="Times New Roman" panose="02020603050405020304" pitchFamily="18" charset="0"/>
            </a:endParaRPr>
          </a:p>
          <a:p>
            <a:pPr marL="742950" lvl="1" indent="-285750">
              <a:buFont typeface="Courier New" panose="02070309020205020404" pitchFamily="49" charset="0"/>
              <a:buChar char="o"/>
            </a:pPr>
            <a:r>
              <a:rPr lang="en-GB" sz="1800" dirty="0">
                <a:effectLst/>
                <a:ea typeface="Calibri" panose="020F0502020204030204" pitchFamily="34" charset="0"/>
              </a:rPr>
              <a:t>a previous dose of a </a:t>
            </a:r>
            <a:r>
              <a:rPr lang="en-GB" sz="1800" dirty="0">
                <a:effectLst/>
                <a:latin typeface="Arial" panose="020B0604020202020204" pitchFamily="34" charset="0"/>
                <a:ea typeface="Calibri" panose="020F0502020204030204" pitchFamily="34" charset="0"/>
              </a:rPr>
              <a:t>Pfizer 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vaccine</a:t>
            </a:r>
          </a:p>
          <a:p>
            <a:pPr marL="742950" lvl="1" indent="-285750">
              <a:buFont typeface="Courier New" panose="02070309020205020404" pitchFamily="49" charset="0"/>
              <a:buChar char="o"/>
            </a:pPr>
            <a:r>
              <a:rPr lang="en-GB" sz="1800" dirty="0">
                <a:effectLst/>
                <a:ea typeface="Calibri" panose="020F0502020204030204" pitchFamily="34" charset="0"/>
              </a:rPr>
              <a:t>any component (excipient) of the </a:t>
            </a:r>
            <a:r>
              <a:rPr lang="en-GB" sz="1800" dirty="0">
                <a:effectLst/>
                <a:latin typeface="Arial" panose="020B0604020202020204" pitchFamily="34" charset="0"/>
                <a:ea typeface="Times New Roman" panose="02020603050405020304" pitchFamily="18" charset="0"/>
              </a:rPr>
              <a:t>COVID-19 mRNA vaccines</a:t>
            </a:r>
            <a:endParaRPr lang="en-GB" sz="1800" dirty="0">
              <a:effectLst/>
              <a:latin typeface="Times New Roman" panose="02020603050405020304" pitchFamily="18" charset="0"/>
              <a:ea typeface="Times New Roman" panose="02020603050405020304" pitchFamily="18" charset="0"/>
            </a:endParaRPr>
          </a:p>
          <a:p>
            <a:pPr marL="742950" lvl="1" indent="-285750">
              <a:buFont typeface="Courier New" panose="02070309020205020404" pitchFamily="49" charset="0"/>
              <a:buChar char="o"/>
            </a:pPr>
            <a:r>
              <a:rPr lang="en-GB" sz="1800" dirty="0">
                <a:effectLst/>
                <a:latin typeface="Arial" panose="020B0604020202020204" pitchFamily="34" charset="0"/>
                <a:ea typeface="Times New Roman" panose="02020603050405020304" pitchFamily="18" charset="0"/>
              </a:rPr>
              <a:t>another mRNA vaccine</a:t>
            </a:r>
            <a:endParaRPr lang="en-GB" sz="1800" dirty="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1800" b="1"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G</a:t>
            </a:r>
            <a:r>
              <a:rPr lang="en-GB" sz="1800" dirty="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1800" dirty="0"/>
          </a:p>
          <a:p>
            <a:endParaRPr lang="en-GB" dirty="0"/>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28852134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3C205-2BE3-4F27-B15B-693330F66D2A}"/>
              </a:ext>
            </a:extLst>
          </p:cNvPr>
          <p:cNvSpPr>
            <a:spLocks noGrp="1"/>
          </p:cNvSpPr>
          <p:nvPr>
            <p:ph type="title"/>
          </p:nvPr>
        </p:nvSpPr>
        <p:spPr>
          <a:xfrm>
            <a:off x="210879" y="23509"/>
            <a:ext cx="11770242" cy="1325563"/>
          </a:xfrm>
        </p:spPr>
        <p:txBody>
          <a:bodyPr/>
          <a:lstStyle/>
          <a:p>
            <a:pPr algn="ctr"/>
            <a:r>
              <a:rPr lang="en-GB" sz="3600" b="1" dirty="0"/>
              <a:t>Indication for use of</a:t>
            </a:r>
            <a:r>
              <a:rPr lang="en-GB" sz="3600" b="1" dirty="0">
                <a:effectLst/>
                <a:latin typeface="Arial" panose="020B0604020202020204" pitchFamily="34" charset="0"/>
                <a:ea typeface="Calibri" panose="020F0502020204030204" pitchFamily="34" charset="0"/>
              </a:rPr>
              <a:t> 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Omicron XBB.1.5</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10 microgram per dose dispersion for injection COVID-19 mRNA Vaccine</a:t>
            </a:r>
            <a:br>
              <a:rPr lang="en-GB" sz="3600" dirty="0"/>
            </a:br>
            <a:endParaRPr lang="en-GB" sz="3600" dirty="0"/>
          </a:p>
        </p:txBody>
      </p:sp>
      <p:sp>
        <p:nvSpPr>
          <p:cNvPr id="3" name="Content Placeholder 2">
            <a:extLst>
              <a:ext uri="{FF2B5EF4-FFF2-40B4-BE49-F238E27FC236}">
                <a16:creationId xmlns:a16="http://schemas.microsoft.com/office/drawing/2014/main" id="{71802876-7A05-4EF6-99AB-B31D9DBD7C27}"/>
              </a:ext>
            </a:extLst>
          </p:cNvPr>
          <p:cNvSpPr>
            <a:spLocks noGrp="1"/>
          </p:cNvSpPr>
          <p:nvPr>
            <p:ph idx="1"/>
          </p:nvPr>
        </p:nvSpPr>
        <p:spPr>
          <a:xfrm>
            <a:off x="315657" y="1566618"/>
            <a:ext cx="11770242" cy="4285808"/>
          </a:xfrm>
        </p:spPr>
        <p:txBody>
          <a:bodyPr/>
          <a:lstStyle/>
          <a:p>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10 microgram per dose dispersion for injection COVID-19 mRNA Vaccine </a:t>
            </a:r>
            <a:r>
              <a:rPr lang="en-GB" sz="2000" dirty="0"/>
              <a:t>is indicated as a </a:t>
            </a:r>
            <a:r>
              <a:rPr lang="en-GB" sz="2000" b="1" dirty="0"/>
              <a:t>primary or booster dose </a:t>
            </a:r>
            <a:r>
              <a:rPr lang="en-GB" sz="2000" dirty="0"/>
              <a:t>for active immunisation to prevent COVID-19 caused by SARS-CoV-2 in children aged 5 to 11 years</a:t>
            </a:r>
            <a:r>
              <a:rPr kumimoji="0" lang="en-US" altLang="en-US" sz="2000" b="0" i="0" u="none" strike="noStrike" cap="none" normalizeH="0" baseline="0" dirty="0">
                <a:ln>
                  <a:noFill/>
                </a:ln>
                <a:solidFill>
                  <a:srgbClr val="002060"/>
                </a:solidFill>
                <a:effectLst/>
              </a:rPr>
              <a:t> in a clinical risk group, as defined in tables 3 and 4 of the </a:t>
            </a:r>
            <a:r>
              <a:rPr kumimoji="0" lang="en-US" altLang="en-US" sz="2000" b="0" i="0" u="none" strike="noStrike" cap="none" normalizeH="0" baseline="0" dirty="0">
                <a:ln>
                  <a:noFill/>
                </a:ln>
                <a:solidFill>
                  <a:srgbClr val="1D70B8"/>
                </a:solidFill>
                <a:effectLst/>
                <a:hlinkClick r:id="rId2"/>
              </a:rPr>
              <a:t>COVID-19 chapter of the Green Book</a:t>
            </a:r>
            <a:r>
              <a:rPr lang="en-GB" sz="2000" b="1" dirty="0"/>
              <a:t>.</a:t>
            </a:r>
            <a:r>
              <a:rPr lang="en-GB" sz="2000" dirty="0"/>
              <a:t> </a:t>
            </a:r>
          </a:p>
          <a:p>
            <a:endParaRPr lang="en-GB" sz="2000" dirty="0"/>
          </a:p>
          <a:p>
            <a:r>
              <a:rPr lang="en-GB" sz="2000" dirty="0"/>
              <a:t>There should be an interval of at least </a:t>
            </a:r>
            <a:r>
              <a:rPr lang="en-GB" sz="2000" b="1" dirty="0"/>
              <a:t>3 months </a:t>
            </a:r>
            <a:r>
              <a:rPr lang="en-GB" sz="2000" dirty="0"/>
              <a:t>between administration of the</a:t>
            </a:r>
            <a:r>
              <a:rPr lang="en-GB" sz="2000" dirty="0">
                <a:effectLst/>
                <a:latin typeface="Arial" panose="020B0604020202020204" pitchFamily="34" charset="0"/>
                <a:ea typeface="Calibri" panose="020F0502020204030204" pitchFamily="34" charset="0"/>
              </a:rPr>
              <a:t> 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10 microgram per dose dispersion for injection COVID-19 mRNA Vaccine</a:t>
            </a:r>
            <a:r>
              <a:rPr lang="en-GB" sz="2000" dirty="0"/>
              <a:t> and  previous dose of a COVID-19 vaccine. </a:t>
            </a:r>
          </a:p>
          <a:p>
            <a:endParaRPr lang="en-GB" sz="2000" dirty="0"/>
          </a:p>
          <a:p>
            <a:r>
              <a:rPr lang="en-GB" sz="2000" dirty="0"/>
              <a:t>Additional doses may be administered to children aged 5 years and older who are severely immunocompromised, in accordance with national recommendations.</a:t>
            </a:r>
          </a:p>
          <a:p>
            <a:endParaRPr lang="en-GB" sz="2000" dirty="0">
              <a:solidFill>
                <a:srgbClr val="002060"/>
              </a:solidFill>
            </a:endParaRPr>
          </a:p>
          <a:p>
            <a:pPr marL="0" indent="0" algn="ctr">
              <a:buNone/>
            </a:pPr>
            <a:r>
              <a:rPr lang="en-GB" sz="2000" dirty="0">
                <a:hlinkClick r:id="rId3"/>
              </a:rPr>
              <a:t>Regulatory approval of Pfizer/BioNTech vaccine for COVID-19 - GOV.UK (www.gov.uk)</a:t>
            </a:r>
            <a:endParaRPr lang="en-GB" sz="2000" dirty="0">
              <a:solidFill>
                <a:srgbClr val="002060"/>
              </a:solidFill>
            </a:endParaRPr>
          </a:p>
          <a:p>
            <a:endParaRPr lang="en-GB" dirty="0"/>
          </a:p>
        </p:txBody>
      </p:sp>
      <p:sp>
        <p:nvSpPr>
          <p:cNvPr id="5" name="Slide Number Placeholder 4">
            <a:extLst>
              <a:ext uri="{FF2B5EF4-FFF2-40B4-BE49-F238E27FC236}">
                <a16:creationId xmlns:a16="http://schemas.microsoft.com/office/drawing/2014/main" id="{6AEB83D7-FAAE-4FCB-A5F5-E548788E7374}"/>
              </a:ext>
            </a:extLst>
          </p:cNvPr>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2963467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165CF-87F1-E18C-A447-D0DE76863E64}"/>
              </a:ext>
            </a:extLst>
          </p:cNvPr>
          <p:cNvSpPr>
            <a:spLocks noGrp="1"/>
          </p:cNvSpPr>
          <p:nvPr>
            <p:ph type="title"/>
          </p:nvPr>
        </p:nvSpPr>
        <p:spPr>
          <a:xfrm>
            <a:off x="260555" y="0"/>
            <a:ext cx="11670890" cy="1325563"/>
          </a:xfrm>
        </p:spPr>
        <p:txBody>
          <a:bodyPr/>
          <a:lstStyle/>
          <a:p>
            <a:pPr algn="ctr"/>
            <a:r>
              <a:rPr lang="en-GB" sz="3200" b="1" dirty="0"/>
              <a:t>Vial verification -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10 microgram per dose dispersion </a:t>
            </a:r>
            <a:br>
              <a:rPr lang="en-GB" sz="3200" b="1" dirty="0">
                <a:effectLst/>
                <a:latin typeface="Arial" panose="020B0604020202020204" pitchFamily="34" charset="0"/>
                <a:ea typeface="Calibri" panose="020F0502020204030204" pitchFamily="34" charset="0"/>
              </a:rPr>
            </a:br>
            <a:r>
              <a:rPr lang="en-GB" sz="3200" b="1" dirty="0">
                <a:effectLst/>
                <a:latin typeface="Arial" panose="020B0604020202020204" pitchFamily="34" charset="0"/>
                <a:ea typeface="Calibri" panose="020F0502020204030204" pitchFamily="34" charset="0"/>
              </a:rPr>
              <a:t>for injection COVID-19 mRNA Vaccine</a:t>
            </a:r>
            <a:br>
              <a:rPr lang="en-GB" sz="3200" b="1" dirty="0">
                <a:effectLst/>
                <a:latin typeface="Arial" panose="020B0604020202020204" pitchFamily="34" charset="0"/>
                <a:ea typeface="Calibri" panose="020F0502020204030204" pitchFamily="34" charset="0"/>
              </a:rPr>
            </a:br>
            <a:r>
              <a:rPr lang="en-GB" sz="3200" b="1" dirty="0"/>
              <a:t>(CHILDREN 5 TO 11 YEARS), MULTIDOSE VIAL</a:t>
            </a:r>
            <a:endParaRPr lang="en-GB" sz="3200" b="1" dirty="0">
              <a:highlight>
                <a:srgbClr val="FFFF00"/>
              </a:highlight>
            </a:endParaRPr>
          </a:p>
        </p:txBody>
      </p:sp>
      <p:sp>
        <p:nvSpPr>
          <p:cNvPr id="5" name="Slide Number Placeholder 4">
            <a:extLst>
              <a:ext uri="{FF2B5EF4-FFF2-40B4-BE49-F238E27FC236}">
                <a16:creationId xmlns:a16="http://schemas.microsoft.com/office/drawing/2014/main" id="{153BAAE3-E24E-C713-8AEC-3EF5E1140302}"/>
              </a:ext>
            </a:extLst>
          </p:cNvPr>
          <p:cNvSpPr>
            <a:spLocks noGrp="1"/>
          </p:cNvSpPr>
          <p:nvPr>
            <p:ph type="sldNum" sz="quarter" idx="12"/>
          </p:nvPr>
        </p:nvSpPr>
        <p:spPr/>
        <p:txBody>
          <a:bodyPr/>
          <a:lstStyle/>
          <a:p>
            <a:fld id="{561D0CCE-8DCC-44DC-A653-AE62B1D84A52}" type="slidenum">
              <a:rPr lang="en-GB" smtClean="0"/>
              <a:pPr/>
              <a:t>26</a:t>
            </a:fld>
            <a:endParaRPr lang="en-GB"/>
          </a:p>
        </p:txBody>
      </p:sp>
      <p:sp>
        <p:nvSpPr>
          <p:cNvPr id="4" name="Content Placeholder 3">
            <a:extLst>
              <a:ext uri="{FF2B5EF4-FFF2-40B4-BE49-F238E27FC236}">
                <a16:creationId xmlns:a16="http://schemas.microsoft.com/office/drawing/2014/main" id="{76FE8AC5-4CCD-85D5-FE8E-C107444EC8DE}"/>
              </a:ext>
            </a:extLst>
          </p:cNvPr>
          <p:cNvSpPr>
            <a:spLocks noGrp="1"/>
          </p:cNvSpPr>
          <p:nvPr>
            <p:ph idx="1"/>
          </p:nvPr>
        </p:nvSpPr>
        <p:spPr>
          <a:xfrm>
            <a:off x="838200" y="2187574"/>
            <a:ext cx="4925602" cy="4351338"/>
          </a:xfrm>
        </p:spPr>
        <p:txBody>
          <a:bodyPr/>
          <a:lstStyle/>
          <a:p>
            <a:r>
              <a:rPr lang="en-GB" sz="2000" dirty="0"/>
              <a:t>Verify that the vial has a blue plastic cap and the product name is Comirnaty Omicron XBB.1.5 10 micrograms/dose dispersion for injection.</a:t>
            </a:r>
          </a:p>
          <a:p>
            <a:r>
              <a:rPr lang="en-GB" sz="2000" dirty="0"/>
              <a:t>Comirnaty Omicron XBB.1.5 dispersion is supplied in a 2 mL clear vial (type I glass) with a stopper (synthetic </a:t>
            </a:r>
            <a:r>
              <a:rPr lang="en-GB" sz="2000" dirty="0" err="1"/>
              <a:t>bromobutyl</a:t>
            </a:r>
            <a:r>
              <a:rPr lang="en-GB" sz="2000" dirty="0"/>
              <a:t> rubber) and a blue flip-off plastic cap with aluminium seal.</a:t>
            </a:r>
          </a:p>
          <a:p>
            <a:r>
              <a:rPr lang="en-GB" sz="2000" dirty="0"/>
              <a:t>One multidose vial (2.25 mL) contains </a:t>
            </a:r>
            <a:r>
              <a:rPr lang="en-GB" sz="2000" b="1" dirty="0"/>
              <a:t>6 doses of 0.3 </a:t>
            </a:r>
            <a:r>
              <a:rPr lang="en-GB" sz="2000" b="1" dirty="0" err="1"/>
              <a:t>mL.</a:t>
            </a:r>
            <a:r>
              <a:rPr lang="en-GB" sz="2000" b="1" dirty="0"/>
              <a:t> </a:t>
            </a:r>
          </a:p>
          <a:p>
            <a:r>
              <a:rPr lang="en-GB" sz="2000" dirty="0"/>
              <a:t>Multidose vial pack size: 10 vials.</a:t>
            </a:r>
          </a:p>
        </p:txBody>
      </p:sp>
      <p:pic>
        <p:nvPicPr>
          <p:cNvPr id="9" name="Picture 8">
            <a:extLst>
              <a:ext uri="{FF2B5EF4-FFF2-40B4-BE49-F238E27FC236}">
                <a16:creationId xmlns:a16="http://schemas.microsoft.com/office/drawing/2014/main" id="{7AC2832A-6506-975E-8446-7FA9FAAA609C}"/>
              </a:ext>
            </a:extLst>
          </p:cNvPr>
          <p:cNvPicPr>
            <a:picLocks noChangeAspect="1"/>
          </p:cNvPicPr>
          <p:nvPr/>
        </p:nvPicPr>
        <p:blipFill rotWithShape="1">
          <a:blip r:embed="rId3"/>
          <a:srcRect l="25955" t="36554" r="48679" b="30325"/>
          <a:stretch/>
        </p:blipFill>
        <p:spPr>
          <a:xfrm>
            <a:off x="6288640" y="2187574"/>
            <a:ext cx="4643919" cy="3411020"/>
          </a:xfrm>
          <a:prstGeom prst="rect">
            <a:avLst/>
          </a:prstGeom>
        </p:spPr>
      </p:pic>
    </p:spTree>
    <p:extLst>
      <p:ext uri="{BB962C8B-B14F-4D97-AF65-F5344CB8AC3E}">
        <p14:creationId xmlns:p14="http://schemas.microsoft.com/office/powerpoint/2010/main" val="1267839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C8FB7-7721-4220-8592-4DA0F9D4C679}"/>
              </a:ext>
            </a:extLst>
          </p:cNvPr>
          <p:cNvSpPr>
            <a:spLocks noGrp="1"/>
          </p:cNvSpPr>
          <p:nvPr>
            <p:ph type="title"/>
          </p:nvPr>
        </p:nvSpPr>
        <p:spPr>
          <a:xfrm>
            <a:off x="0" y="0"/>
            <a:ext cx="12192000" cy="1325563"/>
          </a:xfrm>
        </p:spPr>
        <p:txBody>
          <a:bodyPr/>
          <a:lstStyle/>
          <a:p>
            <a:pPr algn="ctr"/>
            <a:r>
              <a:rPr lang="en-GB" sz="3200" b="1" dirty="0"/>
              <a:t>Presentation-</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10 microgram per dose dispersion for injection </a:t>
            </a:r>
            <a:br>
              <a:rPr lang="en-GB" sz="3200" b="1" dirty="0">
                <a:effectLst/>
                <a:latin typeface="Arial" panose="020B0604020202020204" pitchFamily="34" charset="0"/>
                <a:ea typeface="Calibri" panose="020F0502020204030204" pitchFamily="34" charset="0"/>
              </a:rPr>
            </a:br>
            <a:r>
              <a:rPr lang="en-GB" sz="3200" b="1" dirty="0">
                <a:effectLst/>
                <a:latin typeface="Arial" panose="020B0604020202020204" pitchFamily="34" charset="0"/>
                <a:ea typeface="Calibri" panose="020F0502020204030204" pitchFamily="34" charset="0"/>
              </a:rPr>
              <a:t>COVID-19 mRNA Vaccine</a:t>
            </a:r>
            <a:endParaRPr lang="en-GB" sz="3200" b="1" dirty="0">
              <a:highlight>
                <a:srgbClr val="FFFF00"/>
              </a:highlight>
            </a:endParaRPr>
          </a:p>
        </p:txBody>
      </p:sp>
      <p:sp>
        <p:nvSpPr>
          <p:cNvPr id="3" name="Content Placeholder 2">
            <a:extLst>
              <a:ext uri="{FF2B5EF4-FFF2-40B4-BE49-F238E27FC236}">
                <a16:creationId xmlns:a16="http://schemas.microsoft.com/office/drawing/2014/main" id="{DC388E49-F826-467F-8465-452C20B8098C}"/>
              </a:ext>
            </a:extLst>
          </p:cNvPr>
          <p:cNvSpPr>
            <a:spLocks noGrp="1"/>
          </p:cNvSpPr>
          <p:nvPr>
            <p:ph idx="1"/>
          </p:nvPr>
        </p:nvSpPr>
        <p:spPr>
          <a:xfrm>
            <a:off x="353557" y="1433005"/>
            <a:ext cx="9221958" cy="3704311"/>
          </a:xfrm>
        </p:spPr>
        <p:txBody>
          <a:bodyPr/>
          <a:lstStyle/>
          <a:p>
            <a:pPr algn="just"/>
            <a:r>
              <a:rPr lang="en-GB" sz="2000" b="1" dirty="0"/>
              <a:t>Multidose vials of Comirnaty Omicron XBB.1.5 contain 6 doses of </a:t>
            </a:r>
            <a:r>
              <a:rPr lang="en-GB" sz="2000" b="1" u="sng" dirty="0"/>
              <a:t>0.3 mL </a:t>
            </a:r>
            <a:r>
              <a:rPr lang="en-GB" sz="2000" b="1" dirty="0"/>
              <a:t>of vaccine. </a:t>
            </a:r>
          </a:p>
          <a:p>
            <a:pPr algn="just"/>
            <a:r>
              <a:rPr lang="en-GB" sz="2000" dirty="0"/>
              <a:t>In order to extract 6 doses from a single vial, low dead-volume syringes and/or needles should be used. The low dead-volume syringe and needle combination should have a dead volume of no more than 35 microlitres. If standard syringes and needles are used, there may not be sufficient volume to extract a sixth dose from a single vial. </a:t>
            </a:r>
          </a:p>
          <a:p>
            <a:pPr algn="just"/>
            <a:r>
              <a:rPr lang="en-GB" sz="2000" dirty="0"/>
              <a:t>Irrespective of the type of syringe and needle: </a:t>
            </a:r>
          </a:p>
          <a:p>
            <a:pPr lvl="1" algn="just"/>
            <a:r>
              <a:rPr lang="en-GB" sz="2000" dirty="0"/>
              <a:t>Each dose must contain </a:t>
            </a:r>
            <a:r>
              <a:rPr lang="en-GB" sz="2000" b="1" dirty="0"/>
              <a:t>0.3 mL </a:t>
            </a:r>
            <a:r>
              <a:rPr lang="en-GB" sz="2000" dirty="0"/>
              <a:t>of vaccine. </a:t>
            </a:r>
          </a:p>
          <a:p>
            <a:pPr lvl="1" algn="just"/>
            <a:r>
              <a:rPr lang="en-GB" sz="2000" dirty="0"/>
              <a:t>If the amount of vaccine remaining in the vial cannot provide a full dose of 0.3 mL, discard the vial and any excess volume.</a:t>
            </a:r>
          </a:p>
          <a:p>
            <a:pPr lvl="1" algn="just"/>
            <a:r>
              <a:rPr lang="en-GB" sz="2000" dirty="0"/>
              <a:t>Do not pool excess vaccine from multiple vials.</a:t>
            </a:r>
          </a:p>
          <a:p>
            <a:pPr lvl="1" algn="just"/>
            <a:endParaRPr lang="en-GB" sz="2000" dirty="0"/>
          </a:p>
        </p:txBody>
      </p:sp>
      <p:sp>
        <p:nvSpPr>
          <p:cNvPr id="5" name="Slide Number Placeholder 4">
            <a:extLst>
              <a:ext uri="{FF2B5EF4-FFF2-40B4-BE49-F238E27FC236}">
                <a16:creationId xmlns:a16="http://schemas.microsoft.com/office/drawing/2014/main" id="{0F9A0E3F-077B-428B-8724-112F9315EA37}"/>
              </a:ext>
            </a:extLst>
          </p:cNvPr>
          <p:cNvSpPr>
            <a:spLocks noGrp="1"/>
          </p:cNvSpPr>
          <p:nvPr>
            <p:ph type="sldNum" sz="quarter" idx="12"/>
          </p:nvPr>
        </p:nvSpPr>
        <p:spPr/>
        <p:txBody>
          <a:bodyPr/>
          <a:lstStyle/>
          <a:p>
            <a:fld id="{561D0CCE-8DCC-44DC-A653-AE62B1D84A52}" type="slidenum">
              <a:rPr lang="en-GB" smtClean="0"/>
              <a:pPr/>
              <a:t>27</a:t>
            </a:fld>
            <a:endParaRPr lang="en-GB"/>
          </a:p>
        </p:txBody>
      </p:sp>
      <p:pic>
        <p:nvPicPr>
          <p:cNvPr id="4" name="Picture 3" descr="A close-up of a bottle&#10;&#10;Description automatically generated">
            <a:extLst>
              <a:ext uri="{FF2B5EF4-FFF2-40B4-BE49-F238E27FC236}">
                <a16:creationId xmlns:a16="http://schemas.microsoft.com/office/drawing/2014/main" id="{AE757EE0-77E5-B4D9-6078-572EE7DDCF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969" t="17065" r="30451" b="9976"/>
          <a:stretch/>
        </p:blipFill>
        <p:spPr>
          <a:xfrm>
            <a:off x="9575515" y="1266779"/>
            <a:ext cx="2359631" cy="3634181"/>
          </a:xfrm>
          <a:prstGeom prst="rect">
            <a:avLst/>
          </a:prstGeom>
        </p:spPr>
      </p:pic>
      <p:sp>
        <p:nvSpPr>
          <p:cNvPr id="9" name="TextBox 8">
            <a:extLst>
              <a:ext uri="{FF2B5EF4-FFF2-40B4-BE49-F238E27FC236}">
                <a16:creationId xmlns:a16="http://schemas.microsoft.com/office/drawing/2014/main" id="{1E593D8F-49F0-2899-E328-1B4366C1D6AA}"/>
              </a:ext>
            </a:extLst>
          </p:cNvPr>
          <p:cNvSpPr txBox="1"/>
          <p:nvPr/>
        </p:nvSpPr>
        <p:spPr>
          <a:xfrm>
            <a:off x="46233" y="5591221"/>
            <a:ext cx="12099533" cy="646331"/>
          </a:xfrm>
          <a:prstGeom prst="rect">
            <a:avLst/>
          </a:prstGeom>
          <a:noFill/>
        </p:spPr>
        <p:txBody>
          <a:bodyPr wrap="square">
            <a:spAutoFit/>
          </a:bodyPr>
          <a:lstStyle/>
          <a:p>
            <a:pPr marL="0" indent="0" algn="ctr">
              <a:buNone/>
            </a:pPr>
            <a:r>
              <a:rPr lang="en-GB" sz="1800" dirty="0">
                <a:hlinkClick r:id="rId4"/>
              </a:rPr>
              <a:t>Regulatory approval of Pfizer/BioNTech vaccine for COVID-19 - GOV.UK (www.gov.uk)</a:t>
            </a:r>
            <a:endParaRPr lang="en-GB" sz="1800" dirty="0">
              <a:solidFill>
                <a:srgbClr val="002060"/>
              </a:solidFill>
            </a:endParaRPr>
          </a:p>
          <a:p>
            <a:endParaRPr lang="en-GB" sz="1800" dirty="0">
              <a:solidFill>
                <a:srgbClr val="002060"/>
              </a:solidFill>
            </a:endParaRPr>
          </a:p>
        </p:txBody>
      </p:sp>
    </p:spTree>
    <p:extLst>
      <p:ext uri="{BB962C8B-B14F-4D97-AF65-F5344CB8AC3E}">
        <p14:creationId xmlns:p14="http://schemas.microsoft.com/office/powerpoint/2010/main" val="39425076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A957B-17AA-436E-B15A-2209AB59F957}"/>
              </a:ext>
            </a:extLst>
          </p:cNvPr>
          <p:cNvSpPr>
            <a:spLocks noGrp="1"/>
          </p:cNvSpPr>
          <p:nvPr>
            <p:ph type="title"/>
          </p:nvPr>
        </p:nvSpPr>
        <p:spPr>
          <a:xfrm>
            <a:off x="437507" y="0"/>
            <a:ext cx="10515600" cy="415711"/>
          </a:xfrm>
        </p:spPr>
        <p:txBody>
          <a:bodyPr/>
          <a:lstStyle/>
          <a:p>
            <a:r>
              <a:rPr lang="en-GB" sz="3200" b="1" dirty="0"/>
              <a:t>Vaccine dose preparation(1) -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10 microgram per dose dispersion for injection COVID-19 mRNA Vaccine</a:t>
            </a:r>
            <a:endParaRPr lang="en-GB" sz="3200" b="1" dirty="0"/>
          </a:p>
        </p:txBody>
      </p:sp>
      <p:sp>
        <p:nvSpPr>
          <p:cNvPr id="3" name="Content Placeholder 2">
            <a:extLst>
              <a:ext uri="{FF2B5EF4-FFF2-40B4-BE49-F238E27FC236}">
                <a16:creationId xmlns:a16="http://schemas.microsoft.com/office/drawing/2014/main" id="{FBC3D2E0-1CCC-46C8-9A22-1175F937BD6F}"/>
              </a:ext>
            </a:extLst>
          </p:cNvPr>
          <p:cNvSpPr>
            <a:spLocks noGrp="1"/>
          </p:cNvSpPr>
          <p:nvPr>
            <p:ph idx="1"/>
          </p:nvPr>
        </p:nvSpPr>
        <p:spPr>
          <a:xfrm>
            <a:off x="437507" y="1527391"/>
            <a:ext cx="8391861" cy="5152103"/>
          </a:xfrm>
        </p:spPr>
        <p:txBody>
          <a:bodyPr/>
          <a:lstStyle/>
          <a:p>
            <a:r>
              <a:rPr lang="en-GB" sz="1800" dirty="0">
                <a:effectLst/>
                <a:latin typeface="Arial" panose="020B0604020202020204" pitchFamily="34" charset="0"/>
                <a:ea typeface="Calibri" panose="020F0502020204030204" pitchFamily="34" charset="0"/>
              </a:rPr>
              <a:t>Pfizer 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Omicron XBB.1.5</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10 microgram per dose dispersion for injection COVID-19 mRNA Vaccine </a:t>
            </a:r>
            <a:r>
              <a:rPr lang="en-GB" sz="1800" b="1" dirty="0"/>
              <a:t>does not require reconstitution.</a:t>
            </a:r>
          </a:p>
          <a:p>
            <a:pPr marL="285750" indent="-285750">
              <a:buFont typeface="Arial" panose="020B0604020202020204" pitchFamily="34" charset="0"/>
              <a:buChar char="•"/>
            </a:pPr>
            <a:r>
              <a:rPr lang="en-GB" sz="1800" dirty="0"/>
              <a:t>Before drawing up a dose of vaccine from the multidose vial, clean hands with alcohol-based gel or soap and water. </a:t>
            </a:r>
          </a:p>
          <a:p>
            <a:pPr marL="285750" indent="-285750">
              <a:buFont typeface="Arial" panose="020B0604020202020204" pitchFamily="34" charset="0"/>
              <a:buChar char="•"/>
            </a:pPr>
            <a:r>
              <a:rPr lang="en-GB" sz="1800" dirty="0"/>
              <a:t>Each multidose vial should be clearly labelled with the date and time of expiry (</a:t>
            </a:r>
            <a:r>
              <a:rPr lang="en-GB" sz="1800" b="1" dirty="0"/>
              <a:t>which will be 12 hours from when it was first punctured</a:t>
            </a:r>
            <a:r>
              <a:rPr lang="en-GB" sz="1800" dirty="0"/>
              <a:t>).</a:t>
            </a:r>
          </a:p>
          <a:p>
            <a:r>
              <a:rPr lang="en-GB" sz="1800" dirty="0"/>
              <a:t>Do not use the vaccine if the time of first puncture was more than 12 hours previously. Stability data indicate the vial can be stored for up to 24 hours at temperatures of 8 °C to 30 °C, including up to 12 hours following first puncture.</a:t>
            </a:r>
          </a:p>
          <a:p>
            <a:pPr lvl="0"/>
            <a:r>
              <a:rPr lang="en-US" sz="1800" dirty="0"/>
              <a:t>Gently mix by inverting vials 10 times prior to use. </a:t>
            </a:r>
            <a:r>
              <a:rPr lang="en-US" sz="1800" b="1" dirty="0"/>
              <a:t>Do not shake.</a:t>
            </a:r>
          </a:p>
          <a:p>
            <a:r>
              <a:rPr lang="en-GB" sz="1800" dirty="0"/>
              <a:t>Prior to mixing, the thawed dispersion may contain white to off-white opaque amorphous particles.</a:t>
            </a:r>
          </a:p>
          <a:p>
            <a:r>
              <a:rPr lang="en-GB" sz="1800" dirty="0"/>
              <a:t>After mixing, the vaccine should present as a clear to slightly opalescent  dispersion with no particulates visible. Do not use the vaccine if particulates or discolouration are present.</a:t>
            </a:r>
          </a:p>
          <a:p>
            <a:pPr marL="342900" lvl="0" indent="-342900">
              <a:buFont typeface="Symbol" panose="05050102010706020507" pitchFamily="18" charset="2"/>
              <a:buChar char=""/>
            </a:pPr>
            <a:endParaRPr lang="en-GB" sz="1800" dirty="0"/>
          </a:p>
          <a:p>
            <a:pPr indent="0">
              <a:buNone/>
            </a:pPr>
            <a:r>
              <a:rPr lang="en-GB" sz="1800" dirty="0"/>
              <a:t>  </a:t>
            </a:r>
          </a:p>
          <a:p>
            <a:pPr marL="0" indent="0">
              <a:buNone/>
            </a:pPr>
            <a:r>
              <a:rPr lang="en-GB" sz="1800" dirty="0"/>
              <a:t> </a:t>
            </a:r>
          </a:p>
          <a:p>
            <a:endParaRPr lang="en-GB" dirty="0"/>
          </a:p>
        </p:txBody>
      </p:sp>
      <p:sp>
        <p:nvSpPr>
          <p:cNvPr id="5" name="Slide Number Placeholder 4">
            <a:extLst>
              <a:ext uri="{FF2B5EF4-FFF2-40B4-BE49-F238E27FC236}">
                <a16:creationId xmlns:a16="http://schemas.microsoft.com/office/drawing/2014/main" id="{31BE5102-E9A7-4117-A102-CF5F1EC916B9}"/>
              </a:ext>
            </a:extLst>
          </p:cNvPr>
          <p:cNvSpPr>
            <a:spLocks noGrp="1"/>
          </p:cNvSpPr>
          <p:nvPr>
            <p:ph type="sldNum" sz="quarter" idx="12"/>
          </p:nvPr>
        </p:nvSpPr>
        <p:spPr/>
        <p:txBody>
          <a:bodyPr/>
          <a:lstStyle/>
          <a:p>
            <a:fld id="{561D0CCE-8DCC-44DC-A653-AE62B1D84A52}" type="slidenum">
              <a:rPr lang="en-GB" smtClean="0"/>
              <a:pPr/>
              <a:t>28</a:t>
            </a:fld>
            <a:endParaRPr lang="en-GB"/>
          </a:p>
        </p:txBody>
      </p:sp>
      <p:pic>
        <p:nvPicPr>
          <p:cNvPr id="6" name="Picture 5">
            <a:extLst>
              <a:ext uri="{FF2B5EF4-FFF2-40B4-BE49-F238E27FC236}">
                <a16:creationId xmlns:a16="http://schemas.microsoft.com/office/drawing/2014/main" id="{3E157933-6518-4AF9-8A21-1778B34D1347}"/>
              </a:ext>
            </a:extLst>
          </p:cNvPr>
          <p:cNvPicPr>
            <a:picLocks noChangeAspect="1"/>
          </p:cNvPicPr>
          <p:nvPr/>
        </p:nvPicPr>
        <p:blipFill rotWithShape="1">
          <a:blip r:embed="rId3"/>
          <a:srcRect l="26499" t="33889" r="56288" b="23236"/>
          <a:stretch/>
        </p:blipFill>
        <p:spPr>
          <a:xfrm>
            <a:off x="9219123" y="1560788"/>
            <a:ext cx="2821830" cy="3953487"/>
          </a:xfrm>
          <a:prstGeom prst="rect">
            <a:avLst/>
          </a:prstGeom>
        </p:spPr>
      </p:pic>
    </p:spTree>
    <p:extLst>
      <p:ext uri="{BB962C8B-B14F-4D97-AF65-F5344CB8AC3E}">
        <p14:creationId xmlns:p14="http://schemas.microsoft.com/office/powerpoint/2010/main" val="11820658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2A414-6EAF-48C3-AF10-F92F3ED281AD}"/>
              </a:ext>
            </a:extLst>
          </p:cNvPr>
          <p:cNvSpPr>
            <a:spLocks noGrp="1"/>
          </p:cNvSpPr>
          <p:nvPr>
            <p:ph type="title"/>
          </p:nvPr>
        </p:nvSpPr>
        <p:spPr>
          <a:xfrm>
            <a:off x="902855" y="261650"/>
            <a:ext cx="10515600" cy="1325563"/>
          </a:xfrm>
        </p:spPr>
        <p:txBody>
          <a:bodyPr/>
          <a:lstStyle/>
          <a:p>
            <a:r>
              <a:rPr lang="en-GB" sz="3600" b="1" dirty="0"/>
              <a:t>Vaccine dose preparation (2)</a:t>
            </a:r>
          </a:p>
        </p:txBody>
      </p:sp>
      <p:sp>
        <p:nvSpPr>
          <p:cNvPr id="3" name="Content Placeholder 2">
            <a:extLst>
              <a:ext uri="{FF2B5EF4-FFF2-40B4-BE49-F238E27FC236}">
                <a16:creationId xmlns:a16="http://schemas.microsoft.com/office/drawing/2014/main" id="{4FCEF5FD-459D-4669-86E3-28E6883DBF2C}"/>
              </a:ext>
            </a:extLst>
          </p:cNvPr>
          <p:cNvSpPr>
            <a:spLocks noGrp="1"/>
          </p:cNvSpPr>
          <p:nvPr>
            <p:ph idx="1"/>
          </p:nvPr>
        </p:nvSpPr>
        <p:spPr>
          <a:xfrm>
            <a:off x="838200" y="1133331"/>
            <a:ext cx="7319481" cy="4351338"/>
          </a:xfrm>
        </p:spPr>
        <p:txBody>
          <a:bodyPr/>
          <a:lstStyle/>
          <a:p>
            <a:r>
              <a:rPr lang="en-GB" sz="1800" dirty="0"/>
              <a:t>Using aseptic technique, cleanse the vial stopper with a single-use antiseptic swab.</a:t>
            </a:r>
          </a:p>
          <a:p>
            <a:r>
              <a:rPr lang="en-GB" sz="1800" dirty="0"/>
              <a:t>Withdraw 0.3 mL of </a:t>
            </a:r>
            <a:r>
              <a:rPr lang="en-GB" sz="1800" dirty="0">
                <a:effectLst/>
                <a:latin typeface="Arial" panose="020B0604020202020204" pitchFamily="34" charset="0"/>
                <a:ea typeface="Calibri" panose="020F0502020204030204" pitchFamily="34" charset="0"/>
              </a:rPr>
              <a:t>Pfizer 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Omicron XBB.1.5</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10 microgram per dose dispersion for injection COVID-19 mRNA Vaccine. </a:t>
            </a:r>
            <a:r>
              <a:rPr lang="en-GB" sz="1800" dirty="0"/>
              <a:t>Low dead-volume syringes and/or needles should be used in order to extract 6 doses from a single vial. </a:t>
            </a:r>
          </a:p>
          <a:p>
            <a:r>
              <a:rPr lang="en-GB" sz="1800" dirty="0"/>
              <a:t>The low dead-volume syringe and needle combination should have a dead volume of no more than 35 microlitres. If standard syringes and needles are used, there may not be sufficient volume to extract a sixth dose from a single vial.</a:t>
            </a:r>
          </a:p>
          <a:p>
            <a:r>
              <a:rPr lang="en-GB" sz="1800" dirty="0"/>
              <a:t>Each dose must contain </a:t>
            </a:r>
            <a:r>
              <a:rPr lang="en-GB" sz="1800" b="1" dirty="0"/>
              <a:t>0.3 mL </a:t>
            </a:r>
            <a:r>
              <a:rPr lang="en-GB" sz="1800" dirty="0"/>
              <a:t>of vaccine. </a:t>
            </a:r>
          </a:p>
          <a:p>
            <a:r>
              <a:rPr lang="en-GB" sz="1800" dirty="0"/>
              <a:t>If the amount of vaccine remaining in the vial cannot provide a full dose of 0.3 mL, discard the vial and any excess volume.</a:t>
            </a:r>
          </a:p>
          <a:p>
            <a:r>
              <a:rPr lang="en-GB" sz="1800" dirty="0"/>
              <a:t>Record the appropriate date/time on the vial. </a:t>
            </a:r>
          </a:p>
          <a:p>
            <a:r>
              <a:rPr lang="en-GB" sz="1800" dirty="0"/>
              <a:t>Discard any unused vaccine 12 hours after first puncture.</a:t>
            </a:r>
          </a:p>
        </p:txBody>
      </p:sp>
      <p:sp>
        <p:nvSpPr>
          <p:cNvPr id="5" name="Slide Number Placeholder 4">
            <a:extLst>
              <a:ext uri="{FF2B5EF4-FFF2-40B4-BE49-F238E27FC236}">
                <a16:creationId xmlns:a16="http://schemas.microsoft.com/office/drawing/2014/main" id="{6B2DB03A-98D5-42F5-A4BD-AA26F74500CE}"/>
              </a:ext>
            </a:extLst>
          </p:cNvPr>
          <p:cNvSpPr>
            <a:spLocks noGrp="1"/>
          </p:cNvSpPr>
          <p:nvPr>
            <p:ph type="sldNum" sz="quarter" idx="12"/>
          </p:nvPr>
        </p:nvSpPr>
        <p:spPr/>
        <p:txBody>
          <a:bodyPr/>
          <a:lstStyle/>
          <a:p>
            <a:fld id="{561D0CCE-8DCC-44DC-A653-AE62B1D84A52}" type="slidenum">
              <a:rPr lang="en-GB" smtClean="0"/>
              <a:pPr/>
              <a:t>29</a:t>
            </a:fld>
            <a:endParaRPr lang="en-GB"/>
          </a:p>
        </p:txBody>
      </p:sp>
      <p:pic>
        <p:nvPicPr>
          <p:cNvPr id="7" name="Picture 6">
            <a:extLst>
              <a:ext uri="{FF2B5EF4-FFF2-40B4-BE49-F238E27FC236}">
                <a16:creationId xmlns:a16="http://schemas.microsoft.com/office/drawing/2014/main" id="{6EF20666-779D-46CA-8126-2F4E1CDCC39B}"/>
              </a:ext>
            </a:extLst>
          </p:cNvPr>
          <p:cNvPicPr>
            <a:picLocks noChangeAspect="1"/>
          </p:cNvPicPr>
          <p:nvPr/>
        </p:nvPicPr>
        <p:blipFill rotWithShape="1">
          <a:blip r:embed="rId3"/>
          <a:srcRect l="25955" t="23970" r="51544" b="25992"/>
          <a:stretch/>
        </p:blipFill>
        <p:spPr>
          <a:xfrm>
            <a:off x="8475403" y="1133331"/>
            <a:ext cx="3478466" cy="4351338"/>
          </a:xfrm>
          <a:prstGeom prst="rect">
            <a:avLst/>
          </a:prstGeom>
        </p:spPr>
      </p:pic>
    </p:spTree>
    <p:extLst>
      <p:ext uri="{BB962C8B-B14F-4D97-AF65-F5344CB8AC3E}">
        <p14:creationId xmlns:p14="http://schemas.microsoft.com/office/powerpoint/2010/main" val="1767273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9734-6DD3-6DCC-97B1-0B7D83E3E1E7}"/>
              </a:ext>
            </a:extLst>
          </p:cNvPr>
          <p:cNvSpPr>
            <a:spLocks noGrp="1"/>
          </p:cNvSpPr>
          <p:nvPr>
            <p:ph type="title"/>
          </p:nvPr>
        </p:nvSpPr>
        <p:spPr>
          <a:xfrm>
            <a:off x="212835" y="136525"/>
            <a:ext cx="11895082" cy="1325563"/>
          </a:xfrm>
        </p:spPr>
        <p:txBody>
          <a:bodyPr/>
          <a:lstStyle/>
          <a:p>
            <a:pPr algn="ctr"/>
            <a:r>
              <a:rPr lang="en-GB" sz="3600" b="1" dirty="0">
                <a:effectLst/>
                <a:latin typeface="Arial" panose="020B0604020202020204" pitchFamily="34" charset="0"/>
                <a:ea typeface="Calibri" panose="020F0502020204030204" pitchFamily="34" charset="0"/>
              </a:rPr>
              <a:t>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Omicron XBB.1.5 COVID-19 vaccines</a:t>
            </a:r>
            <a:r>
              <a:rPr lang="en-GB" sz="3600" b="1" baseline="30000" dirty="0">
                <a:effectLst/>
                <a:latin typeface="Arial" panose="020B0604020202020204" pitchFamily="34" charset="0"/>
                <a:ea typeface="Calibri" panose="020F0502020204030204" pitchFamily="34" charset="0"/>
              </a:rPr>
              <a:t> </a:t>
            </a:r>
            <a:r>
              <a:rPr lang="en-GB" sz="3600" b="1" dirty="0"/>
              <a:t>– spring 2024</a:t>
            </a:r>
          </a:p>
        </p:txBody>
      </p:sp>
      <p:sp>
        <p:nvSpPr>
          <p:cNvPr id="3" name="Content Placeholder 2">
            <a:extLst>
              <a:ext uri="{FF2B5EF4-FFF2-40B4-BE49-F238E27FC236}">
                <a16:creationId xmlns:a16="http://schemas.microsoft.com/office/drawing/2014/main" id="{A9093194-5A37-CB98-9BFF-597A3819C4B3}"/>
              </a:ext>
            </a:extLst>
          </p:cNvPr>
          <p:cNvSpPr>
            <a:spLocks noGrp="1"/>
          </p:cNvSpPr>
          <p:nvPr>
            <p:ph idx="1"/>
          </p:nvPr>
        </p:nvSpPr>
        <p:spPr>
          <a:xfrm>
            <a:off x="838200" y="2187574"/>
            <a:ext cx="10515600" cy="4351338"/>
          </a:xfrm>
        </p:spPr>
        <p:txBody>
          <a:bodyPr/>
          <a:lstStyle/>
          <a:p>
            <a:r>
              <a:rPr lang="en-GB" sz="2400" dirty="0">
                <a:solidFill>
                  <a:srgbClr val="002060"/>
                </a:solidFill>
                <a:ea typeface="Source Sans Pro"/>
                <a:cs typeface="Calibri"/>
              </a:rPr>
              <a:t>The information contained in these slides is accurate at the time of publication 8 March 2024. These slides are version controlled; this is version 1</a:t>
            </a:r>
          </a:p>
          <a:p>
            <a:r>
              <a:rPr lang="en-GB" sz="2400" dirty="0">
                <a:solidFill>
                  <a:srgbClr val="002060"/>
                </a:solidFill>
                <a:ea typeface="Source Sans Pro"/>
                <a:cs typeface="Calibri"/>
              </a:rPr>
              <a:t>It is important that </a:t>
            </a:r>
            <a:r>
              <a:rPr lang="en-GB" sz="2400" dirty="0"/>
              <a:t>COVID-19 immunisers and/or those who are providing COVID-19 immunisation advice, should </a:t>
            </a:r>
            <a:r>
              <a:rPr lang="en-GB" sz="2400" dirty="0">
                <a:solidFill>
                  <a:srgbClr val="002060"/>
                </a:solidFill>
                <a:ea typeface="Source Sans Pro"/>
              </a:rPr>
              <a:t>always ensure they are accessing the most up to date information and refer to the </a:t>
            </a:r>
            <a:r>
              <a:rPr lang="en-GB" sz="2400" u="sng" dirty="0">
                <a:hlinkClick r:id="rId2"/>
              </a:rPr>
              <a:t>Green Book COVID-19 chapter 14a</a:t>
            </a:r>
            <a:r>
              <a:rPr lang="en-GB" sz="2400" dirty="0"/>
              <a:t> </a:t>
            </a:r>
            <a:r>
              <a:rPr lang="en-GB" sz="2400" dirty="0">
                <a:solidFill>
                  <a:srgbClr val="002060"/>
                </a:solidFill>
                <a:ea typeface="Source Sans Pro"/>
              </a:rPr>
              <a:t>and other authoritative sources when administering vaccines.</a:t>
            </a:r>
          </a:p>
          <a:p>
            <a:endParaRPr lang="en-GB" dirty="0"/>
          </a:p>
        </p:txBody>
      </p:sp>
      <p:sp>
        <p:nvSpPr>
          <p:cNvPr id="5" name="Slide Number Placeholder 4">
            <a:extLst>
              <a:ext uri="{FF2B5EF4-FFF2-40B4-BE49-F238E27FC236}">
                <a16:creationId xmlns:a16="http://schemas.microsoft.com/office/drawing/2014/main" id="{7CF93F04-AAF2-EDB6-D862-F320D4C40915}"/>
              </a:ext>
            </a:extLst>
          </p:cNvPr>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2178567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4EF24-0F68-6F60-21AA-EADF346E6201}"/>
              </a:ext>
            </a:extLst>
          </p:cNvPr>
          <p:cNvSpPr>
            <a:spLocks noGrp="1"/>
          </p:cNvSpPr>
          <p:nvPr>
            <p:ph type="title"/>
          </p:nvPr>
        </p:nvSpPr>
        <p:spPr>
          <a:xfrm>
            <a:off x="145026" y="-12753"/>
            <a:ext cx="11901948" cy="795024"/>
          </a:xfrm>
        </p:spPr>
        <p:txBody>
          <a:bodyPr/>
          <a:lstStyle/>
          <a:p>
            <a:pPr algn="ctr"/>
            <a:r>
              <a:rPr lang="en-GB" sz="4000" b="1" dirty="0"/>
              <a:t>Adverse reactions </a:t>
            </a:r>
            <a:endParaRPr lang="en-GB" sz="4000" dirty="0"/>
          </a:p>
        </p:txBody>
      </p:sp>
      <p:sp>
        <p:nvSpPr>
          <p:cNvPr id="3" name="Content Placeholder 2">
            <a:extLst>
              <a:ext uri="{FF2B5EF4-FFF2-40B4-BE49-F238E27FC236}">
                <a16:creationId xmlns:a16="http://schemas.microsoft.com/office/drawing/2014/main" id="{F365E5DC-2161-F80C-0E67-775236EDEB21}"/>
              </a:ext>
            </a:extLst>
          </p:cNvPr>
          <p:cNvSpPr>
            <a:spLocks noGrp="1"/>
          </p:cNvSpPr>
          <p:nvPr>
            <p:ph idx="1"/>
          </p:nvPr>
        </p:nvSpPr>
        <p:spPr>
          <a:xfrm>
            <a:off x="145026" y="782271"/>
            <a:ext cx="11762722" cy="4351338"/>
          </a:xfrm>
        </p:spPr>
        <p:txBody>
          <a:bodyPr/>
          <a:lstStyle/>
          <a:p>
            <a:pPr>
              <a:lnSpc>
                <a:spcPct val="100000"/>
              </a:lnSpc>
            </a:pPr>
            <a:r>
              <a:rPr lang="en-GB" sz="2000" dirty="0"/>
              <a:t>Local reactions at the injection site are fairly common after Pfizer BioNTech COVID-19 vaccine, primarily pain at the injection site, usually without redness and swelling. Systemic events reported were generally mild and short lived (Walsh et al, 2020). </a:t>
            </a:r>
          </a:p>
          <a:p>
            <a:pPr>
              <a:lnSpc>
                <a:spcPct val="100000"/>
              </a:lnSpc>
            </a:pPr>
            <a:r>
              <a:rPr lang="en-GB" sz="2000" b="0" i="0" dirty="0">
                <a:solidFill>
                  <a:srgbClr val="002060"/>
                </a:solidFill>
                <a:effectLst/>
              </a:rPr>
              <a:t>The most frequent adverse reactions in children 5 to 11 years of age that received 2 doses of </a:t>
            </a:r>
            <a:r>
              <a:rPr lang="en-GB" sz="2000" dirty="0">
                <a:effectLst/>
                <a:latin typeface="Arial" panose="020B0604020202020204" pitchFamily="34" charset="0"/>
                <a:ea typeface="Calibri" panose="020F0502020204030204" pitchFamily="34" charset="0"/>
              </a:rPr>
              <a:t>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10 mcg </a:t>
            </a:r>
            <a:r>
              <a:rPr lang="en-GB" sz="2000" i="0" dirty="0">
                <a:solidFill>
                  <a:srgbClr val="002060"/>
                </a:solidFill>
                <a:effectLst/>
              </a:rPr>
              <a:t>were </a:t>
            </a:r>
            <a:r>
              <a:rPr lang="en-GB" sz="2000" b="0" i="0" dirty="0">
                <a:solidFill>
                  <a:srgbClr val="002060"/>
                </a:solidFill>
                <a:effectLst/>
              </a:rPr>
              <a:t>injection site pain (&gt; 80%), fatigue (&gt; 50%), headache (&gt; 30%), injection site redness and swelling (≥ 20%), myalgia, chills, and diarrhoea (&gt; 10%).</a:t>
            </a:r>
          </a:p>
          <a:p>
            <a:pPr marL="0" indent="0" algn="l">
              <a:buNone/>
            </a:pPr>
            <a:r>
              <a:rPr lang="en-GB" sz="2000" b="1" i="1" dirty="0">
                <a:solidFill>
                  <a:srgbClr val="002060"/>
                </a:solidFill>
                <a:effectLst/>
              </a:rPr>
              <a:t>Children 5 to 11 years of age (i.e., 5 to less than 12 years of age) – after booster dose</a:t>
            </a:r>
            <a:endParaRPr lang="en-GB" sz="2000" b="1" i="0" dirty="0">
              <a:solidFill>
                <a:srgbClr val="002060"/>
              </a:solidFill>
              <a:effectLst/>
            </a:endParaRPr>
          </a:p>
          <a:p>
            <a:pPr algn="l"/>
            <a:r>
              <a:rPr lang="en-GB" sz="2000" b="0" i="0" dirty="0">
                <a:solidFill>
                  <a:srgbClr val="002060"/>
                </a:solidFill>
                <a:effectLst/>
              </a:rPr>
              <a:t>A study highlighted that a total of 401 children 5 to 11 years of age received a booster dose of Comirnaty</a:t>
            </a:r>
            <a:r>
              <a:rPr lang="en-GB" sz="2000" baseline="30000" dirty="0">
                <a:effectLst/>
                <a:latin typeface="Arial" panose="020B0604020202020204" pitchFamily="34" charset="0"/>
                <a:ea typeface="Calibri" panose="020F0502020204030204" pitchFamily="34" charset="0"/>
              </a:rPr>
              <a:t> ®</a:t>
            </a:r>
            <a:r>
              <a:rPr lang="en-GB" sz="2000" b="0" i="0" dirty="0">
                <a:solidFill>
                  <a:srgbClr val="002060"/>
                </a:solidFill>
                <a:effectLst/>
              </a:rPr>
              <a:t> 10 mcg at least 5 months (range of 5 to 9 months) after completing the primary series. The analysis of the Study 3 Phase 2/3 subset is based on data up to the cut-off date of 22 March 2022 (median follow-up time of 1.3 months).</a:t>
            </a:r>
          </a:p>
          <a:p>
            <a:pPr algn="l"/>
            <a:r>
              <a:rPr lang="en-GB" sz="2000" b="0" i="0" dirty="0">
                <a:solidFill>
                  <a:srgbClr val="002060"/>
                </a:solidFill>
                <a:effectLst/>
              </a:rPr>
              <a:t>The overall safety profile for the booster dose was similar to that seen after the primary course. The most frequent adverse reactions in children 5 to 11 years of age were injection site pain (&gt; 70%), fatigue (&gt; 40%), headache (&gt; 30%), myalgia, chills, injection site redness and swelling (&gt; 10%).</a:t>
            </a:r>
          </a:p>
          <a:p>
            <a:pPr marL="0" indent="0" algn="ctr">
              <a:lnSpc>
                <a:spcPct val="100000"/>
              </a:lnSpc>
              <a:buNone/>
            </a:pPr>
            <a:r>
              <a:rPr lang="en-GB" sz="2000" dirty="0">
                <a:hlinkClick r:id="rId3"/>
              </a:rPr>
              <a:t>Regulatory approval of Pfizer/BioNTech vaccine for COVID-19 - GOV.UK (www.gov.uk)</a:t>
            </a:r>
            <a:endParaRPr lang="en-GB" sz="2000" dirty="0">
              <a:solidFill>
                <a:srgbClr val="002060"/>
              </a:solidFill>
            </a:endParaRPr>
          </a:p>
          <a:p>
            <a:pPr marL="0" indent="0" algn="ctr">
              <a:lnSpc>
                <a:spcPct val="100000"/>
              </a:lnSpc>
              <a:buNone/>
            </a:pPr>
            <a:r>
              <a:rPr lang="en-GB" sz="1800" b="1" dirty="0"/>
              <a:t>The safety of Comirnaty Omicron XBB.1.5 is inferred from safety data of the prior Comirnaty vaccines</a:t>
            </a:r>
          </a:p>
        </p:txBody>
      </p:sp>
      <p:sp>
        <p:nvSpPr>
          <p:cNvPr id="5" name="Slide Number Placeholder 4">
            <a:extLst>
              <a:ext uri="{FF2B5EF4-FFF2-40B4-BE49-F238E27FC236}">
                <a16:creationId xmlns:a16="http://schemas.microsoft.com/office/drawing/2014/main" id="{DF165EB2-13E9-687C-ED4F-3E9BD75E076B}"/>
              </a:ext>
            </a:extLst>
          </p:cNvPr>
          <p:cNvSpPr>
            <a:spLocks noGrp="1"/>
          </p:cNvSpPr>
          <p:nvPr>
            <p:ph type="sldNum" sz="quarter" idx="12"/>
          </p:nvPr>
        </p:nvSpPr>
        <p:spPr/>
        <p:txBody>
          <a:bodyPr/>
          <a:lstStyle/>
          <a:p>
            <a:fld id="{561D0CCE-8DCC-44DC-A653-AE62B1D84A52}" type="slidenum">
              <a:rPr lang="en-GB" smtClean="0"/>
              <a:pPr/>
              <a:t>30</a:t>
            </a:fld>
            <a:endParaRPr lang="en-GB"/>
          </a:p>
        </p:txBody>
      </p:sp>
    </p:spTree>
    <p:extLst>
      <p:ext uri="{BB962C8B-B14F-4D97-AF65-F5344CB8AC3E}">
        <p14:creationId xmlns:p14="http://schemas.microsoft.com/office/powerpoint/2010/main" val="24045835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65F96-5766-AD34-D372-54061BC1B6E4}"/>
              </a:ext>
            </a:extLst>
          </p:cNvPr>
          <p:cNvSpPr>
            <a:spLocks noGrp="1"/>
          </p:cNvSpPr>
          <p:nvPr>
            <p:ph type="title"/>
          </p:nvPr>
        </p:nvSpPr>
        <p:spPr>
          <a:xfrm>
            <a:off x="746760" y="1604645"/>
            <a:ext cx="10515600" cy="1325563"/>
          </a:xfrm>
        </p:spPr>
        <p:txBody>
          <a:bodyPr/>
          <a:lstStyle/>
          <a:p>
            <a:pPr algn="ctr"/>
            <a:r>
              <a:rPr lang="en-GB" sz="4400" b="1" dirty="0">
                <a:effectLst/>
                <a:latin typeface="Arial" panose="020B0604020202020204" pitchFamily="34" charset="0"/>
                <a:ea typeface="Calibri" panose="020F0502020204030204" pitchFamily="34" charset="0"/>
              </a:rPr>
              <a:t>Pfizer Comirnaty</a:t>
            </a:r>
            <a:r>
              <a:rPr lang="en-GB" sz="4400" b="1" baseline="30000" dirty="0">
                <a:effectLst/>
                <a:latin typeface="Arial" panose="020B0604020202020204" pitchFamily="34" charset="0"/>
                <a:ea typeface="Calibri" panose="020F0502020204030204" pitchFamily="34" charset="0"/>
              </a:rPr>
              <a:t>®</a:t>
            </a:r>
            <a:r>
              <a:rPr lang="en-GB" sz="4400" b="1" dirty="0">
                <a:effectLst/>
                <a:latin typeface="Arial" panose="020B0604020202020204" pitchFamily="34" charset="0"/>
                <a:ea typeface="Calibri" panose="020F0502020204030204" pitchFamily="34" charset="0"/>
              </a:rPr>
              <a:t> Omicron XBB.1.5</a:t>
            </a:r>
            <a:r>
              <a:rPr lang="en-GB" sz="4400" b="1" baseline="30000" dirty="0">
                <a:effectLst/>
                <a:latin typeface="Arial" panose="020B0604020202020204" pitchFamily="34" charset="0"/>
                <a:ea typeface="Calibri" panose="020F0502020204030204" pitchFamily="34" charset="0"/>
              </a:rPr>
              <a:t>▼</a:t>
            </a:r>
            <a:r>
              <a:rPr lang="en-GB" sz="4400" b="1" dirty="0">
                <a:effectLst/>
                <a:latin typeface="Arial" panose="020B0604020202020204" pitchFamily="34" charset="0"/>
                <a:ea typeface="Calibri" panose="020F0502020204030204" pitchFamily="34" charset="0"/>
              </a:rPr>
              <a:t> 30 microgram per dose dispersion for injection COVID-19 mRNA Vaccine</a:t>
            </a:r>
            <a:br>
              <a:rPr lang="en-GB" sz="4400" b="1" dirty="0">
                <a:effectLst/>
                <a:latin typeface="Arial" panose="020B0604020202020204" pitchFamily="34" charset="0"/>
                <a:ea typeface="Calibri" panose="020F0502020204030204" pitchFamily="34" charset="0"/>
              </a:rPr>
            </a:br>
            <a:br>
              <a:rPr lang="en-GB" sz="4400" b="1" dirty="0">
                <a:effectLst/>
                <a:latin typeface="Arial" panose="020B0604020202020204" pitchFamily="34" charset="0"/>
                <a:ea typeface="Calibri" panose="020F0502020204030204" pitchFamily="34" charset="0"/>
              </a:rPr>
            </a:br>
            <a:endParaRPr lang="en-GB" dirty="0"/>
          </a:p>
        </p:txBody>
      </p:sp>
      <p:sp>
        <p:nvSpPr>
          <p:cNvPr id="5" name="Slide Number Placeholder 4">
            <a:extLst>
              <a:ext uri="{FF2B5EF4-FFF2-40B4-BE49-F238E27FC236}">
                <a16:creationId xmlns:a16="http://schemas.microsoft.com/office/drawing/2014/main" id="{3ADA5E01-2FE7-5E4E-2ACB-D7F66F68841A}"/>
              </a:ext>
            </a:extLst>
          </p:cNvPr>
          <p:cNvSpPr>
            <a:spLocks noGrp="1"/>
          </p:cNvSpPr>
          <p:nvPr>
            <p:ph type="sldNum" sz="quarter" idx="12"/>
          </p:nvPr>
        </p:nvSpPr>
        <p:spPr/>
        <p:txBody>
          <a:bodyPr/>
          <a:lstStyle/>
          <a:p>
            <a:fld id="{561D0CCE-8DCC-44DC-A653-AE62B1D84A52}" type="slidenum">
              <a:rPr lang="en-GB" smtClean="0"/>
              <a:pPr/>
              <a:t>31</a:t>
            </a:fld>
            <a:endParaRPr lang="en-GB"/>
          </a:p>
        </p:txBody>
      </p:sp>
    </p:spTree>
    <p:extLst>
      <p:ext uri="{BB962C8B-B14F-4D97-AF65-F5344CB8AC3E}">
        <p14:creationId xmlns:p14="http://schemas.microsoft.com/office/powerpoint/2010/main" val="4972727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box with text and images&#10;&#10;Description automatically generated">
            <a:extLst>
              <a:ext uri="{FF2B5EF4-FFF2-40B4-BE49-F238E27FC236}">
                <a16:creationId xmlns:a16="http://schemas.microsoft.com/office/drawing/2014/main" id="{19C1694F-258B-30D3-9B13-29C5CC2697E5}"/>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35405" t="55790" r="24401" b="28313"/>
          <a:stretch/>
        </p:blipFill>
        <p:spPr>
          <a:xfrm>
            <a:off x="3316064" y="1981681"/>
            <a:ext cx="5559872" cy="2320864"/>
          </a:xfrm>
          <a:prstGeom prst="rect">
            <a:avLst/>
          </a:prstGeom>
          <a:noFill/>
        </p:spPr>
      </p:pic>
      <p:sp>
        <p:nvSpPr>
          <p:cNvPr id="5" name="Slide Number Placeholder 4" hidden="1">
            <a:extLst>
              <a:ext uri="{FF2B5EF4-FFF2-40B4-BE49-F238E27FC236}">
                <a16:creationId xmlns:a16="http://schemas.microsoft.com/office/drawing/2014/main" id="{8A3D984F-1981-4377-D9D1-3851DFEA2601}"/>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32</a:t>
            </a:fld>
            <a:endParaRPr lang="en-GB"/>
          </a:p>
        </p:txBody>
      </p:sp>
      <p:sp>
        <p:nvSpPr>
          <p:cNvPr id="3" name="TextBox 2">
            <a:extLst>
              <a:ext uri="{FF2B5EF4-FFF2-40B4-BE49-F238E27FC236}">
                <a16:creationId xmlns:a16="http://schemas.microsoft.com/office/drawing/2014/main" id="{779D0DF5-9FB6-9B44-ACE2-BCBA320F6586}"/>
              </a:ext>
            </a:extLst>
          </p:cNvPr>
          <p:cNvSpPr txBox="1"/>
          <p:nvPr/>
        </p:nvSpPr>
        <p:spPr>
          <a:xfrm>
            <a:off x="0" y="0"/>
            <a:ext cx="12192000" cy="2308324"/>
          </a:xfrm>
          <a:prstGeom prst="rect">
            <a:avLst/>
          </a:prstGeom>
          <a:noFill/>
        </p:spPr>
        <p:txBody>
          <a:bodyPr wrap="square">
            <a:spAutoFit/>
          </a:bodyPr>
          <a:lstStyle/>
          <a:p>
            <a:r>
              <a:rPr lang="en-GB" sz="3600" b="1" dirty="0">
                <a:effectLst/>
                <a:latin typeface="Arial" panose="020B0604020202020204" pitchFamily="34" charset="0"/>
                <a:ea typeface="Calibri" panose="020F0502020204030204" pitchFamily="34" charset="0"/>
              </a:rPr>
              <a:t>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Omicron XBB.1.5</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30 microgram per dose dispersion for injection COVID-19 mRNA Vaccine</a:t>
            </a:r>
            <a:br>
              <a:rPr lang="en-GB" sz="3600" b="1" dirty="0">
                <a:effectLst/>
                <a:latin typeface="Arial" panose="020B0604020202020204" pitchFamily="34" charset="0"/>
                <a:ea typeface="Calibri" panose="020F0502020204030204" pitchFamily="34" charset="0"/>
              </a:rPr>
            </a:br>
            <a:br>
              <a:rPr lang="en-GB" sz="3600" b="1" dirty="0">
                <a:effectLst/>
                <a:latin typeface="Arial" panose="020B0604020202020204" pitchFamily="34" charset="0"/>
                <a:ea typeface="Calibri" panose="020F0502020204030204" pitchFamily="34" charset="0"/>
              </a:rPr>
            </a:br>
            <a:endParaRPr lang="en-GB" sz="3600" dirty="0"/>
          </a:p>
        </p:txBody>
      </p:sp>
      <p:sp>
        <p:nvSpPr>
          <p:cNvPr id="4" name="TextBox 3">
            <a:extLst>
              <a:ext uri="{FF2B5EF4-FFF2-40B4-BE49-F238E27FC236}">
                <a16:creationId xmlns:a16="http://schemas.microsoft.com/office/drawing/2014/main" id="{36469634-9F01-73FB-E21C-8E292DF419CA}"/>
              </a:ext>
            </a:extLst>
          </p:cNvPr>
          <p:cNvSpPr txBox="1"/>
          <p:nvPr/>
        </p:nvSpPr>
        <p:spPr>
          <a:xfrm>
            <a:off x="363020" y="5153555"/>
            <a:ext cx="11748977" cy="707886"/>
          </a:xfrm>
          <a:prstGeom prst="rect">
            <a:avLst/>
          </a:prstGeom>
          <a:noFill/>
        </p:spPr>
        <p:txBody>
          <a:bodyPr wrap="square">
            <a:spAutoFit/>
          </a:bodyPr>
          <a:lstStyle/>
          <a:p>
            <a:pPr algn="ctr"/>
            <a:r>
              <a:rPr lang="en-GB" sz="2000" dirty="0">
                <a:hlinkClick r:id="rId4"/>
              </a:rPr>
              <a:t>SmPC</a:t>
            </a:r>
            <a:r>
              <a:rPr lang="en-GB" sz="2000" dirty="0">
                <a:effectLst/>
                <a:ea typeface="Calibri" panose="020F0502020204030204" pitchFamily="34" charset="0"/>
              </a:rPr>
              <a:t> Pfizer Comirnaty</a:t>
            </a:r>
            <a:r>
              <a:rPr lang="en-GB" sz="2000" baseline="30000" dirty="0">
                <a:effectLst/>
                <a:ea typeface="Calibri" panose="020F0502020204030204" pitchFamily="34" charset="0"/>
              </a:rPr>
              <a:t>®</a:t>
            </a:r>
            <a:r>
              <a:rPr lang="en-GB" sz="2000" dirty="0">
                <a:effectLst/>
                <a:ea typeface="Calibri" panose="020F0502020204030204" pitchFamily="34" charset="0"/>
              </a:rPr>
              <a:t> Omicron XBB.1.5</a:t>
            </a:r>
            <a:r>
              <a:rPr lang="en-GB" sz="2000" baseline="30000" dirty="0">
                <a:effectLst/>
                <a:ea typeface="Calibri" panose="020F0502020204030204" pitchFamily="34" charset="0"/>
              </a:rPr>
              <a:t>▼</a:t>
            </a:r>
            <a:r>
              <a:rPr lang="en-GB" sz="2000" dirty="0">
                <a:effectLst/>
                <a:ea typeface="Calibri" panose="020F0502020204030204" pitchFamily="34" charset="0"/>
              </a:rPr>
              <a:t> 30 microgram per dose dispersion for injection COVID-19 mRNA Vaccine (nucleoside modified) </a:t>
            </a:r>
            <a:r>
              <a:rPr lang="en-GB" sz="2000" dirty="0" err="1">
                <a:effectLst/>
                <a:ea typeface="Calibri" panose="020F0502020204030204" pitchFamily="34" charset="0"/>
              </a:rPr>
              <a:t>raxtozinameran</a:t>
            </a:r>
            <a:r>
              <a:rPr lang="en-GB" sz="2000" dirty="0"/>
              <a:t> </a:t>
            </a:r>
          </a:p>
        </p:txBody>
      </p:sp>
    </p:spTree>
    <p:extLst>
      <p:ext uri="{BB962C8B-B14F-4D97-AF65-F5344CB8AC3E}">
        <p14:creationId xmlns:p14="http://schemas.microsoft.com/office/powerpoint/2010/main" val="13744226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7EAAB-7A77-8DF4-7A46-7DF0F893A17B}"/>
              </a:ext>
            </a:extLst>
          </p:cNvPr>
          <p:cNvSpPr>
            <a:spLocks noGrp="1"/>
          </p:cNvSpPr>
          <p:nvPr>
            <p:ph type="title"/>
          </p:nvPr>
        </p:nvSpPr>
        <p:spPr>
          <a:xfrm>
            <a:off x="136451" y="51465"/>
            <a:ext cx="11919098" cy="1325563"/>
          </a:xfrm>
        </p:spPr>
        <p:txBody>
          <a:bodyPr/>
          <a:lstStyle/>
          <a:p>
            <a:pPr algn="ctr"/>
            <a:r>
              <a:rPr lang="en-GB" sz="3200" b="1" dirty="0"/>
              <a:t>Current licence approval to administer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30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4EF55F94-17A6-9170-836A-4BBDB4C7553D}"/>
              </a:ext>
            </a:extLst>
          </p:cNvPr>
          <p:cNvSpPr>
            <a:spLocks noGrp="1"/>
          </p:cNvSpPr>
          <p:nvPr>
            <p:ph idx="1"/>
          </p:nvPr>
        </p:nvSpPr>
        <p:spPr>
          <a:xfrm>
            <a:off x="714909" y="2905683"/>
            <a:ext cx="10995837" cy="4351338"/>
          </a:xfrm>
        </p:spPr>
        <p:txBody>
          <a:bodyPr/>
          <a:lstStyle/>
          <a:p>
            <a:pPr marL="0" indent="0">
              <a:buNone/>
            </a:pPr>
            <a:r>
              <a:rPr lang="en-GB" sz="2000" dirty="0">
                <a:effectLst/>
              </a:rPr>
              <a:t>This vaccine is indicated for the immunisation of adults and adolescents from </a:t>
            </a:r>
            <a:r>
              <a:rPr lang="en-GB" sz="2000" dirty="0"/>
              <a:t>12 years of age </a:t>
            </a:r>
            <a:r>
              <a:rPr lang="en-GB" sz="2000" dirty="0">
                <a:effectLst/>
              </a:rPr>
              <a:t>in accordance with the vaccine products to be used in the spring 2024 COVID-19 Vaccination programme </a:t>
            </a:r>
            <a:r>
              <a:rPr lang="en-GB" sz="2000" dirty="0">
                <a:hlinkClick r:id="rId3"/>
              </a:rPr>
              <a:t>COVID-19 spring booster 2024 (WHC/2024/009) | GOV.WALES</a:t>
            </a:r>
            <a:r>
              <a:rPr lang="en-GB" sz="2000" dirty="0"/>
              <a:t> including </a:t>
            </a:r>
            <a:r>
              <a:rPr lang="en-GB" sz="2000" dirty="0">
                <a:effectLst/>
              </a:rPr>
              <a:t>recommendations given in </a:t>
            </a:r>
            <a:r>
              <a:rPr lang="en-GB" sz="2000" dirty="0">
                <a:effectLst/>
                <a:hlinkClick r:id="rId4"/>
              </a:rPr>
              <a:t>Chapter 14a </a:t>
            </a:r>
            <a:r>
              <a:rPr lang="en-GB" sz="2000" dirty="0">
                <a:effectLst/>
              </a:rPr>
              <a:t>of Immunisation Against Infectious Disease (the ‘Green Book’) and subsequent official correspondence/publications.</a:t>
            </a:r>
            <a:endParaRPr lang="en-GB" sz="2400" dirty="0"/>
          </a:p>
          <a:p>
            <a:endParaRPr lang="en-GB" sz="2000" dirty="0">
              <a:solidFill>
                <a:srgbClr val="002060"/>
              </a:solidFill>
            </a:endParaRPr>
          </a:p>
          <a:p>
            <a:endParaRPr lang="en-GB" sz="2000" b="0" i="0" dirty="0">
              <a:solidFill>
                <a:srgbClr val="002060"/>
              </a:solidFill>
              <a:effectLst/>
            </a:endParaRPr>
          </a:p>
          <a:p>
            <a:pPr marL="0" indent="0" algn="ctr">
              <a:buNone/>
            </a:pPr>
            <a:r>
              <a:rPr lang="en-GB" sz="2000" dirty="0">
                <a:hlinkClick r:id="rId5"/>
              </a:rPr>
              <a:t>Regulatory approval of Pfizer/BioNTech vaccine for COVID-19 - GOV.UK (www.gov.uk)</a:t>
            </a:r>
            <a:endParaRPr lang="en-GB" sz="2000" dirty="0">
              <a:solidFill>
                <a:srgbClr val="002060"/>
              </a:solidFill>
            </a:endParaRPr>
          </a:p>
          <a:p>
            <a:endParaRPr lang="en-GB" sz="2000" dirty="0">
              <a:solidFill>
                <a:srgbClr val="002060"/>
              </a:solidFill>
            </a:endParaRPr>
          </a:p>
          <a:p>
            <a:endParaRPr lang="en-GB" sz="2000" b="0" i="0" dirty="0">
              <a:solidFill>
                <a:srgbClr val="002060"/>
              </a:solidFill>
              <a:effectLst/>
            </a:endParaRPr>
          </a:p>
        </p:txBody>
      </p:sp>
      <p:sp>
        <p:nvSpPr>
          <p:cNvPr id="5" name="Slide Number Placeholder 4">
            <a:extLst>
              <a:ext uri="{FF2B5EF4-FFF2-40B4-BE49-F238E27FC236}">
                <a16:creationId xmlns:a16="http://schemas.microsoft.com/office/drawing/2014/main" id="{18AE5004-B813-7748-A383-05612621E525}"/>
              </a:ext>
            </a:extLst>
          </p:cNvPr>
          <p:cNvSpPr>
            <a:spLocks noGrp="1"/>
          </p:cNvSpPr>
          <p:nvPr>
            <p:ph type="sldNum" sz="quarter" idx="12"/>
          </p:nvPr>
        </p:nvSpPr>
        <p:spPr/>
        <p:txBody>
          <a:bodyPr/>
          <a:lstStyle/>
          <a:p>
            <a:fld id="{561D0CCE-8DCC-44DC-A653-AE62B1D84A52}" type="slidenum">
              <a:rPr lang="en-GB" smtClean="0"/>
              <a:pPr/>
              <a:t>33</a:t>
            </a:fld>
            <a:endParaRPr lang="en-GB"/>
          </a:p>
        </p:txBody>
      </p:sp>
      <p:pic>
        <p:nvPicPr>
          <p:cNvPr id="6" name="Picture 5" descr="A group of vials with labels&#10;&#10;Description automatically generated">
            <a:extLst>
              <a:ext uri="{FF2B5EF4-FFF2-40B4-BE49-F238E27FC236}">
                <a16:creationId xmlns:a16="http://schemas.microsoft.com/office/drawing/2014/main" id="{A498811E-11EB-11A3-0A4F-321C462C074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6407" t="9419" r="40571"/>
          <a:stretch/>
        </p:blipFill>
        <p:spPr>
          <a:xfrm>
            <a:off x="1239521" y="955497"/>
            <a:ext cx="871366" cy="1756881"/>
          </a:xfrm>
          <a:prstGeom prst="rect">
            <a:avLst/>
          </a:prstGeom>
        </p:spPr>
      </p:pic>
    </p:spTree>
    <p:extLst>
      <p:ext uri="{BB962C8B-B14F-4D97-AF65-F5344CB8AC3E}">
        <p14:creationId xmlns:p14="http://schemas.microsoft.com/office/powerpoint/2010/main" val="3349598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E681F-7865-6E79-581A-D445871CC13B}"/>
              </a:ext>
            </a:extLst>
          </p:cNvPr>
          <p:cNvSpPr>
            <a:spLocks noGrp="1"/>
          </p:cNvSpPr>
          <p:nvPr>
            <p:ph type="title"/>
          </p:nvPr>
        </p:nvSpPr>
        <p:spPr>
          <a:xfrm>
            <a:off x="838200" y="243208"/>
            <a:ext cx="10515600" cy="1325563"/>
          </a:xfrm>
        </p:spPr>
        <p:txBody>
          <a:bodyPr/>
          <a:lstStyle/>
          <a:p>
            <a:pPr algn="ctr"/>
            <a:r>
              <a:rPr lang="en-GB" sz="4000" b="1" dirty="0"/>
              <a:t>Patient Group Directions (PGDs) and </a:t>
            </a:r>
            <a:br>
              <a:rPr lang="en-GB" sz="4000" b="1" dirty="0"/>
            </a:br>
            <a:r>
              <a:rPr lang="en-GB" sz="4000" b="1" dirty="0"/>
              <a:t>National Protocols</a:t>
            </a:r>
          </a:p>
        </p:txBody>
      </p:sp>
      <p:sp>
        <p:nvSpPr>
          <p:cNvPr id="3" name="Content Placeholder 2">
            <a:extLst>
              <a:ext uri="{FF2B5EF4-FFF2-40B4-BE49-F238E27FC236}">
                <a16:creationId xmlns:a16="http://schemas.microsoft.com/office/drawing/2014/main" id="{8C4D45B6-5C47-9074-248E-9DE073F2D669}"/>
              </a:ext>
            </a:extLst>
          </p:cNvPr>
          <p:cNvSpPr>
            <a:spLocks noGrp="1"/>
          </p:cNvSpPr>
          <p:nvPr>
            <p:ph idx="1"/>
          </p:nvPr>
        </p:nvSpPr>
        <p:spPr>
          <a:xfrm>
            <a:off x="1105328" y="1568771"/>
            <a:ext cx="10515600" cy="4351338"/>
          </a:xfrm>
        </p:spPr>
        <p:txBody>
          <a:bodyPr/>
          <a:lstStyle/>
          <a:p>
            <a:pPr marL="457200" lvl="1" indent="0">
              <a:buNone/>
            </a:pPr>
            <a:endParaRPr lang="en-GB" sz="2000" dirty="0"/>
          </a:p>
          <a:p>
            <a:endParaRPr lang="en-GB" dirty="0"/>
          </a:p>
        </p:txBody>
      </p:sp>
      <p:sp>
        <p:nvSpPr>
          <p:cNvPr id="5" name="Slide Number Placeholder 4">
            <a:extLst>
              <a:ext uri="{FF2B5EF4-FFF2-40B4-BE49-F238E27FC236}">
                <a16:creationId xmlns:a16="http://schemas.microsoft.com/office/drawing/2014/main" id="{ADAB8D12-92C6-2A33-A9A7-833C614B6CB3}"/>
              </a:ext>
            </a:extLst>
          </p:cNvPr>
          <p:cNvSpPr>
            <a:spLocks noGrp="1"/>
          </p:cNvSpPr>
          <p:nvPr>
            <p:ph type="sldNum" sz="quarter" idx="12"/>
          </p:nvPr>
        </p:nvSpPr>
        <p:spPr/>
        <p:txBody>
          <a:bodyPr/>
          <a:lstStyle/>
          <a:p>
            <a:fld id="{561D0CCE-8DCC-44DC-A653-AE62B1D84A52}" type="slidenum">
              <a:rPr lang="en-GB" smtClean="0"/>
              <a:pPr/>
              <a:t>34</a:t>
            </a:fld>
            <a:endParaRPr lang="en-GB"/>
          </a:p>
        </p:txBody>
      </p:sp>
      <p:sp>
        <p:nvSpPr>
          <p:cNvPr id="6" name="TextBox 5">
            <a:extLst>
              <a:ext uri="{FF2B5EF4-FFF2-40B4-BE49-F238E27FC236}">
                <a16:creationId xmlns:a16="http://schemas.microsoft.com/office/drawing/2014/main" id="{BD1AC3F7-2A47-182B-DA2A-D89DCF2A7475}"/>
              </a:ext>
            </a:extLst>
          </p:cNvPr>
          <p:cNvSpPr txBox="1"/>
          <p:nvPr/>
        </p:nvSpPr>
        <p:spPr>
          <a:xfrm>
            <a:off x="694553" y="2005012"/>
            <a:ext cx="11337149" cy="1815882"/>
          </a:xfrm>
          <a:prstGeom prst="rect">
            <a:avLst/>
          </a:prstGeom>
          <a:noFill/>
        </p:spPr>
        <p:txBody>
          <a:bodyPr wrap="square">
            <a:spAutoFit/>
          </a:bodyPr>
          <a:lstStyle/>
          <a:p>
            <a:r>
              <a:rPr lang="en-GB" sz="2800" dirty="0">
                <a:effectLst/>
                <a:latin typeface="+mj-lt"/>
                <a:ea typeface="Calibri" panose="020F0502020204030204" pitchFamily="34" charset="0"/>
              </a:rPr>
              <a:t>Omicron XBB.1.5</a:t>
            </a:r>
            <a:r>
              <a:rPr lang="en-GB" sz="2800" baseline="30000" dirty="0">
                <a:effectLst/>
                <a:latin typeface="+mj-lt"/>
                <a:ea typeface="Calibri" panose="020F0502020204030204" pitchFamily="34" charset="0"/>
              </a:rPr>
              <a:t>▼</a:t>
            </a:r>
            <a:r>
              <a:rPr lang="en-GB" sz="2800" dirty="0">
                <a:effectLst/>
                <a:latin typeface="+mj-lt"/>
                <a:ea typeface="Calibri" panose="020F0502020204030204" pitchFamily="34" charset="0"/>
              </a:rPr>
              <a:t> 30 microgram per dose dispersion for injection COVID-19 mRNA Vaccine</a:t>
            </a:r>
            <a:r>
              <a:rPr lang="en-GB" sz="2800" dirty="0">
                <a:hlinkClick r:id="rId2"/>
              </a:rPr>
              <a:t> </a:t>
            </a:r>
            <a:r>
              <a:rPr lang="en-GB" sz="2800" dirty="0"/>
              <a:t>PGD and National Protocol will be available to view here: </a:t>
            </a:r>
            <a:r>
              <a:rPr lang="en-GB" sz="2800" dirty="0">
                <a:hlinkClick r:id="rId2"/>
              </a:rPr>
              <a:t>Patient Group Directions (PGD) - Welsh Medicines Advice Service (wales.nhs.uk)</a:t>
            </a:r>
            <a:endParaRPr lang="en-GB" sz="2800" dirty="0"/>
          </a:p>
        </p:txBody>
      </p:sp>
    </p:spTree>
    <p:extLst>
      <p:ext uri="{BB962C8B-B14F-4D97-AF65-F5344CB8AC3E}">
        <p14:creationId xmlns:p14="http://schemas.microsoft.com/office/powerpoint/2010/main" val="7840792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650D5-BBE8-07DC-773E-F2A1DD4D7A5E}"/>
              </a:ext>
            </a:extLst>
          </p:cNvPr>
          <p:cNvSpPr>
            <a:spLocks noGrp="1"/>
          </p:cNvSpPr>
          <p:nvPr>
            <p:ph type="title"/>
          </p:nvPr>
        </p:nvSpPr>
        <p:spPr>
          <a:xfrm>
            <a:off x="838200" y="1"/>
            <a:ext cx="10515600" cy="1690688"/>
          </a:xfrm>
        </p:spPr>
        <p:txBody>
          <a:bodyPr/>
          <a:lstStyle/>
          <a:p>
            <a:pPr algn="ctr"/>
            <a:r>
              <a:rPr lang="en-GB" sz="3200" b="1" dirty="0"/>
              <a:t>Key features of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30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5FA6C7E7-0FAB-7F36-7F79-8EE509EF5D24}"/>
              </a:ext>
            </a:extLst>
          </p:cNvPr>
          <p:cNvSpPr>
            <a:spLocks noGrp="1"/>
          </p:cNvSpPr>
          <p:nvPr>
            <p:ph idx="1"/>
          </p:nvPr>
        </p:nvSpPr>
        <p:spPr>
          <a:xfrm>
            <a:off x="657546" y="1903450"/>
            <a:ext cx="10696254" cy="4240139"/>
          </a:xfrm>
        </p:spPr>
        <p:txBody>
          <a:bodyPr/>
          <a:lstStyle/>
          <a:p>
            <a:pPr algn="l"/>
            <a:r>
              <a:rPr lang="en-GB" sz="1800" dirty="0">
                <a:effectLst/>
                <a:latin typeface="Arial" panose="020B0604020202020204" pitchFamily="34" charset="0"/>
                <a:ea typeface="Calibri" panose="020F0502020204030204" pitchFamily="34" charset="0"/>
              </a:rPr>
              <a:t>Pfizer 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Omicron XBB.1.5</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30 microgram per dose dispersion for injection COVID-19 mRNA Vaccine</a:t>
            </a:r>
          </a:p>
          <a:p>
            <a:pPr algn="l"/>
            <a:r>
              <a:rPr lang="en-GB" sz="1800" dirty="0" err="1"/>
              <a:t>Raxtozinameran</a:t>
            </a:r>
            <a:r>
              <a:rPr lang="en-GB" sz="1800" dirty="0"/>
              <a:t> is a single-stranded, 5’-capped messenger RNA (mRNA) produced using a cell-free in vitro transcription from the corresponding DNA templates, encoding the viral spike (S) protein of SARS-CoV-2 (Omicron XBB.1.5). </a:t>
            </a:r>
            <a:endParaRPr lang="en-GB" sz="1800" dirty="0">
              <a:effectLst/>
              <a:ea typeface="Calibri" panose="020F0502020204030204" pitchFamily="34" charset="0"/>
            </a:endParaRPr>
          </a:p>
          <a:p>
            <a:pPr algn="l"/>
            <a:r>
              <a:rPr lang="en-GB" sz="1800" b="0" i="0" dirty="0">
                <a:effectLst/>
              </a:rPr>
              <a:t>The vaccine contains the genetic code (mRNA) of the spike protein, which is found on the surface of the SARS-CoV-2 virus. Once inside the body, the spike protein is produced, causing the immune system to recognise it and initiate an immune response. </a:t>
            </a:r>
          </a:p>
          <a:p>
            <a:pPr algn="l"/>
            <a:r>
              <a:rPr lang="en-GB" sz="1800" b="0" i="0" dirty="0">
                <a:effectLst/>
              </a:rPr>
              <a:t>This means that if the body later encounters the spike protein of the coronavirus, the immune system will recognise it and destroy it before causing infection. As there is no whole or live virus involved, the vaccines cannot cause COVID-19 disease. The mRNA is naturally degraded after a few days. </a:t>
            </a:r>
            <a:endParaRPr lang="en-GB" sz="1800" dirty="0">
              <a:solidFill>
                <a:srgbClr val="FFDD00"/>
              </a:solidFill>
              <a:hlinkClick r:id="rId2">
                <a:extLst>
                  <a:ext uri="{A12FA001-AC4F-418D-AE19-62706E023703}">
                    <ahyp:hlinkClr xmlns:ahyp="http://schemas.microsoft.com/office/drawing/2018/hyperlinkcolor" val="tx"/>
                  </a:ext>
                </a:extLst>
              </a:hlinkClick>
            </a:endParaRPr>
          </a:p>
          <a:p>
            <a:r>
              <a:rPr lang="en-GB" sz="1800" dirty="0">
                <a:solidFill>
                  <a:srgbClr val="00A7A7"/>
                </a:solidFill>
                <a:hlinkClick r:id="rId2">
                  <a:extLst>
                    <a:ext uri="{A12FA001-AC4F-418D-AE19-62706E023703}">
                      <ahyp:hlinkClr xmlns:ahyp="http://schemas.microsoft.com/office/drawing/2018/hyperlinkcolor" val="tx"/>
                    </a:ext>
                  </a:extLst>
                </a:hlinkClick>
              </a:rPr>
              <a:t>Home | Vaccine Knowledge Project (ox.ac.uk)</a:t>
            </a:r>
            <a:r>
              <a:rPr lang="en-GB" sz="1800" dirty="0">
                <a:solidFill>
                  <a:srgbClr val="00A7A7"/>
                </a:solidFill>
              </a:rPr>
              <a:t> </a:t>
            </a:r>
            <a:r>
              <a:rPr lang="en-GB" sz="1800" dirty="0"/>
              <a:t>has additional information about different types of vaccines and how they are manufactured.</a:t>
            </a:r>
          </a:p>
          <a:p>
            <a:endParaRPr lang="en-GB" dirty="0"/>
          </a:p>
        </p:txBody>
      </p:sp>
      <p:sp>
        <p:nvSpPr>
          <p:cNvPr id="5" name="Slide Number Placeholder 4">
            <a:extLst>
              <a:ext uri="{FF2B5EF4-FFF2-40B4-BE49-F238E27FC236}">
                <a16:creationId xmlns:a16="http://schemas.microsoft.com/office/drawing/2014/main" id="{6EB85D64-52C2-346E-F979-E2B47F4A06DE}"/>
              </a:ext>
            </a:extLst>
          </p:cNvPr>
          <p:cNvSpPr>
            <a:spLocks noGrp="1"/>
          </p:cNvSpPr>
          <p:nvPr>
            <p:ph type="sldNum" sz="quarter" idx="12"/>
          </p:nvPr>
        </p:nvSpPr>
        <p:spPr/>
        <p:txBody>
          <a:bodyPr/>
          <a:lstStyle/>
          <a:p>
            <a:fld id="{561D0CCE-8DCC-44DC-A653-AE62B1D84A52}" type="slidenum">
              <a:rPr lang="en-GB" smtClean="0"/>
              <a:pPr/>
              <a:t>35</a:t>
            </a:fld>
            <a:endParaRPr lang="en-GB"/>
          </a:p>
        </p:txBody>
      </p:sp>
    </p:spTree>
    <p:extLst>
      <p:ext uri="{BB962C8B-B14F-4D97-AF65-F5344CB8AC3E}">
        <p14:creationId xmlns:p14="http://schemas.microsoft.com/office/powerpoint/2010/main" val="37387343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96272-C5B5-4EA7-BDE4-331149BA4A37}"/>
              </a:ext>
            </a:extLst>
          </p:cNvPr>
          <p:cNvSpPr>
            <a:spLocks noGrp="1"/>
          </p:cNvSpPr>
          <p:nvPr>
            <p:ph type="title"/>
          </p:nvPr>
        </p:nvSpPr>
        <p:spPr>
          <a:xfrm>
            <a:off x="0" y="0"/>
            <a:ext cx="12267344" cy="1325563"/>
          </a:xfrm>
        </p:spPr>
        <p:txBody>
          <a:bodyPr/>
          <a:lstStyle/>
          <a:p>
            <a:pPr algn="ctr"/>
            <a:r>
              <a:rPr lang="en-GB" sz="3200" b="1" dirty="0"/>
              <a:t>List of excipients:</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30 microgram per dose dispersion for injection </a:t>
            </a:r>
            <a:br>
              <a:rPr lang="en-GB" sz="3200" b="1" dirty="0">
                <a:effectLst/>
                <a:latin typeface="Arial" panose="020B0604020202020204" pitchFamily="34" charset="0"/>
                <a:ea typeface="Calibri" panose="020F0502020204030204" pitchFamily="34" charset="0"/>
              </a:rPr>
            </a:br>
            <a:r>
              <a:rPr lang="en-GB" sz="3200" b="1" dirty="0">
                <a:effectLst/>
                <a:latin typeface="Arial" panose="020B0604020202020204" pitchFamily="34" charset="0"/>
                <a:ea typeface="Calibri" panose="020F0502020204030204" pitchFamily="34" charset="0"/>
              </a:rPr>
              <a:t>COVID-19 mRNA Vaccine</a:t>
            </a:r>
            <a:endParaRPr lang="en-GB" sz="3200" b="1" dirty="0"/>
          </a:p>
        </p:txBody>
      </p:sp>
      <p:sp>
        <p:nvSpPr>
          <p:cNvPr id="3" name="Content Placeholder 2">
            <a:extLst>
              <a:ext uri="{FF2B5EF4-FFF2-40B4-BE49-F238E27FC236}">
                <a16:creationId xmlns:a16="http://schemas.microsoft.com/office/drawing/2014/main" id="{7E72D683-45BC-43E6-881F-F3805C695615}"/>
              </a:ext>
            </a:extLst>
          </p:cNvPr>
          <p:cNvSpPr>
            <a:spLocks noGrp="1"/>
          </p:cNvSpPr>
          <p:nvPr>
            <p:ph idx="1"/>
          </p:nvPr>
        </p:nvSpPr>
        <p:spPr>
          <a:xfrm>
            <a:off x="875872" y="1466029"/>
            <a:ext cx="10515600" cy="4351338"/>
          </a:xfrm>
        </p:spPr>
        <p:txBody>
          <a:bodyPr/>
          <a:lstStyle/>
          <a:p>
            <a:pPr marL="0" indent="0">
              <a:buNone/>
            </a:pPr>
            <a:r>
              <a:rPr lang="en-GB" sz="2000" dirty="0"/>
              <a:t>This vaccine contains polyethylene glycol/macrogol </a:t>
            </a:r>
            <a:r>
              <a:rPr lang="en-GB" sz="2000" b="1" dirty="0"/>
              <a:t>(PEG)</a:t>
            </a:r>
          </a:p>
          <a:p>
            <a:r>
              <a:rPr lang="en-GB" sz="2000" dirty="0"/>
              <a:t>2-[(polyethylene glycol)-2000]-N,</a:t>
            </a:r>
          </a:p>
          <a:p>
            <a:r>
              <a:rPr lang="en-GB" sz="2000" dirty="0"/>
              <a:t>N-</a:t>
            </a:r>
            <a:r>
              <a:rPr lang="en-GB" sz="2000" dirty="0" err="1"/>
              <a:t>ditetradecylacetamide</a:t>
            </a:r>
            <a:r>
              <a:rPr lang="en-GB" sz="2000" dirty="0"/>
              <a:t> (ALC-0159) </a:t>
            </a:r>
          </a:p>
          <a:p>
            <a:r>
              <a:rPr lang="en-GB" sz="2000" dirty="0"/>
              <a:t>(4-hydroxybutyl)azanediyl)bis(hexane-6,1-diyl)bis(2-hexyldecanoate) (ALC-0315)</a:t>
            </a:r>
          </a:p>
          <a:p>
            <a:r>
              <a:rPr lang="en-GB" sz="2000" dirty="0"/>
              <a:t>1,2-Distearoyl-sn-glycero-3-phosphocholine (DSPC)</a:t>
            </a:r>
          </a:p>
          <a:p>
            <a:r>
              <a:rPr lang="en-GB" sz="2000" dirty="0"/>
              <a:t> Cholesterol</a:t>
            </a:r>
          </a:p>
          <a:p>
            <a:r>
              <a:rPr lang="en-GB" sz="2000" dirty="0"/>
              <a:t> Trometamol</a:t>
            </a:r>
          </a:p>
          <a:p>
            <a:r>
              <a:rPr lang="en-GB" sz="2000" dirty="0"/>
              <a:t> Trometamol hydrochloride</a:t>
            </a:r>
          </a:p>
          <a:p>
            <a:r>
              <a:rPr lang="en-GB" sz="2000" dirty="0"/>
              <a:t> Sucrose</a:t>
            </a:r>
          </a:p>
          <a:p>
            <a:r>
              <a:rPr lang="en-GB" sz="2000" dirty="0"/>
              <a:t> Water for injections </a:t>
            </a:r>
          </a:p>
        </p:txBody>
      </p:sp>
      <p:sp>
        <p:nvSpPr>
          <p:cNvPr id="5" name="Slide Number Placeholder 4">
            <a:extLst>
              <a:ext uri="{FF2B5EF4-FFF2-40B4-BE49-F238E27FC236}">
                <a16:creationId xmlns:a16="http://schemas.microsoft.com/office/drawing/2014/main" id="{19797DE9-D88C-40CA-9E26-879B2E7209B8}"/>
              </a:ext>
            </a:extLst>
          </p:cNvPr>
          <p:cNvSpPr>
            <a:spLocks noGrp="1"/>
          </p:cNvSpPr>
          <p:nvPr>
            <p:ph type="sldNum" sz="quarter" idx="12"/>
          </p:nvPr>
        </p:nvSpPr>
        <p:spPr/>
        <p:txBody>
          <a:bodyPr/>
          <a:lstStyle/>
          <a:p>
            <a:fld id="{561D0CCE-8DCC-44DC-A653-AE62B1D84A52}" type="slidenum">
              <a:rPr lang="en-GB" smtClean="0"/>
              <a:pPr/>
              <a:t>36</a:t>
            </a:fld>
            <a:endParaRPr lang="en-GB"/>
          </a:p>
        </p:txBody>
      </p:sp>
      <p:sp>
        <p:nvSpPr>
          <p:cNvPr id="7" name="TextBox 6">
            <a:extLst>
              <a:ext uri="{FF2B5EF4-FFF2-40B4-BE49-F238E27FC236}">
                <a16:creationId xmlns:a16="http://schemas.microsoft.com/office/drawing/2014/main" id="{1BF46E50-3B46-4A41-8ABE-4A69ACBF2104}"/>
              </a:ext>
            </a:extLst>
          </p:cNvPr>
          <p:cNvSpPr txBox="1"/>
          <p:nvPr/>
        </p:nvSpPr>
        <p:spPr>
          <a:xfrm>
            <a:off x="3308279" y="5632701"/>
            <a:ext cx="6102848" cy="369332"/>
          </a:xfrm>
          <a:prstGeom prst="rect">
            <a:avLst/>
          </a:prstGeom>
          <a:noFill/>
        </p:spPr>
        <p:txBody>
          <a:bodyPr wrap="square">
            <a:spAutoFit/>
          </a:bodyPr>
          <a:lstStyle/>
          <a:p>
            <a:r>
              <a:rPr lang="en-GB" sz="1800" dirty="0">
                <a:hlinkClick r:id="rId3"/>
              </a:rPr>
              <a:t>Vaccine ingredients | Vaccine Knowledge (ox.ac.uk)</a:t>
            </a:r>
            <a:endParaRPr lang="en-GB" sz="1800" dirty="0"/>
          </a:p>
        </p:txBody>
      </p:sp>
    </p:spTree>
    <p:extLst>
      <p:ext uri="{BB962C8B-B14F-4D97-AF65-F5344CB8AC3E}">
        <p14:creationId xmlns:p14="http://schemas.microsoft.com/office/powerpoint/2010/main" val="35862127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838200" y="136525"/>
            <a:ext cx="10515600" cy="1325563"/>
          </a:xfrm>
        </p:spPr>
        <p:txBody>
          <a:bodyPr>
            <a:normAutofit/>
          </a:bodyPr>
          <a:lstStyle/>
          <a:p>
            <a:r>
              <a:rPr lang="en-GB" sz="3600" b="1" dirty="0">
                <a:latin typeface="+mn-lt"/>
              </a:rPr>
              <a:t>Polyethylene glycol (PEG)</a:t>
            </a:r>
            <a:br>
              <a:rPr lang="en-GB" sz="3600" b="1" dirty="0"/>
            </a:br>
            <a:endParaRPr lang="en-GB" sz="3600" b="1" dirty="0"/>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721242" y="963692"/>
            <a:ext cx="11299522" cy="4351338"/>
          </a:xfrm>
        </p:spPr>
        <p:txBody>
          <a:bodyPr/>
          <a:lstStyle/>
          <a:p>
            <a:r>
              <a:rPr lang="en-GB" sz="2000" dirty="0"/>
              <a:t>The </a:t>
            </a:r>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30 microgram per dose dispersion for injection COVID-19 mRNA Vaccine </a:t>
            </a:r>
            <a:r>
              <a:rPr lang="en-GB" sz="2000" dirty="0"/>
              <a:t>contains polyethylene glycol (PEG). </a:t>
            </a:r>
          </a:p>
          <a:p>
            <a:pPr marL="285750" indent="-285750">
              <a:buFont typeface="Arial" panose="020B0604020202020204" pitchFamily="34" charset="0"/>
              <a:buChar char="•"/>
            </a:pPr>
            <a:r>
              <a:rPr lang="en-GB" sz="2000" dirty="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dirty="0"/>
              <a:t>Medicines containing PEG include some tablets, laxatives, depot steroid injections, and some bowel preparations used for colonoscopy.</a:t>
            </a:r>
          </a:p>
          <a:p>
            <a:pPr marL="285750" indent="-285750">
              <a:buFont typeface="Arial" panose="020B0604020202020204" pitchFamily="34" charset="0"/>
              <a:buChar char="•"/>
            </a:pPr>
            <a:r>
              <a:rPr lang="en-GB" sz="2000" dirty="0"/>
              <a:t>Known allergy to PEG is rare but has been implicated in a minority of allergic reactions reported.</a:t>
            </a:r>
          </a:p>
          <a:p>
            <a:pPr marL="285750" indent="-285750">
              <a:buFont typeface="Arial" panose="020B0604020202020204" pitchFamily="34" charset="0"/>
              <a:buChar char="•"/>
            </a:pPr>
            <a:r>
              <a:rPr lang="en-GB" sz="2000" dirty="0"/>
              <a:t>Patients with undiagnosed PEG allergy often have a history of immediate onset-unexplained anaphylaxis or anaphylaxis to multiple classes of drugs or an unexplained anaphylaxis. Such individuals </a:t>
            </a:r>
            <a:r>
              <a:rPr lang="en-GB" sz="2000" b="1" dirty="0"/>
              <a:t>should not be vaccinated with</a:t>
            </a:r>
            <a:r>
              <a:rPr lang="en-GB" sz="1800" dirty="0">
                <a:effectLst/>
                <a:latin typeface="Arial" panose="020B0604020202020204" pitchFamily="34" charset="0"/>
                <a:ea typeface="Calibri" panose="020F0502020204030204" pitchFamily="34" charset="0"/>
              </a:rPr>
              <a:t> </a:t>
            </a:r>
            <a:r>
              <a:rPr lang="en-GB" sz="2000" b="1" dirty="0">
                <a:effectLst/>
                <a:latin typeface="Arial" panose="020B0604020202020204" pitchFamily="34" charset="0"/>
                <a:ea typeface="Calibri" panose="020F0502020204030204" pitchFamily="34" charset="0"/>
              </a:rPr>
              <a:t>Pfizer Comirnaty</a:t>
            </a:r>
            <a:r>
              <a:rPr lang="en-GB" sz="2000" b="1" baseline="30000" dirty="0">
                <a:effectLst/>
                <a:latin typeface="Arial" panose="020B0604020202020204" pitchFamily="34" charset="0"/>
                <a:ea typeface="Calibri" panose="020F0502020204030204" pitchFamily="34" charset="0"/>
              </a:rPr>
              <a:t>®</a:t>
            </a:r>
            <a:r>
              <a:rPr lang="en-GB" sz="2000" b="1" dirty="0">
                <a:effectLst/>
                <a:latin typeface="Arial" panose="020B0604020202020204" pitchFamily="34" charset="0"/>
                <a:ea typeface="Calibri" panose="020F0502020204030204" pitchFamily="34" charset="0"/>
              </a:rPr>
              <a:t> Omicron XBB.1.5</a:t>
            </a:r>
            <a:r>
              <a:rPr lang="en-GB" sz="2000" b="1" baseline="30000" dirty="0">
                <a:effectLst/>
                <a:latin typeface="Arial" panose="020B0604020202020204" pitchFamily="34" charset="0"/>
                <a:ea typeface="Calibri" panose="020F0502020204030204" pitchFamily="34" charset="0"/>
              </a:rPr>
              <a:t>▼</a:t>
            </a:r>
            <a:r>
              <a:rPr lang="en-GB" sz="2000" b="1" dirty="0">
                <a:effectLst/>
                <a:latin typeface="Arial" panose="020B0604020202020204" pitchFamily="34" charset="0"/>
                <a:ea typeface="Calibri" panose="020F0502020204030204" pitchFamily="34" charset="0"/>
              </a:rPr>
              <a:t> 30 microgram per dose dispersion for injection COVID-19 mRNA Vaccine </a:t>
            </a:r>
            <a:r>
              <a:rPr lang="en-GB" sz="2000" b="1" dirty="0"/>
              <a:t>except on the expert advice of an allergy specialist. </a:t>
            </a:r>
          </a:p>
          <a:p>
            <a:pPr marL="285750" indent="-285750"/>
            <a:r>
              <a:rPr lang="en-GB" sz="2000" b="1" dirty="0"/>
              <a:t>Known allergy to PEG is rare </a:t>
            </a:r>
            <a:r>
              <a:rPr lang="en-GB" sz="2000" dirty="0"/>
              <a:t>but has been implicated in a minority of allergic reactions reported. </a:t>
            </a:r>
          </a:p>
          <a:p>
            <a:pPr marL="285750" indent="-285750"/>
            <a:r>
              <a:rPr lang="en-GB" sz="2000" dirty="0"/>
              <a:t>For further information see: </a:t>
            </a:r>
            <a:r>
              <a:rPr lang="en-GB" sz="2000" dirty="0">
                <a:hlinkClick r:id="rId3"/>
              </a:rPr>
              <a:t>Table 5: Management of patients with a history of allergy in Green Book COVID-19 chapter 14a</a:t>
            </a:r>
            <a:endParaRPr lang="en-GB" sz="2000" dirty="0"/>
          </a:p>
          <a:p>
            <a:pPr marL="285750" indent="-285750"/>
            <a:endParaRPr lang="en-GB" sz="1800" dirty="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dirty="0"/>
              <a:t>12</a:t>
            </a:r>
          </a:p>
        </p:txBody>
      </p:sp>
    </p:spTree>
    <p:extLst>
      <p:ext uri="{BB962C8B-B14F-4D97-AF65-F5344CB8AC3E}">
        <p14:creationId xmlns:p14="http://schemas.microsoft.com/office/powerpoint/2010/main" val="20927050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1365D-09AF-4CC3-99FE-3421BF19A97E}"/>
              </a:ext>
            </a:extLst>
          </p:cNvPr>
          <p:cNvSpPr>
            <a:spLocks noGrp="1"/>
          </p:cNvSpPr>
          <p:nvPr>
            <p:ph type="title"/>
          </p:nvPr>
        </p:nvSpPr>
        <p:spPr>
          <a:xfrm>
            <a:off x="0" y="0"/>
            <a:ext cx="12192000" cy="1325563"/>
          </a:xfrm>
        </p:spPr>
        <p:txBody>
          <a:bodyPr/>
          <a:lstStyle/>
          <a:p>
            <a:pPr algn="ctr"/>
            <a:r>
              <a:rPr lang="en-GB" sz="3200" b="1" dirty="0"/>
              <a:t>Storage and handling of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30 microgram per dose dispersion for injection COVID-19 mRNA Vaccine </a:t>
            </a:r>
            <a:br>
              <a:rPr lang="en-GB" sz="3200" b="1" dirty="0">
                <a:effectLst/>
                <a:latin typeface="Arial" panose="020B0604020202020204" pitchFamily="34" charset="0"/>
                <a:ea typeface="Calibri" panose="020F0502020204030204" pitchFamily="34" charset="0"/>
              </a:rPr>
            </a:br>
            <a:endParaRPr lang="en-GB" sz="3200" b="1" dirty="0"/>
          </a:p>
        </p:txBody>
      </p:sp>
      <p:sp>
        <p:nvSpPr>
          <p:cNvPr id="3" name="Content Placeholder 2">
            <a:extLst>
              <a:ext uri="{FF2B5EF4-FFF2-40B4-BE49-F238E27FC236}">
                <a16:creationId xmlns:a16="http://schemas.microsoft.com/office/drawing/2014/main" id="{DCABD77F-4B1E-44D7-83F9-4257908B353C}"/>
              </a:ext>
            </a:extLst>
          </p:cNvPr>
          <p:cNvSpPr>
            <a:spLocks noGrp="1"/>
          </p:cNvSpPr>
          <p:nvPr>
            <p:ph idx="1"/>
          </p:nvPr>
        </p:nvSpPr>
        <p:spPr>
          <a:xfrm>
            <a:off x="316317" y="1449271"/>
            <a:ext cx="7955813" cy="4749510"/>
          </a:xfrm>
        </p:spPr>
        <p:txBody>
          <a:bodyPr/>
          <a:lstStyle/>
          <a:p>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30 microgram per dose dispersion for injection COVID-19 mRNA Vaccine </a:t>
            </a:r>
            <a:br>
              <a:rPr lang="en-GB" sz="2000" dirty="0">
                <a:effectLst/>
                <a:latin typeface="Arial" panose="020B0604020202020204" pitchFamily="34" charset="0"/>
                <a:ea typeface="Calibri" panose="020F0502020204030204" pitchFamily="34" charset="0"/>
              </a:rPr>
            </a:br>
            <a:r>
              <a:rPr lang="en-GB" sz="2000" dirty="0"/>
              <a:t>will be coming into NHS Wales </a:t>
            </a:r>
            <a:r>
              <a:rPr lang="en-GB" sz="2000" dirty="0">
                <a:effectLst/>
                <a:ea typeface="Calibri" panose="020F0502020204030204" pitchFamily="34" charset="0"/>
              </a:rPr>
              <a:t>thawed from UKHSA, it will already have the expiry date and time labelled on the box.  </a:t>
            </a:r>
          </a:p>
          <a:p>
            <a:pPr algn="just"/>
            <a:r>
              <a:rPr lang="en-GB" sz="2000" dirty="0">
                <a:effectLst/>
                <a:ea typeface="Calibri" panose="020F0502020204030204" pitchFamily="34" charset="0"/>
              </a:rPr>
              <a:t>The vaccine may then be delivered to where it is going to be administered thawed but refrigerated between +2ºC to +8ºC.</a:t>
            </a:r>
          </a:p>
          <a:p>
            <a:pPr algn="just"/>
            <a:r>
              <a:rPr lang="en-GB" sz="2000" dirty="0">
                <a:effectLst/>
                <a:ea typeface="Calibri" panose="020F0502020204030204" pitchFamily="34" charset="0"/>
              </a:rPr>
              <a:t>Thawed vaccine must be transferred immediately to a vaccine fridge on arrival and stored in a carefully monitored temperature range of +2ºC to +8ºC.</a:t>
            </a:r>
          </a:p>
          <a:p>
            <a:pPr algn="just"/>
            <a:r>
              <a:rPr lang="en-GB" sz="2000" dirty="0">
                <a:effectLst/>
                <a:ea typeface="Calibri" panose="020F0502020204030204" pitchFamily="34" charset="0"/>
              </a:rPr>
              <a:t>Once thawed, the unopened vaccine may be stored refrigerated at +2ºC to +8ºC, protected from light, for up to 10 weeks.</a:t>
            </a:r>
          </a:p>
          <a:p>
            <a:r>
              <a:rPr lang="en-GB" sz="2000" dirty="0"/>
              <a:t>Stability data indicate the vial can be stored for up to 24 hours at temperatures of 8 °C to 30 °C, including up to 12 hours following first puncture. </a:t>
            </a:r>
          </a:p>
        </p:txBody>
      </p:sp>
      <p:sp>
        <p:nvSpPr>
          <p:cNvPr id="5" name="Slide Number Placeholder 4">
            <a:extLst>
              <a:ext uri="{FF2B5EF4-FFF2-40B4-BE49-F238E27FC236}">
                <a16:creationId xmlns:a16="http://schemas.microsoft.com/office/drawing/2014/main" id="{D228B8FB-67AF-467E-9F03-3B92589E1C0A}"/>
              </a:ext>
            </a:extLst>
          </p:cNvPr>
          <p:cNvSpPr>
            <a:spLocks noGrp="1"/>
          </p:cNvSpPr>
          <p:nvPr>
            <p:ph type="sldNum" sz="quarter" idx="12"/>
          </p:nvPr>
        </p:nvSpPr>
        <p:spPr/>
        <p:txBody>
          <a:bodyPr/>
          <a:lstStyle/>
          <a:p>
            <a:fld id="{561D0CCE-8DCC-44DC-A653-AE62B1D84A52}" type="slidenum">
              <a:rPr lang="en-GB" smtClean="0"/>
              <a:pPr/>
              <a:t>38</a:t>
            </a:fld>
            <a:endParaRPr lang="en-GB"/>
          </a:p>
        </p:txBody>
      </p:sp>
      <p:pic>
        <p:nvPicPr>
          <p:cNvPr id="6" name="Picture 5" descr="Close-up of a prescription for a vaccination&#10;&#10;Description automatically generated">
            <a:extLst>
              <a:ext uri="{FF2B5EF4-FFF2-40B4-BE49-F238E27FC236}">
                <a16:creationId xmlns:a16="http://schemas.microsoft.com/office/drawing/2014/main" id="{3840F3B9-8178-8187-CB65-6C6515076C57}"/>
              </a:ext>
            </a:extLst>
          </p:cNvPr>
          <p:cNvPicPr>
            <a:picLocks noChangeAspect="1"/>
          </p:cNvPicPr>
          <p:nvPr/>
        </p:nvPicPr>
        <p:blipFill rotWithShape="1">
          <a:blip r:embed="rId2">
            <a:extLst>
              <a:ext uri="{28A0092B-C50C-407E-A947-70E740481C1C}">
                <a14:useLocalDpi xmlns:a14="http://schemas.microsoft.com/office/drawing/2010/main" val="0"/>
              </a:ext>
            </a:extLst>
          </a:blip>
          <a:srcRect l="14699" t="6638" r="12939"/>
          <a:stretch/>
        </p:blipFill>
        <p:spPr>
          <a:xfrm>
            <a:off x="8452206" y="1396856"/>
            <a:ext cx="3739794" cy="3113580"/>
          </a:xfrm>
          <a:prstGeom prst="rect">
            <a:avLst/>
          </a:prstGeom>
        </p:spPr>
      </p:pic>
      <p:cxnSp>
        <p:nvCxnSpPr>
          <p:cNvPr id="8" name="Straight Arrow Connector 7">
            <a:extLst>
              <a:ext uri="{FF2B5EF4-FFF2-40B4-BE49-F238E27FC236}">
                <a16:creationId xmlns:a16="http://schemas.microsoft.com/office/drawing/2014/main" id="{DCF08A5A-5C00-4C4C-262B-8CDE4DF5C538}"/>
              </a:ext>
            </a:extLst>
          </p:cNvPr>
          <p:cNvCxnSpPr>
            <a:cxnSpLocks/>
          </p:cNvCxnSpPr>
          <p:nvPr/>
        </p:nvCxnSpPr>
        <p:spPr>
          <a:xfrm>
            <a:off x="7175287" y="2664520"/>
            <a:ext cx="187975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66007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200" b="1"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the</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30 microgram per dose dispersion for injection </a:t>
            </a:r>
            <a:br>
              <a:rPr lang="en-GB" sz="3200" b="1" dirty="0">
                <a:effectLst/>
                <a:latin typeface="Arial" panose="020B0604020202020204" pitchFamily="34" charset="0"/>
                <a:ea typeface="Calibri" panose="020F0502020204030204" pitchFamily="34" charset="0"/>
              </a:rPr>
            </a:br>
            <a:r>
              <a:rPr lang="en-GB" sz="3200" b="1" dirty="0">
                <a:effectLst/>
                <a:latin typeface="Arial" panose="020B0604020202020204" pitchFamily="34" charset="0"/>
                <a:ea typeface="Calibri" panose="020F0502020204030204" pitchFamily="34" charset="0"/>
              </a:rPr>
              <a:t>COVID-19 mRNA Vaccine</a:t>
            </a:r>
            <a:endParaRPr lang="en-GB" sz="3200" b="1" dirty="0"/>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276447" y="1270820"/>
            <a:ext cx="11866391" cy="4316360"/>
          </a:xfrm>
        </p:spPr>
        <p:txBody>
          <a:bodyPr/>
          <a:lstStyle/>
          <a:p>
            <a:pPr marL="0" indent="0" fontAlgn="base">
              <a:buNone/>
            </a:pPr>
            <a:r>
              <a:rPr lang="en-GB" sz="2000" dirty="0"/>
              <a:t>Before giving the vaccine, you need to check whether the person to be vaccinated:</a:t>
            </a:r>
          </a:p>
          <a:p>
            <a:pPr fontAlgn="base"/>
            <a:r>
              <a:rPr lang="en-GB" sz="2000" dirty="0"/>
              <a:t>Is eligible to receive the </a:t>
            </a:r>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30 microgram per dose dispersion for injection COVID-19 mRNA Vaccine </a:t>
            </a:r>
            <a:r>
              <a:rPr lang="en-GB" sz="2000" dirty="0"/>
              <a:t>Has not received any COVID-19 vaccination in the previous 3 months. </a:t>
            </a:r>
          </a:p>
          <a:p>
            <a:pPr lvl="0" fontAlgn="base"/>
            <a:r>
              <a:rPr lang="en-GB" sz="2000" dirty="0"/>
              <a:t>Has any contraindications or precautions to</a:t>
            </a:r>
            <a:r>
              <a:rPr lang="en-GB" sz="2000" dirty="0">
                <a:effectLst/>
                <a:latin typeface="Arial" panose="020B0604020202020204" pitchFamily="34" charset="0"/>
                <a:ea typeface="Calibri" panose="020F0502020204030204" pitchFamily="34" charset="0"/>
              </a:rPr>
              <a:t> 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30 microgram per dose dispersion for injection COVID-19 mRNA Vaccine</a:t>
            </a:r>
            <a:r>
              <a:rPr lang="en-GB" sz="2000" dirty="0"/>
              <a:t> </a:t>
            </a:r>
            <a:r>
              <a:rPr lang="en-GB" sz="2000" u="sng" dirty="0">
                <a:hlinkClick r:id="rId3"/>
              </a:rPr>
              <a:t>Green Book COVID-19 chapter 14a</a:t>
            </a:r>
            <a:r>
              <a:rPr lang="en-GB" sz="2000" dirty="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lvl="0" fontAlgn="base"/>
            <a:r>
              <a:rPr lang="en-GB" sz="2000" dirty="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2000" u="sng" dirty="0">
                <a:hlinkClick r:id="rId3"/>
              </a:rPr>
              <a:t>Green Book COVID-19 chapter 14a</a:t>
            </a:r>
            <a:endParaRPr lang="en-GB" sz="2000" dirty="0"/>
          </a:p>
          <a:p>
            <a:pPr lvl="0" fontAlgn="base"/>
            <a:r>
              <a:rPr lang="en-GB" sz="2000" b="1" dirty="0"/>
              <a:t>Operational flexibility is permitted to offer the booster to eligible individuals expected to reach the target age during campaign windows.</a:t>
            </a:r>
          </a:p>
          <a:p>
            <a:endParaRPr lang="en-GB" sz="1800" dirty="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dirty="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39</a:t>
            </a:fld>
            <a:endParaRPr lang="en-GB" dirty="0"/>
          </a:p>
        </p:txBody>
      </p:sp>
    </p:spTree>
    <p:extLst>
      <p:ext uri="{BB962C8B-B14F-4D97-AF65-F5344CB8AC3E}">
        <p14:creationId xmlns:p14="http://schemas.microsoft.com/office/powerpoint/2010/main" val="488554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46314-C5E1-4DD3-89D9-D069E99D9792}"/>
              </a:ext>
            </a:extLst>
          </p:cNvPr>
          <p:cNvSpPr>
            <a:spLocks noGrp="1"/>
          </p:cNvSpPr>
          <p:nvPr>
            <p:ph type="title"/>
          </p:nvPr>
        </p:nvSpPr>
        <p:spPr>
          <a:xfrm>
            <a:off x="838200" y="91909"/>
            <a:ext cx="11069548" cy="785581"/>
          </a:xfrm>
        </p:spPr>
        <p:txBody>
          <a:bodyPr/>
          <a:lstStyle/>
          <a:p>
            <a:r>
              <a:rPr lang="en-GB" sz="3600" b="1" dirty="0">
                <a:solidFill>
                  <a:schemeClr val="tx1"/>
                </a:solidFill>
              </a:rPr>
              <a:t>Pre-requisites to administering COVID-19 vaccine</a:t>
            </a:r>
            <a:endParaRPr lang="en-GB" sz="3600" b="1" dirty="0"/>
          </a:p>
        </p:txBody>
      </p:sp>
      <p:sp>
        <p:nvSpPr>
          <p:cNvPr id="3" name="Content Placeholder 2">
            <a:extLst>
              <a:ext uri="{FF2B5EF4-FFF2-40B4-BE49-F238E27FC236}">
                <a16:creationId xmlns:a16="http://schemas.microsoft.com/office/drawing/2014/main" id="{03CC213D-363F-451C-B69A-A1394A736E5E}"/>
              </a:ext>
            </a:extLst>
          </p:cNvPr>
          <p:cNvSpPr>
            <a:spLocks noGrp="1"/>
          </p:cNvSpPr>
          <p:nvPr>
            <p:ph idx="1"/>
          </p:nvPr>
        </p:nvSpPr>
        <p:spPr>
          <a:xfrm>
            <a:off x="838200" y="719075"/>
            <a:ext cx="11069548" cy="4351338"/>
          </a:xfrm>
        </p:spPr>
        <p:txBody>
          <a:bodyPr/>
          <a:lstStyle/>
          <a:p>
            <a:pPr marL="0" indent="0">
              <a:spcAft>
                <a:spcPts val="600"/>
              </a:spcAft>
              <a:buNone/>
            </a:pPr>
            <a:r>
              <a:rPr lang="en-GB" sz="1800" dirty="0"/>
              <a:t>Before administering COVID-19 vaccine, you should have:</a:t>
            </a:r>
          </a:p>
          <a:p>
            <a:pPr marL="285750" indent="-285750">
              <a:spcAft>
                <a:spcPts val="600"/>
              </a:spcAft>
              <a:buFont typeface="Arial" panose="020B0604020202020204" pitchFamily="34" charset="0"/>
              <a:buChar char="•"/>
            </a:pPr>
            <a:r>
              <a:rPr lang="en-GB" sz="1800" dirty="0"/>
              <a:t>Undertaken training in the management of anaphylaxis and Basic Life Support as specified by policy for your local area.</a:t>
            </a:r>
          </a:p>
          <a:p>
            <a:pPr marL="285750" indent="-285750">
              <a:spcAft>
                <a:spcPts val="600"/>
              </a:spcAft>
              <a:buFont typeface="Arial" panose="020B0604020202020204" pitchFamily="34" charset="0"/>
              <a:buChar char="•"/>
            </a:pPr>
            <a:r>
              <a:rPr lang="en-GB" sz="1800" dirty="0"/>
              <a:t>Undertaken any additional statutory and mandatory training as required by your employer.</a:t>
            </a:r>
          </a:p>
          <a:p>
            <a:pPr marL="285750" indent="-285750">
              <a:spcAft>
                <a:spcPts val="600"/>
              </a:spcAft>
              <a:buFont typeface="Arial" panose="020B0604020202020204" pitchFamily="34" charset="0"/>
              <a:buChar char="•"/>
            </a:pPr>
            <a:r>
              <a:rPr lang="en-GB" sz="1800" dirty="0"/>
              <a:t>Received COVID-19 vaccine training through attending a taught session and/or eLearning.</a:t>
            </a:r>
          </a:p>
          <a:p>
            <a:pPr marL="285750" indent="-285750">
              <a:spcAft>
                <a:spcPts val="600"/>
              </a:spcAft>
              <a:buFont typeface="Arial" panose="020B0604020202020204" pitchFamily="34" charset="0"/>
              <a:buChar char="•"/>
            </a:pPr>
            <a:r>
              <a:rPr lang="en-GB" sz="1800" dirty="0"/>
              <a:t>COVID-19 core eLearning module and vaccine specific modules are available to access here: </a:t>
            </a:r>
            <a:r>
              <a:rPr lang="en-GB" sz="1800" dirty="0">
                <a:hlinkClick r:id="rId3"/>
              </a:rPr>
              <a:t>Immunisation eLearning - Public Health Wales (</a:t>
            </a:r>
            <a:r>
              <a:rPr lang="en-GB" sz="1800" dirty="0" err="1">
                <a:hlinkClick r:id="rId3"/>
              </a:rPr>
              <a:t>nhs.wales</a:t>
            </a:r>
            <a:r>
              <a:rPr lang="en-GB" sz="1800" dirty="0">
                <a:hlinkClick r:id="rId3"/>
              </a:rPr>
              <a:t>)</a:t>
            </a:r>
            <a:endParaRPr lang="en-GB" sz="1800" dirty="0"/>
          </a:p>
          <a:p>
            <a:pPr marL="285750" indent="-285750">
              <a:spcAft>
                <a:spcPts val="600"/>
              </a:spcAft>
              <a:buFont typeface="Arial" panose="020B0604020202020204" pitchFamily="34" charset="0"/>
              <a:buChar char="•"/>
            </a:pPr>
            <a:r>
              <a:rPr lang="en-GB" sz="1800" dirty="0"/>
              <a:t>Received practical training in COVID-19 vaccine preparation and administration.</a:t>
            </a:r>
          </a:p>
          <a:p>
            <a:pPr marL="285750" lvl="0" indent="-285750">
              <a:spcAft>
                <a:spcPts val="600"/>
              </a:spcAft>
              <a:buFont typeface="Arial" panose="020B0604020202020204" pitchFamily="34" charset="0"/>
              <a:buChar char="•"/>
            </a:pPr>
            <a:r>
              <a:rPr lang="en-GB" sz="1800" dirty="0"/>
              <a:t>Completed the </a:t>
            </a:r>
            <a:r>
              <a:rPr lang="en-GB" sz="1800" dirty="0">
                <a:hlinkClick r:id="rId4"/>
              </a:rPr>
              <a:t>COVID-19 vaccinator competency assessment tool</a:t>
            </a:r>
            <a:r>
              <a:rPr lang="en-GB" sz="1800" dirty="0"/>
              <a:t>.</a:t>
            </a:r>
          </a:p>
          <a:p>
            <a:pPr marL="285750" lvl="0" indent="-285750">
              <a:spcAft>
                <a:spcPts val="600"/>
              </a:spcAft>
              <a:buFont typeface="Arial" panose="020B0604020202020204" pitchFamily="34" charset="0"/>
              <a:buChar char="•"/>
            </a:pPr>
            <a:r>
              <a:rPr lang="en-GB" sz="1800" dirty="0"/>
              <a:t>An appropriate legal framework to supply and administer COVID-19 vaccine in place e.g. patient specific prescription, Patient Specific Direction (PSD), Patient Group Direction (PGD) or National Protocol (NP).</a:t>
            </a:r>
          </a:p>
          <a:p>
            <a:pPr marL="285750" indent="-285750">
              <a:spcAft>
                <a:spcPts val="600"/>
              </a:spcAft>
            </a:pPr>
            <a:r>
              <a:rPr lang="en-GB" sz="1800" dirty="0"/>
              <a:t>Accessed and familiarised yourself with the following key documents: </a:t>
            </a:r>
            <a:r>
              <a:rPr lang="en-GB" sz="1800" dirty="0">
                <a:hlinkClick r:id="rId5"/>
              </a:rPr>
              <a:t>Green Book COVID-19 chapter 14a</a:t>
            </a:r>
            <a:r>
              <a:rPr lang="en-GB" sz="1800" dirty="0"/>
              <a:t> , the UK Health Security Agency </a:t>
            </a:r>
            <a:r>
              <a:rPr lang="en-GB" sz="1800" dirty="0">
                <a:hlinkClick r:id="rId6"/>
              </a:rPr>
              <a:t>COVID-19: vaccination programme guidance for healthcare practitioners</a:t>
            </a:r>
            <a:r>
              <a:rPr lang="en-GB" sz="1800" dirty="0"/>
              <a:t>, document and the vaccine product information in the Summary of Product Characteristics or ‘Information for healthcare professionals’ document (</a:t>
            </a:r>
            <a:r>
              <a:rPr lang="en-GB" sz="1800" dirty="0">
                <a:hlinkClick r:id="rId7"/>
              </a:rPr>
              <a:t>MHRA website</a:t>
            </a:r>
            <a:r>
              <a:rPr lang="en-GB" sz="1800" dirty="0"/>
              <a:t>).</a:t>
            </a:r>
          </a:p>
          <a:p>
            <a:endParaRPr lang="en-GB" dirty="0"/>
          </a:p>
        </p:txBody>
      </p:sp>
      <p:sp>
        <p:nvSpPr>
          <p:cNvPr id="5" name="Slide Number Placeholder 4">
            <a:extLst>
              <a:ext uri="{FF2B5EF4-FFF2-40B4-BE49-F238E27FC236}">
                <a16:creationId xmlns:a16="http://schemas.microsoft.com/office/drawing/2014/main" id="{6DFDB1FF-70CD-4B4D-BE0F-18D2D9476AE9}"/>
              </a:ext>
            </a:extLst>
          </p:cNvPr>
          <p:cNvSpPr>
            <a:spLocks noGrp="1"/>
          </p:cNvSpPr>
          <p:nvPr>
            <p:ph type="sldNum" sz="quarter" idx="12"/>
          </p:nvPr>
        </p:nvSpPr>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15588223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8256"/>
            <a:ext cx="12106940" cy="1325563"/>
          </a:xfrm>
        </p:spPr>
        <p:txBody>
          <a:bodyPr/>
          <a:lstStyle/>
          <a:p>
            <a:pPr algn="ctr"/>
            <a:r>
              <a:rPr lang="en-GB" sz="3600" b="1" dirty="0"/>
              <a:t>Contraindications -</a:t>
            </a:r>
            <a:r>
              <a:rPr lang="en-GB" sz="3600" b="1" dirty="0">
                <a:effectLst/>
                <a:latin typeface="Arial" panose="020B0604020202020204" pitchFamily="34" charset="0"/>
                <a:ea typeface="Calibri" panose="020F0502020204030204" pitchFamily="34" charset="0"/>
              </a:rPr>
              <a:t> 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Omicron XBB.1.5</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30 microgram per dose dispersion for injection COVID-19 mRNA Vaccine</a:t>
            </a:r>
            <a:endParaRPr lang="en-GB" sz="3600" b="1" dirty="0"/>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731875" y="1778430"/>
            <a:ext cx="11090097" cy="4760482"/>
          </a:xfrm>
        </p:spPr>
        <p:txBody>
          <a:bodyPr/>
          <a:lstStyle/>
          <a:p>
            <a:r>
              <a:rPr lang="en-GB" sz="1800" dirty="0"/>
              <a:t>Vaccination should be postponed in individuals suffering from acute severe febrile illness or acute infection. The presence of a minor infection and/or low-grade fever should not delay vaccination. </a:t>
            </a:r>
          </a:p>
          <a:p>
            <a:pPr lvl="0"/>
            <a:r>
              <a:rPr lang="en-GB" sz="1800" dirty="0">
                <a:effectLst/>
                <a:ea typeface="Calibri" panose="020F0502020204030204" pitchFamily="34" charset="0"/>
              </a:rPr>
              <a:t>The vaccine is contraindicated in those who have had a previous systemic allergic reaction (including immediate-onset anaphylaxis) to:</a:t>
            </a:r>
            <a:endParaRPr lang="en-GB" sz="1800" dirty="0">
              <a:effectLst/>
              <a:ea typeface="Times New Roman" panose="02020603050405020304" pitchFamily="18" charset="0"/>
            </a:endParaRPr>
          </a:p>
          <a:p>
            <a:pPr marL="742950" lvl="1" indent="-285750">
              <a:buFont typeface="Courier New" panose="02070309020205020404" pitchFamily="49" charset="0"/>
              <a:buChar char="o"/>
            </a:pPr>
            <a:r>
              <a:rPr lang="en-GB" sz="1800" dirty="0">
                <a:effectLst/>
                <a:ea typeface="Calibri" panose="020F0502020204030204" pitchFamily="34" charset="0"/>
              </a:rPr>
              <a:t>a previous dose of a </a:t>
            </a:r>
            <a:r>
              <a:rPr lang="en-GB" sz="1800" dirty="0">
                <a:effectLst/>
                <a:latin typeface="Arial" panose="020B0604020202020204" pitchFamily="34" charset="0"/>
                <a:ea typeface="Calibri" panose="020F0502020204030204" pitchFamily="34" charset="0"/>
              </a:rPr>
              <a:t>Pfizer 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vaccine</a:t>
            </a:r>
          </a:p>
          <a:p>
            <a:pPr marL="742950" lvl="1" indent="-285750">
              <a:buFont typeface="Courier New" panose="02070309020205020404" pitchFamily="49" charset="0"/>
              <a:buChar char="o"/>
            </a:pPr>
            <a:r>
              <a:rPr lang="en-GB" sz="1800" dirty="0">
                <a:effectLst/>
                <a:ea typeface="Calibri" panose="020F0502020204030204" pitchFamily="34" charset="0"/>
              </a:rPr>
              <a:t>any component (excipient) of the </a:t>
            </a:r>
            <a:r>
              <a:rPr lang="en-GB" sz="1800" dirty="0">
                <a:effectLst/>
                <a:latin typeface="Arial" panose="020B0604020202020204" pitchFamily="34" charset="0"/>
                <a:ea typeface="Times New Roman" panose="02020603050405020304" pitchFamily="18" charset="0"/>
              </a:rPr>
              <a:t>COVID-19 mRNA vaccines</a:t>
            </a:r>
            <a:endParaRPr lang="en-GB" sz="1800" dirty="0">
              <a:effectLst/>
              <a:latin typeface="Times New Roman" panose="02020603050405020304" pitchFamily="18" charset="0"/>
              <a:ea typeface="Times New Roman" panose="02020603050405020304" pitchFamily="18" charset="0"/>
            </a:endParaRPr>
          </a:p>
          <a:p>
            <a:pPr marL="742950" lvl="1" indent="-285750">
              <a:buFont typeface="Courier New" panose="02070309020205020404" pitchFamily="49" charset="0"/>
              <a:buChar char="o"/>
            </a:pPr>
            <a:r>
              <a:rPr lang="en-GB" sz="1800" dirty="0">
                <a:effectLst/>
                <a:latin typeface="Arial" panose="020B0604020202020204" pitchFamily="34" charset="0"/>
                <a:ea typeface="Times New Roman" panose="02020603050405020304" pitchFamily="18" charset="0"/>
              </a:rPr>
              <a:t>another mRNA vaccine</a:t>
            </a:r>
            <a:endParaRPr lang="en-GB" sz="1800" dirty="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1800" b="1"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1800" dirty="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G</a:t>
            </a:r>
            <a:r>
              <a:rPr lang="en-GB" sz="1800" dirty="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18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1800" dirty="0"/>
          </a:p>
          <a:p>
            <a:endParaRPr lang="en-GB" dirty="0"/>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14416597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3C205-2BE3-4F27-B15B-693330F66D2A}"/>
              </a:ext>
            </a:extLst>
          </p:cNvPr>
          <p:cNvSpPr>
            <a:spLocks noGrp="1"/>
          </p:cNvSpPr>
          <p:nvPr>
            <p:ph type="title"/>
          </p:nvPr>
        </p:nvSpPr>
        <p:spPr>
          <a:xfrm>
            <a:off x="210879" y="23509"/>
            <a:ext cx="11770242" cy="1325563"/>
          </a:xfrm>
        </p:spPr>
        <p:txBody>
          <a:bodyPr/>
          <a:lstStyle/>
          <a:p>
            <a:pPr algn="ctr"/>
            <a:r>
              <a:rPr lang="en-GB" sz="3600" b="1" dirty="0"/>
              <a:t>Indication for use of</a:t>
            </a:r>
            <a:r>
              <a:rPr lang="en-GB" sz="3600" b="1" dirty="0">
                <a:effectLst/>
                <a:latin typeface="Arial" panose="020B0604020202020204" pitchFamily="34" charset="0"/>
                <a:ea typeface="Calibri" panose="020F0502020204030204" pitchFamily="34" charset="0"/>
              </a:rPr>
              <a:t> Pfizer Comirnaty</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Omicron XBB.1.5</a:t>
            </a:r>
            <a:r>
              <a:rPr lang="en-GB" sz="3600" b="1" baseline="30000" dirty="0">
                <a:effectLst/>
                <a:latin typeface="Arial" panose="020B0604020202020204" pitchFamily="34" charset="0"/>
                <a:ea typeface="Calibri" panose="020F0502020204030204" pitchFamily="34" charset="0"/>
              </a:rPr>
              <a:t>▼</a:t>
            </a:r>
            <a:r>
              <a:rPr lang="en-GB" sz="3600" b="1" dirty="0">
                <a:effectLst/>
                <a:latin typeface="Arial" panose="020B0604020202020204" pitchFamily="34" charset="0"/>
                <a:ea typeface="Calibri" panose="020F0502020204030204" pitchFamily="34" charset="0"/>
              </a:rPr>
              <a:t> 30 microgram per dose dispersion for injection COVID-19 mRNA Vaccine</a:t>
            </a:r>
            <a:br>
              <a:rPr lang="en-GB" sz="3600" dirty="0"/>
            </a:br>
            <a:endParaRPr lang="en-GB" sz="3600" dirty="0"/>
          </a:p>
        </p:txBody>
      </p:sp>
      <p:sp>
        <p:nvSpPr>
          <p:cNvPr id="3" name="Content Placeholder 2">
            <a:extLst>
              <a:ext uri="{FF2B5EF4-FFF2-40B4-BE49-F238E27FC236}">
                <a16:creationId xmlns:a16="http://schemas.microsoft.com/office/drawing/2014/main" id="{71802876-7A05-4EF6-99AB-B31D9DBD7C27}"/>
              </a:ext>
            </a:extLst>
          </p:cNvPr>
          <p:cNvSpPr>
            <a:spLocks noGrp="1"/>
          </p:cNvSpPr>
          <p:nvPr>
            <p:ph idx="1"/>
          </p:nvPr>
        </p:nvSpPr>
        <p:spPr>
          <a:xfrm>
            <a:off x="263106" y="1766315"/>
            <a:ext cx="11770242" cy="4285808"/>
          </a:xfrm>
        </p:spPr>
        <p:txBody>
          <a:bodyPr/>
          <a:lstStyle/>
          <a:p>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30 microgram per dose dispersion for injection COVID-19 mRNA Vaccine </a:t>
            </a:r>
            <a:r>
              <a:rPr lang="en-GB" sz="2000" dirty="0"/>
              <a:t>is indicated for the immunisation of individuals aged 12 years and over to prevent COVID-19 caused by SARS-CoV-2. </a:t>
            </a:r>
          </a:p>
          <a:p>
            <a:r>
              <a:rPr lang="en-GB" sz="2000" dirty="0"/>
              <a:t>There should be an interval of at least </a:t>
            </a:r>
            <a:r>
              <a:rPr lang="en-GB" sz="2000" b="1" dirty="0"/>
              <a:t>3 months </a:t>
            </a:r>
            <a:r>
              <a:rPr lang="en-GB" sz="2000" dirty="0"/>
              <a:t>between administration of the</a:t>
            </a:r>
            <a:r>
              <a:rPr lang="en-GB" sz="2000" b="1" dirty="0">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30 microgram per dose dispersion for injection COVID-19 mRNA Vaccine</a:t>
            </a:r>
            <a:r>
              <a:rPr lang="en-GB" sz="2000" dirty="0"/>
              <a:t> and previous dose of a COVID-19 vaccine. </a:t>
            </a:r>
          </a:p>
          <a:p>
            <a:r>
              <a:rPr lang="en-GB" sz="2000" dirty="0"/>
              <a:t>Pfizer Comirnaty® Omicron XBB.1.5▼ 30 microgram per dose dispersion for injection COVID-19 mRNA Vaccine can be offered when someone attends for primary vaccination</a:t>
            </a:r>
            <a:endParaRPr lang="en-GB" sz="2000" b="1" dirty="0"/>
          </a:p>
          <a:p>
            <a:endParaRPr lang="en-GB" dirty="0"/>
          </a:p>
        </p:txBody>
      </p:sp>
      <p:sp>
        <p:nvSpPr>
          <p:cNvPr id="5" name="Slide Number Placeholder 4">
            <a:extLst>
              <a:ext uri="{FF2B5EF4-FFF2-40B4-BE49-F238E27FC236}">
                <a16:creationId xmlns:a16="http://schemas.microsoft.com/office/drawing/2014/main" id="{6AEB83D7-FAAE-4FCB-A5F5-E548788E7374}"/>
              </a:ext>
            </a:extLst>
          </p:cNvPr>
          <p:cNvSpPr>
            <a:spLocks noGrp="1"/>
          </p:cNvSpPr>
          <p:nvPr>
            <p:ph type="sldNum" sz="quarter" idx="12"/>
          </p:nvPr>
        </p:nvSpPr>
        <p:spPr/>
        <p:txBody>
          <a:bodyPr/>
          <a:lstStyle/>
          <a:p>
            <a:fld id="{561D0CCE-8DCC-44DC-A653-AE62B1D84A52}" type="slidenum">
              <a:rPr lang="en-GB" smtClean="0"/>
              <a:pPr/>
              <a:t>41</a:t>
            </a:fld>
            <a:endParaRPr lang="en-GB"/>
          </a:p>
        </p:txBody>
      </p:sp>
      <p:sp>
        <p:nvSpPr>
          <p:cNvPr id="6" name="TextBox 5">
            <a:extLst>
              <a:ext uri="{FF2B5EF4-FFF2-40B4-BE49-F238E27FC236}">
                <a16:creationId xmlns:a16="http://schemas.microsoft.com/office/drawing/2014/main" id="{02FA1F88-7778-28E0-10CA-2DB68D8DEF84}"/>
              </a:ext>
            </a:extLst>
          </p:cNvPr>
          <p:cNvSpPr txBox="1"/>
          <p:nvPr/>
        </p:nvSpPr>
        <p:spPr>
          <a:xfrm>
            <a:off x="397825" y="5435500"/>
            <a:ext cx="11500804" cy="369332"/>
          </a:xfrm>
          <a:prstGeom prst="rect">
            <a:avLst/>
          </a:prstGeom>
          <a:noFill/>
        </p:spPr>
        <p:txBody>
          <a:bodyPr wrap="square">
            <a:spAutoFit/>
          </a:bodyPr>
          <a:lstStyle/>
          <a:p>
            <a:pPr marL="0" indent="0" algn="ctr">
              <a:buNone/>
            </a:pPr>
            <a:r>
              <a:rPr lang="en-GB" sz="1800" dirty="0">
                <a:hlinkClick r:id="rId2"/>
              </a:rPr>
              <a:t>Regulatory approval of Pfizer/BioNTech vaccine for COVID-19 - GOV.UK (www.gov.uk)</a:t>
            </a:r>
            <a:endParaRPr lang="en-GB" sz="1800" dirty="0">
              <a:solidFill>
                <a:srgbClr val="002060"/>
              </a:solidFill>
            </a:endParaRPr>
          </a:p>
        </p:txBody>
      </p:sp>
    </p:spTree>
    <p:extLst>
      <p:ext uri="{BB962C8B-B14F-4D97-AF65-F5344CB8AC3E}">
        <p14:creationId xmlns:p14="http://schemas.microsoft.com/office/powerpoint/2010/main" val="37013952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ED59D-03A0-62A6-F36E-D756BBC28C39}"/>
              </a:ext>
            </a:extLst>
          </p:cNvPr>
          <p:cNvSpPr>
            <a:spLocks noGrp="1"/>
          </p:cNvSpPr>
          <p:nvPr>
            <p:ph type="title"/>
          </p:nvPr>
        </p:nvSpPr>
        <p:spPr>
          <a:xfrm>
            <a:off x="234593" y="221287"/>
            <a:ext cx="11722814" cy="1325563"/>
          </a:xfrm>
        </p:spPr>
        <p:txBody>
          <a:bodyPr/>
          <a:lstStyle/>
          <a:p>
            <a:r>
              <a:rPr lang="en-GB" sz="3200" b="1" dirty="0"/>
              <a:t>Vial verification:</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30 microgram per dose dispersion for injection COVID-19 mRNA Vaccine</a:t>
            </a:r>
            <a:r>
              <a:rPr lang="en-GB" sz="3200" dirty="0"/>
              <a:t> </a:t>
            </a:r>
            <a:r>
              <a:rPr lang="en-GB" sz="3200" b="1" dirty="0"/>
              <a:t>(12 YEARS AND OLDER), MULTIDOSE VIAL</a:t>
            </a:r>
          </a:p>
        </p:txBody>
      </p:sp>
      <p:sp>
        <p:nvSpPr>
          <p:cNvPr id="3" name="Content Placeholder 2">
            <a:extLst>
              <a:ext uri="{FF2B5EF4-FFF2-40B4-BE49-F238E27FC236}">
                <a16:creationId xmlns:a16="http://schemas.microsoft.com/office/drawing/2014/main" id="{A67B00CC-1378-8310-286C-670B7520C187}"/>
              </a:ext>
            </a:extLst>
          </p:cNvPr>
          <p:cNvSpPr>
            <a:spLocks noGrp="1"/>
          </p:cNvSpPr>
          <p:nvPr>
            <p:ph idx="1"/>
          </p:nvPr>
        </p:nvSpPr>
        <p:spPr>
          <a:xfrm>
            <a:off x="673815" y="2005012"/>
            <a:ext cx="4524909" cy="4351338"/>
          </a:xfrm>
        </p:spPr>
        <p:txBody>
          <a:bodyPr/>
          <a:lstStyle/>
          <a:p>
            <a:r>
              <a:rPr lang="en-GB" sz="2400" dirty="0"/>
              <a:t>Verify that the vial has a grey plastic cap and the product name is Comirnaty Omicron XBB.1.5 30 micrograms/dose dispersion for injection.</a:t>
            </a:r>
          </a:p>
          <a:p>
            <a:r>
              <a:rPr lang="en-GB" sz="2400" dirty="0"/>
              <a:t>This is a multidose vial</a:t>
            </a:r>
          </a:p>
          <a:p>
            <a:r>
              <a:rPr lang="en-GB" sz="2400" dirty="0"/>
              <a:t>Do not dilute prior to use.</a:t>
            </a:r>
          </a:p>
          <a:p>
            <a:r>
              <a:rPr lang="en-GB" sz="2400" dirty="0"/>
              <a:t>One multidose vial (2.25 mL) contains 6 doses of 0.3 mL,</a:t>
            </a:r>
          </a:p>
        </p:txBody>
      </p:sp>
      <p:sp>
        <p:nvSpPr>
          <p:cNvPr id="5" name="Slide Number Placeholder 4">
            <a:extLst>
              <a:ext uri="{FF2B5EF4-FFF2-40B4-BE49-F238E27FC236}">
                <a16:creationId xmlns:a16="http://schemas.microsoft.com/office/drawing/2014/main" id="{B28B2566-9751-BF60-0CC4-B260A4445DC6}"/>
              </a:ext>
            </a:extLst>
          </p:cNvPr>
          <p:cNvSpPr>
            <a:spLocks noGrp="1"/>
          </p:cNvSpPr>
          <p:nvPr>
            <p:ph type="sldNum" sz="quarter" idx="12"/>
          </p:nvPr>
        </p:nvSpPr>
        <p:spPr/>
        <p:txBody>
          <a:bodyPr/>
          <a:lstStyle/>
          <a:p>
            <a:fld id="{561D0CCE-8DCC-44DC-A653-AE62B1D84A52}" type="slidenum">
              <a:rPr lang="en-GB" smtClean="0"/>
              <a:pPr/>
              <a:t>42</a:t>
            </a:fld>
            <a:endParaRPr lang="en-GB"/>
          </a:p>
        </p:txBody>
      </p:sp>
      <p:pic>
        <p:nvPicPr>
          <p:cNvPr id="17" name="Picture 16">
            <a:extLst>
              <a:ext uri="{FF2B5EF4-FFF2-40B4-BE49-F238E27FC236}">
                <a16:creationId xmlns:a16="http://schemas.microsoft.com/office/drawing/2014/main" id="{1682880E-EC0E-8DE4-783E-7D29DB624071}"/>
              </a:ext>
            </a:extLst>
          </p:cNvPr>
          <p:cNvPicPr>
            <a:picLocks noChangeAspect="1"/>
          </p:cNvPicPr>
          <p:nvPr/>
        </p:nvPicPr>
        <p:blipFill>
          <a:blip r:embed="rId2"/>
          <a:stretch>
            <a:fillRect/>
          </a:stretch>
        </p:blipFill>
        <p:spPr>
          <a:xfrm>
            <a:off x="5812857" y="1778981"/>
            <a:ext cx="4699318" cy="3709988"/>
          </a:xfrm>
          <a:prstGeom prst="rect">
            <a:avLst/>
          </a:prstGeom>
        </p:spPr>
      </p:pic>
    </p:spTree>
    <p:extLst>
      <p:ext uri="{BB962C8B-B14F-4D97-AF65-F5344CB8AC3E}">
        <p14:creationId xmlns:p14="http://schemas.microsoft.com/office/powerpoint/2010/main" val="36227159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C8FB7-7721-4220-8592-4DA0F9D4C679}"/>
              </a:ext>
            </a:extLst>
          </p:cNvPr>
          <p:cNvSpPr>
            <a:spLocks noGrp="1"/>
          </p:cNvSpPr>
          <p:nvPr>
            <p:ph type="title"/>
          </p:nvPr>
        </p:nvSpPr>
        <p:spPr>
          <a:xfrm>
            <a:off x="0" y="0"/>
            <a:ext cx="12192000" cy="1325563"/>
          </a:xfrm>
        </p:spPr>
        <p:txBody>
          <a:bodyPr/>
          <a:lstStyle/>
          <a:p>
            <a:pPr algn="ctr"/>
            <a:r>
              <a:rPr lang="en-GB" sz="3200" b="1" dirty="0"/>
              <a:t>Presentation-</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30 microgram per dose dispersion for injection </a:t>
            </a:r>
            <a:br>
              <a:rPr lang="en-GB" sz="3200" b="1" dirty="0">
                <a:effectLst/>
                <a:latin typeface="Arial" panose="020B0604020202020204" pitchFamily="34" charset="0"/>
                <a:ea typeface="Calibri" panose="020F0502020204030204" pitchFamily="34" charset="0"/>
              </a:rPr>
            </a:br>
            <a:r>
              <a:rPr lang="en-GB" sz="3200" b="1" dirty="0">
                <a:effectLst/>
                <a:latin typeface="Arial" panose="020B0604020202020204" pitchFamily="34" charset="0"/>
                <a:ea typeface="Calibri" panose="020F0502020204030204" pitchFamily="34" charset="0"/>
              </a:rPr>
              <a:t>COVID-19 mRNA Vaccine</a:t>
            </a:r>
            <a:endParaRPr lang="en-GB" sz="3200" b="1" dirty="0">
              <a:highlight>
                <a:srgbClr val="FFFF00"/>
              </a:highlight>
            </a:endParaRPr>
          </a:p>
        </p:txBody>
      </p:sp>
      <p:sp>
        <p:nvSpPr>
          <p:cNvPr id="3" name="Content Placeholder 2">
            <a:extLst>
              <a:ext uri="{FF2B5EF4-FFF2-40B4-BE49-F238E27FC236}">
                <a16:creationId xmlns:a16="http://schemas.microsoft.com/office/drawing/2014/main" id="{DC388E49-F826-467F-8465-452C20B8098C}"/>
              </a:ext>
            </a:extLst>
          </p:cNvPr>
          <p:cNvSpPr>
            <a:spLocks noGrp="1"/>
          </p:cNvSpPr>
          <p:nvPr>
            <p:ph idx="1"/>
          </p:nvPr>
        </p:nvSpPr>
        <p:spPr>
          <a:xfrm>
            <a:off x="353557" y="1433005"/>
            <a:ext cx="9221958" cy="3704311"/>
          </a:xfrm>
        </p:spPr>
        <p:txBody>
          <a:bodyPr/>
          <a:lstStyle/>
          <a:p>
            <a:pPr algn="just"/>
            <a:r>
              <a:rPr lang="en-GB" sz="2000" b="1" dirty="0"/>
              <a:t>Multidose vials of Comirnaty Omicron XBB.1.5 contain 6 doses of </a:t>
            </a:r>
            <a:r>
              <a:rPr lang="en-GB" sz="2000" b="1" u="sng" dirty="0"/>
              <a:t>0.3 mL </a:t>
            </a:r>
            <a:r>
              <a:rPr lang="en-GB" sz="2000" b="1" dirty="0"/>
              <a:t>of vaccine. </a:t>
            </a:r>
          </a:p>
          <a:p>
            <a:pPr algn="just"/>
            <a:r>
              <a:rPr lang="en-GB" sz="2000" dirty="0"/>
              <a:t>In order to extract 6 doses from a single vial, low dead-volume syringes and/or needles should be used. The low dead-volume syringe and needle combination should have a dead volume of no more than 35 microlitres. If standard syringes and needles are used, there may not be sufficient volume to extract a sixth dose from a single vial. </a:t>
            </a:r>
          </a:p>
          <a:p>
            <a:pPr algn="just"/>
            <a:r>
              <a:rPr lang="en-GB" sz="2000" dirty="0"/>
              <a:t>Irrespective of the type of syringe and needle: </a:t>
            </a:r>
          </a:p>
          <a:p>
            <a:pPr lvl="1" algn="just"/>
            <a:r>
              <a:rPr lang="en-GB" sz="2000" dirty="0"/>
              <a:t>Each dose must contain </a:t>
            </a:r>
            <a:r>
              <a:rPr lang="en-GB" sz="2000" b="1" dirty="0"/>
              <a:t>0.3 mL </a:t>
            </a:r>
            <a:r>
              <a:rPr lang="en-GB" sz="2000" dirty="0"/>
              <a:t>of vaccine. </a:t>
            </a:r>
          </a:p>
          <a:p>
            <a:pPr lvl="1" algn="just"/>
            <a:r>
              <a:rPr lang="en-GB" sz="2000" dirty="0"/>
              <a:t>If the amount of vaccine remaining in the vial cannot provide a full dose of 0.3 mL, discard the vial and any excess volume.</a:t>
            </a:r>
          </a:p>
          <a:p>
            <a:pPr lvl="1" algn="just"/>
            <a:r>
              <a:rPr lang="en-GB" sz="2000" dirty="0"/>
              <a:t>Do not pool excess vaccine from multiple vials.</a:t>
            </a:r>
          </a:p>
        </p:txBody>
      </p:sp>
      <p:sp>
        <p:nvSpPr>
          <p:cNvPr id="5" name="Slide Number Placeholder 4">
            <a:extLst>
              <a:ext uri="{FF2B5EF4-FFF2-40B4-BE49-F238E27FC236}">
                <a16:creationId xmlns:a16="http://schemas.microsoft.com/office/drawing/2014/main" id="{0F9A0E3F-077B-428B-8724-112F9315EA37}"/>
              </a:ext>
            </a:extLst>
          </p:cNvPr>
          <p:cNvSpPr>
            <a:spLocks noGrp="1"/>
          </p:cNvSpPr>
          <p:nvPr>
            <p:ph type="sldNum" sz="quarter" idx="12"/>
          </p:nvPr>
        </p:nvSpPr>
        <p:spPr/>
        <p:txBody>
          <a:bodyPr/>
          <a:lstStyle/>
          <a:p>
            <a:fld id="{561D0CCE-8DCC-44DC-A653-AE62B1D84A52}" type="slidenum">
              <a:rPr lang="en-GB" smtClean="0"/>
              <a:pPr/>
              <a:t>43</a:t>
            </a:fld>
            <a:endParaRPr lang="en-GB"/>
          </a:p>
        </p:txBody>
      </p:sp>
      <p:sp>
        <p:nvSpPr>
          <p:cNvPr id="9" name="TextBox 8">
            <a:extLst>
              <a:ext uri="{FF2B5EF4-FFF2-40B4-BE49-F238E27FC236}">
                <a16:creationId xmlns:a16="http://schemas.microsoft.com/office/drawing/2014/main" id="{1E593D8F-49F0-2899-E328-1B4366C1D6AA}"/>
              </a:ext>
            </a:extLst>
          </p:cNvPr>
          <p:cNvSpPr txBox="1"/>
          <p:nvPr/>
        </p:nvSpPr>
        <p:spPr>
          <a:xfrm>
            <a:off x="92467" y="5660549"/>
            <a:ext cx="12099533" cy="646331"/>
          </a:xfrm>
          <a:prstGeom prst="rect">
            <a:avLst/>
          </a:prstGeom>
          <a:noFill/>
        </p:spPr>
        <p:txBody>
          <a:bodyPr wrap="square">
            <a:spAutoFit/>
          </a:bodyPr>
          <a:lstStyle/>
          <a:p>
            <a:pPr marL="0" indent="0" algn="ctr">
              <a:buNone/>
            </a:pPr>
            <a:r>
              <a:rPr lang="en-GB" sz="1800" dirty="0">
                <a:hlinkClick r:id="rId3"/>
              </a:rPr>
              <a:t>Regulatory approval of Pfizer/BioNTech vaccine for COVID-19 - GOV.UK (www.gov.uk)</a:t>
            </a:r>
            <a:endParaRPr lang="en-GB" sz="1800" dirty="0">
              <a:solidFill>
                <a:srgbClr val="002060"/>
              </a:solidFill>
            </a:endParaRPr>
          </a:p>
          <a:p>
            <a:endParaRPr lang="en-GB" sz="1800" dirty="0">
              <a:solidFill>
                <a:srgbClr val="002060"/>
              </a:solidFill>
            </a:endParaRPr>
          </a:p>
        </p:txBody>
      </p:sp>
      <p:pic>
        <p:nvPicPr>
          <p:cNvPr id="6" name="Picture 5" descr="A group of vials with labels&#10;&#10;Description automatically generated">
            <a:extLst>
              <a:ext uri="{FF2B5EF4-FFF2-40B4-BE49-F238E27FC236}">
                <a16:creationId xmlns:a16="http://schemas.microsoft.com/office/drawing/2014/main" id="{D4827041-285A-1C1F-EB59-B3A39E74AAD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6407" t="9419" r="40571"/>
          <a:stretch/>
        </p:blipFill>
        <p:spPr>
          <a:xfrm>
            <a:off x="10428270" y="662781"/>
            <a:ext cx="1145115" cy="2308824"/>
          </a:xfrm>
          <a:prstGeom prst="rect">
            <a:avLst/>
          </a:prstGeom>
        </p:spPr>
      </p:pic>
    </p:spTree>
    <p:extLst>
      <p:ext uri="{BB962C8B-B14F-4D97-AF65-F5344CB8AC3E}">
        <p14:creationId xmlns:p14="http://schemas.microsoft.com/office/powerpoint/2010/main" val="921627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A957B-17AA-436E-B15A-2209AB59F957}"/>
              </a:ext>
            </a:extLst>
          </p:cNvPr>
          <p:cNvSpPr>
            <a:spLocks noGrp="1"/>
          </p:cNvSpPr>
          <p:nvPr>
            <p:ph type="title"/>
          </p:nvPr>
        </p:nvSpPr>
        <p:spPr>
          <a:xfrm>
            <a:off x="437507" y="0"/>
            <a:ext cx="10515600" cy="415711"/>
          </a:xfrm>
        </p:spPr>
        <p:txBody>
          <a:bodyPr/>
          <a:lstStyle/>
          <a:p>
            <a:r>
              <a:rPr lang="en-GB" sz="3200" b="1" dirty="0"/>
              <a:t>Vaccine dose preparation(1) - </a:t>
            </a:r>
            <a:r>
              <a:rPr lang="en-GB" sz="3200" b="1" dirty="0">
                <a:effectLst/>
                <a:latin typeface="Arial" panose="020B0604020202020204" pitchFamily="34" charset="0"/>
                <a:ea typeface="Calibri" panose="020F0502020204030204" pitchFamily="34" charset="0"/>
              </a:rPr>
              <a:t>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30 microgram per dose dispersion for injection COVID-19 mRNA Vaccine</a:t>
            </a:r>
            <a:endParaRPr lang="en-GB" sz="3200" b="1" dirty="0"/>
          </a:p>
        </p:txBody>
      </p:sp>
      <p:sp>
        <p:nvSpPr>
          <p:cNvPr id="3" name="Content Placeholder 2">
            <a:extLst>
              <a:ext uri="{FF2B5EF4-FFF2-40B4-BE49-F238E27FC236}">
                <a16:creationId xmlns:a16="http://schemas.microsoft.com/office/drawing/2014/main" id="{FBC3D2E0-1CCC-46C8-9A22-1175F937BD6F}"/>
              </a:ext>
            </a:extLst>
          </p:cNvPr>
          <p:cNvSpPr>
            <a:spLocks noGrp="1"/>
          </p:cNvSpPr>
          <p:nvPr>
            <p:ph idx="1"/>
          </p:nvPr>
        </p:nvSpPr>
        <p:spPr>
          <a:xfrm>
            <a:off x="437507" y="1527391"/>
            <a:ext cx="8391861" cy="5152103"/>
          </a:xfrm>
        </p:spPr>
        <p:txBody>
          <a:bodyPr/>
          <a:lstStyle/>
          <a:p>
            <a:r>
              <a:rPr lang="en-GB" sz="1800" dirty="0">
                <a:effectLst/>
                <a:latin typeface="Arial" panose="020B0604020202020204" pitchFamily="34" charset="0"/>
                <a:ea typeface="Calibri" panose="020F0502020204030204" pitchFamily="34" charset="0"/>
              </a:rPr>
              <a:t>Pfizer 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Omicron XBB.1.5</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30 microgram per dose dispersion for injection COVID-19 mRNA Vaccine </a:t>
            </a:r>
            <a:r>
              <a:rPr lang="en-GB" sz="1800" b="1" dirty="0"/>
              <a:t>does not require reconstitution.</a:t>
            </a:r>
          </a:p>
          <a:p>
            <a:pPr marL="285750" indent="-285750">
              <a:buFont typeface="Arial" panose="020B0604020202020204" pitchFamily="34" charset="0"/>
              <a:buChar char="•"/>
            </a:pPr>
            <a:r>
              <a:rPr lang="en-GB" sz="1800" dirty="0"/>
              <a:t>Before drawing up a dose of vaccine from the multidose vial, clean hands with alcohol-based gel or soap and water. </a:t>
            </a:r>
          </a:p>
          <a:p>
            <a:pPr marL="285750" indent="-285750">
              <a:buFont typeface="Arial" panose="020B0604020202020204" pitchFamily="34" charset="0"/>
              <a:buChar char="•"/>
            </a:pPr>
            <a:r>
              <a:rPr lang="en-GB" sz="1800" dirty="0"/>
              <a:t>Each multidose vial should be clearly labelled with the date and time of expiry (</a:t>
            </a:r>
            <a:r>
              <a:rPr lang="en-GB" sz="1800" b="1" dirty="0"/>
              <a:t>which will be 12 hours from when it was first punctured</a:t>
            </a:r>
            <a:r>
              <a:rPr lang="en-GB" sz="1800" dirty="0"/>
              <a:t>).</a:t>
            </a:r>
          </a:p>
          <a:p>
            <a:r>
              <a:rPr lang="en-GB" sz="1800" dirty="0"/>
              <a:t>Do not use the vaccine if the time of first puncture was more than 12 hours previously. Stability data indicate the vial can be stored for up to 24 hours at temperatures of 8 °C to 30 °C, including up to 12 hours following first puncture.</a:t>
            </a:r>
          </a:p>
          <a:p>
            <a:pPr lvl="0"/>
            <a:r>
              <a:rPr lang="en-US" sz="1800" dirty="0"/>
              <a:t>Gently mix by inverting vials 10 times prior to use. </a:t>
            </a:r>
            <a:r>
              <a:rPr lang="en-US" sz="1800" b="1" dirty="0"/>
              <a:t>Do not shake.</a:t>
            </a:r>
          </a:p>
          <a:p>
            <a:r>
              <a:rPr lang="en-GB" sz="1800" dirty="0"/>
              <a:t>Prior to mixing, the thawed dispersion may contain white to off-white opaque amorphous particles.</a:t>
            </a:r>
          </a:p>
          <a:p>
            <a:r>
              <a:rPr lang="en-GB" sz="1800" dirty="0"/>
              <a:t>After mixing, the vaccine should present as a white to off-white dispersion with no particulates visible. Do not use the vaccine if particulates or discolouration are present.</a:t>
            </a:r>
          </a:p>
          <a:p>
            <a:pPr marL="342900" lvl="0" indent="-342900">
              <a:buFont typeface="Symbol" panose="05050102010706020507" pitchFamily="18" charset="2"/>
              <a:buChar char=""/>
            </a:pPr>
            <a:endParaRPr lang="en-GB" sz="1800" dirty="0"/>
          </a:p>
          <a:p>
            <a:pPr indent="0">
              <a:buNone/>
            </a:pPr>
            <a:r>
              <a:rPr lang="en-GB" sz="1800" dirty="0"/>
              <a:t>  </a:t>
            </a:r>
          </a:p>
          <a:p>
            <a:pPr marL="0" indent="0">
              <a:buNone/>
            </a:pPr>
            <a:r>
              <a:rPr lang="en-GB" sz="1800" dirty="0"/>
              <a:t> </a:t>
            </a:r>
          </a:p>
          <a:p>
            <a:endParaRPr lang="en-GB" dirty="0"/>
          </a:p>
        </p:txBody>
      </p:sp>
      <p:sp>
        <p:nvSpPr>
          <p:cNvPr id="5" name="Slide Number Placeholder 4">
            <a:extLst>
              <a:ext uri="{FF2B5EF4-FFF2-40B4-BE49-F238E27FC236}">
                <a16:creationId xmlns:a16="http://schemas.microsoft.com/office/drawing/2014/main" id="{31BE5102-E9A7-4117-A102-CF5F1EC916B9}"/>
              </a:ext>
            </a:extLst>
          </p:cNvPr>
          <p:cNvSpPr>
            <a:spLocks noGrp="1"/>
          </p:cNvSpPr>
          <p:nvPr>
            <p:ph type="sldNum" sz="quarter" idx="12"/>
          </p:nvPr>
        </p:nvSpPr>
        <p:spPr/>
        <p:txBody>
          <a:bodyPr/>
          <a:lstStyle/>
          <a:p>
            <a:fld id="{561D0CCE-8DCC-44DC-A653-AE62B1D84A52}" type="slidenum">
              <a:rPr lang="en-GB" smtClean="0"/>
              <a:pPr/>
              <a:t>44</a:t>
            </a:fld>
            <a:endParaRPr lang="en-GB"/>
          </a:p>
        </p:txBody>
      </p:sp>
      <p:pic>
        <p:nvPicPr>
          <p:cNvPr id="6" name="Picture 5">
            <a:extLst>
              <a:ext uri="{FF2B5EF4-FFF2-40B4-BE49-F238E27FC236}">
                <a16:creationId xmlns:a16="http://schemas.microsoft.com/office/drawing/2014/main" id="{3E157933-6518-4AF9-8A21-1778B34D1347}"/>
              </a:ext>
            </a:extLst>
          </p:cNvPr>
          <p:cNvPicPr>
            <a:picLocks noChangeAspect="1"/>
          </p:cNvPicPr>
          <p:nvPr/>
        </p:nvPicPr>
        <p:blipFill rotWithShape="1">
          <a:blip r:embed="rId3"/>
          <a:srcRect l="26499" t="33889" r="56288" b="23236"/>
          <a:stretch/>
        </p:blipFill>
        <p:spPr>
          <a:xfrm>
            <a:off x="9219123" y="1560788"/>
            <a:ext cx="2821830" cy="3953487"/>
          </a:xfrm>
          <a:prstGeom prst="rect">
            <a:avLst/>
          </a:prstGeom>
        </p:spPr>
      </p:pic>
    </p:spTree>
    <p:extLst>
      <p:ext uri="{BB962C8B-B14F-4D97-AF65-F5344CB8AC3E}">
        <p14:creationId xmlns:p14="http://schemas.microsoft.com/office/powerpoint/2010/main" val="41247466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2A414-6EAF-48C3-AF10-F92F3ED281AD}"/>
              </a:ext>
            </a:extLst>
          </p:cNvPr>
          <p:cNvSpPr>
            <a:spLocks noGrp="1"/>
          </p:cNvSpPr>
          <p:nvPr>
            <p:ph type="title"/>
          </p:nvPr>
        </p:nvSpPr>
        <p:spPr>
          <a:xfrm>
            <a:off x="902855" y="261650"/>
            <a:ext cx="10515600" cy="1325563"/>
          </a:xfrm>
        </p:spPr>
        <p:txBody>
          <a:bodyPr/>
          <a:lstStyle/>
          <a:p>
            <a:r>
              <a:rPr lang="en-GB" sz="3600" b="1" dirty="0"/>
              <a:t>Vaccine dose preparation (2)</a:t>
            </a:r>
          </a:p>
        </p:txBody>
      </p:sp>
      <p:sp>
        <p:nvSpPr>
          <p:cNvPr id="3" name="Content Placeholder 2">
            <a:extLst>
              <a:ext uri="{FF2B5EF4-FFF2-40B4-BE49-F238E27FC236}">
                <a16:creationId xmlns:a16="http://schemas.microsoft.com/office/drawing/2014/main" id="{4FCEF5FD-459D-4669-86E3-28E6883DBF2C}"/>
              </a:ext>
            </a:extLst>
          </p:cNvPr>
          <p:cNvSpPr>
            <a:spLocks noGrp="1"/>
          </p:cNvSpPr>
          <p:nvPr>
            <p:ph idx="1"/>
          </p:nvPr>
        </p:nvSpPr>
        <p:spPr>
          <a:xfrm>
            <a:off x="838200" y="1133331"/>
            <a:ext cx="7319481" cy="4351338"/>
          </a:xfrm>
        </p:spPr>
        <p:txBody>
          <a:bodyPr/>
          <a:lstStyle/>
          <a:p>
            <a:r>
              <a:rPr lang="en-GB" sz="1800" dirty="0"/>
              <a:t>Using aseptic technique, cleanse the vial stopper with a single-use antiseptic swab.</a:t>
            </a:r>
          </a:p>
          <a:p>
            <a:r>
              <a:rPr lang="en-GB" sz="1800" dirty="0"/>
              <a:t>Withdraw 0.3 mL of </a:t>
            </a:r>
            <a:r>
              <a:rPr lang="en-GB" sz="1800" dirty="0">
                <a:effectLst/>
                <a:latin typeface="Arial" panose="020B0604020202020204" pitchFamily="34" charset="0"/>
                <a:ea typeface="Calibri" panose="020F0502020204030204" pitchFamily="34" charset="0"/>
              </a:rPr>
              <a:t>Pfizer Comirnaty</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Omicron XBB.1.5</a:t>
            </a:r>
            <a:r>
              <a:rPr lang="en-GB" sz="1800" baseline="30000" dirty="0">
                <a:effectLst/>
                <a:latin typeface="Arial" panose="020B0604020202020204" pitchFamily="34" charset="0"/>
                <a:ea typeface="Calibri" panose="020F0502020204030204" pitchFamily="34" charset="0"/>
              </a:rPr>
              <a:t>▼</a:t>
            </a:r>
            <a:r>
              <a:rPr lang="en-GB" sz="1800" dirty="0">
                <a:effectLst/>
                <a:latin typeface="Arial" panose="020B0604020202020204" pitchFamily="34" charset="0"/>
                <a:ea typeface="Calibri" panose="020F0502020204030204" pitchFamily="34" charset="0"/>
              </a:rPr>
              <a:t> 30 microgram per dose dispersion for injection COVID-19 mRNA Vaccine. </a:t>
            </a:r>
            <a:r>
              <a:rPr lang="en-GB" sz="1800" dirty="0"/>
              <a:t>Low dead-volume syringes and/or needles should be used in order to extract 6 doses from a single vial. </a:t>
            </a:r>
          </a:p>
          <a:p>
            <a:r>
              <a:rPr lang="en-GB" sz="1800" dirty="0"/>
              <a:t>The low dead-volume syringe and needle combination should have a dead volume of no more than 35 microlitres. If standard syringes and needles are used, there may not be sufficient volume to extract a sixth dose from a single vial.</a:t>
            </a:r>
          </a:p>
          <a:p>
            <a:r>
              <a:rPr lang="en-GB" sz="1800" dirty="0"/>
              <a:t>Each dose must contain </a:t>
            </a:r>
            <a:r>
              <a:rPr lang="en-GB" sz="1800" b="1" dirty="0"/>
              <a:t>0.3 mL </a:t>
            </a:r>
            <a:r>
              <a:rPr lang="en-GB" sz="1800" dirty="0"/>
              <a:t>of vaccine. </a:t>
            </a:r>
          </a:p>
          <a:p>
            <a:r>
              <a:rPr lang="en-GB" sz="1800" dirty="0"/>
              <a:t>If the amount of vaccine remaining in the vial cannot provide a full dose of 0.3 mL, discard the vial and any excess volume.</a:t>
            </a:r>
          </a:p>
          <a:p>
            <a:r>
              <a:rPr lang="en-GB" sz="1800" dirty="0"/>
              <a:t>Record the appropriate date/time on the vial. </a:t>
            </a:r>
          </a:p>
          <a:p>
            <a:r>
              <a:rPr lang="en-GB" sz="1800" dirty="0"/>
              <a:t>Discard any unused vaccine 12 hours after first puncture.</a:t>
            </a:r>
          </a:p>
        </p:txBody>
      </p:sp>
      <p:sp>
        <p:nvSpPr>
          <p:cNvPr id="5" name="Slide Number Placeholder 4">
            <a:extLst>
              <a:ext uri="{FF2B5EF4-FFF2-40B4-BE49-F238E27FC236}">
                <a16:creationId xmlns:a16="http://schemas.microsoft.com/office/drawing/2014/main" id="{6B2DB03A-98D5-42F5-A4BD-AA26F74500CE}"/>
              </a:ext>
            </a:extLst>
          </p:cNvPr>
          <p:cNvSpPr>
            <a:spLocks noGrp="1"/>
          </p:cNvSpPr>
          <p:nvPr>
            <p:ph type="sldNum" sz="quarter" idx="12"/>
          </p:nvPr>
        </p:nvSpPr>
        <p:spPr/>
        <p:txBody>
          <a:bodyPr/>
          <a:lstStyle/>
          <a:p>
            <a:fld id="{561D0CCE-8DCC-44DC-A653-AE62B1D84A52}" type="slidenum">
              <a:rPr lang="en-GB" smtClean="0"/>
              <a:pPr/>
              <a:t>45</a:t>
            </a:fld>
            <a:endParaRPr lang="en-GB"/>
          </a:p>
        </p:txBody>
      </p:sp>
      <p:pic>
        <p:nvPicPr>
          <p:cNvPr id="7" name="Picture 6">
            <a:extLst>
              <a:ext uri="{FF2B5EF4-FFF2-40B4-BE49-F238E27FC236}">
                <a16:creationId xmlns:a16="http://schemas.microsoft.com/office/drawing/2014/main" id="{6EF20666-779D-46CA-8126-2F4E1CDCC39B}"/>
              </a:ext>
            </a:extLst>
          </p:cNvPr>
          <p:cNvPicPr>
            <a:picLocks noChangeAspect="1"/>
          </p:cNvPicPr>
          <p:nvPr/>
        </p:nvPicPr>
        <p:blipFill rotWithShape="1">
          <a:blip r:embed="rId3"/>
          <a:srcRect l="25955" t="23970" r="51544" b="25992"/>
          <a:stretch/>
        </p:blipFill>
        <p:spPr>
          <a:xfrm>
            <a:off x="8475403" y="1133331"/>
            <a:ext cx="3478466" cy="4351338"/>
          </a:xfrm>
          <a:prstGeom prst="rect">
            <a:avLst/>
          </a:prstGeom>
        </p:spPr>
      </p:pic>
    </p:spTree>
    <p:extLst>
      <p:ext uri="{BB962C8B-B14F-4D97-AF65-F5344CB8AC3E}">
        <p14:creationId xmlns:p14="http://schemas.microsoft.com/office/powerpoint/2010/main" val="12414011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4EF24-0F68-6F60-21AA-EADF346E6201}"/>
              </a:ext>
            </a:extLst>
          </p:cNvPr>
          <p:cNvSpPr>
            <a:spLocks noGrp="1"/>
          </p:cNvSpPr>
          <p:nvPr>
            <p:ph type="title"/>
          </p:nvPr>
        </p:nvSpPr>
        <p:spPr>
          <a:xfrm>
            <a:off x="145026" y="-12753"/>
            <a:ext cx="11901948" cy="795024"/>
          </a:xfrm>
        </p:spPr>
        <p:txBody>
          <a:bodyPr/>
          <a:lstStyle/>
          <a:p>
            <a:pPr algn="ctr"/>
            <a:r>
              <a:rPr lang="en-GB" sz="4000" b="1" dirty="0"/>
              <a:t>Adverse reactions</a:t>
            </a:r>
            <a:br>
              <a:rPr lang="en-GB" sz="4000" b="1" dirty="0"/>
            </a:br>
            <a:br>
              <a:rPr lang="en-GB" sz="4000" b="1" dirty="0"/>
            </a:br>
            <a:r>
              <a:rPr lang="en-GB" sz="4000" b="1" dirty="0"/>
              <a:t> </a:t>
            </a:r>
            <a:endParaRPr lang="en-GB" sz="4000" dirty="0"/>
          </a:p>
        </p:txBody>
      </p:sp>
      <p:sp>
        <p:nvSpPr>
          <p:cNvPr id="3" name="Content Placeholder 2">
            <a:extLst>
              <a:ext uri="{FF2B5EF4-FFF2-40B4-BE49-F238E27FC236}">
                <a16:creationId xmlns:a16="http://schemas.microsoft.com/office/drawing/2014/main" id="{F365E5DC-2161-F80C-0E67-775236EDEB21}"/>
              </a:ext>
            </a:extLst>
          </p:cNvPr>
          <p:cNvSpPr>
            <a:spLocks noGrp="1"/>
          </p:cNvSpPr>
          <p:nvPr>
            <p:ph idx="1"/>
          </p:nvPr>
        </p:nvSpPr>
        <p:spPr>
          <a:xfrm>
            <a:off x="145026" y="782271"/>
            <a:ext cx="11762722" cy="4351338"/>
          </a:xfrm>
        </p:spPr>
        <p:txBody>
          <a:bodyPr/>
          <a:lstStyle/>
          <a:p>
            <a:pPr>
              <a:lnSpc>
                <a:spcPct val="100000"/>
              </a:lnSpc>
            </a:pPr>
            <a:r>
              <a:rPr lang="en-GB" sz="2000" dirty="0"/>
              <a:t>The overall safety profile of Comirnaty in adolescents 12 to 15 years of age was similar to that seen in participants 16 years of age and older. The most frequent adverse reactions in adolescents 12 to 15 years of age that received 2 doses were injection site pain (&gt; 90%), fatigue and headache (&gt; 70%), myalgia and chills (&gt; 40%), arthralgia and pyrexia (&gt; 20%).</a:t>
            </a:r>
          </a:p>
          <a:p>
            <a:pPr>
              <a:lnSpc>
                <a:spcPct val="100000"/>
              </a:lnSpc>
            </a:pPr>
            <a:r>
              <a:rPr lang="en-GB" sz="2000" dirty="0"/>
              <a:t>The most frequent adverse reactions in participants 16 years of age and older that received 2 doses were injection site pain (&gt; 80%), fatigue (&gt; 60%), headache (&gt; 50%), myalgia (&gt; 40%), chills (&gt; 30%), arthralgia (&gt; 20%), pyrexia and injection site swelling (&gt; 10%) and were usually mild or moderate in intensity and resolved within a few days after vaccination. A slightly lower frequency of reactogenicity events was associated with greater age. </a:t>
            </a:r>
          </a:p>
          <a:p>
            <a:pPr>
              <a:lnSpc>
                <a:spcPct val="100000"/>
              </a:lnSpc>
            </a:pPr>
            <a:r>
              <a:rPr lang="en-GB" sz="2000" dirty="0">
                <a:solidFill>
                  <a:srgbClr val="002060"/>
                </a:solidFill>
              </a:rPr>
              <a:t>The overall safety profile for the booster dose was similar to that seen after 2 doses. The most frequent adverse reactions in participants 18 to 55 years of age were injection site pain (&gt; 80%), fatigue (&gt; 60%), headache (&gt; 40%), myalgia (&gt; 30%), chills and arthralgia (&gt; 20%).</a:t>
            </a:r>
          </a:p>
          <a:p>
            <a:pPr marL="0" indent="0" algn="ctr">
              <a:lnSpc>
                <a:spcPct val="100000"/>
              </a:lnSpc>
              <a:buNone/>
            </a:pPr>
            <a:endParaRPr lang="en-GB" sz="2000" dirty="0">
              <a:hlinkClick r:id="rId3"/>
            </a:endParaRPr>
          </a:p>
          <a:p>
            <a:pPr marL="0" indent="0" algn="ctr">
              <a:lnSpc>
                <a:spcPct val="100000"/>
              </a:lnSpc>
              <a:buNone/>
            </a:pPr>
            <a:endParaRPr lang="en-GB" sz="2000" dirty="0">
              <a:hlinkClick r:id="rId3"/>
            </a:endParaRPr>
          </a:p>
          <a:p>
            <a:pPr marL="0" indent="0" algn="ctr">
              <a:lnSpc>
                <a:spcPct val="100000"/>
              </a:lnSpc>
              <a:buNone/>
            </a:pPr>
            <a:r>
              <a:rPr lang="en-GB" sz="2000" dirty="0">
                <a:hlinkClick r:id="rId3"/>
              </a:rPr>
              <a:t>Regulatory approval of Pfizer/BioNTech vaccine for COVID-19 - GOV.UK (www.gov.uk)</a:t>
            </a:r>
            <a:endParaRPr lang="en-GB" sz="2000" b="0" i="0" dirty="0">
              <a:solidFill>
                <a:srgbClr val="002060"/>
              </a:solidFill>
              <a:effectLst/>
            </a:endParaRPr>
          </a:p>
          <a:p>
            <a:pPr>
              <a:lnSpc>
                <a:spcPct val="100000"/>
              </a:lnSpc>
            </a:pPr>
            <a:endParaRPr lang="en-GB" sz="2000" dirty="0">
              <a:solidFill>
                <a:srgbClr val="002060"/>
              </a:solidFill>
            </a:endParaRPr>
          </a:p>
          <a:p>
            <a:pPr>
              <a:lnSpc>
                <a:spcPct val="100000"/>
              </a:lnSpc>
            </a:pPr>
            <a:endParaRPr lang="en-GB" sz="2000" b="0" i="0" dirty="0">
              <a:solidFill>
                <a:srgbClr val="002060"/>
              </a:solidFill>
              <a:effectLst/>
            </a:endParaRPr>
          </a:p>
          <a:p>
            <a:pPr>
              <a:lnSpc>
                <a:spcPct val="100000"/>
              </a:lnSpc>
            </a:pPr>
            <a:endParaRPr lang="en-GB" sz="2000" b="0" i="0" dirty="0">
              <a:solidFill>
                <a:srgbClr val="002060"/>
              </a:solidFill>
              <a:effectLst/>
            </a:endParaRPr>
          </a:p>
        </p:txBody>
      </p:sp>
      <p:sp>
        <p:nvSpPr>
          <p:cNvPr id="5" name="Slide Number Placeholder 4">
            <a:extLst>
              <a:ext uri="{FF2B5EF4-FFF2-40B4-BE49-F238E27FC236}">
                <a16:creationId xmlns:a16="http://schemas.microsoft.com/office/drawing/2014/main" id="{DF165EB2-13E9-687C-ED4F-3E9BD75E076B}"/>
              </a:ext>
            </a:extLst>
          </p:cNvPr>
          <p:cNvSpPr>
            <a:spLocks noGrp="1"/>
          </p:cNvSpPr>
          <p:nvPr>
            <p:ph type="sldNum" sz="quarter" idx="12"/>
          </p:nvPr>
        </p:nvSpPr>
        <p:spPr/>
        <p:txBody>
          <a:bodyPr/>
          <a:lstStyle/>
          <a:p>
            <a:fld id="{561D0CCE-8DCC-44DC-A653-AE62B1D84A52}" type="slidenum">
              <a:rPr lang="en-GB" smtClean="0"/>
              <a:pPr/>
              <a:t>46</a:t>
            </a:fld>
            <a:endParaRPr lang="en-GB"/>
          </a:p>
        </p:txBody>
      </p:sp>
      <p:sp>
        <p:nvSpPr>
          <p:cNvPr id="6" name="TextBox 5">
            <a:extLst>
              <a:ext uri="{FF2B5EF4-FFF2-40B4-BE49-F238E27FC236}">
                <a16:creationId xmlns:a16="http://schemas.microsoft.com/office/drawing/2014/main" id="{6D00C3A9-EE0A-D90D-F4FA-68D50AC4CE0F}"/>
              </a:ext>
            </a:extLst>
          </p:cNvPr>
          <p:cNvSpPr txBox="1"/>
          <p:nvPr/>
        </p:nvSpPr>
        <p:spPr>
          <a:xfrm>
            <a:off x="460625" y="5198906"/>
            <a:ext cx="11270750" cy="369332"/>
          </a:xfrm>
          <a:prstGeom prst="rect">
            <a:avLst/>
          </a:prstGeom>
          <a:noFill/>
        </p:spPr>
        <p:txBody>
          <a:bodyPr wrap="square">
            <a:spAutoFit/>
          </a:bodyPr>
          <a:lstStyle/>
          <a:p>
            <a:r>
              <a:rPr lang="en-GB" b="1" dirty="0"/>
              <a:t>The safety of Comirnaty Omicron XBB.1.5 is inferred from safety data of the prior Comirnaty vaccines</a:t>
            </a:r>
          </a:p>
        </p:txBody>
      </p:sp>
    </p:spTree>
    <p:extLst>
      <p:ext uri="{BB962C8B-B14F-4D97-AF65-F5344CB8AC3E}">
        <p14:creationId xmlns:p14="http://schemas.microsoft.com/office/powerpoint/2010/main" val="28483732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0" y="-30202"/>
            <a:ext cx="12192000" cy="599551"/>
          </a:xfrm>
        </p:spPr>
        <p:txBody>
          <a:bodyPr/>
          <a:lstStyle/>
          <a:p>
            <a:pPr algn="ctr"/>
            <a:r>
              <a:rPr lang="en-GB" sz="4400" b="1" dirty="0"/>
              <a:t>Myocarditis and pericarditis</a:t>
            </a:r>
            <a:endParaRPr lang="en-GB" dirty="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91729" y="569349"/>
            <a:ext cx="11808541" cy="5093328"/>
          </a:xfrm>
        </p:spPr>
        <p:txBody>
          <a:bodyPr/>
          <a:lstStyle/>
          <a:p>
            <a:r>
              <a:rPr lang="en-GB" sz="2000" dirty="0"/>
              <a:t>Cases of myocarditis and pericarditis have been reported rarely after COVID-19 vaccination.</a:t>
            </a:r>
          </a:p>
          <a:p>
            <a:r>
              <a:rPr lang="en-GB" sz="2000" dirty="0"/>
              <a:t>If an individual develops myocarditis or pericarditis following the first COVID-19 vaccination they should be assessed by an appropriate clinician to determine whether it is likely to be vaccine related </a:t>
            </a:r>
          </a:p>
          <a:p>
            <a:pPr marL="0" indent="0" algn="ctr">
              <a:buNone/>
            </a:pPr>
            <a:r>
              <a:rPr lang="en-GB" sz="1800" dirty="0">
                <a:hlinkClick r:id="rId3"/>
              </a:rPr>
              <a:t>https://www.gov.uk/government/publications/myocarditis-and-pericarditis-after-covid-19-vaccination/myocarditis-and-pericarditis-after-covid-19-vaccination-guidance-for-healthcare-professionals</a:t>
            </a:r>
            <a:endParaRPr lang="en-GB" sz="1800" dirty="0"/>
          </a:p>
          <a:p>
            <a:r>
              <a:rPr lang="en-GB" sz="2000" dirty="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endParaRPr lang="en-GB" sz="2000" b="1" dirty="0"/>
          </a:p>
          <a:p>
            <a:r>
              <a:rPr lang="en-GB" sz="2000" dirty="0"/>
              <a:t>They have been observed more often after the second vaccination, and more often in younger males.</a:t>
            </a:r>
          </a:p>
          <a:p>
            <a:r>
              <a:rPr lang="en-GB" sz="2000" dirty="0"/>
              <a:t>Available data suggest that the course of myocarditis and pericarditis following vaccination is not different from myocarditis or pericarditis in general </a:t>
            </a:r>
          </a:p>
          <a:p>
            <a:r>
              <a:rPr lang="en-GB" sz="2000" dirty="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Healthcare professionals should consult guidance and/or specialists to diagnose and treat this condition.</a:t>
            </a:r>
            <a:r>
              <a:rPr lang="en-GB" sz="2000" dirty="0">
                <a:hlinkClick r:id="rId4"/>
              </a:rPr>
              <a:t> Green Book COVID-19 chapter 14a</a:t>
            </a:r>
            <a:r>
              <a:rPr lang="en-GB" sz="2000" dirty="0"/>
              <a:t> </a:t>
            </a:r>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fld id="{561D0CCE-8DCC-44DC-A653-AE62B1D84A52}" type="slidenum">
              <a:rPr lang="en-GB" smtClean="0"/>
              <a:pPr/>
              <a:t>47</a:t>
            </a:fld>
            <a:endParaRPr lang="en-GB" dirty="0"/>
          </a:p>
        </p:txBody>
      </p:sp>
    </p:spTree>
    <p:extLst>
      <p:ext uri="{BB962C8B-B14F-4D97-AF65-F5344CB8AC3E}">
        <p14:creationId xmlns:p14="http://schemas.microsoft.com/office/powerpoint/2010/main" val="231554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483A-78F0-4CF2-A218-0ABE8556EE2C}"/>
              </a:ext>
            </a:extLst>
          </p:cNvPr>
          <p:cNvSpPr>
            <a:spLocks noGrp="1"/>
          </p:cNvSpPr>
          <p:nvPr>
            <p:ph type="title"/>
          </p:nvPr>
        </p:nvSpPr>
        <p:spPr>
          <a:xfrm>
            <a:off x="838200" y="50800"/>
            <a:ext cx="10515600" cy="1325563"/>
          </a:xfrm>
        </p:spPr>
        <p:txBody>
          <a:bodyPr/>
          <a:lstStyle/>
          <a:p>
            <a:pPr algn="ctr"/>
            <a:r>
              <a:rPr lang="en-GB" b="1" dirty="0"/>
              <a:t>Guillain-Barré syndrome (GBS)</a:t>
            </a:r>
          </a:p>
        </p:txBody>
      </p:sp>
      <p:sp>
        <p:nvSpPr>
          <p:cNvPr id="3" name="Content Placeholder 2">
            <a:extLst>
              <a:ext uri="{FF2B5EF4-FFF2-40B4-BE49-F238E27FC236}">
                <a16:creationId xmlns:a16="http://schemas.microsoft.com/office/drawing/2014/main" id="{ED327B03-C3BD-E3CE-A027-9A89FCB929BB}"/>
              </a:ext>
            </a:extLst>
          </p:cNvPr>
          <p:cNvSpPr>
            <a:spLocks noGrp="1"/>
          </p:cNvSpPr>
          <p:nvPr>
            <p:ph idx="1"/>
          </p:nvPr>
        </p:nvSpPr>
        <p:spPr>
          <a:xfrm>
            <a:off x="388374" y="1008241"/>
            <a:ext cx="10613923" cy="4351338"/>
          </a:xfrm>
        </p:spPr>
        <p:txBody>
          <a:bodyPr/>
          <a:lstStyle/>
          <a:p>
            <a:r>
              <a:rPr lang="en-GB" sz="2000" dirty="0"/>
              <a:t>Very rare reports have been received of GBS following COVID-19 vaccination, so healthcare professionals should be alert to the signs and symptoms of GBS to ensure correct diagnosis and to rule out other causes, in order to initiate adequate supportive care and treatment </a:t>
            </a:r>
          </a:p>
          <a:p>
            <a:r>
              <a:rPr lang="en-GB" sz="2000" dirty="0"/>
              <a:t>Individuals who have a history of GBS should be vaccinated as recommended for their age and underlying risk status. Cases of GBS reported following vaccination may occur by chance (the background rate of GBS is 2 per 100,000 per year in the population) and no causal mechanism with COVID-19 vaccination has been proven </a:t>
            </a:r>
          </a:p>
          <a:p>
            <a:r>
              <a:rPr lang="en-GB" sz="2000" dirty="0"/>
              <a:t>There is evidence to suggest that having had a prior diagnosis of GBS does not predispose an individual to further episodes of GBS when immunised with other vaccines (Baxter et al, 2012) and for the Pfizer BioNTech COVID-19 vaccine (Shapiro Ben David et al, 2021) </a:t>
            </a:r>
          </a:p>
          <a:p>
            <a:r>
              <a:rPr lang="en-GB" sz="2000" dirty="0"/>
              <a:t>In those who are diagnosed with GBS after the first dose of vaccine, the balance of risk benefit is in favour of completing a full COVID-19 vaccination schedule. </a:t>
            </a:r>
            <a:r>
              <a:rPr lang="en-GB" sz="2000" dirty="0">
                <a:hlinkClick r:id="rId2"/>
              </a:rPr>
              <a:t>Green Book COVID-19 chapter 14a</a:t>
            </a:r>
            <a:r>
              <a:rPr lang="en-GB" sz="2000" dirty="0"/>
              <a:t> </a:t>
            </a:r>
          </a:p>
        </p:txBody>
      </p:sp>
      <p:sp>
        <p:nvSpPr>
          <p:cNvPr id="5" name="Slide Number Placeholder 4">
            <a:extLst>
              <a:ext uri="{FF2B5EF4-FFF2-40B4-BE49-F238E27FC236}">
                <a16:creationId xmlns:a16="http://schemas.microsoft.com/office/drawing/2014/main" id="{60612DBF-B56E-1BCE-BE09-A62B3B6E95C3}"/>
              </a:ext>
            </a:extLst>
          </p:cNvPr>
          <p:cNvSpPr>
            <a:spLocks noGrp="1"/>
          </p:cNvSpPr>
          <p:nvPr>
            <p:ph type="sldNum" sz="quarter" idx="12"/>
          </p:nvPr>
        </p:nvSpPr>
        <p:spPr/>
        <p:txBody>
          <a:bodyPr/>
          <a:lstStyle/>
          <a:p>
            <a:fld id="{561D0CCE-8DCC-44DC-A653-AE62B1D84A52}" type="slidenum">
              <a:rPr lang="en-GB" smtClean="0"/>
              <a:pPr/>
              <a:t>48</a:t>
            </a:fld>
            <a:endParaRPr lang="en-GB"/>
          </a:p>
        </p:txBody>
      </p:sp>
    </p:spTree>
    <p:extLst>
      <p:ext uri="{BB962C8B-B14F-4D97-AF65-F5344CB8AC3E}">
        <p14:creationId xmlns:p14="http://schemas.microsoft.com/office/powerpoint/2010/main" val="23994802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D3D6D-0413-4366-B91E-665E923EF93B}"/>
              </a:ext>
            </a:extLst>
          </p:cNvPr>
          <p:cNvSpPr>
            <a:spLocks noGrp="1"/>
          </p:cNvSpPr>
          <p:nvPr>
            <p:ph type="title"/>
          </p:nvPr>
        </p:nvSpPr>
        <p:spPr>
          <a:xfrm>
            <a:off x="39384" y="0"/>
            <a:ext cx="12113231" cy="1325563"/>
          </a:xfrm>
        </p:spPr>
        <p:txBody>
          <a:bodyPr/>
          <a:lstStyle/>
          <a:p>
            <a:pPr algn="ctr"/>
            <a:r>
              <a:rPr lang="en-GB" sz="3600" b="1" dirty="0">
                <a:solidFill>
                  <a:srgbClr val="002060"/>
                </a:solidFill>
                <a:effectLst/>
                <a:latin typeface="+mn-lt"/>
                <a:ea typeface="Calibri" panose="020F0502020204030204" pitchFamily="34" charset="0"/>
              </a:rPr>
              <a:t>Menstrual disorders and unexpected vaginal bleeding</a:t>
            </a:r>
            <a:br>
              <a:rPr lang="en-GB" sz="3600" dirty="0">
                <a:solidFill>
                  <a:srgbClr val="002060"/>
                </a:solidFill>
                <a:effectLst/>
                <a:latin typeface="+mn-lt"/>
                <a:ea typeface="Calibri" panose="020F0502020204030204" pitchFamily="34" charset="0"/>
              </a:rPr>
            </a:br>
            <a:endParaRPr lang="en-GB" sz="3600" dirty="0">
              <a:solidFill>
                <a:srgbClr val="002060"/>
              </a:solidFill>
              <a:latin typeface="+mn-lt"/>
            </a:endParaRPr>
          </a:p>
        </p:txBody>
      </p:sp>
      <p:sp>
        <p:nvSpPr>
          <p:cNvPr id="3" name="Content Placeholder 2">
            <a:extLst>
              <a:ext uri="{FF2B5EF4-FFF2-40B4-BE49-F238E27FC236}">
                <a16:creationId xmlns:a16="http://schemas.microsoft.com/office/drawing/2014/main" id="{95050436-01EE-455C-823C-C02E3420F92E}"/>
              </a:ext>
            </a:extLst>
          </p:cNvPr>
          <p:cNvSpPr>
            <a:spLocks noGrp="1"/>
          </p:cNvSpPr>
          <p:nvPr>
            <p:ph idx="1"/>
          </p:nvPr>
        </p:nvSpPr>
        <p:spPr>
          <a:xfrm>
            <a:off x="347608" y="517884"/>
            <a:ext cx="11661169" cy="5838466"/>
          </a:xfrm>
        </p:spPr>
        <p:txBody>
          <a:bodyPr/>
          <a:lstStyle/>
          <a:p>
            <a:pPr>
              <a:spcBef>
                <a:spcPts val="375"/>
              </a:spcBef>
              <a:spcAft>
                <a:spcPts val="1500"/>
              </a:spcAft>
            </a:pPr>
            <a:r>
              <a:rPr lang="en-GB" sz="1800" dirty="0">
                <a:solidFill>
                  <a:srgbClr val="002060"/>
                </a:solidFill>
                <a:effectLst/>
                <a:latin typeface="Arial" panose="020B0604020202020204" pitchFamily="34" charset="0"/>
                <a:ea typeface="Calibri" panose="020F0502020204030204" pitchFamily="34" charset="0"/>
              </a:rPr>
              <a:t>The MHRA has continued to review reports of suspected side effects of menstrual disorders and unexpected vaginal bleeding following vaccination against COVID-19 in the UK. These reports are also being reviewed by the independent experts of the </a:t>
            </a:r>
            <a:r>
              <a:rPr lang="en-GB" sz="1800" dirty="0">
                <a:solidFill>
                  <a:srgbClr val="002060"/>
                </a:solidFill>
                <a:effectLst/>
                <a:latin typeface="Arial" panose="020B0604020202020204" pitchFamily="34" charset="0"/>
                <a:ea typeface="Calibri" panose="020F0502020204030204" pitchFamily="34" charset="0"/>
                <a:hlinkClick r:id="rId3"/>
              </a:rPr>
              <a:t>Commission on Human Medicines </a:t>
            </a:r>
            <a:r>
              <a:rPr lang="en-GB" sz="1800" dirty="0">
                <a:solidFill>
                  <a:srgbClr val="002060"/>
                </a:solidFill>
                <a:effectLst/>
                <a:latin typeface="Arial" panose="020B0604020202020204" pitchFamily="34" charset="0"/>
                <a:ea typeface="Calibri" panose="020F0502020204030204" pitchFamily="34" charset="0"/>
              </a:rPr>
              <a:t>(CHM’s) COVID-19 Vaccines Benefit Risk Expert Working Group and the Medicines for Women’s Health Expert Advisory Group.</a:t>
            </a:r>
          </a:p>
          <a:p>
            <a:pPr>
              <a:spcBef>
                <a:spcPts val="375"/>
              </a:spcBef>
              <a:spcAft>
                <a:spcPts val="1500"/>
              </a:spcAft>
            </a:pPr>
            <a:r>
              <a:rPr lang="en-GB" sz="1800" dirty="0">
                <a:solidFill>
                  <a:srgbClr val="002060"/>
                </a:solidFill>
                <a:effectLst/>
                <a:latin typeface="Arial" panose="020B0604020202020204" pitchFamily="34" charset="0"/>
                <a:ea typeface="Calibri" panose="020F0502020204030204" pitchFamily="34" charset="0"/>
              </a:rPr>
              <a:t>Evidence from the most recent review suggested a possible association between the Pfizer and Moderna COVID-19 vaccines and heavy menstrual bleeding. The events were mostly not serious and were temporary in nature. The product information for the Pfizer and Moderna COVID-19 vaccines is therefore being updated to add heavy menstrual bleeding as a possible side effect. The rigorous evaluation completed to date does not support a link between COVID-19 vaccines and other changes to menstrual periods.</a:t>
            </a:r>
            <a:endParaRPr lang="en-GB" sz="1800" dirty="0">
              <a:solidFill>
                <a:srgbClr val="002060"/>
              </a:solidFill>
              <a:effectLst/>
              <a:latin typeface="Calibri" panose="020F0502020204030204" pitchFamily="34" charset="0"/>
              <a:ea typeface="Calibri" panose="020F0502020204030204" pitchFamily="34" charset="0"/>
            </a:endParaRPr>
          </a:p>
          <a:p>
            <a:pPr>
              <a:spcBef>
                <a:spcPts val="1500"/>
              </a:spcBef>
              <a:spcAft>
                <a:spcPts val="1500"/>
              </a:spcAft>
            </a:pPr>
            <a:r>
              <a:rPr lang="en-GB" sz="1800" dirty="0">
                <a:solidFill>
                  <a:srgbClr val="002060"/>
                </a:solidFill>
                <a:effectLst/>
                <a:latin typeface="Arial" panose="020B0604020202020204" pitchFamily="34" charset="0"/>
                <a:ea typeface="Calibri" panose="020F0502020204030204" pitchFamily="34" charset="0"/>
              </a:rPr>
              <a:t>Changes to the menstrual cycle have also been reported following infection with COVID-19 and in people affected by long-COVID. The MHRA will continue to closely review reports of suspected side effects of menstrual disorders and unexpected vaginal bleeding </a:t>
            </a:r>
            <a:r>
              <a:rPr lang="en-GB" sz="1800" dirty="0">
                <a:solidFill>
                  <a:srgbClr val="002060"/>
                </a:solidFill>
                <a:effectLst/>
                <a:latin typeface="Arial" panose="020B0604020202020204" pitchFamily="34" charset="0"/>
                <a:ea typeface="Calibri" panose="020F0502020204030204" pitchFamily="34" charset="0"/>
                <a:hlinkClick r:id="rId4"/>
              </a:rPr>
              <a:t>https://www.gov.uk/government/publications/coronavirus-covid-19-vaccine-adverse-reactions/coronavirus-vaccine-summary-of-yellow-card-reporting</a:t>
            </a:r>
            <a:r>
              <a:rPr lang="en-GB" sz="1800" dirty="0">
                <a:solidFill>
                  <a:srgbClr val="002060"/>
                </a:solidFill>
                <a:effectLst/>
                <a:latin typeface="Arial" panose="020B0604020202020204" pitchFamily="34" charset="0"/>
                <a:ea typeface="Calibri" panose="020F0502020204030204" pitchFamily="34" charset="0"/>
              </a:rPr>
              <a:t> </a:t>
            </a:r>
          </a:p>
          <a:p>
            <a:pPr>
              <a:spcBef>
                <a:spcPts val="1500"/>
              </a:spcBef>
              <a:spcAft>
                <a:spcPts val="1500"/>
              </a:spcAft>
            </a:pPr>
            <a:r>
              <a:rPr lang="en-GB" sz="1800" b="0" i="0" dirty="0">
                <a:solidFill>
                  <a:srgbClr val="002060"/>
                </a:solidFill>
                <a:effectLst/>
              </a:rPr>
              <a:t>The number of reports of menstrual disorders and vaginal bleeding is </a:t>
            </a:r>
            <a:r>
              <a:rPr lang="en-GB" sz="1800" b="1" i="0" dirty="0">
                <a:solidFill>
                  <a:srgbClr val="002060"/>
                </a:solidFill>
                <a:effectLst/>
              </a:rPr>
              <a:t>low</a:t>
            </a:r>
            <a:r>
              <a:rPr lang="en-GB" sz="1800" b="0" i="0" dirty="0">
                <a:solidFill>
                  <a:srgbClr val="002060"/>
                </a:solidFill>
                <a:effectLst/>
              </a:rPr>
              <a:t> in relation to both the number of people who have received COVID-19 vaccines to date and how common menstrual disorders are generally.</a:t>
            </a:r>
            <a:endParaRPr lang="en-GB" sz="1800" dirty="0">
              <a:solidFill>
                <a:srgbClr val="002060"/>
              </a:solidFill>
              <a:effectLst/>
              <a:ea typeface="Calibri" panose="020F0502020204030204" pitchFamily="34" charset="0"/>
            </a:endParaRPr>
          </a:p>
          <a:p>
            <a:pPr>
              <a:spcBef>
                <a:spcPts val="1500"/>
              </a:spcBef>
              <a:spcAft>
                <a:spcPts val="1500"/>
              </a:spcAft>
            </a:pPr>
            <a:r>
              <a:rPr lang="en-GB" sz="1800" dirty="0">
                <a:solidFill>
                  <a:srgbClr val="002060"/>
                </a:solidFill>
                <a:effectLst/>
                <a:latin typeface="Arial" panose="020B0604020202020204" pitchFamily="34" charset="0"/>
                <a:ea typeface="Calibri" panose="020F0502020204030204" pitchFamily="34" charset="0"/>
              </a:rPr>
              <a:t>There is no evidence to suggest that COVID-19 vaccines affect fertility.</a:t>
            </a:r>
            <a:r>
              <a:rPr lang="en-GB" sz="1800" u="sng" dirty="0">
                <a:solidFill>
                  <a:srgbClr val="0000FF"/>
                </a:solidFill>
                <a:effectLst/>
                <a:latin typeface="Calibri" panose="020F0502020204030204" pitchFamily="34" charset="0"/>
                <a:ea typeface="Calibri" panose="020F0502020204030204" pitchFamily="34" charset="0"/>
                <a:hlinkClick r:id="rId5"/>
              </a:rPr>
              <a:t> </a:t>
            </a:r>
            <a:r>
              <a:rPr lang="en-GB" sz="1800" u="sng" dirty="0">
                <a:solidFill>
                  <a:srgbClr val="0000FF"/>
                </a:solidFill>
                <a:effectLst/>
                <a:ea typeface="Calibri" panose="020F0502020204030204" pitchFamily="34" charset="0"/>
                <a:hlinkClick r:id="rId5"/>
              </a:rPr>
              <a:t>Covid19 Vaccines FAQs.pdf (britishfertilitysociety.org.uk)</a:t>
            </a:r>
            <a:r>
              <a:rPr lang="en-GB" sz="1800" dirty="0">
                <a:effectLst/>
                <a:ea typeface="Calibri" panose="020F0502020204030204" pitchFamily="34" charset="0"/>
              </a:rPr>
              <a:t> </a:t>
            </a:r>
            <a:endParaRPr lang="en-GB" sz="1800" dirty="0">
              <a:solidFill>
                <a:srgbClr val="002060"/>
              </a:solidFill>
              <a:effectLst/>
              <a:ea typeface="Calibri" panose="020F0502020204030204" pitchFamily="34" charset="0"/>
            </a:endParaRPr>
          </a:p>
          <a:p>
            <a:pPr>
              <a:spcBef>
                <a:spcPts val="1500"/>
              </a:spcBef>
              <a:spcAft>
                <a:spcPts val="1500"/>
              </a:spcAft>
            </a:pPr>
            <a:endParaRPr lang="en-GB" sz="1800" dirty="0">
              <a:solidFill>
                <a:srgbClr val="002060"/>
              </a:solidFill>
              <a:effectLst/>
              <a:latin typeface="Calibri" panose="020F0502020204030204" pitchFamily="34" charset="0"/>
              <a:ea typeface="Calibri" panose="020F0502020204030204" pitchFamily="34" charset="0"/>
            </a:endParaRPr>
          </a:p>
          <a:p>
            <a:endParaRPr lang="en-GB" dirty="0"/>
          </a:p>
        </p:txBody>
      </p:sp>
      <p:sp>
        <p:nvSpPr>
          <p:cNvPr id="5" name="Slide Number Placeholder 4">
            <a:extLst>
              <a:ext uri="{FF2B5EF4-FFF2-40B4-BE49-F238E27FC236}">
                <a16:creationId xmlns:a16="http://schemas.microsoft.com/office/drawing/2014/main" id="{A220734E-5D12-4E4E-9663-0D603E6844CE}"/>
              </a:ext>
            </a:extLst>
          </p:cNvPr>
          <p:cNvSpPr>
            <a:spLocks noGrp="1"/>
          </p:cNvSpPr>
          <p:nvPr>
            <p:ph type="sldNum" sz="quarter" idx="12"/>
          </p:nvPr>
        </p:nvSpPr>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91119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57918"/>
            <a:ext cx="11674366" cy="1325563"/>
          </a:xfrm>
        </p:spPr>
        <p:txBody>
          <a:bodyPr/>
          <a:lstStyle/>
          <a:p>
            <a:pPr algn="ctr"/>
            <a:r>
              <a:rPr lang="en-GB" sz="3200" b="1" i="0" dirty="0">
                <a:effectLst/>
              </a:rPr>
              <a:t>JCVI statement on COVID-19 vaccination in spring 2024 and considerations on future COVID-19 vaccination, 4 December 2023 </a:t>
            </a:r>
            <a:r>
              <a:rPr lang="en-GB" sz="2800" dirty="0"/>
              <a:t>published</a:t>
            </a:r>
            <a:r>
              <a:rPr lang="en-GB" sz="2800" b="0" i="0" dirty="0">
                <a:effectLst/>
              </a:rPr>
              <a:t> 07 February 2024</a:t>
            </a:r>
            <a:endParaRPr lang="en-GB" sz="2800" dirty="0"/>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327791" y="1563577"/>
            <a:ext cx="11543644" cy="3103016"/>
          </a:xfrm>
        </p:spPr>
        <p:txBody>
          <a:bodyPr/>
          <a:lstStyle/>
          <a:p>
            <a:pPr marL="0" indent="0">
              <a:buNone/>
            </a:pPr>
            <a:r>
              <a:rPr kumimoji="0" lang="en-GB" altLang="en-US" sz="1800" b="1" i="0" u="none" strike="noStrike" cap="none" normalizeH="0" baseline="0" dirty="0">
                <a:ln>
                  <a:noFill/>
                </a:ln>
                <a:solidFill>
                  <a:srgbClr val="002060"/>
                </a:solidFill>
                <a:effectLst/>
              </a:rPr>
              <a:t>In spring 2024, the Joint Committee on Vaccination and Immunisation (JCVI) advises that a COVID-19 vaccine should be offered to</a:t>
            </a:r>
            <a:r>
              <a:rPr kumimoji="0" lang="en-US" altLang="en-US" sz="1800" b="1" i="0" u="none" strike="noStrike" cap="none" normalizeH="0" baseline="0" dirty="0">
                <a:ln>
                  <a:noFill/>
                </a:ln>
                <a:solidFill>
                  <a:srgbClr val="002060"/>
                </a:solidFill>
                <a:effectLst/>
              </a:rPr>
              <a:t>:</a:t>
            </a:r>
          </a:p>
          <a:p>
            <a:r>
              <a:rPr kumimoji="0" lang="en-US" altLang="en-US" sz="1800" b="0" i="0" u="none" strike="noStrike" cap="none" normalizeH="0" baseline="0" dirty="0">
                <a:ln>
                  <a:noFill/>
                </a:ln>
                <a:solidFill>
                  <a:srgbClr val="002060"/>
                </a:solidFill>
                <a:effectLst/>
              </a:rPr>
              <a:t>Residents in a care home for older adults</a:t>
            </a:r>
          </a:p>
          <a:p>
            <a:endParaRPr kumimoji="0" lang="en-US" altLang="en-US" sz="1800" b="0" i="0" u="none" strike="noStrike" cap="none" normalizeH="0" baseline="0" dirty="0">
              <a:ln>
                <a:noFill/>
              </a:ln>
              <a:solidFill>
                <a:srgbClr val="002060"/>
              </a:solidFill>
              <a:effectLst/>
            </a:endParaRPr>
          </a:p>
          <a:p>
            <a:pPr marR="0" lvl="0" algn="l" defTabSz="914400" rtl="0" eaLnBrk="0" fontAlgn="base" latinLnBrk="0" hangingPunct="0">
              <a:lnSpc>
                <a:spcPct val="100000"/>
              </a:lnSpc>
              <a:spcBef>
                <a:spcPct val="0"/>
              </a:spcBef>
              <a:spcAft>
                <a:spcPct val="0"/>
              </a:spcAft>
              <a:buClrTx/>
              <a:buSzTx/>
              <a:tabLst/>
            </a:pPr>
            <a:r>
              <a:rPr lang="en-US" altLang="en-US" sz="1800" dirty="0">
                <a:solidFill>
                  <a:srgbClr val="002060"/>
                </a:solidFill>
              </a:rPr>
              <a:t>A</a:t>
            </a:r>
            <a:r>
              <a:rPr kumimoji="0" lang="en-US" altLang="en-US" sz="1800" b="0" i="0" u="none" strike="noStrike" cap="none" normalizeH="0" baseline="0" dirty="0">
                <a:ln>
                  <a:noFill/>
                </a:ln>
                <a:solidFill>
                  <a:srgbClr val="002060"/>
                </a:solidFill>
                <a:effectLst/>
              </a:rPr>
              <a:t>dults aged 75 years and over </a:t>
            </a:r>
          </a:p>
          <a:p>
            <a:pPr marR="0" lvl="0" algn="l" defTabSz="914400" rtl="0" eaLnBrk="0" fontAlgn="base" latinLnBrk="0" hangingPunct="0">
              <a:lnSpc>
                <a:spcPct val="100000"/>
              </a:lnSpc>
              <a:spcBef>
                <a:spcPct val="0"/>
              </a:spcBef>
              <a:spcAft>
                <a:spcPct val="0"/>
              </a:spcAft>
              <a:buClrTx/>
              <a:buSzTx/>
              <a:tabLst/>
            </a:pPr>
            <a:endParaRPr kumimoji="0" lang="en-US" altLang="en-US" sz="1800" b="1" i="0" u="none" strike="noStrike" cap="none" normalizeH="0" baseline="0" dirty="0">
              <a:ln>
                <a:noFill/>
              </a:ln>
              <a:solidFill>
                <a:srgbClr val="002060"/>
              </a:solidFill>
              <a:effectLst/>
            </a:endParaRPr>
          </a:p>
          <a:p>
            <a:pPr marR="0" lvl="0" algn="l" defTabSz="914400" rtl="0" eaLnBrk="0" fontAlgn="base" latinLnBrk="0" hangingPunct="0">
              <a:lnSpc>
                <a:spcPct val="100000"/>
              </a:lnSpc>
              <a:spcBef>
                <a:spcPct val="0"/>
              </a:spcBef>
              <a:spcAft>
                <a:spcPct val="0"/>
              </a:spcAft>
              <a:buClrTx/>
              <a:buSzTx/>
              <a:tabLst/>
            </a:pPr>
            <a:r>
              <a:rPr kumimoji="0" lang="en-US" altLang="en-US" sz="1800" i="0" u="none" strike="noStrike" cap="none" normalizeH="0" baseline="0" dirty="0">
                <a:ln>
                  <a:noFill/>
                </a:ln>
                <a:solidFill>
                  <a:srgbClr val="002060"/>
                </a:solidFill>
                <a:effectLst/>
              </a:rPr>
              <a:t>Individuals aged 6 months and over who are immunosuppressed (</a:t>
            </a:r>
            <a:r>
              <a:rPr kumimoji="0" lang="en-US" altLang="en-US" sz="1800" b="0" i="0" u="none" strike="noStrike" cap="none" normalizeH="0" baseline="0" dirty="0">
                <a:ln>
                  <a:noFill/>
                </a:ln>
                <a:solidFill>
                  <a:srgbClr val="002060"/>
                </a:solidFill>
                <a:effectLst/>
              </a:rPr>
              <a:t>as defined in tables 3 and 4 of the </a:t>
            </a:r>
            <a:r>
              <a:rPr kumimoji="0" lang="en-US" altLang="en-US" sz="1800" b="0" i="0" u="none" strike="noStrike" cap="none" normalizeH="0" baseline="0" dirty="0">
                <a:ln>
                  <a:noFill/>
                </a:ln>
                <a:solidFill>
                  <a:srgbClr val="1D70B8"/>
                </a:solidFill>
                <a:effectLst/>
                <a:hlinkClick r:id="rId3"/>
              </a:rPr>
              <a:t>COVID-19 chapter of the Green Book</a:t>
            </a:r>
            <a:r>
              <a:rPr lang="en-US" altLang="en-US" sz="1800" dirty="0">
                <a:solidFill>
                  <a:srgbClr val="1D70B8"/>
                </a:solidFill>
              </a:rPr>
              <a:t>)</a:t>
            </a:r>
          </a:p>
          <a:p>
            <a:pPr marR="0" lvl="0" algn="l" defTabSz="914400" rtl="0" eaLnBrk="0" fontAlgn="base" latinLnBrk="0" hangingPunct="0">
              <a:lnSpc>
                <a:spcPct val="100000"/>
              </a:lnSpc>
              <a:spcBef>
                <a:spcPct val="0"/>
              </a:spcBef>
              <a:spcAft>
                <a:spcPct val="0"/>
              </a:spcAft>
              <a:buClrTx/>
              <a:buSzTx/>
              <a:tabLst/>
            </a:pPr>
            <a:endParaRPr kumimoji="0" lang="en-US" altLang="en-US" sz="1800" b="0" i="0" u="none" strike="noStrike" cap="none" normalizeH="0" baseline="0" dirty="0">
              <a:ln>
                <a:noFill/>
              </a:ln>
              <a:solidFill>
                <a:srgbClr val="1D70B8"/>
              </a:solidFill>
              <a:effectLst/>
            </a:endParaRPr>
          </a:p>
          <a:p>
            <a:pPr marL="0" marR="0" lvl="0" indent="0" defTabSz="914400" rtl="0" eaLnBrk="0" fontAlgn="base" latinLnBrk="0" hangingPunct="0">
              <a:lnSpc>
                <a:spcPct val="100000"/>
              </a:lnSpc>
              <a:spcBef>
                <a:spcPct val="0"/>
              </a:spcBef>
              <a:spcAft>
                <a:spcPct val="0"/>
              </a:spcAft>
              <a:buClrTx/>
              <a:buSzTx/>
              <a:buNone/>
              <a:tabLst/>
            </a:pPr>
            <a:r>
              <a:rPr kumimoji="0" lang="en-GB" altLang="en-US" sz="1800" b="0" i="0" u="none" strike="noStrike" cap="none" normalizeH="0" baseline="0" dirty="0">
                <a:ln>
                  <a:noFill/>
                </a:ln>
                <a:effectLst/>
              </a:rPr>
              <a:t>This should be offered around 6 months after the last vaccine dose, although operational flexibility around the timing of the spring dose in relation to the last vaccine dose is considered appropriate (with a minimum interval of 3 months between doses). More information on operational flexibility will be provided in the COVID-19 chapter of the Green Book</a:t>
            </a:r>
            <a:endParaRPr kumimoji="0" lang="en-US" altLang="en-US" sz="1800" b="0" i="0" u="none"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1800" b="0" i="0" u="none" strike="noStrike" cap="none" normalizeH="0" baseline="0" dirty="0">
              <a:ln>
                <a:noFill/>
              </a:ln>
              <a:solidFill>
                <a:srgbClr val="002060"/>
              </a:solidFill>
              <a:effectLs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dirty="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None/>
              <a:tabLst/>
            </a:pPr>
            <a:r>
              <a:rPr lang="en-GB" sz="1600" dirty="0">
                <a:effectLst/>
                <a:latin typeface="Arial" panose="020B0604020202020204" pitchFamily="34" charset="0"/>
                <a:ea typeface="Times New Roman" panose="02020603050405020304" pitchFamily="18" charset="0"/>
              </a:rPr>
              <a:t> </a:t>
            </a:r>
            <a:endParaRPr kumimoji="0" lang="en-US" altLang="en-US" sz="1600" b="0" i="0" u="none" strike="noStrike" cap="none" normalizeH="0" baseline="0" dirty="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dirty="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dirty="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dirty="0">
              <a:ln>
                <a:noFill/>
              </a:ln>
              <a:solidFill>
                <a:srgbClr val="0B0C0C"/>
              </a:solidFill>
              <a:effectLst/>
              <a:latin typeface="GDS Transport"/>
            </a:endParaRPr>
          </a:p>
          <a:p>
            <a:endParaRPr kumimoji="0" lang="en-US" altLang="en-US" sz="2800" b="0" i="0" u="none" strike="noStrike" cap="none" normalizeH="0" baseline="0" dirty="0">
              <a:ln>
                <a:noFill/>
              </a:ln>
              <a:solidFill>
                <a:srgbClr val="0B0C0C"/>
              </a:solidFill>
              <a:effectLst/>
              <a:latin typeface="GDS Transport"/>
            </a:endParaRPr>
          </a:p>
          <a:p>
            <a:endParaRPr lang="en-GB" dirty="0"/>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6" name="TextBox 5">
            <a:extLst>
              <a:ext uri="{FF2B5EF4-FFF2-40B4-BE49-F238E27FC236}">
                <a16:creationId xmlns:a16="http://schemas.microsoft.com/office/drawing/2014/main" id="{5D11934A-995D-73C4-DFD5-14A096547294}"/>
              </a:ext>
            </a:extLst>
          </p:cNvPr>
          <p:cNvSpPr txBox="1"/>
          <p:nvPr/>
        </p:nvSpPr>
        <p:spPr>
          <a:xfrm>
            <a:off x="327791" y="5542402"/>
            <a:ext cx="11769257" cy="646331"/>
          </a:xfrm>
          <a:prstGeom prst="rect">
            <a:avLst/>
          </a:prstGeom>
          <a:noFill/>
        </p:spPr>
        <p:txBody>
          <a:bodyPr wrap="square">
            <a:spAutoFit/>
          </a:bodyPr>
          <a:lstStyle/>
          <a:p>
            <a:pPr algn="ctr"/>
            <a:r>
              <a:rPr lang="en-GB" dirty="0">
                <a:hlinkClick r:id="rId4"/>
              </a:rPr>
              <a:t>JCVI statement on COVID-19 vaccination in spring 2024 and considerations on future COVID-19 vaccination, 4 December 2023 - GOV.UK (www.gov.uk)</a:t>
            </a:r>
            <a:endParaRPr lang="en-GB" i="0" dirty="0">
              <a:effectLst/>
              <a:latin typeface="GDS Transport"/>
            </a:endParaRPr>
          </a:p>
        </p:txBody>
      </p:sp>
    </p:spTree>
    <p:extLst>
      <p:ext uri="{BB962C8B-B14F-4D97-AF65-F5344CB8AC3E}">
        <p14:creationId xmlns:p14="http://schemas.microsoft.com/office/powerpoint/2010/main" val="38016026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64347-7833-43AF-A624-44D3DCC72407}"/>
              </a:ext>
            </a:extLst>
          </p:cNvPr>
          <p:cNvSpPr>
            <a:spLocks noGrp="1"/>
          </p:cNvSpPr>
          <p:nvPr>
            <p:ph type="title"/>
          </p:nvPr>
        </p:nvSpPr>
        <p:spPr>
          <a:xfrm>
            <a:off x="620112" y="167947"/>
            <a:ext cx="10515600" cy="703387"/>
          </a:xfrm>
        </p:spPr>
        <p:txBody>
          <a:bodyPr/>
          <a:lstStyle/>
          <a:p>
            <a:r>
              <a:rPr lang="en-GB" sz="3600" b="1" dirty="0"/>
              <a:t>Pregnancy</a:t>
            </a:r>
          </a:p>
        </p:txBody>
      </p:sp>
      <p:sp>
        <p:nvSpPr>
          <p:cNvPr id="3" name="Content Placeholder 2">
            <a:extLst>
              <a:ext uri="{FF2B5EF4-FFF2-40B4-BE49-F238E27FC236}">
                <a16:creationId xmlns:a16="http://schemas.microsoft.com/office/drawing/2014/main" id="{8E41D817-E60E-4C3E-94B2-B3830CB821DA}"/>
              </a:ext>
            </a:extLst>
          </p:cNvPr>
          <p:cNvSpPr>
            <a:spLocks noGrp="1"/>
          </p:cNvSpPr>
          <p:nvPr>
            <p:ph idx="1"/>
          </p:nvPr>
        </p:nvSpPr>
        <p:spPr>
          <a:xfrm>
            <a:off x="620112" y="830715"/>
            <a:ext cx="11398410" cy="5196569"/>
          </a:xfrm>
        </p:spPr>
        <p:txBody>
          <a:bodyPr/>
          <a:lstStyle/>
          <a:p>
            <a:pPr marL="0" indent="0">
              <a:buNone/>
            </a:pPr>
            <a:r>
              <a:rPr lang="en-GB" sz="2000" b="1" dirty="0"/>
              <a:t>Pregnancy</a:t>
            </a:r>
            <a:r>
              <a:rPr lang="en-GB" sz="2000" dirty="0"/>
              <a:t> </a:t>
            </a:r>
          </a:p>
          <a:p>
            <a:r>
              <a:rPr lang="en-GB" sz="2000" dirty="0"/>
              <a:t>No data is available yet regarding the use of </a:t>
            </a:r>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a:t>
            </a:r>
            <a:r>
              <a:rPr lang="en-GB" sz="2000" dirty="0"/>
              <a:t>COVID-19 vaccine during pregnancy. </a:t>
            </a:r>
          </a:p>
          <a:p>
            <a:r>
              <a:rPr lang="en-GB" sz="2000" dirty="0"/>
              <a:t>However, a large amount of observational data from pregnant women vaccinated with the initially approved Comirnaty vaccine during the second and third trimester </a:t>
            </a:r>
            <a:r>
              <a:rPr lang="en-GB" sz="2000" b="1" dirty="0"/>
              <a:t>have not shown any increase in adverse pregnancy outcomes</a:t>
            </a:r>
            <a:r>
              <a:rPr lang="en-GB" sz="2000" dirty="0"/>
              <a:t>. While data on pregnancy outcomes following vaccination during the first trimester are presently limited, no increased risk for miscarriage has been seen. </a:t>
            </a:r>
          </a:p>
          <a:p>
            <a:r>
              <a:rPr lang="en-GB" sz="2000" dirty="0"/>
              <a:t>Animal studies do not indicate direct or indirect harmful effects with respect to pregnancy, embryo/foetal development, parturition or post-natal development. Since differences between products are confined to the spike protein sequence, and there are no clinically meaningful differences in reactogenicity.</a:t>
            </a:r>
          </a:p>
          <a:p>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a:t>
            </a:r>
            <a:r>
              <a:rPr lang="en-GB" sz="2000" dirty="0"/>
              <a:t>COVID-19 vaccine can be used during pregnancy. </a:t>
            </a:r>
          </a:p>
          <a:p>
            <a:pPr marL="0" indent="0" algn="ctr">
              <a:buNone/>
            </a:pPr>
            <a:r>
              <a:rPr lang="en-GB" sz="2000" b="1" dirty="0">
                <a:hlinkClick r:id="rId3"/>
              </a:rPr>
              <a:t>Regulatory approval of Pfizer/BioNTech vaccine for COVID-19</a:t>
            </a:r>
            <a:endParaRPr lang="en-GB" sz="2000" b="1" dirty="0"/>
          </a:p>
          <a:p>
            <a:pPr marL="0" indent="0" algn="ctr">
              <a:buNone/>
            </a:pPr>
            <a:endParaRPr lang="en-GB" sz="1400" b="1" dirty="0"/>
          </a:p>
          <a:p>
            <a:pPr marL="0" indent="0" algn="ctr">
              <a:buNone/>
            </a:pPr>
            <a:r>
              <a:rPr lang="en-GB" sz="1800" b="1" dirty="0"/>
              <a:t>The safety of Comirnaty Omicron XBB.1.5 is inferred from safety data of the prior Comirnaty vaccines</a:t>
            </a:r>
          </a:p>
          <a:p>
            <a:pPr marL="0" indent="0" algn="ctr">
              <a:buNone/>
            </a:pPr>
            <a:endParaRPr lang="en-GB" sz="2000" b="1" dirty="0"/>
          </a:p>
          <a:p>
            <a:endParaRPr lang="en-GB" sz="2000" b="1" dirty="0"/>
          </a:p>
        </p:txBody>
      </p:sp>
      <p:sp>
        <p:nvSpPr>
          <p:cNvPr id="5" name="Slide Number Placeholder 4">
            <a:extLst>
              <a:ext uri="{FF2B5EF4-FFF2-40B4-BE49-F238E27FC236}">
                <a16:creationId xmlns:a16="http://schemas.microsoft.com/office/drawing/2014/main" id="{C0F9074E-95A0-440D-8EEF-7C00AB826EE5}"/>
              </a:ext>
            </a:extLst>
          </p:cNvPr>
          <p:cNvSpPr>
            <a:spLocks noGrp="1"/>
          </p:cNvSpPr>
          <p:nvPr>
            <p:ph type="sldNum" sz="quarter" idx="12"/>
          </p:nvPr>
        </p:nvSpPr>
        <p:spPr/>
        <p:txBody>
          <a:bodyPr/>
          <a:lstStyle/>
          <a:p>
            <a:fld id="{561D0CCE-8DCC-44DC-A653-AE62B1D84A52}" type="slidenum">
              <a:rPr lang="en-GB" smtClean="0"/>
              <a:pPr/>
              <a:t>50</a:t>
            </a:fld>
            <a:endParaRPr lang="en-GB" dirty="0"/>
          </a:p>
        </p:txBody>
      </p:sp>
    </p:spTree>
    <p:extLst>
      <p:ext uri="{BB962C8B-B14F-4D97-AF65-F5344CB8AC3E}">
        <p14:creationId xmlns:p14="http://schemas.microsoft.com/office/powerpoint/2010/main" val="36778642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6494D-05B9-4FC5-B818-3DD39746BCF3}"/>
              </a:ext>
            </a:extLst>
          </p:cNvPr>
          <p:cNvSpPr>
            <a:spLocks noGrp="1"/>
          </p:cNvSpPr>
          <p:nvPr>
            <p:ph type="title"/>
          </p:nvPr>
        </p:nvSpPr>
        <p:spPr>
          <a:xfrm>
            <a:off x="346841" y="146926"/>
            <a:ext cx="10515600" cy="1325563"/>
          </a:xfrm>
        </p:spPr>
        <p:txBody>
          <a:bodyPr/>
          <a:lstStyle/>
          <a:p>
            <a:r>
              <a:rPr lang="en-GB" sz="3600" b="1" dirty="0">
                <a:solidFill>
                  <a:srgbClr val="212A73"/>
                </a:solidFill>
              </a:rPr>
              <a:t>Breastfeeding</a:t>
            </a:r>
          </a:p>
        </p:txBody>
      </p:sp>
      <p:sp>
        <p:nvSpPr>
          <p:cNvPr id="3" name="Content Placeholder 2">
            <a:extLst>
              <a:ext uri="{FF2B5EF4-FFF2-40B4-BE49-F238E27FC236}">
                <a16:creationId xmlns:a16="http://schemas.microsoft.com/office/drawing/2014/main" id="{60EB0861-CEDA-477C-8CB0-33102A842466}"/>
              </a:ext>
            </a:extLst>
          </p:cNvPr>
          <p:cNvSpPr>
            <a:spLocks noGrp="1"/>
          </p:cNvSpPr>
          <p:nvPr>
            <p:ph idx="1"/>
          </p:nvPr>
        </p:nvSpPr>
        <p:spPr>
          <a:xfrm>
            <a:off x="346841" y="799305"/>
            <a:ext cx="11330151" cy="5401797"/>
          </a:xfrm>
        </p:spPr>
        <p:txBody>
          <a:bodyPr/>
          <a:lstStyle/>
          <a:p>
            <a:pPr marL="0" indent="0">
              <a:buNone/>
            </a:pPr>
            <a:r>
              <a:rPr lang="en-GB" sz="2000" b="1" dirty="0"/>
              <a:t>Breastfeeding</a:t>
            </a:r>
            <a:r>
              <a:rPr lang="en-GB" sz="2000" dirty="0"/>
              <a:t> </a:t>
            </a:r>
          </a:p>
          <a:p>
            <a:r>
              <a:rPr lang="en-GB" sz="2000" dirty="0"/>
              <a:t>No data is available yet regarding the use of </a:t>
            </a:r>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a:t>
            </a:r>
            <a:r>
              <a:rPr lang="en-GB" sz="2000" dirty="0"/>
              <a:t>COVID-19 vaccine during breast-feeding. </a:t>
            </a:r>
          </a:p>
          <a:p>
            <a:r>
              <a:rPr lang="en-GB" sz="2000" dirty="0"/>
              <a:t>However, no effects on the breast-fed </a:t>
            </a:r>
            <a:r>
              <a:rPr lang="en-GB" sz="2000" dirty="0" err="1"/>
              <a:t>newborn</a:t>
            </a:r>
            <a:r>
              <a:rPr lang="en-GB" sz="2000" dirty="0"/>
              <a:t>/infant are anticipated since the systemic exposure of breast-feeding woman to the vaccine is negligible. </a:t>
            </a:r>
          </a:p>
          <a:p>
            <a:r>
              <a:rPr lang="en-GB" sz="2000" dirty="0"/>
              <a:t>Observational data from women who were breast-feeding after vaccination with the initially approved Comirnaty vaccine have not shown a risk for adverse effects in breast-fed </a:t>
            </a:r>
            <a:r>
              <a:rPr lang="en-GB" sz="2000" dirty="0" err="1"/>
              <a:t>newborns</a:t>
            </a:r>
            <a:r>
              <a:rPr lang="en-GB" sz="2000" dirty="0"/>
              <a:t>/infants. </a:t>
            </a:r>
          </a:p>
          <a:p>
            <a:r>
              <a:rPr lang="en-GB" sz="2000" dirty="0">
                <a:effectLst/>
              </a:rPr>
              <a:t>Protective antibodies have been detected in breast milk (Gray et al, 2021). The developmental and health benefits of breastfeeding are clear and should be discussed with the woman, along with her clinical need for immunisation against COVID-19.</a:t>
            </a:r>
            <a:r>
              <a:rPr lang="en-GB" sz="2000" dirty="0">
                <a:hlinkClick r:id="rId2"/>
              </a:rPr>
              <a:t> Green Book COVID-19 chapter 14a</a:t>
            </a:r>
            <a:r>
              <a:rPr lang="en-GB" sz="2000" dirty="0">
                <a:solidFill>
                  <a:srgbClr val="002060"/>
                </a:solidFill>
              </a:rPr>
              <a:t>.</a:t>
            </a:r>
            <a:r>
              <a:rPr lang="en-GB" sz="2000" dirty="0">
                <a:solidFill>
                  <a:srgbClr val="FF0000"/>
                </a:solidFill>
              </a:rPr>
              <a:t> </a:t>
            </a:r>
          </a:p>
          <a:p>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a:t>
            </a:r>
            <a:r>
              <a:rPr lang="en-GB" sz="2000" dirty="0"/>
              <a:t>COVID-19 vaccine can be used during breast-feeding.</a:t>
            </a:r>
          </a:p>
          <a:p>
            <a:pPr marL="0" indent="0" algn="ctr">
              <a:buNone/>
            </a:pPr>
            <a:r>
              <a:rPr lang="en-GB" sz="2000" dirty="0">
                <a:hlinkClick r:id="rId3"/>
              </a:rPr>
              <a:t>Regulatory approval of Pfizer/BioNTech vaccine for COVID-19</a:t>
            </a:r>
            <a:endParaRPr lang="en-GB" sz="2000" dirty="0"/>
          </a:p>
          <a:p>
            <a:pPr marL="0" indent="0" algn="ctr">
              <a:buNone/>
            </a:pPr>
            <a:endParaRPr lang="en-GB" sz="2000" dirty="0"/>
          </a:p>
          <a:p>
            <a:pPr marL="0" indent="0" algn="ctr">
              <a:buNone/>
            </a:pPr>
            <a:r>
              <a:rPr lang="en-GB" sz="1800" b="1" dirty="0"/>
              <a:t>The safety of Comirnaty Omicron XBB.1.5 is inferred from safety data of the prior Comirnaty vaccines</a:t>
            </a:r>
          </a:p>
          <a:p>
            <a:pPr marL="0" indent="0" algn="ctr">
              <a:buNone/>
            </a:pPr>
            <a:endParaRPr lang="en-GB" sz="2000" dirty="0"/>
          </a:p>
        </p:txBody>
      </p:sp>
      <p:sp>
        <p:nvSpPr>
          <p:cNvPr id="5" name="Slide Number Placeholder 4">
            <a:extLst>
              <a:ext uri="{FF2B5EF4-FFF2-40B4-BE49-F238E27FC236}">
                <a16:creationId xmlns:a16="http://schemas.microsoft.com/office/drawing/2014/main" id="{01BC5E93-71E5-4CEA-8E77-E2241D5AA778}"/>
              </a:ext>
            </a:extLst>
          </p:cNvPr>
          <p:cNvSpPr>
            <a:spLocks noGrp="1"/>
          </p:cNvSpPr>
          <p:nvPr>
            <p:ph type="sldNum" sz="quarter" idx="12"/>
          </p:nvPr>
        </p:nvSpPr>
        <p:spPr/>
        <p:txBody>
          <a:bodyPr/>
          <a:lstStyle/>
          <a:p>
            <a:fld id="{561D0CCE-8DCC-44DC-A653-AE62B1D84A52}" type="slidenum">
              <a:rPr lang="en-GB" smtClean="0"/>
              <a:pPr/>
              <a:t>51</a:t>
            </a:fld>
            <a:endParaRPr lang="en-GB"/>
          </a:p>
        </p:txBody>
      </p:sp>
    </p:spTree>
    <p:extLst>
      <p:ext uri="{BB962C8B-B14F-4D97-AF65-F5344CB8AC3E}">
        <p14:creationId xmlns:p14="http://schemas.microsoft.com/office/powerpoint/2010/main" val="41598713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E90B5-3B59-8FF3-D0D4-123F30167B8F}"/>
              </a:ext>
            </a:extLst>
          </p:cNvPr>
          <p:cNvSpPr>
            <a:spLocks noGrp="1"/>
          </p:cNvSpPr>
          <p:nvPr>
            <p:ph type="title"/>
          </p:nvPr>
        </p:nvSpPr>
        <p:spPr/>
        <p:txBody>
          <a:bodyPr/>
          <a:lstStyle/>
          <a:p>
            <a:r>
              <a:rPr lang="en-GB" sz="4400" b="1" dirty="0">
                <a:solidFill>
                  <a:srgbClr val="002060"/>
                </a:solidFill>
              </a:rPr>
              <a:t>Co-administration with other vaccines</a:t>
            </a:r>
            <a:endParaRPr lang="en-GB" dirty="0"/>
          </a:p>
        </p:txBody>
      </p:sp>
      <p:sp>
        <p:nvSpPr>
          <p:cNvPr id="3" name="Content Placeholder 2">
            <a:extLst>
              <a:ext uri="{FF2B5EF4-FFF2-40B4-BE49-F238E27FC236}">
                <a16:creationId xmlns:a16="http://schemas.microsoft.com/office/drawing/2014/main" id="{A5690397-A2BC-EFB8-01E6-9085368F9473}"/>
              </a:ext>
            </a:extLst>
          </p:cNvPr>
          <p:cNvSpPr>
            <a:spLocks noGrp="1"/>
          </p:cNvSpPr>
          <p:nvPr>
            <p:ph idx="1"/>
          </p:nvPr>
        </p:nvSpPr>
        <p:spPr>
          <a:xfrm>
            <a:off x="838200" y="1253331"/>
            <a:ext cx="10515600" cy="4351338"/>
          </a:xfrm>
        </p:spPr>
        <p:txBody>
          <a:bodyPr/>
          <a:lstStyle/>
          <a:p>
            <a:r>
              <a:rPr lang="en-GB" sz="2000" dirty="0"/>
              <a:t>Based on recent evidence, and, as COVID-19 vaccines are considered inactivated (including the non-replicating adenovirus vaccine), where individuals in an eligible cohort present having recently received one or more inactivated or another live vaccine, </a:t>
            </a:r>
            <a:r>
              <a:rPr lang="en-GB" sz="2000" b="1" dirty="0"/>
              <a:t>COVID-19 vaccination should still be given. </a:t>
            </a:r>
          </a:p>
          <a:p>
            <a:r>
              <a:rPr lang="en-GB" sz="2000" dirty="0"/>
              <a:t>The same applies for other live and inactivated vaccines where COVID-19 vaccination has been received first or where a patient presents requiring two or more vaccines. It is generally better for vaccination to proceed to avoid any further delay in protection and to avoid the risk of the patient not returning for a later appointment. </a:t>
            </a:r>
          </a:p>
          <a:p>
            <a:r>
              <a:rPr lang="en-GB" sz="2000" dirty="0"/>
              <a:t>This includes but is not limited to vaccines commonly administered around the same time or in the same settings, including pneumococcal polysaccharide vaccine and shingles vaccine </a:t>
            </a:r>
            <a:r>
              <a:rPr lang="en-GB" sz="2000" dirty="0">
                <a:hlinkClick r:id="rId2"/>
              </a:rPr>
              <a:t>Green Book COVID-19 chapter 14a</a:t>
            </a:r>
            <a:r>
              <a:rPr lang="en-GB" sz="2000" dirty="0"/>
              <a:t>.</a:t>
            </a:r>
          </a:p>
          <a:p>
            <a:endParaRPr lang="en-GB" dirty="0"/>
          </a:p>
        </p:txBody>
      </p:sp>
      <p:sp>
        <p:nvSpPr>
          <p:cNvPr id="5" name="Slide Number Placeholder 4">
            <a:extLst>
              <a:ext uri="{FF2B5EF4-FFF2-40B4-BE49-F238E27FC236}">
                <a16:creationId xmlns:a16="http://schemas.microsoft.com/office/drawing/2014/main" id="{DB528FD5-46A1-399D-D753-9873564E9B1A}"/>
              </a:ext>
            </a:extLst>
          </p:cNvPr>
          <p:cNvSpPr>
            <a:spLocks noGrp="1"/>
          </p:cNvSpPr>
          <p:nvPr>
            <p:ph type="sldNum" sz="quarter" idx="12"/>
          </p:nvPr>
        </p:nvSpPr>
        <p:spPr/>
        <p:txBody>
          <a:bodyPr/>
          <a:lstStyle/>
          <a:p>
            <a:fld id="{561D0CCE-8DCC-44DC-A653-AE62B1D84A52}" type="slidenum">
              <a:rPr lang="en-GB" smtClean="0"/>
              <a:pPr/>
              <a:t>52</a:t>
            </a:fld>
            <a:endParaRPr lang="en-GB"/>
          </a:p>
        </p:txBody>
      </p:sp>
    </p:spTree>
    <p:extLst>
      <p:ext uri="{BB962C8B-B14F-4D97-AF65-F5344CB8AC3E}">
        <p14:creationId xmlns:p14="http://schemas.microsoft.com/office/powerpoint/2010/main" val="30899017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083F-B079-4C46-B84A-736F08625DCF}"/>
              </a:ext>
            </a:extLst>
          </p:cNvPr>
          <p:cNvSpPr>
            <a:spLocks noGrp="1"/>
          </p:cNvSpPr>
          <p:nvPr>
            <p:ph type="title"/>
          </p:nvPr>
        </p:nvSpPr>
        <p:spPr>
          <a:xfrm>
            <a:off x="0" y="99811"/>
            <a:ext cx="12192000" cy="956645"/>
          </a:xfrm>
        </p:spPr>
        <p:txBody>
          <a:bodyPr/>
          <a:lstStyle/>
          <a:p>
            <a:pPr algn="ctr"/>
            <a:r>
              <a:rPr lang="en-GB" sz="3200" b="1" dirty="0"/>
              <a:t>Consumables for use with</a:t>
            </a:r>
            <a:r>
              <a:rPr lang="en-GB" sz="3200" b="1" dirty="0">
                <a:effectLst/>
                <a:latin typeface="Arial" panose="020B0604020202020204" pitchFamily="34" charset="0"/>
                <a:ea typeface="Calibri" panose="020F0502020204030204" pitchFamily="34" charset="0"/>
              </a:rPr>
              <a:t> Pfizer Comirnaty</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Omicron XBB.1.5</a:t>
            </a:r>
            <a:r>
              <a:rPr lang="en-GB" sz="3200" b="1" baseline="30000" dirty="0">
                <a:effectLst/>
                <a:latin typeface="Arial" panose="020B0604020202020204" pitchFamily="34" charset="0"/>
                <a:ea typeface="Calibri" panose="020F0502020204030204" pitchFamily="34" charset="0"/>
              </a:rPr>
              <a:t>▼</a:t>
            </a:r>
            <a:r>
              <a:rPr lang="en-GB" sz="3200" b="1" dirty="0">
                <a:effectLst/>
                <a:latin typeface="Arial" panose="020B0604020202020204" pitchFamily="34" charset="0"/>
                <a:ea typeface="Calibri" panose="020F0502020204030204" pitchFamily="34" charset="0"/>
              </a:rPr>
              <a:t> (10 mcg and 30 mcg doses) dispersion for injection COVID-19 mRNA Vaccines</a:t>
            </a:r>
            <a:br>
              <a:rPr lang="en-GB" sz="3200" b="1" dirty="0"/>
            </a:br>
            <a:r>
              <a:rPr lang="en-GB" sz="3200" b="1" dirty="0"/>
              <a:t> </a:t>
            </a:r>
          </a:p>
        </p:txBody>
      </p:sp>
      <p:sp>
        <p:nvSpPr>
          <p:cNvPr id="3" name="Content Placeholder 2">
            <a:extLst>
              <a:ext uri="{FF2B5EF4-FFF2-40B4-BE49-F238E27FC236}">
                <a16:creationId xmlns:a16="http://schemas.microsoft.com/office/drawing/2014/main" id="{D8B1A583-A2D4-408E-8C94-DB38DAB66A0B}"/>
              </a:ext>
            </a:extLst>
          </p:cNvPr>
          <p:cNvSpPr>
            <a:spLocks noGrp="1"/>
          </p:cNvSpPr>
          <p:nvPr>
            <p:ph idx="1"/>
          </p:nvPr>
        </p:nvSpPr>
        <p:spPr>
          <a:xfrm>
            <a:off x="757084" y="1530734"/>
            <a:ext cx="11434916" cy="4825616"/>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212A73"/>
                </a:solidFill>
                <a:effectLst/>
                <a:uLnTx/>
                <a:uFillTx/>
                <a:latin typeface="Arial"/>
                <a:ea typeface="Calibri" panose="020F0502020204030204" pitchFamily="34" charset="0"/>
                <a:cs typeface="+mn-cs"/>
              </a:rPr>
              <a:t>Safety Needles:</a:t>
            </a:r>
            <a:endParaRPr lang="en-GB" sz="2000" dirty="0"/>
          </a:p>
          <a:p>
            <a:r>
              <a:rPr lang="en-GB" sz="2000" dirty="0">
                <a:effectLst/>
                <a:ea typeface="Calibri" panose="020F0502020204030204" pitchFamily="34" charset="0"/>
              </a:rPr>
              <a:t>GBUK/Caina Safety Syringe 1ml 25G x 25mm with needle cover will be supplied with</a:t>
            </a:r>
            <a:r>
              <a:rPr lang="en-GB" sz="2000" b="1" dirty="0">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a:t>
            </a:r>
            <a:r>
              <a:rPr lang="en-GB" sz="2000" b="1" dirty="0">
                <a:effectLst/>
                <a:latin typeface="Arial" panose="020B0604020202020204" pitchFamily="34" charset="0"/>
                <a:ea typeface="Calibri" panose="020F0502020204030204" pitchFamily="34" charset="0"/>
              </a:rPr>
              <a:t>10mcg and 30mcg doses</a:t>
            </a:r>
            <a:r>
              <a:rPr lang="en-GB" sz="2000" dirty="0">
                <a:effectLst/>
                <a:latin typeface="Arial" panose="020B0604020202020204" pitchFamily="34" charset="0"/>
                <a:ea typeface="Calibri" panose="020F0502020204030204" pitchFamily="34" charset="0"/>
              </a:rPr>
              <a:t>) dispersion for injection COVID-19 mRNA Vaccine</a:t>
            </a:r>
            <a:r>
              <a:rPr lang="en-GB" sz="2000" dirty="0">
                <a:effectLst/>
                <a:ea typeface="Calibri" panose="020F0502020204030204" pitchFamily="34" charset="0"/>
              </a:rPr>
              <a:t> </a:t>
            </a:r>
          </a:p>
          <a:p>
            <a:pPr marL="0" indent="0">
              <a:buNone/>
            </a:pPr>
            <a:r>
              <a:rPr lang="en-GB" sz="2000" b="1" dirty="0">
                <a:effectLst/>
                <a:ea typeface="Calibri" panose="020F0502020204030204" pitchFamily="34" charset="0"/>
              </a:rPr>
              <a:t>   Play training video*</a:t>
            </a:r>
            <a:r>
              <a:rPr lang="en-GB" sz="2000" dirty="0">
                <a:effectLst/>
                <a:ea typeface="Calibri" panose="020F0502020204030204" pitchFamily="34" charset="0"/>
              </a:rPr>
              <a:t>: </a:t>
            </a:r>
            <a:r>
              <a:rPr lang="en-GB" sz="2000" u="sng" dirty="0">
                <a:solidFill>
                  <a:srgbClr val="0563C1"/>
                </a:solidFill>
                <a:effectLst/>
                <a:ea typeface="Calibri" panose="020F0502020204030204" pitchFamily="34" charset="0"/>
                <a:hlinkClick r:id="rId3"/>
              </a:rPr>
              <a:t>https://gbukgroup.com/safety-syringe-with-fixed-needle/</a:t>
            </a:r>
            <a:endParaRPr lang="en-GB" sz="2000" dirty="0">
              <a:effectLst/>
              <a:ea typeface="Calibri" panose="020F0502020204030204" pitchFamily="34" charset="0"/>
            </a:endParaRPr>
          </a:p>
          <a:p>
            <a:r>
              <a:rPr lang="en-GB" sz="2000" dirty="0">
                <a:effectLst/>
                <a:ea typeface="Calibri" panose="020F0502020204030204" pitchFamily="34" charset="0"/>
              </a:rPr>
              <a:t>Reliance Medical Safety Syringe 1ml 25G x </a:t>
            </a:r>
            <a:r>
              <a:rPr lang="en-GB" sz="2000" b="1" dirty="0">
                <a:effectLst/>
                <a:ea typeface="Calibri" panose="020F0502020204030204" pitchFamily="34" charset="0"/>
              </a:rPr>
              <a:t>38mm</a:t>
            </a:r>
            <a:r>
              <a:rPr lang="en-GB" sz="2000" dirty="0">
                <a:effectLst/>
                <a:ea typeface="Calibri" panose="020F0502020204030204" pitchFamily="34" charset="0"/>
              </a:rPr>
              <a:t> with needle cap is available to support vaccination of morbidly obese patients with</a:t>
            </a:r>
            <a:r>
              <a:rPr lang="en-GB" sz="18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Pfizer Comirnaty</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Omicron XBB.1.5</a:t>
            </a:r>
            <a:r>
              <a:rPr lang="en-GB" sz="2000" baseline="30000" dirty="0">
                <a:effectLst/>
                <a:latin typeface="Arial" panose="020B0604020202020204" pitchFamily="34" charset="0"/>
                <a:ea typeface="Calibri" panose="020F0502020204030204" pitchFamily="34" charset="0"/>
              </a:rPr>
              <a:t>▼</a:t>
            </a:r>
            <a:r>
              <a:rPr lang="en-GB" sz="2000" dirty="0">
                <a:effectLst/>
                <a:latin typeface="Arial" panose="020B0604020202020204" pitchFamily="34" charset="0"/>
                <a:ea typeface="Calibri" panose="020F0502020204030204" pitchFamily="34" charset="0"/>
              </a:rPr>
              <a:t> (</a:t>
            </a:r>
            <a:r>
              <a:rPr lang="en-GB" sz="2000" b="1" dirty="0">
                <a:effectLst/>
                <a:latin typeface="Arial" panose="020B0604020202020204" pitchFamily="34" charset="0"/>
                <a:ea typeface="Calibri" panose="020F0502020204030204" pitchFamily="34" charset="0"/>
              </a:rPr>
              <a:t>10mcg and 30mcg doses</a:t>
            </a:r>
            <a:r>
              <a:rPr lang="en-GB" sz="2000" dirty="0">
                <a:effectLst/>
                <a:latin typeface="Arial" panose="020B0604020202020204" pitchFamily="34" charset="0"/>
                <a:ea typeface="Calibri" panose="020F0502020204030204" pitchFamily="34" charset="0"/>
              </a:rPr>
              <a:t>) dispersion for injection COVID-19 mRNA Vaccine</a:t>
            </a:r>
            <a:r>
              <a:rPr lang="en-GB" sz="2000" dirty="0">
                <a:effectLst/>
                <a:ea typeface="Calibri" panose="020F0502020204030204" pitchFamily="34" charset="0"/>
              </a:rPr>
              <a:t> </a:t>
            </a:r>
          </a:p>
          <a:p>
            <a:endParaRPr lang="en-GB" sz="2000" dirty="0"/>
          </a:p>
          <a:p>
            <a:pPr marL="0" indent="0">
              <a:buNone/>
            </a:pPr>
            <a:r>
              <a:rPr lang="en-GB" sz="2000" dirty="0">
                <a:effectLst/>
                <a:ea typeface="Calibri" panose="020F0502020204030204" pitchFamily="34" charset="0"/>
              </a:rPr>
              <a:t>    </a:t>
            </a:r>
            <a:r>
              <a:rPr lang="en-GB" sz="2000" b="1" dirty="0">
                <a:effectLst/>
                <a:ea typeface="Calibri" panose="020F0502020204030204" pitchFamily="34" charset="0"/>
              </a:rPr>
              <a:t>Play training video*</a:t>
            </a:r>
            <a:r>
              <a:rPr lang="en-GB" sz="2000" dirty="0">
                <a:effectLst/>
                <a:ea typeface="Calibri" panose="020F0502020204030204" pitchFamily="34" charset="0"/>
              </a:rPr>
              <a:t>: </a:t>
            </a:r>
            <a:r>
              <a:rPr lang="en-GB" sz="2000" u="sng" dirty="0">
                <a:solidFill>
                  <a:srgbClr val="0563C1"/>
                </a:solidFill>
                <a:effectLst/>
                <a:ea typeface="Calibri" panose="020F0502020204030204" pitchFamily="34" charset="0"/>
                <a:hlinkClick r:id="rId4"/>
              </a:rPr>
              <a:t>https://reliancemedical.co.uk/combined-safety-needle-and-syringes/</a:t>
            </a:r>
            <a:endParaRPr lang="en-GB" sz="2000" dirty="0">
              <a:effectLst/>
              <a:ea typeface="Calibri" panose="020F0502020204030204" pitchFamily="34" charset="0"/>
            </a:endParaRPr>
          </a:p>
          <a:p>
            <a:pPr marL="0" indent="0">
              <a:buNone/>
            </a:pPr>
            <a:endParaRPr lang="en-GB" sz="2000" dirty="0">
              <a:effectLst/>
              <a:ea typeface="Calibri" panose="020F0502020204030204" pitchFamily="34" charset="0"/>
            </a:endParaRPr>
          </a:p>
          <a:p>
            <a:pPr marL="0" indent="0">
              <a:buNone/>
            </a:pPr>
            <a:r>
              <a:rPr lang="en-GB" sz="2000" dirty="0">
                <a:effectLst/>
                <a:ea typeface="Calibri" panose="020F0502020204030204" pitchFamily="34" charset="0"/>
              </a:rPr>
              <a:t>*Please note: the IPC measures in these resources do not align with the national IPC requirements in Wales. See here for NHS Wales guidance: </a:t>
            </a:r>
            <a:r>
              <a:rPr lang="en-GB" sz="2000" u="sng" dirty="0">
                <a:solidFill>
                  <a:srgbClr val="0563C1"/>
                </a:solidFill>
                <a:effectLst/>
                <a:ea typeface="Calibri" panose="020F0502020204030204" pitchFamily="34" charset="0"/>
                <a:hlinkClick r:id="rId5"/>
              </a:rPr>
              <a:t>Guidance - Public Health Wales (nhs.wales)</a:t>
            </a:r>
            <a:r>
              <a:rPr lang="en-GB" sz="2000" dirty="0">
                <a:solidFill>
                  <a:srgbClr val="002060"/>
                </a:solidFill>
                <a:effectLst/>
                <a:ea typeface="Calibri" panose="020F0502020204030204" pitchFamily="34" charset="0"/>
              </a:rPr>
              <a:t>.</a:t>
            </a:r>
          </a:p>
          <a:p>
            <a:endParaRPr lang="en-GB" dirty="0"/>
          </a:p>
        </p:txBody>
      </p:sp>
      <p:sp>
        <p:nvSpPr>
          <p:cNvPr id="5" name="Slide Number Placeholder 4">
            <a:extLst>
              <a:ext uri="{FF2B5EF4-FFF2-40B4-BE49-F238E27FC236}">
                <a16:creationId xmlns:a16="http://schemas.microsoft.com/office/drawing/2014/main" id="{AD06001F-D4B8-4684-BDDB-63AB96FD7CC8}"/>
              </a:ext>
            </a:extLst>
          </p:cNvPr>
          <p:cNvSpPr>
            <a:spLocks noGrp="1"/>
          </p:cNvSpPr>
          <p:nvPr>
            <p:ph type="sldNum" sz="quarter" idx="12"/>
          </p:nvPr>
        </p:nvSpPr>
        <p:spPr/>
        <p:txBody>
          <a:bodyPr/>
          <a:lstStyle/>
          <a:p>
            <a:fld id="{561D0CCE-8DCC-44DC-A653-AE62B1D84A52}" type="slidenum">
              <a:rPr lang="en-GB" smtClean="0"/>
              <a:pPr/>
              <a:t>53</a:t>
            </a:fld>
            <a:endParaRPr lang="en-GB" dirty="0"/>
          </a:p>
        </p:txBody>
      </p:sp>
    </p:spTree>
    <p:extLst>
      <p:ext uri="{BB962C8B-B14F-4D97-AF65-F5344CB8AC3E}">
        <p14:creationId xmlns:p14="http://schemas.microsoft.com/office/powerpoint/2010/main" val="8915184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13696-2277-439E-B04E-189A67AE9078}"/>
              </a:ext>
            </a:extLst>
          </p:cNvPr>
          <p:cNvSpPr>
            <a:spLocks noGrp="1"/>
          </p:cNvSpPr>
          <p:nvPr>
            <p:ph type="title"/>
          </p:nvPr>
        </p:nvSpPr>
        <p:spPr>
          <a:xfrm>
            <a:off x="147263" y="0"/>
            <a:ext cx="11897474" cy="1325563"/>
          </a:xfrm>
        </p:spPr>
        <p:txBody>
          <a:bodyPr/>
          <a:lstStyle/>
          <a:p>
            <a:pPr algn="ctr"/>
            <a:r>
              <a:rPr lang="en-GB" sz="2800" b="1" dirty="0">
                <a:effectLst/>
                <a:ea typeface="Calibri" panose="020F0502020204030204" pitchFamily="34" charset="0"/>
              </a:rPr>
              <a:t>GBUK/</a:t>
            </a:r>
            <a:r>
              <a:rPr lang="en-GB" sz="2800" b="1" dirty="0" err="1">
                <a:effectLst/>
                <a:ea typeface="Calibri" panose="020F0502020204030204" pitchFamily="34" charset="0"/>
              </a:rPr>
              <a:t>Caina</a:t>
            </a:r>
            <a:r>
              <a:rPr lang="en-GB" sz="2800" b="1" dirty="0">
                <a:effectLst/>
                <a:ea typeface="Calibri" panose="020F0502020204030204" pitchFamily="34" charset="0"/>
              </a:rPr>
              <a:t> Safety Syringe 1ml 25G x 25mm with needle cover will be supplied with</a:t>
            </a:r>
            <a:r>
              <a:rPr lang="en-GB" sz="2800" b="1" dirty="0">
                <a:effectLst/>
                <a:latin typeface="Arial" panose="020B0604020202020204" pitchFamily="34" charset="0"/>
                <a:ea typeface="Calibri" panose="020F0502020204030204" pitchFamily="34" charset="0"/>
              </a:rPr>
              <a:t> Pfizer Comirnaty</a:t>
            </a:r>
            <a:r>
              <a:rPr lang="en-GB" sz="2800" b="1" baseline="30000" dirty="0">
                <a:effectLst/>
                <a:latin typeface="Arial" panose="020B0604020202020204" pitchFamily="34" charset="0"/>
                <a:ea typeface="Calibri" panose="020F0502020204030204" pitchFamily="34" charset="0"/>
              </a:rPr>
              <a:t>®</a:t>
            </a:r>
            <a:r>
              <a:rPr lang="en-GB" sz="2800" b="1" dirty="0">
                <a:effectLst/>
                <a:latin typeface="Arial" panose="020B0604020202020204" pitchFamily="34" charset="0"/>
                <a:ea typeface="Calibri" panose="020F0502020204030204" pitchFamily="34" charset="0"/>
              </a:rPr>
              <a:t> Omicron XBB.1.5</a:t>
            </a:r>
            <a:r>
              <a:rPr lang="en-GB" sz="2800" b="1" baseline="30000" dirty="0">
                <a:effectLst/>
                <a:latin typeface="Arial" panose="020B0604020202020204" pitchFamily="34" charset="0"/>
                <a:ea typeface="Calibri" panose="020F0502020204030204" pitchFamily="34" charset="0"/>
              </a:rPr>
              <a:t>▼</a:t>
            </a:r>
            <a:r>
              <a:rPr lang="en-GB" sz="2800" b="1" dirty="0">
                <a:effectLst/>
                <a:latin typeface="Arial" panose="020B0604020202020204" pitchFamily="34" charset="0"/>
                <a:ea typeface="Calibri" panose="020F0502020204030204" pitchFamily="34" charset="0"/>
              </a:rPr>
              <a:t> </a:t>
            </a:r>
            <a:r>
              <a:rPr lang="en-GB" sz="2800" dirty="0">
                <a:effectLst/>
                <a:latin typeface="Arial" panose="020B0604020202020204" pitchFamily="34" charset="0"/>
                <a:ea typeface="Calibri" panose="020F0502020204030204" pitchFamily="34" charset="0"/>
              </a:rPr>
              <a:t>(</a:t>
            </a:r>
            <a:r>
              <a:rPr lang="en-GB" sz="2800" b="1" dirty="0">
                <a:effectLst/>
                <a:latin typeface="Arial" panose="020B0604020202020204" pitchFamily="34" charset="0"/>
                <a:ea typeface="Calibri" panose="020F0502020204030204" pitchFamily="34" charset="0"/>
              </a:rPr>
              <a:t>10mcg and 30mcg doses</a:t>
            </a:r>
            <a:r>
              <a:rPr lang="en-GB" sz="2800" dirty="0">
                <a:effectLst/>
                <a:latin typeface="Arial" panose="020B0604020202020204" pitchFamily="34" charset="0"/>
                <a:ea typeface="Calibri" panose="020F0502020204030204" pitchFamily="34" charset="0"/>
              </a:rPr>
              <a:t>) </a:t>
            </a:r>
            <a:r>
              <a:rPr lang="en-GB" sz="2800" b="1" dirty="0">
                <a:effectLst/>
                <a:latin typeface="Arial" panose="020B0604020202020204" pitchFamily="34" charset="0"/>
                <a:ea typeface="Calibri" panose="020F0502020204030204" pitchFamily="34" charset="0"/>
              </a:rPr>
              <a:t>dispersion for injection COVID-19 mRNA Vaccine</a:t>
            </a:r>
            <a:br>
              <a:rPr lang="en-GB" sz="2800" b="1" dirty="0">
                <a:effectLst/>
                <a:ea typeface="Calibri" panose="020F0502020204030204" pitchFamily="34" charset="0"/>
              </a:rPr>
            </a:br>
            <a:endParaRPr lang="en-GB" sz="2800" b="1" dirty="0"/>
          </a:p>
        </p:txBody>
      </p:sp>
      <p:pic>
        <p:nvPicPr>
          <p:cNvPr id="7" name="Content Placeholder 6">
            <a:extLst>
              <a:ext uri="{FF2B5EF4-FFF2-40B4-BE49-F238E27FC236}">
                <a16:creationId xmlns:a16="http://schemas.microsoft.com/office/drawing/2014/main" id="{67D96285-E77F-43A9-A023-D76616485659}"/>
              </a:ext>
            </a:extLst>
          </p:cNvPr>
          <p:cNvPicPr>
            <a:picLocks noGrp="1" noChangeAspect="1"/>
          </p:cNvPicPr>
          <p:nvPr>
            <p:ph idx="1"/>
          </p:nvPr>
        </p:nvPicPr>
        <p:blipFill rotWithShape="1">
          <a:blip r:embed="rId3"/>
          <a:srcRect l="64156" t="57752" r="7634" b="22821"/>
          <a:stretch/>
        </p:blipFill>
        <p:spPr>
          <a:xfrm>
            <a:off x="838200" y="2653614"/>
            <a:ext cx="10592656" cy="4103196"/>
          </a:xfrm>
        </p:spPr>
      </p:pic>
      <p:sp>
        <p:nvSpPr>
          <p:cNvPr id="5" name="Slide Number Placeholder 4">
            <a:extLst>
              <a:ext uri="{FF2B5EF4-FFF2-40B4-BE49-F238E27FC236}">
                <a16:creationId xmlns:a16="http://schemas.microsoft.com/office/drawing/2014/main" id="{4C6AFBE9-7C76-4FE1-B540-A873C7A66BBE}"/>
              </a:ext>
            </a:extLst>
          </p:cNvPr>
          <p:cNvSpPr>
            <a:spLocks noGrp="1"/>
          </p:cNvSpPr>
          <p:nvPr>
            <p:ph type="sldNum" sz="quarter" idx="12"/>
          </p:nvPr>
        </p:nvSpPr>
        <p:spPr/>
        <p:txBody>
          <a:bodyPr/>
          <a:lstStyle/>
          <a:p>
            <a:fld id="{561D0CCE-8DCC-44DC-A653-AE62B1D84A52}" type="slidenum">
              <a:rPr lang="en-GB" smtClean="0"/>
              <a:pPr/>
              <a:t>54</a:t>
            </a:fld>
            <a:endParaRPr lang="en-GB"/>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4"/>
          <a:srcRect l="5816" t="50001" r="69708" b="40674"/>
          <a:stretch/>
        </p:blipFill>
        <p:spPr>
          <a:xfrm>
            <a:off x="4308144" y="1325563"/>
            <a:ext cx="5019294" cy="1075709"/>
          </a:xfrm>
          <a:prstGeom prst="rect">
            <a:avLst/>
          </a:prstGeom>
        </p:spPr>
      </p:pic>
    </p:spTree>
    <p:extLst>
      <p:ext uri="{BB962C8B-B14F-4D97-AF65-F5344CB8AC3E}">
        <p14:creationId xmlns:p14="http://schemas.microsoft.com/office/powerpoint/2010/main" val="35411464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F17F65D-65B3-4553-9818-C5C4DD9D431B}"/>
              </a:ext>
            </a:extLst>
          </p:cNvPr>
          <p:cNvSpPr>
            <a:spLocks noGrp="1"/>
          </p:cNvSpPr>
          <p:nvPr>
            <p:ph type="sldNum" sz="quarter" idx="12"/>
          </p:nvPr>
        </p:nvSpPr>
        <p:spPr/>
        <p:txBody>
          <a:bodyPr/>
          <a:lstStyle/>
          <a:p>
            <a:fld id="{561D0CCE-8DCC-44DC-A653-AE62B1D84A52}" type="slidenum">
              <a:rPr lang="en-GB" smtClean="0"/>
              <a:pPr/>
              <a:t>55</a:t>
            </a:fld>
            <a:endParaRPr lang="en-GB"/>
          </a:p>
        </p:txBody>
      </p:sp>
      <p:sp>
        <p:nvSpPr>
          <p:cNvPr id="9" name="TextBox 8">
            <a:extLst>
              <a:ext uri="{FF2B5EF4-FFF2-40B4-BE49-F238E27FC236}">
                <a16:creationId xmlns:a16="http://schemas.microsoft.com/office/drawing/2014/main" id="{6340DF34-5734-4883-9840-231D807E377A}"/>
              </a:ext>
            </a:extLst>
          </p:cNvPr>
          <p:cNvSpPr txBox="1"/>
          <p:nvPr/>
        </p:nvSpPr>
        <p:spPr>
          <a:xfrm>
            <a:off x="727764" y="869987"/>
            <a:ext cx="8630293" cy="923330"/>
          </a:xfrm>
          <a:prstGeom prst="rect">
            <a:avLst/>
          </a:prstGeom>
          <a:noFill/>
        </p:spPr>
        <p:txBody>
          <a:bodyPr wrap="square">
            <a:spAutoFit/>
          </a:bodyPr>
          <a:lstStyle/>
          <a:p>
            <a:pPr algn="l"/>
            <a:r>
              <a:rPr lang="en-GB" b="1" dirty="0"/>
              <a:t>Open the package and attach the safety needle firmly to the syringe</a:t>
            </a:r>
            <a:r>
              <a:rPr lang="en-GB" dirty="0"/>
              <a:t>.</a:t>
            </a:r>
          </a:p>
          <a:p>
            <a:pPr marL="342900" indent="-342900" algn="l">
              <a:buFont typeface="Arial" panose="020B0604020202020204" pitchFamily="34" charset="0"/>
              <a:buChar char="•"/>
            </a:pPr>
            <a:r>
              <a:rPr lang="en-GB" dirty="0"/>
              <a:t>If the needle is already attached to the syringe, make sure the connection is stable and secure.</a:t>
            </a:r>
          </a:p>
        </p:txBody>
      </p:sp>
      <p:sp>
        <p:nvSpPr>
          <p:cNvPr id="11" name="TextBox 10">
            <a:extLst>
              <a:ext uri="{FF2B5EF4-FFF2-40B4-BE49-F238E27FC236}">
                <a16:creationId xmlns:a16="http://schemas.microsoft.com/office/drawing/2014/main" id="{AF681021-0A70-49BA-B908-F98D77BF7E26}"/>
              </a:ext>
            </a:extLst>
          </p:cNvPr>
          <p:cNvSpPr txBox="1"/>
          <p:nvPr/>
        </p:nvSpPr>
        <p:spPr>
          <a:xfrm>
            <a:off x="688367" y="1995130"/>
            <a:ext cx="11239930" cy="4862870"/>
          </a:xfrm>
          <a:prstGeom prst="rect">
            <a:avLst/>
          </a:prstGeom>
          <a:noFill/>
        </p:spPr>
        <p:txBody>
          <a:bodyPr wrap="square">
            <a:spAutoFit/>
          </a:bodyPr>
          <a:lstStyle/>
          <a:p>
            <a:pPr algn="l"/>
            <a:r>
              <a:rPr lang="en-GB" b="1" dirty="0"/>
              <a:t>Withdraw the protective cap</a:t>
            </a:r>
            <a:r>
              <a:rPr lang="en-GB" dirty="0"/>
              <a:t>.</a:t>
            </a:r>
          </a:p>
          <a:p>
            <a:pPr marL="342900" indent="-342900" algn="l">
              <a:buFont typeface="Arial" panose="020B0604020202020204" pitchFamily="34" charset="0"/>
              <a:buChar char="•"/>
            </a:pPr>
            <a:r>
              <a:rPr lang="en-GB" dirty="0"/>
              <a:t>Hold the syringe with one hand and remove the needle cap with the other hand.</a:t>
            </a:r>
          </a:p>
          <a:p>
            <a:pPr marL="342900" indent="-342900" algn="l">
              <a:buFont typeface="Arial" panose="020B0604020202020204" pitchFamily="34" charset="0"/>
              <a:buChar char="•"/>
            </a:pPr>
            <a:r>
              <a:rPr lang="en-GB" dirty="0"/>
              <a:t>Use the syringe for administration or withdrawal according to the prescribed schedule.</a:t>
            </a:r>
          </a:p>
          <a:p>
            <a:pPr marL="342900" indent="-342900" algn="l">
              <a:buFont typeface="Arial" panose="020B0604020202020204" pitchFamily="34" charset="0"/>
              <a:buChar char="•"/>
            </a:pPr>
            <a:r>
              <a:rPr lang="en-GB" dirty="0"/>
              <a:t>Due to the gauge and length, the needle is very flexible.</a:t>
            </a:r>
          </a:p>
          <a:p>
            <a:pPr marL="342900" indent="-342900" algn="l">
              <a:buFont typeface="Arial" panose="020B0604020202020204" pitchFamily="34" charset="0"/>
              <a:buChar char="•"/>
            </a:pPr>
            <a:r>
              <a:rPr lang="en-GB" dirty="0"/>
              <a:t>To minimise needle flex, a swift and purposeful administration action is required.</a:t>
            </a:r>
          </a:p>
          <a:p>
            <a:pPr marL="342900" indent="-342900" algn="l">
              <a:buFont typeface="Arial" panose="020B0604020202020204" pitchFamily="34" charset="0"/>
              <a:buChar char="•"/>
            </a:pPr>
            <a:endParaRPr lang="en-GB" dirty="0"/>
          </a:p>
          <a:p>
            <a:pPr algn="l"/>
            <a:r>
              <a:rPr lang="en-GB" b="1" dirty="0"/>
              <a:t>Activate the safety device immediately after injection.</a:t>
            </a:r>
          </a:p>
          <a:p>
            <a:pPr marL="285750" indent="-285750" algn="l">
              <a:buFont typeface="Arial" panose="020B0604020202020204" pitchFamily="34" charset="0"/>
              <a:buChar char="•"/>
            </a:pPr>
            <a:r>
              <a:rPr lang="en-GB" dirty="0"/>
              <a:t>Place your thumb or index finger on the safety sheath and push the sheath on the needle until there is auditory confirmation that it has been activated.</a:t>
            </a:r>
          </a:p>
          <a:p>
            <a:pPr marL="285750" indent="-285750" algn="l">
              <a:buFont typeface="Arial" panose="020B0604020202020204" pitchFamily="34" charset="0"/>
              <a:buChar char="•"/>
            </a:pPr>
            <a:r>
              <a:rPr lang="en-GB" dirty="0"/>
              <a:t>Visually check that the needle is covered.</a:t>
            </a:r>
          </a:p>
          <a:p>
            <a:pPr marL="285750" indent="-285750" algn="l">
              <a:buFont typeface="Arial" panose="020B0604020202020204" pitchFamily="34" charset="0"/>
              <a:buChar char="•"/>
            </a:pPr>
            <a:r>
              <a:rPr lang="en-GB" dirty="0"/>
              <a:t>Slow, firm activation of the safety sheath is required. The thumb must be high on the safety sheath for the needle to click in fully. Putting your thumb over the two holes in the sheath may help to achieve the correct positioning.</a:t>
            </a:r>
          </a:p>
          <a:p>
            <a:pPr marL="285750" indent="-285750" algn="l">
              <a:buFont typeface="Arial" panose="020B0604020202020204" pitchFamily="34" charset="0"/>
              <a:buChar char="•"/>
            </a:pPr>
            <a:r>
              <a:rPr lang="en-GB" dirty="0"/>
              <a:t>If necessary, the activation may also be carried out by pressing the safety sheath against a flat surface. The sheath must be pressed firmly near the top.</a:t>
            </a:r>
          </a:p>
          <a:p>
            <a:pPr algn="l"/>
            <a:br>
              <a:rPr lang="en-GB" sz="2000" dirty="0"/>
            </a:br>
            <a:endParaRPr lang="en-GB" sz="2000" dirty="0"/>
          </a:p>
        </p:txBody>
      </p:sp>
      <p:sp>
        <p:nvSpPr>
          <p:cNvPr id="13" name="TextBox 12">
            <a:extLst>
              <a:ext uri="{FF2B5EF4-FFF2-40B4-BE49-F238E27FC236}">
                <a16:creationId xmlns:a16="http://schemas.microsoft.com/office/drawing/2014/main" id="{7680764A-E63A-4A3D-9644-86B157E75C78}"/>
              </a:ext>
            </a:extLst>
          </p:cNvPr>
          <p:cNvSpPr txBox="1"/>
          <p:nvPr/>
        </p:nvSpPr>
        <p:spPr>
          <a:xfrm>
            <a:off x="154112" y="-24736"/>
            <a:ext cx="9636431" cy="830997"/>
          </a:xfrm>
          <a:prstGeom prst="rect">
            <a:avLst/>
          </a:prstGeom>
          <a:noFill/>
        </p:spPr>
        <p:txBody>
          <a:bodyPr wrap="square">
            <a:spAutoFit/>
          </a:bodyPr>
          <a:lstStyle/>
          <a:p>
            <a:pPr algn="ctr"/>
            <a:r>
              <a:rPr lang="en-GB" sz="2400" b="1" dirty="0">
                <a:solidFill>
                  <a:srgbClr val="212A73"/>
                </a:solidFill>
                <a:effectLst/>
                <a:ea typeface="Calibri" panose="020F0502020204030204" pitchFamily="34" charset="0"/>
              </a:rPr>
              <a:t>Reliance Medical Safety Syringe 1ml 25G x 38mm with needle cap is available to support vaccination of morbidly obese</a:t>
            </a:r>
            <a:endParaRPr lang="en-GB" sz="2400" b="1" dirty="0">
              <a:solidFill>
                <a:srgbClr val="212A73"/>
              </a:solidFill>
            </a:endParaRPr>
          </a:p>
        </p:txBody>
      </p:sp>
      <p:pic>
        <p:nvPicPr>
          <p:cNvPr id="3" name="Picture 2">
            <a:extLst>
              <a:ext uri="{FF2B5EF4-FFF2-40B4-BE49-F238E27FC236}">
                <a16:creationId xmlns:a16="http://schemas.microsoft.com/office/drawing/2014/main" id="{B2672967-953F-4F93-B606-060B7D69CE8A}"/>
              </a:ext>
            </a:extLst>
          </p:cNvPr>
          <p:cNvPicPr>
            <a:picLocks noChangeAspect="1"/>
          </p:cNvPicPr>
          <p:nvPr/>
        </p:nvPicPr>
        <p:blipFill rotWithShape="1">
          <a:blip r:embed="rId2"/>
          <a:srcRect l="843" t="44804" r="72697" b="15496"/>
          <a:stretch/>
        </p:blipFill>
        <p:spPr>
          <a:xfrm>
            <a:off x="9790544" y="0"/>
            <a:ext cx="2425001" cy="2496620"/>
          </a:xfrm>
          <a:prstGeom prst="rect">
            <a:avLst/>
          </a:prstGeom>
        </p:spPr>
      </p:pic>
    </p:spTree>
    <p:extLst>
      <p:ext uri="{BB962C8B-B14F-4D97-AF65-F5344CB8AC3E}">
        <p14:creationId xmlns:p14="http://schemas.microsoft.com/office/powerpoint/2010/main" val="23717722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dirty="0"/>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838200" y="837442"/>
            <a:ext cx="10515600" cy="4351338"/>
          </a:xfrm>
        </p:spPr>
        <p:txBody>
          <a:bodyPr/>
          <a:lstStyle/>
          <a:p>
            <a:r>
              <a:rPr lang="en-GB" sz="1800" dirty="0"/>
              <a:t>The vaccine should be administered intramuscularly. </a:t>
            </a:r>
          </a:p>
          <a:p>
            <a:r>
              <a:rPr lang="en-GB" sz="1800" dirty="0"/>
              <a:t>The preferred site is the deltoid muscle of the upper arm. </a:t>
            </a:r>
          </a:p>
          <a:p>
            <a:r>
              <a:rPr lang="en-GB" sz="1800" dirty="0"/>
              <a:t>The vaccine should not be mixed in the same syringe with any other vaccines or medicinal products.</a:t>
            </a:r>
          </a:p>
          <a:p>
            <a:pPr marL="0" indent="0">
              <a:lnSpc>
                <a:spcPct val="110000"/>
              </a:lnSpc>
              <a:spcBef>
                <a:spcPts val="0"/>
              </a:spcBef>
              <a:buNone/>
            </a:pPr>
            <a:endParaRPr lang="en-GB" sz="1800" dirty="0"/>
          </a:p>
          <a:p>
            <a:pPr marL="0" indent="0">
              <a:lnSpc>
                <a:spcPct val="110000"/>
              </a:lnSpc>
              <a:spcBef>
                <a:spcPts val="0"/>
              </a:spcBef>
              <a:buNone/>
            </a:pPr>
            <a:r>
              <a:rPr lang="en-GB" sz="1800" b="1" dirty="0"/>
              <a:t>Giving vaccine into the muscle: </a:t>
            </a:r>
          </a:p>
          <a:p>
            <a:pPr marL="457200" indent="-457200">
              <a:lnSpc>
                <a:spcPct val="110000"/>
              </a:lnSpc>
              <a:spcBef>
                <a:spcPts val="600"/>
              </a:spcBef>
              <a:buFont typeface="+mj-lt"/>
              <a:buAutoNum type="arabicParenR"/>
            </a:pPr>
            <a:r>
              <a:rPr lang="en-GB" sz="1800" dirty="0"/>
              <a:t>leads to a better immune response to the vaccine (as the muscle contains the </a:t>
            </a:r>
            <a:r>
              <a:rPr lang="en-GB" altLang="en-US" sz="1800" dirty="0"/>
              <a:t>appropriate cells necessary to initiate the immune response).</a:t>
            </a:r>
          </a:p>
          <a:p>
            <a:pPr marL="457200" indent="-457200">
              <a:lnSpc>
                <a:spcPct val="110000"/>
              </a:lnSpc>
              <a:spcBef>
                <a:spcPts val="0"/>
              </a:spcBef>
              <a:buFont typeface="+mj-lt"/>
              <a:buAutoNum type="arabicParenR"/>
            </a:pPr>
            <a:r>
              <a:rPr lang="en-GB" sz="1800" dirty="0"/>
              <a:t>is less likely to cause local reactions than if the vaccine is given into the skin (subcutaneously).</a:t>
            </a:r>
          </a:p>
          <a:p>
            <a:pPr marL="0" indent="0" eaLnBrk="1" hangingPunct="1">
              <a:lnSpc>
                <a:spcPct val="110000"/>
              </a:lnSpc>
              <a:spcBef>
                <a:spcPts val="1200"/>
              </a:spcBef>
              <a:buNone/>
            </a:pPr>
            <a:r>
              <a:rPr lang="en-GB" altLang="en-US" sz="1800" dirty="0"/>
              <a:t>The needle needs to be long enough to ensure vaccine is injected into the muscle. For this reason, a 25mm needle is being provided for administration of the COVID-19 vaccine. A 38mm length needle is available if required for adults who have more fat covering their muscles.</a:t>
            </a:r>
          </a:p>
          <a:p>
            <a:pPr marL="0" indent="0">
              <a:lnSpc>
                <a:spcPct val="110000"/>
              </a:lnSpc>
              <a:spcBef>
                <a:spcPts val="1200"/>
              </a:spcBef>
              <a:buNone/>
            </a:pPr>
            <a:r>
              <a:rPr lang="en-GB" sz="1800" dirty="0"/>
              <a:t>COVID-19 vaccine should be injected into the deltoid muscle in the upper arm. If there is insufficient muscle mass in the deltoid or a particular reason the deltoid muscle is unsuitable, the vaccine should be given into the vastus lateralis muscle in the anterolateral aspect of the thigh.</a:t>
            </a:r>
          </a:p>
          <a:p>
            <a:endParaRPr lang="en-GB" dirty="0"/>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fld id="{561D0CCE-8DCC-44DC-A653-AE62B1D84A52}" type="slidenum">
              <a:rPr lang="en-GB" smtClean="0"/>
              <a:pPr/>
              <a:t>56</a:t>
            </a:fld>
            <a:endParaRPr lang="en-GB"/>
          </a:p>
        </p:txBody>
      </p:sp>
    </p:spTree>
    <p:extLst>
      <p:ext uri="{BB962C8B-B14F-4D97-AF65-F5344CB8AC3E}">
        <p14:creationId xmlns:p14="http://schemas.microsoft.com/office/powerpoint/2010/main" val="30466269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2046689" cy="744484"/>
          </a:xfrm>
        </p:spPr>
        <p:txBody>
          <a:bodyPr/>
          <a:lstStyle/>
          <a:p>
            <a:r>
              <a:rPr lang="en-GB" sz="4000" b="1" dirty="0"/>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10"/>
            <a:ext cx="10515600" cy="4351338"/>
          </a:xfrm>
        </p:spPr>
        <p:txBody>
          <a:bodyPr/>
          <a:lstStyle/>
          <a:p>
            <a:pPr>
              <a:lnSpc>
                <a:spcPct val="107000"/>
              </a:lnSpc>
              <a:spcAft>
                <a:spcPts val="800"/>
              </a:spcAft>
            </a:pPr>
            <a:r>
              <a:rPr lang="en-GB" sz="2000" dirty="0"/>
              <a:t>Individuals with bleeding disorders may be vaccinated intramuscularly if, in the opinion of a doctor familiar with the individual</a:t>
            </a:r>
            <a:r>
              <a:rPr lang="en-US" sz="2000" dirty="0"/>
              <a:t>’</a:t>
            </a:r>
            <a:r>
              <a:rPr lang="en-GB" sz="2000" dirty="0"/>
              <a:t>s bleeding risk, vaccines or similar small volume intramuscular injections can be administered with reasonable safety by this route.</a:t>
            </a:r>
          </a:p>
          <a:p>
            <a:pPr>
              <a:lnSpc>
                <a:spcPct val="107000"/>
              </a:lnSpc>
              <a:spcAft>
                <a:spcPts val="800"/>
              </a:spcAft>
            </a:pPr>
            <a:r>
              <a:rPr lang="en-GB" sz="2000" dirty="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p>
          <a:p>
            <a:pPr>
              <a:lnSpc>
                <a:spcPct val="107000"/>
              </a:lnSpc>
              <a:spcAft>
                <a:spcPts val="800"/>
              </a:spcAft>
            </a:pPr>
            <a:r>
              <a:rPr lang="en-GB" sz="2000" dirty="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dirty="0">
                <a:hlinkClick r:id="rId3"/>
              </a:rPr>
              <a:t>Green Book COVID-19 chapter 14a</a:t>
            </a:r>
            <a:r>
              <a:rPr lang="en-GB" sz="2000" dirty="0"/>
              <a:t> </a:t>
            </a:r>
          </a:p>
          <a:p>
            <a:pPr>
              <a:lnSpc>
                <a:spcPct val="107000"/>
              </a:lnSpc>
              <a:spcAft>
                <a:spcPts val="800"/>
              </a:spcAft>
            </a:pPr>
            <a:endParaRPr lang="en-GB" sz="2000" dirty="0"/>
          </a:p>
          <a:p>
            <a:pPr>
              <a:lnSpc>
                <a:spcPct val="107000"/>
              </a:lnSpc>
              <a:spcAft>
                <a:spcPts val="800"/>
              </a:spcAft>
            </a:pPr>
            <a:r>
              <a:rPr lang="en-GB" sz="2000" dirty="0"/>
              <a:t> </a:t>
            </a:r>
          </a:p>
          <a:p>
            <a:endParaRPr lang="en-GB" dirty="0"/>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fld id="{B9566AFE-F2FD-4642-96CE-AAFF5774BEE2}" type="slidenum">
              <a:rPr lang="en-GB" smtClean="0"/>
              <a:pPr/>
              <a:t>57</a:t>
            </a:fld>
            <a:endParaRPr lang="en-GB" dirty="0"/>
          </a:p>
        </p:txBody>
      </p:sp>
    </p:spTree>
    <p:extLst>
      <p:ext uri="{BB962C8B-B14F-4D97-AF65-F5344CB8AC3E}">
        <p14:creationId xmlns:p14="http://schemas.microsoft.com/office/powerpoint/2010/main" val="404031042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7B17A-6580-881C-9011-6AB3636D7EFE}"/>
              </a:ext>
            </a:extLst>
          </p:cNvPr>
          <p:cNvSpPr>
            <a:spLocks noGrp="1"/>
          </p:cNvSpPr>
          <p:nvPr>
            <p:ph type="title"/>
          </p:nvPr>
        </p:nvSpPr>
        <p:spPr>
          <a:xfrm>
            <a:off x="0" y="78659"/>
            <a:ext cx="12280490" cy="560438"/>
          </a:xfrm>
        </p:spPr>
        <p:txBody>
          <a:bodyPr/>
          <a:lstStyle/>
          <a:p>
            <a:pPr algn="ctr"/>
            <a:r>
              <a:rPr lang="en-GB" sz="4000" b="1" dirty="0">
                <a:solidFill>
                  <a:srgbClr val="002060"/>
                </a:solidFill>
              </a:rPr>
              <a:t>Individuals with history of COVID-19 infection</a:t>
            </a:r>
          </a:p>
        </p:txBody>
      </p:sp>
      <p:sp>
        <p:nvSpPr>
          <p:cNvPr id="3" name="Content Placeholder 2">
            <a:extLst>
              <a:ext uri="{FF2B5EF4-FFF2-40B4-BE49-F238E27FC236}">
                <a16:creationId xmlns:a16="http://schemas.microsoft.com/office/drawing/2014/main" id="{00E79411-7702-9764-E4A4-4668D8152320}"/>
              </a:ext>
            </a:extLst>
          </p:cNvPr>
          <p:cNvSpPr>
            <a:spLocks noGrp="1"/>
          </p:cNvSpPr>
          <p:nvPr>
            <p:ph idx="1"/>
          </p:nvPr>
        </p:nvSpPr>
        <p:spPr>
          <a:xfrm>
            <a:off x="628464" y="956139"/>
            <a:ext cx="11454579" cy="5400211"/>
          </a:xfrm>
        </p:spPr>
        <p:txBody>
          <a:bodyPr/>
          <a:lstStyle/>
          <a:p>
            <a:r>
              <a:rPr lang="en-GB" sz="2000" dirty="0">
                <a:effectLst/>
                <a:ea typeface="Calibri" panose="020F0502020204030204" pitchFamily="34" charset="0"/>
                <a:cs typeface="Times New Roman" panose="02020603050405020304" pitchFamily="18" charset="0"/>
              </a:rPr>
              <a:t>There is no convincing evidence of any safety concerns from vaccinating individuals with a past history of COVID-19 infection, or with detectable COVID-19 antibody. </a:t>
            </a:r>
          </a:p>
          <a:p>
            <a:r>
              <a:rPr lang="en-GB" sz="2000" dirty="0">
                <a:effectLst/>
                <a:ea typeface="Calibri" panose="020F0502020204030204" pitchFamily="34" charset="0"/>
                <a:cs typeface="Times New Roman" panose="02020603050405020304" pitchFamily="18" charset="0"/>
              </a:rPr>
              <a:t>Vaccination of individuals who may be infected or asymptomatic or incubating COVID-19 infection is unlikely to have a detrimental effect on the illness, although individuals with suspected COVID-19 infection should not attend vaccination sessions to avoid infecting others. </a:t>
            </a:r>
          </a:p>
          <a:p>
            <a:r>
              <a:rPr lang="en-GB" sz="2000" dirty="0">
                <a:effectLst/>
                <a:ea typeface="Calibri" panose="020F0502020204030204" pitchFamily="34" charset="0"/>
                <a:cs typeface="Times New Roman" panose="02020603050405020304" pitchFamily="18" charset="0"/>
              </a:rPr>
              <a:t>There is no need to defer immunisation in individuals after recovery from a recent episode with compatible symptoms, whether or not they are tested for COVID-19. </a:t>
            </a:r>
          </a:p>
          <a:p>
            <a:r>
              <a:rPr lang="en-GB" sz="2000" dirty="0">
                <a:effectLst/>
                <a:ea typeface="Calibri" panose="020F0502020204030204" pitchFamily="34" charset="0"/>
                <a:cs typeface="Times New Roman" panose="02020603050405020304" pitchFamily="18" charset="0"/>
              </a:rPr>
              <a:t>During care home outbreaks, vaccination of residents with confirmed COVID-19 may go ahead, provided the residents are clinically stable and infection control procedures can be maintained. These populations are likely to be highly vulnerable and this policy should help to maximise vaccination coverage without the need for multiple visits. </a:t>
            </a:r>
          </a:p>
          <a:p>
            <a:r>
              <a:rPr lang="en-GB" sz="2000" dirty="0">
                <a:effectLst/>
                <a:ea typeface="Calibri" panose="020F0502020204030204" pitchFamily="34" charset="0"/>
                <a:cs typeface="Times New Roman" panose="02020603050405020304" pitchFamily="18" charset="0"/>
              </a:rPr>
              <a:t>Having prolonged COVID-19 symptoms is not a contraindication to receiving COVID-19 vaccine but if the patient is seriously debilitated, still under active investigation, or has evidence of recent deterioration, deferral of vaccination may be considered to avoid incorrect attribution of any change in the person’s underlying condition to the vaccine. </a:t>
            </a:r>
            <a:r>
              <a:rPr lang="en-GB" sz="2000" dirty="0">
                <a:hlinkClick r:id="rId2"/>
              </a:rPr>
              <a:t>Green Book COVID-19 chapter 14a</a:t>
            </a:r>
            <a:r>
              <a:rPr lang="en-GB" sz="2000" dirty="0"/>
              <a:t>.</a:t>
            </a:r>
          </a:p>
          <a:p>
            <a:endParaRPr lang="en-GB" dirty="0"/>
          </a:p>
        </p:txBody>
      </p:sp>
      <p:sp>
        <p:nvSpPr>
          <p:cNvPr id="5" name="Slide Number Placeholder 4">
            <a:extLst>
              <a:ext uri="{FF2B5EF4-FFF2-40B4-BE49-F238E27FC236}">
                <a16:creationId xmlns:a16="http://schemas.microsoft.com/office/drawing/2014/main" id="{A51900A9-6AB5-C626-747B-4C49419B23C7}"/>
              </a:ext>
            </a:extLst>
          </p:cNvPr>
          <p:cNvSpPr>
            <a:spLocks noGrp="1"/>
          </p:cNvSpPr>
          <p:nvPr>
            <p:ph type="sldNum" sz="quarter" idx="12"/>
          </p:nvPr>
        </p:nvSpPr>
        <p:spPr/>
        <p:txBody>
          <a:bodyPr/>
          <a:lstStyle/>
          <a:p>
            <a:fld id="{561D0CCE-8DCC-44DC-A653-AE62B1D84A52}" type="slidenum">
              <a:rPr lang="en-GB" smtClean="0"/>
              <a:pPr/>
              <a:t>58</a:t>
            </a:fld>
            <a:endParaRPr lang="en-GB" dirty="0"/>
          </a:p>
        </p:txBody>
      </p:sp>
    </p:spTree>
    <p:extLst>
      <p:ext uri="{BB962C8B-B14F-4D97-AF65-F5344CB8AC3E}">
        <p14:creationId xmlns:p14="http://schemas.microsoft.com/office/powerpoint/2010/main" val="38133126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b="1" dirty="0"/>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904460"/>
            <a:ext cx="11646080" cy="5549502"/>
          </a:xfrm>
        </p:spPr>
        <p:txBody>
          <a:bodyPr/>
          <a:lstStyle/>
          <a:p>
            <a:r>
              <a:rPr lang="en-GB" sz="1800" dirty="0"/>
              <a:t>From September 2023, the recommended observation periods in Wales are in accordance with the Green Book advice for all adults and children.</a:t>
            </a:r>
            <a:r>
              <a:rPr lang="en-GB" sz="1800" dirty="0">
                <a:hlinkClick r:id="rId2"/>
              </a:rPr>
              <a:t> COVID-19 vaccine products (WHC/2023/33) | GOV.WALES</a:t>
            </a:r>
            <a:r>
              <a:rPr lang="en-GB" sz="1800" dirty="0"/>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p>
            <a:r>
              <a:rPr lang="en-GB" sz="1800" dirty="0">
                <a:effectLst/>
                <a:latin typeface="Arial" panose="020B0604020202020204" pitchFamily="34" charset="0"/>
                <a:ea typeface="Times New Roman" panose="02020603050405020304" pitchFamily="18" charset="0"/>
                <a:cs typeface="Times New Roman" panose="02020603050405020304" pitchFamily="18" charset="0"/>
              </a:rPr>
              <a:t>For people with a history of allergy, as described in the Green Book, the 15 minute observation period remains. Further information is available here: </a:t>
            </a:r>
            <a:r>
              <a:rPr lang="en-GB" sz="1800" dirty="0">
                <a:solidFill>
                  <a:srgbClr val="002060"/>
                </a:solidFill>
              </a:rPr>
              <a:t>Table 5</a:t>
            </a:r>
            <a:r>
              <a:rPr lang="en-GB" sz="1800" dirty="0">
                <a:hlinkClick r:id="rId3"/>
              </a:rPr>
              <a:t> Green Book COVID-19 chapter 14a</a:t>
            </a:r>
            <a:r>
              <a:rPr lang="en-GB" sz="1800" dirty="0">
                <a:solidFill>
                  <a:srgbClr val="002060"/>
                </a:solidFill>
              </a:rPr>
              <a:t>.</a:t>
            </a:r>
            <a:r>
              <a:rPr lang="en-GB" sz="1800" dirty="0">
                <a:solidFill>
                  <a:srgbClr val="FF0000"/>
                </a:solidFill>
              </a:rPr>
              <a:t> </a:t>
            </a:r>
          </a:p>
          <a:p>
            <a:r>
              <a:rPr lang="en-GB" sz="1800" dirty="0">
                <a:effectLst/>
                <a:latin typeface="Arial" panose="020B0604020202020204" pitchFamily="34" charset="0"/>
                <a:ea typeface="Times New Roman" panose="02020603050405020304" pitchFamily="18" charset="0"/>
                <a:cs typeface="Times New Roman" panose="02020603050405020304" pitchFamily="18" charset="0"/>
              </a:rPr>
              <a:t>For those </a:t>
            </a:r>
            <a:r>
              <a:rPr lang="en-GB" sz="1800" u="sng" dirty="0">
                <a:effectLst/>
                <a:latin typeface="Arial" panose="020B0604020202020204" pitchFamily="34" charset="0"/>
                <a:ea typeface="Times New Roman" panose="02020603050405020304" pitchFamily="18" charset="0"/>
                <a:cs typeface="Times New Roman" panose="02020603050405020304" pitchFamily="18" charset="0"/>
              </a:rPr>
              <a:t>without a history of allergies </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(as described in the Green Book), observation times are as follows: </a:t>
            </a:r>
          </a:p>
          <a:p>
            <a:r>
              <a:rPr lang="en-GB" sz="1800" dirty="0"/>
              <a:t>After COVID-19 vaccine administration, individuals should be observed for any immediate reactions whilst they are receiving any verbal post vaccination information and exiting the centre. </a:t>
            </a:r>
          </a:p>
          <a:p>
            <a:r>
              <a:rPr lang="en-GB" sz="1800" dirty="0"/>
              <a:t>Facilities for management of anaphylaxis should be available at all vaccination sites.</a:t>
            </a:r>
          </a:p>
          <a:p>
            <a:r>
              <a:rPr lang="en-GB" sz="1800" b="1" dirty="0"/>
              <a:t>The advice to suspend the 15 minute observation period applies to all COVID-19 vaccines. </a:t>
            </a:r>
          </a:p>
          <a:p>
            <a:r>
              <a:rPr lang="en-GB" sz="1800" dirty="0"/>
              <a:t>Vaccinated individuals should be informed about how to access immediate healthcare advice in the event of displaying any symptoms. </a:t>
            </a:r>
          </a:p>
          <a:p>
            <a:r>
              <a:rPr lang="en-GB" sz="1800" dirty="0"/>
              <a:t>In some settings, for example domiciliary vaccination, this may require a responsible adult to be present for at least 15 minutes after vaccination. </a:t>
            </a:r>
          </a:p>
          <a:p>
            <a:r>
              <a:rPr lang="en-GB" sz="1800" dirty="0"/>
              <a:t>No specific management is required for patients with a family history of allergies. </a:t>
            </a:r>
          </a:p>
          <a:p>
            <a:r>
              <a:rPr lang="en-GB" sz="1800" b="1" dirty="0"/>
              <a:t>As fainting can occur following vaccination, all those vaccinated with any of the COVID-19 vaccines should not drive for 15 minutes after vaccination.</a:t>
            </a:r>
          </a:p>
          <a:p>
            <a:endParaRPr lang="en-GB" sz="2000" b="1" dirty="0"/>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fld id="{561D0CCE-8DCC-44DC-A653-AE62B1D84A52}" type="slidenum">
              <a:rPr lang="en-GB" smtClean="0"/>
              <a:pPr/>
              <a:t>59</a:t>
            </a:fld>
            <a:endParaRPr lang="en-GB" dirty="0"/>
          </a:p>
        </p:txBody>
      </p:sp>
    </p:spTree>
    <p:extLst>
      <p:ext uri="{BB962C8B-B14F-4D97-AF65-F5344CB8AC3E}">
        <p14:creationId xmlns:p14="http://schemas.microsoft.com/office/powerpoint/2010/main" val="2148959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0"/>
            <a:ext cx="11942379" cy="1325563"/>
          </a:xfrm>
        </p:spPr>
        <p:txBody>
          <a:bodyPr/>
          <a:lstStyle/>
          <a:p>
            <a:pPr algn="ctr"/>
            <a:r>
              <a:rPr kumimoji="0" lang="en-GB" sz="3200" b="1" i="0" u="none" strike="noStrike" kern="1200" cap="none" spc="0" normalizeH="0" baseline="0" noProof="0" dirty="0">
                <a:ln>
                  <a:noFill/>
                </a:ln>
                <a:solidFill>
                  <a:srgbClr val="212A73"/>
                </a:solidFill>
                <a:effectLst/>
                <a:uLnTx/>
                <a:uFillTx/>
                <a:latin typeface="Arial"/>
                <a:ea typeface="+mj-ea"/>
                <a:cs typeface="+mj-cs"/>
              </a:rPr>
              <a:t>JCVI statement on COVID-19 vaccination in spring 2024 and considerations on future COVID-19 vaccination, 4 December 2023 </a:t>
            </a:r>
            <a:r>
              <a:rPr kumimoji="0" lang="en-GB" sz="2800" b="0" i="0" u="none" strike="noStrike" kern="1200" cap="none" spc="0" normalizeH="0" baseline="0" noProof="0" dirty="0">
                <a:ln>
                  <a:noFill/>
                </a:ln>
                <a:solidFill>
                  <a:srgbClr val="212A73"/>
                </a:solidFill>
                <a:effectLst/>
                <a:uLnTx/>
                <a:uFillTx/>
                <a:latin typeface="Arial"/>
                <a:ea typeface="+mj-ea"/>
                <a:cs typeface="+mj-cs"/>
              </a:rPr>
              <a:t>published 07 February 2024</a:t>
            </a:r>
            <a:endParaRPr lang="en-GB" sz="2800" dirty="0"/>
          </a:p>
        </p:txBody>
      </p:sp>
      <p:sp>
        <p:nvSpPr>
          <p:cNvPr id="3" name="Content Placeholder 2">
            <a:extLst>
              <a:ext uri="{FF2B5EF4-FFF2-40B4-BE49-F238E27FC236}">
                <a16:creationId xmlns:a16="http://schemas.microsoft.com/office/drawing/2014/main" id="{7538DD3E-41B9-1681-6DCB-5F5DD443EE9F}"/>
              </a:ext>
            </a:extLst>
          </p:cNvPr>
          <p:cNvSpPr>
            <a:spLocks noGrp="1"/>
          </p:cNvSpPr>
          <p:nvPr>
            <p:ph idx="1"/>
          </p:nvPr>
        </p:nvSpPr>
        <p:spPr>
          <a:xfrm>
            <a:off x="350126" y="1442515"/>
            <a:ext cx="11717063" cy="4351338"/>
          </a:xfrm>
        </p:spPr>
        <p:txBody>
          <a:bodyPr/>
          <a:lstStyle/>
          <a:p>
            <a:r>
              <a:rPr lang="en-GB" sz="1800" i="0" dirty="0">
                <a:solidFill>
                  <a:srgbClr val="002060"/>
                </a:solidFill>
                <a:effectLst/>
              </a:rPr>
              <a:t>This JCVI statement outlines the vaccine products for spring 2024 programme:</a:t>
            </a:r>
          </a:p>
          <a:p>
            <a:pPr marL="0" indent="0" algn="l">
              <a:buNone/>
            </a:pPr>
            <a:r>
              <a:rPr lang="en-GB" sz="1800" b="1" i="0" dirty="0">
                <a:solidFill>
                  <a:srgbClr val="002060"/>
                </a:solidFill>
                <a:effectLst/>
              </a:rPr>
              <a:t>Advised for use in </a:t>
            </a:r>
            <a:r>
              <a:rPr lang="en-GB" sz="1800" b="1" dirty="0">
                <a:solidFill>
                  <a:srgbClr val="002060"/>
                </a:solidFill>
              </a:rPr>
              <a:t>children</a:t>
            </a:r>
            <a:r>
              <a:rPr lang="en-GB" sz="1800" b="1" i="0" dirty="0">
                <a:solidFill>
                  <a:srgbClr val="002060"/>
                </a:solidFill>
                <a:effectLst/>
              </a:rPr>
              <a:t> aged 6 months to 4 years*:</a:t>
            </a:r>
          </a:p>
          <a:p>
            <a:pPr algn="l">
              <a:buFont typeface="Arial" panose="020B0604020202020204" pitchFamily="34" charset="0"/>
              <a:buChar char="•"/>
            </a:pPr>
            <a:r>
              <a:rPr lang="en-GB" sz="1800" b="0" i="0" dirty="0">
                <a:solidFill>
                  <a:srgbClr val="002060"/>
                </a:solidFill>
                <a:effectLst/>
              </a:rPr>
              <a:t>Pfizer-BioNTech mRNA </a:t>
            </a:r>
            <a:r>
              <a:rPr lang="en-GB" sz="1800" dirty="0"/>
              <a:t>Comirnaty® 3 Omicron </a:t>
            </a:r>
            <a:r>
              <a:rPr lang="en-GB" sz="1800" b="0" i="0" dirty="0">
                <a:solidFill>
                  <a:srgbClr val="002060"/>
                </a:solidFill>
                <a:effectLst/>
              </a:rPr>
              <a:t>XBB.1.5  vaccine infant formulation Dose: 3 micrograms</a:t>
            </a:r>
          </a:p>
          <a:p>
            <a:pPr marL="0" indent="0" algn="l">
              <a:buNone/>
            </a:pPr>
            <a:r>
              <a:rPr lang="en-GB" sz="1800" b="1" i="0" dirty="0">
                <a:solidFill>
                  <a:srgbClr val="002060"/>
                </a:solidFill>
                <a:effectLst/>
              </a:rPr>
              <a:t>Advised for use in children aged 5 to 11 years*</a:t>
            </a:r>
          </a:p>
          <a:p>
            <a:r>
              <a:rPr lang="en-GB" sz="1800" b="0" i="0" dirty="0">
                <a:solidFill>
                  <a:srgbClr val="002060"/>
                </a:solidFill>
                <a:effectLst/>
              </a:rPr>
              <a:t>Pfizer-BioNTech mRNA Comirnaty</a:t>
            </a:r>
            <a:r>
              <a:rPr lang="en-GB" sz="1800" dirty="0"/>
              <a:t> ®</a:t>
            </a:r>
            <a:r>
              <a:rPr lang="en-GB" sz="1800" b="0" i="0" dirty="0">
                <a:solidFill>
                  <a:srgbClr val="002060"/>
                </a:solidFill>
                <a:effectLst/>
              </a:rPr>
              <a:t> 10 XBB.1.5 vaccine paediatric formulation. </a:t>
            </a:r>
            <a:r>
              <a:rPr lang="en-GB" sz="1800" i="0" dirty="0">
                <a:solidFill>
                  <a:srgbClr val="002060"/>
                </a:solidFill>
                <a:effectLst/>
              </a:rPr>
              <a:t>Dose: 10 micrograms</a:t>
            </a:r>
            <a:endParaRPr lang="en-GB" sz="1800" b="0" i="0" dirty="0">
              <a:solidFill>
                <a:srgbClr val="002060"/>
              </a:solidFill>
              <a:effectLst/>
            </a:endParaRPr>
          </a:p>
          <a:p>
            <a:pPr marL="0" indent="0">
              <a:buNone/>
            </a:pPr>
            <a:r>
              <a:rPr lang="en-GB" sz="1800" b="1" i="0" dirty="0">
                <a:solidFill>
                  <a:srgbClr val="002060"/>
                </a:solidFill>
                <a:effectLst/>
              </a:rPr>
              <a:t>Advised for use in children and young adults aged </a:t>
            </a:r>
            <a:r>
              <a:rPr lang="en-GB" sz="1800" b="1" dirty="0">
                <a:solidFill>
                  <a:srgbClr val="002060"/>
                </a:solidFill>
              </a:rPr>
              <a:t>12</a:t>
            </a:r>
            <a:r>
              <a:rPr lang="en-GB" sz="1800" b="1" i="0" dirty="0">
                <a:solidFill>
                  <a:srgbClr val="002060"/>
                </a:solidFill>
                <a:effectLst/>
              </a:rPr>
              <a:t> to 17 years*</a:t>
            </a:r>
          </a:p>
          <a:p>
            <a:r>
              <a:rPr lang="en-GB" sz="1800" b="0" i="0" dirty="0">
                <a:solidFill>
                  <a:srgbClr val="002060"/>
                </a:solidFill>
                <a:effectLst/>
              </a:rPr>
              <a:t>Pfizer-BioNTech mRNA Comirnaty</a:t>
            </a:r>
            <a:r>
              <a:rPr lang="en-GB" sz="1800" dirty="0"/>
              <a:t> ®</a:t>
            </a:r>
            <a:r>
              <a:rPr lang="en-GB" sz="1800" b="0" i="0" dirty="0">
                <a:solidFill>
                  <a:srgbClr val="002060"/>
                </a:solidFill>
                <a:effectLst/>
              </a:rPr>
              <a:t> 30 XBB.1.5 Dose: 30 micrograms</a:t>
            </a:r>
          </a:p>
          <a:p>
            <a:pPr marL="0" indent="0">
              <a:buNone/>
            </a:pPr>
            <a:r>
              <a:rPr lang="en-GB" sz="1800" b="1" i="0" dirty="0">
                <a:solidFill>
                  <a:srgbClr val="002060"/>
                </a:solidFill>
                <a:effectLst/>
              </a:rPr>
              <a:t>Advised for use in all individuals aged 18 years and over</a:t>
            </a:r>
          </a:p>
          <a:p>
            <a:r>
              <a:rPr lang="en-GB" sz="1800" b="0" i="0" dirty="0">
                <a:solidFill>
                  <a:srgbClr val="002060"/>
                </a:solidFill>
                <a:effectLst/>
              </a:rPr>
              <a:t>Pfizer-BioNTech mRNA Comirnaty</a:t>
            </a:r>
            <a:r>
              <a:rPr lang="en-GB" sz="1800" dirty="0"/>
              <a:t> ®</a:t>
            </a:r>
            <a:r>
              <a:rPr lang="en-GB" sz="1800" b="0" i="0" dirty="0">
                <a:solidFill>
                  <a:srgbClr val="002060"/>
                </a:solidFill>
                <a:effectLst/>
              </a:rPr>
              <a:t> 30 XBB.1.5 Dose: 30 micrograms</a:t>
            </a:r>
          </a:p>
          <a:p>
            <a:r>
              <a:rPr lang="en-GB" sz="1800" i="0" dirty="0">
                <a:solidFill>
                  <a:srgbClr val="002060"/>
                </a:solidFill>
                <a:effectLst/>
              </a:rPr>
              <a:t>Moderna mRNA Spikevax® XBB.1.5 vaccine. Dose: 50 micrograms</a:t>
            </a:r>
          </a:p>
          <a:p>
            <a:pPr marL="0" indent="0">
              <a:buNone/>
            </a:pPr>
            <a:r>
              <a:rPr lang="en-GB" sz="1800" b="1" dirty="0">
                <a:solidFill>
                  <a:srgbClr val="002060"/>
                </a:solidFill>
              </a:rPr>
              <a:t>*</a:t>
            </a:r>
            <a:r>
              <a:rPr lang="en-GB" sz="1800" dirty="0">
                <a:solidFill>
                  <a:srgbClr val="002060"/>
                </a:solidFill>
              </a:rPr>
              <a:t>Pfizer BioNTech vaccine is the preferred vaccine for children due to a slightly lower reported rate of myocarditis.</a:t>
            </a:r>
          </a:p>
          <a:p>
            <a:endParaRPr lang="en-GB" sz="1800" i="0" dirty="0">
              <a:solidFill>
                <a:srgbClr val="002060"/>
              </a:solidFill>
              <a:effectLst/>
            </a:endParaRPr>
          </a:p>
          <a:p>
            <a:pPr marL="0" indent="0">
              <a:buNone/>
            </a:pPr>
            <a:r>
              <a:rPr lang="en-GB" sz="1200" dirty="0">
                <a:hlinkClick r:id="rId2"/>
              </a:rPr>
              <a:t>JCVI statement on COVID-19 vaccination in spring 2024 and considerations on future COVID-19 vaccination, 4 December 2023 - GOV.UK (www.gov.uk)</a:t>
            </a:r>
            <a:br>
              <a:rPr lang="en-GB" sz="1800" b="0" i="0" dirty="0">
                <a:solidFill>
                  <a:srgbClr val="002060"/>
                </a:solidFill>
                <a:effectLst/>
                <a:highlight>
                  <a:srgbClr val="FFFF00"/>
                </a:highlight>
                <a:latin typeface="+mn-lt"/>
              </a:rPr>
            </a:br>
            <a:endParaRPr lang="en-GB" sz="1400" dirty="0">
              <a:solidFill>
                <a:srgbClr val="002060"/>
              </a:solidFill>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fld id="{561D0CCE-8DCC-44DC-A653-AE62B1D84A52}" type="slidenum">
              <a:rPr lang="en-GB" smtClean="0"/>
              <a:pPr/>
              <a:t>6</a:t>
            </a:fld>
            <a:endParaRPr lang="en-GB"/>
          </a:p>
        </p:txBody>
      </p:sp>
    </p:spTree>
    <p:extLst>
      <p:ext uri="{BB962C8B-B14F-4D97-AF65-F5344CB8AC3E}">
        <p14:creationId xmlns:p14="http://schemas.microsoft.com/office/powerpoint/2010/main" val="6188641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b="1" dirty="0"/>
              <a:t>Reporting Adverse Events</a:t>
            </a:r>
            <a:br>
              <a:rPr lang="en-GB" sz="3600" b="1" dirty="0"/>
            </a:br>
            <a:endParaRPr lang="en-GB" sz="3600" b="1" dirty="0"/>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629265" y="776749"/>
            <a:ext cx="7981335" cy="4711846"/>
          </a:xfrm>
        </p:spPr>
        <p:txBody>
          <a:bodyPr/>
          <a:lstStyle/>
          <a:p>
            <a:r>
              <a:rPr lang="en-GB" sz="2000" dirty="0">
                <a:solidFill>
                  <a:srgbClr val="002060"/>
                </a:solidFill>
              </a:rPr>
              <a:t>Vaccinees should be advised that they can report any adverse reactions or suspected side effects to the MHRA through the online </a:t>
            </a:r>
            <a:r>
              <a:rPr lang="en-GB" sz="2000" dirty="0">
                <a:solidFill>
                  <a:srgbClr val="002060"/>
                </a:solidFill>
                <a:hlinkClick r:id="rId2"/>
              </a:rPr>
              <a:t>yellow card scheme </a:t>
            </a:r>
            <a:r>
              <a:rPr lang="en-GB" sz="2000" dirty="0">
                <a:solidFill>
                  <a:srgbClr val="002060"/>
                </a:solidFill>
              </a:rPr>
              <a:t>website or the Yellow Card app.</a:t>
            </a:r>
          </a:p>
          <a:p>
            <a:r>
              <a:rPr lang="en-GB" altLang="en-US" sz="2000" dirty="0">
                <a:solidFill>
                  <a:srgbClr val="002060"/>
                </a:solidFill>
                <a:ea typeface="Source Sans Pro"/>
              </a:rPr>
              <a:t>Anyone (patients and HCWs) can make a Yellow Card report, even if they are uncertain as to whether a vaccine caused the condition.</a:t>
            </a:r>
          </a:p>
          <a:p>
            <a:r>
              <a:rPr lang="en-GB" altLang="en-US" sz="2000" dirty="0">
                <a:solidFill>
                  <a:srgbClr val="002060"/>
                </a:solidFill>
                <a:ea typeface="Source Sans Pro"/>
              </a:rPr>
              <a:t>ALL COVID-19 vaccine products are black triangle</a:t>
            </a:r>
            <a:r>
              <a:rPr lang="en-GB" sz="2000" b="1" baseline="30000" dirty="0">
                <a:effectLst/>
                <a:latin typeface="Arial" panose="020B0604020202020204" pitchFamily="34" charset="0"/>
                <a:ea typeface="Calibri" panose="020F0502020204030204" pitchFamily="34" charset="0"/>
              </a:rPr>
              <a:t> </a:t>
            </a:r>
            <a:r>
              <a:rPr lang="en-GB" sz="2000" b="1" dirty="0">
                <a:effectLst/>
                <a:latin typeface="Arial" panose="020B0604020202020204" pitchFamily="34" charset="0"/>
                <a:ea typeface="Calibri" panose="020F0502020204030204" pitchFamily="34" charset="0"/>
              </a:rPr>
              <a:t>▼ </a:t>
            </a:r>
            <a:r>
              <a:rPr lang="en-GB" sz="2000" dirty="0">
                <a:effectLst/>
                <a:latin typeface="Arial" panose="020B0604020202020204" pitchFamily="34" charset="0"/>
                <a:ea typeface="Calibri" panose="020F0502020204030204" pitchFamily="34" charset="0"/>
              </a:rPr>
              <a:t>which means t</a:t>
            </a:r>
            <a:r>
              <a:rPr lang="en-GB" sz="2000" dirty="0"/>
              <a:t>hese medicinal product are subject to additional monitoring. This will allow quick identification of new safety information. Healthcare professionals are asked to report any suspected adverse reactions</a:t>
            </a:r>
            <a:endParaRPr lang="en-GB" altLang="en-US" sz="2000" dirty="0">
              <a:solidFill>
                <a:srgbClr val="002060"/>
              </a:solidFill>
              <a:ea typeface="Source Sans Pro"/>
            </a:endParaRPr>
          </a:p>
          <a:p>
            <a:r>
              <a:rPr lang="en-GB" altLang="en-US" sz="2000" dirty="0">
                <a:solidFill>
                  <a:srgbClr val="002060"/>
                </a:solidFill>
                <a:ea typeface="Source Sans Pro"/>
              </a:rPr>
              <a:t>This information was accurate at the time of writing. See product SmPC, available from the SmPC website, for indication of current black triangle status.</a:t>
            </a:r>
          </a:p>
          <a:p>
            <a:endParaRPr lang="en-GB" dirty="0"/>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fld id="{561D0CCE-8DCC-44DC-A653-AE62B1D84A52}" type="slidenum">
              <a:rPr lang="en-GB" smtClean="0"/>
              <a:pPr/>
              <a:t>60</a:t>
            </a:fld>
            <a:endParaRPr lang="en-GB" dirty="0"/>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9127304" y="1468053"/>
            <a:ext cx="2743200" cy="3448076"/>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r>
              <a:rPr lang="en-GB" dirty="0"/>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3877846" y="4868986"/>
            <a:ext cx="2097287" cy="9113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722362" y="5691640"/>
            <a:ext cx="4284043" cy="461665"/>
          </a:xfrm>
          <a:prstGeom prst="rect">
            <a:avLst/>
          </a:prstGeom>
          <a:noFill/>
        </p:spPr>
        <p:txBody>
          <a:bodyPr wrap="square">
            <a:spAutoFit/>
          </a:bodyPr>
          <a:lstStyle/>
          <a:p>
            <a:pPr marL="0" indent="0" algn="ctr">
              <a:buNone/>
            </a:pPr>
            <a:r>
              <a:rPr lang="en-GB" sz="2400" u="sng" dirty="0">
                <a:solidFill>
                  <a:srgbClr val="0563C1"/>
                </a:solidFill>
                <a:effectLst/>
                <a:ea typeface="Calibri" panose="020F0502020204030204" pitchFamily="34" charset="0"/>
                <a:cs typeface="Times New Roman" panose="02020603050405020304" pitchFamily="18" charset="0"/>
                <a:hlinkClick r:id="rId5"/>
              </a:rPr>
              <a:t>www.mhra.gov.uk/yellowcard</a:t>
            </a:r>
            <a:r>
              <a:rPr lang="en-GB" sz="2400" dirty="0">
                <a:effectLst/>
                <a:ea typeface="Calibri" panose="020F0502020204030204" pitchFamily="34" charset="0"/>
                <a:cs typeface="Times New Roman" panose="02020603050405020304" pitchFamily="18" charset="0"/>
              </a:rPr>
              <a:t> </a:t>
            </a:r>
            <a:endParaRPr lang="en-GB" sz="2400" dirty="0">
              <a:solidFill>
                <a:srgbClr val="002060"/>
              </a:solidFill>
            </a:endParaRPr>
          </a:p>
        </p:txBody>
      </p:sp>
    </p:spTree>
    <p:extLst>
      <p:ext uri="{BB962C8B-B14F-4D97-AF65-F5344CB8AC3E}">
        <p14:creationId xmlns:p14="http://schemas.microsoft.com/office/powerpoint/2010/main" val="49873275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12226" y="136525"/>
            <a:ext cx="10515600" cy="599199"/>
          </a:xfrm>
        </p:spPr>
        <p:txBody>
          <a:bodyPr/>
          <a:lstStyle/>
          <a:p>
            <a:r>
              <a:rPr lang="en-GB" sz="3600" b="1" dirty="0"/>
              <a:t>Key messages</a:t>
            </a:r>
            <a:endParaRPr lang="en-GB" sz="3600" dirty="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426979" y="1033244"/>
            <a:ext cx="11565323" cy="5635679"/>
          </a:xfrm>
        </p:spPr>
        <p:txBody>
          <a:bodyPr/>
          <a:lstStyle/>
          <a:p>
            <a:r>
              <a:rPr lang="en-GB" sz="1800" b="0" i="0" dirty="0">
                <a:effectLst/>
              </a:rPr>
              <a:t>COVID-19 is now a relatively mild disease for the vast majority of people. This ongoing increase in population immunity permits the development of a more targeted programme aimed at those at higher risk of developing serious COVID-19 disease.</a:t>
            </a:r>
          </a:p>
          <a:p>
            <a:r>
              <a:rPr lang="en-GB" sz="1800" dirty="0"/>
              <a:t>For those eligible for vaccination during seasonal campaigns, a single dose is now offered at least </a:t>
            </a:r>
            <a:r>
              <a:rPr lang="en-GB" sz="1800" b="1" dirty="0"/>
              <a:t>three months after any previous dose</a:t>
            </a:r>
            <a:r>
              <a:rPr lang="en-GB" sz="1800" dirty="0"/>
              <a:t>. This interval applies to any vaccine, regardless of the product given for the previous doses and irrespective of age.</a:t>
            </a:r>
          </a:p>
          <a:p>
            <a:r>
              <a:rPr lang="en-GB" sz="1800" dirty="0">
                <a:effectLst/>
                <a:latin typeface="Arial" panose="020B0604020202020204" pitchFamily="34" charset="0"/>
                <a:ea typeface="Times New Roman" panose="02020603050405020304" pitchFamily="18" charset="0"/>
                <a:cs typeface="Arial" panose="020B0604020202020204" pitchFamily="34" charset="0"/>
              </a:rPr>
              <a:t>Previously vaccinated </a:t>
            </a:r>
            <a:r>
              <a:rPr lang="x-none" sz="1800" dirty="0">
                <a:effectLst/>
                <a:latin typeface="Arial" panose="020B0604020202020204" pitchFamily="34" charset="0"/>
                <a:ea typeface="Times New Roman" panose="02020603050405020304" pitchFamily="18" charset="0"/>
                <a:cs typeface="Arial" panose="020B0604020202020204" pitchFamily="34" charset="0"/>
              </a:rPr>
              <a:t>Individuals who </a:t>
            </a:r>
            <a:r>
              <a:rPr lang="en-GB" sz="1800" dirty="0">
                <a:effectLst/>
                <a:latin typeface="Arial" panose="020B0604020202020204" pitchFamily="34" charset="0"/>
                <a:ea typeface="Times New Roman" panose="02020603050405020304" pitchFamily="18" charset="0"/>
                <a:cs typeface="Arial" panose="020B0604020202020204" pitchFamily="34" charset="0"/>
              </a:rPr>
              <a:t>become or have recently become severely </a:t>
            </a:r>
            <a:r>
              <a:rPr lang="x-none" sz="1800" dirty="0">
                <a:effectLst/>
                <a:latin typeface="Arial" panose="020B0604020202020204" pitchFamily="34" charset="0"/>
                <a:ea typeface="Times New Roman" panose="02020603050405020304" pitchFamily="18" charset="0"/>
                <a:cs typeface="Arial" panose="020B0604020202020204" pitchFamily="34" charset="0"/>
              </a:rPr>
              <a:t>immunosuppressed</a:t>
            </a:r>
            <a:r>
              <a:rPr lang="x-none" sz="1800" b="1" dirty="0">
                <a:effectLst/>
                <a:latin typeface="Arial" panose="020B0604020202020204" pitchFamily="34" charset="0"/>
                <a:ea typeface="Times New Roman" panose="02020603050405020304" pitchFamily="18" charset="0"/>
                <a:cs typeface="Arial" panose="020B0604020202020204" pitchFamily="34"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should be considered for an additional dose of the vaccine regardless of their past vaccination history. The additional dose can be offered at a </a:t>
            </a:r>
            <a:r>
              <a:rPr lang="en-GB" sz="1800" b="1" dirty="0">
                <a:effectLst/>
                <a:latin typeface="Arial" panose="020B0604020202020204" pitchFamily="34" charset="0"/>
                <a:ea typeface="Times New Roman" panose="02020603050405020304" pitchFamily="18" charset="0"/>
                <a:cs typeface="Arial" panose="020B0604020202020204" pitchFamily="34" charset="0"/>
              </a:rPr>
              <a:t>minimum interval of 3 months (91 days) from previous dose</a:t>
            </a:r>
            <a:endParaRPr lang="en-GB" sz="1800" b="1" dirty="0">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3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Previously unvaccinated Individuals </a:t>
            </a:r>
            <a:r>
              <a:rPr lang="en-GB" sz="18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Arial" panose="020B0604020202020204" pitchFamily="34" charset="0"/>
                <a:ea typeface="Times New Roman" panose="02020603050405020304" pitchFamily="18" charset="0"/>
                <a:cs typeface="Arial" panose="020B0604020202020204" pitchFamily="34" charset="0"/>
              </a:rPr>
              <a:t>who become or have recently become severely immunosuppressed, should be considered for a first dose of vaccination </a:t>
            </a:r>
            <a:r>
              <a:rPr lang="en-GB" sz="1800" b="1" dirty="0">
                <a:effectLst/>
                <a:latin typeface="Arial" panose="020B0604020202020204" pitchFamily="34" charset="0"/>
                <a:ea typeface="Times New Roman" panose="02020603050405020304" pitchFamily="18" charset="0"/>
                <a:cs typeface="Arial" panose="020B0604020202020204" pitchFamily="34" charset="0"/>
              </a:rPr>
              <a:t>(off label) </a:t>
            </a:r>
            <a:r>
              <a:rPr lang="en-GB" sz="1800" dirty="0">
                <a:effectLst/>
                <a:latin typeface="Arial" panose="020B0604020202020204" pitchFamily="34" charset="0"/>
                <a:ea typeface="Times New Roman" panose="02020603050405020304" pitchFamily="18" charset="0"/>
                <a:cs typeface="Arial" panose="020B0604020202020204" pitchFamily="34" charset="0"/>
              </a:rPr>
              <a:t>and the second dose given </a:t>
            </a:r>
            <a:r>
              <a:rPr lang="en-GB" sz="1800" b="1" dirty="0">
                <a:effectLst/>
                <a:latin typeface="Arial" panose="020B0604020202020204" pitchFamily="34" charset="0"/>
                <a:ea typeface="Times New Roman" panose="02020603050405020304" pitchFamily="18" charset="0"/>
                <a:cs typeface="Arial" panose="020B0604020202020204" pitchFamily="34" charset="0"/>
              </a:rPr>
              <a:t>ideally at an interval of 8-12 weeks from the previous dose. I</a:t>
            </a:r>
            <a:r>
              <a:rPr lang="en-GB" sz="1800" dirty="0">
                <a:effectLst/>
                <a:ea typeface="Calibri" panose="020F0502020204030204" pitchFamily="34" charset="0"/>
                <a:cs typeface="Times New Roman" panose="02020603050405020304" pitchFamily="18" charset="0"/>
              </a:rPr>
              <a:t>ncluding individuals who receive bone marrow transplants, CAR-T therapy as they may have lost immunological memory of previous vaccination</a:t>
            </a:r>
          </a:p>
          <a:p>
            <a:r>
              <a:rPr lang="en-GB" sz="1800" dirty="0">
                <a:effectLst/>
                <a:ea typeface="Calibri" panose="020F0502020204030204" pitchFamily="34" charset="0"/>
                <a:cs typeface="Arial" panose="020B0604020202020204" pitchFamily="34" charset="0"/>
              </a:rPr>
              <a:t>For individuals about to receive planned immunosuppressive treatment, a </a:t>
            </a:r>
            <a:r>
              <a:rPr lang="en-GB" sz="1800" b="1" dirty="0">
                <a:effectLst/>
                <a:ea typeface="Calibri" panose="020F0502020204030204" pitchFamily="34" charset="0"/>
                <a:cs typeface="Arial" panose="020B0604020202020204" pitchFamily="34" charset="0"/>
              </a:rPr>
              <a:t>minimum interval of 3 weeks </a:t>
            </a:r>
            <a:r>
              <a:rPr lang="en-GB" sz="1800" dirty="0">
                <a:effectLst/>
                <a:ea typeface="Calibri" panose="020F0502020204030204" pitchFamily="34" charset="0"/>
                <a:cs typeface="Arial" panose="020B0604020202020204" pitchFamily="34" charset="0"/>
              </a:rPr>
              <a:t>between COVID-19 doses may be followed, to enable the vaccine to be given whilst the individual’s immune system is better able to respond</a:t>
            </a:r>
            <a:endParaRPr lang="en-GB" sz="1800" b="0" i="0" dirty="0">
              <a:effectLst/>
              <a:latin typeface="+mn-lt"/>
            </a:endParaRPr>
          </a:p>
          <a:p>
            <a:endParaRPr lang="en-GB" sz="1800" b="0" i="0" dirty="0">
              <a:solidFill>
                <a:srgbClr val="002060"/>
              </a:solidFill>
              <a:effectLst/>
              <a:latin typeface="+mn-lt"/>
            </a:endParaRPr>
          </a:p>
          <a:p>
            <a:endParaRPr lang="en-GB" dirty="0"/>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fld id="{561D0CCE-8DCC-44DC-A653-AE62B1D84A52}" type="slidenum">
              <a:rPr lang="en-GB" smtClean="0"/>
              <a:pPr/>
              <a:t>61</a:t>
            </a:fld>
            <a:endParaRPr lang="en-GB"/>
          </a:p>
        </p:txBody>
      </p:sp>
    </p:spTree>
    <p:extLst>
      <p:ext uri="{BB962C8B-B14F-4D97-AF65-F5344CB8AC3E}">
        <p14:creationId xmlns:p14="http://schemas.microsoft.com/office/powerpoint/2010/main" val="8036448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4400" b="1" dirty="0">
                <a:solidFill>
                  <a:srgbClr val="002060"/>
                </a:solidFill>
              </a:rPr>
              <a:t>Public resources spring 2024</a:t>
            </a:r>
            <a:endParaRPr lang="en-GB" b="1" dirty="0">
              <a:solidFill>
                <a:srgbClr val="002060"/>
              </a:solidFill>
            </a:endParaRP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fld id="{561D0CCE-8DCC-44DC-A653-AE62B1D84A52}" type="slidenum">
              <a:rPr lang="en-GB" smtClean="0"/>
              <a:pPr/>
              <a:t>62</a:t>
            </a:fld>
            <a:endParaRPr lang="en-GB" dirty="0"/>
          </a:p>
        </p:txBody>
      </p:sp>
      <p:pic>
        <p:nvPicPr>
          <p:cNvPr id="2051" name="Picture 7">
            <a:extLst>
              <a:ext uri="{FF2B5EF4-FFF2-40B4-BE49-F238E27FC236}">
                <a16:creationId xmlns:a16="http://schemas.microsoft.com/office/drawing/2014/main" id="{94CE9610-D006-E4B1-4497-7AD5E10C2D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8958" y="1665225"/>
            <a:ext cx="2041642" cy="448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BF86B399-F2D3-7939-B164-C874A030F24D}"/>
              </a:ext>
            </a:extLst>
          </p:cNvPr>
          <p:cNvSpPr txBox="1"/>
          <p:nvPr/>
        </p:nvSpPr>
        <p:spPr>
          <a:xfrm>
            <a:off x="1945759" y="577480"/>
            <a:ext cx="8036442" cy="923330"/>
          </a:xfrm>
          <a:prstGeom prst="rect">
            <a:avLst/>
          </a:prstGeom>
          <a:noFill/>
        </p:spPr>
        <p:txBody>
          <a:bodyPr wrap="square">
            <a:spAutoFit/>
          </a:bodyPr>
          <a:lstStyle/>
          <a:p>
            <a:pPr marL="0" indent="0" algn="ctr">
              <a:buNone/>
            </a:pPr>
            <a:r>
              <a:rPr lang="en-GB" sz="1800" dirty="0">
                <a:hlinkClick r:id="rId3"/>
              </a:rPr>
              <a:t>Immunisation and Vaccines - Public Health Wales (nhs.wales)</a:t>
            </a:r>
            <a:endParaRPr lang="en-GB" sz="1800" dirty="0"/>
          </a:p>
          <a:p>
            <a:pPr marL="0" indent="0" algn="ctr">
              <a:buNone/>
            </a:pPr>
            <a:r>
              <a:rPr lang="en-GB" sz="1800" dirty="0">
                <a:hlinkClick r:id="rId4"/>
              </a:rPr>
              <a:t>Order here: https://phw.nhs.wales/services-and-teams/health-information-resources/</a:t>
            </a:r>
            <a:endParaRPr lang="en-GB" sz="1800" dirty="0"/>
          </a:p>
        </p:txBody>
      </p:sp>
      <p:pic>
        <p:nvPicPr>
          <p:cNvPr id="8" name="Content Placeholder 7">
            <a:extLst>
              <a:ext uri="{FF2B5EF4-FFF2-40B4-BE49-F238E27FC236}">
                <a16:creationId xmlns:a16="http://schemas.microsoft.com/office/drawing/2014/main" id="{8634C9FD-E725-571B-71F2-5E19BEB46F65}"/>
              </a:ext>
            </a:extLst>
          </p:cNvPr>
          <p:cNvPicPr>
            <a:picLocks noGrp="1" noChangeAspect="1"/>
          </p:cNvPicPr>
          <p:nvPr>
            <p:ph idx="1"/>
          </p:nvPr>
        </p:nvPicPr>
        <p:blipFill rotWithShape="1">
          <a:blip r:embed="rId5"/>
          <a:srcRect l="10836" t="18843" r="70660" b="3368"/>
          <a:stretch/>
        </p:blipFill>
        <p:spPr>
          <a:xfrm>
            <a:off x="495995" y="1590069"/>
            <a:ext cx="3597540" cy="4580475"/>
          </a:xfrm>
        </p:spPr>
      </p:pic>
      <p:pic>
        <p:nvPicPr>
          <p:cNvPr id="3" name="Picture 2">
            <a:extLst>
              <a:ext uri="{FF2B5EF4-FFF2-40B4-BE49-F238E27FC236}">
                <a16:creationId xmlns:a16="http://schemas.microsoft.com/office/drawing/2014/main" id="{B5300C12-95B3-6193-B264-394FEBCB177B}"/>
              </a:ext>
            </a:extLst>
          </p:cNvPr>
          <p:cNvPicPr>
            <a:picLocks noChangeAspect="1"/>
          </p:cNvPicPr>
          <p:nvPr/>
        </p:nvPicPr>
        <p:blipFill>
          <a:blip r:embed="rId6"/>
          <a:stretch>
            <a:fillRect/>
          </a:stretch>
        </p:blipFill>
        <p:spPr>
          <a:xfrm>
            <a:off x="8907867" y="1590069"/>
            <a:ext cx="2194740" cy="4463341"/>
          </a:xfrm>
          <a:prstGeom prst="rect">
            <a:avLst/>
          </a:prstGeom>
        </p:spPr>
      </p:pic>
      <p:pic>
        <p:nvPicPr>
          <p:cNvPr id="4" name="Picture 3">
            <a:extLst>
              <a:ext uri="{FF2B5EF4-FFF2-40B4-BE49-F238E27FC236}">
                <a16:creationId xmlns:a16="http://schemas.microsoft.com/office/drawing/2014/main" id="{1203FEEA-319B-58A0-634D-A492C42159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81053" y="1572552"/>
            <a:ext cx="2119007" cy="457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9F20B0F9-30C3-1D7C-BBB1-D075BE4E9F42}"/>
              </a:ext>
            </a:extLst>
          </p:cNvPr>
          <p:cNvSpPr txBox="1"/>
          <p:nvPr/>
        </p:nvSpPr>
        <p:spPr>
          <a:xfrm rot="19238150">
            <a:off x="704715" y="3096955"/>
            <a:ext cx="3379649" cy="400110"/>
          </a:xfrm>
          <a:prstGeom prst="rect">
            <a:avLst/>
          </a:prstGeom>
          <a:noFill/>
        </p:spPr>
        <p:txBody>
          <a:bodyPr wrap="square" rtlCol="0">
            <a:spAutoFit/>
          </a:bodyPr>
          <a:lstStyle/>
          <a:p>
            <a:r>
              <a:rPr lang="en-GB" sz="2000" b="1" dirty="0">
                <a:solidFill>
                  <a:srgbClr val="FF0000"/>
                </a:solidFill>
              </a:rPr>
              <a:t>Currently being updated</a:t>
            </a:r>
          </a:p>
        </p:txBody>
      </p:sp>
    </p:spTree>
    <p:extLst>
      <p:ext uri="{BB962C8B-B14F-4D97-AF65-F5344CB8AC3E}">
        <p14:creationId xmlns:p14="http://schemas.microsoft.com/office/powerpoint/2010/main" val="346070281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659A15C-5D4C-4E22-8F76-51737A626DCB}"/>
              </a:ext>
            </a:extLst>
          </p:cNvPr>
          <p:cNvSpPr>
            <a:spLocks noGrp="1"/>
          </p:cNvSpPr>
          <p:nvPr>
            <p:ph type="sldNum" sz="quarter" idx="12"/>
          </p:nvPr>
        </p:nvSpPr>
        <p:spPr/>
        <p:txBody>
          <a:bodyPr/>
          <a:lstStyle/>
          <a:p>
            <a:fld id="{561D0CCE-8DCC-44DC-A653-AE62B1D84A52}" type="slidenum">
              <a:rPr lang="en-GB" smtClean="0"/>
              <a:pPr/>
              <a:t>63</a:t>
            </a:fld>
            <a:endParaRPr lang="en-GB" dirty="0"/>
          </a:p>
        </p:txBody>
      </p:sp>
      <p:sp>
        <p:nvSpPr>
          <p:cNvPr id="8" name="TextBox 7">
            <a:extLst>
              <a:ext uri="{FF2B5EF4-FFF2-40B4-BE49-F238E27FC236}">
                <a16:creationId xmlns:a16="http://schemas.microsoft.com/office/drawing/2014/main" id="{54AE13CF-780C-7A60-138C-32FAEAEECED7}"/>
              </a:ext>
            </a:extLst>
          </p:cNvPr>
          <p:cNvSpPr txBox="1"/>
          <p:nvPr/>
        </p:nvSpPr>
        <p:spPr>
          <a:xfrm>
            <a:off x="629265" y="1376516"/>
            <a:ext cx="11186651" cy="3662541"/>
          </a:xfrm>
          <a:prstGeom prst="rect">
            <a:avLst/>
          </a:prstGeom>
          <a:noFill/>
        </p:spPr>
        <p:txBody>
          <a:bodyPr wrap="square">
            <a:spAutoFit/>
          </a:bodyPr>
          <a:lstStyle/>
          <a:p>
            <a:r>
              <a:rPr lang="en-GB" sz="2400" dirty="0">
                <a:effectLst/>
                <a:ea typeface="Calibri" panose="020F0502020204030204" pitchFamily="34" charset="0"/>
              </a:rPr>
              <a:t>Leaflets will be available as the following accessible resources:</a:t>
            </a:r>
          </a:p>
          <a:p>
            <a:pPr marL="342900" lvl="0" indent="-342900">
              <a:buFont typeface="Symbol" panose="05050102010706020507" pitchFamily="18" charset="2"/>
              <a:buChar char=""/>
            </a:pPr>
            <a:r>
              <a:rPr lang="en-GB" sz="2400" dirty="0">
                <a:effectLst/>
                <a:ea typeface="Times New Roman" panose="02020603050405020304" pitchFamily="18" charset="0"/>
              </a:rPr>
              <a:t>Audio.</a:t>
            </a:r>
            <a:endParaRPr lang="en-GB" sz="2400" dirty="0">
              <a:effectLst/>
              <a:ea typeface="Calibri" panose="020F0502020204030204" pitchFamily="34" charset="0"/>
            </a:endParaRPr>
          </a:p>
          <a:p>
            <a:pPr marL="342900" lvl="0" indent="-342900">
              <a:buFont typeface="Symbol" panose="05050102010706020507" pitchFamily="18" charset="2"/>
              <a:buChar char=""/>
            </a:pPr>
            <a:r>
              <a:rPr lang="en-GB" sz="2400" dirty="0">
                <a:effectLst/>
                <a:ea typeface="Times New Roman" panose="02020603050405020304" pitchFamily="18" charset="0"/>
              </a:rPr>
              <a:t>BSL.</a:t>
            </a:r>
            <a:endParaRPr lang="en-GB" sz="2400" dirty="0">
              <a:effectLst/>
              <a:ea typeface="Calibri" panose="020F0502020204030204" pitchFamily="34" charset="0"/>
            </a:endParaRPr>
          </a:p>
          <a:p>
            <a:pPr marL="342900" lvl="0" indent="-342900">
              <a:buFont typeface="Symbol" panose="05050102010706020507" pitchFamily="18" charset="2"/>
              <a:buChar char=""/>
            </a:pPr>
            <a:r>
              <a:rPr lang="en-GB" sz="2400" dirty="0">
                <a:effectLst/>
                <a:ea typeface="Times New Roman" panose="02020603050405020304" pitchFamily="18" charset="0"/>
              </a:rPr>
              <a:t>Easy read.</a:t>
            </a:r>
            <a:endParaRPr lang="en-GB" sz="2400" dirty="0">
              <a:effectLst/>
              <a:ea typeface="Calibri" panose="020F0502020204030204" pitchFamily="34" charset="0"/>
            </a:endParaRPr>
          </a:p>
          <a:p>
            <a:pPr marL="342900" lvl="0" indent="-342900">
              <a:buFont typeface="Symbol" panose="05050102010706020507" pitchFamily="18" charset="2"/>
              <a:buChar char=""/>
            </a:pPr>
            <a:r>
              <a:rPr lang="en-GB" sz="2400" dirty="0">
                <a:effectLst/>
                <a:ea typeface="Times New Roman" panose="02020603050405020304" pitchFamily="18" charset="0"/>
              </a:rPr>
              <a:t>Large print.</a:t>
            </a:r>
          </a:p>
          <a:p>
            <a:pPr marL="342900" lvl="0" indent="-342900">
              <a:buFont typeface="Symbol" panose="05050102010706020507" pitchFamily="18" charset="2"/>
              <a:buChar char=""/>
            </a:pPr>
            <a:endParaRPr lang="en-GB" sz="1600" dirty="0">
              <a:effectLst/>
              <a:ea typeface="Calibri" panose="020F0502020204030204" pitchFamily="34" charset="0"/>
            </a:endParaRPr>
          </a:p>
          <a:p>
            <a:r>
              <a:rPr lang="en-GB" sz="2400" dirty="0">
                <a:effectLst/>
                <a:ea typeface="Calibri" panose="020F0502020204030204" pitchFamily="34" charset="0"/>
              </a:rPr>
              <a:t>The DL can be ordered through </a:t>
            </a:r>
            <a:r>
              <a:rPr lang="en-GB" sz="2400" u="sng" dirty="0">
                <a:solidFill>
                  <a:srgbClr val="0563C1"/>
                </a:solidFill>
                <a:effectLst/>
                <a:ea typeface="Calibri" panose="020F0502020204030204" pitchFamily="34" charset="0"/>
                <a:hlinkClick r:id="rId2"/>
              </a:rPr>
              <a:t>HIR</a:t>
            </a:r>
            <a:r>
              <a:rPr lang="en-GB" sz="2400" dirty="0">
                <a:effectLst/>
                <a:ea typeface="Calibri" panose="020F0502020204030204" pitchFamily="34" charset="0"/>
              </a:rPr>
              <a:t>, accessible resources will be available here  shortly: </a:t>
            </a:r>
            <a:r>
              <a:rPr lang="en-GB" sz="2400" u="sng" dirty="0">
                <a:solidFill>
                  <a:srgbClr val="0000FF"/>
                </a:solidFill>
                <a:effectLst/>
                <a:ea typeface="Calibri" panose="020F0502020204030204" pitchFamily="34" charset="0"/>
                <a:hlinkClick r:id="rId3"/>
              </a:rPr>
              <a:t>COVID-19 vaccine accessible information - Public Health Wales (nhs.wales)</a:t>
            </a:r>
            <a:r>
              <a:rPr lang="en-GB" sz="2400" dirty="0">
                <a:solidFill>
                  <a:srgbClr val="1F497D"/>
                </a:solidFill>
                <a:effectLst/>
                <a:ea typeface="Calibri" panose="020F0502020204030204" pitchFamily="34" charset="0"/>
              </a:rPr>
              <a:t> / </a:t>
            </a:r>
            <a:r>
              <a:rPr lang="en-GB" sz="2400" u="sng" dirty="0">
                <a:solidFill>
                  <a:srgbClr val="1F497D"/>
                </a:solidFill>
                <a:effectLst/>
                <a:ea typeface="Calibri" panose="020F0502020204030204" pitchFamily="34" charset="0"/>
                <a:hlinkClick r:id="rId4"/>
              </a:rPr>
              <a:t>Adnoddau Gwybodaeth Iechyd - Iechyd Cyhoeddus Cymru (gig.cymru</a:t>
            </a:r>
            <a:r>
              <a:rPr lang="en-GB" sz="2400" u="sng" dirty="0">
                <a:solidFill>
                  <a:srgbClr val="1F497D"/>
                </a:solidFill>
                <a:effectLst/>
                <a:latin typeface="Calibri" panose="020F0502020204030204" pitchFamily="34" charset="0"/>
                <a:ea typeface="Calibri" panose="020F0502020204030204" pitchFamily="34" charset="0"/>
                <a:hlinkClick r:id="rId4"/>
              </a:rPr>
              <a:t>)</a:t>
            </a:r>
            <a:r>
              <a:rPr lang="en-GB" sz="2400" u="sng" dirty="0">
                <a:solidFill>
                  <a:srgbClr val="1F497D"/>
                </a:solidFill>
                <a:effectLst/>
                <a:latin typeface="Calibri" panose="020F0502020204030204" pitchFamily="34" charset="0"/>
                <a:ea typeface="Calibri" panose="020F0502020204030204" pitchFamily="34" charset="0"/>
              </a:rPr>
              <a:t>.</a:t>
            </a:r>
            <a:endParaRPr lang="en-GB" sz="2400" dirty="0">
              <a:effectLst/>
              <a:latin typeface="Calibri" panose="020F0502020204030204" pitchFamily="34" charset="0"/>
              <a:ea typeface="Calibri" panose="020F0502020204030204" pitchFamily="34" charset="0"/>
            </a:endParaRPr>
          </a:p>
        </p:txBody>
      </p:sp>
      <p:sp>
        <p:nvSpPr>
          <p:cNvPr id="9" name="Title 1">
            <a:extLst>
              <a:ext uri="{FF2B5EF4-FFF2-40B4-BE49-F238E27FC236}">
                <a16:creationId xmlns:a16="http://schemas.microsoft.com/office/drawing/2014/main" id="{F7EDAE5E-3EE2-8190-D62A-6CF699976F63}"/>
              </a:ext>
            </a:extLst>
          </p:cNvPr>
          <p:cNvSpPr>
            <a:spLocks noGrp="1"/>
          </p:cNvSpPr>
          <p:nvPr>
            <p:ph type="title"/>
          </p:nvPr>
        </p:nvSpPr>
        <p:spPr>
          <a:xfrm>
            <a:off x="68826" y="88491"/>
            <a:ext cx="12054348" cy="668593"/>
          </a:xfrm>
        </p:spPr>
        <p:txBody>
          <a:bodyPr/>
          <a:lstStyle/>
          <a:p>
            <a:pPr algn="ctr"/>
            <a:r>
              <a:rPr lang="en-GB" sz="4400" b="1" dirty="0"/>
              <a:t>Patient leaflets</a:t>
            </a:r>
            <a:endParaRPr lang="en-GB" b="1" dirty="0"/>
          </a:p>
        </p:txBody>
      </p:sp>
      <p:sp>
        <p:nvSpPr>
          <p:cNvPr id="10" name="TextBox 9">
            <a:extLst>
              <a:ext uri="{FF2B5EF4-FFF2-40B4-BE49-F238E27FC236}">
                <a16:creationId xmlns:a16="http://schemas.microsoft.com/office/drawing/2014/main" id="{BF86B399-F2D3-7939-B164-C874A030F24D}"/>
              </a:ext>
            </a:extLst>
          </p:cNvPr>
          <p:cNvSpPr txBox="1"/>
          <p:nvPr/>
        </p:nvSpPr>
        <p:spPr>
          <a:xfrm>
            <a:off x="2163097" y="707923"/>
            <a:ext cx="7779773" cy="646331"/>
          </a:xfrm>
          <a:prstGeom prst="rect">
            <a:avLst/>
          </a:prstGeom>
          <a:noFill/>
        </p:spPr>
        <p:txBody>
          <a:bodyPr wrap="square">
            <a:spAutoFit/>
          </a:bodyPr>
          <a:lstStyle/>
          <a:p>
            <a:pPr marL="0" indent="0" algn="ctr">
              <a:buNone/>
            </a:pPr>
            <a:r>
              <a:rPr lang="en-GB" sz="1800" dirty="0">
                <a:hlinkClick r:id="rId5"/>
              </a:rPr>
              <a:t>Immunisation and Vaccines - Public Health Wales (nhs.wales)</a:t>
            </a:r>
            <a:endParaRPr lang="en-GB" sz="1800" dirty="0"/>
          </a:p>
          <a:p>
            <a:pPr marL="0" indent="0" algn="ctr">
              <a:buNone/>
            </a:pPr>
            <a:r>
              <a:rPr lang="en-GB" sz="1800" dirty="0">
                <a:hlinkClick r:id="rId6"/>
              </a:rPr>
              <a:t>https://phw.nhs.wales/services-and-teams/health-information-resources/</a:t>
            </a:r>
            <a:endParaRPr lang="en-GB" sz="1800" dirty="0"/>
          </a:p>
        </p:txBody>
      </p:sp>
    </p:spTree>
    <p:extLst>
      <p:ext uri="{BB962C8B-B14F-4D97-AF65-F5344CB8AC3E}">
        <p14:creationId xmlns:p14="http://schemas.microsoft.com/office/powerpoint/2010/main" val="91876971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5D549-1A33-A8CD-60B9-84164334F05A}"/>
              </a:ext>
            </a:extLst>
          </p:cNvPr>
          <p:cNvSpPr>
            <a:spLocks noGrp="1"/>
          </p:cNvSpPr>
          <p:nvPr>
            <p:ph type="title"/>
          </p:nvPr>
        </p:nvSpPr>
        <p:spPr>
          <a:xfrm>
            <a:off x="497758" y="207809"/>
            <a:ext cx="11196484" cy="1325563"/>
          </a:xfrm>
        </p:spPr>
        <p:txBody>
          <a:bodyPr/>
          <a:lstStyle/>
          <a:p>
            <a:r>
              <a:rPr lang="en-GB" b="1" dirty="0"/>
              <a:t>Resources for COVID-19 campaigns</a:t>
            </a:r>
          </a:p>
        </p:txBody>
      </p:sp>
      <p:sp>
        <p:nvSpPr>
          <p:cNvPr id="3" name="Content Placeholder 2">
            <a:extLst>
              <a:ext uri="{FF2B5EF4-FFF2-40B4-BE49-F238E27FC236}">
                <a16:creationId xmlns:a16="http://schemas.microsoft.com/office/drawing/2014/main" id="{28C72676-C11C-5FB9-A8AB-962721DD7AFE}"/>
              </a:ext>
            </a:extLst>
          </p:cNvPr>
          <p:cNvSpPr>
            <a:spLocks noGrp="1"/>
          </p:cNvSpPr>
          <p:nvPr>
            <p:ph idx="1"/>
          </p:nvPr>
        </p:nvSpPr>
        <p:spPr>
          <a:xfrm>
            <a:off x="838200" y="1137367"/>
            <a:ext cx="10515600" cy="4351338"/>
          </a:xfrm>
        </p:spPr>
        <p:txBody>
          <a:bodyPr/>
          <a:lstStyle/>
          <a:p>
            <a:pPr marL="0" lvl="0" indent="0">
              <a:buNone/>
            </a:pPr>
            <a:r>
              <a:rPr lang="en-GB" dirty="0"/>
              <a:t>These bilingual microsite pages will be available for COVID-19 campaigns</a:t>
            </a:r>
            <a:endParaRPr lang="en-GB" dirty="0">
              <a:hlinkClick r:id="rId2"/>
            </a:endParaRPr>
          </a:p>
          <a:p>
            <a:pPr marL="342900" lvl="0" indent="-342900">
              <a:buFont typeface="Symbol" panose="05050102010706020507" pitchFamily="18" charset="2"/>
              <a:buChar char=""/>
            </a:pPr>
            <a:r>
              <a:rPr lang="en-GB" dirty="0">
                <a:hlinkClick r:id="rId2"/>
              </a:rPr>
              <a:t>COVID-19 vaccination information - Public Health Wales (</a:t>
            </a:r>
            <a:r>
              <a:rPr lang="en-GB" dirty="0" err="1">
                <a:hlinkClick r:id="rId2"/>
              </a:rPr>
              <a:t>nhs.wales</a:t>
            </a:r>
            <a:r>
              <a:rPr lang="en-GB" dirty="0">
                <a:hlinkClick r:id="rId2"/>
              </a:rPr>
              <a:t>)</a:t>
            </a:r>
            <a:r>
              <a:rPr lang="en-GB" dirty="0"/>
              <a:t>.</a:t>
            </a:r>
          </a:p>
          <a:p>
            <a:pPr marL="342900" lvl="0" indent="-342900">
              <a:buFont typeface="Symbol" panose="05050102010706020507" pitchFamily="18" charset="2"/>
              <a:buChar char=""/>
            </a:pPr>
            <a:r>
              <a:rPr lang="en-GB" dirty="0">
                <a:hlinkClick r:id="rId3"/>
              </a:rPr>
              <a:t>About the vaccine - Public Health Wales (</a:t>
            </a:r>
            <a:r>
              <a:rPr lang="en-GB" dirty="0" err="1">
                <a:hlinkClick r:id="rId3"/>
              </a:rPr>
              <a:t>nhs.wales</a:t>
            </a:r>
            <a:r>
              <a:rPr lang="en-GB" dirty="0">
                <a:hlinkClick r:id="rId3"/>
              </a:rPr>
              <a:t>)</a:t>
            </a:r>
            <a:r>
              <a:rPr lang="en-GB" dirty="0"/>
              <a:t>.</a:t>
            </a:r>
          </a:p>
          <a:p>
            <a:pPr marL="342900" lvl="0" indent="-342900">
              <a:buFont typeface="Symbol" panose="05050102010706020507" pitchFamily="18" charset="2"/>
              <a:buChar char=""/>
            </a:pPr>
            <a:r>
              <a:rPr lang="en-GB" dirty="0">
                <a:hlinkClick r:id="rId4"/>
              </a:rPr>
              <a:t>Eligibility for the vaccine - Public Health Wales (</a:t>
            </a:r>
            <a:r>
              <a:rPr lang="en-GB" dirty="0" err="1">
                <a:hlinkClick r:id="rId4"/>
              </a:rPr>
              <a:t>nhs.wales</a:t>
            </a:r>
            <a:r>
              <a:rPr lang="en-GB" dirty="0">
                <a:hlinkClick r:id="rId4"/>
              </a:rPr>
              <a:t>)</a:t>
            </a:r>
            <a:r>
              <a:rPr lang="en-GB" dirty="0"/>
              <a:t>.</a:t>
            </a:r>
          </a:p>
          <a:p>
            <a:pPr marL="342900" lvl="0" indent="-342900">
              <a:buFont typeface="Symbol" panose="05050102010706020507" pitchFamily="18" charset="2"/>
              <a:buChar char=""/>
            </a:pPr>
            <a:r>
              <a:rPr lang="en-GB" dirty="0">
                <a:hlinkClick r:id="rId5"/>
              </a:rPr>
              <a:t>Patient information - Public Health Wales (</a:t>
            </a:r>
            <a:r>
              <a:rPr lang="en-GB" dirty="0" err="1">
                <a:hlinkClick r:id="rId5"/>
              </a:rPr>
              <a:t>nhs.wales</a:t>
            </a:r>
            <a:r>
              <a:rPr lang="en-GB" dirty="0">
                <a:hlinkClick r:id="rId5"/>
              </a:rPr>
              <a:t>)</a:t>
            </a:r>
            <a:r>
              <a:rPr lang="en-GB" dirty="0"/>
              <a:t>.</a:t>
            </a:r>
          </a:p>
          <a:p>
            <a:pPr marL="342900" lvl="0" indent="-342900">
              <a:buFont typeface="Symbol" panose="05050102010706020507" pitchFamily="18" charset="2"/>
              <a:buChar char=""/>
            </a:pPr>
            <a:r>
              <a:rPr lang="en-GB" dirty="0">
                <a:hlinkClick r:id="rId6"/>
              </a:rPr>
              <a:t>Resources for health and social care professionals - Public Health Wales (</a:t>
            </a:r>
            <a:r>
              <a:rPr lang="en-GB" dirty="0" err="1">
                <a:hlinkClick r:id="rId6"/>
              </a:rPr>
              <a:t>nhs.wales</a:t>
            </a:r>
            <a:r>
              <a:rPr lang="en-GB" dirty="0">
                <a:hlinkClick r:id="rId6"/>
              </a:rPr>
              <a:t>)</a:t>
            </a:r>
            <a:r>
              <a:rPr lang="en-GB" dirty="0"/>
              <a:t>.</a:t>
            </a:r>
          </a:p>
          <a:p>
            <a:endParaRPr lang="en-GB" dirty="0"/>
          </a:p>
        </p:txBody>
      </p:sp>
      <p:sp>
        <p:nvSpPr>
          <p:cNvPr id="5" name="Slide Number Placeholder 4">
            <a:extLst>
              <a:ext uri="{FF2B5EF4-FFF2-40B4-BE49-F238E27FC236}">
                <a16:creationId xmlns:a16="http://schemas.microsoft.com/office/drawing/2014/main" id="{33F5DC41-3B3B-61C1-F9A3-108B6F5FAD86}"/>
              </a:ext>
            </a:extLst>
          </p:cNvPr>
          <p:cNvSpPr>
            <a:spLocks noGrp="1"/>
          </p:cNvSpPr>
          <p:nvPr>
            <p:ph type="sldNum" sz="quarter" idx="12"/>
          </p:nvPr>
        </p:nvSpPr>
        <p:spPr/>
        <p:txBody>
          <a:bodyPr/>
          <a:lstStyle/>
          <a:p>
            <a:fld id="{561D0CCE-8DCC-44DC-A653-AE62B1D84A52}" type="slidenum">
              <a:rPr lang="en-GB" smtClean="0"/>
              <a:pPr/>
              <a:t>64</a:t>
            </a:fld>
            <a:endParaRPr lang="en-GB"/>
          </a:p>
        </p:txBody>
      </p:sp>
    </p:spTree>
    <p:extLst>
      <p:ext uri="{BB962C8B-B14F-4D97-AF65-F5344CB8AC3E}">
        <p14:creationId xmlns:p14="http://schemas.microsoft.com/office/powerpoint/2010/main" val="239845725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DDB11B-6283-700F-3AE4-7A67D4174CCB}"/>
              </a:ext>
            </a:extLst>
          </p:cNvPr>
          <p:cNvSpPr>
            <a:spLocks noGrp="1"/>
          </p:cNvSpPr>
          <p:nvPr>
            <p:ph idx="1"/>
          </p:nvPr>
        </p:nvSpPr>
        <p:spPr>
          <a:xfrm>
            <a:off x="471948" y="707924"/>
            <a:ext cx="11552904" cy="5417573"/>
          </a:xfrm>
        </p:spPr>
        <p:txBody>
          <a:bodyPr/>
          <a:lstStyle/>
          <a:p>
            <a:r>
              <a:rPr lang="en-GB" sz="2000" dirty="0"/>
              <a:t>FAQs on SharePoint</a:t>
            </a:r>
            <a:r>
              <a:rPr lang="en-GB" sz="2000" dirty="0">
                <a:effectLst/>
                <a:ea typeface="Calibri" panose="020F0502020204030204" pitchFamily="34" charset="0"/>
              </a:rPr>
              <a:t> : </a:t>
            </a:r>
            <a:r>
              <a:rPr lang="en-GB" sz="2000" u="sng" dirty="0">
                <a:solidFill>
                  <a:srgbClr val="0563C1"/>
                </a:solidFill>
                <a:effectLst/>
                <a:ea typeface="Calibri" panose="020F0502020204030204" pitchFamily="34" charset="0"/>
                <a:hlinkClick r:id="rId2"/>
              </a:rPr>
              <a:t>Frequently asked questions (sharepoint.com)</a:t>
            </a:r>
            <a:r>
              <a:rPr lang="en-GB" sz="2000" u="sng" dirty="0">
                <a:solidFill>
                  <a:srgbClr val="0563C1"/>
                </a:solidFill>
                <a:effectLst/>
                <a:ea typeface="Calibri" panose="020F0502020204030204" pitchFamily="34" charset="0"/>
              </a:rPr>
              <a:t>.</a:t>
            </a:r>
            <a:endParaRPr lang="en-GB" sz="2000" dirty="0"/>
          </a:p>
        </p:txBody>
      </p:sp>
      <p:sp>
        <p:nvSpPr>
          <p:cNvPr id="5" name="Slide Number Placeholder 4">
            <a:extLst>
              <a:ext uri="{FF2B5EF4-FFF2-40B4-BE49-F238E27FC236}">
                <a16:creationId xmlns:a16="http://schemas.microsoft.com/office/drawing/2014/main" id="{0181907B-2286-6A10-0619-A9472F4274CB}"/>
              </a:ext>
            </a:extLst>
          </p:cNvPr>
          <p:cNvSpPr>
            <a:spLocks noGrp="1"/>
          </p:cNvSpPr>
          <p:nvPr>
            <p:ph type="sldNum" sz="quarter" idx="12"/>
          </p:nvPr>
        </p:nvSpPr>
        <p:spPr/>
        <p:txBody>
          <a:bodyPr/>
          <a:lstStyle/>
          <a:p>
            <a:fld id="{561D0CCE-8DCC-44DC-A653-AE62B1D84A52}" type="slidenum">
              <a:rPr lang="en-GB" smtClean="0"/>
              <a:pPr/>
              <a:t>65</a:t>
            </a:fld>
            <a:endParaRPr lang="en-GB" dirty="0"/>
          </a:p>
        </p:txBody>
      </p:sp>
      <p:sp>
        <p:nvSpPr>
          <p:cNvPr id="6" name="Rectangle 2">
            <a:extLst>
              <a:ext uri="{FF2B5EF4-FFF2-40B4-BE49-F238E27FC236}">
                <a16:creationId xmlns:a16="http://schemas.microsoft.com/office/drawing/2014/main" id="{E84058DC-C46F-E090-925E-BD0D39B13029}"/>
              </a:ext>
            </a:extLst>
          </p:cNvPr>
          <p:cNvSpPr>
            <a:spLocks noChangeArrowheads="1"/>
          </p:cNvSpPr>
          <p:nvPr/>
        </p:nvSpPr>
        <p:spPr bwMode="auto">
          <a:xfrm>
            <a:off x="1228436" y="2346888"/>
            <a:ext cx="18473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4097" name="Picture 11">
            <a:extLst>
              <a:ext uri="{FF2B5EF4-FFF2-40B4-BE49-F238E27FC236}">
                <a16:creationId xmlns:a16="http://schemas.microsoft.com/office/drawing/2014/main" id="{C1BC8B45-1988-7E33-5322-F8683B6D96AA}"/>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228436" y="1340012"/>
            <a:ext cx="8916585" cy="4461629"/>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E303D4ED-C7DE-9643-1AFD-9514690D95EE}"/>
              </a:ext>
            </a:extLst>
          </p:cNvPr>
          <p:cNvSpPr>
            <a:spLocks noGrp="1"/>
          </p:cNvSpPr>
          <p:nvPr>
            <p:ph type="title"/>
          </p:nvPr>
        </p:nvSpPr>
        <p:spPr>
          <a:xfrm>
            <a:off x="0" y="1"/>
            <a:ext cx="12192000" cy="825909"/>
          </a:xfrm>
        </p:spPr>
        <p:txBody>
          <a:bodyPr/>
          <a:lstStyle/>
          <a:p>
            <a:pPr algn="ctr"/>
            <a:r>
              <a:rPr lang="en-GB" b="1" dirty="0"/>
              <a:t>Resources for COVID-19 campaigns</a:t>
            </a:r>
          </a:p>
        </p:txBody>
      </p:sp>
    </p:spTree>
    <p:extLst>
      <p:ext uri="{BB962C8B-B14F-4D97-AF65-F5344CB8AC3E}">
        <p14:creationId xmlns:p14="http://schemas.microsoft.com/office/powerpoint/2010/main" val="14637710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838200" y="136525"/>
            <a:ext cx="10515600" cy="1325563"/>
          </a:xfrm>
        </p:spPr>
        <p:txBody>
          <a:bodyPr/>
          <a:lstStyle/>
          <a:p>
            <a:r>
              <a:rPr lang="en-GB" b="1" dirty="0"/>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936523" y="799306"/>
            <a:ext cx="10515600" cy="4351338"/>
          </a:xfrm>
        </p:spPr>
        <p:txBody>
          <a:bodyPr/>
          <a:lstStyle/>
          <a:p>
            <a:r>
              <a:rPr lang="en-GB" dirty="0"/>
              <a:t>The clinical script </a:t>
            </a:r>
            <a:r>
              <a:rPr lang="en-GB" sz="2800" dirty="0">
                <a:effectLst/>
                <a:ea typeface="Calibri" panose="020F0502020204030204" pitchFamily="34" charset="0"/>
              </a:rPr>
              <a:t>will be available as download only and will be available </a:t>
            </a:r>
            <a:r>
              <a:rPr lang="en-GB" sz="2800" dirty="0">
                <a:ea typeface="Calibri" panose="020F0502020204030204" pitchFamily="34" charset="0"/>
              </a:rPr>
              <a:t>at</a:t>
            </a:r>
            <a:r>
              <a:rPr lang="en-GB" sz="2800" dirty="0">
                <a:effectLst/>
                <a:ea typeface="Calibri" panose="020F0502020204030204" pitchFamily="34" charset="0"/>
              </a:rPr>
              <a:t>: </a:t>
            </a:r>
            <a:r>
              <a:rPr lang="en-GB" sz="2800" u="sng" dirty="0">
                <a:solidFill>
                  <a:srgbClr val="0000FF"/>
                </a:solidFill>
                <a:effectLst/>
                <a:ea typeface="Calibri" panose="020F0502020204030204" pitchFamily="34" charset="0"/>
                <a:hlinkClick r:id="rId2"/>
              </a:rPr>
              <a:t>Resources for health and social care professionals - Public Health Wales (</a:t>
            </a:r>
            <a:r>
              <a:rPr lang="en-GB" sz="2800" u="sng" dirty="0" err="1">
                <a:solidFill>
                  <a:srgbClr val="0000FF"/>
                </a:solidFill>
                <a:effectLst/>
                <a:ea typeface="Calibri" panose="020F0502020204030204" pitchFamily="34" charset="0"/>
                <a:hlinkClick r:id="rId2"/>
              </a:rPr>
              <a:t>nhs.wales</a:t>
            </a:r>
            <a:r>
              <a:rPr lang="en-GB" sz="2800" u="sng" dirty="0">
                <a:solidFill>
                  <a:srgbClr val="0000FF"/>
                </a:solidFill>
                <a:effectLst/>
                <a:ea typeface="Calibri" panose="020F0502020204030204" pitchFamily="34" charset="0"/>
                <a:hlinkClick r:id="rId2"/>
              </a:rPr>
              <a:t>)</a:t>
            </a:r>
            <a:r>
              <a:rPr lang="en-GB" sz="2800" dirty="0">
                <a:effectLst/>
                <a:ea typeface="Calibri" panose="020F0502020204030204" pitchFamily="34" charset="0"/>
              </a:rPr>
              <a:t> and </a:t>
            </a:r>
            <a:r>
              <a:rPr lang="en-GB" sz="2800" u="sng" dirty="0" err="1">
                <a:solidFill>
                  <a:srgbClr val="0000FF"/>
                </a:solidFill>
                <a:effectLst/>
                <a:ea typeface="Calibri" panose="020F0502020204030204" pitchFamily="34" charset="0"/>
                <a:hlinkClick r:id="rId3"/>
              </a:rPr>
              <a:t>Adnoddau</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i</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weithwyr</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proffesiynol</a:t>
            </a:r>
            <a:r>
              <a:rPr lang="en-GB" sz="2800" u="sng" dirty="0">
                <a:solidFill>
                  <a:srgbClr val="0000FF"/>
                </a:solidFill>
                <a:effectLst/>
                <a:ea typeface="Calibri" panose="020F0502020204030204" pitchFamily="34" charset="0"/>
                <a:hlinkClick r:id="rId3"/>
              </a:rPr>
              <a:t> iechyd a </a:t>
            </a:r>
            <a:r>
              <a:rPr lang="en-GB" sz="2800" u="sng" dirty="0" err="1">
                <a:solidFill>
                  <a:srgbClr val="0000FF"/>
                </a:solidFill>
                <a:effectLst/>
                <a:ea typeface="Calibri" panose="020F0502020204030204" pitchFamily="34" charset="0"/>
                <a:hlinkClick r:id="rId3"/>
              </a:rPr>
              <a:t>gofal</a:t>
            </a:r>
            <a:r>
              <a:rPr lang="en-GB" sz="2800" u="sng" dirty="0">
                <a:solidFill>
                  <a:srgbClr val="0000FF"/>
                </a:solidFill>
                <a:effectLst/>
                <a:ea typeface="Calibri" panose="020F0502020204030204" pitchFamily="34" charset="0"/>
                <a:hlinkClick r:id="rId3"/>
              </a:rPr>
              <a:t> </a:t>
            </a:r>
            <a:r>
              <a:rPr lang="en-GB" sz="2800" u="sng" dirty="0" err="1">
                <a:solidFill>
                  <a:srgbClr val="0000FF"/>
                </a:solidFill>
                <a:effectLst/>
                <a:ea typeface="Calibri" panose="020F0502020204030204" pitchFamily="34" charset="0"/>
                <a:hlinkClick r:id="rId3"/>
              </a:rPr>
              <a:t>cymdeithasol</a:t>
            </a:r>
            <a:r>
              <a:rPr lang="en-GB" sz="2800" u="sng" dirty="0">
                <a:solidFill>
                  <a:srgbClr val="0000FF"/>
                </a:solidFill>
                <a:effectLst/>
                <a:ea typeface="Calibri" panose="020F0502020204030204" pitchFamily="34" charset="0"/>
                <a:hlinkClick r:id="rId3"/>
              </a:rPr>
              <a:t> - Iechyd </a:t>
            </a:r>
            <a:r>
              <a:rPr lang="en-GB" sz="2800" u="sng" dirty="0" err="1">
                <a:solidFill>
                  <a:srgbClr val="0000FF"/>
                </a:solidFill>
                <a:effectLst/>
                <a:ea typeface="Calibri" panose="020F0502020204030204" pitchFamily="34" charset="0"/>
                <a:hlinkClick r:id="rId3"/>
              </a:rPr>
              <a:t>Cyhoeddus</a:t>
            </a:r>
            <a:r>
              <a:rPr lang="en-GB" sz="2800" u="sng" dirty="0">
                <a:solidFill>
                  <a:srgbClr val="0000FF"/>
                </a:solidFill>
                <a:effectLst/>
                <a:ea typeface="Calibri" panose="020F0502020204030204" pitchFamily="34" charset="0"/>
                <a:hlinkClick r:id="rId3"/>
              </a:rPr>
              <a:t> Cymru (</a:t>
            </a:r>
            <a:r>
              <a:rPr lang="en-GB" sz="2800" u="sng" dirty="0" err="1">
                <a:solidFill>
                  <a:srgbClr val="0000FF"/>
                </a:solidFill>
                <a:effectLst/>
                <a:ea typeface="Calibri" panose="020F0502020204030204" pitchFamily="34" charset="0"/>
                <a:hlinkClick r:id="rId3"/>
              </a:rPr>
              <a:t>gig.cymru</a:t>
            </a:r>
            <a:r>
              <a:rPr lang="en-GB" sz="2800" u="sng" dirty="0">
                <a:solidFill>
                  <a:srgbClr val="0000FF"/>
                </a:solidFill>
                <a:effectLst/>
                <a:ea typeface="Calibri" panose="020F0502020204030204" pitchFamily="34" charset="0"/>
                <a:hlinkClick r:id="rId3"/>
              </a:rPr>
              <a:t>)</a:t>
            </a:r>
            <a:endParaRPr lang="en-GB" sz="2800" u="sng" dirty="0">
              <a:solidFill>
                <a:srgbClr val="0000FF"/>
              </a:solidFill>
              <a:effectLst/>
              <a:ea typeface="Calibri" panose="020F0502020204030204" pitchFamily="34" charset="0"/>
            </a:endParaRPr>
          </a:p>
          <a:p>
            <a:pPr marL="0" indent="0">
              <a:buNone/>
            </a:pPr>
            <a:endParaRPr lang="en-GB" sz="4400" b="1" dirty="0"/>
          </a:p>
          <a:p>
            <a:pPr marL="0" indent="0">
              <a:buNone/>
            </a:pPr>
            <a:r>
              <a:rPr lang="en-GB" sz="4400" b="1" dirty="0"/>
              <a:t>Vaccine record card</a:t>
            </a:r>
          </a:p>
          <a:p>
            <a:pPr marL="0" indent="0">
              <a:buNone/>
            </a:pPr>
            <a:r>
              <a:rPr lang="en-GB" sz="1600" dirty="0"/>
              <a:t>Available to order on HIR</a:t>
            </a:r>
          </a:p>
          <a:p>
            <a:endParaRPr lang="en-GB" dirty="0"/>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fld id="{561D0CCE-8DCC-44DC-A653-AE62B1D84A52}" type="slidenum">
              <a:rPr lang="en-GB" smtClean="0"/>
              <a:pPr/>
              <a:t>66</a:t>
            </a:fld>
            <a:endParaRPr lang="en-GB"/>
          </a:p>
        </p:txBody>
      </p:sp>
      <p:pic>
        <p:nvPicPr>
          <p:cNvPr id="6" name="Content Placeholder 5">
            <a:extLst>
              <a:ext uri="{FF2B5EF4-FFF2-40B4-BE49-F238E27FC236}">
                <a16:creationId xmlns:a16="http://schemas.microsoft.com/office/drawing/2014/main" id="{91F8049E-F9DB-ECED-2A91-563E190855C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9400" y="3267638"/>
            <a:ext cx="3264309" cy="2324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389436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673813" y="136525"/>
            <a:ext cx="11254483" cy="1325563"/>
          </a:xfrm>
        </p:spPr>
        <p:txBody>
          <a:bodyPr/>
          <a:lstStyle/>
          <a:p>
            <a:r>
              <a:rPr lang="en-GB" sz="3200" b="1" dirty="0"/>
              <a:t>Using motivational interviewing for better conversations</a:t>
            </a:r>
            <a:r>
              <a:rPr lang="en-GB" sz="4400" b="1" dirty="0"/>
              <a:t> </a:t>
            </a:r>
            <a:br>
              <a:rPr lang="en-GB" sz="4400" b="1" dirty="0"/>
            </a:br>
            <a:endParaRPr lang="en-GB" b="1" dirty="0"/>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a:lstStyle/>
          <a:p>
            <a:pPr algn="l" fontAlgn="base"/>
            <a:r>
              <a:rPr lang="en-GB" sz="2400" b="0" i="0" dirty="0">
                <a:effectLst/>
              </a:rPr>
              <a:t>Health professionals and vaccinators have an important role in vaccine conversations, and are reported by the public as trusted sources of vaccine information.  </a:t>
            </a:r>
          </a:p>
          <a:p>
            <a:pPr algn="l" fontAlgn="base"/>
            <a:r>
              <a:rPr lang="en-GB" sz="2400" b="0" i="0" dirty="0">
                <a:effectLst/>
              </a:rPr>
              <a:t>The approach and style of a vaccine conversation can make a real difference in understanding individual hesitancy, addressing barriers, and influencing vaccine uptake.  </a:t>
            </a:r>
          </a:p>
          <a:p>
            <a:pPr algn="l" fontAlgn="base"/>
            <a:r>
              <a:rPr lang="en-GB" sz="2400" b="0" i="0" dirty="0">
                <a:effectLst/>
              </a:rPr>
              <a:t>Motivational interviewing aims to support decision making by eliciting and strengthening a person's motivation to change their behaviour based on their own arguments for change.  </a:t>
            </a:r>
          </a:p>
          <a:p>
            <a:pPr algn="l" fontAlgn="base"/>
            <a:r>
              <a:rPr lang="en-GB" sz="2400" b="0" i="0" dirty="0">
                <a:effectLst/>
              </a:rPr>
              <a:t>It is used in a range of health settings and is an evidenced approach to improving vaccine uptake through conversation.</a:t>
            </a:r>
          </a:p>
          <a:p>
            <a:endParaRPr lang="en-GB" dirty="0"/>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fld id="{561D0CCE-8DCC-44DC-A653-AE62B1D84A52}" type="slidenum">
              <a:rPr lang="en-GB" smtClean="0"/>
              <a:pPr/>
              <a:t>67</a:t>
            </a:fld>
            <a:endParaRPr lang="en-GB"/>
          </a:p>
        </p:txBody>
      </p:sp>
    </p:spTree>
    <p:extLst>
      <p:ext uri="{BB962C8B-B14F-4D97-AF65-F5344CB8AC3E}">
        <p14:creationId xmlns:p14="http://schemas.microsoft.com/office/powerpoint/2010/main" val="11627737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37610" y="1639793"/>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fld id="{561D0CCE-8DCC-44DC-A653-AE62B1D84A52}" type="slidenum">
              <a:rPr lang="en-GB" smtClean="0"/>
              <a:pPr/>
              <a:t>68</a:t>
            </a:fld>
            <a:endParaRPr lang="en-GB" dirty="0"/>
          </a:p>
        </p:txBody>
      </p:sp>
      <p:sp>
        <p:nvSpPr>
          <p:cNvPr id="9" name="TextBox 8">
            <a:extLst>
              <a:ext uri="{FF2B5EF4-FFF2-40B4-BE49-F238E27FC236}">
                <a16:creationId xmlns:a16="http://schemas.microsoft.com/office/drawing/2014/main" id="{656EDC13-BA19-8165-52A0-724F90B8C607}"/>
              </a:ext>
            </a:extLst>
          </p:cNvPr>
          <p:cNvSpPr txBox="1"/>
          <p:nvPr/>
        </p:nvSpPr>
        <p:spPr>
          <a:xfrm>
            <a:off x="-99000" y="4916204"/>
            <a:ext cx="12192001" cy="830997"/>
          </a:xfrm>
          <a:prstGeom prst="rect">
            <a:avLst/>
          </a:prstGeom>
          <a:noFill/>
        </p:spPr>
        <p:txBody>
          <a:bodyPr wrap="square">
            <a:spAutoFit/>
          </a:bodyPr>
          <a:lstStyle/>
          <a:p>
            <a:pPr algn="ctr"/>
            <a:r>
              <a:rPr lang="en-GB" sz="2400" dirty="0">
                <a:solidFill>
                  <a:srgbClr val="29B8CE"/>
                </a:solidFill>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lang="en-GB" sz="2400" dirty="0">
              <a:solidFill>
                <a:srgbClr val="29B8CE"/>
              </a:solidFill>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015068" y="184558"/>
            <a:ext cx="9831897" cy="954107"/>
          </a:xfrm>
          <a:prstGeom prst="rect">
            <a:avLst/>
          </a:prstGeom>
          <a:noFill/>
        </p:spPr>
        <p:txBody>
          <a:bodyPr wrap="square" rtlCol="0">
            <a:spAutoFit/>
          </a:bodyPr>
          <a:lstStyle/>
          <a:p>
            <a:pPr algn="ctr"/>
            <a:r>
              <a:rPr lang="en-GB" sz="2800" b="1" dirty="0"/>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811635" y="1639793"/>
            <a:ext cx="4414705" cy="2677656"/>
          </a:xfrm>
          <a:prstGeom prst="rect">
            <a:avLst/>
          </a:prstGeom>
          <a:noFill/>
        </p:spPr>
        <p:txBody>
          <a:bodyPr wrap="square">
            <a:spAutoFit/>
          </a:bodyPr>
          <a:lstStyle/>
          <a:p>
            <a:r>
              <a:rPr lang="en-GB" sz="2400" b="0" i="0" dirty="0">
                <a:effectLst/>
              </a:rPr>
              <a:t>Incorporating motivational interviewing into your vaccine conversations will enable you to identify the core barriers for an individual, and collaboratively address these in a personalised way.</a:t>
            </a:r>
            <a:endParaRPr lang="en-GB" sz="2400" dirty="0"/>
          </a:p>
        </p:txBody>
      </p:sp>
    </p:spTree>
    <p:extLst>
      <p:ext uri="{BB962C8B-B14F-4D97-AF65-F5344CB8AC3E}">
        <p14:creationId xmlns:p14="http://schemas.microsoft.com/office/powerpoint/2010/main" val="20815711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t>Further information (1)</a:t>
            </a:r>
          </a:p>
        </p:txBody>
      </p:sp>
      <p:sp>
        <p:nvSpPr>
          <p:cNvPr id="3" name="Content Placeholder 2"/>
          <p:cNvSpPr>
            <a:spLocks noGrp="1"/>
          </p:cNvSpPr>
          <p:nvPr>
            <p:ph idx="1"/>
          </p:nvPr>
        </p:nvSpPr>
        <p:spPr>
          <a:xfrm>
            <a:off x="838200" y="1134533"/>
            <a:ext cx="10515600" cy="5042430"/>
          </a:xfrm>
        </p:spPr>
        <p:txBody>
          <a:bodyPr/>
          <a:lstStyle/>
          <a:p>
            <a:pPr>
              <a:buFontTx/>
              <a:buNone/>
            </a:pPr>
            <a:r>
              <a:rPr lang="en-GB" altLang="en-US" sz="2000" dirty="0"/>
              <a:t>UK vaccine policy can be found in the online publication commonly referred to as the </a:t>
            </a:r>
          </a:p>
          <a:p>
            <a:pPr>
              <a:buFontTx/>
              <a:buNone/>
            </a:pPr>
            <a:r>
              <a:rPr lang="en-GB" altLang="en-US" sz="2000" dirty="0">
                <a:hlinkClick r:id="rId3"/>
              </a:rPr>
              <a:t>"</a:t>
            </a:r>
            <a:r>
              <a:rPr lang="en-GB" altLang="en-US" sz="2000" b="1" dirty="0">
                <a:hlinkClick r:id="rId3"/>
              </a:rPr>
              <a:t>Green Book</a:t>
            </a:r>
            <a:r>
              <a:rPr lang="en-GB" altLang="en-US" sz="2000" dirty="0">
                <a:hlinkClick r:id="rId3"/>
              </a:rPr>
              <a:t>"</a:t>
            </a:r>
            <a:r>
              <a:rPr lang="en-GB" altLang="en-US" sz="2000" dirty="0"/>
              <a:t> . </a:t>
            </a:r>
          </a:p>
          <a:p>
            <a:pPr>
              <a:buFontTx/>
              <a:buNone/>
            </a:pPr>
            <a:r>
              <a:rPr lang="en-GB" altLang="en-US" sz="2000" dirty="0"/>
              <a:t>Green Book recommendations are based upon JCVI’s expert opinion and should </a:t>
            </a:r>
          </a:p>
          <a:p>
            <a:pPr>
              <a:buFontTx/>
              <a:buNone/>
            </a:pPr>
            <a:r>
              <a:rPr lang="en-GB" altLang="en-US" sz="2000" dirty="0"/>
              <a:t>always be followed, even when they differ from those made by the vaccine </a:t>
            </a:r>
          </a:p>
          <a:p>
            <a:pPr>
              <a:buFontTx/>
              <a:buNone/>
            </a:pPr>
            <a:r>
              <a:rPr lang="en-GB" altLang="en-US" sz="2000" dirty="0"/>
              <a:t>manufacturer. (</a:t>
            </a:r>
            <a:r>
              <a:rPr lang="en-GB" altLang="en-US" sz="2000" b="1" dirty="0"/>
              <a:t>Note: </a:t>
            </a:r>
            <a:r>
              <a:rPr lang="en-GB" altLang="en-US" sz="2000" dirty="0"/>
              <a:t>sometimes vaccine policy in Wales differs to England)</a:t>
            </a:r>
          </a:p>
          <a:p>
            <a:pPr>
              <a:buFontTx/>
              <a:buNone/>
            </a:pPr>
            <a:endParaRPr lang="en-GB" altLang="en-US" sz="600" dirty="0"/>
          </a:p>
          <a:p>
            <a:pPr>
              <a:buFontTx/>
              <a:buNone/>
            </a:pPr>
            <a:r>
              <a:rPr lang="en-GB" altLang="en-US" sz="2000" b="1" u="sng" dirty="0">
                <a:hlinkClick r:id="rId4"/>
              </a:rPr>
              <a:t>UKHSA COVID-19 Immunisation programme Information for healthcare practitioners </a:t>
            </a:r>
            <a:r>
              <a:rPr lang="en-GB" altLang="en-US" sz="2000" dirty="0">
                <a:hlinkClick r:id="rId4"/>
              </a:rPr>
              <a:t> </a:t>
            </a:r>
            <a:endParaRPr lang="en-GB" altLang="en-US" sz="2000" dirty="0"/>
          </a:p>
          <a:p>
            <a:pPr>
              <a:buFontTx/>
              <a:buNone/>
            </a:pPr>
            <a:r>
              <a:rPr lang="en-GB" altLang="en-US" sz="2000" dirty="0"/>
              <a:t>This document provides additional information, answers to frequently asked questions </a:t>
            </a:r>
          </a:p>
          <a:p>
            <a:pPr>
              <a:buFontTx/>
              <a:buNone/>
            </a:pPr>
            <a:r>
              <a:rPr lang="en-GB" altLang="en-US" sz="2000" dirty="0"/>
              <a:t>and actions to take in the event of inadvertent errors. </a:t>
            </a:r>
          </a:p>
          <a:p>
            <a:pPr>
              <a:buFontTx/>
              <a:buNone/>
            </a:pPr>
            <a:r>
              <a:rPr lang="en-GB" altLang="en-US" sz="2000" dirty="0"/>
              <a:t>It is important to read this document before you start vaccinating and also to refer to the </a:t>
            </a:r>
          </a:p>
          <a:p>
            <a:pPr>
              <a:buFontTx/>
              <a:buNone/>
            </a:pPr>
            <a:r>
              <a:rPr lang="en-GB" altLang="en-US" sz="2000" dirty="0"/>
              <a:t>online version regularly as it will be updated as more information becomes available </a:t>
            </a:r>
          </a:p>
          <a:p>
            <a:pPr>
              <a:buFontTx/>
              <a:buNone/>
            </a:pPr>
            <a:r>
              <a:rPr lang="en-GB" altLang="en-US" sz="2000" dirty="0"/>
              <a:t>and to address any issues or frequently arising questions as COVID-19 vaccines are </a:t>
            </a:r>
          </a:p>
          <a:p>
            <a:pPr>
              <a:buFontTx/>
              <a:buNone/>
            </a:pPr>
            <a:r>
              <a:rPr lang="en-GB" altLang="en-US" sz="2000" dirty="0"/>
              <a:t>delivered more widely </a:t>
            </a:r>
          </a:p>
          <a:p>
            <a:pPr marL="0" indent="0">
              <a:buNone/>
            </a:pP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69</a:t>
            </a:fld>
            <a:endParaRPr lang="en-GB"/>
          </a:p>
        </p:txBody>
      </p:sp>
    </p:spTree>
    <p:extLst>
      <p:ext uri="{BB962C8B-B14F-4D97-AF65-F5344CB8AC3E}">
        <p14:creationId xmlns:p14="http://schemas.microsoft.com/office/powerpoint/2010/main" val="2832741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DA293-C0E4-E99D-9622-346B8BBE3961}"/>
              </a:ext>
            </a:extLst>
          </p:cNvPr>
          <p:cNvSpPr>
            <a:spLocks noGrp="1"/>
          </p:cNvSpPr>
          <p:nvPr>
            <p:ph type="title"/>
          </p:nvPr>
        </p:nvSpPr>
        <p:spPr>
          <a:xfrm>
            <a:off x="0" y="103869"/>
            <a:ext cx="12192000" cy="1182006"/>
          </a:xfrm>
        </p:spPr>
        <p:txBody>
          <a:bodyPr/>
          <a:lstStyle/>
          <a:p>
            <a:pPr algn="ctr"/>
            <a:r>
              <a:rPr lang="en-GB" sz="3200" b="1" dirty="0"/>
              <a:t>Welsh Health Circular (2024) 009</a:t>
            </a:r>
            <a:br>
              <a:rPr lang="en-GB" sz="3200" b="1" dirty="0"/>
            </a:br>
            <a:r>
              <a:rPr lang="en-GB" sz="3200" b="1" dirty="0"/>
              <a:t>COVID-19 spring booster vaccination programme 2024</a:t>
            </a:r>
            <a:br>
              <a:rPr lang="en-GB" sz="3200" b="1" dirty="0"/>
            </a:br>
            <a:r>
              <a:rPr lang="en-GB" sz="3200" b="1" dirty="0"/>
              <a:t> </a:t>
            </a:r>
            <a:r>
              <a:rPr lang="en-GB" sz="3200" dirty="0"/>
              <a:t>8</a:t>
            </a:r>
            <a:r>
              <a:rPr lang="en-GB" sz="3200" baseline="30000" dirty="0"/>
              <a:t>th</a:t>
            </a:r>
            <a:r>
              <a:rPr lang="en-GB" sz="3200" b="1" dirty="0"/>
              <a:t> </a:t>
            </a:r>
            <a:r>
              <a:rPr lang="en-GB" sz="3200" dirty="0"/>
              <a:t> February 2024</a:t>
            </a:r>
          </a:p>
        </p:txBody>
      </p:sp>
      <p:sp>
        <p:nvSpPr>
          <p:cNvPr id="3" name="Content Placeholder 2">
            <a:extLst>
              <a:ext uri="{FF2B5EF4-FFF2-40B4-BE49-F238E27FC236}">
                <a16:creationId xmlns:a16="http://schemas.microsoft.com/office/drawing/2014/main" id="{6CEEA286-FA27-890A-9599-198A83264628}"/>
              </a:ext>
            </a:extLst>
          </p:cNvPr>
          <p:cNvSpPr>
            <a:spLocks noGrp="1"/>
          </p:cNvSpPr>
          <p:nvPr>
            <p:ph idx="1"/>
          </p:nvPr>
        </p:nvSpPr>
        <p:spPr>
          <a:xfrm>
            <a:off x="383458" y="1536165"/>
            <a:ext cx="11425084" cy="4569895"/>
          </a:xfrm>
        </p:spPr>
        <p:txBody>
          <a:bodyPr/>
          <a:lstStyle/>
          <a:p>
            <a:r>
              <a:rPr lang="en-GB" sz="2000" dirty="0"/>
              <a:t>This WHC confirms the eligible cohorts for vaccination and COVID-19 vaccine products to be deployed in Wales for spring 2024 as per JCVI advice.</a:t>
            </a:r>
          </a:p>
          <a:p>
            <a:r>
              <a:rPr lang="en-GB" sz="2000" dirty="0"/>
              <a:t>The COVID-19 spring vaccination programme will run between 1 April and 30 June 2024. There will be limited flexibility into July, for those who are unable to receive a booster within the main programme window, due to illness.</a:t>
            </a:r>
          </a:p>
          <a:p>
            <a:r>
              <a:rPr lang="en-GB" sz="2000" dirty="0"/>
              <a:t>Programme ambitions:</a:t>
            </a:r>
          </a:p>
          <a:p>
            <a:pPr lvl="1"/>
            <a:r>
              <a:rPr lang="en-GB" sz="1700" dirty="0"/>
              <a:t>All those eligible for a spring booster to receive an invite for vaccination;</a:t>
            </a:r>
          </a:p>
          <a:p>
            <a:pPr lvl="1"/>
            <a:r>
              <a:rPr lang="en-GB" sz="1700" dirty="0"/>
              <a:t>Health boards should make every effort to maximise uptake across all cohorts ensuring that</a:t>
            </a:r>
            <a:r>
              <a:rPr lang="en-GB" sz="1600" dirty="0"/>
              <a:t>;</a:t>
            </a:r>
          </a:p>
          <a:p>
            <a:pPr marL="914400" lvl="2" indent="0">
              <a:buNone/>
            </a:pPr>
            <a:r>
              <a:rPr lang="en-GB" sz="1600" b="1" dirty="0" err="1"/>
              <a:t>i</a:t>
            </a:r>
            <a:r>
              <a:rPr lang="en-GB" sz="1600" dirty="0"/>
              <a:t>. uptake levels are maintained or improved for those over 75 years of age and those resident in a care home for older adults, and that every effort is made to achieve 75% uptake for these cohorts;</a:t>
            </a:r>
          </a:p>
          <a:p>
            <a:pPr marL="914400" lvl="2" indent="0">
              <a:buNone/>
            </a:pPr>
            <a:r>
              <a:rPr lang="en-GB" sz="1600" b="1" dirty="0"/>
              <a:t>ii</a:t>
            </a:r>
            <a:r>
              <a:rPr lang="en-GB" sz="1600" dirty="0"/>
              <a:t>. by taking account of the challenges faced in encouraging the immunosuppressed to come forward, all possible interventions which could improve uptake for this cohort are explored and any barriers to vaccination are removed;</a:t>
            </a:r>
          </a:p>
          <a:p>
            <a:pPr marL="914400" lvl="2" indent="0">
              <a:buNone/>
            </a:pPr>
            <a:r>
              <a:rPr lang="en-GB" sz="1600" b="1" dirty="0"/>
              <a:t>iii</a:t>
            </a:r>
            <a:r>
              <a:rPr lang="en-GB" sz="1600" dirty="0"/>
              <a:t>. the gap is reduced between uptake rates in the least and most deprived areas of the health board.</a:t>
            </a:r>
          </a:p>
          <a:p>
            <a:pPr marL="0" indent="0" algn="ctr">
              <a:buNone/>
            </a:pPr>
            <a:r>
              <a:rPr lang="en-GB" sz="1600" dirty="0">
                <a:hlinkClick r:id="rId3"/>
              </a:rPr>
              <a:t>COVID-19 spring booster 2024 (WHC/2024/009) | GOV.WALES</a:t>
            </a:r>
            <a:endParaRPr lang="en-GB" sz="16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GB" sz="2000" dirty="0"/>
          </a:p>
        </p:txBody>
      </p:sp>
      <p:sp>
        <p:nvSpPr>
          <p:cNvPr id="5" name="Slide Number Placeholder 4">
            <a:extLst>
              <a:ext uri="{FF2B5EF4-FFF2-40B4-BE49-F238E27FC236}">
                <a16:creationId xmlns:a16="http://schemas.microsoft.com/office/drawing/2014/main" id="{E5CE204B-6677-C2F2-DB4B-0E9D73934653}"/>
              </a:ext>
            </a:extLst>
          </p:cNvPr>
          <p:cNvSpPr>
            <a:spLocks noGrp="1"/>
          </p:cNvSpPr>
          <p:nvPr>
            <p:ph type="sldNum" sz="quarter" idx="12"/>
          </p:nvPr>
        </p:nvSpPr>
        <p:spPr/>
        <p:txBody>
          <a:bodyPr/>
          <a:lstStyle/>
          <a:p>
            <a:fld id="{561D0CCE-8DCC-44DC-A653-AE62B1D84A52}" type="slidenum">
              <a:rPr lang="en-GB" smtClean="0"/>
              <a:pPr/>
              <a:t>7</a:t>
            </a:fld>
            <a:endParaRPr lang="en-GB" dirty="0"/>
          </a:p>
        </p:txBody>
      </p:sp>
    </p:spTree>
    <p:extLst>
      <p:ext uri="{BB962C8B-B14F-4D97-AF65-F5344CB8AC3E}">
        <p14:creationId xmlns:p14="http://schemas.microsoft.com/office/powerpoint/2010/main" val="243980964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sz="3600" b="1" dirty="0"/>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dirty="0">
                <a:solidFill>
                  <a:srgbClr val="212A73"/>
                </a:solidFill>
              </a:rPr>
              <a:t>PHW professional information resources: </a:t>
            </a:r>
          </a:p>
          <a:p>
            <a:pPr marL="0" indent="0">
              <a:buNone/>
            </a:pPr>
            <a:r>
              <a:rPr lang="en-GB" sz="2200" dirty="0">
                <a:hlinkClick r:id="rId3"/>
              </a:rPr>
              <a:t>COVID-19 resources for health and social care professionals - Public Health Wales (</a:t>
            </a:r>
            <a:r>
              <a:rPr lang="en-GB" sz="2200" dirty="0" err="1">
                <a:hlinkClick r:id="rId3"/>
              </a:rPr>
              <a:t>nhs.wales</a:t>
            </a:r>
            <a:r>
              <a:rPr lang="en-GB" sz="2200" dirty="0">
                <a:hlinkClick r:id="rId3"/>
              </a:rPr>
              <a:t>)</a:t>
            </a:r>
            <a:endParaRPr lang="en-GB" sz="2200" dirty="0">
              <a:solidFill>
                <a:srgbClr val="FF0000"/>
              </a:solidFill>
            </a:endParaRPr>
          </a:p>
          <a:p>
            <a:pPr marL="0" indent="0">
              <a:buNone/>
            </a:pPr>
            <a:r>
              <a:rPr lang="en-GB" sz="2200" dirty="0">
                <a:hlinkClick r:id="rId4"/>
              </a:rPr>
              <a:t>Vaccine resources for health and social care professionals - Public Health Wales (</a:t>
            </a:r>
            <a:r>
              <a:rPr lang="en-GB" sz="2200" dirty="0" err="1">
                <a:hlinkClick r:id="rId4"/>
              </a:rPr>
              <a:t>nhs.wales</a:t>
            </a:r>
            <a:r>
              <a:rPr lang="en-GB" sz="2200" dirty="0">
                <a:hlinkClick r:id="rId4"/>
              </a:rPr>
              <a:t>)</a:t>
            </a:r>
            <a:endParaRPr lang="en-GB" sz="2200" dirty="0"/>
          </a:p>
          <a:p>
            <a:pPr marL="0" indent="0">
              <a:buNone/>
            </a:pPr>
            <a:r>
              <a:rPr lang="en-GB" sz="2200" b="1" dirty="0">
                <a:solidFill>
                  <a:srgbClr val="212A73"/>
                </a:solidFill>
              </a:rPr>
              <a:t>PHW training: </a:t>
            </a:r>
          </a:p>
          <a:p>
            <a:pPr marL="0" indent="0">
              <a:buNone/>
            </a:pPr>
            <a:r>
              <a:rPr lang="en-GB" sz="2200" dirty="0">
                <a:hlinkClick r:id="rId5"/>
              </a:rPr>
              <a:t>Immunisation training resources and events - Public Health Wales (</a:t>
            </a:r>
            <a:r>
              <a:rPr lang="en-GB" sz="2200" dirty="0" err="1">
                <a:hlinkClick r:id="rId5"/>
              </a:rPr>
              <a:t>nhs.wales</a:t>
            </a:r>
            <a:r>
              <a:rPr lang="en-GB" sz="2200" dirty="0">
                <a:hlinkClick r:id="rId5"/>
              </a:rPr>
              <a:t>)</a:t>
            </a:r>
            <a:endParaRPr lang="en-GB" sz="2200" dirty="0"/>
          </a:p>
          <a:p>
            <a:pPr marL="0" indent="0">
              <a:buNone/>
            </a:pPr>
            <a:r>
              <a:rPr lang="en-GB" sz="2200" dirty="0">
                <a:hlinkClick r:id="rId6"/>
              </a:rPr>
              <a:t>Immunisation eLearning - Public Health Wales (</a:t>
            </a:r>
            <a:r>
              <a:rPr lang="en-GB" sz="2200" dirty="0" err="1">
                <a:hlinkClick r:id="rId6"/>
              </a:rPr>
              <a:t>nhs.wales</a:t>
            </a:r>
            <a:r>
              <a:rPr lang="en-GB" sz="2200" dirty="0">
                <a:hlinkClick r:id="rId6"/>
              </a:rPr>
              <a:t>)</a:t>
            </a:r>
            <a:endParaRPr lang="en-GB" sz="2200" dirty="0"/>
          </a:p>
          <a:p>
            <a:pPr marL="0" indent="0">
              <a:buNone/>
            </a:pPr>
            <a:r>
              <a:rPr lang="en-GB" sz="2200" b="1" dirty="0"/>
              <a:t>UKHSA COVID-19 vaccination resources: </a:t>
            </a:r>
            <a:r>
              <a:rPr lang="en-GB" sz="2200" dirty="0">
                <a:hlinkClick r:id="rId7"/>
              </a:rPr>
              <a:t>COVID-19 vaccination programme - GOV.UK (www.gov.uk)</a:t>
            </a:r>
            <a:endParaRPr lang="en-GB" sz="2200" dirty="0"/>
          </a:p>
          <a:p>
            <a:pPr marL="0" lvl="0" indent="0">
              <a:lnSpc>
                <a:spcPct val="100000"/>
              </a:lnSpc>
              <a:spcAft>
                <a:spcPts val="1200"/>
              </a:spcAft>
              <a:buNone/>
            </a:pPr>
            <a:r>
              <a:rPr lang="en-GB" sz="2200" b="1" dirty="0"/>
              <a:t>Oxford Knowledge Project: </a:t>
            </a:r>
            <a:r>
              <a:rPr lang="en-GB" sz="2200" dirty="0">
                <a:solidFill>
                  <a:srgbClr val="00B050"/>
                </a:solidFill>
                <a:hlinkClick r:id="rId8"/>
              </a:rPr>
              <a:t>COVID-19 vaccines</a:t>
            </a:r>
            <a:endParaRPr lang="en-GB" sz="2200" dirty="0">
              <a:solidFill>
                <a:srgbClr val="00B050"/>
              </a:solidFill>
            </a:endParaRPr>
          </a:p>
          <a:p>
            <a:pPr marL="0" lvl="0" indent="0">
              <a:lnSpc>
                <a:spcPct val="100000"/>
              </a:lnSpc>
              <a:spcAft>
                <a:spcPts val="1200"/>
              </a:spcAft>
              <a:buNone/>
            </a:pPr>
            <a:r>
              <a:rPr lang="en-GB" sz="2200" b="1" dirty="0">
                <a:solidFill>
                  <a:srgbClr val="212A73"/>
                </a:solidFill>
              </a:rPr>
              <a:t>MHRA: </a:t>
            </a:r>
            <a:r>
              <a:rPr lang="en-GB" sz="2200" dirty="0">
                <a:solidFill>
                  <a:srgbClr val="00B050"/>
                </a:solidFill>
                <a:hlinkClick r:id="rId9"/>
              </a:rPr>
              <a:t>Guidance on coronavirus (COVID-19)</a:t>
            </a:r>
            <a:r>
              <a:rPr lang="en-GB" sz="2200" dirty="0">
                <a:solidFill>
                  <a:srgbClr val="00B050"/>
                </a:solidFill>
              </a:rPr>
              <a:t> </a:t>
            </a:r>
          </a:p>
        </p:txBody>
      </p:sp>
      <p:sp>
        <p:nvSpPr>
          <p:cNvPr id="5" name="Slide Number Placeholder 4"/>
          <p:cNvSpPr>
            <a:spLocks noGrp="1"/>
          </p:cNvSpPr>
          <p:nvPr>
            <p:ph type="sldNum" sz="quarter" idx="12"/>
          </p:nvPr>
        </p:nvSpPr>
        <p:spPr/>
        <p:txBody>
          <a:bodyPr/>
          <a:lstStyle/>
          <a:p>
            <a:fld id="{561D0CCE-8DCC-44DC-A653-AE62B1D84A52}" type="slidenum">
              <a:rPr lang="en-GB" smtClean="0"/>
              <a:pPr/>
              <a:t>70</a:t>
            </a:fld>
            <a:endParaRPr lang="en-GB"/>
          </a:p>
        </p:txBody>
      </p:sp>
    </p:spTree>
    <p:extLst>
      <p:ext uri="{BB962C8B-B14F-4D97-AF65-F5344CB8AC3E}">
        <p14:creationId xmlns:p14="http://schemas.microsoft.com/office/powerpoint/2010/main" val="62446680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90584E-3497-4AD2-8111-181FDC0D9B9A}"/>
              </a:ext>
            </a:extLst>
          </p:cNvPr>
          <p:cNvSpPr>
            <a:spLocks noGrp="1"/>
          </p:cNvSpPr>
          <p:nvPr>
            <p:ph type="title"/>
          </p:nvPr>
        </p:nvSpPr>
        <p:spPr>
          <a:xfrm>
            <a:off x="0" y="-10886"/>
            <a:ext cx="12192000" cy="670350"/>
          </a:xfrm>
        </p:spPr>
        <p:txBody>
          <a:bodyPr/>
          <a:lstStyle/>
          <a:p>
            <a:pPr algn="ctr"/>
            <a:r>
              <a:rPr lang="en-GB" b="1" dirty="0">
                <a:solidFill>
                  <a:srgbClr val="002060"/>
                </a:solidFill>
              </a:rPr>
              <a:t>Additional information</a:t>
            </a:r>
          </a:p>
        </p:txBody>
      </p:sp>
      <p:sp>
        <p:nvSpPr>
          <p:cNvPr id="3" name="Content Placeholder 2">
            <a:extLst>
              <a:ext uri="{FF2B5EF4-FFF2-40B4-BE49-F238E27FC236}">
                <a16:creationId xmlns:a16="http://schemas.microsoft.com/office/drawing/2014/main" id="{7A7FA221-DB7F-4A41-999F-ED09C9899106}"/>
              </a:ext>
            </a:extLst>
          </p:cNvPr>
          <p:cNvSpPr>
            <a:spLocks noGrp="1"/>
          </p:cNvSpPr>
          <p:nvPr>
            <p:ph idx="1"/>
          </p:nvPr>
        </p:nvSpPr>
        <p:spPr>
          <a:xfrm>
            <a:off x="624699" y="831272"/>
            <a:ext cx="10526777" cy="5132611"/>
          </a:xfrm>
        </p:spPr>
        <p:txBody>
          <a:bodyPr/>
          <a:lstStyle/>
          <a:p>
            <a:r>
              <a:rPr lang="en-GB" sz="1800" dirty="0">
                <a:hlinkClick r:id="rId2"/>
              </a:rPr>
              <a:t>JCVI statement on COVID-19 vaccination in spring 2024 and considerations on future COVID-19 vaccination, 4 December 2023 - GOV.UK (www.gov.uk)</a:t>
            </a:r>
            <a:endParaRPr lang="en-GB" sz="1800" i="0" dirty="0">
              <a:effectLst/>
              <a:latin typeface="GDS Transport"/>
            </a:endParaRPr>
          </a:p>
          <a:p>
            <a:r>
              <a:rPr lang="en-GB" sz="1800" dirty="0">
                <a:hlinkClick r:id="rId3"/>
              </a:rPr>
              <a:t>COVID-19 spring booster 2024 (WHC/2024/009) | GOV.WALES</a:t>
            </a:r>
            <a:endParaRPr lang="en-GB"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r>
              <a:rPr lang="en-GB" sz="1800" dirty="0">
                <a:hlinkClick r:id="rId4"/>
              </a:rPr>
              <a:t>COVID-19 vaccine products (WHC/2023/33) | GOV.WALES</a:t>
            </a:r>
            <a:endParaRPr lang="en-GB" sz="1800" dirty="0"/>
          </a:p>
          <a:p>
            <a:r>
              <a:rPr lang="en-GB" sz="1800" dirty="0">
                <a:solidFill>
                  <a:srgbClr val="00A7A7"/>
                </a:solidFill>
                <a:hlinkClick r:id="rId5">
                  <a:extLst>
                    <a:ext uri="{A12FA001-AC4F-418D-AE19-62706E023703}">
                      <ahyp:hlinkClr xmlns:ahyp="http://schemas.microsoft.com/office/drawing/2018/hyperlinkcolor" val="tx"/>
                    </a:ext>
                  </a:extLst>
                </a:hlinkClick>
              </a:rPr>
              <a:t>Resources for health and social care professionals - Public Health Wales (nhs.wales)</a:t>
            </a:r>
            <a:r>
              <a:rPr lang="en-GB" sz="1800" dirty="0">
                <a:solidFill>
                  <a:srgbClr val="00A7A7"/>
                </a:solidFill>
              </a:rPr>
              <a:t>.</a:t>
            </a:r>
          </a:p>
          <a:p>
            <a:r>
              <a:rPr lang="en-GB" sz="1800" u="sng" dirty="0">
                <a:solidFill>
                  <a:srgbClr val="000000"/>
                </a:solidFill>
                <a:effectLst/>
                <a:ea typeface="Calibri" panose="020F0502020204030204" pitchFamily="34" charset="0"/>
                <a:hlinkClick r:id="rId6"/>
              </a:rPr>
              <a:t>Patient Group Directions (PGD) - Welsh Medicines Advice Service (wales.nhs.uk)</a:t>
            </a:r>
            <a:r>
              <a:rPr lang="en-GB" sz="1800" dirty="0">
                <a:solidFill>
                  <a:srgbClr val="00A7A7"/>
                </a:solidFill>
              </a:rPr>
              <a:t>.</a:t>
            </a:r>
          </a:p>
          <a:p>
            <a:r>
              <a:rPr lang="en-GB" sz="1800" dirty="0">
                <a:hlinkClick r:id="rId7"/>
              </a:rPr>
              <a:t>Regulatory approval of Pfizer/BioNTech vaccine for COVID-19 - GOV.UK (www.gov.uk)</a:t>
            </a:r>
            <a:endParaRPr lang="en-GB" sz="1800" dirty="0">
              <a:solidFill>
                <a:srgbClr val="002060"/>
              </a:solidFill>
            </a:endParaRPr>
          </a:p>
          <a:p>
            <a:r>
              <a:rPr lang="en-GB" sz="1800" dirty="0">
                <a:solidFill>
                  <a:srgbClr val="00A7A7"/>
                </a:solidFill>
                <a:hlinkClick r:id="rId8">
                  <a:extLst>
                    <a:ext uri="{A12FA001-AC4F-418D-AE19-62706E023703}">
                      <ahyp:hlinkClr xmlns:ahyp="http://schemas.microsoft.com/office/drawing/2018/hyperlinkcolor" val="tx"/>
                    </a:ext>
                  </a:extLst>
                </a:hlinkClick>
              </a:rPr>
              <a:t>COVID-19: vaccination programme guidance for healthcare practitioners</a:t>
            </a:r>
            <a:r>
              <a:rPr lang="en-GB" sz="1800" dirty="0">
                <a:solidFill>
                  <a:srgbClr val="00A7A7"/>
                </a:solidFill>
              </a:rPr>
              <a:t>.</a:t>
            </a:r>
          </a:p>
          <a:p>
            <a:r>
              <a:rPr lang="en-GB" sz="1800" dirty="0">
                <a:solidFill>
                  <a:srgbClr val="00A7A7"/>
                </a:solidFill>
                <a:hlinkClick r:id="rId9">
                  <a:extLst>
                    <a:ext uri="{A12FA001-AC4F-418D-AE19-62706E023703}">
                      <ahyp:hlinkClr xmlns:ahyp="http://schemas.microsoft.com/office/drawing/2018/hyperlinkcolor" val="tx"/>
                    </a:ext>
                  </a:extLst>
                </a:hlinkClick>
              </a:rPr>
              <a:t>Green Book COVID-19 chapter 14a</a:t>
            </a:r>
            <a:r>
              <a:rPr lang="en-GB" sz="1800" dirty="0">
                <a:solidFill>
                  <a:srgbClr val="00A7A7"/>
                </a:solidFill>
              </a:rPr>
              <a:t>.</a:t>
            </a:r>
          </a:p>
          <a:p>
            <a:r>
              <a:rPr lang="en-GB" sz="1800" dirty="0">
                <a:solidFill>
                  <a:srgbClr val="00A7A7"/>
                </a:solidFill>
                <a:hlinkClick r:id="rId10">
                  <a:extLst>
                    <a:ext uri="{A12FA001-AC4F-418D-AE19-62706E023703}">
                      <ahyp:hlinkClr xmlns:ahyp="http://schemas.microsoft.com/office/drawing/2018/hyperlinkcolor" val="tx"/>
                    </a:ext>
                  </a:extLst>
                </a:hlinkClick>
              </a:rPr>
              <a:t>Coronavirus vaccine - summary of Yellow Card reporting - GOV.UK (www.gov.uk)</a:t>
            </a:r>
            <a:r>
              <a:rPr lang="en-GB" sz="1800" dirty="0">
                <a:solidFill>
                  <a:srgbClr val="00A7A7"/>
                </a:solidFill>
              </a:rPr>
              <a:t>.</a:t>
            </a:r>
          </a:p>
          <a:p>
            <a:endParaRPr lang="en-GB" sz="2000" dirty="0">
              <a:solidFill>
                <a:srgbClr val="00A7A7"/>
              </a:solidFill>
            </a:endParaRPr>
          </a:p>
          <a:p>
            <a:endParaRPr lang="en-GB" sz="2000" dirty="0"/>
          </a:p>
          <a:p>
            <a:endParaRPr lang="en-GB" sz="2000" dirty="0"/>
          </a:p>
        </p:txBody>
      </p:sp>
      <p:sp>
        <p:nvSpPr>
          <p:cNvPr id="4" name="Slide Number Placeholder 3">
            <a:extLst>
              <a:ext uri="{FF2B5EF4-FFF2-40B4-BE49-F238E27FC236}">
                <a16:creationId xmlns:a16="http://schemas.microsoft.com/office/drawing/2014/main" id="{72AF5BEA-F4DA-4311-9629-24D4D191AF15}"/>
              </a:ext>
            </a:extLst>
          </p:cNvPr>
          <p:cNvSpPr>
            <a:spLocks noGrp="1"/>
          </p:cNvSpPr>
          <p:nvPr>
            <p:ph type="sldNum" sz="quarter" idx="12"/>
          </p:nvPr>
        </p:nvSpPr>
        <p:spPr/>
        <p:txBody>
          <a:bodyPr/>
          <a:lstStyle/>
          <a:p>
            <a:fld id="{561D0CCE-8DCC-44DC-A653-AE62B1D84A52}" type="slidenum">
              <a:rPr lang="en-GB" smtClean="0"/>
              <a:pPr/>
              <a:t>71</a:t>
            </a:fld>
            <a:endParaRPr lang="en-GB" dirty="0"/>
          </a:p>
        </p:txBody>
      </p:sp>
    </p:spTree>
    <p:extLst>
      <p:ext uri="{BB962C8B-B14F-4D97-AF65-F5344CB8AC3E}">
        <p14:creationId xmlns:p14="http://schemas.microsoft.com/office/powerpoint/2010/main" val="372337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B7B4D-46E0-0E55-1FF7-94CE11EF31D4}"/>
              </a:ext>
            </a:extLst>
          </p:cNvPr>
          <p:cNvSpPr>
            <a:spLocks noGrp="1"/>
          </p:cNvSpPr>
          <p:nvPr>
            <p:ph type="title"/>
          </p:nvPr>
        </p:nvSpPr>
        <p:spPr>
          <a:xfrm>
            <a:off x="143838" y="18255"/>
            <a:ext cx="12048162" cy="1325563"/>
          </a:xfrm>
        </p:spPr>
        <p:txBody>
          <a:bodyPr/>
          <a:lstStyle/>
          <a:p>
            <a:pPr algn="ctr"/>
            <a:r>
              <a:rPr lang="en-GB" sz="3600" b="1" dirty="0"/>
              <a:t>Primary course and population immunity</a:t>
            </a:r>
            <a:endParaRPr lang="en-GB" sz="3600" dirty="0"/>
          </a:p>
        </p:txBody>
      </p:sp>
      <p:sp>
        <p:nvSpPr>
          <p:cNvPr id="3" name="Content Placeholder 2">
            <a:extLst>
              <a:ext uri="{FF2B5EF4-FFF2-40B4-BE49-F238E27FC236}">
                <a16:creationId xmlns:a16="http://schemas.microsoft.com/office/drawing/2014/main" id="{7FE4C694-1C18-5193-3112-2EC8EF962969}"/>
              </a:ext>
            </a:extLst>
          </p:cNvPr>
          <p:cNvSpPr>
            <a:spLocks noGrp="1"/>
          </p:cNvSpPr>
          <p:nvPr>
            <p:ph idx="1"/>
          </p:nvPr>
        </p:nvSpPr>
        <p:spPr>
          <a:xfrm>
            <a:off x="838200" y="681036"/>
            <a:ext cx="10515600" cy="4351338"/>
          </a:xfrm>
        </p:spPr>
        <p:txBody>
          <a:bodyPr/>
          <a:lstStyle/>
          <a:p>
            <a:r>
              <a:rPr lang="en-GB" sz="2000" dirty="0"/>
              <a:t>By late 2022, it was estimated that most older children and adults in the UK had SARSCoV-2 antibodies, either from natural infection or vaccination or both. Those who have naturally acquired immunity are expected to generate as good an immune response to a single dose of vaccine than naive individuals given two doses </a:t>
            </a:r>
          </a:p>
          <a:p>
            <a:r>
              <a:rPr lang="en-GB" sz="2000" dirty="0"/>
              <a:t>Therefore, from autumn 2023, JCVI is advising that all UK approved </a:t>
            </a:r>
            <a:r>
              <a:rPr lang="en-GB" sz="2000" b="1" dirty="0"/>
              <a:t>COVID-19 vaccines may be offered to those aged 5 years and over as a single vaccine dose</a:t>
            </a:r>
          </a:p>
          <a:p>
            <a:r>
              <a:rPr lang="en-GB" sz="2000" dirty="0"/>
              <a:t>As eligibility for primary and booster vaccination have aligned since autumn 2023, a single dose may be offered to any eligible individual aged 5 years and above irrespective of prior vaccination status, providing there is at least three months from the previous dose</a:t>
            </a:r>
            <a:endParaRPr lang="en-GB" sz="2000" b="1" dirty="0"/>
          </a:p>
          <a:p>
            <a:r>
              <a:rPr lang="en-GB" sz="2000" dirty="0"/>
              <a:t>Eligible individuals who commenced or completed primary vaccination, (including those with severe immunosuppression who received additional doses since the previous seasonal campaign) should ideally observe a three month interval.</a:t>
            </a:r>
          </a:p>
          <a:p>
            <a:r>
              <a:rPr lang="en-GB" sz="2000" dirty="0"/>
              <a:t>There is evidence of better immune response and/or protection where longer intervals are used between doses in the primary schedule</a:t>
            </a:r>
          </a:p>
          <a:p>
            <a:r>
              <a:rPr lang="en-GB" sz="2000" dirty="0"/>
              <a:t>Using a three month interval for all second and subsequent doses, therefore, will help to maximise the duration of protection.</a:t>
            </a:r>
          </a:p>
          <a:p>
            <a:pPr marL="0" indent="0" algn="ctr">
              <a:buNone/>
            </a:pPr>
            <a:r>
              <a:rPr lang="en-GB" sz="2000" u="sng" dirty="0">
                <a:hlinkClick r:id="rId2"/>
              </a:rPr>
              <a:t> Green Book COVID-19 chapter 14a</a:t>
            </a:r>
            <a:r>
              <a:rPr lang="en-GB" sz="2000" dirty="0"/>
              <a:t> </a:t>
            </a:r>
          </a:p>
          <a:p>
            <a:endParaRPr lang="en-GB" sz="2000" dirty="0"/>
          </a:p>
          <a:p>
            <a:endParaRPr lang="en-GB" sz="2000" dirty="0"/>
          </a:p>
        </p:txBody>
      </p:sp>
      <p:sp>
        <p:nvSpPr>
          <p:cNvPr id="5" name="Slide Number Placeholder 4">
            <a:extLst>
              <a:ext uri="{FF2B5EF4-FFF2-40B4-BE49-F238E27FC236}">
                <a16:creationId xmlns:a16="http://schemas.microsoft.com/office/drawing/2014/main" id="{CE32F2B3-D48A-AA08-51B9-16C21EEDA085}"/>
              </a:ext>
            </a:extLst>
          </p:cNvPr>
          <p:cNvSpPr>
            <a:spLocks noGrp="1"/>
          </p:cNvSpPr>
          <p:nvPr>
            <p:ph type="sldNum" sz="quarter" idx="12"/>
          </p:nvPr>
        </p:nvSpPr>
        <p:spPr/>
        <p:txBody>
          <a:bodyPr/>
          <a:lstStyle/>
          <a:p>
            <a:fld id="{561D0CCE-8DCC-44DC-A653-AE62B1D84A52}" type="slidenum">
              <a:rPr lang="en-GB" smtClean="0"/>
              <a:pPr/>
              <a:t>8</a:t>
            </a:fld>
            <a:endParaRPr lang="en-GB"/>
          </a:p>
        </p:txBody>
      </p:sp>
    </p:spTree>
    <p:extLst>
      <p:ext uri="{BB962C8B-B14F-4D97-AF65-F5344CB8AC3E}">
        <p14:creationId xmlns:p14="http://schemas.microsoft.com/office/powerpoint/2010/main" val="3376841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95DAE-1BEF-0714-03D7-DAAFB2FB4C52}"/>
              </a:ext>
            </a:extLst>
          </p:cNvPr>
          <p:cNvSpPr>
            <a:spLocks noGrp="1"/>
          </p:cNvSpPr>
          <p:nvPr>
            <p:ph idx="1"/>
          </p:nvPr>
        </p:nvSpPr>
        <p:spPr>
          <a:xfrm>
            <a:off x="3891201" y="863598"/>
            <a:ext cx="4253307" cy="5675314"/>
          </a:xfrm>
        </p:spPr>
        <p:txBody>
          <a:bodyPr/>
          <a:lstStyle/>
          <a:p>
            <a:pPr marL="0" indent="0" algn="ctr">
              <a:buNone/>
            </a:pPr>
            <a:r>
              <a:rPr lang="en-GB" sz="1600" dirty="0"/>
              <a:t>Individuals aged 6 months and above who have severe immunosuppression, are defined in Boxes 1 and 2. </a:t>
            </a:r>
          </a:p>
          <a:p>
            <a:pPr marL="0" indent="0" algn="ctr">
              <a:buNone/>
            </a:pPr>
            <a:r>
              <a:rPr lang="en-GB" sz="1600" dirty="0"/>
              <a:t>Most individuals who receive brief immunosuppression (≥40mg prednisolone per day or equivalent for children) for an acute episode (for example, asthma / COPD / COVID-19) and individuals on replacement corticosteroids for adrenal insufficiency </a:t>
            </a:r>
            <a:r>
              <a:rPr lang="en-GB" sz="1600" b="1" dirty="0"/>
              <a:t>are not </a:t>
            </a:r>
            <a:r>
              <a:rPr lang="en-GB" sz="1600" dirty="0"/>
              <a:t>considered severely immunosuppressed sufficient to prevent response to vaccination. </a:t>
            </a:r>
          </a:p>
          <a:p>
            <a:pPr marL="0" indent="0" algn="ctr">
              <a:buNone/>
            </a:pPr>
            <a:r>
              <a:rPr lang="en-GB" sz="1600" dirty="0"/>
              <a:t>Individuals who are severely immunosuppressed, as defined by </a:t>
            </a:r>
            <a:r>
              <a:rPr lang="en-GB" sz="1600" dirty="0">
                <a:effectLst/>
                <a:hlinkClick r:id="rId3" tooltip="https://www.gov.uk/government/publications/covid-19-the-green-book-chapter-14a"/>
              </a:rPr>
              <a:t> Chapter 14a Green Book</a:t>
            </a:r>
            <a:r>
              <a:rPr lang="en-GB" sz="1600" dirty="0"/>
              <a:t> and/or have been referred for vaccination by a specialist who has designated them as group 01 or 02 as described in WIS (Welsh Immunisation System) are eligible for their COVID-19 vaccine via a PGD:</a:t>
            </a:r>
            <a:r>
              <a:rPr lang="en-GB" sz="1600" dirty="0">
                <a:hlinkClick r:id="rId4"/>
              </a:rPr>
              <a:t> Patient Group Directions (PGD) - Welsh Medicines Advice Service (wales.nhs.uk)</a:t>
            </a:r>
            <a:endParaRPr lang="en-GB" sz="1600" dirty="0"/>
          </a:p>
          <a:p>
            <a:pPr marL="0" indent="0">
              <a:buNone/>
            </a:pPr>
            <a:endParaRPr lang="en-GB" sz="1800" dirty="0"/>
          </a:p>
        </p:txBody>
      </p:sp>
      <p:sp>
        <p:nvSpPr>
          <p:cNvPr id="5" name="Slide Number Placeholder 4">
            <a:extLst>
              <a:ext uri="{FF2B5EF4-FFF2-40B4-BE49-F238E27FC236}">
                <a16:creationId xmlns:a16="http://schemas.microsoft.com/office/drawing/2014/main" id="{EB292342-E793-C4F7-2D92-67C4BCCA2E8E}"/>
              </a:ext>
            </a:extLst>
          </p:cNvPr>
          <p:cNvSpPr>
            <a:spLocks noGrp="1"/>
          </p:cNvSpPr>
          <p:nvPr>
            <p:ph type="sldNum" sz="quarter" idx="12"/>
          </p:nvPr>
        </p:nvSpPr>
        <p:spPr/>
        <p:txBody>
          <a:bodyPr/>
          <a:lstStyle/>
          <a:p>
            <a:fld id="{561D0CCE-8DCC-44DC-A653-AE62B1D84A52}" type="slidenum">
              <a:rPr lang="en-GB" smtClean="0"/>
              <a:pPr/>
              <a:t>9</a:t>
            </a:fld>
            <a:endParaRPr lang="en-GB"/>
          </a:p>
        </p:txBody>
      </p:sp>
      <p:pic>
        <p:nvPicPr>
          <p:cNvPr id="6" name="Picture 5">
            <a:extLst>
              <a:ext uri="{FF2B5EF4-FFF2-40B4-BE49-F238E27FC236}">
                <a16:creationId xmlns:a16="http://schemas.microsoft.com/office/drawing/2014/main" id="{416D92B9-4000-B9C5-1D53-99F7FA17D513}"/>
              </a:ext>
            </a:extLst>
          </p:cNvPr>
          <p:cNvPicPr>
            <a:picLocks noChangeAspect="1"/>
          </p:cNvPicPr>
          <p:nvPr/>
        </p:nvPicPr>
        <p:blipFill rotWithShape="1">
          <a:blip r:embed="rId5"/>
          <a:srcRect l="36657" t="21274" r="38147" b="16854"/>
          <a:stretch/>
        </p:blipFill>
        <p:spPr>
          <a:xfrm>
            <a:off x="8259868" y="681036"/>
            <a:ext cx="3932132" cy="5431339"/>
          </a:xfrm>
          <a:prstGeom prst="rect">
            <a:avLst/>
          </a:prstGeom>
        </p:spPr>
      </p:pic>
      <p:pic>
        <p:nvPicPr>
          <p:cNvPr id="7" name="Picture 6">
            <a:extLst>
              <a:ext uri="{FF2B5EF4-FFF2-40B4-BE49-F238E27FC236}">
                <a16:creationId xmlns:a16="http://schemas.microsoft.com/office/drawing/2014/main" id="{2BA1AC4A-4CCF-0656-911C-A6360F21A05B}"/>
              </a:ext>
            </a:extLst>
          </p:cNvPr>
          <p:cNvPicPr>
            <a:picLocks noChangeAspect="1"/>
          </p:cNvPicPr>
          <p:nvPr/>
        </p:nvPicPr>
        <p:blipFill rotWithShape="1">
          <a:blip r:embed="rId6"/>
          <a:srcRect l="35636" t="23380" r="38231" b="9797"/>
          <a:stretch/>
        </p:blipFill>
        <p:spPr bwMode="auto">
          <a:xfrm>
            <a:off x="0" y="681036"/>
            <a:ext cx="3775841" cy="5431339"/>
          </a:xfrm>
          <a:prstGeom prst="rect">
            <a:avLst/>
          </a:prstGeom>
          <a:ln>
            <a:noFill/>
          </a:ln>
          <a:extLst>
            <a:ext uri="{53640926-AAD7-44D8-BBD7-CCE9431645EC}">
              <a14:shadowObscured xmlns:a14="http://schemas.microsoft.com/office/drawing/2010/main"/>
            </a:ext>
          </a:extLst>
        </p:spPr>
      </p:pic>
      <p:sp>
        <p:nvSpPr>
          <p:cNvPr id="8" name="Title 1">
            <a:extLst>
              <a:ext uri="{FF2B5EF4-FFF2-40B4-BE49-F238E27FC236}">
                <a16:creationId xmlns:a16="http://schemas.microsoft.com/office/drawing/2014/main" id="{D7618FC1-E941-8C6B-6E6C-FC5D4F94C469}"/>
              </a:ext>
            </a:extLst>
          </p:cNvPr>
          <p:cNvSpPr>
            <a:spLocks noGrp="1"/>
          </p:cNvSpPr>
          <p:nvPr>
            <p:ph type="title"/>
          </p:nvPr>
        </p:nvSpPr>
        <p:spPr>
          <a:xfrm>
            <a:off x="74428" y="0"/>
            <a:ext cx="12192000" cy="723901"/>
          </a:xfrm>
        </p:spPr>
        <p:txBody>
          <a:bodyPr/>
          <a:lstStyle/>
          <a:p>
            <a:pPr algn="ctr"/>
            <a:r>
              <a:rPr lang="en-GB" sz="4000" b="1" dirty="0"/>
              <a:t>Individuals who are severely  immunosuppressed </a:t>
            </a:r>
          </a:p>
        </p:txBody>
      </p:sp>
    </p:spTree>
    <p:extLst>
      <p:ext uri="{BB962C8B-B14F-4D97-AF65-F5344CB8AC3E}">
        <p14:creationId xmlns:p14="http://schemas.microsoft.com/office/powerpoint/2010/main" val="3870409098"/>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12" ma:contentTypeDescription="Create a new document." ma:contentTypeScope="" ma:versionID="6031f9ffa38ac8d4e4057ca974168dcb">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c36c6fdb57e3a11912df7ccb21ed7099"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9F3318E-419E-4691-9552-64B6766ACA4A}">
  <ds:schemaRefs>
    <ds:schemaRef ds:uri="b7e247b7-cca8-429f-8688-16f83c8fba5f"/>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f30bebb2-c01f-48d0-81da-dc8b123879c2"/>
    <ds:schemaRef ds:uri="http://schemas.microsoft.com/office/2006/documentManagement/types"/>
    <ds:schemaRef ds:uri="http://www.w3.org/XML/1998/namespace"/>
    <ds:schemaRef ds:uri="fd22ef30-2ac2-40dc-8039-cc1d65575c56"/>
    <ds:schemaRef ds:uri="f366afda-3745-45ac-b089-2151a6f325da"/>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BEF796F1-2F23-4486-A8A9-16ECDA7EDA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19321</TotalTime>
  <Words>11606</Words>
  <Application>Microsoft Office PowerPoint</Application>
  <PresentationFormat>Widescreen</PresentationFormat>
  <Paragraphs>659</Paragraphs>
  <Slides>71</Slides>
  <Notes>38</Notes>
  <HiddenSlides>0</HiddenSlides>
  <MMClips>0</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Office Theme</vt:lpstr>
      <vt:lpstr>PowerPoint Presentation</vt:lpstr>
      <vt:lpstr>Acknowledgements</vt:lpstr>
      <vt:lpstr>Pfizer Comirnaty® Omicron XBB.1.5 COVID-19 vaccines – spring 2024</vt:lpstr>
      <vt:lpstr>Pre-requisites to administering COVID-19 vaccine</vt:lpstr>
      <vt:lpstr>JCVI statement on COVID-19 vaccination in spring 2024 and considerations on future COVID-19 vaccination, 4 December 2023 published 07 February 2024</vt:lpstr>
      <vt:lpstr>JCVI statement on COVID-19 vaccination in spring 2024 and considerations on future COVID-19 vaccination, 4 December 2023 published 07 February 2024</vt:lpstr>
      <vt:lpstr>Welsh Health Circular (2024) 009 COVID-19 spring booster vaccination programme 2024  8th  February 2024</vt:lpstr>
      <vt:lpstr>Primary course and population immunity</vt:lpstr>
      <vt:lpstr>Individuals who are severely  immunosuppressed </vt:lpstr>
      <vt:lpstr>Severely immunosuppressed  additional doses and intervals </vt:lpstr>
      <vt:lpstr>Severely immunosuppressed  additional doses and intervals </vt:lpstr>
      <vt:lpstr>Timing of additional doses</vt:lpstr>
      <vt:lpstr>Individuals who receive bone marrow transplant and CAR-T therapy</vt:lpstr>
      <vt:lpstr>PowerPoint Presentation</vt:lpstr>
      <vt:lpstr>Pfizer Comirnaty® Omicron XBB.1.5▼ 10 microgram per dose dispersion for injection COVID-19 mRNA Vaccine  </vt:lpstr>
      <vt:lpstr>PowerPoint Presentation</vt:lpstr>
      <vt:lpstr>Current licence approval to administer Pfizer Comirnaty® Omicron XBB.1.5▼ 10 microgram per dose dispersion for injection COVID-19 mRNA Vaccine  </vt:lpstr>
      <vt:lpstr>Patient Group Directions (PGDs) and  National Protocols</vt:lpstr>
      <vt:lpstr>Key features of Pfizer Comirnaty® Omicron XBB.1.5▼ 10 microgram per dose dispersion for injection COVID-19 mRNA Vaccine  </vt:lpstr>
      <vt:lpstr>List of excipients: Pfizer Comirnaty® Omicron XBB.1.5▼ 10 microgram per dose dispersion for injection  COVID-19 mRNA Vaccine</vt:lpstr>
      <vt:lpstr>Polyethylene glycol (PEG) </vt:lpstr>
      <vt:lpstr>Storage and handling of Pfizer Comirnaty® Omicron XBB.1.5▼ 10 microgram per dose dispersion for injection COVID-19 mRNA Vaccine  </vt:lpstr>
      <vt:lpstr>Prior to giving the Pfizer Comirnaty® Omicron XBB.1.5▼ 10 microgram per dose dispersion for injection  COVID-19 mRNA Vaccine</vt:lpstr>
      <vt:lpstr>Contraindications - Pfizer Comirnaty® Omicron XBB.1.5▼ 10 microgram per dose dispersion for injection COVID-19 mRNA Vaccine</vt:lpstr>
      <vt:lpstr>Indication for use of Pfizer Comirnaty® Omicron XBB.1.5▼ 10 microgram per dose dispersion for injection COVID-19 mRNA Vaccine </vt:lpstr>
      <vt:lpstr>Vial verification - Pfizer Comirnaty® Omicron XBB.1.5▼ 10 microgram per dose dispersion  for injection COVID-19 mRNA Vaccine (CHILDREN 5 TO 11 YEARS), MULTIDOSE VIAL</vt:lpstr>
      <vt:lpstr>Presentation- Pfizer Comirnaty® Omicron XBB.1.5▼ 10 microgram per dose dispersion for injection  COVID-19 mRNA Vaccine</vt:lpstr>
      <vt:lpstr>Vaccine dose preparation(1) - Pfizer Comirnaty® Omicron XBB.1.5▼ 10 microgram per dose dispersion for injection COVID-19 mRNA Vaccine</vt:lpstr>
      <vt:lpstr>Vaccine dose preparation (2)</vt:lpstr>
      <vt:lpstr>Adverse reactions </vt:lpstr>
      <vt:lpstr>Pfizer Comirnaty® Omicron XBB.1.5▼ 30 microgram per dose dispersion for injection COVID-19 mRNA Vaccine  </vt:lpstr>
      <vt:lpstr>PowerPoint Presentation</vt:lpstr>
      <vt:lpstr>Current licence approval to administer Pfizer Comirnaty® Omicron XBB.1.5▼ 30 microgram per dose dispersion for injection COVID-19 mRNA Vaccine  </vt:lpstr>
      <vt:lpstr>Patient Group Directions (PGDs) and  National Protocols</vt:lpstr>
      <vt:lpstr>Key features of Pfizer Comirnaty® Omicron XBB.1.5▼ 30 microgram per dose dispersion for injection COVID-19 mRNA Vaccine  </vt:lpstr>
      <vt:lpstr>List of excipients: Pfizer Comirnaty® Omicron XBB.1.5▼ 30 microgram per dose dispersion for injection  COVID-19 mRNA Vaccine</vt:lpstr>
      <vt:lpstr>Polyethylene glycol (PEG) </vt:lpstr>
      <vt:lpstr>Storage and handling of Pfizer Comirnaty® Omicron XBB.1.5▼ 30 microgram per dose dispersion for injection COVID-19 mRNA Vaccine  </vt:lpstr>
      <vt:lpstr>Prior to giving the Pfizer Comirnaty® Omicron XBB.1.5▼ 30 microgram per dose dispersion for injection  COVID-19 mRNA Vaccine</vt:lpstr>
      <vt:lpstr>Contraindications - Pfizer Comirnaty® Omicron XBB.1.5▼ 30 microgram per dose dispersion for injection COVID-19 mRNA Vaccine</vt:lpstr>
      <vt:lpstr>Indication for use of Pfizer Comirnaty® Omicron XBB.1.5▼ 30 microgram per dose dispersion for injection COVID-19 mRNA Vaccine </vt:lpstr>
      <vt:lpstr>Vial verification: Pfizer Comirnaty® Omicron XBB.1.5▼ 30 microgram per dose dispersion for injection COVID-19 mRNA Vaccine (12 YEARS AND OLDER), MULTIDOSE VIAL</vt:lpstr>
      <vt:lpstr>Presentation- Pfizer Comirnaty® Omicron XBB.1.5▼ 30 microgram per dose dispersion for injection  COVID-19 mRNA Vaccine</vt:lpstr>
      <vt:lpstr>Vaccine dose preparation(1) - Pfizer Comirnaty® Omicron XBB.1.5▼ 30 microgram per dose dispersion for injection COVID-19 mRNA Vaccine</vt:lpstr>
      <vt:lpstr>Vaccine dose preparation (2)</vt:lpstr>
      <vt:lpstr>Adverse reactions   </vt:lpstr>
      <vt:lpstr>Myocarditis and pericarditis</vt:lpstr>
      <vt:lpstr>Guillain-Barré syndrome (GBS)</vt:lpstr>
      <vt:lpstr>Menstrual disorders and unexpected vaginal bleeding </vt:lpstr>
      <vt:lpstr>Pregnancy</vt:lpstr>
      <vt:lpstr>Breastfeeding</vt:lpstr>
      <vt:lpstr>Co-administration with other vaccines</vt:lpstr>
      <vt:lpstr>Consumables for use with Pfizer Comirnaty® Omicron XBB.1.5▼ (10 mcg and 30 mcg doses) dispersion for injection COVID-19 mRNA Vaccines  </vt:lpstr>
      <vt:lpstr>GBUK/Caina Safety Syringe 1ml 25G x 25mm with needle cover will be supplied with Pfizer Comirnaty® Omicron XBB.1.5▼ (10mcg and 30mcg doses) dispersion for injection COVID-19 mRNA Vaccine </vt:lpstr>
      <vt:lpstr>PowerPoint Presentation</vt:lpstr>
      <vt:lpstr>Vaccination site</vt:lpstr>
      <vt:lpstr>Vaccinating Individuals with bleeding disorders</vt:lpstr>
      <vt:lpstr>Individuals with history of COVID-19 infection</vt:lpstr>
      <vt:lpstr>Post vaccination waiting times</vt:lpstr>
      <vt:lpstr>Reporting Adverse Events </vt:lpstr>
      <vt:lpstr>Key messages</vt:lpstr>
      <vt:lpstr>Public resources spring 2024</vt:lpstr>
      <vt:lpstr>Patient leaflets</vt:lpstr>
      <vt:lpstr>Resources for COVID-19 campaigns</vt:lpstr>
      <vt:lpstr>Resources for COVID-19 campaigns</vt:lpstr>
      <vt:lpstr>Clinical script</vt:lpstr>
      <vt:lpstr>Using motivational interviewing for better conversations  </vt:lpstr>
      <vt:lpstr>PowerPoint Presentation</vt:lpstr>
      <vt:lpstr>Further information (1)</vt:lpstr>
      <vt:lpstr>Further information (2)</vt:lpstr>
      <vt:lpstr>Additional information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286</cp:revision>
  <dcterms:created xsi:type="dcterms:W3CDTF">2020-12-14T08:16:43Z</dcterms:created>
  <dcterms:modified xsi:type="dcterms:W3CDTF">2024-03-08T15:05:57Z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