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 id="2147483675" r:id="rId6"/>
    <p:sldMasterId id="2147483679" r:id="rId7"/>
  </p:sldMasterIdLst>
  <p:notesMasterIdLst>
    <p:notesMasterId r:id="rId66"/>
  </p:notesMasterIdLst>
  <p:handoutMasterIdLst>
    <p:handoutMasterId r:id="rId67"/>
  </p:handoutMasterIdLst>
  <p:sldIdLst>
    <p:sldId id="2147376665" r:id="rId8"/>
    <p:sldId id="2147375649" r:id="rId9"/>
    <p:sldId id="2147375749" r:id="rId10"/>
    <p:sldId id="2147376666" r:id="rId11"/>
    <p:sldId id="2147376649" r:id="rId12"/>
    <p:sldId id="2147376650" r:id="rId13"/>
    <p:sldId id="2147375754" r:id="rId14"/>
    <p:sldId id="2147375755" r:id="rId15"/>
    <p:sldId id="2147375756" r:id="rId16"/>
    <p:sldId id="2147376640" r:id="rId17"/>
    <p:sldId id="2147376615" r:id="rId18"/>
    <p:sldId id="2147376611" r:id="rId19"/>
    <p:sldId id="2147376641" r:id="rId20"/>
    <p:sldId id="2147376655" r:id="rId21"/>
    <p:sldId id="2147376645" r:id="rId22"/>
    <p:sldId id="2147376637" r:id="rId23"/>
    <p:sldId id="2147376589" r:id="rId24"/>
    <p:sldId id="2147375823" r:id="rId25"/>
    <p:sldId id="2147376590" r:id="rId26"/>
    <p:sldId id="2147376656" r:id="rId27"/>
    <p:sldId id="2147376596" r:id="rId28"/>
    <p:sldId id="2147376548" r:id="rId29"/>
    <p:sldId id="2147376564" r:id="rId30"/>
    <p:sldId id="2147375859" r:id="rId31"/>
    <p:sldId id="2147375689" r:id="rId32"/>
    <p:sldId id="2147376546" r:id="rId33"/>
    <p:sldId id="2147376547" r:id="rId34"/>
    <p:sldId id="2147375827" r:id="rId35"/>
    <p:sldId id="2147375836" r:id="rId36"/>
    <p:sldId id="2147375834" r:id="rId37"/>
    <p:sldId id="2147375828" r:id="rId38"/>
    <p:sldId id="2147376569" r:id="rId39"/>
    <p:sldId id="2147376565" r:id="rId40"/>
    <p:sldId id="2147375642" r:id="rId41"/>
    <p:sldId id="2147375637" r:id="rId42"/>
    <p:sldId id="2147375829" r:id="rId43"/>
    <p:sldId id="2147376549" r:id="rId44"/>
    <p:sldId id="2147375852" r:id="rId45"/>
    <p:sldId id="2147375861" r:id="rId46"/>
    <p:sldId id="2147376667" r:id="rId47"/>
    <p:sldId id="2147376653" r:id="rId48"/>
    <p:sldId id="2147376568" r:id="rId49"/>
    <p:sldId id="2147375843" r:id="rId50"/>
    <p:sldId id="2147376571" r:id="rId51"/>
    <p:sldId id="510" r:id="rId52"/>
    <p:sldId id="2147376664" r:id="rId53"/>
    <p:sldId id="2147376682" r:id="rId54"/>
    <p:sldId id="2147375690" r:id="rId55"/>
    <p:sldId id="2147376646" r:id="rId56"/>
    <p:sldId id="2147376594" r:id="rId57"/>
    <p:sldId id="2147375856" r:id="rId58"/>
    <p:sldId id="2147376562" r:id="rId59"/>
    <p:sldId id="508" r:id="rId60"/>
    <p:sldId id="2147376574" r:id="rId61"/>
    <p:sldId id="2147376609" r:id="rId62"/>
    <p:sldId id="482" r:id="rId63"/>
    <p:sldId id="345" r:id="rId64"/>
    <p:sldId id="346"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8D0B7555-513D-0555-6327-44435E9246FA}" name="Jackie Blayney (Public Health Wales - No. 2 Capital Quarter)" initials="JB(HWN2CQ" userId="S::Jackie.Blayney@wales.nhs.uk::633d779f-4707-4e3e-888e-a968d3c25860"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7"/>
    <a:srgbClr val="29B8CE"/>
    <a:srgbClr val="FFDC00"/>
    <a:srgbClr val="01ABF7"/>
    <a:srgbClr val="B2E7F0"/>
    <a:srgbClr val="212A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63A8B5-18C1-8480-5AD3-1798F749E928}" v="202" dt="2025-09-03T15:41:31.608"/>
    <p1510:client id="{2C05040C-0B3A-D8F9-F21F-CE5742AC2054}" v="21" dt="2025-09-03T19:54:07.454"/>
    <p1510:client id="{4107FAF9-424A-4082-8FEA-F6DB6471EC49}" v="1" dt="2025-09-04T13:44:41.887"/>
    <p1510:client id="{88871CDE-7D80-3861-5C6D-20A9226B93E5}" v="39" dt="2025-09-04T10:05:58.4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notesMaster" Target="notesMasters/notesMaster1.xml"/><Relationship Id="rId74"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handoutMaster" Target="handoutMasters/handoutMaster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 Type="http://schemas.openxmlformats.org/officeDocument/2006/relationships/slideMaster" Target="slideMasters/slideMaster4.xml"/><Relationship Id="rId7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09/09/2025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09/09/2025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cines.org.uk/emc/product/101152/smpc"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medicines.org.uk/emc/product/101151/smpc"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ines.org.uk/emc/product/101152/smpc"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01152/smpc"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phw.nhs.wales/topics/immunisation-and-vaccines/leaflets/"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52.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cdc.gov/vaccines-children/before-during-after-shots/how-to-hold-your-child.html?CDC_AAref_Val=https://www.cdc.gov/vaccines/parents/visit/holds-factsheet.html"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ps.nhs.uk/articles/off-label-medicine-use-under-a-patient-group-direc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Material contained in this document may be reproduced without prior permission provided it is done so accurately and is not used in a misleading context.</a:t>
            </a:r>
            <a:endParaRPr lang="en-US"/>
          </a:p>
          <a:p>
            <a:r>
              <a:rPr lang="en-GB"/>
              <a:t>Acknowledgement to Public Health Wales NHS Trust to be stated.</a:t>
            </a:r>
          </a:p>
          <a:p>
            <a:r>
              <a:rPr lang="en-GB"/>
              <a:t>© 2025 Public Health Wales NHS Trust.</a:t>
            </a:r>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3155124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treatment and recovery, these individuals should be considered for a full course of revaccination for all vaccines used in the routine </a:t>
            </a:r>
            <a:r>
              <a:rPr lang="en-US" err="1"/>
              <a:t>programme</a:t>
            </a:r>
            <a:r>
              <a:rPr lang="en-US"/>
              <a:t> (</a:t>
            </a:r>
            <a:r>
              <a:rPr lang="en-US">
                <a:hlinkClick r:id="rId3"/>
              </a:rPr>
              <a:t>https://www.gov.uk/government/publications/immunisation-of-individuals-with-underlying-medical-conditions-the-green-book-chapter-7)</a:t>
            </a:r>
            <a:r>
              <a:rPr lang="en-US"/>
              <a:t> under specialist advice.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479116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Comirnaty LP.8.1 3 micrograms/dose concentrate for dispersion for injection, 3-dose vial - Summary of Product Characteristics (SmPC) - (emc) | 101152</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837493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hlinkClick r:id="rId3"/>
              </a:rPr>
              <a:t>Comirnaty LP.8.1 10 micrograms/dose dispersion for injection, single dose vial - Summary of Product Characteristics (SmPC) - (emc) | 101151</a:t>
            </a:r>
            <a:endParaRPr lang="en-US"/>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3238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67710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r>
              <a:rPr lang="en-GB" sz="120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a:solidFill>
                  <a:srgbClr val="000000"/>
                </a:solidFill>
                <a:effectLst/>
                <a:latin typeface="Arial" panose="020B0604020202020204" pitchFamily="34" charset="0"/>
                <a:ea typeface="Calibri" panose="020F0502020204030204" pitchFamily="34" charset="0"/>
              </a:rPr>
              <a:t> </a:t>
            </a:r>
            <a:r>
              <a:rPr lang="en-GB" sz="120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17360588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ADD LINK TO SMPC IN NOTES BOX</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448871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ADD LINK TO PUBLISHED SMPC’s HERE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2648144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Comirnaty LP.8.1 3 micrograms/dose concentrate for dispersion for injection, 3-dose vial - Summary of Product Characteristics (SmPC) - (emc) | 101152</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1976492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hlinkClick r:id="rId3"/>
              </a:rPr>
              <a:t>Comirnaty LP.8.1 3 micrograms/dose concentrate for dispersion for injection, 3-dose vial - Summary of Product Characteristics (SmPC) - (emc) | 101152</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474240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8872437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defRPr/>
            </a:pPr>
            <a:endParaRPr lang="en-GB" b="1">
              <a:solidFill>
                <a:srgbClr val="00A7A7"/>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solidFill>
                <a:srgbClr val="00A7A7"/>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8D04E-65DF-D91D-2186-6542B9640D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77FB89-228D-A957-2CB4-12F72A420E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06FA95-689E-31CD-7024-C3CA35DC48A9}"/>
              </a:ext>
            </a:extLst>
          </p:cNvPr>
          <p:cNvSpPr>
            <a:spLocks noGrp="1"/>
          </p:cNvSpPr>
          <p:nvPr>
            <p:ph type="body" idx="1"/>
          </p:nvPr>
        </p:nvSpPr>
        <p:spPr/>
        <p:txBody>
          <a:bodyPr/>
          <a:lstStyle/>
          <a:p>
            <a:endParaRPr lang="en-GB">
              <a:ea typeface="Calibri"/>
              <a:cs typeface="Calibri"/>
            </a:endParaRPr>
          </a:p>
        </p:txBody>
      </p:sp>
      <p:sp>
        <p:nvSpPr>
          <p:cNvPr id="4" name="Footer Placeholder 3">
            <a:extLst>
              <a:ext uri="{FF2B5EF4-FFF2-40B4-BE49-F238E27FC236}">
                <a16:creationId xmlns:a16="http://schemas.microsoft.com/office/drawing/2014/main" id="{EC7DBCD8-C6F9-3A2E-92F5-2AD092DA84BB}"/>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C2F8AF2F-CB57-EC7B-84B5-53823AA41106}"/>
              </a:ext>
            </a:extLst>
          </p:cNvPr>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660078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Leaflets - Public Health Wales</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30455044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E9AB69-1183-4A53-8418-DBE90C92BBE7}" type="slidenum">
              <a:rPr lang="en-GB" smtClean="0"/>
              <a:t>53</a:t>
            </a:fld>
            <a:endParaRPr lang="en-GB"/>
          </a:p>
        </p:txBody>
      </p:sp>
    </p:spTree>
    <p:extLst>
      <p:ext uri="{BB962C8B-B14F-4D97-AF65-F5344CB8AC3E}">
        <p14:creationId xmlns:p14="http://schemas.microsoft.com/office/powerpoint/2010/main" val="24638555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How to Hold Your Child During Vaccination | Childhood Vaccines | CDC</a:t>
            </a:r>
            <a:endParaRPr lang="en-GB"/>
          </a:p>
          <a:p>
            <a:r>
              <a:rPr lang="en-GB"/>
              <a:t>Centres for Disease Control and Prevention CDC</a:t>
            </a:r>
          </a:p>
        </p:txBody>
      </p:sp>
      <p:sp>
        <p:nvSpPr>
          <p:cNvPr id="4" name="Slide Number Placeholder 3"/>
          <p:cNvSpPr>
            <a:spLocks noGrp="1"/>
          </p:cNvSpPr>
          <p:nvPr>
            <p:ph type="sldNum" sz="quarter" idx="10"/>
          </p:nvPr>
        </p:nvSpPr>
        <p:spPr/>
        <p:txBody>
          <a:bodyPr/>
          <a:lstStyle/>
          <a:p>
            <a:fld id="{50E9AB69-1183-4A53-8418-DBE90C92BBE7}" type="slidenum">
              <a:rPr lang="en-GB" smtClean="0"/>
              <a:t>54</a:t>
            </a:fld>
            <a:endParaRPr lang="en-GB"/>
          </a:p>
        </p:txBody>
      </p:sp>
    </p:spTree>
    <p:extLst>
      <p:ext uri="{BB962C8B-B14F-4D97-AF65-F5344CB8AC3E}">
        <p14:creationId xmlns:p14="http://schemas.microsoft.com/office/powerpoint/2010/main" val="26667091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34139196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58</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0400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https://www.sps.nhs.uk/articles/off-label-medicine-use-under-a-patient-group-direction/</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709771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177987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443766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229763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26441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92963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442233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35883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185115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53239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720680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1488481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68766942"/>
      </p:ext>
    </p:extLst>
  </p:cSld>
  <p:clrMap bg1="lt1" tx1="dk1" bg2="lt2" tx2="dk2" accent1="accent1" accent2="accent2" accent3="accent3" accent4="accent4" accent5="accent5" accent6="accent6" hlink="hlink" folHlink="folHlink"/>
  <p:sldLayoutIdLst>
    <p:sldLayoutId id="2147483652" r:id="rId1"/>
    <p:sldLayoutId id="2147483653"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784948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067820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cines.org.uk/emc/product/101152/smpc"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gov.uk/government/publications/covid-19-the-green-book-chapter-14a"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www.wmic.wales.nhs.uk/pgds-templates-advic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medicines.org.uk/emc/product/101152/smpc"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ines.org.uk/emc/product/101151/smpc"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hyperlink" Target="https://www.medicines.org.uk/emc/product/101151/smpc" TargetMode="External"/><Relationship Id="rId2" Type="http://schemas.openxmlformats.org/officeDocument/2006/relationships/hyperlink" Target="https://www.medicines.org.uk/emc/product/101152/smpc" TargetMode="External"/><Relationship Id="rId1" Type="http://schemas.openxmlformats.org/officeDocument/2006/relationships/slideLayout" Target="../slideLayouts/slideLayout3.xml"/><Relationship Id="rId5" Type="http://schemas.openxmlformats.org/officeDocument/2006/relationships/hyperlink" Target="https://vk.ovg.ox.ac.uk/vk/vaccine-ingredients" TargetMode="External"/><Relationship Id="rId4" Type="http://schemas.openxmlformats.org/officeDocument/2006/relationships/hyperlink" Target="https://www.medicines.org.uk/emc/product/15836/smpc"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resources.gandn.com/vanishpoint-online-trainin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phw.nhs.wales/services-and-teams/harp/infection-prevention-and-control/guidance/" TargetMode="External"/><Relationship Id="rId2" Type="http://schemas.openxmlformats.org/officeDocument/2006/relationships/hyperlink" Target="https://gbukgroup.com/safety-syringe-with-fixed-needle/" TargetMode="Externa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resources.gandn.com/vanishpoint-online-train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scanmail.trustwave.com/?c=261&amp;d=z6LK5c4IgwNlZX2g-b7RZvLwhpWtttQ3XOdJ2GeYiQ&amp;u=https%3a%2f%2fresources%2egandn%2ecom%2fvanishpoint-online-training"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phw.nhs.wales/topics/immunisation-and-vaccines/vaccine-resources-for-health-and-social-care-professionals/patient-group-directions-pgds-and-protocols-landing-page/" TargetMode="External"/><Relationship Id="rId1" Type="http://schemas.openxmlformats.org/officeDocument/2006/relationships/slideLayout" Target="../slideLayouts/slideLayout3.xml"/><Relationship Id="rId4" Type="http://schemas.openxmlformats.org/officeDocument/2006/relationships/hyperlink" Target="https://www.wmic.wales.nhs.uk/pgds-templates-advice/#immunisations"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01152/smpc"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hyperlink" Target="https://www.medicines.org.uk/emc/product/101151/smpc"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wales/national-covid-19-vaccination-programme-autumn-2025-whc2025022-html"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covid-19-the-green-book-chapter-14a"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ww.gov.uk/government/publications/consent-the-green-book-chapter-2" TargetMode="Externa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s://www.legislation.gov.uk/ukpga/2005/9/contents"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yellowcard.mhra.gov.uk/" TargetMode="External"/><Relationship Id="rId1" Type="http://schemas.openxmlformats.org/officeDocument/2006/relationships/slideLayout" Target="../slideLayouts/slideLayout3.xml"/><Relationship Id="rId5" Type="http://schemas.openxmlformats.org/officeDocument/2006/relationships/hyperlink" Target="http://www.mhra.gov.uk/yellowcard" TargetMode="External"/><Relationship Id="rId4" Type="http://schemas.openxmlformats.org/officeDocument/2006/relationships/image" Target="../media/image2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s://phw.nhs.wales/services-and-teams/health-information-resources/" TargetMode="External"/><Relationship Id="rId3" Type="http://schemas.openxmlformats.org/officeDocument/2006/relationships/hyperlink" Target="https://phw.nhs.wales/topics/immunisation-and-vaccines/" TargetMode="External"/><Relationship Id="rId7"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s://phw.nhs.wales/topics/immunisation-and-vaccines/leaflets/"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hyperlink" Target="https://phw.nhs.wales/topics/immunisation-and-vaccines/covid-19-vaccination-information/"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w/"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hyperlink" Target="https://www.cdc.gov/vaccines-children/before-during-after-shots/how-to-hold-your-child.html?CDC_AAref_Val=https://www.cdc.gov/vaccines/parents/visit/holds-factsheet.html"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s://rise.articulate.com/share/evTxd6RphfsOgTtJuHB-2b_IickS5PAv#/"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hyperlink" Target="https://www.gov.uk/government/publications/covid-19-vaccination-programme-guidance-for-healthcare-practitioners" TargetMode="Externa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hyperlink" Target="https://www.gov.wales/national-covid-19-vaccination-programme-autumn-2025-whc2025022-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national-covid-19-vaccination-programme-autumn-2025-whc2025022-html"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56971" y="2992791"/>
            <a:ext cx="9972161" cy="719137"/>
          </a:xfrm>
        </p:spPr>
        <p:txBody>
          <a:bodyPr>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a:t>VPDP update: Respiratory Planning and Delivery Meeting</a:t>
            </a:r>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p:txBody>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a:t>Hawys Youlden, Lead Nurse Immunisation</a:t>
            </a: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614178" y="4633359"/>
            <a:ext cx="7041091" cy="934811"/>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32">
                <a:solidFill>
                  <a:schemeClr val="bg1"/>
                </a:solidFill>
              </a:rPr>
              <a:t>Vaccine Preventable Disease Programme</a:t>
            </a:r>
          </a:p>
          <a:p>
            <a:r>
              <a:rPr lang="en-GB" sz="2432">
                <a:solidFill>
                  <a:schemeClr val="bg1"/>
                </a:solidFill>
              </a:rPr>
              <a:t>Public Health Wales</a:t>
            </a:r>
          </a:p>
          <a:p>
            <a:r>
              <a:rPr lang="en-GB" sz="2400">
                <a:solidFill>
                  <a:schemeClr val="bg1"/>
                </a:solidFill>
                <a:cs typeface="Arial"/>
              </a:rPr>
              <a:t>Version 1</a:t>
            </a:r>
          </a:p>
          <a:p>
            <a:r>
              <a:rPr lang="en-GB" sz="2400">
                <a:solidFill>
                  <a:schemeClr val="bg1"/>
                </a:solidFill>
                <a:cs typeface="Arial"/>
              </a:rPr>
              <a:t>1 September 2025</a:t>
            </a:r>
            <a:endParaRPr lang="en-GB">
              <a:solidFill>
                <a:schemeClr val="bg1"/>
              </a:solidFill>
            </a:endParaRPr>
          </a:p>
        </p:txBody>
      </p:sp>
      <p:sp>
        <p:nvSpPr>
          <p:cNvPr id="2" name="TextBox 1">
            <a:extLst>
              <a:ext uri="{FF2B5EF4-FFF2-40B4-BE49-F238E27FC236}">
                <a16:creationId xmlns:a16="http://schemas.microsoft.com/office/drawing/2014/main" id="{37D10F6B-E19D-5A6E-7B80-CA89FCB9D460}"/>
              </a:ext>
            </a:extLst>
          </p:cNvPr>
          <p:cNvSpPr txBox="1"/>
          <p:nvPr/>
        </p:nvSpPr>
        <p:spPr>
          <a:xfrm>
            <a:off x="-453527" y="2089533"/>
            <a:ext cx="1264919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a:solidFill>
                  <a:srgbClr val="FFFFFF"/>
                </a:solidFill>
                <a:cs typeface="Segoe UI"/>
              </a:rPr>
              <a:t>COVID-19 Vaccination – Autumn 2025 </a:t>
            </a:r>
            <a:r>
              <a:rPr lang="en-US" sz="2800">
                <a:cs typeface="Segoe UI"/>
              </a:rPr>
              <a:t>​</a:t>
            </a:r>
          </a:p>
          <a:p>
            <a:pPr algn="ctr"/>
            <a:r>
              <a:rPr lang="en-GB" sz="2800" b="1">
                <a:solidFill>
                  <a:srgbClr val="FFFFFF"/>
                </a:solidFill>
                <a:cs typeface="Segoe UI"/>
              </a:rPr>
              <a:t>Pfizer Comirnaty</a:t>
            </a:r>
            <a:r>
              <a:rPr lang="en-GB" sz="1850" b="1" baseline="30000">
                <a:solidFill>
                  <a:srgbClr val="FFFFFF"/>
                </a:solidFill>
                <a:cs typeface="Segoe UI"/>
              </a:rPr>
              <a:t>®</a:t>
            </a:r>
            <a:r>
              <a:rPr lang="en-GB" sz="2800" b="1">
                <a:solidFill>
                  <a:srgbClr val="FFFFFF"/>
                </a:solidFill>
                <a:cs typeface="Segoe UI"/>
              </a:rPr>
              <a:t> LP.8.1</a:t>
            </a:r>
            <a:r>
              <a:rPr lang="en-US" sz="2800">
                <a:cs typeface="Segoe UI"/>
              </a:rPr>
              <a:t>​</a:t>
            </a:r>
          </a:p>
          <a:p>
            <a:pPr algn="ctr"/>
            <a:r>
              <a:rPr lang="en-GB" sz="2800" b="1">
                <a:solidFill>
                  <a:srgbClr val="FFFFFF"/>
                </a:solidFill>
                <a:cs typeface="Segoe UI"/>
              </a:rPr>
              <a:t>(3 microgram/dose for those aged 6 months to 4 years &amp; </a:t>
            </a:r>
            <a:r>
              <a:rPr lang="en-US" sz="2800">
                <a:cs typeface="Segoe UI"/>
              </a:rPr>
              <a:t>​</a:t>
            </a:r>
          </a:p>
          <a:p>
            <a:pPr algn="ctr"/>
            <a:r>
              <a:rPr lang="en-GB" sz="2800" b="1">
                <a:solidFill>
                  <a:srgbClr val="FFFFFF"/>
                </a:solidFill>
                <a:cs typeface="Segoe UI"/>
              </a:rPr>
              <a:t>10 microgram/dose for those aged 5 to 11 years) </a:t>
            </a:r>
            <a:r>
              <a:rPr lang="en-US" sz="2800">
                <a:cs typeface="Segoe UI"/>
              </a:rPr>
              <a:t>​</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CCD6F-A6A2-F332-AF73-C682399EF33D}"/>
              </a:ext>
            </a:extLst>
          </p:cNvPr>
          <p:cNvSpPr>
            <a:spLocks noGrp="1"/>
          </p:cNvSpPr>
          <p:nvPr>
            <p:ph type="title"/>
          </p:nvPr>
        </p:nvSpPr>
        <p:spPr>
          <a:xfrm>
            <a:off x="152400" y="0"/>
            <a:ext cx="11887200" cy="931871"/>
          </a:xfrm>
        </p:spPr>
        <p:txBody>
          <a:bodyPr/>
          <a:lstStyle/>
          <a:p>
            <a:pPr algn="ctr"/>
            <a:r>
              <a:rPr lang="en-GB" sz="3600" b="1"/>
              <a:t>Individuals aged 6 months to 11 years with severe immunosuppression </a:t>
            </a:r>
          </a:p>
        </p:txBody>
      </p:sp>
      <p:sp>
        <p:nvSpPr>
          <p:cNvPr id="3" name="Content Placeholder 2">
            <a:extLst>
              <a:ext uri="{FF2B5EF4-FFF2-40B4-BE49-F238E27FC236}">
                <a16:creationId xmlns:a16="http://schemas.microsoft.com/office/drawing/2014/main" id="{5D34C379-9131-0D8C-DCA8-0390F1232134}"/>
              </a:ext>
            </a:extLst>
          </p:cNvPr>
          <p:cNvSpPr>
            <a:spLocks noGrp="1"/>
          </p:cNvSpPr>
          <p:nvPr>
            <p:ph idx="1"/>
          </p:nvPr>
        </p:nvSpPr>
        <p:spPr>
          <a:xfrm>
            <a:off x="838200" y="1068395"/>
            <a:ext cx="5624245" cy="4917417"/>
          </a:xfrm>
        </p:spPr>
        <p:txBody>
          <a:bodyPr lIns="91440" tIns="45720" rIns="91440" bIns="45720" anchor="t"/>
          <a:lstStyle/>
          <a:p>
            <a:r>
              <a:rPr lang="en-GB" sz="2000" dirty="0"/>
              <a:t>Individuals aged 6 months to 11 years who have severe immunosuppression, are defined in Box 2 of</a:t>
            </a:r>
            <a:r>
              <a:rPr lang="en-GB" sz="2000" dirty="0">
                <a:solidFill>
                  <a:schemeClr val="accent1">
                    <a:lumMod val="76000"/>
                  </a:schemeClr>
                </a:solidFill>
              </a:rPr>
              <a:t> </a:t>
            </a:r>
            <a:r>
              <a:rPr lang="en-GB" sz="2000" dirty="0">
                <a:solidFill>
                  <a:schemeClr val="accent1">
                    <a:lumMod val="76000"/>
                  </a:schemeClr>
                </a:solidFill>
                <a:latin typeface="Arial"/>
                <a:hlinkClick r:id="rId2">
                  <a:extLst>
                    <a:ext uri="{A12FA001-AC4F-418D-AE19-62706E023703}">
                      <ahyp:hlinkClr xmlns:ahyp="http://schemas.microsoft.com/office/drawing/2018/hyperlinkcolor" val="tx"/>
                    </a:ext>
                  </a:extLst>
                </a:hlinkClick>
              </a:rPr>
              <a:t>Green Book COVID-19 chapter </a:t>
            </a:r>
            <a:endParaRPr lang="en-GB" sz="2000">
              <a:solidFill>
                <a:schemeClr val="accent1">
                  <a:lumMod val="76000"/>
                </a:schemeClr>
              </a:solidFill>
              <a:cs typeface="Arial"/>
            </a:endParaRPr>
          </a:p>
          <a:p>
            <a:r>
              <a:rPr lang="en-GB" sz="2000" dirty="0"/>
              <a:t>Most individuals who receive brief immunosuppression (≥40mg prednisolone per day or equivalent for children) for an acute episode (for example, asthma / COPD / COVID-19) and individuals on replacement corticosteroids for adrenal insufficiency are </a:t>
            </a:r>
            <a:r>
              <a:rPr lang="en-GB" sz="2000" b="1" dirty="0"/>
              <a:t>not </a:t>
            </a:r>
            <a:r>
              <a:rPr lang="en-GB" sz="2000" dirty="0"/>
              <a:t>considered severely immunosuppressed sufficient to prevent response to vaccination. </a:t>
            </a:r>
            <a:endParaRPr lang="en-GB" sz="2000" dirty="0">
              <a:cs typeface="Arial"/>
            </a:endParaRPr>
          </a:p>
          <a:p>
            <a:r>
              <a:rPr lang="en-GB" sz="2000" dirty="0"/>
              <a:t>Severely immunosuppressed individuals are expected to be eligible for regular vaccination in all subsequent seasonal campaigns.</a:t>
            </a:r>
            <a:endParaRPr lang="en-GB" sz="2000" dirty="0">
              <a:cs typeface="Arial"/>
            </a:endParaRPr>
          </a:p>
          <a:p>
            <a:endParaRPr lang="en-GB" sz="2000"/>
          </a:p>
        </p:txBody>
      </p:sp>
      <p:sp>
        <p:nvSpPr>
          <p:cNvPr id="5" name="Slide Number Placeholder 4">
            <a:extLst>
              <a:ext uri="{FF2B5EF4-FFF2-40B4-BE49-F238E27FC236}">
                <a16:creationId xmlns:a16="http://schemas.microsoft.com/office/drawing/2014/main" id="{97DDC2A4-3C89-35D5-2491-F0894F822562}"/>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6" name="Content Placeholder 6">
            <a:extLst>
              <a:ext uri="{FF2B5EF4-FFF2-40B4-BE49-F238E27FC236}">
                <a16:creationId xmlns:a16="http://schemas.microsoft.com/office/drawing/2014/main" id="{D4CFD227-9DF0-B85C-CD6D-054E495FACAF}"/>
              </a:ext>
            </a:extLst>
          </p:cNvPr>
          <p:cNvPicPr>
            <a:picLocks noChangeAspect="1"/>
          </p:cNvPicPr>
          <p:nvPr/>
        </p:nvPicPr>
        <p:blipFill rotWithShape="1">
          <a:blip r:embed="rId3"/>
          <a:srcRect l="37041" t="24497" r="38200" b="14159"/>
          <a:stretch/>
        </p:blipFill>
        <p:spPr>
          <a:xfrm>
            <a:off x="7438489" y="1068395"/>
            <a:ext cx="3528317" cy="4819314"/>
          </a:xfrm>
          <a:prstGeom prst="rect">
            <a:avLst/>
          </a:prstGeom>
        </p:spPr>
      </p:pic>
      <p:sp>
        <p:nvSpPr>
          <p:cNvPr id="8" name="TextBox 7">
            <a:extLst>
              <a:ext uri="{FF2B5EF4-FFF2-40B4-BE49-F238E27FC236}">
                <a16:creationId xmlns:a16="http://schemas.microsoft.com/office/drawing/2014/main" id="{34DC7DF0-6905-F9C4-B5F3-3DCCDD041FA5}"/>
              </a:ext>
            </a:extLst>
          </p:cNvPr>
          <p:cNvSpPr txBox="1"/>
          <p:nvPr/>
        </p:nvSpPr>
        <p:spPr>
          <a:xfrm>
            <a:off x="7438489" y="5887709"/>
            <a:ext cx="3528317" cy="338554"/>
          </a:xfrm>
          <a:prstGeom prst="rect">
            <a:avLst/>
          </a:prstGeom>
          <a:noFill/>
        </p:spPr>
        <p:txBody>
          <a:bodyPr wrap="square" lIns="91440" tIns="45720" rIns="91440" bIns="45720" anchor="t">
            <a:spAutoFit/>
          </a:bodyPr>
          <a:lstStyle/>
          <a:p>
            <a:pPr marL="0" indent="0" algn="ctr">
              <a:buNone/>
            </a:pPr>
            <a:r>
              <a:rPr lang="en-GB" sz="1600" dirty="0">
                <a:hlinkClick r:id="rId2"/>
              </a:rPr>
              <a:t>Green Book COVID-19 chapter </a:t>
            </a:r>
            <a:endParaRPr lang="en-GB" sz="1600" dirty="0">
              <a:cs typeface="Arial"/>
            </a:endParaRPr>
          </a:p>
        </p:txBody>
      </p:sp>
    </p:spTree>
    <p:extLst>
      <p:ext uri="{BB962C8B-B14F-4D97-AF65-F5344CB8AC3E}">
        <p14:creationId xmlns:p14="http://schemas.microsoft.com/office/powerpoint/2010/main" val="1631574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B7B89-AFD4-B874-D7F9-56142E41BCF3}"/>
              </a:ext>
            </a:extLst>
          </p:cNvPr>
          <p:cNvSpPr>
            <a:spLocks noGrp="1"/>
          </p:cNvSpPr>
          <p:nvPr>
            <p:ph type="title"/>
          </p:nvPr>
        </p:nvSpPr>
        <p:spPr>
          <a:xfrm>
            <a:off x="953948" y="44232"/>
            <a:ext cx="10515600" cy="615525"/>
          </a:xfrm>
        </p:spPr>
        <p:txBody>
          <a:bodyPr/>
          <a:lstStyle/>
          <a:p>
            <a:r>
              <a:rPr lang="en-GB" sz="4000" b="1"/>
              <a:t>Dosing and schedule</a:t>
            </a:r>
          </a:p>
        </p:txBody>
      </p:sp>
      <p:sp>
        <p:nvSpPr>
          <p:cNvPr id="3" name="Content Placeholder 2">
            <a:extLst>
              <a:ext uri="{FF2B5EF4-FFF2-40B4-BE49-F238E27FC236}">
                <a16:creationId xmlns:a16="http://schemas.microsoft.com/office/drawing/2014/main" id="{CD373CF9-575D-D11F-C932-B3209509EAAD}"/>
              </a:ext>
            </a:extLst>
          </p:cNvPr>
          <p:cNvSpPr>
            <a:spLocks noGrp="1"/>
          </p:cNvSpPr>
          <p:nvPr>
            <p:ph idx="1"/>
          </p:nvPr>
        </p:nvSpPr>
        <p:spPr>
          <a:xfrm>
            <a:off x="175549" y="1040938"/>
            <a:ext cx="11840902" cy="4685306"/>
          </a:xfrm>
        </p:spPr>
        <p:txBody>
          <a:bodyPr lIns="91440" tIns="45720" rIns="91440" bIns="45720" anchor="t"/>
          <a:lstStyle/>
          <a:p>
            <a:r>
              <a:rPr lang="en-GB" sz="1800" dirty="0"/>
              <a:t>The </a:t>
            </a:r>
            <a:r>
              <a:rPr lang="en-GB" sz="1800" dirty="0">
                <a:hlinkClick r:id="rId3"/>
              </a:rPr>
              <a:t>SmPC</a:t>
            </a:r>
            <a:r>
              <a:rPr lang="en-GB" sz="1800" dirty="0"/>
              <a:t> </a:t>
            </a:r>
            <a:r>
              <a:rPr lang="en-GB" sz="1800" dirty="0">
                <a:effectLst/>
                <a:latin typeface="Arial"/>
                <a:ea typeface="Calibri"/>
                <a:cs typeface="Arial"/>
              </a:rPr>
              <a:t>Pfizer Comirnaty LP.8.1 </a:t>
            </a:r>
            <a:r>
              <a:rPr lang="en-GB" sz="1800" dirty="0">
                <a:effectLst/>
                <a:latin typeface="+mj-lt"/>
                <a:ea typeface="Calibri"/>
              </a:rPr>
              <a:t>3 microgram per dose dispersion for injection COVID-19 mRNA Vaccine</a:t>
            </a:r>
            <a:r>
              <a:rPr lang="en-GB" sz="1800" dirty="0"/>
              <a:t> recommends a three-dose schedule, </a:t>
            </a:r>
            <a:r>
              <a:rPr lang="en-GB" sz="1800" b="1" dirty="0"/>
              <a:t>however</a:t>
            </a:r>
            <a:r>
              <a:rPr lang="en-GB" sz="1800" dirty="0"/>
              <a:t>, the</a:t>
            </a:r>
            <a:r>
              <a:rPr lang="en-GB" sz="1800" b="1" dirty="0"/>
              <a:t> </a:t>
            </a:r>
            <a:r>
              <a:rPr lang="en-GB" sz="1800" dirty="0"/>
              <a:t>JCVI advises that children aged </a:t>
            </a:r>
            <a:r>
              <a:rPr lang="en-GB" sz="1800" b="1" dirty="0"/>
              <a:t>6 months to 4 years </a:t>
            </a:r>
            <a:r>
              <a:rPr lang="en-GB" sz="1800" dirty="0"/>
              <a:t>in a clinical risk group (as defined in the </a:t>
            </a:r>
            <a:r>
              <a:rPr lang="en-GB" sz="1800" dirty="0">
                <a:solidFill>
                  <a:srgbClr val="1F8C9D"/>
                </a:solidFill>
                <a:hlinkClick r:id="rId4">
                  <a:extLst>
                    <a:ext uri="{A12FA001-AC4F-418D-AE19-62706E023703}">
                      <ahyp:hlinkClr xmlns:ahyp="http://schemas.microsoft.com/office/drawing/2018/hyperlinkcolor" val="tx"/>
                    </a:ext>
                  </a:extLst>
                </a:hlinkClick>
              </a:rPr>
              <a:t>Green Book COVID-19 chapter</a:t>
            </a:r>
            <a:r>
              <a:rPr lang="en-GB" sz="1800" dirty="0"/>
              <a:t>) should be offered </a:t>
            </a:r>
            <a:r>
              <a:rPr lang="en-GB" sz="1800" b="1" dirty="0"/>
              <a:t>two doses of LP.8.1 </a:t>
            </a:r>
            <a:r>
              <a:rPr lang="en-GB" sz="1800" dirty="0">
                <a:effectLst/>
                <a:latin typeface="+mj-lt"/>
                <a:ea typeface="Calibri"/>
              </a:rPr>
              <a:t>3 microgram per dose dispersion for injection COVID-19 mRNA Vaccine</a:t>
            </a:r>
            <a:r>
              <a:rPr lang="en-GB" sz="1800" dirty="0"/>
              <a:t> </a:t>
            </a:r>
            <a:endParaRPr lang="en-GB" sz="1800" dirty="0">
              <a:cs typeface="Arial"/>
            </a:endParaRPr>
          </a:p>
          <a:p>
            <a:r>
              <a:rPr lang="en-GB" sz="1800" dirty="0"/>
              <a:t>Therefore, </a:t>
            </a:r>
            <a:r>
              <a:rPr lang="en-GB" sz="1800" dirty="0">
                <a:effectLst/>
                <a:latin typeface="Arial"/>
                <a:ea typeface="Calibri"/>
                <a:cs typeface="Arial"/>
              </a:rPr>
              <a:t>Pfizer</a:t>
            </a:r>
            <a:r>
              <a:rPr lang="en-GB" sz="1800" b="1" dirty="0">
                <a:effectLst/>
                <a:latin typeface="Arial"/>
                <a:ea typeface="Calibri"/>
                <a:cs typeface="Arial"/>
              </a:rPr>
              <a:t> </a:t>
            </a:r>
            <a:r>
              <a:rPr lang="en-GB" sz="1800" dirty="0"/>
              <a:t>Comirnaty® COVID-19 mRNA vaccine should be administered under a PGD in accordance with recommendations from the JCVI and </a:t>
            </a:r>
            <a:r>
              <a:rPr lang="en-GB" sz="1800" dirty="0">
                <a:solidFill>
                  <a:srgbClr val="212A73"/>
                </a:solidFill>
              </a:rPr>
              <a:t>the</a:t>
            </a:r>
            <a:r>
              <a:rPr lang="en-GB" sz="1800" dirty="0">
                <a:solidFill>
                  <a:srgbClr val="1F8C9D"/>
                </a:solidFill>
                <a:hlinkClick r:id="rId4">
                  <a:extLst>
                    <a:ext uri="{A12FA001-AC4F-418D-AE19-62706E023703}">
                      <ahyp:hlinkClr xmlns:ahyp="http://schemas.microsoft.com/office/drawing/2018/hyperlinkcolor" val="tx"/>
                    </a:ext>
                  </a:extLst>
                </a:hlinkClick>
              </a:rPr>
              <a:t> COVID-19 chapter </a:t>
            </a:r>
            <a:r>
              <a:rPr lang="en-GB" sz="1800" dirty="0"/>
              <a:t>of the Green Book for the delivery of the COVID-19 vaccination programme. </a:t>
            </a:r>
            <a:r>
              <a:rPr lang="en-GB" sz="1800" b="1" dirty="0"/>
              <a:t>This use would be off-label.</a:t>
            </a:r>
            <a:endParaRPr lang="en-GB" sz="1800" b="1" dirty="0">
              <a:cs typeface="Arial"/>
            </a:endParaRPr>
          </a:p>
          <a:p>
            <a:r>
              <a:rPr lang="en-GB" sz="1800" dirty="0"/>
              <a:t>JCVI advised that all second and any subsequent seasonal doses should be given at a minimum interval of three months. </a:t>
            </a:r>
            <a:endParaRPr lang="en-GB" sz="1800" dirty="0">
              <a:cs typeface="Arial"/>
            </a:endParaRPr>
          </a:p>
          <a:p>
            <a:pPr marL="0" indent="0">
              <a:buNone/>
            </a:pPr>
            <a:r>
              <a:rPr lang="en-GB" sz="1800" b="1" dirty="0"/>
              <a:t>To note:</a:t>
            </a:r>
            <a:endParaRPr lang="en-GB" sz="1800" b="1" dirty="0">
              <a:cs typeface="Arial"/>
            </a:endParaRPr>
          </a:p>
          <a:p>
            <a:r>
              <a:rPr lang="en-GB" sz="1800" dirty="0"/>
              <a:t>Individuals aged six months and above with severe immunosuppression may be considered for additional doses </a:t>
            </a:r>
            <a:r>
              <a:rPr lang="en-GB" sz="1800" b="1" dirty="0"/>
              <a:t>ideally at an interval of 8 to 12 weeks from the previous dose. </a:t>
            </a:r>
            <a:r>
              <a:rPr lang="en-GB" sz="1800" dirty="0"/>
              <a:t>Where the specialist has advised an exception, then the interval may be reduced to a </a:t>
            </a:r>
            <a:r>
              <a:rPr lang="en-GB" sz="1800" b="1" dirty="0"/>
              <a:t>minimum of three weeks </a:t>
            </a:r>
            <a:r>
              <a:rPr lang="en-GB" sz="1800" dirty="0"/>
              <a:t>for any of the vaccine products. </a:t>
            </a:r>
            <a:endParaRPr lang="en-GB" sz="1800" dirty="0">
              <a:cs typeface="Arial"/>
            </a:endParaRPr>
          </a:p>
          <a:p>
            <a:endParaRPr lang="en-GB" sz="2000"/>
          </a:p>
          <a:p>
            <a:pPr marL="0" indent="0">
              <a:buNone/>
            </a:pPr>
            <a:endParaRPr lang="en-GB" sz="2000"/>
          </a:p>
        </p:txBody>
      </p:sp>
      <p:sp>
        <p:nvSpPr>
          <p:cNvPr id="5" name="Slide Number Placeholder 4">
            <a:extLst>
              <a:ext uri="{FF2B5EF4-FFF2-40B4-BE49-F238E27FC236}">
                <a16:creationId xmlns:a16="http://schemas.microsoft.com/office/drawing/2014/main" id="{CC15EB3E-0F09-7912-48E1-66980C78DD7A}"/>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4" name="TextBox 3">
            <a:extLst>
              <a:ext uri="{FF2B5EF4-FFF2-40B4-BE49-F238E27FC236}">
                <a16:creationId xmlns:a16="http://schemas.microsoft.com/office/drawing/2014/main" id="{CC24C2C3-01B2-7EA1-F812-ADA0D31653E0}"/>
              </a:ext>
            </a:extLst>
          </p:cNvPr>
          <p:cNvSpPr txBox="1"/>
          <p:nvPr/>
        </p:nvSpPr>
        <p:spPr>
          <a:xfrm>
            <a:off x="-185194" y="5573210"/>
            <a:ext cx="1153995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hlinkClick r:id="rId3"/>
              </a:rPr>
              <a:t>Comirnaty LP.8.1 3 micrograms/dose concentrate for dispersion for injection, 3-dose vial</a:t>
            </a:r>
            <a:endParaRPr lang="en-US">
              <a:cs typeface="Arial"/>
            </a:endParaRPr>
          </a:p>
          <a:p>
            <a:pPr algn="ctr"/>
            <a:r>
              <a:rPr lang="en-US">
                <a:hlinkClick r:id="rId3"/>
              </a:rPr>
              <a:t> - Summary of Product Characteristics (SmPC) - (emc) | 101152</a:t>
            </a:r>
            <a:endParaRPr lang="en-US">
              <a:cs typeface="Arial"/>
            </a:endParaRPr>
          </a:p>
        </p:txBody>
      </p:sp>
    </p:spTree>
    <p:extLst>
      <p:ext uri="{BB962C8B-B14F-4D97-AF65-F5344CB8AC3E}">
        <p14:creationId xmlns:p14="http://schemas.microsoft.com/office/powerpoint/2010/main" val="1713778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2CAA-3D03-75E5-444E-7580A1B02FC3}"/>
              </a:ext>
            </a:extLst>
          </p:cNvPr>
          <p:cNvSpPr>
            <a:spLocks noGrp="1"/>
          </p:cNvSpPr>
          <p:nvPr>
            <p:ph type="title"/>
          </p:nvPr>
        </p:nvSpPr>
        <p:spPr>
          <a:xfrm>
            <a:off x="-1" y="0"/>
            <a:ext cx="12061861" cy="610920"/>
          </a:xfrm>
        </p:spPr>
        <p:txBody>
          <a:bodyPr/>
          <a:lstStyle/>
          <a:p>
            <a:pPr algn="ctr"/>
            <a:r>
              <a:rPr lang="en-GB" sz="3600" b="1"/>
              <a:t>Recommended vaccine dose intervals for infants from 6 months to 4 years who are severely immunosuppressed:</a:t>
            </a:r>
            <a:endParaRPr lang="en-GB" sz="3600" b="1">
              <a:highlight>
                <a:srgbClr val="FFFF00"/>
              </a:highlight>
            </a:endParaRPr>
          </a:p>
        </p:txBody>
      </p:sp>
      <p:sp>
        <p:nvSpPr>
          <p:cNvPr id="3" name="Content Placeholder 2">
            <a:extLst>
              <a:ext uri="{FF2B5EF4-FFF2-40B4-BE49-F238E27FC236}">
                <a16:creationId xmlns:a16="http://schemas.microsoft.com/office/drawing/2014/main" id="{976D4010-A98C-506F-E576-A4EC23BFF015}"/>
              </a:ext>
            </a:extLst>
          </p:cNvPr>
          <p:cNvSpPr>
            <a:spLocks noGrp="1"/>
          </p:cNvSpPr>
          <p:nvPr>
            <p:ph idx="1"/>
          </p:nvPr>
        </p:nvSpPr>
        <p:spPr>
          <a:xfrm>
            <a:off x="323850" y="1603417"/>
            <a:ext cx="11544299" cy="5118058"/>
          </a:xfrm>
        </p:spPr>
        <p:txBody>
          <a:bodyPr lIns="91440" tIns="45720" rIns="91440" bIns="45720" anchor="t"/>
          <a:lstStyle/>
          <a:p>
            <a:r>
              <a:rPr lang="en-GB" sz="2000" dirty="0"/>
              <a:t>Recent UKHSA seroprevalence studies suggest that most children </a:t>
            </a:r>
            <a:r>
              <a:rPr lang="en-GB" sz="2000" b="1" dirty="0"/>
              <a:t>under five </a:t>
            </a:r>
            <a:r>
              <a:rPr lang="en-GB" sz="2000" dirty="0"/>
              <a:t>in the UK have had COVID-19 infection. However, as the immunity profile of these children is less certain and may change for future birth cohorts, </a:t>
            </a:r>
            <a:r>
              <a:rPr lang="en-GB" sz="2000" b="1" dirty="0"/>
              <a:t>JCVI considers that these children should continue to receive two primary doses of vaccine.</a:t>
            </a:r>
          </a:p>
          <a:p>
            <a:r>
              <a:rPr lang="en-GB" sz="2000" dirty="0"/>
              <a:t>Children who remain eligible should also receive doses of vaccine in a seasonal campaign, at a minimum interval of </a:t>
            </a:r>
            <a:r>
              <a:rPr lang="en-GB" sz="2000" b="1" dirty="0"/>
              <a:t>three months from their previous dose</a:t>
            </a:r>
            <a:r>
              <a:rPr lang="en-GB" sz="2000" dirty="0"/>
              <a:t>. Operationally, using the same minimum interval and timing for all products and age groups will simplify supply and booking, and will help to ensure longer lasting and optimally timed protection.</a:t>
            </a:r>
            <a:endParaRPr lang="en-GB" sz="2000" dirty="0">
              <a:cs typeface="Arial"/>
            </a:endParaRPr>
          </a:p>
          <a:p>
            <a:r>
              <a:rPr lang="en-GB" sz="2000" dirty="0"/>
              <a:t>Infants from </a:t>
            </a:r>
            <a:r>
              <a:rPr lang="en-GB" sz="2000" b="1" dirty="0"/>
              <a:t>6 months to 4 years </a:t>
            </a:r>
            <a:r>
              <a:rPr lang="en-GB" sz="2000" dirty="0"/>
              <a:t>who are severely immunosuppressed as defined by </a:t>
            </a:r>
            <a:r>
              <a:rPr lang="en-GB" sz="2000" dirty="0">
                <a:solidFill>
                  <a:srgbClr val="1F8C9D"/>
                </a:solidFill>
                <a:hlinkClick r:id="rId3">
                  <a:extLst>
                    <a:ext uri="{A12FA001-AC4F-418D-AE19-62706E023703}">
                      <ahyp:hlinkClr xmlns:ahyp="http://schemas.microsoft.com/office/drawing/2018/hyperlinkcolor" val="tx"/>
                    </a:ext>
                  </a:extLst>
                </a:hlinkClick>
              </a:rPr>
              <a:t>Green Book COVID-19 chapter </a:t>
            </a:r>
            <a:r>
              <a:rPr lang="en-GB" sz="2000" dirty="0"/>
              <a:t>and/or have been referred for vaccination by a specialist who has designated them as group 01 or 02 as described in WIS (Welsh Immunisation System) are eligible for their COVID-19 vaccine via a </a:t>
            </a:r>
            <a:r>
              <a:rPr lang="en-GB" sz="2000" b="1" dirty="0"/>
              <a:t>PGD</a:t>
            </a:r>
            <a:r>
              <a:rPr lang="en-GB" sz="2000" dirty="0"/>
              <a:t>:</a:t>
            </a:r>
            <a:r>
              <a:rPr lang="en-GB" sz="2000" dirty="0">
                <a:hlinkClick r:id="rId4"/>
              </a:rPr>
              <a:t> Patient Group Directions (PGD) - Welsh Medicines Advice Service (wales.nhs.uk)</a:t>
            </a:r>
            <a:endParaRPr lang="en-GB" sz="2000" dirty="0"/>
          </a:p>
          <a:p>
            <a:endParaRPr lang="en-GB" altLang="en-US" sz="2000"/>
          </a:p>
          <a:p>
            <a:endParaRPr lang="en-US" altLang="en-US" sz="2000"/>
          </a:p>
          <a:p>
            <a:pPr marL="0" indent="0">
              <a:buNone/>
            </a:pPr>
            <a:endParaRPr lang="en-GB" sz="1800"/>
          </a:p>
        </p:txBody>
      </p:sp>
      <p:sp>
        <p:nvSpPr>
          <p:cNvPr id="5" name="Slide Number Placeholder 4">
            <a:extLst>
              <a:ext uri="{FF2B5EF4-FFF2-40B4-BE49-F238E27FC236}">
                <a16:creationId xmlns:a16="http://schemas.microsoft.com/office/drawing/2014/main" id="{585380BE-3C14-8CFC-C6F5-42EF53889FE3}"/>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404795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lang="en-GB"/>
              <a:t> </a:t>
            </a:r>
          </a:p>
        </p:txBody>
      </p:sp>
      <p:sp>
        <p:nvSpPr>
          <p:cNvPr id="6" name="TextBox 5">
            <a:extLst>
              <a:ext uri="{FF2B5EF4-FFF2-40B4-BE49-F238E27FC236}">
                <a16:creationId xmlns:a16="http://schemas.microsoft.com/office/drawing/2014/main" id="{CB4E11D3-6E4D-8298-FCAB-F7B177F2B356}"/>
              </a:ext>
            </a:extLst>
          </p:cNvPr>
          <p:cNvSpPr txBox="1"/>
          <p:nvPr/>
        </p:nvSpPr>
        <p:spPr>
          <a:xfrm>
            <a:off x="439197" y="1153206"/>
            <a:ext cx="4602145" cy="4872616"/>
          </a:xfrm>
          <a:prstGeom prst="rect">
            <a:avLst/>
          </a:prstGeom>
          <a:noFill/>
        </p:spPr>
        <p:txBody>
          <a:bodyPr wrap="square" lIns="91440" tIns="45720" rIns="91440" bIns="45720" rtlCol="0" anchor="t">
            <a:spAutoFit/>
          </a:bodyPr>
          <a:lstStyle/>
          <a:p>
            <a:pPr marR="0" lvl="0" algn="ctr" defTabSz="914400" rtl="0" eaLnBrk="1" fontAlgn="auto" latinLnBrk="0" hangingPunct="1">
              <a:lnSpc>
                <a:spcPct val="90000"/>
              </a:lnSpc>
              <a:spcBef>
                <a:spcPts val="1000"/>
              </a:spcBef>
              <a:spcAft>
                <a:spcPts val="300"/>
              </a:spcAft>
              <a:buClrTx/>
              <a:buSzTx/>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a:ln>
                  <a:noFill/>
                </a:ln>
                <a:solidFill>
                  <a:srgbClr val="212A73"/>
                </a:solidFill>
                <a:effectLst/>
                <a:uLnTx/>
                <a:uFillTx/>
                <a:latin typeface="Arial"/>
                <a:ea typeface="+mn-ea"/>
                <a:cs typeface="+mn-cs"/>
              </a:rPr>
              <a:t>unvaccinated</a:t>
            </a:r>
            <a:r>
              <a:rPr kumimoji="0" lang="en-GB" sz="1800" b="1" i="0" u="none" strike="noStrike" kern="1200" cap="none" spc="0" normalizeH="0" baseline="0" noProof="0">
                <a:ln>
                  <a:noFill/>
                </a:ln>
                <a:solidFill>
                  <a:srgbClr val="212A73"/>
                </a:solidFill>
                <a:effectLst/>
                <a:uLnTx/>
                <a:uFillTx/>
                <a:latin typeface="Arial"/>
                <a:ea typeface="+mn-ea"/>
                <a:cs typeface="+mn-cs"/>
              </a:rPr>
              <a:t> aged 6 months to 4 years :</a:t>
            </a: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hould be considered for a first dose of vaccination regardless of the time of year</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and the second dose given </a:t>
            </a:r>
            <a:r>
              <a:rPr kumimoji="0" lang="en-GB" sz="170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ideally at an interval of 8 to12 weeks from the previous dose, this will be their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primary course</a:t>
            </a:r>
            <a:r>
              <a:rPr kumimoji="0" lang="en-GB" sz="18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lang="en-GB">
                <a:solidFill>
                  <a:srgbClr val="212A73"/>
                </a:solidFill>
                <a:latin typeface="Arial"/>
                <a:ea typeface="Times New Roman" panose="02020603050405020304" pitchFamily="18" charset="0"/>
                <a:cs typeface="Arial"/>
              </a:rPr>
              <a:t>An </a:t>
            </a:r>
            <a:r>
              <a:rPr lang="en-GB" b="1">
                <a:solidFill>
                  <a:srgbClr val="212A73"/>
                </a:solidFill>
                <a:latin typeface="Arial"/>
                <a:ea typeface="Times New Roman" panose="02020603050405020304" pitchFamily="18" charset="0"/>
                <a:cs typeface="Arial"/>
              </a:rPr>
              <a:t>additional dose</a:t>
            </a:r>
            <a:r>
              <a:rPr lang="en-GB">
                <a:solidFill>
                  <a:srgbClr val="212A73"/>
                </a:solidFill>
                <a:latin typeface="Arial"/>
                <a:ea typeface="Times New Roman" panose="02020603050405020304" pitchFamily="18" charset="0"/>
                <a:cs typeface="Arial"/>
              </a:rPr>
              <a:t> should be considered as outlined in subsequent slides</a:t>
            </a:r>
          </a:p>
          <a:p>
            <a:pPr algn="ctr">
              <a:lnSpc>
                <a:spcPct val="90000"/>
              </a:lnSpc>
              <a:spcBef>
                <a:spcPts val="1000"/>
              </a:spcBef>
              <a:spcAft>
                <a:spcPts val="300"/>
              </a:spcAft>
              <a:defRPr/>
            </a:pPr>
            <a:r>
              <a:rPr lang="en-GB" b="1">
                <a:solidFill>
                  <a:srgbClr val="212A73"/>
                </a:solidFill>
                <a:latin typeface="Arial"/>
                <a:ea typeface="Times New Roman" panose="02020603050405020304" pitchFamily="18" charset="0"/>
                <a:cs typeface="Arial"/>
              </a:rPr>
              <a:t>Individuals previously </a:t>
            </a:r>
            <a:r>
              <a:rPr lang="en-GB" b="1" u="sng">
                <a:solidFill>
                  <a:srgbClr val="212A73"/>
                </a:solidFill>
                <a:latin typeface="Arial"/>
                <a:ea typeface="Times New Roman" panose="02020603050405020304" pitchFamily="18" charset="0"/>
                <a:cs typeface="Arial"/>
              </a:rPr>
              <a:t>vaccinated</a:t>
            </a:r>
            <a:r>
              <a:rPr lang="en-GB" b="1">
                <a:solidFill>
                  <a:srgbClr val="212A73"/>
                </a:solidFill>
                <a:latin typeface="Arial"/>
                <a:ea typeface="Times New Roman" panose="02020603050405020304" pitchFamily="18" charset="0"/>
                <a:cs typeface="Arial"/>
              </a:rPr>
              <a:t> aged 6 months to 4 years: </a:t>
            </a:r>
          </a:p>
          <a:p>
            <a:pPr marL="285750" indent="-285750">
              <a:lnSpc>
                <a:spcPct val="90000"/>
              </a:lnSpc>
              <a:spcBef>
                <a:spcPts val="1000"/>
              </a:spcBef>
              <a:spcAft>
                <a:spcPts val="300"/>
              </a:spcAft>
              <a:buFont typeface="Arial"/>
              <a:buChar char="•"/>
              <a:defRPr/>
            </a:pPr>
            <a:r>
              <a:rPr lang="en-GB" sz="1700">
                <a:latin typeface="Arial"/>
                <a:ea typeface="Times New Roman" panose="02020603050405020304" pitchFamily="18" charset="0"/>
                <a:cs typeface="Arial"/>
              </a:rPr>
              <a:t>should be considered for an </a:t>
            </a:r>
            <a:r>
              <a:rPr lang="en-GB" sz="1700" b="1">
                <a:latin typeface="Arial"/>
                <a:ea typeface="Times New Roman" panose="02020603050405020304" pitchFamily="18" charset="0"/>
                <a:cs typeface="Arial"/>
              </a:rPr>
              <a:t>additional dose</a:t>
            </a:r>
            <a:r>
              <a:rPr lang="en-GB" sz="1700">
                <a:latin typeface="Arial"/>
                <a:ea typeface="Times New Roman" panose="02020603050405020304" pitchFamily="18" charset="0"/>
                <a:cs typeface="Arial"/>
              </a:rPr>
              <a:t> of the vaccine regardless of their past vaccination history and time of year. Timing of the additional dose</a:t>
            </a:r>
            <a:r>
              <a:rPr lang="en-GB" sz="1700" b="1">
                <a:latin typeface="Arial"/>
                <a:ea typeface="Times New Roman" panose="02020603050405020304" pitchFamily="18" charset="0"/>
                <a:cs typeface="Arial"/>
              </a:rPr>
              <a:t> </a:t>
            </a:r>
            <a:r>
              <a:rPr lang="en-GB" sz="1700">
                <a:latin typeface="Arial"/>
                <a:ea typeface="Times New Roman" panose="02020603050405020304" pitchFamily="18" charset="0"/>
                <a:cs typeface="Arial"/>
              </a:rPr>
              <a:t>outlined in subsequent slides.</a:t>
            </a:r>
            <a:endParaRPr lang="en-GB">
              <a:solidFill>
                <a:srgbClr val="212A73"/>
              </a:solidFill>
              <a:latin typeface="Arial"/>
              <a:ea typeface="Times New Roman" panose="02020603050405020304" pitchFamily="18" charset="0"/>
              <a:cs typeface="Arial"/>
            </a:endParaRPr>
          </a:p>
          <a:p>
            <a:pPr algn="ctr">
              <a:lnSpc>
                <a:spcPct val="90000"/>
              </a:lnSpc>
              <a:spcBef>
                <a:spcPts val="1000"/>
              </a:spcBef>
              <a:spcAft>
                <a:spcPts val="300"/>
              </a:spcAft>
              <a:defRPr/>
            </a:pPr>
            <a:endParaRPr lang="en-GB" b="1">
              <a:solidFill>
                <a:srgbClr val="212A73"/>
              </a:solidFill>
              <a:latin typeface="Arial"/>
              <a:ea typeface="Times New Roman" panose="02020603050405020304" pitchFamily="18" charset="0"/>
              <a:cs typeface="Arial"/>
            </a:endParaRPr>
          </a:p>
        </p:txBody>
      </p:sp>
      <p:sp>
        <p:nvSpPr>
          <p:cNvPr id="7" name="TextBox 6">
            <a:extLst>
              <a:ext uri="{FF2B5EF4-FFF2-40B4-BE49-F238E27FC236}">
                <a16:creationId xmlns:a16="http://schemas.microsoft.com/office/drawing/2014/main" id="{F2ED09A8-78B4-1ED3-BE8A-AD85C1536A17}"/>
              </a:ext>
            </a:extLst>
          </p:cNvPr>
          <p:cNvSpPr txBox="1"/>
          <p:nvPr/>
        </p:nvSpPr>
        <p:spPr>
          <a:xfrm>
            <a:off x="6520589" y="1154227"/>
            <a:ext cx="4913644" cy="2031838"/>
          </a:xfrm>
          <a:prstGeom prst="rect">
            <a:avLst/>
          </a:prstGeom>
          <a:noFill/>
        </p:spPr>
        <p:txBody>
          <a:bodyPr wrap="square" lIns="91440" tIns="45720" rIns="91440" bIns="45720" rtlCol="0" anchor="t">
            <a:spAutoFit/>
          </a:bodyPr>
          <a:lstStyle/>
          <a:p>
            <a:pPr algn="ctr"/>
            <a:r>
              <a:rPr lang="en-GB" b="1"/>
              <a:t>Individuals previously </a:t>
            </a:r>
            <a:r>
              <a:rPr lang="en-GB" b="1" u="sng"/>
              <a:t>unvaccinated</a:t>
            </a:r>
            <a:r>
              <a:rPr lang="en-GB" b="1"/>
              <a:t> aged 5 years and over :</a:t>
            </a: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should</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be considered for a first dose of vaccination regardless of the time of year with </a:t>
            </a:r>
            <a:r>
              <a:rPr lang="en-GB" sz="1700">
                <a:solidFill>
                  <a:srgbClr val="212A73"/>
                </a:solidFill>
                <a:latin typeface="Arial"/>
                <a:ea typeface="Times New Roman" panose="02020603050405020304" pitchFamily="18" charset="0"/>
                <a:cs typeface="Arial"/>
              </a:rPr>
              <a:t>consideration of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lang="en-GB" sz="1700">
                <a:solidFill>
                  <a:srgbClr val="212A73"/>
                </a:solidFill>
                <a:latin typeface="Arial"/>
                <a:ea typeface="Times New Roman" panose="02020603050405020304" pitchFamily="18" charset="0"/>
                <a:cs typeface="Arial"/>
              </a:rPr>
              <a:t>as outlined in subsequent slides</a:t>
            </a:r>
            <a:endParaRPr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indent="-285750">
              <a:buFont typeface="Arial" panose="020B0604020202020204" pitchFamily="34" charset="0"/>
              <a:buChar char="•"/>
            </a:pPr>
            <a:endParaRPr lang="en-GB"/>
          </a:p>
        </p:txBody>
      </p:sp>
      <p:sp>
        <p:nvSpPr>
          <p:cNvPr id="9" name="TextBox 8">
            <a:extLst>
              <a:ext uri="{FF2B5EF4-FFF2-40B4-BE49-F238E27FC236}">
                <a16:creationId xmlns:a16="http://schemas.microsoft.com/office/drawing/2014/main" id="{6E463C29-7ED4-CFAA-E63B-55152754E84A}"/>
              </a:ext>
            </a:extLst>
          </p:cNvPr>
          <p:cNvSpPr txBox="1"/>
          <p:nvPr/>
        </p:nvSpPr>
        <p:spPr>
          <a:xfrm>
            <a:off x="6440156" y="3134803"/>
            <a:ext cx="4913644" cy="1954381"/>
          </a:xfrm>
          <a:prstGeom prst="rect">
            <a:avLst/>
          </a:prstGeom>
          <a:noFill/>
        </p:spPr>
        <p:txBody>
          <a:bodyPr wrap="square" lIns="91440" tIns="45720" rIns="91440" bIns="45720" rtlCol="0" anchor="t">
            <a:spAutoFit/>
          </a:bodyPr>
          <a:lstStyle/>
          <a:p>
            <a:pPr algn="ctr"/>
            <a:r>
              <a:rPr lang="en-GB" b="1"/>
              <a:t>Individuals previously </a:t>
            </a:r>
            <a:r>
              <a:rPr lang="en-GB" b="1" u="sng"/>
              <a:t>vaccinated</a:t>
            </a:r>
            <a:r>
              <a:rPr lang="en-GB" b="1"/>
              <a:t> aged 5 years and over:</a:t>
            </a:r>
          </a:p>
          <a:p>
            <a:pPr marL="285750" indent="-285750">
              <a:buFont typeface="Arial" panose="020B0604020202020204" pitchFamily="34" charset="0"/>
              <a:buChar char="•"/>
            </a:pPr>
            <a:r>
              <a:rPr lang="en-GB" sz="1700">
                <a:effectLst/>
                <a:latin typeface="Arial"/>
                <a:ea typeface="Times New Roman" panose="02020603050405020304" pitchFamily="18" charset="0"/>
                <a:cs typeface="Arial"/>
              </a:rPr>
              <a:t>should be considered for an </a:t>
            </a:r>
            <a:r>
              <a:rPr lang="en-GB" sz="1700" b="1">
                <a:effectLst/>
                <a:latin typeface="Arial"/>
                <a:ea typeface="Times New Roman" panose="02020603050405020304" pitchFamily="18" charset="0"/>
                <a:cs typeface="Arial"/>
              </a:rPr>
              <a:t>additional dose</a:t>
            </a:r>
            <a:r>
              <a:rPr lang="en-GB" sz="1700">
                <a:effectLst/>
                <a:latin typeface="Arial"/>
                <a:ea typeface="Times New Roman" panose="02020603050405020304" pitchFamily="18" charset="0"/>
                <a:cs typeface="Arial"/>
              </a:rPr>
              <a:t> of the vaccine regardless of their past vaccination history and time of year. </a:t>
            </a:r>
            <a:r>
              <a:rPr lang="en-GB" sz="1700">
                <a:latin typeface="Arial"/>
                <a:ea typeface="Times New Roman" panose="02020603050405020304" pitchFamily="18" charset="0"/>
                <a:cs typeface="Arial"/>
              </a:rPr>
              <a:t>Timing</a:t>
            </a:r>
            <a:r>
              <a:rPr lang="en-GB" sz="1700">
                <a:effectLst/>
                <a:latin typeface="Arial"/>
                <a:ea typeface="Times New Roman" panose="02020603050405020304" pitchFamily="18" charset="0"/>
                <a:cs typeface="Arial"/>
              </a:rPr>
              <a:t> </a:t>
            </a:r>
            <a:r>
              <a:rPr lang="en-GB" sz="1700">
                <a:latin typeface="Arial"/>
                <a:ea typeface="Times New Roman" panose="02020603050405020304" pitchFamily="18" charset="0"/>
                <a:cs typeface="Arial"/>
              </a:rPr>
              <a:t>of the </a:t>
            </a:r>
            <a:r>
              <a:rPr lang="en-GB" sz="1700">
                <a:effectLst/>
                <a:latin typeface="Arial"/>
                <a:ea typeface="Times New Roman" panose="02020603050405020304" pitchFamily="18" charset="0"/>
                <a:cs typeface="Arial"/>
              </a:rPr>
              <a:t>additional dose</a:t>
            </a:r>
            <a:r>
              <a:rPr lang="en-GB" sz="1700" b="1">
                <a:effectLst/>
                <a:latin typeface="Arial"/>
                <a:ea typeface="Times New Roman" panose="02020603050405020304" pitchFamily="18" charset="0"/>
                <a:cs typeface="Arial"/>
              </a:rPr>
              <a:t> </a:t>
            </a:r>
            <a:r>
              <a:rPr lang="en-GB" sz="1700">
                <a:latin typeface="Arial"/>
                <a:ea typeface="Times New Roman" panose="02020603050405020304" pitchFamily="18" charset="0"/>
                <a:cs typeface="Arial"/>
              </a:rPr>
              <a:t>outlined in subsequent slides.</a:t>
            </a:r>
            <a:endParaRPr lang="en-GB" sz="1700">
              <a:latin typeface="Arial"/>
              <a:cs typeface="Arial"/>
            </a:endParaRPr>
          </a:p>
        </p:txBody>
      </p:sp>
      <p:sp>
        <p:nvSpPr>
          <p:cNvPr id="3" name="Rectangle 2">
            <a:extLst>
              <a:ext uri="{FF2B5EF4-FFF2-40B4-BE49-F238E27FC236}">
                <a16:creationId xmlns:a16="http://schemas.microsoft.com/office/drawing/2014/main" id="{40725D26-8A50-C806-8067-519A66CE3EDA}"/>
              </a:ext>
            </a:extLst>
          </p:cNvPr>
          <p:cNvSpPr/>
          <p:nvPr/>
        </p:nvSpPr>
        <p:spPr>
          <a:xfrm>
            <a:off x="6255327" y="1154227"/>
            <a:ext cx="5373082" cy="4458177"/>
          </a:xfrm>
          <a:prstGeom prst="rect">
            <a:avLst/>
          </a:prstGeom>
          <a:no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EC83AFD-1B69-DE65-DF2C-3E9549C405AA}"/>
              </a:ext>
            </a:extLst>
          </p:cNvPr>
          <p:cNvSpPr/>
          <p:nvPr/>
        </p:nvSpPr>
        <p:spPr>
          <a:xfrm>
            <a:off x="415636" y="1157844"/>
            <a:ext cx="4611584" cy="447303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5853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dirty="0"/>
              <a:t>Individuals aged six months and above with severe immunosuppression may be considered for </a:t>
            </a:r>
            <a:r>
              <a:rPr lang="en-GB" sz="1800" b="1" dirty="0"/>
              <a:t>additional doses </a:t>
            </a:r>
            <a:r>
              <a:rPr lang="en-GB" sz="1800" dirty="0"/>
              <a:t>ideally at an interval of 8 to12 weeks from the previous dose.</a:t>
            </a:r>
            <a:endParaRPr lang="en-GB" sz="1800" dirty="0">
              <a:cs typeface="Arial"/>
            </a:endParaRP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dirty="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dirty="0">
                <a:ln>
                  <a:noFill/>
                </a:ln>
                <a:solidFill>
                  <a:srgbClr val="212A73"/>
                </a:solidFill>
                <a:effectLst/>
                <a:uLnTx/>
                <a:uFillTx/>
                <a:latin typeface="Arial"/>
                <a:ea typeface="+mn-ea"/>
                <a:cs typeface="+mn-cs"/>
              </a:rPr>
              <a:t>for any of the vaccine products. </a:t>
            </a:r>
            <a:endParaRPr lang="en-GB" sz="1800" b="0" i="0" u="none" strike="noStrike" kern="1200" cap="none" spc="0" normalizeH="0" baseline="0" noProof="0" dirty="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12A73"/>
                </a:solidFill>
                <a:effectLst/>
                <a:uLnTx/>
                <a:uFillTx/>
                <a:latin typeface="Arial"/>
                <a:ea typeface="+mn-ea"/>
                <a:cs typeface="+mn-cs"/>
              </a:rPr>
              <a:t>Assessment of individuals is recommended on a case by case basis, in conjunction with their treating specialist.</a:t>
            </a:r>
            <a:endParaRPr lang="en-GB" sz="1800" b="1" i="0" u="none" strike="noStrike" kern="1200" cap="none" spc="0" normalizeH="0" baseline="0" noProof="0" dirty="0">
              <a:ln>
                <a:noFill/>
              </a:ln>
              <a:solidFill>
                <a:srgbClr val="212A73"/>
              </a:solidFill>
              <a:effectLst/>
              <a:uLnTx/>
              <a:uFillTx/>
              <a:latin typeface="Arial"/>
              <a:cs typeface="Arial"/>
            </a:endParaRPr>
          </a:p>
          <a:p>
            <a:pPr>
              <a:spcAft>
                <a:spcPts val="300"/>
              </a:spcAft>
              <a:defRPr/>
            </a:pPr>
            <a:r>
              <a:rPr kumimoji="0" lang="en-GB" sz="1800" b="0" i="0" u="none" strike="noStrike" kern="1200" cap="none" spc="0" normalizeH="0" baseline="0" noProof="0" dirty="0">
                <a:ln>
                  <a:noFill/>
                </a:ln>
                <a:solidFill>
                  <a:srgbClr val="002060"/>
                </a:solidFill>
                <a:effectLst/>
                <a:uLnTx/>
                <a:uFillTx/>
                <a:latin typeface="Arial"/>
                <a:ea typeface="Calibri"/>
                <a:cs typeface="Arial"/>
              </a:rPr>
              <a:t>More information on dosing intervals for additional doses and optimal timing of doses may be found in </a:t>
            </a:r>
            <a:r>
              <a:rPr lang="en-GB" sz="1800" dirty="0">
                <a:solidFill>
                  <a:srgbClr val="1F8C9D"/>
                </a:solidFill>
                <a:latin typeface="Arial"/>
                <a:ea typeface="Calibri"/>
                <a:cs typeface="Arial"/>
                <a:hlinkClick r:id="rId2">
                  <a:extLst>
                    <a:ext uri="{A12FA001-AC4F-418D-AE19-62706E023703}">
                      <ahyp:hlinkClr xmlns:ahyp="http://schemas.microsoft.com/office/drawing/2018/hyperlinkcolor" val="tx"/>
                    </a:ext>
                  </a:extLst>
                </a:hlinkClick>
              </a:rPr>
              <a:t>Green Book COVID-19 chapter </a:t>
            </a:r>
            <a:endParaRPr lang="en-GB" sz="1800">
              <a:solidFill>
                <a:srgbClr val="000000"/>
              </a:solidFill>
              <a:ea typeface="Calibri"/>
              <a:cs typeface="Arial"/>
            </a:endParaRPr>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069123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dirty="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dirty="0"/>
              <a:t>For the small number of patients who are about to receive planned immunosuppressive therapy, vaccination may be brought forward to before commencing that therapy (ideally at least two weeks before), when their immune system is better able to make a response.</a:t>
            </a:r>
            <a:endParaRPr lang="en-GB" sz="2000" dirty="0">
              <a:cs typeface="Arial"/>
            </a:endParaRPr>
          </a:p>
          <a:p>
            <a:r>
              <a:rPr lang="en-GB" sz="2000" dirty="0"/>
              <a:t>To maximise the benefit, the vaccine should not be given within three weeks of a previous dose </a:t>
            </a:r>
            <a:endParaRPr lang="en-GB" sz="2000" dirty="0">
              <a:cs typeface="Arial"/>
            </a:endParaRPr>
          </a:p>
          <a:p>
            <a:r>
              <a:rPr lang="en-GB" sz="2000" dirty="0"/>
              <a:t>Where possible, additional booster doses should be delayed until two weeks </a:t>
            </a:r>
            <a:r>
              <a:rPr lang="en-GB" sz="2000" dirty="0">
                <a:ln w="0"/>
                <a:effectLst>
                  <a:outerShdw blurRad="38100" dist="19050" dir="2700000" algn="tl" rotWithShape="0">
                    <a:schemeClr val="dk1">
                      <a:alpha val="40000"/>
                    </a:schemeClr>
                  </a:outerShdw>
                </a:effectLst>
              </a:rPr>
              <a:t>after</a:t>
            </a:r>
            <a:r>
              <a:rPr lang="en-GB" sz="2000" dirty="0"/>
              <a:t> the period of immunosuppression, in addition to the time period for clearance of the therapeutic agent </a:t>
            </a:r>
            <a:endParaRPr lang="en-GB" sz="2000" dirty="0">
              <a:cs typeface="Arial"/>
            </a:endParaRPr>
          </a:p>
          <a:p>
            <a:r>
              <a:rPr lang="en-GB" sz="2000" dirty="0"/>
              <a:t>Alternatively, consideration should be given to vaccination during a treatment ‘holiday’ or when the degree of immunosuppression is at a minimum </a:t>
            </a:r>
            <a:endParaRPr lang="en-GB" sz="2000" dirty="0">
              <a:cs typeface="Arial"/>
            </a:endParaRPr>
          </a:p>
          <a:p>
            <a:pPr marL="0" indent="0" algn="ctr">
              <a:buNone/>
            </a:pPr>
            <a:r>
              <a:rPr lang="en-GB" sz="2000" b="1" dirty="0">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endParaRPr lang="en-GB" sz="2000" b="1" dirty="0">
              <a:ln w="0"/>
              <a:effectLst>
                <a:outerShdw blurRad="38100" dist="19050" dir="2700000" algn="tl" rotWithShape="0">
                  <a:srgbClr val="212A73">
                    <a:alpha val="40000"/>
                  </a:srgbClr>
                </a:outerShdw>
              </a:effectLst>
              <a:cs typeface="Arial"/>
            </a:endParaRPr>
          </a:p>
          <a:p>
            <a:pPr marL="0" indent="0" algn="ctr">
              <a:buNone/>
            </a:pPr>
            <a:r>
              <a:rPr lang="en-GB" sz="2000" u="sng" dirty="0">
                <a:hlinkClick r:id="rId3"/>
              </a:rPr>
              <a:t>Green Book COVID-19 chapter </a:t>
            </a:r>
            <a:r>
              <a:rPr lang="en-GB" sz="2000" dirty="0"/>
              <a:t> </a:t>
            </a:r>
            <a:endParaRPr lang="en-GB" sz="2000" dirty="0">
              <a:cs typeface="Arial"/>
            </a:endParaRP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613586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049551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64EBC42D-9360-A631-F1BF-D873C2C6DB27}"/>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17</a:t>
            </a:fld>
            <a:endParaRPr lang="en-GB"/>
          </a:p>
        </p:txBody>
      </p:sp>
      <p:sp>
        <p:nvSpPr>
          <p:cNvPr id="11" name="TextBox 10">
            <a:extLst>
              <a:ext uri="{FF2B5EF4-FFF2-40B4-BE49-F238E27FC236}">
                <a16:creationId xmlns:a16="http://schemas.microsoft.com/office/drawing/2014/main" id="{86330D1D-D27A-2D4C-A3DE-11475BF34986}"/>
              </a:ext>
            </a:extLst>
          </p:cNvPr>
          <p:cNvSpPr txBox="1"/>
          <p:nvPr/>
        </p:nvSpPr>
        <p:spPr>
          <a:xfrm>
            <a:off x="355301" y="5385703"/>
            <a:ext cx="11678856" cy="646331"/>
          </a:xfrm>
          <a:prstGeom prst="rect">
            <a:avLst/>
          </a:prstGeom>
          <a:noFill/>
        </p:spPr>
        <p:txBody>
          <a:bodyPr wrap="square" lIns="91440" tIns="45720" rIns="91440" bIns="45720" anchor="t">
            <a:spAutoFit/>
          </a:bodyPr>
          <a:lstStyle/>
          <a:p>
            <a:pPr algn="ctr"/>
            <a:r>
              <a:rPr lang="en-GB" sz="1800">
                <a:solidFill>
                  <a:srgbClr val="00A7A7"/>
                </a:solidFill>
                <a:effectLst/>
                <a:ea typeface="Calibri"/>
                <a:hlinkClick r:id="rId3">
                  <a:extLst>
                    <a:ext uri="{A12FA001-AC4F-418D-AE19-62706E023703}">
                      <ahyp:hlinkClr xmlns:ahyp="http://schemas.microsoft.com/office/drawing/2018/hyperlinkcolor" val="tx"/>
                    </a:ext>
                  </a:extLst>
                </a:hlinkClick>
              </a:rPr>
              <a:t>SmPC </a:t>
            </a:r>
            <a:r>
              <a:rPr lang="en-GB" sz="1800">
                <a:effectLst/>
                <a:ea typeface="Calibri"/>
              </a:rPr>
              <a:t>Pfizer </a:t>
            </a:r>
            <a:r>
              <a:rPr lang="en-GB">
                <a:effectLst/>
                <a:ea typeface="Calibri"/>
              </a:rPr>
              <a:t>Comirnaty</a:t>
            </a:r>
            <a:r>
              <a:rPr lang="en-GB" baseline="30000">
                <a:effectLst/>
                <a:ea typeface="Calibri"/>
              </a:rPr>
              <a:t>®</a:t>
            </a:r>
            <a:r>
              <a:rPr lang="en-GB">
                <a:effectLst/>
                <a:ea typeface="Calibri"/>
              </a:rPr>
              <a:t> </a:t>
            </a:r>
            <a:r>
              <a:rPr lang="en-GB">
                <a:ea typeface="Calibri"/>
              </a:rPr>
              <a:t> LP.8.1 </a:t>
            </a:r>
            <a:r>
              <a:rPr lang="en-GB">
                <a:effectLst/>
                <a:ea typeface="Calibri"/>
              </a:rPr>
              <a:t>3 microgram per dose dispersion for injection COVID-19 mRNA Vaccine </a:t>
            </a:r>
            <a:r>
              <a:rPr lang="en-GB" sz="1800">
                <a:effectLst/>
                <a:ea typeface="Calibri"/>
              </a:rPr>
              <a:t>(nucleoside modified) </a:t>
            </a:r>
            <a:r>
              <a:rPr lang="en-GB" sz="1800" err="1">
                <a:effectLst/>
                <a:ea typeface="Calibri"/>
              </a:rPr>
              <a:t>Bretovameran</a:t>
            </a:r>
            <a:endParaRPr lang="en-GB" err="1">
              <a:ea typeface="Calibri"/>
              <a:cs typeface="Arial"/>
            </a:endParaRPr>
          </a:p>
        </p:txBody>
      </p:sp>
      <p:sp>
        <p:nvSpPr>
          <p:cNvPr id="3" name="TextBox 2">
            <a:extLst>
              <a:ext uri="{FF2B5EF4-FFF2-40B4-BE49-F238E27FC236}">
                <a16:creationId xmlns:a16="http://schemas.microsoft.com/office/drawing/2014/main" id="{5FE0B8D6-91D5-757A-BC11-2428451DABFE}"/>
              </a:ext>
            </a:extLst>
          </p:cNvPr>
          <p:cNvSpPr txBox="1"/>
          <p:nvPr/>
        </p:nvSpPr>
        <p:spPr>
          <a:xfrm>
            <a:off x="157843" y="27016"/>
            <a:ext cx="11876314" cy="1200329"/>
          </a:xfrm>
          <a:prstGeom prst="rect">
            <a:avLst/>
          </a:prstGeom>
          <a:noFill/>
        </p:spPr>
        <p:txBody>
          <a:bodyPr wrap="square">
            <a:spAutoFit/>
          </a:bodyPr>
          <a:lstStyle/>
          <a:p>
            <a:pPr algn="ct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LP.8.1 3 microgram per dose dispersion for injection COVID-19 mRNA Vaccine</a:t>
            </a:r>
            <a:endParaRPr lang="en-GB" sz="3600">
              <a:latin typeface="+mj-lt"/>
            </a:endParaRPr>
          </a:p>
        </p:txBody>
      </p:sp>
      <p:sp>
        <p:nvSpPr>
          <p:cNvPr id="2" name="TextBox 1">
            <a:extLst>
              <a:ext uri="{FF2B5EF4-FFF2-40B4-BE49-F238E27FC236}">
                <a16:creationId xmlns:a16="http://schemas.microsoft.com/office/drawing/2014/main" id="{390F93F8-88E2-0D13-9E85-26069126AAB7}"/>
              </a:ext>
            </a:extLst>
          </p:cNvPr>
          <p:cNvSpPr txBox="1"/>
          <p:nvPr/>
        </p:nvSpPr>
        <p:spPr>
          <a:xfrm>
            <a:off x="11001770" y="6381134"/>
            <a:ext cx="816077" cy="373626"/>
          </a:xfrm>
          <a:prstGeom prst="rect">
            <a:avLst/>
          </a:prstGeom>
          <a:noFill/>
        </p:spPr>
        <p:txBody>
          <a:bodyPr wrap="square" rtlCol="0">
            <a:spAutoFit/>
          </a:bodyPr>
          <a:lstStyle/>
          <a:p>
            <a:r>
              <a:rPr lang="en-GB" b="1">
                <a:solidFill>
                  <a:schemeClr val="bg1"/>
                </a:solidFill>
              </a:rPr>
              <a:t>14</a:t>
            </a:r>
          </a:p>
        </p:txBody>
      </p:sp>
      <p:pic>
        <p:nvPicPr>
          <p:cNvPr id="8" name="Content Placeholder 7">
            <a:extLst>
              <a:ext uri="{FF2B5EF4-FFF2-40B4-BE49-F238E27FC236}">
                <a16:creationId xmlns:a16="http://schemas.microsoft.com/office/drawing/2014/main" id="{8478486D-A81D-10EB-C4D0-C90E7338A7F2}"/>
              </a:ext>
            </a:extLst>
          </p:cNvPr>
          <p:cNvPicPr>
            <a:picLocks noGrp="1" noChangeAspect="1"/>
          </p:cNvPicPr>
          <p:nvPr>
            <p:ph idx="1"/>
          </p:nvPr>
        </p:nvPicPr>
        <p:blipFill>
          <a:blip r:embed="rId4"/>
          <a:stretch>
            <a:fillRect/>
          </a:stretch>
        </p:blipFill>
        <p:spPr>
          <a:xfrm>
            <a:off x="2846364" y="1344393"/>
            <a:ext cx="6330544" cy="4033035"/>
          </a:xfrm>
          <a:prstGeom prst="rect">
            <a:avLst/>
          </a:prstGeom>
        </p:spPr>
      </p:pic>
    </p:spTree>
    <p:extLst>
      <p:ext uri="{BB962C8B-B14F-4D97-AF65-F5344CB8AC3E}">
        <p14:creationId xmlns:p14="http://schemas.microsoft.com/office/powerpoint/2010/main" val="2583740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a:lstStyle/>
          <a:p>
            <a:pPr algn="ctr"/>
            <a:r>
              <a:rPr lang="en-GB" sz="3600" b="1"/>
              <a:t>Presentation: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LP.8.1 </a:t>
            </a:r>
            <a:br>
              <a:rPr lang="en-GB" sz="3600" b="1">
                <a:effectLst/>
                <a:latin typeface="+mj-lt"/>
                <a:ea typeface="Calibri" panose="020F0502020204030204" pitchFamily="34" charset="0"/>
              </a:rPr>
            </a:br>
            <a:r>
              <a:rPr lang="en-GB" sz="3600" b="1">
                <a:effectLst/>
                <a:latin typeface="+mj-lt"/>
                <a:ea typeface="Calibri" panose="020F0502020204030204" pitchFamily="34" charset="0"/>
              </a:rPr>
              <a:t>3 microgram per dose dispersion for injection </a:t>
            </a:r>
            <a:br>
              <a:rPr lang="en-GB" sz="3600" b="1">
                <a:effectLst/>
                <a:latin typeface="+mj-lt"/>
                <a:ea typeface="Calibri" panose="020F0502020204030204" pitchFamily="34" charset="0"/>
              </a:rPr>
            </a:br>
            <a:r>
              <a:rPr lang="en-GB" sz="3600" b="1">
                <a:effectLst/>
                <a:latin typeface="+mj-lt"/>
                <a:ea typeface="Calibri" panose="020F0502020204030204" pitchFamily="34" charset="0"/>
              </a:rPr>
              <a:t>COVID-19 mRNA Vaccine</a:t>
            </a:r>
            <a:br>
              <a:rPr lang="en-GB" sz="3600">
                <a:latin typeface="+mj-lt"/>
              </a:rPr>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3638063"/>
          </a:xfrm>
        </p:spPr>
        <p:txBody>
          <a:bodyPr/>
          <a:lstStyle/>
          <a:p>
            <a:r>
              <a:rPr lang="en-GB" sz="2000">
                <a:effectLst/>
                <a:latin typeface="+mj-lt"/>
                <a:ea typeface="Calibri" panose="020F0502020204030204" pitchFamily="34" charset="0"/>
              </a:rPr>
              <a:t>Pfizer Comirnaty</a:t>
            </a:r>
            <a:r>
              <a:rPr lang="en-GB" sz="2000" baseline="30000">
                <a:effectLst/>
                <a:latin typeface="+mj-lt"/>
                <a:ea typeface="Calibri" panose="020F0502020204030204" pitchFamily="34" charset="0"/>
              </a:rPr>
              <a:t>®</a:t>
            </a:r>
            <a:r>
              <a:rPr lang="en-GB" sz="2000">
                <a:effectLst/>
                <a:latin typeface="+mj-lt"/>
                <a:ea typeface="Calibri" panose="020F0502020204030204" pitchFamily="34" charset="0"/>
              </a:rPr>
              <a:t> </a:t>
            </a:r>
            <a:r>
              <a:rPr lang="en-GB" sz="2000">
                <a:latin typeface="+mj-lt"/>
                <a:ea typeface="Calibri" panose="020F0502020204030204" pitchFamily="34" charset="0"/>
              </a:rPr>
              <a:t>LP</a:t>
            </a:r>
            <a:r>
              <a:rPr lang="en-GB" sz="2000">
                <a:effectLst/>
                <a:latin typeface="+mj-lt"/>
                <a:ea typeface="Calibri" panose="020F0502020204030204" pitchFamily="34" charset="0"/>
              </a:rPr>
              <a:t>.8.1 3 microgram per dose dispersion for injection COVID-19 mRNA vaccine </a:t>
            </a:r>
            <a:r>
              <a:rPr lang="en-GB" sz="2000">
                <a:effectLst/>
                <a:latin typeface="Arial" panose="020B0604020202020204" pitchFamily="34" charset="0"/>
                <a:ea typeface="Times New Roman" panose="02020603050405020304" pitchFamily="18" charset="0"/>
              </a:rPr>
              <a:t>is a multi-dose vial and must be diluted before use.</a:t>
            </a:r>
          </a:p>
          <a:p>
            <a:r>
              <a:rPr lang="en-GB" sz="2000" b="0" i="0">
                <a:solidFill>
                  <a:srgbClr val="002060"/>
                </a:solidFill>
                <a:effectLst/>
              </a:rPr>
              <a:t>After dilution, vials with a</a:t>
            </a:r>
            <a:r>
              <a:rPr lang="en-GB" sz="2000" b="1" i="0">
                <a:solidFill>
                  <a:srgbClr val="002060"/>
                </a:solidFill>
                <a:effectLst/>
              </a:rPr>
              <a:t> yellow cap</a:t>
            </a:r>
            <a:r>
              <a:rPr lang="en-GB" sz="2000" b="0" i="0">
                <a:solidFill>
                  <a:srgbClr val="002060"/>
                </a:solidFill>
                <a:effectLst/>
              </a:rPr>
              <a:t> of Comirnaty </a:t>
            </a:r>
            <a:r>
              <a:rPr lang="en-GB" sz="2000">
                <a:solidFill>
                  <a:srgbClr val="002060"/>
                </a:solidFill>
              </a:rPr>
              <a:t>LP</a:t>
            </a:r>
            <a:r>
              <a:rPr lang="en-GB" sz="2000" b="0" i="0">
                <a:solidFill>
                  <a:srgbClr val="002060"/>
                </a:solidFill>
                <a:effectLst/>
              </a:rPr>
              <a:t>.8.1 contain </a:t>
            </a:r>
            <a:r>
              <a:rPr lang="en-GB" sz="2000" b="1" i="0">
                <a:solidFill>
                  <a:srgbClr val="002060"/>
                </a:solidFill>
                <a:effectLst/>
              </a:rPr>
              <a:t>3 doses of 0.3 mL</a:t>
            </a:r>
            <a:r>
              <a:rPr lang="en-GB" sz="2000" b="0" i="0">
                <a:solidFill>
                  <a:srgbClr val="002060"/>
                </a:solidFill>
                <a:effectLst/>
              </a:rPr>
              <a:t> of vaccine. Standard syringes and needles can be used to extract 3 doses from a single vial. </a:t>
            </a:r>
          </a:p>
          <a:p>
            <a:pPr algn="l"/>
            <a:r>
              <a:rPr lang="en-GB" sz="2000" b="0" i="0">
                <a:solidFill>
                  <a:srgbClr val="002060"/>
                </a:solidFill>
                <a:effectLst/>
              </a:rPr>
              <a:t>Each dose must contain </a:t>
            </a:r>
            <a:r>
              <a:rPr lang="en-GB" sz="2000" b="1" i="0">
                <a:solidFill>
                  <a:srgbClr val="002060"/>
                </a:solidFill>
                <a:effectLst/>
              </a:rPr>
              <a:t>0.3 mL</a:t>
            </a:r>
            <a:r>
              <a:rPr lang="en-GB" sz="2000" b="0" i="0">
                <a:solidFill>
                  <a:srgbClr val="002060"/>
                </a:solidFill>
                <a:effectLst/>
              </a:rPr>
              <a:t> of vaccine.</a:t>
            </a:r>
          </a:p>
          <a:p>
            <a:pPr algn="l"/>
            <a:r>
              <a:rPr lang="en-GB" sz="2000" b="0" i="0">
                <a:solidFill>
                  <a:srgbClr val="002060"/>
                </a:solidFill>
                <a:effectLst/>
              </a:rPr>
              <a:t>If the amount of vaccine remaining in the vial cannot provide a full dose of </a:t>
            </a:r>
            <a:r>
              <a:rPr lang="en-GB" sz="2000" b="1" i="0">
                <a:solidFill>
                  <a:srgbClr val="002060"/>
                </a:solidFill>
                <a:effectLst/>
              </a:rPr>
              <a:t>0.3 mL</a:t>
            </a:r>
            <a:r>
              <a:rPr lang="en-GB" sz="2000" b="0" i="0">
                <a:solidFill>
                  <a:srgbClr val="002060"/>
                </a:solidFill>
                <a:effectLst/>
              </a:rPr>
              <a:t>, discard the vial and any excess volume.</a:t>
            </a:r>
          </a:p>
          <a:p>
            <a:pPr algn="l"/>
            <a:r>
              <a:rPr lang="en-GB" sz="2000" b="0" i="0">
                <a:solidFill>
                  <a:srgbClr val="002060"/>
                </a:solidFill>
                <a:effectLst/>
              </a:rPr>
              <a:t>Do not pool excess vaccine from multiple vials.</a:t>
            </a:r>
          </a:p>
          <a:p>
            <a:endParaRPr lang="en-GB" sz="2000">
              <a:solidFill>
                <a:srgbClr val="002060"/>
              </a:solidFill>
              <a:effectLst/>
              <a:latin typeface="Arial" panose="020B0604020202020204" pitchFamily="34" charset="0"/>
              <a:ea typeface="Times New Roman" panose="02020603050405020304" pitchFamily="18" charset="0"/>
            </a:endParaRPr>
          </a:p>
          <a:p>
            <a:pPr indent="0">
              <a:buNone/>
            </a:pPr>
            <a:r>
              <a:rPr lang="en-GB" sz="2000">
                <a:effectLst/>
                <a:latin typeface="Arial" panose="020B0604020202020204" pitchFamily="34" charset="0"/>
                <a:ea typeface="Times New Roman" panose="02020603050405020304" pitchFamily="18" charset="0"/>
              </a:rPr>
              <a:t> </a:t>
            </a:r>
            <a:endParaRPr lang="en-GB" sz="2000">
              <a:effectLst/>
              <a:latin typeface="Times New Roman" panose="02020603050405020304" pitchFamily="18" charset="0"/>
              <a:ea typeface="Times New Roman" panose="02020603050405020304" pitchFamily="18" charset="0"/>
            </a:endParaRPr>
          </a:p>
          <a:p>
            <a:pPr indent="0">
              <a:buNone/>
            </a:pPr>
            <a:r>
              <a:rPr lang="en-GB" sz="2000">
                <a:effectLst/>
                <a:latin typeface="Arial" panose="020B0604020202020204" pitchFamily="34" charset="0"/>
                <a:ea typeface="Times New Roman" panose="02020603050405020304" pitchFamily="18" charset="0"/>
              </a:rPr>
              <a:t> </a:t>
            </a:r>
            <a:endParaRPr lang="en-GB" sz="2000">
              <a:effectLst/>
              <a:latin typeface="Times New Roman" panose="02020603050405020304" pitchFamily="18" charset="0"/>
              <a:ea typeface="Times New Roman" panose="02020603050405020304" pitchFamily="18" charset="0"/>
            </a:endParaRPr>
          </a:p>
          <a:p>
            <a:pPr indent="0">
              <a:buNone/>
            </a:pPr>
            <a:r>
              <a:rPr lang="en-GB" sz="1800">
                <a:effectLst/>
                <a:latin typeface="Arial" panose="020B0604020202020204" pitchFamily="34" charset="0"/>
                <a:ea typeface="Times New Roman" panose="02020603050405020304" pitchFamily="18" charset="0"/>
              </a:rPr>
              <a:t> </a:t>
            </a:r>
            <a:endParaRPr lang="en-GB"/>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4" name="Picture 3">
            <a:extLst>
              <a:ext uri="{FF2B5EF4-FFF2-40B4-BE49-F238E27FC236}">
                <a16:creationId xmlns:a16="http://schemas.microsoft.com/office/drawing/2014/main" id="{DD0047A0-2AE3-16E9-DD67-913D409ADE5D}"/>
              </a:ext>
            </a:extLst>
          </p:cNvPr>
          <p:cNvPicPr>
            <a:picLocks noChangeAspect="1"/>
          </p:cNvPicPr>
          <p:nvPr/>
        </p:nvPicPr>
        <p:blipFill>
          <a:blip r:embed="rId2"/>
          <a:stretch>
            <a:fillRect/>
          </a:stretch>
        </p:blipFill>
        <p:spPr>
          <a:xfrm>
            <a:off x="9039534" y="1921489"/>
            <a:ext cx="2761039" cy="2972844"/>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FDAF34E7-4AE9-BD22-7197-69BD331AE4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0" name="TextBox 9">
            <a:extLst>
              <a:ext uri="{FF2B5EF4-FFF2-40B4-BE49-F238E27FC236}">
                <a16:creationId xmlns:a16="http://schemas.microsoft.com/office/drawing/2014/main" id="{6DDC513F-8F84-837A-E0BC-DAB65E5294D3}"/>
              </a:ext>
            </a:extLst>
          </p:cNvPr>
          <p:cNvSpPr txBox="1"/>
          <p:nvPr/>
        </p:nvSpPr>
        <p:spPr>
          <a:xfrm>
            <a:off x="0" y="17738"/>
            <a:ext cx="12061859" cy="181588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 Comirnaty</a:t>
            </a:r>
            <a:r>
              <a:rPr kumimoji="0" lang="en-GB" sz="3600" b="1" i="0" u="none" strike="noStrike" kern="1200" cap="none" spc="0" normalizeH="0" baseline="30000" noProof="0">
                <a:ln>
                  <a:noFill/>
                </a:ln>
                <a:solidFill>
                  <a:srgbClr val="212A73"/>
                </a:solidFill>
                <a:effectLst/>
                <a:uLnTx/>
                <a:uFillTx/>
                <a:latin typeface="Arial" panose="020B0604020202020204" pitchFamily="34" charset="0"/>
                <a:ea typeface="Calibri" panose="020F0502020204030204" pitchFamily="34" charset="0"/>
                <a:cs typeface="+mn-cs"/>
              </a:rPr>
              <a:t>®</a:t>
            </a: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a:t>
            </a:r>
            <a:r>
              <a:rPr lang="en-GB" sz="3600" b="1">
                <a:solidFill>
                  <a:srgbClr val="212A73"/>
                </a:solidFill>
                <a:latin typeface="Arial" panose="020B0604020202020204" pitchFamily="34" charset="0"/>
                <a:ea typeface="Calibri" panose="020F0502020204030204" pitchFamily="34" charset="0"/>
              </a:rPr>
              <a:t>LP</a:t>
            </a: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.8.1 10 microgram per dose dispersion for injection COVID-19 mRNA Vaccine</a:t>
            </a:r>
            <a:br>
              <a:rPr kumimoji="0" lang="en-GB" sz="4000" b="1" i="0" u="none" strike="noStrike" kern="1200" cap="none" spc="0" normalizeH="0" baseline="0" noProof="0">
                <a:ln>
                  <a:noFill/>
                </a:ln>
                <a:solidFill>
                  <a:srgbClr val="212A73"/>
                </a:solidFill>
                <a:effectLst/>
                <a:uLnTx/>
                <a:uFillTx/>
                <a:latin typeface="Arial"/>
                <a:ea typeface="+mn-ea"/>
                <a:cs typeface="+mn-cs"/>
              </a:rPr>
            </a:br>
            <a:endParaRPr kumimoji="0" lang="en-GB" sz="4000" b="1" i="0" u="none" strike="noStrike" kern="1200" cap="none" spc="0" normalizeH="0" baseline="0" noProof="0">
              <a:ln>
                <a:noFill/>
              </a:ln>
              <a:solidFill>
                <a:srgbClr val="002060"/>
              </a:solidFill>
              <a:effectLst/>
              <a:uLnTx/>
              <a:uFillTx/>
              <a:latin typeface="Arial"/>
              <a:ea typeface="+mn-ea"/>
              <a:cs typeface="+mn-cs"/>
            </a:endParaRPr>
          </a:p>
        </p:txBody>
      </p:sp>
      <p:sp>
        <p:nvSpPr>
          <p:cNvPr id="15" name="TextBox 14">
            <a:extLst>
              <a:ext uri="{FF2B5EF4-FFF2-40B4-BE49-F238E27FC236}">
                <a16:creationId xmlns:a16="http://schemas.microsoft.com/office/drawing/2014/main" id="{BC80E002-1D57-135F-35C0-65EA179E8FCD}"/>
              </a:ext>
            </a:extLst>
          </p:cNvPr>
          <p:cNvSpPr txBox="1"/>
          <p:nvPr/>
        </p:nvSpPr>
        <p:spPr>
          <a:xfrm>
            <a:off x="195210" y="5295360"/>
            <a:ext cx="11866650" cy="707886"/>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SmPC</a:t>
            </a:r>
            <a:r>
              <a:rPr kumimoji="0" lang="en-GB" sz="2000" b="0" i="0" u="none" strike="noStrike" kern="1200" cap="none" spc="0" normalizeH="0" baseline="0" noProof="0">
                <a:ln>
                  <a:noFill/>
                </a:ln>
                <a:solidFill>
                  <a:srgbClr val="212A73"/>
                </a:solidFill>
                <a:effectLst/>
                <a:uLnTx/>
                <a:uFillTx/>
                <a:latin typeface="Arial"/>
                <a:ea typeface="Calibri"/>
                <a:cs typeface="+mn-cs"/>
              </a:rPr>
              <a:t> </a:t>
            </a:r>
            <a:r>
              <a:rPr kumimoji="0" lang="en-GB" sz="2000" b="0" i="0" u="none" strike="noStrike" kern="1200" cap="none" spc="0" normalizeH="0" baseline="0" noProof="0">
                <a:ln>
                  <a:noFill/>
                </a:ln>
                <a:solidFill>
                  <a:srgbClr val="212A73"/>
                </a:solidFill>
                <a:effectLst/>
                <a:uLnTx/>
                <a:uFillTx/>
                <a:latin typeface="Arial"/>
                <a:ea typeface="Calibri"/>
                <a:cs typeface="Arial"/>
              </a:rPr>
              <a:t>Pfizer</a:t>
            </a:r>
            <a:r>
              <a:rPr kumimoji="0" lang="en-GB" sz="2000" b="1" i="0" u="none" strike="noStrike" kern="1200" cap="none" spc="0" normalizeH="0" baseline="0" noProof="0">
                <a:ln>
                  <a:noFill/>
                </a:ln>
                <a:solidFill>
                  <a:srgbClr val="212A73"/>
                </a:solidFill>
                <a:effectLst/>
                <a:uLnTx/>
                <a:uFillTx/>
                <a:latin typeface="Arial"/>
                <a:ea typeface="Calibri"/>
                <a:cs typeface="Arial"/>
              </a:rPr>
              <a:t> </a:t>
            </a:r>
            <a:r>
              <a:rPr kumimoji="0" lang="en-GB" sz="2000" b="0" i="0" u="none" strike="noStrike" kern="1200" cap="none" spc="0" normalizeH="0" baseline="0" noProof="0">
                <a:ln>
                  <a:noFill/>
                </a:ln>
                <a:solidFill>
                  <a:srgbClr val="212A73"/>
                </a:solidFill>
                <a:effectLst/>
                <a:uLnTx/>
                <a:uFillTx/>
                <a:latin typeface="Arial"/>
                <a:ea typeface="Calibri"/>
                <a:cs typeface="+mn-cs"/>
              </a:rPr>
              <a:t>Comirnaty</a:t>
            </a:r>
            <a:r>
              <a:rPr kumimoji="0" lang="en-GB" sz="2000" b="0" i="0" u="none" strike="noStrike" kern="1200" cap="none" spc="0" normalizeH="0" baseline="30000" noProof="0">
                <a:ln>
                  <a:noFill/>
                </a:ln>
                <a:solidFill>
                  <a:srgbClr val="212A73"/>
                </a:solidFill>
                <a:effectLst/>
                <a:uLnTx/>
                <a:uFillTx/>
                <a:latin typeface="Arial"/>
                <a:ea typeface="Calibri"/>
                <a:cs typeface="+mn-cs"/>
              </a:rPr>
              <a:t>®</a:t>
            </a:r>
            <a:r>
              <a:rPr kumimoji="0" lang="en-GB" sz="2000" b="0" i="0" u="none" strike="noStrike" kern="1200" cap="none" spc="0" normalizeH="0" baseline="0" noProof="0">
                <a:ln>
                  <a:noFill/>
                </a:ln>
                <a:solidFill>
                  <a:srgbClr val="212A73"/>
                </a:solidFill>
                <a:effectLst/>
                <a:uLnTx/>
                <a:uFillTx/>
                <a:latin typeface="Arial"/>
                <a:ea typeface="Calibri"/>
                <a:cs typeface="+mn-cs"/>
              </a:rPr>
              <a:t> </a:t>
            </a:r>
            <a:r>
              <a:rPr lang="en-GB" sz="2000">
                <a:solidFill>
                  <a:srgbClr val="212A73"/>
                </a:solidFill>
                <a:latin typeface="Arial"/>
                <a:ea typeface="Calibri"/>
              </a:rPr>
              <a:t>LP</a:t>
            </a:r>
            <a:r>
              <a:rPr kumimoji="0" lang="en-GB" sz="2000" b="0" i="0" u="none" strike="noStrike" kern="1200" cap="none" spc="0" normalizeH="0" baseline="0" noProof="0">
                <a:ln>
                  <a:noFill/>
                </a:ln>
                <a:solidFill>
                  <a:srgbClr val="212A73"/>
                </a:solidFill>
                <a:effectLst/>
                <a:uLnTx/>
                <a:uFillTx/>
                <a:latin typeface="Arial"/>
                <a:ea typeface="Calibri"/>
                <a:cs typeface="+mn-cs"/>
              </a:rPr>
              <a:t>.8.1 10 microgram per dose dispersion for injection COVID-19 mRNA Vaccine (nucleoside modified) </a:t>
            </a:r>
            <a:r>
              <a:rPr kumimoji="0" lang="en-GB" sz="2000" b="0" i="0" u="none" strike="noStrike" kern="1200" cap="none" spc="0" normalizeH="0" baseline="0" noProof="0" err="1">
                <a:ln>
                  <a:noFill/>
                </a:ln>
                <a:solidFill>
                  <a:srgbClr val="212A73"/>
                </a:solidFill>
                <a:effectLst/>
                <a:uLnTx/>
                <a:uFillTx/>
                <a:latin typeface="Arial"/>
                <a:ea typeface="Calibri"/>
                <a:cs typeface="+mn-cs"/>
              </a:rPr>
              <a:t>Bretovameran</a:t>
            </a:r>
            <a:endParaRPr lang="en-GB" sz="2000" b="0" i="0" u="none" strike="noStrike" kern="1200" cap="none" spc="0" normalizeH="0" baseline="0" noProof="0" err="1">
              <a:ln>
                <a:noFill/>
              </a:ln>
              <a:solidFill>
                <a:srgbClr val="212A73"/>
              </a:solidFill>
              <a:effectLst/>
              <a:uLnTx/>
              <a:uFillTx/>
              <a:latin typeface="Arial"/>
              <a:ea typeface="Calibri"/>
              <a:cs typeface="Arial"/>
            </a:endParaRPr>
          </a:p>
        </p:txBody>
      </p:sp>
      <p:sp>
        <p:nvSpPr>
          <p:cNvPr id="2" name="TextBox 1">
            <a:extLst>
              <a:ext uri="{FF2B5EF4-FFF2-40B4-BE49-F238E27FC236}">
                <a16:creationId xmlns:a16="http://schemas.microsoft.com/office/drawing/2014/main" id="{9F06E655-7B9D-FC9E-6644-1A548B34EC80}"/>
              </a:ext>
            </a:extLst>
          </p:cNvPr>
          <p:cNvSpPr txBox="1"/>
          <p:nvPr/>
        </p:nvSpPr>
        <p:spPr>
          <a:xfrm>
            <a:off x="11232682" y="6352674"/>
            <a:ext cx="75077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Arial"/>
                <a:ea typeface="+mn-ea"/>
                <a:cs typeface="+mn-cs"/>
              </a:rPr>
              <a:t>16</a:t>
            </a:r>
          </a:p>
        </p:txBody>
      </p:sp>
      <p:pic>
        <p:nvPicPr>
          <p:cNvPr id="3" name="Picture 2">
            <a:extLst>
              <a:ext uri="{FF2B5EF4-FFF2-40B4-BE49-F238E27FC236}">
                <a16:creationId xmlns:a16="http://schemas.microsoft.com/office/drawing/2014/main" id="{5A56A2FE-B396-968A-A10C-9DA8708F2909}"/>
              </a:ext>
            </a:extLst>
          </p:cNvPr>
          <p:cNvPicPr>
            <a:picLocks noChangeAspect="1"/>
          </p:cNvPicPr>
          <p:nvPr/>
        </p:nvPicPr>
        <p:blipFill>
          <a:blip r:embed="rId4"/>
          <a:stretch>
            <a:fillRect/>
          </a:stretch>
        </p:blipFill>
        <p:spPr>
          <a:xfrm>
            <a:off x="2764935" y="1435558"/>
            <a:ext cx="5769442" cy="3510374"/>
          </a:xfrm>
          <a:prstGeom prst="rect">
            <a:avLst/>
          </a:prstGeom>
        </p:spPr>
      </p:pic>
    </p:spTree>
    <p:extLst>
      <p:ext uri="{BB962C8B-B14F-4D97-AF65-F5344CB8AC3E}">
        <p14:creationId xmlns:p14="http://schemas.microsoft.com/office/powerpoint/2010/main" val="594057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671952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0B470-A7FE-7E87-01BA-4A5E183F15A5}"/>
              </a:ext>
            </a:extLst>
          </p:cNvPr>
          <p:cNvSpPr>
            <a:spLocks noGrp="1"/>
          </p:cNvSpPr>
          <p:nvPr>
            <p:ph type="title"/>
          </p:nvPr>
        </p:nvSpPr>
        <p:spPr>
          <a:xfrm>
            <a:off x="838200" y="18255"/>
            <a:ext cx="10515600" cy="1325563"/>
          </a:xfrm>
        </p:spPr>
        <p:txBody>
          <a:bodyPr lIns="91440" tIns="45720" rIns="91440" bIns="45720" anchor="t"/>
          <a:lstStyle/>
          <a:p>
            <a:pPr algn="ctr"/>
            <a:r>
              <a:rPr kumimoji="0" lang="en-GB" sz="3600" b="1" i="0" u="none" strike="noStrike" kern="1200" cap="none" spc="0" normalizeH="0" baseline="0" noProof="0">
                <a:ln>
                  <a:noFill/>
                </a:ln>
                <a:solidFill>
                  <a:srgbClr val="212A73"/>
                </a:solidFill>
                <a:effectLst/>
                <a:uLnTx/>
                <a:uFillTx/>
                <a:latin typeface="Arial"/>
                <a:ea typeface="+mj-ea"/>
                <a:cs typeface="+mj-cs"/>
              </a:rPr>
              <a:t>Presentation: </a:t>
            </a:r>
            <a:r>
              <a:rPr kumimoji="0" lang="en-GB" sz="3600" b="1" i="0" u="none" strike="noStrike" kern="1200" cap="none" spc="0" normalizeH="0" baseline="0" noProof="0">
                <a:ln>
                  <a:noFill/>
                </a:ln>
                <a:solidFill>
                  <a:srgbClr val="212A73"/>
                </a:solidFill>
                <a:effectLst/>
                <a:uLnTx/>
                <a:uFillTx/>
                <a:latin typeface="Arial"/>
                <a:ea typeface="Calibri"/>
                <a:cs typeface="Arial"/>
              </a:rPr>
              <a:t>Pfizer </a:t>
            </a:r>
            <a:r>
              <a:rPr kumimoji="0" lang="en-GB" sz="3600" b="1" i="0" u="none" strike="noStrike" kern="1200" cap="none" spc="0" normalizeH="0" baseline="0" noProof="0">
                <a:ln>
                  <a:noFill/>
                </a:ln>
                <a:solidFill>
                  <a:srgbClr val="212A73"/>
                </a:solidFill>
                <a:effectLst/>
                <a:uLnTx/>
                <a:uFillTx/>
                <a:latin typeface="Arial"/>
                <a:ea typeface="Calibri"/>
                <a:cs typeface="+mj-cs"/>
              </a:rPr>
              <a:t>Comirnaty</a:t>
            </a:r>
            <a:r>
              <a:rPr kumimoji="0" lang="en-GB" sz="3600" b="1" i="0" u="none" strike="noStrike" kern="1200" cap="none" spc="0" normalizeH="0" baseline="30000" noProof="0">
                <a:ln>
                  <a:noFill/>
                </a:ln>
                <a:solidFill>
                  <a:srgbClr val="212A73"/>
                </a:solidFill>
                <a:effectLst/>
                <a:uLnTx/>
                <a:uFillTx/>
                <a:latin typeface="Arial"/>
                <a:ea typeface="Calibri"/>
                <a:cs typeface="+mj-cs"/>
              </a:rPr>
              <a:t>®</a:t>
            </a:r>
            <a:r>
              <a:rPr kumimoji="0" lang="en-GB" sz="3600" b="1" i="0" u="none" strike="noStrike" kern="1200" cap="none" spc="0" normalizeH="0" baseline="0" noProof="0">
                <a:ln>
                  <a:noFill/>
                </a:ln>
                <a:solidFill>
                  <a:srgbClr val="212A73"/>
                </a:solidFill>
                <a:effectLst/>
                <a:uLnTx/>
                <a:uFillTx/>
                <a:latin typeface="Arial"/>
                <a:ea typeface="Calibri"/>
                <a:cs typeface="+mj-cs"/>
              </a:rPr>
              <a:t> </a:t>
            </a:r>
            <a:r>
              <a:rPr lang="en-GB" sz="3600" b="1">
                <a:solidFill>
                  <a:srgbClr val="212A73"/>
                </a:solidFill>
                <a:latin typeface="Arial"/>
                <a:ea typeface="Calibri"/>
              </a:rPr>
              <a:t>LP</a:t>
            </a:r>
            <a:r>
              <a:rPr kumimoji="0" lang="en-GB" sz="3600" b="1" i="0" u="none" strike="noStrike" kern="1200" cap="none" spc="0" normalizeH="0" baseline="0" noProof="0">
                <a:ln>
                  <a:noFill/>
                </a:ln>
                <a:solidFill>
                  <a:srgbClr val="212A73"/>
                </a:solidFill>
                <a:effectLst/>
                <a:uLnTx/>
                <a:uFillTx/>
                <a:latin typeface="Arial"/>
                <a:ea typeface="Calibri"/>
                <a:cs typeface="+mj-cs"/>
              </a:rPr>
              <a:t>.8.1 </a:t>
            </a:r>
            <a:br>
              <a:rPr lang="en-GB" sz="3600" b="1" i="0" u="none" strike="noStrike" kern="1200" cap="none" spc="0" normalizeH="0" baseline="0" noProof="0">
                <a:ln>
                  <a:noFill/>
                </a:ln>
                <a:effectLst/>
                <a:uLnTx/>
                <a:uFillTx/>
                <a:latin typeface="Arial"/>
                <a:ea typeface="Calibri" panose="020F0502020204030204" pitchFamily="34" charset="0"/>
              </a:rPr>
            </a:br>
            <a:r>
              <a:rPr kumimoji="0" lang="en-GB" sz="3600" b="1" i="0" u="none" strike="noStrike" kern="1200" cap="none" spc="0" normalizeH="0" baseline="0" noProof="0">
                <a:ln>
                  <a:noFill/>
                </a:ln>
                <a:solidFill>
                  <a:srgbClr val="212A73"/>
                </a:solidFill>
                <a:effectLst/>
                <a:uLnTx/>
                <a:uFillTx/>
                <a:latin typeface="Arial"/>
                <a:ea typeface="Calibri"/>
                <a:cs typeface="+mj-cs"/>
              </a:rPr>
              <a:t>10 microgram per dose dispersion for injection</a:t>
            </a:r>
            <a:br>
              <a:rPr lang="en-GB" sz="3600" b="1" i="0" u="none" strike="noStrike" kern="1200" cap="none" spc="0" normalizeH="0" baseline="0" noProof="0">
                <a:ln>
                  <a:noFill/>
                </a:ln>
                <a:effectLst/>
                <a:uLnTx/>
                <a:uFillTx/>
                <a:latin typeface="Arial"/>
                <a:ea typeface="Calibri" panose="020F0502020204030204" pitchFamily="34" charset="0"/>
              </a:rPr>
            </a:br>
            <a:r>
              <a:rPr kumimoji="0" lang="en-GB" sz="3600" b="1" i="0" u="none" strike="noStrike" kern="1200" cap="none" spc="0" normalizeH="0" baseline="0" noProof="0">
                <a:ln>
                  <a:noFill/>
                </a:ln>
                <a:solidFill>
                  <a:srgbClr val="212A73"/>
                </a:solidFill>
                <a:effectLst/>
                <a:uLnTx/>
                <a:uFillTx/>
                <a:latin typeface="Arial"/>
                <a:ea typeface="Calibri"/>
                <a:cs typeface="+mj-cs"/>
              </a:rPr>
              <a:t>COVID-19 mRNA Vaccine</a:t>
            </a:r>
            <a:endParaRPr lang="en-GB">
              <a:ea typeface="Calibri"/>
            </a:endParaRPr>
          </a:p>
        </p:txBody>
      </p:sp>
      <p:sp>
        <p:nvSpPr>
          <p:cNvPr id="5" name="Slide Number Placeholder 4">
            <a:extLst>
              <a:ext uri="{FF2B5EF4-FFF2-40B4-BE49-F238E27FC236}">
                <a16:creationId xmlns:a16="http://schemas.microsoft.com/office/drawing/2014/main" id="{BE7F2A67-1FE9-5436-FEE7-E1769014F3B8}"/>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8" name="TextBox 7">
            <a:extLst>
              <a:ext uri="{FF2B5EF4-FFF2-40B4-BE49-F238E27FC236}">
                <a16:creationId xmlns:a16="http://schemas.microsoft.com/office/drawing/2014/main" id="{329BB79E-2131-9686-45DC-C3CED0599469}"/>
              </a:ext>
            </a:extLst>
          </p:cNvPr>
          <p:cNvSpPr txBox="1"/>
          <p:nvPr/>
        </p:nvSpPr>
        <p:spPr>
          <a:xfrm>
            <a:off x="838200" y="1996966"/>
            <a:ext cx="7170683" cy="2970044"/>
          </a:xfrm>
          <a:prstGeom prst="rect">
            <a:avLst/>
          </a:prstGeom>
          <a:noFill/>
        </p:spPr>
        <p:txBody>
          <a:bodyPr wrap="square" lIns="91440" tIns="45720" rIns="91440" bIns="45720" rtlCol="0" anchor="t">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212A73"/>
                </a:solidFill>
                <a:effectLst/>
                <a:uLnTx/>
                <a:uFillTx/>
                <a:latin typeface="Arial"/>
                <a:ea typeface="Calibri"/>
                <a:cs typeface="+mn-cs"/>
              </a:rPr>
              <a:t>Pfizer Comirnaty</a:t>
            </a:r>
            <a:r>
              <a:rPr kumimoji="0" lang="en-GB" sz="2000" b="0" i="0" u="none" strike="noStrike" kern="1200" cap="none" spc="0" normalizeH="0" baseline="30000" noProof="0">
                <a:ln>
                  <a:noFill/>
                </a:ln>
                <a:solidFill>
                  <a:srgbClr val="212A73"/>
                </a:solidFill>
                <a:effectLst/>
                <a:uLnTx/>
                <a:uFillTx/>
                <a:latin typeface="Arial"/>
                <a:ea typeface="Calibri"/>
                <a:cs typeface="+mn-cs"/>
              </a:rPr>
              <a:t>®</a:t>
            </a:r>
            <a:r>
              <a:rPr kumimoji="0" lang="en-GB" sz="2000" b="0" i="0" u="none" strike="noStrike" kern="1200" cap="none" spc="0" normalizeH="0" baseline="0" noProof="0">
                <a:ln>
                  <a:noFill/>
                </a:ln>
                <a:solidFill>
                  <a:srgbClr val="212A73"/>
                </a:solidFill>
                <a:effectLst/>
                <a:uLnTx/>
                <a:uFillTx/>
                <a:latin typeface="Arial"/>
                <a:ea typeface="Calibri"/>
                <a:cs typeface="+mn-cs"/>
              </a:rPr>
              <a:t> </a:t>
            </a:r>
            <a:r>
              <a:rPr lang="en-GB" sz="2000">
                <a:solidFill>
                  <a:srgbClr val="212A73"/>
                </a:solidFill>
                <a:latin typeface="Arial"/>
                <a:ea typeface="Calibri"/>
              </a:rPr>
              <a:t>LP</a:t>
            </a:r>
            <a:r>
              <a:rPr kumimoji="0" lang="en-GB" sz="2000" b="0" i="0" u="none" strike="noStrike" kern="1200" cap="none" spc="0" normalizeH="0" baseline="0" noProof="0">
                <a:ln>
                  <a:noFill/>
                </a:ln>
                <a:solidFill>
                  <a:srgbClr val="212A73"/>
                </a:solidFill>
                <a:effectLst/>
                <a:uLnTx/>
                <a:uFillTx/>
                <a:latin typeface="Arial"/>
                <a:ea typeface="Calibri"/>
                <a:cs typeface="+mn-cs"/>
              </a:rPr>
              <a:t>.8.1 10 microgram per dose dispersion for injection COVID-19 mRNA vaccine </a:t>
            </a:r>
            <a:r>
              <a:rPr kumimoji="0" lang="en-GB" sz="20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is  a </a:t>
            </a:r>
            <a:r>
              <a:rPr kumimoji="0" lang="en-GB" sz="20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single dose vial</a:t>
            </a:r>
            <a:r>
              <a:rPr kumimoji="0" lang="en-GB" sz="20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kumimoji="0" lang="en-GB" sz="2000" b="1" i="0" u="sng" strike="noStrike" kern="1200" cap="none" spc="0" normalizeH="0" baseline="0" noProof="0">
                <a:ln>
                  <a:noFill/>
                </a:ln>
                <a:solidFill>
                  <a:srgbClr val="212A73"/>
                </a:solidFill>
                <a:effectLst/>
                <a:uLnTx/>
                <a:uFillTx/>
                <a:latin typeface="Arial"/>
                <a:ea typeface="Times New Roman" panose="02020603050405020304" pitchFamily="18" charset="0"/>
                <a:cs typeface="Arial"/>
              </a:rPr>
              <a:t>NO dilution is required.</a:t>
            </a:r>
            <a:endParaRPr lang="en-GB" sz="2000" b="1" i="0" u="sng"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Vials of Comirnaty </a:t>
            </a:r>
            <a:r>
              <a:rPr lang="en-GB" sz="2000">
                <a:solidFill>
                  <a:srgbClr val="002060"/>
                </a:solidFill>
                <a:latin typeface="Arial"/>
              </a:rPr>
              <a:t>LP</a:t>
            </a:r>
            <a:r>
              <a:rPr kumimoji="0" lang="en-GB" sz="2000" b="0" i="0" u="none" strike="noStrike" kern="1200" cap="none" spc="0" normalizeH="0" baseline="0" noProof="0">
                <a:ln>
                  <a:noFill/>
                </a:ln>
                <a:solidFill>
                  <a:srgbClr val="002060"/>
                </a:solidFill>
                <a:effectLst/>
                <a:uLnTx/>
                <a:uFillTx/>
                <a:latin typeface="Arial"/>
                <a:ea typeface="+mn-ea"/>
                <a:cs typeface="+mn-cs"/>
              </a:rPr>
              <a:t>.8.1 10microgram/dose have a blue cap and a </a:t>
            </a:r>
            <a:r>
              <a:rPr kumimoji="0" lang="en-GB" sz="2000" b="1" i="0" u="none" strike="noStrike" kern="1200" cap="none" spc="0" normalizeH="0" baseline="0" noProof="0">
                <a:ln>
                  <a:noFill/>
                </a:ln>
                <a:solidFill>
                  <a:srgbClr val="002060"/>
                </a:solidFill>
                <a:effectLst/>
                <a:uLnTx/>
                <a:uFillTx/>
                <a:latin typeface="Arial"/>
                <a:ea typeface="+mn-ea"/>
                <a:cs typeface="+mn-cs"/>
              </a:rPr>
              <a:t>single dose of 0.3 mL</a:t>
            </a:r>
            <a:r>
              <a:rPr kumimoji="0" lang="en-GB" sz="2000" b="0" i="0" u="none" strike="noStrike" kern="1200" cap="none" spc="0" normalizeH="0" baseline="0" noProof="0">
                <a:ln>
                  <a:noFill/>
                </a:ln>
                <a:solidFill>
                  <a:srgbClr val="002060"/>
                </a:solidFill>
                <a:effectLst/>
                <a:uLnTx/>
                <a:uFillTx/>
                <a:latin typeface="Arial"/>
                <a:ea typeface="+mn-ea"/>
                <a:cs typeface="+mn-cs"/>
              </a:rPr>
              <a:t> of vaccine. Each dose must contain </a:t>
            </a:r>
            <a:r>
              <a:rPr kumimoji="0" lang="en-GB" sz="2000" b="1" i="0" u="none" strike="noStrike" kern="1200" cap="none" spc="0" normalizeH="0" baseline="0" noProof="0">
                <a:ln>
                  <a:noFill/>
                </a:ln>
                <a:solidFill>
                  <a:srgbClr val="002060"/>
                </a:solidFill>
                <a:effectLst/>
                <a:uLnTx/>
                <a:uFillTx/>
                <a:latin typeface="Arial"/>
                <a:ea typeface="+mn-ea"/>
                <a:cs typeface="+mn-cs"/>
              </a:rPr>
              <a:t>0.3 mL</a:t>
            </a:r>
            <a:r>
              <a:rPr kumimoji="0" lang="en-GB" sz="2000" b="0" i="0" u="none" strike="noStrike" kern="1200" cap="none" spc="0" normalizeH="0" baseline="0" noProof="0">
                <a:ln>
                  <a:noFill/>
                </a:ln>
                <a:solidFill>
                  <a:srgbClr val="002060"/>
                </a:solidFill>
                <a:effectLst/>
                <a:uLnTx/>
                <a:uFillTx/>
                <a:latin typeface="Arial"/>
                <a:ea typeface="+mn-ea"/>
                <a:cs typeface="+mn-cs"/>
              </a:rPr>
              <a:t> of vaccine.</a:t>
            </a:r>
            <a:endParaRPr lang="en-GB" sz="2000" b="0" i="0" u="none" strike="noStrike" kern="1200" cap="none" spc="0" normalizeH="0" baseline="0" noProof="0">
              <a:ln>
                <a:noFill/>
              </a:ln>
              <a:solidFill>
                <a:srgbClr val="002060"/>
              </a:solidFill>
              <a:effectLst/>
              <a:uLnTx/>
              <a:uFillTx/>
              <a:latin typeface="Arial"/>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Following withdrawal of </a:t>
            </a:r>
            <a:r>
              <a:rPr kumimoji="0" lang="en-GB" sz="2000" b="1" i="0" u="none" strike="noStrike" kern="1200" cap="none" spc="0" normalizeH="0" baseline="0" noProof="0">
                <a:ln>
                  <a:noFill/>
                </a:ln>
                <a:solidFill>
                  <a:srgbClr val="002060"/>
                </a:solidFill>
                <a:effectLst/>
                <a:uLnTx/>
                <a:uFillTx/>
                <a:latin typeface="Arial"/>
                <a:ea typeface="+mn-ea"/>
                <a:cs typeface="+mn-cs"/>
              </a:rPr>
              <a:t>0.3 mL</a:t>
            </a:r>
            <a:r>
              <a:rPr kumimoji="0" lang="en-GB" sz="2000" b="0" i="0" u="none" strike="noStrike" kern="1200" cap="none" spc="0" normalizeH="0" baseline="0" noProof="0">
                <a:ln>
                  <a:noFill/>
                </a:ln>
                <a:solidFill>
                  <a:srgbClr val="002060"/>
                </a:solidFill>
                <a:effectLst/>
                <a:uLnTx/>
                <a:uFillTx/>
                <a:latin typeface="Arial"/>
                <a:ea typeface="+mn-ea"/>
                <a:cs typeface="+mn-cs"/>
              </a:rPr>
              <a:t>, discard the vial and any excess volume.</a:t>
            </a:r>
            <a:endParaRPr lang="en-GB" sz="2000" b="0" i="0" u="none" strike="noStrike" kern="1200" cap="none" spc="0" normalizeH="0" baseline="0" noProof="0">
              <a:ln>
                <a:noFill/>
              </a:ln>
              <a:solidFill>
                <a:srgbClr val="002060"/>
              </a:solidFill>
              <a:effectLst/>
              <a:uLnTx/>
              <a:uFillTx/>
              <a:latin typeface="Arial"/>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Do not pool excess vaccine from multiple vials.</a:t>
            </a:r>
            <a:endParaRPr lang="en-GB" sz="2000" b="0" i="0" u="none" strike="noStrike" kern="1200" cap="none" spc="0" normalizeH="0" baseline="0" noProof="0">
              <a:ln>
                <a:noFill/>
              </a:ln>
              <a:solidFill>
                <a:srgbClr val="002060"/>
              </a:solidFill>
              <a:effectLst/>
              <a:uLnTx/>
              <a:uFillTx/>
              <a:latin typeface="Arial"/>
              <a:cs typeface="Arial"/>
            </a:endParaRPr>
          </a:p>
        </p:txBody>
      </p:sp>
      <p:sp>
        <p:nvSpPr>
          <p:cNvPr id="9" name="TextBox 8">
            <a:extLst>
              <a:ext uri="{FF2B5EF4-FFF2-40B4-BE49-F238E27FC236}">
                <a16:creationId xmlns:a16="http://schemas.microsoft.com/office/drawing/2014/main" id="{940D176B-AC7C-14CD-BD80-45331340908B}"/>
              </a:ext>
            </a:extLst>
          </p:cNvPr>
          <p:cNvSpPr txBox="1"/>
          <p:nvPr/>
        </p:nvSpPr>
        <p:spPr>
          <a:xfrm>
            <a:off x="301814" y="5281433"/>
            <a:ext cx="11051986" cy="646331"/>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hlinkClick r:id="" action="ppaction://noaction"/>
              </a:rPr>
              <a:t>SmPC</a:t>
            </a:r>
            <a:r>
              <a:rPr kumimoji="0" lang="en-GB" sz="2000" b="0" i="0" u="none" strike="noStrike" kern="1200" cap="none" spc="0" normalizeH="0" baseline="0" noProof="0">
                <a:ln>
                  <a:noFill/>
                </a:ln>
                <a:solidFill>
                  <a:srgbClr val="212A73"/>
                </a:solidFill>
                <a:effectLst/>
                <a:uLnTx/>
                <a:uFillTx/>
                <a:latin typeface="Arial"/>
                <a:ea typeface="Calibri"/>
                <a:cs typeface="+mn-cs"/>
              </a:rPr>
              <a:t> </a:t>
            </a:r>
            <a:r>
              <a:rPr kumimoji="0" lang="en-GB" sz="2000" b="0" i="0" u="none" strike="noStrike" kern="1200" cap="none" spc="0" normalizeH="0" baseline="0" noProof="0">
                <a:ln>
                  <a:noFill/>
                </a:ln>
                <a:solidFill>
                  <a:srgbClr val="212A73"/>
                </a:solidFill>
                <a:effectLst/>
                <a:uLnTx/>
                <a:uFillTx/>
                <a:latin typeface="Arial"/>
                <a:ea typeface="Calibri"/>
                <a:cs typeface="Arial"/>
              </a:rPr>
              <a:t>Pfizer</a:t>
            </a:r>
            <a:r>
              <a:rPr kumimoji="0" lang="en-GB" sz="2000" b="1" i="0" u="none" strike="noStrike" kern="1200" cap="none" spc="0" normalizeH="0" baseline="0" noProof="0">
                <a:ln>
                  <a:noFill/>
                </a:ln>
                <a:solidFill>
                  <a:srgbClr val="212A73"/>
                </a:solidFill>
                <a:effectLst/>
                <a:uLnTx/>
                <a:uFillTx/>
                <a:latin typeface="Arial"/>
                <a:ea typeface="Calibri"/>
                <a:cs typeface="Arial"/>
              </a:rPr>
              <a:t> </a:t>
            </a:r>
            <a:r>
              <a:rPr kumimoji="0" lang="en-GB" sz="2000" b="0" i="0" u="none" strike="noStrike" kern="1200" cap="none" spc="0" normalizeH="0" baseline="0" noProof="0">
                <a:ln>
                  <a:noFill/>
                </a:ln>
                <a:solidFill>
                  <a:srgbClr val="212A73"/>
                </a:solidFill>
                <a:effectLst/>
                <a:uLnTx/>
                <a:uFillTx/>
                <a:latin typeface="Arial"/>
                <a:ea typeface="Calibri"/>
                <a:cs typeface="+mn-cs"/>
              </a:rPr>
              <a:t>Comirnaty</a:t>
            </a:r>
            <a:r>
              <a:rPr kumimoji="0" lang="en-GB" sz="2000" b="0" i="0" u="none" strike="noStrike" kern="1200" cap="none" spc="0" normalizeH="0" baseline="30000" noProof="0">
                <a:ln>
                  <a:noFill/>
                </a:ln>
                <a:solidFill>
                  <a:srgbClr val="212A73"/>
                </a:solidFill>
                <a:effectLst/>
                <a:uLnTx/>
                <a:uFillTx/>
                <a:latin typeface="Arial"/>
                <a:ea typeface="Calibri"/>
                <a:cs typeface="+mn-cs"/>
              </a:rPr>
              <a:t>®</a:t>
            </a:r>
            <a:r>
              <a:rPr kumimoji="0" lang="en-GB" sz="2000" b="0" i="0" u="none" strike="noStrike" kern="1200" cap="none" spc="0" normalizeH="0" baseline="0" noProof="0">
                <a:ln>
                  <a:noFill/>
                </a:ln>
                <a:solidFill>
                  <a:srgbClr val="212A73"/>
                </a:solidFill>
                <a:effectLst/>
                <a:uLnTx/>
                <a:uFillTx/>
                <a:latin typeface="Arial"/>
                <a:ea typeface="Calibri"/>
                <a:cs typeface="+mn-cs"/>
              </a:rPr>
              <a:t> </a:t>
            </a:r>
            <a:r>
              <a:rPr lang="en-GB" sz="2000">
                <a:solidFill>
                  <a:srgbClr val="212A73"/>
                </a:solidFill>
                <a:latin typeface="Arial"/>
                <a:ea typeface="Calibri"/>
              </a:rPr>
              <a:t>LP.8</a:t>
            </a:r>
            <a:r>
              <a:rPr kumimoji="0" lang="en-GB" sz="2000" b="0" i="0" u="none" strike="noStrike" kern="1200" cap="none" spc="0" normalizeH="0" baseline="0" noProof="0">
                <a:ln>
                  <a:noFill/>
                </a:ln>
                <a:solidFill>
                  <a:srgbClr val="212A73"/>
                </a:solidFill>
                <a:effectLst/>
                <a:uLnTx/>
                <a:uFillTx/>
                <a:latin typeface="Arial"/>
                <a:ea typeface="Calibri"/>
                <a:cs typeface="+mn-cs"/>
              </a:rPr>
              <a:t>.1 10 microgram per dose dispersion for injection COVID-19 mRNA Vaccine (nucleoside modified) </a:t>
            </a:r>
            <a:r>
              <a:rPr kumimoji="0" lang="en-GB" sz="2000" b="0" i="0" u="none" strike="noStrike" kern="1200" cap="none" spc="0" normalizeH="0" baseline="0" noProof="0" err="1">
                <a:ln>
                  <a:noFill/>
                </a:ln>
                <a:solidFill>
                  <a:srgbClr val="212A73"/>
                </a:solidFill>
                <a:effectLst/>
                <a:uLnTx/>
                <a:uFillTx/>
                <a:latin typeface="Arial"/>
                <a:ea typeface="Calibri"/>
                <a:cs typeface="+mn-cs"/>
              </a:rPr>
              <a:t>Bretovameran</a:t>
            </a:r>
            <a:endParaRPr lang="en-GB" sz="2000" b="0" i="0" u="none" strike="noStrike" kern="1200" cap="none" spc="0" normalizeH="0" baseline="0" noProof="0" err="1">
              <a:ln>
                <a:noFill/>
              </a:ln>
              <a:solidFill>
                <a:srgbClr val="212A73"/>
              </a:solidFill>
              <a:effectLst/>
              <a:uLnTx/>
              <a:uFillTx/>
              <a:latin typeface="Arial"/>
              <a:ea typeface="Calibri"/>
              <a:cs typeface="Arial"/>
            </a:endParaRPr>
          </a:p>
        </p:txBody>
      </p:sp>
      <p:pic>
        <p:nvPicPr>
          <p:cNvPr id="7" name="Content Placeholder 6">
            <a:extLst>
              <a:ext uri="{FF2B5EF4-FFF2-40B4-BE49-F238E27FC236}">
                <a16:creationId xmlns:a16="http://schemas.microsoft.com/office/drawing/2014/main" id="{D499E1FE-9C1D-003D-966A-1F2059CC1EA1}"/>
              </a:ext>
            </a:extLst>
          </p:cNvPr>
          <p:cNvPicPr>
            <a:picLocks noGrp="1" noChangeAspect="1"/>
          </p:cNvPicPr>
          <p:nvPr>
            <p:ph idx="1"/>
          </p:nvPr>
        </p:nvPicPr>
        <p:blipFill>
          <a:blip r:embed="rId2"/>
          <a:stretch>
            <a:fillRect/>
          </a:stretch>
        </p:blipFill>
        <p:spPr>
          <a:xfrm>
            <a:off x="8610600" y="1732613"/>
            <a:ext cx="2808469" cy="3334527"/>
          </a:xfrm>
          <a:prstGeom prst="rect">
            <a:avLst/>
          </a:prstGeom>
        </p:spPr>
      </p:pic>
    </p:spTree>
    <p:extLst>
      <p:ext uri="{BB962C8B-B14F-4D97-AF65-F5344CB8AC3E}">
        <p14:creationId xmlns:p14="http://schemas.microsoft.com/office/powerpoint/2010/main" val="3426868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a:t>Storage:</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a:t>
            </a:r>
            <a:r>
              <a:rPr lang="en-GB" sz="3200" b="1">
                <a:ea typeface="Calibri" panose="020F0502020204030204" pitchFamily="34" charset="0"/>
              </a:rPr>
              <a:t>LP.8</a:t>
            </a:r>
            <a:r>
              <a:rPr lang="en-GB" sz="3200" b="1">
                <a:effectLst/>
                <a:latin typeface="+mj-lt"/>
                <a:ea typeface="Calibri" panose="020F0502020204030204" pitchFamily="34" charset="0"/>
              </a:rPr>
              <a:t>.1</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384464" y="968548"/>
            <a:ext cx="6141027" cy="3223491"/>
          </a:xfrm>
        </p:spPr>
        <p:txBody>
          <a:bodyPr lIns="91440" tIns="45720" rIns="91440" bIns="45720" anchor="t"/>
          <a:lstStyle/>
          <a:p>
            <a:r>
              <a:rPr lang="en-GB" sz="1800" dirty="0">
                <a:effectLst/>
                <a:latin typeface="Arial"/>
                <a:ea typeface="Calibri"/>
                <a:cs typeface="Arial"/>
              </a:rPr>
              <a:t>Pfizer</a:t>
            </a:r>
            <a:r>
              <a:rPr lang="en-GB" sz="1800" b="1" dirty="0">
                <a:effectLst/>
                <a:latin typeface="Arial"/>
                <a:ea typeface="Calibri"/>
                <a:cs typeface="Arial"/>
              </a:rPr>
              <a:t> </a:t>
            </a:r>
            <a:r>
              <a:rPr lang="en-GB" sz="1800" dirty="0">
                <a:effectLst/>
                <a:latin typeface="Arial"/>
                <a:ea typeface="Calibri"/>
                <a:cs typeface="Arial"/>
              </a:rPr>
              <a:t>Comirnaty</a:t>
            </a:r>
            <a:r>
              <a:rPr lang="en-GB" sz="1800" baseline="30000" dirty="0">
                <a:effectLst/>
                <a:latin typeface="Arial"/>
                <a:ea typeface="Calibri"/>
                <a:cs typeface="Arial"/>
              </a:rPr>
              <a:t>®</a:t>
            </a:r>
            <a:r>
              <a:rPr lang="en-GB" sz="1800" dirty="0">
                <a:effectLst/>
                <a:latin typeface="Arial"/>
                <a:ea typeface="Calibri"/>
                <a:cs typeface="Arial"/>
              </a:rPr>
              <a:t> </a:t>
            </a:r>
            <a:r>
              <a:rPr lang="en-GB" sz="1800" dirty="0">
                <a:latin typeface="Arial"/>
                <a:ea typeface="Calibri"/>
                <a:cs typeface="Arial"/>
              </a:rPr>
              <a:t>LP</a:t>
            </a:r>
            <a:r>
              <a:rPr lang="en-GB" sz="1800" dirty="0">
                <a:effectLst/>
                <a:latin typeface="Arial"/>
                <a:ea typeface="Calibri"/>
                <a:cs typeface="Arial"/>
              </a:rPr>
              <a:t>.8.1 COVID-19 mRNA Vaccines </a:t>
            </a:r>
            <a:r>
              <a:rPr lang="en-GB" sz="1800" dirty="0"/>
              <a:t>will be coming into NHS Wales </a:t>
            </a:r>
            <a:r>
              <a:rPr lang="en-GB" sz="1800" dirty="0">
                <a:effectLst/>
                <a:ea typeface="Calibri"/>
              </a:rPr>
              <a:t>thawed from UKHSA, it will already have the expiry date and time labelled on the box.  </a:t>
            </a:r>
          </a:p>
          <a:p>
            <a:pPr algn="just"/>
            <a:r>
              <a:rPr lang="en-GB" sz="1800" dirty="0">
                <a:effectLst/>
                <a:ea typeface="Calibri"/>
              </a:rPr>
              <a:t>The vaccine may then be delivered to where it is going to be administered thawed but refrigerated between +2ºC to +8ºC.</a:t>
            </a:r>
            <a:endParaRPr lang="en-GB" sz="1800" dirty="0">
              <a:effectLst/>
              <a:ea typeface="Calibri"/>
              <a:cs typeface="Arial"/>
            </a:endParaRPr>
          </a:p>
          <a:p>
            <a:pPr algn="just"/>
            <a:r>
              <a:rPr lang="en-GB" sz="1800" dirty="0">
                <a:effectLst/>
                <a:ea typeface="Calibri"/>
              </a:rPr>
              <a:t>Thawed vaccine must be transferred immediately to a vaccine fridge on arrival and stored in a carefully monitored temperature range of +2ºC to +8ºC.</a:t>
            </a:r>
            <a:endParaRPr lang="en-GB" sz="1800" dirty="0">
              <a:effectLst/>
              <a:ea typeface="Calibri"/>
              <a:cs typeface="Arial"/>
            </a:endParaRPr>
          </a:p>
          <a:p>
            <a:pPr algn="just"/>
            <a:r>
              <a:rPr lang="en-GB" sz="1800" dirty="0">
                <a:effectLst/>
                <a:ea typeface="Calibri"/>
              </a:rPr>
              <a:t>Once thawed, the unopened vaccine may be stored refrigerated at +2ºC to +8ºC, protected from light, for up to 10 weeks</a:t>
            </a:r>
            <a:r>
              <a:rPr lang="en-GB" sz="1800" dirty="0">
                <a:ea typeface="Calibri"/>
              </a:rPr>
              <a:t> within overall shelf life</a:t>
            </a:r>
            <a:r>
              <a:rPr lang="en-GB" sz="1800" dirty="0">
                <a:effectLst/>
                <a:ea typeface="Calibri"/>
              </a:rPr>
              <a:t>.</a:t>
            </a:r>
            <a:endParaRPr lang="en-GB" sz="1800" dirty="0">
              <a:effectLst/>
              <a:ea typeface="Calibri"/>
              <a:cs typeface="Arial"/>
            </a:endParaRPr>
          </a:p>
          <a:p>
            <a:pPr algn="just"/>
            <a:r>
              <a:rPr lang="en-GB" sz="1800" b="0" i="0" dirty="0">
                <a:solidFill>
                  <a:srgbClr val="002060"/>
                </a:solidFill>
                <a:effectLst/>
              </a:rPr>
              <a:t>Prior to use, the unopened vial can be stored for up to 12 hours at temperatures between </a:t>
            </a:r>
            <a:r>
              <a:rPr lang="en-GB" sz="1800" dirty="0">
                <a:solidFill>
                  <a:srgbClr val="002060"/>
                </a:solidFill>
              </a:rPr>
              <a:t>+</a:t>
            </a:r>
            <a:r>
              <a:rPr lang="en-GB" sz="1800" b="0" i="0" dirty="0">
                <a:solidFill>
                  <a:srgbClr val="002060"/>
                </a:solidFill>
                <a:effectLst/>
              </a:rPr>
              <a:t>8°C and </a:t>
            </a:r>
            <a:r>
              <a:rPr lang="en-GB" sz="1800" dirty="0">
                <a:solidFill>
                  <a:srgbClr val="002060"/>
                </a:solidFill>
              </a:rPr>
              <a:t>+</a:t>
            </a:r>
            <a:r>
              <a:rPr lang="en-GB" sz="1800" b="0" i="0" dirty="0">
                <a:solidFill>
                  <a:srgbClr val="002060"/>
                </a:solidFill>
                <a:effectLst/>
              </a:rPr>
              <a:t>30°C. Thawed vials can be handled in room light conditions.</a:t>
            </a:r>
            <a:endParaRPr lang="en-GB" sz="1800" dirty="0">
              <a:solidFill>
                <a:srgbClr val="002060"/>
              </a:solidFill>
              <a:effectLst/>
              <a:ea typeface="Calibri" panose="020F0502020204030204" pitchFamily="34" charset="0"/>
            </a:endParaRPr>
          </a:p>
          <a:p>
            <a:pPr>
              <a:spcBef>
                <a:spcPts val="600"/>
              </a:spcBef>
              <a:spcAft>
                <a:spcPts val="600"/>
              </a:spcAft>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a typeface="Times New Roman" panose="02020603050405020304" pitchFamily="18" charset="0"/>
            </a:endParaRPr>
          </a:p>
          <a:p>
            <a:pPr marL="0" indent="0">
              <a:spcBef>
                <a:spcPts val="600"/>
              </a:spcBef>
              <a:spcAft>
                <a:spcPts val="600"/>
              </a:spcAft>
              <a:buNone/>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21</a:t>
            </a:fld>
            <a:endParaRPr lang="en-GB"/>
          </a:p>
        </p:txBody>
      </p:sp>
      <p:pic>
        <p:nvPicPr>
          <p:cNvPr id="8" name="Picture 7">
            <a:extLst>
              <a:ext uri="{FF2B5EF4-FFF2-40B4-BE49-F238E27FC236}">
                <a16:creationId xmlns:a16="http://schemas.microsoft.com/office/drawing/2014/main" id="{4C30B9BE-7F9B-4F12-567F-21DE5E08DB82}"/>
              </a:ext>
            </a:extLst>
          </p:cNvPr>
          <p:cNvPicPr>
            <a:picLocks noChangeAspect="1"/>
          </p:cNvPicPr>
          <p:nvPr/>
        </p:nvPicPr>
        <p:blipFill>
          <a:blip r:embed="rId2"/>
          <a:stretch>
            <a:fillRect/>
          </a:stretch>
        </p:blipFill>
        <p:spPr>
          <a:xfrm>
            <a:off x="7299959" y="3461343"/>
            <a:ext cx="3883154" cy="2362676"/>
          </a:xfrm>
          <a:prstGeom prst="rect">
            <a:avLst/>
          </a:prstGeom>
        </p:spPr>
      </p:pic>
      <p:pic>
        <p:nvPicPr>
          <p:cNvPr id="10" name="Picture 9">
            <a:extLst>
              <a:ext uri="{FF2B5EF4-FFF2-40B4-BE49-F238E27FC236}">
                <a16:creationId xmlns:a16="http://schemas.microsoft.com/office/drawing/2014/main" id="{C5FA60F4-ED90-11C9-3154-7ED11DC5F40F}"/>
              </a:ext>
            </a:extLst>
          </p:cNvPr>
          <p:cNvPicPr>
            <a:picLocks noChangeAspect="1"/>
          </p:cNvPicPr>
          <p:nvPr/>
        </p:nvPicPr>
        <p:blipFill>
          <a:blip r:embed="rId3"/>
          <a:stretch>
            <a:fillRect/>
          </a:stretch>
        </p:blipFill>
        <p:spPr>
          <a:xfrm>
            <a:off x="6855042" y="4547601"/>
            <a:ext cx="1298561" cy="134124"/>
          </a:xfrm>
          <a:prstGeom prst="rect">
            <a:avLst/>
          </a:prstGeom>
        </p:spPr>
      </p:pic>
      <p:pic>
        <p:nvPicPr>
          <p:cNvPr id="11" name="Picture 10">
            <a:extLst>
              <a:ext uri="{FF2B5EF4-FFF2-40B4-BE49-F238E27FC236}">
                <a16:creationId xmlns:a16="http://schemas.microsoft.com/office/drawing/2014/main" id="{4F2F280D-1707-CD8A-96C7-AB0074E30C15}"/>
              </a:ext>
            </a:extLst>
          </p:cNvPr>
          <p:cNvPicPr>
            <a:picLocks noChangeAspect="1"/>
          </p:cNvPicPr>
          <p:nvPr/>
        </p:nvPicPr>
        <p:blipFill>
          <a:blip r:embed="rId4"/>
          <a:stretch>
            <a:fillRect/>
          </a:stretch>
        </p:blipFill>
        <p:spPr>
          <a:xfrm>
            <a:off x="7504323" y="1038572"/>
            <a:ext cx="3553816" cy="2266607"/>
          </a:xfrm>
          <a:prstGeom prst="rect">
            <a:avLst/>
          </a:prstGeom>
        </p:spPr>
      </p:pic>
      <p:pic>
        <p:nvPicPr>
          <p:cNvPr id="12" name="Picture 11">
            <a:extLst>
              <a:ext uri="{FF2B5EF4-FFF2-40B4-BE49-F238E27FC236}">
                <a16:creationId xmlns:a16="http://schemas.microsoft.com/office/drawing/2014/main" id="{F99AAD70-619C-ECC1-F757-C8F75815D9F2}"/>
              </a:ext>
            </a:extLst>
          </p:cNvPr>
          <p:cNvPicPr>
            <a:picLocks noChangeAspect="1"/>
          </p:cNvPicPr>
          <p:nvPr/>
        </p:nvPicPr>
        <p:blipFill>
          <a:blip r:embed="rId3"/>
          <a:stretch>
            <a:fillRect/>
          </a:stretch>
        </p:blipFill>
        <p:spPr>
          <a:xfrm>
            <a:off x="6920502" y="2036781"/>
            <a:ext cx="1298561" cy="134124"/>
          </a:xfrm>
          <a:prstGeom prst="rect">
            <a:avLst/>
          </a:prstGeom>
        </p:spPr>
      </p:pic>
    </p:spTree>
    <p:extLst>
      <p:ext uri="{BB962C8B-B14F-4D97-AF65-F5344CB8AC3E}">
        <p14:creationId xmlns:p14="http://schemas.microsoft.com/office/powerpoint/2010/main" val="620649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787A1-88EE-B42E-D9E3-0D28ED2BB82E}"/>
              </a:ext>
            </a:extLst>
          </p:cNvPr>
          <p:cNvSpPr>
            <a:spLocks noGrp="1"/>
          </p:cNvSpPr>
          <p:nvPr>
            <p:ph type="title"/>
          </p:nvPr>
        </p:nvSpPr>
        <p:spPr>
          <a:xfrm>
            <a:off x="0" y="28370"/>
            <a:ext cx="12192000" cy="1006713"/>
          </a:xfrm>
        </p:spPr>
        <p:txBody>
          <a:bodyPr/>
          <a:lstStyle/>
          <a:p>
            <a:pPr algn="ctr"/>
            <a:r>
              <a:rPr lang="en-GB" sz="3200" b="1"/>
              <a:t>List of excipients: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a:t>
            </a:r>
            <a:r>
              <a:rPr lang="en-GB" sz="3200" b="1">
                <a:ea typeface="Calibri" panose="020F0502020204030204" pitchFamily="34" charset="0"/>
              </a:rPr>
              <a:t>LP</a:t>
            </a:r>
            <a:r>
              <a:rPr lang="en-GB" sz="3200" b="1">
                <a:effectLst/>
                <a:latin typeface="+mj-lt"/>
                <a:ea typeface="Calibri" panose="020F0502020204030204" pitchFamily="34" charset="0"/>
              </a:rPr>
              <a:t>.8.1 </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b="1"/>
          </a:p>
        </p:txBody>
      </p:sp>
      <p:sp>
        <p:nvSpPr>
          <p:cNvPr id="3" name="Content Placeholder 2">
            <a:extLst>
              <a:ext uri="{FF2B5EF4-FFF2-40B4-BE49-F238E27FC236}">
                <a16:creationId xmlns:a16="http://schemas.microsoft.com/office/drawing/2014/main" id="{01412D73-A507-48CB-C82B-47F707504F26}"/>
              </a:ext>
            </a:extLst>
          </p:cNvPr>
          <p:cNvSpPr>
            <a:spLocks noGrp="1"/>
          </p:cNvSpPr>
          <p:nvPr>
            <p:ph idx="1"/>
          </p:nvPr>
        </p:nvSpPr>
        <p:spPr>
          <a:xfrm>
            <a:off x="481781" y="1011998"/>
            <a:ext cx="5503383" cy="4712425"/>
          </a:xfrm>
        </p:spPr>
        <p:txBody>
          <a:bodyPr/>
          <a:lstStyle/>
          <a:p>
            <a:pPr marL="0" indent="0">
              <a:buNone/>
            </a:pPr>
            <a:r>
              <a:rPr lang="en-GB" sz="1800"/>
              <a:t>This vaccine contains polyethylene glycol/macrogol (PEG)</a:t>
            </a:r>
          </a:p>
          <a:p>
            <a:r>
              <a:rPr lang="en-GB" sz="1800"/>
              <a:t>2-[(polyethylene glycol - PEG)-2000]-N</a:t>
            </a:r>
            <a:endParaRPr lang="en-GB" sz="1800" b="1"/>
          </a:p>
          <a:p>
            <a:r>
              <a:rPr lang="en-GB" sz="1800"/>
              <a:t>N-</a:t>
            </a:r>
            <a:r>
              <a:rPr lang="en-GB" sz="1800" err="1"/>
              <a:t>ditetradecylacetamide</a:t>
            </a:r>
            <a:r>
              <a:rPr lang="en-GB" sz="1800"/>
              <a:t>  (ALC-0159)</a:t>
            </a:r>
          </a:p>
          <a:p>
            <a:r>
              <a:rPr lang="en-GB" sz="1800"/>
              <a:t>(4-hydroxybutyl)azanediyl)bis(hexane-6,1-diyl)bis(2-hexyldecanoate) (ALC-0315)</a:t>
            </a:r>
          </a:p>
          <a:p>
            <a:r>
              <a:rPr lang="en-GB" sz="1800"/>
              <a:t>1,2-Distearoyl-sn-glycero-3-phosphocholine (DSPC)</a:t>
            </a:r>
          </a:p>
          <a:p>
            <a:r>
              <a:rPr lang="en-GB" sz="1800"/>
              <a:t>Cholesterol</a:t>
            </a:r>
          </a:p>
          <a:p>
            <a:r>
              <a:rPr lang="en-GB" sz="1800"/>
              <a:t>Trometamol</a:t>
            </a:r>
          </a:p>
          <a:p>
            <a:r>
              <a:rPr lang="en-GB" sz="1800"/>
              <a:t>Trometamol hydrochloride</a:t>
            </a:r>
          </a:p>
          <a:p>
            <a:r>
              <a:rPr lang="en-GB" sz="1800"/>
              <a:t>Sucrose</a:t>
            </a:r>
          </a:p>
          <a:p>
            <a:r>
              <a:rPr lang="en-GB" sz="1800"/>
              <a:t>Water for injection</a:t>
            </a:r>
          </a:p>
        </p:txBody>
      </p:sp>
      <p:sp>
        <p:nvSpPr>
          <p:cNvPr id="5" name="Slide Number Placeholder 4">
            <a:extLst>
              <a:ext uri="{FF2B5EF4-FFF2-40B4-BE49-F238E27FC236}">
                <a16:creationId xmlns:a16="http://schemas.microsoft.com/office/drawing/2014/main" id="{60FA63E0-4ED3-A384-8A09-1C13A0420384}"/>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6" name="TextBox 5">
            <a:extLst>
              <a:ext uri="{FF2B5EF4-FFF2-40B4-BE49-F238E27FC236}">
                <a16:creationId xmlns:a16="http://schemas.microsoft.com/office/drawing/2014/main" id="{9F8C3399-C555-7A0E-6DC0-9018E99DB5FA}"/>
              </a:ext>
            </a:extLst>
          </p:cNvPr>
          <p:cNvSpPr txBox="1"/>
          <p:nvPr/>
        </p:nvSpPr>
        <p:spPr>
          <a:xfrm>
            <a:off x="5662531" y="2240339"/>
            <a:ext cx="6345420" cy="3139321"/>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a:t>Comirnaty LP.8.1 3 micrograms/dose concentrate for dispersion for injection - 3-dose vial - </a:t>
            </a:r>
            <a:r>
              <a:rPr lang="en-GB">
                <a:hlinkClick r:id="rId2"/>
              </a:rPr>
              <a:t>Summary of Product Characteristics (SmPC) - (emc) (medicines.org.uk)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285750" indent="-285750">
              <a:buFont typeface="Arial" panose="020B0604020202020204" pitchFamily="34" charset="0"/>
              <a:buChar char="•"/>
              <a:defRPr/>
            </a:pPr>
            <a:endParaRPr lang="en-GB">
              <a:solidFill>
                <a:srgbClr val="212A73"/>
              </a:solidFill>
              <a:latin typeface="Arial"/>
            </a:endParaRPr>
          </a:p>
          <a:p>
            <a:pPr marL="285750" indent="-285750">
              <a:buFont typeface="Arial" panose="020B0604020202020204" pitchFamily="34" charset="0"/>
              <a:buChar char="•"/>
              <a:defRPr/>
            </a:pPr>
            <a:r>
              <a:rPr kumimoji="0" lang="en-GB" sz="1800" b="0" i="0" u="none" strike="noStrike" kern="1200" cap="none" spc="0" normalizeH="0" baseline="0" noProof="0">
                <a:ln>
                  <a:noFill/>
                </a:ln>
                <a:solidFill>
                  <a:srgbClr val="212A73"/>
                </a:solidFill>
                <a:effectLst/>
                <a:uLnTx/>
                <a:uFillTx/>
                <a:latin typeface="Arial"/>
                <a:ea typeface="+mn-ea"/>
                <a:cs typeface="+mn-cs"/>
              </a:rPr>
              <a:t>Comirnaty </a:t>
            </a:r>
            <a:r>
              <a:rPr lang="en-GB">
                <a:solidFill>
                  <a:srgbClr val="212A73"/>
                </a:solidFill>
                <a:latin typeface="Arial"/>
              </a:rPr>
              <a:t>LP.8</a:t>
            </a:r>
            <a:r>
              <a:rPr kumimoji="0" lang="en-GB" sz="1800" b="0" i="0" u="none" strike="noStrike" kern="1200" cap="none" spc="0" normalizeH="0" baseline="0" noProof="0">
                <a:ln>
                  <a:noFill/>
                </a:ln>
                <a:solidFill>
                  <a:srgbClr val="212A73"/>
                </a:solidFill>
                <a:effectLst/>
                <a:uLnTx/>
                <a:uFillTx/>
                <a:latin typeface="Arial"/>
                <a:ea typeface="+mn-ea"/>
                <a:cs typeface="+mn-cs"/>
              </a:rPr>
              <a:t>.1 10 micrograms/dose dispersion for injection - single dose vial - </a:t>
            </a:r>
            <a:r>
              <a:rPr lang="en-GB">
                <a:solidFill>
                  <a:srgbClr val="212A73"/>
                </a:solidFill>
                <a:latin typeface="Arial"/>
                <a:hlinkClick r:id="rId3"/>
              </a:rPr>
              <a:t>Summary of Product Characteristics (SmPC) - (emc) (medicines.org.uk)</a:t>
            </a:r>
            <a:endParaRPr lang="en-GB">
              <a:solidFill>
                <a:srgbClr val="212A73"/>
              </a:solidFill>
              <a:latin typeface="Arial"/>
              <a:hlinkClick r:id="rId4"/>
            </a:endParaRPr>
          </a:p>
          <a:p>
            <a:pPr marR="0" lvl="0" defTabSz="914400" rtl="0" eaLnBrk="1" fontAlgn="auto" latinLnBrk="0" hangingPunct="1">
              <a:lnSpc>
                <a:spcPct val="100000"/>
              </a:lnSpc>
              <a:spcBef>
                <a:spcPts val="0"/>
              </a:spcBef>
              <a:spcAft>
                <a:spcPts val="0"/>
              </a:spcAft>
              <a:buClrTx/>
              <a:buSzTx/>
              <a:tabLst/>
              <a:defRPr/>
            </a:pPr>
            <a:endParaRPr lang="en-GB" sz="1800" b="0" i="0" u="none" strike="noStrike" kern="1200" cap="none" spc="0" normalizeH="0" baseline="0" noProof="0">
              <a:ln>
                <a:noFill/>
              </a:ln>
              <a:solidFill>
                <a:srgbClr val="212A73"/>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5"/>
              </a:rPr>
              <a:t>Vaccine ingredients | Vaccine Knowledge (ox.ac.uk)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algn="ctr"/>
            <a:endParaRPr lang="en-GB"/>
          </a:p>
        </p:txBody>
      </p:sp>
      <p:sp>
        <p:nvSpPr>
          <p:cNvPr id="4" name="TextBox 3">
            <a:extLst>
              <a:ext uri="{FF2B5EF4-FFF2-40B4-BE49-F238E27FC236}">
                <a16:creationId xmlns:a16="http://schemas.microsoft.com/office/drawing/2014/main" id="{DD4F75A7-7DE1-E8BB-0CBA-28DA19339B6B}"/>
              </a:ext>
            </a:extLst>
          </p:cNvPr>
          <p:cNvSpPr txBox="1"/>
          <p:nvPr/>
        </p:nvSpPr>
        <p:spPr>
          <a:xfrm>
            <a:off x="5779324" y="1593272"/>
            <a:ext cx="58288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a:cs typeface="Segoe UI"/>
              </a:rPr>
              <a:t>For further information about specific excipients in vaccines see:</a:t>
            </a:r>
            <a:endParaRPr lang="en-US">
              <a:latin typeface="Arial"/>
            </a:endParaRPr>
          </a:p>
        </p:txBody>
      </p:sp>
    </p:spTree>
    <p:extLst>
      <p:ext uri="{BB962C8B-B14F-4D97-AF65-F5344CB8AC3E}">
        <p14:creationId xmlns:p14="http://schemas.microsoft.com/office/powerpoint/2010/main" val="2419733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4277" y="136525"/>
            <a:ext cx="12045573" cy="1325563"/>
          </a:xfrm>
        </p:spPr>
        <p:txBody>
          <a:bodyPr>
            <a:normAutofit/>
          </a:bodyPr>
          <a:lstStyle/>
          <a:p>
            <a:pPr algn="ctr"/>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16507" y="918720"/>
            <a:ext cx="11299522" cy="5257227"/>
          </a:xfrm>
        </p:spPr>
        <p:txBody>
          <a:bodyPr lIns="91440" tIns="45720" rIns="91440" bIns="45720" anchor="t"/>
          <a:lstStyle/>
          <a:p>
            <a:pPr marL="0" indent="0">
              <a:buNone/>
            </a:pPr>
            <a:r>
              <a:rPr lang="en-GB" sz="2000" dirty="0">
                <a:effectLst/>
                <a:latin typeface="+mj-lt"/>
                <a:ea typeface="Calibri"/>
              </a:rPr>
              <a:t>Pfizer Comirnaty</a:t>
            </a:r>
            <a:r>
              <a:rPr lang="en-GB" sz="2000" baseline="30000" dirty="0">
                <a:effectLst/>
                <a:latin typeface="+mj-lt"/>
                <a:ea typeface="Calibri"/>
              </a:rPr>
              <a:t>®</a:t>
            </a:r>
            <a:r>
              <a:rPr lang="en-GB" sz="2000" dirty="0">
                <a:effectLst/>
                <a:latin typeface="+mj-lt"/>
                <a:ea typeface="Calibri"/>
              </a:rPr>
              <a:t> COVID-19 mRNA Vaccines </a:t>
            </a:r>
            <a:r>
              <a:rPr lang="en-GB" sz="2000" dirty="0"/>
              <a:t>contain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endParaRPr lang="en-GB" sz="2000" dirty="0">
              <a:cs typeface="Arial"/>
            </a:endParaRP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endParaRPr lang="en-GB" sz="2000" dirty="0">
              <a:cs typeface="Arial"/>
            </a:endParaRPr>
          </a:p>
          <a:p>
            <a:pPr marL="285750" indent="-285750"/>
            <a:r>
              <a:rPr lang="en-GB" sz="2000" dirty="0"/>
              <a:t>Individuals with undiagnosed PEG allergy often have a history of immediate onset-unexplained anaphylaxis or anaphylaxis to multiple classes of drugs. Such individuals </a:t>
            </a:r>
            <a:r>
              <a:rPr lang="en-GB" sz="2000" b="1" dirty="0"/>
              <a:t>should not be vaccinated with</a:t>
            </a:r>
            <a:r>
              <a:rPr lang="en-GB" sz="2000" dirty="0">
                <a:effectLst/>
                <a:latin typeface="Arial"/>
                <a:ea typeface="Calibri"/>
                <a:cs typeface="Arial"/>
              </a:rPr>
              <a:t> </a:t>
            </a:r>
            <a:r>
              <a:rPr lang="en-GB" sz="2000" b="1" dirty="0">
                <a:effectLst/>
                <a:latin typeface="Arial"/>
                <a:ea typeface="Calibri"/>
                <a:cs typeface="Arial"/>
              </a:rPr>
              <a:t>Pfizer </a:t>
            </a:r>
            <a:r>
              <a:rPr lang="en-GB" sz="2000" b="1" dirty="0">
                <a:effectLst/>
                <a:latin typeface="+mj-lt"/>
                <a:ea typeface="Calibri"/>
              </a:rPr>
              <a:t>Comirnaty</a:t>
            </a:r>
            <a:r>
              <a:rPr lang="en-GB" sz="2000" b="1" baseline="30000" dirty="0">
                <a:effectLst/>
                <a:latin typeface="+mj-lt"/>
                <a:ea typeface="Calibri"/>
              </a:rPr>
              <a:t>®</a:t>
            </a:r>
            <a:r>
              <a:rPr lang="en-GB" sz="2000" b="1" dirty="0">
                <a:effectLst/>
                <a:latin typeface="+mj-lt"/>
                <a:ea typeface="Calibri"/>
              </a:rPr>
              <a:t> COVID-19 mRNA Vaccines</a:t>
            </a:r>
            <a:r>
              <a:rPr lang="en-GB" sz="2000" b="1" dirty="0">
                <a:latin typeface="+mj-lt"/>
                <a:ea typeface="Calibri"/>
              </a:rPr>
              <a:t>, </a:t>
            </a:r>
            <a:r>
              <a:rPr lang="en-GB" sz="2000" b="1" dirty="0"/>
              <a:t>except on the expert advice except on the advice of an expert specialising in immunisation </a:t>
            </a:r>
            <a:endParaRPr lang="en-GB" sz="2000" b="1" dirty="0">
              <a:cs typeface="Arial"/>
            </a:endParaRPr>
          </a:p>
          <a:p>
            <a:pPr marL="285750" indent="-285750"/>
            <a:r>
              <a:rPr lang="en-GB" sz="2000" b="1" dirty="0"/>
              <a:t>Known allergy to PEG is rare </a:t>
            </a:r>
            <a:r>
              <a:rPr lang="en-GB" sz="2000" dirty="0"/>
              <a:t>but has been implicated in a minority of allergic reactions reported </a:t>
            </a:r>
            <a:endParaRPr lang="en-GB" sz="2000" dirty="0">
              <a:cs typeface="Arial"/>
            </a:endParaRPr>
          </a:p>
          <a:p>
            <a:pPr marL="285750" indent="-285750"/>
            <a:r>
              <a:rPr lang="en-GB" sz="2000" dirty="0"/>
              <a:t>For further information see: </a:t>
            </a:r>
            <a:r>
              <a:rPr lang="en-GB" sz="2000" dirty="0">
                <a:hlinkClick r:id="rId3"/>
              </a:rPr>
              <a:t>Table 5: Management of patients with a history of allergy in Green Book COVID-19 chapter </a:t>
            </a:r>
            <a:endParaRPr lang="en-GB" sz="2000" dirty="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a:t>17</a:t>
            </a:r>
          </a:p>
        </p:txBody>
      </p:sp>
    </p:spTree>
    <p:extLst>
      <p:ext uri="{BB962C8B-B14F-4D97-AF65-F5344CB8AC3E}">
        <p14:creationId xmlns:p14="http://schemas.microsoft.com/office/powerpoint/2010/main" val="206485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LP.8.1 </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409649" y="1330803"/>
            <a:ext cx="10814617" cy="4316360"/>
          </a:xfrm>
        </p:spPr>
        <p:txBody>
          <a:bodyPr lIns="91440" tIns="45720" rIns="91440" bIns="45720" anchor="t"/>
          <a:lstStyle/>
          <a:p>
            <a:pPr marL="0" indent="0" fontAlgn="base">
              <a:buNone/>
            </a:pPr>
            <a:r>
              <a:rPr lang="en-GB" sz="2000" dirty="0"/>
              <a:t>Before giving the vaccine, you need to check if the infant or child:</a:t>
            </a:r>
            <a:endParaRPr lang="en-GB" sz="2000" dirty="0">
              <a:cs typeface="Arial"/>
            </a:endParaRPr>
          </a:p>
          <a:p>
            <a:pPr fontAlgn="base"/>
            <a:r>
              <a:rPr lang="en-GB" sz="2000" dirty="0"/>
              <a:t>is eligible to receive the</a:t>
            </a:r>
            <a:r>
              <a:rPr lang="en-GB" sz="2000" b="1" dirty="0">
                <a:effectLst/>
                <a:latin typeface="+mj-lt"/>
                <a:ea typeface="Calibri"/>
              </a:rPr>
              <a:t> </a:t>
            </a:r>
            <a:r>
              <a:rPr lang="en-GB" sz="2000" dirty="0">
                <a:effectLst/>
                <a:latin typeface="+mj-lt"/>
                <a:ea typeface="Calibri"/>
              </a:rPr>
              <a:t>vaccine</a:t>
            </a:r>
            <a:endParaRPr lang="en-GB" sz="2000" dirty="0">
              <a:ea typeface="Calibri"/>
              <a:cs typeface="Arial"/>
            </a:endParaRPr>
          </a:p>
          <a:p>
            <a:pPr lvl="0" fontAlgn="base"/>
            <a:r>
              <a:rPr lang="en-GB" sz="2000" dirty="0"/>
              <a:t>has any contraindications or precautions to</a:t>
            </a:r>
            <a:r>
              <a:rPr lang="en-GB" sz="2000" b="1" dirty="0">
                <a:effectLst/>
                <a:latin typeface="+mj-lt"/>
                <a:ea typeface="Calibri"/>
              </a:rPr>
              <a:t> </a:t>
            </a:r>
            <a:r>
              <a:rPr lang="en-GB" sz="2000" dirty="0">
                <a:effectLst/>
                <a:latin typeface="+mj-lt"/>
                <a:ea typeface="Calibri"/>
              </a:rPr>
              <a:t>the Pfizer Comirnaty</a:t>
            </a:r>
            <a:r>
              <a:rPr lang="en-GB" sz="2000" baseline="30000" dirty="0">
                <a:effectLst/>
                <a:latin typeface="+mj-lt"/>
                <a:ea typeface="Calibri"/>
              </a:rPr>
              <a:t>®</a:t>
            </a:r>
            <a:r>
              <a:rPr lang="en-GB" sz="2000" dirty="0">
                <a:effectLst/>
                <a:latin typeface="+mj-lt"/>
                <a:ea typeface="Calibri"/>
              </a:rPr>
              <a:t> mRNA Vaccines</a:t>
            </a:r>
            <a:endParaRPr lang="en-GB" sz="2000" dirty="0">
              <a:effectLst/>
              <a:latin typeface="+mj-lt"/>
              <a:ea typeface="Calibri"/>
              <a:cs typeface="Arial"/>
            </a:endParaRPr>
          </a:p>
          <a:p>
            <a:pPr fontAlgn="base"/>
            <a:r>
              <a:rPr lang="en-GB" sz="2000" dirty="0"/>
              <a:t>has not received any COVID-19 vaccination in the previous 3 months. </a:t>
            </a:r>
            <a:r>
              <a:rPr lang="en-GB" sz="2000" dirty="0">
                <a:effectLst/>
                <a:latin typeface="Arial"/>
                <a:ea typeface="Calibri"/>
                <a:cs typeface="Arial"/>
              </a:rPr>
              <a:t>The</a:t>
            </a:r>
            <a:r>
              <a:rPr lang="en-GB" sz="2000" dirty="0"/>
              <a:t> </a:t>
            </a:r>
            <a:r>
              <a:rPr lang="en-GB" sz="2000" u="sng" dirty="0">
                <a:hlinkClick r:id="rId3"/>
              </a:rPr>
              <a:t>Green Book COVID-19 chapter </a:t>
            </a:r>
            <a:r>
              <a:rPr lang="en-GB" sz="20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endParaRPr lang="en-GB" sz="2000">
              <a:cs typeface="Arial"/>
            </a:endParaRPr>
          </a:p>
          <a:p>
            <a:pPr lvl="0" fontAlgn="base"/>
            <a:r>
              <a:rPr lang="en-GB" sz="20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000" u="sng" dirty="0">
                <a:hlinkClick r:id="rId3"/>
              </a:rPr>
              <a:t>Green Book COVID-19 chapter </a:t>
            </a:r>
            <a:endParaRPr lang="en-GB" sz="2000" dirty="0">
              <a:solidFill>
                <a:srgbClr val="212A73"/>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44598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a:t>Contraindications:</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LP.8.1 COVID-19 mRNA Vaccines</a:t>
            </a:r>
            <a:endParaRPr lang="en-GB" sz="3600" b="1"/>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465583" y="1154975"/>
            <a:ext cx="11090097" cy="4760482"/>
          </a:xfrm>
        </p:spPr>
        <p:txBody>
          <a:bodyPr lIns="91440" tIns="45720" rIns="91440" bIns="45720" anchor="t"/>
          <a:lstStyle/>
          <a:p>
            <a:r>
              <a:rPr lang="en-GB" sz="2000" dirty="0"/>
              <a:t>Vaccination should be postponed in individuals suffering from acute severe febrile illness or acute infection. The presence of a minor infection and/or low-grade fever should not delay vaccination. </a:t>
            </a:r>
          </a:p>
          <a:p>
            <a:pPr lvl="0"/>
            <a:r>
              <a:rPr lang="en-GB" sz="2000" dirty="0">
                <a:effectLst/>
                <a:ea typeface="Calibri"/>
              </a:rPr>
              <a:t>The vaccine is contraindicated in those who have had a previous systemic allergic reaction (including immediate-onset anaphylaxis) to:</a:t>
            </a:r>
          </a:p>
          <a:p>
            <a:pPr marL="742950" lvl="1" indent="-285750">
              <a:buFont typeface="Courier New" panose="02070309020205020404" pitchFamily="49" charset="0"/>
              <a:buChar char="o"/>
            </a:pPr>
            <a:r>
              <a:rPr lang="en-GB" sz="2000" dirty="0">
                <a:effectLst/>
                <a:ea typeface="Calibri"/>
              </a:rPr>
              <a:t>a previous dose of a COVID-19 </a:t>
            </a:r>
            <a:r>
              <a:rPr lang="en-GB" sz="2000" dirty="0">
                <a:effectLst/>
                <a:latin typeface="+mj-lt"/>
                <a:ea typeface="Calibri"/>
              </a:rPr>
              <a:t>mRNA vaccine </a:t>
            </a:r>
            <a:endParaRPr lang="en-GB" sz="2000" dirty="0">
              <a:effectLst/>
              <a:latin typeface="+mj-lt"/>
              <a:ea typeface="Calibri"/>
              <a:cs typeface="Arial"/>
            </a:endParaRPr>
          </a:p>
          <a:p>
            <a:pPr marL="742950" lvl="1" indent="-285750">
              <a:buFont typeface="Courier New" panose="02070309020205020404" pitchFamily="49" charset="0"/>
              <a:buChar char="o"/>
            </a:pPr>
            <a:r>
              <a:rPr lang="en-GB" sz="2000" dirty="0">
                <a:effectLst/>
                <a:ea typeface="Calibri"/>
              </a:rPr>
              <a:t>any component (excipient) of the </a:t>
            </a:r>
            <a:r>
              <a:rPr lang="en-GB" sz="2000" dirty="0">
                <a:effectLst/>
                <a:latin typeface="Arial"/>
                <a:ea typeface="Times New Roman" panose="02020603050405020304" pitchFamily="18" charset="0"/>
                <a:cs typeface="Arial"/>
              </a:rPr>
              <a:t>COVID-19 mRNA vaccine</a:t>
            </a:r>
          </a:p>
          <a:p>
            <a:pPr marL="0" indent="0">
              <a:lnSpc>
                <a:spcPct val="100000"/>
              </a:lnSpc>
              <a:spcAft>
                <a:spcPts val="800"/>
              </a:spcAft>
              <a:buNone/>
            </a:pPr>
            <a:r>
              <a:rPr lang="en-GB" sz="2000" b="1" dirty="0">
                <a:solidFill>
                  <a:srgbClr val="002060"/>
                </a:solidFill>
                <a:effectLst/>
                <a:latin typeface="Arial"/>
                <a:ea typeface="Calibri"/>
                <a:cs typeface="Times New Roman"/>
              </a:rPr>
              <a:t>People with a history of allergy: </a:t>
            </a:r>
            <a:r>
              <a:rPr lang="en-GB" sz="2000" dirty="0">
                <a:solidFill>
                  <a:srgbClr val="002060"/>
                </a:solidFill>
                <a:effectLst/>
                <a:latin typeface="Arial"/>
                <a:ea typeface="Times New Roman" panose="02020603050405020304" pitchFamily="18" charset="0"/>
                <a:cs typeface="Times New Roman"/>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2000" dirty="0">
                <a:effectLst/>
                <a:latin typeface="Arial"/>
                <a:ea typeface="Times New Roman" panose="02020603050405020304" pitchFamily="18" charset="0"/>
                <a:cs typeface="Times New Roman"/>
              </a:rPr>
              <a:t>G</a:t>
            </a:r>
            <a:r>
              <a:rPr lang="en-GB" sz="2000" dirty="0">
                <a:effectLst/>
                <a:latin typeface="Arial"/>
                <a:ea typeface="Calibri"/>
                <a:cs typeface="Arial"/>
              </a:rPr>
              <a:t>uidance about the management of individuals with a history of allergy should be followed (summarised in Table 5) </a:t>
            </a:r>
            <a:r>
              <a:rPr lang="en-GB" sz="2000" u="sng" dirty="0">
                <a:solidFill>
                  <a:schemeClr val="accent1">
                    <a:lumMod val="76000"/>
                  </a:schemeClr>
                </a:solidFill>
                <a:effectLst/>
                <a:latin typeface="Arial"/>
                <a:ea typeface="Calibri"/>
                <a:cs typeface="Times New Roman"/>
                <a:hlinkClick r:id="rId3">
                  <a:extLst>
                    <a:ext uri="{A12FA001-AC4F-418D-AE19-62706E023703}">
                      <ahyp:hlinkClr xmlns:ahyp="http://schemas.microsoft.com/office/drawing/2018/hyperlinkcolor" val="tx"/>
                    </a:ext>
                  </a:extLst>
                </a:hlinkClick>
              </a:rPr>
              <a:t>COVID-19: the green book, chapter</a:t>
            </a:r>
            <a:r>
              <a:rPr lang="en-GB" sz="2000" u="sng" dirty="0">
                <a:solidFill>
                  <a:schemeClr val="accent1">
                    <a:lumMod val="76000"/>
                  </a:schemeClr>
                </a:solidFill>
                <a:latin typeface="Arial"/>
                <a:ea typeface="Calibri"/>
                <a:cs typeface="Times New Roman"/>
                <a:hlinkClick r:id="rId3">
                  <a:extLst>
                    <a:ext uri="{A12FA001-AC4F-418D-AE19-62706E023703}">
                      <ahyp:hlinkClr xmlns:ahyp="http://schemas.microsoft.com/office/drawing/2018/hyperlinkcolor" val="tx"/>
                    </a:ext>
                  </a:extLst>
                </a:hlinkClick>
              </a:rPr>
              <a:t> </a:t>
            </a:r>
            <a:r>
              <a:rPr lang="en-GB" sz="2000" u="sng" dirty="0">
                <a:solidFill>
                  <a:schemeClr val="accent1">
                    <a:lumMod val="76000"/>
                  </a:schemeClr>
                </a:solidFill>
                <a:effectLst/>
                <a:latin typeface="Arial"/>
                <a:ea typeface="Calibri"/>
                <a:cs typeface="Times New Roman"/>
                <a:hlinkClick r:id="rId3">
                  <a:extLst>
                    <a:ext uri="{A12FA001-AC4F-418D-AE19-62706E023703}">
                      <ahyp:hlinkClr xmlns:ahyp="http://schemas.microsoft.com/office/drawing/2018/hyperlinkcolor" val="tx"/>
                    </a:ext>
                  </a:extLst>
                </a:hlinkClick>
              </a:rPr>
              <a:t> - GOV.UK (www.gov.uk)</a:t>
            </a:r>
            <a:r>
              <a:rPr lang="en-GB" sz="2000" u="sng" dirty="0">
                <a:solidFill>
                  <a:schemeClr val="accent1">
                    <a:lumMod val="76000"/>
                  </a:schemeClr>
                </a:solidFill>
                <a:effectLst/>
                <a:latin typeface="Arial"/>
                <a:ea typeface="Calibri"/>
                <a:cs typeface="Times New Roman"/>
              </a:rPr>
              <a:t>.</a:t>
            </a:r>
            <a:endParaRPr lang="en-GB" sz="2000">
              <a:solidFill>
                <a:schemeClr val="accent1">
                  <a:lumMod val="76000"/>
                </a:schemeClr>
              </a:solidFill>
              <a:latin typeface="Arial"/>
              <a:ea typeface="Calibri"/>
              <a:cs typeface="Times New Roman"/>
            </a:endParaRPr>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88521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FE3A-3476-73C5-B8E0-B0AAD711EF4D}"/>
              </a:ext>
            </a:extLst>
          </p:cNvPr>
          <p:cNvSpPr>
            <a:spLocks noGrp="1"/>
          </p:cNvSpPr>
          <p:nvPr>
            <p:ph type="title"/>
          </p:nvPr>
        </p:nvSpPr>
        <p:spPr>
          <a:xfrm>
            <a:off x="117987" y="183109"/>
            <a:ext cx="11956026" cy="648145"/>
          </a:xfrm>
        </p:spPr>
        <p:txBody>
          <a:bodyPr/>
          <a:lstStyle/>
          <a:p>
            <a:pPr algn="ctr"/>
            <a:r>
              <a:rPr lang="en-GB" sz="2800" b="1" err="1"/>
              <a:t>VanishPoint</a:t>
            </a:r>
            <a:r>
              <a:rPr lang="en-GB" sz="2800" b="1" baseline="30000"/>
              <a:t>®</a:t>
            </a:r>
            <a:r>
              <a:rPr lang="en-GB" sz="2800" b="1"/>
              <a:t> combined needle and syringe product</a:t>
            </a:r>
            <a:br>
              <a:rPr lang="en-GB" sz="2800" b="1"/>
            </a:br>
            <a:r>
              <a:rPr lang="en-GB" sz="2800" b="1">
                <a:solidFill>
                  <a:srgbClr val="FF0000"/>
                </a:solidFill>
              </a:rPr>
              <a:t>Only required with Prizer Comirnaty</a:t>
            </a:r>
            <a:r>
              <a:rPr kumimoji="0" lang="en-GB" sz="2800" b="1" i="0" u="none" strike="noStrike" kern="1200" cap="none" spc="0" normalizeH="0" baseline="30000" noProof="0">
                <a:ln>
                  <a:noFill/>
                </a:ln>
                <a:solidFill>
                  <a:srgbClr val="FF0000"/>
                </a:solidFill>
                <a:effectLst/>
                <a:uLnTx/>
                <a:uFillTx/>
                <a:ea typeface="Calibri" panose="020F0502020204030204" pitchFamily="34" charset="0"/>
                <a:cs typeface="+mj-cs"/>
              </a:rPr>
              <a:t> ® </a:t>
            </a:r>
            <a:r>
              <a:rPr kumimoji="0" lang="en-GB" sz="2800" b="1" i="0" u="none" strike="noStrike" kern="1200" cap="none" spc="0" normalizeH="0" noProof="0">
                <a:ln>
                  <a:noFill/>
                </a:ln>
                <a:solidFill>
                  <a:srgbClr val="FF0000"/>
                </a:solidFill>
                <a:effectLst/>
                <a:uLnTx/>
                <a:uFillTx/>
                <a:ea typeface="Calibri" panose="020F0502020204030204" pitchFamily="34" charset="0"/>
                <a:cs typeface="+mj-cs"/>
              </a:rPr>
              <a:t>LP.8.1 3</a:t>
            </a:r>
            <a:r>
              <a:rPr lang="en-GB" sz="2800">
                <a:solidFill>
                  <a:srgbClr val="FF0000"/>
                </a:solidFill>
                <a:effectLst/>
                <a:latin typeface="+mj-lt"/>
                <a:ea typeface="Calibri" panose="020F0502020204030204" pitchFamily="34" charset="0"/>
              </a:rPr>
              <a:t> </a:t>
            </a:r>
            <a:r>
              <a:rPr lang="en-GB" sz="2800" b="1">
                <a:solidFill>
                  <a:srgbClr val="FF0000"/>
                </a:solidFill>
                <a:effectLst/>
                <a:latin typeface="+mj-lt"/>
                <a:ea typeface="Calibri" panose="020F0502020204030204" pitchFamily="34" charset="0"/>
              </a:rPr>
              <a:t>microgram per dose dispersion for injection COVID-19 mRNA Vaccine</a:t>
            </a:r>
            <a:r>
              <a:rPr kumimoji="0" lang="en-GB" sz="2800" b="1" i="0" u="none" strike="noStrike" kern="1200" cap="none" spc="0" normalizeH="0" baseline="30000" noProof="0">
                <a:ln>
                  <a:noFill/>
                </a:ln>
                <a:solidFill>
                  <a:srgbClr val="FF0000"/>
                </a:solidFill>
                <a:effectLst/>
                <a:uLnTx/>
                <a:uFillTx/>
                <a:ea typeface="Calibri" panose="020F0502020204030204" pitchFamily="34" charset="0"/>
                <a:cs typeface="+mj-cs"/>
              </a:rPr>
              <a:t> </a:t>
            </a:r>
            <a:endParaRPr lang="en-GB" sz="2800" b="1">
              <a:solidFill>
                <a:srgbClr val="FF0000"/>
              </a:solidFill>
            </a:endParaRPr>
          </a:p>
        </p:txBody>
      </p:sp>
      <p:sp>
        <p:nvSpPr>
          <p:cNvPr id="5" name="Slide Number Placeholder 4">
            <a:extLst>
              <a:ext uri="{FF2B5EF4-FFF2-40B4-BE49-F238E27FC236}">
                <a16:creationId xmlns:a16="http://schemas.microsoft.com/office/drawing/2014/main" id="{20DD1EE0-0946-8180-BB22-612999AF3641}"/>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Content Placeholder 5">
            <a:extLst>
              <a:ext uri="{FF2B5EF4-FFF2-40B4-BE49-F238E27FC236}">
                <a16:creationId xmlns:a16="http://schemas.microsoft.com/office/drawing/2014/main" id="{F40B0872-73BD-1016-3822-EDF69E88B7F0}"/>
              </a:ext>
            </a:extLst>
          </p:cNvPr>
          <p:cNvPicPr>
            <a:picLocks noGrp="1" noChangeAspect="1"/>
          </p:cNvPicPr>
          <p:nvPr>
            <p:ph idx="1"/>
          </p:nvPr>
        </p:nvPicPr>
        <p:blipFill rotWithShape="1">
          <a:blip r:embed="rId3"/>
          <a:srcRect l="9378" r="7988"/>
          <a:stretch/>
        </p:blipFill>
        <p:spPr>
          <a:xfrm>
            <a:off x="599768" y="1559732"/>
            <a:ext cx="4654273" cy="2729666"/>
          </a:xfrm>
          <a:prstGeom prst="rect">
            <a:avLst/>
          </a:prstGeom>
        </p:spPr>
      </p:pic>
      <p:sp>
        <p:nvSpPr>
          <p:cNvPr id="8" name="TextBox 7">
            <a:extLst>
              <a:ext uri="{FF2B5EF4-FFF2-40B4-BE49-F238E27FC236}">
                <a16:creationId xmlns:a16="http://schemas.microsoft.com/office/drawing/2014/main" id="{10A1C910-A158-0609-71CD-5E3D8D05EEC2}"/>
              </a:ext>
            </a:extLst>
          </p:cNvPr>
          <p:cNvSpPr txBox="1"/>
          <p:nvPr/>
        </p:nvSpPr>
        <p:spPr>
          <a:xfrm>
            <a:off x="6312645" y="1661674"/>
            <a:ext cx="5668297" cy="3170099"/>
          </a:xfrm>
          <a:prstGeom prst="rect">
            <a:avLst/>
          </a:prstGeom>
          <a:noFill/>
        </p:spPr>
        <p:txBody>
          <a:bodyPr wrap="square" lIns="91440" tIns="45720" rIns="91440" bIns="45720" anchor="t">
            <a:spAutoFit/>
          </a:bodyPr>
          <a:lstStyle/>
          <a:p>
            <a:r>
              <a:rPr lang="en-GB" sz="2000" err="1"/>
              <a:t>Vanishpoint</a:t>
            </a:r>
            <a:r>
              <a:rPr lang="en-GB" sz="2000"/>
              <a:t>® syringes for the </a:t>
            </a:r>
            <a:r>
              <a:rPr lang="en-GB" sz="2000" b="1"/>
              <a:t>reconstitution</a:t>
            </a:r>
            <a:r>
              <a:rPr lang="en-GB" sz="2000"/>
              <a:t> of</a:t>
            </a:r>
            <a:r>
              <a:rPr lang="en-GB" sz="2000" b="1">
                <a:effectLst/>
                <a:latin typeface="+mj-lt"/>
                <a:ea typeface="Calibri"/>
              </a:rPr>
              <a:t> </a:t>
            </a:r>
            <a:r>
              <a:rPr lang="en-GB" sz="2000" b="1">
                <a:effectLst/>
                <a:latin typeface="Arial"/>
                <a:ea typeface="Calibri"/>
                <a:cs typeface="Arial"/>
              </a:rPr>
              <a:t>Pfizer </a:t>
            </a:r>
            <a:r>
              <a:rPr lang="en-GB" sz="2000" b="1">
                <a:effectLst/>
                <a:latin typeface="+mj-lt"/>
                <a:ea typeface="Calibri"/>
              </a:rPr>
              <a:t>Comirnaty</a:t>
            </a:r>
            <a:r>
              <a:rPr lang="en-GB" sz="2000" b="1" baseline="30000">
                <a:effectLst/>
                <a:latin typeface="+mj-lt"/>
                <a:ea typeface="Calibri"/>
              </a:rPr>
              <a:t>®</a:t>
            </a:r>
            <a:r>
              <a:rPr lang="en-GB" sz="2000" b="1">
                <a:effectLst/>
                <a:latin typeface="+mj-lt"/>
                <a:ea typeface="Calibri"/>
              </a:rPr>
              <a:t> </a:t>
            </a:r>
            <a:r>
              <a:rPr lang="en-GB" sz="2000" b="1">
                <a:latin typeface="+mj-lt"/>
                <a:ea typeface="Calibri"/>
              </a:rPr>
              <a:t>LP.8</a:t>
            </a:r>
            <a:r>
              <a:rPr lang="en-GB" sz="2000" b="1">
                <a:effectLst/>
                <a:latin typeface="+mj-lt"/>
                <a:ea typeface="Calibri"/>
              </a:rPr>
              <a:t>.1 3 microgram</a:t>
            </a:r>
            <a:r>
              <a:rPr lang="en-GB" sz="2000">
                <a:effectLst/>
                <a:latin typeface="+mj-lt"/>
                <a:ea typeface="Calibri"/>
              </a:rPr>
              <a:t> per dose dispersion for injection </a:t>
            </a:r>
            <a:br>
              <a:rPr lang="en-GB" sz="2000">
                <a:effectLst/>
                <a:latin typeface="+mj-lt"/>
                <a:ea typeface="Calibri" panose="020F0502020204030204" pitchFamily="34" charset="0"/>
              </a:rPr>
            </a:br>
            <a:r>
              <a:rPr lang="en-GB" sz="2000">
                <a:effectLst/>
                <a:latin typeface="+mj-lt"/>
                <a:ea typeface="Calibri"/>
              </a:rPr>
              <a:t>COVID-19 mRNA Vaccine</a:t>
            </a:r>
            <a:endParaRPr lang="en-GB" sz="2000">
              <a:ea typeface="Calibri"/>
            </a:endParaRPr>
          </a:p>
          <a:p>
            <a:endParaRPr lang="en-GB" sz="2000"/>
          </a:p>
          <a:p>
            <a:r>
              <a:rPr lang="en-GB" sz="2000" err="1"/>
              <a:t>Vanishpoint</a:t>
            </a:r>
            <a:r>
              <a:rPr lang="en-GB" sz="2000"/>
              <a:t>® syringes are self-retracting: If the bottom of the plunger of the syringe touches the neck of the syringe barrel the mechanism is triggered and the needle will auto retract into the barrel of the syringe. </a:t>
            </a:r>
          </a:p>
        </p:txBody>
      </p:sp>
      <p:sp>
        <p:nvSpPr>
          <p:cNvPr id="10" name="TextBox 9">
            <a:extLst>
              <a:ext uri="{FF2B5EF4-FFF2-40B4-BE49-F238E27FC236}">
                <a16:creationId xmlns:a16="http://schemas.microsoft.com/office/drawing/2014/main" id="{ADB18CBD-2DE8-D6AE-D7CB-02EDF2FDE2CB}"/>
              </a:ext>
            </a:extLst>
          </p:cNvPr>
          <p:cNvSpPr txBox="1"/>
          <p:nvPr/>
        </p:nvSpPr>
        <p:spPr>
          <a:xfrm>
            <a:off x="717755" y="5062028"/>
            <a:ext cx="11474245" cy="1200329"/>
          </a:xfrm>
          <a:prstGeom prst="rect">
            <a:avLst/>
          </a:prstGeom>
          <a:noFill/>
        </p:spPr>
        <p:txBody>
          <a:bodyPr wrap="square" lIns="91440" tIns="45720" rIns="91440" bIns="45720" anchor="t">
            <a:spAutoFit/>
          </a:bodyPr>
          <a:lstStyle/>
          <a:p>
            <a:pPr fontAlgn="base"/>
            <a:r>
              <a:rPr lang="en-GB" dirty="0">
                <a:hlinkClick r:id="rId4"/>
              </a:rPr>
              <a:t>Vanishpoint Online Training Content (gandn.com)</a:t>
            </a:r>
            <a:r>
              <a:rPr lang="en-GB" dirty="0"/>
              <a:t> The training videos show immunisers wearing gloves and sleeves being worn below the elbow. This is not in line with Infection Prevention and Control guidance, and these practices are not recommended in NHS Wales.</a:t>
            </a:r>
          </a:p>
          <a:p>
            <a:pPr fontAlgn="base"/>
            <a:endParaRPr lang="en-GB"/>
          </a:p>
        </p:txBody>
      </p:sp>
    </p:spTree>
    <p:extLst>
      <p:ext uri="{BB962C8B-B14F-4D97-AF65-F5344CB8AC3E}">
        <p14:creationId xmlns:p14="http://schemas.microsoft.com/office/powerpoint/2010/main" val="2463564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68827" y="205235"/>
            <a:ext cx="12015018" cy="963165"/>
          </a:xfrm>
        </p:spPr>
        <p:txBody>
          <a:bodyPr/>
          <a:lstStyle/>
          <a:p>
            <a:pPr algn="ctr"/>
            <a:r>
              <a:rPr lang="en-GB" sz="3200" b="1">
                <a:effectLst/>
                <a:ea typeface="Calibri" panose="020F0502020204030204" pitchFamily="34" charset="0"/>
              </a:rPr>
              <a:t>GBUK Safety Syringe 1ml 25G x 25mm with needle cover</a:t>
            </a:r>
            <a:endParaRPr lang="en-GB" sz="3200" b="1"/>
          </a:p>
        </p:txBody>
      </p:sp>
      <p:sp>
        <p:nvSpPr>
          <p:cNvPr id="3" name="Content Placeholder 2">
            <a:extLst>
              <a:ext uri="{FF2B5EF4-FFF2-40B4-BE49-F238E27FC236}">
                <a16:creationId xmlns:a16="http://schemas.microsoft.com/office/drawing/2014/main" id="{223920CC-15E6-EA5D-6FD7-4F5CE2015B6A}"/>
              </a:ext>
            </a:extLst>
          </p:cNvPr>
          <p:cNvSpPr>
            <a:spLocks noGrp="1"/>
          </p:cNvSpPr>
          <p:nvPr>
            <p:ph idx="1"/>
          </p:nvPr>
        </p:nvSpPr>
        <p:spPr>
          <a:xfrm>
            <a:off x="329586" y="836248"/>
            <a:ext cx="11493500" cy="4351338"/>
          </a:xfrm>
        </p:spPr>
        <p:txBody>
          <a:bodyPr/>
          <a:lstStyle/>
          <a:p>
            <a:r>
              <a:rPr lang="en-GB" sz="2000" err="1">
                <a:effectLst/>
                <a:ea typeface="Calibri" panose="020F0502020204030204" pitchFamily="34" charset="0"/>
              </a:rPr>
              <a:t>GBUKSafety</a:t>
            </a:r>
            <a:r>
              <a:rPr lang="en-GB" sz="2000">
                <a:effectLst/>
                <a:ea typeface="Calibri" panose="020F0502020204030204" pitchFamily="34" charset="0"/>
              </a:rPr>
              <a:t> Syringe 1ml 25G x 25mm with needle cover will be supplied for the administration of </a:t>
            </a:r>
            <a:r>
              <a:rPr lang="en-GB" sz="2000" b="1">
                <a:effectLst/>
                <a:latin typeface="Arial" panose="020B0604020202020204" pitchFamily="34" charset="0"/>
                <a:ea typeface="Calibri" panose="020F0502020204030204" pitchFamily="34" charset="0"/>
              </a:rPr>
              <a:t>Pfizer </a:t>
            </a:r>
            <a:r>
              <a:rPr lang="en-GB" sz="2000" b="1">
                <a:effectLst/>
                <a:latin typeface="+mj-lt"/>
                <a:ea typeface="Calibri" panose="020F0502020204030204" pitchFamily="34" charset="0"/>
              </a:rPr>
              <a:t>Comirnaty</a:t>
            </a:r>
            <a:r>
              <a:rPr lang="en-GB" sz="2000" b="1" baseline="30000">
                <a:effectLst/>
                <a:latin typeface="+mj-lt"/>
                <a:ea typeface="Calibri" panose="020F0502020204030204" pitchFamily="34" charset="0"/>
              </a:rPr>
              <a:t>®</a:t>
            </a:r>
            <a:r>
              <a:rPr lang="en-GB" sz="2000" b="1">
                <a:effectLst/>
                <a:latin typeface="+mj-lt"/>
                <a:ea typeface="Calibri" panose="020F0502020204030204" pitchFamily="34" charset="0"/>
              </a:rPr>
              <a:t> </a:t>
            </a:r>
            <a:r>
              <a:rPr lang="en-GB" sz="2000" b="1">
                <a:latin typeface="+mj-lt"/>
                <a:ea typeface="Calibri" panose="020F0502020204030204" pitchFamily="34" charset="0"/>
              </a:rPr>
              <a:t>LP.8</a:t>
            </a:r>
            <a:r>
              <a:rPr lang="en-GB" sz="2000" b="1">
                <a:effectLst/>
                <a:latin typeface="+mj-lt"/>
                <a:ea typeface="Calibri" panose="020F0502020204030204" pitchFamily="34" charset="0"/>
              </a:rPr>
              <a:t>.1 COVID-19 mRNA Vaccines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3"/>
              </a:rPr>
              <a:t>Guidance - Public Health Wales (</a:t>
            </a:r>
            <a:r>
              <a:rPr lang="en-GB" sz="2000" u="sng" err="1">
                <a:solidFill>
                  <a:srgbClr val="0563C1"/>
                </a:solidFill>
                <a:effectLst/>
                <a:ea typeface="Calibri" panose="020F0502020204030204" pitchFamily="34" charset="0"/>
                <a:hlinkClick r:id="rId3"/>
              </a:rPr>
              <a:t>nhs.wales</a:t>
            </a:r>
            <a:r>
              <a:rPr lang="en-GB" sz="2000" u="sng">
                <a:solidFill>
                  <a:srgbClr val="0563C1"/>
                </a:solidFill>
                <a:effectLst/>
                <a:ea typeface="Calibri" panose="020F0502020204030204" pitchFamily="34" charset="0"/>
                <a:hlinkClick r:id="rId3"/>
              </a:rPr>
              <a:t>)</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4"/>
          <a:srcRect l="5816" t="50001" r="69708" b="40674"/>
          <a:stretch/>
        </p:blipFill>
        <p:spPr>
          <a:xfrm>
            <a:off x="3565888" y="2488670"/>
            <a:ext cx="4387609" cy="940330"/>
          </a:xfrm>
          <a:prstGeom prst="rect">
            <a:avLst/>
          </a:prstGeom>
        </p:spPr>
      </p:pic>
      <p:pic>
        <p:nvPicPr>
          <p:cNvPr id="4" name="Picture 3" descr="A diagram of a syringe&#10;&#10;AI-generated content may be incorrect.">
            <a:extLst>
              <a:ext uri="{FF2B5EF4-FFF2-40B4-BE49-F238E27FC236}">
                <a16:creationId xmlns:a16="http://schemas.microsoft.com/office/drawing/2014/main" id="{DC725DA7-0D1A-2243-80DC-4E1A769427EC}"/>
              </a:ext>
            </a:extLst>
          </p:cNvPr>
          <p:cNvPicPr>
            <a:picLocks noChangeAspect="1"/>
          </p:cNvPicPr>
          <p:nvPr/>
        </p:nvPicPr>
        <p:blipFill>
          <a:blip r:embed="rId5"/>
          <a:stretch>
            <a:fillRect/>
          </a:stretch>
        </p:blipFill>
        <p:spPr>
          <a:xfrm>
            <a:off x="2337368" y="3430162"/>
            <a:ext cx="7191912" cy="2780259"/>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9F314-7187-2ACE-390C-4E9589E43DCD}"/>
              </a:ext>
            </a:extLst>
          </p:cNvPr>
          <p:cNvSpPr>
            <a:spLocks noGrp="1"/>
          </p:cNvSpPr>
          <p:nvPr>
            <p:ph type="title"/>
          </p:nvPr>
        </p:nvSpPr>
        <p:spPr>
          <a:xfrm>
            <a:off x="-21491" y="17623"/>
            <a:ext cx="12092152" cy="856703"/>
          </a:xfrm>
        </p:spPr>
        <p:txBody>
          <a:bodyPr/>
          <a:lstStyle/>
          <a:p>
            <a:pPr algn="ctr"/>
            <a:r>
              <a:rPr lang="en-GB" sz="3200" b="1"/>
              <a:t>Dilution:</a:t>
            </a:r>
            <a:r>
              <a:rPr lang="en-GB" sz="3200" b="1">
                <a:effectLst/>
                <a:latin typeface="+mj-lt"/>
                <a:ea typeface="Calibri" panose="020F0502020204030204" pitchFamily="34" charset="0"/>
              </a:rPr>
              <a:t> 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a:t>
            </a:r>
            <a:r>
              <a:rPr lang="en-GB" sz="3200" b="1">
                <a:ea typeface="Calibri" panose="020F0502020204030204" pitchFamily="34" charset="0"/>
              </a:rPr>
              <a:t>LP.8</a:t>
            </a:r>
            <a:r>
              <a:rPr lang="en-GB" sz="3200" b="1">
                <a:effectLst/>
                <a:latin typeface="+mj-lt"/>
                <a:ea typeface="Calibri" panose="020F0502020204030204" pitchFamily="34" charset="0"/>
              </a:rPr>
              <a:t>.1 3 microgram per dose dispersion for injection COVID-19 mRNA Vaccine</a:t>
            </a:r>
            <a:r>
              <a:rPr lang="en-GB" sz="3200" b="1"/>
              <a:t> (1)</a:t>
            </a:r>
          </a:p>
        </p:txBody>
      </p:sp>
      <p:sp>
        <p:nvSpPr>
          <p:cNvPr id="3" name="Content Placeholder 2">
            <a:extLst>
              <a:ext uri="{FF2B5EF4-FFF2-40B4-BE49-F238E27FC236}">
                <a16:creationId xmlns:a16="http://schemas.microsoft.com/office/drawing/2014/main" id="{9FA486E8-3A68-F339-56B2-91A4D60327C1}"/>
              </a:ext>
            </a:extLst>
          </p:cNvPr>
          <p:cNvSpPr>
            <a:spLocks noGrp="1"/>
          </p:cNvSpPr>
          <p:nvPr>
            <p:ph idx="1"/>
          </p:nvPr>
        </p:nvSpPr>
        <p:spPr>
          <a:xfrm>
            <a:off x="838200" y="1145485"/>
            <a:ext cx="10273496" cy="4729655"/>
          </a:xfrm>
        </p:spPr>
        <p:txBody>
          <a:bodyPr/>
          <a:lstStyle/>
          <a:p>
            <a:pPr algn="l"/>
            <a:r>
              <a:rPr lang="en-GB" sz="2000" b="0" i="0">
                <a:solidFill>
                  <a:srgbClr val="002060"/>
                </a:solidFill>
                <a:effectLst/>
              </a:rPr>
              <a:t>Allow the thawed vial to come to room temperature and gently invert it 10 times prior to dilution. Do not shake.</a:t>
            </a:r>
          </a:p>
          <a:p>
            <a:pPr algn="l"/>
            <a:r>
              <a:rPr lang="en-GB" sz="2000" b="0" i="0">
                <a:solidFill>
                  <a:srgbClr val="002060"/>
                </a:solidFill>
                <a:effectLst/>
              </a:rPr>
              <a:t>Prior to dilution, the thawed dispersion may contain white to off-white opaque amorphous particles.</a:t>
            </a:r>
          </a:p>
          <a:p>
            <a:pPr algn="l"/>
            <a:r>
              <a:rPr lang="en-GB" sz="2000" b="0" i="0">
                <a:solidFill>
                  <a:srgbClr val="002060"/>
                </a:solidFill>
                <a:effectLst/>
              </a:rPr>
              <a:t>The thawed vaccine must be diluted in its original vial with </a:t>
            </a:r>
            <a:r>
              <a:rPr lang="en-GB" sz="2000" b="1" i="0">
                <a:solidFill>
                  <a:srgbClr val="002060"/>
                </a:solidFill>
                <a:effectLst/>
              </a:rPr>
              <a:t>1.1 mL sodium chloride 9 mg/mL (0.9%) solution for injection</a:t>
            </a:r>
            <a:r>
              <a:rPr lang="en-GB" sz="2000" b="0" i="0">
                <a:solidFill>
                  <a:srgbClr val="002060"/>
                </a:solidFill>
                <a:effectLst/>
              </a:rPr>
              <a:t>, using a 21 gauge or narrower needle and aseptic techniques.</a:t>
            </a:r>
          </a:p>
          <a:p>
            <a:pPr algn="just">
              <a:spcBef>
                <a:spcPts val="600"/>
              </a:spcBef>
              <a:spcAft>
                <a:spcPts val="600"/>
              </a:spcAft>
            </a:pPr>
            <a:endParaRPr lang="en-GB" sz="20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B1F78599-B262-D335-3B52-9157F6EEE444}"/>
              </a:ext>
            </a:extLst>
          </p:cNvPr>
          <p:cNvSpPr>
            <a:spLocks noGrp="1"/>
          </p:cNvSpPr>
          <p:nvPr>
            <p:ph type="sldNum" sz="quarter" idx="12"/>
          </p:nvPr>
        </p:nvSpPr>
        <p:spPr/>
        <p:txBody>
          <a:bodyPr/>
          <a:lstStyle/>
          <a:p>
            <a:fld id="{561D0CCE-8DCC-44DC-A653-AE62B1D84A52}" type="slidenum">
              <a:rPr lang="en-GB" smtClean="0"/>
              <a:pPr/>
              <a:t>28</a:t>
            </a:fld>
            <a:endParaRPr lang="en-GB"/>
          </a:p>
        </p:txBody>
      </p:sp>
      <p:pic>
        <p:nvPicPr>
          <p:cNvPr id="9" name="Picture 8">
            <a:extLst>
              <a:ext uri="{FF2B5EF4-FFF2-40B4-BE49-F238E27FC236}">
                <a16:creationId xmlns:a16="http://schemas.microsoft.com/office/drawing/2014/main" id="{C4A3F82B-6A8D-7374-2FB2-D1679CB15769}"/>
              </a:ext>
            </a:extLst>
          </p:cNvPr>
          <p:cNvPicPr>
            <a:picLocks noChangeAspect="1"/>
          </p:cNvPicPr>
          <p:nvPr/>
        </p:nvPicPr>
        <p:blipFill rotWithShape="1">
          <a:blip r:embed="rId3"/>
          <a:srcRect l="12645" t="32644" r="16356" b="30230"/>
          <a:stretch/>
        </p:blipFill>
        <p:spPr>
          <a:xfrm>
            <a:off x="4776863" y="3715881"/>
            <a:ext cx="5734944" cy="1686865"/>
          </a:xfrm>
          <a:prstGeom prst="rect">
            <a:avLst/>
          </a:prstGeom>
        </p:spPr>
      </p:pic>
      <p:sp>
        <p:nvSpPr>
          <p:cNvPr id="11" name="TextBox 10">
            <a:extLst>
              <a:ext uri="{FF2B5EF4-FFF2-40B4-BE49-F238E27FC236}">
                <a16:creationId xmlns:a16="http://schemas.microsoft.com/office/drawing/2014/main" id="{1A6BC6BB-C341-7806-6B0C-344D4F4E3335}"/>
              </a:ext>
            </a:extLst>
          </p:cNvPr>
          <p:cNvSpPr txBox="1"/>
          <p:nvPr/>
        </p:nvSpPr>
        <p:spPr>
          <a:xfrm>
            <a:off x="3137092" y="5621291"/>
            <a:ext cx="5901977" cy="373757"/>
          </a:xfrm>
          <a:prstGeom prst="rect">
            <a:avLst/>
          </a:prstGeom>
          <a:noFill/>
        </p:spPr>
        <p:txBody>
          <a:bodyPr wrap="square">
            <a:spAutoFit/>
          </a:bodyPr>
          <a:lstStyle/>
          <a:p>
            <a:pPr lvl="0">
              <a:lnSpc>
                <a:spcPct val="107000"/>
              </a:lnSpc>
              <a:spcAft>
                <a:spcPts val="800"/>
              </a:spcAft>
            </a:pP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6485A74-B729-5B1F-823C-881151380CA5}"/>
              </a:ext>
            </a:extLst>
          </p:cNvPr>
          <p:cNvPicPr>
            <a:picLocks noChangeAspect="1"/>
          </p:cNvPicPr>
          <p:nvPr/>
        </p:nvPicPr>
        <p:blipFill>
          <a:blip r:embed="rId5"/>
          <a:stretch>
            <a:fillRect/>
          </a:stretch>
        </p:blipFill>
        <p:spPr>
          <a:xfrm>
            <a:off x="770951" y="3510312"/>
            <a:ext cx="2225233" cy="2395935"/>
          </a:xfrm>
          <a:prstGeom prst="rect">
            <a:avLst/>
          </a:prstGeom>
        </p:spPr>
      </p:pic>
    </p:spTree>
    <p:extLst>
      <p:ext uri="{BB962C8B-B14F-4D97-AF65-F5344CB8AC3E}">
        <p14:creationId xmlns:p14="http://schemas.microsoft.com/office/powerpoint/2010/main" val="759354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64423-9579-8F83-BE7F-BD038F838344}"/>
              </a:ext>
            </a:extLst>
          </p:cNvPr>
          <p:cNvSpPr>
            <a:spLocks noGrp="1"/>
          </p:cNvSpPr>
          <p:nvPr>
            <p:ph type="title"/>
          </p:nvPr>
        </p:nvSpPr>
        <p:spPr>
          <a:xfrm>
            <a:off x="134092" y="119304"/>
            <a:ext cx="11682248" cy="1325563"/>
          </a:xfrm>
        </p:spPr>
        <p:txBody>
          <a:bodyPr/>
          <a:lstStyle/>
          <a:p>
            <a:pPr algn="ctr"/>
            <a:r>
              <a:rPr lang="en-GB" sz="3200" b="1"/>
              <a:t>Dilution:</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 </a:t>
            </a:r>
            <a:r>
              <a:rPr lang="en-GB" sz="3200" b="1">
                <a:ea typeface="Calibri" panose="020F0502020204030204" pitchFamily="34" charset="0"/>
              </a:rPr>
              <a:t>LP.8</a:t>
            </a:r>
            <a:r>
              <a:rPr lang="en-GB" sz="3200" b="1">
                <a:effectLst/>
                <a:latin typeface="+mj-lt"/>
                <a:ea typeface="Calibri" panose="020F0502020204030204" pitchFamily="34" charset="0"/>
              </a:rPr>
              <a:t>.1 3 microgram per dose dispersion for injection COVID-19 mRNA Vaccine</a:t>
            </a:r>
            <a:r>
              <a:rPr lang="en-GB" sz="3200" b="1"/>
              <a:t> (2)</a:t>
            </a:r>
          </a:p>
        </p:txBody>
      </p:sp>
      <p:sp>
        <p:nvSpPr>
          <p:cNvPr id="3" name="Content Placeholder 2">
            <a:extLst>
              <a:ext uri="{FF2B5EF4-FFF2-40B4-BE49-F238E27FC236}">
                <a16:creationId xmlns:a16="http://schemas.microsoft.com/office/drawing/2014/main" id="{8C3B2E08-94B4-D608-80DD-F6CCDF887541}"/>
              </a:ext>
            </a:extLst>
          </p:cNvPr>
          <p:cNvSpPr>
            <a:spLocks noGrp="1"/>
          </p:cNvSpPr>
          <p:nvPr>
            <p:ph idx="1"/>
          </p:nvPr>
        </p:nvSpPr>
        <p:spPr>
          <a:xfrm>
            <a:off x="828368" y="1505807"/>
            <a:ext cx="10164980" cy="4351338"/>
          </a:xfrm>
        </p:spPr>
        <p:txBody>
          <a:bodyPr/>
          <a:lstStyle/>
          <a:p>
            <a:pPr algn="just"/>
            <a:r>
              <a:rPr lang="en-GB" sz="2400" b="0" i="0">
                <a:solidFill>
                  <a:srgbClr val="002060"/>
                </a:solidFill>
                <a:effectLst/>
              </a:rPr>
              <a:t>Equalise vial pressure before removing the needle from the vial stopper by withdrawing 1.1 mL air into the empty diluent syringe.</a:t>
            </a:r>
            <a:endParaRPr lang="en-GB" sz="2400">
              <a:solidFill>
                <a:srgbClr val="002060"/>
              </a:solidFill>
            </a:endParaRPr>
          </a:p>
        </p:txBody>
      </p:sp>
      <p:sp>
        <p:nvSpPr>
          <p:cNvPr id="5" name="Slide Number Placeholder 4">
            <a:extLst>
              <a:ext uri="{FF2B5EF4-FFF2-40B4-BE49-F238E27FC236}">
                <a16:creationId xmlns:a16="http://schemas.microsoft.com/office/drawing/2014/main" id="{31BA816E-A5CB-7947-91BA-5F53D651AB1A}"/>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9" name="Picture 8">
            <a:extLst>
              <a:ext uri="{FF2B5EF4-FFF2-40B4-BE49-F238E27FC236}">
                <a16:creationId xmlns:a16="http://schemas.microsoft.com/office/drawing/2014/main" id="{535F40F2-A514-D79F-4069-23DE247972D3}"/>
              </a:ext>
            </a:extLst>
          </p:cNvPr>
          <p:cNvPicPr>
            <a:picLocks noChangeAspect="1"/>
          </p:cNvPicPr>
          <p:nvPr/>
        </p:nvPicPr>
        <p:blipFill rotWithShape="1">
          <a:blip r:embed="rId3"/>
          <a:srcRect l="12645" t="32644" r="16356" b="30230"/>
          <a:stretch/>
        </p:blipFill>
        <p:spPr>
          <a:xfrm>
            <a:off x="4381779" y="3129175"/>
            <a:ext cx="5734944" cy="1686865"/>
          </a:xfrm>
          <a:prstGeom prst="rect">
            <a:avLst/>
          </a:prstGeom>
        </p:spPr>
      </p:pic>
      <p:sp>
        <p:nvSpPr>
          <p:cNvPr id="10" name="TextBox 9">
            <a:extLst>
              <a:ext uri="{FF2B5EF4-FFF2-40B4-BE49-F238E27FC236}">
                <a16:creationId xmlns:a16="http://schemas.microsoft.com/office/drawing/2014/main" id="{9E97F1D2-D4CD-8BE9-8B3A-5AC5378D95E0}"/>
              </a:ext>
            </a:extLst>
          </p:cNvPr>
          <p:cNvSpPr txBox="1"/>
          <p:nvPr/>
        </p:nvSpPr>
        <p:spPr>
          <a:xfrm>
            <a:off x="2774067" y="5443817"/>
            <a:ext cx="6996282" cy="373757"/>
          </a:xfrm>
          <a:prstGeom prst="rect">
            <a:avLst/>
          </a:prstGeom>
          <a:noFill/>
        </p:spPr>
        <p:txBody>
          <a:bodyPr wrap="square">
            <a:spAutoFit/>
          </a:bodyPr>
          <a:lstStyle/>
          <a:p>
            <a:pPr lvl="0">
              <a:lnSpc>
                <a:spcPct val="107000"/>
              </a:lnSpc>
              <a:spcAft>
                <a:spcPts val="800"/>
              </a:spcAft>
            </a:pP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9C91857-B885-0B53-24CF-1B41CA922F65}"/>
              </a:ext>
            </a:extLst>
          </p:cNvPr>
          <p:cNvPicPr>
            <a:picLocks noChangeAspect="1"/>
          </p:cNvPicPr>
          <p:nvPr/>
        </p:nvPicPr>
        <p:blipFill>
          <a:blip r:embed="rId5"/>
          <a:stretch>
            <a:fillRect/>
          </a:stretch>
        </p:blipFill>
        <p:spPr>
          <a:xfrm>
            <a:off x="1090991" y="2590498"/>
            <a:ext cx="2564933" cy="2761695"/>
          </a:xfrm>
          <a:prstGeom prst="rect">
            <a:avLst/>
          </a:prstGeom>
        </p:spPr>
      </p:pic>
    </p:spTree>
    <p:extLst>
      <p:ext uri="{BB962C8B-B14F-4D97-AF65-F5344CB8AC3E}">
        <p14:creationId xmlns:p14="http://schemas.microsoft.com/office/powerpoint/2010/main" val="1516110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a:lstStyle/>
          <a:p>
            <a:pPr algn="ctr"/>
            <a:r>
              <a:rPr lang="en-GB" sz="3600" b="1"/>
              <a:t>COVID-19 Vaccination for individuals aged 6 months to 11 years for Autumn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62046" y="1412111"/>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 September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pPr marL="0" indent="0">
              <a:buNone/>
            </a:pPr>
            <a:endParaRPr lang="en-GB" sz="2000">
              <a:solidFill>
                <a:srgbClr val="002060"/>
              </a:solidFill>
              <a:ea typeface="Source Sans Pro"/>
              <a:cs typeface="Arial"/>
            </a:endParaRPr>
          </a:p>
          <a:p>
            <a:endParaRPr lang="en-GB" sz="2000">
              <a:solidFill>
                <a:srgbClr val="002060"/>
              </a:solidFill>
              <a:ea typeface="Source Sans Pro"/>
              <a:cs typeface="Arial"/>
            </a:endParaRP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3</a:t>
            </a:fld>
            <a:endParaRPr lang="en-GB"/>
          </a:p>
        </p:txBody>
      </p:sp>
      <p:sp>
        <p:nvSpPr>
          <p:cNvPr id="6" name="TextBox 5">
            <a:extLst>
              <a:ext uri="{FF2B5EF4-FFF2-40B4-BE49-F238E27FC236}">
                <a16:creationId xmlns:a16="http://schemas.microsoft.com/office/drawing/2014/main" id="{5871C2EE-CD3C-5669-FC6A-0B27C216BD86}"/>
              </a:ext>
            </a:extLst>
          </p:cNvPr>
          <p:cNvSpPr txBox="1"/>
          <p:nvPr/>
        </p:nvSpPr>
        <p:spPr>
          <a:xfrm>
            <a:off x="30866" y="4306350"/>
            <a:ext cx="12029954" cy="1015663"/>
          </a:xfrm>
          <a:prstGeom prst="rect">
            <a:avLst/>
          </a:prstGeom>
          <a:noFill/>
        </p:spPr>
        <p:txBody>
          <a:bodyPr wrap="square" lIns="91440" tIns="45720" rIns="91440" bIns="45720" anchor="t">
            <a:spAutoFit/>
          </a:bodyPr>
          <a:lstStyle/>
          <a:p>
            <a:pPr algn="ctr"/>
            <a:r>
              <a:rPr lang="en-GB" sz="2000" b="1" dirty="0"/>
              <a:t>Only infants and children aged 6 months to 11 years who </a:t>
            </a:r>
            <a:r>
              <a:rPr kumimoji="0" lang="en-US" altLang="en-US" sz="2000" b="1" i="0" u="none" strike="noStrike" cap="none" normalizeH="0" baseline="0" dirty="0">
                <a:ln>
                  <a:noFill/>
                </a:ln>
                <a:solidFill>
                  <a:srgbClr val="002060"/>
                </a:solidFill>
                <a:effectLst/>
              </a:rPr>
              <a:t>who are immunosuppressed (as defined in table 4 of </a:t>
            </a:r>
            <a:r>
              <a:rPr kumimoji="0" lang="en-US" altLang="en-US" sz="2000" b="1" i="0" u="none" strike="noStrike" cap="none" normalizeH="0" baseline="0" dirty="0">
                <a:ln>
                  <a:noFill/>
                </a:ln>
                <a:solidFill>
                  <a:srgbClr val="1D70B8"/>
                </a:solidFill>
                <a:effectLst/>
                <a:hlinkClick r:id="rId2"/>
              </a:rPr>
              <a:t>COVID-19 chapter of the Green Book</a:t>
            </a:r>
            <a:r>
              <a:rPr kumimoji="0" lang="en-US" altLang="en-US" sz="2000" b="1" i="0" u="none" strike="noStrike" cap="none" normalizeH="0" baseline="0" dirty="0">
                <a:ln>
                  <a:noFill/>
                </a:ln>
                <a:solidFill>
                  <a:srgbClr val="1D70B8"/>
                </a:solidFill>
                <a:effectLst/>
              </a:rPr>
              <a:t>)</a:t>
            </a:r>
            <a:r>
              <a:rPr lang="en-GB" sz="2000" b="1" dirty="0"/>
              <a:t> are eligible for a COVID-19 vaccine in the autumn 2025 campaign</a:t>
            </a:r>
          </a:p>
        </p:txBody>
      </p:sp>
    </p:spTree>
    <p:extLst>
      <p:ext uri="{BB962C8B-B14F-4D97-AF65-F5344CB8AC3E}">
        <p14:creationId xmlns:p14="http://schemas.microsoft.com/office/powerpoint/2010/main" val="2082012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6A3E-C7E7-6DC2-CFC4-11D7E2B672CD}"/>
              </a:ext>
            </a:extLst>
          </p:cNvPr>
          <p:cNvSpPr>
            <a:spLocks noGrp="1"/>
          </p:cNvSpPr>
          <p:nvPr>
            <p:ph type="title"/>
          </p:nvPr>
        </p:nvSpPr>
        <p:spPr>
          <a:xfrm>
            <a:off x="275896" y="207471"/>
            <a:ext cx="11280227" cy="911882"/>
          </a:xfrm>
        </p:spPr>
        <p:txBody>
          <a:bodyPr/>
          <a:lstStyle/>
          <a:p>
            <a:pPr algn="ctr"/>
            <a:r>
              <a:rPr lang="en-GB" sz="3200" b="1"/>
              <a:t>Dilution:</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 </a:t>
            </a:r>
            <a:r>
              <a:rPr lang="en-GB" sz="3200" b="1">
                <a:ea typeface="Calibri" panose="020F0502020204030204" pitchFamily="34" charset="0"/>
              </a:rPr>
              <a:t>LP.8</a:t>
            </a:r>
            <a:r>
              <a:rPr lang="en-GB" sz="3200" b="1">
                <a:effectLst/>
                <a:latin typeface="+mj-lt"/>
                <a:ea typeface="Calibri" panose="020F0502020204030204" pitchFamily="34" charset="0"/>
              </a:rPr>
              <a:t>.1 3 microgram per dose dispersion for injection COVID-19 mRNA Vaccine</a:t>
            </a:r>
            <a:r>
              <a:rPr lang="en-GB" sz="3200" b="1"/>
              <a:t> (3)</a:t>
            </a:r>
            <a:endParaRPr lang="en-GB" sz="3200"/>
          </a:p>
        </p:txBody>
      </p:sp>
      <p:sp>
        <p:nvSpPr>
          <p:cNvPr id="3" name="Content Placeholder 2">
            <a:extLst>
              <a:ext uri="{FF2B5EF4-FFF2-40B4-BE49-F238E27FC236}">
                <a16:creationId xmlns:a16="http://schemas.microsoft.com/office/drawing/2014/main" id="{5ECCB3DB-6243-02D0-4D60-76181DE54CDF}"/>
              </a:ext>
            </a:extLst>
          </p:cNvPr>
          <p:cNvSpPr>
            <a:spLocks noGrp="1"/>
          </p:cNvSpPr>
          <p:nvPr>
            <p:ph idx="1"/>
          </p:nvPr>
        </p:nvSpPr>
        <p:spPr>
          <a:xfrm>
            <a:off x="712077" y="1562182"/>
            <a:ext cx="7288922" cy="4351338"/>
          </a:xfrm>
        </p:spPr>
        <p:txBody>
          <a:bodyPr lIns="91440" tIns="45720" rIns="91440" bIns="45720" anchor="t"/>
          <a:lstStyle/>
          <a:p>
            <a:pPr algn="just">
              <a:spcBef>
                <a:spcPts val="600"/>
              </a:spcBef>
              <a:spcAft>
                <a:spcPts val="600"/>
              </a:spcAft>
            </a:pPr>
            <a:r>
              <a:rPr lang="en-GB" sz="2000" b="1">
                <a:solidFill>
                  <a:srgbClr val="002060"/>
                </a:solidFill>
                <a:effectLst/>
                <a:latin typeface="Arial"/>
                <a:ea typeface="Times New Roman" panose="02020603050405020304" pitchFamily="18" charset="0"/>
                <a:cs typeface="Arial"/>
              </a:rPr>
              <a:t>Gently invert the diluted dispersion 10 times. Do not shake</a:t>
            </a:r>
          </a:p>
          <a:p>
            <a:pPr algn="just">
              <a:spcBef>
                <a:spcPts val="600"/>
              </a:spcBef>
              <a:spcAft>
                <a:spcPts val="600"/>
              </a:spcAft>
            </a:pPr>
            <a:r>
              <a:rPr lang="en-GB" sz="2000">
                <a:solidFill>
                  <a:srgbClr val="002060"/>
                </a:solidFill>
                <a:effectLst/>
                <a:latin typeface="Arial"/>
                <a:ea typeface="Times New Roman" panose="02020603050405020304" pitchFamily="18" charset="0"/>
                <a:cs typeface="Arial"/>
              </a:rPr>
              <a:t>The diluted vaccine should present as a white to off-white dispersion with no particulates visible</a:t>
            </a:r>
            <a:r>
              <a:rPr lang="en-GB" sz="2000">
                <a:effectLst/>
                <a:latin typeface="Arial"/>
                <a:ea typeface="Times New Roman" panose="02020603050405020304" pitchFamily="18" charset="0"/>
                <a:cs typeface="Arial"/>
              </a:rPr>
              <a:t>. Do not use the diluted vaccine if particulates or discolouration are present</a:t>
            </a:r>
          </a:p>
          <a:p>
            <a:pPr algn="just">
              <a:spcBef>
                <a:spcPts val="600"/>
              </a:spcBef>
              <a:spcAft>
                <a:spcPts val="600"/>
              </a:spcAft>
            </a:pPr>
            <a:r>
              <a:rPr lang="en-GB" sz="2000">
                <a:effectLst/>
                <a:latin typeface="Arial"/>
                <a:ea typeface="Times New Roman" panose="02020603050405020304" pitchFamily="18" charset="0"/>
                <a:cs typeface="Arial"/>
              </a:rPr>
              <a:t>The diluted vials should be marked with the appropriate </a:t>
            </a:r>
            <a:r>
              <a:rPr lang="en-GB" sz="2000" b="1">
                <a:effectLst/>
                <a:latin typeface="Arial"/>
                <a:ea typeface="Times New Roman" panose="02020603050405020304" pitchFamily="18" charset="0"/>
                <a:cs typeface="Arial"/>
              </a:rPr>
              <a:t>discard date and time</a:t>
            </a:r>
          </a:p>
          <a:p>
            <a:pPr algn="just">
              <a:spcBef>
                <a:spcPts val="600"/>
              </a:spcBef>
              <a:spcAft>
                <a:spcPts val="600"/>
              </a:spcAft>
            </a:pPr>
            <a:r>
              <a:rPr lang="en-GB" sz="2000" b="1">
                <a:effectLst/>
                <a:latin typeface="Arial"/>
                <a:ea typeface="Times New Roman" panose="02020603050405020304" pitchFamily="18" charset="0"/>
                <a:cs typeface="Arial"/>
              </a:rPr>
              <a:t>After dilution </a:t>
            </a:r>
            <a:r>
              <a:rPr lang="en-GB" sz="2000">
                <a:effectLst/>
                <a:latin typeface="Arial"/>
                <a:ea typeface="Times New Roman" panose="02020603050405020304" pitchFamily="18" charset="0"/>
                <a:cs typeface="Arial"/>
              </a:rPr>
              <a:t>store at </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2ºC to </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30ºC and use within </a:t>
            </a:r>
            <a:r>
              <a:rPr lang="en-GB" sz="2000" b="1">
                <a:effectLst/>
                <a:latin typeface="Arial"/>
                <a:ea typeface="Times New Roman" panose="02020603050405020304" pitchFamily="18" charset="0"/>
                <a:cs typeface="Arial"/>
              </a:rPr>
              <a:t>12 hours</a:t>
            </a:r>
          </a:p>
          <a:p>
            <a:pPr algn="just">
              <a:spcBef>
                <a:spcPts val="600"/>
              </a:spcBef>
              <a:spcAft>
                <a:spcPts val="600"/>
              </a:spcAft>
            </a:pPr>
            <a:r>
              <a:rPr lang="en-GB" sz="2000">
                <a:effectLst/>
                <a:latin typeface="Arial"/>
                <a:ea typeface="Times New Roman" panose="02020603050405020304" pitchFamily="18" charset="0"/>
                <a:cs typeface="Arial"/>
              </a:rPr>
              <a:t>Do not freeze or shake the diluted dispersion. If refrigerated, allow the diluted dispersion to come to room temperature prior to use.</a:t>
            </a:r>
          </a:p>
          <a:p>
            <a:endParaRPr lang="en-GB"/>
          </a:p>
        </p:txBody>
      </p:sp>
      <p:sp>
        <p:nvSpPr>
          <p:cNvPr id="5" name="Slide Number Placeholder 4">
            <a:extLst>
              <a:ext uri="{FF2B5EF4-FFF2-40B4-BE49-F238E27FC236}">
                <a16:creationId xmlns:a16="http://schemas.microsoft.com/office/drawing/2014/main" id="{80BAC7DB-2F54-399B-A774-6C692218E245}"/>
              </a:ext>
            </a:extLst>
          </p:cNvPr>
          <p:cNvSpPr>
            <a:spLocks noGrp="1"/>
          </p:cNvSpPr>
          <p:nvPr>
            <p:ph type="sldNum" sz="quarter" idx="12"/>
          </p:nvPr>
        </p:nvSpPr>
        <p:spPr/>
        <p:txBody>
          <a:bodyPr/>
          <a:lstStyle/>
          <a:p>
            <a:fld id="{561D0CCE-8DCC-44DC-A653-AE62B1D84A52}" type="slidenum">
              <a:rPr lang="en-GB" smtClean="0"/>
              <a:pPr/>
              <a:t>30</a:t>
            </a:fld>
            <a:endParaRPr lang="en-GB"/>
          </a:p>
        </p:txBody>
      </p:sp>
      <p:pic>
        <p:nvPicPr>
          <p:cNvPr id="7" name="Picture 6">
            <a:extLst>
              <a:ext uri="{FF2B5EF4-FFF2-40B4-BE49-F238E27FC236}">
                <a16:creationId xmlns:a16="http://schemas.microsoft.com/office/drawing/2014/main" id="{BBAED4B0-247E-FC66-1B35-DDFED55A3AB6}"/>
              </a:ext>
            </a:extLst>
          </p:cNvPr>
          <p:cNvPicPr>
            <a:picLocks noChangeAspect="1"/>
          </p:cNvPicPr>
          <p:nvPr/>
        </p:nvPicPr>
        <p:blipFill rotWithShape="1">
          <a:blip r:embed="rId3"/>
          <a:srcRect l="30582" t="18621" r="50862" b="33448"/>
          <a:stretch/>
        </p:blipFill>
        <p:spPr>
          <a:xfrm>
            <a:off x="8773511" y="1229947"/>
            <a:ext cx="1638300" cy="2380385"/>
          </a:xfrm>
          <a:prstGeom prst="rect">
            <a:avLst/>
          </a:prstGeom>
        </p:spPr>
      </p:pic>
      <p:pic>
        <p:nvPicPr>
          <p:cNvPr id="9" name="Picture 8">
            <a:extLst>
              <a:ext uri="{FF2B5EF4-FFF2-40B4-BE49-F238E27FC236}">
                <a16:creationId xmlns:a16="http://schemas.microsoft.com/office/drawing/2014/main" id="{D47EE604-B44F-4065-6CB5-6E677206B196}"/>
              </a:ext>
            </a:extLst>
          </p:cNvPr>
          <p:cNvPicPr>
            <a:picLocks noChangeAspect="1"/>
          </p:cNvPicPr>
          <p:nvPr/>
        </p:nvPicPr>
        <p:blipFill rotWithShape="1">
          <a:blip r:embed="rId4"/>
          <a:srcRect l="26702" t="58506" r="47565" b="5977"/>
          <a:stretch/>
        </p:blipFill>
        <p:spPr>
          <a:xfrm>
            <a:off x="8551176" y="3776314"/>
            <a:ext cx="2802624" cy="2175906"/>
          </a:xfrm>
          <a:prstGeom prst="rect">
            <a:avLst/>
          </a:prstGeom>
        </p:spPr>
      </p:pic>
    </p:spTree>
    <p:extLst>
      <p:ext uri="{BB962C8B-B14F-4D97-AF65-F5344CB8AC3E}">
        <p14:creationId xmlns:p14="http://schemas.microsoft.com/office/powerpoint/2010/main" val="3939781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FDD80-5D8F-81FA-351F-69AA462F68B0}"/>
              </a:ext>
            </a:extLst>
          </p:cNvPr>
          <p:cNvSpPr>
            <a:spLocks noGrp="1"/>
          </p:cNvSpPr>
          <p:nvPr>
            <p:ph type="title"/>
          </p:nvPr>
        </p:nvSpPr>
        <p:spPr>
          <a:xfrm>
            <a:off x="0" y="136525"/>
            <a:ext cx="12192000" cy="714813"/>
          </a:xfrm>
        </p:spPr>
        <p:txBody>
          <a:bodyPr/>
          <a:lstStyle/>
          <a:p>
            <a:pPr algn="ctr"/>
            <a:r>
              <a:rPr lang="en-GB" sz="2800" b="1"/>
              <a:t>Dose preparation:</a:t>
            </a:r>
            <a:r>
              <a:rPr lang="en-GB" sz="2800" b="1">
                <a:effectLst/>
                <a:latin typeface="+mj-lt"/>
                <a:ea typeface="Calibri" panose="020F0502020204030204" pitchFamily="34" charset="0"/>
              </a:rPr>
              <a:t> </a:t>
            </a:r>
            <a:r>
              <a:rPr lang="en-GB" sz="2800" b="1">
                <a:effectLst/>
                <a:latin typeface="Arial" panose="020B0604020202020204" pitchFamily="34" charset="0"/>
                <a:ea typeface="Calibri" panose="020F0502020204030204" pitchFamily="34" charset="0"/>
              </a:rPr>
              <a:t>Pfizer </a:t>
            </a:r>
            <a:r>
              <a:rPr lang="en-GB" sz="2800" b="1">
                <a:effectLst/>
                <a:latin typeface="+mj-lt"/>
                <a:ea typeface="Calibri" panose="020F0502020204030204" pitchFamily="34" charset="0"/>
              </a:rPr>
              <a:t>Comirnaty</a:t>
            </a:r>
            <a:r>
              <a:rPr lang="en-GB" sz="2800" b="1" baseline="30000">
                <a:effectLst/>
                <a:latin typeface="+mj-lt"/>
                <a:ea typeface="Calibri" panose="020F0502020204030204" pitchFamily="34" charset="0"/>
              </a:rPr>
              <a:t>® </a:t>
            </a:r>
            <a:r>
              <a:rPr lang="en-GB" sz="2800" b="1">
                <a:ea typeface="Calibri" panose="020F0502020204030204" pitchFamily="34" charset="0"/>
              </a:rPr>
              <a:t>LP.8</a:t>
            </a:r>
            <a:r>
              <a:rPr lang="en-GB" sz="2800" b="1">
                <a:effectLst/>
                <a:latin typeface="+mj-lt"/>
                <a:ea typeface="Calibri" panose="020F0502020204030204" pitchFamily="34" charset="0"/>
              </a:rPr>
              <a:t>.1  3 microgram per dose dispersion for injection COVID-19 mRNA Vaccine</a:t>
            </a:r>
            <a:r>
              <a:rPr lang="en-GB" sz="2800" b="1"/>
              <a:t> </a:t>
            </a:r>
            <a:endParaRPr lang="en-GB" sz="2800"/>
          </a:p>
        </p:txBody>
      </p:sp>
      <p:sp>
        <p:nvSpPr>
          <p:cNvPr id="3" name="Content Placeholder 2">
            <a:extLst>
              <a:ext uri="{FF2B5EF4-FFF2-40B4-BE49-F238E27FC236}">
                <a16:creationId xmlns:a16="http://schemas.microsoft.com/office/drawing/2014/main" id="{9D4AA011-1F75-8D6D-570D-51AA25B1BF3F}"/>
              </a:ext>
            </a:extLst>
          </p:cNvPr>
          <p:cNvSpPr>
            <a:spLocks noGrp="1"/>
          </p:cNvSpPr>
          <p:nvPr>
            <p:ph idx="1"/>
          </p:nvPr>
        </p:nvSpPr>
        <p:spPr>
          <a:xfrm>
            <a:off x="522891" y="1253331"/>
            <a:ext cx="8904890" cy="4351338"/>
          </a:xfrm>
        </p:spPr>
        <p:txBody>
          <a:bodyPr lIns="91440" tIns="45720" rIns="91440" bIns="45720" anchor="t"/>
          <a:lstStyle/>
          <a:p>
            <a:r>
              <a:rPr lang="en-GB" sz="1800">
                <a:solidFill>
                  <a:srgbClr val="212A73"/>
                </a:solidFill>
                <a:effectLst/>
                <a:latin typeface="Arial" panose="020B0604020202020204" pitchFamily="34" charset="0"/>
                <a:ea typeface="Times New Roman" panose="02020603050405020304" pitchFamily="18" charset="0"/>
              </a:rPr>
              <a:t>Check product name, batch number and expiry date prior to administration.</a:t>
            </a:r>
            <a:endParaRPr lang="en-GB" sz="1800">
              <a:solidFill>
                <a:srgbClr val="212A73"/>
              </a:solidFill>
              <a:effectLst/>
              <a:latin typeface="Times New Roman" panose="02020603050405020304" pitchFamily="18" charset="0"/>
              <a:ea typeface="Times New Roman" panose="02020603050405020304" pitchFamily="18" charset="0"/>
            </a:endParaRPr>
          </a:p>
          <a:p>
            <a:pPr algn="l"/>
            <a:r>
              <a:rPr lang="en-GB" sz="1800"/>
              <a:t>After dilution, the vial contains 1.58 mL from which </a:t>
            </a:r>
            <a:r>
              <a:rPr lang="en-GB" sz="1800" b="1"/>
              <a:t>3 doses of 0.3 mL </a:t>
            </a:r>
            <a:r>
              <a:rPr lang="en-GB" sz="1800"/>
              <a:t>can be extracted.</a:t>
            </a:r>
          </a:p>
          <a:p>
            <a:pPr algn="l"/>
            <a:r>
              <a:rPr lang="en-GB" sz="1800"/>
              <a:t>Using aseptic technique, cleanse the vial stopper with a single-use antiseptic swab.</a:t>
            </a:r>
          </a:p>
          <a:p>
            <a:pPr algn="l"/>
            <a:r>
              <a:rPr lang="en-GB" sz="1800"/>
              <a:t>Withdraw </a:t>
            </a:r>
            <a:r>
              <a:rPr lang="en-GB" sz="1800" b="1"/>
              <a:t>0.3 mL </a:t>
            </a:r>
            <a:r>
              <a:rPr lang="en-GB" sz="1800"/>
              <a:t>of Comirnaty LP.8.1 for infants and children aged 6 months to 4 years. Standard syringes and/or needles can be used in order to extract 3 doses from a single vial.</a:t>
            </a:r>
          </a:p>
          <a:p>
            <a:pPr algn="l"/>
            <a:r>
              <a:rPr lang="en-GB" sz="1800"/>
              <a:t>Each dose must contain </a:t>
            </a:r>
            <a:r>
              <a:rPr lang="en-GB" sz="1800" b="1"/>
              <a:t>0.3 mL </a:t>
            </a:r>
            <a:r>
              <a:rPr lang="en-GB" sz="1800"/>
              <a:t>of vaccine.</a:t>
            </a:r>
          </a:p>
          <a:p>
            <a:pPr algn="l"/>
            <a:r>
              <a:rPr lang="en-GB" sz="1800"/>
              <a:t>If the amount of vaccine remaining in the vial cannot provide a full dose of </a:t>
            </a:r>
            <a:r>
              <a:rPr lang="en-GB" sz="1800" b="1"/>
              <a:t>0.3 mL</a:t>
            </a:r>
            <a:r>
              <a:rPr lang="en-GB" sz="1800"/>
              <a:t>,  discard the vial and any excess volume.</a:t>
            </a:r>
          </a:p>
          <a:p>
            <a:pPr algn="l"/>
            <a:r>
              <a:rPr lang="en-GB" sz="1800"/>
              <a:t>Discard any unused vaccine within 12 hours after dilution.</a:t>
            </a:r>
            <a:endParaRPr lang="en-GB" sz="1800">
              <a:cs typeface="Arial"/>
            </a:endParaRPr>
          </a:p>
          <a:p>
            <a:pPr marL="0" indent="0" algn="l">
              <a:buNone/>
            </a:pPr>
            <a:r>
              <a:rPr lang="en-GB" sz="1800" b="1"/>
              <a:t>Disposal</a:t>
            </a:r>
          </a:p>
          <a:p>
            <a:pPr algn="l"/>
            <a:r>
              <a:rPr lang="en-GB" sz="1800"/>
              <a:t>Any unused medicinal product or waste material should be disposed of in accordance with local requirements.</a:t>
            </a:r>
          </a:p>
          <a:p>
            <a:endParaRPr lang="en-GB"/>
          </a:p>
        </p:txBody>
      </p:sp>
      <p:sp>
        <p:nvSpPr>
          <p:cNvPr id="5" name="Slide Number Placeholder 4">
            <a:extLst>
              <a:ext uri="{FF2B5EF4-FFF2-40B4-BE49-F238E27FC236}">
                <a16:creationId xmlns:a16="http://schemas.microsoft.com/office/drawing/2014/main" id="{13591685-051A-0D1B-4073-F37B928AA502}"/>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4" name="Picture 3">
            <a:extLst>
              <a:ext uri="{FF2B5EF4-FFF2-40B4-BE49-F238E27FC236}">
                <a16:creationId xmlns:a16="http://schemas.microsoft.com/office/drawing/2014/main" id="{9F5F55F0-1E29-0423-A6ED-7BADAF670E72}"/>
              </a:ext>
            </a:extLst>
          </p:cNvPr>
          <p:cNvPicPr>
            <a:picLocks noChangeAspect="1"/>
          </p:cNvPicPr>
          <p:nvPr/>
        </p:nvPicPr>
        <p:blipFill rotWithShape="1">
          <a:blip r:embed="rId3"/>
          <a:srcRect l="25955" t="23970" r="51544" b="25992"/>
          <a:stretch/>
        </p:blipFill>
        <p:spPr>
          <a:xfrm>
            <a:off x="9427781" y="1494130"/>
            <a:ext cx="2618619" cy="3275725"/>
          </a:xfrm>
          <a:prstGeom prst="rect">
            <a:avLst/>
          </a:prstGeom>
        </p:spPr>
      </p:pic>
    </p:spTree>
    <p:extLst>
      <p:ext uri="{BB962C8B-B14F-4D97-AF65-F5344CB8AC3E}">
        <p14:creationId xmlns:p14="http://schemas.microsoft.com/office/powerpoint/2010/main" val="2505923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DD7DC-8741-9694-2CC6-EBD9E34E7FE3}"/>
              </a:ext>
            </a:extLst>
          </p:cNvPr>
          <p:cNvSpPr>
            <a:spLocks noGrp="1"/>
          </p:cNvSpPr>
          <p:nvPr>
            <p:ph type="title"/>
          </p:nvPr>
        </p:nvSpPr>
        <p:spPr>
          <a:xfrm>
            <a:off x="0" y="365125"/>
            <a:ext cx="12192000" cy="1325563"/>
          </a:xfrm>
        </p:spPr>
        <p:txBody>
          <a:bodyPr lIns="91440" tIns="45720" rIns="91440" bIns="45720" anchor="t"/>
          <a:lstStyle/>
          <a:p>
            <a:pPr algn="ctr"/>
            <a:r>
              <a:rPr lang="en-GB" sz="3600" b="1"/>
              <a:t>Patient Group Direction (PGD) and National Protocols</a:t>
            </a:r>
          </a:p>
        </p:txBody>
      </p:sp>
      <p:sp>
        <p:nvSpPr>
          <p:cNvPr id="3" name="Content Placeholder 2">
            <a:extLst>
              <a:ext uri="{FF2B5EF4-FFF2-40B4-BE49-F238E27FC236}">
                <a16:creationId xmlns:a16="http://schemas.microsoft.com/office/drawing/2014/main" id="{8719B4C8-83FD-C670-8FA6-20CD8834F6F4}"/>
              </a:ext>
            </a:extLst>
          </p:cNvPr>
          <p:cNvSpPr>
            <a:spLocks noGrp="1"/>
          </p:cNvSpPr>
          <p:nvPr>
            <p:ph idx="1"/>
          </p:nvPr>
        </p:nvSpPr>
        <p:spPr>
          <a:xfrm>
            <a:off x="838200" y="774474"/>
            <a:ext cx="10515600" cy="4351338"/>
          </a:xfrm>
        </p:spPr>
        <p:txBody>
          <a:bodyPr lIns="91440" tIns="45720" rIns="91440" bIns="45720" anchor="t"/>
          <a:lstStyle/>
          <a:p>
            <a:endParaRPr lang="en-GB" sz="2400">
              <a:hlinkClick r:id="rId2"/>
            </a:endParaRPr>
          </a:p>
          <a:p>
            <a:r>
              <a:rPr lang="en-GB" sz="2400">
                <a:effectLst/>
                <a:ea typeface="Calibri"/>
              </a:rPr>
              <a:t>Pfizer Comirnaty</a:t>
            </a:r>
            <a:r>
              <a:rPr lang="en-GB" sz="2400" baseline="30000">
                <a:effectLst/>
                <a:ea typeface="Calibri"/>
              </a:rPr>
              <a:t>®</a:t>
            </a:r>
            <a:r>
              <a:rPr lang="en-GB" sz="2400">
                <a:effectLst/>
                <a:ea typeface="Calibri"/>
              </a:rPr>
              <a:t> </a:t>
            </a:r>
            <a:r>
              <a:rPr lang="en-GB" sz="2400">
                <a:ea typeface="Calibri"/>
              </a:rPr>
              <a:t>LP.8</a:t>
            </a:r>
            <a:r>
              <a:rPr lang="en-GB" sz="2400">
                <a:effectLst/>
                <a:ea typeface="Calibri"/>
              </a:rPr>
              <a:t>.1 </a:t>
            </a:r>
            <a:r>
              <a:rPr lang="en-GB" sz="2400">
                <a:effectLst/>
                <a:latin typeface="+mj-lt"/>
                <a:ea typeface="Calibri"/>
              </a:rPr>
              <a:t>3 microgram per dose dispersion for injection COVID-19 mRNA Vaccine</a:t>
            </a:r>
            <a:r>
              <a:rPr lang="en-GB" sz="2400">
                <a:ea typeface="Calibri"/>
              </a:rPr>
              <a:t> can only be administered under a PGD. </a:t>
            </a:r>
            <a:r>
              <a:rPr lang="en-GB" sz="2400"/>
              <a:t>Available to view here: </a:t>
            </a:r>
            <a:r>
              <a:rPr lang="en-GB" sz="2400">
                <a:hlinkClick r:id="rId3"/>
              </a:rPr>
              <a:t>Patient Group Directions (PGD) - Welsh Medicines Advice Service (wales.nhs.uk)</a:t>
            </a:r>
            <a:endParaRPr lang="en-GB" sz="2400">
              <a:cs typeface="Arial"/>
              <a:hlinkClick r:id="rId3"/>
            </a:endParaRPr>
          </a:p>
          <a:p>
            <a:endParaRPr lang="en-GB" sz="2400">
              <a:cs typeface="Arial"/>
            </a:endParaRPr>
          </a:p>
          <a:p>
            <a:r>
              <a:rPr lang="en-GB" sz="2400">
                <a:cs typeface="Arial"/>
              </a:rPr>
              <a:t>Pfizer Comirnaty</a:t>
            </a:r>
            <a:r>
              <a:rPr lang="en-GB" sz="1600" baseline="30000">
                <a:cs typeface="Arial"/>
              </a:rPr>
              <a:t>®</a:t>
            </a:r>
            <a:r>
              <a:rPr lang="en-GB" sz="2400">
                <a:cs typeface="Arial"/>
              </a:rPr>
              <a:t> LP.8.1 10 microgram per dose dispersion for injection COVID-19 mRNA Vaccine can be administered under a PGD and National Protocol </a:t>
            </a:r>
          </a:p>
          <a:p>
            <a:endParaRPr lang="en-GB" sz="2400">
              <a:cs typeface="Arial"/>
            </a:endParaRPr>
          </a:p>
          <a:p>
            <a:r>
              <a:rPr lang="en-GB" sz="2400">
                <a:cs typeface="Arial"/>
              </a:rPr>
              <a:t>PGD and National Protocol available here: </a:t>
            </a:r>
            <a:r>
              <a:rPr lang="en-GB" sz="2400">
                <a:ea typeface="+mn-lt"/>
                <a:cs typeface="+mn-lt"/>
                <a:hlinkClick r:id="rId4"/>
              </a:rPr>
              <a:t>Patient Group Directions (PGD) - Welsh Medicines Advice Service</a:t>
            </a:r>
            <a:endParaRPr lang="en-GB"/>
          </a:p>
        </p:txBody>
      </p:sp>
      <p:sp>
        <p:nvSpPr>
          <p:cNvPr id="5" name="Slide Number Placeholder 4">
            <a:extLst>
              <a:ext uri="{FF2B5EF4-FFF2-40B4-BE49-F238E27FC236}">
                <a16:creationId xmlns:a16="http://schemas.microsoft.com/office/drawing/2014/main" id="{E4582AEE-D2A5-BA61-49B0-B0B9E35A8B9A}"/>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36992024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3" y="105798"/>
            <a:ext cx="11942380" cy="1077486"/>
          </a:xfrm>
        </p:spPr>
        <p:txBody>
          <a:bodyPr/>
          <a:lstStyle/>
          <a:p>
            <a:pPr algn="ctr"/>
            <a:r>
              <a:rPr lang="en-GB" sz="3200" b="1"/>
              <a:t>Site of administration:</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pic>
        <p:nvPicPr>
          <p:cNvPr id="6" name="Content Placeholder 5"/>
          <p:cNvPicPr>
            <a:picLocks noGrp="1" noChangeAspect="1"/>
          </p:cNvPicPr>
          <p:nvPr>
            <p:ph idx="1"/>
          </p:nvPr>
        </p:nvPicPr>
        <p:blipFill rotWithShape="1">
          <a:blip r:embed="rId3"/>
          <a:srcRect l="48448" t="17389" r="13800" b="22458"/>
          <a:stretch/>
        </p:blipFill>
        <p:spPr>
          <a:xfrm>
            <a:off x="842140" y="1590839"/>
            <a:ext cx="4742794" cy="4390288"/>
          </a:xfrm>
          <a:prstGeom prst="rect">
            <a:avLst/>
          </a:prstGeom>
        </p:spPr>
      </p:pic>
      <p:pic>
        <p:nvPicPr>
          <p:cNvPr id="7" name="Picture 6"/>
          <p:cNvPicPr>
            <a:picLocks noChangeAspect="1"/>
          </p:cNvPicPr>
          <p:nvPr/>
        </p:nvPicPr>
        <p:blipFill rotWithShape="1">
          <a:blip r:embed="rId4"/>
          <a:srcRect l="48829" t="17548" r="12654" b="24039"/>
          <a:stretch/>
        </p:blipFill>
        <p:spPr>
          <a:xfrm>
            <a:off x="5736231" y="1592141"/>
            <a:ext cx="5249917" cy="4592714"/>
          </a:xfrm>
          <a:prstGeom prst="rect">
            <a:avLst/>
          </a:prstGeom>
        </p:spPr>
      </p:pic>
      <p:sp>
        <p:nvSpPr>
          <p:cNvPr id="8" name="TextBox 7">
            <a:extLst>
              <a:ext uri="{FF2B5EF4-FFF2-40B4-BE49-F238E27FC236}">
                <a16:creationId xmlns:a16="http://schemas.microsoft.com/office/drawing/2014/main" id="{43D0041F-949E-9A74-C42A-D7A7064132C0}"/>
              </a:ext>
            </a:extLst>
          </p:cNvPr>
          <p:cNvSpPr txBox="1"/>
          <p:nvPr/>
        </p:nvSpPr>
        <p:spPr>
          <a:xfrm>
            <a:off x="249620" y="708448"/>
            <a:ext cx="11942380" cy="646331"/>
          </a:xfrm>
          <a:prstGeom prst="rect">
            <a:avLst/>
          </a:prstGeom>
          <a:noFill/>
        </p:spPr>
        <p:txBody>
          <a:bodyPr wrap="square">
            <a:spAutoFit/>
          </a:bodyPr>
          <a:lstStyle/>
          <a:p>
            <a:pPr algn="ct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In infants from 6 to less than 12 months of age, the recommended injection site is the anterolateral aspect of the thigh. In individuals 1 year of age and older, the recommended injection site is the deltoid muscle.</a:t>
            </a:r>
            <a:r>
              <a:rPr lang="en-GB" sz="1800">
                <a:solidFill>
                  <a:srgbClr val="002060"/>
                </a:solidFill>
                <a:effectLst/>
                <a:latin typeface="Times New Roman" panose="02020603050405020304" pitchFamily="18" charset="0"/>
                <a:ea typeface="Times New Roman" panose="02020603050405020304" pitchFamily="18" charset="0"/>
              </a:rPr>
              <a:t>   </a:t>
            </a:r>
            <a:endParaRPr lang="en-GB" sz="1800">
              <a:solidFill>
                <a:srgbClr val="002060"/>
              </a:solidFill>
            </a:endParaRPr>
          </a:p>
        </p:txBody>
      </p:sp>
      <p:sp>
        <p:nvSpPr>
          <p:cNvPr id="4" name="TextBox 3">
            <a:extLst>
              <a:ext uri="{FF2B5EF4-FFF2-40B4-BE49-F238E27FC236}">
                <a16:creationId xmlns:a16="http://schemas.microsoft.com/office/drawing/2014/main" id="{00AC2C4C-7ACA-A196-8015-92ED2C070CBC}"/>
              </a:ext>
            </a:extLst>
          </p:cNvPr>
          <p:cNvSpPr txBox="1"/>
          <p:nvPr/>
        </p:nvSpPr>
        <p:spPr>
          <a:xfrm>
            <a:off x="98323" y="5624271"/>
            <a:ext cx="6103620" cy="646331"/>
          </a:xfrm>
          <a:prstGeom prst="rect">
            <a:avLst/>
          </a:prstGeom>
          <a:noFill/>
        </p:spPr>
        <p:txBody>
          <a:bodyPr wrap="square">
            <a:spAutoFit/>
          </a:bodyPr>
          <a:lstStyle/>
          <a:p>
            <a:r>
              <a:rPr lang="en-GB" sz="1800">
                <a:solidFill>
                  <a:srgbClr val="002060"/>
                </a:solidFill>
                <a:effectLst/>
                <a:ea typeface="Calibri" panose="020F0502020204030204" pitchFamily="34" charset="0"/>
              </a:rPr>
              <a:t>Image source: The Australian Immunisation Handbook (health.gov.au)</a:t>
            </a:r>
            <a:endParaRPr lang="en-GB"/>
          </a:p>
        </p:txBody>
      </p:sp>
    </p:spTree>
    <p:extLst>
      <p:ext uri="{BB962C8B-B14F-4D97-AF65-F5344CB8AC3E}">
        <p14:creationId xmlns:p14="http://schemas.microsoft.com/office/powerpoint/2010/main" val="515512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1"/>
            <a:ext cx="10515600" cy="5190379"/>
          </a:xfrm>
        </p:spPr>
        <p:txBody>
          <a:bodyPr lIns="91440" tIns="45720" rIns="91440" bIns="45720" anchor="t"/>
          <a:lstStyle/>
          <a:p>
            <a:r>
              <a:rPr lang="en-GB" sz="2000" dirty="0"/>
              <a:t>The vaccine should be administered intramuscularly. </a:t>
            </a:r>
            <a:endParaRPr lang="en-GB" sz="2000" dirty="0">
              <a:cs typeface="Arial"/>
            </a:endParaRPr>
          </a:p>
          <a:p>
            <a:r>
              <a:rPr lang="en-GB" sz="2000" dirty="0"/>
              <a:t>The preferred site is the deltoid muscle of the upper arm in individuals over 12 months of age and the </a:t>
            </a:r>
            <a:r>
              <a:rPr lang="en-GB" sz="2000" dirty="0">
                <a:solidFill>
                  <a:srgbClr val="002060"/>
                </a:solidFill>
                <a:effectLst/>
                <a:latin typeface="Arial"/>
                <a:ea typeface="Times New Roman" panose="02020603050405020304" pitchFamily="18" charset="0"/>
                <a:cs typeface="Times New Roman"/>
              </a:rPr>
              <a:t>anterolateral aspect of the thigh in those under 12 months of age</a:t>
            </a:r>
            <a:r>
              <a:rPr lang="en-GB" sz="2000" dirty="0"/>
              <a:t>. </a:t>
            </a:r>
            <a:endParaRPr lang="en-GB" sz="2000" dirty="0">
              <a:cs typeface="Arial"/>
            </a:endParaRPr>
          </a:p>
          <a:p>
            <a:r>
              <a:rPr lang="en-GB" sz="2000" dirty="0"/>
              <a:t>The vaccine should not be mixed in the same syringe with any other vaccines or medicinal products.</a:t>
            </a:r>
            <a:endParaRPr lang="en-GB" sz="2000" dirty="0">
              <a:cs typeface="Arial"/>
            </a:endParaRPr>
          </a:p>
          <a:p>
            <a:pPr marL="0" indent="0">
              <a:lnSpc>
                <a:spcPct val="110000"/>
              </a:lnSpc>
              <a:spcBef>
                <a:spcPts val="0"/>
              </a:spcBef>
              <a:buNone/>
            </a:pPr>
            <a:endParaRPr lang="en-GB" sz="2000" dirty="0">
              <a:cs typeface="Arial"/>
            </a:endParaRPr>
          </a:p>
          <a:p>
            <a:pPr marL="0" indent="0">
              <a:lnSpc>
                <a:spcPct val="110000"/>
              </a:lnSpc>
              <a:spcBef>
                <a:spcPts val="0"/>
              </a:spcBef>
              <a:buNone/>
            </a:pPr>
            <a:r>
              <a:rPr lang="en-GB" sz="2000" b="1" dirty="0"/>
              <a:t>Giving vaccine into the muscle: </a:t>
            </a:r>
            <a:endParaRPr lang="en-GB" sz="2000" b="1" dirty="0">
              <a:cs typeface="Arial"/>
            </a:endParaRPr>
          </a:p>
          <a:p>
            <a:pPr marL="457200" indent="-457200">
              <a:lnSpc>
                <a:spcPct val="110000"/>
              </a:lnSpc>
              <a:spcBef>
                <a:spcPts val="600"/>
              </a:spcBef>
              <a:buFont typeface="+mj-lt"/>
              <a:buAutoNum type="arabicParenR"/>
            </a:pPr>
            <a:r>
              <a:rPr lang="en-GB" sz="2000" dirty="0"/>
              <a:t>leads to a better immune response to the vaccine (as the muscle contains the </a:t>
            </a:r>
            <a:r>
              <a:rPr lang="en-GB" altLang="en-US" sz="2000" dirty="0"/>
              <a:t>appropriate cells necessary to initiate the immune response).</a:t>
            </a:r>
            <a:endParaRPr lang="en-GB" altLang="en-US" sz="2000" dirty="0">
              <a:cs typeface="Arial"/>
            </a:endParaRPr>
          </a:p>
          <a:p>
            <a:pPr marL="457200" indent="-457200">
              <a:lnSpc>
                <a:spcPct val="110000"/>
              </a:lnSpc>
              <a:spcBef>
                <a:spcPts val="0"/>
              </a:spcBef>
              <a:buFont typeface="+mj-lt"/>
              <a:buAutoNum type="arabicParenR"/>
            </a:pPr>
            <a:r>
              <a:rPr lang="en-GB" sz="2000" dirty="0"/>
              <a:t>is less likely to cause local reactions than if the vaccine is given into the skin (subcutaneously).</a:t>
            </a:r>
            <a:endParaRPr lang="en-GB" sz="2000" dirty="0">
              <a:cs typeface="Arial"/>
            </a:endParaRPr>
          </a:p>
          <a:p>
            <a:pPr marL="0" indent="0" eaLnBrk="1" hangingPunct="1">
              <a:lnSpc>
                <a:spcPct val="110000"/>
              </a:lnSpc>
              <a:spcBef>
                <a:spcPts val="1200"/>
              </a:spcBef>
              <a:buNone/>
            </a:pPr>
            <a:r>
              <a:rPr lang="en-GB" altLang="en-US" sz="2000" dirty="0"/>
              <a:t>The needle needs to be long enough to ensure vaccine is injected into the muscle. For this reason, a 25mm needle is being provided for administration of the COVID-19 vaccine</a:t>
            </a:r>
            <a:r>
              <a:rPr lang="en-GB" sz="2000" dirty="0"/>
              <a:t>.</a:t>
            </a:r>
            <a:endParaRPr lang="en-GB" sz="2000" dirty="0">
              <a:cs typeface="Arial"/>
            </a:endParaRPr>
          </a:p>
          <a:p>
            <a:endParaRPr lang="en-GB" sz="2000" dirty="0">
              <a:cs typeface="Arial"/>
            </a:endParaRPr>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46626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lIns="91440" tIns="45720" rIns="91440" bIns="45720" anchor="t"/>
          <a:lstStyle/>
          <a:p>
            <a:pPr>
              <a:lnSpc>
                <a:spcPct val="107000"/>
              </a:lnSpc>
              <a:spcAft>
                <a:spcPts val="800"/>
              </a:spcAft>
            </a:pPr>
            <a:r>
              <a:rPr lang="en-GB" sz="2000" dirty="0"/>
              <a:t>Individuals with bleeding disorders may be vaccinated intramuscularly if, in the opinion of a doctor familiar with the individual</a:t>
            </a:r>
            <a:r>
              <a:rPr lang="en-US" sz="2000" dirty="0"/>
              <a:t>’</a:t>
            </a:r>
            <a:r>
              <a:rPr lang="en-GB" sz="2000" dirty="0"/>
              <a:t>s bleeding risk, vaccines or similar small volume intramuscular injections can be administered with reasonable safety by this route.</a:t>
            </a:r>
          </a:p>
          <a:p>
            <a:pPr>
              <a:lnSpc>
                <a:spcPct val="107000"/>
              </a:lnSpc>
              <a:spcAft>
                <a:spcPts val="800"/>
              </a:spcAft>
            </a:pPr>
            <a:r>
              <a:rPr lang="en-GB" sz="2000" dirty="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endParaRPr lang="en-GB" sz="2000" dirty="0">
              <a:cs typeface="Arial"/>
            </a:endParaRPr>
          </a:p>
          <a:p>
            <a:pPr>
              <a:lnSpc>
                <a:spcPct val="107000"/>
              </a:lnSpc>
              <a:spcAft>
                <a:spcPts val="800"/>
              </a:spcAft>
            </a:pPr>
            <a:r>
              <a:rPr lang="en-GB" sz="2000" dirty="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dirty="0">
                <a:hlinkClick r:id="rId3"/>
              </a:rPr>
              <a:t>Green Book COVID-19 chapter </a:t>
            </a:r>
            <a:endParaRPr lang="en-GB" sz="2000" dirty="0">
              <a:cs typeface="Arial"/>
            </a:endParaRPr>
          </a:p>
          <a:p>
            <a:pPr>
              <a:lnSpc>
                <a:spcPct val="107000"/>
              </a:lnSpc>
              <a:spcAft>
                <a:spcPts val="800"/>
              </a:spcAft>
            </a:pPr>
            <a:endParaRPr lang="en-GB" sz="2000"/>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Comirnaty </a:t>
            </a:r>
            <a:r>
              <a:rPr lang="en-GB" sz="3600" b="1">
                <a:ea typeface="Calibri" panose="020F0502020204030204" pitchFamily="34" charset="0"/>
              </a:rPr>
              <a:t>LP.8</a:t>
            </a:r>
            <a:r>
              <a:rPr lang="en-GB" sz="3600" b="1">
                <a:effectLst/>
                <a:latin typeface="+mj-lt"/>
                <a:ea typeface="Calibri" panose="020F0502020204030204" pitchFamily="34" charset="0"/>
              </a:rPr>
              <a:t>.1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a:effectLst/>
              <a:latin typeface="Times New Roman" panose="02020603050405020304" pitchFamily="18" charset="0"/>
              <a:ea typeface="Times New Roman" panose="02020603050405020304" pitchFamily="18" charset="0"/>
            </a:endParaRPr>
          </a:p>
          <a:p>
            <a:pPr lvl="0"/>
            <a:r>
              <a:rPr lang="en-GB" sz="240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a:latin typeface="Arial"/>
                <a:ea typeface="Times New Roman" panose="02020603050405020304" pitchFamily="18" charset="0"/>
                <a:cs typeface="Arial"/>
              </a:rPr>
              <a:t>an</a:t>
            </a:r>
            <a:r>
              <a:rPr lang="en-GB" sz="2400">
                <a:effectLst/>
                <a:latin typeface="Arial"/>
                <a:ea typeface="Times New Roman" panose="02020603050405020304" pitchFamily="18" charset="0"/>
                <a:cs typeface="Arial"/>
              </a:rPr>
              <a:t> UN-approved puncture-resistant ‘sharps’ box, according to local authority regulations and guidance in the </a:t>
            </a:r>
            <a:r>
              <a:rPr lang="en-GB" sz="2400" u="sng">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a:effectLst/>
              <a:latin typeface="Arial"/>
              <a:ea typeface="Times New Roman" panose="02020603050405020304" pitchFamily="18" charset="0"/>
              <a:cs typeface="Arial"/>
            </a:endParaRPr>
          </a:p>
          <a:p>
            <a:endParaRPr lang="en-GB"/>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26241272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69452"/>
            <a:ext cx="12192000" cy="706930"/>
          </a:xfrm>
        </p:spPr>
        <p:txBody>
          <a:bodyPr/>
          <a:lstStyle/>
          <a:p>
            <a:pPr algn="ctr"/>
            <a:r>
              <a:rPr lang="en-GB" sz="3600" b="1"/>
              <a:t>Adverse reactions </a:t>
            </a:r>
            <a:endParaRPr lang="en-GB" sz="360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862242"/>
            <a:ext cx="11088414" cy="4206196"/>
          </a:xfrm>
        </p:spPr>
        <p:txBody>
          <a:bodyPr lIns="91440" tIns="45720" rIns="91440" bIns="45720" anchor="t"/>
          <a:lstStyle/>
          <a:p>
            <a:pPr marL="0" indent="0">
              <a:buNone/>
            </a:pPr>
            <a:r>
              <a:rPr lang="en-GB" sz="2000"/>
              <a:t>Like all vaccines, Comirnaty LP.8.1 can cause side effects, although not everybody gets them</a:t>
            </a:r>
            <a:endParaRPr lang="en-GB" sz="2000">
              <a:cs typeface="Arial"/>
            </a:endParaRPr>
          </a:p>
          <a:p>
            <a:pPr marL="0" indent="0">
              <a:buNone/>
            </a:pPr>
            <a:r>
              <a:rPr lang="en-GB" sz="2000"/>
              <a:t>A detailed list of adverse reactions is available in the *Summary of Product Characteristics</a:t>
            </a:r>
            <a:endParaRPr lang="en-GB" sz="2000">
              <a:cs typeface="Arial"/>
            </a:endParaRPr>
          </a:p>
          <a:p>
            <a:pPr marL="0" indent="0">
              <a:buNone/>
            </a:pPr>
            <a:endParaRPr lang="en-GB" sz="2000"/>
          </a:p>
          <a:p>
            <a:pPr marL="0" indent="0">
              <a:buNone/>
            </a:pPr>
            <a:r>
              <a:rPr lang="en-GB" sz="2000"/>
              <a:t>The most frequently reported adverse effects (affecting between 1 in 10 people) include:</a:t>
            </a:r>
            <a:endParaRPr lang="en-GB" sz="2000">
              <a:cs typeface="Arial"/>
            </a:endParaRPr>
          </a:p>
          <a:p>
            <a:pPr>
              <a:buFont typeface="Arial" panose="02070309020205020404" pitchFamily="49" charset="0"/>
              <a:buChar char="•"/>
            </a:pPr>
            <a:r>
              <a:rPr lang="en-GB" sz="2000"/>
              <a:t>headache, irritability, drowsiness.</a:t>
            </a:r>
            <a:endParaRPr lang="en-GB" sz="2000">
              <a:cs typeface="Arial"/>
            </a:endParaRPr>
          </a:p>
          <a:p>
            <a:pPr>
              <a:buFont typeface="Arial" panose="02070309020205020404" pitchFamily="49" charset="0"/>
              <a:buChar char="•"/>
            </a:pPr>
            <a:r>
              <a:rPr lang="en-GB" sz="2000"/>
              <a:t>diarrhoea, nausea, vomiting.</a:t>
            </a:r>
            <a:endParaRPr lang="en-GB" sz="2000">
              <a:cs typeface="Arial"/>
            </a:endParaRPr>
          </a:p>
          <a:p>
            <a:pPr>
              <a:buFont typeface="Arial" panose="02070309020205020404" pitchFamily="49" charset="0"/>
              <a:buChar char="•"/>
            </a:pPr>
            <a:r>
              <a:rPr lang="en-GB" sz="2000"/>
              <a:t>muscle and or joint pain.</a:t>
            </a:r>
            <a:endParaRPr lang="en-GB" sz="2000">
              <a:cs typeface="Arial"/>
            </a:endParaRPr>
          </a:p>
          <a:p>
            <a:pPr>
              <a:buFont typeface="Arial" panose="02070309020205020404" pitchFamily="49" charset="0"/>
              <a:buChar char="•"/>
            </a:pPr>
            <a:r>
              <a:rPr lang="en-GB" sz="2000"/>
              <a:t>pain in the vaccinated arm.</a:t>
            </a:r>
            <a:endParaRPr lang="en-GB" sz="2000">
              <a:cs typeface="Arial"/>
            </a:endParaRPr>
          </a:p>
          <a:p>
            <a:pPr>
              <a:buFont typeface="Arial" panose="02070309020205020404" pitchFamily="49" charset="0"/>
              <a:buChar char="•"/>
            </a:pPr>
            <a:r>
              <a:rPr lang="en-GB" sz="2000"/>
              <a:t>enlarged lymph nodes.</a:t>
            </a:r>
            <a:endParaRPr lang="en-GB" sz="2000">
              <a:cs typeface="Arial"/>
            </a:endParaRPr>
          </a:p>
          <a:p>
            <a:pPr>
              <a:buFont typeface="Arial" panose="02070309020205020404" pitchFamily="49" charset="0"/>
              <a:buChar char="•"/>
            </a:pPr>
            <a:r>
              <a:rPr lang="en-GB" sz="2000"/>
              <a:t>feeling weak, lethargic, tiredness, chills and fever.</a:t>
            </a:r>
            <a:endParaRPr lang="en-GB" sz="2000">
              <a:cs typeface="Arial"/>
            </a:endParaRPr>
          </a:p>
          <a:p>
            <a:pPr>
              <a:buFont typeface="Arial" panose="02070309020205020404" pitchFamily="49" charset="0"/>
              <a:buChar char="•"/>
            </a:pPr>
            <a:r>
              <a:rPr lang="en-GB" sz="2000"/>
              <a:t>injections site pain, tenderness, redness, and swelling. </a:t>
            </a:r>
            <a:endParaRPr lang="en-GB" sz="2000">
              <a:cs typeface="Arial"/>
            </a:endParaRPr>
          </a:p>
          <a:p>
            <a:pPr marL="0" indent="0">
              <a:buNone/>
            </a:pPr>
            <a:r>
              <a:rPr lang="en-GB" sz="2000"/>
              <a:t>Irritability, injection site tenderness, sleepiness, rash and reduced appetite more common in individuals aged 6 to 23 months.</a:t>
            </a:r>
            <a:endParaRPr lang="en-GB" sz="2000">
              <a:cs typeface="Arial"/>
            </a:endParaRPr>
          </a:p>
          <a:p>
            <a:pPr marL="0" indent="0">
              <a:buNone/>
            </a:pPr>
            <a:endParaRPr lang="en-GB" sz="200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37</a:t>
            </a:fld>
            <a:endParaRPr lang="en-GB"/>
          </a:p>
        </p:txBody>
      </p:sp>
      <p:sp>
        <p:nvSpPr>
          <p:cNvPr id="4" name="TextBox 3">
            <a:extLst>
              <a:ext uri="{FF2B5EF4-FFF2-40B4-BE49-F238E27FC236}">
                <a16:creationId xmlns:a16="http://schemas.microsoft.com/office/drawing/2014/main" id="{21CF52ED-98F6-888F-709F-24F816641D11}"/>
              </a:ext>
            </a:extLst>
          </p:cNvPr>
          <p:cNvSpPr txBox="1"/>
          <p:nvPr/>
        </p:nvSpPr>
        <p:spPr>
          <a:xfrm>
            <a:off x="2149" y="6237668"/>
            <a:ext cx="11168127" cy="6216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100" u="sng">
                <a:solidFill>
                  <a:srgbClr val="00A7A7"/>
                </a:solidFill>
                <a:latin typeface="Arial"/>
                <a:ea typeface="Calibri"/>
                <a:cs typeface="Calibri"/>
                <a:hlinkClick r:id="rId3"/>
              </a:rPr>
              <a:t>*</a:t>
            </a:r>
            <a:r>
              <a:rPr lang="en-GB" sz="1100" b="1" u="sng">
                <a:solidFill>
                  <a:srgbClr val="00A7A7"/>
                </a:solidFill>
                <a:latin typeface="Arial"/>
                <a:ea typeface="Calibri"/>
                <a:cs typeface="Calibri"/>
                <a:hlinkClick r:id="rId3"/>
              </a:rPr>
              <a:t>Comirnaty LP.8.1 3 micrograms/dose concentrate for dispersion for injection, 3-dose vial - Summary of Product Characteristics (SmPC) - (emc) | 101152</a:t>
            </a:r>
            <a:r>
              <a:rPr lang="en-US" sz="1100">
                <a:solidFill>
                  <a:srgbClr val="444444"/>
                </a:solidFill>
                <a:latin typeface="Arial"/>
                <a:ea typeface="Calibri"/>
                <a:cs typeface="Calibri"/>
              </a:rPr>
              <a:t>​</a:t>
            </a:r>
            <a:endParaRPr lang="en-US"/>
          </a:p>
          <a:p>
            <a:pPr algn="ctr"/>
            <a:r>
              <a:rPr lang="en-GB" sz="1100">
                <a:solidFill>
                  <a:srgbClr val="444444"/>
                </a:solidFill>
                <a:latin typeface="Arial"/>
                <a:ea typeface="Calibri"/>
                <a:cs typeface="Calibri"/>
              </a:rPr>
              <a:t>​</a:t>
            </a:r>
          </a:p>
          <a:p>
            <a:pPr algn="ctr"/>
            <a:r>
              <a:rPr lang="en-GB" sz="1100" u="sng">
                <a:solidFill>
                  <a:srgbClr val="00A7A7"/>
                </a:solidFill>
                <a:latin typeface="Arial"/>
                <a:ea typeface="Calibri"/>
                <a:cs typeface="Calibri"/>
                <a:hlinkClick r:id="rId4"/>
              </a:rPr>
              <a:t>*</a:t>
            </a:r>
            <a:r>
              <a:rPr lang="en-GB" sz="1100" b="1" u="sng">
                <a:solidFill>
                  <a:srgbClr val="00A7A7"/>
                </a:solidFill>
                <a:latin typeface="Arial"/>
                <a:ea typeface="Calibri"/>
                <a:cs typeface="Calibri"/>
                <a:hlinkClick r:id="rId4"/>
              </a:rPr>
              <a:t>Comirnaty LP.8.1 10 micrograms/dose dispersion for injection, single dose vial - Summary of Product Characteristics (SmPC) - (emc) | 101151</a:t>
            </a:r>
            <a:endParaRPr lang="en-GB" sz="1100" b="1" u="sng">
              <a:solidFill>
                <a:srgbClr val="00A7A7"/>
              </a:solidFill>
              <a:latin typeface="Arial"/>
              <a:ea typeface="Calibri"/>
              <a:cs typeface="Calibri"/>
            </a:endParaRPr>
          </a:p>
        </p:txBody>
      </p:sp>
    </p:spTree>
    <p:extLst>
      <p:ext uri="{BB962C8B-B14F-4D97-AF65-F5344CB8AC3E}">
        <p14:creationId xmlns:p14="http://schemas.microsoft.com/office/powerpoint/2010/main" val="740328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689153"/>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dirty="0">
                <a:cs typeface="Arial"/>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cs typeface="Arial"/>
                <a:hlinkClick r:id="rId3"/>
              </a:rPr>
              <a:t>COVID-19 vaccine information for healthcare practitioners</a:t>
            </a:r>
            <a:r>
              <a:rPr lang="en-GB" sz="1800" dirty="0">
                <a:cs typeface="Arial"/>
              </a:rPr>
              <a:t> </a:t>
            </a:r>
          </a:p>
          <a:p>
            <a:r>
              <a:rPr lang="en-GB" sz="1800" dirty="0"/>
              <a:t>If an individual develops myocarditis or pericarditis following the first COVID-19 vaccination they should be assessed by an appropriate clinician to determine whether it is likely to be vaccine related </a:t>
            </a:r>
            <a:endParaRPr lang="en-GB" sz="1800" dirty="0">
              <a:cs typeface="Arial"/>
            </a:endParaRPr>
          </a:p>
          <a:p>
            <a:pPr marL="0" indent="0" algn="ctr">
              <a:buNone/>
            </a:pPr>
            <a:r>
              <a:rPr lang="en-GB" sz="1800" dirty="0">
                <a:hlinkClick r:id="rId4"/>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a:t>
            </a:r>
            <a:endParaRPr lang="en-GB" sz="1800" b="1" dirty="0"/>
          </a:p>
          <a:p>
            <a:r>
              <a:rPr lang="en-GB" sz="1800" dirty="0"/>
              <a:t>Healthcare professionals should consult guidance and/or specialists to diagnose and treat this condition </a:t>
            </a:r>
            <a:r>
              <a:rPr lang="en-GB" sz="1800" dirty="0">
                <a:hlinkClick r:id="rId5"/>
              </a:rPr>
              <a:t>Green Book COVID-19 chapter. </a:t>
            </a:r>
            <a:endParaRPr lang="en-GB" sz="1800" b="1"/>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a:cs typeface="Arial"/>
            </a:endParaRPr>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23155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lIns="91440" tIns="45720" rIns="91440" bIns="45720" anchor="t"/>
          <a:lstStyle/>
          <a:p>
            <a:r>
              <a:rPr lang="en-GB" sz="2000" dirty="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dirty="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endParaRPr lang="en-GB" sz="2000" dirty="0">
              <a:cs typeface="Arial"/>
            </a:endParaRPr>
          </a:p>
          <a:p>
            <a:r>
              <a:rPr lang="en-GB" sz="2000" dirty="0"/>
              <a:t>There is evidence to suggest that having had a prior diagnosis of GBS does not predispose an individual to further episodes of GBS when immunised with other vaccines (Baxter et al, 2012) and for the Pfizer BioNTech COVID-19 vaccine (Shapiro Ben David et al, 2021) </a:t>
            </a:r>
            <a:endParaRPr lang="en-GB" sz="2000" dirty="0">
              <a:cs typeface="Arial"/>
            </a:endParaRPr>
          </a:p>
          <a:p>
            <a:r>
              <a:rPr lang="en-GB" sz="2000" dirty="0"/>
              <a:t>In those who are diagnosed with GBS after the first dose of vaccine, the balance of risk benefit is in favour of completing a full COVID-19 vaccination schedule. </a:t>
            </a:r>
            <a:r>
              <a:rPr lang="en-GB" sz="2000" dirty="0">
                <a:hlinkClick r:id="rId2"/>
              </a:rPr>
              <a:t>Green Book COVID-19 chapter </a:t>
            </a:r>
            <a:endParaRPr lang="en-GB" sz="2000" dirty="0">
              <a:cs typeface="Arial"/>
            </a:endParaRP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99480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COVID-19  vaccine, it is recommended that: </a:t>
            </a:r>
          </a:p>
          <a:p>
            <a:pPr marL="285750" indent="-285750" algn="just">
              <a:lnSpc>
                <a:spcPct val="150000"/>
              </a:lnSpc>
              <a:spcAft>
                <a:spcPts val="600"/>
              </a:spcAft>
              <a:buFont typeface="Arial" panose="020B0604020202020204" pitchFamily="34" charset="0"/>
              <a:buChar char="•"/>
            </a:pPr>
            <a:r>
              <a:rPr lang="en-GB" sz="1200" dirty="0"/>
              <a:t>*</a:t>
            </a:r>
            <a:r>
              <a:rPr lang="en-GB" sz="1200" dirty="0">
                <a:effectLst/>
              </a:rPr>
              <a:t>Those new to immunisation should receive comprehensive foundation immunisation training. Both knowledge and clinical competence should be assessed before new immunisers start to give and/or advise </a:t>
            </a:r>
            <a:r>
              <a:rPr lang="en-GB" sz="1200" dirty="0"/>
              <a:t>on </a:t>
            </a:r>
            <a:r>
              <a:rPr lang="en-GB" sz="1200" dirty="0">
                <a:effectLst/>
              </a:rPr>
              <a:t>the</a:t>
            </a:r>
            <a:r>
              <a:rPr lang="en-GB" sz="1200" dirty="0"/>
              <a:t> COVID-19</a:t>
            </a:r>
            <a:r>
              <a:rPr lang="en-GB" sz="1200" dirty="0">
                <a:effectLst/>
              </a:rPr>
              <a:t> vaccine</a:t>
            </a:r>
            <a:r>
              <a:rPr lang="en-GB" sz="1200" dirty="0"/>
              <a:t>:</a:t>
            </a:r>
            <a:r>
              <a:rPr lang="en-GB" sz="1200" dirty="0">
                <a:effectLst/>
              </a:rPr>
              <a:t> </a:t>
            </a:r>
            <a:r>
              <a:rPr lang="en-GB" sz="1200" dirty="0">
                <a:solidFill>
                  <a:srgbClr val="0B0C0C"/>
                </a:solidFill>
                <a:hlinkClick r:id="rId3"/>
              </a:rPr>
              <a:t>National Minimum Standards and Core Curriculum for Vaccination Training</a:t>
            </a:r>
            <a:r>
              <a:rPr lang="en-GB" sz="1200" dirty="0">
                <a:solidFill>
                  <a:srgbClr val="0B0C0C"/>
                </a:solidFill>
              </a:rPr>
              <a:t> </a:t>
            </a:r>
            <a:endParaRPr lang="en-GB" sz="1200" u="sng" dirty="0">
              <a:cs typeface="Arial"/>
            </a:endParaRPr>
          </a:p>
          <a:p>
            <a:pPr marL="285750" indent="-285750">
              <a:lnSpc>
                <a:spcPct val="90000"/>
              </a:lnSpc>
              <a:spcBef>
                <a:spcPts val="1000"/>
              </a:spcBef>
              <a:spcAft>
                <a:spcPts val="600"/>
              </a:spcAft>
              <a:buFont typeface="Arial,Sans-Serif" panose="020B0604020202020204" pitchFamily="34" charset="0"/>
              <a:buChar char="•"/>
            </a:pPr>
            <a:r>
              <a:rPr lang="en-GB" sz="1200" dirty="0">
                <a:solidFill>
                  <a:srgbClr val="212A73"/>
                </a:solidFill>
                <a:cs typeface="Arial"/>
              </a:rPr>
              <a:t>Received COVID-19 vaccine training through attending a taught session and/or eLearning. COVID-19 core eLearning module and vaccine specific modules are available to access here: </a:t>
            </a:r>
            <a:r>
              <a:rPr lang="en-GB" sz="1200" dirty="0">
                <a:solidFill>
                  <a:srgbClr val="212A73"/>
                </a:solidFill>
                <a:cs typeface="Arial"/>
                <a:hlinkClick r:id="rId4"/>
              </a:rPr>
              <a:t>Immunisation eLearning - Public Health Wales (nhs.wales)</a:t>
            </a:r>
            <a:endParaRPr lang="en-GB" sz="1200" dirty="0">
              <a:solidFill>
                <a:srgbClr val="212A73"/>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212A73"/>
                </a:solidFill>
                <a:cs typeface="Arial"/>
              </a:rPr>
              <a:t>Received practical training in COVID-19 vaccine preparation and administration</a:t>
            </a:r>
            <a:endParaRPr lang="en-GB" sz="1200" u="sng" dirty="0">
              <a:solidFill>
                <a:srgbClr val="024DBC"/>
              </a:solidFill>
              <a:cs typeface="Arial"/>
            </a:endParaRPr>
          </a:p>
          <a:p>
            <a:pPr marL="285750" indent="-285750" algn="just">
              <a:lnSpc>
                <a:spcPct val="150000"/>
              </a:lnSpc>
              <a:buFont typeface="Arial" panose="020B0604020202020204" pitchFamily="34" charset="0"/>
              <a:buChar char="•"/>
            </a:pP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cs typeface="Arial"/>
            </a:endParaRPr>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COVID-19 vaccine is in place e.g. patient specific prescription (PSD), Patient Specific Direction (PSD), Patient Group Direction (PGD) National Protocol (NP). Visit </a:t>
            </a:r>
            <a:r>
              <a:rPr lang="en-GB" sz="1200" dirty="0">
                <a:hlinkClick r:id="rId6"/>
              </a:rPr>
              <a:t>here</a:t>
            </a:r>
            <a:r>
              <a:rPr lang="en-GB" sz="1200" dirty="0"/>
              <a:t> for Wales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a:t>
            </a:r>
            <a:r>
              <a:rPr lang="en-GB" sz="1200">
                <a:solidFill>
                  <a:srgbClr val="002060"/>
                </a:solidFill>
              </a:rPr>
              <a:t>documents: </a:t>
            </a:r>
            <a:r>
              <a:rPr lang="en-GB" sz="1200">
                <a:solidFill>
                  <a:schemeClr val="accent1">
                    <a:lumMod val="76000"/>
                  </a:schemeClr>
                </a:solidFill>
              </a:rPr>
              <a:t>Green </a:t>
            </a:r>
            <a:r>
              <a:rPr lang="en-GB" sz="1200" dirty="0">
                <a:solidFill>
                  <a:schemeClr val="accent1">
                    <a:lumMod val="76000"/>
                  </a:schemeClr>
                </a:solidFill>
              </a:rPr>
              <a:t>Book COVID-19 chapter</a:t>
            </a:r>
            <a:r>
              <a:rPr lang="en-GB" sz="1200" dirty="0">
                <a:solidFill>
                  <a:srgbClr val="00A7A7"/>
                </a:solidFill>
              </a:rPr>
              <a:t>,</a:t>
            </a:r>
            <a:r>
              <a:rPr lang="en-GB" sz="1200" dirty="0">
                <a:solidFill>
                  <a:srgbClr val="002060"/>
                </a:solidFill>
              </a:rPr>
              <a:t> </a:t>
            </a:r>
            <a:r>
              <a:rPr lang="en-GB" sz="1200" dirty="0">
                <a:solidFill>
                  <a:srgbClr val="212A73"/>
                </a:solidFill>
                <a:hlinkClick r:id="rId8"/>
              </a:rPr>
              <a:t>The national COVID-19 vaccination programme autumn 2025 (WHC/2025/022) [HTML] | GOV.WALES</a:t>
            </a:r>
            <a:r>
              <a:rPr lang="en-GB" sz="1200" dirty="0">
                <a:solidFill>
                  <a:srgbClr val="1F8C9D"/>
                </a:solidFill>
              </a:rPr>
              <a:t>, </a:t>
            </a:r>
            <a:r>
              <a:rPr lang="en-GB" sz="1200" dirty="0">
                <a:solidFill>
                  <a:srgbClr val="00A7A7"/>
                </a:solidFill>
                <a:hlinkClick r:id="rId9">
                  <a:extLst>
                    <a:ext uri="{A12FA001-AC4F-418D-AE19-62706E023703}">
                      <ahyp:hlinkClr xmlns:ahyp="http://schemas.microsoft.com/office/drawing/2018/hyperlinkcolor" val="tx"/>
                    </a:ext>
                  </a:extLst>
                </a:hlinkClick>
              </a:rPr>
              <a:t>COVID-19</a:t>
            </a:r>
            <a:r>
              <a:rPr lang="en-GB" sz="1200" dirty="0">
                <a:solidFill>
                  <a:schemeClr val="accent1">
                    <a:lumMod val="76000"/>
                  </a:schemeClr>
                </a:solidFill>
                <a:hlinkClick r:id="rId9">
                  <a:extLst>
                    <a:ext uri="{A12FA001-AC4F-418D-AE19-62706E023703}">
                      <ahyp:hlinkClr xmlns:ahyp="http://schemas.microsoft.com/office/drawing/2018/hyperlinkcolor" val="tx"/>
                    </a:ext>
                  </a:extLst>
                </a:hlinkClick>
              </a:rPr>
              <a:t>: vaccination programme guidance for healthcare practitioners</a:t>
            </a:r>
            <a:r>
              <a:rPr lang="en-GB" sz="1200" dirty="0"/>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a:t>
            </a:r>
            <a:endParaRPr lang="en-GB" sz="1200" dirty="0">
              <a:solidFill>
                <a:srgbClr val="002060"/>
              </a:solidFill>
              <a:highlight>
                <a:srgbClr val="FFFF00"/>
              </a:highlight>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4228267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lIns="91440" tIns="45720" rIns="91440" bIns="45720" anchor="t"/>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000">
                <a:effectLst/>
                <a:latin typeface="Arial"/>
                <a:ea typeface="Times New Roman" panose="02020603050405020304" pitchFamily="18" charset="0"/>
                <a:cs typeface="Arial"/>
              </a:rPr>
              <a:t>Individuals with a history of </a:t>
            </a:r>
            <a:r>
              <a:rPr lang="en-GB" sz="2000" dirty="0">
                <a:effectLst/>
                <a:latin typeface="Arial"/>
                <a:ea typeface="Times New Roman" panose="02020603050405020304" pitchFamily="18" charset="0"/>
                <a:cs typeface="Arial"/>
              </a:rPr>
              <a:t>immune thrombocytopenia (ITP)  may experience a fall in their platelet count.</a:t>
            </a:r>
            <a:endParaRPr lang="x-none" sz="2000" strike="sngStrike" dirty="0">
              <a:highlight>
                <a:srgbClr val="FFFF00"/>
              </a:highlight>
              <a:latin typeface="Arial"/>
              <a:ea typeface="Times New Roman" panose="02020603050405020304" pitchFamily="18" charset="0"/>
              <a:cs typeface="Arial"/>
            </a:endParaRPr>
          </a:p>
          <a:p>
            <a:pPr>
              <a:lnSpc>
                <a:spcPct val="107000"/>
              </a:lnSpc>
              <a:spcBef>
                <a:spcPts val="600"/>
              </a:spcBef>
              <a:spcAft>
                <a:spcPts val="600"/>
              </a:spcAft>
              <a:tabLst>
                <a:tab pos="2865755" algn="ctr"/>
                <a:tab pos="5731510" algn="r"/>
                <a:tab pos="457200" algn="l"/>
                <a:tab pos="2637155" algn="ctr"/>
                <a:tab pos="5274310" algn="r"/>
              </a:tabLst>
            </a:pPr>
            <a:r>
              <a:rPr lang="x-none" sz="2000">
                <a:latin typeface="Arial"/>
                <a:ea typeface="Times New Roman" panose="02020603050405020304" pitchFamily="18" charset="0"/>
                <a:cs typeface="Arial"/>
              </a:rPr>
              <a:t>Previous ITP is not a contra-indication for vaccination. </a:t>
            </a:r>
          </a:p>
          <a:p>
            <a:pPr>
              <a:lnSpc>
                <a:spcPct val="107000"/>
              </a:lnSpc>
              <a:spcBef>
                <a:spcPts val="600"/>
              </a:spcBef>
              <a:spcAft>
                <a:spcPts val="600"/>
              </a:spcAft>
              <a:tabLst>
                <a:tab pos="2865755" algn="ctr"/>
                <a:tab pos="5731510" algn="r"/>
                <a:tab pos="457200" algn="l"/>
                <a:tab pos="2637155" algn="ctr"/>
                <a:tab pos="5274310" algn="r"/>
              </a:tabLst>
            </a:pPr>
            <a:r>
              <a:rPr lang="x-none" sz="2000">
                <a:latin typeface="Arial"/>
                <a:ea typeface="Times New Roman" panose="02020603050405020304" pitchFamily="18" charset="0"/>
                <a:cs typeface="Arial"/>
              </a:rPr>
              <a:t>Although evidence suggests a raised risk of ITP after the AstraZeneca vaccine (Simpson </a:t>
            </a:r>
            <a:r>
              <a:rPr lang="x-none" sz="2000" i="1">
                <a:latin typeface="Arial"/>
                <a:ea typeface="Times New Roman" panose="02020603050405020304" pitchFamily="18" charset="0"/>
                <a:cs typeface="Arial"/>
              </a:rPr>
              <a:t>et al</a:t>
            </a:r>
            <a:r>
              <a:rPr lang="x-none" sz="2000">
                <a:latin typeface="Arial"/>
                <a:ea typeface="Times New Roman" panose="02020603050405020304" pitchFamily="18" charset="0"/>
                <a:cs typeface="Arial"/>
              </a:rPr>
              <a:t>, 2021), ITP has also been reported with other COVID-19 vaccines (Lee </a:t>
            </a:r>
            <a:r>
              <a:rPr lang="x-none" sz="2000" i="1">
                <a:latin typeface="Arial"/>
                <a:ea typeface="Times New Roman" panose="02020603050405020304" pitchFamily="18" charset="0"/>
                <a:cs typeface="Arial"/>
              </a:rPr>
              <a:t>et al</a:t>
            </a:r>
            <a:r>
              <a:rPr lang="x-none" sz="2000">
                <a:latin typeface="Arial"/>
                <a:ea typeface="Times New Roman" panose="02020603050405020304" pitchFamily="18" charset="0"/>
                <a:cs typeface="Arial"/>
              </a:rPr>
              <a:t>, 2021). </a:t>
            </a:r>
          </a:p>
          <a:p>
            <a:pPr>
              <a:lnSpc>
                <a:spcPct val="107000"/>
              </a:lnSpc>
              <a:spcBef>
                <a:spcPts val="600"/>
              </a:spcBef>
              <a:spcAft>
                <a:spcPts val="600"/>
              </a:spcAft>
              <a:tabLst>
                <a:tab pos="2865755" algn="ctr"/>
                <a:tab pos="5731510" algn="r"/>
                <a:tab pos="457200" algn="l"/>
                <a:tab pos="2637155" algn="ctr"/>
                <a:tab pos="5274310" algn="r"/>
              </a:tabLst>
            </a:pPr>
            <a:r>
              <a:rPr lang="x-none" sz="2000">
                <a:latin typeface="Arial"/>
                <a:ea typeface="Times New Roman" panose="02020603050405020304" pitchFamily="18" charset="0"/>
                <a:cs typeface="Arial"/>
              </a:rPr>
              <a:t>Given these reports, monitoring of platelets 2-5 days post COVID-19 vaccination in patients with a history of ITP should be considered. </a:t>
            </a:r>
            <a:r>
              <a:rPr lang="en-GB" sz="2000" dirty="0">
                <a:latin typeface="Arial"/>
                <a:ea typeface="Times New Roman" panose="02020603050405020304" pitchFamily="18" charset="0"/>
                <a:cs typeface="Arial"/>
                <a:hlinkClick r:id="rId2"/>
              </a:rPr>
              <a:t>Green Book COVID-19 chapter </a:t>
            </a:r>
            <a:r>
              <a:rPr lang="en-GB" sz="2000" dirty="0">
                <a:latin typeface="Arial"/>
                <a:ea typeface="Times New Roman" panose="02020603050405020304" pitchFamily="18" charset="0"/>
                <a:cs typeface="Arial"/>
              </a:rPr>
              <a:t> </a:t>
            </a:r>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22911177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52088" y="1430421"/>
            <a:ext cx="10515600" cy="4351338"/>
          </a:xfrm>
        </p:spPr>
        <p:txBody>
          <a:bodyPr lIns="91440" tIns="45720" rIns="91440" bIns="45720" anchor="t"/>
          <a:lstStyle/>
          <a:p>
            <a:r>
              <a:rPr lang="en-GB" sz="2000" dirty="0"/>
              <a:t>A number of cases of erythema multiforme (EM) have been reported after Moderna and Pfizer mRNA vaccinations.</a:t>
            </a:r>
            <a:endParaRPr lang="en-GB" sz="2000" dirty="0">
              <a:cs typeface="Arial"/>
            </a:endParaRPr>
          </a:p>
          <a:p>
            <a:endParaRPr lang="en-GB" sz="2000" dirty="0"/>
          </a:p>
          <a:p>
            <a:r>
              <a:rPr lang="en-GB" sz="2000" dirty="0"/>
              <a:t>These reports appear to be consistent with EM minor, with no fatalities.</a:t>
            </a:r>
            <a:endParaRPr lang="en-GB" sz="2000" dirty="0">
              <a:cs typeface="Arial"/>
            </a:endParaRPr>
          </a:p>
          <a:p>
            <a:endParaRPr lang="en-GB" sz="2000" dirty="0"/>
          </a:p>
          <a:p>
            <a:r>
              <a:rPr lang="en-GB" sz="2000" dirty="0"/>
              <a:t>MHRA have consulted dermatology experts who consider EM an uncommon, benign and self-limiting condition which could plausibly be triggered by COVID-19 vaccination; although overreporting due to misdiagnosis was possible.</a:t>
            </a:r>
            <a:endParaRPr lang="en-GB" sz="2000" dirty="0">
              <a:cs typeface="Arial"/>
            </a:endParaRPr>
          </a:p>
          <a:p>
            <a:endParaRPr lang="en-GB" sz="2000" dirty="0"/>
          </a:p>
          <a:p>
            <a:r>
              <a:rPr lang="en-GB" sz="2000" dirty="0"/>
              <a:t>A past history of EM is not a contraindication for vaccination.</a:t>
            </a:r>
            <a:endParaRPr lang="en-GB" sz="2000" dirty="0">
              <a:cs typeface="Arial"/>
            </a:endParaRP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644E-2C86-3307-1CAE-E320AB3CDE9C}"/>
              </a:ext>
            </a:extLst>
          </p:cNvPr>
          <p:cNvSpPr>
            <a:spLocks noGrp="1"/>
          </p:cNvSpPr>
          <p:nvPr>
            <p:ph type="title"/>
          </p:nvPr>
        </p:nvSpPr>
        <p:spPr/>
        <p:txBody>
          <a:bodyPr/>
          <a:lstStyle/>
          <a:p>
            <a:pPr algn="ctr"/>
            <a:r>
              <a:rPr lang="en-GB" sz="3600" b="1"/>
              <a:t>Co-administration with other vaccines</a:t>
            </a:r>
          </a:p>
        </p:txBody>
      </p:sp>
      <p:sp>
        <p:nvSpPr>
          <p:cNvPr id="3" name="Content Placeholder 2">
            <a:extLst>
              <a:ext uri="{FF2B5EF4-FFF2-40B4-BE49-F238E27FC236}">
                <a16:creationId xmlns:a16="http://schemas.microsoft.com/office/drawing/2014/main" id="{83F6CCB9-F281-A1EE-9171-D90B183D7B05}"/>
              </a:ext>
            </a:extLst>
          </p:cNvPr>
          <p:cNvSpPr>
            <a:spLocks noGrp="1"/>
          </p:cNvSpPr>
          <p:nvPr>
            <p:ph idx="1"/>
          </p:nvPr>
        </p:nvSpPr>
        <p:spPr/>
        <p:txBody>
          <a:bodyPr lIns="91440" tIns="45720" rIns="91440" bIns="45720" anchor="t"/>
          <a:lstStyle/>
          <a:p>
            <a:r>
              <a:rPr lang="en-GB" sz="2400" dirty="0"/>
              <a:t>COVID-19 vaccines are considered inactivated where individuals in an eligible cohort present having recently received one or more inactivated or another live vaccine, COVID-19 vaccination should still be given. </a:t>
            </a:r>
          </a:p>
          <a:p>
            <a:r>
              <a:rPr lang="en-GB" sz="2400" dirty="0"/>
              <a:t>The same applies for other live and inactivated vaccines where COVID-19 vaccination has been received first or where a patient presents requiring two or more vaccines. </a:t>
            </a:r>
          </a:p>
          <a:p>
            <a:r>
              <a:rPr lang="en-GB" sz="2400" dirty="0"/>
              <a:t>It is generally better for vaccination to proceed to avoid any further delay in protection and to avoid the risk of the patient not returning for a later appointment.</a:t>
            </a:r>
            <a:r>
              <a:rPr lang="en-GB" sz="2400" dirty="0">
                <a:hlinkClick r:id="rId2"/>
              </a:rPr>
              <a:t> Green Book COVID-19 chapter </a:t>
            </a:r>
            <a:endParaRPr lang="en-GB" sz="2400" dirty="0">
              <a:cs typeface="Arial"/>
            </a:endParaRPr>
          </a:p>
        </p:txBody>
      </p:sp>
      <p:sp>
        <p:nvSpPr>
          <p:cNvPr id="5" name="Slide Number Placeholder 4">
            <a:extLst>
              <a:ext uri="{FF2B5EF4-FFF2-40B4-BE49-F238E27FC236}">
                <a16:creationId xmlns:a16="http://schemas.microsoft.com/office/drawing/2014/main" id="{EE682188-DC65-DAA0-83C8-11469896B831}"/>
              </a:ext>
            </a:extLst>
          </p:cNvPr>
          <p:cNvSpPr>
            <a:spLocks noGrp="1"/>
          </p:cNvSpPr>
          <p:nvPr>
            <p:ph type="sldNum" sz="quarter" idx="12"/>
          </p:nvPr>
        </p:nvSpPr>
        <p:spPr/>
        <p:txBody>
          <a:bodyPr/>
          <a:lstStyle/>
          <a:p>
            <a:fld id="{561D0CCE-8DCC-44DC-A653-AE62B1D84A52}" type="slidenum">
              <a:rPr lang="en-GB" smtClean="0"/>
              <a:pPr/>
              <a:t>42</a:t>
            </a:fld>
            <a:endParaRPr lang="en-GB"/>
          </a:p>
        </p:txBody>
      </p:sp>
    </p:spTree>
    <p:extLst>
      <p:ext uri="{BB962C8B-B14F-4D97-AF65-F5344CB8AC3E}">
        <p14:creationId xmlns:p14="http://schemas.microsoft.com/office/powerpoint/2010/main" val="37337535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1338214"/>
            <a:ext cx="11646080" cy="5012246"/>
          </a:xfrm>
        </p:spPr>
        <p:txBody>
          <a:bodyPr lIns="91440" tIns="45720" rIns="91440" bIns="45720" anchor="t"/>
          <a:lstStyle/>
          <a:p>
            <a:r>
              <a:rPr lang="en-GB" sz="1800" dirty="0">
                <a:effectLst/>
                <a:latin typeface="Arial"/>
                <a:ea typeface="Times New Roman" panose="02020603050405020304" pitchFamily="18" charset="0"/>
                <a:cs typeface="Times New Roman"/>
              </a:rPr>
              <a:t>For people with a history of allergy, as described in the Green Book, the 15 minute observation period remains. Further information is available here: </a:t>
            </a:r>
            <a:r>
              <a:rPr lang="en-GB" sz="1800" dirty="0">
                <a:solidFill>
                  <a:srgbClr val="002060"/>
                </a:solidFill>
              </a:rPr>
              <a:t>Table 5</a:t>
            </a:r>
            <a:r>
              <a:rPr lang="en-GB" sz="1800" dirty="0">
                <a:hlinkClick r:id="rId2"/>
              </a:rPr>
              <a:t> Green Book COVID-19 chapter </a:t>
            </a:r>
            <a:r>
              <a:rPr lang="en-GB" sz="1800" dirty="0">
                <a:solidFill>
                  <a:srgbClr val="FF0000"/>
                </a:solidFill>
              </a:rPr>
              <a:t> </a:t>
            </a:r>
          </a:p>
          <a:p>
            <a:r>
              <a:rPr lang="en-GB" sz="1800" dirty="0">
                <a:effectLst/>
                <a:latin typeface="Arial"/>
                <a:ea typeface="Times New Roman" panose="02020603050405020304" pitchFamily="18" charset="0"/>
                <a:cs typeface="Times New Roman"/>
              </a:rPr>
              <a:t>For those </a:t>
            </a:r>
            <a:r>
              <a:rPr lang="en-GB" sz="1800" u="sng" dirty="0">
                <a:effectLst/>
                <a:latin typeface="Arial"/>
                <a:ea typeface="Times New Roman" panose="02020603050405020304" pitchFamily="18" charset="0"/>
                <a:cs typeface="Times New Roman"/>
              </a:rPr>
              <a:t>without a history of allergies </a:t>
            </a:r>
            <a:r>
              <a:rPr lang="en-GB" sz="1800" dirty="0">
                <a:effectLst/>
                <a:latin typeface="Arial"/>
                <a:ea typeface="Times New Roman" panose="02020603050405020304" pitchFamily="18" charset="0"/>
                <a:cs typeface="Times New Roman"/>
              </a:rPr>
              <a:t>(as described in the Green Book), observation times are as follows: </a:t>
            </a:r>
          </a:p>
          <a:p>
            <a:pPr lvl="1">
              <a:buFont typeface="Courier New" panose="02070309020205020404" pitchFamily="49" charset="0"/>
              <a:buChar char="o"/>
            </a:pPr>
            <a:r>
              <a:rPr lang="en-GB" sz="1800" dirty="0"/>
              <a:t>After COVID-19 vaccine administration, individuals should be observed for any immediate reactions whilst they are receiving any verbal post vaccination information and exiting the centre. </a:t>
            </a:r>
            <a:endParaRPr lang="en-GB" sz="1800" dirty="0">
              <a:cs typeface="Arial"/>
            </a:endParaRPr>
          </a:p>
          <a:p>
            <a:pPr lvl="1">
              <a:buFont typeface="Courier New" panose="02070309020205020404" pitchFamily="49" charset="0"/>
              <a:buChar char="o"/>
            </a:pPr>
            <a:r>
              <a:rPr lang="en-GB" sz="1800" dirty="0"/>
              <a:t>Facilities for management of anaphylaxis should be available at all vaccination sites.</a:t>
            </a:r>
            <a:endParaRPr lang="en-GB" sz="1800" dirty="0">
              <a:cs typeface="Arial"/>
            </a:endParaRPr>
          </a:p>
          <a:p>
            <a:pPr lvl="1">
              <a:buFont typeface="Courier New" panose="02070309020205020404" pitchFamily="49" charset="0"/>
              <a:buChar char="o"/>
            </a:pPr>
            <a:r>
              <a:rPr lang="en-GB" sz="1800" b="1" dirty="0"/>
              <a:t>The advice to suspend the 15 minute observation period applies to all COVID-19 vaccines. </a:t>
            </a:r>
            <a:endParaRPr lang="en-GB" sz="1800" b="1" dirty="0">
              <a:cs typeface="Arial"/>
            </a:endParaRPr>
          </a:p>
          <a:p>
            <a:pPr lvl="1">
              <a:buFont typeface="Courier New" panose="02070309020205020404" pitchFamily="49" charset="0"/>
              <a:buChar char="o"/>
            </a:pPr>
            <a:r>
              <a:rPr lang="en-GB" sz="1800" dirty="0"/>
              <a:t>Vaccinated individuals should be informed about how to access immediate healthcare advice in the event of displaying any symptoms. </a:t>
            </a:r>
            <a:endParaRPr lang="en-GB" sz="1800" dirty="0">
              <a:cs typeface="Arial"/>
            </a:endParaRPr>
          </a:p>
          <a:p>
            <a:pPr lvl="1">
              <a:buFont typeface="Courier New" panose="02070309020205020404" pitchFamily="49" charset="0"/>
              <a:buChar char="o"/>
            </a:pPr>
            <a:r>
              <a:rPr lang="en-GB" sz="1800" dirty="0"/>
              <a:t>In some settings, for example domiciliary vaccination, this may require a responsible adult to be present for at least 15 minutes after vaccination. </a:t>
            </a:r>
            <a:endParaRPr lang="en-GB" sz="1800" dirty="0">
              <a:cs typeface="Arial"/>
            </a:endParaRPr>
          </a:p>
          <a:p>
            <a:pPr lvl="1">
              <a:buFont typeface="Courier New" panose="02070309020205020404" pitchFamily="49" charset="0"/>
              <a:buChar char="o"/>
            </a:pPr>
            <a:r>
              <a:rPr lang="en-GB" sz="1800" dirty="0"/>
              <a:t>No specific management is required for patients with a family history of allergies. </a:t>
            </a:r>
            <a:endParaRPr lang="en-GB" sz="1800" dirty="0">
              <a:cs typeface="Arial"/>
            </a:endParaRPr>
          </a:p>
          <a:p>
            <a:r>
              <a:rPr lang="en-GB" sz="1800" b="1" dirty="0"/>
              <a:t>As fainting can occur following vaccination, all those vaccinated with any of the COVID-19 vaccines should not drive for 15 minutes after vaccination.</a:t>
            </a:r>
            <a:endParaRPr lang="en-GB" sz="1800" b="1" dirty="0">
              <a:cs typeface="Arial"/>
            </a:endParaRP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21489597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890B-92D3-4B0B-927F-8F77B28C6FD1}"/>
              </a:ext>
            </a:extLst>
          </p:cNvPr>
          <p:cNvSpPr>
            <a:spLocks noGrp="1"/>
          </p:cNvSpPr>
          <p:nvPr>
            <p:ph type="title"/>
          </p:nvPr>
        </p:nvSpPr>
        <p:spPr>
          <a:xfrm>
            <a:off x="838200" y="136525"/>
            <a:ext cx="10515600" cy="662465"/>
          </a:xfrm>
        </p:spPr>
        <p:txBody>
          <a:bodyPr/>
          <a:lstStyle/>
          <a:p>
            <a:pPr algn="ctr"/>
            <a:r>
              <a:rPr lang="en-GB" sz="3600" b="1">
                <a:ea typeface="Source Sans Pro"/>
              </a:rPr>
              <a:t>Clinical Assessment </a:t>
            </a:r>
            <a:br>
              <a:rPr lang="en-US" sz="3600"/>
            </a:br>
            <a:endParaRPr lang="en-GB" sz="3600"/>
          </a:p>
        </p:txBody>
      </p:sp>
      <p:sp>
        <p:nvSpPr>
          <p:cNvPr id="3" name="Content Placeholder 2">
            <a:extLst>
              <a:ext uri="{FF2B5EF4-FFF2-40B4-BE49-F238E27FC236}">
                <a16:creationId xmlns:a16="http://schemas.microsoft.com/office/drawing/2014/main" id="{E639C5D3-B744-4FBF-AE00-1379BD38050C}"/>
              </a:ext>
            </a:extLst>
          </p:cNvPr>
          <p:cNvSpPr>
            <a:spLocks noGrp="1"/>
          </p:cNvSpPr>
          <p:nvPr>
            <p:ph idx="1"/>
          </p:nvPr>
        </p:nvSpPr>
        <p:spPr>
          <a:xfrm>
            <a:off x="838200" y="1249872"/>
            <a:ext cx="10515600" cy="4351338"/>
          </a:xfrm>
        </p:spPr>
        <p:txBody>
          <a:bodyPr lIns="91440" tIns="45720" rIns="91440" bIns="45720" anchor="t"/>
          <a:lstStyle/>
          <a:p>
            <a:pPr marL="0" indent="0">
              <a:buNone/>
            </a:pPr>
            <a:r>
              <a:rPr lang="en-GB" sz="2000">
                <a:solidFill>
                  <a:srgbClr val="002060"/>
                </a:solidFill>
                <a:ea typeface="Source Sans Pro"/>
              </a:rPr>
              <a:t>The clinical assessment and consent process for infants aged </a:t>
            </a:r>
            <a:r>
              <a:rPr lang="en-GB" sz="2000" b="1">
                <a:solidFill>
                  <a:srgbClr val="002060"/>
                </a:solidFill>
                <a:ea typeface="Source Sans Pro"/>
              </a:rPr>
              <a:t>6 months to 4 years </a:t>
            </a:r>
            <a:r>
              <a:rPr lang="en-GB" sz="2000">
                <a:solidFill>
                  <a:srgbClr val="002060"/>
                </a:solidFill>
                <a:ea typeface="Source Sans Pro"/>
              </a:rPr>
              <a:t>must be carried out by a proficient registered healthcare practitioner only as indicated by the </a:t>
            </a:r>
            <a:r>
              <a:rPr lang="en-GB" sz="2000" b="1">
                <a:solidFill>
                  <a:srgbClr val="002060"/>
                </a:solidFill>
                <a:ea typeface="Source Sans Pro"/>
              </a:rPr>
              <a:t>PGD</a:t>
            </a:r>
            <a:endParaRPr lang="en-US" sz="2000" b="1">
              <a:solidFill>
                <a:srgbClr val="002060"/>
              </a:solidFill>
              <a:ea typeface="Source Sans Pro"/>
            </a:endParaRPr>
          </a:p>
          <a:p>
            <a:pPr marL="0" indent="0">
              <a:buNone/>
            </a:pPr>
            <a:r>
              <a:rPr lang="en-GB" sz="2000" b="1">
                <a:solidFill>
                  <a:srgbClr val="002060"/>
                </a:solidFill>
                <a:ea typeface="Source Sans Pro"/>
              </a:rPr>
              <a:t>Considerations:</a:t>
            </a:r>
            <a:endParaRPr lang="en-GB" sz="2000" b="1">
              <a:solidFill>
                <a:srgbClr val="002060"/>
              </a:solidFill>
              <a:ea typeface="Source Sans Pro"/>
              <a:cs typeface="Arial"/>
            </a:endParaRPr>
          </a:p>
          <a:p>
            <a:pPr lvl="1"/>
            <a:r>
              <a:rPr lang="en-GB" sz="2000">
                <a:solidFill>
                  <a:srgbClr val="002060"/>
                </a:solidFill>
                <a:ea typeface="Source Sans Pro"/>
              </a:rPr>
              <a:t>An appropriate risk/benefit conversation with the child, their parent or carer has taken place</a:t>
            </a:r>
            <a:endParaRPr lang="en-GB" sz="2000">
              <a:solidFill>
                <a:srgbClr val="002060"/>
              </a:solidFill>
              <a:ea typeface="Source Sans Pro"/>
              <a:cs typeface="Arial"/>
            </a:endParaRPr>
          </a:p>
          <a:p>
            <a:pPr lvl="1"/>
            <a:r>
              <a:rPr lang="en-GB" sz="2000">
                <a:solidFill>
                  <a:srgbClr val="002060"/>
                </a:solidFill>
                <a:ea typeface="Source Sans Pro"/>
              </a:rPr>
              <a:t>Recognise that children and their family/carer may need more time to process information</a:t>
            </a:r>
            <a:endParaRPr lang="en-GB" sz="2000">
              <a:solidFill>
                <a:srgbClr val="002060"/>
              </a:solidFill>
              <a:ea typeface="Source Sans Pro"/>
              <a:cs typeface="Arial"/>
            </a:endParaRPr>
          </a:p>
          <a:p>
            <a:pPr marL="0" indent="0">
              <a:buNone/>
            </a:pPr>
            <a:r>
              <a:rPr lang="en-GB" sz="2000" b="1">
                <a:solidFill>
                  <a:srgbClr val="002060"/>
                </a:solidFill>
                <a:ea typeface="Source Sans Pro"/>
              </a:rPr>
              <a:t>On the day of vaccination assess if the infant/child: </a:t>
            </a:r>
            <a:endParaRPr lang="en-GB" sz="2000" b="1">
              <a:solidFill>
                <a:srgbClr val="002060"/>
              </a:solidFill>
              <a:ea typeface="Source Sans Pro"/>
              <a:cs typeface="Arial"/>
            </a:endParaRPr>
          </a:p>
          <a:p>
            <a:pPr lvl="1"/>
            <a:r>
              <a:rPr lang="en-GB" sz="2000">
                <a:solidFill>
                  <a:srgbClr val="002060"/>
                </a:solidFill>
                <a:ea typeface="Source Sans Pro"/>
              </a:rPr>
              <a:t>Is feeling well</a:t>
            </a:r>
            <a:endParaRPr lang="en-GB" sz="2000">
              <a:solidFill>
                <a:srgbClr val="002060"/>
              </a:solidFill>
              <a:ea typeface="Source Sans Pro"/>
              <a:cs typeface="Arial"/>
            </a:endParaRPr>
          </a:p>
          <a:p>
            <a:pPr lvl="1"/>
            <a:r>
              <a:rPr lang="en-GB" sz="2000">
                <a:solidFill>
                  <a:srgbClr val="002060"/>
                </a:solidFill>
                <a:ea typeface="Source Sans Pro"/>
              </a:rPr>
              <a:t>Is eligible for vaccination</a:t>
            </a:r>
            <a:endParaRPr lang="en-GB" sz="2000">
              <a:solidFill>
                <a:srgbClr val="002060"/>
              </a:solidFill>
              <a:ea typeface="Source Sans Pro"/>
              <a:cs typeface="Arial"/>
            </a:endParaRPr>
          </a:p>
          <a:p>
            <a:pPr lvl="1"/>
            <a:r>
              <a:rPr lang="en-GB" sz="2000">
                <a:solidFill>
                  <a:srgbClr val="002060"/>
                </a:solidFill>
                <a:ea typeface="Source Sans Pro"/>
              </a:rPr>
              <a:t>Has no contraindications to the vaccine as per Green Book Chapter or other authoritative resources</a:t>
            </a:r>
            <a:endParaRPr lang="en-GB" sz="2000">
              <a:solidFill>
                <a:srgbClr val="002060"/>
              </a:solidFill>
              <a:ea typeface="Source Sans Pro"/>
              <a:cs typeface="Arial"/>
            </a:endParaRPr>
          </a:p>
          <a:p>
            <a:pPr lvl="1"/>
            <a:r>
              <a:rPr lang="en-GB" sz="2000" dirty="0">
                <a:solidFill>
                  <a:srgbClr val="002060"/>
                </a:solidFill>
                <a:ea typeface="Source Sans Pro"/>
              </a:rPr>
              <a:t>Is happy to receive the vaccination and address any questions or concerns from child or caregiver </a:t>
            </a:r>
            <a:endParaRPr lang="en-GB" sz="2000" dirty="0">
              <a:solidFill>
                <a:srgbClr val="002060"/>
              </a:solidFill>
              <a:ea typeface="Source Sans Pro"/>
              <a:cs typeface="Arial"/>
            </a:endParaRPr>
          </a:p>
          <a:p>
            <a:endParaRPr lang="en-GB"/>
          </a:p>
        </p:txBody>
      </p:sp>
      <p:sp>
        <p:nvSpPr>
          <p:cNvPr id="4" name="Slide Number Placeholder 3">
            <a:extLst>
              <a:ext uri="{FF2B5EF4-FFF2-40B4-BE49-F238E27FC236}">
                <a16:creationId xmlns:a16="http://schemas.microsoft.com/office/drawing/2014/main" id="{0DC6814A-3D21-4985-913F-43599D42794F}"/>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37215956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51913-BEB0-4142-9E4C-E1CBDD99879F}"/>
              </a:ext>
            </a:extLst>
          </p:cNvPr>
          <p:cNvSpPr>
            <a:spLocks noGrp="1"/>
          </p:cNvSpPr>
          <p:nvPr>
            <p:ph type="title"/>
          </p:nvPr>
        </p:nvSpPr>
        <p:spPr>
          <a:xfrm>
            <a:off x="838200" y="365125"/>
            <a:ext cx="10515600" cy="1019175"/>
          </a:xfrm>
        </p:spPr>
        <p:txBody>
          <a:bodyPr/>
          <a:lstStyle/>
          <a:p>
            <a:pPr algn="ctr"/>
            <a:r>
              <a:rPr lang="en-GB" sz="3600" b="1">
                <a:ea typeface="Source Sans Pro"/>
              </a:rPr>
              <a:t>Tips to support clinical assessment </a:t>
            </a:r>
            <a:br>
              <a:rPr lang="en-GB" sz="3600" b="1">
                <a:ea typeface="Source Sans Pro"/>
              </a:rPr>
            </a:br>
            <a:r>
              <a:rPr lang="en-GB" sz="3600" b="1">
                <a:ea typeface="Source Sans Pro"/>
              </a:rPr>
              <a:t>and informed consent </a:t>
            </a:r>
            <a:br>
              <a:rPr lang="en-US" sz="3600"/>
            </a:br>
            <a:endParaRPr lang="en-GB" sz="3600"/>
          </a:p>
        </p:txBody>
      </p:sp>
      <p:sp>
        <p:nvSpPr>
          <p:cNvPr id="3" name="Content Placeholder 2">
            <a:extLst>
              <a:ext uri="{FF2B5EF4-FFF2-40B4-BE49-F238E27FC236}">
                <a16:creationId xmlns:a16="http://schemas.microsoft.com/office/drawing/2014/main" id="{5AB296AE-551F-4901-9BD8-DD22E03C66B8}"/>
              </a:ext>
            </a:extLst>
          </p:cNvPr>
          <p:cNvSpPr>
            <a:spLocks noGrp="1"/>
          </p:cNvSpPr>
          <p:nvPr>
            <p:ph idx="1"/>
          </p:nvPr>
        </p:nvSpPr>
        <p:spPr>
          <a:xfrm>
            <a:off x="838200" y="1602014"/>
            <a:ext cx="10515600" cy="4508500"/>
          </a:xfrm>
        </p:spPr>
        <p:txBody>
          <a:bodyPr/>
          <a:lstStyle/>
          <a:p>
            <a:r>
              <a:rPr lang="en-GB" sz="2400">
                <a:solidFill>
                  <a:srgbClr val="002060"/>
                </a:solidFill>
                <a:ea typeface="Source Sans Pro"/>
              </a:rPr>
              <a:t>Consider the best ways of communicating with the child and parent/carer</a:t>
            </a:r>
          </a:p>
          <a:p>
            <a:r>
              <a:rPr lang="en-GB" sz="2400">
                <a:solidFill>
                  <a:srgbClr val="002060"/>
                </a:solidFill>
                <a:ea typeface="Source Sans Pro"/>
              </a:rPr>
              <a:t>Take time to establish a rapport and build trust</a:t>
            </a:r>
          </a:p>
          <a:p>
            <a:r>
              <a:rPr lang="en-GB" sz="2400">
                <a:solidFill>
                  <a:srgbClr val="002060"/>
                </a:solidFill>
                <a:ea typeface="Source Sans Pro"/>
              </a:rPr>
              <a:t>Give time to process information and support to explore any questions</a:t>
            </a:r>
          </a:p>
          <a:p>
            <a:r>
              <a:rPr lang="en-GB" sz="2400">
                <a:solidFill>
                  <a:srgbClr val="002060"/>
                </a:solidFill>
                <a:ea typeface="Source Sans Pro"/>
              </a:rPr>
              <a:t>Use visuals if appropriate e.g. smiley face or sad face, thumbs up or thumbs down picture, or red/green tick/cross visual to establish understanding and a means of communication</a:t>
            </a:r>
          </a:p>
          <a:p>
            <a:r>
              <a:rPr lang="en-GB" sz="2400">
                <a:solidFill>
                  <a:srgbClr val="002060"/>
                </a:solidFill>
                <a:ea typeface="Source Sans Pro"/>
              </a:rPr>
              <a:t>Natural gestures or signs can also help build understanding</a:t>
            </a:r>
          </a:p>
          <a:p>
            <a:r>
              <a:rPr lang="en-GB" sz="2400">
                <a:solidFill>
                  <a:srgbClr val="002060"/>
                </a:solidFill>
                <a:ea typeface="Source Sans Pro"/>
              </a:rPr>
              <a:t>Further information on consent can be found at : </a:t>
            </a:r>
            <a:r>
              <a:rPr lang="en-GB" sz="2400">
                <a:hlinkClick r:id="rId2"/>
              </a:rPr>
              <a:t>Greenbook chapter 2 consent (publishing.service.gov.uk)</a:t>
            </a:r>
            <a:endParaRPr lang="en-GB" sz="2400">
              <a:solidFill>
                <a:srgbClr val="002060"/>
              </a:solidFill>
              <a:ea typeface="Source Sans Pro"/>
            </a:endParaRPr>
          </a:p>
          <a:p>
            <a:endParaRPr lang="en-GB"/>
          </a:p>
        </p:txBody>
      </p:sp>
      <p:sp>
        <p:nvSpPr>
          <p:cNvPr id="4" name="Slide Number Placeholder 3">
            <a:extLst>
              <a:ext uri="{FF2B5EF4-FFF2-40B4-BE49-F238E27FC236}">
                <a16:creationId xmlns:a16="http://schemas.microsoft.com/office/drawing/2014/main" id="{D7D12314-0C5E-460C-AA65-04B2F663407C}"/>
              </a:ext>
            </a:extLst>
          </p:cNvPr>
          <p:cNvSpPr>
            <a:spLocks noGrp="1"/>
          </p:cNvSpPr>
          <p:nvPr>
            <p:ph type="sldNum" sz="quarter" idx="12"/>
          </p:nvPr>
        </p:nvSpPr>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16139091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algn="l"/>
            <a:fld id="{561D0CCE-8DCC-44DC-A653-AE62B1D84A52}" type="slidenum">
              <a:rPr lang="en-GB" smtClean="0"/>
              <a:pPr algn="l"/>
              <a:t>46</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136BF-251E-C096-4F26-BF8B238C25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C23C4C-0680-B947-5E90-F037B176706C}"/>
              </a:ext>
            </a:extLst>
          </p:cNvPr>
          <p:cNvSpPr>
            <a:spLocks noGrp="1"/>
          </p:cNvSpPr>
          <p:nvPr>
            <p:ph type="title"/>
          </p:nvPr>
        </p:nvSpPr>
        <p:spPr>
          <a:xfrm>
            <a:off x="838200" y="365125"/>
            <a:ext cx="10515600" cy="720139"/>
          </a:xfrm>
        </p:spPr>
        <p:txBody>
          <a:bodyPr lIns="91440" tIns="45720" rIns="91440" bIns="45720" anchor="t"/>
          <a:lstStyle/>
          <a:p>
            <a:r>
              <a:rPr lang="en-GB" b="1">
                <a:cs typeface="Arial"/>
              </a:rPr>
              <a:t>Self consent and Gillick Competence </a:t>
            </a:r>
            <a:endParaRPr lang="en-US"/>
          </a:p>
        </p:txBody>
      </p:sp>
      <p:sp>
        <p:nvSpPr>
          <p:cNvPr id="3" name="Content Placeholder 2">
            <a:extLst>
              <a:ext uri="{FF2B5EF4-FFF2-40B4-BE49-F238E27FC236}">
                <a16:creationId xmlns:a16="http://schemas.microsoft.com/office/drawing/2014/main" id="{77512E69-E11A-8471-A652-1C5D15DCBF3C}"/>
              </a:ext>
            </a:extLst>
          </p:cNvPr>
          <p:cNvSpPr>
            <a:spLocks noGrp="1"/>
          </p:cNvSpPr>
          <p:nvPr>
            <p:ph idx="1"/>
          </p:nvPr>
        </p:nvSpPr>
        <p:spPr>
          <a:xfrm>
            <a:off x="288235" y="1424932"/>
            <a:ext cx="11513951" cy="4351338"/>
          </a:xfrm>
        </p:spPr>
        <p:txBody>
          <a:bodyPr lIns="91440" tIns="45720" rIns="91440" bIns="45720" anchor="t"/>
          <a:lstStyle/>
          <a:p>
            <a:r>
              <a:rPr lang="en-GB" sz="1800" dirty="0">
                <a:ea typeface="+mn-lt"/>
                <a:cs typeface="+mn-lt"/>
              </a:rPr>
              <a:t>Young people under 16 should be made aware they can give their own consent to vaccination if they are assessed to be Gillick competent </a:t>
            </a:r>
          </a:p>
          <a:p>
            <a:pPr marL="285750" indent="-285750"/>
            <a:r>
              <a:rPr lang="en-GB" sz="1800" dirty="0">
                <a:ea typeface="+mn-lt"/>
                <a:cs typeface="+mn-lt"/>
              </a:rPr>
              <a:t>If a Gillick-competent young person consents to vaccination, a parent/guardian cannot override that consent </a:t>
            </a:r>
            <a:endParaRPr lang="en-US" dirty="0">
              <a:cs typeface="Arial"/>
            </a:endParaRPr>
          </a:p>
          <a:p>
            <a:pPr marL="285750" indent="-285750"/>
            <a:r>
              <a:rPr lang="en-GB" sz="1800" dirty="0">
                <a:ea typeface="+mn-lt"/>
                <a:cs typeface="+mn-lt"/>
              </a:rPr>
              <a:t>Where a Gillick competent young person has provided consent, vaccination can proceed despite the disagreement of one or both parents  </a:t>
            </a:r>
            <a:endParaRPr lang="en-GB" sz="1800" dirty="0">
              <a:cs typeface="Arial"/>
            </a:endParaRPr>
          </a:p>
          <a:p>
            <a:pPr marL="285750" indent="-285750"/>
            <a:r>
              <a:rPr lang="en-GB" sz="1800" dirty="0">
                <a:ea typeface="+mn-lt"/>
                <a:cs typeface="+mn-lt"/>
              </a:rPr>
              <a:t>A young person may be considered Gillick competent to make one decision but not another, depending on how complex each decision is  </a:t>
            </a:r>
          </a:p>
          <a:p>
            <a:pPr marL="285750" indent="-285750"/>
            <a:r>
              <a:rPr lang="en-GB" sz="1800" dirty="0">
                <a:ea typeface="+mn-lt"/>
                <a:cs typeface="+mn-lt"/>
              </a:rPr>
              <a:t>If in the assessment of the young person the health professional giving the immunisation felt the young person was not Gillick competent to consent to vaccination then the consent of someone with parental responsibility is required </a:t>
            </a:r>
            <a:endParaRPr lang="en-GB" sz="1800" dirty="0">
              <a:cs typeface="Arial"/>
            </a:endParaRPr>
          </a:p>
          <a:p>
            <a:pPr marL="285750" indent="-285750"/>
            <a:r>
              <a:rPr lang="en-GB" sz="1800" dirty="0">
                <a:ea typeface="+mn-lt"/>
                <a:cs typeface="+mn-lt"/>
              </a:rPr>
              <a:t>Further information on self consent and Gillick competence in children and young people is available from </a:t>
            </a:r>
            <a:r>
              <a:rPr lang="en-GB" sz="1800" dirty="0">
                <a:ea typeface="+mn-lt"/>
                <a:cs typeface="+mn-lt"/>
                <a:hlinkClick r:id="rId3"/>
              </a:rPr>
              <a:t>Consent: the green book, chapter 2 - GOV.UK</a:t>
            </a:r>
          </a:p>
          <a:p>
            <a:pPr>
              <a:buFont typeface="Arial"/>
              <a:buChar char="•"/>
            </a:pPr>
            <a:endParaRPr lang="en-GB" sz="1800">
              <a:ea typeface="+mn-lt"/>
              <a:cs typeface="+mn-lt"/>
            </a:endParaRPr>
          </a:p>
          <a:p>
            <a:pPr marL="0" indent="0">
              <a:buNone/>
            </a:pPr>
            <a:endParaRPr lang="en-GB" sz="2000">
              <a:cs typeface="Arial"/>
            </a:endParaRPr>
          </a:p>
          <a:p>
            <a:endParaRPr lang="en-GB" altLang="en-US" sz="1800">
              <a:ea typeface="ヒラギノ角ゴ Pro W3"/>
              <a:cs typeface="Arial"/>
            </a:endParaRPr>
          </a:p>
        </p:txBody>
      </p:sp>
      <p:sp>
        <p:nvSpPr>
          <p:cNvPr id="5" name="Slide Number Placeholder 4">
            <a:extLst>
              <a:ext uri="{FF2B5EF4-FFF2-40B4-BE49-F238E27FC236}">
                <a16:creationId xmlns:a16="http://schemas.microsoft.com/office/drawing/2014/main" id="{E517B0CB-AB23-5D08-23E6-844FB710D496}"/>
              </a:ext>
            </a:extLst>
          </p:cNvPr>
          <p:cNvSpPr>
            <a:spLocks noGrp="1"/>
          </p:cNvSpPr>
          <p:nvPr>
            <p:ph type="sldNum" sz="quarter" idx="12"/>
          </p:nvPr>
        </p:nvSpPr>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2816089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48</a:t>
            </a:fld>
            <a:endParaRPr lang="en-GB"/>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a:effectLst/>
                <a:ea typeface="Calibri" panose="020F0502020204030204" pitchFamily="34" charset="0"/>
                <a:cs typeface="Times New Roman" panose="02020603050405020304" pitchFamily="18" charset="0"/>
              </a:rPr>
              <a:t> </a:t>
            </a:r>
            <a:endParaRPr lang="en-GB" sz="240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7736"/>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313338" y="611160"/>
            <a:ext cx="11565323" cy="5635679"/>
          </a:xfrm>
        </p:spPr>
        <p:txBody>
          <a:bodyPr lIns="91440" tIns="45720" rIns="91440" bIns="45720" anchor="t"/>
          <a:lstStyle/>
          <a:p>
            <a:r>
              <a:rPr lang="en-GB" sz="1800" b="0" i="0">
                <a:effectLst/>
              </a:rPr>
              <a:t>COVID-19 is now a relatively mild disease for the vast majority of people. This ongoing increase in population immunity permits the development of a more targeted programme aimed at those at higher risk of developing serious COVID-19 disease.</a:t>
            </a:r>
            <a:endParaRPr lang="en-GB" sz="1800" b="0" i="0">
              <a:effectLst/>
              <a:cs typeface="Arial"/>
            </a:endParaRPr>
          </a:p>
          <a:p>
            <a:r>
              <a:rPr lang="en-GB" sz="1800"/>
              <a:t>Individuals aged six months to 4 years who become eligible for COVID-19 vaccination require 2 primary doses as per PGD (off-label).</a:t>
            </a:r>
            <a:endParaRPr lang="en-GB" sz="1800">
              <a:cs typeface="Arial"/>
            </a:endParaRPr>
          </a:p>
          <a:p>
            <a:r>
              <a:rPr lang="en-GB" sz="1800"/>
              <a:t>Individuals aged six months and above with severe immunosuppression may be considered for additional doses </a:t>
            </a:r>
            <a:r>
              <a:rPr lang="en-GB" sz="1800" b="1"/>
              <a:t>ideally at an interval of 8 to 12 weeks from the previous dose.</a:t>
            </a:r>
            <a:endParaRPr lang="en-GB" sz="1800" b="1">
              <a:cs typeface="Arial"/>
            </a:endParaRPr>
          </a:p>
          <a:p>
            <a:r>
              <a:rPr lang="en-GB" sz="1800"/>
              <a:t>Exception to this ideal interval may be advised based on specialist clinical judgement, for example for those about to receive or increase the intensity of an immunosuppressive treatment, where a better response would be made if immunised prior to that treatment commencing. </a:t>
            </a:r>
            <a:endParaRPr lang="en-GB" sz="1800">
              <a:cs typeface="Arial"/>
            </a:endParaRPr>
          </a:p>
          <a:p>
            <a:r>
              <a:rPr lang="en-GB" sz="1800"/>
              <a:t>Where the specialist has advised an exception, then the interval may be reduced to a </a:t>
            </a:r>
            <a:r>
              <a:rPr lang="en-GB" sz="1800" b="1"/>
              <a:t>minimum of three weeks </a:t>
            </a:r>
            <a:r>
              <a:rPr lang="en-GB" sz="1800"/>
              <a:t>for any of the vaccine products. </a:t>
            </a:r>
            <a:endParaRPr lang="en-GB" sz="1800">
              <a:cs typeface="Arial"/>
            </a:endParaRPr>
          </a:p>
          <a:p>
            <a:pPr>
              <a:spcAft>
                <a:spcPts val="300"/>
              </a:spcAft>
            </a:pPr>
            <a:r>
              <a:rPr lang="en-GB" sz="1800">
                <a:effectLst/>
                <a:latin typeface="Arial"/>
                <a:ea typeface="Times New Roman" panose="02020603050405020304" pitchFamily="18" charset="0"/>
                <a:cs typeface="Arial"/>
              </a:rPr>
              <a:t>Previously unvaccinated Individuals </a:t>
            </a:r>
            <a:r>
              <a:rPr lang="en-GB" sz="1800" baseline="30000">
                <a:effectLst/>
                <a:latin typeface="Calibri"/>
                <a:ea typeface="Calibri"/>
                <a:cs typeface="Times New Roman"/>
              </a:rPr>
              <a:t> </a:t>
            </a:r>
            <a:r>
              <a:rPr lang="en-GB" sz="1800">
                <a:effectLst/>
                <a:latin typeface="Arial"/>
                <a:ea typeface="Times New Roman" panose="02020603050405020304" pitchFamily="18" charset="0"/>
                <a:cs typeface="Arial"/>
              </a:rPr>
              <a:t>who become or have recently become severely immunosuppressed, should be considered for a first dose of vaccination and the second dose given </a:t>
            </a:r>
            <a:r>
              <a:rPr lang="en-GB" sz="1800" b="1">
                <a:effectLst/>
                <a:latin typeface="Arial"/>
                <a:ea typeface="Times New Roman" panose="02020603050405020304" pitchFamily="18" charset="0"/>
                <a:cs typeface="Arial"/>
              </a:rPr>
              <a:t>ideally at an interval of 8-12 weeks from the previous dose. </a:t>
            </a:r>
            <a:r>
              <a:rPr lang="en-GB" sz="1800">
                <a:latin typeface="Arial"/>
                <a:ea typeface="Times New Roman" panose="02020603050405020304" pitchFamily="18" charset="0"/>
                <a:cs typeface="Arial"/>
              </a:rPr>
              <a:t>I</a:t>
            </a:r>
            <a:r>
              <a:rPr lang="en-GB" sz="1800">
                <a:effectLst/>
                <a:ea typeface="Calibri"/>
                <a:cs typeface="Times New Roman"/>
              </a:rPr>
              <a:t>ncluding individuals who receive bone marrow transplants or CAR-T therapy as they may have lost immunological memory of previous vaccination</a:t>
            </a:r>
          </a:p>
          <a:p>
            <a:r>
              <a:rPr lang="en-GB" sz="1800">
                <a:effectLst/>
                <a:ea typeface="Calibri"/>
                <a:cs typeface="Arial"/>
              </a:rPr>
              <a:t>For individuals about to receive planned immunosuppressive treatment, a </a:t>
            </a:r>
            <a:r>
              <a:rPr lang="en-GB" sz="1800" b="1">
                <a:effectLst/>
                <a:ea typeface="Calibri"/>
                <a:cs typeface="Arial"/>
              </a:rPr>
              <a:t>minimum interval of 3 weeks </a:t>
            </a:r>
            <a:r>
              <a:rPr lang="en-GB" sz="1800">
                <a:effectLst/>
                <a:ea typeface="Calibri"/>
                <a:cs typeface="Arial"/>
              </a:rPr>
              <a:t>between COVID-19 doses may be followed, to enable the vaccine to be given whilst the individual’s immune system is better able to respond</a:t>
            </a:r>
            <a:endParaRPr lang="en-GB" sz="1800" b="0" i="0">
              <a:effectLst/>
              <a:latin typeface="+mn-lt"/>
              <a:ea typeface="Calibri"/>
              <a:cs typeface="Arial"/>
            </a:endParaRPr>
          </a:p>
          <a:p>
            <a:endParaRPr lang="en-GB" sz="20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1751508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lIns="91440" tIns="45720" rIns="91440" bIns="45720" anchor="t"/>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b="1" i="0">
                <a:effectLst/>
              </a:rPr>
              <a:t>(1)</a:t>
            </a:r>
            <a:endParaRPr lang="en-GB" sz="2800" b="1">
              <a:cs typeface="Arial"/>
            </a:endParaRPr>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014337"/>
            <a:ext cx="11890205" cy="5060807"/>
          </a:xfrm>
        </p:spPr>
        <p:txBody>
          <a:bodyPr lIns="91440" tIns="45720" rIns="91440" bIns="45720" anchor="t"/>
          <a:lstStyle/>
          <a:p>
            <a:pPr marL="0" indent="0">
              <a:buNone/>
            </a:pPr>
            <a:r>
              <a:rPr kumimoji="0" lang="en-GB" altLang="en-US" sz="2000" b="1" i="0" u="none" strike="noStrike" cap="none" normalizeH="0" baseline="0" dirty="0">
                <a:ln>
                  <a:noFill/>
                </a:ln>
                <a:solidFill>
                  <a:srgbClr val="002060"/>
                </a:solidFill>
                <a:effectLst/>
              </a:rPr>
              <a:t>In </a:t>
            </a:r>
            <a:r>
              <a:rPr lang="en-GB" altLang="en-US" sz="2000" b="1" dirty="0">
                <a:solidFill>
                  <a:srgbClr val="002060"/>
                </a:solidFill>
              </a:rPr>
              <a:t>S</a:t>
            </a:r>
            <a:r>
              <a:rPr kumimoji="0" lang="en-GB" altLang="en-US" sz="2000" b="1" i="0" u="none" strike="noStrike" cap="none" normalizeH="0" baseline="0" dirty="0">
                <a:ln>
                  <a:noFill/>
                </a:ln>
                <a:solidFill>
                  <a:srgbClr val="002060"/>
                </a:solidFill>
                <a:effectLst/>
              </a:rPr>
              <a:t>pring 2025 and Autumn</a:t>
            </a:r>
            <a:r>
              <a:rPr lang="en-GB" altLang="en-US" sz="2000" b="1" dirty="0">
                <a:solidFill>
                  <a:srgbClr val="002060"/>
                </a:solidFill>
              </a:rPr>
              <a:t> 2025</a:t>
            </a:r>
            <a:r>
              <a:rPr kumimoji="0" lang="en-GB" altLang="en-US" sz="2000" b="1" i="0" u="none" strike="noStrike" cap="none" normalizeH="0" baseline="0" dirty="0">
                <a:ln>
                  <a:noFill/>
                </a:ln>
                <a:solidFill>
                  <a:srgbClr val="002060"/>
                </a:solidFill>
                <a:effectLst/>
              </a:rPr>
              <a:t>, JCVI advises that a COVID-19 vaccine should be offered to</a:t>
            </a:r>
            <a:r>
              <a:rPr kumimoji="0" lang="en-US" altLang="en-US" sz="2000" b="1" i="0" u="none" strike="noStrike" cap="none" normalizeH="0" baseline="0" dirty="0">
                <a:ln>
                  <a:noFill/>
                </a:ln>
                <a:solidFill>
                  <a:srgbClr val="002060"/>
                </a:solidFill>
                <a:effectLst/>
              </a:rPr>
              <a:t>:</a:t>
            </a:r>
          </a:p>
          <a:p>
            <a:pPr algn="l">
              <a:buFont typeface="Arial" panose="020B0604020202020204" pitchFamily="34" charset="0"/>
              <a:buChar char="•"/>
            </a:pPr>
            <a:r>
              <a:rPr lang="en-GB" sz="2000" dirty="0"/>
              <a:t>residents in a care home for older adults</a:t>
            </a:r>
            <a:endParaRPr lang="en-GB" sz="2000" dirty="0">
              <a:cs typeface="Arial"/>
            </a:endParaRPr>
          </a:p>
          <a:p>
            <a:r>
              <a:rPr lang="en-GB" sz="2000" dirty="0"/>
              <a:t>adults aged 75 years and over</a:t>
            </a:r>
            <a:endParaRPr lang="en-GB" sz="2000" dirty="0">
              <a:cs typeface="Arial"/>
            </a:endParaRPr>
          </a:p>
          <a:p>
            <a:pPr algn="l">
              <a:buFont typeface="Arial" panose="020B0604020202020204" pitchFamily="34" charset="0"/>
              <a:buChar char="•"/>
            </a:pPr>
            <a:r>
              <a:rPr lang="en-GB" sz="2000" dirty="0"/>
              <a:t>individuals aged </a:t>
            </a:r>
            <a:r>
              <a:rPr lang="en-GB" sz="2000" b="1" dirty="0"/>
              <a:t>6 months and over who are immunosuppressed</a:t>
            </a:r>
            <a:r>
              <a:rPr lang="en-GB" sz="2000" dirty="0"/>
              <a:t> (as defined in ‘immunosuppression’ sections of tables 3 &amp; 4 of the </a:t>
            </a:r>
            <a:r>
              <a:rPr lang="en-GB" sz="2000" dirty="0">
                <a:hlinkClick r:id="rId3"/>
              </a:rPr>
              <a:t>COVID-19 chapter of the Green Book</a:t>
            </a:r>
            <a:r>
              <a:rPr lang="en-GB" sz="2000" dirty="0"/>
              <a:t>)</a:t>
            </a:r>
            <a:endParaRPr lang="en-GB" sz="2000" dirty="0">
              <a:cs typeface="Arial"/>
            </a:endParaRP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dirty="0">
                <a:ln>
                  <a:noFill/>
                </a:ln>
                <a:effectLst/>
              </a:rPr>
              <a:t>Timing of vaccination</a:t>
            </a:r>
            <a:endParaRPr lang="en-GB" altLang="en-US" sz="2000" b="1" i="0" u="none" strike="noStrike" cap="none" normalizeH="0" baseline="0" dirty="0">
              <a:ln>
                <a:noFill/>
              </a:ln>
              <a:effectLst/>
              <a:cs typeface="Arial"/>
            </a:endParaRP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dirty="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dirty="0">
                <a:effectLst/>
                <a:latin typeface="Arial"/>
                <a:ea typeface="Times New Roman" panose="02020603050405020304" pitchFamily="18" charset="0"/>
                <a:cs typeface="Arial"/>
              </a:rPr>
              <a:t> </a:t>
            </a:r>
            <a:endParaRPr kumimoji="0" lang="en-US" altLang="en-US" sz="1600" b="0" i="0" u="none" strike="noStrike" cap="none" normalizeH="0" baseline="0">
              <a:ln>
                <a:noFill/>
              </a:ln>
              <a:solidFill>
                <a:srgbClr val="1D70B8"/>
              </a:solidFill>
              <a:effectLst/>
              <a:latin typeface="Arial"/>
              <a:cs typeface="Arial"/>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algn="ctr"/>
            <a:r>
              <a:rPr lang="en-GB">
                <a:hlinkClick r:id="rId4"/>
              </a:rPr>
              <a:t>JCVI statement on COVID-19 vaccination in 2025 and spring 2026 - GOV.UK</a:t>
            </a:r>
            <a:endParaRPr lang="en-GB"/>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Autumn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50</a:t>
            </a:fld>
            <a:endParaRPr lang="en-GB"/>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646331"/>
          </a:xfrm>
          <a:prstGeom prst="rect">
            <a:avLst/>
          </a:prstGeom>
          <a:noFill/>
        </p:spPr>
        <p:txBody>
          <a:bodyPr wrap="square" lIns="91440" tIns="45720" rIns="91440" bIns="45720" anchor="t">
            <a:spAutoFit/>
          </a:bodyPr>
          <a:lstStyle/>
          <a:p>
            <a:pPr marL="0" indent="0" algn="ctr">
              <a:buNone/>
            </a:pPr>
            <a:r>
              <a:rPr lang="en-GB" sz="1800">
                <a:hlinkClick r:id="rId3"/>
              </a:rPr>
              <a:t>Immunisation and Vaccines - Public Health Wales (</a:t>
            </a:r>
            <a:r>
              <a:rPr lang="en-GB" sz="1800" err="1">
                <a:hlinkClick r:id="rId3"/>
              </a:rPr>
              <a:t>nhs.wales</a:t>
            </a:r>
            <a:r>
              <a:rPr lang="en-GB" sz="1800">
                <a:hlinkClick r:id="rId3"/>
              </a:rPr>
              <a:t>)</a:t>
            </a:r>
            <a:endParaRPr lang="en-GB" sz="1800"/>
          </a:p>
          <a:p>
            <a:pPr algn="ctr"/>
            <a:r>
              <a:rPr lang="en-GB">
                <a:hlinkClick r:id="rId4"/>
              </a:rPr>
              <a:t>Leaflets - Public Health Wales</a:t>
            </a:r>
            <a:endParaRPr lang="en-GB" sz="1800"/>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5"/>
          <a:stretch>
            <a:fillRect/>
          </a:stretch>
        </p:blipFill>
        <p:spPr>
          <a:xfrm>
            <a:off x="7792526" y="1429408"/>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6"/>
          <a:stretch>
            <a:fillRect/>
          </a:stretch>
        </p:blipFill>
        <p:spPr>
          <a:xfrm rot="10800000">
            <a:off x="9649967" y="672936"/>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69550" y="5715001"/>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7"/>
          <a:stretch>
            <a:fillRect/>
          </a:stretch>
        </p:blipFill>
        <p:spPr>
          <a:xfrm>
            <a:off x="712235" y="1716795"/>
            <a:ext cx="2814551" cy="3906765"/>
          </a:xfrm>
          <a:prstGeom prst="rect">
            <a:avLst/>
          </a:prstGeom>
        </p:spPr>
      </p:pic>
      <p:sp>
        <p:nvSpPr>
          <p:cNvPr id="3" name="TextBox 2">
            <a:extLst>
              <a:ext uri="{FF2B5EF4-FFF2-40B4-BE49-F238E27FC236}">
                <a16:creationId xmlns:a16="http://schemas.microsoft.com/office/drawing/2014/main" id="{BD5CD69A-028D-4C0F-66B9-CDCAA5B09137}"/>
              </a:ext>
            </a:extLst>
          </p:cNvPr>
          <p:cNvSpPr txBox="1"/>
          <p:nvPr/>
        </p:nvSpPr>
        <p:spPr>
          <a:xfrm>
            <a:off x="4133088" y="1920240"/>
            <a:ext cx="3035808" cy="1477328"/>
          </a:xfrm>
          <a:prstGeom prst="rect">
            <a:avLst/>
          </a:prstGeom>
          <a:noFill/>
        </p:spPr>
        <p:txBody>
          <a:bodyPr wrap="square" rtlCol="0">
            <a:spAutoFit/>
          </a:bodyPr>
          <a:lstStyle/>
          <a:p>
            <a:pPr algn="ctr"/>
            <a:r>
              <a:rPr lang="en-GB">
                <a:hlinkClick r:id="rId8">
                  <a:extLst>
                    <a:ext uri="{A12FA001-AC4F-418D-AE19-62706E023703}">
                      <ahyp:hlinkClr xmlns:ahyp="http://schemas.microsoft.com/office/drawing/2018/hyperlinkcolor" val="tx"/>
                    </a:ext>
                  </a:extLst>
                </a:hlinkClick>
              </a:rPr>
              <a:t>Order for </a:t>
            </a:r>
            <a:r>
              <a:rPr lang="en-GB" b="1">
                <a:hlinkClick r:id="rId8">
                  <a:extLst>
                    <a:ext uri="{A12FA001-AC4F-418D-AE19-62706E023703}">
                      <ahyp:hlinkClr xmlns:ahyp="http://schemas.microsoft.com/office/drawing/2018/hyperlinkcolor" val="tx"/>
                    </a:ext>
                  </a:extLst>
                </a:hlinkClick>
              </a:rPr>
              <a:t>FREE</a:t>
            </a:r>
            <a:r>
              <a:rPr lang="en-GB">
                <a:hlinkClick r:id="rId8">
                  <a:extLst>
                    <a:ext uri="{A12FA001-AC4F-418D-AE19-62706E023703}">
                      <ahyp:hlinkClr xmlns:ahyp="http://schemas.microsoft.com/office/drawing/2018/hyperlinkcolor" val="tx"/>
                    </a:ext>
                  </a:extLst>
                </a:hlinkClick>
              </a:rPr>
              <a:t> here: https://phw.nhs.wales/services-and-teams/health-information-resources/</a:t>
            </a:r>
            <a:endParaRPr lang="en-GB"/>
          </a:p>
          <a:p>
            <a:endParaRPr lang="en-GB"/>
          </a:p>
        </p:txBody>
      </p:sp>
      <p:sp>
        <p:nvSpPr>
          <p:cNvPr id="6" name="TextBox 3">
            <a:extLst>
              <a:ext uri="{FF2B5EF4-FFF2-40B4-BE49-F238E27FC236}">
                <a16:creationId xmlns:a16="http://schemas.microsoft.com/office/drawing/2014/main" id="{573696C4-40AD-BAB9-0BDC-53AEBCA4EBDB}"/>
              </a:ext>
            </a:extLst>
          </p:cNvPr>
          <p:cNvSpPr txBox="1"/>
          <p:nvPr/>
        </p:nvSpPr>
        <p:spPr>
          <a:xfrm rot="19934938">
            <a:off x="8103215" y="3211708"/>
            <a:ext cx="3239113" cy="369332"/>
          </a:xfrm>
          <a:prstGeom prst="rect">
            <a:avLst/>
          </a:prstGeom>
          <a:solidFill>
            <a:srgbClr val="002060"/>
          </a:solidFill>
          <a:ln>
            <a:no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a:solidFill>
                  <a:schemeClr val="bg1"/>
                </a:solidFill>
                <a:cs typeface="Arial"/>
              </a:rPr>
              <a:t>Currently being updated</a:t>
            </a:r>
            <a:endParaRPr lang="en-US"/>
          </a:p>
        </p:txBody>
      </p:sp>
    </p:spTree>
    <p:extLst>
      <p:ext uri="{BB962C8B-B14F-4D97-AF65-F5344CB8AC3E}">
        <p14:creationId xmlns:p14="http://schemas.microsoft.com/office/powerpoint/2010/main" val="34607028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1550574"/>
            <a:ext cx="10515600" cy="4351338"/>
          </a:xfrm>
        </p:spPr>
        <p:txBody>
          <a:bodyPr lIns="91440" tIns="45720" rIns="91440" bIns="45720" anchor="t"/>
          <a:lstStyle/>
          <a:p>
            <a:r>
              <a:rPr lang="en-GB" sz="2400" dirty="0"/>
              <a:t>A clinical script </a:t>
            </a:r>
            <a:r>
              <a:rPr lang="en-GB" sz="2400" dirty="0">
                <a:effectLst/>
                <a:ea typeface="Calibri"/>
              </a:rPr>
              <a:t>will be available as download only and will be available </a:t>
            </a:r>
            <a:r>
              <a:rPr lang="en-GB" sz="2400" dirty="0">
                <a:ea typeface="Calibri"/>
              </a:rPr>
              <a:t>at</a:t>
            </a:r>
            <a:r>
              <a:rPr lang="en-GB" sz="2400" dirty="0">
                <a:effectLst/>
                <a:ea typeface="Calibri"/>
              </a:rPr>
              <a:t>: </a:t>
            </a:r>
            <a:r>
              <a:rPr lang="en-GB" sz="2400" u="sng" dirty="0">
                <a:solidFill>
                  <a:srgbClr val="0000FF"/>
                </a:solidFill>
                <a:effectLst/>
                <a:ea typeface="Calibri"/>
                <a:hlinkClick r:id="rId3"/>
              </a:rPr>
              <a:t>Resources for health and social care professionals - Public Health Wales (nhs.wales)</a:t>
            </a:r>
            <a:r>
              <a:rPr lang="en-GB" sz="2400" dirty="0">
                <a:effectLst/>
                <a:ea typeface="Calibri"/>
              </a:rPr>
              <a:t> and </a:t>
            </a:r>
            <a:r>
              <a:rPr lang="en-GB" sz="2400" u="sng" dirty="0">
                <a:solidFill>
                  <a:srgbClr val="0000FF"/>
                </a:solidFill>
                <a:effectLst/>
                <a:ea typeface="Calibri"/>
                <a:hlinkClick r:id="rId4"/>
              </a:rPr>
              <a:t>Adnoddau i weithwyr proffesiynol iechyd a gofal cymdeithasol - Iechyd Cyhoeddus Cymru (gig.cymru)</a:t>
            </a:r>
            <a:endParaRPr lang="en-GB" sz="2400" u="sng" dirty="0">
              <a:solidFill>
                <a:srgbClr val="0000FF"/>
              </a:solidFill>
              <a:effectLst/>
              <a:ea typeface="Calibri"/>
              <a:cs typeface="Arial"/>
            </a:endParaRPr>
          </a:p>
          <a:p>
            <a:pPr marL="0" indent="0">
              <a:buNone/>
            </a:pPr>
            <a:endParaRPr lang="en-GB" sz="2400" b="1" dirty="0">
              <a:cs typeface="Arial"/>
            </a:endParaRPr>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35538943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 for those aged 6 months to 4 years</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52</a:t>
            </a:fld>
            <a:endParaRPr lang="en-GB"/>
          </a:p>
        </p:txBody>
      </p:sp>
      <p:sp>
        <p:nvSpPr>
          <p:cNvPr id="7" name="TextBox 6"/>
          <p:cNvSpPr txBox="1"/>
          <p:nvPr/>
        </p:nvSpPr>
        <p:spPr>
          <a:xfrm>
            <a:off x="8836730" y="1413249"/>
            <a:ext cx="3355114" cy="707886"/>
          </a:xfrm>
          <a:prstGeom prst="rect">
            <a:avLst/>
          </a:prstGeom>
          <a:noFill/>
        </p:spPr>
        <p:txBody>
          <a:bodyPr wrap="square" lIns="91440" tIns="45720" rIns="91440" bIns="45720" rtlCol="0" anchor="t">
            <a:spAutoFit/>
          </a:bodyPr>
          <a:lstStyle/>
          <a:p>
            <a:r>
              <a:rPr lang="en-GB" sz="2000"/>
              <a:t>Information for health care professionals </a:t>
            </a:r>
            <a:r>
              <a:rPr lang="en-GB" sz="2000">
                <a:hlinkClick r:id="rId3"/>
              </a:rPr>
              <a:t>here</a:t>
            </a:r>
            <a:endParaRPr lang="en-GB" sz="2000"/>
          </a:p>
        </p:txBody>
      </p:sp>
      <p:sp>
        <p:nvSpPr>
          <p:cNvPr id="15" name="TextBox 14">
            <a:extLst>
              <a:ext uri="{FF2B5EF4-FFF2-40B4-BE49-F238E27FC236}">
                <a16:creationId xmlns:a16="http://schemas.microsoft.com/office/drawing/2014/main" id="{7DA33AC0-8553-659F-5898-09E18872612F}"/>
              </a:ext>
            </a:extLst>
          </p:cNvPr>
          <p:cNvSpPr txBox="1"/>
          <p:nvPr/>
        </p:nvSpPr>
        <p:spPr>
          <a:xfrm>
            <a:off x="2633714" y="4893935"/>
            <a:ext cx="8606002" cy="415498"/>
          </a:xfrm>
          <a:prstGeom prst="rect">
            <a:avLst/>
          </a:prstGeom>
          <a:noFill/>
        </p:spPr>
        <p:txBody>
          <a:bodyPr wrap="square" lIns="91440" tIns="45720" rIns="91440" bIns="45720" anchor="t">
            <a:spAutoFit/>
          </a:bodyPr>
          <a:lstStyle/>
          <a:p>
            <a:pPr fontAlgn="ctr">
              <a:lnSpc>
                <a:spcPct val="105000"/>
              </a:lnSpc>
              <a:spcAft>
                <a:spcPts val="800"/>
              </a:spcAft>
            </a:pPr>
            <a:r>
              <a:rPr lang="en-GB" sz="2000">
                <a:latin typeface="Arial"/>
                <a:ea typeface="Calibri"/>
                <a:cs typeface="Arial"/>
              </a:rPr>
              <a:t>COVID-19 Information for the public </a:t>
            </a:r>
            <a:r>
              <a:rPr lang="en-GB" sz="2000">
                <a:latin typeface="Arial"/>
                <a:ea typeface="Calibri"/>
                <a:cs typeface="Arial"/>
                <a:hlinkClick r:id="rId4"/>
              </a:rPr>
              <a:t>here</a:t>
            </a:r>
            <a:endParaRPr lang="en-GB" sz="2000">
              <a:effectLst/>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5"/>
          <a:stretch>
            <a:fillRect/>
          </a:stretch>
        </p:blipFill>
        <p:spPr>
          <a:xfrm>
            <a:off x="2250826" y="1222845"/>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3487238" y="2588818"/>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25D6C47-8DDF-0F0B-3849-6520B57CD235}"/>
              </a:ext>
            </a:extLst>
          </p:cNvPr>
          <p:cNvSpPr/>
          <p:nvPr/>
        </p:nvSpPr>
        <p:spPr>
          <a:xfrm>
            <a:off x="7764933" y="1544002"/>
            <a:ext cx="855804" cy="4371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591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2802F-20B4-43A8-BF9E-A6BB9228B289}"/>
              </a:ext>
            </a:extLst>
          </p:cNvPr>
          <p:cNvSpPr>
            <a:spLocks noGrp="1"/>
          </p:cNvSpPr>
          <p:nvPr>
            <p:ph type="title"/>
          </p:nvPr>
        </p:nvSpPr>
        <p:spPr>
          <a:xfrm>
            <a:off x="627961" y="136525"/>
            <a:ext cx="10994834" cy="824697"/>
          </a:xfrm>
        </p:spPr>
        <p:txBody>
          <a:bodyPr/>
          <a:lstStyle/>
          <a:p>
            <a:pPr algn="ctr"/>
            <a:r>
              <a:rPr lang="en-GB" sz="3600" b="1"/>
              <a:t>Distraction techniques to minimise a child's anxiety during vaccination</a:t>
            </a:r>
            <a:r>
              <a:rPr lang="en-GB" sz="3600"/>
              <a:t> </a:t>
            </a:r>
          </a:p>
        </p:txBody>
      </p:sp>
      <p:sp>
        <p:nvSpPr>
          <p:cNvPr id="3" name="Content Placeholder 2">
            <a:extLst>
              <a:ext uri="{FF2B5EF4-FFF2-40B4-BE49-F238E27FC236}">
                <a16:creationId xmlns:a16="http://schemas.microsoft.com/office/drawing/2014/main" id="{91D4265B-C657-4ABC-A6B9-BB9776C2D614}"/>
              </a:ext>
            </a:extLst>
          </p:cNvPr>
          <p:cNvSpPr>
            <a:spLocks noGrp="1"/>
          </p:cNvSpPr>
          <p:nvPr>
            <p:ph idx="1"/>
          </p:nvPr>
        </p:nvSpPr>
        <p:spPr>
          <a:xfrm>
            <a:off x="349044" y="1139076"/>
            <a:ext cx="4921045" cy="2175203"/>
          </a:xfrm>
        </p:spPr>
        <p:txBody>
          <a:bodyPr/>
          <a:lstStyle/>
          <a:p>
            <a:pPr>
              <a:lnSpc>
                <a:spcPct val="110000"/>
              </a:lnSpc>
              <a:spcBef>
                <a:spcPts val="0"/>
              </a:spcBef>
            </a:pPr>
            <a:r>
              <a:rPr lang="en-GB" sz="1800"/>
              <a:t>Getting vaccinated can be daunting for some people, particularly children and young people - they may be anxious, scared or needle phobic.</a:t>
            </a:r>
          </a:p>
          <a:p>
            <a:pPr>
              <a:lnSpc>
                <a:spcPct val="110000"/>
              </a:lnSpc>
              <a:spcBef>
                <a:spcPts val="0"/>
              </a:spcBef>
            </a:pPr>
            <a:r>
              <a:rPr lang="en-GB" sz="1800"/>
              <a:t>Children may like to bring a favourite toy with them to play with while they wait.</a:t>
            </a:r>
          </a:p>
          <a:p>
            <a:pPr fontAlgn="base"/>
            <a:r>
              <a:rPr lang="en-GB" sz="1800"/>
              <a:t>Distraction techniques to minimise a child's anxiety during vaccination  [NHS EI Workforce &amp; Training work stream of the national COVID-19 Vaccination programme V1, 4 January 2022]</a:t>
            </a:r>
          </a:p>
          <a:p>
            <a:pPr fontAlgn="base"/>
            <a:r>
              <a:rPr lang="en-GB" sz="1800"/>
              <a:t>Available from: </a:t>
            </a:r>
          </a:p>
          <a:p>
            <a:pPr lvl="1" fontAlgn="base"/>
            <a:r>
              <a:rPr lang="en-GB" sz="1200">
                <a:hlinkClick r:id="rId3"/>
              </a:rPr>
              <a:t>Distraction techniques to minimise a child' s anxiety during vaccination (</a:t>
            </a:r>
            <a:r>
              <a:rPr lang="en-GB" sz="1200" err="1">
                <a:hlinkClick r:id="rId3"/>
              </a:rPr>
              <a:t>nhs.wales</a:t>
            </a:r>
            <a:r>
              <a:rPr lang="en-GB" sz="1200">
                <a:hlinkClick r:id="rId3"/>
              </a:rPr>
              <a:t>)</a:t>
            </a:r>
            <a:r>
              <a:rPr lang="en-GB" sz="1200"/>
              <a:t> </a:t>
            </a:r>
          </a:p>
          <a:p>
            <a:pPr lvl="1" fontAlgn="base"/>
            <a:r>
              <a:rPr lang="en-GB" sz="1200">
                <a:hlinkClick r:id="rId4"/>
              </a:rPr>
              <a:t>WELSH VERSION - Distraction techniques to minimise a child' s anxiety during vaccination (</a:t>
            </a:r>
            <a:r>
              <a:rPr lang="en-GB" sz="1200" err="1">
                <a:hlinkClick r:id="rId4"/>
              </a:rPr>
              <a:t>nhs.wales</a:t>
            </a:r>
            <a:r>
              <a:rPr lang="en-GB" sz="1200">
                <a:hlinkClick r:id="rId4"/>
              </a:rPr>
              <a:t>)</a:t>
            </a:r>
            <a:endParaRPr lang="en-GB" sz="1200"/>
          </a:p>
          <a:p>
            <a:endParaRPr lang="en-GB"/>
          </a:p>
        </p:txBody>
      </p:sp>
      <p:sp>
        <p:nvSpPr>
          <p:cNvPr id="4" name="Slide Number Placeholder 3">
            <a:extLst>
              <a:ext uri="{FF2B5EF4-FFF2-40B4-BE49-F238E27FC236}">
                <a16:creationId xmlns:a16="http://schemas.microsoft.com/office/drawing/2014/main" id="{95BCD761-225F-42A8-B4E5-9266CAF1606B}"/>
              </a:ext>
            </a:extLst>
          </p:cNvPr>
          <p:cNvSpPr>
            <a:spLocks noGrp="1"/>
          </p:cNvSpPr>
          <p:nvPr>
            <p:ph type="sldNum" sz="quarter" idx="12"/>
          </p:nvPr>
        </p:nvSpPr>
        <p:spPr/>
        <p:txBody>
          <a:bodyPr/>
          <a:lstStyle/>
          <a:p>
            <a:fld id="{561D0CCE-8DCC-44DC-A653-AE62B1D84A52}" type="slidenum">
              <a:rPr lang="en-GB" smtClean="0"/>
              <a:pPr/>
              <a:t>53</a:t>
            </a:fld>
            <a:endParaRPr lang="en-GB"/>
          </a:p>
        </p:txBody>
      </p:sp>
      <p:pic>
        <p:nvPicPr>
          <p:cNvPr id="5" name="Picture 4">
            <a:extLst>
              <a:ext uri="{FF2B5EF4-FFF2-40B4-BE49-F238E27FC236}">
                <a16:creationId xmlns:a16="http://schemas.microsoft.com/office/drawing/2014/main" id="{0A0BC765-720C-4A25-BA83-F0B74322FDD2}"/>
              </a:ext>
            </a:extLst>
          </p:cNvPr>
          <p:cNvPicPr>
            <a:picLocks noChangeAspect="1"/>
          </p:cNvPicPr>
          <p:nvPr/>
        </p:nvPicPr>
        <p:blipFill rotWithShape="1">
          <a:blip r:embed="rId5"/>
          <a:srcRect l="33885" t="17574" r="34940" b="7085"/>
          <a:stretch/>
        </p:blipFill>
        <p:spPr>
          <a:xfrm>
            <a:off x="5471366" y="1340883"/>
            <a:ext cx="2903292" cy="3946793"/>
          </a:xfrm>
          <a:prstGeom prst="rect">
            <a:avLst/>
          </a:prstGeom>
          <a:ln>
            <a:solidFill>
              <a:schemeClr val="tx1"/>
            </a:solidFill>
          </a:ln>
        </p:spPr>
      </p:pic>
      <p:pic>
        <p:nvPicPr>
          <p:cNvPr id="6" name="Picture 5">
            <a:extLst>
              <a:ext uri="{FF2B5EF4-FFF2-40B4-BE49-F238E27FC236}">
                <a16:creationId xmlns:a16="http://schemas.microsoft.com/office/drawing/2014/main" id="{F46BB3AA-F6AF-4291-B89A-4B553682D9AD}"/>
              </a:ext>
            </a:extLst>
          </p:cNvPr>
          <p:cNvPicPr>
            <a:picLocks noChangeAspect="1"/>
          </p:cNvPicPr>
          <p:nvPr/>
        </p:nvPicPr>
        <p:blipFill rotWithShape="1">
          <a:blip r:embed="rId6"/>
          <a:srcRect l="33645" t="17671" r="35000" b="6878"/>
          <a:stretch/>
        </p:blipFill>
        <p:spPr>
          <a:xfrm>
            <a:off x="8767248" y="1340882"/>
            <a:ext cx="2915881" cy="3946794"/>
          </a:xfrm>
          <a:prstGeom prst="rect">
            <a:avLst/>
          </a:prstGeom>
          <a:ln>
            <a:solidFill>
              <a:schemeClr val="tx1"/>
            </a:solidFill>
          </a:ln>
        </p:spPr>
      </p:pic>
    </p:spTree>
    <p:extLst>
      <p:ext uri="{BB962C8B-B14F-4D97-AF65-F5344CB8AC3E}">
        <p14:creationId xmlns:p14="http://schemas.microsoft.com/office/powerpoint/2010/main" val="42192476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055" y="913669"/>
            <a:ext cx="7414847" cy="4351338"/>
          </a:xfrm>
        </p:spPr>
        <p:txBody>
          <a:bodyPr/>
          <a:lstStyle/>
          <a:p>
            <a:r>
              <a:rPr lang="en-GB" sz="2000"/>
              <a:t>Parents can hold their child during vaccinations in recommended ways, which may reduce the child’s stress and help healthcare professionals more easily administer vaccines</a:t>
            </a:r>
          </a:p>
          <a:p>
            <a:r>
              <a:rPr lang="en-GB" sz="2000"/>
              <a:t>Parents and caregivers play an important role when children receive vaccines.</a:t>
            </a:r>
          </a:p>
          <a:p>
            <a:r>
              <a:rPr lang="en-GB" sz="2000"/>
              <a:t>A parent’s embrace during vaccination offers several benefits. A comforting hold:</a:t>
            </a:r>
          </a:p>
          <a:p>
            <a:pPr lvl="1">
              <a:buFont typeface="Courier New" panose="02070309020205020404" pitchFamily="49" charset="0"/>
              <a:buChar char="o"/>
            </a:pPr>
            <a:r>
              <a:rPr lang="en-GB" sz="1800"/>
              <a:t>safely prevents children from moving their arms and legs during injections</a:t>
            </a:r>
          </a:p>
          <a:p>
            <a:pPr lvl="1">
              <a:buFont typeface="Courier New" panose="02070309020205020404" pitchFamily="49" charset="0"/>
              <a:buChar char="o"/>
            </a:pPr>
            <a:r>
              <a:rPr lang="en-GB" sz="1800"/>
              <a:t>avoids frightening children by embracing them rather than overpowering them</a:t>
            </a:r>
          </a:p>
          <a:p>
            <a:pPr lvl="1">
              <a:buFont typeface="Courier New" panose="02070309020205020404" pitchFamily="49" charset="0"/>
              <a:buChar char="o"/>
            </a:pPr>
            <a:r>
              <a:rPr lang="en-GB" sz="1800"/>
              <a:t>encourages parents to nurture and comfort their child</a:t>
            </a:r>
          </a:p>
          <a:p>
            <a:pPr lvl="1">
              <a:buFont typeface="Courier New" panose="02070309020205020404" pitchFamily="49" charset="0"/>
              <a:buChar char="o"/>
            </a:pPr>
            <a:r>
              <a:rPr lang="en-GB" sz="1800"/>
              <a:t>allows the health care professional steady control of the limb and the injection site</a:t>
            </a:r>
          </a:p>
          <a:p>
            <a:endParaRPr lang="en-GB" sz="2400"/>
          </a:p>
        </p:txBody>
      </p:sp>
      <p:sp>
        <p:nvSpPr>
          <p:cNvPr id="5" name="Slide Number Placeholder 4"/>
          <p:cNvSpPr>
            <a:spLocks noGrp="1"/>
          </p:cNvSpPr>
          <p:nvPr>
            <p:ph type="sldNum" sz="quarter" idx="12"/>
          </p:nvPr>
        </p:nvSpPr>
        <p:spPr/>
        <p:txBody>
          <a:bodyPr/>
          <a:lstStyle/>
          <a:p>
            <a:fld id="{561D0CCE-8DCC-44DC-A653-AE62B1D84A52}" type="slidenum">
              <a:rPr lang="en-GB" smtClean="0"/>
              <a:pPr/>
              <a:t>54</a:t>
            </a:fld>
            <a:endParaRPr lang="en-GB"/>
          </a:p>
        </p:txBody>
      </p:sp>
      <p:sp>
        <p:nvSpPr>
          <p:cNvPr id="6" name="Rectangle 5"/>
          <p:cNvSpPr/>
          <p:nvPr/>
        </p:nvSpPr>
        <p:spPr>
          <a:xfrm>
            <a:off x="0" y="161675"/>
            <a:ext cx="12192000" cy="584775"/>
          </a:xfrm>
          <a:prstGeom prst="rect">
            <a:avLst/>
          </a:prstGeom>
        </p:spPr>
        <p:txBody>
          <a:bodyPr wrap="square">
            <a:spAutoFit/>
          </a:bodyPr>
          <a:lstStyle/>
          <a:p>
            <a:pPr algn="ctr"/>
            <a:r>
              <a:rPr lang="en-GB" sz="3200" b="1"/>
              <a:t>Positioning of infants and young children during vaccination  </a:t>
            </a:r>
          </a:p>
        </p:txBody>
      </p:sp>
      <p:pic>
        <p:nvPicPr>
          <p:cNvPr id="1026" name="Picture 2" descr="Mother holding child while getting vaccin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6405" y="1098707"/>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836197" y="3851450"/>
            <a:ext cx="4355804" cy="2308324"/>
          </a:xfrm>
          <a:prstGeom prst="rect">
            <a:avLst/>
          </a:prstGeom>
        </p:spPr>
        <p:txBody>
          <a:bodyPr wrap="square">
            <a:spAutoFit/>
          </a:bodyPr>
          <a:lstStyle/>
          <a:p>
            <a:pPr marL="342900" indent="-342900">
              <a:buFont typeface="+mj-lt"/>
              <a:buAutoNum type="arabicPeriod"/>
            </a:pPr>
            <a:r>
              <a:rPr lang="en-GB"/>
              <a:t>Hold the child on your lap or have the   child stand in front of you as you sit</a:t>
            </a:r>
          </a:p>
          <a:p>
            <a:pPr>
              <a:buFont typeface="+mj-lt"/>
              <a:buAutoNum type="arabicPeriod"/>
            </a:pPr>
            <a:endParaRPr lang="en-GB"/>
          </a:p>
          <a:p>
            <a:pPr marL="342900" indent="-342900">
              <a:buFont typeface="+mj-lt"/>
              <a:buAutoNum type="arabicPeriod"/>
            </a:pPr>
            <a:r>
              <a:rPr lang="en-GB"/>
              <a:t>Embrace your child during the process</a:t>
            </a:r>
          </a:p>
          <a:p>
            <a:pPr>
              <a:buFont typeface="+mj-lt"/>
              <a:buAutoNum type="arabicPeriod"/>
            </a:pPr>
            <a:endParaRPr lang="en-GB"/>
          </a:p>
          <a:p>
            <a:pPr marL="342900" indent="-342900">
              <a:buFont typeface="+mj-lt"/>
              <a:buAutoNum type="arabicPeriod"/>
            </a:pPr>
            <a:r>
              <a:rPr lang="en-GB"/>
              <a:t>Anchor both of the child’s legs between your thighs</a:t>
            </a:r>
            <a:endParaRPr lang="en-GB" b="0" i="0">
              <a:effectLst/>
            </a:endParaRPr>
          </a:p>
        </p:txBody>
      </p:sp>
      <p:sp>
        <p:nvSpPr>
          <p:cNvPr id="9" name="TextBox 8">
            <a:extLst>
              <a:ext uri="{FF2B5EF4-FFF2-40B4-BE49-F238E27FC236}">
                <a16:creationId xmlns:a16="http://schemas.microsoft.com/office/drawing/2014/main" id="{2A3B1DC6-1066-C6BD-ACC8-CB774B2F4B15}"/>
              </a:ext>
            </a:extLst>
          </p:cNvPr>
          <p:cNvSpPr txBox="1"/>
          <p:nvPr/>
        </p:nvSpPr>
        <p:spPr>
          <a:xfrm>
            <a:off x="697198" y="6326993"/>
            <a:ext cx="8456103" cy="369332"/>
          </a:xfrm>
          <a:prstGeom prst="rect">
            <a:avLst/>
          </a:prstGeom>
          <a:noFill/>
        </p:spPr>
        <p:txBody>
          <a:bodyPr wrap="square" rtlCol="0">
            <a:spAutoFit/>
          </a:bodyPr>
          <a:lstStyle/>
          <a:p>
            <a:r>
              <a:rPr lang="en-GB">
                <a:hlinkClick r:id="rId4"/>
              </a:rPr>
              <a:t>How to Hold Your Child During Vaccination | Childhood Vaccines | CDC</a:t>
            </a:r>
            <a:endParaRPr lang="en-GB">
              <a:solidFill>
                <a:schemeClr val="bg1"/>
              </a:solidFill>
            </a:endParaRPr>
          </a:p>
        </p:txBody>
      </p:sp>
    </p:spTree>
    <p:extLst>
      <p:ext uri="{BB962C8B-B14F-4D97-AF65-F5344CB8AC3E}">
        <p14:creationId xmlns:p14="http://schemas.microsoft.com/office/powerpoint/2010/main" val="12050556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p>
          <a:p>
            <a:pPr algn="l" fontAlgn="base"/>
            <a:r>
              <a:rPr lang="en-GB" sz="2400" b="0" i="0">
                <a:effectLst/>
              </a:rPr>
              <a:t>Motivational interviewing aims to support decision making by eliciting and strengthening a person's motivation to change their behaviour based on their own arguments for change.  </a:t>
            </a:r>
          </a:p>
          <a:p>
            <a:pPr algn="l" fontAlgn="base"/>
            <a:r>
              <a:rPr lang="en-GB" sz="2400" b="0" i="0">
                <a:effectLst/>
              </a:rPr>
              <a:t>It is used in a range of health settings and is an evidenced approach to improving vaccine uptake through conversation.</a:t>
            </a: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55</a:t>
            </a:fld>
            <a:endParaRPr lang="en-GB"/>
          </a:p>
        </p:txBody>
      </p:sp>
    </p:spTree>
    <p:extLst>
      <p:ext uri="{BB962C8B-B14F-4D97-AF65-F5344CB8AC3E}">
        <p14:creationId xmlns:p14="http://schemas.microsoft.com/office/powerpoint/2010/main" val="1162773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56</a:t>
            </a:fld>
            <a:endParaRPr lang="en-GB"/>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lIns="91440" tIns="45720" rIns="91440" bIns="45720" anchor="t">
            <a:spAutoFit/>
          </a:bodyPr>
          <a:lstStyle/>
          <a:p>
            <a:r>
              <a:rPr lang="en-GB" sz="2400" b="0" i="0" dirty="0">
                <a:effectLst/>
              </a:rPr>
              <a:t>Incorporating motivational interviewing into your vaccine conversations will enable you to identify the core barriers for an individual and collaboratively address these in a personalised way.</a:t>
            </a:r>
            <a:endParaRPr lang="en-GB" sz="2400" dirty="0"/>
          </a:p>
        </p:txBody>
      </p:sp>
    </p:spTree>
    <p:extLst>
      <p:ext uri="{BB962C8B-B14F-4D97-AF65-F5344CB8AC3E}">
        <p14:creationId xmlns:p14="http://schemas.microsoft.com/office/powerpoint/2010/main" val="2081571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lIns="91440" tIns="45720" rIns="91440" bIns="45720" anchor="t"/>
          <a:lstStyle/>
          <a:p>
            <a:pPr>
              <a:buFontTx/>
              <a:buNone/>
            </a:pPr>
            <a:r>
              <a:rPr lang="en-GB" altLang="en-US" sz="2000" dirty="0"/>
              <a:t>The Green Book has the latest information on vaccines and vaccination procedures, for vaccine preventable infectious diseases in the UK. It also includes UK vaccine policy</a:t>
            </a:r>
            <a:endParaRPr lang="en-GB" altLang="en-US" sz="2000" strike="sngStrike" dirty="0"/>
          </a:p>
          <a:p>
            <a:pPr>
              <a:buFontTx/>
              <a:buNone/>
            </a:pPr>
            <a:r>
              <a:rPr lang="en-GB" altLang="en-US" sz="2000" dirty="0">
                <a:hlinkClick r:id="rId3"/>
              </a:rPr>
              <a:t>"Green Book"</a:t>
            </a:r>
            <a:r>
              <a:rPr lang="en-GB" altLang="en-US" sz="2000" dirty="0"/>
              <a:t> . </a:t>
            </a:r>
            <a:endParaRPr lang="en-GB" altLang="en-US" sz="2000" dirty="0">
              <a:cs typeface="Arial"/>
            </a:endParaRPr>
          </a:p>
          <a:p>
            <a:pPr marL="0" indent="0">
              <a:lnSpc>
                <a:spcPct val="100000"/>
              </a:lnSpc>
              <a:spcBef>
                <a:spcPts val="0"/>
              </a:spcBef>
              <a:buFontTx/>
              <a:buNone/>
            </a:pPr>
            <a:r>
              <a:rPr lang="en-GB" altLang="en-US" sz="2000" dirty="0"/>
              <a:t>Green Book recommendations are based upon JCVI’s expert opinion and should </a:t>
            </a:r>
            <a:endParaRPr lang="en-GB" altLang="en-US" sz="2000" dirty="0">
              <a:cs typeface="Arial"/>
            </a:endParaRPr>
          </a:p>
          <a:p>
            <a:pPr marL="0" indent="0">
              <a:lnSpc>
                <a:spcPct val="100000"/>
              </a:lnSpc>
              <a:spcBef>
                <a:spcPts val="0"/>
              </a:spcBef>
              <a:buFontTx/>
              <a:buNone/>
            </a:pPr>
            <a:r>
              <a:rPr lang="en-GB" altLang="en-US" sz="2000" dirty="0"/>
              <a:t>always be followed, even when they differ from those made by the vaccine </a:t>
            </a:r>
            <a:endParaRPr lang="en-GB" altLang="en-US" sz="2000" dirty="0">
              <a:cs typeface="Arial"/>
            </a:endParaRPr>
          </a:p>
          <a:p>
            <a:pPr marL="0" indent="0">
              <a:lnSpc>
                <a:spcPct val="100000"/>
              </a:lnSpc>
              <a:spcBef>
                <a:spcPts val="0"/>
              </a:spcBef>
              <a:buFontTx/>
              <a:buNone/>
            </a:pPr>
            <a:r>
              <a:rPr lang="en-GB" altLang="en-US" sz="2000" dirty="0"/>
              <a:t>manufacturer. (</a:t>
            </a:r>
            <a:r>
              <a:rPr lang="en-GB" altLang="en-US" sz="2000" b="1" dirty="0"/>
              <a:t>Note: </a:t>
            </a:r>
            <a:r>
              <a:rPr lang="en-GB" altLang="en-US" sz="2000" dirty="0"/>
              <a:t>sometimes vaccine policy in Wales differs to England)</a:t>
            </a:r>
            <a:endParaRPr lang="en-GB" altLang="en-US" sz="2000" dirty="0">
              <a:cs typeface="Arial"/>
            </a:endParaRPr>
          </a:p>
          <a:p>
            <a:pPr marL="0" indent="0">
              <a:lnSpc>
                <a:spcPct val="100000"/>
              </a:lnSpc>
              <a:spcBef>
                <a:spcPts val="0"/>
              </a:spcBef>
              <a:buFontTx/>
              <a:buNone/>
            </a:pPr>
            <a:endParaRPr lang="en-GB" altLang="en-US" sz="2000" dirty="0">
              <a:cs typeface="Arial"/>
            </a:endParaRPr>
          </a:p>
          <a:p>
            <a:pPr marL="0" indent="0">
              <a:lnSpc>
                <a:spcPct val="100000"/>
              </a:lnSpc>
              <a:spcBef>
                <a:spcPts val="0"/>
              </a:spcBef>
              <a:buNone/>
            </a:pPr>
            <a:r>
              <a:rPr lang="en-GB" sz="2000" dirty="0">
                <a:cs typeface="Arial"/>
                <a:hlinkClick r:id="rId4"/>
              </a:rPr>
              <a:t>JCVI statement on COVID-19 vaccination in 2025 and spring 2026 - GOV.UK</a:t>
            </a:r>
            <a:endParaRPr lang="en-GB" sz="2000">
              <a:cs typeface="Arial"/>
            </a:endParaRPr>
          </a:p>
          <a:p>
            <a:pPr marL="0" indent="0">
              <a:lnSpc>
                <a:spcPct val="100000"/>
              </a:lnSpc>
              <a:spcBef>
                <a:spcPts val="0"/>
              </a:spcBef>
              <a:buNone/>
            </a:pPr>
            <a:endParaRPr lang="en-GB" sz="2000" dirty="0">
              <a:cs typeface="Arial"/>
            </a:endParaRPr>
          </a:p>
          <a:p>
            <a:pPr marL="0" indent="0">
              <a:lnSpc>
                <a:spcPct val="100000"/>
              </a:lnSpc>
              <a:spcBef>
                <a:spcPts val="0"/>
              </a:spcBef>
              <a:buNone/>
            </a:pPr>
            <a:r>
              <a:rPr lang="en-GB" sz="2000" dirty="0">
                <a:cs typeface="Arial"/>
                <a:hlinkClick r:id="rId5"/>
              </a:rPr>
              <a:t>The national COVID-19 vaccination programme autumn 2025 (WHC/2025/022) | GOV.WALES</a:t>
            </a:r>
            <a:r>
              <a:rPr lang="en-GB" sz="2000" dirty="0">
                <a:solidFill>
                  <a:srgbClr val="002060"/>
                </a:solidFill>
                <a:cs typeface="Arial"/>
              </a:rPr>
              <a:t>, </a:t>
            </a:r>
            <a:r>
              <a:rPr lang="en-GB" sz="2000" dirty="0">
                <a:cs typeface="Arial"/>
                <a:hlinkClick r:id="rId6"/>
              </a:rPr>
              <a:t>COVID-19 vaccination: information for healthcare practitioners - GOV.UK</a:t>
            </a:r>
            <a:endParaRPr lang="en-GB"/>
          </a:p>
          <a:p>
            <a:pPr>
              <a:buFont typeface="Arial" panose="020B0604020202020204" pitchFamily="34" charset="0"/>
              <a:buNone/>
            </a:pPr>
            <a:endParaRPr lang="en-GB" altLang="en-US" sz="600"/>
          </a:p>
          <a:p>
            <a:pPr>
              <a:buFontTx/>
              <a:buNone/>
            </a:pPr>
            <a:r>
              <a:rPr lang="en-GB" altLang="en-US" sz="2000" u="sng" dirty="0">
                <a:hlinkClick r:id="rId6"/>
              </a:rPr>
              <a:t>UKHSA COVID-19 Immunisation programme Information for healthcare practitioners </a:t>
            </a:r>
            <a:r>
              <a:rPr lang="en-GB" altLang="en-US" sz="2000" dirty="0">
                <a:hlinkClick r:id="rId6"/>
              </a:rPr>
              <a:t> </a:t>
            </a:r>
            <a:endParaRPr lang="en-GB" altLang="en-US" sz="2000" dirty="0"/>
          </a:p>
          <a:p>
            <a:pPr marL="0" indent="0">
              <a:lnSpc>
                <a:spcPct val="100000"/>
              </a:lnSpc>
              <a:spcBef>
                <a:spcPts val="0"/>
              </a:spcBef>
              <a:buNone/>
            </a:pPr>
            <a:r>
              <a:rPr lang="en-GB" altLang="en-US" sz="2000" dirty="0"/>
              <a:t>This document provides additional information, answers to frequently asked questions </a:t>
            </a:r>
            <a:endParaRPr lang="en-GB" altLang="en-US" sz="2000" dirty="0">
              <a:cs typeface="Arial"/>
            </a:endParaRPr>
          </a:p>
          <a:p>
            <a:pPr marL="0" indent="0">
              <a:lnSpc>
                <a:spcPct val="100000"/>
              </a:lnSpc>
              <a:spcBef>
                <a:spcPts val="0"/>
              </a:spcBef>
              <a:buNone/>
            </a:pPr>
            <a:r>
              <a:rPr lang="en-GB" altLang="en-US" sz="2000" dirty="0"/>
              <a:t>and actions to take in the event of inadvertent errors. </a:t>
            </a:r>
            <a:endParaRPr lang="en-GB" altLang="en-US" sz="2000" dirty="0">
              <a:cs typeface="Arial"/>
            </a:endParaRP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28327417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58</a:t>
            </a:fld>
            <a:endParaRPr lang="en-GB"/>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lIns="91440" tIns="45720" rIns="91440" bIns="45720" anchor="t"/>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1" i="0" u="none" strike="noStrike" kern="1200" cap="none" spc="0" normalizeH="0" baseline="0" noProof="0">
                <a:ln>
                  <a:noFill/>
                </a:ln>
                <a:solidFill>
                  <a:srgbClr val="212A73"/>
                </a:solidFill>
                <a:effectLst/>
                <a:uLnTx/>
                <a:uFillTx/>
                <a:latin typeface="Arial"/>
                <a:ea typeface="+mj-ea"/>
                <a:cs typeface="+mj-cs"/>
              </a:rPr>
              <a:t>(2)</a:t>
            </a:r>
            <a:endParaRPr lang="en-GB" sz="2400" b="1">
              <a:highlight>
                <a:srgbClr val="FFFF00"/>
              </a:highlight>
              <a:cs typeface="Arial"/>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rtlCol="0">
            <a:spAutoFit/>
          </a:bodyPr>
          <a:lstStyle/>
          <a:p>
            <a:pPr marL="0" indent="0">
              <a:buNone/>
            </a:pPr>
            <a:r>
              <a:rPr lang="en-GB" sz="1800" i="0">
                <a:solidFill>
                  <a:srgbClr val="002060"/>
                </a:solidFill>
                <a:effectLst/>
              </a:rPr>
              <a:t>This JCVI statement outlines the vaccine products for 2025 to Spring 2026:</a:t>
            </a:r>
          </a:p>
          <a:p>
            <a:pPr marL="0" indent="0">
              <a:buNone/>
            </a:pPr>
            <a:endParaRPr lang="en-GB">
              <a:solidFill>
                <a:srgbClr val="002060"/>
              </a:solidFill>
            </a:endParaRPr>
          </a:p>
          <a:p>
            <a:pPr marL="0" indent="0">
              <a:buNone/>
            </a:pPr>
            <a:r>
              <a:rPr lang="en-GB" sz="1800" b="1" i="0">
                <a:solidFill>
                  <a:srgbClr val="002060"/>
                </a:solidFill>
                <a:effectLst/>
              </a:rPr>
              <a:t>Adults</a:t>
            </a:r>
            <a:r>
              <a:rPr lang="en-GB" sz="1800" i="0">
                <a:solidFill>
                  <a:srgbClr val="002060"/>
                </a:solidFill>
                <a:effectLst/>
              </a:rPr>
              <a:t>:</a:t>
            </a:r>
          </a:p>
          <a:p>
            <a:pPr marL="285750" indent="-285750">
              <a:buFont typeface="Arial" panose="020B0604020202020204" pitchFamily="34" charset="0"/>
              <a:buChar char="•"/>
            </a:pPr>
            <a:r>
              <a:rPr lang="en-GB" sz="1800" i="0">
                <a:solidFill>
                  <a:srgbClr val="002060"/>
                </a:solidFill>
                <a:effectLst/>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indent="0">
              <a:buNone/>
            </a:pPr>
            <a:endParaRPr lang="en-GB">
              <a:solidFill>
                <a:srgbClr val="002060"/>
              </a:solidFill>
            </a:endParaRPr>
          </a:p>
          <a:p>
            <a:pPr marL="0" indent="0">
              <a:buNone/>
            </a:pPr>
            <a:r>
              <a:rPr lang="en-GB" b="1">
                <a:solidFill>
                  <a:srgbClr val="002060"/>
                </a:solidFill>
              </a:rPr>
              <a:t>Children and young people</a:t>
            </a:r>
            <a:r>
              <a:rPr lang="en-GB">
                <a:solidFill>
                  <a:srgbClr val="002060"/>
                </a:solidFill>
              </a:rPr>
              <a:t>:</a:t>
            </a:r>
            <a:endParaRPr lang="en-GB" sz="1800" i="0">
              <a:solidFill>
                <a:srgbClr val="002060"/>
              </a:solidFill>
              <a:effectLst/>
            </a:endParaRPr>
          </a:p>
          <a:p>
            <a:pPr marL="285750" indent="-285750">
              <a:buFont typeface="Arial" panose="020B0604020202020204" pitchFamily="34" charset="0"/>
              <a:buChar char="•"/>
            </a:pPr>
            <a:r>
              <a:rPr lang="en-GB" sz="1800" i="0">
                <a:solidFill>
                  <a:srgbClr val="002060"/>
                </a:solidFill>
                <a:effectLst/>
              </a:rPr>
              <a:t>For children and young people who are immunosuppressed, JCVI continues to advise the use of the Pfizer-BioNTech COVID-19 mRNA (Comirnaty) vaccine, with the vaccine dose appropriate to the child’s age:</a:t>
            </a:r>
          </a:p>
          <a:p>
            <a:pPr marL="742950" lvl="1" indent="-285750">
              <a:buFont typeface="Arial" panose="020B0604020202020204" pitchFamily="34" charset="0"/>
              <a:buChar char="•"/>
            </a:pPr>
            <a:r>
              <a:rPr lang="en-GB" i="0">
                <a:solidFill>
                  <a:srgbClr val="002060"/>
                </a:solidFill>
                <a:effectLst/>
              </a:rPr>
              <a:t>12 to 17 years: 30 micrograms</a:t>
            </a:r>
          </a:p>
          <a:p>
            <a:pPr marL="742950" lvl="1" indent="-285750">
              <a:buFont typeface="Arial" panose="020B0604020202020204" pitchFamily="34" charset="0"/>
              <a:buChar char="•"/>
            </a:pPr>
            <a:r>
              <a:rPr lang="en-GB" i="0">
                <a:solidFill>
                  <a:srgbClr val="002060"/>
                </a:solidFill>
                <a:effectLst/>
              </a:rPr>
              <a:t>5 to 11 years: 10 micrograms</a:t>
            </a:r>
          </a:p>
          <a:p>
            <a:pPr marL="742950" lvl="1" indent="-285750">
              <a:buFont typeface="Arial" panose="020B0604020202020204" pitchFamily="34" charset="0"/>
              <a:buChar char="•"/>
            </a:pPr>
            <a:r>
              <a:rPr lang="en-GB" i="0">
                <a:solidFill>
                  <a:srgbClr val="002060"/>
                </a:solidFill>
                <a:effectLst/>
              </a:rPr>
              <a:t>6 months to 4 years: 3 micrograms</a:t>
            </a: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The national COVID-19 vaccination programme autumn 2025 (WHC/2025/022) </a:t>
            </a:r>
            <a:r>
              <a:rPr lang="en-GB" sz="3200"/>
              <a:t>published 27 June 2025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462002" y="1015947"/>
            <a:ext cx="10804713" cy="4829682"/>
          </a:xfrm>
        </p:spPr>
        <p:txBody>
          <a:bodyPr/>
          <a:lstStyle/>
          <a:p>
            <a:pPr marL="0" indent="0">
              <a:buNone/>
            </a:pPr>
            <a:r>
              <a:rPr lang="en-GB" sz="2000" b="1"/>
              <a:t>Groups eligible for a COVID-19 vaccine in autumn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autumn vaccination programme will commence on 1 October and conclude on 31 January 2026.</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Health boards should actively issue first appointment invitations to all eligible people to receive a vaccination as early as possible in the programme but by no later than 31 December. ‘Mop up’ activity, including recall and follow-up opportunities where the first offer of vaccination is not taken up, can start as early as required to meet local needs but should aim to conclude as early as possible in 2026.</a:t>
            </a:r>
          </a:p>
          <a:p>
            <a:pPr marL="0" marR="0" lvl="0" indent="0" algn="l" defTabSz="914400" rtl="0" eaLnBrk="1" fontAlgn="auto" latinLnBrk="0" hangingPunct="1">
              <a:lnSpc>
                <a:spcPct val="90000"/>
              </a:lnSpc>
              <a:spcBef>
                <a:spcPts val="1000"/>
              </a:spcBef>
              <a:spcAft>
                <a:spcPts val="0"/>
              </a:spcAft>
              <a:buClrTx/>
              <a:buSzTx/>
              <a:buNone/>
              <a:tabLst/>
              <a:defRPr/>
            </a:pP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9964670F-878D-70D1-7648-5887491E0CC2}"/>
              </a:ext>
            </a:extLst>
          </p:cNvPr>
          <p:cNvSpPr txBox="1"/>
          <p:nvPr/>
        </p:nvSpPr>
        <p:spPr>
          <a:xfrm>
            <a:off x="462001" y="6352143"/>
            <a:ext cx="108047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The national COVID-19 vaccination programme autumn 2025 (WHC/2025/022) [HTML]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The national COVID-19 vaccination programme autumn 2025 (WHC/2025/022) </a:t>
            </a:r>
            <a:r>
              <a:rPr lang="en-GB" sz="3200"/>
              <a:t>published 27 June 2025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693643" y="933677"/>
            <a:ext cx="10804713" cy="4716008"/>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 maximising uptake and ensuring equity </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The Welsh Government uptake target across all eligible groups remains at 75%.</a:t>
            </a:r>
          </a:p>
          <a:p>
            <a:pPr>
              <a:defRPr/>
            </a:pPr>
            <a:r>
              <a:rPr lang="en-GB" sz="2000">
                <a:solidFill>
                  <a:srgbClr val="212A73"/>
                </a:solidFill>
              </a:rPr>
              <a:t>L</a:t>
            </a:r>
            <a:r>
              <a:rPr kumimoji="0" lang="en-GB" sz="2000" b="0" i="0" u="none" strike="noStrike" kern="1200" cap="none" spc="0" normalizeH="0" baseline="0" noProof="0" err="1">
                <a:ln>
                  <a:noFill/>
                </a:ln>
                <a:solidFill>
                  <a:srgbClr val="212A73"/>
                </a:solidFill>
                <a:effectLst/>
                <a:uLnTx/>
                <a:uFillTx/>
                <a:ea typeface="+mn-ea"/>
                <a:cs typeface="+mn-cs"/>
              </a:rPr>
              <a:t>ocal</a:t>
            </a:r>
            <a:r>
              <a:rPr kumimoji="0" lang="en-GB" sz="2000" b="0" i="0" u="none" strike="noStrike" kern="1200" cap="none" spc="0" normalizeH="0" baseline="0" noProof="0">
                <a:ln>
                  <a:noFill/>
                </a:ln>
                <a:solidFill>
                  <a:srgbClr val="212A73"/>
                </a:solidFill>
                <a:effectLst/>
                <a:uLnTx/>
                <a:uFillTx/>
                <a:ea typeface="+mn-ea"/>
                <a:cs typeface="+mn-cs"/>
              </a:rPr>
              <a:t> systems to develop robust delivery plans and monitor progress closely to achieve high levels of coverage as early as possible in the programme should be in place.</a:t>
            </a:r>
          </a:p>
          <a:p>
            <a:pPr>
              <a:defRPr/>
            </a:pPr>
            <a:r>
              <a:rPr lang="en-GB" sz="2000">
                <a:solidFill>
                  <a:srgbClr val="212A73"/>
                </a:solidFill>
              </a:rPr>
              <a:t>E</a:t>
            </a:r>
            <a:r>
              <a:rPr kumimoji="0" lang="en-GB" sz="2000" b="0" i="0" u="none" strike="noStrike" kern="1200" cap="none" spc="0" normalizeH="0" baseline="0" noProof="0" err="1">
                <a:ln>
                  <a:noFill/>
                </a:ln>
                <a:solidFill>
                  <a:srgbClr val="212A73"/>
                </a:solidFill>
                <a:effectLst/>
                <a:uLnTx/>
                <a:uFillTx/>
                <a:ea typeface="+mn-ea"/>
                <a:cs typeface="+mn-cs"/>
              </a:rPr>
              <a:t>arly</a:t>
            </a:r>
            <a:r>
              <a:rPr kumimoji="0" lang="en-GB" sz="2000" b="0" i="0" u="none" strike="noStrike" kern="1200" cap="none" spc="0" normalizeH="0" baseline="0" noProof="0">
                <a:ln>
                  <a:noFill/>
                </a:ln>
                <a:solidFill>
                  <a:srgbClr val="212A73"/>
                </a:solidFill>
                <a:effectLst/>
                <a:uLnTx/>
                <a:uFillTx/>
                <a:ea typeface="+mn-ea"/>
                <a:cs typeface="+mn-cs"/>
              </a:rPr>
              <a:t> remedial action should be taken where trajectories are not being achieved. </a:t>
            </a:r>
          </a:p>
          <a:p>
            <a:pPr>
              <a:defRPr/>
            </a:pPr>
            <a:r>
              <a:rPr kumimoji="0" lang="en-GB" sz="2000" b="0" i="0" u="none" strike="noStrike" kern="1200" cap="none" spc="0" normalizeH="0" baseline="0" noProof="0">
                <a:ln>
                  <a:noFill/>
                </a:ln>
                <a:solidFill>
                  <a:srgbClr val="212A73"/>
                </a:solidFill>
                <a:effectLst/>
                <a:uLnTx/>
                <a:uFillTx/>
                <a:ea typeface="+mn-ea"/>
                <a:cs typeface="+mn-cs"/>
              </a:rPr>
              <a:t>Planning by health boards should be focussed on achieving high levels of coverage by mid-December.</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must act to significantly reduce the current equity gaps. 2024-25 saw an overall gap of 24% between the most (33.6%) and least deprived 57.6%)</a:t>
            </a:r>
          </a:p>
          <a:p>
            <a:pPr>
              <a:defRPr/>
            </a:pPr>
            <a:r>
              <a:rPr kumimoji="0" lang="en-GB" sz="2000" b="0" i="0" u="none" strike="noStrike" kern="1200" cap="none" spc="0" normalizeH="0" baseline="0" noProof="0">
                <a:ln>
                  <a:noFill/>
                </a:ln>
                <a:solidFill>
                  <a:srgbClr val="212A73"/>
                </a:solidFill>
                <a:effectLst/>
                <a:uLnTx/>
                <a:uFillTx/>
                <a:ea typeface="+mn-ea"/>
                <a:cs typeface="+mn-cs"/>
              </a:rPr>
              <a:t>Taking up a vaccination should be as accessible as possible, and health boards should be ambitious in undertaking activity that minimises patient burden (including travel burden) as much as possible.</a:t>
            </a:r>
          </a:p>
          <a:p>
            <a:pPr>
              <a:defRPr/>
            </a:pPr>
            <a:r>
              <a:rPr kumimoji="0" lang="en-GB" sz="2000" b="0" i="0" u="none" strike="noStrike" kern="1200" cap="none" spc="0" normalizeH="0" baseline="0" noProof="0">
                <a:ln>
                  <a:noFill/>
                </a:ln>
                <a:solidFill>
                  <a:srgbClr val="212A73"/>
                </a:solidFill>
                <a:effectLst/>
                <a:uLnTx/>
                <a:uFillTx/>
                <a:ea typeface="+mn-ea"/>
                <a:cs typeface="+mn-cs"/>
              </a:rPr>
              <a:t>In areas where vaccine uptake trajectories are below expectations, health boards will be expected to commence intervention activities immediately, alongside continued primary care contractor activity.</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F871FDA4-FC07-9F8B-99C7-4BFB7D38DF34}"/>
              </a:ext>
            </a:extLst>
          </p:cNvPr>
          <p:cNvSpPr txBox="1"/>
          <p:nvPr/>
        </p:nvSpPr>
        <p:spPr>
          <a:xfrm>
            <a:off x="304800" y="6352143"/>
            <a:ext cx="1064622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3"/>
              </a:rPr>
              <a:t>The national COVID-19 vaccination programme autumn 2025 (WHC/2025/022) [HTML] | GOV.WALES</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000" dirty="0">
                <a:cs typeface="Arial"/>
              </a:rPr>
              <a:t>Over the past 4 years, population immunity to SARS-CoV-2 has been increasing due to 'hybrid immunity'. This is a combination of naturally acquired immunity following recovery from SARS-CoV-2 infection and vaccine derived immunity</a:t>
            </a:r>
          </a:p>
          <a:p>
            <a:endParaRPr lang="en-GB" sz="2000" dirty="0">
              <a:cs typeface="Arial"/>
            </a:endParaRPr>
          </a:p>
          <a:p>
            <a:r>
              <a:rPr lang="en-GB" sz="2000" dirty="0">
                <a:cs typeface="Arial"/>
              </a:rPr>
              <a:t>COVID-19 is now a relatively mild disease for most people, though it can still be unpleasant, with rates of hospitalisation and death from COVID-19 having reduced significantly since SARS-CoV-2 first emerged</a:t>
            </a:r>
          </a:p>
          <a:p>
            <a:endParaRPr lang="en-GB" sz="2000" dirty="0">
              <a:cs typeface="Arial"/>
            </a:endParaRPr>
          </a:p>
          <a:p>
            <a:r>
              <a:rPr lang="en-GB" sz="2000" dirty="0">
                <a:cs typeface="Arial"/>
              </a:rPr>
              <a:t>Age has always been strongly associated with the risk of hospitalisation and mortality from COVID-19, with the oldest in the population being the most vulnerable</a:t>
            </a:r>
          </a:p>
          <a:p>
            <a:endParaRPr lang="en-GB" sz="2000" dirty="0">
              <a:cs typeface="Arial"/>
            </a:endParaRPr>
          </a:p>
          <a:p>
            <a:r>
              <a:rPr lang="en-GB" sz="2000" dirty="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fld id="{561D0CCE-8DCC-44DC-A653-AE62B1D84A52}" type="slidenum">
              <a:rPr lang="en-GB" smtClean="0"/>
              <a:pPr/>
              <a:t>9</a:t>
            </a:fld>
            <a:endParaRPr lang="en-GB"/>
          </a:p>
        </p:txBody>
      </p:sp>
      <p:sp>
        <p:nvSpPr>
          <p:cNvPr id="4" name="TextBox 5">
            <a:extLst>
              <a:ext uri="{FF2B5EF4-FFF2-40B4-BE49-F238E27FC236}">
                <a16:creationId xmlns:a16="http://schemas.microsoft.com/office/drawing/2014/main" id="{AA692F8A-6135-4273-8AF4-7EF8942101D7}"/>
              </a:ext>
            </a:extLst>
          </p:cNvPr>
          <p:cNvSpPr txBox="1"/>
          <p:nvPr/>
        </p:nvSpPr>
        <p:spPr>
          <a:xfrm>
            <a:off x="1231446" y="6354246"/>
            <a:ext cx="9877425" cy="369332"/>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hlinkClick r:id="rId2"/>
              </a:rPr>
              <a:t>JCVI statement on COVID-19 vaccination in 2025 and spring 2026 - GOV.UK</a:t>
            </a:r>
            <a:endParaRPr lang="en-GB">
              <a:cs typeface="Arial"/>
            </a:endParaRPr>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2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4.xml><?xml version="1.0" encoding="utf-8"?>
<a:theme xmlns:a="http://schemas.openxmlformats.org/drawingml/2006/main" name="3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Covid19</TypeofFAQ>
    <VersionNumbers xmlns="2c9bf0ee-e2fa-4332-ade7-023316494af1">1</VersionNumbers>
    <TypeofDocument xmlns="2c9bf0ee-e2fa-4332-ade7-023316494af1">Training</TypeofDocument>
    <LifeCourse xmlns="2c9bf0ee-e2fa-4332-ade7-023316494af1">
      <Value>Pre-School</Value>
    </LifeCourse>
    <TypeofDocument0 xmlns="2c9bf0ee-e2fa-4332-ade7-023316494af1">Training Slides</TypeofDocument0>
    <test xmlns="2c9bf0ee-e2fa-4332-ade7-023316494af1" xsi:nil="true"/>
    <VersionHistory xmlns="2c9bf0ee-e2fa-4332-ade7-023316494af1" xsi:nil="true"/>
    <TaxCatchAll xmlns="fdfaf355-f7ae-47f3-8f93-739a60756710" xsi:nil="true"/>
    <lcf76f155ced4ddcb4097134ff3c332f xmlns="2c9bf0ee-e2fa-4332-ade7-023316494af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4A941F1-F9CE-4E8E-A345-F614F36569C2}">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2c9bf0ee-e2fa-4332-ade7-023316494af1"/>
    <ds:schemaRef ds:uri="c5c4c049-fd51-4c1e-8931-c678015eeba8"/>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TotalTime>
  <Words>8713</Words>
  <Application>Microsoft Office PowerPoint</Application>
  <PresentationFormat>Widescreen</PresentationFormat>
  <Paragraphs>592</Paragraphs>
  <Slides>58</Slides>
  <Notes>35</Notes>
  <HiddenSlides>0</HiddenSlides>
  <MMClips>0</MMClips>
  <ScaleCrop>false</ScaleCrop>
  <HeadingPairs>
    <vt:vector size="4" baseType="variant">
      <vt:variant>
        <vt:lpstr>Theme</vt:lpstr>
      </vt:variant>
      <vt:variant>
        <vt:i4>4</vt:i4>
      </vt:variant>
      <vt:variant>
        <vt:lpstr>Slide Titles</vt:lpstr>
      </vt:variant>
      <vt:variant>
        <vt:i4>58</vt:i4>
      </vt:variant>
    </vt:vector>
  </HeadingPairs>
  <TitlesOfParts>
    <vt:vector size="62" baseType="lpstr">
      <vt:lpstr>Office Theme</vt:lpstr>
      <vt:lpstr>1_Office Theme</vt:lpstr>
      <vt:lpstr>2_Office Theme</vt:lpstr>
      <vt:lpstr>3_Office Theme</vt:lpstr>
      <vt:lpstr>PowerPoint Presentation</vt:lpstr>
      <vt:lpstr>Acknowledgements</vt:lpstr>
      <vt:lpstr>COVID-19 Vaccination for individuals aged 6 months to 11 years for Autumn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The national COVID-19 vaccination programme autumn 2025 (WHC/2025/022) published 27 June 2025 (1)</vt:lpstr>
      <vt:lpstr>The national COVID-19 vaccination programme autumn 2025 (WHC/2025/022) published 27 June 2025 (2)</vt:lpstr>
      <vt:lpstr>COVID-19 and severe disease</vt:lpstr>
      <vt:lpstr>Individuals aged 6 months to 11 years with severe immunosuppression </vt:lpstr>
      <vt:lpstr>Dosing and schedule</vt:lpstr>
      <vt:lpstr>Recommended vaccine dose intervals for infants from 6 months to 4 years who are severely immunosuppressed:</vt:lpstr>
      <vt:lpstr>Vaccine dose intervals for individuals who become or have recently become immunosuppressed</vt:lpstr>
      <vt:lpstr>Additional Doses</vt:lpstr>
      <vt:lpstr>Timing of additional doses</vt:lpstr>
      <vt:lpstr>Individuals who receive bone marrow transplant and CAR-T therapy</vt:lpstr>
      <vt:lpstr>PowerPoint Presentation</vt:lpstr>
      <vt:lpstr>Presentation: Pfizer Comirnaty® LP.8.1  3 microgram per dose dispersion for injection  COVID-19 mRNA Vaccine </vt:lpstr>
      <vt:lpstr>PowerPoint Presentation</vt:lpstr>
      <vt:lpstr>Presentation: Pfizer Comirnaty® LP.8.1  10 microgram per dose dispersion for injection COVID-19 mRNA Vaccine</vt:lpstr>
      <vt:lpstr>Storage: Pfizer Comirnaty® LP.8.1 COVID-19 mRNA Vaccines</vt:lpstr>
      <vt:lpstr>List of excipients: Pfizer Comirnaty® LP.8.1  COVID-19 mRNA Vaccines</vt:lpstr>
      <vt:lpstr>Polyethylene glycol (PEG) </vt:lpstr>
      <vt:lpstr>Prior to giving Pfizer Comirnaty® LP.8.1  COVID-19 mRNA Vaccines</vt:lpstr>
      <vt:lpstr>Contraindications: Pfizer Comirnaty® LP.8.1 COVID-19 mRNA Vaccines</vt:lpstr>
      <vt:lpstr>VanishPoint® combined needle and syringe product Only required with Prizer Comirnaty ® LP.8.1 3 microgram per dose dispersion for injection COVID-19 mRNA Vaccine </vt:lpstr>
      <vt:lpstr>GBUK Safety Syringe 1ml 25G x 25mm with needle cover</vt:lpstr>
      <vt:lpstr>Dilution: Comirnaty® LP.8.1 3 microgram per dose dispersion for injection COVID-19 mRNA Vaccine (1)</vt:lpstr>
      <vt:lpstr>Dilution: Pfizer Comirnaty® LP.8.1 3 microgram per dose dispersion for injection COVID-19 mRNA Vaccine (2)</vt:lpstr>
      <vt:lpstr>Dilution: Pfizer Comirnaty® LP.8.1 3 microgram per dose dispersion for injection COVID-19 mRNA Vaccine (3)</vt:lpstr>
      <vt:lpstr>Dose preparation: Pfizer Comirnaty® LP.8.1  3 microgram per dose dispersion for injection COVID-19 mRNA Vaccine </vt:lpstr>
      <vt:lpstr>Patient Group Direction (PGD) and National Protocols</vt:lpstr>
      <vt:lpstr>Site of administration:</vt:lpstr>
      <vt:lpstr>Vaccination site</vt:lpstr>
      <vt:lpstr>Vaccinating Individuals with bleeding disorders</vt:lpstr>
      <vt:lpstr>Disposal: Pfizer  Comirnaty LP.8.1 COVID-19 mRNA Vaccines</vt:lpstr>
      <vt:lpstr>Adverse reactions </vt:lpstr>
      <vt:lpstr>Myocarditis and pericarditis</vt:lpstr>
      <vt:lpstr>Guillain-Barré syndrome (GBS)</vt:lpstr>
      <vt:lpstr>Individuals with a history of immune thrombocytopenia </vt:lpstr>
      <vt:lpstr>Erythema multiforme</vt:lpstr>
      <vt:lpstr>Co-administration with other vaccines</vt:lpstr>
      <vt:lpstr>Post vaccination waiting times</vt:lpstr>
      <vt:lpstr>Clinical Assessment  </vt:lpstr>
      <vt:lpstr>Tips to support clinical assessment  and informed consent  </vt:lpstr>
      <vt:lpstr>Informed consent</vt:lpstr>
      <vt:lpstr>Self consent and Gillick Competence </vt:lpstr>
      <vt:lpstr>Reporting Adverse Events </vt:lpstr>
      <vt:lpstr>Key messages</vt:lpstr>
      <vt:lpstr>Public resources Autumn 2025</vt:lpstr>
      <vt:lpstr>Clinical script</vt:lpstr>
      <vt:lpstr>Further information to support the COVID-19 Vaccination Programme for those aged 6 months to 4 years</vt:lpstr>
      <vt:lpstr>Distraction techniques to minimise a child's anxiety during vaccination </vt:lpstr>
      <vt:lpstr>PowerPoint Presentation</vt:lpstr>
      <vt:lpstr>Using motivational interviewing for better conversations  </vt:lpstr>
      <vt:lpstr>PowerPoint Presentation</vt:lpstr>
      <vt:lpstr>Further information (1)</vt:lpstr>
      <vt:lpstr>Further information (2)</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158</cp:revision>
  <dcterms:created xsi:type="dcterms:W3CDTF">2020-12-14T08:16:43Z</dcterms:created>
  <dcterms:modified xsi:type="dcterms:W3CDTF">2025-09-09T08:20:32Z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