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notesMasterIdLst>
    <p:notesMasterId r:id="rId58"/>
  </p:notesMasterIdLst>
  <p:sldIdLst>
    <p:sldId id="2147376681" r:id="rId6"/>
    <p:sldId id="259" r:id="rId7"/>
    <p:sldId id="2147375750" r:id="rId8"/>
    <p:sldId id="2147375902" r:id="rId9"/>
    <p:sldId id="2147375752" r:id="rId10"/>
    <p:sldId id="2147375753" r:id="rId11"/>
    <p:sldId id="2147375754" r:id="rId12"/>
    <p:sldId id="2147375755" r:id="rId13"/>
    <p:sldId id="2147375756" r:id="rId14"/>
    <p:sldId id="2147375757" r:id="rId15"/>
    <p:sldId id="2147375758" r:id="rId16"/>
    <p:sldId id="2147376641" r:id="rId17"/>
    <p:sldId id="2147376642" r:id="rId18"/>
    <p:sldId id="2147376643" r:id="rId19"/>
    <p:sldId id="2147376644" r:id="rId20"/>
    <p:sldId id="2147376645" r:id="rId21"/>
    <p:sldId id="2147376646" r:id="rId22"/>
    <p:sldId id="2147376596" r:id="rId23"/>
    <p:sldId id="2147376647" r:id="rId24"/>
    <p:sldId id="2147376564" r:id="rId25"/>
    <p:sldId id="2147376649" r:id="rId26"/>
    <p:sldId id="2147376650" r:id="rId27"/>
    <p:sldId id="2147376651" r:id="rId28"/>
    <p:sldId id="2147376652" r:id="rId29"/>
    <p:sldId id="2147376653" r:id="rId30"/>
    <p:sldId id="2147376654" r:id="rId31"/>
    <p:sldId id="2147376655" r:id="rId32"/>
    <p:sldId id="2147376680" r:id="rId33"/>
    <p:sldId id="2147376657" r:id="rId34"/>
    <p:sldId id="2147376658" r:id="rId35"/>
    <p:sldId id="2147375829" r:id="rId36"/>
    <p:sldId id="2147376549" r:id="rId37"/>
    <p:sldId id="2147375852" r:id="rId38"/>
    <p:sldId id="2147376659" r:id="rId39"/>
    <p:sldId id="2147376660" r:id="rId40"/>
    <p:sldId id="2147376661" r:id="rId41"/>
    <p:sldId id="2147376665" r:id="rId42"/>
    <p:sldId id="2147376666" r:id="rId43"/>
    <p:sldId id="2147376668" r:id="rId44"/>
    <p:sldId id="2147376667" r:id="rId45"/>
    <p:sldId id="2147376669" r:id="rId46"/>
    <p:sldId id="2147376670" r:id="rId47"/>
    <p:sldId id="2147376682" r:id="rId48"/>
    <p:sldId id="2147376671" r:id="rId49"/>
    <p:sldId id="2147376672" r:id="rId50"/>
    <p:sldId id="2147376594" r:id="rId51"/>
    <p:sldId id="2147376674" r:id="rId52"/>
    <p:sldId id="2147376675" r:id="rId53"/>
    <p:sldId id="2147376676" r:id="rId54"/>
    <p:sldId id="2147376677" r:id="rId55"/>
    <p:sldId id="2147376678" r:id="rId56"/>
    <p:sldId id="2147376679"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89AFE47-C33C-6317-5D80-394894170595}" name="Clare Powell (Public Health Wales)" initials="CW" userId="S::clare.powell2@wales.nhs.uk::d7f25bbe-a553-4284-9dbf-a45ba97dae4b" providerId="AD"/>
  <p188:author id="{C11460A8-C1E2-2352-9CA8-9FFD42E0F657}" name="Clare Powell (Public Health Wales)" initials="CP(HW" userId="S::Clare.Powell2@wales.nhs.uk::d7f25bbe-a553-4284-9dbf-a45ba97dae4b" providerId="AD"/>
  <p188:author id="{7E7468D4-90F3-629A-FC72-77268836BECB}" name="Hawys Youlden (Public Health Wales - No.2 Capital Quarter)" initials="HQ" userId="S::hawys.youlden2@wales.nhs.uk::a640df3f-f1c5-4512-b62e-09302c969a5e" providerId="AD"/>
  <p188:author id="{2B1B84EE-57B4-63E8-1F44-723F5233FCE3}" name="Hawys Youlden (Public Health Wales - No.2 Capital Quarter)" initials="HY(HWNCQ" userId="S::Hawys.Youlden2@wales.nhs.uk::a640df3f-f1c5-4512-b62e-09302c969a5e"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C09E81-2B95-44BF-8CB3-C2C9DF26617A}" v="1" dt="2025-09-04T13:45:54.839"/>
    <p1510:client id="{5301C583-0A16-D7B4-285E-706FBEE6E811}" v="8" dt="2025-09-03T20:01:09.684"/>
    <p1510:client id="{7504C935-6F24-B491-6532-5CDA835B265F}" v="293" dt="2025-09-03T15:34:08.783"/>
    <p1510:client id="{BB6525F4-6AC6-4E86-B040-BE678DBCE49E}" v="2" dt="2025-09-03T20:02:39.324"/>
    <p1510:client id="{F9E59C74-296F-B5A8-204D-A900ACDB6AED}" v="66" dt="2025-09-04T10:20:10.1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notesMaster" Target="notesMasters/notesMaster1.xml"/><Relationship Id="rId5" Type="http://schemas.openxmlformats.org/officeDocument/2006/relationships/slideMaster" Target="slideMasters/slideMaster2.xml"/><Relationship Id="rId61"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microsoft.com/office/2018/10/relationships/authors" Target="author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7AD4D9-8AF2-496F-A415-B82576ECCFC5}" type="datetimeFigureOut">
              <a:t>9/9/2025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8AA4BB-B87A-4C65-BA72-7B766A56B35D}" type="slidenum">
              <a:t>‹#›</a:t>
            </a:fld>
            <a:endParaRPr lang="en-US"/>
          </a:p>
        </p:txBody>
      </p:sp>
    </p:spTree>
    <p:extLst>
      <p:ext uri="{BB962C8B-B14F-4D97-AF65-F5344CB8AC3E}">
        <p14:creationId xmlns:p14="http://schemas.microsoft.com/office/powerpoint/2010/main" val="384760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gov.uk/government/publications/immunisation-of-individuals-with-underlying-medical-conditions-the-green-book-chapter-7)"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medicines.org.uk/emc/product/100163/smpc"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gov.uk/government/publications/vaccine-safety-and-adverse-events-following-immunisation-the-green-book-chapter-8"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s://www.resus.org.uk/about-us/news-and-events/rcuk-publishes-anaphylaxis-guidance-vaccination-settings" TargetMode="Externa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medicines.org.uk/emc/product/100163/smpc"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medicines.org.uk/emc/product/100163/smpc"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medicines.org.uk/emc/product/100163/smpc"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phw.nhs.wales/topics/immunisation-and-vaccines/leaflets/"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slide" Target="../slides/slide48.xml"/><Relationship Id="rId1" Type="http://schemas.openxmlformats.org/officeDocument/2006/relationships/notesMaster" Target="../notesMasters/notesMaster1.xml"/><Relationship Id="rId4" Type="http://schemas.openxmlformats.org/officeDocument/2006/relationships/hyperlink" Target="https://phw.nhs.wales/topics/immunisation-and-vaccines/covid-19-vaccination-information/about-the-vaccine/" TargetMode="Externa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www.gov.uk/government/publications/covid-19-vaccination-programme-guidance-for-healthcare-practitioners"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gov.uk/government/publications/covid-19-vaccination-in-2025-and-spring-2026-jcvi-advice/jcvi-statement-on-covid-19-vaccination-in-2025-and-spring-2026"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Material contained in this document may be reproduced without prior permission provided it is done so accurately and is not used in a misleading context.</a:t>
            </a:r>
          </a:p>
          <a:p>
            <a:r>
              <a:rPr lang="en-US"/>
              <a:t>Acknowledgement to Public Health Wales NHS Trust to be stated.</a:t>
            </a:r>
          </a:p>
          <a:p>
            <a:r>
              <a:rPr lang="en-US"/>
              <a:t>© 2025 Public Health Wales NHS Trust.</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2D8AA4BB-B87A-4C65-BA72-7B766A56B35D}" type="slidenum">
              <a:rPr lang="en-US"/>
              <a:t>1</a:t>
            </a:fld>
            <a:endParaRPr lang="en-US"/>
          </a:p>
        </p:txBody>
      </p:sp>
    </p:spTree>
    <p:extLst>
      <p:ext uri="{BB962C8B-B14F-4D97-AF65-F5344CB8AC3E}">
        <p14:creationId xmlns:p14="http://schemas.microsoft.com/office/powerpoint/2010/main" val="5848969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After treatment and recovery, these individuals should be considered for a full course of revaccination for all vaccines used in the routine </a:t>
            </a:r>
            <a:r>
              <a:rPr lang="en-US" err="1"/>
              <a:t>programme</a:t>
            </a:r>
            <a:r>
              <a:rPr lang="en-US"/>
              <a:t> (</a:t>
            </a:r>
            <a:r>
              <a:rPr lang="en-US">
                <a:hlinkClick r:id="rId3"/>
              </a:rPr>
              <a:t>https://www.gov.uk/government/publications/immunisation-of-individuals-with-underlying-medical-conditions-the-green-book-chapter-7)</a:t>
            </a:r>
            <a:r>
              <a:rPr lang="en-US"/>
              <a:t> under specialist advice. </a:t>
            </a:r>
          </a:p>
        </p:txBody>
      </p:sp>
      <p:sp>
        <p:nvSpPr>
          <p:cNvPr id="4" name="Slide Number Placeholder 3"/>
          <p:cNvSpPr>
            <a:spLocks noGrp="1"/>
          </p:cNvSpPr>
          <p:nvPr>
            <p:ph type="sldNum" sz="quarter" idx="5"/>
          </p:nvPr>
        </p:nvSpPr>
        <p:spPr/>
        <p:txBody>
          <a:bodyPr/>
          <a:lstStyle/>
          <a:p>
            <a:fld id="{2D8AA4BB-B87A-4C65-BA72-7B766A56B35D}" type="slidenum">
              <a:rPr lang="en-US"/>
              <a:t>15</a:t>
            </a:fld>
            <a:endParaRPr lang="en-US"/>
          </a:p>
        </p:txBody>
      </p:sp>
    </p:spTree>
    <p:extLst>
      <p:ext uri="{BB962C8B-B14F-4D97-AF65-F5344CB8AC3E}">
        <p14:creationId xmlns:p14="http://schemas.microsoft.com/office/powerpoint/2010/main" val="29628154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Comirnaty KP.2 30 micrograms/dose dispersion for injection - Summary of Product Characteristics (SmPC) - (</a:t>
            </a:r>
            <a:r>
              <a:rPr lang="en-GB" err="1">
                <a:hlinkClick r:id="rId3"/>
              </a:rPr>
              <a:t>emc</a:t>
            </a:r>
            <a:r>
              <a:rPr lang="en-GB">
                <a:hlinkClick r:id="rId3"/>
              </a:rPr>
              <a:t>) | 100163</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747685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17805979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0E9AB69-1183-4A53-8418-DBE90C92BBE7}" type="slidenum">
              <a:rPr lang="en-GB" smtClean="0"/>
              <a:t>20</a:t>
            </a:fld>
            <a:endParaRPr lang="en-GB"/>
          </a:p>
        </p:txBody>
      </p:sp>
    </p:spTree>
    <p:extLst>
      <p:ext uri="{BB962C8B-B14F-4D97-AF65-F5344CB8AC3E}">
        <p14:creationId xmlns:p14="http://schemas.microsoft.com/office/powerpoint/2010/main" val="677106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21</a:t>
            </a:fld>
            <a:endParaRPr lang="en-GB"/>
          </a:p>
        </p:txBody>
      </p:sp>
    </p:spTree>
    <p:extLst>
      <p:ext uri="{BB962C8B-B14F-4D97-AF65-F5344CB8AC3E}">
        <p14:creationId xmlns:p14="http://schemas.microsoft.com/office/powerpoint/2010/main" val="5597583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Before administering a COVID-19 vaccine, it is important to check for any relevant medical history including allergies and any previous history of severe reaction to a vaccine.</a:t>
            </a:r>
            <a:r>
              <a:rPr lang="en-GB" sz="1200">
                <a:solidFill>
                  <a:srgbClr val="002060"/>
                </a:solidFill>
                <a:effectLst/>
                <a:latin typeface="Arial" panose="020B0604020202020204" pitchFamily="34" charset="0"/>
                <a:ea typeface="Calibri" panose="020F0502020204030204" pitchFamily="34" charset="0"/>
              </a:rPr>
              <a:t> Facilities for management of paediatric anaphylaxis should be available at all vaccination sites. (See </a:t>
            </a:r>
            <a:r>
              <a:rPr lang="en-GB" sz="1200" u="sng">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3"/>
              </a:rPr>
              <a:t>Chapter 8</a:t>
            </a:r>
            <a:r>
              <a:rPr lang="en-GB" sz="1200">
                <a:solidFill>
                  <a:srgbClr val="000000"/>
                </a:solidFill>
                <a:effectLst/>
                <a:latin typeface="Arial" panose="020B0604020202020204" pitchFamily="34" charset="0"/>
                <a:ea typeface="Calibri" panose="020F0502020204030204" pitchFamily="34" charset="0"/>
              </a:rPr>
              <a:t> </a:t>
            </a:r>
            <a:r>
              <a:rPr lang="en-GB" sz="1200">
                <a:solidFill>
                  <a:srgbClr val="002060"/>
                </a:solidFill>
                <a:effectLst/>
                <a:latin typeface="Arial" panose="020B0604020202020204" pitchFamily="34" charset="0"/>
                <a:ea typeface="Calibri" panose="020F0502020204030204" pitchFamily="34" charset="0"/>
              </a:rPr>
              <a:t>of the Green Book: https://www.gov.uk/government/publications/vaccine-safety-and-adverse-events-following-immunisation-the-green-book-chapter-8 ) </a:t>
            </a:r>
            <a:r>
              <a:rPr lang="en-GB" sz="1200">
                <a:solidFill>
                  <a:srgbClr val="002060"/>
                </a:solidFill>
                <a:effectLst/>
                <a:latin typeface="Arial" panose="020B0604020202020204" pitchFamily="34" charset="0"/>
                <a:ea typeface="Times New Roman" panose="02020603050405020304" pitchFamily="18" charset="0"/>
                <a:cs typeface="Frutiger 45 Light"/>
              </a:rPr>
              <a:t>and advice issued by the </a:t>
            </a:r>
            <a:r>
              <a:rPr lang="en-GB" sz="1200" u="sng">
                <a:solidFill>
                  <a:srgbClr val="0000FF"/>
                </a:solidFill>
                <a:effectLst/>
                <a:latin typeface="Arial" panose="020B0604020202020204" pitchFamily="34" charset="0"/>
                <a:ea typeface="Times New Roman" panose="02020603050405020304" pitchFamily="18" charset="0"/>
                <a:cs typeface="Frutiger 45 Light"/>
                <a:hlinkClick r:id="rId4"/>
              </a:rPr>
              <a:t>Resuscitation Council</a:t>
            </a:r>
            <a:r>
              <a:rPr lang="en-GB" sz="1200" u="sng">
                <a:solidFill>
                  <a:srgbClr val="0000FF"/>
                </a:solidFill>
                <a:effectLst/>
                <a:latin typeface="Arial" panose="020B0604020202020204" pitchFamily="34" charset="0"/>
                <a:ea typeface="Times New Roman" panose="02020603050405020304" pitchFamily="18" charset="0"/>
                <a:cs typeface="Frutiger 45 Light"/>
              </a:rPr>
              <a:t> (https://www.resus.org.uk/)</a:t>
            </a:r>
            <a:r>
              <a:rPr lang="en-GB" sz="1200">
                <a:solidFill>
                  <a:srgbClr val="000000"/>
                </a:solidFill>
                <a:effectLst/>
                <a:latin typeface="Arial" panose="020B0604020202020204" pitchFamily="34" charset="0"/>
                <a:ea typeface="Times New Roman" panose="02020603050405020304" pitchFamily="18" charset="0"/>
                <a:cs typeface="Frutiger 45 Ligh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22</a:t>
            </a:fld>
            <a:endParaRPr lang="en-GB"/>
          </a:p>
        </p:txBody>
      </p:sp>
    </p:spTree>
    <p:extLst>
      <p:ext uri="{BB962C8B-B14F-4D97-AF65-F5344CB8AC3E}">
        <p14:creationId xmlns:p14="http://schemas.microsoft.com/office/powerpoint/2010/main" val="30497484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Comirnaty KP.2 should be prepared by a healthcare professional using aseptic technique to ensure the sterility of the prepared dispersion. Opened vial Chemical and physical in-use stability has been demonstrated for 12 hours at 2 ºC to 30 ºC, which includes up to 6 hours transportation time. From a microbiological point of view, unless the method of opening precludes the risks of microbial contamination, the product should be used immediately. If not used immediately, in-use storage times and conditions are the responsibility of the user.</a:t>
            </a:r>
          </a:p>
          <a:p>
            <a:r>
              <a:rPr lang="en-GB">
                <a:hlinkClick r:id="rId3"/>
              </a:rPr>
              <a:t>Comirnaty KP.2 30 micrograms/dose dispersion for injection - Summary of Product Characteristics (SmPC) - (emc) | 100163</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23</a:t>
            </a:fld>
            <a:endParaRPr lang="en-GB"/>
          </a:p>
        </p:txBody>
      </p:sp>
    </p:spTree>
    <p:extLst>
      <p:ext uri="{BB962C8B-B14F-4D97-AF65-F5344CB8AC3E}">
        <p14:creationId xmlns:p14="http://schemas.microsoft.com/office/powerpoint/2010/main" val="26695654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Comirnaty KP.2 30 micrograms/dose dispersion for injection - Summary of Product Characteristics (SmPC) - (emc) | 100163</a:t>
            </a:r>
            <a:endParaRPr lang="en-US"/>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2623496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Safety needles will be dead volume (low dose) to allow for extraction of an extra dose of vaccine.</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32346100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3194273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*This should be either through a face to face taught course or a blended approach of both e-learning and a face to face taught course. 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7153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effectLst/>
                <a:latin typeface="Segoe UI" panose="020B0502040204020203" pitchFamily="34" charset="0"/>
              </a:rPr>
              <a:t>Giving vaccine into the muscle: </a:t>
            </a:r>
            <a:endParaRPr lang="en-GB" sz="1800">
              <a:effectLst/>
              <a:latin typeface="Arial" panose="020B0604020202020204" pitchFamily="34" charset="0"/>
            </a:endParaRPr>
          </a:p>
          <a:p>
            <a:r>
              <a:rPr lang="en-GB" sz="1800">
                <a:effectLst/>
                <a:latin typeface="Segoe UI" panose="020B0502040204020203" pitchFamily="34" charset="0"/>
              </a:rPr>
              <a:t>leads to a better immune response to the vaccine (as the muscle contains the appropriate cells necessary to initiate the immune response).</a:t>
            </a:r>
            <a:endParaRPr lang="en-GB" sz="1800">
              <a:effectLst/>
              <a:latin typeface="Arial" panose="020B0604020202020204" pitchFamily="34" charset="0"/>
            </a:endParaRPr>
          </a:p>
          <a:p>
            <a:r>
              <a:rPr lang="en-GB" sz="1800">
                <a:effectLst/>
                <a:latin typeface="Segoe UI" panose="020B0502040204020203" pitchFamily="34" charset="0"/>
              </a:rPr>
              <a:t>is less likely to cause local reactions than if the vaccine is given into the skin (subcutaneously).</a:t>
            </a:r>
            <a:endParaRPr lang="en-GB" sz="1800">
              <a:effectLst/>
              <a:latin typeface="Arial" panose="020B0604020202020204" pitchFamily="34" charset="0"/>
            </a:endParaRPr>
          </a:p>
          <a:p>
            <a:endParaRPr lang="en-GB"/>
          </a:p>
        </p:txBody>
      </p:sp>
      <p:sp>
        <p:nvSpPr>
          <p:cNvPr id="4" name="Slide Number Placeholder 3"/>
          <p:cNvSpPr>
            <a:spLocks noGrp="1"/>
          </p:cNvSpPr>
          <p:nvPr>
            <p:ph type="sldNum" sz="quarter" idx="5"/>
          </p:nvPr>
        </p:nvSpPr>
        <p:spPr/>
        <p:txBody>
          <a:bodyPr/>
          <a:lstStyle/>
          <a:p>
            <a:fld id="{2D8AA4BB-B87A-4C65-BA72-7B766A56B35D}" type="slidenum">
              <a:rPr lang="en-GB" smtClean="0"/>
              <a:t>29</a:t>
            </a:fld>
            <a:endParaRPr lang="en-GB"/>
          </a:p>
        </p:txBody>
      </p:sp>
    </p:spTree>
    <p:extLst>
      <p:ext uri="{BB962C8B-B14F-4D97-AF65-F5344CB8AC3E}">
        <p14:creationId xmlns:p14="http://schemas.microsoft.com/office/powerpoint/2010/main" val="11194526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200" b="1"/>
              <a:t>Thrombocytopenia and coagulation disorders </a:t>
            </a:r>
          </a:p>
          <a:p>
            <a:pPr marL="0" indent="0">
              <a:buNone/>
            </a:pPr>
            <a:r>
              <a:rPr lang="en-GB" sz="1200"/>
              <a:t>As with other intramuscular injections, the vaccine should be given with caution in individuals receiving anticoagulant therapy or those with thrombocytopenia or any coagulation disorder (such as haemophilia) because bleeding or bruising may occur following an intramuscular administration in these individuals.</a:t>
            </a:r>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62644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*more frequently observed after booster doses </a:t>
            </a:r>
            <a:r>
              <a:rPr lang="en-GB" sz="2800">
                <a:hlinkClick r:id="rId3"/>
              </a:rPr>
              <a:t>Comirnaty KP.2 30 micrograms/dose dispersion for injection - Summary of Product Characteristics (SmPC) - (</a:t>
            </a:r>
            <a:r>
              <a:rPr lang="en-GB" sz="2800" err="1">
                <a:hlinkClick r:id="rId3"/>
              </a:rPr>
              <a:t>emc</a:t>
            </a:r>
            <a:r>
              <a:rPr lang="en-GB" sz="2800">
                <a:hlinkClick r:id="rId3"/>
              </a:rPr>
              <a:t>) | 100163</a:t>
            </a:r>
            <a:endParaRPr lang="en-GB" sz="180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2612155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trike="sngStrike"/>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39814787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86819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11364725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58D04E-65DF-D91D-2186-6542B9640D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77FB89-228D-A957-2CB4-12F72A420E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06FA95-689E-31CD-7024-C3CA35DC48A9}"/>
              </a:ext>
            </a:extLst>
          </p:cNvPr>
          <p:cNvSpPr>
            <a:spLocks noGrp="1"/>
          </p:cNvSpPr>
          <p:nvPr>
            <p:ph type="body" idx="1"/>
          </p:nvPr>
        </p:nvSpPr>
        <p:spPr/>
        <p:txBody>
          <a:bodyPr/>
          <a:lstStyle/>
          <a:p>
            <a:endParaRPr lang="en-GB">
              <a:ea typeface="Calibri"/>
              <a:cs typeface="Calibri"/>
            </a:endParaRPr>
          </a:p>
        </p:txBody>
      </p:sp>
      <p:sp>
        <p:nvSpPr>
          <p:cNvPr id="4" name="Footer Placeholder 3">
            <a:extLst>
              <a:ext uri="{FF2B5EF4-FFF2-40B4-BE49-F238E27FC236}">
                <a16:creationId xmlns:a16="http://schemas.microsoft.com/office/drawing/2014/main" id="{EC7DBCD8-C6F9-3A2E-92F5-2AD092DA84BB}"/>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C2F8AF2F-CB57-EC7B-84B5-53823AA41106}"/>
              </a:ext>
            </a:extLst>
          </p:cNvPr>
          <p:cNvSpPr>
            <a:spLocks noGrp="1"/>
          </p:cNvSpPr>
          <p:nvPr>
            <p:ph type="sldNum" sz="quarter" idx="5"/>
          </p:nvPr>
        </p:nvSpPr>
        <p:spPr/>
        <p:txBody>
          <a:bodyPr/>
          <a:lstStyle/>
          <a:p>
            <a:fld id="{50E9AB69-1183-4A53-8418-DBE90C92BBE7}" type="slidenum">
              <a:rPr lang="en-GB" smtClean="0"/>
              <a:t>43</a:t>
            </a:fld>
            <a:endParaRPr lang="en-GB"/>
          </a:p>
        </p:txBody>
      </p:sp>
    </p:spTree>
    <p:extLst>
      <p:ext uri="{BB962C8B-B14F-4D97-AF65-F5344CB8AC3E}">
        <p14:creationId xmlns:p14="http://schemas.microsoft.com/office/powerpoint/2010/main" val="6600780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Leaflets - Public Health Wales</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3045504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a:ea typeface="Calibri"/>
                <a:cs typeface="Calibri"/>
              </a:rPr>
              <a:t>*</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40479612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47</a:t>
            </a:fld>
            <a:endParaRPr lang="en-GB"/>
          </a:p>
        </p:txBody>
      </p:sp>
    </p:spTree>
    <p:extLst>
      <p:ext uri="{BB962C8B-B14F-4D97-AF65-F5344CB8AC3E}">
        <p14:creationId xmlns:p14="http://schemas.microsoft.com/office/powerpoint/2010/main" val="39444045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Resources for health and social care professionals - Public Health Wales (</a:t>
            </a:r>
            <a:r>
              <a:rPr lang="en-GB" err="1">
                <a:hlinkClick r:id="rId3"/>
              </a:rPr>
              <a:t>nhs.wales</a:t>
            </a:r>
            <a:r>
              <a:rPr lang="en-GB">
                <a:hlinkClick r:id="rId3"/>
              </a:rPr>
              <a:t>)</a:t>
            </a:r>
            <a:endParaRPr lang="en-GB"/>
          </a:p>
          <a:p>
            <a:r>
              <a:rPr lang="en-GB">
                <a:hlinkClick r:id="rId4"/>
              </a:rPr>
              <a:t>About the vaccine - Public Health Wales (</a:t>
            </a:r>
            <a:r>
              <a:rPr lang="en-GB" err="1">
                <a:hlinkClick r:id="rId4"/>
              </a:rPr>
              <a:t>nhs.wales</a:t>
            </a:r>
            <a:r>
              <a:rPr lang="en-GB">
                <a:hlinkClick r:id="rId4"/>
              </a:rPr>
              <a:t>)</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48</a:t>
            </a:fld>
            <a:endParaRPr lang="en-GB"/>
          </a:p>
        </p:txBody>
      </p:sp>
    </p:spTree>
    <p:extLst>
      <p:ext uri="{BB962C8B-B14F-4D97-AF65-F5344CB8AC3E}">
        <p14:creationId xmlns:p14="http://schemas.microsoft.com/office/powerpoint/2010/main" val="6648018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0E9AB69-1183-4A53-8418-DBE90C92BBE7}" type="slidenum">
              <a:rPr lang="en-GB" smtClean="0"/>
              <a:t>50</a:t>
            </a:fld>
            <a:endParaRPr lang="en-GB"/>
          </a:p>
        </p:txBody>
      </p:sp>
    </p:spTree>
    <p:extLst>
      <p:ext uri="{BB962C8B-B14F-4D97-AF65-F5344CB8AC3E}">
        <p14:creationId xmlns:p14="http://schemas.microsoft.com/office/powerpoint/2010/main" val="34139196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https://www.gov.uk/government/publications/covid-19-vaccination-programme-guidance-for-healthcare-practitioners</a:t>
            </a:r>
            <a:endParaRPr lang="en-GB" sz="1800">
              <a:effectLst/>
              <a:latin typeface="Times New Roman" panose="02020603050405020304" pitchFamily="18" charset="0"/>
              <a:ea typeface="Times New Roman" panose="02020603050405020304" pitchFamily="18" charset="0"/>
            </a:endParaRPr>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51</a:t>
            </a:fld>
            <a:endParaRPr lang="en-GB"/>
          </a:p>
        </p:txBody>
      </p:sp>
    </p:spTree>
    <p:extLst>
      <p:ext uri="{BB962C8B-B14F-4D97-AF65-F5344CB8AC3E}">
        <p14:creationId xmlns:p14="http://schemas.microsoft.com/office/powerpoint/2010/main" val="12396137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52</a:t>
            </a:fld>
            <a:endParaRPr lang="en-GB"/>
          </a:p>
        </p:txBody>
      </p:sp>
    </p:spTree>
    <p:extLst>
      <p:ext uri="{BB962C8B-B14F-4D97-AF65-F5344CB8AC3E}">
        <p14:creationId xmlns:p14="http://schemas.microsoft.com/office/powerpoint/2010/main" val="434623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r>
              <a:rPr lang="en-US">
                <a:solidFill>
                  <a:srgbClr val="212A73"/>
                </a:solidFill>
              </a:rPr>
              <a:t>*Compared to autumn 2024-25, the increase in the lowest age eligible (from 65 to 75 years) now bring the autumn and spring campaigns eligibility into alignment. This is based on the same principles and evidence as outlined previously, with vaccine being targeted at those with the highest risk of severe disease, where the greatest impact will be felt. </a:t>
            </a:r>
            <a:r>
              <a:rPr lang="en-GB">
                <a:solidFill>
                  <a:srgbClr val="00A7A7"/>
                </a:solidFill>
                <a:hlinkClick r:id="rId3"/>
              </a:rPr>
              <a:t>COVID-19 chapter of the Green Book</a:t>
            </a:r>
            <a:r>
              <a:rPr lang="en-US">
                <a:solidFill>
                  <a:srgbClr val="212A73"/>
                </a:solidFill>
              </a:rPr>
              <a:t> </a:t>
            </a:r>
            <a:endParaRPr lang="en-GB">
              <a:solidFill>
                <a:srgbClr val="212A73"/>
              </a:solidFill>
            </a:endParaRPr>
          </a:p>
          <a:p>
            <a:pPr>
              <a:lnSpc>
                <a:spcPct val="90000"/>
              </a:lnSpc>
              <a:spcBef>
                <a:spcPts val="1000"/>
              </a:spcBef>
            </a:pPr>
            <a:endParaRPr lang="en-US">
              <a:solidFill>
                <a:srgbClr val="212A73"/>
              </a:solidFill>
              <a:ea typeface="Calibri"/>
              <a:cs typeface="Calibri"/>
            </a:endParaRPr>
          </a:p>
          <a:p>
            <a:pPr>
              <a:lnSpc>
                <a:spcPct val="90000"/>
              </a:lnSpc>
              <a:spcBef>
                <a:spcPts val="1000"/>
              </a:spcBef>
            </a:pPr>
            <a:r>
              <a:rPr lang="en-GB">
                <a:solidFill>
                  <a:srgbClr val="002060"/>
                </a:solidFill>
              </a:rPr>
              <a:t>*Only pregnant women who fall into the immunosuppressed category, (as defined in ‘immunosuppression’ sections of tables 3 &amp; 4 of the</a:t>
            </a:r>
            <a:r>
              <a:rPr lang="en-GB" b="1"/>
              <a:t> </a:t>
            </a:r>
            <a:r>
              <a:rPr lang="en-GB"/>
              <a:t> </a:t>
            </a:r>
            <a:r>
              <a:rPr lang="en-GB">
                <a:hlinkClick r:id="rId3"/>
              </a:rPr>
              <a:t>COVID-19 chapter of the Green Book</a:t>
            </a:r>
            <a:r>
              <a:rPr lang="en-US">
                <a:solidFill>
                  <a:srgbClr val="212A73"/>
                </a:solidFill>
              </a:rPr>
              <a:t> </a:t>
            </a:r>
            <a:r>
              <a:rPr lang="en-GB">
                <a:solidFill>
                  <a:srgbClr val="002060"/>
                </a:solidFill>
              </a:rPr>
              <a:t>are eligible for a COVID-19 vaccine in the autumn 2025 campaign.  </a:t>
            </a:r>
            <a:endParaRPr lang="en-US">
              <a:solidFill>
                <a:srgbClr val="002060"/>
              </a:solidFill>
              <a:ea typeface="Calibri"/>
              <a:cs typeface="Calibri"/>
            </a:endParaRPr>
          </a:p>
          <a:p>
            <a:r>
              <a:rPr lang="en-GB">
                <a:solidFill>
                  <a:srgbClr val="002060"/>
                </a:solidFill>
                <a:hlinkClick r:id="rId4"/>
              </a:rPr>
              <a:t>JCVI statement on COVID-19 vaccination in 2025 and spring 2026 - GOV.UK</a:t>
            </a:r>
            <a:r>
              <a:rPr lang="en-GB">
                <a:solidFill>
                  <a:srgbClr val="002060"/>
                </a:solidFill>
              </a:rPr>
              <a:t>: Recent data indicates that the risk of hospitalisation and/or mortality in pregnant individuals has significantly reduced in the Omicron period.</a:t>
            </a:r>
            <a:endParaRPr lang="en-GB"/>
          </a:p>
          <a:p>
            <a:r>
              <a:rPr lang="en-GB">
                <a:solidFill>
                  <a:srgbClr val="002060"/>
                </a:solidFill>
              </a:rPr>
              <a:t>Notably, there were no deaths in people who were pregnant in the last 18 months (Intensive Care National Audit and Research Centre data, unpublished). The peak in COVID-19 hospitalisations in currently or recently pregnant people was during the Delta variant wave.</a:t>
            </a:r>
            <a:endParaRPr lang="en-GB"/>
          </a:p>
          <a:p>
            <a:r>
              <a:rPr lang="en-GB">
                <a:solidFill>
                  <a:srgbClr val="002060"/>
                </a:solidFill>
              </a:rPr>
              <a:t>Recent data on hospitalisations and mortality in neonates and young infants was reviewed (National Child Mortality Database data, unpublished), where length of hospital stays were short and ICU admissions were rare.</a:t>
            </a:r>
            <a:endParaRPr lang="en-GB"/>
          </a:p>
          <a:p>
            <a:r>
              <a:rPr lang="en-GB">
                <a:solidFill>
                  <a:srgbClr val="002060"/>
                </a:solidFill>
              </a:rPr>
              <a:t>In reviewing the cost-effectiveness of COVID-19 vaccination in pregnancy, JCVI advised that it was highly unlikely that vaccination in pregnancy would be cost-effective.</a:t>
            </a:r>
            <a:endParaRPr lang="en-GB"/>
          </a:p>
          <a:p>
            <a:pPr>
              <a:lnSpc>
                <a:spcPct val="90000"/>
              </a:lnSpc>
              <a:spcBef>
                <a:spcPts val="1000"/>
              </a:spcBef>
            </a:pPr>
            <a:endParaRPr lang="en-GB">
              <a:solidFill>
                <a:srgbClr val="002060"/>
              </a:solidFill>
              <a:ea typeface="Calibri"/>
              <a:cs typeface="Calibri"/>
            </a:endParaRPr>
          </a:p>
          <a:p>
            <a:pPr>
              <a:lnSpc>
                <a:spcPct val="90000"/>
              </a:lnSpc>
              <a:spcBef>
                <a:spcPts val="1000"/>
              </a:spcBef>
            </a:pPr>
            <a:endParaRPr lang="en-US">
              <a:solidFill>
                <a:srgbClr val="212A73"/>
              </a:solidFill>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a:t>
            </a:fld>
            <a:endParaRPr lang="en-GB"/>
          </a:p>
        </p:txBody>
      </p:sp>
    </p:spTree>
    <p:extLst>
      <p:ext uri="{BB962C8B-B14F-4D97-AF65-F5344CB8AC3E}">
        <p14:creationId xmlns:p14="http://schemas.microsoft.com/office/powerpoint/2010/main" val="31304009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endParaRPr lang="en-GB"/>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a:ln>
                <a:noFill/>
              </a:ln>
              <a:solidFill>
                <a:srgbClr val="002060"/>
              </a:solidFill>
              <a:effectLst/>
              <a:latin typeface="+mn-lt"/>
            </a:endParaRPr>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3199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2754422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u="sng">
                <a:hlinkClick r:id="rId3"/>
              </a:rPr>
              <a:t>Green Book COVID-19 chapter </a:t>
            </a:r>
            <a:r>
              <a:rPr lang="en-GB" sz="1200"/>
              <a:t> </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39863808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In contrast to other eligible risk groups, those who are eligible for a vaccination due to severe immunosuppression but miss vaccination during the campaign period, may be considered for an additional dose at a later date based on individual clinical judgement, balancing their immediate level of risk against the advantages of waiting till the next seasonal campaign. </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1268425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244376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9/9/2025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9/9/2025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9/9/2025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4247676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a:solidFill>
                  <a:schemeClr val="bg1"/>
                </a:solidFill>
              </a:rPr>
              <a:t>Vaccine Preventable Disease Programme</a:t>
            </a:r>
          </a:p>
          <a:p>
            <a:r>
              <a:rPr lang="en-GB" sz="2385">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37166269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a:solidFill>
                  <a:schemeClr val="bg1"/>
                </a:solidFill>
              </a:rPr>
              <a:t>Vaccine Preventable Disease Programme</a:t>
            </a:r>
          </a:p>
          <a:p>
            <a:r>
              <a:rPr lang="en-GB" sz="2385">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2442233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9/9/2025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9/9/2025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9/9/2025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9/9/2025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9/9/2025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9/9/2025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9/9/2025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9/9/2025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5" Type="http://schemas.openxmlformats.org/officeDocument/2006/relationships/theme" Target="../theme/theme2.xml"/><Relationship Id="rId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9/9/2025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73" r:id="rId2"/>
    <p:sldLayoutId id="2147483650" r:id="rId3"/>
    <p:sldLayoutId id="2147483674"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7.xml"/><Relationship Id="rId1" Type="http://schemas.openxmlformats.org/officeDocument/2006/relationships/slideLayout" Target="../slideLayouts/slideLayout15.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uk/government/publications/immunisation-of-individuals-with-underlying-medical-conditions-the-green-book-chapter-7" TargetMode="External"/><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hyperlink" Target="https://www.medicines.org.uk/emc/product/100163/smpc" TargetMode="External"/><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medicines.org.uk/emc/product/100163/smpc" TargetMode="Externa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hyperlink" Target="https://www.medicines.org.uk/emc/product/100163/smpc" TargetMode="External"/><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hyperlink" Target="https://vk.ovg.ox.ac.uk/vk/vaccine-ingredient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hyperlink" Target="https://gbukgroup.com/safety-syringe-with-fixed-needle/" TargetMode="External"/><Relationship Id="rId2" Type="http://schemas.openxmlformats.org/officeDocument/2006/relationships/notesSlide" Target="../notesSlides/notesSlide18.xml"/><Relationship Id="rId1" Type="http://schemas.openxmlformats.org/officeDocument/2006/relationships/slideLayout" Target="../slideLayouts/slideLayout15.xml"/><Relationship Id="rId5" Type="http://schemas.openxmlformats.org/officeDocument/2006/relationships/hyperlink" Target="https://phw.nhs.wales/services-and-teams/harp/infection-prevention-and-control/guidance/" TargetMode="External"/><Relationship Id="rId4" Type="http://schemas.openxmlformats.org/officeDocument/2006/relationships/hyperlink" Target="https://scanmail.trustwave.com/?c=261&amp;d=z6LK5c4IgwNlZX2g-b7RZvLwhpWtttQ3XLxGiTuViQ&amp;u=https%3a%2f%2freliancemedical%2eco%2euk%2fcombined-safety-needle-and-syringes%2f"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hyperlink" Target="https://nwssp.nhs.wales/ourservices/specialist-estates-services/specialist-estates-services-documents/whtms-library/whtm-07-01-safe-management-of-healthcare-waste-pdf/" TargetMode="Externa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3" Type="http://schemas.openxmlformats.org/officeDocument/2006/relationships/hyperlink" Target="https://www.medicines.org.uk/emc/product/100163/smpc" TargetMode="External"/><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hyperlink" Target="https://assets.publishing.service.gov.uk/media/66fd3060080bdf716392ec7f/COVID-19-vaccination-information-for-IHCP-v7.0-Oct_2024.pdf" TargetMode="External"/><Relationship Id="rId2" Type="http://schemas.openxmlformats.org/officeDocument/2006/relationships/notesSlide" Target="../notesSlides/notesSlide24.xml"/><Relationship Id="rId1" Type="http://schemas.openxmlformats.org/officeDocument/2006/relationships/slideLayout" Target="../slideLayouts/slideLayout16.xml"/><Relationship Id="rId5" Type="http://schemas.openxmlformats.org/officeDocument/2006/relationships/hyperlink" Target="https://www.gov.uk/government/publications/covid-19-the-green-book-chapter-14a" TargetMode="External"/><Relationship Id="rId4" Type="http://schemas.openxmlformats.org/officeDocument/2006/relationships/hyperlink" Target="https://www.gov.uk/government/publications/myocarditis-and-pericarditis-after-covid-19-vaccination/myocarditis-and-pericarditis-after-covid-19-vaccination-guidance-for-healthcare-professionals" TargetMode="External"/></Relationships>
</file>

<file path=ppt/slides/_rels/slide34.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6.xml"/><Relationship Id="rId1" Type="http://schemas.openxmlformats.org/officeDocument/2006/relationships/slideLayout" Target="../slideLayouts/slideLayout15.xml"/><Relationship Id="rId5" Type="http://schemas.openxmlformats.org/officeDocument/2006/relationships/hyperlink" Target="https://www.gov.uk/government/publications/regulatory-approval-of-pfizer-biontech-vaccine-for-covid-19" TargetMode="External"/><Relationship Id="rId4" Type="http://schemas.openxmlformats.org/officeDocument/2006/relationships/hyperlink" Target="https://www.medicines.org.uk/emc/product/100163/smpc"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www.medicines.org.uk/emc/product/100163/smpc" TargetMode="External"/><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8" Type="http://schemas.openxmlformats.org/officeDocument/2006/relationships/hyperlink" Target="https://www.gov.uk/government/publications/covid-19-the-green-book-chapter-14a"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hyperlink" Target="https://www.wmic.wales.nhs.uk/pgds-templates-advice/" TargetMode="External"/><Relationship Id="rId11" Type="http://schemas.openxmlformats.org/officeDocument/2006/relationships/hyperlink" Target="https://www.medicines.org.uk/emc/product/15309/smpc#gref" TargetMode="External"/><Relationship Id="rId5" Type="http://schemas.openxmlformats.org/officeDocument/2006/relationships/hyperlink" Target="https://www.resus.org.uk/about-us/news-and-events/rcuk-publishes-anaphylaxis-guidance-vaccination-settings" TargetMode="External"/><Relationship Id="rId10" Type="http://schemas.openxmlformats.org/officeDocument/2006/relationships/hyperlink" Target="https://www.gov.uk/government/publications/covid-19-vaccination-programme-guidance-for-healthcare-practitioners" TargetMode="External"/><Relationship Id="rId4" Type="http://schemas.openxmlformats.org/officeDocument/2006/relationships/hyperlink" Target="https://phw.nhs.wales/topics/immunisation-and-vaccines/immunisation-elearning/" TargetMode="External"/><Relationship Id="rId9" Type="http://schemas.openxmlformats.org/officeDocument/2006/relationships/hyperlink" Target="https://www.gov.wales/national-covid-19-vaccination-programme-autumn-2025-whc2025022-html" TargetMode="External"/></Relationships>
</file>

<file path=ppt/slides/_rels/slide40.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7.xml"/><Relationship Id="rId1" Type="http://schemas.openxmlformats.org/officeDocument/2006/relationships/slideLayout" Target="../slideLayouts/slideLayout16.xml"/><Relationship Id="rId4" Type="http://schemas.openxmlformats.org/officeDocument/2006/relationships/hyperlink" Target="https://www.legislation.gov.uk/ukpga/2005/9/contents"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yellowcard.mhra.gov.uk/" TargetMode="External"/><Relationship Id="rId1" Type="http://schemas.openxmlformats.org/officeDocument/2006/relationships/slideLayout" Target="../slideLayouts/slideLayout16.xml"/><Relationship Id="rId5" Type="http://schemas.openxmlformats.org/officeDocument/2006/relationships/hyperlink" Target="http://www.mhra.gov.uk/yellowcard" TargetMode="External"/><Relationship Id="rId4" Type="http://schemas.openxmlformats.org/officeDocument/2006/relationships/image" Target="../media/image15.png"/></Relationships>
</file>

<file path=ppt/slides/_rels/slide45.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8" Type="http://schemas.openxmlformats.org/officeDocument/2006/relationships/hyperlink" Target="https://phw.nhs.wales/services-and-teams/health-information-resources/" TargetMode="External"/><Relationship Id="rId3" Type="http://schemas.openxmlformats.org/officeDocument/2006/relationships/hyperlink" Target="https://phw.nhs.wales/topics/immunisation-and-vaccines/" TargetMode="External"/><Relationship Id="rId7"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1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hyperlink" Target="https://phw.nhs.wales/topics/immunisation-and-vaccines/leaflets/"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notesSlide" Target="../notesSlides/notesSlide30.xml"/><Relationship Id="rId1" Type="http://schemas.openxmlformats.org/officeDocument/2006/relationships/slideLayout" Target="../slideLayouts/slideLayout16.xml"/><Relationship Id="rId4" Type="http://schemas.openxmlformats.org/officeDocument/2006/relationships/hyperlink" Target="https://icc.gig.cymru/pynciau/imiwneiddio-a-brechlynnau/gwybodaeth-brechlyn-covid-19/adnoddau-i-weithwyr-proffesiynol-iechyd-a-gofal-cymdeithasol/"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notesSlide" Target="../notesSlides/notesSlide31.xml"/><Relationship Id="rId1" Type="http://schemas.openxmlformats.org/officeDocument/2006/relationships/slideLayout" Target="../slideLayouts/slideLayout16.xml"/><Relationship Id="rId5" Type="http://schemas.openxmlformats.org/officeDocument/2006/relationships/image" Target="../media/image19.png"/><Relationship Id="rId4" Type="http://schemas.openxmlformats.org/officeDocument/2006/relationships/hyperlink" Target="https://phw.nhs.wales/topics/immunisation-and-vaccines/covid-19-vaccination-information/"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hyperlink" Target="https://www.gov.uk/government/publications/covid-19-vaccination-in-2025-and-spring-2026-jcvi-advice/jcvi-statement-on-covid-19-vaccination-in-2025-and-spring-2026"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16.xml"/><Relationship Id="rId4" Type="http://schemas.openxmlformats.org/officeDocument/2006/relationships/hyperlink" Target="https://rise.articulate.com/share/evTxd6RphfsOgTtJuHB-2b_IickS5PAv#/"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s://www.gov.uk/government/collections/immunisation-against-infectious-disease-the-green-book" TargetMode="External"/><Relationship Id="rId2" Type="http://schemas.openxmlformats.org/officeDocument/2006/relationships/notesSlide" Target="../notesSlides/notesSlide33.xml"/><Relationship Id="rId1" Type="http://schemas.openxmlformats.org/officeDocument/2006/relationships/slideLayout" Target="../slideLayouts/slideLayout16.xml"/><Relationship Id="rId6" Type="http://schemas.openxmlformats.org/officeDocument/2006/relationships/hyperlink" Target="https://www.gov.uk/government/publications/covid-19-vaccination-programme-guidance-for-healthcare-practitioners" TargetMode="External"/><Relationship Id="rId5" Type="http://schemas.openxmlformats.org/officeDocument/2006/relationships/hyperlink" Target="https://www.gov.uk/government/publications/covid-19-the-green-book-chapter-14a" TargetMode="External"/><Relationship Id="rId4" Type="http://schemas.openxmlformats.org/officeDocument/2006/relationships/hyperlink" Target="https://www.gov.uk/government/publications/covid-19-vaccination-in-2025-and-spring-2026-jcvi-advice/jcvi-statement-on-covid-19-vaccination-in-2025-and-spring-2026" TargetMode="External"/></Relationships>
</file>

<file path=ppt/slides/_rels/slide52.xml.rels><?xml version="1.0" encoding="UTF-8" standalone="yes"?>
<Relationships xmlns="http://schemas.openxmlformats.org/package/2006/relationships"><Relationship Id="rId8" Type="http://schemas.openxmlformats.org/officeDocument/2006/relationships/hyperlink" Target="https://vk.ovg.ox.ac.uk/vk/covid-19-vaccines" TargetMode="External"/><Relationship Id="rId3" Type="http://schemas.openxmlformats.org/officeDocument/2006/relationships/hyperlink" Target="https://phw.nhs.wales/topics/immunisation-and-vaccines/covid-19-vaccination-information/resources-for-health-and-social-care-professionals/" TargetMode="External"/><Relationship Id="rId7" Type="http://schemas.openxmlformats.org/officeDocument/2006/relationships/hyperlink" Target="https://www.gov.uk/government/collections/covid-19-vaccination-programme" TargetMode="External"/><Relationship Id="rId2" Type="http://schemas.openxmlformats.org/officeDocument/2006/relationships/notesSlide" Target="../notesSlides/notesSlide34.xml"/><Relationship Id="rId1" Type="http://schemas.openxmlformats.org/officeDocument/2006/relationships/slideLayout" Target="../slideLayouts/slideLayout16.xml"/><Relationship Id="rId6" Type="http://schemas.openxmlformats.org/officeDocument/2006/relationships/hyperlink" Target="https://phw.nhs.wales/topics/immunisation-and-vaccines/immunisation-elearning/" TargetMode="External"/><Relationship Id="rId5" Type="http://schemas.openxmlformats.org/officeDocument/2006/relationships/hyperlink" Target="https://phw.nhs.wales/topics/immunisation-and-vaccines/vaccine-resources-for-health-and-social-care-professionals/immunisation-training-resources-and-events/" TargetMode="External"/><Relationship Id="rId4" Type="http://schemas.openxmlformats.org/officeDocument/2006/relationships/hyperlink" Target="https://phw.nhs.wales/topics/immunisation-and-vaccines/vaccine-resources-for-health-and-social-care-professionals/" TargetMode="External"/><Relationship Id="rId9" Type="http://schemas.openxmlformats.org/officeDocument/2006/relationships/hyperlink" Target="http://www.gov.uk/government/collections/mhra-guidance-on-coronavirus-covid-19#vaccines-and-vaccine-safety"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www.gov.uk/government/publications/covid-19-vaccination-in-2025-and-spring-2026-jcvi-advice/jcvi-statement-on-covid-19-vaccination-in-2025-and-spring-2026" TargetMode="Externa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hyperlink" Target="https://www.gov.wales/national-covid-19-vaccination-programme-autumn-2025-whc2025022-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gov.wales/national-covid-19-vaccination-programme-autumn-2025-whc2025022-html" TargetMode="External"/><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hyperlink" Target="https://www.gov.uk/government/publications/covid-19-vaccination-in-2025-and-spring-2026-jcvi-advice/jcvi-statement-on-covid-19-vaccination-in-2025-and-spring-2026" TargetMode="Externa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a:xfrm>
            <a:off x="516600" y="4648311"/>
            <a:ext cx="7041091" cy="1513003"/>
          </a:xfrm>
        </p:spPr>
        <p:txBody>
          <a:bodyPr vert="horz" lIns="91440" tIns="45720" rIns="91440" bIns="45720" rtlCol="0" anchor="t">
            <a:no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2000">
                <a:solidFill>
                  <a:schemeClr val="bg1"/>
                </a:solidFill>
                <a:latin typeface="Arial"/>
                <a:cs typeface="Arial"/>
              </a:rPr>
              <a:t>Vaccine Preventable Disease Programme</a:t>
            </a:r>
            <a:endParaRPr lang="en-US" sz="2000">
              <a:solidFill>
                <a:schemeClr val="bg1"/>
              </a:solidFill>
              <a:latin typeface="Arial"/>
              <a:cs typeface="Arial"/>
            </a:endParaRPr>
          </a:p>
          <a:p>
            <a:r>
              <a:rPr lang="en-GB" sz="2000">
                <a:solidFill>
                  <a:schemeClr val="bg1"/>
                </a:solidFill>
                <a:latin typeface="Arial"/>
                <a:cs typeface="Arial"/>
              </a:rPr>
              <a:t>Public Health Wales</a:t>
            </a:r>
          </a:p>
          <a:p>
            <a:r>
              <a:rPr lang="en-GB" sz="2000">
                <a:solidFill>
                  <a:schemeClr val="bg1"/>
                </a:solidFill>
                <a:latin typeface="Arial"/>
                <a:cs typeface="Arial"/>
              </a:rPr>
              <a:t>Version 1</a:t>
            </a:r>
          </a:p>
          <a:p>
            <a:r>
              <a:rPr lang="en-GB" sz="2000">
                <a:solidFill>
                  <a:schemeClr val="bg1"/>
                </a:solidFill>
                <a:latin typeface="Arial"/>
                <a:cs typeface="Arial"/>
              </a:rPr>
              <a:t>1 September 2025</a:t>
            </a:r>
            <a:endParaRPr lang="en-GB">
              <a:solidFill>
                <a:schemeClr val="bg1"/>
              </a:solidFill>
            </a:endParaRPr>
          </a:p>
        </p:txBody>
      </p:sp>
      <p:sp>
        <p:nvSpPr>
          <p:cNvPr id="2" name="TextBox 1">
            <a:extLst>
              <a:ext uri="{FF2B5EF4-FFF2-40B4-BE49-F238E27FC236}">
                <a16:creationId xmlns:a16="http://schemas.microsoft.com/office/drawing/2014/main" id="{37D10F6B-E19D-5A6E-7B80-CA89FCB9D460}"/>
              </a:ext>
            </a:extLst>
          </p:cNvPr>
          <p:cNvSpPr txBox="1"/>
          <p:nvPr/>
        </p:nvSpPr>
        <p:spPr>
          <a:xfrm>
            <a:off x="-8198" y="2016087"/>
            <a:ext cx="12187707"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3600" b="1">
                <a:solidFill>
                  <a:srgbClr val="FFFFFF"/>
                </a:solidFill>
                <a:latin typeface="Arial"/>
                <a:cs typeface="Segoe UI"/>
              </a:rPr>
              <a:t>COVID-19 Vaccination – Autumn 2025 </a:t>
            </a:r>
            <a:r>
              <a:rPr lang="en-US" sz="3600">
                <a:latin typeface="Arial"/>
                <a:cs typeface="Segoe UI"/>
              </a:rPr>
              <a:t>​</a:t>
            </a:r>
          </a:p>
          <a:p>
            <a:pPr algn="ctr"/>
            <a:r>
              <a:rPr lang="en-GB" sz="3600" b="1">
                <a:solidFill>
                  <a:srgbClr val="FFFFFF"/>
                </a:solidFill>
                <a:latin typeface="Arial"/>
                <a:cs typeface="Segoe UI"/>
              </a:rPr>
              <a:t>Pfizer Comirnaty</a:t>
            </a:r>
            <a:r>
              <a:rPr lang="en-GB" sz="3600" b="1" baseline="30000">
                <a:solidFill>
                  <a:srgbClr val="FFFFFF"/>
                </a:solidFill>
                <a:latin typeface="Arial"/>
                <a:cs typeface="Segoe UI"/>
              </a:rPr>
              <a:t>®</a:t>
            </a:r>
            <a:r>
              <a:rPr lang="en-GB" sz="3600" b="1">
                <a:solidFill>
                  <a:srgbClr val="FFFFFF"/>
                </a:solidFill>
                <a:latin typeface="Arial"/>
                <a:cs typeface="Segoe UI"/>
              </a:rPr>
              <a:t> KP.2</a:t>
            </a:r>
            <a:r>
              <a:rPr lang="en-US" sz="3600">
                <a:latin typeface="Arial"/>
                <a:cs typeface="Segoe UI"/>
              </a:rPr>
              <a:t>​</a:t>
            </a:r>
          </a:p>
          <a:p>
            <a:pPr algn="ctr"/>
            <a:r>
              <a:rPr lang="en-GB" sz="3600" b="1">
                <a:solidFill>
                  <a:srgbClr val="FFFFFF"/>
                </a:solidFill>
                <a:latin typeface="Arial"/>
                <a:cs typeface="Segoe UI"/>
              </a:rPr>
              <a:t>(30 microgram/dose for those aged 12 years and over) </a:t>
            </a:r>
            <a:r>
              <a:rPr lang="en-US" sz="3600">
                <a:latin typeface="Arial"/>
                <a:cs typeface="Segoe UI"/>
              </a:rPr>
              <a:t>​</a:t>
            </a: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B7B4D-46E0-0E55-1FF7-94CE11EF31D4}"/>
              </a:ext>
            </a:extLst>
          </p:cNvPr>
          <p:cNvSpPr>
            <a:spLocks noGrp="1"/>
          </p:cNvSpPr>
          <p:nvPr>
            <p:ph type="title"/>
          </p:nvPr>
        </p:nvSpPr>
        <p:spPr>
          <a:xfrm>
            <a:off x="143838" y="18255"/>
            <a:ext cx="12048162" cy="1325563"/>
          </a:xfrm>
        </p:spPr>
        <p:txBody>
          <a:bodyPr/>
          <a:lstStyle/>
          <a:p>
            <a:pPr algn="ctr"/>
            <a:r>
              <a:rPr lang="en-GB" sz="3600" b="1"/>
              <a:t>Primary course and population immunity</a:t>
            </a:r>
            <a:endParaRPr lang="en-GB" sz="3600"/>
          </a:p>
        </p:txBody>
      </p:sp>
      <p:sp>
        <p:nvSpPr>
          <p:cNvPr id="3" name="Content Placeholder 2">
            <a:extLst>
              <a:ext uri="{FF2B5EF4-FFF2-40B4-BE49-F238E27FC236}">
                <a16:creationId xmlns:a16="http://schemas.microsoft.com/office/drawing/2014/main" id="{7FE4C694-1C18-5193-3112-2EC8EF962969}"/>
              </a:ext>
            </a:extLst>
          </p:cNvPr>
          <p:cNvSpPr>
            <a:spLocks noGrp="1"/>
          </p:cNvSpPr>
          <p:nvPr>
            <p:ph idx="1"/>
          </p:nvPr>
        </p:nvSpPr>
        <p:spPr>
          <a:xfrm>
            <a:off x="838200" y="1364782"/>
            <a:ext cx="10515600" cy="5356693"/>
          </a:xfrm>
        </p:spPr>
        <p:txBody>
          <a:bodyPr lIns="91440" tIns="45720" rIns="91440" bIns="45720" anchor="t"/>
          <a:lstStyle/>
          <a:p>
            <a:pPr marL="0" indent="0">
              <a:buNone/>
            </a:pPr>
            <a:r>
              <a:rPr lang="en-GB" sz="2000">
                <a:effectLst/>
              </a:rPr>
              <a:t>As eligibility for primary and booster vaccination have aligned since Autumn 2023, a single</a:t>
            </a:r>
            <a:br>
              <a:rPr lang="en-GB" sz="2000">
                <a:effectLst/>
              </a:rPr>
            </a:br>
            <a:r>
              <a:rPr lang="en-GB" sz="2000">
                <a:effectLst/>
              </a:rPr>
              <a:t>dose may be offered to any </a:t>
            </a:r>
            <a:r>
              <a:rPr lang="en-GB" sz="2000" b="1">
                <a:effectLst/>
              </a:rPr>
              <a:t>eligible</a:t>
            </a:r>
            <a:r>
              <a:rPr lang="en-GB" sz="2000">
                <a:effectLst/>
              </a:rPr>
              <a:t> individual aged 5 years and above irrespective of prior</a:t>
            </a:r>
            <a:br>
              <a:rPr lang="en-GB" sz="2000">
                <a:effectLst/>
              </a:rPr>
            </a:br>
            <a:r>
              <a:rPr lang="en-GB" sz="2000">
                <a:effectLst/>
              </a:rPr>
              <a:t>vaccination status, providing there is at least three months from the previous dose. </a:t>
            </a:r>
            <a:endParaRPr lang="en-GB" sz="2000">
              <a:effectLst/>
              <a:cs typeface="Arial"/>
            </a:endParaRPr>
          </a:p>
          <a:p>
            <a:pPr marL="0" indent="0">
              <a:buNone/>
            </a:pPr>
            <a:r>
              <a:rPr lang="en-GB" sz="2000">
                <a:effectLst/>
              </a:rPr>
              <a:t>Eligible individuals who commenced or completed primary vaccination, (including those with</a:t>
            </a:r>
            <a:br>
              <a:rPr lang="en-GB" sz="2000">
                <a:effectLst/>
              </a:rPr>
            </a:br>
            <a:r>
              <a:rPr lang="en-GB" sz="2000">
                <a:effectLst/>
              </a:rPr>
              <a:t>severe immunosuppression who received additional doses since the previous seasonal</a:t>
            </a:r>
            <a:br>
              <a:rPr lang="en-GB" sz="2000">
                <a:effectLst/>
              </a:rPr>
            </a:br>
            <a:r>
              <a:rPr lang="en-GB" sz="2000">
                <a:effectLst/>
              </a:rPr>
              <a:t>campaign) should ideally observe a three month interval.</a:t>
            </a:r>
            <a:endParaRPr lang="en-GB" sz="2000">
              <a:effectLst/>
              <a:cs typeface="Arial"/>
            </a:endParaRPr>
          </a:p>
          <a:p>
            <a:pPr marL="0" indent="0" algn="ctr">
              <a:buNone/>
            </a:pPr>
            <a:r>
              <a:rPr lang="en-GB" sz="2000" u="sng">
                <a:hlinkClick r:id="rId3"/>
              </a:rPr>
              <a:t>Green Book COVID-19 chapter </a:t>
            </a:r>
            <a:r>
              <a:rPr lang="en-GB" sz="2000"/>
              <a:t> </a:t>
            </a:r>
            <a:endParaRPr lang="en-GB" sz="2000">
              <a:cs typeface="Arial"/>
            </a:endParaRPr>
          </a:p>
          <a:p>
            <a:endParaRPr lang="en-GB" sz="2000"/>
          </a:p>
          <a:p>
            <a:endParaRPr lang="en-GB" sz="2000"/>
          </a:p>
        </p:txBody>
      </p:sp>
      <p:sp>
        <p:nvSpPr>
          <p:cNvPr id="5" name="Slide Number Placeholder 4">
            <a:extLst>
              <a:ext uri="{FF2B5EF4-FFF2-40B4-BE49-F238E27FC236}">
                <a16:creationId xmlns:a16="http://schemas.microsoft.com/office/drawing/2014/main" id="{CE32F2B3-D48A-AA08-51B9-16C21EEDA085}"/>
              </a:ext>
            </a:extLst>
          </p:cNvPr>
          <p:cNvSpPr>
            <a:spLocks noGrp="1"/>
          </p:cNvSpPr>
          <p:nvPr>
            <p:ph type="sldNum" sz="quarter" idx="12"/>
          </p:nvPr>
        </p:nvSpPr>
        <p:spPr/>
        <p:txBody>
          <a:bodyPr/>
          <a:lstStyle/>
          <a:p>
            <a:fld id="{561D0CCE-8DCC-44DC-A653-AE62B1D84A52}" type="slidenum">
              <a:rPr lang="en-GB" smtClean="0"/>
              <a:pPr/>
              <a:t>10</a:t>
            </a:fld>
            <a:endParaRPr lang="en-GB"/>
          </a:p>
        </p:txBody>
      </p:sp>
    </p:spTree>
    <p:extLst>
      <p:ext uri="{BB962C8B-B14F-4D97-AF65-F5344CB8AC3E}">
        <p14:creationId xmlns:p14="http://schemas.microsoft.com/office/powerpoint/2010/main" val="11238545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795DAE-1BEF-0714-03D7-DAAFB2FB4C52}"/>
              </a:ext>
            </a:extLst>
          </p:cNvPr>
          <p:cNvSpPr>
            <a:spLocks noGrp="1"/>
          </p:cNvSpPr>
          <p:nvPr>
            <p:ph idx="1"/>
          </p:nvPr>
        </p:nvSpPr>
        <p:spPr>
          <a:xfrm>
            <a:off x="3891201" y="2073468"/>
            <a:ext cx="4253307" cy="3037657"/>
          </a:xfrm>
        </p:spPr>
        <p:txBody>
          <a:bodyPr lIns="91440" tIns="45720" rIns="91440" bIns="45720" anchor="t"/>
          <a:lstStyle/>
          <a:p>
            <a:pPr marL="0" indent="0" algn="ctr">
              <a:buNone/>
            </a:pPr>
            <a:r>
              <a:rPr lang="en-GB" sz="1600"/>
              <a:t>Individuals aged 12 years and above who have severe immunosuppression, are defined in Box 1 of the </a:t>
            </a:r>
            <a:r>
              <a:rPr lang="en-GB" sz="1600">
                <a:ea typeface="+mn-lt"/>
                <a:cs typeface="+mn-lt"/>
                <a:hlinkClick r:id="rId3"/>
              </a:rPr>
              <a:t>COVID-19: the green book, chapter - GOV.UK</a:t>
            </a:r>
            <a:r>
              <a:rPr lang="en-GB" sz="1600"/>
              <a:t>. </a:t>
            </a:r>
          </a:p>
          <a:p>
            <a:pPr marL="0" indent="0" algn="ctr">
              <a:buNone/>
            </a:pPr>
            <a:endParaRPr lang="en-GB" sz="1600">
              <a:cs typeface="Arial"/>
            </a:endParaRPr>
          </a:p>
          <a:p>
            <a:pPr marL="0" indent="0" algn="ctr">
              <a:buNone/>
            </a:pPr>
            <a:r>
              <a:rPr lang="en-GB" sz="1600"/>
              <a:t>Most individuals who receive brief immunosuppression (≥40mg prednisolone per day or equivalent for children) for an acute episode (for example, asthma / COPD / COVID-19) and individuals on replacement corticosteroids for adrenal insufficiency </a:t>
            </a:r>
            <a:r>
              <a:rPr lang="en-GB" sz="1600" b="1"/>
              <a:t>are not </a:t>
            </a:r>
            <a:r>
              <a:rPr lang="en-GB" sz="1600"/>
              <a:t>considered severely immunosuppressed sufficient to prevent response to vaccination</a:t>
            </a:r>
            <a:endParaRPr lang="en-GB" sz="1600">
              <a:cs typeface="Arial"/>
            </a:endParaRPr>
          </a:p>
          <a:p>
            <a:pPr marL="0" indent="0">
              <a:buNone/>
            </a:pPr>
            <a:endParaRPr lang="en-GB" sz="1800"/>
          </a:p>
        </p:txBody>
      </p:sp>
      <p:sp>
        <p:nvSpPr>
          <p:cNvPr id="5" name="Slide Number Placeholder 4">
            <a:extLst>
              <a:ext uri="{FF2B5EF4-FFF2-40B4-BE49-F238E27FC236}">
                <a16:creationId xmlns:a16="http://schemas.microsoft.com/office/drawing/2014/main" id="{EB292342-E793-C4F7-2D92-67C4BCCA2E8E}"/>
              </a:ext>
            </a:extLst>
          </p:cNvPr>
          <p:cNvSpPr>
            <a:spLocks noGrp="1"/>
          </p:cNvSpPr>
          <p:nvPr>
            <p:ph type="sldNum" sz="quarter" idx="12"/>
          </p:nvPr>
        </p:nvSpPr>
        <p:spPr/>
        <p:txBody>
          <a:bodyPr/>
          <a:lstStyle/>
          <a:p>
            <a:fld id="{561D0CCE-8DCC-44DC-A653-AE62B1D84A52}" type="slidenum">
              <a:rPr lang="en-GB" smtClean="0"/>
              <a:pPr/>
              <a:t>11</a:t>
            </a:fld>
            <a:endParaRPr lang="en-GB"/>
          </a:p>
        </p:txBody>
      </p:sp>
      <p:pic>
        <p:nvPicPr>
          <p:cNvPr id="7" name="Picture 6">
            <a:extLst>
              <a:ext uri="{FF2B5EF4-FFF2-40B4-BE49-F238E27FC236}">
                <a16:creationId xmlns:a16="http://schemas.microsoft.com/office/drawing/2014/main" id="{2BA1AC4A-4CCF-0656-911C-A6360F21A05B}"/>
              </a:ext>
            </a:extLst>
          </p:cNvPr>
          <p:cNvPicPr>
            <a:picLocks noChangeAspect="1"/>
          </p:cNvPicPr>
          <p:nvPr/>
        </p:nvPicPr>
        <p:blipFill rotWithShape="1">
          <a:blip r:embed="rId4"/>
          <a:srcRect l="35636" t="23380" r="38231" b="9797"/>
          <a:stretch/>
        </p:blipFill>
        <p:spPr bwMode="auto">
          <a:xfrm>
            <a:off x="0" y="681036"/>
            <a:ext cx="3775841" cy="5431339"/>
          </a:xfrm>
          <a:prstGeom prst="rect">
            <a:avLst/>
          </a:prstGeom>
          <a:ln>
            <a:noFill/>
          </a:ln>
          <a:extLst>
            <a:ext uri="{53640926-AAD7-44D8-BBD7-CCE9431645EC}">
              <a14:shadowObscured xmlns:a14="http://schemas.microsoft.com/office/drawing/2010/main"/>
            </a:ext>
          </a:extLst>
        </p:spPr>
      </p:pic>
      <p:sp>
        <p:nvSpPr>
          <p:cNvPr id="8" name="Title 1">
            <a:extLst>
              <a:ext uri="{FF2B5EF4-FFF2-40B4-BE49-F238E27FC236}">
                <a16:creationId xmlns:a16="http://schemas.microsoft.com/office/drawing/2014/main" id="{D7618FC1-E941-8C6B-6E6C-FC5D4F94C469}"/>
              </a:ext>
            </a:extLst>
          </p:cNvPr>
          <p:cNvSpPr>
            <a:spLocks noGrp="1"/>
          </p:cNvSpPr>
          <p:nvPr>
            <p:ph type="title"/>
          </p:nvPr>
        </p:nvSpPr>
        <p:spPr>
          <a:xfrm>
            <a:off x="74428" y="0"/>
            <a:ext cx="12192000" cy="723901"/>
          </a:xfrm>
        </p:spPr>
        <p:txBody>
          <a:bodyPr/>
          <a:lstStyle/>
          <a:p>
            <a:pPr algn="ctr"/>
            <a:r>
              <a:rPr lang="en-GB" sz="4000" b="1"/>
              <a:t>Individuals who are severely  immunosuppressed </a:t>
            </a:r>
          </a:p>
        </p:txBody>
      </p:sp>
      <p:pic>
        <p:nvPicPr>
          <p:cNvPr id="2" name="Picture 1" descr="A green and white page with black text&#10;&#10;AI-generated content may be incorrect.">
            <a:extLst>
              <a:ext uri="{FF2B5EF4-FFF2-40B4-BE49-F238E27FC236}">
                <a16:creationId xmlns:a16="http://schemas.microsoft.com/office/drawing/2014/main" id="{78C6313B-2636-CC8B-79CD-A48A18B1EBAC}"/>
              </a:ext>
            </a:extLst>
          </p:cNvPr>
          <p:cNvPicPr>
            <a:picLocks noChangeAspect="1"/>
          </p:cNvPicPr>
          <p:nvPr/>
        </p:nvPicPr>
        <p:blipFill>
          <a:blip r:embed="rId5"/>
          <a:srcRect l="7900" t="1909" r="759"/>
          <a:stretch/>
        </p:blipFill>
        <p:spPr>
          <a:xfrm>
            <a:off x="8143642" y="542839"/>
            <a:ext cx="3879042" cy="5594351"/>
          </a:xfrm>
          <a:prstGeom prst="rect">
            <a:avLst/>
          </a:prstGeom>
        </p:spPr>
      </p:pic>
    </p:spTree>
    <p:extLst>
      <p:ext uri="{BB962C8B-B14F-4D97-AF65-F5344CB8AC3E}">
        <p14:creationId xmlns:p14="http://schemas.microsoft.com/office/powerpoint/2010/main" val="38704090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113B5-4DA4-4413-B315-24AC9C59CFF8}"/>
              </a:ext>
            </a:extLst>
          </p:cNvPr>
          <p:cNvSpPr>
            <a:spLocks noGrp="1"/>
          </p:cNvSpPr>
          <p:nvPr>
            <p:ph type="title"/>
          </p:nvPr>
        </p:nvSpPr>
        <p:spPr>
          <a:xfrm>
            <a:off x="-71920" y="0"/>
            <a:ext cx="12263919" cy="1325563"/>
          </a:xfrm>
        </p:spPr>
        <p:txBody>
          <a:bodyPr/>
          <a:lstStyle/>
          <a:p>
            <a:pPr algn="ctr"/>
            <a:r>
              <a:rPr lang="en-GB" sz="3600" b="1"/>
              <a:t>Vaccine dose intervals for individuals who become or have recently become immunosuppressed</a:t>
            </a:r>
            <a:endParaRPr lang="en-GB" sz="3600"/>
          </a:p>
        </p:txBody>
      </p:sp>
      <p:sp>
        <p:nvSpPr>
          <p:cNvPr id="5" name="Slide Number Placeholder 4">
            <a:extLst>
              <a:ext uri="{FF2B5EF4-FFF2-40B4-BE49-F238E27FC236}">
                <a16:creationId xmlns:a16="http://schemas.microsoft.com/office/drawing/2014/main" id="{D1245718-D8CF-E0AE-308D-1F614C9ABD9A}"/>
              </a:ext>
            </a:extLst>
          </p:cNvPr>
          <p:cNvSpPr>
            <a:spLocks noGrp="1"/>
          </p:cNvSpPr>
          <p:nvPr>
            <p:ph type="sldNum" sz="quarter" idx="12"/>
          </p:nvPr>
        </p:nvSpPr>
        <p:spPr/>
        <p:txBody>
          <a:bodyPr/>
          <a:lstStyle/>
          <a:p>
            <a:fld id="{561D0CCE-8DCC-44DC-A653-AE62B1D84A52}" type="slidenum">
              <a:rPr lang="en-GB" smtClean="0"/>
              <a:pPr/>
              <a:t>12</a:t>
            </a:fld>
            <a:endParaRPr lang="en-GB"/>
          </a:p>
        </p:txBody>
      </p:sp>
      <p:sp>
        <p:nvSpPr>
          <p:cNvPr id="4" name="TextBox 3">
            <a:extLst>
              <a:ext uri="{FF2B5EF4-FFF2-40B4-BE49-F238E27FC236}">
                <a16:creationId xmlns:a16="http://schemas.microsoft.com/office/drawing/2014/main" id="{DD825E87-26AB-8EBB-1F6E-D0DB183280AF}"/>
              </a:ext>
            </a:extLst>
          </p:cNvPr>
          <p:cNvSpPr txBox="1"/>
          <p:nvPr/>
        </p:nvSpPr>
        <p:spPr>
          <a:xfrm>
            <a:off x="563591" y="3259998"/>
            <a:ext cx="10992896" cy="367216"/>
          </a:xfrm>
          <a:prstGeom prst="rect">
            <a:avLst/>
          </a:prstGeom>
          <a:noFill/>
        </p:spPr>
        <p:txBody>
          <a:bodyPr wrap="square" rtlCol="0">
            <a:spAutoFit/>
          </a:bodyPr>
          <a:lstStyle/>
          <a:p>
            <a:pPr marL="0" marR="0" lvl="0" indent="0" algn="ctr" defTabSz="914400" rtl="0" eaLnBrk="1" fontAlgn="auto" latinLnBrk="0" hangingPunct="1">
              <a:lnSpc>
                <a:spcPct val="107000"/>
              </a:lnSpc>
              <a:spcBef>
                <a:spcPts val="1000"/>
              </a:spcBef>
              <a:spcAft>
                <a:spcPts val="800"/>
              </a:spcAft>
              <a:buClrTx/>
              <a:buSzTx/>
              <a:buFont typeface="Arial" panose="020B0604020202020204" pitchFamily="34" charset="0"/>
              <a:buNone/>
              <a:tabLst/>
              <a:defRPr/>
            </a:pPr>
            <a:r>
              <a:rPr lang="en-GB"/>
              <a:t> </a:t>
            </a:r>
          </a:p>
        </p:txBody>
      </p:sp>
      <p:sp>
        <p:nvSpPr>
          <p:cNvPr id="7" name="TextBox 6">
            <a:extLst>
              <a:ext uri="{FF2B5EF4-FFF2-40B4-BE49-F238E27FC236}">
                <a16:creationId xmlns:a16="http://schemas.microsoft.com/office/drawing/2014/main" id="{F2ED09A8-78B4-1ED3-BE8A-AD85C1536A17}"/>
              </a:ext>
            </a:extLst>
          </p:cNvPr>
          <p:cNvSpPr txBox="1"/>
          <p:nvPr/>
        </p:nvSpPr>
        <p:spPr>
          <a:xfrm>
            <a:off x="977947" y="1154227"/>
            <a:ext cx="10456286" cy="1560940"/>
          </a:xfrm>
          <a:prstGeom prst="rect">
            <a:avLst/>
          </a:prstGeom>
          <a:noFill/>
        </p:spPr>
        <p:txBody>
          <a:bodyPr wrap="square" lIns="91440" tIns="45720" rIns="91440" bIns="45720" rtlCol="0" anchor="t">
            <a:spAutoFit/>
          </a:bodyPr>
          <a:lstStyle/>
          <a:p>
            <a:pPr algn="ctr"/>
            <a:endParaRPr lang="en-GB" b="1"/>
          </a:p>
          <a:p>
            <a:r>
              <a:rPr lang="en-GB" b="1"/>
              <a:t>Individuals previously </a:t>
            </a:r>
            <a:r>
              <a:rPr lang="en-GB" b="1" u="sng"/>
              <a:t>unvaccinated</a:t>
            </a:r>
            <a:r>
              <a:rPr lang="en-GB" b="1"/>
              <a:t> aged 5 years and over :</a:t>
            </a:r>
            <a:endParaRPr lang="en-GB">
              <a:cs typeface="Arial"/>
            </a:endParaRPr>
          </a:p>
          <a:p>
            <a:pPr marL="228600" indent="-228600">
              <a:lnSpc>
                <a:spcPct val="90000"/>
              </a:lnSpc>
              <a:spcBef>
                <a:spcPts val="1000"/>
              </a:spcBef>
              <a:spcAft>
                <a:spcPts val="300"/>
              </a:spcAft>
              <a:buFont typeface="Arial" panose="020B0604020202020204" pitchFamily="34" charset="0"/>
              <a:buChar char="•"/>
              <a:defRPr/>
            </a:pPr>
            <a:r>
              <a:rPr lang="en-GB" sz="1700">
                <a:solidFill>
                  <a:srgbClr val="212A73"/>
                </a:solidFill>
                <a:latin typeface="Arial"/>
                <a:ea typeface="Times New Roman" panose="02020603050405020304" pitchFamily="18" charset="0"/>
                <a:cs typeface="Arial"/>
              </a:rPr>
              <a:t>should</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 be considered for a first dose of vaccination regardless of the time of year with </a:t>
            </a:r>
            <a:r>
              <a:rPr lang="en-GB" sz="1700">
                <a:solidFill>
                  <a:srgbClr val="212A73"/>
                </a:solidFill>
                <a:latin typeface="Arial"/>
                <a:ea typeface="Times New Roman" panose="02020603050405020304" pitchFamily="18" charset="0"/>
                <a:cs typeface="Arial"/>
              </a:rPr>
              <a:t>consideration of </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an </a:t>
            </a:r>
            <a:r>
              <a:rPr kumimoji="0"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additional dose </a:t>
            </a:r>
            <a:r>
              <a:rPr lang="en-GB" sz="1700">
                <a:solidFill>
                  <a:srgbClr val="212A73"/>
                </a:solidFill>
                <a:latin typeface="Arial"/>
                <a:ea typeface="Times New Roman" panose="02020603050405020304" pitchFamily="18" charset="0"/>
                <a:cs typeface="Arial"/>
              </a:rPr>
              <a:t>as outlined in subsequent slides</a:t>
            </a:r>
            <a:endParaRPr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endParaRPr>
          </a:p>
          <a:p>
            <a:pPr marL="285750" indent="-285750">
              <a:buFont typeface="Arial" panose="020B0604020202020204" pitchFamily="34" charset="0"/>
              <a:buChar char="•"/>
            </a:pPr>
            <a:endParaRPr lang="en-GB"/>
          </a:p>
        </p:txBody>
      </p:sp>
      <p:sp>
        <p:nvSpPr>
          <p:cNvPr id="9" name="TextBox 8">
            <a:extLst>
              <a:ext uri="{FF2B5EF4-FFF2-40B4-BE49-F238E27FC236}">
                <a16:creationId xmlns:a16="http://schemas.microsoft.com/office/drawing/2014/main" id="{6E463C29-7ED4-CFAA-E63B-55152754E84A}"/>
              </a:ext>
            </a:extLst>
          </p:cNvPr>
          <p:cNvSpPr txBox="1"/>
          <p:nvPr/>
        </p:nvSpPr>
        <p:spPr>
          <a:xfrm>
            <a:off x="970085" y="3134803"/>
            <a:ext cx="10383715" cy="892552"/>
          </a:xfrm>
          <a:prstGeom prst="rect">
            <a:avLst/>
          </a:prstGeom>
          <a:noFill/>
        </p:spPr>
        <p:txBody>
          <a:bodyPr wrap="square" lIns="91440" tIns="45720" rIns="91440" bIns="45720" rtlCol="0" anchor="t">
            <a:spAutoFit/>
          </a:bodyPr>
          <a:lstStyle/>
          <a:p>
            <a:r>
              <a:rPr lang="en-GB" b="1"/>
              <a:t>Individuals previously </a:t>
            </a:r>
            <a:r>
              <a:rPr lang="en-GB" b="1" u="sng"/>
              <a:t>vaccinated</a:t>
            </a:r>
            <a:r>
              <a:rPr lang="en-GB" b="1"/>
              <a:t> aged 5 years and over:</a:t>
            </a:r>
            <a:endParaRPr lang="en-US"/>
          </a:p>
          <a:p>
            <a:pPr marL="285750" indent="-285750">
              <a:buFont typeface="Arial" panose="020B0604020202020204" pitchFamily="34" charset="0"/>
              <a:buChar char="•"/>
            </a:pPr>
            <a:r>
              <a:rPr lang="en-GB" sz="1700">
                <a:effectLst/>
                <a:latin typeface="Arial"/>
                <a:ea typeface="Times New Roman" panose="02020603050405020304" pitchFamily="18" charset="0"/>
                <a:cs typeface="Arial"/>
              </a:rPr>
              <a:t>should be considered for an </a:t>
            </a:r>
            <a:r>
              <a:rPr lang="en-GB" sz="1700" b="1">
                <a:effectLst/>
                <a:latin typeface="Arial"/>
                <a:ea typeface="Times New Roman" panose="02020603050405020304" pitchFamily="18" charset="0"/>
                <a:cs typeface="Arial"/>
              </a:rPr>
              <a:t>additional dose</a:t>
            </a:r>
            <a:r>
              <a:rPr lang="en-GB" sz="1700">
                <a:effectLst/>
                <a:latin typeface="Arial"/>
                <a:ea typeface="Times New Roman" panose="02020603050405020304" pitchFamily="18" charset="0"/>
                <a:cs typeface="Arial"/>
              </a:rPr>
              <a:t> of the vaccine regardless of their past vaccination history and time of year. </a:t>
            </a:r>
            <a:r>
              <a:rPr lang="en-GB" sz="1700">
                <a:latin typeface="Arial"/>
                <a:ea typeface="Times New Roman" panose="02020603050405020304" pitchFamily="18" charset="0"/>
                <a:cs typeface="Arial"/>
              </a:rPr>
              <a:t>Timing</a:t>
            </a:r>
            <a:r>
              <a:rPr lang="en-GB" sz="1700">
                <a:effectLst/>
                <a:latin typeface="Arial"/>
                <a:ea typeface="Times New Roman" panose="02020603050405020304" pitchFamily="18" charset="0"/>
                <a:cs typeface="Arial"/>
              </a:rPr>
              <a:t> </a:t>
            </a:r>
            <a:r>
              <a:rPr lang="en-GB" sz="1700">
                <a:latin typeface="Arial"/>
                <a:ea typeface="Times New Roman" panose="02020603050405020304" pitchFamily="18" charset="0"/>
                <a:cs typeface="Arial"/>
              </a:rPr>
              <a:t>of the </a:t>
            </a:r>
            <a:r>
              <a:rPr lang="en-GB" sz="1700">
                <a:effectLst/>
                <a:latin typeface="Arial"/>
                <a:ea typeface="Times New Roman" panose="02020603050405020304" pitchFamily="18" charset="0"/>
                <a:cs typeface="Arial"/>
              </a:rPr>
              <a:t>additional dose</a:t>
            </a:r>
            <a:r>
              <a:rPr lang="en-GB" sz="1700" b="1">
                <a:effectLst/>
                <a:latin typeface="Arial"/>
                <a:ea typeface="Times New Roman" panose="02020603050405020304" pitchFamily="18" charset="0"/>
                <a:cs typeface="Arial"/>
              </a:rPr>
              <a:t> </a:t>
            </a:r>
            <a:r>
              <a:rPr lang="en-GB" sz="1700">
                <a:latin typeface="Arial"/>
                <a:ea typeface="Times New Roman" panose="02020603050405020304" pitchFamily="18" charset="0"/>
                <a:cs typeface="Arial"/>
              </a:rPr>
              <a:t>outlined in subsequent slides.</a:t>
            </a:r>
            <a:endParaRPr lang="en-GB" sz="1700">
              <a:latin typeface="Arial"/>
              <a:cs typeface="Arial"/>
            </a:endParaRPr>
          </a:p>
        </p:txBody>
      </p:sp>
    </p:spTree>
    <p:extLst>
      <p:ext uri="{BB962C8B-B14F-4D97-AF65-F5344CB8AC3E}">
        <p14:creationId xmlns:p14="http://schemas.microsoft.com/office/powerpoint/2010/main" val="2325853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644E1-31B6-C308-5F72-41F0B28C0136}"/>
              </a:ext>
            </a:extLst>
          </p:cNvPr>
          <p:cNvSpPr>
            <a:spLocks noGrp="1"/>
          </p:cNvSpPr>
          <p:nvPr>
            <p:ph type="title"/>
          </p:nvPr>
        </p:nvSpPr>
        <p:spPr/>
        <p:txBody>
          <a:bodyPr lIns="91440" tIns="45720" rIns="91440" bIns="45720" anchor="t"/>
          <a:lstStyle/>
          <a:p>
            <a:r>
              <a:rPr lang="en-GB" sz="4000" b="1"/>
              <a:t>Additional</a:t>
            </a:r>
            <a:r>
              <a:rPr lang="en-GB" sz="4000"/>
              <a:t> </a:t>
            </a:r>
            <a:r>
              <a:rPr lang="en-GB" sz="4000" b="1"/>
              <a:t>Doses</a:t>
            </a:r>
            <a:endParaRPr lang="en-GB" sz="4000" b="1">
              <a:cs typeface="Arial"/>
            </a:endParaRPr>
          </a:p>
        </p:txBody>
      </p:sp>
      <p:sp>
        <p:nvSpPr>
          <p:cNvPr id="3" name="Content Placeholder 2">
            <a:extLst>
              <a:ext uri="{FF2B5EF4-FFF2-40B4-BE49-F238E27FC236}">
                <a16:creationId xmlns:a16="http://schemas.microsoft.com/office/drawing/2014/main" id="{DF291EEC-B03F-5EEB-3B84-FE9C235E2901}"/>
              </a:ext>
            </a:extLst>
          </p:cNvPr>
          <p:cNvSpPr>
            <a:spLocks noGrp="1"/>
          </p:cNvSpPr>
          <p:nvPr>
            <p:ph idx="1"/>
          </p:nvPr>
        </p:nvSpPr>
        <p:spPr>
          <a:xfrm>
            <a:off x="707572" y="1122241"/>
            <a:ext cx="10515600" cy="4351338"/>
          </a:xfrm>
        </p:spPr>
        <p:txBody>
          <a:bodyPr lIns="91440" tIns="45720" rIns="91440" bIns="45720" anchor="t"/>
          <a:lstStyle/>
          <a:p>
            <a:pPr>
              <a:spcAft>
                <a:spcPts val="300"/>
              </a:spcAft>
              <a:defRPr/>
            </a:pPr>
            <a:r>
              <a:rPr lang="en-GB" sz="1800"/>
              <a:t>Individuals aged six months and above with severe immunosuppression may be considered for </a:t>
            </a:r>
            <a:r>
              <a:rPr lang="en-GB" sz="1800" b="1"/>
              <a:t>additional doses </a:t>
            </a:r>
            <a:r>
              <a:rPr lang="en-GB" sz="1800"/>
              <a:t>ideally at an interval of 8 to12 weeks from the previous dose.</a:t>
            </a:r>
          </a:p>
          <a:p>
            <a:pPr marL="228600" marR="0" lvl="0" indent="-228600" algn="l" defTabSz="914400" rtl="0" eaLnBrk="1" fontAlgn="auto" latinLnBrk="0" hangingPunct="1">
              <a:lnSpc>
                <a:spcPct val="90000"/>
              </a:lnSpc>
              <a:spcBef>
                <a:spcPts val="1000"/>
              </a:spcBef>
              <a:spcAft>
                <a:spcPts val="3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Exception to this ideal interval may be advised based on specialist clinical judgement, for example for those about to receive or increase the intensity of an immunosuppressive treatment, where a better response would be made if immunised prior to that treatment commencing. Where the specialist has advised an exception, then the interval may be reduced to a </a:t>
            </a:r>
            <a:r>
              <a:rPr kumimoji="0" lang="en-GB" sz="1800" b="1" i="0" u="none" strike="noStrike" kern="1200" cap="none" spc="0" normalizeH="0" baseline="0" noProof="0">
                <a:ln>
                  <a:noFill/>
                </a:ln>
                <a:solidFill>
                  <a:srgbClr val="212A73"/>
                </a:solidFill>
                <a:effectLst/>
                <a:uLnTx/>
                <a:uFillTx/>
                <a:latin typeface="Arial"/>
                <a:ea typeface="+mn-ea"/>
                <a:cs typeface="+mn-cs"/>
              </a:rPr>
              <a:t>minimum of three weeks </a:t>
            </a:r>
            <a:r>
              <a:rPr kumimoji="0" lang="en-GB" sz="1800" b="0" i="0" u="none" strike="noStrike" kern="1200" cap="none" spc="0" normalizeH="0" baseline="0" noProof="0">
                <a:ln>
                  <a:noFill/>
                </a:ln>
                <a:solidFill>
                  <a:srgbClr val="212A73"/>
                </a:solidFill>
                <a:effectLst/>
                <a:uLnTx/>
                <a:uFillTx/>
                <a:latin typeface="Arial"/>
                <a:ea typeface="+mn-ea"/>
                <a:cs typeface="+mn-cs"/>
              </a:rPr>
              <a:t>for any of the vaccine products. </a:t>
            </a:r>
            <a:endParaRPr lang="en-GB" sz="1800" b="0" i="0" u="none" strike="noStrike" kern="1200" cap="none" spc="0" normalizeH="0" baseline="0" noProof="0">
              <a:ln>
                <a:noFill/>
              </a:ln>
              <a:solidFill>
                <a:srgbClr val="212A73"/>
              </a:solidFill>
              <a:effectLst/>
              <a:uLnTx/>
              <a:uFillTx/>
              <a:latin typeface="Arial"/>
              <a:cs typeface="Arial"/>
            </a:endParaRPr>
          </a:p>
          <a:p>
            <a:pPr marL="228600" marR="0" lvl="0" indent="-228600" algn="l"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Assessment of individuals is recommended on a case by case basis, in conjunction with their treating specialist.</a:t>
            </a:r>
            <a:endParaRPr lang="en-GB" sz="1800" b="1" i="0" u="none" strike="noStrike" kern="1200" cap="none" spc="0" normalizeH="0" baseline="0" noProof="0">
              <a:ln>
                <a:noFill/>
              </a:ln>
              <a:solidFill>
                <a:srgbClr val="212A73"/>
              </a:solidFill>
              <a:effectLst/>
              <a:uLnTx/>
              <a:uFillTx/>
              <a:latin typeface="Arial"/>
              <a:cs typeface="Arial"/>
            </a:endParaRPr>
          </a:p>
          <a:p>
            <a:pPr>
              <a:spcAft>
                <a:spcPts val="300"/>
              </a:spcAft>
              <a:defRPr/>
            </a:pPr>
            <a:r>
              <a:rPr kumimoji="0" lang="en-GB" sz="1800" b="0" i="0" u="none" strike="noStrike" kern="1200" cap="none" spc="0" normalizeH="0" baseline="0" noProof="0">
                <a:ln>
                  <a:noFill/>
                </a:ln>
                <a:solidFill>
                  <a:srgbClr val="002060"/>
                </a:solidFill>
                <a:effectLst/>
                <a:uLnTx/>
                <a:uFillTx/>
                <a:latin typeface="Arial"/>
                <a:ea typeface="Calibri"/>
                <a:cs typeface="Arial"/>
              </a:rPr>
              <a:t>More information on dosing intervals for additional doses and optimal timing of doses may be found in </a:t>
            </a:r>
            <a:r>
              <a:rPr lang="en-GB" sz="1600">
                <a:solidFill>
                  <a:srgbClr val="002060"/>
                </a:solidFill>
                <a:latin typeface="Arial"/>
                <a:ea typeface="Calibri"/>
                <a:cs typeface="Arial"/>
                <a:hlinkClick r:id="rId2"/>
              </a:rPr>
              <a:t>COVID-19: the green book, chapter - GOV.UK</a:t>
            </a:r>
            <a:r>
              <a:rPr lang="en-GB" sz="1600">
                <a:solidFill>
                  <a:srgbClr val="212A73"/>
                </a:solidFill>
                <a:latin typeface="Arial"/>
                <a:ea typeface="Calibri"/>
                <a:cs typeface="Arial"/>
              </a:rPr>
              <a:t>. </a:t>
            </a:r>
            <a:endParaRPr lang="en-GB" sz="1800">
              <a:solidFill>
                <a:srgbClr val="000000"/>
              </a:solidFill>
              <a:ea typeface="Calibri"/>
              <a:cs typeface="Times New Roman"/>
            </a:endParaRPr>
          </a:p>
          <a:p>
            <a:pPr>
              <a:spcAft>
                <a:spcPts val="300"/>
              </a:spcAft>
              <a:defRPr/>
            </a:pPr>
            <a:endParaRPr lang="en-GB" sz="1800">
              <a:solidFill>
                <a:srgbClr val="002060"/>
              </a:solidFill>
              <a:ea typeface="Calibri"/>
              <a:cs typeface="Arial"/>
            </a:endParaRPr>
          </a:p>
        </p:txBody>
      </p:sp>
      <p:sp>
        <p:nvSpPr>
          <p:cNvPr id="5" name="Slide Number Placeholder 4">
            <a:extLst>
              <a:ext uri="{FF2B5EF4-FFF2-40B4-BE49-F238E27FC236}">
                <a16:creationId xmlns:a16="http://schemas.microsoft.com/office/drawing/2014/main" id="{CB563644-6D1A-CFCD-B370-AD5C0C481E14}"/>
              </a:ext>
            </a:extLst>
          </p:cNvPr>
          <p:cNvSpPr>
            <a:spLocks noGrp="1"/>
          </p:cNvSpPr>
          <p:nvPr>
            <p:ph type="sldNum" sz="quarter" idx="12"/>
          </p:nvPr>
        </p:nvSpPr>
        <p:spPr/>
        <p:txBody>
          <a:bodyPr/>
          <a:lstStyle/>
          <a:p>
            <a:fld id="{561D0CCE-8DCC-44DC-A653-AE62B1D84A52}" type="slidenum">
              <a:rPr lang="en-GB" smtClean="0"/>
              <a:pPr/>
              <a:t>13</a:t>
            </a:fld>
            <a:endParaRPr lang="en-GB"/>
          </a:p>
        </p:txBody>
      </p:sp>
    </p:spTree>
    <p:extLst>
      <p:ext uri="{BB962C8B-B14F-4D97-AF65-F5344CB8AC3E}">
        <p14:creationId xmlns:p14="http://schemas.microsoft.com/office/powerpoint/2010/main" val="20691230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CDCD54-9DF6-DB56-F505-00AF859F5A36}"/>
              </a:ext>
            </a:extLst>
          </p:cNvPr>
          <p:cNvSpPr/>
          <p:nvPr/>
        </p:nvSpPr>
        <p:spPr>
          <a:xfrm>
            <a:off x="838200" y="4871803"/>
            <a:ext cx="10959059" cy="94438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BD887B5-3D7A-738E-D2CE-0FF8FBA3B5C0}"/>
              </a:ext>
            </a:extLst>
          </p:cNvPr>
          <p:cNvSpPr>
            <a:spLocks noGrp="1"/>
          </p:cNvSpPr>
          <p:nvPr>
            <p:ph type="title"/>
          </p:nvPr>
        </p:nvSpPr>
        <p:spPr>
          <a:xfrm>
            <a:off x="838200" y="1"/>
            <a:ext cx="10515600" cy="653880"/>
          </a:xfrm>
        </p:spPr>
        <p:txBody>
          <a:bodyPr/>
          <a:lstStyle/>
          <a:p>
            <a:r>
              <a:rPr lang="en-GB" b="1"/>
              <a:t>Timing of additional doses</a:t>
            </a:r>
          </a:p>
        </p:txBody>
      </p:sp>
      <p:sp>
        <p:nvSpPr>
          <p:cNvPr id="3" name="Content Placeholder 2">
            <a:extLst>
              <a:ext uri="{FF2B5EF4-FFF2-40B4-BE49-F238E27FC236}">
                <a16:creationId xmlns:a16="http://schemas.microsoft.com/office/drawing/2014/main" id="{EE20A604-C24C-07BC-D090-E2296DC90AA4}"/>
              </a:ext>
            </a:extLst>
          </p:cNvPr>
          <p:cNvSpPr>
            <a:spLocks noGrp="1"/>
          </p:cNvSpPr>
          <p:nvPr>
            <p:ph idx="1"/>
          </p:nvPr>
        </p:nvSpPr>
        <p:spPr>
          <a:xfrm>
            <a:off x="838200" y="653881"/>
            <a:ext cx="10997629" cy="5550239"/>
          </a:xfrm>
        </p:spPr>
        <p:txBody>
          <a:bodyPr lIns="91440" tIns="45720" rIns="91440" bIns="45720" anchor="t"/>
          <a:lstStyle/>
          <a:p>
            <a:pPr marL="0" indent="0">
              <a:buNone/>
            </a:pPr>
            <a:r>
              <a:rPr lang="en-GB" sz="2000"/>
              <a:t>Vaccines administered during periods of minimum immunosuppression are more likely to generate better immune responses. Therefore, any planned additional doses should ideally be given with special attention paid to current or planned immunosuppressive therapies. For example:</a:t>
            </a:r>
          </a:p>
          <a:p>
            <a:r>
              <a:rPr lang="en-GB" sz="2000"/>
              <a:t>For the small number of patients who are about to receive planned immunosuppressive therapy, vaccination may be brought forward to before commencing that therapy (ideally at least two weeks before), when their immune system is better able to make a response.</a:t>
            </a:r>
            <a:endParaRPr lang="en-GB" sz="2000">
              <a:cs typeface="Arial"/>
            </a:endParaRPr>
          </a:p>
          <a:p>
            <a:r>
              <a:rPr lang="en-GB" sz="2000"/>
              <a:t>To maximise the benefit, the vaccine should not be given within three weeks of a previous dose </a:t>
            </a:r>
            <a:endParaRPr lang="en-GB" sz="2000">
              <a:cs typeface="Arial"/>
            </a:endParaRPr>
          </a:p>
          <a:p>
            <a:r>
              <a:rPr lang="en-GB" sz="2000"/>
              <a:t>Where possible, additional booster doses should be delayed until two weeks </a:t>
            </a:r>
            <a:r>
              <a:rPr lang="en-GB" sz="2000">
                <a:ln w="0"/>
                <a:effectLst>
                  <a:outerShdw blurRad="38100" dist="19050" dir="2700000" algn="tl" rotWithShape="0">
                    <a:schemeClr val="dk1">
                      <a:alpha val="40000"/>
                    </a:schemeClr>
                  </a:outerShdw>
                </a:effectLst>
              </a:rPr>
              <a:t>after</a:t>
            </a:r>
            <a:r>
              <a:rPr lang="en-GB" sz="2000"/>
              <a:t> the period of immunosuppression, in addition to the time period for clearance of the therapeutic agent </a:t>
            </a:r>
            <a:endParaRPr lang="en-GB" sz="2000">
              <a:cs typeface="Arial"/>
            </a:endParaRPr>
          </a:p>
          <a:p>
            <a:r>
              <a:rPr lang="en-GB" sz="2000"/>
              <a:t>Alternatively, consideration should be given to vaccination during a treatment ‘holiday’ or when the degree of immunosuppression is at a minimum </a:t>
            </a:r>
            <a:endParaRPr lang="en-GB" sz="2000">
              <a:cs typeface="Arial"/>
            </a:endParaRPr>
          </a:p>
          <a:p>
            <a:pPr marL="0" indent="0" algn="ctr">
              <a:buNone/>
            </a:pPr>
            <a:r>
              <a:rPr lang="en-GB" sz="2000" b="1">
                <a:ln w="0"/>
                <a:effectLst>
                  <a:outerShdw blurRad="38100" dist="19050" dir="2700000" algn="tl" rotWithShape="0">
                    <a:schemeClr val="dk1">
                      <a:alpha val="40000"/>
                    </a:schemeClr>
                  </a:outerShdw>
                </a:effectLst>
              </a:rPr>
              <a:t>Any decision to defer immunosuppressive therapy or to delay possible benefit from vaccination until after therapy should only be taken with due consideration of the risks of exacerbating their underlying condition, as well as the risks from COVID-19.</a:t>
            </a:r>
            <a:endParaRPr lang="en-GB" sz="2000" b="1">
              <a:ln w="0"/>
              <a:effectLst>
                <a:outerShdw blurRad="38100" dist="19050" dir="2700000" algn="tl" rotWithShape="0">
                  <a:srgbClr val="212A73">
                    <a:alpha val="40000"/>
                  </a:srgbClr>
                </a:outerShdw>
              </a:effectLst>
              <a:cs typeface="Arial"/>
            </a:endParaRPr>
          </a:p>
          <a:p>
            <a:pPr marL="0" indent="0" algn="ctr">
              <a:buNone/>
            </a:pPr>
            <a:r>
              <a:rPr lang="en-GB" sz="2000" u="sng">
                <a:hlinkClick r:id="rId3"/>
              </a:rPr>
              <a:t>Green Book COVID-19 chapter </a:t>
            </a:r>
            <a:endParaRPr lang="en-GB" sz="2000"/>
          </a:p>
        </p:txBody>
      </p:sp>
      <p:sp>
        <p:nvSpPr>
          <p:cNvPr id="5" name="Slide Number Placeholder 4">
            <a:extLst>
              <a:ext uri="{FF2B5EF4-FFF2-40B4-BE49-F238E27FC236}">
                <a16:creationId xmlns:a16="http://schemas.microsoft.com/office/drawing/2014/main" id="{70D25FF8-7A15-86C5-244C-29CA5C3B37A0}"/>
              </a:ext>
            </a:extLst>
          </p:cNvPr>
          <p:cNvSpPr>
            <a:spLocks noGrp="1"/>
          </p:cNvSpPr>
          <p:nvPr>
            <p:ph type="sldNum" sz="quarter" idx="12"/>
          </p:nvPr>
        </p:nvSpPr>
        <p:spPr/>
        <p:txBody>
          <a:bodyPr/>
          <a:lstStyle/>
          <a:p>
            <a:fld id="{561D0CCE-8DCC-44DC-A653-AE62B1D84A52}" type="slidenum">
              <a:rPr lang="en-GB" smtClean="0"/>
              <a:pPr/>
              <a:t>14</a:t>
            </a:fld>
            <a:endParaRPr lang="en-GB"/>
          </a:p>
        </p:txBody>
      </p:sp>
    </p:spTree>
    <p:extLst>
      <p:ext uri="{BB962C8B-B14F-4D97-AF65-F5344CB8AC3E}">
        <p14:creationId xmlns:p14="http://schemas.microsoft.com/office/powerpoint/2010/main" val="3613586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CA9A3-E7A2-BA4C-D36E-FF6D86BD3CAD}"/>
              </a:ext>
            </a:extLst>
          </p:cNvPr>
          <p:cNvSpPr>
            <a:spLocks noGrp="1"/>
          </p:cNvSpPr>
          <p:nvPr>
            <p:ph type="title"/>
          </p:nvPr>
        </p:nvSpPr>
        <p:spPr>
          <a:xfrm>
            <a:off x="838200" y="136525"/>
            <a:ext cx="10515600" cy="1325563"/>
          </a:xfrm>
        </p:spPr>
        <p:txBody>
          <a:bodyPr/>
          <a:lstStyle/>
          <a:p>
            <a:pPr algn="ctr"/>
            <a:r>
              <a:rPr lang="en-GB" sz="4000" b="1"/>
              <a:t>Individuals who receive bone marrow transplant and CAR-T therapy</a:t>
            </a:r>
          </a:p>
        </p:txBody>
      </p:sp>
      <p:sp>
        <p:nvSpPr>
          <p:cNvPr id="3" name="Content Placeholder 2">
            <a:extLst>
              <a:ext uri="{FF2B5EF4-FFF2-40B4-BE49-F238E27FC236}">
                <a16:creationId xmlns:a16="http://schemas.microsoft.com/office/drawing/2014/main" id="{C6F1B221-9508-889C-8086-F74CA5254351}"/>
              </a:ext>
            </a:extLst>
          </p:cNvPr>
          <p:cNvSpPr>
            <a:spLocks noGrp="1"/>
          </p:cNvSpPr>
          <p:nvPr>
            <p:ph idx="1"/>
          </p:nvPr>
        </p:nvSpPr>
        <p:spPr>
          <a:xfrm>
            <a:off x="838200" y="1462088"/>
            <a:ext cx="10515600" cy="4351338"/>
          </a:xfrm>
        </p:spPr>
        <p:txBody>
          <a:bodyPr/>
          <a:lstStyle/>
          <a:p>
            <a:r>
              <a:rPr lang="en-GB" sz="2000"/>
              <a:t>These individuals may lose immunological memory from vaccination received prior to the treatment and the development of the underlying condition.</a:t>
            </a:r>
          </a:p>
          <a:p>
            <a:r>
              <a:rPr lang="en-GB" sz="2000"/>
              <a:t>After treatment and recovery, these individuals should be considered for a full course of revaccination for all vaccines used in the routine programme (</a:t>
            </a:r>
            <a:r>
              <a:rPr lang="en-GB" sz="2000">
                <a:hlinkClick r:id="rId3"/>
              </a:rPr>
              <a:t>see chapter 7 Green Book</a:t>
            </a:r>
            <a:r>
              <a:rPr lang="en-GB" sz="2000"/>
              <a:t>) under specialist advice.</a:t>
            </a:r>
          </a:p>
          <a:p>
            <a:r>
              <a:rPr lang="en-GB" sz="2000"/>
              <a:t>Individuals who have recovered from a bone marrow transplant should be considered for a first dose of COVID-19 vaccine, regardless of the time of year.</a:t>
            </a:r>
          </a:p>
          <a:p>
            <a:r>
              <a:rPr lang="en-GB" sz="2000"/>
              <a:t>A subsequent dose should then be offered ideally at an interval of 8 to 12 weeks, to extend the duration of protection. This interval may be reduced to a minimum of three weeks on specialist clinical advice.</a:t>
            </a:r>
          </a:p>
          <a:p>
            <a:r>
              <a:rPr lang="en-GB" sz="2000"/>
              <a:t>Those who remain immunosuppressed will then continue to be eligible for seasonal campaigns. </a:t>
            </a:r>
          </a:p>
        </p:txBody>
      </p:sp>
      <p:sp>
        <p:nvSpPr>
          <p:cNvPr id="5" name="Slide Number Placeholder 4">
            <a:extLst>
              <a:ext uri="{FF2B5EF4-FFF2-40B4-BE49-F238E27FC236}">
                <a16:creationId xmlns:a16="http://schemas.microsoft.com/office/drawing/2014/main" id="{4F83E0EB-D6E0-3D36-2B03-43E0258B3DBC}"/>
              </a:ext>
            </a:extLst>
          </p:cNvPr>
          <p:cNvSpPr>
            <a:spLocks noGrp="1"/>
          </p:cNvSpPr>
          <p:nvPr>
            <p:ph type="sldNum" sz="quarter" idx="12"/>
          </p:nvPr>
        </p:nvSpPr>
        <p:spPr/>
        <p:txBody>
          <a:bodyPr/>
          <a:lstStyle/>
          <a:p>
            <a:fld id="{561D0CCE-8DCC-44DC-A653-AE62B1D84A52}" type="slidenum">
              <a:rPr lang="en-GB" smtClean="0"/>
              <a:pPr/>
              <a:t>15</a:t>
            </a:fld>
            <a:endParaRPr lang="en-GB"/>
          </a:p>
        </p:txBody>
      </p:sp>
    </p:spTree>
    <p:extLst>
      <p:ext uri="{BB962C8B-B14F-4D97-AF65-F5344CB8AC3E}">
        <p14:creationId xmlns:p14="http://schemas.microsoft.com/office/powerpoint/2010/main" val="30495518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hidden="1">
            <a:extLst>
              <a:ext uri="{FF2B5EF4-FFF2-40B4-BE49-F238E27FC236}">
                <a16:creationId xmlns:a16="http://schemas.microsoft.com/office/drawing/2014/main" id="{8A3D984F-1981-4377-D9D1-3851DFEA2601}"/>
              </a:ext>
            </a:extLst>
          </p:cNvPr>
          <p:cNvSpPr>
            <a:spLocks noGrp="1"/>
          </p:cNvSpPr>
          <p:nvPr>
            <p:ph type="sldNum" sz="quarter" idx="12"/>
          </p:nvPr>
        </p:nvSpPr>
        <p:spPr/>
        <p:txBody>
          <a:bodyPr/>
          <a:lstStyle/>
          <a:p>
            <a:pPr>
              <a:spcAft>
                <a:spcPts val="600"/>
              </a:spcAft>
            </a:pPr>
            <a:fld id="{561D0CCE-8DCC-44DC-A653-AE62B1D84A52}" type="slidenum">
              <a:rPr lang="en-GB" smtClean="0"/>
              <a:pPr>
                <a:spcAft>
                  <a:spcPts val="600"/>
                </a:spcAft>
              </a:pPr>
              <a:t>16</a:t>
            </a:fld>
            <a:endParaRPr lang="en-GB"/>
          </a:p>
        </p:txBody>
      </p:sp>
      <p:sp>
        <p:nvSpPr>
          <p:cNvPr id="3" name="TextBox 2">
            <a:extLst>
              <a:ext uri="{FF2B5EF4-FFF2-40B4-BE49-F238E27FC236}">
                <a16:creationId xmlns:a16="http://schemas.microsoft.com/office/drawing/2014/main" id="{779D0DF5-9FB6-9B44-ACE2-BCBA320F6586}"/>
              </a:ext>
            </a:extLst>
          </p:cNvPr>
          <p:cNvSpPr txBox="1"/>
          <p:nvPr/>
        </p:nvSpPr>
        <p:spPr>
          <a:xfrm>
            <a:off x="0" y="0"/>
            <a:ext cx="12192000" cy="2308324"/>
          </a:xfrm>
          <a:prstGeom prst="rect">
            <a:avLst/>
          </a:prstGeom>
          <a:noFill/>
        </p:spPr>
        <p:txBody>
          <a:bodyPr wrap="square">
            <a:spAutoFit/>
          </a:bodyPr>
          <a:lstStyle/>
          <a:p>
            <a:pPr algn="ctr"/>
            <a:r>
              <a:rPr lang="en-GB" sz="3600" b="1">
                <a:effectLst/>
                <a:latin typeface="Arial" panose="020B0604020202020204" pitchFamily="34" charset="0"/>
                <a:ea typeface="Calibri" panose="020F0502020204030204" pitchFamily="34" charset="0"/>
              </a:rPr>
              <a:t>Pfizer Comirnaty</a:t>
            </a:r>
            <a:r>
              <a:rPr lang="en-GB" sz="3600" b="1" baseline="30000">
                <a:effectLst/>
                <a:latin typeface="Arial" panose="020B0604020202020204" pitchFamily="34" charset="0"/>
                <a:ea typeface="Calibri" panose="020F0502020204030204" pitchFamily="34" charset="0"/>
              </a:rPr>
              <a:t>®</a:t>
            </a:r>
            <a:r>
              <a:rPr lang="en-GB" sz="3600" b="1">
                <a:effectLst/>
                <a:latin typeface="Arial" panose="020B0604020202020204" pitchFamily="34" charset="0"/>
                <a:ea typeface="Calibri" panose="020F0502020204030204" pitchFamily="34" charset="0"/>
              </a:rPr>
              <a:t> </a:t>
            </a:r>
            <a:r>
              <a:rPr lang="en-GB" sz="3600" b="1">
                <a:latin typeface="Arial" panose="020B0604020202020204" pitchFamily="34" charset="0"/>
                <a:ea typeface="Calibri" panose="020F0502020204030204" pitchFamily="34" charset="0"/>
              </a:rPr>
              <a:t>KP</a:t>
            </a:r>
            <a:r>
              <a:rPr lang="en-GB" sz="3600" b="1">
                <a:effectLst/>
                <a:latin typeface="Arial" panose="020B0604020202020204" pitchFamily="34" charset="0"/>
                <a:ea typeface="Calibri" panose="020F0502020204030204" pitchFamily="34" charset="0"/>
              </a:rPr>
              <a:t>.</a:t>
            </a:r>
            <a:r>
              <a:rPr lang="en-GB" sz="3600" b="1">
                <a:latin typeface="Arial" panose="020B0604020202020204" pitchFamily="34" charset="0"/>
                <a:ea typeface="Calibri" panose="020F0502020204030204" pitchFamily="34" charset="0"/>
              </a:rPr>
              <a:t>2</a:t>
            </a:r>
            <a:r>
              <a:rPr lang="en-GB" sz="3600" b="1">
                <a:effectLst/>
                <a:latin typeface="Arial" panose="020B0604020202020204" pitchFamily="34" charset="0"/>
                <a:ea typeface="Calibri" panose="020F0502020204030204" pitchFamily="34" charset="0"/>
              </a:rPr>
              <a:t> 30 microgram per dose dispersion for injection COVID-19 mRNA Vaccine</a:t>
            </a:r>
            <a:br>
              <a:rPr lang="en-GB" sz="3600" b="1">
                <a:effectLst/>
                <a:latin typeface="Arial" panose="020B0604020202020204" pitchFamily="34" charset="0"/>
                <a:ea typeface="Calibri" panose="020F0502020204030204" pitchFamily="34" charset="0"/>
              </a:rPr>
            </a:br>
            <a:br>
              <a:rPr lang="en-GB" sz="3600" b="1">
                <a:effectLst/>
                <a:latin typeface="Arial" panose="020B0604020202020204" pitchFamily="34" charset="0"/>
                <a:ea typeface="Calibri" panose="020F0502020204030204" pitchFamily="34" charset="0"/>
              </a:rPr>
            </a:br>
            <a:endParaRPr lang="en-GB" sz="3600"/>
          </a:p>
        </p:txBody>
      </p:sp>
      <p:sp>
        <p:nvSpPr>
          <p:cNvPr id="4" name="TextBox 3">
            <a:extLst>
              <a:ext uri="{FF2B5EF4-FFF2-40B4-BE49-F238E27FC236}">
                <a16:creationId xmlns:a16="http://schemas.microsoft.com/office/drawing/2014/main" id="{36469634-9F01-73FB-E21C-8E292DF419CA}"/>
              </a:ext>
            </a:extLst>
          </p:cNvPr>
          <p:cNvSpPr txBox="1"/>
          <p:nvPr/>
        </p:nvSpPr>
        <p:spPr>
          <a:xfrm>
            <a:off x="363020" y="5153555"/>
            <a:ext cx="11748977" cy="707886"/>
          </a:xfrm>
          <a:prstGeom prst="rect">
            <a:avLst/>
          </a:prstGeom>
          <a:noFill/>
        </p:spPr>
        <p:txBody>
          <a:bodyPr wrap="square">
            <a:spAutoFit/>
          </a:bodyPr>
          <a:lstStyle/>
          <a:p>
            <a:pPr algn="ctr"/>
            <a:r>
              <a:rPr lang="en-GB" sz="2000">
                <a:hlinkClick r:id="rId3"/>
              </a:rPr>
              <a:t>SmPC</a:t>
            </a:r>
            <a:r>
              <a:rPr lang="en-GB" sz="2000">
                <a:effectLst/>
                <a:ea typeface="Calibri" panose="020F0502020204030204" pitchFamily="34" charset="0"/>
              </a:rPr>
              <a:t> Pfizer Comirnaty</a:t>
            </a:r>
            <a:r>
              <a:rPr lang="en-GB" sz="2000" baseline="30000">
                <a:effectLst/>
                <a:ea typeface="Calibri" panose="020F0502020204030204" pitchFamily="34" charset="0"/>
              </a:rPr>
              <a:t>®</a:t>
            </a:r>
            <a:r>
              <a:rPr lang="en-GB" sz="2000">
                <a:effectLst/>
                <a:ea typeface="Calibri" panose="020F0502020204030204" pitchFamily="34" charset="0"/>
              </a:rPr>
              <a:t> </a:t>
            </a:r>
            <a:r>
              <a:rPr lang="en-GB" sz="2000">
                <a:ea typeface="Calibri" panose="020F0502020204030204" pitchFamily="34" charset="0"/>
              </a:rPr>
              <a:t>KP</a:t>
            </a:r>
            <a:r>
              <a:rPr lang="en-GB" sz="2000">
                <a:effectLst/>
                <a:ea typeface="Calibri" panose="020F0502020204030204" pitchFamily="34" charset="0"/>
              </a:rPr>
              <a:t>.</a:t>
            </a:r>
            <a:r>
              <a:rPr lang="en-GB" sz="2000">
                <a:ea typeface="Calibri" panose="020F0502020204030204" pitchFamily="34" charset="0"/>
              </a:rPr>
              <a:t>2</a:t>
            </a:r>
            <a:r>
              <a:rPr lang="en-GB" sz="2000">
                <a:effectLst/>
                <a:ea typeface="Calibri" panose="020F0502020204030204" pitchFamily="34" charset="0"/>
              </a:rPr>
              <a:t> 30 microgram per dose dispersion for injection COVID-19 mRNA Vaccine (nucleoside modified) </a:t>
            </a:r>
            <a:r>
              <a:rPr lang="en-GB" sz="2000" err="1">
                <a:effectLst/>
                <a:ea typeface="Calibri" panose="020F0502020204030204" pitchFamily="34" charset="0"/>
              </a:rPr>
              <a:t>Bretovameran</a:t>
            </a:r>
            <a:endParaRPr lang="en-GB" sz="2000"/>
          </a:p>
        </p:txBody>
      </p:sp>
      <p:sp>
        <p:nvSpPr>
          <p:cNvPr id="2" name="TextBox 1">
            <a:extLst>
              <a:ext uri="{FF2B5EF4-FFF2-40B4-BE49-F238E27FC236}">
                <a16:creationId xmlns:a16="http://schemas.microsoft.com/office/drawing/2014/main" id="{770C8DBF-E6A0-C9E1-E9A5-3287B4EC5BE3}"/>
              </a:ext>
            </a:extLst>
          </p:cNvPr>
          <p:cNvSpPr txBox="1"/>
          <p:nvPr/>
        </p:nvSpPr>
        <p:spPr>
          <a:xfrm>
            <a:off x="11165305" y="6377008"/>
            <a:ext cx="712270" cy="369332"/>
          </a:xfrm>
          <a:prstGeom prst="rect">
            <a:avLst/>
          </a:prstGeom>
          <a:noFill/>
        </p:spPr>
        <p:txBody>
          <a:bodyPr wrap="square" rtlCol="0">
            <a:spAutoFit/>
          </a:bodyPr>
          <a:lstStyle/>
          <a:p>
            <a:r>
              <a:rPr lang="en-GB" b="1">
                <a:solidFill>
                  <a:schemeClr val="bg1"/>
                </a:solidFill>
              </a:rPr>
              <a:t>31</a:t>
            </a:r>
          </a:p>
        </p:txBody>
      </p:sp>
      <p:pic>
        <p:nvPicPr>
          <p:cNvPr id="7" name="Picture 6" descr="A close-up of a box&#10;&#10;AI-generated content may be incorrect.">
            <a:extLst>
              <a:ext uri="{FF2B5EF4-FFF2-40B4-BE49-F238E27FC236}">
                <a16:creationId xmlns:a16="http://schemas.microsoft.com/office/drawing/2014/main" id="{088EAE1D-F0F6-EB3B-7273-734F5EF93551}"/>
              </a:ext>
            </a:extLst>
          </p:cNvPr>
          <p:cNvPicPr>
            <a:picLocks noChangeAspect="1"/>
          </p:cNvPicPr>
          <p:nvPr/>
        </p:nvPicPr>
        <p:blipFill>
          <a:blip r:embed="rId4"/>
          <a:srcRect l="6339" t="8835" r="7474" b="8969"/>
          <a:stretch>
            <a:fillRect/>
          </a:stretch>
        </p:blipFill>
        <p:spPr>
          <a:xfrm>
            <a:off x="3045108" y="1624988"/>
            <a:ext cx="4939899" cy="2965378"/>
          </a:xfrm>
          <a:prstGeom prst="rect">
            <a:avLst/>
          </a:prstGeom>
        </p:spPr>
      </p:pic>
    </p:spTree>
    <p:extLst>
      <p:ext uri="{BB962C8B-B14F-4D97-AF65-F5344CB8AC3E}">
        <p14:creationId xmlns:p14="http://schemas.microsoft.com/office/powerpoint/2010/main" val="1374422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7D9C2-95C4-59AD-6CD8-3598BB66281D}"/>
              </a:ext>
            </a:extLst>
          </p:cNvPr>
          <p:cNvSpPr>
            <a:spLocks noGrp="1"/>
          </p:cNvSpPr>
          <p:nvPr>
            <p:ph type="title"/>
          </p:nvPr>
        </p:nvSpPr>
        <p:spPr>
          <a:xfrm>
            <a:off x="1" y="136525"/>
            <a:ext cx="12192000" cy="1325563"/>
          </a:xfrm>
        </p:spPr>
        <p:txBody>
          <a:bodyPr lIns="91440" tIns="45720" rIns="91440" bIns="45720" anchor="t"/>
          <a:lstStyle/>
          <a:p>
            <a:pPr algn="ctr"/>
            <a:r>
              <a:rPr lang="en-GB" sz="3600" b="1"/>
              <a:t>Presentation: </a:t>
            </a:r>
            <a:r>
              <a:rPr lang="en-GB" sz="3600" b="1">
                <a:effectLst/>
                <a:latin typeface="Arial"/>
                <a:ea typeface="Calibri"/>
                <a:cs typeface="Arial"/>
              </a:rPr>
              <a:t>Pfizer </a:t>
            </a:r>
            <a:r>
              <a:rPr lang="en-GB" sz="3600" b="1">
                <a:effectLst/>
                <a:latin typeface="+mj-lt"/>
                <a:ea typeface="Calibri"/>
              </a:rPr>
              <a:t>Comirnaty</a:t>
            </a:r>
            <a:r>
              <a:rPr lang="en-GB" sz="3600" b="1" baseline="30000">
                <a:effectLst/>
                <a:latin typeface="+mj-lt"/>
                <a:ea typeface="Calibri"/>
              </a:rPr>
              <a:t>®</a:t>
            </a:r>
            <a:r>
              <a:rPr lang="en-GB" sz="3600" b="1">
                <a:effectLst/>
                <a:latin typeface="+mj-lt"/>
                <a:ea typeface="Calibri"/>
              </a:rPr>
              <a:t> </a:t>
            </a:r>
            <a:r>
              <a:rPr lang="en-GB" sz="3600" b="1">
                <a:ea typeface="Calibri"/>
              </a:rPr>
              <a:t>KP</a:t>
            </a:r>
            <a:r>
              <a:rPr lang="en-GB" sz="3600" b="1">
                <a:effectLst/>
                <a:latin typeface="+mj-lt"/>
                <a:ea typeface="Calibri"/>
              </a:rPr>
              <a:t>.</a:t>
            </a:r>
            <a:r>
              <a:rPr lang="en-GB" sz="3600" b="1">
                <a:ea typeface="Calibri"/>
              </a:rPr>
              <a:t>2</a:t>
            </a:r>
            <a:r>
              <a:rPr lang="en-GB" sz="3600" b="1">
                <a:effectLst/>
                <a:latin typeface="+mj-lt"/>
                <a:ea typeface="Calibri"/>
              </a:rPr>
              <a:t> </a:t>
            </a:r>
            <a:br>
              <a:rPr lang="en-GB" sz="3600" b="1">
                <a:effectLst/>
                <a:ea typeface="Calibri" panose="020F0502020204030204" pitchFamily="34" charset="0"/>
              </a:rPr>
            </a:br>
            <a:r>
              <a:rPr lang="en-GB" sz="3600" b="1">
                <a:ea typeface="Calibri"/>
              </a:rPr>
              <a:t>30</a:t>
            </a:r>
            <a:r>
              <a:rPr lang="en-GB" sz="3600" b="1">
                <a:effectLst/>
                <a:latin typeface="+mj-lt"/>
                <a:ea typeface="Calibri"/>
              </a:rPr>
              <a:t> microgram per dose dispersion for injection </a:t>
            </a:r>
            <a:br>
              <a:rPr lang="en-GB" sz="3600" b="1">
                <a:effectLst/>
                <a:ea typeface="Calibri" panose="020F0502020204030204" pitchFamily="34" charset="0"/>
              </a:rPr>
            </a:br>
            <a:r>
              <a:rPr lang="en-GB" sz="3600" b="1">
                <a:effectLst/>
                <a:latin typeface="+mj-lt"/>
                <a:ea typeface="Calibri"/>
              </a:rPr>
              <a:t>COVID-19 mRNA Vaccine</a:t>
            </a:r>
            <a:br>
              <a:rPr lang="en-GB" sz="3600"/>
            </a:br>
            <a:endParaRPr lang="en-GB" sz="3600"/>
          </a:p>
        </p:txBody>
      </p:sp>
      <p:sp>
        <p:nvSpPr>
          <p:cNvPr id="3" name="Content Placeholder 2">
            <a:extLst>
              <a:ext uri="{FF2B5EF4-FFF2-40B4-BE49-F238E27FC236}">
                <a16:creationId xmlns:a16="http://schemas.microsoft.com/office/drawing/2014/main" id="{98F9518F-ADF8-DA47-7449-6754DB7D6DF3}"/>
              </a:ext>
            </a:extLst>
          </p:cNvPr>
          <p:cNvSpPr>
            <a:spLocks noGrp="1"/>
          </p:cNvSpPr>
          <p:nvPr>
            <p:ph idx="1"/>
          </p:nvPr>
        </p:nvSpPr>
        <p:spPr>
          <a:xfrm>
            <a:off x="887361" y="1921489"/>
            <a:ext cx="8059668" cy="4351338"/>
          </a:xfrm>
        </p:spPr>
        <p:txBody>
          <a:bodyPr lIns="91440" tIns="45720" rIns="91440" bIns="45720" anchor="t"/>
          <a:lstStyle/>
          <a:p>
            <a:r>
              <a:rPr lang="en-GB" sz="2000">
                <a:effectLst/>
                <a:latin typeface="+mj-lt"/>
                <a:ea typeface="Calibri"/>
              </a:rPr>
              <a:t>Pfizer Comirnaty</a:t>
            </a:r>
            <a:r>
              <a:rPr lang="en-GB" sz="2000" baseline="30000">
                <a:effectLst/>
                <a:latin typeface="+mj-lt"/>
                <a:ea typeface="Calibri"/>
              </a:rPr>
              <a:t>®</a:t>
            </a:r>
            <a:r>
              <a:rPr lang="en-GB" sz="2000">
                <a:effectLst/>
                <a:latin typeface="+mj-lt"/>
                <a:ea typeface="Calibri"/>
              </a:rPr>
              <a:t> </a:t>
            </a:r>
            <a:r>
              <a:rPr lang="en-GB" sz="2000">
                <a:latin typeface="+mj-lt"/>
                <a:ea typeface="Calibri"/>
              </a:rPr>
              <a:t>KP</a:t>
            </a:r>
            <a:r>
              <a:rPr lang="en-GB" sz="2000">
                <a:effectLst/>
                <a:latin typeface="+mj-lt"/>
                <a:ea typeface="Calibri"/>
              </a:rPr>
              <a:t>.</a:t>
            </a:r>
            <a:r>
              <a:rPr lang="en-GB" sz="2000">
                <a:latin typeface="+mj-lt"/>
                <a:ea typeface="Calibri"/>
              </a:rPr>
              <a:t>2</a:t>
            </a:r>
            <a:r>
              <a:rPr lang="en-GB" sz="2000">
                <a:effectLst/>
                <a:latin typeface="+mj-lt"/>
                <a:ea typeface="Calibri"/>
              </a:rPr>
              <a:t> </a:t>
            </a:r>
            <a:r>
              <a:rPr lang="en-GB" sz="2000">
                <a:latin typeface="+mj-lt"/>
                <a:ea typeface="Calibri"/>
              </a:rPr>
              <a:t>30</a:t>
            </a:r>
            <a:r>
              <a:rPr lang="en-GB" sz="2000">
                <a:effectLst/>
                <a:latin typeface="+mj-lt"/>
                <a:ea typeface="Calibri"/>
              </a:rPr>
              <a:t> microgram per dose dispersion for injection COVID-19 mRNA vaccine </a:t>
            </a:r>
            <a:r>
              <a:rPr lang="en-GB" sz="2000">
                <a:effectLst/>
                <a:latin typeface="Arial"/>
                <a:ea typeface="Times New Roman" panose="02020603050405020304" pitchFamily="18" charset="0"/>
                <a:cs typeface="Arial"/>
              </a:rPr>
              <a:t>is a multi-dose vial</a:t>
            </a:r>
            <a:r>
              <a:rPr lang="en-GB" sz="2000">
                <a:latin typeface="Arial"/>
                <a:ea typeface="Times New Roman" panose="02020603050405020304" pitchFamily="18" charset="0"/>
                <a:cs typeface="Arial"/>
              </a:rPr>
              <a:t>.</a:t>
            </a:r>
            <a:r>
              <a:rPr lang="en-GB" sz="2000">
                <a:effectLst/>
                <a:latin typeface="Arial"/>
                <a:ea typeface="Times New Roman" panose="02020603050405020304" pitchFamily="18" charset="0"/>
                <a:cs typeface="Arial"/>
              </a:rPr>
              <a:t> </a:t>
            </a:r>
            <a:r>
              <a:rPr lang="en-GB" sz="2000" b="1" u="sng">
                <a:latin typeface="Arial"/>
                <a:ea typeface="Times New Roman" panose="02020603050405020304" pitchFamily="18" charset="0"/>
                <a:cs typeface="Arial"/>
              </a:rPr>
              <a:t>NO dilution is required.</a:t>
            </a:r>
            <a:endParaRPr lang="en-GB" sz="2000">
              <a:latin typeface="Arial"/>
              <a:ea typeface="Times New Roman" panose="02020603050405020304" pitchFamily="18" charset="0"/>
              <a:cs typeface="Arial"/>
            </a:endParaRPr>
          </a:p>
          <a:p>
            <a:r>
              <a:rPr lang="en-GB" sz="2000">
                <a:cs typeface="Arial"/>
              </a:rPr>
              <a:t>Vials of Comirnaty KP.2 30microgram/dose have a grey cap and contain </a:t>
            </a:r>
            <a:r>
              <a:rPr lang="en-GB" sz="2000" b="1">
                <a:cs typeface="Arial"/>
              </a:rPr>
              <a:t>6 doses of 0.3 mL</a:t>
            </a:r>
            <a:r>
              <a:rPr lang="en-GB" sz="2000">
                <a:cs typeface="Arial"/>
              </a:rPr>
              <a:t> of vaccine. </a:t>
            </a:r>
          </a:p>
          <a:p>
            <a:r>
              <a:rPr lang="en-GB" sz="2000">
                <a:cs typeface="Arial"/>
              </a:rPr>
              <a:t>Each dose must contain </a:t>
            </a:r>
            <a:r>
              <a:rPr lang="en-GB" sz="2000" b="1">
                <a:cs typeface="Arial"/>
              </a:rPr>
              <a:t>0.3 mL</a:t>
            </a:r>
            <a:r>
              <a:rPr lang="en-GB" sz="2000">
                <a:cs typeface="Arial"/>
              </a:rPr>
              <a:t> of vaccine.</a:t>
            </a:r>
            <a:endParaRPr lang="en-GB">
              <a:cs typeface="Arial"/>
            </a:endParaRPr>
          </a:p>
          <a:p>
            <a:pPr algn="l"/>
            <a:r>
              <a:rPr lang="en-GB" sz="2000" b="0" i="0">
                <a:effectLst/>
              </a:rPr>
              <a:t>If the amount of vaccine remaining in the vial cannot provide a full dose of </a:t>
            </a:r>
            <a:r>
              <a:rPr lang="en-GB" sz="2000" b="1" i="0">
                <a:effectLst/>
              </a:rPr>
              <a:t>0.3 mL</a:t>
            </a:r>
            <a:r>
              <a:rPr lang="en-GB" sz="2000" b="0" i="0">
                <a:effectLst/>
              </a:rPr>
              <a:t>, discard the vial and any excess volume.</a:t>
            </a:r>
            <a:endParaRPr lang="en-GB" sz="2000" b="0" i="0">
              <a:effectLst/>
              <a:cs typeface="Arial"/>
            </a:endParaRPr>
          </a:p>
          <a:p>
            <a:pPr algn="l"/>
            <a:r>
              <a:rPr lang="en-GB" sz="2000" b="0" i="0">
                <a:effectLst/>
              </a:rPr>
              <a:t>Do not pool excess vaccine from multiple vials.</a:t>
            </a:r>
            <a:endParaRPr lang="en-GB" sz="2000" b="0" i="0">
              <a:effectLst/>
              <a:cs typeface="Arial"/>
            </a:endParaRPr>
          </a:p>
          <a:p>
            <a:r>
              <a:rPr lang="en-GB" sz="1800">
                <a:latin typeface="Arial"/>
                <a:ea typeface="Times New Roman" panose="02020603050405020304" pitchFamily="18" charset="0"/>
                <a:cs typeface="Arial"/>
              </a:rPr>
              <a:t>Pierce the stopper preferably at a different site each time</a:t>
            </a:r>
            <a:endParaRPr lang="en-GB" sz="2000">
              <a:effectLst/>
              <a:latin typeface="Arial"/>
              <a:ea typeface="Times New Roman" panose="02020603050405020304" pitchFamily="18" charset="0"/>
              <a:cs typeface="Arial"/>
            </a:endParaRPr>
          </a:p>
          <a:p>
            <a:pPr indent="0">
              <a:buNone/>
            </a:pPr>
            <a:r>
              <a:rPr lang="en-GB" sz="2000">
                <a:hlinkClick r:id="rId2"/>
              </a:rPr>
              <a:t>Comirnaty KP.2 30 micrograms/dose dispersion for injection - Summary of Product Characteristics (SmPC) - (</a:t>
            </a:r>
            <a:r>
              <a:rPr lang="en-GB" sz="2000" err="1">
                <a:hlinkClick r:id="rId2"/>
              </a:rPr>
              <a:t>emc</a:t>
            </a:r>
            <a:r>
              <a:rPr lang="en-GB" sz="2000">
                <a:hlinkClick r:id="rId2"/>
              </a:rPr>
              <a:t>) | 100163</a:t>
            </a:r>
            <a:endParaRPr lang="en-GB" sz="2000">
              <a:effectLst/>
              <a:latin typeface="Times New Roman" panose="02020603050405020304" pitchFamily="18" charset="0"/>
              <a:ea typeface="Times New Roman" panose="02020603050405020304" pitchFamily="18" charset="0"/>
            </a:endParaRPr>
          </a:p>
          <a:p>
            <a:pPr indent="0">
              <a:buNone/>
            </a:pPr>
            <a:endParaRPr lang="en-GB"/>
          </a:p>
        </p:txBody>
      </p:sp>
      <p:sp>
        <p:nvSpPr>
          <p:cNvPr id="5" name="Slide Number Placeholder 4">
            <a:extLst>
              <a:ext uri="{FF2B5EF4-FFF2-40B4-BE49-F238E27FC236}">
                <a16:creationId xmlns:a16="http://schemas.microsoft.com/office/drawing/2014/main" id="{458C0581-0C5A-82E9-FF31-E5726E3B2A41}"/>
              </a:ext>
            </a:extLst>
          </p:cNvPr>
          <p:cNvSpPr>
            <a:spLocks noGrp="1"/>
          </p:cNvSpPr>
          <p:nvPr>
            <p:ph type="sldNum" sz="quarter" idx="12"/>
          </p:nvPr>
        </p:nvSpPr>
        <p:spPr/>
        <p:txBody>
          <a:bodyPr/>
          <a:lstStyle/>
          <a:p>
            <a:fld id="{561D0CCE-8DCC-44DC-A653-AE62B1D84A52}" type="slidenum">
              <a:rPr lang="en-GB" smtClean="0"/>
              <a:pPr/>
              <a:t>17</a:t>
            </a:fld>
            <a:endParaRPr lang="en-GB"/>
          </a:p>
        </p:txBody>
      </p:sp>
      <p:pic>
        <p:nvPicPr>
          <p:cNvPr id="4" name="Picture 3" descr="A close-up of a vial&#10;&#10;AI-generated content may be incorrect.">
            <a:extLst>
              <a:ext uri="{FF2B5EF4-FFF2-40B4-BE49-F238E27FC236}">
                <a16:creationId xmlns:a16="http://schemas.microsoft.com/office/drawing/2014/main" id="{CCE916B8-792E-4CE8-6BDE-25DF6F8F04E4}"/>
              </a:ext>
            </a:extLst>
          </p:cNvPr>
          <p:cNvPicPr>
            <a:picLocks noChangeAspect="1"/>
          </p:cNvPicPr>
          <p:nvPr/>
        </p:nvPicPr>
        <p:blipFill>
          <a:blip r:embed="rId3"/>
          <a:srcRect l="22489" t="5756" r="24894" b="4664"/>
          <a:stretch>
            <a:fillRect/>
          </a:stretch>
        </p:blipFill>
        <p:spPr>
          <a:xfrm>
            <a:off x="9506720" y="1826964"/>
            <a:ext cx="2010502" cy="3618679"/>
          </a:xfrm>
          <a:prstGeom prst="rect">
            <a:avLst/>
          </a:prstGeom>
        </p:spPr>
      </p:pic>
    </p:spTree>
    <p:extLst>
      <p:ext uri="{BB962C8B-B14F-4D97-AF65-F5344CB8AC3E}">
        <p14:creationId xmlns:p14="http://schemas.microsoft.com/office/powerpoint/2010/main" val="20016926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0A4DE-C20D-6DBB-FAFD-52AF0672D19A}"/>
              </a:ext>
            </a:extLst>
          </p:cNvPr>
          <p:cNvSpPr>
            <a:spLocks noGrp="1"/>
          </p:cNvSpPr>
          <p:nvPr>
            <p:ph type="title"/>
          </p:nvPr>
        </p:nvSpPr>
        <p:spPr>
          <a:xfrm>
            <a:off x="0" y="1"/>
            <a:ext cx="12036971" cy="1084646"/>
          </a:xfrm>
        </p:spPr>
        <p:txBody>
          <a:bodyPr/>
          <a:lstStyle/>
          <a:p>
            <a:pPr algn="ctr"/>
            <a:r>
              <a:rPr lang="en-GB" sz="3200" b="1"/>
              <a:t>Storage:</a:t>
            </a:r>
            <a:r>
              <a:rPr lang="en-GB" sz="3200" b="1">
                <a:effectLst/>
                <a:latin typeface="+mj-lt"/>
                <a:ea typeface="Calibri" panose="020F0502020204030204" pitchFamily="34" charset="0"/>
              </a:rPr>
              <a:t>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a:t>
            </a:r>
            <a:r>
              <a:rPr lang="en-GB" sz="3200" b="1">
                <a:effectLst/>
                <a:latin typeface="+mj-lt"/>
                <a:ea typeface="Calibri" panose="020F0502020204030204" pitchFamily="34" charset="0"/>
              </a:rPr>
              <a:t> </a:t>
            </a:r>
            <a:r>
              <a:rPr lang="en-GB" sz="3200" b="1">
                <a:ea typeface="Calibri" panose="020F0502020204030204" pitchFamily="34" charset="0"/>
              </a:rPr>
              <a:t>KP</a:t>
            </a:r>
            <a:r>
              <a:rPr lang="en-GB" sz="3200" b="1">
                <a:effectLst/>
                <a:latin typeface="+mj-lt"/>
                <a:ea typeface="Calibri" panose="020F0502020204030204" pitchFamily="34" charset="0"/>
              </a:rPr>
              <a:t>.2</a:t>
            </a:r>
            <a:br>
              <a:rPr lang="en-GB" sz="3200" b="1">
                <a:effectLst/>
                <a:latin typeface="+mj-lt"/>
                <a:ea typeface="Calibri" panose="020F0502020204030204" pitchFamily="34" charset="0"/>
              </a:rPr>
            </a:br>
            <a:r>
              <a:rPr lang="en-GB" sz="3200" b="1">
                <a:effectLst/>
                <a:latin typeface="+mj-lt"/>
                <a:ea typeface="Calibri" panose="020F0502020204030204" pitchFamily="34" charset="0"/>
              </a:rPr>
              <a:t>COVID-19 mRNA Vaccines</a:t>
            </a:r>
            <a:endParaRPr lang="en-GB" sz="3200"/>
          </a:p>
        </p:txBody>
      </p:sp>
      <p:sp>
        <p:nvSpPr>
          <p:cNvPr id="3" name="Content Placeholder 2">
            <a:extLst>
              <a:ext uri="{FF2B5EF4-FFF2-40B4-BE49-F238E27FC236}">
                <a16:creationId xmlns:a16="http://schemas.microsoft.com/office/drawing/2014/main" id="{EE5DCE51-F10C-3F55-99ED-AF983838E8AB}"/>
              </a:ext>
            </a:extLst>
          </p:cNvPr>
          <p:cNvSpPr>
            <a:spLocks noGrp="1"/>
          </p:cNvSpPr>
          <p:nvPr>
            <p:ph idx="1"/>
          </p:nvPr>
        </p:nvSpPr>
        <p:spPr>
          <a:xfrm>
            <a:off x="358633" y="1717632"/>
            <a:ext cx="11332959" cy="3146000"/>
          </a:xfrm>
        </p:spPr>
        <p:txBody>
          <a:bodyPr lIns="91440" tIns="45720" rIns="91440" bIns="45720" anchor="t"/>
          <a:lstStyle/>
          <a:p>
            <a:r>
              <a:rPr lang="en-GB" sz="1800">
                <a:effectLst/>
                <a:latin typeface="Arial"/>
                <a:ea typeface="Calibri"/>
                <a:cs typeface="Arial"/>
              </a:rPr>
              <a:t>Pfizer</a:t>
            </a:r>
            <a:r>
              <a:rPr lang="en-GB" sz="1800" b="1">
                <a:effectLst/>
                <a:latin typeface="Arial"/>
                <a:ea typeface="Calibri"/>
                <a:cs typeface="Arial"/>
              </a:rPr>
              <a:t> </a:t>
            </a:r>
            <a:r>
              <a:rPr lang="en-GB" sz="1800">
                <a:effectLst/>
                <a:latin typeface="Arial"/>
                <a:ea typeface="Calibri"/>
                <a:cs typeface="Arial"/>
              </a:rPr>
              <a:t>Comirnaty</a:t>
            </a:r>
            <a:r>
              <a:rPr lang="en-GB" sz="1800" baseline="30000">
                <a:effectLst/>
                <a:latin typeface="Arial"/>
                <a:ea typeface="Calibri"/>
                <a:cs typeface="Arial"/>
              </a:rPr>
              <a:t>®</a:t>
            </a:r>
            <a:r>
              <a:rPr lang="en-GB" sz="1800">
                <a:effectLst/>
                <a:latin typeface="Arial"/>
                <a:ea typeface="Calibri"/>
                <a:cs typeface="Arial"/>
              </a:rPr>
              <a:t> KP.</a:t>
            </a:r>
            <a:r>
              <a:rPr lang="en-GB" sz="1800">
                <a:latin typeface="Arial"/>
                <a:ea typeface="Calibri"/>
                <a:cs typeface="Arial"/>
              </a:rPr>
              <a:t>2</a:t>
            </a:r>
            <a:r>
              <a:rPr lang="en-GB" sz="1800">
                <a:effectLst/>
                <a:latin typeface="Arial"/>
                <a:ea typeface="Calibri"/>
                <a:cs typeface="Arial"/>
              </a:rPr>
              <a:t> COVID-19 mRNA Vaccines </a:t>
            </a:r>
            <a:r>
              <a:rPr lang="en-GB" sz="1800"/>
              <a:t>will be coming into NHS Wales </a:t>
            </a:r>
            <a:r>
              <a:rPr lang="en-GB" sz="1800">
                <a:effectLst/>
                <a:ea typeface="Calibri"/>
              </a:rPr>
              <a:t>thawed from UKHSA, it will already have the expiry date and time labelled on the box.  </a:t>
            </a:r>
          </a:p>
          <a:p>
            <a:pPr algn="just"/>
            <a:r>
              <a:rPr lang="en-GB" sz="1800">
                <a:effectLst/>
                <a:ea typeface="Calibri"/>
              </a:rPr>
              <a:t>The vaccine may then be delivered to where it is going to be administered thawed but refrigerated between +2ºC to +8ºC.</a:t>
            </a:r>
            <a:endParaRPr lang="en-GB" sz="1800">
              <a:effectLst/>
              <a:ea typeface="Calibri"/>
              <a:cs typeface="Arial"/>
            </a:endParaRPr>
          </a:p>
          <a:p>
            <a:pPr algn="just"/>
            <a:r>
              <a:rPr lang="en-GB" sz="1800">
                <a:effectLst/>
                <a:ea typeface="Calibri"/>
              </a:rPr>
              <a:t>Thawed vaccine must be transferred immediately to a vaccine fridge on arrival and stored in a carefully monitored temperature range of +2ºC to +8ºC.</a:t>
            </a:r>
            <a:endParaRPr lang="en-GB" sz="1800">
              <a:effectLst/>
              <a:ea typeface="Calibri"/>
              <a:cs typeface="Arial"/>
            </a:endParaRPr>
          </a:p>
          <a:p>
            <a:pPr algn="just"/>
            <a:r>
              <a:rPr lang="en-GB" sz="1800">
                <a:effectLst/>
                <a:ea typeface="Calibri"/>
              </a:rPr>
              <a:t>Once thawed, the unopened vaccine may be stored refrigerated at +2ºC to +8ºC, protected from light, for up to 10 weeks.</a:t>
            </a:r>
            <a:endParaRPr lang="en-GB" sz="1800">
              <a:effectLst/>
              <a:ea typeface="Calibri"/>
              <a:cs typeface="Arial"/>
            </a:endParaRPr>
          </a:p>
          <a:p>
            <a:pPr algn="just"/>
            <a:r>
              <a:rPr lang="en-GB" sz="1800" b="0" i="0">
                <a:solidFill>
                  <a:srgbClr val="002060"/>
                </a:solidFill>
                <a:effectLst/>
              </a:rPr>
              <a:t>Prior to use, the unopened vial can be stored for up to 12 hours at temperatures between </a:t>
            </a:r>
            <a:r>
              <a:rPr lang="en-GB" sz="1800">
                <a:solidFill>
                  <a:srgbClr val="002060"/>
                </a:solidFill>
              </a:rPr>
              <a:t>+</a:t>
            </a:r>
            <a:r>
              <a:rPr lang="en-GB" sz="1800" b="0" i="0">
                <a:solidFill>
                  <a:srgbClr val="002060"/>
                </a:solidFill>
                <a:effectLst/>
              </a:rPr>
              <a:t>8°C and </a:t>
            </a:r>
            <a:r>
              <a:rPr lang="en-GB" sz="1800">
                <a:solidFill>
                  <a:srgbClr val="002060"/>
                </a:solidFill>
              </a:rPr>
              <a:t>+</a:t>
            </a:r>
            <a:r>
              <a:rPr lang="en-GB" sz="1800" b="0" i="0">
                <a:solidFill>
                  <a:srgbClr val="002060"/>
                </a:solidFill>
                <a:effectLst/>
              </a:rPr>
              <a:t>30°C. Thawed vials can be handled in room light conditions.</a:t>
            </a:r>
            <a:endParaRPr lang="en-GB" sz="1800">
              <a:solidFill>
                <a:srgbClr val="002060"/>
              </a:solidFill>
              <a:effectLst/>
              <a:ea typeface="Calibri" panose="020F0502020204030204" pitchFamily="34" charset="0"/>
            </a:endParaRPr>
          </a:p>
          <a:p>
            <a:pPr>
              <a:spcBef>
                <a:spcPts val="600"/>
              </a:spcBef>
              <a:spcAft>
                <a:spcPts val="600"/>
              </a:spcAft>
            </a:pPr>
            <a:endParaRPr lang="en-GB" sz="1800">
              <a:solidFill>
                <a:srgbClr val="002060"/>
              </a:solidFill>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a typeface="Times New Roman" panose="02020603050405020304" pitchFamily="18" charset="0"/>
            </a:endParaRPr>
          </a:p>
          <a:p>
            <a:pPr marL="0" indent="0">
              <a:spcBef>
                <a:spcPts val="600"/>
              </a:spcBef>
              <a:spcAft>
                <a:spcPts val="600"/>
              </a:spcAft>
              <a:buNone/>
            </a:pPr>
            <a:endParaRPr lang="en-GB" sz="1800">
              <a:solidFill>
                <a:srgbClr val="002060"/>
              </a:solidFill>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1DFBD631-566E-6A1E-96C0-42F0957748F0}"/>
              </a:ext>
            </a:extLst>
          </p:cNvPr>
          <p:cNvSpPr>
            <a:spLocks noGrp="1"/>
          </p:cNvSpPr>
          <p:nvPr>
            <p:ph type="sldNum" sz="quarter" idx="12"/>
          </p:nvPr>
        </p:nvSpPr>
        <p:spPr/>
        <p:txBody>
          <a:bodyPr/>
          <a:lstStyle/>
          <a:p>
            <a:fld id="{561D0CCE-8DCC-44DC-A653-AE62B1D84A52}" type="slidenum">
              <a:rPr lang="en-GB" smtClean="0"/>
              <a:pPr/>
              <a:t>18</a:t>
            </a:fld>
            <a:endParaRPr lang="en-GB"/>
          </a:p>
        </p:txBody>
      </p:sp>
    </p:spTree>
    <p:extLst>
      <p:ext uri="{BB962C8B-B14F-4D97-AF65-F5344CB8AC3E}">
        <p14:creationId xmlns:p14="http://schemas.microsoft.com/office/powerpoint/2010/main" val="6206490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96272-C5B5-4EA7-BDE4-331149BA4A37}"/>
              </a:ext>
            </a:extLst>
          </p:cNvPr>
          <p:cNvSpPr>
            <a:spLocks noGrp="1"/>
          </p:cNvSpPr>
          <p:nvPr>
            <p:ph type="title"/>
          </p:nvPr>
        </p:nvSpPr>
        <p:spPr>
          <a:xfrm>
            <a:off x="0" y="128086"/>
            <a:ext cx="12267344" cy="1325563"/>
          </a:xfrm>
        </p:spPr>
        <p:txBody>
          <a:bodyPr/>
          <a:lstStyle/>
          <a:p>
            <a:pPr algn="ctr"/>
            <a:r>
              <a:rPr lang="en-GB" sz="3200" b="1"/>
              <a:t>List of excipients:</a:t>
            </a:r>
            <a:r>
              <a:rPr lang="en-GB" sz="3200" b="1">
                <a:effectLst/>
                <a:latin typeface="Arial" panose="020B0604020202020204" pitchFamily="34" charset="0"/>
                <a:ea typeface="Calibri" panose="020F0502020204030204" pitchFamily="34" charset="0"/>
              </a:rPr>
              <a:t> Pfizer Comirnaty</a:t>
            </a:r>
            <a:r>
              <a:rPr lang="en-GB" sz="3200" b="1" baseline="30000">
                <a:effectLst/>
                <a:latin typeface="Arial" panose="020B0604020202020204" pitchFamily="34" charset="0"/>
                <a:ea typeface="Calibri" panose="020F0502020204030204" pitchFamily="34" charset="0"/>
              </a:rPr>
              <a:t>®</a:t>
            </a:r>
            <a:r>
              <a:rPr lang="en-GB" sz="3200" b="1">
                <a:effectLst/>
                <a:latin typeface="Arial" panose="020B0604020202020204" pitchFamily="34" charset="0"/>
                <a:ea typeface="Calibri" panose="020F0502020204030204" pitchFamily="34" charset="0"/>
              </a:rPr>
              <a:t> </a:t>
            </a:r>
            <a:r>
              <a:rPr lang="en-GB" sz="3200" b="1">
                <a:latin typeface="Arial" panose="020B0604020202020204" pitchFamily="34" charset="0"/>
                <a:ea typeface="Calibri" panose="020F0502020204030204" pitchFamily="34" charset="0"/>
              </a:rPr>
              <a:t>KP</a:t>
            </a:r>
            <a:r>
              <a:rPr lang="en-GB" sz="3200" b="1">
                <a:effectLst/>
                <a:latin typeface="Arial" panose="020B0604020202020204" pitchFamily="34" charset="0"/>
                <a:ea typeface="Calibri" panose="020F0502020204030204" pitchFamily="34" charset="0"/>
              </a:rPr>
              <a:t>.2 30 microgram per dose dispersion for injection COVID-19 mRNA Vaccine</a:t>
            </a:r>
            <a:endParaRPr lang="en-GB" sz="3200" b="1"/>
          </a:p>
        </p:txBody>
      </p:sp>
      <p:sp>
        <p:nvSpPr>
          <p:cNvPr id="3" name="Content Placeholder 2">
            <a:extLst>
              <a:ext uri="{FF2B5EF4-FFF2-40B4-BE49-F238E27FC236}">
                <a16:creationId xmlns:a16="http://schemas.microsoft.com/office/drawing/2014/main" id="{7E72D683-45BC-43E6-881F-F3805C695615}"/>
              </a:ext>
            </a:extLst>
          </p:cNvPr>
          <p:cNvSpPr>
            <a:spLocks noGrp="1"/>
          </p:cNvSpPr>
          <p:nvPr>
            <p:ph idx="1"/>
          </p:nvPr>
        </p:nvSpPr>
        <p:spPr>
          <a:xfrm>
            <a:off x="838200" y="1253331"/>
            <a:ext cx="10515600" cy="4933368"/>
          </a:xfrm>
        </p:spPr>
        <p:txBody>
          <a:bodyPr/>
          <a:lstStyle/>
          <a:p>
            <a:pPr marL="0" indent="0">
              <a:buNone/>
            </a:pPr>
            <a:r>
              <a:rPr lang="en-GB" sz="2000"/>
              <a:t>This vaccine contains polyethylene glycol/macrogol </a:t>
            </a:r>
            <a:r>
              <a:rPr lang="en-GB" sz="2000" b="1"/>
              <a:t>(PEG)</a:t>
            </a:r>
          </a:p>
          <a:p>
            <a:r>
              <a:rPr lang="en-GB" sz="2000"/>
              <a:t>2-[(polyethylene glycol)-2000]-N,</a:t>
            </a:r>
          </a:p>
          <a:p>
            <a:r>
              <a:rPr lang="en-GB" sz="2000"/>
              <a:t>N-</a:t>
            </a:r>
            <a:r>
              <a:rPr lang="en-GB" sz="2000" err="1"/>
              <a:t>ditetradecylacetamide</a:t>
            </a:r>
            <a:r>
              <a:rPr lang="en-GB" sz="2000"/>
              <a:t> (ALC-0159) </a:t>
            </a:r>
          </a:p>
          <a:p>
            <a:r>
              <a:rPr lang="en-GB" sz="2000"/>
              <a:t>(4-hydroxybutyl)azanediyl)bis(hexane-6,1-diyl)bis(2-hexyldecanoate) (ALC-0315)</a:t>
            </a:r>
          </a:p>
          <a:p>
            <a:r>
              <a:rPr lang="en-GB" sz="2000"/>
              <a:t>1,2-Distearoyl-sn-glycero-3-phosphocholine (DSPC)</a:t>
            </a:r>
          </a:p>
          <a:p>
            <a:r>
              <a:rPr lang="en-GB" sz="2000"/>
              <a:t> Cholesterol</a:t>
            </a:r>
          </a:p>
          <a:p>
            <a:r>
              <a:rPr lang="en-GB" sz="2000"/>
              <a:t> Trometamol</a:t>
            </a:r>
          </a:p>
          <a:p>
            <a:r>
              <a:rPr lang="en-GB" sz="2000"/>
              <a:t> Trometamol hydrochloride</a:t>
            </a:r>
          </a:p>
          <a:p>
            <a:r>
              <a:rPr lang="en-GB" sz="2000"/>
              <a:t> Sucrose</a:t>
            </a:r>
          </a:p>
          <a:p>
            <a:r>
              <a:rPr lang="en-GB" sz="2000"/>
              <a:t> Water for injections </a:t>
            </a:r>
          </a:p>
          <a:p>
            <a:pPr marL="0" indent="0" algn="ctr">
              <a:buNone/>
            </a:pPr>
            <a:r>
              <a:rPr lang="en-GB" sz="1800">
                <a:hlinkClick r:id="rId3"/>
              </a:rPr>
              <a:t>Comirnaty KP.2 30 micrograms/dose dispersion for injection - Summary of Product Characteristics (SmPC) - (</a:t>
            </a:r>
            <a:r>
              <a:rPr lang="en-GB" sz="1800" err="1">
                <a:hlinkClick r:id="rId3"/>
              </a:rPr>
              <a:t>emc</a:t>
            </a:r>
            <a:r>
              <a:rPr lang="en-GB" sz="1800">
                <a:hlinkClick r:id="rId3"/>
              </a:rPr>
              <a:t>) | 100163</a:t>
            </a:r>
            <a:endParaRPr lang="en-GB" sz="1800"/>
          </a:p>
        </p:txBody>
      </p:sp>
      <p:sp>
        <p:nvSpPr>
          <p:cNvPr id="5" name="Slide Number Placeholder 4">
            <a:extLst>
              <a:ext uri="{FF2B5EF4-FFF2-40B4-BE49-F238E27FC236}">
                <a16:creationId xmlns:a16="http://schemas.microsoft.com/office/drawing/2014/main" id="{19797DE9-D88C-40CA-9E26-879B2E7209B8}"/>
              </a:ext>
            </a:extLst>
          </p:cNvPr>
          <p:cNvSpPr>
            <a:spLocks noGrp="1"/>
          </p:cNvSpPr>
          <p:nvPr>
            <p:ph type="sldNum" sz="quarter" idx="12"/>
          </p:nvPr>
        </p:nvSpPr>
        <p:spPr/>
        <p:txBody>
          <a:bodyPr/>
          <a:lstStyle/>
          <a:p>
            <a:fld id="{561D0CCE-8DCC-44DC-A653-AE62B1D84A52}" type="slidenum">
              <a:rPr lang="en-GB" smtClean="0"/>
              <a:pPr/>
              <a:t>19</a:t>
            </a:fld>
            <a:endParaRPr lang="en-GB"/>
          </a:p>
        </p:txBody>
      </p:sp>
      <p:sp>
        <p:nvSpPr>
          <p:cNvPr id="7" name="TextBox 6">
            <a:extLst>
              <a:ext uri="{FF2B5EF4-FFF2-40B4-BE49-F238E27FC236}">
                <a16:creationId xmlns:a16="http://schemas.microsoft.com/office/drawing/2014/main" id="{1BF46E50-3B46-4A41-8ABE-4A69ACBF2104}"/>
              </a:ext>
            </a:extLst>
          </p:cNvPr>
          <p:cNvSpPr txBox="1"/>
          <p:nvPr/>
        </p:nvSpPr>
        <p:spPr>
          <a:xfrm>
            <a:off x="3287731" y="5817367"/>
            <a:ext cx="6102848" cy="369332"/>
          </a:xfrm>
          <a:prstGeom prst="rect">
            <a:avLst/>
          </a:prstGeom>
          <a:noFill/>
        </p:spPr>
        <p:txBody>
          <a:bodyPr wrap="square">
            <a:spAutoFit/>
          </a:bodyPr>
          <a:lstStyle/>
          <a:p>
            <a:r>
              <a:rPr lang="en-GB" sz="1800">
                <a:hlinkClick r:id="rId4"/>
              </a:rPr>
              <a:t>Vaccine ingredients | Vaccine Knowledge (ox.ac.uk)</a:t>
            </a:r>
            <a:endParaRPr lang="en-GB" sz="1800"/>
          </a:p>
        </p:txBody>
      </p:sp>
    </p:spTree>
    <p:extLst>
      <p:ext uri="{BB962C8B-B14F-4D97-AF65-F5344CB8AC3E}">
        <p14:creationId xmlns:p14="http://schemas.microsoft.com/office/powerpoint/2010/main" val="3586212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DD12A-699D-4540-9FC6-2A84BC7820C0}"/>
              </a:ext>
            </a:extLst>
          </p:cNvPr>
          <p:cNvSpPr>
            <a:spLocks noGrp="1"/>
          </p:cNvSpPr>
          <p:nvPr>
            <p:ph type="title"/>
          </p:nvPr>
        </p:nvSpPr>
        <p:spPr>
          <a:xfrm>
            <a:off x="0" y="68827"/>
            <a:ext cx="12192000" cy="580102"/>
          </a:xfrm>
        </p:spPr>
        <p:txBody>
          <a:bodyPr/>
          <a:lstStyle/>
          <a:p>
            <a:pPr algn="ctr"/>
            <a:r>
              <a:rPr lang="en-GB" sz="3600" b="1"/>
              <a:t>Acknowledgements</a:t>
            </a:r>
          </a:p>
        </p:txBody>
      </p:sp>
      <p:sp>
        <p:nvSpPr>
          <p:cNvPr id="3" name="Content Placeholder 2">
            <a:extLst>
              <a:ext uri="{FF2B5EF4-FFF2-40B4-BE49-F238E27FC236}">
                <a16:creationId xmlns:a16="http://schemas.microsoft.com/office/drawing/2014/main" id="{762D038C-BCE4-4337-B8DD-0CDC49AE6D95}"/>
              </a:ext>
            </a:extLst>
          </p:cNvPr>
          <p:cNvSpPr>
            <a:spLocks noGrp="1"/>
          </p:cNvSpPr>
          <p:nvPr>
            <p:ph idx="1"/>
          </p:nvPr>
        </p:nvSpPr>
        <p:spPr>
          <a:xfrm>
            <a:off x="737420" y="1495776"/>
            <a:ext cx="11454580" cy="3260664"/>
          </a:xfrm>
        </p:spPr>
        <p:txBody>
          <a:bodyPr/>
          <a:lstStyle/>
          <a:p>
            <a:r>
              <a:rPr lang="en-GB" sz="2400"/>
              <a:t>Vaccine Preventable Disease Programme</a:t>
            </a:r>
          </a:p>
          <a:p>
            <a:r>
              <a:rPr lang="en-GB" sz="2400"/>
              <a:t>Vaccine Programme Wales</a:t>
            </a:r>
          </a:p>
          <a:p>
            <a:r>
              <a:rPr lang="en-GB" sz="2400"/>
              <a:t>Welsh Medicines Advice Service</a:t>
            </a:r>
          </a:p>
          <a:p>
            <a:r>
              <a:rPr lang="en-GB" sz="2400"/>
              <a:t>Welsh Government</a:t>
            </a:r>
          </a:p>
          <a:p>
            <a:r>
              <a:rPr lang="en-GB" sz="2400"/>
              <a:t>JCVI</a:t>
            </a:r>
          </a:p>
          <a:p>
            <a:r>
              <a:rPr lang="en-GB" sz="2400"/>
              <a:t>Green Book</a:t>
            </a:r>
            <a:endParaRPr lang="en-GB"/>
          </a:p>
        </p:txBody>
      </p:sp>
      <p:sp>
        <p:nvSpPr>
          <p:cNvPr id="5" name="Slide Number Placeholder 4">
            <a:extLst>
              <a:ext uri="{FF2B5EF4-FFF2-40B4-BE49-F238E27FC236}">
                <a16:creationId xmlns:a16="http://schemas.microsoft.com/office/drawing/2014/main" id="{2106AC5E-1F09-4895-BE78-402EF5982874}"/>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20140134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3EC74-431D-4243-B6EC-375613998FE0}"/>
              </a:ext>
            </a:extLst>
          </p:cNvPr>
          <p:cNvSpPr>
            <a:spLocks noGrp="1"/>
          </p:cNvSpPr>
          <p:nvPr>
            <p:ph type="title"/>
          </p:nvPr>
        </p:nvSpPr>
        <p:spPr>
          <a:xfrm>
            <a:off x="54277" y="136525"/>
            <a:ext cx="12045573" cy="1325563"/>
          </a:xfrm>
        </p:spPr>
        <p:txBody>
          <a:bodyPr>
            <a:normAutofit/>
          </a:bodyPr>
          <a:lstStyle/>
          <a:p>
            <a:pPr algn="ctr"/>
            <a:r>
              <a:rPr lang="en-GB" sz="3600" b="1">
                <a:latin typeface="+mn-lt"/>
              </a:rPr>
              <a:t>Polyethylene glycol (PEG)</a:t>
            </a:r>
            <a:br>
              <a:rPr lang="en-GB" sz="3600" b="1"/>
            </a:br>
            <a:endParaRPr lang="en-GB" sz="3600" b="1"/>
          </a:p>
        </p:txBody>
      </p:sp>
      <p:sp>
        <p:nvSpPr>
          <p:cNvPr id="3" name="Content Placeholder 2">
            <a:extLst>
              <a:ext uri="{FF2B5EF4-FFF2-40B4-BE49-F238E27FC236}">
                <a16:creationId xmlns:a16="http://schemas.microsoft.com/office/drawing/2014/main" id="{FF2AE7B7-FE31-4D26-980B-2F05D3AF00B4}"/>
              </a:ext>
            </a:extLst>
          </p:cNvPr>
          <p:cNvSpPr>
            <a:spLocks noGrp="1"/>
          </p:cNvSpPr>
          <p:nvPr>
            <p:ph idx="1"/>
          </p:nvPr>
        </p:nvSpPr>
        <p:spPr>
          <a:xfrm>
            <a:off x="316507" y="918720"/>
            <a:ext cx="11299522" cy="5257227"/>
          </a:xfrm>
        </p:spPr>
        <p:txBody>
          <a:bodyPr lIns="91440" tIns="45720" rIns="91440" bIns="45720" anchor="t"/>
          <a:lstStyle/>
          <a:p>
            <a:pPr marL="0" indent="0">
              <a:buNone/>
            </a:pPr>
            <a:r>
              <a:rPr lang="en-GB" sz="2000">
                <a:effectLst/>
                <a:latin typeface="+mj-lt"/>
                <a:ea typeface="Calibri"/>
              </a:rPr>
              <a:t>Pfizer Comirnaty</a:t>
            </a:r>
            <a:r>
              <a:rPr lang="en-GB" sz="2000" baseline="30000">
                <a:effectLst/>
                <a:latin typeface="+mj-lt"/>
                <a:ea typeface="Calibri"/>
              </a:rPr>
              <a:t>®</a:t>
            </a:r>
            <a:r>
              <a:rPr lang="en-GB" sz="2000">
                <a:effectLst/>
                <a:latin typeface="+mj-lt"/>
                <a:ea typeface="Calibri"/>
              </a:rPr>
              <a:t> COVID-19 mRNA Vaccines </a:t>
            </a:r>
            <a:r>
              <a:rPr lang="en-GB" sz="2000"/>
              <a:t>contain polyethylene glycol (PEG) </a:t>
            </a:r>
          </a:p>
          <a:p>
            <a:pPr marL="285750" indent="-285750">
              <a:buFont typeface="Arial" panose="020B0604020202020204" pitchFamily="34" charset="0"/>
              <a:buChar char="•"/>
            </a:pPr>
            <a:r>
              <a:rPr lang="en-GB" sz="2000"/>
              <a:t>PEGs (also known as macrogols) are a group of known allergens commonly found in medicines, many household products and cosmetics </a:t>
            </a:r>
            <a:endParaRPr lang="en-GB" sz="2000">
              <a:cs typeface="Arial"/>
            </a:endParaRPr>
          </a:p>
          <a:p>
            <a:pPr marL="285750" indent="-285750">
              <a:buFont typeface="Arial" panose="020B0604020202020204" pitchFamily="34" charset="0"/>
              <a:buChar char="•"/>
            </a:pPr>
            <a:r>
              <a:rPr lang="en-GB" sz="2000"/>
              <a:t>Medicines containing PEG include some tablets, laxatives, depot steroid injections, and some bowel preparations used for colonoscopy</a:t>
            </a:r>
            <a:endParaRPr lang="en-GB" sz="2000">
              <a:cs typeface="Arial"/>
            </a:endParaRPr>
          </a:p>
          <a:p>
            <a:pPr marL="285750" indent="-285750"/>
            <a:r>
              <a:rPr lang="en-GB" sz="2000"/>
              <a:t>Individuals with undiagnosed PEG allergy often have a history of immediate onset-unexplained anaphylaxis or anaphylaxis to multiple classes of drugs. Such individuals </a:t>
            </a:r>
            <a:r>
              <a:rPr lang="en-GB" sz="2000" b="1"/>
              <a:t>should not be vaccinated with</a:t>
            </a:r>
            <a:r>
              <a:rPr lang="en-GB" sz="2000">
                <a:effectLst/>
                <a:latin typeface="Arial"/>
                <a:ea typeface="Calibri"/>
                <a:cs typeface="Arial"/>
              </a:rPr>
              <a:t> </a:t>
            </a:r>
            <a:r>
              <a:rPr lang="en-GB" sz="2000" b="1">
                <a:effectLst/>
                <a:latin typeface="Arial"/>
                <a:ea typeface="Calibri"/>
                <a:cs typeface="Arial"/>
              </a:rPr>
              <a:t>Pfizer </a:t>
            </a:r>
            <a:r>
              <a:rPr lang="en-GB" sz="2000" b="1">
                <a:effectLst/>
                <a:latin typeface="+mj-lt"/>
                <a:ea typeface="Calibri"/>
              </a:rPr>
              <a:t>Comirnaty</a:t>
            </a:r>
            <a:r>
              <a:rPr lang="en-GB" sz="2000" b="1" baseline="30000">
                <a:effectLst/>
                <a:latin typeface="+mj-lt"/>
                <a:ea typeface="Calibri"/>
              </a:rPr>
              <a:t>®</a:t>
            </a:r>
            <a:r>
              <a:rPr lang="en-GB" sz="2000" b="1">
                <a:effectLst/>
                <a:latin typeface="+mj-lt"/>
                <a:ea typeface="Calibri"/>
              </a:rPr>
              <a:t> COVID-19 mRNA Vaccines</a:t>
            </a:r>
            <a:r>
              <a:rPr lang="en-GB" sz="2000" b="1">
                <a:latin typeface="+mj-lt"/>
                <a:ea typeface="Calibri"/>
              </a:rPr>
              <a:t>,</a:t>
            </a:r>
            <a:r>
              <a:rPr lang="en-GB" sz="2000" b="1">
                <a:ea typeface="Calibri"/>
              </a:rPr>
              <a:t> </a:t>
            </a:r>
            <a:r>
              <a:rPr lang="en-GB" sz="2000" b="1"/>
              <a:t>except on the advice of an expert specialising in immunisation  </a:t>
            </a:r>
            <a:endParaRPr lang="en-GB" sz="2000" b="1">
              <a:cs typeface="Arial"/>
            </a:endParaRPr>
          </a:p>
          <a:p>
            <a:pPr marL="285750" indent="-285750">
              <a:buFont typeface="Arial" panose="020B0604020202020204" pitchFamily="34" charset="0"/>
              <a:buChar char="•"/>
            </a:pPr>
            <a:r>
              <a:rPr lang="en-GB" sz="2000" b="1"/>
              <a:t>Known allergy to PEG is rare </a:t>
            </a:r>
            <a:r>
              <a:rPr lang="en-GB" sz="2000"/>
              <a:t>but has been implicated in a minority of allergic reactions reported </a:t>
            </a:r>
            <a:endParaRPr lang="en-GB" sz="2000">
              <a:cs typeface="Arial"/>
            </a:endParaRPr>
          </a:p>
          <a:p>
            <a:pPr marL="285750" indent="-285750"/>
            <a:r>
              <a:rPr lang="en-GB" sz="2000"/>
              <a:t>For further information see: </a:t>
            </a:r>
            <a:r>
              <a:rPr lang="en-GB" sz="2000">
                <a:hlinkClick r:id="rId3"/>
              </a:rPr>
              <a:t>Table 5: Management of patients with a history of allergy in Green Book COVID-19 chapter </a:t>
            </a:r>
            <a:endParaRPr lang="en-GB" sz="2000">
              <a:cs typeface="Arial"/>
            </a:endParaRPr>
          </a:p>
        </p:txBody>
      </p:sp>
      <p:sp>
        <p:nvSpPr>
          <p:cNvPr id="4" name="Slide Number Placeholder 3">
            <a:extLst>
              <a:ext uri="{FF2B5EF4-FFF2-40B4-BE49-F238E27FC236}">
                <a16:creationId xmlns:a16="http://schemas.microsoft.com/office/drawing/2014/main" id="{9B7CB9F9-AD40-4470-8558-5D86D543C7BF}"/>
              </a:ext>
            </a:extLst>
          </p:cNvPr>
          <p:cNvSpPr>
            <a:spLocks noGrp="1"/>
          </p:cNvSpPr>
          <p:nvPr>
            <p:ph type="sldNum" sz="quarter" idx="12"/>
          </p:nvPr>
        </p:nvSpPr>
        <p:spPr/>
        <p:txBody>
          <a:bodyPr/>
          <a:lstStyle/>
          <a:p>
            <a:pPr marL="531813">
              <a:defRPr/>
            </a:pPr>
            <a:r>
              <a:rPr lang="en-US"/>
              <a:t>17</a:t>
            </a:r>
          </a:p>
        </p:txBody>
      </p:sp>
    </p:spTree>
    <p:extLst>
      <p:ext uri="{BB962C8B-B14F-4D97-AF65-F5344CB8AC3E}">
        <p14:creationId xmlns:p14="http://schemas.microsoft.com/office/powerpoint/2010/main" val="2064856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57390-B43A-8B35-742B-D81B3781096D}"/>
              </a:ext>
            </a:extLst>
          </p:cNvPr>
          <p:cNvSpPr>
            <a:spLocks noGrp="1"/>
          </p:cNvSpPr>
          <p:nvPr>
            <p:ph type="title"/>
          </p:nvPr>
        </p:nvSpPr>
        <p:spPr>
          <a:xfrm>
            <a:off x="49162" y="0"/>
            <a:ext cx="12093676" cy="1198336"/>
          </a:xfrm>
        </p:spPr>
        <p:txBody>
          <a:bodyPr/>
          <a:lstStyle/>
          <a:p>
            <a:pPr algn="ctr"/>
            <a:r>
              <a:rPr lang="en-GB" sz="3200" b="1">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Prior to giving the</a:t>
            </a:r>
            <a:r>
              <a:rPr lang="en-GB" sz="3200" b="1">
                <a:effectLst/>
                <a:latin typeface="Arial" panose="020B0604020202020204" pitchFamily="34" charset="0"/>
                <a:ea typeface="Calibri" panose="020F0502020204030204" pitchFamily="34" charset="0"/>
              </a:rPr>
              <a:t> Pfizer Comirnaty</a:t>
            </a:r>
            <a:r>
              <a:rPr lang="en-GB" sz="3200" b="1" baseline="30000">
                <a:effectLst/>
                <a:latin typeface="Arial" panose="020B0604020202020204" pitchFamily="34" charset="0"/>
                <a:ea typeface="Calibri" panose="020F0502020204030204" pitchFamily="34" charset="0"/>
              </a:rPr>
              <a:t>®</a:t>
            </a:r>
            <a:r>
              <a:rPr lang="en-GB" sz="3200" b="1">
                <a:effectLst/>
                <a:latin typeface="Arial" panose="020B0604020202020204" pitchFamily="34" charset="0"/>
                <a:ea typeface="Calibri" panose="020F0502020204030204" pitchFamily="34" charset="0"/>
              </a:rPr>
              <a:t> </a:t>
            </a:r>
            <a:r>
              <a:rPr lang="en-GB" sz="3200" b="1">
                <a:latin typeface="Arial" panose="020B0604020202020204" pitchFamily="34" charset="0"/>
                <a:ea typeface="Calibri" panose="020F0502020204030204" pitchFamily="34" charset="0"/>
              </a:rPr>
              <a:t>KP</a:t>
            </a:r>
            <a:r>
              <a:rPr lang="en-GB" sz="3200" b="1">
                <a:effectLst/>
                <a:latin typeface="Arial" panose="020B0604020202020204" pitchFamily="34" charset="0"/>
                <a:ea typeface="Calibri" panose="020F0502020204030204" pitchFamily="34" charset="0"/>
              </a:rPr>
              <a:t>.</a:t>
            </a:r>
            <a:r>
              <a:rPr lang="en-GB" sz="3200" b="1">
                <a:latin typeface="Arial" panose="020B0604020202020204" pitchFamily="34" charset="0"/>
                <a:ea typeface="Calibri" panose="020F0502020204030204" pitchFamily="34" charset="0"/>
              </a:rPr>
              <a:t>2</a:t>
            </a:r>
            <a:r>
              <a:rPr lang="en-GB" sz="3200" b="1">
                <a:effectLst/>
                <a:latin typeface="Arial" panose="020B0604020202020204" pitchFamily="34" charset="0"/>
                <a:ea typeface="Calibri" panose="020F0502020204030204" pitchFamily="34" charset="0"/>
              </a:rPr>
              <a:t> 30 microgram per dose dispersion for injection COVID-19 mRNA Vaccine</a:t>
            </a:r>
            <a:endParaRPr lang="en-GB" sz="3200" b="1"/>
          </a:p>
        </p:txBody>
      </p:sp>
      <p:sp>
        <p:nvSpPr>
          <p:cNvPr id="3" name="Content Placeholder 2">
            <a:extLst>
              <a:ext uri="{FF2B5EF4-FFF2-40B4-BE49-F238E27FC236}">
                <a16:creationId xmlns:a16="http://schemas.microsoft.com/office/drawing/2014/main" id="{75026BD2-D97B-D099-B99D-BE89EAA7334D}"/>
              </a:ext>
            </a:extLst>
          </p:cNvPr>
          <p:cNvSpPr>
            <a:spLocks noGrp="1"/>
          </p:cNvSpPr>
          <p:nvPr>
            <p:ph idx="1"/>
          </p:nvPr>
        </p:nvSpPr>
        <p:spPr>
          <a:xfrm>
            <a:off x="162804" y="1198336"/>
            <a:ext cx="11866391" cy="4740015"/>
          </a:xfrm>
        </p:spPr>
        <p:txBody>
          <a:bodyPr lIns="91440" tIns="45720" rIns="91440" bIns="45720" anchor="t"/>
          <a:lstStyle/>
          <a:p>
            <a:pPr marL="0" indent="0" fontAlgn="base">
              <a:buNone/>
            </a:pPr>
            <a:r>
              <a:rPr lang="en-GB" sz="1800"/>
              <a:t>Before giving the vaccine, you need to check whether the person to be vaccinated:</a:t>
            </a:r>
          </a:p>
          <a:p>
            <a:pPr lvl="1" fontAlgn="base">
              <a:buFont typeface="Courier New" panose="020B0604020202020204" pitchFamily="34" charset="0"/>
              <a:buChar char="o"/>
            </a:pPr>
            <a:r>
              <a:rPr lang="en-GB" sz="1800"/>
              <a:t>Is eligible to receive the Pfizer </a:t>
            </a:r>
            <a:r>
              <a:rPr lang="en-GB" sz="1800">
                <a:effectLst/>
                <a:latin typeface="Arial"/>
                <a:ea typeface="Calibri"/>
                <a:cs typeface="Arial"/>
              </a:rPr>
              <a:t>Comirnaty</a:t>
            </a:r>
            <a:r>
              <a:rPr lang="en-GB" sz="1800" baseline="30000">
                <a:effectLst/>
                <a:latin typeface="Arial"/>
                <a:ea typeface="Calibri"/>
                <a:cs typeface="Arial"/>
              </a:rPr>
              <a:t>®</a:t>
            </a:r>
            <a:r>
              <a:rPr lang="en-GB" sz="1800">
                <a:effectLst/>
                <a:latin typeface="Arial"/>
                <a:ea typeface="Calibri"/>
                <a:cs typeface="Arial"/>
              </a:rPr>
              <a:t> </a:t>
            </a:r>
            <a:r>
              <a:rPr lang="en-GB" sz="1800">
                <a:latin typeface="Arial"/>
                <a:ea typeface="Calibri"/>
                <a:cs typeface="Arial"/>
              </a:rPr>
              <a:t>KP</a:t>
            </a:r>
            <a:r>
              <a:rPr lang="en-GB" sz="1800">
                <a:effectLst/>
                <a:latin typeface="Arial"/>
                <a:ea typeface="Calibri"/>
                <a:cs typeface="Arial"/>
              </a:rPr>
              <a:t>.</a:t>
            </a:r>
            <a:r>
              <a:rPr lang="en-GB" sz="1800">
                <a:latin typeface="Arial"/>
                <a:ea typeface="Calibri"/>
                <a:cs typeface="Arial"/>
              </a:rPr>
              <a:t>2</a:t>
            </a:r>
            <a:r>
              <a:rPr lang="en-GB" sz="1800">
                <a:effectLst/>
                <a:latin typeface="Arial"/>
                <a:ea typeface="Calibri"/>
                <a:cs typeface="Arial"/>
              </a:rPr>
              <a:t> 30 microgram per dose dispersion for injection COVID-19 mRNA </a:t>
            </a:r>
            <a:r>
              <a:rPr lang="en-GB" sz="1800">
                <a:latin typeface="Arial"/>
                <a:ea typeface="Calibri"/>
                <a:cs typeface="Arial"/>
              </a:rPr>
              <a:t>Vaccine Has</a:t>
            </a:r>
            <a:r>
              <a:rPr lang="en-GB" sz="1800"/>
              <a:t> any contraindications or precautions to</a:t>
            </a:r>
            <a:r>
              <a:rPr lang="en-GB" sz="1800">
                <a:effectLst/>
                <a:latin typeface="Arial"/>
                <a:ea typeface="Calibri"/>
                <a:cs typeface="Arial"/>
              </a:rPr>
              <a:t> Pfizer Comirnaty</a:t>
            </a:r>
            <a:r>
              <a:rPr lang="en-GB" sz="1800" baseline="30000">
                <a:effectLst/>
                <a:latin typeface="Arial"/>
                <a:ea typeface="Calibri"/>
                <a:cs typeface="Arial"/>
              </a:rPr>
              <a:t>®</a:t>
            </a:r>
            <a:r>
              <a:rPr lang="en-GB" sz="1800">
                <a:effectLst/>
                <a:latin typeface="Arial"/>
                <a:ea typeface="Calibri"/>
                <a:cs typeface="Arial"/>
              </a:rPr>
              <a:t> </a:t>
            </a:r>
            <a:r>
              <a:rPr lang="en-GB" sz="1800">
                <a:latin typeface="Arial"/>
                <a:ea typeface="Calibri"/>
                <a:cs typeface="Arial"/>
              </a:rPr>
              <a:t>KP</a:t>
            </a:r>
            <a:r>
              <a:rPr lang="en-GB" sz="1800">
                <a:effectLst/>
                <a:latin typeface="Arial"/>
                <a:ea typeface="Calibri"/>
                <a:cs typeface="Arial"/>
              </a:rPr>
              <a:t>.</a:t>
            </a:r>
            <a:r>
              <a:rPr lang="en-GB" sz="1800">
                <a:latin typeface="Arial"/>
                <a:ea typeface="Calibri"/>
                <a:cs typeface="Arial"/>
              </a:rPr>
              <a:t>2</a:t>
            </a:r>
            <a:r>
              <a:rPr lang="en-GB" sz="1800">
                <a:effectLst/>
                <a:latin typeface="Arial"/>
                <a:ea typeface="Calibri"/>
                <a:cs typeface="Arial"/>
              </a:rPr>
              <a:t> 30 microgram per dose dispersion for injection COVID-19 mRNA Vaccine</a:t>
            </a:r>
          </a:p>
          <a:p>
            <a:pPr lvl="1" fontAlgn="base">
              <a:buFont typeface="Courier New" panose="020B0604020202020204" pitchFamily="34" charset="0"/>
              <a:buChar char="o"/>
            </a:pPr>
            <a:r>
              <a:rPr lang="en-GB" sz="1800"/>
              <a:t>Has not received any COVID-19 vaccination in the previous 3 months. The </a:t>
            </a:r>
            <a:r>
              <a:rPr lang="en-GB" sz="1800" u="sng">
                <a:hlinkClick r:id="rId3"/>
              </a:rPr>
              <a:t>Green Book COVID-19 chapter </a:t>
            </a:r>
            <a:r>
              <a:rPr lang="en-GB" sz="1800"/>
              <a:t>  states, for those eligible for vaccination during seasonal campaigns, a single dose is offered at least 3 months after any previous dose. This interval applies to any vaccine, regardless of the product given for the previous doses. Timing should follow the JCVI advice for that campaign, which aims to provide protection to the most vulnerable at the optimal time</a:t>
            </a:r>
            <a:endParaRPr lang="en-GB" sz="1800">
              <a:cs typeface="Arial"/>
            </a:endParaRPr>
          </a:p>
          <a:p>
            <a:pPr lvl="0" fontAlgn="base"/>
            <a:r>
              <a:rPr lang="en-GB" sz="1800"/>
              <a:t>The only exceptions to the 3-month interval would be individuals who are immunosuppressed, these individuals would be recommended a second dose and in some circumstances may need to complete vaccinations within a treatment window. In this situation the minimum interval could be reduced to 3 weeks </a:t>
            </a:r>
            <a:r>
              <a:rPr lang="en-GB" sz="1800" u="sng">
                <a:hlinkClick r:id="rId3"/>
              </a:rPr>
              <a:t>Green Book COVID-19 chapter </a:t>
            </a:r>
            <a:endParaRPr lang="en-GB" sz="1800"/>
          </a:p>
          <a:p>
            <a:pPr lvl="0" fontAlgn="base"/>
            <a:r>
              <a:rPr lang="en-GB" sz="1800" b="1"/>
              <a:t>Operational flexibility is permitted to offer the seasonal dose to eligible individuals expected to reach the target age during campaign windows.</a:t>
            </a:r>
            <a:endParaRPr lang="en-GB" sz="1800" b="1">
              <a:cs typeface="Arial"/>
            </a:endParaRPr>
          </a:p>
          <a:p>
            <a:endParaRPr lang="en-GB" sz="1800">
              <a:solidFill>
                <a:srgbClr val="002060"/>
              </a:solidFill>
              <a:effectLst/>
              <a:ea typeface="Calibri" panose="020F0502020204030204" pitchFamily="34" charset="0"/>
              <a:cs typeface="Arial"/>
            </a:endParaRPr>
          </a:p>
          <a:p>
            <a:pPr marL="0" lvl="0" indent="0" fontAlgn="base">
              <a:lnSpc>
                <a:spcPct val="115000"/>
              </a:lnSpc>
              <a:spcAft>
                <a:spcPts val="1200"/>
              </a:spcAft>
              <a:buNone/>
            </a:pPr>
            <a:endParaRPr lang="en-GB" sz="1800"/>
          </a:p>
        </p:txBody>
      </p:sp>
      <p:sp>
        <p:nvSpPr>
          <p:cNvPr id="5" name="Slide Number Placeholder 4">
            <a:extLst>
              <a:ext uri="{FF2B5EF4-FFF2-40B4-BE49-F238E27FC236}">
                <a16:creationId xmlns:a16="http://schemas.microsoft.com/office/drawing/2014/main" id="{4C5D6121-2E93-DB75-2F7D-2F34677CF35A}"/>
              </a:ext>
            </a:extLst>
          </p:cNvPr>
          <p:cNvSpPr>
            <a:spLocks noGrp="1"/>
          </p:cNvSpPr>
          <p:nvPr>
            <p:ph type="sldNum" sz="quarter" idx="12"/>
          </p:nvPr>
        </p:nvSpPr>
        <p:spPr/>
        <p:txBody>
          <a:bodyPr/>
          <a:lstStyle/>
          <a:p>
            <a:fld id="{561D0CCE-8DCC-44DC-A653-AE62B1D84A52}" type="slidenum">
              <a:rPr lang="en-GB" smtClean="0"/>
              <a:pPr/>
              <a:t>21</a:t>
            </a:fld>
            <a:endParaRPr lang="en-GB"/>
          </a:p>
        </p:txBody>
      </p:sp>
    </p:spTree>
    <p:extLst>
      <p:ext uri="{BB962C8B-B14F-4D97-AF65-F5344CB8AC3E}">
        <p14:creationId xmlns:p14="http://schemas.microsoft.com/office/powerpoint/2010/main" val="4885541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51081-DD60-4BF9-B1AD-E4F202B0CD51}"/>
              </a:ext>
            </a:extLst>
          </p:cNvPr>
          <p:cNvSpPr>
            <a:spLocks noGrp="1"/>
          </p:cNvSpPr>
          <p:nvPr>
            <p:ph type="title"/>
          </p:nvPr>
        </p:nvSpPr>
        <p:spPr>
          <a:xfrm>
            <a:off x="85060" y="18256"/>
            <a:ext cx="12106940" cy="1325563"/>
          </a:xfrm>
        </p:spPr>
        <p:txBody>
          <a:bodyPr/>
          <a:lstStyle/>
          <a:p>
            <a:pPr algn="ctr"/>
            <a:r>
              <a:rPr lang="en-GB" sz="3600" b="1"/>
              <a:t>Contraindications:</a:t>
            </a:r>
            <a:r>
              <a:rPr lang="en-GB" sz="3600" b="1">
                <a:effectLst/>
                <a:latin typeface="+mj-lt"/>
                <a:ea typeface="Calibri" panose="020F0502020204030204" pitchFamily="34" charset="0"/>
              </a:rPr>
              <a:t> </a:t>
            </a:r>
            <a:r>
              <a:rPr lang="en-GB" sz="3600" b="1">
                <a:effectLst/>
                <a:latin typeface="Arial" panose="020B0604020202020204" pitchFamily="34" charset="0"/>
                <a:ea typeface="Calibri" panose="020F0502020204030204" pitchFamily="34" charset="0"/>
              </a:rPr>
              <a:t>Pfizer </a:t>
            </a:r>
            <a:r>
              <a:rPr lang="en-GB" sz="3600" b="1">
                <a:effectLst/>
                <a:latin typeface="+mj-lt"/>
                <a:ea typeface="Calibri" panose="020F0502020204030204" pitchFamily="34" charset="0"/>
              </a:rPr>
              <a:t>Comirnaty</a:t>
            </a:r>
            <a:r>
              <a:rPr lang="en-GB" sz="3600" b="1" baseline="30000">
                <a:effectLst/>
                <a:latin typeface="+mj-lt"/>
                <a:ea typeface="Calibri" panose="020F0502020204030204" pitchFamily="34" charset="0"/>
              </a:rPr>
              <a:t>®</a:t>
            </a:r>
            <a:r>
              <a:rPr lang="en-GB" sz="3600" b="1">
                <a:effectLst/>
                <a:latin typeface="+mj-lt"/>
                <a:ea typeface="Calibri" panose="020F0502020204030204" pitchFamily="34" charset="0"/>
              </a:rPr>
              <a:t> </a:t>
            </a:r>
            <a:r>
              <a:rPr lang="en-GB" sz="3600" b="1">
                <a:ea typeface="Calibri" panose="020F0502020204030204" pitchFamily="34" charset="0"/>
              </a:rPr>
              <a:t>KP</a:t>
            </a:r>
            <a:r>
              <a:rPr lang="en-GB" sz="3600" b="1">
                <a:effectLst/>
                <a:latin typeface="+mj-lt"/>
                <a:ea typeface="Calibri" panose="020F0502020204030204" pitchFamily="34" charset="0"/>
              </a:rPr>
              <a:t>.</a:t>
            </a:r>
            <a:r>
              <a:rPr lang="en-GB" sz="3600" b="1">
                <a:ea typeface="Calibri" panose="020F0502020204030204" pitchFamily="34" charset="0"/>
              </a:rPr>
              <a:t>2</a:t>
            </a:r>
            <a:r>
              <a:rPr lang="en-GB" sz="3600" b="1">
                <a:effectLst/>
                <a:latin typeface="+mj-lt"/>
                <a:ea typeface="Calibri" panose="020F0502020204030204" pitchFamily="34" charset="0"/>
              </a:rPr>
              <a:t> COVID-19 mRNA Vaccines</a:t>
            </a:r>
            <a:endParaRPr lang="en-GB" sz="3600" b="1"/>
          </a:p>
        </p:txBody>
      </p:sp>
      <p:sp>
        <p:nvSpPr>
          <p:cNvPr id="3" name="Content Placeholder 2">
            <a:extLst>
              <a:ext uri="{FF2B5EF4-FFF2-40B4-BE49-F238E27FC236}">
                <a16:creationId xmlns:a16="http://schemas.microsoft.com/office/drawing/2014/main" id="{4385A9FB-C2FF-4955-9694-33D3A17E83D7}"/>
              </a:ext>
            </a:extLst>
          </p:cNvPr>
          <p:cNvSpPr>
            <a:spLocks noGrp="1"/>
          </p:cNvSpPr>
          <p:nvPr>
            <p:ph idx="1"/>
          </p:nvPr>
        </p:nvSpPr>
        <p:spPr>
          <a:xfrm>
            <a:off x="465583" y="1154975"/>
            <a:ext cx="11090097" cy="4760482"/>
          </a:xfrm>
        </p:spPr>
        <p:txBody>
          <a:bodyPr lIns="91440" tIns="45720" rIns="91440" bIns="45720" anchor="t"/>
          <a:lstStyle/>
          <a:p>
            <a:r>
              <a:rPr lang="en-GB" sz="2000"/>
              <a:t>Vaccination should be postponed in individuals suffering from acute severe febrile illness or acute infection. The presence of a minor infection and/or low-grade fever should not delay vaccination. </a:t>
            </a:r>
          </a:p>
          <a:p>
            <a:pPr lvl="0"/>
            <a:r>
              <a:rPr lang="en-GB" sz="2000">
                <a:effectLst/>
                <a:ea typeface="Calibri"/>
              </a:rPr>
              <a:t>The vaccine is contraindicated in those who have had a previous systemic allergic reaction (including immediate-onset anaphylaxis) to:</a:t>
            </a:r>
          </a:p>
          <a:p>
            <a:pPr marL="742950" lvl="1" indent="-285750">
              <a:buFont typeface="Courier New" panose="02070309020205020404" pitchFamily="49" charset="0"/>
              <a:buChar char="o"/>
            </a:pPr>
            <a:r>
              <a:rPr lang="en-GB" sz="2000">
                <a:effectLst/>
                <a:ea typeface="Calibri"/>
              </a:rPr>
              <a:t>a previous dose of a COVID-19 </a:t>
            </a:r>
            <a:r>
              <a:rPr lang="en-GB" sz="2000">
                <a:effectLst/>
                <a:latin typeface="+mj-lt"/>
                <a:ea typeface="Calibri"/>
              </a:rPr>
              <a:t>mRNA vaccine </a:t>
            </a:r>
            <a:endParaRPr lang="en-GB" sz="2000">
              <a:effectLst/>
              <a:latin typeface="+mj-lt"/>
              <a:ea typeface="Calibri"/>
              <a:cs typeface="Arial"/>
            </a:endParaRPr>
          </a:p>
          <a:p>
            <a:pPr marL="742950" lvl="1" indent="-285750">
              <a:buFont typeface="Courier New" panose="02070309020205020404" pitchFamily="49" charset="0"/>
              <a:buChar char="o"/>
            </a:pPr>
            <a:r>
              <a:rPr lang="en-GB" sz="2000">
                <a:effectLst/>
                <a:ea typeface="Calibri"/>
              </a:rPr>
              <a:t>any component (excipient) of the </a:t>
            </a:r>
            <a:r>
              <a:rPr lang="en-GB" sz="2000">
                <a:effectLst/>
                <a:latin typeface="Arial"/>
                <a:ea typeface="Times New Roman" panose="02020603050405020304" pitchFamily="18" charset="0"/>
                <a:cs typeface="Arial"/>
              </a:rPr>
              <a:t>COVID-19 mRNA vaccine</a:t>
            </a:r>
          </a:p>
          <a:p>
            <a:pPr marL="0" indent="0">
              <a:lnSpc>
                <a:spcPct val="100000"/>
              </a:lnSpc>
              <a:spcAft>
                <a:spcPts val="800"/>
              </a:spcAft>
              <a:buNone/>
            </a:pPr>
            <a:r>
              <a:rPr lang="en-GB" sz="2000" b="1">
                <a:solidFill>
                  <a:srgbClr val="002060"/>
                </a:solidFill>
                <a:effectLst/>
                <a:latin typeface="Arial"/>
                <a:ea typeface="Calibri"/>
                <a:cs typeface="Times New Roman"/>
              </a:rPr>
              <a:t>People with a history of allergy: </a:t>
            </a:r>
            <a:r>
              <a:rPr lang="en-GB" sz="2000">
                <a:solidFill>
                  <a:srgbClr val="002060"/>
                </a:solidFill>
                <a:effectLst/>
                <a:latin typeface="Arial"/>
                <a:ea typeface="Times New Roman" panose="02020603050405020304" pitchFamily="18" charset="0"/>
                <a:cs typeface="Times New Roman"/>
              </a:rPr>
              <a:t>A very small number of individuals have experienced anaphylaxis when receiving a COVID-19 vaccine. Anyone with a history of allergic reaction to an excipient in the COVID-19 vaccine should not receive that vaccine (except with expert advice), but those with any other allergies (such as a food allergy) – including those with prior anaphylaxis – can have the vaccine. </a:t>
            </a:r>
            <a:r>
              <a:rPr lang="en-GB" sz="2000">
                <a:effectLst/>
                <a:latin typeface="Arial"/>
                <a:ea typeface="Times New Roman" panose="02020603050405020304" pitchFamily="18" charset="0"/>
                <a:cs typeface="Times New Roman"/>
              </a:rPr>
              <a:t>G</a:t>
            </a:r>
            <a:r>
              <a:rPr lang="en-GB" sz="2000">
                <a:effectLst/>
                <a:latin typeface="Arial"/>
                <a:ea typeface="Calibri"/>
                <a:cs typeface="Arial"/>
              </a:rPr>
              <a:t>uidance about the management of individuals with a history of allergy should be followed (summarised in Table 5) </a:t>
            </a:r>
            <a:r>
              <a:rPr lang="en-GB" sz="2000" u="sng">
                <a:solidFill>
                  <a:srgbClr val="0000FF"/>
                </a:solidFill>
                <a:effectLst/>
                <a:latin typeface="Arial"/>
                <a:ea typeface="Calibri"/>
                <a:cs typeface="Times New Roman"/>
                <a:hlinkClick r:id="rId3"/>
              </a:rPr>
              <a:t>COVID-19: the green book, chapter - GOV.UK (www.gov.uk)</a:t>
            </a:r>
            <a:r>
              <a:rPr lang="en-GB" sz="2000" u="sng">
                <a:solidFill>
                  <a:srgbClr val="0000FF"/>
                </a:solidFill>
                <a:effectLst/>
                <a:latin typeface="Arial"/>
                <a:ea typeface="Calibri"/>
                <a:cs typeface="Times New Roman"/>
              </a:rPr>
              <a:t>.</a:t>
            </a:r>
            <a:endParaRPr lang="en-GB" sz="2000">
              <a:latin typeface="Arial"/>
              <a:ea typeface="Calibri"/>
              <a:cs typeface="Times New Roman"/>
            </a:endParaRPr>
          </a:p>
          <a:p>
            <a:endParaRPr lang="en-GB"/>
          </a:p>
        </p:txBody>
      </p:sp>
      <p:sp>
        <p:nvSpPr>
          <p:cNvPr id="5" name="Slide Number Placeholder 4">
            <a:extLst>
              <a:ext uri="{FF2B5EF4-FFF2-40B4-BE49-F238E27FC236}">
                <a16:creationId xmlns:a16="http://schemas.microsoft.com/office/drawing/2014/main" id="{20EC2935-4633-4A2D-8D27-F364531FCF9B}"/>
              </a:ext>
            </a:extLst>
          </p:cNvPr>
          <p:cNvSpPr>
            <a:spLocks noGrp="1"/>
          </p:cNvSpPr>
          <p:nvPr>
            <p:ph type="sldNum" sz="quarter" idx="12"/>
          </p:nvPr>
        </p:nvSpPr>
        <p:spPr/>
        <p:txBody>
          <a:bodyPr/>
          <a:lstStyle/>
          <a:p>
            <a:fld id="{561D0CCE-8DCC-44DC-A653-AE62B1D84A52}" type="slidenum">
              <a:rPr lang="en-GB" smtClean="0"/>
              <a:pPr/>
              <a:t>22</a:t>
            </a:fld>
            <a:endParaRPr lang="en-GB"/>
          </a:p>
        </p:txBody>
      </p:sp>
    </p:spTree>
    <p:extLst>
      <p:ext uri="{BB962C8B-B14F-4D97-AF65-F5344CB8AC3E}">
        <p14:creationId xmlns:p14="http://schemas.microsoft.com/office/powerpoint/2010/main" val="28852134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A957B-17AA-436E-B15A-2209AB59F957}"/>
              </a:ext>
            </a:extLst>
          </p:cNvPr>
          <p:cNvSpPr>
            <a:spLocks noGrp="1"/>
          </p:cNvSpPr>
          <p:nvPr>
            <p:ph type="title"/>
          </p:nvPr>
        </p:nvSpPr>
        <p:spPr>
          <a:xfrm>
            <a:off x="437506" y="0"/>
            <a:ext cx="11480515" cy="415711"/>
          </a:xfrm>
        </p:spPr>
        <p:txBody>
          <a:bodyPr/>
          <a:lstStyle/>
          <a:p>
            <a:pPr algn="ctr"/>
            <a:r>
              <a:rPr lang="en-GB" sz="3200" b="1"/>
              <a:t>Vaccine dose preparation(1) – Pfizer </a:t>
            </a:r>
            <a:r>
              <a:rPr lang="en-GB" sz="3200" b="1">
                <a:effectLst/>
                <a:latin typeface="Arial" panose="020B0604020202020204" pitchFamily="34" charset="0"/>
                <a:ea typeface="Calibri" panose="020F0502020204030204" pitchFamily="34" charset="0"/>
              </a:rPr>
              <a:t>Comirnaty</a:t>
            </a:r>
            <a:r>
              <a:rPr lang="en-GB" sz="3200" b="1" baseline="30000">
                <a:effectLst/>
                <a:latin typeface="Arial" panose="020B0604020202020204" pitchFamily="34" charset="0"/>
                <a:ea typeface="Calibri" panose="020F0502020204030204" pitchFamily="34" charset="0"/>
              </a:rPr>
              <a:t>®</a:t>
            </a:r>
            <a:r>
              <a:rPr lang="en-GB" sz="3200" b="1">
                <a:effectLst/>
                <a:latin typeface="Arial" panose="020B0604020202020204" pitchFamily="34" charset="0"/>
                <a:ea typeface="Calibri" panose="020F0502020204030204" pitchFamily="34" charset="0"/>
              </a:rPr>
              <a:t> </a:t>
            </a:r>
            <a:r>
              <a:rPr lang="en-GB" sz="3200" b="1">
                <a:latin typeface="Arial" panose="020B0604020202020204" pitchFamily="34" charset="0"/>
                <a:ea typeface="Calibri" panose="020F0502020204030204" pitchFamily="34" charset="0"/>
              </a:rPr>
              <a:t>KP</a:t>
            </a:r>
            <a:r>
              <a:rPr lang="en-GB" sz="3200" b="1">
                <a:effectLst/>
                <a:latin typeface="Arial" panose="020B0604020202020204" pitchFamily="34" charset="0"/>
                <a:ea typeface="Calibri" panose="020F0502020204030204" pitchFamily="34" charset="0"/>
              </a:rPr>
              <a:t>.</a:t>
            </a:r>
            <a:r>
              <a:rPr lang="en-GB" sz="3200" b="1">
                <a:latin typeface="Arial" panose="020B0604020202020204" pitchFamily="34" charset="0"/>
                <a:ea typeface="Calibri" panose="020F0502020204030204" pitchFamily="34" charset="0"/>
              </a:rPr>
              <a:t>2</a:t>
            </a:r>
            <a:r>
              <a:rPr lang="en-GB" sz="3200" b="1">
                <a:effectLst/>
                <a:latin typeface="Arial" panose="020B0604020202020204" pitchFamily="34" charset="0"/>
                <a:ea typeface="Calibri" panose="020F0502020204030204" pitchFamily="34" charset="0"/>
              </a:rPr>
              <a:t> 30 microgram per dose dispersion for injection COVID-19 mRNA Vaccine</a:t>
            </a:r>
            <a:endParaRPr lang="en-GB" sz="3200" b="1"/>
          </a:p>
        </p:txBody>
      </p:sp>
      <p:sp>
        <p:nvSpPr>
          <p:cNvPr id="3" name="Content Placeholder 2">
            <a:extLst>
              <a:ext uri="{FF2B5EF4-FFF2-40B4-BE49-F238E27FC236}">
                <a16:creationId xmlns:a16="http://schemas.microsoft.com/office/drawing/2014/main" id="{FBC3D2E0-1CCC-46C8-9A22-1175F937BD6F}"/>
              </a:ext>
            </a:extLst>
          </p:cNvPr>
          <p:cNvSpPr>
            <a:spLocks noGrp="1"/>
          </p:cNvSpPr>
          <p:nvPr>
            <p:ph idx="1"/>
          </p:nvPr>
        </p:nvSpPr>
        <p:spPr>
          <a:xfrm>
            <a:off x="437507" y="1390402"/>
            <a:ext cx="8391861" cy="5152103"/>
          </a:xfrm>
        </p:spPr>
        <p:txBody>
          <a:bodyPr/>
          <a:lstStyle/>
          <a:p>
            <a:r>
              <a:rPr lang="en-GB" sz="1800">
                <a:effectLst/>
                <a:latin typeface="Arial" panose="020B0604020202020204" pitchFamily="34" charset="0"/>
                <a:ea typeface="Calibri" panose="020F0502020204030204" pitchFamily="34" charset="0"/>
              </a:rPr>
              <a:t>Pfizer Comirnaty</a:t>
            </a:r>
            <a:r>
              <a:rPr lang="en-GB" sz="1800" baseline="30000">
                <a:effectLst/>
                <a:latin typeface="Arial" panose="020B0604020202020204" pitchFamily="34" charset="0"/>
                <a:ea typeface="Calibri" panose="020F0502020204030204" pitchFamily="34" charset="0"/>
              </a:rPr>
              <a:t>®</a:t>
            </a:r>
            <a:r>
              <a:rPr lang="en-GB" sz="1800">
                <a:effectLst/>
                <a:latin typeface="Arial" panose="020B0604020202020204" pitchFamily="34" charset="0"/>
                <a:ea typeface="Calibri" panose="020F0502020204030204" pitchFamily="34" charset="0"/>
              </a:rPr>
              <a:t>  </a:t>
            </a:r>
            <a:r>
              <a:rPr lang="en-GB" sz="1800">
                <a:latin typeface="Arial" panose="020B0604020202020204" pitchFamily="34" charset="0"/>
                <a:ea typeface="Calibri" panose="020F0502020204030204" pitchFamily="34" charset="0"/>
              </a:rPr>
              <a:t>KP</a:t>
            </a:r>
            <a:r>
              <a:rPr lang="en-GB" sz="1800">
                <a:effectLst/>
                <a:latin typeface="Arial" panose="020B0604020202020204" pitchFamily="34" charset="0"/>
                <a:ea typeface="Calibri" panose="020F0502020204030204" pitchFamily="34" charset="0"/>
              </a:rPr>
              <a:t>.</a:t>
            </a:r>
            <a:r>
              <a:rPr lang="en-GB" sz="1800">
                <a:latin typeface="Arial" panose="020B0604020202020204" pitchFamily="34" charset="0"/>
                <a:ea typeface="Calibri" panose="020F0502020204030204" pitchFamily="34" charset="0"/>
              </a:rPr>
              <a:t>2</a:t>
            </a:r>
            <a:r>
              <a:rPr lang="en-GB" sz="1800">
                <a:effectLst/>
                <a:latin typeface="Arial" panose="020B0604020202020204" pitchFamily="34" charset="0"/>
                <a:ea typeface="Calibri" panose="020F0502020204030204" pitchFamily="34" charset="0"/>
              </a:rPr>
              <a:t> 30 microgram per dose dispersion for injection COVID-19 mRNA Vaccine </a:t>
            </a:r>
            <a:r>
              <a:rPr lang="en-GB" sz="1800" b="1"/>
              <a:t>does not require reconstitution.</a:t>
            </a:r>
          </a:p>
          <a:p>
            <a:pPr marL="285750" indent="-285750">
              <a:buFont typeface="Arial" panose="020B0604020202020204" pitchFamily="34" charset="0"/>
              <a:buChar char="•"/>
            </a:pPr>
            <a:r>
              <a:rPr lang="en-GB" sz="1800"/>
              <a:t>Before drawing up a dose of vaccine from the multidose vial, clean hands with alcohol-based gel or soap and water. </a:t>
            </a:r>
          </a:p>
          <a:p>
            <a:pPr marL="285750" indent="-285750">
              <a:buFont typeface="Arial" panose="020B0604020202020204" pitchFamily="34" charset="0"/>
              <a:buChar char="•"/>
            </a:pPr>
            <a:r>
              <a:rPr lang="en-GB" sz="1800"/>
              <a:t>Each multidose vial should be clearly labelled with the date and time of expiry (</a:t>
            </a:r>
            <a:r>
              <a:rPr lang="en-GB" sz="1800" b="1"/>
              <a:t>which will be 12 hours from when it was first punctured</a:t>
            </a:r>
            <a:r>
              <a:rPr lang="en-GB" sz="1800"/>
              <a:t>).</a:t>
            </a:r>
          </a:p>
          <a:p>
            <a:r>
              <a:rPr lang="en-GB" sz="1800"/>
              <a:t>Do not use the vaccine if the time of first puncture was more than 12 hours previously. Stability data indicate the vial can be stored for up to 24 hours at temperatures of +8 °C to +30 °C, including up to 12 hours following first puncture.</a:t>
            </a:r>
          </a:p>
          <a:p>
            <a:pPr lvl="0"/>
            <a:r>
              <a:rPr lang="en-US" sz="1800"/>
              <a:t>Gently mix by inverting vials 10 times prior to use. </a:t>
            </a:r>
            <a:r>
              <a:rPr lang="en-US" sz="1800" b="1"/>
              <a:t>Do not shake.</a:t>
            </a:r>
          </a:p>
          <a:p>
            <a:r>
              <a:rPr lang="en-GB" sz="1800"/>
              <a:t>Prior to mixing, the thawed dispersion may contain white to off-white opaque amorphous particles.</a:t>
            </a:r>
          </a:p>
          <a:p>
            <a:r>
              <a:rPr lang="en-GB" sz="1800"/>
              <a:t>After mixing, the vaccine should present as a white to off-white dispersion with no particulates visible. Do not use the vaccine if particulates or discolouration are present.</a:t>
            </a:r>
          </a:p>
          <a:p>
            <a:pPr marL="342900" lvl="0" indent="-342900">
              <a:buFont typeface="Symbol" panose="05050102010706020507" pitchFamily="18" charset="2"/>
              <a:buChar char=""/>
            </a:pPr>
            <a:endParaRPr lang="en-GB" sz="1800"/>
          </a:p>
          <a:p>
            <a:pPr indent="0">
              <a:buNone/>
            </a:pPr>
            <a:r>
              <a:rPr lang="en-GB" sz="1800"/>
              <a:t>  </a:t>
            </a:r>
          </a:p>
          <a:p>
            <a:pPr marL="0" indent="0">
              <a:buNone/>
            </a:pPr>
            <a:r>
              <a:rPr lang="en-GB" sz="1800"/>
              <a:t> </a:t>
            </a:r>
          </a:p>
          <a:p>
            <a:endParaRPr lang="en-GB"/>
          </a:p>
        </p:txBody>
      </p:sp>
      <p:sp>
        <p:nvSpPr>
          <p:cNvPr id="5" name="Slide Number Placeholder 4">
            <a:extLst>
              <a:ext uri="{FF2B5EF4-FFF2-40B4-BE49-F238E27FC236}">
                <a16:creationId xmlns:a16="http://schemas.microsoft.com/office/drawing/2014/main" id="{31BE5102-E9A7-4117-A102-CF5F1EC916B9}"/>
              </a:ext>
            </a:extLst>
          </p:cNvPr>
          <p:cNvSpPr>
            <a:spLocks noGrp="1"/>
          </p:cNvSpPr>
          <p:nvPr>
            <p:ph type="sldNum" sz="quarter" idx="12"/>
          </p:nvPr>
        </p:nvSpPr>
        <p:spPr/>
        <p:txBody>
          <a:bodyPr/>
          <a:lstStyle/>
          <a:p>
            <a:fld id="{561D0CCE-8DCC-44DC-A653-AE62B1D84A52}" type="slidenum">
              <a:rPr lang="en-GB" smtClean="0"/>
              <a:pPr/>
              <a:t>23</a:t>
            </a:fld>
            <a:endParaRPr lang="en-GB"/>
          </a:p>
        </p:txBody>
      </p:sp>
      <p:pic>
        <p:nvPicPr>
          <p:cNvPr id="6" name="Picture 5">
            <a:extLst>
              <a:ext uri="{FF2B5EF4-FFF2-40B4-BE49-F238E27FC236}">
                <a16:creationId xmlns:a16="http://schemas.microsoft.com/office/drawing/2014/main" id="{3E157933-6518-4AF9-8A21-1778B34D1347}"/>
              </a:ext>
            </a:extLst>
          </p:cNvPr>
          <p:cNvPicPr>
            <a:picLocks noChangeAspect="1"/>
          </p:cNvPicPr>
          <p:nvPr/>
        </p:nvPicPr>
        <p:blipFill rotWithShape="1">
          <a:blip r:embed="rId3"/>
          <a:srcRect l="26499" t="33889" r="56288" b="23236"/>
          <a:stretch/>
        </p:blipFill>
        <p:spPr>
          <a:xfrm>
            <a:off x="9219123" y="1560788"/>
            <a:ext cx="2821830" cy="3953487"/>
          </a:xfrm>
          <a:prstGeom prst="rect">
            <a:avLst/>
          </a:prstGeom>
        </p:spPr>
      </p:pic>
    </p:spTree>
    <p:extLst>
      <p:ext uri="{BB962C8B-B14F-4D97-AF65-F5344CB8AC3E}">
        <p14:creationId xmlns:p14="http://schemas.microsoft.com/office/powerpoint/2010/main" val="41247466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2A414-6EAF-48C3-AF10-F92F3ED281AD}"/>
              </a:ext>
            </a:extLst>
          </p:cNvPr>
          <p:cNvSpPr>
            <a:spLocks noGrp="1"/>
          </p:cNvSpPr>
          <p:nvPr>
            <p:ph type="title"/>
          </p:nvPr>
        </p:nvSpPr>
        <p:spPr>
          <a:xfrm>
            <a:off x="902855" y="261650"/>
            <a:ext cx="10515600" cy="1325563"/>
          </a:xfrm>
        </p:spPr>
        <p:txBody>
          <a:bodyPr/>
          <a:lstStyle/>
          <a:p>
            <a:r>
              <a:rPr lang="en-GB" sz="3600" b="1"/>
              <a:t>Vaccine dose preparation (2)</a:t>
            </a:r>
          </a:p>
        </p:txBody>
      </p:sp>
      <p:sp>
        <p:nvSpPr>
          <p:cNvPr id="3" name="Content Placeholder 2">
            <a:extLst>
              <a:ext uri="{FF2B5EF4-FFF2-40B4-BE49-F238E27FC236}">
                <a16:creationId xmlns:a16="http://schemas.microsoft.com/office/drawing/2014/main" id="{4FCEF5FD-459D-4669-86E3-28E6883DBF2C}"/>
              </a:ext>
            </a:extLst>
          </p:cNvPr>
          <p:cNvSpPr>
            <a:spLocks noGrp="1"/>
          </p:cNvSpPr>
          <p:nvPr>
            <p:ph idx="1"/>
          </p:nvPr>
        </p:nvSpPr>
        <p:spPr>
          <a:xfrm>
            <a:off x="695532" y="1248791"/>
            <a:ext cx="7550974" cy="4351338"/>
          </a:xfrm>
        </p:spPr>
        <p:txBody>
          <a:bodyPr lIns="91440" tIns="45720" rIns="91440" bIns="45720" anchor="t"/>
          <a:lstStyle/>
          <a:p>
            <a:r>
              <a:rPr lang="en-GB" sz="2000" dirty="0"/>
              <a:t>Using aseptic technique, cleanse the vial stopper with a single-use antiseptic swab.</a:t>
            </a:r>
            <a:endParaRPr lang="en-GB" sz="2000" dirty="0">
              <a:cs typeface="Arial"/>
            </a:endParaRPr>
          </a:p>
          <a:p>
            <a:r>
              <a:rPr lang="en-GB" sz="2000" dirty="0"/>
              <a:t>Withdraw 0.3 mL of Pfizer </a:t>
            </a:r>
            <a:r>
              <a:rPr lang="en-GB" sz="2000" dirty="0">
                <a:effectLst/>
                <a:latin typeface="Arial"/>
                <a:ea typeface="Calibri"/>
                <a:cs typeface="Arial"/>
              </a:rPr>
              <a:t>Comirnaty</a:t>
            </a:r>
            <a:r>
              <a:rPr lang="en-GB" sz="2000" baseline="30000" dirty="0">
                <a:effectLst/>
                <a:latin typeface="Arial"/>
                <a:ea typeface="Calibri"/>
                <a:cs typeface="Arial"/>
              </a:rPr>
              <a:t>®</a:t>
            </a:r>
            <a:r>
              <a:rPr lang="en-GB" sz="2000" dirty="0">
                <a:effectLst/>
                <a:latin typeface="Arial"/>
                <a:ea typeface="Calibri"/>
                <a:cs typeface="Arial"/>
              </a:rPr>
              <a:t> </a:t>
            </a:r>
            <a:r>
              <a:rPr lang="en-GB" sz="2000" dirty="0">
                <a:latin typeface="Arial"/>
                <a:ea typeface="Calibri"/>
                <a:cs typeface="Arial"/>
              </a:rPr>
              <a:t>KP</a:t>
            </a:r>
            <a:r>
              <a:rPr lang="en-GB" sz="2000" dirty="0">
                <a:effectLst/>
                <a:latin typeface="Arial"/>
                <a:ea typeface="Calibri"/>
                <a:cs typeface="Arial"/>
              </a:rPr>
              <a:t>.</a:t>
            </a:r>
            <a:r>
              <a:rPr lang="en-GB" sz="2000" dirty="0">
                <a:latin typeface="Arial"/>
                <a:ea typeface="Calibri"/>
                <a:cs typeface="Arial"/>
              </a:rPr>
              <a:t>2</a:t>
            </a:r>
            <a:r>
              <a:rPr lang="en-GB" sz="2000" dirty="0">
                <a:effectLst/>
                <a:latin typeface="Arial"/>
                <a:ea typeface="Calibri"/>
                <a:cs typeface="Arial"/>
              </a:rPr>
              <a:t> 30 microgram per dose dispersion for injection COVID-19 mRNA Vaccine. </a:t>
            </a:r>
            <a:r>
              <a:rPr lang="en-GB" sz="2000" dirty="0"/>
              <a:t>Low dead-volume syringes and/or needles should be used in order to extract </a:t>
            </a:r>
            <a:r>
              <a:rPr lang="en-GB" sz="2000" b="1" dirty="0"/>
              <a:t>6 doses</a:t>
            </a:r>
            <a:r>
              <a:rPr lang="en-GB" sz="2000" dirty="0"/>
              <a:t> from a single vial. </a:t>
            </a:r>
            <a:endParaRPr lang="en-GB" sz="2000" strike="sngStrike">
              <a:cs typeface="Arial"/>
            </a:endParaRPr>
          </a:p>
          <a:p>
            <a:r>
              <a:rPr lang="en-GB" sz="2000" dirty="0"/>
              <a:t>Each dose must contain </a:t>
            </a:r>
            <a:r>
              <a:rPr lang="en-GB" sz="2000" b="1" dirty="0"/>
              <a:t>0.3 mL </a:t>
            </a:r>
            <a:r>
              <a:rPr lang="en-GB" sz="2000" dirty="0"/>
              <a:t>of vaccine. </a:t>
            </a:r>
            <a:endParaRPr lang="en-GB" sz="2000" dirty="0">
              <a:cs typeface="Arial"/>
            </a:endParaRPr>
          </a:p>
          <a:p>
            <a:r>
              <a:rPr lang="en-GB" sz="2000" dirty="0"/>
              <a:t>If the amount of vaccine remaining in the vial cannot provide a full dose of 0.3 mL, discard the vial and any excess volume.</a:t>
            </a:r>
            <a:endParaRPr lang="en-GB" sz="2000" dirty="0">
              <a:cs typeface="Arial"/>
            </a:endParaRPr>
          </a:p>
          <a:p>
            <a:r>
              <a:rPr lang="en-GB" sz="2000" dirty="0"/>
              <a:t>Record the appropriate date/time on the vial. </a:t>
            </a:r>
            <a:endParaRPr lang="en-GB" sz="2000" dirty="0">
              <a:cs typeface="Arial"/>
            </a:endParaRPr>
          </a:p>
          <a:p>
            <a:r>
              <a:rPr lang="en-GB" sz="2000" dirty="0">
                <a:cs typeface="Arial"/>
              </a:rPr>
              <a:t>After the first puncture, the vaccine should be stored at +2°C to 30°C and used as soon as practically possible and within 12 hours</a:t>
            </a:r>
          </a:p>
          <a:p>
            <a:r>
              <a:rPr lang="en-GB" sz="2000" b="1" dirty="0"/>
              <a:t>Discard any unused vaccine 12 hours after first puncture.</a:t>
            </a:r>
            <a:endParaRPr lang="en-GB" sz="2000" b="1" dirty="0">
              <a:cs typeface="Arial"/>
            </a:endParaRPr>
          </a:p>
        </p:txBody>
      </p:sp>
      <p:sp>
        <p:nvSpPr>
          <p:cNvPr id="5" name="Slide Number Placeholder 4">
            <a:extLst>
              <a:ext uri="{FF2B5EF4-FFF2-40B4-BE49-F238E27FC236}">
                <a16:creationId xmlns:a16="http://schemas.microsoft.com/office/drawing/2014/main" id="{6B2DB03A-98D5-42F5-A4BD-AA26F74500CE}"/>
              </a:ext>
            </a:extLst>
          </p:cNvPr>
          <p:cNvSpPr>
            <a:spLocks noGrp="1"/>
          </p:cNvSpPr>
          <p:nvPr>
            <p:ph type="sldNum" sz="quarter" idx="12"/>
          </p:nvPr>
        </p:nvSpPr>
        <p:spPr/>
        <p:txBody>
          <a:bodyPr/>
          <a:lstStyle/>
          <a:p>
            <a:fld id="{561D0CCE-8DCC-44DC-A653-AE62B1D84A52}" type="slidenum">
              <a:rPr lang="en-GB" smtClean="0"/>
              <a:pPr/>
              <a:t>24</a:t>
            </a:fld>
            <a:endParaRPr lang="en-GB"/>
          </a:p>
        </p:txBody>
      </p:sp>
      <p:pic>
        <p:nvPicPr>
          <p:cNvPr id="7" name="Picture 6">
            <a:extLst>
              <a:ext uri="{FF2B5EF4-FFF2-40B4-BE49-F238E27FC236}">
                <a16:creationId xmlns:a16="http://schemas.microsoft.com/office/drawing/2014/main" id="{6EF20666-779D-46CA-8126-2F4E1CDCC39B}"/>
              </a:ext>
            </a:extLst>
          </p:cNvPr>
          <p:cNvPicPr>
            <a:picLocks noChangeAspect="1"/>
          </p:cNvPicPr>
          <p:nvPr/>
        </p:nvPicPr>
        <p:blipFill rotWithShape="1">
          <a:blip r:embed="rId3"/>
          <a:srcRect l="25955" t="23970" r="51544" b="25992"/>
          <a:stretch/>
        </p:blipFill>
        <p:spPr>
          <a:xfrm>
            <a:off x="8475403" y="1133331"/>
            <a:ext cx="3478466" cy="4351338"/>
          </a:xfrm>
          <a:prstGeom prst="rect">
            <a:avLst/>
          </a:prstGeom>
        </p:spPr>
      </p:pic>
    </p:spTree>
    <p:extLst>
      <p:ext uri="{BB962C8B-B14F-4D97-AF65-F5344CB8AC3E}">
        <p14:creationId xmlns:p14="http://schemas.microsoft.com/office/powerpoint/2010/main" val="12414011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0083F-B079-4C46-B84A-736F08625DCF}"/>
              </a:ext>
            </a:extLst>
          </p:cNvPr>
          <p:cNvSpPr>
            <a:spLocks noGrp="1"/>
          </p:cNvSpPr>
          <p:nvPr>
            <p:ph type="title"/>
          </p:nvPr>
        </p:nvSpPr>
        <p:spPr>
          <a:xfrm>
            <a:off x="0" y="99811"/>
            <a:ext cx="12192000" cy="956645"/>
          </a:xfrm>
        </p:spPr>
        <p:txBody>
          <a:bodyPr/>
          <a:lstStyle/>
          <a:p>
            <a:pPr algn="ctr"/>
            <a:r>
              <a:rPr lang="en-GB" sz="3200" b="1"/>
              <a:t>Consumables for use with</a:t>
            </a:r>
            <a:r>
              <a:rPr lang="en-GB" sz="3200" b="1">
                <a:effectLst/>
                <a:latin typeface="Arial" panose="020B0604020202020204" pitchFamily="34" charset="0"/>
                <a:ea typeface="Calibri" panose="020F0502020204030204" pitchFamily="34" charset="0"/>
              </a:rPr>
              <a:t> Pfizer Comirnaty</a:t>
            </a:r>
            <a:r>
              <a:rPr lang="en-GB" sz="3200" b="1" baseline="30000">
                <a:effectLst/>
                <a:latin typeface="Arial" panose="020B0604020202020204" pitchFamily="34" charset="0"/>
                <a:ea typeface="Calibri" panose="020F0502020204030204" pitchFamily="34" charset="0"/>
              </a:rPr>
              <a:t>®</a:t>
            </a:r>
            <a:r>
              <a:rPr lang="en-GB" sz="3200" b="1">
                <a:effectLst/>
                <a:latin typeface="Arial" panose="020B0604020202020204" pitchFamily="34" charset="0"/>
                <a:ea typeface="Calibri" panose="020F0502020204030204" pitchFamily="34" charset="0"/>
              </a:rPr>
              <a:t> </a:t>
            </a:r>
            <a:r>
              <a:rPr lang="en-GB" sz="3200" b="1">
                <a:latin typeface="Arial" panose="020B0604020202020204" pitchFamily="34" charset="0"/>
                <a:ea typeface="Calibri" panose="020F0502020204030204" pitchFamily="34" charset="0"/>
              </a:rPr>
              <a:t>KP.2</a:t>
            </a:r>
            <a:r>
              <a:rPr lang="en-GB" sz="3200" b="1">
                <a:effectLst/>
                <a:latin typeface="Arial" panose="020B0604020202020204" pitchFamily="34" charset="0"/>
                <a:ea typeface="Calibri" panose="020F0502020204030204" pitchFamily="34" charset="0"/>
              </a:rPr>
              <a:t>  30 </a:t>
            </a:r>
            <a:r>
              <a:rPr lang="en-GB" sz="3200" b="1">
                <a:latin typeface="Arial" panose="020B0604020202020204" pitchFamily="34" charset="0"/>
                <a:ea typeface="Calibri" panose="020F0502020204030204" pitchFamily="34" charset="0"/>
              </a:rPr>
              <a:t>microgram per</a:t>
            </a:r>
            <a:r>
              <a:rPr lang="en-GB" sz="3200" b="1">
                <a:effectLst/>
                <a:latin typeface="Arial" panose="020B0604020202020204" pitchFamily="34" charset="0"/>
                <a:ea typeface="Calibri" panose="020F0502020204030204" pitchFamily="34" charset="0"/>
              </a:rPr>
              <a:t> dose dispersion for injection COVID-19 mRNA Vaccine</a:t>
            </a:r>
            <a:br>
              <a:rPr lang="en-GB" sz="3200" b="1"/>
            </a:br>
            <a:r>
              <a:rPr lang="en-GB" sz="3200" b="1"/>
              <a:t> </a:t>
            </a:r>
          </a:p>
        </p:txBody>
      </p:sp>
      <p:sp>
        <p:nvSpPr>
          <p:cNvPr id="3" name="Content Placeholder 2">
            <a:extLst>
              <a:ext uri="{FF2B5EF4-FFF2-40B4-BE49-F238E27FC236}">
                <a16:creationId xmlns:a16="http://schemas.microsoft.com/office/drawing/2014/main" id="{D8B1A583-A2D4-408E-8C94-DB38DAB66A0B}"/>
              </a:ext>
            </a:extLst>
          </p:cNvPr>
          <p:cNvSpPr>
            <a:spLocks noGrp="1"/>
          </p:cNvSpPr>
          <p:nvPr>
            <p:ph idx="1"/>
          </p:nvPr>
        </p:nvSpPr>
        <p:spPr>
          <a:xfrm>
            <a:off x="757084" y="1448541"/>
            <a:ext cx="11434916" cy="4825616"/>
          </a:xfrm>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1" i="0" u="none" strike="noStrike" kern="1200" cap="none" spc="0" normalizeH="0" baseline="0" noProof="0">
                <a:ln>
                  <a:noFill/>
                </a:ln>
                <a:solidFill>
                  <a:srgbClr val="212A73"/>
                </a:solidFill>
                <a:effectLst/>
                <a:uLnTx/>
                <a:uFillTx/>
                <a:latin typeface="Arial"/>
                <a:ea typeface="Calibri" panose="020F0502020204030204" pitchFamily="34" charset="0"/>
                <a:cs typeface="+mn-cs"/>
              </a:rPr>
              <a:t>Safety Needles:</a:t>
            </a:r>
            <a:endParaRPr lang="en-GB" sz="2000"/>
          </a:p>
          <a:p>
            <a:r>
              <a:rPr lang="en-GB" sz="2000">
                <a:effectLst/>
                <a:ea typeface="Calibri" panose="020F0502020204030204" pitchFamily="34" charset="0"/>
              </a:rPr>
              <a:t>GBUK Safety Syringe 1ml 25G x 25mm with needle cover will be supplied with</a:t>
            </a:r>
            <a:r>
              <a:rPr lang="en-GB" sz="2000" b="1">
                <a:effectLst/>
                <a:latin typeface="Arial" panose="020B0604020202020204" pitchFamily="34" charset="0"/>
                <a:ea typeface="Calibri" panose="020F0502020204030204" pitchFamily="34" charset="0"/>
              </a:rPr>
              <a:t> </a:t>
            </a:r>
            <a:r>
              <a:rPr lang="en-GB" sz="2000">
                <a:effectLst/>
                <a:latin typeface="Arial" panose="020B0604020202020204" pitchFamily="34" charset="0"/>
                <a:ea typeface="Calibri" panose="020F0502020204030204" pitchFamily="34" charset="0"/>
              </a:rPr>
              <a:t>Pfizer</a:t>
            </a:r>
            <a:r>
              <a:rPr lang="en-GB" sz="2000" b="1">
                <a:effectLst/>
                <a:latin typeface="Arial" panose="020B0604020202020204" pitchFamily="34" charset="0"/>
                <a:ea typeface="Calibri" panose="020F0502020204030204" pitchFamily="34" charset="0"/>
              </a:rPr>
              <a:t> </a:t>
            </a:r>
            <a:r>
              <a:rPr lang="en-GB" sz="2000">
                <a:effectLst/>
                <a:latin typeface="Arial" panose="020B0604020202020204" pitchFamily="34" charset="0"/>
                <a:ea typeface="Calibri" panose="020F0502020204030204" pitchFamily="34" charset="0"/>
              </a:rPr>
              <a:t>Comirnaty</a:t>
            </a:r>
            <a:r>
              <a:rPr lang="en-GB" sz="2000" baseline="30000">
                <a:effectLst/>
                <a:latin typeface="Arial" panose="020B0604020202020204" pitchFamily="34" charset="0"/>
                <a:ea typeface="Calibri" panose="020F0502020204030204" pitchFamily="34" charset="0"/>
              </a:rPr>
              <a:t>®</a:t>
            </a:r>
            <a:r>
              <a:rPr lang="en-GB" sz="2000">
                <a:effectLst/>
                <a:latin typeface="Arial" panose="020B0604020202020204" pitchFamily="34" charset="0"/>
                <a:ea typeface="Calibri" panose="020F0502020204030204" pitchFamily="34" charset="0"/>
              </a:rPr>
              <a:t> </a:t>
            </a:r>
            <a:r>
              <a:rPr lang="en-GB" sz="2000">
                <a:latin typeface="Arial" panose="020B0604020202020204" pitchFamily="34" charset="0"/>
                <a:ea typeface="Calibri" panose="020F0502020204030204" pitchFamily="34" charset="0"/>
              </a:rPr>
              <a:t>KP</a:t>
            </a:r>
            <a:r>
              <a:rPr lang="en-GB" sz="2000">
                <a:effectLst/>
                <a:latin typeface="Arial" panose="020B0604020202020204" pitchFamily="34" charset="0"/>
                <a:ea typeface="Calibri" panose="020F0502020204030204" pitchFamily="34" charset="0"/>
              </a:rPr>
              <a:t>.</a:t>
            </a:r>
            <a:r>
              <a:rPr lang="en-GB" sz="2000">
                <a:latin typeface="Arial" panose="020B0604020202020204" pitchFamily="34" charset="0"/>
                <a:ea typeface="Calibri" panose="020F0502020204030204" pitchFamily="34" charset="0"/>
              </a:rPr>
              <a:t>2 (</a:t>
            </a:r>
            <a:r>
              <a:rPr lang="en-GB" sz="2000" b="1">
                <a:effectLst/>
                <a:latin typeface="Arial" panose="020B0604020202020204" pitchFamily="34" charset="0"/>
                <a:ea typeface="Calibri" panose="020F0502020204030204" pitchFamily="34" charset="0"/>
              </a:rPr>
              <a:t>30mcg doses</a:t>
            </a:r>
            <a:r>
              <a:rPr lang="en-GB" sz="2000">
                <a:effectLst/>
                <a:latin typeface="Arial" panose="020B0604020202020204" pitchFamily="34" charset="0"/>
                <a:ea typeface="Calibri" panose="020F0502020204030204" pitchFamily="34" charset="0"/>
              </a:rPr>
              <a:t>) dispersion for injection COVID-19 mRNA Vaccine</a:t>
            </a:r>
            <a:r>
              <a:rPr lang="en-GB" sz="2000">
                <a:effectLst/>
                <a:ea typeface="Calibri" panose="020F0502020204030204" pitchFamily="34" charset="0"/>
              </a:rPr>
              <a:t> </a:t>
            </a:r>
          </a:p>
          <a:p>
            <a:pPr marL="0" indent="0">
              <a:buNone/>
            </a:pPr>
            <a:r>
              <a:rPr lang="en-GB" sz="2000" b="1">
                <a:effectLst/>
                <a:ea typeface="Calibri" panose="020F0502020204030204" pitchFamily="34" charset="0"/>
              </a:rPr>
              <a:t>   Play training video*</a:t>
            </a:r>
            <a:r>
              <a:rPr lang="en-GB" sz="2000">
                <a:effectLst/>
                <a:ea typeface="Calibri" panose="020F0502020204030204" pitchFamily="34" charset="0"/>
              </a:rPr>
              <a:t>: </a:t>
            </a:r>
            <a:r>
              <a:rPr lang="en-GB" sz="20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https://gbukgroup.com/safety-syringe-with-fixed-needle/</a:t>
            </a:r>
            <a:endParaRPr lang="en-GB" sz="200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2000">
              <a:effectLst/>
              <a:ea typeface="Calibri" panose="020F0502020204030204" pitchFamily="34" charset="0"/>
            </a:endParaRPr>
          </a:p>
          <a:p>
            <a:pPr marL="0" indent="0">
              <a:buNone/>
            </a:pPr>
            <a:r>
              <a:rPr lang="en-GB" sz="2000">
                <a:effectLst/>
                <a:ea typeface="Calibri" panose="020F0502020204030204" pitchFamily="34" charset="0"/>
              </a:rPr>
              <a:t>Reliance Medical Safety Syringe 1ml 25G x </a:t>
            </a:r>
            <a:r>
              <a:rPr lang="en-GB" sz="2000" b="1">
                <a:effectLst/>
                <a:ea typeface="Calibri" panose="020F0502020204030204" pitchFamily="34" charset="0"/>
              </a:rPr>
              <a:t>38mm</a:t>
            </a:r>
            <a:r>
              <a:rPr lang="en-GB" sz="2000">
                <a:effectLst/>
                <a:ea typeface="Calibri" panose="020F0502020204030204" pitchFamily="34" charset="0"/>
              </a:rPr>
              <a:t> with needle cap is available to support vaccination of morbidly obese patients with</a:t>
            </a:r>
            <a:r>
              <a:rPr lang="en-GB" sz="2000">
                <a:effectLst/>
                <a:latin typeface="Arial" panose="020B0604020202020204" pitchFamily="34" charset="0"/>
                <a:ea typeface="Calibri" panose="020F0502020204030204" pitchFamily="34" charset="0"/>
              </a:rPr>
              <a:t> Pfizer Comirnaty</a:t>
            </a:r>
            <a:r>
              <a:rPr lang="en-GB" sz="2000" baseline="30000">
                <a:effectLst/>
                <a:latin typeface="Arial" panose="020B0604020202020204" pitchFamily="34" charset="0"/>
                <a:ea typeface="Calibri" panose="020F0502020204030204" pitchFamily="34" charset="0"/>
              </a:rPr>
              <a:t>®</a:t>
            </a:r>
            <a:r>
              <a:rPr lang="en-GB" sz="2000">
                <a:effectLst/>
                <a:latin typeface="Arial" panose="020B0604020202020204" pitchFamily="34" charset="0"/>
                <a:ea typeface="Calibri" panose="020F0502020204030204" pitchFamily="34" charset="0"/>
              </a:rPr>
              <a:t> </a:t>
            </a:r>
            <a:r>
              <a:rPr lang="en-GB" sz="2000">
                <a:latin typeface="Arial" panose="020B0604020202020204" pitchFamily="34" charset="0"/>
                <a:ea typeface="Calibri" panose="020F0502020204030204" pitchFamily="34" charset="0"/>
              </a:rPr>
              <a:t>KP</a:t>
            </a:r>
            <a:r>
              <a:rPr lang="en-GB" sz="2000">
                <a:effectLst/>
                <a:latin typeface="Arial" panose="020B0604020202020204" pitchFamily="34" charset="0"/>
                <a:ea typeface="Calibri" panose="020F0502020204030204" pitchFamily="34" charset="0"/>
              </a:rPr>
              <a:t>.</a:t>
            </a:r>
            <a:r>
              <a:rPr lang="en-GB" sz="2000">
                <a:latin typeface="Arial" panose="020B0604020202020204" pitchFamily="34" charset="0"/>
                <a:ea typeface="Calibri" panose="020F0502020204030204" pitchFamily="34" charset="0"/>
              </a:rPr>
              <a:t>2</a:t>
            </a:r>
            <a:r>
              <a:rPr lang="en-GB" sz="2000">
                <a:effectLst/>
                <a:latin typeface="Arial" panose="020B0604020202020204" pitchFamily="34" charset="0"/>
                <a:ea typeface="Calibri" panose="020F0502020204030204" pitchFamily="34" charset="0"/>
              </a:rPr>
              <a:t> (</a:t>
            </a:r>
            <a:r>
              <a:rPr lang="en-GB" sz="2000" b="1">
                <a:effectLst/>
                <a:latin typeface="Arial" panose="020B0604020202020204" pitchFamily="34" charset="0"/>
                <a:ea typeface="Calibri" panose="020F0502020204030204" pitchFamily="34" charset="0"/>
              </a:rPr>
              <a:t>30mcg doses</a:t>
            </a:r>
            <a:r>
              <a:rPr lang="en-GB" sz="2000">
                <a:effectLst/>
                <a:latin typeface="Arial" panose="020B0604020202020204" pitchFamily="34" charset="0"/>
                <a:ea typeface="Calibri" panose="020F0502020204030204" pitchFamily="34" charset="0"/>
              </a:rPr>
              <a:t>) dispersion for injection COVID-19 mRNA Vaccine</a:t>
            </a:r>
            <a:r>
              <a:rPr lang="en-GB" sz="2000">
                <a:effectLst/>
                <a:ea typeface="Calibri" panose="020F0502020204030204" pitchFamily="34" charset="0"/>
              </a:rPr>
              <a:t> </a:t>
            </a:r>
          </a:p>
          <a:p>
            <a:endParaRPr lang="en-GB" sz="2000"/>
          </a:p>
          <a:p>
            <a:pPr marL="0" indent="0">
              <a:buNone/>
            </a:pPr>
            <a:r>
              <a:rPr lang="en-GB" sz="2000">
                <a:effectLst/>
                <a:ea typeface="Calibri" panose="020F0502020204030204" pitchFamily="34" charset="0"/>
              </a:rPr>
              <a:t>    </a:t>
            </a:r>
            <a:r>
              <a:rPr lang="en-GB" sz="2000" b="1">
                <a:effectLst/>
                <a:ea typeface="Calibri" panose="020F0502020204030204" pitchFamily="34" charset="0"/>
              </a:rPr>
              <a:t>Play training video*</a:t>
            </a:r>
            <a:r>
              <a:rPr lang="en-GB" sz="2000">
                <a:effectLst/>
                <a:ea typeface="Calibri" panose="020F0502020204030204" pitchFamily="34" charset="0"/>
              </a:rPr>
              <a:t>:</a:t>
            </a:r>
            <a:r>
              <a:rPr lang="en-GB" sz="18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 </a:t>
            </a:r>
            <a:r>
              <a:rPr lang="en-GB" sz="20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https://reliancemedical.co.uk/combined-safety-needle-and-syringes/</a:t>
            </a:r>
            <a:endParaRPr lang="en-GB" sz="200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2000">
              <a:effectLst/>
              <a:ea typeface="Calibri" panose="020F0502020204030204" pitchFamily="34" charset="0"/>
            </a:endParaRPr>
          </a:p>
          <a:p>
            <a:pPr marL="0" indent="0">
              <a:buNone/>
            </a:pPr>
            <a:r>
              <a:rPr lang="en-GB" sz="2000">
                <a:effectLst/>
                <a:ea typeface="Calibri" panose="020F0502020204030204" pitchFamily="34" charset="0"/>
              </a:rPr>
              <a:t>*Please note: the IPC measures in these resources do not align with the national IPC requirements in Wales. See here for NHS Wales guidance: </a:t>
            </a:r>
            <a:r>
              <a:rPr lang="en-GB" sz="2000" u="sng">
                <a:solidFill>
                  <a:srgbClr val="0563C1"/>
                </a:solidFill>
                <a:effectLst/>
                <a:ea typeface="Calibri" panose="020F0502020204030204" pitchFamily="34" charset="0"/>
                <a:hlinkClick r:id="rId5"/>
              </a:rPr>
              <a:t>Guidance - Public Health Wales (</a:t>
            </a:r>
            <a:r>
              <a:rPr lang="en-GB" sz="2000" u="sng" err="1">
                <a:solidFill>
                  <a:srgbClr val="0563C1"/>
                </a:solidFill>
                <a:effectLst/>
                <a:ea typeface="Calibri" panose="020F0502020204030204" pitchFamily="34" charset="0"/>
                <a:hlinkClick r:id="rId5"/>
              </a:rPr>
              <a:t>nhs.wales</a:t>
            </a:r>
            <a:r>
              <a:rPr lang="en-GB" sz="2000" u="sng">
                <a:solidFill>
                  <a:srgbClr val="0563C1"/>
                </a:solidFill>
                <a:effectLst/>
                <a:ea typeface="Calibri" panose="020F0502020204030204" pitchFamily="34" charset="0"/>
                <a:hlinkClick r:id="rId5"/>
              </a:rPr>
              <a:t>)</a:t>
            </a:r>
            <a:r>
              <a:rPr lang="en-GB" sz="2000">
                <a:solidFill>
                  <a:srgbClr val="002060"/>
                </a:solidFill>
                <a:effectLst/>
                <a:ea typeface="Calibri" panose="020F0502020204030204" pitchFamily="34" charset="0"/>
              </a:rPr>
              <a:t>.</a:t>
            </a:r>
          </a:p>
          <a:p>
            <a:endParaRPr lang="en-GB"/>
          </a:p>
        </p:txBody>
      </p:sp>
      <p:sp>
        <p:nvSpPr>
          <p:cNvPr id="5" name="Slide Number Placeholder 4">
            <a:extLst>
              <a:ext uri="{FF2B5EF4-FFF2-40B4-BE49-F238E27FC236}">
                <a16:creationId xmlns:a16="http://schemas.microsoft.com/office/drawing/2014/main" id="{AD06001F-D4B8-4684-BDDB-63AB96FD7CC8}"/>
              </a:ext>
            </a:extLst>
          </p:cNvPr>
          <p:cNvSpPr>
            <a:spLocks noGrp="1"/>
          </p:cNvSpPr>
          <p:nvPr>
            <p:ph type="sldNum" sz="quarter" idx="12"/>
          </p:nvPr>
        </p:nvSpPr>
        <p:spPr/>
        <p:txBody>
          <a:bodyPr/>
          <a:lstStyle/>
          <a:p>
            <a:fld id="{561D0CCE-8DCC-44DC-A653-AE62B1D84A52}" type="slidenum">
              <a:rPr lang="en-GB" smtClean="0"/>
              <a:pPr/>
              <a:t>25</a:t>
            </a:fld>
            <a:endParaRPr lang="en-GB"/>
          </a:p>
        </p:txBody>
      </p:sp>
    </p:spTree>
    <p:extLst>
      <p:ext uri="{BB962C8B-B14F-4D97-AF65-F5344CB8AC3E}">
        <p14:creationId xmlns:p14="http://schemas.microsoft.com/office/powerpoint/2010/main" val="8915184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13696-2277-439E-B04E-189A67AE9078}"/>
              </a:ext>
            </a:extLst>
          </p:cNvPr>
          <p:cNvSpPr>
            <a:spLocks noGrp="1"/>
          </p:cNvSpPr>
          <p:nvPr>
            <p:ph type="title"/>
          </p:nvPr>
        </p:nvSpPr>
        <p:spPr>
          <a:xfrm>
            <a:off x="147263" y="0"/>
            <a:ext cx="11897474" cy="1325563"/>
          </a:xfrm>
        </p:spPr>
        <p:txBody>
          <a:bodyPr/>
          <a:lstStyle/>
          <a:p>
            <a:pPr algn="ctr"/>
            <a:r>
              <a:rPr lang="en-GB" sz="2800" b="1">
                <a:effectLst/>
                <a:ea typeface="Calibri" panose="020F0502020204030204" pitchFamily="34" charset="0"/>
              </a:rPr>
              <a:t>GBUK Safety Syringe 1ml 25G x 25mm with needle cover will be supplied with</a:t>
            </a:r>
            <a:r>
              <a:rPr lang="en-GB" sz="2800" b="1">
                <a:effectLst/>
                <a:latin typeface="Arial" panose="020B0604020202020204" pitchFamily="34" charset="0"/>
                <a:ea typeface="Calibri" panose="020F0502020204030204" pitchFamily="34" charset="0"/>
              </a:rPr>
              <a:t> Comirnaty</a:t>
            </a:r>
            <a:r>
              <a:rPr lang="en-GB" sz="2800" b="1" baseline="30000">
                <a:effectLst/>
                <a:latin typeface="Arial" panose="020B0604020202020204" pitchFamily="34" charset="0"/>
                <a:ea typeface="Calibri" panose="020F0502020204030204" pitchFamily="34" charset="0"/>
              </a:rPr>
              <a:t>®</a:t>
            </a:r>
            <a:r>
              <a:rPr lang="en-GB" sz="2800" b="1">
                <a:effectLst/>
                <a:latin typeface="Arial" panose="020B0604020202020204" pitchFamily="34" charset="0"/>
                <a:ea typeface="Calibri" panose="020F0502020204030204" pitchFamily="34" charset="0"/>
              </a:rPr>
              <a:t> </a:t>
            </a:r>
            <a:r>
              <a:rPr lang="en-GB" sz="2800" b="1">
                <a:latin typeface="Arial" panose="020B0604020202020204" pitchFamily="34" charset="0"/>
                <a:ea typeface="Calibri" panose="020F0502020204030204" pitchFamily="34" charset="0"/>
              </a:rPr>
              <a:t>KP</a:t>
            </a:r>
            <a:r>
              <a:rPr lang="en-GB" sz="2800" b="1">
                <a:effectLst/>
                <a:latin typeface="Arial" panose="020B0604020202020204" pitchFamily="34" charset="0"/>
                <a:ea typeface="Calibri" panose="020F0502020204030204" pitchFamily="34" charset="0"/>
              </a:rPr>
              <a:t>.2 30mcg dose</a:t>
            </a:r>
            <a:r>
              <a:rPr lang="en-GB" sz="2800">
                <a:effectLst/>
                <a:latin typeface="Arial" panose="020B0604020202020204" pitchFamily="34" charset="0"/>
                <a:ea typeface="Calibri" panose="020F0502020204030204" pitchFamily="34" charset="0"/>
              </a:rPr>
              <a:t> </a:t>
            </a:r>
            <a:r>
              <a:rPr lang="en-GB" sz="2800" b="1">
                <a:effectLst/>
                <a:latin typeface="Arial" panose="020B0604020202020204" pitchFamily="34" charset="0"/>
                <a:ea typeface="Calibri" panose="020F0502020204030204" pitchFamily="34" charset="0"/>
              </a:rPr>
              <a:t>dispersion for injection COVID-19 mRNA Vaccine</a:t>
            </a:r>
            <a:br>
              <a:rPr lang="en-GB" sz="2800" b="1">
                <a:effectLst/>
                <a:ea typeface="Calibri" panose="020F0502020204030204" pitchFamily="34" charset="0"/>
              </a:rPr>
            </a:br>
            <a:endParaRPr lang="en-GB" sz="2800" b="1"/>
          </a:p>
        </p:txBody>
      </p:sp>
      <p:sp>
        <p:nvSpPr>
          <p:cNvPr id="5" name="Slide Number Placeholder 4">
            <a:extLst>
              <a:ext uri="{FF2B5EF4-FFF2-40B4-BE49-F238E27FC236}">
                <a16:creationId xmlns:a16="http://schemas.microsoft.com/office/drawing/2014/main" id="{4C6AFBE9-7C76-4FE1-B540-A873C7A66BBE}"/>
              </a:ext>
            </a:extLst>
          </p:cNvPr>
          <p:cNvSpPr>
            <a:spLocks noGrp="1"/>
          </p:cNvSpPr>
          <p:nvPr>
            <p:ph type="sldNum" sz="quarter" idx="12"/>
          </p:nvPr>
        </p:nvSpPr>
        <p:spPr/>
        <p:txBody>
          <a:bodyPr/>
          <a:lstStyle/>
          <a:p>
            <a:fld id="{561D0CCE-8DCC-44DC-A653-AE62B1D84A52}" type="slidenum">
              <a:rPr lang="en-GB" smtClean="0"/>
              <a:pPr/>
              <a:t>26</a:t>
            </a:fld>
            <a:endParaRPr lang="en-GB"/>
          </a:p>
        </p:txBody>
      </p:sp>
      <p:pic>
        <p:nvPicPr>
          <p:cNvPr id="6" name="Picture 5">
            <a:extLst>
              <a:ext uri="{FF2B5EF4-FFF2-40B4-BE49-F238E27FC236}">
                <a16:creationId xmlns:a16="http://schemas.microsoft.com/office/drawing/2014/main" id="{1A54BDB4-67B9-47D5-BFD8-C6CF2BB9E088}"/>
              </a:ext>
            </a:extLst>
          </p:cNvPr>
          <p:cNvPicPr>
            <a:picLocks noChangeAspect="1"/>
          </p:cNvPicPr>
          <p:nvPr/>
        </p:nvPicPr>
        <p:blipFill rotWithShape="1">
          <a:blip r:embed="rId3"/>
          <a:srcRect l="5816" t="50001" r="69708" b="40674"/>
          <a:stretch/>
        </p:blipFill>
        <p:spPr>
          <a:xfrm>
            <a:off x="4308144" y="1325563"/>
            <a:ext cx="5019294" cy="1075709"/>
          </a:xfrm>
          <a:prstGeom prst="rect">
            <a:avLst/>
          </a:prstGeom>
        </p:spPr>
      </p:pic>
      <p:pic>
        <p:nvPicPr>
          <p:cNvPr id="8" name="Content Placeholder 7" descr="A diagram of a syringe&#10;&#10;AI-generated content may be incorrect.">
            <a:extLst>
              <a:ext uri="{FF2B5EF4-FFF2-40B4-BE49-F238E27FC236}">
                <a16:creationId xmlns:a16="http://schemas.microsoft.com/office/drawing/2014/main" id="{C2A0F07A-B6DC-2B8D-6B1B-A953B6C57666}"/>
              </a:ext>
            </a:extLst>
          </p:cNvPr>
          <p:cNvPicPr>
            <a:picLocks noGrp="1" noChangeAspect="1"/>
          </p:cNvPicPr>
          <p:nvPr>
            <p:ph idx="1"/>
          </p:nvPr>
        </p:nvPicPr>
        <p:blipFill>
          <a:blip r:embed="rId4"/>
          <a:stretch>
            <a:fillRect/>
          </a:stretch>
        </p:blipFill>
        <p:spPr>
          <a:xfrm>
            <a:off x="1702941" y="2554925"/>
            <a:ext cx="9385443" cy="3637614"/>
          </a:xfrm>
        </p:spPr>
      </p:pic>
    </p:spTree>
    <p:extLst>
      <p:ext uri="{BB962C8B-B14F-4D97-AF65-F5344CB8AC3E}">
        <p14:creationId xmlns:p14="http://schemas.microsoft.com/office/powerpoint/2010/main" val="35411464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F17F65D-65B3-4553-9818-C5C4DD9D431B}"/>
              </a:ext>
            </a:extLst>
          </p:cNvPr>
          <p:cNvSpPr>
            <a:spLocks noGrp="1"/>
          </p:cNvSpPr>
          <p:nvPr>
            <p:ph type="sldNum" sz="quarter" idx="12"/>
          </p:nvPr>
        </p:nvSpPr>
        <p:spPr/>
        <p:txBody>
          <a:bodyPr/>
          <a:lstStyle/>
          <a:p>
            <a:fld id="{561D0CCE-8DCC-44DC-A653-AE62B1D84A52}" type="slidenum">
              <a:rPr lang="en-GB" smtClean="0"/>
              <a:pPr/>
              <a:t>27</a:t>
            </a:fld>
            <a:endParaRPr lang="en-GB"/>
          </a:p>
        </p:txBody>
      </p:sp>
      <p:sp>
        <p:nvSpPr>
          <p:cNvPr id="9" name="TextBox 8">
            <a:extLst>
              <a:ext uri="{FF2B5EF4-FFF2-40B4-BE49-F238E27FC236}">
                <a16:creationId xmlns:a16="http://schemas.microsoft.com/office/drawing/2014/main" id="{6340DF34-5734-4883-9840-231D807E377A}"/>
              </a:ext>
            </a:extLst>
          </p:cNvPr>
          <p:cNvSpPr txBox="1"/>
          <p:nvPr/>
        </p:nvSpPr>
        <p:spPr>
          <a:xfrm>
            <a:off x="727764" y="869987"/>
            <a:ext cx="8630293" cy="923330"/>
          </a:xfrm>
          <a:prstGeom prst="rect">
            <a:avLst/>
          </a:prstGeom>
          <a:noFill/>
        </p:spPr>
        <p:txBody>
          <a:bodyPr wrap="square">
            <a:spAutoFit/>
          </a:bodyPr>
          <a:lstStyle/>
          <a:p>
            <a:pPr algn="l"/>
            <a:r>
              <a:rPr lang="en-GB" b="1"/>
              <a:t>Open the package and attach the safety needle firmly to the syringe</a:t>
            </a:r>
            <a:r>
              <a:rPr lang="en-GB"/>
              <a:t>.</a:t>
            </a:r>
          </a:p>
          <a:p>
            <a:pPr marL="342900" indent="-342900" algn="l">
              <a:buFont typeface="Arial" panose="020B0604020202020204" pitchFamily="34" charset="0"/>
              <a:buChar char="•"/>
            </a:pPr>
            <a:r>
              <a:rPr lang="en-GB"/>
              <a:t>If the needle is already attached to the syringe, make sure the connection is stable and secure.</a:t>
            </a:r>
          </a:p>
        </p:txBody>
      </p:sp>
      <p:sp>
        <p:nvSpPr>
          <p:cNvPr id="11" name="TextBox 10">
            <a:extLst>
              <a:ext uri="{FF2B5EF4-FFF2-40B4-BE49-F238E27FC236}">
                <a16:creationId xmlns:a16="http://schemas.microsoft.com/office/drawing/2014/main" id="{AF681021-0A70-49BA-B908-F98D77BF7E26}"/>
              </a:ext>
            </a:extLst>
          </p:cNvPr>
          <p:cNvSpPr txBox="1"/>
          <p:nvPr/>
        </p:nvSpPr>
        <p:spPr>
          <a:xfrm>
            <a:off x="688367" y="1995130"/>
            <a:ext cx="11239930" cy="4862870"/>
          </a:xfrm>
          <a:prstGeom prst="rect">
            <a:avLst/>
          </a:prstGeom>
          <a:noFill/>
        </p:spPr>
        <p:txBody>
          <a:bodyPr wrap="square">
            <a:spAutoFit/>
          </a:bodyPr>
          <a:lstStyle/>
          <a:p>
            <a:pPr algn="l"/>
            <a:r>
              <a:rPr lang="en-GB" b="1"/>
              <a:t>Withdraw the protective cap</a:t>
            </a:r>
            <a:r>
              <a:rPr lang="en-GB"/>
              <a:t>.</a:t>
            </a:r>
          </a:p>
          <a:p>
            <a:pPr marL="342900" indent="-342900" algn="l">
              <a:buFont typeface="Arial" panose="020B0604020202020204" pitchFamily="34" charset="0"/>
              <a:buChar char="•"/>
            </a:pPr>
            <a:r>
              <a:rPr lang="en-GB"/>
              <a:t>Hold the syringe with one hand and remove the needle cap with the other hand.</a:t>
            </a:r>
          </a:p>
          <a:p>
            <a:pPr marL="342900" indent="-342900" algn="l">
              <a:buFont typeface="Arial" panose="020B0604020202020204" pitchFamily="34" charset="0"/>
              <a:buChar char="•"/>
            </a:pPr>
            <a:r>
              <a:rPr lang="en-GB"/>
              <a:t>Use the syringe for administration or withdrawal according to the prescribed schedule.</a:t>
            </a:r>
          </a:p>
          <a:p>
            <a:pPr marL="342900" indent="-342900" algn="l">
              <a:buFont typeface="Arial" panose="020B0604020202020204" pitchFamily="34" charset="0"/>
              <a:buChar char="•"/>
            </a:pPr>
            <a:r>
              <a:rPr lang="en-GB"/>
              <a:t>Due to the gauge and length, the needle is very flexible.</a:t>
            </a:r>
          </a:p>
          <a:p>
            <a:pPr marL="342900" indent="-342900" algn="l">
              <a:buFont typeface="Arial" panose="020B0604020202020204" pitchFamily="34" charset="0"/>
              <a:buChar char="•"/>
            </a:pPr>
            <a:r>
              <a:rPr lang="en-GB"/>
              <a:t>To minimise needle flex, a swift and purposeful administration action is required.</a:t>
            </a:r>
          </a:p>
          <a:p>
            <a:pPr marL="342900" indent="-342900" algn="l">
              <a:buFont typeface="Arial" panose="020B0604020202020204" pitchFamily="34" charset="0"/>
              <a:buChar char="•"/>
            </a:pPr>
            <a:endParaRPr lang="en-GB"/>
          </a:p>
          <a:p>
            <a:pPr algn="l"/>
            <a:r>
              <a:rPr lang="en-GB" b="1"/>
              <a:t>Activate the safety device immediately after injection.</a:t>
            </a:r>
          </a:p>
          <a:p>
            <a:pPr marL="285750" indent="-285750" algn="l">
              <a:buFont typeface="Arial" panose="020B0604020202020204" pitchFamily="34" charset="0"/>
              <a:buChar char="•"/>
            </a:pPr>
            <a:r>
              <a:rPr lang="en-GB"/>
              <a:t>Place your thumb or index finger on the safety sheath and push the sheath on the needle until there is auditory confirmation that it has been activated.</a:t>
            </a:r>
          </a:p>
          <a:p>
            <a:pPr marL="285750" indent="-285750" algn="l">
              <a:buFont typeface="Arial" panose="020B0604020202020204" pitchFamily="34" charset="0"/>
              <a:buChar char="•"/>
            </a:pPr>
            <a:r>
              <a:rPr lang="en-GB"/>
              <a:t>Visually check that the needle is covered.</a:t>
            </a:r>
          </a:p>
          <a:p>
            <a:pPr marL="285750" indent="-285750" algn="l">
              <a:buFont typeface="Arial" panose="020B0604020202020204" pitchFamily="34" charset="0"/>
              <a:buChar char="•"/>
            </a:pPr>
            <a:r>
              <a:rPr lang="en-GB"/>
              <a:t>Slow, firm activation of the safety sheath is required. The thumb must be high on the safety sheath for the needle to click in fully. Putting your thumb over the two holes in the sheath may help to achieve the correct positioning.</a:t>
            </a:r>
          </a:p>
          <a:p>
            <a:pPr marL="285750" indent="-285750" algn="l">
              <a:buFont typeface="Arial" panose="020B0604020202020204" pitchFamily="34" charset="0"/>
              <a:buChar char="•"/>
            </a:pPr>
            <a:r>
              <a:rPr lang="en-GB"/>
              <a:t>If necessary, the activation may also be carried out by pressing the safety sheath against a flat surface. The sheath must be pressed firmly near the top.</a:t>
            </a:r>
          </a:p>
          <a:p>
            <a:pPr algn="l"/>
            <a:br>
              <a:rPr lang="en-GB" sz="2000"/>
            </a:br>
            <a:endParaRPr lang="en-GB" sz="2000"/>
          </a:p>
        </p:txBody>
      </p:sp>
      <p:sp>
        <p:nvSpPr>
          <p:cNvPr id="13" name="TextBox 12">
            <a:extLst>
              <a:ext uri="{FF2B5EF4-FFF2-40B4-BE49-F238E27FC236}">
                <a16:creationId xmlns:a16="http://schemas.microsoft.com/office/drawing/2014/main" id="{7680764A-E63A-4A3D-9644-86B157E75C78}"/>
              </a:ext>
            </a:extLst>
          </p:cNvPr>
          <p:cNvSpPr txBox="1"/>
          <p:nvPr/>
        </p:nvSpPr>
        <p:spPr>
          <a:xfrm>
            <a:off x="154112" y="-24736"/>
            <a:ext cx="9636431" cy="830997"/>
          </a:xfrm>
          <a:prstGeom prst="rect">
            <a:avLst/>
          </a:prstGeom>
          <a:noFill/>
        </p:spPr>
        <p:txBody>
          <a:bodyPr wrap="square">
            <a:spAutoFit/>
          </a:bodyPr>
          <a:lstStyle/>
          <a:p>
            <a:pPr algn="ctr"/>
            <a:r>
              <a:rPr lang="en-GB" sz="2400" b="1">
                <a:solidFill>
                  <a:srgbClr val="212A73"/>
                </a:solidFill>
                <a:effectLst/>
                <a:ea typeface="Calibri" panose="020F0502020204030204" pitchFamily="34" charset="0"/>
              </a:rPr>
              <a:t>Reliance Medical Safety Syringe 1ml 25G x 38mm with needle cap is available to support vaccination of morbidly obese</a:t>
            </a:r>
            <a:endParaRPr lang="en-GB" sz="2400" b="1">
              <a:solidFill>
                <a:srgbClr val="212A73"/>
              </a:solidFill>
            </a:endParaRPr>
          </a:p>
        </p:txBody>
      </p:sp>
      <p:pic>
        <p:nvPicPr>
          <p:cNvPr id="3" name="Picture 2">
            <a:extLst>
              <a:ext uri="{FF2B5EF4-FFF2-40B4-BE49-F238E27FC236}">
                <a16:creationId xmlns:a16="http://schemas.microsoft.com/office/drawing/2014/main" id="{B2672967-953F-4F93-B606-060B7D69CE8A}"/>
              </a:ext>
            </a:extLst>
          </p:cNvPr>
          <p:cNvPicPr>
            <a:picLocks noChangeAspect="1"/>
          </p:cNvPicPr>
          <p:nvPr/>
        </p:nvPicPr>
        <p:blipFill rotWithShape="1">
          <a:blip r:embed="rId2"/>
          <a:srcRect l="843" t="44804" r="72697" b="15496"/>
          <a:stretch/>
        </p:blipFill>
        <p:spPr>
          <a:xfrm>
            <a:off x="9790544" y="0"/>
            <a:ext cx="2425001" cy="2496620"/>
          </a:xfrm>
          <a:prstGeom prst="rect">
            <a:avLst/>
          </a:prstGeom>
        </p:spPr>
      </p:pic>
    </p:spTree>
    <p:extLst>
      <p:ext uri="{BB962C8B-B14F-4D97-AF65-F5344CB8AC3E}">
        <p14:creationId xmlns:p14="http://schemas.microsoft.com/office/powerpoint/2010/main" val="23717722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F8A84-203D-2A8A-36B8-9834005FFE75}"/>
              </a:ext>
            </a:extLst>
          </p:cNvPr>
          <p:cNvSpPr>
            <a:spLocks noGrp="1"/>
          </p:cNvSpPr>
          <p:nvPr>
            <p:ph type="title"/>
          </p:nvPr>
        </p:nvSpPr>
        <p:spPr>
          <a:xfrm>
            <a:off x="911772" y="332116"/>
            <a:ext cx="10515600" cy="1325563"/>
          </a:xfrm>
        </p:spPr>
        <p:txBody>
          <a:bodyPr/>
          <a:lstStyle/>
          <a:p>
            <a:pPr algn="ctr"/>
            <a:r>
              <a:rPr lang="en-GB" sz="3600" b="1"/>
              <a:t>Patient Group Directions (PGDs) and </a:t>
            </a:r>
            <a:br>
              <a:rPr lang="en-GB" sz="3600" b="1"/>
            </a:br>
            <a:r>
              <a:rPr lang="en-GB" sz="3600" b="1"/>
              <a:t>National Protocols</a:t>
            </a:r>
          </a:p>
        </p:txBody>
      </p:sp>
      <p:sp>
        <p:nvSpPr>
          <p:cNvPr id="3" name="Content Placeholder 2">
            <a:extLst>
              <a:ext uri="{FF2B5EF4-FFF2-40B4-BE49-F238E27FC236}">
                <a16:creationId xmlns:a16="http://schemas.microsoft.com/office/drawing/2014/main" id="{5E228F02-E27D-1018-C95F-F27F74D50B7E}"/>
              </a:ext>
            </a:extLst>
          </p:cNvPr>
          <p:cNvSpPr>
            <a:spLocks noGrp="1"/>
          </p:cNvSpPr>
          <p:nvPr>
            <p:ph idx="1"/>
          </p:nvPr>
        </p:nvSpPr>
        <p:spPr>
          <a:xfrm>
            <a:off x="911771" y="1657679"/>
            <a:ext cx="10891345" cy="4351338"/>
          </a:xfrm>
        </p:spPr>
        <p:txBody>
          <a:bodyPr lIns="91440" tIns="45720" rIns="91440" bIns="45720" anchor="t"/>
          <a:lstStyle/>
          <a:p>
            <a:r>
              <a:rPr lang="en-GB" sz="2400">
                <a:solidFill>
                  <a:srgbClr val="002060"/>
                </a:solidFill>
                <a:effectLst/>
                <a:ea typeface="Times New Roman" panose="02020603050405020304" pitchFamily="18" charset="0"/>
              </a:rPr>
              <a:t>A COVID19 mRNA vaccine PGD template for adults and children over 12 years old and National Protocol </a:t>
            </a:r>
            <a:r>
              <a:rPr lang="en-GB" sz="2400">
                <a:solidFill>
                  <a:srgbClr val="002060"/>
                </a:solidFill>
                <a:ea typeface="Times New Roman" panose="02020603050405020304" pitchFamily="18" charset="0"/>
              </a:rPr>
              <a:t>is</a:t>
            </a:r>
            <a:r>
              <a:rPr lang="en-GB" sz="2400">
                <a:solidFill>
                  <a:srgbClr val="002060"/>
                </a:solidFill>
                <a:effectLst/>
                <a:ea typeface="Times New Roman" panose="02020603050405020304" pitchFamily="18" charset="0"/>
              </a:rPr>
              <a:t> available to view here:  </a:t>
            </a:r>
            <a:r>
              <a:rPr lang="en-GB" sz="2400">
                <a:hlinkClick r:id="rId3"/>
              </a:rPr>
              <a:t>Patient Group Directions (PGD) - Welsh Medicines Advice Service (wales.nhs.uk)</a:t>
            </a:r>
            <a:r>
              <a:rPr lang="en-GB" sz="2400"/>
              <a:t> </a:t>
            </a:r>
            <a:endParaRPr lang="en-GB" sz="2400" b="1">
              <a:solidFill>
                <a:srgbClr val="002060"/>
              </a:solidFill>
            </a:endParaRPr>
          </a:p>
        </p:txBody>
      </p:sp>
      <p:sp>
        <p:nvSpPr>
          <p:cNvPr id="5" name="Slide Number Placeholder 4">
            <a:extLst>
              <a:ext uri="{FF2B5EF4-FFF2-40B4-BE49-F238E27FC236}">
                <a16:creationId xmlns:a16="http://schemas.microsoft.com/office/drawing/2014/main" id="{CF821723-63E8-1E7A-7F40-8857462C3A6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0866113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2BD97-925B-46CD-9B5C-D32045B26358}"/>
              </a:ext>
            </a:extLst>
          </p:cNvPr>
          <p:cNvSpPr>
            <a:spLocks noGrp="1"/>
          </p:cNvSpPr>
          <p:nvPr>
            <p:ph type="title"/>
          </p:nvPr>
        </p:nvSpPr>
        <p:spPr>
          <a:xfrm>
            <a:off x="838200" y="50800"/>
            <a:ext cx="10515600" cy="565649"/>
          </a:xfrm>
        </p:spPr>
        <p:txBody>
          <a:bodyPr/>
          <a:lstStyle/>
          <a:p>
            <a:pPr algn="ctr"/>
            <a:r>
              <a:rPr lang="en-GB" sz="3600" b="1"/>
              <a:t>Vaccination site</a:t>
            </a:r>
          </a:p>
        </p:txBody>
      </p:sp>
      <p:sp>
        <p:nvSpPr>
          <p:cNvPr id="3" name="Content Placeholder 2">
            <a:extLst>
              <a:ext uri="{FF2B5EF4-FFF2-40B4-BE49-F238E27FC236}">
                <a16:creationId xmlns:a16="http://schemas.microsoft.com/office/drawing/2014/main" id="{0521B173-8C06-413C-8BD6-E7416E374504}"/>
              </a:ext>
            </a:extLst>
          </p:cNvPr>
          <p:cNvSpPr>
            <a:spLocks noGrp="1"/>
          </p:cNvSpPr>
          <p:nvPr>
            <p:ph idx="1"/>
          </p:nvPr>
        </p:nvSpPr>
        <p:spPr>
          <a:xfrm>
            <a:off x="260195" y="725709"/>
            <a:ext cx="6677722" cy="5106158"/>
          </a:xfrm>
        </p:spPr>
        <p:txBody>
          <a:bodyPr/>
          <a:lstStyle/>
          <a:p>
            <a:r>
              <a:rPr lang="en-GB" sz="2000"/>
              <a:t>The COVID-19 vaccine should be administered intramuscularly. </a:t>
            </a:r>
          </a:p>
          <a:p>
            <a:r>
              <a:rPr lang="en-GB" sz="2000"/>
              <a:t>The preferred site is the deltoid muscle of the upper arm. </a:t>
            </a:r>
          </a:p>
          <a:p>
            <a:r>
              <a:rPr lang="en-GB" altLang="en-US" sz="2000"/>
              <a:t>The needle needs to be long enough to ensure vaccine is injected into the muscle. For this reason, a 25mm needle is being provided for administration of the COVID-19 vaccine. A 38mm length needle is available if required for adults with a high BMI.</a:t>
            </a:r>
          </a:p>
          <a:p>
            <a:r>
              <a:rPr lang="en-GB" sz="2000"/>
              <a:t>If there is insufficient muscle mass in the deltoid or a particular reason the deltoid muscle is unsuitable, the vaccine should be given into the vastus lateralis muscle in the anterolateral aspect of the thigh.</a:t>
            </a:r>
          </a:p>
          <a:p>
            <a:endParaRPr lang="en-GB" altLang="en-US" sz="1800"/>
          </a:p>
          <a:p>
            <a:endParaRPr lang="en-GB" sz="1800"/>
          </a:p>
          <a:p>
            <a:endParaRPr lang="en-GB" sz="1800"/>
          </a:p>
          <a:p>
            <a:pPr marL="0" indent="0">
              <a:lnSpc>
                <a:spcPct val="110000"/>
              </a:lnSpc>
              <a:spcBef>
                <a:spcPts val="0"/>
              </a:spcBef>
              <a:buNone/>
            </a:pPr>
            <a:endParaRPr lang="en-GB" sz="1800"/>
          </a:p>
          <a:p>
            <a:endParaRPr lang="en-GB"/>
          </a:p>
        </p:txBody>
      </p:sp>
      <p:sp>
        <p:nvSpPr>
          <p:cNvPr id="5" name="Slide Number Placeholder 4">
            <a:extLst>
              <a:ext uri="{FF2B5EF4-FFF2-40B4-BE49-F238E27FC236}">
                <a16:creationId xmlns:a16="http://schemas.microsoft.com/office/drawing/2014/main" id="{A3497FED-4FCA-4586-8DEA-2772BFBCB76D}"/>
              </a:ext>
            </a:extLst>
          </p:cNvPr>
          <p:cNvSpPr>
            <a:spLocks noGrp="1"/>
          </p:cNvSpPr>
          <p:nvPr>
            <p:ph type="sldNum" sz="quarter" idx="12"/>
          </p:nvPr>
        </p:nvSpPr>
        <p:spPr/>
        <p:txBody>
          <a:bodyPr/>
          <a:lstStyle/>
          <a:p>
            <a:fld id="{561D0CCE-8DCC-44DC-A653-AE62B1D84A52}" type="slidenum">
              <a:rPr lang="en-GB" smtClean="0"/>
              <a:pPr/>
              <a:t>29</a:t>
            </a:fld>
            <a:endParaRPr lang="en-GB"/>
          </a:p>
        </p:txBody>
      </p:sp>
      <p:pic>
        <p:nvPicPr>
          <p:cNvPr id="4" name="Picture 3">
            <a:extLst>
              <a:ext uri="{FF2B5EF4-FFF2-40B4-BE49-F238E27FC236}">
                <a16:creationId xmlns:a16="http://schemas.microsoft.com/office/drawing/2014/main" id="{204FB6BB-F4D7-9C95-623B-14BF3C5C9719}"/>
              </a:ext>
            </a:extLst>
          </p:cNvPr>
          <p:cNvPicPr>
            <a:picLocks noChangeAspect="1"/>
          </p:cNvPicPr>
          <p:nvPr/>
        </p:nvPicPr>
        <p:blipFill>
          <a:blip r:embed="rId3"/>
          <a:stretch>
            <a:fillRect/>
          </a:stretch>
        </p:blipFill>
        <p:spPr>
          <a:xfrm>
            <a:off x="6973231" y="759383"/>
            <a:ext cx="4791871" cy="4487045"/>
          </a:xfrm>
          <a:prstGeom prst="rect">
            <a:avLst/>
          </a:prstGeom>
        </p:spPr>
      </p:pic>
      <p:sp>
        <p:nvSpPr>
          <p:cNvPr id="6" name="TextBox 5">
            <a:extLst>
              <a:ext uri="{FF2B5EF4-FFF2-40B4-BE49-F238E27FC236}">
                <a16:creationId xmlns:a16="http://schemas.microsoft.com/office/drawing/2014/main" id="{C08D16A2-A87C-8A88-F218-1E974304B4D7}"/>
              </a:ext>
            </a:extLst>
          </p:cNvPr>
          <p:cNvSpPr txBox="1"/>
          <p:nvPr/>
        </p:nvSpPr>
        <p:spPr>
          <a:xfrm>
            <a:off x="6668429" y="5508702"/>
            <a:ext cx="5263376" cy="646331"/>
          </a:xfrm>
          <a:prstGeom prst="rect">
            <a:avLst/>
          </a:prstGeom>
          <a:noFill/>
        </p:spPr>
        <p:txBody>
          <a:bodyPr wrap="square" rtlCol="0">
            <a:spAutoFit/>
          </a:bodyPr>
          <a:lstStyle/>
          <a:p>
            <a:r>
              <a:rPr lang="en-GB" sz="1800">
                <a:solidFill>
                  <a:srgbClr val="002060"/>
                </a:solidFill>
                <a:effectLst/>
                <a:ea typeface="Calibri" panose="020F0502020204030204" pitchFamily="34" charset="0"/>
              </a:rPr>
              <a:t>Image source: The Australian Immunisation Handbook (health.gov.au)</a:t>
            </a:r>
            <a:endParaRPr lang="en-GB"/>
          </a:p>
        </p:txBody>
      </p:sp>
    </p:spTree>
    <p:extLst>
      <p:ext uri="{BB962C8B-B14F-4D97-AF65-F5344CB8AC3E}">
        <p14:creationId xmlns:p14="http://schemas.microsoft.com/office/powerpoint/2010/main" val="3046626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2F704-1BA2-6927-BC6A-CCDA2ED4E04E}"/>
              </a:ext>
            </a:extLst>
          </p:cNvPr>
          <p:cNvSpPr>
            <a:spLocks noGrp="1"/>
          </p:cNvSpPr>
          <p:nvPr>
            <p:ph type="title"/>
          </p:nvPr>
        </p:nvSpPr>
        <p:spPr>
          <a:xfrm>
            <a:off x="0" y="68827"/>
            <a:ext cx="12192000" cy="609599"/>
          </a:xfrm>
        </p:spPr>
        <p:txBody>
          <a:bodyPr lIns="91440" tIns="45720" rIns="91440" bIns="45720" anchor="t"/>
          <a:lstStyle/>
          <a:p>
            <a:pPr algn="ctr"/>
            <a:r>
              <a:rPr lang="en-GB" sz="3600" b="1"/>
              <a:t>COVID-19 Vaccination for individuals aged 12 years and over for Autumn 2025</a:t>
            </a:r>
            <a:br>
              <a:rPr lang="en-GB" sz="3600"/>
            </a:br>
            <a:endParaRPr lang="en-GB" sz="3600"/>
          </a:p>
        </p:txBody>
      </p:sp>
      <p:sp>
        <p:nvSpPr>
          <p:cNvPr id="3" name="Content Placeholder 2">
            <a:extLst>
              <a:ext uri="{FF2B5EF4-FFF2-40B4-BE49-F238E27FC236}">
                <a16:creationId xmlns:a16="http://schemas.microsoft.com/office/drawing/2014/main" id="{89685A3F-AB4B-B8BB-847A-B9CCA8E85F97}"/>
              </a:ext>
            </a:extLst>
          </p:cNvPr>
          <p:cNvSpPr>
            <a:spLocks noGrp="1"/>
          </p:cNvSpPr>
          <p:nvPr>
            <p:ph idx="1"/>
          </p:nvPr>
        </p:nvSpPr>
        <p:spPr>
          <a:xfrm>
            <a:off x="143903" y="1711468"/>
            <a:ext cx="11898774" cy="3909902"/>
          </a:xfrm>
        </p:spPr>
        <p:txBody>
          <a:bodyPr lIns="91440" tIns="45720" rIns="91440" bIns="45720" anchor="t"/>
          <a:lstStyle/>
          <a:p>
            <a:r>
              <a:rPr lang="en-GB" sz="2000">
                <a:solidFill>
                  <a:srgbClr val="002060"/>
                </a:solidFill>
                <a:ea typeface="Source Sans Pro"/>
                <a:cs typeface="Calibri"/>
              </a:rPr>
              <a:t>The information contained in these slides is accurate at the time of publication (1 September 2025). These slides are version controlled and subject to revision; this is version 1.</a:t>
            </a:r>
          </a:p>
          <a:p>
            <a:endParaRPr lang="en-GB" sz="2000">
              <a:solidFill>
                <a:srgbClr val="002060"/>
              </a:solidFill>
              <a:ea typeface="Source Sans Pro"/>
              <a:cs typeface="Calibri"/>
            </a:endParaRPr>
          </a:p>
          <a:p>
            <a:r>
              <a:rPr lang="en-GB" sz="2000">
                <a:solidFill>
                  <a:srgbClr val="002060"/>
                </a:solidFill>
                <a:ea typeface="Source Sans Pro"/>
                <a:cs typeface="Calibri"/>
              </a:rPr>
              <a:t>It is important that </a:t>
            </a:r>
            <a:r>
              <a:rPr lang="en-GB" sz="2000"/>
              <a:t>COVID-19 immunisers and/or those who are providing COVID-19 immunisation advice, should </a:t>
            </a:r>
            <a:r>
              <a:rPr lang="en-GB" sz="2000">
                <a:solidFill>
                  <a:srgbClr val="002060"/>
                </a:solidFill>
                <a:ea typeface="Source Sans Pro"/>
              </a:rPr>
              <a:t>always ensure they are accessing the most up to date information and refer to the </a:t>
            </a:r>
            <a:r>
              <a:rPr lang="en-GB" sz="2000" u="sng">
                <a:hlinkClick r:id="rId2"/>
              </a:rPr>
              <a:t>Green Book COVID-19 chapter </a:t>
            </a:r>
            <a:r>
              <a:rPr lang="en-GB" sz="2000"/>
              <a:t> </a:t>
            </a:r>
            <a:r>
              <a:rPr lang="en-GB" sz="2000">
                <a:solidFill>
                  <a:srgbClr val="002060"/>
                </a:solidFill>
                <a:ea typeface="Source Sans Pro"/>
              </a:rPr>
              <a:t>and other authoritative sources when administering vaccines.</a:t>
            </a:r>
            <a:endParaRPr lang="en-GB" sz="2000">
              <a:solidFill>
                <a:srgbClr val="002060"/>
              </a:solidFill>
              <a:ea typeface="Source Sans Pro"/>
              <a:cs typeface="Arial"/>
            </a:endParaRPr>
          </a:p>
          <a:p>
            <a:pPr marL="0" indent="0">
              <a:buNone/>
            </a:pPr>
            <a:endParaRPr lang="en-GB" sz="2000">
              <a:solidFill>
                <a:srgbClr val="002060"/>
              </a:solidFill>
              <a:ea typeface="Source Sans Pro"/>
              <a:cs typeface="Arial"/>
            </a:endParaRPr>
          </a:p>
        </p:txBody>
      </p:sp>
      <p:sp>
        <p:nvSpPr>
          <p:cNvPr id="5" name="Slide Number Placeholder 4">
            <a:extLst>
              <a:ext uri="{FF2B5EF4-FFF2-40B4-BE49-F238E27FC236}">
                <a16:creationId xmlns:a16="http://schemas.microsoft.com/office/drawing/2014/main" id="{F8E5A7A9-EE77-E172-D94D-18F6CCCE5BBC}"/>
              </a:ext>
            </a:extLst>
          </p:cNvPr>
          <p:cNvSpPr>
            <a:spLocks noGrp="1"/>
          </p:cNvSpPr>
          <p:nvPr>
            <p:ph type="sldNum" sz="quarter" idx="12"/>
          </p:nvPr>
        </p:nvSpPr>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37592807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288909B-6CA8-4F4E-9521-1E9B932D681A}"/>
              </a:ext>
            </a:extLst>
          </p:cNvPr>
          <p:cNvSpPr>
            <a:spLocks noGrp="1"/>
          </p:cNvSpPr>
          <p:nvPr>
            <p:ph type="title"/>
          </p:nvPr>
        </p:nvSpPr>
        <p:spPr>
          <a:xfrm>
            <a:off x="329609" y="136525"/>
            <a:ext cx="11711827" cy="744484"/>
          </a:xfrm>
        </p:spPr>
        <p:txBody>
          <a:bodyPr/>
          <a:lstStyle/>
          <a:p>
            <a:pPr algn="ctr"/>
            <a:r>
              <a:rPr lang="en-GB" sz="3600" b="1"/>
              <a:t>Vaccinating Individuals with bleeding disorders</a:t>
            </a:r>
          </a:p>
        </p:txBody>
      </p:sp>
      <p:sp>
        <p:nvSpPr>
          <p:cNvPr id="6" name="Content Placeholder 5">
            <a:extLst>
              <a:ext uri="{FF2B5EF4-FFF2-40B4-BE49-F238E27FC236}">
                <a16:creationId xmlns:a16="http://schemas.microsoft.com/office/drawing/2014/main" id="{51D47DFF-DDED-4ECE-A6A8-ACB4CF2EC140}"/>
              </a:ext>
            </a:extLst>
          </p:cNvPr>
          <p:cNvSpPr>
            <a:spLocks noGrp="1"/>
          </p:cNvSpPr>
          <p:nvPr>
            <p:ph idx="1"/>
          </p:nvPr>
        </p:nvSpPr>
        <p:spPr>
          <a:xfrm>
            <a:off x="838200" y="1109610"/>
            <a:ext cx="10515600" cy="4833990"/>
          </a:xfrm>
        </p:spPr>
        <p:txBody>
          <a:bodyPr lIns="91440" tIns="45720" rIns="91440" bIns="45720" anchor="t"/>
          <a:lstStyle/>
          <a:p>
            <a:pPr>
              <a:lnSpc>
                <a:spcPct val="107000"/>
              </a:lnSpc>
              <a:spcAft>
                <a:spcPts val="800"/>
              </a:spcAft>
            </a:pPr>
            <a:r>
              <a:rPr lang="en-GB" sz="2000"/>
              <a:t>Individuals with bleeding disorders may be vaccinated intramuscularly if, in the opinion of a doctor familiar with the individual</a:t>
            </a:r>
            <a:r>
              <a:rPr lang="en-US" sz="2000"/>
              <a:t>’</a:t>
            </a:r>
            <a:r>
              <a:rPr lang="en-GB" sz="2000"/>
              <a:t>s bleeding risk, vaccines or similar small volume intramuscular injections can be administered with reasonable safety by this route.</a:t>
            </a:r>
          </a:p>
          <a:p>
            <a:pPr>
              <a:lnSpc>
                <a:spcPct val="107000"/>
              </a:lnSpc>
              <a:spcAft>
                <a:spcPts val="800"/>
              </a:spcAft>
            </a:pPr>
            <a:r>
              <a:rPr lang="en-GB" sz="2000"/>
              <a:t>If the individual receives medication/treatment to reduce bleeding, for example treatment for haemophilia, intramuscular vaccination can be scheduled shortly after such medication/ treatment is administered. Individuals on stable anticoagulation therapy, including individuals on warfarin who are up-to-date with their scheduled INR testing and whose latest INR is below the upper level of the therapeutic range, can receive intramuscular vaccination. </a:t>
            </a:r>
            <a:endParaRPr lang="en-GB" sz="2000">
              <a:cs typeface="Arial"/>
            </a:endParaRPr>
          </a:p>
          <a:p>
            <a:pPr>
              <a:lnSpc>
                <a:spcPct val="107000"/>
              </a:lnSpc>
              <a:spcAft>
                <a:spcPts val="800"/>
              </a:spcAft>
            </a:pPr>
            <a:r>
              <a:rPr lang="en-GB" sz="2000"/>
              <a:t>A fine needle (23 or 25 gauge) should be used for the vaccination, followed by firm pressure applied to the site without rubbing for at least 2 minutes (Advisory Committee on Immunization Practices 2019). The individual/parent/carer should be informed about the risk of haematoma from the injection </a:t>
            </a:r>
            <a:r>
              <a:rPr lang="en-GB" sz="2000">
                <a:hlinkClick r:id="rId3"/>
              </a:rPr>
              <a:t>Green Book COVID-19 chapter </a:t>
            </a:r>
            <a:r>
              <a:rPr lang="en-GB" sz="2000"/>
              <a:t> </a:t>
            </a:r>
            <a:endParaRPr lang="en-GB" sz="2000">
              <a:cs typeface="Arial"/>
            </a:endParaRPr>
          </a:p>
          <a:p>
            <a:pPr>
              <a:lnSpc>
                <a:spcPct val="107000"/>
              </a:lnSpc>
              <a:spcAft>
                <a:spcPts val="800"/>
              </a:spcAft>
            </a:pPr>
            <a:endParaRPr lang="en-GB" sz="2000"/>
          </a:p>
          <a:p>
            <a:pPr>
              <a:lnSpc>
                <a:spcPct val="107000"/>
              </a:lnSpc>
              <a:spcAft>
                <a:spcPts val="800"/>
              </a:spcAft>
            </a:pPr>
            <a:endParaRPr lang="en-GB" sz="2000"/>
          </a:p>
          <a:p>
            <a:endParaRPr lang="en-GB"/>
          </a:p>
        </p:txBody>
      </p:sp>
      <p:sp>
        <p:nvSpPr>
          <p:cNvPr id="4" name="Slide Number Placeholder 3">
            <a:extLst>
              <a:ext uri="{FF2B5EF4-FFF2-40B4-BE49-F238E27FC236}">
                <a16:creationId xmlns:a16="http://schemas.microsoft.com/office/drawing/2014/main" id="{D8AB7EED-66D3-4531-B870-9FDDFEC73AA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566AFE-F2FD-4642-96CE-AAFF5774BEE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40403104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9423F-D5E0-CA50-ACEB-7AA96C6CEF18}"/>
              </a:ext>
            </a:extLst>
          </p:cNvPr>
          <p:cNvSpPr>
            <a:spLocks noGrp="1"/>
          </p:cNvSpPr>
          <p:nvPr>
            <p:ph type="title"/>
          </p:nvPr>
        </p:nvSpPr>
        <p:spPr>
          <a:xfrm>
            <a:off x="113017" y="147689"/>
            <a:ext cx="11959118" cy="1325563"/>
          </a:xfrm>
        </p:spPr>
        <p:txBody>
          <a:bodyPr/>
          <a:lstStyle/>
          <a:p>
            <a:pPr algn="ctr"/>
            <a:r>
              <a:rPr lang="en-GB" sz="3600" b="1"/>
              <a:t>Disposal of</a:t>
            </a:r>
            <a:r>
              <a:rPr lang="en-GB" sz="3600" b="1">
                <a:effectLst/>
                <a:latin typeface="+mj-lt"/>
                <a:ea typeface="Calibri" panose="020F0502020204030204" pitchFamily="34" charset="0"/>
              </a:rPr>
              <a:t> </a:t>
            </a:r>
            <a:r>
              <a:rPr lang="en-GB" sz="3600" b="1">
                <a:effectLst/>
                <a:latin typeface="Arial" panose="020B0604020202020204" pitchFamily="34" charset="0"/>
                <a:ea typeface="Calibri" panose="020F0502020204030204" pitchFamily="34" charset="0"/>
              </a:rPr>
              <a:t>Pfizer  Comirnaty </a:t>
            </a:r>
            <a:r>
              <a:rPr lang="en-GB" sz="3600" b="1">
                <a:effectLst/>
                <a:latin typeface="+mj-lt"/>
                <a:ea typeface="Calibri" panose="020F0502020204030204" pitchFamily="34" charset="0"/>
              </a:rPr>
              <a:t>mRNA Vaccine</a:t>
            </a:r>
            <a:r>
              <a:rPr lang="en-GB" sz="3600" b="1"/>
              <a:t>s</a:t>
            </a:r>
            <a:endParaRPr lang="en-GB" sz="3600"/>
          </a:p>
        </p:txBody>
      </p:sp>
      <p:sp>
        <p:nvSpPr>
          <p:cNvPr id="3" name="Content Placeholder 2">
            <a:extLst>
              <a:ext uri="{FF2B5EF4-FFF2-40B4-BE49-F238E27FC236}">
                <a16:creationId xmlns:a16="http://schemas.microsoft.com/office/drawing/2014/main" id="{4506A17B-8EB1-C165-F47F-E3F5C7F0B430}"/>
              </a:ext>
            </a:extLst>
          </p:cNvPr>
          <p:cNvSpPr>
            <a:spLocks noGrp="1"/>
          </p:cNvSpPr>
          <p:nvPr>
            <p:ph idx="1"/>
          </p:nvPr>
        </p:nvSpPr>
        <p:spPr>
          <a:xfrm>
            <a:off x="913604" y="1469718"/>
            <a:ext cx="10515600" cy="4351338"/>
          </a:xfrm>
        </p:spPr>
        <p:txBody>
          <a:bodyPr lIns="91440" tIns="45720" rIns="91440" bIns="45720" anchor="t"/>
          <a:lstStyle/>
          <a:p>
            <a:pPr lvl="0"/>
            <a:r>
              <a:rPr lang="en-GB" sz="2400">
                <a:effectLst/>
                <a:latin typeface="Arial"/>
                <a:ea typeface="Times New Roman" panose="02020603050405020304" pitchFamily="18" charset="0"/>
                <a:cs typeface="Arial"/>
              </a:rPr>
              <a:t>Any unused product or waste material should be disposed of in accordance with local policy</a:t>
            </a:r>
          </a:p>
          <a:p>
            <a:pPr marL="0" indent="0">
              <a:buNone/>
            </a:pPr>
            <a:endParaRPr lang="en-GB" sz="2400">
              <a:effectLst/>
              <a:latin typeface="Times New Roman" panose="02020603050405020304" pitchFamily="18" charset="0"/>
              <a:ea typeface="Times New Roman" panose="02020603050405020304" pitchFamily="18" charset="0"/>
            </a:endParaRPr>
          </a:p>
          <a:p>
            <a:pPr lvl="0"/>
            <a:r>
              <a:rPr lang="en-GB" sz="2400">
                <a:effectLst/>
                <a:latin typeface="Arial"/>
                <a:ea typeface="Times New Roman" panose="02020603050405020304" pitchFamily="18" charset="0"/>
                <a:cs typeface="Arial"/>
              </a:rPr>
              <a:t>Equipment used for immunisation, including used vials, ampoules, or  discharged vaccines in a syringe or applicator, should be disposed of at the end of a session by sealing in </a:t>
            </a:r>
            <a:r>
              <a:rPr lang="en-GB" sz="2400">
                <a:latin typeface="Arial"/>
                <a:ea typeface="Times New Roman" panose="02020603050405020304" pitchFamily="18" charset="0"/>
                <a:cs typeface="Arial"/>
              </a:rPr>
              <a:t>an</a:t>
            </a:r>
            <a:r>
              <a:rPr lang="en-GB" sz="2400">
                <a:effectLst/>
                <a:latin typeface="Arial"/>
                <a:ea typeface="Times New Roman" panose="02020603050405020304" pitchFamily="18" charset="0"/>
                <a:cs typeface="Arial"/>
              </a:rPr>
              <a:t> UN-approved puncture-resistant ‘sharps’ box, according to local authority regulations and guidance in the </a:t>
            </a:r>
            <a:r>
              <a:rPr lang="en-GB" sz="2400" u="sng">
                <a:solidFill>
                  <a:srgbClr val="0000FF"/>
                </a:solidFill>
                <a:effectLst/>
                <a:latin typeface="Arial"/>
                <a:ea typeface="Times New Roman" panose="02020603050405020304" pitchFamily="18" charset="0"/>
                <a:cs typeface="Arial"/>
                <a:hlinkClick r:id="rId2"/>
              </a:rPr>
              <a:t>Welsh Health Technical Memorandum 07-01 Safe management of healthcare waste</a:t>
            </a:r>
            <a:endParaRPr lang="en-GB" sz="2400">
              <a:effectLst/>
              <a:latin typeface="Arial"/>
              <a:ea typeface="Times New Roman" panose="02020603050405020304" pitchFamily="18" charset="0"/>
              <a:cs typeface="Arial"/>
            </a:endParaRPr>
          </a:p>
          <a:p>
            <a:endParaRPr lang="en-GB"/>
          </a:p>
        </p:txBody>
      </p:sp>
      <p:sp>
        <p:nvSpPr>
          <p:cNvPr id="5" name="Slide Number Placeholder 4">
            <a:extLst>
              <a:ext uri="{FF2B5EF4-FFF2-40B4-BE49-F238E27FC236}">
                <a16:creationId xmlns:a16="http://schemas.microsoft.com/office/drawing/2014/main" id="{BDACCEFD-D7AF-1740-DE34-8061B5975828}"/>
              </a:ext>
            </a:extLst>
          </p:cNvPr>
          <p:cNvSpPr>
            <a:spLocks noGrp="1"/>
          </p:cNvSpPr>
          <p:nvPr>
            <p:ph type="sldNum" sz="quarter" idx="12"/>
          </p:nvPr>
        </p:nvSpPr>
        <p:spPr/>
        <p:txBody>
          <a:bodyPr/>
          <a:lstStyle/>
          <a:p>
            <a:fld id="{561D0CCE-8DCC-44DC-A653-AE62B1D84A52}" type="slidenum">
              <a:rPr lang="en-GB" smtClean="0"/>
              <a:pPr/>
              <a:t>31</a:t>
            </a:fld>
            <a:endParaRPr lang="en-GB"/>
          </a:p>
        </p:txBody>
      </p:sp>
    </p:spTree>
    <p:extLst>
      <p:ext uri="{BB962C8B-B14F-4D97-AF65-F5344CB8AC3E}">
        <p14:creationId xmlns:p14="http://schemas.microsoft.com/office/powerpoint/2010/main" val="26241272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54D8-ACD5-9511-F007-B1093A877B3F}"/>
              </a:ext>
            </a:extLst>
          </p:cNvPr>
          <p:cNvSpPr>
            <a:spLocks noGrp="1"/>
          </p:cNvSpPr>
          <p:nvPr>
            <p:ph type="title"/>
          </p:nvPr>
        </p:nvSpPr>
        <p:spPr>
          <a:xfrm>
            <a:off x="0" y="-16407"/>
            <a:ext cx="12192000" cy="706930"/>
          </a:xfrm>
        </p:spPr>
        <p:txBody>
          <a:bodyPr/>
          <a:lstStyle/>
          <a:p>
            <a:pPr algn="ctr"/>
            <a:r>
              <a:rPr lang="en-GB" sz="3600" b="1"/>
              <a:t>Adverse reactions </a:t>
            </a:r>
            <a:endParaRPr lang="en-GB" sz="3600"/>
          </a:p>
        </p:txBody>
      </p:sp>
      <p:sp>
        <p:nvSpPr>
          <p:cNvPr id="3" name="Content Placeholder 2">
            <a:extLst>
              <a:ext uri="{FF2B5EF4-FFF2-40B4-BE49-F238E27FC236}">
                <a16:creationId xmlns:a16="http://schemas.microsoft.com/office/drawing/2014/main" id="{6E75752F-FC32-3A8C-DAF6-D46274026989}"/>
              </a:ext>
            </a:extLst>
          </p:cNvPr>
          <p:cNvSpPr>
            <a:spLocks noGrp="1"/>
          </p:cNvSpPr>
          <p:nvPr>
            <p:ph idx="1"/>
          </p:nvPr>
        </p:nvSpPr>
        <p:spPr>
          <a:xfrm>
            <a:off x="551793" y="690523"/>
            <a:ext cx="11088414" cy="4206196"/>
          </a:xfrm>
        </p:spPr>
        <p:txBody>
          <a:bodyPr lIns="91440" tIns="45720" rIns="91440" bIns="45720" anchor="t"/>
          <a:lstStyle/>
          <a:p>
            <a:pPr marL="0" indent="0">
              <a:buNone/>
            </a:pPr>
            <a:r>
              <a:rPr lang="en-GB" sz="2000"/>
              <a:t>Like all vaccines, Comirnaty KP.2 can cause side effects, although not everybody gets them</a:t>
            </a:r>
          </a:p>
          <a:p>
            <a:pPr marL="0" indent="0">
              <a:buNone/>
            </a:pPr>
            <a:r>
              <a:rPr lang="en-GB" sz="2000"/>
              <a:t>A detailed list of adverse reactions is available in the </a:t>
            </a:r>
            <a:r>
              <a:rPr lang="en-GB" sz="2000">
                <a:hlinkClick r:id="rId3"/>
              </a:rPr>
              <a:t>Summary of Product Characteristics</a:t>
            </a:r>
            <a:r>
              <a:rPr lang="en-GB" sz="2000"/>
              <a:t>.</a:t>
            </a:r>
          </a:p>
          <a:p>
            <a:pPr marL="0" indent="0">
              <a:buNone/>
            </a:pPr>
            <a:r>
              <a:rPr lang="en-GB" sz="2000"/>
              <a:t>The most frequently reported adverse effects (affecting between 1 in 10 people) include:</a:t>
            </a:r>
          </a:p>
          <a:p>
            <a:pPr>
              <a:buFont typeface="Courier New" panose="02070309020205020404" pitchFamily="49" charset="0"/>
              <a:buChar char="o"/>
            </a:pPr>
            <a:r>
              <a:rPr lang="en-GB" sz="2000"/>
              <a:t>injections site pain, redness and swelling</a:t>
            </a:r>
          </a:p>
          <a:p>
            <a:pPr>
              <a:buFont typeface="Courier New" panose="02070309020205020404" pitchFamily="49" charset="0"/>
              <a:buChar char="o"/>
            </a:pPr>
            <a:r>
              <a:rPr lang="en-GB" sz="2000">
                <a:cs typeface="Arial"/>
              </a:rPr>
              <a:t>tiredness</a:t>
            </a:r>
          </a:p>
          <a:p>
            <a:pPr>
              <a:buFont typeface="Courier New" panose="02070309020205020404" pitchFamily="49" charset="0"/>
              <a:buChar char="o"/>
            </a:pPr>
            <a:r>
              <a:rPr lang="en-GB" sz="2000">
                <a:cs typeface="Arial"/>
              </a:rPr>
              <a:t>headache</a:t>
            </a:r>
          </a:p>
          <a:p>
            <a:pPr marL="228600" marR="0" lvl="0" indent="-228600" algn="l" defTabSz="914400" rtl="0" eaLnBrk="1" fontAlgn="auto" latinLnBrk="0" hangingPunct="1">
              <a:lnSpc>
                <a:spcPct val="90000"/>
              </a:lnSpc>
              <a:spcBef>
                <a:spcPts val="1000"/>
              </a:spcBef>
              <a:spcAft>
                <a:spcPts val="0"/>
              </a:spcAft>
              <a:buClrTx/>
              <a:buSzTx/>
              <a:buFont typeface="Courier New" panose="02070309020205020404" pitchFamily="49" charset="0"/>
              <a:buChar char="o"/>
              <a:tabLst/>
              <a:defRPr/>
            </a:pPr>
            <a:r>
              <a:rPr kumimoji="0" lang="en-GB" sz="2000" b="0" i="0" u="none" strike="noStrike" kern="1200" cap="none" spc="0" normalizeH="0" baseline="0" noProof="0">
                <a:ln>
                  <a:noFill/>
                </a:ln>
                <a:solidFill>
                  <a:srgbClr val="212A73"/>
                </a:solidFill>
                <a:effectLst/>
                <a:uLnTx/>
                <a:uFillTx/>
                <a:latin typeface="Arial"/>
                <a:ea typeface="+mn-ea"/>
                <a:cs typeface="+mn-cs"/>
              </a:rPr>
              <a:t>muscle and  joint pain</a:t>
            </a:r>
            <a:endParaRPr lang="en-GB" sz="2000">
              <a:cs typeface="Arial"/>
            </a:endParaRPr>
          </a:p>
          <a:p>
            <a:pPr>
              <a:buFont typeface="Courier New" panose="02070309020205020404" pitchFamily="49" charset="0"/>
              <a:buChar char="o"/>
            </a:pPr>
            <a:r>
              <a:rPr lang="en-GB" sz="2000"/>
              <a:t>diarrhoea, nausea, vomiting</a:t>
            </a:r>
            <a:endParaRPr lang="en-GB" sz="2000">
              <a:cs typeface="Arial"/>
            </a:endParaRPr>
          </a:p>
          <a:p>
            <a:pPr>
              <a:buFont typeface="Courier New" panose="02070309020205020404" pitchFamily="49" charset="0"/>
              <a:buChar char="o"/>
            </a:pPr>
            <a:r>
              <a:rPr lang="en-GB" sz="2000"/>
              <a:t>chills and fever</a:t>
            </a:r>
          </a:p>
          <a:p>
            <a:pPr marL="228600" marR="0" lvl="0" indent="-228600" algn="l" defTabSz="914400" rtl="0" eaLnBrk="1" fontAlgn="auto" latinLnBrk="0" hangingPunct="1">
              <a:lnSpc>
                <a:spcPct val="90000"/>
              </a:lnSpc>
              <a:spcBef>
                <a:spcPts val="1000"/>
              </a:spcBef>
              <a:spcAft>
                <a:spcPts val="0"/>
              </a:spcAft>
              <a:buClrTx/>
              <a:buSzTx/>
              <a:buFont typeface="Courier New" panose="02070309020205020404" pitchFamily="49" charset="0"/>
              <a:buChar char="o"/>
              <a:tabLst/>
              <a:defRPr/>
            </a:pPr>
            <a:r>
              <a:rPr kumimoji="0" lang="en-GB" sz="2000" b="0" i="0" u="none" strike="noStrike" kern="1200" cap="none" spc="0" normalizeH="0" baseline="0" noProof="0">
                <a:ln>
                  <a:noFill/>
                </a:ln>
                <a:solidFill>
                  <a:srgbClr val="212A73"/>
                </a:solidFill>
                <a:effectLst/>
                <a:uLnTx/>
                <a:uFillTx/>
                <a:latin typeface="Arial"/>
                <a:ea typeface="+mn-ea"/>
                <a:cs typeface="+mn-cs"/>
              </a:rPr>
              <a:t>enlarged lymph nodes*</a:t>
            </a:r>
          </a:p>
          <a:p>
            <a:pPr>
              <a:buFont typeface="Courier New" panose="02070309020205020404" pitchFamily="49" charset="0"/>
              <a:buChar char="o"/>
            </a:pPr>
            <a:endParaRPr lang="en-GB" sz="2000">
              <a:cs typeface="Arial"/>
            </a:endParaRPr>
          </a:p>
          <a:p>
            <a:pPr marL="0" indent="0">
              <a:buNone/>
            </a:pPr>
            <a:endParaRPr lang="en-GB" sz="2000"/>
          </a:p>
        </p:txBody>
      </p:sp>
      <p:sp>
        <p:nvSpPr>
          <p:cNvPr id="5" name="Slide Number Placeholder 4">
            <a:extLst>
              <a:ext uri="{FF2B5EF4-FFF2-40B4-BE49-F238E27FC236}">
                <a16:creationId xmlns:a16="http://schemas.microsoft.com/office/drawing/2014/main" id="{E8002F81-3037-BD9A-698E-4F1A6A0FE727}"/>
              </a:ext>
            </a:extLst>
          </p:cNvPr>
          <p:cNvSpPr>
            <a:spLocks noGrp="1"/>
          </p:cNvSpPr>
          <p:nvPr>
            <p:ph type="sldNum" sz="quarter" idx="12"/>
          </p:nvPr>
        </p:nvSpPr>
        <p:spPr/>
        <p:txBody>
          <a:bodyPr/>
          <a:lstStyle/>
          <a:p>
            <a:fld id="{561D0CCE-8DCC-44DC-A653-AE62B1D84A52}" type="slidenum">
              <a:rPr lang="en-GB" smtClean="0"/>
              <a:pPr/>
              <a:t>32</a:t>
            </a:fld>
            <a:endParaRPr lang="en-GB"/>
          </a:p>
        </p:txBody>
      </p:sp>
    </p:spTree>
    <p:extLst>
      <p:ext uri="{BB962C8B-B14F-4D97-AF65-F5344CB8AC3E}">
        <p14:creationId xmlns:p14="http://schemas.microsoft.com/office/powerpoint/2010/main" val="740328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1EB84-08AA-491D-D38A-86AEE3C84305}"/>
              </a:ext>
            </a:extLst>
          </p:cNvPr>
          <p:cNvSpPr>
            <a:spLocks noGrp="1"/>
          </p:cNvSpPr>
          <p:nvPr>
            <p:ph type="title"/>
          </p:nvPr>
        </p:nvSpPr>
        <p:spPr>
          <a:xfrm>
            <a:off x="0" y="-30202"/>
            <a:ext cx="12192000" cy="599551"/>
          </a:xfrm>
        </p:spPr>
        <p:txBody>
          <a:bodyPr/>
          <a:lstStyle/>
          <a:p>
            <a:pPr algn="ctr"/>
            <a:r>
              <a:rPr lang="en-GB" sz="3600" b="1"/>
              <a:t>Myocarditis and pericarditis</a:t>
            </a:r>
            <a:endParaRPr lang="en-GB" sz="3600"/>
          </a:p>
        </p:txBody>
      </p:sp>
      <p:sp>
        <p:nvSpPr>
          <p:cNvPr id="3" name="Content Placeholder 2">
            <a:extLst>
              <a:ext uri="{FF2B5EF4-FFF2-40B4-BE49-F238E27FC236}">
                <a16:creationId xmlns:a16="http://schemas.microsoft.com/office/drawing/2014/main" id="{98E1C858-1EB7-D7C0-C3E0-9277998BC349}"/>
              </a:ext>
            </a:extLst>
          </p:cNvPr>
          <p:cNvSpPr>
            <a:spLocks noGrp="1"/>
          </p:cNvSpPr>
          <p:nvPr>
            <p:ph idx="1"/>
          </p:nvPr>
        </p:nvSpPr>
        <p:spPr>
          <a:xfrm>
            <a:off x="162647" y="882336"/>
            <a:ext cx="11866706" cy="5093328"/>
          </a:xfrm>
        </p:spPr>
        <p:txBody>
          <a:bodyPr lIns="91440" tIns="45720" rIns="91440" bIns="45720" anchor="t"/>
          <a:lstStyle/>
          <a:p>
            <a:r>
              <a:rPr lang="en-GB" sz="1800"/>
              <a:t>Cases of myocarditis and pericarditis have been reported rarely after COVID-19 vaccination. Cases have been observed more often after the second vaccination, and more often in younger males</a:t>
            </a:r>
            <a:endParaRPr lang="en-GB" sz="1800">
              <a:cs typeface="Arial"/>
            </a:endParaRPr>
          </a:p>
          <a:p>
            <a:r>
              <a:rPr lang="en-GB" sz="1800">
                <a:cs typeface="Arial"/>
              </a:rPr>
              <a:t>Although now licensed from 6 months of age, Moderna Spikevax COVID-19 vaccines are not recommended for use in individuals of less than 18 years of age because of the slightly higher risk of myocarditis/pericarditis compared to Pfizer vaccines </a:t>
            </a:r>
            <a:r>
              <a:rPr lang="en-GB" sz="1800">
                <a:cs typeface="Arial"/>
                <a:hlinkClick r:id="rId3"/>
              </a:rPr>
              <a:t>COVID-19 vaccine information for healthcare practitioners</a:t>
            </a:r>
            <a:r>
              <a:rPr lang="en-GB" sz="1800">
                <a:cs typeface="Arial"/>
              </a:rPr>
              <a:t> </a:t>
            </a:r>
          </a:p>
          <a:p>
            <a:r>
              <a:rPr lang="en-GB" sz="1800"/>
              <a:t>If an individual develops myocarditis or pericarditis following the first COVID-19 vaccination they should be assessed by an appropriate clinician to determine whether it is likely to be vaccine related </a:t>
            </a:r>
            <a:endParaRPr lang="en-GB" sz="1800">
              <a:cs typeface="Arial"/>
            </a:endParaRPr>
          </a:p>
          <a:p>
            <a:pPr marL="0" indent="0" algn="ctr">
              <a:buNone/>
            </a:pPr>
            <a:r>
              <a:rPr lang="en-GB" sz="1800">
                <a:hlinkClick r:id="rId4"/>
              </a:rPr>
              <a:t>https://www.gov.uk/government/publications/myocarditis-and-pericarditis-after-covid-19-vaccination/myocarditis-and-pericarditis-after-covid-19-vaccination-guidance-for-healthcare-professionals</a:t>
            </a:r>
            <a:endParaRPr lang="en-GB" sz="1800"/>
          </a:p>
          <a:p>
            <a:r>
              <a:rPr lang="en-GB" sz="1800"/>
              <a:t>Healthcare professionals should be alert to the signs and symptoms of myocarditis and pericarditis. Vaccinees (including parents or caregivers) should be instructed to seek immediate medical attention if they develop symptoms indicative of myocarditis or pericarditis such as (acute and persisting) chest pain, shortness of breath, or palpitations following vaccination. Healthcare professionals should consult guidance and/or specialists to diagnose and treat this condition. </a:t>
            </a:r>
            <a:r>
              <a:rPr lang="en-GB" sz="1800">
                <a:hlinkClick r:id="rId5"/>
              </a:rPr>
              <a:t>Green Book COVID-19 chapter </a:t>
            </a:r>
            <a:r>
              <a:rPr lang="en-GB" sz="1800"/>
              <a:t> </a:t>
            </a:r>
            <a:endParaRPr lang="en-GB" sz="1800">
              <a:cs typeface="Arial"/>
            </a:endParaRPr>
          </a:p>
          <a:p>
            <a:r>
              <a:rPr lang="en-GB" sz="1800"/>
              <a:t>As the mechanism of action and risk of recurrence of myocarditis and pericarditis are being investigated, the current advice is that an individual’s second or subsequent doses should be deferred pending further investigation and careful consideration of the risks and benefits</a:t>
            </a:r>
            <a:endParaRPr lang="en-GB" sz="1800" b="1"/>
          </a:p>
          <a:p>
            <a:pPr marL="0" indent="0">
              <a:buNone/>
            </a:pPr>
            <a:endParaRPr lang="en-GB" sz="1800"/>
          </a:p>
        </p:txBody>
      </p:sp>
      <p:sp>
        <p:nvSpPr>
          <p:cNvPr id="5" name="Slide Number Placeholder 4">
            <a:extLst>
              <a:ext uri="{FF2B5EF4-FFF2-40B4-BE49-F238E27FC236}">
                <a16:creationId xmlns:a16="http://schemas.microsoft.com/office/drawing/2014/main" id="{70E79CEC-C48E-7087-5CD6-96EC6046F62F}"/>
              </a:ext>
            </a:extLst>
          </p:cNvPr>
          <p:cNvSpPr>
            <a:spLocks noGrp="1"/>
          </p:cNvSpPr>
          <p:nvPr>
            <p:ph type="sldNum" sz="quarter" idx="12"/>
          </p:nvPr>
        </p:nvSpPr>
        <p:spPr/>
        <p:txBody>
          <a:bodyPr/>
          <a:lstStyle/>
          <a:p>
            <a:fld id="{561D0CCE-8DCC-44DC-A653-AE62B1D84A52}" type="slidenum">
              <a:rPr lang="en-GB" smtClean="0"/>
              <a:pPr/>
              <a:t>33</a:t>
            </a:fld>
            <a:endParaRPr lang="en-GB"/>
          </a:p>
        </p:txBody>
      </p:sp>
    </p:spTree>
    <p:extLst>
      <p:ext uri="{BB962C8B-B14F-4D97-AF65-F5344CB8AC3E}">
        <p14:creationId xmlns:p14="http://schemas.microsoft.com/office/powerpoint/2010/main" val="231554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483A-78F0-4CF2-A218-0ABE8556EE2C}"/>
              </a:ext>
            </a:extLst>
          </p:cNvPr>
          <p:cNvSpPr>
            <a:spLocks noGrp="1"/>
          </p:cNvSpPr>
          <p:nvPr>
            <p:ph type="title"/>
          </p:nvPr>
        </p:nvSpPr>
        <p:spPr>
          <a:xfrm>
            <a:off x="838200" y="50800"/>
            <a:ext cx="10515600" cy="1325563"/>
          </a:xfrm>
        </p:spPr>
        <p:txBody>
          <a:bodyPr/>
          <a:lstStyle/>
          <a:p>
            <a:pPr algn="ctr"/>
            <a:r>
              <a:rPr lang="en-GB" sz="3600" b="1"/>
              <a:t>Guillain-Barré syndrome (GBS)</a:t>
            </a:r>
          </a:p>
        </p:txBody>
      </p:sp>
      <p:sp>
        <p:nvSpPr>
          <p:cNvPr id="3" name="Content Placeholder 2">
            <a:extLst>
              <a:ext uri="{FF2B5EF4-FFF2-40B4-BE49-F238E27FC236}">
                <a16:creationId xmlns:a16="http://schemas.microsoft.com/office/drawing/2014/main" id="{ED327B03-C3BD-E3CE-A027-9A89FCB929BB}"/>
              </a:ext>
            </a:extLst>
          </p:cNvPr>
          <p:cNvSpPr>
            <a:spLocks noGrp="1"/>
          </p:cNvSpPr>
          <p:nvPr>
            <p:ph idx="1"/>
          </p:nvPr>
        </p:nvSpPr>
        <p:spPr>
          <a:xfrm>
            <a:off x="388374" y="1008241"/>
            <a:ext cx="10613923" cy="4351338"/>
          </a:xfrm>
        </p:spPr>
        <p:txBody>
          <a:bodyPr lIns="91440" tIns="45720" rIns="91440" bIns="45720" anchor="t"/>
          <a:lstStyle/>
          <a:p>
            <a:r>
              <a:rPr lang="en-GB" sz="2000"/>
              <a:t>Very rare reports have been received of GBS following COVID-19 vaccination, so healthcare professionals should be alert to the signs and symptoms of GBS to ensure correct diagnosis and to rule out other causes, in order to initiate adequate supportive care and treatment </a:t>
            </a:r>
          </a:p>
          <a:p>
            <a:r>
              <a:rPr lang="en-GB" sz="2000"/>
              <a:t>Individuals who have a history of GBS should be vaccinated as recommended for their age and underlying risk status. Cases of GBS reported following vaccination may occur by chance (the background rate of GBS is 2 per 100,000 per year in the population) and no causal mechanism with COVID-19 vaccination has been proven </a:t>
            </a:r>
            <a:endParaRPr lang="en-GB" sz="2000">
              <a:cs typeface="Arial"/>
            </a:endParaRPr>
          </a:p>
          <a:p>
            <a:r>
              <a:rPr lang="en-GB" sz="2000"/>
              <a:t>There is evidence to suggest that having had a prior diagnosis of GBS does not predispose an individual to further episodes of GBS when immunised with other vaccines (Baxter et al, 2012) and for the Pfizer BioNTech COVID-19 vaccine (Shapiro Ben David et al, 2021) </a:t>
            </a:r>
            <a:endParaRPr lang="en-GB" sz="2000">
              <a:cs typeface="Arial"/>
            </a:endParaRPr>
          </a:p>
          <a:p>
            <a:r>
              <a:rPr lang="en-GB" sz="2000"/>
              <a:t>In those who are diagnosed with GBS after the first dose of vaccine, the balance of risk benefit is in favour of completing a full COVID-19 vaccination schedule. </a:t>
            </a:r>
            <a:r>
              <a:rPr lang="en-GB" sz="2000">
                <a:hlinkClick r:id="rId2"/>
              </a:rPr>
              <a:t>Green Book COVID-19 chapter </a:t>
            </a:r>
            <a:r>
              <a:rPr lang="en-GB" sz="2000"/>
              <a:t> </a:t>
            </a:r>
            <a:endParaRPr lang="en-GB" sz="2000">
              <a:cs typeface="Arial"/>
            </a:endParaRPr>
          </a:p>
        </p:txBody>
      </p:sp>
      <p:sp>
        <p:nvSpPr>
          <p:cNvPr id="5" name="Slide Number Placeholder 4">
            <a:extLst>
              <a:ext uri="{FF2B5EF4-FFF2-40B4-BE49-F238E27FC236}">
                <a16:creationId xmlns:a16="http://schemas.microsoft.com/office/drawing/2014/main" id="{60612DBF-B56E-1BCE-BE09-A62B3B6E95C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3994802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E271E-9C51-97D0-619F-314E0755087C}"/>
              </a:ext>
            </a:extLst>
          </p:cNvPr>
          <p:cNvSpPr>
            <a:spLocks noGrp="1"/>
          </p:cNvSpPr>
          <p:nvPr>
            <p:ph type="title"/>
          </p:nvPr>
        </p:nvSpPr>
        <p:spPr>
          <a:xfrm>
            <a:off x="1" y="320675"/>
            <a:ext cx="12280490" cy="1325563"/>
          </a:xfrm>
        </p:spPr>
        <p:txBody>
          <a:bodyPr/>
          <a:lstStyle/>
          <a:p>
            <a:r>
              <a:rPr lang="en-GB" sz="3600" b="1">
                <a:effectLst/>
                <a:ea typeface="Times New Roman" panose="02020603050405020304" pitchFamily="18" charset="0"/>
              </a:rPr>
              <a:t>Individuals with a history of immune thrombocytopenia </a:t>
            </a:r>
            <a:endParaRPr lang="en-GB" sz="3600" b="1"/>
          </a:p>
        </p:txBody>
      </p:sp>
      <p:sp>
        <p:nvSpPr>
          <p:cNvPr id="3" name="Content Placeholder 2">
            <a:extLst>
              <a:ext uri="{FF2B5EF4-FFF2-40B4-BE49-F238E27FC236}">
                <a16:creationId xmlns:a16="http://schemas.microsoft.com/office/drawing/2014/main" id="{99A197E7-13AF-8AFD-A648-69A6B6711DC0}"/>
              </a:ext>
            </a:extLst>
          </p:cNvPr>
          <p:cNvSpPr>
            <a:spLocks noGrp="1"/>
          </p:cNvSpPr>
          <p:nvPr>
            <p:ph idx="1"/>
          </p:nvPr>
        </p:nvSpPr>
        <p:spPr>
          <a:xfrm>
            <a:off x="602226" y="1253331"/>
            <a:ext cx="10515600" cy="4351338"/>
          </a:xfrm>
        </p:spPr>
        <p:txBody>
          <a:bodyPr lIns="91440" tIns="45720" rIns="91440" bIns="45720" anchor="t"/>
          <a:lstStyle/>
          <a:p>
            <a:pPr fontAlgn="base" hangingPunct="0">
              <a:lnSpc>
                <a:spcPct val="107000"/>
              </a:lnSpc>
              <a:spcBef>
                <a:spcPts val="600"/>
              </a:spcBef>
              <a:spcAft>
                <a:spcPts val="600"/>
              </a:spcAft>
              <a:tabLst>
                <a:tab pos="2865755" algn="ctr"/>
                <a:tab pos="5731510" algn="r"/>
                <a:tab pos="457200" algn="l"/>
                <a:tab pos="2637155" algn="ctr"/>
                <a:tab pos="5274310" algn="r"/>
              </a:tabLst>
            </a:pPr>
            <a:r>
              <a:rPr lang="x-none" sz="2000">
                <a:effectLst/>
                <a:latin typeface="Arial"/>
                <a:ea typeface="Times New Roman" panose="02020603050405020304" pitchFamily="18" charset="0"/>
                <a:cs typeface="Arial"/>
              </a:rPr>
              <a:t>Individuals with a history of </a:t>
            </a:r>
            <a:r>
              <a:rPr lang="en-GB" sz="2000" dirty="0">
                <a:effectLst/>
                <a:latin typeface="Arial"/>
                <a:ea typeface="Times New Roman" panose="02020603050405020304" pitchFamily="18" charset="0"/>
                <a:cs typeface="Arial"/>
              </a:rPr>
              <a:t>immune thrombocytopenia (ITP)  may experience a fall in their platelet count.</a:t>
            </a:r>
            <a:endParaRPr lang="x-none" sz="2000" strike="sngStrike" dirty="0">
              <a:highlight>
                <a:srgbClr val="FFFF00"/>
              </a:highlight>
              <a:latin typeface="Arial"/>
              <a:ea typeface="Times New Roman" panose="02020603050405020304" pitchFamily="18" charset="0"/>
              <a:cs typeface="Arial"/>
            </a:endParaRPr>
          </a:p>
          <a:p>
            <a:pPr>
              <a:lnSpc>
                <a:spcPct val="107000"/>
              </a:lnSpc>
              <a:spcBef>
                <a:spcPts val="600"/>
              </a:spcBef>
              <a:spcAft>
                <a:spcPts val="600"/>
              </a:spcAft>
              <a:tabLst>
                <a:tab pos="2865755" algn="ctr"/>
                <a:tab pos="5731510" algn="r"/>
                <a:tab pos="457200" algn="l"/>
                <a:tab pos="2637155" algn="ctr"/>
                <a:tab pos="5274310" algn="r"/>
              </a:tabLst>
            </a:pPr>
            <a:r>
              <a:rPr lang="x-none" sz="2000">
                <a:latin typeface="Arial"/>
                <a:ea typeface="Times New Roman" panose="02020603050405020304" pitchFamily="18" charset="0"/>
                <a:cs typeface="Arial"/>
              </a:rPr>
              <a:t>Previous ITP is not a contra-indication for vaccination. </a:t>
            </a:r>
          </a:p>
          <a:p>
            <a:pPr>
              <a:lnSpc>
                <a:spcPct val="107000"/>
              </a:lnSpc>
              <a:spcBef>
                <a:spcPts val="600"/>
              </a:spcBef>
              <a:spcAft>
                <a:spcPts val="600"/>
              </a:spcAft>
              <a:tabLst>
                <a:tab pos="2865755" algn="ctr"/>
                <a:tab pos="5731510" algn="r"/>
                <a:tab pos="457200" algn="l"/>
                <a:tab pos="2637155" algn="ctr"/>
                <a:tab pos="5274310" algn="r"/>
              </a:tabLst>
            </a:pPr>
            <a:r>
              <a:rPr lang="x-none" sz="2000">
                <a:latin typeface="Arial"/>
                <a:ea typeface="Times New Roman" panose="02020603050405020304" pitchFamily="18" charset="0"/>
                <a:cs typeface="Arial"/>
              </a:rPr>
              <a:t>Although evidence suggests a raised risk of ITP after the AstraZeneca vaccine (Simpson </a:t>
            </a:r>
            <a:r>
              <a:rPr lang="x-none" sz="2000" i="1">
                <a:latin typeface="Arial"/>
                <a:ea typeface="Times New Roman" panose="02020603050405020304" pitchFamily="18" charset="0"/>
                <a:cs typeface="Arial"/>
              </a:rPr>
              <a:t>et al</a:t>
            </a:r>
            <a:r>
              <a:rPr lang="x-none" sz="2000">
                <a:latin typeface="Arial"/>
                <a:ea typeface="Times New Roman" panose="02020603050405020304" pitchFamily="18" charset="0"/>
                <a:cs typeface="Arial"/>
              </a:rPr>
              <a:t>, 2021), ITP has also been reported with other COVID-19 vaccines (Lee </a:t>
            </a:r>
            <a:r>
              <a:rPr lang="x-none" sz="2000" i="1">
                <a:latin typeface="Arial"/>
                <a:ea typeface="Times New Roman" panose="02020603050405020304" pitchFamily="18" charset="0"/>
                <a:cs typeface="Arial"/>
              </a:rPr>
              <a:t>et al</a:t>
            </a:r>
            <a:r>
              <a:rPr lang="x-none" sz="2000">
                <a:latin typeface="Arial"/>
                <a:ea typeface="Times New Roman" panose="02020603050405020304" pitchFamily="18" charset="0"/>
                <a:cs typeface="Arial"/>
              </a:rPr>
              <a:t>, 2021). </a:t>
            </a:r>
          </a:p>
          <a:p>
            <a:pPr>
              <a:lnSpc>
                <a:spcPct val="107000"/>
              </a:lnSpc>
              <a:spcBef>
                <a:spcPts val="600"/>
              </a:spcBef>
              <a:spcAft>
                <a:spcPts val="600"/>
              </a:spcAft>
              <a:tabLst>
                <a:tab pos="2865755" algn="ctr"/>
                <a:tab pos="5731510" algn="r"/>
                <a:tab pos="457200" algn="l"/>
                <a:tab pos="2637155" algn="ctr"/>
                <a:tab pos="5274310" algn="r"/>
              </a:tabLst>
            </a:pPr>
            <a:r>
              <a:rPr lang="x-none" sz="2000">
                <a:latin typeface="Arial"/>
                <a:ea typeface="Times New Roman" panose="02020603050405020304" pitchFamily="18" charset="0"/>
                <a:cs typeface="Arial"/>
              </a:rPr>
              <a:t>Given these reports, monitoring of platelets 2-5 days post COVID-19 vaccination in patients with a history of ITP should be considered. </a:t>
            </a:r>
            <a:r>
              <a:rPr lang="en-GB" sz="2000" dirty="0">
                <a:latin typeface="Arial"/>
                <a:ea typeface="Times New Roman" panose="02020603050405020304" pitchFamily="18" charset="0"/>
                <a:cs typeface="Arial"/>
                <a:hlinkClick r:id="rId2"/>
              </a:rPr>
              <a:t>Green Book COVID-19 chapter </a:t>
            </a:r>
            <a:r>
              <a:rPr lang="en-GB" sz="2000" dirty="0">
                <a:latin typeface="Arial"/>
                <a:ea typeface="Times New Roman" panose="02020603050405020304" pitchFamily="18" charset="0"/>
                <a:cs typeface="Arial"/>
              </a:rPr>
              <a:t> </a:t>
            </a:r>
            <a:endParaRPr lang="en-GB" sz="2000">
              <a:solidFill>
                <a:srgbClr val="002060"/>
              </a:solidFill>
              <a:latin typeface="Arial"/>
              <a:ea typeface="Times New Roman" panose="02020603050405020304" pitchFamily="18" charset="0"/>
              <a:cs typeface="Arial"/>
            </a:endParaRPr>
          </a:p>
        </p:txBody>
      </p:sp>
      <p:sp>
        <p:nvSpPr>
          <p:cNvPr id="5" name="Slide Number Placeholder 4">
            <a:extLst>
              <a:ext uri="{FF2B5EF4-FFF2-40B4-BE49-F238E27FC236}">
                <a16:creationId xmlns:a16="http://schemas.microsoft.com/office/drawing/2014/main" id="{33B72BD6-DBD8-EFDB-9A01-0D2DB7FB786C}"/>
              </a:ext>
            </a:extLst>
          </p:cNvPr>
          <p:cNvSpPr>
            <a:spLocks noGrp="1"/>
          </p:cNvSpPr>
          <p:nvPr>
            <p:ph type="sldNum" sz="quarter" idx="12"/>
          </p:nvPr>
        </p:nvSpPr>
        <p:spPr/>
        <p:txBody>
          <a:bodyPr/>
          <a:lstStyle/>
          <a:p>
            <a:fld id="{561D0CCE-8DCC-44DC-A653-AE62B1D84A52}" type="slidenum">
              <a:rPr lang="en-GB" smtClean="0"/>
              <a:pPr/>
              <a:t>35</a:t>
            </a:fld>
            <a:endParaRPr lang="en-GB"/>
          </a:p>
        </p:txBody>
      </p:sp>
    </p:spTree>
    <p:extLst>
      <p:ext uri="{BB962C8B-B14F-4D97-AF65-F5344CB8AC3E}">
        <p14:creationId xmlns:p14="http://schemas.microsoft.com/office/powerpoint/2010/main" val="10399170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7A25B-62B6-ED9B-37C8-A5B2F01E8321}"/>
              </a:ext>
            </a:extLst>
          </p:cNvPr>
          <p:cNvSpPr>
            <a:spLocks noGrp="1"/>
          </p:cNvSpPr>
          <p:nvPr>
            <p:ph type="title"/>
          </p:nvPr>
        </p:nvSpPr>
        <p:spPr/>
        <p:txBody>
          <a:bodyPr/>
          <a:lstStyle/>
          <a:p>
            <a:pPr algn="ctr"/>
            <a:r>
              <a:rPr lang="en-GB" sz="3600" b="1"/>
              <a:t>Erythema multiforme</a:t>
            </a:r>
          </a:p>
        </p:txBody>
      </p:sp>
      <p:sp>
        <p:nvSpPr>
          <p:cNvPr id="3" name="Content Placeholder 2">
            <a:extLst>
              <a:ext uri="{FF2B5EF4-FFF2-40B4-BE49-F238E27FC236}">
                <a16:creationId xmlns:a16="http://schemas.microsoft.com/office/drawing/2014/main" id="{6F1E20C3-92E1-BCDD-003A-C2AFDA80CA0F}"/>
              </a:ext>
            </a:extLst>
          </p:cNvPr>
          <p:cNvSpPr>
            <a:spLocks noGrp="1"/>
          </p:cNvSpPr>
          <p:nvPr>
            <p:ph idx="1"/>
          </p:nvPr>
        </p:nvSpPr>
        <p:spPr>
          <a:xfrm>
            <a:off x="730623" y="1108449"/>
            <a:ext cx="10515600" cy="4351338"/>
          </a:xfrm>
        </p:spPr>
        <p:txBody>
          <a:bodyPr lIns="91440" tIns="45720" rIns="91440" bIns="45720" anchor="t"/>
          <a:lstStyle/>
          <a:p>
            <a:r>
              <a:rPr lang="en-GB" sz="2400" dirty="0"/>
              <a:t>A number of cases of erythema multiforme (EM) have been reported after Moderna and Pfizer mRNA vaccinations.</a:t>
            </a:r>
            <a:endParaRPr lang="en-GB" sz="2400" dirty="0">
              <a:cs typeface="Arial"/>
            </a:endParaRPr>
          </a:p>
          <a:p>
            <a:endParaRPr lang="en-GB" sz="2400" dirty="0"/>
          </a:p>
          <a:p>
            <a:r>
              <a:rPr lang="en-GB" sz="2400" dirty="0"/>
              <a:t>These reports appear to be consistent with EM minor, with no fatalities.</a:t>
            </a:r>
            <a:endParaRPr lang="en-GB" sz="2400" dirty="0">
              <a:cs typeface="Arial"/>
            </a:endParaRPr>
          </a:p>
          <a:p>
            <a:endParaRPr lang="en-GB" sz="2400" dirty="0"/>
          </a:p>
          <a:p>
            <a:r>
              <a:rPr lang="en-GB" sz="2400" dirty="0"/>
              <a:t>MHRA have consulted dermatology experts who consider EM an uncommon, benign and self-limiting condition which could plausibly be triggered by COVID-19 vaccination; although overreporting due to misdiagnosis was possible.</a:t>
            </a:r>
            <a:endParaRPr lang="en-GB" sz="2400" dirty="0">
              <a:cs typeface="Arial"/>
            </a:endParaRPr>
          </a:p>
          <a:p>
            <a:endParaRPr lang="en-GB" sz="2400" dirty="0"/>
          </a:p>
          <a:p>
            <a:r>
              <a:rPr lang="en-GB" sz="2400" dirty="0"/>
              <a:t>A past history of EM is not a contraindication for vaccination.</a:t>
            </a:r>
            <a:endParaRPr lang="en-GB" sz="2400" dirty="0">
              <a:cs typeface="Arial"/>
            </a:endParaRPr>
          </a:p>
        </p:txBody>
      </p:sp>
      <p:sp>
        <p:nvSpPr>
          <p:cNvPr id="5" name="Slide Number Placeholder 4">
            <a:extLst>
              <a:ext uri="{FF2B5EF4-FFF2-40B4-BE49-F238E27FC236}">
                <a16:creationId xmlns:a16="http://schemas.microsoft.com/office/drawing/2014/main" id="{BBCB8BFF-D600-778C-E3FD-D8F1AB571CF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4878541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64347-7833-43AF-A624-44D3DCC72407}"/>
              </a:ext>
            </a:extLst>
          </p:cNvPr>
          <p:cNvSpPr>
            <a:spLocks noGrp="1"/>
          </p:cNvSpPr>
          <p:nvPr>
            <p:ph type="title"/>
          </p:nvPr>
        </p:nvSpPr>
        <p:spPr>
          <a:xfrm>
            <a:off x="620112" y="0"/>
            <a:ext cx="10515600" cy="703387"/>
          </a:xfrm>
        </p:spPr>
        <p:txBody>
          <a:bodyPr/>
          <a:lstStyle/>
          <a:p>
            <a:r>
              <a:rPr lang="en-GB" sz="3600" b="1"/>
              <a:t>Pregnancy</a:t>
            </a:r>
          </a:p>
        </p:txBody>
      </p:sp>
      <p:sp>
        <p:nvSpPr>
          <p:cNvPr id="3" name="Content Placeholder 2">
            <a:extLst>
              <a:ext uri="{FF2B5EF4-FFF2-40B4-BE49-F238E27FC236}">
                <a16:creationId xmlns:a16="http://schemas.microsoft.com/office/drawing/2014/main" id="{8E41D817-E60E-4C3E-94B2-B3830CB821DA}"/>
              </a:ext>
            </a:extLst>
          </p:cNvPr>
          <p:cNvSpPr>
            <a:spLocks noGrp="1"/>
          </p:cNvSpPr>
          <p:nvPr>
            <p:ph idx="1"/>
          </p:nvPr>
        </p:nvSpPr>
        <p:spPr>
          <a:xfrm>
            <a:off x="396795" y="843845"/>
            <a:ext cx="11398410" cy="5512505"/>
          </a:xfrm>
        </p:spPr>
        <p:txBody>
          <a:bodyPr lIns="91440" tIns="45720" rIns="91440" bIns="45720" anchor="t"/>
          <a:lstStyle/>
          <a:p>
            <a:pPr marL="0" indent="0">
              <a:buNone/>
            </a:pPr>
            <a:r>
              <a:rPr lang="en-GB" sz="2000" b="1" dirty="0"/>
              <a:t>Note</a:t>
            </a:r>
            <a:r>
              <a:rPr lang="en-GB" sz="2000" dirty="0"/>
              <a:t>: </a:t>
            </a:r>
            <a:r>
              <a:rPr lang="en-GB" sz="2000" b="1" dirty="0"/>
              <a:t>Only pregnant women who fall into the immunosuppressed category, </a:t>
            </a:r>
            <a:r>
              <a:rPr lang="en-GB" sz="2000" b="1" dirty="0">
                <a:effectLst/>
              </a:rPr>
              <a:t>(as defined in ‘immunosuppression’ sections of tables 3 &amp; 4 of the </a:t>
            </a:r>
            <a:r>
              <a:rPr lang="en-GB" sz="2000" dirty="0">
                <a:solidFill>
                  <a:schemeClr val="accent1">
                    <a:lumMod val="76000"/>
                  </a:schemeClr>
                </a:solidFill>
                <a:hlinkClick r:id="rId3">
                  <a:extLst>
                    <a:ext uri="{A12FA001-AC4F-418D-AE19-62706E023703}">
                      <ahyp:hlinkClr xmlns:ahyp="http://schemas.microsoft.com/office/drawing/2018/hyperlinkcolor" val="tx"/>
                    </a:ext>
                  </a:extLst>
                </a:hlinkClick>
              </a:rPr>
              <a:t>Green Book COVID-19 chapter</a:t>
            </a:r>
            <a:r>
              <a:rPr lang="en-GB" sz="2000" dirty="0">
                <a:solidFill>
                  <a:schemeClr val="accent1">
                    <a:lumMod val="76000"/>
                  </a:schemeClr>
                </a:solidFill>
              </a:rPr>
              <a:t>)</a:t>
            </a:r>
            <a:r>
              <a:rPr lang="en-GB" sz="2000" dirty="0"/>
              <a:t> </a:t>
            </a:r>
            <a:r>
              <a:rPr lang="en-GB" sz="2000" b="1" dirty="0"/>
              <a:t>are eligible for a COVID-19 vaccine in the autumn 2025 campaign.  </a:t>
            </a:r>
            <a:endParaRPr lang="en-GB" sz="2000" b="1" dirty="0">
              <a:cs typeface="Arial"/>
            </a:endParaRPr>
          </a:p>
          <a:p>
            <a:pPr marL="342900" indent="-342900"/>
            <a:r>
              <a:rPr lang="en-GB" sz="2000" dirty="0"/>
              <a:t>No data is available yet regarding the use of Pfizer </a:t>
            </a:r>
            <a:r>
              <a:rPr lang="en-GB" sz="2000" dirty="0">
                <a:effectLst/>
                <a:latin typeface="Arial"/>
                <a:ea typeface="Calibri"/>
                <a:cs typeface="Arial"/>
              </a:rPr>
              <a:t>Comirnaty</a:t>
            </a:r>
            <a:r>
              <a:rPr lang="en-GB" sz="2000" baseline="30000" dirty="0">
                <a:effectLst/>
                <a:latin typeface="Arial"/>
                <a:ea typeface="Calibri"/>
                <a:cs typeface="Arial"/>
              </a:rPr>
              <a:t>®</a:t>
            </a:r>
            <a:r>
              <a:rPr lang="en-GB" sz="2000" dirty="0">
                <a:effectLst/>
                <a:latin typeface="Arial"/>
                <a:ea typeface="Calibri"/>
                <a:cs typeface="Arial"/>
              </a:rPr>
              <a:t> </a:t>
            </a:r>
            <a:r>
              <a:rPr lang="en-GB" sz="2000" dirty="0">
                <a:latin typeface="Arial"/>
                <a:ea typeface="Calibri"/>
                <a:cs typeface="Arial"/>
              </a:rPr>
              <a:t>KP</a:t>
            </a:r>
            <a:r>
              <a:rPr lang="en-GB" sz="2000" dirty="0">
                <a:effectLst/>
                <a:latin typeface="Arial"/>
                <a:ea typeface="Calibri"/>
                <a:cs typeface="Arial"/>
              </a:rPr>
              <a:t>.2 </a:t>
            </a:r>
            <a:r>
              <a:rPr lang="en-GB" sz="2000" dirty="0"/>
              <a:t>COVID-19 vaccine during pregnancy </a:t>
            </a:r>
            <a:endParaRPr lang="en-GB" sz="2000" b="1" dirty="0">
              <a:cs typeface="Arial"/>
            </a:endParaRPr>
          </a:p>
          <a:p>
            <a:pPr marL="342900" indent="-342900"/>
            <a:r>
              <a:rPr lang="en-GB" sz="2000" dirty="0"/>
              <a:t>However, a large amount of observational data from pregnant women vaccinated with the initially approved Comirnaty vaccine during the second and third trimester </a:t>
            </a:r>
            <a:r>
              <a:rPr lang="en-GB" sz="2000" b="1" dirty="0"/>
              <a:t>have not shown any increase in adverse pregnancy outcomes</a:t>
            </a:r>
            <a:r>
              <a:rPr lang="en-GB" sz="2000" dirty="0"/>
              <a:t>. While data on pregnancy outcomes following vaccination during the first trimester are presently limited, no increased risk for miscarriage has been seen </a:t>
            </a:r>
            <a:endParaRPr lang="en-GB" sz="2000" dirty="0">
              <a:cs typeface="Arial"/>
            </a:endParaRPr>
          </a:p>
          <a:p>
            <a:pPr marL="342900" indent="-342900"/>
            <a:r>
              <a:rPr lang="en-GB" sz="2000" dirty="0"/>
              <a:t>Animal studies do not indicate direct or indirect harmful effects with respect to pregnancy, embryo/foetal development, parturition (childbirth) or post-natal development </a:t>
            </a:r>
            <a:endParaRPr lang="en-GB" sz="2000" dirty="0">
              <a:cs typeface="Arial"/>
            </a:endParaRPr>
          </a:p>
          <a:p>
            <a:pPr marL="342900" indent="-342900"/>
            <a:r>
              <a:rPr lang="en-GB" sz="2000" b="0" i="0" dirty="0">
                <a:solidFill>
                  <a:srgbClr val="002060"/>
                </a:solidFill>
                <a:effectLst/>
              </a:rPr>
              <a:t>Based on data available with other vaccine variants, Pfizer Comirnaty </a:t>
            </a:r>
            <a:r>
              <a:rPr lang="en-GB" sz="2000" dirty="0">
                <a:solidFill>
                  <a:srgbClr val="002060"/>
                </a:solidFill>
              </a:rPr>
              <a:t>KP</a:t>
            </a:r>
            <a:r>
              <a:rPr lang="en-GB" sz="2000" b="0" i="0" dirty="0">
                <a:solidFill>
                  <a:srgbClr val="002060"/>
                </a:solidFill>
                <a:effectLst/>
              </a:rPr>
              <a:t>.</a:t>
            </a:r>
            <a:r>
              <a:rPr lang="en-GB" sz="2000" dirty="0">
                <a:solidFill>
                  <a:srgbClr val="002060"/>
                </a:solidFill>
              </a:rPr>
              <a:t>2</a:t>
            </a:r>
            <a:r>
              <a:rPr lang="en-GB" sz="2000" b="0" i="0" dirty="0">
                <a:solidFill>
                  <a:srgbClr val="002060"/>
                </a:solidFill>
                <a:effectLst/>
              </a:rPr>
              <a:t> can be used during pregnancy.</a:t>
            </a:r>
            <a:endParaRPr lang="en-GB" sz="2000" dirty="0">
              <a:solidFill>
                <a:srgbClr val="002060"/>
              </a:solidFill>
              <a:cs typeface="Arial"/>
            </a:endParaRPr>
          </a:p>
          <a:p>
            <a:pPr marL="0" indent="0" algn="ctr">
              <a:buNone/>
            </a:pPr>
            <a:endParaRPr lang="en-GB" sz="1400" b="1"/>
          </a:p>
          <a:p>
            <a:pPr marL="0" indent="0" algn="ctr">
              <a:lnSpc>
                <a:spcPct val="100000"/>
              </a:lnSpc>
              <a:buNone/>
            </a:pPr>
            <a:r>
              <a:rPr lang="en-GB" sz="1400" dirty="0">
                <a:hlinkClick r:id="rId4"/>
              </a:rPr>
              <a:t>Comirnaty KP.2 30 micrograms/dose dispersion for injection - Summary of Product Characteristics (SmPC) - (emc) | 100163</a:t>
            </a:r>
            <a:endParaRPr lang="en-GB" sz="2000" dirty="0">
              <a:hlinkClick r:id="rId5"/>
            </a:endParaRPr>
          </a:p>
          <a:p>
            <a:endParaRPr lang="en-GB" sz="2000" b="1"/>
          </a:p>
        </p:txBody>
      </p:sp>
      <p:sp>
        <p:nvSpPr>
          <p:cNvPr id="5" name="Slide Number Placeholder 4">
            <a:extLst>
              <a:ext uri="{FF2B5EF4-FFF2-40B4-BE49-F238E27FC236}">
                <a16:creationId xmlns:a16="http://schemas.microsoft.com/office/drawing/2014/main" id="{C0F9074E-95A0-440D-8EEF-7C00AB826EE5}"/>
              </a:ext>
            </a:extLst>
          </p:cNvPr>
          <p:cNvSpPr>
            <a:spLocks noGrp="1"/>
          </p:cNvSpPr>
          <p:nvPr>
            <p:ph type="sldNum" sz="quarter" idx="12"/>
          </p:nvPr>
        </p:nvSpPr>
        <p:spPr/>
        <p:txBody>
          <a:bodyPr/>
          <a:lstStyle/>
          <a:p>
            <a:fld id="{561D0CCE-8DCC-44DC-A653-AE62B1D84A52}" type="slidenum">
              <a:rPr lang="en-GB" smtClean="0"/>
              <a:pPr/>
              <a:t>37</a:t>
            </a:fld>
            <a:endParaRPr lang="en-GB"/>
          </a:p>
        </p:txBody>
      </p:sp>
    </p:spTree>
    <p:extLst>
      <p:ext uri="{BB962C8B-B14F-4D97-AF65-F5344CB8AC3E}">
        <p14:creationId xmlns:p14="http://schemas.microsoft.com/office/powerpoint/2010/main" val="36778642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6494D-05B9-4FC5-B818-3DD39746BCF3}"/>
              </a:ext>
            </a:extLst>
          </p:cNvPr>
          <p:cNvSpPr>
            <a:spLocks noGrp="1"/>
          </p:cNvSpPr>
          <p:nvPr>
            <p:ph type="title"/>
          </p:nvPr>
        </p:nvSpPr>
        <p:spPr>
          <a:xfrm>
            <a:off x="346841" y="146926"/>
            <a:ext cx="10515600" cy="1325563"/>
          </a:xfrm>
        </p:spPr>
        <p:txBody>
          <a:bodyPr/>
          <a:lstStyle/>
          <a:p>
            <a:r>
              <a:rPr lang="en-GB" sz="3600" b="1">
                <a:solidFill>
                  <a:srgbClr val="212A73"/>
                </a:solidFill>
              </a:rPr>
              <a:t>Breastfeeding</a:t>
            </a:r>
          </a:p>
        </p:txBody>
      </p:sp>
      <p:sp>
        <p:nvSpPr>
          <p:cNvPr id="3" name="Content Placeholder 2">
            <a:extLst>
              <a:ext uri="{FF2B5EF4-FFF2-40B4-BE49-F238E27FC236}">
                <a16:creationId xmlns:a16="http://schemas.microsoft.com/office/drawing/2014/main" id="{60EB0861-CEDA-477C-8CB0-33102A842466}"/>
              </a:ext>
            </a:extLst>
          </p:cNvPr>
          <p:cNvSpPr>
            <a:spLocks noGrp="1"/>
          </p:cNvSpPr>
          <p:nvPr>
            <p:ph idx="1"/>
          </p:nvPr>
        </p:nvSpPr>
        <p:spPr>
          <a:xfrm>
            <a:off x="346841" y="799305"/>
            <a:ext cx="11330151" cy="5401797"/>
          </a:xfrm>
        </p:spPr>
        <p:txBody>
          <a:bodyPr lIns="91440" tIns="45720" rIns="91440" bIns="45720" anchor="t"/>
          <a:lstStyle/>
          <a:p>
            <a:pPr marL="0" indent="0">
              <a:buNone/>
            </a:pPr>
            <a:endParaRPr lang="en-GB" sz="2000" strike="sngStrike">
              <a:cs typeface="Arial"/>
            </a:endParaRPr>
          </a:p>
          <a:p>
            <a:r>
              <a:rPr lang="en-GB" sz="2000"/>
              <a:t>No data is available yet regarding the use of Pfizer </a:t>
            </a:r>
            <a:r>
              <a:rPr lang="en-GB" sz="2000">
                <a:effectLst/>
                <a:latin typeface="Arial"/>
                <a:ea typeface="Calibri"/>
                <a:cs typeface="Arial"/>
              </a:rPr>
              <a:t>Comirnaty</a:t>
            </a:r>
            <a:r>
              <a:rPr lang="en-GB" sz="2000" baseline="30000">
                <a:effectLst/>
                <a:latin typeface="Arial"/>
                <a:ea typeface="Calibri"/>
                <a:cs typeface="Arial"/>
              </a:rPr>
              <a:t>®</a:t>
            </a:r>
            <a:r>
              <a:rPr lang="en-GB" sz="2000">
                <a:effectLst/>
                <a:latin typeface="Arial"/>
                <a:ea typeface="Calibri"/>
                <a:cs typeface="Arial"/>
              </a:rPr>
              <a:t> </a:t>
            </a:r>
            <a:r>
              <a:rPr lang="en-GB" sz="2000">
                <a:latin typeface="Arial"/>
                <a:ea typeface="Calibri"/>
                <a:cs typeface="Arial"/>
              </a:rPr>
              <a:t>KP</a:t>
            </a:r>
            <a:r>
              <a:rPr lang="en-GB" sz="2000">
                <a:effectLst/>
                <a:latin typeface="Arial"/>
                <a:ea typeface="Calibri"/>
                <a:cs typeface="Arial"/>
              </a:rPr>
              <a:t>.</a:t>
            </a:r>
            <a:r>
              <a:rPr lang="en-GB" sz="2000">
                <a:latin typeface="Arial"/>
                <a:ea typeface="Calibri"/>
                <a:cs typeface="Arial"/>
              </a:rPr>
              <a:t>2</a:t>
            </a:r>
            <a:r>
              <a:rPr lang="en-GB" sz="2000">
                <a:effectLst/>
                <a:latin typeface="Arial"/>
                <a:ea typeface="Calibri"/>
                <a:cs typeface="Arial"/>
              </a:rPr>
              <a:t> </a:t>
            </a:r>
            <a:r>
              <a:rPr lang="en-GB" sz="2000"/>
              <a:t>COVID-19 vaccine during breast-feeding. </a:t>
            </a:r>
            <a:endParaRPr lang="en-GB" sz="2000">
              <a:cs typeface="Arial"/>
            </a:endParaRPr>
          </a:p>
          <a:p>
            <a:r>
              <a:rPr lang="en-GB" sz="2000"/>
              <a:t>However, no effects on the breast-fed newborn/infant are anticipated since the systemic exposure of breast-feeding woman to the vaccine is negligible. </a:t>
            </a:r>
            <a:endParaRPr lang="en-GB" sz="2000">
              <a:cs typeface="Arial"/>
            </a:endParaRPr>
          </a:p>
          <a:p>
            <a:r>
              <a:rPr lang="en-GB" sz="2000"/>
              <a:t>Observational data from women who were breast-feeding after vaccination with the initially approved Comirnaty vaccine have not shown a risk for adverse effects in breast-fed newborns/infants. </a:t>
            </a:r>
            <a:endParaRPr lang="en-GB" sz="2000">
              <a:cs typeface="Arial"/>
            </a:endParaRPr>
          </a:p>
          <a:p>
            <a:r>
              <a:rPr lang="en-GB" sz="2000">
                <a:effectLst/>
              </a:rPr>
              <a:t>Protective antibodies have been detected in breast milk (Gray et al, 2021). The developmental and health benefits of breastfeeding are clear and should be discussed with the woman, along with her clinical need for immunisation against COVID-19.</a:t>
            </a:r>
            <a:r>
              <a:rPr lang="en-GB" sz="2000">
                <a:hlinkClick r:id="rId2"/>
              </a:rPr>
              <a:t> Green Book COVID-19 chapter</a:t>
            </a:r>
            <a:r>
              <a:rPr lang="en-GB" sz="2000">
                <a:solidFill>
                  <a:srgbClr val="002060"/>
                </a:solidFill>
              </a:rPr>
              <a:t>.</a:t>
            </a:r>
            <a:r>
              <a:rPr lang="en-GB" sz="2000">
                <a:solidFill>
                  <a:srgbClr val="FF0000"/>
                </a:solidFill>
              </a:rPr>
              <a:t> </a:t>
            </a:r>
            <a:endParaRPr lang="en-GB" sz="2000">
              <a:solidFill>
                <a:srgbClr val="FF0000"/>
              </a:solidFill>
              <a:cs typeface="Arial"/>
            </a:endParaRPr>
          </a:p>
          <a:p>
            <a:r>
              <a:rPr lang="en-GB" sz="2000">
                <a:effectLst/>
                <a:latin typeface="Arial"/>
                <a:ea typeface="Calibri"/>
                <a:cs typeface="Arial"/>
              </a:rPr>
              <a:t>Pfizer Comirnaty</a:t>
            </a:r>
            <a:r>
              <a:rPr lang="en-GB" sz="2000" baseline="30000">
                <a:effectLst/>
                <a:latin typeface="Arial"/>
                <a:ea typeface="Calibri"/>
                <a:cs typeface="Arial"/>
              </a:rPr>
              <a:t>®</a:t>
            </a:r>
            <a:r>
              <a:rPr lang="en-GB" sz="2000">
                <a:effectLst/>
                <a:latin typeface="Arial"/>
                <a:ea typeface="Calibri"/>
                <a:cs typeface="Arial"/>
              </a:rPr>
              <a:t> </a:t>
            </a:r>
            <a:r>
              <a:rPr lang="en-GB" sz="2000">
                <a:latin typeface="Arial"/>
                <a:ea typeface="Calibri"/>
                <a:cs typeface="Arial"/>
              </a:rPr>
              <a:t>KP</a:t>
            </a:r>
            <a:r>
              <a:rPr lang="en-GB" sz="2000">
                <a:effectLst/>
                <a:latin typeface="Arial"/>
                <a:ea typeface="Calibri"/>
                <a:cs typeface="Arial"/>
              </a:rPr>
              <a:t>.</a:t>
            </a:r>
            <a:r>
              <a:rPr lang="en-GB" sz="2000">
                <a:latin typeface="Arial"/>
                <a:ea typeface="Calibri"/>
                <a:cs typeface="Arial"/>
              </a:rPr>
              <a:t>2</a:t>
            </a:r>
            <a:r>
              <a:rPr lang="en-GB" sz="2000">
                <a:effectLst/>
                <a:latin typeface="Arial"/>
                <a:ea typeface="Calibri"/>
                <a:cs typeface="Arial"/>
              </a:rPr>
              <a:t> </a:t>
            </a:r>
            <a:r>
              <a:rPr lang="en-GB" sz="2000"/>
              <a:t>COVID-19 vaccine can be used during breast-feeding.</a:t>
            </a:r>
            <a:endParaRPr lang="en-GB" sz="2000">
              <a:cs typeface="Arial"/>
            </a:endParaRPr>
          </a:p>
          <a:p>
            <a:pPr marL="0" indent="0" algn="ctr">
              <a:buNone/>
            </a:pPr>
            <a:endParaRPr lang="en-GB" sz="2000"/>
          </a:p>
        </p:txBody>
      </p:sp>
      <p:sp>
        <p:nvSpPr>
          <p:cNvPr id="5" name="Slide Number Placeholder 4">
            <a:extLst>
              <a:ext uri="{FF2B5EF4-FFF2-40B4-BE49-F238E27FC236}">
                <a16:creationId xmlns:a16="http://schemas.microsoft.com/office/drawing/2014/main" id="{01BC5E93-71E5-4CEA-8E77-E2241D5AA778}"/>
              </a:ext>
            </a:extLst>
          </p:cNvPr>
          <p:cNvSpPr>
            <a:spLocks noGrp="1"/>
          </p:cNvSpPr>
          <p:nvPr>
            <p:ph type="sldNum" sz="quarter" idx="12"/>
          </p:nvPr>
        </p:nvSpPr>
        <p:spPr/>
        <p:txBody>
          <a:bodyPr/>
          <a:lstStyle/>
          <a:p>
            <a:fld id="{561D0CCE-8DCC-44DC-A653-AE62B1D84A52}" type="slidenum">
              <a:rPr lang="en-GB" smtClean="0"/>
              <a:pPr/>
              <a:t>38</a:t>
            </a:fld>
            <a:endParaRPr lang="en-GB"/>
          </a:p>
        </p:txBody>
      </p:sp>
      <p:sp>
        <p:nvSpPr>
          <p:cNvPr id="6" name="TextBox 5">
            <a:extLst>
              <a:ext uri="{FF2B5EF4-FFF2-40B4-BE49-F238E27FC236}">
                <a16:creationId xmlns:a16="http://schemas.microsoft.com/office/drawing/2014/main" id="{B7AC99D8-181D-D6B8-3D55-EC08075F9F50}"/>
              </a:ext>
            </a:extLst>
          </p:cNvPr>
          <p:cNvSpPr txBox="1"/>
          <p:nvPr/>
        </p:nvSpPr>
        <p:spPr>
          <a:xfrm>
            <a:off x="463871" y="5235354"/>
            <a:ext cx="11096090" cy="646331"/>
          </a:xfrm>
          <a:prstGeom prst="rect">
            <a:avLst/>
          </a:prstGeom>
          <a:noFill/>
        </p:spPr>
        <p:txBody>
          <a:bodyPr wrap="square">
            <a:spAutoFit/>
          </a:bodyPr>
          <a:lstStyle/>
          <a:p>
            <a:pPr marL="0" indent="0" algn="ctr">
              <a:lnSpc>
                <a:spcPct val="100000"/>
              </a:lnSpc>
              <a:buNone/>
            </a:pPr>
            <a:r>
              <a:rPr lang="en-GB">
                <a:hlinkClick r:id="rId3"/>
              </a:rPr>
              <a:t>Comirnaty KP.2 30 micrograms/dose dispersion for injection - Summary of Product Characteristics (SmPC) - (emc) | 100163</a:t>
            </a:r>
            <a:endParaRPr lang="en-GB" sz="1800"/>
          </a:p>
        </p:txBody>
      </p:sp>
    </p:spTree>
    <p:extLst>
      <p:ext uri="{BB962C8B-B14F-4D97-AF65-F5344CB8AC3E}">
        <p14:creationId xmlns:p14="http://schemas.microsoft.com/office/powerpoint/2010/main" val="41598713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7B17A-6580-881C-9011-6AB3636D7EFE}"/>
              </a:ext>
            </a:extLst>
          </p:cNvPr>
          <p:cNvSpPr>
            <a:spLocks noGrp="1"/>
          </p:cNvSpPr>
          <p:nvPr>
            <p:ph type="title"/>
          </p:nvPr>
        </p:nvSpPr>
        <p:spPr>
          <a:xfrm>
            <a:off x="0" y="78659"/>
            <a:ext cx="12280490" cy="560438"/>
          </a:xfrm>
        </p:spPr>
        <p:txBody>
          <a:bodyPr/>
          <a:lstStyle/>
          <a:p>
            <a:pPr algn="ctr"/>
            <a:r>
              <a:rPr lang="en-GB" sz="4000" b="1">
                <a:solidFill>
                  <a:srgbClr val="002060"/>
                </a:solidFill>
              </a:rPr>
              <a:t>Individuals with history of COVID-19 infection</a:t>
            </a:r>
          </a:p>
        </p:txBody>
      </p:sp>
      <p:sp>
        <p:nvSpPr>
          <p:cNvPr id="3" name="Content Placeholder 2">
            <a:extLst>
              <a:ext uri="{FF2B5EF4-FFF2-40B4-BE49-F238E27FC236}">
                <a16:creationId xmlns:a16="http://schemas.microsoft.com/office/drawing/2014/main" id="{00E79411-7702-9764-E4A4-4668D8152320}"/>
              </a:ext>
            </a:extLst>
          </p:cNvPr>
          <p:cNvSpPr>
            <a:spLocks noGrp="1"/>
          </p:cNvSpPr>
          <p:nvPr>
            <p:ph idx="1"/>
          </p:nvPr>
        </p:nvSpPr>
        <p:spPr>
          <a:xfrm>
            <a:off x="628464" y="956139"/>
            <a:ext cx="11454579" cy="5400211"/>
          </a:xfrm>
        </p:spPr>
        <p:txBody>
          <a:bodyPr lIns="91440" tIns="45720" rIns="91440" bIns="45720" anchor="t"/>
          <a:lstStyle/>
          <a:p>
            <a:r>
              <a:rPr lang="en-GB" sz="2000">
                <a:effectLst/>
                <a:ea typeface="Calibri"/>
                <a:cs typeface="Times New Roman"/>
              </a:rPr>
              <a:t>There</a:t>
            </a:r>
            <a:r>
              <a:rPr lang="en-GB" sz="2000">
                <a:ea typeface="Calibri"/>
                <a:cs typeface="Times New Roman"/>
              </a:rPr>
              <a:t> are no safety</a:t>
            </a:r>
            <a:r>
              <a:rPr lang="en-GB" sz="2000">
                <a:effectLst/>
                <a:ea typeface="Calibri"/>
                <a:cs typeface="Times New Roman"/>
              </a:rPr>
              <a:t> concerns from vaccinating individuals with a past history of COVID-19 infection, or with detectable COVID-19 antibody. </a:t>
            </a:r>
          </a:p>
          <a:p>
            <a:r>
              <a:rPr lang="en-GB" sz="2000">
                <a:effectLst/>
                <a:ea typeface="Calibri"/>
                <a:cs typeface="Times New Roman"/>
              </a:rPr>
              <a:t>Vaccination of individuals who may be infected or asymptomatic or incubating COVID-19 infection is unlikely to have a detrimental effect on the illness, although individuals with suspected COVID-19 infection should not attend vaccination sessions to avoid infecting others. </a:t>
            </a:r>
          </a:p>
          <a:p>
            <a:r>
              <a:rPr lang="en-GB" sz="2000">
                <a:effectLst/>
                <a:ea typeface="Calibri"/>
                <a:cs typeface="Times New Roman"/>
              </a:rPr>
              <a:t>There is no need to defer immunisation in individuals after recovery from a recent episode with compatible symptoms, whether or not they are tested for COVID-19. </a:t>
            </a:r>
          </a:p>
          <a:p>
            <a:r>
              <a:rPr lang="en-GB" sz="2000">
                <a:effectLst/>
                <a:ea typeface="Calibri"/>
                <a:cs typeface="Times New Roman"/>
              </a:rPr>
              <a:t>During care home outbreaks, vaccination of residents with confirmed COVID-19 may go ahead, provided the residents are clinically stable and infection control procedures can be maintained. These populations are likely to be highly vulnerable and this policy should help to maximise vaccination coverage without the need for multiple visits. </a:t>
            </a:r>
          </a:p>
          <a:p>
            <a:r>
              <a:rPr lang="en-GB" sz="2000">
                <a:effectLst/>
                <a:ea typeface="Calibri"/>
                <a:cs typeface="Times New Roman"/>
              </a:rPr>
              <a:t>Having prolonged COVID-19 symptoms is not a contraindication to receiving COVID-19 vaccine but if the patient is seriously debilitated, still under active investigation, or has evidence of recent deterioration, deferral of vaccination may be considered to avoid incorrect attribution of any change in the person’s underlying condition to the vaccine. </a:t>
            </a:r>
            <a:r>
              <a:rPr lang="en-GB" sz="2000">
                <a:hlinkClick r:id="rId2"/>
              </a:rPr>
              <a:t>Green Book COVID-19 chapter </a:t>
            </a:r>
            <a:endParaRPr lang="en-GB" sz="2000">
              <a:cs typeface="Arial"/>
            </a:endParaRPr>
          </a:p>
          <a:p>
            <a:endParaRPr lang="en-GB"/>
          </a:p>
        </p:txBody>
      </p:sp>
      <p:sp>
        <p:nvSpPr>
          <p:cNvPr id="5" name="Slide Number Placeholder 4">
            <a:extLst>
              <a:ext uri="{FF2B5EF4-FFF2-40B4-BE49-F238E27FC236}">
                <a16:creationId xmlns:a16="http://schemas.microsoft.com/office/drawing/2014/main" id="{A51900A9-6AB5-C626-747B-4C49419B23C7}"/>
              </a:ext>
            </a:extLst>
          </p:cNvPr>
          <p:cNvSpPr>
            <a:spLocks noGrp="1"/>
          </p:cNvSpPr>
          <p:nvPr>
            <p:ph type="sldNum" sz="quarter" idx="12"/>
          </p:nvPr>
        </p:nvSpPr>
        <p:spPr/>
        <p:txBody>
          <a:bodyPr/>
          <a:lstStyle/>
          <a:p>
            <a:fld id="{561D0CCE-8DCC-44DC-A653-AE62B1D84A52}" type="slidenum">
              <a:rPr lang="en-GB" smtClean="0"/>
              <a:pPr/>
              <a:t>39</a:t>
            </a:fld>
            <a:endParaRPr lang="en-GB"/>
          </a:p>
        </p:txBody>
      </p:sp>
    </p:spTree>
    <p:extLst>
      <p:ext uri="{BB962C8B-B14F-4D97-AF65-F5344CB8AC3E}">
        <p14:creationId xmlns:p14="http://schemas.microsoft.com/office/powerpoint/2010/main" val="3813312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58863" y="59469"/>
            <a:ext cx="12311865" cy="683172"/>
          </a:xfrm>
        </p:spPr>
        <p:txBody>
          <a:bodyPr lIns="91440" tIns="45720" rIns="91440" bIns="45720" anchor="t">
            <a:noAutofit/>
          </a:bodyPr>
          <a:lstStyle/>
          <a:p>
            <a:r>
              <a:rPr lang="en-GB" sz="4000" b="1">
                <a:solidFill>
                  <a:srgbClr val="002060"/>
                </a:solidFill>
              </a:rPr>
              <a:t>Pre-requisites to administering COVID-19  vaccine</a:t>
            </a:r>
            <a:br>
              <a:rPr lang="en-GB" b="1">
                <a:solidFill>
                  <a:srgbClr val="002060"/>
                </a:solidFill>
              </a:rPr>
            </a:br>
            <a:endParaRPr lang="en-GB" b="1">
              <a:solidFill>
                <a:srgbClr val="002060"/>
              </a:solidFill>
            </a:endParaRPr>
          </a:p>
        </p:txBody>
      </p:sp>
      <p:sp>
        <p:nvSpPr>
          <p:cNvPr id="7" name="Rectangle 6"/>
          <p:cNvSpPr/>
          <p:nvPr/>
        </p:nvSpPr>
        <p:spPr>
          <a:xfrm>
            <a:off x="683548" y="830912"/>
            <a:ext cx="10823508" cy="5073889"/>
          </a:xfrm>
          <a:prstGeom prst="rect">
            <a:avLst/>
          </a:prstGeom>
        </p:spPr>
        <p:txBody>
          <a:bodyPr wrap="square" lIns="91440" tIns="45720" rIns="91440" bIns="45720" anchor="t">
            <a:spAutoFit/>
          </a:bodyPr>
          <a:lstStyle/>
          <a:p>
            <a:pPr algn="just">
              <a:spcAft>
                <a:spcPts val="600"/>
              </a:spcAft>
            </a:pPr>
            <a:r>
              <a:rPr lang="en-GB" sz="1400" dirty="0">
                <a:solidFill>
                  <a:srgbClr val="002060"/>
                </a:solidFill>
              </a:rPr>
              <a:t>Before administering COVID-19  vaccine, it is recommended that: </a:t>
            </a:r>
          </a:p>
          <a:p>
            <a:pPr marL="285750" indent="-285750" algn="just">
              <a:lnSpc>
                <a:spcPct val="150000"/>
              </a:lnSpc>
              <a:spcAft>
                <a:spcPts val="600"/>
              </a:spcAft>
              <a:buFont typeface="Arial" panose="020B0604020202020204" pitchFamily="34" charset="0"/>
              <a:buChar char="•"/>
            </a:pPr>
            <a:r>
              <a:rPr lang="en-GB" sz="1200" dirty="0"/>
              <a:t>*</a:t>
            </a:r>
            <a:r>
              <a:rPr lang="en-GB" sz="1200" dirty="0">
                <a:effectLst/>
              </a:rPr>
              <a:t>Those new to immunisation should receive comprehensive foundation immunisation training. Both knowledge and clinical competence should be assessed before new immunisers start to give and/or advise </a:t>
            </a:r>
            <a:r>
              <a:rPr lang="en-GB" sz="1200" dirty="0"/>
              <a:t>on </a:t>
            </a:r>
            <a:r>
              <a:rPr lang="en-GB" sz="1200" dirty="0">
                <a:effectLst/>
              </a:rPr>
              <a:t>the</a:t>
            </a:r>
            <a:r>
              <a:rPr lang="en-GB" sz="1200" dirty="0"/>
              <a:t> COVID-19</a:t>
            </a:r>
            <a:r>
              <a:rPr lang="en-GB" sz="1200" dirty="0">
                <a:effectLst/>
              </a:rPr>
              <a:t> vaccine</a:t>
            </a:r>
            <a:r>
              <a:rPr lang="en-GB" sz="1200" dirty="0"/>
              <a:t>:</a:t>
            </a:r>
            <a:r>
              <a:rPr lang="en-GB" sz="1200" dirty="0">
                <a:effectLst/>
              </a:rPr>
              <a:t> </a:t>
            </a:r>
            <a:r>
              <a:rPr lang="en-GB" sz="1200" dirty="0">
                <a:solidFill>
                  <a:srgbClr val="0B0C0C"/>
                </a:solidFill>
                <a:hlinkClick r:id="rId3"/>
              </a:rPr>
              <a:t>National Minimum Standards and Core Curriculum for Vaccination Training</a:t>
            </a:r>
            <a:r>
              <a:rPr lang="en-GB" sz="1200" dirty="0">
                <a:solidFill>
                  <a:srgbClr val="0B0C0C"/>
                </a:solidFill>
              </a:rPr>
              <a:t> </a:t>
            </a:r>
            <a:endParaRPr lang="en-GB" sz="1200" u="sng" dirty="0">
              <a:cs typeface="Arial"/>
            </a:endParaRPr>
          </a:p>
          <a:p>
            <a:pPr marL="285750" indent="-285750">
              <a:lnSpc>
                <a:spcPct val="90000"/>
              </a:lnSpc>
              <a:spcBef>
                <a:spcPts val="1000"/>
              </a:spcBef>
              <a:spcAft>
                <a:spcPts val="600"/>
              </a:spcAft>
              <a:buFont typeface="Arial,Sans-Serif" panose="020B0604020202020204" pitchFamily="34" charset="0"/>
              <a:buChar char="•"/>
            </a:pPr>
            <a:r>
              <a:rPr lang="en-GB" sz="1200" dirty="0">
                <a:solidFill>
                  <a:srgbClr val="212A73"/>
                </a:solidFill>
                <a:cs typeface="Arial"/>
              </a:rPr>
              <a:t>Received COVID-19 vaccine training through attending a taught session and/or eLearning. COVID-19 core eLearning module and vaccine specific modules are available to access here: </a:t>
            </a:r>
            <a:r>
              <a:rPr lang="en-GB" sz="1200" dirty="0">
                <a:solidFill>
                  <a:srgbClr val="212A73"/>
                </a:solidFill>
                <a:cs typeface="Arial"/>
                <a:hlinkClick r:id="rId4"/>
              </a:rPr>
              <a:t>Immunisation eLearning - Public Health Wales (</a:t>
            </a:r>
            <a:r>
              <a:rPr lang="en-GB" sz="1200" dirty="0" err="1">
                <a:solidFill>
                  <a:srgbClr val="212A73"/>
                </a:solidFill>
                <a:cs typeface="Arial"/>
                <a:hlinkClick r:id="rId4"/>
              </a:rPr>
              <a:t>nhs.wales</a:t>
            </a:r>
            <a:r>
              <a:rPr lang="en-GB" sz="1200" dirty="0">
                <a:solidFill>
                  <a:srgbClr val="212A73"/>
                </a:solidFill>
                <a:cs typeface="Arial"/>
                <a:hlinkClick r:id="rId4"/>
              </a:rPr>
              <a:t>)</a:t>
            </a:r>
            <a:endParaRPr lang="en-GB" sz="1200" dirty="0">
              <a:solidFill>
                <a:srgbClr val="212A73"/>
              </a:solidFill>
              <a:cs typeface="Arial"/>
            </a:endParaRPr>
          </a:p>
          <a:p>
            <a:pPr marL="285750" indent="-285750" algn="just">
              <a:lnSpc>
                <a:spcPct val="150000"/>
              </a:lnSpc>
              <a:spcAft>
                <a:spcPts val="600"/>
              </a:spcAft>
              <a:buFont typeface="Arial" panose="020B0604020202020204" pitchFamily="34" charset="0"/>
              <a:buChar char="•"/>
            </a:pPr>
            <a:r>
              <a:rPr lang="en-GB" sz="1200" dirty="0">
                <a:solidFill>
                  <a:srgbClr val="212A73"/>
                </a:solidFill>
                <a:cs typeface="Arial"/>
              </a:rPr>
              <a:t>Received practical training in COVID-19 vaccine preparation and administration</a:t>
            </a:r>
            <a:endParaRPr lang="en-GB" sz="1200" u="sng" dirty="0">
              <a:solidFill>
                <a:srgbClr val="024DBC"/>
              </a:solidFill>
              <a:cs typeface="Arial"/>
            </a:endParaRPr>
          </a:p>
          <a:p>
            <a:pPr marL="285750" indent="-285750" algn="just">
              <a:lnSpc>
                <a:spcPct val="150000"/>
              </a:lnSpc>
              <a:buFont typeface="Arial" panose="020B0604020202020204" pitchFamily="34" charset="0"/>
              <a:buChar char="•"/>
            </a:pPr>
            <a:r>
              <a:rPr lang="en-GB" sz="1200" dirty="0">
                <a:solidFill>
                  <a:srgbClr val="002060"/>
                </a:solidFill>
              </a:rPr>
              <a:t>Training in the management of anaphylaxis and Basic Life Support is undertaken, as specified by policy for your local area and are familiar with </a:t>
            </a:r>
            <a:r>
              <a:rPr lang="en-GB" sz="1200" dirty="0">
                <a:hlinkClick r:id="rId5"/>
              </a:rPr>
              <a:t>Resuscitation Council UK (RCUK) guidance on Management of Anaphylaxis in the Vaccination Setting</a:t>
            </a:r>
            <a:endParaRPr lang="en-GB" sz="1200" dirty="0">
              <a:cs typeface="Arial"/>
            </a:endParaRPr>
          </a:p>
          <a:p>
            <a:pPr marL="285750" indent="-285750" algn="just">
              <a:lnSpc>
                <a:spcPct val="150000"/>
              </a:lnSpc>
              <a:buFont typeface="Arial" panose="020B0604020202020204" pitchFamily="34" charset="0"/>
              <a:buChar char="•"/>
            </a:pPr>
            <a:r>
              <a:rPr lang="en-GB" sz="1200" dirty="0">
                <a:effectLst/>
              </a:rPr>
              <a:t>Any additional statutory and mandatory training as required by your employer is completed </a:t>
            </a:r>
            <a:endParaRPr lang="en-GB" sz="1200" dirty="0">
              <a:cs typeface="Arial"/>
            </a:endParaRPr>
          </a:p>
          <a:p>
            <a:pPr marL="285750" indent="-285750" algn="just">
              <a:lnSpc>
                <a:spcPct val="150000"/>
              </a:lnSpc>
              <a:spcAft>
                <a:spcPts val="600"/>
              </a:spcAft>
              <a:buFont typeface="Arial" panose="020B0604020202020204" pitchFamily="34" charset="0"/>
              <a:buChar char="•"/>
            </a:pPr>
            <a:r>
              <a:rPr lang="en-GB" sz="1200" dirty="0"/>
              <a:t>An appropriate legal framework to supply and administer COVID-19 vaccine is in place e.g. patient specific prescription (PSD), Patient Specific Direction (PSD), Patient Group Direction (PGD) National Protocol (NP). Visit </a:t>
            </a:r>
            <a:r>
              <a:rPr lang="en-GB" sz="1200" dirty="0">
                <a:hlinkClick r:id="rId6"/>
              </a:rPr>
              <a:t>here</a:t>
            </a:r>
            <a:r>
              <a:rPr lang="en-GB" sz="1200" dirty="0"/>
              <a:t> for Wales PGD template</a:t>
            </a:r>
            <a:endParaRPr lang="en-GB" sz="1200" dirty="0">
              <a:cs typeface="Arial"/>
            </a:endParaRPr>
          </a:p>
          <a:p>
            <a:pPr marL="285750" indent="-285750" algn="just">
              <a:lnSpc>
                <a:spcPct val="150000"/>
              </a:lnSpc>
              <a:spcAft>
                <a:spcPts val="600"/>
              </a:spcAft>
              <a:buFont typeface="Arial" panose="020B0604020202020204" pitchFamily="34" charset="0"/>
              <a:buChar char="•"/>
            </a:pPr>
            <a:r>
              <a:rPr lang="en-GB" sz="1200" dirty="0">
                <a:effectLst/>
              </a:rPr>
              <a:t>Those involved in immunisation and vaccination understand the process of consent and how this applies when giving vaccines. Information on consent can be viewed here: </a:t>
            </a:r>
            <a:r>
              <a:rPr lang="en-GB" sz="1200" dirty="0">
                <a:hlinkClick r:id="rId7"/>
              </a:rPr>
              <a:t>Consent: the green book, chapter 2 - GOV.UK</a:t>
            </a:r>
            <a:endParaRPr lang="en-GB" sz="1200" strike="sngStrike" dirty="0">
              <a:solidFill>
                <a:srgbClr val="00A7A7"/>
              </a:solidFill>
              <a:cs typeface="Arial"/>
            </a:endParaRPr>
          </a:p>
          <a:p>
            <a:pPr marL="285750" indent="-285750" algn="just">
              <a:lnSpc>
                <a:spcPct val="150000"/>
              </a:lnSpc>
              <a:spcAft>
                <a:spcPts val="600"/>
              </a:spcAft>
              <a:buFont typeface="Arial" panose="020B0604020202020204" pitchFamily="34" charset="0"/>
              <a:buChar char="•"/>
            </a:pPr>
            <a:r>
              <a:rPr lang="en-GB" sz="1200" dirty="0">
                <a:solidFill>
                  <a:srgbClr val="002060"/>
                </a:solidFill>
              </a:rPr>
              <a:t>Immunisers and those giving immunisation advice access and familiarise themselves with the following key documents: </a:t>
            </a:r>
            <a:r>
              <a:rPr lang="en-GB" sz="1200" dirty="0">
                <a:solidFill>
                  <a:schemeClr val="accent1">
                    <a:lumMod val="76000"/>
                  </a:schemeClr>
                </a:solidFill>
                <a:hlinkClick r:id="rId8">
                  <a:extLst>
                    <a:ext uri="{A12FA001-AC4F-418D-AE19-62706E023703}">
                      <ahyp:hlinkClr xmlns:ahyp="http://schemas.microsoft.com/office/drawing/2018/hyperlinkcolor" val="tx"/>
                    </a:ext>
                  </a:extLst>
                </a:hlinkClick>
              </a:rPr>
              <a:t>Green Book COVID-19 </a:t>
            </a:r>
            <a:r>
              <a:rPr lang="en-GB" sz="1200">
                <a:solidFill>
                  <a:schemeClr val="accent1">
                    <a:lumMod val="76000"/>
                  </a:schemeClr>
                </a:solidFill>
                <a:hlinkClick r:id="rId8">
                  <a:extLst>
                    <a:ext uri="{A12FA001-AC4F-418D-AE19-62706E023703}">
                      <ahyp:hlinkClr xmlns:ahyp="http://schemas.microsoft.com/office/drawing/2018/hyperlinkcolor" val="tx"/>
                    </a:ext>
                  </a:extLst>
                </a:hlinkClick>
              </a:rPr>
              <a:t>chapter,</a:t>
            </a:r>
            <a:r>
              <a:rPr lang="en-GB" sz="1200">
                <a:solidFill>
                  <a:srgbClr val="212A73"/>
                </a:solidFill>
                <a:hlinkClick r:id="rId9"/>
              </a:rPr>
              <a:t> The national COVID-19 vaccination programme autumn 2025 (WHC/2025/022) [HTML] | GOV.WALES</a:t>
            </a:r>
            <a:r>
              <a:rPr lang="en-GB" sz="1200">
                <a:solidFill>
                  <a:srgbClr val="002060"/>
                </a:solidFill>
                <a:ea typeface="+mn-lt"/>
                <a:cs typeface="+mn-lt"/>
              </a:rPr>
              <a:t>,</a:t>
            </a:r>
            <a:r>
              <a:rPr lang="en-GB" sz="1200">
                <a:solidFill>
                  <a:srgbClr val="002060"/>
                </a:solidFill>
              </a:rPr>
              <a:t> </a:t>
            </a:r>
            <a:r>
              <a:rPr lang="en-GB" sz="1200" dirty="0">
                <a:solidFill>
                  <a:srgbClr val="002060"/>
                </a:solidFill>
                <a:ea typeface="+mn-lt"/>
                <a:cs typeface="+mn-lt"/>
                <a:hlinkClick r:id="rId10"/>
              </a:rPr>
              <a:t>COVID-19 vaccination: information for healthcare practitioners - GOV.UK</a:t>
            </a:r>
            <a:r>
              <a:rPr lang="en-GB" sz="1200" dirty="0"/>
              <a:t>, T</a:t>
            </a:r>
            <a:r>
              <a:rPr lang="en-GB" sz="1200" dirty="0">
                <a:latin typeface="Arial"/>
                <a:cs typeface="Arial"/>
              </a:rPr>
              <a:t>he vaccine product information in the Summary of Product Characteristics (</a:t>
            </a:r>
            <a:r>
              <a:rPr lang="en-GB" sz="1200" u="sng" dirty="0">
                <a:solidFill>
                  <a:schemeClr val="accent1">
                    <a:lumMod val="75000"/>
                  </a:schemeClr>
                </a:solidFill>
                <a:latin typeface="Arial"/>
                <a:cs typeface="Arial"/>
                <a:hlinkClick r:id="rId11">
                  <a:extLst>
                    <a:ext uri="{A12FA001-AC4F-418D-AE19-62706E023703}">
                      <ahyp:hlinkClr xmlns:ahyp="http://schemas.microsoft.com/office/drawing/2018/hyperlinkcolor" val="tx"/>
                    </a:ext>
                  </a:extLst>
                </a:hlinkClick>
              </a:rPr>
              <a:t>Electronic Medicines Compendium</a:t>
            </a:r>
            <a:r>
              <a:rPr lang="en-GB" sz="1200" dirty="0">
                <a:latin typeface="Arial"/>
                <a:cs typeface="Arial"/>
              </a:rPr>
              <a:t> website) </a:t>
            </a:r>
            <a:endParaRPr lang="en-GB" sz="1200" dirty="0">
              <a:solidFill>
                <a:srgbClr val="002060"/>
              </a:solidFill>
              <a:highlight>
                <a:srgbClr val="FFFF00"/>
              </a:highlight>
              <a:cs typeface="Arial"/>
            </a:endParaRPr>
          </a:p>
        </p:txBody>
      </p:sp>
      <p:sp>
        <p:nvSpPr>
          <p:cNvPr id="3" name="Slide Number Placeholder 4">
            <a:extLst>
              <a:ext uri="{FF2B5EF4-FFF2-40B4-BE49-F238E27FC236}">
                <a16:creationId xmlns:a16="http://schemas.microsoft.com/office/drawing/2014/main" id="{87BA1213-6E98-7E4F-93CD-67539DDC14D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32165314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E90B5-3B59-8FF3-D0D4-123F30167B8F}"/>
              </a:ext>
            </a:extLst>
          </p:cNvPr>
          <p:cNvSpPr>
            <a:spLocks noGrp="1"/>
          </p:cNvSpPr>
          <p:nvPr>
            <p:ph type="title"/>
          </p:nvPr>
        </p:nvSpPr>
        <p:spPr/>
        <p:txBody>
          <a:bodyPr/>
          <a:lstStyle/>
          <a:p>
            <a:r>
              <a:rPr lang="en-GB" sz="4400" b="1">
                <a:solidFill>
                  <a:srgbClr val="002060"/>
                </a:solidFill>
              </a:rPr>
              <a:t>Co-administration with other vaccines</a:t>
            </a:r>
            <a:endParaRPr lang="en-GB"/>
          </a:p>
        </p:txBody>
      </p:sp>
      <p:sp>
        <p:nvSpPr>
          <p:cNvPr id="3" name="Content Placeholder 2">
            <a:extLst>
              <a:ext uri="{FF2B5EF4-FFF2-40B4-BE49-F238E27FC236}">
                <a16:creationId xmlns:a16="http://schemas.microsoft.com/office/drawing/2014/main" id="{A5690397-A2BC-EFB8-01E6-9085368F9473}"/>
              </a:ext>
            </a:extLst>
          </p:cNvPr>
          <p:cNvSpPr>
            <a:spLocks noGrp="1"/>
          </p:cNvSpPr>
          <p:nvPr>
            <p:ph idx="1"/>
          </p:nvPr>
        </p:nvSpPr>
        <p:spPr>
          <a:xfrm>
            <a:off x="838200" y="1253331"/>
            <a:ext cx="10515600" cy="4919994"/>
          </a:xfrm>
        </p:spPr>
        <p:txBody>
          <a:bodyPr lIns="91440" tIns="45720" rIns="91440" bIns="45720" anchor="t"/>
          <a:lstStyle/>
          <a:p>
            <a:r>
              <a:rPr lang="en-GB" sz="2000"/>
              <a:t>Based on recent evidence, and, as COVID-19 vaccines are considered inactivated (including the non-replicating adenovirus vaccine), where individuals in an eligible cohort present having recently received one or more inactivated or another live vaccine, </a:t>
            </a:r>
            <a:r>
              <a:rPr lang="en-GB" sz="2000" b="1"/>
              <a:t>COVID-19 vaccination should still be given. </a:t>
            </a:r>
          </a:p>
          <a:p>
            <a:r>
              <a:rPr lang="en-GB" sz="2000"/>
              <a:t>The same applies for other live and inactivated vaccines where COVID-19 vaccination has been received first or where a patient presents requiring two or more vaccines. It is generally better for vaccination to proceed to avoid any further delay in protection and to avoid the risk of the patient not returning for a later appointment. </a:t>
            </a:r>
            <a:endParaRPr lang="en-GB" sz="2000">
              <a:cs typeface="Arial"/>
            </a:endParaRPr>
          </a:p>
          <a:p>
            <a:r>
              <a:rPr lang="en-GB" sz="2000"/>
              <a:t>This includes but is not limited to vaccines commonly administered around the same time or in the same settings, including pneumococcal polysaccharide vaccine, shingles vaccine and *RSV vaccine </a:t>
            </a:r>
            <a:r>
              <a:rPr lang="en-GB" sz="2000">
                <a:hlinkClick r:id="rId2"/>
              </a:rPr>
              <a:t>Green Book COVID-19 chapter</a:t>
            </a:r>
            <a:r>
              <a:rPr lang="en-GB" sz="2000"/>
              <a:t>.</a:t>
            </a:r>
            <a:endParaRPr lang="en-GB" sz="2000">
              <a:cs typeface="Arial"/>
            </a:endParaRPr>
          </a:p>
          <a:p>
            <a:endParaRPr lang="en-GB" sz="2000">
              <a:cs typeface="Arial"/>
            </a:endParaRPr>
          </a:p>
          <a:p>
            <a:pPr marL="0" indent="0" algn="ctr">
              <a:buNone/>
            </a:pPr>
            <a:r>
              <a:rPr lang="en-GB" sz="2000">
                <a:cs typeface="Arial"/>
              </a:rPr>
              <a:t>*</a:t>
            </a:r>
            <a:r>
              <a:rPr lang="en-GB" sz="1800">
                <a:ea typeface="+mn-lt"/>
                <a:cs typeface="+mn-lt"/>
              </a:rPr>
              <a:t>A study on the co-administration of Pfizer BioNTech mRNA COVID-19 vaccines and the protein based RSV vaccine (ABRYSVO) (</a:t>
            </a:r>
            <a:r>
              <a:rPr lang="en-GB" sz="1800" err="1">
                <a:ea typeface="+mn-lt"/>
                <a:cs typeface="+mn-lt"/>
              </a:rPr>
              <a:t>Neutal</a:t>
            </a:r>
            <a:r>
              <a:rPr lang="en-GB" sz="1800">
                <a:ea typeface="+mn-lt"/>
                <a:cs typeface="+mn-lt"/>
              </a:rPr>
              <a:t> </a:t>
            </a:r>
            <a:r>
              <a:rPr lang="en-GB" sz="1800" i="1">
                <a:ea typeface="+mn-lt"/>
                <a:cs typeface="+mn-lt"/>
              </a:rPr>
              <a:t>et al</a:t>
            </a:r>
            <a:r>
              <a:rPr lang="en-GB" sz="1800">
                <a:ea typeface="+mn-lt"/>
                <a:cs typeface="+mn-lt"/>
              </a:rPr>
              <a:t>, 2025), showed there was a non-inferior immunogenicity, with acceptable reactogenicity and no safety concerns, with both vaccines. </a:t>
            </a:r>
            <a:endParaRPr lang="en-GB" sz="1800">
              <a:cs typeface="Arial"/>
            </a:endParaRPr>
          </a:p>
          <a:p>
            <a:pPr marL="0" indent="0" algn="ctr">
              <a:buNone/>
            </a:pPr>
            <a:endParaRPr lang="en-GB" sz="2000">
              <a:cs typeface="Arial"/>
            </a:endParaRPr>
          </a:p>
          <a:p>
            <a:endParaRPr lang="en-GB">
              <a:cs typeface="Arial"/>
            </a:endParaRPr>
          </a:p>
        </p:txBody>
      </p:sp>
      <p:sp>
        <p:nvSpPr>
          <p:cNvPr id="5" name="Slide Number Placeholder 4">
            <a:extLst>
              <a:ext uri="{FF2B5EF4-FFF2-40B4-BE49-F238E27FC236}">
                <a16:creationId xmlns:a16="http://schemas.microsoft.com/office/drawing/2014/main" id="{DB528FD5-46A1-399D-D753-9873564E9B1A}"/>
              </a:ext>
            </a:extLst>
          </p:cNvPr>
          <p:cNvSpPr>
            <a:spLocks noGrp="1"/>
          </p:cNvSpPr>
          <p:nvPr>
            <p:ph type="sldNum" sz="quarter" idx="12"/>
          </p:nvPr>
        </p:nvSpPr>
        <p:spPr/>
        <p:txBody>
          <a:bodyPr/>
          <a:lstStyle/>
          <a:p>
            <a:fld id="{561D0CCE-8DCC-44DC-A653-AE62B1D84A52}" type="slidenum">
              <a:rPr lang="en-GB" smtClean="0"/>
              <a:pPr/>
              <a:t>40</a:t>
            </a:fld>
            <a:endParaRPr lang="en-GB"/>
          </a:p>
        </p:txBody>
      </p:sp>
    </p:spTree>
    <p:extLst>
      <p:ext uri="{BB962C8B-B14F-4D97-AF65-F5344CB8AC3E}">
        <p14:creationId xmlns:p14="http://schemas.microsoft.com/office/powerpoint/2010/main" val="30899017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9DAC5-481E-B378-2EAA-3B953911A715}"/>
              </a:ext>
            </a:extLst>
          </p:cNvPr>
          <p:cNvSpPr>
            <a:spLocks noGrp="1"/>
          </p:cNvSpPr>
          <p:nvPr>
            <p:ph type="title"/>
          </p:nvPr>
        </p:nvSpPr>
        <p:spPr>
          <a:xfrm>
            <a:off x="0" y="40832"/>
            <a:ext cx="12192000" cy="693507"/>
          </a:xfrm>
        </p:spPr>
        <p:txBody>
          <a:bodyPr/>
          <a:lstStyle/>
          <a:p>
            <a:pPr algn="ctr"/>
            <a:r>
              <a:rPr lang="en-GB" b="1"/>
              <a:t>Post vaccination waiting times</a:t>
            </a:r>
          </a:p>
        </p:txBody>
      </p:sp>
      <p:sp>
        <p:nvSpPr>
          <p:cNvPr id="3" name="Content Placeholder 2">
            <a:extLst>
              <a:ext uri="{FF2B5EF4-FFF2-40B4-BE49-F238E27FC236}">
                <a16:creationId xmlns:a16="http://schemas.microsoft.com/office/drawing/2014/main" id="{F30779F0-E0EF-199D-78C0-D983EED447E6}"/>
              </a:ext>
            </a:extLst>
          </p:cNvPr>
          <p:cNvSpPr>
            <a:spLocks noGrp="1"/>
          </p:cNvSpPr>
          <p:nvPr>
            <p:ph idx="1"/>
          </p:nvPr>
        </p:nvSpPr>
        <p:spPr>
          <a:xfrm>
            <a:off x="414670" y="904460"/>
            <a:ext cx="11646080" cy="5012246"/>
          </a:xfrm>
        </p:spPr>
        <p:txBody>
          <a:bodyPr lIns="91440" tIns="45720" rIns="91440" bIns="45720" anchor="t"/>
          <a:lstStyle/>
          <a:p>
            <a:r>
              <a:rPr lang="en-GB" sz="1800">
                <a:effectLst/>
                <a:latin typeface="Arial"/>
                <a:ea typeface="Times New Roman" panose="02020603050405020304" pitchFamily="18" charset="0"/>
                <a:cs typeface="Times New Roman"/>
              </a:rPr>
              <a:t>For people with a history of allergy, as described in the Green Book, the 15 minute observation period remains. Further information is available here: </a:t>
            </a:r>
            <a:r>
              <a:rPr lang="en-GB" sz="1800">
                <a:solidFill>
                  <a:srgbClr val="002060"/>
                </a:solidFill>
              </a:rPr>
              <a:t>Table 5</a:t>
            </a:r>
            <a:r>
              <a:rPr lang="en-GB" sz="1800">
                <a:hlinkClick r:id="rId2"/>
              </a:rPr>
              <a:t> Green Book COVID-19 chapter</a:t>
            </a:r>
            <a:r>
              <a:rPr lang="en-GB" sz="1800"/>
              <a:t>.</a:t>
            </a:r>
            <a:r>
              <a:rPr lang="en-GB" sz="1800">
                <a:solidFill>
                  <a:srgbClr val="FF0000"/>
                </a:solidFill>
              </a:rPr>
              <a:t> </a:t>
            </a:r>
          </a:p>
          <a:p>
            <a:r>
              <a:rPr lang="en-GB" sz="1800">
                <a:effectLst/>
                <a:latin typeface="Arial"/>
                <a:ea typeface="Times New Roman" panose="02020603050405020304" pitchFamily="18" charset="0"/>
                <a:cs typeface="Times New Roman"/>
              </a:rPr>
              <a:t>For those </a:t>
            </a:r>
            <a:r>
              <a:rPr lang="en-GB" sz="1800" u="sng">
                <a:effectLst/>
                <a:latin typeface="Arial"/>
                <a:ea typeface="Times New Roman" panose="02020603050405020304" pitchFamily="18" charset="0"/>
                <a:cs typeface="Times New Roman"/>
              </a:rPr>
              <a:t>without a history of allergies </a:t>
            </a:r>
            <a:r>
              <a:rPr lang="en-GB" sz="1800">
                <a:effectLst/>
                <a:latin typeface="Arial"/>
                <a:ea typeface="Times New Roman" panose="02020603050405020304" pitchFamily="18" charset="0"/>
                <a:cs typeface="Times New Roman"/>
              </a:rPr>
              <a:t>(as described in the Green Book), observation times are as follows: </a:t>
            </a:r>
          </a:p>
          <a:p>
            <a:pPr lvl="1">
              <a:buFont typeface="Courier New" panose="02070309020205020404" pitchFamily="49" charset="0"/>
              <a:buChar char="o"/>
            </a:pPr>
            <a:r>
              <a:rPr lang="en-GB" sz="1800"/>
              <a:t>After COVID-19 vaccine administration, individuals should be observed for any immediate reactions whilst they are receiving any verbal post vaccination information and exiting the centre. </a:t>
            </a:r>
            <a:endParaRPr lang="en-GB" sz="1800">
              <a:cs typeface="Arial"/>
            </a:endParaRPr>
          </a:p>
          <a:p>
            <a:pPr lvl="1">
              <a:buFont typeface="Courier New" panose="02070309020205020404" pitchFamily="49" charset="0"/>
              <a:buChar char="o"/>
            </a:pPr>
            <a:r>
              <a:rPr lang="en-GB" sz="1800"/>
              <a:t>Facilities for management of anaphylaxis should be available at all vaccination sites.</a:t>
            </a:r>
            <a:endParaRPr lang="en-GB" sz="1800">
              <a:cs typeface="Arial"/>
            </a:endParaRPr>
          </a:p>
          <a:p>
            <a:pPr lvl="1">
              <a:buFont typeface="Courier New" panose="02070309020205020404" pitchFamily="49" charset="0"/>
              <a:buChar char="o"/>
            </a:pPr>
            <a:r>
              <a:rPr lang="en-GB" sz="1800" b="1"/>
              <a:t>The advice to suspend the 15 minute observation period applies to all COVID-19 vaccines. </a:t>
            </a:r>
            <a:endParaRPr lang="en-GB" sz="1800" b="1">
              <a:cs typeface="Arial"/>
            </a:endParaRPr>
          </a:p>
          <a:p>
            <a:pPr lvl="1">
              <a:buFont typeface="Courier New" panose="02070309020205020404" pitchFamily="49" charset="0"/>
              <a:buChar char="o"/>
            </a:pPr>
            <a:r>
              <a:rPr lang="en-GB" sz="1800"/>
              <a:t>Vaccinated individuals should be informed about how to access immediate healthcare advice in the event of displaying any symptoms. </a:t>
            </a:r>
            <a:endParaRPr lang="en-GB" sz="1800">
              <a:cs typeface="Arial"/>
            </a:endParaRPr>
          </a:p>
          <a:p>
            <a:pPr lvl="1">
              <a:buFont typeface="Courier New" panose="02070309020205020404" pitchFamily="49" charset="0"/>
              <a:buChar char="o"/>
            </a:pPr>
            <a:r>
              <a:rPr lang="en-GB" sz="1800"/>
              <a:t>In some settings, for example domiciliary vaccination, this may require a responsible adult to be present for at least 15 minutes after vaccination. </a:t>
            </a:r>
            <a:endParaRPr lang="en-GB" sz="1800">
              <a:cs typeface="Arial"/>
            </a:endParaRPr>
          </a:p>
          <a:p>
            <a:pPr lvl="1">
              <a:buFont typeface="Courier New" panose="02070309020205020404" pitchFamily="49" charset="0"/>
              <a:buChar char="o"/>
            </a:pPr>
            <a:r>
              <a:rPr lang="en-GB" sz="1800"/>
              <a:t>No specific management is required for patients with a family history of allergies. </a:t>
            </a:r>
            <a:endParaRPr lang="en-GB" sz="1800">
              <a:cs typeface="Arial"/>
            </a:endParaRPr>
          </a:p>
          <a:p>
            <a:r>
              <a:rPr lang="en-GB" sz="1800" b="1"/>
              <a:t>As fainting can occur following vaccination, all those vaccinated with any of the COVID-19 vaccines should not drive for 15 minutes after vaccination.</a:t>
            </a:r>
            <a:endParaRPr lang="en-GB" sz="1800" b="1">
              <a:cs typeface="Arial"/>
            </a:endParaRPr>
          </a:p>
          <a:p>
            <a:endParaRPr lang="en-GB" sz="2000" b="1"/>
          </a:p>
        </p:txBody>
      </p:sp>
      <p:sp>
        <p:nvSpPr>
          <p:cNvPr id="5" name="Slide Number Placeholder 4">
            <a:extLst>
              <a:ext uri="{FF2B5EF4-FFF2-40B4-BE49-F238E27FC236}">
                <a16:creationId xmlns:a16="http://schemas.microsoft.com/office/drawing/2014/main" id="{314F46C2-E669-C273-2804-BEA9B446B628}"/>
              </a:ext>
            </a:extLst>
          </p:cNvPr>
          <p:cNvSpPr>
            <a:spLocks noGrp="1"/>
          </p:cNvSpPr>
          <p:nvPr>
            <p:ph type="sldNum" sz="quarter" idx="12"/>
          </p:nvPr>
        </p:nvSpPr>
        <p:spPr/>
        <p:txBody>
          <a:bodyPr/>
          <a:lstStyle/>
          <a:p>
            <a:fld id="{561D0CCE-8DCC-44DC-A653-AE62B1D84A52}" type="slidenum">
              <a:rPr lang="en-GB" smtClean="0"/>
              <a:pPr/>
              <a:t>41</a:t>
            </a:fld>
            <a:endParaRPr lang="en-GB"/>
          </a:p>
        </p:txBody>
      </p:sp>
    </p:spTree>
    <p:extLst>
      <p:ext uri="{BB962C8B-B14F-4D97-AF65-F5344CB8AC3E}">
        <p14:creationId xmlns:p14="http://schemas.microsoft.com/office/powerpoint/2010/main" val="21489597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b="1"/>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a:cs typeface="Arial"/>
              </a:rPr>
              <a:t>Information to be given includes:</a:t>
            </a:r>
            <a:endParaRPr lang="en-US" sz="180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which vaccine is being offered and the disease against which it protects</a:t>
            </a:r>
            <a:r>
              <a:rPr lang="en-US" sz="180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benefits/risks of immunisation versus risks of the disease</a:t>
            </a:r>
            <a:r>
              <a:rPr lang="en-US" sz="180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any possible vaccine reactions and what to do if these occur</a:t>
            </a:r>
            <a:endParaRPr lang="en-US" sz="1800">
              <a:cs typeface="Arial"/>
            </a:endParaRPr>
          </a:p>
          <a:p>
            <a:pPr marL="0" indent="0" defTabSz="687388" eaLnBrk="0" hangingPunct="0">
              <a:buNone/>
              <a:defRPr/>
            </a:pPr>
            <a:endParaRPr lang="en-GB" sz="1200"/>
          </a:p>
          <a:p>
            <a:pPr marL="0" indent="0" defTabSz="687388" eaLnBrk="0" hangingPunct="0">
              <a:buNone/>
              <a:defRPr/>
            </a:pPr>
            <a:endParaRPr lang="en-GB" sz="1200"/>
          </a:p>
          <a:p>
            <a:pPr marL="0" indent="0">
              <a:lnSpc>
                <a:spcPct val="100000"/>
              </a:lnSpc>
              <a:spcBef>
                <a:spcPts val="0"/>
              </a:spcBef>
              <a:buNone/>
            </a:pPr>
            <a:endParaRPr lang="en-GB" sz="2800"/>
          </a:p>
          <a:p>
            <a:pPr marL="0" indent="0">
              <a:buNone/>
            </a:pPr>
            <a:endParaRPr lang="en-GB"/>
          </a:p>
        </p:txBody>
      </p:sp>
      <p:sp>
        <p:nvSpPr>
          <p:cNvPr id="4" name="Slide Number Placeholder 3">
            <a:extLst>
              <a:ext uri="{FF2B5EF4-FFF2-40B4-BE49-F238E27FC236}">
                <a16:creationId xmlns:a16="http://schemas.microsoft.com/office/drawing/2014/main" id="{D94C5E6E-21D8-7E90-0B0D-B81EF55390B7}"/>
              </a:ext>
            </a:extLst>
          </p:cNvPr>
          <p:cNvSpPr>
            <a:spLocks noGrp="1"/>
          </p:cNvSpPr>
          <p:nvPr>
            <p:ph type="sldNum" sz="quarter" idx="12"/>
          </p:nvPr>
        </p:nvSpPr>
        <p:spPr>
          <a:xfrm>
            <a:off x="11326402" y="6381540"/>
            <a:ext cx="2743200" cy="365125"/>
          </a:xfrm>
        </p:spPr>
        <p:txBody>
          <a:bodyPr/>
          <a:lstStyle/>
          <a:p>
            <a:pPr algn="l"/>
            <a:fld id="{561D0CCE-8DCC-44DC-A653-AE62B1D84A52}" type="slidenum">
              <a:rPr lang="en-GB" smtClean="0"/>
              <a:pPr algn="l"/>
              <a:t>42</a:t>
            </a:fld>
            <a:endParaRPr lang="en-GB"/>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a:cs typeface="Arial"/>
              </a:rPr>
              <a:t>How much information should you give?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this will be personal to the individual at the time and will depend on their previous knowledge and discussions with others</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give people as much information as they need and/or want to make an informed decision</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some people will just ‘trust’ what you say while others want lots of information; either is fine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how much each individual needs is up to them, no one is obliged to seek full information</a:t>
            </a:r>
            <a:endParaRPr lang="en-US">
              <a:cs typeface="Arial"/>
            </a:endParaRP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a:solidFill>
                  <a:schemeClr val="tx1"/>
                </a:solidFill>
                <a:latin typeface="Arial"/>
                <a:ea typeface="+mn-ea"/>
                <a:cs typeface="+mn-cs"/>
                <a:hlinkClick r:id="rId3"/>
              </a:rPr>
              <a:t>Consent: the green book, chapter 2 - GOV.UK (www.gov.uk)</a:t>
            </a:r>
            <a:endParaRPr lang="en-US" sz="140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a:t>Consent is a process, not a one-off discussion and must consider 3 factors:</a:t>
            </a:r>
            <a:endParaRPr lang="en-GB">
              <a:cs typeface="Calibri"/>
            </a:endParaRPr>
          </a:p>
          <a:p>
            <a:pPr marL="285750" indent="-285750">
              <a:buClr>
                <a:srgbClr val="007C91"/>
              </a:buClr>
              <a:buFont typeface="Arial" panose="020B0604020202020204" pitchFamily="34" charset="0"/>
              <a:buChar char="•"/>
              <a:defRPr/>
            </a:pPr>
            <a:r>
              <a:rPr lang="en-GB" altLang="en-US">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459115" y="5944045"/>
            <a:ext cx="10440138" cy="738664"/>
          </a:xfrm>
          <a:prstGeom prst="rect">
            <a:avLst/>
          </a:prstGeom>
          <a:noFill/>
        </p:spPr>
        <p:txBody>
          <a:bodyPr wrap="square">
            <a:spAutoFit/>
          </a:bodyPr>
          <a:lstStyle/>
          <a:p>
            <a:r>
              <a:rPr lang="en-GB" sz="1400"/>
              <a:t>Mental capacity Act 2005 </a:t>
            </a:r>
            <a:r>
              <a:rPr lang="en-GB" sz="1400">
                <a:hlinkClick r:id="rId4"/>
              </a:rPr>
              <a:t>https://www.legislation.gov.uk/ukpga/2005/9/contents</a:t>
            </a:r>
            <a:endParaRPr lang="en-GB" sz="1400"/>
          </a:p>
          <a:p>
            <a:endParaRPr lang="en-GB" sz="1400"/>
          </a:p>
          <a:p>
            <a:endParaRPr lang="en-GB" sz="1400"/>
          </a:p>
        </p:txBody>
      </p:sp>
    </p:spTree>
    <p:extLst>
      <p:ext uri="{BB962C8B-B14F-4D97-AF65-F5344CB8AC3E}">
        <p14:creationId xmlns:p14="http://schemas.microsoft.com/office/powerpoint/2010/main" val="35911677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6136BF-251E-C096-4F26-BF8B238C25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C23C4C-0680-B947-5E90-F037B176706C}"/>
              </a:ext>
            </a:extLst>
          </p:cNvPr>
          <p:cNvSpPr>
            <a:spLocks noGrp="1"/>
          </p:cNvSpPr>
          <p:nvPr>
            <p:ph type="title"/>
          </p:nvPr>
        </p:nvSpPr>
        <p:spPr>
          <a:xfrm>
            <a:off x="838200" y="365125"/>
            <a:ext cx="10515600" cy="720139"/>
          </a:xfrm>
        </p:spPr>
        <p:txBody>
          <a:bodyPr lIns="91440" tIns="45720" rIns="91440" bIns="45720" anchor="t"/>
          <a:lstStyle/>
          <a:p>
            <a:r>
              <a:rPr lang="en-GB" b="1">
                <a:cs typeface="Arial"/>
              </a:rPr>
              <a:t>Self consent and Gillick Competence </a:t>
            </a:r>
            <a:endParaRPr lang="en-US"/>
          </a:p>
        </p:txBody>
      </p:sp>
      <p:sp>
        <p:nvSpPr>
          <p:cNvPr id="3" name="Content Placeholder 2">
            <a:extLst>
              <a:ext uri="{FF2B5EF4-FFF2-40B4-BE49-F238E27FC236}">
                <a16:creationId xmlns:a16="http://schemas.microsoft.com/office/drawing/2014/main" id="{77512E69-E11A-8471-A652-1C5D15DCBF3C}"/>
              </a:ext>
            </a:extLst>
          </p:cNvPr>
          <p:cNvSpPr>
            <a:spLocks noGrp="1"/>
          </p:cNvSpPr>
          <p:nvPr>
            <p:ph idx="1"/>
          </p:nvPr>
        </p:nvSpPr>
        <p:spPr>
          <a:xfrm>
            <a:off x="288235" y="1424932"/>
            <a:ext cx="11513951" cy="4351338"/>
          </a:xfrm>
        </p:spPr>
        <p:txBody>
          <a:bodyPr lIns="91440" tIns="45720" rIns="91440" bIns="45720" anchor="t"/>
          <a:lstStyle/>
          <a:p>
            <a:r>
              <a:rPr lang="en-GB" sz="1800">
                <a:ea typeface="+mn-lt"/>
                <a:cs typeface="+mn-lt"/>
              </a:rPr>
              <a:t>Young people under 16 should be made aware they can give their own consent to vaccination if they are assessed to be Gillick competent </a:t>
            </a:r>
          </a:p>
          <a:p>
            <a:pPr marL="285750" indent="-285750"/>
            <a:r>
              <a:rPr lang="en-GB" sz="1800">
                <a:ea typeface="+mn-lt"/>
                <a:cs typeface="+mn-lt"/>
              </a:rPr>
              <a:t>If a Gillick-competent young person consents to vaccination, a parent/guardian cannot override that consent </a:t>
            </a:r>
            <a:endParaRPr lang="en-US">
              <a:cs typeface="Arial"/>
            </a:endParaRPr>
          </a:p>
          <a:p>
            <a:pPr marL="285750" indent="-285750"/>
            <a:r>
              <a:rPr lang="en-GB" sz="1800">
                <a:ea typeface="+mn-lt"/>
                <a:cs typeface="+mn-lt"/>
              </a:rPr>
              <a:t>Where a Gillick competent young person has provided consent, vaccination can proceed despite the disagreement of one or both parents  </a:t>
            </a:r>
            <a:endParaRPr lang="en-GB" sz="1800">
              <a:cs typeface="Arial"/>
            </a:endParaRPr>
          </a:p>
          <a:p>
            <a:pPr marL="285750" indent="-285750"/>
            <a:r>
              <a:rPr lang="en-GB" sz="1800">
                <a:ea typeface="+mn-lt"/>
                <a:cs typeface="+mn-lt"/>
              </a:rPr>
              <a:t>A young person may be considered Gillick competent to make one decision but not another, depending on how complex each decision is  </a:t>
            </a:r>
          </a:p>
          <a:p>
            <a:pPr marL="285750" indent="-285750"/>
            <a:r>
              <a:rPr lang="en-GB" sz="1800">
                <a:ea typeface="+mn-lt"/>
                <a:cs typeface="+mn-lt"/>
              </a:rPr>
              <a:t>If in the assessment of the young person the health professional giving the immunisation felt the young person was not Gillick competent to consent to vaccination then the consent of someone with parental responsibility is required </a:t>
            </a:r>
            <a:endParaRPr lang="en-GB" sz="1800">
              <a:cs typeface="Arial"/>
            </a:endParaRPr>
          </a:p>
          <a:p>
            <a:pPr marL="285750" indent="-285750"/>
            <a:r>
              <a:rPr lang="en-GB" sz="1800">
                <a:ea typeface="+mn-lt"/>
                <a:cs typeface="+mn-lt"/>
              </a:rPr>
              <a:t>Further information on self consent and Gillick competence in children and young people is available from </a:t>
            </a:r>
            <a:r>
              <a:rPr lang="en-GB" sz="1800">
                <a:ea typeface="+mn-lt"/>
                <a:cs typeface="+mn-lt"/>
                <a:hlinkClick r:id="rId3"/>
              </a:rPr>
              <a:t>Consent: the green book, chapter 2 - GOV.UK</a:t>
            </a:r>
          </a:p>
          <a:p>
            <a:pPr>
              <a:buFont typeface="Arial"/>
              <a:buChar char="•"/>
            </a:pPr>
            <a:endParaRPr lang="en-GB" sz="1800">
              <a:ea typeface="+mn-lt"/>
              <a:cs typeface="+mn-lt"/>
            </a:endParaRPr>
          </a:p>
          <a:p>
            <a:pPr marL="0" indent="0">
              <a:buNone/>
            </a:pPr>
            <a:endParaRPr lang="en-GB" sz="2000">
              <a:cs typeface="Arial"/>
            </a:endParaRPr>
          </a:p>
          <a:p>
            <a:endParaRPr lang="en-GB" altLang="en-US" sz="1800">
              <a:ea typeface="ヒラギノ角ゴ Pro W3"/>
              <a:cs typeface="Arial"/>
            </a:endParaRPr>
          </a:p>
        </p:txBody>
      </p:sp>
      <p:sp>
        <p:nvSpPr>
          <p:cNvPr id="5" name="Slide Number Placeholder 4">
            <a:extLst>
              <a:ext uri="{FF2B5EF4-FFF2-40B4-BE49-F238E27FC236}">
                <a16:creationId xmlns:a16="http://schemas.microsoft.com/office/drawing/2014/main" id="{E517B0CB-AB23-5D08-23E6-844FB710D496}"/>
              </a:ext>
            </a:extLst>
          </p:cNvPr>
          <p:cNvSpPr>
            <a:spLocks noGrp="1"/>
          </p:cNvSpPr>
          <p:nvPr>
            <p:ph type="sldNum" sz="quarter" idx="12"/>
          </p:nvPr>
        </p:nvSpPr>
        <p:spPr/>
        <p:txBody>
          <a:bodyPr/>
          <a:lstStyle/>
          <a:p>
            <a:fld id="{561D0CCE-8DCC-44DC-A653-AE62B1D84A52}" type="slidenum">
              <a:rPr lang="en-GB" smtClean="0"/>
              <a:pPr/>
              <a:t>43</a:t>
            </a:fld>
            <a:endParaRPr lang="en-GB"/>
          </a:p>
        </p:txBody>
      </p:sp>
    </p:spTree>
    <p:extLst>
      <p:ext uri="{BB962C8B-B14F-4D97-AF65-F5344CB8AC3E}">
        <p14:creationId xmlns:p14="http://schemas.microsoft.com/office/powerpoint/2010/main" val="2816089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C53F4-5A97-4355-806E-E71F3429123D}"/>
              </a:ext>
            </a:extLst>
          </p:cNvPr>
          <p:cNvSpPr>
            <a:spLocks noGrp="1"/>
          </p:cNvSpPr>
          <p:nvPr>
            <p:ph type="title"/>
          </p:nvPr>
        </p:nvSpPr>
        <p:spPr>
          <a:xfrm>
            <a:off x="167148" y="117987"/>
            <a:ext cx="12001146" cy="452284"/>
          </a:xfrm>
        </p:spPr>
        <p:txBody>
          <a:bodyPr/>
          <a:lstStyle/>
          <a:p>
            <a:pPr algn="ctr"/>
            <a:r>
              <a:rPr lang="en-GB" sz="3600" b="1"/>
              <a:t>Reporting Adverse Events</a:t>
            </a:r>
            <a:br>
              <a:rPr lang="en-GB" sz="3600" b="1"/>
            </a:br>
            <a:endParaRPr lang="en-GB" sz="3600" b="1"/>
          </a:p>
        </p:txBody>
      </p:sp>
      <p:sp>
        <p:nvSpPr>
          <p:cNvPr id="3" name="Content Placeholder 2">
            <a:extLst>
              <a:ext uri="{FF2B5EF4-FFF2-40B4-BE49-F238E27FC236}">
                <a16:creationId xmlns:a16="http://schemas.microsoft.com/office/drawing/2014/main" id="{39A11E10-FB4B-4C00-8D30-D23C39681252}"/>
              </a:ext>
            </a:extLst>
          </p:cNvPr>
          <p:cNvSpPr>
            <a:spLocks noGrp="1"/>
          </p:cNvSpPr>
          <p:nvPr>
            <p:ph idx="1"/>
          </p:nvPr>
        </p:nvSpPr>
        <p:spPr>
          <a:xfrm>
            <a:off x="629265" y="776749"/>
            <a:ext cx="7981335" cy="4711846"/>
          </a:xfrm>
        </p:spPr>
        <p:txBody>
          <a:bodyPr/>
          <a:lstStyle/>
          <a:p>
            <a:r>
              <a:rPr lang="en-GB" sz="2000">
                <a:solidFill>
                  <a:srgbClr val="002060"/>
                </a:solidFill>
              </a:rPr>
              <a:t>Vaccinees should be advised that they can report any adverse reactions or suspected side effects to the MHRA through the online </a:t>
            </a:r>
            <a:r>
              <a:rPr lang="en-GB" sz="2000">
                <a:solidFill>
                  <a:srgbClr val="002060"/>
                </a:solidFill>
                <a:hlinkClick r:id="rId2"/>
              </a:rPr>
              <a:t>yellow card scheme </a:t>
            </a:r>
            <a:r>
              <a:rPr lang="en-GB" sz="2000">
                <a:solidFill>
                  <a:srgbClr val="002060"/>
                </a:solidFill>
              </a:rPr>
              <a:t>website or the Yellow Card app</a:t>
            </a:r>
          </a:p>
          <a:p>
            <a:r>
              <a:rPr lang="en-GB" altLang="en-US" sz="2000">
                <a:solidFill>
                  <a:srgbClr val="002060"/>
                </a:solidFill>
                <a:ea typeface="Source Sans Pro"/>
              </a:rPr>
              <a:t>Anyone (patients and HCWs) can make a Yellow Card report, even if they are uncertain as to whether a vaccine caused the condition</a:t>
            </a:r>
          </a:p>
          <a:p>
            <a:r>
              <a:rPr lang="en-GB" sz="2000" b="1"/>
              <a:t>▼ </a:t>
            </a:r>
            <a:r>
              <a:rPr lang="en-GB" sz="2000"/>
              <a:t>This medicinal product is subject to additional monitoring. This will allow quick identification of new safety information. Healthcare professionals are asked to report any suspected adverse reactions.</a:t>
            </a:r>
            <a:endParaRPr lang="en-GB" altLang="en-US" sz="2000">
              <a:solidFill>
                <a:srgbClr val="002060"/>
              </a:solidFill>
              <a:ea typeface="Source Sans Pro"/>
            </a:endParaRPr>
          </a:p>
          <a:p>
            <a:endParaRPr lang="en-GB"/>
          </a:p>
        </p:txBody>
      </p:sp>
      <p:sp>
        <p:nvSpPr>
          <p:cNvPr id="5" name="Slide Number Placeholder 4">
            <a:extLst>
              <a:ext uri="{FF2B5EF4-FFF2-40B4-BE49-F238E27FC236}">
                <a16:creationId xmlns:a16="http://schemas.microsoft.com/office/drawing/2014/main" id="{D633BA76-993F-426B-A73A-C762A18C9987}"/>
              </a:ext>
            </a:extLst>
          </p:cNvPr>
          <p:cNvSpPr>
            <a:spLocks noGrp="1"/>
          </p:cNvSpPr>
          <p:nvPr>
            <p:ph type="sldNum" sz="quarter" idx="12"/>
          </p:nvPr>
        </p:nvSpPr>
        <p:spPr/>
        <p:txBody>
          <a:bodyPr/>
          <a:lstStyle/>
          <a:p>
            <a:fld id="{561D0CCE-8DCC-44DC-A653-AE62B1D84A52}" type="slidenum">
              <a:rPr lang="en-GB" smtClean="0"/>
              <a:pPr/>
              <a:t>44</a:t>
            </a:fld>
            <a:endParaRPr lang="en-GB"/>
          </a:p>
        </p:txBody>
      </p:sp>
      <p:pic>
        <p:nvPicPr>
          <p:cNvPr id="6" name="Picture 5">
            <a:extLst>
              <a:ext uri="{FF2B5EF4-FFF2-40B4-BE49-F238E27FC236}">
                <a16:creationId xmlns:a16="http://schemas.microsoft.com/office/drawing/2014/main" id="{1B5BC04F-7B5E-4837-9DC2-60FA5160856A}"/>
              </a:ext>
            </a:extLst>
          </p:cNvPr>
          <p:cNvPicPr>
            <a:picLocks noChangeAspect="1"/>
          </p:cNvPicPr>
          <p:nvPr/>
        </p:nvPicPr>
        <p:blipFill>
          <a:blip r:embed="rId3" cstate="print"/>
          <a:stretch>
            <a:fillRect/>
          </a:stretch>
        </p:blipFill>
        <p:spPr>
          <a:xfrm>
            <a:off x="8712827" y="776749"/>
            <a:ext cx="3229324" cy="4059111"/>
          </a:xfrm>
          <a:prstGeom prst="rect">
            <a:avLst/>
          </a:prstGeom>
        </p:spPr>
      </p:pic>
      <p:sp>
        <p:nvSpPr>
          <p:cNvPr id="7" name="TextBox 6">
            <a:extLst>
              <a:ext uri="{FF2B5EF4-FFF2-40B4-BE49-F238E27FC236}">
                <a16:creationId xmlns:a16="http://schemas.microsoft.com/office/drawing/2014/main" id="{BCBB1DE6-B35F-44C2-A897-4269731CEA1C}"/>
              </a:ext>
            </a:extLst>
          </p:cNvPr>
          <p:cNvSpPr txBox="1"/>
          <p:nvPr/>
        </p:nvSpPr>
        <p:spPr>
          <a:xfrm>
            <a:off x="8712828" y="4916129"/>
            <a:ext cx="3229323" cy="923330"/>
          </a:xfrm>
          <a:prstGeom prst="rect">
            <a:avLst/>
          </a:prstGeom>
          <a:noFill/>
        </p:spPr>
        <p:txBody>
          <a:bodyPr wrap="square" rtlCol="0">
            <a:spAutoFit/>
          </a:bodyPr>
          <a:lstStyle/>
          <a:p>
            <a:r>
              <a:rPr lang="en-GB"/>
              <a:t>The QR code can be used for quick and easy access to the Yellow Card reporting site.</a:t>
            </a:r>
          </a:p>
        </p:txBody>
      </p:sp>
      <p:pic>
        <p:nvPicPr>
          <p:cNvPr id="8" name="Picture 2">
            <a:extLst>
              <a:ext uri="{FF2B5EF4-FFF2-40B4-BE49-F238E27FC236}">
                <a16:creationId xmlns:a16="http://schemas.microsoft.com/office/drawing/2014/main" id="{7ED0D74E-641A-4C77-859F-14EE29E07B4D}"/>
              </a:ext>
            </a:extLst>
          </p:cNvPr>
          <p:cNvPicPr>
            <a:picLocks noChangeAspect="1" noChangeArrowheads="1"/>
          </p:cNvPicPr>
          <p:nvPr/>
        </p:nvPicPr>
        <p:blipFill>
          <a:blip r:embed="rId4" cstate="print"/>
          <a:srcRect t="22614" r="84051" b="64341"/>
          <a:stretch>
            <a:fillRect/>
          </a:stretch>
        </p:blipFill>
        <p:spPr bwMode="auto">
          <a:xfrm>
            <a:off x="2993625" y="3429000"/>
            <a:ext cx="3393189" cy="1474422"/>
          </a:xfrm>
          <a:prstGeom prst="rect">
            <a:avLst/>
          </a:prstGeom>
          <a:noFill/>
          <a:ln w="9525">
            <a:noFill/>
            <a:miter lim="800000"/>
            <a:headEnd/>
            <a:tailEnd/>
          </a:ln>
        </p:spPr>
      </p:pic>
      <p:sp>
        <p:nvSpPr>
          <p:cNvPr id="10" name="TextBox 9">
            <a:extLst>
              <a:ext uri="{FF2B5EF4-FFF2-40B4-BE49-F238E27FC236}">
                <a16:creationId xmlns:a16="http://schemas.microsoft.com/office/drawing/2014/main" id="{80779D91-1844-4F96-87DC-9C6E6D70ACD3}"/>
              </a:ext>
            </a:extLst>
          </p:cNvPr>
          <p:cNvSpPr txBox="1"/>
          <p:nvPr/>
        </p:nvSpPr>
        <p:spPr>
          <a:xfrm>
            <a:off x="2639398" y="5146961"/>
            <a:ext cx="4284043" cy="461665"/>
          </a:xfrm>
          <a:prstGeom prst="rect">
            <a:avLst/>
          </a:prstGeom>
          <a:noFill/>
        </p:spPr>
        <p:txBody>
          <a:bodyPr wrap="square">
            <a:spAutoFit/>
          </a:bodyPr>
          <a:lstStyle/>
          <a:p>
            <a:pPr marL="0" indent="0" algn="ctr">
              <a:buNone/>
            </a:pPr>
            <a:r>
              <a:rPr lang="en-GB" sz="2400" u="sng">
                <a:solidFill>
                  <a:srgbClr val="0563C1"/>
                </a:solidFill>
                <a:effectLst/>
                <a:ea typeface="Calibri" panose="020F0502020204030204" pitchFamily="34" charset="0"/>
                <a:cs typeface="Times New Roman" panose="02020603050405020304" pitchFamily="18" charset="0"/>
                <a:hlinkClick r:id="rId5"/>
              </a:rPr>
              <a:t>www.mhra.gov.uk/yellowcard</a:t>
            </a:r>
            <a:r>
              <a:rPr lang="en-GB" sz="2400">
                <a:effectLst/>
                <a:ea typeface="Calibri" panose="020F0502020204030204" pitchFamily="34" charset="0"/>
                <a:cs typeface="Times New Roman" panose="02020603050405020304" pitchFamily="18" charset="0"/>
              </a:rPr>
              <a:t> </a:t>
            </a:r>
            <a:endParaRPr lang="en-GB" sz="2400">
              <a:solidFill>
                <a:srgbClr val="002060"/>
              </a:solidFill>
            </a:endParaRPr>
          </a:p>
        </p:txBody>
      </p:sp>
    </p:spTree>
    <p:extLst>
      <p:ext uri="{BB962C8B-B14F-4D97-AF65-F5344CB8AC3E}">
        <p14:creationId xmlns:p14="http://schemas.microsoft.com/office/powerpoint/2010/main" val="4987327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45476-77CE-F7F5-5A35-4C4D1E1EEB14}"/>
              </a:ext>
            </a:extLst>
          </p:cNvPr>
          <p:cNvSpPr>
            <a:spLocks noGrp="1"/>
          </p:cNvSpPr>
          <p:nvPr>
            <p:ph type="title"/>
          </p:nvPr>
        </p:nvSpPr>
        <p:spPr>
          <a:xfrm>
            <a:off x="633691" y="-2996"/>
            <a:ext cx="10515600" cy="599199"/>
          </a:xfrm>
        </p:spPr>
        <p:txBody>
          <a:bodyPr/>
          <a:lstStyle/>
          <a:p>
            <a:r>
              <a:rPr lang="en-GB" sz="3600" b="1"/>
              <a:t>Key messages</a:t>
            </a:r>
            <a:endParaRPr lang="en-GB" sz="3600"/>
          </a:p>
        </p:txBody>
      </p:sp>
      <p:sp>
        <p:nvSpPr>
          <p:cNvPr id="3" name="Content Placeholder 2">
            <a:extLst>
              <a:ext uri="{FF2B5EF4-FFF2-40B4-BE49-F238E27FC236}">
                <a16:creationId xmlns:a16="http://schemas.microsoft.com/office/drawing/2014/main" id="{BD402192-D26C-9010-6E26-781F59E57095}"/>
              </a:ext>
            </a:extLst>
          </p:cNvPr>
          <p:cNvSpPr>
            <a:spLocks noGrp="1"/>
          </p:cNvSpPr>
          <p:nvPr>
            <p:ph idx="1"/>
          </p:nvPr>
        </p:nvSpPr>
        <p:spPr>
          <a:xfrm>
            <a:off x="313338" y="478917"/>
            <a:ext cx="11565323" cy="4829674"/>
          </a:xfrm>
        </p:spPr>
        <p:txBody>
          <a:bodyPr lIns="91440" tIns="45720" rIns="91440" bIns="45720" anchor="t"/>
          <a:lstStyle/>
          <a:p>
            <a:r>
              <a:rPr lang="en-GB" sz="1600" b="0" i="0">
                <a:effectLst/>
              </a:rPr>
              <a:t>COVID-19 is now a relatively mild disease for the vast majority of people. This ongoing increase in population immunity permits the development of a more targeted programme aimed at those at higher risk of developing serious COVID-19 disease.</a:t>
            </a:r>
            <a:endParaRPr lang="en-GB" sz="1600" b="0" i="0">
              <a:effectLst/>
              <a:cs typeface="Arial"/>
            </a:endParaRPr>
          </a:p>
          <a:p>
            <a:r>
              <a:rPr lang="en-GB" sz="1600"/>
              <a:t>For those eligible for vaccination during seasonal campaigns, a single dose is now offered at least </a:t>
            </a:r>
            <a:r>
              <a:rPr lang="en-GB" sz="1600" b="1"/>
              <a:t>three months after any previous dose</a:t>
            </a:r>
            <a:r>
              <a:rPr lang="en-GB" sz="1600"/>
              <a:t>. This interval applies to any vaccine, regardless of the product given for the previous doses and irrespective of age.</a:t>
            </a:r>
            <a:endParaRPr lang="en-GB" sz="1600">
              <a:cs typeface="Arial"/>
            </a:endParaRPr>
          </a:p>
          <a:p>
            <a:r>
              <a:rPr lang="en-GB" sz="1600">
                <a:effectLst/>
                <a:latin typeface="Arial"/>
                <a:ea typeface="Times New Roman" panose="02020603050405020304" pitchFamily="18" charset="0"/>
                <a:cs typeface="Arial"/>
              </a:rPr>
              <a:t>Previously vaccinated </a:t>
            </a:r>
            <a:r>
              <a:rPr lang="en-GB" sz="1600" err="1">
                <a:effectLst/>
                <a:latin typeface="Arial"/>
                <a:ea typeface="Times New Roman" panose="02020603050405020304" pitchFamily="18" charset="0"/>
                <a:cs typeface="Arial"/>
              </a:rPr>
              <a:t>i</a:t>
            </a:r>
            <a:r>
              <a:rPr lang="x-none" sz="1600">
                <a:effectLst/>
                <a:latin typeface="Arial"/>
                <a:ea typeface="Times New Roman" panose="02020603050405020304" pitchFamily="18" charset="0"/>
                <a:cs typeface="Arial"/>
              </a:rPr>
              <a:t>ndividuals who </a:t>
            </a:r>
            <a:r>
              <a:rPr lang="en-GB" sz="1600">
                <a:effectLst/>
                <a:latin typeface="Arial"/>
                <a:ea typeface="Times New Roman" panose="02020603050405020304" pitchFamily="18" charset="0"/>
                <a:cs typeface="Arial"/>
              </a:rPr>
              <a:t>become or have recently become severely </a:t>
            </a:r>
            <a:r>
              <a:rPr lang="x-none" sz="1600">
                <a:effectLst/>
                <a:latin typeface="Arial"/>
                <a:ea typeface="Times New Roman" panose="02020603050405020304" pitchFamily="18" charset="0"/>
                <a:cs typeface="Arial"/>
              </a:rPr>
              <a:t>immunosuppressed</a:t>
            </a:r>
            <a:r>
              <a:rPr lang="x-none" sz="1600" b="1">
                <a:effectLst/>
                <a:latin typeface="Arial"/>
                <a:ea typeface="Times New Roman" panose="02020603050405020304" pitchFamily="18" charset="0"/>
                <a:cs typeface="Arial"/>
              </a:rPr>
              <a:t> </a:t>
            </a:r>
            <a:r>
              <a:rPr lang="en-GB" sz="1600">
                <a:effectLst/>
                <a:latin typeface="Arial"/>
                <a:ea typeface="Times New Roman" panose="02020603050405020304" pitchFamily="18" charset="0"/>
                <a:cs typeface="Arial"/>
              </a:rPr>
              <a:t>should be considered for an additional dose of the vaccine regardless of their past vaccination history. The additional dose can be offered at a </a:t>
            </a:r>
            <a:r>
              <a:rPr lang="en-GB" sz="1600" b="1">
                <a:effectLst/>
                <a:latin typeface="Arial"/>
                <a:ea typeface="Times New Roman" panose="02020603050405020304" pitchFamily="18" charset="0"/>
                <a:cs typeface="Arial"/>
              </a:rPr>
              <a:t>minimum interval of 3 months (91 days) from previous dose.</a:t>
            </a:r>
          </a:p>
          <a:p>
            <a:pPr>
              <a:spcAft>
                <a:spcPts val="300"/>
              </a:spcAft>
            </a:pPr>
            <a:r>
              <a:rPr lang="en-GB" sz="1600">
                <a:effectLst/>
                <a:latin typeface="Arial"/>
                <a:ea typeface="Times New Roman" panose="02020603050405020304" pitchFamily="18" charset="0"/>
                <a:cs typeface="Arial"/>
              </a:rPr>
              <a:t>Previously unvaccinated individuals </a:t>
            </a:r>
            <a:r>
              <a:rPr lang="en-GB" sz="1600" baseline="30000">
                <a:effectLst/>
                <a:latin typeface="Calibri"/>
                <a:ea typeface="Calibri"/>
                <a:cs typeface="Times New Roman"/>
              </a:rPr>
              <a:t> </a:t>
            </a:r>
            <a:r>
              <a:rPr lang="en-GB" sz="1600">
                <a:effectLst/>
                <a:latin typeface="Arial"/>
                <a:ea typeface="Times New Roman" panose="02020603050405020304" pitchFamily="18" charset="0"/>
                <a:cs typeface="Arial"/>
              </a:rPr>
              <a:t>who become or have recently become severely immunosuppressed, should be considered for a first dose of vaccination </a:t>
            </a:r>
            <a:r>
              <a:rPr lang="en-GB" sz="1600" b="1">
                <a:effectLst/>
                <a:latin typeface="Arial"/>
                <a:ea typeface="Times New Roman" panose="02020603050405020304" pitchFamily="18" charset="0"/>
                <a:cs typeface="Arial"/>
              </a:rPr>
              <a:t>(off label) </a:t>
            </a:r>
            <a:r>
              <a:rPr lang="en-GB" sz="1600">
                <a:effectLst/>
                <a:latin typeface="Arial"/>
                <a:ea typeface="Times New Roman" panose="02020603050405020304" pitchFamily="18" charset="0"/>
                <a:cs typeface="Arial"/>
              </a:rPr>
              <a:t>and the second dose given </a:t>
            </a:r>
            <a:r>
              <a:rPr lang="en-GB" sz="1600" b="1">
                <a:effectLst/>
                <a:latin typeface="Arial"/>
                <a:ea typeface="Times New Roman" panose="02020603050405020304" pitchFamily="18" charset="0"/>
                <a:cs typeface="Arial"/>
              </a:rPr>
              <a:t>ideally at an interval of 8-12 weeks from the previous dose. </a:t>
            </a:r>
            <a:r>
              <a:rPr lang="en-GB" sz="1600">
                <a:effectLst/>
                <a:latin typeface="Arial"/>
                <a:ea typeface="Times New Roman" panose="02020603050405020304" pitchFamily="18" charset="0"/>
                <a:cs typeface="Arial"/>
              </a:rPr>
              <a:t>I</a:t>
            </a:r>
            <a:r>
              <a:rPr lang="en-GB" sz="1600">
                <a:effectLst/>
                <a:ea typeface="Calibri"/>
                <a:cs typeface="Times New Roman"/>
              </a:rPr>
              <a:t>ncluding individuals who receive bone marrow transplants, CAR-T therapy as they may have lost immunological memory of previous vaccination.</a:t>
            </a:r>
          </a:p>
          <a:p>
            <a:r>
              <a:rPr lang="en-GB" sz="1600">
                <a:effectLst/>
                <a:ea typeface="Calibri"/>
                <a:cs typeface="Arial"/>
              </a:rPr>
              <a:t>For individuals about to receive planned immunosuppressive treatment, a </a:t>
            </a:r>
            <a:r>
              <a:rPr lang="en-GB" sz="1600" b="1">
                <a:effectLst/>
                <a:ea typeface="Calibri"/>
                <a:cs typeface="Arial"/>
              </a:rPr>
              <a:t>minimum interval of 3 weeks </a:t>
            </a:r>
            <a:r>
              <a:rPr lang="en-GB" sz="1600">
                <a:effectLst/>
                <a:ea typeface="Calibri"/>
                <a:cs typeface="Arial"/>
              </a:rPr>
              <a:t>between COVID-19 doses may be followed, to enable the vaccine to be given whilst the individual’s immune system is better able to respond.</a:t>
            </a:r>
            <a:endParaRPr lang="en-GB" sz="1600" b="0" i="0">
              <a:effectLst/>
              <a:latin typeface="+mn-lt"/>
              <a:ea typeface="Calibri"/>
              <a:cs typeface="Arial"/>
            </a:endParaRPr>
          </a:p>
          <a:p>
            <a:r>
              <a:rPr lang="en-US" sz="1600">
                <a:latin typeface="Arial"/>
                <a:ea typeface="Calibri"/>
                <a:cs typeface="Calibri"/>
              </a:rPr>
              <a:t>Compared to autumn 2024-25, the increase in the lowest age eligible (from 65 to 75 years) now bring the autumn and spring campaigns eligibility into alignment. This is based on the same principles and evidence as outlined previously, with vaccine being targeted at those with the highest risk of severe disease, where the greatest impact will be felt. </a:t>
            </a:r>
            <a:r>
              <a:rPr lang="en-GB" sz="1600">
                <a:latin typeface="Arial"/>
                <a:ea typeface="Calibri"/>
                <a:cs typeface="Calibri"/>
                <a:hlinkClick r:id="rId2"/>
              </a:rPr>
              <a:t>COVID-19 chapter of the Green Book</a:t>
            </a:r>
            <a:r>
              <a:rPr lang="en-US" sz="1600">
                <a:latin typeface="Arial"/>
                <a:ea typeface="Calibri"/>
                <a:cs typeface="Calibri"/>
              </a:rPr>
              <a:t> </a:t>
            </a:r>
            <a:endParaRPr lang="en-GB" sz="1600">
              <a:latin typeface="Arial"/>
              <a:ea typeface="Calibri"/>
              <a:cs typeface="Arial"/>
            </a:endParaRPr>
          </a:p>
          <a:p>
            <a:r>
              <a:rPr lang="en-GB" sz="1600">
                <a:ea typeface="Calibri"/>
                <a:cs typeface="Arial"/>
              </a:rPr>
              <a:t>Only pregnant women who fall into the immunosuppressed category, as defined in ‘immunosuppression’ sections of tables 3 &amp; 4 of the </a:t>
            </a:r>
            <a:r>
              <a:rPr lang="en-GB" sz="1600">
                <a:ea typeface="Calibri"/>
                <a:cs typeface="Arial"/>
                <a:hlinkClick r:id="rId2"/>
              </a:rPr>
              <a:t>COVID-19 chapter of the Green Book</a:t>
            </a:r>
            <a:r>
              <a:rPr lang="en-US" sz="1600">
                <a:ea typeface="Calibri"/>
                <a:cs typeface="Arial"/>
              </a:rPr>
              <a:t> </a:t>
            </a:r>
            <a:r>
              <a:rPr lang="en-GB" sz="1600">
                <a:ea typeface="Calibri"/>
                <a:cs typeface="Arial"/>
              </a:rPr>
              <a:t>are eligible for a COVID-19 vaccine in the autumn 2025 campaign.  </a:t>
            </a:r>
            <a:endParaRPr lang="en-GB" sz="1600">
              <a:solidFill>
                <a:srgbClr val="212A73"/>
              </a:solidFill>
              <a:ea typeface="Calibri"/>
              <a:cs typeface="Arial"/>
            </a:endParaRPr>
          </a:p>
          <a:p>
            <a:endParaRPr lang="en-GB" sz="1600">
              <a:cs typeface="Arial"/>
            </a:endParaRPr>
          </a:p>
        </p:txBody>
      </p:sp>
      <p:sp>
        <p:nvSpPr>
          <p:cNvPr id="5" name="Slide Number Placeholder 4">
            <a:extLst>
              <a:ext uri="{FF2B5EF4-FFF2-40B4-BE49-F238E27FC236}">
                <a16:creationId xmlns:a16="http://schemas.microsoft.com/office/drawing/2014/main" id="{E3477E22-2ECC-0BD9-6766-ECB2F83EAF1A}"/>
              </a:ext>
            </a:extLst>
          </p:cNvPr>
          <p:cNvSpPr>
            <a:spLocks noGrp="1"/>
          </p:cNvSpPr>
          <p:nvPr>
            <p:ph type="sldNum" sz="quarter" idx="12"/>
          </p:nvPr>
        </p:nvSpPr>
        <p:spPr/>
        <p:txBody>
          <a:bodyPr/>
          <a:lstStyle/>
          <a:p>
            <a:fld id="{561D0CCE-8DCC-44DC-A653-AE62B1D84A52}" type="slidenum">
              <a:rPr lang="en-GB" smtClean="0"/>
              <a:pPr/>
              <a:t>45</a:t>
            </a:fld>
            <a:endParaRPr lang="en-GB"/>
          </a:p>
        </p:txBody>
      </p:sp>
    </p:spTree>
    <p:extLst>
      <p:ext uri="{BB962C8B-B14F-4D97-AF65-F5344CB8AC3E}">
        <p14:creationId xmlns:p14="http://schemas.microsoft.com/office/powerpoint/2010/main" val="8036448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DAE5E-3EE2-8190-D62A-6CF699976F63}"/>
              </a:ext>
            </a:extLst>
          </p:cNvPr>
          <p:cNvSpPr>
            <a:spLocks noGrp="1"/>
          </p:cNvSpPr>
          <p:nvPr>
            <p:ph type="title"/>
          </p:nvPr>
        </p:nvSpPr>
        <p:spPr>
          <a:xfrm>
            <a:off x="1" y="0"/>
            <a:ext cx="12191999" cy="629265"/>
          </a:xfrm>
        </p:spPr>
        <p:txBody>
          <a:bodyPr/>
          <a:lstStyle/>
          <a:p>
            <a:pPr algn="ctr"/>
            <a:r>
              <a:rPr lang="en-GB" sz="4400" b="1">
                <a:solidFill>
                  <a:srgbClr val="002060"/>
                </a:solidFill>
              </a:rPr>
              <a:t>Public resources Autumn 2025</a:t>
            </a:r>
            <a:endParaRPr lang="en-GB" b="1">
              <a:solidFill>
                <a:srgbClr val="002060"/>
              </a:solidFill>
            </a:endParaRPr>
          </a:p>
        </p:txBody>
      </p:sp>
      <p:sp>
        <p:nvSpPr>
          <p:cNvPr id="5" name="Slide Number Placeholder 4">
            <a:extLst>
              <a:ext uri="{FF2B5EF4-FFF2-40B4-BE49-F238E27FC236}">
                <a16:creationId xmlns:a16="http://schemas.microsoft.com/office/drawing/2014/main" id="{188B6699-41C7-4B82-5477-009F55DA714A}"/>
              </a:ext>
            </a:extLst>
          </p:cNvPr>
          <p:cNvSpPr>
            <a:spLocks noGrp="1"/>
          </p:cNvSpPr>
          <p:nvPr>
            <p:ph type="sldNum" sz="quarter" idx="12"/>
          </p:nvPr>
        </p:nvSpPr>
        <p:spPr/>
        <p:txBody>
          <a:bodyPr/>
          <a:lstStyle/>
          <a:p>
            <a:fld id="{561D0CCE-8DCC-44DC-A653-AE62B1D84A52}" type="slidenum">
              <a:rPr lang="en-GB" smtClean="0"/>
              <a:pPr/>
              <a:t>46</a:t>
            </a:fld>
            <a:endParaRPr lang="en-GB"/>
          </a:p>
        </p:txBody>
      </p:sp>
      <p:sp>
        <p:nvSpPr>
          <p:cNvPr id="9" name="TextBox 8">
            <a:extLst>
              <a:ext uri="{FF2B5EF4-FFF2-40B4-BE49-F238E27FC236}">
                <a16:creationId xmlns:a16="http://schemas.microsoft.com/office/drawing/2014/main" id="{BF86B399-F2D3-7939-B164-C874A030F24D}"/>
              </a:ext>
            </a:extLst>
          </p:cNvPr>
          <p:cNvSpPr txBox="1"/>
          <p:nvPr/>
        </p:nvSpPr>
        <p:spPr>
          <a:xfrm>
            <a:off x="1945759" y="577480"/>
            <a:ext cx="8036442" cy="646331"/>
          </a:xfrm>
          <a:prstGeom prst="rect">
            <a:avLst/>
          </a:prstGeom>
          <a:noFill/>
        </p:spPr>
        <p:txBody>
          <a:bodyPr wrap="square" lIns="91440" tIns="45720" rIns="91440" bIns="45720" anchor="t">
            <a:spAutoFit/>
          </a:bodyPr>
          <a:lstStyle/>
          <a:p>
            <a:pPr marL="0" indent="0" algn="ctr">
              <a:buNone/>
            </a:pPr>
            <a:r>
              <a:rPr lang="en-GB" sz="1800">
                <a:hlinkClick r:id="rId3"/>
              </a:rPr>
              <a:t>Immunisation and Vaccines - Public Health Wales (</a:t>
            </a:r>
            <a:r>
              <a:rPr lang="en-GB" sz="1800" err="1">
                <a:hlinkClick r:id="rId3"/>
              </a:rPr>
              <a:t>nhs.wales</a:t>
            </a:r>
            <a:r>
              <a:rPr lang="en-GB" sz="1800">
                <a:hlinkClick r:id="rId3"/>
              </a:rPr>
              <a:t>)</a:t>
            </a:r>
            <a:endParaRPr lang="en-GB" sz="1800"/>
          </a:p>
          <a:p>
            <a:pPr algn="ctr"/>
            <a:r>
              <a:rPr lang="en-GB">
                <a:hlinkClick r:id="rId4"/>
              </a:rPr>
              <a:t>Leaflets - Public Health Wales</a:t>
            </a:r>
            <a:endParaRPr lang="en-GB" sz="1800"/>
          </a:p>
        </p:txBody>
      </p:sp>
      <p:pic>
        <p:nvPicPr>
          <p:cNvPr id="7" name="Picture 6" descr="A person and child smiling&#10;&#10;AI-generated content may be incorrect.">
            <a:extLst>
              <a:ext uri="{FF2B5EF4-FFF2-40B4-BE49-F238E27FC236}">
                <a16:creationId xmlns:a16="http://schemas.microsoft.com/office/drawing/2014/main" id="{1BA08F1F-C610-4B7A-639B-163A88F1A64A}"/>
              </a:ext>
            </a:extLst>
          </p:cNvPr>
          <p:cNvPicPr>
            <a:picLocks noChangeAspect="1"/>
          </p:cNvPicPr>
          <p:nvPr/>
        </p:nvPicPr>
        <p:blipFill>
          <a:blip r:embed="rId5"/>
          <a:stretch>
            <a:fillRect/>
          </a:stretch>
        </p:blipFill>
        <p:spPr>
          <a:xfrm>
            <a:off x="7792526" y="1429408"/>
            <a:ext cx="2189674" cy="4218215"/>
          </a:xfrm>
          <a:prstGeom prst="rect">
            <a:avLst/>
          </a:prstGeom>
        </p:spPr>
      </p:pic>
      <p:pic>
        <p:nvPicPr>
          <p:cNvPr id="8" name="Picture 7" descr="A person and a child smiling&#10;&#10;AI-generated content may be incorrect.">
            <a:extLst>
              <a:ext uri="{FF2B5EF4-FFF2-40B4-BE49-F238E27FC236}">
                <a16:creationId xmlns:a16="http://schemas.microsoft.com/office/drawing/2014/main" id="{5A202255-2D44-30A9-93BF-E33A6003FEB9}"/>
              </a:ext>
            </a:extLst>
          </p:cNvPr>
          <p:cNvPicPr>
            <a:picLocks noChangeAspect="1"/>
          </p:cNvPicPr>
          <p:nvPr/>
        </p:nvPicPr>
        <p:blipFill>
          <a:blip r:embed="rId6"/>
          <a:stretch>
            <a:fillRect/>
          </a:stretch>
        </p:blipFill>
        <p:spPr>
          <a:xfrm rot="10800000">
            <a:off x="9649967" y="672936"/>
            <a:ext cx="2179981" cy="4218215"/>
          </a:xfrm>
          <a:prstGeom prst="rect">
            <a:avLst/>
          </a:prstGeom>
        </p:spPr>
      </p:pic>
      <p:sp>
        <p:nvSpPr>
          <p:cNvPr id="10" name="TextBox 9">
            <a:extLst>
              <a:ext uri="{FF2B5EF4-FFF2-40B4-BE49-F238E27FC236}">
                <a16:creationId xmlns:a16="http://schemas.microsoft.com/office/drawing/2014/main" id="{E0811C4E-9CCE-4766-FD11-1D75576C9F24}"/>
              </a:ext>
            </a:extLst>
          </p:cNvPr>
          <p:cNvSpPr txBox="1"/>
          <p:nvPr/>
        </p:nvSpPr>
        <p:spPr>
          <a:xfrm>
            <a:off x="-69550" y="5715001"/>
            <a:ext cx="455220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Arial"/>
              </a:rPr>
              <a:t>COVID-19 Poster</a:t>
            </a:r>
          </a:p>
        </p:txBody>
      </p:sp>
      <p:sp>
        <p:nvSpPr>
          <p:cNvPr id="11" name="TextBox 10">
            <a:extLst>
              <a:ext uri="{FF2B5EF4-FFF2-40B4-BE49-F238E27FC236}">
                <a16:creationId xmlns:a16="http://schemas.microsoft.com/office/drawing/2014/main" id="{36969AA9-243B-46FF-9409-E101DD9CDFEA}"/>
              </a:ext>
            </a:extLst>
          </p:cNvPr>
          <p:cNvSpPr txBox="1"/>
          <p:nvPr/>
        </p:nvSpPr>
        <p:spPr>
          <a:xfrm>
            <a:off x="6947065" y="5818909"/>
            <a:ext cx="4631376" cy="3661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Arial"/>
              </a:rPr>
              <a:t>COVID-19  Information Leaflet</a:t>
            </a:r>
          </a:p>
        </p:txBody>
      </p:sp>
      <p:pic>
        <p:nvPicPr>
          <p:cNvPr id="12" name="Picture 11" descr="A poster with text and images of a person and person&#10;&#10;AI-generated content may be incorrect.">
            <a:extLst>
              <a:ext uri="{FF2B5EF4-FFF2-40B4-BE49-F238E27FC236}">
                <a16:creationId xmlns:a16="http://schemas.microsoft.com/office/drawing/2014/main" id="{62A45A23-33A7-1C9A-19A3-0204791AD9C5}"/>
              </a:ext>
            </a:extLst>
          </p:cNvPr>
          <p:cNvPicPr>
            <a:picLocks noChangeAspect="1"/>
          </p:cNvPicPr>
          <p:nvPr/>
        </p:nvPicPr>
        <p:blipFill>
          <a:blip r:embed="rId7"/>
          <a:stretch>
            <a:fillRect/>
          </a:stretch>
        </p:blipFill>
        <p:spPr>
          <a:xfrm>
            <a:off x="712235" y="1716795"/>
            <a:ext cx="2814551" cy="3906765"/>
          </a:xfrm>
          <a:prstGeom prst="rect">
            <a:avLst/>
          </a:prstGeom>
        </p:spPr>
      </p:pic>
      <p:sp>
        <p:nvSpPr>
          <p:cNvPr id="3" name="TextBox 2">
            <a:extLst>
              <a:ext uri="{FF2B5EF4-FFF2-40B4-BE49-F238E27FC236}">
                <a16:creationId xmlns:a16="http://schemas.microsoft.com/office/drawing/2014/main" id="{BD5CD69A-028D-4C0F-66B9-CDCAA5B09137}"/>
              </a:ext>
            </a:extLst>
          </p:cNvPr>
          <p:cNvSpPr txBox="1"/>
          <p:nvPr/>
        </p:nvSpPr>
        <p:spPr>
          <a:xfrm>
            <a:off x="4133088" y="1920240"/>
            <a:ext cx="3035808" cy="1477328"/>
          </a:xfrm>
          <a:prstGeom prst="rect">
            <a:avLst/>
          </a:prstGeom>
          <a:noFill/>
        </p:spPr>
        <p:txBody>
          <a:bodyPr wrap="square" rtlCol="0">
            <a:spAutoFit/>
          </a:bodyPr>
          <a:lstStyle/>
          <a:p>
            <a:pPr algn="ctr"/>
            <a:r>
              <a:rPr lang="en-GB">
                <a:hlinkClick r:id="rId8">
                  <a:extLst>
                    <a:ext uri="{A12FA001-AC4F-418D-AE19-62706E023703}">
                      <ahyp:hlinkClr xmlns:ahyp="http://schemas.microsoft.com/office/drawing/2018/hyperlinkcolor" val="tx"/>
                    </a:ext>
                  </a:extLst>
                </a:hlinkClick>
              </a:rPr>
              <a:t>Order for </a:t>
            </a:r>
            <a:r>
              <a:rPr lang="en-GB" b="1">
                <a:hlinkClick r:id="rId8">
                  <a:extLst>
                    <a:ext uri="{A12FA001-AC4F-418D-AE19-62706E023703}">
                      <ahyp:hlinkClr xmlns:ahyp="http://schemas.microsoft.com/office/drawing/2018/hyperlinkcolor" val="tx"/>
                    </a:ext>
                  </a:extLst>
                </a:hlinkClick>
              </a:rPr>
              <a:t>FREE</a:t>
            </a:r>
            <a:r>
              <a:rPr lang="en-GB">
                <a:hlinkClick r:id="rId8">
                  <a:extLst>
                    <a:ext uri="{A12FA001-AC4F-418D-AE19-62706E023703}">
                      <ahyp:hlinkClr xmlns:ahyp="http://schemas.microsoft.com/office/drawing/2018/hyperlinkcolor" val="tx"/>
                    </a:ext>
                  </a:extLst>
                </a:hlinkClick>
              </a:rPr>
              <a:t> here: https://phw.nhs.wales/services-and-teams/health-information-resources/</a:t>
            </a:r>
            <a:endParaRPr lang="en-GB"/>
          </a:p>
          <a:p>
            <a:endParaRPr lang="en-GB"/>
          </a:p>
        </p:txBody>
      </p:sp>
      <p:sp>
        <p:nvSpPr>
          <p:cNvPr id="4" name="TextBox 3">
            <a:extLst>
              <a:ext uri="{FF2B5EF4-FFF2-40B4-BE49-F238E27FC236}">
                <a16:creationId xmlns:a16="http://schemas.microsoft.com/office/drawing/2014/main" id="{573696C4-40AD-BAB9-0BDC-53AEBCA4EBDB}"/>
              </a:ext>
            </a:extLst>
          </p:cNvPr>
          <p:cNvSpPr txBox="1"/>
          <p:nvPr/>
        </p:nvSpPr>
        <p:spPr>
          <a:xfrm rot="19934938">
            <a:off x="8092483" y="2803877"/>
            <a:ext cx="3239113" cy="369332"/>
          </a:xfrm>
          <a:prstGeom prst="rect">
            <a:avLst/>
          </a:prstGeom>
          <a:solidFill>
            <a:srgbClr val="002060"/>
          </a:solidFill>
          <a:ln>
            <a:noFill/>
          </a:ln>
        </p:spPr>
        <p:txBody>
          <a:bodyPr wrap="square" lIns="91440" tIns="45720" rIns="91440" bIns="45720" rtlCol="0" anchor="t">
            <a:spAutoFit/>
          </a:bodyPr>
          <a:lstStyle/>
          <a:p>
            <a:pPr algn="ctr"/>
            <a:r>
              <a:rPr lang="en-GB">
                <a:solidFill>
                  <a:schemeClr val="bg1"/>
                </a:solidFill>
                <a:cs typeface="Arial"/>
              </a:rPr>
              <a:t>Currently being updated</a:t>
            </a:r>
            <a:endParaRPr lang="en-US"/>
          </a:p>
        </p:txBody>
      </p:sp>
    </p:spTree>
    <p:extLst>
      <p:ext uri="{BB962C8B-B14F-4D97-AF65-F5344CB8AC3E}">
        <p14:creationId xmlns:p14="http://schemas.microsoft.com/office/powerpoint/2010/main" val="346070281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3C39E-8E41-B267-336C-475B252F9F33}"/>
              </a:ext>
            </a:extLst>
          </p:cNvPr>
          <p:cNvSpPr>
            <a:spLocks noGrp="1"/>
          </p:cNvSpPr>
          <p:nvPr>
            <p:ph type="title"/>
          </p:nvPr>
        </p:nvSpPr>
        <p:spPr>
          <a:xfrm>
            <a:off x="838200" y="136525"/>
            <a:ext cx="10515600" cy="1325563"/>
          </a:xfrm>
        </p:spPr>
        <p:txBody>
          <a:bodyPr/>
          <a:lstStyle/>
          <a:p>
            <a:r>
              <a:rPr lang="en-GB" b="1"/>
              <a:t>Clinical script</a:t>
            </a:r>
          </a:p>
        </p:txBody>
      </p:sp>
      <p:sp>
        <p:nvSpPr>
          <p:cNvPr id="3" name="Content Placeholder 2">
            <a:extLst>
              <a:ext uri="{FF2B5EF4-FFF2-40B4-BE49-F238E27FC236}">
                <a16:creationId xmlns:a16="http://schemas.microsoft.com/office/drawing/2014/main" id="{BC4A87F4-2C40-BF34-2186-25B6590FCD05}"/>
              </a:ext>
            </a:extLst>
          </p:cNvPr>
          <p:cNvSpPr>
            <a:spLocks noGrp="1"/>
          </p:cNvSpPr>
          <p:nvPr>
            <p:ph idx="1"/>
          </p:nvPr>
        </p:nvSpPr>
        <p:spPr>
          <a:xfrm>
            <a:off x="840067" y="1715635"/>
            <a:ext cx="10515600" cy="4351338"/>
          </a:xfrm>
        </p:spPr>
        <p:txBody>
          <a:bodyPr lIns="91440" tIns="45720" rIns="91440" bIns="45720" anchor="t"/>
          <a:lstStyle/>
          <a:p>
            <a:r>
              <a:rPr lang="en-GB" sz="2400"/>
              <a:t>A clinical script </a:t>
            </a:r>
            <a:r>
              <a:rPr lang="en-GB" sz="2400">
                <a:effectLst/>
                <a:ea typeface="Calibri"/>
              </a:rPr>
              <a:t>will be available as download only and will be available </a:t>
            </a:r>
            <a:r>
              <a:rPr lang="en-GB" sz="2400">
                <a:ea typeface="Calibri"/>
              </a:rPr>
              <a:t>at</a:t>
            </a:r>
            <a:r>
              <a:rPr lang="en-GB" sz="2400">
                <a:effectLst/>
                <a:ea typeface="Calibri"/>
              </a:rPr>
              <a:t>: </a:t>
            </a:r>
            <a:r>
              <a:rPr lang="en-GB" sz="2400" u="sng">
                <a:solidFill>
                  <a:srgbClr val="0000FF"/>
                </a:solidFill>
                <a:effectLst/>
                <a:ea typeface="Calibri"/>
                <a:hlinkClick r:id="rId3"/>
              </a:rPr>
              <a:t>Resources for health and social care professionals - Public Health Wales (nhs.wales)</a:t>
            </a:r>
            <a:r>
              <a:rPr lang="en-GB" sz="2400">
                <a:effectLst/>
                <a:ea typeface="Calibri"/>
              </a:rPr>
              <a:t> and </a:t>
            </a:r>
            <a:r>
              <a:rPr lang="en-GB" sz="2400" u="sng">
                <a:solidFill>
                  <a:srgbClr val="0000FF"/>
                </a:solidFill>
                <a:effectLst/>
                <a:ea typeface="Calibri"/>
                <a:hlinkClick r:id="rId4"/>
              </a:rPr>
              <a:t>Adnoddau i weithwyr proffesiynol iechyd a gofal cymdeithasol - Iechyd Cyhoeddus Cymru (gig.cymru)</a:t>
            </a:r>
            <a:endParaRPr lang="en-GB" sz="2400" u="sng">
              <a:solidFill>
                <a:srgbClr val="0000FF"/>
              </a:solidFill>
              <a:effectLst/>
              <a:ea typeface="Calibri"/>
              <a:cs typeface="Arial"/>
            </a:endParaRPr>
          </a:p>
          <a:p>
            <a:pPr marL="0" indent="0">
              <a:buNone/>
            </a:pPr>
            <a:endParaRPr lang="en-GB" sz="2400" b="1">
              <a:cs typeface="Arial"/>
            </a:endParaRPr>
          </a:p>
          <a:p>
            <a:pPr marL="0" indent="0">
              <a:buNone/>
            </a:pPr>
            <a:endParaRPr lang="en-GB" sz="1600">
              <a:highlight>
                <a:srgbClr val="FFFF00"/>
              </a:highlight>
              <a:cs typeface="Arial"/>
            </a:endParaRPr>
          </a:p>
        </p:txBody>
      </p:sp>
      <p:sp>
        <p:nvSpPr>
          <p:cNvPr id="5" name="Slide Number Placeholder 4">
            <a:extLst>
              <a:ext uri="{FF2B5EF4-FFF2-40B4-BE49-F238E27FC236}">
                <a16:creationId xmlns:a16="http://schemas.microsoft.com/office/drawing/2014/main" id="{260A2843-CD15-A3E8-9048-1C28CB6E907F}"/>
              </a:ext>
            </a:extLst>
          </p:cNvPr>
          <p:cNvSpPr>
            <a:spLocks noGrp="1"/>
          </p:cNvSpPr>
          <p:nvPr>
            <p:ph type="sldNum" sz="quarter" idx="12"/>
          </p:nvPr>
        </p:nvSpPr>
        <p:spPr/>
        <p:txBody>
          <a:bodyPr/>
          <a:lstStyle/>
          <a:p>
            <a:fld id="{561D0CCE-8DCC-44DC-A653-AE62B1D84A52}" type="slidenum">
              <a:rPr lang="en-GB" smtClean="0"/>
              <a:pPr/>
              <a:t>47</a:t>
            </a:fld>
            <a:endParaRPr lang="en-GB"/>
          </a:p>
        </p:txBody>
      </p:sp>
    </p:spTree>
    <p:extLst>
      <p:ext uri="{BB962C8B-B14F-4D97-AF65-F5344CB8AC3E}">
        <p14:creationId xmlns:p14="http://schemas.microsoft.com/office/powerpoint/2010/main" val="35538943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023DE-BD6B-E878-3600-1016718F85BE}"/>
              </a:ext>
            </a:extLst>
          </p:cNvPr>
          <p:cNvSpPr>
            <a:spLocks noGrp="1"/>
          </p:cNvSpPr>
          <p:nvPr>
            <p:ph type="title"/>
          </p:nvPr>
        </p:nvSpPr>
        <p:spPr>
          <a:xfrm>
            <a:off x="0" y="0"/>
            <a:ext cx="12192000" cy="1325563"/>
          </a:xfrm>
        </p:spPr>
        <p:txBody>
          <a:bodyPr lIns="91440" tIns="45720" rIns="91440" bIns="45720" anchor="t"/>
          <a:lstStyle/>
          <a:p>
            <a:pPr algn="ctr"/>
            <a:r>
              <a:rPr lang="en-GB" sz="3200" b="1"/>
              <a:t>Further information to support the COVID-19 Vaccination Programme</a:t>
            </a:r>
          </a:p>
        </p:txBody>
      </p:sp>
      <p:sp>
        <p:nvSpPr>
          <p:cNvPr id="5" name="Slide Number Placeholder 4">
            <a:extLst>
              <a:ext uri="{FF2B5EF4-FFF2-40B4-BE49-F238E27FC236}">
                <a16:creationId xmlns:a16="http://schemas.microsoft.com/office/drawing/2014/main" id="{83A07802-6E61-5599-BACF-D52737334F9A}"/>
              </a:ext>
            </a:extLst>
          </p:cNvPr>
          <p:cNvSpPr>
            <a:spLocks noGrp="1"/>
          </p:cNvSpPr>
          <p:nvPr>
            <p:ph type="sldNum" sz="quarter" idx="12"/>
          </p:nvPr>
        </p:nvSpPr>
        <p:spPr/>
        <p:txBody>
          <a:bodyPr/>
          <a:lstStyle/>
          <a:p>
            <a:fld id="{561D0CCE-8DCC-44DC-A653-AE62B1D84A52}" type="slidenum">
              <a:rPr lang="en-GB" smtClean="0"/>
              <a:pPr/>
              <a:t>48</a:t>
            </a:fld>
            <a:endParaRPr lang="en-GB"/>
          </a:p>
        </p:txBody>
      </p:sp>
      <p:sp>
        <p:nvSpPr>
          <p:cNvPr id="7" name="TextBox 6"/>
          <p:cNvSpPr txBox="1"/>
          <p:nvPr/>
        </p:nvSpPr>
        <p:spPr>
          <a:xfrm>
            <a:off x="8353773" y="1359587"/>
            <a:ext cx="3398043" cy="707886"/>
          </a:xfrm>
          <a:prstGeom prst="rect">
            <a:avLst/>
          </a:prstGeom>
          <a:noFill/>
        </p:spPr>
        <p:txBody>
          <a:bodyPr wrap="square" lIns="91440" tIns="45720" rIns="91440" bIns="45720" rtlCol="0" anchor="t">
            <a:spAutoFit/>
          </a:bodyPr>
          <a:lstStyle/>
          <a:p>
            <a:r>
              <a:rPr lang="en-GB" sz="2000"/>
              <a:t>Information for health care professionals </a:t>
            </a:r>
            <a:r>
              <a:rPr lang="en-GB" sz="2000">
                <a:hlinkClick r:id="rId3"/>
              </a:rPr>
              <a:t>here</a:t>
            </a:r>
            <a:endParaRPr lang="en-GB" sz="2000"/>
          </a:p>
        </p:txBody>
      </p:sp>
      <p:sp>
        <p:nvSpPr>
          <p:cNvPr id="15" name="TextBox 14">
            <a:extLst>
              <a:ext uri="{FF2B5EF4-FFF2-40B4-BE49-F238E27FC236}">
                <a16:creationId xmlns:a16="http://schemas.microsoft.com/office/drawing/2014/main" id="{7DA33AC0-8553-659F-5898-09E18872612F}"/>
              </a:ext>
            </a:extLst>
          </p:cNvPr>
          <p:cNvSpPr txBox="1"/>
          <p:nvPr/>
        </p:nvSpPr>
        <p:spPr>
          <a:xfrm>
            <a:off x="1968306" y="5108582"/>
            <a:ext cx="8606002" cy="415498"/>
          </a:xfrm>
          <a:prstGeom prst="rect">
            <a:avLst/>
          </a:prstGeom>
          <a:noFill/>
        </p:spPr>
        <p:txBody>
          <a:bodyPr wrap="square" lIns="91440" tIns="45720" rIns="91440" bIns="45720" anchor="t">
            <a:spAutoFit/>
          </a:bodyPr>
          <a:lstStyle/>
          <a:p>
            <a:pPr fontAlgn="ctr">
              <a:lnSpc>
                <a:spcPct val="105000"/>
              </a:lnSpc>
              <a:spcAft>
                <a:spcPts val="800"/>
              </a:spcAft>
            </a:pPr>
            <a:r>
              <a:rPr lang="en-GB" sz="2000">
                <a:latin typeface="Arial"/>
                <a:ea typeface="Calibri"/>
                <a:cs typeface="Arial"/>
              </a:rPr>
              <a:t>COVID-19 Information for the public </a:t>
            </a:r>
            <a:r>
              <a:rPr lang="en-GB" sz="2000">
                <a:latin typeface="Arial"/>
                <a:ea typeface="Calibri"/>
                <a:cs typeface="Arial"/>
                <a:hlinkClick r:id="rId4"/>
              </a:rPr>
              <a:t>here</a:t>
            </a:r>
            <a:endParaRPr lang="en-GB" sz="2000">
              <a:effectLst/>
              <a:latin typeface="Arial"/>
              <a:ea typeface="Calibri" panose="020F0502020204030204" pitchFamily="34" charset="0"/>
              <a:cs typeface="Arial"/>
            </a:endParaRPr>
          </a:p>
        </p:txBody>
      </p:sp>
      <p:pic>
        <p:nvPicPr>
          <p:cNvPr id="3" name="Picture 2" descr="A screenshot of a medical information&#10;&#10;AI-generated content may be incorrect.">
            <a:extLst>
              <a:ext uri="{FF2B5EF4-FFF2-40B4-BE49-F238E27FC236}">
                <a16:creationId xmlns:a16="http://schemas.microsoft.com/office/drawing/2014/main" id="{8D081D17-1083-5AA9-4D92-B973F93DA050}"/>
              </a:ext>
            </a:extLst>
          </p:cNvPr>
          <p:cNvPicPr>
            <a:picLocks noChangeAspect="1"/>
          </p:cNvPicPr>
          <p:nvPr/>
        </p:nvPicPr>
        <p:blipFill>
          <a:blip r:embed="rId5"/>
          <a:stretch>
            <a:fillRect/>
          </a:stretch>
        </p:blipFill>
        <p:spPr>
          <a:xfrm>
            <a:off x="2026857" y="1227392"/>
            <a:ext cx="5448301" cy="3044826"/>
          </a:xfrm>
          <a:prstGeom prst="rect">
            <a:avLst/>
          </a:prstGeom>
        </p:spPr>
      </p:pic>
      <p:sp>
        <p:nvSpPr>
          <p:cNvPr id="9" name="Arrow: Up 8">
            <a:extLst>
              <a:ext uri="{FF2B5EF4-FFF2-40B4-BE49-F238E27FC236}">
                <a16:creationId xmlns:a16="http://schemas.microsoft.com/office/drawing/2014/main" id="{C9777209-26D6-1B8E-C26C-31928E88BA0C}"/>
              </a:ext>
            </a:extLst>
          </p:cNvPr>
          <p:cNvSpPr/>
          <p:nvPr/>
        </p:nvSpPr>
        <p:spPr>
          <a:xfrm>
            <a:off x="3272590" y="2803466"/>
            <a:ext cx="346363" cy="2305792"/>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D25D6C47-8DDF-0F0B-3849-6520B57CD235}"/>
              </a:ext>
            </a:extLst>
          </p:cNvPr>
          <p:cNvSpPr/>
          <p:nvPr/>
        </p:nvSpPr>
        <p:spPr>
          <a:xfrm>
            <a:off x="7475159" y="1468875"/>
            <a:ext cx="727016" cy="415636"/>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2591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914AC-41E7-5B11-089D-F7E38064F678}"/>
              </a:ext>
            </a:extLst>
          </p:cNvPr>
          <p:cNvSpPr>
            <a:spLocks noGrp="1"/>
          </p:cNvSpPr>
          <p:nvPr>
            <p:ph type="title"/>
          </p:nvPr>
        </p:nvSpPr>
        <p:spPr>
          <a:xfrm>
            <a:off x="673813" y="136525"/>
            <a:ext cx="11254483" cy="1325563"/>
          </a:xfrm>
        </p:spPr>
        <p:txBody>
          <a:bodyPr/>
          <a:lstStyle/>
          <a:p>
            <a:r>
              <a:rPr lang="en-GB" sz="3200" b="1"/>
              <a:t>Using motivational interviewing for better conversations</a:t>
            </a:r>
            <a:r>
              <a:rPr lang="en-GB" sz="4400" b="1"/>
              <a:t> </a:t>
            </a:r>
            <a:br>
              <a:rPr lang="en-GB" sz="4400" b="1"/>
            </a:br>
            <a:endParaRPr lang="en-GB" b="1"/>
          </a:p>
        </p:txBody>
      </p:sp>
      <p:sp>
        <p:nvSpPr>
          <p:cNvPr id="3" name="Content Placeholder 2">
            <a:extLst>
              <a:ext uri="{FF2B5EF4-FFF2-40B4-BE49-F238E27FC236}">
                <a16:creationId xmlns:a16="http://schemas.microsoft.com/office/drawing/2014/main" id="{41C1AB9A-6D40-34E0-5749-88B1A7502475}"/>
              </a:ext>
            </a:extLst>
          </p:cNvPr>
          <p:cNvSpPr>
            <a:spLocks noGrp="1"/>
          </p:cNvSpPr>
          <p:nvPr>
            <p:ph idx="1"/>
          </p:nvPr>
        </p:nvSpPr>
        <p:spPr>
          <a:xfrm>
            <a:off x="838200" y="1455755"/>
            <a:ext cx="10515600" cy="4351338"/>
          </a:xfrm>
        </p:spPr>
        <p:txBody>
          <a:bodyPr lIns="91440" tIns="45720" rIns="91440" bIns="45720" anchor="t"/>
          <a:lstStyle/>
          <a:p>
            <a:pPr algn="l" fontAlgn="base"/>
            <a:r>
              <a:rPr lang="en-GB" sz="2400" b="0" i="0">
                <a:effectLst/>
              </a:rPr>
              <a:t>Health professionals and vaccinators have an important role in vaccine conversations and are reported by the public as trusted sources of vaccine information  </a:t>
            </a:r>
          </a:p>
          <a:p>
            <a:pPr algn="l" fontAlgn="base"/>
            <a:r>
              <a:rPr lang="en-GB" sz="2400" b="0" i="0">
                <a:effectLst/>
              </a:rPr>
              <a:t>The approach and style of a vaccine conversation can make a real difference in understanding individual hesitancy, addressing barriers, and influencing vaccine uptake  </a:t>
            </a:r>
            <a:endParaRPr lang="en-GB" sz="2400" b="0" i="0">
              <a:effectLst/>
              <a:cs typeface="Arial"/>
            </a:endParaRPr>
          </a:p>
          <a:p>
            <a:pPr algn="l" fontAlgn="base"/>
            <a:r>
              <a:rPr lang="en-GB" sz="2400" b="0" i="0">
                <a:effectLst/>
              </a:rPr>
              <a:t>Motivational interviewing aims to support decision making by eliciting and strengthening a person's motivation to change their behaviour based on their own arguments for change  </a:t>
            </a:r>
            <a:endParaRPr lang="en-GB" sz="2400" b="0" i="0">
              <a:effectLst/>
              <a:cs typeface="Arial"/>
            </a:endParaRPr>
          </a:p>
          <a:p>
            <a:pPr algn="l" fontAlgn="base"/>
            <a:r>
              <a:rPr lang="en-GB" sz="2400" b="0" i="0">
                <a:effectLst/>
              </a:rPr>
              <a:t>It is used in a range of health settings and is an evidenced approach to improving vaccine uptake through conversation.</a:t>
            </a:r>
            <a:endParaRPr lang="en-GB" sz="2400" b="0" i="0">
              <a:effectLst/>
              <a:cs typeface="Arial"/>
            </a:endParaRPr>
          </a:p>
          <a:p>
            <a:endParaRPr lang="en-GB"/>
          </a:p>
        </p:txBody>
      </p:sp>
      <p:sp>
        <p:nvSpPr>
          <p:cNvPr id="5" name="Slide Number Placeholder 4">
            <a:extLst>
              <a:ext uri="{FF2B5EF4-FFF2-40B4-BE49-F238E27FC236}">
                <a16:creationId xmlns:a16="http://schemas.microsoft.com/office/drawing/2014/main" id="{2E731255-A042-C1DF-3C89-187A78921764}"/>
              </a:ext>
            </a:extLst>
          </p:cNvPr>
          <p:cNvSpPr>
            <a:spLocks noGrp="1"/>
          </p:cNvSpPr>
          <p:nvPr>
            <p:ph type="sldNum" sz="quarter" idx="12"/>
          </p:nvPr>
        </p:nvSpPr>
        <p:spPr/>
        <p:txBody>
          <a:bodyPr/>
          <a:lstStyle/>
          <a:p>
            <a:fld id="{561D0CCE-8DCC-44DC-A653-AE62B1D84A52}" type="slidenum">
              <a:rPr lang="en-GB" smtClean="0"/>
              <a:pPr/>
              <a:t>49</a:t>
            </a:fld>
            <a:endParaRPr lang="en-GB"/>
          </a:p>
        </p:txBody>
      </p:sp>
    </p:spTree>
    <p:extLst>
      <p:ext uri="{BB962C8B-B14F-4D97-AF65-F5344CB8AC3E}">
        <p14:creationId xmlns:p14="http://schemas.microsoft.com/office/powerpoint/2010/main" val="116277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63545-EA2E-394C-4FAB-52A237E3A88C}"/>
              </a:ext>
            </a:extLst>
          </p:cNvPr>
          <p:cNvSpPr>
            <a:spLocks noGrp="1"/>
          </p:cNvSpPr>
          <p:nvPr>
            <p:ph type="title"/>
          </p:nvPr>
        </p:nvSpPr>
        <p:spPr>
          <a:xfrm>
            <a:off x="197069" y="0"/>
            <a:ext cx="11674366" cy="1014337"/>
          </a:xfrm>
        </p:spPr>
        <p:txBody>
          <a:bodyPr/>
          <a:lstStyle/>
          <a:p>
            <a:pPr algn="ctr"/>
            <a:r>
              <a:rPr kumimoji="0" lang="en-GB" sz="3200" b="1" i="0" u="none" strike="noStrike" kern="1200" cap="none" spc="0" normalizeH="0" baseline="0" noProof="0">
                <a:ln>
                  <a:noFill/>
                </a:ln>
                <a:solidFill>
                  <a:srgbClr val="212A73"/>
                </a:solidFill>
                <a:effectLst/>
                <a:uLnTx/>
                <a:uFillTx/>
                <a:latin typeface="Arial"/>
                <a:ea typeface="+mj-ea"/>
                <a:cs typeface="+mj-cs"/>
              </a:rPr>
              <a:t>JCVI statement on the COVID-19 vaccination in 2025 and Spring 2026  </a:t>
            </a:r>
            <a:r>
              <a:rPr lang="en-GB" sz="3200" b="1">
                <a:solidFill>
                  <a:srgbClr val="212A73"/>
                </a:solidFill>
                <a:latin typeface="Arial"/>
              </a:rPr>
              <a:t>[published 13</a:t>
            </a:r>
            <a:r>
              <a:rPr kumimoji="0" lang="en-GB" sz="3200" b="1" i="0" u="none" strike="noStrike" kern="1200" cap="none" spc="0" normalizeH="0" baseline="0" noProof="0">
                <a:ln>
                  <a:noFill/>
                </a:ln>
                <a:solidFill>
                  <a:srgbClr val="212A73"/>
                </a:solidFill>
                <a:effectLst/>
                <a:uLnTx/>
                <a:uFillTx/>
                <a:latin typeface="Arial"/>
                <a:ea typeface="+mj-ea"/>
                <a:cs typeface="+mj-cs"/>
              </a:rPr>
              <a:t> November 2024] </a:t>
            </a:r>
            <a:r>
              <a:rPr kumimoji="0" lang="en-GB" sz="2800" b="0" i="0" u="none" strike="noStrike" kern="1200" cap="none" spc="0" normalizeH="0" baseline="0" noProof="0">
                <a:ln>
                  <a:noFill/>
                </a:ln>
                <a:solidFill>
                  <a:srgbClr val="212A73"/>
                </a:solidFill>
                <a:effectLst/>
                <a:uLnTx/>
                <a:uFillTx/>
                <a:latin typeface="Arial"/>
                <a:ea typeface="+mj-ea"/>
                <a:cs typeface="+mj-cs"/>
              </a:rPr>
              <a:t> </a:t>
            </a:r>
            <a:r>
              <a:rPr lang="en-GB" sz="3200" i="0">
                <a:effectLst/>
              </a:rPr>
              <a:t>(1)</a:t>
            </a:r>
            <a:endParaRPr lang="en-GB" sz="2800"/>
          </a:p>
        </p:txBody>
      </p:sp>
      <p:sp>
        <p:nvSpPr>
          <p:cNvPr id="3" name="Content Placeholder 2">
            <a:extLst>
              <a:ext uri="{FF2B5EF4-FFF2-40B4-BE49-F238E27FC236}">
                <a16:creationId xmlns:a16="http://schemas.microsoft.com/office/drawing/2014/main" id="{478445FB-E7F9-75A0-0AD4-FBDE0B623837}"/>
              </a:ext>
            </a:extLst>
          </p:cNvPr>
          <p:cNvSpPr>
            <a:spLocks noGrp="1"/>
          </p:cNvSpPr>
          <p:nvPr>
            <p:ph idx="1"/>
          </p:nvPr>
        </p:nvSpPr>
        <p:spPr>
          <a:xfrm>
            <a:off x="150896" y="1209986"/>
            <a:ext cx="11890205" cy="5060807"/>
          </a:xfrm>
        </p:spPr>
        <p:txBody>
          <a:bodyPr lIns="91440" tIns="45720" rIns="91440" bIns="45720" anchor="t"/>
          <a:lstStyle/>
          <a:p>
            <a:pPr marL="0" indent="0">
              <a:buNone/>
            </a:pPr>
            <a:r>
              <a:rPr kumimoji="0" lang="en-GB" altLang="en-US" sz="2000" b="1" i="0" u="none" strike="noStrike" cap="none" normalizeH="0" baseline="0">
                <a:ln>
                  <a:noFill/>
                </a:ln>
                <a:solidFill>
                  <a:srgbClr val="002060"/>
                </a:solidFill>
                <a:effectLst/>
              </a:rPr>
              <a:t>In </a:t>
            </a:r>
            <a:r>
              <a:rPr lang="en-GB" altLang="en-US" sz="2000" b="1">
                <a:solidFill>
                  <a:srgbClr val="002060"/>
                </a:solidFill>
              </a:rPr>
              <a:t>S</a:t>
            </a:r>
            <a:r>
              <a:rPr kumimoji="0" lang="en-GB" altLang="en-US" sz="2000" b="1" i="0" u="none" strike="noStrike" cap="none" normalizeH="0" baseline="0">
                <a:ln>
                  <a:noFill/>
                </a:ln>
                <a:solidFill>
                  <a:srgbClr val="002060"/>
                </a:solidFill>
                <a:effectLst/>
              </a:rPr>
              <a:t>pring and Autumn 2025, JCVI advises that a COVID-19 vaccine should be offered to</a:t>
            </a:r>
            <a:r>
              <a:rPr kumimoji="0" lang="en-US" altLang="en-US" sz="2000" b="1" i="0" u="none" strike="noStrike" cap="none" normalizeH="0" baseline="0">
                <a:ln>
                  <a:noFill/>
                </a:ln>
                <a:solidFill>
                  <a:srgbClr val="002060"/>
                </a:solidFill>
                <a:effectLst/>
              </a:rPr>
              <a:t>:</a:t>
            </a:r>
          </a:p>
          <a:p>
            <a:pPr algn="l">
              <a:buFont typeface="Arial" panose="020B0604020202020204" pitchFamily="34" charset="0"/>
              <a:buChar char="•"/>
            </a:pPr>
            <a:r>
              <a:rPr lang="en-GB" sz="2000"/>
              <a:t>residents in a care home for older adults</a:t>
            </a:r>
            <a:endParaRPr lang="en-GB" sz="2000">
              <a:cs typeface="Arial"/>
            </a:endParaRPr>
          </a:p>
          <a:p>
            <a:r>
              <a:rPr lang="en-GB" sz="2000"/>
              <a:t>adults aged 75 years and over</a:t>
            </a:r>
            <a:endParaRPr lang="en-GB" sz="2000">
              <a:cs typeface="Arial"/>
            </a:endParaRPr>
          </a:p>
          <a:p>
            <a:pPr algn="l">
              <a:buFont typeface="Arial" panose="020B0604020202020204" pitchFamily="34" charset="0"/>
              <a:buChar char="•"/>
            </a:pPr>
            <a:r>
              <a:rPr lang="en-GB" sz="2000"/>
              <a:t>*individuals aged </a:t>
            </a:r>
            <a:r>
              <a:rPr lang="en-GB" sz="2000" b="1"/>
              <a:t>6 months and over who are immunosuppressed</a:t>
            </a:r>
            <a:r>
              <a:rPr lang="en-GB" sz="2000"/>
              <a:t> (as defined in ‘immunosuppression’ sections of tables 3 &amp; 4 of the </a:t>
            </a:r>
            <a:r>
              <a:rPr lang="en-GB" sz="2000">
                <a:hlinkClick r:id="rId3"/>
              </a:rPr>
              <a:t>COVID-19 chapter of the Green Book</a:t>
            </a:r>
            <a:r>
              <a:rPr lang="en-GB" sz="2000"/>
              <a:t>)</a:t>
            </a:r>
            <a:endParaRPr lang="en-GB" sz="2000">
              <a:cs typeface="Arial"/>
            </a:endParaRP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a:ln>
                <a:noFill/>
              </a:ln>
              <a:solidFill>
                <a:srgbClr val="002060"/>
              </a:solidFill>
              <a:effectLst/>
              <a:highlight>
                <a:srgbClr val="FFFF00"/>
              </a:highlight>
              <a:latin typeface="+mn-lt"/>
            </a:endParaRPr>
          </a:p>
          <a:p>
            <a:pPr marL="0" marR="0" lvl="0" indent="0" algn="l" defTabSz="914400" rtl="0" eaLnBrk="0" fontAlgn="base" latinLnBrk="0" hangingPunct="0">
              <a:lnSpc>
                <a:spcPct val="100000"/>
              </a:lnSpc>
              <a:spcBef>
                <a:spcPct val="0"/>
              </a:spcBef>
              <a:spcAft>
                <a:spcPct val="0"/>
              </a:spcAft>
              <a:buClrTx/>
              <a:buSzTx/>
              <a:buNone/>
              <a:tabLst/>
            </a:pPr>
            <a:endParaRPr lang="en-US" altLang="en-US" sz="2000"/>
          </a:p>
          <a:p>
            <a:pPr marL="0" marR="0" lvl="0" indent="0" algn="l" defTabSz="914400" rtl="0" eaLnBrk="0" fontAlgn="base" latinLnBrk="0" hangingPunct="0">
              <a:lnSpc>
                <a:spcPct val="100000"/>
              </a:lnSpc>
              <a:spcBef>
                <a:spcPct val="0"/>
              </a:spcBef>
              <a:spcAft>
                <a:spcPct val="0"/>
              </a:spcAft>
              <a:buClrTx/>
              <a:buSzTx/>
              <a:buNone/>
              <a:tabLst/>
            </a:pPr>
            <a:r>
              <a:rPr kumimoji="0" lang="en-GB" altLang="en-US" sz="2000" b="1" i="0" u="none" strike="noStrike" cap="none" normalizeH="0" baseline="0">
                <a:ln>
                  <a:noFill/>
                </a:ln>
                <a:effectLst/>
              </a:rPr>
              <a:t>Timing of vaccination</a:t>
            </a:r>
            <a:endParaRPr lang="en-GB" altLang="en-US" sz="2000" b="1" i="0" u="none" strike="noStrike" cap="none" normalizeH="0" baseline="0">
              <a:ln>
                <a:noFill/>
              </a:ln>
              <a:effectLst/>
              <a:cs typeface="Arial"/>
            </a:endParaRPr>
          </a:p>
          <a:p>
            <a:pPr marL="0" marR="0" lvl="0" indent="0" algn="l" defTabSz="914400" rtl="0" eaLnBrk="0" fontAlgn="base" latinLnBrk="0" hangingPunct="0">
              <a:lnSpc>
                <a:spcPct val="100000"/>
              </a:lnSpc>
              <a:spcBef>
                <a:spcPct val="0"/>
              </a:spcBef>
              <a:spcAft>
                <a:spcPct val="0"/>
              </a:spcAft>
              <a:buClrTx/>
              <a:buSzTx/>
              <a:buNone/>
              <a:tabLst/>
            </a:pPr>
            <a:endParaRPr kumimoji="0" lang="en-GB" altLang="en-US" sz="2000" b="1" i="0" u="none" strike="noStrike" cap="none" normalizeH="0" baseline="0">
              <a:ln>
                <a:noFill/>
              </a:ln>
              <a:effectLst/>
            </a:endParaRPr>
          </a:p>
          <a:p>
            <a:pPr marR="0" lvl="0" algn="l" defTabSz="914400" rtl="0" eaLnBrk="0" fontAlgn="base" latinLnBrk="0" hangingPunct="0">
              <a:lnSpc>
                <a:spcPct val="100000"/>
              </a:lnSpc>
              <a:spcBef>
                <a:spcPct val="0"/>
              </a:spcBef>
              <a:spcAft>
                <a:spcPct val="0"/>
              </a:spcAft>
              <a:buClrTx/>
              <a:buSzTx/>
              <a:tabLst/>
            </a:pPr>
            <a:r>
              <a:rPr kumimoji="0" lang="en-GB" altLang="en-US" sz="2000" b="0" i="0" u="none" strike="noStrike" cap="none" normalizeH="0" baseline="0">
                <a:ln>
                  <a:noFill/>
                </a:ln>
                <a:effectLst/>
              </a:rPr>
              <a:t>The vaccine should usually be offered no earlier than around 6 months after the last vaccine dose, although operational flexibility around the timing of vaccination in relation to the last vaccine dose is considered appropriate (with a minimum interval of 3 months between doses). More information on operational flexibility will be provided in the COVID-19 chapter of the Green Book.</a:t>
            </a:r>
            <a:endParaRPr kumimoji="0" lang="en-US" altLang="en-US" sz="2000" b="0" i="0" u="none" strike="noStrike" cap="none" normalizeH="0" baseline="0">
              <a:ln>
                <a:noFill/>
              </a:ln>
              <a:effectLst/>
            </a:endParaRPr>
          </a:p>
          <a:p>
            <a:pPr marL="0" marR="0" lvl="0" indent="0" algn="l" defTabSz="914400" rtl="0" eaLnBrk="0" fontAlgn="base" latinLnBrk="0" hangingPunct="0">
              <a:lnSpc>
                <a:spcPct val="100000"/>
              </a:lnSpc>
              <a:spcBef>
                <a:spcPct val="0"/>
              </a:spcBef>
              <a:spcAft>
                <a:spcPct val="0"/>
              </a:spcAft>
              <a:buClrTx/>
              <a:buSzTx/>
              <a:buNone/>
              <a:tabLst/>
            </a:pPr>
            <a:r>
              <a:rPr lang="en-GB" sz="1600">
                <a:effectLst/>
                <a:latin typeface="Arial"/>
                <a:ea typeface="Times New Roman" panose="02020603050405020304" pitchFamily="18" charset="0"/>
                <a:cs typeface="Arial"/>
              </a:rPr>
              <a:t> </a:t>
            </a:r>
            <a:endParaRPr kumimoji="0" lang="en-US" altLang="en-US" sz="1600" b="0" i="0" u="none" strike="noStrike" cap="none" normalizeH="0" baseline="0">
              <a:ln>
                <a:noFill/>
              </a:ln>
              <a:solidFill>
                <a:srgbClr val="1D70B8"/>
              </a:solidFill>
              <a:effectLst/>
              <a:latin typeface="Arial"/>
              <a:cs typeface="Arial"/>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a:ln>
                <a:noFill/>
              </a:ln>
              <a:solidFill>
                <a:srgbClr val="0B0C0C"/>
              </a:solidFill>
              <a:effectLst/>
              <a:latin typeface="GDS Transport"/>
            </a:endParaRPr>
          </a:p>
          <a:p>
            <a:pPr marR="0" lvl="0" algn="l" defTabSz="914400" rtl="0" eaLnBrk="0" fontAlgn="base" latinLnBrk="0" hangingPunct="0">
              <a:lnSpc>
                <a:spcPct val="100000"/>
              </a:lnSpc>
              <a:spcBef>
                <a:spcPct val="0"/>
              </a:spcBef>
              <a:spcAft>
                <a:spcPct val="0"/>
              </a:spcAft>
              <a:buClrTx/>
              <a:buSzTx/>
              <a:tabLst/>
            </a:pPr>
            <a:endParaRPr kumimoji="0" lang="en-US" altLang="en-US" sz="2800" b="0" i="0" u="none" strike="noStrike" cap="none" normalizeH="0" baseline="0">
              <a:ln>
                <a:noFill/>
              </a:ln>
              <a:solidFill>
                <a:srgbClr val="0B0C0C"/>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a:ln>
                <a:noFill/>
              </a:ln>
              <a:solidFill>
                <a:srgbClr val="0B0C0C"/>
              </a:solidFill>
              <a:effectLst/>
              <a:latin typeface="GDS Transport"/>
            </a:endParaRPr>
          </a:p>
          <a:p>
            <a:endParaRPr kumimoji="0" lang="en-US" altLang="en-US" sz="2800" b="0" i="0" u="none" strike="noStrike" cap="none" normalizeH="0" baseline="0">
              <a:ln>
                <a:noFill/>
              </a:ln>
              <a:solidFill>
                <a:srgbClr val="0B0C0C"/>
              </a:solidFill>
              <a:effectLst/>
              <a:latin typeface="GDS Transport"/>
            </a:endParaRPr>
          </a:p>
          <a:p>
            <a:endParaRPr lang="en-GB"/>
          </a:p>
        </p:txBody>
      </p:sp>
      <p:sp>
        <p:nvSpPr>
          <p:cNvPr id="5" name="Slide Number Placeholder 4">
            <a:extLst>
              <a:ext uri="{FF2B5EF4-FFF2-40B4-BE49-F238E27FC236}">
                <a16:creationId xmlns:a16="http://schemas.microsoft.com/office/drawing/2014/main" id="{9C02F0C6-9A99-5951-4C90-7047A763B222}"/>
              </a:ext>
            </a:extLst>
          </p:cNvPr>
          <p:cNvSpPr>
            <a:spLocks noGrp="1"/>
          </p:cNvSpPr>
          <p:nvPr>
            <p:ph type="sldNum" sz="quarter" idx="12"/>
          </p:nvPr>
        </p:nvSpPr>
        <p:spPr/>
        <p:txBody>
          <a:bodyPr/>
          <a:lstStyle/>
          <a:p>
            <a:fld id="{561D0CCE-8DCC-44DC-A653-AE62B1D84A52}" type="slidenum">
              <a:rPr lang="en-GB" smtClean="0"/>
              <a:pPr/>
              <a:t>5</a:t>
            </a:fld>
            <a:endParaRPr lang="en-GB"/>
          </a:p>
        </p:txBody>
      </p:sp>
      <p:sp>
        <p:nvSpPr>
          <p:cNvPr id="6" name="TextBox 5">
            <a:extLst>
              <a:ext uri="{FF2B5EF4-FFF2-40B4-BE49-F238E27FC236}">
                <a16:creationId xmlns:a16="http://schemas.microsoft.com/office/drawing/2014/main" id="{28EA28FE-AA8D-065C-4BED-A88738E84AC5}"/>
              </a:ext>
            </a:extLst>
          </p:cNvPr>
          <p:cNvSpPr txBox="1"/>
          <p:nvPr/>
        </p:nvSpPr>
        <p:spPr>
          <a:xfrm>
            <a:off x="386599" y="5474331"/>
            <a:ext cx="11295305" cy="369332"/>
          </a:xfrm>
          <a:prstGeom prst="rect">
            <a:avLst/>
          </a:prstGeom>
          <a:noFill/>
        </p:spPr>
        <p:txBody>
          <a:bodyPr wrap="square">
            <a:spAutoFit/>
          </a:bodyPr>
          <a:lstStyle/>
          <a:p>
            <a:pPr algn="ctr"/>
            <a:r>
              <a:rPr lang="en-GB">
                <a:hlinkClick r:id="rId4"/>
              </a:rPr>
              <a:t>JCVI statement on COVID-19 vaccination in 2025 and spring 2026 - GOV.UK</a:t>
            </a:r>
            <a:endParaRPr lang="en-GB"/>
          </a:p>
        </p:txBody>
      </p:sp>
    </p:spTree>
    <p:extLst>
      <p:ext uri="{BB962C8B-B14F-4D97-AF65-F5344CB8AC3E}">
        <p14:creationId xmlns:p14="http://schemas.microsoft.com/office/powerpoint/2010/main" val="11152258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C412579F-5AAE-6656-6C8B-6DCF2A8F3C1D}"/>
              </a:ext>
            </a:extLst>
          </p:cNvPr>
          <p:cNvPicPr>
            <a:picLocks noGrp="1" noChangeAspect="1"/>
          </p:cNvPicPr>
          <p:nvPr>
            <p:ph idx="1"/>
          </p:nvPr>
        </p:nvPicPr>
        <p:blipFill rotWithShape="1">
          <a:blip r:embed="rId3"/>
          <a:srcRect t="11092" r="16903" b="11835"/>
          <a:stretch/>
        </p:blipFill>
        <p:spPr>
          <a:xfrm>
            <a:off x="5837610" y="1639793"/>
            <a:ext cx="5545979" cy="2968421"/>
          </a:xfrm>
        </p:spPr>
      </p:pic>
      <p:sp>
        <p:nvSpPr>
          <p:cNvPr id="5" name="Slide Number Placeholder 4">
            <a:extLst>
              <a:ext uri="{FF2B5EF4-FFF2-40B4-BE49-F238E27FC236}">
                <a16:creationId xmlns:a16="http://schemas.microsoft.com/office/drawing/2014/main" id="{9B973FB7-106A-F0F7-CDA4-EFAC9E75E463}"/>
              </a:ext>
            </a:extLst>
          </p:cNvPr>
          <p:cNvSpPr>
            <a:spLocks noGrp="1"/>
          </p:cNvSpPr>
          <p:nvPr>
            <p:ph type="sldNum" sz="quarter" idx="12"/>
          </p:nvPr>
        </p:nvSpPr>
        <p:spPr/>
        <p:txBody>
          <a:bodyPr/>
          <a:lstStyle/>
          <a:p>
            <a:fld id="{561D0CCE-8DCC-44DC-A653-AE62B1D84A52}" type="slidenum">
              <a:rPr lang="en-GB" smtClean="0"/>
              <a:pPr/>
              <a:t>50</a:t>
            </a:fld>
            <a:endParaRPr lang="en-GB"/>
          </a:p>
        </p:txBody>
      </p:sp>
      <p:sp>
        <p:nvSpPr>
          <p:cNvPr id="9" name="TextBox 8">
            <a:extLst>
              <a:ext uri="{FF2B5EF4-FFF2-40B4-BE49-F238E27FC236}">
                <a16:creationId xmlns:a16="http://schemas.microsoft.com/office/drawing/2014/main" id="{656EDC13-BA19-8165-52A0-724F90B8C607}"/>
              </a:ext>
            </a:extLst>
          </p:cNvPr>
          <p:cNvSpPr txBox="1"/>
          <p:nvPr/>
        </p:nvSpPr>
        <p:spPr>
          <a:xfrm>
            <a:off x="-99000" y="4916204"/>
            <a:ext cx="12192001" cy="830997"/>
          </a:xfrm>
          <a:prstGeom prst="rect">
            <a:avLst/>
          </a:prstGeom>
          <a:noFill/>
        </p:spPr>
        <p:txBody>
          <a:bodyPr wrap="square">
            <a:spAutoFit/>
          </a:bodyPr>
          <a:lstStyle/>
          <a:p>
            <a:pPr algn="ctr"/>
            <a:r>
              <a:rPr lang="en-GB" sz="2400">
                <a:solidFill>
                  <a:srgbClr val="29B8CE"/>
                </a:solidFill>
                <a:hlinkClick r:id="rId4">
                  <a:extLst>
                    <a:ext uri="{A12FA001-AC4F-418D-AE19-62706E023703}">
                      <ahyp:hlinkClr xmlns:ahyp="http://schemas.microsoft.com/office/drawing/2018/hyperlinkcolor" val="tx"/>
                    </a:ext>
                  </a:extLst>
                </a:hlinkClick>
              </a:rPr>
              <a:t>Optimising Vaccine Uptake: Using motivational interviewing for better conversations - Overview | Rise 360 (articulate.com)</a:t>
            </a:r>
            <a:endParaRPr lang="en-GB" sz="2400">
              <a:solidFill>
                <a:srgbClr val="29B8CE"/>
              </a:solidFill>
            </a:endParaRPr>
          </a:p>
        </p:txBody>
      </p:sp>
      <p:sp>
        <p:nvSpPr>
          <p:cNvPr id="2" name="TextBox 1">
            <a:extLst>
              <a:ext uri="{FF2B5EF4-FFF2-40B4-BE49-F238E27FC236}">
                <a16:creationId xmlns:a16="http://schemas.microsoft.com/office/drawing/2014/main" id="{D0730A75-EAFC-515E-7686-86564C264BCF}"/>
              </a:ext>
            </a:extLst>
          </p:cNvPr>
          <p:cNvSpPr txBox="1"/>
          <p:nvPr/>
        </p:nvSpPr>
        <p:spPr>
          <a:xfrm>
            <a:off x="1015068" y="184558"/>
            <a:ext cx="9831897" cy="954107"/>
          </a:xfrm>
          <a:prstGeom prst="rect">
            <a:avLst/>
          </a:prstGeom>
          <a:noFill/>
        </p:spPr>
        <p:txBody>
          <a:bodyPr wrap="square" rtlCol="0">
            <a:spAutoFit/>
          </a:bodyPr>
          <a:lstStyle/>
          <a:p>
            <a:pPr algn="ctr"/>
            <a:r>
              <a:rPr lang="en-GB" sz="2800" b="1"/>
              <a:t>E-learning available on optimising vaccine uptake. Using motivational interviewing for better conversations. </a:t>
            </a:r>
          </a:p>
        </p:txBody>
      </p:sp>
      <p:sp>
        <p:nvSpPr>
          <p:cNvPr id="4" name="TextBox 3">
            <a:extLst>
              <a:ext uri="{FF2B5EF4-FFF2-40B4-BE49-F238E27FC236}">
                <a16:creationId xmlns:a16="http://schemas.microsoft.com/office/drawing/2014/main" id="{334518F0-6B6E-295E-8CE2-BE2CD16E5284}"/>
              </a:ext>
            </a:extLst>
          </p:cNvPr>
          <p:cNvSpPr txBox="1"/>
          <p:nvPr/>
        </p:nvSpPr>
        <p:spPr>
          <a:xfrm>
            <a:off x="811635" y="1639793"/>
            <a:ext cx="4414705" cy="2677656"/>
          </a:xfrm>
          <a:prstGeom prst="rect">
            <a:avLst/>
          </a:prstGeom>
          <a:noFill/>
        </p:spPr>
        <p:txBody>
          <a:bodyPr wrap="square" lIns="91440" tIns="45720" rIns="91440" bIns="45720" anchor="t">
            <a:spAutoFit/>
          </a:bodyPr>
          <a:lstStyle/>
          <a:p>
            <a:r>
              <a:rPr lang="en-GB" sz="2400" b="0" i="0">
                <a:effectLst/>
              </a:rPr>
              <a:t>Incorporating motivational interviewing into your vaccine conversations will enable you to identify the core barriers for an individual and collaboratively address these in a personalised way.</a:t>
            </a:r>
            <a:endParaRPr lang="en-GB" sz="2400"/>
          </a:p>
        </p:txBody>
      </p:sp>
    </p:spTree>
    <p:extLst>
      <p:ext uri="{BB962C8B-B14F-4D97-AF65-F5344CB8AC3E}">
        <p14:creationId xmlns:p14="http://schemas.microsoft.com/office/powerpoint/2010/main" val="2081571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a:solidFill>
                  <a:srgbClr val="002060"/>
                </a:solidFill>
              </a:rPr>
              <a:t>Further information (1)</a:t>
            </a:r>
          </a:p>
        </p:txBody>
      </p:sp>
      <p:sp>
        <p:nvSpPr>
          <p:cNvPr id="3" name="Content Placeholder 2"/>
          <p:cNvSpPr>
            <a:spLocks noGrp="1"/>
          </p:cNvSpPr>
          <p:nvPr>
            <p:ph idx="1"/>
          </p:nvPr>
        </p:nvSpPr>
        <p:spPr>
          <a:xfrm>
            <a:off x="838200" y="1134533"/>
            <a:ext cx="10515600" cy="5042430"/>
          </a:xfrm>
        </p:spPr>
        <p:txBody>
          <a:bodyPr lIns="91440" tIns="45720" rIns="91440" bIns="45720" anchor="t"/>
          <a:lstStyle/>
          <a:p>
            <a:pPr>
              <a:buFontTx/>
              <a:buNone/>
            </a:pPr>
            <a:r>
              <a:rPr lang="en-GB" altLang="en-US" sz="2000"/>
              <a:t>The Green Book has the latest information on vaccines and vaccination procedures, for vaccine preventable infectious diseases in the UK. It also includes UK vaccine policy</a:t>
            </a:r>
            <a:endParaRPr lang="en-GB" altLang="en-US" sz="2000" strike="sngStrike"/>
          </a:p>
          <a:p>
            <a:pPr>
              <a:buFontTx/>
              <a:buNone/>
            </a:pPr>
            <a:r>
              <a:rPr lang="en-GB" altLang="en-US" sz="2000">
                <a:hlinkClick r:id="rId3"/>
              </a:rPr>
              <a:t>"Green Book"</a:t>
            </a:r>
            <a:r>
              <a:rPr lang="en-GB" altLang="en-US" sz="2000"/>
              <a:t> . </a:t>
            </a:r>
            <a:endParaRPr lang="en-GB" altLang="en-US" sz="2000">
              <a:cs typeface="Arial"/>
            </a:endParaRPr>
          </a:p>
          <a:p>
            <a:pPr marL="0" indent="0">
              <a:lnSpc>
                <a:spcPct val="100000"/>
              </a:lnSpc>
              <a:spcBef>
                <a:spcPts val="0"/>
              </a:spcBef>
              <a:buFontTx/>
              <a:buNone/>
            </a:pPr>
            <a:r>
              <a:rPr lang="en-GB" altLang="en-US" sz="2000"/>
              <a:t>Green Book recommendations are based upon JCVI’s expert opinion and should </a:t>
            </a:r>
            <a:endParaRPr lang="en-GB" altLang="en-US" sz="2000">
              <a:cs typeface="Arial"/>
            </a:endParaRPr>
          </a:p>
          <a:p>
            <a:pPr marL="0" indent="0">
              <a:lnSpc>
                <a:spcPct val="100000"/>
              </a:lnSpc>
              <a:spcBef>
                <a:spcPts val="0"/>
              </a:spcBef>
              <a:buFontTx/>
              <a:buNone/>
            </a:pPr>
            <a:r>
              <a:rPr lang="en-GB" altLang="en-US" sz="2000"/>
              <a:t>always be followed, even when they differ from those made by the vaccine </a:t>
            </a:r>
            <a:endParaRPr lang="en-GB" altLang="en-US" sz="2000">
              <a:cs typeface="Arial"/>
            </a:endParaRPr>
          </a:p>
          <a:p>
            <a:pPr marL="0" indent="0">
              <a:lnSpc>
                <a:spcPct val="100000"/>
              </a:lnSpc>
              <a:spcBef>
                <a:spcPts val="0"/>
              </a:spcBef>
              <a:buFontTx/>
              <a:buNone/>
            </a:pPr>
            <a:r>
              <a:rPr lang="en-GB" altLang="en-US" sz="2000"/>
              <a:t>manufacturer. (</a:t>
            </a:r>
            <a:r>
              <a:rPr lang="en-GB" altLang="en-US" sz="2000" b="1"/>
              <a:t>Note: </a:t>
            </a:r>
            <a:r>
              <a:rPr lang="en-GB" altLang="en-US" sz="2000"/>
              <a:t>sometimes vaccine policy in Wales differs to England)</a:t>
            </a:r>
            <a:endParaRPr lang="en-GB" altLang="en-US" sz="2000">
              <a:cs typeface="Arial"/>
            </a:endParaRPr>
          </a:p>
          <a:p>
            <a:pPr marL="0" indent="0">
              <a:lnSpc>
                <a:spcPct val="100000"/>
              </a:lnSpc>
              <a:spcBef>
                <a:spcPts val="0"/>
              </a:spcBef>
              <a:buFontTx/>
              <a:buNone/>
            </a:pPr>
            <a:endParaRPr lang="en-GB" altLang="en-US" sz="2000">
              <a:cs typeface="Arial"/>
            </a:endParaRPr>
          </a:p>
          <a:p>
            <a:pPr marL="0" indent="0">
              <a:lnSpc>
                <a:spcPct val="100000"/>
              </a:lnSpc>
              <a:spcBef>
                <a:spcPts val="0"/>
              </a:spcBef>
              <a:buNone/>
            </a:pPr>
            <a:r>
              <a:rPr lang="en-GB" sz="2000">
                <a:cs typeface="Arial"/>
                <a:hlinkClick r:id="rId4"/>
              </a:rPr>
              <a:t>JCVI statement on COVID-19 vaccination in 2025 and spring 2026 - GOV.UK</a:t>
            </a:r>
            <a:endParaRPr lang="en-GB" sz="2000">
              <a:cs typeface="Arial"/>
            </a:endParaRPr>
          </a:p>
          <a:p>
            <a:pPr marL="0" indent="0">
              <a:lnSpc>
                <a:spcPct val="100000"/>
              </a:lnSpc>
              <a:spcBef>
                <a:spcPts val="0"/>
              </a:spcBef>
              <a:buFontTx/>
              <a:buNone/>
            </a:pPr>
            <a:endParaRPr lang="en-GB" altLang="en-US" sz="2000">
              <a:cs typeface="Arial"/>
            </a:endParaRPr>
          </a:p>
          <a:p>
            <a:pPr marL="0" indent="0">
              <a:lnSpc>
                <a:spcPct val="100000"/>
              </a:lnSpc>
              <a:spcBef>
                <a:spcPts val="0"/>
              </a:spcBef>
              <a:buNone/>
            </a:pPr>
            <a:r>
              <a:rPr lang="en-GB" sz="2000">
                <a:cs typeface="Arial"/>
                <a:hlinkClick r:id="rId5"/>
              </a:rPr>
              <a:t>The national COVID-19 vaccination programme autumn 2025 (WHC/2025/022) | GOV.WALES</a:t>
            </a:r>
            <a:r>
              <a:rPr lang="en-GB" sz="2000">
                <a:solidFill>
                  <a:srgbClr val="002060"/>
                </a:solidFill>
                <a:cs typeface="Arial"/>
              </a:rPr>
              <a:t>, </a:t>
            </a:r>
            <a:r>
              <a:rPr lang="en-GB" sz="2000">
                <a:cs typeface="Arial"/>
                <a:hlinkClick r:id="rId6"/>
              </a:rPr>
              <a:t>COVID-19 vaccination: information for healthcare practitioners - GOV.UK</a:t>
            </a:r>
            <a:endParaRPr lang="en-GB" sz="2000">
              <a:cs typeface="Arial"/>
            </a:endParaRPr>
          </a:p>
          <a:p>
            <a:pPr>
              <a:buNone/>
            </a:pPr>
            <a:endParaRPr lang="en-GB" altLang="en-US" sz="600"/>
          </a:p>
          <a:p>
            <a:pPr>
              <a:buFontTx/>
              <a:buNone/>
            </a:pPr>
            <a:r>
              <a:rPr lang="en-GB" altLang="en-US" sz="2000" u="sng">
                <a:hlinkClick r:id="rId6"/>
              </a:rPr>
              <a:t>UKHSA COVID-19 Immunisation programme Information for healthcare practitioners </a:t>
            </a:r>
            <a:r>
              <a:rPr lang="en-GB" altLang="en-US" sz="2000">
                <a:hlinkClick r:id="rId6"/>
              </a:rPr>
              <a:t> </a:t>
            </a:r>
            <a:endParaRPr lang="en-GB" altLang="en-US" sz="2000"/>
          </a:p>
          <a:p>
            <a:pPr marL="0" indent="0">
              <a:lnSpc>
                <a:spcPct val="100000"/>
              </a:lnSpc>
              <a:spcBef>
                <a:spcPts val="0"/>
              </a:spcBef>
              <a:buNone/>
            </a:pPr>
            <a:r>
              <a:rPr lang="en-GB" altLang="en-US" sz="2000"/>
              <a:t>This document provides additional information, answers to frequently asked questions </a:t>
            </a:r>
            <a:endParaRPr lang="en-GB" altLang="en-US" sz="2000">
              <a:cs typeface="Arial"/>
            </a:endParaRPr>
          </a:p>
          <a:p>
            <a:pPr marL="0" indent="0">
              <a:lnSpc>
                <a:spcPct val="100000"/>
              </a:lnSpc>
              <a:spcBef>
                <a:spcPts val="0"/>
              </a:spcBef>
              <a:buNone/>
            </a:pPr>
            <a:r>
              <a:rPr lang="en-GB" altLang="en-US" sz="2000"/>
              <a:t>and actions to take in the event of inadvertent errors. </a:t>
            </a:r>
            <a:endParaRPr lang="en-GB" altLang="en-US" sz="2000">
              <a:cs typeface="Arial"/>
            </a:endParaRPr>
          </a:p>
          <a:p>
            <a:pPr marL="0" indent="0">
              <a:lnSpc>
                <a:spcPct val="100000"/>
              </a:lnSpc>
              <a:spcBef>
                <a:spcPts val="0"/>
              </a:spcBef>
              <a:buNone/>
            </a:pPr>
            <a:endParaRPr lang="en-GB" altLang="en-US" sz="2000"/>
          </a:p>
          <a:p>
            <a:pPr marL="0" indent="0">
              <a:buNone/>
            </a:pP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51</a:t>
            </a:fld>
            <a:endParaRPr lang="en-GB"/>
          </a:p>
        </p:txBody>
      </p:sp>
    </p:spTree>
    <p:extLst>
      <p:ext uri="{BB962C8B-B14F-4D97-AF65-F5344CB8AC3E}">
        <p14:creationId xmlns:p14="http://schemas.microsoft.com/office/powerpoint/2010/main" val="283274170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7965"/>
            <a:ext cx="10515600" cy="1325563"/>
          </a:xfrm>
        </p:spPr>
        <p:txBody>
          <a:bodyPr/>
          <a:lstStyle/>
          <a:p>
            <a:r>
              <a:rPr lang="en-GB" b="1">
                <a:solidFill>
                  <a:srgbClr val="002060"/>
                </a:solidFill>
              </a:rPr>
              <a:t>Further information (2)</a:t>
            </a:r>
          </a:p>
        </p:txBody>
      </p:sp>
      <p:sp>
        <p:nvSpPr>
          <p:cNvPr id="3" name="Content Placeholder 2"/>
          <p:cNvSpPr>
            <a:spLocks noGrp="1"/>
          </p:cNvSpPr>
          <p:nvPr>
            <p:ph idx="1"/>
          </p:nvPr>
        </p:nvSpPr>
        <p:spPr>
          <a:xfrm>
            <a:off x="838200" y="1020233"/>
            <a:ext cx="10515600" cy="5042430"/>
          </a:xfrm>
        </p:spPr>
        <p:txBody>
          <a:bodyPr/>
          <a:lstStyle/>
          <a:p>
            <a:pPr marL="0" indent="0">
              <a:buNone/>
            </a:pPr>
            <a:r>
              <a:rPr lang="en-GB" sz="2200" b="1">
                <a:solidFill>
                  <a:srgbClr val="212A73"/>
                </a:solidFill>
              </a:rPr>
              <a:t>PHW professional information resources: </a:t>
            </a:r>
          </a:p>
          <a:p>
            <a:pPr marL="0" indent="0">
              <a:buNone/>
            </a:pPr>
            <a:r>
              <a:rPr lang="en-GB" sz="2200">
                <a:hlinkClick r:id="rId3"/>
              </a:rPr>
              <a:t>COVID-19 resources for health and social care professionals - Public Health Wales (</a:t>
            </a:r>
            <a:r>
              <a:rPr lang="en-GB" sz="2200" err="1">
                <a:hlinkClick r:id="rId3"/>
              </a:rPr>
              <a:t>nhs.wales</a:t>
            </a:r>
            <a:r>
              <a:rPr lang="en-GB" sz="2200">
                <a:hlinkClick r:id="rId3"/>
              </a:rPr>
              <a:t>)</a:t>
            </a:r>
            <a:endParaRPr lang="en-GB" sz="2200">
              <a:solidFill>
                <a:srgbClr val="FF0000"/>
              </a:solidFill>
            </a:endParaRPr>
          </a:p>
          <a:p>
            <a:pPr marL="0" indent="0">
              <a:buNone/>
            </a:pPr>
            <a:r>
              <a:rPr lang="en-GB" sz="2200">
                <a:hlinkClick r:id="rId4"/>
              </a:rPr>
              <a:t>Vaccine resources for health and social care professionals - Public Health Wales (</a:t>
            </a:r>
            <a:r>
              <a:rPr lang="en-GB" sz="2200" err="1">
                <a:hlinkClick r:id="rId4"/>
              </a:rPr>
              <a:t>nhs.wales</a:t>
            </a:r>
            <a:r>
              <a:rPr lang="en-GB" sz="2200">
                <a:hlinkClick r:id="rId4"/>
              </a:rPr>
              <a:t>)</a:t>
            </a:r>
            <a:endParaRPr lang="en-GB" sz="2200"/>
          </a:p>
          <a:p>
            <a:pPr marL="0" indent="0">
              <a:buNone/>
            </a:pPr>
            <a:r>
              <a:rPr lang="en-GB" sz="2200" b="1">
                <a:solidFill>
                  <a:srgbClr val="212A73"/>
                </a:solidFill>
              </a:rPr>
              <a:t>PHW training: </a:t>
            </a:r>
          </a:p>
          <a:p>
            <a:pPr marL="0" indent="0">
              <a:buNone/>
            </a:pPr>
            <a:r>
              <a:rPr lang="en-GB" sz="2200">
                <a:hlinkClick r:id="rId5"/>
              </a:rPr>
              <a:t>Immunisation training resources and events - Public Health Wales (</a:t>
            </a:r>
            <a:r>
              <a:rPr lang="en-GB" sz="2200" err="1">
                <a:hlinkClick r:id="rId5"/>
              </a:rPr>
              <a:t>nhs.wales</a:t>
            </a:r>
            <a:r>
              <a:rPr lang="en-GB" sz="2200">
                <a:hlinkClick r:id="rId5"/>
              </a:rPr>
              <a:t>)</a:t>
            </a:r>
            <a:endParaRPr lang="en-GB" sz="2200"/>
          </a:p>
          <a:p>
            <a:pPr marL="0" indent="0">
              <a:buNone/>
            </a:pPr>
            <a:r>
              <a:rPr lang="en-GB" sz="2200">
                <a:hlinkClick r:id="rId6"/>
              </a:rPr>
              <a:t>Immunisation eLearning - Public Health Wales (</a:t>
            </a:r>
            <a:r>
              <a:rPr lang="en-GB" sz="2200" err="1">
                <a:hlinkClick r:id="rId6"/>
              </a:rPr>
              <a:t>nhs.wales</a:t>
            </a:r>
            <a:r>
              <a:rPr lang="en-GB" sz="2200">
                <a:hlinkClick r:id="rId6"/>
              </a:rPr>
              <a:t>)</a:t>
            </a:r>
            <a:endParaRPr lang="en-GB" sz="2200"/>
          </a:p>
          <a:p>
            <a:pPr marL="0" indent="0">
              <a:buNone/>
            </a:pPr>
            <a:r>
              <a:rPr lang="en-GB" sz="2200" b="1"/>
              <a:t>UKHSA COVID-19 vaccination resources: </a:t>
            </a:r>
            <a:r>
              <a:rPr lang="en-GB" sz="2200">
                <a:hlinkClick r:id="rId7"/>
              </a:rPr>
              <a:t>COVID-19 vaccination programme - GOV.UK (www.gov.uk)</a:t>
            </a:r>
            <a:endParaRPr lang="en-GB" sz="2200"/>
          </a:p>
          <a:p>
            <a:pPr marL="0" lvl="0" indent="0">
              <a:lnSpc>
                <a:spcPct val="100000"/>
              </a:lnSpc>
              <a:spcAft>
                <a:spcPts val="1200"/>
              </a:spcAft>
              <a:buNone/>
            </a:pPr>
            <a:r>
              <a:rPr lang="en-GB" sz="2200" b="1"/>
              <a:t>Oxford Knowledge Project: </a:t>
            </a:r>
            <a:r>
              <a:rPr lang="en-GB" sz="2200">
                <a:solidFill>
                  <a:srgbClr val="00B050"/>
                </a:solidFill>
                <a:hlinkClick r:id="rId8"/>
              </a:rPr>
              <a:t>COVID-19 vaccines</a:t>
            </a:r>
            <a:endParaRPr lang="en-GB" sz="2200">
              <a:solidFill>
                <a:srgbClr val="00B050"/>
              </a:solidFill>
            </a:endParaRPr>
          </a:p>
          <a:p>
            <a:pPr marL="0" lvl="0" indent="0">
              <a:lnSpc>
                <a:spcPct val="100000"/>
              </a:lnSpc>
              <a:spcAft>
                <a:spcPts val="1200"/>
              </a:spcAft>
              <a:buNone/>
            </a:pPr>
            <a:r>
              <a:rPr lang="en-GB" sz="2200" b="1">
                <a:solidFill>
                  <a:srgbClr val="212A73"/>
                </a:solidFill>
              </a:rPr>
              <a:t>MHRA: </a:t>
            </a:r>
            <a:r>
              <a:rPr lang="en-GB" sz="2200">
                <a:solidFill>
                  <a:srgbClr val="00B050"/>
                </a:solidFill>
                <a:hlinkClick r:id="rId9"/>
              </a:rPr>
              <a:t>Guidance on coronavirus (COVID-19)</a:t>
            </a:r>
            <a:r>
              <a:rPr lang="en-GB" sz="2200">
                <a:solidFill>
                  <a:srgbClr val="00B050"/>
                </a:solidFill>
              </a:rPr>
              <a:t> </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52</a:t>
            </a:fld>
            <a:endParaRPr lang="en-GB"/>
          </a:p>
        </p:txBody>
      </p:sp>
    </p:spTree>
    <p:extLst>
      <p:ext uri="{BB962C8B-B14F-4D97-AF65-F5344CB8AC3E}">
        <p14:creationId xmlns:p14="http://schemas.microsoft.com/office/powerpoint/2010/main" val="624466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DDF4-D92E-65AD-1B14-71D80322F4B8}"/>
              </a:ext>
            </a:extLst>
          </p:cNvPr>
          <p:cNvSpPr>
            <a:spLocks noGrp="1"/>
          </p:cNvSpPr>
          <p:nvPr>
            <p:ph type="title"/>
          </p:nvPr>
        </p:nvSpPr>
        <p:spPr>
          <a:xfrm>
            <a:off x="124810" y="74555"/>
            <a:ext cx="11942379" cy="845110"/>
          </a:xfrm>
        </p:spPr>
        <p:txBody>
          <a:bodyPr/>
          <a:lstStyle/>
          <a:p>
            <a:pPr algn="ctr"/>
            <a:r>
              <a:rPr kumimoji="0" lang="en-GB" sz="3200" b="1" i="0" u="none" strike="noStrike" kern="1200" cap="none" spc="0" normalizeH="0" baseline="0" noProof="0">
                <a:ln>
                  <a:noFill/>
                </a:ln>
                <a:solidFill>
                  <a:srgbClr val="212A73"/>
                </a:solidFill>
                <a:effectLst/>
                <a:uLnTx/>
                <a:uFillTx/>
                <a:latin typeface="Arial"/>
                <a:ea typeface="+mj-ea"/>
                <a:cs typeface="+mj-cs"/>
              </a:rPr>
              <a:t>JCVI statement on the COVID-19 vaccination in 2025 and Spring 2026  [published 13 November 2024] </a:t>
            </a:r>
            <a:r>
              <a:rPr kumimoji="0" lang="en-GB" sz="2800" b="0" i="0" u="none" strike="noStrike" kern="1200" cap="none" spc="0" normalizeH="0" baseline="0" noProof="0">
                <a:ln>
                  <a:noFill/>
                </a:ln>
                <a:solidFill>
                  <a:srgbClr val="212A73"/>
                </a:solidFill>
                <a:effectLst/>
                <a:uLnTx/>
                <a:uFillTx/>
                <a:latin typeface="Arial"/>
                <a:ea typeface="+mj-ea"/>
                <a:cs typeface="+mj-cs"/>
              </a:rPr>
              <a:t> </a:t>
            </a:r>
            <a:r>
              <a:rPr kumimoji="0" lang="en-GB" sz="3200" b="0" i="0" u="none" strike="noStrike" kern="1200" cap="none" spc="0" normalizeH="0" baseline="0" noProof="0">
                <a:ln>
                  <a:noFill/>
                </a:ln>
                <a:solidFill>
                  <a:srgbClr val="212A73"/>
                </a:solidFill>
                <a:effectLst/>
                <a:uLnTx/>
                <a:uFillTx/>
                <a:latin typeface="Arial"/>
                <a:ea typeface="+mj-ea"/>
                <a:cs typeface="+mj-cs"/>
              </a:rPr>
              <a:t>(2)</a:t>
            </a:r>
            <a:endParaRPr lang="en-GB" sz="2400">
              <a:highlight>
                <a:srgbClr val="FFFF00"/>
              </a:highlight>
            </a:endParaRPr>
          </a:p>
        </p:txBody>
      </p:sp>
      <p:sp>
        <p:nvSpPr>
          <p:cNvPr id="5" name="Slide Number Placeholder 4">
            <a:extLst>
              <a:ext uri="{FF2B5EF4-FFF2-40B4-BE49-F238E27FC236}">
                <a16:creationId xmlns:a16="http://schemas.microsoft.com/office/drawing/2014/main" id="{E2270CC6-9A89-38BF-341B-A268556DFA5E}"/>
              </a:ext>
            </a:extLst>
          </p:cNvPr>
          <p:cNvSpPr>
            <a:spLocks noGrp="1"/>
          </p:cNvSpPr>
          <p:nvPr>
            <p:ph type="sldNum" sz="quarter" idx="12"/>
          </p:nvPr>
        </p:nvSpPr>
        <p:spPr/>
        <p:txBody>
          <a:bodyPr/>
          <a:lstStyle/>
          <a:p>
            <a:fld id="{561D0CCE-8DCC-44DC-A653-AE62B1D84A52}" type="slidenum">
              <a:rPr lang="en-GB" smtClean="0"/>
              <a:pPr/>
              <a:t>6</a:t>
            </a:fld>
            <a:endParaRPr lang="en-GB"/>
          </a:p>
        </p:txBody>
      </p:sp>
      <p:sp>
        <p:nvSpPr>
          <p:cNvPr id="17" name="TextBox 16">
            <a:extLst>
              <a:ext uri="{FF2B5EF4-FFF2-40B4-BE49-F238E27FC236}">
                <a16:creationId xmlns:a16="http://schemas.microsoft.com/office/drawing/2014/main" id="{F93A6F5D-5FFF-C752-3446-48C519FC0189}"/>
              </a:ext>
            </a:extLst>
          </p:cNvPr>
          <p:cNvSpPr txBox="1"/>
          <p:nvPr/>
        </p:nvSpPr>
        <p:spPr>
          <a:xfrm>
            <a:off x="519545" y="6352143"/>
            <a:ext cx="1019348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2"/>
              </a:rPr>
              <a:t>JCVI statement on COVID-19 vaccination in 2025 and spring 2026 - GOV.UK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
        <p:nvSpPr>
          <p:cNvPr id="19" name="TextBox 18">
            <a:extLst>
              <a:ext uri="{FF2B5EF4-FFF2-40B4-BE49-F238E27FC236}">
                <a16:creationId xmlns:a16="http://schemas.microsoft.com/office/drawing/2014/main" id="{486FFAE5-9667-39BF-2447-AF57EED6B11B}"/>
              </a:ext>
            </a:extLst>
          </p:cNvPr>
          <p:cNvSpPr txBox="1"/>
          <p:nvPr/>
        </p:nvSpPr>
        <p:spPr>
          <a:xfrm>
            <a:off x="594013" y="1402773"/>
            <a:ext cx="11003973" cy="3970318"/>
          </a:xfrm>
          <a:prstGeom prst="rect">
            <a:avLst/>
          </a:prstGeom>
          <a:noFill/>
        </p:spPr>
        <p:txBody>
          <a:bodyPr wrap="square" lIns="91440" tIns="45720" rIns="91440" bIns="45720" rtlCol="0" anchor="t">
            <a:spAutoFit/>
          </a:bodyPr>
          <a:lstStyle/>
          <a:p>
            <a:pPr marL="0" indent="0">
              <a:buNone/>
            </a:pPr>
            <a:r>
              <a:rPr lang="en-GB" sz="1800" i="0">
                <a:solidFill>
                  <a:srgbClr val="002060"/>
                </a:solidFill>
                <a:effectLst/>
              </a:rPr>
              <a:t>This JCVI statement outlines the vaccine products for 2025 </a:t>
            </a:r>
            <a:r>
              <a:rPr lang="en-GB">
                <a:solidFill>
                  <a:srgbClr val="002060"/>
                </a:solidFill>
              </a:rPr>
              <a:t>to</a:t>
            </a:r>
            <a:r>
              <a:rPr lang="en-GB" sz="1800" i="0">
                <a:solidFill>
                  <a:srgbClr val="002060"/>
                </a:solidFill>
                <a:effectLst/>
              </a:rPr>
              <a:t> Spring 2026:</a:t>
            </a:r>
          </a:p>
          <a:p>
            <a:pPr marL="0" indent="0">
              <a:buNone/>
            </a:pPr>
            <a:endParaRPr lang="en-GB">
              <a:solidFill>
                <a:srgbClr val="002060"/>
              </a:solidFill>
            </a:endParaRPr>
          </a:p>
          <a:p>
            <a:pPr marL="0" indent="0">
              <a:buNone/>
            </a:pPr>
            <a:r>
              <a:rPr lang="en-GB" sz="1800" b="1" i="0">
                <a:solidFill>
                  <a:srgbClr val="002060"/>
                </a:solidFill>
                <a:effectLst/>
              </a:rPr>
              <a:t>Adults</a:t>
            </a:r>
            <a:r>
              <a:rPr lang="en-GB" sz="1800" i="0">
                <a:solidFill>
                  <a:srgbClr val="002060"/>
                </a:solidFill>
                <a:effectLst/>
              </a:rPr>
              <a:t>:</a:t>
            </a:r>
            <a:endParaRPr lang="en-GB" sz="1800" i="0">
              <a:solidFill>
                <a:srgbClr val="002060"/>
              </a:solidFill>
              <a:effectLst/>
              <a:cs typeface="Arial"/>
            </a:endParaRPr>
          </a:p>
          <a:p>
            <a:pPr marL="285750" indent="-285750">
              <a:buFont typeface="Arial" panose="020B0604020202020204" pitchFamily="34" charset="0"/>
              <a:buChar char="•"/>
            </a:pPr>
            <a:r>
              <a:rPr lang="en-GB" sz="1800" i="0">
                <a:solidFill>
                  <a:srgbClr val="002060"/>
                </a:solidFill>
                <a:effectLst/>
              </a:rPr>
              <a:t>JCVI does not have a preference for a specific COVID-19 vaccine product in the adult population. However, JCVI advises a preference for having vaccine products based on more than one vaccine platform in the programme, such as mRNA and protein-based vaccines</a:t>
            </a:r>
            <a:endParaRPr lang="en-GB" sz="1800" i="0">
              <a:solidFill>
                <a:srgbClr val="002060"/>
              </a:solidFill>
              <a:effectLst/>
              <a:cs typeface="Arial"/>
            </a:endParaRPr>
          </a:p>
          <a:p>
            <a:pPr marL="0" indent="0">
              <a:buNone/>
            </a:pPr>
            <a:endParaRPr lang="en-GB">
              <a:solidFill>
                <a:srgbClr val="002060"/>
              </a:solidFill>
            </a:endParaRPr>
          </a:p>
          <a:p>
            <a:pPr marL="0" indent="0">
              <a:buNone/>
            </a:pPr>
            <a:r>
              <a:rPr lang="en-GB" b="1">
                <a:solidFill>
                  <a:srgbClr val="002060"/>
                </a:solidFill>
              </a:rPr>
              <a:t>Children and young people</a:t>
            </a:r>
            <a:r>
              <a:rPr lang="en-GB">
                <a:solidFill>
                  <a:srgbClr val="002060"/>
                </a:solidFill>
              </a:rPr>
              <a:t>:</a:t>
            </a:r>
            <a:endParaRPr lang="en-GB" sz="1800" i="0">
              <a:solidFill>
                <a:srgbClr val="002060"/>
              </a:solidFill>
              <a:effectLst/>
              <a:cs typeface="Arial"/>
            </a:endParaRPr>
          </a:p>
          <a:p>
            <a:pPr marL="285750" indent="-285750">
              <a:buFont typeface="Arial" panose="020B0604020202020204" pitchFamily="34" charset="0"/>
              <a:buChar char="•"/>
            </a:pPr>
            <a:r>
              <a:rPr lang="en-GB" sz="1800" i="0">
                <a:solidFill>
                  <a:srgbClr val="002060"/>
                </a:solidFill>
                <a:effectLst/>
              </a:rPr>
              <a:t>For children and young people who are immunosuppressed, JCVI continues to advise the use of the Pfizer-BioNTech COVID-19 mRNA (Comirnaty) vaccine, with the vaccine dose appropriate to the child’s age:</a:t>
            </a:r>
            <a:endParaRPr lang="en-GB" sz="1800" i="0">
              <a:solidFill>
                <a:srgbClr val="002060"/>
              </a:solidFill>
              <a:effectLst/>
              <a:cs typeface="Arial"/>
            </a:endParaRPr>
          </a:p>
          <a:p>
            <a:pPr marL="742950" lvl="1" indent="-285750">
              <a:buFont typeface="Arial" panose="020B0604020202020204" pitchFamily="34" charset="0"/>
              <a:buChar char="•"/>
            </a:pPr>
            <a:r>
              <a:rPr lang="en-GB">
                <a:solidFill>
                  <a:srgbClr val="002060"/>
                </a:solidFill>
              </a:rPr>
              <a:t>12</a:t>
            </a:r>
            <a:r>
              <a:rPr lang="en-GB" i="0">
                <a:solidFill>
                  <a:srgbClr val="002060"/>
                </a:solidFill>
                <a:effectLst/>
              </a:rPr>
              <a:t> to 17 years: 30 micrograms</a:t>
            </a:r>
            <a:endParaRPr lang="en-GB" i="0">
              <a:solidFill>
                <a:srgbClr val="002060"/>
              </a:solidFill>
              <a:effectLst/>
              <a:cs typeface="Arial"/>
            </a:endParaRPr>
          </a:p>
          <a:p>
            <a:pPr marL="742950" lvl="1" indent="-285750">
              <a:buFont typeface="Arial" panose="020B0604020202020204" pitchFamily="34" charset="0"/>
              <a:buChar char="•"/>
            </a:pPr>
            <a:r>
              <a:rPr lang="en-GB" i="0">
                <a:solidFill>
                  <a:srgbClr val="002060"/>
                </a:solidFill>
                <a:effectLst/>
              </a:rPr>
              <a:t>5 to 11 years: 10 micrograms</a:t>
            </a:r>
            <a:endParaRPr lang="en-GB" i="0">
              <a:solidFill>
                <a:srgbClr val="002060"/>
              </a:solidFill>
              <a:effectLst/>
              <a:cs typeface="Arial"/>
            </a:endParaRPr>
          </a:p>
          <a:p>
            <a:pPr marL="742950" lvl="1" indent="-285750">
              <a:buFont typeface="Arial" panose="020B0604020202020204" pitchFamily="34" charset="0"/>
              <a:buChar char="•"/>
            </a:pPr>
            <a:r>
              <a:rPr lang="en-GB" i="0">
                <a:solidFill>
                  <a:srgbClr val="002060"/>
                </a:solidFill>
                <a:effectLst/>
              </a:rPr>
              <a:t>6 months to 4 years: 3 micrograms</a:t>
            </a:r>
            <a:endParaRPr lang="en-GB" i="0">
              <a:solidFill>
                <a:srgbClr val="002060"/>
              </a:solidFill>
              <a:effectLst/>
              <a:cs typeface="Arial"/>
            </a:endParaRPr>
          </a:p>
        </p:txBody>
      </p:sp>
    </p:spTree>
    <p:extLst>
      <p:ext uri="{BB962C8B-B14F-4D97-AF65-F5344CB8AC3E}">
        <p14:creationId xmlns:p14="http://schemas.microsoft.com/office/powerpoint/2010/main" val="3227653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a:t>The national COVID-19 vaccination programme autumn 2025 (WHC/2025/022) </a:t>
            </a:r>
            <a:r>
              <a:rPr lang="en-GB" sz="3200"/>
              <a:t>published 27 June 2025 (1)</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462002" y="1015947"/>
            <a:ext cx="10804713" cy="4829682"/>
          </a:xfrm>
        </p:spPr>
        <p:txBody>
          <a:bodyPr lIns="91440" tIns="45720" rIns="91440" bIns="45720" anchor="t"/>
          <a:lstStyle/>
          <a:p>
            <a:pPr marL="0" indent="0">
              <a:buNone/>
            </a:pPr>
            <a:r>
              <a:rPr lang="en-GB" sz="2000" b="1"/>
              <a:t>Groups eligible for a COVID-19 vaccine in *autumn 2025:</a:t>
            </a:r>
          </a:p>
          <a:p>
            <a:pPr marL="0" indent="0">
              <a:buNone/>
            </a:pPr>
            <a:r>
              <a:rPr lang="en-GB" sz="2000"/>
              <a:t>As advised by the JCVI:</a:t>
            </a:r>
            <a:endParaRPr lang="en-GB" sz="2000">
              <a:cs typeface="Arial"/>
            </a:endParaRPr>
          </a:p>
          <a:p>
            <a:pPr algn="l">
              <a:buFont typeface="Arial" panose="020B0604020202020204" pitchFamily="34" charset="0"/>
              <a:buChar char="•"/>
            </a:pPr>
            <a:r>
              <a:rPr lang="en-GB" sz="2000"/>
              <a:t>residents in a care home for older adults</a:t>
            </a:r>
            <a:endParaRPr lang="en-GB" sz="2000">
              <a:cs typeface="Arial"/>
            </a:endParaRPr>
          </a:p>
          <a:p>
            <a:r>
              <a:rPr lang="en-GB" sz="2000"/>
              <a:t>adults aged 75 years and over</a:t>
            </a:r>
            <a:endParaRPr lang="en-GB" sz="2000">
              <a:cs typeface="Arial"/>
            </a:endParaRPr>
          </a:p>
          <a:p>
            <a:pPr algn="l">
              <a:buFont typeface="Arial" panose="020B0604020202020204" pitchFamily="34" charset="0"/>
              <a:buChar char="•"/>
            </a:pPr>
            <a:r>
              <a:rPr lang="en-GB" sz="2000"/>
              <a:t>individuals aged </a:t>
            </a:r>
            <a:r>
              <a:rPr lang="en-GB" sz="2000" b="1"/>
              <a:t>6 months and over who are immunosuppressed</a:t>
            </a:r>
            <a:r>
              <a:rPr lang="en-GB" sz="2000"/>
              <a:t> (as defined in ‘immunosuppression’ sections of tables 3 &amp; 4 of the </a:t>
            </a:r>
            <a:r>
              <a:rPr lang="en-GB" sz="2000">
                <a:hlinkClick r:id="rId3"/>
              </a:rPr>
              <a:t>COVID-19 chapter of the Green Book</a:t>
            </a:r>
            <a:r>
              <a:rPr lang="en-GB" sz="2000"/>
              <a:t>)</a:t>
            </a:r>
            <a:endParaRPr lang="en-GB" sz="2000">
              <a:cs typeface="Arial"/>
            </a:endParaRP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a:ln>
                <a:noFill/>
              </a:ln>
              <a:solidFill>
                <a:srgbClr val="002060"/>
              </a:solidFill>
              <a:effectLst/>
              <a:highlight>
                <a:srgbClr val="FFFF00"/>
              </a:highlight>
              <a:latin typeface="+mn-lt"/>
            </a:endParaRPr>
          </a:p>
          <a:p>
            <a:pPr marL="0" indent="0">
              <a:buNone/>
            </a:pPr>
            <a:r>
              <a:rPr lang="en-GB" sz="2000" b="1"/>
              <a:t>Programme start and end date</a:t>
            </a:r>
            <a:r>
              <a:rPr lang="en-GB" sz="2000"/>
              <a:t>:</a:t>
            </a:r>
            <a:endParaRPr lang="en-GB" sz="2000">
              <a:cs typeface="Arial"/>
            </a:endParaRPr>
          </a:p>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rPr>
              <a:t>The COVID-19 autumn vaccination programme will commence on 1 October and conclude on 31 January 2026.</a:t>
            </a:r>
            <a:endParaRPr lang="en-GB" sz="2000" b="0" i="0" u="none" strike="noStrike" kern="1200" cap="none" spc="0" normalizeH="0" baseline="0" noProof="0">
              <a:ln>
                <a:noFill/>
              </a:ln>
              <a:solidFill>
                <a:srgbClr val="212A73"/>
              </a:solidFill>
              <a:effectLst/>
              <a:uLnTx/>
              <a:uFillTx/>
              <a:latin typeface="Arial"/>
              <a:cs typeface="Arial"/>
            </a:endParaRPr>
          </a:p>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rPr>
              <a:t>Health boards should actively issue first appointment invitations to all eligible people to receive a vaccination as early as possible in the programme but by no later than 31 December. ‘Mop up’ activity, including recall and follow-up opportunities where the first offer of vaccination is not taken up, can start as early as required to meet local needs but should aim to conclude as early as possible in 2026.</a:t>
            </a:r>
            <a:endParaRPr lang="en-GB" sz="2000" b="0" i="0" u="none" strike="noStrike" kern="1200" cap="none" spc="0" normalizeH="0" baseline="0" noProof="0">
              <a:ln>
                <a:noFill/>
              </a:ln>
              <a:solidFill>
                <a:srgbClr val="212A73"/>
              </a:solidFill>
              <a:effectLst/>
              <a:uLnTx/>
              <a:uFillTx/>
              <a:latin typeface="Arial"/>
              <a:cs typeface="Arial"/>
            </a:endParaRPr>
          </a:p>
          <a:p>
            <a:pPr marL="0" marR="0" lvl="0" indent="0" algn="l" defTabSz="914400" rtl="0" eaLnBrk="1" fontAlgn="auto" latinLnBrk="0" hangingPunct="1">
              <a:lnSpc>
                <a:spcPct val="90000"/>
              </a:lnSpc>
              <a:spcBef>
                <a:spcPts val="1000"/>
              </a:spcBef>
              <a:spcAft>
                <a:spcPts val="0"/>
              </a:spcAft>
              <a:buClrTx/>
              <a:buSzTx/>
              <a:buNone/>
              <a:tabLst/>
              <a:defRPr/>
            </a:pPr>
            <a:endParaRPr kumimoji="0" lang="en-GB" sz="2000" b="0" i="0" u="none" strike="noStrike" kern="1200" cap="none" spc="0" normalizeH="0" baseline="0" noProof="0">
              <a:ln>
                <a:noFill/>
              </a:ln>
              <a:solidFill>
                <a:srgbClr val="212A73"/>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fld id="{561D0CCE-8DCC-44DC-A653-AE62B1D84A52}" type="slidenum">
              <a:rPr lang="en-GB" smtClean="0"/>
              <a:pPr/>
              <a:t>7</a:t>
            </a:fld>
            <a:endParaRPr lang="en-GB"/>
          </a:p>
        </p:txBody>
      </p:sp>
      <p:sp>
        <p:nvSpPr>
          <p:cNvPr id="6" name="TextBox 5">
            <a:extLst>
              <a:ext uri="{FF2B5EF4-FFF2-40B4-BE49-F238E27FC236}">
                <a16:creationId xmlns:a16="http://schemas.microsoft.com/office/drawing/2014/main" id="{9964670F-878D-70D1-7648-5887491E0CC2}"/>
              </a:ext>
            </a:extLst>
          </p:cNvPr>
          <p:cNvSpPr txBox="1"/>
          <p:nvPr/>
        </p:nvSpPr>
        <p:spPr>
          <a:xfrm>
            <a:off x="462001" y="6352143"/>
            <a:ext cx="10804713" cy="369332"/>
          </a:xfrm>
          <a:prstGeom prst="rect">
            <a:avLst/>
          </a:prstGeom>
          <a:noFill/>
        </p:spPr>
        <p:txBody>
          <a:bodyPr wrap="square" rtlCol="0">
            <a:spAutoFit/>
          </a:bodyPr>
          <a:lstStyle/>
          <a:p>
            <a:r>
              <a:rPr lang="en-GB">
                <a:hlinkClick r:id="rId4"/>
              </a:rPr>
              <a:t>The national COVID-19 vaccination programme autumn 2025 (WHC/2025/022) [HTML] | GOV.WALES</a:t>
            </a:r>
            <a:endParaRPr lang="en-GB"/>
          </a:p>
        </p:txBody>
      </p:sp>
    </p:spTree>
    <p:extLst>
      <p:ext uri="{BB962C8B-B14F-4D97-AF65-F5344CB8AC3E}">
        <p14:creationId xmlns:p14="http://schemas.microsoft.com/office/powerpoint/2010/main" val="1890750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a:t>The national COVID-19 vaccination programme autumn 2025 (WHC/2025/022) </a:t>
            </a:r>
            <a:r>
              <a:rPr lang="en-GB" sz="3200"/>
              <a:t>published 27 June 2025 (2)</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693643" y="1209902"/>
            <a:ext cx="10804713" cy="4716008"/>
          </a:xfrm>
        </p:spPr>
        <p:txBody>
          <a:bodyPr lIns="91440" tIns="45720" rIns="91440" bIns="45720" anchor="t"/>
          <a:lstStyle/>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1" i="0" u="none" strike="noStrike" kern="1200" cap="none" spc="0" normalizeH="0" baseline="0" noProof="0">
                <a:ln>
                  <a:noFill/>
                </a:ln>
                <a:solidFill>
                  <a:srgbClr val="212A73"/>
                </a:solidFill>
                <a:effectLst/>
                <a:uLnTx/>
                <a:uFillTx/>
                <a:ea typeface="+mn-ea"/>
                <a:cs typeface="+mn-cs"/>
              </a:rPr>
              <a:t>Programme ambitions maximising uptake and ensuring equity</a:t>
            </a:r>
            <a:r>
              <a:rPr kumimoji="0" lang="en-GB" sz="2000" b="0" i="0" u="none" strike="noStrike" kern="1200" cap="none" spc="0" normalizeH="0" baseline="0" noProof="0">
                <a:ln>
                  <a:noFill/>
                </a:ln>
                <a:solidFill>
                  <a:srgbClr val="212A73"/>
                </a:solidFill>
                <a:effectLst/>
                <a:uLnTx/>
                <a:uFillTx/>
                <a:ea typeface="+mn-ea"/>
                <a:cs typeface="+mn-cs"/>
              </a:rPr>
              <a:t>:</a:t>
            </a:r>
          </a:p>
          <a:p>
            <a:pPr>
              <a:defRPr/>
            </a:pPr>
            <a:r>
              <a:rPr kumimoji="0" lang="en-GB" sz="1800" b="0" i="0" u="none" strike="noStrike" kern="1200" cap="none" spc="0" normalizeH="0" baseline="0" noProof="0">
                <a:ln>
                  <a:noFill/>
                </a:ln>
                <a:solidFill>
                  <a:srgbClr val="212A73"/>
                </a:solidFill>
                <a:effectLst/>
                <a:uLnTx/>
                <a:uFillTx/>
                <a:ea typeface="+mn-ea"/>
                <a:cs typeface="+mn-cs"/>
              </a:rPr>
              <a:t>Uptake rates for all cohorts have fallen on average during recent campaigns. Uptake in the  immunosuppressed group was under 24% at the close of last winter’s campaign.</a:t>
            </a:r>
            <a:endParaRPr lang="en-GB" sz="1800" b="0" i="0" u="none" strike="noStrike" kern="1200" cap="none" spc="0" normalizeH="0" baseline="0" noProof="0">
              <a:ln>
                <a:noFill/>
              </a:ln>
              <a:solidFill>
                <a:srgbClr val="212A73"/>
              </a:solidFill>
              <a:effectLst/>
              <a:uLnTx/>
              <a:uFillTx/>
              <a:cs typeface="Arial"/>
            </a:endParaRPr>
          </a:p>
          <a:p>
            <a:pPr>
              <a:defRPr/>
            </a:pPr>
            <a:r>
              <a:rPr kumimoji="0" lang="en-GB" sz="1800" b="0" i="0" u="none" strike="noStrike" kern="1200" cap="none" spc="0" normalizeH="0" baseline="0" noProof="0">
                <a:ln>
                  <a:noFill/>
                </a:ln>
                <a:solidFill>
                  <a:srgbClr val="212A73"/>
                </a:solidFill>
                <a:effectLst/>
                <a:uLnTx/>
                <a:uFillTx/>
                <a:ea typeface="+mn-ea"/>
                <a:cs typeface="+mn-cs"/>
              </a:rPr>
              <a:t>The Welsh Government uptake target across all eligible groups remains at 75</a:t>
            </a:r>
            <a:r>
              <a:rPr lang="en-GB" sz="1800">
                <a:solidFill>
                  <a:srgbClr val="212A73"/>
                </a:solidFill>
              </a:rPr>
              <a:t>%</a:t>
            </a:r>
            <a:endParaRPr lang="en-GB" sz="1800">
              <a:solidFill>
                <a:srgbClr val="212A73"/>
              </a:solidFill>
              <a:cs typeface="Arial"/>
            </a:endParaRPr>
          </a:p>
          <a:p>
            <a:pPr>
              <a:defRPr/>
            </a:pPr>
            <a:r>
              <a:rPr lang="en-GB" sz="1800">
                <a:solidFill>
                  <a:srgbClr val="212A73"/>
                </a:solidFill>
              </a:rPr>
              <a:t>L</a:t>
            </a:r>
            <a:r>
              <a:rPr kumimoji="0" lang="en-GB" sz="1800" b="0" i="0" u="none" strike="noStrike" kern="1200" cap="none" spc="0" normalizeH="0" baseline="0" noProof="0">
                <a:ln>
                  <a:noFill/>
                </a:ln>
                <a:solidFill>
                  <a:srgbClr val="212A73"/>
                </a:solidFill>
                <a:effectLst/>
                <a:uLnTx/>
                <a:uFillTx/>
                <a:ea typeface="+mn-ea"/>
                <a:cs typeface="+mn-cs"/>
              </a:rPr>
              <a:t>ocal systems to develop robust delivery plans and monitor progress closely to achieve high levels of coverage as early as possible in the programme should be in </a:t>
            </a:r>
            <a:r>
              <a:rPr lang="en-GB" sz="1800">
                <a:solidFill>
                  <a:srgbClr val="212A73"/>
                </a:solidFill>
              </a:rPr>
              <a:t>place</a:t>
            </a:r>
            <a:endParaRPr lang="en-GB" sz="1800">
              <a:solidFill>
                <a:srgbClr val="212A73"/>
              </a:solidFill>
              <a:cs typeface="Arial"/>
            </a:endParaRPr>
          </a:p>
          <a:p>
            <a:pPr>
              <a:defRPr/>
            </a:pPr>
            <a:r>
              <a:rPr lang="en-GB" sz="1800">
                <a:solidFill>
                  <a:srgbClr val="212A73"/>
                </a:solidFill>
              </a:rPr>
              <a:t>Early</a:t>
            </a:r>
            <a:r>
              <a:rPr kumimoji="0" lang="en-GB" sz="1800" b="0" i="0" u="none" strike="noStrike" kern="1200" cap="none" spc="0" normalizeH="0" baseline="0" noProof="0">
                <a:ln>
                  <a:noFill/>
                </a:ln>
                <a:solidFill>
                  <a:srgbClr val="212A73"/>
                </a:solidFill>
                <a:effectLst/>
                <a:uLnTx/>
                <a:uFillTx/>
                <a:ea typeface="+mn-ea"/>
                <a:cs typeface="+mn-cs"/>
              </a:rPr>
              <a:t> remedial action should be taken where trajectories are not being achieved </a:t>
            </a:r>
            <a:endParaRPr lang="en-GB" sz="1800" b="0" i="0" u="none" strike="noStrike" kern="1200" cap="none" spc="0" normalizeH="0" baseline="0" noProof="0">
              <a:ln>
                <a:noFill/>
              </a:ln>
              <a:solidFill>
                <a:srgbClr val="212A73"/>
              </a:solidFill>
              <a:effectLst/>
              <a:uLnTx/>
              <a:uFillTx/>
              <a:cs typeface="Arial"/>
            </a:endParaRPr>
          </a:p>
          <a:p>
            <a:pPr>
              <a:defRPr/>
            </a:pPr>
            <a:r>
              <a:rPr kumimoji="0" lang="en-GB" sz="1800" b="0" i="0" u="none" strike="noStrike" kern="1200" cap="none" spc="0" normalizeH="0" baseline="0" noProof="0">
                <a:ln>
                  <a:noFill/>
                </a:ln>
                <a:solidFill>
                  <a:srgbClr val="212A73"/>
                </a:solidFill>
                <a:effectLst/>
                <a:uLnTx/>
                <a:uFillTx/>
                <a:ea typeface="+mn-ea"/>
                <a:cs typeface="+mn-cs"/>
              </a:rPr>
              <a:t>Planning by health boards should be focussed on achieving high levels of coverage by mid-December</a:t>
            </a:r>
            <a:endParaRPr lang="en-GB" sz="1800" b="0" i="0" u="none" strike="noStrike" kern="1200" cap="none" spc="0" normalizeH="0" baseline="0" noProof="0">
              <a:ln>
                <a:noFill/>
              </a:ln>
              <a:solidFill>
                <a:srgbClr val="212A73"/>
              </a:solidFill>
              <a:effectLst/>
              <a:uLnTx/>
              <a:uFillTx/>
              <a:cs typeface="Arial"/>
            </a:endParaRPr>
          </a:p>
          <a:p>
            <a:pPr>
              <a:defRPr/>
            </a:pPr>
            <a:r>
              <a:rPr kumimoji="0" lang="en-GB" sz="1800" b="0" i="0" u="none" strike="noStrike" kern="1200" cap="none" spc="0" normalizeH="0" baseline="0" noProof="0">
                <a:ln>
                  <a:noFill/>
                </a:ln>
                <a:solidFill>
                  <a:srgbClr val="212A73"/>
                </a:solidFill>
                <a:effectLst/>
                <a:uLnTx/>
                <a:uFillTx/>
                <a:ea typeface="+mn-ea"/>
                <a:cs typeface="+mn-cs"/>
              </a:rPr>
              <a:t>Health boards must act to significantly reduce the current equity gaps. 2024-25 saw an overall gap of 24% between the most (33.6%) and least deprived </a:t>
            </a:r>
            <a:r>
              <a:rPr lang="en-GB" sz="1800">
                <a:solidFill>
                  <a:srgbClr val="212A73"/>
                </a:solidFill>
              </a:rPr>
              <a:t>(</a:t>
            </a:r>
            <a:r>
              <a:rPr kumimoji="0" lang="en-GB" sz="1800" b="0" i="0" u="none" strike="noStrike" kern="1200" cap="none" spc="0" normalizeH="0" baseline="0" noProof="0">
                <a:ln>
                  <a:noFill/>
                </a:ln>
                <a:solidFill>
                  <a:srgbClr val="212A73"/>
                </a:solidFill>
                <a:effectLst/>
                <a:uLnTx/>
                <a:uFillTx/>
                <a:ea typeface="+mn-ea"/>
                <a:cs typeface="+mn-cs"/>
              </a:rPr>
              <a:t>57.6%)</a:t>
            </a:r>
            <a:endParaRPr lang="en-GB" sz="1800" b="0" i="0" u="none" strike="noStrike" kern="1200" cap="none" spc="0" normalizeH="0" baseline="0" noProof="0">
              <a:ln>
                <a:noFill/>
              </a:ln>
              <a:solidFill>
                <a:srgbClr val="212A73"/>
              </a:solidFill>
              <a:effectLst/>
              <a:uLnTx/>
              <a:uFillTx/>
              <a:cs typeface="Arial"/>
            </a:endParaRPr>
          </a:p>
          <a:p>
            <a:pPr>
              <a:defRPr/>
            </a:pPr>
            <a:r>
              <a:rPr kumimoji="0" lang="en-GB" sz="1800" b="0" i="0" u="none" strike="noStrike" kern="1200" cap="none" spc="0" normalizeH="0" baseline="0" noProof="0">
                <a:ln>
                  <a:noFill/>
                </a:ln>
                <a:solidFill>
                  <a:srgbClr val="212A73"/>
                </a:solidFill>
                <a:effectLst/>
                <a:uLnTx/>
                <a:uFillTx/>
                <a:ea typeface="+mn-ea"/>
                <a:cs typeface="+mn-cs"/>
              </a:rPr>
              <a:t>Taking up a vaccination should be as accessible as possible, and health boards should be ambitious in undertaking activity that minimises patient burden (including travel burden) as much as possible</a:t>
            </a:r>
            <a:endParaRPr lang="en-GB" sz="1800" b="0" i="0" u="none" strike="noStrike" kern="1200" cap="none" spc="0" normalizeH="0" baseline="0" noProof="0">
              <a:ln>
                <a:noFill/>
              </a:ln>
              <a:solidFill>
                <a:srgbClr val="212A73"/>
              </a:solidFill>
              <a:effectLst/>
              <a:uLnTx/>
              <a:uFillTx/>
              <a:cs typeface="Arial"/>
            </a:endParaRPr>
          </a:p>
          <a:p>
            <a:pPr>
              <a:defRPr/>
            </a:pPr>
            <a:r>
              <a:rPr kumimoji="0" lang="en-GB" sz="1800" b="0" i="0" u="none" strike="noStrike" kern="1200" cap="none" spc="0" normalizeH="0" baseline="0" noProof="0">
                <a:ln>
                  <a:noFill/>
                </a:ln>
                <a:solidFill>
                  <a:srgbClr val="212A73"/>
                </a:solidFill>
                <a:effectLst/>
                <a:uLnTx/>
                <a:uFillTx/>
                <a:ea typeface="+mn-ea"/>
                <a:cs typeface="+mn-cs"/>
              </a:rPr>
              <a:t>In areas where vaccine uptake </a:t>
            </a:r>
            <a:r>
              <a:rPr lang="en-GB" sz="1800">
                <a:solidFill>
                  <a:srgbClr val="212A73"/>
                </a:solidFill>
              </a:rPr>
              <a:t>trajectories</a:t>
            </a:r>
            <a:r>
              <a:rPr kumimoji="0" lang="en-GB" sz="1800" b="0" i="0" u="none" strike="noStrike" kern="1200" cap="none" spc="0" normalizeH="0" baseline="0" noProof="0">
                <a:ln>
                  <a:noFill/>
                </a:ln>
                <a:solidFill>
                  <a:srgbClr val="212A73"/>
                </a:solidFill>
                <a:effectLst/>
                <a:uLnTx/>
                <a:uFillTx/>
                <a:ea typeface="+mn-ea"/>
                <a:cs typeface="+mn-cs"/>
              </a:rPr>
              <a:t> are below expectations, health boards will be expected to commence intervention activities immediately, alongside continued primary care </a:t>
            </a:r>
            <a:r>
              <a:rPr kumimoji="0" lang="en-GB" sz="2000" b="0" i="0" u="none" strike="noStrike" kern="1200" cap="none" spc="0" normalizeH="0" baseline="0" noProof="0">
                <a:ln>
                  <a:noFill/>
                </a:ln>
                <a:solidFill>
                  <a:srgbClr val="212A73"/>
                </a:solidFill>
                <a:effectLst/>
                <a:uLnTx/>
                <a:uFillTx/>
                <a:ea typeface="+mn-ea"/>
                <a:cs typeface="+mn-cs"/>
              </a:rPr>
              <a:t>contractor activity</a:t>
            </a:r>
            <a:endParaRPr lang="en-GB" sz="2000" b="0" i="0" u="none" strike="noStrike" kern="1200" cap="none" spc="0" normalizeH="0" baseline="0" noProof="0">
              <a:ln>
                <a:noFill/>
              </a:ln>
              <a:solidFill>
                <a:srgbClr val="212A73"/>
              </a:solidFill>
              <a:effectLst/>
              <a:uLnTx/>
              <a:uFillTx/>
              <a:cs typeface="Arial"/>
            </a:endParaRPr>
          </a:p>
          <a:p>
            <a:pPr marL="0" indent="0">
              <a:buNone/>
            </a:pPr>
            <a:endParaRPr lang="en-GB" sz="2000"/>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9" name="TextBox 8">
            <a:extLst>
              <a:ext uri="{FF2B5EF4-FFF2-40B4-BE49-F238E27FC236}">
                <a16:creationId xmlns:a16="http://schemas.microsoft.com/office/drawing/2014/main" id="{F871FDA4-FC07-9F8B-99C7-4BFB7D38DF34}"/>
              </a:ext>
            </a:extLst>
          </p:cNvPr>
          <p:cNvSpPr txBox="1"/>
          <p:nvPr/>
        </p:nvSpPr>
        <p:spPr>
          <a:xfrm>
            <a:off x="304800" y="6352143"/>
            <a:ext cx="10646229" cy="369332"/>
          </a:xfrm>
          <a:prstGeom prst="rect">
            <a:avLst/>
          </a:prstGeom>
          <a:noFill/>
        </p:spPr>
        <p:txBody>
          <a:bodyPr wrap="square">
            <a:spAutoFit/>
          </a:bodyPr>
          <a:lstStyle/>
          <a:p>
            <a:r>
              <a:rPr lang="en-GB">
                <a:hlinkClick r:id="rId3"/>
              </a:rPr>
              <a:t>The national COVID-19 vaccination programme autumn 2025 (WHC/2025/022) [HTML] | GOV.WALES</a:t>
            </a:r>
            <a:endParaRPr lang="en-GB"/>
          </a:p>
        </p:txBody>
      </p:sp>
    </p:spTree>
    <p:extLst>
      <p:ext uri="{BB962C8B-B14F-4D97-AF65-F5344CB8AC3E}">
        <p14:creationId xmlns:p14="http://schemas.microsoft.com/office/powerpoint/2010/main" val="509570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BCBA6-74B7-A1E3-8404-CF8463883CC4}"/>
              </a:ext>
            </a:extLst>
          </p:cNvPr>
          <p:cNvSpPr>
            <a:spLocks noGrp="1"/>
          </p:cNvSpPr>
          <p:nvPr>
            <p:ph type="title"/>
          </p:nvPr>
        </p:nvSpPr>
        <p:spPr>
          <a:xfrm>
            <a:off x="838200" y="211364"/>
            <a:ext cx="10515600" cy="1325563"/>
          </a:xfrm>
        </p:spPr>
        <p:txBody>
          <a:bodyPr lIns="91440" tIns="45720" rIns="91440" bIns="45720" anchor="t"/>
          <a:lstStyle/>
          <a:p>
            <a:pPr algn="ctr"/>
            <a:r>
              <a:rPr lang="en-GB" b="1">
                <a:cs typeface="Arial"/>
              </a:rPr>
              <a:t>COVID-19 and severe disease</a:t>
            </a:r>
          </a:p>
        </p:txBody>
      </p:sp>
      <p:sp>
        <p:nvSpPr>
          <p:cNvPr id="3" name="Content Placeholder 2">
            <a:extLst>
              <a:ext uri="{FF2B5EF4-FFF2-40B4-BE49-F238E27FC236}">
                <a16:creationId xmlns:a16="http://schemas.microsoft.com/office/drawing/2014/main" id="{5A385784-C457-9192-0273-370CD84B3C4A}"/>
              </a:ext>
            </a:extLst>
          </p:cNvPr>
          <p:cNvSpPr>
            <a:spLocks noGrp="1"/>
          </p:cNvSpPr>
          <p:nvPr>
            <p:ph idx="1"/>
          </p:nvPr>
        </p:nvSpPr>
        <p:spPr>
          <a:xfrm>
            <a:off x="593271" y="1136196"/>
            <a:ext cx="10515600" cy="4351338"/>
          </a:xfrm>
        </p:spPr>
        <p:txBody>
          <a:bodyPr lIns="91440" tIns="45720" rIns="91440" bIns="45720" anchor="t"/>
          <a:lstStyle/>
          <a:p>
            <a:r>
              <a:rPr lang="en-GB" sz="2000">
                <a:cs typeface="Arial"/>
              </a:rPr>
              <a:t>Over the past 4 years, population immunity to SARS-CoV-2 has been increasing due to 'hybrid immunity'. This is a combination of naturally acquired immunity following recovery from SARS-CoV-2 infection and vaccine derived immunity</a:t>
            </a:r>
          </a:p>
          <a:p>
            <a:endParaRPr lang="en-GB" sz="2000">
              <a:cs typeface="Arial"/>
            </a:endParaRPr>
          </a:p>
          <a:p>
            <a:r>
              <a:rPr lang="en-GB" sz="2000">
                <a:cs typeface="Arial"/>
              </a:rPr>
              <a:t>COVID-19 is now a relatively mild disease for most people, though it can still be unpleasant, with rates of hospitalisation and death from COVID-19 having reduced significantly since SARS-CoV-2 first emerged</a:t>
            </a:r>
          </a:p>
          <a:p>
            <a:endParaRPr lang="en-GB" sz="2000">
              <a:cs typeface="Arial"/>
            </a:endParaRPr>
          </a:p>
          <a:p>
            <a:r>
              <a:rPr lang="en-GB" sz="2000">
                <a:cs typeface="Arial"/>
              </a:rPr>
              <a:t>Age has always been strongly associated with the risk of hospitalisation and mortality from COVID-19, with the oldest in the population being the most vulnerable</a:t>
            </a:r>
          </a:p>
          <a:p>
            <a:endParaRPr lang="en-GB" sz="2000">
              <a:cs typeface="Arial"/>
            </a:endParaRPr>
          </a:p>
          <a:p>
            <a:r>
              <a:rPr lang="en-GB" sz="2000">
                <a:cs typeface="Arial"/>
              </a:rPr>
              <a:t>The focus of the programme is shifting towards targeted vaccination of the oldest adults and individuals who are immunosuppressed. These are the 2 groups who continue to be at higher risk of serious disease, including mortality.</a:t>
            </a:r>
          </a:p>
        </p:txBody>
      </p:sp>
      <p:sp>
        <p:nvSpPr>
          <p:cNvPr id="5" name="Slide Number Placeholder 4">
            <a:extLst>
              <a:ext uri="{FF2B5EF4-FFF2-40B4-BE49-F238E27FC236}">
                <a16:creationId xmlns:a16="http://schemas.microsoft.com/office/drawing/2014/main" id="{031CCD56-4BC4-A09A-BB61-86E8741EC6A0}"/>
              </a:ext>
            </a:extLst>
          </p:cNvPr>
          <p:cNvSpPr>
            <a:spLocks noGrp="1"/>
          </p:cNvSpPr>
          <p:nvPr>
            <p:ph type="sldNum" sz="quarter" idx="12"/>
          </p:nvPr>
        </p:nvSpPr>
        <p:spPr/>
        <p:txBody>
          <a:bodyPr/>
          <a:lstStyle/>
          <a:p>
            <a:fld id="{561D0CCE-8DCC-44DC-A653-AE62B1D84A52}" type="slidenum">
              <a:rPr lang="en-GB" smtClean="0"/>
              <a:pPr/>
              <a:t>9</a:t>
            </a:fld>
            <a:endParaRPr lang="en-GB"/>
          </a:p>
        </p:txBody>
      </p:sp>
      <p:sp>
        <p:nvSpPr>
          <p:cNvPr id="6" name="TextBox 5">
            <a:extLst>
              <a:ext uri="{FF2B5EF4-FFF2-40B4-BE49-F238E27FC236}">
                <a16:creationId xmlns:a16="http://schemas.microsoft.com/office/drawing/2014/main" id="{AA692F8A-6135-4273-8AF4-7EF8942101D7}"/>
              </a:ext>
            </a:extLst>
          </p:cNvPr>
          <p:cNvSpPr txBox="1"/>
          <p:nvPr/>
        </p:nvSpPr>
        <p:spPr>
          <a:xfrm>
            <a:off x="1231446" y="6354246"/>
            <a:ext cx="9877425" cy="369332"/>
          </a:xfrm>
          <a:prstGeom prst="rect">
            <a:avLst/>
          </a:prstGeom>
          <a:noFill/>
        </p:spPr>
        <p:txBody>
          <a:bodyPr wrap="square">
            <a:spAutoFit/>
          </a:bodyPr>
          <a:lstStyle/>
          <a:p>
            <a:r>
              <a:rPr lang="en-GB">
                <a:hlinkClick r:id="rId2"/>
              </a:rPr>
              <a:t>JCVI statement on COVID-19 vaccination in 2025 and spring 2026 - GOV.UK</a:t>
            </a:r>
            <a:endParaRPr lang="en-GB"/>
          </a:p>
        </p:txBody>
      </p:sp>
    </p:spTree>
    <p:extLst>
      <p:ext uri="{BB962C8B-B14F-4D97-AF65-F5344CB8AC3E}">
        <p14:creationId xmlns:p14="http://schemas.microsoft.com/office/powerpoint/2010/main" val="774391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21" ma:contentTypeDescription="Create a new document." ma:contentTypeScope="" ma:versionID="e592b2a0af313c44c8ff34e861e3f46a">
  <xsd:schema xmlns:xsd="http://www.w3.org/2001/XMLSchema" xmlns:xs="http://www.w3.org/2001/XMLSchema" xmlns:p="http://schemas.microsoft.com/office/2006/metadata/properties" xmlns:ns2="2c9bf0ee-e2fa-4332-ade7-023316494af1" xmlns:ns3="fdfaf355-f7ae-47f3-8f93-739a60756710" targetNamespace="http://schemas.microsoft.com/office/2006/metadata/properties" ma:root="true" ma:fieldsID="7f58a3bf609b141e127c48bc582e393e" ns2:_="" ns3:_="">
    <xsd:import namespace="2c9bf0ee-e2fa-4332-ade7-023316494af1"/>
    <xsd:import namespace="fdfaf355-f7ae-47f3-8f93-739a60756710"/>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VersionHistory" minOccurs="0"/>
                <xsd:element ref="ns2:tes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enumeration value="Evaluation"/>
          <xsd:enumeration value="External Meeting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MenB for Gonorrhoea"/>
          <xsd:enumeration value="HepB"/>
          <xsd:enumeration value="Pertussis"/>
        </xsd:restriction>
      </xsd:simple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Briefing Document"/>
          <xsd:enumeration value="Training Slides"/>
          <xsd:enumeration value="Evaluation - survey"/>
          <xsd:enumeration value="Evaluation - report"/>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VersionHistory" ma:index="26" nillable="true" ma:displayName="Version History " ma:format="Dropdown" ma:internalName="VersionHistory">
      <xsd:simpleType>
        <xsd:restriction base="dms:Choice">
          <xsd:enumeration value="Version 1"/>
          <xsd:enumeration value="Choice 2"/>
          <xsd:enumeration value="Choice 3"/>
        </xsd:restriction>
      </xsd:simpleType>
    </xsd:element>
    <xsd:element name="test" ma:index="27" nillable="true" ma:displayName="test" ma:format="Dropdown" ma:internalName="test">
      <xsd:simpleType>
        <xsd:restriction base="dms:Choice">
          <xsd:enumeration value="Working Draft"/>
          <xsd:enumeration value="FINAL FOR UPLOAD"/>
          <xsd:enumeration value="Choice 3"/>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Archive xmlns="2c9bf0ee-e2fa-4332-ade7-023316494af1" xsi:nil="true"/>
    <TypeofFAQ xmlns="2c9bf0ee-e2fa-4332-ade7-023316494af1">Covid19</TypeofFAQ>
    <VersionNumbers xmlns="2c9bf0ee-e2fa-4332-ade7-023316494af1">1</VersionNumbers>
    <TypeofDocument xmlns="2c9bf0ee-e2fa-4332-ade7-023316494af1">Training</TypeofDocument>
    <LifeCourse xmlns="2c9bf0ee-e2fa-4332-ade7-023316494af1">
      <Value>Generic Life Course</Value>
    </LifeCourse>
    <TypeofDocument0 xmlns="2c9bf0ee-e2fa-4332-ade7-023316494af1">Training Slides</TypeofDocument0>
    <test xmlns="2c9bf0ee-e2fa-4332-ade7-023316494af1" xsi:nil="true"/>
    <VersionHistory xmlns="2c9bf0ee-e2fa-4332-ade7-023316494af1" xsi:nil="true"/>
    <TaxCatchAll xmlns="fdfaf355-f7ae-47f3-8f93-739a60756710" xsi:nil="true"/>
    <lcf76f155ced4ddcb4097134ff3c332f xmlns="2c9bf0ee-e2fa-4332-ade7-023316494af1">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9CF2D5B-7D2F-4AEC-AE32-598ACAA4B870}">
  <ds:schemaRefs>
    <ds:schemaRef ds:uri="2c9bf0ee-e2fa-4332-ade7-023316494af1"/>
    <ds:schemaRef ds:uri="fdfaf355-f7ae-47f3-8f93-739a607567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DC3DECF-C4C0-497A-87A2-BA3652C8A182}">
  <ds:schemaRefs>
    <ds:schemaRef ds:uri="2c9bf0ee-e2fa-4332-ade7-023316494af1"/>
    <ds:schemaRef ds:uri="fdfaf355-f7ae-47f3-8f93-739a6075671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09E4597E-2771-44B8-AEA3-1E2BF7CFE57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8558</Words>
  <Application>Microsoft Office PowerPoint</Application>
  <PresentationFormat>Widescreen</PresentationFormat>
  <Paragraphs>546</Paragraphs>
  <Slides>52</Slides>
  <Notes>34</Notes>
  <HiddenSlides>0</HiddenSlides>
  <MMClips>0</MMClips>
  <ScaleCrop>false</ScaleCrop>
  <HeadingPairs>
    <vt:vector size="4" baseType="variant">
      <vt:variant>
        <vt:lpstr>Theme</vt:lpstr>
      </vt:variant>
      <vt:variant>
        <vt:i4>2</vt:i4>
      </vt:variant>
      <vt:variant>
        <vt:lpstr>Slide Titles</vt:lpstr>
      </vt:variant>
      <vt:variant>
        <vt:i4>52</vt:i4>
      </vt:variant>
    </vt:vector>
  </HeadingPairs>
  <TitlesOfParts>
    <vt:vector size="54" baseType="lpstr">
      <vt:lpstr>office theme</vt:lpstr>
      <vt:lpstr>Office Theme</vt:lpstr>
      <vt:lpstr>PowerPoint Presentation</vt:lpstr>
      <vt:lpstr>Acknowledgements</vt:lpstr>
      <vt:lpstr>COVID-19 Vaccination for individuals aged 12 years and over for Autumn 2025 </vt:lpstr>
      <vt:lpstr>Pre-requisites to administering COVID-19  vaccine </vt:lpstr>
      <vt:lpstr>JCVI statement on the COVID-19 vaccination in 2025 and Spring 2026  [published 13 November 2024]  (1)</vt:lpstr>
      <vt:lpstr>JCVI statement on the COVID-19 vaccination in 2025 and Spring 2026  [published 13 November 2024]  (2)</vt:lpstr>
      <vt:lpstr>The national COVID-19 vaccination programme autumn 2025 (WHC/2025/022) published 27 June 2025 (1)</vt:lpstr>
      <vt:lpstr>The national COVID-19 vaccination programme autumn 2025 (WHC/2025/022) published 27 June 2025 (2)</vt:lpstr>
      <vt:lpstr>COVID-19 and severe disease</vt:lpstr>
      <vt:lpstr>Primary course and population immunity</vt:lpstr>
      <vt:lpstr>Individuals who are severely  immunosuppressed </vt:lpstr>
      <vt:lpstr>Vaccine dose intervals for individuals who become or have recently become immunosuppressed</vt:lpstr>
      <vt:lpstr>Additional Doses</vt:lpstr>
      <vt:lpstr>Timing of additional doses</vt:lpstr>
      <vt:lpstr>Individuals who receive bone marrow transplant and CAR-T therapy</vt:lpstr>
      <vt:lpstr>PowerPoint Presentation</vt:lpstr>
      <vt:lpstr>Presentation: Pfizer Comirnaty® KP.2  30 microgram per dose dispersion for injection  COVID-19 mRNA Vaccine </vt:lpstr>
      <vt:lpstr>Storage: Pfizer Comirnaty® KP.2 COVID-19 mRNA Vaccines</vt:lpstr>
      <vt:lpstr>List of excipients: Pfizer Comirnaty® KP.2 30 microgram per dose dispersion for injection COVID-19 mRNA Vaccine</vt:lpstr>
      <vt:lpstr>Polyethylene glycol (PEG) </vt:lpstr>
      <vt:lpstr>Prior to giving the Pfizer Comirnaty® KP.2 30 microgram per dose dispersion for injection COVID-19 mRNA Vaccine</vt:lpstr>
      <vt:lpstr>Contraindications: Pfizer Comirnaty® KP.2 COVID-19 mRNA Vaccines</vt:lpstr>
      <vt:lpstr>Vaccine dose preparation(1) – Pfizer Comirnaty® KP.2 30 microgram per dose dispersion for injection COVID-19 mRNA Vaccine</vt:lpstr>
      <vt:lpstr>Vaccine dose preparation (2)</vt:lpstr>
      <vt:lpstr>Consumables for use with Pfizer Comirnaty® KP.2  30 microgram per dose dispersion for injection COVID-19 mRNA Vaccine  </vt:lpstr>
      <vt:lpstr>GBUK Safety Syringe 1ml 25G x 25mm with needle cover will be supplied with Comirnaty® KP.2 30mcg dose dispersion for injection COVID-19 mRNA Vaccine </vt:lpstr>
      <vt:lpstr>PowerPoint Presentation</vt:lpstr>
      <vt:lpstr>Patient Group Directions (PGDs) and  National Protocols</vt:lpstr>
      <vt:lpstr>Vaccination site</vt:lpstr>
      <vt:lpstr>Vaccinating Individuals with bleeding disorders</vt:lpstr>
      <vt:lpstr>Disposal of Pfizer  Comirnaty mRNA Vaccines</vt:lpstr>
      <vt:lpstr>Adverse reactions </vt:lpstr>
      <vt:lpstr>Myocarditis and pericarditis</vt:lpstr>
      <vt:lpstr>Guillain-Barré syndrome (GBS)</vt:lpstr>
      <vt:lpstr>Individuals with a history of immune thrombocytopenia </vt:lpstr>
      <vt:lpstr>Erythema multiforme</vt:lpstr>
      <vt:lpstr>Pregnancy</vt:lpstr>
      <vt:lpstr>Breastfeeding</vt:lpstr>
      <vt:lpstr>Individuals with history of COVID-19 infection</vt:lpstr>
      <vt:lpstr>Co-administration with other vaccines</vt:lpstr>
      <vt:lpstr>Post vaccination waiting times</vt:lpstr>
      <vt:lpstr>Informed consent</vt:lpstr>
      <vt:lpstr>Self consent and Gillick Competence </vt:lpstr>
      <vt:lpstr>Reporting Adverse Events </vt:lpstr>
      <vt:lpstr>Key messages</vt:lpstr>
      <vt:lpstr>Public resources Autumn 2025</vt:lpstr>
      <vt:lpstr>Clinical script</vt:lpstr>
      <vt:lpstr>Further information to support the COVID-19 Vaccination Programme</vt:lpstr>
      <vt:lpstr>Using motivational interviewing for better conversations  </vt:lpstr>
      <vt:lpstr>PowerPoint Presentation</vt:lpstr>
      <vt:lpstr>Further information (1)</vt:lpstr>
      <vt:lpstr>Further information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Pfizer Comirnaty JN.1 30mcg Spring 2025</dc:title>
  <dc:creator>Hawys Youlden (Public Health Wales - No.2 Capital Quarter)</dc:creator>
  <cp:lastModifiedBy>Clare Powell (Public Health Wales)</cp:lastModifiedBy>
  <cp:revision>55</cp:revision>
  <dcterms:created xsi:type="dcterms:W3CDTF">2025-02-21T17:56:21Z</dcterms:created>
  <dcterms:modified xsi:type="dcterms:W3CDTF">2025-09-09T08:24:47Z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