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 id="2147483651" r:id="rId5"/>
  </p:sldMasterIdLst>
  <p:notesMasterIdLst>
    <p:notesMasterId r:id="rId59"/>
  </p:notesMasterIdLst>
  <p:handoutMasterIdLst>
    <p:handoutMasterId r:id="rId60"/>
  </p:handoutMasterIdLst>
  <p:sldIdLst>
    <p:sldId id="256" r:id="rId6"/>
    <p:sldId id="2147375749" r:id="rId7"/>
    <p:sldId id="2147375649" r:id="rId8"/>
    <p:sldId id="2147376648" r:id="rId9"/>
    <p:sldId id="2147376649" r:id="rId10"/>
    <p:sldId id="2147376650" r:id="rId11"/>
    <p:sldId id="2147376652" r:id="rId12"/>
    <p:sldId id="2147376638" r:id="rId13"/>
    <p:sldId id="2147376611" r:id="rId14"/>
    <p:sldId id="2147376640" r:id="rId15"/>
    <p:sldId id="2147376641" r:id="rId16"/>
    <p:sldId id="2147376645" r:id="rId17"/>
    <p:sldId id="2147376637" r:id="rId18"/>
    <p:sldId id="2147376589" r:id="rId19"/>
    <p:sldId id="2147375823" r:id="rId20"/>
    <p:sldId id="2147376548" r:id="rId21"/>
    <p:sldId id="2147376564" r:id="rId22"/>
    <p:sldId id="2147376596" r:id="rId23"/>
    <p:sldId id="2147375859" r:id="rId24"/>
    <p:sldId id="2147375689" r:id="rId25"/>
    <p:sldId id="2147375840" r:id="rId26"/>
    <p:sldId id="2147376546" r:id="rId27"/>
    <p:sldId id="2147376547" r:id="rId28"/>
    <p:sldId id="2147375827" r:id="rId29"/>
    <p:sldId id="2147375836" r:id="rId30"/>
    <p:sldId id="2147375834" r:id="rId31"/>
    <p:sldId id="2147375828" r:id="rId32"/>
    <p:sldId id="2147376615" r:id="rId33"/>
    <p:sldId id="2147376569" r:id="rId34"/>
    <p:sldId id="2147376565" r:id="rId35"/>
    <p:sldId id="2147375642" r:id="rId36"/>
    <p:sldId id="2147375637" r:id="rId37"/>
    <p:sldId id="2147375829" r:id="rId38"/>
    <p:sldId id="2147376549" r:id="rId39"/>
    <p:sldId id="2147375852" r:id="rId40"/>
    <p:sldId id="2147376654" r:id="rId41"/>
    <p:sldId id="2147376653" r:id="rId42"/>
    <p:sldId id="2147376568" r:id="rId43"/>
    <p:sldId id="2147376571" r:id="rId44"/>
    <p:sldId id="2147375843" r:id="rId45"/>
    <p:sldId id="510" r:id="rId46"/>
    <p:sldId id="2147375690" r:id="rId47"/>
    <p:sldId id="2147376646" r:id="rId48"/>
    <p:sldId id="2147376594" r:id="rId49"/>
    <p:sldId id="2147375856" r:id="rId50"/>
    <p:sldId id="2147376562" r:id="rId51"/>
    <p:sldId id="508" r:id="rId52"/>
    <p:sldId id="2147376574" r:id="rId53"/>
    <p:sldId id="2147376609" r:id="rId54"/>
    <p:sldId id="482" r:id="rId55"/>
    <p:sldId id="345" r:id="rId56"/>
    <p:sldId id="346" r:id="rId57"/>
    <p:sldId id="2147376647" r:id="rId5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1519992A-3D09-C08D-DBF5-95040AB9B37F}" name="Ceriann Howard (Public Health Wales - No. 2 Capital Quarter)" initials="CH(HWN2CQ" userId="S::Ceriann.Howard2@wales.nhs.uk::21820608-678a-4a54-aec7-0e03d16ea59c" providerId="AD"/>
  <p188:author id="{8D0B7555-513D-0555-6327-44435E9246FA}" name="Jackie Blayney (Public Health Wales - No. 2 Capital Quarter)" initials="JB(HWN2CQ" userId="S::Jackie.Blayney@wales.nhs.uk::633d779f-4707-4e3e-888e-a968d3c25860" providerId="AD"/>
  <p188:author id="{DBAC516B-78D9-7271-9E83-BF11F31898DD}" name="Juliet Norwood (Public Health Wales - No. 2 Capital Quarter)" initials="JN(HWN2CQ" userId="S::Juliet.Norwood3@wales.nhs.uk::d95c3245-648b-48c9-b18a-f1410408e2e8" providerId="AD"/>
  <p188:author id="{C11460A8-C1E2-2352-9CA8-9FFD42E0F657}" name="Clare Powell (Public Health Wales)" initials="CP(HW" userId="S::Clare.Powell2@wales.nhs.uk::d7f25bbe-a553-4284-9dbf-a45ba97dae4b" providerId="AD"/>
  <p188:author id="{2B1B84EE-57B4-63E8-1F44-723F5233FCE3}" name="Hawys Youlden (Public Health Wales - No.2 Capital Quarter)" initials="HY(HWNCQ" userId="S::Hawys.Youlden2@wales.nhs.uk::a640df3f-f1c5-4512-b62e-09302c969a5e"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Jodie Phillips (Public Health Wales - No. 2 Capital Quarter)" initials="JP(HW-N2CQ" lastIdx="12" clrIdx="0">
    <p:extLst>
      <p:ext uri="{19B8F6BF-5375-455C-9EA6-DF929625EA0E}">
        <p15:presenceInfo xmlns:p15="http://schemas.microsoft.com/office/powerpoint/2012/main" userId="S-1-5-21-978635462-3828570294-627434887-1192716" providerId="AD"/>
      </p:ext>
    </p:extLst>
  </p:cmAuthor>
  <p:cmAuthor id="2" name="Hannah Y. Lindsay (Public Health Wales - No. 2 Capital Quarter)" initials="HYL(HW-N2CQ" lastIdx="5" clrIdx="1">
    <p:extLst>
      <p:ext uri="{19B8F6BF-5375-455C-9EA6-DF929625EA0E}">
        <p15:presenceInfo xmlns:p15="http://schemas.microsoft.com/office/powerpoint/2012/main" userId="S-1-5-21-978635462-3828570294-627434887-1147744" providerId="AD"/>
      </p:ext>
    </p:extLst>
  </p:cmAuthor>
  <p:cmAuthor id="3" name="Lesley Lewis (Public Health Wales - No. 2 Capital Quarter)" initials="LL(HW-N2CQ" lastIdx="14" clrIdx="2">
    <p:extLst>
      <p:ext uri="{19B8F6BF-5375-455C-9EA6-DF929625EA0E}">
        <p15:presenceInfo xmlns:p15="http://schemas.microsoft.com/office/powerpoint/2012/main" userId="S-1-5-21-978635462-3828570294-627434887-913762" providerId="AD"/>
      </p:ext>
    </p:extLst>
  </p:cmAuthor>
  <p:cmAuthor id="4" name="Ashley Gould (Public Health Wales - No. 2 Capital Quarter)" initials="AG(HW-N2CQ" lastIdx="20" clrIdx="3">
    <p:extLst>
      <p:ext uri="{19B8F6BF-5375-455C-9EA6-DF929625EA0E}">
        <p15:presenceInfo xmlns:p15="http://schemas.microsoft.com/office/powerpoint/2012/main" userId="S-1-5-21-978635462-3828570294-627434887-274402" providerId="AD"/>
      </p:ext>
    </p:extLst>
  </p:cmAuthor>
  <p:cmAuthor id="5" name="James Field (Public Health Wales - No. 2 Capital Quarter)" initials="JQ" lastIdx="13" clrIdx="4">
    <p:extLst>
      <p:ext uri="{19B8F6BF-5375-455C-9EA6-DF929625EA0E}">
        <p15:presenceInfo xmlns:p15="http://schemas.microsoft.com/office/powerpoint/2012/main" userId="S::james.field@wales.nhs.uk::7456450a-a083-4289-9b33-e13e318a5e89"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1ABF7"/>
    <a:srgbClr val="29B8CE"/>
    <a:srgbClr val="B2E7F0"/>
    <a:srgbClr val="212A73"/>
    <a:srgbClr val="00A7A7"/>
    <a:srgbClr val="FFDC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E9013230-AB3C-41E1-B0E3-83251E2C3F01}" v="1" dt="2024-09-17T08:15:25.207"/>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3501" autoAdjust="0"/>
    <p:restoredTop sz="85246" autoAdjust="0"/>
  </p:normalViewPr>
  <p:slideViewPr>
    <p:cSldViewPr snapToGrid="0">
      <p:cViewPr varScale="1">
        <p:scale>
          <a:sx n="97" d="100"/>
          <a:sy n="97" d="100"/>
        </p:scale>
        <p:origin x="624" y="84"/>
      </p:cViewPr>
      <p:guideLst/>
    </p:cSldViewPr>
  </p:slideViewPr>
  <p:outlineViewPr>
    <p:cViewPr>
      <p:scale>
        <a:sx n="33" d="100"/>
        <a:sy n="33" d="100"/>
      </p:scale>
      <p:origin x="0" y="-120148"/>
    </p:cViewPr>
  </p:outlineViewPr>
  <p:notesTextViewPr>
    <p:cViewPr>
      <p:scale>
        <a:sx n="1" d="1"/>
        <a:sy n="1" d="1"/>
      </p:scale>
      <p:origin x="0" y="0"/>
    </p:cViewPr>
  </p:notesTextViewPr>
  <p:sorterViewPr>
    <p:cViewPr varScale="1">
      <p:scale>
        <a:sx n="100" d="100"/>
        <a:sy n="100" d="100"/>
      </p:scale>
      <p:origin x="0" y="-6908"/>
    </p:cViewPr>
  </p:sorterViewPr>
  <p:notesViewPr>
    <p:cSldViewPr snapToGrid="0">
      <p:cViewPr varScale="1">
        <p:scale>
          <a:sx n="87" d="100"/>
          <a:sy n="87" d="100"/>
        </p:scale>
        <p:origin x="3840" y="66"/>
      </p:cViewPr>
      <p:guideLst/>
    </p:cSldViewPr>
  </p:notes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1.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slide" Target="slides/slide37.xml"/><Relationship Id="rId47" Type="http://schemas.openxmlformats.org/officeDocument/2006/relationships/slide" Target="slides/slide42.xml"/><Relationship Id="rId50" Type="http://schemas.openxmlformats.org/officeDocument/2006/relationships/slide" Target="slides/slide45.xml"/><Relationship Id="rId55" Type="http://schemas.openxmlformats.org/officeDocument/2006/relationships/slide" Target="slides/slide50.xml"/><Relationship Id="rId63" Type="http://schemas.openxmlformats.org/officeDocument/2006/relationships/viewProps" Target="viewProps.xml"/><Relationship Id="rId7" Type="http://schemas.openxmlformats.org/officeDocument/2006/relationships/slide" Target="slides/slide2.xml"/><Relationship Id="rId2" Type="http://schemas.openxmlformats.org/officeDocument/2006/relationships/customXml" Target="../customXml/item2.xml"/><Relationship Id="rId16" Type="http://schemas.openxmlformats.org/officeDocument/2006/relationships/slide" Target="slides/slide11.xml"/><Relationship Id="rId29" Type="http://schemas.openxmlformats.org/officeDocument/2006/relationships/slide" Target="slides/slide24.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slide" Target="slides/slide35.xml"/><Relationship Id="rId45" Type="http://schemas.openxmlformats.org/officeDocument/2006/relationships/slide" Target="slides/slide40.xml"/><Relationship Id="rId53" Type="http://schemas.openxmlformats.org/officeDocument/2006/relationships/slide" Target="slides/slide48.xml"/><Relationship Id="rId58" Type="http://schemas.openxmlformats.org/officeDocument/2006/relationships/slide" Target="slides/slide53.xml"/><Relationship Id="rId66" Type="http://schemas.microsoft.com/office/2015/10/relationships/revisionInfo" Target="revisionInfo.xml"/><Relationship Id="rId5" Type="http://schemas.openxmlformats.org/officeDocument/2006/relationships/slideMaster" Target="slideMasters/slideMaster2.xml"/><Relationship Id="rId61" Type="http://schemas.openxmlformats.org/officeDocument/2006/relationships/commentAuthors" Target="commentAuthors.xml"/><Relationship Id="rId19" Type="http://schemas.openxmlformats.org/officeDocument/2006/relationships/slide" Target="slides/slide1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slide" Target="slides/slide38.xml"/><Relationship Id="rId48" Type="http://schemas.openxmlformats.org/officeDocument/2006/relationships/slide" Target="slides/slide43.xml"/><Relationship Id="rId56" Type="http://schemas.openxmlformats.org/officeDocument/2006/relationships/slide" Target="slides/slide51.xml"/><Relationship Id="rId64" Type="http://schemas.openxmlformats.org/officeDocument/2006/relationships/theme" Target="theme/theme1.xml"/><Relationship Id="rId8" Type="http://schemas.openxmlformats.org/officeDocument/2006/relationships/slide" Target="slides/slide3.xml"/><Relationship Id="rId51" Type="http://schemas.openxmlformats.org/officeDocument/2006/relationships/slide" Target="slides/slide46.xml"/><Relationship Id="rId3" Type="http://schemas.openxmlformats.org/officeDocument/2006/relationships/customXml" Target="../customXml/item3.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46" Type="http://schemas.openxmlformats.org/officeDocument/2006/relationships/slide" Target="slides/slide41.xml"/><Relationship Id="rId59" Type="http://schemas.openxmlformats.org/officeDocument/2006/relationships/notesMaster" Target="notesMasters/notesMaster1.xml"/><Relationship Id="rId67" Type="http://schemas.microsoft.com/office/2018/10/relationships/authors" Target="authors.xml"/><Relationship Id="rId20" Type="http://schemas.openxmlformats.org/officeDocument/2006/relationships/slide" Target="slides/slide15.xml"/><Relationship Id="rId41" Type="http://schemas.openxmlformats.org/officeDocument/2006/relationships/slide" Target="slides/slide36.xml"/><Relationship Id="rId54" Type="http://schemas.openxmlformats.org/officeDocument/2006/relationships/slide" Target="slides/slide49.xml"/><Relationship Id="rId62"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1.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49" Type="http://schemas.openxmlformats.org/officeDocument/2006/relationships/slide" Target="slides/slide44.xml"/><Relationship Id="rId57" Type="http://schemas.openxmlformats.org/officeDocument/2006/relationships/slide" Target="slides/slide52.xml"/><Relationship Id="rId10" Type="http://schemas.openxmlformats.org/officeDocument/2006/relationships/slide" Target="slides/slide5.xml"/><Relationship Id="rId31" Type="http://schemas.openxmlformats.org/officeDocument/2006/relationships/slide" Target="slides/slide26.xml"/><Relationship Id="rId44" Type="http://schemas.openxmlformats.org/officeDocument/2006/relationships/slide" Target="slides/slide39.xml"/><Relationship Id="rId52" Type="http://schemas.openxmlformats.org/officeDocument/2006/relationships/slide" Target="slides/slide47.xml"/><Relationship Id="rId60" Type="http://schemas.openxmlformats.org/officeDocument/2006/relationships/handoutMaster" Target="handoutMasters/handoutMaster1.xml"/><Relationship Id="rId65"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4.xml"/><Relationship Id="rId13" Type="http://schemas.openxmlformats.org/officeDocument/2006/relationships/slide" Target="slides/slide8.xml"/><Relationship Id="rId18" Type="http://schemas.openxmlformats.org/officeDocument/2006/relationships/slide" Target="slides/slide13.xml"/><Relationship Id="rId39" Type="http://schemas.openxmlformats.org/officeDocument/2006/relationships/slide" Target="slides/slide34.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94BFEFFB-9D59-421A-A817-24758BCB8412}" type="datetimeFigureOut">
              <a:rPr lang="en-GB" smtClean="0"/>
              <a:t>17/09/2024</a:t>
            </a:fld>
            <a:endParaRPr lang="en-GB"/>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r>
              <a:rPr lang="en-GB"/>
              <a:t>COVID-19 Vaccine Equity Committee Meeting </a:t>
            </a:r>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C51BA053-F0AD-45AD-8A89-5960FC23B41D}" type="slidenum">
              <a:rPr lang="en-GB" smtClean="0"/>
              <a:t>‹#›</a:t>
            </a:fld>
            <a:endParaRPr lang="en-GB"/>
          </a:p>
        </p:txBody>
      </p:sp>
    </p:spTree>
    <p:extLst>
      <p:ext uri="{BB962C8B-B14F-4D97-AF65-F5344CB8AC3E}">
        <p14:creationId xmlns:p14="http://schemas.microsoft.com/office/powerpoint/2010/main" val="2380884193"/>
      </p:ext>
    </p:extLst>
  </p:cSld>
  <p:clrMap bg1="lt1" tx1="dk1" bg2="lt2" tx2="dk2" accent1="accent1" accent2="accent2" accent3="accent3" accent4="accent4" accent5="accent5" accent6="accent6" hlink="hlink" folHlink="folHlink"/>
  <p:hf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59E7099-F52E-4117-8D96-2AA360E78F7F}" type="datetimeFigureOut">
              <a:rPr lang="en-GB" smtClean="0"/>
              <a:t>17/09/2024</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r>
              <a:rPr lang="en-GB"/>
              <a:t>COVID-19 Vaccine Equity Committee Meeting </a:t>
            </a:r>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0E9AB69-1183-4A53-8418-DBE90C92BBE7}" type="slidenum">
              <a:rPr lang="en-GB" smtClean="0"/>
              <a:t>‹#›</a:t>
            </a:fld>
            <a:endParaRPr lang="en-GB"/>
          </a:p>
        </p:txBody>
      </p:sp>
    </p:spTree>
    <p:extLst>
      <p:ext uri="{BB962C8B-B14F-4D97-AF65-F5344CB8AC3E}">
        <p14:creationId xmlns:p14="http://schemas.microsoft.com/office/powerpoint/2010/main" val="577858653"/>
      </p:ext>
    </p:extLst>
  </p:cSld>
  <p:clrMap bg1="lt1" tx1="dk1" bg2="lt2" tx2="dk2" accent1="accent1" accent2="accent2" accent3="accent3" accent4="accent4" accent5="accent5" accent6="accent6" hlink="hlink" folHlink="folHlink"/>
  <p:hf hd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3" Type="http://schemas.openxmlformats.org/officeDocument/2006/relationships/hyperlink" Target="https://www.gov.uk/government/publications/vaccine-safety-and-adverse-events-following-immunisation-the-green-book-chapter-8" TargetMode="External"/><Relationship Id="rId2" Type="http://schemas.openxmlformats.org/officeDocument/2006/relationships/slide" Target="../slides/slide20.xml"/><Relationship Id="rId1" Type="http://schemas.openxmlformats.org/officeDocument/2006/relationships/notesMaster" Target="../notesMasters/notesMaster1.xml"/><Relationship Id="rId4" Type="http://schemas.openxmlformats.org/officeDocument/2006/relationships/hyperlink" Target="https://www.resus.org.uk/about-us/news-and-events/rcuk-publishes-anaphylaxis-guidance-vaccination-settings" TargetMode="Externa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3" Type="http://schemas.openxmlformats.org/officeDocument/2006/relationships/hyperlink" Target="https://www.medicines.org.uk/emc/product/15837/smpc#about-medicine" TargetMode="External"/><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3" Type="http://schemas.openxmlformats.org/officeDocument/2006/relationships/hyperlink" Target="https://www.medicines.org.uk/emc/product/15837/smpc#about-medicine" TargetMode="External"/><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3" Type="http://schemas.openxmlformats.org/officeDocument/2006/relationships/hyperlink" Target="https://www.medicines.org.uk/emc/product/15837/smpc#about-medicine" TargetMode="External"/><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3" Type="http://schemas.openxmlformats.org/officeDocument/2006/relationships/hyperlink" Target="https://www.medicines.org.uk/emc/product/15837/smpc#about-medicine" TargetMode="External"/><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3" Type="http://schemas.openxmlformats.org/officeDocument/2006/relationships/hyperlink" Target="https://www.medicines.org.uk/emc/product/15837/smpc#about-medicine" TargetMode="External"/><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3" Type="http://schemas.openxmlformats.org/officeDocument/2006/relationships/hyperlink" Target="https://phw.nhs.wales/topics/immunisation-and-vaccines/covid-19-vaccination-information/resources-for-health-and-social-care-professionals/" TargetMode="External"/><Relationship Id="rId2" Type="http://schemas.openxmlformats.org/officeDocument/2006/relationships/slide" Target="../slides/slide46.xml"/><Relationship Id="rId1" Type="http://schemas.openxmlformats.org/officeDocument/2006/relationships/notesMaster" Target="../notesMasters/notesMaster1.xml"/><Relationship Id="rId4" Type="http://schemas.openxmlformats.org/officeDocument/2006/relationships/hyperlink" Target="https://phw.nhs.wales/topics/immunisation-and-vaccines/covid-19-vaccination-information/about-the-vaccine/" TargetMode="Externa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3" Type="http://schemas.openxmlformats.org/officeDocument/2006/relationships/hyperlink" Target="https://www.cdc.gov/vaccines-children/before-during-after-shots/how-to-hold-your-child.html?CDC_AAref_Val=https://www.cdc.gov/vaccines/parents/visit/holds-factsheet.html" TargetMode="External"/><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3" Type="http://schemas.openxmlformats.org/officeDocument/2006/relationships/hyperlink" Target="https://www.gov.uk/government/publications/covid-19-vaccination-programme-guidance-for-healthcare-practitioners" TargetMode="External"/><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3" Type="http://schemas.openxmlformats.org/officeDocument/2006/relationships/hyperlink" Target="https://www.gov.uk/government/publications/covid-19-the-green-book-chapter-14a" TargetMode="External"/><Relationship Id="rId2" Type="http://schemas.openxmlformats.org/officeDocument/2006/relationships/slide" Target="../slides/slide9.xml"/><Relationship Id="rId1" Type="http://schemas.openxmlformats.org/officeDocument/2006/relationships/notesMaster" Target="../notesMasters/notesMaster1.xml"/><Relationship Id="rId4" Type="http://schemas.openxmlformats.org/officeDocument/2006/relationships/hyperlink" Target="https://www.wmic.wales.nhs.uk/pgds-templates-advice/" TargetMode="Externa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3" Type="http://schemas.openxmlformats.org/officeDocument/2006/relationships/hyperlink" Target="https://www.medicines.org.uk/emc/product/15837/smpc#about-medicine" TargetMode="External"/><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defRPr/>
            </a:pPr>
            <a:r>
              <a:rPr lang="en-GB" sz="1200" kern="1200" dirty="0">
                <a:solidFill>
                  <a:schemeClr val="tx1"/>
                </a:solidFill>
                <a:latin typeface="Arial" charset="0"/>
                <a:ea typeface="ＭＳ Ｐゴシック" charset="-128"/>
                <a:cs typeface="+mn-cs"/>
              </a:rPr>
              <a:t>Material contained in this document may be reproduced without prior permission provided it is done so accurately and is not used in a misleading context.</a:t>
            </a:r>
          </a:p>
          <a:p>
            <a:pPr>
              <a:defRPr/>
            </a:pPr>
            <a:endParaRPr lang="en-GB" sz="1200" kern="1200" dirty="0">
              <a:solidFill>
                <a:schemeClr val="tx1"/>
              </a:solidFill>
              <a:latin typeface="Arial" charset="0"/>
              <a:ea typeface="ＭＳ Ｐゴシック" charset="-128"/>
              <a:cs typeface="+mn-cs"/>
            </a:endParaRPr>
          </a:p>
          <a:p>
            <a:pPr eaLnBrk="1" fontAlgn="auto" hangingPunct="1">
              <a:spcBef>
                <a:spcPts val="0"/>
              </a:spcBef>
              <a:spcAft>
                <a:spcPts val="0"/>
              </a:spcAft>
              <a:defRPr/>
            </a:pPr>
            <a:r>
              <a:rPr lang="en-GB" sz="1200" kern="1200" dirty="0">
                <a:solidFill>
                  <a:schemeClr val="tx1"/>
                </a:solidFill>
                <a:latin typeface="Arial" charset="0"/>
                <a:ea typeface="ＭＳ Ｐゴシック" charset="-128"/>
                <a:cs typeface="+mn-cs"/>
              </a:rPr>
              <a:t>Acknowledgement to Public Health Wales NHS Trust to be stated.</a:t>
            </a:r>
          </a:p>
          <a:p>
            <a:pPr eaLnBrk="1" fontAlgn="auto" hangingPunct="1">
              <a:spcBef>
                <a:spcPts val="0"/>
              </a:spcBef>
              <a:spcAft>
                <a:spcPts val="0"/>
              </a:spcAft>
              <a:defRPr/>
            </a:pPr>
            <a:endParaRPr lang="en-GB" sz="1200" kern="1200" dirty="0">
              <a:solidFill>
                <a:schemeClr val="tx1"/>
              </a:solidFill>
              <a:latin typeface="Arial" charset="0"/>
              <a:ea typeface="ＭＳ Ｐゴシック" charset="-128"/>
              <a:cs typeface="+mn-cs"/>
            </a:endParaRPr>
          </a:p>
          <a:p>
            <a:pPr eaLnBrk="1" fontAlgn="auto" hangingPunct="1">
              <a:spcBef>
                <a:spcPts val="0"/>
              </a:spcBef>
              <a:spcAft>
                <a:spcPts val="0"/>
              </a:spcAft>
              <a:defRPr/>
            </a:pPr>
            <a:r>
              <a:rPr lang="en-GB" sz="1200" kern="1200" dirty="0">
                <a:solidFill>
                  <a:schemeClr val="tx1"/>
                </a:solidFill>
                <a:latin typeface="Arial" charset="0"/>
                <a:ea typeface="ＭＳ Ｐゴシック" charset="-128"/>
                <a:cs typeface="+mn-cs"/>
              </a:rPr>
              <a:t>© 2024 Public Health Wales NHS Trust.</a:t>
            </a:r>
          </a:p>
          <a:p>
            <a:pPr>
              <a:spcAft>
                <a:spcPts val="300"/>
              </a:spcAft>
            </a:pPr>
            <a:endParaRPr lang="en-GB" sz="1200" dirty="0">
              <a:effectLst/>
              <a:highlight>
                <a:srgbClr val="FFFF00"/>
              </a:highlight>
              <a:ea typeface="Calibri" panose="020F0502020204030204" pitchFamily="34" charset="0"/>
              <a:cs typeface="Times New Roman" panose="02020603050405020304" pitchFamily="18" charset="0"/>
            </a:endParaRPr>
          </a:p>
          <a:p>
            <a:endParaRPr lang="en-GB" dirty="0"/>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1</a:t>
            </a:fld>
            <a:endParaRPr lang="en-GB"/>
          </a:p>
        </p:txBody>
      </p:sp>
    </p:spTree>
    <p:extLst>
      <p:ext uri="{BB962C8B-B14F-4D97-AF65-F5344CB8AC3E}">
        <p14:creationId xmlns:p14="http://schemas.microsoft.com/office/powerpoint/2010/main" val="85555221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50E9AB69-1183-4A53-8418-DBE90C92BBE7}" type="slidenum">
              <a:rPr lang="en-GB" smtClean="0"/>
              <a:t>17</a:t>
            </a:fld>
            <a:endParaRPr lang="en-GB" dirty="0"/>
          </a:p>
        </p:txBody>
      </p:sp>
    </p:spTree>
    <p:extLst>
      <p:ext uri="{BB962C8B-B14F-4D97-AF65-F5344CB8AC3E}">
        <p14:creationId xmlns:p14="http://schemas.microsoft.com/office/powerpoint/2010/main" val="67710625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19</a:t>
            </a:fld>
            <a:endParaRPr lang="en-GB"/>
          </a:p>
        </p:txBody>
      </p:sp>
    </p:spTree>
    <p:extLst>
      <p:ext uri="{BB962C8B-B14F-4D97-AF65-F5344CB8AC3E}">
        <p14:creationId xmlns:p14="http://schemas.microsoft.com/office/powerpoint/2010/main" val="253375905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Before administering a COVID-19 vaccine, it is important to check for any relevant medical history including allergies and any previous history of severe reaction to a vaccine.</a:t>
            </a:r>
            <a:r>
              <a:rPr lang="en-GB" sz="1200" dirty="0">
                <a:solidFill>
                  <a:srgbClr val="002060"/>
                </a:solidFill>
                <a:effectLst/>
                <a:latin typeface="Arial" panose="020B0604020202020204" pitchFamily="34" charset="0"/>
                <a:ea typeface="Calibri" panose="020F0502020204030204" pitchFamily="34" charset="0"/>
              </a:rPr>
              <a:t> Facilities for management of paediatric anaphylaxis should be available at all vaccination sites. (See </a:t>
            </a:r>
            <a:r>
              <a:rPr lang="en-GB" sz="1200" u="sng" dirty="0">
                <a:solidFill>
                  <a:srgbClr val="0000FF"/>
                </a:solidFill>
                <a:effectLst/>
                <a:latin typeface="Arial" panose="020B0604020202020204" pitchFamily="34" charset="0"/>
                <a:ea typeface="Calibri" panose="020F0502020204030204" pitchFamily="34" charset="0"/>
                <a:cs typeface="Arial" panose="020B0604020202020204" pitchFamily="34" charset="0"/>
                <a:hlinkClick r:id="rId3"/>
              </a:rPr>
              <a:t>Chapter 8</a:t>
            </a:r>
            <a:r>
              <a:rPr lang="en-GB" sz="1200" dirty="0">
                <a:solidFill>
                  <a:srgbClr val="000000"/>
                </a:solidFill>
                <a:effectLst/>
                <a:latin typeface="Arial" panose="020B0604020202020204" pitchFamily="34" charset="0"/>
                <a:ea typeface="Calibri" panose="020F0502020204030204" pitchFamily="34" charset="0"/>
              </a:rPr>
              <a:t> </a:t>
            </a:r>
            <a:r>
              <a:rPr lang="en-GB" sz="1200" dirty="0">
                <a:solidFill>
                  <a:srgbClr val="002060"/>
                </a:solidFill>
                <a:effectLst/>
                <a:latin typeface="Arial" panose="020B0604020202020204" pitchFamily="34" charset="0"/>
                <a:ea typeface="Calibri" panose="020F0502020204030204" pitchFamily="34" charset="0"/>
              </a:rPr>
              <a:t>of the Green Book: https://www.gov.uk/government/publications/vaccine-safety-and-adverse-events-following-immunisation-the-green-book-chapter-8 ) </a:t>
            </a:r>
            <a:r>
              <a:rPr lang="en-GB" sz="1200" dirty="0">
                <a:solidFill>
                  <a:srgbClr val="002060"/>
                </a:solidFill>
                <a:effectLst/>
                <a:latin typeface="Arial" panose="020B0604020202020204" pitchFamily="34" charset="0"/>
                <a:ea typeface="Times New Roman" panose="02020603050405020304" pitchFamily="18" charset="0"/>
                <a:cs typeface="Frutiger 45 Light"/>
              </a:rPr>
              <a:t>and advice issued by the </a:t>
            </a:r>
            <a:r>
              <a:rPr lang="en-GB" sz="1200" u="sng" dirty="0">
                <a:solidFill>
                  <a:srgbClr val="0000FF"/>
                </a:solidFill>
                <a:effectLst/>
                <a:latin typeface="Arial" panose="020B0604020202020204" pitchFamily="34" charset="0"/>
                <a:ea typeface="Times New Roman" panose="02020603050405020304" pitchFamily="18" charset="0"/>
                <a:cs typeface="Frutiger 45 Light"/>
                <a:hlinkClick r:id="rId4"/>
              </a:rPr>
              <a:t>Resuscitation Council</a:t>
            </a:r>
            <a:r>
              <a:rPr lang="en-GB" sz="1200" u="sng" dirty="0">
                <a:solidFill>
                  <a:srgbClr val="0000FF"/>
                </a:solidFill>
                <a:effectLst/>
                <a:latin typeface="Arial" panose="020B0604020202020204" pitchFamily="34" charset="0"/>
                <a:ea typeface="Times New Roman" panose="02020603050405020304" pitchFamily="18" charset="0"/>
                <a:cs typeface="Frutiger 45 Light"/>
              </a:rPr>
              <a:t> (https://www.resus.org.uk/)</a:t>
            </a:r>
            <a:r>
              <a:rPr lang="en-GB" sz="1200" dirty="0">
                <a:solidFill>
                  <a:srgbClr val="000000"/>
                </a:solidFill>
                <a:effectLst/>
                <a:latin typeface="Arial" panose="020B0604020202020204" pitchFamily="34" charset="0"/>
                <a:ea typeface="Times New Roman" panose="02020603050405020304" pitchFamily="18" charset="0"/>
                <a:cs typeface="Frutiger 45 Light"/>
              </a:rPr>
              <a:t>.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endParaRPr lang="en-GB" dirty="0"/>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20</a:t>
            </a:fld>
            <a:endParaRPr lang="en-GB"/>
          </a:p>
        </p:txBody>
      </p:sp>
    </p:spTree>
    <p:extLst>
      <p:ext uri="{BB962C8B-B14F-4D97-AF65-F5344CB8AC3E}">
        <p14:creationId xmlns:p14="http://schemas.microsoft.com/office/powerpoint/2010/main" val="304974841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22</a:t>
            </a:fld>
            <a:endParaRPr lang="en-GB"/>
          </a:p>
        </p:txBody>
      </p:sp>
    </p:spTree>
    <p:extLst>
      <p:ext uri="{BB962C8B-B14F-4D97-AF65-F5344CB8AC3E}">
        <p14:creationId xmlns:p14="http://schemas.microsoft.com/office/powerpoint/2010/main" val="173605880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hlinkClick r:id="rId3"/>
              </a:rPr>
              <a:t>Comirnaty JN.1 3 micrograms/dose concentrate for dispersion for injection - 3-dose vial - Summary of Product Characteristics (SmPC) - (</a:t>
            </a:r>
            <a:r>
              <a:rPr lang="en-GB" dirty="0" err="1">
                <a:hlinkClick r:id="rId3"/>
              </a:rPr>
              <a:t>emc</a:t>
            </a:r>
            <a:r>
              <a:rPr lang="en-GB" dirty="0">
                <a:hlinkClick r:id="rId3"/>
              </a:rPr>
              <a:t>) (medicines.org.uk)</a:t>
            </a:r>
            <a:r>
              <a:rPr lang="en-GB" dirty="0"/>
              <a:t> </a:t>
            </a:r>
            <a:br>
              <a:rPr lang="en-GB" dirty="0"/>
            </a:br>
            <a:endParaRPr lang="en-GB"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https://www.medicines.org.uk/emc/product/15837/smpc</a:t>
            </a:r>
          </a:p>
          <a:p>
            <a:endParaRPr lang="en-GB" dirty="0"/>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24</a:t>
            </a:fld>
            <a:endParaRPr lang="en-GB"/>
          </a:p>
        </p:txBody>
      </p:sp>
    </p:spTree>
    <p:extLst>
      <p:ext uri="{BB962C8B-B14F-4D97-AF65-F5344CB8AC3E}">
        <p14:creationId xmlns:p14="http://schemas.microsoft.com/office/powerpoint/2010/main" val="44887120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hlinkClick r:id="rId3"/>
              </a:rPr>
              <a:t>Comirnaty JN.1 3 micrograms/dose concentrate for dispersion for injection - 3-dose vial - Summary of Product Characteristics (SmPC) - (</a:t>
            </a:r>
            <a:r>
              <a:rPr lang="en-GB" dirty="0" err="1">
                <a:hlinkClick r:id="rId3"/>
              </a:rPr>
              <a:t>emc</a:t>
            </a:r>
            <a:r>
              <a:rPr lang="en-GB" dirty="0">
                <a:hlinkClick r:id="rId3"/>
              </a:rPr>
              <a:t>) (medicines.org.uk)</a:t>
            </a:r>
            <a:endParaRPr lang="en-GB" dirty="0"/>
          </a:p>
          <a:p>
            <a:endParaRPr lang="en-GB" dirty="0"/>
          </a:p>
          <a:p>
            <a:r>
              <a:rPr lang="en-GB" dirty="0"/>
              <a:t>https://www.medicines.org.uk/emc/product/15837/smpc</a:t>
            </a:r>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25</a:t>
            </a:fld>
            <a:endParaRPr lang="en-GB"/>
          </a:p>
        </p:txBody>
      </p:sp>
    </p:spTree>
    <p:extLst>
      <p:ext uri="{BB962C8B-B14F-4D97-AF65-F5344CB8AC3E}">
        <p14:creationId xmlns:p14="http://schemas.microsoft.com/office/powerpoint/2010/main" val="264814420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hlinkClick r:id="rId3"/>
              </a:rPr>
              <a:t>Comirnaty JN.1 3 micrograms/dose concentrate for dispersion for injection - 3-dose vial - Summary of Product Characteristics (SmPC) - (</a:t>
            </a:r>
            <a:r>
              <a:rPr lang="en-GB" dirty="0" err="1">
                <a:hlinkClick r:id="rId3"/>
              </a:rPr>
              <a:t>emc</a:t>
            </a:r>
            <a:r>
              <a:rPr lang="en-GB" dirty="0">
                <a:hlinkClick r:id="rId3"/>
              </a:rPr>
              <a:t>) (medicines.org.uk)</a:t>
            </a:r>
            <a:endParaRPr lang="en-GB" dirty="0"/>
          </a:p>
          <a:p>
            <a:endParaRPr lang="en-GB" dirty="0"/>
          </a:p>
          <a:p>
            <a:r>
              <a:rPr lang="en-GB" dirty="0"/>
              <a:t>https://www.medicines.org.uk/emc/product/15837/smpc</a:t>
            </a:r>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26</a:t>
            </a:fld>
            <a:endParaRPr lang="en-GB"/>
          </a:p>
        </p:txBody>
      </p:sp>
    </p:spTree>
    <p:extLst>
      <p:ext uri="{BB962C8B-B14F-4D97-AF65-F5344CB8AC3E}">
        <p14:creationId xmlns:p14="http://schemas.microsoft.com/office/powerpoint/2010/main" val="197649258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hlinkClick r:id="rId3"/>
              </a:rPr>
              <a:t>Comirnaty JN.1 3 micrograms/dose concentrate for dispersion for injection - 3-dose vial - Summary of Product Characteristics (SmPC) - (</a:t>
            </a:r>
            <a:r>
              <a:rPr lang="en-GB" dirty="0" err="1">
                <a:hlinkClick r:id="rId3"/>
              </a:rPr>
              <a:t>emc</a:t>
            </a:r>
            <a:r>
              <a:rPr lang="en-GB" dirty="0">
                <a:hlinkClick r:id="rId3"/>
              </a:rPr>
              <a:t>) (medicines.org.uk)</a:t>
            </a:r>
            <a:endParaRPr lang="en-GB" dirty="0"/>
          </a:p>
          <a:p>
            <a:endParaRPr lang="en-GB" dirty="0"/>
          </a:p>
          <a:p>
            <a:r>
              <a:rPr lang="en-GB" dirty="0"/>
              <a:t>https://www.medicines.org.uk/emc/product/15837/smpc</a:t>
            </a:r>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27</a:t>
            </a:fld>
            <a:endParaRPr lang="en-GB"/>
          </a:p>
        </p:txBody>
      </p:sp>
    </p:spTree>
    <p:extLst>
      <p:ext uri="{BB962C8B-B14F-4D97-AF65-F5344CB8AC3E}">
        <p14:creationId xmlns:p14="http://schemas.microsoft.com/office/powerpoint/2010/main" val="247424000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28</a:t>
            </a:fld>
            <a:endParaRPr lang="en-GB"/>
          </a:p>
        </p:txBody>
      </p:sp>
    </p:spTree>
    <p:extLst>
      <p:ext uri="{BB962C8B-B14F-4D97-AF65-F5344CB8AC3E}">
        <p14:creationId xmlns:p14="http://schemas.microsoft.com/office/powerpoint/2010/main" val="370977134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sz="1200" dirty="0">
              <a:solidFill>
                <a:srgbClr val="002060"/>
              </a:solidFill>
              <a:ea typeface="Source Sans Pro"/>
            </a:endParaRPr>
          </a:p>
        </p:txBody>
      </p:sp>
      <p:sp>
        <p:nvSpPr>
          <p:cNvPr id="4" name="Slide Number Placeholder 3"/>
          <p:cNvSpPr>
            <a:spLocks noGrp="1"/>
          </p:cNvSpPr>
          <p:nvPr>
            <p:ph type="sldNum" sz="quarter" idx="10"/>
          </p:nvPr>
        </p:nvSpPr>
        <p:spPr/>
        <p:txBody>
          <a:bodyPr/>
          <a:lstStyle/>
          <a:p>
            <a:fld id="{50E9AB69-1183-4A53-8418-DBE90C92BBE7}" type="slidenum">
              <a:rPr lang="en-GB" smtClean="0"/>
              <a:t>30</a:t>
            </a:fld>
            <a:endParaRPr lang="en-GB" dirty="0"/>
          </a:p>
        </p:txBody>
      </p:sp>
    </p:spTree>
    <p:extLst>
      <p:ext uri="{BB962C8B-B14F-4D97-AF65-F5344CB8AC3E}">
        <p14:creationId xmlns:p14="http://schemas.microsoft.com/office/powerpoint/2010/main" val="288724378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endParaRPr lang="en-GB" dirty="0"/>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4</a:t>
            </a:fld>
            <a:endParaRPr lang="en-GB"/>
          </a:p>
        </p:txBody>
      </p:sp>
    </p:spTree>
    <p:extLst>
      <p:ext uri="{BB962C8B-B14F-4D97-AF65-F5344CB8AC3E}">
        <p14:creationId xmlns:p14="http://schemas.microsoft.com/office/powerpoint/2010/main" val="361149404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r>
              <a:rPr lang="en-GB" sz="1200" b="1" dirty="0"/>
              <a:t>Thrombocytopenia and coagulation disorders </a:t>
            </a:r>
          </a:p>
          <a:p>
            <a:pPr marL="0" indent="0">
              <a:buNone/>
            </a:pPr>
            <a:r>
              <a:rPr lang="en-GB" sz="1200" dirty="0"/>
              <a:t>As with other intramuscular injections, the vaccine should be given with caution in individuals receiving anticoagulant therapy or those with thrombocytopenia or any coagulation disorder (such as haemophilia) because bleeding or bruising may occur following an intramuscular administration in these individuals.</a:t>
            </a:r>
            <a:endParaRPr lang="en-GB" dirty="0"/>
          </a:p>
        </p:txBody>
      </p:sp>
      <p:sp>
        <p:nvSpPr>
          <p:cNvPr id="4" name="Footer Placeholder 3"/>
          <p:cNvSpPr>
            <a:spLocks noGrp="1"/>
          </p:cNvSpPr>
          <p:nvPr>
            <p:ph type="ftr" sz="quarter" idx="4"/>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a:ln>
                  <a:noFill/>
                </a:ln>
                <a:solidFill>
                  <a:prstClr val="black"/>
                </a:solidFill>
                <a:effectLst/>
                <a:uLnTx/>
                <a:uFillTx/>
                <a:latin typeface="Calibri" panose="020F0502020204030204"/>
                <a:ea typeface="+mn-ea"/>
                <a:cs typeface="+mn-cs"/>
              </a:rPr>
              <a:t>COVID-19 Vaccine Equity Committee Meeting </a:t>
            </a:r>
          </a:p>
        </p:txBody>
      </p:sp>
      <p:sp>
        <p:nvSpPr>
          <p:cNvPr id="5" name="Slide Number Placeholder 4"/>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0E9AB69-1183-4A53-8418-DBE90C92BBE7}"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32</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89626441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hlinkClick r:id="rId3"/>
              </a:rPr>
              <a:t>Comirnaty JN.1 3 micrograms/dose concentrate for dispersion for injection - 3-dose vial - Summary of Product Characteristics (SmPC) - (</a:t>
            </a:r>
            <a:r>
              <a:rPr lang="en-GB" dirty="0" err="1">
                <a:hlinkClick r:id="rId3"/>
              </a:rPr>
              <a:t>emc</a:t>
            </a:r>
            <a:r>
              <a:rPr lang="en-GB" dirty="0">
                <a:hlinkClick r:id="rId3"/>
              </a:rPr>
              <a:t>) (medicines.org.uk)</a:t>
            </a:r>
            <a:endParaRPr lang="en-GB"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34</a:t>
            </a:fld>
            <a:endParaRPr lang="en-GB"/>
          </a:p>
        </p:txBody>
      </p:sp>
    </p:spTree>
    <p:extLst>
      <p:ext uri="{BB962C8B-B14F-4D97-AF65-F5344CB8AC3E}">
        <p14:creationId xmlns:p14="http://schemas.microsoft.com/office/powerpoint/2010/main" val="26121557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strike="sngStrike" dirty="0"/>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35</a:t>
            </a:fld>
            <a:endParaRPr lang="en-GB"/>
          </a:p>
        </p:txBody>
      </p:sp>
    </p:spTree>
    <p:extLst>
      <p:ext uri="{BB962C8B-B14F-4D97-AF65-F5344CB8AC3E}">
        <p14:creationId xmlns:p14="http://schemas.microsoft.com/office/powerpoint/2010/main" val="398147872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Footer Placeholder 3"/>
          <p:cNvSpPr>
            <a:spLocks noGrp="1"/>
          </p:cNvSpPr>
          <p:nvPr>
            <p:ph type="ftr" sz="quarter" idx="4"/>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a:ln>
                  <a:noFill/>
                </a:ln>
                <a:solidFill>
                  <a:prstClr val="black"/>
                </a:solidFill>
                <a:effectLst/>
                <a:uLnTx/>
                <a:uFillTx/>
                <a:latin typeface="Calibri" panose="020F0502020204030204"/>
                <a:ea typeface="+mn-ea"/>
                <a:cs typeface="+mn-cs"/>
              </a:rPr>
              <a:t>COVID-19 Vaccine Equity Committee Meeting </a:t>
            </a:r>
          </a:p>
        </p:txBody>
      </p:sp>
      <p:sp>
        <p:nvSpPr>
          <p:cNvPr id="5" name="Slide Number Placeholder 4"/>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0E9AB69-1183-4A53-8418-DBE90C92BBE7}"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37</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65868191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45</a:t>
            </a:fld>
            <a:endParaRPr lang="en-GB"/>
          </a:p>
        </p:txBody>
      </p:sp>
    </p:spTree>
    <p:extLst>
      <p:ext uri="{BB962C8B-B14F-4D97-AF65-F5344CB8AC3E}">
        <p14:creationId xmlns:p14="http://schemas.microsoft.com/office/powerpoint/2010/main" val="394440455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hlinkClick r:id="rId3"/>
              </a:rPr>
              <a:t>Resources for health and social care professionals - Public Health Wales (</a:t>
            </a:r>
            <a:r>
              <a:rPr lang="en-GB" dirty="0" err="1">
                <a:hlinkClick r:id="rId3"/>
              </a:rPr>
              <a:t>nhs.wales</a:t>
            </a:r>
            <a:r>
              <a:rPr lang="en-GB" dirty="0">
                <a:hlinkClick r:id="rId3"/>
              </a:rPr>
              <a:t>)</a:t>
            </a:r>
            <a:endParaRPr lang="en-GB" dirty="0"/>
          </a:p>
          <a:p>
            <a:r>
              <a:rPr lang="en-GB" dirty="0">
                <a:hlinkClick r:id="rId4"/>
              </a:rPr>
              <a:t>About the vaccine - Public Health Wales (</a:t>
            </a:r>
            <a:r>
              <a:rPr lang="en-GB" dirty="0" err="1">
                <a:hlinkClick r:id="rId4"/>
              </a:rPr>
              <a:t>nhs.wales</a:t>
            </a:r>
            <a:r>
              <a:rPr lang="en-GB" dirty="0">
                <a:hlinkClick r:id="rId4"/>
              </a:rPr>
              <a:t>)</a:t>
            </a:r>
            <a:endParaRPr lang="en-GB" dirty="0"/>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46</a:t>
            </a:fld>
            <a:endParaRPr lang="en-GB"/>
          </a:p>
        </p:txBody>
      </p:sp>
    </p:spTree>
    <p:extLst>
      <p:ext uri="{BB962C8B-B14F-4D97-AF65-F5344CB8AC3E}">
        <p14:creationId xmlns:p14="http://schemas.microsoft.com/office/powerpoint/2010/main" val="66480185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0E9AB69-1183-4A53-8418-DBE90C92BBE7}" type="slidenum">
              <a:rPr lang="en-GB" smtClean="0"/>
              <a:t>47</a:t>
            </a:fld>
            <a:endParaRPr lang="en-GB"/>
          </a:p>
        </p:txBody>
      </p:sp>
    </p:spTree>
    <p:extLst>
      <p:ext uri="{BB962C8B-B14F-4D97-AF65-F5344CB8AC3E}">
        <p14:creationId xmlns:p14="http://schemas.microsoft.com/office/powerpoint/2010/main" val="2463855562"/>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hlinkClick r:id="rId3"/>
              </a:rPr>
              <a:t>How to Hold Your Child During Vaccination | Childhood Vaccines | CDC</a:t>
            </a:r>
            <a:endParaRPr lang="en-GB" dirty="0"/>
          </a:p>
          <a:p>
            <a:r>
              <a:rPr lang="en-GB" dirty="0"/>
              <a:t>Centres for Disease Control and Prevention CDC</a:t>
            </a:r>
          </a:p>
        </p:txBody>
      </p:sp>
      <p:sp>
        <p:nvSpPr>
          <p:cNvPr id="4" name="Slide Number Placeholder 3"/>
          <p:cNvSpPr>
            <a:spLocks noGrp="1"/>
          </p:cNvSpPr>
          <p:nvPr>
            <p:ph type="sldNum" sz="quarter" idx="10"/>
          </p:nvPr>
        </p:nvSpPr>
        <p:spPr/>
        <p:txBody>
          <a:bodyPr/>
          <a:lstStyle/>
          <a:p>
            <a:fld id="{50E9AB69-1183-4A53-8418-DBE90C92BBE7}" type="slidenum">
              <a:rPr lang="en-GB" smtClean="0"/>
              <a:t>48</a:t>
            </a:fld>
            <a:endParaRPr lang="en-GB" dirty="0"/>
          </a:p>
        </p:txBody>
      </p:sp>
    </p:spTree>
    <p:extLst>
      <p:ext uri="{BB962C8B-B14F-4D97-AF65-F5344CB8AC3E}">
        <p14:creationId xmlns:p14="http://schemas.microsoft.com/office/powerpoint/2010/main" val="266670916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50E9AB69-1183-4A53-8418-DBE90C92BBE7}" type="slidenum">
              <a:rPr lang="en-GB" smtClean="0"/>
              <a:t>50</a:t>
            </a:fld>
            <a:endParaRPr lang="en-GB" dirty="0"/>
          </a:p>
        </p:txBody>
      </p:sp>
    </p:spTree>
    <p:extLst>
      <p:ext uri="{BB962C8B-B14F-4D97-AF65-F5344CB8AC3E}">
        <p14:creationId xmlns:p14="http://schemas.microsoft.com/office/powerpoint/2010/main" val="3413919618"/>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800" u="sng" kern="12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hlinkClick r:id="rId3"/>
              </a:rPr>
              <a:t>https://www.gov.uk/government/publications/covid-19-vaccination-programme-guidance-for-healthcare-practitioners</a:t>
            </a:r>
            <a:endParaRPr lang="en-GB" sz="1800" dirty="0">
              <a:effectLst/>
              <a:latin typeface="Times New Roman" panose="02020603050405020304" pitchFamily="18" charset="0"/>
              <a:ea typeface="Times New Roman" panose="02020603050405020304" pitchFamily="18" charset="0"/>
            </a:endParaRPr>
          </a:p>
        </p:txBody>
      </p:sp>
      <p:sp>
        <p:nvSpPr>
          <p:cNvPr id="4" name="Footer Placeholder 3"/>
          <p:cNvSpPr>
            <a:spLocks noGrp="1"/>
          </p:cNvSpPr>
          <p:nvPr>
            <p:ph type="ftr" sz="quarter" idx="10"/>
          </p:nvPr>
        </p:nvSpPr>
        <p:spPr/>
        <p:txBody>
          <a:bodyPr/>
          <a:lstStyle/>
          <a:p>
            <a:r>
              <a:rPr lang="en-GB"/>
              <a:t>COVID-19 Vaccine Equity Committee Meeting </a:t>
            </a:r>
          </a:p>
        </p:txBody>
      </p:sp>
      <p:sp>
        <p:nvSpPr>
          <p:cNvPr id="5" name="Slide Number Placeholder 4"/>
          <p:cNvSpPr>
            <a:spLocks noGrp="1"/>
          </p:cNvSpPr>
          <p:nvPr>
            <p:ph type="sldNum" sz="quarter" idx="11"/>
          </p:nvPr>
        </p:nvSpPr>
        <p:spPr/>
        <p:txBody>
          <a:bodyPr/>
          <a:lstStyle/>
          <a:p>
            <a:fld id="{50E9AB69-1183-4A53-8418-DBE90C92BBE7}" type="slidenum">
              <a:rPr lang="en-GB" smtClean="0"/>
              <a:t>51</a:t>
            </a:fld>
            <a:endParaRPr lang="en-GB"/>
          </a:p>
        </p:txBody>
      </p:sp>
    </p:spTree>
    <p:extLst>
      <p:ext uri="{BB962C8B-B14F-4D97-AF65-F5344CB8AC3E}">
        <p14:creationId xmlns:p14="http://schemas.microsoft.com/office/powerpoint/2010/main" val="123961377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GB" dirty="0"/>
              <a:t>*Whilst frontline health and social care workers, staff working in care homes for older adults and unpaid carers should be able to access a COVID-19 vaccine during the 2024/25 programme if they wish to, health board resources should not be channelled towards driving uptake of this vaccine amongst these groups</a:t>
            </a:r>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5</a:t>
            </a:fld>
            <a:endParaRPr lang="en-GB"/>
          </a:p>
        </p:txBody>
      </p:sp>
    </p:spTree>
    <p:extLst>
      <p:ext uri="{BB962C8B-B14F-4D97-AF65-F5344CB8AC3E}">
        <p14:creationId xmlns:p14="http://schemas.microsoft.com/office/powerpoint/2010/main" val="4047961219"/>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Footer Placeholder 3"/>
          <p:cNvSpPr>
            <a:spLocks noGrp="1"/>
          </p:cNvSpPr>
          <p:nvPr>
            <p:ph type="ftr" sz="quarter" idx="10"/>
          </p:nvPr>
        </p:nvSpPr>
        <p:spPr/>
        <p:txBody>
          <a:bodyPr/>
          <a:lstStyle/>
          <a:p>
            <a:r>
              <a:rPr lang="en-GB"/>
              <a:t>COVID-19 Vaccine Equity Committee Meeting </a:t>
            </a:r>
          </a:p>
        </p:txBody>
      </p:sp>
      <p:sp>
        <p:nvSpPr>
          <p:cNvPr id="5" name="Slide Number Placeholder 4"/>
          <p:cNvSpPr>
            <a:spLocks noGrp="1"/>
          </p:cNvSpPr>
          <p:nvPr>
            <p:ph type="sldNum" sz="quarter" idx="11"/>
          </p:nvPr>
        </p:nvSpPr>
        <p:spPr/>
        <p:txBody>
          <a:bodyPr/>
          <a:lstStyle/>
          <a:p>
            <a:fld id="{50E9AB69-1183-4A53-8418-DBE90C92BBE7}" type="slidenum">
              <a:rPr lang="en-GB" smtClean="0"/>
              <a:t>52</a:t>
            </a:fld>
            <a:endParaRPr lang="en-GB"/>
          </a:p>
        </p:txBody>
      </p:sp>
    </p:spTree>
    <p:extLst>
      <p:ext uri="{BB962C8B-B14F-4D97-AF65-F5344CB8AC3E}">
        <p14:creationId xmlns:p14="http://schemas.microsoft.com/office/powerpoint/2010/main" val="43462369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R="0" lvl="0" algn="l" defTabSz="914400" rtl="0" eaLnBrk="0" fontAlgn="base" latinLnBrk="0" hangingPunct="0">
              <a:lnSpc>
                <a:spcPct val="100000"/>
              </a:lnSpc>
              <a:spcBef>
                <a:spcPct val="0"/>
              </a:spcBef>
              <a:spcAft>
                <a:spcPct val="0"/>
              </a:spcAft>
              <a:buClrTx/>
              <a:buSzTx/>
              <a:tabLst/>
            </a:pPr>
            <a:r>
              <a:rPr lang="en-GB" dirty="0"/>
              <a:t>*</a:t>
            </a:r>
            <a:r>
              <a:rPr lang="en-GB" sz="1800" dirty="0">
                <a:effectLst/>
                <a:latin typeface="Segoe UI" panose="020B0502040204020203" pitchFamily="34" charset="0"/>
              </a:rPr>
              <a:t>This includes women who are pregnant regardless of their stage of pregnancy, while recognising that the risk of severe COVID-19 in both pregnant women and neonates is currently substantially lower than previously seen in these group</a:t>
            </a:r>
            <a:endParaRPr lang="en-GB" dirty="0"/>
          </a:p>
          <a:p>
            <a:pPr marR="0" lvl="0" algn="l" defTabSz="914400" rtl="0" eaLnBrk="0" fontAlgn="base" latinLnBrk="0" hangingPunct="0">
              <a:lnSpc>
                <a:spcPct val="100000"/>
              </a:lnSpc>
              <a:spcBef>
                <a:spcPct val="0"/>
              </a:spcBef>
              <a:spcAft>
                <a:spcPct val="0"/>
              </a:spcAft>
              <a:buClrTx/>
              <a:buSzTx/>
              <a:tabLst/>
            </a:pPr>
            <a:endParaRPr lang="en-GB" dirty="0"/>
          </a:p>
          <a:p>
            <a:pPr marR="0" lvl="0" algn="l" defTabSz="914400" rtl="0" eaLnBrk="0" fontAlgn="base" latinLnBrk="0" hangingPunct="0">
              <a:lnSpc>
                <a:spcPct val="100000"/>
              </a:lnSpc>
              <a:spcBef>
                <a:spcPct val="0"/>
              </a:spcBef>
              <a:spcAft>
                <a:spcPct val="0"/>
              </a:spcAft>
              <a:buClrTx/>
              <a:buSzTx/>
              <a:tabLst/>
            </a:pPr>
            <a:endParaRPr kumimoji="0" lang="en-US" altLang="en-US" sz="2000" b="0" i="0" u="none" strike="noStrike" cap="none" normalizeH="0" baseline="0" dirty="0">
              <a:ln>
                <a:noFill/>
              </a:ln>
              <a:solidFill>
                <a:srgbClr val="002060"/>
              </a:solidFill>
              <a:effectLst/>
              <a:latin typeface="+mn-lt"/>
            </a:endParaRPr>
          </a:p>
          <a:p>
            <a:endParaRPr lang="en-GB" dirty="0"/>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7</a:t>
            </a:fld>
            <a:endParaRPr lang="en-GB"/>
          </a:p>
        </p:txBody>
      </p:sp>
    </p:spTree>
    <p:extLst>
      <p:ext uri="{BB962C8B-B14F-4D97-AF65-F5344CB8AC3E}">
        <p14:creationId xmlns:p14="http://schemas.microsoft.com/office/powerpoint/2010/main" val="313040096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Footer Placeholder 3"/>
          <p:cNvSpPr>
            <a:spLocks noGrp="1"/>
          </p:cNvSpPr>
          <p:nvPr>
            <p:ph type="ftr" sz="quarter" idx="4"/>
          </p:nvPr>
        </p:nvSpPr>
        <p:spPr/>
        <p:txBody>
          <a:bodyPr/>
          <a:lstStyle/>
          <a:p>
            <a:r>
              <a:rPr lang="en-GB" dirty="0"/>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8</a:t>
            </a:fld>
            <a:endParaRPr lang="en-GB" dirty="0"/>
          </a:p>
        </p:txBody>
      </p:sp>
    </p:spTree>
    <p:extLst>
      <p:ext uri="{BB962C8B-B14F-4D97-AF65-F5344CB8AC3E}">
        <p14:creationId xmlns:p14="http://schemas.microsoft.com/office/powerpoint/2010/main" val="413268256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dirty="0"/>
              <a:t>European Regulators have proposed basing advice on primary courses in this age group on a history of infection. </a:t>
            </a:r>
            <a:r>
              <a:rPr lang="en-GB" sz="1200" b="1" i="0" dirty="0">
                <a:solidFill>
                  <a:srgbClr val="002060"/>
                </a:solidFill>
                <a:effectLst/>
              </a:rPr>
              <a:t>Vaccines should be offered at least 3 months after the previous vaccine dose</a:t>
            </a:r>
            <a:r>
              <a:rPr lang="en-GB" sz="1200" b="0" i="0" dirty="0">
                <a:solidFill>
                  <a:srgbClr val="002060"/>
                </a:solidFill>
                <a:effectLst/>
              </a:rPr>
              <a:t>, although operational flexibility may be applied to maximise timely delivery of the autumn programme and in consideration of individual circumstances. For consistency across the programme, this interval also applies to second primary doses for eligible individuals.</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dirty="0"/>
              <a:t>Individuals immunosuppressed as defined by </a:t>
            </a:r>
            <a:r>
              <a:rPr lang="en-GB" sz="1200" dirty="0">
                <a:effectLst/>
                <a:hlinkClick r:id="rId3" tooltip="https://www.gov.uk/government/publications/covid-19-the-green-book-chapter-14a"/>
              </a:rPr>
              <a:t> Chapter 14a Green Book</a:t>
            </a:r>
            <a:r>
              <a:rPr lang="en-GB" sz="1200" dirty="0"/>
              <a:t> and/or have been referred for vaccination by a specialist who has designated them as group 01 or 02 as described in WIS (Welsh Immunisation System) are eligible for their COVID-19 vaccine via a PGD:</a:t>
            </a:r>
            <a:r>
              <a:rPr lang="en-GB" sz="1200" dirty="0">
                <a:hlinkClick r:id="rId4"/>
              </a:rPr>
              <a:t> Patient Group Directions (PGD) - Welsh Medicines Advice Service (wales.nhs.uk)</a:t>
            </a:r>
            <a:endParaRPr lang="en-GB" sz="1200" dirty="0"/>
          </a:p>
          <a:p>
            <a:endParaRPr lang="en-GB" dirty="0"/>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9</a:t>
            </a:fld>
            <a:endParaRPr lang="en-GB"/>
          </a:p>
        </p:txBody>
      </p:sp>
    </p:spTree>
    <p:extLst>
      <p:ext uri="{BB962C8B-B14F-4D97-AF65-F5344CB8AC3E}">
        <p14:creationId xmlns:p14="http://schemas.microsoft.com/office/powerpoint/2010/main" val="217798737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In contrast to other eligible risk groups, those who are eligible for a vaccination due to severe immunosuppression but miss vaccination during the campaign period, may be considered for an additional dose at a later date based on individual clinical judgement, balancing their immediate level of risk against the advantages of waiting till the next seasonal campaign. </a:t>
            </a:r>
          </a:p>
          <a:p>
            <a:endParaRPr lang="en-GB" dirty="0"/>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11</a:t>
            </a:fld>
            <a:endParaRPr lang="en-GB"/>
          </a:p>
        </p:txBody>
      </p:sp>
    </p:spTree>
    <p:extLst>
      <p:ext uri="{BB962C8B-B14F-4D97-AF65-F5344CB8AC3E}">
        <p14:creationId xmlns:p14="http://schemas.microsoft.com/office/powerpoint/2010/main" val="126842525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12</a:t>
            </a:fld>
            <a:endParaRPr lang="en-GB"/>
          </a:p>
        </p:txBody>
      </p:sp>
    </p:spTree>
    <p:extLst>
      <p:ext uri="{BB962C8B-B14F-4D97-AF65-F5344CB8AC3E}">
        <p14:creationId xmlns:p14="http://schemas.microsoft.com/office/powerpoint/2010/main" val="24437661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hlinkClick r:id="rId3"/>
              </a:rPr>
              <a:t>Comirnaty JN.1 3 micrograms/dose concentrate for dispersion for injection - 3-dose vial - Summary of Product Characteristics (SmPC) - (</a:t>
            </a:r>
            <a:r>
              <a:rPr lang="en-GB" dirty="0" err="1">
                <a:hlinkClick r:id="rId3"/>
              </a:rPr>
              <a:t>emc</a:t>
            </a:r>
            <a:r>
              <a:rPr lang="en-GB" dirty="0">
                <a:hlinkClick r:id="rId3"/>
              </a:rPr>
              <a:t>) (medicines.org.uk)</a:t>
            </a:r>
            <a:endParaRPr lang="en-GB" dirty="0"/>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14</a:t>
            </a:fld>
            <a:endParaRPr lang="en-GB"/>
          </a:p>
        </p:txBody>
      </p:sp>
    </p:spTree>
    <p:extLst>
      <p:ext uri="{BB962C8B-B14F-4D97-AF65-F5344CB8AC3E}">
        <p14:creationId xmlns:p14="http://schemas.microsoft.com/office/powerpoint/2010/main" val="183749385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7" name="Rectangle 6"/>
          <p:cNvSpPr/>
          <p:nvPr userDrawn="1"/>
        </p:nvSpPr>
        <p:spPr>
          <a:xfrm>
            <a:off x="0" y="3524738"/>
            <a:ext cx="12192000" cy="3333262"/>
          </a:xfrm>
          <a:prstGeom prst="rect">
            <a:avLst/>
          </a:prstGeom>
          <a:solidFill>
            <a:srgbClr val="212A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Text Placeholder 10"/>
          <p:cNvSpPr>
            <a:spLocks noGrp="1"/>
          </p:cNvSpPr>
          <p:nvPr>
            <p:ph type="body" sz="quarter" idx="10" hasCustomPrompt="1"/>
          </p:nvPr>
        </p:nvSpPr>
        <p:spPr>
          <a:xfrm>
            <a:off x="742950" y="3751263"/>
            <a:ext cx="7040563" cy="719137"/>
          </a:xfrm>
          <a:prstGeom prst="rect">
            <a:avLst/>
          </a:prstGeom>
        </p:spPr>
        <p:txBody>
          <a:bodyPr>
            <a:normAutofit/>
          </a:bodyPr>
          <a:lstStyle>
            <a:lvl1pPr marL="0" indent="0">
              <a:buNone/>
              <a:defRPr sz="4400" b="1" u="none" baseline="0">
                <a:solidFill>
                  <a:schemeClr val="bg1"/>
                </a:solidFill>
                <a:latin typeface="Arial" panose="020B0604020202020204" pitchFamily="34" charset="0"/>
                <a:cs typeface="Arial" panose="020B0604020202020204" pitchFamily="34" charset="0"/>
              </a:defRPr>
            </a:lvl1pPr>
          </a:lstStyle>
          <a:p>
            <a:pPr lvl="0"/>
            <a:r>
              <a:rPr lang="en-GB" b="1" u="none">
                <a:latin typeface="Arial" panose="020B0604020202020204" pitchFamily="34" charset="0"/>
                <a:cs typeface="Arial" panose="020B0604020202020204" pitchFamily="34" charset="0"/>
              </a:rPr>
              <a:t>Title of presentation</a:t>
            </a:r>
            <a:endParaRPr lang="en-GB"/>
          </a:p>
        </p:txBody>
      </p:sp>
      <p:sp>
        <p:nvSpPr>
          <p:cNvPr id="13" name="Content Placeholder 12"/>
          <p:cNvSpPr>
            <a:spLocks noGrp="1"/>
          </p:cNvSpPr>
          <p:nvPr>
            <p:ph sz="quarter" idx="11" hasCustomPrompt="1"/>
          </p:nvPr>
        </p:nvSpPr>
        <p:spPr>
          <a:xfrm>
            <a:off x="711200" y="4689475"/>
            <a:ext cx="5908675" cy="687388"/>
          </a:xfrm>
          <a:prstGeom prst="rect">
            <a:avLst/>
          </a:prstGeom>
        </p:spPr>
        <p:txBody>
          <a:bodyPr/>
          <a:lstStyle>
            <a:lvl1pPr marL="0" indent="0">
              <a:buNone/>
              <a:defRPr>
                <a:solidFill>
                  <a:srgbClr val="FFDC00"/>
                </a:solidFill>
                <a:latin typeface="Arial" panose="020B0604020202020204" pitchFamily="34" charset="0"/>
                <a:cs typeface="Arial" panose="020B0604020202020204" pitchFamily="34" charset="0"/>
              </a:defRPr>
            </a:lvl1pPr>
          </a:lstStyle>
          <a:p>
            <a:pPr lvl="0"/>
            <a:r>
              <a:rPr lang="en-GB"/>
              <a:t>Subtitle</a:t>
            </a:r>
          </a:p>
        </p:txBody>
      </p:sp>
      <p:pic>
        <p:nvPicPr>
          <p:cNvPr id="2" name="Pictur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2950" y="1636469"/>
            <a:ext cx="7264228" cy="1361533"/>
          </a:xfrm>
          <a:prstGeom prst="rect">
            <a:avLst/>
          </a:prstGeom>
        </p:spPr>
      </p:pic>
    </p:spTree>
    <p:extLst>
      <p:ext uri="{BB962C8B-B14F-4D97-AF65-F5344CB8AC3E}">
        <p14:creationId xmlns:p14="http://schemas.microsoft.com/office/powerpoint/2010/main" val="19781303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325563"/>
          </a:xfrm>
          <a:prstGeom prst="rect">
            <a:avLst/>
          </a:prstGeom>
        </p:spPr>
        <p:txBody>
          <a:bodyPr/>
          <a:lstStyle/>
          <a:p>
            <a:r>
              <a:rPr lang="en-US"/>
              <a:t>Click to edit Master title style</a:t>
            </a:r>
            <a:endParaRPr lang="en-GB"/>
          </a:p>
        </p:txBody>
      </p:sp>
      <p:sp>
        <p:nvSpPr>
          <p:cNvPr id="3" name="Content Placeholder 2"/>
          <p:cNvSpPr>
            <a:spLocks noGrp="1"/>
          </p:cNvSpPr>
          <p:nvPr>
            <p:ph idx="1"/>
          </p:nvPr>
        </p:nvSpPr>
        <p:spPr>
          <a:xfrm>
            <a:off x="838200" y="1825625"/>
            <a:ext cx="10515600" cy="435133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Footer Placeholder 4"/>
          <p:cNvSpPr>
            <a:spLocks noGrp="1"/>
          </p:cNvSpPr>
          <p:nvPr>
            <p:ph type="ftr" sz="quarter" idx="11"/>
          </p:nvPr>
        </p:nvSpPr>
        <p:spPr>
          <a:xfrm>
            <a:off x="838200" y="6356350"/>
            <a:ext cx="7315200" cy="365125"/>
          </a:xfrm>
          <a:prstGeom prst="rect">
            <a:avLst/>
          </a:prstGeom>
        </p:spPr>
        <p:txBody>
          <a:bodyPr/>
          <a:lstStyle>
            <a:lvl1pPr>
              <a:defRPr b="1">
                <a:solidFill>
                  <a:schemeClr val="bg1"/>
                </a:solidFill>
              </a:defRPr>
            </a:lvl1pPr>
          </a:lstStyle>
          <a:p>
            <a:r>
              <a:rPr lang="en-GB"/>
              <a:t>COVID-19 vaccination for Children aged 6 months to 4 years at risk</a:t>
            </a:r>
          </a:p>
        </p:txBody>
      </p:sp>
      <p:sp>
        <p:nvSpPr>
          <p:cNvPr id="6" name="Slide Number Placeholder 5"/>
          <p:cNvSpPr>
            <a:spLocks noGrp="1"/>
          </p:cNvSpPr>
          <p:nvPr>
            <p:ph type="sldNum" sz="quarter" idx="12"/>
          </p:nvPr>
        </p:nvSpPr>
        <p:spPr>
          <a:xfrm>
            <a:off x="8610600" y="6356350"/>
            <a:ext cx="2743200" cy="365125"/>
          </a:xfrm>
          <a:prstGeom prst="rect">
            <a:avLst/>
          </a:prstGeom>
        </p:spPr>
        <p:txBody>
          <a:bodyPr/>
          <a:lstStyle>
            <a:lvl1pPr algn="r">
              <a:defRPr b="1">
                <a:solidFill>
                  <a:schemeClr val="bg1"/>
                </a:solidFill>
              </a:defRPr>
            </a:lvl1pPr>
          </a:lstStyle>
          <a:p>
            <a:fld id="{561D0CCE-8DCC-44DC-A653-AE62B1D84A52}" type="slidenum">
              <a:rPr lang="en-GB" smtClean="0"/>
              <a:pPr/>
              <a:t>‹#›</a:t>
            </a:fld>
            <a:endParaRPr lang="en-GB"/>
          </a:p>
        </p:txBody>
      </p:sp>
    </p:spTree>
    <p:extLst>
      <p:ext uri="{BB962C8B-B14F-4D97-AF65-F5344CB8AC3E}">
        <p14:creationId xmlns:p14="http://schemas.microsoft.com/office/powerpoint/2010/main" val="340932686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7" name="Rectangle 6"/>
          <p:cNvSpPr/>
          <p:nvPr userDrawn="1"/>
        </p:nvSpPr>
        <p:spPr>
          <a:xfrm>
            <a:off x="0" y="3524738"/>
            <a:ext cx="12192000" cy="3333262"/>
          </a:xfrm>
          <a:prstGeom prst="rect">
            <a:avLst/>
          </a:prstGeom>
          <a:solidFill>
            <a:srgbClr val="212A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Text Placeholder 10"/>
          <p:cNvSpPr>
            <a:spLocks noGrp="1"/>
          </p:cNvSpPr>
          <p:nvPr>
            <p:ph type="body" sz="quarter" idx="10" hasCustomPrompt="1"/>
          </p:nvPr>
        </p:nvSpPr>
        <p:spPr>
          <a:xfrm>
            <a:off x="742950" y="3751263"/>
            <a:ext cx="7040563" cy="719137"/>
          </a:xfrm>
          <a:prstGeom prst="rect">
            <a:avLst/>
          </a:prstGeom>
        </p:spPr>
        <p:txBody>
          <a:bodyPr>
            <a:normAutofit/>
          </a:bodyPr>
          <a:lstStyle>
            <a:lvl1pPr marL="0" indent="0">
              <a:buNone/>
              <a:defRPr sz="4400" b="1" u="none" baseline="0">
                <a:solidFill>
                  <a:schemeClr val="bg1"/>
                </a:solidFill>
                <a:latin typeface="Arial" panose="020B0604020202020204" pitchFamily="34" charset="0"/>
                <a:cs typeface="Arial" panose="020B0604020202020204" pitchFamily="34" charset="0"/>
              </a:defRPr>
            </a:lvl1pPr>
          </a:lstStyle>
          <a:p>
            <a:pPr lvl="0"/>
            <a:r>
              <a:rPr lang="en-GB" b="1" u="none">
                <a:latin typeface="Arial" panose="020B0604020202020204" pitchFamily="34" charset="0"/>
                <a:cs typeface="Arial" panose="020B0604020202020204" pitchFamily="34" charset="0"/>
              </a:rPr>
              <a:t>Title of presentation</a:t>
            </a:r>
            <a:endParaRPr lang="en-GB"/>
          </a:p>
        </p:txBody>
      </p:sp>
      <p:sp>
        <p:nvSpPr>
          <p:cNvPr id="13" name="Content Placeholder 12"/>
          <p:cNvSpPr>
            <a:spLocks noGrp="1"/>
          </p:cNvSpPr>
          <p:nvPr>
            <p:ph sz="quarter" idx="11" hasCustomPrompt="1"/>
          </p:nvPr>
        </p:nvSpPr>
        <p:spPr>
          <a:xfrm>
            <a:off x="711200" y="4689475"/>
            <a:ext cx="5908675" cy="687388"/>
          </a:xfrm>
          <a:prstGeom prst="rect">
            <a:avLst/>
          </a:prstGeom>
        </p:spPr>
        <p:txBody>
          <a:bodyPr/>
          <a:lstStyle>
            <a:lvl1pPr marL="0" indent="0">
              <a:buNone/>
              <a:defRPr>
                <a:solidFill>
                  <a:srgbClr val="FFDC00"/>
                </a:solidFill>
                <a:latin typeface="Arial" panose="020B0604020202020204" pitchFamily="34" charset="0"/>
                <a:cs typeface="Arial" panose="020B0604020202020204" pitchFamily="34" charset="0"/>
              </a:defRPr>
            </a:lvl1pPr>
          </a:lstStyle>
          <a:p>
            <a:pPr lvl="0"/>
            <a:r>
              <a:rPr lang="en-GB"/>
              <a:t>Subtitle</a:t>
            </a:r>
          </a:p>
        </p:txBody>
      </p:sp>
      <p:pic>
        <p:nvPicPr>
          <p:cNvPr id="2" name="Pictur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2950" y="1636469"/>
            <a:ext cx="7264228" cy="1361533"/>
          </a:xfrm>
          <a:prstGeom prst="rect">
            <a:avLst/>
          </a:prstGeom>
        </p:spPr>
      </p:pic>
    </p:spTree>
    <p:extLst>
      <p:ext uri="{BB962C8B-B14F-4D97-AF65-F5344CB8AC3E}">
        <p14:creationId xmlns:p14="http://schemas.microsoft.com/office/powerpoint/2010/main" val="53588376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325563"/>
          </a:xfrm>
          <a:prstGeom prst="rect">
            <a:avLst/>
          </a:prstGeom>
        </p:spPr>
        <p:txBody>
          <a:bodyPr/>
          <a:lstStyle/>
          <a:p>
            <a:r>
              <a:rPr lang="en-US"/>
              <a:t>Click to edit Master title style</a:t>
            </a:r>
            <a:endParaRPr lang="en-GB"/>
          </a:p>
        </p:txBody>
      </p:sp>
      <p:sp>
        <p:nvSpPr>
          <p:cNvPr id="3" name="Content Placeholder 2"/>
          <p:cNvSpPr>
            <a:spLocks noGrp="1"/>
          </p:cNvSpPr>
          <p:nvPr>
            <p:ph idx="1"/>
          </p:nvPr>
        </p:nvSpPr>
        <p:spPr>
          <a:xfrm>
            <a:off x="838200" y="1825625"/>
            <a:ext cx="10515600" cy="435133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Footer Placeholder 4"/>
          <p:cNvSpPr>
            <a:spLocks noGrp="1"/>
          </p:cNvSpPr>
          <p:nvPr>
            <p:ph type="ftr" sz="quarter" idx="11"/>
          </p:nvPr>
        </p:nvSpPr>
        <p:spPr>
          <a:xfrm>
            <a:off x="838200" y="6356350"/>
            <a:ext cx="7315200" cy="365125"/>
          </a:xfrm>
          <a:prstGeom prst="rect">
            <a:avLst/>
          </a:prstGeom>
        </p:spPr>
        <p:txBody>
          <a:bodyPr/>
          <a:lstStyle>
            <a:lvl1pPr>
              <a:defRPr b="1">
                <a:solidFill>
                  <a:schemeClr val="bg1"/>
                </a:solidFill>
              </a:defRPr>
            </a:lvl1pPr>
          </a:lstStyle>
          <a:p>
            <a:r>
              <a:rPr lang="en-GB"/>
              <a:t>Respiratory virus vaccine campaign outline</a:t>
            </a:r>
          </a:p>
        </p:txBody>
      </p:sp>
      <p:sp>
        <p:nvSpPr>
          <p:cNvPr id="6" name="Slide Number Placeholder 5"/>
          <p:cNvSpPr>
            <a:spLocks noGrp="1"/>
          </p:cNvSpPr>
          <p:nvPr>
            <p:ph type="sldNum" sz="quarter" idx="12"/>
          </p:nvPr>
        </p:nvSpPr>
        <p:spPr>
          <a:xfrm>
            <a:off x="8610600" y="6356350"/>
            <a:ext cx="2743200" cy="365125"/>
          </a:xfrm>
          <a:prstGeom prst="rect">
            <a:avLst/>
          </a:prstGeom>
        </p:spPr>
        <p:txBody>
          <a:bodyPr/>
          <a:lstStyle>
            <a:lvl1pPr algn="r">
              <a:defRPr b="1">
                <a:solidFill>
                  <a:schemeClr val="bg1"/>
                </a:solidFill>
              </a:defRPr>
            </a:lvl1pPr>
          </a:lstStyle>
          <a:p>
            <a:fld id="{561D0CCE-8DCC-44DC-A653-AE62B1D84A52}" type="slidenum">
              <a:rPr lang="en-GB" smtClean="0"/>
              <a:pPr/>
              <a:t>‹#›</a:t>
            </a:fld>
            <a:endParaRPr lang="en-GB"/>
          </a:p>
        </p:txBody>
      </p:sp>
    </p:spTree>
    <p:extLst>
      <p:ext uri="{BB962C8B-B14F-4D97-AF65-F5344CB8AC3E}">
        <p14:creationId xmlns:p14="http://schemas.microsoft.com/office/powerpoint/2010/main" val="4185115464"/>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4.xml"/><Relationship Id="rId1" Type="http://schemas.openxmlformats.org/officeDocument/2006/relationships/slideLayout" Target="../slideLayouts/slideLayout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0" y="6189786"/>
            <a:ext cx="12192000" cy="668214"/>
          </a:xfrm>
          <a:prstGeom prst="rect">
            <a:avLst/>
          </a:prstGeom>
          <a:solidFill>
            <a:srgbClr val="212A73"/>
          </a:solidFill>
          <a:ln>
            <a:solidFill>
              <a:srgbClr val="212A7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518335398"/>
      </p:ext>
    </p:extLst>
  </p:cSld>
  <p:clrMap bg1="lt1" tx1="dk1" bg2="lt2" tx2="dk2" accent1="accent1" accent2="accent2" accent3="accent3" accent4="accent4" accent5="accent5" accent6="accent6" hlink="hlink" folHlink="folHlink"/>
  <p:sldLayoutIdLst>
    <p:sldLayoutId id="2147483649" r:id="rId1"/>
    <p:sldLayoutId id="2147483650" r:id="rId2"/>
  </p:sldLayoutIdLst>
  <p:hf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0" y="6189786"/>
            <a:ext cx="12192000" cy="668214"/>
          </a:xfrm>
          <a:prstGeom prst="rect">
            <a:avLst/>
          </a:prstGeom>
          <a:solidFill>
            <a:srgbClr val="212A73"/>
          </a:solidFill>
          <a:ln>
            <a:solidFill>
              <a:srgbClr val="212A7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768766942"/>
      </p:ext>
    </p:extLst>
  </p:cSld>
  <p:clrMap bg1="lt1" tx1="dk1" bg2="lt2" tx2="dk2" accent1="accent1" accent2="accent2" accent3="accent3" accent4="accent4" accent5="accent5" accent6="accent6" hlink="hlink" folHlink="folHlink"/>
  <p:sldLayoutIdLst>
    <p:sldLayoutId id="2147483652" r:id="rId1"/>
    <p:sldLayoutId id="2147483653" r:id="rId2"/>
  </p:sldLayoutIdLst>
  <p:hf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hyperlink" Target="https://www.gov.uk/government/publications/covid-19-the-green-book-chapter-14a" TargetMode="Externa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hyperlink" Target="https://www.gov.uk/government/publications/covid-19-the-green-book-chapter-14a" TargetMode="External"/><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hyperlink" Target="https://www.gov.uk/government/publications/covid-19-the-green-book-chapter-14a" TargetMode="External"/><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hyperlink" Target="https://www.gov.uk/government/publications/immunisation-of-individuals-with-underlying-medical-conditions-the-green-book-chapter-7" TargetMode="Externa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hyperlink" Target="https://www.medicines.org.uk/emc/product/15837/smpc#about-medicine" TargetMode="External"/><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1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hyperlink" Target="https://www.medicines.org.uk/emc/product/15837/smpc#about-medicine" TargetMode="External"/><Relationship Id="rId2" Type="http://schemas.openxmlformats.org/officeDocument/2006/relationships/hyperlink" Target="https://vk.ovg.ox.ac.uk/vk/vaccine-ingredients" TargetMode="Externa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hyperlink" Target="https://www.gov.uk/government/publications/covid-19-the-green-book-chapter-14a" TargetMode="External"/><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hyperlink" Target="https://www.gov.uk/government/publications/covid-19-the-green-book-chapter-14a" TargetMode="External"/><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hyperlink" Target="https://www.gov.uk/government/publications/covid-19-the-green-book-chapter-14a" TargetMode="Externa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hyperlink" Target="https://www.gov.uk/government/publications/covid-19-the-green-book-chapter-14a" TargetMode="External"/><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hyperlink" Target="https://resources.gandn.com/vanishpoint-online-training" TargetMode="External"/></Relationships>
</file>

<file path=ppt/slides/_rels/slide23.xml.rels><?xml version="1.0" encoding="UTF-8" standalone="yes"?>
<Relationships xmlns="http://schemas.openxmlformats.org/package/2006/relationships"><Relationship Id="rId3" Type="http://schemas.openxmlformats.org/officeDocument/2006/relationships/hyperlink" Target="https://phw.nhs.wales/services-and-teams/harp/infection-prevention-and-control/guidance/" TargetMode="External"/><Relationship Id="rId2" Type="http://schemas.openxmlformats.org/officeDocument/2006/relationships/hyperlink" Target="https://gbukgroup.com/safety-syringe-with-fixed-needle/" TargetMode="External"/><Relationship Id="rId1" Type="http://schemas.openxmlformats.org/officeDocument/2006/relationships/slideLayout" Target="../slideLayouts/slideLayout2.xml"/><Relationship Id="rId5" Type="http://schemas.openxmlformats.org/officeDocument/2006/relationships/image" Target="../media/image8.png"/><Relationship Id="rId4" Type="http://schemas.openxmlformats.org/officeDocument/2006/relationships/image" Target="../media/image7.png"/></Relationships>
</file>

<file path=ppt/slides/_rels/slide2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4.xml"/><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hyperlink" Target="https://resources.gandn.com/vanishpoint-online-training" TargetMode="External"/></Relationships>
</file>

<file path=ppt/slides/_rels/slide2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5.xml"/><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hyperlink" Target="https://scanmail.trustwave.com/?c=261&amp;d=z6LK5c4IgwNlZX2g-b7RZvLwhpWtttQ3XOdJ2GeYiQ&amp;u=https%3a%2f%2fresources%2egandn%2ecom%2fvanishpoint-online-training" TargetMode="External"/></Relationships>
</file>

<file path=ppt/slides/_rels/slide2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2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hyperlink" Target="https://www.medicines.org.uk/emc/product/15837/smpc#about-medicine" TargetMode="External"/><Relationship Id="rId2" Type="http://schemas.openxmlformats.org/officeDocument/2006/relationships/notesSlide" Target="../notesSlides/notesSlide18.xml"/><Relationship Id="rId1" Type="http://schemas.openxmlformats.org/officeDocument/2006/relationships/slideLayout" Target="../slideLayouts/slideLayout2.xml"/><Relationship Id="rId4" Type="http://schemas.openxmlformats.org/officeDocument/2006/relationships/hyperlink" Target="https://www.gov.uk/government/publications/covid-19-the-green-book-chapter-14a" TargetMode="External"/></Relationships>
</file>

<file path=ppt/slides/_rels/slide29.xml.rels><?xml version="1.0" encoding="UTF-8" standalone="yes"?>
<Relationships xmlns="http://schemas.openxmlformats.org/package/2006/relationships"><Relationship Id="rId3" Type="http://schemas.openxmlformats.org/officeDocument/2006/relationships/hyperlink" Target="https://www.wmic.wales.nhs.uk/pgds-templates-advice/" TargetMode="External"/><Relationship Id="rId2" Type="http://schemas.openxmlformats.org/officeDocument/2006/relationships/hyperlink" Target="https://phw.nhs.wales/topics/immunisation-and-vaccines/vaccine-resources-for-health-and-social-care-professionals/patient-group-directions-pgds-and-protocols-landing-page/"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9.xml"/><Relationship Id="rId1" Type="http://schemas.openxmlformats.org/officeDocument/2006/relationships/slideLayout" Target="../slideLayouts/slideLayout2.xml"/><Relationship Id="rId4" Type="http://schemas.openxmlformats.org/officeDocument/2006/relationships/image" Target="../media/image14.pn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3" Type="http://schemas.openxmlformats.org/officeDocument/2006/relationships/hyperlink" Target="https://www.gov.uk/government/publications/covid-19-the-green-book-chapter-14a" TargetMode="External"/><Relationship Id="rId2" Type="http://schemas.openxmlformats.org/officeDocument/2006/relationships/notesSlide" Target="../notesSlides/notesSlide20.xml"/><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2" Type="http://schemas.openxmlformats.org/officeDocument/2006/relationships/hyperlink" Target="http://www.wales.nhs.uk/sites3/documents/254/whtm%2007-01.pdf" TargetMode="Externa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hyperlink" Target="https://www.medicines.org.uk/emc/product/15837/smpc" TargetMode="External"/><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hyperlink" Target="https://www.gov.uk/government/publications/myocarditis-and-pericarditis-after-covid-19-vaccination/myocarditis-and-pericarditis-after-covid-19-vaccination-guidance-for-healthcare-professionals" TargetMode="External"/><Relationship Id="rId2" Type="http://schemas.openxmlformats.org/officeDocument/2006/relationships/notesSlide" Target="../notesSlides/notesSlide22.xml"/><Relationship Id="rId1" Type="http://schemas.openxmlformats.org/officeDocument/2006/relationships/slideLayout" Target="../slideLayouts/slideLayout2.xml"/><Relationship Id="rId4" Type="http://schemas.openxmlformats.org/officeDocument/2006/relationships/hyperlink" Target="https://www.gov.uk/government/publications/covid-19-the-green-book-chapter-14a" TargetMode="External"/></Relationships>
</file>

<file path=ppt/slides/_rels/slide36.xml.rels><?xml version="1.0" encoding="UTF-8" standalone="yes"?>
<Relationships xmlns="http://schemas.openxmlformats.org/package/2006/relationships"><Relationship Id="rId2" Type="http://schemas.openxmlformats.org/officeDocument/2006/relationships/hyperlink" Target="https://b-s-h.org.uk/about-us/news/covid-19-updates/" TargetMode="External"/><Relationship Id="rId1" Type="http://schemas.openxmlformats.org/officeDocument/2006/relationships/slideLayout" Target="../slideLayouts/slideLayout4.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4.xml"/></Relationships>
</file>

<file path=ppt/slides/_rels/slide38.xml.rels><?xml version="1.0" encoding="UTF-8" standalone="yes"?>
<Relationships xmlns="http://schemas.openxmlformats.org/package/2006/relationships"><Relationship Id="rId2" Type="http://schemas.openxmlformats.org/officeDocument/2006/relationships/hyperlink" Target="https://www.gov.uk/government/publications/covid-19-the-green-book-chapter-14a" TargetMode="Externa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https://phw.nhs.wales/topics/immunisation-and-vaccines/immunisation-elearning/" TargetMode="External"/><Relationship Id="rId7" Type="http://schemas.openxmlformats.org/officeDocument/2006/relationships/hyperlink" Target="https://www.gov.uk/government/publications/covid-19-vaccination-programme-guidance-for-healthcare-practitioners"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hyperlink" Target="https://www.gov.uk/government/publications/covid-19-the-green-book-chapter-14a" TargetMode="External"/><Relationship Id="rId5" Type="http://schemas.openxmlformats.org/officeDocument/2006/relationships/hyperlink" Target="https://www.rcn.org.uk/professional-development/publications/immunisation-knowledge-and-skills-competence-assessment-tool-uk-pub-010-074" TargetMode="External"/><Relationship Id="rId4" Type="http://schemas.openxmlformats.org/officeDocument/2006/relationships/hyperlink" Target="https://www.medicines.org.uk/emc/product/15837/smpc" TargetMode="External"/></Relationships>
</file>

<file path=ppt/slides/_rels/slide40.xml.rels><?xml version="1.0" encoding="UTF-8" standalone="yes"?>
<Relationships xmlns="http://schemas.openxmlformats.org/package/2006/relationships"><Relationship Id="rId2" Type="http://schemas.openxmlformats.org/officeDocument/2006/relationships/hyperlink" Target="https://www.gov.uk/government/publications/covid-19-the-green-book-chapter-14a" TargetMode="Externa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hyperlink" Target="https://www.gov.uk/government/publications/consent-the-green-book-chapter-2" TargetMode="Externa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hyperlink" Target="https://yellowcard.mhra.gov.uk/" TargetMode="External"/><Relationship Id="rId1" Type="http://schemas.openxmlformats.org/officeDocument/2006/relationships/slideLayout" Target="../slideLayouts/slideLayout2.xml"/><Relationship Id="rId5" Type="http://schemas.openxmlformats.org/officeDocument/2006/relationships/hyperlink" Target="http://www.mhra.gov.uk/yellowcard" TargetMode="External"/><Relationship Id="rId4" Type="http://schemas.openxmlformats.org/officeDocument/2006/relationships/image" Target="../media/image16.png"/></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hyperlink" Target="https://phw.nhs.wales/services-and-teams/health-information-resources/" TargetMode="External"/><Relationship Id="rId2" Type="http://schemas.openxmlformats.org/officeDocument/2006/relationships/hyperlink" Target="https://phw.nhs.wales/topics/immunisation-and-vaccines/" TargetMode="External"/><Relationship Id="rId1" Type="http://schemas.openxmlformats.org/officeDocument/2006/relationships/slideLayout" Target="../slideLayouts/slideLayout2.xml"/><Relationship Id="rId6" Type="http://schemas.openxmlformats.org/officeDocument/2006/relationships/image" Target="../media/image19.png"/><Relationship Id="rId5" Type="http://schemas.openxmlformats.org/officeDocument/2006/relationships/image" Target="../media/image18.png"/><Relationship Id="rId4" Type="http://schemas.openxmlformats.org/officeDocument/2006/relationships/image" Target="../media/image17.png"/></Relationships>
</file>

<file path=ppt/slides/_rels/slide45.xml.rels><?xml version="1.0" encoding="UTF-8" standalone="yes"?>
<Relationships xmlns="http://schemas.openxmlformats.org/package/2006/relationships"><Relationship Id="rId3" Type="http://schemas.openxmlformats.org/officeDocument/2006/relationships/hyperlink" Target="https://phw.nhs.wales/topics/immunisation-and-vaccines/covid-19-vaccination-information/resources-for-health-and-social-care-professionals/" TargetMode="External"/><Relationship Id="rId2" Type="http://schemas.openxmlformats.org/officeDocument/2006/relationships/notesSlide" Target="../notesSlides/notesSlide24.xml"/><Relationship Id="rId1" Type="http://schemas.openxmlformats.org/officeDocument/2006/relationships/slideLayout" Target="../slideLayouts/slideLayout2.xml"/><Relationship Id="rId6" Type="http://schemas.openxmlformats.org/officeDocument/2006/relationships/image" Target="../media/image20.png"/><Relationship Id="rId5" Type="http://schemas.openxmlformats.org/officeDocument/2006/relationships/hyperlink" Target="https://phw.nhs.wales/services-and-teams/health-information-resources/#!/Imiwneiddio-Immunisation/c/161506753" TargetMode="External"/><Relationship Id="rId4" Type="http://schemas.openxmlformats.org/officeDocument/2006/relationships/hyperlink" Target="https://icc.gig.cymru/pynciau/imiwneiddio-a-brechlynnau/gwybodaeth-brechlyn-covid-19/adnoddau-i-weithwyr-proffesiynol-iechyd-a-gofal-cymdeithasol/" TargetMode="External"/></Relationships>
</file>

<file path=ppt/slides/_rels/slide46.xml.rels><?xml version="1.0" encoding="UTF-8" standalone="yes"?>
<Relationships xmlns="http://schemas.openxmlformats.org/package/2006/relationships"><Relationship Id="rId8" Type="http://schemas.openxmlformats.org/officeDocument/2006/relationships/hyperlink" Target="https://phw.nhs.wales/topics/immunisation-and-vaccines/covid-19-vaccination-information/about-the-vaccine/" TargetMode="External"/><Relationship Id="rId3" Type="http://schemas.openxmlformats.org/officeDocument/2006/relationships/image" Target="../media/image21.png"/><Relationship Id="rId7" Type="http://schemas.openxmlformats.org/officeDocument/2006/relationships/hyperlink" Target="https://phw.nhs.wales/services-and-teams/health-information-resources/" TargetMode="External"/><Relationship Id="rId2" Type="http://schemas.openxmlformats.org/officeDocument/2006/relationships/notesSlide" Target="../notesSlides/notesSlide25.xml"/><Relationship Id="rId1" Type="http://schemas.openxmlformats.org/officeDocument/2006/relationships/slideLayout" Target="../slideLayouts/slideLayout2.xml"/><Relationship Id="rId6" Type="http://schemas.openxmlformats.org/officeDocument/2006/relationships/hyperlink" Target="https://phw.nhs.wales/topics/immunisation-and-vaccines/covid-19-vaccination-information/resources-for-health-and-social-care-professionals/#Leaflets" TargetMode="External"/><Relationship Id="rId5" Type="http://schemas.openxmlformats.org/officeDocument/2006/relationships/hyperlink" Target="https://phw.nhs.wales/topics/immunisation-and-vaccines/covid-19-vaccination-information/resources-for-health-and-social-care-professionals/" TargetMode="External"/><Relationship Id="rId4" Type="http://schemas.openxmlformats.org/officeDocument/2006/relationships/image" Target="../media/image22.png"/><Relationship Id="rId9" Type="http://schemas.openxmlformats.org/officeDocument/2006/relationships/image" Target="../media/image17.png"/></Relationships>
</file>

<file path=ppt/slides/_rels/slide47.xml.rels><?xml version="1.0" encoding="UTF-8" standalone="yes"?>
<Relationships xmlns="http://schemas.openxmlformats.org/package/2006/relationships"><Relationship Id="rId3" Type="http://schemas.openxmlformats.org/officeDocument/2006/relationships/hyperlink" Target="https://phw.nhs.wales/topics/immunisation-and-vaccines/covid-19-vaccination-information/resources-for-health-and-social-care-professionals/training-resources-documents/distraction-techniques-to-minimise-a-childs-anxiety-during-vaccination/" TargetMode="External"/><Relationship Id="rId2" Type="http://schemas.openxmlformats.org/officeDocument/2006/relationships/notesSlide" Target="../notesSlides/notesSlide26.xml"/><Relationship Id="rId1" Type="http://schemas.openxmlformats.org/officeDocument/2006/relationships/slideLayout" Target="../slideLayouts/slideLayout2.xml"/><Relationship Id="rId6" Type="http://schemas.openxmlformats.org/officeDocument/2006/relationships/image" Target="../media/image24.png"/><Relationship Id="rId5" Type="http://schemas.openxmlformats.org/officeDocument/2006/relationships/image" Target="../media/image23.png"/><Relationship Id="rId4" Type="http://schemas.openxmlformats.org/officeDocument/2006/relationships/hyperlink" Target="https://phw.nhs.wales/topics/immunisation-and-vaccines/covid-19-vaccination-information/resources-for-health-and-social-care-professionals/training-resources-documents/distraction-techniques-to-minimise-a-childs-anxiety-during-vaccination-w/" TargetMode="External"/></Relationships>
</file>

<file path=ppt/slides/_rels/slide48.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27.xml"/><Relationship Id="rId1" Type="http://schemas.openxmlformats.org/officeDocument/2006/relationships/slideLayout" Target="../slideLayouts/slideLayout2.xml"/><Relationship Id="rId4" Type="http://schemas.openxmlformats.org/officeDocument/2006/relationships/hyperlink" Target="https://www.cdc.gov/vaccines-children/before-during-after-shots/how-to-hold-your-child.html?CDC_AAref_Val=https://www.cdc.gov/vaccines/parents/visit/holds-factsheet.html" TargetMode="Externa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hyperlink" Target="https://www.gov.uk/government/publications/covid-19-the-green-book-chapter-14a" TargetMode="External"/><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hyperlink" Target="https://www.gov.uk/government/publications/covid-19-autumn-2024-vaccination-programme-jcvi-advice-8-april-2024/jcvi-statement-on-the-covid-19-vaccination-programme-for-autumn-2024-8-april-2024" TargetMode="External"/><Relationship Id="rId4" Type="http://schemas.openxmlformats.org/officeDocument/2006/relationships/hyperlink" Target="https://www.gov.wales/winter-respiratory-vaccination-programme-2024-2025-whc2024033" TargetMode="External"/></Relationships>
</file>

<file path=ppt/slides/_rels/slide50.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28.xml"/><Relationship Id="rId1" Type="http://schemas.openxmlformats.org/officeDocument/2006/relationships/slideLayout" Target="../slideLayouts/slideLayout2.xml"/><Relationship Id="rId4" Type="http://schemas.openxmlformats.org/officeDocument/2006/relationships/hyperlink" Target="https://rise.articulate.com/share/evTxd6RphfsOgTtJuHB-2b_IickS5PAv#/" TargetMode="External"/></Relationships>
</file>

<file path=ppt/slides/_rels/slide51.xml.rels><?xml version="1.0" encoding="UTF-8" standalone="yes"?>
<Relationships xmlns="http://schemas.openxmlformats.org/package/2006/relationships"><Relationship Id="rId3" Type="http://schemas.openxmlformats.org/officeDocument/2006/relationships/hyperlink" Target="https://www.gov.uk/government/collections/immunisation-against-infectious-disease-the-green-book" TargetMode="External"/><Relationship Id="rId2" Type="http://schemas.openxmlformats.org/officeDocument/2006/relationships/notesSlide" Target="../notesSlides/notesSlide29.xml"/><Relationship Id="rId1" Type="http://schemas.openxmlformats.org/officeDocument/2006/relationships/slideLayout" Target="../slideLayouts/slideLayout2.xml"/><Relationship Id="rId4" Type="http://schemas.openxmlformats.org/officeDocument/2006/relationships/hyperlink" Target="https://www.gov.uk/government/publications/covid-19-vaccination-programme-guidance-for-healthcare-practitioners" TargetMode="External"/></Relationships>
</file>

<file path=ppt/slides/_rels/slide52.xml.rels><?xml version="1.0" encoding="UTF-8" standalone="yes"?>
<Relationships xmlns="http://schemas.openxmlformats.org/package/2006/relationships"><Relationship Id="rId8" Type="http://schemas.openxmlformats.org/officeDocument/2006/relationships/hyperlink" Target="https://vk.ovg.ox.ac.uk/vk/covid-19-vaccines" TargetMode="External"/><Relationship Id="rId3" Type="http://schemas.openxmlformats.org/officeDocument/2006/relationships/hyperlink" Target="https://phw.nhs.wales/topics/immunisation-and-vaccines/covid-19-vaccination-information/resources-for-health-and-social-care-professionals/" TargetMode="External"/><Relationship Id="rId7" Type="http://schemas.openxmlformats.org/officeDocument/2006/relationships/hyperlink" Target="https://www.gov.uk/government/collections/covid-19-vaccination-programme" TargetMode="External"/><Relationship Id="rId2" Type="http://schemas.openxmlformats.org/officeDocument/2006/relationships/notesSlide" Target="../notesSlides/notesSlide30.xml"/><Relationship Id="rId1" Type="http://schemas.openxmlformats.org/officeDocument/2006/relationships/slideLayout" Target="../slideLayouts/slideLayout2.xml"/><Relationship Id="rId6" Type="http://schemas.openxmlformats.org/officeDocument/2006/relationships/hyperlink" Target="https://phw.nhs.wales/topics/immunisation-and-vaccines/immunisation-elearning/" TargetMode="External"/><Relationship Id="rId5" Type="http://schemas.openxmlformats.org/officeDocument/2006/relationships/hyperlink" Target="https://phw.nhs.wales/topics/immunisation-and-vaccines/vaccine-resources-for-health-and-social-care-professionals/immunisation-training-resources-and-events/" TargetMode="External"/><Relationship Id="rId4" Type="http://schemas.openxmlformats.org/officeDocument/2006/relationships/hyperlink" Target="https://phw.nhs.wales/topics/immunisation-and-vaccines/vaccine-resources-for-health-and-social-care-professionals/" TargetMode="External"/><Relationship Id="rId9" Type="http://schemas.openxmlformats.org/officeDocument/2006/relationships/hyperlink" Target="http://www.gov.uk/government/collections/mhra-guidance-on-coronavirus-covid-19#vaccines-and-vaccine-safety" TargetMode="External"/></Relationships>
</file>

<file path=ppt/slides/_rels/slide53.xml.rels><?xml version="1.0" encoding="UTF-8" standalone="yes"?>
<Relationships xmlns="http://schemas.openxmlformats.org/package/2006/relationships"><Relationship Id="rId8" Type="http://schemas.openxmlformats.org/officeDocument/2006/relationships/hyperlink" Target="https://www.gov.uk/government/publications/coronavirus-covid-19-vaccine-adverse-reactions/coronavirus-vaccine-summary-of-yellow-card-reporting" TargetMode="External"/><Relationship Id="rId3" Type="http://schemas.openxmlformats.org/officeDocument/2006/relationships/hyperlink" Target="https://www.gov.wales/winter-respiratory-vaccination-programme-2024-2025-whc2024033" TargetMode="External"/><Relationship Id="rId7" Type="http://schemas.openxmlformats.org/officeDocument/2006/relationships/hyperlink" Target="https://www.gov.uk/government/publications/covid-19-the-green-book-chapter-14a" TargetMode="External"/><Relationship Id="rId2" Type="http://schemas.openxmlformats.org/officeDocument/2006/relationships/hyperlink" Target="https://www.gov.uk/government/publications/covid-19-autumn-2024-vaccination-programme-jcvi-advice-8-april-2024/jcvi-statement-on-the-covid-19-vaccination-programme-for-autumn-2024-8-april-2024" TargetMode="External"/><Relationship Id="rId1" Type="http://schemas.openxmlformats.org/officeDocument/2006/relationships/slideLayout" Target="../slideLayouts/slideLayout2.xml"/><Relationship Id="rId6" Type="http://schemas.openxmlformats.org/officeDocument/2006/relationships/hyperlink" Target="https://www.gov.uk/government/publications/covid-19-vaccination-programme-guidance-for-healthcare-practitioners" TargetMode="External"/><Relationship Id="rId5" Type="http://schemas.openxmlformats.org/officeDocument/2006/relationships/hyperlink" Target="https://www.wmic.wales.nhs.uk/pgds-templates-advice/" TargetMode="External"/><Relationship Id="rId4" Type="http://schemas.openxmlformats.org/officeDocument/2006/relationships/hyperlink" Target="https://www.medicines.org.uk/emc/product/15837/smpc#about-medicine" TargetMode="External"/></Relationships>
</file>

<file path=ppt/slides/_rels/slide6.xml.rels><?xml version="1.0" encoding="UTF-8" standalone="yes"?>
<Relationships xmlns="http://schemas.openxmlformats.org/package/2006/relationships"><Relationship Id="rId2" Type="http://schemas.openxmlformats.org/officeDocument/2006/relationships/hyperlink" Target="https://www.gov.uk/government/publications/covid-19-autumn-2024-vaccination-programme-jcvi-advice-8-april-2024/jcvi-statement-on-the-covid-19-vaccination-programme-for-autumn-2024-8-april-2024"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hyperlink" Target="https://www.gov.wales/winter-respiratory-vaccination-programme-2024-2025-whc2024033" TargetMode="External"/><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hyperlink" Target="https://www.gov.uk/government/publications/covid-19-the-green-book-chapter-14a" TargetMode="External"/><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hyperlink" Target="https://www.gov.uk/government/publications/covid-19-autumn-2024-vaccination-programme-jcvi-advice-8-april-2024/jcvi-statement-on-the-covid-19-vaccination-programme-for-autumn-2024-8-april-2024" TargetMode="External"/><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164387" y="3587157"/>
            <a:ext cx="11945420" cy="2711681"/>
          </a:xfrm>
        </p:spPr>
        <p:txBody>
          <a:bodyPr>
            <a:normAutofit/>
          </a:bodyPr>
          <a:lstStyle/>
          <a:p>
            <a:pPr algn="ctr"/>
            <a:r>
              <a:rPr lang="en-GB" sz="2800" b="1" dirty="0">
                <a:effectLst/>
                <a:latin typeface="+mj-lt"/>
                <a:ea typeface="Calibri" panose="020F0502020204030204" pitchFamily="34" charset="0"/>
              </a:rPr>
              <a:t>Pfizer Comirnaty</a:t>
            </a:r>
            <a:r>
              <a:rPr lang="en-GB" sz="2800" b="1" baseline="30000" dirty="0">
                <a:effectLst/>
                <a:latin typeface="+mj-lt"/>
                <a:ea typeface="Calibri" panose="020F0502020204030204" pitchFamily="34" charset="0"/>
              </a:rPr>
              <a:t>®</a:t>
            </a:r>
            <a:r>
              <a:rPr lang="en-GB" sz="2800" b="1" dirty="0">
                <a:effectLst/>
                <a:latin typeface="+mj-lt"/>
                <a:ea typeface="Calibri" panose="020F0502020204030204" pitchFamily="34" charset="0"/>
              </a:rPr>
              <a:t> JN.1 3 microgram COVID-19 mRNA vaccine </a:t>
            </a:r>
            <a:r>
              <a:rPr lang="en-GB" sz="2800" dirty="0"/>
              <a:t>for Infants and Children aged 6 months to 4 years</a:t>
            </a:r>
            <a:endParaRPr lang="en-GB" sz="3100" dirty="0">
              <a:latin typeface="+mj-lt"/>
            </a:endParaRPr>
          </a:p>
          <a:p>
            <a:endParaRPr lang="en-GB" sz="3100" dirty="0"/>
          </a:p>
          <a:p>
            <a:endParaRPr lang="en-GB" sz="2800" dirty="0"/>
          </a:p>
          <a:p>
            <a:endParaRPr lang="en-GB" sz="2800" dirty="0">
              <a:latin typeface="Calibri" panose="020F0502020204030204" pitchFamily="34" charset="0"/>
              <a:ea typeface="Calibri" panose="020F0502020204030204" pitchFamily="34" charset="0"/>
              <a:cs typeface="Times New Roman" panose="02020603050405020304" pitchFamily="18" charset="0"/>
            </a:endParaRPr>
          </a:p>
          <a:p>
            <a:endParaRPr lang="en-GB" sz="2800" dirty="0"/>
          </a:p>
        </p:txBody>
      </p:sp>
      <p:sp>
        <p:nvSpPr>
          <p:cNvPr id="2" name="Content Placeholder 4">
            <a:extLst>
              <a:ext uri="{FF2B5EF4-FFF2-40B4-BE49-F238E27FC236}">
                <a16:creationId xmlns:a16="http://schemas.microsoft.com/office/drawing/2014/main" id="{02B8DC50-C5AC-2FB6-2659-F75A9E74447C}"/>
              </a:ext>
            </a:extLst>
          </p:cNvPr>
          <p:cNvSpPr>
            <a:spLocks noGrp="1"/>
          </p:cNvSpPr>
          <p:nvPr>
            <p:ph sz="quarter" idx="11"/>
          </p:nvPr>
        </p:nvSpPr>
        <p:spPr>
          <a:xfrm>
            <a:off x="164387" y="5066288"/>
            <a:ext cx="8955314" cy="964642"/>
          </a:xfrm>
        </p:spPr>
        <p:txBody>
          <a:bodyPr/>
          <a:lstStyle/>
          <a:p>
            <a:r>
              <a:rPr lang="en-GB" sz="2400" b="1" dirty="0">
                <a:solidFill>
                  <a:schemeClr val="bg1"/>
                </a:solidFill>
              </a:rPr>
              <a:t>Vaccine Preventable Disease Programme</a:t>
            </a:r>
          </a:p>
          <a:p>
            <a:r>
              <a:rPr lang="en-GB" sz="2400" b="1" dirty="0">
                <a:solidFill>
                  <a:schemeClr val="bg1"/>
                </a:solidFill>
              </a:rPr>
              <a:t>Public Health Wales</a:t>
            </a:r>
          </a:p>
          <a:p>
            <a:endParaRPr lang="en-GB" sz="2400" b="1" dirty="0">
              <a:solidFill>
                <a:schemeClr val="bg1"/>
              </a:solidFill>
            </a:endParaRPr>
          </a:p>
          <a:p>
            <a:r>
              <a:rPr lang="en-GB" sz="2400" b="1" dirty="0">
                <a:solidFill>
                  <a:schemeClr val="bg1"/>
                </a:solidFill>
              </a:rPr>
              <a:t>Version 1  16 September 2024</a:t>
            </a:r>
          </a:p>
        </p:txBody>
      </p:sp>
    </p:spTree>
    <p:extLst>
      <p:ext uri="{BB962C8B-B14F-4D97-AF65-F5344CB8AC3E}">
        <p14:creationId xmlns:p14="http://schemas.microsoft.com/office/powerpoint/2010/main" val="126376142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1CCD6F-A6A2-F332-AF73-C682399EF33D}"/>
              </a:ext>
            </a:extLst>
          </p:cNvPr>
          <p:cNvSpPr>
            <a:spLocks noGrp="1"/>
          </p:cNvSpPr>
          <p:nvPr>
            <p:ph type="title"/>
          </p:nvPr>
        </p:nvSpPr>
        <p:spPr>
          <a:xfrm>
            <a:off x="152400" y="0"/>
            <a:ext cx="11887200" cy="931871"/>
          </a:xfrm>
        </p:spPr>
        <p:txBody>
          <a:bodyPr/>
          <a:lstStyle/>
          <a:p>
            <a:pPr algn="ctr"/>
            <a:r>
              <a:rPr lang="en-GB" sz="3600" b="1" dirty="0"/>
              <a:t>Individuals aged 6 months to 4 years with severe immunosuppression </a:t>
            </a:r>
          </a:p>
        </p:txBody>
      </p:sp>
      <p:sp>
        <p:nvSpPr>
          <p:cNvPr id="3" name="Content Placeholder 2">
            <a:extLst>
              <a:ext uri="{FF2B5EF4-FFF2-40B4-BE49-F238E27FC236}">
                <a16:creationId xmlns:a16="http://schemas.microsoft.com/office/drawing/2014/main" id="{5D34C379-9131-0D8C-DCA8-0390F1232134}"/>
              </a:ext>
            </a:extLst>
          </p:cNvPr>
          <p:cNvSpPr>
            <a:spLocks noGrp="1"/>
          </p:cNvSpPr>
          <p:nvPr>
            <p:ph idx="1"/>
          </p:nvPr>
        </p:nvSpPr>
        <p:spPr>
          <a:xfrm>
            <a:off x="838200" y="1068395"/>
            <a:ext cx="5624245" cy="4917417"/>
          </a:xfrm>
        </p:spPr>
        <p:txBody>
          <a:bodyPr/>
          <a:lstStyle/>
          <a:p>
            <a:r>
              <a:rPr lang="en-GB" sz="2000" dirty="0"/>
              <a:t>Individuals aged 6 months and above who have severe immunosuppression, are defined in Boxes 1 and 2 of </a:t>
            </a:r>
            <a:r>
              <a:rPr kumimoji="0" lang="en-GB" sz="2000" b="0" i="0" u="none" strike="noStrike" kern="1200" cap="none" spc="0" normalizeH="0" baseline="0" noProof="0" dirty="0">
                <a:ln>
                  <a:noFill/>
                </a:ln>
                <a:solidFill>
                  <a:srgbClr val="212A73"/>
                </a:solidFill>
                <a:effectLst/>
                <a:uLnTx/>
                <a:uFillTx/>
                <a:latin typeface="Arial"/>
                <a:ea typeface="+mn-ea"/>
                <a:cs typeface="+mn-cs"/>
                <a:hlinkClick r:id="rId2" tooltip="https://www.gov.uk/government/publications/covid-19-the-green-book-chapter-14a"/>
              </a:rPr>
              <a:t>Chapter 14a Green Book</a:t>
            </a:r>
            <a:r>
              <a:rPr kumimoji="0" lang="en-GB" sz="2000" b="0" i="0" u="none" strike="noStrike" kern="1200" cap="none" spc="0" normalizeH="0" baseline="0" noProof="0" dirty="0">
                <a:ln>
                  <a:noFill/>
                </a:ln>
                <a:solidFill>
                  <a:srgbClr val="212A73"/>
                </a:solidFill>
                <a:effectLst/>
                <a:uLnTx/>
                <a:uFillTx/>
                <a:latin typeface="Arial"/>
                <a:ea typeface="+mn-ea"/>
                <a:cs typeface="+mn-cs"/>
              </a:rPr>
              <a:t> </a:t>
            </a:r>
            <a:r>
              <a:rPr lang="en-GB" sz="2000" dirty="0"/>
              <a:t>. </a:t>
            </a:r>
          </a:p>
          <a:p>
            <a:r>
              <a:rPr lang="en-GB" sz="2000" dirty="0"/>
              <a:t>Most individuals who receive brief immunosuppression (≥40mg prednisolone per day or equivalent for children) for an acute episode (for example, asthma / COPD / COVID-19) and individuals on replacement corticosteroids for adrenal insufficiency are </a:t>
            </a:r>
            <a:r>
              <a:rPr lang="en-GB" sz="2000" b="1" dirty="0"/>
              <a:t>not </a:t>
            </a:r>
            <a:r>
              <a:rPr lang="en-GB" sz="2000" dirty="0"/>
              <a:t>considered severely immunosuppressed sufficient to prevent response to vaccination. </a:t>
            </a:r>
          </a:p>
          <a:p>
            <a:r>
              <a:rPr lang="en-GB" sz="2000" dirty="0"/>
              <a:t>Severely immunosuppressed children aged 6 months to 4 years only became eligible for primary vaccination during 2023. These individuals are expected to be eligible for regular vaccination in all subsequent seasonal campaigns.</a:t>
            </a:r>
          </a:p>
          <a:p>
            <a:endParaRPr lang="en-GB" sz="2000" dirty="0"/>
          </a:p>
        </p:txBody>
      </p:sp>
      <p:sp>
        <p:nvSpPr>
          <p:cNvPr id="5" name="Slide Number Placeholder 4">
            <a:extLst>
              <a:ext uri="{FF2B5EF4-FFF2-40B4-BE49-F238E27FC236}">
                <a16:creationId xmlns:a16="http://schemas.microsoft.com/office/drawing/2014/main" id="{97DDC2A4-3C89-35D5-2491-F0894F822562}"/>
              </a:ext>
            </a:extLst>
          </p:cNvPr>
          <p:cNvSpPr>
            <a:spLocks noGrp="1"/>
          </p:cNvSpPr>
          <p:nvPr>
            <p:ph type="sldNum" sz="quarter" idx="12"/>
          </p:nvPr>
        </p:nvSpPr>
        <p:spPr/>
        <p:txBody>
          <a:bodyPr/>
          <a:lstStyle/>
          <a:p>
            <a:fld id="{561D0CCE-8DCC-44DC-A653-AE62B1D84A52}" type="slidenum">
              <a:rPr lang="en-GB" smtClean="0"/>
              <a:pPr/>
              <a:t>10</a:t>
            </a:fld>
            <a:endParaRPr lang="en-GB"/>
          </a:p>
        </p:txBody>
      </p:sp>
      <p:pic>
        <p:nvPicPr>
          <p:cNvPr id="6" name="Content Placeholder 6">
            <a:extLst>
              <a:ext uri="{FF2B5EF4-FFF2-40B4-BE49-F238E27FC236}">
                <a16:creationId xmlns:a16="http://schemas.microsoft.com/office/drawing/2014/main" id="{D4CFD227-9DF0-B85C-CD6D-054E495FACAF}"/>
              </a:ext>
            </a:extLst>
          </p:cNvPr>
          <p:cNvPicPr>
            <a:picLocks noChangeAspect="1"/>
          </p:cNvPicPr>
          <p:nvPr/>
        </p:nvPicPr>
        <p:blipFill rotWithShape="1">
          <a:blip r:embed="rId3"/>
          <a:srcRect l="37041" t="24497" r="38200" b="14159"/>
          <a:stretch/>
        </p:blipFill>
        <p:spPr>
          <a:xfrm>
            <a:off x="7438489" y="1068395"/>
            <a:ext cx="3528317" cy="4819314"/>
          </a:xfrm>
          <a:prstGeom prst="rect">
            <a:avLst/>
          </a:prstGeom>
        </p:spPr>
      </p:pic>
      <p:sp>
        <p:nvSpPr>
          <p:cNvPr id="8" name="TextBox 7">
            <a:extLst>
              <a:ext uri="{FF2B5EF4-FFF2-40B4-BE49-F238E27FC236}">
                <a16:creationId xmlns:a16="http://schemas.microsoft.com/office/drawing/2014/main" id="{34DC7DF0-6905-F9C4-B5F3-3DCCDD041FA5}"/>
              </a:ext>
            </a:extLst>
          </p:cNvPr>
          <p:cNvSpPr txBox="1"/>
          <p:nvPr/>
        </p:nvSpPr>
        <p:spPr>
          <a:xfrm>
            <a:off x="7438489" y="5887709"/>
            <a:ext cx="3528317" cy="338554"/>
          </a:xfrm>
          <a:prstGeom prst="rect">
            <a:avLst/>
          </a:prstGeom>
          <a:noFill/>
        </p:spPr>
        <p:txBody>
          <a:bodyPr wrap="square">
            <a:spAutoFit/>
          </a:bodyPr>
          <a:lstStyle/>
          <a:p>
            <a:pPr marL="0" indent="0" algn="ctr">
              <a:buNone/>
            </a:pPr>
            <a:r>
              <a:rPr lang="en-GB" sz="1600" dirty="0">
                <a:hlinkClick r:id="rId2"/>
              </a:rPr>
              <a:t>Green Book COVID-19 chapter 14a</a:t>
            </a:r>
            <a:r>
              <a:rPr lang="en-GB" sz="1600" dirty="0"/>
              <a:t>.</a:t>
            </a:r>
          </a:p>
        </p:txBody>
      </p:sp>
    </p:spTree>
    <p:extLst>
      <p:ext uri="{BB962C8B-B14F-4D97-AF65-F5344CB8AC3E}">
        <p14:creationId xmlns:p14="http://schemas.microsoft.com/office/powerpoint/2010/main" val="163157423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B113B5-4DA4-4413-B315-24AC9C59CFF8}"/>
              </a:ext>
            </a:extLst>
          </p:cNvPr>
          <p:cNvSpPr>
            <a:spLocks noGrp="1"/>
          </p:cNvSpPr>
          <p:nvPr>
            <p:ph type="title"/>
          </p:nvPr>
        </p:nvSpPr>
        <p:spPr>
          <a:xfrm>
            <a:off x="-71920" y="0"/>
            <a:ext cx="12263919" cy="1325563"/>
          </a:xfrm>
        </p:spPr>
        <p:txBody>
          <a:bodyPr/>
          <a:lstStyle/>
          <a:p>
            <a:pPr algn="ctr"/>
            <a:r>
              <a:rPr lang="en-GB" sz="3600" b="1" dirty="0"/>
              <a:t>Recommended vaccine dose intervals for infants from 6 months to 4 years who are immunosuppressed</a:t>
            </a:r>
            <a:endParaRPr lang="en-GB" sz="3600" dirty="0"/>
          </a:p>
        </p:txBody>
      </p:sp>
      <p:sp>
        <p:nvSpPr>
          <p:cNvPr id="3" name="Content Placeholder 2">
            <a:extLst>
              <a:ext uri="{FF2B5EF4-FFF2-40B4-BE49-F238E27FC236}">
                <a16:creationId xmlns:a16="http://schemas.microsoft.com/office/drawing/2014/main" id="{CC9B3A2A-7BCA-CCA0-1C17-61F623A45AC8}"/>
              </a:ext>
            </a:extLst>
          </p:cNvPr>
          <p:cNvSpPr>
            <a:spLocks noGrp="1"/>
          </p:cNvSpPr>
          <p:nvPr>
            <p:ph idx="1"/>
          </p:nvPr>
        </p:nvSpPr>
        <p:spPr>
          <a:xfrm>
            <a:off x="838200" y="1168078"/>
            <a:ext cx="10515600" cy="4887948"/>
          </a:xfrm>
        </p:spPr>
        <p:txBody>
          <a:bodyPr/>
          <a:lstStyle/>
          <a:p>
            <a:r>
              <a:rPr lang="en-GB" sz="1800" dirty="0"/>
              <a:t>Individuals aged six months and above with severe immunosuppression may be considered for additional doses </a:t>
            </a:r>
            <a:r>
              <a:rPr lang="en-GB" sz="1800" b="1" dirty="0"/>
              <a:t>ideally at an interval of 8 to12 weeks from the previous dose.</a:t>
            </a:r>
          </a:p>
          <a:p>
            <a:pPr>
              <a:spcAft>
                <a:spcPts val="300"/>
              </a:spcAft>
            </a:pPr>
            <a:r>
              <a:rPr lang="en-GB" sz="1800" dirty="0">
                <a:effectLst/>
              </a:rPr>
              <a:t>Infants and children aged 6 months to 4 years who are previously unvaccinated or have recently become severely immunosuppressed </a:t>
            </a:r>
            <a:r>
              <a:rPr lang="en-GB" sz="1800" dirty="0">
                <a:effectLst/>
                <a:latin typeface="Arial" panose="020B0604020202020204" pitchFamily="34" charset="0"/>
                <a:ea typeface="Times New Roman" panose="02020603050405020304" pitchFamily="18" charset="0"/>
                <a:cs typeface="Arial" panose="020B0604020202020204" pitchFamily="34" charset="0"/>
              </a:rPr>
              <a:t>should be considered for a first dose of vaccination</a:t>
            </a:r>
            <a:r>
              <a:rPr lang="en-GB" sz="1800" b="1" dirty="0">
                <a:effectLst/>
                <a:latin typeface="Arial" panose="020B0604020202020204" pitchFamily="34" charset="0"/>
                <a:ea typeface="Times New Roman" panose="02020603050405020304" pitchFamily="18" charset="0"/>
                <a:cs typeface="Arial" panose="020B0604020202020204" pitchFamily="34" charset="0"/>
              </a:rPr>
              <a:t> </a:t>
            </a:r>
            <a:r>
              <a:rPr lang="en-GB" sz="1800" dirty="0">
                <a:effectLst/>
                <a:latin typeface="Arial" panose="020B0604020202020204" pitchFamily="34" charset="0"/>
                <a:ea typeface="Times New Roman" panose="02020603050405020304" pitchFamily="18" charset="0"/>
                <a:cs typeface="Arial" panose="020B0604020202020204" pitchFamily="34" charset="0"/>
              </a:rPr>
              <a:t>and the second dose given </a:t>
            </a:r>
            <a:r>
              <a:rPr lang="en-GB" sz="1800" b="1" dirty="0">
                <a:effectLst/>
                <a:latin typeface="Arial" panose="020B0604020202020204" pitchFamily="34" charset="0"/>
                <a:ea typeface="Times New Roman" panose="02020603050405020304" pitchFamily="18" charset="0"/>
                <a:cs typeface="Arial" panose="020B0604020202020204" pitchFamily="34" charset="0"/>
              </a:rPr>
              <a:t>ideally at an interval of 8 to12 weeks from the previous dose. </a:t>
            </a:r>
            <a:r>
              <a:rPr lang="en-GB" sz="1800" baseline="30000" dirty="0">
                <a:effectLst/>
                <a:latin typeface="Calibri" panose="020F0502020204030204" pitchFamily="34" charset="0"/>
                <a:ea typeface="Calibri" panose="020F0502020204030204" pitchFamily="34" charset="0"/>
                <a:cs typeface="Times New Roman" panose="02020603050405020304" pitchFamily="18" charset="0"/>
              </a:rPr>
              <a:t> </a:t>
            </a:r>
            <a:r>
              <a:rPr lang="en-GB" sz="1800" dirty="0">
                <a:effectLst/>
                <a:ea typeface="Calibri" panose="020F0502020204030204" pitchFamily="34" charset="0"/>
                <a:cs typeface="Times New Roman" panose="02020603050405020304" pitchFamily="18" charset="0"/>
              </a:rPr>
              <a:t>Including individuals who receive bone marrow transplants</a:t>
            </a:r>
            <a:r>
              <a:rPr lang="en-GB" sz="1800" dirty="0">
                <a:ea typeface="Calibri" panose="020F0502020204030204" pitchFamily="34" charset="0"/>
                <a:cs typeface="Times New Roman" panose="02020603050405020304" pitchFamily="18" charset="0"/>
              </a:rPr>
              <a:t> or </a:t>
            </a:r>
            <a:r>
              <a:rPr lang="en-GB" sz="1800" dirty="0">
                <a:effectLst/>
                <a:ea typeface="Calibri" panose="020F0502020204030204" pitchFamily="34" charset="0"/>
                <a:cs typeface="Times New Roman" panose="02020603050405020304" pitchFamily="18" charset="0"/>
              </a:rPr>
              <a:t>CAR-T therapy as they may have lost immunological memory of previous vaccination.</a:t>
            </a:r>
          </a:p>
          <a:p>
            <a:r>
              <a:rPr lang="en-GB" sz="1800" dirty="0"/>
              <a:t>Exception to this ideal interval may be advised based on specialist clinical judgement, for example for those about to receive or increase the intensity of an immunosuppressive treatment, where a better response would be made if immunised prior to that treatment commencing. Where the specialist has advised an exception, then the interval may be reduced to a </a:t>
            </a:r>
            <a:r>
              <a:rPr lang="en-GB" sz="1800" b="1" dirty="0"/>
              <a:t>minimum of three weeks </a:t>
            </a:r>
            <a:r>
              <a:rPr lang="en-GB" sz="1800" dirty="0"/>
              <a:t>for any of the vaccine products. </a:t>
            </a:r>
          </a:p>
          <a:p>
            <a:pPr>
              <a:lnSpc>
                <a:spcPct val="107000"/>
              </a:lnSpc>
              <a:spcAft>
                <a:spcPts val="800"/>
              </a:spcAft>
            </a:pPr>
            <a:r>
              <a:rPr lang="en-GB" sz="1800" b="1" dirty="0"/>
              <a:t>Assessment of individuals is recommended on a case by case basis, in conjunction with their treating specialist.</a:t>
            </a:r>
          </a:p>
          <a:p>
            <a:pPr marL="0" indent="0" algn="ctr">
              <a:lnSpc>
                <a:spcPct val="107000"/>
              </a:lnSpc>
              <a:spcAft>
                <a:spcPts val="800"/>
              </a:spcAft>
              <a:buNone/>
            </a:pPr>
            <a:r>
              <a:rPr lang="en-GB" sz="1800" dirty="0">
                <a:solidFill>
                  <a:srgbClr val="002060"/>
                </a:solidFill>
                <a:effectLst/>
                <a:ea typeface="Calibri" panose="020F0502020204030204" pitchFamily="34" charset="0"/>
                <a:cs typeface="Arial" panose="020B0604020202020204" pitchFamily="34" charset="0"/>
              </a:rPr>
              <a:t>More information on dosing intervals for additional doses and optimal timing of doses may be found in</a:t>
            </a:r>
            <a:r>
              <a:rPr lang="en-GB" sz="1800" dirty="0">
                <a:solidFill>
                  <a:srgbClr val="000000"/>
                </a:solidFill>
                <a:effectLst/>
                <a:ea typeface="Calibri" panose="020F0502020204030204" pitchFamily="34" charset="0"/>
                <a:cs typeface="Arial" panose="020B0604020202020204" pitchFamily="34" charset="0"/>
              </a:rPr>
              <a:t> </a:t>
            </a:r>
            <a:r>
              <a:rPr lang="en-GB" sz="1800" u="sng" dirty="0">
                <a:solidFill>
                  <a:srgbClr val="000000"/>
                </a:solidFill>
                <a:effectLst/>
                <a:ea typeface="Calibri" panose="020F0502020204030204" pitchFamily="34" charset="0"/>
                <a:cs typeface="Arial" panose="020B0604020202020204" pitchFamily="34" charset="0"/>
                <a:hlinkClick r:id="rId3"/>
              </a:rPr>
              <a:t>Chapter 14a</a:t>
            </a:r>
            <a:r>
              <a:rPr lang="en-GB" sz="1800" u="none" strike="noStrike" dirty="0">
                <a:solidFill>
                  <a:srgbClr val="000000"/>
                </a:solidFill>
                <a:effectLst/>
                <a:ea typeface="Calibri" panose="020F0502020204030204" pitchFamily="34" charset="0"/>
                <a:cs typeface="Times New Roman" panose="02020603050405020304" pitchFamily="18" charset="0"/>
                <a:hlinkClick r:id="rId3"/>
              </a:rPr>
              <a:t>. </a:t>
            </a:r>
            <a:endParaRPr lang="en-GB" sz="1800" dirty="0">
              <a:effectLst/>
              <a:ea typeface="Calibri" panose="020F0502020204030204" pitchFamily="34" charset="0"/>
              <a:cs typeface="Times New Roman" panose="02020603050405020304" pitchFamily="18" charset="0"/>
            </a:endParaRPr>
          </a:p>
          <a:p>
            <a:endParaRPr lang="en-GB" sz="2000" dirty="0"/>
          </a:p>
        </p:txBody>
      </p:sp>
      <p:sp>
        <p:nvSpPr>
          <p:cNvPr id="5" name="Slide Number Placeholder 4">
            <a:extLst>
              <a:ext uri="{FF2B5EF4-FFF2-40B4-BE49-F238E27FC236}">
                <a16:creationId xmlns:a16="http://schemas.microsoft.com/office/drawing/2014/main" id="{D1245718-D8CF-E0AE-308D-1F614C9ABD9A}"/>
              </a:ext>
            </a:extLst>
          </p:cNvPr>
          <p:cNvSpPr>
            <a:spLocks noGrp="1"/>
          </p:cNvSpPr>
          <p:nvPr>
            <p:ph type="sldNum" sz="quarter" idx="12"/>
          </p:nvPr>
        </p:nvSpPr>
        <p:spPr/>
        <p:txBody>
          <a:bodyPr/>
          <a:lstStyle/>
          <a:p>
            <a:fld id="{561D0CCE-8DCC-44DC-A653-AE62B1D84A52}" type="slidenum">
              <a:rPr lang="en-GB" smtClean="0"/>
              <a:pPr/>
              <a:t>11</a:t>
            </a:fld>
            <a:endParaRPr lang="en-GB"/>
          </a:p>
        </p:txBody>
      </p:sp>
    </p:spTree>
    <p:extLst>
      <p:ext uri="{BB962C8B-B14F-4D97-AF65-F5344CB8AC3E}">
        <p14:creationId xmlns:p14="http://schemas.microsoft.com/office/powerpoint/2010/main" val="232585384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32CDCD54-9DF6-DB56-F505-00AF859F5A36}"/>
              </a:ext>
            </a:extLst>
          </p:cNvPr>
          <p:cNvSpPr/>
          <p:nvPr/>
        </p:nvSpPr>
        <p:spPr>
          <a:xfrm>
            <a:off x="838200" y="4871803"/>
            <a:ext cx="10959059" cy="944381"/>
          </a:xfrm>
          <a:prstGeom prst="rect">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a:extLst>
              <a:ext uri="{FF2B5EF4-FFF2-40B4-BE49-F238E27FC236}">
                <a16:creationId xmlns:a16="http://schemas.microsoft.com/office/drawing/2014/main" id="{4BD887B5-3D7A-738E-D2CE-0FF8FBA3B5C0}"/>
              </a:ext>
            </a:extLst>
          </p:cNvPr>
          <p:cNvSpPr>
            <a:spLocks noGrp="1"/>
          </p:cNvSpPr>
          <p:nvPr>
            <p:ph type="title"/>
          </p:nvPr>
        </p:nvSpPr>
        <p:spPr>
          <a:xfrm>
            <a:off x="838200" y="1"/>
            <a:ext cx="10515600" cy="653880"/>
          </a:xfrm>
        </p:spPr>
        <p:txBody>
          <a:bodyPr/>
          <a:lstStyle/>
          <a:p>
            <a:r>
              <a:rPr lang="en-GB" b="1" dirty="0"/>
              <a:t>Timing of additional doses</a:t>
            </a:r>
          </a:p>
        </p:txBody>
      </p:sp>
      <p:sp>
        <p:nvSpPr>
          <p:cNvPr id="3" name="Content Placeholder 2">
            <a:extLst>
              <a:ext uri="{FF2B5EF4-FFF2-40B4-BE49-F238E27FC236}">
                <a16:creationId xmlns:a16="http://schemas.microsoft.com/office/drawing/2014/main" id="{EE20A604-C24C-07BC-D090-E2296DC90AA4}"/>
              </a:ext>
            </a:extLst>
          </p:cNvPr>
          <p:cNvSpPr>
            <a:spLocks noGrp="1"/>
          </p:cNvSpPr>
          <p:nvPr>
            <p:ph idx="1"/>
          </p:nvPr>
        </p:nvSpPr>
        <p:spPr>
          <a:xfrm>
            <a:off x="838200" y="653881"/>
            <a:ext cx="10997629" cy="5550239"/>
          </a:xfrm>
        </p:spPr>
        <p:txBody>
          <a:bodyPr/>
          <a:lstStyle/>
          <a:p>
            <a:pPr marL="0" indent="0">
              <a:buNone/>
            </a:pPr>
            <a:r>
              <a:rPr lang="en-GB" sz="2000" dirty="0"/>
              <a:t>Vaccines administered during periods of minimum immunosuppression are more likely to generate better immune responses. Therefore, any planned additional doses should ideally be given with special attention paid to current or planned immunosuppressive therapies. For example:</a:t>
            </a:r>
          </a:p>
          <a:p>
            <a:r>
              <a:rPr lang="en-GB" sz="2000" dirty="0"/>
              <a:t>For the small number of patients who are about to receive planned immunosuppressive therapy, vaccination may be brought forward to before commencing that therapy (ideally at least two weeks before), when their immune system is better able to make a response.</a:t>
            </a:r>
          </a:p>
          <a:p>
            <a:r>
              <a:rPr lang="en-GB" sz="2000" dirty="0"/>
              <a:t>To maximise the benefit, the vaccine should not be given within three weeks of a previous dose </a:t>
            </a:r>
          </a:p>
          <a:p>
            <a:r>
              <a:rPr lang="en-GB" sz="2000" dirty="0"/>
              <a:t>Where possible, additional booster doses should be delayed until two weeks </a:t>
            </a:r>
            <a:r>
              <a:rPr lang="en-GB" sz="2000" dirty="0">
                <a:ln w="0"/>
                <a:effectLst>
                  <a:outerShdw blurRad="38100" dist="19050" dir="2700000" algn="tl" rotWithShape="0">
                    <a:schemeClr val="dk1">
                      <a:alpha val="40000"/>
                    </a:schemeClr>
                  </a:outerShdw>
                </a:effectLst>
              </a:rPr>
              <a:t>after</a:t>
            </a:r>
            <a:r>
              <a:rPr lang="en-GB" sz="2000" dirty="0"/>
              <a:t> the period of immunosuppression, in addition to the time period for clearance of the therapeutic agent </a:t>
            </a:r>
          </a:p>
          <a:p>
            <a:r>
              <a:rPr lang="en-GB" sz="2000" dirty="0"/>
              <a:t>Alternatively, consideration should be given to vaccination during a treatment ‘holiday’ or when the degree of immunosuppression is at a minimum </a:t>
            </a:r>
          </a:p>
          <a:p>
            <a:pPr marL="0" indent="0" algn="ctr">
              <a:buNone/>
            </a:pPr>
            <a:r>
              <a:rPr lang="en-GB" sz="2000" b="1" dirty="0">
                <a:ln w="0"/>
                <a:effectLst>
                  <a:outerShdw blurRad="38100" dist="19050" dir="2700000" algn="tl" rotWithShape="0">
                    <a:schemeClr val="dk1">
                      <a:alpha val="40000"/>
                    </a:schemeClr>
                  </a:outerShdw>
                </a:effectLst>
              </a:rPr>
              <a:t>Any decision to defer immunosuppressive therapy or to delay possible benefit from vaccination until after therapy should only be taken with due consideration of the risks of exacerbating their underlying condition, as well as the risks from COVID-19.</a:t>
            </a:r>
          </a:p>
          <a:p>
            <a:pPr marL="0" indent="0" algn="ctr">
              <a:buNone/>
            </a:pPr>
            <a:r>
              <a:rPr lang="en-GB" sz="2000" u="sng" dirty="0">
                <a:hlinkClick r:id="rId3"/>
              </a:rPr>
              <a:t>Green Book COVID-19 chapter 14a</a:t>
            </a:r>
            <a:r>
              <a:rPr lang="en-GB" sz="2000" dirty="0"/>
              <a:t> </a:t>
            </a:r>
          </a:p>
        </p:txBody>
      </p:sp>
      <p:sp>
        <p:nvSpPr>
          <p:cNvPr id="5" name="Slide Number Placeholder 4">
            <a:extLst>
              <a:ext uri="{FF2B5EF4-FFF2-40B4-BE49-F238E27FC236}">
                <a16:creationId xmlns:a16="http://schemas.microsoft.com/office/drawing/2014/main" id="{70D25FF8-7A15-86C5-244C-29CA5C3B37A0}"/>
              </a:ext>
            </a:extLst>
          </p:cNvPr>
          <p:cNvSpPr>
            <a:spLocks noGrp="1"/>
          </p:cNvSpPr>
          <p:nvPr>
            <p:ph type="sldNum" sz="quarter" idx="12"/>
          </p:nvPr>
        </p:nvSpPr>
        <p:spPr/>
        <p:txBody>
          <a:bodyPr/>
          <a:lstStyle/>
          <a:p>
            <a:fld id="{561D0CCE-8DCC-44DC-A653-AE62B1D84A52}" type="slidenum">
              <a:rPr lang="en-GB" smtClean="0"/>
              <a:pPr/>
              <a:t>12</a:t>
            </a:fld>
            <a:endParaRPr lang="en-GB"/>
          </a:p>
        </p:txBody>
      </p:sp>
    </p:spTree>
    <p:extLst>
      <p:ext uri="{BB962C8B-B14F-4D97-AF65-F5344CB8AC3E}">
        <p14:creationId xmlns:p14="http://schemas.microsoft.com/office/powerpoint/2010/main" val="361358603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F7CA9A3-E7A2-BA4C-D36E-FF6D86BD3CAD}"/>
              </a:ext>
            </a:extLst>
          </p:cNvPr>
          <p:cNvSpPr>
            <a:spLocks noGrp="1"/>
          </p:cNvSpPr>
          <p:nvPr>
            <p:ph type="title"/>
          </p:nvPr>
        </p:nvSpPr>
        <p:spPr>
          <a:xfrm>
            <a:off x="838200" y="136525"/>
            <a:ext cx="10515600" cy="1325563"/>
          </a:xfrm>
        </p:spPr>
        <p:txBody>
          <a:bodyPr/>
          <a:lstStyle/>
          <a:p>
            <a:pPr algn="ctr"/>
            <a:r>
              <a:rPr lang="en-GB" sz="4000" b="1" dirty="0"/>
              <a:t>Individuals who receive bone marrow transplant and CAR-T therapy</a:t>
            </a:r>
          </a:p>
        </p:txBody>
      </p:sp>
      <p:sp>
        <p:nvSpPr>
          <p:cNvPr id="3" name="Content Placeholder 2">
            <a:extLst>
              <a:ext uri="{FF2B5EF4-FFF2-40B4-BE49-F238E27FC236}">
                <a16:creationId xmlns:a16="http://schemas.microsoft.com/office/drawing/2014/main" id="{C6F1B221-9508-889C-8086-F74CA5254351}"/>
              </a:ext>
            </a:extLst>
          </p:cNvPr>
          <p:cNvSpPr>
            <a:spLocks noGrp="1"/>
          </p:cNvSpPr>
          <p:nvPr>
            <p:ph idx="1"/>
          </p:nvPr>
        </p:nvSpPr>
        <p:spPr>
          <a:xfrm>
            <a:off x="838200" y="1462088"/>
            <a:ext cx="10515600" cy="4351338"/>
          </a:xfrm>
        </p:spPr>
        <p:txBody>
          <a:bodyPr/>
          <a:lstStyle/>
          <a:p>
            <a:r>
              <a:rPr lang="en-GB" sz="2000" dirty="0"/>
              <a:t>These individuals may lose immunological memory from vaccination received prior to the treatment and the development of the underlying condition.</a:t>
            </a:r>
          </a:p>
          <a:p>
            <a:r>
              <a:rPr lang="en-GB" sz="2000" dirty="0"/>
              <a:t>After treatment and recovery, these individuals should be considered for a full course of revaccination for all vaccines used in the routine programme (</a:t>
            </a:r>
            <a:r>
              <a:rPr lang="en-GB" sz="2000" dirty="0">
                <a:hlinkClick r:id="rId2"/>
              </a:rPr>
              <a:t>see chapter 7 Green Book</a:t>
            </a:r>
            <a:r>
              <a:rPr lang="en-GB" sz="2000" dirty="0"/>
              <a:t>) under specialist advice.</a:t>
            </a:r>
          </a:p>
          <a:p>
            <a:r>
              <a:rPr lang="en-GB" sz="2000" dirty="0"/>
              <a:t>Individuals who have recovered from a bone marrow transplant should be considered for a first dose of COVID-19 vaccine, regardless of the time of year.</a:t>
            </a:r>
          </a:p>
          <a:p>
            <a:r>
              <a:rPr lang="en-GB" sz="2000" dirty="0"/>
              <a:t>A subsequent dose should then be offered ideally at an interval of 8 to 12 weeks, to extend the duration of protection. This interval may be reduced to a minimum of three weeks on specialist clinical advice.</a:t>
            </a:r>
          </a:p>
          <a:p>
            <a:r>
              <a:rPr lang="en-GB" sz="2000" dirty="0"/>
              <a:t>Those who remain immunosuppressed will then continue to be eligible for seasonal campaigns. </a:t>
            </a:r>
          </a:p>
        </p:txBody>
      </p:sp>
      <p:sp>
        <p:nvSpPr>
          <p:cNvPr id="5" name="Slide Number Placeholder 4">
            <a:extLst>
              <a:ext uri="{FF2B5EF4-FFF2-40B4-BE49-F238E27FC236}">
                <a16:creationId xmlns:a16="http://schemas.microsoft.com/office/drawing/2014/main" id="{4F83E0EB-D6E0-3D36-2B03-43E0258B3DBC}"/>
              </a:ext>
            </a:extLst>
          </p:cNvPr>
          <p:cNvSpPr>
            <a:spLocks noGrp="1"/>
          </p:cNvSpPr>
          <p:nvPr>
            <p:ph type="sldNum" sz="quarter" idx="12"/>
          </p:nvPr>
        </p:nvSpPr>
        <p:spPr/>
        <p:txBody>
          <a:bodyPr/>
          <a:lstStyle/>
          <a:p>
            <a:fld id="{561D0CCE-8DCC-44DC-A653-AE62B1D84A52}" type="slidenum">
              <a:rPr lang="en-GB" smtClean="0"/>
              <a:pPr/>
              <a:t>13</a:t>
            </a:fld>
            <a:endParaRPr lang="en-GB"/>
          </a:p>
        </p:txBody>
      </p:sp>
    </p:spTree>
    <p:extLst>
      <p:ext uri="{BB962C8B-B14F-4D97-AF65-F5344CB8AC3E}">
        <p14:creationId xmlns:p14="http://schemas.microsoft.com/office/powerpoint/2010/main" val="304955187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hidden="1">
            <a:extLst>
              <a:ext uri="{FF2B5EF4-FFF2-40B4-BE49-F238E27FC236}">
                <a16:creationId xmlns:a16="http://schemas.microsoft.com/office/drawing/2014/main" id="{64EBC42D-9360-A631-F1BF-D873C2C6DB27}"/>
              </a:ext>
            </a:extLst>
          </p:cNvPr>
          <p:cNvSpPr>
            <a:spLocks noGrp="1"/>
          </p:cNvSpPr>
          <p:nvPr>
            <p:ph type="sldNum" sz="quarter" idx="12"/>
          </p:nvPr>
        </p:nvSpPr>
        <p:spPr/>
        <p:txBody>
          <a:bodyPr/>
          <a:lstStyle/>
          <a:p>
            <a:pPr>
              <a:spcAft>
                <a:spcPts val="600"/>
              </a:spcAft>
            </a:pPr>
            <a:fld id="{561D0CCE-8DCC-44DC-A653-AE62B1D84A52}" type="slidenum">
              <a:rPr lang="en-GB" smtClean="0"/>
              <a:pPr>
                <a:spcAft>
                  <a:spcPts val="600"/>
                </a:spcAft>
              </a:pPr>
              <a:t>14</a:t>
            </a:fld>
            <a:endParaRPr lang="en-GB"/>
          </a:p>
        </p:txBody>
      </p:sp>
      <p:sp>
        <p:nvSpPr>
          <p:cNvPr id="11" name="TextBox 10">
            <a:extLst>
              <a:ext uri="{FF2B5EF4-FFF2-40B4-BE49-F238E27FC236}">
                <a16:creationId xmlns:a16="http://schemas.microsoft.com/office/drawing/2014/main" id="{86330D1D-D27A-2D4C-A3DE-11475BF34986}"/>
              </a:ext>
            </a:extLst>
          </p:cNvPr>
          <p:cNvSpPr txBox="1"/>
          <p:nvPr/>
        </p:nvSpPr>
        <p:spPr>
          <a:xfrm>
            <a:off x="355301" y="5385703"/>
            <a:ext cx="11678856" cy="646331"/>
          </a:xfrm>
          <a:prstGeom prst="rect">
            <a:avLst/>
          </a:prstGeom>
          <a:noFill/>
        </p:spPr>
        <p:txBody>
          <a:bodyPr wrap="square">
            <a:spAutoFit/>
          </a:bodyPr>
          <a:lstStyle/>
          <a:p>
            <a:pPr algn="ctr"/>
            <a:r>
              <a:rPr lang="en-GB" sz="1800" dirty="0">
                <a:effectLst/>
                <a:ea typeface="Calibri" panose="020F0502020204030204" pitchFamily="34" charset="0"/>
                <a:hlinkClick r:id="rId3"/>
              </a:rPr>
              <a:t>SmPC </a:t>
            </a:r>
            <a:r>
              <a:rPr lang="en-GB" sz="1800" dirty="0">
                <a:effectLst/>
                <a:ea typeface="Calibri" panose="020F0502020204030204" pitchFamily="34" charset="0"/>
              </a:rPr>
              <a:t>Pfizer </a:t>
            </a:r>
            <a:r>
              <a:rPr lang="en-GB" dirty="0">
                <a:effectLst/>
                <a:ea typeface="Calibri" panose="020F0502020204030204" pitchFamily="34" charset="0"/>
              </a:rPr>
              <a:t>Comirnaty</a:t>
            </a:r>
            <a:r>
              <a:rPr lang="en-GB" baseline="30000" dirty="0">
                <a:effectLst/>
                <a:ea typeface="Calibri" panose="020F0502020204030204" pitchFamily="34" charset="0"/>
              </a:rPr>
              <a:t>®</a:t>
            </a:r>
            <a:r>
              <a:rPr lang="en-GB" dirty="0">
                <a:effectLst/>
                <a:ea typeface="Calibri" panose="020F0502020204030204" pitchFamily="34" charset="0"/>
              </a:rPr>
              <a:t> JN.1</a:t>
            </a:r>
            <a:r>
              <a:rPr lang="en-GB" sz="1800" b="1" baseline="30000" dirty="0">
                <a:effectLst/>
                <a:latin typeface="+mj-lt"/>
                <a:ea typeface="Calibri" panose="020F0502020204030204" pitchFamily="34" charset="0"/>
              </a:rPr>
              <a:t> </a:t>
            </a:r>
            <a:r>
              <a:rPr lang="en-GB" dirty="0">
                <a:effectLst/>
                <a:ea typeface="Calibri" panose="020F0502020204030204" pitchFamily="34" charset="0"/>
              </a:rPr>
              <a:t> 3 microgram per dose dispersion for injection COVID-19 mRNA Vaccine </a:t>
            </a:r>
            <a:r>
              <a:rPr lang="en-GB" sz="1800" dirty="0">
                <a:effectLst/>
                <a:ea typeface="Calibri" panose="020F0502020204030204" pitchFamily="34" charset="0"/>
              </a:rPr>
              <a:t>(nucleoside modified) </a:t>
            </a:r>
            <a:r>
              <a:rPr lang="en-GB" sz="1800" dirty="0" err="1">
                <a:effectLst/>
                <a:ea typeface="Calibri" panose="020F0502020204030204" pitchFamily="34" charset="0"/>
              </a:rPr>
              <a:t>Bretovameran</a:t>
            </a:r>
            <a:endParaRPr lang="en-GB" dirty="0"/>
          </a:p>
        </p:txBody>
      </p:sp>
      <p:sp>
        <p:nvSpPr>
          <p:cNvPr id="3" name="TextBox 2">
            <a:extLst>
              <a:ext uri="{FF2B5EF4-FFF2-40B4-BE49-F238E27FC236}">
                <a16:creationId xmlns:a16="http://schemas.microsoft.com/office/drawing/2014/main" id="{5FE0B8D6-91D5-757A-BC11-2428451DABFE}"/>
              </a:ext>
            </a:extLst>
          </p:cNvPr>
          <p:cNvSpPr txBox="1"/>
          <p:nvPr/>
        </p:nvSpPr>
        <p:spPr>
          <a:xfrm>
            <a:off x="157843" y="27016"/>
            <a:ext cx="11876314" cy="1200329"/>
          </a:xfrm>
          <a:prstGeom prst="rect">
            <a:avLst/>
          </a:prstGeom>
          <a:noFill/>
        </p:spPr>
        <p:txBody>
          <a:bodyPr wrap="square">
            <a:spAutoFit/>
          </a:bodyPr>
          <a:lstStyle/>
          <a:p>
            <a:pPr algn="ctr"/>
            <a:r>
              <a:rPr lang="en-GB" sz="3600" b="1" dirty="0">
                <a:effectLst/>
                <a:latin typeface="Arial" panose="020B0604020202020204" pitchFamily="34" charset="0"/>
                <a:ea typeface="Calibri" panose="020F0502020204030204" pitchFamily="34" charset="0"/>
              </a:rPr>
              <a:t>Pfizer </a:t>
            </a:r>
            <a:r>
              <a:rPr lang="en-GB" sz="3600" b="1" dirty="0">
                <a:effectLst/>
                <a:latin typeface="+mj-lt"/>
                <a:ea typeface="Calibri" panose="020F0502020204030204" pitchFamily="34" charset="0"/>
              </a:rPr>
              <a:t>Comirnaty</a:t>
            </a:r>
            <a:r>
              <a:rPr lang="en-GB" sz="3600" b="1" baseline="30000" dirty="0">
                <a:effectLst/>
                <a:latin typeface="+mj-lt"/>
                <a:ea typeface="Calibri" panose="020F0502020204030204" pitchFamily="34" charset="0"/>
              </a:rPr>
              <a:t>®</a:t>
            </a:r>
            <a:r>
              <a:rPr lang="en-GB" sz="3600" b="1" dirty="0">
                <a:effectLst/>
                <a:latin typeface="+mj-lt"/>
                <a:ea typeface="Calibri" panose="020F0502020204030204" pitchFamily="34" charset="0"/>
              </a:rPr>
              <a:t> JN.1 3 microgram per dose dispersion for injection COVID-19 mRNA Vaccine</a:t>
            </a:r>
            <a:endParaRPr lang="en-GB" sz="3600" dirty="0">
              <a:latin typeface="+mj-lt"/>
            </a:endParaRPr>
          </a:p>
        </p:txBody>
      </p:sp>
      <p:pic>
        <p:nvPicPr>
          <p:cNvPr id="7" name="Content Placeholder 6">
            <a:extLst>
              <a:ext uri="{FF2B5EF4-FFF2-40B4-BE49-F238E27FC236}">
                <a16:creationId xmlns:a16="http://schemas.microsoft.com/office/drawing/2014/main" id="{7917F924-73E6-7311-F715-EFFC52B723B9}"/>
              </a:ext>
            </a:extLst>
          </p:cNvPr>
          <p:cNvPicPr>
            <a:picLocks noGrp="1" noChangeAspect="1"/>
          </p:cNvPicPr>
          <p:nvPr>
            <p:ph idx="1"/>
          </p:nvPr>
        </p:nvPicPr>
        <p:blipFill rotWithShape="1">
          <a:blip r:embed="rId4"/>
          <a:srcRect t="5471" b="8183"/>
          <a:stretch/>
        </p:blipFill>
        <p:spPr>
          <a:xfrm>
            <a:off x="2532143" y="1623732"/>
            <a:ext cx="6734175" cy="3610536"/>
          </a:xfrm>
          <a:prstGeom prst="rect">
            <a:avLst/>
          </a:prstGeom>
        </p:spPr>
      </p:pic>
      <p:sp>
        <p:nvSpPr>
          <p:cNvPr id="2" name="TextBox 1">
            <a:extLst>
              <a:ext uri="{FF2B5EF4-FFF2-40B4-BE49-F238E27FC236}">
                <a16:creationId xmlns:a16="http://schemas.microsoft.com/office/drawing/2014/main" id="{390F93F8-88E2-0D13-9E85-26069126AAB7}"/>
              </a:ext>
            </a:extLst>
          </p:cNvPr>
          <p:cNvSpPr txBox="1"/>
          <p:nvPr/>
        </p:nvSpPr>
        <p:spPr>
          <a:xfrm>
            <a:off x="11001770" y="6381134"/>
            <a:ext cx="816077" cy="373626"/>
          </a:xfrm>
          <a:prstGeom prst="rect">
            <a:avLst/>
          </a:prstGeom>
          <a:noFill/>
        </p:spPr>
        <p:txBody>
          <a:bodyPr wrap="square" rtlCol="0">
            <a:spAutoFit/>
          </a:bodyPr>
          <a:lstStyle/>
          <a:p>
            <a:r>
              <a:rPr lang="en-GB" b="1" dirty="0">
                <a:solidFill>
                  <a:schemeClr val="bg1"/>
                </a:solidFill>
              </a:rPr>
              <a:t>14</a:t>
            </a:r>
          </a:p>
        </p:txBody>
      </p:sp>
    </p:spTree>
    <p:extLst>
      <p:ext uri="{BB962C8B-B14F-4D97-AF65-F5344CB8AC3E}">
        <p14:creationId xmlns:p14="http://schemas.microsoft.com/office/powerpoint/2010/main" val="258374021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77D9C2-95C4-59AD-6CD8-3598BB66281D}"/>
              </a:ext>
            </a:extLst>
          </p:cNvPr>
          <p:cNvSpPr>
            <a:spLocks noGrp="1"/>
          </p:cNvSpPr>
          <p:nvPr>
            <p:ph type="title"/>
          </p:nvPr>
        </p:nvSpPr>
        <p:spPr>
          <a:xfrm>
            <a:off x="1" y="136525"/>
            <a:ext cx="12192000" cy="1325563"/>
          </a:xfrm>
        </p:spPr>
        <p:txBody>
          <a:bodyPr/>
          <a:lstStyle/>
          <a:p>
            <a:pPr algn="ctr"/>
            <a:r>
              <a:rPr lang="en-GB" sz="3600" b="1" dirty="0"/>
              <a:t>Presentation: </a:t>
            </a:r>
            <a:r>
              <a:rPr lang="en-GB" sz="3600" b="1" dirty="0">
                <a:effectLst/>
                <a:latin typeface="Arial" panose="020B0604020202020204" pitchFamily="34" charset="0"/>
                <a:ea typeface="Calibri" panose="020F0502020204030204" pitchFamily="34" charset="0"/>
              </a:rPr>
              <a:t>Pfizer </a:t>
            </a:r>
            <a:r>
              <a:rPr lang="en-GB" sz="3600" b="1" dirty="0">
                <a:effectLst/>
                <a:latin typeface="+mj-lt"/>
                <a:ea typeface="Calibri" panose="020F0502020204030204" pitchFamily="34" charset="0"/>
              </a:rPr>
              <a:t>Comirnaty</a:t>
            </a:r>
            <a:r>
              <a:rPr lang="en-GB" sz="3600" b="1" baseline="30000" dirty="0">
                <a:effectLst/>
                <a:latin typeface="+mj-lt"/>
                <a:ea typeface="Calibri" panose="020F0502020204030204" pitchFamily="34" charset="0"/>
              </a:rPr>
              <a:t>®</a:t>
            </a:r>
            <a:r>
              <a:rPr lang="en-GB" sz="3600" b="1" dirty="0">
                <a:effectLst/>
                <a:latin typeface="+mj-lt"/>
                <a:ea typeface="Calibri" panose="020F0502020204030204" pitchFamily="34" charset="0"/>
              </a:rPr>
              <a:t> JN.1 </a:t>
            </a:r>
            <a:br>
              <a:rPr lang="en-GB" sz="3600" b="1" dirty="0">
                <a:effectLst/>
                <a:latin typeface="+mj-lt"/>
                <a:ea typeface="Calibri" panose="020F0502020204030204" pitchFamily="34" charset="0"/>
              </a:rPr>
            </a:br>
            <a:r>
              <a:rPr lang="en-GB" sz="3600" b="1" dirty="0">
                <a:effectLst/>
                <a:latin typeface="+mj-lt"/>
                <a:ea typeface="Calibri" panose="020F0502020204030204" pitchFamily="34" charset="0"/>
              </a:rPr>
              <a:t>3 microgram per dose dispersion for injection </a:t>
            </a:r>
            <a:br>
              <a:rPr lang="en-GB" sz="3600" b="1" dirty="0">
                <a:effectLst/>
                <a:latin typeface="+mj-lt"/>
                <a:ea typeface="Calibri" panose="020F0502020204030204" pitchFamily="34" charset="0"/>
              </a:rPr>
            </a:br>
            <a:r>
              <a:rPr lang="en-GB" sz="3600" b="1" dirty="0">
                <a:effectLst/>
                <a:latin typeface="+mj-lt"/>
                <a:ea typeface="Calibri" panose="020F0502020204030204" pitchFamily="34" charset="0"/>
              </a:rPr>
              <a:t>COVID-19 mRNA Vaccine</a:t>
            </a:r>
            <a:br>
              <a:rPr lang="en-GB" sz="3600" dirty="0">
                <a:latin typeface="+mj-lt"/>
              </a:rPr>
            </a:br>
            <a:endParaRPr lang="en-GB" sz="3600" dirty="0"/>
          </a:p>
        </p:txBody>
      </p:sp>
      <p:sp>
        <p:nvSpPr>
          <p:cNvPr id="3" name="Content Placeholder 2">
            <a:extLst>
              <a:ext uri="{FF2B5EF4-FFF2-40B4-BE49-F238E27FC236}">
                <a16:creationId xmlns:a16="http://schemas.microsoft.com/office/drawing/2014/main" id="{98F9518F-ADF8-DA47-7449-6754DB7D6DF3}"/>
              </a:ext>
            </a:extLst>
          </p:cNvPr>
          <p:cNvSpPr>
            <a:spLocks noGrp="1"/>
          </p:cNvSpPr>
          <p:nvPr>
            <p:ph idx="1"/>
          </p:nvPr>
        </p:nvSpPr>
        <p:spPr>
          <a:xfrm>
            <a:off x="887361" y="1921489"/>
            <a:ext cx="8059668" cy="4351338"/>
          </a:xfrm>
        </p:spPr>
        <p:txBody>
          <a:bodyPr/>
          <a:lstStyle/>
          <a:p>
            <a:r>
              <a:rPr lang="en-GB" sz="2000" dirty="0">
                <a:effectLst/>
                <a:latin typeface="+mj-lt"/>
                <a:ea typeface="Calibri" panose="020F0502020204030204" pitchFamily="34" charset="0"/>
              </a:rPr>
              <a:t>Pfizer Comirnaty</a:t>
            </a:r>
            <a:r>
              <a:rPr lang="en-GB" sz="2000" baseline="30000" dirty="0">
                <a:effectLst/>
                <a:latin typeface="+mj-lt"/>
                <a:ea typeface="Calibri" panose="020F0502020204030204" pitchFamily="34" charset="0"/>
              </a:rPr>
              <a:t>®</a:t>
            </a:r>
            <a:r>
              <a:rPr lang="en-GB" sz="2000" dirty="0">
                <a:effectLst/>
                <a:latin typeface="+mj-lt"/>
                <a:ea typeface="Calibri" panose="020F0502020204030204" pitchFamily="34" charset="0"/>
              </a:rPr>
              <a:t> JN.1 3 microgram per dose dispersion for injection COVID-19 mRNA vaccine </a:t>
            </a:r>
            <a:r>
              <a:rPr lang="en-GB" sz="2000" dirty="0">
                <a:effectLst/>
                <a:latin typeface="Arial" panose="020B0604020202020204" pitchFamily="34" charset="0"/>
                <a:ea typeface="Times New Roman" panose="02020603050405020304" pitchFamily="18" charset="0"/>
              </a:rPr>
              <a:t>is a multi-dose vial and must be diluted before use.</a:t>
            </a:r>
          </a:p>
          <a:p>
            <a:r>
              <a:rPr lang="en-GB" sz="2000" b="0" i="0" dirty="0">
                <a:solidFill>
                  <a:srgbClr val="002060"/>
                </a:solidFill>
                <a:effectLst/>
              </a:rPr>
              <a:t>After dilution, vials with a</a:t>
            </a:r>
            <a:r>
              <a:rPr lang="en-GB" sz="2000" b="1" i="0" dirty="0">
                <a:solidFill>
                  <a:srgbClr val="002060"/>
                </a:solidFill>
                <a:effectLst/>
              </a:rPr>
              <a:t> yellow cap</a:t>
            </a:r>
            <a:r>
              <a:rPr lang="en-GB" sz="2000" b="0" i="0" dirty="0">
                <a:solidFill>
                  <a:srgbClr val="002060"/>
                </a:solidFill>
                <a:effectLst/>
              </a:rPr>
              <a:t> of Comirnaty JN.1 contain </a:t>
            </a:r>
            <a:r>
              <a:rPr lang="en-GB" sz="2000" b="1" i="0" dirty="0">
                <a:solidFill>
                  <a:srgbClr val="002060"/>
                </a:solidFill>
                <a:effectLst/>
              </a:rPr>
              <a:t>3 doses of 0.3 mL</a:t>
            </a:r>
            <a:r>
              <a:rPr lang="en-GB" sz="2000" b="0" i="0" dirty="0">
                <a:solidFill>
                  <a:srgbClr val="002060"/>
                </a:solidFill>
                <a:effectLst/>
              </a:rPr>
              <a:t> of vaccine. Standard syringes and needles can be used to extract 3 doses from a single vial. </a:t>
            </a:r>
          </a:p>
          <a:p>
            <a:pPr algn="l"/>
            <a:r>
              <a:rPr lang="en-GB" sz="2000" b="0" i="0" dirty="0">
                <a:solidFill>
                  <a:srgbClr val="002060"/>
                </a:solidFill>
                <a:effectLst/>
              </a:rPr>
              <a:t>Each dose must contain </a:t>
            </a:r>
            <a:r>
              <a:rPr lang="en-GB" sz="2000" b="1" i="0" dirty="0">
                <a:solidFill>
                  <a:srgbClr val="002060"/>
                </a:solidFill>
                <a:effectLst/>
              </a:rPr>
              <a:t>0.3 mL</a:t>
            </a:r>
            <a:r>
              <a:rPr lang="en-GB" sz="2000" b="0" i="0" dirty="0">
                <a:solidFill>
                  <a:srgbClr val="002060"/>
                </a:solidFill>
                <a:effectLst/>
              </a:rPr>
              <a:t> of vaccine.</a:t>
            </a:r>
          </a:p>
          <a:p>
            <a:pPr algn="l"/>
            <a:r>
              <a:rPr lang="en-GB" sz="2000" b="0" i="0" dirty="0">
                <a:solidFill>
                  <a:srgbClr val="002060"/>
                </a:solidFill>
                <a:effectLst/>
              </a:rPr>
              <a:t>If the amount of vaccine remaining in the vial cannot provide a full dose of </a:t>
            </a:r>
            <a:r>
              <a:rPr lang="en-GB" sz="2000" b="1" i="0" dirty="0">
                <a:solidFill>
                  <a:srgbClr val="002060"/>
                </a:solidFill>
                <a:effectLst/>
              </a:rPr>
              <a:t>0.3 mL</a:t>
            </a:r>
            <a:r>
              <a:rPr lang="en-GB" sz="2000" b="0" i="0" dirty="0">
                <a:solidFill>
                  <a:srgbClr val="002060"/>
                </a:solidFill>
                <a:effectLst/>
              </a:rPr>
              <a:t>, discard the vial and any excess volume.</a:t>
            </a:r>
          </a:p>
          <a:p>
            <a:pPr algn="l"/>
            <a:r>
              <a:rPr lang="en-GB" sz="2000" b="0" i="0" dirty="0">
                <a:solidFill>
                  <a:srgbClr val="002060"/>
                </a:solidFill>
                <a:effectLst/>
              </a:rPr>
              <a:t>Do not pool excess vaccine from multiple vials.</a:t>
            </a:r>
          </a:p>
          <a:p>
            <a:endParaRPr lang="en-GB" sz="2000" dirty="0">
              <a:solidFill>
                <a:srgbClr val="002060"/>
              </a:solidFill>
              <a:effectLst/>
              <a:latin typeface="Arial" panose="020B0604020202020204" pitchFamily="34" charset="0"/>
              <a:ea typeface="Times New Roman" panose="02020603050405020304" pitchFamily="18" charset="0"/>
            </a:endParaRPr>
          </a:p>
          <a:p>
            <a:pPr indent="0">
              <a:buNone/>
            </a:pPr>
            <a:r>
              <a:rPr lang="en-GB" sz="2000" dirty="0">
                <a:effectLst/>
                <a:latin typeface="Arial" panose="020B0604020202020204" pitchFamily="34" charset="0"/>
                <a:ea typeface="Times New Roman" panose="02020603050405020304" pitchFamily="18" charset="0"/>
              </a:rPr>
              <a:t> </a:t>
            </a:r>
            <a:endParaRPr lang="en-GB" sz="2000" dirty="0">
              <a:effectLst/>
              <a:latin typeface="Times New Roman" panose="02020603050405020304" pitchFamily="18" charset="0"/>
              <a:ea typeface="Times New Roman" panose="02020603050405020304" pitchFamily="18" charset="0"/>
            </a:endParaRPr>
          </a:p>
          <a:p>
            <a:pPr indent="0">
              <a:buNone/>
            </a:pPr>
            <a:r>
              <a:rPr lang="en-GB" sz="2000" dirty="0">
                <a:effectLst/>
                <a:latin typeface="Arial" panose="020B0604020202020204" pitchFamily="34" charset="0"/>
                <a:ea typeface="Times New Roman" panose="02020603050405020304" pitchFamily="18" charset="0"/>
              </a:rPr>
              <a:t> </a:t>
            </a:r>
            <a:endParaRPr lang="en-GB" sz="2000" dirty="0">
              <a:effectLst/>
              <a:latin typeface="Times New Roman" panose="02020603050405020304" pitchFamily="18" charset="0"/>
              <a:ea typeface="Times New Roman" panose="02020603050405020304" pitchFamily="18" charset="0"/>
            </a:endParaRPr>
          </a:p>
          <a:p>
            <a:pPr indent="0">
              <a:buNone/>
            </a:pPr>
            <a:r>
              <a:rPr lang="en-GB" sz="1800" dirty="0">
                <a:effectLst/>
                <a:latin typeface="Arial" panose="020B0604020202020204" pitchFamily="34" charset="0"/>
                <a:ea typeface="Times New Roman" panose="02020603050405020304" pitchFamily="18" charset="0"/>
              </a:rPr>
              <a:t> </a:t>
            </a:r>
            <a:endParaRPr lang="en-GB" dirty="0"/>
          </a:p>
        </p:txBody>
      </p:sp>
      <p:sp>
        <p:nvSpPr>
          <p:cNvPr id="5" name="Slide Number Placeholder 4">
            <a:extLst>
              <a:ext uri="{FF2B5EF4-FFF2-40B4-BE49-F238E27FC236}">
                <a16:creationId xmlns:a16="http://schemas.microsoft.com/office/drawing/2014/main" id="{458C0581-0C5A-82E9-FF31-E5726E3B2A41}"/>
              </a:ext>
            </a:extLst>
          </p:cNvPr>
          <p:cNvSpPr>
            <a:spLocks noGrp="1"/>
          </p:cNvSpPr>
          <p:nvPr>
            <p:ph type="sldNum" sz="quarter" idx="12"/>
          </p:nvPr>
        </p:nvSpPr>
        <p:spPr/>
        <p:txBody>
          <a:bodyPr/>
          <a:lstStyle/>
          <a:p>
            <a:fld id="{561D0CCE-8DCC-44DC-A653-AE62B1D84A52}" type="slidenum">
              <a:rPr lang="en-GB" smtClean="0"/>
              <a:pPr/>
              <a:t>15</a:t>
            </a:fld>
            <a:endParaRPr lang="en-GB"/>
          </a:p>
        </p:txBody>
      </p:sp>
      <p:pic>
        <p:nvPicPr>
          <p:cNvPr id="7" name="Content Placeholder 7">
            <a:extLst>
              <a:ext uri="{FF2B5EF4-FFF2-40B4-BE49-F238E27FC236}">
                <a16:creationId xmlns:a16="http://schemas.microsoft.com/office/drawing/2014/main" id="{DDE17D13-FBAA-20EF-C089-168398CAA078}"/>
              </a:ext>
            </a:extLst>
          </p:cNvPr>
          <p:cNvPicPr>
            <a:picLocks noChangeAspect="1"/>
          </p:cNvPicPr>
          <p:nvPr/>
        </p:nvPicPr>
        <p:blipFill>
          <a:blip r:embed="rId2"/>
          <a:stretch>
            <a:fillRect/>
          </a:stretch>
        </p:blipFill>
        <p:spPr>
          <a:xfrm>
            <a:off x="9286278" y="2393917"/>
            <a:ext cx="1830359" cy="2613781"/>
          </a:xfrm>
          <a:prstGeom prst="rect">
            <a:avLst/>
          </a:prstGeom>
        </p:spPr>
      </p:pic>
    </p:spTree>
    <p:extLst>
      <p:ext uri="{BB962C8B-B14F-4D97-AF65-F5344CB8AC3E}">
        <p14:creationId xmlns:p14="http://schemas.microsoft.com/office/powerpoint/2010/main" val="200169263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8787A1-88EE-B42E-D9E3-0D28ED2BB82E}"/>
              </a:ext>
            </a:extLst>
          </p:cNvPr>
          <p:cNvSpPr>
            <a:spLocks noGrp="1"/>
          </p:cNvSpPr>
          <p:nvPr>
            <p:ph type="title"/>
          </p:nvPr>
        </p:nvSpPr>
        <p:spPr>
          <a:xfrm>
            <a:off x="0" y="28370"/>
            <a:ext cx="12192000" cy="1006713"/>
          </a:xfrm>
        </p:spPr>
        <p:txBody>
          <a:bodyPr/>
          <a:lstStyle/>
          <a:p>
            <a:pPr algn="ctr"/>
            <a:r>
              <a:rPr lang="en-GB" sz="3200" b="1" dirty="0"/>
              <a:t>List of excipients: </a:t>
            </a:r>
            <a:r>
              <a:rPr lang="en-GB" sz="3200" b="1" dirty="0">
                <a:effectLst/>
                <a:latin typeface="Arial" panose="020B0604020202020204" pitchFamily="34" charset="0"/>
                <a:ea typeface="Calibri" panose="020F0502020204030204" pitchFamily="34" charset="0"/>
              </a:rPr>
              <a:t>Pfizer </a:t>
            </a:r>
            <a:r>
              <a:rPr lang="en-GB" sz="3200" b="1" dirty="0">
                <a:effectLst/>
                <a:latin typeface="+mj-lt"/>
                <a:ea typeface="Calibri" panose="020F0502020204030204" pitchFamily="34" charset="0"/>
              </a:rPr>
              <a:t>Comirnaty</a:t>
            </a:r>
            <a:r>
              <a:rPr lang="en-GB" sz="3200" b="1" baseline="30000" dirty="0">
                <a:effectLst/>
                <a:latin typeface="+mj-lt"/>
                <a:ea typeface="Calibri" panose="020F0502020204030204" pitchFamily="34" charset="0"/>
              </a:rPr>
              <a:t>®</a:t>
            </a:r>
            <a:r>
              <a:rPr lang="en-GB" sz="3200" b="1" dirty="0">
                <a:effectLst/>
                <a:latin typeface="+mj-lt"/>
                <a:ea typeface="Calibri" panose="020F0502020204030204" pitchFamily="34" charset="0"/>
              </a:rPr>
              <a:t> JN.1 </a:t>
            </a:r>
            <a:br>
              <a:rPr lang="en-GB" sz="3200" b="1" dirty="0">
                <a:effectLst/>
                <a:latin typeface="+mj-lt"/>
                <a:ea typeface="Calibri" panose="020F0502020204030204" pitchFamily="34" charset="0"/>
              </a:rPr>
            </a:br>
            <a:r>
              <a:rPr lang="en-GB" sz="3200" b="1" dirty="0">
                <a:effectLst/>
                <a:latin typeface="+mj-lt"/>
                <a:ea typeface="Calibri" panose="020F0502020204030204" pitchFamily="34" charset="0"/>
              </a:rPr>
              <a:t>3 microgram per dose dispersion for injection </a:t>
            </a:r>
            <a:br>
              <a:rPr lang="en-GB" sz="3200" b="1" dirty="0">
                <a:effectLst/>
                <a:latin typeface="+mj-lt"/>
                <a:ea typeface="Calibri" panose="020F0502020204030204" pitchFamily="34" charset="0"/>
              </a:rPr>
            </a:br>
            <a:r>
              <a:rPr lang="en-GB" sz="3200" b="1" dirty="0">
                <a:effectLst/>
                <a:latin typeface="+mj-lt"/>
                <a:ea typeface="Calibri" panose="020F0502020204030204" pitchFamily="34" charset="0"/>
              </a:rPr>
              <a:t>COVID-19 mRNA Vaccine</a:t>
            </a:r>
            <a:endParaRPr lang="en-GB" sz="3200" b="1" dirty="0"/>
          </a:p>
        </p:txBody>
      </p:sp>
      <p:sp>
        <p:nvSpPr>
          <p:cNvPr id="3" name="Content Placeholder 2">
            <a:extLst>
              <a:ext uri="{FF2B5EF4-FFF2-40B4-BE49-F238E27FC236}">
                <a16:creationId xmlns:a16="http://schemas.microsoft.com/office/drawing/2014/main" id="{01412D73-A507-48CB-C82B-47F707504F26}"/>
              </a:ext>
            </a:extLst>
          </p:cNvPr>
          <p:cNvSpPr>
            <a:spLocks noGrp="1"/>
          </p:cNvSpPr>
          <p:nvPr>
            <p:ph idx="1"/>
          </p:nvPr>
        </p:nvSpPr>
        <p:spPr>
          <a:xfrm>
            <a:off x="481781" y="1404212"/>
            <a:ext cx="10872019" cy="4712425"/>
          </a:xfrm>
        </p:spPr>
        <p:txBody>
          <a:bodyPr/>
          <a:lstStyle/>
          <a:p>
            <a:pPr marL="0" indent="0">
              <a:buNone/>
            </a:pPr>
            <a:r>
              <a:rPr lang="en-GB" sz="1800" dirty="0">
                <a:solidFill>
                  <a:srgbClr val="212A73"/>
                </a:solidFill>
              </a:rPr>
              <a:t>Hypersensitivity to the active substance or to any of the excipients listed below:</a:t>
            </a:r>
          </a:p>
          <a:p>
            <a:r>
              <a:rPr lang="en-GB" sz="1800" dirty="0"/>
              <a:t>2-[(polyethylene glycol - </a:t>
            </a:r>
            <a:r>
              <a:rPr lang="en-GB" sz="1800" b="1" dirty="0"/>
              <a:t>PEG</a:t>
            </a:r>
            <a:r>
              <a:rPr lang="en-GB" sz="1800" dirty="0"/>
              <a:t>)-2000]-N -</a:t>
            </a:r>
            <a:r>
              <a:rPr lang="en-GB" sz="1800" b="1" dirty="0"/>
              <a:t>This vaccine contains polyethylene glycol/macrogol (PEG)</a:t>
            </a:r>
          </a:p>
          <a:p>
            <a:r>
              <a:rPr lang="en-GB" sz="1800" dirty="0"/>
              <a:t>N-</a:t>
            </a:r>
            <a:r>
              <a:rPr lang="en-GB" sz="1800" dirty="0" err="1"/>
              <a:t>ditetradecylacetamide</a:t>
            </a:r>
            <a:r>
              <a:rPr lang="en-GB" sz="1800" dirty="0"/>
              <a:t>  (ALC-0159)</a:t>
            </a:r>
          </a:p>
          <a:p>
            <a:r>
              <a:rPr lang="en-GB" sz="1800" dirty="0"/>
              <a:t>(4-hydroxybutyl)azanediyl)bis(hexane-6,1-diyl)bis(2-hexyldecanoate) (ALC-0315)</a:t>
            </a:r>
          </a:p>
          <a:p>
            <a:r>
              <a:rPr lang="en-GB" sz="1800" dirty="0"/>
              <a:t>1,2-Distearoyl-sn-glycero-3-phosphocholine (DSPC)</a:t>
            </a:r>
          </a:p>
          <a:p>
            <a:r>
              <a:rPr lang="en-GB" sz="1800" dirty="0"/>
              <a:t>Cholesterol</a:t>
            </a:r>
          </a:p>
          <a:p>
            <a:r>
              <a:rPr lang="en-GB" sz="1800" dirty="0"/>
              <a:t>Trometamol</a:t>
            </a:r>
          </a:p>
          <a:p>
            <a:r>
              <a:rPr lang="en-GB" sz="1800" dirty="0"/>
              <a:t>Trometamol hydrochloride</a:t>
            </a:r>
          </a:p>
          <a:p>
            <a:r>
              <a:rPr lang="en-GB" sz="1800" dirty="0"/>
              <a:t>Sucrose</a:t>
            </a:r>
          </a:p>
          <a:p>
            <a:r>
              <a:rPr lang="en-GB" sz="1800" dirty="0"/>
              <a:t>Water for injection</a:t>
            </a:r>
          </a:p>
        </p:txBody>
      </p:sp>
      <p:sp>
        <p:nvSpPr>
          <p:cNvPr id="5" name="Slide Number Placeholder 4">
            <a:extLst>
              <a:ext uri="{FF2B5EF4-FFF2-40B4-BE49-F238E27FC236}">
                <a16:creationId xmlns:a16="http://schemas.microsoft.com/office/drawing/2014/main" id="{60FA63E0-4ED3-A384-8A09-1C13A0420384}"/>
              </a:ext>
            </a:extLst>
          </p:cNvPr>
          <p:cNvSpPr>
            <a:spLocks noGrp="1"/>
          </p:cNvSpPr>
          <p:nvPr>
            <p:ph type="sldNum" sz="quarter" idx="12"/>
          </p:nvPr>
        </p:nvSpPr>
        <p:spPr/>
        <p:txBody>
          <a:bodyPr/>
          <a:lstStyle/>
          <a:p>
            <a:fld id="{561D0CCE-8DCC-44DC-A653-AE62B1D84A52}" type="slidenum">
              <a:rPr lang="en-GB" smtClean="0"/>
              <a:pPr/>
              <a:t>16</a:t>
            </a:fld>
            <a:endParaRPr lang="en-GB"/>
          </a:p>
        </p:txBody>
      </p:sp>
      <p:sp>
        <p:nvSpPr>
          <p:cNvPr id="8" name="TextBox 7">
            <a:extLst>
              <a:ext uri="{FF2B5EF4-FFF2-40B4-BE49-F238E27FC236}">
                <a16:creationId xmlns:a16="http://schemas.microsoft.com/office/drawing/2014/main" id="{2A7F48D0-1EE6-BDE3-312B-C5C437959ED7}"/>
              </a:ext>
            </a:extLst>
          </p:cNvPr>
          <p:cNvSpPr txBox="1"/>
          <p:nvPr/>
        </p:nvSpPr>
        <p:spPr>
          <a:xfrm>
            <a:off x="3044576" y="5779659"/>
            <a:ext cx="6102848" cy="369332"/>
          </a:xfrm>
          <a:prstGeom prst="rect">
            <a:avLst/>
          </a:prstGeom>
          <a:noFill/>
        </p:spPr>
        <p:txBody>
          <a:bodyPr wrap="square">
            <a:spAutoFit/>
          </a:bodyPr>
          <a:lstStyle/>
          <a:p>
            <a:r>
              <a:rPr lang="en-GB" sz="1800" dirty="0">
                <a:hlinkClick r:id="rId2"/>
              </a:rPr>
              <a:t>Vaccine ingredients | Vaccine Knowledge (ox.ac.uk)</a:t>
            </a:r>
            <a:endParaRPr lang="en-GB" sz="1800" dirty="0"/>
          </a:p>
        </p:txBody>
      </p:sp>
      <p:sp>
        <p:nvSpPr>
          <p:cNvPr id="6" name="TextBox 5">
            <a:extLst>
              <a:ext uri="{FF2B5EF4-FFF2-40B4-BE49-F238E27FC236}">
                <a16:creationId xmlns:a16="http://schemas.microsoft.com/office/drawing/2014/main" id="{9F8C3399-C555-7A0E-6DC0-9018E99DB5FA}"/>
              </a:ext>
            </a:extLst>
          </p:cNvPr>
          <p:cNvSpPr txBox="1"/>
          <p:nvPr/>
        </p:nvSpPr>
        <p:spPr>
          <a:xfrm>
            <a:off x="481781" y="5163318"/>
            <a:ext cx="11575551" cy="646331"/>
          </a:xfrm>
          <a:prstGeom prst="rect">
            <a:avLst/>
          </a:prstGeom>
          <a:noFill/>
        </p:spPr>
        <p:txBody>
          <a:bodyPr wrap="square">
            <a:spAutoFit/>
          </a:bodyPr>
          <a:lstStyle/>
          <a:p>
            <a:pPr algn="ctr"/>
            <a:r>
              <a:rPr lang="en-GB" dirty="0">
                <a:hlinkClick r:id="rId3"/>
              </a:rPr>
              <a:t>Comirnaty JN.1 3 micrograms/dose concentrate for dispersion for injection - 3-dose vial - Summary of Product Characteristics (SmPC) - (</a:t>
            </a:r>
            <a:r>
              <a:rPr lang="en-GB" dirty="0" err="1">
                <a:hlinkClick r:id="rId3"/>
              </a:rPr>
              <a:t>emc</a:t>
            </a:r>
            <a:r>
              <a:rPr lang="en-GB" dirty="0">
                <a:hlinkClick r:id="rId3"/>
              </a:rPr>
              <a:t>) (medicines.org.uk)</a:t>
            </a:r>
            <a:endParaRPr lang="en-GB" dirty="0"/>
          </a:p>
        </p:txBody>
      </p:sp>
    </p:spTree>
    <p:extLst>
      <p:ext uri="{BB962C8B-B14F-4D97-AF65-F5344CB8AC3E}">
        <p14:creationId xmlns:p14="http://schemas.microsoft.com/office/powerpoint/2010/main" val="241973342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B3EC74-431D-4243-B6EC-375613998FE0}"/>
              </a:ext>
            </a:extLst>
          </p:cNvPr>
          <p:cNvSpPr>
            <a:spLocks noGrp="1"/>
          </p:cNvSpPr>
          <p:nvPr>
            <p:ph type="title"/>
          </p:nvPr>
        </p:nvSpPr>
        <p:spPr>
          <a:xfrm>
            <a:off x="54277" y="136525"/>
            <a:ext cx="12045573" cy="1325563"/>
          </a:xfrm>
        </p:spPr>
        <p:txBody>
          <a:bodyPr>
            <a:normAutofit/>
          </a:bodyPr>
          <a:lstStyle/>
          <a:p>
            <a:pPr algn="ctr"/>
            <a:r>
              <a:rPr lang="en-GB" sz="3600" b="1" dirty="0">
                <a:latin typeface="+mn-lt"/>
              </a:rPr>
              <a:t>Polyethylene glycol (PEG)</a:t>
            </a:r>
            <a:br>
              <a:rPr lang="en-GB" sz="3600" b="1" dirty="0"/>
            </a:br>
            <a:endParaRPr lang="en-GB" sz="3600" b="1" dirty="0"/>
          </a:p>
        </p:txBody>
      </p:sp>
      <p:sp>
        <p:nvSpPr>
          <p:cNvPr id="3" name="Content Placeholder 2">
            <a:extLst>
              <a:ext uri="{FF2B5EF4-FFF2-40B4-BE49-F238E27FC236}">
                <a16:creationId xmlns:a16="http://schemas.microsoft.com/office/drawing/2014/main" id="{FF2AE7B7-FE31-4D26-980B-2F05D3AF00B4}"/>
              </a:ext>
            </a:extLst>
          </p:cNvPr>
          <p:cNvSpPr>
            <a:spLocks noGrp="1"/>
          </p:cNvSpPr>
          <p:nvPr>
            <p:ph idx="1"/>
          </p:nvPr>
        </p:nvSpPr>
        <p:spPr>
          <a:xfrm>
            <a:off x="316507" y="918720"/>
            <a:ext cx="11299522" cy="5257227"/>
          </a:xfrm>
        </p:spPr>
        <p:txBody>
          <a:bodyPr/>
          <a:lstStyle/>
          <a:p>
            <a:pPr marL="0" indent="0">
              <a:buNone/>
            </a:pPr>
            <a:r>
              <a:rPr lang="en-GB" sz="2000" dirty="0">
                <a:effectLst/>
                <a:latin typeface="+mj-lt"/>
                <a:ea typeface="Calibri" panose="020F0502020204030204" pitchFamily="34" charset="0"/>
              </a:rPr>
              <a:t>Pfizer Comirnaty</a:t>
            </a:r>
            <a:r>
              <a:rPr lang="en-GB" sz="2000" baseline="30000" dirty="0">
                <a:effectLst/>
                <a:latin typeface="+mj-lt"/>
                <a:ea typeface="Calibri" panose="020F0502020204030204" pitchFamily="34" charset="0"/>
              </a:rPr>
              <a:t>®</a:t>
            </a:r>
            <a:r>
              <a:rPr lang="en-GB" sz="2000" dirty="0">
                <a:effectLst/>
                <a:latin typeface="+mj-lt"/>
                <a:ea typeface="Calibri" panose="020F0502020204030204" pitchFamily="34" charset="0"/>
              </a:rPr>
              <a:t> JN.1 3 microgram per dose dispersion for injection COVID-19 mRNA Vaccine </a:t>
            </a:r>
            <a:r>
              <a:rPr lang="en-GB" sz="2000" dirty="0"/>
              <a:t>contains polyethylene glycol (PEG) </a:t>
            </a:r>
          </a:p>
          <a:p>
            <a:pPr marL="285750" indent="-285750">
              <a:buFont typeface="Arial" panose="020B0604020202020204" pitchFamily="34" charset="0"/>
              <a:buChar char="•"/>
            </a:pPr>
            <a:r>
              <a:rPr lang="en-GB" sz="2000" dirty="0"/>
              <a:t>PEGs (also known as macrogols) are a group of known allergens commonly found in medicines, many household products and cosmetics </a:t>
            </a:r>
          </a:p>
          <a:p>
            <a:pPr marL="285750" indent="-285750">
              <a:buFont typeface="Arial" panose="020B0604020202020204" pitchFamily="34" charset="0"/>
              <a:buChar char="•"/>
            </a:pPr>
            <a:r>
              <a:rPr lang="en-GB" sz="2000" dirty="0"/>
              <a:t>Medicines containing PEG include some tablets, laxatives, depot steroid injections, and some bowel preparations used for colonoscopy</a:t>
            </a:r>
          </a:p>
          <a:p>
            <a:pPr marL="285750" indent="-285750">
              <a:buFont typeface="Arial" panose="020B0604020202020204" pitchFamily="34" charset="0"/>
              <a:buChar char="•"/>
            </a:pPr>
            <a:r>
              <a:rPr lang="en-GB" sz="2000" dirty="0"/>
              <a:t>Individuals with undiagnosed PEG allergy often have a history of immediate onset-unexplained anaphylaxis or anaphylaxis to multiple classes of drugs. Such individuals </a:t>
            </a:r>
            <a:r>
              <a:rPr lang="en-GB" sz="2000" b="1" dirty="0"/>
              <a:t>should not be vaccinated with</a:t>
            </a:r>
            <a:r>
              <a:rPr lang="en-GB" sz="2000" dirty="0">
                <a:effectLst/>
                <a:latin typeface="Arial" panose="020B0604020202020204" pitchFamily="34" charset="0"/>
                <a:ea typeface="Calibri" panose="020F0502020204030204" pitchFamily="34" charset="0"/>
              </a:rPr>
              <a:t> </a:t>
            </a:r>
            <a:r>
              <a:rPr lang="en-GB" sz="2000" b="1" dirty="0">
                <a:effectLst/>
                <a:latin typeface="Arial" panose="020B0604020202020204" pitchFamily="34" charset="0"/>
                <a:ea typeface="Calibri" panose="020F0502020204030204" pitchFamily="34" charset="0"/>
              </a:rPr>
              <a:t>Pfizer </a:t>
            </a:r>
            <a:r>
              <a:rPr lang="en-GB" sz="2000" b="1" dirty="0">
                <a:effectLst/>
                <a:latin typeface="+mj-lt"/>
                <a:ea typeface="Calibri" panose="020F0502020204030204" pitchFamily="34" charset="0"/>
              </a:rPr>
              <a:t>Comirnaty</a:t>
            </a:r>
            <a:r>
              <a:rPr lang="en-GB" sz="2000" b="1" baseline="30000" dirty="0">
                <a:effectLst/>
                <a:latin typeface="+mj-lt"/>
                <a:ea typeface="Calibri" panose="020F0502020204030204" pitchFamily="34" charset="0"/>
              </a:rPr>
              <a:t>®</a:t>
            </a:r>
            <a:r>
              <a:rPr lang="en-GB" sz="2000" b="1" dirty="0">
                <a:effectLst/>
                <a:latin typeface="+mj-lt"/>
                <a:ea typeface="Calibri" panose="020F0502020204030204" pitchFamily="34" charset="0"/>
              </a:rPr>
              <a:t> JN.1 3 microgram per dose dispersion for injection COVID-19 mRNA Vaccine (or any other COVID-19 vaccine containing polyethylene glycol (PEG)) </a:t>
            </a:r>
            <a:r>
              <a:rPr lang="en-GB" sz="2000" b="1" dirty="0"/>
              <a:t>except on the expert advice of a paediatric allergy specialist </a:t>
            </a:r>
          </a:p>
          <a:p>
            <a:pPr marL="285750" indent="-285750"/>
            <a:r>
              <a:rPr lang="en-GB" sz="2000" b="1" dirty="0"/>
              <a:t>Known allergy to PEG is rare </a:t>
            </a:r>
            <a:r>
              <a:rPr lang="en-GB" sz="2000" dirty="0"/>
              <a:t>but has been implicated in a minority of allergic reactions reported </a:t>
            </a:r>
          </a:p>
          <a:p>
            <a:pPr marL="285750" indent="-285750"/>
            <a:r>
              <a:rPr lang="en-GB" sz="2000" dirty="0"/>
              <a:t>For further information see: </a:t>
            </a:r>
            <a:r>
              <a:rPr lang="en-GB" sz="2000" dirty="0">
                <a:hlinkClick r:id="rId3"/>
              </a:rPr>
              <a:t>Table 5: Management of patients with a history of allergy in Green Book COVID-19 chapter 14a</a:t>
            </a:r>
            <a:endParaRPr lang="en-GB" sz="2000" dirty="0"/>
          </a:p>
          <a:p>
            <a:pPr marL="285750" indent="-285750"/>
            <a:endParaRPr lang="en-GB" sz="1800" dirty="0"/>
          </a:p>
        </p:txBody>
      </p:sp>
      <p:sp>
        <p:nvSpPr>
          <p:cNvPr id="4" name="Slide Number Placeholder 3">
            <a:extLst>
              <a:ext uri="{FF2B5EF4-FFF2-40B4-BE49-F238E27FC236}">
                <a16:creationId xmlns:a16="http://schemas.microsoft.com/office/drawing/2014/main" id="{9B7CB9F9-AD40-4470-8558-5D86D543C7BF}"/>
              </a:ext>
            </a:extLst>
          </p:cNvPr>
          <p:cNvSpPr>
            <a:spLocks noGrp="1"/>
          </p:cNvSpPr>
          <p:nvPr>
            <p:ph type="sldNum" sz="quarter" idx="12"/>
          </p:nvPr>
        </p:nvSpPr>
        <p:spPr/>
        <p:txBody>
          <a:bodyPr/>
          <a:lstStyle/>
          <a:p>
            <a:pPr marL="531813">
              <a:defRPr/>
            </a:pPr>
            <a:r>
              <a:rPr lang="en-US" dirty="0"/>
              <a:t>17</a:t>
            </a:r>
          </a:p>
        </p:txBody>
      </p:sp>
    </p:spTree>
    <p:extLst>
      <p:ext uri="{BB962C8B-B14F-4D97-AF65-F5344CB8AC3E}">
        <p14:creationId xmlns:p14="http://schemas.microsoft.com/office/powerpoint/2010/main" val="20648564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20A4DE-C20D-6DBB-FAFD-52AF0672D19A}"/>
              </a:ext>
            </a:extLst>
          </p:cNvPr>
          <p:cNvSpPr>
            <a:spLocks noGrp="1"/>
          </p:cNvSpPr>
          <p:nvPr>
            <p:ph type="title"/>
          </p:nvPr>
        </p:nvSpPr>
        <p:spPr>
          <a:xfrm>
            <a:off x="0" y="1"/>
            <a:ext cx="12036971" cy="1084646"/>
          </a:xfrm>
        </p:spPr>
        <p:txBody>
          <a:bodyPr/>
          <a:lstStyle/>
          <a:p>
            <a:pPr algn="ctr"/>
            <a:r>
              <a:rPr lang="en-GB" sz="3200" b="1" dirty="0"/>
              <a:t>Storage:</a:t>
            </a:r>
            <a:r>
              <a:rPr lang="en-GB" sz="3200" b="1" dirty="0">
                <a:effectLst/>
                <a:latin typeface="+mj-lt"/>
                <a:ea typeface="Calibri" panose="020F0502020204030204" pitchFamily="34" charset="0"/>
              </a:rPr>
              <a:t> </a:t>
            </a:r>
            <a:r>
              <a:rPr lang="en-GB" sz="3200" b="1" dirty="0">
                <a:effectLst/>
                <a:latin typeface="Arial" panose="020B0604020202020204" pitchFamily="34" charset="0"/>
                <a:ea typeface="Calibri" panose="020F0502020204030204" pitchFamily="34" charset="0"/>
              </a:rPr>
              <a:t>Pfizer </a:t>
            </a:r>
            <a:r>
              <a:rPr lang="en-GB" sz="3200" b="1" dirty="0">
                <a:effectLst/>
                <a:latin typeface="+mj-lt"/>
                <a:ea typeface="Calibri" panose="020F0502020204030204" pitchFamily="34" charset="0"/>
              </a:rPr>
              <a:t>Comirnaty</a:t>
            </a:r>
            <a:r>
              <a:rPr lang="en-GB" sz="3200" b="1" baseline="30000" dirty="0">
                <a:effectLst/>
                <a:latin typeface="+mj-lt"/>
                <a:ea typeface="Calibri" panose="020F0502020204030204" pitchFamily="34" charset="0"/>
              </a:rPr>
              <a:t>®</a:t>
            </a:r>
            <a:r>
              <a:rPr lang="en-GB" sz="3200" b="1" dirty="0">
                <a:effectLst/>
                <a:latin typeface="+mj-lt"/>
                <a:ea typeface="Calibri" panose="020F0502020204030204" pitchFamily="34" charset="0"/>
              </a:rPr>
              <a:t> JN.1 </a:t>
            </a:r>
            <a:br>
              <a:rPr lang="en-GB" sz="3200" b="1" dirty="0">
                <a:effectLst/>
                <a:latin typeface="+mj-lt"/>
                <a:ea typeface="Calibri" panose="020F0502020204030204" pitchFamily="34" charset="0"/>
              </a:rPr>
            </a:br>
            <a:r>
              <a:rPr lang="en-GB" sz="3200" b="1" dirty="0">
                <a:effectLst/>
                <a:latin typeface="+mj-lt"/>
                <a:ea typeface="Calibri" panose="020F0502020204030204" pitchFamily="34" charset="0"/>
              </a:rPr>
              <a:t>3 microgram per dose dispersion for injection </a:t>
            </a:r>
            <a:br>
              <a:rPr lang="en-GB" sz="3200" b="1" dirty="0">
                <a:effectLst/>
                <a:latin typeface="+mj-lt"/>
                <a:ea typeface="Calibri" panose="020F0502020204030204" pitchFamily="34" charset="0"/>
              </a:rPr>
            </a:br>
            <a:r>
              <a:rPr lang="en-GB" sz="3200" b="1" dirty="0">
                <a:effectLst/>
                <a:latin typeface="+mj-lt"/>
                <a:ea typeface="Calibri" panose="020F0502020204030204" pitchFamily="34" charset="0"/>
              </a:rPr>
              <a:t>COVID-19 mRNA Vaccine</a:t>
            </a:r>
            <a:endParaRPr lang="en-GB" sz="3200" dirty="0"/>
          </a:p>
        </p:txBody>
      </p:sp>
      <p:sp>
        <p:nvSpPr>
          <p:cNvPr id="3" name="Content Placeholder 2">
            <a:extLst>
              <a:ext uri="{FF2B5EF4-FFF2-40B4-BE49-F238E27FC236}">
                <a16:creationId xmlns:a16="http://schemas.microsoft.com/office/drawing/2014/main" id="{EE5DCE51-F10C-3F55-99ED-AF983838E8AB}"/>
              </a:ext>
            </a:extLst>
          </p:cNvPr>
          <p:cNvSpPr>
            <a:spLocks noGrp="1"/>
          </p:cNvSpPr>
          <p:nvPr>
            <p:ph idx="1"/>
          </p:nvPr>
        </p:nvSpPr>
        <p:spPr>
          <a:xfrm>
            <a:off x="581891" y="1415357"/>
            <a:ext cx="11455080" cy="3223491"/>
          </a:xfrm>
        </p:spPr>
        <p:txBody>
          <a:bodyPr/>
          <a:lstStyle/>
          <a:p>
            <a:pPr>
              <a:spcBef>
                <a:spcPts val="600"/>
              </a:spcBef>
              <a:spcAft>
                <a:spcPts val="600"/>
              </a:spcAft>
            </a:pPr>
            <a:r>
              <a:rPr lang="en-GB" sz="1800" dirty="0">
                <a:solidFill>
                  <a:srgbClr val="002060"/>
                </a:solidFill>
                <a:effectLst/>
                <a:ea typeface="Times New Roman" panose="02020603050405020304" pitchFamily="18" charset="0"/>
              </a:rPr>
              <a:t>Unopened thawed vials are stable within a </a:t>
            </a:r>
            <a:r>
              <a:rPr lang="en-GB" sz="1800" b="1" dirty="0">
                <a:solidFill>
                  <a:srgbClr val="002060"/>
                </a:solidFill>
                <a:effectLst/>
                <a:ea typeface="Times New Roman" panose="02020603050405020304" pitchFamily="18" charset="0"/>
              </a:rPr>
              <a:t>10 week </a:t>
            </a:r>
            <a:r>
              <a:rPr lang="en-GB" sz="1800" dirty="0">
                <a:solidFill>
                  <a:srgbClr val="002060"/>
                </a:solidFill>
                <a:effectLst/>
                <a:ea typeface="Times New Roman" panose="02020603050405020304" pitchFamily="18" charset="0"/>
              </a:rPr>
              <a:t>storage period between +2°C and +8°C. </a:t>
            </a:r>
          </a:p>
          <a:p>
            <a:pPr>
              <a:spcBef>
                <a:spcPts val="600"/>
              </a:spcBef>
              <a:spcAft>
                <a:spcPts val="600"/>
              </a:spcAft>
            </a:pPr>
            <a:r>
              <a:rPr lang="en-GB" sz="1800" dirty="0">
                <a:solidFill>
                  <a:srgbClr val="002060"/>
                </a:solidFill>
                <a:effectLst/>
                <a:ea typeface="Times New Roman" panose="02020603050405020304" pitchFamily="18" charset="0"/>
              </a:rPr>
              <a:t>Upon moving the vaccine to +2 °C to +8 °C storage, the updated expiry date must be written on the outer carton and the vaccine should be used or discarded by the updated expiry date. The original expiry date should be crossed out.</a:t>
            </a:r>
          </a:p>
          <a:p>
            <a:pPr>
              <a:spcBef>
                <a:spcPts val="600"/>
              </a:spcBef>
              <a:spcAft>
                <a:spcPts val="600"/>
              </a:spcAft>
            </a:pPr>
            <a:endParaRPr lang="en-GB" sz="1800" dirty="0">
              <a:solidFill>
                <a:srgbClr val="002060"/>
              </a:solidFill>
              <a:ea typeface="Times New Roman" panose="02020603050405020304" pitchFamily="18" charset="0"/>
            </a:endParaRPr>
          </a:p>
          <a:p>
            <a:pPr>
              <a:spcBef>
                <a:spcPts val="600"/>
              </a:spcBef>
              <a:spcAft>
                <a:spcPts val="600"/>
              </a:spcAft>
            </a:pPr>
            <a:endParaRPr lang="en-GB" sz="1800" dirty="0">
              <a:solidFill>
                <a:srgbClr val="002060"/>
              </a:solidFill>
              <a:effectLst/>
              <a:ea typeface="Times New Roman" panose="02020603050405020304" pitchFamily="18" charset="0"/>
            </a:endParaRPr>
          </a:p>
          <a:p>
            <a:pPr>
              <a:spcBef>
                <a:spcPts val="600"/>
              </a:spcBef>
              <a:spcAft>
                <a:spcPts val="600"/>
              </a:spcAft>
            </a:pPr>
            <a:endParaRPr lang="en-GB" sz="1800" dirty="0">
              <a:solidFill>
                <a:srgbClr val="002060"/>
              </a:solidFill>
              <a:ea typeface="Times New Roman" panose="02020603050405020304" pitchFamily="18" charset="0"/>
            </a:endParaRPr>
          </a:p>
          <a:p>
            <a:pPr>
              <a:spcBef>
                <a:spcPts val="600"/>
              </a:spcBef>
              <a:spcAft>
                <a:spcPts val="600"/>
              </a:spcAft>
            </a:pPr>
            <a:endParaRPr lang="en-GB" sz="1800" dirty="0">
              <a:solidFill>
                <a:srgbClr val="002060"/>
              </a:solidFill>
              <a:effectLst/>
              <a:ea typeface="Times New Roman" panose="02020603050405020304" pitchFamily="18" charset="0"/>
            </a:endParaRPr>
          </a:p>
          <a:p>
            <a:pPr>
              <a:spcBef>
                <a:spcPts val="600"/>
              </a:spcBef>
              <a:spcAft>
                <a:spcPts val="600"/>
              </a:spcAft>
            </a:pPr>
            <a:endParaRPr lang="en-GB" sz="1800" dirty="0">
              <a:solidFill>
                <a:srgbClr val="002060"/>
              </a:solidFill>
              <a:effectLst/>
              <a:ea typeface="Times New Roman" panose="02020603050405020304" pitchFamily="18" charset="0"/>
            </a:endParaRPr>
          </a:p>
          <a:p>
            <a:pPr>
              <a:spcBef>
                <a:spcPts val="600"/>
              </a:spcBef>
              <a:spcAft>
                <a:spcPts val="600"/>
              </a:spcAft>
            </a:pPr>
            <a:endParaRPr lang="en-GB" sz="1800" dirty="0">
              <a:solidFill>
                <a:srgbClr val="002060"/>
              </a:solidFill>
              <a:effectLst/>
              <a:ea typeface="Times New Roman" panose="02020603050405020304" pitchFamily="18" charset="0"/>
            </a:endParaRPr>
          </a:p>
          <a:p>
            <a:pPr>
              <a:spcBef>
                <a:spcPts val="600"/>
              </a:spcBef>
              <a:spcAft>
                <a:spcPts val="600"/>
              </a:spcAft>
            </a:pPr>
            <a:r>
              <a:rPr lang="en-GB" sz="1800" dirty="0">
                <a:solidFill>
                  <a:srgbClr val="002060"/>
                </a:solidFill>
                <a:effectLst/>
                <a:ea typeface="Times New Roman" panose="02020603050405020304" pitchFamily="18" charset="0"/>
              </a:rPr>
              <a:t>Thawed vials can be handled in room light conditions. Once thawed, the vaccine should not be re-frozen.</a:t>
            </a:r>
          </a:p>
          <a:p>
            <a:pPr>
              <a:spcBef>
                <a:spcPts val="600"/>
              </a:spcBef>
              <a:spcAft>
                <a:spcPts val="600"/>
              </a:spcAft>
            </a:pPr>
            <a:r>
              <a:rPr lang="en-GB" sz="1800" dirty="0">
                <a:solidFill>
                  <a:srgbClr val="002060"/>
                </a:solidFill>
                <a:effectLst/>
                <a:ea typeface="Times New Roman" panose="02020603050405020304" pitchFamily="18" charset="0"/>
              </a:rPr>
              <a:t>Stability data indicate the vial can be stored for up to 24 hours at temperatures of +8 °C to +30 °C, including up to 12 hours following first puncture.</a:t>
            </a:r>
          </a:p>
          <a:p>
            <a:endParaRPr lang="en-GB" dirty="0"/>
          </a:p>
        </p:txBody>
      </p:sp>
      <p:sp>
        <p:nvSpPr>
          <p:cNvPr id="5" name="Slide Number Placeholder 4">
            <a:extLst>
              <a:ext uri="{FF2B5EF4-FFF2-40B4-BE49-F238E27FC236}">
                <a16:creationId xmlns:a16="http://schemas.microsoft.com/office/drawing/2014/main" id="{1DFBD631-566E-6A1E-96C0-42F0957748F0}"/>
              </a:ext>
            </a:extLst>
          </p:cNvPr>
          <p:cNvSpPr>
            <a:spLocks noGrp="1"/>
          </p:cNvSpPr>
          <p:nvPr>
            <p:ph type="sldNum" sz="quarter" idx="12"/>
          </p:nvPr>
        </p:nvSpPr>
        <p:spPr/>
        <p:txBody>
          <a:bodyPr/>
          <a:lstStyle/>
          <a:p>
            <a:fld id="{561D0CCE-8DCC-44DC-A653-AE62B1D84A52}" type="slidenum">
              <a:rPr lang="en-GB" smtClean="0"/>
              <a:pPr/>
              <a:t>18</a:t>
            </a:fld>
            <a:endParaRPr lang="en-GB"/>
          </a:p>
        </p:txBody>
      </p:sp>
      <p:cxnSp>
        <p:nvCxnSpPr>
          <p:cNvPr id="8" name="Straight Arrow Connector 7">
            <a:extLst>
              <a:ext uri="{FF2B5EF4-FFF2-40B4-BE49-F238E27FC236}">
                <a16:creationId xmlns:a16="http://schemas.microsoft.com/office/drawing/2014/main" id="{F7884BB0-9254-C021-E396-E89CB2967B31}"/>
              </a:ext>
            </a:extLst>
          </p:cNvPr>
          <p:cNvCxnSpPr>
            <a:cxnSpLocks/>
          </p:cNvCxnSpPr>
          <p:nvPr/>
        </p:nvCxnSpPr>
        <p:spPr>
          <a:xfrm>
            <a:off x="2631353" y="3591045"/>
            <a:ext cx="1854485" cy="0"/>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pic>
        <p:nvPicPr>
          <p:cNvPr id="6" name="Content Placeholder 6">
            <a:extLst>
              <a:ext uri="{FF2B5EF4-FFF2-40B4-BE49-F238E27FC236}">
                <a16:creationId xmlns:a16="http://schemas.microsoft.com/office/drawing/2014/main" id="{C3047F77-19A1-CD25-C5BF-54C3BDB909DC}"/>
              </a:ext>
            </a:extLst>
          </p:cNvPr>
          <p:cNvPicPr>
            <a:picLocks noChangeAspect="1"/>
          </p:cNvPicPr>
          <p:nvPr/>
        </p:nvPicPr>
        <p:blipFill rotWithShape="1">
          <a:blip r:embed="rId2"/>
          <a:srcRect t="5471" b="8183"/>
          <a:stretch/>
        </p:blipFill>
        <p:spPr>
          <a:xfrm>
            <a:off x="4558443" y="2504760"/>
            <a:ext cx="4052157" cy="2172569"/>
          </a:xfrm>
          <a:prstGeom prst="rect">
            <a:avLst/>
          </a:prstGeom>
        </p:spPr>
      </p:pic>
    </p:spTree>
    <p:extLst>
      <p:ext uri="{BB962C8B-B14F-4D97-AF65-F5344CB8AC3E}">
        <p14:creationId xmlns:p14="http://schemas.microsoft.com/office/powerpoint/2010/main" val="62064904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757390-B43A-8B35-742B-D81B3781096D}"/>
              </a:ext>
            </a:extLst>
          </p:cNvPr>
          <p:cNvSpPr>
            <a:spLocks noGrp="1"/>
          </p:cNvSpPr>
          <p:nvPr>
            <p:ph type="title"/>
          </p:nvPr>
        </p:nvSpPr>
        <p:spPr>
          <a:xfrm>
            <a:off x="49162" y="0"/>
            <a:ext cx="12093676" cy="1198336"/>
          </a:xfrm>
        </p:spPr>
        <p:txBody>
          <a:bodyPr/>
          <a:lstStyle/>
          <a:p>
            <a:pPr algn="ctr"/>
            <a:r>
              <a:rPr lang="en-GB" sz="3200" b="1" dirty="0">
                <a:solidFill>
                  <a:srgbClr val="002060"/>
                </a:solidFill>
                <a:effectLst/>
                <a:latin typeface="Arial" panose="020B0604020202020204" pitchFamily="34" charset="0"/>
                <a:ea typeface="Times New Roman" panose="02020603050405020304" pitchFamily="18" charset="0"/>
                <a:cs typeface="Times New Roman" panose="02020603050405020304" pitchFamily="18" charset="0"/>
              </a:rPr>
              <a:t>Prior to giving </a:t>
            </a:r>
            <a:r>
              <a:rPr lang="en-GB" sz="3200" b="1" dirty="0">
                <a:effectLst/>
                <a:latin typeface="Arial" panose="020B0604020202020204" pitchFamily="34" charset="0"/>
                <a:ea typeface="Calibri" panose="020F0502020204030204" pitchFamily="34" charset="0"/>
              </a:rPr>
              <a:t>Pfizer </a:t>
            </a:r>
            <a:r>
              <a:rPr lang="en-GB" sz="3200" b="1" dirty="0">
                <a:effectLst/>
                <a:latin typeface="+mj-lt"/>
                <a:ea typeface="Calibri" panose="020F0502020204030204" pitchFamily="34" charset="0"/>
              </a:rPr>
              <a:t>Comirnaty</a:t>
            </a:r>
            <a:r>
              <a:rPr lang="en-GB" sz="3200" b="1" baseline="30000" dirty="0">
                <a:effectLst/>
                <a:latin typeface="+mj-lt"/>
                <a:ea typeface="Calibri" panose="020F0502020204030204" pitchFamily="34" charset="0"/>
              </a:rPr>
              <a:t>®</a:t>
            </a:r>
            <a:r>
              <a:rPr lang="en-GB" sz="3200" b="1" dirty="0">
                <a:effectLst/>
                <a:latin typeface="+mj-lt"/>
                <a:ea typeface="Calibri" panose="020F0502020204030204" pitchFamily="34" charset="0"/>
              </a:rPr>
              <a:t> JN.1 </a:t>
            </a:r>
            <a:br>
              <a:rPr lang="en-GB" sz="3200" b="1" dirty="0">
                <a:effectLst/>
                <a:latin typeface="+mj-lt"/>
                <a:ea typeface="Calibri" panose="020F0502020204030204" pitchFamily="34" charset="0"/>
              </a:rPr>
            </a:br>
            <a:r>
              <a:rPr lang="en-GB" sz="3200" b="1" dirty="0">
                <a:effectLst/>
                <a:latin typeface="+mj-lt"/>
                <a:ea typeface="Calibri" panose="020F0502020204030204" pitchFamily="34" charset="0"/>
              </a:rPr>
              <a:t>3 microgram per dose dispersion for injection </a:t>
            </a:r>
            <a:br>
              <a:rPr lang="en-GB" sz="3200" b="1" dirty="0">
                <a:effectLst/>
                <a:latin typeface="+mj-lt"/>
                <a:ea typeface="Calibri" panose="020F0502020204030204" pitchFamily="34" charset="0"/>
              </a:rPr>
            </a:br>
            <a:r>
              <a:rPr lang="en-GB" sz="3200" b="1" dirty="0">
                <a:effectLst/>
                <a:latin typeface="+mj-lt"/>
                <a:ea typeface="Calibri" panose="020F0502020204030204" pitchFamily="34" charset="0"/>
              </a:rPr>
              <a:t>COVID-19 mRNA Vaccine</a:t>
            </a:r>
            <a:endParaRPr lang="en-GB" sz="3200" b="1" dirty="0"/>
          </a:p>
        </p:txBody>
      </p:sp>
      <p:sp>
        <p:nvSpPr>
          <p:cNvPr id="3" name="Content Placeholder 2">
            <a:extLst>
              <a:ext uri="{FF2B5EF4-FFF2-40B4-BE49-F238E27FC236}">
                <a16:creationId xmlns:a16="http://schemas.microsoft.com/office/drawing/2014/main" id="{75026BD2-D97B-D099-B99D-BE89EAA7334D}"/>
              </a:ext>
            </a:extLst>
          </p:cNvPr>
          <p:cNvSpPr>
            <a:spLocks noGrp="1"/>
          </p:cNvSpPr>
          <p:nvPr>
            <p:ph idx="1"/>
          </p:nvPr>
        </p:nvSpPr>
        <p:spPr>
          <a:xfrm>
            <a:off x="162804" y="1619163"/>
            <a:ext cx="11866391" cy="4316360"/>
          </a:xfrm>
        </p:spPr>
        <p:txBody>
          <a:bodyPr/>
          <a:lstStyle/>
          <a:p>
            <a:pPr marL="0" indent="0" fontAlgn="base">
              <a:buNone/>
            </a:pPr>
            <a:r>
              <a:rPr lang="en-GB" sz="1600" dirty="0"/>
              <a:t>Before giving the vaccine, you need to check if the infant or child:</a:t>
            </a:r>
          </a:p>
          <a:p>
            <a:pPr fontAlgn="base"/>
            <a:r>
              <a:rPr lang="en-GB" sz="1600" dirty="0"/>
              <a:t>is eligible to receive the</a:t>
            </a:r>
            <a:r>
              <a:rPr lang="en-GB" sz="1600" b="1" dirty="0">
                <a:effectLst/>
                <a:latin typeface="+mj-lt"/>
                <a:ea typeface="Calibri" panose="020F0502020204030204" pitchFamily="34" charset="0"/>
              </a:rPr>
              <a:t> </a:t>
            </a:r>
            <a:r>
              <a:rPr lang="en-GB" sz="1600" dirty="0">
                <a:effectLst/>
                <a:latin typeface="+mj-lt"/>
                <a:ea typeface="Calibri" panose="020F0502020204030204" pitchFamily="34" charset="0"/>
              </a:rPr>
              <a:t>Pfizer</a:t>
            </a:r>
            <a:r>
              <a:rPr lang="en-GB" sz="1600" b="1" dirty="0">
                <a:effectLst/>
                <a:latin typeface="+mj-lt"/>
                <a:ea typeface="Calibri" panose="020F0502020204030204" pitchFamily="34" charset="0"/>
              </a:rPr>
              <a:t> </a:t>
            </a:r>
            <a:r>
              <a:rPr lang="en-GB" sz="1600" dirty="0">
                <a:effectLst/>
                <a:latin typeface="+mj-lt"/>
                <a:ea typeface="Calibri" panose="020F0502020204030204" pitchFamily="34" charset="0"/>
              </a:rPr>
              <a:t>Comirnaty</a:t>
            </a:r>
            <a:r>
              <a:rPr lang="en-GB" sz="1600" baseline="30000" dirty="0">
                <a:effectLst/>
                <a:latin typeface="+mj-lt"/>
                <a:ea typeface="Calibri" panose="020F0502020204030204" pitchFamily="34" charset="0"/>
              </a:rPr>
              <a:t>®</a:t>
            </a:r>
            <a:r>
              <a:rPr lang="en-GB" sz="1600" dirty="0">
                <a:effectLst/>
                <a:latin typeface="+mj-lt"/>
                <a:ea typeface="Calibri" panose="020F0502020204030204" pitchFamily="34" charset="0"/>
              </a:rPr>
              <a:t> JN.1 3 microgram per dose dispersion for injection COVID-19 mRNA Vaccine</a:t>
            </a:r>
            <a:endParaRPr lang="en-GB" sz="1600" dirty="0"/>
          </a:p>
          <a:p>
            <a:pPr lvl="0" fontAlgn="base"/>
            <a:r>
              <a:rPr lang="en-GB" sz="1600" dirty="0"/>
              <a:t>has any contraindications or precautions to</a:t>
            </a:r>
            <a:r>
              <a:rPr lang="en-GB" sz="1600" b="1" dirty="0">
                <a:effectLst/>
                <a:latin typeface="+mj-lt"/>
                <a:ea typeface="Calibri" panose="020F0502020204030204" pitchFamily="34" charset="0"/>
              </a:rPr>
              <a:t> </a:t>
            </a:r>
            <a:r>
              <a:rPr lang="en-GB" sz="1600" dirty="0">
                <a:effectLst/>
                <a:latin typeface="+mj-lt"/>
                <a:ea typeface="Calibri" panose="020F0502020204030204" pitchFamily="34" charset="0"/>
              </a:rPr>
              <a:t>the Pfizer Comirnaty</a:t>
            </a:r>
            <a:r>
              <a:rPr lang="en-GB" sz="1600" baseline="30000" dirty="0">
                <a:effectLst/>
                <a:latin typeface="+mj-lt"/>
                <a:ea typeface="Calibri" panose="020F0502020204030204" pitchFamily="34" charset="0"/>
              </a:rPr>
              <a:t>®</a:t>
            </a:r>
            <a:r>
              <a:rPr lang="en-GB" sz="1600" dirty="0">
                <a:effectLst/>
                <a:latin typeface="+mj-lt"/>
                <a:ea typeface="Calibri" panose="020F0502020204030204" pitchFamily="34" charset="0"/>
              </a:rPr>
              <a:t> mRNA Vaccines</a:t>
            </a:r>
          </a:p>
          <a:p>
            <a:pPr fontAlgn="base"/>
            <a:r>
              <a:rPr lang="en-GB" sz="1600" dirty="0"/>
              <a:t>has not received any COVID-19 vaccination in the previous 3 months. </a:t>
            </a:r>
            <a:r>
              <a:rPr lang="en-GB" sz="1600" dirty="0">
                <a:effectLst/>
                <a:latin typeface="Arial" panose="020B0604020202020204" pitchFamily="34" charset="0"/>
                <a:ea typeface="Calibri" panose="020F0502020204030204" pitchFamily="34" charset="0"/>
              </a:rPr>
              <a:t>The</a:t>
            </a:r>
            <a:r>
              <a:rPr lang="en-GB" sz="1600" dirty="0"/>
              <a:t> </a:t>
            </a:r>
            <a:r>
              <a:rPr lang="en-GB" sz="1600" u="sng" dirty="0">
                <a:hlinkClick r:id="rId3"/>
              </a:rPr>
              <a:t>Green Book COVID-19 chapter 14a</a:t>
            </a:r>
            <a:r>
              <a:rPr lang="en-GB" sz="1600" dirty="0"/>
              <a:t>  states, for those eligible for vaccination during seasonal campaigns, a single dose is offered at least 3 months after any previous dose. This interval applies to any vaccine, regardless of the product given for the previous doses. Timing should follow the JCVI advice for that campaign, which aims to provide protection to the most vulnerable at the optimal time</a:t>
            </a:r>
          </a:p>
          <a:p>
            <a:pPr lvl="0" fontAlgn="base"/>
            <a:r>
              <a:rPr lang="en-GB" sz="1600" dirty="0"/>
              <a:t>the only exceptions to the 3-month interval would be individuals who are immunosuppressed, these individuals would be recommended a second dose, and in some circumstances, may need to complete vaccinations within a treatment window. In this situation the minimum interval could be reduced to 3 weeks </a:t>
            </a:r>
            <a:r>
              <a:rPr lang="en-GB" sz="1600" u="sng" dirty="0">
                <a:hlinkClick r:id="rId3"/>
              </a:rPr>
              <a:t>Green Book COVID-19 chapter 14a</a:t>
            </a:r>
            <a:endParaRPr lang="en-GB" sz="1600" dirty="0"/>
          </a:p>
          <a:p>
            <a:pPr marL="0" indent="0">
              <a:buNone/>
            </a:pPr>
            <a:endParaRPr lang="en-GB" sz="1800" dirty="0">
              <a:solidFill>
                <a:srgbClr val="002060"/>
              </a:solidFill>
              <a:effectLst/>
              <a:ea typeface="Calibri" panose="020F0502020204030204" pitchFamily="34" charset="0"/>
              <a:cs typeface="Arial"/>
            </a:endParaRPr>
          </a:p>
          <a:p>
            <a:pPr marL="0" lvl="0" indent="0" fontAlgn="base">
              <a:lnSpc>
                <a:spcPct val="115000"/>
              </a:lnSpc>
              <a:spcAft>
                <a:spcPts val="1200"/>
              </a:spcAft>
              <a:buNone/>
            </a:pPr>
            <a:endParaRPr lang="en-GB" sz="1800" dirty="0"/>
          </a:p>
        </p:txBody>
      </p:sp>
      <p:sp>
        <p:nvSpPr>
          <p:cNvPr id="5" name="Slide Number Placeholder 4">
            <a:extLst>
              <a:ext uri="{FF2B5EF4-FFF2-40B4-BE49-F238E27FC236}">
                <a16:creationId xmlns:a16="http://schemas.microsoft.com/office/drawing/2014/main" id="{4C5D6121-2E93-DB75-2F7D-2F34677CF35A}"/>
              </a:ext>
            </a:extLst>
          </p:cNvPr>
          <p:cNvSpPr>
            <a:spLocks noGrp="1"/>
          </p:cNvSpPr>
          <p:nvPr>
            <p:ph type="sldNum" sz="quarter" idx="12"/>
          </p:nvPr>
        </p:nvSpPr>
        <p:spPr/>
        <p:txBody>
          <a:bodyPr/>
          <a:lstStyle/>
          <a:p>
            <a:fld id="{561D0CCE-8DCC-44DC-A653-AE62B1D84A52}" type="slidenum">
              <a:rPr lang="en-GB" smtClean="0"/>
              <a:pPr/>
              <a:t>19</a:t>
            </a:fld>
            <a:endParaRPr lang="en-GB" dirty="0"/>
          </a:p>
        </p:txBody>
      </p:sp>
    </p:spTree>
    <p:extLst>
      <p:ext uri="{BB962C8B-B14F-4D97-AF65-F5344CB8AC3E}">
        <p14:creationId xmlns:p14="http://schemas.microsoft.com/office/powerpoint/2010/main" val="244598685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C2F704-1BA2-6927-BC6A-CCDA2ED4E04E}"/>
              </a:ext>
            </a:extLst>
          </p:cNvPr>
          <p:cNvSpPr>
            <a:spLocks noGrp="1"/>
          </p:cNvSpPr>
          <p:nvPr>
            <p:ph type="title"/>
          </p:nvPr>
        </p:nvSpPr>
        <p:spPr>
          <a:xfrm>
            <a:off x="0" y="68827"/>
            <a:ext cx="12192000" cy="609599"/>
          </a:xfrm>
        </p:spPr>
        <p:txBody>
          <a:bodyPr/>
          <a:lstStyle/>
          <a:p>
            <a:pPr algn="ctr"/>
            <a:r>
              <a:rPr lang="en-GB" sz="3600" b="1" dirty="0"/>
              <a:t>COVID-19 Vaccination Programme for Infants from 6 months to 4 years in clinical risk groups</a:t>
            </a:r>
            <a:br>
              <a:rPr lang="en-GB" sz="3600" dirty="0"/>
            </a:br>
            <a:endParaRPr lang="en-GB" sz="3600" dirty="0"/>
          </a:p>
        </p:txBody>
      </p:sp>
      <p:sp>
        <p:nvSpPr>
          <p:cNvPr id="3" name="Content Placeholder 2">
            <a:extLst>
              <a:ext uri="{FF2B5EF4-FFF2-40B4-BE49-F238E27FC236}">
                <a16:creationId xmlns:a16="http://schemas.microsoft.com/office/drawing/2014/main" id="{89685A3F-AB4B-B8BB-847A-B9CCA8E85F97}"/>
              </a:ext>
            </a:extLst>
          </p:cNvPr>
          <p:cNvSpPr>
            <a:spLocks noGrp="1"/>
          </p:cNvSpPr>
          <p:nvPr>
            <p:ph idx="1"/>
          </p:nvPr>
        </p:nvSpPr>
        <p:spPr>
          <a:xfrm>
            <a:off x="162046" y="1412111"/>
            <a:ext cx="11898774" cy="3909902"/>
          </a:xfrm>
        </p:spPr>
        <p:txBody>
          <a:bodyPr/>
          <a:lstStyle/>
          <a:p>
            <a:r>
              <a:rPr lang="en-GB" sz="2000" dirty="0">
                <a:solidFill>
                  <a:srgbClr val="002060"/>
                </a:solidFill>
                <a:ea typeface="Source Sans Pro"/>
                <a:cs typeface="Calibri"/>
              </a:rPr>
              <a:t>The information contained in these slides is accurate at the time of publication (16 September 2024). These slides are version controlled and subject to revision; this is version 1.</a:t>
            </a:r>
          </a:p>
          <a:p>
            <a:endParaRPr lang="en-GB" sz="2000" dirty="0">
              <a:solidFill>
                <a:srgbClr val="002060"/>
              </a:solidFill>
              <a:ea typeface="Source Sans Pro"/>
              <a:cs typeface="Calibri"/>
            </a:endParaRPr>
          </a:p>
          <a:p>
            <a:r>
              <a:rPr lang="en-GB" sz="2000" dirty="0">
                <a:solidFill>
                  <a:srgbClr val="002060"/>
                </a:solidFill>
                <a:ea typeface="Source Sans Pro"/>
                <a:cs typeface="Calibri"/>
              </a:rPr>
              <a:t>It is important that </a:t>
            </a:r>
            <a:r>
              <a:rPr lang="en-GB" sz="2000" dirty="0"/>
              <a:t>COVID-19 immunisers and/or those who are providing COVID-19 immunisation advice, should </a:t>
            </a:r>
            <a:r>
              <a:rPr lang="en-GB" sz="2000" dirty="0">
                <a:solidFill>
                  <a:srgbClr val="002060"/>
                </a:solidFill>
                <a:ea typeface="Source Sans Pro"/>
              </a:rPr>
              <a:t>always ensure they are accessing the most up to date information and refer to the </a:t>
            </a:r>
            <a:r>
              <a:rPr lang="en-GB" sz="2000" u="sng" dirty="0">
                <a:hlinkClick r:id="rId2"/>
              </a:rPr>
              <a:t>Green Book COVID-19 chapter 14a</a:t>
            </a:r>
            <a:r>
              <a:rPr lang="en-GB" sz="2000" dirty="0"/>
              <a:t> </a:t>
            </a:r>
            <a:r>
              <a:rPr lang="en-GB" sz="2000" dirty="0">
                <a:solidFill>
                  <a:srgbClr val="002060"/>
                </a:solidFill>
                <a:ea typeface="Source Sans Pro"/>
              </a:rPr>
              <a:t>and other authoritative sources when administering vaccines.</a:t>
            </a:r>
          </a:p>
        </p:txBody>
      </p:sp>
      <p:sp>
        <p:nvSpPr>
          <p:cNvPr id="5" name="Slide Number Placeholder 4">
            <a:extLst>
              <a:ext uri="{FF2B5EF4-FFF2-40B4-BE49-F238E27FC236}">
                <a16:creationId xmlns:a16="http://schemas.microsoft.com/office/drawing/2014/main" id="{F8E5A7A9-EE77-E172-D94D-18F6CCCE5BBC}"/>
              </a:ext>
            </a:extLst>
          </p:cNvPr>
          <p:cNvSpPr>
            <a:spLocks noGrp="1"/>
          </p:cNvSpPr>
          <p:nvPr>
            <p:ph type="sldNum" sz="quarter" idx="12"/>
          </p:nvPr>
        </p:nvSpPr>
        <p:spPr/>
        <p:txBody>
          <a:bodyPr/>
          <a:lstStyle/>
          <a:p>
            <a:fld id="{561D0CCE-8DCC-44DC-A653-AE62B1D84A52}" type="slidenum">
              <a:rPr lang="en-GB" smtClean="0"/>
              <a:pPr/>
              <a:t>2</a:t>
            </a:fld>
            <a:endParaRPr lang="en-GB" dirty="0"/>
          </a:p>
        </p:txBody>
      </p:sp>
      <p:sp>
        <p:nvSpPr>
          <p:cNvPr id="6" name="TextBox 5">
            <a:extLst>
              <a:ext uri="{FF2B5EF4-FFF2-40B4-BE49-F238E27FC236}">
                <a16:creationId xmlns:a16="http://schemas.microsoft.com/office/drawing/2014/main" id="{5871C2EE-CD3C-5669-FC6A-0B27C216BD86}"/>
              </a:ext>
            </a:extLst>
          </p:cNvPr>
          <p:cNvSpPr txBox="1"/>
          <p:nvPr/>
        </p:nvSpPr>
        <p:spPr>
          <a:xfrm>
            <a:off x="162046" y="4284324"/>
            <a:ext cx="12029954" cy="1015663"/>
          </a:xfrm>
          <a:prstGeom prst="rect">
            <a:avLst/>
          </a:prstGeom>
          <a:noFill/>
        </p:spPr>
        <p:txBody>
          <a:bodyPr wrap="square">
            <a:spAutoFit/>
          </a:bodyPr>
          <a:lstStyle/>
          <a:p>
            <a:pPr algn="ctr"/>
            <a:r>
              <a:rPr lang="en-GB" sz="2000" b="1" dirty="0"/>
              <a:t>Only infants and children aged 6 months to 4 years who </a:t>
            </a:r>
            <a:r>
              <a:rPr kumimoji="0" lang="en-US" altLang="en-US" sz="2000" b="1" i="0" u="none" strike="noStrike" cap="none" normalizeH="0" baseline="0" dirty="0">
                <a:ln>
                  <a:noFill/>
                </a:ln>
                <a:solidFill>
                  <a:srgbClr val="002060"/>
                </a:solidFill>
                <a:effectLst/>
              </a:rPr>
              <a:t>who are in a clinical risk group as per table 4 of </a:t>
            </a:r>
            <a:r>
              <a:rPr kumimoji="0" lang="en-US" altLang="en-US" sz="2000" b="1" i="0" u="none" strike="noStrike" cap="none" normalizeH="0" baseline="0" dirty="0">
                <a:ln>
                  <a:noFill/>
                </a:ln>
                <a:solidFill>
                  <a:srgbClr val="1D70B8"/>
                </a:solidFill>
                <a:effectLst/>
                <a:hlinkClick r:id="rId2"/>
              </a:rPr>
              <a:t>COVID-19 chapter of the Green Book</a:t>
            </a:r>
            <a:r>
              <a:rPr lang="en-GB" sz="2000" b="1" dirty="0"/>
              <a:t> are eligible for a COVID-19 vaccine in the autumn 2024 campaign</a:t>
            </a:r>
          </a:p>
        </p:txBody>
      </p:sp>
    </p:spTree>
    <p:extLst>
      <p:ext uri="{BB962C8B-B14F-4D97-AF65-F5344CB8AC3E}">
        <p14:creationId xmlns:p14="http://schemas.microsoft.com/office/powerpoint/2010/main" val="208201227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251081-DD60-4BF9-B1AD-E4F202B0CD51}"/>
              </a:ext>
            </a:extLst>
          </p:cNvPr>
          <p:cNvSpPr>
            <a:spLocks noGrp="1"/>
          </p:cNvSpPr>
          <p:nvPr>
            <p:ph type="title"/>
          </p:nvPr>
        </p:nvSpPr>
        <p:spPr>
          <a:xfrm>
            <a:off x="85060" y="18256"/>
            <a:ext cx="12106940" cy="1325563"/>
          </a:xfrm>
        </p:spPr>
        <p:txBody>
          <a:bodyPr/>
          <a:lstStyle/>
          <a:p>
            <a:pPr algn="ctr"/>
            <a:r>
              <a:rPr lang="en-GB" sz="3600" b="1" dirty="0"/>
              <a:t>Contraindications:</a:t>
            </a:r>
            <a:r>
              <a:rPr lang="en-GB" sz="3600" b="1" dirty="0">
                <a:effectLst/>
                <a:latin typeface="+mj-lt"/>
                <a:ea typeface="Calibri" panose="020F0502020204030204" pitchFamily="34" charset="0"/>
              </a:rPr>
              <a:t> </a:t>
            </a:r>
            <a:r>
              <a:rPr lang="en-GB" sz="3600" b="1" dirty="0">
                <a:effectLst/>
                <a:latin typeface="Arial" panose="020B0604020202020204" pitchFamily="34" charset="0"/>
                <a:ea typeface="Calibri" panose="020F0502020204030204" pitchFamily="34" charset="0"/>
              </a:rPr>
              <a:t>Pfizer </a:t>
            </a:r>
            <a:r>
              <a:rPr lang="en-GB" sz="3600" b="1" dirty="0">
                <a:effectLst/>
                <a:latin typeface="+mj-lt"/>
                <a:ea typeface="Calibri" panose="020F0502020204030204" pitchFamily="34" charset="0"/>
              </a:rPr>
              <a:t>Comirnaty</a:t>
            </a:r>
            <a:r>
              <a:rPr lang="en-GB" sz="3600" b="1" baseline="30000" dirty="0">
                <a:effectLst/>
                <a:latin typeface="+mj-lt"/>
                <a:ea typeface="Calibri" panose="020F0502020204030204" pitchFamily="34" charset="0"/>
              </a:rPr>
              <a:t>®</a:t>
            </a:r>
            <a:r>
              <a:rPr lang="en-GB" sz="3600" b="1" dirty="0">
                <a:effectLst/>
                <a:latin typeface="+mj-lt"/>
                <a:ea typeface="Calibri" panose="020F0502020204030204" pitchFamily="34" charset="0"/>
              </a:rPr>
              <a:t> JN.1 3 microgram per dose dispersion for injection COVID-19 mRNA Vaccine</a:t>
            </a:r>
            <a:endParaRPr lang="en-GB" sz="3600" b="1" dirty="0"/>
          </a:p>
        </p:txBody>
      </p:sp>
      <p:sp>
        <p:nvSpPr>
          <p:cNvPr id="3" name="Content Placeholder 2">
            <a:extLst>
              <a:ext uri="{FF2B5EF4-FFF2-40B4-BE49-F238E27FC236}">
                <a16:creationId xmlns:a16="http://schemas.microsoft.com/office/drawing/2014/main" id="{4385A9FB-C2FF-4955-9694-33D3A17E83D7}"/>
              </a:ext>
            </a:extLst>
          </p:cNvPr>
          <p:cNvSpPr>
            <a:spLocks noGrp="1"/>
          </p:cNvSpPr>
          <p:nvPr>
            <p:ph idx="1"/>
          </p:nvPr>
        </p:nvSpPr>
        <p:spPr>
          <a:xfrm>
            <a:off x="382456" y="1778430"/>
            <a:ext cx="11090097" cy="4760482"/>
          </a:xfrm>
        </p:spPr>
        <p:txBody>
          <a:bodyPr/>
          <a:lstStyle/>
          <a:p>
            <a:r>
              <a:rPr lang="en-GB" sz="1800" dirty="0"/>
              <a:t>Vaccination should be postponed in individuals suffering from acute severe febrile illness or acute infection. The presence of a minor infection and/or low-grade fever should not delay vaccination. </a:t>
            </a:r>
          </a:p>
          <a:p>
            <a:pPr lvl="0"/>
            <a:r>
              <a:rPr lang="en-GB" sz="1800" dirty="0">
                <a:effectLst/>
                <a:ea typeface="Calibri" panose="020F0502020204030204" pitchFamily="34" charset="0"/>
              </a:rPr>
              <a:t>The vaccine is contraindicated in those who have had a previous systemic allergic reaction (including immediate-onset anaphylaxis) to:</a:t>
            </a:r>
            <a:endParaRPr lang="en-GB" sz="1800" dirty="0">
              <a:effectLst/>
              <a:ea typeface="Times New Roman" panose="02020603050405020304" pitchFamily="18" charset="0"/>
            </a:endParaRPr>
          </a:p>
          <a:p>
            <a:pPr marL="742950" lvl="1" indent="-285750">
              <a:buFont typeface="Courier New" panose="02070309020205020404" pitchFamily="49" charset="0"/>
              <a:buChar char="o"/>
            </a:pPr>
            <a:r>
              <a:rPr lang="en-GB" sz="1800" dirty="0">
                <a:effectLst/>
                <a:ea typeface="Calibri" panose="020F0502020204030204" pitchFamily="34" charset="0"/>
              </a:rPr>
              <a:t>a previous dose of a COVID-19 </a:t>
            </a:r>
            <a:r>
              <a:rPr lang="en-GB" sz="1800" dirty="0">
                <a:effectLst/>
                <a:latin typeface="+mj-lt"/>
                <a:ea typeface="Calibri" panose="020F0502020204030204" pitchFamily="34" charset="0"/>
              </a:rPr>
              <a:t>mRNA vaccine </a:t>
            </a:r>
          </a:p>
          <a:p>
            <a:pPr marL="742950" lvl="1" indent="-285750">
              <a:buFont typeface="Courier New" panose="02070309020205020404" pitchFamily="49" charset="0"/>
              <a:buChar char="o"/>
            </a:pPr>
            <a:r>
              <a:rPr lang="en-GB" sz="1800" dirty="0">
                <a:effectLst/>
                <a:ea typeface="Calibri" panose="020F0502020204030204" pitchFamily="34" charset="0"/>
              </a:rPr>
              <a:t>any component (excipient) of the </a:t>
            </a:r>
            <a:r>
              <a:rPr lang="en-GB" sz="1800" dirty="0">
                <a:effectLst/>
                <a:latin typeface="Arial" panose="020B0604020202020204" pitchFamily="34" charset="0"/>
                <a:ea typeface="Times New Roman" panose="02020603050405020304" pitchFamily="18" charset="0"/>
              </a:rPr>
              <a:t>COVID-19 mRNA vaccine</a:t>
            </a:r>
            <a:endParaRPr lang="en-GB" sz="1800" dirty="0">
              <a:effectLst/>
              <a:latin typeface="Times New Roman" panose="02020603050405020304" pitchFamily="18" charset="0"/>
              <a:ea typeface="Times New Roman" panose="02020603050405020304" pitchFamily="18" charset="0"/>
            </a:endParaRPr>
          </a:p>
          <a:p>
            <a:pPr marL="0" indent="0">
              <a:lnSpc>
                <a:spcPct val="100000"/>
              </a:lnSpc>
              <a:spcAft>
                <a:spcPts val="800"/>
              </a:spcAft>
              <a:buNone/>
            </a:pPr>
            <a:r>
              <a:rPr lang="en-GB" sz="1800" b="1" dirty="0">
                <a:solidFill>
                  <a:srgbClr val="002060"/>
                </a:solidFill>
                <a:effectLst/>
                <a:latin typeface="Arial" panose="020B0604020202020204" pitchFamily="34" charset="0"/>
                <a:ea typeface="Calibri" panose="020F0502020204030204" pitchFamily="34" charset="0"/>
                <a:cs typeface="Times New Roman" panose="02020603050405020304" pitchFamily="18" charset="0"/>
              </a:rPr>
              <a:t>People with a history of allergy: </a:t>
            </a:r>
            <a:r>
              <a:rPr lang="en-GB" sz="1800" dirty="0">
                <a:solidFill>
                  <a:srgbClr val="002060"/>
                </a:solidFill>
                <a:effectLst/>
                <a:latin typeface="Arial" panose="020B0604020202020204" pitchFamily="34" charset="0"/>
                <a:ea typeface="Times New Roman" panose="02020603050405020304" pitchFamily="18" charset="0"/>
                <a:cs typeface="Times New Roman" panose="02020603050405020304" pitchFamily="18" charset="0"/>
              </a:rPr>
              <a:t>A very small number of individuals have experienced anaphylaxis when receiving a COVID-19 vaccine. Anyone with a history of allergic reaction to an excipient in the COVID-19 vaccine should not receive that vaccine (except with expert advice), but those with any other allergies (such as a food allergy) – including those with prior anaphylaxis – can have the vaccine. </a:t>
            </a:r>
            <a:r>
              <a:rPr lang="en-GB" sz="1800" dirty="0">
                <a:effectLst/>
                <a:latin typeface="Arial" panose="020B0604020202020204" pitchFamily="34" charset="0"/>
                <a:ea typeface="Times New Roman" panose="02020603050405020304" pitchFamily="18" charset="0"/>
                <a:cs typeface="Times New Roman" panose="02020603050405020304" pitchFamily="18" charset="0"/>
              </a:rPr>
              <a:t>G</a:t>
            </a:r>
            <a:r>
              <a:rPr lang="en-GB" sz="1800" dirty="0">
                <a:effectLst/>
                <a:latin typeface="Arial" panose="020B0604020202020204" pitchFamily="34" charset="0"/>
                <a:ea typeface="Calibri" panose="020F0502020204030204" pitchFamily="34" charset="0"/>
              </a:rPr>
              <a:t>uidance about the management of individuals with a history of allergy should be followed (summarised in Table 5) </a:t>
            </a:r>
            <a:r>
              <a:rPr lang="en-GB" sz="1800" u="sng" dirty="0">
                <a:solidFill>
                  <a:srgbClr val="0000FF"/>
                </a:solidFill>
                <a:effectLst/>
                <a:latin typeface="Arial" panose="020B0604020202020204" pitchFamily="34" charset="0"/>
                <a:ea typeface="Calibri" panose="020F0502020204030204" pitchFamily="34" charset="0"/>
                <a:cs typeface="Times New Roman" panose="02020603050405020304" pitchFamily="18" charset="0"/>
                <a:hlinkClick r:id="rId3"/>
              </a:rPr>
              <a:t>COVID-19: the green book, chapter 14a - GOV.UK (www.gov.uk)</a:t>
            </a:r>
            <a:r>
              <a:rPr lang="en-GB" sz="1800" u="sng" dirty="0">
                <a:solidFill>
                  <a:srgbClr val="0000FF"/>
                </a:solidFill>
                <a:effectLst/>
                <a:latin typeface="Arial" panose="020B0604020202020204" pitchFamily="34" charset="0"/>
                <a:ea typeface="Calibri" panose="020F0502020204030204" pitchFamily="34" charset="0"/>
                <a:cs typeface="Times New Roman" panose="02020603050405020304" pitchFamily="18" charset="0"/>
              </a:rPr>
              <a:t>.</a:t>
            </a:r>
            <a:endParaRPr lang="en-GB" sz="1800" dirty="0"/>
          </a:p>
          <a:p>
            <a:endParaRPr lang="en-GB" dirty="0"/>
          </a:p>
        </p:txBody>
      </p:sp>
      <p:sp>
        <p:nvSpPr>
          <p:cNvPr id="5" name="Slide Number Placeholder 4">
            <a:extLst>
              <a:ext uri="{FF2B5EF4-FFF2-40B4-BE49-F238E27FC236}">
                <a16:creationId xmlns:a16="http://schemas.microsoft.com/office/drawing/2014/main" id="{20EC2935-4633-4A2D-8D27-F364531FCF9B}"/>
              </a:ext>
            </a:extLst>
          </p:cNvPr>
          <p:cNvSpPr>
            <a:spLocks noGrp="1"/>
          </p:cNvSpPr>
          <p:nvPr>
            <p:ph type="sldNum" sz="quarter" idx="12"/>
          </p:nvPr>
        </p:nvSpPr>
        <p:spPr/>
        <p:txBody>
          <a:bodyPr/>
          <a:lstStyle/>
          <a:p>
            <a:fld id="{561D0CCE-8DCC-44DC-A653-AE62B1D84A52}" type="slidenum">
              <a:rPr lang="en-GB" smtClean="0"/>
              <a:pPr/>
              <a:t>20</a:t>
            </a:fld>
            <a:endParaRPr lang="en-GB"/>
          </a:p>
        </p:txBody>
      </p:sp>
    </p:spTree>
    <p:extLst>
      <p:ext uri="{BB962C8B-B14F-4D97-AF65-F5344CB8AC3E}">
        <p14:creationId xmlns:p14="http://schemas.microsoft.com/office/powerpoint/2010/main" val="288521342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00D4BD0-D995-2EC3-6A0B-3BE3B8A5909A}"/>
              </a:ext>
            </a:extLst>
          </p:cNvPr>
          <p:cNvSpPr>
            <a:spLocks noGrp="1"/>
          </p:cNvSpPr>
          <p:nvPr>
            <p:ph type="title"/>
          </p:nvPr>
        </p:nvSpPr>
        <p:spPr>
          <a:xfrm>
            <a:off x="137652" y="0"/>
            <a:ext cx="12054347" cy="1956619"/>
          </a:xfrm>
        </p:spPr>
        <p:txBody>
          <a:bodyPr/>
          <a:lstStyle/>
          <a:p>
            <a:pPr algn="ctr"/>
            <a:r>
              <a:rPr lang="en-GB" sz="3200" b="1" dirty="0">
                <a:effectLst/>
                <a:latin typeface="Arial" panose="020B0604020202020204" pitchFamily="34" charset="0"/>
                <a:ea typeface="Calibri" panose="020F0502020204030204" pitchFamily="34" charset="0"/>
              </a:rPr>
              <a:t>Pfizer </a:t>
            </a:r>
            <a:r>
              <a:rPr lang="en-GB" sz="3200" b="1" dirty="0">
                <a:effectLst/>
                <a:latin typeface="+mj-lt"/>
                <a:ea typeface="Calibri" panose="020F0502020204030204" pitchFamily="34" charset="0"/>
              </a:rPr>
              <a:t>Comirnaty</a:t>
            </a:r>
            <a:r>
              <a:rPr lang="en-GB" sz="3200" b="1" baseline="30000" dirty="0">
                <a:effectLst/>
                <a:latin typeface="+mj-lt"/>
                <a:ea typeface="Calibri" panose="020F0502020204030204" pitchFamily="34" charset="0"/>
              </a:rPr>
              <a:t>®</a:t>
            </a:r>
            <a:r>
              <a:rPr lang="en-GB" sz="3200" b="1" dirty="0">
                <a:effectLst/>
                <a:latin typeface="+mj-lt"/>
                <a:ea typeface="Calibri" panose="020F0502020204030204" pitchFamily="34" charset="0"/>
              </a:rPr>
              <a:t> JN.1</a:t>
            </a:r>
            <a:r>
              <a:rPr lang="en-GB" sz="3200" b="1" baseline="30000" dirty="0">
                <a:ea typeface="Calibri" panose="020F0502020204030204" pitchFamily="34" charset="0"/>
              </a:rPr>
              <a:t> </a:t>
            </a:r>
            <a:r>
              <a:rPr lang="en-GB" sz="3200" b="1" dirty="0">
                <a:effectLst/>
                <a:latin typeface="+mj-lt"/>
                <a:ea typeface="Calibri" panose="020F0502020204030204" pitchFamily="34" charset="0"/>
              </a:rPr>
              <a:t>3 microgram per dose dispersion for injection COVID-19 mRNA Vaccine</a:t>
            </a:r>
            <a:r>
              <a:rPr lang="en-GB" sz="3200" b="1" dirty="0"/>
              <a:t>:</a:t>
            </a:r>
            <a:br>
              <a:rPr lang="en-GB" sz="3200" b="1" dirty="0"/>
            </a:br>
            <a:r>
              <a:rPr lang="en-GB" sz="3200" b="1" dirty="0"/>
              <a:t> Combined needles and safety syringes</a:t>
            </a:r>
            <a:br>
              <a:rPr lang="en-GB" sz="3600" b="1" dirty="0"/>
            </a:br>
            <a:br>
              <a:rPr lang="en-GB" sz="3600" b="1" dirty="0"/>
            </a:br>
            <a:endParaRPr lang="en-GB" sz="3600" dirty="0"/>
          </a:p>
        </p:txBody>
      </p:sp>
      <p:sp>
        <p:nvSpPr>
          <p:cNvPr id="3" name="Content Placeholder 2">
            <a:extLst>
              <a:ext uri="{FF2B5EF4-FFF2-40B4-BE49-F238E27FC236}">
                <a16:creationId xmlns:a16="http://schemas.microsoft.com/office/drawing/2014/main" id="{25029958-E858-B7D4-F6AA-706833B3C470}"/>
              </a:ext>
            </a:extLst>
          </p:cNvPr>
          <p:cNvSpPr>
            <a:spLocks noGrp="1"/>
          </p:cNvSpPr>
          <p:nvPr>
            <p:ph idx="1"/>
          </p:nvPr>
        </p:nvSpPr>
        <p:spPr>
          <a:xfrm>
            <a:off x="320794" y="1491328"/>
            <a:ext cx="11482848" cy="4718972"/>
          </a:xfrm>
        </p:spPr>
        <p:txBody>
          <a:bodyPr/>
          <a:lstStyle/>
          <a:p>
            <a:pPr marL="0" indent="0">
              <a:buNone/>
            </a:pPr>
            <a:r>
              <a:rPr lang="en-GB" sz="2000" dirty="0"/>
              <a:t>The following Combined safety needles and syringes are being supplied with </a:t>
            </a:r>
            <a:r>
              <a:rPr lang="en-GB" sz="2000" b="1" dirty="0">
                <a:effectLst/>
                <a:latin typeface="Arial" panose="020B0604020202020204" pitchFamily="34" charset="0"/>
                <a:ea typeface="Calibri" panose="020F0502020204030204" pitchFamily="34" charset="0"/>
              </a:rPr>
              <a:t>Pfizer </a:t>
            </a:r>
            <a:r>
              <a:rPr lang="en-GB" sz="2000" b="1" dirty="0">
                <a:effectLst/>
                <a:latin typeface="+mj-lt"/>
                <a:ea typeface="Calibri" panose="020F0502020204030204" pitchFamily="34" charset="0"/>
              </a:rPr>
              <a:t>Comirnaty</a:t>
            </a:r>
            <a:r>
              <a:rPr lang="en-GB" sz="2000" b="1" baseline="30000" dirty="0">
                <a:effectLst/>
                <a:latin typeface="+mj-lt"/>
                <a:ea typeface="Calibri" panose="020F0502020204030204" pitchFamily="34" charset="0"/>
              </a:rPr>
              <a:t>®</a:t>
            </a:r>
            <a:r>
              <a:rPr lang="en-GB" sz="2000" b="1" dirty="0">
                <a:effectLst/>
                <a:latin typeface="+mj-lt"/>
                <a:ea typeface="Calibri" panose="020F0502020204030204" pitchFamily="34" charset="0"/>
              </a:rPr>
              <a:t> JN.1 3 microgram per dose dispersion for injection COVID-19 mRNA Vaccine </a:t>
            </a:r>
          </a:p>
          <a:p>
            <a:pPr marL="0" indent="0">
              <a:buNone/>
            </a:pPr>
            <a:r>
              <a:rPr lang="en-GB" sz="2000" b="1" dirty="0"/>
              <a:t>Reconstitution:</a:t>
            </a:r>
          </a:p>
          <a:p>
            <a:pPr marL="0" indent="0">
              <a:buNone/>
            </a:pPr>
            <a:r>
              <a:rPr lang="en-GB" sz="2000" dirty="0" err="1"/>
              <a:t>VanishPoint</a:t>
            </a:r>
            <a:r>
              <a:rPr lang="en-GB" sz="2000" baseline="30000" dirty="0"/>
              <a:t>®</a:t>
            </a:r>
            <a:r>
              <a:rPr lang="en-GB" sz="2000" dirty="0"/>
              <a:t> combined fixed needle and safety syringe device, </a:t>
            </a:r>
            <a:r>
              <a:rPr lang="en-GB" sz="2000" dirty="0" err="1"/>
              <a:t>Vanishpoint</a:t>
            </a:r>
            <a:r>
              <a:rPr lang="en-GB" sz="2000" dirty="0"/>
              <a:t>® syringes are self retracting.</a:t>
            </a:r>
          </a:p>
          <a:p>
            <a:pPr marL="0" indent="0">
              <a:buNone/>
            </a:pPr>
            <a:endParaRPr lang="en-GB" sz="2000" dirty="0"/>
          </a:p>
          <a:p>
            <a:pPr marL="0" indent="0">
              <a:buNone/>
            </a:pPr>
            <a:endParaRPr lang="en-GB" sz="2000" dirty="0"/>
          </a:p>
          <a:p>
            <a:pPr marL="0" indent="0">
              <a:buNone/>
            </a:pPr>
            <a:endParaRPr lang="en-GB" sz="2000" b="1" dirty="0"/>
          </a:p>
          <a:p>
            <a:pPr marL="0" indent="0">
              <a:buNone/>
            </a:pPr>
            <a:r>
              <a:rPr lang="en-GB" sz="2000" b="1" dirty="0"/>
              <a:t>Administration:</a:t>
            </a:r>
          </a:p>
          <a:p>
            <a:pPr marL="0" indent="0">
              <a:buNone/>
            </a:pPr>
            <a:r>
              <a:rPr lang="en-GB" sz="2000" dirty="0">
                <a:effectLst/>
                <a:ea typeface="Calibri" panose="020F0502020204030204" pitchFamily="34" charset="0"/>
              </a:rPr>
              <a:t>GBUK Safety Syringe 1ml 25G x 25mm (fixed needle) with needle cover</a:t>
            </a:r>
          </a:p>
          <a:p>
            <a:pPr marL="0" indent="0">
              <a:buNone/>
            </a:pPr>
            <a:endParaRPr lang="en-GB" sz="2000" b="1" dirty="0"/>
          </a:p>
        </p:txBody>
      </p:sp>
      <p:sp>
        <p:nvSpPr>
          <p:cNvPr id="5" name="Slide Number Placeholder 4">
            <a:extLst>
              <a:ext uri="{FF2B5EF4-FFF2-40B4-BE49-F238E27FC236}">
                <a16:creationId xmlns:a16="http://schemas.microsoft.com/office/drawing/2014/main" id="{3D8A3E7C-6B38-BB77-B685-FDCE36E23F6B}"/>
              </a:ext>
            </a:extLst>
          </p:cNvPr>
          <p:cNvSpPr>
            <a:spLocks noGrp="1"/>
          </p:cNvSpPr>
          <p:nvPr>
            <p:ph type="sldNum" sz="quarter" idx="12"/>
          </p:nvPr>
        </p:nvSpPr>
        <p:spPr/>
        <p:txBody>
          <a:bodyPr/>
          <a:lstStyle/>
          <a:p>
            <a:fld id="{561D0CCE-8DCC-44DC-A653-AE62B1D84A52}" type="slidenum">
              <a:rPr lang="en-GB" smtClean="0"/>
              <a:pPr/>
              <a:t>21</a:t>
            </a:fld>
            <a:endParaRPr lang="en-GB"/>
          </a:p>
        </p:txBody>
      </p:sp>
      <p:pic>
        <p:nvPicPr>
          <p:cNvPr id="6" name="Picture 5">
            <a:extLst>
              <a:ext uri="{FF2B5EF4-FFF2-40B4-BE49-F238E27FC236}">
                <a16:creationId xmlns:a16="http://schemas.microsoft.com/office/drawing/2014/main" id="{AF73C5BB-E5F9-8B47-E151-BAC3C944E30E}"/>
              </a:ext>
            </a:extLst>
          </p:cNvPr>
          <p:cNvPicPr>
            <a:picLocks noChangeAspect="1"/>
          </p:cNvPicPr>
          <p:nvPr/>
        </p:nvPicPr>
        <p:blipFill rotWithShape="1">
          <a:blip r:embed="rId2"/>
          <a:srcRect l="9378" r="-2632" b="50906"/>
          <a:stretch/>
        </p:blipFill>
        <p:spPr>
          <a:xfrm>
            <a:off x="1559729" y="3337292"/>
            <a:ext cx="3583770" cy="915050"/>
          </a:xfrm>
          <a:prstGeom prst="rect">
            <a:avLst/>
          </a:prstGeom>
        </p:spPr>
      </p:pic>
      <p:pic>
        <p:nvPicPr>
          <p:cNvPr id="7" name="Picture 6">
            <a:extLst>
              <a:ext uri="{FF2B5EF4-FFF2-40B4-BE49-F238E27FC236}">
                <a16:creationId xmlns:a16="http://schemas.microsoft.com/office/drawing/2014/main" id="{65D23C85-90A2-6373-D777-01B0BCF3A733}"/>
              </a:ext>
            </a:extLst>
          </p:cNvPr>
          <p:cNvPicPr>
            <a:picLocks noChangeAspect="1"/>
          </p:cNvPicPr>
          <p:nvPr/>
        </p:nvPicPr>
        <p:blipFill rotWithShape="1">
          <a:blip r:embed="rId2"/>
          <a:srcRect l="12298" t="48789" r="11242" b="2321"/>
          <a:stretch/>
        </p:blipFill>
        <p:spPr>
          <a:xfrm>
            <a:off x="6259547" y="3289191"/>
            <a:ext cx="3105765" cy="963151"/>
          </a:xfrm>
          <a:prstGeom prst="rect">
            <a:avLst/>
          </a:prstGeom>
        </p:spPr>
      </p:pic>
      <p:pic>
        <p:nvPicPr>
          <p:cNvPr id="2052" name="Picture 5">
            <a:extLst>
              <a:ext uri="{FF2B5EF4-FFF2-40B4-BE49-F238E27FC236}">
                <a16:creationId xmlns:a16="http://schemas.microsoft.com/office/drawing/2014/main" id="{F68DA8CC-6F27-6714-6EBF-129E547577A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14784" y="5420058"/>
            <a:ext cx="2946400" cy="679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96152372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31FE3A-3476-73C5-B8E0-B0AAD711EF4D}"/>
              </a:ext>
            </a:extLst>
          </p:cNvPr>
          <p:cNvSpPr>
            <a:spLocks noGrp="1"/>
          </p:cNvSpPr>
          <p:nvPr>
            <p:ph type="title"/>
          </p:nvPr>
        </p:nvSpPr>
        <p:spPr>
          <a:xfrm>
            <a:off x="117987" y="183109"/>
            <a:ext cx="11956026" cy="648145"/>
          </a:xfrm>
        </p:spPr>
        <p:txBody>
          <a:bodyPr/>
          <a:lstStyle/>
          <a:p>
            <a:pPr algn="ctr"/>
            <a:r>
              <a:rPr lang="en-GB" sz="3600" b="1" dirty="0" err="1"/>
              <a:t>VanishPoint</a:t>
            </a:r>
            <a:r>
              <a:rPr lang="en-GB" sz="3600" b="1" baseline="30000" dirty="0"/>
              <a:t>®</a:t>
            </a:r>
            <a:r>
              <a:rPr lang="en-GB" sz="3600" b="1" dirty="0"/>
              <a:t> combined needle and syringe product</a:t>
            </a:r>
          </a:p>
        </p:txBody>
      </p:sp>
      <p:sp>
        <p:nvSpPr>
          <p:cNvPr id="5" name="Slide Number Placeholder 4">
            <a:extLst>
              <a:ext uri="{FF2B5EF4-FFF2-40B4-BE49-F238E27FC236}">
                <a16:creationId xmlns:a16="http://schemas.microsoft.com/office/drawing/2014/main" id="{20DD1EE0-0946-8180-BB22-612999AF3641}"/>
              </a:ext>
            </a:extLst>
          </p:cNvPr>
          <p:cNvSpPr>
            <a:spLocks noGrp="1"/>
          </p:cNvSpPr>
          <p:nvPr>
            <p:ph type="sldNum" sz="quarter" idx="12"/>
          </p:nvPr>
        </p:nvSpPr>
        <p:spPr/>
        <p:txBody>
          <a:bodyPr/>
          <a:lstStyle/>
          <a:p>
            <a:fld id="{561D0CCE-8DCC-44DC-A653-AE62B1D84A52}" type="slidenum">
              <a:rPr lang="en-GB" smtClean="0"/>
              <a:pPr/>
              <a:t>22</a:t>
            </a:fld>
            <a:endParaRPr lang="en-GB"/>
          </a:p>
        </p:txBody>
      </p:sp>
      <p:pic>
        <p:nvPicPr>
          <p:cNvPr id="6" name="Content Placeholder 5">
            <a:extLst>
              <a:ext uri="{FF2B5EF4-FFF2-40B4-BE49-F238E27FC236}">
                <a16:creationId xmlns:a16="http://schemas.microsoft.com/office/drawing/2014/main" id="{F40B0872-73BD-1016-3822-EDF69E88B7F0}"/>
              </a:ext>
            </a:extLst>
          </p:cNvPr>
          <p:cNvPicPr>
            <a:picLocks noGrp="1" noChangeAspect="1"/>
          </p:cNvPicPr>
          <p:nvPr>
            <p:ph idx="1"/>
          </p:nvPr>
        </p:nvPicPr>
        <p:blipFill rotWithShape="1">
          <a:blip r:embed="rId3"/>
          <a:srcRect l="9378" r="7988"/>
          <a:stretch/>
        </p:blipFill>
        <p:spPr>
          <a:xfrm>
            <a:off x="724692" y="1319357"/>
            <a:ext cx="4654273" cy="2729666"/>
          </a:xfrm>
          <a:prstGeom prst="rect">
            <a:avLst/>
          </a:prstGeom>
        </p:spPr>
      </p:pic>
      <p:sp>
        <p:nvSpPr>
          <p:cNvPr id="8" name="TextBox 7">
            <a:extLst>
              <a:ext uri="{FF2B5EF4-FFF2-40B4-BE49-F238E27FC236}">
                <a16:creationId xmlns:a16="http://schemas.microsoft.com/office/drawing/2014/main" id="{10A1C910-A158-0609-71CD-5E3D8D05EEC2}"/>
              </a:ext>
            </a:extLst>
          </p:cNvPr>
          <p:cNvSpPr txBox="1"/>
          <p:nvPr/>
        </p:nvSpPr>
        <p:spPr>
          <a:xfrm>
            <a:off x="6096000" y="1174235"/>
            <a:ext cx="5668297" cy="3170099"/>
          </a:xfrm>
          <a:prstGeom prst="rect">
            <a:avLst/>
          </a:prstGeom>
          <a:noFill/>
        </p:spPr>
        <p:txBody>
          <a:bodyPr wrap="square">
            <a:spAutoFit/>
          </a:bodyPr>
          <a:lstStyle/>
          <a:p>
            <a:r>
              <a:rPr lang="en-GB" sz="2000" dirty="0" err="1"/>
              <a:t>Vanishpoint</a:t>
            </a:r>
            <a:r>
              <a:rPr lang="en-GB" sz="2000" dirty="0"/>
              <a:t>® syringes for the reconstitution of</a:t>
            </a:r>
            <a:r>
              <a:rPr lang="en-GB" sz="2000" b="1" dirty="0">
                <a:effectLst/>
                <a:latin typeface="+mj-lt"/>
                <a:ea typeface="Calibri" panose="020F0502020204030204" pitchFamily="34" charset="0"/>
              </a:rPr>
              <a:t> </a:t>
            </a:r>
            <a:r>
              <a:rPr lang="en-GB" sz="2000" dirty="0">
                <a:effectLst/>
                <a:latin typeface="Arial" panose="020B0604020202020204" pitchFamily="34" charset="0"/>
                <a:ea typeface="Calibri" panose="020F0502020204030204" pitchFamily="34" charset="0"/>
              </a:rPr>
              <a:t>Pfizer</a:t>
            </a:r>
            <a:r>
              <a:rPr lang="en-GB" sz="2000" b="1" dirty="0">
                <a:effectLst/>
                <a:latin typeface="Arial" panose="020B0604020202020204" pitchFamily="34" charset="0"/>
                <a:ea typeface="Calibri" panose="020F0502020204030204" pitchFamily="34" charset="0"/>
              </a:rPr>
              <a:t> </a:t>
            </a:r>
            <a:r>
              <a:rPr lang="en-GB" sz="2000" dirty="0">
                <a:effectLst/>
                <a:latin typeface="+mj-lt"/>
                <a:ea typeface="Calibri" panose="020F0502020204030204" pitchFamily="34" charset="0"/>
              </a:rPr>
              <a:t>Comirnaty</a:t>
            </a:r>
            <a:r>
              <a:rPr lang="en-GB" sz="2000" baseline="30000" dirty="0">
                <a:effectLst/>
                <a:latin typeface="+mj-lt"/>
                <a:ea typeface="Calibri" panose="020F0502020204030204" pitchFamily="34" charset="0"/>
              </a:rPr>
              <a:t>®</a:t>
            </a:r>
            <a:r>
              <a:rPr lang="en-GB" sz="2000" dirty="0">
                <a:effectLst/>
                <a:latin typeface="+mj-lt"/>
                <a:ea typeface="Calibri" panose="020F0502020204030204" pitchFamily="34" charset="0"/>
              </a:rPr>
              <a:t> JN.1 3 microgram per dose dispersion for injection </a:t>
            </a:r>
            <a:br>
              <a:rPr lang="en-GB" sz="2000" dirty="0">
                <a:effectLst/>
                <a:latin typeface="+mj-lt"/>
                <a:ea typeface="Calibri" panose="020F0502020204030204" pitchFamily="34" charset="0"/>
              </a:rPr>
            </a:br>
            <a:r>
              <a:rPr lang="en-GB" sz="2000" dirty="0">
                <a:effectLst/>
                <a:latin typeface="+mj-lt"/>
                <a:ea typeface="Calibri" panose="020F0502020204030204" pitchFamily="34" charset="0"/>
              </a:rPr>
              <a:t>COVID-19 mRNA Vaccine</a:t>
            </a:r>
            <a:endParaRPr lang="en-GB" sz="2000" dirty="0"/>
          </a:p>
          <a:p>
            <a:endParaRPr lang="en-GB" sz="2000" dirty="0"/>
          </a:p>
          <a:p>
            <a:r>
              <a:rPr lang="en-GB" sz="2000" dirty="0" err="1"/>
              <a:t>Vanishpoint</a:t>
            </a:r>
            <a:r>
              <a:rPr lang="en-GB" sz="2000" dirty="0"/>
              <a:t>® syringes are self-retracting: If the bottom of the plunger of the syringe touches the neck of the syringe barrel the mechanism is triggered and the needle will auto retract into the barrel of the syringe. </a:t>
            </a:r>
          </a:p>
        </p:txBody>
      </p:sp>
      <p:sp>
        <p:nvSpPr>
          <p:cNvPr id="10" name="TextBox 9">
            <a:extLst>
              <a:ext uri="{FF2B5EF4-FFF2-40B4-BE49-F238E27FC236}">
                <a16:creationId xmlns:a16="http://schemas.microsoft.com/office/drawing/2014/main" id="{ADB18CBD-2DE8-D6AE-D7CB-02EDF2FDE2CB}"/>
              </a:ext>
            </a:extLst>
          </p:cNvPr>
          <p:cNvSpPr txBox="1"/>
          <p:nvPr/>
        </p:nvSpPr>
        <p:spPr>
          <a:xfrm>
            <a:off x="599768" y="4832437"/>
            <a:ext cx="11474245" cy="1200329"/>
          </a:xfrm>
          <a:prstGeom prst="rect">
            <a:avLst/>
          </a:prstGeom>
          <a:noFill/>
        </p:spPr>
        <p:txBody>
          <a:bodyPr wrap="square">
            <a:spAutoFit/>
          </a:bodyPr>
          <a:lstStyle/>
          <a:p>
            <a:pPr fontAlgn="base"/>
            <a:r>
              <a:rPr lang="en-GB" dirty="0" err="1">
                <a:hlinkClick r:id="rId4"/>
              </a:rPr>
              <a:t>Vanishpoint</a:t>
            </a:r>
            <a:r>
              <a:rPr lang="en-GB" dirty="0">
                <a:hlinkClick r:id="rId4"/>
              </a:rPr>
              <a:t> Online Training Content (gandn.com)</a:t>
            </a:r>
            <a:r>
              <a:rPr lang="en-GB" dirty="0"/>
              <a:t> The training videos show immunisers wearing gloves and sleeves being worn below the elbow. This is not in line with Infection Prevention and Control guidance and these practices are not recommended in NHS Wales.</a:t>
            </a:r>
          </a:p>
          <a:p>
            <a:pPr fontAlgn="base"/>
            <a:endParaRPr lang="en-GB" dirty="0"/>
          </a:p>
        </p:txBody>
      </p:sp>
    </p:spTree>
    <p:extLst>
      <p:ext uri="{BB962C8B-B14F-4D97-AF65-F5344CB8AC3E}">
        <p14:creationId xmlns:p14="http://schemas.microsoft.com/office/powerpoint/2010/main" val="246356479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CD870F-F314-9220-4CDE-D65215749D24}"/>
              </a:ext>
            </a:extLst>
          </p:cNvPr>
          <p:cNvSpPr>
            <a:spLocks noGrp="1"/>
          </p:cNvSpPr>
          <p:nvPr>
            <p:ph type="title"/>
          </p:nvPr>
        </p:nvSpPr>
        <p:spPr>
          <a:xfrm>
            <a:off x="68827" y="205235"/>
            <a:ext cx="12015018" cy="963165"/>
          </a:xfrm>
        </p:spPr>
        <p:txBody>
          <a:bodyPr/>
          <a:lstStyle/>
          <a:p>
            <a:pPr algn="ctr"/>
            <a:r>
              <a:rPr lang="en-GB" sz="3200" b="1" dirty="0">
                <a:effectLst/>
                <a:ea typeface="Calibri" panose="020F0502020204030204" pitchFamily="34" charset="0"/>
              </a:rPr>
              <a:t>GBUK Safety Syringe 1ml 25G x 25mm with needle cover</a:t>
            </a:r>
            <a:endParaRPr lang="en-GB" sz="3200" b="1" dirty="0"/>
          </a:p>
        </p:txBody>
      </p:sp>
      <p:sp>
        <p:nvSpPr>
          <p:cNvPr id="3" name="Content Placeholder 2">
            <a:extLst>
              <a:ext uri="{FF2B5EF4-FFF2-40B4-BE49-F238E27FC236}">
                <a16:creationId xmlns:a16="http://schemas.microsoft.com/office/drawing/2014/main" id="{223920CC-15E6-EA5D-6FD7-4F5CE2015B6A}"/>
              </a:ext>
            </a:extLst>
          </p:cNvPr>
          <p:cNvSpPr>
            <a:spLocks noGrp="1"/>
          </p:cNvSpPr>
          <p:nvPr>
            <p:ph idx="1"/>
          </p:nvPr>
        </p:nvSpPr>
        <p:spPr>
          <a:xfrm>
            <a:off x="317500" y="1226627"/>
            <a:ext cx="11493500" cy="4351338"/>
          </a:xfrm>
        </p:spPr>
        <p:txBody>
          <a:bodyPr/>
          <a:lstStyle/>
          <a:p>
            <a:r>
              <a:rPr lang="en-GB" sz="2000" dirty="0" err="1">
                <a:effectLst/>
                <a:ea typeface="Calibri" panose="020F0502020204030204" pitchFamily="34" charset="0"/>
              </a:rPr>
              <a:t>GBUKSafety</a:t>
            </a:r>
            <a:r>
              <a:rPr lang="en-GB" sz="2000" dirty="0">
                <a:effectLst/>
                <a:ea typeface="Calibri" panose="020F0502020204030204" pitchFamily="34" charset="0"/>
              </a:rPr>
              <a:t> Syringe 1ml 25G x 25mm with needle cover will be supplied for the administration of </a:t>
            </a:r>
            <a:r>
              <a:rPr lang="en-GB" sz="2000" b="1" dirty="0">
                <a:effectLst/>
                <a:latin typeface="Arial" panose="020B0604020202020204" pitchFamily="34" charset="0"/>
                <a:ea typeface="Calibri" panose="020F0502020204030204" pitchFamily="34" charset="0"/>
              </a:rPr>
              <a:t>Pfizer </a:t>
            </a:r>
            <a:r>
              <a:rPr lang="en-GB" sz="2000" b="1" dirty="0">
                <a:effectLst/>
                <a:latin typeface="+mj-lt"/>
                <a:ea typeface="Calibri" panose="020F0502020204030204" pitchFamily="34" charset="0"/>
              </a:rPr>
              <a:t>Comirnaty</a:t>
            </a:r>
            <a:r>
              <a:rPr lang="en-GB" sz="2000" b="1" baseline="30000" dirty="0">
                <a:effectLst/>
                <a:latin typeface="+mj-lt"/>
                <a:ea typeface="Calibri" panose="020F0502020204030204" pitchFamily="34" charset="0"/>
              </a:rPr>
              <a:t>®</a:t>
            </a:r>
            <a:r>
              <a:rPr lang="en-GB" sz="2000" b="1" dirty="0">
                <a:effectLst/>
                <a:latin typeface="+mj-lt"/>
                <a:ea typeface="Calibri" panose="020F0502020204030204" pitchFamily="34" charset="0"/>
              </a:rPr>
              <a:t> JN.1 3 microgram per dose dispersion for injection COVID-19 mRNA Vaccine </a:t>
            </a:r>
            <a:r>
              <a:rPr lang="en-GB" sz="2000" u="sng" dirty="0">
                <a:solidFill>
                  <a:srgbClr val="0563C1"/>
                </a:solidFill>
                <a:effectLst/>
                <a:latin typeface="Arial" panose="020B0604020202020204" pitchFamily="34" charset="0"/>
                <a:ea typeface="Calibri" panose="020F0502020204030204" pitchFamily="34" charset="0"/>
                <a:cs typeface="Arial" panose="020B0604020202020204" pitchFamily="34" charset="0"/>
                <a:hlinkClick r:id="rId2"/>
              </a:rPr>
              <a:t>https://gbukgroup.com/safety-syringe-with-fixed-needle/</a:t>
            </a:r>
            <a:endParaRPr lang="en-GB" sz="2000" dirty="0">
              <a:effectLst/>
              <a:latin typeface="Calibri" panose="020F0502020204030204" pitchFamily="34" charset="0"/>
              <a:ea typeface="Calibri" panose="020F0502020204030204" pitchFamily="34" charset="0"/>
              <a:cs typeface="Arial" panose="020B0604020202020204" pitchFamily="34" charset="0"/>
            </a:endParaRPr>
          </a:p>
          <a:p>
            <a:r>
              <a:rPr lang="en-GB" sz="2000" dirty="0">
                <a:effectLst/>
                <a:ea typeface="Calibri" panose="020F0502020204030204" pitchFamily="34" charset="0"/>
              </a:rPr>
              <a:t>Please note: the IPC measures in these resources do not align with the national IPC requirements in Wales. See here for NHS Wales guidance: </a:t>
            </a:r>
            <a:r>
              <a:rPr lang="en-GB" sz="2000" u="sng" dirty="0">
                <a:solidFill>
                  <a:srgbClr val="0563C1"/>
                </a:solidFill>
                <a:effectLst/>
                <a:ea typeface="Calibri" panose="020F0502020204030204" pitchFamily="34" charset="0"/>
                <a:hlinkClick r:id="rId3"/>
              </a:rPr>
              <a:t>Guidance - Public Health Wales (</a:t>
            </a:r>
            <a:r>
              <a:rPr lang="en-GB" sz="2000" u="sng" dirty="0" err="1">
                <a:solidFill>
                  <a:srgbClr val="0563C1"/>
                </a:solidFill>
                <a:effectLst/>
                <a:ea typeface="Calibri" panose="020F0502020204030204" pitchFamily="34" charset="0"/>
                <a:hlinkClick r:id="rId3"/>
              </a:rPr>
              <a:t>nhs.wales</a:t>
            </a:r>
            <a:r>
              <a:rPr lang="en-GB" sz="2000" u="sng" dirty="0">
                <a:solidFill>
                  <a:srgbClr val="0563C1"/>
                </a:solidFill>
                <a:effectLst/>
                <a:ea typeface="Calibri" panose="020F0502020204030204" pitchFamily="34" charset="0"/>
                <a:hlinkClick r:id="rId3"/>
              </a:rPr>
              <a:t>)</a:t>
            </a:r>
            <a:r>
              <a:rPr lang="en-GB" sz="2000" dirty="0">
                <a:solidFill>
                  <a:srgbClr val="002060"/>
                </a:solidFill>
                <a:effectLst/>
                <a:ea typeface="Calibri" panose="020F0502020204030204" pitchFamily="34" charset="0"/>
              </a:rPr>
              <a:t>.</a:t>
            </a:r>
          </a:p>
          <a:p>
            <a:endParaRPr lang="en-GB" dirty="0"/>
          </a:p>
        </p:txBody>
      </p:sp>
      <p:sp>
        <p:nvSpPr>
          <p:cNvPr id="5" name="Slide Number Placeholder 4">
            <a:extLst>
              <a:ext uri="{FF2B5EF4-FFF2-40B4-BE49-F238E27FC236}">
                <a16:creationId xmlns:a16="http://schemas.microsoft.com/office/drawing/2014/main" id="{4E100795-4F7F-8D7C-E86B-3EFE75EFD0A5}"/>
              </a:ext>
            </a:extLst>
          </p:cNvPr>
          <p:cNvSpPr>
            <a:spLocks noGrp="1"/>
          </p:cNvSpPr>
          <p:nvPr>
            <p:ph type="sldNum" sz="quarter" idx="12"/>
          </p:nvPr>
        </p:nvSpPr>
        <p:spPr/>
        <p:txBody>
          <a:bodyPr/>
          <a:lstStyle/>
          <a:p>
            <a:fld id="{561D0CCE-8DCC-44DC-A653-AE62B1D84A52}" type="slidenum">
              <a:rPr lang="en-GB" smtClean="0"/>
              <a:pPr/>
              <a:t>23</a:t>
            </a:fld>
            <a:endParaRPr lang="en-GB"/>
          </a:p>
        </p:txBody>
      </p:sp>
      <p:pic>
        <p:nvPicPr>
          <p:cNvPr id="6" name="Picture 5">
            <a:extLst>
              <a:ext uri="{FF2B5EF4-FFF2-40B4-BE49-F238E27FC236}">
                <a16:creationId xmlns:a16="http://schemas.microsoft.com/office/drawing/2014/main" id="{1A54BDB4-67B9-47D5-BFD8-C6CF2BB9E088}"/>
              </a:ext>
            </a:extLst>
          </p:cNvPr>
          <p:cNvPicPr>
            <a:picLocks noChangeAspect="1"/>
          </p:cNvPicPr>
          <p:nvPr/>
        </p:nvPicPr>
        <p:blipFill rotWithShape="1">
          <a:blip r:embed="rId4"/>
          <a:srcRect l="5816" t="50001" r="69708" b="40674"/>
          <a:stretch/>
        </p:blipFill>
        <p:spPr>
          <a:xfrm>
            <a:off x="3565890" y="2934503"/>
            <a:ext cx="4387609" cy="940330"/>
          </a:xfrm>
          <a:prstGeom prst="rect">
            <a:avLst/>
          </a:prstGeom>
        </p:spPr>
      </p:pic>
      <p:pic>
        <p:nvPicPr>
          <p:cNvPr id="7" name="Content Placeholder 6">
            <a:extLst>
              <a:ext uri="{FF2B5EF4-FFF2-40B4-BE49-F238E27FC236}">
                <a16:creationId xmlns:a16="http://schemas.microsoft.com/office/drawing/2014/main" id="{67D96285-E77F-43A9-A023-D76616485659}"/>
              </a:ext>
            </a:extLst>
          </p:cNvPr>
          <p:cNvPicPr>
            <a:picLocks noGrp="1" noChangeAspect="1"/>
          </p:cNvPicPr>
          <p:nvPr/>
        </p:nvPicPr>
        <p:blipFill rotWithShape="1">
          <a:blip r:embed="rId5"/>
          <a:srcRect l="64156" t="59949" r="7634" b="24136"/>
          <a:stretch/>
        </p:blipFill>
        <p:spPr>
          <a:xfrm>
            <a:off x="1846076" y="3945642"/>
            <a:ext cx="7827235" cy="2483889"/>
          </a:xfrm>
          <a:prstGeom prst="rect">
            <a:avLst/>
          </a:prstGeom>
        </p:spPr>
      </p:pic>
    </p:spTree>
    <p:extLst>
      <p:ext uri="{BB962C8B-B14F-4D97-AF65-F5344CB8AC3E}">
        <p14:creationId xmlns:p14="http://schemas.microsoft.com/office/powerpoint/2010/main" val="93690627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F9F314-7187-2ACE-390C-4E9589E43DCD}"/>
              </a:ext>
            </a:extLst>
          </p:cNvPr>
          <p:cNvSpPr>
            <a:spLocks noGrp="1"/>
          </p:cNvSpPr>
          <p:nvPr>
            <p:ph type="title"/>
          </p:nvPr>
        </p:nvSpPr>
        <p:spPr>
          <a:xfrm>
            <a:off x="-21491" y="17623"/>
            <a:ext cx="12092152" cy="856703"/>
          </a:xfrm>
        </p:spPr>
        <p:txBody>
          <a:bodyPr/>
          <a:lstStyle/>
          <a:p>
            <a:pPr algn="ctr"/>
            <a:r>
              <a:rPr lang="en-GB" sz="3200" b="1" dirty="0"/>
              <a:t>Dilution:</a:t>
            </a:r>
            <a:r>
              <a:rPr lang="en-GB" sz="3200" b="1" dirty="0">
                <a:effectLst/>
                <a:latin typeface="+mj-lt"/>
                <a:ea typeface="Calibri" panose="020F0502020204030204" pitchFamily="34" charset="0"/>
              </a:rPr>
              <a:t> Comirnaty</a:t>
            </a:r>
            <a:r>
              <a:rPr lang="en-GB" sz="3200" b="1" baseline="30000" dirty="0">
                <a:effectLst/>
                <a:latin typeface="+mj-lt"/>
                <a:ea typeface="Calibri" panose="020F0502020204030204" pitchFamily="34" charset="0"/>
              </a:rPr>
              <a:t>®</a:t>
            </a:r>
            <a:r>
              <a:rPr lang="en-GB" sz="3200" b="1" dirty="0">
                <a:effectLst/>
                <a:latin typeface="+mj-lt"/>
                <a:ea typeface="Calibri" panose="020F0502020204030204" pitchFamily="34" charset="0"/>
              </a:rPr>
              <a:t> JN.1 3 microgram per dose dispersion for injection COVID-19 mRNA Vaccine</a:t>
            </a:r>
            <a:r>
              <a:rPr lang="en-GB" sz="3200" b="1" dirty="0"/>
              <a:t> (1)</a:t>
            </a:r>
          </a:p>
        </p:txBody>
      </p:sp>
      <p:sp>
        <p:nvSpPr>
          <p:cNvPr id="3" name="Content Placeholder 2">
            <a:extLst>
              <a:ext uri="{FF2B5EF4-FFF2-40B4-BE49-F238E27FC236}">
                <a16:creationId xmlns:a16="http://schemas.microsoft.com/office/drawing/2014/main" id="{9FA486E8-3A68-F339-56B2-91A4D60327C1}"/>
              </a:ext>
            </a:extLst>
          </p:cNvPr>
          <p:cNvSpPr>
            <a:spLocks noGrp="1"/>
          </p:cNvSpPr>
          <p:nvPr>
            <p:ph idx="1"/>
          </p:nvPr>
        </p:nvSpPr>
        <p:spPr>
          <a:xfrm>
            <a:off x="838200" y="1145485"/>
            <a:ext cx="10273496" cy="4729655"/>
          </a:xfrm>
        </p:spPr>
        <p:txBody>
          <a:bodyPr/>
          <a:lstStyle/>
          <a:p>
            <a:pPr algn="l"/>
            <a:r>
              <a:rPr lang="en-GB" sz="2000" b="0" i="0" dirty="0">
                <a:solidFill>
                  <a:srgbClr val="002060"/>
                </a:solidFill>
                <a:effectLst/>
              </a:rPr>
              <a:t>Allow the thawed vial to come to room temperature and gently invert it 10 times prior to dilution. Do not shake.</a:t>
            </a:r>
          </a:p>
          <a:p>
            <a:pPr algn="l"/>
            <a:r>
              <a:rPr lang="en-GB" sz="2000" b="0" i="0" dirty="0">
                <a:solidFill>
                  <a:srgbClr val="002060"/>
                </a:solidFill>
                <a:effectLst/>
              </a:rPr>
              <a:t>Prior to dilution, the thawed dispersion may contain white to off-white opaque amorphous particles.</a:t>
            </a:r>
          </a:p>
          <a:p>
            <a:pPr algn="l"/>
            <a:r>
              <a:rPr lang="en-GB" sz="2000" b="0" i="0" dirty="0">
                <a:solidFill>
                  <a:srgbClr val="002060"/>
                </a:solidFill>
                <a:effectLst/>
              </a:rPr>
              <a:t>The thawed vaccine must be diluted in its original vial with </a:t>
            </a:r>
            <a:r>
              <a:rPr lang="en-GB" sz="2000" b="1" i="0" dirty="0">
                <a:solidFill>
                  <a:srgbClr val="002060"/>
                </a:solidFill>
                <a:effectLst/>
              </a:rPr>
              <a:t>1.1 mL sodium chloride 9 mg/mL (0.9%) solution for injection</a:t>
            </a:r>
            <a:r>
              <a:rPr lang="en-GB" sz="2000" b="0" i="0" dirty="0">
                <a:solidFill>
                  <a:srgbClr val="002060"/>
                </a:solidFill>
                <a:effectLst/>
              </a:rPr>
              <a:t>, using a 21 gauge or narrower needle and aseptic techniques.</a:t>
            </a:r>
          </a:p>
          <a:p>
            <a:pPr algn="just">
              <a:spcBef>
                <a:spcPts val="600"/>
              </a:spcBef>
              <a:spcAft>
                <a:spcPts val="600"/>
              </a:spcAft>
            </a:pPr>
            <a:endParaRPr lang="en-GB" sz="2000" dirty="0">
              <a:solidFill>
                <a:srgbClr val="002060"/>
              </a:solidFill>
              <a:effectLst/>
              <a:ea typeface="Times New Roman" panose="02020603050405020304" pitchFamily="18" charset="0"/>
            </a:endParaRPr>
          </a:p>
          <a:p>
            <a:endParaRPr lang="en-GB" dirty="0"/>
          </a:p>
        </p:txBody>
      </p:sp>
      <p:sp>
        <p:nvSpPr>
          <p:cNvPr id="5" name="Slide Number Placeholder 4">
            <a:extLst>
              <a:ext uri="{FF2B5EF4-FFF2-40B4-BE49-F238E27FC236}">
                <a16:creationId xmlns:a16="http://schemas.microsoft.com/office/drawing/2014/main" id="{B1F78599-B262-D335-3B52-9157F6EEE444}"/>
              </a:ext>
            </a:extLst>
          </p:cNvPr>
          <p:cNvSpPr>
            <a:spLocks noGrp="1"/>
          </p:cNvSpPr>
          <p:nvPr>
            <p:ph type="sldNum" sz="quarter" idx="12"/>
          </p:nvPr>
        </p:nvSpPr>
        <p:spPr/>
        <p:txBody>
          <a:bodyPr/>
          <a:lstStyle/>
          <a:p>
            <a:fld id="{561D0CCE-8DCC-44DC-A653-AE62B1D84A52}" type="slidenum">
              <a:rPr lang="en-GB" smtClean="0"/>
              <a:pPr/>
              <a:t>24</a:t>
            </a:fld>
            <a:endParaRPr lang="en-GB"/>
          </a:p>
        </p:txBody>
      </p:sp>
      <p:pic>
        <p:nvPicPr>
          <p:cNvPr id="9" name="Picture 8">
            <a:extLst>
              <a:ext uri="{FF2B5EF4-FFF2-40B4-BE49-F238E27FC236}">
                <a16:creationId xmlns:a16="http://schemas.microsoft.com/office/drawing/2014/main" id="{C4A3F82B-6A8D-7374-2FB2-D1679CB15769}"/>
              </a:ext>
            </a:extLst>
          </p:cNvPr>
          <p:cNvPicPr>
            <a:picLocks noChangeAspect="1"/>
          </p:cNvPicPr>
          <p:nvPr/>
        </p:nvPicPr>
        <p:blipFill rotWithShape="1">
          <a:blip r:embed="rId3"/>
          <a:srcRect l="12645" t="32644" r="16356" b="30230"/>
          <a:stretch/>
        </p:blipFill>
        <p:spPr>
          <a:xfrm>
            <a:off x="4776863" y="3715881"/>
            <a:ext cx="5734944" cy="1686865"/>
          </a:xfrm>
          <a:prstGeom prst="rect">
            <a:avLst/>
          </a:prstGeom>
        </p:spPr>
      </p:pic>
      <p:sp>
        <p:nvSpPr>
          <p:cNvPr id="11" name="TextBox 10">
            <a:extLst>
              <a:ext uri="{FF2B5EF4-FFF2-40B4-BE49-F238E27FC236}">
                <a16:creationId xmlns:a16="http://schemas.microsoft.com/office/drawing/2014/main" id="{1A6BC6BB-C341-7806-6B0C-344D4F4E3335}"/>
              </a:ext>
            </a:extLst>
          </p:cNvPr>
          <p:cNvSpPr txBox="1"/>
          <p:nvPr/>
        </p:nvSpPr>
        <p:spPr>
          <a:xfrm>
            <a:off x="3137092" y="5621291"/>
            <a:ext cx="5901977" cy="373757"/>
          </a:xfrm>
          <a:prstGeom prst="rect">
            <a:avLst/>
          </a:prstGeom>
          <a:noFill/>
        </p:spPr>
        <p:txBody>
          <a:bodyPr wrap="square">
            <a:spAutoFit/>
          </a:bodyPr>
          <a:lstStyle/>
          <a:p>
            <a:pPr lvl="0">
              <a:lnSpc>
                <a:spcPct val="107000"/>
              </a:lnSpc>
              <a:spcAft>
                <a:spcPts val="800"/>
              </a:spcAft>
            </a:pPr>
            <a:r>
              <a:rPr lang="en-GB" sz="1800" u="sng" dirty="0">
                <a:solidFill>
                  <a:srgbClr val="0563C1"/>
                </a:solidFill>
                <a:effectLst/>
                <a:latin typeface="Arial" panose="020B0604020202020204" pitchFamily="34" charset="0"/>
                <a:ea typeface="Calibri" panose="020F0502020204030204" pitchFamily="34" charset="0"/>
                <a:cs typeface="Arial" panose="020B0604020202020204" pitchFamily="34" charset="0"/>
                <a:hlinkClick r:id="rId4"/>
              </a:rPr>
              <a:t>https://resources.gandn.com/vanishpoint-online-training</a:t>
            </a:r>
            <a:endParaRPr lang="en-GB" sz="1800" dirty="0">
              <a:effectLst/>
              <a:latin typeface="Calibri" panose="020F0502020204030204" pitchFamily="34" charset="0"/>
              <a:ea typeface="Calibri" panose="020F0502020204030204" pitchFamily="34" charset="0"/>
              <a:cs typeface="Arial" panose="020B0604020202020204" pitchFamily="34" charset="0"/>
            </a:endParaRPr>
          </a:p>
        </p:txBody>
      </p:sp>
      <p:pic>
        <p:nvPicPr>
          <p:cNvPr id="7" name="Content Placeholder 7">
            <a:extLst>
              <a:ext uri="{FF2B5EF4-FFF2-40B4-BE49-F238E27FC236}">
                <a16:creationId xmlns:a16="http://schemas.microsoft.com/office/drawing/2014/main" id="{859E16FA-6DE1-D518-BE3C-CE6B29619FCB}"/>
              </a:ext>
            </a:extLst>
          </p:cNvPr>
          <p:cNvPicPr>
            <a:picLocks noChangeAspect="1"/>
          </p:cNvPicPr>
          <p:nvPr/>
        </p:nvPicPr>
        <p:blipFill>
          <a:blip r:embed="rId5"/>
          <a:stretch>
            <a:fillRect/>
          </a:stretch>
        </p:blipFill>
        <p:spPr>
          <a:xfrm>
            <a:off x="2128106" y="3538663"/>
            <a:ext cx="1462174" cy="2088007"/>
          </a:xfrm>
          <a:prstGeom prst="rect">
            <a:avLst/>
          </a:prstGeom>
        </p:spPr>
      </p:pic>
    </p:spTree>
    <p:extLst>
      <p:ext uri="{BB962C8B-B14F-4D97-AF65-F5344CB8AC3E}">
        <p14:creationId xmlns:p14="http://schemas.microsoft.com/office/powerpoint/2010/main" val="75935419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364423-9579-8F83-BE7F-BD038F838344}"/>
              </a:ext>
            </a:extLst>
          </p:cNvPr>
          <p:cNvSpPr>
            <a:spLocks noGrp="1"/>
          </p:cNvSpPr>
          <p:nvPr>
            <p:ph type="title"/>
          </p:nvPr>
        </p:nvSpPr>
        <p:spPr>
          <a:xfrm>
            <a:off x="134092" y="119304"/>
            <a:ext cx="11682248" cy="1325563"/>
          </a:xfrm>
        </p:spPr>
        <p:txBody>
          <a:bodyPr/>
          <a:lstStyle/>
          <a:p>
            <a:pPr algn="ctr"/>
            <a:r>
              <a:rPr lang="en-GB" sz="3200" b="1" dirty="0"/>
              <a:t>Dilution:</a:t>
            </a:r>
            <a:r>
              <a:rPr lang="en-GB" sz="3200" b="1" dirty="0">
                <a:effectLst/>
                <a:latin typeface="+mj-lt"/>
                <a:ea typeface="Calibri" panose="020F0502020204030204" pitchFamily="34" charset="0"/>
              </a:rPr>
              <a:t> </a:t>
            </a:r>
            <a:r>
              <a:rPr lang="en-GB" sz="3200" b="1" dirty="0">
                <a:effectLst/>
                <a:latin typeface="Arial" panose="020B0604020202020204" pitchFamily="34" charset="0"/>
                <a:ea typeface="Calibri" panose="020F0502020204030204" pitchFamily="34" charset="0"/>
              </a:rPr>
              <a:t>Pfizer </a:t>
            </a:r>
            <a:r>
              <a:rPr lang="en-GB" sz="3200" b="1" dirty="0">
                <a:effectLst/>
                <a:latin typeface="+mj-lt"/>
                <a:ea typeface="Calibri" panose="020F0502020204030204" pitchFamily="34" charset="0"/>
              </a:rPr>
              <a:t>Comirnaty</a:t>
            </a:r>
            <a:r>
              <a:rPr lang="en-GB" sz="3200" b="1" baseline="30000" dirty="0">
                <a:effectLst/>
                <a:latin typeface="+mj-lt"/>
                <a:ea typeface="Calibri" panose="020F0502020204030204" pitchFamily="34" charset="0"/>
              </a:rPr>
              <a:t>® </a:t>
            </a:r>
            <a:r>
              <a:rPr lang="en-GB" sz="3200" b="1" dirty="0">
                <a:effectLst/>
                <a:latin typeface="+mj-lt"/>
                <a:ea typeface="Calibri" panose="020F0502020204030204" pitchFamily="34" charset="0"/>
              </a:rPr>
              <a:t>JN.1 3 microgram per dose dispersion for injection COVID-19 mRNA Vaccine</a:t>
            </a:r>
            <a:r>
              <a:rPr lang="en-GB" sz="3200" b="1" dirty="0"/>
              <a:t> (2)</a:t>
            </a:r>
          </a:p>
        </p:txBody>
      </p:sp>
      <p:sp>
        <p:nvSpPr>
          <p:cNvPr id="3" name="Content Placeholder 2">
            <a:extLst>
              <a:ext uri="{FF2B5EF4-FFF2-40B4-BE49-F238E27FC236}">
                <a16:creationId xmlns:a16="http://schemas.microsoft.com/office/drawing/2014/main" id="{8C3B2E08-94B4-D608-80DD-F6CCDF887541}"/>
              </a:ext>
            </a:extLst>
          </p:cNvPr>
          <p:cNvSpPr>
            <a:spLocks noGrp="1"/>
          </p:cNvSpPr>
          <p:nvPr>
            <p:ph idx="1"/>
          </p:nvPr>
        </p:nvSpPr>
        <p:spPr>
          <a:xfrm>
            <a:off x="828368" y="1505807"/>
            <a:ext cx="10164980" cy="4351338"/>
          </a:xfrm>
        </p:spPr>
        <p:txBody>
          <a:bodyPr/>
          <a:lstStyle/>
          <a:p>
            <a:pPr algn="just"/>
            <a:r>
              <a:rPr lang="en-GB" sz="2400" b="0" i="0" dirty="0">
                <a:solidFill>
                  <a:srgbClr val="002060"/>
                </a:solidFill>
                <a:effectLst/>
              </a:rPr>
              <a:t>Equalise vial pressure before removing the needle from the vial stopper by withdrawing 1.1 mL air into the empty diluent syringe.</a:t>
            </a:r>
            <a:endParaRPr lang="en-GB" sz="2400" dirty="0">
              <a:solidFill>
                <a:srgbClr val="002060"/>
              </a:solidFill>
            </a:endParaRPr>
          </a:p>
        </p:txBody>
      </p:sp>
      <p:sp>
        <p:nvSpPr>
          <p:cNvPr id="5" name="Slide Number Placeholder 4">
            <a:extLst>
              <a:ext uri="{FF2B5EF4-FFF2-40B4-BE49-F238E27FC236}">
                <a16:creationId xmlns:a16="http://schemas.microsoft.com/office/drawing/2014/main" id="{31BA816E-A5CB-7947-91BA-5F53D651AB1A}"/>
              </a:ext>
            </a:extLst>
          </p:cNvPr>
          <p:cNvSpPr>
            <a:spLocks noGrp="1"/>
          </p:cNvSpPr>
          <p:nvPr>
            <p:ph type="sldNum" sz="quarter" idx="12"/>
          </p:nvPr>
        </p:nvSpPr>
        <p:spPr/>
        <p:txBody>
          <a:bodyPr/>
          <a:lstStyle/>
          <a:p>
            <a:fld id="{561D0CCE-8DCC-44DC-A653-AE62B1D84A52}" type="slidenum">
              <a:rPr lang="en-GB" smtClean="0"/>
              <a:pPr/>
              <a:t>25</a:t>
            </a:fld>
            <a:endParaRPr lang="en-GB"/>
          </a:p>
        </p:txBody>
      </p:sp>
      <p:pic>
        <p:nvPicPr>
          <p:cNvPr id="9" name="Picture 8">
            <a:extLst>
              <a:ext uri="{FF2B5EF4-FFF2-40B4-BE49-F238E27FC236}">
                <a16:creationId xmlns:a16="http://schemas.microsoft.com/office/drawing/2014/main" id="{535F40F2-A514-D79F-4069-23DE247972D3}"/>
              </a:ext>
            </a:extLst>
          </p:cNvPr>
          <p:cNvPicPr>
            <a:picLocks noChangeAspect="1"/>
          </p:cNvPicPr>
          <p:nvPr/>
        </p:nvPicPr>
        <p:blipFill rotWithShape="1">
          <a:blip r:embed="rId3"/>
          <a:srcRect l="12645" t="32644" r="16356" b="30230"/>
          <a:stretch/>
        </p:blipFill>
        <p:spPr>
          <a:xfrm>
            <a:off x="4381779" y="3129175"/>
            <a:ext cx="5734944" cy="1686865"/>
          </a:xfrm>
          <a:prstGeom prst="rect">
            <a:avLst/>
          </a:prstGeom>
        </p:spPr>
      </p:pic>
      <p:sp>
        <p:nvSpPr>
          <p:cNvPr id="10" name="TextBox 9">
            <a:extLst>
              <a:ext uri="{FF2B5EF4-FFF2-40B4-BE49-F238E27FC236}">
                <a16:creationId xmlns:a16="http://schemas.microsoft.com/office/drawing/2014/main" id="{9E97F1D2-D4CD-8BE9-8B3A-5AC5378D95E0}"/>
              </a:ext>
            </a:extLst>
          </p:cNvPr>
          <p:cNvSpPr txBox="1"/>
          <p:nvPr/>
        </p:nvSpPr>
        <p:spPr>
          <a:xfrm>
            <a:off x="2774067" y="5443817"/>
            <a:ext cx="6996282" cy="373757"/>
          </a:xfrm>
          <a:prstGeom prst="rect">
            <a:avLst/>
          </a:prstGeom>
          <a:noFill/>
        </p:spPr>
        <p:txBody>
          <a:bodyPr wrap="square">
            <a:spAutoFit/>
          </a:bodyPr>
          <a:lstStyle/>
          <a:p>
            <a:pPr lvl="0">
              <a:lnSpc>
                <a:spcPct val="107000"/>
              </a:lnSpc>
              <a:spcAft>
                <a:spcPts val="800"/>
              </a:spcAft>
            </a:pPr>
            <a:r>
              <a:rPr lang="en-GB" sz="1800" u="sng" dirty="0">
                <a:solidFill>
                  <a:srgbClr val="0563C1"/>
                </a:solidFill>
                <a:effectLst/>
                <a:latin typeface="Arial" panose="020B0604020202020204" pitchFamily="34" charset="0"/>
                <a:ea typeface="Calibri" panose="020F0502020204030204" pitchFamily="34" charset="0"/>
                <a:cs typeface="Arial" panose="020B0604020202020204" pitchFamily="34" charset="0"/>
                <a:hlinkClick r:id="rId4"/>
              </a:rPr>
              <a:t>https://resources.gandn.com/vanishpoint-online-training</a:t>
            </a:r>
            <a:endParaRPr lang="en-GB" sz="1800" dirty="0">
              <a:effectLst/>
              <a:latin typeface="Calibri" panose="020F0502020204030204" pitchFamily="34" charset="0"/>
              <a:ea typeface="Calibri" panose="020F0502020204030204" pitchFamily="34" charset="0"/>
              <a:cs typeface="Arial" panose="020B0604020202020204" pitchFamily="34" charset="0"/>
            </a:endParaRPr>
          </a:p>
        </p:txBody>
      </p:sp>
      <p:pic>
        <p:nvPicPr>
          <p:cNvPr id="6" name="Content Placeholder 7">
            <a:extLst>
              <a:ext uri="{FF2B5EF4-FFF2-40B4-BE49-F238E27FC236}">
                <a16:creationId xmlns:a16="http://schemas.microsoft.com/office/drawing/2014/main" id="{116210DD-8FF2-5E9B-9243-7247E2237044}"/>
              </a:ext>
            </a:extLst>
          </p:cNvPr>
          <p:cNvPicPr>
            <a:picLocks noChangeAspect="1"/>
          </p:cNvPicPr>
          <p:nvPr/>
        </p:nvPicPr>
        <p:blipFill>
          <a:blip r:embed="rId5"/>
          <a:stretch>
            <a:fillRect/>
          </a:stretch>
        </p:blipFill>
        <p:spPr>
          <a:xfrm>
            <a:off x="2042980" y="2856605"/>
            <a:ext cx="1462174" cy="2088007"/>
          </a:xfrm>
          <a:prstGeom prst="rect">
            <a:avLst/>
          </a:prstGeom>
        </p:spPr>
      </p:pic>
    </p:spTree>
    <p:extLst>
      <p:ext uri="{BB962C8B-B14F-4D97-AF65-F5344CB8AC3E}">
        <p14:creationId xmlns:p14="http://schemas.microsoft.com/office/powerpoint/2010/main" val="151611022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506A3E-C7E7-6DC2-CFC4-11D7E2B672CD}"/>
              </a:ext>
            </a:extLst>
          </p:cNvPr>
          <p:cNvSpPr>
            <a:spLocks noGrp="1"/>
          </p:cNvSpPr>
          <p:nvPr>
            <p:ph type="title"/>
          </p:nvPr>
        </p:nvSpPr>
        <p:spPr>
          <a:xfrm>
            <a:off x="275896" y="207471"/>
            <a:ext cx="11280227" cy="911882"/>
          </a:xfrm>
        </p:spPr>
        <p:txBody>
          <a:bodyPr/>
          <a:lstStyle/>
          <a:p>
            <a:pPr algn="ctr"/>
            <a:r>
              <a:rPr lang="en-GB" sz="3200" b="1" dirty="0"/>
              <a:t>Dilution:</a:t>
            </a:r>
            <a:r>
              <a:rPr lang="en-GB" sz="3200" b="1" dirty="0">
                <a:effectLst/>
                <a:latin typeface="+mj-lt"/>
                <a:ea typeface="Calibri" panose="020F0502020204030204" pitchFamily="34" charset="0"/>
              </a:rPr>
              <a:t> </a:t>
            </a:r>
            <a:r>
              <a:rPr lang="en-GB" sz="3200" b="1" dirty="0">
                <a:effectLst/>
                <a:latin typeface="Arial" panose="020B0604020202020204" pitchFamily="34" charset="0"/>
                <a:ea typeface="Calibri" panose="020F0502020204030204" pitchFamily="34" charset="0"/>
              </a:rPr>
              <a:t>Pfizer </a:t>
            </a:r>
            <a:r>
              <a:rPr lang="en-GB" sz="3200" b="1" dirty="0">
                <a:effectLst/>
                <a:latin typeface="+mj-lt"/>
                <a:ea typeface="Calibri" panose="020F0502020204030204" pitchFamily="34" charset="0"/>
              </a:rPr>
              <a:t>Comirnaty</a:t>
            </a:r>
            <a:r>
              <a:rPr lang="en-GB" sz="3200" b="1" baseline="30000" dirty="0">
                <a:effectLst/>
                <a:latin typeface="+mj-lt"/>
                <a:ea typeface="Calibri" panose="020F0502020204030204" pitchFamily="34" charset="0"/>
              </a:rPr>
              <a:t>® </a:t>
            </a:r>
            <a:r>
              <a:rPr lang="en-GB" sz="3200" b="1" dirty="0">
                <a:effectLst/>
                <a:latin typeface="+mj-lt"/>
                <a:ea typeface="Calibri" panose="020F0502020204030204" pitchFamily="34" charset="0"/>
              </a:rPr>
              <a:t>JN.1 3 microgram per dose dispersion for injection COVID-19 mRNA Vaccine</a:t>
            </a:r>
            <a:r>
              <a:rPr lang="en-GB" sz="3200" b="1" dirty="0"/>
              <a:t> (3)</a:t>
            </a:r>
            <a:endParaRPr lang="en-GB" sz="3200" dirty="0"/>
          </a:p>
        </p:txBody>
      </p:sp>
      <p:sp>
        <p:nvSpPr>
          <p:cNvPr id="3" name="Content Placeholder 2">
            <a:extLst>
              <a:ext uri="{FF2B5EF4-FFF2-40B4-BE49-F238E27FC236}">
                <a16:creationId xmlns:a16="http://schemas.microsoft.com/office/drawing/2014/main" id="{5ECCB3DB-6243-02D0-4D60-76181DE54CDF}"/>
              </a:ext>
            </a:extLst>
          </p:cNvPr>
          <p:cNvSpPr>
            <a:spLocks noGrp="1"/>
          </p:cNvSpPr>
          <p:nvPr>
            <p:ph idx="1"/>
          </p:nvPr>
        </p:nvSpPr>
        <p:spPr>
          <a:xfrm>
            <a:off x="712077" y="1562182"/>
            <a:ext cx="7288922" cy="4351338"/>
          </a:xfrm>
        </p:spPr>
        <p:txBody>
          <a:bodyPr/>
          <a:lstStyle/>
          <a:p>
            <a:pPr algn="just">
              <a:spcBef>
                <a:spcPts val="600"/>
              </a:spcBef>
              <a:spcAft>
                <a:spcPts val="600"/>
              </a:spcAft>
            </a:pPr>
            <a:r>
              <a:rPr lang="en-GB" sz="2000" b="1" dirty="0">
                <a:solidFill>
                  <a:srgbClr val="002060"/>
                </a:solidFill>
                <a:effectLst/>
                <a:latin typeface="Arial" panose="020B0604020202020204" pitchFamily="34" charset="0"/>
                <a:ea typeface="Times New Roman" panose="02020603050405020304" pitchFamily="18" charset="0"/>
              </a:rPr>
              <a:t>Gently invert the diluted dispersion 10 times. Do not shake</a:t>
            </a:r>
            <a:endParaRPr lang="en-GB" sz="2000" b="1" dirty="0">
              <a:solidFill>
                <a:srgbClr val="002060"/>
              </a:solidFill>
              <a:effectLst/>
              <a:latin typeface="Times New Roman" panose="02020603050405020304" pitchFamily="18" charset="0"/>
              <a:ea typeface="Times New Roman" panose="02020603050405020304" pitchFamily="18" charset="0"/>
            </a:endParaRPr>
          </a:p>
          <a:p>
            <a:pPr algn="just">
              <a:spcBef>
                <a:spcPts val="600"/>
              </a:spcBef>
              <a:spcAft>
                <a:spcPts val="600"/>
              </a:spcAft>
            </a:pPr>
            <a:r>
              <a:rPr lang="en-GB" sz="2000" dirty="0">
                <a:solidFill>
                  <a:srgbClr val="002060"/>
                </a:solidFill>
                <a:effectLst/>
                <a:latin typeface="Arial" panose="020B0604020202020204" pitchFamily="34" charset="0"/>
                <a:ea typeface="Times New Roman" panose="02020603050405020304" pitchFamily="18" charset="0"/>
              </a:rPr>
              <a:t>The diluted vaccine should present as a white to off-white dispersion with no particulates visible</a:t>
            </a:r>
            <a:r>
              <a:rPr lang="en-GB" sz="2000" dirty="0">
                <a:effectLst/>
                <a:latin typeface="Arial" panose="020B0604020202020204" pitchFamily="34" charset="0"/>
                <a:ea typeface="Times New Roman" panose="02020603050405020304" pitchFamily="18" charset="0"/>
              </a:rPr>
              <a:t>. Do not use the diluted vaccine if particulates or discolouration are present</a:t>
            </a:r>
            <a:endParaRPr lang="en-GB" sz="2000" dirty="0">
              <a:effectLst/>
              <a:latin typeface="Times New Roman" panose="02020603050405020304" pitchFamily="18" charset="0"/>
              <a:ea typeface="Times New Roman" panose="02020603050405020304" pitchFamily="18" charset="0"/>
            </a:endParaRPr>
          </a:p>
          <a:p>
            <a:pPr algn="just">
              <a:spcBef>
                <a:spcPts val="600"/>
              </a:spcBef>
              <a:spcAft>
                <a:spcPts val="600"/>
              </a:spcAft>
            </a:pPr>
            <a:r>
              <a:rPr lang="en-GB" sz="2000" dirty="0">
                <a:effectLst/>
                <a:latin typeface="Arial" panose="020B0604020202020204" pitchFamily="34" charset="0"/>
                <a:ea typeface="Times New Roman" panose="02020603050405020304" pitchFamily="18" charset="0"/>
              </a:rPr>
              <a:t>The diluted vials should be marked with the appropriate </a:t>
            </a:r>
            <a:r>
              <a:rPr lang="en-GB" sz="2000" b="1" dirty="0">
                <a:effectLst/>
                <a:latin typeface="Arial" panose="020B0604020202020204" pitchFamily="34" charset="0"/>
                <a:ea typeface="Times New Roman" panose="02020603050405020304" pitchFamily="18" charset="0"/>
              </a:rPr>
              <a:t>discard date and time</a:t>
            </a:r>
            <a:endParaRPr lang="en-GB" sz="2000" b="1" dirty="0">
              <a:effectLst/>
              <a:latin typeface="Times New Roman" panose="02020603050405020304" pitchFamily="18" charset="0"/>
              <a:ea typeface="Times New Roman" panose="02020603050405020304" pitchFamily="18" charset="0"/>
            </a:endParaRPr>
          </a:p>
          <a:p>
            <a:pPr algn="just">
              <a:spcBef>
                <a:spcPts val="600"/>
              </a:spcBef>
              <a:spcAft>
                <a:spcPts val="600"/>
              </a:spcAft>
            </a:pPr>
            <a:r>
              <a:rPr lang="en-GB" sz="2000" b="1" dirty="0">
                <a:effectLst/>
                <a:latin typeface="Arial" panose="020B0604020202020204" pitchFamily="34" charset="0"/>
                <a:ea typeface="Times New Roman" panose="02020603050405020304" pitchFamily="18" charset="0"/>
              </a:rPr>
              <a:t>After dilution </a:t>
            </a:r>
            <a:r>
              <a:rPr lang="en-GB" sz="2000" dirty="0">
                <a:effectLst/>
                <a:latin typeface="Arial" panose="020B0604020202020204" pitchFamily="34" charset="0"/>
                <a:ea typeface="Times New Roman" panose="02020603050405020304" pitchFamily="18" charset="0"/>
              </a:rPr>
              <a:t>store at 2ºC to 30ºC and use within </a:t>
            </a:r>
            <a:r>
              <a:rPr lang="en-GB" sz="2000" b="1" dirty="0">
                <a:effectLst/>
                <a:latin typeface="Arial" panose="020B0604020202020204" pitchFamily="34" charset="0"/>
                <a:ea typeface="Times New Roman" panose="02020603050405020304" pitchFamily="18" charset="0"/>
              </a:rPr>
              <a:t>12 hours</a:t>
            </a:r>
            <a:endParaRPr lang="en-GB" sz="2000" b="1" dirty="0">
              <a:effectLst/>
              <a:latin typeface="Times New Roman" panose="02020603050405020304" pitchFamily="18" charset="0"/>
              <a:ea typeface="Times New Roman" panose="02020603050405020304" pitchFamily="18" charset="0"/>
            </a:endParaRPr>
          </a:p>
          <a:p>
            <a:pPr algn="just">
              <a:spcBef>
                <a:spcPts val="600"/>
              </a:spcBef>
              <a:spcAft>
                <a:spcPts val="600"/>
              </a:spcAft>
            </a:pPr>
            <a:r>
              <a:rPr lang="en-GB" sz="2000" dirty="0">
                <a:effectLst/>
                <a:latin typeface="Arial" panose="020B0604020202020204" pitchFamily="34" charset="0"/>
                <a:ea typeface="Times New Roman" panose="02020603050405020304" pitchFamily="18" charset="0"/>
              </a:rPr>
              <a:t>Do not freeze or shake the diluted dispersion. If refrigerated, allow the diluted dispersion to come to room temperature prior to use.</a:t>
            </a:r>
            <a:endParaRPr lang="en-GB" sz="2000" dirty="0">
              <a:effectLst/>
              <a:latin typeface="Times New Roman" panose="02020603050405020304" pitchFamily="18" charset="0"/>
              <a:ea typeface="Times New Roman" panose="02020603050405020304" pitchFamily="18" charset="0"/>
            </a:endParaRPr>
          </a:p>
          <a:p>
            <a:endParaRPr lang="en-GB" dirty="0"/>
          </a:p>
        </p:txBody>
      </p:sp>
      <p:sp>
        <p:nvSpPr>
          <p:cNvPr id="5" name="Slide Number Placeholder 4">
            <a:extLst>
              <a:ext uri="{FF2B5EF4-FFF2-40B4-BE49-F238E27FC236}">
                <a16:creationId xmlns:a16="http://schemas.microsoft.com/office/drawing/2014/main" id="{80BAC7DB-2F54-399B-A774-6C692218E245}"/>
              </a:ext>
            </a:extLst>
          </p:cNvPr>
          <p:cNvSpPr>
            <a:spLocks noGrp="1"/>
          </p:cNvSpPr>
          <p:nvPr>
            <p:ph type="sldNum" sz="quarter" idx="12"/>
          </p:nvPr>
        </p:nvSpPr>
        <p:spPr/>
        <p:txBody>
          <a:bodyPr/>
          <a:lstStyle/>
          <a:p>
            <a:fld id="{561D0CCE-8DCC-44DC-A653-AE62B1D84A52}" type="slidenum">
              <a:rPr lang="en-GB" smtClean="0"/>
              <a:pPr/>
              <a:t>26</a:t>
            </a:fld>
            <a:endParaRPr lang="en-GB"/>
          </a:p>
        </p:txBody>
      </p:sp>
      <p:pic>
        <p:nvPicPr>
          <p:cNvPr id="7" name="Picture 6">
            <a:extLst>
              <a:ext uri="{FF2B5EF4-FFF2-40B4-BE49-F238E27FC236}">
                <a16:creationId xmlns:a16="http://schemas.microsoft.com/office/drawing/2014/main" id="{BBAED4B0-247E-FC66-1B35-DDFED55A3AB6}"/>
              </a:ext>
            </a:extLst>
          </p:cNvPr>
          <p:cNvPicPr>
            <a:picLocks noChangeAspect="1"/>
          </p:cNvPicPr>
          <p:nvPr/>
        </p:nvPicPr>
        <p:blipFill rotWithShape="1">
          <a:blip r:embed="rId3"/>
          <a:srcRect l="30582" t="18621" r="50862" b="33448"/>
          <a:stretch/>
        </p:blipFill>
        <p:spPr>
          <a:xfrm>
            <a:off x="8773511" y="1229947"/>
            <a:ext cx="1638300" cy="2380385"/>
          </a:xfrm>
          <a:prstGeom prst="rect">
            <a:avLst/>
          </a:prstGeom>
        </p:spPr>
      </p:pic>
      <p:pic>
        <p:nvPicPr>
          <p:cNvPr id="9" name="Picture 8">
            <a:extLst>
              <a:ext uri="{FF2B5EF4-FFF2-40B4-BE49-F238E27FC236}">
                <a16:creationId xmlns:a16="http://schemas.microsoft.com/office/drawing/2014/main" id="{D47EE604-B44F-4065-6CB5-6E677206B196}"/>
              </a:ext>
            </a:extLst>
          </p:cNvPr>
          <p:cNvPicPr>
            <a:picLocks noChangeAspect="1"/>
          </p:cNvPicPr>
          <p:nvPr/>
        </p:nvPicPr>
        <p:blipFill rotWithShape="1">
          <a:blip r:embed="rId4"/>
          <a:srcRect l="26702" t="58506" r="47565" b="5977"/>
          <a:stretch/>
        </p:blipFill>
        <p:spPr>
          <a:xfrm>
            <a:off x="8551176" y="3776314"/>
            <a:ext cx="2802624" cy="2175906"/>
          </a:xfrm>
          <a:prstGeom prst="rect">
            <a:avLst/>
          </a:prstGeom>
        </p:spPr>
      </p:pic>
    </p:spTree>
    <p:extLst>
      <p:ext uri="{BB962C8B-B14F-4D97-AF65-F5344CB8AC3E}">
        <p14:creationId xmlns:p14="http://schemas.microsoft.com/office/powerpoint/2010/main" val="393978181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7FDD80-5D8F-81FA-351F-69AA462F68B0}"/>
              </a:ext>
            </a:extLst>
          </p:cNvPr>
          <p:cNvSpPr>
            <a:spLocks noGrp="1"/>
          </p:cNvSpPr>
          <p:nvPr>
            <p:ph type="title"/>
          </p:nvPr>
        </p:nvSpPr>
        <p:spPr>
          <a:xfrm>
            <a:off x="0" y="136525"/>
            <a:ext cx="12192000" cy="714813"/>
          </a:xfrm>
        </p:spPr>
        <p:txBody>
          <a:bodyPr/>
          <a:lstStyle/>
          <a:p>
            <a:pPr algn="ctr"/>
            <a:r>
              <a:rPr lang="en-GB" sz="2800" b="1" dirty="0"/>
              <a:t>Dose preparation:</a:t>
            </a:r>
            <a:r>
              <a:rPr lang="en-GB" sz="2800" b="1" dirty="0">
                <a:effectLst/>
                <a:latin typeface="+mj-lt"/>
                <a:ea typeface="Calibri" panose="020F0502020204030204" pitchFamily="34" charset="0"/>
              </a:rPr>
              <a:t> </a:t>
            </a:r>
            <a:r>
              <a:rPr lang="en-GB" sz="2800" b="1" dirty="0">
                <a:effectLst/>
                <a:latin typeface="Arial" panose="020B0604020202020204" pitchFamily="34" charset="0"/>
                <a:ea typeface="Calibri" panose="020F0502020204030204" pitchFamily="34" charset="0"/>
              </a:rPr>
              <a:t>Pfizer </a:t>
            </a:r>
            <a:r>
              <a:rPr lang="en-GB" sz="2800" b="1" dirty="0">
                <a:effectLst/>
                <a:latin typeface="+mj-lt"/>
                <a:ea typeface="Calibri" panose="020F0502020204030204" pitchFamily="34" charset="0"/>
              </a:rPr>
              <a:t>Comirnaty</a:t>
            </a:r>
            <a:r>
              <a:rPr lang="en-GB" sz="2800" b="1" baseline="30000" dirty="0">
                <a:effectLst/>
                <a:latin typeface="+mj-lt"/>
                <a:ea typeface="Calibri" panose="020F0502020204030204" pitchFamily="34" charset="0"/>
              </a:rPr>
              <a:t>® </a:t>
            </a:r>
            <a:r>
              <a:rPr lang="en-GB" sz="2800" b="1" dirty="0">
                <a:effectLst/>
                <a:latin typeface="+mj-lt"/>
                <a:ea typeface="Calibri" panose="020F0502020204030204" pitchFamily="34" charset="0"/>
              </a:rPr>
              <a:t>JN.1  3 microgram per dose dispersion for injection COVID-19 mRNA Vaccine</a:t>
            </a:r>
            <a:r>
              <a:rPr lang="en-GB" sz="2800" b="1" dirty="0"/>
              <a:t> </a:t>
            </a:r>
            <a:endParaRPr lang="en-GB" sz="2800" dirty="0"/>
          </a:p>
        </p:txBody>
      </p:sp>
      <p:sp>
        <p:nvSpPr>
          <p:cNvPr id="3" name="Content Placeholder 2">
            <a:extLst>
              <a:ext uri="{FF2B5EF4-FFF2-40B4-BE49-F238E27FC236}">
                <a16:creationId xmlns:a16="http://schemas.microsoft.com/office/drawing/2014/main" id="{9D4AA011-1F75-8D6D-570D-51AA25B1BF3F}"/>
              </a:ext>
            </a:extLst>
          </p:cNvPr>
          <p:cNvSpPr>
            <a:spLocks noGrp="1"/>
          </p:cNvSpPr>
          <p:nvPr>
            <p:ph idx="1"/>
          </p:nvPr>
        </p:nvSpPr>
        <p:spPr>
          <a:xfrm>
            <a:off x="522891" y="1253331"/>
            <a:ext cx="8904890" cy="4351338"/>
          </a:xfrm>
        </p:spPr>
        <p:txBody>
          <a:bodyPr/>
          <a:lstStyle/>
          <a:p>
            <a:r>
              <a:rPr lang="en-GB" sz="1800" dirty="0">
                <a:solidFill>
                  <a:srgbClr val="212A73"/>
                </a:solidFill>
                <a:effectLst/>
                <a:latin typeface="Arial" panose="020B0604020202020204" pitchFamily="34" charset="0"/>
                <a:ea typeface="Times New Roman" panose="02020603050405020304" pitchFamily="18" charset="0"/>
              </a:rPr>
              <a:t>Check product name, batch number and expiry date prior to administration.</a:t>
            </a:r>
            <a:endParaRPr lang="en-GB" sz="1800" dirty="0">
              <a:solidFill>
                <a:srgbClr val="212A73"/>
              </a:solidFill>
              <a:effectLst/>
              <a:latin typeface="Times New Roman" panose="02020603050405020304" pitchFamily="18" charset="0"/>
              <a:ea typeface="Times New Roman" panose="02020603050405020304" pitchFamily="18" charset="0"/>
            </a:endParaRPr>
          </a:p>
          <a:p>
            <a:pPr algn="l"/>
            <a:r>
              <a:rPr lang="en-GB" sz="1800" dirty="0"/>
              <a:t>After dilution, the vial contains 1.58 mL from which </a:t>
            </a:r>
            <a:r>
              <a:rPr lang="en-GB" sz="1800" b="1" dirty="0"/>
              <a:t>3 doses of 0.3 mL </a:t>
            </a:r>
            <a:r>
              <a:rPr lang="en-GB" sz="1800" dirty="0"/>
              <a:t>can be extracted.</a:t>
            </a:r>
          </a:p>
          <a:p>
            <a:pPr algn="l"/>
            <a:r>
              <a:rPr lang="en-GB" sz="1800" dirty="0"/>
              <a:t>Using aseptic technique, cleanse the vial stopper with a single-use antiseptic swab.</a:t>
            </a:r>
          </a:p>
          <a:p>
            <a:pPr algn="l"/>
            <a:r>
              <a:rPr lang="en-GB" sz="1800" dirty="0"/>
              <a:t> Withdraw </a:t>
            </a:r>
            <a:r>
              <a:rPr lang="en-GB" sz="1800" b="1" dirty="0"/>
              <a:t>0.3 mL </a:t>
            </a:r>
            <a:r>
              <a:rPr lang="en-GB" sz="1800" dirty="0"/>
              <a:t>of Comirnaty JN.1 for infants and children aged 6 months to 4 years. Standard syringes and/or needles can be used in order to extract 3 doses from a single vial.</a:t>
            </a:r>
          </a:p>
          <a:p>
            <a:pPr algn="l"/>
            <a:r>
              <a:rPr lang="en-GB" sz="1800" dirty="0"/>
              <a:t> Each dose must contain </a:t>
            </a:r>
            <a:r>
              <a:rPr lang="en-GB" sz="1800" b="1" dirty="0"/>
              <a:t>0.3 mL </a:t>
            </a:r>
            <a:r>
              <a:rPr lang="en-GB" sz="1800" dirty="0"/>
              <a:t>of vaccine.</a:t>
            </a:r>
          </a:p>
          <a:p>
            <a:pPr algn="l"/>
            <a:r>
              <a:rPr lang="en-GB" sz="1800" dirty="0"/>
              <a:t> If the amount of vaccine remaining in the vial cannot provide a full dose of </a:t>
            </a:r>
            <a:r>
              <a:rPr lang="en-GB" sz="1800" b="1" dirty="0"/>
              <a:t>0.3 mL</a:t>
            </a:r>
            <a:r>
              <a:rPr lang="en-GB" sz="1800" dirty="0"/>
              <a:t>,  discard the vial and any excess volume.</a:t>
            </a:r>
          </a:p>
          <a:p>
            <a:pPr algn="l"/>
            <a:r>
              <a:rPr lang="en-GB" sz="1800" dirty="0"/>
              <a:t> Discard any unused vaccine within 12 hours after dilution.</a:t>
            </a:r>
          </a:p>
          <a:p>
            <a:pPr marL="0" indent="0" algn="l">
              <a:buNone/>
            </a:pPr>
            <a:r>
              <a:rPr lang="en-GB" sz="1800" b="1" dirty="0"/>
              <a:t>Disposal</a:t>
            </a:r>
          </a:p>
          <a:p>
            <a:pPr algn="l"/>
            <a:r>
              <a:rPr lang="en-GB" sz="1800" dirty="0"/>
              <a:t>Any unused medicinal product or waste material should be disposed of in accordance with local requirements.</a:t>
            </a:r>
          </a:p>
          <a:p>
            <a:endParaRPr lang="en-GB" dirty="0"/>
          </a:p>
        </p:txBody>
      </p:sp>
      <p:sp>
        <p:nvSpPr>
          <p:cNvPr id="5" name="Slide Number Placeholder 4">
            <a:extLst>
              <a:ext uri="{FF2B5EF4-FFF2-40B4-BE49-F238E27FC236}">
                <a16:creationId xmlns:a16="http://schemas.microsoft.com/office/drawing/2014/main" id="{13591685-051A-0D1B-4073-F37B928AA502}"/>
              </a:ext>
            </a:extLst>
          </p:cNvPr>
          <p:cNvSpPr>
            <a:spLocks noGrp="1"/>
          </p:cNvSpPr>
          <p:nvPr>
            <p:ph type="sldNum" sz="quarter" idx="12"/>
          </p:nvPr>
        </p:nvSpPr>
        <p:spPr/>
        <p:txBody>
          <a:bodyPr/>
          <a:lstStyle/>
          <a:p>
            <a:fld id="{561D0CCE-8DCC-44DC-A653-AE62B1D84A52}" type="slidenum">
              <a:rPr lang="en-GB" smtClean="0"/>
              <a:pPr/>
              <a:t>27</a:t>
            </a:fld>
            <a:endParaRPr lang="en-GB"/>
          </a:p>
        </p:txBody>
      </p:sp>
      <p:pic>
        <p:nvPicPr>
          <p:cNvPr id="4" name="Picture 3">
            <a:extLst>
              <a:ext uri="{FF2B5EF4-FFF2-40B4-BE49-F238E27FC236}">
                <a16:creationId xmlns:a16="http://schemas.microsoft.com/office/drawing/2014/main" id="{9F5F55F0-1E29-0423-A6ED-7BADAF670E72}"/>
              </a:ext>
            </a:extLst>
          </p:cNvPr>
          <p:cNvPicPr>
            <a:picLocks noChangeAspect="1"/>
          </p:cNvPicPr>
          <p:nvPr/>
        </p:nvPicPr>
        <p:blipFill rotWithShape="1">
          <a:blip r:embed="rId3"/>
          <a:srcRect l="25955" t="23970" r="51544" b="25992"/>
          <a:stretch/>
        </p:blipFill>
        <p:spPr>
          <a:xfrm>
            <a:off x="9427781" y="1494130"/>
            <a:ext cx="2618619" cy="3275725"/>
          </a:xfrm>
          <a:prstGeom prst="rect">
            <a:avLst/>
          </a:prstGeom>
        </p:spPr>
      </p:pic>
    </p:spTree>
    <p:extLst>
      <p:ext uri="{BB962C8B-B14F-4D97-AF65-F5344CB8AC3E}">
        <p14:creationId xmlns:p14="http://schemas.microsoft.com/office/powerpoint/2010/main" val="250592315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EB7B89-AFD4-B874-D7F9-56142E41BCF3}"/>
              </a:ext>
            </a:extLst>
          </p:cNvPr>
          <p:cNvSpPr>
            <a:spLocks noGrp="1"/>
          </p:cNvSpPr>
          <p:nvPr>
            <p:ph type="title"/>
          </p:nvPr>
        </p:nvSpPr>
        <p:spPr>
          <a:xfrm>
            <a:off x="953948" y="44232"/>
            <a:ext cx="10515600" cy="615525"/>
          </a:xfrm>
        </p:spPr>
        <p:txBody>
          <a:bodyPr/>
          <a:lstStyle/>
          <a:p>
            <a:r>
              <a:rPr lang="en-GB" sz="4000" b="1" dirty="0"/>
              <a:t>Dosing and schedule</a:t>
            </a:r>
          </a:p>
        </p:txBody>
      </p:sp>
      <p:sp>
        <p:nvSpPr>
          <p:cNvPr id="3" name="Content Placeholder 2">
            <a:extLst>
              <a:ext uri="{FF2B5EF4-FFF2-40B4-BE49-F238E27FC236}">
                <a16:creationId xmlns:a16="http://schemas.microsoft.com/office/drawing/2014/main" id="{CD373CF9-575D-D11F-C932-B3209509EAAD}"/>
              </a:ext>
            </a:extLst>
          </p:cNvPr>
          <p:cNvSpPr>
            <a:spLocks noGrp="1"/>
          </p:cNvSpPr>
          <p:nvPr>
            <p:ph idx="1"/>
          </p:nvPr>
        </p:nvSpPr>
        <p:spPr>
          <a:xfrm>
            <a:off x="175549" y="1040938"/>
            <a:ext cx="11840902" cy="4685306"/>
          </a:xfrm>
        </p:spPr>
        <p:txBody>
          <a:bodyPr/>
          <a:lstStyle/>
          <a:p>
            <a:r>
              <a:rPr lang="en-GB" sz="1800" dirty="0"/>
              <a:t>The </a:t>
            </a:r>
            <a:r>
              <a:rPr lang="en-GB" sz="1800" dirty="0">
                <a:hlinkClick r:id="rId3"/>
              </a:rPr>
              <a:t>SmPC</a:t>
            </a:r>
            <a:r>
              <a:rPr lang="en-GB" sz="1800" dirty="0"/>
              <a:t> </a:t>
            </a:r>
            <a:r>
              <a:rPr lang="en-GB" sz="1800" dirty="0">
                <a:effectLst/>
                <a:latin typeface="Arial" panose="020B0604020202020204" pitchFamily="34" charset="0"/>
                <a:ea typeface="Calibri" panose="020F0502020204030204" pitchFamily="34" charset="0"/>
              </a:rPr>
              <a:t>Pfizer Comirnaty </a:t>
            </a:r>
            <a:r>
              <a:rPr lang="en-GB" sz="1800" dirty="0"/>
              <a:t>JN.1</a:t>
            </a:r>
            <a:r>
              <a:rPr lang="en-GB" sz="1800" dirty="0">
                <a:effectLst/>
                <a:latin typeface="+mj-lt"/>
                <a:ea typeface="Calibri" panose="020F0502020204030204" pitchFamily="34" charset="0"/>
              </a:rPr>
              <a:t> 3 microgram per dose dispersion for injection COVID-19 mRNA Vaccine</a:t>
            </a:r>
            <a:r>
              <a:rPr lang="en-GB" sz="1800" dirty="0"/>
              <a:t> recommends a second dose is administered 3 weeks after the first dose followed by a third dose 8 weeks after the second dose however, the</a:t>
            </a:r>
            <a:r>
              <a:rPr lang="en-GB" sz="1800" b="1" dirty="0"/>
              <a:t> </a:t>
            </a:r>
            <a:r>
              <a:rPr lang="en-GB" sz="1800" dirty="0"/>
              <a:t>JCVI advises that children aged 6 months to 4 years in a clinical risk group (as defined in the </a:t>
            </a:r>
            <a:r>
              <a:rPr lang="en-GB" sz="1800" dirty="0">
                <a:hlinkClick r:id="rId4"/>
              </a:rPr>
              <a:t>Green Book</a:t>
            </a:r>
            <a:r>
              <a:rPr lang="en-GB" sz="1800" dirty="0"/>
              <a:t>) should be offered </a:t>
            </a:r>
            <a:r>
              <a:rPr lang="en-GB" sz="1800" b="1" dirty="0"/>
              <a:t>two doses of JN.1</a:t>
            </a:r>
            <a:r>
              <a:rPr lang="en-GB" sz="1800" dirty="0">
                <a:effectLst/>
                <a:latin typeface="+mj-lt"/>
                <a:ea typeface="Calibri" panose="020F0502020204030204" pitchFamily="34" charset="0"/>
              </a:rPr>
              <a:t> 3 microgram per dose dispersion for injection COVID-19 mRNA Vaccine</a:t>
            </a:r>
            <a:r>
              <a:rPr lang="en-GB" sz="1800" dirty="0"/>
              <a:t> </a:t>
            </a:r>
          </a:p>
          <a:p>
            <a:r>
              <a:rPr lang="en-GB" sz="1800" dirty="0"/>
              <a:t>Therefore, </a:t>
            </a:r>
            <a:r>
              <a:rPr lang="en-GB" sz="1800" dirty="0">
                <a:effectLst/>
                <a:latin typeface="Arial" panose="020B0604020202020204" pitchFamily="34" charset="0"/>
                <a:ea typeface="Calibri" panose="020F0502020204030204" pitchFamily="34" charset="0"/>
              </a:rPr>
              <a:t>Pfizer</a:t>
            </a:r>
            <a:r>
              <a:rPr lang="en-GB" sz="1800" b="1" dirty="0">
                <a:effectLst/>
                <a:latin typeface="Arial" panose="020B0604020202020204" pitchFamily="34" charset="0"/>
                <a:ea typeface="Calibri" panose="020F0502020204030204" pitchFamily="34" charset="0"/>
              </a:rPr>
              <a:t> </a:t>
            </a:r>
            <a:r>
              <a:rPr lang="en-GB" sz="1800" dirty="0"/>
              <a:t>Comirnaty® COVID-19 mRNA vaccine should be administered under a PGD in accordance with recommendations from the JCVI and </a:t>
            </a:r>
            <a:r>
              <a:rPr lang="en-GB" sz="1800" dirty="0">
                <a:hlinkClick r:id="rId4"/>
              </a:rPr>
              <a:t>Chapter 14a</a:t>
            </a:r>
            <a:r>
              <a:rPr lang="en-GB" sz="1800" dirty="0"/>
              <a:t> of the Green Book for the delivery of the COVID-19 vaccination programme. </a:t>
            </a:r>
            <a:r>
              <a:rPr lang="en-GB" sz="1800" b="1" dirty="0"/>
              <a:t>This use would be off-label.</a:t>
            </a:r>
          </a:p>
          <a:p>
            <a:r>
              <a:rPr lang="en-GB" sz="1800" dirty="0"/>
              <a:t>JCVI advised that all second and any subsequent seasonal doses should be given at a minimum interval of three months. </a:t>
            </a:r>
          </a:p>
          <a:p>
            <a:pPr marL="0" indent="0">
              <a:buNone/>
            </a:pPr>
            <a:r>
              <a:rPr lang="en-GB" sz="1800" b="1" dirty="0"/>
              <a:t>To note:</a:t>
            </a:r>
          </a:p>
          <a:p>
            <a:r>
              <a:rPr lang="en-GB" sz="1800" dirty="0"/>
              <a:t>Individuals aged six months and above with severe immunosuppression may be considered for additional doses </a:t>
            </a:r>
            <a:r>
              <a:rPr lang="en-GB" sz="1800" b="1" dirty="0"/>
              <a:t>ideally at an interval of 8 to 12 weeks from the previous dose. </a:t>
            </a:r>
            <a:r>
              <a:rPr lang="en-GB" sz="1800" dirty="0"/>
              <a:t>Where the specialist has advised an exception, then the interval may be reduced to a </a:t>
            </a:r>
            <a:r>
              <a:rPr lang="en-GB" sz="1800" b="1" dirty="0"/>
              <a:t>minimum of three weeks </a:t>
            </a:r>
            <a:r>
              <a:rPr lang="en-GB" sz="1800" dirty="0"/>
              <a:t>for any of the vaccine products. </a:t>
            </a:r>
          </a:p>
          <a:p>
            <a:endParaRPr lang="en-GB" sz="2000" dirty="0"/>
          </a:p>
          <a:p>
            <a:pPr marL="0" indent="0">
              <a:buNone/>
            </a:pPr>
            <a:endParaRPr lang="en-GB" sz="2000" dirty="0"/>
          </a:p>
        </p:txBody>
      </p:sp>
      <p:sp>
        <p:nvSpPr>
          <p:cNvPr id="5" name="Slide Number Placeholder 4">
            <a:extLst>
              <a:ext uri="{FF2B5EF4-FFF2-40B4-BE49-F238E27FC236}">
                <a16:creationId xmlns:a16="http://schemas.microsoft.com/office/drawing/2014/main" id="{CC15EB3E-0F09-7912-48E1-66980C78DD7A}"/>
              </a:ext>
            </a:extLst>
          </p:cNvPr>
          <p:cNvSpPr>
            <a:spLocks noGrp="1"/>
          </p:cNvSpPr>
          <p:nvPr>
            <p:ph type="sldNum" sz="quarter" idx="12"/>
          </p:nvPr>
        </p:nvSpPr>
        <p:spPr/>
        <p:txBody>
          <a:bodyPr/>
          <a:lstStyle/>
          <a:p>
            <a:fld id="{561D0CCE-8DCC-44DC-A653-AE62B1D84A52}" type="slidenum">
              <a:rPr lang="en-GB" smtClean="0"/>
              <a:pPr/>
              <a:t>28</a:t>
            </a:fld>
            <a:endParaRPr lang="en-GB"/>
          </a:p>
        </p:txBody>
      </p:sp>
    </p:spTree>
    <p:extLst>
      <p:ext uri="{BB962C8B-B14F-4D97-AF65-F5344CB8AC3E}">
        <p14:creationId xmlns:p14="http://schemas.microsoft.com/office/powerpoint/2010/main" val="171377858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9DD7DC-8741-9694-2CC6-EBD9E34E7FE3}"/>
              </a:ext>
            </a:extLst>
          </p:cNvPr>
          <p:cNvSpPr>
            <a:spLocks noGrp="1"/>
          </p:cNvSpPr>
          <p:nvPr>
            <p:ph type="title"/>
          </p:nvPr>
        </p:nvSpPr>
        <p:spPr>
          <a:xfrm>
            <a:off x="0" y="365125"/>
            <a:ext cx="12192000" cy="1325563"/>
          </a:xfrm>
        </p:spPr>
        <p:txBody>
          <a:bodyPr/>
          <a:lstStyle/>
          <a:p>
            <a:pPr algn="ctr"/>
            <a:r>
              <a:rPr lang="en-GB" sz="3600" b="1" dirty="0"/>
              <a:t>Patient Group Direction (PGD) only programme</a:t>
            </a:r>
          </a:p>
        </p:txBody>
      </p:sp>
      <p:sp>
        <p:nvSpPr>
          <p:cNvPr id="3" name="Content Placeholder 2">
            <a:extLst>
              <a:ext uri="{FF2B5EF4-FFF2-40B4-BE49-F238E27FC236}">
                <a16:creationId xmlns:a16="http://schemas.microsoft.com/office/drawing/2014/main" id="{8719B4C8-83FD-C670-8FA6-20CD8834F6F4}"/>
              </a:ext>
            </a:extLst>
          </p:cNvPr>
          <p:cNvSpPr>
            <a:spLocks noGrp="1"/>
          </p:cNvSpPr>
          <p:nvPr>
            <p:ph idx="1"/>
          </p:nvPr>
        </p:nvSpPr>
        <p:spPr>
          <a:xfrm>
            <a:off x="838200" y="1690688"/>
            <a:ext cx="10515600" cy="4351338"/>
          </a:xfrm>
        </p:spPr>
        <p:txBody>
          <a:bodyPr/>
          <a:lstStyle/>
          <a:p>
            <a:endParaRPr lang="en-GB" sz="2400" dirty="0">
              <a:hlinkClick r:id="rId2"/>
            </a:endParaRPr>
          </a:p>
          <a:p>
            <a:pPr marL="0" indent="0">
              <a:buNone/>
            </a:pPr>
            <a:r>
              <a:rPr lang="en-GB" sz="2400" dirty="0">
                <a:effectLst/>
                <a:ea typeface="Calibri" panose="020F0502020204030204" pitchFamily="34" charset="0"/>
              </a:rPr>
              <a:t>Pfizer Comirnaty</a:t>
            </a:r>
            <a:r>
              <a:rPr lang="en-GB" sz="2400" baseline="30000" dirty="0">
                <a:effectLst/>
                <a:ea typeface="Calibri" panose="020F0502020204030204" pitchFamily="34" charset="0"/>
              </a:rPr>
              <a:t>®</a:t>
            </a:r>
            <a:r>
              <a:rPr lang="en-GB" sz="2400" dirty="0">
                <a:effectLst/>
                <a:ea typeface="Calibri" panose="020F0502020204030204" pitchFamily="34" charset="0"/>
              </a:rPr>
              <a:t> JN.1 </a:t>
            </a:r>
            <a:r>
              <a:rPr lang="en-GB" sz="2400" dirty="0">
                <a:effectLst/>
                <a:latin typeface="+mj-lt"/>
                <a:ea typeface="Calibri" panose="020F0502020204030204" pitchFamily="34" charset="0"/>
              </a:rPr>
              <a:t>3 microgram per dose dispersion for injection COVID-19 mRNA Vaccine</a:t>
            </a:r>
            <a:r>
              <a:rPr lang="en-GB" sz="1600" dirty="0">
                <a:hlinkClick r:id="rId3"/>
              </a:rPr>
              <a:t> </a:t>
            </a:r>
            <a:r>
              <a:rPr lang="en-GB" sz="2400" dirty="0"/>
              <a:t>PGD will be available to view here: </a:t>
            </a:r>
            <a:r>
              <a:rPr lang="en-GB" sz="2400" dirty="0">
                <a:hlinkClick r:id="rId3"/>
              </a:rPr>
              <a:t>Patient Group Directions (PGD) - Welsh Medicines Advice Service (wales.nhs.uk)</a:t>
            </a:r>
            <a:endParaRPr lang="en-GB" sz="2400" dirty="0"/>
          </a:p>
        </p:txBody>
      </p:sp>
      <p:sp>
        <p:nvSpPr>
          <p:cNvPr id="5" name="Slide Number Placeholder 4">
            <a:extLst>
              <a:ext uri="{FF2B5EF4-FFF2-40B4-BE49-F238E27FC236}">
                <a16:creationId xmlns:a16="http://schemas.microsoft.com/office/drawing/2014/main" id="{E4582AEE-D2A5-BA61-49B0-B0B9E35A8B9A}"/>
              </a:ext>
            </a:extLst>
          </p:cNvPr>
          <p:cNvSpPr>
            <a:spLocks noGrp="1"/>
          </p:cNvSpPr>
          <p:nvPr>
            <p:ph type="sldNum" sz="quarter" idx="12"/>
          </p:nvPr>
        </p:nvSpPr>
        <p:spPr/>
        <p:txBody>
          <a:bodyPr/>
          <a:lstStyle/>
          <a:p>
            <a:fld id="{561D0CCE-8DCC-44DC-A653-AE62B1D84A52}" type="slidenum">
              <a:rPr lang="en-GB" smtClean="0"/>
              <a:pPr/>
              <a:t>29</a:t>
            </a:fld>
            <a:endParaRPr lang="en-GB"/>
          </a:p>
        </p:txBody>
      </p:sp>
    </p:spTree>
    <p:extLst>
      <p:ext uri="{BB962C8B-B14F-4D97-AF65-F5344CB8AC3E}">
        <p14:creationId xmlns:p14="http://schemas.microsoft.com/office/powerpoint/2010/main" val="369920247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3DD12A-699D-4540-9FC6-2A84BC7820C0}"/>
              </a:ext>
            </a:extLst>
          </p:cNvPr>
          <p:cNvSpPr>
            <a:spLocks noGrp="1"/>
          </p:cNvSpPr>
          <p:nvPr>
            <p:ph type="title"/>
          </p:nvPr>
        </p:nvSpPr>
        <p:spPr>
          <a:xfrm>
            <a:off x="0" y="68827"/>
            <a:ext cx="12192000" cy="580102"/>
          </a:xfrm>
        </p:spPr>
        <p:txBody>
          <a:bodyPr/>
          <a:lstStyle/>
          <a:p>
            <a:pPr algn="ctr"/>
            <a:r>
              <a:rPr lang="en-GB" sz="3600" b="1" dirty="0"/>
              <a:t>Acknowledgements</a:t>
            </a:r>
          </a:p>
        </p:txBody>
      </p:sp>
      <p:sp>
        <p:nvSpPr>
          <p:cNvPr id="3" name="Content Placeholder 2">
            <a:extLst>
              <a:ext uri="{FF2B5EF4-FFF2-40B4-BE49-F238E27FC236}">
                <a16:creationId xmlns:a16="http://schemas.microsoft.com/office/drawing/2014/main" id="{762D038C-BCE4-4337-B8DD-0CDC49AE6D95}"/>
              </a:ext>
            </a:extLst>
          </p:cNvPr>
          <p:cNvSpPr>
            <a:spLocks noGrp="1"/>
          </p:cNvSpPr>
          <p:nvPr>
            <p:ph idx="1"/>
          </p:nvPr>
        </p:nvSpPr>
        <p:spPr>
          <a:xfrm>
            <a:off x="737420" y="1495776"/>
            <a:ext cx="11454580" cy="3260664"/>
          </a:xfrm>
        </p:spPr>
        <p:txBody>
          <a:bodyPr/>
          <a:lstStyle/>
          <a:p>
            <a:r>
              <a:rPr lang="en-GB" sz="2400" dirty="0"/>
              <a:t>Vaccine Preventable Disease Programme</a:t>
            </a:r>
          </a:p>
          <a:p>
            <a:r>
              <a:rPr lang="en-GB" sz="2400" dirty="0"/>
              <a:t>Vaccine Programme Wales</a:t>
            </a:r>
          </a:p>
          <a:p>
            <a:r>
              <a:rPr lang="en-GB" sz="2400" dirty="0"/>
              <a:t>Welsh Medicines Advice Service</a:t>
            </a:r>
          </a:p>
          <a:p>
            <a:r>
              <a:rPr lang="en-GB" sz="2400" dirty="0"/>
              <a:t>Welsh Government</a:t>
            </a:r>
          </a:p>
          <a:p>
            <a:r>
              <a:rPr lang="en-GB" sz="2400" dirty="0"/>
              <a:t>JCVI</a:t>
            </a:r>
          </a:p>
          <a:p>
            <a:r>
              <a:rPr lang="en-GB" sz="2400" dirty="0"/>
              <a:t>Green Book</a:t>
            </a:r>
            <a:endParaRPr lang="en-GB" dirty="0"/>
          </a:p>
        </p:txBody>
      </p:sp>
      <p:sp>
        <p:nvSpPr>
          <p:cNvPr id="5" name="Slide Number Placeholder 4">
            <a:extLst>
              <a:ext uri="{FF2B5EF4-FFF2-40B4-BE49-F238E27FC236}">
                <a16:creationId xmlns:a16="http://schemas.microsoft.com/office/drawing/2014/main" id="{2106AC5E-1F09-4895-BE78-402EF5982874}"/>
              </a:ext>
            </a:extLst>
          </p:cNvPr>
          <p:cNvSpPr>
            <a:spLocks noGrp="1"/>
          </p:cNvSpPr>
          <p:nvPr>
            <p:ph type="sldNum" sz="quarter" idx="12"/>
          </p:nvPr>
        </p:nvSpPr>
        <p:spPr/>
        <p:txBody>
          <a:bodyPr/>
          <a:lstStyle/>
          <a:p>
            <a:fld id="{561D0CCE-8DCC-44DC-A653-AE62B1D84A52}" type="slidenum">
              <a:rPr lang="en-GB" smtClean="0"/>
              <a:pPr/>
              <a:t>3</a:t>
            </a:fld>
            <a:endParaRPr lang="en-GB" dirty="0"/>
          </a:p>
        </p:txBody>
      </p:sp>
    </p:spTree>
    <p:extLst>
      <p:ext uri="{BB962C8B-B14F-4D97-AF65-F5344CB8AC3E}">
        <p14:creationId xmlns:p14="http://schemas.microsoft.com/office/powerpoint/2010/main" val="267195265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8323" y="105798"/>
            <a:ext cx="11942380" cy="1077486"/>
          </a:xfrm>
        </p:spPr>
        <p:txBody>
          <a:bodyPr/>
          <a:lstStyle/>
          <a:p>
            <a:pPr algn="ctr"/>
            <a:r>
              <a:rPr lang="en-GB" sz="3200" b="1" dirty="0"/>
              <a:t>Administration: </a:t>
            </a:r>
            <a:r>
              <a:rPr lang="en-GB" sz="3200" b="1" dirty="0">
                <a:effectLst/>
                <a:latin typeface="Arial" panose="020B0604020202020204" pitchFamily="34" charset="0"/>
                <a:ea typeface="Calibri" panose="020F0502020204030204" pitchFamily="34" charset="0"/>
              </a:rPr>
              <a:t>Pfizer Comirnaty </a:t>
            </a:r>
            <a:r>
              <a:rPr lang="en-GB" sz="3200" b="1" dirty="0"/>
              <a:t>JN.1</a:t>
            </a:r>
            <a:r>
              <a:rPr lang="en-GB" sz="3200" b="1" dirty="0">
                <a:effectLst/>
                <a:latin typeface="+mj-lt"/>
                <a:ea typeface="Calibri" panose="020F0502020204030204" pitchFamily="34" charset="0"/>
              </a:rPr>
              <a:t> 3 microgram per dose dispersion for injection COVID-19 mRNA Vaccine</a:t>
            </a:r>
            <a:r>
              <a:rPr lang="en-GB" sz="3200" b="1" dirty="0"/>
              <a:t> to infants from 6 months to 4 years</a:t>
            </a:r>
          </a:p>
        </p:txBody>
      </p:sp>
      <p:sp>
        <p:nvSpPr>
          <p:cNvPr id="5" name="Slide Number Placeholder 4"/>
          <p:cNvSpPr>
            <a:spLocks noGrp="1"/>
          </p:cNvSpPr>
          <p:nvPr>
            <p:ph type="sldNum" sz="quarter" idx="12"/>
          </p:nvPr>
        </p:nvSpPr>
        <p:spPr/>
        <p:txBody>
          <a:bodyPr/>
          <a:lstStyle/>
          <a:p>
            <a:fld id="{561D0CCE-8DCC-44DC-A653-AE62B1D84A52}" type="slidenum">
              <a:rPr lang="en-GB" smtClean="0"/>
              <a:pPr/>
              <a:t>30</a:t>
            </a:fld>
            <a:endParaRPr lang="en-GB" dirty="0"/>
          </a:p>
        </p:txBody>
      </p:sp>
      <p:pic>
        <p:nvPicPr>
          <p:cNvPr id="6" name="Content Placeholder 5"/>
          <p:cNvPicPr>
            <a:picLocks noGrp="1" noChangeAspect="1"/>
          </p:cNvPicPr>
          <p:nvPr>
            <p:ph idx="1"/>
          </p:nvPr>
        </p:nvPicPr>
        <p:blipFill rotWithShape="1">
          <a:blip r:embed="rId3"/>
          <a:srcRect l="48448" t="17389" r="13800" b="22458"/>
          <a:stretch/>
        </p:blipFill>
        <p:spPr>
          <a:xfrm>
            <a:off x="956440" y="2467712"/>
            <a:ext cx="4742794" cy="4390288"/>
          </a:xfrm>
          <a:prstGeom prst="rect">
            <a:avLst/>
          </a:prstGeom>
        </p:spPr>
      </p:pic>
      <p:pic>
        <p:nvPicPr>
          <p:cNvPr id="7" name="Picture 6"/>
          <p:cNvPicPr>
            <a:picLocks noChangeAspect="1"/>
          </p:cNvPicPr>
          <p:nvPr/>
        </p:nvPicPr>
        <p:blipFill rotWithShape="1">
          <a:blip r:embed="rId4"/>
          <a:srcRect l="48829" t="17548" r="12654" b="24039"/>
          <a:stretch/>
        </p:blipFill>
        <p:spPr>
          <a:xfrm>
            <a:off x="5699234" y="2265286"/>
            <a:ext cx="5249917" cy="4592714"/>
          </a:xfrm>
          <a:prstGeom prst="rect">
            <a:avLst/>
          </a:prstGeom>
        </p:spPr>
      </p:pic>
      <p:sp>
        <p:nvSpPr>
          <p:cNvPr id="8" name="TextBox 7">
            <a:extLst>
              <a:ext uri="{FF2B5EF4-FFF2-40B4-BE49-F238E27FC236}">
                <a16:creationId xmlns:a16="http://schemas.microsoft.com/office/drawing/2014/main" id="{43D0041F-949E-9A74-C42A-D7A7064132C0}"/>
              </a:ext>
            </a:extLst>
          </p:cNvPr>
          <p:cNvSpPr txBox="1"/>
          <p:nvPr/>
        </p:nvSpPr>
        <p:spPr>
          <a:xfrm>
            <a:off x="249620" y="1578477"/>
            <a:ext cx="11942380" cy="646331"/>
          </a:xfrm>
          <a:prstGeom prst="rect">
            <a:avLst/>
          </a:prstGeom>
          <a:noFill/>
        </p:spPr>
        <p:txBody>
          <a:bodyPr wrap="square">
            <a:spAutoFit/>
          </a:bodyPr>
          <a:lstStyle/>
          <a:p>
            <a:pPr algn="ctr"/>
            <a:r>
              <a:rPr lang="en-GB" sz="1800" dirty="0">
                <a:solidFill>
                  <a:srgbClr val="002060"/>
                </a:solidFill>
                <a:effectLst/>
                <a:latin typeface="Arial" panose="020B0604020202020204" pitchFamily="34" charset="0"/>
                <a:ea typeface="Times New Roman" panose="02020603050405020304" pitchFamily="18" charset="0"/>
                <a:cs typeface="Times New Roman" panose="02020603050405020304" pitchFamily="18" charset="0"/>
              </a:rPr>
              <a:t>In infants from 6 to less than 12 months of age, the recommended injection site is the anterolateral aspect of the thigh. In individuals 1 year of age and older, the recommended injection site is the deltoid muscle.</a:t>
            </a:r>
            <a:r>
              <a:rPr lang="en-GB" sz="1800" dirty="0">
                <a:solidFill>
                  <a:srgbClr val="002060"/>
                </a:solidFill>
                <a:effectLst/>
                <a:latin typeface="Times New Roman" panose="02020603050405020304" pitchFamily="18" charset="0"/>
                <a:ea typeface="Times New Roman" panose="02020603050405020304" pitchFamily="18" charset="0"/>
              </a:rPr>
              <a:t>   </a:t>
            </a:r>
            <a:endParaRPr lang="en-GB" sz="1800" dirty="0">
              <a:solidFill>
                <a:srgbClr val="002060"/>
              </a:solidFill>
            </a:endParaRPr>
          </a:p>
        </p:txBody>
      </p:sp>
    </p:spTree>
    <p:extLst>
      <p:ext uri="{BB962C8B-B14F-4D97-AF65-F5344CB8AC3E}">
        <p14:creationId xmlns:p14="http://schemas.microsoft.com/office/powerpoint/2010/main" val="51551267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32BD97-925B-46CD-9B5C-D32045B26358}"/>
              </a:ext>
            </a:extLst>
          </p:cNvPr>
          <p:cNvSpPr>
            <a:spLocks noGrp="1"/>
          </p:cNvSpPr>
          <p:nvPr>
            <p:ph type="title"/>
          </p:nvPr>
        </p:nvSpPr>
        <p:spPr>
          <a:xfrm>
            <a:off x="838200" y="50800"/>
            <a:ext cx="10515600" cy="565649"/>
          </a:xfrm>
        </p:spPr>
        <p:txBody>
          <a:bodyPr/>
          <a:lstStyle/>
          <a:p>
            <a:pPr algn="ctr"/>
            <a:r>
              <a:rPr lang="en-GB" sz="3600" b="1" dirty="0"/>
              <a:t>Vaccination site</a:t>
            </a:r>
          </a:p>
        </p:txBody>
      </p:sp>
      <p:sp>
        <p:nvSpPr>
          <p:cNvPr id="3" name="Content Placeholder 2">
            <a:extLst>
              <a:ext uri="{FF2B5EF4-FFF2-40B4-BE49-F238E27FC236}">
                <a16:creationId xmlns:a16="http://schemas.microsoft.com/office/drawing/2014/main" id="{0521B173-8C06-413C-8BD6-E7416E374504}"/>
              </a:ext>
            </a:extLst>
          </p:cNvPr>
          <p:cNvSpPr>
            <a:spLocks noGrp="1"/>
          </p:cNvSpPr>
          <p:nvPr>
            <p:ph idx="1"/>
          </p:nvPr>
        </p:nvSpPr>
        <p:spPr>
          <a:xfrm>
            <a:off x="838200" y="837441"/>
            <a:ext cx="10515600" cy="5190379"/>
          </a:xfrm>
        </p:spPr>
        <p:txBody>
          <a:bodyPr/>
          <a:lstStyle/>
          <a:p>
            <a:r>
              <a:rPr lang="en-GB" sz="1800" dirty="0"/>
              <a:t>The vaccine should be administered intramuscularly. </a:t>
            </a:r>
          </a:p>
          <a:p>
            <a:r>
              <a:rPr lang="en-GB" sz="1800" dirty="0"/>
              <a:t>The preferred site is the deltoid muscle of the upper arm in individuals over 12 months of age and the </a:t>
            </a:r>
            <a:r>
              <a:rPr lang="en-GB" sz="1800" dirty="0">
                <a:solidFill>
                  <a:srgbClr val="002060"/>
                </a:solidFill>
                <a:effectLst/>
                <a:latin typeface="Arial" panose="020B0604020202020204" pitchFamily="34" charset="0"/>
                <a:ea typeface="Times New Roman" panose="02020603050405020304" pitchFamily="18" charset="0"/>
                <a:cs typeface="Times New Roman" panose="02020603050405020304" pitchFamily="18" charset="0"/>
              </a:rPr>
              <a:t>anterolateral aspect of the thigh in those under 12 months of age</a:t>
            </a:r>
            <a:r>
              <a:rPr lang="en-GB" sz="1800" dirty="0"/>
              <a:t>. </a:t>
            </a:r>
          </a:p>
          <a:p>
            <a:r>
              <a:rPr lang="en-GB" sz="1800" dirty="0"/>
              <a:t>The vaccine should not be mixed in the same syringe with any other vaccines or medicinal products.</a:t>
            </a:r>
          </a:p>
          <a:p>
            <a:pPr marL="0" indent="0">
              <a:lnSpc>
                <a:spcPct val="110000"/>
              </a:lnSpc>
              <a:spcBef>
                <a:spcPts val="0"/>
              </a:spcBef>
              <a:buNone/>
            </a:pPr>
            <a:endParaRPr lang="en-GB" sz="1800" dirty="0"/>
          </a:p>
          <a:p>
            <a:pPr marL="0" indent="0">
              <a:lnSpc>
                <a:spcPct val="110000"/>
              </a:lnSpc>
              <a:spcBef>
                <a:spcPts val="0"/>
              </a:spcBef>
              <a:buNone/>
            </a:pPr>
            <a:r>
              <a:rPr lang="en-GB" sz="1800" b="1" dirty="0"/>
              <a:t>Giving vaccine into the muscle: </a:t>
            </a:r>
          </a:p>
          <a:p>
            <a:pPr marL="457200" indent="-457200">
              <a:lnSpc>
                <a:spcPct val="110000"/>
              </a:lnSpc>
              <a:spcBef>
                <a:spcPts val="600"/>
              </a:spcBef>
              <a:buFont typeface="+mj-lt"/>
              <a:buAutoNum type="arabicParenR"/>
            </a:pPr>
            <a:r>
              <a:rPr lang="en-GB" sz="1800" dirty="0"/>
              <a:t>leads to a better immune response to the vaccine (as the muscle contains the </a:t>
            </a:r>
            <a:r>
              <a:rPr lang="en-GB" altLang="en-US" sz="1800" dirty="0"/>
              <a:t>appropriate cells necessary to initiate the immune response).</a:t>
            </a:r>
          </a:p>
          <a:p>
            <a:pPr marL="457200" indent="-457200">
              <a:lnSpc>
                <a:spcPct val="110000"/>
              </a:lnSpc>
              <a:spcBef>
                <a:spcPts val="0"/>
              </a:spcBef>
              <a:buFont typeface="+mj-lt"/>
              <a:buAutoNum type="arabicParenR"/>
            </a:pPr>
            <a:r>
              <a:rPr lang="en-GB" sz="1800" dirty="0"/>
              <a:t>is less likely to cause local reactions than if the vaccine is given into the skin (subcutaneously).</a:t>
            </a:r>
          </a:p>
          <a:p>
            <a:pPr marL="0" indent="0" eaLnBrk="1" hangingPunct="1">
              <a:lnSpc>
                <a:spcPct val="110000"/>
              </a:lnSpc>
              <a:spcBef>
                <a:spcPts val="1200"/>
              </a:spcBef>
              <a:buNone/>
            </a:pPr>
            <a:r>
              <a:rPr lang="en-GB" altLang="en-US" sz="1800" dirty="0"/>
              <a:t>The needle needs to be long enough to ensure vaccine is injected into the muscle. For this reason, a 25mm needle is being provided for administration of the COVID-19 vaccine</a:t>
            </a:r>
            <a:r>
              <a:rPr lang="en-GB" sz="1800" dirty="0"/>
              <a:t>.</a:t>
            </a:r>
          </a:p>
          <a:p>
            <a:endParaRPr lang="en-GB" dirty="0"/>
          </a:p>
        </p:txBody>
      </p:sp>
      <p:sp>
        <p:nvSpPr>
          <p:cNvPr id="5" name="Slide Number Placeholder 4">
            <a:extLst>
              <a:ext uri="{FF2B5EF4-FFF2-40B4-BE49-F238E27FC236}">
                <a16:creationId xmlns:a16="http://schemas.microsoft.com/office/drawing/2014/main" id="{A3497FED-4FCA-4586-8DEA-2772BFBCB76D}"/>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61D0CCE-8DCC-44DC-A653-AE62B1D84A52}" type="slidenum">
              <a:rPr kumimoji="0" lang="en-GB" sz="1800" b="1" i="0" u="none" strike="noStrike" kern="1200" cap="none" spc="0" normalizeH="0" baseline="0" noProof="0" smtClean="0">
                <a:ln>
                  <a:noFill/>
                </a:ln>
                <a:solidFill>
                  <a:prstClr val="white"/>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31</a:t>
            </a:fld>
            <a:endParaRPr kumimoji="0" lang="en-GB" sz="1800" b="1" i="0" u="none" strike="noStrike" kern="1200" cap="none" spc="0" normalizeH="0" baseline="0" noProof="0">
              <a:ln>
                <a:noFill/>
              </a:ln>
              <a:solidFill>
                <a:prstClr val="white"/>
              </a:solidFill>
              <a:effectLst/>
              <a:uLnTx/>
              <a:uFillTx/>
              <a:latin typeface="Arial"/>
              <a:ea typeface="+mn-ea"/>
              <a:cs typeface="+mn-cs"/>
            </a:endParaRPr>
          </a:p>
        </p:txBody>
      </p:sp>
    </p:spTree>
    <p:extLst>
      <p:ext uri="{BB962C8B-B14F-4D97-AF65-F5344CB8AC3E}">
        <p14:creationId xmlns:p14="http://schemas.microsoft.com/office/powerpoint/2010/main" val="304662692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7288909B-6CA8-4F4E-9521-1E9B932D681A}"/>
              </a:ext>
            </a:extLst>
          </p:cNvPr>
          <p:cNvSpPr>
            <a:spLocks noGrp="1"/>
          </p:cNvSpPr>
          <p:nvPr>
            <p:ph type="title"/>
          </p:nvPr>
        </p:nvSpPr>
        <p:spPr>
          <a:xfrm>
            <a:off x="329609" y="136525"/>
            <a:ext cx="11711827" cy="744484"/>
          </a:xfrm>
        </p:spPr>
        <p:txBody>
          <a:bodyPr/>
          <a:lstStyle/>
          <a:p>
            <a:pPr algn="ctr"/>
            <a:r>
              <a:rPr lang="en-GB" sz="3600" b="1" dirty="0"/>
              <a:t>Vaccinating Individuals with bleeding disorders</a:t>
            </a:r>
          </a:p>
        </p:txBody>
      </p:sp>
      <p:sp>
        <p:nvSpPr>
          <p:cNvPr id="6" name="Content Placeholder 5">
            <a:extLst>
              <a:ext uri="{FF2B5EF4-FFF2-40B4-BE49-F238E27FC236}">
                <a16:creationId xmlns:a16="http://schemas.microsoft.com/office/drawing/2014/main" id="{51D47DFF-DDED-4ECE-A6A8-ACB4CF2EC140}"/>
              </a:ext>
            </a:extLst>
          </p:cNvPr>
          <p:cNvSpPr>
            <a:spLocks noGrp="1"/>
          </p:cNvSpPr>
          <p:nvPr>
            <p:ph idx="1"/>
          </p:nvPr>
        </p:nvSpPr>
        <p:spPr>
          <a:xfrm>
            <a:off x="838200" y="1109610"/>
            <a:ext cx="10515600" cy="4833990"/>
          </a:xfrm>
        </p:spPr>
        <p:txBody>
          <a:bodyPr/>
          <a:lstStyle/>
          <a:p>
            <a:pPr>
              <a:lnSpc>
                <a:spcPct val="107000"/>
              </a:lnSpc>
              <a:spcAft>
                <a:spcPts val="800"/>
              </a:spcAft>
            </a:pPr>
            <a:r>
              <a:rPr lang="en-GB" sz="2000" dirty="0"/>
              <a:t>Individuals with bleeding disorders may be vaccinated intramuscularly if, in the opinion of a doctor familiar with the individual</a:t>
            </a:r>
            <a:r>
              <a:rPr lang="en-US" sz="2000" dirty="0"/>
              <a:t>’</a:t>
            </a:r>
            <a:r>
              <a:rPr lang="en-GB" sz="2000" dirty="0"/>
              <a:t>s bleeding risk, vaccines or similar small volume intramuscular injections can be administered with reasonable safety by this route.</a:t>
            </a:r>
          </a:p>
          <a:p>
            <a:pPr>
              <a:lnSpc>
                <a:spcPct val="107000"/>
              </a:lnSpc>
              <a:spcAft>
                <a:spcPts val="800"/>
              </a:spcAft>
            </a:pPr>
            <a:r>
              <a:rPr lang="en-GB" sz="2000" dirty="0"/>
              <a:t>If the individual receives medication/treatment to reduce bleeding, for example treatment for haemophilia, intramuscular vaccination can be scheduled shortly after such medication/ treatment is administered. Individuals on stable anticoagulation therapy, including individuals on warfarin who are up-to-date with their scheduled INR testing and whose latest INR is below the upper level of the therapeutic range, can receive intramuscular vaccination. </a:t>
            </a:r>
          </a:p>
          <a:p>
            <a:pPr>
              <a:lnSpc>
                <a:spcPct val="107000"/>
              </a:lnSpc>
              <a:spcAft>
                <a:spcPts val="800"/>
              </a:spcAft>
            </a:pPr>
            <a:r>
              <a:rPr lang="en-GB" sz="2000" dirty="0"/>
              <a:t>A fine needle (23 or 25 gauge) should be used for the vaccination, followed by firm pressure applied to the site without rubbing for at least 2 minutes (Advisory Committee on Immunization Practices 2019). The individual/parent/carer should be informed about the risk of haematoma from the injection </a:t>
            </a:r>
            <a:r>
              <a:rPr lang="en-GB" sz="2000" dirty="0">
                <a:hlinkClick r:id="rId3"/>
              </a:rPr>
              <a:t>Green Book COVID-19 chapter 14a</a:t>
            </a:r>
            <a:r>
              <a:rPr lang="en-GB" sz="2000" dirty="0"/>
              <a:t> </a:t>
            </a:r>
          </a:p>
          <a:p>
            <a:pPr>
              <a:lnSpc>
                <a:spcPct val="107000"/>
              </a:lnSpc>
              <a:spcAft>
                <a:spcPts val="800"/>
              </a:spcAft>
            </a:pPr>
            <a:endParaRPr lang="en-GB" sz="2000" dirty="0"/>
          </a:p>
          <a:p>
            <a:pPr>
              <a:lnSpc>
                <a:spcPct val="107000"/>
              </a:lnSpc>
              <a:spcAft>
                <a:spcPts val="800"/>
              </a:spcAft>
            </a:pPr>
            <a:r>
              <a:rPr lang="en-GB" sz="2000" dirty="0"/>
              <a:t> </a:t>
            </a:r>
          </a:p>
          <a:p>
            <a:endParaRPr lang="en-GB" dirty="0"/>
          </a:p>
        </p:txBody>
      </p:sp>
      <p:sp>
        <p:nvSpPr>
          <p:cNvPr id="4" name="Slide Number Placeholder 3">
            <a:extLst>
              <a:ext uri="{FF2B5EF4-FFF2-40B4-BE49-F238E27FC236}">
                <a16:creationId xmlns:a16="http://schemas.microsoft.com/office/drawing/2014/main" id="{D8AB7EED-66D3-4531-B870-9FDDFEC73AA7}"/>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9566AFE-F2FD-4642-96CE-AAFF5774BEE2}" type="slidenum">
              <a:rPr kumimoji="0" lang="en-GB" sz="1800" b="1" i="0" u="none" strike="noStrike" kern="1200" cap="none" spc="0" normalizeH="0" baseline="0" noProof="0" smtClean="0">
                <a:ln>
                  <a:noFill/>
                </a:ln>
                <a:solidFill>
                  <a:prstClr val="white"/>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32</a:t>
            </a:fld>
            <a:endParaRPr kumimoji="0" lang="en-GB" sz="1800" b="1" i="0" u="none" strike="noStrike" kern="1200" cap="none" spc="0" normalizeH="0" baseline="0" noProof="0" dirty="0">
              <a:ln>
                <a:noFill/>
              </a:ln>
              <a:solidFill>
                <a:prstClr val="white"/>
              </a:solidFill>
              <a:effectLst/>
              <a:uLnTx/>
              <a:uFillTx/>
              <a:latin typeface="Arial"/>
              <a:ea typeface="+mn-ea"/>
              <a:cs typeface="+mn-cs"/>
            </a:endParaRPr>
          </a:p>
        </p:txBody>
      </p:sp>
    </p:spTree>
    <p:extLst>
      <p:ext uri="{BB962C8B-B14F-4D97-AF65-F5344CB8AC3E}">
        <p14:creationId xmlns:p14="http://schemas.microsoft.com/office/powerpoint/2010/main" val="404031042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59423F-D5E0-CA50-ACEB-7AA96C6CEF18}"/>
              </a:ext>
            </a:extLst>
          </p:cNvPr>
          <p:cNvSpPr>
            <a:spLocks noGrp="1"/>
          </p:cNvSpPr>
          <p:nvPr>
            <p:ph type="title"/>
          </p:nvPr>
        </p:nvSpPr>
        <p:spPr>
          <a:xfrm>
            <a:off x="113017" y="147689"/>
            <a:ext cx="11959118" cy="1325563"/>
          </a:xfrm>
        </p:spPr>
        <p:txBody>
          <a:bodyPr/>
          <a:lstStyle/>
          <a:p>
            <a:pPr algn="ctr"/>
            <a:r>
              <a:rPr lang="en-GB" sz="3600" b="1" dirty="0"/>
              <a:t>Disposal:</a:t>
            </a:r>
            <a:r>
              <a:rPr lang="en-GB" sz="3600" b="1" dirty="0">
                <a:effectLst/>
                <a:latin typeface="+mj-lt"/>
                <a:ea typeface="Calibri" panose="020F0502020204030204" pitchFamily="34" charset="0"/>
              </a:rPr>
              <a:t> </a:t>
            </a:r>
            <a:r>
              <a:rPr lang="en-GB" sz="3600" b="1" dirty="0">
                <a:effectLst/>
                <a:latin typeface="Arial" panose="020B0604020202020204" pitchFamily="34" charset="0"/>
                <a:ea typeface="Calibri" panose="020F0502020204030204" pitchFamily="34" charset="0"/>
              </a:rPr>
              <a:t>Pfizer  Comirnaty </a:t>
            </a:r>
            <a:r>
              <a:rPr lang="en-GB" sz="3600" b="1" dirty="0">
                <a:effectLst/>
                <a:latin typeface="+mj-lt"/>
                <a:ea typeface="Calibri" panose="020F0502020204030204" pitchFamily="34" charset="0"/>
              </a:rPr>
              <a:t>JN.1 3 microgram per dose dispersion for injection COVID-19 mRNA Vaccine</a:t>
            </a:r>
            <a:r>
              <a:rPr lang="en-GB" sz="3600" b="1" dirty="0"/>
              <a:t> </a:t>
            </a:r>
            <a:endParaRPr lang="en-GB" sz="3600" dirty="0"/>
          </a:p>
        </p:txBody>
      </p:sp>
      <p:sp>
        <p:nvSpPr>
          <p:cNvPr id="3" name="Content Placeholder 2">
            <a:extLst>
              <a:ext uri="{FF2B5EF4-FFF2-40B4-BE49-F238E27FC236}">
                <a16:creationId xmlns:a16="http://schemas.microsoft.com/office/drawing/2014/main" id="{4506A17B-8EB1-C165-F47F-E3F5C7F0B430}"/>
              </a:ext>
            </a:extLst>
          </p:cNvPr>
          <p:cNvSpPr>
            <a:spLocks noGrp="1"/>
          </p:cNvSpPr>
          <p:nvPr>
            <p:ph idx="1"/>
          </p:nvPr>
        </p:nvSpPr>
        <p:spPr>
          <a:xfrm>
            <a:off x="834776" y="1785028"/>
            <a:ext cx="10515600" cy="4351338"/>
          </a:xfrm>
        </p:spPr>
        <p:txBody>
          <a:bodyPr/>
          <a:lstStyle/>
          <a:p>
            <a:pPr lvl="0"/>
            <a:r>
              <a:rPr lang="en-GB" sz="2400" dirty="0">
                <a:effectLst/>
                <a:latin typeface="Arial" panose="020B0604020202020204" pitchFamily="34" charset="0"/>
                <a:ea typeface="Times New Roman" panose="02020603050405020304" pitchFamily="18" charset="0"/>
              </a:rPr>
              <a:t>Any unused product or waste material should be disposed of in accordance with local policy</a:t>
            </a:r>
            <a:endParaRPr lang="en-GB" sz="2400" dirty="0">
              <a:effectLst/>
              <a:latin typeface="Times New Roman" panose="02020603050405020304" pitchFamily="18" charset="0"/>
              <a:ea typeface="Times New Roman" panose="02020603050405020304" pitchFamily="18" charset="0"/>
            </a:endParaRPr>
          </a:p>
          <a:p>
            <a:pPr marL="0" indent="0">
              <a:buNone/>
            </a:pPr>
            <a:r>
              <a:rPr lang="en-GB" sz="2400" dirty="0">
                <a:effectLst/>
                <a:latin typeface="Arial" panose="020B0604020202020204" pitchFamily="34" charset="0"/>
                <a:ea typeface="Times New Roman" panose="02020603050405020304" pitchFamily="18" charset="0"/>
              </a:rPr>
              <a:t> </a:t>
            </a:r>
            <a:endParaRPr lang="en-GB" sz="2400" dirty="0">
              <a:effectLst/>
              <a:latin typeface="Times New Roman" panose="02020603050405020304" pitchFamily="18" charset="0"/>
              <a:ea typeface="Times New Roman" panose="02020603050405020304" pitchFamily="18" charset="0"/>
            </a:endParaRPr>
          </a:p>
          <a:p>
            <a:pPr lvl="0"/>
            <a:r>
              <a:rPr lang="en-GB" sz="2400" dirty="0">
                <a:effectLst/>
                <a:latin typeface="Arial" panose="020B0604020202020204" pitchFamily="34" charset="0"/>
                <a:ea typeface="Times New Roman" panose="02020603050405020304" pitchFamily="18" charset="0"/>
              </a:rPr>
              <a:t>Equipment used for immunisation, including used vials, ampoules, or  discharged vaccines in a syringe or applicator, should be disposed of at the end of a session by sealing in a UN-approved puncture-resistant ‘sharps’ box, according to local authority regulations and guidance in the </a:t>
            </a:r>
            <a:r>
              <a:rPr lang="en-GB" sz="2400" u="sng" dirty="0">
                <a:solidFill>
                  <a:srgbClr val="0000FF"/>
                </a:solidFill>
                <a:effectLst/>
                <a:latin typeface="Arial" panose="020B0604020202020204" pitchFamily="34" charset="0"/>
                <a:ea typeface="Times New Roman" panose="02020603050405020304" pitchFamily="18" charset="0"/>
                <a:cs typeface="Arial" panose="020B0604020202020204" pitchFamily="34" charset="0"/>
                <a:hlinkClick r:id="rId2"/>
              </a:rPr>
              <a:t>Welsh Health Technical Memorandum 07-01 Safe management of healthcare waste</a:t>
            </a:r>
            <a:endParaRPr lang="en-GB" sz="2400" dirty="0">
              <a:effectLst/>
              <a:latin typeface="Times New Roman" panose="02020603050405020304" pitchFamily="18" charset="0"/>
              <a:ea typeface="Times New Roman" panose="02020603050405020304" pitchFamily="18" charset="0"/>
            </a:endParaRPr>
          </a:p>
          <a:p>
            <a:endParaRPr lang="en-GB" dirty="0"/>
          </a:p>
        </p:txBody>
      </p:sp>
      <p:sp>
        <p:nvSpPr>
          <p:cNvPr id="5" name="Slide Number Placeholder 4">
            <a:extLst>
              <a:ext uri="{FF2B5EF4-FFF2-40B4-BE49-F238E27FC236}">
                <a16:creationId xmlns:a16="http://schemas.microsoft.com/office/drawing/2014/main" id="{BDACCEFD-D7AF-1740-DE34-8061B5975828}"/>
              </a:ext>
            </a:extLst>
          </p:cNvPr>
          <p:cNvSpPr>
            <a:spLocks noGrp="1"/>
          </p:cNvSpPr>
          <p:nvPr>
            <p:ph type="sldNum" sz="quarter" idx="12"/>
          </p:nvPr>
        </p:nvSpPr>
        <p:spPr/>
        <p:txBody>
          <a:bodyPr/>
          <a:lstStyle/>
          <a:p>
            <a:fld id="{561D0CCE-8DCC-44DC-A653-AE62B1D84A52}" type="slidenum">
              <a:rPr lang="en-GB" smtClean="0"/>
              <a:pPr/>
              <a:t>33</a:t>
            </a:fld>
            <a:endParaRPr lang="en-GB"/>
          </a:p>
        </p:txBody>
      </p:sp>
    </p:spTree>
    <p:extLst>
      <p:ext uri="{BB962C8B-B14F-4D97-AF65-F5344CB8AC3E}">
        <p14:creationId xmlns:p14="http://schemas.microsoft.com/office/powerpoint/2010/main" val="262412728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5254D8-ACD5-9511-F007-B1093A877B3F}"/>
              </a:ext>
            </a:extLst>
          </p:cNvPr>
          <p:cNvSpPr>
            <a:spLocks noGrp="1"/>
          </p:cNvSpPr>
          <p:nvPr>
            <p:ph type="title"/>
          </p:nvPr>
        </p:nvSpPr>
        <p:spPr>
          <a:xfrm>
            <a:off x="0" y="-16407"/>
            <a:ext cx="12192000" cy="706930"/>
          </a:xfrm>
        </p:spPr>
        <p:txBody>
          <a:bodyPr/>
          <a:lstStyle/>
          <a:p>
            <a:pPr algn="ctr"/>
            <a:r>
              <a:rPr lang="en-GB" sz="3600" b="1" dirty="0"/>
              <a:t>Adverse reactions </a:t>
            </a:r>
            <a:endParaRPr lang="en-GB" sz="3600" dirty="0"/>
          </a:p>
        </p:txBody>
      </p:sp>
      <p:sp>
        <p:nvSpPr>
          <p:cNvPr id="3" name="Content Placeholder 2">
            <a:extLst>
              <a:ext uri="{FF2B5EF4-FFF2-40B4-BE49-F238E27FC236}">
                <a16:creationId xmlns:a16="http://schemas.microsoft.com/office/drawing/2014/main" id="{6E75752F-FC32-3A8C-DAF6-D46274026989}"/>
              </a:ext>
            </a:extLst>
          </p:cNvPr>
          <p:cNvSpPr>
            <a:spLocks noGrp="1"/>
          </p:cNvSpPr>
          <p:nvPr>
            <p:ph idx="1"/>
          </p:nvPr>
        </p:nvSpPr>
        <p:spPr>
          <a:xfrm>
            <a:off x="551793" y="690523"/>
            <a:ext cx="11088414" cy="4351338"/>
          </a:xfrm>
        </p:spPr>
        <p:txBody>
          <a:bodyPr/>
          <a:lstStyle/>
          <a:p>
            <a:pPr marL="0" indent="0">
              <a:buNone/>
            </a:pPr>
            <a:r>
              <a:rPr lang="en-GB" sz="2000" dirty="0"/>
              <a:t>A detailed list of adverse reactions is available in the </a:t>
            </a:r>
            <a:r>
              <a:rPr lang="en-GB" sz="2000" dirty="0">
                <a:hlinkClick r:id="rId3"/>
              </a:rPr>
              <a:t>Summary of Product Characteristics</a:t>
            </a:r>
            <a:r>
              <a:rPr lang="en-GB" sz="2000" dirty="0"/>
              <a:t>.</a:t>
            </a:r>
          </a:p>
          <a:p>
            <a:pPr marL="0" indent="0">
              <a:buNone/>
            </a:pPr>
            <a:r>
              <a:rPr lang="en-GB" sz="2000" dirty="0"/>
              <a:t>The most frequently reported adverse effects (affecting between 1 in 10 people and 1 in 1000 people) include:</a:t>
            </a:r>
          </a:p>
          <a:p>
            <a:pPr>
              <a:buFont typeface="Courier New" panose="02070309020205020404" pitchFamily="49" charset="0"/>
              <a:buChar char="o"/>
            </a:pPr>
            <a:r>
              <a:rPr lang="en-GB" sz="2000" dirty="0"/>
              <a:t>headache, dizziness, irritability, drowsiness.</a:t>
            </a:r>
          </a:p>
          <a:p>
            <a:pPr>
              <a:buFont typeface="Courier New" panose="02070309020205020404" pitchFamily="49" charset="0"/>
              <a:buChar char="o"/>
            </a:pPr>
            <a:r>
              <a:rPr lang="en-GB" sz="2000" dirty="0"/>
              <a:t>diarrhoea, nausea, vomiting, reduced appetite.</a:t>
            </a:r>
          </a:p>
          <a:p>
            <a:pPr>
              <a:buFont typeface="Courier New" panose="02070309020205020404" pitchFamily="49" charset="0"/>
              <a:buChar char="o"/>
            </a:pPr>
            <a:r>
              <a:rPr lang="en-GB" sz="2000" dirty="0"/>
              <a:t>muscle and or joint pain.</a:t>
            </a:r>
          </a:p>
          <a:p>
            <a:pPr>
              <a:buFont typeface="Courier New" panose="02070309020205020404" pitchFamily="49" charset="0"/>
              <a:buChar char="o"/>
            </a:pPr>
            <a:r>
              <a:rPr lang="en-GB" sz="2000" dirty="0"/>
              <a:t>pain in the vaccinated arm.</a:t>
            </a:r>
          </a:p>
          <a:p>
            <a:pPr>
              <a:buFont typeface="Courier New" panose="02070309020205020404" pitchFamily="49" charset="0"/>
              <a:buChar char="o"/>
            </a:pPr>
            <a:r>
              <a:rPr lang="en-GB" sz="2000" dirty="0"/>
              <a:t>enlarged lymph nodes.</a:t>
            </a:r>
          </a:p>
          <a:p>
            <a:pPr>
              <a:buFont typeface="Courier New" panose="02070309020205020404" pitchFamily="49" charset="0"/>
              <a:buChar char="o"/>
            </a:pPr>
            <a:r>
              <a:rPr lang="en-GB" sz="2000" dirty="0"/>
              <a:t>feeling unwell, feeling weak, lethargic, tiredness, chills and fever.</a:t>
            </a:r>
          </a:p>
          <a:p>
            <a:pPr>
              <a:buFont typeface="Courier New" panose="02070309020205020404" pitchFamily="49" charset="0"/>
              <a:buChar char="o"/>
            </a:pPr>
            <a:r>
              <a:rPr lang="en-GB" sz="2000" dirty="0"/>
              <a:t>allergic reactions such as a rash and or itching.</a:t>
            </a:r>
          </a:p>
          <a:p>
            <a:pPr>
              <a:buFont typeface="Courier New" panose="02070309020205020404" pitchFamily="49" charset="0"/>
              <a:buChar char="o"/>
            </a:pPr>
            <a:r>
              <a:rPr lang="en-GB" sz="2000" dirty="0"/>
              <a:t>injections site pain, tenderness, redness, itching and swelling. </a:t>
            </a:r>
          </a:p>
          <a:p>
            <a:pPr>
              <a:buFont typeface="Courier New" panose="02070309020205020404" pitchFamily="49" charset="0"/>
              <a:buChar char="o"/>
            </a:pPr>
            <a:r>
              <a:rPr lang="en-GB" sz="2000" dirty="0"/>
              <a:t>excessive sweating, night sweats.</a:t>
            </a:r>
          </a:p>
          <a:p>
            <a:pPr marL="0" indent="0">
              <a:buNone/>
            </a:pPr>
            <a:r>
              <a:rPr lang="en-GB" sz="2000" dirty="0"/>
              <a:t>Irritability, injection site tenderness, sleepiness, rash and reduced appetite more common in individuals aged 6 to 23 months.</a:t>
            </a:r>
          </a:p>
          <a:p>
            <a:pPr marL="0" indent="0">
              <a:buNone/>
            </a:pPr>
            <a:endParaRPr lang="en-GB" sz="2000" dirty="0"/>
          </a:p>
        </p:txBody>
      </p:sp>
      <p:sp>
        <p:nvSpPr>
          <p:cNvPr id="5" name="Slide Number Placeholder 4">
            <a:extLst>
              <a:ext uri="{FF2B5EF4-FFF2-40B4-BE49-F238E27FC236}">
                <a16:creationId xmlns:a16="http://schemas.microsoft.com/office/drawing/2014/main" id="{E8002F81-3037-BD9A-698E-4F1A6A0FE727}"/>
              </a:ext>
            </a:extLst>
          </p:cNvPr>
          <p:cNvSpPr>
            <a:spLocks noGrp="1"/>
          </p:cNvSpPr>
          <p:nvPr>
            <p:ph type="sldNum" sz="quarter" idx="12"/>
          </p:nvPr>
        </p:nvSpPr>
        <p:spPr/>
        <p:txBody>
          <a:bodyPr/>
          <a:lstStyle/>
          <a:p>
            <a:fld id="{561D0CCE-8DCC-44DC-A653-AE62B1D84A52}" type="slidenum">
              <a:rPr lang="en-GB" smtClean="0"/>
              <a:pPr/>
              <a:t>34</a:t>
            </a:fld>
            <a:endParaRPr lang="en-GB"/>
          </a:p>
        </p:txBody>
      </p:sp>
    </p:spTree>
    <p:extLst>
      <p:ext uri="{BB962C8B-B14F-4D97-AF65-F5344CB8AC3E}">
        <p14:creationId xmlns:p14="http://schemas.microsoft.com/office/powerpoint/2010/main" val="74032856"/>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11EB84-08AA-491D-D38A-86AEE3C84305}"/>
              </a:ext>
            </a:extLst>
          </p:cNvPr>
          <p:cNvSpPr>
            <a:spLocks noGrp="1"/>
          </p:cNvSpPr>
          <p:nvPr>
            <p:ph type="title"/>
          </p:nvPr>
        </p:nvSpPr>
        <p:spPr>
          <a:xfrm>
            <a:off x="0" y="-30202"/>
            <a:ext cx="12192000" cy="599551"/>
          </a:xfrm>
        </p:spPr>
        <p:txBody>
          <a:bodyPr/>
          <a:lstStyle/>
          <a:p>
            <a:pPr algn="ctr"/>
            <a:r>
              <a:rPr lang="en-GB" sz="3600" b="1" dirty="0"/>
              <a:t>Myocarditis and pericarditis</a:t>
            </a:r>
            <a:endParaRPr lang="en-GB" sz="3600" dirty="0"/>
          </a:p>
        </p:txBody>
      </p:sp>
      <p:sp>
        <p:nvSpPr>
          <p:cNvPr id="3" name="Content Placeholder 2">
            <a:extLst>
              <a:ext uri="{FF2B5EF4-FFF2-40B4-BE49-F238E27FC236}">
                <a16:creationId xmlns:a16="http://schemas.microsoft.com/office/drawing/2014/main" id="{98E1C858-1EB7-D7C0-C3E0-9277998BC349}"/>
              </a:ext>
            </a:extLst>
          </p:cNvPr>
          <p:cNvSpPr>
            <a:spLocks noGrp="1"/>
          </p:cNvSpPr>
          <p:nvPr>
            <p:ph idx="1"/>
          </p:nvPr>
        </p:nvSpPr>
        <p:spPr>
          <a:xfrm>
            <a:off x="162647" y="882336"/>
            <a:ext cx="11866706" cy="5093328"/>
          </a:xfrm>
        </p:spPr>
        <p:txBody>
          <a:bodyPr/>
          <a:lstStyle/>
          <a:p>
            <a:r>
              <a:rPr lang="en-GB" sz="1800" dirty="0"/>
              <a:t>Cases of myocarditis and pericarditis have been reported rarely after COVID-19 vaccination. Moderna COVID-19 vaccine has a slightly higher rate of myocarditis reported. Cases have been observed more often after the second vaccination, and more often in younger males</a:t>
            </a:r>
          </a:p>
          <a:p>
            <a:r>
              <a:rPr lang="en-GB" sz="1800" dirty="0"/>
              <a:t>If an individual develops myocarditis or pericarditis following the first COVID-19 vaccination they should be assessed by an appropriate clinician to determine whether it is likely to be vaccine related </a:t>
            </a:r>
          </a:p>
          <a:p>
            <a:pPr marL="0" indent="0" algn="ctr">
              <a:buNone/>
            </a:pPr>
            <a:r>
              <a:rPr lang="en-GB" sz="1800" dirty="0">
                <a:hlinkClick r:id="rId3"/>
              </a:rPr>
              <a:t>https://www.gov.uk/government/publications/myocarditis-and-pericarditis-after-covid-19-vaccination/myocarditis-and-pericarditis-after-covid-19-vaccination-guidance-for-healthcare-professionals</a:t>
            </a:r>
            <a:endParaRPr lang="en-GB" sz="1800" dirty="0"/>
          </a:p>
          <a:p>
            <a:r>
              <a:rPr lang="en-GB" sz="1800" dirty="0"/>
              <a:t>Healthcare professionals should be alert to the signs and symptoms of myocarditis and pericarditis. Vaccinees (including parents or caregivers) should be instructed to seek immediate medical attention if they develop symptoms indicative of myocarditis or pericarditis such as (acute and persisting) chest pain, shortness of breath, or palpitations following vaccination. Healthcare professionals should consult guidance and/or specialists to diagnose and treat this condition. </a:t>
            </a:r>
            <a:r>
              <a:rPr lang="en-GB" sz="1800" dirty="0">
                <a:hlinkClick r:id="rId4"/>
              </a:rPr>
              <a:t>Green Book COVID-19 chapter 14a</a:t>
            </a:r>
            <a:r>
              <a:rPr lang="en-GB" sz="1800" dirty="0"/>
              <a:t> </a:t>
            </a:r>
          </a:p>
          <a:p>
            <a:r>
              <a:rPr lang="en-GB" sz="1800" dirty="0"/>
              <a:t>As the mechanism of action and risk of recurrence of myocarditis and pericarditis are being investigated, the current advice is that an individual’s second or subsequent doses should be deferred pending further investigation and careful consideration of the risks and benefits</a:t>
            </a:r>
            <a:endParaRPr lang="en-GB" sz="1800" b="1" dirty="0"/>
          </a:p>
          <a:p>
            <a:pPr marL="0" indent="0">
              <a:buNone/>
            </a:pPr>
            <a:endParaRPr lang="en-GB" sz="1800" dirty="0"/>
          </a:p>
        </p:txBody>
      </p:sp>
      <p:sp>
        <p:nvSpPr>
          <p:cNvPr id="5" name="Slide Number Placeholder 4">
            <a:extLst>
              <a:ext uri="{FF2B5EF4-FFF2-40B4-BE49-F238E27FC236}">
                <a16:creationId xmlns:a16="http://schemas.microsoft.com/office/drawing/2014/main" id="{70E79CEC-C48E-7087-5CD6-96EC6046F62F}"/>
              </a:ext>
            </a:extLst>
          </p:cNvPr>
          <p:cNvSpPr>
            <a:spLocks noGrp="1"/>
          </p:cNvSpPr>
          <p:nvPr>
            <p:ph type="sldNum" sz="quarter" idx="12"/>
          </p:nvPr>
        </p:nvSpPr>
        <p:spPr/>
        <p:txBody>
          <a:bodyPr/>
          <a:lstStyle/>
          <a:p>
            <a:fld id="{561D0CCE-8DCC-44DC-A653-AE62B1D84A52}" type="slidenum">
              <a:rPr lang="en-GB" smtClean="0"/>
              <a:pPr/>
              <a:t>35</a:t>
            </a:fld>
            <a:endParaRPr lang="en-GB" dirty="0"/>
          </a:p>
        </p:txBody>
      </p:sp>
    </p:spTree>
    <p:extLst>
      <p:ext uri="{BB962C8B-B14F-4D97-AF65-F5344CB8AC3E}">
        <p14:creationId xmlns:p14="http://schemas.microsoft.com/office/powerpoint/2010/main" val="23155464"/>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8E271E-9C51-97D0-619F-314E0755087C}"/>
              </a:ext>
            </a:extLst>
          </p:cNvPr>
          <p:cNvSpPr>
            <a:spLocks noGrp="1"/>
          </p:cNvSpPr>
          <p:nvPr>
            <p:ph type="title"/>
          </p:nvPr>
        </p:nvSpPr>
        <p:spPr>
          <a:xfrm>
            <a:off x="393291" y="320675"/>
            <a:ext cx="11887199" cy="1325563"/>
          </a:xfrm>
        </p:spPr>
        <p:txBody>
          <a:bodyPr/>
          <a:lstStyle/>
          <a:p>
            <a:r>
              <a:rPr lang="en-GB" sz="3400" b="1" dirty="0">
                <a:effectLst/>
                <a:ea typeface="Times New Roman" panose="02020603050405020304" pitchFamily="18" charset="0"/>
              </a:rPr>
              <a:t>Individuals with a history of immune thrombocytopenia </a:t>
            </a:r>
            <a:endParaRPr lang="en-GB" sz="3400" b="1" dirty="0"/>
          </a:p>
        </p:txBody>
      </p:sp>
      <p:sp>
        <p:nvSpPr>
          <p:cNvPr id="3" name="Content Placeholder 2">
            <a:extLst>
              <a:ext uri="{FF2B5EF4-FFF2-40B4-BE49-F238E27FC236}">
                <a16:creationId xmlns:a16="http://schemas.microsoft.com/office/drawing/2014/main" id="{99A197E7-13AF-8AFD-A648-69A6B6711DC0}"/>
              </a:ext>
            </a:extLst>
          </p:cNvPr>
          <p:cNvSpPr>
            <a:spLocks noGrp="1"/>
          </p:cNvSpPr>
          <p:nvPr>
            <p:ph idx="1"/>
          </p:nvPr>
        </p:nvSpPr>
        <p:spPr>
          <a:xfrm>
            <a:off x="602226" y="1253331"/>
            <a:ext cx="10515600" cy="4351338"/>
          </a:xfrm>
        </p:spPr>
        <p:txBody>
          <a:bodyPr/>
          <a:lstStyle/>
          <a:p>
            <a:pPr fontAlgn="base" hangingPunct="0">
              <a:lnSpc>
                <a:spcPct val="107000"/>
              </a:lnSpc>
              <a:spcBef>
                <a:spcPts val="600"/>
              </a:spcBef>
              <a:spcAft>
                <a:spcPts val="600"/>
              </a:spcAft>
              <a:tabLst>
                <a:tab pos="2865755" algn="ctr"/>
                <a:tab pos="5731510" algn="r"/>
                <a:tab pos="457200" algn="l"/>
                <a:tab pos="2637155" algn="ctr"/>
                <a:tab pos="5274310" algn="r"/>
              </a:tabLst>
            </a:pPr>
            <a:r>
              <a:rPr lang="x-none" sz="2800" dirty="0">
                <a:effectLst/>
                <a:latin typeface="Arial" panose="020B0604020202020204" pitchFamily="34" charset="0"/>
                <a:ea typeface="Times New Roman" panose="02020603050405020304" pitchFamily="18" charset="0"/>
                <a:cs typeface="Arial" panose="020B0604020202020204" pitchFamily="34" charset="0"/>
              </a:rPr>
              <a:t>Individuals with a history of </a:t>
            </a:r>
            <a:r>
              <a:rPr lang="en-GB" sz="2800" dirty="0">
                <a:effectLst/>
                <a:latin typeface="Arial" panose="020B0604020202020204" pitchFamily="34" charset="0"/>
                <a:ea typeface="Times New Roman" panose="02020603050405020304" pitchFamily="18" charset="0"/>
                <a:cs typeface="Arial" panose="020B0604020202020204" pitchFamily="34" charset="0"/>
              </a:rPr>
              <a:t>immune thrombocytopenia (ITP)  may experience a fall in their platelet count. </a:t>
            </a:r>
            <a:r>
              <a:rPr lang="x-none" sz="2800" dirty="0">
                <a:effectLst/>
                <a:latin typeface="Arial" panose="020B0604020202020204" pitchFamily="34" charset="0"/>
                <a:ea typeface="Times New Roman" panose="02020603050405020304" pitchFamily="18" charset="0"/>
                <a:cs typeface="Arial" panose="020B0604020202020204" pitchFamily="34" charset="0"/>
              </a:rPr>
              <a:t>Guidance produced by the UK ITP Forum Working Party therefore recommends a platelet count</a:t>
            </a:r>
            <a:r>
              <a:rPr lang="en-GB" sz="2800" dirty="0">
                <a:effectLst/>
                <a:latin typeface="Arial" panose="020B0604020202020204" pitchFamily="34" charset="0"/>
                <a:ea typeface="Times New Roman" panose="02020603050405020304" pitchFamily="18" charset="0"/>
                <a:cs typeface="Arial" panose="020B0604020202020204" pitchFamily="34" charset="0"/>
              </a:rPr>
              <a:t> check  for  individuals with a history of ITP, </a:t>
            </a:r>
            <a:r>
              <a:rPr lang="x-none" sz="2800" dirty="0">
                <a:effectLst/>
                <a:latin typeface="Arial" panose="020B0604020202020204" pitchFamily="34" charset="0"/>
                <a:ea typeface="Times New Roman" panose="02020603050405020304" pitchFamily="18" charset="0"/>
                <a:cs typeface="Arial" panose="020B0604020202020204" pitchFamily="34" charset="0"/>
              </a:rPr>
              <a:t>2-5 days after </a:t>
            </a:r>
            <a:r>
              <a:rPr lang="en-GB" sz="2800" dirty="0">
                <a:effectLst/>
                <a:latin typeface="Arial" panose="020B0604020202020204" pitchFamily="34" charset="0"/>
                <a:ea typeface="Times New Roman" panose="02020603050405020304" pitchFamily="18" charset="0"/>
                <a:cs typeface="Arial" panose="020B0604020202020204" pitchFamily="34" charset="0"/>
              </a:rPr>
              <a:t>receiving </a:t>
            </a:r>
            <a:r>
              <a:rPr lang="x-none" sz="2800" dirty="0">
                <a:effectLst/>
                <a:latin typeface="Arial" panose="020B0604020202020204" pitchFamily="34" charset="0"/>
                <a:ea typeface="Times New Roman" panose="02020603050405020304" pitchFamily="18" charset="0"/>
                <a:cs typeface="Arial" panose="020B0604020202020204" pitchFamily="34" charset="0"/>
              </a:rPr>
              <a:t>the </a:t>
            </a:r>
            <a:r>
              <a:rPr lang="en-GB" sz="2800" dirty="0">
                <a:effectLst/>
                <a:latin typeface="Arial" panose="020B0604020202020204" pitchFamily="34" charset="0"/>
                <a:ea typeface="Times New Roman" panose="02020603050405020304" pitchFamily="18" charset="0"/>
                <a:cs typeface="Arial" panose="020B0604020202020204" pitchFamily="34" charset="0"/>
              </a:rPr>
              <a:t>COVID-19 </a:t>
            </a:r>
            <a:r>
              <a:rPr lang="x-none" sz="2800" dirty="0">
                <a:effectLst/>
                <a:latin typeface="Arial" panose="020B0604020202020204" pitchFamily="34" charset="0"/>
                <a:ea typeface="Times New Roman" panose="02020603050405020304" pitchFamily="18" charset="0"/>
                <a:cs typeface="Arial" panose="020B0604020202020204" pitchFamily="34" charset="0"/>
              </a:rPr>
              <a:t>vaccine</a:t>
            </a:r>
            <a:r>
              <a:rPr lang="en-GB" sz="2800" dirty="0">
                <a:effectLst/>
                <a:latin typeface="Arial" panose="020B0604020202020204" pitchFamily="34" charset="0"/>
                <a:ea typeface="Times New Roman" panose="02020603050405020304" pitchFamily="18" charset="0"/>
                <a:cs typeface="Arial" panose="020B0604020202020204" pitchFamily="34" charset="0"/>
              </a:rPr>
              <a:t>.</a:t>
            </a:r>
            <a:r>
              <a:rPr lang="x-none" sz="2800" dirty="0">
                <a:effectLst/>
                <a:latin typeface="Arial" panose="020B0604020202020204" pitchFamily="34" charset="0"/>
                <a:ea typeface="Times New Roman" panose="02020603050405020304" pitchFamily="18" charset="0"/>
                <a:cs typeface="Arial" panose="020B0604020202020204" pitchFamily="34" charset="0"/>
              </a:rPr>
              <a:t> (</a:t>
            </a:r>
            <a:r>
              <a:rPr lang="x-none" sz="2800" u="sng" dirty="0">
                <a:solidFill>
                  <a:srgbClr val="0000FF"/>
                </a:solidFill>
                <a:effectLst/>
                <a:latin typeface="Arial" panose="020B0604020202020204" pitchFamily="34" charset="0"/>
                <a:ea typeface="Times New Roman" panose="02020603050405020304" pitchFamily="18" charset="0"/>
                <a:cs typeface="Arial" panose="020B0604020202020204" pitchFamily="34" charset="0"/>
                <a:hlinkClick r:id="rId2"/>
              </a:rPr>
              <a:t>British Society for Haematology-COVID-19</a:t>
            </a:r>
            <a:r>
              <a:rPr lang="x-none" sz="2800" dirty="0">
                <a:effectLst/>
                <a:latin typeface="Arial" panose="020B0604020202020204" pitchFamily="34" charset="0"/>
                <a:ea typeface="Times New Roman" panose="02020603050405020304" pitchFamily="18" charset="0"/>
                <a:cs typeface="Arial" panose="020B0604020202020204" pitchFamily="34" charset="0"/>
              </a:rPr>
              <a:t>).</a:t>
            </a:r>
            <a:endParaRPr lang="en-GB" sz="3200" dirty="0">
              <a:effectLst/>
              <a:latin typeface="Arial" panose="020B0604020202020204" pitchFamily="34" charset="0"/>
              <a:ea typeface="Times New Roman" panose="02020603050405020304" pitchFamily="18" charset="0"/>
              <a:cs typeface="Times New Roman" panose="02020603050405020304" pitchFamily="18" charset="0"/>
            </a:endParaRPr>
          </a:p>
          <a:p>
            <a:endParaRPr lang="en-GB" dirty="0"/>
          </a:p>
        </p:txBody>
      </p:sp>
      <p:sp>
        <p:nvSpPr>
          <p:cNvPr id="5" name="Slide Number Placeholder 4">
            <a:extLst>
              <a:ext uri="{FF2B5EF4-FFF2-40B4-BE49-F238E27FC236}">
                <a16:creationId xmlns:a16="http://schemas.microsoft.com/office/drawing/2014/main" id="{33B72BD6-DBD8-EFDB-9A01-0D2DB7FB786C}"/>
              </a:ext>
            </a:extLst>
          </p:cNvPr>
          <p:cNvSpPr>
            <a:spLocks noGrp="1"/>
          </p:cNvSpPr>
          <p:nvPr>
            <p:ph type="sldNum" sz="quarter" idx="12"/>
          </p:nvPr>
        </p:nvSpPr>
        <p:spPr/>
        <p:txBody>
          <a:bodyPr/>
          <a:lstStyle/>
          <a:p>
            <a:fld id="{561D0CCE-8DCC-44DC-A653-AE62B1D84A52}" type="slidenum">
              <a:rPr lang="en-GB" smtClean="0"/>
              <a:pPr/>
              <a:t>36</a:t>
            </a:fld>
            <a:endParaRPr lang="en-GB"/>
          </a:p>
        </p:txBody>
      </p:sp>
    </p:spTree>
    <p:extLst>
      <p:ext uri="{BB962C8B-B14F-4D97-AF65-F5344CB8AC3E}">
        <p14:creationId xmlns:p14="http://schemas.microsoft.com/office/powerpoint/2010/main" val="1039917030"/>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57A25B-62B6-ED9B-37C8-A5B2F01E8321}"/>
              </a:ext>
            </a:extLst>
          </p:cNvPr>
          <p:cNvSpPr>
            <a:spLocks noGrp="1"/>
          </p:cNvSpPr>
          <p:nvPr>
            <p:ph type="title"/>
          </p:nvPr>
        </p:nvSpPr>
        <p:spPr/>
        <p:txBody>
          <a:bodyPr/>
          <a:lstStyle/>
          <a:p>
            <a:r>
              <a:rPr lang="en-GB" sz="3600" b="1" dirty="0"/>
              <a:t>Erythema multiforme</a:t>
            </a:r>
          </a:p>
        </p:txBody>
      </p:sp>
      <p:sp>
        <p:nvSpPr>
          <p:cNvPr id="3" name="Content Placeholder 2">
            <a:extLst>
              <a:ext uri="{FF2B5EF4-FFF2-40B4-BE49-F238E27FC236}">
                <a16:creationId xmlns:a16="http://schemas.microsoft.com/office/drawing/2014/main" id="{6F1E20C3-92E1-BCDD-003A-C2AFDA80CA0F}"/>
              </a:ext>
            </a:extLst>
          </p:cNvPr>
          <p:cNvSpPr>
            <a:spLocks noGrp="1"/>
          </p:cNvSpPr>
          <p:nvPr>
            <p:ph idx="1"/>
          </p:nvPr>
        </p:nvSpPr>
        <p:spPr>
          <a:xfrm>
            <a:off x="730623" y="1108449"/>
            <a:ext cx="10515600" cy="4351338"/>
          </a:xfrm>
        </p:spPr>
        <p:txBody>
          <a:bodyPr/>
          <a:lstStyle/>
          <a:p>
            <a:r>
              <a:rPr lang="en-GB" dirty="0"/>
              <a:t>A number of cases of erythema multiforme (EM) have been reported after Moderna and Pfizer mRNA vaccinations.</a:t>
            </a:r>
          </a:p>
          <a:p>
            <a:r>
              <a:rPr lang="en-GB" dirty="0"/>
              <a:t>These reports appear to be consistent with EM minor, with no fatalities.</a:t>
            </a:r>
          </a:p>
          <a:p>
            <a:r>
              <a:rPr lang="en-GB" dirty="0"/>
              <a:t>MHRA have consulted dermatology experts who consider EM an uncommon, benign and self-limiting condition which could plausibly be triggered by COVID-19 vaccination; although overreporting due to misdiagnosis was possible.</a:t>
            </a:r>
          </a:p>
          <a:p>
            <a:r>
              <a:rPr lang="en-GB" dirty="0"/>
              <a:t>A past history of EM is not a contraindication for vaccination.</a:t>
            </a:r>
          </a:p>
        </p:txBody>
      </p:sp>
      <p:sp>
        <p:nvSpPr>
          <p:cNvPr id="5" name="Slide Number Placeholder 4">
            <a:extLst>
              <a:ext uri="{FF2B5EF4-FFF2-40B4-BE49-F238E27FC236}">
                <a16:creationId xmlns:a16="http://schemas.microsoft.com/office/drawing/2014/main" id="{BBCB8BFF-D600-778C-E3FD-D8F1AB571CF2}"/>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61D0CCE-8DCC-44DC-A653-AE62B1D84A52}" type="slidenum">
              <a:rPr kumimoji="0" lang="en-GB" sz="1800" b="1" i="0" u="none" strike="noStrike" kern="1200" cap="none" spc="0" normalizeH="0" baseline="0" noProof="0" smtClean="0">
                <a:ln>
                  <a:noFill/>
                </a:ln>
                <a:solidFill>
                  <a:prstClr val="white"/>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37</a:t>
            </a:fld>
            <a:endParaRPr kumimoji="0" lang="en-GB" sz="1800" b="1" i="0" u="none" strike="noStrike" kern="1200" cap="none" spc="0" normalizeH="0" baseline="0" noProof="0">
              <a:ln>
                <a:noFill/>
              </a:ln>
              <a:solidFill>
                <a:prstClr val="white"/>
              </a:solidFill>
              <a:effectLst/>
              <a:uLnTx/>
              <a:uFillTx/>
              <a:latin typeface="Arial"/>
              <a:ea typeface="+mn-ea"/>
              <a:cs typeface="+mn-cs"/>
            </a:endParaRPr>
          </a:p>
        </p:txBody>
      </p:sp>
    </p:spTree>
    <p:extLst>
      <p:ext uri="{BB962C8B-B14F-4D97-AF65-F5344CB8AC3E}">
        <p14:creationId xmlns:p14="http://schemas.microsoft.com/office/powerpoint/2010/main" val="2487854121"/>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6F644E-2C86-3307-1CAE-E320AB3CDE9C}"/>
              </a:ext>
            </a:extLst>
          </p:cNvPr>
          <p:cNvSpPr>
            <a:spLocks noGrp="1"/>
          </p:cNvSpPr>
          <p:nvPr>
            <p:ph type="title"/>
          </p:nvPr>
        </p:nvSpPr>
        <p:spPr/>
        <p:txBody>
          <a:bodyPr/>
          <a:lstStyle/>
          <a:p>
            <a:pPr algn="ctr"/>
            <a:r>
              <a:rPr lang="en-GB" sz="3600" b="1" dirty="0"/>
              <a:t>Co-administration with other vaccines</a:t>
            </a:r>
          </a:p>
        </p:txBody>
      </p:sp>
      <p:sp>
        <p:nvSpPr>
          <p:cNvPr id="3" name="Content Placeholder 2">
            <a:extLst>
              <a:ext uri="{FF2B5EF4-FFF2-40B4-BE49-F238E27FC236}">
                <a16:creationId xmlns:a16="http://schemas.microsoft.com/office/drawing/2014/main" id="{83F6CCB9-F281-A1EE-9171-D90B183D7B05}"/>
              </a:ext>
            </a:extLst>
          </p:cNvPr>
          <p:cNvSpPr>
            <a:spLocks noGrp="1"/>
          </p:cNvSpPr>
          <p:nvPr>
            <p:ph idx="1"/>
          </p:nvPr>
        </p:nvSpPr>
        <p:spPr/>
        <p:txBody>
          <a:bodyPr/>
          <a:lstStyle/>
          <a:p>
            <a:r>
              <a:rPr lang="en-GB" sz="2400" dirty="0"/>
              <a:t>COVID-19 vaccines are considered inactivated where individuals in an eligible cohort present having recently received one or more inactivated or another live vaccine, COVID-19 vaccination should still be given. </a:t>
            </a:r>
          </a:p>
          <a:p>
            <a:r>
              <a:rPr lang="en-GB" sz="2400" dirty="0"/>
              <a:t>The same applies for other live and inactivated vaccines where COVID-19 vaccination has been received first or where a patient presents requiring two or more vaccines. It is generally better for vaccination to proceed to avoid any further delay in protection and to avoid the risk of the patient not returning for a later appointment.</a:t>
            </a:r>
            <a:r>
              <a:rPr lang="en-GB" sz="2400" dirty="0">
                <a:hlinkClick r:id="rId2"/>
              </a:rPr>
              <a:t> Green Book COVID-19 chapter 14a</a:t>
            </a:r>
            <a:r>
              <a:rPr lang="en-GB" sz="2400" dirty="0"/>
              <a:t>  </a:t>
            </a:r>
          </a:p>
        </p:txBody>
      </p:sp>
      <p:sp>
        <p:nvSpPr>
          <p:cNvPr id="5" name="Slide Number Placeholder 4">
            <a:extLst>
              <a:ext uri="{FF2B5EF4-FFF2-40B4-BE49-F238E27FC236}">
                <a16:creationId xmlns:a16="http://schemas.microsoft.com/office/drawing/2014/main" id="{EE682188-DC65-DAA0-83C8-11469896B831}"/>
              </a:ext>
            </a:extLst>
          </p:cNvPr>
          <p:cNvSpPr>
            <a:spLocks noGrp="1"/>
          </p:cNvSpPr>
          <p:nvPr>
            <p:ph type="sldNum" sz="quarter" idx="12"/>
          </p:nvPr>
        </p:nvSpPr>
        <p:spPr/>
        <p:txBody>
          <a:bodyPr/>
          <a:lstStyle/>
          <a:p>
            <a:fld id="{561D0CCE-8DCC-44DC-A653-AE62B1D84A52}" type="slidenum">
              <a:rPr lang="en-GB" smtClean="0"/>
              <a:pPr/>
              <a:t>38</a:t>
            </a:fld>
            <a:endParaRPr lang="en-GB"/>
          </a:p>
        </p:txBody>
      </p:sp>
    </p:spTree>
    <p:extLst>
      <p:ext uri="{BB962C8B-B14F-4D97-AF65-F5344CB8AC3E}">
        <p14:creationId xmlns:p14="http://schemas.microsoft.com/office/powerpoint/2010/main" val="3733753532"/>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1F890B-92D3-4B0B-927F-8F77B28C6FD1}"/>
              </a:ext>
            </a:extLst>
          </p:cNvPr>
          <p:cNvSpPr>
            <a:spLocks noGrp="1"/>
          </p:cNvSpPr>
          <p:nvPr>
            <p:ph type="title"/>
          </p:nvPr>
        </p:nvSpPr>
        <p:spPr>
          <a:xfrm>
            <a:off x="838200" y="136525"/>
            <a:ext cx="10515600" cy="662465"/>
          </a:xfrm>
        </p:spPr>
        <p:txBody>
          <a:bodyPr/>
          <a:lstStyle/>
          <a:p>
            <a:pPr algn="ctr"/>
            <a:r>
              <a:rPr lang="en-GB" sz="3600" b="1" dirty="0">
                <a:ea typeface="Source Sans Pro"/>
              </a:rPr>
              <a:t>Clinical Assessment </a:t>
            </a:r>
            <a:br>
              <a:rPr lang="en-US" sz="3600" dirty="0"/>
            </a:br>
            <a:endParaRPr lang="en-GB" sz="3600" dirty="0"/>
          </a:p>
        </p:txBody>
      </p:sp>
      <p:sp>
        <p:nvSpPr>
          <p:cNvPr id="3" name="Content Placeholder 2">
            <a:extLst>
              <a:ext uri="{FF2B5EF4-FFF2-40B4-BE49-F238E27FC236}">
                <a16:creationId xmlns:a16="http://schemas.microsoft.com/office/drawing/2014/main" id="{E639C5D3-B744-4FBF-AE00-1379BD38050C}"/>
              </a:ext>
            </a:extLst>
          </p:cNvPr>
          <p:cNvSpPr>
            <a:spLocks noGrp="1"/>
          </p:cNvSpPr>
          <p:nvPr>
            <p:ph idx="1"/>
          </p:nvPr>
        </p:nvSpPr>
        <p:spPr>
          <a:xfrm>
            <a:off x="838200" y="895703"/>
            <a:ext cx="10515600" cy="4351338"/>
          </a:xfrm>
        </p:spPr>
        <p:txBody>
          <a:bodyPr/>
          <a:lstStyle/>
          <a:p>
            <a:pPr marL="0" indent="0">
              <a:buNone/>
            </a:pPr>
            <a:r>
              <a:rPr lang="en-GB" sz="2000" b="1" dirty="0">
                <a:solidFill>
                  <a:srgbClr val="002060"/>
                </a:solidFill>
                <a:ea typeface="Source Sans Pro"/>
              </a:rPr>
              <a:t>The clinical assessment and consent process must be carried out by a proficient registered healthcare practitioner only</a:t>
            </a:r>
            <a:endParaRPr lang="en-US" sz="2000" b="1" dirty="0">
              <a:solidFill>
                <a:srgbClr val="002060"/>
              </a:solidFill>
              <a:ea typeface="Source Sans Pro"/>
            </a:endParaRPr>
          </a:p>
          <a:p>
            <a:pPr marL="0" indent="0">
              <a:buNone/>
            </a:pPr>
            <a:r>
              <a:rPr lang="en-GB" sz="2000" b="1" dirty="0">
                <a:solidFill>
                  <a:srgbClr val="002060"/>
                </a:solidFill>
                <a:ea typeface="Source Sans Pro"/>
              </a:rPr>
              <a:t>Considerations:</a:t>
            </a:r>
          </a:p>
          <a:p>
            <a:pPr lvl="1"/>
            <a:r>
              <a:rPr lang="en-GB" sz="2000" dirty="0">
                <a:solidFill>
                  <a:srgbClr val="002060"/>
                </a:solidFill>
                <a:ea typeface="Source Sans Pro"/>
              </a:rPr>
              <a:t>An appropriate risk/benefit conversation with the child, their parent or carer has taken place</a:t>
            </a:r>
          </a:p>
          <a:p>
            <a:pPr lvl="1"/>
            <a:r>
              <a:rPr lang="en-GB" sz="2000" dirty="0">
                <a:solidFill>
                  <a:srgbClr val="002060"/>
                </a:solidFill>
                <a:ea typeface="Source Sans Pro"/>
              </a:rPr>
              <a:t>Recognise that children and their family/carer may need more time to process information</a:t>
            </a:r>
          </a:p>
          <a:p>
            <a:pPr lvl="1"/>
            <a:r>
              <a:rPr lang="en-GB" sz="2000" dirty="0">
                <a:solidFill>
                  <a:srgbClr val="002060"/>
                </a:solidFill>
                <a:ea typeface="Source Sans Pro"/>
              </a:rPr>
              <a:t>This should be factored in when considering pace of delivery</a:t>
            </a:r>
          </a:p>
          <a:p>
            <a:pPr marL="0" indent="0">
              <a:buNone/>
            </a:pPr>
            <a:r>
              <a:rPr lang="en-GB" sz="2000" b="1" dirty="0">
                <a:solidFill>
                  <a:srgbClr val="002060"/>
                </a:solidFill>
                <a:ea typeface="Source Sans Pro"/>
              </a:rPr>
              <a:t>On the day of vaccination assess if the infant/child: </a:t>
            </a:r>
          </a:p>
          <a:p>
            <a:pPr lvl="1"/>
            <a:r>
              <a:rPr lang="en-GB" sz="2000" dirty="0">
                <a:solidFill>
                  <a:srgbClr val="002060"/>
                </a:solidFill>
                <a:ea typeface="Source Sans Pro"/>
              </a:rPr>
              <a:t>Is feeling well</a:t>
            </a:r>
          </a:p>
          <a:p>
            <a:pPr lvl="1"/>
            <a:r>
              <a:rPr lang="en-GB" sz="2000" dirty="0">
                <a:solidFill>
                  <a:srgbClr val="002060"/>
                </a:solidFill>
                <a:ea typeface="Source Sans Pro"/>
              </a:rPr>
              <a:t>Is eligible for vaccination</a:t>
            </a:r>
          </a:p>
          <a:p>
            <a:pPr lvl="1"/>
            <a:r>
              <a:rPr lang="en-GB" sz="2000" dirty="0">
                <a:solidFill>
                  <a:srgbClr val="002060"/>
                </a:solidFill>
                <a:ea typeface="Source Sans Pro"/>
              </a:rPr>
              <a:t>Has no contraindications to the vaccine as per Green Book Chapter or other authoritative resources</a:t>
            </a:r>
          </a:p>
          <a:p>
            <a:pPr lvl="1"/>
            <a:r>
              <a:rPr lang="en-GB" sz="2000" dirty="0">
                <a:solidFill>
                  <a:srgbClr val="002060"/>
                </a:solidFill>
                <a:ea typeface="Source Sans Pro"/>
              </a:rPr>
              <a:t>Is happy to receive the vaccination and address any questions or concerns from child or caregiver </a:t>
            </a:r>
          </a:p>
          <a:p>
            <a:endParaRPr lang="en-GB" dirty="0"/>
          </a:p>
        </p:txBody>
      </p:sp>
      <p:sp>
        <p:nvSpPr>
          <p:cNvPr id="4" name="Slide Number Placeholder 3">
            <a:extLst>
              <a:ext uri="{FF2B5EF4-FFF2-40B4-BE49-F238E27FC236}">
                <a16:creationId xmlns:a16="http://schemas.microsoft.com/office/drawing/2014/main" id="{0DC6814A-3D21-4985-913F-43599D42794F}"/>
              </a:ext>
            </a:extLst>
          </p:cNvPr>
          <p:cNvSpPr>
            <a:spLocks noGrp="1"/>
          </p:cNvSpPr>
          <p:nvPr>
            <p:ph type="sldNum" sz="quarter" idx="12"/>
          </p:nvPr>
        </p:nvSpPr>
        <p:spPr/>
        <p:txBody>
          <a:bodyPr/>
          <a:lstStyle/>
          <a:p>
            <a:fld id="{561D0CCE-8DCC-44DC-A653-AE62B1D84A52}" type="slidenum">
              <a:rPr lang="en-GB" smtClean="0"/>
              <a:pPr/>
              <a:t>39</a:t>
            </a:fld>
            <a:endParaRPr lang="en-GB" dirty="0"/>
          </a:p>
        </p:txBody>
      </p:sp>
    </p:spTree>
    <p:extLst>
      <p:ext uri="{BB962C8B-B14F-4D97-AF65-F5344CB8AC3E}">
        <p14:creationId xmlns:p14="http://schemas.microsoft.com/office/powerpoint/2010/main" val="372159568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E46314-C5E1-4DD3-89D9-D069E99D9792}"/>
              </a:ext>
            </a:extLst>
          </p:cNvPr>
          <p:cNvSpPr>
            <a:spLocks noGrp="1"/>
          </p:cNvSpPr>
          <p:nvPr>
            <p:ph type="title"/>
          </p:nvPr>
        </p:nvSpPr>
        <p:spPr>
          <a:xfrm>
            <a:off x="838200" y="-35084"/>
            <a:ext cx="11069548" cy="785581"/>
          </a:xfrm>
        </p:spPr>
        <p:txBody>
          <a:bodyPr/>
          <a:lstStyle/>
          <a:p>
            <a:r>
              <a:rPr lang="en-GB" sz="3600" b="1" dirty="0">
                <a:solidFill>
                  <a:schemeClr val="tx1"/>
                </a:solidFill>
              </a:rPr>
              <a:t>Pre-requisites to administering COVID-19 vaccine</a:t>
            </a:r>
            <a:endParaRPr lang="en-GB" sz="3600" b="1" dirty="0"/>
          </a:p>
        </p:txBody>
      </p:sp>
      <p:sp>
        <p:nvSpPr>
          <p:cNvPr id="3" name="Content Placeholder 2">
            <a:extLst>
              <a:ext uri="{FF2B5EF4-FFF2-40B4-BE49-F238E27FC236}">
                <a16:creationId xmlns:a16="http://schemas.microsoft.com/office/drawing/2014/main" id="{03CC213D-363F-451C-B69A-A1394A736E5E}"/>
              </a:ext>
            </a:extLst>
          </p:cNvPr>
          <p:cNvSpPr>
            <a:spLocks noGrp="1"/>
          </p:cNvSpPr>
          <p:nvPr>
            <p:ph idx="1"/>
          </p:nvPr>
        </p:nvSpPr>
        <p:spPr>
          <a:xfrm>
            <a:off x="284252" y="550908"/>
            <a:ext cx="11907748" cy="5490127"/>
          </a:xfrm>
        </p:spPr>
        <p:txBody>
          <a:bodyPr/>
          <a:lstStyle/>
          <a:p>
            <a:pPr marL="0" indent="0">
              <a:spcAft>
                <a:spcPts val="600"/>
              </a:spcAft>
              <a:buNone/>
            </a:pPr>
            <a:r>
              <a:rPr lang="en-GB" sz="1600" dirty="0"/>
              <a:t>Before administering COVID-19 vaccine, you should have:</a:t>
            </a:r>
          </a:p>
          <a:p>
            <a:pPr marL="285750" indent="-285750">
              <a:spcAft>
                <a:spcPts val="600"/>
              </a:spcAft>
              <a:buFont typeface="Arial" panose="020B0604020202020204" pitchFamily="34" charset="0"/>
              <a:buChar char="•"/>
            </a:pPr>
            <a:r>
              <a:rPr lang="en-GB" sz="1600" dirty="0"/>
              <a:t>Undertaken training in the management of anaphylaxis and Basic Life Support as specified by policy for your local area.</a:t>
            </a:r>
          </a:p>
          <a:p>
            <a:pPr marL="285750" indent="-285750">
              <a:spcAft>
                <a:spcPts val="600"/>
              </a:spcAft>
              <a:buFont typeface="Arial" panose="020B0604020202020204" pitchFamily="34" charset="0"/>
              <a:buChar char="•"/>
            </a:pPr>
            <a:r>
              <a:rPr lang="en-GB" sz="1600" dirty="0"/>
              <a:t>Undertaken any additional statutory and mandatory training as required by your employer.</a:t>
            </a:r>
          </a:p>
          <a:p>
            <a:pPr marL="285750" indent="-285750">
              <a:spcAft>
                <a:spcPts val="600"/>
              </a:spcAft>
              <a:buFont typeface="Arial" panose="020B0604020202020204" pitchFamily="34" charset="0"/>
              <a:buChar char="•"/>
            </a:pPr>
            <a:r>
              <a:rPr lang="en-GB" sz="1600" dirty="0"/>
              <a:t>Received COVID-19 vaccine training through attending a taught session and/or eLearning.</a:t>
            </a:r>
          </a:p>
          <a:p>
            <a:pPr marL="742950" lvl="1" indent="-285750">
              <a:spcAft>
                <a:spcPts val="600"/>
              </a:spcAft>
            </a:pPr>
            <a:r>
              <a:rPr lang="en-GB" sz="1200" dirty="0"/>
              <a:t>COVID-19 core eLearning module and vaccine specific modules are available to access here: </a:t>
            </a:r>
            <a:r>
              <a:rPr lang="en-GB" sz="1200" dirty="0">
                <a:hlinkClick r:id="rId3"/>
              </a:rPr>
              <a:t>Immunisation eLearning - Public Health Wales (</a:t>
            </a:r>
            <a:r>
              <a:rPr lang="en-GB" sz="1200" dirty="0" err="1">
                <a:hlinkClick r:id="rId3"/>
              </a:rPr>
              <a:t>nhs.wales</a:t>
            </a:r>
            <a:r>
              <a:rPr lang="en-GB" sz="1200" dirty="0">
                <a:hlinkClick r:id="rId3"/>
              </a:rPr>
              <a:t>)</a:t>
            </a:r>
            <a:endParaRPr lang="en-GB" sz="1200" dirty="0"/>
          </a:p>
          <a:p>
            <a:pPr marL="285750" indent="-285750">
              <a:spcAft>
                <a:spcPts val="600"/>
              </a:spcAft>
              <a:buFont typeface="Arial" panose="020B0604020202020204" pitchFamily="34" charset="0"/>
              <a:buChar char="•"/>
            </a:pPr>
            <a:r>
              <a:rPr lang="en-GB" sz="1600" dirty="0"/>
              <a:t>Received practical training in COVID-19 vaccine preparation and administration. (Pfizer Comirnaty JN.1 3micrograms/dose concentrate for dispersions for injection (3 dose vial) requires dilution before use: </a:t>
            </a:r>
            <a:r>
              <a:rPr lang="en-GB" sz="1600" dirty="0">
                <a:hlinkClick r:id="rId4"/>
              </a:rPr>
              <a:t>https://www.medicines.org.uk/emc/product/15837/smpc</a:t>
            </a:r>
            <a:r>
              <a:rPr lang="en-GB" sz="1600" dirty="0"/>
              <a:t> ).</a:t>
            </a:r>
          </a:p>
          <a:p>
            <a:pPr marL="285750" indent="-285750">
              <a:spcAft>
                <a:spcPts val="600"/>
              </a:spcAft>
            </a:pPr>
            <a:r>
              <a:rPr lang="en-US" sz="1600" dirty="0">
                <a:solidFill>
                  <a:srgbClr val="002060"/>
                </a:solidFill>
                <a:effectLst/>
                <a:ea typeface="Times New Roman" panose="02020603050405020304" pitchFamily="18" charset="0"/>
                <a:cs typeface="Times New Roman" panose="02020603050405020304" pitchFamily="18" charset="0"/>
              </a:rPr>
              <a:t>All new COVID-19 </a:t>
            </a:r>
            <a:r>
              <a:rPr lang="en-US" sz="1600" dirty="0" err="1">
                <a:solidFill>
                  <a:srgbClr val="002060"/>
                </a:solidFill>
                <a:effectLst/>
                <a:ea typeface="Times New Roman" panose="02020603050405020304" pitchFamily="18" charset="0"/>
                <a:cs typeface="Times New Roman" panose="02020603050405020304" pitchFamily="18" charset="0"/>
              </a:rPr>
              <a:t>immunisers</a:t>
            </a:r>
            <a:r>
              <a:rPr lang="en-US" sz="1600" dirty="0">
                <a:solidFill>
                  <a:srgbClr val="002060"/>
                </a:solidFill>
                <a:effectLst/>
                <a:ea typeface="Times New Roman" panose="02020603050405020304" pitchFamily="18" charset="0"/>
                <a:cs typeface="Times New Roman" panose="02020603050405020304" pitchFamily="18" charset="0"/>
              </a:rPr>
              <a:t> should complete a competency assessment, for formal assessment and sign-off of their clinical competency. The competencies required will depend on the individual service area and the role of the </a:t>
            </a:r>
            <a:r>
              <a:rPr lang="en-US" sz="1600" dirty="0" err="1">
                <a:solidFill>
                  <a:srgbClr val="002060"/>
                </a:solidFill>
                <a:effectLst/>
                <a:ea typeface="Times New Roman" panose="02020603050405020304" pitchFamily="18" charset="0"/>
                <a:cs typeface="Times New Roman" panose="02020603050405020304" pitchFamily="18" charset="0"/>
              </a:rPr>
              <a:t>immuniser</a:t>
            </a:r>
            <a:r>
              <a:rPr lang="en-US" sz="1600" dirty="0">
                <a:solidFill>
                  <a:srgbClr val="002060"/>
                </a:solidFill>
                <a:effectLst/>
                <a:ea typeface="Times New Roman" panose="02020603050405020304" pitchFamily="18" charset="0"/>
                <a:cs typeface="Times New Roman" panose="02020603050405020304" pitchFamily="18" charset="0"/>
              </a:rPr>
              <a:t>. The RCN competency assessment tool is available here: </a:t>
            </a:r>
            <a:r>
              <a:rPr lang="en-US" sz="1600" u="sng" dirty="0">
                <a:solidFill>
                  <a:srgbClr val="0000FF"/>
                </a:solidFill>
                <a:effectLst/>
                <a:ea typeface="Times New Roman" panose="02020603050405020304" pitchFamily="18" charset="0"/>
                <a:cs typeface="Times New Roman" panose="02020603050405020304" pitchFamily="18" charset="0"/>
                <a:hlinkClick r:id="rId5"/>
              </a:rPr>
              <a:t>Immunisation Knowledge and Skills Competence Assessment Tool</a:t>
            </a:r>
            <a:r>
              <a:rPr lang="en-US" sz="1600" u="sng" dirty="0">
                <a:solidFill>
                  <a:srgbClr val="0000FF"/>
                </a:solidFill>
                <a:effectLst/>
                <a:ea typeface="Times New Roman" panose="02020603050405020304" pitchFamily="18" charset="0"/>
                <a:cs typeface="Times New Roman" panose="02020603050405020304" pitchFamily="18" charset="0"/>
              </a:rPr>
              <a:t>.</a:t>
            </a:r>
            <a:endParaRPr lang="en-GB" sz="1600" dirty="0">
              <a:effectLst/>
              <a:ea typeface="Times New Roman" panose="02020603050405020304" pitchFamily="18" charset="0"/>
              <a:cs typeface="Times New Roman" panose="02020603050405020304" pitchFamily="18" charset="0"/>
            </a:endParaRPr>
          </a:p>
          <a:p>
            <a:pPr marL="285750" lvl="0" indent="-285750">
              <a:spcAft>
                <a:spcPts val="600"/>
              </a:spcAft>
              <a:buFont typeface="Arial" panose="020B0604020202020204" pitchFamily="34" charset="0"/>
              <a:buChar char="•"/>
            </a:pPr>
            <a:r>
              <a:rPr lang="en-GB" sz="1600" dirty="0"/>
              <a:t>An appropriate legal framework to supply and administer COVID-19 vaccine in place e.g. patient specific prescription, Patient Specific Direction (PSD), Patient Group Direction (PGD) or National Protocol (NP).</a:t>
            </a:r>
          </a:p>
          <a:p>
            <a:pPr marL="285750" indent="-285750">
              <a:spcAft>
                <a:spcPts val="600"/>
              </a:spcAft>
            </a:pPr>
            <a:r>
              <a:rPr lang="en-GB" sz="1600" dirty="0"/>
              <a:t>Accessed and familiarised yourself with the following key documents: </a:t>
            </a:r>
            <a:r>
              <a:rPr lang="en-GB" sz="1600" dirty="0">
                <a:hlinkClick r:id="rId6"/>
              </a:rPr>
              <a:t>Green Book COVID-19 chapter 14a</a:t>
            </a:r>
            <a:r>
              <a:rPr lang="en-GB" sz="1600" dirty="0"/>
              <a:t> , the UK Health Security Agency </a:t>
            </a:r>
            <a:r>
              <a:rPr lang="en-GB" sz="1600" dirty="0">
                <a:hlinkClick r:id="rId7"/>
              </a:rPr>
              <a:t>COVID-19: vaccination programme guidance for healthcare practitioners</a:t>
            </a:r>
            <a:r>
              <a:rPr lang="en-GB" sz="1600" dirty="0"/>
              <a:t>, document and the vaccine product information in the </a:t>
            </a:r>
            <a:r>
              <a:rPr lang="en-GB" sz="1600" dirty="0">
                <a:hlinkClick r:id="rId4"/>
              </a:rPr>
              <a:t>Summary of Product Characteristics</a:t>
            </a:r>
            <a:r>
              <a:rPr lang="en-GB" sz="1600" dirty="0"/>
              <a:t>.</a:t>
            </a:r>
          </a:p>
          <a:p>
            <a:endParaRPr lang="en-GB" dirty="0"/>
          </a:p>
        </p:txBody>
      </p:sp>
      <p:sp>
        <p:nvSpPr>
          <p:cNvPr id="5" name="Slide Number Placeholder 4">
            <a:extLst>
              <a:ext uri="{FF2B5EF4-FFF2-40B4-BE49-F238E27FC236}">
                <a16:creationId xmlns:a16="http://schemas.microsoft.com/office/drawing/2014/main" id="{6DFDB1FF-70CD-4B4D-BE0F-18D2D9476AE9}"/>
              </a:ext>
            </a:extLst>
          </p:cNvPr>
          <p:cNvSpPr>
            <a:spLocks noGrp="1"/>
          </p:cNvSpPr>
          <p:nvPr>
            <p:ph type="sldNum" sz="quarter" idx="12"/>
          </p:nvPr>
        </p:nvSpPr>
        <p:spPr/>
        <p:txBody>
          <a:bodyPr/>
          <a:lstStyle/>
          <a:p>
            <a:fld id="{561D0CCE-8DCC-44DC-A653-AE62B1D84A52}" type="slidenum">
              <a:rPr lang="en-GB" smtClean="0"/>
              <a:pPr/>
              <a:t>4</a:t>
            </a:fld>
            <a:endParaRPr lang="en-GB"/>
          </a:p>
        </p:txBody>
      </p:sp>
    </p:spTree>
    <p:extLst>
      <p:ext uri="{BB962C8B-B14F-4D97-AF65-F5344CB8AC3E}">
        <p14:creationId xmlns:p14="http://schemas.microsoft.com/office/powerpoint/2010/main" val="3166969967"/>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D9DAC5-481E-B378-2EAA-3B953911A715}"/>
              </a:ext>
            </a:extLst>
          </p:cNvPr>
          <p:cNvSpPr>
            <a:spLocks noGrp="1"/>
          </p:cNvSpPr>
          <p:nvPr>
            <p:ph type="title"/>
          </p:nvPr>
        </p:nvSpPr>
        <p:spPr>
          <a:xfrm>
            <a:off x="0" y="40832"/>
            <a:ext cx="12192000" cy="693507"/>
          </a:xfrm>
        </p:spPr>
        <p:txBody>
          <a:bodyPr/>
          <a:lstStyle/>
          <a:p>
            <a:pPr algn="ctr"/>
            <a:r>
              <a:rPr lang="en-GB" b="1" dirty="0"/>
              <a:t>Post vaccination waiting times</a:t>
            </a:r>
          </a:p>
        </p:txBody>
      </p:sp>
      <p:sp>
        <p:nvSpPr>
          <p:cNvPr id="3" name="Content Placeholder 2">
            <a:extLst>
              <a:ext uri="{FF2B5EF4-FFF2-40B4-BE49-F238E27FC236}">
                <a16:creationId xmlns:a16="http://schemas.microsoft.com/office/drawing/2014/main" id="{F30779F0-E0EF-199D-78C0-D983EED447E6}"/>
              </a:ext>
            </a:extLst>
          </p:cNvPr>
          <p:cNvSpPr>
            <a:spLocks noGrp="1"/>
          </p:cNvSpPr>
          <p:nvPr>
            <p:ph idx="1"/>
          </p:nvPr>
        </p:nvSpPr>
        <p:spPr>
          <a:xfrm>
            <a:off x="414670" y="904460"/>
            <a:ext cx="11646080" cy="5012246"/>
          </a:xfrm>
        </p:spPr>
        <p:txBody>
          <a:bodyPr/>
          <a:lstStyle/>
          <a:p>
            <a:r>
              <a:rPr lang="en-GB" sz="1800" dirty="0">
                <a:effectLst/>
                <a:latin typeface="Arial" panose="020B0604020202020204" pitchFamily="34" charset="0"/>
                <a:ea typeface="Times New Roman" panose="02020603050405020304" pitchFamily="18" charset="0"/>
                <a:cs typeface="Times New Roman" panose="02020603050405020304" pitchFamily="18" charset="0"/>
              </a:rPr>
              <a:t>For people with a history of allergy, as described in the Green Book, the 15 minute observation period remains. Further information is available here: </a:t>
            </a:r>
            <a:r>
              <a:rPr lang="en-GB" sz="1800" dirty="0">
                <a:solidFill>
                  <a:srgbClr val="002060"/>
                </a:solidFill>
              </a:rPr>
              <a:t>Table 5</a:t>
            </a:r>
            <a:r>
              <a:rPr lang="en-GB" sz="1800" dirty="0">
                <a:hlinkClick r:id="rId2"/>
              </a:rPr>
              <a:t> Green Book COVID-19 chapter 14a</a:t>
            </a:r>
            <a:r>
              <a:rPr lang="en-GB" sz="1800" dirty="0">
                <a:solidFill>
                  <a:srgbClr val="002060"/>
                </a:solidFill>
              </a:rPr>
              <a:t>.</a:t>
            </a:r>
            <a:r>
              <a:rPr lang="en-GB" sz="1800" dirty="0">
                <a:solidFill>
                  <a:srgbClr val="FF0000"/>
                </a:solidFill>
              </a:rPr>
              <a:t> </a:t>
            </a:r>
          </a:p>
          <a:p>
            <a:r>
              <a:rPr lang="en-GB" sz="1800" dirty="0">
                <a:effectLst/>
                <a:latin typeface="Arial" panose="020B0604020202020204" pitchFamily="34" charset="0"/>
                <a:ea typeface="Times New Roman" panose="02020603050405020304" pitchFamily="18" charset="0"/>
                <a:cs typeface="Times New Roman" panose="02020603050405020304" pitchFamily="18" charset="0"/>
              </a:rPr>
              <a:t>For those </a:t>
            </a:r>
            <a:r>
              <a:rPr lang="en-GB" sz="1800" u="sng" dirty="0">
                <a:effectLst/>
                <a:latin typeface="Arial" panose="020B0604020202020204" pitchFamily="34" charset="0"/>
                <a:ea typeface="Times New Roman" panose="02020603050405020304" pitchFamily="18" charset="0"/>
                <a:cs typeface="Times New Roman" panose="02020603050405020304" pitchFamily="18" charset="0"/>
              </a:rPr>
              <a:t>without a history of allergies </a:t>
            </a:r>
            <a:r>
              <a:rPr lang="en-GB" sz="1800" dirty="0">
                <a:effectLst/>
                <a:latin typeface="Arial" panose="020B0604020202020204" pitchFamily="34" charset="0"/>
                <a:ea typeface="Times New Roman" panose="02020603050405020304" pitchFamily="18" charset="0"/>
                <a:cs typeface="Times New Roman" panose="02020603050405020304" pitchFamily="18" charset="0"/>
              </a:rPr>
              <a:t>(as described in the Green Book), observation times are as follows: </a:t>
            </a:r>
          </a:p>
          <a:p>
            <a:pPr lvl="1">
              <a:buFont typeface="Courier New" panose="02070309020205020404" pitchFamily="49" charset="0"/>
              <a:buChar char="o"/>
            </a:pPr>
            <a:r>
              <a:rPr lang="en-GB" sz="1800" dirty="0"/>
              <a:t>After COVID-19 vaccine administration, individuals should be observed for any immediate reactions whilst they are receiving any verbal post vaccination information and exiting the centre. </a:t>
            </a:r>
          </a:p>
          <a:p>
            <a:pPr lvl="1">
              <a:buFont typeface="Courier New" panose="02070309020205020404" pitchFamily="49" charset="0"/>
              <a:buChar char="o"/>
            </a:pPr>
            <a:r>
              <a:rPr lang="en-GB" sz="1800" dirty="0"/>
              <a:t>Facilities for management of anaphylaxis should be available at all vaccination sites.</a:t>
            </a:r>
          </a:p>
          <a:p>
            <a:pPr lvl="1">
              <a:buFont typeface="Courier New" panose="02070309020205020404" pitchFamily="49" charset="0"/>
              <a:buChar char="o"/>
            </a:pPr>
            <a:r>
              <a:rPr lang="en-GB" sz="1800" b="1" dirty="0"/>
              <a:t>The advice to suspend the 15 minute observation period applies to all COVID-19 vaccines. </a:t>
            </a:r>
          </a:p>
          <a:p>
            <a:pPr lvl="1">
              <a:buFont typeface="Courier New" panose="02070309020205020404" pitchFamily="49" charset="0"/>
              <a:buChar char="o"/>
            </a:pPr>
            <a:r>
              <a:rPr lang="en-GB" sz="1800" dirty="0"/>
              <a:t>Vaccinated individuals should be informed about how to access immediate healthcare advice in the event of displaying any symptoms. </a:t>
            </a:r>
          </a:p>
          <a:p>
            <a:pPr lvl="1">
              <a:buFont typeface="Courier New" panose="02070309020205020404" pitchFamily="49" charset="0"/>
              <a:buChar char="o"/>
            </a:pPr>
            <a:r>
              <a:rPr lang="en-GB" sz="1800" dirty="0"/>
              <a:t>In some settings, for example domiciliary vaccination, this may require a responsible adult to be present for at least 15 minutes after vaccination. </a:t>
            </a:r>
          </a:p>
          <a:p>
            <a:pPr lvl="1">
              <a:buFont typeface="Courier New" panose="02070309020205020404" pitchFamily="49" charset="0"/>
              <a:buChar char="o"/>
            </a:pPr>
            <a:r>
              <a:rPr lang="en-GB" sz="1800" dirty="0"/>
              <a:t>No specific management is required for patients with a family history of allergies. </a:t>
            </a:r>
          </a:p>
          <a:p>
            <a:r>
              <a:rPr lang="en-GB" sz="1800" b="1" dirty="0"/>
              <a:t>As fainting can occur following vaccination, all those vaccinated with any of the COVID-19 vaccines should not drive for 15 minutes after vaccination.</a:t>
            </a:r>
          </a:p>
          <a:p>
            <a:endParaRPr lang="en-GB" sz="2000" b="1" dirty="0"/>
          </a:p>
        </p:txBody>
      </p:sp>
      <p:sp>
        <p:nvSpPr>
          <p:cNvPr id="5" name="Slide Number Placeholder 4">
            <a:extLst>
              <a:ext uri="{FF2B5EF4-FFF2-40B4-BE49-F238E27FC236}">
                <a16:creationId xmlns:a16="http://schemas.microsoft.com/office/drawing/2014/main" id="{314F46C2-E669-C273-2804-BEA9B446B628}"/>
              </a:ext>
            </a:extLst>
          </p:cNvPr>
          <p:cNvSpPr>
            <a:spLocks noGrp="1"/>
          </p:cNvSpPr>
          <p:nvPr>
            <p:ph type="sldNum" sz="quarter" idx="12"/>
          </p:nvPr>
        </p:nvSpPr>
        <p:spPr/>
        <p:txBody>
          <a:bodyPr/>
          <a:lstStyle/>
          <a:p>
            <a:fld id="{561D0CCE-8DCC-44DC-A653-AE62B1D84A52}" type="slidenum">
              <a:rPr lang="en-GB" smtClean="0"/>
              <a:pPr/>
              <a:t>40</a:t>
            </a:fld>
            <a:endParaRPr lang="en-GB" dirty="0"/>
          </a:p>
        </p:txBody>
      </p:sp>
    </p:spTree>
    <p:extLst>
      <p:ext uri="{BB962C8B-B14F-4D97-AF65-F5344CB8AC3E}">
        <p14:creationId xmlns:p14="http://schemas.microsoft.com/office/powerpoint/2010/main" val="2148959752"/>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851913-BEB0-4142-9E4C-E1CBDD99879F}"/>
              </a:ext>
            </a:extLst>
          </p:cNvPr>
          <p:cNvSpPr>
            <a:spLocks noGrp="1"/>
          </p:cNvSpPr>
          <p:nvPr>
            <p:ph type="title"/>
          </p:nvPr>
        </p:nvSpPr>
        <p:spPr>
          <a:xfrm>
            <a:off x="838200" y="365125"/>
            <a:ext cx="10515600" cy="1019175"/>
          </a:xfrm>
        </p:spPr>
        <p:txBody>
          <a:bodyPr/>
          <a:lstStyle/>
          <a:p>
            <a:pPr algn="ctr"/>
            <a:r>
              <a:rPr lang="en-GB" sz="3600" b="1" dirty="0">
                <a:ea typeface="Source Sans Pro"/>
              </a:rPr>
              <a:t>Tips to support clinical assessment </a:t>
            </a:r>
            <a:br>
              <a:rPr lang="en-GB" sz="3600" b="1" dirty="0">
                <a:ea typeface="Source Sans Pro"/>
              </a:rPr>
            </a:br>
            <a:r>
              <a:rPr lang="en-GB" sz="3600" b="1" dirty="0">
                <a:ea typeface="Source Sans Pro"/>
              </a:rPr>
              <a:t>and informed consent </a:t>
            </a:r>
            <a:br>
              <a:rPr lang="en-US" sz="3600" dirty="0"/>
            </a:br>
            <a:endParaRPr lang="en-GB" sz="3600" dirty="0"/>
          </a:p>
        </p:txBody>
      </p:sp>
      <p:sp>
        <p:nvSpPr>
          <p:cNvPr id="3" name="Content Placeholder 2">
            <a:extLst>
              <a:ext uri="{FF2B5EF4-FFF2-40B4-BE49-F238E27FC236}">
                <a16:creationId xmlns:a16="http://schemas.microsoft.com/office/drawing/2014/main" id="{5AB296AE-551F-4901-9BD8-DD22E03C66B8}"/>
              </a:ext>
            </a:extLst>
          </p:cNvPr>
          <p:cNvSpPr>
            <a:spLocks noGrp="1"/>
          </p:cNvSpPr>
          <p:nvPr>
            <p:ph idx="1"/>
          </p:nvPr>
        </p:nvSpPr>
        <p:spPr>
          <a:xfrm>
            <a:off x="838200" y="1384300"/>
            <a:ext cx="10515600" cy="4508500"/>
          </a:xfrm>
        </p:spPr>
        <p:txBody>
          <a:bodyPr/>
          <a:lstStyle/>
          <a:p>
            <a:r>
              <a:rPr lang="en-GB" sz="2400" dirty="0">
                <a:solidFill>
                  <a:srgbClr val="002060"/>
                </a:solidFill>
                <a:ea typeface="Source Sans Pro"/>
              </a:rPr>
              <a:t>Consider the best ways of communicating with the child and parent/carer</a:t>
            </a:r>
          </a:p>
          <a:p>
            <a:r>
              <a:rPr lang="en-GB" sz="2400" dirty="0">
                <a:solidFill>
                  <a:srgbClr val="002060"/>
                </a:solidFill>
                <a:ea typeface="Source Sans Pro"/>
              </a:rPr>
              <a:t>Take time to establish a rapport and build trust</a:t>
            </a:r>
          </a:p>
          <a:p>
            <a:r>
              <a:rPr lang="en-GB" sz="2400" dirty="0">
                <a:solidFill>
                  <a:srgbClr val="002060"/>
                </a:solidFill>
                <a:ea typeface="Source Sans Pro"/>
              </a:rPr>
              <a:t>Give time to process information and support to explore any questions</a:t>
            </a:r>
          </a:p>
          <a:p>
            <a:r>
              <a:rPr lang="en-GB" sz="2400" dirty="0">
                <a:solidFill>
                  <a:srgbClr val="002060"/>
                </a:solidFill>
                <a:ea typeface="Source Sans Pro"/>
              </a:rPr>
              <a:t>Use visuals if appropriate e.g. smiley face or sad face, thumbs up or thumbs down picture, or red/green tick/cross visual to establish understanding and a means of communication</a:t>
            </a:r>
          </a:p>
          <a:p>
            <a:r>
              <a:rPr lang="en-GB" sz="2400" dirty="0">
                <a:solidFill>
                  <a:srgbClr val="002060"/>
                </a:solidFill>
                <a:ea typeface="Source Sans Pro"/>
              </a:rPr>
              <a:t>Natural gestures or signs can also help build understanding</a:t>
            </a:r>
          </a:p>
          <a:p>
            <a:r>
              <a:rPr lang="en-GB" sz="2400" dirty="0">
                <a:solidFill>
                  <a:srgbClr val="002060"/>
                </a:solidFill>
                <a:ea typeface="Source Sans Pro"/>
              </a:rPr>
              <a:t>Further information on consent can be found at : </a:t>
            </a:r>
            <a:r>
              <a:rPr lang="en-GB" sz="2400" dirty="0">
                <a:hlinkClick r:id="rId2"/>
              </a:rPr>
              <a:t>Greenbook chapter 2 consent (publishing.service.gov.uk)</a:t>
            </a:r>
            <a:endParaRPr lang="en-GB" sz="2400" dirty="0">
              <a:solidFill>
                <a:srgbClr val="002060"/>
              </a:solidFill>
              <a:ea typeface="Source Sans Pro"/>
            </a:endParaRPr>
          </a:p>
          <a:p>
            <a:endParaRPr lang="en-GB" dirty="0"/>
          </a:p>
        </p:txBody>
      </p:sp>
      <p:sp>
        <p:nvSpPr>
          <p:cNvPr id="4" name="Slide Number Placeholder 3">
            <a:extLst>
              <a:ext uri="{FF2B5EF4-FFF2-40B4-BE49-F238E27FC236}">
                <a16:creationId xmlns:a16="http://schemas.microsoft.com/office/drawing/2014/main" id="{D7D12314-0C5E-460C-AA65-04B2F663407C}"/>
              </a:ext>
            </a:extLst>
          </p:cNvPr>
          <p:cNvSpPr>
            <a:spLocks noGrp="1"/>
          </p:cNvSpPr>
          <p:nvPr>
            <p:ph type="sldNum" sz="quarter" idx="12"/>
          </p:nvPr>
        </p:nvSpPr>
        <p:spPr/>
        <p:txBody>
          <a:bodyPr/>
          <a:lstStyle/>
          <a:p>
            <a:fld id="{561D0CCE-8DCC-44DC-A653-AE62B1D84A52}" type="slidenum">
              <a:rPr lang="en-GB" smtClean="0"/>
              <a:pPr/>
              <a:t>41</a:t>
            </a:fld>
            <a:endParaRPr lang="en-GB" dirty="0"/>
          </a:p>
        </p:txBody>
      </p:sp>
    </p:spTree>
    <p:extLst>
      <p:ext uri="{BB962C8B-B14F-4D97-AF65-F5344CB8AC3E}">
        <p14:creationId xmlns:p14="http://schemas.microsoft.com/office/powerpoint/2010/main" val="1613909115"/>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7C53F4-5A97-4355-806E-E71F3429123D}"/>
              </a:ext>
            </a:extLst>
          </p:cNvPr>
          <p:cNvSpPr>
            <a:spLocks noGrp="1"/>
          </p:cNvSpPr>
          <p:nvPr>
            <p:ph type="title"/>
          </p:nvPr>
        </p:nvSpPr>
        <p:spPr>
          <a:xfrm>
            <a:off x="167148" y="117987"/>
            <a:ext cx="12001146" cy="452284"/>
          </a:xfrm>
        </p:spPr>
        <p:txBody>
          <a:bodyPr/>
          <a:lstStyle/>
          <a:p>
            <a:pPr algn="ctr"/>
            <a:r>
              <a:rPr lang="en-GB" sz="3600" b="1" dirty="0"/>
              <a:t>Reporting Adverse Events</a:t>
            </a:r>
            <a:br>
              <a:rPr lang="en-GB" sz="3600" b="1" dirty="0"/>
            </a:br>
            <a:endParaRPr lang="en-GB" sz="3600" b="1" dirty="0"/>
          </a:p>
        </p:txBody>
      </p:sp>
      <p:sp>
        <p:nvSpPr>
          <p:cNvPr id="3" name="Content Placeholder 2">
            <a:extLst>
              <a:ext uri="{FF2B5EF4-FFF2-40B4-BE49-F238E27FC236}">
                <a16:creationId xmlns:a16="http://schemas.microsoft.com/office/drawing/2014/main" id="{39A11E10-FB4B-4C00-8D30-D23C39681252}"/>
              </a:ext>
            </a:extLst>
          </p:cNvPr>
          <p:cNvSpPr>
            <a:spLocks noGrp="1"/>
          </p:cNvSpPr>
          <p:nvPr>
            <p:ph idx="1"/>
          </p:nvPr>
        </p:nvSpPr>
        <p:spPr>
          <a:xfrm>
            <a:off x="629265" y="776749"/>
            <a:ext cx="7981335" cy="4711846"/>
          </a:xfrm>
        </p:spPr>
        <p:txBody>
          <a:bodyPr/>
          <a:lstStyle/>
          <a:p>
            <a:r>
              <a:rPr lang="en-GB" sz="2000" dirty="0">
                <a:solidFill>
                  <a:srgbClr val="002060"/>
                </a:solidFill>
              </a:rPr>
              <a:t>Vaccinees should be advised that they can report any adverse reactions or suspected side effects to the MHRA through the online </a:t>
            </a:r>
            <a:r>
              <a:rPr lang="en-GB" sz="2000" dirty="0">
                <a:solidFill>
                  <a:srgbClr val="002060"/>
                </a:solidFill>
                <a:hlinkClick r:id="rId2"/>
              </a:rPr>
              <a:t>yellow card scheme </a:t>
            </a:r>
            <a:r>
              <a:rPr lang="en-GB" sz="2000" dirty="0">
                <a:solidFill>
                  <a:srgbClr val="002060"/>
                </a:solidFill>
              </a:rPr>
              <a:t>website or the Yellow Card app</a:t>
            </a:r>
          </a:p>
          <a:p>
            <a:r>
              <a:rPr lang="en-GB" altLang="en-US" sz="2000" dirty="0">
                <a:solidFill>
                  <a:srgbClr val="002060"/>
                </a:solidFill>
                <a:ea typeface="Source Sans Pro"/>
              </a:rPr>
              <a:t>Anyone (patients and HCWs) can make a Yellow Card report, even if they are uncertain as to whether a vaccine caused the condition</a:t>
            </a:r>
          </a:p>
          <a:p>
            <a:r>
              <a:rPr lang="en-GB" sz="2000" b="1" dirty="0"/>
              <a:t>▼ </a:t>
            </a:r>
            <a:r>
              <a:rPr lang="en-GB" sz="2000" dirty="0"/>
              <a:t>This medicinal product is subject to additional monitoring. This will allow quick identification of new safety information. Healthcare professionals are asked to report any suspected adverse reactions.</a:t>
            </a:r>
            <a:endParaRPr lang="en-GB" altLang="en-US" sz="2000" dirty="0">
              <a:solidFill>
                <a:srgbClr val="002060"/>
              </a:solidFill>
              <a:ea typeface="Source Sans Pro"/>
            </a:endParaRPr>
          </a:p>
          <a:p>
            <a:endParaRPr lang="en-GB" dirty="0"/>
          </a:p>
        </p:txBody>
      </p:sp>
      <p:sp>
        <p:nvSpPr>
          <p:cNvPr id="5" name="Slide Number Placeholder 4">
            <a:extLst>
              <a:ext uri="{FF2B5EF4-FFF2-40B4-BE49-F238E27FC236}">
                <a16:creationId xmlns:a16="http://schemas.microsoft.com/office/drawing/2014/main" id="{D633BA76-993F-426B-A73A-C762A18C9987}"/>
              </a:ext>
            </a:extLst>
          </p:cNvPr>
          <p:cNvSpPr>
            <a:spLocks noGrp="1"/>
          </p:cNvSpPr>
          <p:nvPr>
            <p:ph type="sldNum" sz="quarter" idx="12"/>
          </p:nvPr>
        </p:nvSpPr>
        <p:spPr/>
        <p:txBody>
          <a:bodyPr/>
          <a:lstStyle/>
          <a:p>
            <a:fld id="{561D0CCE-8DCC-44DC-A653-AE62B1D84A52}" type="slidenum">
              <a:rPr lang="en-GB" smtClean="0"/>
              <a:pPr/>
              <a:t>42</a:t>
            </a:fld>
            <a:endParaRPr lang="en-GB" dirty="0"/>
          </a:p>
        </p:txBody>
      </p:sp>
      <p:pic>
        <p:nvPicPr>
          <p:cNvPr id="6" name="Picture 5">
            <a:extLst>
              <a:ext uri="{FF2B5EF4-FFF2-40B4-BE49-F238E27FC236}">
                <a16:creationId xmlns:a16="http://schemas.microsoft.com/office/drawing/2014/main" id="{1B5BC04F-7B5E-4837-9DC2-60FA5160856A}"/>
              </a:ext>
            </a:extLst>
          </p:cNvPr>
          <p:cNvPicPr>
            <a:picLocks noChangeAspect="1"/>
          </p:cNvPicPr>
          <p:nvPr/>
        </p:nvPicPr>
        <p:blipFill>
          <a:blip r:embed="rId3" cstate="print"/>
          <a:stretch>
            <a:fillRect/>
          </a:stretch>
        </p:blipFill>
        <p:spPr>
          <a:xfrm>
            <a:off x="8712827" y="776749"/>
            <a:ext cx="3229324" cy="4059111"/>
          </a:xfrm>
          <a:prstGeom prst="rect">
            <a:avLst/>
          </a:prstGeom>
        </p:spPr>
      </p:pic>
      <p:sp>
        <p:nvSpPr>
          <p:cNvPr id="7" name="TextBox 6">
            <a:extLst>
              <a:ext uri="{FF2B5EF4-FFF2-40B4-BE49-F238E27FC236}">
                <a16:creationId xmlns:a16="http://schemas.microsoft.com/office/drawing/2014/main" id="{BCBB1DE6-B35F-44C2-A897-4269731CEA1C}"/>
              </a:ext>
            </a:extLst>
          </p:cNvPr>
          <p:cNvSpPr txBox="1"/>
          <p:nvPr/>
        </p:nvSpPr>
        <p:spPr>
          <a:xfrm>
            <a:off x="8712828" y="4916129"/>
            <a:ext cx="3229323" cy="923330"/>
          </a:xfrm>
          <a:prstGeom prst="rect">
            <a:avLst/>
          </a:prstGeom>
          <a:noFill/>
        </p:spPr>
        <p:txBody>
          <a:bodyPr wrap="square" rtlCol="0">
            <a:spAutoFit/>
          </a:bodyPr>
          <a:lstStyle/>
          <a:p>
            <a:r>
              <a:rPr lang="en-GB" dirty="0"/>
              <a:t>The QR code can be used for quick and easy access to the Yellow Card reporting site.</a:t>
            </a:r>
          </a:p>
        </p:txBody>
      </p:sp>
      <p:pic>
        <p:nvPicPr>
          <p:cNvPr id="8" name="Picture 2">
            <a:extLst>
              <a:ext uri="{FF2B5EF4-FFF2-40B4-BE49-F238E27FC236}">
                <a16:creationId xmlns:a16="http://schemas.microsoft.com/office/drawing/2014/main" id="{7ED0D74E-641A-4C77-859F-14EE29E07B4D}"/>
              </a:ext>
            </a:extLst>
          </p:cNvPr>
          <p:cNvPicPr>
            <a:picLocks noChangeAspect="1" noChangeArrowheads="1"/>
          </p:cNvPicPr>
          <p:nvPr/>
        </p:nvPicPr>
        <p:blipFill>
          <a:blip r:embed="rId4" cstate="print"/>
          <a:srcRect t="22614" r="84051" b="64341"/>
          <a:stretch>
            <a:fillRect/>
          </a:stretch>
        </p:blipFill>
        <p:spPr bwMode="auto">
          <a:xfrm>
            <a:off x="2993625" y="3429000"/>
            <a:ext cx="3393189" cy="1474422"/>
          </a:xfrm>
          <a:prstGeom prst="rect">
            <a:avLst/>
          </a:prstGeom>
          <a:noFill/>
          <a:ln w="9525">
            <a:noFill/>
            <a:miter lim="800000"/>
            <a:headEnd/>
            <a:tailEnd/>
          </a:ln>
        </p:spPr>
      </p:pic>
      <p:sp>
        <p:nvSpPr>
          <p:cNvPr id="10" name="TextBox 9">
            <a:extLst>
              <a:ext uri="{FF2B5EF4-FFF2-40B4-BE49-F238E27FC236}">
                <a16:creationId xmlns:a16="http://schemas.microsoft.com/office/drawing/2014/main" id="{80779D91-1844-4F96-87DC-9C6E6D70ACD3}"/>
              </a:ext>
            </a:extLst>
          </p:cNvPr>
          <p:cNvSpPr txBox="1"/>
          <p:nvPr/>
        </p:nvSpPr>
        <p:spPr>
          <a:xfrm>
            <a:off x="2639398" y="5146961"/>
            <a:ext cx="4284043" cy="461665"/>
          </a:xfrm>
          <a:prstGeom prst="rect">
            <a:avLst/>
          </a:prstGeom>
          <a:noFill/>
        </p:spPr>
        <p:txBody>
          <a:bodyPr wrap="square">
            <a:spAutoFit/>
          </a:bodyPr>
          <a:lstStyle/>
          <a:p>
            <a:pPr marL="0" indent="0" algn="ctr">
              <a:buNone/>
            </a:pPr>
            <a:r>
              <a:rPr lang="en-GB" sz="2400" u="sng" dirty="0">
                <a:solidFill>
                  <a:srgbClr val="0563C1"/>
                </a:solidFill>
                <a:effectLst/>
                <a:ea typeface="Calibri" panose="020F0502020204030204" pitchFamily="34" charset="0"/>
                <a:cs typeface="Times New Roman" panose="02020603050405020304" pitchFamily="18" charset="0"/>
                <a:hlinkClick r:id="rId5"/>
              </a:rPr>
              <a:t>www.mhra.gov.uk/yellowcard</a:t>
            </a:r>
            <a:r>
              <a:rPr lang="en-GB" sz="2400" dirty="0">
                <a:effectLst/>
                <a:ea typeface="Calibri" panose="020F0502020204030204" pitchFamily="34" charset="0"/>
                <a:cs typeface="Times New Roman" panose="02020603050405020304" pitchFamily="18" charset="0"/>
              </a:rPr>
              <a:t> </a:t>
            </a:r>
            <a:endParaRPr lang="en-GB" sz="2400" dirty="0">
              <a:solidFill>
                <a:srgbClr val="002060"/>
              </a:solidFill>
            </a:endParaRPr>
          </a:p>
        </p:txBody>
      </p:sp>
    </p:spTree>
    <p:extLst>
      <p:ext uri="{BB962C8B-B14F-4D97-AF65-F5344CB8AC3E}">
        <p14:creationId xmlns:p14="http://schemas.microsoft.com/office/powerpoint/2010/main" val="498732753"/>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C45476-77CE-F7F5-5A35-4C4D1E1EEB14}"/>
              </a:ext>
            </a:extLst>
          </p:cNvPr>
          <p:cNvSpPr>
            <a:spLocks noGrp="1"/>
          </p:cNvSpPr>
          <p:nvPr>
            <p:ph type="title"/>
          </p:nvPr>
        </p:nvSpPr>
        <p:spPr>
          <a:xfrm>
            <a:off x="612226" y="136525"/>
            <a:ext cx="10515600" cy="599199"/>
          </a:xfrm>
        </p:spPr>
        <p:txBody>
          <a:bodyPr/>
          <a:lstStyle/>
          <a:p>
            <a:r>
              <a:rPr lang="en-GB" sz="3600" b="1" dirty="0"/>
              <a:t>Key messages</a:t>
            </a:r>
            <a:endParaRPr lang="en-GB" sz="3600" dirty="0"/>
          </a:p>
        </p:txBody>
      </p:sp>
      <p:sp>
        <p:nvSpPr>
          <p:cNvPr id="3" name="Content Placeholder 2">
            <a:extLst>
              <a:ext uri="{FF2B5EF4-FFF2-40B4-BE49-F238E27FC236}">
                <a16:creationId xmlns:a16="http://schemas.microsoft.com/office/drawing/2014/main" id="{BD402192-D26C-9010-6E26-781F59E57095}"/>
              </a:ext>
            </a:extLst>
          </p:cNvPr>
          <p:cNvSpPr>
            <a:spLocks noGrp="1"/>
          </p:cNvSpPr>
          <p:nvPr>
            <p:ph idx="1"/>
          </p:nvPr>
        </p:nvSpPr>
        <p:spPr>
          <a:xfrm>
            <a:off x="313338" y="611160"/>
            <a:ext cx="11565323" cy="5635679"/>
          </a:xfrm>
        </p:spPr>
        <p:txBody>
          <a:bodyPr/>
          <a:lstStyle/>
          <a:p>
            <a:r>
              <a:rPr lang="en-GB" sz="1800" b="0" i="0" dirty="0">
                <a:effectLst/>
              </a:rPr>
              <a:t>COVID-19 is now a relatively mild disease for the vast majority of people. This ongoing increase in population immunity permits the development of a more targeted programme aimed at those at higher risk of developing serious COVID-19 disease.</a:t>
            </a:r>
          </a:p>
          <a:p>
            <a:r>
              <a:rPr lang="en-GB" sz="1800" dirty="0"/>
              <a:t>Individuals aged six months to 4 years who become eligible for COVID-19 vaccination require 2 primary doses.</a:t>
            </a:r>
          </a:p>
          <a:p>
            <a:r>
              <a:rPr lang="en-GB" sz="1800" dirty="0"/>
              <a:t>Individuals aged six months and above with severe immunosuppression may be considered for additional doses </a:t>
            </a:r>
            <a:r>
              <a:rPr lang="en-GB" sz="1800" b="1" dirty="0"/>
              <a:t>ideally at an interval of 8 to 12 weeks from the previous dose.</a:t>
            </a:r>
          </a:p>
          <a:p>
            <a:r>
              <a:rPr lang="en-GB" sz="1800" dirty="0"/>
              <a:t>Exception to this ideal interval may be advised based on specialist clinical judgement, for example for those about to receive or increase the intensity of an immunosuppressive treatment, where a better response would be made if immunised prior to that treatment commencing. </a:t>
            </a:r>
          </a:p>
          <a:p>
            <a:r>
              <a:rPr lang="en-GB" sz="1800" dirty="0"/>
              <a:t>Where the specialist has advised an exception, then the interval may be reduced to a </a:t>
            </a:r>
            <a:r>
              <a:rPr lang="en-GB" sz="1800" b="1" dirty="0"/>
              <a:t>minimum of three weeks </a:t>
            </a:r>
            <a:r>
              <a:rPr lang="en-GB" sz="1800" dirty="0"/>
              <a:t>for any of the vaccine products. </a:t>
            </a:r>
          </a:p>
          <a:p>
            <a:pPr>
              <a:spcAft>
                <a:spcPts val="300"/>
              </a:spcAft>
            </a:pPr>
            <a:r>
              <a:rPr lang="en-GB" sz="1800" dirty="0">
                <a:effectLst/>
                <a:latin typeface="Arial" panose="020B0604020202020204" pitchFamily="34" charset="0"/>
                <a:ea typeface="Times New Roman" panose="02020603050405020304" pitchFamily="18" charset="0"/>
                <a:cs typeface="Arial" panose="020B0604020202020204" pitchFamily="34" charset="0"/>
              </a:rPr>
              <a:t>Previously unvaccinated Individuals </a:t>
            </a:r>
            <a:r>
              <a:rPr lang="en-GB" sz="1800" baseline="30000" dirty="0">
                <a:effectLst/>
                <a:latin typeface="Calibri" panose="020F0502020204030204" pitchFamily="34" charset="0"/>
                <a:ea typeface="Calibri" panose="020F0502020204030204" pitchFamily="34" charset="0"/>
                <a:cs typeface="Times New Roman" panose="02020603050405020304" pitchFamily="18" charset="0"/>
              </a:rPr>
              <a:t> </a:t>
            </a:r>
            <a:r>
              <a:rPr lang="en-GB" sz="1800" dirty="0">
                <a:effectLst/>
                <a:latin typeface="Arial" panose="020B0604020202020204" pitchFamily="34" charset="0"/>
                <a:ea typeface="Times New Roman" panose="02020603050405020304" pitchFamily="18" charset="0"/>
                <a:cs typeface="Arial" panose="020B0604020202020204" pitchFamily="34" charset="0"/>
              </a:rPr>
              <a:t>who become or have recently become severely immunosuppressed, should be considered for a first dose of vaccination and the second dose given </a:t>
            </a:r>
            <a:r>
              <a:rPr lang="en-GB" sz="1800" b="1" dirty="0">
                <a:effectLst/>
                <a:latin typeface="Arial" panose="020B0604020202020204" pitchFamily="34" charset="0"/>
                <a:ea typeface="Times New Roman" panose="02020603050405020304" pitchFamily="18" charset="0"/>
                <a:cs typeface="Arial" panose="020B0604020202020204" pitchFamily="34" charset="0"/>
              </a:rPr>
              <a:t>ideally at an interval of 8-12 weeks from the previous dose. </a:t>
            </a:r>
            <a:r>
              <a:rPr lang="en-GB" sz="1800" dirty="0">
                <a:latin typeface="Arial" panose="020B0604020202020204" pitchFamily="34" charset="0"/>
                <a:ea typeface="Times New Roman" panose="02020603050405020304" pitchFamily="18" charset="0"/>
                <a:cs typeface="Arial" panose="020B0604020202020204" pitchFamily="34" charset="0"/>
              </a:rPr>
              <a:t>I</a:t>
            </a:r>
            <a:r>
              <a:rPr lang="en-GB" sz="1800" dirty="0">
                <a:effectLst/>
                <a:ea typeface="Calibri" panose="020F0502020204030204" pitchFamily="34" charset="0"/>
                <a:cs typeface="Times New Roman" panose="02020603050405020304" pitchFamily="18" charset="0"/>
              </a:rPr>
              <a:t>ncluding individuals who receive bone marrow transplants or CAR-T therapy as they may have lost immunological memory of previous vaccination</a:t>
            </a:r>
          </a:p>
          <a:p>
            <a:r>
              <a:rPr lang="en-GB" sz="1800" dirty="0">
                <a:effectLst/>
                <a:ea typeface="Calibri" panose="020F0502020204030204" pitchFamily="34" charset="0"/>
                <a:cs typeface="Arial" panose="020B0604020202020204" pitchFamily="34" charset="0"/>
              </a:rPr>
              <a:t>For individuals about to receive planned immunosuppressive treatment, a </a:t>
            </a:r>
            <a:r>
              <a:rPr lang="en-GB" sz="1800" b="1" dirty="0">
                <a:effectLst/>
                <a:ea typeface="Calibri" panose="020F0502020204030204" pitchFamily="34" charset="0"/>
                <a:cs typeface="Arial" panose="020B0604020202020204" pitchFamily="34" charset="0"/>
              </a:rPr>
              <a:t>minimum interval of 3 weeks </a:t>
            </a:r>
            <a:r>
              <a:rPr lang="en-GB" sz="1800" dirty="0">
                <a:effectLst/>
                <a:ea typeface="Calibri" panose="020F0502020204030204" pitchFamily="34" charset="0"/>
                <a:cs typeface="Arial" panose="020B0604020202020204" pitchFamily="34" charset="0"/>
              </a:rPr>
              <a:t>between COVID-19 doses may be followed, to enable the vaccine to be given whilst the individual’s immune system is better able to respond</a:t>
            </a:r>
            <a:endParaRPr lang="en-GB" sz="1800" b="0" i="0" dirty="0">
              <a:effectLst/>
              <a:latin typeface="+mn-lt"/>
            </a:endParaRPr>
          </a:p>
          <a:p>
            <a:endParaRPr lang="en-GB" sz="2000" b="0" i="0" dirty="0">
              <a:solidFill>
                <a:srgbClr val="002060"/>
              </a:solidFill>
              <a:effectLst/>
              <a:latin typeface="+mn-lt"/>
            </a:endParaRPr>
          </a:p>
          <a:p>
            <a:endParaRPr lang="en-GB" dirty="0"/>
          </a:p>
        </p:txBody>
      </p:sp>
      <p:sp>
        <p:nvSpPr>
          <p:cNvPr id="5" name="Slide Number Placeholder 4">
            <a:extLst>
              <a:ext uri="{FF2B5EF4-FFF2-40B4-BE49-F238E27FC236}">
                <a16:creationId xmlns:a16="http://schemas.microsoft.com/office/drawing/2014/main" id="{E3477E22-2ECC-0BD9-6766-ECB2F83EAF1A}"/>
              </a:ext>
            </a:extLst>
          </p:cNvPr>
          <p:cNvSpPr>
            <a:spLocks noGrp="1"/>
          </p:cNvSpPr>
          <p:nvPr>
            <p:ph type="sldNum" sz="quarter" idx="12"/>
          </p:nvPr>
        </p:nvSpPr>
        <p:spPr/>
        <p:txBody>
          <a:bodyPr/>
          <a:lstStyle/>
          <a:p>
            <a:fld id="{561D0CCE-8DCC-44DC-A653-AE62B1D84A52}" type="slidenum">
              <a:rPr lang="en-GB" smtClean="0"/>
              <a:pPr/>
              <a:t>43</a:t>
            </a:fld>
            <a:endParaRPr lang="en-GB"/>
          </a:p>
        </p:txBody>
      </p:sp>
    </p:spTree>
    <p:extLst>
      <p:ext uri="{BB962C8B-B14F-4D97-AF65-F5344CB8AC3E}">
        <p14:creationId xmlns:p14="http://schemas.microsoft.com/office/powerpoint/2010/main" val="1751508176"/>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EDAE5E-3EE2-8190-D62A-6CF699976F63}"/>
              </a:ext>
            </a:extLst>
          </p:cNvPr>
          <p:cNvSpPr>
            <a:spLocks noGrp="1"/>
          </p:cNvSpPr>
          <p:nvPr>
            <p:ph type="title"/>
          </p:nvPr>
        </p:nvSpPr>
        <p:spPr>
          <a:xfrm>
            <a:off x="1" y="0"/>
            <a:ext cx="12191999" cy="629265"/>
          </a:xfrm>
        </p:spPr>
        <p:txBody>
          <a:bodyPr/>
          <a:lstStyle/>
          <a:p>
            <a:pPr algn="ctr"/>
            <a:r>
              <a:rPr lang="en-GB" sz="4400" b="1" dirty="0">
                <a:solidFill>
                  <a:srgbClr val="002060"/>
                </a:solidFill>
              </a:rPr>
              <a:t>Public resources Autumn 2024</a:t>
            </a:r>
            <a:endParaRPr lang="en-GB" b="1" dirty="0">
              <a:solidFill>
                <a:srgbClr val="002060"/>
              </a:solidFill>
            </a:endParaRPr>
          </a:p>
        </p:txBody>
      </p:sp>
      <p:sp>
        <p:nvSpPr>
          <p:cNvPr id="5" name="Slide Number Placeholder 4">
            <a:extLst>
              <a:ext uri="{FF2B5EF4-FFF2-40B4-BE49-F238E27FC236}">
                <a16:creationId xmlns:a16="http://schemas.microsoft.com/office/drawing/2014/main" id="{188B6699-41C7-4B82-5477-009F55DA714A}"/>
              </a:ext>
            </a:extLst>
          </p:cNvPr>
          <p:cNvSpPr>
            <a:spLocks noGrp="1"/>
          </p:cNvSpPr>
          <p:nvPr>
            <p:ph type="sldNum" sz="quarter" idx="12"/>
          </p:nvPr>
        </p:nvSpPr>
        <p:spPr/>
        <p:txBody>
          <a:bodyPr/>
          <a:lstStyle/>
          <a:p>
            <a:fld id="{561D0CCE-8DCC-44DC-A653-AE62B1D84A52}" type="slidenum">
              <a:rPr lang="en-GB" smtClean="0"/>
              <a:pPr/>
              <a:t>44</a:t>
            </a:fld>
            <a:endParaRPr lang="en-GB" dirty="0"/>
          </a:p>
        </p:txBody>
      </p:sp>
      <p:sp>
        <p:nvSpPr>
          <p:cNvPr id="9" name="TextBox 8">
            <a:extLst>
              <a:ext uri="{FF2B5EF4-FFF2-40B4-BE49-F238E27FC236}">
                <a16:creationId xmlns:a16="http://schemas.microsoft.com/office/drawing/2014/main" id="{BF86B399-F2D3-7939-B164-C874A030F24D}"/>
              </a:ext>
            </a:extLst>
          </p:cNvPr>
          <p:cNvSpPr txBox="1"/>
          <p:nvPr/>
        </p:nvSpPr>
        <p:spPr>
          <a:xfrm>
            <a:off x="1945759" y="577480"/>
            <a:ext cx="8036442" cy="923330"/>
          </a:xfrm>
          <a:prstGeom prst="rect">
            <a:avLst/>
          </a:prstGeom>
          <a:noFill/>
        </p:spPr>
        <p:txBody>
          <a:bodyPr wrap="square">
            <a:spAutoFit/>
          </a:bodyPr>
          <a:lstStyle/>
          <a:p>
            <a:pPr marL="0" indent="0" algn="ctr">
              <a:buNone/>
            </a:pPr>
            <a:r>
              <a:rPr lang="en-GB" sz="1800" dirty="0">
                <a:hlinkClick r:id="rId2"/>
              </a:rPr>
              <a:t>Immunisation and Vaccines - Public Health Wales (nhs.wales)</a:t>
            </a:r>
            <a:endParaRPr lang="en-GB" sz="1800" dirty="0"/>
          </a:p>
          <a:p>
            <a:pPr marL="0" indent="0" algn="ctr">
              <a:buNone/>
            </a:pPr>
            <a:r>
              <a:rPr lang="en-GB" sz="1800" dirty="0">
                <a:hlinkClick r:id="rId3"/>
              </a:rPr>
              <a:t>Order here: https://phw.nhs.wales/services-and-teams/health-information-resources/</a:t>
            </a:r>
            <a:endParaRPr lang="en-GB" sz="1800" dirty="0"/>
          </a:p>
        </p:txBody>
      </p:sp>
      <p:pic>
        <p:nvPicPr>
          <p:cNvPr id="6" name="Picture 5">
            <a:extLst>
              <a:ext uri="{FF2B5EF4-FFF2-40B4-BE49-F238E27FC236}">
                <a16:creationId xmlns:a16="http://schemas.microsoft.com/office/drawing/2014/main" id="{4D2074DF-1A74-FEA6-A07E-0EE244B3AFF9}"/>
              </a:ext>
            </a:extLst>
          </p:cNvPr>
          <p:cNvPicPr>
            <a:picLocks noChangeAspect="1"/>
          </p:cNvPicPr>
          <p:nvPr/>
        </p:nvPicPr>
        <p:blipFill>
          <a:blip r:embed="rId4"/>
          <a:stretch>
            <a:fillRect/>
          </a:stretch>
        </p:blipFill>
        <p:spPr>
          <a:xfrm>
            <a:off x="7676970" y="1498007"/>
            <a:ext cx="1867259" cy="4288187"/>
          </a:xfrm>
          <a:prstGeom prst="rect">
            <a:avLst/>
          </a:prstGeom>
          <a:ln w="19050">
            <a:solidFill>
              <a:schemeClr val="tx1"/>
            </a:solidFill>
          </a:ln>
        </p:spPr>
      </p:pic>
      <p:pic>
        <p:nvPicPr>
          <p:cNvPr id="13" name="Content Placeholder 12">
            <a:extLst>
              <a:ext uri="{FF2B5EF4-FFF2-40B4-BE49-F238E27FC236}">
                <a16:creationId xmlns:a16="http://schemas.microsoft.com/office/drawing/2014/main" id="{F3185370-CE38-EAA7-6254-F2CFAB1FE398}"/>
              </a:ext>
            </a:extLst>
          </p:cNvPr>
          <p:cNvPicPr>
            <a:picLocks noGrp="1" noChangeAspect="1"/>
          </p:cNvPicPr>
          <p:nvPr>
            <p:ph idx="1"/>
          </p:nvPr>
        </p:nvPicPr>
        <p:blipFill>
          <a:blip r:embed="rId5"/>
          <a:stretch>
            <a:fillRect/>
          </a:stretch>
        </p:blipFill>
        <p:spPr>
          <a:xfrm>
            <a:off x="2080249" y="1630752"/>
            <a:ext cx="2994805" cy="4351338"/>
          </a:xfrm>
          <a:ln w="19050">
            <a:solidFill>
              <a:schemeClr val="tx1"/>
            </a:solidFill>
          </a:ln>
        </p:spPr>
      </p:pic>
      <p:pic>
        <p:nvPicPr>
          <p:cNvPr id="3" name="Picture 2">
            <a:extLst>
              <a:ext uri="{FF2B5EF4-FFF2-40B4-BE49-F238E27FC236}">
                <a16:creationId xmlns:a16="http://schemas.microsoft.com/office/drawing/2014/main" id="{4FEDEE98-3CDD-C53C-2161-A52F5B76B759}"/>
              </a:ext>
            </a:extLst>
          </p:cNvPr>
          <p:cNvPicPr>
            <a:picLocks noChangeAspect="1"/>
          </p:cNvPicPr>
          <p:nvPr/>
        </p:nvPicPr>
        <p:blipFill>
          <a:blip r:embed="rId6"/>
          <a:stretch>
            <a:fillRect/>
          </a:stretch>
        </p:blipFill>
        <p:spPr>
          <a:xfrm>
            <a:off x="9812513" y="1498007"/>
            <a:ext cx="1878039" cy="4288187"/>
          </a:xfrm>
          <a:prstGeom prst="rect">
            <a:avLst/>
          </a:prstGeom>
        </p:spPr>
      </p:pic>
    </p:spTree>
    <p:extLst>
      <p:ext uri="{BB962C8B-B14F-4D97-AF65-F5344CB8AC3E}">
        <p14:creationId xmlns:p14="http://schemas.microsoft.com/office/powerpoint/2010/main" val="3460702815"/>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13C39E-8E41-B267-336C-475B252F9F33}"/>
              </a:ext>
            </a:extLst>
          </p:cNvPr>
          <p:cNvSpPr>
            <a:spLocks noGrp="1"/>
          </p:cNvSpPr>
          <p:nvPr>
            <p:ph type="title"/>
          </p:nvPr>
        </p:nvSpPr>
        <p:spPr>
          <a:xfrm>
            <a:off x="838200" y="136525"/>
            <a:ext cx="10515600" cy="1325563"/>
          </a:xfrm>
        </p:spPr>
        <p:txBody>
          <a:bodyPr/>
          <a:lstStyle/>
          <a:p>
            <a:r>
              <a:rPr lang="en-GB" b="1" dirty="0"/>
              <a:t>Clinical script</a:t>
            </a:r>
          </a:p>
        </p:txBody>
      </p:sp>
      <p:sp>
        <p:nvSpPr>
          <p:cNvPr id="3" name="Content Placeholder 2">
            <a:extLst>
              <a:ext uri="{FF2B5EF4-FFF2-40B4-BE49-F238E27FC236}">
                <a16:creationId xmlns:a16="http://schemas.microsoft.com/office/drawing/2014/main" id="{BC4A87F4-2C40-BF34-2186-25B6590FCD05}"/>
              </a:ext>
            </a:extLst>
          </p:cNvPr>
          <p:cNvSpPr>
            <a:spLocks noGrp="1"/>
          </p:cNvSpPr>
          <p:nvPr>
            <p:ph idx="1"/>
          </p:nvPr>
        </p:nvSpPr>
        <p:spPr>
          <a:xfrm>
            <a:off x="936523" y="799306"/>
            <a:ext cx="10515600" cy="4351338"/>
          </a:xfrm>
        </p:spPr>
        <p:txBody>
          <a:bodyPr/>
          <a:lstStyle/>
          <a:p>
            <a:r>
              <a:rPr lang="en-GB" dirty="0"/>
              <a:t>A clinical script </a:t>
            </a:r>
            <a:r>
              <a:rPr lang="en-GB" sz="2800" dirty="0">
                <a:effectLst/>
                <a:ea typeface="Calibri" panose="020F0502020204030204" pitchFamily="34" charset="0"/>
              </a:rPr>
              <a:t>will be available as download only and will be available </a:t>
            </a:r>
            <a:r>
              <a:rPr lang="en-GB" sz="2800" dirty="0">
                <a:ea typeface="Calibri" panose="020F0502020204030204" pitchFamily="34" charset="0"/>
              </a:rPr>
              <a:t>at</a:t>
            </a:r>
            <a:r>
              <a:rPr lang="en-GB" sz="2800" dirty="0">
                <a:effectLst/>
                <a:ea typeface="Calibri" panose="020F0502020204030204" pitchFamily="34" charset="0"/>
              </a:rPr>
              <a:t>: </a:t>
            </a:r>
            <a:r>
              <a:rPr lang="en-GB" sz="2800" u="sng" dirty="0">
                <a:solidFill>
                  <a:srgbClr val="0000FF"/>
                </a:solidFill>
                <a:effectLst/>
                <a:ea typeface="Calibri" panose="020F0502020204030204" pitchFamily="34" charset="0"/>
                <a:hlinkClick r:id="rId3"/>
              </a:rPr>
              <a:t>Resources for health and social care professionals - Public Health Wales (</a:t>
            </a:r>
            <a:r>
              <a:rPr lang="en-GB" sz="2800" u="sng" dirty="0" err="1">
                <a:solidFill>
                  <a:srgbClr val="0000FF"/>
                </a:solidFill>
                <a:effectLst/>
                <a:ea typeface="Calibri" panose="020F0502020204030204" pitchFamily="34" charset="0"/>
                <a:hlinkClick r:id="rId3"/>
              </a:rPr>
              <a:t>nhs.wales</a:t>
            </a:r>
            <a:r>
              <a:rPr lang="en-GB" sz="2800" u="sng" dirty="0">
                <a:solidFill>
                  <a:srgbClr val="0000FF"/>
                </a:solidFill>
                <a:effectLst/>
                <a:ea typeface="Calibri" panose="020F0502020204030204" pitchFamily="34" charset="0"/>
                <a:hlinkClick r:id="rId3"/>
              </a:rPr>
              <a:t>)</a:t>
            </a:r>
            <a:r>
              <a:rPr lang="en-GB" sz="2800" dirty="0">
                <a:effectLst/>
                <a:ea typeface="Calibri" panose="020F0502020204030204" pitchFamily="34" charset="0"/>
              </a:rPr>
              <a:t> and </a:t>
            </a:r>
            <a:r>
              <a:rPr lang="en-GB" sz="2800" u="sng" dirty="0" err="1">
                <a:solidFill>
                  <a:srgbClr val="0000FF"/>
                </a:solidFill>
                <a:effectLst/>
                <a:ea typeface="Calibri" panose="020F0502020204030204" pitchFamily="34" charset="0"/>
                <a:hlinkClick r:id="rId4"/>
              </a:rPr>
              <a:t>Adnoddau</a:t>
            </a:r>
            <a:r>
              <a:rPr lang="en-GB" sz="2800" u="sng" dirty="0">
                <a:solidFill>
                  <a:srgbClr val="0000FF"/>
                </a:solidFill>
                <a:effectLst/>
                <a:ea typeface="Calibri" panose="020F0502020204030204" pitchFamily="34" charset="0"/>
                <a:hlinkClick r:id="rId4"/>
              </a:rPr>
              <a:t> </a:t>
            </a:r>
            <a:r>
              <a:rPr lang="en-GB" sz="2800" u="sng" dirty="0" err="1">
                <a:solidFill>
                  <a:srgbClr val="0000FF"/>
                </a:solidFill>
                <a:effectLst/>
                <a:ea typeface="Calibri" panose="020F0502020204030204" pitchFamily="34" charset="0"/>
                <a:hlinkClick r:id="rId4"/>
              </a:rPr>
              <a:t>i</a:t>
            </a:r>
            <a:r>
              <a:rPr lang="en-GB" sz="2800" u="sng" dirty="0">
                <a:solidFill>
                  <a:srgbClr val="0000FF"/>
                </a:solidFill>
                <a:effectLst/>
                <a:ea typeface="Calibri" panose="020F0502020204030204" pitchFamily="34" charset="0"/>
                <a:hlinkClick r:id="rId4"/>
              </a:rPr>
              <a:t> </a:t>
            </a:r>
            <a:r>
              <a:rPr lang="en-GB" sz="2800" u="sng" dirty="0" err="1">
                <a:solidFill>
                  <a:srgbClr val="0000FF"/>
                </a:solidFill>
                <a:effectLst/>
                <a:ea typeface="Calibri" panose="020F0502020204030204" pitchFamily="34" charset="0"/>
                <a:hlinkClick r:id="rId4"/>
              </a:rPr>
              <a:t>weithwyr</a:t>
            </a:r>
            <a:r>
              <a:rPr lang="en-GB" sz="2800" u="sng" dirty="0">
                <a:solidFill>
                  <a:srgbClr val="0000FF"/>
                </a:solidFill>
                <a:effectLst/>
                <a:ea typeface="Calibri" panose="020F0502020204030204" pitchFamily="34" charset="0"/>
                <a:hlinkClick r:id="rId4"/>
              </a:rPr>
              <a:t> </a:t>
            </a:r>
            <a:r>
              <a:rPr lang="en-GB" sz="2800" u="sng" dirty="0" err="1">
                <a:solidFill>
                  <a:srgbClr val="0000FF"/>
                </a:solidFill>
                <a:effectLst/>
                <a:ea typeface="Calibri" panose="020F0502020204030204" pitchFamily="34" charset="0"/>
                <a:hlinkClick r:id="rId4"/>
              </a:rPr>
              <a:t>proffesiynol</a:t>
            </a:r>
            <a:r>
              <a:rPr lang="en-GB" sz="2800" u="sng" dirty="0">
                <a:solidFill>
                  <a:srgbClr val="0000FF"/>
                </a:solidFill>
                <a:effectLst/>
                <a:ea typeface="Calibri" panose="020F0502020204030204" pitchFamily="34" charset="0"/>
                <a:hlinkClick r:id="rId4"/>
              </a:rPr>
              <a:t> iechyd a </a:t>
            </a:r>
            <a:r>
              <a:rPr lang="en-GB" sz="2800" u="sng" dirty="0" err="1">
                <a:solidFill>
                  <a:srgbClr val="0000FF"/>
                </a:solidFill>
                <a:effectLst/>
                <a:ea typeface="Calibri" panose="020F0502020204030204" pitchFamily="34" charset="0"/>
                <a:hlinkClick r:id="rId4"/>
              </a:rPr>
              <a:t>gofal</a:t>
            </a:r>
            <a:r>
              <a:rPr lang="en-GB" sz="2800" u="sng" dirty="0">
                <a:solidFill>
                  <a:srgbClr val="0000FF"/>
                </a:solidFill>
                <a:effectLst/>
                <a:ea typeface="Calibri" panose="020F0502020204030204" pitchFamily="34" charset="0"/>
                <a:hlinkClick r:id="rId4"/>
              </a:rPr>
              <a:t> </a:t>
            </a:r>
            <a:r>
              <a:rPr lang="en-GB" sz="2800" u="sng" dirty="0" err="1">
                <a:solidFill>
                  <a:srgbClr val="0000FF"/>
                </a:solidFill>
                <a:effectLst/>
                <a:ea typeface="Calibri" panose="020F0502020204030204" pitchFamily="34" charset="0"/>
                <a:hlinkClick r:id="rId4"/>
              </a:rPr>
              <a:t>cymdeithasol</a:t>
            </a:r>
            <a:r>
              <a:rPr lang="en-GB" sz="2800" u="sng" dirty="0">
                <a:solidFill>
                  <a:srgbClr val="0000FF"/>
                </a:solidFill>
                <a:effectLst/>
                <a:ea typeface="Calibri" panose="020F0502020204030204" pitchFamily="34" charset="0"/>
                <a:hlinkClick r:id="rId4"/>
              </a:rPr>
              <a:t> - Iechyd </a:t>
            </a:r>
            <a:r>
              <a:rPr lang="en-GB" sz="2800" u="sng" dirty="0" err="1">
                <a:solidFill>
                  <a:srgbClr val="0000FF"/>
                </a:solidFill>
                <a:effectLst/>
                <a:ea typeface="Calibri" panose="020F0502020204030204" pitchFamily="34" charset="0"/>
                <a:hlinkClick r:id="rId4"/>
              </a:rPr>
              <a:t>Cyhoeddus</a:t>
            </a:r>
            <a:r>
              <a:rPr lang="en-GB" sz="2800" u="sng" dirty="0">
                <a:solidFill>
                  <a:srgbClr val="0000FF"/>
                </a:solidFill>
                <a:effectLst/>
                <a:ea typeface="Calibri" panose="020F0502020204030204" pitchFamily="34" charset="0"/>
                <a:hlinkClick r:id="rId4"/>
              </a:rPr>
              <a:t> Cymru (</a:t>
            </a:r>
            <a:r>
              <a:rPr lang="en-GB" sz="2800" u="sng" dirty="0" err="1">
                <a:solidFill>
                  <a:srgbClr val="0000FF"/>
                </a:solidFill>
                <a:effectLst/>
                <a:ea typeface="Calibri" panose="020F0502020204030204" pitchFamily="34" charset="0"/>
                <a:hlinkClick r:id="rId4"/>
              </a:rPr>
              <a:t>gig.cymru</a:t>
            </a:r>
            <a:r>
              <a:rPr lang="en-GB" sz="2800" u="sng" dirty="0">
                <a:solidFill>
                  <a:srgbClr val="0000FF"/>
                </a:solidFill>
                <a:effectLst/>
                <a:ea typeface="Calibri" panose="020F0502020204030204" pitchFamily="34" charset="0"/>
                <a:hlinkClick r:id="rId4"/>
              </a:rPr>
              <a:t>)</a:t>
            </a:r>
            <a:endParaRPr lang="en-GB" sz="2800" u="sng" dirty="0">
              <a:solidFill>
                <a:srgbClr val="0000FF"/>
              </a:solidFill>
              <a:effectLst/>
              <a:ea typeface="Calibri" panose="020F0502020204030204" pitchFamily="34" charset="0"/>
            </a:endParaRPr>
          </a:p>
          <a:p>
            <a:pPr marL="0" indent="0">
              <a:buNone/>
            </a:pPr>
            <a:endParaRPr lang="en-GB" sz="4400" b="1" dirty="0"/>
          </a:p>
          <a:p>
            <a:pPr marL="0" indent="0">
              <a:buNone/>
            </a:pPr>
            <a:r>
              <a:rPr lang="en-GB" sz="4400" b="1" dirty="0"/>
              <a:t>Vaccine record card</a:t>
            </a:r>
          </a:p>
          <a:p>
            <a:pPr marL="0" indent="0">
              <a:buNone/>
            </a:pPr>
            <a:r>
              <a:rPr lang="en-GB" sz="1600" dirty="0"/>
              <a:t>Available to order on </a:t>
            </a:r>
            <a:r>
              <a:rPr lang="en-GB" sz="1600" dirty="0">
                <a:hlinkClick r:id="rId5"/>
              </a:rPr>
              <a:t>HIR</a:t>
            </a:r>
            <a:endParaRPr lang="en-GB" sz="1600" dirty="0"/>
          </a:p>
          <a:p>
            <a:endParaRPr lang="en-GB" dirty="0"/>
          </a:p>
        </p:txBody>
      </p:sp>
      <p:sp>
        <p:nvSpPr>
          <p:cNvPr id="5" name="Slide Number Placeholder 4">
            <a:extLst>
              <a:ext uri="{FF2B5EF4-FFF2-40B4-BE49-F238E27FC236}">
                <a16:creationId xmlns:a16="http://schemas.microsoft.com/office/drawing/2014/main" id="{260A2843-CD15-A3E8-9048-1C28CB6E907F}"/>
              </a:ext>
            </a:extLst>
          </p:cNvPr>
          <p:cNvSpPr>
            <a:spLocks noGrp="1"/>
          </p:cNvSpPr>
          <p:nvPr>
            <p:ph type="sldNum" sz="quarter" idx="12"/>
          </p:nvPr>
        </p:nvSpPr>
        <p:spPr/>
        <p:txBody>
          <a:bodyPr/>
          <a:lstStyle/>
          <a:p>
            <a:fld id="{561D0CCE-8DCC-44DC-A653-AE62B1D84A52}" type="slidenum">
              <a:rPr lang="en-GB" smtClean="0"/>
              <a:pPr/>
              <a:t>45</a:t>
            </a:fld>
            <a:endParaRPr lang="en-GB"/>
          </a:p>
        </p:txBody>
      </p:sp>
      <p:pic>
        <p:nvPicPr>
          <p:cNvPr id="6" name="Content Placeholder 5">
            <a:extLst>
              <a:ext uri="{FF2B5EF4-FFF2-40B4-BE49-F238E27FC236}">
                <a16:creationId xmlns:a16="http://schemas.microsoft.com/office/drawing/2014/main" id="{91F8049E-F9DB-ECED-2A91-563E190855CD}"/>
              </a:ext>
            </a:extLst>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6781799" y="3956279"/>
            <a:ext cx="2743201" cy="195375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53894368"/>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3023DE-BD6B-E878-3600-1016718F85BE}"/>
              </a:ext>
            </a:extLst>
          </p:cNvPr>
          <p:cNvSpPr>
            <a:spLocks noGrp="1"/>
          </p:cNvSpPr>
          <p:nvPr>
            <p:ph type="title"/>
          </p:nvPr>
        </p:nvSpPr>
        <p:spPr>
          <a:xfrm>
            <a:off x="0" y="0"/>
            <a:ext cx="12192000" cy="1325563"/>
          </a:xfrm>
        </p:spPr>
        <p:txBody>
          <a:bodyPr/>
          <a:lstStyle/>
          <a:p>
            <a:pPr algn="ctr"/>
            <a:r>
              <a:rPr lang="en-GB" sz="3200" b="1" dirty="0"/>
              <a:t>Publications to support the COVID-19 Vaccination Programme for Infants from 6 months to 4 years in clinical risk groups</a:t>
            </a:r>
          </a:p>
        </p:txBody>
      </p:sp>
      <p:sp>
        <p:nvSpPr>
          <p:cNvPr id="5" name="Slide Number Placeholder 4">
            <a:extLst>
              <a:ext uri="{FF2B5EF4-FFF2-40B4-BE49-F238E27FC236}">
                <a16:creationId xmlns:a16="http://schemas.microsoft.com/office/drawing/2014/main" id="{83A07802-6E61-5599-BACF-D52737334F9A}"/>
              </a:ext>
            </a:extLst>
          </p:cNvPr>
          <p:cNvSpPr>
            <a:spLocks noGrp="1"/>
          </p:cNvSpPr>
          <p:nvPr>
            <p:ph type="sldNum" sz="quarter" idx="12"/>
          </p:nvPr>
        </p:nvSpPr>
        <p:spPr/>
        <p:txBody>
          <a:bodyPr/>
          <a:lstStyle/>
          <a:p>
            <a:fld id="{561D0CCE-8DCC-44DC-A653-AE62B1D84A52}" type="slidenum">
              <a:rPr lang="en-GB" smtClean="0"/>
              <a:pPr/>
              <a:t>46</a:t>
            </a:fld>
            <a:endParaRPr lang="en-GB"/>
          </a:p>
        </p:txBody>
      </p:sp>
      <p:grpSp>
        <p:nvGrpSpPr>
          <p:cNvPr id="8" name="Group 7"/>
          <p:cNvGrpSpPr/>
          <p:nvPr/>
        </p:nvGrpSpPr>
        <p:grpSpPr>
          <a:xfrm>
            <a:off x="195665" y="1027906"/>
            <a:ext cx="3588460" cy="2359900"/>
            <a:chOff x="1107036" y="1013921"/>
            <a:chExt cx="4194570" cy="2892332"/>
          </a:xfrm>
        </p:grpSpPr>
        <p:pic>
          <p:nvPicPr>
            <p:cNvPr id="4" name="Picture 3"/>
            <p:cNvPicPr>
              <a:picLocks noChangeAspect="1"/>
            </p:cNvPicPr>
            <p:nvPr/>
          </p:nvPicPr>
          <p:blipFill>
            <a:blip r:embed="rId3"/>
            <a:stretch>
              <a:fillRect/>
            </a:stretch>
          </p:blipFill>
          <p:spPr>
            <a:xfrm>
              <a:off x="1107036" y="1013921"/>
              <a:ext cx="2056578" cy="2892332"/>
            </a:xfrm>
            <a:prstGeom prst="rect">
              <a:avLst/>
            </a:prstGeom>
          </p:spPr>
        </p:pic>
        <p:pic>
          <p:nvPicPr>
            <p:cNvPr id="6" name="Picture 5"/>
            <p:cNvPicPr>
              <a:picLocks noChangeAspect="1"/>
            </p:cNvPicPr>
            <p:nvPr/>
          </p:nvPicPr>
          <p:blipFill>
            <a:blip r:embed="rId4"/>
            <a:stretch>
              <a:fillRect/>
            </a:stretch>
          </p:blipFill>
          <p:spPr>
            <a:xfrm>
              <a:off x="3251367" y="1013921"/>
              <a:ext cx="2050239" cy="2892332"/>
            </a:xfrm>
            <a:prstGeom prst="rect">
              <a:avLst/>
            </a:prstGeom>
          </p:spPr>
        </p:pic>
      </p:grpSp>
      <p:sp>
        <p:nvSpPr>
          <p:cNvPr id="7" name="TextBox 6"/>
          <p:cNvSpPr txBox="1"/>
          <p:nvPr/>
        </p:nvSpPr>
        <p:spPr>
          <a:xfrm>
            <a:off x="3859198" y="1027906"/>
            <a:ext cx="4433464" cy="400110"/>
          </a:xfrm>
          <a:prstGeom prst="rect">
            <a:avLst/>
          </a:prstGeom>
          <a:noFill/>
        </p:spPr>
        <p:txBody>
          <a:bodyPr wrap="square" rtlCol="0">
            <a:spAutoFit/>
          </a:bodyPr>
          <a:lstStyle/>
          <a:p>
            <a:r>
              <a:rPr lang="en-GB" sz="2000" dirty="0"/>
              <a:t>Template for Call Handlers</a:t>
            </a:r>
          </a:p>
        </p:txBody>
      </p:sp>
      <p:sp>
        <p:nvSpPr>
          <p:cNvPr id="11" name="TextBox 10"/>
          <p:cNvSpPr txBox="1"/>
          <p:nvPr/>
        </p:nvSpPr>
        <p:spPr>
          <a:xfrm>
            <a:off x="3859198" y="2920680"/>
            <a:ext cx="8224772" cy="1015663"/>
          </a:xfrm>
          <a:prstGeom prst="rect">
            <a:avLst/>
          </a:prstGeom>
          <a:noFill/>
        </p:spPr>
        <p:txBody>
          <a:bodyPr wrap="square" rtlCol="0">
            <a:spAutoFit/>
          </a:bodyPr>
          <a:lstStyle/>
          <a:p>
            <a:r>
              <a:rPr lang="en-GB" sz="2000" b="1" dirty="0"/>
              <a:t>COVID-19 vaccination: A guide for children and young people who are at greater risk from COVID-19 infection </a:t>
            </a:r>
          </a:p>
          <a:p>
            <a:endParaRPr lang="en-GB" sz="2000" b="1" dirty="0"/>
          </a:p>
        </p:txBody>
      </p:sp>
      <p:sp>
        <p:nvSpPr>
          <p:cNvPr id="13" name="TextBox 12">
            <a:extLst>
              <a:ext uri="{FF2B5EF4-FFF2-40B4-BE49-F238E27FC236}">
                <a16:creationId xmlns:a16="http://schemas.microsoft.com/office/drawing/2014/main" id="{7DA33AC0-8553-659F-5898-09E18872612F}"/>
              </a:ext>
            </a:extLst>
          </p:cNvPr>
          <p:cNvSpPr txBox="1"/>
          <p:nvPr/>
        </p:nvSpPr>
        <p:spPr>
          <a:xfrm>
            <a:off x="3879268" y="1423617"/>
            <a:ext cx="8606002" cy="738664"/>
          </a:xfrm>
          <a:prstGeom prst="rect">
            <a:avLst/>
          </a:prstGeom>
          <a:noFill/>
        </p:spPr>
        <p:txBody>
          <a:bodyPr wrap="square">
            <a:spAutoFit/>
          </a:bodyPr>
          <a:lstStyle/>
          <a:p>
            <a:pPr lvl="0" fontAlgn="ctr">
              <a:lnSpc>
                <a:spcPct val="105000"/>
              </a:lnSpc>
              <a:spcAft>
                <a:spcPts val="800"/>
              </a:spcAft>
            </a:pPr>
            <a:r>
              <a:rPr lang="en-GB" sz="2000" b="1" dirty="0">
                <a:effectLst/>
                <a:latin typeface="Arial" panose="020B0604020202020204" pitchFamily="34" charset="0"/>
                <a:ea typeface="Times New Roman" panose="02020603050405020304" pitchFamily="18" charset="0"/>
              </a:rPr>
              <a:t>Template for Call Handlers (Bilingual): </a:t>
            </a:r>
            <a:r>
              <a:rPr lang="en-GB" sz="2000" dirty="0">
                <a:effectLst/>
                <a:latin typeface="Arial" panose="020B0604020202020204" pitchFamily="34" charset="0"/>
                <a:ea typeface="Times New Roman" panose="02020603050405020304" pitchFamily="18" charset="0"/>
              </a:rPr>
              <a:t>A </a:t>
            </a:r>
            <a:r>
              <a:rPr lang="en-GB" sz="2000" dirty="0">
                <a:latin typeface="Arial" panose="020B0604020202020204" pitchFamily="34" charset="0"/>
                <a:ea typeface="Times New Roman" panose="02020603050405020304" pitchFamily="18" charset="0"/>
              </a:rPr>
              <a:t>template</a:t>
            </a:r>
            <a:r>
              <a:rPr lang="en-GB" sz="2000" dirty="0">
                <a:effectLst/>
                <a:latin typeface="Arial" panose="020B0604020202020204" pitchFamily="34" charset="0"/>
                <a:ea typeface="Times New Roman" panose="02020603050405020304" pitchFamily="18" charset="0"/>
              </a:rPr>
              <a:t> script can be found </a:t>
            </a:r>
            <a:r>
              <a:rPr lang="en-GB" sz="2000" u="sng" dirty="0">
                <a:solidFill>
                  <a:srgbClr val="0563C1"/>
                </a:solidFill>
                <a:effectLst/>
                <a:latin typeface="Arial" panose="020B0604020202020204" pitchFamily="34" charset="0"/>
                <a:ea typeface="Times New Roman" panose="02020603050405020304" pitchFamily="18" charset="0"/>
                <a:hlinkClick r:id="rId5"/>
              </a:rPr>
              <a:t>here</a:t>
            </a:r>
            <a:r>
              <a:rPr lang="en-GB" sz="2000" dirty="0">
                <a:effectLst/>
                <a:latin typeface="Arial" panose="020B0604020202020204" pitchFamily="34" charset="0"/>
                <a:ea typeface="Times New Roman" panose="02020603050405020304" pitchFamily="18" charset="0"/>
              </a:rPr>
              <a:t>. </a:t>
            </a:r>
            <a:endParaRPr lang="en-GB" sz="2000" dirty="0">
              <a:effectLst/>
              <a:latin typeface="Calibri" panose="020F0502020204030204" pitchFamily="34" charset="0"/>
              <a:ea typeface="Calibri" panose="020F0502020204030204" pitchFamily="34" charset="0"/>
            </a:endParaRPr>
          </a:p>
        </p:txBody>
      </p:sp>
      <p:sp>
        <p:nvSpPr>
          <p:cNvPr id="14" name="TextBox 13">
            <a:extLst>
              <a:ext uri="{FF2B5EF4-FFF2-40B4-BE49-F238E27FC236}">
                <a16:creationId xmlns:a16="http://schemas.microsoft.com/office/drawing/2014/main" id="{7DA33AC0-8553-659F-5898-09E18872612F}"/>
              </a:ext>
            </a:extLst>
          </p:cNvPr>
          <p:cNvSpPr txBox="1"/>
          <p:nvPr/>
        </p:nvSpPr>
        <p:spPr>
          <a:xfrm>
            <a:off x="3784125" y="4551896"/>
            <a:ext cx="8606002" cy="841256"/>
          </a:xfrm>
          <a:prstGeom prst="rect">
            <a:avLst/>
          </a:prstGeom>
          <a:noFill/>
        </p:spPr>
        <p:txBody>
          <a:bodyPr wrap="square">
            <a:spAutoFit/>
          </a:bodyPr>
          <a:lstStyle/>
          <a:p>
            <a:pPr lvl="0" fontAlgn="ctr">
              <a:lnSpc>
                <a:spcPct val="105000"/>
              </a:lnSpc>
              <a:spcAft>
                <a:spcPts val="800"/>
              </a:spcAft>
            </a:pPr>
            <a:r>
              <a:rPr lang="en-GB" sz="2000" dirty="0">
                <a:latin typeface="Arial" panose="020B0604020202020204" pitchFamily="34" charset="0"/>
                <a:ea typeface="Calibri" panose="020F0502020204030204" pitchFamily="34" charset="0"/>
              </a:rPr>
              <a:t>Available </a:t>
            </a:r>
            <a:r>
              <a:rPr lang="en-GB" sz="2000" dirty="0">
                <a:latin typeface="Arial" panose="020B0604020202020204" pitchFamily="34" charset="0"/>
                <a:ea typeface="Calibri" panose="020F0502020204030204" pitchFamily="34" charset="0"/>
                <a:hlinkClick r:id="rId6"/>
              </a:rPr>
              <a:t>here</a:t>
            </a:r>
            <a:r>
              <a:rPr lang="en-GB" sz="2000" dirty="0">
                <a:latin typeface="Arial" panose="020B0604020202020204" pitchFamily="34" charset="0"/>
                <a:ea typeface="Calibri" panose="020F0502020204030204" pitchFamily="34" charset="0"/>
              </a:rPr>
              <a:t> to view and download</a:t>
            </a:r>
          </a:p>
          <a:p>
            <a:pPr lvl="0" fontAlgn="ctr">
              <a:lnSpc>
                <a:spcPct val="105000"/>
              </a:lnSpc>
              <a:spcAft>
                <a:spcPts val="800"/>
              </a:spcAft>
            </a:pPr>
            <a:r>
              <a:rPr lang="en-GB" sz="2000" dirty="0">
                <a:effectLst/>
                <a:latin typeface="Arial" panose="020B0604020202020204" pitchFamily="34" charset="0"/>
                <a:ea typeface="Calibri" panose="020F0502020204030204" pitchFamily="34" charset="0"/>
              </a:rPr>
              <a:t>Available to order on </a:t>
            </a:r>
            <a:r>
              <a:rPr lang="en-GB" sz="2000" dirty="0">
                <a:effectLst/>
                <a:latin typeface="Arial" panose="020B0604020202020204" pitchFamily="34" charset="0"/>
                <a:ea typeface="Calibri" panose="020F0502020204030204" pitchFamily="34" charset="0"/>
                <a:hlinkClick r:id="rId7"/>
              </a:rPr>
              <a:t>Health Information Resources</a:t>
            </a:r>
            <a:r>
              <a:rPr lang="en-GB" sz="2000" dirty="0">
                <a:effectLst/>
                <a:latin typeface="Arial" panose="020B0604020202020204" pitchFamily="34" charset="0"/>
                <a:ea typeface="Calibri" panose="020F0502020204030204" pitchFamily="34" charset="0"/>
              </a:rPr>
              <a:t> </a:t>
            </a:r>
            <a:endParaRPr lang="en-GB" sz="2000" dirty="0">
              <a:effectLst/>
              <a:latin typeface="Calibri" panose="020F0502020204030204" pitchFamily="34" charset="0"/>
              <a:ea typeface="Calibri" panose="020F0502020204030204" pitchFamily="34" charset="0"/>
            </a:endParaRPr>
          </a:p>
        </p:txBody>
      </p:sp>
      <p:sp>
        <p:nvSpPr>
          <p:cNvPr id="15" name="TextBox 14">
            <a:extLst>
              <a:ext uri="{FF2B5EF4-FFF2-40B4-BE49-F238E27FC236}">
                <a16:creationId xmlns:a16="http://schemas.microsoft.com/office/drawing/2014/main" id="{7DA33AC0-8553-659F-5898-09E18872612F}"/>
              </a:ext>
            </a:extLst>
          </p:cNvPr>
          <p:cNvSpPr txBox="1"/>
          <p:nvPr/>
        </p:nvSpPr>
        <p:spPr>
          <a:xfrm>
            <a:off x="3784125" y="5438987"/>
            <a:ext cx="8606002" cy="415498"/>
          </a:xfrm>
          <a:prstGeom prst="rect">
            <a:avLst/>
          </a:prstGeom>
          <a:noFill/>
        </p:spPr>
        <p:txBody>
          <a:bodyPr wrap="square">
            <a:spAutoFit/>
          </a:bodyPr>
          <a:lstStyle/>
          <a:p>
            <a:pPr lvl="0" fontAlgn="ctr">
              <a:lnSpc>
                <a:spcPct val="105000"/>
              </a:lnSpc>
              <a:spcAft>
                <a:spcPts val="800"/>
              </a:spcAft>
            </a:pPr>
            <a:r>
              <a:rPr lang="en-GB" sz="2000" dirty="0">
                <a:effectLst/>
                <a:latin typeface="Arial" panose="020B0604020202020204" pitchFamily="34" charset="0"/>
                <a:ea typeface="Times New Roman" panose="02020603050405020304" pitchFamily="18" charset="0"/>
              </a:rPr>
              <a:t>Information about the vaccine can be found </a:t>
            </a:r>
            <a:r>
              <a:rPr lang="en-GB" sz="2000" dirty="0">
                <a:effectLst/>
                <a:latin typeface="Arial" panose="020B0604020202020204" pitchFamily="34" charset="0"/>
                <a:ea typeface="Times New Roman" panose="02020603050405020304" pitchFamily="18" charset="0"/>
                <a:hlinkClick r:id="rId8"/>
              </a:rPr>
              <a:t>here</a:t>
            </a:r>
            <a:endParaRPr lang="en-GB" sz="2000" dirty="0">
              <a:effectLst/>
              <a:latin typeface="Calibri" panose="020F0502020204030204" pitchFamily="34" charset="0"/>
              <a:ea typeface="Calibri" panose="020F0502020204030204" pitchFamily="34" charset="0"/>
            </a:endParaRPr>
          </a:p>
        </p:txBody>
      </p:sp>
      <p:pic>
        <p:nvPicPr>
          <p:cNvPr id="9" name="Picture 8">
            <a:extLst>
              <a:ext uri="{FF2B5EF4-FFF2-40B4-BE49-F238E27FC236}">
                <a16:creationId xmlns:a16="http://schemas.microsoft.com/office/drawing/2014/main" id="{49772CA9-0D6A-1D8B-58B8-0026BAA9C2F3}"/>
              </a:ext>
            </a:extLst>
          </p:cNvPr>
          <p:cNvPicPr>
            <a:picLocks noChangeAspect="1"/>
          </p:cNvPicPr>
          <p:nvPr/>
        </p:nvPicPr>
        <p:blipFill>
          <a:blip r:embed="rId9"/>
          <a:stretch>
            <a:fillRect/>
          </a:stretch>
        </p:blipFill>
        <p:spPr>
          <a:xfrm>
            <a:off x="1251400" y="3470195"/>
            <a:ext cx="1053774" cy="2420007"/>
          </a:xfrm>
          <a:prstGeom prst="rect">
            <a:avLst/>
          </a:prstGeom>
          <a:ln w="19050">
            <a:solidFill>
              <a:schemeClr val="tx1"/>
            </a:solidFill>
          </a:ln>
        </p:spPr>
      </p:pic>
    </p:spTree>
    <p:extLst>
      <p:ext uri="{BB962C8B-B14F-4D97-AF65-F5344CB8AC3E}">
        <p14:creationId xmlns:p14="http://schemas.microsoft.com/office/powerpoint/2010/main" val="136259113"/>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A2802F-20B4-43A8-BF9E-A6BB9228B289}"/>
              </a:ext>
            </a:extLst>
          </p:cNvPr>
          <p:cNvSpPr>
            <a:spLocks noGrp="1"/>
          </p:cNvSpPr>
          <p:nvPr>
            <p:ph type="title"/>
          </p:nvPr>
        </p:nvSpPr>
        <p:spPr>
          <a:xfrm>
            <a:off x="627961" y="136525"/>
            <a:ext cx="10994834" cy="824697"/>
          </a:xfrm>
        </p:spPr>
        <p:txBody>
          <a:bodyPr/>
          <a:lstStyle/>
          <a:p>
            <a:pPr algn="ctr"/>
            <a:r>
              <a:rPr lang="en-GB" sz="3600" b="1" dirty="0"/>
              <a:t>Distraction techniques to minimise a child's anxiety during vaccination</a:t>
            </a:r>
            <a:r>
              <a:rPr lang="en-GB" sz="3600" dirty="0"/>
              <a:t> </a:t>
            </a:r>
          </a:p>
        </p:txBody>
      </p:sp>
      <p:sp>
        <p:nvSpPr>
          <p:cNvPr id="3" name="Content Placeholder 2">
            <a:extLst>
              <a:ext uri="{FF2B5EF4-FFF2-40B4-BE49-F238E27FC236}">
                <a16:creationId xmlns:a16="http://schemas.microsoft.com/office/drawing/2014/main" id="{91D4265B-C657-4ABC-A6B9-BB9776C2D614}"/>
              </a:ext>
            </a:extLst>
          </p:cNvPr>
          <p:cNvSpPr>
            <a:spLocks noGrp="1"/>
          </p:cNvSpPr>
          <p:nvPr>
            <p:ph idx="1"/>
          </p:nvPr>
        </p:nvSpPr>
        <p:spPr>
          <a:xfrm>
            <a:off x="349044" y="1139076"/>
            <a:ext cx="4921045" cy="2175203"/>
          </a:xfrm>
        </p:spPr>
        <p:txBody>
          <a:bodyPr/>
          <a:lstStyle/>
          <a:p>
            <a:pPr>
              <a:lnSpc>
                <a:spcPct val="110000"/>
              </a:lnSpc>
              <a:spcBef>
                <a:spcPts val="0"/>
              </a:spcBef>
            </a:pPr>
            <a:r>
              <a:rPr lang="en-GB" sz="1800" dirty="0"/>
              <a:t>Getting vaccinated can be daunting for some people, particularly children and young people - they may be anxious, scared or needle phobic.</a:t>
            </a:r>
          </a:p>
          <a:p>
            <a:pPr>
              <a:lnSpc>
                <a:spcPct val="110000"/>
              </a:lnSpc>
              <a:spcBef>
                <a:spcPts val="0"/>
              </a:spcBef>
            </a:pPr>
            <a:r>
              <a:rPr lang="en-GB" sz="1800" dirty="0"/>
              <a:t>Children may like to bring a favourite toy with them to play with while they wait.</a:t>
            </a:r>
          </a:p>
          <a:p>
            <a:pPr fontAlgn="base"/>
            <a:r>
              <a:rPr lang="en-GB" sz="1800" dirty="0"/>
              <a:t>Distraction techniques to minimise a child's anxiety during vaccination  [NHS EI Workforce &amp; Training work stream of the national COVID-19 Vaccination programme V1, 4 January 2022]</a:t>
            </a:r>
          </a:p>
          <a:p>
            <a:pPr fontAlgn="base"/>
            <a:r>
              <a:rPr lang="en-GB" sz="1800" dirty="0"/>
              <a:t>Available from: </a:t>
            </a:r>
          </a:p>
          <a:p>
            <a:pPr lvl="1" fontAlgn="base"/>
            <a:r>
              <a:rPr lang="en-GB" sz="1200" dirty="0">
                <a:hlinkClick r:id="rId3"/>
              </a:rPr>
              <a:t>Distraction techniques to minimise a child' s anxiety during vaccination (</a:t>
            </a:r>
            <a:r>
              <a:rPr lang="en-GB" sz="1200" dirty="0" err="1">
                <a:hlinkClick r:id="rId3"/>
              </a:rPr>
              <a:t>nhs.wales</a:t>
            </a:r>
            <a:r>
              <a:rPr lang="en-GB" sz="1200" dirty="0">
                <a:hlinkClick r:id="rId3"/>
              </a:rPr>
              <a:t>)</a:t>
            </a:r>
            <a:r>
              <a:rPr lang="en-GB" sz="1200" dirty="0"/>
              <a:t> </a:t>
            </a:r>
          </a:p>
          <a:p>
            <a:pPr lvl="1" fontAlgn="base"/>
            <a:r>
              <a:rPr lang="en-GB" sz="1200" dirty="0">
                <a:hlinkClick r:id="rId4"/>
              </a:rPr>
              <a:t>WELSH VERSION - Distraction techniques to minimise a child' s anxiety during vaccination (</a:t>
            </a:r>
            <a:r>
              <a:rPr lang="en-GB" sz="1200" dirty="0" err="1">
                <a:hlinkClick r:id="rId4"/>
              </a:rPr>
              <a:t>nhs.wales</a:t>
            </a:r>
            <a:r>
              <a:rPr lang="en-GB" sz="1200" dirty="0">
                <a:hlinkClick r:id="rId4"/>
              </a:rPr>
              <a:t>)</a:t>
            </a:r>
            <a:endParaRPr lang="en-GB" sz="1200" dirty="0"/>
          </a:p>
          <a:p>
            <a:endParaRPr lang="en-GB" dirty="0"/>
          </a:p>
        </p:txBody>
      </p:sp>
      <p:sp>
        <p:nvSpPr>
          <p:cNvPr id="4" name="Slide Number Placeholder 3">
            <a:extLst>
              <a:ext uri="{FF2B5EF4-FFF2-40B4-BE49-F238E27FC236}">
                <a16:creationId xmlns:a16="http://schemas.microsoft.com/office/drawing/2014/main" id="{95BCD761-225F-42A8-B4E5-9266CAF1606B}"/>
              </a:ext>
            </a:extLst>
          </p:cNvPr>
          <p:cNvSpPr>
            <a:spLocks noGrp="1"/>
          </p:cNvSpPr>
          <p:nvPr>
            <p:ph type="sldNum" sz="quarter" idx="12"/>
          </p:nvPr>
        </p:nvSpPr>
        <p:spPr/>
        <p:txBody>
          <a:bodyPr/>
          <a:lstStyle/>
          <a:p>
            <a:fld id="{561D0CCE-8DCC-44DC-A653-AE62B1D84A52}" type="slidenum">
              <a:rPr lang="en-GB" smtClean="0"/>
              <a:pPr/>
              <a:t>47</a:t>
            </a:fld>
            <a:endParaRPr lang="en-GB" dirty="0"/>
          </a:p>
        </p:txBody>
      </p:sp>
      <p:pic>
        <p:nvPicPr>
          <p:cNvPr id="5" name="Picture 4">
            <a:extLst>
              <a:ext uri="{FF2B5EF4-FFF2-40B4-BE49-F238E27FC236}">
                <a16:creationId xmlns:a16="http://schemas.microsoft.com/office/drawing/2014/main" id="{0A0BC765-720C-4A25-BA83-F0B74322FDD2}"/>
              </a:ext>
            </a:extLst>
          </p:cNvPr>
          <p:cNvPicPr>
            <a:picLocks noChangeAspect="1"/>
          </p:cNvPicPr>
          <p:nvPr/>
        </p:nvPicPr>
        <p:blipFill rotWithShape="1">
          <a:blip r:embed="rId5"/>
          <a:srcRect l="33885" t="17574" r="34940" b="7085"/>
          <a:stretch/>
        </p:blipFill>
        <p:spPr>
          <a:xfrm>
            <a:off x="5471366" y="1340883"/>
            <a:ext cx="2903292" cy="3946793"/>
          </a:xfrm>
          <a:prstGeom prst="rect">
            <a:avLst/>
          </a:prstGeom>
          <a:ln>
            <a:solidFill>
              <a:schemeClr val="tx1"/>
            </a:solidFill>
          </a:ln>
        </p:spPr>
      </p:pic>
      <p:pic>
        <p:nvPicPr>
          <p:cNvPr id="6" name="Picture 5">
            <a:extLst>
              <a:ext uri="{FF2B5EF4-FFF2-40B4-BE49-F238E27FC236}">
                <a16:creationId xmlns:a16="http://schemas.microsoft.com/office/drawing/2014/main" id="{F46BB3AA-F6AF-4291-B89A-4B553682D9AD}"/>
              </a:ext>
            </a:extLst>
          </p:cNvPr>
          <p:cNvPicPr>
            <a:picLocks noChangeAspect="1"/>
          </p:cNvPicPr>
          <p:nvPr/>
        </p:nvPicPr>
        <p:blipFill rotWithShape="1">
          <a:blip r:embed="rId6"/>
          <a:srcRect l="33645" t="17671" r="35000" b="6878"/>
          <a:stretch/>
        </p:blipFill>
        <p:spPr>
          <a:xfrm>
            <a:off x="8767248" y="1340882"/>
            <a:ext cx="2915881" cy="3946794"/>
          </a:xfrm>
          <a:prstGeom prst="rect">
            <a:avLst/>
          </a:prstGeom>
          <a:ln>
            <a:solidFill>
              <a:schemeClr val="tx1"/>
            </a:solidFill>
          </a:ln>
        </p:spPr>
      </p:pic>
    </p:spTree>
    <p:extLst>
      <p:ext uri="{BB962C8B-B14F-4D97-AF65-F5344CB8AC3E}">
        <p14:creationId xmlns:p14="http://schemas.microsoft.com/office/powerpoint/2010/main" val="4219247621"/>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93055" y="913669"/>
            <a:ext cx="7414847" cy="4351338"/>
          </a:xfrm>
        </p:spPr>
        <p:txBody>
          <a:bodyPr/>
          <a:lstStyle/>
          <a:p>
            <a:r>
              <a:rPr lang="en-GB" sz="2000" dirty="0"/>
              <a:t>Parents can hold their child during vaccinations in recommended ways, which may reduce the child’s stress and help healthcare professionals more easily administer vaccines</a:t>
            </a:r>
          </a:p>
          <a:p>
            <a:r>
              <a:rPr lang="en-GB" sz="2000" dirty="0"/>
              <a:t>Parents and caregivers play an important role when children receive vaccines.</a:t>
            </a:r>
          </a:p>
          <a:p>
            <a:r>
              <a:rPr lang="en-GB" sz="2000" dirty="0"/>
              <a:t>A parent’s embrace during vaccination offers several benefits. A comforting hold:</a:t>
            </a:r>
          </a:p>
          <a:p>
            <a:pPr lvl="1">
              <a:buFont typeface="Courier New" panose="02070309020205020404" pitchFamily="49" charset="0"/>
              <a:buChar char="o"/>
            </a:pPr>
            <a:r>
              <a:rPr lang="en-GB" sz="1800" dirty="0"/>
              <a:t>safely prevents children from moving their arms and legs during injections</a:t>
            </a:r>
          </a:p>
          <a:p>
            <a:pPr lvl="1">
              <a:buFont typeface="Courier New" panose="02070309020205020404" pitchFamily="49" charset="0"/>
              <a:buChar char="o"/>
            </a:pPr>
            <a:r>
              <a:rPr lang="en-GB" sz="1800" dirty="0"/>
              <a:t>avoids frightening children by embracing them rather than overpowering them</a:t>
            </a:r>
          </a:p>
          <a:p>
            <a:pPr lvl="1">
              <a:buFont typeface="Courier New" panose="02070309020205020404" pitchFamily="49" charset="0"/>
              <a:buChar char="o"/>
            </a:pPr>
            <a:r>
              <a:rPr lang="en-GB" sz="1800" dirty="0"/>
              <a:t>encourages parents to nurture and comfort their child</a:t>
            </a:r>
          </a:p>
          <a:p>
            <a:pPr lvl="1">
              <a:buFont typeface="Courier New" panose="02070309020205020404" pitchFamily="49" charset="0"/>
              <a:buChar char="o"/>
            </a:pPr>
            <a:r>
              <a:rPr lang="en-GB" sz="1800" dirty="0"/>
              <a:t>allows the health care professional steady control of the limb and the injection site</a:t>
            </a:r>
          </a:p>
          <a:p>
            <a:endParaRPr lang="en-GB" sz="2400" dirty="0"/>
          </a:p>
        </p:txBody>
      </p:sp>
      <p:sp>
        <p:nvSpPr>
          <p:cNvPr id="5" name="Slide Number Placeholder 4"/>
          <p:cNvSpPr>
            <a:spLocks noGrp="1"/>
          </p:cNvSpPr>
          <p:nvPr>
            <p:ph type="sldNum" sz="quarter" idx="12"/>
          </p:nvPr>
        </p:nvSpPr>
        <p:spPr/>
        <p:txBody>
          <a:bodyPr/>
          <a:lstStyle/>
          <a:p>
            <a:fld id="{561D0CCE-8DCC-44DC-A653-AE62B1D84A52}" type="slidenum">
              <a:rPr lang="en-GB" smtClean="0"/>
              <a:pPr/>
              <a:t>48</a:t>
            </a:fld>
            <a:endParaRPr lang="en-GB" dirty="0"/>
          </a:p>
        </p:txBody>
      </p:sp>
      <p:sp>
        <p:nvSpPr>
          <p:cNvPr id="6" name="Rectangle 5"/>
          <p:cNvSpPr/>
          <p:nvPr/>
        </p:nvSpPr>
        <p:spPr>
          <a:xfrm>
            <a:off x="0" y="161675"/>
            <a:ext cx="12192000" cy="584775"/>
          </a:xfrm>
          <a:prstGeom prst="rect">
            <a:avLst/>
          </a:prstGeom>
        </p:spPr>
        <p:txBody>
          <a:bodyPr wrap="square">
            <a:spAutoFit/>
          </a:bodyPr>
          <a:lstStyle/>
          <a:p>
            <a:pPr algn="ctr"/>
            <a:r>
              <a:rPr lang="en-GB" sz="3200" b="1" dirty="0"/>
              <a:t>Positioning of infants and young children during vaccination  </a:t>
            </a:r>
          </a:p>
        </p:txBody>
      </p:sp>
      <p:pic>
        <p:nvPicPr>
          <p:cNvPr id="1026" name="Picture 2" descr="Mother holding child while getting vaccinated."/>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916405" y="1098707"/>
            <a:ext cx="2381250" cy="2381250"/>
          </a:xfrm>
          <a:prstGeom prst="rect">
            <a:avLst/>
          </a:prstGeom>
          <a:noFill/>
          <a:extLst>
            <a:ext uri="{909E8E84-426E-40DD-AFC4-6F175D3DCCD1}">
              <a14:hiddenFill xmlns:a14="http://schemas.microsoft.com/office/drawing/2010/main">
                <a:solidFill>
                  <a:srgbClr val="FFFFFF"/>
                </a:solidFill>
              </a14:hiddenFill>
            </a:ext>
          </a:extLst>
        </p:spPr>
      </p:pic>
      <p:sp>
        <p:nvSpPr>
          <p:cNvPr id="7" name="Rectangle 6"/>
          <p:cNvSpPr/>
          <p:nvPr/>
        </p:nvSpPr>
        <p:spPr>
          <a:xfrm>
            <a:off x="7836197" y="3851450"/>
            <a:ext cx="4355804" cy="2308324"/>
          </a:xfrm>
          <a:prstGeom prst="rect">
            <a:avLst/>
          </a:prstGeom>
        </p:spPr>
        <p:txBody>
          <a:bodyPr wrap="square">
            <a:spAutoFit/>
          </a:bodyPr>
          <a:lstStyle/>
          <a:p>
            <a:pPr marL="342900" indent="-342900">
              <a:buFont typeface="+mj-lt"/>
              <a:buAutoNum type="arabicPeriod"/>
            </a:pPr>
            <a:r>
              <a:rPr lang="en-GB" dirty="0"/>
              <a:t>Hold the child on your lap or have the   child stand in front of you as you sit</a:t>
            </a:r>
          </a:p>
          <a:p>
            <a:pPr>
              <a:buFont typeface="+mj-lt"/>
              <a:buAutoNum type="arabicPeriod"/>
            </a:pPr>
            <a:endParaRPr lang="en-GB" dirty="0"/>
          </a:p>
          <a:p>
            <a:pPr marL="342900" indent="-342900">
              <a:buFont typeface="+mj-lt"/>
              <a:buAutoNum type="arabicPeriod"/>
            </a:pPr>
            <a:r>
              <a:rPr lang="en-GB" dirty="0"/>
              <a:t>Embrace your child during the process</a:t>
            </a:r>
          </a:p>
          <a:p>
            <a:pPr>
              <a:buFont typeface="+mj-lt"/>
              <a:buAutoNum type="arabicPeriod"/>
            </a:pPr>
            <a:endParaRPr lang="en-GB" dirty="0"/>
          </a:p>
          <a:p>
            <a:pPr marL="342900" indent="-342900">
              <a:buFont typeface="+mj-lt"/>
              <a:buAutoNum type="arabicPeriod"/>
            </a:pPr>
            <a:r>
              <a:rPr lang="en-GB" dirty="0"/>
              <a:t>Anchor both of the child’s legs between your thighs</a:t>
            </a:r>
            <a:endParaRPr lang="en-GB" b="0" i="0" dirty="0">
              <a:effectLst/>
            </a:endParaRPr>
          </a:p>
        </p:txBody>
      </p:sp>
      <p:sp>
        <p:nvSpPr>
          <p:cNvPr id="9" name="TextBox 8">
            <a:extLst>
              <a:ext uri="{FF2B5EF4-FFF2-40B4-BE49-F238E27FC236}">
                <a16:creationId xmlns:a16="http://schemas.microsoft.com/office/drawing/2014/main" id="{2A3B1DC6-1066-C6BD-ACC8-CB774B2F4B15}"/>
              </a:ext>
            </a:extLst>
          </p:cNvPr>
          <p:cNvSpPr txBox="1"/>
          <p:nvPr/>
        </p:nvSpPr>
        <p:spPr>
          <a:xfrm>
            <a:off x="697198" y="6326993"/>
            <a:ext cx="8456103" cy="369332"/>
          </a:xfrm>
          <a:prstGeom prst="rect">
            <a:avLst/>
          </a:prstGeom>
          <a:noFill/>
        </p:spPr>
        <p:txBody>
          <a:bodyPr wrap="square" rtlCol="0">
            <a:spAutoFit/>
          </a:bodyPr>
          <a:lstStyle/>
          <a:p>
            <a:r>
              <a:rPr lang="en-GB" dirty="0">
                <a:hlinkClick r:id="rId4"/>
              </a:rPr>
              <a:t>How to Hold Your Child During Vaccination | Childhood Vaccines | CDC</a:t>
            </a:r>
            <a:endParaRPr lang="en-GB" dirty="0">
              <a:solidFill>
                <a:schemeClr val="bg1"/>
              </a:solidFill>
            </a:endParaRPr>
          </a:p>
        </p:txBody>
      </p:sp>
    </p:spTree>
    <p:extLst>
      <p:ext uri="{BB962C8B-B14F-4D97-AF65-F5344CB8AC3E}">
        <p14:creationId xmlns:p14="http://schemas.microsoft.com/office/powerpoint/2010/main" val="1205055627"/>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1914AC-41E7-5B11-089D-F7E38064F678}"/>
              </a:ext>
            </a:extLst>
          </p:cNvPr>
          <p:cNvSpPr>
            <a:spLocks noGrp="1"/>
          </p:cNvSpPr>
          <p:nvPr>
            <p:ph type="title"/>
          </p:nvPr>
        </p:nvSpPr>
        <p:spPr>
          <a:xfrm>
            <a:off x="673813" y="136525"/>
            <a:ext cx="11254483" cy="1325563"/>
          </a:xfrm>
        </p:spPr>
        <p:txBody>
          <a:bodyPr/>
          <a:lstStyle/>
          <a:p>
            <a:r>
              <a:rPr lang="en-GB" sz="3200" b="1" dirty="0"/>
              <a:t>Using motivational interviewing for better conversations</a:t>
            </a:r>
            <a:r>
              <a:rPr lang="en-GB" sz="4400" b="1" dirty="0"/>
              <a:t> </a:t>
            </a:r>
            <a:br>
              <a:rPr lang="en-GB" sz="4400" b="1" dirty="0"/>
            </a:br>
            <a:endParaRPr lang="en-GB" b="1" dirty="0"/>
          </a:p>
        </p:txBody>
      </p:sp>
      <p:sp>
        <p:nvSpPr>
          <p:cNvPr id="3" name="Content Placeholder 2">
            <a:extLst>
              <a:ext uri="{FF2B5EF4-FFF2-40B4-BE49-F238E27FC236}">
                <a16:creationId xmlns:a16="http://schemas.microsoft.com/office/drawing/2014/main" id="{41C1AB9A-6D40-34E0-5749-88B1A7502475}"/>
              </a:ext>
            </a:extLst>
          </p:cNvPr>
          <p:cNvSpPr>
            <a:spLocks noGrp="1"/>
          </p:cNvSpPr>
          <p:nvPr>
            <p:ph idx="1"/>
          </p:nvPr>
        </p:nvSpPr>
        <p:spPr>
          <a:xfrm>
            <a:off x="838200" y="1455755"/>
            <a:ext cx="10515600" cy="4351338"/>
          </a:xfrm>
        </p:spPr>
        <p:txBody>
          <a:bodyPr/>
          <a:lstStyle/>
          <a:p>
            <a:pPr algn="l" fontAlgn="base"/>
            <a:r>
              <a:rPr lang="en-GB" sz="2400" b="0" i="0" dirty="0">
                <a:effectLst/>
              </a:rPr>
              <a:t>Health professionals and vaccinators have an important role in vaccine conversations and are reported by the public as trusted sources of vaccine information.  </a:t>
            </a:r>
          </a:p>
          <a:p>
            <a:pPr algn="l" fontAlgn="base"/>
            <a:r>
              <a:rPr lang="en-GB" sz="2400" b="0" i="0" dirty="0">
                <a:effectLst/>
              </a:rPr>
              <a:t>The approach and style of a vaccine conversation can make a real difference in understanding individual hesitancy, addressing barriers, and influencing vaccine uptake.  </a:t>
            </a:r>
          </a:p>
          <a:p>
            <a:pPr algn="l" fontAlgn="base"/>
            <a:r>
              <a:rPr lang="en-GB" sz="2400" b="0" i="0" dirty="0">
                <a:effectLst/>
              </a:rPr>
              <a:t>Motivational interviewing aims to support decision making by eliciting and strengthening a person's motivation to change their behaviour based on their own arguments for change.  </a:t>
            </a:r>
          </a:p>
          <a:p>
            <a:pPr algn="l" fontAlgn="base"/>
            <a:r>
              <a:rPr lang="en-GB" sz="2400" b="0" i="0" dirty="0">
                <a:effectLst/>
              </a:rPr>
              <a:t>It is used in a range of health settings and is an evidenced approach to improving vaccine uptake through conversation.</a:t>
            </a:r>
          </a:p>
          <a:p>
            <a:endParaRPr lang="en-GB" dirty="0"/>
          </a:p>
        </p:txBody>
      </p:sp>
      <p:sp>
        <p:nvSpPr>
          <p:cNvPr id="5" name="Slide Number Placeholder 4">
            <a:extLst>
              <a:ext uri="{FF2B5EF4-FFF2-40B4-BE49-F238E27FC236}">
                <a16:creationId xmlns:a16="http://schemas.microsoft.com/office/drawing/2014/main" id="{2E731255-A042-C1DF-3C89-187A78921764}"/>
              </a:ext>
            </a:extLst>
          </p:cNvPr>
          <p:cNvSpPr>
            <a:spLocks noGrp="1"/>
          </p:cNvSpPr>
          <p:nvPr>
            <p:ph type="sldNum" sz="quarter" idx="12"/>
          </p:nvPr>
        </p:nvSpPr>
        <p:spPr/>
        <p:txBody>
          <a:bodyPr/>
          <a:lstStyle/>
          <a:p>
            <a:fld id="{561D0CCE-8DCC-44DC-A653-AE62B1D84A52}" type="slidenum">
              <a:rPr lang="en-GB" smtClean="0"/>
              <a:pPr/>
              <a:t>49</a:t>
            </a:fld>
            <a:endParaRPr lang="en-GB"/>
          </a:p>
        </p:txBody>
      </p:sp>
    </p:spTree>
    <p:extLst>
      <p:ext uri="{BB962C8B-B14F-4D97-AF65-F5344CB8AC3E}">
        <p14:creationId xmlns:p14="http://schemas.microsoft.com/office/powerpoint/2010/main" val="11627737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163545-EA2E-394C-4FAB-52A237E3A88C}"/>
              </a:ext>
            </a:extLst>
          </p:cNvPr>
          <p:cNvSpPr>
            <a:spLocks noGrp="1"/>
          </p:cNvSpPr>
          <p:nvPr>
            <p:ph type="title"/>
          </p:nvPr>
        </p:nvSpPr>
        <p:spPr>
          <a:xfrm>
            <a:off x="197069" y="0"/>
            <a:ext cx="11674366" cy="1014337"/>
          </a:xfrm>
        </p:spPr>
        <p:txBody>
          <a:bodyPr/>
          <a:lstStyle/>
          <a:p>
            <a:pPr algn="ctr"/>
            <a:r>
              <a:rPr kumimoji="0" lang="en-GB" sz="3200" b="1" i="0" u="none" strike="noStrike" kern="1200" cap="none" spc="0" normalizeH="0" baseline="0" noProof="0" dirty="0">
                <a:ln>
                  <a:noFill/>
                </a:ln>
                <a:solidFill>
                  <a:srgbClr val="212A73"/>
                </a:solidFill>
                <a:effectLst/>
                <a:uLnTx/>
                <a:uFillTx/>
                <a:latin typeface="Arial"/>
                <a:ea typeface="+mj-ea"/>
                <a:cs typeface="+mj-cs"/>
              </a:rPr>
              <a:t>JCVI statement on the COVID-19 vaccination programme for autumn 2024  </a:t>
            </a:r>
            <a:r>
              <a:rPr lang="en-GB" sz="3200" b="1" dirty="0">
                <a:solidFill>
                  <a:srgbClr val="212A73"/>
                </a:solidFill>
                <a:latin typeface="Arial"/>
              </a:rPr>
              <a:t>[</a:t>
            </a:r>
            <a:r>
              <a:rPr kumimoji="0" lang="en-GB" sz="3200" b="1" i="0" u="none" strike="noStrike" kern="1200" cap="none" spc="0" normalizeH="0" baseline="0" noProof="0" dirty="0">
                <a:ln>
                  <a:noFill/>
                </a:ln>
                <a:solidFill>
                  <a:srgbClr val="212A73"/>
                </a:solidFill>
                <a:effectLst/>
                <a:uLnTx/>
                <a:uFillTx/>
                <a:latin typeface="Arial"/>
                <a:ea typeface="+mj-ea"/>
                <a:cs typeface="+mj-cs"/>
              </a:rPr>
              <a:t>8 April 2024] </a:t>
            </a:r>
            <a:r>
              <a:rPr kumimoji="0" lang="en-GB" sz="2800" b="0" i="0" u="none" strike="noStrike" kern="1200" cap="none" spc="0" normalizeH="0" baseline="0" noProof="0" dirty="0">
                <a:ln>
                  <a:noFill/>
                </a:ln>
                <a:solidFill>
                  <a:srgbClr val="212A73"/>
                </a:solidFill>
                <a:effectLst/>
                <a:uLnTx/>
                <a:uFillTx/>
                <a:latin typeface="Arial"/>
                <a:ea typeface="+mj-ea"/>
                <a:cs typeface="+mj-cs"/>
              </a:rPr>
              <a:t>published 02 August 2024 </a:t>
            </a:r>
            <a:r>
              <a:rPr lang="en-GB" sz="3200" i="0" dirty="0">
                <a:effectLst/>
              </a:rPr>
              <a:t>(1)</a:t>
            </a:r>
            <a:endParaRPr lang="en-GB" sz="2800" dirty="0"/>
          </a:p>
        </p:txBody>
      </p:sp>
      <p:sp>
        <p:nvSpPr>
          <p:cNvPr id="3" name="Content Placeholder 2">
            <a:extLst>
              <a:ext uri="{FF2B5EF4-FFF2-40B4-BE49-F238E27FC236}">
                <a16:creationId xmlns:a16="http://schemas.microsoft.com/office/drawing/2014/main" id="{478445FB-E7F9-75A0-0AD4-FBDE0B623837}"/>
              </a:ext>
            </a:extLst>
          </p:cNvPr>
          <p:cNvSpPr>
            <a:spLocks noGrp="1"/>
          </p:cNvSpPr>
          <p:nvPr>
            <p:ph idx="1"/>
          </p:nvPr>
        </p:nvSpPr>
        <p:spPr>
          <a:xfrm>
            <a:off x="150896" y="1014337"/>
            <a:ext cx="11890205" cy="5060807"/>
          </a:xfrm>
        </p:spPr>
        <p:txBody>
          <a:bodyPr/>
          <a:lstStyle/>
          <a:p>
            <a:pPr marL="0" indent="0">
              <a:buNone/>
            </a:pPr>
            <a:r>
              <a:rPr kumimoji="0" lang="en-GB" altLang="en-US" sz="2000" b="1" i="0" u="none" strike="noStrike" cap="none" normalizeH="0" baseline="0" dirty="0">
                <a:ln>
                  <a:noFill/>
                </a:ln>
                <a:solidFill>
                  <a:srgbClr val="002060"/>
                </a:solidFill>
                <a:effectLst/>
              </a:rPr>
              <a:t>In autumn 2024, JCVI advises that a COVID-19 vaccine should be offered to</a:t>
            </a:r>
            <a:r>
              <a:rPr kumimoji="0" lang="en-US" altLang="en-US" sz="2000" b="1" i="0" u="none" strike="noStrike" cap="none" normalizeH="0" baseline="0" dirty="0">
                <a:ln>
                  <a:noFill/>
                </a:ln>
                <a:solidFill>
                  <a:srgbClr val="002060"/>
                </a:solidFill>
                <a:effectLst/>
              </a:rPr>
              <a:t>:</a:t>
            </a:r>
          </a:p>
          <a:p>
            <a:pPr algn="l">
              <a:buFont typeface="Arial" panose="020B0604020202020204" pitchFamily="34" charset="0"/>
              <a:buChar char="•"/>
            </a:pPr>
            <a:r>
              <a:rPr lang="en-GB" sz="2000" dirty="0"/>
              <a:t>adults aged 65 years and over</a:t>
            </a:r>
          </a:p>
          <a:p>
            <a:pPr algn="l">
              <a:buFont typeface="Arial" panose="020B0604020202020204" pitchFamily="34" charset="0"/>
              <a:buChar char="•"/>
            </a:pPr>
            <a:r>
              <a:rPr lang="en-GB" sz="2000" dirty="0"/>
              <a:t>residents in a care home for older adults</a:t>
            </a:r>
          </a:p>
          <a:p>
            <a:pPr algn="l">
              <a:buFont typeface="Arial" panose="020B0604020202020204" pitchFamily="34" charset="0"/>
              <a:buChar char="•"/>
            </a:pPr>
            <a:r>
              <a:rPr lang="en-GB" sz="2000" dirty="0"/>
              <a:t>persons aged </a:t>
            </a:r>
            <a:r>
              <a:rPr lang="en-GB" sz="2000" b="1" dirty="0"/>
              <a:t>6 months </a:t>
            </a:r>
            <a:r>
              <a:rPr lang="en-GB" sz="2000" dirty="0"/>
              <a:t>to 64 years in a clinical risk group (as defined in tables 3 &amp; 4 of the </a:t>
            </a:r>
            <a:r>
              <a:rPr lang="en-GB" sz="2000" dirty="0">
                <a:hlinkClick r:id="rId3"/>
              </a:rPr>
              <a:t>COVID-19 chapter of the Green Book</a:t>
            </a:r>
            <a:r>
              <a:rPr lang="en-GB" sz="2000" dirty="0"/>
              <a:t>)</a:t>
            </a:r>
          </a:p>
          <a:p>
            <a:pPr marL="0" marR="0" lvl="0" indent="0" algn="l" defTabSz="914400" rtl="0" eaLnBrk="0" fontAlgn="base" latinLnBrk="0" hangingPunct="0">
              <a:lnSpc>
                <a:spcPct val="100000"/>
              </a:lnSpc>
              <a:spcBef>
                <a:spcPct val="0"/>
              </a:spcBef>
              <a:spcAft>
                <a:spcPct val="0"/>
              </a:spcAft>
              <a:buClrTx/>
              <a:buSzTx/>
              <a:buNone/>
              <a:tabLst/>
            </a:pPr>
            <a:endParaRPr kumimoji="0" lang="en-US" altLang="en-US" sz="2000" b="0" i="0" u="none" strike="noStrike" cap="none" normalizeH="0" baseline="0" dirty="0">
              <a:ln>
                <a:noFill/>
              </a:ln>
              <a:solidFill>
                <a:srgbClr val="002060"/>
              </a:solidFill>
              <a:effectLst/>
              <a:latin typeface="+mn-lt"/>
            </a:endParaRPr>
          </a:p>
          <a:p>
            <a:pPr marL="0" marR="0" lvl="0" indent="0" algn="l" defTabSz="914400" rtl="0" eaLnBrk="0" fontAlgn="base" latinLnBrk="0" hangingPunct="0">
              <a:lnSpc>
                <a:spcPct val="100000"/>
              </a:lnSpc>
              <a:spcBef>
                <a:spcPct val="0"/>
              </a:spcBef>
              <a:spcAft>
                <a:spcPct val="0"/>
              </a:spcAft>
              <a:buClrTx/>
              <a:buSzTx/>
              <a:buNone/>
              <a:tabLst/>
            </a:pPr>
            <a:r>
              <a:rPr kumimoji="0" lang="en-US" altLang="en-US" sz="2000" b="0" i="0" u="none" strike="noStrike" cap="none" normalizeH="0" baseline="0" dirty="0">
                <a:ln>
                  <a:noFill/>
                </a:ln>
                <a:solidFill>
                  <a:srgbClr val="002060"/>
                </a:solidFill>
                <a:effectLst/>
                <a:latin typeface="+mn-lt"/>
              </a:rPr>
              <a:t>JCVI </a:t>
            </a:r>
            <a:r>
              <a:rPr kumimoji="0" lang="en-US" altLang="en-US" sz="2000" b="1" i="0" u="none" strike="noStrike" cap="none" normalizeH="0" baseline="0" dirty="0">
                <a:ln>
                  <a:noFill/>
                </a:ln>
                <a:solidFill>
                  <a:srgbClr val="002060"/>
                </a:solidFill>
                <a:effectLst/>
                <a:latin typeface="+mn-lt"/>
              </a:rPr>
              <a:t>does not </a:t>
            </a:r>
            <a:r>
              <a:rPr kumimoji="0" lang="en-US" altLang="en-US" sz="2000" b="0" i="0" u="none" strike="noStrike" cap="none" normalizeH="0" baseline="0" dirty="0">
                <a:ln>
                  <a:noFill/>
                </a:ln>
                <a:solidFill>
                  <a:srgbClr val="002060"/>
                </a:solidFill>
                <a:effectLst/>
                <a:latin typeface="+mn-lt"/>
              </a:rPr>
              <a:t>advise an offer of COVID-19 vaccination within the autumn 2024 COVID-19 vaccination </a:t>
            </a:r>
            <a:r>
              <a:rPr kumimoji="0" lang="en-US" altLang="en-US" sz="2000" b="0" i="0" u="none" strike="noStrike" cap="none" normalizeH="0" baseline="0" dirty="0" err="1">
                <a:ln>
                  <a:noFill/>
                </a:ln>
                <a:solidFill>
                  <a:srgbClr val="002060"/>
                </a:solidFill>
                <a:effectLst/>
                <a:latin typeface="+mn-lt"/>
              </a:rPr>
              <a:t>programme</a:t>
            </a:r>
            <a:r>
              <a:rPr kumimoji="0" lang="en-US" altLang="en-US" sz="2000" b="0" i="0" u="none" strike="noStrike" cap="none" normalizeH="0" baseline="0" dirty="0">
                <a:ln>
                  <a:noFill/>
                </a:ln>
                <a:solidFill>
                  <a:srgbClr val="002060"/>
                </a:solidFill>
                <a:effectLst/>
                <a:latin typeface="+mn-lt"/>
              </a:rPr>
              <a:t> for </a:t>
            </a:r>
            <a:r>
              <a:rPr lang="en-GB" sz="2000" dirty="0"/>
              <a:t>the following groups:</a:t>
            </a:r>
          </a:p>
          <a:p>
            <a:pPr lvl="1">
              <a:lnSpc>
                <a:spcPct val="100000"/>
              </a:lnSpc>
            </a:pPr>
            <a:r>
              <a:rPr lang="en-GB" sz="2000" dirty="0"/>
              <a:t>frontline Health and Social Care workers </a:t>
            </a:r>
          </a:p>
          <a:p>
            <a:pPr lvl="1">
              <a:lnSpc>
                <a:spcPct val="100000"/>
              </a:lnSpc>
            </a:pPr>
            <a:r>
              <a:rPr lang="en-GB" sz="2000" dirty="0"/>
              <a:t>unpaid Carers </a:t>
            </a:r>
          </a:p>
          <a:p>
            <a:pPr lvl="1">
              <a:lnSpc>
                <a:spcPct val="100000"/>
              </a:lnSpc>
            </a:pPr>
            <a:r>
              <a:rPr lang="en-GB" sz="2000" dirty="0"/>
              <a:t>household contacts of the immunosuppressed </a:t>
            </a:r>
          </a:p>
          <a:p>
            <a:pPr marL="0" marR="0" lvl="0" indent="0" algn="l" defTabSz="914400" rtl="0" eaLnBrk="0" fontAlgn="base" latinLnBrk="0" hangingPunct="0">
              <a:lnSpc>
                <a:spcPct val="100000"/>
              </a:lnSpc>
              <a:spcBef>
                <a:spcPct val="0"/>
              </a:spcBef>
              <a:spcAft>
                <a:spcPct val="0"/>
              </a:spcAft>
              <a:buClrTx/>
              <a:buSzTx/>
              <a:buFontTx/>
              <a:buNone/>
              <a:tabLst/>
              <a:defRPr/>
            </a:pPr>
            <a:r>
              <a:rPr lang="en-GB" sz="2000" dirty="0">
                <a:latin typeface="+mn-lt"/>
              </a:rPr>
              <a:t>The committee has advised that on the balance of evidence it does not believe there is a clinical benefit to offering the vaccine to these groups. </a:t>
            </a:r>
            <a:r>
              <a:rPr lang="en-GB" sz="2000" dirty="0"/>
              <a:t>However, owing to the late communication of this advice, Welsh Government has adopted a permissive approach in relation to these groups* Further details can be viewed here: </a:t>
            </a:r>
            <a:r>
              <a:rPr lang="en-GB" sz="2000" dirty="0">
                <a:hlinkClick r:id="rId4"/>
              </a:rPr>
              <a:t>Winter respiratory vaccination programme 2024 to 2025 (WHC/2024/033) (</a:t>
            </a:r>
            <a:r>
              <a:rPr lang="en-GB" sz="2000" dirty="0" err="1">
                <a:hlinkClick r:id="rId4"/>
              </a:rPr>
              <a:t>gov.wales</a:t>
            </a:r>
            <a:r>
              <a:rPr lang="en-GB" sz="2000" dirty="0">
                <a:hlinkClick r:id="rId4"/>
              </a:rPr>
              <a:t>)</a:t>
            </a:r>
            <a:endParaRPr lang="en-GB" altLang="en-US" sz="2000" dirty="0"/>
          </a:p>
          <a:p>
            <a:pPr marL="0" marR="0" lvl="0" indent="0" algn="l" defTabSz="914400" rtl="0" eaLnBrk="0" fontAlgn="base" latinLnBrk="0" hangingPunct="0">
              <a:lnSpc>
                <a:spcPct val="100000"/>
              </a:lnSpc>
              <a:spcBef>
                <a:spcPct val="0"/>
              </a:spcBef>
              <a:spcAft>
                <a:spcPct val="0"/>
              </a:spcAft>
              <a:buClrTx/>
              <a:buSzTx/>
              <a:buNone/>
              <a:tabLst/>
            </a:pPr>
            <a:endParaRPr lang="en-US" altLang="en-US" sz="2000" dirty="0"/>
          </a:p>
          <a:p>
            <a:pPr marR="0" lvl="0" algn="l" defTabSz="914400" rtl="0" eaLnBrk="0" fontAlgn="base" latinLnBrk="0" hangingPunct="0">
              <a:lnSpc>
                <a:spcPct val="100000"/>
              </a:lnSpc>
              <a:spcBef>
                <a:spcPct val="0"/>
              </a:spcBef>
              <a:spcAft>
                <a:spcPct val="0"/>
              </a:spcAft>
              <a:buClrTx/>
              <a:buSzTx/>
              <a:tabLst/>
            </a:pPr>
            <a:endParaRPr kumimoji="0" lang="en-US" altLang="en-US" sz="1800" b="0" i="0" u="none" strike="noStrike" cap="none" normalizeH="0" baseline="0" dirty="0">
              <a:ln>
                <a:noFill/>
              </a:ln>
              <a:solidFill>
                <a:srgbClr val="1D70B8"/>
              </a:solidFill>
              <a:effectLst/>
              <a:latin typeface="GDS Transport"/>
            </a:endParaRPr>
          </a:p>
          <a:p>
            <a:pPr marL="0" marR="0" lvl="0" indent="0" algn="l" defTabSz="914400" rtl="0" eaLnBrk="0" fontAlgn="base" latinLnBrk="0" hangingPunct="0">
              <a:lnSpc>
                <a:spcPct val="100000"/>
              </a:lnSpc>
              <a:spcBef>
                <a:spcPct val="0"/>
              </a:spcBef>
              <a:spcAft>
                <a:spcPct val="0"/>
              </a:spcAft>
              <a:buClrTx/>
              <a:buSzTx/>
              <a:buNone/>
              <a:tabLst/>
            </a:pPr>
            <a:r>
              <a:rPr lang="en-GB" sz="1600" dirty="0">
                <a:effectLst/>
                <a:latin typeface="Arial" panose="020B0604020202020204" pitchFamily="34" charset="0"/>
                <a:ea typeface="Times New Roman" panose="02020603050405020304" pitchFamily="18" charset="0"/>
              </a:rPr>
              <a:t> </a:t>
            </a:r>
            <a:endParaRPr kumimoji="0" lang="en-US" altLang="en-US" sz="1600" b="0" i="0" u="none" strike="noStrike" cap="none" normalizeH="0" baseline="0" dirty="0">
              <a:ln>
                <a:noFill/>
              </a:ln>
              <a:solidFill>
                <a:srgbClr val="1D70B8"/>
              </a:solidFill>
              <a:effectLst/>
              <a:latin typeface="GDS Transport"/>
            </a:endParaRPr>
          </a:p>
          <a:p>
            <a:pPr marL="0" marR="0" lvl="0" indent="0" algn="l" defTabSz="914400" rtl="0" eaLnBrk="0" fontAlgn="base" latinLnBrk="0" hangingPunct="0">
              <a:lnSpc>
                <a:spcPct val="100000"/>
              </a:lnSpc>
              <a:spcBef>
                <a:spcPct val="0"/>
              </a:spcBef>
              <a:spcAft>
                <a:spcPct val="0"/>
              </a:spcAft>
              <a:buClrTx/>
              <a:buSzTx/>
              <a:buFontTx/>
              <a:buChar char="•"/>
              <a:tabLst/>
            </a:pPr>
            <a:endParaRPr kumimoji="0" lang="en-US" altLang="en-US" sz="2800" b="0" i="0" u="none" strike="noStrike" cap="none" normalizeH="0" baseline="0" dirty="0">
              <a:ln>
                <a:noFill/>
              </a:ln>
              <a:solidFill>
                <a:srgbClr val="0B0C0C"/>
              </a:solidFill>
              <a:effectLst/>
              <a:latin typeface="GDS Transport"/>
            </a:endParaRPr>
          </a:p>
          <a:p>
            <a:pPr marR="0" lvl="0" algn="l" defTabSz="914400" rtl="0" eaLnBrk="0" fontAlgn="base" latinLnBrk="0" hangingPunct="0">
              <a:lnSpc>
                <a:spcPct val="100000"/>
              </a:lnSpc>
              <a:spcBef>
                <a:spcPct val="0"/>
              </a:spcBef>
              <a:spcAft>
                <a:spcPct val="0"/>
              </a:spcAft>
              <a:buClrTx/>
              <a:buSzTx/>
              <a:tabLst/>
            </a:pPr>
            <a:endParaRPr kumimoji="0" lang="en-US" altLang="en-US" sz="2800" b="0" i="0" u="none" strike="noStrike" cap="none" normalizeH="0" baseline="0" dirty="0">
              <a:ln>
                <a:noFill/>
              </a:ln>
              <a:solidFill>
                <a:srgbClr val="0B0C0C"/>
              </a:solidFill>
              <a:effectLst/>
              <a:latin typeface="GDS Transport"/>
            </a:endParaRPr>
          </a:p>
          <a:p>
            <a:pPr marL="0" marR="0" lvl="0" indent="0" algn="l" defTabSz="914400" rtl="0" eaLnBrk="0" fontAlgn="base" latinLnBrk="0" hangingPunct="0">
              <a:lnSpc>
                <a:spcPct val="100000"/>
              </a:lnSpc>
              <a:spcBef>
                <a:spcPct val="0"/>
              </a:spcBef>
              <a:spcAft>
                <a:spcPct val="0"/>
              </a:spcAft>
              <a:buClrTx/>
              <a:buSzTx/>
              <a:buFontTx/>
              <a:buChar char="•"/>
              <a:tabLst/>
            </a:pPr>
            <a:endParaRPr kumimoji="0" lang="en-US" altLang="en-US" sz="2800" b="0" i="0" u="none" strike="noStrike" cap="none" normalizeH="0" baseline="0" dirty="0">
              <a:ln>
                <a:noFill/>
              </a:ln>
              <a:solidFill>
                <a:srgbClr val="0B0C0C"/>
              </a:solidFill>
              <a:effectLst/>
              <a:latin typeface="GDS Transport"/>
            </a:endParaRPr>
          </a:p>
          <a:p>
            <a:endParaRPr kumimoji="0" lang="en-US" altLang="en-US" sz="2800" b="0" i="0" u="none" strike="noStrike" cap="none" normalizeH="0" baseline="0" dirty="0">
              <a:ln>
                <a:noFill/>
              </a:ln>
              <a:solidFill>
                <a:srgbClr val="0B0C0C"/>
              </a:solidFill>
              <a:effectLst/>
              <a:latin typeface="GDS Transport"/>
            </a:endParaRPr>
          </a:p>
          <a:p>
            <a:endParaRPr lang="en-GB" dirty="0"/>
          </a:p>
        </p:txBody>
      </p:sp>
      <p:sp>
        <p:nvSpPr>
          <p:cNvPr id="5" name="Slide Number Placeholder 4">
            <a:extLst>
              <a:ext uri="{FF2B5EF4-FFF2-40B4-BE49-F238E27FC236}">
                <a16:creationId xmlns:a16="http://schemas.microsoft.com/office/drawing/2014/main" id="{9C02F0C6-9A99-5951-4C90-7047A763B222}"/>
              </a:ext>
            </a:extLst>
          </p:cNvPr>
          <p:cNvSpPr>
            <a:spLocks noGrp="1"/>
          </p:cNvSpPr>
          <p:nvPr>
            <p:ph type="sldNum" sz="quarter" idx="12"/>
          </p:nvPr>
        </p:nvSpPr>
        <p:spPr/>
        <p:txBody>
          <a:bodyPr/>
          <a:lstStyle/>
          <a:p>
            <a:fld id="{561D0CCE-8DCC-44DC-A653-AE62B1D84A52}" type="slidenum">
              <a:rPr lang="en-GB" smtClean="0"/>
              <a:pPr/>
              <a:t>5</a:t>
            </a:fld>
            <a:endParaRPr lang="en-GB"/>
          </a:p>
        </p:txBody>
      </p:sp>
      <p:sp>
        <p:nvSpPr>
          <p:cNvPr id="6" name="TextBox 5">
            <a:extLst>
              <a:ext uri="{FF2B5EF4-FFF2-40B4-BE49-F238E27FC236}">
                <a16:creationId xmlns:a16="http://schemas.microsoft.com/office/drawing/2014/main" id="{28EA28FE-AA8D-065C-4BED-A88738E84AC5}"/>
              </a:ext>
            </a:extLst>
          </p:cNvPr>
          <p:cNvSpPr txBox="1"/>
          <p:nvPr/>
        </p:nvSpPr>
        <p:spPr>
          <a:xfrm>
            <a:off x="448347" y="6215746"/>
            <a:ext cx="11295305" cy="646331"/>
          </a:xfrm>
          <a:prstGeom prst="rect">
            <a:avLst/>
          </a:prstGeom>
          <a:noFill/>
        </p:spPr>
        <p:txBody>
          <a:bodyPr wrap="square">
            <a:spAutoFit/>
          </a:bodyPr>
          <a:lstStyle/>
          <a:p>
            <a:pPr algn="ctr"/>
            <a:r>
              <a:rPr lang="en-GB" dirty="0">
                <a:hlinkClick r:id="rId5"/>
              </a:rPr>
              <a:t>JCVI statement on the COVID-19 vaccination programme for autumn 2024, 8 April 2024 - GOV.UK (www.gov.uk)</a:t>
            </a:r>
            <a:endParaRPr lang="en-GB" dirty="0"/>
          </a:p>
        </p:txBody>
      </p:sp>
    </p:spTree>
    <p:extLst>
      <p:ext uri="{BB962C8B-B14F-4D97-AF65-F5344CB8AC3E}">
        <p14:creationId xmlns:p14="http://schemas.microsoft.com/office/powerpoint/2010/main" val="1115225817"/>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6">
            <a:extLst>
              <a:ext uri="{FF2B5EF4-FFF2-40B4-BE49-F238E27FC236}">
                <a16:creationId xmlns:a16="http://schemas.microsoft.com/office/drawing/2014/main" id="{C412579F-5AAE-6656-6C8B-6DCF2A8F3C1D}"/>
              </a:ext>
            </a:extLst>
          </p:cNvPr>
          <p:cNvPicPr>
            <a:picLocks noGrp="1" noChangeAspect="1"/>
          </p:cNvPicPr>
          <p:nvPr>
            <p:ph idx="1"/>
          </p:nvPr>
        </p:nvPicPr>
        <p:blipFill rotWithShape="1">
          <a:blip r:embed="rId3"/>
          <a:srcRect t="11092" r="16903" b="11835"/>
          <a:stretch/>
        </p:blipFill>
        <p:spPr>
          <a:xfrm>
            <a:off x="5837610" y="1639793"/>
            <a:ext cx="5545979" cy="2968421"/>
          </a:xfrm>
        </p:spPr>
      </p:pic>
      <p:sp>
        <p:nvSpPr>
          <p:cNvPr id="5" name="Slide Number Placeholder 4">
            <a:extLst>
              <a:ext uri="{FF2B5EF4-FFF2-40B4-BE49-F238E27FC236}">
                <a16:creationId xmlns:a16="http://schemas.microsoft.com/office/drawing/2014/main" id="{9B973FB7-106A-F0F7-CDA4-EFAC9E75E463}"/>
              </a:ext>
            </a:extLst>
          </p:cNvPr>
          <p:cNvSpPr>
            <a:spLocks noGrp="1"/>
          </p:cNvSpPr>
          <p:nvPr>
            <p:ph type="sldNum" sz="quarter" idx="12"/>
          </p:nvPr>
        </p:nvSpPr>
        <p:spPr/>
        <p:txBody>
          <a:bodyPr/>
          <a:lstStyle/>
          <a:p>
            <a:fld id="{561D0CCE-8DCC-44DC-A653-AE62B1D84A52}" type="slidenum">
              <a:rPr lang="en-GB" smtClean="0"/>
              <a:pPr/>
              <a:t>50</a:t>
            </a:fld>
            <a:endParaRPr lang="en-GB" dirty="0"/>
          </a:p>
        </p:txBody>
      </p:sp>
      <p:sp>
        <p:nvSpPr>
          <p:cNvPr id="9" name="TextBox 8">
            <a:extLst>
              <a:ext uri="{FF2B5EF4-FFF2-40B4-BE49-F238E27FC236}">
                <a16:creationId xmlns:a16="http://schemas.microsoft.com/office/drawing/2014/main" id="{656EDC13-BA19-8165-52A0-724F90B8C607}"/>
              </a:ext>
            </a:extLst>
          </p:cNvPr>
          <p:cNvSpPr txBox="1"/>
          <p:nvPr/>
        </p:nvSpPr>
        <p:spPr>
          <a:xfrm>
            <a:off x="-99000" y="4916204"/>
            <a:ext cx="12192001" cy="830997"/>
          </a:xfrm>
          <a:prstGeom prst="rect">
            <a:avLst/>
          </a:prstGeom>
          <a:noFill/>
        </p:spPr>
        <p:txBody>
          <a:bodyPr wrap="square">
            <a:spAutoFit/>
          </a:bodyPr>
          <a:lstStyle/>
          <a:p>
            <a:pPr algn="ctr"/>
            <a:r>
              <a:rPr lang="en-GB" sz="2400" dirty="0">
                <a:solidFill>
                  <a:srgbClr val="29B8CE"/>
                </a:solidFill>
                <a:hlinkClick r:id="rId4">
                  <a:extLst>
                    <a:ext uri="{A12FA001-AC4F-418D-AE19-62706E023703}">
                      <ahyp:hlinkClr xmlns:ahyp="http://schemas.microsoft.com/office/drawing/2018/hyperlinkcolor" val="tx"/>
                    </a:ext>
                  </a:extLst>
                </a:hlinkClick>
              </a:rPr>
              <a:t>Optimising Vaccine Uptake: Using motivational interviewing for better conversations - Overview | Rise 360 (articulate.com)</a:t>
            </a:r>
            <a:endParaRPr lang="en-GB" sz="2400" dirty="0">
              <a:solidFill>
                <a:srgbClr val="29B8CE"/>
              </a:solidFill>
            </a:endParaRPr>
          </a:p>
        </p:txBody>
      </p:sp>
      <p:sp>
        <p:nvSpPr>
          <p:cNvPr id="2" name="TextBox 1">
            <a:extLst>
              <a:ext uri="{FF2B5EF4-FFF2-40B4-BE49-F238E27FC236}">
                <a16:creationId xmlns:a16="http://schemas.microsoft.com/office/drawing/2014/main" id="{D0730A75-EAFC-515E-7686-86564C264BCF}"/>
              </a:ext>
            </a:extLst>
          </p:cNvPr>
          <p:cNvSpPr txBox="1"/>
          <p:nvPr/>
        </p:nvSpPr>
        <p:spPr>
          <a:xfrm>
            <a:off x="1015068" y="184558"/>
            <a:ext cx="9831897" cy="954107"/>
          </a:xfrm>
          <a:prstGeom prst="rect">
            <a:avLst/>
          </a:prstGeom>
          <a:noFill/>
        </p:spPr>
        <p:txBody>
          <a:bodyPr wrap="square" rtlCol="0">
            <a:spAutoFit/>
          </a:bodyPr>
          <a:lstStyle/>
          <a:p>
            <a:pPr algn="ctr"/>
            <a:r>
              <a:rPr lang="en-GB" sz="2800" b="1" dirty="0"/>
              <a:t>E-learning available on optimising vaccine uptake. Using motivational interviewing for better conversations. </a:t>
            </a:r>
          </a:p>
        </p:txBody>
      </p:sp>
      <p:sp>
        <p:nvSpPr>
          <p:cNvPr id="4" name="TextBox 3">
            <a:extLst>
              <a:ext uri="{FF2B5EF4-FFF2-40B4-BE49-F238E27FC236}">
                <a16:creationId xmlns:a16="http://schemas.microsoft.com/office/drawing/2014/main" id="{334518F0-6B6E-295E-8CE2-BE2CD16E5284}"/>
              </a:ext>
            </a:extLst>
          </p:cNvPr>
          <p:cNvSpPr txBox="1"/>
          <p:nvPr/>
        </p:nvSpPr>
        <p:spPr>
          <a:xfrm>
            <a:off x="811635" y="1639793"/>
            <a:ext cx="4414705" cy="2677656"/>
          </a:xfrm>
          <a:prstGeom prst="rect">
            <a:avLst/>
          </a:prstGeom>
          <a:noFill/>
        </p:spPr>
        <p:txBody>
          <a:bodyPr wrap="square">
            <a:spAutoFit/>
          </a:bodyPr>
          <a:lstStyle/>
          <a:p>
            <a:r>
              <a:rPr lang="en-GB" sz="2400" b="0" i="0" dirty="0">
                <a:effectLst/>
              </a:rPr>
              <a:t>Incorporating motivational interviewing into your vaccine conversations will enable you to identify the core barriers for an individual, and collaboratively address these in a personalised way.</a:t>
            </a:r>
            <a:endParaRPr lang="en-GB" sz="2400" dirty="0"/>
          </a:p>
        </p:txBody>
      </p:sp>
    </p:spTree>
    <p:extLst>
      <p:ext uri="{BB962C8B-B14F-4D97-AF65-F5344CB8AC3E}">
        <p14:creationId xmlns:p14="http://schemas.microsoft.com/office/powerpoint/2010/main" val="208157117"/>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a:solidFill>
                  <a:srgbClr val="002060"/>
                </a:solidFill>
              </a:rPr>
              <a:t>Further information (1)</a:t>
            </a:r>
          </a:p>
        </p:txBody>
      </p:sp>
      <p:sp>
        <p:nvSpPr>
          <p:cNvPr id="3" name="Content Placeholder 2"/>
          <p:cNvSpPr>
            <a:spLocks noGrp="1"/>
          </p:cNvSpPr>
          <p:nvPr>
            <p:ph idx="1"/>
          </p:nvPr>
        </p:nvSpPr>
        <p:spPr>
          <a:xfrm>
            <a:off x="838200" y="1134533"/>
            <a:ext cx="10515600" cy="5042430"/>
          </a:xfrm>
        </p:spPr>
        <p:txBody>
          <a:bodyPr/>
          <a:lstStyle/>
          <a:p>
            <a:pPr>
              <a:buFontTx/>
              <a:buNone/>
            </a:pPr>
            <a:r>
              <a:rPr lang="en-GB" altLang="en-US" sz="2000" dirty="0"/>
              <a:t>The Green Book has the latest information on vaccines and vaccination procedures, for vaccine preventable infectious diseases in the UK. It also includes UK vaccine policy</a:t>
            </a:r>
            <a:endParaRPr lang="en-GB" altLang="en-US" sz="2000" strike="sngStrike" dirty="0"/>
          </a:p>
          <a:p>
            <a:pPr>
              <a:buFontTx/>
              <a:buNone/>
            </a:pPr>
            <a:r>
              <a:rPr lang="en-GB" altLang="en-US" sz="2000" dirty="0">
                <a:hlinkClick r:id="rId3"/>
              </a:rPr>
              <a:t>"</a:t>
            </a:r>
            <a:r>
              <a:rPr lang="en-GB" altLang="en-US" sz="2000" b="1" dirty="0">
                <a:hlinkClick r:id="rId3"/>
              </a:rPr>
              <a:t>Green Book</a:t>
            </a:r>
            <a:r>
              <a:rPr lang="en-GB" altLang="en-US" sz="2000" dirty="0">
                <a:hlinkClick r:id="rId3"/>
              </a:rPr>
              <a:t>"</a:t>
            </a:r>
            <a:r>
              <a:rPr lang="en-GB" altLang="en-US" sz="2000" dirty="0"/>
              <a:t> . </a:t>
            </a:r>
          </a:p>
          <a:p>
            <a:pPr marL="0" indent="0">
              <a:lnSpc>
                <a:spcPct val="100000"/>
              </a:lnSpc>
              <a:spcBef>
                <a:spcPts val="0"/>
              </a:spcBef>
              <a:buFontTx/>
              <a:buNone/>
            </a:pPr>
            <a:r>
              <a:rPr lang="en-GB" altLang="en-US" sz="2000" dirty="0"/>
              <a:t>Green Book recommendations are based upon JCVI’s expert opinion and should </a:t>
            </a:r>
          </a:p>
          <a:p>
            <a:pPr marL="0" indent="0">
              <a:lnSpc>
                <a:spcPct val="100000"/>
              </a:lnSpc>
              <a:spcBef>
                <a:spcPts val="0"/>
              </a:spcBef>
              <a:buFontTx/>
              <a:buNone/>
            </a:pPr>
            <a:r>
              <a:rPr lang="en-GB" altLang="en-US" sz="2000" dirty="0"/>
              <a:t>always be followed, even when they differ from those made by the vaccine </a:t>
            </a:r>
          </a:p>
          <a:p>
            <a:pPr marL="0" indent="0">
              <a:lnSpc>
                <a:spcPct val="100000"/>
              </a:lnSpc>
              <a:spcBef>
                <a:spcPts val="0"/>
              </a:spcBef>
              <a:buFontTx/>
              <a:buNone/>
            </a:pPr>
            <a:r>
              <a:rPr lang="en-GB" altLang="en-US" sz="2000" dirty="0"/>
              <a:t>manufacturer. (</a:t>
            </a:r>
            <a:r>
              <a:rPr lang="en-GB" altLang="en-US" sz="2000" b="1" dirty="0"/>
              <a:t>Note: </a:t>
            </a:r>
            <a:r>
              <a:rPr lang="en-GB" altLang="en-US" sz="2000" dirty="0"/>
              <a:t>sometimes vaccine policy in Wales differs to England)</a:t>
            </a:r>
          </a:p>
          <a:p>
            <a:pPr>
              <a:buFontTx/>
              <a:buNone/>
            </a:pPr>
            <a:endParaRPr lang="en-GB" altLang="en-US" sz="600" dirty="0"/>
          </a:p>
          <a:p>
            <a:pPr>
              <a:buFontTx/>
              <a:buNone/>
            </a:pPr>
            <a:r>
              <a:rPr lang="en-GB" altLang="en-US" sz="2000" b="1" u="sng" dirty="0">
                <a:hlinkClick r:id="rId4"/>
              </a:rPr>
              <a:t>UKHSA COVID-19 Immunisation programme Information for healthcare practitioners </a:t>
            </a:r>
            <a:r>
              <a:rPr lang="en-GB" altLang="en-US" sz="2000" dirty="0">
                <a:hlinkClick r:id="rId4"/>
              </a:rPr>
              <a:t> </a:t>
            </a:r>
            <a:endParaRPr lang="en-GB" altLang="en-US" sz="2000" dirty="0"/>
          </a:p>
          <a:p>
            <a:pPr marL="0" indent="0">
              <a:lnSpc>
                <a:spcPct val="100000"/>
              </a:lnSpc>
              <a:spcBef>
                <a:spcPts val="0"/>
              </a:spcBef>
              <a:buNone/>
            </a:pPr>
            <a:r>
              <a:rPr lang="en-GB" altLang="en-US" sz="2000" dirty="0"/>
              <a:t>This document provides additional information, answers to frequently asked questions </a:t>
            </a:r>
          </a:p>
          <a:p>
            <a:pPr marL="0" indent="0">
              <a:lnSpc>
                <a:spcPct val="100000"/>
              </a:lnSpc>
              <a:spcBef>
                <a:spcPts val="0"/>
              </a:spcBef>
              <a:buNone/>
            </a:pPr>
            <a:r>
              <a:rPr lang="en-GB" altLang="en-US" sz="2000" dirty="0"/>
              <a:t>and actions to take in the event of inadvertent errors. </a:t>
            </a:r>
          </a:p>
          <a:p>
            <a:pPr marL="0" indent="0">
              <a:lnSpc>
                <a:spcPct val="100000"/>
              </a:lnSpc>
              <a:spcBef>
                <a:spcPts val="0"/>
              </a:spcBef>
              <a:buNone/>
            </a:pPr>
            <a:endParaRPr lang="en-GB" altLang="en-US" sz="2000" dirty="0"/>
          </a:p>
          <a:p>
            <a:pPr marL="0" indent="0">
              <a:buNone/>
            </a:pPr>
            <a:endParaRPr lang="en-GB" dirty="0"/>
          </a:p>
        </p:txBody>
      </p:sp>
      <p:sp>
        <p:nvSpPr>
          <p:cNvPr id="5" name="Slide Number Placeholder 4"/>
          <p:cNvSpPr>
            <a:spLocks noGrp="1"/>
          </p:cNvSpPr>
          <p:nvPr>
            <p:ph type="sldNum" sz="quarter" idx="12"/>
          </p:nvPr>
        </p:nvSpPr>
        <p:spPr/>
        <p:txBody>
          <a:bodyPr/>
          <a:lstStyle/>
          <a:p>
            <a:fld id="{561D0CCE-8DCC-44DC-A653-AE62B1D84A52}" type="slidenum">
              <a:rPr lang="en-GB" smtClean="0"/>
              <a:pPr/>
              <a:t>51</a:t>
            </a:fld>
            <a:endParaRPr lang="en-GB"/>
          </a:p>
        </p:txBody>
      </p:sp>
    </p:spTree>
    <p:extLst>
      <p:ext uri="{BB962C8B-B14F-4D97-AF65-F5344CB8AC3E}">
        <p14:creationId xmlns:p14="http://schemas.microsoft.com/office/powerpoint/2010/main" val="2832741702"/>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227965"/>
            <a:ext cx="10515600" cy="1325563"/>
          </a:xfrm>
        </p:spPr>
        <p:txBody>
          <a:bodyPr/>
          <a:lstStyle/>
          <a:p>
            <a:r>
              <a:rPr lang="en-GB" b="1" dirty="0">
                <a:solidFill>
                  <a:srgbClr val="002060"/>
                </a:solidFill>
              </a:rPr>
              <a:t>Further information (2)</a:t>
            </a:r>
          </a:p>
        </p:txBody>
      </p:sp>
      <p:sp>
        <p:nvSpPr>
          <p:cNvPr id="3" name="Content Placeholder 2"/>
          <p:cNvSpPr>
            <a:spLocks noGrp="1"/>
          </p:cNvSpPr>
          <p:nvPr>
            <p:ph idx="1"/>
          </p:nvPr>
        </p:nvSpPr>
        <p:spPr>
          <a:xfrm>
            <a:off x="838200" y="1020233"/>
            <a:ext cx="10515600" cy="5042430"/>
          </a:xfrm>
        </p:spPr>
        <p:txBody>
          <a:bodyPr/>
          <a:lstStyle/>
          <a:p>
            <a:pPr marL="0" indent="0">
              <a:buNone/>
            </a:pPr>
            <a:r>
              <a:rPr lang="en-GB" sz="2200" b="1" dirty="0">
                <a:solidFill>
                  <a:srgbClr val="212A73"/>
                </a:solidFill>
              </a:rPr>
              <a:t>PHW professional information resources: </a:t>
            </a:r>
          </a:p>
          <a:p>
            <a:pPr marL="0" indent="0">
              <a:buNone/>
            </a:pPr>
            <a:r>
              <a:rPr lang="en-GB" sz="2200" dirty="0">
                <a:hlinkClick r:id="rId3"/>
              </a:rPr>
              <a:t>COVID-19 resources for health and social care professionals - Public Health Wales (</a:t>
            </a:r>
            <a:r>
              <a:rPr lang="en-GB" sz="2200" dirty="0" err="1">
                <a:hlinkClick r:id="rId3"/>
              </a:rPr>
              <a:t>nhs.wales</a:t>
            </a:r>
            <a:r>
              <a:rPr lang="en-GB" sz="2200" dirty="0">
                <a:hlinkClick r:id="rId3"/>
              </a:rPr>
              <a:t>)</a:t>
            </a:r>
            <a:endParaRPr lang="en-GB" sz="2200" dirty="0">
              <a:solidFill>
                <a:srgbClr val="FF0000"/>
              </a:solidFill>
            </a:endParaRPr>
          </a:p>
          <a:p>
            <a:pPr marL="0" indent="0">
              <a:buNone/>
            </a:pPr>
            <a:r>
              <a:rPr lang="en-GB" sz="2200" dirty="0">
                <a:hlinkClick r:id="rId4"/>
              </a:rPr>
              <a:t>Vaccine resources for health and social care professionals - Public Health Wales (</a:t>
            </a:r>
            <a:r>
              <a:rPr lang="en-GB" sz="2200" dirty="0" err="1">
                <a:hlinkClick r:id="rId4"/>
              </a:rPr>
              <a:t>nhs.wales</a:t>
            </a:r>
            <a:r>
              <a:rPr lang="en-GB" sz="2200" dirty="0">
                <a:hlinkClick r:id="rId4"/>
              </a:rPr>
              <a:t>)</a:t>
            </a:r>
            <a:endParaRPr lang="en-GB" sz="2200" dirty="0"/>
          </a:p>
          <a:p>
            <a:pPr marL="0" indent="0">
              <a:buNone/>
            </a:pPr>
            <a:r>
              <a:rPr lang="en-GB" sz="2200" b="1" dirty="0">
                <a:solidFill>
                  <a:srgbClr val="212A73"/>
                </a:solidFill>
              </a:rPr>
              <a:t>PHW training: </a:t>
            </a:r>
          </a:p>
          <a:p>
            <a:pPr marL="0" indent="0">
              <a:buNone/>
            </a:pPr>
            <a:r>
              <a:rPr lang="en-GB" sz="2200" dirty="0">
                <a:hlinkClick r:id="rId5"/>
              </a:rPr>
              <a:t>Immunisation training resources and events - Public Health Wales (</a:t>
            </a:r>
            <a:r>
              <a:rPr lang="en-GB" sz="2200" dirty="0" err="1">
                <a:hlinkClick r:id="rId5"/>
              </a:rPr>
              <a:t>nhs.wales</a:t>
            </a:r>
            <a:r>
              <a:rPr lang="en-GB" sz="2200" dirty="0">
                <a:hlinkClick r:id="rId5"/>
              </a:rPr>
              <a:t>)</a:t>
            </a:r>
            <a:endParaRPr lang="en-GB" sz="2200" dirty="0"/>
          </a:p>
          <a:p>
            <a:pPr marL="0" indent="0">
              <a:buNone/>
            </a:pPr>
            <a:r>
              <a:rPr lang="en-GB" sz="2200" dirty="0">
                <a:hlinkClick r:id="rId6"/>
              </a:rPr>
              <a:t>Immunisation eLearning - Public Health Wales (</a:t>
            </a:r>
            <a:r>
              <a:rPr lang="en-GB" sz="2200" dirty="0" err="1">
                <a:hlinkClick r:id="rId6"/>
              </a:rPr>
              <a:t>nhs.wales</a:t>
            </a:r>
            <a:r>
              <a:rPr lang="en-GB" sz="2200" dirty="0">
                <a:hlinkClick r:id="rId6"/>
              </a:rPr>
              <a:t>)</a:t>
            </a:r>
            <a:endParaRPr lang="en-GB" sz="2200" dirty="0"/>
          </a:p>
          <a:p>
            <a:pPr marL="0" indent="0">
              <a:buNone/>
            </a:pPr>
            <a:r>
              <a:rPr lang="en-GB" sz="2200" b="1" dirty="0"/>
              <a:t>UKHSA COVID-19 vaccination resources: </a:t>
            </a:r>
            <a:r>
              <a:rPr lang="en-GB" sz="2200" dirty="0">
                <a:hlinkClick r:id="rId7"/>
              </a:rPr>
              <a:t>COVID-19 vaccination programme - GOV.UK (www.gov.uk)</a:t>
            </a:r>
            <a:endParaRPr lang="en-GB" sz="2200" dirty="0"/>
          </a:p>
          <a:p>
            <a:pPr marL="0" lvl="0" indent="0">
              <a:lnSpc>
                <a:spcPct val="100000"/>
              </a:lnSpc>
              <a:spcAft>
                <a:spcPts val="1200"/>
              </a:spcAft>
              <a:buNone/>
            </a:pPr>
            <a:r>
              <a:rPr lang="en-GB" sz="2200" b="1" dirty="0"/>
              <a:t>Oxford Knowledge Project: </a:t>
            </a:r>
            <a:r>
              <a:rPr lang="en-GB" sz="2200" dirty="0">
                <a:solidFill>
                  <a:srgbClr val="00B050"/>
                </a:solidFill>
                <a:hlinkClick r:id="rId8"/>
              </a:rPr>
              <a:t>COVID-19 vaccines</a:t>
            </a:r>
            <a:endParaRPr lang="en-GB" sz="2200" dirty="0">
              <a:solidFill>
                <a:srgbClr val="00B050"/>
              </a:solidFill>
            </a:endParaRPr>
          </a:p>
          <a:p>
            <a:pPr marL="0" lvl="0" indent="0">
              <a:lnSpc>
                <a:spcPct val="100000"/>
              </a:lnSpc>
              <a:spcAft>
                <a:spcPts val="1200"/>
              </a:spcAft>
              <a:buNone/>
            </a:pPr>
            <a:r>
              <a:rPr lang="en-GB" sz="2200" b="1" dirty="0">
                <a:solidFill>
                  <a:srgbClr val="212A73"/>
                </a:solidFill>
              </a:rPr>
              <a:t>MHRA: </a:t>
            </a:r>
            <a:r>
              <a:rPr lang="en-GB" sz="2200" dirty="0">
                <a:solidFill>
                  <a:srgbClr val="00B050"/>
                </a:solidFill>
                <a:hlinkClick r:id="rId9"/>
              </a:rPr>
              <a:t>Guidance on coronavirus (COVID-19)</a:t>
            </a:r>
            <a:r>
              <a:rPr lang="en-GB" sz="2200" dirty="0">
                <a:solidFill>
                  <a:srgbClr val="00B050"/>
                </a:solidFill>
              </a:rPr>
              <a:t> </a:t>
            </a:r>
          </a:p>
        </p:txBody>
      </p:sp>
      <p:sp>
        <p:nvSpPr>
          <p:cNvPr id="5" name="Slide Number Placeholder 4"/>
          <p:cNvSpPr>
            <a:spLocks noGrp="1"/>
          </p:cNvSpPr>
          <p:nvPr>
            <p:ph type="sldNum" sz="quarter" idx="12"/>
          </p:nvPr>
        </p:nvSpPr>
        <p:spPr/>
        <p:txBody>
          <a:bodyPr/>
          <a:lstStyle/>
          <a:p>
            <a:fld id="{561D0CCE-8DCC-44DC-A653-AE62B1D84A52}" type="slidenum">
              <a:rPr lang="en-GB" smtClean="0"/>
              <a:pPr/>
              <a:t>52</a:t>
            </a:fld>
            <a:endParaRPr lang="en-GB"/>
          </a:p>
        </p:txBody>
      </p:sp>
    </p:spTree>
    <p:extLst>
      <p:ext uri="{BB962C8B-B14F-4D97-AF65-F5344CB8AC3E}">
        <p14:creationId xmlns:p14="http://schemas.microsoft.com/office/powerpoint/2010/main" val="624466805"/>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90584E-3497-4AD2-8111-181FDC0D9B9A}"/>
              </a:ext>
            </a:extLst>
          </p:cNvPr>
          <p:cNvSpPr>
            <a:spLocks noGrp="1"/>
          </p:cNvSpPr>
          <p:nvPr>
            <p:ph type="title"/>
          </p:nvPr>
        </p:nvSpPr>
        <p:spPr>
          <a:xfrm>
            <a:off x="0" y="-10886"/>
            <a:ext cx="12192000" cy="670350"/>
          </a:xfrm>
        </p:spPr>
        <p:txBody>
          <a:bodyPr/>
          <a:lstStyle/>
          <a:p>
            <a:pPr algn="ctr"/>
            <a:r>
              <a:rPr lang="en-GB" b="1" dirty="0">
                <a:solidFill>
                  <a:srgbClr val="002060"/>
                </a:solidFill>
              </a:rPr>
              <a:t>Additional information</a:t>
            </a:r>
          </a:p>
        </p:txBody>
      </p:sp>
      <p:sp>
        <p:nvSpPr>
          <p:cNvPr id="3" name="Content Placeholder 2">
            <a:extLst>
              <a:ext uri="{FF2B5EF4-FFF2-40B4-BE49-F238E27FC236}">
                <a16:creationId xmlns:a16="http://schemas.microsoft.com/office/drawing/2014/main" id="{7A7FA221-DB7F-4A41-999F-ED09C9899106}"/>
              </a:ext>
            </a:extLst>
          </p:cNvPr>
          <p:cNvSpPr>
            <a:spLocks noGrp="1"/>
          </p:cNvSpPr>
          <p:nvPr>
            <p:ph idx="1"/>
          </p:nvPr>
        </p:nvSpPr>
        <p:spPr>
          <a:xfrm>
            <a:off x="624699" y="831272"/>
            <a:ext cx="10526777" cy="5132611"/>
          </a:xfrm>
        </p:spPr>
        <p:txBody>
          <a:bodyPr/>
          <a:lstStyle/>
          <a:p>
            <a:r>
              <a:rPr lang="en-GB" sz="2000" dirty="0">
                <a:hlinkClick r:id="rId2"/>
              </a:rPr>
              <a:t>JCVI statement on the COVID-19 vaccination programme for autumn 2024, 8 April 2024 - GOV.UK (www.gov.uk)</a:t>
            </a:r>
            <a:endParaRPr lang="en-GB" sz="2000" dirty="0"/>
          </a:p>
          <a:p>
            <a:r>
              <a:rPr lang="en-GB" sz="2000" dirty="0">
                <a:hlinkClick r:id="rId3"/>
              </a:rPr>
              <a:t>Winter respiratory vaccination programme 2024 to 2025 (WHC/2024/033) (</a:t>
            </a:r>
            <a:r>
              <a:rPr lang="en-GB" sz="2000" dirty="0" err="1">
                <a:hlinkClick r:id="rId3"/>
              </a:rPr>
              <a:t>gov.wales</a:t>
            </a:r>
            <a:r>
              <a:rPr lang="en-GB" sz="2000" dirty="0">
                <a:hlinkClick r:id="rId3"/>
              </a:rPr>
              <a:t>)</a:t>
            </a:r>
            <a:endParaRPr lang="en-GB" altLang="en-US" sz="2000" dirty="0"/>
          </a:p>
          <a:p>
            <a:r>
              <a:rPr lang="en-GB" sz="2000" dirty="0">
                <a:hlinkClick r:id="rId4"/>
              </a:rPr>
              <a:t>Comirnaty JN.1 3 micrograms/dose concentrate for dispersion for injection - 3-dose vial - Summary of Product Characteristics (SmPC) - (</a:t>
            </a:r>
            <a:r>
              <a:rPr lang="en-GB" sz="2000" dirty="0" err="1">
                <a:hlinkClick r:id="rId4"/>
              </a:rPr>
              <a:t>emc</a:t>
            </a:r>
            <a:r>
              <a:rPr lang="en-GB" sz="2000" dirty="0">
                <a:hlinkClick r:id="rId4"/>
              </a:rPr>
              <a:t>) (medicines.org.uk)</a:t>
            </a:r>
            <a:endParaRPr lang="en-GB" sz="2000" dirty="0"/>
          </a:p>
          <a:p>
            <a:r>
              <a:rPr lang="en-GB" sz="2000" u="sng" dirty="0">
                <a:solidFill>
                  <a:srgbClr val="000000"/>
                </a:solidFill>
                <a:effectLst/>
                <a:ea typeface="Calibri" panose="020F0502020204030204" pitchFamily="34" charset="0"/>
                <a:hlinkClick r:id="rId5"/>
              </a:rPr>
              <a:t>Patient Group Directions (PGD) - Welsh Medicines Advice Service (wales.nhs.uk)</a:t>
            </a:r>
            <a:r>
              <a:rPr lang="en-GB" sz="2000" dirty="0">
                <a:solidFill>
                  <a:srgbClr val="00A7A7"/>
                </a:solidFill>
              </a:rPr>
              <a:t>.</a:t>
            </a:r>
          </a:p>
          <a:p>
            <a:r>
              <a:rPr lang="en-GB" sz="2000" dirty="0">
                <a:solidFill>
                  <a:srgbClr val="00A7A7"/>
                </a:solidFill>
                <a:hlinkClick r:id="rId6">
                  <a:extLst>
                    <a:ext uri="{A12FA001-AC4F-418D-AE19-62706E023703}">
                      <ahyp:hlinkClr xmlns:ahyp="http://schemas.microsoft.com/office/drawing/2018/hyperlinkcolor" val="tx"/>
                    </a:ext>
                  </a:extLst>
                </a:hlinkClick>
              </a:rPr>
              <a:t>COVID-19: vaccination programme guidance for healthcare practitioners</a:t>
            </a:r>
            <a:r>
              <a:rPr lang="en-GB" sz="2000" dirty="0">
                <a:solidFill>
                  <a:srgbClr val="00A7A7"/>
                </a:solidFill>
              </a:rPr>
              <a:t>.</a:t>
            </a:r>
          </a:p>
          <a:p>
            <a:r>
              <a:rPr lang="en-GB" sz="2000" dirty="0">
                <a:solidFill>
                  <a:srgbClr val="00A7A7"/>
                </a:solidFill>
                <a:hlinkClick r:id="rId7">
                  <a:extLst>
                    <a:ext uri="{A12FA001-AC4F-418D-AE19-62706E023703}">
                      <ahyp:hlinkClr xmlns:ahyp="http://schemas.microsoft.com/office/drawing/2018/hyperlinkcolor" val="tx"/>
                    </a:ext>
                  </a:extLst>
                </a:hlinkClick>
              </a:rPr>
              <a:t>Green Book COVID-19 chapter 14a</a:t>
            </a:r>
            <a:r>
              <a:rPr lang="en-GB" sz="2000" dirty="0">
                <a:solidFill>
                  <a:srgbClr val="00A7A7"/>
                </a:solidFill>
              </a:rPr>
              <a:t>.</a:t>
            </a:r>
          </a:p>
          <a:p>
            <a:r>
              <a:rPr lang="en-GB" sz="2000" dirty="0">
                <a:solidFill>
                  <a:srgbClr val="00A7A7"/>
                </a:solidFill>
                <a:hlinkClick r:id="rId8">
                  <a:extLst>
                    <a:ext uri="{A12FA001-AC4F-418D-AE19-62706E023703}">
                      <ahyp:hlinkClr xmlns:ahyp="http://schemas.microsoft.com/office/drawing/2018/hyperlinkcolor" val="tx"/>
                    </a:ext>
                  </a:extLst>
                </a:hlinkClick>
              </a:rPr>
              <a:t>Coronavirus vaccine - summary of Yellow Card reporting - GOV.UK (www.gov.uk)</a:t>
            </a:r>
            <a:r>
              <a:rPr lang="en-GB" sz="2000" dirty="0">
                <a:solidFill>
                  <a:srgbClr val="00A7A7"/>
                </a:solidFill>
              </a:rPr>
              <a:t>.</a:t>
            </a:r>
          </a:p>
          <a:p>
            <a:endParaRPr lang="en-GB" sz="2000" dirty="0">
              <a:solidFill>
                <a:srgbClr val="00A7A7"/>
              </a:solidFill>
            </a:endParaRPr>
          </a:p>
          <a:p>
            <a:endParaRPr lang="en-GB" sz="2000" dirty="0"/>
          </a:p>
          <a:p>
            <a:endParaRPr lang="en-GB" sz="2000" dirty="0"/>
          </a:p>
        </p:txBody>
      </p:sp>
      <p:sp>
        <p:nvSpPr>
          <p:cNvPr id="4" name="Slide Number Placeholder 3">
            <a:extLst>
              <a:ext uri="{FF2B5EF4-FFF2-40B4-BE49-F238E27FC236}">
                <a16:creationId xmlns:a16="http://schemas.microsoft.com/office/drawing/2014/main" id="{72AF5BEA-F4DA-4311-9629-24D4D191AF15}"/>
              </a:ext>
            </a:extLst>
          </p:cNvPr>
          <p:cNvSpPr>
            <a:spLocks noGrp="1"/>
          </p:cNvSpPr>
          <p:nvPr>
            <p:ph type="sldNum" sz="quarter" idx="12"/>
          </p:nvPr>
        </p:nvSpPr>
        <p:spPr/>
        <p:txBody>
          <a:bodyPr/>
          <a:lstStyle/>
          <a:p>
            <a:fld id="{561D0CCE-8DCC-44DC-A653-AE62B1D84A52}" type="slidenum">
              <a:rPr lang="en-GB" smtClean="0"/>
              <a:pPr/>
              <a:t>53</a:t>
            </a:fld>
            <a:endParaRPr lang="en-GB" dirty="0"/>
          </a:p>
        </p:txBody>
      </p:sp>
    </p:spTree>
    <p:extLst>
      <p:ext uri="{BB962C8B-B14F-4D97-AF65-F5344CB8AC3E}">
        <p14:creationId xmlns:p14="http://schemas.microsoft.com/office/powerpoint/2010/main" val="37233748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F5DDF4-D92E-65AD-1B14-71D80322F4B8}"/>
              </a:ext>
            </a:extLst>
          </p:cNvPr>
          <p:cNvSpPr>
            <a:spLocks noGrp="1"/>
          </p:cNvSpPr>
          <p:nvPr>
            <p:ph type="title"/>
          </p:nvPr>
        </p:nvSpPr>
        <p:spPr>
          <a:xfrm>
            <a:off x="124810" y="74555"/>
            <a:ext cx="11942379" cy="845110"/>
          </a:xfrm>
        </p:spPr>
        <p:txBody>
          <a:bodyPr/>
          <a:lstStyle/>
          <a:p>
            <a:pPr algn="ctr"/>
            <a:r>
              <a:rPr kumimoji="0" lang="en-GB" sz="2800" b="1" i="0" u="none" strike="noStrike" kern="1200" cap="none" spc="0" normalizeH="0" baseline="0" noProof="0" dirty="0">
                <a:ln>
                  <a:noFill/>
                </a:ln>
                <a:solidFill>
                  <a:srgbClr val="212A73"/>
                </a:solidFill>
                <a:effectLst/>
                <a:uLnTx/>
                <a:uFillTx/>
                <a:latin typeface="Arial"/>
                <a:ea typeface="+mj-ea"/>
                <a:cs typeface="+mj-cs"/>
              </a:rPr>
              <a:t>JCVI statement on the COVID-19 vaccination programme for autumn 2024 [8 April 2024] </a:t>
            </a:r>
            <a:r>
              <a:rPr kumimoji="0" lang="en-GB" sz="2400" b="0" i="0" u="none" strike="noStrike" kern="1200" cap="none" spc="0" normalizeH="0" baseline="0" noProof="0" dirty="0">
                <a:ln>
                  <a:noFill/>
                </a:ln>
                <a:solidFill>
                  <a:srgbClr val="212A73"/>
                </a:solidFill>
                <a:effectLst/>
                <a:uLnTx/>
                <a:uFillTx/>
                <a:latin typeface="Arial"/>
                <a:ea typeface="+mj-ea"/>
                <a:cs typeface="+mj-cs"/>
              </a:rPr>
              <a:t>published 02 August 2024 (2)</a:t>
            </a:r>
            <a:endParaRPr lang="en-GB" sz="2400" dirty="0"/>
          </a:p>
        </p:txBody>
      </p:sp>
      <p:sp>
        <p:nvSpPr>
          <p:cNvPr id="3" name="Content Placeholder 2">
            <a:extLst>
              <a:ext uri="{FF2B5EF4-FFF2-40B4-BE49-F238E27FC236}">
                <a16:creationId xmlns:a16="http://schemas.microsoft.com/office/drawing/2014/main" id="{7538DD3E-41B9-1681-6DCB-5F5DD443EE9F}"/>
              </a:ext>
            </a:extLst>
          </p:cNvPr>
          <p:cNvSpPr>
            <a:spLocks noGrp="1"/>
          </p:cNvSpPr>
          <p:nvPr>
            <p:ph idx="1"/>
          </p:nvPr>
        </p:nvSpPr>
        <p:spPr>
          <a:xfrm>
            <a:off x="318900" y="1056190"/>
            <a:ext cx="11554198" cy="5163635"/>
          </a:xfrm>
        </p:spPr>
        <p:txBody>
          <a:bodyPr/>
          <a:lstStyle/>
          <a:p>
            <a:pPr marL="0" indent="0">
              <a:buNone/>
            </a:pPr>
            <a:r>
              <a:rPr lang="en-GB" sz="1800" i="0" dirty="0">
                <a:solidFill>
                  <a:srgbClr val="002060"/>
                </a:solidFill>
                <a:effectLst/>
              </a:rPr>
              <a:t>This JCVI statement outlines the vaccine products for autumn 2024 programme:</a:t>
            </a:r>
          </a:p>
          <a:p>
            <a:pPr marL="0" indent="0">
              <a:buNone/>
            </a:pPr>
            <a:endParaRPr lang="en-GB" sz="1800" i="0" dirty="0">
              <a:solidFill>
                <a:srgbClr val="002060"/>
              </a:solidFill>
              <a:effectLst/>
            </a:endParaRPr>
          </a:p>
        </p:txBody>
      </p:sp>
      <p:sp>
        <p:nvSpPr>
          <p:cNvPr id="5" name="Slide Number Placeholder 4">
            <a:extLst>
              <a:ext uri="{FF2B5EF4-FFF2-40B4-BE49-F238E27FC236}">
                <a16:creationId xmlns:a16="http://schemas.microsoft.com/office/drawing/2014/main" id="{E2270CC6-9A89-38BF-341B-A268556DFA5E}"/>
              </a:ext>
            </a:extLst>
          </p:cNvPr>
          <p:cNvSpPr>
            <a:spLocks noGrp="1"/>
          </p:cNvSpPr>
          <p:nvPr>
            <p:ph type="sldNum" sz="quarter" idx="12"/>
          </p:nvPr>
        </p:nvSpPr>
        <p:spPr/>
        <p:txBody>
          <a:bodyPr/>
          <a:lstStyle/>
          <a:p>
            <a:fld id="{561D0CCE-8DCC-44DC-A653-AE62B1D84A52}" type="slidenum">
              <a:rPr lang="en-GB" smtClean="0"/>
              <a:pPr/>
              <a:t>6</a:t>
            </a:fld>
            <a:endParaRPr lang="en-GB"/>
          </a:p>
        </p:txBody>
      </p:sp>
      <p:sp>
        <p:nvSpPr>
          <p:cNvPr id="6" name="TextBox 5">
            <a:extLst>
              <a:ext uri="{FF2B5EF4-FFF2-40B4-BE49-F238E27FC236}">
                <a16:creationId xmlns:a16="http://schemas.microsoft.com/office/drawing/2014/main" id="{76F2C663-D5FA-0742-891D-014C688A6F0C}"/>
              </a:ext>
            </a:extLst>
          </p:cNvPr>
          <p:cNvSpPr txBox="1"/>
          <p:nvPr/>
        </p:nvSpPr>
        <p:spPr>
          <a:xfrm>
            <a:off x="124810" y="6211669"/>
            <a:ext cx="11354655" cy="646331"/>
          </a:xfrm>
          <a:prstGeom prst="rect">
            <a:avLst/>
          </a:prstGeom>
          <a:noFill/>
        </p:spPr>
        <p:txBody>
          <a:bodyPr wrap="square">
            <a:spAutoFit/>
          </a:bodyPr>
          <a:lstStyle/>
          <a:p>
            <a:pPr algn="ctr"/>
            <a:r>
              <a:rPr lang="en-GB" dirty="0">
                <a:hlinkClick r:id="rId2"/>
              </a:rPr>
              <a:t>JCVI statement on the COVID-19 vaccination programme for autumn 2024, 8 April 2024 - GOV.UK (www.gov.uk)</a:t>
            </a:r>
            <a:endParaRPr lang="en-GB" dirty="0"/>
          </a:p>
        </p:txBody>
      </p:sp>
      <p:sp>
        <p:nvSpPr>
          <p:cNvPr id="4" name="Content Placeholder 2">
            <a:extLst>
              <a:ext uri="{FF2B5EF4-FFF2-40B4-BE49-F238E27FC236}">
                <a16:creationId xmlns:a16="http://schemas.microsoft.com/office/drawing/2014/main" id="{2BDE1441-EA78-5BEE-0716-C40DF6E22C11}"/>
              </a:ext>
            </a:extLst>
          </p:cNvPr>
          <p:cNvSpPr txBox="1">
            <a:spLocks/>
          </p:cNvSpPr>
          <p:nvPr/>
        </p:nvSpPr>
        <p:spPr>
          <a:xfrm>
            <a:off x="424326" y="1699843"/>
            <a:ext cx="3055025" cy="4150330"/>
          </a:xfrm>
          <a:prstGeom prst="rect">
            <a:avLst/>
          </a:prstGeom>
        </p:spPr>
        <p:style>
          <a:lnRef idx="2">
            <a:schemeClr val="dk1"/>
          </a:lnRef>
          <a:fillRef idx="1">
            <a:schemeClr val="lt1"/>
          </a:fillRef>
          <a:effectRef idx="0">
            <a:schemeClr val="dk1"/>
          </a:effectRef>
          <a:fontRef idx="minor">
            <a:schemeClr val="dk1"/>
          </a:fontRef>
        </p:style>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dk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dk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dk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dk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dk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dk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dk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dk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dk1"/>
                </a:solidFill>
                <a:latin typeface="+mn-lt"/>
                <a:ea typeface="+mn-ea"/>
                <a:cs typeface="+mn-cs"/>
              </a:defRPr>
            </a:lvl9pPr>
          </a:lstStyle>
          <a:p>
            <a:pPr marL="0" indent="0">
              <a:buFont typeface="Arial" panose="020B0604020202020204" pitchFamily="34" charset="0"/>
              <a:buNone/>
            </a:pPr>
            <a:r>
              <a:rPr lang="en-GB" sz="1800" b="1" u="sng" dirty="0">
                <a:solidFill>
                  <a:srgbClr val="002060"/>
                </a:solidFill>
              </a:rPr>
              <a:t>Infants and young children</a:t>
            </a:r>
            <a:r>
              <a:rPr lang="en-GB" sz="1800" b="1" dirty="0">
                <a:solidFill>
                  <a:srgbClr val="002060"/>
                </a:solidFill>
              </a:rPr>
              <a:t>:</a:t>
            </a:r>
          </a:p>
          <a:p>
            <a:pPr marL="0" indent="0">
              <a:buFont typeface="Arial" panose="020B0604020202020204" pitchFamily="34" charset="0"/>
              <a:buNone/>
            </a:pPr>
            <a:r>
              <a:rPr lang="en-GB" sz="1800" b="1" dirty="0">
                <a:solidFill>
                  <a:srgbClr val="002060"/>
                </a:solidFill>
              </a:rPr>
              <a:t>Advised for use in children aged </a:t>
            </a:r>
            <a:r>
              <a:rPr lang="en-GB" sz="1800" b="1" i="1" dirty="0">
                <a:solidFill>
                  <a:srgbClr val="002060"/>
                </a:solidFill>
              </a:rPr>
              <a:t>6 months to 4 years*:</a:t>
            </a:r>
          </a:p>
          <a:p>
            <a:r>
              <a:rPr lang="en-GB" sz="1800" dirty="0">
                <a:solidFill>
                  <a:srgbClr val="002060"/>
                </a:solidFill>
              </a:rPr>
              <a:t>Pfizer-BioNTech mRNA </a:t>
            </a:r>
            <a:r>
              <a:rPr lang="en-GB" sz="1800" dirty="0"/>
              <a:t>Comirnaty® 3 </a:t>
            </a:r>
            <a:r>
              <a:rPr lang="en-GB" sz="1800" dirty="0">
                <a:solidFill>
                  <a:srgbClr val="002060"/>
                </a:solidFill>
              </a:rPr>
              <a:t>vaccine infant formulation Dose: 3 micrograms</a:t>
            </a:r>
          </a:p>
          <a:p>
            <a:pPr marL="0" indent="0">
              <a:buFont typeface="Arial" panose="020B0604020202020204" pitchFamily="34" charset="0"/>
              <a:buNone/>
            </a:pPr>
            <a:r>
              <a:rPr lang="en-GB" sz="1800" b="1" dirty="0"/>
              <a:t>*</a:t>
            </a:r>
            <a:r>
              <a:rPr lang="en-GB" sz="1800" dirty="0"/>
              <a:t>Pfizer BioNTech vaccine is the preferred vaccine for children due to a slightly lower reported rate of myocarditis</a:t>
            </a:r>
          </a:p>
          <a:p>
            <a:pPr marL="0" indent="0">
              <a:buFont typeface="Arial" panose="020B0604020202020204" pitchFamily="34" charset="0"/>
              <a:buNone/>
            </a:pPr>
            <a:endParaRPr lang="en-GB" sz="1800" dirty="0">
              <a:solidFill>
                <a:srgbClr val="002060"/>
              </a:solidFill>
            </a:endParaRPr>
          </a:p>
        </p:txBody>
      </p:sp>
      <p:sp>
        <p:nvSpPr>
          <p:cNvPr id="7" name="TextBox 6">
            <a:extLst>
              <a:ext uri="{FF2B5EF4-FFF2-40B4-BE49-F238E27FC236}">
                <a16:creationId xmlns:a16="http://schemas.microsoft.com/office/drawing/2014/main" id="{B26A8431-6752-7E0B-71BF-18FA91789EAE}"/>
              </a:ext>
            </a:extLst>
          </p:cNvPr>
          <p:cNvSpPr txBox="1"/>
          <p:nvPr/>
        </p:nvSpPr>
        <p:spPr>
          <a:xfrm>
            <a:off x="8304457" y="1699843"/>
            <a:ext cx="3355486" cy="3164969"/>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marL="0" indent="0">
              <a:lnSpc>
                <a:spcPts val="2160"/>
              </a:lnSpc>
              <a:buNone/>
            </a:pPr>
            <a:r>
              <a:rPr lang="en-GB" sz="1800" b="1" i="0" u="sng" dirty="0">
                <a:solidFill>
                  <a:srgbClr val="002060"/>
                </a:solidFill>
                <a:effectLst/>
              </a:rPr>
              <a:t>Adults</a:t>
            </a:r>
            <a:r>
              <a:rPr lang="en-GB" sz="1800" b="1" i="0" dirty="0">
                <a:solidFill>
                  <a:srgbClr val="002060"/>
                </a:solidFill>
                <a:effectLst/>
              </a:rPr>
              <a:t>:</a:t>
            </a:r>
          </a:p>
          <a:p>
            <a:pPr marL="0" indent="0">
              <a:lnSpc>
                <a:spcPts val="2160"/>
              </a:lnSpc>
              <a:buNone/>
            </a:pPr>
            <a:endParaRPr lang="en-GB" sz="1800" b="1" i="0" dirty="0">
              <a:solidFill>
                <a:srgbClr val="002060"/>
              </a:solidFill>
              <a:effectLst/>
            </a:endParaRPr>
          </a:p>
          <a:p>
            <a:pPr marL="0" indent="0">
              <a:lnSpc>
                <a:spcPts val="2160"/>
              </a:lnSpc>
              <a:buNone/>
            </a:pPr>
            <a:r>
              <a:rPr lang="en-GB" sz="1800" b="1" i="0" dirty="0">
                <a:solidFill>
                  <a:srgbClr val="002060"/>
                </a:solidFill>
                <a:effectLst/>
              </a:rPr>
              <a:t>Advised for use in all individuals aged 18 years and over</a:t>
            </a:r>
          </a:p>
          <a:p>
            <a:pPr marL="285750" indent="-285750">
              <a:buFont typeface="Arial" panose="020B0604020202020204" pitchFamily="34" charset="0"/>
              <a:buChar char="•"/>
            </a:pPr>
            <a:r>
              <a:rPr lang="en-GB" sz="1800" b="0" i="0" dirty="0">
                <a:solidFill>
                  <a:srgbClr val="002060"/>
                </a:solidFill>
                <a:effectLst/>
              </a:rPr>
              <a:t>Pfizer-BioNTech mRNA Comirnaty</a:t>
            </a:r>
            <a:r>
              <a:rPr lang="en-GB" sz="1800" dirty="0"/>
              <a:t>®</a:t>
            </a:r>
            <a:r>
              <a:rPr lang="en-GB" sz="1800" b="0" i="0" dirty="0">
                <a:solidFill>
                  <a:srgbClr val="002060"/>
                </a:solidFill>
                <a:effectLst/>
              </a:rPr>
              <a:t> 30  Dose: 30 micrograms</a:t>
            </a:r>
          </a:p>
          <a:p>
            <a:pPr marL="285750" indent="-285750">
              <a:buFont typeface="Arial" panose="020B0604020202020204" pitchFamily="34" charset="0"/>
              <a:buChar char="•"/>
            </a:pPr>
            <a:r>
              <a:rPr lang="en-GB" sz="1800" i="0" dirty="0">
                <a:solidFill>
                  <a:srgbClr val="002060"/>
                </a:solidFill>
                <a:effectLst/>
              </a:rPr>
              <a:t>Moderna mRNA Spikevax® vaccine.    Dose: 50 micrograms</a:t>
            </a:r>
          </a:p>
        </p:txBody>
      </p:sp>
      <p:sp>
        <p:nvSpPr>
          <p:cNvPr id="9" name="TextBox 8">
            <a:extLst>
              <a:ext uri="{FF2B5EF4-FFF2-40B4-BE49-F238E27FC236}">
                <a16:creationId xmlns:a16="http://schemas.microsoft.com/office/drawing/2014/main" id="{056D6A42-2CEA-F402-0E76-FA3E12EFC679}"/>
              </a:ext>
            </a:extLst>
          </p:cNvPr>
          <p:cNvSpPr txBox="1"/>
          <p:nvPr/>
        </p:nvSpPr>
        <p:spPr>
          <a:xfrm>
            <a:off x="3823434" y="1699843"/>
            <a:ext cx="4267867" cy="4247317"/>
          </a:xfrm>
          <a:prstGeom prst="rect">
            <a:avLst/>
          </a:prstGeom>
          <a:noFill/>
          <a:ln w="19050">
            <a:solidFill>
              <a:schemeClr val="tx1"/>
            </a:solidFill>
          </a:ln>
        </p:spPr>
        <p:txBody>
          <a:bodyPr wrap="square" rtlCol="0">
            <a:spAutoFit/>
          </a:bodyPr>
          <a:lstStyle/>
          <a:p>
            <a:r>
              <a:rPr lang="en-GB" sz="1800" b="1" u="sng" dirty="0">
                <a:solidFill>
                  <a:srgbClr val="002060"/>
                </a:solidFill>
              </a:rPr>
              <a:t>Children and adolescents</a:t>
            </a:r>
            <a:r>
              <a:rPr lang="en-GB" sz="1800" b="1" dirty="0">
                <a:solidFill>
                  <a:srgbClr val="002060"/>
                </a:solidFill>
              </a:rPr>
              <a:t>:</a:t>
            </a:r>
          </a:p>
          <a:p>
            <a:endParaRPr lang="en-GB" sz="1800" b="1" dirty="0">
              <a:solidFill>
                <a:srgbClr val="002060"/>
              </a:solidFill>
            </a:endParaRPr>
          </a:p>
          <a:p>
            <a:pPr marL="0" indent="0">
              <a:buFont typeface="Arial" panose="020B0604020202020204" pitchFamily="34" charset="0"/>
              <a:buNone/>
            </a:pPr>
            <a:r>
              <a:rPr lang="en-GB" sz="1800" b="1" dirty="0">
                <a:solidFill>
                  <a:srgbClr val="002060"/>
                </a:solidFill>
              </a:rPr>
              <a:t>Advised for use in children aged 5 to 11 years*</a:t>
            </a:r>
          </a:p>
          <a:p>
            <a:pPr marL="285750" indent="-285750">
              <a:buFont typeface="Arial" panose="020B0604020202020204" pitchFamily="34" charset="0"/>
              <a:buChar char="•"/>
            </a:pPr>
            <a:r>
              <a:rPr lang="en-GB" sz="1800" dirty="0">
                <a:solidFill>
                  <a:srgbClr val="002060"/>
                </a:solidFill>
              </a:rPr>
              <a:t>Pfizer-BioNTech mRNA Comirnaty</a:t>
            </a:r>
            <a:r>
              <a:rPr lang="en-GB" sz="1800" dirty="0"/>
              <a:t>®</a:t>
            </a:r>
            <a:r>
              <a:rPr lang="en-GB" sz="1800" dirty="0">
                <a:solidFill>
                  <a:srgbClr val="002060"/>
                </a:solidFill>
              </a:rPr>
              <a:t> 10 vaccine paediatric formulation. Dose: 10 micrograms</a:t>
            </a:r>
          </a:p>
          <a:p>
            <a:pPr marL="0" indent="0">
              <a:buFont typeface="Arial" panose="020B0604020202020204" pitchFamily="34" charset="0"/>
              <a:buNone/>
            </a:pPr>
            <a:r>
              <a:rPr lang="en-GB" sz="1800" b="1" dirty="0">
                <a:solidFill>
                  <a:srgbClr val="002060"/>
                </a:solidFill>
              </a:rPr>
              <a:t>Advised for use in children and young adults aged 12 to 17 years*</a:t>
            </a:r>
          </a:p>
          <a:p>
            <a:pPr marL="285750" indent="-285750">
              <a:buFont typeface="Arial" panose="020B0604020202020204" pitchFamily="34" charset="0"/>
              <a:buChar char="•"/>
            </a:pPr>
            <a:r>
              <a:rPr lang="en-GB" sz="1800" dirty="0">
                <a:solidFill>
                  <a:srgbClr val="002060"/>
                </a:solidFill>
              </a:rPr>
              <a:t>Pfizer-BioNTech mRNA Comirnaty</a:t>
            </a:r>
            <a:r>
              <a:rPr lang="en-GB" sz="1800" dirty="0"/>
              <a:t>®</a:t>
            </a:r>
            <a:r>
              <a:rPr lang="en-GB" sz="1800" dirty="0">
                <a:solidFill>
                  <a:srgbClr val="002060"/>
                </a:solidFill>
              </a:rPr>
              <a:t> 30 Dose: 30 micrograms</a:t>
            </a:r>
          </a:p>
          <a:p>
            <a:r>
              <a:rPr lang="en-GB" sz="1800" dirty="0"/>
              <a:t>*Pfizer BioNTech vaccine is the preferred vaccine for children due to a slightly lower reported rate of myocarditis</a:t>
            </a:r>
            <a:endParaRPr lang="en-GB" sz="1800" dirty="0">
              <a:solidFill>
                <a:srgbClr val="002060"/>
              </a:solidFill>
            </a:endParaRPr>
          </a:p>
        </p:txBody>
      </p:sp>
    </p:spTree>
    <p:extLst>
      <p:ext uri="{BB962C8B-B14F-4D97-AF65-F5344CB8AC3E}">
        <p14:creationId xmlns:p14="http://schemas.microsoft.com/office/powerpoint/2010/main" val="322765302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D9E547-8CEE-B538-9D6F-155FC63B8997}"/>
              </a:ext>
            </a:extLst>
          </p:cNvPr>
          <p:cNvSpPr>
            <a:spLocks noGrp="1"/>
          </p:cNvSpPr>
          <p:nvPr>
            <p:ph type="title"/>
          </p:nvPr>
        </p:nvSpPr>
        <p:spPr>
          <a:xfrm>
            <a:off x="304800" y="0"/>
            <a:ext cx="11582400" cy="1325563"/>
          </a:xfrm>
        </p:spPr>
        <p:txBody>
          <a:bodyPr/>
          <a:lstStyle/>
          <a:p>
            <a:pPr algn="ctr"/>
            <a:r>
              <a:rPr lang="en-GB" sz="3200" b="1" dirty="0"/>
              <a:t>The Winter Respiratory Programme 2024/25, </a:t>
            </a:r>
            <a:br>
              <a:rPr lang="en-GB" sz="3200" b="1" dirty="0"/>
            </a:br>
            <a:r>
              <a:rPr lang="en-GB" sz="3200" b="1" dirty="0"/>
              <a:t>Welsh Health Circular (2024) 033 </a:t>
            </a:r>
            <a:r>
              <a:rPr lang="en-GB" sz="3200" dirty="0"/>
              <a:t>published 2 August (1)</a:t>
            </a:r>
          </a:p>
        </p:txBody>
      </p:sp>
      <p:sp>
        <p:nvSpPr>
          <p:cNvPr id="3" name="Content Placeholder 2">
            <a:extLst>
              <a:ext uri="{FF2B5EF4-FFF2-40B4-BE49-F238E27FC236}">
                <a16:creationId xmlns:a16="http://schemas.microsoft.com/office/drawing/2014/main" id="{48B3E9C8-5ABE-869A-5A71-C6CD2EAA2F34}"/>
              </a:ext>
            </a:extLst>
          </p:cNvPr>
          <p:cNvSpPr>
            <a:spLocks noGrp="1"/>
          </p:cNvSpPr>
          <p:nvPr>
            <p:ph idx="1"/>
          </p:nvPr>
        </p:nvSpPr>
        <p:spPr>
          <a:xfrm>
            <a:off x="501067" y="1016572"/>
            <a:ext cx="10804713" cy="4581790"/>
          </a:xfrm>
        </p:spPr>
        <p:txBody>
          <a:bodyPr/>
          <a:lstStyle/>
          <a:p>
            <a:pPr marL="0" indent="0">
              <a:buNone/>
            </a:pPr>
            <a:r>
              <a:rPr lang="en-GB" sz="2000" u="sng" dirty="0"/>
              <a:t>Groups eligible for a COVID-19 vaccine in autumn 2024</a:t>
            </a:r>
          </a:p>
          <a:p>
            <a:pPr marL="0" indent="0">
              <a:buNone/>
            </a:pPr>
            <a:r>
              <a:rPr lang="en-GB" sz="2000" dirty="0"/>
              <a:t>The following groups will be eligible for a single dose of Covid-19 vaccine:</a:t>
            </a:r>
          </a:p>
          <a:p>
            <a:r>
              <a:rPr lang="en-GB" sz="2000" b="1" dirty="0"/>
              <a:t>people aged 6 months to 64 years in a clinical risk group</a:t>
            </a:r>
            <a:r>
              <a:rPr lang="en-GB" sz="2000" dirty="0"/>
              <a:t>, as defined in tables 3 and 4 of the COVID-19 chapter of the Green Book (which includes *pregnant women and the immunosuppressed)</a:t>
            </a:r>
          </a:p>
          <a:p>
            <a:r>
              <a:rPr lang="en-GB" sz="2000" dirty="0"/>
              <a:t>residents in a care home for older adults </a:t>
            </a:r>
          </a:p>
          <a:p>
            <a:r>
              <a:rPr lang="en-GB" sz="2000" dirty="0"/>
              <a:t>people aged 65 years and older (age on 31 March 2025)</a:t>
            </a:r>
          </a:p>
          <a:p>
            <a:r>
              <a:rPr lang="en-GB" sz="2000" dirty="0"/>
              <a:t>all adult residents in Welsh prisons</a:t>
            </a:r>
          </a:p>
          <a:p>
            <a:r>
              <a:rPr lang="en-GB" sz="2000" dirty="0"/>
              <a:t>unpaid carers </a:t>
            </a:r>
          </a:p>
          <a:p>
            <a:r>
              <a:rPr lang="en-GB" sz="2000" dirty="0"/>
              <a:t>frontline health and social care workers </a:t>
            </a:r>
          </a:p>
          <a:p>
            <a:r>
              <a:rPr lang="en-GB" sz="2000" dirty="0"/>
              <a:t>staff working in care homes for older adults</a:t>
            </a:r>
          </a:p>
          <a:p>
            <a:r>
              <a:rPr lang="en-GB" sz="2000" dirty="0"/>
              <a:t>people experiencing homelessness </a:t>
            </a:r>
          </a:p>
        </p:txBody>
      </p:sp>
      <p:sp>
        <p:nvSpPr>
          <p:cNvPr id="5" name="Slide Number Placeholder 4">
            <a:extLst>
              <a:ext uri="{FF2B5EF4-FFF2-40B4-BE49-F238E27FC236}">
                <a16:creationId xmlns:a16="http://schemas.microsoft.com/office/drawing/2014/main" id="{E8944E41-9AC1-ADD8-385B-AE183680CE6B}"/>
              </a:ext>
            </a:extLst>
          </p:cNvPr>
          <p:cNvSpPr>
            <a:spLocks noGrp="1"/>
          </p:cNvSpPr>
          <p:nvPr>
            <p:ph type="sldNum" sz="quarter" idx="12"/>
          </p:nvPr>
        </p:nvSpPr>
        <p:spPr/>
        <p:txBody>
          <a:bodyPr/>
          <a:lstStyle/>
          <a:p>
            <a:fld id="{561D0CCE-8DCC-44DC-A653-AE62B1D84A52}" type="slidenum">
              <a:rPr lang="en-GB" smtClean="0"/>
              <a:pPr/>
              <a:t>7</a:t>
            </a:fld>
            <a:endParaRPr lang="en-GB"/>
          </a:p>
        </p:txBody>
      </p:sp>
      <p:sp>
        <p:nvSpPr>
          <p:cNvPr id="7" name="TextBox 6">
            <a:extLst>
              <a:ext uri="{FF2B5EF4-FFF2-40B4-BE49-F238E27FC236}">
                <a16:creationId xmlns:a16="http://schemas.microsoft.com/office/drawing/2014/main" id="{757B9664-5794-E6F2-5EB4-B6B5FCC5D0EA}"/>
              </a:ext>
            </a:extLst>
          </p:cNvPr>
          <p:cNvSpPr txBox="1"/>
          <p:nvPr/>
        </p:nvSpPr>
        <p:spPr>
          <a:xfrm>
            <a:off x="990601" y="6326514"/>
            <a:ext cx="9455522" cy="369332"/>
          </a:xfrm>
          <a:prstGeom prst="rect">
            <a:avLst/>
          </a:prstGeom>
          <a:noFill/>
        </p:spPr>
        <p:txBody>
          <a:bodyPr wrap="square">
            <a:spAutoFit/>
          </a:bodyPr>
          <a:lstStyle/>
          <a:p>
            <a:pPr algn="ctr"/>
            <a:r>
              <a:rPr lang="en-GB" dirty="0">
                <a:hlinkClick r:id="rId3"/>
              </a:rPr>
              <a:t>Winter respiratory vaccination programme 2024 to 2025 (WHC/2024/033) | GOV.WALES</a:t>
            </a:r>
            <a:endParaRPr lang="en-GB" dirty="0"/>
          </a:p>
        </p:txBody>
      </p:sp>
      <p:sp>
        <p:nvSpPr>
          <p:cNvPr id="9" name="TextBox 8">
            <a:extLst>
              <a:ext uri="{FF2B5EF4-FFF2-40B4-BE49-F238E27FC236}">
                <a16:creationId xmlns:a16="http://schemas.microsoft.com/office/drawing/2014/main" id="{388F95C8-9D53-5362-FC60-FD5246BB8895}"/>
              </a:ext>
            </a:extLst>
          </p:cNvPr>
          <p:cNvSpPr txBox="1"/>
          <p:nvPr/>
        </p:nvSpPr>
        <p:spPr>
          <a:xfrm>
            <a:off x="152400" y="5623991"/>
            <a:ext cx="11887200" cy="584775"/>
          </a:xfrm>
          <a:prstGeom prst="rect">
            <a:avLst/>
          </a:prstGeom>
          <a:noFill/>
        </p:spPr>
        <p:txBody>
          <a:bodyPr wrap="square">
            <a:spAutoFit/>
          </a:bodyPr>
          <a:lstStyle/>
          <a:p>
            <a:pPr algn="ctr"/>
            <a:r>
              <a:rPr lang="en-GB" sz="1600" b="1" dirty="0"/>
              <a:t>In addition, health boards are permitted to (and should reimburse primary care contractors who) vaccinate household contacts of the immunosuppressed who request vaccination. However, no proactive offer should be made to this group. </a:t>
            </a:r>
          </a:p>
        </p:txBody>
      </p:sp>
    </p:spTree>
    <p:extLst>
      <p:ext uri="{BB962C8B-B14F-4D97-AF65-F5344CB8AC3E}">
        <p14:creationId xmlns:p14="http://schemas.microsoft.com/office/powerpoint/2010/main" val="189075062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FDA293-C0E4-E99D-9622-346B8BBE3961}"/>
              </a:ext>
            </a:extLst>
          </p:cNvPr>
          <p:cNvSpPr>
            <a:spLocks noGrp="1"/>
          </p:cNvSpPr>
          <p:nvPr>
            <p:ph type="title"/>
          </p:nvPr>
        </p:nvSpPr>
        <p:spPr>
          <a:xfrm>
            <a:off x="0" y="103869"/>
            <a:ext cx="12192000" cy="1182006"/>
          </a:xfrm>
        </p:spPr>
        <p:txBody>
          <a:bodyPr/>
          <a:lstStyle/>
          <a:p>
            <a:pPr algn="ctr"/>
            <a:r>
              <a:rPr lang="en-GB" sz="3200" b="1" dirty="0"/>
              <a:t>The Winter Respiratory Programme 2024/25, </a:t>
            </a:r>
            <a:br>
              <a:rPr lang="en-GB" sz="3200" b="1" dirty="0"/>
            </a:br>
            <a:r>
              <a:rPr lang="en-GB" sz="3200" b="1" dirty="0"/>
              <a:t>Welsh Health Circular (2024) 033 </a:t>
            </a:r>
            <a:r>
              <a:rPr lang="en-GB" sz="3200" dirty="0"/>
              <a:t>published 2 August (2)</a:t>
            </a:r>
          </a:p>
        </p:txBody>
      </p:sp>
      <p:sp>
        <p:nvSpPr>
          <p:cNvPr id="3" name="Content Placeholder 2">
            <a:extLst>
              <a:ext uri="{FF2B5EF4-FFF2-40B4-BE49-F238E27FC236}">
                <a16:creationId xmlns:a16="http://schemas.microsoft.com/office/drawing/2014/main" id="{6CEEA286-FA27-890A-9599-198A83264628}"/>
              </a:ext>
            </a:extLst>
          </p:cNvPr>
          <p:cNvSpPr>
            <a:spLocks noGrp="1"/>
          </p:cNvSpPr>
          <p:nvPr>
            <p:ph idx="1"/>
          </p:nvPr>
        </p:nvSpPr>
        <p:spPr>
          <a:xfrm>
            <a:off x="383458" y="1285874"/>
            <a:ext cx="11425084" cy="4784725"/>
          </a:xfrm>
        </p:spPr>
        <p:txBody>
          <a:bodyPr/>
          <a:lstStyle/>
          <a:p>
            <a:r>
              <a:rPr lang="en-GB" sz="2000" dirty="0"/>
              <a:t>This WHC (2024) 033 confirms the eligible cohorts for vaccination and COVID-19 vaccine products to be deployed in Wales for autumn 2024 as per JCVI advice.</a:t>
            </a:r>
          </a:p>
          <a:p>
            <a:r>
              <a:rPr lang="en-GB" sz="2000" dirty="0"/>
              <a:t>The COVID-19 autumn vaccination programme will run between 1 October 2024 aiming to be completed before Christmas 2024. </a:t>
            </a:r>
          </a:p>
          <a:p>
            <a:r>
              <a:rPr lang="en-GB" sz="2000" dirty="0"/>
              <a:t>The Welsh Government uptake target for the following groups is </a:t>
            </a:r>
            <a:r>
              <a:rPr lang="en-GB" sz="2000" b="1" dirty="0"/>
              <a:t>75%</a:t>
            </a:r>
            <a:r>
              <a:rPr lang="en-GB" sz="2000" dirty="0"/>
              <a:t>: </a:t>
            </a:r>
          </a:p>
          <a:p>
            <a:pPr marL="0" indent="0">
              <a:buNone/>
            </a:pPr>
            <a:r>
              <a:rPr lang="en-GB" sz="2000" dirty="0"/>
              <a:t>	• residents in a care home for older adults</a:t>
            </a:r>
          </a:p>
          <a:p>
            <a:pPr marL="0" indent="0">
              <a:buNone/>
            </a:pPr>
            <a:r>
              <a:rPr lang="en-GB" sz="2000" dirty="0"/>
              <a:t>	 • all adults aged 65 years and older</a:t>
            </a:r>
          </a:p>
          <a:p>
            <a:pPr lvl="2"/>
            <a:r>
              <a:rPr lang="en-GB" dirty="0"/>
              <a:t>persons aged 6 months to 64 years in a clinical risk group (as defined in tables 3 &amp; 4 of the </a:t>
            </a:r>
            <a:r>
              <a:rPr lang="en-GB" dirty="0">
                <a:hlinkClick r:id="rId3"/>
              </a:rPr>
              <a:t>COVID-19 chapter of the Green Book</a:t>
            </a:r>
            <a:r>
              <a:rPr lang="en-GB" dirty="0"/>
              <a:t>)</a:t>
            </a:r>
          </a:p>
          <a:p>
            <a:pPr lvl="2"/>
            <a:endParaRPr lang="en-GB" dirty="0"/>
          </a:p>
          <a:p>
            <a:pPr marR="0" lvl="0" algn="l" defTabSz="914400" rtl="0" eaLnBrk="0" fontAlgn="base" latinLnBrk="0" hangingPunct="0">
              <a:lnSpc>
                <a:spcPct val="100000"/>
              </a:lnSpc>
              <a:spcBef>
                <a:spcPct val="0"/>
              </a:spcBef>
              <a:spcAft>
                <a:spcPct val="0"/>
              </a:spcAft>
              <a:buClrTx/>
              <a:buSzTx/>
              <a:tabLst/>
            </a:pPr>
            <a:r>
              <a:rPr lang="en-GB" sz="2000" dirty="0"/>
              <a:t>The vaccine should usually be offered no earlier than around 6 months after the last vaccine dose, although operational flexibility around the timing of vaccination in relation to the last vaccine dose is considered appropriate (with a minimum interval of 3 months between doses). More information on operational flexibility will be provided in the </a:t>
            </a:r>
            <a:r>
              <a:rPr lang="en-GB" sz="2000" dirty="0">
                <a:hlinkClick r:id="rId3"/>
              </a:rPr>
              <a:t>COVID-19 chapter of the Green Book</a:t>
            </a:r>
            <a:endParaRPr kumimoji="0" lang="en-US" altLang="en-US" sz="2000" b="0" i="0" u="none" strike="noStrike" cap="none" normalizeH="0" baseline="0" dirty="0">
              <a:ln>
                <a:noFill/>
              </a:ln>
              <a:solidFill>
                <a:srgbClr val="002060"/>
              </a:solidFill>
              <a:effectLst/>
              <a:latin typeface="+mn-lt"/>
            </a:endParaRPr>
          </a:p>
          <a:p>
            <a:pPr marL="0" indent="0">
              <a:buNone/>
            </a:pPr>
            <a:endParaRPr lang="en-GB" sz="2000" dirty="0"/>
          </a:p>
          <a:p>
            <a:pPr marL="0" indent="0">
              <a:buNone/>
            </a:pPr>
            <a:endParaRPr lang="en-GB" sz="2000" dirty="0"/>
          </a:p>
        </p:txBody>
      </p:sp>
      <p:sp>
        <p:nvSpPr>
          <p:cNvPr id="5" name="Slide Number Placeholder 4">
            <a:extLst>
              <a:ext uri="{FF2B5EF4-FFF2-40B4-BE49-F238E27FC236}">
                <a16:creationId xmlns:a16="http://schemas.microsoft.com/office/drawing/2014/main" id="{E5CE204B-6677-C2F2-DB4B-0E9D73934653}"/>
              </a:ext>
            </a:extLst>
          </p:cNvPr>
          <p:cNvSpPr>
            <a:spLocks noGrp="1"/>
          </p:cNvSpPr>
          <p:nvPr>
            <p:ph type="sldNum" sz="quarter" idx="12"/>
          </p:nvPr>
        </p:nvSpPr>
        <p:spPr/>
        <p:txBody>
          <a:bodyPr/>
          <a:lstStyle/>
          <a:p>
            <a:fld id="{561D0CCE-8DCC-44DC-A653-AE62B1D84A52}" type="slidenum">
              <a:rPr lang="en-GB" smtClean="0"/>
              <a:pPr/>
              <a:t>8</a:t>
            </a:fld>
            <a:endParaRPr lang="en-GB" dirty="0"/>
          </a:p>
        </p:txBody>
      </p:sp>
    </p:spTree>
    <p:extLst>
      <p:ext uri="{BB962C8B-B14F-4D97-AF65-F5344CB8AC3E}">
        <p14:creationId xmlns:p14="http://schemas.microsoft.com/office/powerpoint/2010/main" val="243980964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F12CAA-3D03-75E5-444E-7580A1B02FC3}"/>
              </a:ext>
            </a:extLst>
          </p:cNvPr>
          <p:cNvSpPr>
            <a:spLocks noGrp="1"/>
          </p:cNvSpPr>
          <p:nvPr>
            <p:ph type="title"/>
          </p:nvPr>
        </p:nvSpPr>
        <p:spPr>
          <a:xfrm>
            <a:off x="-1" y="0"/>
            <a:ext cx="12061861" cy="610920"/>
          </a:xfrm>
        </p:spPr>
        <p:txBody>
          <a:bodyPr/>
          <a:lstStyle/>
          <a:p>
            <a:pPr algn="ctr"/>
            <a:r>
              <a:rPr lang="en-GB" sz="3600" b="1" dirty="0"/>
              <a:t>Recommended vaccine dose intervals for infants from 6 months to 4 years in a clinical risk group </a:t>
            </a:r>
          </a:p>
        </p:txBody>
      </p:sp>
      <p:sp>
        <p:nvSpPr>
          <p:cNvPr id="3" name="Content Placeholder 2">
            <a:extLst>
              <a:ext uri="{FF2B5EF4-FFF2-40B4-BE49-F238E27FC236}">
                <a16:creationId xmlns:a16="http://schemas.microsoft.com/office/drawing/2014/main" id="{976D4010-A98C-506F-E576-A4EC23BFF015}"/>
              </a:ext>
            </a:extLst>
          </p:cNvPr>
          <p:cNvSpPr>
            <a:spLocks noGrp="1"/>
          </p:cNvSpPr>
          <p:nvPr>
            <p:ph idx="1"/>
          </p:nvPr>
        </p:nvSpPr>
        <p:spPr>
          <a:xfrm>
            <a:off x="323850" y="1102860"/>
            <a:ext cx="11544299" cy="5118058"/>
          </a:xfrm>
        </p:spPr>
        <p:txBody>
          <a:bodyPr/>
          <a:lstStyle/>
          <a:p>
            <a:r>
              <a:rPr lang="en-GB" sz="2000" dirty="0"/>
              <a:t>Recent UKHSA seroprevalence studies suggest that most children under five in the UK have had COVID-19 infection. However, as the immunity profile of these children is less certain and may change for future birth cohorts, </a:t>
            </a:r>
            <a:r>
              <a:rPr lang="en-GB" sz="2000" b="1" dirty="0"/>
              <a:t>JCVI considers that these children should continue to receive two primary doses of vaccine.</a:t>
            </a:r>
          </a:p>
          <a:p>
            <a:r>
              <a:rPr lang="en-GB" sz="2000" dirty="0"/>
              <a:t>Children who remain eligible should also receive doses of vaccine in a seasonal campaign, at a minimum interval of </a:t>
            </a:r>
            <a:r>
              <a:rPr lang="en-GB" sz="2000" b="1" dirty="0"/>
              <a:t>three months from their previous dose</a:t>
            </a:r>
            <a:r>
              <a:rPr lang="en-GB" sz="2000" dirty="0"/>
              <a:t>. Operationally, using the same minimum interval and timing for all products and age groups will simplify supply and booking, and will help to ensure longer lasting and optimally timed protection.</a:t>
            </a:r>
            <a:endParaRPr lang="en-GB" altLang="en-US" sz="2000" dirty="0"/>
          </a:p>
          <a:p>
            <a:endParaRPr lang="en-US" altLang="en-US" sz="2000" dirty="0"/>
          </a:p>
          <a:p>
            <a:pPr marL="0" marR="0" lvl="0" indent="0" algn="ctr" defTabSz="914400" rtl="0" eaLnBrk="0" fontAlgn="base" latinLnBrk="0" hangingPunct="0">
              <a:lnSpc>
                <a:spcPct val="100000"/>
              </a:lnSpc>
              <a:spcBef>
                <a:spcPct val="0"/>
              </a:spcBef>
              <a:spcAft>
                <a:spcPct val="0"/>
              </a:spcAft>
              <a:buClrTx/>
              <a:buSzTx/>
              <a:buNone/>
              <a:tabLst/>
            </a:pPr>
            <a:r>
              <a:rPr lang="en-US" altLang="en-US" sz="2000" dirty="0"/>
              <a:t>JCVI advises COVID-19 vaccination of children aged 6 months to 4 years who are </a:t>
            </a:r>
            <a:r>
              <a:rPr lang="en-US" altLang="en-US" sz="2000" b="1" dirty="0"/>
              <a:t>in a clinical risk group: </a:t>
            </a:r>
            <a:r>
              <a:rPr lang="en-GB" sz="2000" dirty="0">
                <a:hlinkClick r:id="rId3"/>
              </a:rPr>
              <a:t>JCVI statement on the COVID-19 vaccination programme for autumn 2024, 8 April 2024 - GOV.UK (www.gov.uk)</a:t>
            </a:r>
            <a:endParaRPr lang="en-GB" sz="3200" strike="sngStrike" dirty="0"/>
          </a:p>
          <a:p>
            <a:pPr marL="0" indent="0">
              <a:buNone/>
            </a:pPr>
            <a:endParaRPr lang="en-GB" sz="1800" dirty="0"/>
          </a:p>
        </p:txBody>
      </p:sp>
      <p:sp>
        <p:nvSpPr>
          <p:cNvPr id="5" name="Slide Number Placeholder 4">
            <a:extLst>
              <a:ext uri="{FF2B5EF4-FFF2-40B4-BE49-F238E27FC236}">
                <a16:creationId xmlns:a16="http://schemas.microsoft.com/office/drawing/2014/main" id="{585380BE-3C14-8CFC-C6F5-42EF53889FE3}"/>
              </a:ext>
            </a:extLst>
          </p:cNvPr>
          <p:cNvSpPr>
            <a:spLocks noGrp="1"/>
          </p:cNvSpPr>
          <p:nvPr>
            <p:ph type="sldNum" sz="quarter" idx="12"/>
          </p:nvPr>
        </p:nvSpPr>
        <p:spPr/>
        <p:txBody>
          <a:bodyPr/>
          <a:lstStyle/>
          <a:p>
            <a:fld id="{561D0CCE-8DCC-44DC-A653-AE62B1D84A52}" type="slidenum">
              <a:rPr lang="en-GB" smtClean="0"/>
              <a:pPr/>
              <a:t>9</a:t>
            </a:fld>
            <a:endParaRPr lang="en-GB"/>
          </a:p>
        </p:txBody>
      </p:sp>
    </p:spTree>
    <p:extLst>
      <p:ext uri="{BB962C8B-B14F-4D97-AF65-F5344CB8AC3E}">
        <p14:creationId xmlns:p14="http://schemas.microsoft.com/office/powerpoint/2010/main" val="4047955020"/>
      </p:ext>
    </p:extLst>
  </p:cSld>
  <p:clrMapOvr>
    <a:masterClrMapping/>
  </p:clrMapOvr>
</p:sld>
</file>

<file path=ppt/theme/theme1.xml><?xml version="1.0" encoding="utf-8"?>
<a:theme xmlns:a="http://schemas.openxmlformats.org/drawingml/2006/main" name="Office Theme">
  <a:themeElements>
    <a:clrScheme name="Custom 2">
      <a:dk1>
        <a:srgbClr val="212A73"/>
      </a:dk1>
      <a:lt1>
        <a:sysClr val="window" lastClr="FFFFFF"/>
      </a:lt1>
      <a:dk2>
        <a:srgbClr val="3F3F3F"/>
      </a:dk2>
      <a:lt2>
        <a:srgbClr val="E7E6E6"/>
      </a:lt2>
      <a:accent1>
        <a:srgbClr val="29B8CE"/>
      </a:accent1>
      <a:accent2>
        <a:srgbClr val="FFDD00"/>
      </a:accent2>
      <a:accent3>
        <a:srgbClr val="A5A5A5"/>
      </a:accent3>
      <a:accent4>
        <a:srgbClr val="000000"/>
      </a:accent4>
      <a:accent5>
        <a:srgbClr val="000000"/>
      </a:accent5>
      <a:accent6>
        <a:srgbClr val="000000"/>
      </a:accent6>
      <a:hlink>
        <a:srgbClr val="00A7A7"/>
      </a:hlink>
      <a:folHlink>
        <a:srgbClr val="FFDD00"/>
      </a:folHlink>
    </a:clrScheme>
    <a:fontScheme name="Custom 2">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VSL-KWS PowerPoint Template.potx [Read-Only]" id="{86732236-5F12-4106-BD36-971A9F119E43}" vid="{6152B61F-5BA0-4CAA-90E3-E6E716A9C684}"/>
    </a:ext>
  </a:extLst>
</a:theme>
</file>

<file path=ppt/theme/theme2.xml><?xml version="1.0" encoding="utf-8"?>
<a:theme xmlns:a="http://schemas.openxmlformats.org/drawingml/2006/main" name="1_Office Theme">
  <a:themeElements>
    <a:clrScheme name="Custom 2">
      <a:dk1>
        <a:srgbClr val="212A73"/>
      </a:dk1>
      <a:lt1>
        <a:sysClr val="window" lastClr="FFFFFF"/>
      </a:lt1>
      <a:dk2>
        <a:srgbClr val="3F3F3F"/>
      </a:dk2>
      <a:lt2>
        <a:srgbClr val="E7E6E6"/>
      </a:lt2>
      <a:accent1>
        <a:srgbClr val="29B8CE"/>
      </a:accent1>
      <a:accent2>
        <a:srgbClr val="FFDD00"/>
      </a:accent2>
      <a:accent3>
        <a:srgbClr val="A5A5A5"/>
      </a:accent3>
      <a:accent4>
        <a:srgbClr val="000000"/>
      </a:accent4>
      <a:accent5>
        <a:srgbClr val="000000"/>
      </a:accent5>
      <a:accent6>
        <a:srgbClr val="000000"/>
      </a:accent6>
      <a:hlink>
        <a:srgbClr val="00A7A7"/>
      </a:hlink>
      <a:folHlink>
        <a:srgbClr val="FFDD00"/>
      </a:folHlink>
    </a:clrScheme>
    <a:fontScheme name="Custom 2">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VSL-KWS PowerPoint Template.potx [Read-Only]" id="{86732236-5F12-4106-BD36-971A9F119E43}" vid="{6152B61F-5BA0-4CAA-90E3-E6E716A9C684}"/>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lcf76f155ced4ddcb4097134ff3c332f xmlns="fd22ef30-2ac2-40dc-8039-cc1d65575c56">
      <Terms xmlns="http://schemas.microsoft.com/office/infopath/2007/PartnerControls"/>
    </lcf76f155ced4ddcb4097134ff3c332f>
    <TaxCatchAll xmlns="f366afda-3745-45ac-b089-2151a6f325da" xsi:nil="true"/>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5E292F9FDDF97946BAEAC42ED7AE21B0" ma:contentTypeVersion="14" ma:contentTypeDescription="Create a new document." ma:contentTypeScope="" ma:versionID="c49ca6e32fc7defa2a74b530c8ebe7ee">
  <xsd:schema xmlns:xsd="http://www.w3.org/2001/XMLSchema" xmlns:xs="http://www.w3.org/2001/XMLSchema" xmlns:p="http://schemas.microsoft.com/office/2006/metadata/properties" xmlns:ns2="fd22ef30-2ac2-40dc-8039-cc1d65575c56" xmlns:ns3="f366afda-3745-45ac-b089-2151a6f325da" targetNamespace="http://schemas.microsoft.com/office/2006/metadata/properties" ma:root="true" ma:fieldsID="d193f83ca52a4ac4dc2f9ea7c647fe4f" ns2:_="" ns3:_="">
    <xsd:import namespace="fd22ef30-2ac2-40dc-8039-cc1d65575c56"/>
    <xsd:import namespace="f366afda-3745-45ac-b089-2151a6f325da"/>
    <xsd:element name="properties">
      <xsd:complexType>
        <xsd:sequence>
          <xsd:element name="documentManagement">
            <xsd:complexType>
              <xsd:all>
                <xsd:element ref="ns2:MediaServiceMetadata" minOccurs="0"/>
                <xsd:element ref="ns2:MediaServiceFastMetadata" minOccurs="0"/>
                <xsd:element ref="ns2:MediaServiceObjectDetectorVersions" minOccurs="0"/>
                <xsd:element ref="ns2:lcf76f155ced4ddcb4097134ff3c332f" minOccurs="0"/>
                <xsd:element ref="ns3:TaxCatchAll" minOccurs="0"/>
                <xsd:element ref="ns2:MediaServiceOCR" minOccurs="0"/>
                <xsd:element ref="ns2:MediaServiceGenerationTime" minOccurs="0"/>
                <xsd:element ref="ns2:MediaServiceEventHashCode" minOccurs="0"/>
                <xsd:element ref="ns2:MediaServiceDateTaken" minOccurs="0"/>
                <xsd:element ref="ns2:MediaLengthInSeconds" minOccurs="0"/>
                <xsd:element ref="ns2:MediaServiceSearchProperties" minOccurs="0"/>
                <xsd:element ref="ns3:SharedWithUsers" minOccurs="0"/>
                <xsd:element ref="ns3: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d22ef30-2ac2-40dc-8039-cc1d65575c56"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bjectDetectorVersions" ma:index="10" nillable="true" ma:displayName="MediaServiceObjectDetectorVersions" ma:hidden="true" ma:indexed="true" ma:internalName="MediaServiceObjectDetectorVersions" ma:readOnly="true">
      <xsd:simpleType>
        <xsd:restriction base="dms:Text"/>
      </xsd:simpleType>
    </xsd:element>
    <xsd:element name="lcf76f155ced4ddcb4097134ff3c332f" ma:index="12" nillable="true" ma:taxonomy="true" ma:internalName="lcf76f155ced4ddcb4097134ff3c332f" ma:taxonomyFieldName="MediaServiceImageTags" ma:displayName="Image Tags" ma:readOnly="false" ma:fieldId="{5cf76f15-5ced-4ddc-b409-7134ff3c332f}" ma:taxonomyMulti="true" ma:sspId="cefaef41-70dc-4075-804e-d4e4dbdaeee0" ma:termSetId="09814cd3-568e-fe90-9814-8d621ff8fb84" ma:anchorId="fba54fb3-c3e1-fe81-a776-ca4b69148c4d" ma:open="true" ma:isKeyword="false">
      <xsd:complexType>
        <xsd:sequence>
          <xsd:element ref="pc:Terms" minOccurs="0" maxOccurs="1"/>
        </xsd:sequence>
      </xsd:complexType>
    </xsd:element>
    <xsd:element name="MediaServiceOCR" ma:index="14" nillable="true" ma:displayName="Extracted Text" ma:internalName="MediaServiceOCR" ma:readOnly="true">
      <xsd:simpleType>
        <xsd:restriction base="dms:Note">
          <xsd:maxLength value="255"/>
        </xsd:restrictio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DateTaken" ma:index="17" nillable="true" ma:displayName="MediaServiceDateTaken" ma:hidden="true" ma:indexed="true" ma:internalName="MediaServiceDateTaken" ma:readOnly="true">
      <xsd:simpleType>
        <xsd:restriction base="dms:Text"/>
      </xsd:simpleType>
    </xsd:element>
    <xsd:element name="MediaLengthInSeconds" ma:index="18" nillable="true" ma:displayName="MediaLengthInSeconds" ma:hidden="true" ma:internalName="MediaLengthInSeconds" ma:readOnly="true">
      <xsd:simpleType>
        <xsd:restriction base="dms:Unknown"/>
      </xsd:simpleType>
    </xsd:element>
    <xsd:element name="MediaServiceSearchProperties" ma:index="19"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f366afda-3745-45ac-b089-2151a6f325da" elementFormDefault="qualified">
    <xsd:import namespace="http://schemas.microsoft.com/office/2006/documentManagement/types"/>
    <xsd:import namespace="http://schemas.microsoft.com/office/infopath/2007/PartnerControls"/>
    <xsd:element name="TaxCatchAll" ma:index="13" nillable="true" ma:displayName="Taxonomy Catch All Column" ma:hidden="true" ma:list="{13719f14-dfc9-408f-a5e2-0831c2ca3de6}" ma:internalName="TaxCatchAll" ma:showField="CatchAllData" ma:web="f366afda-3745-45ac-b089-2151a6f325da">
      <xsd:complexType>
        <xsd:complexContent>
          <xsd:extension base="dms:MultiChoiceLookup">
            <xsd:sequence>
              <xsd:element name="Value" type="dms:Lookup" maxOccurs="unbounded" minOccurs="0" nillable="true"/>
            </xsd:sequence>
          </xsd:extension>
        </xsd:complexContent>
      </xsd:complexType>
    </xsd:element>
    <xsd:element name="SharedWithUsers" ma:index="2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1"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79F3318E-419E-4691-9552-64B6766ACA4A}">
  <ds:schemaRefs>
    <ds:schemaRef ds:uri="http://purl.org/dc/terms/"/>
    <ds:schemaRef ds:uri="http://schemas.openxmlformats.org/package/2006/metadata/core-properties"/>
    <ds:schemaRef ds:uri="http://purl.org/dc/dcmitype/"/>
    <ds:schemaRef ds:uri="http://schemas.microsoft.com/office/infopath/2007/PartnerControls"/>
    <ds:schemaRef ds:uri="http://schemas.microsoft.com/office/2006/documentManagement/types"/>
    <ds:schemaRef ds:uri="http://purl.org/dc/elements/1.1/"/>
    <ds:schemaRef ds:uri="http://schemas.microsoft.com/office/2006/metadata/properties"/>
    <ds:schemaRef ds:uri="f30bebb2-c01f-48d0-81da-dc8b123879c2"/>
    <ds:schemaRef ds:uri="b7e247b7-cca8-429f-8688-16f83c8fba5f"/>
    <ds:schemaRef ds:uri="http://www.w3.org/XML/1998/namespace"/>
    <ds:schemaRef ds:uri="fd22ef30-2ac2-40dc-8039-cc1d65575c56"/>
    <ds:schemaRef ds:uri="f366afda-3745-45ac-b089-2151a6f325da"/>
  </ds:schemaRefs>
</ds:datastoreItem>
</file>

<file path=customXml/itemProps2.xml><?xml version="1.0" encoding="utf-8"?>
<ds:datastoreItem xmlns:ds="http://schemas.openxmlformats.org/officeDocument/2006/customXml" ds:itemID="{69C53473-19DD-4F3C-92BA-C43F323D8724}"/>
</file>

<file path=customXml/itemProps3.xml><?xml version="1.0" encoding="utf-8"?>
<ds:datastoreItem xmlns:ds="http://schemas.openxmlformats.org/officeDocument/2006/customXml" ds:itemID="{5635DEFA-EF74-478B-A33A-AF8BB4F046CC}">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FM's BAME Advisory Group 16.12.2020</Template>
  <TotalTime>12721</TotalTime>
  <Words>7977</Words>
  <Application>Microsoft Office PowerPoint</Application>
  <PresentationFormat>Widescreen</PresentationFormat>
  <Paragraphs>528</Paragraphs>
  <Slides>53</Slides>
  <Notes>30</Notes>
  <HiddenSlides>0</HiddenSlides>
  <MMClips>0</MMClips>
  <ScaleCrop>false</ScaleCrop>
  <HeadingPairs>
    <vt:vector size="6" baseType="variant">
      <vt:variant>
        <vt:lpstr>Fonts Used</vt:lpstr>
      </vt:variant>
      <vt:variant>
        <vt:i4>7</vt:i4>
      </vt:variant>
      <vt:variant>
        <vt:lpstr>Theme</vt:lpstr>
      </vt:variant>
      <vt:variant>
        <vt:i4>2</vt:i4>
      </vt:variant>
      <vt:variant>
        <vt:lpstr>Slide Titles</vt:lpstr>
      </vt:variant>
      <vt:variant>
        <vt:i4>53</vt:i4>
      </vt:variant>
    </vt:vector>
  </HeadingPairs>
  <TitlesOfParts>
    <vt:vector size="62" baseType="lpstr">
      <vt:lpstr>Arial</vt:lpstr>
      <vt:lpstr>Calibri</vt:lpstr>
      <vt:lpstr>Courier New</vt:lpstr>
      <vt:lpstr>GDS Transport</vt:lpstr>
      <vt:lpstr>Segoe UI</vt:lpstr>
      <vt:lpstr>Source Sans Pro</vt:lpstr>
      <vt:lpstr>Times New Roman</vt:lpstr>
      <vt:lpstr>Office Theme</vt:lpstr>
      <vt:lpstr>1_Office Theme</vt:lpstr>
      <vt:lpstr>PowerPoint Presentation</vt:lpstr>
      <vt:lpstr>COVID-19 Vaccination Programme for Infants from 6 months to 4 years in clinical risk groups </vt:lpstr>
      <vt:lpstr>Acknowledgements</vt:lpstr>
      <vt:lpstr>Pre-requisites to administering COVID-19 vaccine</vt:lpstr>
      <vt:lpstr>JCVI statement on the COVID-19 vaccination programme for autumn 2024  [8 April 2024] published 02 August 2024 (1)</vt:lpstr>
      <vt:lpstr>JCVI statement on the COVID-19 vaccination programme for autumn 2024 [8 April 2024] published 02 August 2024 (2)</vt:lpstr>
      <vt:lpstr>The Winter Respiratory Programme 2024/25,  Welsh Health Circular (2024) 033 published 2 August (1)</vt:lpstr>
      <vt:lpstr>The Winter Respiratory Programme 2024/25,  Welsh Health Circular (2024) 033 published 2 August (2)</vt:lpstr>
      <vt:lpstr>Recommended vaccine dose intervals for infants from 6 months to 4 years in a clinical risk group </vt:lpstr>
      <vt:lpstr>Individuals aged 6 months to 4 years with severe immunosuppression </vt:lpstr>
      <vt:lpstr>Recommended vaccine dose intervals for infants from 6 months to 4 years who are immunosuppressed</vt:lpstr>
      <vt:lpstr>Timing of additional doses</vt:lpstr>
      <vt:lpstr>Individuals who receive bone marrow transplant and CAR-T therapy</vt:lpstr>
      <vt:lpstr>PowerPoint Presentation</vt:lpstr>
      <vt:lpstr>Presentation: Pfizer Comirnaty® JN.1  3 microgram per dose dispersion for injection  COVID-19 mRNA Vaccine </vt:lpstr>
      <vt:lpstr>List of excipients: Pfizer Comirnaty® JN.1  3 microgram per dose dispersion for injection  COVID-19 mRNA Vaccine</vt:lpstr>
      <vt:lpstr>Polyethylene glycol (PEG) </vt:lpstr>
      <vt:lpstr>Storage: Pfizer Comirnaty® JN.1  3 microgram per dose dispersion for injection  COVID-19 mRNA Vaccine</vt:lpstr>
      <vt:lpstr>Prior to giving Pfizer Comirnaty® JN.1  3 microgram per dose dispersion for injection  COVID-19 mRNA Vaccine</vt:lpstr>
      <vt:lpstr>Contraindications: Pfizer Comirnaty® JN.1 3 microgram per dose dispersion for injection COVID-19 mRNA Vaccine</vt:lpstr>
      <vt:lpstr>Pfizer Comirnaty® JN.1 3 microgram per dose dispersion for injection COVID-19 mRNA Vaccine:  Combined needles and safety syringes  </vt:lpstr>
      <vt:lpstr>VanishPoint® combined needle and syringe product</vt:lpstr>
      <vt:lpstr>GBUK Safety Syringe 1ml 25G x 25mm with needle cover</vt:lpstr>
      <vt:lpstr>Dilution: Comirnaty® JN.1 3 microgram per dose dispersion for injection COVID-19 mRNA Vaccine (1)</vt:lpstr>
      <vt:lpstr>Dilution: Pfizer Comirnaty® JN.1 3 microgram per dose dispersion for injection COVID-19 mRNA Vaccine (2)</vt:lpstr>
      <vt:lpstr>Dilution: Pfizer Comirnaty® JN.1 3 microgram per dose dispersion for injection COVID-19 mRNA Vaccine (3)</vt:lpstr>
      <vt:lpstr>Dose preparation: Pfizer Comirnaty® JN.1  3 microgram per dose dispersion for injection COVID-19 mRNA Vaccine </vt:lpstr>
      <vt:lpstr>Dosing and schedule</vt:lpstr>
      <vt:lpstr>Patient Group Direction (PGD) only programme</vt:lpstr>
      <vt:lpstr>Administration: Pfizer Comirnaty JN.1 3 microgram per dose dispersion for injection COVID-19 mRNA Vaccine to infants from 6 months to 4 years</vt:lpstr>
      <vt:lpstr>Vaccination site</vt:lpstr>
      <vt:lpstr>Vaccinating Individuals with bleeding disorders</vt:lpstr>
      <vt:lpstr>Disposal: Pfizer  Comirnaty JN.1 3 microgram per dose dispersion for injection COVID-19 mRNA Vaccine </vt:lpstr>
      <vt:lpstr>Adverse reactions </vt:lpstr>
      <vt:lpstr>Myocarditis and pericarditis</vt:lpstr>
      <vt:lpstr>Individuals with a history of immune thrombocytopenia </vt:lpstr>
      <vt:lpstr>Erythema multiforme</vt:lpstr>
      <vt:lpstr>Co-administration with other vaccines</vt:lpstr>
      <vt:lpstr>Clinical Assessment  </vt:lpstr>
      <vt:lpstr>Post vaccination waiting times</vt:lpstr>
      <vt:lpstr>Tips to support clinical assessment  and informed consent  </vt:lpstr>
      <vt:lpstr>Reporting Adverse Events </vt:lpstr>
      <vt:lpstr>Key messages</vt:lpstr>
      <vt:lpstr>Public resources Autumn 2024</vt:lpstr>
      <vt:lpstr>Clinical script</vt:lpstr>
      <vt:lpstr>Publications to support the COVID-19 Vaccination Programme for Infants from 6 months to 4 years in clinical risk groups</vt:lpstr>
      <vt:lpstr>Distraction techniques to minimise a child's anxiety during vaccination </vt:lpstr>
      <vt:lpstr>PowerPoint Presentation</vt:lpstr>
      <vt:lpstr>Using motivational interviewing for better conversations  </vt:lpstr>
      <vt:lpstr>PowerPoint Presentation</vt:lpstr>
      <vt:lpstr>Further information (1)</vt:lpstr>
      <vt:lpstr>Further information (2)</vt:lpstr>
      <vt:lpstr>Additional information</vt:lpstr>
    </vt:vector>
  </TitlesOfParts>
  <Company>Public Health Wales NHS Trust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Jasmin Chowdhury (Public Health Wales)</dc:creator>
  <cp:lastModifiedBy>Hawys Youlden (Public Health Wales - No.2 Capital Quarter)</cp:lastModifiedBy>
  <cp:revision>208</cp:revision>
  <dcterms:created xsi:type="dcterms:W3CDTF">2020-12-14T08:16:43Z</dcterms:created>
  <dcterms:modified xsi:type="dcterms:W3CDTF">2024-09-17T08:21:32Z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0x0101005E292F9FDDF97946BAEAC42ED7AE21B0</vt:lpwstr>
  </property>
  <property fmtid="{D5CDD505-2E9C-101B-9397-08002B2CF9AE}" pid="3" name="MediaServiceImageTags">
    <vt:lpwstr/>
  </property>
</Properties>
</file>