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7"/>
  </p:notesMasterIdLst>
  <p:handoutMasterIdLst>
    <p:handoutMasterId r:id="rId78"/>
  </p:handoutMasterIdLst>
  <p:sldIdLst>
    <p:sldId id="256" r:id="rId5"/>
    <p:sldId id="2147376585" r:id="rId6"/>
    <p:sldId id="2147375649" r:id="rId7"/>
    <p:sldId id="2147376648" r:id="rId8"/>
    <p:sldId id="2147376649" r:id="rId9"/>
    <p:sldId id="2147376650" r:id="rId10"/>
    <p:sldId id="2147376651" r:id="rId11"/>
    <p:sldId id="2147376638" r:id="rId12"/>
    <p:sldId id="2147376652" r:id="rId13"/>
    <p:sldId id="2147376643" r:id="rId14"/>
    <p:sldId id="2147376653" r:id="rId15"/>
    <p:sldId id="2147376645" r:id="rId16"/>
    <p:sldId id="2147376641" r:id="rId17"/>
    <p:sldId id="2147376637" r:id="rId18"/>
    <p:sldId id="2147376593" r:id="rId19"/>
    <p:sldId id="2147376590" r:id="rId20"/>
    <p:sldId id="2147375845" r:id="rId21"/>
    <p:sldId id="2147376596" r:id="rId22"/>
    <p:sldId id="2147375847" r:id="rId23"/>
    <p:sldId id="2147375688" r:id="rId24"/>
    <p:sldId id="396" r:id="rId25"/>
    <p:sldId id="2147375683" r:id="rId26"/>
    <p:sldId id="2147375686" r:id="rId27"/>
    <p:sldId id="2147375859" r:id="rId28"/>
    <p:sldId id="2147375689" r:id="rId29"/>
    <p:sldId id="2147376654" r:id="rId30"/>
    <p:sldId id="2147375704" r:id="rId31"/>
    <p:sldId id="2147375702" r:id="rId32"/>
    <p:sldId id="2147375863" r:id="rId33"/>
    <p:sldId id="2147376595" r:id="rId34"/>
    <p:sldId id="2147376591" r:id="rId35"/>
    <p:sldId id="2147376597" r:id="rId36"/>
    <p:sldId id="2147375790" r:id="rId37"/>
    <p:sldId id="2147376598" r:id="rId38"/>
    <p:sldId id="2147376599" r:id="rId39"/>
    <p:sldId id="2147376600" r:id="rId40"/>
    <p:sldId id="2147376601" r:id="rId41"/>
    <p:sldId id="2147376604" r:id="rId42"/>
    <p:sldId id="2147376602" r:id="rId43"/>
    <p:sldId id="2147376603" r:id="rId44"/>
    <p:sldId id="2147376605" r:id="rId45"/>
    <p:sldId id="2147376606" r:id="rId46"/>
    <p:sldId id="2147376607" r:id="rId47"/>
    <p:sldId id="2147376608" r:id="rId48"/>
    <p:sldId id="2147376609" r:id="rId49"/>
    <p:sldId id="2147375852" r:id="rId50"/>
    <p:sldId id="2147375861" r:id="rId51"/>
    <p:sldId id="2147376657" r:id="rId52"/>
    <p:sldId id="2147376658" r:id="rId53"/>
    <p:sldId id="2147376659" r:id="rId54"/>
    <p:sldId id="2147375694" r:id="rId55"/>
    <p:sldId id="2147375695" r:id="rId56"/>
    <p:sldId id="2147375853" r:id="rId57"/>
    <p:sldId id="2147375807" r:id="rId58"/>
    <p:sldId id="2147375698" r:id="rId59"/>
    <p:sldId id="2147375699" r:id="rId60"/>
    <p:sldId id="2147375642" r:id="rId61"/>
    <p:sldId id="2147375637" r:id="rId62"/>
    <p:sldId id="2147375770" r:id="rId63"/>
    <p:sldId id="2147375843" r:id="rId64"/>
    <p:sldId id="2147375690" r:id="rId65"/>
    <p:sldId id="2147376588" r:id="rId66"/>
    <p:sldId id="2147376656" r:id="rId67"/>
    <p:sldId id="2147375836" r:id="rId68"/>
    <p:sldId id="2147375857" r:id="rId69"/>
    <p:sldId id="2147375818" r:id="rId70"/>
    <p:sldId id="2147375856" r:id="rId71"/>
    <p:sldId id="2147376610" r:id="rId72"/>
    <p:sldId id="482" r:id="rId73"/>
    <p:sldId id="345" r:id="rId74"/>
    <p:sldId id="346" r:id="rId75"/>
    <p:sldId id="2147375840"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8D0B7555-513D-0555-6327-44435E9246FA}" name="Jackie Blayney (Public Health Wales - No. 2 Capital Quarter)" initials="JB(HWN2CQ" userId="S::Jackie.Blayney@wales.nhs.uk::633d779f-4707-4e3e-888e-a968d3c25860"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FFDC00"/>
    <a:srgbClr val="212A73"/>
    <a:srgbClr val="29B8CE"/>
    <a:srgbClr val="B2E7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87183" autoAdjust="0"/>
  </p:normalViewPr>
  <p:slideViewPr>
    <p:cSldViewPr snapToGrid="0">
      <p:cViewPr varScale="1">
        <p:scale>
          <a:sx n="58" d="100"/>
          <a:sy n="58" d="100"/>
        </p:scale>
        <p:origin x="984" y="48"/>
      </p:cViewPr>
      <p:guideLst/>
    </p:cSldViewPr>
  </p:slideViewPr>
  <p:outlineViewPr>
    <p:cViewPr>
      <p:scale>
        <a:sx n="33" d="100"/>
        <a:sy n="33" d="100"/>
      </p:scale>
      <p:origin x="0" y="-48772"/>
    </p:cViewPr>
  </p:outlineViewPr>
  <p:notesTextViewPr>
    <p:cViewPr>
      <p:scale>
        <a:sx n="1" d="1"/>
        <a:sy n="1" d="1"/>
      </p:scale>
      <p:origin x="0" y="0"/>
    </p:cViewPr>
  </p:notesTextViewPr>
  <p:sorterViewPr>
    <p:cViewPr varScale="1">
      <p:scale>
        <a:sx n="100" d="100"/>
        <a:sy n="100" d="100"/>
      </p:scale>
      <p:origin x="0" y="-1390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microsoft.com/office/2018/10/relationships/authors" Target="author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17/09/2024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17/09/2024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medicines.org.uk/emc/product/15836"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medicines.org.uk/emc/product/15834/smpc#about-medicine"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29082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panose="020B0502040204020203" pitchFamily="34" charset="0"/>
                <a:hlinkClick r:id="rId3"/>
              </a:rPr>
              <a:t>https://www.medicines.org.uk/emc/product/15836/smpc</a:t>
            </a:r>
            <a:endParaRPr lang="en-GB" sz="1200" dirty="0">
              <a:effectLst/>
              <a:latin typeface="Segoe UI" panose="020B0502040204020203"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4133238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125953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72383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21</a:t>
            </a:fld>
            <a:endParaRPr lang="en-GB" dirty="0"/>
          </a:p>
        </p:txBody>
      </p:sp>
    </p:spTree>
    <p:extLst>
      <p:ext uri="{BB962C8B-B14F-4D97-AF65-F5344CB8AC3E}">
        <p14:creationId xmlns:p14="http://schemas.microsoft.com/office/powerpoint/2010/main" val="67710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Comirnaty JN.1 10 micrograms/dose dispersion for injection - single dose vial - Summary of Product Characteristics (SmPC) - (</a:t>
            </a:r>
            <a:r>
              <a:rPr lang="en-GB" dirty="0" err="1">
                <a:hlinkClick r:id="rId3"/>
              </a:rPr>
              <a:t>emc</a:t>
            </a:r>
            <a:r>
              <a:rPr lang="en-GB" dirty="0">
                <a:hlinkClick r:id="rId3"/>
              </a:rPr>
              <a:t>) (medicines.org.uk)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2944861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See </a:t>
            </a:r>
            <a:r>
              <a:rPr lang="en-GB" sz="1200" u="sng" dirty="0">
                <a:hlinkClick r:id="rId3"/>
              </a:rPr>
              <a:t>Green Book COVID-19 chapter 14a</a:t>
            </a:r>
            <a:r>
              <a:rPr lang="en-GB" sz="1200" u="sng" dirty="0"/>
              <a:t> </a:t>
            </a:r>
            <a:r>
              <a:rPr lang="en-GB" sz="1200" u="none" dirty="0"/>
              <a:t>and refer to individuals specialist for advice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499327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831029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748585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Only Pfizer Comirnaty JN.1 3 micrograms require</a:t>
            </a:r>
            <a:r>
              <a:rPr lang="en-GB" strike="noStrike" dirty="0"/>
              <a:t>s</a:t>
            </a:r>
            <a:r>
              <a:rPr lang="en-GB" dirty="0"/>
              <a:t> dilution before use: </a:t>
            </a:r>
            <a:r>
              <a:rPr lang="en-GB" sz="1800" dirty="0">
                <a:effectLst/>
                <a:latin typeface="Segoe UI" panose="020B0502040204020203" pitchFamily="34" charset="0"/>
              </a:rPr>
              <a:t>https://www.medicines.org.uk/emc/product/15837/smpc</a:t>
            </a:r>
          </a:p>
          <a:p>
            <a:pPr marL="171450" indent="-171450">
              <a:buFont typeface="Arial" panose="020B0604020202020204" pitchFamily="34" charset="0"/>
              <a:buChar cha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611494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10 micrograms/dose dispersion for injection - single dose vial - Summary of Product Characteristics (SmPC) - (</a:t>
            </a:r>
            <a:r>
              <a:rPr lang="en-GB" dirty="0" err="1">
                <a:hlinkClick r:id="rId3"/>
              </a:rPr>
              <a:t>emc</a:t>
            </a:r>
            <a:r>
              <a:rPr lang="en-GB" dirty="0">
                <a:hlinkClick r:id="rId3"/>
              </a:rPr>
              <a:t>) (medicines.org.uk)</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3740919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333194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30 micrograms/dose dispersion for injection - Summary of Product Characteristics (SmPC) - (</a:t>
            </a:r>
            <a:r>
              <a:rPr lang="en-GB" dirty="0" err="1">
                <a:hlinkClick r:id="rId3"/>
              </a:rPr>
              <a:t>emc</a:t>
            </a:r>
            <a:r>
              <a:rPr lang="en-GB" dirty="0">
                <a:hlinkClick r:id="rId3"/>
              </a:rPr>
              <a:t>) (medicines.org.uk)</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7476856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9192445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17805979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36</a:t>
            </a:fld>
            <a:endParaRPr lang="en-GB" dirty="0"/>
          </a:p>
        </p:txBody>
      </p:sp>
    </p:spTree>
    <p:extLst>
      <p:ext uri="{BB962C8B-B14F-4D97-AF65-F5344CB8AC3E}">
        <p14:creationId xmlns:p14="http://schemas.microsoft.com/office/powerpoint/2010/main" val="3180329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dirty="0"/>
          </a:p>
          <a:p>
            <a:r>
              <a:rPr lang="en-GB" dirty="0"/>
              <a:t>SmPC: https://www.medicines.org.uk/emc/product/15834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317590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See </a:t>
            </a:r>
            <a:r>
              <a:rPr lang="en-GB" sz="1200" u="sng" dirty="0">
                <a:hlinkClick r:id="rId3"/>
              </a:rPr>
              <a:t>Green Book COVID-19 chapter 14a</a:t>
            </a:r>
            <a:r>
              <a:rPr lang="en-GB" sz="1200" u="sng" dirty="0"/>
              <a:t> </a:t>
            </a:r>
            <a:r>
              <a:rPr lang="en-GB" sz="1200" u="none" dirty="0"/>
              <a:t>and refer to individuals specialist for advice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4"/>
              </a:rPr>
              <a:t>Comirnaty JN.1 30 micrograms/dose dispersion for injection - Summary of Product Characteristics (SmPC) - (</a:t>
            </a:r>
            <a:r>
              <a:rPr lang="en-GB" sz="1200" dirty="0" err="1">
                <a:hlinkClick r:id="rId4"/>
              </a:rPr>
              <a:t>emc</a:t>
            </a:r>
            <a:r>
              <a:rPr lang="en-GB" sz="1200" dirty="0">
                <a:hlinkClick r:id="rId4"/>
              </a:rPr>
              <a:t>) (medicines.org.uk)</a:t>
            </a: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318049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5597583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465087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*Whilst frontline health and social care workers, staff working in care homes for older adults and unpaid carers should be able to access a COVID-19 vaccine during the 2024/25 programme if they wish to, health board resources should not be channelled towards driving uptake of this vaccine amongst these groups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4364103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Comirnaty JN.1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26695654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2623496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Comirnaty JN.1 30 micrograms/dose dispersion for injection - Summary of Product Characteristics (SmPC) - (</a:t>
            </a:r>
            <a:r>
              <a:rPr lang="en-GB" sz="1200" dirty="0" err="1">
                <a:hlinkClick r:id="rId3"/>
              </a:rPr>
              <a:t>emc</a:t>
            </a:r>
            <a:r>
              <a:rPr lang="en-GB" sz="1200" dirty="0">
                <a:hlinkClick r:id="rId3"/>
              </a:rPr>
              <a:t>) (medicines.org.uk)</a:t>
            </a: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8394650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770510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26586819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54</a:t>
            </a:fld>
            <a:endParaRPr lang="en-GB" dirty="0"/>
          </a:p>
        </p:txBody>
      </p:sp>
    </p:spTree>
    <p:extLst>
      <p:ext uri="{BB962C8B-B14F-4D97-AF65-F5344CB8AC3E}">
        <p14:creationId xmlns:p14="http://schemas.microsoft.com/office/powerpoint/2010/main" val="32346100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55</a:t>
            </a:fld>
            <a:endParaRPr lang="en-GB"/>
          </a:p>
        </p:txBody>
      </p:sp>
    </p:spTree>
    <p:extLst>
      <p:ext uri="{BB962C8B-B14F-4D97-AF65-F5344CB8AC3E}">
        <p14:creationId xmlns:p14="http://schemas.microsoft.com/office/powerpoint/2010/main" val="31942732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dirty="0"/>
              <a:t>Thrombocytopenia and coagulation disorders </a:t>
            </a:r>
          </a:p>
          <a:p>
            <a:pPr marL="0" indent="0">
              <a:buNone/>
            </a:pPr>
            <a:r>
              <a:rPr lang="en-GB" sz="1200" dirty="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896264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r>
              <a:rPr lang="en-GB" dirty="0"/>
              <a:t>*</a:t>
            </a:r>
            <a:r>
              <a:rPr lang="en-GB" sz="1800" dirty="0">
                <a:effectLst/>
                <a:latin typeface="Segoe UI" panose="020B0502040204020203" pitchFamily="34" charset="0"/>
              </a:rPr>
              <a:t>This includes women who are pregnant regardless of their stage of pregnancy, while recognising that the risk of severe COVID-19 in both pregnant women and neonates is currently substantially lower than previously seen in these groups</a:t>
            </a:r>
            <a:endParaRPr lang="en-GB" dirty="0"/>
          </a:p>
          <a:p>
            <a:pPr marR="0" lvl="0" algn="l" defTabSz="914400" rtl="0" eaLnBrk="0" fontAlgn="base" latinLnBrk="0" hangingPunct="0">
              <a:lnSpc>
                <a:spcPct val="100000"/>
              </a:lnSpc>
              <a:spcBef>
                <a:spcPct val="0"/>
              </a:spcBef>
              <a:spcAft>
                <a:spcPct val="0"/>
              </a:spcAft>
              <a:buClrTx/>
              <a:buSzTx/>
              <a:tabLst/>
            </a:pPr>
            <a:endParaRPr lang="en-GB" dirty="0"/>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rgbClr val="002060"/>
              </a:solidFill>
              <a:effectLst/>
              <a:latin typeface="+mn-lt"/>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69</a:t>
            </a:fld>
            <a:endParaRPr lang="en-GB" dirty="0"/>
          </a:p>
        </p:txBody>
      </p:sp>
    </p:spTree>
    <p:extLst>
      <p:ext uri="{BB962C8B-B14F-4D97-AF65-F5344CB8AC3E}">
        <p14:creationId xmlns:p14="http://schemas.microsoft.com/office/powerpoint/2010/main" val="34139196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71</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dirty="0"/>
          </a:p>
        </p:txBody>
      </p:sp>
    </p:spTree>
    <p:extLst>
      <p:ext uri="{BB962C8B-B14F-4D97-AF65-F5344CB8AC3E}">
        <p14:creationId xmlns:p14="http://schemas.microsoft.com/office/powerpoint/2010/main" val="413268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2754422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dirty="0">
                <a:hlinkClick r:id="rId3"/>
              </a:rPr>
              <a:t>Green Book COVID-19 chapter 14a</a:t>
            </a:r>
            <a:r>
              <a:rPr lang="en-GB" sz="1200" dirty="0"/>
              <a:t> </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3986380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976729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443766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wmic.wales.nhs.uk/pgds-templates-advic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publications/immunisation-of-individuals-with-underlying-medical-conditions-the-green-book-chapter-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winter-respiratory-vaccination-programme-2024-2025-whc2024033"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medicines.org.uk/emc/product/15836/smpc" TargetMode="External"/><Relationship Id="rId4" Type="http://schemas.openxmlformats.org/officeDocument/2006/relationships/hyperlink" Target="https://www.gov.uk/government/publications/covid-19-the-green-book-chapter-14a"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www.wmic.wales.nhs.uk/pgds-templates-advic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vk.ovg.ox.ac.uk/hom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vk.ovg.ox.ac.uk/vk/vaccine-ingredient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medicines.org.uk/emc/product/15836/smpc"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medicines.org.uk/emc/product/15836/smpc"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medicines.org.uk/emc/product/1583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hyperlink" Target="https://www.gov.wales/winter-respiratory-vaccination-programme-2024-2025-whc202403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www.medicines.org.uk/emc/product/15834/smpc#about-medicine" TargetMode="External"/><Relationship Id="rId4" Type="http://schemas.openxmlformats.org/officeDocument/2006/relationships/hyperlink" Target="https://www.gov.uk/government/publications/covid-19-the-green-book-chapter-14a" TargetMode="External"/></Relationships>
</file>

<file path=ppt/slides/_rels/slide33.xml.rels><?xml version="1.0" encoding="UTF-8" standalone="yes"?>
<Relationships xmlns="http://schemas.openxmlformats.org/package/2006/relationships"><Relationship Id="rId2" Type="http://schemas.openxmlformats.org/officeDocument/2006/relationships/hyperlink" Target="https://www.wmic.wales.nhs.uk/pgds-templates-advice/"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vk.ovg.ox.ac.uk/home"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vk.ovg.ox.ac.uk/vk/vaccine-ingredient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medicines.org.uk/emc/product/15834/smpc"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medicines.org.uk/emc/product/15834/smpc" TargetMode="External"/><Relationship Id="rId3" Type="http://schemas.openxmlformats.org/officeDocument/2006/relationships/hyperlink" Target="https://phw.nhs.wales/topics/immunisation-and-vaccines/immunisation-elearning/" TargetMode="External"/><Relationship Id="rId7" Type="http://schemas.openxmlformats.org/officeDocument/2006/relationships/hyperlink" Target="https://www.medicines.org.uk/emc/product/1583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rcn.org.uk/professional-development/publications/immunisation-knowledge-and-skills-competence-assessment-tool-uk-pub-010-074"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medicines.org.uk/emc/product/15834/smpc#about-medicine"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medicines.org.uk/emc/product/15834/smpc"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www.gov.uk/government/publications/regulatory-approval-of-pfizer-biontech-vaccine-for-covid-19"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myocarditis-and-pericarditis-after-covid-19-vaccination/myocarditis-and-pericarditis-after-covid-19-vaccination-guidance-for-healthcare-professionals"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s://www.gov.uk/government/publications/covid-19-the-green-book-chapter-14a"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gov.uk/government/publications/covid-19-autumn-2024-vaccination-programme-jcvi-advice-8-april-2024/jcvi-statement-on-the-covid-19-vaccination-programme-for-autumn-2024-8-april-2024" TargetMode="External"/><Relationship Id="rId4" Type="http://schemas.openxmlformats.org/officeDocument/2006/relationships/hyperlink" Target="https://www.gov.wales/winter-respiratory-vaccination-programme-2024-2025-whc2024033"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www.gov.uk/government/publications/regulatory-approval-of-pfizer-biontech-vaccine-for-covid-19"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yellowcard.mhra.gov.uk/" TargetMode="External"/><Relationship Id="rId1" Type="http://schemas.openxmlformats.org/officeDocument/2006/relationships/slideLayout" Target="../slideLayouts/slideLayout2.xml"/><Relationship Id="rId5" Type="http://schemas.openxmlformats.org/officeDocument/2006/relationships/hyperlink" Target="http://www.mhra.gov.uk/yellowcard" TargetMode="External"/><Relationship Id="rId4" Type="http://schemas.openxmlformats.org/officeDocument/2006/relationships/image" Target="../media/image1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phw.nhs.wales/services-and-teams/health-information-resources/" TargetMode="External"/><Relationship Id="rId7" Type="http://schemas.openxmlformats.org/officeDocument/2006/relationships/image" Target="../media/image18.png"/><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64.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ccessible-information/" TargetMode="External"/><Relationship Id="rId2" Type="http://schemas.openxmlformats.org/officeDocument/2006/relationships/hyperlink" Target="https://phw.nhs.wales/services-and-teams/health-information-resources/#!/Imiwneiddio-Immunisation/c/38145364" TargetMode="Externa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5" Type="http://schemas.openxmlformats.org/officeDocument/2006/relationships/hyperlink" Target="https://phw.nhs.wales/topics/immunisation-and-vaccines/" TargetMode="External"/><Relationship Id="rId4" Type="http://schemas.openxmlformats.org/officeDocument/2006/relationships/hyperlink" Target="https://icc.gig.cymru/gwasanaethau-a-thimau/adnoddau-gwybodaeth-iechyd/"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bout-the-vaccine/" TargetMode="External"/><Relationship Id="rId2" Type="http://schemas.openxmlformats.org/officeDocument/2006/relationships/hyperlink" Target="https://phw.nhs.wales/topics/immunisation-and-vaccines/covid-19-vaccination-information/" TargetMode="External"/><Relationship Id="rId1" Type="http://schemas.openxmlformats.org/officeDocument/2006/relationships/slideLayout" Target="../slideLayouts/slideLayout2.xml"/><Relationship Id="rId6" Type="http://schemas.openxmlformats.org/officeDocument/2006/relationships/hyperlink" Target="https://phw.nhs.wales/topics/immunisation-and-vaccines/covid-19-vaccination-information/resources-for-health-and-social-care-professionals/" TargetMode="External"/><Relationship Id="rId5" Type="http://schemas.openxmlformats.org/officeDocument/2006/relationships/hyperlink" Target="https://phw.nhs.wales/topics/immunisation-and-vaccines/flu-vaccine-and-covid-19-autumn-vaccine/" TargetMode="External"/><Relationship Id="rId4" Type="http://schemas.openxmlformats.org/officeDocument/2006/relationships/hyperlink" Target="https://phw.nhs.wales/topics/immunisation-and-vaccines/covid-19-vaccination-information/eligibility-for-the-vaccine/"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nhswales365.sharepoint.com/sites/PHW_VPDPComms/SitePages/Frequently-asked-questions.aspx" TargetMode="External"/><Relationship Id="rId1" Type="http://schemas.openxmlformats.org/officeDocument/2006/relationships/slideLayout" Target="../slideLayouts/slideLayout2.xml"/><Relationship Id="rId4" Type="http://schemas.openxmlformats.org/officeDocument/2006/relationships/image" Target="cid:image011.png@01D95371.39E4B500"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s://icc.gig.cymru/pynciau/imiwneiddio-a-brechlynnau/gwybodaeth-brechlyn-covid-19/adnoddau-i-weithwyr-proffesiynol-iechyd-a-gofal-cymdeithasol/" TargetMode="External"/><Relationship Id="rId2" Type="http://schemas.openxmlformats.org/officeDocument/2006/relationships/hyperlink" Target="https://phw.nhs.wales/topics/immunisation-and-vaccines/covid-19-vaccination-information/resources-for-health-and-social-care-professionals/" TargetMode="Externa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hyperlink" Target="https://phw.nhs.wales/services-and-teams/health-information-resources/#!/Imiwneiddio-Immunisation/c/161506753"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s://rise.articulate.com/share/evTxd6RphfsOgTtJuHB-2b_IickS5PAv#/"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gov.wales/winter-respiratory-vaccination-programme-2024-2025-whc2024033"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www.gov.uk/government/publications/covid-19-vaccination-programme-guidance-for-healthcare-practitioners" TargetMode="External"/></Relationships>
</file>

<file path=ppt/slides/_rels/slide71.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72.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wales/winter-respiratory-vaccination-programme-2024-2025-whc2024033" TargetMode="External"/><Relationship Id="rId7" Type="http://schemas.openxmlformats.org/officeDocument/2006/relationships/hyperlink" Target="https://www.gov.uk/government/publications/covid-19-vaccination-programme-guidance-for-healthcare-practitioners" TargetMode="External"/><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 Id="rId6" Type="http://schemas.openxmlformats.org/officeDocument/2006/relationships/hyperlink" Target="https://www.medicines.org.uk/emc/product/15834/smpc#about-medicine" TargetMode="External"/><Relationship Id="rId5" Type="http://schemas.openxmlformats.org/officeDocument/2006/relationships/hyperlink" Target="https://www.medicines.org.uk/emc/product/15836/smpc" TargetMode="External"/><Relationship Id="rId4" Type="http://schemas.openxmlformats.org/officeDocument/2006/relationships/hyperlink" Target="https://www.wmic.wales.nhs.uk/pgds-templates-advice/" TargetMode="External"/><Relationship Id="rId9" Type="http://schemas.openxmlformats.org/officeDocument/2006/relationships/hyperlink" Target="https://www.gov.uk/government/publications/coronavirus-covid-19-vaccine-adverse-reactions/coronavirus-vaccine-summary-of-yellow-card-reporti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0" y="3607676"/>
            <a:ext cx="12192000" cy="1844433"/>
          </a:xfrm>
        </p:spPr>
        <p:txBody>
          <a:bodyPr>
            <a:noAutofit/>
          </a:bodyPr>
          <a:lstStyle/>
          <a:p>
            <a:pPr algn="ctr">
              <a:lnSpc>
                <a:spcPct val="100000"/>
              </a:lnSpc>
              <a:spcBef>
                <a:spcPts val="0"/>
              </a:spcBef>
            </a:pPr>
            <a:r>
              <a:rPr lang="en-GB" sz="2800" b="1" dirty="0">
                <a:effectLst/>
                <a:latin typeface="Arial" panose="020B0604020202020204" pitchFamily="34" charset="0"/>
                <a:ea typeface="Calibri" panose="020F0502020204030204" pitchFamily="34" charset="0"/>
              </a:rPr>
              <a:t>COVID-19 vaccine – Autumn </a:t>
            </a:r>
            <a:r>
              <a:rPr lang="en-GB" sz="2800" dirty="0"/>
              <a:t>campaign 2024</a:t>
            </a:r>
          </a:p>
          <a:p>
            <a:pPr algn="ctr">
              <a:lnSpc>
                <a:spcPct val="100000"/>
              </a:lnSpc>
              <a:spcBef>
                <a:spcPts val="0"/>
              </a:spcBef>
            </a:pPr>
            <a:r>
              <a:rPr lang="en-GB" sz="2800" b="1" dirty="0">
                <a:effectLst/>
                <a:latin typeface="Arial" panose="020B0604020202020204" pitchFamily="34" charset="0"/>
                <a:ea typeface="Calibri" panose="020F0502020204030204" pitchFamily="34" charset="0"/>
              </a:rPr>
              <a:t>Pfizer Comirnaty</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JN.1 </a:t>
            </a:r>
          </a:p>
          <a:p>
            <a:pPr algn="ctr">
              <a:lnSpc>
                <a:spcPct val="100000"/>
              </a:lnSpc>
              <a:spcBef>
                <a:spcPts val="0"/>
              </a:spcBef>
            </a:pPr>
            <a:r>
              <a:rPr lang="en-GB" sz="2800" b="1" dirty="0">
                <a:effectLst/>
                <a:latin typeface="Arial" panose="020B0604020202020204" pitchFamily="34" charset="0"/>
                <a:ea typeface="Calibri" panose="020F0502020204030204" pitchFamily="34" charset="0"/>
              </a:rPr>
              <a:t>(10 </a:t>
            </a:r>
            <a:r>
              <a:rPr lang="en-GB" sz="2800" b="1" dirty="0">
                <a:effectLst/>
                <a:latin typeface="+mj-lt"/>
                <a:ea typeface="Calibri" panose="020F0502020204030204" pitchFamily="34" charset="0"/>
              </a:rPr>
              <a:t>micrograms/dose for those aged 5 to 11 years and </a:t>
            </a:r>
          </a:p>
          <a:p>
            <a:pPr algn="ctr">
              <a:lnSpc>
                <a:spcPct val="100000"/>
              </a:lnSpc>
              <a:spcBef>
                <a:spcPts val="0"/>
              </a:spcBef>
            </a:pPr>
            <a:r>
              <a:rPr lang="en-GB" sz="2800" b="1" dirty="0">
                <a:effectLst/>
                <a:latin typeface="+mj-lt"/>
                <a:ea typeface="Calibri" panose="020F0502020204030204" pitchFamily="34" charset="0"/>
              </a:rPr>
              <a:t>30 micrograms/dose for those aged 12 years and over)</a:t>
            </a:r>
          </a:p>
        </p:txBody>
      </p:sp>
      <p:sp>
        <p:nvSpPr>
          <p:cNvPr id="5" name="Content Placeholder 4"/>
          <p:cNvSpPr>
            <a:spLocks noGrp="1"/>
          </p:cNvSpPr>
          <p:nvPr>
            <p:ph sz="quarter" idx="11"/>
          </p:nvPr>
        </p:nvSpPr>
        <p:spPr>
          <a:xfrm>
            <a:off x="175817" y="5588482"/>
            <a:ext cx="8955314" cy="960908"/>
          </a:xfrm>
        </p:spPr>
        <p:txBody>
          <a:bodyPr/>
          <a:lstStyle/>
          <a:p>
            <a:r>
              <a:rPr lang="en-GB" sz="1800" b="1" dirty="0">
                <a:solidFill>
                  <a:schemeClr val="bg1"/>
                </a:solidFill>
              </a:rPr>
              <a:t>Vaccine Preventable Disease Programme</a:t>
            </a:r>
          </a:p>
          <a:p>
            <a:r>
              <a:rPr lang="en-GB" sz="1800" b="1" dirty="0">
                <a:solidFill>
                  <a:schemeClr val="bg1"/>
                </a:solidFill>
              </a:rPr>
              <a:t>Public Health Wales</a:t>
            </a:r>
          </a:p>
          <a:p>
            <a:r>
              <a:rPr lang="en-GB" sz="1800" b="1" dirty="0">
                <a:solidFill>
                  <a:schemeClr val="bg1"/>
                </a:solidFill>
              </a:rPr>
              <a:t>Version 1   16 September 2024</a:t>
            </a:r>
          </a:p>
          <a:p>
            <a:endParaRPr lang="en-GB" dirty="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891201" y="723901"/>
            <a:ext cx="4253307" cy="5286934"/>
          </a:xfrm>
        </p:spPr>
        <p:txBody>
          <a:bodyPr/>
          <a:lstStyle/>
          <a:p>
            <a:pPr marL="0" indent="0" algn="ctr">
              <a:buNone/>
            </a:pPr>
            <a:r>
              <a:rPr lang="en-GB" sz="1600" dirty="0"/>
              <a:t>Individuals aged 6 months and above who have severe immunosuppression, are defined in Boxes 1 and 2. </a:t>
            </a:r>
          </a:p>
          <a:p>
            <a:pPr marL="0" indent="0" algn="ctr">
              <a:buNone/>
            </a:pPr>
            <a:r>
              <a:rPr lang="en-GB" sz="1600" dirty="0"/>
              <a:t>Individuals who are severely immunosuppressed, as defined by </a:t>
            </a:r>
            <a:r>
              <a:rPr lang="en-GB" sz="1600" dirty="0">
                <a:effectLst/>
                <a:hlinkClick r:id="rId3" tooltip="https://www.gov.uk/government/publications/covid-19-the-green-book-chapter-14a"/>
              </a:rPr>
              <a:t> Chapter 14a Green Book</a:t>
            </a:r>
            <a:r>
              <a:rPr lang="en-GB" sz="1600" dirty="0"/>
              <a:t> and/or have been referred for vaccination by a specialist who has designated them as group 01 or 02 as described in WIS (Welsh Immunisation System) are eligible for their COVID-19 vaccine via a PGD:</a:t>
            </a:r>
            <a:r>
              <a:rPr lang="en-GB" sz="1600" dirty="0">
                <a:hlinkClick r:id="rId4"/>
              </a:rPr>
              <a:t> Patient Group Directions (PGD) - Welsh Medicines Advice Service (wales.nhs.uk)</a:t>
            </a:r>
            <a:endParaRPr lang="en-GB" sz="1600" dirty="0"/>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a:t>
            </a:r>
          </a:p>
          <a:p>
            <a:pPr marL="0" indent="0">
              <a:buNone/>
            </a:pPr>
            <a:endParaRPr lang="en-GB" sz="1800" dirty="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Picture 5">
            <a:extLst>
              <a:ext uri="{FF2B5EF4-FFF2-40B4-BE49-F238E27FC236}">
                <a16:creationId xmlns:a16="http://schemas.microsoft.com/office/drawing/2014/main" id="{416D92B9-4000-B9C5-1D53-99F7FA17D513}"/>
              </a:ext>
            </a:extLst>
          </p:cNvPr>
          <p:cNvPicPr>
            <a:picLocks noChangeAspect="1"/>
          </p:cNvPicPr>
          <p:nvPr/>
        </p:nvPicPr>
        <p:blipFill rotWithShape="1">
          <a:blip r:embed="rId5"/>
          <a:srcRect l="36657" t="21274" r="38147" b="16854"/>
          <a:stretch/>
        </p:blipFill>
        <p:spPr>
          <a:xfrm>
            <a:off x="8259868" y="681036"/>
            <a:ext cx="3932132" cy="5431339"/>
          </a:xfrm>
          <a:prstGeom prst="rect">
            <a:avLst/>
          </a:prstGeom>
        </p:spPr>
      </p:pic>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6"/>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dirty="0"/>
              <a:t>Individuals who are severely  immunosuppressed </a:t>
            </a:r>
          </a:p>
        </p:txBody>
      </p:sp>
    </p:spTree>
    <p:extLst>
      <p:ext uri="{BB962C8B-B14F-4D97-AF65-F5344CB8AC3E}">
        <p14:creationId xmlns:p14="http://schemas.microsoft.com/office/powerpoint/2010/main" val="3870409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9F4AB-A531-A5F6-5D28-2DAF76C4EEE9}"/>
              </a:ext>
            </a:extLst>
          </p:cNvPr>
          <p:cNvSpPr>
            <a:spLocks noGrp="1"/>
          </p:cNvSpPr>
          <p:nvPr>
            <p:ph type="title"/>
          </p:nvPr>
        </p:nvSpPr>
        <p:spPr>
          <a:xfrm>
            <a:off x="-1" y="105321"/>
            <a:ext cx="12075459" cy="1018850"/>
          </a:xfrm>
        </p:spPr>
        <p:txBody>
          <a:bodyPr/>
          <a:lstStyle/>
          <a:p>
            <a:pPr algn="ctr"/>
            <a:r>
              <a:rPr lang="en-GB" sz="3600" b="1" dirty="0"/>
              <a:t>Severely immunosuppressed: additional doses and intervals </a:t>
            </a:r>
            <a:endParaRPr lang="en-GB" sz="3600" dirty="0"/>
          </a:p>
        </p:txBody>
      </p:sp>
      <p:sp>
        <p:nvSpPr>
          <p:cNvPr id="3" name="Content Placeholder 2">
            <a:extLst>
              <a:ext uri="{FF2B5EF4-FFF2-40B4-BE49-F238E27FC236}">
                <a16:creationId xmlns:a16="http://schemas.microsoft.com/office/drawing/2014/main" id="{3BA4D97C-1A98-E58A-F15B-FB67580D5927}"/>
              </a:ext>
            </a:extLst>
          </p:cNvPr>
          <p:cNvSpPr>
            <a:spLocks noGrp="1"/>
          </p:cNvSpPr>
          <p:nvPr>
            <p:ph idx="1"/>
          </p:nvPr>
        </p:nvSpPr>
        <p:spPr>
          <a:xfrm>
            <a:off x="534714" y="1362109"/>
            <a:ext cx="11122572" cy="4994241"/>
          </a:xfrm>
        </p:spPr>
        <p:txBody>
          <a:bodyPr/>
          <a:lstStyle/>
          <a:p>
            <a:pPr marL="0" marR="0" lvl="0" indent="0" algn="l" defTabSz="914400" rtl="0" eaLnBrk="1" fontAlgn="auto" latinLnBrk="0" hangingPunct="1">
              <a:lnSpc>
                <a:spcPct val="90000"/>
              </a:lnSpc>
              <a:spcBef>
                <a:spcPts val="1000"/>
              </a:spcBef>
              <a:spcAft>
                <a:spcPts val="30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212A73"/>
                </a:solidFill>
                <a:effectLst/>
                <a:uLnTx/>
                <a:uFillTx/>
                <a:latin typeface="Arial" panose="020B0604020202020204" pitchFamily="34" charset="0"/>
                <a:ea typeface="Times New Roman" panose="02020603050405020304" pitchFamily="18" charset="0"/>
                <a:cs typeface="Arial" panose="020B0604020202020204" pitchFamily="34" charset="0"/>
              </a:rPr>
              <a:t>Individuals previously vaccinated</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a:spcAft>
                <a:spcPts val="300"/>
              </a:spcAft>
            </a:pPr>
            <a:r>
              <a:rPr lang="x-none" sz="2000" dirty="0">
                <a:effectLst/>
                <a:latin typeface="Arial" panose="020B0604020202020204" pitchFamily="34" charset="0"/>
                <a:ea typeface="Times New Roman" panose="02020603050405020304" pitchFamily="18" charset="0"/>
                <a:cs typeface="Arial" panose="020B0604020202020204" pitchFamily="34" charset="0"/>
              </a:rPr>
              <a:t>Individuals </a:t>
            </a:r>
            <a:r>
              <a:rPr lang="en-GB" sz="2000" dirty="0">
                <a:effectLst/>
                <a:latin typeface="Arial" panose="020B0604020202020204" pitchFamily="34" charset="0"/>
                <a:ea typeface="Times New Roman" panose="02020603050405020304" pitchFamily="18" charset="0"/>
                <a:cs typeface="Arial" panose="020B0604020202020204" pitchFamily="34" charset="0"/>
              </a:rPr>
              <a:t>aged </a:t>
            </a:r>
            <a:r>
              <a:rPr lang="en-GB" sz="2000" dirty="0">
                <a:latin typeface="Arial" panose="020B0604020202020204" pitchFamily="34" charset="0"/>
                <a:ea typeface="Times New Roman" panose="02020603050405020304" pitchFamily="18" charset="0"/>
                <a:cs typeface="Arial" panose="020B0604020202020204" pitchFamily="34" charset="0"/>
              </a:rPr>
              <a:t>5</a:t>
            </a:r>
            <a:r>
              <a:rPr lang="en-GB" sz="2000" dirty="0">
                <a:effectLst/>
                <a:latin typeface="Arial" panose="020B0604020202020204" pitchFamily="34" charset="0"/>
                <a:ea typeface="Times New Roman" panose="02020603050405020304" pitchFamily="18" charset="0"/>
                <a:cs typeface="Arial" panose="020B0604020202020204" pitchFamily="34" charset="0"/>
              </a:rPr>
              <a:t> years and above, </a:t>
            </a:r>
            <a:r>
              <a:rPr lang="x-none" sz="2000" dirty="0">
                <a:effectLst/>
                <a:latin typeface="Arial" panose="020B0604020202020204" pitchFamily="34" charset="0"/>
                <a:ea typeface="Times New Roman" panose="02020603050405020304" pitchFamily="18" charset="0"/>
                <a:cs typeface="Arial" panose="020B0604020202020204" pitchFamily="34" charset="0"/>
              </a:rPr>
              <a:t>who </a:t>
            </a:r>
            <a:r>
              <a:rPr lang="en-GB" sz="20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20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2000" b="1" dirty="0">
                <a:effectLst/>
                <a:latin typeface="Arial" panose="020B0604020202020204" pitchFamily="34" charset="0"/>
                <a:ea typeface="Times New Roman" panose="02020603050405020304" pitchFamily="18" charset="0"/>
                <a:cs typeface="Arial" panose="020B0604020202020204" pitchFamily="34" charset="0"/>
              </a:rPr>
              <a:t> </a:t>
            </a:r>
            <a:r>
              <a:rPr lang="en-GB" sz="20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and time of year. The additional dose can be offered at a </a:t>
            </a:r>
            <a:r>
              <a:rPr lang="en-GB" sz="20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any previous dose </a:t>
            </a:r>
            <a:r>
              <a:rPr lang="en-GB" sz="2000" dirty="0">
                <a:effectLst/>
                <a:latin typeface="Arial" panose="020B0604020202020204" pitchFamily="34" charset="0"/>
                <a:ea typeface="Times New Roman" panose="02020603050405020304" pitchFamily="18" charset="0"/>
                <a:cs typeface="Arial" panose="020B0604020202020204" pitchFamily="34" charset="0"/>
              </a:rPr>
              <a:t>to extend protection until the next seasonal campaign.</a:t>
            </a:r>
            <a:endParaRPr lang="en-GB"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300"/>
              </a:spcAft>
              <a:buNone/>
            </a:pPr>
            <a:r>
              <a:rPr lang="en-GB" sz="2000" b="1" dirty="0">
                <a:effectLst/>
                <a:latin typeface="Arial" panose="020B0604020202020204" pitchFamily="34" charset="0"/>
                <a:ea typeface="Times New Roman" panose="02020603050405020304" pitchFamily="18" charset="0"/>
                <a:cs typeface="Arial" panose="020B0604020202020204" pitchFamily="34" charset="0"/>
              </a:rPr>
              <a:t>Individuals previously unvaccinated*</a:t>
            </a:r>
            <a:endParaRPr lang="en-GB" sz="2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2000" dirty="0">
                <a:effectLst/>
                <a:latin typeface="Arial" panose="020B0604020202020204" pitchFamily="34" charset="0"/>
                <a:ea typeface="Times New Roman" panose="02020603050405020304" pitchFamily="18" charset="0"/>
                <a:cs typeface="Arial" panose="020B0604020202020204" pitchFamily="34" charset="0"/>
              </a:rPr>
              <a:t>Individuals aged </a:t>
            </a:r>
            <a:r>
              <a:rPr lang="en-GB" sz="2000" dirty="0">
                <a:latin typeface="Arial" panose="020B0604020202020204" pitchFamily="34" charset="0"/>
                <a:ea typeface="Times New Roman" panose="02020603050405020304" pitchFamily="18" charset="0"/>
                <a:cs typeface="Arial" panose="020B0604020202020204" pitchFamily="34" charset="0"/>
              </a:rPr>
              <a:t>5</a:t>
            </a:r>
            <a:r>
              <a:rPr lang="en-GB" sz="2000" dirty="0">
                <a:effectLst/>
                <a:latin typeface="Arial" panose="020B0604020202020204" pitchFamily="34" charset="0"/>
                <a:ea typeface="Times New Roman" panose="02020603050405020304" pitchFamily="18" charset="0"/>
                <a:cs typeface="Arial" panose="020B0604020202020204" pitchFamily="34" charset="0"/>
              </a:rPr>
              <a:t> years and above, who become or have recently become severely immunosuppressed should be considered for a first dose of vaccination regardless of the time of year and the second dose given </a:t>
            </a:r>
            <a:r>
              <a:rPr lang="en-GB" sz="20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a:t>
            </a:r>
            <a:r>
              <a:rPr lang="en-GB" sz="2000" dirty="0">
                <a:effectLst/>
                <a:latin typeface="Arial" panose="020B0604020202020204" pitchFamily="34" charset="0"/>
                <a:ea typeface="Times New Roman" panose="02020603050405020304" pitchFamily="18" charset="0"/>
                <a:cs typeface="Arial" panose="020B0604020202020204" pitchFamily="34" charset="0"/>
              </a:rPr>
              <a:t>to extend protection</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endParaRPr lang="en-GB"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2000" dirty="0">
                <a:effectLst/>
                <a:ea typeface="Calibri" panose="020F0502020204030204" pitchFamily="34" charset="0"/>
                <a:cs typeface="Times New Roman" panose="02020603050405020304" pitchFamily="18" charset="0"/>
              </a:rPr>
              <a:t>including individuals who receive bone marrow transplants or CAR-T therapy as they may have lost immunological memory of previous vaccination</a:t>
            </a:r>
          </a:p>
          <a:p>
            <a:pPr marL="0" indent="0">
              <a:buNone/>
            </a:pPr>
            <a:endParaRPr lang="en-GB" dirty="0"/>
          </a:p>
        </p:txBody>
      </p:sp>
      <p:sp>
        <p:nvSpPr>
          <p:cNvPr id="5" name="Slide Number Placeholder 4">
            <a:extLst>
              <a:ext uri="{FF2B5EF4-FFF2-40B4-BE49-F238E27FC236}">
                <a16:creationId xmlns:a16="http://schemas.microsoft.com/office/drawing/2014/main" id="{C1C5689C-6D9E-93B8-501B-072A5BCED69F}"/>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484839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8B4466-7CE7-92DD-BE4F-3A87F7E61B14}"/>
              </a:ext>
            </a:extLst>
          </p:cNvPr>
          <p:cNvSpPr>
            <a:spLocks noGrp="1"/>
          </p:cNvSpPr>
          <p:nvPr>
            <p:ph idx="1"/>
          </p:nvPr>
        </p:nvSpPr>
        <p:spPr>
          <a:xfrm>
            <a:off x="766280" y="1548223"/>
            <a:ext cx="10515600" cy="4351338"/>
          </a:xfrm>
        </p:spPr>
        <p:txBody>
          <a:bodyPr/>
          <a:lstStyle/>
          <a:p>
            <a:pPr hangingPunct="0">
              <a:lnSpc>
                <a:spcPct val="107000"/>
              </a:lnSpc>
              <a:spcBef>
                <a:spcPts val="600"/>
              </a:spcBef>
              <a:spcAft>
                <a:spcPts val="600"/>
              </a:spcAft>
            </a:pPr>
            <a:r>
              <a:rPr lang="en-GB" sz="2000" dirty="0">
                <a:solidFill>
                  <a:srgbClr val="002060"/>
                </a:solidFill>
                <a:effectLst/>
                <a:ea typeface="Calibri" panose="020F0502020204030204" pitchFamily="34" charset="0"/>
                <a:cs typeface="Arial" panose="020B0604020202020204" pitchFamily="34" charset="0"/>
              </a:rPr>
              <a:t>For individuals about to receive planned immunosuppressive treatment, a </a:t>
            </a:r>
            <a:r>
              <a:rPr lang="en-GB" sz="2000" b="1" dirty="0">
                <a:solidFill>
                  <a:srgbClr val="002060"/>
                </a:solidFill>
                <a:effectLst/>
                <a:ea typeface="Calibri" panose="020F0502020204030204" pitchFamily="34" charset="0"/>
                <a:cs typeface="Arial" panose="020B0604020202020204" pitchFamily="34" charset="0"/>
              </a:rPr>
              <a:t>minimum interval of 3 weeks </a:t>
            </a:r>
            <a:r>
              <a:rPr lang="en-GB" sz="2000" dirty="0">
                <a:solidFill>
                  <a:srgbClr val="002060"/>
                </a:solidFill>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 Due consideration must be given to the risk of delaying vaccination against that of delaying treatment. </a:t>
            </a:r>
          </a:p>
          <a:p>
            <a:pPr>
              <a:lnSpc>
                <a:spcPct val="107000"/>
              </a:lnSpc>
              <a:spcAft>
                <a:spcPts val="800"/>
              </a:spcAft>
            </a:pPr>
            <a:r>
              <a:rPr lang="en-GB" sz="2000" b="1" dirty="0"/>
              <a:t>Assessment of individuals is recommended on a case by case basis, in conjunction with their treating specialist.</a:t>
            </a:r>
          </a:p>
          <a:p>
            <a:pPr>
              <a:lnSpc>
                <a:spcPct val="107000"/>
              </a:lnSpc>
              <a:spcAft>
                <a:spcPts val="800"/>
              </a:spcAft>
            </a:pPr>
            <a:r>
              <a:rPr lang="en-GB" sz="2000" dirty="0">
                <a:solidFill>
                  <a:srgbClr val="002060"/>
                </a:solidFill>
                <a:effectLst/>
                <a:ea typeface="Calibri" panose="020F0502020204030204" pitchFamily="34" charset="0"/>
                <a:cs typeface="Arial" panose="020B0604020202020204" pitchFamily="34" charset="0"/>
              </a:rPr>
              <a:t>More information on dosing intervals for additional doses and optimal timing of doses may be found in</a:t>
            </a:r>
            <a:r>
              <a:rPr lang="en-GB" sz="2000" dirty="0">
                <a:solidFill>
                  <a:srgbClr val="000000"/>
                </a:solidFill>
                <a:effectLst/>
                <a:ea typeface="Calibri" panose="020F0502020204030204" pitchFamily="34" charset="0"/>
                <a:cs typeface="Arial" panose="020B0604020202020204" pitchFamily="34" charset="0"/>
              </a:rPr>
              <a:t> </a:t>
            </a:r>
            <a:r>
              <a:rPr lang="en-GB" sz="2000" u="sng" dirty="0">
                <a:solidFill>
                  <a:srgbClr val="000000"/>
                </a:solidFill>
                <a:effectLst/>
                <a:ea typeface="Calibri" panose="020F0502020204030204" pitchFamily="34" charset="0"/>
                <a:cs typeface="Arial" panose="020B0604020202020204" pitchFamily="34" charset="0"/>
                <a:hlinkClick r:id="rId2"/>
              </a:rPr>
              <a:t>Chapter 14a</a:t>
            </a:r>
            <a:r>
              <a:rPr lang="en-GB" sz="2000" u="none" strike="noStrike" dirty="0">
                <a:solidFill>
                  <a:srgbClr val="000000"/>
                </a:solidFill>
                <a:effectLst/>
                <a:ea typeface="Calibri" panose="020F0502020204030204" pitchFamily="34" charset="0"/>
                <a:cs typeface="Times New Roman" panose="02020603050405020304" pitchFamily="18" charset="0"/>
                <a:hlinkClick r:id="rId2"/>
              </a:rPr>
              <a:t>. </a:t>
            </a:r>
            <a:endParaRPr lang="en-GB" sz="2000" dirty="0">
              <a:effectLst/>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7393DDA1-6379-40DF-D54C-9EC91DE48D64}"/>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6" name="Title 1">
            <a:extLst>
              <a:ext uri="{FF2B5EF4-FFF2-40B4-BE49-F238E27FC236}">
                <a16:creationId xmlns:a16="http://schemas.microsoft.com/office/drawing/2014/main" id="{A9FD0062-BC3E-BF57-DF52-246BB1EC79D9}"/>
              </a:ext>
            </a:extLst>
          </p:cNvPr>
          <p:cNvSpPr>
            <a:spLocks noGrp="1"/>
          </p:cNvSpPr>
          <p:nvPr>
            <p:ph type="title"/>
          </p:nvPr>
        </p:nvSpPr>
        <p:spPr>
          <a:xfrm>
            <a:off x="121149" y="13235"/>
            <a:ext cx="11805863" cy="1325563"/>
          </a:xfrm>
        </p:spPr>
        <p:txBody>
          <a:bodyPr/>
          <a:lstStyle/>
          <a:p>
            <a:pPr algn="ctr"/>
            <a:r>
              <a:rPr lang="en-GB" sz="3600" b="1" dirty="0"/>
              <a:t>Severely immunosuppressed:</a:t>
            </a:r>
            <a:br>
              <a:rPr lang="en-GB" sz="3600" b="1" dirty="0"/>
            </a:br>
            <a:r>
              <a:rPr lang="en-GB" sz="3600" b="1" dirty="0"/>
              <a:t> additional doses and intervals </a:t>
            </a:r>
            <a:endParaRPr lang="en-GB" sz="3600" dirty="0"/>
          </a:p>
        </p:txBody>
      </p:sp>
    </p:spTree>
    <p:extLst>
      <p:ext uri="{BB962C8B-B14F-4D97-AF65-F5344CB8AC3E}">
        <p14:creationId xmlns:p14="http://schemas.microsoft.com/office/powerpoint/2010/main" val="85626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9EBB461-0D7F-2D63-81AB-F3994CAC6602}"/>
              </a:ext>
            </a:extLst>
          </p:cNvPr>
          <p:cNvSpPr/>
          <p:nvPr/>
        </p:nvSpPr>
        <p:spPr>
          <a:xfrm>
            <a:off x="551329" y="4289612"/>
            <a:ext cx="11107271" cy="96818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356170" y="24700"/>
            <a:ext cx="11302430" cy="610708"/>
          </a:xfrm>
        </p:spPr>
        <p:txBody>
          <a:bodyPr/>
          <a:lstStyle/>
          <a:p>
            <a:pPr algn="ctr"/>
            <a:r>
              <a:rPr kumimoji="0" lang="en-GB" sz="3200" b="1" i="0" u="none" strike="noStrike" kern="1200" cap="none" spc="0" normalizeH="0" baseline="0" noProof="0" dirty="0">
                <a:ln>
                  <a:noFill/>
                </a:ln>
                <a:solidFill>
                  <a:srgbClr val="212A73"/>
                </a:solidFill>
                <a:effectLst/>
                <a:uLnTx/>
                <a:uFillTx/>
                <a:latin typeface="Arial"/>
                <a:ea typeface="+mj-ea"/>
                <a:cs typeface="+mj-cs"/>
              </a:rPr>
              <a:t>Severely immunosuppressed: timing of additional doses</a:t>
            </a:r>
            <a:endParaRPr lang="en-GB" b="1" dirty="0"/>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455213" y="635408"/>
            <a:ext cx="11472758" cy="5335087"/>
          </a:xfrm>
        </p:spPr>
        <p:txBody>
          <a:bodyPr/>
          <a:lstStyle/>
          <a:p>
            <a:pPr marL="0" indent="0">
              <a:buNone/>
            </a:pPr>
            <a:r>
              <a:rPr lang="en-GB" sz="2000" dirty="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dirty="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dirty="0"/>
              <a:t>to maximise the benefit, the vaccine should not be given within three weeks of a previous dose </a:t>
            </a:r>
          </a:p>
          <a:p>
            <a:r>
              <a:rPr lang="en-GB" sz="2000" dirty="0"/>
              <a:t>where possible, additional booster doses should be delayed until two weeks after the period of immunosuppression, in addition to the time period for clearance of the therapeutic agent </a:t>
            </a:r>
          </a:p>
          <a:p>
            <a:r>
              <a:rPr lang="en-GB" sz="2000" dirty="0"/>
              <a:t>alternatively, consideration should be given to vaccination during a treatment ‘holiday’ or when the degree of immunosuppression is at a minimum </a:t>
            </a:r>
          </a:p>
          <a:p>
            <a:pPr marL="0" indent="0" algn="ctr">
              <a:buNone/>
            </a:pPr>
            <a:r>
              <a:rPr lang="en-GB" sz="2000" b="1" dirty="0"/>
              <a:t>Any decision to defer immunosuppressive therapy or to delay possible benefit from vaccination until after therapy should only be taken with due consideration of the risks of exacerbating their underlying condition, as well as the risks from COVID-19.</a:t>
            </a:r>
            <a:endParaRPr lang="en-GB" sz="2000" u="sng" dirty="0">
              <a:hlinkClick r:id="rId3"/>
            </a:endParaRPr>
          </a:p>
          <a:p>
            <a:pPr marL="0" indent="0" algn="ctr">
              <a:buNone/>
            </a:pPr>
            <a:r>
              <a:rPr lang="en-GB" sz="2000" u="sng" dirty="0">
                <a:hlinkClick r:id="rId3"/>
              </a:rPr>
              <a:t>Green Book COVID-19 chapter 14a</a:t>
            </a:r>
            <a:r>
              <a:rPr lang="en-GB" sz="2000" dirty="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3613586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dirty="0"/>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dirty="0"/>
              <a:t>These individuals may lose immunological memory from vaccination received prior to the treatment and the development of the underlying condition.</a:t>
            </a:r>
          </a:p>
          <a:p>
            <a:r>
              <a:rPr lang="en-GB" sz="2000" dirty="0"/>
              <a:t>After treatment and recovery, these individuals should be considered for a full course of revaccination for all vaccines used in the routine programme (</a:t>
            </a:r>
            <a:r>
              <a:rPr lang="en-GB" sz="2000" dirty="0">
                <a:hlinkClick r:id="rId2"/>
              </a:rPr>
              <a:t>see chapter 7 Green Book</a:t>
            </a:r>
            <a:r>
              <a:rPr lang="en-GB" sz="2000" dirty="0"/>
              <a:t>) under specialist advice.</a:t>
            </a:r>
          </a:p>
          <a:p>
            <a:r>
              <a:rPr lang="en-GB" sz="2000" dirty="0"/>
              <a:t>Individuals who have recovered from a bone marrow transplant should be considered for a first dose of COVID-19 vaccine, regardless of the time of year.</a:t>
            </a:r>
          </a:p>
          <a:p>
            <a:r>
              <a:rPr lang="en-GB" sz="2000" dirty="0"/>
              <a:t>A subsequent dose should then be offered ideally at an interval of 8 to 12 weeks, to extend the duration of protection. This interval may be reduced to a minimum of three weeks on specialist clinical advice.</a:t>
            </a:r>
          </a:p>
          <a:p>
            <a:r>
              <a:rPr lang="en-GB" sz="2000" dirty="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049551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DDDE0-B299-3AD9-74AA-E32964BC813C}"/>
              </a:ext>
            </a:extLst>
          </p:cNvPr>
          <p:cNvSpPr>
            <a:spLocks noGrp="1"/>
          </p:cNvSpPr>
          <p:nvPr>
            <p:ph type="title"/>
          </p:nvPr>
        </p:nvSpPr>
        <p:spPr>
          <a:xfrm>
            <a:off x="766281" y="1803506"/>
            <a:ext cx="10515600" cy="3559325"/>
          </a:xfrm>
        </p:spPr>
        <p:txBody>
          <a:bodyPr/>
          <a:lstStyle/>
          <a:p>
            <a:pPr algn="ctr"/>
            <a:r>
              <a:rPr lang="en-GB" sz="4400" b="1" dirty="0">
                <a:effectLst/>
                <a:latin typeface="Arial" panose="020B0604020202020204" pitchFamily="34" charset="0"/>
                <a:ea typeface="Calibri" panose="020F0502020204030204" pitchFamily="34" charset="0"/>
              </a:rPr>
              <a:t>Pfizer Comirnaty</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JN.1 10 microgram per dose dispersion for injection COVID-19 mRNA Vaccine</a:t>
            </a: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r>
              <a:rPr lang="en-GB" sz="4400" b="1" dirty="0">
                <a:effectLst/>
                <a:latin typeface="Arial" panose="020B0604020202020204" pitchFamily="34" charset="0"/>
                <a:ea typeface="Calibri" panose="020F0502020204030204" pitchFamily="34" charset="0"/>
              </a:rPr>
              <a:t>For those aged 5 to 11 years</a:t>
            </a: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endParaRPr lang="en-GB" dirty="0"/>
          </a:p>
        </p:txBody>
      </p:sp>
      <p:sp>
        <p:nvSpPr>
          <p:cNvPr id="5" name="Slide Number Placeholder 4">
            <a:extLst>
              <a:ext uri="{FF2B5EF4-FFF2-40B4-BE49-F238E27FC236}">
                <a16:creationId xmlns:a16="http://schemas.microsoft.com/office/drawing/2014/main" id="{BB0DBB99-F7A5-6238-CC52-E3DF34DD4576}"/>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990934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FDAF34E7-4AE9-BD22-7197-69BD331AE42E}"/>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16</a:t>
            </a:fld>
            <a:endParaRPr lang="en-GB"/>
          </a:p>
        </p:txBody>
      </p:sp>
      <p:sp>
        <p:nvSpPr>
          <p:cNvPr id="10" name="TextBox 9">
            <a:extLst>
              <a:ext uri="{FF2B5EF4-FFF2-40B4-BE49-F238E27FC236}">
                <a16:creationId xmlns:a16="http://schemas.microsoft.com/office/drawing/2014/main" id="{6DDC513F-8F84-837A-E0BC-DAB65E5294D3}"/>
              </a:ext>
            </a:extLst>
          </p:cNvPr>
          <p:cNvSpPr txBox="1"/>
          <p:nvPr/>
        </p:nvSpPr>
        <p:spPr>
          <a:xfrm>
            <a:off x="0" y="17738"/>
            <a:ext cx="12061859" cy="1815882"/>
          </a:xfrm>
          <a:prstGeom prst="rect">
            <a:avLst/>
          </a:prstGeom>
          <a:noFill/>
        </p:spPr>
        <p:txBody>
          <a:bodyPr wrap="square">
            <a:spAutoFit/>
          </a:bodyPr>
          <a:lstStyle/>
          <a:p>
            <a:pPr algn="ctr"/>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10 microgram per dose dispersion for injection COVID-19 mRNA Vaccine</a:t>
            </a:r>
            <a:br>
              <a:rPr lang="en-GB" sz="4000" b="1" dirty="0"/>
            </a:br>
            <a:endParaRPr lang="en-GB" sz="4000" b="1" dirty="0">
              <a:solidFill>
                <a:srgbClr val="002060"/>
              </a:solidFill>
              <a:latin typeface="+mj-lt"/>
            </a:endParaRPr>
          </a:p>
        </p:txBody>
      </p:sp>
      <p:sp>
        <p:nvSpPr>
          <p:cNvPr id="15" name="TextBox 14">
            <a:extLst>
              <a:ext uri="{FF2B5EF4-FFF2-40B4-BE49-F238E27FC236}">
                <a16:creationId xmlns:a16="http://schemas.microsoft.com/office/drawing/2014/main" id="{BC80E002-1D57-135F-35C0-65EA179E8FCD}"/>
              </a:ext>
            </a:extLst>
          </p:cNvPr>
          <p:cNvSpPr txBox="1"/>
          <p:nvPr/>
        </p:nvSpPr>
        <p:spPr>
          <a:xfrm>
            <a:off x="195210" y="5295360"/>
            <a:ext cx="11866650" cy="707886"/>
          </a:xfrm>
          <a:prstGeom prst="rect">
            <a:avLst/>
          </a:prstGeom>
          <a:noFill/>
        </p:spPr>
        <p:txBody>
          <a:bodyPr wrap="square" rtlCol="0">
            <a:spAutoFit/>
          </a:bodyPr>
          <a:lstStyle/>
          <a:p>
            <a:pPr algn="ctr"/>
            <a:r>
              <a:rPr lang="en-GB" sz="2000" dirty="0">
                <a:hlinkClick r:id="rId3"/>
              </a:rPr>
              <a:t>SmPC</a:t>
            </a:r>
            <a:r>
              <a:rPr lang="en-GB" sz="2000" dirty="0">
                <a:effectLst/>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a:t>
            </a:r>
            <a:r>
              <a:rPr lang="en-GB" sz="2000" b="1" dirty="0">
                <a:effectLst/>
                <a:latin typeface="Arial" panose="020B0604020202020204" pitchFamily="34" charset="0"/>
                <a:ea typeface="Calibri" panose="020F0502020204030204" pitchFamily="34" charset="0"/>
              </a:rPr>
              <a:t> </a:t>
            </a:r>
            <a:r>
              <a:rPr lang="en-GB" sz="2000" dirty="0">
                <a:effectLst/>
                <a:ea typeface="Calibri" panose="020F0502020204030204" pitchFamily="34" charset="0"/>
              </a:rPr>
              <a:t>Comirnaty</a:t>
            </a:r>
            <a:r>
              <a:rPr lang="en-GB" sz="2000" baseline="30000" dirty="0">
                <a:effectLst/>
                <a:ea typeface="Calibri" panose="020F0502020204030204" pitchFamily="34" charset="0"/>
              </a:rPr>
              <a:t>®</a:t>
            </a:r>
            <a:r>
              <a:rPr lang="en-GB" sz="2000" dirty="0">
                <a:effectLst/>
                <a:ea typeface="Calibri" panose="020F0502020204030204" pitchFamily="34" charset="0"/>
              </a:rPr>
              <a:t> JN.1 10 microgram per dose dispersion for injection COVID-19 mRNA Vaccine (nucleoside modified) </a:t>
            </a:r>
            <a:r>
              <a:rPr lang="en-GB" sz="2000" dirty="0" err="1">
                <a:effectLst/>
                <a:ea typeface="Calibri" panose="020F0502020204030204" pitchFamily="34" charset="0"/>
              </a:rPr>
              <a:t>Bretovameran</a:t>
            </a:r>
            <a:endParaRPr lang="en-GB" sz="2000" dirty="0"/>
          </a:p>
        </p:txBody>
      </p:sp>
      <p:pic>
        <p:nvPicPr>
          <p:cNvPr id="7" name="Content Placeholder 6">
            <a:extLst>
              <a:ext uri="{FF2B5EF4-FFF2-40B4-BE49-F238E27FC236}">
                <a16:creationId xmlns:a16="http://schemas.microsoft.com/office/drawing/2014/main" id="{EEB48DDB-DA28-A257-CFFC-60905896852B}"/>
              </a:ext>
            </a:extLst>
          </p:cNvPr>
          <p:cNvPicPr>
            <a:picLocks noGrp="1" noChangeAspect="1"/>
          </p:cNvPicPr>
          <p:nvPr>
            <p:ph idx="1"/>
          </p:nvPr>
        </p:nvPicPr>
        <p:blipFill>
          <a:blip r:embed="rId4"/>
          <a:stretch>
            <a:fillRect/>
          </a:stretch>
        </p:blipFill>
        <p:spPr>
          <a:xfrm>
            <a:off x="8008423" y="1649690"/>
            <a:ext cx="2815707" cy="3472705"/>
          </a:xfrm>
        </p:spPr>
      </p:pic>
      <p:pic>
        <p:nvPicPr>
          <p:cNvPr id="8" name="Picture 7">
            <a:extLst>
              <a:ext uri="{FF2B5EF4-FFF2-40B4-BE49-F238E27FC236}">
                <a16:creationId xmlns:a16="http://schemas.microsoft.com/office/drawing/2014/main" id="{DA1C5E97-6FF4-0249-F786-89EB2F34163A}"/>
              </a:ext>
            </a:extLst>
          </p:cNvPr>
          <p:cNvPicPr>
            <a:picLocks noChangeAspect="1"/>
          </p:cNvPicPr>
          <p:nvPr/>
        </p:nvPicPr>
        <p:blipFill rotWithShape="1">
          <a:blip r:embed="rId5"/>
          <a:srcRect t="8668" b="10181"/>
          <a:stretch/>
        </p:blipFill>
        <p:spPr>
          <a:xfrm>
            <a:off x="1907114" y="2066826"/>
            <a:ext cx="5212372" cy="2724347"/>
          </a:xfrm>
          <a:prstGeom prst="rect">
            <a:avLst/>
          </a:prstGeom>
        </p:spPr>
      </p:pic>
      <p:sp>
        <p:nvSpPr>
          <p:cNvPr id="2" name="TextBox 1">
            <a:extLst>
              <a:ext uri="{FF2B5EF4-FFF2-40B4-BE49-F238E27FC236}">
                <a16:creationId xmlns:a16="http://schemas.microsoft.com/office/drawing/2014/main" id="{9F06E655-7B9D-FC9E-6644-1A548B34EC80}"/>
              </a:ext>
            </a:extLst>
          </p:cNvPr>
          <p:cNvSpPr txBox="1"/>
          <p:nvPr/>
        </p:nvSpPr>
        <p:spPr>
          <a:xfrm>
            <a:off x="11232682" y="6352674"/>
            <a:ext cx="750771" cy="369332"/>
          </a:xfrm>
          <a:prstGeom prst="rect">
            <a:avLst/>
          </a:prstGeom>
          <a:noFill/>
        </p:spPr>
        <p:txBody>
          <a:bodyPr wrap="square" rtlCol="0">
            <a:spAutoFit/>
          </a:bodyPr>
          <a:lstStyle/>
          <a:p>
            <a:r>
              <a:rPr lang="en-GB" b="1" dirty="0">
                <a:solidFill>
                  <a:schemeClr val="bg1"/>
                </a:solidFill>
              </a:rPr>
              <a:t>16</a:t>
            </a:r>
          </a:p>
        </p:txBody>
      </p:sp>
    </p:spTree>
    <p:extLst>
      <p:ext uri="{BB962C8B-B14F-4D97-AF65-F5344CB8AC3E}">
        <p14:creationId xmlns:p14="http://schemas.microsoft.com/office/powerpoint/2010/main" val="594057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7EAAB-7A77-8DF4-7A46-7DF0F893A17B}"/>
              </a:ext>
            </a:extLst>
          </p:cNvPr>
          <p:cNvSpPr>
            <a:spLocks noGrp="1"/>
          </p:cNvSpPr>
          <p:nvPr>
            <p:ph type="title"/>
          </p:nvPr>
        </p:nvSpPr>
        <p:spPr>
          <a:xfrm>
            <a:off x="136451" y="51465"/>
            <a:ext cx="11919098" cy="1325563"/>
          </a:xfrm>
        </p:spPr>
        <p:txBody>
          <a:bodyPr/>
          <a:lstStyle/>
          <a:p>
            <a:pPr algn="ctr"/>
            <a:r>
              <a:rPr lang="en-GB" sz="3200" b="1" dirty="0"/>
              <a:t>Current licence approval to administer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4EF55F94-17A6-9170-836A-4BBDB4C7553D}"/>
              </a:ext>
            </a:extLst>
          </p:cNvPr>
          <p:cNvSpPr>
            <a:spLocks noGrp="1"/>
          </p:cNvSpPr>
          <p:nvPr>
            <p:ph idx="1"/>
          </p:nvPr>
        </p:nvSpPr>
        <p:spPr>
          <a:xfrm>
            <a:off x="304531" y="2680896"/>
            <a:ext cx="11582938" cy="3161896"/>
          </a:xfrm>
        </p:spPr>
        <p:txBody>
          <a:bodyPr/>
          <a:lstStyle/>
          <a:p>
            <a:pPr marL="0" indent="0">
              <a:buNone/>
            </a:pPr>
            <a:r>
              <a:rPr lang="en-GB" sz="2000" dirty="0">
                <a:effectLst/>
              </a:rPr>
              <a:t>This vaccine is indicated for the immunisation of c</a:t>
            </a:r>
            <a:r>
              <a:rPr lang="en-GB" sz="2000" dirty="0"/>
              <a:t>hildren aged </a:t>
            </a:r>
            <a:r>
              <a:rPr lang="en-GB" sz="2000" b="1" dirty="0"/>
              <a:t>5 to 11 years of age </a:t>
            </a:r>
            <a:r>
              <a:rPr lang="en-GB" sz="2000" dirty="0"/>
              <a:t>(i.e. 5 to less than 12 years of age)</a:t>
            </a:r>
            <a:r>
              <a:rPr lang="en-GB" sz="2000" dirty="0">
                <a:effectLst/>
              </a:rPr>
              <a:t>, in accordance with the vaccine products to be used in the autumn 2024 COVID-19 Vaccination programme </a:t>
            </a:r>
            <a:r>
              <a:rPr lang="en-GB" sz="2000" dirty="0">
                <a:hlinkClick r:id="rId3"/>
              </a:rPr>
              <a:t>Winter respiratory vaccination programme 2024 to 2025 (WHC/2024/033) (</a:t>
            </a:r>
            <a:r>
              <a:rPr lang="en-GB" sz="2000" dirty="0" err="1">
                <a:hlinkClick r:id="rId3"/>
              </a:rPr>
              <a:t>gov.wales</a:t>
            </a:r>
            <a:r>
              <a:rPr lang="en-GB" sz="2000" dirty="0">
                <a:hlinkClick r:id="rId3"/>
              </a:rPr>
              <a:t>)</a:t>
            </a:r>
            <a:r>
              <a:rPr lang="en-GB" sz="2000" dirty="0"/>
              <a:t> </a:t>
            </a:r>
            <a:r>
              <a:rPr lang="en-GB" sz="2000" dirty="0">
                <a:effectLst/>
              </a:rPr>
              <a:t> </a:t>
            </a:r>
            <a:r>
              <a:rPr lang="en-GB" sz="2000" dirty="0"/>
              <a:t>including </a:t>
            </a:r>
            <a:r>
              <a:rPr lang="en-GB" sz="2000" dirty="0">
                <a:effectLst/>
              </a:rPr>
              <a:t>recommendations given in </a:t>
            </a:r>
            <a:r>
              <a:rPr lang="en-GB" sz="2000" dirty="0">
                <a:effectLst/>
                <a:hlinkClick r:id="rId4"/>
              </a:rPr>
              <a:t>Chapter 14a </a:t>
            </a:r>
            <a:r>
              <a:rPr lang="en-GB" sz="2000" dirty="0">
                <a:effectLst/>
              </a:rPr>
              <a:t>of Immunisation Against Infectious Disease (the ‘Green Book’) and subsequent official correspondence/publications.</a:t>
            </a:r>
            <a:endParaRPr lang="en-GB" sz="2400" dirty="0"/>
          </a:p>
          <a:p>
            <a:endParaRPr lang="en-GB" sz="2000" dirty="0">
              <a:solidFill>
                <a:srgbClr val="002060"/>
              </a:solidFill>
            </a:endParaRPr>
          </a:p>
          <a:p>
            <a:pPr marL="0" indent="0">
              <a:buNone/>
            </a:pPr>
            <a:endParaRPr lang="en-GB" sz="2000" b="0" i="0" dirty="0">
              <a:solidFill>
                <a:srgbClr val="002060"/>
              </a:solidFill>
              <a:effectLst/>
            </a:endParaRPr>
          </a:p>
          <a:p>
            <a:pPr marL="0" indent="0" algn="just">
              <a:buNone/>
            </a:pPr>
            <a:r>
              <a:rPr lang="en-GB" sz="2000" dirty="0">
                <a:hlinkClick r:id="rId5"/>
              </a:rPr>
              <a:t>SmPC</a:t>
            </a:r>
            <a:r>
              <a:rPr lang="en-GB" sz="2000" dirty="0">
                <a:effectLst/>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a:t>
            </a:r>
            <a:r>
              <a:rPr lang="en-GB" sz="2000" b="1" dirty="0">
                <a:latin typeface="Arial" panose="020B0604020202020204" pitchFamily="34" charset="0"/>
                <a:ea typeface="Calibri" panose="020F0502020204030204" pitchFamily="34" charset="0"/>
              </a:rPr>
              <a:t> </a:t>
            </a:r>
            <a:r>
              <a:rPr lang="en-GB" sz="2000" dirty="0">
                <a:effectLst/>
                <a:ea typeface="Calibri" panose="020F0502020204030204" pitchFamily="34" charset="0"/>
              </a:rPr>
              <a:t>Comirnaty</a:t>
            </a:r>
            <a:r>
              <a:rPr lang="en-GB" sz="2000" baseline="30000" dirty="0">
                <a:effectLst/>
                <a:ea typeface="Calibri" panose="020F0502020204030204" pitchFamily="34" charset="0"/>
              </a:rPr>
              <a:t>®</a:t>
            </a:r>
            <a:r>
              <a:rPr lang="en-GB" sz="2000" dirty="0">
                <a:effectLst/>
                <a:ea typeface="Calibri" panose="020F0502020204030204" pitchFamily="34" charset="0"/>
              </a:rPr>
              <a:t> JN.1 10 microgram per dose dispersion for injection COVID-19 mRNA Vaccine (nucleoside modified) </a:t>
            </a:r>
            <a:r>
              <a:rPr lang="en-GB" sz="2000" dirty="0" err="1">
                <a:effectLst/>
                <a:ea typeface="Calibri" panose="020F0502020204030204" pitchFamily="34" charset="0"/>
              </a:rPr>
              <a:t>Bretovameran</a:t>
            </a:r>
            <a:endParaRPr lang="en-GB" sz="2000" dirty="0"/>
          </a:p>
          <a:p>
            <a:endParaRPr lang="en-GB" sz="2000" dirty="0">
              <a:solidFill>
                <a:srgbClr val="002060"/>
              </a:solidFill>
            </a:endParaRPr>
          </a:p>
          <a:p>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18AE5004-B813-7748-A383-05612621E525}"/>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6" name="Content Placeholder 6">
            <a:extLst>
              <a:ext uri="{FF2B5EF4-FFF2-40B4-BE49-F238E27FC236}">
                <a16:creationId xmlns:a16="http://schemas.microsoft.com/office/drawing/2014/main" id="{AA50B59F-5A38-D3EB-57D2-B160D5C7236F}"/>
              </a:ext>
            </a:extLst>
          </p:cNvPr>
          <p:cNvPicPr>
            <a:picLocks noChangeAspect="1"/>
          </p:cNvPicPr>
          <p:nvPr/>
        </p:nvPicPr>
        <p:blipFill>
          <a:blip r:embed="rId6"/>
          <a:stretch>
            <a:fillRect/>
          </a:stretch>
        </p:blipFill>
        <p:spPr>
          <a:xfrm>
            <a:off x="1657326" y="1015208"/>
            <a:ext cx="1313851" cy="1620416"/>
          </a:xfrm>
          <a:prstGeom prst="rect">
            <a:avLst/>
          </a:prstGeom>
        </p:spPr>
      </p:pic>
    </p:spTree>
    <p:extLst>
      <p:ext uri="{BB962C8B-B14F-4D97-AF65-F5344CB8AC3E}">
        <p14:creationId xmlns:p14="http://schemas.microsoft.com/office/powerpoint/2010/main" val="1239333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p:txBody>
          <a:bodyPr/>
          <a:lstStyle/>
          <a:p>
            <a:pPr algn="ctr"/>
            <a:r>
              <a:rPr lang="en-GB" sz="3600" b="1" dirty="0"/>
              <a:t>Patient Group Directions (PGDs) and </a:t>
            </a:r>
            <a:br>
              <a:rPr lang="en-GB" sz="3600" b="1" dirty="0"/>
            </a:br>
            <a:r>
              <a:rPr lang="en-GB" sz="3600" b="1" dirty="0"/>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p:txBody>
          <a:bodyPr/>
          <a:lstStyle/>
          <a:p>
            <a:r>
              <a:rPr lang="en-GB" sz="2800" dirty="0"/>
              <a:t>PGD templates and national protocols will be available to view here: </a:t>
            </a:r>
            <a:r>
              <a:rPr lang="en-GB" sz="2800" dirty="0">
                <a:hlinkClick r:id="rId2"/>
              </a:rPr>
              <a:t>Patient Group Directions (PGD) - Welsh Medicines Advice Service (wales.nhs.uk)</a:t>
            </a:r>
            <a:endParaRPr lang="en-GB" sz="2800" dirty="0"/>
          </a:p>
          <a:p>
            <a:endParaRPr lang="en-GB" dirty="0"/>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2086611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650D5-BBE8-07DC-773E-F2A1DD4D7A5E}"/>
              </a:ext>
            </a:extLst>
          </p:cNvPr>
          <p:cNvSpPr>
            <a:spLocks noGrp="1"/>
          </p:cNvSpPr>
          <p:nvPr>
            <p:ph type="title"/>
          </p:nvPr>
        </p:nvSpPr>
        <p:spPr>
          <a:xfrm>
            <a:off x="0" y="1"/>
            <a:ext cx="12192000" cy="1690688"/>
          </a:xfrm>
        </p:spPr>
        <p:txBody>
          <a:bodyPr/>
          <a:lstStyle/>
          <a:p>
            <a:pPr algn="ctr"/>
            <a:r>
              <a:rPr lang="en-GB" sz="3200" b="1" dirty="0"/>
              <a:t>Key features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5FA6C7E7-0FAB-7F36-7F79-8EE509EF5D24}"/>
              </a:ext>
            </a:extLst>
          </p:cNvPr>
          <p:cNvSpPr>
            <a:spLocks noGrp="1"/>
          </p:cNvSpPr>
          <p:nvPr>
            <p:ph idx="1"/>
          </p:nvPr>
        </p:nvSpPr>
        <p:spPr>
          <a:xfrm>
            <a:off x="747873" y="1400016"/>
            <a:ext cx="10696254" cy="4240139"/>
          </a:xfrm>
        </p:spPr>
        <p:txBody>
          <a:bodyPr/>
          <a:lstStyle/>
          <a:p>
            <a:pPr algn="l"/>
            <a:r>
              <a:rPr lang="en-GB" sz="2000" dirty="0">
                <a:effectLst/>
                <a:latin typeface="Arial" panose="020B0604020202020204" pitchFamily="34" charset="0"/>
                <a:ea typeface="Calibri" panose="020F0502020204030204" pitchFamily="34" charset="0"/>
              </a:rPr>
              <a:t>Pfizer</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a:t>
            </a:r>
            <a:r>
              <a:rPr lang="en-GB" sz="2000" dirty="0" err="1">
                <a:effectLst/>
                <a:ea typeface="Calibri" panose="020F0502020204030204" pitchFamily="34" charset="0"/>
              </a:rPr>
              <a:t>Bretovameran</a:t>
            </a:r>
            <a:r>
              <a:rPr lang="en-GB" sz="2000" dirty="0">
                <a:effectLst/>
                <a:ea typeface="Calibri" panose="020F0502020204030204" pitchFamily="34" charset="0"/>
              </a:rPr>
              <a:t>, </a:t>
            </a:r>
            <a:r>
              <a:rPr lang="en-GB" sz="2000" dirty="0"/>
              <a:t>is a single-stranded, 5’-capped messenger RNA (mRNA) produced using a cell-free in vitro transcription from the corresponding DNA templates, encoding the viral spike (S) protein of SARS-CoV-2 (JN.1). </a:t>
            </a:r>
            <a:endParaRPr lang="en-GB" sz="2000" dirty="0">
              <a:effectLst/>
              <a:ea typeface="Calibri" panose="020F0502020204030204" pitchFamily="34" charset="0"/>
            </a:endParaRPr>
          </a:p>
          <a:p>
            <a:pPr algn="l"/>
            <a:r>
              <a:rPr lang="en-GB" sz="2000" b="0" i="0" dirty="0">
                <a:effectLst/>
              </a:rPr>
              <a:t>The vaccine contains the genetic code (mRNA) of the spike protein, which is found on the surface of the SARS-CoV-2 virus. Once inside the body, the spike protein is produced, causing the immune system to recognise it and initiate an immune response. </a:t>
            </a:r>
          </a:p>
          <a:p>
            <a:pPr algn="l"/>
            <a:r>
              <a:rPr lang="en-GB" sz="2000" b="0" i="0" dirty="0">
                <a:effectLst/>
              </a:rPr>
              <a:t>This means that if the body later encounters the spike protein of the coronavirus, the immune system will recognise it and destroy it before causing infection. As there is no whole or live virus involved, the vaccines cannot cause COVID-19 disease. The mRNA is naturally degraded after a few days. </a:t>
            </a:r>
            <a:endParaRPr lang="en-GB" sz="2000" dirty="0">
              <a:solidFill>
                <a:srgbClr val="FFDD00"/>
              </a:solidFill>
              <a:hlinkClick r:id="rId2">
                <a:extLst>
                  <a:ext uri="{A12FA001-AC4F-418D-AE19-62706E023703}">
                    <ahyp:hlinkClr xmlns:ahyp="http://schemas.microsoft.com/office/drawing/2018/hyperlinkcolor" val="tx"/>
                  </a:ext>
                </a:extLst>
              </a:hlinkClick>
            </a:endParaRPr>
          </a:p>
          <a:p>
            <a:r>
              <a:rPr lang="en-GB" sz="2000" dirty="0">
                <a:solidFill>
                  <a:srgbClr val="00A7A7"/>
                </a:solidFill>
                <a:hlinkClick r:id="rId2">
                  <a:extLst>
                    <a:ext uri="{A12FA001-AC4F-418D-AE19-62706E023703}">
                      <ahyp:hlinkClr xmlns:ahyp="http://schemas.microsoft.com/office/drawing/2018/hyperlinkcolor" val="tx"/>
                    </a:ext>
                  </a:extLst>
                </a:hlinkClick>
              </a:rPr>
              <a:t>Home | Vaccine Knowledge Project (ox.ac.uk)</a:t>
            </a:r>
            <a:r>
              <a:rPr lang="en-GB" sz="2000" dirty="0">
                <a:solidFill>
                  <a:srgbClr val="00A7A7"/>
                </a:solidFill>
              </a:rPr>
              <a:t> </a:t>
            </a:r>
            <a:r>
              <a:rPr lang="en-GB" sz="2000" dirty="0"/>
              <a:t>has additional information about different types of vaccines and how they are manufactured</a:t>
            </a:r>
            <a:r>
              <a:rPr lang="en-GB" sz="1800" dirty="0"/>
              <a:t>.</a:t>
            </a:r>
          </a:p>
          <a:p>
            <a:endParaRPr lang="en-GB" dirty="0"/>
          </a:p>
        </p:txBody>
      </p:sp>
      <p:sp>
        <p:nvSpPr>
          <p:cNvPr id="5" name="Slide Number Placeholder 4">
            <a:extLst>
              <a:ext uri="{FF2B5EF4-FFF2-40B4-BE49-F238E27FC236}">
                <a16:creationId xmlns:a16="http://schemas.microsoft.com/office/drawing/2014/main" id="{6EB85D64-52C2-346E-F979-E2B47F4A06DE}"/>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45457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9734-6DD3-6DCC-97B1-0B7D83E3E1E7}"/>
              </a:ext>
            </a:extLst>
          </p:cNvPr>
          <p:cNvSpPr>
            <a:spLocks noGrp="1"/>
          </p:cNvSpPr>
          <p:nvPr>
            <p:ph type="title"/>
          </p:nvPr>
        </p:nvSpPr>
        <p:spPr>
          <a:xfrm>
            <a:off x="212835" y="136526"/>
            <a:ext cx="11895082" cy="1868486"/>
          </a:xfrm>
        </p:spPr>
        <p:txBody>
          <a:bodyPr/>
          <a:lstStyle/>
          <a:p>
            <a:pPr algn="ctr">
              <a:lnSpc>
                <a:spcPct val="100000"/>
              </a:lnSpc>
              <a:spcBef>
                <a:spcPts val="0"/>
              </a:spcBef>
            </a:pPr>
            <a:r>
              <a:rPr lang="en-GB" sz="2800" b="1" dirty="0">
                <a:effectLst/>
                <a:latin typeface="Arial" panose="020B0604020202020204" pitchFamily="34" charset="0"/>
                <a:ea typeface="Calibri" panose="020F0502020204030204" pitchFamily="34" charset="0"/>
              </a:rPr>
              <a:t>Pfizer Comirnaty</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JN.1 COVID-19 vaccines:</a:t>
            </a:r>
            <a:r>
              <a:rPr lang="en-GB" sz="2800" b="1" baseline="30000" dirty="0">
                <a:effectLst/>
                <a:latin typeface="Arial" panose="020B0604020202020204" pitchFamily="34" charset="0"/>
                <a:ea typeface="Calibri" panose="020F0502020204030204" pitchFamily="34" charset="0"/>
              </a:rPr>
              <a:t> </a:t>
            </a:r>
            <a:br>
              <a:rPr lang="en-GB" sz="2800" b="1" baseline="30000" dirty="0">
                <a:effectLst/>
                <a:latin typeface="Arial" panose="020B0604020202020204" pitchFamily="34" charset="0"/>
                <a:ea typeface="Calibri" panose="020F0502020204030204" pitchFamily="34" charset="0"/>
              </a:rPr>
            </a:br>
            <a:r>
              <a:rPr lang="en-GB" sz="2800" b="1" dirty="0">
                <a:effectLst/>
                <a:latin typeface="Arial" panose="020B0604020202020204" pitchFamily="34" charset="0"/>
                <a:ea typeface="Calibri" panose="020F0502020204030204" pitchFamily="34" charset="0"/>
              </a:rPr>
              <a:t>10 </a:t>
            </a:r>
            <a:r>
              <a:rPr lang="en-GB" sz="2800" b="1" dirty="0">
                <a:effectLst/>
                <a:latin typeface="+mj-lt"/>
                <a:ea typeface="Calibri" panose="020F0502020204030204" pitchFamily="34" charset="0"/>
              </a:rPr>
              <a:t>micrograms/dose for those aged 5 to 11 years and </a:t>
            </a:r>
            <a:br>
              <a:rPr lang="en-GB" sz="2800" b="1" dirty="0">
                <a:effectLst/>
                <a:latin typeface="+mj-lt"/>
                <a:ea typeface="Calibri" panose="020F0502020204030204" pitchFamily="34" charset="0"/>
              </a:rPr>
            </a:br>
            <a:r>
              <a:rPr lang="en-GB" sz="2800" b="1" dirty="0">
                <a:effectLst/>
                <a:latin typeface="+mj-lt"/>
                <a:ea typeface="Calibri" panose="020F0502020204030204" pitchFamily="34" charset="0"/>
              </a:rPr>
              <a:t>30 micrograms/dose for those aged 12 years and over</a:t>
            </a:r>
            <a:br>
              <a:rPr lang="en-GB" sz="2800" b="1" dirty="0">
                <a:effectLst/>
                <a:highlight>
                  <a:srgbClr val="00FF00"/>
                </a:highlight>
                <a:latin typeface="+mj-lt"/>
                <a:ea typeface="Calibri" panose="020F0502020204030204" pitchFamily="34" charset="0"/>
              </a:rPr>
            </a:br>
            <a:r>
              <a:rPr lang="en-GB" sz="2800" b="1" dirty="0"/>
              <a:t>Autumn 2024</a:t>
            </a:r>
          </a:p>
        </p:txBody>
      </p:sp>
      <p:sp>
        <p:nvSpPr>
          <p:cNvPr id="3" name="Content Placeholder 2">
            <a:extLst>
              <a:ext uri="{FF2B5EF4-FFF2-40B4-BE49-F238E27FC236}">
                <a16:creationId xmlns:a16="http://schemas.microsoft.com/office/drawing/2014/main" id="{A9093194-5A37-CB98-9BFF-597A3819C4B3}"/>
              </a:ext>
            </a:extLst>
          </p:cNvPr>
          <p:cNvSpPr>
            <a:spLocks noGrp="1"/>
          </p:cNvSpPr>
          <p:nvPr>
            <p:ph idx="1"/>
          </p:nvPr>
        </p:nvSpPr>
        <p:spPr>
          <a:xfrm>
            <a:off x="838200" y="2187574"/>
            <a:ext cx="10515600" cy="4351338"/>
          </a:xfrm>
        </p:spPr>
        <p:txBody>
          <a:bodyPr/>
          <a:lstStyle/>
          <a:p>
            <a:r>
              <a:rPr lang="en-GB" sz="2400" dirty="0">
                <a:solidFill>
                  <a:srgbClr val="002060"/>
                </a:solidFill>
                <a:ea typeface="Source Sans Pro"/>
                <a:cs typeface="Calibri"/>
              </a:rPr>
              <a:t>The information contained in these slides is accurate at the time of publication (16 September 2024). These slides are version controlled; this is version 1</a:t>
            </a:r>
          </a:p>
          <a:p>
            <a:r>
              <a:rPr lang="en-GB" sz="2400" dirty="0">
                <a:solidFill>
                  <a:srgbClr val="002060"/>
                </a:solidFill>
                <a:ea typeface="Source Sans Pro"/>
                <a:cs typeface="Calibri"/>
              </a:rPr>
              <a:t>It is important that </a:t>
            </a:r>
            <a:r>
              <a:rPr lang="en-GB" sz="2400" dirty="0"/>
              <a:t>COVID-19 immunisers and/or those who are providing COVID-19 immunisation advice, should </a:t>
            </a:r>
            <a:r>
              <a:rPr lang="en-GB" sz="2400" dirty="0">
                <a:solidFill>
                  <a:srgbClr val="002060"/>
                </a:solidFill>
                <a:ea typeface="Source Sans Pro"/>
              </a:rPr>
              <a:t>always ensure they are accessing the most up to date information and refer to the </a:t>
            </a:r>
            <a:r>
              <a:rPr lang="en-GB" sz="2400" u="sng" dirty="0">
                <a:hlinkClick r:id="rId2"/>
              </a:rPr>
              <a:t>Green Book COVID-19 chapter 14a</a:t>
            </a:r>
            <a:r>
              <a:rPr lang="en-GB" sz="2400" dirty="0"/>
              <a:t> </a:t>
            </a:r>
            <a:r>
              <a:rPr lang="en-GB" sz="2400" dirty="0">
                <a:solidFill>
                  <a:srgbClr val="002060"/>
                </a:solidFill>
                <a:ea typeface="Source Sans Pro"/>
              </a:rPr>
              <a:t>and other authoritative sources when administering vaccines.</a:t>
            </a:r>
          </a:p>
          <a:p>
            <a:endParaRPr lang="en-GB" dirty="0"/>
          </a:p>
        </p:txBody>
      </p:sp>
      <p:sp>
        <p:nvSpPr>
          <p:cNvPr id="5" name="Slide Number Placeholder 4">
            <a:extLst>
              <a:ext uri="{FF2B5EF4-FFF2-40B4-BE49-F238E27FC236}">
                <a16:creationId xmlns:a16="http://schemas.microsoft.com/office/drawing/2014/main" id="{7CF93F04-AAF2-EDB6-D862-F320D4C40915}"/>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178567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0"/>
            <a:ext cx="12267344" cy="1325563"/>
          </a:xfrm>
        </p:spPr>
        <p:txBody>
          <a:bodyPr/>
          <a:lstStyle/>
          <a:p>
            <a:pPr algn="ctr"/>
            <a:r>
              <a:rPr lang="en-GB" sz="3200" b="1" dirty="0"/>
              <a:t>List of excipients:</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single dose dispersion for injection COVID-19 mRNA Vaccine</a:t>
            </a:r>
            <a:endParaRPr lang="en-GB" sz="3200" b="1" dirty="0"/>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75872" y="1203942"/>
            <a:ext cx="10515600" cy="3967148"/>
          </a:xfrm>
        </p:spPr>
        <p:txBody>
          <a:bodyPr/>
          <a:lstStyle/>
          <a:p>
            <a:pPr marL="0" indent="0">
              <a:buNone/>
            </a:pPr>
            <a:r>
              <a:rPr lang="en-GB" sz="2000" dirty="0"/>
              <a:t>This vaccine contains polyethylene glycol/macrogol </a:t>
            </a:r>
            <a:r>
              <a:rPr lang="en-GB" sz="2000" b="1" dirty="0"/>
              <a:t>(PEG)</a:t>
            </a:r>
          </a:p>
          <a:p>
            <a:r>
              <a:rPr lang="en-GB" sz="2000" dirty="0"/>
              <a:t>2-[(polyethylene glycol)-2000]-N,</a:t>
            </a:r>
          </a:p>
          <a:p>
            <a:r>
              <a:rPr lang="en-GB" sz="2000" dirty="0"/>
              <a:t>N-</a:t>
            </a:r>
            <a:r>
              <a:rPr lang="en-GB" sz="2000" dirty="0" err="1"/>
              <a:t>ditetradecylacetamide</a:t>
            </a:r>
            <a:r>
              <a:rPr lang="en-GB" sz="2000" dirty="0"/>
              <a:t> (ALC-0159) </a:t>
            </a:r>
          </a:p>
          <a:p>
            <a:r>
              <a:rPr lang="en-GB" sz="2000" dirty="0"/>
              <a:t>(4-hydroxybutyl)azanediyl)bis(hexane-6,1-diyl)bis(2-hexyldecanoate) (ALC-0315)</a:t>
            </a:r>
          </a:p>
          <a:p>
            <a:r>
              <a:rPr lang="en-GB" sz="2000" dirty="0"/>
              <a:t>1,2-Distearoyl-sn-glycero-3-phosphocholine (DSPC)</a:t>
            </a:r>
          </a:p>
          <a:p>
            <a:r>
              <a:rPr lang="en-GB" sz="2000" dirty="0"/>
              <a:t> Cholesterol</a:t>
            </a:r>
          </a:p>
          <a:p>
            <a:r>
              <a:rPr lang="en-GB" sz="2000" dirty="0"/>
              <a:t> Trometamol</a:t>
            </a:r>
          </a:p>
          <a:p>
            <a:r>
              <a:rPr lang="en-GB" sz="2000" dirty="0"/>
              <a:t> Trometamol hydrochloride</a:t>
            </a:r>
          </a:p>
          <a:p>
            <a:r>
              <a:rPr lang="en-GB" sz="2000" dirty="0"/>
              <a:t> Sucrose</a:t>
            </a:r>
          </a:p>
          <a:p>
            <a:r>
              <a:rPr lang="en-GB" sz="2000" dirty="0"/>
              <a:t> Water for injections </a:t>
            </a:r>
          </a:p>
          <a:p>
            <a:pPr marL="0" indent="0">
              <a:buNone/>
            </a:pPr>
            <a:endParaRPr lang="en-GB" sz="2000" dirty="0">
              <a:effectLst/>
              <a:latin typeface="Segoe UI" panose="020B0502040204020203" pitchFamily="34" charset="0"/>
            </a:endParaRPr>
          </a:p>
          <a:p>
            <a:endParaRPr lang="en-GB" sz="2000" dirty="0"/>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1426395" y="5171090"/>
            <a:ext cx="9339209" cy="646331"/>
          </a:xfrm>
          <a:prstGeom prst="rect">
            <a:avLst/>
          </a:prstGeom>
          <a:noFill/>
        </p:spPr>
        <p:txBody>
          <a:bodyPr wrap="square">
            <a:spAutoFit/>
          </a:bodyPr>
          <a:lstStyle/>
          <a:p>
            <a:pPr marL="0" indent="0" algn="ctr">
              <a:buNone/>
            </a:pPr>
            <a:r>
              <a:rPr lang="en-GB" sz="1800" dirty="0">
                <a:hlinkClick r:id="rId3"/>
              </a:rPr>
              <a:t>Comirnaty JN.1 10 micrograms/dose dispersion for injection - single dose vial - Summary of Product Characteristics (SmPC) - (</a:t>
            </a:r>
            <a:r>
              <a:rPr lang="en-GB" sz="1800" dirty="0" err="1">
                <a:hlinkClick r:id="rId3"/>
              </a:rPr>
              <a:t>emc</a:t>
            </a:r>
            <a:r>
              <a:rPr lang="en-GB" sz="1800" dirty="0">
                <a:hlinkClick r:id="rId3"/>
              </a:rPr>
              <a:t>) (medicines.org.uk)</a:t>
            </a:r>
            <a:endParaRPr lang="en-GB" sz="1800" dirty="0"/>
          </a:p>
        </p:txBody>
      </p:sp>
      <p:sp>
        <p:nvSpPr>
          <p:cNvPr id="6" name="TextBox 5">
            <a:extLst>
              <a:ext uri="{FF2B5EF4-FFF2-40B4-BE49-F238E27FC236}">
                <a16:creationId xmlns:a16="http://schemas.microsoft.com/office/drawing/2014/main" id="{50EF021D-FE2F-4A78-C7C7-A563481C55F3}"/>
              </a:ext>
            </a:extLst>
          </p:cNvPr>
          <p:cNvSpPr txBox="1"/>
          <p:nvPr/>
        </p:nvSpPr>
        <p:spPr>
          <a:xfrm>
            <a:off x="3224048" y="5817421"/>
            <a:ext cx="6132786" cy="369332"/>
          </a:xfrm>
          <a:prstGeom prst="rect">
            <a:avLst/>
          </a:prstGeom>
          <a:noFill/>
        </p:spPr>
        <p:txBody>
          <a:bodyPr wrap="square">
            <a:spAutoFit/>
          </a:bodyPr>
          <a:lstStyle/>
          <a:p>
            <a:r>
              <a:rPr lang="en-GB" sz="1800" dirty="0">
                <a:hlinkClick r:id="rId4"/>
              </a:rPr>
              <a:t>Vaccine ingredients | Vaccine Knowledge (ox.ac.uk)</a:t>
            </a:r>
            <a:endParaRPr lang="en-GB" sz="1800" dirty="0"/>
          </a:p>
        </p:txBody>
      </p:sp>
    </p:spTree>
    <p:extLst>
      <p:ext uri="{BB962C8B-B14F-4D97-AF65-F5344CB8AC3E}">
        <p14:creationId xmlns:p14="http://schemas.microsoft.com/office/powerpoint/2010/main" val="266338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6"/>
            <a:ext cx="10515600" cy="562722"/>
          </a:xfrm>
        </p:spPr>
        <p:txBody>
          <a:bodyPr>
            <a:normAutofit fontScale="90000"/>
          </a:bodyPr>
          <a:lstStyle/>
          <a:p>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260430" y="977140"/>
            <a:ext cx="11671140" cy="4979907"/>
          </a:xfrm>
        </p:spPr>
        <p:txBody>
          <a:bodyPr/>
          <a:lstStyle/>
          <a:p>
            <a:r>
              <a:rPr lang="en-GB" sz="2000" dirty="0"/>
              <a:t>The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a:t>
            </a:r>
            <a:r>
              <a:rPr lang="en-GB" sz="2000" dirty="0"/>
              <a:t>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dirty="0"/>
              <a:t>Patients with undiagnosed PEG allergy often have a history of immediate onset-unexplained anaphylaxis or anaphylaxis to multiple classes of drugs or an unexplained anaphylaxis. Such individuals </a:t>
            </a:r>
            <a:r>
              <a:rPr lang="en-GB" sz="2000" b="1" dirty="0"/>
              <a:t>should not be vaccinated with</a:t>
            </a:r>
            <a:r>
              <a:rPr lang="en-GB" sz="18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Comirnaty</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JN.1 10 microgram per dose dispersion for injection COVID-19 mRNA Vaccine (or any other COVID-19 vaccine containing polyethylene glycol (PEG)) </a:t>
            </a:r>
            <a:r>
              <a:rPr lang="en-GB" sz="2000" b="1" dirty="0"/>
              <a:t>except on the expert advice of an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12</a:t>
            </a:r>
          </a:p>
        </p:txBody>
      </p:sp>
    </p:spTree>
    <p:extLst>
      <p:ext uri="{BB962C8B-B14F-4D97-AF65-F5344CB8AC3E}">
        <p14:creationId xmlns:p14="http://schemas.microsoft.com/office/powerpoint/2010/main" val="2152809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1365D-09AF-4CC3-99FE-3421BF19A97E}"/>
              </a:ext>
            </a:extLst>
          </p:cNvPr>
          <p:cNvSpPr>
            <a:spLocks noGrp="1"/>
          </p:cNvSpPr>
          <p:nvPr>
            <p:ph type="title"/>
          </p:nvPr>
        </p:nvSpPr>
        <p:spPr>
          <a:xfrm>
            <a:off x="0" y="1"/>
            <a:ext cx="12192000" cy="1223682"/>
          </a:xfrm>
        </p:spPr>
        <p:txBody>
          <a:bodyPr/>
          <a:lstStyle/>
          <a:p>
            <a:pPr algn="ctr"/>
            <a:r>
              <a:rPr lang="en-GB" sz="3200" b="1" dirty="0"/>
              <a:t>Storage and handling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DCABD77F-4B1E-44D7-83F9-4257908B353C}"/>
              </a:ext>
            </a:extLst>
          </p:cNvPr>
          <p:cNvSpPr>
            <a:spLocks noGrp="1"/>
          </p:cNvSpPr>
          <p:nvPr>
            <p:ph idx="1"/>
          </p:nvPr>
        </p:nvSpPr>
        <p:spPr>
          <a:xfrm>
            <a:off x="316317" y="1325563"/>
            <a:ext cx="7955813" cy="4521223"/>
          </a:xfrm>
        </p:spPr>
        <p:txBody>
          <a:bodyPr/>
          <a:lstStyle/>
          <a:p>
            <a:r>
              <a:rPr lang="en-GB" sz="2000" dirty="0">
                <a:effectLst/>
                <a:latin typeface="Arial" panose="020B0604020202020204" pitchFamily="34" charset="0"/>
                <a:ea typeface="Calibri" panose="020F0502020204030204" pitchFamily="34" charset="0"/>
              </a:rPr>
              <a:t>Pfizer</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a:t>
            </a:r>
            <a:r>
              <a:rPr lang="en-GB" sz="2000" dirty="0"/>
              <a:t>will be coming into NHS Wales </a:t>
            </a:r>
            <a:r>
              <a:rPr lang="en-GB" sz="2000" dirty="0">
                <a:effectLst/>
                <a:ea typeface="Calibri" panose="020F0502020204030204" pitchFamily="34" charset="0"/>
              </a:rPr>
              <a:t>thawed from UKHSA, it will already have the expiry date and time labelled on the box.  </a:t>
            </a:r>
          </a:p>
          <a:p>
            <a:pPr algn="just"/>
            <a:r>
              <a:rPr lang="en-GB" sz="2000" dirty="0">
                <a:effectLst/>
                <a:ea typeface="Calibri" panose="020F0502020204030204" pitchFamily="34" charset="0"/>
              </a:rPr>
              <a:t>The vaccine may then be delivered to where it is going to be administered thawed but refrigerated between +2ºC to +8ºC.</a:t>
            </a:r>
          </a:p>
          <a:p>
            <a:pPr algn="just"/>
            <a:r>
              <a:rPr lang="en-GB" sz="2000" dirty="0">
                <a:effectLst/>
                <a:ea typeface="Calibri" panose="020F0502020204030204" pitchFamily="34" charset="0"/>
              </a:rPr>
              <a:t>Thawed vaccine must be transferred immediately to a vaccine fridge on arrival and stored in a carefully monitored temperature range of +2ºC to +8ºC.</a:t>
            </a:r>
          </a:p>
          <a:p>
            <a:pPr algn="just"/>
            <a:r>
              <a:rPr lang="en-GB" sz="2000" dirty="0">
                <a:effectLst/>
                <a:ea typeface="Calibri" panose="020F0502020204030204" pitchFamily="34" charset="0"/>
              </a:rPr>
              <a:t>Once thawed, the unopened vaccine may be stored refrigerated at +2ºC to +8ºC, protected from light, for up to 10 weeks.</a:t>
            </a:r>
          </a:p>
          <a:p>
            <a:pPr algn="just"/>
            <a:r>
              <a:rPr lang="en-GB" sz="2000" b="0" i="0" dirty="0">
                <a:solidFill>
                  <a:srgbClr val="002060"/>
                </a:solidFill>
                <a:effectLst/>
              </a:rPr>
              <a:t>Prior to use, the unopened vial can be stored for up to 12 hours at temperatures between 8°C and 30°C. Thawed vials can be handled in room light conditions.</a:t>
            </a:r>
            <a:endParaRPr lang="en-GB" sz="2000" dirty="0">
              <a:solidFill>
                <a:srgbClr val="002060"/>
              </a:solidFill>
              <a:effectLst/>
              <a:ea typeface="Calibri" panose="020F0502020204030204" pitchFamily="34" charset="0"/>
            </a:endParaRPr>
          </a:p>
        </p:txBody>
      </p:sp>
      <p:sp>
        <p:nvSpPr>
          <p:cNvPr id="5" name="Slide Number Placeholder 4">
            <a:extLst>
              <a:ext uri="{FF2B5EF4-FFF2-40B4-BE49-F238E27FC236}">
                <a16:creationId xmlns:a16="http://schemas.microsoft.com/office/drawing/2014/main" id="{D228B8FB-67AF-467E-9F03-3B92589E1C0A}"/>
              </a:ext>
            </a:extLst>
          </p:cNvPr>
          <p:cNvSpPr>
            <a:spLocks noGrp="1"/>
          </p:cNvSpPr>
          <p:nvPr>
            <p:ph type="sldNum" sz="quarter" idx="12"/>
          </p:nvPr>
        </p:nvSpPr>
        <p:spPr/>
        <p:txBody>
          <a:bodyPr/>
          <a:lstStyle/>
          <a:p>
            <a:fld id="{561D0CCE-8DCC-44DC-A653-AE62B1D84A52}" type="slidenum">
              <a:rPr lang="en-GB" smtClean="0"/>
              <a:pPr/>
              <a:t>22</a:t>
            </a:fld>
            <a:endParaRPr lang="en-GB"/>
          </a:p>
        </p:txBody>
      </p:sp>
      <p:cxnSp>
        <p:nvCxnSpPr>
          <p:cNvPr id="7" name="Straight Arrow Connector 6">
            <a:extLst>
              <a:ext uri="{FF2B5EF4-FFF2-40B4-BE49-F238E27FC236}">
                <a16:creationId xmlns:a16="http://schemas.microsoft.com/office/drawing/2014/main" id="{0FE811A0-F1EF-5353-B733-97EBC77F4BCB}"/>
              </a:ext>
            </a:extLst>
          </p:cNvPr>
          <p:cNvCxnSpPr>
            <a:cxnSpLocks/>
          </p:cNvCxnSpPr>
          <p:nvPr/>
        </p:nvCxnSpPr>
        <p:spPr>
          <a:xfrm>
            <a:off x="6782019" y="2328189"/>
            <a:ext cx="18797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809A36B-03BD-7E93-B07D-D3CE053310B9}"/>
              </a:ext>
            </a:extLst>
          </p:cNvPr>
          <p:cNvPicPr>
            <a:picLocks noChangeAspect="1"/>
          </p:cNvPicPr>
          <p:nvPr/>
        </p:nvPicPr>
        <p:blipFill rotWithShape="1">
          <a:blip r:embed="rId3"/>
          <a:srcRect t="8668" b="10181"/>
          <a:stretch/>
        </p:blipFill>
        <p:spPr>
          <a:xfrm>
            <a:off x="8661770" y="1540508"/>
            <a:ext cx="3014070" cy="1575362"/>
          </a:xfrm>
          <a:prstGeom prst="rect">
            <a:avLst/>
          </a:prstGeom>
        </p:spPr>
      </p:pic>
      <p:sp>
        <p:nvSpPr>
          <p:cNvPr id="8" name="TextBox 7">
            <a:extLst>
              <a:ext uri="{FF2B5EF4-FFF2-40B4-BE49-F238E27FC236}">
                <a16:creationId xmlns:a16="http://schemas.microsoft.com/office/drawing/2014/main" id="{4483E168-A1C6-88AA-A2B4-E32921AD7539}"/>
              </a:ext>
            </a:extLst>
          </p:cNvPr>
          <p:cNvSpPr txBox="1"/>
          <p:nvPr/>
        </p:nvSpPr>
        <p:spPr>
          <a:xfrm>
            <a:off x="221382" y="6221089"/>
            <a:ext cx="10674416" cy="523220"/>
          </a:xfrm>
          <a:prstGeom prst="rect">
            <a:avLst/>
          </a:prstGeom>
          <a:noFill/>
        </p:spPr>
        <p:txBody>
          <a:bodyPr wrap="square">
            <a:spAutoFit/>
          </a:bodyPr>
          <a:lstStyle/>
          <a:p>
            <a:r>
              <a:rPr lang="en-GB" sz="1400" dirty="0">
                <a:hlinkClick r:id="rId4"/>
              </a:rPr>
              <a:t>Comirnaty JN.1 10 micrograms/dose dispersion for injection - single dose vial - Summary of Product Characteristics (SmPC) - (</a:t>
            </a:r>
            <a:r>
              <a:rPr lang="en-GB" sz="1400" dirty="0" err="1">
                <a:hlinkClick r:id="rId4"/>
              </a:rPr>
              <a:t>emc</a:t>
            </a:r>
            <a:r>
              <a:rPr lang="en-GB" sz="1400" dirty="0">
                <a:hlinkClick r:id="rId4"/>
              </a:rPr>
              <a:t>) (medicines.org.uk)</a:t>
            </a:r>
            <a:endParaRPr lang="en-GB" sz="1400" dirty="0"/>
          </a:p>
        </p:txBody>
      </p:sp>
    </p:spTree>
    <p:extLst>
      <p:ext uri="{BB962C8B-B14F-4D97-AF65-F5344CB8AC3E}">
        <p14:creationId xmlns:p14="http://schemas.microsoft.com/office/powerpoint/2010/main" val="2321616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C205-2BE3-4F27-B15B-693330F66D2A}"/>
              </a:ext>
            </a:extLst>
          </p:cNvPr>
          <p:cNvSpPr>
            <a:spLocks noGrp="1"/>
          </p:cNvSpPr>
          <p:nvPr>
            <p:ph type="title"/>
          </p:nvPr>
        </p:nvSpPr>
        <p:spPr>
          <a:xfrm>
            <a:off x="210879" y="23509"/>
            <a:ext cx="11770242" cy="1325563"/>
          </a:xfrm>
        </p:spPr>
        <p:txBody>
          <a:bodyPr/>
          <a:lstStyle/>
          <a:p>
            <a:pPr algn="ctr"/>
            <a:r>
              <a:rPr lang="en-GB" sz="3600" b="1" dirty="0"/>
              <a:t>Indication for use of</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10 microgram single dose dispersion for injection COVID-19 mRNA Vaccine</a:t>
            </a:r>
            <a:br>
              <a:rPr lang="en-GB" sz="3600" dirty="0"/>
            </a:br>
            <a:endParaRPr lang="en-GB" sz="3600" dirty="0"/>
          </a:p>
        </p:txBody>
      </p:sp>
      <p:sp>
        <p:nvSpPr>
          <p:cNvPr id="3" name="Content Placeholder 2">
            <a:extLst>
              <a:ext uri="{FF2B5EF4-FFF2-40B4-BE49-F238E27FC236}">
                <a16:creationId xmlns:a16="http://schemas.microsoft.com/office/drawing/2014/main" id="{71802876-7A05-4EF6-99AB-B31D9DBD7C27}"/>
              </a:ext>
            </a:extLst>
          </p:cNvPr>
          <p:cNvSpPr>
            <a:spLocks noGrp="1"/>
          </p:cNvSpPr>
          <p:nvPr>
            <p:ph idx="1"/>
          </p:nvPr>
        </p:nvSpPr>
        <p:spPr>
          <a:xfrm>
            <a:off x="421758" y="1704841"/>
            <a:ext cx="11770242" cy="3539821"/>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a:t>
            </a:r>
            <a:r>
              <a:rPr lang="en-GB" sz="2000" dirty="0"/>
              <a:t>is indicated for active immunisation to prevent COVID-19 caused by SARS-CoV-2 in children aged 5 to 11 years</a:t>
            </a:r>
            <a:r>
              <a:rPr kumimoji="0" lang="en-US" altLang="en-US" sz="2000" b="0" i="0" u="none" strike="noStrike" cap="none" normalizeH="0" baseline="0" dirty="0">
                <a:ln>
                  <a:noFill/>
                </a:ln>
                <a:solidFill>
                  <a:srgbClr val="002060"/>
                </a:solidFill>
                <a:effectLst/>
              </a:rPr>
              <a:t> in a clinical risk group, as defined in tables 3 and 4 of the </a:t>
            </a:r>
            <a:r>
              <a:rPr kumimoji="0" lang="en-US" altLang="en-US" sz="2000" b="0" i="0" u="none" strike="noStrike" cap="none" normalizeH="0" baseline="0" dirty="0">
                <a:ln>
                  <a:noFill/>
                </a:ln>
                <a:solidFill>
                  <a:srgbClr val="1D70B8"/>
                </a:solidFill>
                <a:effectLst/>
                <a:hlinkClick r:id="rId3"/>
              </a:rPr>
              <a:t>COVID-19 chapter of the Green Book</a:t>
            </a:r>
            <a:r>
              <a:rPr lang="en-GB" sz="2000" b="1" dirty="0"/>
              <a:t>.</a:t>
            </a:r>
            <a:r>
              <a:rPr lang="en-GB" sz="2000" dirty="0"/>
              <a:t> </a:t>
            </a:r>
          </a:p>
          <a:p>
            <a:endParaRPr lang="en-GB" sz="2000" dirty="0"/>
          </a:p>
          <a:p>
            <a:r>
              <a:rPr lang="en-GB" sz="2000" dirty="0"/>
              <a:t>There should be an interval of at least </a:t>
            </a:r>
            <a:r>
              <a:rPr lang="en-GB" sz="2000" b="1" dirty="0"/>
              <a:t>3 months </a:t>
            </a:r>
            <a:r>
              <a:rPr lang="en-GB" sz="2000" dirty="0"/>
              <a:t>between administration of the</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a:t>
            </a:r>
            <a:r>
              <a:rPr lang="en-GB" sz="2000" dirty="0"/>
              <a:t> and previous dose of a COVID-19 vaccine.* </a:t>
            </a:r>
          </a:p>
          <a:p>
            <a:endParaRPr lang="en-GB" sz="2000" dirty="0"/>
          </a:p>
          <a:p>
            <a:r>
              <a:rPr lang="en-GB" sz="2000" dirty="0"/>
              <a:t>Additional doses may be administered to children aged 5 years and older who are severely immunocompromised, in accordance with national recommendations.</a:t>
            </a:r>
          </a:p>
          <a:p>
            <a:pPr marL="0" indent="0" algn="ctr">
              <a:buNone/>
            </a:pPr>
            <a:r>
              <a:rPr lang="en-GB" sz="1800" dirty="0">
                <a:hlinkClick r:id="rId4"/>
              </a:rPr>
              <a:t>Comirnaty JN.1 10 micrograms/dose dispersion for injection - single dose vial - Summary of Product Characteristics (SmPC) - (</a:t>
            </a:r>
            <a:r>
              <a:rPr lang="en-GB" sz="1800" dirty="0" err="1">
                <a:hlinkClick r:id="rId4"/>
              </a:rPr>
              <a:t>emc</a:t>
            </a:r>
            <a:r>
              <a:rPr lang="en-GB" sz="1800" dirty="0">
                <a:hlinkClick r:id="rId4"/>
              </a:rPr>
              <a:t>) (medicines.org.uk)</a:t>
            </a:r>
            <a:endParaRPr lang="en-GB" sz="1800" dirty="0"/>
          </a:p>
          <a:p>
            <a:pPr marL="0" indent="0">
              <a:buNone/>
            </a:pPr>
            <a:endParaRPr lang="en-GB" sz="1800" dirty="0"/>
          </a:p>
        </p:txBody>
      </p:sp>
      <p:sp>
        <p:nvSpPr>
          <p:cNvPr id="5" name="Slide Number Placeholder 4">
            <a:extLst>
              <a:ext uri="{FF2B5EF4-FFF2-40B4-BE49-F238E27FC236}">
                <a16:creationId xmlns:a16="http://schemas.microsoft.com/office/drawing/2014/main" id="{6AEB83D7-FAAE-4FCB-A5F5-E548788E7374}"/>
              </a:ext>
            </a:extLst>
          </p:cNvPr>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296346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72484"/>
            <a:ext cx="12093676" cy="933504"/>
          </a:xfrm>
        </p:spPr>
        <p:txBody>
          <a:bodyPr/>
          <a:lstStyle/>
          <a:p>
            <a:pPr algn="ctr"/>
            <a:r>
              <a:rPr lang="en-GB" sz="32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276447" y="1270820"/>
            <a:ext cx="11866391" cy="4820698"/>
          </a:xfrm>
        </p:spPr>
        <p:txBody>
          <a:bodyPr/>
          <a:lstStyle/>
          <a:p>
            <a:pPr marL="0" indent="0" fontAlgn="base">
              <a:buNone/>
            </a:pPr>
            <a:r>
              <a:rPr lang="en-GB" sz="1800" dirty="0"/>
              <a:t>Before giving the vaccine, you need to check whether the person to be vaccinated:</a:t>
            </a:r>
          </a:p>
          <a:p>
            <a:pPr fontAlgn="base">
              <a:buFont typeface="Courier New" panose="02070309020205020404" pitchFamily="49" charset="0"/>
              <a:buChar char="o"/>
            </a:pPr>
            <a:r>
              <a:rPr lang="en-GB" sz="1800" dirty="0"/>
              <a:t>Is eligible to receive the</a:t>
            </a:r>
            <a:r>
              <a:rPr lang="en-GB" sz="1800" b="1" dirty="0"/>
              <a:t> </a:t>
            </a:r>
            <a:r>
              <a:rPr lang="en-GB" sz="1800" dirty="0">
                <a:effectLst/>
                <a:latin typeface="Arial" panose="020B0604020202020204" pitchFamily="34" charset="0"/>
                <a:ea typeface="Calibri" panose="020F0502020204030204" pitchFamily="34" charset="0"/>
              </a:rPr>
              <a:t>Pfizer</a:t>
            </a:r>
            <a:r>
              <a:rPr lang="en-GB" sz="1800" b="1" dirty="0">
                <a:effectLst/>
                <a:latin typeface="Arial" panose="020B0604020202020204" pitchFamily="34" charset="0"/>
                <a:ea typeface="Calibri" panose="020F0502020204030204" pitchFamily="34" charset="0"/>
              </a:rPr>
              <a:t> </a:t>
            </a:r>
            <a:r>
              <a:rPr lang="en-GB" sz="1800" dirty="0">
                <a:effectLst/>
                <a:latin typeface="Arial" panose="020B0604020202020204" pitchFamily="34" charset="0"/>
                <a:ea typeface="Calibri" panose="020F0502020204030204" pitchFamily="34" charset="0"/>
              </a:rPr>
              <a:t>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10 microgram per dose dispersion for injection COVID-19 mRNA Vaccine.</a:t>
            </a:r>
            <a:r>
              <a:rPr lang="en-GB" sz="1800" strike="sngStrike" dirty="0"/>
              <a:t> </a:t>
            </a:r>
          </a:p>
          <a:p>
            <a:pPr lvl="0" fontAlgn="base">
              <a:buFont typeface="Courier New" panose="02070309020205020404" pitchFamily="49" charset="0"/>
              <a:buChar char="o"/>
            </a:pPr>
            <a:r>
              <a:rPr lang="en-GB" sz="1800" dirty="0"/>
              <a:t>Has any contraindications or precautions to</a:t>
            </a:r>
            <a:r>
              <a:rPr lang="en-GB" sz="1800" dirty="0">
                <a:effectLst/>
                <a:latin typeface="Arial" panose="020B0604020202020204" pitchFamily="34" charset="0"/>
                <a:ea typeface="Calibri" panose="020F0502020204030204" pitchFamily="34" charset="0"/>
              </a:rPr>
              <a:t> 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10 microgram per dose dispersion for injection COVID-19 mRNA Vaccine. </a:t>
            </a:r>
          </a:p>
          <a:p>
            <a:pPr lvl="0" fontAlgn="base">
              <a:buFont typeface="Courier New" panose="02070309020205020404" pitchFamily="49" charset="0"/>
              <a:buChar char="o"/>
            </a:pPr>
            <a:r>
              <a:rPr lang="en-GB" sz="1800" dirty="0">
                <a:effectLst/>
                <a:latin typeface="Arial" panose="020B0604020202020204" pitchFamily="34" charset="0"/>
                <a:ea typeface="Calibri" panose="020F0502020204030204" pitchFamily="34" charset="0"/>
              </a:rPr>
              <a:t>Has not received any COVID-19 vaccination in the previous 3 months. The</a:t>
            </a:r>
            <a:r>
              <a:rPr lang="en-GB" sz="1800" dirty="0"/>
              <a:t> </a:t>
            </a:r>
            <a:r>
              <a:rPr lang="en-GB" sz="1800" u="sng" dirty="0">
                <a:hlinkClick r:id="rId3"/>
              </a:rPr>
              <a:t>Green Book COVID-19 chapter 14a</a:t>
            </a:r>
            <a:r>
              <a:rPr lang="en-GB" sz="18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18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800" u="sng" dirty="0">
                <a:hlinkClick r:id="rId3"/>
              </a:rPr>
              <a:t>Green Book COVID-19 chapter 14a</a:t>
            </a:r>
            <a:r>
              <a:rPr lang="en-GB" sz="1800" u="sng" dirty="0"/>
              <a:t>.</a:t>
            </a:r>
            <a:endParaRPr lang="en-GB" sz="1800" dirty="0"/>
          </a:p>
          <a:p>
            <a:pPr lvl="0" fontAlgn="base"/>
            <a:r>
              <a:rPr lang="en-GB" sz="1800" b="1" dirty="0"/>
              <a:t>Operational flexibility is permitted to offer the seasonal dose to eligible individuals expected to reach the target age during campaign windows.</a:t>
            </a:r>
          </a:p>
          <a:p>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24</a:t>
            </a:fld>
            <a:endParaRPr lang="en-GB" dirty="0"/>
          </a:p>
        </p:txBody>
      </p:sp>
    </p:spTree>
    <p:extLst>
      <p:ext uri="{BB962C8B-B14F-4D97-AF65-F5344CB8AC3E}">
        <p14:creationId xmlns:p14="http://schemas.microsoft.com/office/powerpoint/2010/main" val="24459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dirty="0"/>
              <a:t>Contraindications -</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10 microgram single dose dispersion for injection COVID-19 mRNA Vaccine</a:t>
            </a:r>
            <a:endParaRPr lang="en-GB" sz="3600" b="1" dirty="0"/>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778430"/>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a:t>
            </a:r>
            <a:r>
              <a:rPr lang="en-GB" sz="1800" dirty="0">
                <a:effectLst/>
                <a:latin typeface="Arial" panose="020B0604020202020204" pitchFamily="34" charset="0"/>
                <a:ea typeface="Calibri" panose="020F0502020204030204" pitchFamily="34" charset="0"/>
              </a:rPr>
              <a:t>COVID-19 mRNA vaccine</a:t>
            </a: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a:t>
            </a: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88521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667C-F6F6-D600-A30C-80F55F378957}"/>
              </a:ext>
            </a:extLst>
          </p:cNvPr>
          <p:cNvSpPr>
            <a:spLocks noGrp="1"/>
          </p:cNvSpPr>
          <p:nvPr>
            <p:ph type="title"/>
          </p:nvPr>
        </p:nvSpPr>
        <p:spPr>
          <a:xfrm>
            <a:off x="0" y="136525"/>
            <a:ext cx="11969393" cy="1645662"/>
          </a:xfrm>
        </p:spPr>
        <p:txBody>
          <a:bodyPr/>
          <a:lstStyle/>
          <a:p>
            <a:pPr algn="ctr"/>
            <a:r>
              <a:rPr lang="en-GB" sz="3600" b="1" dirty="0"/>
              <a:t>Vial verification - </a:t>
            </a:r>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10 microgram per dose dispersion single dose vial for injection COVID-19 mRNA Vaccine </a:t>
            </a:r>
            <a:r>
              <a:rPr lang="en-GB" sz="3600" b="1" dirty="0"/>
              <a:t>(CHILDREN 5 TO 11 YEARS)</a:t>
            </a:r>
            <a:endParaRPr lang="en-GB" sz="3600" dirty="0"/>
          </a:p>
        </p:txBody>
      </p:sp>
      <p:sp>
        <p:nvSpPr>
          <p:cNvPr id="5" name="Slide Number Placeholder 4">
            <a:extLst>
              <a:ext uri="{FF2B5EF4-FFF2-40B4-BE49-F238E27FC236}">
                <a16:creationId xmlns:a16="http://schemas.microsoft.com/office/drawing/2014/main" id="{CF7CA1EA-2766-5810-23E1-7A613D574521}"/>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Content Placeholder 6">
            <a:extLst>
              <a:ext uri="{FF2B5EF4-FFF2-40B4-BE49-F238E27FC236}">
                <a16:creationId xmlns:a16="http://schemas.microsoft.com/office/drawing/2014/main" id="{6CA1CE8A-2BB3-18D3-DC57-9345BA8D3A28}"/>
              </a:ext>
            </a:extLst>
          </p:cNvPr>
          <p:cNvPicPr>
            <a:picLocks noGrp="1" noChangeAspect="1"/>
          </p:cNvPicPr>
          <p:nvPr>
            <p:ph idx="1"/>
          </p:nvPr>
        </p:nvPicPr>
        <p:blipFill>
          <a:blip r:embed="rId2"/>
          <a:stretch>
            <a:fillRect/>
          </a:stretch>
        </p:blipFill>
        <p:spPr>
          <a:xfrm>
            <a:off x="9111893" y="2049983"/>
            <a:ext cx="2857500" cy="3524250"/>
          </a:xfrm>
        </p:spPr>
      </p:pic>
      <p:sp>
        <p:nvSpPr>
          <p:cNvPr id="7" name="TextBox 6">
            <a:extLst>
              <a:ext uri="{FF2B5EF4-FFF2-40B4-BE49-F238E27FC236}">
                <a16:creationId xmlns:a16="http://schemas.microsoft.com/office/drawing/2014/main" id="{E1A7561B-1402-20EB-7799-E4DDE09187F4}"/>
              </a:ext>
            </a:extLst>
          </p:cNvPr>
          <p:cNvSpPr txBox="1"/>
          <p:nvPr/>
        </p:nvSpPr>
        <p:spPr>
          <a:xfrm>
            <a:off x="630621" y="2136338"/>
            <a:ext cx="8481271" cy="3477875"/>
          </a:xfrm>
          <a:prstGeom prst="rect">
            <a:avLst/>
          </a:prstGeom>
          <a:noFill/>
        </p:spPr>
        <p:txBody>
          <a:bodyPr wrap="square" rtlCol="0">
            <a:spAutoFit/>
          </a:bodyPr>
          <a:lstStyle/>
          <a:p>
            <a:pPr marL="342900" indent="-342900" algn="l">
              <a:buFont typeface="Arial" panose="020B0604020202020204" pitchFamily="34" charset="0"/>
              <a:buChar char="•"/>
            </a:pPr>
            <a:r>
              <a:rPr lang="en-GB" sz="2000" b="0" i="0" dirty="0">
                <a:solidFill>
                  <a:srgbClr val="002060"/>
                </a:solidFill>
                <a:effectLst/>
              </a:rPr>
              <a:t>Pfizer Comirnaty JN.1 should be prepared by a healthcare professional using aseptic technique to ensure the sterility of the prepared dispersion.</a:t>
            </a:r>
          </a:p>
          <a:p>
            <a:pPr marL="342900" indent="-342900" algn="l">
              <a:buFont typeface="Arial" panose="020B0604020202020204" pitchFamily="34" charset="0"/>
              <a:buChar char="•"/>
            </a:pPr>
            <a:endParaRPr lang="en-GB" sz="2000" b="0" i="0" dirty="0">
              <a:solidFill>
                <a:srgbClr val="002060"/>
              </a:solidFill>
              <a:effectLst/>
            </a:endParaRPr>
          </a:p>
          <a:p>
            <a:pPr marL="342900" indent="-342900" algn="l">
              <a:buFont typeface="Arial" panose="020B0604020202020204" pitchFamily="34" charset="0"/>
              <a:buChar char="•"/>
            </a:pPr>
            <a:r>
              <a:rPr lang="en-GB" sz="2000" b="1" i="0" dirty="0">
                <a:solidFill>
                  <a:srgbClr val="002060"/>
                </a:solidFill>
                <a:effectLst/>
              </a:rPr>
              <a:t>Verify </a:t>
            </a:r>
            <a:r>
              <a:rPr lang="en-GB" sz="2000" b="0" i="0" dirty="0">
                <a:solidFill>
                  <a:srgbClr val="002060"/>
                </a:solidFill>
                <a:effectLst/>
              </a:rPr>
              <a:t>that the vial has a</a:t>
            </a:r>
            <a:r>
              <a:rPr lang="en-GB" sz="2000" b="1" i="0" dirty="0">
                <a:solidFill>
                  <a:srgbClr val="002060"/>
                </a:solidFill>
                <a:effectLst/>
              </a:rPr>
              <a:t> blue plastic cap </a:t>
            </a:r>
            <a:r>
              <a:rPr lang="en-GB" sz="2000" b="0" i="0" dirty="0">
                <a:solidFill>
                  <a:srgbClr val="002060"/>
                </a:solidFill>
                <a:effectLst/>
              </a:rPr>
              <a:t>and the product</a:t>
            </a:r>
            <a:r>
              <a:rPr lang="en-GB" sz="2000" b="1" i="0" dirty="0">
                <a:solidFill>
                  <a:srgbClr val="002060"/>
                </a:solidFill>
                <a:effectLst/>
              </a:rPr>
              <a:t> name is Comirnaty JN.1 10 micrograms/dose dispersion for injection, single dose vial </a:t>
            </a:r>
            <a:r>
              <a:rPr lang="en-GB" sz="2000" b="0" i="0" dirty="0">
                <a:solidFill>
                  <a:srgbClr val="002060"/>
                </a:solidFill>
                <a:effectLst/>
              </a:rPr>
              <a:t>(children 5 to 11 years).</a:t>
            </a:r>
          </a:p>
          <a:p>
            <a:pPr marL="342900" indent="-342900" algn="l">
              <a:buFont typeface="Arial" panose="020B0604020202020204" pitchFamily="34" charset="0"/>
              <a:buChar char="•"/>
            </a:pPr>
            <a:endParaRPr lang="en-GB" sz="2000" b="0" i="0" dirty="0">
              <a:solidFill>
                <a:srgbClr val="002060"/>
              </a:solidFill>
              <a:effectLst/>
            </a:endParaRPr>
          </a:p>
          <a:p>
            <a:pPr marL="342900" indent="-342900" algn="l">
              <a:buFont typeface="Arial" panose="020B0604020202020204" pitchFamily="34" charset="0"/>
              <a:buChar char="•"/>
            </a:pPr>
            <a:r>
              <a:rPr lang="en-GB" sz="2000" b="0" i="0" dirty="0">
                <a:solidFill>
                  <a:srgbClr val="002060"/>
                </a:solidFill>
                <a:effectLst/>
              </a:rPr>
              <a:t>If the vial has another product name on the label, please make reference to the Summary of Product Characteristics for that formulation.</a:t>
            </a:r>
          </a:p>
        </p:txBody>
      </p:sp>
    </p:spTree>
    <p:extLst>
      <p:ext uri="{BB962C8B-B14F-4D97-AF65-F5344CB8AC3E}">
        <p14:creationId xmlns:p14="http://schemas.microsoft.com/office/powerpoint/2010/main" val="1544871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0" y="0"/>
            <a:ext cx="12083515" cy="415711"/>
          </a:xfrm>
        </p:spPr>
        <p:txBody>
          <a:bodyPr/>
          <a:lstStyle/>
          <a:p>
            <a:pPr algn="ctr"/>
            <a:r>
              <a:rPr lang="en-GB" sz="3200" b="1" dirty="0"/>
              <a:t>Vaccine dose preparation(1) -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10 microgram single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279852" y="1705898"/>
            <a:ext cx="8173094" cy="3995656"/>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is a </a:t>
            </a:r>
            <a:r>
              <a:rPr lang="en-GB" sz="2000" b="1" dirty="0">
                <a:effectLst/>
                <a:latin typeface="Arial" panose="020B0604020202020204" pitchFamily="34" charset="0"/>
                <a:ea typeface="Calibri" panose="020F0502020204030204" pitchFamily="34" charset="0"/>
              </a:rPr>
              <a:t>single dose presentation of 0.3mL. </a:t>
            </a:r>
            <a:r>
              <a:rPr lang="en-GB" sz="2000" dirty="0">
                <a:effectLst/>
                <a:latin typeface="Arial" panose="020B0604020202020204" pitchFamily="34" charset="0"/>
                <a:ea typeface="Calibri" panose="020F0502020204030204" pitchFamily="34" charset="0"/>
              </a:rPr>
              <a:t>(</a:t>
            </a:r>
            <a:r>
              <a:rPr lang="en-GB" sz="2000" b="0" i="0" dirty="0">
                <a:solidFill>
                  <a:srgbClr val="002060"/>
                </a:solidFill>
                <a:effectLst/>
              </a:rPr>
              <a:t>Check whether the vial is a single dose vial)</a:t>
            </a:r>
            <a:endParaRPr lang="en-GB" sz="2000" b="1" dirty="0">
              <a:effectLst/>
              <a:latin typeface="Arial" panose="020B0604020202020204" pitchFamily="34" charset="0"/>
              <a:ea typeface="Calibri" panose="020F0502020204030204" pitchFamily="34" charset="0"/>
            </a:endParaRPr>
          </a:p>
          <a:p>
            <a:r>
              <a:rPr lang="en-GB" sz="2000" dirty="0"/>
              <a:t>Before drawing up the vaccine from the vial, clean hands with alcohol-based gel or soap and water. </a:t>
            </a:r>
          </a:p>
          <a:p>
            <a:pPr lvl="0"/>
            <a:r>
              <a:rPr lang="en-US" sz="2000" dirty="0"/>
              <a:t>Gently mix by inverting vial 10 times prior to use. </a:t>
            </a:r>
            <a:r>
              <a:rPr lang="en-US" sz="2000" b="1" dirty="0"/>
              <a:t>Do not shake.</a:t>
            </a:r>
          </a:p>
          <a:p>
            <a:r>
              <a:rPr lang="en-GB" sz="2000" dirty="0"/>
              <a:t>Prior to mixing, the thawed dispersion may contain white to off-white opaque amorphous particles.</a:t>
            </a:r>
          </a:p>
          <a:p>
            <a:r>
              <a:rPr lang="en-GB" sz="2000" dirty="0"/>
              <a:t>After mixing, the vaccine should present as a clear to slightly opalescent dispersion with no particulates visible. Do not use the vaccine if particulates or discolouration are present.</a:t>
            </a:r>
          </a:p>
          <a:p>
            <a:pPr marL="342900" lvl="0" indent="-342900">
              <a:buFont typeface="Symbol" panose="05050102010706020507" pitchFamily="18" charset="2"/>
              <a:buChar char=""/>
            </a:pPr>
            <a:endParaRPr lang="en-GB" sz="2000" dirty="0"/>
          </a:p>
          <a:p>
            <a:pPr indent="0">
              <a:buNone/>
            </a:pPr>
            <a:r>
              <a:rPr lang="en-GB" sz="1800" dirty="0"/>
              <a:t>  </a:t>
            </a:r>
          </a:p>
          <a:p>
            <a:pPr marL="0" indent="0">
              <a:buNone/>
            </a:pPr>
            <a:r>
              <a:rPr lang="en-GB" sz="1800" dirty="0"/>
              <a:t> </a:t>
            </a:r>
          </a:p>
          <a:p>
            <a:endParaRPr lang="en-GB" dirty="0"/>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007366" y="1231131"/>
            <a:ext cx="3076149" cy="4309798"/>
          </a:xfrm>
          <a:prstGeom prst="rect">
            <a:avLst/>
          </a:prstGeom>
        </p:spPr>
      </p:pic>
    </p:spTree>
    <p:extLst>
      <p:ext uri="{BB962C8B-B14F-4D97-AF65-F5344CB8AC3E}">
        <p14:creationId xmlns:p14="http://schemas.microsoft.com/office/powerpoint/2010/main" val="1182065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dirty="0"/>
              <a:t>Vaccine single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620508" y="1459535"/>
            <a:ext cx="7319481" cy="2964547"/>
          </a:xfrm>
        </p:spPr>
        <p:txBody>
          <a:bodyPr/>
          <a:lstStyle/>
          <a:p>
            <a:r>
              <a:rPr lang="en-GB" sz="2000" dirty="0"/>
              <a:t>Using aseptic technique, cleanse the vial stopper with a single-use antiseptic swab.</a:t>
            </a:r>
          </a:p>
          <a:p>
            <a:r>
              <a:rPr lang="en-GB" sz="2000" dirty="0"/>
              <a:t>Withdraw a single dose of 0.3 mL of Pfizer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10 microgram per dose dispersion for injection COVID-19 mRNA Vaccine. </a:t>
            </a:r>
          </a:p>
          <a:p>
            <a:pPr algn="l"/>
            <a:r>
              <a:rPr lang="en-GB" sz="2000" b="0" i="0" dirty="0">
                <a:solidFill>
                  <a:srgbClr val="002060"/>
                </a:solidFill>
                <a:effectLst/>
              </a:rPr>
              <a:t>Discard vial and any excess volume.</a:t>
            </a:r>
          </a:p>
          <a:p>
            <a:r>
              <a:rPr lang="en-GB" sz="2000" b="0" i="0" dirty="0">
                <a:solidFill>
                  <a:srgbClr val="002060"/>
                </a:solidFill>
                <a:effectLst/>
              </a:rPr>
              <a:t>Any unused medicinal product or waste material should be disposed of in accordance with local requirements.</a:t>
            </a:r>
            <a:endParaRPr lang="en-GB" sz="2000" dirty="0">
              <a:solidFill>
                <a:srgbClr val="002060"/>
              </a:solidFill>
            </a:endParaRPr>
          </a:p>
          <a:p>
            <a:endParaRPr lang="en-GB" sz="2000" dirty="0">
              <a:latin typeface="Arial" panose="020B0604020202020204" pitchFamily="34" charset="0"/>
              <a:ea typeface="Calibri" panose="020F0502020204030204" pitchFamily="34" charset="0"/>
            </a:endParaRPr>
          </a:p>
          <a:p>
            <a:endParaRPr lang="en-GB" sz="2000" dirty="0">
              <a:effectLst/>
              <a:latin typeface="Arial" panose="020B0604020202020204" pitchFamily="34" charset="0"/>
              <a:ea typeface="Calibri" panose="020F0502020204030204" pitchFamily="34" charset="0"/>
            </a:endParaRPr>
          </a:p>
          <a:p>
            <a:endParaRPr lang="en-GB" sz="1800" dirty="0"/>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28</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76727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4EF24-0F68-6F60-21AA-EADF346E6201}"/>
              </a:ext>
            </a:extLst>
          </p:cNvPr>
          <p:cNvSpPr>
            <a:spLocks noGrp="1"/>
          </p:cNvSpPr>
          <p:nvPr>
            <p:ph type="title"/>
          </p:nvPr>
        </p:nvSpPr>
        <p:spPr>
          <a:xfrm>
            <a:off x="145026" y="-12753"/>
            <a:ext cx="11901948" cy="795024"/>
          </a:xfrm>
        </p:spPr>
        <p:txBody>
          <a:bodyPr/>
          <a:lstStyle/>
          <a:p>
            <a:pPr algn="ctr"/>
            <a:r>
              <a:rPr lang="en-GB" sz="4000" b="1" dirty="0"/>
              <a:t>Adverse reactions </a:t>
            </a:r>
            <a:endParaRPr lang="en-GB" sz="4000" dirty="0"/>
          </a:p>
        </p:txBody>
      </p:sp>
      <p:sp>
        <p:nvSpPr>
          <p:cNvPr id="3" name="Content Placeholder 2">
            <a:extLst>
              <a:ext uri="{FF2B5EF4-FFF2-40B4-BE49-F238E27FC236}">
                <a16:creationId xmlns:a16="http://schemas.microsoft.com/office/drawing/2014/main" id="{F365E5DC-2161-F80C-0E67-775236EDEB21}"/>
              </a:ext>
            </a:extLst>
          </p:cNvPr>
          <p:cNvSpPr>
            <a:spLocks noGrp="1"/>
          </p:cNvSpPr>
          <p:nvPr>
            <p:ph idx="1"/>
          </p:nvPr>
        </p:nvSpPr>
        <p:spPr>
          <a:xfrm>
            <a:off x="145026" y="446064"/>
            <a:ext cx="11762722" cy="4351338"/>
          </a:xfrm>
        </p:spPr>
        <p:txBody>
          <a:bodyPr/>
          <a:lstStyle/>
          <a:p>
            <a:pPr>
              <a:lnSpc>
                <a:spcPct val="100000"/>
              </a:lnSpc>
            </a:pPr>
            <a:r>
              <a:rPr lang="en-GB" sz="2000" dirty="0"/>
              <a:t>A detailed list of adverse reactions is available in the </a:t>
            </a:r>
            <a:r>
              <a:rPr lang="en-GB" sz="2000" dirty="0">
                <a:hlinkClick r:id="rId3"/>
              </a:rPr>
              <a:t>Summary of Product Characteristics</a:t>
            </a:r>
            <a:r>
              <a:rPr lang="en-GB" sz="2000" dirty="0"/>
              <a:t>.</a:t>
            </a:r>
          </a:p>
          <a:p>
            <a:pPr>
              <a:lnSpc>
                <a:spcPct val="100000"/>
              </a:lnSpc>
            </a:pPr>
            <a:r>
              <a:rPr lang="en-GB" sz="2000" dirty="0"/>
              <a:t>The most frequently reported adverse effects (affecting between 1 in 10 people and 1 in 1000 people) include:</a:t>
            </a:r>
          </a:p>
          <a:p>
            <a:pPr>
              <a:lnSpc>
                <a:spcPct val="100000"/>
              </a:lnSpc>
              <a:buFont typeface="Courier New" panose="02070309020205020404" pitchFamily="49" charset="0"/>
              <a:buChar char="o"/>
            </a:pPr>
            <a:r>
              <a:rPr lang="en-GB" sz="2000" dirty="0"/>
              <a:t>headache, dizziness, insomnia</a:t>
            </a:r>
          </a:p>
          <a:p>
            <a:pPr>
              <a:lnSpc>
                <a:spcPct val="100000"/>
              </a:lnSpc>
              <a:buFont typeface="Courier New" panose="02070309020205020404" pitchFamily="49" charset="0"/>
              <a:buChar char="o"/>
            </a:pPr>
            <a:r>
              <a:rPr lang="en-GB" sz="2000" dirty="0"/>
              <a:t>diarrhoea, nausea, vomiting, reduced appetite</a:t>
            </a:r>
          </a:p>
          <a:p>
            <a:pPr>
              <a:lnSpc>
                <a:spcPct val="100000"/>
              </a:lnSpc>
              <a:buFont typeface="Courier New" panose="02070309020205020404" pitchFamily="49" charset="0"/>
              <a:buChar char="o"/>
            </a:pPr>
            <a:r>
              <a:rPr lang="en-GB" sz="2000" dirty="0"/>
              <a:t>muscle and or joint pain</a:t>
            </a:r>
          </a:p>
          <a:p>
            <a:pPr>
              <a:lnSpc>
                <a:spcPct val="100000"/>
              </a:lnSpc>
              <a:buFont typeface="Courier New" panose="02070309020205020404" pitchFamily="49" charset="0"/>
              <a:buChar char="o"/>
            </a:pPr>
            <a:r>
              <a:rPr lang="en-GB" sz="2000" dirty="0"/>
              <a:t>pain in the vaccinated arm</a:t>
            </a:r>
          </a:p>
          <a:p>
            <a:pPr>
              <a:lnSpc>
                <a:spcPct val="100000"/>
              </a:lnSpc>
              <a:buFont typeface="Courier New" panose="02070309020205020404" pitchFamily="49" charset="0"/>
              <a:buChar char="o"/>
            </a:pPr>
            <a:r>
              <a:rPr lang="en-GB" sz="2000" dirty="0"/>
              <a:t>enlarged lymph nodes more likely after the booster dose than after the primary dose</a:t>
            </a:r>
          </a:p>
          <a:p>
            <a:pPr>
              <a:lnSpc>
                <a:spcPct val="100000"/>
              </a:lnSpc>
              <a:buFont typeface="Courier New" panose="02070309020205020404" pitchFamily="49" charset="0"/>
              <a:buChar char="o"/>
            </a:pPr>
            <a:r>
              <a:rPr lang="en-GB" sz="2000" dirty="0"/>
              <a:t>feeling unwell, feeling weak, tiredness, chills and fever</a:t>
            </a:r>
          </a:p>
          <a:p>
            <a:pPr>
              <a:lnSpc>
                <a:spcPct val="100000"/>
              </a:lnSpc>
              <a:buFont typeface="Courier New" panose="02070309020205020404" pitchFamily="49" charset="0"/>
              <a:buChar char="o"/>
            </a:pPr>
            <a:r>
              <a:rPr lang="en-GB" sz="2000" dirty="0"/>
              <a:t>allergic reactions such as a rash and or itching</a:t>
            </a:r>
          </a:p>
          <a:p>
            <a:pPr>
              <a:lnSpc>
                <a:spcPct val="100000"/>
              </a:lnSpc>
              <a:buFont typeface="Courier New" panose="02070309020205020404" pitchFamily="49" charset="0"/>
              <a:buChar char="o"/>
            </a:pPr>
            <a:r>
              <a:rPr lang="en-GB" sz="2000" dirty="0"/>
              <a:t>injection site pain, redness, itching and swelling </a:t>
            </a:r>
          </a:p>
          <a:p>
            <a:pPr>
              <a:lnSpc>
                <a:spcPct val="100000"/>
              </a:lnSpc>
              <a:buFont typeface="Courier New" panose="02070309020205020404" pitchFamily="49" charset="0"/>
              <a:buChar char="o"/>
            </a:pPr>
            <a:r>
              <a:rPr lang="en-GB" sz="2000" dirty="0"/>
              <a:t>excessive sweating, night sweats</a:t>
            </a:r>
          </a:p>
          <a:p>
            <a:pPr>
              <a:lnSpc>
                <a:spcPct val="100000"/>
              </a:lnSpc>
            </a:pPr>
            <a:endParaRPr lang="en-GB" sz="2000" dirty="0"/>
          </a:p>
        </p:txBody>
      </p:sp>
      <p:sp>
        <p:nvSpPr>
          <p:cNvPr id="5" name="Slide Number Placeholder 4">
            <a:extLst>
              <a:ext uri="{FF2B5EF4-FFF2-40B4-BE49-F238E27FC236}">
                <a16:creationId xmlns:a16="http://schemas.microsoft.com/office/drawing/2014/main" id="{DF165EB2-13E9-687C-ED4F-3E9BD75E076B}"/>
              </a:ext>
            </a:extLst>
          </p:cNvPr>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240458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911773" y="1690688"/>
            <a:ext cx="10515600" cy="4351338"/>
          </a:xfrm>
        </p:spPr>
        <p:txBody>
          <a:bodyPr/>
          <a:lstStyle/>
          <a:p>
            <a:r>
              <a:rPr lang="en-GB" dirty="0"/>
              <a:t>Vaccine Preventable Disease Programme</a:t>
            </a:r>
          </a:p>
          <a:p>
            <a:r>
              <a:rPr lang="en-GB" dirty="0"/>
              <a:t>Welsh Government</a:t>
            </a:r>
          </a:p>
          <a:p>
            <a:r>
              <a:rPr lang="en-GB" dirty="0"/>
              <a:t>Vaccine Programme Wales</a:t>
            </a:r>
          </a:p>
          <a:p>
            <a:r>
              <a:rPr lang="en-GB" dirty="0"/>
              <a:t>Welsh Medicines Advice Service</a:t>
            </a:r>
          </a:p>
          <a:p>
            <a:r>
              <a:rPr lang="en-GB" dirty="0"/>
              <a:t>JCVI</a:t>
            </a:r>
          </a:p>
          <a:p>
            <a:r>
              <a:rPr lang="en-GB" dirty="0"/>
              <a:t>Green Book</a:t>
            </a:r>
          </a:p>
          <a:p>
            <a:endParaRPr lang="en-GB" dirty="0"/>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671952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65F96-5766-AD34-D372-54061BC1B6E4}"/>
              </a:ext>
            </a:extLst>
          </p:cNvPr>
          <p:cNvSpPr>
            <a:spLocks noGrp="1"/>
          </p:cNvSpPr>
          <p:nvPr>
            <p:ph type="title"/>
          </p:nvPr>
        </p:nvSpPr>
        <p:spPr>
          <a:xfrm>
            <a:off x="746760" y="1604645"/>
            <a:ext cx="10515600" cy="4104177"/>
          </a:xfrm>
        </p:spPr>
        <p:txBody>
          <a:bodyPr/>
          <a:lstStyle/>
          <a:p>
            <a:pPr algn="ctr"/>
            <a:r>
              <a:rPr lang="en-GB" sz="4400" b="1" dirty="0">
                <a:effectLst/>
                <a:latin typeface="Arial" panose="020B0604020202020204" pitchFamily="34" charset="0"/>
                <a:ea typeface="Calibri" panose="020F0502020204030204" pitchFamily="34" charset="0"/>
              </a:rPr>
              <a:t>Pfizer Comirnaty</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JN.1 30 microgram per dose dispersion for injection COVID-19 mRNA Vaccine</a:t>
            </a:r>
            <a:br>
              <a:rPr lang="en-GB" sz="4400" b="1" dirty="0">
                <a:effectLst/>
                <a:latin typeface="Arial" panose="020B0604020202020204" pitchFamily="34" charset="0"/>
                <a:ea typeface="Calibri" panose="020F0502020204030204" pitchFamily="34" charset="0"/>
              </a:rPr>
            </a:br>
            <a:r>
              <a:rPr lang="en-GB" sz="4400" b="1" dirty="0">
                <a:effectLst/>
                <a:latin typeface="Arial" panose="020B0604020202020204" pitchFamily="34" charset="0"/>
                <a:ea typeface="Calibri" panose="020F0502020204030204" pitchFamily="34" charset="0"/>
              </a:rPr>
              <a:t>for</a:t>
            </a:r>
            <a:br>
              <a:rPr lang="en-GB" sz="4400" b="1" dirty="0">
                <a:effectLst/>
                <a:latin typeface="Arial" panose="020B0604020202020204" pitchFamily="34" charset="0"/>
                <a:ea typeface="Calibri" panose="020F0502020204030204" pitchFamily="34" charset="0"/>
              </a:rPr>
            </a:br>
            <a:r>
              <a:rPr lang="en-GB" sz="4400" b="1" dirty="0">
                <a:effectLst/>
                <a:latin typeface="+mj-lt"/>
                <a:ea typeface="Calibri" panose="020F0502020204030204" pitchFamily="34" charset="0"/>
              </a:rPr>
              <a:t>those aged 12 years and over</a:t>
            </a: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endParaRPr lang="en-GB" dirty="0"/>
          </a:p>
        </p:txBody>
      </p:sp>
      <p:sp>
        <p:nvSpPr>
          <p:cNvPr id="5" name="Slide Number Placeholder 4">
            <a:extLst>
              <a:ext uri="{FF2B5EF4-FFF2-40B4-BE49-F238E27FC236}">
                <a16:creationId xmlns:a16="http://schemas.microsoft.com/office/drawing/2014/main" id="{3ADA5E01-2FE7-5E4E-2ACB-D7F66F68841A}"/>
              </a:ext>
            </a:extLst>
          </p:cNvPr>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497272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8A3D984F-1981-4377-D9D1-3851DFEA2601}"/>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31</a:t>
            </a:fld>
            <a:endParaRPr lang="en-GB"/>
          </a:p>
        </p:txBody>
      </p:sp>
      <p:sp>
        <p:nvSpPr>
          <p:cNvPr id="3" name="TextBox 2">
            <a:extLst>
              <a:ext uri="{FF2B5EF4-FFF2-40B4-BE49-F238E27FC236}">
                <a16:creationId xmlns:a16="http://schemas.microsoft.com/office/drawing/2014/main" id="{779D0DF5-9FB6-9B44-ACE2-BCBA320F6586}"/>
              </a:ext>
            </a:extLst>
          </p:cNvPr>
          <p:cNvSpPr txBox="1"/>
          <p:nvPr/>
        </p:nvSpPr>
        <p:spPr>
          <a:xfrm>
            <a:off x="0" y="0"/>
            <a:ext cx="12192000" cy="2308324"/>
          </a:xfrm>
          <a:prstGeom prst="rect">
            <a:avLst/>
          </a:prstGeom>
          <a:noFill/>
        </p:spPr>
        <p:txBody>
          <a:bodyPr wrap="square">
            <a:spAutoFit/>
          </a:bodyPr>
          <a:lstStyle/>
          <a:p>
            <a:pPr algn="ctr"/>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30 microgram per dose dispersion for injection COVID-19 mRNA Vaccine</a:t>
            </a:r>
            <a:br>
              <a:rPr lang="en-GB" sz="3600" b="1" dirty="0">
                <a:effectLst/>
                <a:latin typeface="Arial" panose="020B0604020202020204" pitchFamily="34" charset="0"/>
                <a:ea typeface="Calibri" panose="020F0502020204030204" pitchFamily="34" charset="0"/>
              </a:rPr>
            </a:br>
            <a:br>
              <a:rPr lang="en-GB" sz="3600" b="1" dirty="0">
                <a:effectLst/>
                <a:latin typeface="Arial" panose="020B0604020202020204" pitchFamily="34" charset="0"/>
                <a:ea typeface="Calibri" panose="020F0502020204030204" pitchFamily="34" charset="0"/>
              </a:rPr>
            </a:br>
            <a:endParaRPr lang="en-GB" sz="3600" dirty="0"/>
          </a:p>
        </p:txBody>
      </p:sp>
      <p:sp>
        <p:nvSpPr>
          <p:cNvPr id="4" name="TextBox 3">
            <a:extLst>
              <a:ext uri="{FF2B5EF4-FFF2-40B4-BE49-F238E27FC236}">
                <a16:creationId xmlns:a16="http://schemas.microsoft.com/office/drawing/2014/main" id="{36469634-9F01-73FB-E21C-8E292DF419CA}"/>
              </a:ext>
            </a:extLst>
          </p:cNvPr>
          <p:cNvSpPr txBox="1"/>
          <p:nvPr/>
        </p:nvSpPr>
        <p:spPr>
          <a:xfrm>
            <a:off x="363020" y="5153555"/>
            <a:ext cx="11748977" cy="707886"/>
          </a:xfrm>
          <a:prstGeom prst="rect">
            <a:avLst/>
          </a:prstGeom>
          <a:noFill/>
        </p:spPr>
        <p:txBody>
          <a:bodyPr wrap="square">
            <a:spAutoFit/>
          </a:bodyPr>
          <a:lstStyle/>
          <a:p>
            <a:pPr algn="ctr"/>
            <a:r>
              <a:rPr lang="en-GB" sz="2000" dirty="0">
                <a:hlinkClick r:id="rId3"/>
              </a:rPr>
              <a:t>SmPC</a:t>
            </a:r>
            <a:r>
              <a:rPr lang="en-GB" sz="2000" dirty="0">
                <a:effectLst/>
                <a:ea typeface="Calibri" panose="020F0502020204030204" pitchFamily="34" charset="0"/>
              </a:rPr>
              <a:t> Pfizer Comirnaty</a:t>
            </a:r>
            <a:r>
              <a:rPr lang="en-GB" sz="2000" baseline="30000" dirty="0">
                <a:effectLst/>
                <a:ea typeface="Calibri" panose="020F0502020204030204" pitchFamily="34" charset="0"/>
              </a:rPr>
              <a:t>®</a:t>
            </a:r>
            <a:r>
              <a:rPr lang="en-GB" sz="2000" dirty="0">
                <a:effectLst/>
                <a:ea typeface="Calibri" panose="020F0502020204030204" pitchFamily="34" charset="0"/>
              </a:rPr>
              <a:t> JN.1 30 microgram per dose dispersion for injection COVID-19 mRNA Vaccine (nucleoside modified) </a:t>
            </a:r>
            <a:r>
              <a:rPr lang="en-GB" sz="2000" dirty="0" err="1">
                <a:effectLst/>
                <a:ea typeface="Calibri" panose="020F0502020204030204" pitchFamily="34" charset="0"/>
              </a:rPr>
              <a:t>Bretovameran</a:t>
            </a:r>
            <a:endParaRPr lang="en-GB" sz="2000" dirty="0"/>
          </a:p>
        </p:txBody>
      </p:sp>
      <p:pic>
        <p:nvPicPr>
          <p:cNvPr id="8" name="Content Placeholder 7">
            <a:extLst>
              <a:ext uri="{FF2B5EF4-FFF2-40B4-BE49-F238E27FC236}">
                <a16:creationId xmlns:a16="http://schemas.microsoft.com/office/drawing/2014/main" id="{CF2DBB0E-8B97-E442-8830-6BDFD69ED17E}"/>
              </a:ext>
            </a:extLst>
          </p:cNvPr>
          <p:cNvPicPr>
            <a:picLocks noGrp="1" noChangeAspect="1"/>
          </p:cNvPicPr>
          <p:nvPr>
            <p:ph idx="1"/>
          </p:nvPr>
        </p:nvPicPr>
        <p:blipFill>
          <a:blip r:embed="rId4"/>
          <a:stretch>
            <a:fillRect/>
          </a:stretch>
        </p:blipFill>
        <p:spPr>
          <a:xfrm>
            <a:off x="8098606" y="1428759"/>
            <a:ext cx="2857500" cy="3467100"/>
          </a:xfrm>
        </p:spPr>
      </p:pic>
      <p:pic>
        <p:nvPicPr>
          <p:cNvPr id="10" name="Picture 9">
            <a:extLst>
              <a:ext uri="{FF2B5EF4-FFF2-40B4-BE49-F238E27FC236}">
                <a16:creationId xmlns:a16="http://schemas.microsoft.com/office/drawing/2014/main" id="{5D30642E-4FCB-F1DD-1700-196BB3AEDA8D}"/>
              </a:ext>
            </a:extLst>
          </p:cNvPr>
          <p:cNvPicPr>
            <a:picLocks noChangeAspect="1"/>
          </p:cNvPicPr>
          <p:nvPr/>
        </p:nvPicPr>
        <p:blipFill rotWithShape="1">
          <a:blip r:embed="rId5"/>
          <a:srcRect t="12629" b="10211"/>
          <a:stretch/>
        </p:blipFill>
        <p:spPr>
          <a:xfrm>
            <a:off x="1811252" y="1715678"/>
            <a:ext cx="5133160" cy="2922310"/>
          </a:xfrm>
          <a:prstGeom prst="rect">
            <a:avLst/>
          </a:prstGeom>
        </p:spPr>
      </p:pic>
      <p:sp>
        <p:nvSpPr>
          <p:cNvPr id="2" name="TextBox 1">
            <a:extLst>
              <a:ext uri="{FF2B5EF4-FFF2-40B4-BE49-F238E27FC236}">
                <a16:creationId xmlns:a16="http://schemas.microsoft.com/office/drawing/2014/main" id="{770C8DBF-E6A0-C9E1-E9A5-3287B4EC5BE3}"/>
              </a:ext>
            </a:extLst>
          </p:cNvPr>
          <p:cNvSpPr txBox="1"/>
          <p:nvPr/>
        </p:nvSpPr>
        <p:spPr>
          <a:xfrm>
            <a:off x="11165305" y="6377008"/>
            <a:ext cx="712270" cy="369332"/>
          </a:xfrm>
          <a:prstGeom prst="rect">
            <a:avLst/>
          </a:prstGeom>
          <a:noFill/>
        </p:spPr>
        <p:txBody>
          <a:bodyPr wrap="square" rtlCol="0">
            <a:spAutoFit/>
          </a:bodyPr>
          <a:lstStyle/>
          <a:p>
            <a:r>
              <a:rPr lang="en-GB" b="1" dirty="0">
                <a:solidFill>
                  <a:schemeClr val="bg1"/>
                </a:solidFill>
              </a:rPr>
              <a:t>31</a:t>
            </a:r>
          </a:p>
        </p:txBody>
      </p:sp>
    </p:spTree>
    <p:extLst>
      <p:ext uri="{BB962C8B-B14F-4D97-AF65-F5344CB8AC3E}">
        <p14:creationId xmlns:p14="http://schemas.microsoft.com/office/powerpoint/2010/main" val="1374422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7EAAB-7A77-8DF4-7A46-7DF0F893A17B}"/>
              </a:ext>
            </a:extLst>
          </p:cNvPr>
          <p:cNvSpPr>
            <a:spLocks noGrp="1"/>
          </p:cNvSpPr>
          <p:nvPr>
            <p:ph type="title"/>
          </p:nvPr>
        </p:nvSpPr>
        <p:spPr>
          <a:xfrm>
            <a:off x="136451" y="51465"/>
            <a:ext cx="11919098" cy="1325563"/>
          </a:xfrm>
        </p:spPr>
        <p:txBody>
          <a:bodyPr/>
          <a:lstStyle/>
          <a:p>
            <a:r>
              <a:rPr lang="en-GB" sz="3200" b="1" dirty="0"/>
              <a:t>Current licence approval to administer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4EF55F94-17A6-9170-836A-4BBDB4C7553D}"/>
              </a:ext>
            </a:extLst>
          </p:cNvPr>
          <p:cNvSpPr>
            <a:spLocks noGrp="1"/>
          </p:cNvSpPr>
          <p:nvPr>
            <p:ph idx="1"/>
          </p:nvPr>
        </p:nvSpPr>
        <p:spPr>
          <a:xfrm>
            <a:off x="714909" y="2905683"/>
            <a:ext cx="10995837" cy="3172388"/>
          </a:xfrm>
        </p:spPr>
        <p:txBody>
          <a:bodyPr/>
          <a:lstStyle/>
          <a:p>
            <a:pPr marL="0" indent="0">
              <a:buNone/>
            </a:pPr>
            <a:r>
              <a:rPr lang="en-GB" sz="2000" dirty="0">
                <a:effectLst/>
              </a:rPr>
              <a:t>This vaccine is indicated for the immunisation of </a:t>
            </a:r>
            <a:r>
              <a:rPr lang="en-GB" sz="2000" b="1" dirty="0">
                <a:effectLst/>
              </a:rPr>
              <a:t>adults and adolescents from </a:t>
            </a:r>
            <a:r>
              <a:rPr lang="en-GB" sz="2000" b="1" dirty="0"/>
              <a:t>12 years of age</a:t>
            </a:r>
            <a:r>
              <a:rPr lang="en-GB" sz="2000" dirty="0"/>
              <a:t> </a:t>
            </a:r>
            <a:r>
              <a:rPr lang="en-GB" sz="2000" dirty="0">
                <a:effectLst/>
              </a:rPr>
              <a:t>in accordance with the vaccine products to be used in the Autumn 2024 COVID-19 Vaccination programme </a:t>
            </a:r>
            <a:r>
              <a:rPr lang="en-GB" sz="2000" dirty="0">
                <a:hlinkClick r:id="rId3"/>
              </a:rPr>
              <a:t>Winter respiratory vaccination programme 2024 to 2025 (WHC/2024/033) (</a:t>
            </a:r>
            <a:r>
              <a:rPr lang="en-GB" sz="2000" dirty="0" err="1">
                <a:hlinkClick r:id="rId3"/>
              </a:rPr>
              <a:t>gov.wales</a:t>
            </a:r>
            <a:r>
              <a:rPr lang="en-GB" sz="2000" dirty="0">
                <a:hlinkClick r:id="rId3"/>
              </a:rPr>
              <a:t>)</a:t>
            </a:r>
            <a:r>
              <a:rPr lang="en-GB" sz="2000" dirty="0"/>
              <a:t> including </a:t>
            </a:r>
            <a:r>
              <a:rPr lang="en-GB" sz="2000" dirty="0">
                <a:effectLst/>
              </a:rPr>
              <a:t>recommendations given in </a:t>
            </a:r>
            <a:r>
              <a:rPr lang="en-GB" sz="2000" dirty="0">
                <a:effectLst/>
                <a:hlinkClick r:id="rId4"/>
              </a:rPr>
              <a:t>Chapter 14a </a:t>
            </a:r>
            <a:r>
              <a:rPr lang="en-GB" sz="2000" dirty="0">
                <a:effectLst/>
              </a:rPr>
              <a:t>of Immunisation Against Infectious Disease (the ‘Green Book’) and subsequent official correspondence/publications.</a:t>
            </a:r>
            <a:endParaRPr lang="en-GB" sz="2400" dirty="0"/>
          </a:p>
          <a:p>
            <a:endParaRPr lang="en-GB" sz="2000" dirty="0">
              <a:solidFill>
                <a:srgbClr val="002060"/>
              </a:solidFill>
            </a:endParaRPr>
          </a:p>
          <a:p>
            <a:endParaRPr lang="en-GB" sz="2000" dirty="0">
              <a:solidFill>
                <a:srgbClr val="002060"/>
              </a:solidFill>
            </a:endParaRPr>
          </a:p>
          <a:p>
            <a:pPr marL="0" indent="0" algn="ctr">
              <a:buNone/>
            </a:pPr>
            <a:r>
              <a:rPr lang="en-GB" sz="2000" dirty="0">
                <a:hlinkClick r:id="rId5"/>
              </a:rPr>
              <a:t>Comirnaty JN.1 30 micrograms/dose dispersion for injection - Summary of Product Characteristics (SmPC) - (</a:t>
            </a:r>
            <a:r>
              <a:rPr lang="en-GB" sz="2000" dirty="0" err="1">
                <a:hlinkClick r:id="rId5"/>
              </a:rPr>
              <a:t>emc</a:t>
            </a:r>
            <a:r>
              <a:rPr lang="en-GB" sz="2000" dirty="0">
                <a:hlinkClick r:id="rId5"/>
              </a:rPr>
              <a:t>) (medicines.org.uk)</a:t>
            </a:r>
            <a:endParaRPr lang="en-GB" sz="2000" dirty="0"/>
          </a:p>
          <a:p>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18AE5004-B813-7748-A383-05612621E525}"/>
              </a:ext>
            </a:extLst>
          </p:cNvPr>
          <p:cNvSpPr>
            <a:spLocks noGrp="1"/>
          </p:cNvSpPr>
          <p:nvPr>
            <p:ph type="sldNum" sz="quarter" idx="12"/>
          </p:nvPr>
        </p:nvSpPr>
        <p:spPr/>
        <p:txBody>
          <a:bodyPr/>
          <a:lstStyle/>
          <a:p>
            <a:fld id="{561D0CCE-8DCC-44DC-A653-AE62B1D84A52}" type="slidenum">
              <a:rPr lang="en-GB" smtClean="0"/>
              <a:pPr/>
              <a:t>32</a:t>
            </a:fld>
            <a:endParaRPr lang="en-GB"/>
          </a:p>
        </p:txBody>
      </p:sp>
      <p:pic>
        <p:nvPicPr>
          <p:cNvPr id="4" name="Content Placeholder 7">
            <a:extLst>
              <a:ext uri="{FF2B5EF4-FFF2-40B4-BE49-F238E27FC236}">
                <a16:creationId xmlns:a16="http://schemas.microsoft.com/office/drawing/2014/main" id="{31F85B23-4686-17C1-0B47-B63B86A8897F}"/>
              </a:ext>
            </a:extLst>
          </p:cNvPr>
          <p:cNvPicPr>
            <a:picLocks noChangeAspect="1"/>
          </p:cNvPicPr>
          <p:nvPr/>
        </p:nvPicPr>
        <p:blipFill>
          <a:blip r:embed="rId6"/>
          <a:stretch>
            <a:fillRect/>
          </a:stretch>
        </p:blipFill>
        <p:spPr>
          <a:xfrm>
            <a:off x="9716641" y="1019328"/>
            <a:ext cx="1440013" cy="1747216"/>
          </a:xfrm>
          <a:prstGeom prst="rect">
            <a:avLst/>
          </a:prstGeom>
        </p:spPr>
      </p:pic>
    </p:spTree>
    <p:extLst>
      <p:ext uri="{BB962C8B-B14F-4D97-AF65-F5344CB8AC3E}">
        <p14:creationId xmlns:p14="http://schemas.microsoft.com/office/powerpoint/2010/main" val="3349598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E681F-7865-6E79-581A-D445871CC13B}"/>
              </a:ext>
            </a:extLst>
          </p:cNvPr>
          <p:cNvSpPr>
            <a:spLocks noGrp="1"/>
          </p:cNvSpPr>
          <p:nvPr>
            <p:ph type="title"/>
          </p:nvPr>
        </p:nvSpPr>
        <p:spPr>
          <a:xfrm>
            <a:off x="838200" y="243208"/>
            <a:ext cx="10515600" cy="1325563"/>
          </a:xfrm>
        </p:spPr>
        <p:txBody>
          <a:bodyPr/>
          <a:lstStyle/>
          <a:p>
            <a:pPr algn="ctr"/>
            <a:r>
              <a:rPr lang="en-GB" sz="4000" b="1" dirty="0"/>
              <a:t>Patient Group Directions (PGDs) and </a:t>
            </a:r>
            <a:br>
              <a:rPr lang="en-GB" sz="4000" b="1" dirty="0"/>
            </a:br>
            <a:r>
              <a:rPr lang="en-GB" sz="4000" b="1" dirty="0"/>
              <a:t>National Protocols</a:t>
            </a:r>
          </a:p>
        </p:txBody>
      </p:sp>
      <p:sp>
        <p:nvSpPr>
          <p:cNvPr id="3" name="Content Placeholder 2">
            <a:extLst>
              <a:ext uri="{FF2B5EF4-FFF2-40B4-BE49-F238E27FC236}">
                <a16:creationId xmlns:a16="http://schemas.microsoft.com/office/drawing/2014/main" id="{8C4D45B6-5C47-9074-248E-9DE073F2D669}"/>
              </a:ext>
            </a:extLst>
          </p:cNvPr>
          <p:cNvSpPr>
            <a:spLocks noGrp="1"/>
          </p:cNvSpPr>
          <p:nvPr>
            <p:ph idx="1"/>
          </p:nvPr>
        </p:nvSpPr>
        <p:spPr>
          <a:xfrm>
            <a:off x="283779" y="1568771"/>
            <a:ext cx="11337149" cy="4351338"/>
          </a:xfrm>
        </p:spPr>
        <p:txBody>
          <a:bodyPr/>
          <a:lstStyle/>
          <a:p>
            <a:pPr marL="457200" lvl="1" indent="0">
              <a:buNone/>
            </a:pPr>
            <a:endParaRPr lang="en-GB" sz="2000" dirty="0"/>
          </a:p>
          <a:p>
            <a:endParaRPr lang="en-GB" dirty="0"/>
          </a:p>
        </p:txBody>
      </p:sp>
      <p:sp>
        <p:nvSpPr>
          <p:cNvPr id="5" name="Slide Number Placeholder 4">
            <a:extLst>
              <a:ext uri="{FF2B5EF4-FFF2-40B4-BE49-F238E27FC236}">
                <a16:creationId xmlns:a16="http://schemas.microsoft.com/office/drawing/2014/main" id="{ADAB8D12-92C6-2A33-A9A7-833C614B6CB3}"/>
              </a:ext>
            </a:extLst>
          </p:cNvPr>
          <p:cNvSpPr>
            <a:spLocks noGrp="1"/>
          </p:cNvSpPr>
          <p:nvPr>
            <p:ph type="sldNum" sz="quarter" idx="12"/>
          </p:nvPr>
        </p:nvSpPr>
        <p:spPr/>
        <p:txBody>
          <a:bodyPr/>
          <a:lstStyle/>
          <a:p>
            <a:fld id="{561D0CCE-8DCC-44DC-A653-AE62B1D84A52}" type="slidenum">
              <a:rPr lang="en-GB" smtClean="0"/>
              <a:pPr/>
              <a:t>33</a:t>
            </a:fld>
            <a:endParaRPr lang="en-GB"/>
          </a:p>
        </p:txBody>
      </p:sp>
      <p:sp>
        <p:nvSpPr>
          <p:cNvPr id="6" name="TextBox 5">
            <a:extLst>
              <a:ext uri="{FF2B5EF4-FFF2-40B4-BE49-F238E27FC236}">
                <a16:creationId xmlns:a16="http://schemas.microsoft.com/office/drawing/2014/main" id="{BD1AC3F7-2A47-182B-DA2A-D89DCF2A7475}"/>
              </a:ext>
            </a:extLst>
          </p:cNvPr>
          <p:cNvSpPr txBox="1"/>
          <p:nvPr/>
        </p:nvSpPr>
        <p:spPr>
          <a:xfrm>
            <a:off x="694553" y="2005012"/>
            <a:ext cx="11337149" cy="1754326"/>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2060"/>
                </a:solidFill>
                <a:effectLst/>
                <a:uLnTx/>
                <a:uFillTx/>
                <a:latin typeface="Arial"/>
                <a:ea typeface="Times New Roman" panose="02020603050405020304" pitchFamily="18" charset="0"/>
                <a:cs typeface="+mn-cs"/>
              </a:rPr>
              <a:t>A COVID19 mRNA vaccine PGD template for adults and children over 12 years old and National Protocol will be available to view here:  </a:t>
            </a:r>
            <a:r>
              <a:rPr kumimoji="0" lang="en-GB" sz="2400" b="0" i="0" u="none" strike="noStrike" kern="1200" cap="none" spc="0" normalizeH="0" baseline="0" noProof="0">
                <a:ln>
                  <a:noFill/>
                </a:ln>
                <a:solidFill>
                  <a:srgbClr val="212A73"/>
                </a:solidFill>
                <a:effectLst/>
                <a:uLnTx/>
                <a:uFillTx/>
                <a:latin typeface="Arial"/>
                <a:ea typeface="+mn-ea"/>
                <a:cs typeface="+mn-cs"/>
                <a:hlinkClick r:id="rId2"/>
              </a:rPr>
              <a:t>Patient Group Directions (PGD) - Welsh Medicines Advice Service (wales.nhs.uk)</a:t>
            </a:r>
            <a:r>
              <a:rPr kumimoji="0" lang="en-GB" sz="2400" b="0" i="0" u="none" strike="noStrike" kern="1200" cap="none" spc="0" normalizeH="0" baseline="0" noProof="0">
                <a:ln>
                  <a:noFill/>
                </a:ln>
                <a:solidFill>
                  <a:srgbClr val="212A73"/>
                </a:solidFill>
                <a:effectLst/>
                <a:uLnTx/>
                <a:uFillTx/>
                <a:latin typeface="Arial"/>
                <a:ea typeface="+mn-ea"/>
                <a:cs typeface="+mn-cs"/>
              </a:rPr>
              <a:t> </a:t>
            </a:r>
            <a:r>
              <a:rPr kumimoji="0" lang="en-GB" sz="2400" b="0" i="0" u="none" strike="noStrike" kern="1200" cap="none" spc="0" normalizeH="0" baseline="0" noProof="0">
                <a:ln>
                  <a:noFill/>
                </a:ln>
                <a:solidFill>
                  <a:srgbClr val="002060"/>
                </a:solidFill>
                <a:effectLst/>
                <a:uLnTx/>
                <a:uFillTx/>
                <a:latin typeface="Arial"/>
                <a:ea typeface="Times New Roman" panose="02020603050405020304" pitchFamily="18" charset="0"/>
                <a:cs typeface="+mn-cs"/>
              </a:rPr>
              <a:t>(contains information on both Pfizer Comirnaty JN.1 and Moderna Spikevax JN.1 products)</a:t>
            </a:r>
            <a:endParaRPr kumimoji="0" lang="en-GB" sz="2400" b="1"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7840792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650D5-BBE8-07DC-773E-F2A1DD4D7A5E}"/>
              </a:ext>
            </a:extLst>
          </p:cNvPr>
          <p:cNvSpPr>
            <a:spLocks noGrp="1"/>
          </p:cNvSpPr>
          <p:nvPr>
            <p:ph type="title"/>
          </p:nvPr>
        </p:nvSpPr>
        <p:spPr>
          <a:xfrm>
            <a:off x="838200" y="1"/>
            <a:ext cx="10515600" cy="1519517"/>
          </a:xfrm>
        </p:spPr>
        <p:txBody>
          <a:bodyPr/>
          <a:lstStyle/>
          <a:p>
            <a:pPr algn="ctr"/>
            <a:r>
              <a:rPr lang="en-GB" sz="3200" b="1" dirty="0"/>
              <a:t>Key features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5FA6C7E7-0FAB-7F36-7F79-8EE509EF5D24}"/>
              </a:ext>
            </a:extLst>
          </p:cNvPr>
          <p:cNvSpPr>
            <a:spLocks noGrp="1"/>
          </p:cNvSpPr>
          <p:nvPr>
            <p:ph idx="1"/>
          </p:nvPr>
        </p:nvSpPr>
        <p:spPr>
          <a:xfrm>
            <a:off x="657546" y="1519518"/>
            <a:ext cx="10696254" cy="3865338"/>
          </a:xfrm>
        </p:spPr>
        <p:txBody>
          <a:bodyPr/>
          <a:lstStyle/>
          <a:p>
            <a:pPr algn="l"/>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 </a:t>
            </a:r>
            <a:r>
              <a:rPr lang="en-GB" sz="2000" dirty="0" err="1">
                <a:effectLst/>
                <a:ea typeface="Calibri" panose="020F0502020204030204" pitchFamily="34" charset="0"/>
              </a:rPr>
              <a:t>Bretovameran</a:t>
            </a:r>
            <a:r>
              <a:rPr lang="en-GB" sz="2000" dirty="0">
                <a:effectLst/>
                <a:ea typeface="Calibri" panose="020F0502020204030204" pitchFamily="34" charset="0"/>
              </a:rPr>
              <a:t> </a:t>
            </a:r>
            <a:r>
              <a:rPr lang="en-GB" sz="2000" dirty="0"/>
              <a:t>is a single-stranded, 5’-capped messenger RNA (mRNA) produced using a cell-free in vitro transcription from the corresponding DNA templates, encoding the viral spike (S) protein of SARS-CoV-2 (JN.1). </a:t>
            </a:r>
            <a:endParaRPr lang="en-GB" sz="2000" dirty="0">
              <a:effectLst/>
              <a:ea typeface="Calibri" panose="020F0502020204030204" pitchFamily="34" charset="0"/>
            </a:endParaRPr>
          </a:p>
          <a:p>
            <a:pPr algn="l"/>
            <a:r>
              <a:rPr lang="en-GB" sz="2000" b="0" i="0" dirty="0">
                <a:effectLst/>
              </a:rPr>
              <a:t>The vaccine contains the genetic code (mRNA) of the spike protein, which is found on the surface of the SARS-CoV-2 virus. Once inside the body, the spike protein is produced, causing the immune system to recognise it and initiate an immune response. </a:t>
            </a:r>
          </a:p>
          <a:p>
            <a:pPr algn="l"/>
            <a:r>
              <a:rPr lang="en-GB" sz="2000" b="0" i="0" dirty="0">
                <a:effectLst/>
              </a:rPr>
              <a:t>This means that if the body later encounters the spike protein of the coronavirus, the immune system will recognise it and destroy it before causing infection. As there is no whole or live virus involved, the vaccines cannot cause COVID-19 disease. The mRNA is naturally degraded after a few days. </a:t>
            </a:r>
            <a:endParaRPr lang="en-GB" sz="2000" dirty="0">
              <a:solidFill>
                <a:srgbClr val="FFDD00"/>
              </a:solidFill>
              <a:hlinkClick r:id="rId2">
                <a:extLst>
                  <a:ext uri="{A12FA001-AC4F-418D-AE19-62706E023703}">
                    <ahyp:hlinkClr xmlns:ahyp="http://schemas.microsoft.com/office/drawing/2018/hyperlinkcolor" val="tx"/>
                  </a:ext>
                </a:extLst>
              </a:hlinkClick>
            </a:endParaRPr>
          </a:p>
          <a:p>
            <a:r>
              <a:rPr lang="en-GB" sz="2000" dirty="0">
                <a:solidFill>
                  <a:srgbClr val="00A7A7"/>
                </a:solidFill>
                <a:hlinkClick r:id="rId2">
                  <a:extLst>
                    <a:ext uri="{A12FA001-AC4F-418D-AE19-62706E023703}">
                      <ahyp:hlinkClr xmlns:ahyp="http://schemas.microsoft.com/office/drawing/2018/hyperlinkcolor" val="tx"/>
                    </a:ext>
                  </a:extLst>
                </a:hlinkClick>
              </a:rPr>
              <a:t>Home | Vaccine Knowledge Project (ox.ac.uk)</a:t>
            </a:r>
            <a:r>
              <a:rPr lang="en-GB" sz="2000" dirty="0">
                <a:solidFill>
                  <a:srgbClr val="00A7A7"/>
                </a:solidFill>
              </a:rPr>
              <a:t> </a:t>
            </a:r>
            <a:r>
              <a:rPr lang="en-GB" sz="2000" dirty="0"/>
              <a:t>has additional information about different types of vaccines and how they are manufactured.</a:t>
            </a:r>
          </a:p>
          <a:p>
            <a:endParaRPr lang="en-GB" dirty="0"/>
          </a:p>
        </p:txBody>
      </p:sp>
      <p:sp>
        <p:nvSpPr>
          <p:cNvPr id="5" name="Slide Number Placeholder 4">
            <a:extLst>
              <a:ext uri="{FF2B5EF4-FFF2-40B4-BE49-F238E27FC236}">
                <a16:creationId xmlns:a16="http://schemas.microsoft.com/office/drawing/2014/main" id="{6EB85D64-52C2-346E-F979-E2B47F4A06DE}"/>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37387343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128086"/>
            <a:ext cx="12267344" cy="1325563"/>
          </a:xfrm>
        </p:spPr>
        <p:txBody>
          <a:bodyPr/>
          <a:lstStyle/>
          <a:p>
            <a:pPr algn="ctr"/>
            <a:r>
              <a:rPr lang="en-GB" sz="3200" b="1" dirty="0"/>
              <a:t>List of excipients:</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38200" y="1253331"/>
            <a:ext cx="10515600" cy="4933368"/>
          </a:xfrm>
        </p:spPr>
        <p:txBody>
          <a:bodyPr/>
          <a:lstStyle/>
          <a:p>
            <a:pPr marL="0" indent="0">
              <a:buNone/>
            </a:pPr>
            <a:r>
              <a:rPr lang="en-GB" sz="2000" dirty="0"/>
              <a:t>This vaccine contains polyethylene glycol/macrogol </a:t>
            </a:r>
            <a:r>
              <a:rPr lang="en-GB" sz="2000" b="1" dirty="0"/>
              <a:t>(PEG)</a:t>
            </a:r>
          </a:p>
          <a:p>
            <a:r>
              <a:rPr lang="en-GB" sz="2000" dirty="0"/>
              <a:t>2-[(polyethylene glycol)-2000]-N,</a:t>
            </a:r>
          </a:p>
          <a:p>
            <a:r>
              <a:rPr lang="en-GB" sz="2000" dirty="0"/>
              <a:t>N-</a:t>
            </a:r>
            <a:r>
              <a:rPr lang="en-GB" sz="2000" dirty="0" err="1"/>
              <a:t>ditetradecylacetamide</a:t>
            </a:r>
            <a:r>
              <a:rPr lang="en-GB" sz="2000" dirty="0"/>
              <a:t> (ALC-0159) </a:t>
            </a:r>
          </a:p>
          <a:p>
            <a:r>
              <a:rPr lang="en-GB" sz="2000" dirty="0"/>
              <a:t>(4-hydroxybutyl)azanediyl)bis(hexane-6,1-diyl)bis(2-hexyldecanoate) (ALC-0315)</a:t>
            </a:r>
          </a:p>
          <a:p>
            <a:r>
              <a:rPr lang="en-GB" sz="2000" dirty="0"/>
              <a:t>1,2-Distearoyl-sn-glycero-3-phosphocholine (DSPC)</a:t>
            </a:r>
          </a:p>
          <a:p>
            <a:r>
              <a:rPr lang="en-GB" sz="2000" dirty="0"/>
              <a:t> Cholesterol</a:t>
            </a:r>
          </a:p>
          <a:p>
            <a:r>
              <a:rPr lang="en-GB" sz="2000" dirty="0"/>
              <a:t> Trometamol</a:t>
            </a:r>
          </a:p>
          <a:p>
            <a:r>
              <a:rPr lang="en-GB" sz="2000" dirty="0"/>
              <a:t> Trometamol hydrochloride</a:t>
            </a:r>
          </a:p>
          <a:p>
            <a:r>
              <a:rPr lang="en-GB" sz="2000" dirty="0"/>
              <a:t> Sucrose</a:t>
            </a:r>
          </a:p>
          <a:p>
            <a:r>
              <a:rPr lang="en-GB" sz="2000" dirty="0"/>
              <a:t> Water for injections </a:t>
            </a:r>
          </a:p>
          <a:p>
            <a:pPr marL="0" indent="0" algn="ctr">
              <a:buNone/>
            </a:pPr>
            <a:r>
              <a:rPr lang="en-GB" sz="1800" dirty="0">
                <a:solidFill>
                  <a:srgbClr val="00A7A7"/>
                </a:solidFill>
                <a:hlinkClick r:id="rId3">
                  <a:extLst>
                    <a:ext uri="{A12FA001-AC4F-418D-AE19-62706E023703}">
                      <ahyp:hlinkClr xmlns:ahyp="http://schemas.microsoft.com/office/drawing/2018/hyperlinkcolor" val="tx"/>
                    </a:ext>
                  </a:extLst>
                </a:hlinkClick>
              </a:rPr>
              <a:t>Comirnaty JN.1 30 micrograms/dose dispersion for injection - Summary of Product Characteristics (SmPC) - (</a:t>
            </a:r>
            <a:r>
              <a:rPr lang="en-GB" sz="1800" dirty="0" err="1">
                <a:solidFill>
                  <a:srgbClr val="00A7A7"/>
                </a:solidFill>
                <a:hlinkClick r:id="rId3">
                  <a:extLst>
                    <a:ext uri="{A12FA001-AC4F-418D-AE19-62706E023703}">
                      <ahyp:hlinkClr xmlns:ahyp="http://schemas.microsoft.com/office/drawing/2018/hyperlinkcolor" val="tx"/>
                    </a:ext>
                  </a:extLst>
                </a:hlinkClick>
              </a:rPr>
              <a:t>emc</a:t>
            </a:r>
            <a:r>
              <a:rPr lang="en-GB" sz="1800" dirty="0">
                <a:solidFill>
                  <a:srgbClr val="00A7A7"/>
                </a:solidFill>
                <a:hlinkClick r:id="rId3">
                  <a:extLst>
                    <a:ext uri="{A12FA001-AC4F-418D-AE19-62706E023703}">
                      <ahyp:hlinkClr xmlns:ahyp="http://schemas.microsoft.com/office/drawing/2018/hyperlinkcolor" val="tx"/>
                    </a:ext>
                  </a:extLst>
                </a:hlinkClick>
              </a:rPr>
              <a:t>) (medicines.org.uk)</a:t>
            </a:r>
            <a:endParaRPr lang="en-GB" sz="1800" dirty="0">
              <a:solidFill>
                <a:srgbClr val="00A7A7"/>
              </a:solidFill>
            </a:endParaRPr>
          </a:p>
          <a:p>
            <a:endParaRPr lang="en-GB" sz="2000" dirty="0"/>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35</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287731" y="5817367"/>
            <a:ext cx="6102848" cy="369332"/>
          </a:xfrm>
          <a:prstGeom prst="rect">
            <a:avLst/>
          </a:prstGeom>
          <a:noFill/>
        </p:spPr>
        <p:txBody>
          <a:bodyPr wrap="square">
            <a:spAutoFit/>
          </a:bodyPr>
          <a:lstStyle/>
          <a:p>
            <a:r>
              <a:rPr lang="en-GB" sz="1800" dirty="0">
                <a:hlinkClick r:id="rId4"/>
              </a:rPr>
              <a:t>Vaccine ingredients | Vaccine Knowledge (ox.ac.uk)</a:t>
            </a:r>
            <a:endParaRPr lang="en-GB" sz="1800" dirty="0"/>
          </a:p>
        </p:txBody>
      </p:sp>
    </p:spTree>
    <p:extLst>
      <p:ext uri="{BB962C8B-B14F-4D97-AF65-F5344CB8AC3E}">
        <p14:creationId xmlns:p14="http://schemas.microsoft.com/office/powerpoint/2010/main" val="35862127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69259" y="152026"/>
            <a:ext cx="10515600" cy="522381"/>
          </a:xfrm>
        </p:spPr>
        <p:txBody>
          <a:bodyPr>
            <a:normAutofit fontScale="90000"/>
          </a:bodyPr>
          <a:lstStyle/>
          <a:p>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446238" y="811299"/>
            <a:ext cx="11494749" cy="5235402"/>
          </a:xfrm>
        </p:spPr>
        <p:txBody>
          <a:bodyPr/>
          <a:lstStyle/>
          <a:p>
            <a:r>
              <a:rPr lang="en-GB" sz="2000" dirty="0"/>
              <a:t>The Pfizer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 </a:t>
            </a:r>
            <a:r>
              <a:rPr lang="en-GB" sz="2000" dirty="0"/>
              <a:t>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endParaRPr lang="en-GB" sz="2000" strike="sngStrike" dirty="0"/>
          </a:p>
          <a:p>
            <a:pPr marL="285750" indent="-285750">
              <a:buFont typeface="Arial" panose="020B0604020202020204" pitchFamily="34" charset="0"/>
              <a:buChar char="•"/>
            </a:pPr>
            <a:r>
              <a:rPr lang="en-GB" sz="2000" dirty="0"/>
              <a:t>Patients with undiagnosed PEG allergy often have a history of immediate onset-unexplained anaphylaxis or anaphylaxis to multiple classes of drugs or an unexplained anaphylaxis. Such individuals </a:t>
            </a:r>
            <a:r>
              <a:rPr lang="en-GB" sz="2000" b="1" dirty="0"/>
              <a:t>should not be vaccinated with</a:t>
            </a:r>
            <a:r>
              <a:rPr lang="en-GB" sz="1800" dirty="0">
                <a:effectLst/>
                <a:latin typeface="Arial" panose="020B0604020202020204" pitchFamily="34" charset="0"/>
                <a:ea typeface="Calibri" panose="020F0502020204030204" pitchFamily="34" charset="0"/>
              </a:rPr>
              <a:t> </a:t>
            </a:r>
            <a:r>
              <a:rPr lang="en-GB" sz="1800" b="1" dirty="0">
                <a:effectLst/>
                <a:latin typeface="Arial" panose="020B0604020202020204" pitchFamily="34" charset="0"/>
                <a:ea typeface="Calibri" panose="020F0502020204030204" pitchFamily="34" charset="0"/>
              </a:rPr>
              <a:t>Pfizer</a:t>
            </a:r>
            <a:r>
              <a:rPr lang="en-GB" sz="18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Comirnaty</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JN.1 30 microgram per dose dispersion for injection COVID-19 mRNA Vaccine (or any other COVID-19 vaccine containing polyethylene glycol (PEG)) </a:t>
            </a:r>
            <a:r>
              <a:rPr lang="en-GB" sz="2000" b="1" dirty="0"/>
              <a:t>except on the expert advice of an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12</a:t>
            </a:r>
          </a:p>
        </p:txBody>
      </p:sp>
    </p:spTree>
    <p:extLst>
      <p:ext uri="{BB962C8B-B14F-4D97-AF65-F5344CB8AC3E}">
        <p14:creationId xmlns:p14="http://schemas.microsoft.com/office/powerpoint/2010/main" val="20927050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1365D-09AF-4CC3-99FE-3421BF19A97E}"/>
              </a:ext>
            </a:extLst>
          </p:cNvPr>
          <p:cNvSpPr>
            <a:spLocks noGrp="1"/>
          </p:cNvSpPr>
          <p:nvPr>
            <p:ph type="title"/>
          </p:nvPr>
        </p:nvSpPr>
        <p:spPr>
          <a:xfrm>
            <a:off x="0" y="0"/>
            <a:ext cx="12192000" cy="1325563"/>
          </a:xfrm>
        </p:spPr>
        <p:txBody>
          <a:bodyPr/>
          <a:lstStyle/>
          <a:p>
            <a:pPr algn="ctr"/>
            <a:r>
              <a:rPr lang="en-GB" sz="3200" b="1" dirty="0"/>
              <a:t>Storage and handling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DCABD77F-4B1E-44D7-83F9-4257908B353C}"/>
              </a:ext>
            </a:extLst>
          </p:cNvPr>
          <p:cNvSpPr>
            <a:spLocks noGrp="1"/>
          </p:cNvSpPr>
          <p:nvPr>
            <p:ph idx="1"/>
          </p:nvPr>
        </p:nvSpPr>
        <p:spPr>
          <a:xfrm>
            <a:off x="316317" y="1449271"/>
            <a:ext cx="7955813" cy="4749510"/>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 </a:t>
            </a:r>
            <a:r>
              <a:rPr lang="en-GB" sz="2000" dirty="0"/>
              <a:t>will be coming into NHS Wales </a:t>
            </a:r>
            <a:r>
              <a:rPr lang="en-GB" sz="2000" dirty="0">
                <a:effectLst/>
                <a:ea typeface="Calibri" panose="020F0502020204030204" pitchFamily="34" charset="0"/>
              </a:rPr>
              <a:t>thawed from UKHSA, it will already have the expiry date and time labelled on the box.  </a:t>
            </a:r>
          </a:p>
          <a:p>
            <a:pPr algn="just"/>
            <a:r>
              <a:rPr lang="en-GB" sz="2000" dirty="0">
                <a:effectLst/>
                <a:ea typeface="Calibri" panose="020F0502020204030204" pitchFamily="34" charset="0"/>
              </a:rPr>
              <a:t>The vaccine may then be delivered to where it is going to be administered thawed but refrigerated between +2ºC to +8ºC.</a:t>
            </a:r>
          </a:p>
          <a:p>
            <a:pPr algn="just"/>
            <a:r>
              <a:rPr lang="en-GB" sz="2000" dirty="0">
                <a:effectLst/>
                <a:ea typeface="Calibri" panose="020F0502020204030204" pitchFamily="34" charset="0"/>
              </a:rPr>
              <a:t>Thawed vaccine must be transferred immediately to a vaccine fridge on arrival and stored in a carefully monitored temperature range of +2ºC to +8ºC.</a:t>
            </a:r>
          </a:p>
          <a:p>
            <a:pPr algn="just"/>
            <a:r>
              <a:rPr lang="en-GB" sz="2000" dirty="0">
                <a:effectLst/>
                <a:ea typeface="Calibri" panose="020F0502020204030204" pitchFamily="34" charset="0"/>
              </a:rPr>
              <a:t>Once thawed, the unopened vaccine may be stored refrigerated at +2ºC to +8ºC, protected from light, for up to 10 weeks.</a:t>
            </a:r>
          </a:p>
          <a:p>
            <a:r>
              <a:rPr lang="en-GB" sz="2000" dirty="0"/>
              <a:t>Stability data indicate the vial can be stored for up to 24 hours at temperatures of +8 °C to +30 °C, including up to 12 hours following first puncture. </a:t>
            </a:r>
          </a:p>
        </p:txBody>
      </p:sp>
      <p:sp>
        <p:nvSpPr>
          <p:cNvPr id="5" name="Slide Number Placeholder 4">
            <a:extLst>
              <a:ext uri="{FF2B5EF4-FFF2-40B4-BE49-F238E27FC236}">
                <a16:creationId xmlns:a16="http://schemas.microsoft.com/office/drawing/2014/main" id="{D228B8FB-67AF-467E-9F03-3B92589E1C0A}"/>
              </a:ext>
            </a:extLst>
          </p:cNvPr>
          <p:cNvSpPr>
            <a:spLocks noGrp="1"/>
          </p:cNvSpPr>
          <p:nvPr>
            <p:ph type="sldNum" sz="quarter" idx="12"/>
          </p:nvPr>
        </p:nvSpPr>
        <p:spPr/>
        <p:txBody>
          <a:bodyPr/>
          <a:lstStyle/>
          <a:p>
            <a:fld id="{561D0CCE-8DCC-44DC-A653-AE62B1D84A52}" type="slidenum">
              <a:rPr lang="en-GB" smtClean="0"/>
              <a:pPr/>
              <a:t>37</a:t>
            </a:fld>
            <a:endParaRPr lang="en-GB"/>
          </a:p>
        </p:txBody>
      </p:sp>
      <p:cxnSp>
        <p:nvCxnSpPr>
          <p:cNvPr id="8" name="Straight Arrow Connector 7">
            <a:extLst>
              <a:ext uri="{FF2B5EF4-FFF2-40B4-BE49-F238E27FC236}">
                <a16:creationId xmlns:a16="http://schemas.microsoft.com/office/drawing/2014/main" id="{DCF08A5A-5C00-4C4C-262B-8CDE4DF5C538}"/>
              </a:ext>
            </a:extLst>
          </p:cNvPr>
          <p:cNvCxnSpPr>
            <a:cxnSpLocks/>
          </p:cNvCxnSpPr>
          <p:nvPr/>
        </p:nvCxnSpPr>
        <p:spPr>
          <a:xfrm>
            <a:off x="6550648" y="2438489"/>
            <a:ext cx="18797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6A4F051-0252-B747-356C-12B832123C22}"/>
              </a:ext>
            </a:extLst>
          </p:cNvPr>
          <p:cNvPicPr>
            <a:picLocks noChangeAspect="1"/>
          </p:cNvPicPr>
          <p:nvPr/>
        </p:nvPicPr>
        <p:blipFill rotWithShape="1">
          <a:blip r:embed="rId3"/>
          <a:srcRect t="12629" b="10211"/>
          <a:stretch/>
        </p:blipFill>
        <p:spPr>
          <a:xfrm>
            <a:off x="8430399" y="1684184"/>
            <a:ext cx="3445284" cy="1961402"/>
          </a:xfrm>
          <a:prstGeom prst="rect">
            <a:avLst/>
          </a:prstGeom>
        </p:spPr>
      </p:pic>
      <p:sp>
        <p:nvSpPr>
          <p:cNvPr id="7" name="TextBox 6">
            <a:extLst>
              <a:ext uri="{FF2B5EF4-FFF2-40B4-BE49-F238E27FC236}">
                <a16:creationId xmlns:a16="http://schemas.microsoft.com/office/drawing/2014/main" id="{30C982B8-6B34-F6ED-4BC5-AB6424A0B4EF}"/>
              </a:ext>
            </a:extLst>
          </p:cNvPr>
          <p:cNvSpPr txBox="1"/>
          <p:nvPr/>
        </p:nvSpPr>
        <p:spPr>
          <a:xfrm>
            <a:off x="316317" y="6277302"/>
            <a:ext cx="10645541" cy="523220"/>
          </a:xfrm>
          <a:prstGeom prst="rect">
            <a:avLst/>
          </a:prstGeom>
          <a:noFill/>
        </p:spPr>
        <p:txBody>
          <a:bodyPr wrap="square">
            <a:spAutoFit/>
          </a:bodyPr>
          <a:lstStyle/>
          <a:p>
            <a:r>
              <a:rPr lang="en-GB" sz="1400" dirty="0">
                <a:hlinkClick r:id="rId4"/>
              </a:rPr>
              <a:t>Comirnaty JN.1 30 micrograms/dose dispersion for injection - Summary of Product Characteristics (SmPC) - (</a:t>
            </a:r>
            <a:r>
              <a:rPr lang="en-GB" sz="1400" dirty="0" err="1">
                <a:hlinkClick r:id="rId4"/>
              </a:rPr>
              <a:t>emc</a:t>
            </a:r>
            <a:r>
              <a:rPr lang="en-GB" sz="1400" dirty="0">
                <a:hlinkClick r:id="rId4"/>
              </a:rPr>
              <a:t>) (medicines.org.uk)</a:t>
            </a:r>
            <a:endParaRPr lang="en-GB" sz="1400" dirty="0"/>
          </a:p>
        </p:txBody>
      </p:sp>
    </p:spTree>
    <p:extLst>
      <p:ext uri="{BB962C8B-B14F-4D97-AF65-F5344CB8AC3E}">
        <p14:creationId xmlns:p14="http://schemas.microsoft.com/office/powerpoint/2010/main" val="2646600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C205-2BE3-4F27-B15B-693330F66D2A}"/>
              </a:ext>
            </a:extLst>
          </p:cNvPr>
          <p:cNvSpPr>
            <a:spLocks noGrp="1"/>
          </p:cNvSpPr>
          <p:nvPr>
            <p:ph type="title"/>
          </p:nvPr>
        </p:nvSpPr>
        <p:spPr>
          <a:xfrm>
            <a:off x="210879" y="23509"/>
            <a:ext cx="11770242" cy="1325563"/>
          </a:xfrm>
        </p:spPr>
        <p:txBody>
          <a:bodyPr/>
          <a:lstStyle/>
          <a:p>
            <a:pPr algn="ctr"/>
            <a:r>
              <a:rPr lang="en-GB" sz="3600" b="1" dirty="0"/>
              <a:t>Indication for use of</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30 microgram per dose dispersion for injection COVID-19 mRNA Vaccine</a:t>
            </a:r>
            <a:br>
              <a:rPr lang="en-GB" sz="3600" dirty="0"/>
            </a:br>
            <a:endParaRPr lang="en-GB" sz="3600" dirty="0"/>
          </a:p>
        </p:txBody>
      </p:sp>
      <p:sp>
        <p:nvSpPr>
          <p:cNvPr id="3" name="Content Placeholder 2">
            <a:extLst>
              <a:ext uri="{FF2B5EF4-FFF2-40B4-BE49-F238E27FC236}">
                <a16:creationId xmlns:a16="http://schemas.microsoft.com/office/drawing/2014/main" id="{71802876-7A05-4EF6-99AB-B31D9DBD7C27}"/>
              </a:ext>
            </a:extLst>
          </p:cNvPr>
          <p:cNvSpPr>
            <a:spLocks noGrp="1"/>
          </p:cNvSpPr>
          <p:nvPr>
            <p:ph idx="1"/>
          </p:nvPr>
        </p:nvSpPr>
        <p:spPr>
          <a:xfrm>
            <a:off x="263106" y="1766315"/>
            <a:ext cx="11770242" cy="4285808"/>
          </a:xfrm>
        </p:spPr>
        <p:txBody>
          <a:bodyPr/>
          <a:lstStyle/>
          <a:p>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 </a:t>
            </a:r>
            <a:r>
              <a:rPr lang="en-GB" sz="2000" dirty="0"/>
              <a:t>is indicated for the immunisation of individuals aged 12 years and over to prevent COVID-19 caused by SARS-CoV-2. </a:t>
            </a:r>
          </a:p>
          <a:p>
            <a:r>
              <a:rPr lang="en-GB" sz="2000" dirty="0"/>
              <a:t>There should be an interval of at least </a:t>
            </a:r>
            <a:r>
              <a:rPr lang="en-GB" sz="2000" b="1" dirty="0"/>
              <a:t>3 months </a:t>
            </a:r>
            <a:r>
              <a:rPr lang="en-GB" sz="2000" dirty="0"/>
              <a:t>between administration of the</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a:t>
            </a:r>
            <a:r>
              <a:rPr lang="en-GB" sz="2000" dirty="0"/>
              <a:t> and previous dose of a COVID-19 vaccine.* </a:t>
            </a:r>
          </a:p>
          <a:p>
            <a:r>
              <a:rPr lang="en-GB" sz="2000" dirty="0"/>
              <a:t>Pfizer Comirnaty® JN.1 30 microgram per dose dispersion for injection COVID-19 mRNA Vaccine can be offered when someone attends for primary vaccination</a:t>
            </a:r>
            <a:endParaRPr lang="en-GB" sz="2000" b="1" dirty="0"/>
          </a:p>
          <a:p>
            <a:endParaRPr lang="en-GB" dirty="0"/>
          </a:p>
        </p:txBody>
      </p:sp>
      <p:sp>
        <p:nvSpPr>
          <p:cNvPr id="5" name="Slide Number Placeholder 4">
            <a:extLst>
              <a:ext uri="{FF2B5EF4-FFF2-40B4-BE49-F238E27FC236}">
                <a16:creationId xmlns:a16="http://schemas.microsoft.com/office/drawing/2014/main" id="{6AEB83D7-FAAE-4FCB-A5F5-E548788E7374}"/>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37013952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1198336"/>
            <a:ext cx="11866391" cy="4740015"/>
          </a:xfrm>
        </p:spPr>
        <p:txBody>
          <a:bodyPr/>
          <a:lstStyle/>
          <a:p>
            <a:pPr marL="0" indent="0" fontAlgn="base">
              <a:buNone/>
            </a:pPr>
            <a:r>
              <a:rPr lang="en-GB" sz="1800" dirty="0"/>
              <a:t>Before giving the vaccine, you need to check whether the person to be vaccinated:</a:t>
            </a:r>
          </a:p>
          <a:p>
            <a:pPr fontAlgn="base"/>
            <a:r>
              <a:rPr lang="en-GB" sz="1800" dirty="0"/>
              <a:t>Is eligible to receive the Pfizer </a:t>
            </a:r>
            <a:r>
              <a:rPr lang="en-GB" sz="1800" dirty="0">
                <a:effectLst/>
                <a:latin typeface="Arial" panose="020B0604020202020204" pitchFamily="34" charset="0"/>
                <a:ea typeface="Calibri" panose="020F0502020204030204" pitchFamily="34" charset="0"/>
              </a:rPr>
              <a:t>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30 microgram per dose dispersion for injection COVID-19 mRNA Vaccine.</a:t>
            </a:r>
            <a:r>
              <a:rPr lang="en-GB" sz="1800" strike="sngStrike" dirty="0"/>
              <a:t> </a:t>
            </a:r>
          </a:p>
          <a:p>
            <a:pPr lvl="0" fontAlgn="base"/>
            <a:r>
              <a:rPr lang="en-GB" sz="1800" dirty="0"/>
              <a:t>Has any contraindications or precautions to</a:t>
            </a:r>
            <a:r>
              <a:rPr lang="en-GB" sz="1800" dirty="0">
                <a:effectLst/>
                <a:latin typeface="Arial" panose="020B0604020202020204" pitchFamily="34" charset="0"/>
                <a:ea typeface="Calibri" panose="020F0502020204030204" pitchFamily="34" charset="0"/>
              </a:rPr>
              <a:t> 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30 microgram per dose dispersion for injection COVID-19 mRNA Vaccine</a:t>
            </a:r>
          </a:p>
          <a:p>
            <a:pPr lvl="0" fontAlgn="base"/>
            <a:r>
              <a:rPr lang="en-GB" sz="1800" dirty="0"/>
              <a:t>Has not received any COVID-19 vaccination in the previous 3 months. The </a:t>
            </a:r>
            <a:r>
              <a:rPr lang="en-GB" sz="1800" u="sng" dirty="0">
                <a:hlinkClick r:id="rId3"/>
              </a:rPr>
              <a:t>Green Book COVID-19 chapter 14a</a:t>
            </a:r>
            <a:r>
              <a:rPr lang="en-GB" sz="18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18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800" u="sng" dirty="0">
                <a:hlinkClick r:id="rId3"/>
              </a:rPr>
              <a:t>Green Book COVID-19 chapter 14a</a:t>
            </a:r>
            <a:endParaRPr lang="en-GB" sz="1800" dirty="0"/>
          </a:p>
          <a:p>
            <a:pPr lvl="0" fontAlgn="base"/>
            <a:r>
              <a:rPr lang="en-GB" sz="1800" b="1" dirty="0"/>
              <a:t>Operational flexibility is permitted to offer the seasonal dose to eligible individuals expected to reach the target age during campaign windows.</a:t>
            </a:r>
          </a:p>
          <a:p>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48855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838200" y="-35084"/>
            <a:ext cx="11069548" cy="785581"/>
          </a:xfrm>
        </p:spPr>
        <p:txBody>
          <a:bodyPr/>
          <a:lstStyle/>
          <a:p>
            <a:r>
              <a:rPr lang="en-GB" sz="3600" b="1" dirty="0">
                <a:solidFill>
                  <a:schemeClr val="tx1"/>
                </a:solidFill>
              </a:rPr>
              <a:t>Pre-requisites to administering COVID-19 vaccine</a:t>
            </a:r>
            <a:endParaRPr lang="en-GB" sz="3600" b="1" dirty="0"/>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284252" y="550909"/>
            <a:ext cx="11907748" cy="4351338"/>
          </a:xfrm>
        </p:spPr>
        <p:txBody>
          <a:bodyPr/>
          <a:lstStyle/>
          <a:p>
            <a:pPr marL="0" indent="0">
              <a:spcAft>
                <a:spcPts val="600"/>
              </a:spcAft>
              <a:buNone/>
            </a:pPr>
            <a:r>
              <a:rPr lang="en-GB" sz="1600" dirty="0"/>
              <a:t>Before administering COVID-19 vaccine, you should have:</a:t>
            </a:r>
          </a:p>
          <a:p>
            <a:pPr marL="285750" indent="-285750">
              <a:spcAft>
                <a:spcPts val="600"/>
              </a:spcAft>
              <a:buFont typeface="Arial" panose="020B0604020202020204" pitchFamily="34" charset="0"/>
              <a:buChar char="•"/>
            </a:pPr>
            <a:r>
              <a:rPr lang="en-GB" sz="1600" dirty="0"/>
              <a:t>Undertaken training in the management of anaphylaxis and Basic Life Support as specified by policy for your local area.</a:t>
            </a:r>
          </a:p>
          <a:p>
            <a:pPr marL="285750" indent="-285750">
              <a:spcAft>
                <a:spcPts val="600"/>
              </a:spcAft>
              <a:buFont typeface="Arial" panose="020B0604020202020204" pitchFamily="34" charset="0"/>
              <a:buChar char="•"/>
            </a:pPr>
            <a:r>
              <a:rPr lang="en-GB" sz="1600" dirty="0"/>
              <a:t>Undertaken any additional statutory and mandatory training as required by your employer.</a:t>
            </a:r>
          </a:p>
          <a:p>
            <a:pPr marL="285750" indent="-285750">
              <a:spcAft>
                <a:spcPts val="600"/>
              </a:spcAft>
              <a:buFont typeface="Arial" panose="020B0604020202020204" pitchFamily="34" charset="0"/>
              <a:buChar char="•"/>
            </a:pPr>
            <a:r>
              <a:rPr lang="en-GB" sz="1600" dirty="0"/>
              <a:t>Received COVID-19 vaccine training through attending a taught session and/or eLearning.</a:t>
            </a:r>
          </a:p>
          <a:p>
            <a:pPr marL="742950" lvl="1" indent="-285750">
              <a:spcAft>
                <a:spcPts val="600"/>
              </a:spcAft>
            </a:pPr>
            <a:r>
              <a:rPr lang="en-GB" sz="1200" dirty="0"/>
              <a:t>COVID-19 core eLearning module and vaccine specific modules are available to access here: </a:t>
            </a:r>
            <a:r>
              <a:rPr lang="en-GB" sz="1200" dirty="0">
                <a:hlinkClick r:id="rId3"/>
              </a:rPr>
              <a:t>Immunisation eLearning - Public Health Wales (</a:t>
            </a:r>
            <a:r>
              <a:rPr lang="en-GB" sz="1200" dirty="0" err="1">
                <a:hlinkClick r:id="rId3"/>
              </a:rPr>
              <a:t>nhs.wales</a:t>
            </a:r>
            <a:r>
              <a:rPr lang="en-GB" sz="1200" dirty="0">
                <a:hlinkClick r:id="rId3"/>
              </a:rPr>
              <a:t>)</a:t>
            </a:r>
            <a:endParaRPr lang="en-GB" sz="1200" dirty="0"/>
          </a:p>
          <a:p>
            <a:pPr marL="285750" indent="-285750">
              <a:spcAft>
                <a:spcPts val="600"/>
              </a:spcAft>
              <a:buFont typeface="Arial" panose="020B0604020202020204" pitchFamily="34" charset="0"/>
              <a:buChar char="•"/>
            </a:pPr>
            <a:r>
              <a:rPr lang="en-GB" sz="1600" dirty="0"/>
              <a:t>Received practical training in COVID-19 vaccine preparation and administration (*if required)</a:t>
            </a:r>
          </a:p>
          <a:p>
            <a:pPr marL="285750" indent="-285750">
              <a:spcAft>
                <a:spcPts val="600"/>
              </a:spcAft>
            </a:pPr>
            <a:r>
              <a:rPr lang="en-US" sz="1600" dirty="0">
                <a:solidFill>
                  <a:srgbClr val="002060"/>
                </a:solidFill>
                <a:effectLst/>
                <a:ea typeface="Times New Roman" panose="02020603050405020304" pitchFamily="18" charset="0"/>
                <a:cs typeface="Times New Roman" panose="02020603050405020304" pitchFamily="18" charset="0"/>
              </a:rPr>
              <a:t>All new COVID-19 </a:t>
            </a:r>
            <a:r>
              <a:rPr lang="en-US" sz="1600" dirty="0" err="1">
                <a:solidFill>
                  <a:srgbClr val="002060"/>
                </a:solidFill>
                <a:effectLst/>
                <a:ea typeface="Times New Roman" panose="02020603050405020304" pitchFamily="18" charset="0"/>
                <a:cs typeface="Times New Roman" panose="02020603050405020304" pitchFamily="18" charset="0"/>
              </a:rPr>
              <a:t>immunisers</a:t>
            </a:r>
            <a:r>
              <a:rPr lang="en-US" sz="1600" dirty="0">
                <a:solidFill>
                  <a:srgbClr val="002060"/>
                </a:solidFill>
                <a:effectLst/>
                <a:ea typeface="Times New Roman" panose="02020603050405020304" pitchFamily="18" charset="0"/>
                <a:cs typeface="Times New Roman" panose="02020603050405020304" pitchFamily="18" charset="0"/>
              </a:rPr>
              <a:t> should complete a competency assessment, for formal assessment and sign-off of their clinical competency. The competencies required will depend on the individual service area and the role of the </a:t>
            </a:r>
            <a:r>
              <a:rPr lang="en-US" sz="1600" dirty="0" err="1">
                <a:solidFill>
                  <a:srgbClr val="002060"/>
                </a:solidFill>
                <a:effectLst/>
                <a:ea typeface="Times New Roman" panose="02020603050405020304" pitchFamily="18" charset="0"/>
                <a:cs typeface="Times New Roman" panose="02020603050405020304" pitchFamily="18" charset="0"/>
              </a:rPr>
              <a:t>immuniser</a:t>
            </a:r>
            <a:r>
              <a:rPr lang="en-US" sz="1600" dirty="0">
                <a:solidFill>
                  <a:srgbClr val="002060"/>
                </a:solidFill>
                <a:effectLst/>
                <a:ea typeface="Times New Roman" panose="02020603050405020304" pitchFamily="18" charset="0"/>
                <a:cs typeface="Times New Roman" panose="02020603050405020304" pitchFamily="18" charset="0"/>
              </a:rPr>
              <a:t>. The RCN competency assessment tool is available here: </a:t>
            </a:r>
            <a:r>
              <a:rPr lang="en-US" sz="1600" u="sng" dirty="0">
                <a:solidFill>
                  <a:srgbClr val="0000FF"/>
                </a:solidFill>
                <a:effectLst/>
                <a:ea typeface="Times New Roman" panose="02020603050405020304" pitchFamily="18" charset="0"/>
                <a:cs typeface="Times New Roman" panose="02020603050405020304" pitchFamily="18" charset="0"/>
                <a:hlinkClick r:id="rId4"/>
              </a:rPr>
              <a:t>Immunisation Knowledge and Skills Competence Assessment Tool</a:t>
            </a:r>
            <a:r>
              <a:rPr lang="en-US" sz="1600" u="sng" dirty="0">
                <a:solidFill>
                  <a:srgbClr val="0000FF"/>
                </a:solidFill>
                <a:effectLst/>
                <a:ea typeface="Times New Roman" panose="02020603050405020304" pitchFamily="18" charset="0"/>
                <a:cs typeface="Times New Roman" panose="02020603050405020304" pitchFamily="18" charset="0"/>
              </a:rPr>
              <a:t>.</a:t>
            </a:r>
            <a:endParaRPr lang="en-GB" sz="1600" dirty="0">
              <a:effectLst/>
              <a:ea typeface="Times New Roman" panose="02020603050405020304" pitchFamily="18" charset="0"/>
              <a:cs typeface="Times New Roman" panose="02020603050405020304" pitchFamily="18" charset="0"/>
            </a:endParaRPr>
          </a:p>
          <a:p>
            <a:pPr marL="285750" lvl="0" indent="-285750">
              <a:spcAft>
                <a:spcPts val="600"/>
              </a:spcAft>
              <a:buFont typeface="Arial" panose="020B0604020202020204" pitchFamily="34" charset="0"/>
              <a:buChar char="•"/>
            </a:pPr>
            <a:r>
              <a:rPr lang="en-GB" sz="1600" dirty="0"/>
              <a:t>An appropriate legal framework to supply and administer COVID-19 vaccine in place e.g. patient specific prescription, Patient Specific Direction (PSD), Patient Group Direction (PGD) or National Protocol (NP).</a:t>
            </a:r>
          </a:p>
          <a:p>
            <a:pPr marL="285750" indent="-285750">
              <a:spcAft>
                <a:spcPts val="600"/>
              </a:spcAft>
            </a:pPr>
            <a:r>
              <a:rPr lang="en-GB" sz="1600" dirty="0"/>
              <a:t>Accessed and familiarised yourself with the following key documents: </a:t>
            </a:r>
            <a:r>
              <a:rPr lang="en-GB" sz="1600" dirty="0">
                <a:hlinkClick r:id="rId5"/>
              </a:rPr>
              <a:t>Green Book COVID-19 chapter 14a</a:t>
            </a:r>
            <a:r>
              <a:rPr lang="en-GB" sz="1600" dirty="0"/>
              <a:t> , the UK Health Security Agency </a:t>
            </a:r>
            <a:r>
              <a:rPr lang="en-GB" sz="1600" dirty="0">
                <a:hlinkClick r:id="rId6"/>
              </a:rPr>
              <a:t>COVID-19: vaccination programme guidance for healthcare practitioners</a:t>
            </a:r>
            <a:r>
              <a:rPr lang="en-GB" sz="1600" dirty="0"/>
              <a:t>, document and the vaccine product information in the Summary of Product Characteristics Pfizer Comirnaty® </a:t>
            </a:r>
            <a:r>
              <a:rPr lang="en-GB" sz="1600" dirty="0">
                <a:hlinkClick r:id="rId7"/>
              </a:rPr>
              <a:t>JN.1 10 micrograms </a:t>
            </a:r>
            <a:r>
              <a:rPr lang="en-GB" sz="1600" dirty="0"/>
              <a:t>and </a:t>
            </a:r>
            <a:r>
              <a:rPr lang="en-GB" sz="1600" dirty="0">
                <a:hlinkClick r:id="rId8"/>
              </a:rPr>
              <a:t>JN.1 30 micrograms</a:t>
            </a:r>
            <a:r>
              <a:rPr lang="en-GB" sz="1600" dirty="0"/>
              <a:t>.</a:t>
            </a:r>
          </a:p>
          <a:p>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166969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dirty="0"/>
              <a:t>Contraindications –</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JN.1 30 microgram per dose dispersion for injection COVID-19 mRNA Vaccine</a:t>
            </a:r>
            <a:endParaRPr lang="en-GB" sz="3600" b="1" dirty="0"/>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778430"/>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a:t>
            </a:r>
            <a:r>
              <a:rPr lang="en-GB" sz="1800" dirty="0">
                <a:effectLst/>
                <a:latin typeface="Arial" panose="020B0604020202020204" pitchFamily="34" charset="0"/>
                <a:ea typeface="Calibri" panose="020F0502020204030204" pitchFamily="34" charset="0"/>
              </a:rPr>
              <a:t>COVID-19 mRNA vaccine</a:t>
            </a: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vaccines</a:t>
            </a: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14416597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ED59D-03A0-62A6-F36E-D756BBC28C39}"/>
              </a:ext>
            </a:extLst>
          </p:cNvPr>
          <p:cNvSpPr>
            <a:spLocks noGrp="1"/>
          </p:cNvSpPr>
          <p:nvPr>
            <p:ph type="title"/>
          </p:nvPr>
        </p:nvSpPr>
        <p:spPr>
          <a:xfrm>
            <a:off x="234593" y="221287"/>
            <a:ext cx="11722814" cy="1325563"/>
          </a:xfrm>
        </p:spPr>
        <p:txBody>
          <a:bodyPr/>
          <a:lstStyle/>
          <a:p>
            <a:pPr algn="ctr"/>
            <a:r>
              <a:rPr lang="en-GB" sz="3200" b="1" dirty="0"/>
              <a:t>Vial verification:</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a:t>
            </a:r>
            <a:br>
              <a:rPr lang="en-GB" sz="3200" b="1" dirty="0">
                <a:effectLst/>
                <a:latin typeface="Arial" panose="020B0604020202020204" pitchFamily="34" charset="0"/>
                <a:ea typeface="Calibri" panose="020F0502020204030204" pitchFamily="34" charset="0"/>
              </a:rPr>
            </a:br>
            <a:r>
              <a:rPr lang="en-GB" sz="3200" dirty="0"/>
              <a:t> </a:t>
            </a:r>
            <a:r>
              <a:rPr lang="en-GB" sz="3200" b="1" dirty="0"/>
              <a:t>(12 YEARS AND OLDER), MULTIDOSE VIAL</a:t>
            </a:r>
          </a:p>
        </p:txBody>
      </p:sp>
      <p:sp>
        <p:nvSpPr>
          <p:cNvPr id="3" name="Content Placeholder 2">
            <a:extLst>
              <a:ext uri="{FF2B5EF4-FFF2-40B4-BE49-F238E27FC236}">
                <a16:creationId xmlns:a16="http://schemas.microsoft.com/office/drawing/2014/main" id="{A67B00CC-1378-8310-286C-670B7520C187}"/>
              </a:ext>
            </a:extLst>
          </p:cNvPr>
          <p:cNvSpPr>
            <a:spLocks noGrp="1"/>
          </p:cNvSpPr>
          <p:nvPr>
            <p:ph idx="1"/>
          </p:nvPr>
        </p:nvSpPr>
        <p:spPr>
          <a:xfrm>
            <a:off x="673815" y="2005012"/>
            <a:ext cx="6333160" cy="3696541"/>
          </a:xfrm>
        </p:spPr>
        <p:txBody>
          <a:bodyPr/>
          <a:lstStyle/>
          <a:p>
            <a:r>
              <a:rPr lang="en-GB" sz="2400" dirty="0"/>
              <a:t>Verify that the vial has a grey plastic cap and the product name is Comirnaty JN.1 30 micrograms/dose dispersion for injection</a:t>
            </a:r>
          </a:p>
          <a:p>
            <a:r>
              <a:rPr lang="en-GB" sz="2400" dirty="0"/>
              <a:t>This is a multidose vial</a:t>
            </a:r>
          </a:p>
          <a:p>
            <a:r>
              <a:rPr lang="en-GB" sz="2400" dirty="0"/>
              <a:t>Do not dilute prior to use</a:t>
            </a:r>
          </a:p>
          <a:p>
            <a:r>
              <a:rPr lang="en-GB" sz="2400" dirty="0"/>
              <a:t>One multidose vial (2.25 mL) contains 6 doses of 0.3 mL</a:t>
            </a:r>
          </a:p>
        </p:txBody>
      </p:sp>
      <p:sp>
        <p:nvSpPr>
          <p:cNvPr id="5" name="Slide Number Placeholder 4">
            <a:extLst>
              <a:ext uri="{FF2B5EF4-FFF2-40B4-BE49-F238E27FC236}">
                <a16:creationId xmlns:a16="http://schemas.microsoft.com/office/drawing/2014/main" id="{B28B2566-9751-BF60-0CC4-B260A4445DC6}"/>
              </a:ext>
            </a:extLst>
          </p:cNvPr>
          <p:cNvSpPr>
            <a:spLocks noGrp="1"/>
          </p:cNvSpPr>
          <p:nvPr>
            <p:ph type="sldNum" sz="quarter" idx="12"/>
          </p:nvPr>
        </p:nvSpPr>
        <p:spPr/>
        <p:txBody>
          <a:bodyPr/>
          <a:lstStyle/>
          <a:p>
            <a:fld id="{561D0CCE-8DCC-44DC-A653-AE62B1D84A52}" type="slidenum">
              <a:rPr lang="en-GB" smtClean="0"/>
              <a:pPr/>
              <a:t>41</a:t>
            </a:fld>
            <a:endParaRPr lang="en-GB"/>
          </a:p>
        </p:txBody>
      </p:sp>
      <p:pic>
        <p:nvPicPr>
          <p:cNvPr id="4" name="Content Placeholder 7">
            <a:extLst>
              <a:ext uri="{FF2B5EF4-FFF2-40B4-BE49-F238E27FC236}">
                <a16:creationId xmlns:a16="http://schemas.microsoft.com/office/drawing/2014/main" id="{8B9EC789-37B3-7B8F-C86A-E96BF648CD93}"/>
              </a:ext>
            </a:extLst>
          </p:cNvPr>
          <p:cNvPicPr>
            <a:picLocks noChangeAspect="1"/>
          </p:cNvPicPr>
          <p:nvPr/>
        </p:nvPicPr>
        <p:blipFill>
          <a:blip r:embed="rId2"/>
          <a:stretch>
            <a:fillRect/>
          </a:stretch>
        </p:blipFill>
        <p:spPr>
          <a:xfrm>
            <a:off x="7389690" y="2005012"/>
            <a:ext cx="2857500" cy="3467100"/>
          </a:xfrm>
          <a:prstGeom prst="rect">
            <a:avLst/>
          </a:prstGeom>
        </p:spPr>
      </p:pic>
    </p:spTree>
    <p:extLst>
      <p:ext uri="{BB962C8B-B14F-4D97-AF65-F5344CB8AC3E}">
        <p14:creationId xmlns:p14="http://schemas.microsoft.com/office/powerpoint/2010/main" val="3622715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8FB7-7721-4220-8592-4DA0F9D4C679}"/>
              </a:ext>
            </a:extLst>
          </p:cNvPr>
          <p:cNvSpPr>
            <a:spLocks noGrp="1"/>
          </p:cNvSpPr>
          <p:nvPr>
            <p:ph type="title"/>
          </p:nvPr>
        </p:nvSpPr>
        <p:spPr>
          <a:xfrm>
            <a:off x="0" y="0"/>
            <a:ext cx="12192000" cy="1325563"/>
          </a:xfrm>
        </p:spPr>
        <p:txBody>
          <a:bodyPr/>
          <a:lstStyle/>
          <a:p>
            <a:pPr algn="ctr"/>
            <a:r>
              <a:rPr lang="en-GB" sz="3200" b="1" dirty="0"/>
              <a:t>Presentation-</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a:t>
            </a:r>
            <a:endParaRPr lang="en-GB" sz="3200" b="1" dirty="0">
              <a:highlight>
                <a:srgbClr val="FFFF00"/>
              </a:highlight>
            </a:endParaRPr>
          </a:p>
        </p:txBody>
      </p:sp>
      <p:sp>
        <p:nvSpPr>
          <p:cNvPr id="3" name="Content Placeholder 2">
            <a:extLst>
              <a:ext uri="{FF2B5EF4-FFF2-40B4-BE49-F238E27FC236}">
                <a16:creationId xmlns:a16="http://schemas.microsoft.com/office/drawing/2014/main" id="{DC388E49-F826-467F-8465-452C20B8098C}"/>
              </a:ext>
            </a:extLst>
          </p:cNvPr>
          <p:cNvSpPr>
            <a:spLocks noGrp="1"/>
          </p:cNvSpPr>
          <p:nvPr>
            <p:ph idx="1"/>
          </p:nvPr>
        </p:nvSpPr>
        <p:spPr>
          <a:xfrm>
            <a:off x="353557" y="1433005"/>
            <a:ext cx="9221958" cy="3841639"/>
          </a:xfrm>
        </p:spPr>
        <p:txBody>
          <a:bodyPr/>
          <a:lstStyle/>
          <a:p>
            <a:pPr algn="just"/>
            <a:r>
              <a:rPr lang="en-GB" sz="2000" b="1" dirty="0"/>
              <a:t>Multidose vials of Pfizer Comirnaty JN.1 contain 6 doses of </a:t>
            </a:r>
            <a:r>
              <a:rPr lang="en-GB" sz="2000" b="1" u="sng" dirty="0"/>
              <a:t>0.3 mL </a:t>
            </a:r>
            <a:r>
              <a:rPr lang="en-GB" sz="2000" b="1" dirty="0"/>
              <a:t>of vaccine. </a:t>
            </a:r>
          </a:p>
          <a:p>
            <a:pPr algn="just"/>
            <a:r>
              <a:rPr lang="en-GB" sz="2000" dirty="0"/>
              <a:t>In order to extract 6 doses from a single vial, low dead-volume syringes and/or needles should be used. The low dead-volume syringe and needle combination should have a dead volume of no more than 35 microlitres. If standard syringes and needles are used, there may not be sufficient volume to extract a sixth dose from a single vial. </a:t>
            </a:r>
          </a:p>
          <a:p>
            <a:pPr algn="just"/>
            <a:r>
              <a:rPr lang="en-GB" sz="2000" dirty="0"/>
              <a:t>Irrespective of the type of syringe and needle: </a:t>
            </a:r>
          </a:p>
          <a:p>
            <a:pPr lvl="1" algn="just"/>
            <a:r>
              <a:rPr lang="en-GB" sz="2000" dirty="0"/>
              <a:t>each dose must contain </a:t>
            </a:r>
            <a:r>
              <a:rPr lang="en-GB" sz="2000" b="1" dirty="0"/>
              <a:t>0.3 mL </a:t>
            </a:r>
            <a:r>
              <a:rPr lang="en-GB" sz="2000" dirty="0"/>
              <a:t>of vaccine. </a:t>
            </a:r>
          </a:p>
          <a:p>
            <a:pPr lvl="1" algn="just"/>
            <a:r>
              <a:rPr lang="en-GB" sz="2000" dirty="0"/>
              <a:t>if the amount of vaccine remaining in the vial cannot provide a full dose of 0.3 mL, discard the vial and any excess volume.</a:t>
            </a:r>
          </a:p>
          <a:p>
            <a:pPr lvl="1" algn="just"/>
            <a:r>
              <a:rPr lang="en-GB" sz="2000" dirty="0"/>
              <a:t>do not pool excess vaccine from multiple vials.</a:t>
            </a:r>
          </a:p>
        </p:txBody>
      </p:sp>
      <p:sp>
        <p:nvSpPr>
          <p:cNvPr id="5" name="Slide Number Placeholder 4">
            <a:extLst>
              <a:ext uri="{FF2B5EF4-FFF2-40B4-BE49-F238E27FC236}">
                <a16:creationId xmlns:a16="http://schemas.microsoft.com/office/drawing/2014/main" id="{0F9A0E3F-077B-428B-8724-112F9315EA37}"/>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4" name="Content Placeholder 7">
            <a:extLst>
              <a:ext uri="{FF2B5EF4-FFF2-40B4-BE49-F238E27FC236}">
                <a16:creationId xmlns:a16="http://schemas.microsoft.com/office/drawing/2014/main" id="{A560A372-4234-091A-296F-7C78E346F06C}"/>
              </a:ext>
            </a:extLst>
          </p:cNvPr>
          <p:cNvPicPr>
            <a:picLocks noChangeAspect="1"/>
          </p:cNvPicPr>
          <p:nvPr/>
        </p:nvPicPr>
        <p:blipFill>
          <a:blip r:embed="rId3"/>
          <a:stretch>
            <a:fillRect/>
          </a:stretch>
        </p:blipFill>
        <p:spPr>
          <a:xfrm>
            <a:off x="9827164" y="1433005"/>
            <a:ext cx="2011279" cy="2440352"/>
          </a:xfrm>
          <a:prstGeom prst="rect">
            <a:avLst/>
          </a:prstGeom>
        </p:spPr>
      </p:pic>
      <p:sp>
        <p:nvSpPr>
          <p:cNvPr id="8" name="TextBox 7">
            <a:extLst>
              <a:ext uri="{FF2B5EF4-FFF2-40B4-BE49-F238E27FC236}">
                <a16:creationId xmlns:a16="http://schemas.microsoft.com/office/drawing/2014/main" id="{D01E06B2-B5A0-D6E6-B8B1-206B070A75BB}"/>
              </a:ext>
            </a:extLst>
          </p:cNvPr>
          <p:cNvSpPr txBox="1"/>
          <p:nvPr/>
        </p:nvSpPr>
        <p:spPr>
          <a:xfrm>
            <a:off x="532115" y="5409316"/>
            <a:ext cx="11127769" cy="646331"/>
          </a:xfrm>
          <a:prstGeom prst="rect">
            <a:avLst/>
          </a:prstGeom>
          <a:noFill/>
        </p:spPr>
        <p:txBody>
          <a:bodyPr wrap="square">
            <a:spAutoFit/>
          </a:bodyPr>
          <a:lstStyle/>
          <a:p>
            <a:pPr marL="0" indent="0" algn="ctr">
              <a:buNone/>
            </a:pPr>
            <a:r>
              <a:rPr lang="en-GB" sz="1800" dirty="0">
                <a:hlinkClick r:id="rId4"/>
              </a:rPr>
              <a:t>Comirnaty JN.1 30 micrograms/dose dispersion for injection - Summary of Product Characteristics (SmPC) - (</a:t>
            </a:r>
            <a:r>
              <a:rPr lang="en-GB" sz="1800" dirty="0" err="1">
                <a:hlinkClick r:id="rId4"/>
              </a:rPr>
              <a:t>emc</a:t>
            </a:r>
            <a:r>
              <a:rPr lang="en-GB" sz="1800" dirty="0">
                <a:hlinkClick r:id="rId4"/>
              </a:rPr>
              <a:t>) (medicines.org.uk)</a:t>
            </a:r>
            <a:endParaRPr lang="en-GB" sz="1800" dirty="0"/>
          </a:p>
        </p:txBody>
      </p:sp>
    </p:spTree>
    <p:extLst>
      <p:ext uri="{BB962C8B-B14F-4D97-AF65-F5344CB8AC3E}">
        <p14:creationId xmlns:p14="http://schemas.microsoft.com/office/powerpoint/2010/main" val="921627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6" y="0"/>
            <a:ext cx="11480515" cy="415711"/>
          </a:xfrm>
        </p:spPr>
        <p:txBody>
          <a:bodyPr/>
          <a:lstStyle/>
          <a:p>
            <a:pPr algn="ctr"/>
            <a:r>
              <a:rPr lang="en-GB" sz="3200" b="1" dirty="0"/>
              <a:t>Vaccine dose preparation(1) – Pfizer </a:t>
            </a:r>
            <a:r>
              <a:rPr lang="en-GB" sz="3200" b="1" dirty="0">
                <a:effectLst/>
                <a:latin typeface="Arial" panose="020B0604020202020204" pitchFamily="34" charset="0"/>
                <a:ea typeface="Calibri" panose="020F0502020204030204" pitchFamily="34" charset="0"/>
              </a:rPr>
              <a:t>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JN.1 30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527391"/>
            <a:ext cx="8391861" cy="5152103"/>
          </a:xfrm>
        </p:spPr>
        <p:txBody>
          <a:bodyPr/>
          <a:lstStyle/>
          <a:p>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JN.1 30 microgram per dose dispersion for injection COVID-19 mRNA Vaccine </a:t>
            </a:r>
            <a:r>
              <a:rPr lang="en-GB" sz="1800" b="1" dirty="0"/>
              <a:t>does not require reconstitution.</a:t>
            </a:r>
          </a:p>
          <a:p>
            <a:pPr marL="285750" indent="-285750">
              <a:buFont typeface="Arial" panose="020B0604020202020204" pitchFamily="34" charset="0"/>
              <a:buChar char="•"/>
            </a:pPr>
            <a:r>
              <a:rPr lang="en-GB" sz="1800" dirty="0"/>
              <a:t>Before drawing up a dose of vaccine from the multidose vial, clean hands with alcohol-based gel or soap and water. </a:t>
            </a:r>
          </a:p>
          <a:p>
            <a:pPr marL="285750" indent="-285750">
              <a:buFont typeface="Arial" panose="020B0604020202020204" pitchFamily="34" charset="0"/>
              <a:buChar char="•"/>
            </a:pPr>
            <a:r>
              <a:rPr lang="en-GB" sz="1800" dirty="0"/>
              <a:t>Each multidose vial should be clearly labelled with the date and time of expiry (</a:t>
            </a:r>
            <a:r>
              <a:rPr lang="en-GB" sz="1800" b="1" dirty="0"/>
              <a:t>which will be 12 hours from when it was first punctured</a:t>
            </a:r>
            <a:r>
              <a:rPr lang="en-GB" sz="1800" dirty="0"/>
              <a:t>).</a:t>
            </a:r>
          </a:p>
          <a:p>
            <a:r>
              <a:rPr lang="en-GB" sz="1800" dirty="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dirty="0"/>
              <a:t>Gently mix by inverting vials 10 times prior to use. </a:t>
            </a:r>
            <a:r>
              <a:rPr lang="en-US" sz="1800" b="1" dirty="0"/>
              <a:t>Do not shake.</a:t>
            </a:r>
          </a:p>
          <a:p>
            <a:r>
              <a:rPr lang="en-GB" sz="1800" dirty="0"/>
              <a:t>Prior to mixing, the thawed dispersion may contain white to off-white opaque amorphous particles.</a:t>
            </a:r>
          </a:p>
          <a:p>
            <a:r>
              <a:rPr lang="en-GB" sz="1800" dirty="0"/>
              <a:t>After mixing, the vaccine should present as a white to off-white dispersion with no particulates visible. Do not use the vaccine if particulates or discolouration are present.</a:t>
            </a:r>
          </a:p>
          <a:p>
            <a:pPr marL="342900" lvl="0" indent="-342900">
              <a:buFont typeface="Symbol" panose="05050102010706020507" pitchFamily="18" charset="2"/>
              <a:buChar char=""/>
            </a:pPr>
            <a:endParaRPr lang="en-GB" sz="1800" dirty="0"/>
          </a:p>
          <a:p>
            <a:pPr indent="0">
              <a:buNone/>
            </a:pPr>
            <a:r>
              <a:rPr lang="en-GB" sz="1800" dirty="0"/>
              <a:t>  </a:t>
            </a:r>
          </a:p>
          <a:p>
            <a:pPr marL="0" indent="0">
              <a:buNone/>
            </a:pPr>
            <a:r>
              <a:rPr lang="en-GB" sz="1800" dirty="0"/>
              <a:t> </a:t>
            </a:r>
          </a:p>
          <a:p>
            <a:endParaRPr lang="en-GB" dirty="0"/>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43</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41247466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dirty="0"/>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838200" y="1133331"/>
            <a:ext cx="7319481" cy="4351338"/>
          </a:xfrm>
        </p:spPr>
        <p:txBody>
          <a:bodyPr/>
          <a:lstStyle/>
          <a:p>
            <a:r>
              <a:rPr lang="en-GB" sz="2000" dirty="0"/>
              <a:t>Using aseptic technique, cleanse the vial stopper with a single-use antiseptic swab.</a:t>
            </a:r>
          </a:p>
          <a:p>
            <a:r>
              <a:rPr lang="en-GB" sz="2000" dirty="0"/>
              <a:t>Withdraw 0.3 mL of Pfizer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30 microgram per dose dispersion for injection COVID-19 mRNA Vaccine. </a:t>
            </a:r>
            <a:r>
              <a:rPr lang="en-GB" sz="2000" dirty="0"/>
              <a:t>Low dead-volume syringes and/or needles should be used in order to extract 6 doses from a single vial. </a:t>
            </a:r>
            <a:endParaRPr lang="en-GB" sz="2000" strike="sngStrike" dirty="0"/>
          </a:p>
          <a:p>
            <a:r>
              <a:rPr lang="en-GB" sz="2000" dirty="0"/>
              <a:t>Each dose must contain </a:t>
            </a:r>
            <a:r>
              <a:rPr lang="en-GB" sz="2000" b="1" dirty="0"/>
              <a:t>0.3 mL </a:t>
            </a:r>
            <a:r>
              <a:rPr lang="en-GB" sz="2000" dirty="0"/>
              <a:t>of vaccine. </a:t>
            </a:r>
          </a:p>
          <a:p>
            <a:r>
              <a:rPr lang="en-GB" sz="2000" dirty="0"/>
              <a:t>If the amount of vaccine remaining in the vial cannot provide a full dose of 0.3 mL, discard the vial and any excess volume.</a:t>
            </a:r>
          </a:p>
          <a:p>
            <a:r>
              <a:rPr lang="en-GB" sz="2000" dirty="0"/>
              <a:t>Record the appropriate date/time on the vial. </a:t>
            </a:r>
          </a:p>
          <a:p>
            <a:r>
              <a:rPr lang="en-GB" sz="2000" dirty="0"/>
              <a:t>Discard any unused vaccine 12 hours after first puncture.</a:t>
            </a: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44</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2414011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4EF24-0F68-6F60-21AA-EADF346E6201}"/>
              </a:ext>
            </a:extLst>
          </p:cNvPr>
          <p:cNvSpPr>
            <a:spLocks noGrp="1"/>
          </p:cNvSpPr>
          <p:nvPr>
            <p:ph type="title"/>
          </p:nvPr>
        </p:nvSpPr>
        <p:spPr>
          <a:xfrm>
            <a:off x="145026" y="-12753"/>
            <a:ext cx="11901948" cy="795024"/>
          </a:xfrm>
        </p:spPr>
        <p:txBody>
          <a:bodyPr/>
          <a:lstStyle/>
          <a:p>
            <a:pPr algn="ctr"/>
            <a:r>
              <a:rPr lang="en-GB" sz="4000" b="1" dirty="0"/>
              <a:t>Adverse reactions</a:t>
            </a:r>
            <a:br>
              <a:rPr lang="en-GB" sz="4000" b="1" dirty="0"/>
            </a:br>
            <a:br>
              <a:rPr lang="en-GB" sz="4000" b="1" dirty="0"/>
            </a:br>
            <a:r>
              <a:rPr lang="en-GB" sz="4000" b="1" dirty="0"/>
              <a:t> </a:t>
            </a:r>
            <a:endParaRPr lang="en-GB" sz="4000" dirty="0"/>
          </a:p>
        </p:txBody>
      </p:sp>
      <p:sp>
        <p:nvSpPr>
          <p:cNvPr id="3" name="Content Placeholder 2">
            <a:extLst>
              <a:ext uri="{FF2B5EF4-FFF2-40B4-BE49-F238E27FC236}">
                <a16:creationId xmlns:a16="http://schemas.microsoft.com/office/drawing/2014/main" id="{F365E5DC-2161-F80C-0E67-775236EDEB21}"/>
              </a:ext>
            </a:extLst>
          </p:cNvPr>
          <p:cNvSpPr>
            <a:spLocks noGrp="1"/>
          </p:cNvSpPr>
          <p:nvPr>
            <p:ph idx="1"/>
          </p:nvPr>
        </p:nvSpPr>
        <p:spPr>
          <a:xfrm>
            <a:off x="145026" y="617017"/>
            <a:ext cx="11762722" cy="4946501"/>
          </a:xfrm>
        </p:spPr>
        <p:txBody>
          <a:bodyPr/>
          <a:lstStyle/>
          <a:p>
            <a:pPr marR="21590">
              <a:lnSpc>
                <a:spcPct val="107000"/>
              </a:lnSpc>
              <a:spcBef>
                <a:spcPts val="600"/>
              </a:spcBef>
              <a:spcAft>
                <a:spcPts val="600"/>
              </a:spcAft>
            </a:pPr>
            <a:r>
              <a:rPr lang="en-GB" sz="2000" dirty="0">
                <a:effectLst/>
                <a:ea typeface="Times New Roman" panose="02020603050405020304" pitchFamily="18" charset="0"/>
                <a:cs typeface="Arial" panose="020B0604020202020204" pitchFamily="34" charset="0"/>
              </a:rPr>
              <a:t>A</a:t>
            </a:r>
            <a:r>
              <a:rPr lang="en-GB" sz="2000" spc="1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detaile</a:t>
            </a:r>
            <a:r>
              <a:rPr lang="en-GB" sz="2000" dirty="0">
                <a:effectLst/>
                <a:ea typeface="Times New Roman" panose="02020603050405020304" pitchFamily="18" charset="0"/>
                <a:cs typeface="Arial" panose="020B0604020202020204" pitchFamily="34" charset="0"/>
              </a:rPr>
              <a:t>d</a:t>
            </a:r>
            <a:r>
              <a:rPr lang="en-GB" sz="2000" spc="1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list o</a:t>
            </a:r>
            <a:r>
              <a:rPr lang="en-GB" sz="2000" dirty="0">
                <a:effectLst/>
                <a:ea typeface="Times New Roman" panose="02020603050405020304" pitchFamily="18" charset="0"/>
                <a:cs typeface="Arial" panose="020B0604020202020204" pitchFamily="34" charset="0"/>
              </a:rPr>
              <a:t>f</a:t>
            </a:r>
            <a:r>
              <a:rPr lang="en-GB" sz="2000" spc="4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ad</a:t>
            </a:r>
            <a:r>
              <a:rPr lang="en-GB" sz="2000" spc="-25" dirty="0">
                <a:effectLst/>
                <a:ea typeface="Times New Roman" panose="02020603050405020304" pitchFamily="18" charset="0"/>
                <a:cs typeface="Arial" panose="020B0604020202020204" pitchFamily="34" charset="0"/>
              </a:rPr>
              <a:t>v</a:t>
            </a:r>
            <a:r>
              <a:rPr lang="en-GB" sz="2000" spc="-10" dirty="0">
                <a:effectLst/>
                <a:ea typeface="Times New Roman" panose="02020603050405020304" pitchFamily="18" charset="0"/>
                <a:cs typeface="Arial" panose="020B0604020202020204" pitchFamily="34" charset="0"/>
              </a:rPr>
              <a:t>ers</a:t>
            </a:r>
            <a:r>
              <a:rPr lang="en-GB" sz="2000" dirty="0">
                <a:effectLst/>
                <a:ea typeface="Times New Roman" panose="02020603050405020304" pitchFamily="18" charset="0"/>
                <a:cs typeface="Arial" panose="020B0604020202020204" pitchFamily="34" charset="0"/>
              </a:rPr>
              <a:t>e</a:t>
            </a:r>
            <a:r>
              <a:rPr lang="en-GB" sz="2000" spc="4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reaction</a:t>
            </a:r>
            <a:r>
              <a:rPr lang="en-GB" sz="2000" dirty="0">
                <a:effectLst/>
                <a:ea typeface="Times New Roman" panose="02020603050405020304" pitchFamily="18" charset="0"/>
                <a:cs typeface="Arial" panose="020B0604020202020204" pitchFamily="34" charset="0"/>
              </a:rPr>
              <a:t>s</a:t>
            </a:r>
            <a:r>
              <a:rPr lang="en-GB" sz="2000" spc="4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i</a:t>
            </a:r>
            <a:r>
              <a:rPr lang="en-GB" sz="2000" dirty="0">
                <a:effectLst/>
                <a:ea typeface="Times New Roman" panose="02020603050405020304" pitchFamily="18" charset="0"/>
                <a:cs typeface="Arial" panose="020B0604020202020204" pitchFamily="34" charset="0"/>
              </a:rPr>
              <a:t>s</a:t>
            </a:r>
            <a:r>
              <a:rPr lang="en-GB" sz="2000" spc="40" dirty="0">
                <a:effectLst/>
                <a:ea typeface="Times New Roman" panose="02020603050405020304" pitchFamily="18" charset="0"/>
                <a:cs typeface="Arial" panose="020B0604020202020204" pitchFamily="34" charset="0"/>
              </a:rPr>
              <a:t> </a:t>
            </a:r>
            <a:r>
              <a:rPr lang="en-GB" sz="2000" spc="-45" dirty="0">
                <a:effectLst/>
                <a:ea typeface="Times New Roman" panose="02020603050405020304" pitchFamily="18" charset="0"/>
                <a:cs typeface="Arial" panose="020B0604020202020204" pitchFamily="34" charset="0"/>
              </a:rPr>
              <a:t>a</a:t>
            </a:r>
            <a:r>
              <a:rPr lang="en-GB" sz="2000" spc="-35" dirty="0">
                <a:effectLst/>
                <a:ea typeface="Times New Roman" panose="02020603050405020304" pitchFamily="18" charset="0"/>
                <a:cs typeface="Arial" panose="020B0604020202020204" pitchFamily="34" charset="0"/>
              </a:rPr>
              <a:t>v</a:t>
            </a:r>
            <a:r>
              <a:rPr lang="en-GB" sz="2000" spc="-10" dirty="0">
                <a:effectLst/>
                <a:ea typeface="Times New Roman" panose="02020603050405020304" pitchFamily="18" charset="0"/>
                <a:cs typeface="Arial" panose="020B0604020202020204" pitchFamily="34" charset="0"/>
              </a:rPr>
              <a:t>aila</a:t>
            </a:r>
            <a:r>
              <a:rPr lang="en-GB" sz="2000" spc="-30" dirty="0">
                <a:effectLst/>
                <a:ea typeface="Times New Roman" panose="02020603050405020304" pitchFamily="18" charset="0"/>
                <a:cs typeface="Arial" panose="020B0604020202020204" pitchFamily="34" charset="0"/>
              </a:rPr>
              <a:t>b</a:t>
            </a:r>
            <a:r>
              <a:rPr lang="en-GB" sz="2000" spc="-10" dirty="0">
                <a:effectLst/>
                <a:ea typeface="Times New Roman" panose="02020603050405020304" pitchFamily="18" charset="0"/>
                <a:cs typeface="Arial" panose="020B0604020202020204" pitchFamily="34" charset="0"/>
              </a:rPr>
              <a:t>l</a:t>
            </a:r>
            <a:r>
              <a:rPr lang="en-GB" sz="2000" dirty="0">
                <a:effectLst/>
                <a:ea typeface="Times New Roman" panose="02020603050405020304" pitchFamily="18" charset="0"/>
                <a:cs typeface="Arial" panose="020B0604020202020204" pitchFamily="34" charset="0"/>
              </a:rPr>
              <a:t>e</a:t>
            </a:r>
            <a:r>
              <a:rPr lang="en-GB" sz="2000" spc="4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i</a:t>
            </a:r>
            <a:r>
              <a:rPr lang="en-GB" sz="2000" dirty="0">
                <a:effectLst/>
                <a:ea typeface="Times New Roman" panose="02020603050405020304" pitchFamily="18" charset="0"/>
                <a:cs typeface="Arial" panose="020B0604020202020204" pitchFamily="34" charset="0"/>
              </a:rPr>
              <a:t>n</a:t>
            </a:r>
            <a:r>
              <a:rPr lang="en-GB" sz="2000" spc="40" dirty="0">
                <a:effectLst/>
                <a:ea typeface="Times New Roman" panose="02020603050405020304" pitchFamily="18" charset="0"/>
                <a:cs typeface="Arial" panose="020B0604020202020204" pitchFamily="34" charset="0"/>
              </a:rPr>
              <a:t> </a:t>
            </a:r>
            <a:r>
              <a:rPr lang="en-GB" sz="2000" spc="-10" dirty="0">
                <a:effectLst/>
                <a:ea typeface="Times New Roman" panose="02020603050405020304" pitchFamily="18" charset="0"/>
                <a:cs typeface="Arial" panose="020B0604020202020204" pitchFamily="34" charset="0"/>
              </a:rPr>
              <a:t>th</a:t>
            </a:r>
            <a:r>
              <a:rPr lang="en-GB" sz="2000" dirty="0">
                <a:effectLst/>
                <a:ea typeface="Times New Roman" panose="02020603050405020304" pitchFamily="18" charset="0"/>
                <a:cs typeface="Arial" panose="020B0604020202020204" pitchFamily="34" charset="0"/>
              </a:rPr>
              <a:t>e</a:t>
            </a:r>
            <a:r>
              <a:rPr lang="en-GB" sz="2000" spc="40" dirty="0">
                <a:effectLst/>
                <a:ea typeface="Times New Roman" panose="02020603050405020304" pitchFamily="18" charset="0"/>
                <a:cs typeface="Arial" panose="020B0604020202020204" pitchFamily="34" charset="0"/>
              </a:rPr>
              <a:t> </a:t>
            </a:r>
            <a:r>
              <a:rPr lang="en-GB" sz="2000" u="sng" dirty="0">
                <a:solidFill>
                  <a:srgbClr val="0000FF"/>
                </a:solidFill>
                <a:effectLst/>
                <a:ea typeface="Times New Roman" panose="02020603050405020304" pitchFamily="18" charset="0"/>
                <a:cs typeface="Arial" panose="020B0604020202020204" pitchFamily="34" charset="0"/>
                <a:hlinkClick r:id="rId3"/>
              </a:rPr>
              <a:t>Summary of Product Characteristics</a:t>
            </a:r>
            <a:r>
              <a:rPr lang="en-GB" sz="2000" u="sng" dirty="0">
                <a:solidFill>
                  <a:srgbClr val="000000"/>
                </a:solidFill>
                <a:effectLst/>
                <a:ea typeface="Times New Roman" panose="02020603050405020304" pitchFamily="18" charset="0"/>
                <a:cs typeface="Times New Roman" panose="02020603050405020304" pitchFamily="18" charset="0"/>
                <a:hlinkClick r:id="rId3"/>
              </a:rPr>
              <a:t>.</a:t>
            </a:r>
            <a:endParaRPr lang="en-GB" sz="2400" dirty="0">
              <a:effectLst/>
              <a:ea typeface="Times New Roman" panose="02020603050405020304" pitchFamily="18" charset="0"/>
              <a:cs typeface="Times New Roman" panose="02020603050405020304" pitchFamily="18" charset="0"/>
            </a:endParaRPr>
          </a:p>
          <a:p>
            <a:pPr>
              <a:lnSpc>
                <a:spcPct val="107000"/>
              </a:lnSpc>
              <a:spcBef>
                <a:spcPts val="600"/>
              </a:spcBef>
              <a:spcAft>
                <a:spcPts val="600"/>
              </a:spcAft>
              <a:tabLst>
                <a:tab pos="2865755" algn="ctr"/>
                <a:tab pos="5731510" algn="r"/>
              </a:tabLst>
            </a:pPr>
            <a:r>
              <a:rPr lang="x-none" sz="2000" dirty="0">
                <a:effectLst/>
                <a:ea typeface="Times New Roman" panose="02020603050405020304" pitchFamily="18" charset="0"/>
                <a:cs typeface="Arial" panose="020B0604020202020204" pitchFamily="34" charset="0"/>
              </a:rPr>
              <a:t>The most frequently reported adverse effects (affecting between 1 in 10 people and 1 in 100</a:t>
            </a:r>
            <a:r>
              <a:rPr lang="en-GB" sz="2000" dirty="0">
                <a:effectLst/>
                <a:ea typeface="Times New Roman" panose="02020603050405020304" pitchFamily="18" charset="0"/>
                <a:cs typeface="Arial" panose="020B0604020202020204" pitchFamily="34" charset="0"/>
              </a:rPr>
              <a:t>0</a:t>
            </a:r>
            <a:r>
              <a:rPr lang="x-none" sz="2000" dirty="0">
                <a:effectLst/>
                <a:ea typeface="Times New Roman" panose="02020603050405020304" pitchFamily="18" charset="0"/>
                <a:cs typeface="Arial" panose="020B0604020202020204" pitchFamily="34" charset="0"/>
              </a:rPr>
              <a:t> people) include:</a:t>
            </a:r>
            <a:endParaRPr lang="en-GB" sz="2400" dirty="0">
              <a:effectLst/>
              <a:ea typeface="Times New Roman" panose="02020603050405020304" pitchFamily="18"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2000" dirty="0">
                <a:effectLst/>
                <a:ea typeface="Calibri" panose="020F0502020204030204" pitchFamily="34" charset="0"/>
                <a:cs typeface="Arial" panose="020B0604020202020204" pitchFamily="34" charset="0"/>
              </a:rPr>
              <a:t>headache, dizziness, insomnia</a:t>
            </a:r>
            <a:endParaRPr lang="en-GB" dirty="0">
              <a:ea typeface="Calibri" panose="020F0502020204030204" pitchFamily="34"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2000" dirty="0">
                <a:effectLst/>
                <a:ea typeface="Calibri" panose="020F0502020204030204" pitchFamily="34" charset="0"/>
                <a:cs typeface="Arial" panose="020B0604020202020204" pitchFamily="34" charset="0"/>
              </a:rPr>
              <a:t>diarrhoea, nausea, vomiting, reduced appetite</a:t>
            </a:r>
            <a:endParaRPr lang="en-GB" sz="2400" dirty="0">
              <a:ea typeface="Calibri" panose="020F0502020204030204" pitchFamily="34" charset="0"/>
              <a:cs typeface="Times New Roman" panose="02020603050405020304" pitchFamily="18" charset="0"/>
            </a:endParaRPr>
          </a:p>
          <a:p>
            <a:pPr marR="21590" lvl="0">
              <a:lnSpc>
                <a:spcPct val="100000"/>
              </a:lnSpc>
              <a:spcBef>
                <a:spcPts val="600"/>
              </a:spcBef>
              <a:spcAft>
                <a:spcPts val="600"/>
              </a:spcAft>
              <a:buFont typeface="Courier New" panose="02070309020205020404" pitchFamily="49" charset="0"/>
              <a:buChar char="o"/>
            </a:pPr>
            <a:r>
              <a:rPr lang="en-GB" sz="2000" dirty="0">
                <a:effectLst/>
                <a:ea typeface="Calibri" panose="020F0502020204030204" pitchFamily="34" charset="0"/>
              </a:rPr>
              <a:t>muscle and or joint pain</a:t>
            </a:r>
          </a:p>
          <a:p>
            <a:pPr>
              <a:lnSpc>
                <a:spcPct val="100000"/>
              </a:lnSpc>
              <a:buFont typeface="Courier New" panose="02070309020205020404" pitchFamily="49" charset="0"/>
              <a:buChar char="o"/>
            </a:pPr>
            <a:r>
              <a:rPr lang="en-GB" sz="2000" dirty="0">
                <a:effectLst/>
                <a:ea typeface="Calibri" panose="020F0502020204030204" pitchFamily="34" charset="0"/>
              </a:rPr>
              <a:t>pain in the vaccinated arm</a:t>
            </a:r>
          </a:p>
          <a:p>
            <a:pPr>
              <a:lnSpc>
                <a:spcPct val="100000"/>
              </a:lnSpc>
              <a:buFont typeface="Courier New" panose="02070309020205020404" pitchFamily="49" charset="0"/>
              <a:buChar char="o"/>
            </a:pPr>
            <a:r>
              <a:rPr lang="en-GB" sz="2000" dirty="0">
                <a:effectLst/>
                <a:ea typeface="Calibri" panose="020F0502020204030204" pitchFamily="34" charset="0"/>
              </a:rPr>
              <a:t>enlarged lymph nodes  more likely after the booster dose than after the primary dose</a:t>
            </a:r>
          </a:p>
          <a:p>
            <a:pPr>
              <a:lnSpc>
                <a:spcPct val="100000"/>
              </a:lnSpc>
              <a:buFont typeface="Courier New" panose="02070309020205020404" pitchFamily="49" charset="0"/>
              <a:buChar char="o"/>
            </a:pPr>
            <a:r>
              <a:rPr lang="en-GB" sz="2000" dirty="0">
                <a:effectLst/>
                <a:ea typeface="Calibri" panose="020F0502020204030204" pitchFamily="34" charset="0"/>
              </a:rPr>
              <a:t>feeling unwell, feeling weak, tiredness, chills and fever</a:t>
            </a:r>
          </a:p>
          <a:p>
            <a:pPr>
              <a:lnSpc>
                <a:spcPct val="100000"/>
              </a:lnSpc>
              <a:buFont typeface="Courier New" panose="02070309020205020404" pitchFamily="49" charset="0"/>
              <a:buChar char="o"/>
            </a:pPr>
            <a:r>
              <a:rPr lang="en-GB" sz="2000" dirty="0">
                <a:effectLst/>
                <a:ea typeface="Calibri" panose="020F0502020204030204" pitchFamily="34" charset="0"/>
              </a:rPr>
              <a:t>allergic reactions such as a rash and or itching</a:t>
            </a:r>
          </a:p>
          <a:p>
            <a:pPr>
              <a:lnSpc>
                <a:spcPct val="100000"/>
              </a:lnSpc>
              <a:buFont typeface="Courier New" panose="02070309020205020404" pitchFamily="49" charset="0"/>
              <a:buChar char="o"/>
            </a:pPr>
            <a:r>
              <a:rPr lang="en-GB" sz="2000" dirty="0">
                <a:effectLst/>
                <a:ea typeface="Calibri" panose="020F0502020204030204" pitchFamily="34" charset="0"/>
              </a:rPr>
              <a:t>excessive sweating, night sweats</a:t>
            </a:r>
            <a:endParaRPr lang="en-GB" sz="2000" dirty="0">
              <a:hlinkClick r:id="rId4"/>
            </a:endParaRPr>
          </a:p>
          <a:p>
            <a:pPr marL="0" indent="0" algn="ctr">
              <a:lnSpc>
                <a:spcPct val="100000"/>
              </a:lnSpc>
              <a:buNone/>
            </a:pPr>
            <a:endParaRPr lang="en-GB" sz="2000" dirty="0">
              <a:hlinkClick r:id="rId4"/>
            </a:endParaRPr>
          </a:p>
          <a:p>
            <a:pPr>
              <a:lnSpc>
                <a:spcPct val="100000"/>
              </a:lnSpc>
            </a:pPr>
            <a:endParaRPr lang="en-GB" sz="2000" dirty="0">
              <a:solidFill>
                <a:srgbClr val="002060"/>
              </a:solidFill>
            </a:endParaRPr>
          </a:p>
          <a:p>
            <a:pPr>
              <a:lnSpc>
                <a:spcPct val="100000"/>
              </a:lnSpc>
            </a:pPr>
            <a:endParaRPr lang="en-GB" sz="2000" b="0" i="0" dirty="0">
              <a:solidFill>
                <a:srgbClr val="002060"/>
              </a:solidFill>
              <a:effectLst/>
            </a:endParaRPr>
          </a:p>
          <a:p>
            <a:pPr>
              <a:lnSpc>
                <a:spcPct val="100000"/>
              </a:lnSpc>
            </a:pPr>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DF165EB2-13E9-687C-ED4F-3E9BD75E076B}"/>
              </a:ext>
            </a:extLst>
          </p:cNvPr>
          <p:cNvSpPr>
            <a:spLocks noGrp="1"/>
          </p:cNvSpPr>
          <p:nvPr>
            <p:ph type="sldNum" sz="quarter" idx="12"/>
          </p:nvPr>
        </p:nvSpPr>
        <p:spPr/>
        <p:txBody>
          <a:bodyPr/>
          <a:lstStyle/>
          <a:p>
            <a:fld id="{561D0CCE-8DCC-44DC-A653-AE62B1D84A52}" type="slidenum">
              <a:rPr lang="en-GB" smtClean="0"/>
              <a:pPr/>
              <a:t>45</a:t>
            </a:fld>
            <a:endParaRPr lang="en-GB" dirty="0"/>
          </a:p>
        </p:txBody>
      </p:sp>
    </p:spTree>
    <p:extLst>
      <p:ext uri="{BB962C8B-B14F-4D97-AF65-F5344CB8AC3E}">
        <p14:creationId xmlns:p14="http://schemas.microsoft.com/office/powerpoint/2010/main" val="28483732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1" y="20709"/>
            <a:ext cx="12192000" cy="599551"/>
          </a:xfrm>
        </p:spPr>
        <p:txBody>
          <a:bodyPr/>
          <a:lstStyle/>
          <a:p>
            <a:pPr algn="ctr"/>
            <a:r>
              <a:rPr lang="en-GB" sz="4400" b="1" dirty="0"/>
              <a:t>Myocarditis and pericarditis</a:t>
            </a:r>
            <a:endParaRPr lang="en-GB" dirty="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91728" y="994010"/>
            <a:ext cx="11808541" cy="5093328"/>
          </a:xfrm>
        </p:spPr>
        <p:txBody>
          <a:bodyPr/>
          <a:lstStyle/>
          <a:p>
            <a:r>
              <a:rPr lang="en-GB" sz="2000" dirty="0"/>
              <a:t>Cases of myocarditis and pericarditis have been reported rarely after COVID-19 vaccination.</a:t>
            </a:r>
            <a:r>
              <a:rPr lang="en-GB" sz="2000" dirty="0">
                <a:effectLst/>
                <a:latin typeface="Arial" panose="020B0604020202020204" pitchFamily="34" charset="0"/>
                <a:ea typeface="Times New Roman" panose="02020603050405020304" pitchFamily="18" charset="0"/>
              </a:rPr>
              <a:t> These cases have primarily occurred within 14 days following vaccination, more often after the second vaccination, and more often in younger males.</a:t>
            </a:r>
            <a:endParaRPr lang="en-GB" sz="2000" dirty="0"/>
          </a:p>
          <a:p>
            <a:r>
              <a:rPr lang="en-GB" sz="2000" dirty="0"/>
              <a:t>If an individual develops myocarditis or pericarditis following the first COVID-19 vaccination they should be assessed by an appropriate clinician to determine whether it is likely to be vaccine related </a:t>
            </a:r>
          </a:p>
          <a:p>
            <a:pPr marL="0" indent="0" algn="ctr">
              <a:buNone/>
            </a:pPr>
            <a:r>
              <a:rPr lang="en-GB" sz="1800" dirty="0">
                <a:hlinkClick r:id="rId3"/>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a:t>
            </a:r>
            <a:r>
              <a:rPr lang="en-GB" sz="1800" dirty="0">
                <a:hlinkClick r:id="rId4"/>
              </a:rPr>
              <a:t> Green Book COVID-19 chapter 14a</a:t>
            </a:r>
            <a:r>
              <a:rPr lang="en-GB" sz="1800" dirty="0"/>
              <a:t> </a:t>
            </a:r>
          </a:p>
          <a:p>
            <a:r>
              <a:rPr lang="en-GB" sz="20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46</a:t>
            </a:fld>
            <a:endParaRPr lang="en-GB" dirty="0"/>
          </a:p>
        </p:txBody>
      </p:sp>
    </p:spTree>
    <p:extLst>
      <p:ext uri="{BB962C8B-B14F-4D97-AF65-F5344CB8AC3E}">
        <p14:creationId xmlns:p14="http://schemas.microsoft.com/office/powerpoint/2010/main" val="231554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b="1" dirty="0"/>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dirty="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dirty="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dirty="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dirty="0"/>
              <a:t>In those who are diagnosed with GBS after the first dose of vaccine, the balance of risk benefit is in favour of completing a full COVID-19 vaccination schedule. </a:t>
            </a:r>
            <a:r>
              <a:rPr lang="en-GB" sz="2000" dirty="0">
                <a:hlinkClick r:id="rId2"/>
              </a:rPr>
              <a:t>Green Book COVID-19 chapter 14a</a:t>
            </a:r>
            <a:r>
              <a:rPr lang="en-GB" sz="2000" dirty="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23994802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393291" y="320675"/>
            <a:ext cx="11887199" cy="1325563"/>
          </a:xfrm>
        </p:spPr>
        <p:txBody>
          <a:bodyPr/>
          <a:lstStyle/>
          <a:p>
            <a:r>
              <a:rPr lang="en-GB" sz="3400" b="1" dirty="0">
                <a:effectLst/>
                <a:ea typeface="Times New Roman" panose="02020603050405020304" pitchFamily="18" charset="0"/>
              </a:rPr>
              <a:t>Individuals with a history of immune thrombocytopenia </a:t>
            </a:r>
            <a:endParaRPr lang="en-GB" sz="3400" b="1" dirty="0"/>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dirty="0">
                <a:effectLst/>
                <a:ea typeface="Times New Roman" panose="02020603050405020304" pitchFamily="18" charset="0"/>
                <a:cs typeface="Arial" panose="020B0604020202020204" pitchFamily="34" charset="0"/>
              </a:rPr>
              <a:t>Individuals with a history of </a:t>
            </a:r>
            <a:r>
              <a:rPr lang="en-GB" sz="2800" dirty="0">
                <a:effectLst/>
                <a:ea typeface="Times New Roman" panose="02020603050405020304" pitchFamily="18" charset="0"/>
                <a:cs typeface="Arial" panose="020B0604020202020204" pitchFamily="34" charset="0"/>
              </a:rPr>
              <a:t>immune thrombocytopenia (ITP)  may experience a fall in their platelet count. </a:t>
            </a:r>
            <a:r>
              <a:rPr lang="x-none" sz="2800" dirty="0">
                <a:effectLst/>
                <a:ea typeface="Times New Roman" panose="02020603050405020304" pitchFamily="18" charset="0"/>
                <a:cs typeface="Arial" panose="020B0604020202020204" pitchFamily="34" charset="0"/>
              </a:rPr>
              <a:t>Guidance produced by the UK ITP Forum Working Party therefore recommends a platelet count</a:t>
            </a:r>
            <a:r>
              <a:rPr lang="en-GB" sz="2800" dirty="0">
                <a:effectLst/>
                <a:ea typeface="Times New Roman" panose="02020603050405020304" pitchFamily="18" charset="0"/>
                <a:cs typeface="Arial" panose="020B0604020202020204" pitchFamily="34" charset="0"/>
              </a:rPr>
              <a:t> check  for  individuals with a history of ITP, </a:t>
            </a:r>
            <a:r>
              <a:rPr lang="x-none" sz="2800" dirty="0">
                <a:effectLst/>
                <a:ea typeface="Times New Roman" panose="02020603050405020304" pitchFamily="18" charset="0"/>
                <a:cs typeface="Arial" panose="020B0604020202020204" pitchFamily="34" charset="0"/>
              </a:rPr>
              <a:t>2-5 days after </a:t>
            </a:r>
            <a:r>
              <a:rPr lang="en-GB" sz="2800" dirty="0">
                <a:effectLst/>
                <a:ea typeface="Times New Roman" panose="02020603050405020304" pitchFamily="18" charset="0"/>
                <a:cs typeface="Arial" panose="020B0604020202020204" pitchFamily="34" charset="0"/>
              </a:rPr>
              <a:t>receiving </a:t>
            </a:r>
            <a:r>
              <a:rPr lang="x-none" sz="2800" dirty="0">
                <a:effectLst/>
                <a:ea typeface="Times New Roman" panose="02020603050405020304" pitchFamily="18" charset="0"/>
                <a:cs typeface="Arial" panose="020B0604020202020204" pitchFamily="34" charset="0"/>
              </a:rPr>
              <a:t>the </a:t>
            </a:r>
            <a:r>
              <a:rPr lang="en-GB" sz="2800" dirty="0">
                <a:effectLst/>
                <a:ea typeface="Times New Roman" panose="02020603050405020304" pitchFamily="18" charset="0"/>
                <a:cs typeface="Arial" panose="020B0604020202020204" pitchFamily="34" charset="0"/>
              </a:rPr>
              <a:t>COVID-19 </a:t>
            </a:r>
            <a:r>
              <a:rPr lang="x-none" sz="2800" dirty="0">
                <a:effectLst/>
                <a:ea typeface="Times New Roman" panose="02020603050405020304" pitchFamily="18" charset="0"/>
                <a:cs typeface="Arial" panose="020B0604020202020204" pitchFamily="34" charset="0"/>
              </a:rPr>
              <a:t>vaccine</a:t>
            </a:r>
            <a:r>
              <a:rPr lang="en-GB" sz="2800" dirty="0">
                <a:effectLst/>
                <a:ea typeface="Times New Roman" panose="02020603050405020304" pitchFamily="18" charset="0"/>
                <a:cs typeface="Arial" panose="020B0604020202020204" pitchFamily="34" charset="0"/>
              </a:rPr>
              <a:t>.</a:t>
            </a:r>
            <a:r>
              <a:rPr lang="x-none" sz="2800" dirty="0">
                <a:effectLst/>
                <a:ea typeface="Times New Roman" panose="02020603050405020304" pitchFamily="18" charset="0"/>
                <a:cs typeface="Arial" panose="020B0604020202020204" pitchFamily="34" charset="0"/>
              </a:rPr>
              <a:t> (</a:t>
            </a:r>
            <a:r>
              <a:rPr lang="x-none" sz="2800" u="sng" dirty="0">
                <a:solidFill>
                  <a:srgbClr val="0000FF"/>
                </a:solidFill>
                <a:effectLst/>
                <a:ea typeface="Times New Roman" panose="02020603050405020304" pitchFamily="18" charset="0"/>
                <a:cs typeface="Arial" panose="020B0604020202020204" pitchFamily="34" charset="0"/>
                <a:hlinkClick r:id="rId2"/>
              </a:rPr>
              <a:t>British Society for Haematology-COVID-19</a:t>
            </a:r>
            <a:r>
              <a:rPr lang="x-none" sz="2800" dirty="0">
                <a:effectLst/>
                <a:ea typeface="Times New Roman" panose="02020603050405020304" pitchFamily="18" charset="0"/>
                <a:cs typeface="Arial" panose="020B0604020202020204" pitchFamily="34" charset="0"/>
              </a:rPr>
              <a:t>).</a:t>
            </a:r>
            <a:endParaRPr lang="en-GB" sz="3200" dirty="0">
              <a:effectLst/>
              <a:ea typeface="Times New Roman" panose="02020603050405020304" pitchFamily="18" charset="0"/>
              <a:cs typeface="Times New Roman" panose="02020603050405020304" pitchFamily="18" charset="0"/>
            </a:endParaRPr>
          </a:p>
          <a:p>
            <a:endParaRPr lang="en-GB" dirty="0"/>
          </a:p>
        </p:txBody>
      </p:sp>
      <p:sp>
        <p:nvSpPr>
          <p:cNvPr id="4" name="Footer Placeholder 3">
            <a:extLst>
              <a:ext uri="{FF2B5EF4-FFF2-40B4-BE49-F238E27FC236}">
                <a16:creationId xmlns:a16="http://schemas.microsoft.com/office/drawing/2014/main" id="{2E7BC4A0-6AD6-024F-E108-14A35B1EC31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0399170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r>
              <a:rPr lang="en-GB" sz="3600" b="1" dirty="0"/>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dirty="0"/>
              <a:t>A number of cases of erythema multiforme (EM) have been reported after Moderna and Pfizer mRNA vaccinations.</a:t>
            </a:r>
          </a:p>
          <a:p>
            <a:r>
              <a:rPr lang="en-GB" dirty="0"/>
              <a:t>These reports appear to be consistent with EM minor, with no fatalities.</a:t>
            </a:r>
          </a:p>
          <a:p>
            <a:r>
              <a:rPr lang="en-GB" dirty="0"/>
              <a:t>MHRA have consulted dermatology experts who consider EM an uncommon, benign and self-limiting condition which could plausibly be triggered by COVID-19 vaccination; although overreporting due to misdiagnosis was possible.</a:t>
            </a:r>
          </a:p>
          <a:p>
            <a:r>
              <a:rPr lang="en-GB" dirty="0"/>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248785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325563"/>
          </a:xfrm>
        </p:spPr>
        <p:txBody>
          <a:bodyPr/>
          <a:lstStyle/>
          <a:p>
            <a:pPr algn="ctr"/>
            <a:r>
              <a:rPr kumimoji="0" lang="en-GB" sz="32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[8 April 2024] </a:t>
            </a:r>
            <a:r>
              <a:rPr kumimoji="0" lang="en-GB" sz="2800" b="0" i="0" u="none" strike="noStrike" kern="1200" cap="none" spc="0" normalizeH="0" baseline="0" noProof="0" dirty="0">
                <a:ln>
                  <a:noFill/>
                </a:ln>
                <a:solidFill>
                  <a:srgbClr val="212A73"/>
                </a:solidFill>
                <a:effectLst/>
                <a:uLnTx/>
                <a:uFillTx/>
                <a:latin typeface="Arial"/>
                <a:ea typeface="+mj-ea"/>
                <a:cs typeface="+mj-cs"/>
              </a:rPr>
              <a:t>published 02 August 2024 </a:t>
            </a:r>
            <a:r>
              <a:rPr lang="en-GB" sz="3200" i="0" dirty="0">
                <a:effectLst/>
              </a:rPr>
              <a:t>(1)</a:t>
            </a:r>
            <a:endParaRPr lang="en-GB" sz="2800" dirty="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301795" y="1014337"/>
            <a:ext cx="11871435" cy="3210822"/>
          </a:xfrm>
        </p:spPr>
        <p:txBody>
          <a:bodyPr/>
          <a:lstStyle/>
          <a:p>
            <a:pPr marL="0" indent="0">
              <a:buNone/>
            </a:pPr>
            <a:r>
              <a:rPr kumimoji="0" lang="en-GB" altLang="en-US" sz="2000" b="1" i="0" u="none" strike="noStrike" cap="none" normalizeH="0" baseline="0" dirty="0">
                <a:ln>
                  <a:noFill/>
                </a:ln>
                <a:solidFill>
                  <a:srgbClr val="002060"/>
                </a:solidFill>
                <a:effectLst/>
              </a:rPr>
              <a:t>In autumn 2024, JCVI advises that a COVID-19 vaccine should be offered to</a:t>
            </a:r>
            <a:r>
              <a:rPr kumimoji="0" lang="en-US" altLang="en-US" sz="2000" b="1" i="0" u="none" strike="noStrike" cap="none" normalizeH="0" baseline="0" dirty="0">
                <a:ln>
                  <a:noFill/>
                </a:ln>
                <a:solidFill>
                  <a:srgbClr val="002060"/>
                </a:solidFill>
                <a:effectLst/>
              </a:rPr>
              <a:t>:</a:t>
            </a:r>
          </a:p>
          <a:p>
            <a:pPr algn="l">
              <a:buFont typeface="Arial" panose="020B0604020202020204" pitchFamily="34" charset="0"/>
              <a:buChar char="•"/>
            </a:pPr>
            <a:r>
              <a:rPr lang="en-GB" sz="2000" dirty="0"/>
              <a:t>adults aged 65 years and over</a:t>
            </a:r>
          </a:p>
          <a:p>
            <a:pPr algn="l">
              <a:buFont typeface="Arial" panose="020B0604020202020204" pitchFamily="34" charset="0"/>
              <a:buChar char="•"/>
            </a:pPr>
            <a:r>
              <a:rPr lang="en-GB" sz="2000" dirty="0"/>
              <a:t>residents in a care home for older adults</a:t>
            </a:r>
          </a:p>
          <a:p>
            <a:pPr algn="l">
              <a:buFont typeface="Arial" panose="020B0604020202020204" pitchFamily="34" charset="0"/>
              <a:buChar char="•"/>
            </a:pPr>
            <a:r>
              <a:rPr lang="en-GB" sz="2000" dirty="0"/>
              <a:t>persons aged 6 months to 64 years in a clinical risk group (as defined in tables 3 &amp; 4 of the </a:t>
            </a:r>
            <a:r>
              <a:rPr lang="en-GB" sz="2000" dirty="0">
                <a:hlinkClick r:id="rId3"/>
              </a:rPr>
              <a:t>COVID-19 chapter of the Green Book</a:t>
            </a:r>
            <a:r>
              <a:rPr lang="en-GB" sz="2000" dirty="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dirty="0">
              <a:ln>
                <a:noFill/>
              </a:ln>
              <a:solidFill>
                <a:srgbClr val="002060"/>
              </a:solidFill>
              <a:effectLst/>
              <a:latin typeface="+mn-lt"/>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0" i="0" u="none" strike="noStrike" cap="none" normalizeH="0" baseline="0" dirty="0">
                <a:ln>
                  <a:noFill/>
                </a:ln>
                <a:solidFill>
                  <a:srgbClr val="002060"/>
                </a:solidFill>
                <a:effectLst/>
                <a:latin typeface="+mn-lt"/>
              </a:rPr>
              <a:t>JCVI </a:t>
            </a:r>
            <a:r>
              <a:rPr kumimoji="0" lang="en-US" altLang="en-US" sz="2000" b="1" i="0" u="none" strike="noStrike" cap="none" normalizeH="0" baseline="0" dirty="0">
                <a:ln>
                  <a:noFill/>
                </a:ln>
                <a:solidFill>
                  <a:srgbClr val="002060"/>
                </a:solidFill>
                <a:effectLst/>
                <a:latin typeface="+mn-lt"/>
              </a:rPr>
              <a:t>does not </a:t>
            </a:r>
            <a:r>
              <a:rPr kumimoji="0" lang="en-US" altLang="en-US" sz="2000" b="0" i="0" u="none" strike="noStrike" cap="none" normalizeH="0" baseline="0" dirty="0">
                <a:ln>
                  <a:noFill/>
                </a:ln>
                <a:solidFill>
                  <a:srgbClr val="002060"/>
                </a:solidFill>
                <a:effectLst/>
                <a:latin typeface="+mn-lt"/>
              </a:rPr>
              <a:t>advise an offer of COVID-19 vaccination within the autumn 2024 COVID-19 vaccination </a:t>
            </a:r>
            <a:r>
              <a:rPr kumimoji="0" lang="en-US" altLang="en-US" sz="2000" b="0" i="0" u="none" strike="noStrike" cap="none" normalizeH="0" baseline="0" dirty="0" err="1">
                <a:ln>
                  <a:noFill/>
                </a:ln>
                <a:solidFill>
                  <a:srgbClr val="002060"/>
                </a:solidFill>
                <a:effectLst/>
                <a:latin typeface="+mn-lt"/>
              </a:rPr>
              <a:t>programme</a:t>
            </a:r>
            <a:r>
              <a:rPr kumimoji="0" lang="en-US" altLang="en-US" sz="2000" b="0" i="0" u="none" strike="noStrike" cap="none" normalizeH="0" baseline="0" dirty="0">
                <a:ln>
                  <a:noFill/>
                </a:ln>
                <a:solidFill>
                  <a:srgbClr val="002060"/>
                </a:solidFill>
                <a:effectLst/>
                <a:latin typeface="+mn-lt"/>
              </a:rPr>
              <a:t> for </a:t>
            </a:r>
            <a:r>
              <a:rPr lang="en-GB" sz="2000" dirty="0"/>
              <a:t>the following groups: </a:t>
            </a:r>
          </a:p>
          <a:p>
            <a:pPr lvl="1">
              <a:lnSpc>
                <a:spcPct val="100000"/>
              </a:lnSpc>
            </a:pPr>
            <a:r>
              <a:rPr lang="en-GB" sz="2000" dirty="0"/>
              <a:t>frontline Health and Social Care workers </a:t>
            </a:r>
          </a:p>
          <a:p>
            <a:pPr lvl="1">
              <a:lnSpc>
                <a:spcPct val="100000"/>
              </a:lnSpc>
            </a:pPr>
            <a:r>
              <a:rPr lang="en-GB" sz="2000" dirty="0"/>
              <a:t>unpaid Carers </a:t>
            </a:r>
          </a:p>
          <a:p>
            <a:pPr lvl="1">
              <a:lnSpc>
                <a:spcPct val="100000"/>
              </a:lnSpc>
            </a:pPr>
            <a:r>
              <a:rPr lang="en-GB" sz="2000" dirty="0"/>
              <a:t>household contacts of the immunosuppressed </a:t>
            </a:r>
          </a:p>
          <a:p>
            <a:pPr marL="0" marR="0" lvl="0" indent="0" algn="l" defTabSz="914400" rtl="0" eaLnBrk="0" fontAlgn="base" latinLnBrk="0" hangingPunct="0">
              <a:lnSpc>
                <a:spcPct val="100000"/>
              </a:lnSpc>
              <a:spcBef>
                <a:spcPct val="0"/>
              </a:spcBef>
              <a:spcAft>
                <a:spcPct val="0"/>
              </a:spcAft>
              <a:buClrTx/>
              <a:buSzTx/>
              <a:buFontTx/>
              <a:buNone/>
              <a:tabLst/>
              <a:defRPr/>
            </a:pPr>
            <a:r>
              <a:rPr lang="en-GB" sz="2000" dirty="0">
                <a:latin typeface="+mn-lt"/>
              </a:rPr>
              <a:t>The committee has advised that on the balance of evidence it does not believe there is a clinical benefit to offering the vaccine to these groups. </a:t>
            </a:r>
            <a:r>
              <a:rPr lang="en-GB" sz="2000" dirty="0"/>
              <a:t>However, owing to the late communication of this advice, Welsh Government has adopted a permissive approach in relation to these groups* Further details can be viewed here: </a:t>
            </a:r>
            <a:r>
              <a:rPr lang="en-GB" sz="2000" dirty="0">
                <a:hlinkClick r:id="rId4"/>
              </a:rPr>
              <a:t>Winter respiratory vaccination programme 2024 to 2025 (WHC/2024/033) (</a:t>
            </a:r>
            <a:r>
              <a:rPr lang="en-GB" sz="2000" dirty="0" err="1">
                <a:hlinkClick r:id="rId4"/>
              </a:rPr>
              <a:t>gov.wales</a:t>
            </a:r>
            <a:r>
              <a:rPr lang="en-GB" sz="2000" dirty="0">
                <a:hlinkClick r:id="rId4"/>
              </a:rPr>
              <a:t>)</a:t>
            </a:r>
            <a:endParaRPr lang="en-GB" altLang="en-US" sz="2000" dirty="0"/>
          </a:p>
          <a:p>
            <a:pPr marL="0" marR="0" lvl="0" indent="0" algn="l" defTabSz="914400" rtl="0" eaLnBrk="0" fontAlgn="base" latinLnBrk="0" hangingPunct="0">
              <a:lnSpc>
                <a:spcPct val="100000"/>
              </a:lnSpc>
              <a:spcBef>
                <a:spcPct val="0"/>
              </a:spcBef>
              <a:spcAft>
                <a:spcPct val="0"/>
              </a:spcAft>
              <a:buClrTx/>
              <a:buSzTx/>
              <a:buNone/>
              <a:tabLst/>
            </a:pPr>
            <a:endParaRPr lang="en-US" altLang="en-US" sz="2000" dirty="0"/>
          </a:p>
          <a:p>
            <a:pPr marR="0" lvl="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None/>
              <a:tabLst/>
            </a:pPr>
            <a:r>
              <a:rPr lang="en-GB" sz="1600" dirty="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dirty="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endParaRPr kumimoji="0" lang="en-US" altLang="en-US" sz="2800" b="0" i="0" u="none" strike="noStrike" cap="none" normalizeH="0" baseline="0" dirty="0">
              <a:ln>
                <a:noFill/>
              </a:ln>
              <a:solidFill>
                <a:srgbClr val="0B0C0C"/>
              </a:solidFill>
              <a:effectLst/>
              <a:latin typeface="GDS Transport"/>
            </a:endParaRPr>
          </a:p>
          <a:p>
            <a:endParaRPr lang="en-GB" dirty="0"/>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589861" y="6230281"/>
            <a:ext cx="11295305" cy="646331"/>
          </a:xfrm>
          <a:prstGeom prst="rect">
            <a:avLst/>
          </a:prstGeom>
          <a:noFill/>
        </p:spPr>
        <p:txBody>
          <a:bodyPr wrap="square">
            <a:spAutoFit/>
          </a:bodyPr>
          <a:lstStyle/>
          <a:p>
            <a:pPr algn="ctr"/>
            <a:r>
              <a:rPr lang="en-GB" dirty="0">
                <a:hlinkClick r:id="rId5"/>
              </a:rPr>
              <a:t>JCVI statement on the COVID-19 vaccination programme for autumn 2024, 8 April 2024 - GOV.UK (www.gov.uk)</a:t>
            </a:r>
            <a:endParaRPr lang="en-GB" dirty="0"/>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F66F1-2B11-295B-D355-00C0212A86A5}"/>
              </a:ext>
            </a:extLst>
          </p:cNvPr>
          <p:cNvSpPr>
            <a:spLocks noGrp="1"/>
          </p:cNvSpPr>
          <p:nvPr>
            <p:ph type="title"/>
          </p:nvPr>
        </p:nvSpPr>
        <p:spPr>
          <a:xfrm>
            <a:off x="838200" y="365126"/>
            <a:ext cx="10515600" cy="862096"/>
          </a:xfrm>
        </p:spPr>
        <p:txBody>
          <a:bodyPr/>
          <a:lstStyle/>
          <a:p>
            <a:r>
              <a:rPr lang="en-GB" b="1" dirty="0"/>
              <a:t>Potential other adverse reactions</a:t>
            </a:r>
          </a:p>
        </p:txBody>
      </p:sp>
      <p:sp>
        <p:nvSpPr>
          <p:cNvPr id="3" name="Content Placeholder 2">
            <a:extLst>
              <a:ext uri="{FF2B5EF4-FFF2-40B4-BE49-F238E27FC236}">
                <a16:creationId xmlns:a16="http://schemas.microsoft.com/office/drawing/2014/main" id="{5DE2CF1B-C4FB-B045-B0A4-EBBF5865EE28}"/>
              </a:ext>
            </a:extLst>
          </p:cNvPr>
          <p:cNvSpPr>
            <a:spLocks noGrp="1"/>
          </p:cNvSpPr>
          <p:nvPr>
            <p:ph idx="1"/>
          </p:nvPr>
        </p:nvSpPr>
        <p:spPr/>
        <p:txBody>
          <a:bodyPr/>
          <a:lstStyle/>
          <a:p>
            <a:pPr marL="0" indent="0">
              <a:buNone/>
            </a:pPr>
            <a:r>
              <a:rPr lang="en-GB" dirty="0"/>
              <a:t>Since the widespread use of the vaccine, a number of other conditions have been reported after vaccination and have been added to the Summary of Product Characteristics (SmPC).</a:t>
            </a:r>
          </a:p>
          <a:p>
            <a:pPr marL="0" indent="0">
              <a:buNone/>
            </a:pPr>
            <a:r>
              <a:rPr lang="en-GB" dirty="0"/>
              <a:t>This includes reports of: </a:t>
            </a:r>
          </a:p>
          <a:p>
            <a:r>
              <a:rPr lang="en-GB" dirty="0"/>
              <a:t>heavy menstrual bleeding (in most cases temporary and non-serious) and </a:t>
            </a:r>
          </a:p>
          <a:p>
            <a:r>
              <a:rPr lang="en-GB" dirty="0"/>
              <a:t>extensive swelling of the vaccinated limb. </a:t>
            </a:r>
          </a:p>
          <a:p>
            <a:endParaRPr lang="en-GB" dirty="0"/>
          </a:p>
        </p:txBody>
      </p:sp>
      <p:sp>
        <p:nvSpPr>
          <p:cNvPr id="5" name="Slide Number Placeholder 4">
            <a:extLst>
              <a:ext uri="{FF2B5EF4-FFF2-40B4-BE49-F238E27FC236}">
                <a16:creationId xmlns:a16="http://schemas.microsoft.com/office/drawing/2014/main" id="{77A904FD-4FE6-0057-4C60-0710E6DC9D42}"/>
              </a:ext>
            </a:extLst>
          </p:cNvPr>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14135122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0"/>
            <a:ext cx="10515600" cy="703387"/>
          </a:xfrm>
        </p:spPr>
        <p:txBody>
          <a:bodyPr/>
          <a:lstStyle/>
          <a:p>
            <a:r>
              <a:rPr lang="en-GB" sz="3600" b="1" dirty="0"/>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563586"/>
            <a:ext cx="11398410" cy="5196569"/>
          </a:xfrm>
        </p:spPr>
        <p:txBody>
          <a:bodyPr/>
          <a:lstStyle/>
          <a:p>
            <a:r>
              <a:rPr lang="en-GB" sz="2000" dirty="0"/>
              <a:t>No data is available yet regarding the use of Pfizer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a:t>
            </a:r>
            <a:r>
              <a:rPr lang="en-GB" sz="2000" dirty="0"/>
              <a:t>COVID-19 vaccine during pregnancy. </a:t>
            </a:r>
          </a:p>
          <a:p>
            <a:r>
              <a:rPr lang="en-GB" sz="2000" dirty="0"/>
              <a:t>However, a large amount of observational data from pregnant women vaccinated with the initially approved Comirnaty vaccine during the second and third trimester </a:t>
            </a:r>
            <a:r>
              <a:rPr lang="en-GB" sz="2000" b="1" dirty="0"/>
              <a:t>have not shown any increase in adverse pregnancy outcomes</a:t>
            </a:r>
            <a:r>
              <a:rPr lang="en-GB" sz="2000" dirty="0"/>
              <a:t>. While data on pregnancy outcomes following vaccination during the first trimester are presently limited, no increased risk for miscarriage has been seen. </a:t>
            </a:r>
          </a:p>
          <a:p>
            <a:r>
              <a:rPr lang="en-GB" sz="2000" dirty="0"/>
              <a:t>Animal studies do not indicate direct or indirect harmful effects with respect to pregnancy, embryo/foetal development, parturition or post-natal development. Since differences between products are confined to the spike protein sequence, and there are no clinically meaningful differences in reactogenicity.</a:t>
            </a:r>
          </a:p>
          <a:p>
            <a:r>
              <a:rPr lang="en-GB" sz="2000" b="0" i="0" dirty="0">
                <a:solidFill>
                  <a:srgbClr val="002060"/>
                </a:solidFill>
                <a:effectLst/>
              </a:rPr>
              <a:t>Based on data available with other vaccine variants, Pfizer Comirnaty JN.1 can be used during pregnancy.</a:t>
            </a:r>
            <a:endParaRPr lang="en-GB" sz="2000" dirty="0">
              <a:solidFill>
                <a:srgbClr val="002060"/>
              </a:solidFill>
            </a:endParaRPr>
          </a:p>
          <a:p>
            <a:pPr marL="0" indent="0" algn="ctr">
              <a:buNone/>
            </a:pPr>
            <a:endParaRPr lang="en-GB" sz="1400" b="1" dirty="0"/>
          </a:p>
          <a:p>
            <a:pPr marL="0" indent="0" algn="ctr">
              <a:lnSpc>
                <a:spcPct val="100000"/>
              </a:lnSpc>
              <a:buNone/>
            </a:pPr>
            <a:r>
              <a:rPr lang="en-GB" sz="2000" dirty="0">
                <a:hlinkClick r:id="rId3"/>
              </a:rPr>
              <a:t>Comirnaty JN.1 30 micrograms/dose dispersion for injection - Summary of Product Characteristics (SmPC) - (</a:t>
            </a:r>
            <a:r>
              <a:rPr lang="en-GB" sz="2000" dirty="0" err="1">
                <a:hlinkClick r:id="rId3"/>
              </a:rPr>
              <a:t>emc</a:t>
            </a:r>
            <a:r>
              <a:rPr lang="en-GB" sz="2000" dirty="0">
                <a:hlinkClick r:id="rId3"/>
              </a:rPr>
              <a:t>) (medicines.org.uk)</a:t>
            </a:r>
            <a:endParaRPr lang="en-GB" sz="2000" dirty="0"/>
          </a:p>
          <a:p>
            <a:pPr marL="0" indent="0" algn="ctr">
              <a:lnSpc>
                <a:spcPct val="100000"/>
              </a:lnSpc>
              <a:buNone/>
            </a:pPr>
            <a:endParaRPr lang="en-GB" sz="2000" dirty="0">
              <a:hlinkClick r:id="rId4"/>
            </a:endParaRPr>
          </a:p>
          <a:p>
            <a:endParaRPr lang="en-GB" sz="2000" b="1" dirty="0"/>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51</a:t>
            </a:fld>
            <a:endParaRPr lang="en-GB" dirty="0"/>
          </a:p>
        </p:txBody>
      </p:sp>
    </p:spTree>
    <p:extLst>
      <p:ext uri="{BB962C8B-B14F-4D97-AF65-F5344CB8AC3E}">
        <p14:creationId xmlns:p14="http://schemas.microsoft.com/office/powerpoint/2010/main" val="36778642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346841" y="146926"/>
            <a:ext cx="10515600" cy="1325563"/>
          </a:xfrm>
        </p:spPr>
        <p:txBody>
          <a:bodyPr/>
          <a:lstStyle/>
          <a:p>
            <a:r>
              <a:rPr lang="en-GB" sz="3600" b="1" dirty="0">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346841" y="799305"/>
            <a:ext cx="11330151" cy="5401797"/>
          </a:xfrm>
        </p:spPr>
        <p:txBody>
          <a:bodyPr/>
          <a:lstStyle/>
          <a:p>
            <a:pPr marL="0" indent="0">
              <a:buNone/>
            </a:pPr>
            <a:r>
              <a:rPr lang="en-GB" sz="2000" strike="sngStrike" dirty="0"/>
              <a:t> </a:t>
            </a:r>
          </a:p>
          <a:p>
            <a:r>
              <a:rPr lang="en-GB" sz="2000" dirty="0"/>
              <a:t>No data is available yet regarding the use of Pfizer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a:t>
            </a:r>
            <a:r>
              <a:rPr lang="en-GB" sz="2000" dirty="0"/>
              <a:t>COVID-19 vaccine during breast-feeding. </a:t>
            </a:r>
          </a:p>
          <a:p>
            <a:r>
              <a:rPr lang="en-GB" sz="2000" dirty="0"/>
              <a:t>However, no effects on the breast-fed </a:t>
            </a:r>
            <a:r>
              <a:rPr lang="en-GB" sz="2000" dirty="0" err="1"/>
              <a:t>newborn</a:t>
            </a:r>
            <a:r>
              <a:rPr lang="en-GB" sz="2000" dirty="0"/>
              <a:t>/infant are anticipated since the systemic exposure of breast-feeding woman to the vaccine is negligible. </a:t>
            </a:r>
          </a:p>
          <a:p>
            <a:r>
              <a:rPr lang="en-GB" sz="2000" dirty="0"/>
              <a:t>Observational data from women who were breast-feeding after vaccination with the initially approved Comirnaty vaccine have not shown a risk for adverse effects in breast-fed </a:t>
            </a:r>
            <a:r>
              <a:rPr lang="en-GB" sz="2000" dirty="0" err="1"/>
              <a:t>newborns</a:t>
            </a:r>
            <a:r>
              <a:rPr lang="en-GB" sz="2000" dirty="0"/>
              <a:t>/infants. </a:t>
            </a:r>
          </a:p>
          <a:p>
            <a:r>
              <a:rPr lang="en-GB" sz="2000" dirty="0">
                <a:effectLst/>
              </a:rPr>
              <a:t>Protective antibodies have been detected in breast milk (Gray et al, 2021). The developmental and health benefits of breastfeeding are clear and should be discussed with the woman, along with her clinical need for immunisation against COVID-19.</a:t>
            </a:r>
            <a:r>
              <a:rPr lang="en-GB" sz="2000" dirty="0">
                <a:hlinkClick r:id="rId2"/>
              </a:rPr>
              <a:t> Green Book COVID-19 chapter 14a</a:t>
            </a:r>
            <a:r>
              <a:rPr lang="en-GB" sz="2000" dirty="0">
                <a:solidFill>
                  <a:srgbClr val="002060"/>
                </a:solidFill>
              </a:rPr>
              <a:t>.</a:t>
            </a:r>
            <a:r>
              <a:rPr lang="en-GB" sz="2000" dirty="0">
                <a:solidFill>
                  <a:srgbClr val="FF0000"/>
                </a:solidFill>
              </a:rPr>
              <a:t> </a:t>
            </a:r>
          </a:p>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a:t>
            </a:r>
            <a:r>
              <a:rPr lang="en-GB" sz="2000" dirty="0"/>
              <a:t>COVID-19 vaccine can be used during breast-feeding.</a:t>
            </a:r>
          </a:p>
          <a:p>
            <a:pPr marL="0" indent="0" algn="ctr">
              <a:buNone/>
            </a:pPr>
            <a:endParaRPr lang="en-GB" sz="2000" dirty="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52</a:t>
            </a:fld>
            <a:endParaRPr lang="en-GB"/>
          </a:p>
        </p:txBody>
      </p:sp>
      <p:sp>
        <p:nvSpPr>
          <p:cNvPr id="6" name="TextBox 5">
            <a:extLst>
              <a:ext uri="{FF2B5EF4-FFF2-40B4-BE49-F238E27FC236}">
                <a16:creationId xmlns:a16="http://schemas.microsoft.com/office/drawing/2014/main" id="{B7AC99D8-181D-D6B8-3D55-EC08075F9F50}"/>
              </a:ext>
            </a:extLst>
          </p:cNvPr>
          <p:cNvSpPr txBox="1"/>
          <p:nvPr/>
        </p:nvSpPr>
        <p:spPr>
          <a:xfrm>
            <a:off x="463871" y="5235354"/>
            <a:ext cx="11096090" cy="646331"/>
          </a:xfrm>
          <a:prstGeom prst="rect">
            <a:avLst/>
          </a:prstGeom>
          <a:noFill/>
        </p:spPr>
        <p:txBody>
          <a:bodyPr wrap="square">
            <a:spAutoFit/>
          </a:bodyPr>
          <a:lstStyle/>
          <a:p>
            <a:pPr marL="0" indent="0" algn="ctr">
              <a:lnSpc>
                <a:spcPct val="100000"/>
              </a:lnSpc>
              <a:buNone/>
            </a:pPr>
            <a:r>
              <a:rPr lang="en-GB" sz="1800" dirty="0">
                <a:hlinkClick r:id="rId3"/>
              </a:rPr>
              <a:t>Comirnaty JN.1 30 micrograms/dose dispersion for injection - Summary of Product Characteristics (SmPC) - (</a:t>
            </a:r>
            <a:r>
              <a:rPr lang="en-GB" sz="1800" dirty="0" err="1">
                <a:hlinkClick r:id="rId3"/>
              </a:rPr>
              <a:t>emc</a:t>
            </a:r>
            <a:r>
              <a:rPr lang="en-GB" sz="1800" dirty="0">
                <a:hlinkClick r:id="rId3"/>
              </a:rPr>
              <a:t>) (medicines.org.uk)</a:t>
            </a:r>
            <a:endParaRPr lang="en-GB" sz="1800" dirty="0"/>
          </a:p>
        </p:txBody>
      </p:sp>
    </p:spTree>
    <p:extLst>
      <p:ext uri="{BB962C8B-B14F-4D97-AF65-F5344CB8AC3E}">
        <p14:creationId xmlns:p14="http://schemas.microsoft.com/office/powerpoint/2010/main" val="41598713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dirty="0">
                <a:solidFill>
                  <a:srgbClr val="002060"/>
                </a:solidFill>
              </a:rPr>
              <a:t>Co-administration with other vaccines</a:t>
            </a:r>
            <a:endParaRPr lang="en-GB" dirty="0"/>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dirty="0"/>
              <a:t>Based on recent evidence, and</a:t>
            </a:r>
            <a:r>
              <a:rPr lang="en-GB" sz="2000" strike="sngStrike" dirty="0"/>
              <a:t>, </a:t>
            </a:r>
            <a:r>
              <a:rPr lang="en-GB" sz="2000" dirty="0"/>
              <a:t>as COVID-19 vaccines are considered inactivated (including the non-replicating adenovirus vaccine), where individuals in an eligible cohort present having recently received one or more inactivated or another live vaccine, </a:t>
            </a:r>
            <a:r>
              <a:rPr lang="en-GB" sz="2000" b="1" dirty="0"/>
              <a:t>COVID-19 vaccination should still be given. </a:t>
            </a:r>
          </a:p>
          <a:p>
            <a:r>
              <a:rPr lang="en-GB" sz="2000" dirty="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dirty="0"/>
              <a:t>This includes but is not limited to vaccines commonly administered around the same time or in the same settings, including pneumococcal polysaccharide vaccine and shingles vaccine </a:t>
            </a:r>
            <a:r>
              <a:rPr lang="en-GB" sz="2000" dirty="0">
                <a:hlinkClick r:id="rId2"/>
              </a:rPr>
              <a:t>Green Book COVID-19 chapter 14a</a:t>
            </a:r>
            <a:r>
              <a:rPr lang="en-GB" sz="2000" dirty="0"/>
              <a:t>.</a:t>
            </a:r>
          </a:p>
          <a:p>
            <a:r>
              <a:rPr lang="en-GB" sz="2000" b="1" dirty="0"/>
              <a:t>Note</a:t>
            </a:r>
            <a:r>
              <a:rPr lang="en-GB" sz="2000" dirty="0"/>
              <a:t>: co-administration of COVID-19 vaccine and </a:t>
            </a:r>
            <a:r>
              <a:rPr lang="en-GB" sz="2000" dirty="0" err="1"/>
              <a:t>Abrysvo</a:t>
            </a:r>
            <a:r>
              <a:rPr lang="en-GB" sz="2000" dirty="0"/>
              <a:t>® RSV vaccine may diminish the immune response to the RSV vaccine in </a:t>
            </a:r>
            <a:r>
              <a:rPr lang="en-GB" sz="2000" b="1" dirty="0"/>
              <a:t>older adults</a:t>
            </a:r>
            <a:r>
              <a:rPr lang="en-GB" sz="2000" dirty="0"/>
              <a:t>. However, if it is thought that the individual is unlikely to return for vaccination, they can be given at the same time. (co-administration of COVID-19 vaccine and Abrysvo® RSV vaccine is permitted in pregnancy)</a:t>
            </a:r>
          </a:p>
          <a:p>
            <a:endParaRPr lang="en-GB" sz="2000" dirty="0">
              <a:highlight>
                <a:srgbClr val="00FF00"/>
              </a:highlight>
            </a:endParaRPr>
          </a:p>
          <a:p>
            <a:endParaRPr lang="en-GB" dirty="0"/>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30899017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dirty="0"/>
              <a:t>Consumables for use with</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JN</a:t>
            </a:r>
            <a:r>
              <a:rPr lang="en-GB" sz="3200" b="1" dirty="0">
                <a:latin typeface="Arial" panose="020B0604020202020204" pitchFamily="34" charset="0"/>
                <a:ea typeface="Calibri" panose="020F0502020204030204" pitchFamily="34" charset="0"/>
              </a:rPr>
              <a:t>.1</a:t>
            </a:r>
            <a:r>
              <a:rPr lang="en-GB" sz="3200" b="1" dirty="0">
                <a:effectLst/>
                <a:latin typeface="Arial" panose="020B0604020202020204" pitchFamily="34" charset="0"/>
                <a:ea typeface="Calibri" panose="020F0502020204030204" pitchFamily="34" charset="0"/>
              </a:rPr>
              <a:t> (10 mcg and 30 mcg doses) dispersion for injection COVID-19 mRNA Vaccines</a:t>
            </a:r>
            <a:br>
              <a:rPr lang="en-GB" sz="3200" b="1" dirty="0"/>
            </a:br>
            <a:r>
              <a:rPr lang="en-GB" sz="3200" b="1" dirty="0"/>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448541"/>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212A73"/>
                </a:solidFill>
                <a:effectLst/>
                <a:uLnTx/>
                <a:uFillTx/>
                <a:latin typeface="Arial"/>
                <a:ea typeface="Calibri" panose="020F0502020204030204" pitchFamily="34" charset="0"/>
                <a:cs typeface="+mn-cs"/>
              </a:rPr>
              <a:t>Safety Needles:</a:t>
            </a:r>
            <a:endParaRPr lang="en-GB" sz="2000" dirty="0"/>
          </a:p>
          <a:p>
            <a:r>
              <a:rPr lang="en-GB" sz="2000" dirty="0">
                <a:effectLst/>
                <a:ea typeface="Calibri" panose="020F0502020204030204" pitchFamily="34" charset="0"/>
              </a:rPr>
              <a:t>GBUK Safety Syringe 1ml 25G x 25mm with needle cover will be supplied with</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a:t>
            </a:r>
            <a:r>
              <a:rPr lang="en-GB" sz="2000" b="1" dirty="0">
                <a:effectLst/>
                <a:latin typeface="Arial" panose="020B0604020202020204" pitchFamily="34" charset="0"/>
                <a:ea typeface="Calibri" panose="020F0502020204030204" pitchFamily="34" charset="0"/>
              </a:rPr>
              <a:t>10mcg and 30mcg doses</a:t>
            </a:r>
            <a:r>
              <a:rPr lang="en-GB" sz="2000" dirty="0">
                <a:effectLst/>
                <a:latin typeface="Arial" panose="020B0604020202020204" pitchFamily="34" charset="0"/>
                <a:ea typeface="Calibri" panose="020F0502020204030204" pitchFamily="34" charset="0"/>
              </a:rPr>
              <a:t>) dispersion for injection COVID-19 mRNA Vaccine</a:t>
            </a:r>
            <a:r>
              <a:rPr lang="en-GB" sz="2000" dirty="0">
                <a:effectLst/>
                <a:ea typeface="Calibri" panose="020F0502020204030204" pitchFamily="34" charset="0"/>
              </a:rPr>
              <a:t> </a:t>
            </a:r>
          </a:p>
          <a:p>
            <a:pPr marL="0" indent="0">
              <a:buNone/>
            </a:pPr>
            <a:r>
              <a:rPr lang="en-GB" sz="2000" b="1" dirty="0">
                <a:effectLst/>
                <a:ea typeface="Calibri" panose="020F0502020204030204" pitchFamily="34" charset="0"/>
              </a:rPr>
              <a:t>   Play training video*</a:t>
            </a:r>
            <a:r>
              <a:rPr lang="en-GB" sz="2000" dirty="0">
                <a:effectLst/>
                <a:ea typeface="Calibri" panose="020F0502020204030204" pitchFamily="34" charset="0"/>
              </a:rPr>
              <a:t>: </a:t>
            </a:r>
            <a:r>
              <a:rPr lang="en-GB"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dirty="0">
              <a:effectLst/>
              <a:ea typeface="Calibri" panose="020F0502020204030204" pitchFamily="34" charset="0"/>
            </a:endParaRPr>
          </a:p>
          <a:p>
            <a:pPr marL="0" indent="0">
              <a:buNone/>
            </a:pPr>
            <a:r>
              <a:rPr lang="en-GB" sz="2000" dirty="0">
                <a:effectLst/>
                <a:ea typeface="Calibri" panose="020F0502020204030204" pitchFamily="34" charset="0"/>
              </a:rPr>
              <a:t>Reliance Medical Safety Syringe 1ml 25G x </a:t>
            </a:r>
            <a:r>
              <a:rPr lang="en-GB" sz="2000" b="1" dirty="0">
                <a:effectLst/>
                <a:ea typeface="Calibri" panose="020F0502020204030204" pitchFamily="34" charset="0"/>
              </a:rPr>
              <a:t>38mm</a:t>
            </a:r>
            <a:r>
              <a:rPr lang="en-GB" sz="2000" dirty="0">
                <a:effectLst/>
                <a:ea typeface="Calibri" panose="020F0502020204030204" pitchFamily="34" charset="0"/>
              </a:rPr>
              <a:t> with needle cap is available to support vaccination of morbidly obese patients with</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JN.1 (</a:t>
            </a:r>
            <a:r>
              <a:rPr lang="en-GB" sz="2000" b="1" dirty="0">
                <a:effectLst/>
                <a:latin typeface="Arial" panose="020B0604020202020204" pitchFamily="34" charset="0"/>
                <a:ea typeface="Calibri" panose="020F0502020204030204" pitchFamily="34" charset="0"/>
              </a:rPr>
              <a:t>10mcg and 30mcg doses</a:t>
            </a:r>
            <a:r>
              <a:rPr lang="en-GB" sz="2000" dirty="0">
                <a:effectLst/>
                <a:latin typeface="Arial" panose="020B0604020202020204" pitchFamily="34" charset="0"/>
                <a:ea typeface="Calibri" panose="020F0502020204030204" pitchFamily="34" charset="0"/>
              </a:rPr>
              <a:t>) dispersion for injection COVID-19 mRNA Vaccine</a:t>
            </a:r>
            <a:r>
              <a:rPr lang="en-GB" sz="2000" dirty="0">
                <a:effectLst/>
                <a:ea typeface="Calibri" panose="020F0502020204030204" pitchFamily="34" charset="0"/>
              </a:rPr>
              <a:t> </a:t>
            </a:r>
          </a:p>
          <a:p>
            <a:endParaRPr lang="en-GB" sz="2000" dirty="0"/>
          </a:p>
          <a:p>
            <a:pPr marL="0" indent="0">
              <a:buNone/>
            </a:pPr>
            <a:r>
              <a:rPr lang="en-GB" sz="2000" dirty="0">
                <a:effectLst/>
                <a:ea typeface="Calibri" panose="020F0502020204030204" pitchFamily="34" charset="0"/>
              </a:rPr>
              <a:t>    </a:t>
            </a:r>
            <a:r>
              <a:rPr lang="en-GB" sz="2000" b="1" dirty="0">
                <a:effectLst/>
                <a:ea typeface="Calibri" panose="020F0502020204030204" pitchFamily="34" charset="0"/>
              </a:rPr>
              <a:t>Play training video*</a:t>
            </a:r>
            <a:r>
              <a:rPr lang="en-GB" sz="2000" dirty="0">
                <a:effectLst/>
                <a:ea typeface="Calibri" panose="020F0502020204030204" pitchFamily="34" charset="0"/>
              </a:rPr>
              <a:t>:</a:t>
            </a:r>
            <a:r>
              <a:rPr lang="en-GB"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dirty="0">
              <a:effectLst/>
              <a:ea typeface="Calibri" panose="020F0502020204030204" pitchFamily="34" charset="0"/>
            </a:endParaRPr>
          </a:p>
          <a:p>
            <a:pPr marL="0" indent="0">
              <a:buNone/>
            </a:pPr>
            <a:r>
              <a:rPr lang="en-GB" sz="2000" dirty="0">
                <a:effectLst/>
                <a:ea typeface="Calibri" panose="020F0502020204030204" pitchFamily="34" charset="0"/>
              </a:rPr>
              <a:t>*Please note: the IPC measures in these resources do not align with the national IPC requirements in Wales. See here for NHS Wales guidance: </a:t>
            </a:r>
            <a:r>
              <a:rPr lang="en-GB" sz="2000" u="sng" dirty="0">
                <a:solidFill>
                  <a:srgbClr val="0563C1"/>
                </a:solidFill>
                <a:effectLst/>
                <a:ea typeface="Calibri" panose="020F0502020204030204" pitchFamily="34" charset="0"/>
                <a:hlinkClick r:id="rId5"/>
              </a:rPr>
              <a:t>Guidance - Public Health Wales (nhs.wales)</a:t>
            </a:r>
            <a:r>
              <a:rPr lang="en-GB" sz="2000" dirty="0">
                <a:solidFill>
                  <a:srgbClr val="002060"/>
                </a:solidFill>
                <a:effectLst/>
                <a:ea typeface="Calibri" panose="020F0502020204030204" pitchFamily="34" charset="0"/>
              </a:rPr>
              <a:t>.</a:t>
            </a:r>
          </a:p>
          <a:p>
            <a:endParaRPr lang="en-GB" dirty="0"/>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8915184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3696-2277-439E-B04E-189A67AE9078}"/>
              </a:ext>
            </a:extLst>
          </p:cNvPr>
          <p:cNvSpPr>
            <a:spLocks noGrp="1"/>
          </p:cNvSpPr>
          <p:nvPr>
            <p:ph type="title"/>
          </p:nvPr>
        </p:nvSpPr>
        <p:spPr>
          <a:xfrm>
            <a:off x="147263" y="0"/>
            <a:ext cx="11897474" cy="1325563"/>
          </a:xfrm>
        </p:spPr>
        <p:txBody>
          <a:bodyPr/>
          <a:lstStyle/>
          <a:p>
            <a:pPr algn="ctr"/>
            <a:r>
              <a:rPr lang="en-GB" sz="2800" b="1" dirty="0">
                <a:effectLst/>
                <a:ea typeface="Calibri" panose="020F0502020204030204" pitchFamily="34" charset="0"/>
              </a:rPr>
              <a:t>GBUK Safety Syringe 1ml 25G x 25mm with needle cover will be supplied with</a:t>
            </a:r>
            <a:r>
              <a:rPr lang="en-GB" sz="2800" b="1" dirty="0">
                <a:effectLst/>
                <a:latin typeface="Arial" panose="020B0604020202020204" pitchFamily="34" charset="0"/>
                <a:ea typeface="Calibri" panose="020F0502020204030204" pitchFamily="34" charset="0"/>
              </a:rPr>
              <a:t> Comirnaty</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JN.1 </a:t>
            </a:r>
            <a:r>
              <a:rPr lang="en-GB" sz="28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10mcg and 30mcg doses</a:t>
            </a:r>
            <a:r>
              <a:rPr lang="en-GB" sz="2800" dirty="0">
                <a:effectLst/>
                <a:latin typeface="Arial" panose="020B0604020202020204" pitchFamily="34" charset="0"/>
                <a:ea typeface="Calibri" panose="020F0502020204030204" pitchFamily="34" charset="0"/>
              </a:rPr>
              <a:t>) </a:t>
            </a:r>
            <a:r>
              <a:rPr lang="en-GB" sz="2800" b="1" dirty="0">
                <a:effectLst/>
                <a:latin typeface="Arial" panose="020B0604020202020204" pitchFamily="34" charset="0"/>
                <a:ea typeface="Calibri" panose="020F0502020204030204" pitchFamily="34" charset="0"/>
              </a:rPr>
              <a:t>dispersion for injection COVID-19 mRNA Vaccine</a:t>
            </a:r>
            <a:br>
              <a:rPr lang="en-GB" sz="2800" b="1" dirty="0">
                <a:effectLst/>
                <a:ea typeface="Calibri" panose="020F0502020204030204" pitchFamily="34" charset="0"/>
              </a:rPr>
            </a:br>
            <a:endParaRPr lang="en-GB" sz="2800" b="1" dirty="0"/>
          </a:p>
        </p:txBody>
      </p:sp>
      <p:pic>
        <p:nvPicPr>
          <p:cNvPr id="7" name="Content Placeholder 6">
            <a:extLst>
              <a:ext uri="{FF2B5EF4-FFF2-40B4-BE49-F238E27FC236}">
                <a16:creationId xmlns:a16="http://schemas.microsoft.com/office/drawing/2014/main" id="{67D96285-E77F-43A9-A023-D76616485659}"/>
              </a:ext>
            </a:extLst>
          </p:cNvPr>
          <p:cNvPicPr>
            <a:picLocks noGrp="1" noChangeAspect="1"/>
          </p:cNvPicPr>
          <p:nvPr>
            <p:ph idx="1"/>
          </p:nvPr>
        </p:nvPicPr>
        <p:blipFill rotWithShape="1">
          <a:blip r:embed="rId3"/>
          <a:srcRect l="64156" t="57752" r="7634" b="22821"/>
          <a:stretch/>
        </p:blipFill>
        <p:spPr>
          <a:xfrm>
            <a:off x="838200" y="2653614"/>
            <a:ext cx="10592656" cy="4103196"/>
          </a:xfrm>
        </p:spPr>
      </p:pic>
      <p:sp>
        <p:nvSpPr>
          <p:cNvPr id="5" name="Slide Number Placeholder 4">
            <a:extLst>
              <a:ext uri="{FF2B5EF4-FFF2-40B4-BE49-F238E27FC236}">
                <a16:creationId xmlns:a16="http://schemas.microsoft.com/office/drawing/2014/main" id="{4C6AFBE9-7C76-4FE1-B540-A873C7A66BBE}"/>
              </a:ext>
            </a:extLst>
          </p:cNvPr>
          <p:cNvSpPr>
            <a:spLocks noGrp="1"/>
          </p:cNvSpPr>
          <p:nvPr>
            <p:ph type="sldNum" sz="quarter" idx="12"/>
          </p:nvPr>
        </p:nvSpPr>
        <p:spPr/>
        <p:txBody>
          <a:bodyPr/>
          <a:lstStyle/>
          <a:p>
            <a:fld id="{561D0CCE-8DCC-44DC-A653-AE62B1D84A52}" type="slidenum">
              <a:rPr lang="en-GB" smtClean="0"/>
              <a:pPr/>
              <a:t>55</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4308144" y="1325563"/>
            <a:ext cx="5019294" cy="1075709"/>
          </a:xfrm>
          <a:prstGeom prst="rect">
            <a:avLst/>
          </a:prstGeom>
        </p:spPr>
      </p:pic>
    </p:spTree>
    <p:extLst>
      <p:ext uri="{BB962C8B-B14F-4D97-AF65-F5344CB8AC3E}">
        <p14:creationId xmlns:p14="http://schemas.microsoft.com/office/powerpoint/2010/main" val="35411464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56</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dirty="0"/>
              <a:t>Open the package and attach the safety needle firmly to the syringe</a:t>
            </a:r>
            <a:r>
              <a:rPr lang="en-GB" dirty="0"/>
              <a:t>.</a:t>
            </a:r>
          </a:p>
          <a:p>
            <a:pPr marL="342900" indent="-342900" algn="l">
              <a:buFont typeface="Arial" panose="020B0604020202020204" pitchFamily="34" charset="0"/>
              <a:buChar char="•"/>
            </a:pPr>
            <a:r>
              <a:rPr lang="en-GB" dirty="0"/>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dirty="0"/>
              <a:t>Withdraw the protective cap</a:t>
            </a:r>
            <a:r>
              <a:rPr lang="en-GB" dirty="0"/>
              <a:t>.</a:t>
            </a:r>
          </a:p>
          <a:p>
            <a:pPr marL="342900" indent="-342900" algn="l">
              <a:buFont typeface="Arial" panose="020B0604020202020204" pitchFamily="34" charset="0"/>
              <a:buChar char="•"/>
            </a:pPr>
            <a:r>
              <a:rPr lang="en-GB" dirty="0"/>
              <a:t>Hold the syringe with one hand and remove the needle cap with the other hand.</a:t>
            </a:r>
          </a:p>
          <a:p>
            <a:pPr marL="342900" indent="-342900" algn="l">
              <a:buFont typeface="Arial" panose="020B0604020202020204" pitchFamily="34" charset="0"/>
              <a:buChar char="•"/>
            </a:pPr>
            <a:r>
              <a:rPr lang="en-GB" dirty="0"/>
              <a:t>Use the syringe for administration or withdrawal according to the prescribed schedule.</a:t>
            </a:r>
          </a:p>
          <a:p>
            <a:pPr marL="342900" indent="-342900" algn="l">
              <a:buFont typeface="Arial" panose="020B0604020202020204" pitchFamily="34" charset="0"/>
              <a:buChar char="•"/>
            </a:pPr>
            <a:r>
              <a:rPr lang="en-GB" dirty="0"/>
              <a:t>Due to the gauge and length, the needle is very flexible.</a:t>
            </a:r>
          </a:p>
          <a:p>
            <a:pPr marL="342900" indent="-342900" algn="l">
              <a:buFont typeface="Arial" panose="020B0604020202020204" pitchFamily="34" charset="0"/>
              <a:buChar char="•"/>
            </a:pPr>
            <a:r>
              <a:rPr lang="en-GB" dirty="0"/>
              <a:t>To minimise needle flex, a swift and purposeful administration action is required.</a:t>
            </a:r>
          </a:p>
          <a:p>
            <a:pPr marL="342900" indent="-342900" algn="l">
              <a:buFont typeface="Arial" panose="020B0604020202020204" pitchFamily="34" charset="0"/>
              <a:buChar char="•"/>
            </a:pPr>
            <a:endParaRPr lang="en-GB" dirty="0"/>
          </a:p>
          <a:p>
            <a:pPr algn="l"/>
            <a:r>
              <a:rPr lang="en-GB" b="1" dirty="0"/>
              <a:t>Activate the safety device immediately after injection.</a:t>
            </a:r>
          </a:p>
          <a:p>
            <a:pPr marL="285750" indent="-285750" algn="l">
              <a:buFont typeface="Arial" panose="020B0604020202020204" pitchFamily="34" charset="0"/>
              <a:buChar char="•"/>
            </a:pPr>
            <a:r>
              <a:rPr lang="en-GB" dirty="0"/>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dirty="0"/>
              <a:t>Visually check that the needle is covered.</a:t>
            </a:r>
          </a:p>
          <a:p>
            <a:pPr marL="285750" indent="-285750" algn="l">
              <a:buFont typeface="Arial" panose="020B0604020202020204" pitchFamily="34" charset="0"/>
              <a:buChar char="•"/>
            </a:pPr>
            <a:r>
              <a:rPr lang="en-GB" dirty="0"/>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dirty="0"/>
              <a:t>If necessary, the activation may also be carried out by pressing the safety sheath against a flat surface. The sheath must be pressed firmly near the top.</a:t>
            </a:r>
          </a:p>
          <a:p>
            <a:pPr algn="l"/>
            <a:br>
              <a:rPr lang="en-GB" sz="2000" dirty="0"/>
            </a:br>
            <a:endParaRPr lang="en-GB" sz="2000" dirty="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dirty="0">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dirty="0">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dirty="0"/>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2"/>
            <a:ext cx="10515600" cy="5106158"/>
          </a:xfrm>
        </p:spPr>
        <p:txBody>
          <a:bodyPr/>
          <a:lstStyle/>
          <a:p>
            <a:r>
              <a:rPr lang="en-GB" sz="1800" dirty="0"/>
              <a:t>The vaccine should be administered intramuscularly. </a:t>
            </a:r>
          </a:p>
          <a:p>
            <a:r>
              <a:rPr lang="en-GB" sz="1800" dirty="0"/>
              <a:t>The preferred site is the deltoid muscle of the upper arm. </a:t>
            </a:r>
          </a:p>
          <a:p>
            <a:r>
              <a:rPr lang="en-GB" sz="1800" dirty="0"/>
              <a:t>The vaccine should not be mixed in the same syringe with any other vaccines or medicinal products.</a:t>
            </a:r>
          </a:p>
          <a:p>
            <a:pPr marL="0" indent="0">
              <a:lnSpc>
                <a:spcPct val="110000"/>
              </a:lnSpc>
              <a:spcBef>
                <a:spcPts val="0"/>
              </a:spcBef>
              <a:buNone/>
            </a:pPr>
            <a:endParaRPr lang="en-GB" sz="1800" dirty="0"/>
          </a:p>
          <a:p>
            <a:pPr marL="0" indent="0">
              <a:lnSpc>
                <a:spcPct val="110000"/>
              </a:lnSpc>
              <a:spcBef>
                <a:spcPts val="0"/>
              </a:spcBef>
              <a:buNone/>
            </a:pPr>
            <a:r>
              <a:rPr lang="en-GB" sz="1800" b="1" dirty="0"/>
              <a:t>Giving vaccine into the muscle: </a:t>
            </a:r>
          </a:p>
          <a:p>
            <a:pPr marL="457200" indent="-457200">
              <a:lnSpc>
                <a:spcPct val="110000"/>
              </a:lnSpc>
              <a:spcBef>
                <a:spcPts val="600"/>
              </a:spcBef>
              <a:buFont typeface="+mj-lt"/>
              <a:buAutoNum type="arabicParenR"/>
            </a:pPr>
            <a:r>
              <a:rPr lang="en-GB" sz="1800" dirty="0"/>
              <a:t>leads to a better immune response to the vaccine (as the muscle contains the </a:t>
            </a:r>
            <a:r>
              <a:rPr lang="en-GB" altLang="en-US" sz="1800" dirty="0"/>
              <a:t>appropriate cells necessary to initiate the immune response).</a:t>
            </a:r>
          </a:p>
          <a:p>
            <a:pPr marL="457200" indent="-457200">
              <a:lnSpc>
                <a:spcPct val="110000"/>
              </a:lnSpc>
              <a:spcBef>
                <a:spcPts val="0"/>
              </a:spcBef>
              <a:buFont typeface="+mj-lt"/>
              <a:buAutoNum type="arabicParenR"/>
            </a:pPr>
            <a:r>
              <a:rPr lang="en-GB" sz="1800" dirty="0"/>
              <a:t>is less likely to cause local reactions than if the vaccine is given into the skin (subcutaneously).</a:t>
            </a:r>
          </a:p>
          <a:p>
            <a:pPr marL="0" indent="0" eaLnBrk="1" hangingPunct="1">
              <a:lnSpc>
                <a:spcPct val="110000"/>
              </a:lnSpc>
              <a:spcBef>
                <a:spcPts val="1200"/>
              </a:spcBef>
              <a:buNone/>
            </a:pPr>
            <a:r>
              <a:rPr lang="en-GB" altLang="en-US" sz="1800" dirty="0"/>
              <a:t>The needle needs to be long enough to ensure vaccine is injected into the muscle. For this reason, a 25mm needle is being provided for administration of the COVID-19 vaccine. A 38mm length needle is available if required for adults with a high BMI.</a:t>
            </a:r>
          </a:p>
          <a:p>
            <a:pPr marL="0" indent="0">
              <a:lnSpc>
                <a:spcPct val="110000"/>
              </a:lnSpc>
              <a:spcBef>
                <a:spcPts val="1200"/>
              </a:spcBef>
              <a:buNone/>
            </a:pPr>
            <a:r>
              <a:rPr lang="en-GB" sz="1800" dirty="0"/>
              <a:t>COVID-19 vaccine should be injected into the deltoid muscle in the upper arm. If there is insufficient muscle mass in the deltoid or a particular reason the deltoid muscle is unsuitable, the vaccine should be given into the vastus lateralis muscle in the anterolateral aspect of the thigh.</a:t>
            </a:r>
          </a:p>
          <a:p>
            <a:endParaRPr lang="en-GB" dirty="0"/>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30466269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2046689" cy="744484"/>
          </a:xfrm>
        </p:spPr>
        <p:txBody>
          <a:bodyPr/>
          <a:lstStyle/>
          <a:p>
            <a:r>
              <a:rPr lang="en-GB" sz="4000" b="1" dirty="0"/>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09"/>
            <a:ext cx="10515600" cy="4908131"/>
          </a:xfrm>
        </p:spPr>
        <p:txBody>
          <a:bodyPr/>
          <a:lstStyle/>
          <a:p>
            <a:pPr>
              <a:lnSpc>
                <a:spcPct val="107000"/>
              </a:lnSpc>
              <a:spcAft>
                <a:spcPts val="800"/>
              </a:spcAft>
            </a:pPr>
            <a:r>
              <a:rPr lang="en-GB" sz="2000" dirty="0"/>
              <a:t>Individuals with bleeding disorders may be vaccinated intramuscularly if, in the opinion of a doctor familiar with the individual</a:t>
            </a:r>
            <a:r>
              <a:rPr lang="en-US" sz="2000" dirty="0"/>
              <a:t>’</a:t>
            </a:r>
            <a:r>
              <a:rPr lang="en-GB" sz="2000" dirty="0"/>
              <a:t>s bleeding risk, vaccines or similar small volume intramuscular injections can be administered with reasonable safety by this route.</a:t>
            </a:r>
          </a:p>
          <a:p>
            <a:pPr>
              <a:lnSpc>
                <a:spcPct val="107000"/>
              </a:lnSpc>
              <a:spcAft>
                <a:spcPts val="800"/>
              </a:spcAft>
            </a:pPr>
            <a:r>
              <a:rPr lang="en-GB" sz="2000" dirty="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dirty="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dirty="0">
                <a:hlinkClick r:id="rId3"/>
              </a:rPr>
              <a:t>Green Book COVID-19 chapter 14a</a:t>
            </a:r>
            <a:r>
              <a:rPr lang="en-GB" sz="2000" dirty="0"/>
              <a:t> </a:t>
            </a:r>
          </a:p>
          <a:p>
            <a:pPr>
              <a:lnSpc>
                <a:spcPct val="107000"/>
              </a:lnSpc>
              <a:spcAft>
                <a:spcPts val="800"/>
              </a:spcAft>
            </a:pPr>
            <a:endParaRPr lang="en-GB" sz="2000" dirty="0"/>
          </a:p>
          <a:p>
            <a:pPr>
              <a:lnSpc>
                <a:spcPct val="107000"/>
              </a:lnSpc>
              <a:spcAft>
                <a:spcPts val="800"/>
              </a:spcAft>
            </a:pPr>
            <a:r>
              <a:rPr lang="en-GB" sz="2000" dirty="0"/>
              <a:t> </a:t>
            </a:r>
          </a:p>
          <a:p>
            <a:endParaRPr lang="en-GB" dirty="0"/>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fld id="{B9566AFE-F2FD-4642-96CE-AAFF5774BEE2}" type="slidenum">
              <a:rPr lang="en-GB" smtClean="0"/>
              <a:pPr/>
              <a:t>58</a:t>
            </a:fld>
            <a:endParaRPr lang="en-GB" dirty="0"/>
          </a:p>
        </p:txBody>
      </p:sp>
    </p:spTree>
    <p:extLst>
      <p:ext uri="{BB962C8B-B14F-4D97-AF65-F5344CB8AC3E}">
        <p14:creationId xmlns:p14="http://schemas.microsoft.com/office/powerpoint/2010/main" val="40403104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dirty="0">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dirty="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dirty="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dirty="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dirty="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dirty="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dirty="0">
                <a:hlinkClick r:id="rId2"/>
              </a:rPr>
              <a:t>Green Book COVID-19 chapter 14a</a:t>
            </a:r>
            <a:r>
              <a:rPr lang="en-GB" sz="2000" dirty="0"/>
              <a:t>.</a:t>
            </a:r>
          </a:p>
          <a:p>
            <a:endParaRPr lang="en-GB" dirty="0"/>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3813312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28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[8 April 2024] </a:t>
            </a:r>
            <a:r>
              <a:rPr kumimoji="0" lang="en-GB" sz="2400" b="0" i="0" u="none" strike="noStrike" kern="1200" cap="none" spc="0" normalizeH="0" baseline="0" noProof="0" dirty="0">
                <a:ln>
                  <a:noFill/>
                </a:ln>
                <a:solidFill>
                  <a:srgbClr val="212A73"/>
                </a:solidFill>
                <a:effectLst/>
                <a:uLnTx/>
                <a:uFillTx/>
                <a:latin typeface="Arial"/>
                <a:ea typeface="+mj-ea"/>
                <a:cs typeface="+mj-cs"/>
              </a:rPr>
              <a:t>published 02 August 2024 (2)</a:t>
            </a:r>
            <a:endParaRPr lang="en-GB" sz="2400" dirty="0"/>
          </a:p>
        </p:txBody>
      </p:sp>
      <p:sp>
        <p:nvSpPr>
          <p:cNvPr id="3" name="Content Placeholder 2">
            <a:extLst>
              <a:ext uri="{FF2B5EF4-FFF2-40B4-BE49-F238E27FC236}">
                <a16:creationId xmlns:a16="http://schemas.microsoft.com/office/drawing/2014/main" id="{7538DD3E-41B9-1681-6DCB-5F5DD443EE9F}"/>
              </a:ext>
            </a:extLst>
          </p:cNvPr>
          <p:cNvSpPr>
            <a:spLocks noGrp="1"/>
          </p:cNvSpPr>
          <p:nvPr>
            <p:ph idx="1"/>
          </p:nvPr>
        </p:nvSpPr>
        <p:spPr>
          <a:xfrm>
            <a:off x="318900" y="1056190"/>
            <a:ext cx="11554198" cy="5163635"/>
          </a:xfrm>
        </p:spPr>
        <p:txBody>
          <a:bodyPr/>
          <a:lstStyle/>
          <a:p>
            <a:pPr marL="0" indent="0">
              <a:buNone/>
            </a:pPr>
            <a:r>
              <a:rPr lang="en-GB" sz="1800" i="0" dirty="0">
                <a:solidFill>
                  <a:srgbClr val="002060"/>
                </a:solidFill>
                <a:effectLst/>
              </a:rPr>
              <a:t>This JCVI statement outlines the vaccine products for autumn 2024 programme:</a:t>
            </a:r>
          </a:p>
          <a:p>
            <a:pPr marL="0" indent="0">
              <a:buNone/>
            </a:pPr>
            <a:endParaRPr lang="en-GB" sz="1800" i="0" dirty="0">
              <a:solidFill>
                <a:srgbClr val="002060"/>
              </a:solidFill>
              <a:effectLs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6" name="TextBox 5">
            <a:extLst>
              <a:ext uri="{FF2B5EF4-FFF2-40B4-BE49-F238E27FC236}">
                <a16:creationId xmlns:a16="http://schemas.microsoft.com/office/drawing/2014/main" id="{76F2C663-D5FA-0742-891D-014C688A6F0C}"/>
              </a:ext>
            </a:extLst>
          </p:cNvPr>
          <p:cNvSpPr txBox="1"/>
          <p:nvPr/>
        </p:nvSpPr>
        <p:spPr>
          <a:xfrm>
            <a:off x="124810" y="6211669"/>
            <a:ext cx="11354655" cy="646331"/>
          </a:xfrm>
          <a:prstGeom prst="rect">
            <a:avLst/>
          </a:prstGeom>
          <a:noFill/>
        </p:spPr>
        <p:txBody>
          <a:bodyPr wrap="square">
            <a:spAutoFit/>
          </a:bodyPr>
          <a:lstStyle/>
          <a:p>
            <a:pPr algn="ctr"/>
            <a:r>
              <a:rPr lang="en-GB" dirty="0">
                <a:hlinkClick r:id="rId2"/>
              </a:rPr>
              <a:t>JCVI statement on the COVID-19 vaccination programme for autumn 2024, 8 April 2024 - GOV.UK (www.gov.uk)</a:t>
            </a:r>
            <a:endParaRPr lang="en-GB" dirty="0"/>
          </a:p>
        </p:txBody>
      </p:sp>
      <p:sp>
        <p:nvSpPr>
          <p:cNvPr id="4" name="Content Placeholder 2">
            <a:extLst>
              <a:ext uri="{FF2B5EF4-FFF2-40B4-BE49-F238E27FC236}">
                <a16:creationId xmlns:a16="http://schemas.microsoft.com/office/drawing/2014/main" id="{2BDE1441-EA78-5BEE-0716-C40DF6E22C11}"/>
              </a:ext>
            </a:extLst>
          </p:cNvPr>
          <p:cNvSpPr txBox="1">
            <a:spLocks/>
          </p:cNvSpPr>
          <p:nvPr/>
        </p:nvSpPr>
        <p:spPr>
          <a:xfrm>
            <a:off x="318900" y="1450756"/>
            <a:ext cx="5583009" cy="4624388"/>
          </a:xfrm>
          <a:prstGeom prst="rect">
            <a:avLst/>
          </a:prstGeom>
        </p:spPr>
        <p:style>
          <a:lnRef idx="2">
            <a:schemeClr val="dk1"/>
          </a:lnRef>
          <a:fillRef idx="1">
            <a:schemeClr val="lt1"/>
          </a:fillRef>
          <a:effectRef idx="0">
            <a:schemeClr val="dk1"/>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Arial" panose="020B0604020202020204" pitchFamily="34" charset="0"/>
              <a:buNone/>
            </a:pPr>
            <a:r>
              <a:rPr lang="en-GB" sz="1800" b="1" u="sng" dirty="0">
                <a:solidFill>
                  <a:srgbClr val="002060"/>
                </a:solidFill>
              </a:rPr>
              <a:t>Infants, Children and adolescents</a:t>
            </a:r>
            <a:r>
              <a:rPr lang="en-GB" sz="1800" b="1" dirty="0">
                <a:solidFill>
                  <a:srgbClr val="002060"/>
                </a:solidFill>
              </a:rPr>
              <a:t>:</a:t>
            </a:r>
          </a:p>
          <a:p>
            <a:pPr marL="0" indent="0">
              <a:buFont typeface="Arial" panose="020B0604020202020204" pitchFamily="34" charset="0"/>
              <a:buNone/>
            </a:pPr>
            <a:r>
              <a:rPr lang="en-GB" sz="1800" b="1" dirty="0">
                <a:solidFill>
                  <a:srgbClr val="002060"/>
                </a:solidFill>
              </a:rPr>
              <a:t>Advised for use in children aged 6 months to 4 years*:</a:t>
            </a:r>
          </a:p>
          <a:p>
            <a:r>
              <a:rPr lang="en-GB" sz="1800" dirty="0">
                <a:solidFill>
                  <a:srgbClr val="002060"/>
                </a:solidFill>
              </a:rPr>
              <a:t>Pfizer-BioNTech mRNA </a:t>
            </a:r>
            <a:r>
              <a:rPr lang="en-GB" sz="1800" dirty="0"/>
              <a:t>Comirnaty® 3 </a:t>
            </a:r>
            <a:r>
              <a:rPr lang="en-GB" sz="1800" dirty="0">
                <a:solidFill>
                  <a:srgbClr val="002060"/>
                </a:solidFill>
              </a:rPr>
              <a:t>vaccine infant formulation Dose: 3 micrograms</a:t>
            </a:r>
          </a:p>
          <a:p>
            <a:pPr marL="0" indent="0">
              <a:buFont typeface="Arial" panose="020B0604020202020204" pitchFamily="34" charset="0"/>
              <a:buNone/>
            </a:pPr>
            <a:r>
              <a:rPr lang="en-GB" sz="1800" b="1" dirty="0">
                <a:solidFill>
                  <a:srgbClr val="002060"/>
                </a:solidFill>
              </a:rPr>
              <a:t>Advised for use in children aged 5 to 11 years*</a:t>
            </a:r>
          </a:p>
          <a:p>
            <a:r>
              <a:rPr lang="en-GB" sz="1800" dirty="0">
                <a:solidFill>
                  <a:srgbClr val="002060"/>
                </a:solidFill>
              </a:rPr>
              <a:t>Pfizer-BioNTech mRNA Comirnaty</a:t>
            </a:r>
            <a:r>
              <a:rPr lang="en-GB" sz="1800" dirty="0"/>
              <a:t>®</a:t>
            </a:r>
            <a:r>
              <a:rPr lang="en-GB" sz="1800" dirty="0">
                <a:solidFill>
                  <a:srgbClr val="002060"/>
                </a:solidFill>
              </a:rPr>
              <a:t> 10 vaccine paediatric formulation. Dose: 10 micrograms</a:t>
            </a:r>
          </a:p>
          <a:p>
            <a:pPr marL="0" indent="0">
              <a:buFont typeface="Arial" panose="020B0604020202020204" pitchFamily="34" charset="0"/>
              <a:buNone/>
            </a:pPr>
            <a:r>
              <a:rPr lang="en-GB" sz="1800" b="1" dirty="0">
                <a:solidFill>
                  <a:srgbClr val="002060"/>
                </a:solidFill>
              </a:rPr>
              <a:t>Advised for use in children and young adults aged 12 to 17 years*</a:t>
            </a:r>
          </a:p>
          <a:p>
            <a:r>
              <a:rPr lang="en-GB" sz="1800" dirty="0">
                <a:solidFill>
                  <a:srgbClr val="002060"/>
                </a:solidFill>
              </a:rPr>
              <a:t>Pfizer-BioNTech mRNA Comirnaty</a:t>
            </a:r>
            <a:r>
              <a:rPr lang="en-GB" sz="1800" dirty="0"/>
              <a:t>®</a:t>
            </a:r>
            <a:r>
              <a:rPr lang="en-GB" sz="1800" dirty="0">
                <a:solidFill>
                  <a:srgbClr val="002060"/>
                </a:solidFill>
              </a:rPr>
              <a:t> 30 Dose: 30 micrograms</a:t>
            </a:r>
          </a:p>
          <a:p>
            <a:pPr marL="0" indent="0">
              <a:buFont typeface="Arial" panose="020B0604020202020204" pitchFamily="34" charset="0"/>
              <a:buNone/>
            </a:pPr>
            <a:r>
              <a:rPr lang="en-GB" sz="1800" b="1" dirty="0"/>
              <a:t>*</a:t>
            </a:r>
            <a:r>
              <a:rPr lang="en-GB" sz="1800" dirty="0"/>
              <a:t>Pfizer BioNTech vaccine is the preferred vaccine for children due to a slightly lower reported rate of myocarditis</a:t>
            </a:r>
          </a:p>
          <a:p>
            <a:pPr marL="0" indent="0">
              <a:buFont typeface="Arial" panose="020B0604020202020204" pitchFamily="34" charset="0"/>
              <a:buNone/>
            </a:pPr>
            <a:endParaRPr lang="en-GB" sz="1800" dirty="0">
              <a:solidFill>
                <a:srgbClr val="002060"/>
              </a:solidFill>
            </a:endParaRPr>
          </a:p>
        </p:txBody>
      </p:sp>
      <p:sp>
        <p:nvSpPr>
          <p:cNvPr id="7" name="TextBox 6">
            <a:extLst>
              <a:ext uri="{FF2B5EF4-FFF2-40B4-BE49-F238E27FC236}">
                <a16:creationId xmlns:a16="http://schemas.microsoft.com/office/drawing/2014/main" id="{B26A8431-6752-7E0B-71BF-18FA91789EAE}"/>
              </a:ext>
            </a:extLst>
          </p:cNvPr>
          <p:cNvSpPr txBox="1"/>
          <p:nvPr/>
        </p:nvSpPr>
        <p:spPr>
          <a:xfrm>
            <a:off x="6210781" y="1467983"/>
            <a:ext cx="5143019" cy="204671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indent="0">
              <a:lnSpc>
                <a:spcPts val="2160"/>
              </a:lnSpc>
              <a:buNone/>
            </a:pPr>
            <a:r>
              <a:rPr lang="en-GB" sz="1800" b="1" i="0" u="sng" dirty="0">
                <a:solidFill>
                  <a:srgbClr val="002060"/>
                </a:solidFill>
                <a:effectLst/>
              </a:rPr>
              <a:t>Adults</a:t>
            </a:r>
            <a:r>
              <a:rPr lang="en-GB" sz="1800" b="1" i="0" dirty="0">
                <a:solidFill>
                  <a:srgbClr val="002060"/>
                </a:solidFill>
                <a:effectLst/>
              </a:rPr>
              <a:t>:</a:t>
            </a:r>
          </a:p>
          <a:p>
            <a:pPr marL="0" indent="0">
              <a:lnSpc>
                <a:spcPts val="2160"/>
              </a:lnSpc>
              <a:buNone/>
            </a:pPr>
            <a:r>
              <a:rPr lang="en-GB" sz="1800" b="1" i="0" dirty="0">
                <a:solidFill>
                  <a:srgbClr val="002060"/>
                </a:solidFill>
                <a:effectLst/>
              </a:rPr>
              <a:t>Advised for use in all individuals aged 18 years and over</a:t>
            </a:r>
          </a:p>
          <a:p>
            <a:pPr marL="285750" indent="-285750">
              <a:buFont typeface="Arial" panose="020B0604020202020204" pitchFamily="34" charset="0"/>
              <a:buChar char="•"/>
            </a:pPr>
            <a:r>
              <a:rPr lang="en-GB" sz="1800" b="0" i="0" dirty="0">
                <a:solidFill>
                  <a:srgbClr val="002060"/>
                </a:solidFill>
                <a:effectLst/>
              </a:rPr>
              <a:t>Pfizer-BioNTech mRNA Comirnaty</a:t>
            </a:r>
            <a:r>
              <a:rPr lang="en-GB" sz="1800" dirty="0"/>
              <a:t>®</a:t>
            </a:r>
            <a:r>
              <a:rPr lang="en-GB" sz="1800" b="0" i="0" dirty="0">
                <a:solidFill>
                  <a:srgbClr val="002060"/>
                </a:solidFill>
                <a:effectLst/>
              </a:rPr>
              <a:t> 30  Dose: 30 micrograms</a:t>
            </a:r>
          </a:p>
          <a:p>
            <a:pPr marL="285750" indent="-285750">
              <a:buFont typeface="Arial" panose="020B0604020202020204" pitchFamily="34" charset="0"/>
              <a:buChar char="•"/>
            </a:pPr>
            <a:r>
              <a:rPr lang="en-GB" sz="1800" i="0" dirty="0">
                <a:solidFill>
                  <a:srgbClr val="002060"/>
                </a:solidFill>
                <a:effectLst/>
              </a:rPr>
              <a:t>Moderna mRNA Spikevax® vaccine.    Dose: 50 micrograms</a:t>
            </a:r>
          </a:p>
        </p:txBody>
      </p:sp>
    </p:spTree>
    <p:extLst>
      <p:ext uri="{BB962C8B-B14F-4D97-AF65-F5344CB8AC3E}">
        <p14:creationId xmlns:p14="http://schemas.microsoft.com/office/powerpoint/2010/main" val="42176794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dirty="0"/>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dirty="0">
                <a:solidFill>
                  <a:srgbClr val="002060"/>
                </a:solidFill>
              </a:rPr>
              <a:t>Table 5</a:t>
            </a:r>
            <a:r>
              <a:rPr lang="en-GB" sz="1800" dirty="0">
                <a:hlinkClick r:id="rId2"/>
              </a:rPr>
              <a:t> Green Book COVID-19 chapter 14a</a:t>
            </a:r>
            <a:r>
              <a:rPr lang="en-GB" sz="1800" dirty="0">
                <a:solidFill>
                  <a:srgbClr val="002060"/>
                </a:solidFill>
              </a:rPr>
              <a:t>.</a:t>
            </a:r>
            <a:r>
              <a:rPr lang="en-GB" sz="1800" dirty="0">
                <a:solidFill>
                  <a:srgbClr val="FF0000"/>
                </a:solidFill>
              </a:rPr>
              <a:t> </a:t>
            </a: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dirty="0">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dirty="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dirty="0"/>
              <a:t>Facilities for management of anaphylaxis should be available at all vaccination sites.</a:t>
            </a:r>
          </a:p>
          <a:p>
            <a:pPr lvl="1">
              <a:buFont typeface="Courier New" panose="02070309020205020404" pitchFamily="49" charset="0"/>
              <a:buChar char="o"/>
            </a:pPr>
            <a:r>
              <a:rPr lang="en-GB" sz="1800" b="1" dirty="0"/>
              <a:t>The advice to suspend the 15 minute observation period applies to all COVID-19 vaccines. </a:t>
            </a:r>
          </a:p>
          <a:p>
            <a:pPr lvl="1">
              <a:buFont typeface="Courier New" panose="02070309020205020404" pitchFamily="49" charset="0"/>
              <a:buChar char="o"/>
            </a:pPr>
            <a:r>
              <a:rPr lang="en-GB" sz="1800" dirty="0"/>
              <a:t>Vaccinated individuals should be informed about how to access immediate healthcare advice in the event of displaying any symptoms. </a:t>
            </a:r>
          </a:p>
          <a:p>
            <a:pPr lvl="1">
              <a:buFont typeface="Courier New" panose="02070309020205020404" pitchFamily="49" charset="0"/>
              <a:buChar char="o"/>
            </a:pPr>
            <a:r>
              <a:rPr lang="en-GB" sz="1800" dirty="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dirty="0"/>
              <a:t>No specific management is required for patients with a family history of allergies. </a:t>
            </a:r>
          </a:p>
          <a:p>
            <a:r>
              <a:rPr lang="en-GB" sz="1800" b="1" dirty="0"/>
              <a:t>As fainting can occur following vaccination, all those vaccinated with any of the COVID-19 vaccines should not drive for 15 minutes after vaccination.</a:t>
            </a:r>
          </a:p>
          <a:p>
            <a:endParaRPr lang="en-GB" sz="2000" b="1" dirty="0"/>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60</a:t>
            </a:fld>
            <a:endParaRPr lang="en-GB" dirty="0"/>
          </a:p>
        </p:txBody>
      </p:sp>
    </p:spTree>
    <p:extLst>
      <p:ext uri="{BB962C8B-B14F-4D97-AF65-F5344CB8AC3E}">
        <p14:creationId xmlns:p14="http://schemas.microsoft.com/office/powerpoint/2010/main" val="2148959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b="1" dirty="0"/>
              <a:t>Reporting Adverse Events</a:t>
            </a:r>
            <a:br>
              <a:rPr lang="en-GB" sz="3600" b="1" dirty="0"/>
            </a:br>
            <a:endParaRPr lang="en-GB" sz="3600" b="1" dirty="0"/>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427559" y="913268"/>
            <a:ext cx="7981335" cy="3887332"/>
          </a:xfrm>
        </p:spPr>
        <p:txBody>
          <a:bodyPr/>
          <a:lstStyle/>
          <a:p>
            <a:r>
              <a:rPr lang="en-GB" sz="2000" dirty="0">
                <a:solidFill>
                  <a:srgbClr val="002060"/>
                </a:solidFill>
              </a:rPr>
              <a:t>Vaccinees should be advised that they can report any adverse reactions or suspected side effects to the MHRA through the online </a:t>
            </a:r>
            <a:r>
              <a:rPr lang="en-GB" sz="2000" dirty="0">
                <a:solidFill>
                  <a:srgbClr val="002060"/>
                </a:solidFill>
                <a:hlinkClick r:id="rId2"/>
              </a:rPr>
              <a:t>yellow card scheme </a:t>
            </a:r>
            <a:r>
              <a:rPr lang="en-GB" sz="2000" dirty="0">
                <a:solidFill>
                  <a:srgbClr val="002060"/>
                </a:solidFill>
              </a:rPr>
              <a:t>website or the Yellow Card app.</a:t>
            </a:r>
          </a:p>
          <a:p>
            <a:r>
              <a:rPr lang="en-GB" altLang="en-US" sz="2000" dirty="0">
                <a:solidFill>
                  <a:srgbClr val="002060"/>
                </a:solidFill>
                <a:ea typeface="Source Sans Pro"/>
              </a:rPr>
              <a:t>Anyone (patients and HCWs) can make a Yellow Card report, even if they are uncertain as to whether a vaccine caused the condition.</a:t>
            </a:r>
          </a:p>
          <a:p>
            <a:r>
              <a:rPr lang="en-GB" altLang="en-US" sz="2000" dirty="0">
                <a:solidFill>
                  <a:srgbClr val="002060"/>
                </a:solidFill>
                <a:ea typeface="Source Sans Pro"/>
              </a:rPr>
              <a:t>ALL COVID-19 vaccine products are black triangle</a:t>
            </a:r>
            <a:r>
              <a:rPr lang="en-GB" sz="2000" b="1" baseline="30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which means t</a:t>
            </a:r>
            <a:r>
              <a:rPr lang="en-GB" sz="2000" dirty="0"/>
              <a:t>hese medicinal product are subject to additional monitoring. This will allow quick identification of new safety information. Healthcare professionals are asked to report any suspected adverse reactions.</a:t>
            </a:r>
            <a:endParaRPr lang="en-GB" altLang="en-US" sz="2000" dirty="0">
              <a:solidFill>
                <a:srgbClr val="002060"/>
              </a:solidFill>
              <a:ea typeface="Source Sans Pro"/>
            </a:endParaRPr>
          </a:p>
          <a:p>
            <a:r>
              <a:rPr lang="en-GB" altLang="en-US" sz="2000" dirty="0">
                <a:solidFill>
                  <a:srgbClr val="002060"/>
                </a:solidFill>
                <a:ea typeface="Source Sans Pro"/>
              </a:rPr>
              <a:t>This information was accurate at the time of writing. See product SmPC, available from the SmPC website, for indication of current black triangle status.</a:t>
            </a:r>
          </a:p>
          <a:p>
            <a:endParaRPr lang="en-GB" dirty="0"/>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61</a:t>
            </a:fld>
            <a:endParaRPr lang="en-GB" dirty="0"/>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9127304" y="1468053"/>
            <a:ext cx="2743200" cy="3448076"/>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dirty="0"/>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3815739" y="4555490"/>
            <a:ext cx="2097287" cy="9113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722360" y="5460807"/>
            <a:ext cx="4284043" cy="461665"/>
          </a:xfrm>
          <a:prstGeom prst="rect">
            <a:avLst/>
          </a:prstGeom>
          <a:noFill/>
        </p:spPr>
        <p:txBody>
          <a:bodyPr wrap="square">
            <a:spAutoFit/>
          </a:bodyPr>
          <a:lstStyle/>
          <a:p>
            <a:pPr marL="0" indent="0" algn="ctr">
              <a:buNone/>
            </a:pPr>
            <a:r>
              <a:rPr lang="en-GB" sz="2400" u="sng" dirty="0">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dirty="0">
                <a:effectLst/>
                <a:ea typeface="Calibri" panose="020F0502020204030204" pitchFamily="34" charset="0"/>
                <a:cs typeface="Times New Roman" panose="02020603050405020304" pitchFamily="18" charset="0"/>
              </a:rPr>
              <a:t> </a:t>
            </a:r>
            <a:endParaRPr lang="en-GB" sz="2400" dirty="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dirty="0"/>
              <a:t>Key messages</a:t>
            </a:r>
            <a:endParaRPr lang="en-GB" sz="3600" dirty="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829674"/>
          </a:xfrm>
        </p:spPr>
        <p:txBody>
          <a:bodyPr/>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dirty="0"/>
              <a:t>For those eligible for vaccination during seasonal campaigns, a single dose is now offered at least </a:t>
            </a:r>
            <a:r>
              <a:rPr lang="en-GB" sz="1800" b="1" dirty="0"/>
              <a:t>three months after any previous dose</a:t>
            </a:r>
            <a:r>
              <a:rPr lang="en-GB" sz="1800" dirty="0"/>
              <a:t>. This interval applies to any vaccine, regardless of the product given for the previous doses and irrespective of age.</a:t>
            </a:r>
          </a:p>
          <a:p>
            <a:r>
              <a:rPr lang="en-GB" sz="1800" dirty="0">
                <a:effectLst/>
                <a:latin typeface="Arial" panose="020B0604020202020204" pitchFamily="34" charset="0"/>
                <a:ea typeface="Times New Roman" panose="02020603050405020304" pitchFamily="18" charset="0"/>
                <a:cs typeface="Arial" panose="020B0604020202020204" pitchFamily="34" charset="0"/>
              </a:rPr>
              <a:t>Previously vaccinated </a:t>
            </a:r>
            <a:r>
              <a:rPr lang="en-GB" sz="1800" dirty="0" err="1">
                <a:effectLst/>
                <a:latin typeface="Arial" panose="020B0604020202020204" pitchFamily="34" charset="0"/>
                <a:ea typeface="Times New Roman" panose="02020603050405020304" pitchFamily="18" charset="0"/>
                <a:cs typeface="Arial" panose="020B0604020202020204" pitchFamily="34" charset="0"/>
              </a:rPr>
              <a:t>i</a:t>
            </a:r>
            <a:r>
              <a:rPr lang="x-none" sz="1800" dirty="0">
                <a:effectLst/>
                <a:latin typeface="Arial" panose="020B0604020202020204" pitchFamily="34" charset="0"/>
                <a:ea typeface="Times New Roman" panose="02020603050405020304" pitchFamily="18" charset="0"/>
                <a:cs typeface="Arial" panose="020B0604020202020204" pitchFamily="34" charset="0"/>
              </a:rPr>
              <a:t>ndividuals who </a:t>
            </a:r>
            <a:r>
              <a:rPr lang="en-GB" sz="18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t>
            </a:r>
            <a:r>
              <a:rPr lang="en-GB" sz="1800" b="1" dirty="0">
                <a:effectLst/>
                <a:latin typeface="Arial" panose="020B0604020202020204" pitchFamily="34" charset="0"/>
                <a:ea typeface="Times New Roman" panose="02020603050405020304" pitchFamily="18" charset="0"/>
                <a:cs typeface="Arial" panose="020B0604020202020204" pitchFamily="34" charset="0"/>
              </a:rPr>
              <a:t>(off label) </a:t>
            </a:r>
            <a:r>
              <a:rPr lang="en-GB" sz="1800" dirty="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I</a:t>
            </a:r>
            <a:r>
              <a:rPr lang="en-GB" sz="1800" dirty="0">
                <a:effectLst/>
                <a:ea typeface="Calibri" panose="020F0502020204030204" pitchFamily="34" charset="0"/>
                <a:cs typeface="Times New Roman" panose="02020603050405020304" pitchFamily="18" charset="0"/>
              </a:rPr>
              <a:t>ncluding individuals who receive bone marrow transplants, CAR-T therapy as they may have lost immunological memory of previous vaccination.</a:t>
            </a:r>
          </a:p>
          <a:p>
            <a:r>
              <a:rPr lang="en-GB" sz="1800" dirty="0">
                <a:effectLst/>
                <a:ea typeface="Calibri" panose="020F0502020204030204" pitchFamily="34" charset="0"/>
                <a:cs typeface="Arial" panose="020B0604020202020204" pitchFamily="34" charset="0"/>
              </a:rPr>
              <a:t>For individuals about to receive planned immunosuppressive treatment, a </a:t>
            </a:r>
            <a:r>
              <a:rPr lang="en-GB" sz="1800" b="1" dirty="0">
                <a:effectLst/>
                <a:ea typeface="Calibri" panose="020F0502020204030204" pitchFamily="34" charset="0"/>
                <a:cs typeface="Arial" panose="020B0604020202020204" pitchFamily="34" charset="0"/>
              </a:rPr>
              <a:t>minimum interval of 3 weeks </a:t>
            </a:r>
            <a:r>
              <a:rPr lang="en-GB" sz="1800" dirty="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dirty="0">
              <a:effectLst/>
              <a:latin typeface="+mn-lt"/>
            </a:endParaRPr>
          </a:p>
          <a:p>
            <a:pPr marL="0" indent="0">
              <a:buNone/>
            </a:pPr>
            <a:endParaRPr lang="en-GB" sz="1800" b="0" i="0" dirty="0">
              <a:solidFill>
                <a:srgbClr val="002060"/>
              </a:solidFill>
              <a:effectLst/>
              <a:latin typeface="+mn-lt"/>
            </a:endParaRPr>
          </a:p>
          <a:p>
            <a:endParaRPr lang="en-GB" dirty="0"/>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80364483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3600" b="1" dirty="0">
                <a:solidFill>
                  <a:srgbClr val="002060"/>
                </a:solidFill>
              </a:rPr>
              <a:t>Public resources autumn 2024</a:t>
            </a: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63</a:t>
            </a:fld>
            <a:endParaRPr lang="en-GB" dirty="0"/>
          </a:p>
        </p:txBody>
      </p:sp>
      <p:sp>
        <p:nvSpPr>
          <p:cNvPr id="9" name="TextBox 8">
            <a:extLst>
              <a:ext uri="{FF2B5EF4-FFF2-40B4-BE49-F238E27FC236}">
                <a16:creationId xmlns:a16="http://schemas.microsoft.com/office/drawing/2014/main" id="{BF86B399-F2D3-7939-B164-C874A030F24D}"/>
              </a:ext>
            </a:extLst>
          </p:cNvPr>
          <p:cNvSpPr txBox="1"/>
          <p:nvPr/>
        </p:nvSpPr>
        <p:spPr>
          <a:xfrm>
            <a:off x="421105" y="577480"/>
            <a:ext cx="11381874" cy="646331"/>
          </a:xfrm>
          <a:prstGeom prst="rect">
            <a:avLst/>
          </a:prstGeom>
          <a:noFill/>
        </p:spPr>
        <p:txBody>
          <a:bodyPr wrap="square">
            <a:spAutoFit/>
          </a:bodyPr>
          <a:lstStyle/>
          <a:p>
            <a:pPr marL="0" indent="0" algn="ctr">
              <a:buNone/>
            </a:pPr>
            <a:r>
              <a:rPr lang="en-GB" sz="1800" dirty="0">
                <a:hlinkClick r:id="rId2"/>
              </a:rPr>
              <a:t>Immunisation and Vaccines - Public Health Wales (nhs.wales)</a:t>
            </a:r>
            <a:endParaRPr lang="en-GB" sz="1800" dirty="0"/>
          </a:p>
          <a:p>
            <a:pPr marL="0" indent="0" algn="ctr">
              <a:buNone/>
            </a:pPr>
            <a:r>
              <a:rPr lang="en-GB" sz="1800" dirty="0">
                <a:hlinkClick r:id="rId3"/>
              </a:rPr>
              <a:t>Order here: https://phw.nhs.wales/services-and-teams/health-information-resources/</a:t>
            </a:r>
            <a:endParaRPr lang="en-GB" sz="1800" dirty="0"/>
          </a:p>
        </p:txBody>
      </p:sp>
      <p:pic>
        <p:nvPicPr>
          <p:cNvPr id="7" name="Picture 6">
            <a:extLst>
              <a:ext uri="{FF2B5EF4-FFF2-40B4-BE49-F238E27FC236}">
                <a16:creationId xmlns:a16="http://schemas.microsoft.com/office/drawing/2014/main" id="{848CDAE4-AAB7-1C5B-8D54-F215F52BE438}"/>
              </a:ext>
            </a:extLst>
          </p:cNvPr>
          <p:cNvPicPr>
            <a:picLocks noChangeAspect="1"/>
          </p:cNvPicPr>
          <p:nvPr/>
        </p:nvPicPr>
        <p:blipFill>
          <a:blip r:embed="rId4"/>
          <a:stretch>
            <a:fillRect/>
          </a:stretch>
        </p:blipFill>
        <p:spPr>
          <a:xfrm>
            <a:off x="8698926" y="1818875"/>
            <a:ext cx="1362001" cy="2646984"/>
          </a:xfrm>
          <a:prstGeom prst="rect">
            <a:avLst/>
          </a:prstGeom>
          <a:ln w="19050">
            <a:solidFill>
              <a:schemeClr val="tx1"/>
            </a:solidFill>
          </a:ln>
        </p:spPr>
      </p:pic>
      <p:pic>
        <p:nvPicPr>
          <p:cNvPr id="11" name="Picture 10">
            <a:extLst>
              <a:ext uri="{FF2B5EF4-FFF2-40B4-BE49-F238E27FC236}">
                <a16:creationId xmlns:a16="http://schemas.microsoft.com/office/drawing/2014/main" id="{423DE771-251A-5FB5-D871-B242D47F0BE6}"/>
              </a:ext>
            </a:extLst>
          </p:cNvPr>
          <p:cNvPicPr>
            <a:picLocks noChangeAspect="1"/>
          </p:cNvPicPr>
          <p:nvPr/>
        </p:nvPicPr>
        <p:blipFill>
          <a:blip r:embed="rId5"/>
          <a:stretch>
            <a:fillRect/>
          </a:stretch>
        </p:blipFill>
        <p:spPr>
          <a:xfrm>
            <a:off x="10178716" y="3322496"/>
            <a:ext cx="1428280" cy="2660120"/>
          </a:xfrm>
          <a:prstGeom prst="rect">
            <a:avLst/>
          </a:prstGeom>
          <a:ln w="19050">
            <a:solidFill>
              <a:schemeClr val="tx1"/>
            </a:solidFill>
          </a:ln>
        </p:spPr>
      </p:pic>
      <p:pic>
        <p:nvPicPr>
          <p:cNvPr id="15" name="Content Placeholder 14">
            <a:extLst>
              <a:ext uri="{FF2B5EF4-FFF2-40B4-BE49-F238E27FC236}">
                <a16:creationId xmlns:a16="http://schemas.microsoft.com/office/drawing/2014/main" id="{2926C063-3F15-2231-9944-26B11F9D6303}"/>
              </a:ext>
            </a:extLst>
          </p:cNvPr>
          <p:cNvPicPr>
            <a:picLocks noGrp="1" noChangeAspect="1"/>
          </p:cNvPicPr>
          <p:nvPr>
            <p:ph idx="1"/>
          </p:nvPr>
        </p:nvPicPr>
        <p:blipFill>
          <a:blip r:embed="rId6"/>
          <a:stretch>
            <a:fillRect/>
          </a:stretch>
        </p:blipFill>
        <p:spPr>
          <a:xfrm>
            <a:off x="314461" y="1732876"/>
            <a:ext cx="2535639" cy="3179239"/>
          </a:xfrm>
          <a:ln w="19050">
            <a:solidFill>
              <a:schemeClr val="tx1"/>
            </a:solidFill>
          </a:ln>
        </p:spPr>
      </p:pic>
      <p:pic>
        <p:nvPicPr>
          <p:cNvPr id="19" name="Picture 18">
            <a:extLst>
              <a:ext uri="{FF2B5EF4-FFF2-40B4-BE49-F238E27FC236}">
                <a16:creationId xmlns:a16="http://schemas.microsoft.com/office/drawing/2014/main" id="{CA271D8B-3635-CB73-A90C-9C80861DE58D}"/>
              </a:ext>
            </a:extLst>
          </p:cNvPr>
          <p:cNvPicPr>
            <a:picLocks noChangeAspect="1"/>
          </p:cNvPicPr>
          <p:nvPr/>
        </p:nvPicPr>
        <p:blipFill>
          <a:blip r:embed="rId7"/>
          <a:stretch>
            <a:fillRect/>
          </a:stretch>
        </p:blipFill>
        <p:spPr>
          <a:xfrm>
            <a:off x="4675065" y="1801291"/>
            <a:ext cx="3445105" cy="2051176"/>
          </a:xfrm>
          <a:prstGeom prst="rect">
            <a:avLst/>
          </a:prstGeom>
          <a:ln w="19050">
            <a:solidFill>
              <a:schemeClr val="tx1"/>
            </a:solidFill>
          </a:ln>
        </p:spPr>
      </p:pic>
      <p:pic>
        <p:nvPicPr>
          <p:cNvPr id="21" name="Picture 20">
            <a:extLst>
              <a:ext uri="{FF2B5EF4-FFF2-40B4-BE49-F238E27FC236}">
                <a16:creationId xmlns:a16="http://schemas.microsoft.com/office/drawing/2014/main" id="{03377DD2-BEF0-7EE1-21E9-76DB4F0C0509}"/>
              </a:ext>
            </a:extLst>
          </p:cNvPr>
          <p:cNvPicPr>
            <a:picLocks noChangeAspect="1"/>
          </p:cNvPicPr>
          <p:nvPr/>
        </p:nvPicPr>
        <p:blipFill>
          <a:blip r:embed="rId8"/>
          <a:stretch>
            <a:fillRect/>
          </a:stretch>
        </p:blipFill>
        <p:spPr>
          <a:xfrm>
            <a:off x="4746938" y="3931440"/>
            <a:ext cx="1528057" cy="2051176"/>
          </a:xfrm>
          <a:prstGeom prst="rect">
            <a:avLst/>
          </a:prstGeom>
          <a:ln w="19050">
            <a:solidFill>
              <a:schemeClr val="tx1"/>
            </a:solidFill>
          </a:ln>
        </p:spPr>
      </p:pic>
      <p:pic>
        <p:nvPicPr>
          <p:cNvPr id="23" name="Picture 22">
            <a:extLst>
              <a:ext uri="{FF2B5EF4-FFF2-40B4-BE49-F238E27FC236}">
                <a16:creationId xmlns:a16="http://schemas.microsoft.com/office/drawing/2014/main" id="{6D765EF1-185E-4D45-C484-C88092B2EA7C}"/>
              </a:ext>
            </a:extLst>
          </p:cNvPr>
          <p:cNvPicPr>
            <a:picLocks noChangeAspect="1"/>
          </p:cNvPicPr>
          <p:nvPr/>
        </p:nvPicPr>
        <p:blipFill>
          <a:blip r:embed="rId9"/>
          <a:stretch>
            <a:fillRect/>
          </a:stretch>
        </p:blipFill>
        <p:spPr>
          <a:xfrm>
            <a:off x="6532174" y="3931440"/>
            <a:ext cx="1488464" cy="2051176"/>
          </a:xfrm>
          <a:prstGeom prst="rect">
            <a:avLst/>
          </a:prstGeom>
          <a:ln w="19050">
            <a:solidFill>
              <a:schemeClr val="tx1"/>
            </a:solidFill>
          </a:ln>
        </p:spPr>
      </p:pic>
      <p:pic>
        <p:nvPicPr>
          <p:cNvPr id="4" name="Picture 3">
            <a:extLst>
              <a:ext uri="{FF2B5EF4-FFF2-40B4-BE49-F238E27FC236}">
                <a16:creationId xmlns:a16="http://schemas.microsoft.com/office/drawing/2014/main" id="{767299BC-8C24-A810-9F82-C0406884CFC8}"/>
              </a:ext>
            </a:extLst>
          </p:cNvPr>
          <p:cNvPicPr>
            <a:picLocks noChangeAspect="1"/>
          </p:cNvPicPr>
          <p:nvPr/>
        </p:nvPicPr>
        <p:blipFill>
          <a:blip r:embed="rId10"/>
          <a:stretch>
            <a:fillRect/>
          </a:stretch>
        </p:blipFill>
        <p:spPr>
          <a:xfrm>
            <a:off x="3256273" y="3794392"/>
            <a:ext cx="1016347" cy="2261086"/>
          </a:xfrm>
          <a:prstGeom prst="rect">
            <a:avLst/>
          </a:prstGeom>
          <a:ln w="19050">
            <a:solidFill>
              <a:schemeClr val="tx1"/>
            </a:solidFill>
          </a:ln>
        </p:spPr>
      </p:pic>
      <p:pic>
        <p:nvPicPr>
          <p:cNvPr id="8" name="Picture 7">
            <a:extLst>
              <a:ext uri="{FF2B5EF4-FFF2-40B4-BE49-F238E27FC236}">
                <a16:creationId xmlns:a16="http://schemas.microsoft.com/office/drawing/2014/main" id="{69F5DF66-A05F-E5A5-1171-23B27C6B3DB0}"/>
              </a:ext>
            </a:extLst>
          </p:cNvPr>
          <p:cNvPicPr>
            <a:picLocks noChangeAspect="1"/>
          </p:cNvPicPr>
          <p:nvPr/>
        </p:nvPicPr>
        <p:blipFill>
          <a:blip r:embed="rId11"/>
          <a:stretch>
            <a:fillRect/>
          </a:stretch>
        </p:blipFill>
        <p:spPr>
          <a:xfrm>
            <a:off x="2033337" y="3794392"/>
            <a:ext cx="994725" cy="2261086"/>
          </a:xfrm>
          <a:prstGeom prst="rect">
            <a:avLst/>
          </a:prstGeom>
          <a:ln w="19050">
            <a:solidFill>
              <a:schemeClr val="tx1"/>
            </a:solidFill>
          </a:ln>
        </p:spPr>
      </p:pic>
      <p:sp>
        <p:nvSpPr>
          <p:cNvPr id="10" name="TextBox 9">
            <a:extLst>
              <a:ext uri="{FF2B5EF4-FFF2-40B4-BE49-F238E27FC236}">
                <a16:creationId xmlns:a16="http://schemas.microsoft.com/office/drawing/2014/main" id="{7C5B1954-C26E-382E-9246-133B70B85216}"/>
              </a:ext>
            </a:extLst>
          </p:cNvPr>
          <p:cNvSpPr txBox="1"/>
          <p:nvPr/>
        </p:nvSpPr>
        <p:spPr>
          <a:xfrm>
            <a:off x="314461" y="1223811"/>
            <a:ext cx="2176076" cy="376389"/>
          </a:xfrm>
          <a:prstGeom prst="rect">
            <a:avLst/>
          </a:prstGeom>
          <a:noFill/>
        </p:spPr>
        <p:txBody>
          <a:bodyPr wrap="square" rtlCol="0">
            <a:spAutoFit/>
          </a:bodyPr>
          <a:lstStyle/>
          <a:p>
            <a:r>
              <a:rPr lang="en-GB" dirty="0"/>
              <a:t>Adult</a:t>
            </a:r>
          </a:p>
        </p:txBody>
      </p:sp>
      <p:sp>
        <p:nvSpPr>
          <p:cNvPr id="12" name="TextBox 11">
            <a:extLst>
              <a:ext uri="{FF2B5EF4-FFF2-40B4-BE49-F238E27FC236}">
                <a16:creationId xmlns:a16="http://schemas.microsoft.com/office/drawing/2014/main" id="{B4DD2EEB-E785-4A21-72B1-BC505C20808E}"/>
              </a:ext>
            </a:extLst>
          </p:cNvPr>
          <p:cNvSpPr txBox="1"/>
          <p:nvPr/>
        </p:nvSpPr>
        <p:spPr>
          <a:xfrm>
            <a:off x="4659023" y="1223811"/>
            <a:ext cx="2176076" cy="376389"/>
          </a:xfrm>
          <a:prstGeom prst="rect">
            <a:avLst/>
          </a:prstGeom>
          <a:noFill/>
        </p:spPr>
        <p:txBody>
          <a:bodyPr wrap="square" rtlCol="0">
            <a:spAutoFit/>
          </a:bodyPr>
          <a:lstStyle/>
          <a:p>
            <a:r>
              <a:rPr lang="en-GB" dirty="0"/>
              <a:t>Pregnancy</a:t>
            </a:r>
          </a:p>
        </p:txBody>
      </p:sp>
      <p:sp>
        <p:nvSpPr>
          <p:cNvPr id="13" name="TextBox 12">
            <a:extLst>
              <a:ext uri="{FF2B5EF4-FFF2-40B4-BE49-F238E27FC236}">
                <a16:creationId xmlns:a16="http://schemas.microsoft.com/office/drawing/2014/main" id="{15DCCD68-5DA1-2273-8E16-ABD54AA3DE39}"/>
              </a:ext>
            </a:extLst>
          </p:cNvPr>
          <p:cNvSpPr txBox="1"/>
          <p:nvPr/>
        </p:nvSpPr>
        <p:spPr>
          <a:xfrm>
            <a:off x="8610600" y="1255619"/>
            <a:ext cx="2996396" cy="369332"/>
          </a:xfrm>
          <a:prstGeom prst="rect">
            <a:avLst/>
          </a:prstGeom>
          <a:noFill/>
        </p:spPr>
        <p:txBody>
          <a:bodyPr wrap="square" rtlCol="0">
            <a:spAutoFit/>
          </a:bodyPr>
          <a:lstStyle/>
          <a:p>
            <a:r>
              <a:rPr lang="en-GB" dirty="0"/>
              <a:t>Children and young people </a:t>
            </a:r>
          </a:p>
        </p:txBody>
      </p:sp>
    </p:spTree>
    <p:extLst>
      <p:ext uri="{BB962C8B-B14F-4D97-AF65-F5344CB8AC3E}">
        <p14:creationId xmlns:p14="http://schemas.microsoft.com/office/powerpoint/2010/main" val="8418477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659A15C-5D4C-4E22-8F76-51737A626DCB}"/>
              </a:ext>
            </a:extLst>
          </p:cNvPr>
          <p:cNvSpPr>
            <a:spLocks noGrp="1"/>
          </p:cNvSpPr>
          <p:nvPr>
            <p:ph type="sldNum" sz="quarter" idx="12"/>
          </p:nvPr>
        </p:nvSpPr>
        <p:spPr/>
        <p:txBody>
          <a:bodyPr/>
          <a:lstStyle/>
          <a:p>
            <a:fld id="{561D0CCE-8DCC-44DC-A653-AE62B1D84A52}" type="slidenum">
              <a:rPr lang="en-GB" smtClean="0"/>
              <a:pPr/>
              <a:t>64</a:t>
            </a:fld>
            <a:endParaRPr lang="en-GB" dirty="0"/>
          </a:p>
        </p:txBody>
      </p:sp>
      <p:sp>
        <p:nvSpPr>
          <p:cNvPr id="8" name="TextBox 7">
            <a:extLst>
              <a:ext uri="{FF2B5EF4-FFF2-40B4-BE49-F238E27FC236}">
                <a16:creationId xmlns:a16="http://schemas.microsoft.com/office/drawing/2014/main" id="{54AE13CF-780C-7A60-138C-32FAEAEECED7}"/>
              </a:ext>
            </a:extLst>
          </p:cNvPr>
          <p:cNvSpPr txBox="1"/>
          <p:nvPr/>
        </p:nvSpPr>
        <p:spPr>
          <a:xfrm>
            <a:off x="629265" y="1376516"/>
            <a:ext cx="11186651" cy="3662541"/>
          </a:xfrm>
          <a:prstGeom prst="rect">
            <a:avLst/>
          </a:prstGeom>
          <a:noFill/>
        </p:spPr>
        <p:txBody>
          <a:bodyPr wrap="square">
            <a:spAutoFit/>
          </a:bodyPr>
          <a:lstStyle/>
          <a:p>
            <a:r>
              <a:rPr lang="en-GB" sz="2400" dirty="0">
                <a:effectLst/>
                <a:ea typeface="Calibri" panose="020F0502020204030204" pitchFamily="34" charset="0"/>
              </a:rPr>
              <a:t>Leaflets will be available as the following accessible resources:</a:t>
            </a:r>
          </a:p>
          <a:p>
            <a:pPr marL="342900" lvl="0" indent="-342900">
              <a:buFont typeface="Symbol" panose="05050102010706020507" pitchFamily="18" charset="2"/>
              <a:buChar char=""/>
            </a:pPr>
            <a:r>
              <a:rPr lang="en-GB" sz="2400" dirty="0">
                <a:effectLst/>
                <a:ea typeface="Times New Roman" panose="02020603050405020304" pitchFamily="18" charset="0"/>
              </a:rPr>
              <a:t>Audio.</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BSL.</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Easy read.</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Large print.</a:t>
            </a:r>
          </a:p>
          <a:p>
            <a:pPr marL="342900" lvl="0" indent="-342900">
              <a:buFont typeface="Symbol" panose="05050102010706020507" pitchFamily="18" charset="2"/>
              <a:buChar char=""/>
            </a:pPr>
            <a:endParaRPr lang="en-GB" sz="1600" dirty="0">
              <a:effectLst/>
              <a:ea typeface="Calibri" panose="020F0502020204030204" pitchFamily="34" charset="0"/>
            </a:endParaRPr>
          </a:p>
          <a:p>
            <a:r>
              <a:rPr lang="en-GB" sz="2400" dirty="0">
                <a:effectLst/>
                <a:ea typeface="Calibri" panose="020F0502020204030204" pitchFamily="34" charset="0"/>
              </a:rPr>
              <a:t>The patient leaflets can be ordered through </a:t>
            </a:r>
            <a:r>
              <a:rPr lang="en-GB" sz="2400" u="sng" dirty="0">
                <a:solidFill>
                  <a:srgbClr val="0563C1"/>
                </a:solidFill>
                <a:effectLst/>
                <a:ea typeface="Calibri" panose="020F0502020204030204" pitchFamily="34" charset="0"/>
                <a:hlinkClick r:id="rId2"/>
              </a:rPr>
              <a:t>HIR</a:t>
            </a:r>
            <a:r>
              <a:rPr lang="en-GB" sz="2400" dirty="0">
                <a:effectLst/>
                <a:ea typeface="Calibri" panose="020F0502020204030204" pitchFamily="34" charset="0"/>
              </a:rPr>
              <a:t>, accessible resources will be available here shortly: </a:t>
            </a:r>
            <a:r>
              <a:rPr lang="en-GB" sz="2400" u="sng" dirty="0">
                <a:solidFill>
                  <a:srgbClr val="0000FF"/>
                </a:solidFill>
                <a:effectLst/>
                <a:ea typeface="Calibri" panose="020F0502020204030204" pitchFamily="34" charset="0"/>
                <a:hlinkClick r:id="rId3"/>
              </a:rPr>
              <a:t>COVID-19 vaccine accessible information - Public Health Wales (nhs.wales)</a:t>
            </a:r>
            <a:r>
              <a:rPr lang="en-GB" sz="2400" dirty="0">
                <a:solidFill>
                  <a:srgbClr val="1F497D"/>
                </a:solidFill>
                <a:effectLst/>
                <a:ea typeface="Calibri" panose="020F0502020204030204" pitchFamily="34" charset="0"/>
              </a:rPr>
              <a:t> / </a:t>
            </a:r>
            <a:r>
              <a:rPr lang="en-GB" sz="2400" u="sng" dirty="0">
                <a:solidFill>
                  <a:srgbClr val="1F497D"/>
                </a:solidFill>
                <a:effectLst/>
                <a:ea typeface="Calibri" panose="020F0502020204030204" pitchFamily="34" charset="0"/>
                <a:hlinkClick r:id="rId4"/>
              </a:rPr>
              <a:t>Adnoddau Gwybodaeth Iechyd - Iechyd Cyhoeddus Cymru (gig.cymru</a:t>
            </a:r>
            <a:r>
              <a:rPr lang="en-GB" sz="2400" u="sng" dirty="0">
                <a:solidFill>
                  <a:srgbClr val="1F497D"/>
                </a:solidFill>
                <a:effectLst/>
                <a:latin typeface="Calibri" panose="020F0502020204030204" pitchFamily="34" charset="0"/>
                <a:ea typeface="Calibri" panose="020F0502020204030204" pitchFamily="34" charset="0"/>
                <a:hlinkClick r:id="rId4"/>
              </a:rPr>
              <a:t>)</a:t>
            </a:r>
            <a:r>
              <a:rPr lang="en-GB" sz="2400" u="sng" dirty="0">
                <a:solidFill>
                  <a:srgbClr val="1F497D"/>
                </a:solidFill>
                <a:effectLst/>
                <a:latin typeface="Calibri" panose="020F0502020204030204" pitchFamily="34" charset="0"/>
                <a:ea typeface="Calibri" panose="020F0502020204030204" pitchFamily="34" charset="0"/>
              </a:rPr>
              <a:t>.</a:t>
            </a:r>
            <a:endParaRPr lang="en-GB" sz="2400" dirty="0">
              <a:effectLst/>
              <a:latin typeface="Calibri" panose="020F0502020204030204" pitchFamily="34" charset="0"/>
              <a:ea typeface="Calibri" panose="020F0502020204030204" pitchFamily="34" charset="0"/>
            </a:endParaRPr>
          </a:p>
        </p:txBody>
      </p:sp>
      <p:sp>
        <p:nvSpPr>
          <p:cNvPr id="9" name="Title 1">
            <a:extLst>
              <a:ext uri="{FF2B5EF4-FFF2-40B4-BE49-F238E27FC236}">
                <a16:creationId xmlns:a16="http://schemas.microsoft.com/office/drawing/2014/main" id="{F7EDAE5E-3EE2-8190-D62A-6CF699976F63}"/>
              </a:ext>
            </a:extLst>
          </p:cNvPr>
          <p:cNvSpPr>
            <a:spLocks noGrp="1"/>
          </p:cNvSpPr>
          <p:nvPr>
            <p:ph type="title"/>
          </p:nvPr>
        </p:nvSpPr>
        <p:spPr>
          <a:xfrm>
            <a:off x="68826" y="88491"/>
            <a:ext cx="12054348" cy="668593"/>
          </a:xfrm>
        </p:spPr>
        <p:txBody>
          <a:bodyPr/>
          <a:lstStyle/>
          <a:p>
            <a:pPr algn="ctr"/>
            <a:r>
              <a:rPr lang="en-GB" sz="4400" b="1" dirty="0"/>
              <a:t>Patient leaflets</a:t>
            </a:r>
            <a:endParaRPr lang="en-GB" b="1" dirty="0"/>
          </a:p>
        </p:txBody>
      </p:sp>
      <p:sp>
        <p:nvSpPr>
          <p:cNvPr id="10" name="TextBox 9">
            <a:extLst>
              <a:ext uri="{FF2B5EF4-FFF2-40B4-BE49-F238E27FC236}">
                <a16:creationId xmlns:a16="http://schemas.microsoft.com/office/drawing/2014/main" id="{BF86B399-F2D3-7939-B164-C874A030F24D}"/>
              </a:ext>
            </a:extLst>
          </p:cNvPr>
          <p:cNvSpPr txBox="1"/>
          <p:nvPr/>
        </p:nvSpPr>
        <p:spPr>
          <a:xfrm>
            <a:off x="2163097" y="707923"/>
            <a:ext cx="7779773" cy="646331"/>
          </a:xfrm>
          <a:prstGeom prst="rect">
            <a:avLst/>
          </a:prstGeom>
          <a:noFill/>
        </p:spPr>
        <p:txBody>
          <a:bodyPr wrap="square">
            <a:spAutoFit/>
          </a:bodyPr>
          <a:lstStyle/>
          <a:p>
            <a:pPr marL="0" indent="0" algn="ctr">
              <a:buNone/>
            </a:pPr>
            <a:r>
              <a:rPr lang="en-GB" sz="1800" dirty="0">
                <a:hlinkClick r:id="rId5"/>
              </a:rPr>
              <a:t>Immunisation and Vaccines - Public Health Wales (nhs.wales)</a:t>
            </a:r>
            <a:endParaRPr lang="en-GB" sz="1800" dirty="0"/>
          </a:p>
          <a:p>
            <a:pPr marL="0" indent="0" algn="ctr">
              <a:buNone/>
            </a:pPr>
            <a:r>
              <a:rPr lang="en-GB" sz="1800" dirty="0">
                <a:hlinkClick r:id="rId6"/>
              </a:rPr>
              <a:t>https://phw.nhs.wales/services-and-teams/health-information-resources/</a:t>
            </a:r>
            <a:endParaRPr lang="en-GB" sz="1800" dirty="0"/>
          </a:p>
        </p:txBody>
      </p:sp>
    </p:spTree>
    <p:extLst>
      <p:ext uri="{BB962C8B-B14F-4D97-AF65-F5344CB8AC3E}">
        <p14:creationId xmlns:p14="http://schemas.microsoft.com/office/powerpoint/2010/main" val="9187697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5D549-1A33-A8CD-60B9-84164334F05A}"/>
              </a:ext>
            </a:extLst>
          </p:cNvPr>
          <p:cNvSpPr>
            <a:spLocks noGrp="1"/>
          </p:cNvSpPr>
          <p:nvPr>
            <p:ph type="title"/>
          </p:nvPr>
        </p:nvSpPr>
        <p:spPr>
          <a:xfrm>
            <a:off x="497758" y="207809"/>
            <a:ext cx="11196484" cy="1325563"/>
          </a:xfrm>
        </p:spPr>
        <p:txBody>
          <a:bodyPr/>
          <a:lstStyle/>
          <a:p>
            <a:r>
              <a:rPr lang="en-GB" b="1" dirty="0"/>
              <a:t>Resources for COVID-19 campaigns (1)</a:t>
            </a:r>
          </a:p>
        </p:txBody>
      </p:sp>
      <p:sp>
        <p:nvSpPr>
          <p:cNvPr id="3" name="Content Placeholder 2">
            <a:extLst>
              <a:ext uri="{FF2B5EF4-FFF2-40B4-BE49-F238E27FC236}">
                <a16:creationId xmlns:a16="http://schemas.microsoft.com/office/drawing/2014/main" id="{28C72676-C11C-5FB9-A8AB-962721DD7AFE}"/>
              </a:ext>
            </a:extLst>
          </p:cNvPr>
          <p:cNvSpPr>
            <a:spLocks noGrp="1"/>
          </p:cNvSpPr>
          <p:nvPr>
            <p:ph idx="1"/>
          </p:nvPr>
        </p:nvSpPr>
        <p:spPr>
          <a:xfrm>
            <a:off x="838200" y="1137367"/>
            <a:ext cx="10515600" cy="4351338"/>
          </a:xfrm>
        </p:spPr>
        <p:txBody>
          <a:bodyPr/>
          <a:lstStyle/>
          <a:p>
            <a:pPr marL="0" lvl="0" indent="0">
              <a:buNone/>
            </a:pPr>
            <a:r>
              <a:rPr lang="en-GB" dirty="0"/>
              <a:t>These bilingual website pages will be available for COVID-19 campaigns</a:t>
            </a:r>
            <a:endParaRPr lang="en-GB" dirty="0">
              <a:hlinkClick r:id="rId2"/>
            </a:endParaRPr>
          </a:p>
          <a:p>
            <a:pPr marL="342900" lvl="0" indent="-342900">
              <a:buFont typeface="Symbol" panose="05050102010706020507" pitchFamily="18" charset="2"/>
              <a:buChar char=""/>
            </a:pPr>
            <a:r>
              <a:rPr lang="en-GB" dirty="0">
                <a:hlinkClick r:id="rId2"/>
              </a:rPr>
              <a:t>COVID-19 vaccination information - Public Health Wales (</a:t>
            </a:r>
            <a:r>
              <a:rPr lang="en-GB" dirty="0" err="1">
                <a:hlinkClick r:id="rId2"/>
              </a:rPr>
              <a:t>nhs.wales</a:t>
            </a:r>
            <a:r>
              <a:rPr lang="en-GB" dirty="0">
                <a:hlinkClick r:id="rId2"/>
              </a:rPr>
              <a:t>)</a:t>
            </a:r>
            <a:r>
              <a:rPr lang="en-GB" dirty="0"/>
              <a:t>.</a:t>
            </a:r>
          </a:p>
          <a:p>
            <a:pPr marL="342900" lvl="0" indent="-342900">
              <a:buFont typeface="Symbol" panose="05050102010706020507" pitchFamily="18" charset="2"/>
              <a:buChar char=""/>
            </a:pPr>
            <a:r>
              <a:rPr lang="en-GB" dirty="0">
                <a:hlinkClick r:id="rId3"/>
              </a:rPr>
              <a:t>About the vaccine - Public Health Wales (</a:t>
            </a:r>
            <a:r>
              <a:rPr lang="en-GB" dirty="0" err="1">
                <a:hlinkClick r:id="rId3"/>
              </a:rPr>
              <a:t>nhs.wales</a:t>
            </a:r>
            <a:r>
              <a:rPr lang="en-GB" dirty="0">
                <a:hlinkClick r:id="rId3"/>
              </a:rPr>
              <a:t>)</a:t>
            </a:r>
            <a:r>
              <a:rPr lang="en-GB" dirty="0"/>
              <a:t>.</a:t>
            </a:r>
          </a:p>
          <a:p>
            <a:pPr marL="342900" lvl="0" indent="-342900">
              <a:buFont typeface="Symbol" panose="05050102010706020507" pitchFamily="18" charset="2"/>
              <a:buChar char=""/>
            </a:pPr>
            <a:r>
              <a:rPr lang="en-GB" dirty="0">
                <a:hlinkClick r:id="rId4"/>
              </a:rPr>
              <a:t>Eligibility for the vaccine - Public Health Wales (</a:t>
            </a:r>
            <a:r>
              <a:rPr lang="en-GB" dirty="0" err="1">
                <a:hlinkClick r:id="rId4"/>
              </a:rPr>
              <a:t>nhs.wales</a:t>
            </a:r>
            <a:r>
              <a:rPr lang="en-GB" dirty="0">
                <a:hlinkClick r:id="rId4"/>
              </a:rPr>
              <a:t>)</a:t>
            </a:r>
            <a:r>
              <a:rPr lang="en-GB" dirty="0"/>
              <a:t>.</a:t>
            </a:r>
          </a:p>
          <a:p>
            <a:pPr marL="342900" lvl="0" indent="-342900">
              <a:buFont typeface="Symbol" panose="05050102010706020507" pitchFamily="18" charset="2"/>
              <a:buChar char=""/>
            </a:pPr>
            <a:r>
              <a:rPr lang="en-GB" dirty="0">
                <a:hlinkClick r:id="rId5"/>
              </a:rPr>
              <a:t>Patient information - Public Health Wales (</a:t>
            </a:r>
            <a:r>
              <a:rPr lang="en-GB" dirty="0" err="1">
                <a:hlinkClick r:id="rId5"/>
              </a:rPr>
              <a:t>nhs.wales</a:t>
            </a:r>
            <a:r>
              <a:rPr lang="en-GB" dirty="0">
                <a:hlinkClick r:id="rId5"/>
              </a:rPr>
              <a:t>)</a:t>
            </a:r>
            <a:r>
              <a:rPr lang="en-GB" dirty="0"/>
              <a:t>.</a:t>
            </a:r>
          </a:p>
          <a:p>
            <a:pPr marL="342900" lvl="0" indent="-342900">
              <a:buFont typeface="Symbol" panose="05050102010706020507" pitchFamily="18" charset="2"/>
              <a:buChar char=""/>
            </a:pPr>
            <a:r>
              <a:rPr lang="en-GB" dirty="0">
                <a:hlinkClick r:id="rId6"/>
              </a:rPr>
              <a:t>Resources for health and social care professionals - Public Health Wales (</a:t>
            </a:r>
            <a:r>
              <a:rPr lang="en-GB" dirty="0" err="1">
                <a:hlinkClick r:id="rId6"/>
              </a:rPr>
              <a:t>nhs.wales</a:t>
            </a:r>
            <a:r>
              <a:rPr lang="en-GB" dirty="0">
                <a:hlinkClick r:id="rId6"/>
              </a:rPr>
              <a:t>)</a:t>
            </a:r>
            <a:r>
              <a:rPr lang="en-GB" dirty="0"/>
              <a:t>.</a:t>
            </a:r>
          </a:p>
          <a:p>
            <a:endParaRPr lang="en-GB" dirty="0"/>
          </a:p>
        </p:txBody>
      </p:sp>
      <p:sp>
        <p:nvSpPr>
          <p:cNvPr id="5" name="Slide Number Placeholder 4">
            <a:extLst>
              <a:ext uri="{FF2B5EF4-FFF2-40B4-BE49-F238E27FC236}">
                <a16:creationId xmlns:a16="http://schemas.microsoft.com/office/drawing/2014/main" id="{33F5DC41-3B3B-61C1-F9A3-108B6F5FAD86}"/>
              </a:ext>
            </a:extLst>
          </p:cNvPr>
          <p:cNvSpPr>
            <a:spLocks noGrp="1"/>
          </p:cNvSpPr>
          <p:nvPr>
            <p:ph type="sldNum" sz="quarter" idx="12"/>
          </p:nvPr>
        </p:nvSpPr>
        <p:spPr/>
        <p:txBody>
          <a:bodyPr/>
          <a:lstStyle/>
          <a:p>
            <a:fld id="{561D0CCE-8DCC-44DC-A653-AE62B1D84A52}" type="slidenum">
              <a:rPr lang="en-GB" smtClean="0"/>
              <a:pPr/>
              <a:t>65</a:t>
            </a:fld>
            <a:endParaRPr lang="en-GB"/>
          </a:p>
        </p:txBody>
      </p:sp>
    </p:spTree>
    <p:extLst>
      <p:ext uri="{BB962C8B-B14F-4D97-AF65-F5344CB8AC3E}">
        <p14:creationId xmlns:p14="http://schemas.microsoft.com/office/powerpoint/2010/main" val="23984572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DDB11B-6283-700F-3AE4-7A67D4174CCB}"/>
              </a:ext>
            </a:extLst>
          </p:cNvPr>
          <p:cNvSpPr>
            <a:spLocks noGrp="1"/>
          </p:cNvSpPr>
          <p:nvPr>
            <p:ph idx="1"/>
          </p:nvPr>
        </p:nvSpPr>
        <p:spPr>
          <a:xfrm>
            <a:off x="471948" y="707924"/>
            <a:ext cx="11552904" cy="5417573"/>
          </a:xfrm>
        </p:spPr>
        <p:txBody>
          <a:bodyPr/>
          <a:lstStyle/>
          <a:p>
            <a:r>
              <a:rPr lang="en-GB" sz="2000" dirty="0"/>
              <a:t>FAQs on SharePoint</a:t>
            </a:r>
            <a:r>
              <a:rPr lang="en-GB" sz="2000" dirty="0">
                <a:effectLst/>
                <a:ea typeface="Calibri" panose="020F0502020204030204" pitchFamily="34" charset="0"/>
              </a:rPr>
              <a:t> : </a:t>
            </a:r>
            <a:r>
              <a:rPr lang="en-GB" sz="2000" u="sng" dirty="0">
                <a:solidFill>
                  <a:srgbClr val="0563C1"/>
                </a:solidFill>
                <a:effectLst/>
                <a:ea typeface="Calibri" panose="020F0502020204030204" pitchFamily="34" charset="0"/>
                <a:hlinkClick r:id="rId2"/>
              </a:rPr>
              <a:t>Frequently asked questions (sharepoint.com)</a:t>
            </a:r>
            <a:r>
              <a:rPr lang="en-GB" sz="2000" u="sng" dirty="0">
                <a:solidFill>
                  <a:srgbClr val="0563C1"/>
                </a:solidFill>
                <a:effectLst/>
                <a:ea typeface="Calibri" panose="020F0502020204030204" pitchFamily="34" charset="0"/>
              </a:rPr>
              <a:t>.</a:t>
            </a:r>
            <a:endParaRPr lang="en-GB" sz="2000" dirty="0"/>
          </a:p>
        </p:txBody>
      </p:sp>
      <p:sp>
        <p:nvSpPr>
          <p:cNvPr id="5" name="Slide Number Placeholder 4">
            <a:extLst>
              <a:ext uri="{FF2B5EF4-FFF2-40B4-BE49-F238E27FC236}">
                <a16:creationId xmlns:a16="http://schemas.microsoft.com/office/drawing/2014/main" id="{0181907B-2286-6A10-0619-A9472F4274CB}"/>
              </a:ext>
            </a:extLst>
          </p:cNvPr>
          <p:cNvSpPr>
            <a:spLocks noGrp="1"/>
          </p:cNvSpPr>
          <p:nvPr>
            <p:ph type="sldNum" sz="quarter" idx="12"/>
          </p:nvPr>
        </p:nvSpPr>
        <p:spPr/>
        <p:txBody>
          <a:bodyPr/>
          <a:lstStyle/>
          <a:p>
            <a:fld id="{561D0CCE-8DCC-44DC-A653-AE62B1D84A52}" type="slidenum">
              <a:rPr lang="en-GB" smtClean="0"/>
              <a:pPr/>
              <a:t>66</a:t>
            </a:fld>
            <a:endParaRPr lang="en-GB" dirty="0"/>
          </a:p>
        </p:txBody>
      </p:sp>
      <p:sp>
        <p:nvSpPr>
          <p:cNvPr id="6" name="Rectangle 2">
            <a:extLst>
              <a:ext uri="{FF2B5EF4-FFF2-40B4-BE49-F238E27FC236}">
                <a16:creationId xmlns:a16="http://schemas.microsoft.com/office/drawing/2014/main" id="{E84058DC-C46F-E090-925E-BD0D39B13029}"/>
              </a:ext>
            </a:extLst>
          </p:cNvPr>
          <p:cNvSpPr>
            <a:spLocks noChangeArrowheads="1"/>
          </p:cNvSpPr>
          <p:nvPr/>
        </p:nvSpPr>
        <p:spPr bwMode="auto">
          <a:xfrm>
            <a:off x="1228436" y="2346888"/>
            <a:ext cx="18473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097" name="Picture 11">
            <a:extLst>
              <a:ext uri="{FF2B5EF4-FFF2-40B4-BE49-F238E27FC236}">
                <a16:creationId xmlns:a16="http://schemas.microsoft.com/office/drawing/2014/main" id="{C1BC8B45-1988-7E33-5322-F8683B6D96A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228436" y="1340012"/>
            <a:ext cx="8916585" cy="446162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E303D4ED-C7DE-9643-1AFD-9514690D95EE}"/>
              </a:ext>
            </a:extLst>
          </p:cNvPr>
          <p:cNvSpPr>
            <a:spLocks noGrp="1"/>
          </p:cNvSpPr>
          <p:nvPr>
            <p:ph type="title"/>
          </p:nvPr>
        </p:nvSpPr>
        <p:spPr>
          <a:xfrm>
            <a:off x="0" y="1"/>
            <a:ext cx="12192000" cy="825909"/>
          </a:xfrm>
        </p:spPr>
        <p:txBody>
          <a:bodyPr/>
          <a:lstStyle/>
          <a:p>
            <a:pPr algn="ctr"/>
            <a:r>
              <a:rPr lang="en-GB" b="1" dirty="0"/>
              <a:t>Resources for COVID-19 campaigns (2)</a:t>
            </a:r>
          </a:p>
        </p:txBody>
      </p:sp>
    </p:spTree>
    <p:extLst>
      <p:ext uri="{BB962C8B-B14F-4D97-AF65-F5344CB8AC3E}">
        <p14:creationId xmlns:p14="http://schemas.microsoft.com/office/powerpoint/2010/main" val="14637710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739877" y="342130"/>
            <a:ext cx="10515600" cy="639506"/>
          </a:xfrm>
        </p:spPr>
        <p:txBody>
          <a:bodyPr/>
          <a:lstStyle/>
          <a:p>
            <a:r>
              <a:rPr lang="en-GB" b="1" dirty="0"/>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1104503"/>
            <a:ext cx="10515600" cy="5013909"/>
          </a:xfrm>
        </p:spPr>
        <p:txBody>
          <a:bodyPr/>
          <a:lstStyle/>
          <a:p>
            <a:endParaRPr lang="en-GB" dirty="0"/>
          </a:p>
          <a:p>
            <a:r>
              <a:rPr lang="en-GB" dirty="0"/>
              <a:t>The clinical script </a:t>
            </a:r>
            <a:r>
              <a:rPr lang="en-GB" sz="2800" dirty="0">
                <a:effectLst/>
                <a:ea typeface="Calibri" panose="020F0502020204030204" pitchFamily="34" charset="0"/>
              </a:rPr>
              <a:t>will be available as download only and will be available </a:t>
            </a:r>
            <a:r>
              <a:rPr lang="en-GB" sz="2800" dirty="0">
                <a:ea typeface="Calibri" panose="020F0502020204030204" pitchFamily="34" charset="0"/>
              </a:rPr>
              <a:t>at</a:t>
            </a:r>
            <a:r>
              <a:rPr lang="en-GB" sz="2800" dirty="0">
                <a:effectLst/>
                <a:ea typeface="Calibri" panose="020F0502020204030204" pitchFamily="34" charset="0"/>
              </a:rPr>
              <a:t>: </a:t>
            </a:r>
            <a:r>
              <a:rPr lang="en-GB" sz="2800" u="sng" dirty="0">
                <a:solidFill>
                  <a:srgbClr val="0000FF"/>
                </a:solidFill>
                <a:effectLst/>
                <a:ea typeface="Calibri" panose="020F0502020204030204" pitchFamily="34" charset="0"/>
                <a:hlinkClick r:id="rId2"/>
              </a:rPr>
              <a:t>Resources for health and social care professionals - Public Health Wales (</a:t>
            </a:r>
            <a:r>
              <a:rPr lang="en-GB" sz="2800" u="sng" dirty="0" err="1">
                <a:solidFill>
                  <a:srgbClr val="0000FF"/>
                </a:solidFill>
                <a:effectLst/>
                <a:ea typeface="Calibri" panose="020F0502020204030204" pitchFamily="34" charset="0"/>
                <a:hlinkClick r:id="rId2"/>
              </a:rPr>
              <a:t>nhs.wales</a:t>
            </a:r>
            <a:r>
              <a:rPr lang="en-GB" sz="2800" u="sng" dirty="0">
                <a:solidFill>
                  <a:srgbClr val="0000FF"/>
                </a:solidFill>
                <a:effectLst/>
                <a:ea typeface="Calibri" panose="020F0502020204030204" pitchFamily="34" charset="0"/>
                <a:hlinkClick r:id="rId2"/>
              </a:rPr>
              <a:t>)</a:t>
            </a:r>
            <a:r>
              <a:rPr lang="en-GB" sz="2800" dirty="0">
                <a:effectLst/>
                <a:ea typeface="Calibri" panose="020F0502020204030204" pitchFamily="34" charset="0"/>
              </a:rPr>
              <a:t> and </a:t>
            </a:r>
            <a:r>
              <a:rPr lang="en-GB" sz="2800" u="sng" dirty="0" err="1">
                <a:solidFill>
                  <a:srgbClr val="0000FF"/>
                </a:solidFill>
                <a:effectLst/>
                <a:ea typeface="Calibri" panose="020F0502020204030204" pitchFamily="34" charset="0"/>
                <a:hlinkClick r:id="rId3"/>
              </a:rPr>
              <a:t>Adnoddau</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i</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weithwyr</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proffesiynol</a:t>
            </a:r>
            <a:r>
              <a:rPr lang="en-GB" sz="2800" u="sng" dirty="0">
                <a:solidFill>
                  <a:srgbClr val="0000FF"/>
                </a:solidFill>
                <a:effectLst/>
                <a:ea typeface="Calibri" panose="020F0502020204030204" pitchFamily="34" charset="0"/>
                <a:hlinkClick r:id="rId3"/>
              </a:rPr>
              <a:t> iechyd a </a:t>
            </a:r>
            <a:r>
              <a:rPr lang="en-GB" sz="2800" u="sng" dirty="0" err="1">
                <a:solidFill>
                  <a:srgbClr val="0000FF"/>
                </a:solidFill>
                <a:effectLst/>
                <a:ea typeface="Calibri" panose="020F0502020204030204" pitchFamily="34" charset="0"/>
                <a:hlinkClick r:id="rId3"/>
              </a:rPr>
              <a:t>gofal</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cymdeithasol</a:t>
            </a:r>
            <a:r>
              <a:rPr lang="en-GB" sz="2800" u="sng" dirty="0">
                <a:solidFill>
                  <a:srgbClr val="0000FF"/>
                </a:solidFill>
                <a:effectLst/>
                <a:ea typeface="Calibri" panose="020F0502020204030204" pitchFamily="34" charset="0"/>
                <a:hlinkClick r:id="rId3"/>
              </a:rPr>
              <a:t> - Iechyd </a:t>
            </a:r>
            <a:r>
              <a:rPr lang="en-GB" sz="2800" u="sng" dirty="0" err="1">
                <a:solidFill>
                  <a:srgbClr val="0000FF"/>
                </a:solidFill>
                <a:effectLst/>
                <a:ea typeface="Calibri" panose="020F0502020204030204" pitchFamily="34" charset="0"/>
                <a:hlinkClick r:id="rId3"/>
              </a:rPr>
              <a:t>Cyhoeddus</a:t>
            </a:r>
            <a:r>
              <a:rPr lang="en-GB" sz="2800" u="sng" dirty="0">
                <a:solidFill>
                  <a:srgbClr val="0000FF"/>
                </a:solidFill>
                <a:effectLst/>
                <a:ea typeface="Calibri" panose="020F0502020204030204" pitchFamily="34" charset="0"/>
                <a:hlinkClick r:id="rId3"/>
              </a:rPr>
              <a:t> Cymru (</a:t>
            </a:r>
            <a:r>
              <a:rPr lang="en-GB" sz="2800" u="sng" dirty="0" err="1">
                <a:solidFill>
                  <a:srgbClr val="0000FF"/>
                </a:solidFill>
                <a:effectLst/>
                <a:ea typeface="Calibri" panose="020F0502020204030204" pitchFamily="34" charset="0"/>
                <a:hlinkClick r:id="rId3"/>
              </a:rPr>
              <a:t>gig.cymru</a:t>
            </a:r>
            <a:r>
              <a:rPr lang="en-GB" sz="2800" u="sng" dirty="0">
                <a:solidFill>
                  <a:srgbClr val="0000FF"/>
                </a:solidFill>
                <a:effectLst/>
                <a:ea typeface="Calibri" panose="020F0502020204030204" pitchFamily="34" charset="0"/>
                <a:hlinkClick r:id="rId3"/>
              </a:rPr>
              <a:t>)</a:t>
            </a:r>
            <a:endParaRPr lang="en-GB" sz="2800" u="sng" dirty="0">
              <a:solidFill>
                <a:srgbClr val="0000FF"/>
              </a:solidFill>
              <a:effectLst/>
              <a:ea typeface="Calibri" panose="020F0502020204030204" pitchFamily="34" charset="0"/>
            </a:endParaRPr>
          </a:p>
          <a:p>
            <a:pPr marL="0" indent="0">
              <a:buNone/>
            </a:pPr>
            <a:endParaRPr lang="en-GB" sz="4400" b="1" dirty="0"/>
          </a:p>
          <a:p>
            <a:pPr marL="0" indent="0">
              <a:buNone/>
            </a:pPr>
            <a:r>
              <a:rPr lang="en-GB" sz="4400" b="1" dirty="0"/>
              <a:t>Vaccine record card</a:t>
            </a:r>
          </a:p>
          <a:p>
            <a:pPr marL="0" indent="0">
              <a:buNone/>
            </a:pPr>
            <a:r>
              <a:rPr lang="en-GB" sz="1600" dirty="0"/>
              <a:t>Available to order on </a:t>
            </a:r>
            <a:r>
              <a:rPr lang="en-GB" sz="1600" dirty="0">
                <a:hlinkClick r:id="rId4"/>
              </a:rPr>
              <a:t>HIR</a:t>
            </a:r>
            <a:endParaRPr lang="en-GB" sz="1600" dirty="0"/>
          </a:p>
          <a:p>
            <a:endParaRPr lang="en-GB" dirty="0"/>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67</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26942" y="4402207"/>
            <a:ext cx="2242332" cy="15970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dirty="0"/>
              <a:t>Using motivational interviewing for better conversations</a:t>
            </a:r>
            <a:r>
              <a:rPr lang="en-GB" sz="4400" b="1" dirty="0"/>
              <a:t> </a:t>
            </a:r>
            <a:br>
              <a:rPr lang="en-GB" sz="4400" b="1" dirty="0"/>
            </a:br>
            <a:endParaRPr lang="en-GB" b="1" dirty="0"/>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dirty="0">
                <a:effectLst/>
              </a:rPr>
              <a:t>Health professionals and vaccinators have an important role in vaccine conversations, and are reported by the public as trusted sources of vaccine information.  </a:t>
            </a:r>
          </a:p>
          <a:p>
            <a:pPr algn="l" fontAlgn="base"/>
            <a:r>
              <a:rPr lang="en-GB" sz="2400" b="0" i="0" dirty="0">
                <a:effectLst/>
              </a:rPr>
              <a:t>The approach and style of a vaccine conversation can make a real difference in understanding individual hesitancy, addressing barriers, and influencing vaccine uptake.  </a:t>
            </a:r>
          </a:p>
          <a:p>
            <a:pPr algn="l" fontAlgn="base"/>
            <a:r>
              <a:rPr lang="en-GB" sz="2400" b="0" i="0" dirty="0">
                <a:effectLst/>
              </a:rPr>
              <a:t>Motivational interviewing aims to support decision making by eliciting and strengthening a person's motivation to change their behaviour based on their own arguments for change.  </a:t>
            </a:r>
          </a:p>
          <a:p>
            <a:pPr algn="l" fontAlgn="base"/>
            <a:r>
              <a:rPr lang="en-GB" sz="2400" b="0" i="0" dirty="0">
                <a:effectLst/>
              </a:rPr>
              <a:t>It is used in a range of health settings and is an evidenced approach to improving vaccine uptake through conversation.</a:t>
            </a:r>
          </a:p>
          <a:p>
            <a:endParaRPr lang="en-GB" dirty="0"/>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68</a:t>
            </a:fld>
            <a:endParaRPr lang="en-GB"/>
          </a:p>
        </p:txBody>
      </p:sp>
    </p:spTree>
    <p:extLst>
      <p:ext uri="{BB962C8B-B14F-4D97-AF65-F5344CB8AC3E}">
        <p14:creationId xmlns:p14="http://schemas.microsoft.com/office/powerpoint/2010/main" val="1162773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69</a:t>
            </a:fld>
            <a:endParaRPr lang="en-GB" dirty="0"/>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dirty="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dirty="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dirty="0"/>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dirty="0">
                <a:effectLst/>
              </a:rPr>
              <a:t>Incorporating motivational interviewing into your vaccine conversations will enable you to identify the core barriers for an individual, and collaboratively address these in a personalised way.</a:t>
            </a:r>
            <a:endParaRPr lang="en-GB" sz="2400" dirty="0"/>
          </a:p>
        </p:txBody>
      </p:sp>
    </p:spTree>
    <p:extLst>
      <p:ext uri="{BB962C8B-B14F-4D97-AF65-F5344CB8AC3E}">
        <p14:creationId xmlns:p14="http://schemas.microsoft.com/office/powerpoint/2010/main" val="208157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701488" y="941621"/>
            <a:ext cx="10804713" cy="4351338"/>
          </a:xfrm>
        </p:spPr>
        <p:txBody>
          <a:bodyPr/>
          <a:lstStyle/>
          <a:p>
            <a:pPr marL="0" indent="0">
              <a:buNone/>
            </a:pPr>
            <a:r>
              <a:rPr lang="en-GB" sz="2000" u="sng" dirty="0"/>
              <a:t>Groups eligible for a COVID-19 vaccine in autumn 2024</a:t>
            </a:r>
          </a:p>
          <a:p>
            <a:pPr marL="0" indent="0">
              <a:buNone/>
            </a:pPr>
            <a:r>
              <a:rPr lang="en-GB" sz="2000" dirty="0"/>
              <a:t>The following groups will be eligible for a single dose of COVID-19 vaccine:</a:t>
            </a:r>
          </a:p>
          <a:p>
            <a:r>
              <a:rPr lang="en-GB" sz="2000" dirty="0"/>
              <a:t>people aged 6 months to 64 years in a clinical risk group, as defined in tables 3 and 4 of the </a:t>
            </a:r>
            <a:r>
              <a:rPr lang="en-GB" sz="2000" dirty="0">
                <a:hlinkClick r:id="rId3"/>
              </a:rPr>
              <a:t>COVID-19 chapter of the Green Book</a:t>
            </a:r>
            <a:r>
              <a:rPr lang="en-GB" sz="2000" dirty="0"/>
              <a:t> (which includes *pregnant women and the immunosuppressed)</a:t>
            </a:r>
          </a:p>
          <a:p>
            <a:r>
              <a:rPr lang="en-GB" sz="2000" dirty="0"/>
              <a:t>residents in a care home for older adults </a:t>
            </a:r>
          </a:p>
          <a:p>
            <a:r>
              <a:rPr lang="en-GB" sz="2000" dirty="0"/>
              <a:t>people aged 65 years and older (age on 31 March 2025)</a:t>
            </a:r>
          </a:p>
          <a:p>
            <a:r>
              <a:rPr lang="en-GB" sz="2000" dirty="0"/>
              <a:t>all adult residents in Welsh prisons</a:t>
            </a:r>
          </a:p>
          <a:p>
            <a:r>
              <a:rPr lang="en-GB" sz="2000" dirty="0"/>
              <a:t>unpaid carers </a:t>
            </a:r>
          </a:p>
          <a:p>
            <a:r>
              <a:rPr lang="en-GB" sz="2000" dirty="0"/>
              <a:t>frontline health and social care workers </a:t>
            </a:r>
          </a:p>
          <a:p>
            <a:r>
              <a:rPr lang="en-GB" sz="2000" dirty="0"/>
              <a:t>staff working in care homes for older adults</a:t>
            </a:r>
          </a:p>
          <a:p>
            <a:r>
              <a:rPr lang="en-GB" sz="2000" dirty="0"/>
              <a:t>people experiencing homelessness </a:t>
            </a:r>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dirty="0">
                <a:hlinkClick r:id="rId4"/>
              </a:rPr>
              <a:t>Winter respiratory vaccination programme 2024 to 2025 (WHC/2024/033) | GOV.WALES</a:t>
            </a:r>
            <a:endParaRPr lang="en-GB" dirty="0"/>
          </a:p>
        </p:txBody>
      </p:sp>
      <p:sp>
        <p:nvSpPr>
          <p:cNvPr id="9" name="TextBox 8">
            <a:extLst>
              <a:ext uri="{FF2B5EF4-FFF2-40B4-BE49-F238E27FC236}">
                <a16:creationId xmlns:a16="http://schemas.microsoft.com/office/drawing/2014/main" id="{388F95C8-9D53-5362-FC60-FD5246BB8895}"/>
              </a:ext>
            </a:extLst>
          </p:cNvPr>
          <p:cNvSpPr txBox="1"/>
          <p:nvPr/>
        </p:nvSpPr>
        <p:spPr>
          <a:xfrm>
            <a:off x="152400" y="5623991"/>
            <a:ext cx="11887200" cy="584775"/>
          </a:xfrm>
          <a:prstGeom prst="rect">
            <a:avLst/>
          </a:prstGeom>
          <a:noFill/>
        </p:spPr>
        <p:txBody>
          <a:bodyPr wrap="square">
            <a:spAutoFit/>
          </a:bodyPr>
          <a:lstStyle/>
          <a:p>
            <a:pPr algn="ctr"/>
            <a:r>
              <a:rPr lang="en-GB" sz="1600" b="1" dirty="0"/>
              <a:t>In addition, health boards are permitted to (and should reimburse primary care contractors who) vaccinate household contacts of the immunosuppressed who request vaccination. However, no proactive offer should be made to this group. </a:t>
            </a:r>
          </a:p>
        </p:txBody>
      </p:sp>
    </p:spTree>
    <p:extLst>
      <p:ext uri="{BB962C8B-B14F-4D97-AF65-F5344CB8AC3E}">
        <p14:creationId xmlns:p14="http://schemas.microsoft.com/office/powerpoint/2010/main" val="18907506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6525"/>
            <a:ext cx="10515600" cy="590021"/>
          </a:xfrm>
        </p:spPr>
        <p:txBody>
          <a:bodyPr/>
          <a:lstStyle/>
          <a:p>
            <a:r>
              <a:rPr lang="en-GB" sz="3600" b="1" dirty="0"/>
              <a:t>Further information (1)</a:t>
            </a:r>
          </a:p>
        </p:txBody>
      </p:sp>
      <p:sp>
        <p:nvSpPr>
          <p:cNvPr id="3" name="Content Placeholder 2"/>
          <p:cNvSpPr>
            <a:spLocks noGrp="1"/>
          </p:cNvSpPr>
          <p:nvPr>
            <p:ph idx="1"/>
          </p:nvPr>
        </p:nvSpPr>
        <p:spPr>
          <a:xfrm>
            <a:off x="381000" y="726546"/>
            <a:ext cx="10515600" cy="5042430"/>
          </a:xfrm>
        </p:spPr>
        <p:txBody>
          <a:bodyPr/>
          <a:lstStyle/>
          <a:p>
            <a:pPr>
              <a:buFontTx/>
              <a:buNone/>
            </a:pPr>
            <a:r>
              <a:rPr lang="en-GB" altLang="en-US" sz="2000" dirty="0"/>
              <a:t>The Green Book has the latest information on vaccines and vaccination procedures, for vaccine preventable infectious diseases in the UK. It also includes UK vaccine policy. </a:t>
            </a:r>
            <a:endParaRPr lang="en-GB" altLang="en-US" sz="2000" strike="sngStrike" dirty="0"/>
          </a:p>
          <a:p>
            <a:pPr>
              <a:buFontTx/>
              <a:buNone/>
            </a:pPr>
            <a:r>
              <a:rPr lang="en-GB" altLang="en-US" sz="2000" dirty="0">
                <a:hlinkClick r:id="rId3"/>
              </a:rPr>
              <a:t>"</a:t>
            </a:r>
            <a:r>
              <a:rPr lang="en-GB" altLang="en-US" sz="2000" b="1" dirty="0">
                <a:hlinkClick r:id="rId3"/>
              </a:rPr>
              <a:t>Green Book</a:t>
            </a:r>
            <a:r>
              <a:rPr lang="en-GB" altLang="en-US" sz="2000" dirty="0">
                <a:hlinkClick r:id="rId3"/>
              </a:rPr>
              <a:t>"</a:t>
            </a:r>
            <a:r>
              <a:rPr lang="en-GB" altLang="en-US" sz="2000" dirty="0"/>
              <a:t> . </a:t>
            </a:r>
          </a:p>
          <a:p>
            <a:pPr marL="0" indent="0">
              <a:lnSpc>
                <a:spcPct val="100000"/>
              </a:lnSpc>
              <a:spcBef>
                <a:spcPts val="0"/>
              </a:spcBef>
              <a:buFontTx/>
              <a:buNone/>
            </a:pPr>
            <a:r>
              <a:rPr lang="en-GB" altLang="en-US" sz="2000" dirty="0"/>
              <a:t>Green Book recommendations are based upon JCVI’s expert opinion and should </a:t>
            </a:r>
          </a:p>
          <a:p>
            <a:pPr marL="0" indent="0">
              <a:lnSpc>
                <a:spcPct val="100000"/>
              </a:lnSpc>
              <a:spcBef>
                <a:spcPts val="0"/>
              </a:spcBef>
              <a:buFontTx/>
              <a:buNone/>
            </a:pPr>
            <a:r>
              <a:rPr lang="en-GB" altLang="en-US" sz="2000" dirty="0"/>
              <a:t>always be followed, even when they differ from those made by the vaccine </a:t>
            </a:r>
          </a:p>
          <a:p>
            <a:pPr marL="0" indent="0">
              <a:lnSpc>
                <a:spcPct val="100000"/>
              </a:lnSpc>
              <a:spcBef>
                <a:spcPts val="0"/>
              </a:spcBef>
              <a:buFontTx/>
              <a:buNone/>
            </a:pPr>
            <a:r>
              <a:rPr lang="en-GB" altLang="en-US" sz="2000" dirty="0"/>
              <a:t>manufacturer. (</a:t>
            </a:r>
            <a:r>
              <a:rPr lang="en-GB" altLang="en-US" sz="2000" b="1" dirty="0"/>
              <a:t>Note: </a:t>
            </a:r>
            <a:r>
              <a:rPr lang="en-GB" altLang="en-US" sz="2000" dirty="0"/>
              <a:t>sometimes vaccine policy in Wales differs to England)</a:t>
            </a:r>
          </a:p>
          <a:p>
            <a:pPr>
              <a:buFontTx/>
              <a:buNone/>
            </a:pPr>
            <a:endParaRPr lang="en-GB" altLang="en-US" sz="600" dirty="0"/>
          </a:p>
          <a:p>
            <a:pPr>
              <a:buFontTx/>
              <a:buNone/>
            </a:pPr>
            <a:r>
              <a:rPr lang="en-GB" altLang="en-US" sz="2000" b="1" u="sng" dirty="0">
                <a:hlinkClick r:id="rId4"/>
              </a:rPr>
              <a:t>UKHSA COVID-19 Immunisation programme Information for healthcare practitioners </a:t>
            </a:r>
            <a:r>
              <a:rPr lang="en-GB" altLang="en-US" sz="2000" dirty="0">
                <a:hlinkClick r:id="rId4"/>
              </a:rPr>
              <a:t> </a:t>
            </a:r>
            <a:endParaRPr lang="en-GB" altLang="en-US" sz="2000" dirty="0"/>
          </a:p>
          <a:p>
            <a:pPr marL="0" indent="0">
              <a:lnSpc>
                <a:spcPct val="100000"/>
              </a:lnSpc>
              <a:spcBef>
                <a:spcPts val="0"/>
              </a:spcBef>
              <a:buFontTx/>
              <a:buNone/>
            </a:pPr>
            <a:r>
              <a:rPr lang="en-GB" altLang="en-US" sz="2000" dirty="0"/>
              <a:t>This document provides additional information, answers to frequently asked questions </a:t>
            </a:r>
          </a:p>
          <a:p>
            <a:pPr marL="0" indent="0">
              <a:lnSpc>
                <a:spcPct val="100000"/>
              </a:lnSpc>
              <a:spcBef>
                <a:spcPts val="0"/>
              </a:spcBef>
              <a:buFontTx/>
              <a:buNone/>
            </a:pPr>
            <a:r>
              <a:rPr lang="en-GB" altLang="en-US" sz="2000" dirty="0"/>
              <a:t>and actions to take in the event of inadvertent errors. </a:t>
            </a:r>
          </a:p>
          <a:p>
            <a:pPr marL="0" indent="0">
              <a:lnSpc>
                <a:spcPct val="100000"/>
              </a:lnSpc>
              <a:spcBef>
                <a:spcPts val="0"/>
              </a:spcBef>
              <a:buFontTx/>
              <a:buNone/>
            </a:pPr>
            <a:endParaRPr lang="en-GB" altLang="en-US" sz="2000" dirty="0"/>
          </a:p>
          <a:p>
            <a:pPr marL="0" indent="0">
              <a:lnSpc>
                <a:spcPct val="100000"/>
              </a:lnSpc>
              <a:spcBef>
                <a:spcPts val="0"/>
              </a:spcBef>
              <a:buFontTx/>
              <a:buNone/>
            </a:pPr>
            <a:r>
              <a:rPr lang="en-GB" altLang="en-US" sz="2000" dirty="0"/>
              <a:t>It is important to read this document before you start vaccinating and also to refer to the </a:t>
            </a:r>
          </a:p>
          <a:p>
            <a:pPr marL="0" indent="0">
              <a:lnSpc>
                <a:spcPct val="100000"/>
              </a:lnSpc>
              <a:spcBef>
                <a:spcPts val="0"/>
              </a:spcBef>
              <a:buFontTx/>
              <a:buNone/>
            </a:pPr>
            <a:r>
              <a:rPr lang="en-GB" altLang="en-US" sz="2000" dirty="0"/>
              <a:t>online version regularly as it will be updated as more information becomes available </a:t>
            </a:r>
          </a:p>
          <a:p>
            <a:pPr marL="0" indent="0">
              <a:lnSpc>
                <a:spcPct val="100000"/>
              </a:lnSpc>
              <a:spcBef>
                <a:spcPts val="0"/>
              </a:spcBef>
              <a:buFontTx/>
              <a:buNone/>
            </a:pPr>
            <a:r>
              <a:rPr lang="en-GB" altLang="en-US" sz="2000" dirty="0"/>
              <a:t>and to address any issues or frequently arising questions as COVID-19 vaccines </a:t>
            </a:r>
            <a:r>
              <a:rPr lang="en-GB" altLang="en-US" sz="2000" strike="sngStrike" dirty="0"/>
              <a:t>are </a:t>
            </a:r>
          </a:p>
          <a:p>
            <a:pPr marL="0" indent="0">
              <a:lnSpc>
                <a:spcPct val="100000"/>
              </a:lnSpc>
              <a:spcBef>
                <a:spcPts val="0"/>
              </a:spcBef>
              <a:buFontTx/>
              <a:buNone/>
            </a:pPr>
            <a:r>
              <a:rPr lang="en-GB" altLang="en-US" sz="2000" dirty="0"/>
              <a:t>continue to be delivered more widely </a:t>
            </a:r>
          </a:p>
          <a:p>
            <a:pPr marL="0" indent="0">
              <a:buNone/>
            </a:pP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283274170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sz="3600" b="1" dirty="0"/>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dirty="0">
                <a:solidFill>
                  <a:srgbClr val="212A73"/>
                </a:solidFill>
              </a:rPr>
              <a:t>PHW professional information resources: </a:t>
            </a:r>
          </a:p>
          <a:p>
            <a:pPr marL="0" indent="0">
              <a:buNone/>
            </a:pPr>
            <a:r>
              <a:rPr lang="en-GB" sz="2200" dirty="0">
                <a:hlinkClick r:id="rId3"/>
              </a:rPr>
              <a:t>COVID-19 resources for health and social care professionals - Public Health Wales (</a:t>
            </a:r>
            <a:r>
              <a:rPr lang="en-GB" sz="2200" dirty="0" err="1">
                <a:hlinkClick r:id="rId3"/>
              </a:rPr>
              <a:t>nhs.wales</a:t>
            </a:r>
            <a:r>
              <a:rPr lang="en-GB" sz="2200" dirty="0">
                <a:hlinkClick r:id="rId3"/>
              </a:rPr>
              <a:t>)</a:t>
            </a:r>
            <a:endParaRPr lang="en-GB" sz="2200" dirty="0">
              <a:solidFill>
                <a:srgbClr val="FF0000"/>
              </a:solidFill>
            </a:endParaRPr>
          </a:p>
          <a:p>
            <a:pPr marL="0" indent="0">
              <a:buNone/>
            </a:pPr>
            <a:r>
              <a:rPr lang="en-GB" sz="2200" dirty="0">
                <a:hlinkClick r:id="rId4"/>
              </a:rPr>
              <a:t>Vaccine resources for health and social care professionals - Public Health Wales (</a:t>
            </a:r>
            <a:r>
              <a:rPr lang="en-GB" sz="2200" dirty="0" err="1">
                <a:hlinkClick r:id="rId4"/>
              </a:rPr>
              <a:t>nhs.wales</a:t>
            </a:r>
            <a:r>
              <a:rPr lang="en-GB" sz="2200" dirty="0">
                <a:hlinkClick r:id="rId4"/>
              </a:rPr>
              <a:t>)</a:t>
            </a:r>
            <a:endParaRPr lang="en-GB" sz="2200" dirty="0"/>
          </a:p>
          <a:p>
            <a:pPr marL="0" indent="0">
              <a:buNone/>
            </a:pPr>
            <a:r>
              <a:rPr lang="en-GB" sz="2200" b="1" dirty="0">
                <a:solidFill>
                  <a:srgbClr val="212A73"/>
                </a:solidFill>
              </a:rPr>
              <a:t>PHW training: </a:t>
            </a:r>
          </a:p>
          <a:p>
            <a:pPr marL="0" indent="0">
              <a:buNone/>
            </a:pPr>
            <a:r>
              <a:rPr lang="en-GB" sz="2200" dirty="0">
                <a:hlinkClick r:id="rId5"/>
              </a:rPr>
              <a:t>Immunisation training resources and events - Public Health Wales (</a:t>
            </a:r>
            <a:r>
              <a:rPr lang="en-GB" sz="2200" dirty="0" err="1">
                <a:hlinkClick r:id="rId5"/>
              </a:rPr>
              <a:t>nhs.wales</a:t>
            </a:r>
            <a:r>
              <a:rPr lang="en-GB" sz="2200" dirty="0">
                <a:hlinkClick r:id="rId5"/>
              </a:rPr>
              <a:t>)</a:t>
            </a:r>
            <a:endParaRPr lang="en-GB" sz="2200" dirty="0"/>
          </a:p>
          <a:p>
            <a:pPr marL="0" indent="0">
              <a:buNone/>
            </a:pPr>
            <a:r>
              <a:rPr lang="en-GB" sz="2200" dirty="0">
                <a:hlinkClick r:id="rId6"/>
              </a:rPr>
              <a:t>Immunisation eLearning - Public Health Wales (</a:t>
            </a:r>
            <a:r>
              <a:rPr lang="en-GB" sz="2200" dirty="0" err="1">
                <a:hlinkClick r:id="rId6"/>
              </a:rPr>
              <a:t>nhs.wales</a:t>
            </a:r>
            <a:r>
              <a:rPr lang="en-GB" sz="2200" dirty="0">
                <a:hlinkClick r:id="rId6"/>
              </a:rPr>
              <a:t>)</a:t>
            </a:r>
            <a:endParaRPr lang="en-GB" sz="2200" dirty="0"/>
          </a:p>
          <a:p>
            <a:pPr marL="0" indent="0">
              <a:buNone/>
            </a:pPr>
            <a:r>
              <a:rPr lang="en-GB" sz="2200" b="1" dirty="0"/>
              <a:t>UKHSA COVID-19 vaccination resources: </a:t>
            </a:r>
            <a:r>
              <a:rPr lang="en-GB" sz="2200" dirty="0">
                <a:hlinkClick r:id="rId7"/>
              </a:rPr>
              <a:t>COVID-19 vaccination programme - GOV.UK (www.gov.uk)</a:t>
            </a:r>
            <a:endParaRPr lang="en-GB" sz="2200" dirty="0"/>
          </a:p>
          <a:p>
            <a:pPr marL="0" lvl="0" indent="0">
              <a:lnSpc>
                <a:spcPct val="100000"/>
              </a:lnSpc>
              <a:spcAft>
                <a:spcPts val="1200"/>
              </a:spcAft>
              <a:buNone/>
            </a:pPr>
            <a:r>
              <a:rPr lang="en-GB" sz="2200" b="1" dirty="0"/>
              <a:t>Oxford Knowledge Project: </a:t>
            </a:r>
            <a:r>
              <a:rPr lang="en-GB" sz="2200" dirty="0">
                <a:solidFill>
                  <a:srgbClr val="00B050"/>
                </a:solidFill>
                <a:hlinkClick r:id="rId8"/>
              </a:rPr>
              <a:t>COVID-19 vaccines</a:t>
            </a:r>
            <a:endParaRPr lang="en-GB" sz="2200" dirty="0">
              <a:solidFill>
                <a:srgbClr val="00B050"/>
              </a:solidFill>
            </a:endParaRPr>
          </a:p>
          <a:p>
            <a:pPr marL="0" lvl="0" indent="0">
              <a:lnSpc>
                <a:spcPct val="100000"/>
              </a:lnSpc>
              <a:spcAft>
                <a:spcPts val="1200"/>
              </a:spcAft>
              <a:buNone/>
            </a:pPr>
            <a:r>
              <a:rPr lang="en-GB" sz="2200" b="1" dirty="0">
                <a:solidFill>
                  <a:srgbClr val="212A73"/>
                </a:solidFill>
              </a:rPr>
              <a:t>MHRA: </a:t>
            </a:r>
            <a:r>
              <a:rPr lang="en-GB" sz="2200" dirty="0">
                <a:solidFill>
                  <a:srgbClr val="00B050"/>
                </a:solidFill>
                <a:hlinkClick r:id="rId9"/>
              </a:rPr>
              <a:t>Guidance on coronavirus (COVID-19)</a:t>
            </a:r>
            <a:r>
              <a:rPr lang="en-GB" sz="2200" dirty="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71</a:t>
            </a:fld>
            <a:endParaRPr lang="en-GB"/>
          </a:p>
        </p:txBody>
      </p:sp>
    </p:spTree>
    <p:extLst>
      <p:ext uri="{BB962C8B-B14F-4D97-AF65-F5344CB8AC3E}">
        <p14:creationId xmlns:p14="http://schemas.microsoft.com/office/powerpoint/2010/main" val="6244668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0584E-3497-4AD2-8111-181FDC0D9B9A}"/>
              </a:ext>
            </a:extLst>
          </p:cNvPr>
          <p:cNvSpPr>
            <a:spLocks noGrp="1"/>
          </p:cNvSpPr>
          <p:nvPr>
            <p:ph type="title"/>
          </p:nvPr>
        </p:nvSpPr>
        <p:spPr>
          <a:xfrm>
            <a:off x="0" y="-10886"/>
            <a:ext cx="12192000" cy="670350"/>
          </a:xfrm>
        </p:spPr>
        <p:txBody>
          <a:bodyPr/>
          <a:lstStyle/>
          <a:p>
            <a:pPr algn="ctr"/>
            <a:r>
              <a:rPr lang="en-GB" b="1" dirty="0">
                <a:solidFill>
                  <a:srgbClr val="002060"/>
                </a:solidFill>
              </a:rPr>
              <a:t>Additional information</a:t>
            </a:r>
          </a:p>
        </p:txBody>
      </p:sp>
      <p:sp>
        <p:nvSpPr>
          <p:cNvPr id="3" name="Content Placeholder 2">
            <a:extLst>
              <a:ext uri="{FF2B5EF4-FFF2-40B4-BE49-F238E27FC236}">
                <a16:creationId xmlns:a16="http://schemas.microsoft.com/office/drawing/2014/main" id="{7A7FA221-DB7F-4A41-999F-ED09C9899106}"/>
              </a:ext>
            </a:extLst>
          </p:cNvPr>
          <p:cNvSpPr>
            <a:spLocks noGrp="1"/>
          </p:cNvSpPr>
          <p:nvPr>
            <p:ph idx="1"/>
          </p:nvPr>
        </p:nvSpPr>
        <p:spPr>
          <a:xfrm>
            <a:off x="624699" y="831272"/>
            <a:ext cx="10526777" cy="5132611"/>
          </a:xfrm>
        </p:spPr>
        <p:txBody>
          <a:bodyPr/>
          <a:lstStyle/>
          <a:p>
            <a:r>
              <a:rPr lang="en-GB" sz="2000" dirty="0">
                <a:hlinkClick r:id="rId2"/>
              </a:rPr>
              <a:t>JCVI statement on the COVID-19 vaccination programme for autumn 2024, 8 April 2024 - GOV.UK (www.gov.uk)</a:t>
            </a:r>
            <a:endParaRPr lang="en-GB" sz="2000" dirty="0"/>
          </a:p>
          <a:p>
            <a:r>
              <a:rPr lang="en-GB" sz="2000" dirty="0">
                <a:hlinkClick r:id="rId3"/>
              </a:rPr>
              <a:t>Winter respiratory vaccination programme 2024 to 2025 (WHC/2024/033) (</a:t>
            </a:r>
            <a:r>
              <a:rPr lang="en-GB" sz="2000" dirty="0" err="1">
                <a:hlinkClick r:id="rId3"/>
              </a:rPr>
              <a:t>gov.wales</a:t>
            </a:r>
            <a:r>
              <a:rPr lang="en-GB" sz="2000" dirty="0">
                <a:hlinkClick r:id="rId3"/>
              </a:rPr>
              <a:t>)</a:t>
            </a:r>
            <a:endParaRPr lang="en-GB" altLang="en-US" sz="2000" dirty="0"/>
          </a:p>
          <a:p>
            <a:r>
              <a:rPr lang="en-GB" sz="1800" u="sng" dirty="0">
                <a:solidFill>
                  <a:srgbClr val="000000"/>
                </a:solidFill>
                <a:effectLst/>
                <a:ea typeface="Calibri" panose="020F0502020204030204" pitchFamily="34" charset="0"/>
                <a:hlinkClick r:id="rId4"/>
              </a:rPr>
              <a:t>Patient Group Directions (PGD) - Welsh Medicines Advice Service (wales.nhs.uk)</a:t>
            </a:r>
            <a:r>
              <a:rPr lang="en-GB" sz="1800" dirty="0">
                <a:solidFill>
                  <a:srgbClr val="00A7A7"/>
                </a:solidFill>
              </a:rPr>
              <a:t>.</a:t>
            </a:r>
          </a:p>
          <a:p>
            <a:r>
              <a:rPr lang="en-GB" sz="1800" dirty="0">
                <a:hlinkClick r:id="rId5"/>
              </a:rPr>
              <a:t>Comirnaty JN.1 10 micrograms/dose dispersion for injection - single dose vial - Summary of Product Characteristics (SmPC) - (</a:t>
            </a:r>
            <a:r>
              <a:rPr lang="en-GB" sz="1800" dirty="0" err="1">
                <a:hlinkClick r:id="rId5"/>
              </a:rPr>
              <a:t>emc</a:t>
            </a:r>
            <a:r>
              <a:rPr lang="en-GB" sz="1800" dirty="0">
                <a:hlinkClick r:id="rId5"/>
              </a:rPr>
              <a:t>) (medicines.org.uk)</a:t>
            </a:r>
            <a:endParaRPr lang="en-GB" sz="1800" dirty="0"/>
          </a:p>
          <a:p>
            <a:r>
              <a:rPr lang="en-GB" sz="1800" dirty="0">
                <a:hlinkClick r:id="rId6"/>
              </a:rPr>
              <a:t>Comirnaty JN.1 30 micrograms/dose dispersion for injection - Summary of Product Characteristics (SmPC) - (</a:t>
            </a:r>
            <a:r>
              <a:rPr lang="en-GB" sz="1800" dirty="0" err="1">
                <a:hlinkClick r:id="rId6"/>
              </a:rPr>
              <a:t>emc</a:t>
            </a:r>
            <a:r>
              <a:rPr lang="en-GB" sz="1800" dirty="0">
                <a:hlinkClick r:id="rId6"/>
              </a:rPr>
              <a:t>) (medicines.org.uk)</a:t>
            </a:r>
            <a:endParaRPr lang="en-GB" sz="1800" dirty="0"/>
          </a:p>
          <a:p>
            <a:r>
              <a:rPr lang="en-GB" sz="1800" dirty="0">
                <a:solidFill>
                  <a:srgbClr val="00A7A7"/>
                </a:solidFill>
                <a:hlinkClick r:id="rId7">
                  <a:extLst>
                    <a:ext uri="{A12FA001-AC4F-418D-AE19-62706E023703}">
                      <ahyp:hlinkClr xmlns:ahyp="http://schemas.microsoft.com/office/drawing/2018/hyperlinkcolor" val="tx"/>
                    </a:ext>
                  </a:extLst>
                </a:hlinkClick>
              </a:rPr>
              <a:t>COVID-19: vaccination programme guidance for healthcare practitioners</a:t>
            </a:r>
            <a:r>
              <a:rPr lang="en-GB" sz="1800" dirty="0">
                <a:solidFill>
                  <a:srgbClr val="00A7A7"/>
                </a:solidFill>
              </a:rPr>
              <a:t>.</a:t>
            </a:r>
          </a:p>
          <a:p>
            <a:r>
              <a:rPr lang="en-GB" sz="1800" dirty="0">
                <a:solidFill>
                  <a:srgbClr val="00A7A7"/>
                </a:solidFill>
                <a:hlinkClick r:id="rId8">
                  <a:extLst>
                    <a:ext uri="{A12FA001-AC4F-418D-AE19-62706E023703}">
                      <ahyp:hlinkClr xmlns:ahyp="http://schemas.microsoft.com/office/drawing/2018/hyperlinkcolor" val="tx"/>
                    </a:ext>
                  </a:extLst>
                </a:hlinkClick>
              </a:rPr>
              <a:t>Green Book COVID-19 chapter 14a</a:t>
            </a:r>
            <a:r>
              <a:rPr lang="en-GB" sz="1800" dirty="0">
                <a:solidFill>
                  <a:srgbClr val="00A7A7"/>
                </a:solidFill>
              </a:rPr>
              <a:t>.</a:t>
            </a:r>
          </a:p>
          <a:p>
            <a:r>
              <a:rPr lang="en-GB" sz="1800" dirty="0">
                <a:solidFill>
                  <a:srgbClr val="00A7A7"/>
                </a:solidFill>
                <a:hlinkClick r:id="rId9">
                  <a:extLst>
                    <a:ext uri="{A12FA001-AC4F-418D-AE19-62706E023703}">
                      <ahyp:hlinkClr xmlns:ahyp="http://schemas.microsoft.com/office/drawing/2018/hyperlinkcolor" val="tx"/>
                    </a:ext>
                  </a:extLst>
                </a:hlinkClick>
              </a:rPr>
              <a:t>Coronavirus vaccine - summary of Yellow Card reporting - GOV.UK (www.gov.uk)</a:t>
            </a:r>
            <a:r>
              <a:rPr lang="en-GB" sz="1800" dirty="0">
                <a:solidFill>
                  <a:srgbClr val="00A7A7"/>
                </a:solidFill>
              </a:rPr>
              <a:t>.</a:t>
            </a:r>
          </a:p>
          <a:p>
            <a:endParaRPr lang="en-GB" sz="2000" dirty="0">
              <a:solidFill>
                <a:srgbClr val="00A7A7"/>
              </a:solidFill>
            </a:endParaRPr>
          </a:p>
          <a:p>
            <a:endParaRPr lang="en-GB" sz="2000" dirty="0"/>
          </a:p>
          <a:p>
            <a:endParaRPr lang="en-GB" sz="2000" dirty="0"/>
          </a:p>
        </p:txBody>
      </p:sp>
      <p:sp>
        <p:nvSpPr>
          <p:cNvPr id="4" name="Slide Number Placeholder 3">
            <a:extLst>
              <a:ext uri="{FF2B5EF4-FFF2-40B4-BE49-F238E27FC236}">
                <a16:creationId xmlns:a16="http://schemas.microsoft.com/office/drawing/2014/main" id="{72AF5BEA-F4DA-4311-9629-24D4D191AF15}"/>
              </a:ext>
            </a:extLst>
          </p:cNvPr>
          <p:cNvSpPr>
            <a:spLocks noGrp="1"/>
          </p:cNvSpPr>
          <p:nvPr>
            <p:ph type="sldNum" sz="quarter" idx="12"/>
          </p:nvPr>
        </p:nvSpPr>
        <p:spPr/>
        <p:txBody>
          <a:bodyPr/>
          <a:lstStyle/>
          <a:p>
            <a:fld id="{561D0CCE-8DCC-44DC-A653-AE62B1D84A52}" type="slidenum">
              <a:rPr lang="en-GB" smtClean="0"/>
              <a:pPr/>
              <a:t>72</a:t>
            </a:fld>
            <a:endParaRPr lang="en-GB" dirty="0"/>
          </a:p>
        </p:txBody>
      </p:sp>
    </p:spTree>
    <p:extLst>
      <p:ext uri="{BB962C8B-B14F-4D97-AF65-F5344CB8AC3E}">
        <p14:creationId xmlns:p14="http://schemas.microsoft.com/office/powerpoint/2010/main" val="372337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A293-C0E4-E99D-9622-346B8BBE3961}"/>
              </a:ext>
            </a:extLst>
          </p:cNvPr>
          <p:cNvSpPr>
            <a:spLocks noGrp="1"/>
          </p:cNvSpPr>
          <p:nvPr>
            <p:ph type="title"/>
          </p:nvPr>
        </p:nvSpPr>
        <p:spPr>
          <a:xfrm>
            <a:off x="0" y="103869"/>
            <a:ext cx="12192000" cy="1182006"/>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(2)</a:t>
            </a:r>
          </a:p>
        </p:txBody>
      </p:sp>
      <p:sp>
        <p:nvSpPr>
          <p:cNvPr id="3" name="Content Placeholder 2">
            <a:extLst>
              <a:ext uri="{FF2B5EF4-FFF2-40B4-BE49-F238E27FC236}">
                <a16:creationId xmlns:a16="http://schemas.microsoft.com/office/drawing/2014/main" id="{6CEEA286-FA27-890A-9599-198A83264628}"/>
              </a:ext>
            </a:extLst>
          </p:cNvPr>
          <p:cNvSpPr>
            <a:spLocks noGrp="1"/>
          </p:cNvSpPr>
          <p:nvPr>
            <p:ph idx="1"/>
          </p:nvPr>
        </p:nvSpPr>
        <p:spPr>
          <a:xfrm>
            <a:off x="383458" y="1285875"/>
            <a:ext cx="11425084" cy="3200222"/>
          </a:xfrm>
        </p:spPr>
        <p:txBody>
          <a:bodyPr/>
          <a:lstStyle/>
          <a:p>
            <a:r>
              <a:rPr lang="en-GB" sz="2000" dirty="0"/>
              <a:t>This WHC (2024) 033 confirms the eligible cohorts for vaccination and COVID-19 vaccine products to be deployed in Wales for autumn 2024 as per JCVI advice.</a:t>
            </a:r>
          </a:p>
          <a:p>
            <a:r>
              <a:rPr lang="en-GB" sz="2000" dirty="0"/>
              <a:t>The COVID-19 autumn vaccination programme will run between 1 October 2024 aiming to be completed before Christmas 2024. </a:t>
            </a:r>
          </a:p>
          <a:p>
            <a:r>
              <a:rPr lang="en-GB" sz="2000" dirty="0"/>
              <a:t>The Welsh Government uptake target for the following groups is </a:t>
            </a:r>
            <a:r>
              <a:rPr lang="en-GB" sz="2000" b="1" dirty="0"/>
              <a:t>75%</a:t>
            </a:r>
            <a:r>
              <a:rPr lang="en-GB" sz="2000" dirty="0"/>
              <a:t>: </a:t>
            </a:r>
          </a:p>
          <a:p>
            <a:pPr marL="0" indent="0">
              <a:buNone/>
            </a:pPr>
            <a:r>
              <a:rPr lang="en-GB" sz="2000" dirty="0"/>
              <a:t>	• residents in a care home for older adults</a:t>
            </a:r>
          </a:p>
          <a:p>
            <a:pPr marL="0" indent="0">
              <a:buNone/>
            </a:pPr>
            <a:r>
              <a:rPr lang="en-GB" sz="2000" dirty="0"/>
              <a:t>	 • all adults aged 65 years and older</a:t>
            </a:r>
          </a:p>
          <a:p>
            <a:pPr lvl="2"/>
            <a:r>
              <a:rPr lang="en-GB" dirty="0"/>
              <a:t>persons aged 6 months to 64 years in a clinical risk group (as defined in tables 3 &amp; 4 of the </a:t>
            </a:r>
            <a:r>
              <a:rPr lang="en-GB" dirty="0">
                <a:hlinkClick r:id="rId3"/>
              </a:rPr>
              <a:t>COVID-19 chapter of the Green Book</a:t>
            </a:r>
            <a:r>
              <a:rPr lang="en-GB" dirty="0"/>
              <a:t>)</a:t>
            </a:r>
          </a:p>
          <a:p>
            <a:pPr lvl="2"/>
            <a:endParaRPr lang="en-GB" dirty="0"/>
          </a:p>
          <a:p>
            <a:pPr marR="0" lvl="0" algn="l" defTabSz="914400" rtl="0" eaLnBrk="0" fontAlgn="base" latinLnBrk="0" hangingPunct="0">
              <a:lnSpc>
                <a:spcPct val="100000"/>
              </a:lnSpc>
              <a:spcBef>
                <a:spcPct val="0"/>
              </a:spcBef>
              <a:spcAft>
                <a:spcPct val="0"/>
              </a:spcAft>
              <a:buClrTx/>
              <a:buSzTx/>
              <a:tabLst/>
            </a:pPr>
            <a:r>
              <a:rPr lang="en-GB" sz="2000" dirty="0"/>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a:t>
            </a:r>
            <a:r>
              <a:rPr lang="en-GB" sz="2000" dirty="0">
                <a:hlinkClick r:id="rId3"/>
              </a:rPr>
              <a:t>COVID-19 chapter of the Green Book</a:t>
            </a:r>
            <a:endParaRPr kumimoji="0" lang="en-US" altLang="en-US" sz="2000" b="0" i="0" u="none" strike="noStrike" cap="none" normalizeH="0" baseline="0" dirty="0">
              <a:ln>
                <a:noFill/>
              </a:ln>
              <a:solidFill>
                <a:srgbClr val="002060"/>
              </a:solidFill>
              <a:effectLst/>
              <a:latin typeface="+mn-lt"/>
            </a:endParaRPr>
          </a:p>
          <a:p>
            <a:pPr marL="0" indent="0">
              <a:buNone/>
            </a:pPr>
            <a:endParaRPr lang="en-GB" sz="2000" dirty="0"/>
          </a:p>
          <a:p>
            <a:pPr marL="0" indent="0">
              <a:buNone/>
            </a:pPr>
            <a:endParaRPr lang="en-GB" sz="2000" dirty="0"/>
          </a:p>
        </p:txBody>
      </p:sp>
      <p:sp>
        <p:nvSpPr>
          <p:cNvPr id="5" name="Slide Number Placeholder 4">
            <a:extLst>
              <a:ext uri="{FF2B5EF4-FFF2-40B4-BE49-F238E27FC236}">
                <a16:creationId xmlns:a16="http://schemas.microsoft.com/office/drawing/2014/main" id="{E5CE204B-6677-C2F2-DB4B-0E9D73934653}"/>
              </a:ext>
            </a:extLst>
          </p:cNvPr>
          <p:cNvSpPr>
            <a:spLocks noGrp="1"/>
          </p:cNvSpPr>
          <p:nvPr>
            <p:ph type="sldNum" sz="quarter" idx="12"/>
          </p:nvPr>
        </p:nvSpPr>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439809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dirty="0"/>
              <a:t>Primary course and population immunity</a:t>
            </a:r>
            <a:endParaRPr lang="en-GB" sz="3600" dirty="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a:lstStyle/>
          <a:p>
            <a:pPr marL="0" indent="0">
              <a:buNone/>
            </a:pPr>
            <a:r>
              <a:rPr lang="en-GB" sz="2000" b="1" dirty="0">
                <a:effectLst/>
              </a:rPr>
              <a:t>Those aged 5 years and over</a:t>
            </a:r>
            <a:r>
              <a:rPr lang="en-GB" sz="2000" dirty="0">
                <a:effectLst/>
              </a:rPr>
              <a:t>:</a:t>
            </a:r>
          </a:p>
          <a:p>
            <a:pPr marL="0" indent="0">
              <a:buNone/>
            </a:pPr>
            <a:r>
              <a:rPr lang="en-GB" sz="2000" dirty="0">
                <a:effectLst/>
              </a:rPr>
              <a:t>As eligibility for primary and booster vaccination have aligned since Autumn 2023, a single</a:t>
            </a:r>
            <a:br>
              <a:rPr lang="en-GB" sz="2000" dirty="0">
                <a:effectLst/>
              </a:rPr>
            </a:br>
            <a:r>
              <a:rPr lang="en-GB" sz="2000" dirty="0">
                <a:effectLst/>
              </a:rPr>
              <a:t>dose may be offered to any </a:t>
            </a:r>
            <a:r>
              <a:rPr lang="en-GB" sz="2000" b="1" dirty="0">
                <a:effectLst/>
              </a:rPr>
              <a:t>eligible</a:t>
            </a:r>
            <a:r>
              <a:rPr lang="en-GB" sz="2000" dirty="0">
                <a:effectLst/>
              </a:rPr>
              <a:t> individual aged 5 years* and above irrespective of prior</a:t>
            </a:r>
            <a:br>
              <a:rPr lang="en-GB" sz="2000" dirty="0">
                <a:effectLst/>
              </a:rPr>
            </a:br>
            <a:r>
              <a:rPr lang="en-GB" sz="2000" dirty="0">
                <a:effectLst/>
              </a:rPr>
              <a:t>vaccination status, providing there is at least three months from the previous dose. </a:t>
            </a:r>
          </a:p>
          <a:p>
            <a:pPr marL="0" indent="0">
              <a:buNone/>
            </a:pPr>
            <a:r>
              <a:rPr lang="en-GB" sz="2000" dirty="0">
                <a:effectLst/>
              </a:rPr>
              <a:t>Eligible individuals who commenced or completed primary vaccination, (including those with</a:t>
            </a:r>
            <a:br>
              <a:rPr lang="en-GB" sz="2000" dirty="0">
                <a:effectLst/>
              </a:rPr>
            </a:br>
            <a:r>
              <a:rPr lang="en-GB" sz="2000" dirty="0">
                <a:effectLst/>
              </a:rPr>
              <a:t>severe immunosuppression who received additional doses since the previous seasonal</a:t>
            </a:r>
            <a:br>
              <a:rPr lang="en-GB" sz="2000" dirty="0">
                <a:effectLst/>
              </a:rPr>
            </a:br>
            <a:r>
              <a:rPr lang="en-GB" sz="2000" dirty="0">
                <a:effectLst/>
              </a:rPr>
              <a:t>campaign) should ideally observe a three month interval.</a:t>
            </a:r>
          </a:p>
          <a:p>
            <a:pPr marL="0" indent="0">
              <a:buNone/>
            </a:pPr>
            <a:r>
              <a:rPr lang="en-GB" sz="2000" dirty="0"/>
              <a:t>*JCVI advises that only individuals </a:t>
            </a:r>
            <a:r>
              <a:rPr lang="en-GB" sz="2000" b="1" dirty="0"/>
              <a:t>aged *18 years and over </a:t>
            </a:r>
            <a:r>
              <a:rPr lang="en-GB" sz="2000" dirty="0"/>
              <a:t>should receive Moderna Spikevax® JN.1 COVID-19 vaccine</a:t>
            </a:r>
            <a:endParaRPr lang="en-GB" sz="2000" u="sng" dirty="0">
              <a:hlinkClick r:id="rId3"/>
            </a:endParaRPr>
          </a:p>
          <a:p>
            <a:pPr marL="0" indent="0" algn="ctr">
              <a:buNone/>
            </a:pPr>
            <a:r>
              <a:rPr lang="en-GB" sz="2000" u="sng" dirty="0">
                <a:hlinkClick r:id="rId3"/>
              </a:rPr>
              <a:t>Green Book COVID-19 chapter 14a</a:t>
            </a:r>
            <a:r>
              <a:rPr lang="en-GB" sz="2000" dirty="0"/>
              <a:t> </a:t>
            </a:r>
          </a:p>
          <a:p>
            <a:endParaRPr lang="en-GB" sz="2000" dirty="0"/>
          </a:p>
          <a:p>
            <a:endParaRPr lang="en-GB" sz="2000" dirty="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123854576"/>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FF46C9-B5F3-4D51-BF8A-6F260D1C5ECA}"/>
</file>

<file path=customXml/itemProps2.xml><?xml version="1.0" encoding="utf-8"?>
<ds:datastoreItem xmlns:ds="http://schemas.openxmlformats.org/officeDocument/2006/customXml" ds:itemID="{79F3318E-419E-4691-9552-64B6766ACA4A}">
  <ds:schemaRefs>
    <ds:schemaRef ds:uri="b7e247b7-cca8-429f-8688-16f83c8fba5f"/>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30bebb2-c01f-48d0-81da-dc8b123879c2"/>
    <ds:schemaRef ds:uri="http://schemas.microsoft.com/office/2006/documentManagement/types"/>
    <ds:schemaRef ds:uri="http://www.w3.org/XML/1998/namespace"/>
    <ds:schemaRef ds:uri="fd22ef30-2ac2-40dc-8039-cc1d65575c56"/>
    <ds:schemaRef ds:uri="f366afda-3745-45ac-b089-2151a6f325da"/>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23065</TotalTime>
  <Words>11029</Words>
  <Application>Microsoft Office PowerPoint</Application>
  <PresentationFormat>Widescreen</PresentationFormat>
  <Paragraphs>685</Paragraphs>
  <Slides>72</Slides>
  <Notes>42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72</vt:i4>
      </vt:variant>
    </vt:vector>
  </HeadingPairs>
  <TitlesOfParts>
    <vt:vector size="81" baseType="lpstr">
      <vt:lpstr>Arial</vt:lpstr>
      <vt:lpstr>Calibri</vt:lpstr>
      <vt:lpstr>Courier New</vt:lpstr>
      <vt:lpstr>GDS Transport</vt:lpstr>
      <vt:lpstr>Segoe UI</vt:lpstr>
      <vt:lpstr>Source Sans Pro</vt:lpstr>
      <vt:lpstr>Symbol</vt:lpstr>
      <vt:lpstr>Times New Roman</vt:lpstr>
      <vt:lpstr>Office Theme</vt:lpstr>
      <vt:lpstr>PowerPoint Presentation</vt:lpstr>
      <vt:lpstr>Pfizer Comirnaty® JN.1 COVID-19 vaccines:  10 micrograms/dose for those aged 5 to 11 years and  30 micrograms/dose for those aged 12 years and over Autumn 2024</vt:lpstr>
      <vt:lpstr>Acknowledgements</vt:lpstr>
      <vt:lpstr>Pre-requisites to administering COVID-19 vaccine</vt:lpstr>
      <vt:lpstr>JCVI statement on the COVID-19 vaccination programme for autumn 2024 [8 April 2024] published 02 August 2024 (1)</vt:lpstr>
      <vt:lpstr>JCVI statement on the COVID-19 vaccination programme for autumn 2024 [8 April 2024] published 02 August 2024 (2)</vt:lpstr>
      <vt:lpstr>The Winter Respiratory Programme 2024/25,  Welsh Health Circular (2024) 033 published 2 August (1)</vt:lpstr>
      <vt:lpstr>The Winter Respiratory Programme 2024/25,  Welsh Health Circular (2024) 033 published 2 August (2)</vt:lpstr>
      <vt:lpstr>Primary course and population immunity</vt:lpstr>
      <vt:lpstr>Individuals who are severely  immunosuppressed </vt:lpstr>
      <vt:lpstr>Severely immunosuppressed: additional doses and intervals </vt:lpstr>
      <vt:lpstr>Severely immunosuppressed:  additional doses and intervals </vt:lpstr>
      <vt:lpstr>Severely immunosuppressed: timing of additional doses</vt:lpstr>
      <vt:lpstr>Individuals who receive bone marrow transplant and CAR-T therapy</vt:lpstr>
      <vt:lpstr>Pfizer Comirnaty® JN.1 10 microgram per dose dispersion for injection COVID-19 mRNA Vaccine  For those aged 5 to 11 years  </vt:lpstr>
      <vt:lpstr>PowerPoint Presentation</vt:lpstr>
      <vt:lpstr>Current licence approval to administer Pfizer Comirnaty® JN.1 10 microgram per dose dispersion for injection COVID-19 mRNA Vaccine  </vt:lpstr>
      <vt:lpstr>Patient Group Directions (PGDs) and  National Protocols</vt:lpstr>
      <vt:lpstr>Key features of Pfizer Comirnaty® JN.1 10 microgram per dose dispersion for injection COVID-19 mRNA Vaccine  </vt:lpstr>
      <vt:lpstr>List of excipients: Pfizer Comirnaty® JN.1 10 microgram single dose dispersion for injection COVID-19 mRNA Vaccine</vt:lpstr>
      <vt:lpstr>Polyethylene glycol (PEG) </vt:lpstr>
      <vt:lpstr>Storage and handling of Pfizer Comirnaty® JN.1 10 microgram per dose dispersion for injection COVID-19 mRNA Vaccine  </vt:lpstr>
      <vt:lpstr>Indication for use of Pfizer Comirnaty® JN.1 10 microgram single dose dispersion for injection COVID-19 mRNA Vaccine </vt:lpstr>
      <vt:lpstr>Prior to giving Pfizer Comirnaty® JN.1 10 microgram per dose dispersion for injection COVID-19 mRNA Vaccine</vt:lpstr>
      <vt:lpstr>Contraindications - Pfizer Comirnaty® JN.1 10 microgram single dose dispersion for injection COVID-19 mRNA Vaccine</vt:lpstr>
      <vt:lpstr>Vial verification - Pfizer Comirnaty® JN.1 10 microgram per dose dispersion single dose vial for injection COVID-19 mRNA Vaccine (CHILDREN 5 TO 11 YEARS)</vt:lpstr>
      <vt:lpstr>Vaccine dose preparation(1) - Pfizer Comirnaty® JN.1 10 microgram single dose dispersion for injection  COVID-19 mRNA Vaccine</vt:lpstr>
      <vt:lpstr>Vaccine single dose preparation (2)</vt:lpstr>
      <vt:lpstr>Adverse reactions </vt:lpstr>
      <vt:lpstr>Pfizer Comirnaty® JN.1 30 microgram per dose dispersion for injection COVID-19 mRNA Vaccine for those aged 12 years and over      </vt:lpstr>
      <vt:lpstr>PowerPoint Presentation</vt:lpstr>
      <vt:lpstr>Current licence approval to administer Pfizer Comirnaty® JN.1 30 microgram per dose dispersion for injection COVID-19 mRNA Vaccine  </vt:lpstr>
      <vt:lpstr>Patient Group Directions (PGDs) and  National Protocols</vt:lpstr>
      <vt:lpstr>Key features of Pfizer Comirnaty® JN.1 30 microgram per dose dispersion for injection COVID-19 mRNA Vaccine  </vt:lpstr>
      <vt:lpstr>List of excipients: Pfizer Comirnaty® JN.1 30 microgram per dose dispersion for injection COVID-19 mRNA Vaccine</vt:lpstr>
      <vt:lpstr>Polyethylene glycol (PEG) </vt:lpstr>
      <vt:lpstr>Storage and handling of Pfizer Comirnaty® JN.1 30 microgram per dose dispersion for injection COVID-19 mRNA Vaccine  </vt:lpstr>
      <vt:lpstr>Indication for use of Pfizer Comirnaty® JN.1 30 microgram per dose dispersion for injection COVID-19 mRNA Vaccine </vt:lpstr>
      <vt:lpstr>Prior to giving the Pfizer Comirnaty® JN.1 30 microgram per dose dispersion for injection COVID-19 mRNA Vaccine</vt:lpstr>
      <vt:lpstr>Contraindications – Pfizer Comirnaty® JN.1 30 microgram per dose dispersion for injection COVID-19 mRNA Vaccine</vt:lpstr>
      <vt:lpstr>Vial verification: Pfizer Comirnaty® JN.1 30 microgram per dose dispersion for injection COVID-19 mRNA Vaccine  (12 YEARS AND OLDER), MULTIDOSE VIAL</vt:lpstr>
      <vt:lpstr>Presentation- Pfizer Comirnaty® JN.1 30 microgram per dose dispersion for injection COVID-19 mRNA Vaccine</vt:lpstr>
      <vt:lpstr>Vaccine dose preparation(1) – Pfizer Comirnaty® JN.1 30 microgram per dose dispersion for injection COVID-19 mRNA Vaccine</vt:lpstr>
      <vt:lpstr>Vaccine dose preparation (2)</vt:lpstr>
      <vt:lpstr>Adverse reactions   </vt:lpstr>
      <vt:lpstr>Myocarditis and pericarditis</vt:lpstr>
      <vt:lpstr>Guillain-Barré syndrome (GBS)</vt:lpstr>
      <vt:lpstr>Individuals with a history of immune thrombocytopenia </vt:lpstr>
      <vt:lpstr>Erythema multiforme</vt:lpstr>
      <vt:lpstr>Potential other adverse reactions</vt:lpstr>
      <vt:lpstr>Pregnancy</vt:lpstr>
      <vt:lpstr>Breastfeeding</vt:lpstr>
      <vt:lpstr>Co-administration with other vaccines</vt:lpstr>
      <vt:lpstr>Consumables for use with Pfizer Comirnaty® JN.1 (10 mcg and 30 mcg doses) dispersion for injection COVID-19 mRNA Vaccines  </vt:lpstr>
      <vt:lpstr>GBUK Safety Syringe 1ml 25G x 25mm with needle cover will be supplied with Comirnaty® JN.1 (10mcg and 30mcg doses) dispersion for injection COVID-19 mRNA Vaccine </vt:lpstr>
      <vt:lpstr>PowerPoint Presentation</vt:lpstr>
      <vt:lpstr>Vaccination site</vt:lpstr>
      <vt:lpstr>Vaccinating Individuals with bleeding disorders</vt:lpstr>
      <vt:lpstr>Individuals with history of COVID-19 infection</vt:lpstr>
      <vt:lpstr>Post vaccination waiting times</vt:lpstr>
      <vt:lpstr>Reporting Adverse Events </vt:lpstr>
      <vt:lpstr>Key messages</vt:lpstr>
      <vt:lpstr>Public resources autumn 2024</vt:lpstr>
      <vt:lpstr>Patient leaflets</vt:lpstr>
      <vt:lpstr>Resources for COVID-19 campaigns (1)</vt:lpstr>
      <vt:lpstr>Resources for COVID-19 campaigns (2)</vt:lpstr>
      <vt:lpstr>Clinical script</vt:lpstr>
      <vt:lpstr>Using motivational interviewing for better conversations  </vt:lpstr>
      <vt:lpstr>PowerPoint Presentation</vt:lpstr>
      <vt:lpstr>Further information (1)</vt:lpstr>
      <vt:lpstr>Further information (2)</vt:lpstr>
      <vt:lpstr>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Hawys Youlden (Public Health Wales - No.2 Capital Quarter)</cp:lastModifiedBy>
  <cp:revision>323</cp:revision>
  <dcterms:created xsi:type="dcterms:W3CDTF">2020-12-14T08:16:43Z</dcterms:created>
  <dcterms:modified xsi:type="dcterms:W3CDTF">2024-09-17T08:21:44Z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