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57"/>
  </p:notesMasterIdLst>
  <p:sldIdLst>
    <p:sldId id="2147376680" r:id="rId6"/>
    <p:sldId id="260" r:id="rId7"/>
    <p:sldId id="2147375750" r:id="rId8"/>
    <p:sldId id="2147375902" r:id="rId9"/>
    <p:sldId id="2147375752" r:id="rId10"/>
    <p:sldId id="2147375753" r:id="rId11"/>
    <p:sldId id="2147375754" r:id="rId12"/>
    <p:sldId id="2147375755" r:id="rId13"/>
    <p:sldId id="2147375756" r:id="rId14"/>
    <p:sldId id="2147375757" r:id="rId15"/>
    <p:sldId id="2147375758" r:id="rId16"/>
    <p:sldId id="2147376641" r:id="rId17"/>
    <p:sldId id="2147376642" r:id="rId18"/>
    <p:sldId id="2147376643" r:id="rId19"/>
    <p:sldId id="2147376644" r:id="rId20"/>
    <p:sldId id="2147376612" r:id="rId21"/>
    <p:sldId id="2147376615" r:id="rId22"/>
    <p:sldId id="2147376646" r:id="rId23"/>
    <p:sldId id="2147376628" r:id="rId24"/>
    <p:sldId id="2147376613" r:id="rId25"/>
    <p:sldId id="2147376617" r:id="rId26"/>
    <p:sldId id="2147375859" r:id="rId27"/>
    <p:sldId id="2147375689" r:id="rId28"/>
    <p:sldId id="2147375807" r:id="rId29"/>
    <p:sldId id="2147376547" r:id="rId30"/>
    <p:sldId id="2147375699" r:id="rId31"/>
    <p:sldId id="2147376596" r:id="rId32"/>
    <p:sldId id="2147376657" r:id="rId33"/>
    <p:sldId id="2147376658" r:id="rId34"/>
    <p:sldId id="2147375829" r:id="rId35"/>
    <p:sldId id="2147376627" r:id="rId36"/>
    <p:sldId id="2147375852" r:id="rId37"/>
    <p:sldId id="2147375861" r:id="rId38"/>
    <p:sldId id="2147376660" r:id="rId39"/>
    <p:sldId id="2147376649" r:id="rId40"/>
    <p:sldId id="2147376661" r:id="rId41"/>
    <p:sldId id="2147375694" r:id="rId42"/>
    <p:sldId id="2147375695" r:id="rId43"/>
    <p:sldId id="2147376668" r:id="rId44"/>
    <p:sldId id="2147376667" r:id="rId45"/>
    <p:sldId id="2147376669" r:id="rId46"/>
    <p:sldId id="2147376670" r:id="rId47"/>
    <p:sldId id="2147376671" r:id="rId48"/>
    <p:sldId id="2147376672" r:id="rId49"/>
    <p:sldId id="2147376673" r:id="rId50"/>
    <p:sldId id="2147376674" r:id="rId51"/>
    <p:sldId id="2147376675" r:id="rId52"/>
    <p:sldId id="2147376676" r:id="rId53"/>
    <p:sldId id="2147376677" r:id="rId54"/>
    <p:sldId id="2147376678" r:id="rId55"/>
    <p:sldId id="214737667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9AFE47-C33C-6317-5D80-394894170595}" name="Clare Powell (Public Health Wales)" initials="CW" userId="S::clare.powell2@wales.nhs.uk::d7f25bbe-a553-4284-9dbf-a45ba97dae4b"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7EA423-3D6F-325C-F326-8BE186E61487}" v="1" dt="2025-03-13T10:20:46.973"/>
    <p1510:client id="{8D6B50CC-A952-84F2-6C10-C10FA39C94B1}" v="21" dt="2025-03-12T12:38:46.700"/>
    <p1510:client id="{B3C8B4C8-AE6A-9B47-85F1-060FAA216AC8}" v="134" dt="2025-03-11T10:59:10.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E71996-3B32-4F25-8AB5-61AF1ABD49FB}" type="datetimeFigureOut">
              <a:rPr lang="en-GB" smtClean="0"/>
              <a:t>19/03/2025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9B1888-3ABA-4374-A42E-B8128C05F377}" type="slidenum">
              <a:rPr lang="en-GB" smtClean="0"/>
              <a:t>‹#›</a:t>
            </a:fld>
            <a:endParaRPr lang="en-GB"/>
          </a:p>
        </p:txBody>
      </p:sp>
    </p:spTree>
    <p:extLst>
      <p:ext uri="{BB962C8B-B14F-4D97-AF65-F5344CB8AC3E}">
        <p14:creationId xmlns:p14="http://schemas.microsoft.com/office/powerpoint/2010/main" val="341673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Arial" panose="020B0604020202020204" pitchFamily="34" charset="0"/>
                <a:ea typeface="Calibri" panose="020F0502020204030204" pitchFamily="34" charset="0"/>
              </a:rPr>
              <a:t>Moderna Spikevax</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50 microgram per dose dispersion for injection COVID-19 mRNA Vaccine: </a:t>
            </a:r>
            <a:r>
              <a:rPr lang="en-GB">
                <a:hlinkClick r:id="rId3"/>
              </a:rPr>
              <a:t>Spikevax JN.1 0.1 mg/mL dispersion for injection - Summary of Product Characteristics (SmPC) - (</a:t>
            </a:r>
            <a:r>
              <a:rPr lang="en-GB" err="1">
                <a:hlinkClick r:id="rId3"/>
              </a:rPr>
              <a:t>emc</a:t>
            </a:r>
            <a:r>
              <a:rPr lang="en-GB">
                <a:hlinkClick r:id="rId3"/>
              </a:rPr>
              <a:t>) (medicines.org.uk)</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868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GB">
                <a:hlinkClick r:id="rId3"/>
              </a:rPr>
              <a:t>Spikevax JN.1 0.1 mg/mL dispersion for injection - Summary of Product Characteristics (SmPC) - (</a:t>
            </a:r>
            <a:r>
              <a:rPr lang="en-GB" err="1">
                <a:hlinkClick r:id="rId3"/>
              </a:rPr>
              <a:t>emc</a:t>
            </a:r>
            <a:r>
              <a:rPr lang="en-GB">
                <a:hlinkClick r:id="rId3"/>
              </a:rPr>
              <a:t>) (medicines.org.uk)</a:t>
            </a:r>
            <a:endParaRPr kumimoji="0" lang="en-GB" altLang="en-US" sz="1200" b="0" i="0" u="none" strike="noStrike" cap="none" normalizeH="0" baseline="0">
              <a:ln>
                <a:noFill/>
              </a:ln>
              <a:solidFill>
                <a:schemeClr val="tx1"/>
              </a:solidFill>
              <a:effectLst/>
            </a:endParaRPr>
          </a:p>
          <a:p>
            <a:r>
              <a:rPr lang="en-GB"/>
              <a:t> </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8816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Spikevax will be arriving into NHS Wales frozen. Before delivery to Health board sites, Spikevax will be thawed. The expiry date will be applied, which will be 30 days from thawing.</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986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710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3759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endParaRPr lang="en-US"/>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9748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610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15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Segoe UI" panose="020B0502040204020203" pitchFamily="34" charset="0"/>
              </a:rPr>
              <a:t>Giving vaccine into the muscle: </a:t>
            </a:r>
            <a:endParaRPr lang="en-GB" sz="1800">
              <a:effectLst/>
              <a:latin typeface="Arial" panose="020B0604020202020204" pitchFamily="34" charset="0"/>
            </a:endParaRPr>
          </a:p>
          <a:p>
            <a:r>
              <a:rPr lang="en-GB" sz="1800">
                <a:effectLst/>
                <a:latin typeface="Segoe UI" panose="020B0502040204020203" pitchFamily="34" charset="0"/>
              </a:rPr>
              <a:t>leads to a better immune response to the vaccine (as the muscle contains the appropriate cells necessary to initiate the immune response).</a:t>
            </a:r>
            <a:endParaRPr lang="en-GB" sz="1800">
              <a:effectLst/>
              <a:latin typeface="Arial" panose="020B0604020202020204" pitchFamily="34" charset="0"/>
            </a:endParaRPr>
          </a:p>
          <a:p>
            <a:r>
              <a:rPr lang="en-GB" sz="1800">
                <a:effectLst/>
                <a:latin typeface="Segoe UI" panose="020B0502040204020203" pitchFamily="34" charset="0"/>
              </a:rPr>
              <a:t>is less likely to cause local reactions than if the vaccine is given into the skin (subcutaneously).</a:t>
            </a:r>
            <a:endParaRPr lang="en-GB" sz="1800">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8AA4BB-B87A-4C65-BA72-7B766A56B35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9452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Spikevax JN.1 0.1 mg/mL dispersion for injection - Summary of Product Characteristics (SmPC) - (emc) (medicines.org.uk)</a:t>
            </a:r>
            <a:endParaRPr lang="en-GB" sz="1200"/>
          </a:p>
          <a:p>
            <a:r>
              <a:rPr lang="en-GB"/>
              <a:t>Overall, there was a higher incidence of some adverse reactions in younger age groups: the incidence of axillary swelling/tenderness, fatigue, headache, myalgia, arthralgia, chills, nausea/vomiting and fever was higher in adults aged 18 to &lt; 65 years than in those aged 65 years and above.</a:t>
            </a: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5413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1478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472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876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44045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3919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9613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4623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0400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442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hlinkClick r:id="rId3"/>
              </a:rPr>
              <a:t>Green Book COVID-19 chapter 14a</a:t>
            </a:r>
            <a:r>
              <a:rPr lang="en-GB" sz="1200"/>
              <a:t> </a:t>
            </a:r>
            <a:endParaRPr lang="en-GB"/>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638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treatment and recovery, these individuals should be considered for a full course of revaccination for all vaccines used in the routine </a:t>
            </a:r>
            <a:r>
              <a:rPr lang="en-US" err="1"/>
              <a:t>programme</a:t>
            </a:r>
            <a:r>
              <a:rPr lang="en-US"/>
              <a:t> (</a:t>
            </a:r>
            <a:r>
              <a:rPr lang="en-US">
                <a:hlinkClick r:id="rId3"/>
              </a:rPr>
              <a:t>https://www.gov.uk/government/publications/immunisation-of-individuals-with-underlying-medical-conditions-the-green-book-chapter-7)</a:t>
            </a:r>
            <a:r>
              <a:rPr lang="en-US"/>
              <a:t> under specialist advice. </a:t>
            </a:r>
          </a:p>
        </p:txBody>
      </p:sp>
      <p:sp>
        <p:nvSpPr>
          <p:cNvPr id="4" name="Slide Number Placeholder 3"/>
          <p:cNvSpPr>
            <a:spLocks noGrp="1"/>
          </p:cNvSpPr>
          <p:nvPr>
            <p:ph type="sldNum" sz="quarter" idx="5"/>
          </p:nvPr>
        </p:nvSpPr>
        <p:spPr/>
        <p:txBody>
          <a:bodyPr/>
          <a:lstStyle/>
          <a:p>
            <a:fld id="{809B1888-3ABA-4374-A42E-B8128C05F377}" type="slidenum">
              <a:rPr lang="en-GB" smtClean="0"/>
              <a:t>15</a:t>
            </a:fld>
            <a:endParaRPr lang="en-GB"/>
          </a:p>
        </p:txBody>
      </p:sp>
    </p:spTree>
    <p:extLst>
      <p:ext uri="{BB962C8B-B14F-4D97-AF65-F5344CB8AC3E}">
        <p14:creationId xmlns:p14="http://schemas.microsoft.com/office/powerpoint/2010/main" val="2560654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ACF3E-500F-9958-37F3-52BFE3B25E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568F1FB-CBF1-4DB1-1CE1-FEB7B74F7A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A28F8E7-8F2B-E27E-53C0-50927784405A}"/>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45F4E139-C782-CBD8-77FC-AFF6232E01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7882B0-752D-F444-3FF6-95779A899615}"/>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2712665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E2C3-BBD8-BBEC-1204-2F2D5CD1BF5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6860F0-8D32-DD48-079F-A4DA7B21C1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7F2050-8393-6537-565E-750C69DF2A14}"/>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1BD3A6BB-3D3D-C7F3-DC51-EFD5D762C0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53CD23-B7D0-90B1-FB59-87E786E0AA6F}"/>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67355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D4319D-FD86-767D-6FAF-13F2ADA3C2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8ACECB-1B14-6261-7FB2-FFB2E5881B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708C1F-F54B-39C1-8F1E-EF94D2B6F02D}"/>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A5436371-D397-EAD9-2912-28398983F8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3471DB-845C-2A61-97F3-2D55DB4EF0D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063872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254857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386396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7211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60283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43596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4004980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216667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67665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0C1AE-1051-756A-1683-3595AFD7CC0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614EC5-FAB9-E527-3890-8D1352C058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2130D8-C688-55E9-9596-13A3797125D6}"/>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2CC68579-907D-56FF-8BD5-87302B436D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2917EE-D9DA-7468-C864-9C3E26F83190}"/>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537162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939154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42718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51017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4933508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1143377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724984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1511298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0066398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6326146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156341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4045-72F8-10F5-F997-EE1BF50AD7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3484CE0-0E6A-68C6-D918-E4F04500FF7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9ECD30-78EA-3274-CAD2-761682C76763}"/>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33F24F82-D9E3-0501-76D8-6EF18248F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D25FFB-CD0D-6CA2-BC88-7393F3F0B789}"/>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7598503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9805126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347600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01329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8684746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8995408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9343458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5376729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666520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40867254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45063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5E76A-81E5-8E07-AB59-AE696AE39C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817542-8DEC-408F-4006-648A140362D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09F5EBC-81CE-0290-B8FF-9B19E8F24C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D37CF4-ADE4-180C-1CBC-79ABF286DF04}"/>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6" name="Footer Placeholder 5">
            <a:extLst>
              <a:ext uri="{FF2B5EF4-FFF2-40B4-BE49-F238E27FC236}">
                <a16:creationId xmlns:a16="http://schemas.microsoft.com/office/drawing/2014/main" id="{67AB81A6-7642-6C6B-2CB4-F2C4B69F24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350176-C06E-E992-6C27-5F808465DB6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50795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1852122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0397383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058130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861286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1784333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8930303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201805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5494855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910725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74686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03666-B989-B7AF-0154-7C94962B5BF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1A90180-A651-9BB0-6DAC-64BE3EF321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98F641-D7C2-C90E-906D-464C00C6C9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C44F1B2-823B-CA80-6945-C5DBC1694F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6F0856-8C12-9300-4E5E-B32FFE824B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49FCFD-ADD0-2249-74BA-22BD933F81B2}"/>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8" name="Footer Placeholder 7">
            <a:extLst>
              <a:ext uri="{FF2B5EF4-FFF2-40B4-BE49-F238E27FC236}">
                <a16:creationId xmlns:a16="http://schemas.microsoft.com/office/drawing/2014/main" id="{B87A0E1C-C0AD-B224-AAFB-6E78E7F513A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D4D99E-20DA-A76D-B306-C021C4EA145B}"/>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8380876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07606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435857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6429859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9592356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8559349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0941926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0024833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8259848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21374628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89781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5967F-A700-7244-56B6-8110BE5498E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5D5D53-7352-E3E0-4C21-A3CB8C6547D3}"/>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4" name="Footer Placeholder 3">
            <a:extLst>
              <a:ext uri="{FF2B5EF4-FFF2-40B4-BE49-F238E27FC236}">
                <a16:creationId xmlns:a16="http://schemas.microsoft.com/office/drawing/2014/main" id="{5953EBCF-655C-83BF-9986-6207F19C72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31BF485-0F4C-CA87-1275-B6CD88402FA4}"/>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8997120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6759344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693670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3975095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7481197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281600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6790974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2546556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1921173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717306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980260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796FC0-7D5C-42F9-0E87-3444DEA28B78}"/>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3" name="Footer Placeholder 2">
            <a:extLst>
              <a:ext uri="{FF2B5EF4-FFF2-40B4-BE49-F238E27FC236}">
                <a16:creationId xmlns:a16="http://schemas.microsoft.com/office/drawing/2014/main" id="{8AA05093-ECAA-7545-62E1-53A20AB0A0B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348D04-B167-0F10-CEAE-FC91B584BBC4}"/>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9109792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5414883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7831057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9685220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035919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56123215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77804586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5619341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6997165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960220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32080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B39DD-0C68-729D-F36C-8F5F5337EC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1478E0-B0D8-5317-407E-1F9FEE06D3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6F88102-555F-327F-05DC-B45E1D9095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44E5AB-8CD0-4B64-2DD2-83AF371646E5}"/>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6" name="Footer Placeholder 5">
            <a:extLst>
              <a:ext uri="{FF2B5EF4-FFF2-40B4-BE49-F238E27FC236}">
                <a16:creationId xmlns:a16="http://schemas.microsoft.com/office/drawing/2014/main" id="{26D829C6-8F4E-39C8-6F39-DD8BA0E509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2E879D-ACAD-589A-0E77-AD853B073C27}"/>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4849856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9946532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814757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696673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534F6-E853-27C4-5361-E2080C0807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7C7C74-92F0-A7A0-648B-9C4374291D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81A6721-A9B5-F3FD-B3D8-25C75ED8BE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154016-40FA-D2BE-E1D9-D94978BDB00F}"/>
              </a:ext>
            </a:extLst>
          </p:cNvPr>
          <p:cNvSpPr>
            <a:spLocks noGrp="1"/>
          </p:cNvSpPr>
          <p:nvPr>
            <p:ph type="dt" sz="half" idx="10"/>
          </p:nvPr>
        </p:nvSpPr>
        <p:spPr/>
        <p:txBody>
          <a:bodyPr/>
          <a:lstStyle/>
          <a:p>
            <a:fld id="{4DAA9F5A-106E-4533-B0B0-381B31D2CA57}" type="datetimeFigureOut">
              <a:rPr lang="en-GB" smtClean="0"/>
              <a:t>19/03/2025</a:t>
            </a:fld>
            <a:endParaRPr lang="en-GB"/>
          </a:p>
        </p:txBody>
      </p:sp>
      <p:sp>
        <p:nvSpPr>
          <p:cNvPr id="6" name="Footer Placeholder 5">
            <a:extLst>
              <a:ext uri="{FF2B5EF4-FFF2-40B4-BE49-F238E27FC236}">
                <a16:creationId xmlns:a16="http://schemas.microsoft.com/office/drawing/2014/main" id="{6AD46004-80BD-755E-BC19-EBF54AAFEA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269B97-A918-BF28-6FF8-7ECD4DCA620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51571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9.xml"/><Relationship Id="rId21" Type="http://schemas.openxmlformats.org/officeDocument/2006/relationships/slideLayout" Target="../slideLayouts/slideLayout34.xml"/><Relationship Id="rId42" Type="http://schemas.openxmlformats.org/officeDocument/2006/relationships/slideLayout" Target="../slideLayouts/slideLayout55.xml"/><Relationship Id="rId47" Type="http://schemas.openxmlformats.org/officeDocument/2006/relationships/slideLayout" Target="../slideLayouts/slideLayout60.xml"/><Relationship Id="rId63" Type="http://schemas.openxmlformats.org/officeDocument/2006/relationships/slideLayout" Target="../slideLayouts/slideLayout76.xml"/><Relationship Id="rId68" Type="http://schemas.openxmlformats.org/officeDocument/2006/relationships/slideLayout" Target="../slideLayouts/slideLayout81.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9" Type="http://schemas.openxmlformats.org/officeDocument/2006/relationships/slideLayout" Target="../slideLayouts/slideLayout42.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slideLayout" Target="../slideLayouts/slideLayout45.xml"/><Relationship Id="rId37" Type="http://schemas.openxmlformats.org/officeDocument/2006/relationships/slideLayout" Target="../slideLayouts/slideLayout50.xml"/><Relationship Id="rId40" Type="http://schemas.openxmlformats.org/officeDocument/2006/relationships/slideLayout" Target="../slideLayouts/slideLayout53.xml"/><Relationship Id="rId45" Type="http://schemas.openxmlformats.org/officeDocument/2006/relationships/slideLayout" Target="../slideLayouts/slideLayout58.xml"/><Relationship Id="rId53" Type="http://schemas.openxmlformats.org/officeDocument/2006/relationships/slideLayout" Target="../slideLayouts/slideLayout66.xml"/><Relationship Id="rId58" Type="http://schemas.openxmlformats.org/officeDocument/2006/relationships/slideLayout" Target="../slideLayouts/slideLayout71.xml"/><Relationship Id="rId66" Type="http://schemas.openxmlformats.org/officeDocument/2006/relationships/slideLayout" Target="../slideLayouts/slideLayout79.xml"/><Relationship Id="rId5" Type="http://schemas.openxmlformats.org/officeDocument/2006/relationships/slideLayout" Target="../slideLayouts/slideLayout18.xml"/><Relationship Id="rId61" Type="http://schemas.openxmlformats.org/officeDocument/2006/relationships/slideLayout" Target="../slideLayouts/slideLayout74.xml"/><Relationship Id="rId19" Type="http://schemas.openxmlformats.org/officeDocument/2006/relationships/slideLayout" Target="../slideLayouts/slideLayout3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 Id="rId35" Type="http://schemas.openxmlformats.org/officeDocument/2006/relationships/slideLayout" Target="../slideLayouts/slideLayout48.xml"/><Relationship Id="rId43" Type="http://schemas.openxmlformats.org/officeDocument/2006/relationships/slideLayout" Target="../slideLayouts/slideLayout56.xml"/><Relationship Id="rId48" Type="http://schemas.openxmlformats.org/officeDocument/2006/relationships/slideLayout" Target="../slideLayouts/slideLayout61.xml"/><Relationship Id="rId56" Type="http://schemas.openxmlformats.org/officeDocument/2006/relationships/slideLayout" Target="../slideLayouts/slideLayout69.xml"/><Relationship Id="rId64" Type="http://schemas.openxmlformats.org/officeDocument/2006/relationships/slideLayout" Target="../slideLayouts/slideLayout77.xml"/><Relationship Id="rId69" Type="http://schemas.openxmlformats.org/officeDocument/2006/relationships/slideLayout" Target="../slideLayouts/slideLayout82.xml"/><Relationship Id="rId8" Type="http://schemas.openxmlformats.org/officeDocument/2006/relationships/slideLayout" Target="../slideLayouts/slideLayout21.xml"/><Relationship Id="rId51" Type="http://schemas.openxmlformats.org/officeDocument/2006/relationships/slideLayout" Target="../slideLayouts/slideLayout64.xml"/><Relationship Id="rId3" Type="http://schemas.openxmlformats.org/officeDocument/2006/relationships/slideLayout" Target="../slideLayouts/slideLayout16.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33" Type="http://schemas.openxmlformats.org/officeDocument/2006/relationships/slideLayout" Target="../slideLayouts/slideLayout46.xml"/><Relationship Id="rId38" Type="http://schemas.openxmlformats.org/officeDocument/2006/relationships/slideLayout" Target="../slideLayouts/slideLayout51.xml"/><Relationship Id="rId46" Type="http://schemas.openxmlformats.org/officeDocument/2006/relationships/slideLayout" Target="../slideLayouts/slideLayout59.xml"/><Relationship Id="rId59" Type="http://schemas.openxmlformats.org/officeDocument/2006/relationships/slideLayout" Target="../slideLayouts/slideLayout72.xml"/><Relationship Id="rId67" Type="http://schemas.openxmlformats.org/officeDocument/2006/relationships/slideLayout" Target="../slideLayouts/slideLayout80.xml"/><Relationship Id="rId20" Type="http://schemas.openxmlformats.org/officeDocument/2006/relationships/slideLayout" Target="../slideLayouts/slideLayout33.xml"/><Relationship Id="rId41" Type="http://schemas.openxmlformats.org/officeDocument/2006/relationships/slideLayout" Target="../slideLayouts/slideLayout54.xml"/><Relationship Id="rId54" Type="http://schemas.openxmlformats.org/officeDocument/2006/relationships/slideLayout" Target="../slideLayouts/slideLayout67.xml"/><Relationship Id="rId62" Type="http://schemas.openxmlformats.org/officeDocument/2006/relationships/slideLayout" Target="../slideLayouts/slideLayout75.xml"/><Relationship Id="rId70"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36" Type="http://schemas.openxmlformats.org/officeDocument/2006/relationships/slideLayout" Target="../slideLayouts/slideLayout49.xml"/><Relationship Id="rId49" Type="http://schemas.openxmlformats.org/officeDocument/2006/relationships/slideLayout" Target="../slideLayouts/slideLayout62.xml"/><Relationship Id="rId57" Type="http://schemas.openxmlformats.org/officeDocument/2006/relationships/slideLayout" Target="../slideLayouts/slideLayout70.xml"/><Relationship Id="rId10" Type="http://schemas.openxmlformats.org/officeDocument/2006/relationships/slideLayout" Target="../slideLayouts/slideLayout23.xml"/><Relationship Id="rId31" Type="http://schemas.openxmlformats.org/officeDocument/2006/relationships/slideLayout" Target="../slideLayouts/slideLayout44.xml"/><Relationship Id="rId44" Type="http://schemas.openxmlformats.org/officeDocument/2006/relationships/slideLayout" Target="../slideLayouts/slideLayout57.xml"/><Relationship Id="rId52" Type="http://schemas.openxmlformats.org/officeDocument/2006/relationships/slideLayout" Target="../slideLayouts/slideLayout65.xml"/><Relationship Id="rId60" Type="http://schemas.openxmlformats.org/officeDocument/2006/relationships/slideLayout" Target="../slideLayouts/slideLayout73.xml"/><Relationship Id="rId65" Type="http://schemas.openxmlformats.org/officeDocument/2006/relationships/slideLayout" Target="../slideLayouts/slideLayout78.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9" Type="http://schemas.openxmlformats.org/officeDocument/2006/relationships/slideLayout" Target="../slideLayouts/slideLayout52.xml"/><Relationship Id="rId34" Type="http://schemas.openxmlformats.org/officeDocument/2006/relationships/slideLayout" Target="../slideLayouts/slideLayout47.xml"/><Relationship Id="rId50" Type="http://schemas.openxmlformats.org/officeDocument/2006/relationships/slideLayout" Target="../slideLayouts/slideLayout63.xml"/><Relationship Id="rId55"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7E1C85-A926-0CEC-678C-986FBBC04D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48FBD6-6C7A-E845-B356-7DA91DCD26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84F572-8462-831D-10FA-2B413FBCF0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DAA9F5A-106E-4533-B0B0-381B31D2CA57}" type="datetimeFigureOut">
              <a:rPr lang="en-GB" smtClean="0"/>
              <a:t>19/03/2025</a:t>
            </a:fld>
            <a:endParaRPr lang="en-GB"/>
          </a:p>
        </p:txBody>
      </p:sp>
      <p:sp>
        <p:nvSpPr>
          <p:cNvPr id="5" name="Footer Placeholder 4">
            <a:extLst>
              <a:ext uri="{FF2B5EF4-FFF2-40B4-BE49-F238E27FC236}">
                <a16:creationId xmlns:a16="http://schemas.microsoft.com/office/drawing/2014/main" id="{C2E20345-939D-AD64-B6A9-B23F436614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037B08D-31A0-59AE-0000-A538893D17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232182B-8F86-477C-BB95-8B5588879A93}" type="slidenum">
              <a:rPr lang="en-GB" smtClean="0"/>
              <a:t>‹#›</a:t>
            </a:fld>
            <a:endParaRPr lang="en-GB"/>
          </a:p>
        </p:txBody>
      </p:sp>
    </p:spTree>
    <p:extLst>
      <p:ext uri="{BB962C8B-B14F-4D97-AF65-F5344CB8AC3E}">
        <p14:creationId xmlns:p14="http://schemas.microsoft.com/office/powerpoint/2010/main" val="2529583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5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39991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7" r:id="rId5"/>
    <p:sldLayoutId id="2147483668" r:id="rId6"/>
    <p:sldLayoutId id="2147483670" r:id="rId7"/>
    <p:sldLayoutId id="2147483671" r:id="rId8"/>
    <p:sldLayoutId id="2147483672" r:id="rId9"/>
    <p:sldLayoutId id="2147483674" r:id="rId10"/>
    <p:sldLayoutId id="2147483675" r:id="rId11"/>
    <p:sldLayoutId id="2147483676" r:id="rId12"/>
    <p:sldLayoutId id="2147483678" r:id="rId13"/>
    <p:sldLayoutId id="2147483679" r:id="rId14"/>
    <p:sldLayoutId id="2147483680" r:id="rId15"/>
    <p:sldLayoutId id="2147483682" r:id="rId16"/>
    <p:sldLayoutId id="2147483683" r:id="rId17"/>
    <p:sldLayoutId id="2147483684" r:id="rId18"/>
    <p:sldLayoutId id="2147483686" r:id="rId19"/>
    <p:sldLayoutId id="2147483687" r:id="rId20"/>
    <p:sldLayoutId id="2147483688" r:id="rId21"/>
    <p:sldLayoutId id="2147483690" r:id="rId22"/>
    <p:sldLayoutId id="2147483691" r:id="rId23"/>
    <p:sldLayoutId id="2147483692" r:id="rId24"/>
    <p:sldLayoutId id="2147483694" r:id="rId25"/>
    <p:sldLayoutId id="2147483695" r:id="rId26"/>
    <p:sldLayoutId id="2147483696" r:id="rId27"/>
    <p:sldLayoutId id="2147483698" r:id="rId28"/>
    <p:sldLayoutId id="2147483699" r:id="rId29"/>
    <p:sldLayoutId id="2147483700" r:id="rId30"/>
    <p:sldLayoutId id="2147483702" r:id="rId31"/>
    <p:sldLayoutId id="2147483703" r:id="rId32"/>
    <p:sldLayoutId id="2147483704" r:id="rId33"/>
    <p:sldLayoutId id="2147483706" r:id="rId34"/>
    <p:sldLayoutId id="2147483707" r:id="rId35"/>
    <p:sldLayoutId id="2147483708" r:id="rId36"/>
    <p:sldLayoutId id="2147483710" r:id="rId37"/>
    <p:sldLayoutId id="2147483711" r:id="rId38"/>
    <p:sldLayoutId id="2147483712" r:id="rId39"/>
    <p:sldLayoutId id="2147483714" r:id="rId40"/>
    <p:sldLayoutId id="2147483715" r:id="rId41"/>
    <p:sldLayoutId id="2147483716" r:id="rId42"/>
    <p:sldLayoutId id="2147483718" r:id="rId43"/>
    <p:sldLayoutId id="2147483719" r:id="rId44"/>
    <p:sldLayoutId id="2147483720" r:id="rId45"/>
    <p:sldLayoutId id="2147483722" r:id="rId46"/>
    <p:sldLayoutId id="2147483723" r:id="rId47"/>
    <p:sldLayoutId id="2147483724" r:id="rId48"/>
    <p:sldLayoutId id="2147483726" r:id="rId49"/>
    <p:sldLayoutId id="2147483727" r:id="rId50"/>
    <p:sldLayoutId id="2147483728" r:id="rId51"/>
    <p:sldLayoutId id="2147483730" r:id="rId52"/>
    <p:sldLayoutId id="2147483731" r:id="rId53"/>
    <p:sldLayoutId id="2147483732" r:id="rId54"/>
    <p:sldLayoutId id="2147483734" r:id="rId55"/>
    <p:sldLayoutId id="2147483735" r:id="rId56"/>
    <p:sldLayoutId id="2147483736" r:id="rId57"/>
    <p:sldLayoutId id="2147483738" r:id="rId58"/>
    <p:sldLayoutId id="2147483739" r:id="rId59"/>
    <p:sldLayoutId id="2147483740" r:id="rId60"/>
    <p:sldLayoutId id="2147483742" r:id="rId61"/>
    <p:sldLayoutId id="2147483743" r:id="rId62"/>
    <p:sldLayoutId id="2147483744" r:id="rId63"/>
    <p:sldLayoutId id="2147483746" r:id="rId64"/>
    <p:sldLayoutId id="2147483747" r:id="rId65"/>
    <p:sldLayoutId id="2147483748" r:id="rId66"/>
    <p:sldLayoutId id="2147483750" r:id="rId67"/>
    <p:sldLayoutId id="2147483751" r:id="rId68"/>
    <p:sldLayoutId id="2147483752" r:id="rId6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hyperlink" Target="https://www.gov.uk/government/publications/covid-19-autumn-2024-vaccination-programme-jcvi-advice-8-april-2024/jcvi-statement-on-the-covid-19-vaccination-programme-for-autumn-2024-8-april-2024" TargetMode="External"/><Relationship Id="rId5" Type="http://schemas.openxmlformats.org/officeDocument/2006/relationships/hyperlink" Target="https://www.medicines.org.uk/emc/product/15914/smpc#about-medicine" TargetMode="External"/><Relationship Id="rId4" Type="http://schemas.openxmlformats.org/officeDocument/2006/relationships/hyperlink" Target="https://www.gov.uk/government/publications/covid-19-the-green-book-chapter-14a"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hyperlink" Target="https://www.medicines.org.uk/emc/product/15914/smpc#about-medicin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hyperlink" Target="https://www.medicines.org.uk/emc/product/15914/smpc#about-medicine"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1.xml"/><Relationship Id="rId1" Type="http://schemas.openxmlformats.org/officeDocument/2006/relationships/slideLayout" Target="../slideLayouts/slideLayout15.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hyperlink" Target="https://www.britishfertilitysociety.org.uk/wp-content/uploads/2022/01/Covid19-Vaccines-FAQ-3.1-13-January-2022.pdf"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hyperlink" Target="https://www.legislation.gov.uk/ukpga/2005/9/content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yellowcard.mhra.gov.uk/" TargetMode="External"/><Relationship Id="rId1" Type="http://schemas.openxmlformats.org/officeDocument/2006/relationships/slideLayout" Target="../slideLayouts/slideLayout15.xml"/><Relationship Id="rId5" Type="http://schemas.openxmlformats.org/officeDocument/2006/relationships/hyperlink" Target="http://www.mhra.gov.uk/yellowcard" TargetMode="Externa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phw.nhs.wales/topics/immunisation-and-vaccines/covid-19-vaccination-information/"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hyperlink" Target="https://rise.articulate.com/share/evTxd6RphfsOgTtJuHB-2b_IickS5PAv#/"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hyperlink" Target="https://www.gov.uk/government/publications/covid-19-vaccination-programme-guidance-for-healthcare-practitioners"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29.xml"/><Relationship Id="rId1" Type="http://schemas.openxmlformats.org/officeDocument/2006/relationships/slideLayout" Target="../slideLayouts/slideLayout15.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494829" y="3949272"/>
            <a:ext cx="9831657" cy="2541187"/>
          </a:xfrm>
        </p:spPr>
        <p:txBody>
          <a:bodyPr lIns="91440" tIns="45720" rIns="91440" bIns="45720" anchor="t">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00" dirty="0">
                <a:solidFill>
                  <a:schemeClr val="bg1"/>
                </a:solidFill>
                <a:latin typeface="Arial"/>
                <a:cs typeface="Arial"/>
              </a:rPr>
              <a:t>Vaccine Preventable Disease Programme</a:t>
            </a:r>
          </a:p>
          <a:p>
            <a:r>
              <a:rPr lang="en-GB" sz="2400" dirty="0">
                <a:solidFill>
                  <a:schemeClr val="bg1"/>
                </a:solidFill>
                <a:latin typeface="Arial"/>
                <a:cs typeface="Arial"/>
              </a:rPr>
              <a:t>Public Health Wales</a:t>
            </a:r>
          </a:p>
          <a:p>
            <a:r>
              <a:rPr lang="en-GB" sz="2400" dirty="0">
                <a:solidFill>
                  <a:schemeClr val="bg1"/>
                </a:solidFill>
                <a:latin typeface="Arial"/>
                <a:cs typeface="Arial"/>
              </a:rPr>
              <a:t>Version 1</a:t>
            </a:r>
          </a:p>
          <a:p>
            <a:r>
              <a:rPr lang="en-GB" sz="2400" dirty="0">
                <a:solidFill>
                  <a:schemeClr val="bg1"/>
                </a:solidFill>
                <a:latin typeface="Aria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802395" y="2016087"/>
            <a:ext cx="12649199" cy="1512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ts val="1000"/>
              </a:spcBef>
            </a:pPr>
            <a:r>
              <a:rPr lang="en-GB" sz="2800" b="1" dirty="0">
                <a:solidFill>
                  <a:srgbClr val="FFFFFF"/>
                </a:solidFill>
                <a:latin typeface="Aptos Display"/>
                <a:cs typeface="Segoe UI"/>
              </a:rPr>
              <a:t>COVID-19 Vaccination – Spring 2025 </a:t>
            </a:r>
            <a:endParaRPr lang="en-US" sz="2800" dirty="0">
              <a:latin typeface="Aptos Display"/>
              <a:cs typeface="Segoe UI"/>
            </a:endParaRPr>
          </a:p>
          <a:p>
            <a:pPr algn="ctr">
              <a:lnSpc>
                <a:spcPct val="90000"/>
              </a:lnSpc>
              <a:spcBef>
                <a:spcPts val="1000"/>
              </a:spcBef>
            </a:pPr>
            <a:r>
              <a:rPr lang="en-GB" sz="2800" b="1" dirty="0">
                <a:solidFill>
                  <a:srgbClr val="FFFFFF"/>
                </a:solidFill>
                <a:latin typeface="Aptos Display"/>
                <a:cs typeface="Segoe UI"/>
              </a:rPr>
              <a:t>Moderna Spikevax</a:t>
            </a:r>
            <a:r>
              <a:rPr lang="en-GB" sz="1900" b="1" baseline="30000" dirty="0">
                <a:solidFill>
                  <a:srgbClr val="FFFFFF"/>
                </a:solidFill>
                <a:latin typeface="Aptos Display"/>
                <a:cs typeface="Segoe UI"/>
              </a:rPr>
              <a:t>®</a:t>
            </a:r>
            <a:r>
              <a:rPr lang="en-GB" sz="2800" b="1" dirty="0">
                <a:solidFill>
                  <a:srgbClr val="FFFFFF"/>
                </a:solidFill>
                <a:latin typeface="Aptos Display"/>
                <a:cs typeface="Segoe UI"/>
              </a:rPr>
              <a:t> JN.1</a:t>
            </a:r>
            <a:r>
              <a:rPr lang="en-GB" sz="2800" b="1" dirty="0">
                <a:solidFill>
                  <a:srgbClr val="FFFFFF"/>
                </a:solidFill>
                <a:latin typeface="Arial"/>
                <a:cs typeface="Arial"/>
              </a:rPr>
              <a:t> </a:t>
            </a:r>
            <a:endParaRPr lang="en-US" sz="2800" dirty="0">
              <a:latin typeface="Arial"/>
              <a:cs typeface="Arial"/>
            </a:endParaRPr>
          </a:p>
          <a:p>
            <a:pPr algn="ctr">
              <a:lnSpc>
                <a:spcPct val="90000"/>
              </a:lnSpc>
              <a:spcBef>
                <a:spcPts val="1000"/>
              </a:spcBef>
            </a:pPr>
            <a:r>
              <a:rPr lang="en-GB" sz="2800" b="1" dirty="0">
                <a:solidFill>
                  <a:srgbClr val="FFFFFF"/>
                </a:solidFill>
                <a:latin typeface="Arial"/>
                <a:cs typeface="Arial"/>
              </a:rPr>
              <a:t>50 microgram/dose for those aged 18 years and over</a:t>
            </a:r>
            <a:endParaRPr lang="en-US" dirty="0"/>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a:t>Primary course and population immunity</a:t>
            </a:r>
            <a:endParaRPr lang="en-GB" sz="360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a:lstStyle/>
          <a:p>
            <a:pPr marL="0" indent="0">
              <a:buNone/>
            </a:pPr>
            <a:r>
              <a:rPr lang="en-GB" sz="2000" b="1">
                <a:effectLst/>
              </a:rPr>
              <a:t>Those aged 5 years and over</a:t>
            </a:r>
            <a:r>
              <a:rPr lang="en-GB" sz="2000">
                <a:effectLst/>
              </a:rPr>
              <a:t>:</a:t>
            </a:r>
          </a:p>
          <a:p>
            <a:pPr marL="0" indent="0">
              <a:buNone/>
            </a:pPr>
            <a:r>
              <a:rPr lang="en-GB" sz="2000">
                <a:effectLst/>
              </a:rPr>
              <a:t>As eligibility for primary and booster vaccination have aligned since Autumn 2023, a single</a:t>
            </a:r>
            <a:br>
              <a:rPr lang="en-GB" sz="2000">
                <a:effectLst/>
              </a:rPr>
            </a:br>
            <a:r>
              <a:rPr lang="en-GB" sz="2000">
                <a:effectLst/>
              </a:rPr>
              <a:t>dose may be offered to any </a:t>
            </a:r>
            <a:r>
              <a:rPr lang="en-GB" sz="2000" b="1">
                <a:effectLst/>
              </a:rPr>
              <a:t>eligible</a:t>
            </a:r>
            <a:r>
              <a:rPr lang="en-GB" sz="2000">
                <a:effectLst/>
              </a:rPr>
              <a:t> individual aged 5 years* and above irrespective of prior</a:t>
            </a:r>
            <a:br>
              <a:rPr lang="en-GB" sz="2000">
                <a:effectLst/>
              </a:rPr>
            </a:br>
            <a:r>
              <a:rPr lang="en-GB" sz="2000">
                <a:effectLst/>
              </a:rPr>
              <a:t>vaccination status, providing there is at least three months from the previous dose. </a:t>
            </a:r>
          </a:p>
          <a:p>
            <a:pPr marL="0" indent="0">
              <a:buNone/>
            </a:pPr>
            <a:r>
              <a:rPr lang="en-GB" sz="2000">
                <a:effectLst/>
              </a:rPr>
              <a:t>Eligible individuals who commenced or completed primary vaccination, (including those with</a:t>
            </a:r>
            <a:br>
              <a:rPr lang="en-GB" sz="2000">
                <a:effectLst/>
              </a:rPr>
            </a:br>
            <a:r>
              <a:rPr lang="en-GB" sz="2000">
                <a:effectLst/>
              </a:rPr>
              <a:t>severe immunosuppression who received additional doses since the previous seasonal</a:t>
            </a:r>
            <a:br>
              <a:rPr lang="en-GB" sz="2000">
                <a:effectLst/>
              </a:rPr>
            </a:br>
            <a:r>
              <a:rPr lang="en-GB" sz="2000">
                <a:effectLst/>
              </a:rPr>
              <a:t>campaign) should ideally observe a three month interval.</a:t>
            </a:r>
          </a:p>
          <a:p>
            <a:pPr marL="0" indent="0">
              <a:buNone/>
            </a:pPr>
            <a:r>
              <a:rPr lang="en-GB" sz="2000"/>
              <a:t>*JCVI advises that only individuals </a:t>
            </a:r>
            <a:r>
              <a:rPr lang="en-GB" sz="2000" b="1"/>
              <a:t>aged *18 years and over </a:t>
            </a:r>
            <a:r>
              <a:rPr lang="en-GB" sz="2000"/>
              <a:t>should receive Moderna Spikevax® JN.1 COVID-19 vaccine</a:t>
            </a:r>
            <a:endParaRPr lang="en-GB" sz="2000" u="sng">
              <a:hlinkClick r:id="" action="ppaction://noaction"/>
            </a:endParaRPr>
          </a:p>
          <a:p>
            <a:pPr marL="0" indent="0" algn="ctr">
              <a:buNone/>
            </a:pPr>
            <a:r>
              <a:rPr lang="en-GB" sz="2000" u="sng">
                <a:hlinkClick r:id="" action="ppaction://noaction"/>
              </a:rPr>
              <a:t>Green Book COVID-19 chapter 14a</a:t>
            </a:r>
            <a:r>
              <a:rPr lang="en-GB" sz="2000"/>
              <a:t> </a:t>
            </a:r>
          </a:p>
          <a:p>
            <a:endParaRPr lang="en-GB" sz="2000"/>
          </a:p>
          <a:p>
            <a:endParaRPr lang="en-GB" sz="200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2385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771852" y="1843950"/>
            <a:ext cx="4253307" cy="2991753"/>
          </a:xfrm>
        </p:spPr>
        <p:txBody>
          <a:bodyPr lIns="91440" tIns="45720" rIns="91440" bIns="45720" anchor="t"/>
          <a:lstStyle/>
          <a:p>
            <a:pPr marL="0" indent="0" algn="ctr">
              <a:buNone/>
            </a:pPr>
            <a:r>
              <a:rPr lang="en-GB" sz="1600" dirty="0"/>
              <a:t>Individuals aged </a:t>
            </a:r>
            <a:r>
              <a:rPr lang="en-GB" sz="1600" b="1" dirty="0"/>
              <a:t>12 years and above</a:t>
            </a:r>
            <a:r>
              <a:rPr lang="en-GB" sz="1600" dirty="0"/>
              <a:t> who have severe immunosuppression, are defined in Box 1 of the </a:t>
            </a:r>
            <a:r>
              <a:rPr lang="en-GB" sz="1600" dirty="0">
                <a:ea typeface="+mn-lt"/>
                <a:cs typeface="+mn-lt"/>
                <a:hlinkClick r:id="rId3"/>
              </a:rPr>
              <a:t>COVID-19: the green book, chapter 14a - GOV.UK</a:t>
            </a:r>
            <a:r>
              <a:rPr lang="en-GB" sz="1600" dirty="0"/>
              <a:t>. </a:t>
            </a:r>
          </a:p>
          <a:p>
            <a:pPr marL="0" indent="0" algn="ctr">
              <a:buNone/>
            </a:pPr>
            <a:endParaRPr lang="en-GB" sz="1600">
              <a:cs typeface="Arial"/>
            </a:endParaRPr>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a:t>
            </a:r>
            <a:endParaRPr lang="en-GB" sz="1600" dirty="0">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4"/>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a:t>Individuals who are severely  immunosuppressed </a:t>
            </a:r>
          </a:p>
        </p:txBody>
      </p:sp>
      <p:pic>
        <p:nvPicPr>
          <p:cNvPr id="2" name="Picture 1" descr="A green and white page with black text&#10;&#10;AI-generated content may be incorrect.">
            <a:extLst>
              <a:ext uri="{FF2B5EF4-FFF2-40B4-BE49-F238E27FC236}">
                <a16:creationId xmlns:a16="http://schemas.microsoft.com/office/drawing/2014/main" id="{78C6313B-2636-CC8B-79CD-A48A18B1EBAC}"/>
              </a:ext>
            </a:extLst>
          </p:cNvPr>
          <p:cNvPicPr>
            <a:picLocks noChangeAspect="1"/>
          </p:cNvPicPr>
          <p:nvPr/>
        </p:nvPicPr>
        <p:blipFill>
          <a:blip r:embed="rId5"/>
          <a:srcRect l="7900" t="1909" r="759"/>
          <a:stretch/>
        </p:blipFill>
        <p:spPr>
          <a:xfrm>
            <a:off x="8143642" y="542839"/>
            <a:ext cx="3879042" cy="5594351"/>
          </a:xfrm>
          <a:prstGeom prst="rect">
            <a:avLst/>
          </a:prstGeom>
        </p:spPr>
      </p:pic>
    </p:spTree>
    <p:extLst>
      <p:ext uri="{BB962C8B-B14F-4D97-AF65-F5344CB8AC3E}">
        <p14:creationId xmlns:p14="http://schemas.microsoft.com/office/powerpoint/2010/main" val="387040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 </a:t>
            </a:r>
          </a:p>
        </p:txBody>
      </p:sp>
      <p:sp>
        <p:nvSpPr>
          <p:cNvPr id="7" name="TextBox 6">
            <a:extLst>
              <a:ext uri="{FF2B5EF4-FFF2-40B4-BE49-F238E27FC236}">
                <a16:creationId xmlns:a16="http://schemas.microsoft.com/office/drawing/2014/main" id="{F2ED09A8-78B4-1ED3-BE8A-AD85C1536A17}"/>
              </a:ext>
            </a:extLst>
          </p:cNvPr>
          <p:cNvSpPr txBox="1"/>
          <p:nvPr/>
        </p:nvSpPr>
        <p:spPr>
          <a:xfrm>
            <a:off x="977947" y="1154227"/>
            <a:ext cx="10456286" cy="1560940"/>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a:ln>
                  <a:noFill/>
                </a:ln>
                <a:solidFill>
                  <a:srgbClr val="212A73"/>
                </a:solidFill>
                <a:effectLst/>
                <a:uLnTx/>
                <a:uFillTx/>
                <a:latin typeface="Arial"/>
                <a:ea typeface="+mn-ea"/>
                <a:cs typeface="+mn-cs"/>
              </a:rPr>
              <a:t>unvaccinated</a:t>
            </a:r>
            <a:r>
              <a:rPr kumimoji="0" lang="en-GB" sz="1800" b="1" i="0" u="none" strike="noStrike" kern="1200" cap="none" spc="0" normalizeH="0" baseline="0" noProof="0">
                <a:ln>
                  <a:noFill/>
                </a:ln>
                <a:solidFill>
                  <a:srgbClr val="212A73"/>
                </a:solidFill>
                <a:effectLst/>
                <a:uLnTx/>
                <a:uFillTx/>
                <a:latin typeface="Arial"/>
                <a:ea typeface="+mn-ea"/>
                <a:cs typeface="+mn-cs"/>
              </a:rPr>
              <a:t> aged 5 years and over :</a:t>
            </a:r>
            <a:endParaRPr kumimoji="0" lang="en-GB" sz="1800" b="0" i="0" u="none" strike="noStrike" kern="1200" cap="none" spc="0" normalizeH="0" baseline="0" noProof="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should be considered for a first dose of vaccination regardless of the time of year with consideration of 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as outlined in subsequent slides</a:t>
            </a:r>
            <a:endPar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9" name="TextBox 8">
            <a:extLst>
              <a:ext uri="{FF2B5EF4-FFF2-40B4-BE49-F238E27FC236}">
                <a16:creationId xmlns:a16="http://schemas.microsoft.com/office/drawing/2014/main" id="{6E463C29-7ED4-CFAA-E63B-55152754E84A}"/>
              </a:ext>
            </a:extLst>
          </p:cNvPr>
          <p:cNvSpPr txBox="1"/>
          <p:nvPr/>
        </p:nvSpPr>
        <p:spPr>
          <a:xfrm>
            <a:off x="970085" y="3134803"/>
            <a:ext cx="10383715" cy="89255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a:ln>
                  <a:noFill/>
                </a:ln>
                <a:solidFill>
                  <a:srgbClr val="212A73"/>
                </a:solidFill>
                <a:effectLst/>
                <a:uLnTx/>
                <a:uFillTx/>
                <a:latin typeface="Arial"/>
                <a:ea typeface="+mn-ea"/>
                <a:cs typeface="+mn-cs"/>
              </a:rPr>
              <a:t>vaccinated</a:t>
            </a:r>
            <a:r>
              <a:rPr kumimoji="0" lang="en-GB" sz="1800" b="1" i="0" u="none" strike="noStrike" kern="1200" cap="none" spc="0" normalizeH="0" baseline="0" noProof="0">
                <a:ln>
                  <a:noFill/>
                </a:ln>
                <a:solidFill>
                  <a:srgbClr val="212A73"/>
                </a:solidFill>
                <a:effectLst/>
                <a:uLnTx/>
                <a:uFillTx/>
                <a:latin typeface="Arial"/>
                <a:ea typeface="+mn-ea"/>
                <a:cs typeface="+mn-cs"/>
              </a:rPr>
              <a:t> aged 5 years and over</a:t>
            </a:r>
            <a:r>
              <a:rPr lang="en-GB" b="1">
                <a:solidFill>
                  <a:srgbClr val="212A73"/>
                </a:solidFill>
                <a:latin typeface="Arial"/>
              </a:rPr>
              <a:t>:</a:t>
            </a:r>
            <a:endParaRPr kumimoji="0" lang="en-US" sz="1800" b="0" i="0" u="none" strike="noStrike" kern="1200" cap="none" spc="0" normalizeH="0" baseline="0" noProof="0">
              <a:ln>
                <a:noFill/>
              </a:ln>
              <a:solidFill>
                <a:srgbClr val="212A73"/>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should be considered for 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of the vaccine regardless of their past vaccination history and time of year. Timing of the additional dose</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outlined in subsequent slides.</a:t>
            </a:r>
            <a:endParaRPr kumimoji="0" lang="en-GB" sz="1700" b="0" i="0" u="none" strike="noStrike" kern="1200" cap="none" spc="0" normalizeH="0" baseline="0" noProof="0">
              <a:ln>
                <a:noFill/>
              </a:ln>
              <a:solidFill>
                <a:srgbClr val="212A73"/>
              </a:solidFill>
              <a:effectLst/>
              <a:uLnTx/>
              <a:uFillTx/>
              <a:latin typeface="Arial"/>
              <a:ea typeface="+mn-ea"/>
              <a:cs typeface="Arial"/>
            </a:endParaRPr>
          </a:p>
        </p:txBody>
      </p:sp>
    </p:spTree>
    <p:extLst>
      <p:ext uri="{BB962C8B-B14F-4D97-AF65-F5344CB8AC3E}">
        <p14:creationId xmlns:p14="http://schemas.microsoft.com/office/powerpoint/2010/main" val="232585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69123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613586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9551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A235-46BE-AC25-FD5E-C81E3DE90304}"/>
              </a:ext>
            </a:extLst>
          </p:cNvPr>
          <p:cNvSpPr>
            <a:spLocks noGrp="1"/>
          </p:cNvSpPr>
          <p:nvPr>
            <p:ph type="title"/>
          </p:nvPr>
        </p:nvSpPr>
        <p:spPr>
          <a:xfrm>
            <a:off x="267129" y="77332"/>
            <a:ext cx="11661168" cy="1175999"/>
          </a:xfrm>
        </p:spPr>
        <p:txBody>
          <a:bodyPr/>
          <a:lstStyle/>
          <a:p>
            <a:pPr algn="ctr"/>
            <a:r>
              <a:rPr lang="en-GB" sz="3600" b="1">
                <a:solidFill>
                  <a:srgbClr val="002060"/>
                </a:solidFill>
                <a:ea typeface="Source Sans Pro"/>
                <a:cs typeface="+mn-cs"/>
              </a:rPr>
              <a:t>Moderna </a:t>
            </a:r>
            <a:r>
              <a:rPr lang="en-GB" sz="3600" b="1">
                <a:solidFill>
                  <a:srgbClr val="002060"/>
                </a:solidFill>
                <a:effectLst/>
                <a:latin typeface="+mn-lt"/>
                <a:ea typeface="Times New Roman" panose="02020603050405020304" pitchFamily="18" charset="0"/>
              </a:rPr>
              <a:t>Spikevax JN.1 0.1mg/mL/dose dispersion for injection - </a:t>
            </a:r>
            <a:r>
              <a:rPr lang="en-GB" sz="3600" b="1">
                <a:solidFill>
                  <a:srgbClr val="002060"/>
                </a:solidFill>
                <a:latin typeface="+mn-lt"/>
              </a:rPr>
              <a:t>COVID-19 vaccine</a:t>
            </a:r>
            <a:br>
              <a:rPr lang="en-GB" sz="4400" b="1">
                <a:solidFill>
                  <a:schemeClr val="accent1">
                    <a:lumMod val="50000"/>
                  </a:schemeClr>
                </a:solidFill>
                <a:latin typeface="+mn-lt"/>
              </a:rPr>
            </a:br>
            <a:endParaRPr lang="en-GB">
              <a:latin typeface="+mn-lt"/>
            </a:endParaRPr>
          </a:p>
        </p:txBody>
      </p:sp>
      <p:sp>
        <p:nvSpPr>
          <p:cNvPr id="5" name="Slide Number Placeholder 4">
            <a:extLst>
              <a:ext uri="{FF2B5EF4-FFF2-40B4-BE49-F238E27FC236}">
                <a16:creationId xmlns:a16="http://schemas.microsoft.com/office/drawing/2014/main" id="{E6514521-1124-967E-2268-7EF6458AE6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5ABB893E-5BE0-63CA-78E8-3AEBCBFC35C7}"/>
              </a:ext>
            </a:extLst>
          </p:cNvPr>
          <p:cNvSpPr txBox="1"/>
          <p:nvPr/>
        </p:nvSpPr>
        <p:spPr>
          <a:xfrm>
            <a:off x="0" y="5604518"/>
            <a:ext cx="12400908"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2060"/>
                </a:solidFill>
                <a:effectLst/>
                <a:uLnTx/>
                <a:uFillTx/>
                <a:latin typeface="Arial"/>
                <a:ea typeface="Source Sans Pro"/>
                <a:cs typeface="+mn-cs"/>
                <a:hlinkClick r:id="rId3"/>
              </a:rPr>
              <a:t>SmPC</a:t>
            </a:r>
            <a:r>
              <a:rPr kumimoji="0" lang="en-GB" sz="2000" b="0" i="0" u="none" strike="noStrike" kern="1200" cap="none" spc="0" normalizeH="0" baseline="0" noProof="0">
                <a:ln>
                  <a:noFill/>
                </a:ln>
                <a:solidFill>
                  <a:srgbClr val="002060"/>
                </a:solidFill>
                <a:effectLst/>
                <a:uLnTx/>
                <a:uFillTx/>
                <a:latin typeface="Arial"/>
                <a:ea typeface="Source Sans Pro"/>
                <a:cs typeface="+mn-cs"/>
              </a:rPr>
              <a:t> Moderna Spikevax® JN.1</a:t>
            </a:r>
            <a:r>
              <a:rPr kumimoji="0" lang="en-GB" sz="2000" b="0" i="0" u="none" strike="noStrike" kern="1200" cap="none" spc="0" normalizeH="0" baseline="0" noProof="0">
                <a:ln>
                  <a:noFill/>
                </a:ln>
                <a:solidFill>
                  <a:srgbClr val="002060"/>
                </a:solidFill>
                <a:effectLst/>
                <a:uLnTx/>
                <a:uFillTx/>
                <a:latin typeface="Arial"/>
                <a:ea typeface="+mn-ea"/>
                <a:cs typeface="+mn-cs"/>
              </a:rPr>
              <a:t> COVID-19 vaccine</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pic>
        <p:nvPicPr>
          <p:cNvPr id="10" name="Content Placeholder 9">
            <a:extLst>
              <a:ext uri="{FF2B5EF4-FFF2-40B4-BE49-F238E27FC236}">
                <a16:creationId xmlns:a16="http://schemas.microsoft.com/office/drawing/2014/main" id="{338E0875-0210-05B8-7C38-ED4C2C7F0A34}"/>
              </a:ext>
            </a:extLst>
          </p:cNvPr>
          <p:cNvPicPr>
            <a:picLocks noGrp="1" noChangeAspect="1"/>
          </p:cNvPicPr>
          <p:nvPr>
            <p:ph idx="1"/>
          </p:nvPr>
        </p:nvPicPr>
        <p:blipFill>
          <a:blip r:embed="rId4"/>
          <a:stretch>
            <a:fillRect/>
          </a:stretch>
        </p:blipFill>
        <p:spPr>
          <a:xfrm>
            <a:off x="4094480" y="1120663"/>
            <a:ext cx="5204395" cy="4132133"/>
          </a:xfrm>
          <a:prstGeom prst="rect">
            <a:avLst/>
          </a:prstGeom>
        </p:spPr>
      </p:pic>
    </p:spTree>
    <p:extLst>
      <p:ext uri="{BB962C8B-B14F-4D97-AF65-F5344CB8AC3E}">
        <p14:creationId xmlns:p14="http://schemas.microsoft.com/office/powerpoint/2010/main" val="218953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0670-8BF3-5AE8-0201-5C68C0FDA762}"/>
              </a:ext>
            </a:extLst>
          </p:cNvPr>
          <p:cNvSpPr>
            <a:spLocks noGrp="1"/>
          </p:cNvSpPr>
          <p:nvPr>
            <p:ph type="title"/>
          </p:nvPr>
        </p:nvSpPr>
        <p:spPr>
          <a:xfrm>
            <a:off x="174661" y="136525"/>
            <a:ext cx="11815281" cy="1325563"/>
          </a:xfrm>
        </p:spPr>
        <p:txBody>
          <a:bodyPr/>
          <a:lstStyle/>
          <a:p>
            <a:pPr algn="ctr"/>
            <a:r>
              <a:rPr lang="en-GB" sz="3600" b="1">
                <a:solidFill>
                  <a:srgbClr val="002060"/>
                </a:solidFill>
              </a:rPr>
              <a:t>Current licence approval to administer </a:t>
            </a:r>
            <a:r>
              <a:rPr lang="en-GB" sz="3600" b="1">
                <a:solidFill>
                  <a:srgbClr val="002060"/>
                </a:solidFill>
                <a:ea typeface="Source Sans Pro"/>
                <a:cs typeface="+mn-cs"/>
              </a:rPr>
              <a:t>Moderna Spikevax® JN.1</a:t>
            </a:r>
            <a:r>
              <a:rPr lang="en-GB" sz="3600" b="1">
                <a:solidFill>
                  <a:srgbClr val="002060"/>
                </a:solidFill>
              </a:rPr>
              <a:t> COVID-19 vaccine</a:t>
            </a:r>
            <a:endParaRPr lang="en-GB" sz="3600">
              <a:solidFill>
                <a:srgbClr val="002060"/>
              </a:solidFill>
            </a:endParaRPr>
          </a:p>
        </p:txBody>
      </p:sp>
      <p:sp>
        <p:nvSpPr>
          <p:cNvPr id="3" name="Content Placeholder 2">
            <a:extLst>
              <a:ext uri="{FF2B5EF4-FFF2-40B4-BE49-F238E27FC236}">
                <a16:creationId xmlns:a16="http://schemas.microsoft.com/office/drawing/2014/main" id="{094BBAF8-703D-1C8D-6AC0-A306C43B46B8}"/>
              </a:ext>
            </a:extLst>
          </p:cNvPr>
          <p:cNvSpPr>
            <a:spLocks noGrp="1"/>
          </p:cNvSpPr>
          <p:nvPr>
            <p:ph idx="1"/>
          </p:nvPr>
        </p:nvSpPr>
        <p:spPr>
          <a:xfrm>
            <a:off x="824501" y="1462088"/>
            <a:ext cx="10515600" cy="4351338"/>
          </a:xfrm>
        </p:spPr>
        <p:txBody>
          <a:bodyPr lIns="91440" tIns="45720" rIns="91440" bIns="45720" anchor="t"/>
          <a:lstStyle/>
          <a:p>
            <a:r>
              <a:rPr lang="en-GB" sz="2000">
                <a:effectLst/>
              </a:rPr>
              <a:t>The </a:t>
            </a:r>
            <a:r>
              <a:rPr lang="en-GB" sz="2000">
                <a:solidFill>
                  <a:srgbClr val="002060"/>
                </a:solidFill>
                <a:ea typeface="Source Sans Pro"/>
                <a:cs typeface="+mn-cs"/>
              </a:rPr>
              <a:t>Moderna Spikevax® JN.1</a:t>
            </a:r>
            <a:r>
              <a:rPr lang="en-GB" sz="2000">
                <a:solidFill>
                  <a:srgbClr val="002060"/>
                </a:solidFill>
              </a:rPr>
              <a:t> COVID-19 vaccine</a:t>
            </a:r>
            <a:r>
              <a:rPr lang="en-GB" sz="2000">
                <a:effectLst/>
              </a:rPr>
              <a:t> is indicated for the immunisation of individuals aged *18 years and over, in accordance with the vaccine products to be used in the </a:t>
            </a:r>
            <a:r>
              <a:rPr lang="en-GB" sz="2000"/>
              <a:t>Spring</a:t>
            </a:r>
            <a:r>
              <a:rPr lang="en-GB" sz="2000">
                <a:effectLst/>
              </a:rPr>
              <a:t> </a:t>
            </a:r>
            <a:r>
              <a:rPr lang="en-GB" sz="2000"/>
              <a:t>2025</a:t>
            </a:r>
            <a:r>
              <a:rPr lang="en-GB" sz="2000">
                <a:effectLst/>
              </a:rPr>
              <a:t> COVID-19 Vaccination </a:t>
            </a:r>
            <a:r>
              <a:rPr lang="en-GB" sz="2000"/>
              <a:t>programme </a:t>
            </a:r>
            <a:r>
              <a:rPr lang="en-GB" sz="1800">
                <a:hlinkClick r:id="rId3">
                  <a:extLst>
                    <a:ext uri="{A12FA001-AC4F-418D-AE19-62706E023703}">
                      <ahyp:hlinkClr xmlns:ahyp="http://schemas.microsoft.com/office/drawing/2018/hyperlinkcolor" val="tx"/>
                    </a:ext>
                  </a:extLst>
                </a:hlinkClick>
              </a:rPr>
              <a:t>COVID-19 spring vaccination programme 2025 (WHC/2024/047) | GOV.WALES</a:t>
            </a:r>
            <a:r>
              <a:rPr lang="en-GB" sz="2000"/>
              <a:t> including </a:t>
            </a:r>
            <a:r>
              <a:rPr lang="en-GB" sz="2000">
                <a:effectLst/>
              </a:rPr>
              <a:t>recommendations given in </a:t>
            </a:r>
            <a:r>
              <a:rPr lang="en-GB" sz="2000">
                <a:effectLst/>
                <a:hlinkClick r:id="rId4">
                  <a:extLst>
                    <a:ext uri="{A12FA001-AC4F-418D-AE19-62706E023703}">
                      <ahyp:hlinkClr xmlns:ahyp="http://schemas.microsoft.com/office/drawing/2018/hyperlinkcolor" val="tx"/>
                    </a:ext>
                  </a:extLst>
                </a:hlinkClick>
              </a:rPr>
              <a:t>Chapter 14a </a:t>
            </a:r>
            <a:r>
              <a:rPr lang="en-GB" sz="2000">
                <a:effectLst/>
              </a:rPr>
              <a:t>of Immunisation Against Infectious Disease (the ‘Green Book’) and subsequent official correspondence/publications.</a:t>
            </a:r>
          </a:p>
          <a:p>
            <a:endParaRPr lang="en-GB" sz="2000"/>
          </a:p>
          <a:p>
            <a:endParaRPr lang="en-GB" sz="2000">
              <a:effectLst/>
            </a:endParaRPr>
          </a:p>
          <a:p>
            <a:pPr marL="0" indent="0">
              <a:buNone/>
            </a:pPr>
            <a:r>
              <a:rPr lang="en-GB" sz="2000">
                <a:effectLst/>
                <a:latin typeface="Arial" panose="020B0604020202020204" pitchFamily="34" charset="0"/>
                <a:ea typeface="Times New Roman" panose="02020603050405020304" pitchFamily="18" charset="0"/>
                <a:cs typeface="Arial" panose="020B0604020202020204" pitchFamily="34" charset="0"/>
              </a:rPr>
              <a:t>* More stringent age limits than outlined in the vaccine </a:t>
            </a:r>
            <a:r>
              <a:rPr lang="en-GB" sz="2000">
                <a:effectLst/>
                <a:latin typeface="Arial" panose="020B0604020202020204" pitchFamily="34" charset="0"/>
                <a:ea typeface="Times New Roman" panose="02020603050405020304" pitchFamily="18" charset="0"/>
                <a:cs typeface="Arial" panose="020B0604020202020204" pitchFamily="34" charset="0"/>
                <a:hlinkClick r:id="rId5"/>
              </a:rPr>
              <a:t>SmPC</a:t>
            </a:r>
            <a:r>
              <a:rPr lang="en-GB" sz="2000">
                <a:effectLst/>
                <a:latin typeface="Arial" panose="020B0604020202020204" pitchFamily="34" charset="0"/>
                <a:ea typeface="Times New Roman" panose="02020603050405020304" pitchFamily="18" charset="0"/>
                <a:cs typeface="Arial" panose="020B0604020202020204" pitchFamily="34" charset="0"/>
              </a:rPr>
              <a:t> (</a:t>
            </a:r>
            <a:r>
              <a:rPr lang="en-GB" sz="2000" b="0" i="1">
                <a:solidFill>
                  <a:srgbClr val="002060"/>
                </a:solidFill>
                <a:effectLst/>
              </a:rPr>
              <a:t>Spikevax JN.1 is indicated for active immunisation to prevent COVID-19 caused by SARS-CoV-2 in individuals 6 months of age and older</a:t>
            </a:r>
            <a:r>
              <a:rPr lang="en-GB" sz="2000" b="0" i="0">
                <a:solidFill>
                  <a:srgbClr val="002060"/>
                </a:solidFill>
                <a:effectLst/>
              </a:rPr>
              <a:t>)</a:t>
            </a:r>
            <a:r>
              <a:rPr lang="en-GB" sz="2000">
                <a:solidFill>
                  <a:srgbClr val="002060"/>
                </a:solidFill>
                <a:effectLst/>
                <a:ea typeface="Times New Roman" panose="02020603050405020304" pitchFamily="18" charset="0"/>
                <a:cs typeface="Arial" panose="020B0604020202020204" pitchFamily="34" charset="0"/>
              </a:rPr>
              <a:t> </a:t>
            </a:r>
            <a:r>
              <a:rPr lang="en-GB" sz="2000">
                <a:effectLst/>
                <a:latin typeface="Arial" panose="020B0604020202020204" pitchFamily="34" charset="0"/>
                <a:ea typeface="Times New Roman" panose="02020603050405020304" pitchFamily="18" charset="0"/>
                <a:cs typeface="Arial" panose="020B0604020202020204" pitchFamily="34" charset="0"/>
              </a:rPr>
              <a:t>are being applied to COVID-19 vaccines in scope for the current seasonal vaccination campaign and in line with </a:t>
            </a:r>
            <a:r>
              <a:rPr lang="en-GB" sz="2000">
                <a:effectLst/>
                <a:latin typeface="Arial" panose="020B0604020202020204" pitchFamily="34" charset="0"/>
                <a:ea typeface="Times New Roman" panose="02020603050405020304" pitchFamily="18" charset="0"/>
                <a:cs typeface="Arial" panose="020B0604020202020204" pitchFamily="34" charset="0"/>
                <a:hlinkClick r:id="rId6"/>
              </a:rPr>
              <a:t>JCVI</a:t>
            </a:r>
            <a:r>
              <a:rPr lang="en-GB" sz="2000">
                <a:effectLst/>
                <a:latin typeface="Arial" panose="020B0604020202020204" pitchFamily="34" charset="0"/>
                <a:ea typeface="Times New Roman" panose="02020603050405020304" pitchFamily="18" charset="0"/>
                <a:cs typeface="Arial" panose="020B0604020202020204" pitchFamily="34" charset="0"/>
              </a:rPr>
              <a:t> recommendations.</a:t>
            </a:r>
            <a:endParaRPr lang="en-GB" sz="2000">
              <a:solidFill>
                <a:srgbClr val="000000"/>
              </a:solidFill>
              <a:effectLst/>
              <a:latin typeface="Arial" panose="020B0604020202020204" pitchFamily="34" charset="0"/>
              <a:ea typeface="Times New Roman" panose="02020603050405020304" pitchFamily="18" charset="0"/>
            </a:endParaRPr>
          </a:p>
          <a:p>
            <a:endParaRPr lang="en-GB" sz="2000"/>
          </a:p>
          <a:p>
            <a:endParaRPr lang="en-GB" sz="2000">
              <a:solidFill>
                <a:srgbClr val="002060"/>
              </a:solidFill>
            </a:endParaRPr>
          </a:p>
        </p:txBody>
      </p:sp>
      <p:sp>
        <p:nvSpPr>
          <p:cNvPr id="5" name="Slide Number Placeholder 4">
            <a:extLst>
              <a:ext uri="{FF2B5EF4-FFF2-40B4-BE49-F238E27FC236}">
                <a16:creationId xmlns:a16="http://schemas.microsoft.com/office/drawing/2014/main" id="{2B21CE5F-0F07-FBFB-4877-DC3EBFD5E7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886387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lIns="91440" tIns="45720" rIns="91440" bIns="45720" anchor="t"/>
          <a:lstStyle/>
          <a:p>
            <a:pPr algn="ctr"/>
            <a:r>
              <a:rPr lang="en-GB" sz="3600" b="1"/>
              <a:t>Presentation: </a:t>
            </a:r>
            <a:r>
              <a:rPr kumimoji="0" lang="en-GB" sz="3600" b="1" i="0" u="none" strike="noStrike" kern="1200" cap="none" spc="0" normalizeH="0" baseline="0" noProof="0">
                <a:ln>
                  <a:noFill/>
                </a:ln>
                <a:solidFill>
                  <a:srgbClr val="002060"/>
                </a:solidFill>
                <a:effectLst/>
                <a:uLnTx/>
                <a:uFillTx/>
                <a:latin typeface="Arial"/>
                <a:ea typeface="Source Sans Pro"/>
                <a:cs typeface="+mj-cs"/>
              </a:rPr>
              <a:t>Moderna </a:t>
            </a:r>
            <a:r>
              <a:rPr kumimoji="0" lang="en-GB" sz="3600" b="1" i="0" u="none" strike="noStrike" kern="1200" cap="none" spc="0" normalizeH="0" baseline="0" noProof="0">
                <a:ln>
                  <a:noFill/>
                </a:ln>
                <a:solidFill>
                  <a:srgbClr val="002060"/>
                </a:solidFill>
                <a:effectLst/>
                <a:uLnTx/>
                <a:uFillTx/>
                <a:latin typeface="Arial"/>
                <a:ea typeface="Times New Roman" panose="02020603050405020304" pitchFamily="18" charset="0"/>
                <a:cs typeface="+mj-cs"/>
              </a:rPr>
              <a:t>Spikevax JN.1 0.1mg/mL/dose dispersion for injection - </a:t>
            </a:r>
            <a:r>
              <a:rPr kumimoji="0" lang="en-GB" sz="3600" b="1" i="0" u="none" strike="noStrike" kern="1200" cap="none" spc="0" normalizeH="0" baseline="0" noProof="0">
                <a:ln>
                  <a:noFill/>
                </a:ln>
                <a:solidFill>
                  <a:srgbClr val="002060"/>
                </a:solidFill>
                <a:effectLst/>
                <a:uLnTx/>
                <a:uFillTx/>
                <a:latin typeface="Arial"/>
                <a:ea typeface="+mj-ea"/>
                <a:cs typeface="+mj-cs"/>
              </a:rPr>
              <a:t>COVID-19 vaccine</a:t>
            </a:r>
            <a:br>
              <a:rPr lang="en-GB" sz="3600"/>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256924" y="1251535"/>
            <a:ext cx="8059668" cy="4351338"/>
          </a:xfrm>
        </p:spPr>
        <p:txBody>
          <a:bodyPr lIns="91440" tIns="45720" rIns="91440" bIns="45720" anchor="t"/>
          <a:lstStyle/>
          <a:p>
            <a:r>
              <a:rPr kumimoji="0" lang="en-GB" sz="1800" i="0" u="none" strike="noStrike" kern="1200" cap="none" spc="0" normalizeH="0" baseline="0" noProof="0" dirty="0">
                <a:ln>
                  <a:noFill/>
                </a:ln>
                <a:effectLst/>
                <a:uLnTx/>
                <a:uFillTx/>
                <a:latin typeface="Arial"/>
                <a:ea typeface="Source Sans Pro"/>
                <a:cs typeface="+mj-cs"/>
              </a:rPr>
              <a:t>Moderna </a:t>
            </a:r>
            <a:r>
              <a:rPr kumimoji="0" lang="en-GB" sz="1800" i="0" u="none" strike="noStrike" kern="1200" cap="none" spc="0" normalizeH="0" baseline="0" noProof="0" dirty="0">
                <a:ln>
                  <a:noFill/>
                </a:ln>
                <a:effectLst/>
                <a:uLnTx/>
                <a:uFillTx/>
                <a:latin typeface="Arial"/>
                <a:ea typeface="Times New Roman" panose="02020603050405020304" pitchFamily="18" charset="0"/>
                <a:cs typeface="+mj-cs"/>
              </a:rPr>
              <a:t>Spikevax JN.1 0.1mg/mL/dose dispersion for injection - </a:t>
            </a:r>
            <a:r>
              <a:rPr kumimoji="0" lang="en-GB" sz="1800" i="0" u="none" strike="noStrike" kern="1200" cap="none" spc="0" normalizeH="0" baseline="0" noProof="0" dirty="0">
                <a:ln>
                  <a:noFill/>
                </a:ln>
                <a:effectLst/>
                <a:uLnTx/>
                <a:uFillTx/>
                <a:latin typeface="Arial"/>
                <a:ea typeface="+mj-ea"/>
                <a:cs typeface="+mj-cs"/>
              </a:rPr>
              <a:t>COVID-19 vaccine </a:t>
            </a:r>
            <a:r>
              <a:rPr lang="en-GB" sz="2000" dirty="0">
                <a:effectLst/>
                <a:latin typeface="Arial"/>
                <a:ea typeface="Times New Roman" panose="02020603050405020304" pitchFamily="18" charset="0"/>
                <a:cs typeface="Arial"/>
              </a:rPr>
              <a:t>is a multi-dose vial</a:t>
            </a:r>
            <a:r>
              <a:rPr lang="en-GB" sz="2000" dirty="0">
                <a:latin typeface="Arial"/>
                <a:ea typeface="Times New Roman" panose="02020603050405020304" pitchFamily="18" charset="0"/>
                <a:cs typeface="Arial"/>
              </a:rPr>
              <a:t>.</a:t>
            </a:r>
            <a:r>
              <a:rPr lang="en-GB" sz="2000" dirty="0">
                <a:effectLst/>
                <a:latin typeface="Arial"/>
                <a:ea typeface="Times New Roman" panose="02020603050405020304" pitchFamily="18" charset="0"/>
                <a:cs typeface="Arial"/>
              </a:rPr>
              <a:t> </a:t>
            </a:r>
            <a:r>
              <a:rPr lang="en-GB" sz="2000" b="1" u="sng" dirty="0">
                <a:latin typeface="Arial"/>
                <a:ea typeface="Times New Roman" panose="02020603050405020304" pitchFamily="18" charset="0"/>
                <a:cs typeface="Arial"/>
              </a:rPr>
              <a:t>NO dilution is required.</a:t>
            </a:r>
            <a:endParaRPr lang="en-GB" sz="2000">
              <a:latin typeface="Arial"/>
              <a:ea typeface="Times New Roman" panose="02020603050405020304" pitchFamily="18" charset="0"/>
              <a:cs typeface="Arial"/>
            </a:endParaRPr>
          </a:p>
          <a:p>
            <a:r>
              <a:rPr lang="en-GB" sz="2000" dirty="0">
                <a:cs typeface="Arial"/>
              </a:rPr>
              <a:t>Vials of Spikevax JN.1 0.1mg/mL have a blue cap and contain </a:t>
            </a:r>
            <a:r>
              <a:rPr lang="en-GB" sz="2000" b="1" dirty="0">
                <a:cs typeface="Arial"/>
              </a:rPr>
              <a:t>5 doses of 0.5 mL</a:t>
            </a:r>
            <a:r>
              <a:rPr lang="en-GB" sz="2000" dirty="0">
                <a:cs typeface="Arial"/>
              </a:rPr>
              <a:t> of vaccine. Each vial contains 2.5mL of liquid.</a:t>
            </a:r>
          </a:p>
          <a:p>
            <a:r>
              <a:rPr lang="en-GB" sz="2000" dirty="0">
                <a:cs typeface="Arial"/>
              </a:rPr>
              <a:t>Each dose must contain </a:t>
            </a:r>
            <a:r>
              <a:rPr lang="en-GB" sz="2000" b="1" dirty="0">
                <a:cs typeface="Arial"/>
              </a:rPr>
              <a:t>0.5 mL</a:t>
            </a:r>
            <a:r>
              <a:rPr lang="en-GB" sz="2000" dirty="0">
                <a:cs typeface="Arial"/>
              </a:rPr>
              <a:t> of vaccine.</a:t>
            </a:r>
            <a:endParaRPr lang="en-GB">
              <a:cs typeface="Arial"/>
            </a:endParaRPr>
          </a:p>
          <a:p>
            <a:pPr algn="l"/>
            <a:r>
              <a:rPr lang="en-GB" sz="2000" b="0" i="0" dirty="0">
                <a:effectLst/>
              </a:rPr>
              <a:t>If the amount of vaccine remaining in the vial cannot provide a full dose of </a:t>
            </a:r>
            <a:r>
              <a:rPr lang="en-GB" sz="2000" b="1" i="0" dirty="0">
                <a:effectLst/>
              </a:rPr>
              <a:t>0.5 mL</a:t>
            </a:r>
            <a:r>
              <a:rPr lang="en-GB" sz="2000" b="0" i="0" dirty="0">
                <a:effectLst/>
              </a:rPr>
              <a:t>, discard the vial and any excess volume.</a:t>
            </a:r>
            <a:endParaRPr lang="en-GB" sz="2000" b="0" i="0" dirty="0">
              <a:effectLst/>
              <a:cs typeface="Arial"/>
            </a:endParaRPr>
          </a:p>
          <a:p>
            <a:pPr algn="l"/>
            <a:r>
              <a:rPr lang="en-GB" sz="2000" b="0" i="0" dirty="0">
                <a:effectLst/>
              </a:rPr>
              <a:t>Do not pool excess vaccine from multiple vials.</a:t>
            </a:r>
            <a:endParaRPr lang="en-GB" sz="2000" b="0" i="0" dirty="0">
              <a:effectLst/>
              <a:cs typeface="Arial"/>
            </a:endParaRPr>
          </a:p>
          <a:p>
            <a:r>
              <a:rPr lang="en-GB" sz="1800" dirty="0">
                <a:latin typeface="Arial"/>
                <a:ea typeface="Times New Roman" panose="02020603050405020304" pitchFamily="18" charset="0"/>
                <a:cs typeface="Arial"/>
              </a:rPr>
              <a:t>The vaccine should be prepared and administered by a trained healthcare professional using aseptic technique to ensure sterility of the dispersion.</a:t>
            </a:r>
            <a:endParaRPr lang="en-GB" sz="1800" dirty="0">
              <a:effectLst/>
              <a:latin typeface="Arial"/>
              <a:ea typeface="Times New Roman" panose="02020603050405020304" pitchFamily="18" charset="0"/>
              <a:cs typeface="Arial"/>
            </a:endParaRPr>
          </a:p>
          <a:p>
            <a:r>
              <a:rPr lang="en-GB" sz="1800" b="1" dirty="0">
                <a:solidFill>
                  <a:srgbClr val="212A73"/>
                </a:solidFill>
                <a:latin typeface="Arial"/>
                <a:cs typeface="Arial"/>
              </a:rPr>
              <a:t>Swirl the vial gently after thawing and before each withdrawal, do not shake</a:t>
            </a:r>
            <a:endParaRPr lang="en-GB" sz="1800" b="1">
              <a:solidFill>
                <a:srgbClr val="212A73"/>
              </a:solidFill>
              <a:latin typeface="Arial"/>
              <a:cs typeface="Arial"/>
            </a:endParaRPr>
          </a:p>
          <a:p>
            <a:r>
              <a:rPr lang="en-GB" sz="1800" dirty="0">
                <a:solidFill>
                  <a:srgbClr val="212A73"/>
                </a:solidFill>
                <a:latin typeface="Arial" panose="020B0604020202020204" pitchFamily="34" charset="0"/>
                <a:cs typeface="Arial" panose="020B0604020202020204" pitchFamily="34" charset="0"/>
              </a:rPr>
              <a:t>Pierce the stopper preferably at a different site each time.</a:t>
            </a:r>
            <a:endParaRPr lang="en-GB" sz="1800" b="1" dirty="0">
              <a:solidFill>
                <a:srgbClr val="212A73"/>
              </a:solidFill>
              <a:latin typeface="Arial" panose="020B0604020202020204" pitchFamily="34" charset="0"/>
              <a:cs typeface="Arial" panose="020B0604020202020204" pitchFamily="34" charset="0"/>
            </a:endParaRPr>
          </a:p>
          <a:p>
            <a:endParaRPr lang="en-GB" sz="2000">
              <a:solidFill>
                <a:srgbClr val="002060"/>
              </a:solidFill>
              <a:latin typeface="Arial" panose="020B0604020202020204" pitchFamily="34" charset="0"/>
              <a:cs typeface="Arial" panose="020B0604020202020204" pitchFamily="34" charset="0"/>
            </a:endParaRPr>
          </a:p>
          <a:p>
            <a:pPr indent="0">
              <a:buNone/>
            </a:pPr>
            <a:endParaRPr lang="en-GB" sz="2000" dirty="0">
              <a:cs typeface="Arial"/>
            </a:endParaRPr>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lIns="91440" tIns="45720" rIns="91440" bIns="45720" anchor="t"/>
          <a:lstStyle/>
          <a:p>
            <a:pPr marL="0" marR="0" lvl="0" indent="0" algn="r" defTabSz="914400" rtl="0" eaLnBrk="1" fontAlgn="auto" latinLnBrk="0" hangingPunct="1">
              <a:lnSpc>
                <a:spcPct val="100000"/>
              </a:lnSpc>
              <a:spcBef>
                <a:spcPts val="0"/>
              </a:spcBef>
              <a:spcAft>
                <a:spcPts val="0"/>
              </a:spcAft>
              <a:buClrTx/>
              <a:buSzTx/>
              <a:buFontTx/>
              <a:buNone/>
              <a:tabLst/>
              <a:defRPr/>
            </a:pPr>
            <a:fld id="{3A47065A-CB15-49EF-8B1B-B897998A4950}" type="slidenum">
              <a:rPr lang="en-GB" dirty="0">
                <a:solidFill>
                  <a:prstClr val="white"/>
                </a:solidFill>
                <a:latin typeface="Arial"/>
                <a:cs typeface="Arial"/>
              </a:rPr>
              <a:t>18</a:t>
            </a:fld>
            <a:endParaRPr lang="en-GB" sz="1800" b="1" i="0" u="none" strike="noStrike" kern="1200" cap="none" spc="0" normalizeH="0" baseline="0" noProof="0">
              <a:ln>
                <a:noFill/>
              </a:ln>
              <a:solidFill>
                <a:prstClr val="white"/>
              </a:solidFill>
              <a:effectLst/>
              <a:uLnTx/>
              <a:uFillTx/>
              <a:latin typeface="Arial"/>
              <a:cs typeface="Arial"/>
            </a:endParaRPr>
          </a:p>
        </p:txBody>
      </p:sp>
      <p:pic>
        <p:nvPicPr>
          <p:cNvPr id="11" name="Picture 10">
            <a:extLst>
              <a:ext uri="{FF2B5EF4-FFF2-40B4-BE49-F238E27FC236}">
                <a16:creationId xmlns:a16="http://schemas.microsoft.com/office/drawing/2014/main" id="{428122E8-3517-8C26-671D-304D43847DD3}"/>
              </a:ext>
            </a:extLst>
          </p:cNvPr>
          <p:cNvPicPr>
            <a:picLocks noChangeAspect="1"/>
          </p:cNvPicPr>
          <p:nvPr/>
        </p:nvPicPr>
        <p:blipFill>
          <a:blip r:embed="rId2"/>
          <a:stretch>
            <a:fillRect/>
          </a:stretch>
        </p:blipFill>
        <p:spPr>
          <a:xfrm>
            <a:off x="9046683" y="2149046"/>
            <a:ext cx="2723654" cy="3174794"/>
          </a:xfrm>
          <a:prstGeom prst="rect">
            <a:avLst/>
          </a:prstGeom>
        </p:spPr>
      </p:pic>
      <p:sp>
        <p:nvSpPr>
          <p:cNvPr id="7" name="TextBox 6">
            <a:extLst>
              <a:ext uri="{FF2B5EF4-FFF2-40B4-BE49-F238E27FC236}">
                <a16:creationId xmlns:a16="http://schemas.microsoft.com/office/drawing/2014/main" id="{12C28B0B-17E6-48B5-8D2D-F9A1895876E5}"/>
              </a:ext>
            </a:extLst>
          </p:cNvPr>
          <p:cNvSpPr txBox="1"/>
          <p:nvPr/>
        </p:nvSpPr>
        <p:spPr>
          <a:xfrm>
            <a:off x="240631" y="6376737"/>
            <a:ext cx="1171073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Arial"/>
                <a:hlinkClick r:id="rId3"/>
              </a:rPr>
              <a:t>Spikevax JN.1 0.1 mg/mL dispersion for injection - Summary of Product Characteristics (SmPC) - (emc)</a:t>
            </a:r>
            <a:endParaRPr lang="en-US" sz="1600"/>
          </a:p>
        </p:txBody>
      </p:sp>
    </p:spTree>
    <p:extLst>
      <p:ext uri="{BB962C8B-B14F-4D97-AF65-F5344CB8AC3E}">
        <p14:creationId xmlns:p14="http://schemas.microsoft.com/office/powerpoint/2010/main" val="200169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2969A-776C-B74C-87BF-291802B243DA}"/>
              </a:ext>
            </a:extLst>
          </p:cNvPr>
          <p:cNvSpPr>
            <a:spLocks noGrp="1"/>
          </p:cNvSpPr>
          <p:nvPr>
            <p:ph type="title"/>
          </p:nvPr>
        </p:nvSpPr>
        <p:spPr>
          <a:xfrm>
            <a:off x="838200" y="-31415"/>
            <a:ext cx="10515600" cy="885606"/>
          </a:xfrm>
        </p:spPr>
        <p:txBody>
          <a:bodyPr/>
          <a:lstStyle/>
          <a:p>
            <a:pPr algn="ctr"/>
            <a:r>
              <a:rPr lang="en-GB"/>
              <a:t> </a:t>
            </a:r>
            <a:r>
              <a:rPr lang="en-GB" sz="3600" b="1"/>
              <a:t>Instructions once thawed</a:t>
            </a:r>
            <a:br>
              <a:rPr lang="en-GB" sz="4000" b="1"/>
            </a:br>
            <a:endParaRPr lang="en-GB" sz="4000" b="1"/>
          </a:p>
        </p:txBody>
      </p:sp>
      <p:sp>
        <p:nvSpPr>
          <p:cNvPr id="5" name="Slide Number Placeholder 4">
            <a:extLst>
              <a:ext uri="{FF2B5EF4-FFF2-40B4-BE49-F238E27FC236}">
                <a16:creationId xmlns:a16="http://schemas.microsoft.com/office/drawing/2014/main" id="{CA713F22-D207-B6F6-052C-4175013025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72A76072-F5B9-A945-1777-394FAAC7C10C}"/>
              </a:ext>
            </a:extLst>
          </p:cNvPr>
          <p:cNvSpPr txBox="1"/>
          <p:nvPr/>
        </p:nvSpPr>
        <p:spPr>
          <a:xfrm flipH="1">
            <a:off x="1821470" y="654116"/>
            <a:ext cx="359292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a:ln>
                  <a:noFill/>
                </a:ln>
                <a:solidFill>
                  <a:srgbClr val="212A73"/>
                </a:solidFill>
                <a:effectLst/>
                <a:uLnTx/>
                <a:uFillTx/>
                <a:latin typeface="Arial"/>
                <a:ea typeface="+mn-ea"/>
                <a:cs typeface="+mn-cs"/>
              </a:rPr>
              <a:t>Unpunctured vial</a:t>
            </a:r>
          </a:p>
        </p:txBody>
      </p:sp>
      <p:sp>
        <p:nvSpPr>
          <p:cNvPr id="9" name="TextBox 8">
            <a:extLst>
              <a:ext uri="{FF2B5EF4-FFF2-40B4-BE49-F238E27FC236}">
                <a16:creationId xmlns:a16="http://schemas.microsoft.com/office/drawing/2014/main" id="{BA3749CF-F818-79ED-58CE-EBF15959821B}"/>
              </a:ext>
            </a:extLst>
          </p:cNvPr>
          <p:cNvSpPr txBox="1"/>
          <p:nvPr/>
        </p:nvSpPr>
        <p:spPr>
          <a:xfrm>
            <a:off x="2160875" y="2840373"/>
            <a:ext cx="20441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  Maximum times</a:t>
            </a:r>
          </a:p>
        </p:txBody>
      </p:sp>
      <p:sp>
        <p:nvSpPr>
          <p:cNvPr id="10" name="Oval 9">
            <a:extLst>
              <a:ext uri="{FF2B5EF4-FFF2-40B4-BE49-F238E27FC236}">
                <a16:creationId xmlns:a16="http://schemas.microsoft.com/office/drawing/2014/main" id="{D444E561-C7A9-21CE-E932-4279A7419F26}"/>
              </a:ext>
            </a:extLst>
          </p:cNvPr>
          <p:cNvSpPr/>
          <p:nvPr/>
        </p:nvSpPr>
        <p:spPr>
          <a:xfrm>
            <a:off x="611201" y="3152769"/>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FF0000"/>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0000"/>
                </a:solidFill>
                <a:effectLst/>
                <a:uLnTx/>
                <a:uFillTx/>
                <a:latin typeface="Arial"/>
                <a:ea typeface="+mn-ea"/>
                <a:cs typeface="+mn-cs"/>
              </a:rPr>
              <a:t> Days</a:t>
            </a:r>
            <a:endParaRPr kumimoji="0" lang="en-GB" sz="1800" b="0" i="0" u="none" strike="noStrike" kern="1200" cap="none" spc="0" normalizeH="0" baseline="0" noProof="0">
              <a:ln>
                <a:noFill/>
              </a:ln>
              <a:solidFill>
                <a:srgbClr val="FF0000"/>
              </a:solidFill>
              <a:effectLst/>
              <a:uLnTx/>
              <a:uFillTx/>
              <a:latin typeface="Arial"/>
              <a:ea typeface="+mn-ea"/>
              <a:cs typeface="+mn-cs"/>
            </a:endParaRPr>
          </a:p>
        </p:txBody>
      </p:sp>
      <p:sp>
        <p:nvSpPr>
          <p:cNvPr id="14" name="Oval 13">
            <a:extLst>
              <a:ext uri="{FF2B5EF4-FFF2-40B4-BE49-F238E27FC236}">
                <a16:creationId xmlns:a16="http://schemas.microsoft.com/office/drawing/2014/main" id="{0C2B57DA-E6F5-2388-1CC6-65C602367AF4}"/>
              </a:ext>
            </a:extLst>
          </p:cNvPr>
          <p:cNvSpPr/>
          <p:nvPr/>
        </p:nvSpPr>
        <p:spPr>
          <a:xfrm>
            <a:off x="611203" y="4527987"/>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0000"/>
                </a:solidFill>
                <a:effectLst/>
                <a:uLnTx/>
                <a:uFillTx/>
                <a:latin typeface="Arial"/>
                <a:ea typeface="+mn-ea"/>
                <a:cs typeface="+mn-cs"/>
              </a:rPr>
              <a:t>Hours</a:t>
            </a:r>
            <a:endParaRPr kumimoji="0" lang="en-GB" sz="1800" b="0" i="0" u="none" strike="noStrike" kern="1200" cap="none" spc="0" normalizeH="0" baseline="0" noProof="0">
              <a:ln>
                <a:noFill/>
              </a:ln>
              <a:solidFill>
                <a:srgbClr val="FF0000"/>
              </a:solidFill>
              <a:effectLst/>
              <a:uLnTx/>
              <a:uFillTx/>
              <a:latin typeface="Arial"/>
              <a:ea typeface="+mn-ea"/>
              <a:cs typeface="+mn-cs"/>
            </a:endParaRPr>
          </a:p>
        </p:txBody>
      </p:sp>
      <p:sp>
        <p:nvSpPr>
          <p:cNvPr id="17" name="Rectangle: Rounded Corners 16">
            <a:extLst>
              <a:ext uri="{FF2B5EF4-FFF2-40B4-BE49-F238E27FC236}">
                <a16:creationId xmlns:a16="http://schemas.microsoft.com/office/drawing/2014/main" id="{D432875E-860F-E930-453F-0E26D02C09AE}"/>
              </a:ext>
            </a:extLst>
          </p:cNvPr>
          <p:cNvSpPr/>
          <p:nvPr/>
        </p:nvSpPr>
        <p:spPr>
          <a:xfrm>
            <a:off x="1821472" y="3257343"/>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8" name="Rectangle: Rounded Corners 17">
            <a:extLst>
              <a:ext uri="{FF2B5EF4-FFF2-40B4-BE49-F238E27FC236}">
                <a16:creationId xmlns:a16="http://schemas.microsoft.com/office/drawing/2014/main" id="{0485C205-7D50-A50B-3597-11D7E8243168}"/>
              </a:ext>
            </a:extLst>
          </p:cNvPr>
          <p:cNvSpPr/>
          <p:nvPr/>
        </p:nvSpPr>
        <p:spPr>
          <a:xfrm>
            <a:off x="1821470" y="4663787"/>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TextBox 18">
            <a:extLst>
              <a:ext uri="{FF2B5EF4-FFF2-40B4-BE49-F238E27FC236}">
                <a16:creationId xmlns:a16="http://schemas.microsoft.com/office/drawing/2014/main" id="{88D86429-58E1-F878-7E35-57D1E5AD9A96}"/>
              </a:ext>
            </a:extLst>
          </p:cNvPr>
          <p:cNvSpPr txBox="1"/>
          <p:nvPr/>
        </p:nvSpPr>
        <p:spPr>
          <a:xfrm>
            <a:off x="2465536" y="3514488"/>
            <a:ext cx="16946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Refrigerated</a:t>
            </a:r>
          </a:p>
        </p:txBody>
      </p:sp>
      <p:sp>
        <p:nvSpPr>
          <p:cNvPr id="20" name="TextBox 19">
            <a:extLst>
              <a:ext uri="{FF2B5EF4-FFF2-40B4-BE49-F238E27FC236}">
                <a16:creationId xmlns:a16="http://schemas.microsoft.com/office/drawing/2014/main" id="{BC781F2F-7D5B-9D99-67D3-05B8E4864A62}"/>
              </a:ext>
            </a:extLst>
          </p:cNvPr>
          <p:cNvSpPr txBox="1"/>
          <p:nvPr/>
        </p:nvSpPr>
        <p:spPr>
          <a:xfrm>
            <a:off x="2097586" y="4722656"/>
            <a:ext cx="26111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Cool storage up to room temperature</a:t>
            </a:r>
          </a:p>
        </p:txBody>
      </p:sp>
      <p:sp>
        <p:nvSpPr>
          <p:cNvPr id="22" name="TextBox 21">
            <a:extLst>
              <a:ext uri="{FF2B5EF4-FFF2-40B4-BE49-F238E27FC236}">
                <a16:creationId xmlns:a16="http://schemas.microsoft.com/office/drawing/2014/main" id="{38157FBC-9DBE-C4A0-B3D0-2ED3CC9C1B3C}"/>
              </a:ext>
            </a:extLst>
          </p:cNvPr>
          <p:cNvSpPr txBox="1"/>
          <p:nvPr/>
        </p:nvSpPr>
        <p:spPr>
          <a:xfrm>
            <a:off x="2558385" y="4172918"/>
            <a:ext cx="1866477"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2°C to </a:t>
            </a: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8°C</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24" name="TextBox 23">
            <a:extLst>
              <a:ext uri="{FF2B5EF4-FFF2-40B4-BE49-F238E27FC236}">
                <a16:creationId xmlns:a16="http://schemas.microsoft.com/office/drawing/2014/main" id="{474778F4-9EED-27C8-9499-78001A6E6E63}"/>
              </a:ext>
            </a:extLst>
          </p:cNvPr>
          <p:cNvSpPr txBox="1"/>
          <p:nvPr/>
        </p:nvSpPr>
        <p:spPr>
          <a:xfrm>
            <a:off x="2558385" y="5620956"/>
            <a:ext cx="1689537"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8°C to </a:t>
            </a: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25°C </a:t>
            </a:r>
          </a:p>
        </p:txBody>
      </p:sp>
      <p:sp>
        <p:nvSpPr>
          <p:cNvPr id="25" name="TextBox 24">
            <a:extLst>
              <a:ext uri="{FF2B5EF4-FFF2-40B4-BE49-F238E27FC236}">
                <a16:creationId xmlns:a16="http://schemas.microsoft.com/office/drawing/2014/main" id="{A214FDDB-DB97-5A8E-EEFF-A27B7EA934EE}"/>
              </a:ext>
            </a:extLst>
          </p:cNvPr>
          <p:cNvSpPr txBox="1"/>
          <p:nvPr/>
        </p:nvSpPr>
        <p:spPr>
          <a:xfrm>
            <a:off x="6058458" y="654116"/>
            <a:ext cx="539763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a:ln>
                  <a:noFill/>
                </a:ln>
                <a:solidFill>
                  <a:srgbClr val="212A73"/>
                </a:solidFill>
                <a:effectLst/>
                <a:uLnTx/>
                <a:uFillTx/>
                <a:latin typeface="Arial"/>
                <a:ea typeface="+mn-ea"/>
                <a:cs typeface="+mn-cs"/>
              </a:rPr>
              <a:t>After first dose has been withdrawn</a:t>
            </a:r>
          </a:p>
        </p:txBody>
      </p:sp>
      <p:sp>
        <p:nvSpPr>
          <p:cNvPr id="28" name="Oval 27">
            <a:extLst>
              <a:ext uri="{FF2B5EF4-FFF2-40B4-BE49-F238E27FC236}">
                <a16:creationId xmlns:a16="http://schemas.microsoft.com/office/drawing/2014/main" id="{AC6A397B-7485-A8B7-41DB-09CD823115A6}"/>
              </a:ext>
            </a:extLst>
          </p:cNvPr>
          <p:cNvSpPr/>
          <p:nvPr/>
        </p:nvSpPr>
        <p:spPr>
          <a:xfrm>
            <a:off x="5825837" y="3073904"/>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6      </a:t>
            </a:r>
            <a:r>
              <a:rPr kumimoji="0" lang="en-GB" sz="1800" b="1" i="0" u="none" strike="noStrike" kern="1200" cap="none" spc="0" normalizeH="0" baseline="0" noProof="0">
                <a:ln>
                  <a:noFill/>
                </a:ln>
                <a:solidFill>
                  <a:srgbClr val="FF0000"/>
                </a:solidFill>
                <a:effectLst/>
                <a:uLnTx/>
                <a:uFillTx/>
                <a:latin typeface="Arial"/>
                <a:ea typeface="+mn-ea"/>
                <a:cs typeface="+mn-cs"/>
              </a:rPr>
              <a:t>Hours</a:t>
            </a:r>
          </a:p>
        </p:txBody>
      </p:sp>
      <p:sp>
        <p:nvSpPr>
          <p:cNvPr id="29" name="Rectangle: Rounded Corners 28">
            <a:extLst>
              <a:ext uri="{FF2B5EF4-FFF2-40B4-BE49-F238E27FC236}">
                <a16:creationId xmlns:a16="http://schemas.microsoft.com/office/drawing/2014/main" id="{2AD7E23B-695C-F143-3322-0B977CD62496}"/>
              </a:ext>
            </a:extLst>
          </p:cNvPr>
          <p:cNvSpPr/>
          <p:nvPr/>
        </p:nvSpPr>
        <p:spPr>
          <a:xfrm>
            <a:off x="7052626" y="3209705"/>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0" name="TextBox 29">
            <a:extLst>
              <a:ext uri="{FF2B5EF4-FFF2-40B4-BE49-F238E27FC236}">
                <a16:creationId xmlns:a16="http://schemas.microsoft.com/office/drawing/2014/main" id="{0F494885-3076-BAEC-2113-695CFF17CBA1}"/>
              </a:ext>
            </a:extLst>
          </p:cNvPr>
          <p:cNvSpPr txBox="1"/>
          <p:nvPr/>
        </p:nvSpPr>
        <p:spPr>
          <a:xfrm>
            <a:off x="7191105" y="3263998"/>
            <a:ext cx="2775120"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Refrigerate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 or room temperature</a:t>
            </a:r>
          </a:p>
        </p:txBody>
      </p:sp>
      <p:sp>
        <p:nvSpPr>
          <p:cNvPr id="31" name="TextBox 30">
            <a:extLst>
              <a:ext uri="{FF2B5EF4-FFF2-40B4-BE49-F238E27FC236}">
                <a16:creationId xmlns:a16="http://schemas.microsoft.com/office/drawing/2014/main" id="{E5CA11B9-3463-2C38-4364-ADCBEA2A96F3}"/>
              </a:ext>
            </a:extLst>
          </p:cNvPr>
          <p:cNvSpPr txBox="1"/>
          <p:nvPr/>
        </p:nvSpPr>
        <p:spPr>
          <a:xfrm>
            <a:off x="7476376" y="2840373"/>
            <a:ext cx="20441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  Maximum time</a:t>
            </a:r>
          </a:p>
        </p:txBody>
      </p:sp>
      <p:sp>
        <p:nvSpPr>
          <p:cNvPr id="33" name="TextBox 32">
            <a:extLst>
              <a:ext uri="{FF2B5EF4-FFF2-40B4-BE49-F238E27FC236}">
                <a16:creationId xmlns:a16="http://schemas.microsoft.com/office/drawing/2014/main" id="{688C1E69-B9F9-D1E5-98F8-F5288406431F}"/>
              </a:ext>
            </a:extLst>
          </p:cNvPr>
          <p:cNvSpPr txBox="1"/>
          <p:nvPr/>
        </p:nvSpPr>
        <p:spPr>
          <a:xfrm>
            <a:off x="5825838" y="4553304"/>
            <a:ext cx="6366162" cy="1754326"/>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Vial should be held between  </a:t>
            </a:r>
            <a:r>
              <a:rPr lang="en-GB">
                <a:solidFill>
                  <a:srgbClr val="212A73"/>
                </a:solidFill>
                <a:latin typeface="Arial"/>
              </a:rPr>
              <a:t>+</a:t>
            </a:r>
            <a:r>
              <a:rPr kumimoji="0" lang="en-GB" sz="1800" b="0" i="0" u="none" strike="noStrike" kern="1200" cap="none" spc="0" normalizeH="0" baseline="0" noProof="0">
                <a:ln>
                  <a:noFill/>
                </a:ln>
                <a:solidFill>
                  <a:srgbClr val="212A73"/>
                </a:solidFill>
                <a:effectLst/>
                <a:uLnTx/>
                <a:uFillTx/>
                <a:latin typeface="Arial"/>
                <a:ea typeface="+mn-ea"/>
                <a:cs typeface="+mn-cs"/>
              </a:rPr>
              <a:t>2°C to </a:t>
            </a:r>
            <a:r>
              <a:rPr lang="en-GB">
                <a:solidFill>
                  <a:srgbClr val="212A73"/>
                </a:solidFill>
                <a:latin typeface="Arial"/>
              </a:rPr>
              <a:t>+</a:t>
            </a:r>
            <a:r>
              <a:rPr kumimoji="0" lang="en-GB" sz="1800" b="0" i="0" u="none" strike="noStrike" kern="1200" cap="none" spc="0" normalizeH="0" baseline="0" noProof="0">
                <a:ln>
                  <a:noFill/>
                </a:ln>
                <a:solidFill>
                  <a:srgbClr val="212A73"/>
                </a:solidFill>
                <a:effectLst/>
                <a:uLnTx/>
                <a:uFillTx/>
                <a:latin typeface="Arial"/>
                <a:ea typeface="+mn-ea"/>
                <a:cs typeface="+mn-cs"/>
              </a:rPr>
              <a:t>25°C.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Record the date and time of discard on the vial label. Once the vial has been punctured to withdraw the initial dose, the vaccine should be used immediately and be </a:t>
            </a:r>
            <a:r>
              <a:rPr kumimoji="0" lang="en-GB" sz="1800" b="1" i="0" u="none" strike="noStrike" kern="1200" cap="none" spc="0" normalizeH="0" baseline="0" noProof="0">
                <a:ln>
                  <a:noFill/>
                </a:ln>
                <a:solidFill>
                  <a:srgbClr val="212A73"/>
                </a:solidFill>
                <a:effectLst/>
                <a:uLnTx/>
                <a:uFillTx/>
                <a:latin typeface="Arial"/>
                <a:ea typeface="+mn-ea"/>
                <a:cs typeface="+mn-cs"/>
              </a:rPr>
              <a:t>discarded after 6 hours.  </a:t>
            </a:r>
            <a:endParaRPr lang="en-GB" sz="1800" b="1"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pic>
        <p:nvPicPr>
          <p:cNvPr id="4" name="Content Placeholder 3">
            <a:extLst>
              <a:ext uri="{FF2B5EF4-FFF2-40B4-BE49-F238E27FC236}">
                <a16:creationId xmlns:a16="http://schemas.microsoft.com/office/drawing/2014/main" id="{E4F19D65-32FC-ED54-D44E-9BCC3BC00180}"/>
              </a:ext>
            </a:extLst>
          </p:cNvPr>
          <p:cNvPicPr>
            <a:picLocks noGrp="1" noChangeAspect="1"/>
          </p:cNvPicPr>
          <p:nvPr>
            <p:ph idx="1"/>
          </p:nvPr>
        </p:nvPicPr>
        <p:blipFill>
          <a:blip r:embed="rId3"/>
          <a:stretch>
            <a:fillRect/>
          </a:stretch>
        </p:blipFill>
        <p:spPr>
          <a:xfrm>
            <a:off x="2465536" y="1106809"/>
            <a:ext cx="1213972" cy="1698380"/>
          </a:xfrm>
          <a:prstGeom prst="rect">
            <a:avLst/>
          </a:prstGeom>
        </p:spPr>
      </p:pic>
      <p:pic>
        <p:nvPicPr>
          <p:cNvPr id="7" name="Content Placeholder 3">
            <a:extLst>
              <a:ext uri="{FF2B5EF4-FFF2-40B4-BE49-F238E27FC236}">
                <a16:creationId xmlns:a16="http://schemas.microsoft.com/office/drawing/2014/main" id="{1405712F-1FF1-D1B1-4271-FED1D65C20C1}"/>
              </a:ext>
            </a:extLst>
          </p:cNvPr>
          <p:cNvPicPr>
            <a:picLocks noChangeAspect="1"/>
          </p:cNvPicPr>
          <p:nvPr/>
        </p:nvPicPr>
        <p:blipFill>
          <a:blip r:embed="rId3"/>
          <a:stretch>
            <a:fillRect/>
          </a:stretch>
        </p:blipFill>
        <p:spPr>
          <a:xfrm>
            <a:off x="7845450" y="1106809"/>
            <a:ext cx="1213972" cy="1698380"/>
          </a:xfrm>
          <a:prstGeom prst="rect">
            <a:avLst/>
          </a:prstGeom>
        </p:spPr>
      </p:pic>
      <p:sp>
        <p:nvSpPr>
          <p:cNvPr id="12" name="TextBox 11">
            <a:extLst>
              <a:ext uri="{FF2B5EF4-FFF2-40B4-BE49-F238E27FC236}">
                <a16:creationId xmlns:a16="http://schemas.microsoft.com/office/drawing/2014/main" id="{F9906CC4-264F-B2EA-9023-FACD923A256B}"/>
              </a:ext>
            </a:extLst>
          </p:cNvPr>
          <p:cNvSpPr txBox="1"/>
          <p:nvPr/>
        </p:nvSpPr>
        <p:spPr>
          <a:xfrm>
            <a:off x="71918" y="6170982"/>
            <a:ext cx="1093170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Spikevax JN.1 0.1 mg/mL dispersion for injection - Summary of Product Characteristics (SmPC) - (</a:t>
            </a:r>
            <a:r>
              <a:rPr kumimoji="0" lang="en-GB" sz="1800" b="0" i="0" u="none" strike="noStrike" kern="1200" cap="none" spc="0" normalizeH="0" baseline="0" noProof="0" err="1">
                <a:ln>
                  <a:noFill/>
                </a:ln>
                <a:solidFill>
                  <a:srgbClr val="212A73"/>
                </a:solidFill>
                <a:effectLst/>
                <a:uLnTx/>
                <a:uFillTx/>
                <a:latin typeface="Arial"/>
                <a:ea typeface="+mn-ea"/>
                <a:cs typeface="+mn-cs"/>
                <a:hlinkClick r:id="rId4"/>
              </a:rPr>
              <a:t>emc</a:t>
            </a: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 (medicines.org.uk)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2426297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96518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9E2A-210E-9D2B-255E-EA374605E084}"/>
              </a:ext>
            </a:extLst>
          </p:cNvPr>
          <p:cNvSpPr>
            <a:spLocks noGrp="1"/>
          </p:cNvSpPr>
          <p:nvPr>
            <p:ph type="title"/>
          </p:nvPr>
        </p:nvSpPr>
        <p:spPr>
          <a:xfrm>
            <a:off x="838200" y="0"/>
            <a:ext cx="10515600" cy="1325563"/>
          </a:xfrm>
        </p:spPr>
        <p:txBody>
          <a:bodyPr/>
          <a:lstStyle/>
          <a:p>
            <a:r>
              <a:rPr lang="en-GB" sz="3600" b="1"/>
              <a:t>List of excipients</a:t>
            </a:r>
          </a:p>
        </p:txBody>
      </p:sp>
      <p:sp>
        <p:nvSpPr>
          <p:cNvPr id="3" name="Content Placeholder 2">
            <a:extLst>
              <a:ext uri="{FF2B5EF4-FFF2-40B4-BE49-F238E27FC236}">
                <a16:creationId xmlns:a16="http://schemas.microsoft.com/office/drawing/2014/main" id="{2B4AC67E-2296-BCDD-9A17-DE2C60AE9F15}"/>
              </a:ext>
            </a:extLst>
          </p:cNvPr>
          <p:cNvSpPr>
            <a:spLocks noGrp="1"/>
          </p:cNvSpPr>
          <p:nvPr>
            <p:ph idx="1"/>
          </p:nvPr>
        </p:nvSpPr>
        <p:spPr>
          <a:xfrm>
            <a:off x="838200" y="514591"/>
            <a:ext cx="10515600" cy="4351338"/>
          </a:xfrm>
        </p:spPr>
        <p:txBody>
          <a:bodyPr/>
          <a:lstStyle/>
          <a:p>
            <a:pPr marL="0" indent="0">
              <a:buNone/>
            </a:pPr>
            <a:r>
              <a:rPr lang="en-GB" sz="2000">
                <a:solidFill>
                  <a:srgbClr val="002060"/>
                </a:solidFill>
                <a:ea typeface="Source Sans Pro"/>
                <a:cs typeface="+mn-cs"/>
              </a:rPr>
              <a:t>Moderna Spikevax® JN.1</a:t>
            </a:r>
            <a:r>
              <a:rPr lang="en-GB" sz="2000">
                <a:solidFill>
                  <a:srgbClr val="002060"/>
                </a:solidFill>
              </a:rPr>
              <a:t> COVID-19 vaccine </a:t>
            </a:r>
            <a:r>
              <a:rPr lang="en-GB" sz="2000"/>
              <a:t>contains:</a:t>
            </a:r>
          </a:p>
          <a:p>
            <a:r>
              <a:rPr lang="en-GB" sz="2000"/>
              <a:t>Polyethylene glycol/macrogol (PEG) as part of PEG2000- DMG. </a:t>
            </a:r>
          </a:p>
          <a:p>
            <a:r>
              <a:rPr lang="en-GB" sz="2000"/>
              <a:t>SM-102 (heptadecan-9-yl 8-{(2-hydroxyethyl)[6-oxo-6-(</a:t>
            </a:r>
            <a:r>
              <a:rPr lang="en-GB" sz="2000" err="1"/>
              <a:t>undecyloxy</a:t>
            </a:r>
            <a:r>
              <a:rPr lang="en-GB" sz="2000"/>
              <a:t>)hexyl]amino} octanoate)</a:t>
            </a:r>
          </a:p>
          <a:p>
            <a:r>
              <a:rPr lang="en-GB" sz="2000"/>
              <a:t>Cholesterol</a:t>
            </a:r>
          </a:p>
          <a:p>
            <a:r>
              <a:rPr lang="en-GB" sz="2000"/>
              <a:t>1,2-distearoyl-sn-glycero-3-phosphocholine (DSPC)</a:t>
            </a:r>
          </a:p>
          <a:p>
            <a:r>
              <a:rPr lang="en-GB" sz="2000"/>
              <a:t>1,2-Dimyristoyl-rac-glycero-3-methoxypolyethylene glycol-2000 (PEG2000-DMG) </a:t>
            </a:r>
          </a:p>
          <a:p>
            <a:r>
              <a:rPr lang="en-GB" sz="2000"/>
              <a:t>Trometamol</a:t>
            </a:r>
          </a:p>
          <a:p>
            <a:r>
              <a:rPr lang="en-GB" sz="2000"/>
              <a:t>Trometamol hydrochloride</a:t>
            </a:r>
          </a:p>
          <a:p>
            <a:r>
              <a:rPr lang="en-GB" sz="2000"/>
              <a:t> Acetic acid</a:t>
            </a:r>
          </a:p>
          <a:p>
            <a:r>
              <a:rPr lang="en-GB" sz="2000"/>
              <a:t>Sodium acetate trihydrate</a:t>
            </a:r>
          </a:p>
          <a:p>
            <a:r>
              <a:rPr lang="en-GB" sz="2000"/>
              <a:t>Sucrose </a:t>
            </a:r>
          </a:p>
          <a:p>
            <a:r>
              <a:rPr lang="en-GB" sz="2000"/>
              <a:t>Water for injections </a:t>
            </a:r>
          </a:p>
        </p:txBody>
      </p:sp>
      <p:sp>
        <p:nvSpPr>
          <p:cNvPr id="5" name="Slide Number Placeholder 4">
            <a:extLst>
              <a:ext uri="{FF2B5EF4-FFF2-40B4-BE49-F238E27FC236}">
                <a16:creationId xmlns:a16="http://schemas.microsoft.com/office/drawing/2014/main" id="{C524DC7C-1F45-7D3B-B599-0BF547183A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453939F0-4690-9876-121F-EC6C776E8D0B}"/>
              </a:ext>
            </a:extLst>
          </p:cNvPr>
          <p:cNvSpPr txBox="1"/>
          <p:nvPr/>
        </p:nvSpPr>
        <p:spPr>
          <a:xfrm>
            <a:off x="760287" y="5553240"/>
            <a:ext cx="10931704"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Spikevax JN.1 0.1 mg/mL dispersion for injection - Summary of Product Characteristics (SmPC) - (</a:t>
            </a:r>
            <a:r>
              <a:rPr kumimoji="0" lang="en-GB" sz="1800" b="0" i="0" u="none" strike="noStrike" kern="1200" cap="none" spc="0" normalizeH="0" baseline="0" noProof="0" err="1">
                <a:ln>
                  <a:noFill/>
                </a:ln>
                <a:solidFill>
                  <a:srgbClr val="212A73"/>
                </a:solidFill>
                <a:effectLst/>
                <a:uLnTx/>
                <a:uFillTx/>
                <a:latin typeface="Arial"/>
                <a:ea typeface="+mn-ea"/>
                <a:cs typeface="+mn-cs"/>
                <a:hlinkClick r:id="rId2"/>
              </a:rPr>
              <a:t>emc</a:t>
            </a: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 (medicines.org.uk)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2364526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5"/>
            <a:ext cx="10515600" cy="1325563"/>
          </a:xfrm>
        </p:spPr>
        <p:txBody>
          <a:bodyPr>
            <a:normAutofit/>
          </a:bodyPr>
          <a:lstStyle/>
          <a:p>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60295" y="1140380"/>
            <a:ext cx="11299522" cy="4851346"/>
          </a:xfrm>
        </p:spPr>
        <p:txBody>
          <a:bodyPr/>
          <a:lstStyle/>
          <a:p>
            <a:r>
              <a:rPr lang="en-GB" sz="2000"/>
              <a:t>The </a:t>
            </a:r>
            <a:r>
              <a:rPr lang="en-GB" sz="2000">
                <a:solidFill>
                  <a:srgbClr val="002060"/>
                </a:solidFill>
                <a:ea typeface="Source Sans Pro"/>
                <a:cs typeface="+mn-cs"/>
              </a:rPr>
              <a:t>Moderna Spikevax®  JN.1</a:t>
            </a:r>
            <a:r>
              <a:rPr lang="en-GB" sz="2000">
                <a:solidFill>
                  <a:srgbClr val="002060"/>
                </a:solidFill>
              </a:rPr>
              <a:t> </a:t>
            </a:r>
            <a:r>
              <a:rPr lang="en-GB" sz="2000"/>
              <a:t>COVID-19 vaccine 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a:t>Patients with undiagnosed PEG allergy often have a history of immediate onset-unexplained anaphylaxis or anaphylaxis to multiple classes of drugs or an unexplained anaphylaxis. Such individuals </a:t>
            </a:r>
            <a:r>
              <a:rPr lang="en-GB" sz="2000" b="1"/>
              <a:t>should not be vaccinated with</a:t>
            </a:r>
            <a:r>
              <a:rPr lang="en-GB" sz="1800">
                <a:effectLst/>
                <a:latin typeface="Arial" panose="020B0604020202020204" pitchFamily="34" charset="0"/>
                <a:ea typeface="Calibri" panose="020F0502020204030204" pitchFamily="34" charset="0"/>
              </a:rPr>
              <a:t> </a:t>
            </a:r>
            <a:r>
              <a:rPr lang="en-GB" sz="2000" b="1">
                <a:solidFill>
                  <a:srgbClr val="002060"/>
                </a:solidFill>
                <a:ea typeface="Source Sans Pro"/>
                <a:cs typeface="+mn-cs"/>
              </a:rPr>
              <a:t>Moderna Spikevax® JN.1</a:t>
            </a:r>
            <a:r>
              <a:rPr lang="en-GB" sz="2000" b="1">
                <a:solidFill>
                  <a:srgbClr val="002060"/>
                </a:solidFill>
              </a:rPr>
              <a:t> </a:t>
            </a:r>
            <a:r>
              <a:rPr lang="en-GB" sz="2000" b="1"/>
              <a:t>COVID-19  mRNA vaccine </a:t>
            </a:r>
            <a:r>
              <a:rPr lang="en-GB" sz="2000" b="1">
                <a:effectLst/>
                <a:latin typeface="+mj-lt"/>
                <a:ea typeface="Calibri" panose="020F0502020204030204" pitchFamily="34" charset="0"/>
              </a:rPr>
              <a:t>(or any other COVID-19 vaccine containing polyethylene glycol (PEG))</a:t>
            </a:r>
            <a:r>
              <a:rPr lang="en-GB" sz="2000" b="1"/>
              <a:t> except on the expert advice of an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Arial"/>
                <a:ea typeface="+mn-ea"/>
                <a:cs typeface="+mn-cs"/>
              </a:rPr>
              <a:t>20</a:t>
            </a:r>
          </a:p>
        </p:txBody>
      </p:sp>
    </p:spTree>
    <p:extLst>
      <p:ext uri="{BB962C8B-B14F-4D97-AF65-F5344CB8AC3E}">
        <p14:creationId xmlns:p14="http://schemas.microsoft.com/office/powerpoint/2010/main" val="134043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6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 </a:t>
            </a:r>
            <a:r>
              <a:rPr lang="en-GB" sz="3600" b="1">
                <a:solidFill>
                  <a:srgbClr val="002060"/>
                </a:solidFill>
                <a:ea typeface="Source Sans Pro"/>
                <a:cs typeface="+mn-cs"/>
              </a:rPr>
              <a:t>Moderna Spikevax® JN.1</a:t>
            </a:r>
            <a:r>
              <a:rPr lang="en-GB" sz="3600" b="1">
                <a:solidFill>
                  <a:srgbClr val="002060"/>
                </a:solidFill>
              </a:rPr>
              <a:t>  </a:t>
            </a:r>
            <a:br>
              <a:rPr lang="en-GB" sz="3600" b="1">
                <a:solidFill>
                  <a:srgbClr val="002060"/>
                </a:solidFill>
              </a:rPr>
            </a:br>
            <a:r>
              <a:rPr lang="en-GB" sz="3600" b="1">
                <a:solidFill>
                  <a:srgbClr val="002060"/>
                </a:solidFill>
              </a:rPr>
              <a:t>COVID-19 vaccine</a:t>
            </a:r>
            <a:endParaRPr lang="en-GB" sz="36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325610" y="1270819"/>
            <a:ext cx="11705970" cy="4829191"/>
          </a:xfrm>
        </p:spPr>
        <p:txBody>
          <a:bodyPr/>
          <a:lstStyle/>
          <a:p>
            <a:pPr marL="0" indent="0" fontAlgn="base">
              <a:buNone/>
            </a:pPr>
            <a:r>
              <a:rPr lang="en-GB" sz="2000"/>
              <a:t>Before giving the vaccine, you need to check whether the person to be vaccinated:</a:t>
            </a:r>
          </a:p>
          <a:p>
            <a:pPr fontAlgn="base">
              <a:buFont typeface="Courier New" panose="02070309020205020404" pitchFamily="49" charset="0"/>
              <a:buChar char="o"/>
            </a:pPr>
            <a:r>
              <a:rPr lang="en-GB" sz="2000"/>
              <a:t>is eligible to receive the </a:t>
            </a:r>
            <a:r>
              <a:rPr lang="en-GB" sz="2000">
                <a:solidFill>
                  <a:srgbClr val="002060"/>
                </a:solidFill>
                <a:ea typeface="Source Sans Pro"/>
                <a:cs typeface="+mn-cs"/>
              </a:rPr>
              <a:t>Moderna Spikevax® JN.1</a:t>
            </a:r>
            <a:r>
              <a:rPr lang="en-GB" sz="2000">
                <a:solidFill>
                  <a:srgbClr val="002060"/>
                </a:solidFill>
              </a:rPr>
              <a:t> COVID-19 vaccine</a:t>
            </a:r>
            <a:r>
              <a:rPr lang="en-GB" sz="2000"/>
              <a:t>.</a:t>
            </a:r>
          </a:p>
          <a:p>
            <a:pPr fontAlgn="base">
              <a:buFont typeface="Courier New" panose="02070309020205020404" pitchFamily="49" charset="0"/>
              <a:buChar char="o"/>
            </a:pPr>
            <a:r>
              <a:rPr lang="en-GB" sz="2000"/>
              <a:t>has any contraindications or precautions to </a:t>
            </a:r>
            <a:r>
              <a:rPr lang="en-GB" sz="2000">
                <a:solidFill>
                  <a:srgbClr val="002060"/>
                </a:solidFill>
                <a:ea typeface="Source Sans Pro"/>
                <a:cs typeface="+mn-cs"/>
              </a:rPr>
              <a:t>Moderna Spikevax® JN.1</a:t>
            </a:r>
            <a:r>
              <a:rPr lang="en-GB" sz="2000">
                <a:solidFill>
                  <a:srgbClr val="002060"/>
                </a:solidFill>
              </a:rPr>
              <a:t> COVID-19 vaccine.</a:t>
            </a:r>
            <a:endParaRPr lang="en-GB" sz="2000"/>
          </a:p>
          <a:p>
            <a:pPr lvl="0" fontAlgn="base">
              <a:buFont typeface="Courier New" panose="02070309020205020404" pitchFamily="49" charset="0"/>
              <a:buChar char="o"/>
            </a:pPr>
            <a:r>
              <a:rPr lang="en-GB" sz="2000"/>
              <a:t>has not received any COVID-19 vaccination in the previous 3 months. The </a:t>
            </a:r>
            <a:r>
              <a:rPr lang="en-GB" sz="2000" u="sng">
                <a:hlinkClick r:id="rId3"/>
              </a:rPr>
              <a:t>Green Book COVID-19 chapter 14a</a:t>
            </a:r>
            <a:r>
              <a:rPr lang="en-GB" sz="20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fontAlgn="base"/>
            <a:r>
              <a:rPr lang="en-GB" sz="2000"/>
              <a:t>The only exceptions to the 3 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a:hlinkClick r:id="rId3"/>
              </a:rPr>
              <a:t>Green Book COVID-19 chapter 14a</a:t>
            </a:r>
            <a:endParaRPr lang="en-GB" sz="2000"/>
          </a:p>
          <a:p>
            <a:pPr lvl="0" fontAlgn="base"/>
            <a:r>
              <a:rPr lang="en-GB" sz="2000" b="1"/>
              <a:t>Operational flexibility is permitted to offer the seasonal dose to eligible individuals expected to reach the target age during campaign windows.</a:t>
            </a:r>
          </a:p>
          <a:p>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45986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36525"/>
            <a:ext cx="12106940" cy="1325563"/>
          </a:xfrm>
        </p:spPr>
        <p:txBody>
          <a:bodyPr/>
          <a:lstStyle/>
          <a:p>
            <a:pPr algn="ctr"/>
            <a:r>
              <a:rPr lang="en-GB" sz="3600" b="1"/>
              <a:t>Contraindications -</a:t>
            </a:r>
            <a:r>
              <a:rPr lang="en-GB" sz="3600" b="1">
                <a:solidFill>
                  <a:srgbClr val="002060"/>
                </a:solidFill>
                <a:ea typeface="Source Sans Pro"/>
                <a:cs typeface="+mn-cs"/>
              </a:rPr>
              <a:t> Moderna Spikevax® JN.1</a:t>
            </a:r>
            <a:r>
              <a:rPr lang="en-GB" sz="3600" b="1">
                <a:solidFill>
                  <a:srgbClr val="002060"/>
                </a:solidFill>
              </a:rPr>
              <a:t> </a:t>
            </a:r>
            <a:br>
              <a:rPr lang="en-GB" sz="3600" b="1">
                <a:solidFill>
                  <a:srgbClr val="002060"/>
                </a:solidFill>
              </a:rPr>
            </a:br>
            <a:r>
              <a:rPr lang="en-GB" sz="3600" b="1">
                <a:solidFill>
                  <a:srgbClr val="002060"/>
                </a:solidFill>
              </a:rPr>
              <a:t> COVID-19 vaccine</a:t>
            </a:r>
            <a:r>
              <a:rPr lang="en-GB" sz="3600" b="1"/>
              <a:t>  </a:t>
            </a:r>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595868"/>
            <a:ext cx="11090097" cy="4760482"/>
          </a:xfrm>
        </p:spPr>
        <p:txBody>
          <a:bodyPr/>
          <a:lstStyle/>
          <a:p>
            <a:r>
              <a:rPr lang="en-GB" sz="1800"/>
              <a:t>Vaccination should be postponed in individuals suffering from acute severe febrile illness or acute infection. The presence of a minor infection and/or low-grade fever should not delay vaccination. </a:t>
            </a:r>
          </a:p>
          <a:p>
            <a:pPr lvl="0"/>
            <a:r>
              <a:rPr lang="en-GB" sz="1800">
                <a:effectLst/>
                <a:ea typeface="Calibri" panose="020F0502020204030204" pitchFamily="34" charset="0"/>
              </a:rPr>
              <a:t>The vaccine is contraindicated in those who have had a previous systemic allergic reaction (including immediate-onset anaphylaxis) to:</a:t>
            </a:r>
            <a:endParaRPr lang="en-GB" sz="1800">
              <a:effectLst/>
              <a:ea typeface="Times New Roman" panose="02020603050405020304" pitchFamily="18" charset="0"/>
            </a:endParaRPr>
          </a:p>
          <a:p>
            <a:pPr marL="742950" lvl="1" indent="-285750">
              <a:buFont typeface="Courier New" panose="02070309020205020404" pitchFamily="49" charset="0"/>
              <a:buChar char="o"/>
            </a:pPr>
            <a:r>
              <a:rPr lang="en-GB" sz="1800">
                <a:effectLst/>
                <a:ea typeface="Calibri" panose="020F0502020204030204" pitchFamily="34" charset="0"/>
              </a:rPr>
              <a:t>a previous dose of a </a:t>
            </a:r>
            <a:r>
              <a:rPr lang="en-GB" sz="1800">
                <a:effectLst/>
                <a:latin typeface="Arial" panose="020B0604020202020204" pitchFamily="34" charset="0"/>
                <a:ea typeface="Times New Roman" panose="02020603050405020304" pitchFamily="18" charset="0"/>
              </a:rPr>
              <a:t>COVID-19 mRNA vaccine</a:t>
            </a:r>
            <a:endParaRPr lang="en-GB" sz="1800">
              <a:effectLst/>
              <a:ea typeface="Times New Roman" panose="02020603050405020304" pitchFamily="18" charset="0"/>
            </a:endParaRPr>
          </a:p>
          <a:p>
            <a:pPr marL="742950" lvl="1" indent="-285750">
              <a:buFont typeface="Courier New" panose="02070309020205020404" pitchFamily="49" charset="0"/>
              <a:buChar char="o"/>
            </a:pPr>
            <a:r>
              <a:rPr lang="en-GB" sz="1800">
                <a:effectLst/>
                <a:ea typeface="Calibri" panose="020F0502020204030204" pitchFamily="34" charset="0"/>
              </a:rPr>
              <a:t>any component (excipient) of the </a:t>
            </a:r>
            <a:r>
              <a:rPr lang="en-GB" sz="1800">
                <a:effectLst/>
                <a:latin typeface="Arial" panose="020B0604020202020204" pitchFamily="34" charset="0"/>
                <a:ea typeface="Times New Roman" panose="02020603050405020304" pitchFamily="18" charset="0"/>
              </a:rPr>
              <a:t>COVID-19 mRNA vaccine</a:t>
            </a:r>
            <a:endParaRPr lang="en-GB" sz="1800">
              <a:effectLst/>
              <a:latin typeface="Times New Roman" panose="02020603050405020304" pitchFamily="18" charset="0"/>
              <a:ea typeface="Times New Roman" panose="02020603050405020304" pitchFamily="18" charset="0"/>
            </a:endParaRPr>
          </a:p>
          <a:p>
            <a:pPr marL="457200" lvl="1" indent="0">
              <a:buNone/>
            </a:pPr>
            <a:endParaRPr lang="en-GB" sz="18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a:effectLst/>
                <a:latin typeface="Arial" panose="020B0604020202020204" pitchFamily="34" charset="0"/>
                <a:ea typeface="Times New Roman" panose="02020603050405020304" pitchFamily="18" charset="0"/>
                <a:cs typeface="Times New Roman" panose="02020603050405020304" pitchFamily="18" charset="0"/>
              </a:rPr>
              <a:t>G</a:t>
            </a:r>
            <a:r>
              <a:rPr lang="en-GB" sz="18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88521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a:t>Consumables for use with</a:t>
            </a:r>
            <a:r>
              <a:rPr lang="en-GB" sz="3200" b="1">
                <a:effectLst/>
                <a:latin typeface="Arial" panose="020B0604020202020204" pitchFamily="34" charset="0"/>
                <a:ea typeface="Calibri" panose="020F0502020204030204" pitchFamily="34" charset="0"/>
              </a:rPr>
              <a:t> </a:t>
            </a:r>
            <a:r>
              <a:rPr lang="en-GB" sz="3200" b="1">
                <a:solidFill>
                  <a:srgbClr val="002060"/>
                </a:solidFill>
                <a:ea typeface="Source Sans Pro"/>
                <a:cs typeface="+mn-cs"/>
              </a:rPr>
              <a:t>Moderna Spikevax® JN.1</a:t>
            </a:r>
            <a:r>
              <a:rPr lang="en-GB" sz="3200" baseline="30000">
                <a:solidFill>
                  <a:srgbClr val="002060"/>
                </a:solidFill>
                <a:effectLst/>
                <a:latin typeface="Arial" panose="020B0604020202020204" pitchFamily="34" charset="0"/>
                <a:ea typeface="Times New Roman" panose="02020603050405020304" pitchFamily="18" charset="0"/>
              </a:rPr>
              <a:t> </a:t>
            </a:r>
            <a:r>
              <a:rPr lang="en-GB" sz="3200" b="1">
                <a:solidFill>
                  <a:srgbClr val="002060"/>
                </a:solidFill>
                <a:effectLst/>
                <a:latin typeface="+mn-lt"/>
                <a:ea typeface="Times New Roman" panose="02020603050405020304" pitchFamily="18" charset="0"/>
              </a:rPr>
              <a:t>0.1mg/mL/dose dispersion for injection - </a:t>
            </a:r>
            <a:r>
              <a:rPr lang="en-GB" sz="3200" b="1">
                <a:solidFill>
                  <a:srgbClr val="002060"/>
                </a:solidFill>
                <a:latin typeface="+mn-lt"/>
              </a:rPr>
              <a:t>COVID-19 vaccine</a:t>
            </a:r>
            <a:br>
              <a:rPr lang="en-GB" sz="4000" b="1">
                <a:solidFill>
                  <a:schemeClr val="accent1">
                    <a:lumMod val="50000"/>
                  </a:schemeClr>
                </a:solidFill>
                <a:latin typeface="+mn-lt"/>
              </a:rPr>
            </a:br>
            <a:br>
              <a:rPr lang="en-GB" sz="3200" b="1"/>
            </a:br>
            <a:r>
              <a:rPr lang="en-GB" sz="3200" b="1"/>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530734"/>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Safety Needles:</a:t>
            </a:r>
            <a:endParaRPr lang="en-GB" sz="2000"/>
          </a:p>
          <a:p>
            <a:r>
              <a:rPr lang="en-GB" sz="2000">
                <a:effectLst/>
                <a:ea typeface="Calibri" panose="020F0502020204030204" pitchFamily="34" charset="0"/>
              </a:rPr>
              <a:t>GBUK Safety Syringe 1ml 25G x 25mm with needle cover will be supplied with </a:t>
            </a:r>
            <a:r>
              <a:rPr lang="en-GB" sz="2000">
                <a:solidFill>
                  <a:srgbClr val="002060"/>
                </a:solidFill>
                <a:ea typeface="Source Sans Pro"/>
                <a:cs typeface="+mn-cs"/>
              </a:rPr>
              <a:t>Moderna Spikevax® JN.1</a:t>
            </a:r>
            <a:r>
              <a:rPr lang="en-GB" sz="2000" baseline="30000">
                <a:solidFill>
                  <a:srgbClr val="002060"/>
                </a:solidFill>
                <a:effectLst/>
                <a:latin typeface="Arial" panose="020B0604020202020204" pitchFamily="34" charset="0"/>
                <a:ea typeface="Times New Roman" panose="02020603050405020304" pitchFamily="18" charset="0"/>
              </a:rPr>
              <a:t> </a:t>
            </a:r>
            <a:r>
              <a:rPr lang="en-GB" sz="2000">
                <a:solidFill>
                  <a:srgbClr val="002060"/>
                </a:solidFill>
                <a:effectLst/>
                <a:latin typeface="+mn-lt"/>
                <a:ea typeface="Times New Roman" panose="02020603050405020304" pitchFamily="18" charset="0"/>
              </a:rPr>
              <a:t>0.1mg/mL/dose dispersion for injection </a:t>
            </a:r>
            <a:endParaRPr lang="en-GB" sz="2000">
              <a:effectLst/>
              <a:ea typeface="Calibri" panose="020F0502020204030204" pitchFamily="34" charset="0"/>
            </a:endParaRPr>
          </a:p>
          <a:p>
            <a:pPr marL="0" indent="0">
              <a:buNone/>
            </a:pPr>
            <a:r>
              <a:rPr lang="en-GB" sz="2000" b="1">
                <a:effectLst/>
                <a:ea typeface="Calibri" panose="020F0502020204030204" pitchFamily="34" charset="0"/>
              </a:rPr>
              <a:t>   Play training video*</a:t>
            </a:r>
            <a:r>
              <a:rPr lang="en-GB" sz="2000">
                <a:effectLst/>
                <a:ea typeface="Calibri" panose="020F0502020204030204" pitchFamily="34" charset="0"/>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r>
              <a:rPr lang="en-GB" sz="2000">
                <a:effectLst/>
                <a:ea typeface="Calibri" panose="020F0502020204030204" pitchFamily="34" charset="0"/>
              </a:rPr>
              <a:t>Reliance Medical Safety Syringe 1ml 25G x </a:t>
            </a:r>
            <a:r>
              <a:rPr lang="en-GB" sz="2000" b="1">
                <a:effectLst/>
                <a:ea typeface="Calibri" panose="020F0502020204030204" pitchFamily="34" charset="0"/>
              </a:rPr>
              <a:t>38mm</a:t>
            </a:r>
            <a:r>
              <a:rPr lang="en-GB" sz="2000">
                <a:effectLst/>
                <a:ea typeface="Calibri" panose="020F0502020204030204" pitchFamily="34" charset="0"/>
              </a:rPr>
              <a:t> with needle cap is available to support vaccination of morbidly obese patients with </a:t>
            </a:r>
            <a:r>
              <a:rPr lang="en-GB" sz="2000">
                <a:solidFill>
                  <a:srgbClr val="002060"/>
                </a:solidFill>
                <a:ea typeface="Source Sans Pro"/>
                <a:cs typeface="+mn-cs"/>
              </a:rPr>
              <a:t>Moderna Spikevax® JN.1</a:t>
            </a:r>
            <a:r>
              <a:rPr lang="en-GB" sz="2000" baseline="30000">
                <a:solidFill>
                  <a:srgbClr val="002060"/>
                </a:solidFill>
                <a:effectLst/>
                <a:latin typeface="Arial" panose="020B0604020202020204" pitchFamily="34" charset="0"/>
                <a:ea typeface="Times New Roman" panose="02020603050405020304" pitchFamily="18" charset="0"/>
              </a:rPr>
              <a:t> </a:t>
            </a:r>
            <a:r>
              <a:rPr lang="en-GB" sz="2000">
                <a:solidFill>
                  <a:srgbClr val="002060"/>
                </a:solidFill>
                <a:effectLst/>
                <a:latin typeface="+mn-lt"/>
                <a:ea typeface="Times New Roman" panose="02020603050405020304" pitchFamily="18" charset="0"/>
              </a:rPr>
              <a:t>0.1mg/mL/dose dispersion for injection </a:t>
            </a:r>
            <a:endParaRPr lang="en-GB" sz="2000"/>
          </a:p>
          <a:p>
            <a:pPr marL="0" indent="0">
              <a:buNone/>
            </a:pPr>
            <a:r>
              <a:rPr lang="en-GB" sz="2000">
                <a:effectLst/>
                <a:ea typeface="Calibri" panose="020F0502020204030204" pitchFamily="34" charset="0"/>
              </a:rPr>
              <a:t>    </a:t>
            </a:r>
            <a:r>
              <a:rPr lang="en-GB" sz="2000" b="1">
                <a:effectLst/>
                <a:ea typeface="Calibri" panose="020F0502020204030204" pitchFamily="34" charset="0"/>
              </a:rPr>
              <a:t>Play training video*</a:t>
            </a:r>
            <a:r>
              <a:rPr lang="en-GB" sz="2000">
                <a:effectLst/>
                <a:ea typeface="Calibri" panose="020F0502020204030204" pitchFamily="34" charset="0"/>
              </a:rPr>
              <a:t>:</a:t>
            </a: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5"/>
              </a:rPr>
              <a:t>Guidance - Public Health Wales (nhs.wales)</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891518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88491" y="22773"/>
            <a:ext cx="12015018" cy="592829"/>
          </a:xfrm>
        </p:spPr>
        <p:txBody>
          <a:bodyPr/>
          <a:lstStyle/>
          <a:p>
            <a:pPr algn="ctr"/>
            <a:r>
              <a:rPr lang="en-GB" sz="3600" b="1">
                <a:solidFill>
                  <a:srgbClr val="002060"/>
                </a:solidFill>
                <a:latin typeface="Arial" panose="020B0604020202020204" pitchFamily="34" charset="0"/>
                <a:cs typeface="Arial" panose="020B0604020202020204" pitchFamily="34" charset="0"/>
              </a:rPr>
              <a:t>GBUK Safety Syringe 1ml 25G x 25mm with needle cover for the administration of </a:t>
            </a:r>
            <a:r>
              <a:rPr lang="en-GB" sz="3600" b="1">
                <a:solidFill>
                  <a:srgbClr val="002060"/>
                </a:solidFill>
                <a:ea typeface="Source Sans Pro"/>
                <a:cs typeface="+mn-cs"/>
              </a:rPr>
              <a:t>Moderna Spikevax® JN.1</a:t>
            </a:r>
            <a:r>
              <a:rPr lang="en-GB" sz="3600" baseline="30000">
                <a:solidFill>
                  <a:srgbClr val="002060"/>
                </a:solidFill>
                <a:effectLst/>
                <a:latin typeface="Arial" panose="020B0604020202020204" pitchFamily="34" charset="0"/>
                <a:ea typeface="Times New Roman" panose="02020603050405020304" pitchFamily="18" charset="0"/>
              </a:rPr>
              <a:t> </a:t>
            </a:r>
            <a:r>
              <a:rPr lang="en-GB" sz="3600" b="1">
                <a:solidFill>
                  <a:srgbClr val="002060"/>
                </a:solidFill>
              </a:rPr>
              <a:t>COVID-19 vaccine</a:t>
            </a:r>
            <a:endParaRPr lang="en-GB" sz="3600" b="1"/>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2"/>
          <a:srcRect l="5816" t="50001" r="69708" b="40674"/>
          <a:stretch/>
        </p:blipFill>
        <p:spPr>
          <a:xfrm>
            <a:off x="3126084" y="1654925"/>
            <a:ext cx="5939831" cy="1272994"/>
          </a:xfrm>
          <a:prstGeom prst="rect">
            <a:avLst/>
          </a:prstGeom>
        </p:spPr>
      </p:pic>
      <p:pic>
        <p:nvPicPr>
          <p:cNvPr id="3" name="Picture 2" descr="A diagram of a syringe&#10;&#10;AI-generated content may be incorrect.">
            <a:extLst>
              <a:ext uri="{FF2B5EF4-FFF2-40B4-BE49-F238E27FC236}">
                <a16:creationId xmlns:a16="http://schemas.microsoft.com/office/drawing/2014/main" id="{5456A316-56C1-225B-792B-29CB3F87A91F}"/>
              </a:ext>
            </a:extLst>
          </p:cNvPr>
          <p:cNvPicPr>
            <a:picLocks noChangeAspect="1"/>
          </p:cNvPicPr>
          <p:nvPr/>
        </p:nvPicPr>
        <p:blipFill>
          <a:blip r:embed="rId3"/>
          <a:stretch>
            <a:fillRect/>
          </a:stretch>
        </p:blipFill>
        <p:spPr>
          <a:xfrm>
            <a:off x="1834444" y="3033255"/>
            <a:ext cx="9059334" cy="3491416"/>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Open the package and attach the safety needle firmly to the syringe</a:t>
            </a:r>
            <a:r>
              <a:rPr kumimoji="0" lang="en-GB" sz="1800" b="0" i="0" u="none" strike="noStrike" kern="1200" cap="none" spc="0" normalizeH="0" baseline="0" noProof="0">
                <a:ln>
                  <a:noFill/>
                </a:ln>
                <a:solidFill>
                  <a:srgbClr val="212A73"/>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Withdraw the protective cap</a:t>
            </a:r>
            <a:r>
              <a:rPr kumimoji="0" lang="en-GB" sz="1800" b="0" i="0" u="none" strike="noStrike" kern="1200" cap="none" spc="0" normalizeH="0" baseline="0" noProof="0">
                <a:ln>
                  <a:noFill/>
                </a:ln>
                <a:solidFill>
                  <a:srgbClr val="212A73"/>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Hold the syringe with one hand and remove the needle cap with the other hand.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Use the syringe for administration or withdrawal according to the prescribed schedule.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Due to the gauge and length, the needle is very flexible.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To minimise needle flex, a swift and purposeful administration action is required.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Activate the safety device immediately after injection.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Place your thumb or index finger on the safety sheath and push the sheath on the needle until there is auditory confirmation that it has been activated.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Visually check that the needle is covered.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Slow, firm activation of the safety sheath is required. The thumb must be high on the safety sheath for the needle to click in fully. Putting your thumb over the two holes in the sheath may help to achieve the correct positioning.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If necessary, the activation may also be carried out by pressing the safety sheath against a flat surface. The sheath must be pressed firmly near the top.</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2000" b="0" i="0" u="none" strike="noStrike" kern="1200" cap="none" spc="0" normalizeH="0" baseline="0" noProof="0">
                <a:ln>
                  <a:noFill/>
                </a:ln>
                <a:solidFill>
                  <a:srgbClr val="212A73"/>
                </a:solidFill>
                <a:effectLst/>
                <a:uLnTx/>
                <a:uFillTx/>
                <a:latin typeface="Arial"/>
                <a:ea typeface="+mn-ea"/>
                <a:cs typeface="+mn-cs"/>
              </a:rPr>
            </a:b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Reliance Medical Safety Syringe 1ml 25G x 38mm with needle cap is available to support vaccination of morbidly obese</a:t>
            </a:r>
            <a:endParaRPr kumimoji="0" lang="en-GB" sz="2400" b="1" i="0" u="none" strike="noStrike" kern="1200" cap="none" spc="0" normalizeH="0" baseline="0" noProof="0">
              <a:ln>
                <a:noFill/>
              </a:ln>
              <a:solidFill>
                <a:srgbClr val="212A73"/>
              </a:solidFill>
              <a:effectLst/>
              <a:uLnTx/>
              <a:uFillTx/>
              <a:latin typeface="Arial"/>
              <a:ea typeface="+mn-ea"/>
              <a:cs typeface="+mn-cs"/>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a:t>Patient Group Directions (PGDs) and </a:t>
            </a:r>
            <a:br>
              <a:rPr lang="en-GB" sz="3600" b="1"/>
            </a:br>
            <a:r>
              <a:rPr lang="en-GB" sz="3600" b="1"/>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lIns="91440" tIns="45720" rIns="91440" bIns="45720" anchor="t"/>
          <a:lstStyle/>
          <a:p>
            <a:r>
              <a:rPr lang="en-GB" sz="2400" dirty="0">
                <a:solidFill>
                  <a:srgbClr val="002060"/>
                </a:solidFill>
                <a:effectLst/>
                <a:ea typeface="Times New Roman" panose="02020603050405020304" pitchFamily="18" charset="0"/>
              </a:rPr>
              <a:t>A COVID19 mRNA vaccine PGD template for adults and children over 12 years old and National </a:t>
            </a:r>
            <a:r>
              <a:rPr lang="en-GB" sz="2400" dirty="0">
                <a:solidFill>
                  <a:srgbClr val="002060"/>
                </a:solidFill>
                <a:ea typeface="Times New Roman" panose="02020603050405020304" pitchFamily="18" charset="0"/>
              </a:rPr>
              <a:t>Protocols</a:t>
            </a:r>
            <a:r>
              <a:rPr lang="en-GB" sz="2400" dirty="0">
                <a:solidFill>
                  <a:srgbClr val="002060"/>
                </a:solidFill>
                <a:effectLst/>
                <a:ea typeface="Times New Roman" panose="02020603050405020304" pitchFamily="18" charset="0"/>
              </a:rPr>
              <a:t> </a:t>
            </a:r>
            <a:r>
              <a:rPr lang="en-GB" sz="2400" dirty="0">
                <a:solidFill>
                  <a:srgbClr val="002060"/>
                </a:solidFill>
                <a:ea typeface="Times New Roman" panose="02020603050405020304" pitchFamily="18" charset="0"/>
              </a:rPr>
              <a:t>are</a:t>
            </a:r>
            <a:r>
              <a:rPr lang="en-GB" sz="2400" dirty="0">
                <a:solidFill>
                  <a:srgbClr val="002060"/>
                </a:solidFill>
                <a:effectLst/>
                <a:ea typeface="Times New Roman" panose="02020603050405020304" pitchFamily="18" charset="0"/>
              </a:rPr>
              <a:t> available to view here:  </a:t>
            </a:r>
            <a:r>
              <a:rPr lang="en-GB" sz="2400" dirty="0">
                <a:solidFill>
                  <a:schemeClr val="accent1"/>
                </a:solidFill>
                <a:hlinkClick r:id="rId3">
                  <a:extLst>
                    <a:ext uri="{A12FA001-AC4F-418D-AE19-62706E023703}">
                      <ahyp:hlinkClr xmlns:ahyp="http://schemas.microsoft.com/office/drawing/2018/hyperlinkcolor" val="tx"/>
                    </a:ext>
                  </a:extLst>
                </a:hlinkClick>
              </a:rPr>
              <a:t>Patient Group Directions (PGD) - Welsh Medicines Advice Service (wales.nhs.uk)</a:t>
            </a:r>
            <a:r>
              <a:rPr lang="en-GB" sz="2400" dirty="0">
                <a:solidFill>
                  <a:schemeClr val="accent1"/>
                </a:solidFill>
              </a:rPr>
              <a:t> </a:t>
            </a:r>
            <a:r>
              <a:rPr lang="en-GB" sz="2400" dirty="0">
                <a:solidFill>
                  <a:srgbClr val="002060"/>
                </a:solidFill>
                <a:effectLst/>
                <a:ea typeface="Times New Roman" panose="02020603050405020304" pitchFamily="18" charset="0"/>
              </a:rPr>
              <a:t>(contains information on both Pfizer Comirnaty JN.1 and Moderna Spikevax JN.1 products)</a:t>
            </a:r>
            <a:endParaRPr lang="en-GB" sz="2400" b="1" dirty="0">
              <a:solidFill>
                <a:srgbClr val="002060"/>
              </a:solidFill>
            </a:endParaRPr>
          </a:p>
          <a:p>
            <a:pPr marL="0" indent="0">
              <a:buNone/>
            </a:pPr>
            <a:endParaRPr lang="en-GB" sz="2400" b="1">
              <a:solidFill>
                <a:srgbClr val="002060"/>
              </a:solidFill>
              <a:cs typeface="Aria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86611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260195" y="725709"/>
            <a:ext cx="6677722" cy="5106158"/>
          </a:xfrm>
        </p:spPr>
        <p:txBody>
          <a:bodyPr/>
          <a:lstStyle/>
          <a:p>
            <a:r>
              <a:rPr lang="en-GB" sz="2000"/>
              <a:t>The COVID-19 vaccine should be administered intramuscularly. </a:t>
            </a:r>
          </a:p>
          <a:p>
            <a:r>
              <a:rPr lang="en-GB" sz="2000"/>
              <a:t>The preferred site is the deltoid muscle of the upper arm. </a:t>
            </a:r>
          </a:p>
          <a:p>
            <a:r>
              <a:rPr lang="en-GB" altLang="en-US" sz="2000"/>
              <a:t>The needle needs to be long enough to ensure vaccine is injected into the muscle. For this reason, a 25mm needle is being provided for administration of the COVID-19 vaccine. A 38mm length needle is available if required for adults with a high BMI.</a:t>
            </a:r>
          </a:p>
          <a:p>
            <a:r>
              <a:rPr lang="en-GB" sz="2000"/>
              <a:t>If there is insufficient muscle mass in the deltoid or a particular reason the deltoid muscle is unsuitable, the vaccine should be given into the vastus lateralis muscle in the anterolateral aspect of the thigh.</a:t>
            </a:r>
          </a:p>
          <a:p>
            <a:endParaRPr lang="en-GB" altLang="en-US" sz="1800"/>
          </a:p>
          <a:p>
            <a:endParaRPr lang="en-GB" sz="1800"/>
          </a:p>
          <a:p>
            <a:endParaRPr lang="en-GB" sz="1800"/>
          </a:p>
          <a:p>
            <a:pPr marL="0" indent="0">
              <a:lnSpc>
                <a:spcPct val="110000"/>
              </a:lnSpc>
              <a:spcBef>
                <a:spcPts val="0"/>
              </a:spcBef>
              <a:buNone/>
            </a:pPr>
            <a:endParaRPr lang="en-GB" sz="1800"/>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4" name="Picture 3">
            <a:extLst>
              <a:ext uri="{FF2B5EF4-FFF2-40B4-BE49-F238E27FC236}">
                <a16:creationId xmlns:a16="http://schemas.microsoft.com/office/drawing/2014/main" id="{204FB6BB-F4D7-9C95-623B-14BF3C5C9719}"/>
              </a:ext>
            </a:extLst>
          </p:cNvPr>
          <p:cNvPicPr>
            <a:picLocks noChangeAspect="1"/>
          </p:cNvPicPr>
          <p:nvPr/>
        </p:nvPicPr>
        <p:blipFill>
          <a:blip r:embed="rId3"/>
          <a:stretch>
            <a:fillRect/>
          </a:stretch>
        </p:blipFill>
        <p:spPr>
          <a:xfrm>
            <a:off x="6973231" y="759383"/>
            <a:ext cx="4791871" cy="4487045"/>
          </a:xfrm>
          <a:prstGeom prst="rect">
            <a:avLst/>
          </a:prstGeom>
        </p:spPr>
      </p:pic>
      <p:sp>
        <p:nvSpPr>
          <p:cNvPr id="6" name="TextBox 5">
            <a:extLst>
              <a:ext uri="{FF2B5EF4-FFF2-40B4-BE49-F238E27FC236}">
                <a16:creationId xmlns:a16="http://schemas.microsoft.com/office/drawing/2014/main" id="{C08D16A2-A87C-8A88-F218-1E974304B4D7}"/>
              </a:ext>
            </a:extLst>
          </p:cNvPr>
          <p:cNvSpPr txBox="1"/>
          <p:nvPr/>
        </p:nvSpPr>
        <p:spPr>
          <a:xfrm>
            <a:off x="6668429" y="5508702"/>
            <a:ext cx="52633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mn-cs"/>
              </a:rPr>
              <a:t>Image source: The Australian Immunisation Handbook (health.gov.au)</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lIns="91440" tIns="45720" rIns="91440" bIns="45720" anchor="t"/>
          <a:lstStyle/>
          <a:p>
            <a:pPr algn="ctr"/>
            <a:r>
              <a:rPr lang="en-GB" sz="3600" b="1"/>
              <a:t>COVID-19 Vaccination for individuals aged 18 years and over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43903" y="1711468"/>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759280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Moderna Spikevax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6241272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C24A1-4DEF-C2CE-766D-3C566A7DEBC2}"/>
              </a:ext>
            </a:extLst>
          </p:cNvPr>
          <p:cNvSpPr>
            <a:spLocks noGrp="1"/>
          </p:cNvSpPr>
          <p:nvPr>
            <p:ph type="title"/>
          </p:nvPr>
        </p:nvSpPr>
        <p:spPr>
          <a:xfrm>
            <a:off x="-205483" y="-90216"/>
            <a:ext cx="11835829" cy="1325563"/>
          </a:xfrm>
        </p:spPr>
        <p:txBody>
          <a:bodyPr/>
          <a:lstStyle/>
          <a:p>
            <a:pPr algn="ctr"/>
            <a:r>
              <a:rPr lang="en-GB" sz="3600" b="1"/>
              <a:t>Adverse reactions</a:t>
            </a:r>
          </a:p>
        </p:txBody>
      </p:sp>
      <p:sp>
        <p:nvSpPr>
          <p:cNvPr id="3" name="Content Placeholder 2">
            <a:extLst>
              <a:ext uri="{FF2B5EF4-FFF2-40B4-BE49-F238E27FC236}">
                <a16:creationId xmlns:a16="http://schemas.microsoft.com/office/drawing/2014/main" id="{46BAA8E4-5B75-F152-0153-22CA12BFD713}"/>
              </a:ext>
            </a:extLst>
          </p:cNvPr>
          <p:cNvSpPr>
            <a:spLocks noGrp="1"/>
          </p:cNvSpPr>
          <p:nvPr>
            <p:ph idx="1"/>
          </p:nvPr>
        </p:nvSpPr>
        <p:spPr>
          <a:xfrm>
            <a:off x="452797" y="422049"/>
            <a:ext cx="10515600" cy="4351338"/>
          </a:xfrm>
        </p:spPr>
        <p:txBody>
          <a:bodyPr lIns="91440" tIns="45720" rIns="91440" bIns="45720" anchor="t"/>
          <a:lstStyle/>
          <a:p>
            <a:pPr marL="0" marR="21590" indent="0">
              <a:lnSpc>
                <a:spcPct val="107000"/>
              </a:lnSpc>
              <a:spcBef>
                <a:spcPts val="600"/>
              </a:spcBef>
              <a:spcAft>
                <a:spcPts val="600"/>
              </a:spcAft>
              <a:buNone/>
            </a:pPr>
            <a:r>
              <a:rPr lang="en-GB" sz="1800">
                <a:latin typeface="Arial"/>
                <a:cs typeface="Arial"/>
              </a:rPr>
              <a:t>Like all vaccines, Modera Spikevax JN.1 can cause side effects, although not everybody gets them</a:t>
            </a:r>
            <a:endParaRPr lang="en-US" sz="1800"/>
          </a:p>
          <a:p>
            <a:pPr marL="0" marR="21590" indent="0">
              <a:lnSpc>
                <a:spcPct val="107000"/>
              </a:lnSpc>
              <a:spcBef>
                <a:spcPts val="600"/>
              </a:spcBef>
              <a:spcAft>
                <a:spcPts val="600"/>
              </a:spcAft>
              <a:buNone/>
            </a:pPr>
            <a:r>
              <a:rPr lang="en-GB" sz="1800">
                <a:effectLst/>
                <a:latin typeface="Arial"/>
                <a:ea typeface="Times New Roman" panose="02020603050405020304" pitchFamily="18" charset="0"/>
                <a:cs typeface="Arial"/>
              </a:rPr>
              <a:t>A</a:t>
            </a:r>
            <a:r>
              <a:rPr lang="en-GB" sz="1800" spc="1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detaile</a:t>
            </a:r>
            <a:r>
              <a:rPr lang="en-GB" sz="1800">
                <a:effectLst/>
                <a:latin typeface="Arial"/>
                <a:ea typeface="Times New Roman" panose="02020603050405020304" pitchFamily="18" charset="0"/>
                <a:cs typeface="Arial"/>
              </a:rPr>
              <a:t>d</a:t>
            </a:r>
            <a:r>
              <a:rPr lang="en-GB" sz="1800" spc="1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list o</a:t>
            </a:r>
            <a:r>
              <a:rPr lang="en-GB" sz="1800">
                <a:effectLst/>
                <a:latin typeface="Arial"/>
                <a:ea typeface="Times New Roman" panose="02020603050405020304" pitchFamily="18" charset="0"/>
                <a:cs typeface="Arial"/>
              </a:rPr>
              <a:t>f</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ad</a:t>
            </a:r>
            <a:r>
              <a:rPr lang="en-GB" sz="1800" spc="-25">
                <a:effectLst/>
                <a:latin typeface="Arial"/>
                <a:ea typeface="Times New Roman" panose="02020603050405020304" pitchFamily="18" charset="0"/>
                <a:cs typeface="Arial"/>
              </a:rPr>
              <a:t>v</a:t>
            </a:r>
            <a:r>
              <a:rPr lang="en-GB" sz="1800" spc="-10">
                <a:effectLst/>
                <a:latin typeface="Arial"/>
                <a:ea typeface="Times New Roman" panose="02020603050405020304" pitchFamily="18" charset="0"/>
                <a:cs typeface="Arial"/>
              </a:rPr>
              <a:t>ers</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reaction</a:t>
            </a:r>
            <a:r>
              <a:rPr lang="en-GB" sz="1800">
                <a:effectLst/>
                <a:latin typeface="Arial"/>
                <a:ea typeface="Times New Roman" panose="02020603050405020304" pitchFamily="18" charset="0"/>
                <a:cs typeface="Arial"/>
              </a:rPr>
              <a:t>s</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i</a:t>
            </a:r>
            <a:r>
              <a:rPr lang="en-GB" sz="1800">
                <a:effectLst/>
                <a:latin typeface="Arial"/>
                <a:ea typeface="Times New Roman" panose="02020603050405020304" pitchFamily="18" charset="0"/>
                <a:cs typeface="Arial"/>
              </a:rPr>
              <a:t>s</a:t>
            </a:r>
            <a:r>
              <a:rPr lang="en-GB" sz="1800" spc="40">
                <a:effectLst/>
                <a:latin typeface="Arial"/>
                <a:ea typeface="Times New Roman" panose="02020603050405020304" pitchFamily="18" charset="0"/>
                <a:cs typeface="Arial"/>
              </a:rPr>
              <a:t> </a:t>
            </a:r>
            <a:r>
              <a:rPr lang="en-GB" sz="1800" spc="-45">
                <a:effectLst/>
                <a:latin typeface="Arial"/>
                <a:ea typeface="Times New Roman" panose="02020603050405020304" pitchFamily="18" charset="0"/>
                <a:cs typeface="Arial"/>
              </a:rPr>
              <a:t>a</a:t>
            </a:r>
            <a:r>
              <a:rPr lang="en-GB" sz="1800" spc="-35">
                <a:effectLst/>
                <a:latin typeface="Arial"/>
                <a:ea typeface="Times New Roman" panose="02020603050405020304" pitchFamily="18" charset="0"/>
                <a:cs typeface="Arial"/>
              </a:rPr>
              <a:t>v</a:t>
            </a:r>
            <a:r>
              <a:rPr lang="en-GB" sz="1800" spc="-10">
                <a:effectLst/>
                <a:latin typeface="Arial"/>
                <a:ea typeface="Times New Roman" panose="02020603050405020304" pitchFamily="18" charset="0"/>
                <a:cs typeface="Arial"/>
              </a:rPr>
              <a:t>aila</a:t>
            </a:r>
            <a:r>
              <a:rPr lang="en-GB" sz="1800" spc="-30">
                <a:effectLst/>
                <a:latin typeface="Arial"/>
                <a:ea typeface="Times New Roman" panose="02020603050405020304" pitchFamily="18" charset="0"/>
                <a:cs typeface="Arial"/>
              </a:rPr>
              <a:t>b</a:t>
            </a:r>
            <a:r>
              <a:rPr lang="en-GB" sz="1800" spc="-10">
                <a:effectLst/>
                <a:latin typeface="Arial"/>
                <a:ea typeface="Times New Roman" panose="02020603050405020304" pitchFamily="18" charset="0"/>
                <a:cs typeface="Arial"/>
              </a:rPr>
              <a:t>l</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i</a:t>
            </a:r>
            <a:r>
              <a:rPr lang="en-GB" sz="1800">
                <a:effectLst/>
                <a:latin typeface="Arial"/>
                <a:ea typeface="Times New Roman" panose="02020603050405020304" pitchFamily="18" charset="0"/>
                <a:cs typeface="Arial"/>
              </a:rPr>
              <a:t>n</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th</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u="sng">
                <a:solidFill>
                  <a:srgbClr val="0000FF"/>
                </a:solidFill>
                <a:effectLst/>
                <a:latin typeface="Arial"/>
                <a:ea typeface="Times New Roman" panose="02020603050405020304" pitchFamily="18" charset="0"/>
                <a:cs typeface="Arial"/>
                <a:hlinkClick r:id="rId3"/>
              </a:rPr>
              <a:t>Summary of Product Characteristics</a:t>
            </a:r>
            <a:r>
              <a:rPr lang="en-GB" sz="1800" u="sng">
                <a:solidFill>
                  <a:srgbClr val="000000"/>
                </a:solidFill>
                <a:effectLst/>
                <a:latin typeface="Arial"/>
                <a:ea typeface="Times New Roman" panose="02020603050405020304" pitchFamily="18" charset="0"/>
                <a:cs typeface="Times New Roman"/>
                <a:hlinkClick r:id="rId3"/>
              </a:rPr>
              <a:t>.</a:t>
            </a:r>
            <a:endParaRPr lang="en-GB" sz="1800">
              <a:effectLst/>
              <a:latin typeface="Arial"/>
              <a:ea typeface="Times New Roman" panose="02020603050405020304" pitchFamily="18" charset="0"/>
              <a:cs typeface="Times New Roman"/>
            </a:endParaRPr>
          </a:p>
          <a:p>
            <a:pPr marL="0" indent="0">
              <a:lnSpc>
                <a:spcPct val="107000"/>
              </a:lnSpc>
              <a:spcBef>
                <a:spcPts val="600"/>
              </a:spcBef>
              <a:spcAft>
                <a:spcPts val="600"/>
              </a:spcAft>
              <a:buNone/>
              <a:tabLst>
                <a:tab pos="2865755" algn="ctr"/>
                <a:tab pos="5731510" algn="r"/>
              </a:tabLst>
            </a:pPr>
            <a:r>
              <a:rPr lang="x-none" sz="1800">
                <a:effectLst/>
                <a:latin typeface="Arial"/>
                <a:ea typeface="Times New Roman" panose="02020603050405020304" pitchFamily="18" charset="0"/>
                <a:cs typeface="Arial"/>
              </a:rPr>
              <a:t>The most frequently reported adverse effects (affecting between 1 in 10 people</a:t>
            </a:r>
            <a:r>
              <a:rPr lang="x-none" sz="1800">
                <a:latin typeface="Arial"/>
                <a:ea typeface="Times New Roman" panose="02020603050405020304" pitchFamily="18" charset="0"/>
                <a:cs typeface="Arial"/>
              </a:rPr>
              <a:t>)</a:t>
            </a:r>
            <a:r>
              <a:rPr lang="x-none" sz="1800">
                <a:effectLst/>
                <a:latin typeface="Arial"/>
                <a:ea typeface="Times New Roman" panose="02020603050405020304" pitchFamily="18" charset="0"/>
                <a:cs typeface="Arial"/>
              </a:rPr>
              <a:t> include:</a:t>
            </a:r>
            <a:endParaRPr lang="en-GB" sz="1800">
              <a:effectLst/>
              <a:latin typeface="Arial"/>
              <a:ea typeface="Times New Roman" panose="02020603050405020304" pitchFamily="18" charset="0"/>
              <a:cs typeface="Arial"/>
            </a:endParaRPr>
          </a:p>
          <a:p>
            <a:pPr marR="21590" lvl="0">
              <a:lnSpc>
                <a:spcPct val="100000"/>
              </a:lnSpc>
              <a:spcBef>
                <a:spcPts val="600"/>
              </a:spcBef>
              <a:spcAft>
                <a:spcPts val="600"/>
              </a:spcAft>
              <a:buFont typeface="Courier New" panose="02070309020205020404" pitchFamily="49" charset="0"/>
              <a:buChar char="o"/>
            </a:pPr>
            <a:r>
              <a:rPr lang="en-GB" sz="1800">
                <a:latin typeface="Arial"/>
                <a:ea typeface="Calibri"/>
                <a:cs typeface="Arial"/>
              </a:rPr>
              <a:t>headache</a:t>
            </a:r>
            <a:endParaRPr lang="en-GB" sz="1800">
              <a:effectLst/>
              <a:highlight>
                <a:srgbClr val="FFFF00"/>
              </a:highlight>
              <a:latin typeface="Arial"/>
              <a:ea typeface="Calibri"/>
              <a:cs typeface="Arial"/>
            </a:endParaRP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diarrhoea, nausea, vomiting</a:t>
            </a:r>
            <a:endParaRPr lang="en-GB" sz="1800">
              <a:highlight>
                <a:srgbClr val="FFFF00"/>
              </a:highlight>
              <a:latin typeface="Arial"/>
              <a:ea typeface="Calibri"/>
              <a:cs typeface="Arial"/>
            </a:endParaRPr>
          </a:p>
          <a:p>
            <a:pPr marR="2159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muscle and or joint pain</a:t>
            </a:r>
            <a:r>
              <a:rPr lang="en-GB" sz="1800">
                <a:latin typeface="Arial"/>
                <a:ea typeface="Calibri"/>
                <a:cs typeface="Arial"/>
              </a:rPr>
              <a:t> and stiffness</a:t>
            </a:r>
            <a:endParaRPr lang="en-GB" sz="1800">
              <a:effectLst/>
              <a:latin typeface="Arial"/>
              <a:ea typeface="Calibri"/>
              <a:cs typeface="Arial"/>
            </a:endParaRP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enlarged lymph nodes more likely after the booster dose than after the primary dose</a:t>
            </a: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tiredness, chills and fever</a:t>
            </a: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rash </a:t>
            </a:r>
            <a:endParaRPr lang="en-GB" sz="1800">
              <a:latin typeface="Arial"/>
              <a:ea typeface="Calibri"/>
              <a:cs typeface="Arial"/>
            </a:endParaRPr>
          </a:p>
          <a:p>
            <a:pPr marR="2159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injection site pain, redness, </a:t>
            </a:r>
            <a:r>
              <a:rPr lang="en-GB" sz="1800">
                <a:latin typeface="Arial"/>
                <a:ea typeface="Calibri"/>
                <a:cs typeface="Arial"/>
              </a:rPr>
              <a:t>rash </a:t>
            </a:r>
            <a:r>
              <a:rPr lang="en-GB" sz="1800">
                <a:effectLst/>
                <a:latin typeface="Arial"/>
                <a:ea typeface="Calibri"/>
                <a:cs typeface="Arial"/>
              </a:rPr>
              <a:t>itching and swelling. For Moderna Spikevax</a:t>
            </a:r>
            <a:r>
              <a:rPr lang="en-GB" sz="1800" baseline="30000">
                <a:effectLst/>
                <a:latin typeface="Arial"/>
                <a:ea typeface="Calibri"/>
                <a:cs typeface="Arial"/>
              </a:rPr>
              <a:t>®▼</a:t>
            </a:r>
            <a:r>
              <a:rPr lang="en-GB" sz="1800">
                <a:effectLst/>
                <a:latin typeface="Arial"/>
                <a:ea typeface="Calibri"/>
                <a:cs typeface="Arial"/>
              </a:rPr>
              <a:t>JN.1, these injection site reactions could be delayed in onset on average 9-11 days post vaccination. Duration of the reaction is on average 4 days </a:t>
            </a:r>
          </a:p>
          <a:p>
            <a:pPr marL="342900" marR="21590" lvl="0" indent="-342900">
              <a:lnSpc>
                <a:spcPct val="107000"/>
              </a:lnSpc>
              <a:spcBef>
                <a:spcPts val="600"/>
              </a:spcBef>
              <a:spcAft>
                <a:spcPts val="600"/>
              </a:spcAft>
              <a:buFont typeface="Wingdings" panose="05000000000000000000" pitchFamily="2" charset="2"/>
              <a:buChar char=""/>
            </a:pPr>
            <a:endParaRPr lang="en-GB" sz="2000">
              <a:effectLst/>
              <a:latin typeface="Arial"/>
              <a:ea typeface="Calibri"/>
              <a:cs typeface="Arial"/>
            </a:endParaRPr>
          </a:p>
        </p:txBody>
      </p:sp>
      <p:sp>
        <p:nvSpPr>
          <p:cNvPr id="5" name="Slide Number Placeholder 4">
            <a:extLst>
              <a:ext uri="{FF2B5EF4-FFF2-40B4-BE49-F238E27FC236}">
                <a16:creationId xmlns:a16="http://schemas.microsoft.com/office/drawing/2014/main" id="{5C5FEAD5-5572-1DE1-7E8E-8C4A4D664E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93843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dirty="0">
                <a:ea typeface="+mn-lt"/>
                <a:cs typeface="+mn-lt"/>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ea typeface="+mn-lt"/>
                <a:cs typeface="+mn-lt"/>
                <a:hlinkClick r:id="rId3"/>
              </a:rPr>
              <a:t>COVID-19 vaccine information for healthcare practitioners</a:t>
            </a:r>
            <a:r>
              <a:rPr lang="en-GB" sz="1800" dirty="0">
                <a:ea typeface="+mn-lt"/>
                <a:cs typeface="+mn-lt"/>
              </a:rPr>
              <a:t> </a:t>
            </a:r>
            <a:endParaRPr lang="en-GB" sz="1800" dirty="0"/>
          </a:p>
          <a:p>
            <a:r>
              <a:rPr lang="en-GB" sz="1800" dirty="0"/>
              <a:t>If an individual develops myocarditis or pericarditis following the first COVID-19 vaccination they should be assessed by an appropriate clinician to determine whether it is likely to be vaccine related </a:t>
            </a:r>
            <a:endParaRPr lang="en-GB" sz="1800" dirty="0">
              <a:cs typeface="Arial"/>
            </a:endParaRPr>
          </a:p>
          <a:p>
            <a:pPr marL="0" indent="0" algn="ctr">
              <a:buNone/>
            </a:pPr>
            <a:r>
              <a:rPr lang="en-GB" sz="1800" dirty="0">
                <a:hlinkClick r:id="rId4"/>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5"/>
              </a:rPr>
              <a:t>Green Book COVID-19 chapter 14a</a:t>
            </a:r>
            <a:r>
              <a:rPr lang="en-GB" sz="1800" dirty="0"/>
              <a:t> </a:t>
            </a:r>
            <a:endParaRPr lang="en-GB" sz="1800" dirty="0">
              <a:cs typeface="Arial"/>
            </a:endParaRP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dirty="0"/>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1554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419196" y="607549"/>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A very small number of cases of Guillain-Barre Syndrome (GBS) have been reported after Moderna vaccination but these reports have not reached the number expected to occur by chance in the immunised population</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64559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0399170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6B72D-FC3E-4DB6-EDA2-923C51837090}"/>
              </a:ext>
            </a:extLst>
          </p:cNvPr>
          <p:cNvSpPr>
            <a:spLocks noGrp="1"/>
          </p:cNvSpPr>
          <p:nvPr>
            <p:ph type="title"/>
          </p:nvPr>
        </p:nvSpPr>
        <p:spPr/>
        <p:txBody>
          <a:bodyPr/>
          <a:lstStyle/>
          <a:p>
            <a:r>
              <a:rPr lang="en-GB" sz="3600" b="1"/>
              <a:t>Capillary leak syndrome</a:t>
            </a:r>
          </a:p>
        </p:txBody>
      </p:sp>
      <p:sp>
        <p:nvSpPr>
          <p:cNvPr id="3" name="Content Placeholder 2">
            <a:extLst>
              <a:ext uri="{FF2B5EF4-FFF2-40B4-BE49-F238E27FC236}">
                <a16:creationId xmlns:a16="http://schemas.microsoft.com/office/drawing/2014/main" id="{DF1C78FB-B96E-95AE-0EAB-A4F388151A4F}"/>
              </a:ext>
            </a:extLst>
          </p:cNvPr>
          <p:cNvSpPr>
            <a:spLocks noGrp="1"/>
          </p:cNvSpPr>
          <p:nvPr>
            <p:ph idx="1"/>
          </p:nvPr>
        </p:nvSpPr>
        <p:spPr>
          <a:xfrm>
            <a:off x="838200" y="1507126"/>
            <a:ext cx="10515600" cy="4351338"/>
          </a:xfrm>
        </p:spPr>
        <p:txBody>
          <a:bodyPr/>
          <a:lstStyle/>
          <a:p>
            <a:r>
              <a:rPr lang="en-GB" sz="2400"/>
              <a:t>Extremely rare reports of capillary leak syndrome have been reported after Moderna vaccines in individuals with a prior history of this condition. </a:t>
            </a:r>
          </a:p>
          <a:p>
            <a:r>
              <a:rPr lang="en-GB" sz="2400"/>
              <a:t>Individuals with a history of capillary leak syndrome, should be carefully counselled about the risks and benefits of vaccination and advice from a specialist should be sought.</a:t>
            </a:r>
          </a:p>
        </p:txBody>
      </p:sp>
      <p:sp>
        <p:nvSpPr>
          <p:cNvPr id="5" name="Slide Number Placeholder 4">
            <a:extLst>
              <a:ext uri="{FF2B5EF4-FFF2-40B4-BE49-F238E27FC236}">
                <a16:creationId xmlns:a16="http://schemas.microsoft.com/office/drawing/2014/main" id="{EB309E04-0D85-1E09-F6BE-9FEC95612D9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151291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167947"/>
            <a:ext cx="10515600" cy="703387"/>
          </a:xfrm>
        </p:spPr>
        <p:txBody>
          <a:bodyPr/>
          <a:lstStyle/>
          <a:p>
            <a:r>
              <a:rPr lang="en-GB" sz="3600" b="1"/>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1159781"/>
            <a:ext cx="11398410" cy="5196569"/>
          </a:xfrm>
        </p:spPr>
        <p:txBody>
          <a:bodyPr/>
          <a:lstStyle/>
          <a:p>
            <a:r>
              <a:rPr lang="en-GB" sz="2000"/>
              <a:t>No data are available yet regarding the use of Moderna Spikevax JN.1 during pregnancy. </a:t>
            </a:r>
          </a:p>
          <a:p>
            <a:r>
              <a:rPr lang="en-GB" sz="2000"/>
              <a:t>However, a large amount of observational data from pregnant women vaccinated with Spikevax (original) during the second and third trimester has </a:t>
            </a:r>
            <a:r>
              <a:rPr lang="en-GB" sz="2000" b="1" u="sng"/>
              <a:t>not</a:t>
            </a:r>
            <a:r>
              <a:rPr lang="en-GB" sz="2000"/>
              <a:t> shown an increase in adverse pregnancy outcomes. </a:t>
            </a:r>
          </a:p>
          <a:p>
            <a:r>
              <a:rPr lang="en-GB" sz="2000"/>
              <a:t>While data on pregnancy outcomes following vaccination during the first trimester are presently limited, no increased risk for miscarriage has been seen. </a:t>
            </a:r>
          </a:p>
          <a:p>
            <a:r>
              <a:rPr lang="en-GB" sz="2000"/>
              <a:t>Animal studies do not indicate direct or indirect harmful effects with respect to pregnancy, embryo/foetal development.</a:t>
            </a:r>
          </a:p>
          <a:p>
            <a:r>
              <a:rPr lang="en-GB" sz="2000" b="0" i="0">
                <a:solidFill>
                  <a:srgbClr val="002060"/>
                </a:solidFill>
                <a:effectLst/>
              </a:rPr>
              <a:t>Since differences between products are confined to the spike protein sequence, and there are no clinically meaningful differences in reactogenicity, Moderna Spikevax JN.1 can be used during pregnancy.</a:t>
            </a:r>
            <a:endParaRPr lang="en-GB" sz="2000" b="1" strike="sngStrike">
              <a:solidFill>
                <a:srgbClr val="002060"/>
              </a:solidFill>
            </a:endParaRPr>
          </a:p>
          <a:p>
            <a:pPr marL="0" indent="0" algn="ctr">
              <a:buNone/>
            </a:pPr>
            <a:endParaRPr lang="en-GB" sz="2000" b="1"/>
          </a:p>
          <a:p>
            <a:endParaRPr lang="en-GB" sz="2000" b="1"/>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5AFD50B2-E353-11B2-41DB-25B79B7570E9}"/>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Spikevax JN.1 0.1 mg/mL dispersion for injection - Summary of Product Characteristics (SmPC) - (</a:t>
            </a:r>
            <a:r>
              <a:rPr kumimoji="0" lang="en-GB" sz="1600" b="0" i="0" u="none" strike="noStrike" kern="1200" cap="none" spc="0" normalizeH="0" baseline="0" noProof="0" err="1">
                <a:ln>
                  <a:noFill/>
                </a:ln>
                <a:solidFill>
                  <a:srgbClr val="212A73"/>
                </a:solidFill>
                <a:effectLst/>
                <a:uLnTx/>
                <a:uFillTx/>
                <a:latin typeface="Arial"/>
                <a:ea typeface="+mn-ea"/>
                <a:cs typeface="+mn-cs"/>
                <a:hlinkClick r:id="rId3"/>
              </a:rPr>
              <a:t>emc</a:t>
            </a: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 (medicines.org.uk)</a:t>
            </a:r>
            <a:endParaRPr kumimoji="0" lang="en-GB" sz="16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67786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430924" y="559676"/>
            <a:ext cx="10515600" cy="715926"/>
          </a:xfrm>
        </p:spPr>
        <p:txBody>
          <a:bodyPr/>
          <a:lstStyle/>
          <a:p>
            <a:r>
              <a:rPr lang="en-GB" sz="3600" b="1">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430925" y="1137115"/>
            <a:ext cx="11330151" cy="5401797"/>
          </a:xfrm>
        </p:spPr>
        <p:txBody>
          <a:bodyPr/>
          <a:lstStyle/>
          <a:p>
            <a:r>
              <a:rPr lang="en-GB" sz="2000"/>
              <a:t>No data are available yet regarding the use of Moderna Spikevax JN.1 during breastfeeding. </a:t>
            </a:r>
          </a:p>
          <a:p>
            <a:r>
              <a:rPr lang="en-GB" sz="2000"/>
              <a:t>However, no effects on the breastfed </a:t>
            </a:r>
            <a:r>
              <a:rPr lang="en-GB" sz="2000" err="1"/>
              <a:t>newborn</a:t>
            </a:r>
            <a:r>
              <a:rPr lang="en-GB" sz="2000"/>
              <a:t>/infant are anticipated since the systemic exposure of the breastfeeding woman to the vaccine is negligible. </a:t>
            </a:r>
          </a:p>
          <a:p>
            <a:r>
              <a:rPr lang="en-GB" sz="2000"/>
              <a:t>Observational data from women who were breastfeeding after vaccination with Spikevax (original) have not shown a risk for adverse effects in breastfed </a:t>
            </a:r>
            <a:r>
              <a:rPr lang="en-GB" sz="2000" err="1"/>
              <a:t>newborns</a:t>
            </a:r>
            <a:r>
              <a:rPr lang="en-GB" sz="2000"/>
              <a:t>/infants. Spikevax JN.1 can be used during breastfeeding. </a:t>
            </a:r>
          </a:p>
          <a:p>
            <a:pPr marL="0" indent="0">
              <a:buNone/>
            </a:pPr>
            <a:endParaRPr lang="en-GB" sz="2000"/>
          </a:p>
          <a:p>
            <a:pPr marL="0" indent="0">
              <a:buNone/>
            </a:pPr>
            <a:r>
              <a:rPr lang="en-GB" sz="3600" b="1">
                <a:latin typeface="+mj-lt"/>
              </a:rPr>
              <a:t>Fertility</a:t>
            </a:r>
          </a:p>
          <a:p>
            <a:r>
              <a:rPr lang="en-GB" sz="2000"/>
              <a:t>Animal studies do not indicate direct or indirect harmful effects with respect to reproductive toxicity.</a:t>
            </a:r>
          </a:p>
          <a:p>
            <a:r>
              <a:rPr lang="en-GB" sz="2000">
                <a:solidFill>
                  <a:srgbClr val="002060"/>
                </a:solidFill>
                <a:effectLst/>
                <a:latin typeface="Arial" panose="020B0604020202020204" pitchFamily="34" charset="0"/>
                <a:ea typeface="Calibri" panose="020F0502020204030204" pitchFamily="34" charset="0"/>
              </a:rPr>
              <a:t>There is no evidence to suggest that COVID-19 vaccines affect fertility.</a:t>
            </a:r>
            <a:r>
              <a:rPr lang="en-GB" sz="2000" u="sng">
                <a:solidFill>
                  <a:srgbClr val="0000FF"/>
                </a:solidFill>
                <a:effectLst/>
                <a:latin typeface="Calibri" panose="020F0502020204030204" pitchFamily="34" charset="0"/>
                <a:ea typeface="Calibri" panose="020F0502020204030204" pitchFamily="34" charset="0"/>
                <a:hlinkClick r:id="rId2"/>
              </a:rPr>
              <a:t> </a:t>
            </a:r>
            <a:r>
              <a:rPr lang="en-GB" sz="2000" u="sng">
                <a:solidFill>
                  <a:srgbClr val="0000FF"/>
                </a:solidFill>
                <a:effectLst/>
                <a:ea typeface="Calibri" panose="020F0502020204030204" pitchFamily="34" charset="0"/>
                <a:hlinkClick r:id="rId2"/>
              </a:rPr>
              <a:t>Covid19 Vaccines FAQs.pdf (britishfertilitysociety.org.uk)</a:t>
            </a:r>
            <a:r>
              <a:rPr lang="en-GB" sz="2000">
                <a:effectLst/>
                <a:ea typeface="Calibri" panose="020F0502020204030204" pitchFamily="34" charset="0"/>
              </a:rPr>
              <a:t> </a:t>
            </a:r>
            <a:endParaRPr lang="en-GB" sz="2000">
              <a:solidFill>
                <a:srgbClr val="002060"/>
              </a:solidFill>
              <a:effectLst/>
              <a:ea typeface="Calibri" panose="020F0502020204030204" pitchFamily="34" charset="0"/>
            </a:endParaRPr>
          </a:p>
          <a:p>
            <a:endParaRPr lang="en-GB" sz="200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826794CD-A991-7B02-B047-0B9CA16FD3DF}"/>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Spikevax JN.1 0.1 mg/mL dispersion for injection - Summary of Product Characteristics (SmPC) - (</a:t>
            </a:r>
            <a:r>
              <a:rPr kumimoji="0" lang="en-GB" sz="1600" b="0" i="0" u="none" strike="noStrike" kern="1200" cap="none" spc="0" normalizeH="0" baseline="0" noProof="0" err="1">
                <a:ln>
                  <a:noFill/>
                </a:ln>
                <a:solidFill>
                  <a:srgbClr val="212A73"/>
                </a:solidFill>
                <a:effectLst/>
                <a:uLnTx/>
                <a:uFillTx/>
                <a:latin typeface="Arial"/>
                <a:ea typeface="+mn-ea"/>
                <a:cs typeface="+mn-cs"/>
                <a:hlinkClick r:id="rId3"/>
              </a:rPr>
              <a:t>emc</a:t>
            </a: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 (medicines.org.uk)</a:t>
            </a:r>
            <a:endParaRPr kumimoji="0" lang="en-GB" sz="16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4159871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a:hlinkClick r:id="rId2"/>
              </a:rPr>
              <a:t>Green Book COVID-19 chapter 14a</a:t>
            </a:r>
            <a:r>
              <a:rPr lang="en-GB" sz="2000"/>
              <a:t>.</a:t>
            </a:r>
          </a:p>
          <a:p>
            <a:endParaRPr lang="en-GB"/>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81331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a:ea typeface="+mn-ea"/>
                <a:cs typeface="+mn-cs"/>
              </a:rPr>
              <a:t>Before administering COVID-19  vaccine, it is recommended that: </a:t>
            </a: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Those new to immunisation should receive comprehensive foundation immunisation training. Both knowledge and clinical competence should be assessed before new immunisers start to give and/or advise the COVID-19 vaccine </a:t>
            </a:r>
            <a:r>
              <a:rPr kumimoji="0" lang="en-GB" sz="1200" b="0" i="0" u="sng" strike="noStrike" kern="1200" cap="none" spc="0" normalizeH="0" baseline="0" noProof="0" dirty="0">
                <a:ln>
                  <a:noFill/>
                </a:ln>
                <a:solidFill>
                  <a:srgbClr val="024DBC"/>
                </a:solidFill>
                <a:effectLst/>
                <a:uLnTx/>
                <a:uFillTx/>
                <a:latin typeface="Arial"/>
                <a:ea typeface="+mn-ea"/>
                <a:cs typeface="+mn-cs"/>
                <a:hlinkClick r:id="rId3"/>
              </a:rPr>
              <a:t>Immunisation training standards for healthcare practitioner UK Health Security Agency - UKHSA) </a:t>
            </a:r>
            <a:endParaRPr kumimoji="0" lang="en-GB" sz="1200" b="0" i="0" u="sng" strike="noStrike" kern="1200" cap="none" spc="0" normalizeH="0" baseline="0" noProof="0" dirty="0">
              <a:ln>
                <a:noFill/>
              </a:ln>
              <a:solidFill>
                <a:srgbClr val="024DBC"/>
              </a:solidFill>
              <a:effectLst/>
              <a:uLnTx/>
              <a:uFillTx/>
              <a:latin typeface="Arial"/>
              <a:ea typeface="+mn-ea"/>
              <a:cs typeface="Arial"/>
            </a:endParaRPr>
          </a:p>
          <a:p>
            <a:pPr marL="285750" marR="0" lvl="0" indent="-285750" algn="l" defTabSz="914400" rtl="0" eaLnBrk="1" fontAlgn="auto" latinLnBrk="0" hangingPunct="1">
              <a:lnSpc>
                <a:spcPct val="90000"/>
              </a:lnSpc>
              <a:spcBef>
                <a:spcPts val="1000"/>
              </a:spcBef>
              <a:spcAft>
                <a:spcPts val="600"/>
              </a:spcAft>
              <a:buClrTx/>
              <a:buSzTx/>
              <a:buFont typeface="Arial,Sans-Serif"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Arial"/>
              </a:rPr>
              <a:t>Received COVID-19 vaccine training through attending a taught session and/or eLearning. COVID-19 core eLearning module and vaccine specific modules are available to access here: </a:t>
            </a:r>
            <a:r>
              <a:rPr kumimoji="0" lang="en-GB" sz="1200" b="0" i="0" u="none" strike="noStrike" kern="1200" cap="none" spc="0" normalizeH="0" baseline="0" noProof="0" dirty="0">
                <a:ln>
                  <a:noFill/>
                </a:ln>
                <a:solidFill>
                  <a:srgbClr val="212A73"/>
                </a:solidFill>
                <a:effectLst/>
                <a:uLnTx/>
                <a:uFillTx/>
                <a:latin typeface="Arial"/>
                <a:ea typeface="+mn-ea"/>
                <a:cs typeface="Arial"/>
                <a:hlinkClick r:id="rId4"/>
              </a:rPr>
              <a:t>Immunisation eLearning - Public Health Wales (</a:t>
            </a:r>
            <a:r>
              <a:rPr kumimoji="0" lang="en-GB" sz="1200" b="0" i="0" u="none" strike="noStrike" kern="1200" cap="none" spc="0" normalizeH="0" baseline="0" noProof="0" dirty="0" err="1">
                <a:ln>
                  <a:noFill/>
                </a:ln>
                <a:solidFill>
                  <a:srgbClr val="212A73"/>
                </a:solidFill>
                <a:effectLst/>
                <a:uLnTx/>
                <a:uFillTx/>
                <a:latin typeface="Arial"/>
                <a:ea typeface="+mn-ea"/>
                <a:cs typeface="Arial"/>
                <a:hlinkClick r:id="rId4"/>
              </a:rPr>
              <a:t>nhs.wales</a:t>
            </a:r>
            <a:r>
              <a:rPr kumimoji="0" lang="en-GB" sz="1200" b="0" i="0" u="none" strike="noStrike" kern="1200" cap="none" spc="0" normalizeH="0" baseline="0" noProof="0" dirty="0">
                <a:ln>
                  <a:noFill/>
                </a:ln>
                <a:solidFill>
                  <a:srgbClr val="212A73"/>
                </a:solidFill>
                <a:effectLst/>
                <a:uLnTx/>
                <a:uFillTx/>
                <a:latin typeface="Arial"/>
                <a:ea typeface="+mn-ea"/>
                <a:cs typeface="Arial"/>
                <a:hlinkClick r:id="rId4"/>
              </a:rPr>
              <a:t>)</a:t>
            </a:r>
            <a:endParaRPr kumimoji="0" lang="en-GB" sz="1200" b="0" i="0" u="none" strike="noStrike" kern="1200" cap="none" spc="0" normalizeH="0" baseline="0" noProof="0" dirty="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Arial"/>
              </a:rPr>
              <a:t>Received practical training in COVID-19 vaccine preparation and administration</a:t>
            </a:r>
            <a:endParaRPr kumimoji="0" lang="en-GB" sz="1200" b="0" i="0" u="sng" strike="noStrike" kern="1200" cap="none" spc="0" normalizeH="0" baseline="0" noProof="0" dirty="0">
              <a:ln>
                <a:noFill/>
              </a:ln>
              <a:solidFill>
                <a:srgbClr val="024DBC"/>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a:ea typeface="+mn-ea"/>
                <a:cs typeface="+mn-cs"/>
              </a:rPr>
              <a:t>Training in the management of anaphylaxis and Basic Life Support is undertaken, as specified by policy for your local area and are familiar with </a:t>
            </a: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5"/>
              </a:rPr>
              <a:t>Resuscitation Council UK (RCUK) guidance on Management of Anaphylaxis in the Vaccination Setting</a:t>
            </a:r>
            <a:endParaRPr kumimoji="0" lang="en-GB" sz="1200" b="0" i="0" u="none" strike="noStrike" kern="1200" cap="none" spc="0" normalizeH="0" baseline="0" noProof="0" dirty="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Any additional statutory and mandatory training as required by your employer is completed </a:t>
            </a:r>
            <a:endParaRPr kumimoji="0" lang="en-GB" sz="1200" b="0" i="0" u="none" strike="noStrike" kern="1200" cap="none" spc="0" normalizeH="0" baseline="0" noProof="0" dirty="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An appropriate legal framework to supply and administer COVID-19 vaccine is in place e.g. patient specific prescription (PSD), Patient Specific Direction (PSD), Patient Group Direction (PGD) National Protocol (NP). Visit </a:t>
            </a: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6"/>
              </a:rPr>
              <a:t>here</a:t>
            </a:r>
            <a:r>
              <a:rPr kumimoji="0" lang="en-GB" sz="1200" b="0" i="0" u="none" strike="noStrike" kern="1200" cap="none" spc="0" normalizeH="0" baseline="0" noProof="0" dirty="0">
                <a:ln>
                  <a:noFill/>
                </a:ln>
                <a:solidFill>
                  <a:srgbClr val="212A73"/>
                </a:solidFill>
                <a:effectLst/>
                <a:uLnTx/>
                <a:uFillTx/>
                <a:latin typeface="Arial"/>
                <a:ea typeface="+mn-ea"/>
                <a:cs typeface="+mn-cs"/>
              </a:rPr>
              <a:t> for Wales PGD template</a:t>
            </a:r>
            <a:endParaRPr kumimoji="0" lang="en-GB" sz="1200" b="0" i="0" u="none" strike="noStrike" kern="1200" cap="none" spc="0" normalizeH="0" baseline="0" noProof="0" dirty="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Those involved in immunisation and vaccination understand the process of consent and how this applies when giving vaccines. Information on consent can be viewed here: </a:t>
            </a: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7"/>
              </a:rPr>
              <a:t>Consent: the green book, chapter 2 - GOV.UK</a:t>
            </a:r>
            <a:endParaRPr kumimoji="0" lang="en-GB" sz="1200" b="0" i="0" u="none" strike="sngStrike" kern="1200" cap="none" spc="0" normalizeH="0" baseline="0" noProof="0" dirty="0">
              <a:ln>
                <a:noFill/>
              </a:ln>
              <a:solidFill>
                <a:srgbClr val="00A7A7"/>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a:ea typeface="+mn-ea"/>
                <a:cs typeface="+mn-cs"/>
              </a:rPr>
              <a:t>Immunisers and those giving immunisation advice access and familiarise themselves with the following key documents: </a:t>
            </a:r>
            <a:r>
              <a:rPr kumimoji="0" lang="en-GB" sz="1200" b="0" i="0" u="none" strike="noStrike" kern="1200" cap="none" spc="0" normalizeH="0" baseline="0" noProof="0" dirty="0">
                <a:ln>
                  <a:noFill/>
                </a:ln>
                <a:solidFill>
                  <a:srgbClr val="002060"/>
                </a:solidFill>
                <a:effectLst/>
                <a:uLnTx/>
                <a:uFillTx/>
                <a:latin typeface="Arial"/>
                <a:ea typeface="+mn-ea"/>
                <a:cs typeface="+mn-cs"/>
                <a:hlinkClick r:id="rId8"/>
              </a:rPr>
              <a:t>Green Book COVID-19 chapter 14a</a:t>
            </a:r>
            <a:r>
              <a:rPr kumimoji="0" lang="en-GB" sz="1200" b="0" i="0" u="none" strike="noStrike" kern="1200" cap="none" spc="0" normalizeH="0" baseline="0" noProof="0" dirty="0">
                <a:ln>
                  <a:noFill/>
                </a:ln>
                <a:solidFill>
                  <a:srgbClr val="002060"/>
                </a:solidFill>
                <a:effectLst/>
                <a:uLnTx/>
                <a:uFillTx/>
                <a:latin typeface="Arial"/>
                <a:ea typeface="+mn-ea"/>
                <a:cs typeface="+mn-cs"/>
              </a:rPr>
              <a:t>:</a:t>
            </a: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9"/>
              </a:rPr>
              <a:t> </a:t>
            </a: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10"/>
              </a:rPr>
              <a:t>COVID-19: vaccination programme guidance for healthcare practitioners</a:t>
            </a:r>
            <a:r>
              <a:rPr kumimoji="0" lang="en-GB" sz="1200" b="0" i="0" u="none" strike="noStrike" kern="1200" cap="none" spc="0" normalizeH="0" baseline="0" noProof="0" dirty="0">
                <a:ln>
                  <a:noFill/>
                </a:ln>
                <a:solidFill>
                  <a:srgbClr val="212A73"/>
                </a:solidFill>
                <a:effectLst/>
                <a:uLnTx/>
                <a:uFillTx/>
                <a:latin typeface="Arial"/>
                <a:ea typeface="+mn-ea"/>
                <a:cs typeface="+mn-cs"/>
              </a:rPr>
              <a:t>, T</a:t>
            </a:r>
            <a:r>
              <a:rPr kumimoji="0" lang="en-GB" sz="1200" b="0" i="0" u="none" strike="noStrike" kern="1200" cap="none" spc="0" normalizeH="0" baseline="0" noProof="0" dirty="0">
                <a:ln>
                  <a:noFill/>
                </a:ln>
                <a:solidFill>
                  <a:srgbClr val="212A73"/>
                </a:solidFill>
                <a:effectLst/>
                <a:uLnTx/>
                <a:uFillTx/>
                <a:latin typeface="Arial"/>
                <a:ea typeface="+mn-ea"/>
                <a:cs typeface="Arial"/>
              </a:rPr>
              <a:t>he vaccine product information in the Summary of Product Characteristics (</a:t>
            </a:r>
            <a:r>
              <a:rPr kumimoji="0" lang="en-GB" sz="1200" b="0" i="0" u="sng" strike="noStrike" kern="1200" cap="none" spc="0" normalizeH="0" baseline="0" noProof="0" dirty="0">
                <a:ln>
                  <a:noFill/>
                </a:ln>
                <a:solidFill>
                  <a:srgbClr val="29B8CE">
                    <a:lumMod val="75000"/>
                  </a:srgbClr>
                </a:solidFill>
                <a:effectLst/>
                <a:uLnTx/>
                <a:uFillTx/>
                <a:latin typeface="Arial"/>
                <a:ea typeface="+mn-ea"/>
                <a:cs typeface="Arial"/>
                <a:hlinkClick r:id="rId11">
                  <a:extLst>
                    <a:ext uri="{A12FA001-AC4F-418D-AE19-62706E023703}">
                      <ahyp:hlinkClr xmlns:ahyp="http://schemas.microsoft.com/office/drawing/2018/hyperlinkcolor" val="tx"/>
                    </a:ext>
                  </a:extLst>
                </a:hlinkClick>
              </a:rPr>
              <a:t>Electronic Medicines Compendium</a:t>
            </a:r>
            <a:r>
              <a:rPr kumimoji="0" lang="en-GB" sz="1200" b="0" i="0" u="none" strike="noStrike" kern="1200" cap="none" spc="0" normalizeH="0" baseline="0" noProof="0" dirty="0">
                <a:ln>
                  <a:noFill/>
                </a:ln>
                <a:solidFill>
                  <a:srgbClr val="212A73"/>
                </a:solidFill>
                <a:effectLst/>
                <a:uLnTx/>
                <a:uFillTx/>
                <a:latin typeface="Arial"/>
                <a:ea typeface="+mn-ea"/>
                <a:cs typeface="Arial"/>
              </a:rPr>
              <a:t> website) </a:t>
            </a:r>
            <a:endParaRPr kumimoji="0" lang="en-GB" sz="1200" b="0" i="0" u="none" strike="noStrike" kern="1200" cap="none" spc="0" normalizeH="0" baseline="0" noProof="0" dirty="0">
              <a:ln>
                <a:noFill/>
              </a:ln>
              <a:solidFill>
                <a:srgbClr val="002060"/>
              </a:solidFill>
              <a:effectLst/>
              <a:highlight>
                <a:srgbClr val="FFFF00"/>
              </a:highlight>
              <a:uLnTx/>
              <a:uFillTx/>
              <a:latin typeface="Arial"/>
              <a:ea typeface="+mn-ea"/>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a:solidFill>
                  <a:srgbClr val="002060"/>
                </a:solidFill>
              </a:rPr>
              <a:t>Co-administration with other vaccines</a:t>
            </a:r>
            <a:endParaRPr lang="en-GB"/>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a:t>Based on recent evidence, and</a:t>
            </a:r>
            <a:r>
              <a:rPr lang="en-GB" sz="2000" strike="sngStrike"/>
              <a:t>, </a:t>
            </a:r>
            <a:r>
              <a:rPr lang="en-GB" sz="2000"/>
              <a:t>as COVID-19 vaccines are considered inactivated (including the non-replicating adenovirus vaccine), where individuals in an eligible cohort present having recently received one or more inactivated or another live vaccine, </a:t>
            </a:r>
            <a:r>
              <a:rPr lang="en-GB" sz="2000" b="1"/>
              <a:t>COVID-19 vaccination should still be given. </a:t>
            </a:r>
          </a:p>
          <a:p>
            <a:r>
              <a:rPr lang="en-GB" sz="20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a:t>This includes but is not limited to vaccines commonly administered around the same time or in the same settings, including pneumococcal polysaccharide vaccine and shingles vaccine </a:t>
            </a:r>
            <a:r>
              <a:rPr lang="en-GB" sz="2000">
                <a:hlinkClick r:id="rId2"/>
              </a:rPr>
              <a:t>Green Book COVID-19 chapter 14a</a:t>
            </a:r>
            <a:r>
              <a:rPr lang="en-GB" sz="2000"/>
              <a:t>.</a:t>
            </a:r>
          </a:p>
          <a:p>
            <a:r>
              <a:rPr lang="en-GB" sz="2000" b="1"/>
              <a:t>Note</a:t>
            </a:r>
            <a:r>
              <a:rPr lang="en-GB" sz="2000"/>
              <a:t>: co-administration of COVID-19 vaccine and </a:t>
            </a:r>
            <a:r>
              <a:rPr lang="en-GB" sz="2000" err="1"/>
              <a:t>Abrysvo</a:t>
            </a:r>
            <a:r>
              <a:rPr lang="en-GB" sz="2000"/>
              <a:t>® RSV vaccine may diminish the immune response to the RSV vaccine in </a:t>
            </a:r>
            <a:r>
              <a:rPr lang="en-GB" sz="2000" b="1"/>
              <a:t>older adults</a:t>
            </a:r>
            <a:r>
              <a:rPr lang="en-GB" sz="2000"/>
              <a:t>. However, if it is thought that the individual is unlikely to return for vaccination, they can be given at the same time. (co-administration of COVID-19 vaccine and Abrysvo® RSV vaccine is permitted in pregnancy)</a:t>
            </a:r>
          </a:p>
          <a:p>
            <a:endParaRPr lang="en-GB" sz="2000">
              <a:highlight>
                <a:srgbClr val="00FF00"/>
              </a:highlight>
            </a:endParaRPr>
          </a:p>
          <a:p>
            <a:endParaRPr lang="en-GB"/>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8990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14895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How much information should you give?</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this will be personal to the individual at the time and will depend on their previous knowledge and discussions with others</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give people as much information as they need and/or want to make an informed decision</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some people will just ‘trust’ what you say while others want lots of information; either is fine</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how much each individual needs is up to them, no one is obliged to seek full information</a:t>
            </a:r>
            <a:endParaRPr kumimoji="0" lang="en-US" sz="1800" b="0" i="0" u="none" strike="noStrike" kern="1200" cap="none" spc="0" normalizeH="0" baseline="0" noProof="0">
              <a:ln>
                <a:noFill/>
              </a:ln>
              <a:solidFill>
                <a:srgbClr val="212A73"/>
              </a:solidFill>
              <a:effectLst/>
              <a:uLnTx/>
              <a:uFillTx/>
              <a:latin typeface="Arial"/>
              <a:ea typeface="+mn-ea"/>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12A73"/>
                </a:solidFill>
                <a:effectLst/>
                <a:uLnTx/>
                <a:uFillTx/>
                <a:latin typeface="Arial"/>
                <a:ea typeface="+mn-ea"/>
                <a:cs typeface="+mn-cs"/>
                <a:hlinkClick r:id="rId3"/>
              </a:rPr>
              <a:t>Consent: the green book, chapter 2 - GOV.UK (www.gov.uk)</a:t>
            </a:r>
            <a:endParaRPr kumimoji="0" lang="en-US" sz="1400" b="0" i="0" u="none" strike="noStrike" kern="1200" cap="none" spc="0" normalizeH="0" baseline="0" noProof="0">
              <a:ln>
                <a:noFill/>
              </a:ln>
              <a:solidFill>
                <a:srgbClr val="212A73"/>
              </a:solidFill>
              <a:effectLst/>
              <a:uLnTx/>
              <a:uFillTx/>
              <a:latin typeface="Arial"/>
              <a:ea typeface="+mn-ea"/>
              <a:cs typeface="+mn-cs"/>
            </a:endParaRPr>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marR="0" lvl="0" indent="0" algn="l" defTabSz="687388"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Consent is a process, not a one-off discussion and must consider 3 factors:</a:t>
            </a:r>
            <a:endParaRPr kumimoji="0" lang="en-GB" sz="1800" b="0" i="0" u="none" strike="noStrike" kern="1200" cap="none" spc="0" normalizeH="0" baseline="0" noProof="0">
              <a:ln>
                <a:noFill/>
              </a:ln>
              <a:solidFill>
                <a:srgbClr val="212A73"/>
              </a:solidFill>
              <a:effectLst/>
              <a:uLnTx/>
              <a:uFillTx/>
              <a:latin typeface="Arial"/>
              <a:ea typeface="+mn-ea"/>
              <a:cs typeface="Calibri"/>
            </a:endParaRP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the person giving consent must be appropriately informed: they must have the necessary information in order to make the decision</a:t>
            </a:r>
          </a:p>
          <a:p>
            <a:pPr marL="285750" marR="0" lvl="0" indent="-285750" algn="l" defTabSz="914400" rtl="0" eaLnBrk="1" fontAlgn="auto" latinLnBrk="0" hangingPunct="1">
              <a:lnSpc>
                <a:spcPct val="100000"/>
              </a:lnSpc>
              <a:spcBef>
                <a:spcPts val="120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consent must be voluntary by the individual without undue pressure or coercion</a:t>
            </a:r>
          </a:p>
          <a:p>
            <a:pPr marL="285750" marR="0" lvl="0" indent="-285750" algn="l" defTabSz="914400" rtl="0" eaLnBrk="1" fontAlgn="auto" latinLnBrk="0" hangingPunct="1">
              <a:lnSpc>
                <a:spcPct val="100000"/>
              </a:lnSpc>
              <a:spcBef>
                <a:spcPts val="120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12A73"/>
                </a:solidFill>
                <a:effectLst/>
                <a:uLnTx/>
                <a:uFillTx/>
                <a:latin typeface="Arial"/>
                <a:ea typeface="+mn-ea"/>
                <a:cs typeface="+mn-cs"/>
              </a:rPr>
              <a:t>Mental capacity Act 2005 </a:t>
            </a:r>
            <a:r>
              <a:rPr kumimoji="0" lang="en-GB" sz="1400" b="0" i="0" u="none" strike="noStrike" kern="1200" cap="none" spc="0" normalizeH="0" baseline="0" noProof="0">
                <a:ln>
                  <a:noFill/>
                </a:ln>
                <a:solidFill>
                  <a:srgbClr val="212A73"/>
                </a:solidFill>
                <a:effectLst/>
                <a:uLnTx/>
                <a:uFillTx/>
                <a:latin typeface="Arial"/>
                <a:ea typeface="+mn-ea"/>
                <a:cs typeface="+mn-cs"/>
                <a:hlinkClick r:id="rId4"/>
              </a:rPr>
              <a:t>https://www.legislation.gov.uk/ukpga/2005/9/contents</a:t>
            </a:r>
            <a:endParaRPr kumimoji="0" lang="en-GB" sz="14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59116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sng" strike="noStrike" kern="1200" cap="none" spc="0" normalizeH="0" baseline="0" noProof="0">
                <a:ln>
                  <a:noFill/>
                </a:ln>
                <a:solidFill>
                  <a:srgbClr val="0563C1"/>
                </a:solidFill>
                <a:effectLst/>
                <a:uLnTx/>
                <a:uFillTx/>
                <a:latin typeface="Arial"/>
                <a:ea typeface="Calibri" panose="020F0502020204030204" pitchFamily="34" charset="0"/>
                <a:cs typeface="Times New Roman" panose="02020603050405020304" pitchFamily="18" charset="0"/>
                <a:hlinkClick r:id="rId5"/>
              </a:rPr>
              <a:t>www.mhra.gov.uk/yellowcard</a:t>
            </a:r>
            <a:r>
              <a:rPr kumimoji="0" lang="en-GB" sz="24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rPr>
              <a:t> </a:t>
            </a:r>
            <a:endParaRPr kumimoji="0" lang="en-GB" sz="2400" b="0" i="0" u="none" strike="noStrike" kern="1200" cap="none" spc="0" normalizeH="0" baseline="0" noProof="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498732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829674"/>
          </a:xfrm>
        </p:spPr>
        <p:txBody>
          <a:bodyPr lIns="91440" tIns="45720" rIns="91440" bIns="45720" anchor="t"/>
          <a:lstStyle/>
          <a:p>
            <a:r>
              <a:rPr lang="en-GB" sz="1800" b="0" i="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a:t>For those eligible for vaccination during seasonal campaigns, a single dose is now offered at least </a:t>
            </a:r>
            <a:r>
              <a:rPr lang="en-GB" sz="1800" b="1"/>
              <a:t>three months after any previous dose</a:t>
            </a:r>
            <a:r>
              <a:rPr lang="en-GB" sz="1800"/>
              <a:t>. This interval applies to any vaccine, regardless of the product given for the previous doses and irrespective of age.</a:t>
            </a:r>
            <a:endParaRPr lang="en-GB" sz="1800">
              <a:cs typeface="Arial"/>
            </a:endParaRPr>
          </a:p>
          <a:p>
            <a:r>
              <a:rPr lang="en-GB" sz="1800">
                <a:effectLst/>
                <a:latin typeface="Arial"/>
                <a:ea typeface="Times New Roman" panose="02020603050405020304" pitchFamily="18" charset="0"/>
                <a:cs typeface="Arial"/>
              </a:rPr>
              <a:t>Previously vaccinated </a:t>
            </a:r>
            <a:r>
              <a:rPr lang="en-GB" sz="1800" err="1">
                <a:effectLst/>
                <a:latin typeface="Arial"/>
                <a:ea typeface="Times New Roman" panose="02020603050405020304" pitchFamily="18" charset="0"/>
                <a:cs typeface="Arial"/>
              </a:rPr>
              <a:t>i</a:t>
            </a:r>
            <a:r>
              <a:rPr lang="x-none" sz="1800">
                <a:effectLst/>
                <a:latin typeface="Arial"/>
                <a:ea typeface="Times New Roman" panose="02020603050405020304" pitchFamily="18" charset="0"/>
                <a:cs typeface="Arial"/>
              </a:rPr>
              <a:t>ndividuals who </a:t>
            </a:r>
            <a:r>
              <a:rPr lang="en-GB" sz="1800">
                <a:effectLst/>
                <a:latin typeface="Arial"/>
                <a:ea typeface="Times New Roman" panose="02020603050405020304" pitchFamily="18" charset="0"/>
                <a:cs typeface="Arial"/>
              </a:rPr>
              <a:t>become or have recently become severely </a:t>
            </a:r>
            <a:r>
              <a:rPr lang="x-none" sz="1800">
                <a:effectLst/>
                <a:latin typeface="Arial"/>
                <a:ea typeface="Times New Roman" panose="02020603050405020304" pitchFamily="18" charset="0"/>
                <a:cs typeface="Arial"/>
              </a:rPr>
              <a:t>immunosuppressed</a:t>
            </a:r>
            <a:r>
              <a:rPr lang="x-none" sz="1800" b="1">
                <a:effectLst/>
                <a:latin typeface="Arial"/>
                <a:ea typeface="Times New Roman" panose="02020603050405020304" pitchFamily="18" charset="0"/>
                <a:cs typeface="Arial"/>
              </a:rPr>
              <a:t> </a:t>
            </a:r>
            <a:r>
              <a:rPr lang="en-GB" sz="1800">
                <a:effectLst/>
                <a:latin typeface="Arial"/>
                <a:ea typeface="Times New Roman" panose="02020603050405020304" pitchFamily="18" charset="0"/>
                <a:cs typeface="Arial"/>
              </a:rPr>
              <a:t>should be considered for an additional dose of the vaccine regardless of their past vaccination history. The additional dose can be offered at a </a:t>
            </a:r>
            <a:r>
              <a:rPr lang="en-GB" sz="1800" b="1">
                <a:effectLst/>
                <a:latin typeface="Arial"/>
                <a:ea typeface="Times New Roman" panose="02020603050405020304" pitchFamily="18" charset="0"/>
                <a:cs typeface="Arial"/>
              </a:rPr>
              <a:t>minimum interval of 3 months (91 days) from previous dose.</a:t>
            </a:r>
          </a:p>
          <a:p>
            <a:pPr>
              <a:spcAft>
                <a:spcPts val="300"/>
              </a:spcAft>
            </a:pPr>
            <a:r>
              <a:rPr lang="en-GB" sz="1800">
                <a:effectLst/>
                <a:latin typeface="Arial"/>
                <a:ea typeface="Times New Roman" panose="02020603050405020304" pitchFamily="18" charset="0"/>
                <a:cs typeface="Arial"/>
              </a:rPr>
              <a:t>Previously unvaccinated individuals </a:t>
            </a:r>
            <a:r>
              <a:rPr lang="en-GB" sz="1800" baseline="30000">
                <a:effectLst/>
                <a:latin typeface="Calibri"/>
                <a:ea typeface="Calibri"/>
                <a:cs typeface="Times New Roman"/>
              </a:rPr>
              <a:t> </a:t>
            </a:r>
            <a:r>
              <a:rPr lang="en-GB" sz="1800">
                <a:effectLst/>
                <a:latin typeface="Arial"/>
                <a:ea typeface="Times New Roman" panose="02020603050405020304" pitchFamily="18" charset="0"/>
                <a:cs typeface="Arial"/>
              </a:rPr>
              <a:t>who become or have recently become severely immunosuppressed, should be considered for a first dose of vaccination </a:t>
            </a:r>
            <a:r>
              <a:rPr lang="en-GB" sz="1800" b="1">
                <a:effectLst/>
                <a:latin typeface="Arial"/>
                <a:ea typeface="Times New Roman" panose="02020603050405020304" pitchFamily="18" charset="0"/>
                <a:cs typeface="Arial"/>
              </a:rPr>
              <a:t>(off label) </a:t>
            </a:r>
            <a:r>
              <a:rPr lang="en-GB" sz="1800">
                <a:effectLst/>
                <a:latin typeface="Arial"/>
                <a:ea typeface="Times New Roman" panose="02020603050405020304" pitchFamily="18" charset="0"/>
                <a:cs typeface="Arial"/>
              </a:rPr>
              <a:t>and the second dose given </a:t>
            </a:r>
            <a:r>
              <a:rPr lang="en-GB" sz="1800" b="1">
                <a:effectLst/>
                <a:latin typeface="Arial"/>
                <a:ea typeface="Times New Roman" panose="02020603050405020304" pitchFamily="18" charset="0"/>
                <a:cs typeface="Arial"/>
              </a:rPr>
              <a:t>ideally at an interval of 8-12 weeks from the previous dose. </a:t>
            </a:r>
            <a:r>
              <a:rPr lang="en-GB" sz="1800">
                <a:effectLst/>
                <a:latin typeface="Arial"/>
                <a:ea typeface="Times New Roman" panose="02020603050405020304" pitchFamily="18" charset="0"/>
                <a:cs typeface="Arial"/>
              </a:rPr>
              <a:t>I</a:t>
            </a:r>
            <a:r>
              <a:rPr lang="en-GB" sz="1800">
                <a:effectLst/>
                <a:ea typeface="Calibri"/>
                <a:cs typeface="Times New Roman"/>
              </a:rPr>
              <a:t>ncluding individuals who receive bone marrow transplants, CAR-T therapy as they may have lost immunological memory of previous vaccination.</a:t>
            </a:r>
          </a:p>
          <a:p>
            <a:r>
              <a:rPr lang="en-GB" sz="1800">
                <a:effectLst/>
                <a:ea typeface="Calibri"/>
                <a:cs typeface="Arial"/>
              </a:rPr>
              <a:t>For individuals about to receive planned immunosuppressive treatment, a </a:t>
            </a:r>
            <a:r>
              <a:rPr lang="en-GB" sz="1800" b="1">
                <a:effectLst/>
                <a:ea typeface="Calibri"/>
                <a:cs typeface="Arial"/>
              </a:rPr>
              <a:t>minimum interval of 3 weeks </a:t>
            </a:r>
            <a:r>
              <a:rPr lang="en-GB" sz="1800">
                <a:effectLst/>
                <a:ea typeface="Calibri"/>
                <a:cs typeface="Arial"/>
              </a:rPr>
              <a:t>between COVID-19 doses may be followed, to enable the vaccine to be given whilst the individual’s immune system is better able to respond.</a:t>
            </a:r>
            <a:endParaRPr lang="en-GB" sz="1800" b="0" i="0">
              <a:effectLst/>
              <a:latin typeface="+mn-lt"/>
              <a:ea typeface="Calibri"/>
              <a:cs typeface="Arial"/>
            </a:endParaRPr>
          </a:p>
          <a:p>
            <a:pPr marL="0" indent="0">
              <a:buNone/>
            </a:pPr>
            <a:endParaRPr lang="en-GB" sz="18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803644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Immunisation and Vaccines - Public Health Wales (nhs.wales)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Order for </a:t>
            </a:r>
            <a:r>
              <a:rPr kumimoji="0" lang="en-GB" sz="1800" b="1"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FREE</a:t>
            </a:r>
            <a:r>
              <a:rPr kumimoji="0" lang="en-GB" sz="1800" b="0"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 here: https://phw.nhs.wales/services-and-teams/health-information-resources/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12A73"/>
                </a:solidFill>
                <a:effectLst/>
                <a:uLnTx/>
                <a:uFillTx/>
                <a:latin typeface="Arial"/>
                <a:ea typeface="+mn-ea"/>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12A73"/>
                </a:solidFill>
                <a:effectLst/>
                <a:uLnTx/>
                <a:uFillTx/>
                <a:latin typeface="Arial"/>
                <a:ea typeface="+mn-ea"/>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Information for health care professionals </a:t>
            </a: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here</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marL="0" marR="0" lvl="0" indent="0" algn="l" defTabSz="914400" rtl="0" eaLnBrk="1" fontAlgn="ctr" latinLnBrk="0" hangingPunct="1">
              <a:lnSpc>
                <a:spcPct val="105000"/>
              </a:lnSpc>
              <a:spcBef>
                <a:spcPts val="0"/>
              </a:spcBef>
              <a:spcAft>
                <a:spcPts val="80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Calibri"/>
                <a:cs typeface="Arial"/>
              </a:rPr>
              <a:t>COVID-19 Information for the public </a:t>
            </a:r>
            <a:r>
              <a:rPr kumimoji="0" lang="en-GB" sz="2000" b="0" i="0" u="none" strike="noStrike" kern="1200" cap="none" spc="0" normalizeH="0" baseline="0" noProof="0">
                <a:ln>
                  <a:noFill/>
                </a:ln>
                <a:solidFill>
                  <a:srgbClr val="212A73"/>
                </a:solidFill>
                <a:effectLst/>
                <a:uLnTx/>
                <a:uFillTx/>
                <a:latin typeface="Arial"/>
                <a:ea typeface="Calibri"/>
                <a:cs typeface="Arial"/>
                <a:hlinkClick r:id="rId4"/>
              </a:rPr>
              <a:t>here</a:t>
            </a:r>
            <a:endPar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23815" y="916152"/>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4" name="Picture 3" descr="Blue text on a white background&#10;&#10;AI-generated content may be incorrect.">
            <a:extLst>
              <a:ext uri="{FF2B5EF4-FFF2-40B4-BE49-F238E27FC236}">
                <a16:creationId xmlns:a16="http://schemas.microsoft.com/office/drawing/2014/main" id="{D0C24FB7-EEE2-4A32-5051-3B93F5EF34B8}"/>
              </a:ext>
            </a:extLst>
          </p:cNvPr>
          <p:cNvPicPr>
            <a:picLocks noChangeAspect="1"/>
          </p:cNvPicPr>
          <p:nvPr/>
        </p:nvPicPr>
        <p:blipFill>
          <a:blip r:embed="rId6"/>
          <a:stretch>
            <a:fillRect/>
          </a:stretch>
        </p:blipFill>
        <p:spPr>
          <a:xfrm>
            <a:off x="7647824" y="5043989"/>
            <a:ext cx="4295775" cy="981075"/>
          </a:xfrm>
          <a:prstGeom prst="rect">
            <a:avLst/>
          </a:prstGeom>
        </p:spPr>
      </p:pic>
    </p:spTree>
    <p:extLst>
      <p:ext uri="{BB962C8B-B14F-4D97-AF65-F5344CB8AC3E}">
        <p14:creationId xmlns:p14="http://schemas.microsoft.com/office/powerpoint/2010/main" val="1362591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lIns="91440" tIns="45720" rIns="91440" bIns="45720" anchor="t"/>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endParaRPr lang="en-GB" sz="2400" b="0" i="0">
              <a:effectLst/>
              <a:cs typeface="Arial"/>
            </a:endParaRPr>
          </a:p>
          <a:p>
            <a:pPr algn="l" fontAlgn="base"/>
            <a:r>
              <a:rPr lang="en-GB" sz="2400" b="0" i="0">
                <a:effectLst/>
              </a:rPr>
              <a:t>Motivational interviewing aims to support decision making by eliciting and strengthening a person's motivation to change their behaviour based on their own arguments for change  </a:t>
            </a:r>
            <a:endParaRPr lang="en-GB" sz="2400" b="0" i="0">
              <a:effectLst/>
              <a:cs typeface="Arial"/>
            </a:endParaRPr>
          </a:p>
          <a:p>
            <a:pPr algn="l" fontAlgn="base"/>
            <a:r>
              <a:rPr lang="en-GB" sz="2400" b="0" i="0">
                <a:effectLst/>
              </a:rPr>
              <a:t>It is used in a range of health settings and is an evidenced approach to improving vaccine uptake through conversation.</a:t>
            </a:r>
            <a:endParaRPr lang="en-GB" sz="2400" b="0" i="0">
              <a:effectLst/>
              <a:cs typeface="Arial"/>
            </a:endParaRP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62773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29B8CE"/>
                </a:solidFill>
                <a:effectLst/>
                <a:uLnTx/>
                <a:uFillTx/>
                <a:latin typeface="Arial"/>
                <a:ea typeface="+mn-ea"/>
                <a:cs typeface="+mn-cs"/>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kumimoji="0" lang="en-GB" sz="2400" b="0" i="0" u="none" strike="noStrike" kern="1200" cap="none" spc="0" normalizeH="0" baseline="0" noProof="0">
              <a:ln>
                <a:noFill/>
              </a:ln>
              <a:solidFill>
                <a:srgbClr val="29B8CE"/>
              </a:solidFill>
              <a:effectLst/>
              <a:uLnTx/>
              <a:uFillTx/>
              <a:latin typeface="Arial"/>
              <a:ea typeface="+mn-ea"/>
              <a:cs typeface="+mn-cs"/>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12A73"/>
                </a:solidFill>
                <a:effectLst/>
                <a:uLnTx/>
                <a:uFillTx/>
                <a:latin typeface="Arial"/>
                <a:ea typeface="+mn-ea"/>
                <a:cs typeface="+mn-cs"/>
              </a:rPr>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212A73"/>
                </a:solidFill>
                <a:effectLst/>
                <a:uLnTx/>
                <a:uFillTx/>
                <a:latin typeface="Arial"/>
                <a:ea typeface="+mn-ea"/>
                <a:cs typeface="+mn-cs"/>
              </a:rPr>
              <a:t>Incorporating motivational interviewing into your vaccine conversations will enable you to identify the core barriers for an individual, and collaboratively address these in a personalised way.</a:t>
            </a:r>
          </a:p>
        </p:txBody>
      </p:sp>
    </p:spTree>
    <p:extLst>
      <p:ext uri="{BB962C8B-B14F-4D97-AF65-F5344CB8AC3E}">
        <p14:creationId xmlns:p14="http://schemas.microsoft.com/office/powerpoint/2010/main" val="208157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i="0">
                <a:effectLst/>
              </a:rPr>
              <a:t>(1)</a:t>
            </a:r>
            <a:endParaRPr lang="en-GB" sz="280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209986"/>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83274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0" i="0" u="none" strike="noStrike" kern="1200" cap="none" spc="0" normalizeH="0" baseline="0" noProof="0">
                <a:ln>
                  <a:noFill/>
                </a:ln>
                <a:solidFill>
                  <a:srgbClr val="212A73"/>
                </a:solidFill>
                <a:effectLst/>
                <a:uLnTx/>
                <a:uFillTx/>
                <a:latin typeface="Arial"/>
                <a:ea typeface="+mj-ea"/>
                <a:cs typeface="+mj-cs"/>
              </a:rPr>
              <a:t>(2)</a:t>
            </a:r>
            <a:endParaRPr lang="en-GB" sz="2400">
              <a:highlight>
                <a:srgbClr val="FFFF00"/>
              </a:highligh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This JCVI statement outlines the vaccine products for 2025 – Spring 2026: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060"/>
                </a:solidFill>
                <a:effectLst/>
                <a:uLnTx/>
                <a:uFillTx/>
                <a:latin typeface="Arial"/>
                <a:ea typeface="+mn-ea"/>
                <a:cs typeface="+mn-cs"/>
              </a:rPr>
              <a:t>Adults</a:t>
            </a:r>
            <a:r>
              <a:rPr kumimoji="0" lang="en-GB" sz="1800" b="0" i="0" u="none" strike="noStrike" kern="1200" cap="none" spc="0" normalizeH="0" baseline="0" noProof="0">
                <a:ln>
                  <a:noFill/>
                </a:ln>
                <a:solidFill>
                  <a:srgbClr val="002060"/>
                </a:solidFill>
                <a:effectLst/>
                <a:uLnTx/>
                <a:uFillTx/>
                <a:latin typeface="Arial"/>
                <a:ea typeface="+mn-ea"/>
                <a:cs typeface="+mn-cs"/>
              </a:rPr>
              <a:t>:</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060"/>
                </a:solidFill>
                <a:effectLst/>
                <a:uLnTx/>
                <a:uFillTx/>
                <a:latin typeface="Arial"/>
                <a:ea typeface="+mn-ea"/>
                <a:cs typeface="+mn-cs"/>
              </a:rPr>
              <a:t>Children and young people</a:t>
            </a:r>
            <a:r>
              <a:rPr kumimoji="0" lang="en-GB" sz="1800" b="0" i="0" u="none" strike="noStrike" kern="1200" cap="none" spc="0" normalizeH="0" baseline="0" noProof="0">
                <a:ln>
                  <a:noFill/>
                </a:ln>
                <a:solidFill>
                  <a:srgbClr val="002060"/>
                </a:solidFill>
                <a:effectLst/>
                <a:uLnTx/>
                <a:uFillTx/>
                <a:latin typeface="Arial"/>
                <a:ea typeface="+mn-ea"/>
                <a:cs typeface="+mn-cs"/>
              </a:rPr>
              <a:t>:</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For children and young people who are immunosuppressed, JCVI continues to advise the use of the Pfizer-BioNTech COVID-19 mRNA (Comirnaty) vaccine, with the vaccine dose appropriate to the child’s age:</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12 to 17 years: 30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5 to 11 years: 10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6 months to 4 years: 3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ypeofFAQ xmlns="2c9bf0ee-e2fa-4332-ade7-023316494af1">Covid19</TypeofFAQ>
    <Archive xmlns="2c9bf0ee-e2fa-4332-ade7-023316494af1">false</Archive>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48672C-19B4-493D-A526-EE870C419AD4}">
  <ds:schemaRefs>
    <ds:schemaRef ds:uri="2c9bf0ee-e2fa-4332-ade7-023316494af1"/>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F41819D-D4CA-4D58-ADB2-C911F97D3DB3}">
  <ds:schemaRefs>
    <ds:schemaRef ds:uri="http://schemas.microsoft.com/sharepoint/v3/contenttype/forms"/>
  </ds:schemaRefs>
</ds:datastoreItem>
</file>

<file path=customXml/itemProps3.xml><?xml version="1.0" encoding="utf-8"?>
<ds:datastoreItem xmlns:ds="http://schemas.openxmlformats.org/officeDocument/2006/customXml" ds:itemID="{CD9A9C02-16C3-4C56-A5D9-DD75D8B96F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TotalTime>
  <Words>7672</Words>
  <Application>Microsoft Office PowerPoint</Application>
  <PresentationFormat>Widescreen</PresentationFormat>
  <Paragraphs>503</Paragraphs>
  <Slides>51</Slides>
  <Notes>29</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1_Office Theme</vt:lpstr>
      <vt:lpstr>PowerPoint Presentation</vt:lpstr>
      <vt:lpstr>Acknowledgements</vt:lpstr>
      <vt:lpstr>COVID-19 Vaccination for individuals aged 18 years and over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Primary course and population immunity</vt:lpstr>
      <vt:lpstr>Individuals who are severely  immunosuppressed </vt:lpstr>
      <vt:lpstr>Vaccine dose intervals for individuals who become or have recently become immunosuppressed</vt:lpstr>
      <vt:lpstr>Additional Doses</vt:lpstr>
      <vt:lpstr>Timing of additional doses</vt:lpstr>
      <vt:lpstr>Individuals who receive bone marrow transplant and CAR-T therapy</vt:lpstr>
      <vt:lpstr>Moderna Spikevax JN.1 0.1mg/mL/dose dispersion for injection - COVID-19 vaccine </vt:lpstr>
      <vt:lpstr>Current licence approval to administer Moderna Spikevax® JN.1 COVID-19 vaccine</vt:lpstr>
      <vt:lpstr>Presentation: Moderna Spikevax JN.1 0.1mg/mL/dose dispersion for injection - COVID-19 vaccine </vt:lpstr>
      <vt:lpstr> Instructions once thawed </vt:lpstr>
      <vt:lpstr>List of excipients</vt:lpstr>
      <vt:lpstr>Polyethylene glycol (PEG) </vt:lpstr>
      <vt:lpstr>Prior to giving the Moderna Spikevax® JN.1   COVID-19 vaccine</vt:lpstr>
      <vt:lpstr>Contraindications - Moderna Spikevax® JN.1   COVID-19 vaccine  </vt:lpstr>
      <vt:lpstr>Consumables for use with Moderna Spikevax® JN.1 0.1mg/mL/dose dispersion for injection - COVID-19 vaccine   </vt:lpstr>
      <vt:lpstr>GBUK Safety Syringe 1ml 25G x 25mm with needle cover for the administration of Moderna Spikevax® JN.1 COVID-19 vaccine</vt:lpstr>
      <vt:lpstr>PowerPoint Presentation</vt:lpstr>
      <vt:lpstr>Patient Group Directions (PGDs) and  National Protocols</vt:lpstr>
      <vt:lpstr>Vaccination site</vt:lpstr>
      <vt:lpstr>Vaccinating Individuals with bleeding disorders</vt:lpstr>
      <vt:lpstr>Disposal: Moderna Spikevax JN.1 COVID-19 mRNA Vaccines</vt:lpstr>
      <vt:lpstr>Adverse reactions</vt:lpstr>
      <vt:lpstr>Myocarditis and pericarditis</vt:lpstr>
      <vt:lpstr>Guillain-Barré syndrome (GBS)</vt:lpstr>
      <vt:lpstr>Individuals with a history of immune thrombocytopenia </vt:lpstr>
      <vt:lpstr>Capillary leak syndrome</vt:lpstr>
      <vt:lpstr>Erythema multiforme</vt:lpstr>
      <vt:lpstr>Pregnancy</vt:lpstr>
      <vt:lpstr>Breastfeeding</vt:lpstr>
      <vt:lpstr>Individuals with history of COVID-19 infection</vt:lpstr>
      <vt:lpstr>Co-administration with other vaccines</vt:lpstr>
      <vt:lpstr>Post vaccination waiting times</vt:lpstr>
      <vt:lpstr>Informed consent</vt:lpstr>
      <vt:lpstr>Reporting Adverse Events </vt:lpstr>
      <vt:lpstr>Key messages</vt:lpstr>
      <vt:lpstr>Public resources Spring 2025</vt:lpstr>
      <vt:lpstr>Clinical script</vt:lpstr>
      <vt:lpstr>Further information to support the COVID-19 Vaccination Programme</vt:lpstr>
      <vt:lpstr>Using motivational interviewing for better conversations  </vt:lpstr>
      <vt:lpstr>PowerPoint Presentation</vt:lpstr>
      <vt:lpstr>Further information (1)</vt:lpstr>
      <vt:lpstr>Further information (2)</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Moderna Spikevax JN.1 Spring 2025</dc:title>
  <dc:creator>Hawys Youlden (Public Health Wales - No.2 Capital Quarter)</dc:creator>
  <cp:lastModifiedBy>Clare Powell (Public Health Wales)</cp:lastModifiedBy>
  <cp:revision>113</cp:revision>
  <dcterms:created xsi:type="dcterms:W3CDTF">2025-03-05T07:32:20Z</dcterms:created>
  <dcterms:modified xsi:type="dcterms:W3CDTF">2025-03-19T09:18:36Z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