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1" r:id="rId5"/>
  </p:sldMasterIdLst>
  <p:notesMasterIdLst>
    <p:notesMasterId r:id="rId57"/>
  </p:notesMasterIdLst>
  <p:sldIdLst>
    <p:sldId id="2147376680" r:id="rId6"/>
    <p:sldId id="260" r:id="rId7"/>
    <p:sldId id="2147375750" r:id="rId8"/>
    <p:sldId id="2147375902" r:id="rId9"/>
    <p:sldId id="2147375752" r:id="rId10"/>
    <p:sldId id="2147375753" r:id="rId11"/>
    <p:sldId id="2147375754" r:id="rId12"/>
    <p:sldId id="2147375755" r:id="rId13"/>
    <p:sldId id="2147375756" r:id="rId14"/>
    <p:sldId id="2147375757" r:id="rId15"/>
    <p:sldId id="2147375758" r:id="rId16"/>
    <p:sldId id="2147376641" r:id="rId17"/>
    <p:sldId id="2147376642" r:id="rId18"/>
    <p:sldId id="2147376643" r:id="rId19"/>
    <p:sldId id="2147376644" r:id="rId20"/>
    <p:sldId id="2147376612" r:id="rId21"/>
    <p:sldId id="2147376615" r:id="rId22"/>
    <p:sldId id="2147376646" r:id="rId23"/>
    <p:sldId id="2147376628" r:id="rId24"/>
    <p:sldId id="2147376613" r:id="rId25"/>
    <p:sldId id="2147376617" r:id="rId26"/>
    <p:sldId id="2147375859" r:id="rId27"/>
    <p:sldId id="2147375689" r:id="rId28"/>
    <p:sldId id="2147375807" r:id="rId29"/>
    <p:sldId id="2147376547" r:id="rId30"/>
    <p:sldId id="2147375699" r:id="rId31"/>
    <p:sldId id="2147376596" r:id="rId32"/>
    <p:sldId id="2147376657" r:id="rId33"/>
    <p:sldId id="2147376658" r:id="rId34"/>
    <p:sldId id="2147375829" r:id="rId35"/>
    <p:sldId id="2147376627" r:id="rId36"/>
    <p:sldId id="2147375852" r:id="rId37"/>
    <p:sldId id="2147375861" r:id="rId38"/>
    <p:sldId id="2147376660" r:id="rId39"/>
    <p:sldId id="2147376649" r:id="rId40"/>
    <p:sldId id="2147376661" r:id="rId41"/>
    <p:sldId id="2147375694" r:id="rId42"/>
    <p:sldId id="2147375695" r:id="rId43"/>
    <p:sldId id="2147376668" r:id="rId44"/>
    <p:sldId id="2147376667" r:id="rId45"/>
    <p:sldId id="2147376669" r:id="rId46"/>
    <p:sldId id="2147376670" r:id="rId47"/>
    <p:sldId id="2147376671" r:id="rId48"/>
    <p:sldId id="2147376672" r:id="rId49"/>
    <p:sldId id="2147376673" r:id="rId50"/>
    <p:sldId id="2147376674" r:id="rId51"/>
    <p:sldId id="2147376675" r:id="rId52"/>
    <p:sldId id="2147376676" r:id="rId53"/>
    <p:sldId id="2147376677" r:id="rId54"/>
    <p:sldId id="2147376678" r:id="rId55"/>
    <p:sldId id="2147376679"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89AFE47-C33C-6317-5D80-394894170595}" name="Clare Powell (Public Health Wales)" initials="CW" userId="S::clare.powell2@wales.nhs.uk::d7f25bbe-a553-4284-9dbf-a45ba97dae4b" providerId="AD"/>
  <p188:author id="{C11460A8-C1E2-2352-9CA8-9FFD42E0F657}" name="Clare Powell (Public Health Wales)" initials="CP(HW" userId="S::Clare.Powell2@wales.nhs.uk::d7f25bbe-a553-4284-9dbf-a45ba97dae4b" providerId="AD"/>
  <p188:author id="{7E7468D4-90F3-629A-FC72-77268836BECB}" name="Hawys Youlden (Public Health Wales - No.2 Capital Quarter)" initials="HQ" userId="S::hawys.youlden2@wales.nhs.uk::a640df3f-f1c5-4512-b62e-09302c969a5e" providerId="AD"/>
  <p188:author id="{2B1B84EE-57B4-63E8-1F44-723F5233FCE3}" name="Hawys Youlden (Public Health Wales - No.2 Capital Quarter)" initials="HY(HWNCQ" userId="S::Hawys.Youlden2@wales.nhs.uk::a640df3f-f1c5-4512-b62e-09302c969a5e"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7EA423-3D6F-325C-F326-8BE186E61487}" v="1" dt="2025-03-13T10:20:46.973"/>
    <p1510:client id="{8D6B50CC-A952-84F2-6C10-C10FA39C94B1}" v="21" dt="2025-03-12T12:38:46.700"/>
    <p1510:client id="{B3C8B4C8-AE6A-9B47-85F1-060FAA216AC8}" v="134" dt="2025-03-11T10:59:10.6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microsoft.com/office/2018/10/relationships/authors" Target="author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notesMaster" Target="notesMasters/notesMaster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E71996-3B32-4F25-8AB5-61AF1ABD49FB}" type="datetimeFigureOut">
              <a:rPr lang="en-GB" smtClean="0"/>
              <a:t>13/03/2025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9B1888-3ABA-4374-A42E-B8128C05F377}" type="slidenum">
              <a:rPr lang="en-GB" smtClean="0"/>
              <a:t>‹#›</a:t>
            </a:fld>
            <a:endParaRPr lang="en-GB"/>
          </a:p>
        </p:txBody>
      </p:sp>
    </p:spTree>
    <p:extLst>
      <p:ext uri="{BB962C8B-B14F-4D97-AF65-F5344CB8AC3E}">
        <p14:creationId xmlns:p14="http://schemas.microsoft.com/office/powerpoint/2010/main" val="34167392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slide" Target="../slides/slide47.xml"/><Relationship Id="rId1" Type="http://schemas.openxmlformats.org/officeDocument/2006/relationships/notesMaster" Target="../notesMasters/notesMaster1.xml"/><Relationship Id="rId4" Type="http://schemas.openxmlformats.org/officeDocument/2006/relationships/hyperlink" Target="https://phw.nhs.wales/topics/immunisation-and-vaccines/covid-19-vaccination-information/about-the-vaccine/" TargetMode="Externa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www.gov.uk/government/publications/covid-19-vaccination-programme-guidance-for-healthcare-practitioners"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gov.uk/government/publications/immunisation-of-individuals-with-underlying-medical-conditions-the-green-book-chapter-7)"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*This should be either through a face to face taught course or a blended approach of both e-learning and a face to face taught course. New immunisers should also have a period of supervised practice and support with a registered healthcare practitioner who is experienced, up to date and competent in immunisation.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solidFill>
                <a:srgbClr val="FFFFFF"/>
              </a:solidFill>
              <a:latin typeface="Source Sans Pro" pitchFamily="34"/>
              <a:cs typeface="Arial" pitchFamily="3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FFFFFF"/>
                </a:solidFill>
                <a:latin typeface="Source Sans Pro" pitchFamily="34"/>
                <a:cs typeface="Arial" pitchFamily="34"/>
              </a:rPr>
              <a:t>Practitioners should always ensure they are accessing the most up to date information and guidance.</a:t>
            </a:r>
          </a:p>
          <a:p>
            <a:endParaRPr lang="en-GB"/>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96803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Arial" panose="020B0604020202020204" pitchFamily="34" charset="0"/>
                <a:ea typeface="Calibri" panose="020F0502020204030204" pitchFamily="34" charset="0"/>
              </a:rPr>
              <a:t>Moderna Spikevax</a:t>
            </a:r>
            <a:r>
              <a:rPr lang="en-GB" sz="1800" baseline="30000">
                <a:effectLst/>
                <a:latin typeface="Arial" panose="020B0604020202020204" pitchFamily="34" charset="0"/>
                <a:ea typeface="Calibri" panose="020F0502020204030204" pitchFamily="34" charset="0"/>
              </a:rPr>
              <a:t>®▼</a:t>
            </a:r>
            <a:r>
              <a:rPr lang="en-GB" sz="1800">
                <a:effectLst/>
                <a:latin typeface="Arial" panose="020B0604020202020204" pitchFamily="34" charset="0"/>
                <a:ea typeface="Calibri" panose="020F0502020204030204" pitchFamily="34" charset="0"/>
              </a:rPr>
              <a:t> JN.1 50 microgram per dose dispersion for injection COVID-19 mRNA Vaccine: </a:t>
            </a:r>
            <a:r>
              <a:rPr lang="en-GB">
                <a:hlinkClick r:id="rId3"/>
              </a:rPr>
              <a:t>Spikevax JN.1 0.1 mg/mL dispersion for injection - Summary of Product Characteristics (SmPC) - (</a:t>
            </a:r>
            <a:r>
              <a:rPr lang="en-GB" err="1">
                <a:hlinkClick r:id="rId3"/>
              </a:rPr>
              <a:t>emc</a:t>
            </a:r>
            <a:r>
              <a:rPr lang="en-GB">
                <a:hlinkClick r:id="rId3"/>
              </a:rPr>
              <a:t>) (medicines.org.uk)</a:t>
            </a:r>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8680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GB">
                <a:hlinkClick r:id="rId3"/>
              </a:rPr>
              <a:t>Spikevax JN.1 0.1 mg/mL dispersion for injection - Summary of Product Characteristics (SmPC) - (</a:t>
            </a:r>
            <a:r>
              <a:rPr lang="en-GB" err="1">
                <a:hlinkClick r:id="rId3"/>
              </a:rPr>
              <a:t>emc</a:t>
            </a:r>
            <a:r>
              <a:rPr lang="en-GB">
                <a:hlinkClick r:id="rId3"/>
              </a:rPr>
              <a:t>) (medicines.org.uk)</a:t>
            </a:r>
            <a:endParaRPr kumimoji="0" lang="en-GB" altLang="en-US" sz="1200" b="0" i="0" u="none" strike="noStrike" cap="none" normalizeH="0" baseline="0">
              <a:ln>
                <a:noFill/>
              </a:ln>
              <a:solidFill>
                <a:schemeClr val="tx1"/>
              </a:solidFill>
              <a:effectLst/>
            </a:endParaRPr>
          </a:p>
          <a:p>
            <a:r>
              <a:rPr lang="en-GB"/>
              <a:t> </a:t>
            </a:r>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88169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Spikevax will be arriving into NHS Wales frozen. Before delivery to Health board sites, Spikevax will be thawed. The expiry date will be applied, which will be 30 days from thawing.</a:t>
            </a:r>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29861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77106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337590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Before administering a COVID-19 vaccine, it is important to check for any relevant medical history including allergies and any previous history of severe reaction to a vaccine.</a:t>
            </a:r>
            <a:endParaRPr lang="en-US"/>
          </a:p>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497484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Safety needles will be dead volume (low dose) to allow for extraction of an extra dose of vaccine.</a:t>
            </a:r>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46100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7153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a:effectLst/>
                <a:latin typeface="Segoe UI" panose="020B0502040204020203" pitchFamily="34" charset="0"/>
              </a:rPr>
              <a:t>Giving vaccine into the muscle: </a:t>
            </a:r>
            <a:endParaRPr lang="en-GB" sz="1800">
              <a:effectLst/>
              <a:latin typeface="Arial" panose="020B0604020202020204" pitchFamily="34" charset="0"/>
            </a:endParaRPr>
          </a:p>
          <a:p>
            <a:r>
              <a:rPr lang="en-GB" sz="1800">
                <a:effectLst/>
                <a:latin typeface="Segoe UI" panose="020B0502040204020203" pitchFamily="34" charset="0"/>
              </a:rPr>
              <a:t>leads to a better immune response to the vaccine (as the muscle contains the appropriate cells necessary to initiate the immune response).</a:t>
            </a:r>
            <a:endParaRPr lang="en-GB" sz="1800">
              <a:effectLst/>
              <a:latin typeface="Arial" panose="020B0604020202020204" pitchFamily="34" charset="0"/>
            </a:endParaRPr>
          </a:p>
          <a:p>
            <a:r>
              <a:rPr lang="en-GB" sz="1800">
                <a:effectLst/>
                <a:latin typeface="Segoe UI" panose="020B0502040204020203" pitchFamily="34" charset="0"/>
              </a:rPr>
              <a:t>is less likely to cause local reactions than if the vaccine is given into the skin (subcutaneously).</a:t>
            </a:r>
            <a:endParaRPr lang="en-GB" sz="1800">
              <a:effectLst/>
              <a:latin typeface="Arial" panose="020B0604020202020204" pitchFamily="34" charset="0"/>
            </a:endParaRPr>
          </a:p>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D8AA4BB-B87A-4C65-BA72-7B766A56B35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194526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sz="1200" b="1"/>
              <a:t>Thrombocytopenia and coagulation disorders </a:t>
            </a:r>
          </a:p>
          <a:p>
            <a:pPr marL="0" indent="0">
              <a:buNone/>
            </a:pPr>
            <a:r>
              <a:rPr lang="en-GB" sz="1200"/>
              <a:t>As with other intramuscular injections, the vaccine should be given with caution in individuals receiving anticoagulant therapy or those with thrombocytopenia or any coagulation disorder (such as haemophilia) because bleeding or bruising may occur following an intramuscular administration in these individuals.</a:t>
            </a:r>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6264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479612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hlinkClick r:id="rId3"/>
              </a:rPr>
              <a:t>Spikevax JN.1 0.1 mg/mL dispersion for injection - Summary of Product Characteristics (SmPC) - (emc) (medicines.org.uk)</a:t>
            </a:r>
            <a:endParaRPr lang="en-GB" sz="1200"/>
          </a:p>
          <a:p>
            <a:r>
              <a:rPr lang="en-GB"/>
              <a:t>Overall, there was a higher incidence of some adverse reactions in younger age groups: the incidence of axillary swelling/tenderness, fatigue, headache, myalgia, arthralgia, chills, nausea/vomiting and fever was higher in adults aged 18 to &lt; 65 years than in those aged 65 years and above.</a:t>
            </a:r>
          </a:p>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54132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trike="sngStrike"/>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81478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86819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64725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48761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44045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Resources for health and social care professionals - Public Health Wales (</a:t>
            </a:r>
            <a:r>
              <a:rPr lang="en-GB" err="1">
                <a:hlinkClick r:id="rId3"/>
              </a:rPr>
              <a:t>nhs.wales</a:t>
            </a:r>
            <a:r>
              <a:rPr lang="en-GB">
                <a:hlinkClick r:id="rId3"/>
              </a:rPr>
              <a:t>)</a:t>
            </a:r>
            <a:endParaRPr lang="en-GB"/>
          </a:p>
          <a:p>
            <a:r>
              <a:rPr lang="en-GB">
                <a:hlinkClick r:id="rId4"/>
              </a:rPr>
              <a:t>About the vaccine - Public Health Wales (</a:t>
            </a:r>
            <a:r>
              <a:rPr lang="en-GB" err="1">
                <a:hlinkClick r:id="rId4"/>
              </a:rPr>
              <a:t>nhs.wales</a:t>
            </a:r>
            <a:r>
              <a:rPr lang="en-GB">
                <a:hlinkClick r:id="rId4"/>
              </a:rPr>
              <a:t>)</a:t>
            </a:r>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48018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139196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https://www.gov.uk/government/publications/covid-19-vaccination-programme-guidance-for-healthcare-practitioners</a:t>
            </a:r>
            <a:endParaRPr lang="en-GB" sz="1800">
              <a:effectLst/>
              <a:latin typeface="Times New Roman" panose="02020603050405020304" pitchFamily="18" charset="0"/>
              <a:ea typeface="Times New Roman" panose="02020603050405020304" pitchFamily="18" charset="0"/>
            </a:endParaRPr>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96137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4623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l" defTabSz="914400" rtl="0" eaLnBrk="0" fontAlgn="base" latinLnBrk="0" hangingPunct="0">
              <a:lnSpc>
                <a:spcPct val="100000"/>
              </a:lnSpc>
              <a:spcBef>
                <a:spcPct val="0"/>
              </a:spcBef>
              <a:spcAft>
                <a:spcPct val="0"/>
              </a:spcAft>
              <a:buClrTx/>
              <a:buSzTx/>
              <a:tabLst/>
            </a:pPr>
            <a:endParaRPr lang="en-GB"/>
          </a:p>
          <a:p>
            <a:pPr marR="0" lvl="0" algn="l" defTabSz="914400" rtl="0" eaLnBrk="0" fontAlgn="base" latinLnBrk="0" hangingPunct="0">
              <a:lnSpc>
                <a:spcPct val="100000"/>
              </a:lnSpc>
              <a:spcBef>
                <a:spcPct val="0"/>
              </a:spcBef>
              <a:spcAft>
                <a:spcPct val="0"/>
              </a:spcAft>
              <a:buClrTx/>
              <a:buSzTx/>
              <a:tabLst/>
            </a:pPr>
            <a:endParaRPr kumimoji="0" lang="en-US" altLang="en-US" sz="2000" b="0" i="0" u="none" strike="noStrike" cap="none" normalizeH="0" baseline="0">
              <a:ln>
                <a:noFill/>
              </a:ln>
              <a:solidFill>
                <a:srgbClr val="002060"/>
              </a:solidFill>
              <a:effectLst/>
              <a:latin typeface="+mn-lt"/>
            </a:endParaRPr>
          </a:p>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30400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l" defTabSz="914400" rtl="0" eaLnBrk="0" fontAlgn="base" latinLnBrk="0" hangingPunct="0">
              <a:lnSpc>
                <a:spcPct val="100000"/>
              </a:lnSpc>
              <a:spcBef>
                <a:spcPct val="0"/>
              </a:spcBef>
              <a:spcAft>
                <a:spcPct val="0"/>
              </a:spcAft>
              <a:buClrTx/>
              <a:buSzTx/>
              <a:tabLst/>
            </a:pPr>
            <a:endParaRPr lang="en-GB"/>
          </a:p>
          <a:p>
            <a:pPr marR="0" lvl="0" algn="l" defTabSz="914400" rtl="0" eaLnBrk="0" fontAlgn="base" latinLnBrk="0" hangingPunct="0">
              <a:lnSpc>
                <a:spcPct val="100000"/>
              </a:lnSpc>
              <a:spcBef>
                <a:spcPct val="0"/>
              </a:spcBef>
              <a:spcAft>
                <a:spcPct val="0"/>
              </a:spcAft>
              <a:buClrTx/>
              <a:buSzTx/>
              <a:tabLst/>
            </a:pPr>
            <a:endParaRPr kumimoji="0" lang="en-US" altLang="en-US" sz="2000" b="0" i="0" u="none" strike="noStrike" cap="none" normalizeH="0" baseline="0">
              <a:ln>
                <a:noFill/>
              </a:ln>
              <a:solidFill>
                <a:srgbClr val="002060"/>
              </a:solidFill>
              <a:effectLst/>
              <a:latin typeface="+mn-lt"/>
            </a:endParaRPr>
          </a:p>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3199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44221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u="sng">
                <a:hlinkClick r:id="rId3"/>
              </a:rPr>
              <a:t>Green Book COVID-19 chapter 14a</a:t>
            </a:r>
            <a:r>
              <a:rPr lang="en-GB" sz="1200"/>
              <a:t> </a:t>
            </a:r>
            <a:endParaRPr lang="en-GB"/>
          </a:p>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863808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In contrast to other eligible risk groups, those who are eligible for a vaccination due to severe immunosuppression but miss vaccination during the campaign period, may be considered for an additional dose at a later date based on individual clinical judgement, balancing their immediate level of risk against the advantages of waiting till the next seasonal campaign. </a:t>
            </a:r>
          </a:p>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8425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4376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After treatment and recovery, these individuals should be considered for a full course of revaccination for all vaccines used in the routine </a:t>
            </a:r>
            <a:r>
              <a:rPr lang="en-US" err="1"/>
              <a:t>programme</a:t>
            </a:r>
            <a:r>
              <a:rPr lang="en-US"/>
              <a:t> (</a:t>
            </a:r>
            <a:r>
              <a:rPr lang="en-US">
                <a:hlinkClick r:id="rId3"/>
              </a:rPr>
              <a:t>https://www.gov.uk/government/publications/immunisation-of-individuals-with-underlying-medical-conditions-the-green-book-chapter-7)</a:t>
            </a:r>
            <a:r>
              <a:rPr lang="en-US"/>
              <a:t> under specialist advice. </a:t>
            </a:r>
          </a:p>
        </p:txBody>
      </p:sp>
      <p:sp>
        <p:nvSpPr>
          <p:cNvPr id="4" name="Slide Number Placeholder 3"/>
          <p:cNvSpPr>
            <a:spLocks noGrp="1"/>
          </p:cNvSpPr>
          <p:nvPr>
            <p:ph type="sldNum" sz="quarter" idx="5"/>
          </p:nvPr>
        </p:nvSpPr>
        <p:spPr/>
        <p:txBody>
          <a:bodyPr/>
          <a:lstStyle/>
          <a:p>
            <a:fld id="{809B1888-3ABA-4374-A42E-B8128C05F377}" type="slidenum">
              <a:rPr lang="en-GB" smtClean="0"/>
              <a:t>15</a:t>
            </a:fld>
            <a:endParaRPr lang="en-GB"/>
          </a:p>
        </p:txBody>
      </p:sp>
    </p:spTree>
    <p:extLst>
      <p:ext uri="{BB962C8B-B14F-4D97-AF65-F5344CB8AC3E}">
        <p14:creationId xmlns:p14="http://schemas.microsoft.com/office/powerpoint/2010/main" val="25606541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ACF3E-500F-9958-37F3-52BFE3B25EE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568F1FB-CBF1-4DB1-1CE1-FEB7B74F7A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A28F8E7-8F2B-E27E-53C0-50927784405A}"/>
              </a:ext>
            </a:extLst>
          </p:cNvPr>
          <p:cNvSpPr>
            <a:spLocks noGrp="1"/>
          </p:cNvSpPr>
          <p:nvPr>
            <p:ph type="dt" sz="half" idx="10"/>
          </p:nvPr>
        </p:nvSpPr>
        <p:spPr/>
        <p:txBody>
          <a:bodyPr/>
          <a:lstStyle/>
          <a:p>
            <a:fld id="{4DAA9F5A-106E-4533-B0B0-381B31D2CA57}" type="datetimeFigureOut">
              <a:rPr lang="en-GB" smtClean="0"/>
              <a:t>13/03/2025</a:t>
            </a:fld>
            <a:endParaRPr lang="en-GB"/>
          </a:p>
        </p:txBody>
      </p:sp>
      <p:sp>
        <p:nvSpPr>
          <p:cNvPr id="5" name="Footer Placeholder 4">
            <a:extLst>
              <a:ext uri="{FF2B5EF4-FFF2-40B4-BE49-F238E27FC236}">
                <a16:creationId xmlns:a16="http://schemas.microsoft.com/office/drawing/2014/main" id="{45F4E139-C782-CBD8-77FC-AFF6232E01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27882B0-752D-F444-3FF6-95779A899615}"/>
              </a:ext>
            </a:extLst>
          </p:cNvPr>
          <p:cNvSpPr>
            <a:spLocks noGrp="1"/>
          </p:cNvSpPr>
          <p:nvPr>
            <p:ph type="sldNum" sz="quarter" idx="12"/>
          </p:nvPr>
        </p:nvSpPr>
        <p:spPr/>
        <p:txBody>
          <a:bodyPr/>
          <a:lstStyle/>
          <a:p>
            <a:fld id="{E232182B-8F86-477C-BB95-8B5588879A93}" type="slidenum">
              <a:rPr lang="en-GB" smtClean="0"/>
              <a:t>‹#›</a:t>
            </a:fld>
            <a:endParaRPr lang="en-GB"/>
          </a:p>
        </p:txBody>
      </p:sp>
    </p:spTree>
    <p:extLst>
      <p:ext uri="{BB962C8B-B14F-4D97-AF65-F5344CB8AC3E}">
        <p14:creationId xmlns:p14="http://schemas.microsoft.com/office/powerpoint/2010/main" val="27126650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3E2C3-BBD8-BBEC-1204-2F2D5CD1BF5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86860F0-8D32-DD48-079F-A4DA7B21C11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77F2050-8393-6537-565E-750C69DF2A14}"/>
              </a:ext>
            </a:extLst>
          </p:cNvPr>
          <p:cNvSpPr>
            <a:spLocks noGrp="1"/>
          </p:cNvSpPr>
          <p:nvPr>
            <p:ph type="dt" sz="half" idx="10"/>
          </p:nvPr>
        </p:nvSpPr>
        <p:spPr/>
        <p:txBody>
          <a:bodyPr/>
          <a:lstStyle/>
          <a:p>
            <a:fld id="{4DAA9F5A-106E-4533-B0B0-381B31D2CA57}" type="datetimeFigureOut">
              <a:rPr lang="en-GB" smtClean="0"/>
              <a:t>13/03/2025</a:t>
            </a:fld>
            <a:endParaRPr lang="en-GB"/>
          </a:p>
        </p:txBody>
      </p:sp>
      <p:sp>
        <p:nvSpPr>
          <p:cNvPr id="5" name="Footer Placeholder 4">
            <a:extLst>
              <a:ext uri="{FF2B5EF4-FFF2-40B4-BE49-F238E27FC236}">
                <a16:creationId xmlns:a16="http://schemas.microsoft.com/office/drawing/2014/main" id="{1BD3A6BB-3D3D-C7F3-DC51-EFD5D762C0B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553CD23-B7D0-90B1-FB59-87E786E0AA6F}"/>
              </a:ext>
            </a:extLst>
          </p:cNvPr>
          <p:cNvSpPr>
            <a:spLocks noGrp="1"/>
          </p:cNvSpPr>
          <p:nvPr>
            <p:ph type="sldNum" sz="quarter" idx="12"/>
          </p:nvPr>
        </p:nvSpPr>
        <p:spPr/>
        <p:txBody>
          <a:bodyPr/>
          <a:lstStyle/>
          <a:p>
            <a:fld id="{E232182B-8F86-477C-BB95-8B5588879A93}" type="slidenum">
              <a:rPr lang="en-GB" smtClean="0"/>
              <a:t>‹#›</a:t>
            </a:fld>
            <a:endParaRPr lang="en-GB"/>
          </a:p>
        </p:txBody>
      </p:sp>
    </p:spTree>
    <p:extLst>
      <p:ext uri="{BB962C8B-B14F-4D97-AF65-F5344CB8AC3E}">
        <p14:creationId xmlns:p14="http://schemas.microsoft.com/office/powerpoint/2010/main" val="11673554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7D4319D-FD86-767D-6FAF-13F2ADA3C23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28ACECB-1B14-6261-7FB2-FFB2E5881BB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B708C1F-F54B-39C1-8F1E-EF94D2B6F02D}"/>
              </a:ext>
            </a:extLst>
          </p:cNvPr>
          <p:cNvSpPr>
            <a:spLocks noGrp="1"/>
          </p:cNvSpPr>
          <p:nvPr>
            <p:ph type="dt" sz="half" idx="10"/>
          </p:nvPr>
        </p:nvSpPr>
        <p:spPr/>
        <p:txBody>
          <a:bodyPr/>
          <a:lstStyle/>
          <a:p>
            <a:fld id="{4DAA9F5A-106E-4533-B0B0-381B31D2CA57}" type="datetimeFigureOut">
              <a:rPr lang="en-GB" smtClean="0"/>
              <a:t>13/03/2025</a:t>
            </a:fld>
            <a:endParaRPr lang="en-GB"/>
          </a:p>
        </p:txBody>
      </p:sp>
      <p:sp>
        <p:nvSpPr>
          <p:cNvPr id="5" name="Footer Placeholder 4">
            <a:extLst>
              <a:ext uri="{FF2B5EF4-FFF2-40B4-BE49-F238E27FC236}">
                <a16:creationId xmlns:a16="http://schemas.microsoft.com/office/drawing/2014/main" id="{A5436371-D397-EAD9-2912-28398983F8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63471DB-845C-2A61-97F3-2D55DB4EF0D1}"/>
              </a:ext>
            </a:extLst>
          </p:cNvPr>
          <p:cNvSpPr>
            <a:spLocks noGrp="1"/>
          </p:cNvSpPr>
          <p:nvPr>
            <p:ph type="sldNum" sz="quarter" idx="12"/>
          </p:nvPr>
        </p:nvSpPr>
        <p:spPr/>
        <p:txBody>
          <a:bodyPr/>
          <a:lstStyle/>
          <a:p>
            <a:fld id="{E232182B-8F86-477C-BB95-8B5588879A93}" type="slidenum">
              <a:rPr lang="en-GB" smtClean="0"/>
              <a:t>‹#›</a:t>
            </a:fld>
            <a:endParaRPr lang="en-GB"/>
          </a:p>
        </p:txBody>
      </p:sp>
    </p:spTree>
    <p:extLst>
      <p:ext uri="{BB962C8B-B14F-4D97-AF65-F5344CB8AC3E}">
        <p14:creationId xmlns:p14="http://schemas.microsoft.com/office/powerpoint/2010/main" val="10638728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32548579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dirty="0">
                <a:latin typeface="Arial" panose="020B0604020202020204" pitchFamily="34" charset="0"/>
                <a:cs typeface="Arial" panose="020B0604020202020204" pitchFamily="34" charset="0"/>
              </a:rPr>
              <a:t>Title of presentation</a:t>
            </a:r>
            <a:endParaRPr lang="en-GB" dirty="0"/>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614018" y="4738781"/>
            <a:ext cx="11137194" cy="480937"/>
          </a:xfrm>
          <a:prstGeom prst="rect">
            <a:avLst/>
          </a:prstGeom>
        </p:spPr>
        <p:txBody>
          <a:bodyPr/>
          <a:lstStyle>
            <a:lvl1pPr marL="0" indent="0">
              <a:buNone/>
              <a:defRPr sz="2491">
                <a:solidFill>
                  <a:schemeClr val="bg1">
                    <a:lumMod val="95000"/>
                  </a:schemeClr>
                </a:solidFill>
              </a:defRPr>
            </a:lvl1pPr>
          </a:lstStyle>
          <a:p>
            <a:pPr lvl="0"/>
            <a:r>
              <a:rPr lang="en-US" dirty="0"/>
              <a:t>Name and Job Title of Presenter</a:t>
            </a:r>
            <a:endParaRPr lang="en-GB" dirty="0"/>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dirty="0"/>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623359" y="5477985"/>
            <a:ext cx="7041091" cy="934811"/>
          </a:xfrm>
          <a:prstGeom prst="rect">
            <a:avLst/>
          </a:prstGeom>
        </p:spPr>
        <p:txBody>
          <a:bodyPr/>
          <a:lstStyle>
            <a:lvl1pPr marL="0" indent="0">
              <a:buNone/>
              <a:defRPr>
                <a:solidFill>
                  <a:schemeClr val="bg1">
                    <a:lumMod val="95000"/>
                  </a:schemeClr>
                </a:solidFill>
              </a:defRPr>
            </a:lvl1pPr>
            <a:lvl2pPr marL="451639" indent="0">
              <a:buNone/>
              <a:defRPr>
                <a:solidFill>
                  <a:schemeClr val="bg1">
                    <a:lumMod val="95000"/>
                  </a:schemeClr>
                </a:solidFill>
              </a:defRPr>
            </a:lvl2pPr>
          </a:lstStyle>
          <a:p>
            <a:r>
              <a:rPr lang="en-GB" sz="2385" dirty="0">
                <a:solidFill>
                  <a:schemeClr val="bg1"/>
                </a:solidFill>
              </a:rPr>
              <a:t>Vaccine Preventable Disease Programme</a:t>
            </a:r>
          </a:p>
          <a:p>
            <a:r>
              <a:rPr lang="en-GB" sz="2385" dirty="0">
                <a:solidFill>
                  <a:schemeClr val="bg1"/>
                </a:solidFill>
              </a:rPr>
              <a:t>Public Health Wales</a:t>
            </a:r>
          </a:p>
          <a:p>
            <a:pPr marL="451639" marR="0" lvl="1" indent="0" algn="l" defTabSz="903278" rtl="0" eaLnBrk="1" fontAlgn="auto" latinLnBrk="0" hangingPunct="1">
              <a:lnSpc>
                <a:spcPct val="90000"/>
              </a:lnSpc>
              <a:spcBef>
                <a:spcPts val="494"/>
              </a:spcBef>
              <a:spcAft>
                <a:spcPts val="0"/>
              </a:spcAft>
              <a:buClrTx/>
              <a:buSzTx/>
              <a:buFont typeface="Arial" panose="020B0604020202020204" pitchFamily="34" charset="0"/>
              <a:buNone/>
              <a:tabLst/>
              <a:defRPr/>
            </a:pPr>
            <a:endParaRPr lang="en-GB" dirty="0"/>
          </a:p>
        </p:txBody>
      </p:sp>
    </p:spTree>
    <p:extLst>
      <p:ext uri="{BB962C8B-B14F-4D97-AF65-F5344CB8AC3E}">
        <p14:creationId xmlns:p14="http://schemas.microsoft.com/office/powerpoint/2010/main" val="3863961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72115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4602830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435964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40049805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4216667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467665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0C1AE-1051-756A-1683-3595AFD7CC0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1614EC5-FAB9-E527-3890-8D1352C058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42130D8-C688-55E9-9596-13A3797125D6}"/>
              </a:ext>
            </a:extLst>
          </p:cNvPr>
          <p:cNvSpPr>
            <a:spLocks noGrp="1"/>
          </p:cNvSpPr>
          <p:nvPr>
            <p:ph type="dt" sz="half" idx="10"/>
          </p:nvPr>
        </p:nvSpPr>
        <p:spPr/>
        <p:txBody>
          <a:bodyPr/>
          <a:lstStyle/>
          <a:p>
            <a:fld id="{4DAA9F5A-106E-4533-B0B0-381B31D2CA57}" type="datetimeFigureOut">
              <a:rPr lang="en-GB" smtClean="0"/>
              <a:t>13/03/2025</a:t>
            </a:fld>
            <a:endParaRPr lang="en-GB"/>
          </a:p>
        </p:txBody>
      </p:sp>
      <p:sp>
        <p:nvSpPr>
          <p:cNvPr id="5" name="Footer Placeholder 4">
            <a:extLst>
              <a:ext uri="{FF2B5EF4-FFF2-40B4-BE49-F238E27FC236}">
                <a16:creationId xmlns:a16="http://schemas.microsoft.com/office/drawing/2014/main" id="{2CC68579-907D-56FF-8BD5-87302B436DF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D2917EE-D9DA-7468-C864-9C3E26F83190}"/>
              </a:ext>
            </a:extLst>
          </p:cNvPr>
          <p:cNvSpPr>
            <a:spLocks noGrp="1"/>
          </p:cNvSpPr>
          <p:nvPr>
            <p:ph type="sldNum" sz="quarter" idx="12"/>
          </p:nvPr>
        </p:nvSpPr>
        <p:spPr/>
        <p:txBody>
          <a:bodyPr/>
          <a:lstStyle/>
          <a:p>
            <a:fld id="{E232182B-8F86-477C-BB95-8B5588879A93}" type="slidenum">
              <a:rPr lang="en-GB" smtClean="0"/>
              <a:t>‹#›</a:t>
            </a:fld>
            <a:endParaRPr lang="en-GB"/>
          </a:p>
        </p:txBody>
      </p:sp>
    </p:spTree>
    <p:extLst>
      <p:ext uri="{BB962C8B-B14F-4D97-AF65-F5344CB8AC3E}">
        <p14:creationId xmlns:p14="http://schemas.microsoft.com/office/powerpoint/2010/main" val="35371625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9391543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742718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6510173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4933508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1143377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7249842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31511298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0066398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63261463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3156341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64045-72F8-10F5-F997-EE1BF50AD75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3484CE0-0E6A-68C6-D918-E4F04500FF7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B9ECD30-78EA-3274-CAD2-761682C76763}"/>
              </a:ext>
            </a:extLst>
          </p:cNvPr>
          <p:cNvSpPr>
            <a:spLocks noGrp="1"/>
          </p:cNvSpPr>
          <p:nvPr>
            <p:ph type="dt" sz="half" idx="10"/>
          </p:nvPr>
        </p:nvSpPr>
        <p:spPr/>
        <p:txBody>
          <a:bodyPr/>
          <a:lstStyle/>
          <a:p>
            <a:fld id="{4DAA9F5A-106E-4533-B0B0-381B31D2CA57}" type="datetimeFigureOut">
              <a:rPr lang="en-GB" smtClean="0"/>
              <a:t>13/03/2025</a:t>
            </a:fld>
            <a:endParaRPr lang="en-GB"/>
          </a:p>
        </p:txBody>
      </p:sp>
      <p:sp>
        <p:nvSpPr>
          <p:cNvPr id="5" name="Footer Placeholder 4">
            <a:extLst>
              <a:ext uri="{FF2B5EF4-FFF2-40B4-BE49-F238E27FC236}">
                <a16:creationId xmlns:a16="http://schemas.microsoft.com/office/drawing/2014/main" id="{33F24F82-D9E3-0501-76D8-6EF18248F6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D25FFB-CD0D-6CA2-BC88-7393F3F0B789}"/>
              </a:ext>
            </a:extLst>
          </p:cNvPr>
          <p:cNvSpPr>
            <a:spLocks noGrp="1"/>
          </p:cNvSpPr>
          <p:nvPr>
            <p:ph type="sldNum" sz="quarter" idx="12"/>
          </p:nvPr>
        </p:nvSpPr>
        <p:spPr/>
        <p:txBody>
          <a:bodyPr/>
          <a:lstStyle/>
          <a:p>
            <a:fld id="{E232182B-8F86-477C-BB95-8B5588879A93}" type="slidenum">
              <a:rPr lang="en-GB" smtClean="0"/>
              <a:t>‹#›</a:t>
            </a:fld>
            <a:endParaRPr lang="en-GB"/>
          </a:p>
        </p:txBody>
      </p:sp>
    </p:spTree>
    <p:extLst>
      <p:ext uri="{BB962C8B-B14F-4D97-AF65-F5344CB8AC3E}">
        <p14:creationId xmlns:p14="http://schemas.microsoft.com/office/powerpoint/2010/main" val="17598503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9805126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43476005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501329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86847463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8995408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393434589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53767297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46665201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40867254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745063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5E76A-81E5-8E07-AB59-AE696AE39C6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0817542-8DEC-408F-4006-648A140362D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09F5EBC-81CE-0290-B8FF-9B19E8F24CF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9D37CF4-ADE4-180C-1CBC-79ABF286DF04}"/>
              </a:ext>
            </a:extLst>
          </p:cNvPr>
          <p:cNvSpPr>
            <a:spLocks noGrp="1"/>
          </p:cNvSpPr>
          <p:nvPr>
            <p:ph type="dt" sz="half" idx="10"/>
          </p:nvPr>
        </p:nvSpPr>
        <p:spPr/>
        <p:txBody>
          <a:bodyPr/>
          <a:lstStyle/>
          <a:p>
            <a:fld id="{4DAA9F5A-106E-4533-B0B0-381B31D2CA57}" type="datetimeFigureOut">
              <a:rPr lang="en-GB" smtClean="0"/>
              <a:t>13/03/2025</a:t>
            </a:fld>
            <a:endParaRPr lang="en-GB"/>
          </a:p>
        </p:txBody>
      </p:sp>
      <p:sp>
        <p:nvSpPr>
          <p:cNvPr id="6" name="Footer Placeholder 5">
            <a:extLst>
              <a:ext uri="{FF2B5EF4-FFF2-40B4-BE49-F238E27FC236}">
                <a16:creationId xmlns:a16="http://schemas.microsoft.com/office/drawing/2014/main" id="{67AB81A6-7642-6C6B-2CB4-F2C4B69F243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D350176-C06E-E992-6C27-5F808465DB61}"/>
              </a:ext>
            </a:extLst>
          </p:cNvPr>
          <p:cNvSpPr>
            <a:spLocks noGrp="1"/>
          </p:cNvSpPr>
          <p:nvPr>
            <p:ph type="sldNum" sz="quarter" idx="12"/>
          </p:nvPr>
        </p:nvSpPr>
        <p:spPr/>
        <p:txBody>
          <a:bodyPr/>
          <a:lstStyle/>
          <a:p>
            <a:fld id="{E232182B-8F86-477C-BB95-8B5588879A93}" type="slidenum">
              <a:rPr lang="en-GB" smtClean="0"/>
              <a:t>‹#›</a:t>
            </a:fld>
            <a:endParaRPr lang="en-GB"/>
          </a:p>
        </p:txBody>
      </p:sp>
    </p:spTree>
    <p:extLst>
      <p:ext uri="{BB962C8B-B14F-4D97-AF65-F5344CB8AC3E}">
        <p14:creationId xmlns:p14="http://schemas.microsoft.com/office/powerpoint/2010/main" val="5079569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1852122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0397383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60581306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8612866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17843339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89303039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2018057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354948556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91072534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274686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03666-B989-B7AF-0154-7C94962B5BF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1A90180-A651-9BB0-6DAC-64BE3EF321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998F641-D7C2-C90E-906D-464C00C6C96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C44F1B2-823B-CA80-6945-C5DBC1694FE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6F0856-8C12-9300-4E5E-B32FFE824BB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F49FCFD-ADD0-2249-74BA-22BD933F81B2}"/>
              </a:ext>
            </a:extLst>
          </p:cNvPr>
          <p:cNvSpPr>
            <a:spLocks noGrp="1"/>
          </p:cNvSpPr>
          <p:nvPr>
            <p:ph type="dt" sz="half" idx="10"/>
          </p:nvPr>
        </p:nvSpPr>
        <p:spPr/>
        <p:txBody>
          <a:bodyPr/>
          <a:lstStyle/>
          <a:p>
            <a:fld id="{4DAA9F5A-106E-4533-B0B0-381B31D2CA57}" type="datetimeFigureOut">
              <a:rPr lang="en-GB" smtClean="0"/>
              <a:t>13/03/2025</a:t>
            </a:fld>
            <a:endParaRPr lang="en-GB"/>
          </a:p>
        </p:txBody>
      </p:sp>
      <p:sp>
        <p:nvSpPr>
          <p:cNvPr id="8" name="Footer Placeholder 7">
            <a:extLst>
              <a:ext uri="{FF2B5EF4-FFF2-40B4-BE49-F238E27FC236}">
                <a16:creationId xmlns:a16="http://schemas.microsoft.com/office/drawing/2014/main" id="{B87A0E1C-C0AD-B224-AAFB-6E78E7F513A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0D4D99E-20DA-A76D-B306-C021C4EA145B}"/>
              </a:ext>
            </a:extLst>
          </p:cNvPr>
          <p:cNvSpPr>
            <a:spLocks noGrp="1"/>
          </p:cNvSpPr>
          <p:nvPr>
            <p:ph type="sldNum" sz="quarter" idx="12"/>
          </p:nvPr>
        </p:nvSpPr>
        <p:spPr/>
        <p:txBody>
          <a:bodyPr/>
          <a:lstStyle/>
          <a:p>
            <a:fld id="{E232182B-8F86-477C-BB95-8B5588879A93}" type="slidenum">
              <a:rPr lang="en-GB" smtClean="0"/>
              <a:t>‹#›</a:t>
            </a:fld>
            <a:endParaRPr lang="en-GB"/>
          </a:p>
        </p:txBody>
      </p:sp>
    </p:spTree>
    <p:extLst>
      <p:ext uri="{BB962C8B-B14F-4D97-AF65-F5344CB8AC3E}">
        <p14:creationId xmlns:p14="http://schemas.microsoft.com/office/powerpoint/2010/main" val="38380876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076062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44358571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64298593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95923569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2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85593494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2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409419262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00248338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2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8259848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2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421374628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897814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5967F-A700-7244-56B6-8110BE5498E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65D5D53-7352-E3E0-4C21-A3CB8C6547D3}"/>
              </a:ext>
            </a:extLst>
          </p:cNvPr>
          <p:cNvSpPr>
            <a:spLocks noGrp="1"/>
          </p:cNvSpPr>
          <p:nvPr>
            <p:ph type="dt" sz="half" idx="10"/>
          </p:nvPr>
        </p:nvSpPr>
        <p:spPr/>
        <p:txBody>
          <a:bodyPr/>
          <a:lstStyle/>
          <a:p>
            <a:fld id="{4DAA9F5A-106E-4533-B0B0-381B31D2CA57}" type="datetimeFigureOut">
              <a:rPr lang="en-GB" smtClean="0"/>
              <a:t>13/03/2025</a:t>
            </a:fld>
            <a:endParaRPr lang="en-GB"/>
          </a:p>
        </p:txBody>
      </p:sp>
      <p:sp>
        <p:nvSpPr>
          <p:cNvPr id="4" name="Footer Placeholder 3">
            <a:extLst>
              <a:ext uri="{FF2B5EF4-FFF2-40B4-BE49-F238E27FC236}">
                <a16:creationId xmlns:a16="http://schemas.microsoft.com/office/drawing/2014/main" id="{5953EBCF-655C-83BF-9986-6207F19C72D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31BF485-0F4C-CA87-1275-B6CD88402FA4}"/>
              </a:ext>
            </a:extLst>
          </p:cNvPr>
          <p:cNvSpPr>
            <a:spLocks noGrp="1"/>
          </p:cNvSpPr>
          <p:nvPr>
            <p:ph type="sldNum" sz="quarter" idx="12"/>
          </p:nvPr>
        </p:nvSpPr>
        <p:spPr/>
        <p:txBody>
          <a:bodyPr/>
          <a:lstStyle/>
          <a:p>
            <a:fld id="{E232182B-8F86-477C-BB95-8B5588879A93}" type="slidenum">
              <a:rPr lang="en-GB" smtClean="0"/>
              <a:t>‹#›</a:t>
            </a:fld>
            <a:endParaRPr lang="en-GB"/>
          </a:p>
        </p:txBody>
      </p:sp>
    </p:spTree>
    <p:extLst>
      <p:ext uri="{BB962C8B-B14F-4D97-AF65-F5344CB8AC3E}">
        <p14:creationId xmlns:p14="http://schemas.microsoft.com/office/powerpoint/2010/main" val="389971209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3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67593444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3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66936706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339750959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3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74811971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3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42816009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367909747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3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25465561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3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19211735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3717306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3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9802601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796FC0-7D5C-42F9-0E87-3444DEA28B78}"/>
              </a:ext>
            </a:extLst>
          </p:cNvPr>
          <p:cNvSpPr>
            <a:spLocks noGrp="1"/>
          </p:cNvSpPr>
          <p:nvPr>
            <p:ph type="dt" sz="half" idx="10"/>
          </p:nvPr>
        </p:nvSpPr>
        <p:spPr/>
        <p:txBody>
          <a:bodyPr/>
          <a:lstStyle/>
          <a:p>
            <a:fld id="{4DAA9F5A-106E-4533-B0B0-381B31D2CA57}" type="datetimeFigureOut">
              <a:rPr lang="en-GB" smtClean="0"/>
              <a:t>13/03/2025</a:t>
            </a:fld>
            <a:endParaRPr lang="en-GB"/>
          </a:p>
        </p:txBody>
      </p:sp>
      <p:sp>
        <p:nvSpPr>
          <p:cNvPr id="3" name="Footer Placeholder 2">
            <a:extLst>
              <a:ext uri="{FF2B5EF4-FFF2-40B4-BE49-F238E27FC236}">
                <a16:creationId xmlns:a16="http://schemas.microsoft.com/office/drawing/2014/main" id="{8AA05093-ECAA-7545-62E1-53A20AB0A0B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C348D04-B167-0F10-CEAE-FC91B584BBC4}"/>
              </a:ext>
            </a:extLst>
          </p:cNvPr>
          <p:cNvSpPr>
            <a:spLocks noGrp="1"/>
          </p:cNvSpPr>
          <p:nvPr>
            <p:ph type="sldNum" sz="quarter" idx="12"/>
          </p:nvPr>
        </p:nvSpPr>
        <p:spPr/>
        <p:txBody>
          <a:bodyPr/>
          <a:lstStyle/>
          <a:p>
            <a:fld id="{E232182B-8F86-477C-BB95-8B5588879A93}" type="slidenum">
              <a:rPr lang="en-GB" smtClean="0"/>
              <a:t>‹#›</a:t>
            </a:fld>
            <a:endParaRPr lang="en-GB"/>
          </a:p>
        </p:txBody>
      </p:sp>
    </p:spTree>
    <p:extLst>
      <p:ext uri="{BB962C8B-B14F-4D97-AF65-F5344CB8AC3E}">
        <p14:creationId xmlns:p14="http://schemas.microsoft.com/office/powerpoint/2010/main" val="119109792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3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54148831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78310574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3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96852205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3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40359195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56123215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4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77804586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4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45619341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369971659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4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79602207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4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632080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B39DD-0C68-729D-F36C-8F5F5337ECB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A1478E0-B0D8-5317-407E-1F9FEE06D32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6F88102-555F-327F-05DC-B45E1D9095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44E5AB-8CD0-4B64-2DD2-83AF371646E5}"/>
              </a:ext>
            </a:extLst>
          </p:cNvPr>
          <p:cNvSpPr>
            <a:spLocks noGrp="1"/>
          </p:cNvSpPr>
          <p:nvPr>
            <p:ph type="dt" sz="half" idx="10"/>
          </p:nvPr>
        </p:nvSpPr>
        <p:spPr/>
        <p:txBody>
          <a:bodyPr/>
          <a:lstStyle/>
          <a:p>
            <a:fld id="{4DAA9F5A-106E-4533-B0B0-381B31D2CA57}" type="datetimeFigureOut">
              <a:rPr lang="en-GB" smtClean="0"/>
              <a:t>13/03/2025</a:t>
            </a:fld>
            <a:endParaRPr lang="en-GB"/>
          </a:p>
        </p:txBody>
      </p:sp>
      <p:sp>
        <p:nvSpPr>
          <p:cNvPr id="6" name="Footer Placeholder 5">
            <a:extLst>
              <a:ext uri="{FF2B5EF4-FFF2-40B4-BE49-F238E27FC236}">
                <a16:creationId xmlns:a16="http://schemas.microsoft.com/office/drawing/2014/main" id="{26D829C6-8F4E-39C8-6F39-DD8BA0E509B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62E879D-ACAD-589A-0E77-AD853B073C27}"/>
              </a:ext>
            </a:extLst>
          </p:cNvPr>
          <p:cNvSpPr>
            <a:spLocks noGrp="1"/>
          </p:cNvSpPr>
          <p:nvPr>
            <p:ph type="sldNum" sz="quarter" idx="12"/>
          </p:nvPr>
        </p:nvSpPr>
        <p:spPr/>
        <p:txBody>
          <a:bodyPr/>
          <a:lstStyle/>
          <a:p>
            <a:fld id="{E232182B-8F86-477C-BB95-8B5588879A93}" type="slidenum">
              <a:rPr lang="en-GB" smtClean="0"/>
              <a:t>‹#›</a:t>
            </a:fld>
            <a:endParaRPr lang="en-GB"/>
          </a:p>
        </p:txBody>
      </p:sp>
    </p:spTree>
    <p:extLst>
      <p:ext uri="{BB962C8B-B14F-4D97-AF65-F5344CB8AC3E}">
        <p14:creationId xmlns:p14="http://schemas.microsoft.com/office/powerpoint/2010/main" val="48498567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99465325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4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48147575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4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696673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534F6-E853-27C4-5361-E2080C0807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87C7C74-92F0-A7A0-648B-9C4374291D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81A6721-A9B5-F3FD-B3D8-25C75ED8BE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154016-40FA-D2BE-E1D9-D94978BDB00F}"/>
              </a:ext>
            </a:extLst>
          </p:cNvPr>
          <p:cNvSpPr>
            <a:spLocks noGrp="1"/>
          </p:cNvSpPr>
          <p:nvPr>
            <p:ph type="dt" sz="half" idx="10"/>
          </p:nvPr>
        </p:nvSpPr>
        <p:spPr/>
        <p:txBody>
          <a:bodyPr/>
          <a:lstStyle/>
          <a:p>
            <a:fld id="{4DAA9F5A-106E-4533-B0B0-381B31D2CA57}" type="datetimeFigureOut">
              <a:rPr lang="en-GB" smtClean="0"/>
              <a:t>13/03/2025</a:t>
            </a:fld>
            <a:endParaRPr lang="en-GB"/>
          </a:p>
        </p:txBody>
      </p:sp>
      <p:sp>
        <p:nvSpPr>
          <p:cNvPr id="6" name="Footer Placeholder 5">
            <a:extLst>
              <a:ext uri="{FF2B5EF4-FFF2-40B4-BE49-F238E27FC236}">
                <a16:creationId xmlns:a16="http://schemas.microsoft.com/office/drawing/2014/main" id="{6AD46004-80BD-755E-BC19-EBF54AAFEA6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4269B97-A918-BF28-6FF8-7ECD4DCA6201}"/>
              </a:ext>
            </a:extLst>
          </p:cNvPr>
          <p:cNvSpPr>
            <a:spLocks noGrp="1"/>
          </p:cNvSpPr>
          <p:nvPr>
            <p:ph type="sldNum" sz="quarter" idx="12"/>
          </p:nvPr>
        </p:nvSpPr>
        <p:spPr/>
        <p:txBody>
          <a:bodyPr/>
          <a:lstStyle/>
          <a:p>
            <a:fld id="{E232182B-8F86-477C-BB95-8B5588879A93}" type="slidenum">
              <a:rPr lang="en-GB" smtClean="0"/>
              <a:t>‹#›</a:t>
            </a:fld>
            <a:endParaRPr lang="en-GB"/>
          </a:p>
        </p:txBody>
      </p:sp>
    </p:spTree>
    <p:extLst>
      <p:ext uri="{BB962C8B-B14F-4D97-AF65-F5344CB8AC3E}">
        <p14:creationId xmlns:p14="http://schemas.microsoft.com/office/powerpoint/2010/main" val="1151571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39.xml"/><Relationship Id="rId21" Type="http://schemas.openxmlformats.org/officeDocument/2006/relationships/slideLayout" Target="../slideLayouts/slideLayout34.xml"/><Relationship Id="rId42" Type="http://schemas.openxmlformats.org/officeDocument/2006/relationships/slideLayout" Target="../slideLayouts/slideLayout55.xml"/><Relationship Id="rId47" Type="http://schemas.openxmlformats.org/officeDocument/2006/relationships/slideLayout" Target="../slideLayouts/slideLayout60.xml"/><Relationship Id="rId63" Type="http://schemas.openxmlformats.org/officeDocument/2006/relationships/slideLayout" Target="../slideLayouts/slideLayout76.xml"/><Relationship Id="rId68" Type="http://schemas.openxmlformats.org/officeDocument/2006/relationships/slideLayout" Target="../slideLayouts/slideLayout81.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9" Type="http://schemas.openxmlformats.org/officeDocument/2006/relationships/slideLayout" Target="../slideLayouts/slideLayout42.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32" Type="http://schemas.openxmlformats.org/officeDocument/2006/relationships/slideLayout" Target="../slideLayouts/slideLayout45.xml"/><Relationship Id="rId37" Type="http://schemas.openxmlformats.org/officeDocument/2006/relationships/slideLayout" Target="../slideLayouts/slideLayout50.xml"/><Relationship Id="rId40" Type="http://schemas.openxmlformats.org/officeDocument/2006/relationships/slideLayout" Target="../slideLayouts/slideLayout53.xml"/><Relationship Id="rId45" Type="http://schemas.openxmlformats.org/officeDocument/2006/relationships/slideLayout" Target="../slideLayouts/slideLayout58.xml"/><Relationship Id="rId53" Type="http://schemas.openxmlformats.org/officeDocument/2006/relationships/slideLayout" Target="../slideLayouts/slideLayout66.xml"/><Relationship Id="rId58" Type="http://schemas.openxmlformats.org/officeDocument/2006/relationships/slideLayout" Target="../slideLayouts/slideLayout71.xml"/><Relationship Id="rId66" Type="http://schemas.openxmlformats.org/officeDocument/2006/relationships/slideLayout" Target="../slideLayouts/slideLayout79.xml"/><Relationship Id="rId5" Type="http://schemas.openxmlformats.org/officeDocument/2006/relationships/slideLayout" Target="../slideLayouts/slideLayout18.xml"/><Relationship Id="rId61" Type="http://schemas.openxmlformats.org/officeDocument/2006/relationships/slideLayout" Target="../slideLayouts/slideLayout74.xml"/><Relationship Id="rId19" Type="http://schemas.openxmlformats.org/officeDocument/2006/relationships/slideLayout" Target="../slideLayouts/slideLayout32.xml"/><Relationship Id="rId14" Type="http://schemas.openxmlformats.org/officeDocument/2006/relationships/slideLayout" Target="../slideLayouts/slideLayout27.xml"/><Relationship Id="rId22" Type="http://schemas.openxmlformats.org/officeDocument/2006/relationships/slideLayout" Target="../slideLayouts/slideLayout35.xml"/><Relationship Id="rId27" Type="http://schemas.openxmlformats.org/officeDocument/2006/relationships/slideLayout" Target="../slideLayouts/slideLayout40.xml"/><Relationship Id="rId30" Type="http://schemas.openxmlformats.org/officeDocument/2006/relationships/slideLayout" Target="../slideLayouts/slideLayout43.xml"/><Relationship Id="rId35" Type="http://schemas.openxmlformats.org/officeDocument/2006/relationships/slideLayout" Target="../slideLayouts/slideLayout48.xml"/><Relationship Id="rId43" Type="http://schemas.openxmlformats.org/officeDocument/2006/relationships/slideLayout" Target="../slideLayouts/slideLayout56.xml"/><Relationship Id="rId48" Type="http://schemas.openxmlformats.org/officeDocument/2006/relationships/slideLayout" Target="../slideLayouts/slideLayout61.xml"/><Relationship Id="rId56" Type="http://schemas.openxmlformats.org/officeDocument/2006/relationships/slideLayout" Target="../slideLayouts/slideLayout69.xml"/><Relationship Id="rId64" Type="http://schemas.openxmlformats.org/officeDocument/2006/relationships/slideLayout" Target="../slideLayouts/slideLayout77.xml"/><Relationship Id="rId69" Type="http://schemas.openxmlformats.org/officeDocument/2006/relationships/slideLayout" Target="../slideLayouts/slideLayout82.xml"/><Relationship Id="rId8" Type="http://schemas.openxmlformats.org/officeDocument/2006/relationships/slideLayout" Target="../slideLayouts/slideLayout21.xml"/><Relationship Id="rId51" Type="http://schemas.openxmlformats.org/officeDocument/2006/relationships/slideLayout" Target="../slideLayouts/slideLayout64.xml"/><Relationship Id="rId3" Type="http://schemas.openxmlformats.org/officeDocument/2006/relationships/slideLayout" Target="../slideLayouts/slideLayout16.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slideLayout" Target="../slideLayouts/slideLayout38.xml"/><Relationship Id="rId33" Type="http://schemas.openxmlformats.org/officeDocument/2006/relationships/slideLayout" Target="../slideLayouts/slideLayout46.xml"/><Relationship Id="rId38" Type="http://schemas.openxmlformats.org/officeDocument/2006/relationships/slideLayout" Target="../slideLayouts/slideLayout51.xml"/><Relationship Id="rId46" Type="http://schemas.openxmlformats.org/officeDocument/2006/relationships/slideLayout" Target="../slideLayouts/slideLayout59.xml"/><Relationship Id="rId59" Type="http://schemas.openxmlformats.org/officeDocument/2006/relationships/slideLayout" Target="../slideLayouts/slideLayout72.xml"/><Relationship Id="rId67" Type="http://schemas.openxmlformats.org/officeDocument/2006/relationships/slideLayout" Target="../slideLayouts/slideLayout80.xml"/><Relationship Id="rId20" Type="http://schemas.openxmlformats.org/officeDocument/2006/relationships/slideLayout" Target="../slideLayouts/slideLayout33.xml"/><Relationship Id="rId41" Type="http://schemas.openxmlformats.org/officeDocument/2006/relationships/slideLayout" Target="../slideLayouts/slideLayout54.xml"/><Relationship Id="rId54" Type="http://schemas.openxmlformats.org/officeDocument/2006/relationships/slideLayout" Target="../slideLayouts/slideLayout67.xml"/><Relationship Id="rId62" Type="http://schemas.openxmlformats.org/officeDocument/2006/relationships/slideLayout" Target="../slideLayouts/slideLayout75.xml"/><Relationship Id="rId70"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28" Type="http://schemas.openxmlformats.org/officeDocument/2006/relationships/slideLayout" Target="../slideLayouts/slideLayout41.xml"/><Relationship Id="rId36" Type="http://schemas.openxmlformats.org/officeDocument/2006/relationships/slideLayout" Target="../slideLayouts/slideLayout49.xml"/><Relationship Id="rId49" Type="http://schemas.openxmlformats.org/officeDocument/2006/relationships/slideLayout" Target="../slideLayouts/slideLayout62.xml"/><Relationship Id="rId57" Type="http://schemas.openxmlformats.org/officeDocument/2006/relationships/slideLayout" Target="../slideLayouts/slideLayout70.xml"/><Relationship Id="rId10" Type="http://schemas.openxmlformats.org/officeDocument/2006/relationships/slideLayout" Target="../slideLayouts/slideLayout23.xml"/><Relationship Id="rId31" Type="http://schemas.openxmlformats.org/officeDocument/2006/relationships/slideLayout" Target="../slideLayouts/slideLayout44.xml"/><Relationship Id="rId44" Type="http://schemas.openxmlformats.org/officeDocument/2006/relationships/slideLayout" Target="../slideLayouts/slideLayout57.xml"/><Relationship Id="rId52" Type="http://schemas.openxmlformats.org/officeDocument/2006/relationships/slideLayout" Target="../slideLayouts/slideLayout65.xml"/><Relationship Id="rId60" Type="http://schemas.openxmlformats.org/officeDocument/2006/relationships/slideLayout" Target="../slideLayouts/slideLayout73.xml"/><Relationship Id="rId65" Type="http://schemas.openxmlformats.org/officeDocument/2006/relationships/slideLayout" Target="../slideLayouts/slideLayout78.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39" Type="http://schemas.openxmlformats.org/officeDocument/2006/relationships/slideLayout" Target="../slideLayouts/slideLayout52.xml"/><Relationship Id="rId34" Type="http://schemas.openxmlformats.org/officeDocument/2006/relationships/slideLayout" Target="../slideLayouts/slideLayout47.xml"/><Relationship Id="rId50" Type="http://schemas.openxmlformats.org/officeDocument/2006/relationships/slideLayout" Target="../slideLayouts/slideLayout63.xml"/><Relationship Id="rId55"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7E1C85-A926-0CEC-678C-986FBBC04D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B48FBD6-6C7A-E845-B356-7DA91DCD26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784F572-8462-831D-10FA-2B413FBCF0C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DAA9F5A-106E-4533-B0B0-381B31D2CA57}" type="datetimeFigureOut">
              <a:rPr lang="en-GB" smtClean="0"/>
              <a:t>13/03/2025</a:t>
            </a:fld>
            <a:endParaRPr lang="en-GB"/>
          </a:p>
        </p:txBody>
      </p:sp>
      <p:sp>
        <p:nvSpPr>
          <p:cNvPr id="5" name="Footer Placeholder 4">
            <a:extLst>
              <a:ext uri="{FF2B5EF4-FFF2-40B4-BE49-F238E27FC236}">
                <a16:creationId xmlns:a16="http://schemas.microsoft.com/office/drawing/2014/main" id="{C2E20345-939D-AD64-B6A9-B23F436614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E037B08D-31A0-59AE-0000-A538893D17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232182B-8F86-477C-BB95-8B5588879A93}" type="slidenum">
              <a:rPr lang="en-GB" smtClean="0"/>
              <a:t>‹#›</a:t>
            </a:fld>
            <a:endParaRPr lang="en-GB"/>
          </a:p>
        </p:txBody>
      </p:sp>
    </p:spTree>
    <p:extLst>
      <p:ext uri="{BB962C8B-B14F-4D97-AF65-F5344CB8AC3E}">
        <p14:creationId xmlns:p14="http://schemas.microsoft.com/office/powerpoint/2010/main" val="25295834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75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399913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6" r:id="rId4"/>
    <p:sldLayoutId id="2147483667" r:id="rId5"/>
    <p:sldLayoutId id="2147483668" r:id="rId6"/>
    <p:sldLayoutId id="2147483670" r:id="rId7"/>
    <p:sldLayoutId id="2147483671" r:id="rId8"/>
    <p:sldLayoutId id="2147483672" r:id="rId9"/>
    <p:sldLayoutId id="2147483674" r:id="rId10"/>
    <p:sldLayoutId id="2147483675" r:id="rId11"/>
    <p:sldLayoutId id="2147483676" r:id="rId12"/>
    <p:sldLayoutId id="2147483678" r:id="rId13"/>
    <p:sldLayoutId id="2147483679" r:id="rId14"/>
    <p:sldLayoutId id="2147483680" r:id="rId15"/>
    <p:sldLayoutId id="2147483682" r:id="rId16"/>
    <p:sldLayoutId id="2147483683" r:id="rId17"/>
    <p:sldLayoutId id="2147483684" r:id="rId18"/>
    <p:sldLayoutId id="2147483686" r:id="rId19"/>
    <p:sldLayoutId id="2147483687" r:id="rId20"/>
    <p:sldLayoutId id="2147483688" r:id="rId21"/>
    <p:sldLayoutId id="2147483690" r:id="rId22"/>
    <p:sldLayoutId id="2147483691" r:id="rId23"/>
    <p:sldLayoutId id="2147483692" r:id="rId24"/>
    <p:sldLayoutId id="2147483694" r:id="rId25"/>
    <p:sldLayoutId id="2147483695" r:id="rId26"/>
    <p:sldLayoutId id="2147483696" r:id="rId27"/>
    <p:sldLayoutId id="2147483698" r:id="rId28"/>
    <p:sldLayoutId id="2147483699" r:id="rId29"/>
    <p:sldLayoutId id="2147483700" r:id="rId30"/>
    <p:sldLayoutId id="2147483702" r:id="rId31"/>
    <p:sldLayoutId id="2147483703" r:id="rId32"/>
    <p:sldLayoutId id="2147483704" r:id="rId33"/>
    <p:sldLayoutId id="2147483706" r:id="rId34"/>
    <p:sldLayoutId id="2147483707" r:id="rId35"/>
    <p:sldLayoutId id="2147483708" r:id="rId36"/>
    <p:sldLayoutId id="2147483710" r:id="rId37"/>
    <p:sldLayoutId id="2147483711" r:id="rId38"/>
    <p:sldLayoutId id="2147483712" r:id="rId39"/>
    <p:sldLayoutId id="2147483714" r:id="rId40"/>
    <p:sldLayoutId id="2147483715" r:id="rId41"/>
    <p:sldLayoutId id="2147483716" r:id="rId42"/>
    <p:sldLayoutId id="2147483718" r:id="rId43"/>
    <p:sldLayoutId id="2147483719" r:id="rId44"/>
    <p:sldLayoutId id="2147483720" r:id="rId45"/>
    <p:sldLayoutId id="2147483722" r:id="rId46"/>
    <p:sldLayoutId id="2147483723" r:id="rId47"/>
    <p:sldLayoutId id="2147483724" r:id="rId48"/>
    <p:sldLayoutId id="2147483726" r:id="rId49"/>
    <p:sldLayoutId id="2147483727" r:id="rId50"/>
    <p:sldLayoutId id="2147483728" r:id="rId51"/>
    <p:sldLayoutId id="2147483730" r:id="rId52"/>
    <p:sldLayoutId id="2147483731" r:id="rId53"/>
    <p:sldLayoutId id="2147483732" r:id="rId54"/>
    <p:sldLayoutId id="2147483734" r:id="rId55"/>
    <p:sldLayoutId id="2147483735" r:id="rId56"/>
    <p:sldLayoutId id="2147483736" r:id="rId57"/>
    <p:sldLayoutId id="2147483738" r:id="rId58"/>
    <p:sldLayoutId id="2147483739" r:id="rId59"/>
    <p:sldLayoutId id="2147483740" r:id="rId60"/>
    <p:sldLayoutId id="2147483742" r:id="rId61"/>
    <p:sldLayoutId id="2147483743" r:id="rId62"/>
    <p:sldLayoutId id="2147483744" r:id="rId63"/>
    <p:sldLayoutId id="2147483746" r:id="rId64"/>
    <p:sldLayoutId id="2147483747" r:id="rId65"/>
    <p:sldLayoutId id="2147483748" r:id="rId66"/>
    <p:sldLayoutId id="2147483750" r:id="rId67"/>
    <p:sldLayoutId id="2147483751" r:id="rId68"/>
    <p:sldLayoutId id="2147483752" r:id="rId69"/>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6.xml"/><Relationship Id="rId1" Type="http://schemas.openxmlformats.org/officeDocument/2006/relationships/slideLayout" Target="../slideLayouts/slideLayout15.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hyperlink" Target="https://www.gov.uk/government/publications/immunisation-of-individuals-with-underlying-medical-conditions-the-green-book-chapter-7" TargetMode="External"/><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hyperlink" Target="https://www.gov.wales/covid-19-spring-vaccination-programme-2025-whc2024047" TargetMode="External"/><Relationship Id="rId2" Type="http://schemas.openxmlformats.org/officeDocument/2006/relationships/notesSlide" Target="../notesSlides/notesSlide11.xml"/><Relationship Id="rId1" Type="http://schemas.openxmlformats.org/officeDocument/2006/relationships/slideLayout" Target="../slideLayouts/slideLayout15.xml"/><Relationship Id="rId6" Type="http://schemas.openxmlformats.org/officeDocument/2006/relationships/hyperlink" Target="https://www.gov.uk/government/publications/covid-19-autumn-2024-vaccination-programme-jcvi-advice-8-april-2024/jcvi-statement-on-the-covid-19-vaccination-programme-for-autumn-2024-8-april-2024" TargetMode="External"/><Relationship Id="rId5" Type="http://schemas.openxmlformats.org/officeDocument/2006/relationships/hyperlink" Target="https://www.medicines.org.uk/emc/product/15914/smpc#about-medicine" TargetMode="External"/><Relationship Id="rId4" Type="http://schemas.openxmlformats.org/officeDocument/2006/relationships/hyperlink" Target="https://www.gov.uk/government/publications/covid-19-the-green-book-chapter-14a"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hyperlink" Target="https://www.medicines.org.uk/emc/product/15914/smpc#about-medicin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hyperlink" Target="https://www.medicines.org.uk/emc/product/15914/smpc#about-medicine" TargetMode="Externa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hyperlink" Target="https://gbukgroup.com/safety-syringe-with-fixed-needle/" TargetMode="External"/><Relationship Id="rId2" Type="http://schemas.openxmlformats.org/officeDocument/2006/relationships/notesSlide" Target="../notesSlides/notesSlide16.xml"/><Relationship Id="rId1" Type="http://schemas.openxmlformats.org/officeDocument/2006/relationships/slideLayout" Target="../slideLayouts/slideLayout15.xml"/><Relationship Id="rId5" Type="http://schemas.openxmlformats.org/officeDocument/2006/relationships/hyperlink" Target="https://phw.nhs.wales/services-and-teams/harp/infection-prevention-and-control/guidance/" TargetMode="External"/><Relationship Id="rId4" Type="http://schemas.openxmlformats.org/officeDocument/2006/relationships/hyperlink" Target="https://scanmail.trustwave.com/?c=261&amp;d=z6LK5c4IgwNlZX2g-b7RZvLwhpWtttQ3XLxGiTuViQ&amp;u=https%3a%2f%2freliancemedical%2eco%2euk%2fcombined-safety-needle-and-syringes%2f"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hyperlink" Target="https://nwssp.nhs.wales/ourservices/specialist-estates-services/specialist-estates-services-documents/whtms-library/whtm-07-01-safe-management-of-healthcare-waste-pdf/" TargetMode="Externa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hyperlink" Target="https://assets.publishing.service.gov.uk/media/66fd3060080bdf716392ec7f/COVID-19-vaccination-information-for-IHCP-v7.0-Oct_2024.pdf" TargetMode="External"/><Relationship Id="rId2" Type="http://schemas.openxmlformats.org/officeDocument/2006/relationships/notesSlide" Target="../notesSlides/notesSlide21.xml"/><Relationship Id="rId1" Type="http://schemas.openxmlformats.org/officeDocument/2006/relationships/slideLayout" Target="../slideLayouts/slideLayout15.xml"/><Relationship Id="rId5" Type="http://schemas.openxmlformats.org/officeDocument/2006/relationships/hyperlink" Target="https://www.gov.uk/government/publications/covid-19-the-green-book-chapter-14a" TargetMode="External"/><Relationship Id="rId4" Type="http://schemas.openxmlformats.org/officeDocument/2006/relationships/hyperlink" Target="https://www.gov.uk/government/publications/myocarditis-and-pericarditis-after-covid-19-vaccination/myocarditis-and-pericarditis-after-covid-19-vaccination-guidance-for-healthcare-professionals" TargetMode="External"/></Relationships>
</file>

<file path=ppt/slides/_rels/slide33.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hyperlink" Target="https://b-s-h.org.uk/about-us/news/covid-19-updates/" TargetMode="Externa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3" Type="http://schemas.openxmlformats.org/officeDocument/2006/relationships/hyperlink" Target="https://www.medicines.org.uk/emc/product/15914/smpc#about-medicine" TargetMode="External"/><Relationship Id="rId2" Type="http://schemas.openxmlformats.org/officeDocument/2006/relationships/hyperlink" Target="https://www.britishfertilitysociety.org.uk/wp-content/uploads/2022/01/Covid19-Vaccines-FAQ-3.1-13-January-2022.pdf" TargetMode="Externa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8" Type="http://schemas.openxmlformats.org/officeDocument/2006/relationships/hyperlink" Target="https://www.gov.uk/government/publications/covid-19-the-green-book-chapter-14a" TargetMode="External"/><Relationship Id="rId3" Type="http://schemas.openxmlformats.org/officeDocument/2006/relationships/hyperlink" Target="https://www.gov.uk/government/publications/national-minimum-standards-and-core-curriculum-for-immunisation-training-for-registered-healthcare-practitioners" TargetMode="External"/><Relationship Id="rId7"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hyperlink" Target="https://www.wmic.wales.nhs.uk/pgds-templates-advice/" TargetMode="External"/><Relationship Id="rId11" Type="http://schemas.openxmlformats.org/officeDocument/2006/relationships/hyperlink" Target="https://www.medicines.org.uk/emc/product/15309/smpc#gref" TargetMode="External"/><Relationship Id="rId5" Type="http://schemas.openxmlformats.org/officeDocument/2006/relationships/hyperlink" Target="https://www.resus.org.uk/about-us/news-and-events/rcuk-publishes-anaphylaxis-guidance-vaccination-settings" TargetMode="External"/><Relationship Id="rId10" Type="http://schemas.openxmlformats.org/officeDocument/2006/relationships/hyperlink" Target="https://www.gov.uk/government/publications/covid-19-vaccination-programme-guidance-for-healthcare-practitioners" TargetMode="External"/><Relationship Id="rId4" Type="http://schemas.openxmlformats.org/officeDocument/2006/relationships/hyperlink" Target="https://phw.nhs.wales/topics/immunisation-and-vaccines/immunisation-elearning/" TargetMode="External"/><Relationship Id="rId9" Type="http://schemas.openxmlformats.org/officeDocument/2006/relationships/hyperlink" Target="https://www.gov.uk/government/publications/shingles-vaccination-guidance-for-healthcare-professionals" TargetMode="External"/></Relationships>
</file>

<file path=ppt/slides/_rels/slide40.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4.xml"/><Relationship Id="rId1" Type="http://schemas.openxmlformats.org/officeDocument/2006/relationships/slideLayout" Target="../slideLayouts/slideLayout15.xml"/><Relationship Id="rId4" Type="http://schemas.openxmlformats.org/officeDocument/2006/relationships/hyperlink" Target="https://www.legislation.gov.uk/ukpga/2005/9/contents"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yellowcard.mhra.gov.uk/" TargetMode="External"/><Relationship Id="rId1" Type="http://schemas.openxmlformats.org/officeDocument/2006/relationships/slideLayout" Target="../slideLayouts/slideLayout15.xml"/><Relationship Id="rId5" Type="http://schemas.openxmlformats.org/officeDocument/2006/relationships/hyperlink" Target="http://www.mhra.gov.uk/yellowcard" TargetMode="External"/><Relationship Id="rId4" Type="http://schemas.openxmlformats.org/officeDocument/2006/relationships/image" Target="../media/image1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hyperlink" Target="https://phw.nhs.wales/services-and-teams/health-information-resources/" TargetMode="External"/><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1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46.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notesSlide" Target="../notesSlides/notesSlide25.xml"/><Relationship Id="rId1" Type="http://schemas.openxmlformats.org/officeDocument/2006/relationships/slideLayout" Target="../slideLayouts/slideLayout15.xml"/><Relationship Id="rId6" Type="http://schemas.openxmlformats.org/officeDocument/2006/relationships/image" Target="../media/image17.png"/><Relationship Id="rId5" Type="http://schemas.openxmlformats.org/officeDocument/2006/relationships/hyperlink" Target="https://phw.nhs.wales/services-and-teams/health-information-resources/#!/Imiwneiddio-Immunisation/c/161506753" TargetMode="External"/><Relationship Id="rId4" Type="http://schemas.openxmlformats.org/officeDocument/2006/relationships/hyperlink" Target="https://icc.gig.cymru/pynciau/imiwneiddio-a-brechlynnau/gwybodaeth-brechlyn-covid-19/adnoddau-i-weithwyr-proffesiynol-iechyd-a-gofal-cymdeithasol/"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notesSlide" Target="../notesSlides/notesSlide26.xml"/><Relationship Id="rId1" Type="http://schemas.openxmlformats.org/officeDocument/2006/relationships/slideLayout" Target="../slideLayouts/slideLayout1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hyperlink" Target="https://phw.nhs.wales/topics/immunisation-and-vaccines/covid-19-vaccination-information/"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7.xml"/><Relationship Id="rId1" Type="http://schemas.openxmlformats.org/officeDocument/2006/relationships/slideLayout" Target="../slideLayouts/slideLayout15.xml"/><Relationship Id="rId4" Type="http://schemas.openxmlformats.org/officeDocument/2006/relationships/hyperlink" Target="https://rise.articulate.com/share/evTxd6RphfsOgTtJuHB-2b_IickS5PAv#/"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2.xml"/><Relationship Id="rId1" Type="http://schemas.openxmlformats.org/officeDocument/2006/relationships/slideLayout" Target="../slideLayouts/slideLayout15.xml"/><Relationship Id="rId4" Type="http://schemas.openxmlformats.org/officeDocument/2006/relationships/hyperlink" Target="https://www.gov.uk/government/publications/covid-19-vaccination-in-2025-and-spring-2026-jcvi-advice/jcvi-statement-on-covid-19-vaccination-in-2025-and-spring-2026" TargetMode="External"/></Relationships>
</file>

<file path=ppt/slides/_rels/slide50.xml.rels><?xml version="1.0" encoding="UTF-8" standalone="yes"?>
<Relationships xmlns="http://schemas.openxmlformats.org/package/2006/relationships"><Relationship Id="rId3" Type="http://schemas.openxmlformats.org/officeDocument/2006/relationships/hyperlink" Target="https://www.gov.uk/government/collections/immunisation-against-infectious-disease-the-green-book" TargetMode="External"/><Relationship Id="rId2" Type="http://schemas.openxmlformats.org/officeDocument/2006/relationships/notesSlide" Target="../notesSlides/notesSlide28.xml"/><Relationship Id="rId1" Type="http://schemas.openxmlformats.org/officeDocument/2006/relationships/slideLayout" Target="../slideLayouts/slideLayout15.xml"/><Relationship Id="rId4" Type="http://schemas.openxmlformats.org/officeDocument/2006/relationships/hyperlink" Target="https://www.gov.uk/government/publications/covid-19-vaccination-programme-guidance-for-healthcare-practitioners" TargetMode="External"/></Relationships>
</file>

<file path=ppt/slides/_rels/slide51.xml.rels><?xml version="1.0" encoding="UTF-8" standalone="yes"?>
<Relationships xmlns="http://schemas.openxmlformats.org/package/2006/relationships"><Relationship Id="rId8" Type="http://schemas.openxmlformats.org/officeDocument/2006/relationships/hyperlink" Target="https://vk.ovg.ox.ac.uk/vk/covid-19-vaccines" TargetMode="External"/><Relationship Id="rId3" Type="http://schemas.openxmlformats.org/officeDocument/2006/relationships/hyperlink" Target="https://phw.nhs.wales/topics/immunisation-and-vaccines/covid-19-vaccination-information/resources-for-health-and-social-care-professionals/" TargetMode="External"/><Relationship Id="rId7" Type="http://schemas.openxmlformats.org/officeDocument/2006/relationships/hyperlink" Target="https://www.gov.uk/government/collections/covid-19-vaccination-programme" TargetMode="External"/><Relationship Id="rId2" Type="http://schemas.openxmlformats.org/officeDocument/2006/relationships/notesSlide" Target="../notesSlides/notesSlide29.xml"/><Relationship Id="rId1" Type="http://schemas.openxmlformats.org/officeDocument/2006/relationships/slideLayout" Target="../slideLayouts/slideLayout15.xml"/><Relationship Id="rId6" Type="http://schemas.openxmlformats.org/officeDocument/2006/relationships/hyperlink" Target="https://phw.nhs.wales/topics/immunisation-and-vaccines/immunisation-elearning/" TargetMode="External"/><Relationship Id="rId5" Type="http://schemas.openxmlformats.org/officeDocument/2006/relationships/hyperlink" Target="https://phw.nhs.wales/topics/immunisation-and-vaccines/vaccine-resources-for-health-and-social-care-professionals/immunisation-training-resources-and-events/" TargetMode="External"/><Relationship Id="rId4" Type="http://schemas.openxmlformats.org/officeDocument/2006/relationships/hyperlink" Target="https://phw.nhs.wales/topics/immunisation-and-vaccines/vaccine-resources-for-health-and-social-care-professionals/" TargetMode="External"/><Relationship Id="rId9" Type="http://schemas.openxmlformats.org/officeDocument/2006/relationships/hyperlink" Target="http://www.gov.uk/government/collections/mhra-guidance-on-coronavirus-covid-19#vaccines-and-vaccine-safety"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www.gov.uk/government/publications/covid-19-vaccination-in-2025-and-spring-2026-jcvi-advice/jcvi-statement-on-covid-19-vaccination-in-2025-and-spring-2026" TargetMode="Externa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3.xml"/><Relationship Id="rId1" Type="http://schemas.openxmlformats.org/officeDocument/2006/relationships/slideLayout" Target="../slideLayouts/slideLayout15.xml"/><Relationship Id="rId4" Type="http://schemas.openxmlformats.org/officeDocument/2006/relationships/hyperlink" Target="https://www.gov.wales/covid-19-spring-vaccination-programme-2025-whc2024047"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gov.wales/covid-19-spring-vaccination-programme-2025-whc2024047" TargetMode="External"/><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1CA7EE42-D684-84E5-7AF8-82ABBB9F05CA}"/>
              </a:ext>
            </a:extLst>
          </p:cNvPr>
          <p:cNvSpPr>
            <a:spLocks noGrp="1"/>
          </p:cNvSpPr>
          <p:nvPr>
            <p:ph type="body" sz="quarter" idx="12"/>
          </p:nvPr>
        </p:nvSpPr>
        <p:spPr>
          <a:xfrm>
            <a:off x="494829" y="3949272"/>
            <a:ext cx="9831657" cy="2541187"/>
          </a:xfrm>
        </p:spPr>
        <p:txBody>
          <a:bodyPr lIns="91440" tIns="45720" rIns="91440" bIns="45720" anchor="t">
            <a:norm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2400" dirty="0">
                <a:solidFill>
                  <a:schemeClr val="bg1"/>
                </a:solidFill>
                <a:latin typeface="Arial"/>
                <a:cs typeface="Arial"/>
              </a:rPr>
              <a:t>Vaccine Preventable Disease Programme</a:t>
            </a:r>
          </a:p>
          <a:p>
            <a:r>
              <a:rPr lang="en-GB" sz="2400" dirty="0">
                <a:solidFill>
                  <a:schemeClr val="bg1"/>
                </a:solidFill>
                <a:latin typeface="Arial"/>
                <a:cs typeface="Arial"/>
              </a:rPr>
              <a:t>Public Health Wales</a:t>
            </a:r>
            <a:endParaRPr lang="en-GB" sz="2400">
              <a:solidFill>
                <a:schemeClr val="bg1"/>
              </a:solidFill>
              <a:latin typeface="Arial"/>
              <a:cs typeface="Arial"/>
            </a:endParaRPr>
          </a:p>
          <a:p>
            <a:r>
              <a:rPr lang="en-GB" sz="2400" dirty="0">
                <a:solidFill>
                  <a:schemeClr val="bg1"/>
                </a:solidFill>
                <a:latin typeface="Arial"/>
                <a:cs typeface="Arial"/>
              </a:rPr>
              <a:t>Version 1</a:t>
            </a:r>
          </a:p>
          <a:p>
            <a:r>
              <a:rPr lang="en-GB" sz="2400" dirty="0">
                <a:solidFill>
                  <a:schemeClr val="bg1"/>
                </a:solidFill>
                <a:latin typeface="Arial"/>
                <a:cs typeface="Arial"/>
              </a:rPr>
              <a:t>12 March  2025</a:t>
            </a:r>
          </a:p>
        </p:txBody>
      </p:sp>
      <p:sp>
        <p:nvSpPr>
          <p:cNvPr id="2" name="TextBox 1">
            <a:extLst>
              <a:ext uri="{FF2B5EF4-FFF2-40B4-BE49-F238E27FC236}">
                <a16:creationId xmlns:a16="http://schemas.microsoft.com/office/drawing/2014/main" id="{37D10F6B-E19D-5A6E-7B80-CA89FCB9D460}"/>
              </a:ext>
            </a:extLst>
          </p:cNvPr>
          <p:cNvSpPr txBox="1"/>
          <p:nvPr/>
        </p:nvSpPr>
        <p:spPr>
          <a:xfrm>
            <a:off x="-802395" y="2016087"/>
            <a:ext cx="12649199" cy="151220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90000"/>
              </a:lnSpc>
              <a:spcBef>
                <a:spcPts val="1000"/>
              </a:spcBef>
            </a:pPr>
            <a:r>
              <a:rPr lang="en-GB" sz="2800" b="1" dirty="0">
                <a:solidFill>
                  <a:srgbClr val="FFFFFF"/>
                </a:solidFill>
                <a:latin typeface="Aptos Display"/>
                <a:cs typeface="Segoe UI"/>
              </a:rPr>
              <a:t>COVID-19 Vaccination – Spring 2025 </a:t>
            </a:r>
            <a:endParaRPr lang="en-US" sz="2800" dirty="0">
              <a:latin typeface="Aptos Display"/>
              <a:cs typeface="Segoe UI"/>
            </a:endParaRPr>
          </a:p>
          <a:p>
            <a:pPr algn="ctr">
              <a:lnSpc>
                <a:spcPct val="90000"/>
              </a:lnSpc>
              <a:spcBef>
                <a:spcPts val="1000"/>
              </a:spcBef>
            </a:pPr>
            <a:r>
              <a:rPr lang="en-GB" sz="2800" b="1" dirty="0">
                <a:solidFill>
                  <a:srgbClr val="FFFFFF"/>
                </a:solidFill>
                <a:latin typeface="Aptos Display"/>
                <a:cs typeface="Segoe UI"/>
              </a:rPr>
              <a:t>Moderna Spikevax</a:t>
            </a:r>
            <a:r>
              <a:rPr lang="en-GB" sz="1900" b="1" baseline="30000" dirty="0">
                <a:solidFill>
                  <a:srgbClr val="FFFFFF"/>
                </a:solidFill>
                <a:latin typeface="Aptos Display"/>
                <a:cs typeface="Segoe UI"/>
              </a:rPr>
              <a:t>®</a:t>
            </a:r>
            <a:r>
              <a:rPr lang="en-GB" sz="2800" b="1" dirty="0">
                <a:solidFill>
                  <a:srgbClr val="FFFFFF"/>
                </a:solidFill>
                <a:latin typeface="Aptos Display"/>
                <a:cs typeface="Segoe UI"/>
              </a:rPr>
              <a:t> JN.1</a:t>
            </a:r>
            <a:r>
              <a:rPr lang="en-GB" sz="2800" b="1" dirty="0">
                <a:solidFill>
                  <a:srgbClr val="FFFFFF"/>
                </a:solidFill>
                <a:latin typeface="Arial"/>
                <a:cs typeface="Arial"/>
              </a:rPr>
              <a:t> </a:t>
            </a:r>
            <a:endParaRPr lang="en-US" sz="2800" dirty="0">
              <a:latin typeface="Arial"/>
              <a:cs typeface="Arial"/>
            </a:endParaRPr>
          </a:p>
          <a:p>
            <a:pPr algn="ctr">
              <a:lnSpc>
                <a:spcPct val="90000"/>
              </a:lnSpc>
              <a:spcBef>
                <a:spcPts val="1000"/>
              </a:spcBef>
            </a:pPr>
            <a:r>
              <a:rPr lang="en-GB" sz="2800" b="1" dirty="0">
                <a:solidFill>
                  <a:srgbClr val="FFFFFF"/>
                </a:solidFill>
                <a:latin typeface="Arial"/>
                <a:cs typeface="Arial"/>
              </a:rPr>
              <a:t>50 microgram/dose for those aged 18 years and over</a:t>
            </a:r>
            <a:endParaRPr lang="en-US" dirty="0"/>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B7B4D-46E0-0E55-1FF7-94CE11EF31D4}"/>
              </a:ext>
            </a:extLst>
          </p:cNvPr>
          <p:cNvSpPr>
            <a:spLocks noGrp="1"/>
          </p:cNvSpPr>
          <p:nvPr>
            <p:ph type="title"/>
          </p:nvPr>
        </p:nvSpPr>
        <p:spPr>
          <a:xfrm>
            <a:off x="143838" y="18255"/>
            <a:ext cx="12048162" cy="1325563"/>
          </a:xfrm>
        </p:spPr>
        <p:txBody>
          <a:bodyPr/>
          <a:lstStyle/>
          <a:p>
            <a:pPr algn="ctr"/>
            <a:r>
              <a:rPr lang="en-GB" sz="3600" b="1"/>
              <a:t>Primary course and population immunity</a:t>
            </a:r>
            <a:endParaRPr lang="en-GB" sz="3600"/>
          </a:p>
        </p:txBody>
      </p:sp>
      <p:sp>
        <p:nvSpPr>
          <p:cNvPr id="3" name="Content Placeholder 2">
            <a:extLst>
              <a:ext uri="{FF2B5EF4-FFF2-40B4-BE49-F238E27FC236}">
                <a16:creationId xmlns:a16="http://schemas.microsoft.com/office/drawing/2014/main" id="{7FE4C694-1C18-5193-3112-2EC8EF962969}"/>
              </a:ext>
            </a:extLst>
          </p:cNvPr>
          <p:cNvSpPr>
            <a:spLocks noGrp="1"/>
          </p:cNvSpPr>
          <p:nvPr>
            <p:ph idx="1"/>
          </p:nvPr>
        </p:nvSpPr>
        <p:spPr>
          <a:xfrm>
            <a:off x="838200" y="1364782"/>
            <a:ext cx="10515600" cy="5356693"/>
          </a:xfrm>
        </p:spPr>
        <p:txBody>
          <a:bodyPr/>
          <a:lstStyle/>
          <a:p>
            <a:pPr marL="0" indent="0">
              <a:buNone/>
            </a:pPr>
            <a:r>
              <a:rPr lang="en-GB" sz="2000" b="1">
                <a:effectLst/>
              </a:rPr>
              <a:t>Those aged 5 years and over</a:t>
            </a:r>
            <a:r>
              <a:rPr lang="en-GB" sz="2000">
                <a:effectLst/>
              </a:rPr>
              <a:t>:</a:t>
            </a:r>
          </a:p>
          <a:p>
            <a:pPr marL="0" indent="0">
              <a:buNone/>
            </a:pPr>
            <a:r>
              <a:rPr lang="en-GB" sz="2000">
                <a:effectLst/>
              </a:rPr>
              <a:t>As eligibility for primary and booster vaccination have aligned since Autumn 2023, a single</a:t>
            </a:r>
            <a:br>
              <a:rPr lang="en-GB" sz="2000">
                <a:effectLst/>
              </a:rPr>
            </a:br>
            <a:r>
              <a:rPr lang="en-GB" sz="2000">
                <a:effectLst/>
              </a:rPr>
              <a:t>dose may be offered to any </a:t>
            </a:r>
            <a:r>
              <a:rPr lang="en-GB" sz="2000" b="1">
                <a:effectLst/>
              </a:rPr>
              <a:t>eligible</a:t>
            </a:r>
            <a:r>
              <a:rPr lang="en-GB" sz="2000">
                <a:effectLst/>
              </a:rPr>
              <a:t> individual aged 5 years* and above irrespective of prior</a:t>
            </a:r>
            <a:br>
              <a:rPr lang="en-GB" sz="2000">
                <a:effectLst/>
              </a:rPr>
            </a:br>
            <a:r>
              <a:rPr lang="en-GB" sz="2000">
                <a:effectLst/>
              </a:rPr>
              <a:t>vaccination status, providing there is at least three months from the previous dose. </a:t>
            </a:r>
          </a:p>
          <a:p>
            <a:pPr marL="0" indent="0">
              <a:buNone/>
            </a:pPr>
            <a:r>
              <a:rPr lang="en-GB" sz="2000">
                <a:effectLst/>
              </a:rPr>
              <a:t>Eligible individuals who commenced or completed primary vaccination, (including those with</a:t>
            </a:r>
            <a:br>
              <a:rPr lang="en-GB" sz="2000">
                <a:effectLst/>
              </a:rPr>
            </a:br>
            <a:r>
              <a:rPr lang="en-GB" sz="2000">
                <a:effectLst/>
              </a:rPr>
              <a:t>severe immunosuppression who received additional doses since the previous seasonal</a:t>
            </a:r>
            <a:br>
              <a:rPr lang="en-GB" sz="2000">
                <a:effectLst/>
              </a:rPr>
            </a:br>
            <a:r>
              <a:rPr lang="en-GB" sz="2000">
                <a:effectLst/>
              </a:rPr>
              <a:t>campaign) should ideally observe a three month interval.</a:t>
            </a:r>
          </a:p>
          <a:p>
            <a:pPr marL="0" indent="0">
              <a:buNone/>
            </a:pPr>
            <a:r>
              <a:rPr lang="en-GB" sz="2000"/>
              <a:t>*JCVI advises that only individuals </a:t>
            </a:r>
            <a:r>
              <a:rPr lang="en-GB" sz="2000" b="1"/>
              <a:t>aged *18 years and over </a:t>
            </a:r>
            <a:r>
              <a:rPr lang="en-GB" sz="2000"/>
              <a:t>should receive Moderna Spikevax® JN.1 COVID-19 vaccine</a:t>
            </a:r>
            <a:endParaRPr lang="en-GB" sz="2000" u="sng">
              <a:hlinkClick r:id="" action="ppaction://noaction"/>
            </a:endParaRPr>
          </a:p>
          <a:p>
            <a:pPr marL="0" indent="0" algn="ctr">
              <a:buNone/>
            </a:pPr>
            <a:r>
              <a:rPr lang="en-GB" sz="2000" u="sng">
                <a:hlinkClick r:id="" action="ppaction://noaction"/>
              </a:rPr>
              <a:t>Green Book COVID-19 chapter 14a</a:t>
            </a:r>
            <a:r>
              <a:rPr lang="en-GB" sz="2000"/>
              <a:t> </a:t>
            </a:r>
          </a:p>
          <a:p>
            <a:endParaRPr lang="en-GB" sz="2000"/>
          </a:p>
          <a:p>
            <a:endParaRPr lang="en-GB" sz="2000"/>
          </a:p>
        </p:txBody>
      </p:sp>
      <p:sp>
        <p:nvSpPr>
          <p:cNvPr id="5" name="Slide Number Placeholder 4">
            <a:extLst>
              <a:ext uri="{FF2B5EF4-FFF2-40B4-BE49-F238E27FC236}">
                <a16:creationId xmlns:a16="http://schemas.microsoft.com/office/drawing/2014/main" id="{CE32F2B3-D48A-AA08-51B9-16C21EEDA0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11238545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795DAE-1BEF-0714-03D7-DAAFB2FB4C52}"/>
              </a:ext>
            </a:extLst>
          </p:cNvPr>
          <p:cNvSpPr>
            <a:spLocks noGrp="1"/>
          </p:cNvSpPr>
          <p:nvPr>
            <p:ph idx="1"/>
          </p:nvPr>
        </p:nvSpPr>
        <p:spPr>
          <a:xfrm>
            <a:off x="3771852" y="1843950"/>
            <a:ext cx="4253307" cy="2991753"/>
          </a:xfrm>
        </p:spPr>
        <p:txBody>
          <a:bodyPr lIns="91440" tIns="45720" rIns="91440" bIns="45720" anchor="t"/>
          <a:lstStyle/>
          <a:p>
            <a:pPr marL="0" indent="0" algn="ctr">
              <a:buNone/>
            </a:pPr>
            <a:r>
              <a:rPr lang="en-GB" sz="1600" dirty="0"/>
              <a:t>Individuals aged </a:t>
            </a:r>
            <a:r>
              <a:rPr lang="en-GB" sz="1600" b="1" dirty="0"/>
              <a:t>12 years and above</a:t>
            </a:r>
            <a:r>
              <a:rPr lang="en-GB" sz="1600" dirty="0"/>
              <a:t> who have severe immunosuppression, are defined in Box 1 of the </a:t>
            </a:r>
            <a:r>
              <a:rPr lang="en-GB" sz="1600" dirty="0">
                <a:ea typeface="+mn-lt"/>
                <a:cs typeface="+mn-lt"/>
                <a:hlinkClick r:id="rId3"/>
              </a:rPr>
              <a:t>COVID-19: the green book, chapter 14a - GOV.UK</a:t>
            </a:r>
            <a:r>
              <a:rPr lang="en-GB" sz="1600" dirty="0"/>
              <a:t>. </a:t>
            </a:r>
          </a:p>
          <a:p>
            <a:pPr marL="0" indent="0" algn="ctr">
              <a:buNone/>
            </a:pPr>
            <a:endParaRPr lang="en-GB" sz="1600">
              <a:cs typeface="Arial"/>
            </a:endParaRPr>
          </a:p>
          <a:p>
            <a:pPr marL="0" indent="0" algn="ctr">
              <a:buNone/>
            </a:pPr>
            <a:r>
              <a:rPr lang="en-GB" sz="1600" dirty="0"/>
              <a:t>Most individuals who receive brief immunosuppression (≥40mg prednisolone per day or equivalent for children) for an acute episode (for example, asthma / COPD / COVID-19) and individuals on replacement corticosteroids for adrenal insufficiency </a:t>
            </a:r>
            <a:r>
              <a:rPr lang="en-GB" sz="1600" b="1" dirty="0"/>
              <a:t>are not </a:t>
            </a:r>
            <a:r>
              <a:rPr lang="en-GB" sz="1600" dirty="0"/>
              <a:t>considered severely immunosuppressed sufficient to prevent response to vaccination</a:t>
            </a:r>
            <a:endParaRPr lang="en-GB" sz="1600" dirty="0">
              <a:cs typeface="Arial"/>
            </a:endParaRPr>
          </a:p>
          <a:p>
            <a:pPr marL="0" indent="0">
              <a:buNone/>
            </a:pPr>
            <a:endParaRPr lang="en-GB" sz="1800"/>
          </a:p>
        </p:txBody>
      </p:sp>
      <p:sp>
        <p:nvSpPr>
          <p:cNvPr id="5" name="Slide Number Placeholder 4">
            <a:extLst>
              <a:ext uri="{FF2B5EF4-FFF2-40B4-BE49-F238E27FC236}">
                <a16:creationId xmlns:a16="http://schemas.microsoft.com/office/drawing/2014/main" id="{EB292342-E793-C4F7-2D92-67C4BCCA2E8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pic>
        <p:nvPicPr>
          <p:cNvPr id="7" name="Picture 6">
            <a:extLst>
              <a:ext uri="{FF2B5EF4-FFF2-40B4-BE49-F238E27FC236}">
                <a16:creationId xmlns:a16="http://schemas.microsoft.com/office/drawing/2014/main" id="{2BA1AC4A-4CCF-0656-911C-A6360F21A05B}"/>
              </a:ext>
            </a:extLst>
          </p:cNvPr>
          <p:cNvPicPr>
            <a:picLocks noChangeAspect="1"/>
          </p:cNvPicPr>
          <p:nvPr/>
        </p:nvPicPr>
        <p:blipFill rotWithShape="1">
          <a:blip r:embed="rId4"/>
          <a:srcRect l="35636" t="23380" r="38231" b="9797"/>
          <a:stretch/>
        </p:blipFill>
        <p:spPr bwMode="auto">
          <a:xfrm>
            <a:off x="0" y="681036"/>
            <a:ext cx="3775841" cy="5431339"/>
          </a:xfrm>
          <a:prstGeom prst="rect">
            <a:avLst/>
          </a:prstGeom>
          <a:ln>
            <a:noFill/>
          </a:ln>
          <a:extLst>
            <a:ext uri="{53640926-AAD7-44D8-BBD7-CCE9431645EC}">
              <a14:shadowObscured xmlns:a14="http://schemas.microsoft.com/office/drawing/2010/main"/>
            </a:ext>
          </a:extLst>
        </p:spPr>
      </p:pic>
      <p:sp>
        <p:nvSpPr>
          <p:cNvPr id="8" name="Title 1">
            <a:extLst>
              <a:ext uri="{FF2B5EF4-FFF2-40B4-BE49-F238E27FC236}">
                <a16:creationId xmlns:a16="http://schemas.microsoft.com/office/drawing/2014/main" id="{D7618FC1-E941-8C6B-6E6C-FC5D4F94C469}"/>
              </a:ext>
            </a:extLst>
          </p:cNvPr>
          <p:cNvSpPr>
            <a:spLocks noGrp="1"/>
          </p:cNvSpPr>
          <p:nvPr>
            <p:ph type="title"/>
          </p:nvPr>
        </p:nvSpPr>
        <p:spPr>
          <a:xfrm>
            <a:off x="74428" y="0"/>
            <a:ext cx="12192000" cy="723901"/>
          </a:xfrm>
        </p:spPr>
        <p:txBody>
          <a:bodyPr/>
          <a:lstStyle/>
          <a:p>
            <a:pPr algn="ctr"/>
            <a:r>
              <a:rPr lang="en-GB" sz="4000" b="1"/>
              <a:t>Individuals who are severely  immunosuppressed </a:t>
            </a:r>
          </a:p>
        </p:txBody>
      </p:sp>
      <p:pic>
        <p:nvPicPr>
          <p:cNvPr id="2" name="Picture 1" descr="A green and white page with black text&#10;&#10;AI-generated content may be incorrect.">
            <a:extLst>
              <a:ext uri="{FF2B5EF4-FFF2-40B4-BE49-F238E27FC236}">
                <a16:creationId xmlns:a16="http://schemas.microsoft.com/office/drawing/2014/main" id="{78C6313B-2636-CC8B-79CD-A48A18B1EBAC}"/>
              </a:ext>
            </a:extLst>
          </p:cNvPr>
          <p:cNvPicPr>
            <a:picLocks noChangeAspect="1"/>
          </p:cNvPicPr>
          <p:nvPr/>
        </p:nvPicPr>
        <p:blipFill>
          <a:blip r:embed="rId5"/>
          <a:srcRect l="7900" t="1909" r="759"/>
          <a:stretch/>
        </p:blipFill>
        <p:spPr>
          <a:xfrm>
            <a:off x="8143642" y="542839"/>
            <a:ext cx="3879042" cy="5594351"/>
          </a:xfrm>
          <a:prstGeom prst="rect">
            <a:avLst/>
          </a:prstGeom>
        </p:spPr>
      </p:pic>
    </p:spTree>
    <p:extLst>
      <p:ext uri="{BB962C8B-B14F-4D97-AF65-F5344CB8AC3E}">
        <p14:creationId xmlns:p14="http://schemas.microsoft.com/office/powerpoint/2010/main" val="38704090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113B5-4DA4-4413-B315-24AC9C59CFF8}"/>
              </a:ext>
            </a:extLst>
          </p:cNvPr>
          <p:cNvSpPr>
            <a:spLocks noGrp="1"/>
          </p:cNvSpPr>
          <p:nvPr>
            <p:ph type="title"/>
          </p:nvPr>
        </p:nvSpPr>
        <p:spPr>
          <a:xfrm>
            <a:off x="-71920" y="0"/>
            <a:ext cx="12263919" cy="1325563"/>
          </a:xfrm>
        </p:spPr>
        <p:txBody>
          <a:bodyPr/>
          <a:lstStyle/>
          <a:p>
            <a:pPr algn="ctr"/>
            <a:r>
              <a:rPr lang="en-GB" sz="3600" b="1"/>
              <a:t>Vaccine dose intervals for individuals who become or have recently become immunosuppressed</a:t>
            </a:r>
            <a:endParaRPr lang="en-GB" sz="3600"/>
          </a:p>
        </p:txBody>
      </p:sp>
      <p:sp>
        <p:nvSpPr>
          <p:cNvPr id="5" name="Slide Number Placeholder 4">
            <a:extLst>
              <a:ext uri="{FF2B5EF4-FFF2-40B4-BE49-F238E27FC236}">
                <a16:creationId xmlns:a16="http://schemas.microsoft.com/office/drawing/2014/main" id="{D1245718-D8CF-E0AE-308D-1F614C9ABD9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4" name="TextBox 3">
            <a:extLst>
              <a:ext uri="{FF2B5EF4-FFF2-40B4-BE49-F238E27FC236}">
                <a16:creationId xmlns:a16="http://schemas.microsoft.com/office/drawing/2014/main" id="{DD825E87-26AB-8EBB-1F6E-D0DB183280AF}"/>
              </a:ext>
            </a:extLst>
          </p:cNvPr>
          <p:cNvSpPr txBox="1"/>
          <p:nvPr/>
        </p:nvSpPr>
        <p:spPr>
          <a:xfrm>
            <a:off x="563591" y="3259998"/>
            <a:ext cx="10992896" cy="367216"/>
          </a:xfrm>
          <a:prstGeom prst="rect">
            <a:avLst/>
          </a:prstGeom>
          <a:noFill/>
        </p:spPr>
        <p:txBody>
          <a:bodyPr wrap="square" rtlCol="0">
            <a:spAutoFit/>
          </a:bodyPr>
          <a:lstStyle/>
          <a:p>
            <a:pPr marL="0" marR="0" lvl="0" indent="0" algn="ctr" defTabSz="914400" rtl="0" eaLnBrk="1" fontAlgn="auto" latinLnBrk="0" hangingPunct="1">
              <a:lnSpc>
                <a:spcPct val="107000"/>
              </a:lnSpc>
              <a:spcBef>
                <a:spcPts val="1000"/>
              </a:spcBef>
              <a:spcAft>
                <a:spcPts val="800"/>
              </a:spcAft>
              <a:buClrTx/>
              <a:buSzTx/>
              <a:buFont typeface="Arial" panose="020B0604020202020204" pitchFamily="34" charset="0"/>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 </a:t>
            </a:r>
          </a:p>
        </p:txBody>
      </p:sp>
      <p:sp>
        <p:nvSpPr>
          <p:cNvPr id="7" name="TextBox 6">
            <a:extLst>
              <a:ext uri="{FF2B5EF4-FFF2-40B4-BE49-F238E27FC236}">
                <a16:creationId xmlns:a16="http://schemas.microsoft.com/office/drawing/2014/main" id="{F2ED09A8-78B4-1ED3-BE8A-AD85C1536A17}"/>
              </a:ext>
            </a:extLst>
          </p:cNvPr>
          <p:cNvSpPr txBox="1"/>
          <p:nvPr/>
        </p:nvSpPr>
        <p:spPr>
          <a:xfrm>
            <a:off x="977947" y="1154227"/>
            <a:ext cx="10456286" cy="1560940"/>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srgbClr val="212A73"/>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Individuals previously </a:t>
            </a:r>
            <a:r>
              <a:rPr kumimoji="0" lang="en-GB" sz="1800" b="1" i="0" u="sng" strike="noStrike" kern="1200" cap="none" spc="0" normalizeH="0" baseline="0" noProof="0">
                <a:ln>
                  <a:noFill/>
                </a:ln>
                <a:solidFill>
                  <a:srgbClr val="212A73"/>
                </a:solidFill>
                <a:effectLst/>
                <a:uLnTx/>
                <a:uFillTx/>
                <a:latin typeface="Arial"/>
                <a:ea typeface="+mn-ea"/>
                <a:cs typeface="+mn-cs"/>
              </a:rPr>
              <a:t>unvaccinated</a:t>
            </a:r>
            <a:r>
              <a:rPr kumimoji="0" lang="en-GB" sz="1800" b="1" i="0" u="none" strike="noStrike" kern="1200" cap="none" spc="0" normalizeH="0" baseline="0" noProof="0">
                <a:ln>
                  <a:noFill/>
                </a:ln>
                <a:solidFill>
                  <a:srgbClr val="212A73"/>
                </a:solidFill>
                <a:effectLst/>
                <a:uLnTx/>
                <a:uFillTx/>
                <a:latin typeface="Arial"/>
                <a:ea typeface="+mn-ea"/>
                <a:cs typeface="+mn-cs"/>
              </a:rPr>
              <a:t> aged 5 years and over :</a:t>
            </a:r>
            <a:endParaRPr kumimoji="0" lang="en-GB" sz="1800" b="0" i="0" u="none" strike="noStrike" kern="1200" cap="none" spc="0" normalizeH="0" baseline="0" noProof="0">
              <a:ln>
                <a:noFill/>
              </a:ln>
              <a:solidFill>
                <a:srgbClr val="212A73"/>
              </a:solidFill>
              <a:effectLst/>
              <a:uLnTx/>
              <a:uFillTx/>
              <a:latin typeface="Arial"/>
              <a:ea typeface="+mn-ea"/>
              <a:cs typeface="Arial"/>
            </a:endParaRPr>
          </a:p>
          <a:p>
            <a:pPr marL="228600" marR="0" lvl="0" indent="-228600" algn="l" defTabSz="914400" rtl="0" eaLnBrk="1" fontAlgn="auto" latinLnBrk="0" hangingPunct="1">
              <a:lnSpc>
                <a:spcPct val="90000"/>
              </a:lnSpc>
              <a:spcBef>
                <a:spcPts val="1000"/>
              </a:spcBef>
              <a:spcAft>
                <a:spcPts val="300"/>
              </a:spcAft>
              <a:buClrTx/>
              <a:buSzTx/>
              <a:buFont typeface="Arial" panose="020B0604020202020204" pitchFamily="34" charset="0"/>
              <a:buChar char="•"/>
              <a:tabLst/>
              <a:defRPr/>
            </a:pP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should be considered for a first dose of vaccination regardless of the time of year with consideration of an </a:t>
            </a:r>
            <a:r>
              <a:rPr kumimoji="0" lang="en-GB" sz="17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additional dose </a:t>
            </a: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as outlined in subsequent slides</a:t>
            </a:r>
            <a:endParaRPr kumimoji="0" lang="en-GB" sz="17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
        <p:nvSpPr>
          <p:cNvPr id="9" name="TextBox 8">
            <a:extLst>
              <a:ext uri="{FF2B5EF4-FFF2-40B4-BE49-F238E27FC236}">
                <a16:creationId xmlns:a16="http://schemas.microsoft.com/office/drawing/2014/main" id="{6E463C29-7ED4-CFAA-E63B-55152754E84A}"/>
              </a:ext>
            </a:extLst>
          </p:cNvPr>
          <p:cNvSpPr txBox="1"/>
          <p:nvPr/>
        </p:nvSpPr>
        <p:spPr>
          <a:xfrm>
            <a:off x="970085" y="3134803"/>
            <a:ext cx="10383715" cy="892552"/>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Individuals previously </a:t>
            </a:r>
            <a:r>
              <a:rPr kumimoji="0" lang="en-GB" sz="1800" b="1" i="0" u="sng" strike="noStrike" kern="1200" cap="none" spc="0" normalizeH="0" baseline="0" noProof="0">
                <a:ln>
                  <a:noFill/>
                </a:ln>
                <a:solidFill>
                  <a:srgbClr val="212A73"/>
                </a:solidFill>
                <a:effectLst/>
                <a:uLnTx/>
                <a:uFillTx/>
                <a:latin typeface="Arial"/>
                <a:ea typeface="+mn-ea"/>
                <a:cs typeface="+mn-cs"/>
              </a:rPr>
              <a:t>vaccinated</a:t>
            </a:r>
            <a:r>
              <a:rPr kumimoji="0" lang="en-GB" sz="1800" b="1" i="0" u="none" strike="noStrike" kern="1200" cap="none" spc="0" normalizeH="0" baseline="0" noProof="0">
                <a:ln>
                  <a:noFill/>
                </a:ln>
                <a:solidFill>
                  <a:srgbClr val="212A73"/>
                </a:solidFill>
                <a:effectLst/>
                <a:uLnTx/>
                <a:uFillTx/>
                <a:latin typeface="Arial"/>
                <a:ea typeface="+mn-ea"/>
                <a:cs typeface="+mn-cs"/>
              </a:rPr>
              <a:t> aged 5 years and over</a:t>
            </a:r>
            <a:r>
              <a:rPr lang="en-GB" b="1">
                <a:solidFill>
                  <a:srgbClr val="212A73"/>
                </a:solidFill>
                <a:latin typeface="Arial"/>
              </a:rPr>
              <a:t>:</a:t>
            </a:r>
            <a:endParaRPr kumimoji="0" lang="en-US" sz="1800" b="0" i="0" u="none" strike="noStrike" kern="1200" cap="none" spc="0" normalizeH="0" baseline="0" noProof="0">
              <a:ln>
                <a:noFill/>
              </a:ln>
              <a:solidFill>
                <a:srgbClr val="212A73"/>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should be considered for an </a:t>
            </a:r>
            <a:r>
              <a:rPr kumimoji="0" lang="en-GB" sz="17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additional dose</a:t>
            </a: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 of the vaccine regardless of their past vaccination history and time of year. Timing of the additional dose</a:t>
            </a:r>
            <a:r>
              <a:rPr kumimoji="0" lang="en-GB" sz="17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 </a:t>
            </a: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outlined in subsequent slides.</a:t>
            </a:r>
            <a:endParaRPr kumimoji="0" lang="en-GB" sz="1700" b="0" i="0" u="none" strike="noStrike" kern="1200" cap="none" spc="0" normalizeH="0" baseline="0" noProof="0">
              <a:ln>
                <a:noFill/>
              </a:ln>
              <a:solidFill>
                <a:srgbClr val="212A73"/>
              </a:solidFill>
              <a:effectLst/>
              <a:uLnTx/>
              <a:uFillTx/>
              <a:latin typeface="Arial"/>
              <a:ea typeface="+mn-ea"/>
              <a:cs typeface="Arial"/>
            </a:endParaRPr>
          </a:p>
        </p:txBody>
      </p:sp>
    </p:spTree>
    <p:extLst>
      <p:ext uri="{BB962C8B-B14F-4D97-AF65-F5344CB8AC3E}">
        <p14:creationId xmlns:p14="http://schemas.microsoft.com/office/powerpoint/2010/main" val="2325853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644E1-31B6-C308-5F72-41F0B28C0136}"/>
              </a:ext>
            </a:extLst>
          </p:cNvPr>
          <p:cNvSpPr>
            <a:spLocks noGrp="1"/>
          </p:cNvSpPr>
          <p:nvPr>
            <p:ph type="title"/>
          </p:nvPr>
        </p:nvSpPr>
        <p:spPr/>
        <p:txBody>
          <a:bodyPr lIns="91440" tIns="45720" rIns="91440" bIns="45720" anchor="t"/>
          <a:lstStyle/>
          <a:p>
            <a:r>
              <a:rPr lang="en-GB" b="1"/>
              <a:t>Additional</a:t>
            </a:r>
            <a:r>
              <a:rPr lang="en-GB"/>
              <a:t> </a:t>
            </a:r>
            <a:r>
              <a:rPr lang="en-GB" b="1"/>
              <a:t>Doses</a:t>
            </a:r>
          </a:p>
        </p:txBody>
      </p:sp>
      <p:sp>
        <p:nvSpPr>
          <p:cNvPr id="3" name="Content Placeholder 2">
            <a:extLst>
              <a:ext uri="{FF2B5EF4-FFF2-40B4-BE49-F238E27FC236}">
                <a16:creationId xmlns:a16="http://schemas.microsoft.com/office/drawing/2014/main" id="{DF291EEC-B03F-5EEB-3B84-FE9C235E2901}"/>
              </a:ext>
            </a:extLst>
          </p:cNvPr>
          <p:cNvSpPr>
            <a:spLocks noGrp="1"/>
          </p:cNvSpPr>
          <p:nvPr>
            <p:ph idx="1"/>
          </p:nvPr>
        </p:nvSpPr>
        <p:spPr>
          <a:xfrm>
            <a:off x="707572" y="1122241"/>
            <a:ext cx="10515600" cy="4351338"/>
          </a:xfrm>
        </p:spPr>
        <p:txBody>
          <a:bodyPr lIns="91440" tIns="45720" rIns="91440" bIns="45720" anchor="t"/>
          <a:lstStyle/>
          <a:p>
            <a:pPr>
              <a:spcAft>
                <a:spcPts val="300"/>
              </a:spcAft>
              <a:defRPr/>
            </a:pPr>
            <a:r>
              <a:rPr lang="en-GB" sz="1800"/>
              <a:t>Individuals aged six months and above with severe immunosuppression may be considered for </a:t>
            </a:r>
            <a:r>
              <a:rPr lang="en-GB" sz="1800" b="1"/>
              <a:t>additional doses </a:t>
            </a:r>
            <a:r>
              <a:rPr lang="en-GB" sz="1800"/>
              <a:t>ideally at an interval of 8 to12 weeks from the previous dose.</a:t>
            </a:r>
          </a:p>
          <a:p>
            <a:pPr marL="228600" marR="0" lvl="0" indent="-228600" algn="l" defTabSz="914400" rtl="0" eaLnBrk="1" fontAlgn="auto" latinLnBrk="0" hangingPunct="1">
              <a:lnSpc>
                <a:spcPct val="90000"/>
              </a:lnSpc>
              <a:spcBef>
                <a:spcPts val="1000"/>
              </a:spcBef>
              <a:spcAft>
                <a:spcPts val="30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Exception to this ideal interval may be advised based on specialist clinical judgement, for example for those about to receive or increase the intensity of an immunosuppressive treatment, where a better response would be made if immunised prior to that treatment commencing. Where the specialist has advised an exception, then the interval may be reduced to a </a:t>
            </a:r>
            <a:r>
              <a:rPr kumimoji="0" lang="en-GB" sz="1800" b="1" i="0" u="none" strike="noStrike" kern="1200" cap="none" spc="0" normalizeH="0" baseline="0" noProof="0">
                <a:ln>
                  <a:noFill/>
                </a:ln>
                <a:solidFill>
                  <a:srgbClr val="212A73"/>
                </a:solidFill>
                <a:effectLst/>
                <a:uLnTx/>
                <a:uFillTx/>
                <a:latin typeface="Arial"/>
                <a:ea typeface="+mn-ea"/>
                <a:cs typeface="+mn-cs"/>
              </a:rPr>
              <a:t>minimum of three weeks </a:t>
            </a:r>
            <a:r>
              <a:rPr kumimoji="0" lang="en-GB" sz="1800" b="0" i="0" u="none" strike="noStrike" kern="1200" cap="none" spc="0" normalizeH="0" baseline="0" noProof="0">
                <a:ln>
                  <a:noFill/>
                </a:ln>
                <a:solidFill>
                  <a:srgbClr val="212A73"/>
                </a:solidFill>
                <a:effectLst/>
                <a:uLnTx/>
                <a:uFillTx/>
                <a:latin typeface="Arial"/>
                <a:ea typeface="+mn-ea"/>
                <a:cs typeface="+mn-cs"/>
              </a:rPr>
              <a:t>for any of the vaccine products. </a:t>
            </a:r>
          </a:p>
          <a:p>
            <a:pPr marL="228600" marR="0" lvl="0" indent="-228600" algn="l" defTabSz="914400" rtl="0" eaLnBrk="1" fontAlgn="auto" latinLnBrk="0" hangingPunct="1">
              <a:lnSpc>
                <a:spcPct val="107000"/>
              </a:lnSpc>
              <a:spcBef>
                <a:spcPts val="1000"/>
              </a:spcBef>
              <a:spcAft>
                <a:spcPts val="800"/>
              </a:spcAft>
              <a:buClrTx/>
              <a:buSzTx/>
              <a:buFont typeface="Arial" panose="020B0604020202020204" pitchFamily="34" charset="0"/>
              <a:buChar char="•"/>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Assessment of individuals is recommended on a case by case basis, in conjunction with their treating specialist.</a:t>
            </a:r>
          </a:p>
          <a:p>
            <a:pPr marL="228600" marR="0" lvl="0" indent="-228600" algn="l" defTabSz="914400" rtl="0" eaLnBrk="1" fontAlgn="auto" latinLnBrk="0" hangingPunct="1">
              <a:lnSpc>
                <a:spcPct val="90000"/>
              </a:lnSpc>
              <a:spcBef>
                <a:spcPts val="1000"/>
              </a:spcBef>
              <a:spcAft>
                <a:spcPts val="30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2060"/>
                </a:solidFill>
                <a:effectLst/>
                <a:uLnTx/>
                <a:uFillTx/>
                <a:latin typeface="Arial"/>
                <a:ea typeface="Calibri" panose="020F0502020204030204" pitchFamily="34" charset="0"/>
                <a:cs typeface="Arial" panose="020B0604020202020204" pitchFamily="34" charset="0"/>
              </a:rPr>
              <a:t>More information on dosing intervals for additional doses and optimal timing of doses may be found in </a:t>
            </a:r>
            <a:r>
              <a:rPr kumimoji="0" lang="en-GB" sz="1800" b="0" i="0" u="sng" strike="noStrike" kern="1200" cap="none" spc="0" normalizeH="0" baseline="0" noProof="0">
                <a:ln>
                  <a:noFill/>
                </a:ln>
                <a:solidFill>
                  <a:srgbClr val="000000"/>
                </a:solidFill>
                <a:effectLst/>
                <a:uLnTx/>
                <a:uFillTx/>
                <a:latin typeface="Arial"/>
                <a:ea typeface="Calibri" panose="020F0502020204030204" pitchFamily="34" charset="0"/>
                <a:cs typeface="Arial" panose="020B0604020202020204" pitchFamily="34" charset="0"/>
                <a:hlinkClick r:id="rId2"/>
              </a:rPr>
              <a:t>Chapter 14a</a:t>
            </a:r>
            <a:r>
              <a:rPr kumimoji="0" lang="en-GB" sz="1800" b="0" i="0" u="none" strike="noStrike" kern="1200" cap="none" spc="0" normalizeH="0" baseline="0" noProof="0">
                <a:ln>
                  <a:noFill/>
                </a:ln>
                <a:solidFill>
                  <a:srgbClr val="000000"/>
                </a:solidFill>
                <a:effectLst/>
                <a:uLnTx/>
                <a:uFillTx/>
                <a:latin typeface="Arial"/>
                <a:ea typeface="Calibri" panose="020F0502020204030204" pitchFamily="34" charset="0"/>
                <a:cs typeface="Times New Roman" panose="02020603050405020304" pitchFamily="18" charset="0"/>
                <a:hlinkClick r:id="rId2"/>
              </a:rPr>
              <a:t>. </a:t>
            </a:r>
            <a:endParaRPr kumimoji="0" lang="en-GB" sz="1800" b="0" i="0" u="none" strike="noStrike" kern="1200" cap="none" spc="0" normalizeH="0" baseline="0" noProof="0">
              <a:ln>
                <a:noFill/>
              </a:ln>
              <a:solidFill>
                <a:srgbClr val="212A73"/>
              </a:solidFill>
              <a:effectLst/>
              <a:uLnTx/>
              <a:uFillTx/>
              <a:latin typeface="Arial"/>
              <a:ea typeface="Calibri" panose="020F0502020204030204" pitchFamily="34" charset="0"/>
              <a:cs typeface="Times New Roman" panose="02020603050405020304" pitchFamily="18" charset="0"/>
            </a:endParaRPr>
          </a:p>
          <a:p>
            <a:endParaRPr lang="en-GB"/>
          </a:p>
        </p:txBody>
      </p:sp>
      <p:sp>
        <p:nvSpPr>
          <p:cNvPr id="5" name="Slide Number Placeholder 4">
            <a:extLst>
              <a:ext uri="{FF2B5EF4-FFF2-40B4-BE49-F238E27FC236}">
                <a16:creationId xmlns:a16="http://schemas.microsoft.com/office/drawing/2014/main" id="{CB563644-6D1A-CFCD-B370-AD5C0C481E1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0691230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2CDCD54-9DF6-DB56-F505-00AF859F5A36}"/>
              </a:ext>
            </a:extLst>
          </p:cNvPr>
          <p:cNvSpPr/>
          <p:nvPr/>
        </p:nvSpPr>
        <p:spPr>
          <a:xfrm>
            <a:off x="838200" y="4871803"/>
            <a:ext cx="10959059" cy="94438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 name="Title 1">
            <a:extLst>
              <a:ext uri="{FF2B5EF4-FFF2-40B4-BE49-F238E27FC236}">
                <a16:creationId xmlns:a16="http://schemas.microsoft.com/office/drawing/2014/main" id="{4BD887B5-3D7A-738E-D2CE-0FF8FBA3B5C0}"/>
              </a:ext>
            </a:extLst>
          </p:cNvPr>
          <p:cNvSpPr>
            <a:spLocks noGrp="1"/>
          </p:cNvSpPr>
          <p:nvPr>
            <p:ph type="title"/>
          </p:nvPr>
        </p:nvSpPr>
        <p:spPr>
          <a:xfrm>
            <a:off x="838200" y="1"/>
            <a:ext cx="10515600" cy="653880"/>
          </a:xfrm>
        </p:spPr>
        <p:txBody>
          <a:bodyPr/>
          <a:lstStyle/>
          <a:p>
            <a:r>
              <a:rPr lang="en-GB" b="1"/>
              <a:t>Timing of additional doses</a:t>
            </a:r>
          </a:p>
        </p:txBody>
      </p:sp>
      <p:sp>
        <p:nvSpPr>
          <p:cNvPr id="3" name="Content Placeholder 2">
            <a:extLst>
              <a:ext uri="{FF2B5EF4-FFF2-40B4-BE49-F238E27FC236}">
                <a16:creationId xmlns:a16="http://schemas.microsoft.com/office/drawing/2014/main" id="{EE20A604-C24C-07BC-D090-E2296DC90AA4}"/>
              </a:ext>
            </a:extLst>
          </p:cNvPr>
          <p:cNvSpPr>
            <a:spLocks noGrp="1"/>
          </p:cNvSpPr>
          <p:nvPr>
            <p:ph idx="1"/>
          </p:nvPr>
        </p:nvSpPr>
        <p:spPr>
          <a:xfrm>
            <a:off x="838200" y="653881"/>
            <a:ext cx="10997629" cy="5550239"/>
          </a:xfrm>
        </p:spPr>
        <p:txBody>
          <a:bodyPr lIns="91440" tIns="45720" rIns="91440" bIns="45720" anchor="t"/>
          <a:lstStyle/>
          <a:p>
            <a:pPr marL="0" indent="0">
              <a:buNone/>
            </a:pPr>
            <a:r>
              <a:rPr lang="en-GB" sz="2000"/>
              <a:t>Vaccines administered during periods of minimum immunosuppression are more likely to generate better immune responses. Therefore, any planned additional doses should ideally be given with special attention paid to current or planned immunosuppressive therapies. For example:</a:t>
            </a:r>
          </a:p>
          <a:p>
            <a:r>
              <a:rPr lang="en-GB" sz="2000"/>
              <a:t>For the small number of patients who are about to receive planned immunosuppressive therapy, vaccination may be brought forward to before commencing that therapy (ideally at least two weeks before), when their immune system is better able to make a response.</a:t>
            </a:r>
          </a:p>
          <a:p>
            <a:r>
              <a:rPr lang="en-GB" sz="2000"/>
              <a:t>To maximise the benefit, the vaccine should not be given within three weeks of a previous dose </a:t>
            </a:r>
          </a:p>
          <a:p>
            <a:r>
              <a:rPr lang="en-GB" sz="2000"/>
              <a:t>Where possible, additional booster doses should be delayed until two weeks </a:t>
            </a:r>
            <a:r>
              <a:rPr lang="en-GB" sz="2000">
                <a:ln w="0"/>
                <a:effectLst>
                  <a:outerShdw blurRad="38100" dist="19050" dir="2700000" algn="tl" rotWithShape="0">
                    <a:schemeClr val="dk1">
                      <a:alpha val="40000"/>
                    </a:schemeClr>
                  </a:outerShdw>
                </a:effectLst>
              </a:rPr>
              <a:t>after</a:t>
            </a:r>
            <a:r>
              <a:rPr lang="en-GB" sz="2000"/>
              <a:t> the period of immunosuppression, in addition to the time period for clearance of the therapeutic agent </a:t>
            </a:r>
          </a:p>
          <a:p>
            <a:r>
              <a:rPr lang="en-GB" sz="2000"/>
              <a:t>Alternatively, consideration should be given to vaccination during a treatment ‘holiday’ or when the degree of immunosuppression is at a minimum </a:t>
            </a:r>
          </a:p>
          <a:p>
            <a:pPr marL="0" indent="0" algn="ctr">
              <a:buNone/>
            </a:pPr>
            <a:r>
              <a:rPr lang="en-GB" sz="2000" b="1">
                <a:ln w="0"/>
                <a:effectLst>
                  <a:outerShdw blurRad="38100" dist="19050" dir="2700000" algn="tl" rotWithShape="0">
                    <a:schemeClr val="dk1">
                      <a:alpha val="40000"/>
                    </a:schemeClr>
                  </a:outerShdw>
                </a:effectLst>
              </a:rPr>
              <a:t>Any decision to defer immunosuppressive therapy or to delay possible benefit from vaccination until after therapy should only be taken with due consideration of the risks of exacerbating their underlying condition, as well as the risks from COVID-19.</a:t>
            </a:r>
          </a:p>
          <a:p>
            <a:pPr marL="0" indent="0" algn="ctr">
              <a:buNone/>
            </a:pPr>
            <a:r>
              <a:rPr lang="en-GB" sz="2000" u="sng">
                <a:hlinkClick r:id="rId3"/>
              </a:rPr>
              <a:t>Green Book COVID-19 chapter 14a</a:t>
            </a:r>
            <a:r>
              <a:rPr lang="en-GB" sz="2000"/>
              <a:t> </a:t>
            </a:r>
          </a:p>
        </p:txBody>
      </p:sp>
      <p:sp>
        <p:nvSpPr>
          <p:cNvPr id="5" name="Slide Number Placeholder 4">
            <a:extLst>
              <a:ext uri="{FF2B5EF4-FFF2-40B4-BE49-F238E27FC236}">
                <a16:creationId xmlns:a16="http://schemas.microsoft.com/office/drawing/2014/main" id="{70D25FF8-7A15-86C5-244C-29CA5C3B37A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6135860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CA9A3-E7A2-BA4C-D36E-FF6D86BD3CAD}"/>
              </a:ext>
            </a:extLst>
          </p:cNvPr>
          <p:cNvSpPr>
            <a:spLocks noGrp="1"/>
          </p:cNvSpPr>
          <p:nvPr>
            <p:ph type="title"/>
          </p:nvPr>
        </p:nvSpPr>
        <p:spPr>
          <a:xfrm>
            <a:off x="838200" y="136525"/>
            <a:ext cx="10515600" cy="1325563"/>
          </a:xfrm>
        </p:spPr>
        <p:txBody>
          <a:bodyPr/>
          <a:lstStyle/>
          <a:p>
            <a:pPr algn="ctr"/>
            <a:r>
              <a:rPr lang="en-GB" sz="4000" b="1"/>
              <a:t>Individuals who receive bone marrow transplant and CAR-T therapy</a:t>
            </a:r>
          </a:p>
        </p:txBody>
      </p:sp>
      <p:sp>
        <p:nvSpPr>
          <p:cNvPr id="3" name="Content Placeholder 2">
            <a:extLst>
              <a:ext uri="{FF2B5EF4-FFF2-40B4-BE49-F238E27FC236}">
                <a16:creationId xmlns:a16="http://schemas.microsoft.com/office/drawing/2014/main" id="{C6F1B221-9508-889C-8086-F74CA5254351}"/>
              </a:ext>
            </a:extLst>
          </p:cNvPr>
          <p:cNvSpPr>
            <a:spLocks noGrp="1"/>
          </p:cNvSpPr>
          <p:nvPr>
            <p:ph idx="1"/>
          </p:nvPr>
        </p:nvSpPr>
        <p:spPr>
          <a:xfrm>
            <a:off x="838200" y="1462088"/>
            <a:ext cx="10515600" cy="4351338"/>
          </a:xfrm>
        </p:spPr>
        <p:txBody>
          <a:bodyPr/>
          <a:lstStyle/>
          <a:p>
            <a:r>
              <a:rPr lang="en-GB" sz="2000"/>
              <a:t>These individuals may lose immunological memory from vaccination received prior to the treatment and the development of the underlying condition.</a:t>
            </a:r>
          </a:p>
          <a:p>
            <a:r>
              <a:rPr lang="en-GB" sz="2000"/>
              <a:t>After treatment and recovery, these individuals should be considered for a full course of revaccination for all vaccines used in the routine programme (</a:t>
            </a:r>
            <a:r>
              <a:rPr lang="en-GB" sz="2000">
                <a:hlinkClick r:id="rId3"/>
              </a:rPr>
              <a:t>see chapter 7 Green Book</a:t>
            </a:r>
            <a:r>
              <a:rPr lang="en-GB" sz="2000"/>
              <a:t>) under specialist advice.</a:t>
            </a:r>
          </a:p>
          <a:p>
            <a:r>
              <a:rPr lang="en-GB" sz="2000"/>
              <a:t>Individuals who have recovered from a bone marrow transplant should be considered for a first dose of COVID-19 vaccine, regardless of the time of year.</a:t>
            </a:r>
          </a:p>
          <a:p>
            <a:r>
              <a:rPr lang="en-GB" sz="2000"/>
              <a:t>A subsequent dose should then be offered ideally at an interval of 8 to 12 weeks, to extend the duration of protection. This interval may be reduced to a minimum of three weeks on specialist clinical advice.</a:t>
            </a:r>
          </a:p>
          <a:p>
            <a:r>
              <a:rPr lang="en-GB" sz="2000"/>
              <a:t>Those who remain immunosuppressed will then continue to be eligible for seasonal campaigns. </a:t>
            </a:r>
          </a:p>
        </p:txBody>
      </p:sp>
      <p:sp>
        <p:nvSpPr>
          <p:cNvPr id="5" name="Slide Number Placeholder 4">
            <a:extLst>
              <a:ext uri="{FF2B5EF4-FFF2-40B4-BE49-F238E27FC236}">
                <a16:creationId xmlns:a16="http://schemas.microsoft.com/office/drawing/2014/main" id="{4F83E0EB-D6E0-3D36-2B03-43E0258B3DB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0495518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FA235-46BE-AC25-FD5E-C81E3DE90304}"/>
              </a:ext>
            </a:extLst>
          </p:cNvPr>
          <p:cNvSpPr>
            <a:spLocks noGrp="1"/>
          </p:cNvSpPr>
          <p:nvPr>
            <p:ph type="title"/>
          </p:nvPr>
        </p:nvSpPr>
        <p:spPr>
          <a:xfrm>
            <a:off x="267129" y="77332"/>
            <a:ext cx="11661168" cy="1175999"/>
          </a:xfrm>
        </p:spPr>
        <p:txBody>
          <a:bodyPr/>
          <a:lstStyle/>
          <a:p>
            <a:pPr algn="ctr"/>
            <a:r>
              <a:rPr lang="en-GB" sz="3600" b="1">
                <a:solidFill>
                  <a:srgbClr val="002060"/>
                </a:solidFill>
                <a:ea typeface="Source Sans Pro"/>
                <a:cs typeface="+mn-cs"/>
              </a:rPr>
              <a:t>Moderna </a:t>
            </a:r>
            <a:r>
              <a:rPr lang="en-GB" sz="3600" b="1">
                <a:solidFill>
                  <a:srgbClr val="002060"/>
                </a:solidFill>
                <a:effectLst/>
                <a:latin typeface="+mn-lt"/>
                <a:ea typeface="Times New Roman" panose="02020603050405020304" pitchFamily="18" charset="0"/>
              </a:rPr>
              <a:t>Spikevax JN.1 0.1mg/mL/dose dispersion for injection - </a:t>
            </a:r>
            <a:r>
              <a:rPr lang="en-GB" sz="3600" b="1">
                <a:solidFill>
                  <a:srgbClr val="002060"/>
                </a:solidFill>
                <a:latin typeface="+mn-lt"/>
              </a:rPr>
              <a:t>COVID-19 vaccine</a:t>
            </a:r>
            <a:br>
              <a:rPr lang="en-GB" sz="4400" b="1">
                <a:solidFill>
                  <a:schemeClr val="accent1">
                    <a:lumMod val="50000"/>
                  </a:schemeClr>
                </a:solidFill>
                <a:latin typeface="+mn-lt"/>
              </a:rPr>
            </a:br>
            <a:endParaRPr lang="en-GB">
              <a:latin typeface="+mn-lt"/>
            </a:endParaRPr>
          </a:p>
        </p:txBody>
      </p:sp>
      <p:sp>
        <p:nvSpPr>
          <p:cNvPr id="5" name="Slide Number Placeholder 4">
            <a:extLst>
              <a:ext uri="{FF2B5EF4-FFF2-40B4-BE49-F238E27FC236}">
                <a16:creationId xmlns:a16="http://schemas.microsoft.com/office/drawing/2014/main" id="{E6514521-1124-967E-2268-7EF6458AE6C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4" name="TextBox 3">
            <a:extLst>
              <a:ext uri="{FF2B5EF4-FFF2-40B4-BE49-F238E27FC236}">
                <a16:creationId xmlns:a16="http://schemas.microsoft.com/office/drawing/2014/main" id="{5ABB893E-5BE0-63CA-78E8-3AEBCBFC35C7}"/>
              </a:ext>
            </a:extLst>
          </p:cNvPr>
          <p:cNvSpPr txBox="1"/>
          <p:nvPr/>
        </p:nvSpPr>
        <p:spPr>
          <a:xfrm>
            <a:off x="0" y="5604518"/>
            <a:ext cx="12400908"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02060"/>
                </a:solidFill>
                <a:effectLst/>
                <a:uLnTx/>
                <a:uFillTx/>
                <a:latin typeface="Arial"/>
                <a:ea typeface="Source Sans Pro"/>
                <a:cs typeface="+mn-cs"/>
                <a:hlinkClick r:id="rId3"/>
              </a:rPr>
              <a:t>SmPC</a:t>
            </a:r>
            <a:r>
              <a:rPr kumimoji="0" lang="en-GB" sz="2000" b="0" i="0" u="none" strike="noStrike" kern="1200" cap="none" spc="0" normalizeH="0" baseline="0" noProof="0">
                <a:ln>
                  <a:noFill/>
                </a:ln>
                <a:solidFill>
                  <a:srgbClr val="002060"/>
                </a:solidFill>
                <a:effectLst/>
                <a:uLnTx/>
                <a:uFillTx/>
                <a:latin typeface="Arial"/>
                <a:ea typeface="Source Sans Pro"/>
                <a:cs typeface="+mn-cs"/>
              </a:rPr>
              <a:t> Moderna Spikevax® JN.1</a:t>
            </a:r>
            <a:r>
              <a:rPr kumimoji="0" lang="en-GB" sz="2000" b="0" i="0" u="none" strike="noStrike" kern="1200" cap="none" spc="0" normalizeH="0" baseline="0" noProof="0">
                <a:ln>
                  <a:noFill/>
                </a:ln>
                <a:solidFill>
                  <a:srgbClr val="002060"/>
                </a:solidFill>
                <a:effectLst/>
                <a:uLnTx/>
                <a:uFillTx/>
                <a:latin typeface="Arial"/>
                <a:ea typeface="+mn-ea"/>
                <a:cs typeface="+mn-cs"/>
              </a:rPr>
              <a:t> COVID-19 vaccine</a:t>
            </a:r>
            <a:endParaRPr kumimoji="0" lang="en-GB" sz="2000" b="0" i="0" u="none" strike="noStrike" kern="1200" cap="none" spc="0" normalizeH="0" baseline="0" noProof="0">
              <a:ln>
                <a:noFill/>
              </a:ln>
              <a:solidFill>
                <a:srgbClr val="212A73"/>
              </a:solidFill>
              <a:effectLst/>
              <a:uLnTx/>
              <a:uFillTx/>
              <a:latin typeface="Arial"/>
              <a:ea typeface="+mn-ea"/>
              <a:cs typeface="+mn-cs"/>
            </a:endParaRPr>
          </a:p>
        </p:txBody>
      </p:sp>
      <p:pic>
        <p:nvPicPr>
          <p:cNvPr id="10" name="Content Placeholder 9">
            <a:extLst>
              <a:ext uri="{FF2B5EF4-FFF2-40B4-BE49-F238E27FC236}">
                <a16:creationId xmlns:a16="http://schemas.microsoft.com/office/drawing/2014/main" id="{338E0875-0210-05B8-7C38-ED4C2C7F0A34}"/>
              </a:ext>
            </a:extLst>
          </p:cNvPr>
          <p:cNvPicPr>
            <a:picLocks noGrp="1" noChangeAspect="1"/>
          </p:cNvPicPr>
          <p:nvPr>
            <p:ph idx="1"/>
          </p:nvPr>
        </p:nvPicPr>
        <p:blipFill>
          <a:blip r:embed="rId4"/>
          <a:stretch>
            <a:fillRect/>
          </a:stretch>
        </p:blipFill>
        <p:spPr>
          <a:xfrm>
            <a:off x="4094480" y="1120663"/>
            <a:ext cx="5204395" cy="4132133"/>
          </a:xfrm>
          <a:prstGeom prst="rect">
            <a:avLst/>
          </a:prstGeom>
        </p:spPr>
      </p:pic>
    </p:spTree>
    <p:extLst>
      <p:ext uri="{BB962C8B-B14F-4D97-AF65-F5344CB8AC3E}">
        <p14:creationId xmlns:p14="http://schemas.microsoft.com/office/powerpoint/2010/main" val="2189536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0670-8BF3-5AE8-0201-5C68C0FDA762}"/>
              </a:ext>
            </a:extLst>
          </p:cNvPr>
          <p:cNvSpPr>
            <a:spLocks noGrp="1"/>
          </p:cNvSpPr>
          <p:nvPr>
            <p:ph type="title"/>
          </p:nvPr>
        </p:nvSpPr>
        <p:spPr>
          <a:xfrm>
            <a:off x="174661" y="136525"/>
            <a:ext cx="11815281" cy="1325563"/>
          </a:xfrm>
        </p:spPr>
        <p:txBody>
          <a:bodyPr/>
          <a:lstStyle/>
          <a:p>
            <a:pPr algn="ctr"/>
            <a:r>
              <a:rPr lang="en-GB" sz="3600" b="1">
                <a:solidFill>
                  <a:srgbClr val="002060"/>
                </a:solidFill>
              </a:rPr>
              <a:t>Current licence approval to administer </a:t>
            </a:r>
            <a:r>
              <a:rPr lang="en-GB" sz="3600" b="1">
                <a:solidFill>
                  <a:srgbClr val="002060"/>
                </a:solidFill>
                <a:ea typeface="Source Sans Pro"/>
                <a:cs typeface="+mn-cs"/>
              </a:rPr>
              <a:t>Moderna Spikevax® JN.1</a:t>
            </a:r>
            <a:r>
              <a:rPr lang="en-GB" sz="3600" b="1">
                <a:solidFill>
                  <a:srgbClr val="002060"/>
                </a:solidFill>
              </a:rPr>
              <a:t> COVID-19 vaccine</a:t>
            </a:r>
            <a:endParaRPr lang="en-GB" sz="3600">
              <a:solidFill>
                <a:srgbClr val="002060"/>
              </a:solidFill>
            </a:endParaRPr>
          </a:p>
        </p:txBody>
      </p:sp>
      <p:sp>
        <p:nvSpPr>
          <p:cNvPr id="3" name="Content Placeholder 2">
            <a:extLst>
              <a:ext uri="{FF2B5EF4-FFF2-40B4-BE49-F238E27FC236}">
                <a16:creationId xmlns:a16="http://schemas.microsoft.com/office/drawing/2014/main" id="{094BBAF8-703D-1C8D-6AC0-A306C43B46B8}"/>
              </a:ext>
            </a:extLst>
          </p:cNvPr>
          <p:cNvSpPr>
            <a:spLocks noGrp="1"/>
          </p:cNvSpPr>
          <p:nvPr>
            <p:ph idx="1"/>
          </p:nvPr>
        </p:nvSpPr>
        <p:spPr>
          <a:xfrm>
            <a:off x="824501" y="1462088"/>
            <a:ext cx="10515600" cy="4351338"/>
          </a:xfrm>
        </p:spPr>
        <p:txBody>
          <a:bodyPr lIns="91440" tIns="45720" rIns="91440" bIns="45720" anchor="t"/>
          <a:lstStyle/>
          <a:p>
            <a:r>
              <a:rPr lang="en-GB" sz="2000">
                <a:effectLst/>
              </a:rPr>
              <a:t>The </a:t>
            </a:r>
            <a:r>
              <a:rPr lang="en-GB" sz="2000">
                <a:solidFill>
                  <a:srgbClr val="002060"/>
                </a:solidFill>
                <a:ea typeface="Source Sans Pro"/>
                <a:cs typeface="+mn-cs"/>
              </a:rPr>
              <a:t>Moderna Spikevax® JN.1</a:t>
            </a:r>
            <a:r>
              <a:rPr lang="en-GB" sz="2000">
                <a:solidFill>
                  <a:srgbClr val="002060"/>
                </a:solidFill>
              </a:rPr>
              <a:t> COVID-19 vaccine</a:t>
            </a:r>
            <a:r>
              <a:rPr lang="en-GB" sz="2000">
                <a:effectLst/>
              </a:rPr>
              <a:t> is indicated for the immunisation of individuals aged *18 years and over, in accordance with the vaccine products to be used in the </a:t>
            </a:r>
            <a:r>
              <a:rPr lang="en-GB" sz="2000"/>
              <a:t>Spring</a:t>
            </a:r>
            <a:r>
              <a:rPr lang="en-GB" sz="2000">
                <a:effectLst/>
              </a:rPr>
              <a:t> </a:t>
            </a:r>
            <a:r>
              <a:rPr lang="en-GB" sz="2000"/>
              <a:t>2025</a:t>
            </a:r>
            <a:r>
              <a:rPr lang="en-GB" sz="2000">
                <a:effectLst/>
              </a:rPr>
              <a:t> COVID-19 Vaccination </a:t>
            </a:r>
            <a:r>
              <a:rPr lang="en-GB" sz="2000"/>
              <a:t>programme </a:t>
            </a:r>
            <a:r>
              <a:rPr lang="en-GB" sz="1800">
                <a:hlinkClick r:id="rId3">
                  <a:extLst>
                    <a:ext uri="{A12FA001-AC4F-418D-AE19-62706E023703}">
                      <ahyp:hlinkClr xmlns:ahyp="http://schemas.microsoft.com/office/drawing/2018/hyperlinkcolor" val="tx"/>
                    </a:ext>
                  </a:extLst>
                </a:hlinkClick>
              </a:rPr>
              <a:t>COVID-19 spring vaccination programme 2025 (WHC/2024/047) | GOV.WALES</a:t>
            </a:r>
            <a:r>
              <a:rPr lang="en-GB" sz="2000"/>
              <a:t> including </a:t>
            </a:r>
            <a:r>
              <a:rPr lang="en-GB" sz="2000">
                <a:effectLst/>
              </a:rPr>
              <a:t>recommendations given in </a:t>
            </a:r>
            <a:r>
              <a:rPr lang="en-GB" sz="2000">
                <a:effectLst/>
                <a:hlinkClick r:id="rId4">
                  <a:extLst>
                    <a:ext uri="{A12FA001-AC4F-418D-AE19-62706E023703}">
                      <ahyp:hlinkClr xmlns:ahyp="http://schemas.microsoft.com/office/drawing/2018/hyperlinkcolor" val="tx"/>
                    </a:ext>
                  </a:extLst>
                </a:hlinkClick>
              </a:rPr>
              <a:t>Chapter 14a </a:t>
            </a:r>
            <a:r>
              <a:rPr lang="en-GB" sz="2000">
                <a:effectLst/>
              </a:rPr>
              <a:t>of Immunisation Against Infectious Disease (the ‘Green Book’) and subsequent official correspondence/publications.</a:t>
            </a:r>
          </a:p>
          <a:p>
            <a:endParaRPr lang="en-GB" sz="2000"/>
          </a:p>
          <a:p>
            <a:endParaRPr lang="en-GB" sz="2000">
              <a:effectLst/>
            </a:endParaRPr>
          </a:p>
          <a:p>
            <a:pPr marL="0" indent="0">
              <a:buNone/>
            </a:pPr>
            <a:r>
              <a:rPr lang="en-GB" sz="2000">
                <a:effectLst/>
                <a:latin typeface="Arial" panose="020B0604020202020204" pitchFamily="34" charset="0"/>
                <a:ea typeface="Times New Roman" panose="02020603050405020304" pitchFamily="18" charset="0"/>
                <a:cs typeface="Arial" panose="020B0604020202020204" pitchFamily="34" charset="0"/>
              </a:rPr>
              <a:t>* More stringent age limits than outlined in the vaccine </a:t>
            </a:r>
            <a:r>
              <a:rPr lang="en-GB" sz="2000">
                <a:effectLst/>
                <a:latin typeface="Arial" panose="020B0604020202020204" pitchFamily="34" charset="0"/>
                <a:ea typeface="Times New Roman" panose="02020603050405020304" pitchFamily="18" charset="0"/>
                <a:cs typeface="Arial" panose="020B0604020202020204" pitchFamily="34" charset="0"/>
                <a:hlinkClick r:id="rId5"/>
              </a:rPr>
              <a:t>SmPC</a:t>
            </a:r>
            <a:r>
              <a:rPr lang="en-GB" sz="2000">
                <a:effectLst/>
                <a:latin typeface="Arial" panose="020B0604020202020204" pitchFamily="34" charset="0"/>
                <a:ea typeface="Times New Roman" panose="02020603050405020304" pitchFamily="18" charset="0"/>
                <a:cs typeface="Arial" panose="020B0604020202020204" pitchFamily="34" charset="0"/>
              </a:rPr>
              <a:t> (</a:t>
            </a:r>
            <a:r>
              <a:rPr lang="en-GB" sz="2000" b="0" i="1">
                <a:solidFill>
                  <a:srgbClr val="002060"/>
                </a:solidFill>
                <a:effectLst/>
              </a:rPr>
              <a:t>Spikevax JN.1 is indicated for active immunisation to prevent COVID-19 caused by SARS-CoV-2 in individuals 6 months of age and older</a:t>
            </a:r>
            <a:r>
              <a:rPr lang="en-GB" sz="2000" b="0" i="0">
                <a:solidFill>
                  <a:srgbClr val="002060"/>
                </a:solidFill>
                <a:effectLst/>
              </a:rPr>
              <a:t>)</a:t>
            </a:r>
            <a:r>
              <a:rPr lang="en-GB" sz="2000">
                <a:solidFill>
                  <a:srgbClr val="002060"/>
                </a:solidFill>
                <a:effectLst/>
                <a:ea typeface="Times New Roman" panose="02020603050405020304" pitchFamily="18" charset="0"/>
                <a:cs typeface="Arial" panose="020B0604020202020204" pitchFamily="34" charset="0"/>
              </a:rPr>
              <a:t> </a:t>
            </a:r>
            <a:r>
              <a:rPr lang="en-GB" sz="2000">
                <a:effectLst/>
                <a:latin typeface="Arial" panose="020B0604020202020204" pitchFamily="34" charset="0"/>
                <a:ea typeface="Times New Roman" panose="02020603050405020304" pitchFamily="18" charset="0"/>
                <a:cs typeface="Arial" panose="020B0604020202020204" pitchFamily="34" charset="0"/>
              </a:rPr>
              <a:t>are being applied to COVID-19 vaccines in scope for the current seasonal vaccination campaign and in line with </a:t>
            </a:r>
            <a:r>
              <a:rPr lang="en-GB" sz="2000">
                <a:effectLst/>
                <a:latin typeface="Arial" panose="020B0604020202020204" pitchFamily="34" charset="0"/>
                <a:ea typeface="Times New Roman" panose="02020603050405020304" pitchFamily="18" charset="0"/>
                <a:cs typeface="Arial" panose="020B0604020202020204" pitchFamily="34" charset="0"/>
                <a:hlinkClick r:id="rId6"/>
              </a:rPr>
              <a:t>JCVI</a:t>
            </a:r>
            <a:r>
              <a:rPr lang="en-GB" sz="2000">
                <a:effectLst/>
                <a:latin typeface="Arial" panose="020B0604020202020204" pitchFamily="34" charset="0"/>
                <a:ea typeface="Times New Roman" panose="02020603050405020304" pitchFamily="18" charset="0"/>
                <a:cs typeface="Arial" panose="020B0604020202020204" pitchFamily="34" charset="0"/>
              </a:rPr>
              <a:t> recommendations.</a:t>
            </a:r>
            <a:endParaRPr lang="en-GB" sz="2000">
              <a:solidFill>
                <a:srgbClr val="000000"/>
              </a:solidFill>
              <a:effectLst/>
              <a:latin typeface="Arial" panose="020B0604020202020204" pitchFamily="34" charset="0"/>
              <a:ea typeface="Times New Roman" panose="02020603050405020304" pitchFamily="18" charset="0"/>
            </a:endParaRPr>
          </a:p>
          <a:p>
            <a:endParaRPr lang="en-GB" sz="2000"/>
          </a:p>
          <a:p>
            <a:endParaRPr lang="en-GB" sz="2000">
              <a:solidFill>
                <a:srgbClr val="002060"/>
              </a:solidFill>
            </a:endParaRPr>
          </a:p>
        </p:txBody>
      </p:sp>
      <p:sp>
        <p:nvSpPr>
          <p:cNvPr id="5" name="Slide Number Placeholder 4">
            <a:extLst>
              <a:ext uri="{FF2B5EF4-FFF2-40B4-BE49-F238E27FC236}">
                <a16:creationId xmlns:a16="http://schemas.microsoft.com/office/drawing/2014/main" id="{2B21CE5F-0F07-FBFB-4877-DC3EBFD5E7E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8863875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7D9C2-95C4-59AD-6CD8-3598BB66281D}"/>
              </a:ext>
            </a:extLst>
          </p:cNvPr>
          <p:cNvSpPr>
            <a:spLocks noGrp="1"/>
          </p:cNvSpPr>
          <p:nvPr>
            <p:ph type="title"/>
          </p:nvPr>
        </p:nvSpPr>
        <p:spPr>
          <a:xfrm>
            <a:off x="1" y="136525"/>
            <a:ext cx="12192000" cy="1325563"/>
          </a:xfrm>
        </p:spPr>
        <p:txBody>
          <a:bodyPr lIns="91440" tIns="45720" rIns="91440" bIns="45720" anchor="t"/>
          <a:lstStyle/>
          <a:p>
            <a:pPr algn="ctr"/>
            <a:r>
              <a:rPr lang="en-GB" sz="3600" b="1"/>
              <a:t>Presentation: </a:t>
            </a:r>
            <a:r>
              <a:rPr kumimoji="0" lang="en-GB" sz="3600" b="1" i="0" u="none" strike="noStrike" kern="1200" cap="none" spc="0" normalizeH="0" baseline="0" noProof="0">
                <a:ln>
                  <a:noFill/>
                </a:ln>
                <a:solidFill>
                  <a:srgbClr val="002060"/>
                </a:solidFill>
                <a:effectLst/>
                <a:uLnTx/>
                <a:uFillTx/>
                <a:latin typeface="Arial"/>
                <a:ea typeface="Source Sans Pro"/>
                <a:cs typeface="+mj-cs"/>
              </a:rPr>
              <a:t>Moderna </a:t>
            </a:r>
            <a:r>
              <a:rPr kumimoji="0" lang="en-GB" sz="3600" b="1" i="0" u="none" strike="noStrike" kern="1200" cap="none" spc="0" normalizeH="0" baseline="0" noProof="0">
                <a:ln>
                  <a:noFill/>
                </a:ln>
                <a:solidFill>
                  <a:srgbClr val="002060"/>
                </a:solidFill>
                <a:effectLst/>
                <a:uLnTx/>
                <a:uFillTx/>
                <a:latin typeface="Arial"/>
                <a:ea typeface="Times New Roman" panose="02020603050405020304" pitchFamily="18" charset="0"/>
                <a:cs typeface="+mj-cs"/>
              </a:rPr>
              <a:t>Spikevax JN.1 0.1mg/mL/dose dispersion for injection - </a:t>
            </a:r>
            <a:r>
              <a:rPr kumimoji="0" lang="en-GB" sz="3600" b="1" i="0" u="none" strike="noStrike" kern="1200" cap="none" spc="0" normalizeH="0" baseline="0" noProof="0">
                <a:ln>
                  <a:noFill/>
                </a:ln>
                <a:solidFill>
                  <a:srgbClr val="002060"/>
                </a:solidFill>
                <a:effectLst/>
                <a:uLnTx/>
                <a:uFillTx/>
                <a:latin typeface="Arial"/>
                <a:ea typeface="+mj-ea"/>
                <a:cs typeface="+mj-cs"/>
              </a:rPr>
              <a:t>COVID-19 vaccine</a:t>
            </a:r>
            <a:br>
              <a:rPr lang="en-GB" sz="3600"/>
            </a:br>
            <a:endParaRPr lang="en-GB" sz="3600"/>
          </a:p>
        </p:txBody>
      </p:sp>
      <p:sp>
        <p:nvSpPr>
          <p:cNvPr id="3" name="Content Placeholder 2">
            <a:extLst>
              <a:ext uri="{FF2B5EF4-FFF2-40B4-BE49-F238E27FC236}">
                <a16:creationId xmlns:a16="http://schemas.microsoft.com/office/drawing/2014/main" id="{98F9518F-ADF8-DA47-7449-6754DB7D6DF3}"/>
              </a:ext>
            </a:extLst>
          </p:cNvPr>
          <p:cNvSpPr>
            <a:spLocks noGrp="1"/>
          </p:cNvSpPr>
          <p:nvPr>
            <p:ph idx="1"/>
          </p:nvPr>
        </p:nvSpPr>
        <p:spPr>
          <a:xfrm>
            <a:off x="256924" y="1251535"/>
            <a:ext cx="8059668" cy="4351338"/>
          </a:xfrm>
        </p:spPr>
        <p:txBody>
          <a:bodyPr lIns="91440" tIns="45720" rIns="91440" bIns="45720" anchor="t"/>
          <a:lstStyle/>
          <a:p>
            <a:r>
              <a:rPr kumimoji="0" lang="en-GB" sz="1800" i="0" u="none" strike="noStrike" kern="1200" cap="none" spc="0" normalizeH="0" baseline="0" noProof="0" dirty="0">
                <a:ln>
                  <a:noFill/>
                </a:ln>
                <a:effectLst/>
                <a:uLnTx/>
                <a:uFillTx/>
                <a:latin typeface="Arial"/>
                <a:ea typeface="Source Sans Pro"/>
                <a:cs typeface="+mj-cs"/>
              </a:rPr>
              <a:t>Moderna </a:t>
            </a:r>
            <a:r>
              <a:rPr kumimoji="0" lang="en-GB" sz="1800" i="0" u="none" strike="noStrike" kern="1200" cap="none" spc="0" normalizeH="0" baseline="0" noProof="0" dirty="0">
                <a:ln>
                  <a:noFill/>
                </a:ln>
                <a:effectLst/>
                <a:uLnTx/>
                <a:uFillTx/>
                <a:latin typeface="Arial"/>
                <a:ea typeface="Times New Roman" panose="02020603050405020304" pitchFamily="18" charset="0"/>
                <a:cs typeface="+mj-cs"/>
              </a:rPr>
              <a:t>Spikevax JN.1 0.1mg/mL/dose dispersion for injection - </a:t>
            </a:r>
            <a:r>
              <a:rPr kumimoji="0" lang="en-GB" sz="1800" i="0" u="none" strike="noStrike" kern="1200" cap="none" spc="0" normalizeH="0" baseline="0" noProof="0" dirty="0">
                <a:ln>
                  <a:noFill/>
                </a:ln>
                <a:effectLst/>
                <a:uLnTx/>
                <a:uFillTx/>
                <a:latin typeface="Arial"/>
                <a:ea typeface="+mj-ea"/>
                <a:cs typeface="+mj-cs"/>
              </a:rPr>
              <a:t>COVID-19 vaccine </a:t>
            </a:r>
            <a:r>
              <a:rPr lang="en-GB" sz="2000" dirty="0">
                <a:effectLst/>
                <a:latin typeface="Arial"/>
                <a:ea typeface="Times New Roman" panose="02020603050405020304" pitchFamily="18" charset="0"/>
                <a:cs typeface="Arial"/>
              </a:rPr>
              <a:t>is a multi-dose vial</a:t>
            </a:r>
            <a:r>
              <a:rPr lang="en-GB" sz="2000" dirty="0">
                <a:latin typeface="Arial"/>
                <a:ea typeface="Times New Roman" panose="02020603050405020304" pitchFamily="18" charset="0"/>
                <a:cs typeface="Arial"/>
              </a:rPr>
              <a:t>.</a:t>
            </a:r>
            <a:r>
              <a:rPr lang="en-GB" sz="2000" dirty="0">
                <a:effectLst/>
                <a:latin typeface="Arial"/>
                <a:ea typeface="Times New Roman" panose="02020603050405020304" pitchFamily="18" charset="0"/>
                <a:cs typeface="Arial"/>
              </a:rPr>
              <a:t> </a:t>
            </a:r>
            <a:r>
              <a:rPr lang="en-GB" sz="2000" b="1" u="sng" dirty="0">
                <a:latin typeface="Arial"/>
                <a:ea typeface="Times New Roman" panose="02020603050405020304" pitchFamily="18" charset="0"/>
                <a:cs typeface="Arial"/>
              </a:rPr>
              <a:t>NO dilution is required.</a:t>
            </a:r>
            <a:endParaRPr lang="en-GB" sz="2000">
              <a:latin typeface="Arial"/>
              <a:ea typeface="Times New Roman" panose="02020603050405020304" pitchFamily="18" charset="0"/>
              <a:cs typeface="Arial"/>
            </a:endParaRPr>
          </a:p>
          <a:p>
            <a:r>
              <a:rPr lang="en-GB" sz="2000" dirty="0">
                <a:cs typeface="Arial"/>
              </a:rPr>
              <a:t>Vials of Spikevax JN.1 0.1mg/mL have a blue cap and contain </a:t>
            </a:r>
            <a:r>
              <a:rPr lang="en-GB" sz="2000" b="1" dirty="0">
                <a:cs typeface="Arial"/>
              </a:rPr>
              <a:t>5 doses of 0.5 mL</a:t>
            </a:r>
            <a:r>
              <a:rPr lang="en-GB" sz="2000" dirty="0">
                <a:cs typeface="Arial"/>
              </a:rPr>
              <a:t> of vaccine. Each vial contains 2.5mL of liquid.</a:t>
            </a:r>
          </a:p>
          <a:p>
            <a:r>
              <a:rPr lang="en-GB" sz="2000" dirty="0">
                <a:cs typeface="Arial"/>
              </a:rPr>
              <a:t>Each dose must contain </a:t>
            </a:r>
            <a:r>
              <a:rPr lang="en-GB" sz="2000" b="1" dirty="0">
                <a:cs typeface="Arial"/>
              </a:rPr>
              <a:t>0.5 mL</a:t>
            </a:r>
            <a:r>
              <a:rPr lang="en-GB" sz="2000" dirty="0">
                <a:cs typeface="Arial"/>
              </a:rPr>
              <a:t> of vaccine.</a:t>
            </a:r>
            <a:endParaRPr lang="en-GB">
              <a:cs typeface="Arial"/>
            </a:endParaRPr>
          </a:p>
          <a:p>
            <a:pPr algn="l"/>
            <a:r>
              <a:rPr lang="en-GB" sz="2000" b="0" i="0" dirty="0">
                <a:effectLst/>
              </a:rPr>
              <a:t>If the amount of vaccine remaining in the vial cannot provide a full dose of </a:t>
            </a:r>
            <a:r>
              <a:rPr lang="en-GB" sz="2000" b="1" i="0" dirty="0">
                <a:effectLst/>
              </a:rPr>
              <a:t>0.5 mL</a:t>
            </a:r>
            <a:r>
              <a:rPr lang="en-GB" sz="2000" b="0" i="0" dirty="0">
                <a:effectLst/>
              </a:rPr>
              <a:t>, discard the vial and any excess volume.</a:t>
            </a:r>
            <a:endParaRPr lang="en-GB" sz="2000" b="0" i="0" dirty="0">
              <a:effectLst/>
              <a:cs typeface="Arial"/>
            </a:endParaRPr>
          </a:p>
          <a:p>
            <a:pPr algn="l"/>
            <a:r>
              <a:rPr lang="en-GB" sz="2000" b="0" i="0" dirty="0">
                <a:effectLst/>
              </a:rPr>
              <a:t>Do not pool excess vaccine from multiple vials.</a:t>
            </a:r>
            <a:endParaRPr lang="en-GB" sz="2000" b="0" i="0" dirty="0">
              <a:effectLst/>
              <a:cs typeface="Arial"/>
            </a:endParaRPr>
          </a:p>
          <a:p>
            <a:r>
              <a:rPr lang="en-GB" sz="1800" dirty="0">
                <a:latin typeface="Arial"/>
                <a:ea typeface="Times New Roman" panose="02020603050405020304" pitchFamily="18" charset="0"/>
                <a:cs typeface="Arial"/>
              </a:rPr>
              <a:t>The vaccine should be prepared and administered by a trained healthcare professional using aseptic technique to ensure sterility of the dispersion.</a:t>
            </a:r>
            <a:endParaRPr lang="en-GB" sz="1800" dirty="0">
              <a:effectLst/>
              <a:latin typeface="Arial"/>
              <a:ea typeface="Times New Roman" panose="02020603050405020304" pitchFamily="18" charset="0"/>
              <a:cs typeface="Arial"/>
            </a:endParaRPr>
          </a:p>
          <a:p>
            <a:r>
              <a:rPr lang="en-GB" sz="1800" b="1" dirty="0">
                <a:solidFill>
                  <a:srgbClr val="212A73"/>
                </a:solidFill>
                <a:latin typeface="Arial"/>
                <a:cs typeface="Arial"/>
              </a:rPr>
              <a:t>Swirl the vial gently after thawing and before each withdrawal, do not shake</a:t>
            </a:r>
            <a:endParaRPr lang="en-GB" sz="1800" b="1">
              <a:solidFill>
                <a:srgbClr val="212A73"/>
              </a:solidFill>
              <a:latin typeface="Arial"/>
              <a:cs typeface="Arial"/>
            </a:endParaRPr>
          </a:p>
          <a:p>
            <a:r>
              <a:rPr lang="en-GB" sz="1800" dirty="0">
                <a:solidFill>
                  <a:srgbClr val="212A73"/>
                </a:solidFill>
                <a:latin typeface="Arial" panose="020B0604020202020204" pitchFamily="34" charset="0"/>
                <a:cs typeface="Arial" panose="020B0604020202020204" pitchFamily="34" charset="0"/>
              </a:rPr>
              <a:t>Pierce the stopper preferably at a different site each time.</a:t>
            </a:r>
            <a:endParaRPr lang="en-GB" sz="1800" b="1" dirty="0">
              <a:solidFill>
                <a:srgbClr val="212A73"/>
              </a:solidFill>
              <a:latin typeface="Arial" panose="020B0604020202020204" pitchFamily="34" charset="0"/>
              <a:cs typeface="Arial" panose="020B0604020202020204" pitchFamily="34" charset="0"/>
            </a:endParaRPr>
          </a:p>
          <a:p>
            <a:endParaRPr lang="en-GB" sz="2000">
              <a:solidFill>
                <a:srgbClr val="002060"/>
              </a:solidFill>
              <a:latin typeface="Arial" panose="020B0604020202020204" pitchFamily="34" charset="0"/>
              <a:cs typeface="Arial" panose="020B0604020202020204" pitchFamily="34" charset="0"/>
            </a:endParaRPr>
          </a:p>
          <a:p>
            <a:pPr indent="0">
              <a:buNone/>
            </a:pPr>
            <a:endParaRPr lang="en-GB" sz="2000" dirty="0">
              <a:cs typeface="Arial"/>
            </a:endParaRPr>
          </a:p>
        </p:txBody>
      </p:sp>
      <p:sp>
        <p:nvSpPr>
          <p:cNvPr id="5" name="Slide Number Placeholder 4">
            <a:extLst>
              <a:ext uri="{FF2B5EF4-FFF2-40B4-BE49-F238E27FC236}">
                <a16:creationId xmlns:a16="http://schemas.microsoft.com/office/drawing/2014/main" id="{458C0581-0C5A-82E9-FF31-E5726E3B2A41}"/>
              </a:ext>
            </a:extLst>
          </p:cNvPr>
          <p:cNvSpPr>
            <a:spLocks noGrp="1"/>
          </p:cNvSpPr>
          <p:nvPr>
            <p:ph type="sldNum" sz="quarter" idx="12"/>
          </p:nvPr>
        </p:nvSpPr>
        <p:spPr/>
        <p:txBody>
          <a:bodyPr lIns="91440" tIns="45720" rIns="91440" bIns="45720" anchor="t"/>
          <a:lstStyle/>
          <a:p>
            <a:pPr marL="0" marR="0" lvl="0" indent="0" algn="r" defTabSz="914400" rtl="0" eaLnBrk="1" fontAlgn="auto" latinLnBrk="0" hangingPunct="1">
              <a:lnSpc>
                <a:spcPct val="100000"/>
              </a:lnSpc>
              <a:spcBef>
                <a:spcPts val="0"/>
              </a:spcBef>
              <a:spcAft>
                <a:spcPts val="0"/>
              </a:spcAft>
              <a:buClrTx/>
              <a:buSzTx/>
              <a:buFontTx/>
              <a:buNone/>
              <a:tabLst/>
              <a:defRPr/>
            </a:pPr>
            <a:fld id="{3A47065A-CB15-49EF-8B1B-B897998A4950}" type="slidenum">
              <a:rPr lang="en-GB" dirty="0">
                <a:solidFill>
                  <a:prstClr val="white"/>
                </a:solidFill>
                <a:latin typeface="Arial"/>
                <a:cs typeface="Arial"/>
              </a:rPr>
              <a:t>18</a:t>
            </a:fld>
            <a:endParaRPr lang="en-GB" sz="1800" b="1" i="0" u="none" strike="noStrike" kern="1200" cap="none" spc="0" normalizeH="0" baseline="0" noProof="0">
              <a:ln>
                <a:noFill/>
              </a:ln>
              <a:solidFill>
                <a:prstClr val="white"/>
              </a:solidFill>
              <a:effectLst/>
              <a:uLnTx/>
              <a:uFillTx/>
              <a:latin typeface="Arial"/>
              <a:cs typeface="Arial"/>
            </a:endParaRPr>
          </a:p>
        </p:txBody>
      </p:sp>
      <p:pic>
        <p:nvPicPr>
          <p:cNvPr id="11" name="Picture 10">
            <a:extLst>
              <a:ext uri="{FF2B5EF4-FFF2-40B4-BE49-F238E27FC236}">
                <a16:creationId xmlns:a16="http://schemas.microsoft.com/office/drawing/2014/main" id="{428122E8-3517-8C26-671D-304D43847DD3}"/>
              </a:ext>
            </a:extLst>
          </p:cNvPr>
          <p:cNvPicPr>
            <a:picLocks noChangeAspect="1"/>
          </p:cNvPicPr>
          <p:nvPr/>
        </p:nvPicPr>
        <p:blipFill>
          <a:blip r:embed="rId2"/>
          <a:stretch>
            <a:fillRect/>
          </a:stretch>
        </p:blipFill>
        <p:spPr>
          <a:xfrm>
            <a:off x="9046683" y="2149046"/>
            <a:ext cx="2723654" cy="3174794"/>
          </a:xfrm>
          <a:prstGeom prst="rect">
            <a:avLst/>
          </a:prstGeom>
        </p:spPr>
      </p:pic>
      <p:sp>
        <p:nvSpPr>
          <p:cNvPr id="7" name="TextBox 6">
            <a:extLst>
              <a:ext uri="{FF2B5EF4-FFF2-40B4-BE49-F238E27FC236}">
                <a16:creationId xmlns:a16="http://schemas.microsoft.com/office/drawing/2014/main" id="{12C28B0B-17E6-48B5-8D2D-F9A1895876E5}"/>
              </a:ext>
            </a:extLst>
          </p:cNvPr>
          <p:cNvSpPr txBox="1"/>
          <p:nvPr/>
        </p:nvSpPr>
        <p:spPr>
          <a:xfrm>
            <a:off x="240631" y="6376737"/>
            <a:ext cx="11710736"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cs typeface="Arial"/>
                <a:hlinkClick r:id="rId3"/>
              </a:rPr>
              <a:t>Spikevax JN.1 0.1 mg/mL dispersion for injection - Summary of Product Characteristics (SmPC) - (emc)</a:t>
            </a:r>
            <a:endParaRPr lang="en-US" sz="1600"/>
          </a:p>
        </p:txBody>
      </p:sp>
    </p:spTree>
    <p:extLst>
      <p:ext uri="{BB962C8B-B14F-4D97-AF65-F5344CB8AC3E}">
        <p14:creationId xmlns:p14="http://schemas.microsoft.com/office/powerpoint/2010/main" val="20016926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2969A-776C-B74C-87BF-291802B243DA}"/>
              </a:ext>
            </a:extLst>
          </p:cNvPr>
          <p:cNvSpPr>
            <a:spLocks noGrp="1"/>
          </p:cNvSpPr>
          <p:nvPr>
            <p:ph type="title"/>
          </p:nvPr>
        </p:nvSpPr>
        <p:spPr>
          <a:xfrm>
            <a:off x="838200" y="-31415"/>
            <a:ext cx="10515600" cy="885606"/>
          </a:xfrm>
        </p:spPr>
        <p:txBody>
          <a:bodyPr/>
          <a:lstStyle/>
          <a:p>
            <a:pPr algn="ctr"/>
            <a:r>
              <a:rPr lang="en-GB"/>
              <a:t> </a:t>
            </a:r>
            <a:r>
              <a:rPr lang="en-GB" sz="3600" b="1"/>
              <a:t>Instructions once thawed</a:t>
            </a:r>
            <a:br>
              <a:rPr lang="en-GB" sz="4000" b="1"/>
            </a:br>
            <a:endParaRPr lang="en-GB" sz="4000" b="1"/>
          </a:p>
        </p:txBody>
      </p:sp>
      <p:sp>
        <p:nvSpPr>
          <p:cNvPr id="5" name="Slide Number Placeholder 4">
            <a:extLst>
              <a:ext uri="{FF2B5EF4-FFF2-40B4-BE49-F238E27FC236}">
                <a16:creationId xmlns:a16="http://schemas.microsoft.com/office/drawing/2014/main" id="{CA713F22-D207-B6F6-052C-4175013025E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8" name="TextBox 7">
            <a:extLst>
              <a:ext uri="{FF2B5EF4-FFF2-40B4-BE49-F238E27FC236}">
                <a16:creationId xmlns:a16="http://schemas.microsoft.com/office/drawing/2014/main" id="{72A76072-F5B9-A945-1777-394FAAC7C10C}"/>
              </a:ext>
            </a:extLst>
          </p:cNvPr>
          <p:cNvSpPr txBox="1"/>
          <p:nvPr/>
        </p:nvSpPr>
        <p:spPr>
          <a:xfrm flipH="1">
            <a:off x="1821470" y="654116"/>
            <a:ext cx="359292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sng" strike="noStrike" kern="1200" cap="none" spc="0" normalizeH="0" baseline="0" noProof="0">
                <a:ln>
                  <a:noFill/>
                </a:ln>
                <a:solidFill>
                  <a:srgbClr val="212A73"/>
                </a:solidFill>
                <a:effectLst/>
                <a:uLnTx/>
                <a:uFillTx/>
                <a:latin typeface="Arial"/>
                <a:ea typeface="+mn-ea"/>
                <a:cs typeface="+mn-cs"/>
              </a:rPr>
              <a:t>Unpunctured vial</a:t>
            </a:r>
          </a:p>
        </p:txBody>
      </p:sp>
      <p:sp>
        <p:nvSpPr>
          <p:cNvPr id="9" name="TextBox 8">
            <a:extLst>
              <a:ext uri="{FF2B5EF4-FFF2-40B4-BE49-F238E27FC236}">
                <a16:creationId xmlns:a16="http://schemas.microsoft.com/office/drawing/2014/main" id="{BA3749CF-F818-79ED-58CE-EBF15959821B}"/>
              </a:ext>
            </a:extLst>
          </p:cNvPr>
          <p:cNvSpPr txBox="1"/>
          <p:nvPr/>
        </p:nvSpPr>
        <p:spPr>
          <a:xfrm>
            <a:off x="2160875" y="2840373"/>
            <a:ext cx="204414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  Maximum times</a:t>
            </a:r>
          </a:p>
        </p:txBody>
      </p:sp>
      <p:sp>
        <p:nvSpPr>
          <p:cNvPr id="10" name="Oval 9">
            <a:extLst>
              <a:ext uri="{FF2B5EF4-FFF2-40B4-BE49-F238E27FC236}">
                <a16:creationId xmlns:a16="http://schemas.microsoft.com/office/drawing/2014/main" id="{D444E561-C7A9-21CE-E932-4279A7419F26}"/>
              </a:ext>
            </a:extLst>
          </p:cNvPr>
          <p:cNvSpPr/>
          <p:nvPr/>
        </p:nvSpPr>
        <p:spPr>
          <a:xfrm>
            <a:off x="611201" y="3152769"/>
            <a:ext cx="1210269" cy="1186001"/>
          </a:xfrm>
          <a:prstGeom prst="ellipse">
            <a:avLst/>
          </a:prstGeom>
          <a:noFill/>
          <a:ln w="19050">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FF0000"/>
                </a:solidFill>
                <a:effectLst/>
                <a:uLnTx/>
                <a:uFillTx/>
                <a:latin typeface="Arial"/>
                <a:ea typeface="+mn-ea"/>
                <a:cs typeface="+mn-cs"/>
              </a:rPr>
              <a:t>  </a:t>
            </a:r>
            <a:r>
              <a:rPr kumimoji="0" lang="en-GB" sz="2800" b="1" i="0" u="none" strike="noStrike" kern="1200" cap="none" spc="0" normalizeH="0" baseline="0" noProof="0">
                <a:ln>
                  <a:noFill/>
                </a:ln>
                <a:solidFill>
                  <a:srgbClr val="FF0000"/>
                </a:solidFill>
                <a:effectLst/>
                <a:uLnTx/>
                <a:uFillTx/>
                <a:latin typeface="Arial"/>
                <a:ea typeface="+mn-ea"/>
                <a:cs typeface="+mn-cs"/>
              </a:rPr>
              <a:t>30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FF0000"/>
                </a:solidFill>
                <a:effectLst/>
                <a:uLnTx/>
                <a:uFillTx/>
                <a:latin typeface="Arial"/>
                <a:ea typeface="+mn-ea"/>
                <a:cs typeface="+mn-cs"/>
              </a:rPr>
              <a:t> Days</a:t>
            </a:r>
            <a:endParaRPr kumimoji="0" lang="en-GB" sz="1800" b="0" i="0" u="none" strike="noStrike" kern="1200" cap="none" spc="0" normalizeH="0" baseline="0" noProof="0">
              <a:ln>
                <a:noFill/>
              </a:ln>
              <a:solidFill>
                <a:srgbClr val="FF0000"/>
              </a:solidFill>
              <a:effectLst/>
              <a:uLnTx/>
              <a:uFillTx/>
              <a:latin typeface="Arial"/>
              <a:ea typeface="+mn-ea"/>
              <a:cs typeface="+mn-cs"/>
            </a:endParaRPr>
          </a:p>
        </p:txBody>
      </p:sp>
      <p:sp>
        <p:nvSpPr>
          <p:cNvPr id="14" name="Oval 13">
            <a:extLst>
              <a:ext uri="{FF2B5EF4-FFF2-40B4-BE49-F238E27FC236}">
                <a16:creationId xmlns:a16="http://schemas.microsoft.com/office/drawing/2014/main" id="{0C2B57DA-E6F5-2388-1CC6-65C602367AF4}"/>
              </a:ext>
            </a:extLst>
          </p:cNvPr>
          <p:cNvSpPr/>
          <p:nvPr/>
        </p:nvSpPr>
        <p:spPr>
          <a:xfrm>
            <a:off x="611203" y="4527987"/>
            <a:ext cx="1210269" cy="1186001"/>
          </a:xfrm>
          <a:prstGeom prst="ellipse">
            <a:avLst/>
          </a:prstGeom>
          <a:noFill/>
          <a:ln w="19050">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02060"/>
                </a:solidFill>
                <a:effectLst/>
                <a:uLnTx/>
                <a:uFillTx/>
                <a:latin typeface="Arial"/>
                <a:ea typeface="+mn-ea"/>
                <a:cs typeface="+mn-cs"/>
              </a:rPr>
              <a:t>  </a:t>
            </a:r>
            <a:r>
              <a:rPr kumimoji="0" lang="en-GB" sz="2800" b="1" i="0" u="none" strike="noStrike" kern="1200" cap="none" spc="0" normalizeH="0" baseline="0" noProof="0">
                <a:ln>
                  <a:noFill/>
                </a:ln>
                <a:solidFill>
                  <a:srgbClr val="FF0000"/>
                </a:solidFill>
                <a:effectLst/>
                <a:uLnTx/>
                <a:uFillTx/>
                <a:latin typeface="Arial"/>
                <a:ea typeface="+mn-ea"/>
                <a:cs typeface="+mn-cs"/>
              </a:rPr>
              <a:t>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FF0000"/>
                </a:solidFill>
                <a:effectLst/>
                <a:uLnTx/>
                <a:uFillTx/>
                <a:latin typeface="Arial"/>
                <a:ea typeface="+mn-ea"/>
                <a:cs typeface="+mn-cs"/>
              </a:rPr>
              <a:t>Hours</a:t>
            </a:r>
            <a:endParaRPr kumimoji="0" lang="en-GB" sz="1800" b="0" i="0" u="none" strike="noStrike" kern="1200" cap="none" spc="0" normalizeH="0" baseline="0" noProof="0">
              <a:ln>
                <a:noFill/>
              </a:ln>
              <a:solidFill>
                <a:srgbClr val="FF0000"/>
              </a:solidFill>
              <a:effectLst/>
              <a:uLnTx/>
              <a:uFillTx/>
              <a:latin typeface="Arial"/>
              <a:ea typeface="+mn-ea"/>
              <a:cs typeface="+mn-cs"/>
            </a:endParaRPr>
          </a:p>
        </p:txBody>
      </p:sp>
      <p:sp>
        <p:nvSpPr>
          <p:cNvPr id="17" name="Rectangle: Rounded Corners 16">
            <a:extLst>
              <a:ext uri="{FF2B5EF4-FFF2-40B4-BE49-F238E27FC236}">
                <a16:creationId xmlns:a16="http://schemas.microsoft.com/office/drawing/2014/main" id="{D432875E-860F-E930-453F-0E26D02C09AE}"/>
              </a:ext>
            </a:extLst>
          </p:cNvPr>
          <p:cNvSpPr/>
          <p:nvPr/>
        </p:nvSpPr>
        <p:spPr>
          <a:xfrm>
            <a:off x="1821472" y="3257343"/>
            <a:ext cx="3115947" cy="914400"/>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8" name="Rectangle: Rounded Corners 17">
            <a:extLst>
              <a:ext uri="{FF2B5EF4-FFF2-40B4-BE49-F238E27FC236}">
                <a16:creationId xmlns:a16="http://schemas.microsoft.com/office/drawing/2014/main" id="{0485C205-7D50-A50B-3597-11D7E8243168}"/>
              </a:ext>
            </a:extLst>
          </p:cNvPr>
          <p:cNvSpPr/>
          <p:nvPr/>
        </p:nvSpPr>
        <p:spPr>
          <a:xfrm>
            <a:off x="1821470" y="4663787"/>
            <a:ext cx="3115947" cy="914400"/>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9" name="TextBox 18">
            <a:extLst>
              <a:ext uri="{FF2B5EF4-FFF2-40B4-BE49-F238E27FC236}">
                <a16:creationId xmlns:a16="http://schemas.microsoft.com/office/drawing/2014/main" id="{88D86429-58E1-F878-7E35-57D1E5AD9A96}"/>
              </a:ext>
            </a:extLst>
          </p:cNvPr>
          <p:cNvSpPr txBox="1"/>
          <p:nvPr/>
        </p:nvSpPr>
        <p:spPr>
          <a:xfrm>
            <a:off x="2465536" y="3514488"/>
            <a:ext cx="1694695"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rgbClr val="212A73"/>
                </a:solidFill>
                <a:effectLst/>
                <a:uLnTx/>
                <a:uFillTx/>
                <a:latin typeface="Arial"/>
                <a:ea typeface="+mn-ea"/>
                <a:cs typeface="+mn-cs"/>
              </a:rPr>
              <a:t>Refrigerated</a:t>
            </a:r>
          </a:p>
        </p:txBody>
      </p:sp>
      <p:sp>
        <p:nvSpPr>
          <p:cNvPr id="20" name="TextBox 19">
            <a:extLst>
              <a:ext uri="{FF2B5EF4-FFF2-40B4-BE49-F238E27FC236}">
                <a16:creationId xmlns:a16="http://schemas.microsoft.com/office/drawing/2014/main" id="{BC781F2F-7D5B-9D99-67D3-05B8E4864A62}"/>
              </a:ext>
            </a:extLst>
          </p:cNvPr>
          <p:cNvSpPr txBox="1"/>
          <p:nvPr/>
        </p:nvSpPr>
        <p:spPr>
          <a:xfrm>
            <a:off x="2097586" y="4722656"/>
            <a:ext cx="2611133"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rgbClr val="212A73"/>
                </a:solidFill>
                <a:effectLst/>
                <a:uLnTx/>
                <a:uFillTx/>
                <a:latin typeface="Arial"/>
                <a:ea typeface="+mn-ea"/>
                <a:cs typeface="+mn-cs"/>
              </a:rPr>
              <a:t>Cool storage up to room temperature</a:t>
            </a:r>
          </a:p>
        </p:txBody>
      </p:sp>
      <p:sp>
        <p:nvSpPr>
          <p:cNvPr id="22" name="TextBox 21">
            <a:extLst>
              <a:ext uri="{FF2B5EF4-FFF2-40B4-BE49-F238E27FC236}">
                <a16:creationId xmlns:a16="http://schemas.microsoft.com/office/drawing/2014/main" id="{38157FBC-9DBE-C4A0-B3D0-2ED3CC9C1B3C}"/>
              </a:ext>
            </a:extLst>
          </p:cNvPr>
          <p:cNvSpPr txBox="1"/>
          <p:nvPr/>
        </p:nvSpPr>
        <p:spPr>
          <a:xfrm>
            <a:off x="2558385" y="4172918"/>
            <a:ext cx="1866477" cy="369332"/>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rgbClr val="212A73"/>
                </a:solidFill>
                <a:latin typeface="Arial"/>
              </a:rPr>
              <a:t>+</a:t>
            </a:r>
            <a:r>
              <a:rPr kumimoji="0" lang="en-GB" sz="1800" b="1" i="0" u="none" strike="noStrike" kern="1200" cap="none" spc="0" normalizeH="0" baseline="0" noProof="0">
                <a:ln>
                  <a:noFill/>
                </a:ln>
                <a:solidFill>
                  <a:srgbClr val="212A73"/>
                </a:solidFill>
                <a:effectLst/>
                <a:uLnTx/>
                <a:uFillTx/>
                <a:latin typeface="Arial"/>
                <a:ea typeface="+mn-ea"/>
                <a:cs typeface="+mn-cs"/>
              </a:rPr>
              <a:t>2°C to </a:t>
            </a:r>
            <a:r>
              <a:rPr lang="en-GB" b="1">
                <a:solidFill>
                  <a:srgbClr val="212A73"/>
                </a:solidFill>
                <a:latin typeface="Arial"/>
              </a:rPr>
              <a:t>+</a:t>
            </a:r>
            <a:r>
              <a:rPr kumimoji="0" lang="en-GB" sz="1800" b="1" i="0" u="none" strike="noStrike" kern="1200" cap="none" spc="0" normalizeH="0" baseline="0" noProof="0">
                <a:ln>
                  <a:noFill/>
                </a:ln>
                <a:solidFill>
                  <a:srgbClr val="212A73"/>
                </a:solidFill>
                <a:effectLst/>
                <a:uLnTx/>
                <a:uFillTx/>
                <a:latin typeface="Arial"/>
                <a:ea typeface="+mn-ea"/>
                <a:cs typeface="+mn-cs"/>
              </a:rPr>
              <a:t>8°C</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
        <p:nvSpPr>
          <p:cNvPr id="24" name="TextBox 23">
            <a:extLst>
              <a:ext uri="{FF2B5EF4-FFF2-40B4-BE49-F238E27FC236}">
                <a16:creationId xmlns:a16="http://schemas.microsoft.com/office/drawing/2014/main" id="{474778F4-9EED-27C8-9499-78001A6E6E63}"/>
              </a:ext>
            </a:extLst>
          </p:cNvPr>
          <p:cNvSpPr txBox="1"/>
          <p:nvPr/>
        </p:nvSpPr>
        <p:spPr>
          <a:xfrm>
            <a:off x="2558385" y="5620956"/>
            <a:ext cx="1689537" cy="369332"/>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rgbClr val="212A73"/>
                </a:solidFill>
                <a:latin typeface="Arial"/>
              </a:rPr>
              <a:t>+</a:t>
            </a:r>
            <a:r>
              <a:rPr kumimoji="0" lang="en-GB" sz="1800" b="1" i="0" u="none" strike="noStrike" kern="1200" cap="none" spc="0" normalizeH="0" baseline="0" noProof="0">
                <a:ln>
                  <a:noFill/>
                </a:ln>
                <a:solidFill>
                  <a:srgbClr val="212A73"/>
                </a:solidFill>
                <a:effectLst/>
                <a:uLnTx/>
                <a:uFillTx/>
                <a:latin typeface="Arial"/>
                <a:ea typeface="+mn-ea"/>
                <a:cs typeface="+mn-cs"/>
              </a:rPr>
              <a:t>8°C to </a:t>
            </a:r>
            <a:r>
              <a:rPr lang="en-GB" b="1">
                <a:solidFill>
                  <a:srgbClr val="212A73"/>
                </a:solidFill>
                <a:latin typeface="Arial"/>
              </a:rPr>
              <a:t>+</a:t>
            </a:r>
            <a:r>
              <a:rPr kumimoji="0" lang="en-GB" sz="1800" b="1" i="0" u="none" strike="noStrike" kern="1200" cap="none" spc="0" normalizeH="0" baseline="0" noProof="0">
                <a:ln>
                  <a:noFill/>
                </a:ln>
                <a:solidFill>
                  <a:srgbClr val="212A73"/>
                </a:solidFill>
                <a:effectLst/>
                <a:uLnTx/>
                <a:uFillTx/>
                <a:latin typeface="Arial"/>
                <a:ea typeface="+mn-ea"/>
                <a:cs typeface="+mn-cs"/>
              </a:rPr>
              <a:t>25°C </a:t>
            </a:r>
          </a:p>
        </p:txBody>
      </p:sp>
      <p:sp>
        <p:nvSpPr>
          <p:cNvPr id="25" name="TextBox 24">
            <a:extLst>
              <a:ext uri="{FF2B5EF4-FFF2-40B4-BE49-F238E27FC236}">
                <a16:creationId xmlns:a16="http://schemas.microsoft.com/office/drawing/2014/main" id="{A214FDDB-DB97-5A8E-EEFF-A27B7EA934EE}"/>
              </a:ext>
            </a:extLst>
          </p:cNvPr>
          <p:cNvSpPr txBox="1"/>
          <p:nvPr/>
        </p:nvSpPr>
        <p:spPr>
          <a:xfrm>
            <a:off x="6058458" y="654116"/>
            <a:ext cx="5397631"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sng" strike="noStrike" kern="1200" cap="none" spc="0" normalizeH="0" baseline="0" noProof="0">
                <a:ln>
                  <a:noFill/>
                </a:ln>
                <a:solidFill>
                  <a:srgbClr val="212A73"/>
                </a:solidFill>
                <a:effectLst/>
                <a:uLnTx/>
                <a:uFillTx/>
                <a:latin typeface="Arial"/>
                <a:ea typeface="+mn-ea"/>
                <a:cs typeface="+mn-cs"/>
              </a:rPr>
              <a:t>After first dose has been withdrawn</a:t>
            </a:r>
          </a:p>
        </p:txBody>
      </p:sp>
      <p:sp>
        <p:nvSpPr>
          <p:cNvPr id="28" name="Oval 27">
            <a:extLst>
              <a:ext uri="{FF2B5EF4-FFF2-40B4-BE49-F238E27FC236}">
                <a16:creationId xmlns:a16="http://schemas.microsoft.com/office/drawing/2014/main" id="{AC6A397B-7485-A8B7-41DB-09CD823115A6}"/>
              </a:ext>
            </a:extLst>
          </p:cNvPr>
          <p:cNvSpPr/>
          <p:nvPr/>
        </p:nvSpPr>
        <p:spPr>
          <a:xfrm>
            <a:off x="5825837" y="3073904"/>
            <a:ext cx="1210269" cy="1186001"/>
          </a:xfrm>
          <a:prstGeom prst="ellipse">
            <a:avLst/>
          </a:prstGeom>
          <a:noFill/>
          <a:ln w="19050">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Arial"/>
                <a:ea typeface="+mn-ea"/>
                <a:cs typeface="+mn-cs"/>
              </a:rPr>
              <a:t>^  </a:t>
            </a:r>
            <a:r>
              <a:rPr kumimoji="0" lang="en-GB" sz="2800" b="1" i="0" u="none" strike="noStrike" kern="1200" cap="none" spc="0" normalizeH="0" baseline="0" noProof="0">
                <a:ln>
                  <a:noFill/>
                </a:ln>
                <a:solidFill>
                  <a:srgbClr val="FF0000"/>
                </a:solidFill>
                <a:effectLst/>
                <a:uLnTx/>
                <a:uFillTx/>
                <a:latin typeface="Arial"/>
                <a:ea typeface="+mn-ea"/>
                <a:cs typeface="+mn-cs"/>
              </a:rPr>
              <a:t>6      </a:t>
            </a:r>
            <a:r>
              <a:rPr kumimoji="0" lang="en-GB" sz="1800" b="1" i="0" u="none" strike="noStrike" kern="1200" cap="none" spc="0" normalizeH="0" baseline="0" noProof="0">
                <a:ln>
                  <a:noFill/>
                </a:ln>
                <a:solidFill>
                  <a:srgbClr val="FF0000"/>
                </a:solidFill>
                <a:effectLst/>
                <a:uLnTx/>
                <a:uFillTx/>
                <a:latin typeface="Arial"/>
                <a:ea typeface="+mn-ea"/>
                <a:cs typeface="+mn-cs"/>
              </a:rPr>
              <a:t>Hours</a:t>
            </a:r>
          </a:p>
        </p:txBody>
      </p:sp>
      <p:sp>
        <p:nvSpPr>
          <p:cNvPr id="29" name="Rectangle: Rounded Corners 28">
            <a:extLst>
              <a:ext uri="{FF2B5EF4-FFF2-40B4-BE49-F238E27FC236}">
                <a16:creationId xmlns:a16="http://schemas.microsoft.com/office/drawing/2014/main" id="{2AD7E23B-695C-F143-3322-0B977CD62496}"/>
              </a:ext>
            </a:extLst>
          </p:cNvPr>
          <p:cNvSpPr/>
          <p:nvPr/>
        </p:nvSpPr>
        <p:spPr>
          <a:xfrm>
            <a:off x="7052626" y="3209705"/>
            <a:ext cx="3115947" cy="914400"/>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30" name="TextBox 29">
            <a:extLst>
              <a:ext uri="{FF2B5EF4-FFF2-40B4-BE49-F238E27FC236}">
                <a16:creationId xmlns:a16="http://schemas.microsoft.com/office/drawing/2014/main" id="{0F494885-3076-BAEC-2113-695CFF17CBA1}"/>
              </a:ext>
            </a:extLst>
          </p:cNvPr>
          <p:cNvSpPr txBox="1"/>
          <p:nvPr/>
        </p:nvSpPr>
        <p:spPr>
          <a:xfrm>
            <a:off x="7191105" y="3263998"/>
            <a:ext cx="2775120" cy="70788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rgbClr val="212A73"/>
                </a:solidFill>
                <a:effectLst/>
                <a:uLnTx/>
                <a:uFillTx/>
                <a:latin typeface="Arial"/>
                <a:ea typeface="+mn-ea"/>
                <a:cs typeface="+mn-cs"/>
              </a:rPr>
              <a:t>Refrigerate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rgbClr val="212A73"/>
                </a:solidFill>
                <a:effectLst/>
                <a:uLnTx/>
                <a:uFillTx/>
                <a:latin typeface="Arial"/>
                <a:ea typeface="+mn-ea"/>
                <a:cs typeface="+mn-cs"/>
              </a:rPr>
              <a:t> or room temperature</a:t>
            </a:r>
          </a:p>
        </p:txBody>
      </p:sp>
      <p:sp>
        <p:nvSpPr>
          <p:cNvPr id="31" name="TextBox 30">
            <a:extLst>
              <a:ext uri="{FF2B5EF4-FFF2-40B4-BE49-F238E27FC236}">
                <a16:creationId xmlns:a16="http://schemas.microsoft.com/office/drawing/2014/main" id="{E5CA11B9-3463-2C38-4364-ADCBEA2A96F3}"/>
              </a:ext>
            </a:extLst>
          </p:cNvPr>
          <p:cNvSpPr txBox="1"/>
          <p:nvPr/>
        </p:nvSpPr>
        <p:spPr>
          <a:xfrm>
            <a:off x="7476376" y="2840373"/>
            <a:ext cx="204414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  Maximum time</a:t>
            </a:r>
          </a:p>
        </p:txBody>
      </p:sp>
      <p:sp>
        <p:nvSpPr>
          <p:cNvPr id="33" name="TextBox 32">
            <a:extLst>
              <a:ext uri="{FF2B5EF4-FFF2-40B4-BE49-F238E27FC236}">
                <a16:creationId xmlns:a16="http://schemas.microsoft.com/office/drawing/2014/main" id="{688C1E69-B9F9-D1E5-98F8-F5288406431F}"/>
              </a:ext>
            </a:extLst>
          </p:cNvPr>
          <p:cNvSpPr txBox="1"/>
          <p:nvPr/>
        </p:nvSpPr>
        <p:spPr>
          <a:xfrm>
            <a:off x="5825838" y="4553304"/>
            <a:ext cx="6366162" cy="1754326"/>
          </a:xfrm>
          <a:prstGeom prst="rect">
            <a:avLst/>
          </a:prstGeom>
          <a:noFill/>
        </p:spPr>
        <p:txBody>
          <a:bodyPr wrap="square" lIns="91440" tIns="45720" rIns="91440" bIns="45720" rtlCol="0" anchor="t">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Vial should be held between  </a:t>
            </a:r>
            <a:r>
              <a:rPr lang="en-GB">
                <a:solidFill>
                  <a:srgbClr val="212A73"/>
                </a:solidFill>
                <a:latin typeface="Arial"/>
              </a:rPr>
              <a:t>+</a:t>
            </a:r>
            <a:r>
              <a:rPr kumimoji="0" lang="en-GB" sz="1800" b="0" i="0" u="none" strike="noStrike" kern="1200" cap="none" spc="0" normalizeH="0" baseline="0" noProof="0">
                <a:ln>
                  <a:noFill/>
                </a:ln>
                <a:solidFill>
                  <a:srgbClr val="212A73"/>
                </a:solidFill>
                <a:effectLst/>
                <a:uLnTx/>
                <a:uFillTx/>
                <a:latin typeface="Arial"/>
                <a:ea typeface="+mn-ea"/>
                <a:cs typeface="+mn-cs"/>
              </a:rPr>
              <a:t>2°C to </a:t>
            </a:r>
            <a:r>
              <a:rPr lang="en-GB">
                <a:solidFill>
                  <a:srgbClr val="212A73"/>
                </a:solidFill>
                <a:latin typeface="Arial"/>
              </a:rPr>
              <a:t>+</a:t>
            </a:r>
            <a:r>
              <a:rPr kumimoji="0" lang="en-GB" sz="1800" b="0" i="0" u="none" strike="noStrike" kern="1200" cap="none" spc="0" normalizeH="0" baseline="0" noProof="0">
                <a:ln>
                  <a:noFill/>
                </a:ln>
                <a:solidFill>
                  <a:srgbClr val="212A73"/>
                </a:solidFill>
                <a:effectLst/>
                <a:uLnTx/>
                <a:uFillTx/>
                <a:latin typeface="Arial"/>
                <a:ea typeface="+mn-ea"/>
                <a:cs typeface="+mn-cs"/>
              </a:rPr>
              <a:t>25°C.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Record the date and time of discard on the vial label. Once the vial has been punctured to withdraw the initial dose, the vaccine should be used immediately and be </a:t>
            </a:r>
            <a:r>
              <a:rPr kumimoji="0" lang="en-GB" sz="1800" b="1" i="0" u="none" strike="noStrike" kern="1200" cap="none" spc="0" normalizeH="0" baseline="0" noProof="0">
                <a:ln>
                  <a:noFill/>
                </a:ln>
                <a:solidFill>
                  <a:srgbClr val="212A73"/>
                </a:solidFill>
                <a:effectLst/>
                <a:uLnTx/>
                <a:uFillTx/>
                <a:latin typeface="Arial"/>
                <a:ea typeface="+mn-ea"/>
                <a:cs typeface="+mn-cs"/>
              </a:rPr>
              <a:t>discarded after 6 hours.  </a:t>
            </a:r>
            <a:endParaRPr lang="en-GB" sz="1800" b="1" i="0" u="none" strike="noStrike" kern="1200" cap="none" spc="0" normalizeH="0" baseline="0" noProof="0">
              <a:ln>
                <a:noFill/>
              </a:ln>
              <a:solidFill>
                <a:srgbClr val="212A73"/>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pic>
        <p:nvPicPr>
          <p:cNvPr id="4" name="Content Placeholder 3">
            <a:extLst>
              <a:ext uri="{FF2B5EF4-FFF2-40B4-BE49-F238E27FC236}">
                <a16:creationId xmlns:a16="http://schemas.microsoft.com/office/drawing/2014/main" id="{E4F19D65-32FC-ED54-D44E-9BCC3BC00180}"/>
              </a:ext>
            </a:extLst>
          </p:cNvPr>
          <p:cNvPicPr>
            <a:picLocks noGrp="1" noChangeAspect="1"/>
          </p:cNvPicPr>
          <p:nvPr>
            <p:ph idx="1"/>
          </p:nvPr>
        </p:nvPicPr>
        <p:blipFill>
          <a:blip r:embed="rId3"/>
          <a:stretch>
            <a:fillRect/>
          </a:stretch>
        </p:blipFill>
        <p:spPr>
          <a:xfrm>
            <a:off x="2465536" y="1106809"/>
            <a:ext cx="1213972" cy="1698380"/>
          </a:xfrm>
          <a:prstGeom prst="rect">
            <a:avLst/>
          </a:prstGeom>
        </p:spPr>
      </p:pic>
      <p:pic>
        <p:nvPicPr>
          <p:cNvPr id="7" name="Content Placeholder 3">
            <a:extLst>
              <a:ext uri="{FF2B5EF4-FFF2-40B4-BE49-F238E27FC236}">
                <a16:creationId xmlns:a16="http://schemas.microsoft.com/office/drawing/2014/main" id="{1405712F-1FF1-D1B1-4271-FED1D65C20C1}"/>
              </a:ext>
            </a:extLst>
          </p:cNvPr>
          <p:cNvPicPr>
            <a:picLocks noChangeAspect="1"/>
          </p:cNvPicPr>
          <p:nvPr/>
        </p:nvPicPr>
        <p:blipFill>
          <a:blip r:embed="rId3"/>
          <a:stretch>
            <a:fillRect/>
          </a:stretch>
        </p:blipFill>
        <p:spPr>
          <a:xfrm>
            <a:off x="7845450" y="1106809"/>
            <a:ext cx="1213972" cy="1698380"/>
          </a:xfrm>
          <a:prstGeom prst="rect">
            <a:avLst/>
          </a:prstGeom>
        </p:spPr>
      </p:pic>
      <p:sp>
        <p:nvSpPr>
          <p:cNvPr id="12" name="TextBox 11">
            <a:extLst>
              <a:ext uri="{FF2B5EF4-FFF2-40B4-BE49-F238E27FC236}">
                <a16:creationId xmlns:a16="http://schemas.microsoft.com/office/drawing/2014/main" id="{F9906CC4-264F-B2EA-9023-FACD923A256B}"/>
              </a:ext>
            </a:extLst>
          </p:cNvPr>
          <p:cNvSpPr txBox="1"/>
          <p:nvPr/>
        </p:nvSpPr>
        <p:spPr>
          <a:xfrm>
            <a:off x="71918" y="6170982"/>
            <a:ext cx="10931703"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4"/>
              </a:rPr>
              <a:t>Spikevax JN.1 0.1 mg/mL dispersion for injection - Summary of Product Characteristics (SmPC) - (</a:t>
            </a:r>
            <a:r>
              <a:rPr kumimoji="0" lang="en-GB" sz="1800" b="0" i="0" u="none" strike="noStrike" kern="1200" cap="none" spc="0" normalizeH="0" baseline="0" noProof="0" err="1">
                <a:ln>
                  <a:noFill/>
                </a:ln>
                <a:solidFill>
                  <a:srgbClr val="212A73"/>
                </a:solidFill>
                <a:effectLst/>
                <a:uLnTx/>
                <a:uFillTx/>
                <a:latin typeface="Arial"/>
                <a:ea typeface="+mn-ea"/>
                <a:cs typeface="+mn-cs"/>
                <a:hlinkClick r:id="rId4"/>
              </a:rPr>
              <a:t>emc</a:t>
            </a:r>
            <a:r>
              <a:rPr kumimoji="0" lang="en-GB" sz="1800" b="0" i="0" u="none" strike="noStrike" kern="1200" cap="none" spc="0" normalizeH="0" baseline="0" noProof="0">
                <a:ln>
                  <a:noFill/>
                </a:ln>
                <a:solidFill>
                  <a:srgbClr val="212A73"/>
                </a:solidFill>
                <a:effectLst/>
                <a:uLnTx/>
                <a:uFillTx/>
                <a:latin typeface="Arial"/>
                <a:ea typeface="+mn-ea"/>
                <a:cs typeface="+mn-cs"/>
                <a:hlinkClick r:id="rId4"/>
              </a:rPr>
              <a:t>) (medicines.org.uk)</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24262970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DD12A-699D-4540-9FC6-2A84BC7820C0}"/>
              </a:ext>
            </a:extLst>
          </p:cNvPr>
          <p:cNvSpPr>
            <a:spLocks noGrp="1"/>
          </p:cNvSpPr>
          <p:nvPr>
            <p:ph type="title"/>
          </p:nvPr>
        </p:nvSpPr>
        <p:spPr>
          <a:xfrm>
            <a:off x="0" y="68827"/>
            <a:ext cx="12192000" cy="580102"/>
          </a:xfrm>
        </p:spPr>
        <p:txBody>
          <a:bodyPr/>
          <a:lstStyle/>
          <a:p>
            <a:pPr algn="ctr"/>
            <a:r>
              <a:rPr lang="en-GB" sz="3600" b="1"/>
              <a:t>Acknowledgements</a:t>
            </a:r>
          </a:p>
        </p:txBody>
      </p:sp>
      <p:sp>
        <p:nvSpPr>
          <p:cNvPr id="3" name="Content Placeholder 2">
            <a:extLst>
              <a:ext uri="{FF2B5EF4-FFF2-40B4-BE49-F238E27FC236}">
                <a16:creationId xmlns:a16="http://schemas.microsoft.com/office/drawing/2014/main" id="{762D038C-BCE4-4337-B8DD-0CDC49AE6D95}"/>
              </a:ext>
            </a:extLst>
          </p:cNvPr>
          <p:cNvSpPr>
            <a:spLocks noGrp="1"/>
          </p:cNvSpPr>
          <p:nvPr>
            <p:ph idx="1"/>
          </p:nvPr>
        </p:nvSpPr>
        <p:spPr>
          <a:xfrm>
            <a:off x="737420" y="1495776"/>
            <a:ext cx="11454580" cy="3260664"/>
          </a:xfrm>
        </p:spPr>
        <p:txBody>
          <a:bodyPr/>
          <a:lstStyle/>
          <a:p>
            <a:r>
              <a:rPr lang="en-GB" sz="2400"/>
              <a:t>Vaccine Preventable Disease Programme</a:t>
            </a:r>
          </a:p>
          <a:p>
            <a:r>
              <a:rPr lang="en-GB" sz="2400"/>
              <a:t>Vaccine Programme Wales</a:t>
            </a:r>
          </a:p>
          <a:p>
            <a:r>
              <a:rPr lang="en-GB" sz="2400"/>
              <a:t>Welsh Medicines Advice Service</a:t>
            </a:r>
          </a:p>
          <a:p>
            <a:r>
              <a:rPr lang="en-GB" sz="2400"/>
              <a:t>Welsh Government</a:t>
            </a:r>
          </a:p>
          <a:p>
            <a:r>
              <a:rPr lang="en-GB" sz="2400"/>
              <a:t>JCVI</a:t>
            </a:r>
          </a:p>
          <a:p>
            <a:r>
              <a:rPr lang="en-GB" sz="2400"/>
              <a:t>Green Book</a:t>
            </a:r>
            <a:endParaRPr lang="en-GB"/>
          </a:p>
        </p:txBody>
      </p:sp>
      <p:sp>
        <p:nvSpPr>
          <p:cNvPr id="5" name="Slide Number Placeholder 4">
            <a:extLst>
              <a:ext uri="{FF2B5EF4-FFF2-40B4-BE49-F238E27FC236}">
                <a16:creationId xmlns:a16="http://schemas.microsoft.com/office/drawing/2014/main" id="{2106AC5E-1F09-4895-BE78-402EF598287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11965182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19E2A-210E-9D2B-255E-EA374605E084}"/>
              </a:ext>
            </a:extLst>
          </p:cNvPr>
          <p:cNvSpPr>
            <a:spLocks noGrp="1"/>
          </p:cNvSpPr>
          <p:nvPr>
            <p:ph type="title"/>
          </p:nvPr>
        </p:nvSpPr>
        <p:spPr>
          <a:xfrm>
            <a:off x="838200" y="0"/>
            <a:ext cx="10515600" cy="1325563"/>
          </a:xfrm>
        </p:spPr>
        <p:txBody>
          <a:bodyPr/>
          <a:lstStyle/>
          <a:p>
            <a:r>
              <a:rPr lang="en-GB" sz="3600" b="1"/>
              <a:t>List of excipients</a:t>
            </a:r>
          </a:p>
        </p:txBody>
      </p:sp>
      <p:sp>
        <p:nvSpPr>
          <p:cNvPr id="3" name="Content Placeholder 2">
            <a:extLst>
              <a:ext uri="{FF2B5EF4-FFF2-40B4-BE49-F238E27FC236}">
                <a16:creationId xmlns:a16="http://schemas.microsoft.com/office/drawing/2014/main" id="{2B4AC67E-2296-BCDD-9A17-DE2C60AE9F15}"/>
              </a:ext>
            </a:extLst>
          </p:cNvPr>
          <p:cNvSpPr>
            <a:spLocks noGrp="1"/>
          </p:cNvSpPr>
          <p:nvPr>
            <p:ph idx="1"/>
          </p:nvPr>
        </p:nvSpPr>
        <p:spPr>
          <a:xfrm>
            <a:off x="838200" y="514591"/>
            <a:ext cx="10515600" cy="4351338"/>
          </a:xfrm>
        </p:spPr>
        <p:txBody>
          <a:bodyPr/>
          <a:lstStyle/>
          <a:p>
            <a:pPr marL="0" indent="0">
              <a:buNone/>
            </a:pPr>
            <a:r>
              <a:rPr lang="en-GB" sz="2000">
                <a:solidFill>
                  <a:srgbClr val="002060"/>
                </a:solidFill>
                <a:ea typeface="Source Sans Pro"/>
                <a:cs typeface="+mn-cs"/>
              </a:rPr>
              <a:t>Moderna Spikevax® JN.1</a:t>
            </a:r>
            <a:r>
              <a:rPr lang="en-GB" sz="2000">
                <a:solidFill>
                  <a:srgbClr val="002060"/>
                </a:solidFill>
              </a:rPr>
              <a:t> COVID-19 vaccine </a:t>
            </a:r>
            <a:r>
              <a:rPr lang="en-GB" sz="2000"/>
              <a:t>contains:</a:t>
            </a:r>
          </a:p>
          <a:p>
            <a:r>
              <a:rPr lang="en-GB" sz="2000"/>
              <a:t>Polyethylene glycol/macrogol (PEG) as part of PEG2000- DMG. </a:t>
            </a:r>
          </a:p>
          <a:p>
            <a:r>
              <a:rPr lang="en-GB" sz="2000"/>
              <a:t>SM-102 (heptadecan-9-yl 8-{(2-hydroxyethyl)[6-oxo-6-(</a:t>
            </a:r>
            <a:r>
              <a:rPr lang="en-GB" sz="2000" err="1"/>
              <a:t>undecyloxy</a:t>
            </a:r>
            <a:r>
              <a:rPr lang="en-GB" sz="2000"/>
              <a:t>)hexyl]amino} octanoate)</a:t>
            </a:r>
          </a:p>
          <a:p>
            <a:r>
              <a:rPr lang="en-GB" sz="2000"/>
              <a:t>Cholesterol</a:t>
            </a:r>
          </a:p>
          <a:p>
            <a:r>
              <a:rPr lang="en-GB" sz="2000"/>
              <a:t>1,2-distearoyl-sn-glycero-3-phosphocholine (DSPC)</a:t>
            </a:r>
          </a:p>
          <a:p>
            <a:r>
              <a:rPr lang="en-GB" sz="2000"/>
              <a:t>1,2-Dimyristoyl-rac-glycero-3-methoxypolyethylene glycol-2000 (PEG2000-DMG) </a:t>
            </a:r>
          </a:p>
          <a:p>
            <a:r>
              <a:rPr lang="en-GB" sz="2000"/>
              <a:t>Trometamol</a:t>
            </a:r>
          </a:p>
          <a:p>
            <a:r>
              <a:rPr lang="en-GB" sz="2000"/>
              <a:t>Trometamol hydrochloride</a:t>
            </a:r>
          </a:p>
          <a:p>
            <a:r>
              <a:rPr lang="en-GB" sz="2000"/>
              <a:t> Acetic acid</a:t>
            </a:r>
          </a:p>
          <a:p>
            <a:r>
              <a:rPr lang="en-GB" sz="2000"/>
              <a:t>Sodium acetate trihydrate</a:t>
            </a:r>
          </a:p>
          <a:p>
            <a:r>
              <a:rPr lang="en-GB" sz="2000"/>
              <a:t>Sucrose </a:t>
            </a:r>
          </a:p>
          <a:p>
            <a:r>
              <a:rPr lang="en-GB" sz="2000"/>
              <a:t>Water for injections </a:t>
            </a:r>
          </a:p>
        </p:txBody>
      </p:sp>
      <p:sp>
        <p:nvSpPr>
          <p:cNvPr id="5" name="Slide Number Placeholder 4">
            <a:extLst>
              <a:ext uri="{FF2B5EF4-FFF2-40B4-BE49-F238E27FC236}">
                <a16:creationId xmlns:a16="http://schemas.microsoft.com/office/drawing/2014/main" id="{C524DC7C-1F45-7D3B-B599-0BF547183A4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6" name="TextBox 5">
            <a:extLst>
              <a:ext uri="{FF2B5EF4-FFF2-40B4-BE49-F238E27FC236}">
                <a16:creationId xmlns:a16="http://schemas.microsoft.com/office/drawing/2014/main" id="{453939F0-4690-9876-121F-EC6C776E8D0B}"/>
              </a:ext>
            </a:extLst>
          </p:cNvPr>
          <p:cNvSpPr txBox="1"/>
          <p:nvPr/>
        </p:nvSpPr>
        <p:spPr>
          <a:xfrm>
            <a:off x="760287" y="5553240"/>
            <a:ext cx="10931704"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2"/>
              </a:rPr>
              <a:t>Spikevax JN.1 0.1 mg/mL dispersion for injection - Summary of Product Characteristics (SmPC) - (</a:t>
            </a:r>
            <a:r>
              <a:rPr kumimoji="0" lang="en-GB" sz="1800" b="0" i="0" u="none" strike="noStrike" kern="1200" cap="none" spc="0" normalizeH="0" baseline="0" noProof="0" err="1">
                <a:ln>
                  <a:noFill/>
                </a:ln>
                <a:solidFill>
                  <a:srgbClr val="212A73"/>
                </a:solidFill>
                <a:effectLst/>
                <a:uLnTx/>
                <a:uFillTx/>
                <a:latin typeface="Arial"/>
                <a:ea typeface="+mn-ea"/>
                <a:cs typeface="+mn-cs"/>
                <a:hlinkClick r:id="rId2"/>
              </a:rPr>
              <a:t>emc</a:t>
            </a:r>
            <a:r>
              <a:rPr kumimoji="0" lang="en-GB" sz="1800" b="0" i="0" u="none" strike="noStrike" kern="1200" cap="none" spc="0" normalizeH="0" baseline="0" noProof="0">
                <a:ln>
                  <a:noFill/>
                </a:ln>
                <a:solidFill>
                  <a:srgbClr val="212A73"/>
                </a:solidFill>
                <a:effectLst/>
                <a:uLnTx/>
                <a:uFillTx/>
                <a:latin typeface="Arial"/>
                <a:ea typeface="+mn-ea"/>
                <a:cs typeface="+mn-cs"/>
                <a:hlinkClick r:id="rId2"/>
              </a:rPr>
              <a:t>) (medicines.org.uk)</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23645261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3EC74-431D-4243-B6EC-375613998FE0}"/>
              </a:ext>
            </a:extLst>
          </p:cNvPr>
          <p:cNvSpPr>
            <a:spLocks noGrp="1"/>
          </p:cNvSpPr>
          <p:nvPr>
            <p:ph type="title"/>
          </p:nvPr>
        </p:nvSpPr>
        <p:spPr>
          <a:xfrm>
            <a:off x="838200" y="136525"/>
            <a:ext cx="10515600" cy="1325563"/>
          </a:xfrm>
        </p:spPr>
        <p:txBody>
          <a:bodyPr>
            <a:normAutofit/>
          </a:bodyPr>
          <a:lstStyle/>
          <a:p>
            <a:r>
              <a:rPr lang="en-GB" sz="3600" b="1">
                <a:latin typeface="+mn-lt"/>
              </a:rPr>
              <a:t>Polyethylene glycol (PEG)</a:t>
            </a:r>
            <a:br>
              <a:rPr lang="en-GB" sz="3600" b="1"/>
            </a:br>
            <a:endParaRPr lang="en-GB" sz="3600" b="1"/>
          </a:p>
        </p:txBody>
      </p:sp>
      <p:sp>
        <p:nvSpPr>
          <p:cNvPr id="3" name="Content Placeholder 2">
            <a:extLst>
              <a:ext uri="{FF2B5EF4-FFF2-40B4-BE49-F238E27FC236}">
                <a16:creationId xmlns:a16="http://schemas.microsoft.com/office/drawing/2014/main" id="{FF2AE7B7-FE31-4D26-980B-2F05D3AF00B4}"/>
              </a:ext>
            </a:extLst>
          </p:cNvPr>
          <p:cNvSpPr>
            <a:spLocks noGrp="1"/>
          </p:cNvSpPr>
          <p:nvPr>
            <p:ph idx="1"/>
          </p:nvPr>
        </p:nvSpPr>
        <p:spPr>
          <a:xfrm>
            <a:off x="360295" y="1140380"/>
            <a:ext cx="11299522" cy="4851346"/>
          </a:xfrm>
        </p:spPr>
        <p:txBody>
          <a:bodyPr/>
          <a:lstStyle/>
          <a:p>
            <a:r>
              <a:rPr lang="en-GB" sz="2000"/>
              <a:t>The </a:t>
            </a:r>
            <a:r>
              <a:rPr lang="en-GB" sz="2000">
                <a:solidFill>
                  <a:srgbClr val="002060"/>
                </a:solidFill>
                <a:ea typeface="Source Sans Pro"/>
                <a:cs typeface="+mn-cs"/>
              </a:rPr>
              <a:t>Moderna Spikevax®  JN.1</a:t>
            </a:r>
            <a:r>
              <a:rPr lang="en-GB" sz="2000">
                <a:solidFill>
                  <a:srgbClr val="002060"/>
                </a:solidFill>
              </a:rPr>
              <a:t> </a:t>
            </a:r>
            <a:r>
              <a:rPr lang="en-GB" sz="2000"/>
              <a:t>COVID-19 vaccine contains polyethylene glycol (PEG). </a:t>
            </a:r>
          </a:p>
          <a:p>
            <a:pPr marL="285750" indent="-285750">
              <a:buFont typeface="Arial" panose="020B0604020202020204" pitchFamily="34" charset="0"/>
              <a:buChar char="•"/>
            </a:pPr>
            <a:r>
              <a:rPr lang="en-GB" sz="2000"/>
              <a:t>PEGs (also known as macrogols) are a group of known allergens commonly found in medicines, many household products and cosmetics. </a:t>
            </a:r>
          </a:p>
          <a:p>
            <a:pPr marL="285750" indent="-285750">
              <a:buFont typeface="Arial" panose="020B0604020202020204" pitchFamily="34" charset="0"/>
              <a:buChar char="•"/>
            </a:pPr>
            <a:r>
              <a:rPr lang="en-GB" sz="2000"/>
              <a:t>Medicines containing PEG include some tablets, laxatives, depot steroid injections, and some bowel preparations used for colonoscopy.</a:t>
            </a:r>
          </a:p>
          <a:p>
            <a:pPr marL="285750" indent="-285750">
              <a:buFont typeface="Arial" panose="020B0604020202020204" pitchFamily="34" charset="0"/>
              <a:buChar char="•"/>
            </a:pPr>
            <a:r>
              <a:rPr lang="en-GB" sz="2000"/>
              <a:t>Patients with undiagnosed PEG allergy often have a history of immediate onset-unexplained anaphylaxis or anaphylaxis to multiple classes of drugs or an unexplained anaphylaxis. Such individuals </a:t>
            </a:r>
            <a:r>
              <a:rPr lang="en-GB" sz="2000" b="1"/>
              <a:t>should not be vaccinated with</a:t>
            </a:r>
            <a:r>
              <a:rPr lang="en-GB" sz="1800">
                <a:effectLst/>
                <a:latin typeface="Arial" panose="020B0604020202020204" pitchFamily="34" charset="0"/>
                <a:ea typeface="Calibri" panose="020F0502020204030204" pitchFamily="34" charset="0"/>
              </a:rPr>
              <a:t> </a:t>
            </a:r>
            <a:r>
              <a:rPr lang="en-GB" sz="2000" b="1">
                <a:solidFill>
                  <a:srgbClr val="002060"/>
                </a:solidFill>
                <a:ea typeface="Source Sans Pro"/>
                <a:cs typeface="+mn-cs"/>
              </a:rPr>
              <a:t>Moderna Spikevax® JN.1</a:t>
            </a:r>
            <a:r>
              <a:rPr lang="en-GB" sz="2000" b="1">
                <a:solidFill>
                  <a:srgbClr val="002060"/>
                </a:solidFill>
              </a:rPr>
              <a:t> </a:t>
            </a:r>
            <a:r>
              <a:rPr lang="en-GB" sz="2000" b="1"/>
              <a:t>COVID-19  mRNA vaccine </a:t>
            </a:r>
            <a:r>
              <a:rPr lang="en-GB" sz="2000" b="1">
                <a:effectLst/>
                <a:latin typeface="+mj-lt"/>
                <a:ea typeface="Calibri" panose="020F0502020204030204" pitchFamily="34" charset="0"/>
              </a:rPr>
              <a:t>(or any other COVID-19 vaccine containing polyethylene glycol (PEG))</a:t>
            </a:r>
            <a:r>
              <a:rPr lang="en-GB" sz="2000" b="1"/>
              <a:t> except on the expert advice of an allergy specialist. </a:t>
            </a:r>
          </a:p>
          <a:p>
            <a:pPr marL="285750" indent="-285750"/>
            <a:r>
              <a:rPr lang="en-GB" sz="2000" b="1"/>
              <a:t>Known allergy to PEG is rare </a:t>
            </a:r>
            <a:r>
              <a:rPr lang="en-GB" sz="2000"/>
              <a:t>but has been implicated in a minority of allergic reactions reported. </a:t>
            </a:r>
          </a:p>
          <a:p>
            <a:pPr marL="285750" indent="-285750"/>
            <a:r>
              <a:rPr lang="en-GB" sz="2000"/>
              <a:t>For further information see: </a:t>
            </a:r>
            <a:r>
              <a:rPr lang="en-GB" sz="2000">
                <a:hlinkClick r:id="rId3"/>
              </a:rPr>
              <a:t>Table 5: Management of patients with a history of allergy in Green Book COVID-19 chapter 14a</a:t>
            </a:r>
            <a:endParaRPr lang="en-GB" sz="2000"/>
          </a:p>
          <a:p>
            <a:pPr marL="285750" indent="-285750"/>
            <a:endParaRPr lang="en-GB" sz="1800"/>
          </a:p>
        </p:txBody>
      </p:sp>
      <p:sp>
        <p:nvSpPr>
          <p:cNvPr id="4" name="Slide Number Placeholder 3">
            <a:extLst>
              <a:ext uri="{FF2B5EF4-FFF2-40B4-BE49-F238E27FC236}">
                <a16:creationId xmlns:a16="http://schemas.microsoft.com/office/drawing/2014/main" id="{9B7CB9F9-AD40-4470-8558-5D86D543C7BF}"/>
              </a:ext>
            </a:extLst>
          </p:cNvPr>
          <p:cNvSpPr>
            <a:spLocks noGrp="1"/>
          </p:cNvSpPr>
          <p:nvPr>
            <p:ph type="sldNum" sz="quarter" idx="12"/>
          </p:nvPr>
        </p:nvSpPr>
        <p:spPr/>
        <p:txBody>
          <a:bodyPr/>
          <a:lstStyle/>
          <a:p>
            <a:pPr marL="531813" marR="0" lvl="0" indent="0" algn="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white"/>
                </a:solidFill>
                <a:effectLst/>
                <a:uLnTx/>
                <a:uFillTx/>
                <a:latin typeface="Arial"/>
                <a:ea typeface="+mn-ea"/>
                <a:cs typeface="+mn-cs"/>
              </a:rPr>
              <a:t>20</a:t>
            </a:r>
          </a:p>
        </p:txBody>
      </p:sp>
    </p:spTree>
    <p:extLst>
      <p:ext uri="{BB962C8B-B14F-4D97-AF65-F5344CB8AC3E}">
        <p14:creationId xmlns:p14="http://schemas.microsoft.com/office/powerpoint/2010/main" val="13404332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57390-B43A-8B35-742B-D81B3781096D}"/>
              </a:ext>
            </a:extLst>
          </p:cNvPr>
          <p:cNvSpPr>
            <a:spLocks noGrp="1"/>
          </p:cNvSpPr>
          <p:nvPr>
            <p:ph type="title"/>
          </p:nvPr>
        </p:nvSpPr>
        <p:spPr>
          <a:xfrm>
            <a:off x="49162" y="0"/>
            <a:ext cx="12093676" cy="1198336"/>
          </a:xfrm>
        </p:spPr>
        <p:txBody>
          <a:bodyPr/>
          <a:lstStyle/>
          <a:p>
            <a:pPr algn="ctr"/>
            <a:r>
              <a:rPr lang="en-GB" sz="3600" b="1">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Prior to giving the </a:t>
            </a:r>
            <a:r>
              <a:rPr lang="en-GB" sz="3600" b="1">
                <a:solidFill>
                  <a:srgbClr val="002060"/>
                </a:solidFill>
                <a:ea typeface="Source Sans Pro"/>
                <a:cs typeface="+mn-cs"/>
              </a:rPr>
              <a:t>Moderna Spikevax® JN.1</a:t>
            </a:r>
            <a:r>
              <a:rPr lang="en-GB" sz="3600" b="1">
                <a:solidFill>
                  <a:srgbClr val="002060"/>
                </a:solidFill>
              </a:rPr>
              <a:t>  </a:t>
            </a:r>
            <a:br>
              <a:rPr lang="en-GB" sz="3600" b="1">
                <a:solidFill>
                  <a:srgbClr val="002060"/>
                </a:solidFill>
              </a:rPr>
            </a:br>
            <a:r>
              <a:rPr lang="en-GB" sz="3600" b="1">
                <a:solidFill>
                  <a:srgbClr val="002060"/>
                </a:solidFill>
              </a:rPr>
              <a:t>COVID-19 vaccine</a:t>
            </a:r>
            <a:endParaRPr lang="en-GB" sz="3600" b="1"/>
          </a:p>
        </p:txBody>
      </p:sp>
      <p:sp>
        <p:nvSpPr>
          <p:cNvPr id="3" name="Content Placeholder 2">
            <a:extLst>
              <a:ext uri="{FF2B5EF4-FFF2-40B4-BE49-F238E27FC236}">
                <a16:creationId xmlns:a16="http://schemas.microsoft.com/office/drawing/2014/main" id="{75026BD2-D97B-D099-B99D-BE89EAA7334D}"/>
              </a:ext>
            </a:extLst>
          </p:cNvPr>
          <p:cNvSpPr>
            <a:spLocks noGrp="1"/>
          </p:cNvSpPr>
          <p:nvPr>
            <p:ph idx="1"/>
          </p:nvPr>
        </p:nvSpPr>
        <p:spPr>
          <a:xfrm>
            <a:off x="325610" y="1270819"/>
            <a:ext cx="11705970" cy="4829191"/>
          </a:xfrm>
        </p:spPr>
        <p:txBody>
          <a:bodyPr/>
          <a:lstStyle/>
          <a:p>
            <a:pPr marL="0" indent="0" fontAlgn="base">
              <a:buNone/>
            </a:pPr>
            <a:r>
              <a:rPr lang="en-GB" sz="2000"/>
              <a:t>Before giving the vaccine, you need to check whether the person to be vaccinated:</a:t>
            </a:r>
          </a:p>
          <a:p>
            <a:pPr fontAlgn="base">
              <a:buFont typeface="Courier New" panose="02070309020205020404" pitchFamily="49" charset="0"/>
              <a:buChar char="o"/>
            </a:pPr>
            <a:r>
              <a:rPr lang="en-GB" sz="2000"/>
              <a:t>is eligible to receive the </a:t>
            </a:r>
            <a:r>
              <a:rPr lang="en-GB" sz="2000">
                <a:solidFill>
                  <a:srgbClr val="002060"/>
                </a:solidFill>
                <a:ea typeface="Source Sans Pro"/>
                <a:cs typeface="+mn-cs"/>
              </a:rPr>
              <a:t>Moderna Spikevax® JN.1</a:t>
            </a:r>
            <a:r>
              <a:rPr lang="en-GB" sz="2000">
                <a:solidFill>
                  <a:srgbClr val="002060"/>
                </a:solidFill>
              </a:rPr>
              <a:t> COVID-19 vaccine</a:t>
            </a:r>
            <a:r>
              <a:rPr lang="en-GB" sz="2000"/>
              <a:t>.</a:t>
            </a:r>
          </a:p>
          <a:p>
            <a:pPr fontAlgn="base">
              <a:buFont typeface="Courier New" panose="02070309020205020404" pitchFamily="49" charset="0"/>
              <a:buChar char="o"/>
            </a:pPr>
            <a:r>
              <a:rPr lang="en-GB" sz="2000"/>
              <a:t>has any contraindications or precautions to </a:t>
            </a:r>
            <a:r>
              <a:rPr lang="en-GB" sz="2000">
                <a:solidFill>
                  <a:srgbClr val="002060"/>
                </a:solidFill>
                <a:ea typeface="Source Sans Pro"/>
                <a:cs typeface="+mn-cs"/>
              </a:rPr>
              <a:t>Moderna Spikevax® JN.1</a:t>
            </a:r>
            <a:r>
              <a:rPr lang="en-GB" sz="2000">
                <a:solidFill>
                  <a:srgbClr val="002060"/>
                </a:solidFill>
              </a:rPr>
              <a:t> COVID-19 vaccine.</a:t>
            </a:r>
            <a:endParaRPr lang="en-GB" sz="2000"/>
          </a:p>
          <a:p>
            <a:pPr lvl="0" fontAlgn="base">
              <a:buFont typeface="Courier New" panose="02070309020205020404" pitchFamily="49" charset="0"/>
              <a:buChar char="o"/>
            </a:pPr>
            <a:r>
              <a:rPr lang="en-GB" sz="2000"/>
              <a:t>has not received any COVID-19 vaccination in the previous 3 months. The </a:t>
            </a:r>
            <a:r>
              <a:rPr lang="en-GB" sz="2000" u="sng">
                <a:hlinkClick r:id="rId3"/>
              </a:rPr>
              <a:t>Green Book COVID-19 chapter 14a</a:t>
            </a:r>
            <a:r>
              <a:rPr lang="en-GB" sz="2000"/>
              <a:t>  states, for those eligible for vaccination during seasonal campaigns, a single dose is offered at least 3 months after any previous dose. This interval applies to any vaccine, regardless of the product given for the previous doses. Timing should follow the JCVI advice for that campaign, which aims to provide protection to the most vulnerable at the optimal time.</a:t>
            </a:r>
          </a:p>
          <a:p>
            <a:pPr fontAlgn="base"/>
            <a:r>
              <a:rPr lang="en-GB" sz="2000"/>
              <a:t>The only exceptions to the 3 month interval would be individuals who are immunosuppressed, these individuals would be recommended a second dose and in some circumstances may need to complete vaccinations within a treatment window. In this situation the minimum interval could be reduced to 3 weeks </a:t>
            </a:r>
            <a:r>
              <a:rPr lang="en-GB" sz="2000" u="sng">
                <a:hlinkClick r:id="rId3"/>
              </a:rPr>
              <a:t>Green Book COVID-19 chapter 14a</a:t>
            </a:r>
            <a:endParaRPr lang="en-GB" sz="2000"/>
          </a:p>
          <a:p>
            <a:pPr lvl="0" fontAlgn="base"/>
            <a:r>
              <a:rPr lang="en-GB" sz="2000" b="1"/>
              <a:t>Operational flexibility is permitted to offer the seasonal dose to eligible individuals expected to reach the target age during campaign windows.</a:t>
            </a:r>
          </a:p>
          <a:p>
            <a:endParaRPr lang="en-GB" sz="1800">
              <a:solidFill>
                <a:srgbClr val="002060"/>
              </a:solidFill>
              <a:effectLst/>
              <a:ea typeface="Calibri" panose="020F0502020204030204" pitchFamily="34" charset="0"/>
              <a:cs typeface="Arial"/>
            </a:endParaRPr>
          </a:p>
          <a:p>
            <a:pPr marL="0" lvl="0" indent="0" fontAlgn="base">
              <a:lnSpc>
                <a:spcPct val="115000"/>
              </a:lnSpc>
              <a:spcAft>
                <a:spcPts val="1200"/>
              </a:spcAft>
              <a:buNone/>
            </a:pPr>
            <a:endParaRPr lang="en-GB" sz="1800"/>
          </a:p>
        </p:txBody>
      </p:sp>
      <p:sp>
        <p:nvSpPr>
          <p:cNvPr id="5" name="Slide Number Placeholder 4">
            <a:extLst>
              <a:ext uri="{FF2B5EF4-FFF2-40B4-BE49-F238E27FC236}">
                <a16:creationId xmlns:a16="http://schemas.microsoft.com/office/drawing/2014/main" id="{4C5D6121-2E93-DB75-2F7D-2F34677CF35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4459868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51081-DD60-4BF9-B1AD-E4F202B0CD51}"/>
              </a:ext>
            </a:extLst>
          </p:cNvPr>
          <p:cNvSpPr>
            <a:spLocks noGrp="1"/>
          </p:cNvSpPr>
          <p:nvPr>
            <p:ph type="title"/>
          </p:nvPr>
        </p:nvSpPr>
        <p:spPr>
          <a:xfrm>
            <a:off x="85060" y="136525"/>
            <a:ext cx="12106940" cy="1325563"/>
          </a:xfrm>
        </p:spPr>
        <p:txBody>
          <a:bodyPr/>
          <a:lstStyle/>
          <a:p>
            <a:pPr algn="ctr"/>
            <a:r>
              <a:rPr lang="en-GB" sz="3600" b="1"/>
              <a:t>Contraindications -</a:t>
            </a:r>
            <a:r>
              <a:rPr lang="en-GB" sz="3600" b="1">
                <a:solidFill>
                  <a:srgbClr val="002060"/>
                </a:solidFill>
                <a:ea typeface="Source Sans Pro"/>
                <a:cs typeface="+mn-cs"/>
              </a:rPr>
              <a:t> Moderna Spikevax® JN.1</a:t>
            </a:r>
            <a:r>
              <a:rPr lang="en-GB" sz="3600" b="1">
                <a:solidFill>
                  <a:srgbClr val="002060"/>
                </a:solidFill>
              </a:rPr>
              <a:t> </a:t>
            </a:r>
            <a:br>
              <a:rPr lang="en-GB" sz="3600" b="1">
                <a:solidFill>
                  <a:srgbClr val="002060"/>
                </a:solidFill>
              </a:rPr>
            </a:br>
            <a:r>
              <a:rPr lang="en-GB" sz="3600" b="1">
                <a:solidFill>
                  <a:srgbClr val="002060"/>
                </a:solidFill>
              </a:rPr>
              <a:t> COVID-19 vaccine</a:t>
            </a:r>
            <a:r>
              <a:rPr lang="en-GB" sz="3600" b="1"/>
              <a:t>  </a:t>
            </a:r>
          </a:p>
        </p:txBody>
      </p:sp>
      <p:sp>
        <p:nvSpPr>
          <p:cNvPr id="3" name="Content Placeholder 2">
            <a:extLst>
              <a:ext uri="{FF2B5EF4-FFF2-40B4-BE49-F238E27FC236}">
                <a16:creationId xmlns:a16="http://schemas.microsoft.com/office/drawing/2014/main" id="{4385A9FB-C2FF-4955-9694-33D3A17E83D7}"/>
              </a:ext>
            </a:extLst>
          </p:cNvPr>
          <p:cNvSpPr>
            <a:spLocks noGrp="1"/>
          </p:cNvSpPr>
          <p:nvPr>
            <p:ph idx="1"/>
          </p:nvPr>
        </p:nvSpPr>
        <p:spPr>
          <a:xfrm>
            <a:off x="731875" y="1595868"/>
            <a:ext cx="11090097" cy="4760482"/>
          </a:xfrm>
        </p:spPr>
        <p:txBody>
          <a:bodyPr/>
          <a:lstStyle/>
          <a:p>
            <a:r>
              <a:rPr lang="en-GB" sz="1800"/>
              <a:t>Vaccination should be postponed in individuals suffering from acute severe febrile illness or acute infection. The presence of a minor infection and/or low-grade fever should not delay vaccination. </a:t>
            </a:r>
          </a:p>
          <a:p>
            <a:pPr lvl="0"/>
            <a:r>
              <a:rPr lang="en-GB" sz="1800">
                <a:effectLst/>
                <a:ea typeface="Calibri" panose="020F0502020204030204" pitchFamily="34" charset="0"/>
              </a:rPr>
              <a:t>The vaccine is contraindicated in those who have had a previous systemic allergic reaction (including immediate-onset anaphylaxis) to:</a:t>
            </a:r>
            <a:endParaRPr lang="en-GB" sz="1800">
              <a:effectLst/>
              <a:ea typeface="Times New Roman" panose="02020603050405020304" pitchFamily="18" charset="0"/>
            </a:endParaRPr>
          </a:p>
          <a:p>
            <a:pPr marL="742950" lvl="1" indent="-285750">
              <a:buFont typeface="Courier New" panose="02070309020205020404" pitchFamily="49" charset="0"/>
              <a:buChar char="o"/>
            </a:pPr>
            <a:r>
              <a:rPr lang="en-GB" sz="1800">
                <a:effectLst/>
                <a:ea typeface="Calibri" panose="020F0502020204030204" pitchFamily="34" charset="0"/>
              </a:rPr>
              <a:t>a previous dose of a </a:t>
            </a:r>
            <a:r>
              <a:rPr lang="en-GB" sz="1800">
                <a:effectLst/>
                <a:latin typeface="Arial" panose="020B0604020202020204" pitchFamily="34" charset="0"/>
                <a:ea typeface="Times New Roman" panose="02020603050405020304" pitchFamily="18" charset="0"/>
              </a:rPr>
              <a:t>COVID-19 mRNA vaccine</a:t>
            </a:r>
            <a:endParaRPr lang="en-GB" sz="1800">
              <a:effectLst/>
              <a:ea typeface="Times New Roman" panose="02020603050405020304" pitchFamily="18" charset="0"/>
            </a:endParaRPr>
          </a:p>
          <a:p>
            <a:pPr marL="742950" lvl="1" indent="-285750">
              <a:buFont typeface="Courier New" panose="02070309020205020404" pitchFamily="49" charset="0"/>
              <a:buChar char="o"/>
            </a:pPr>
            <a:r>
              <a:rPr lang="en-GB" sz="1800">
                <a:effectLst/>
                <a:ea typeface="Calibri" panose="020F0502020204030204" pitchFamily="34" charset="0"/>
              </a:rPr>
              <a:t>any component (excipient) of the </a:t>
            </a:r>
            <a:r>
              <a:rPr lang="en-GB" sz="1800">
                <a:effectLst/>
                <a:latin typeface="Arial" panose="020B0604020202020204" pitchFamily="34" charset="0"/>
                <a:ea typeface="Times New Roman" panose="02020603050405020304" pitchFamily="18" charset="0"/>
              </a:rPr>
              <a:t>COVID-19 mRNA vaccine</a:t>
            </a:r>
            <a:endParaRPr lang="en-GB" sz="1800">
              <a:effectLst/>
              <a:latin typeface="Times New Roman" panose="02020603050405020304" pitchFamily="18" charset="0"/>
              <a:ea typeface="Times New Roman" panose="02020603050405020304" pitchFamily="18" charset="0"/>
            </a:endParaRPr>
          </a:p>
          <a:p>
            <a:pPr marL="457200" lvl="1" indent="0">
              <a:buNone/>
            </a:pPr>
            <a:endParaRPr lang="en-GB" sz="1800">
              <a:effectLst/>
              <a:latin typeface="Times New Roman" panose="02020603050405020304" pitchFamily="18" charset="0"/>
              <a:ea typeface="Times New Roman" panose="02020603050405020304" pitchFamily="18" charset="0"/>
            </a:endParaRPr>
          </a:p>
          <a:p>
            <a:pPr marL="0" indent="0">
              <a:lnSpc>
                <a:spcPct val="100000"/>
              </a:lnSpc>
              <a:spcAft>
                <a:spcPts val="800"/>
              </a:spcAft>
              <a:buNone/>
            </a:pPr>
            <a:r>
              <a:rPr lang="en-GB" sz="1800" b="1">
                <a:solidFill>
                  <a:srgbClr val="002060"/>
                </a:solidFill>
                <a:effectLst/>
                <a:latin typeface="Arial" panose="020B0604020202020204" pitchFamily="34" charset="0"/>
                <a:ea typeface="Calibri" panose="020F0502020204030204" pitchFamily="34" charset="0"/>
                <a:cs typeface="Times New Roman" panose="02020603050405020304" pitchFamily="18" charset="0"/>
              </a:rPr>
              <a:t>People with a history of allergy: </a:t>
            </a:r>
            <a:r>
              <a:rPr lang="en-GB" sz="180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A very small number of individuals have experienced anaphylaxis when receiving a COVID-19 vaccine. Anyone with a history of allergic reaction to an excipient in the COVID-19 vaccine should not receive that vaccine (except with expert advice), but those with any other allergies (such as a food allergy) – including those with prior anaphylaxis – can have the vaccine. </a:t>
            </a:r>
            <a:r>
              <a:rPr lang="en-GB" sz="1800">
                <a:effectLst/>
                <a:latin typeface="Arial" panose="020B0604020202020204" pitchFamily="34" charset="0"/>
                <a:ea typeface="Times New Roman" panose="02020603050405020304" pitchFamily="18" charset="0"/>
                <a:cs typeface="Times New Roman" panose="02020603050405020304" pitchFamily="18" charset="0"/>
              </a:rPr>
              <a:t>G</a:t>
            </a:r>
            <a:r>
              <a:rPr lang="en-GB" sz="1800">
                <a:effectLst/>
                <a:latin typeface="Arial" panose="020B0604020202020204" pitchFamily="34" charset="0"/>
                <a:ea typeface="Calibri" panose="020F0502020204030204" pitchFamily="34" charset="0"/>
              </a:rPr>
              <a:t>uidance about the management of individuals with a history of allergy should be followed (summarised in Table 5) </a:t>
            </a:r>
            <a:r>
              <a:rPr lang="en-GB" sz="18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3"/>
              </a:rPr>
              <a:t>COVID-19: the green book, chapter 14a - GOV.UK (www.gov.uk)</a:t>
            </a:r>
            <a:r>
              <a:rPr lang="en-GB" sz="18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rPr>
              <a:t>.</a:t>
            </a:r>
            <a:endParaRPr lang="en-GB" sz="1800"/>
          </a:p>
          <a:p>
            <a:endParaRPr lang="en-GB"/>
          </a:p>
        </p:txBody>
      </p:sp>
      <p:sp>
        <p:nvSpPr>
          <p:cNvPr id="5" name="Slide Number Placeholder 4">
            <a:extLst>
              <a:ext uri="{FF2B5EF4-FFF2-40B4-BE49-F238E27FC236}">
                <a16:creationId xmlns:a16="http://schemas.microsoft.com/office/drawing/2014/main" id="{20EC2935-4633-4A2D-8D27-F364531FCF9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8852134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0083F-B079-4C46-B84A-736F08625DCF}"/>
              </a:ext>
            </a:extLst>
          </p:cNvPr>
          <p:cNvSpPr>
            <a:spLocks noGrp="1"/>
          </p:cNvSpPr>
          <p:nvPr>
            <p:ph type="title"/>
          </p:nvPr>
        </p:nvSpPr>
        <p:spPr>
          <a:xfrm>
            <a:off x="0" y="99811"/>
            <a:ext cx="12192000" cy="956645"/>
          </a:xfrm>
        </p:spPr>
        <p:txBody>
          <a:bodyPr/>
          <a:lstStyle/>
          <a:p>
            <a:pPr algn="ctr"/>
            <a:r>
              <a:rPr lang="en-GB" sz="3200" b="1"/>
              <a:t>Consumables for use with</a:t>
            </a:r>
            <a:r>
              <a:rPr lang="en-GB" sz="3200" b="1">
                <a:effectLst/>
                <a:latin typeface="Arial" panose="020B0604020202020204" pitchFamily="34" charset="0"/>
                <a:ea typeface="Calibri" panose="020F0502020204030204" pitchFamily="34" charset="0"/>
              </a:rPr>
              <a:t> </a:t>
            </a:r>
            <a:r>
              <a:rPr lang="en-GB" sz="3200" b="1">
                <a:solidFill>
                  <a:srgbClr val="002060"/>
                </a:solidFill>
                <a:ea typeface="Source Sans Pro"/>
                <a:cs typeface="+mn-cs"/>
              </a:rPr>
              <a:t>Moderna Spikevax® JN.1</a:t>
            </a:r>
            <a:r>
              <a:rPr lang="en-GB" sz="3200" baseline="30000">
                <a:solidFill>
                  <a:srgbClr val="002060"/>
                </a:solidFill>
                <a:effectLst/>
                <a:latin typeface="Arial" panose="020B0604020202020204" pitchFamily="34" charset="0"/>
                <a:ea typeface="Times New Roman" panose="02020603050405020304" pitchFamily="18" charset="0"/>
              </a:rPr>
              <a:t> </a:t>
            </a:r>
            <a:r>
              <a:rPr lang="en-GB" sz="3200" b="1">
                <a:solidFill>
                  <a:srgbClr val="002060"/>
                </a:solidFill>
                <a:effectLst/>
                <a:latin typeface="+mn-lt"/>
                <a:ea typeface="Times New Roman" panose="02020603050405020304" pitchFamily="18" charset="0"/>
              </a:rPr>
              <a:t>0.1mg/mL/dose dispersion for injection - </a:t>
            </a:r>
            <a:r>
              <a:rPr lang="en-GB" sz="3200" b="1">
                <a:solidFill>
                  <a:srgbClr val="002060"/>
                </a:solidFill>
                <a:latin typeface="+mn-lt"/>
              </a:rPr>
              <a:t>COVID-19 vaccine</a:t>
            </a:r>
            <a:br>
              <a:rPr lang="en-GB" sz="4000" b="1">
                <a:solidFill>
                  <a:schemeClr val="accent1">
                    <a:lumMod val="50000"/>
                  </a:schemeClr>
                </a:solidFill>
                <a:latin typeface="+mn-lt"/>
              </a:rPr>
            </a:br>
            <a:br>
              <a:rPr lang="en-GB" sz="3200" b="1"/>
            </a:br>
            <a:r>
              <a:rPr lang="en-GB" sz="3200" b="1"/>
              <a:t> </a:t>
            </a:r>
          </a:p>
        </p:txBody>
      </p:sp>
      <p:sp>
        <p:nvSpPr>
          <p:cNvPr id="3" name="Content Placeholder 2">
            <a:extLst>
              <a:ext uri="{FF2B5EF4-FFF2-40B4-BE49-F238E27FC236}">
                <a16:creationId xmlns:a16="http://schemas.microsoft.com/office/drawing/2014/main" id="{D8B1A583-A2D4-408E-8C94-DB38DAB66A0B}"/>
              </a:ext>
            </a:extLst>
          </p:cNvPr>
          <p:cNvSpPr>
            <a:spLocks noGrp="1"/>
          </p:cNvSpPr>
          <p:nvPr>
            <p:ph idx="1"/>
          </p:nvPr>
        </p:nvSpPr>
        <p:spPr>
          <a:xfrm>
            <a:off x="757084" y="1530734"/>
            <a:ext cx="11434916" cy="4825616"/>
          </a:xfrm>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000" b="1" i="0" u="none" strike="noStrike" kern="1200" cap="none" spc="0" normalizeH="0" baseline="0" noProof="0">
                <a:ln>
                  <a:noFill/>
                </a:ln>
                <a:solidFill>
                  <a:srgbClr val="212A73"/>
                </a:solidFill>
                <a:effectLst/>
                <a:uLnTx/>
                <a:uFillTx/>
                <a:latin typeface="Arial"/>
                <a:ea typeface="Calibri" panose="020F0502020204030204" pitchFamily="34" charset="0"/>
                <a:cs typeface="+mn-cs"/>
              </a:rPr>
              <a:t>Safety Needles:</a:t>
            </a:r>
            <a:endParaRPr lang="en-GB" sz="2000"/>
          </a:p>
          <a:p>
            <a:r>
              <a:rPr lang="en-GB" sz="2000">
                <a:effectLst/>
                <a:ea typeface="Calibri" panose="020F0502020204030204" pitchFamily="34" charset="0"/>
              </a:rPr>
              <a:t>GBUK Safety Syringe 1ml 25G x 25mm with needle cover will be supplied with </a:t>
            </a:r>
            <a:r>
              <a:rPr lang="en-GB" sz="2000">
                <a:solidFill>
                  <a:srgbClr val="002060"/>
                </a:solidFill>
                <a:ea typeface="Source Sans Pro"/>
                <a:cs typeface="+mn-cs"/>
              </a:rPr>
              <a:t>Moderna Spikevax® JN.1</a:t>
            </a:r>
            <a:r>
              <a:rPr lang="en-GB" sz="2000" baseline="30000">
                <a:solidFill>
                  <a:srgbClr val="002060"/>
                </a:solidFill>
                <a:effectLst/>
                <a:latin typeface="Arial" panose="020B0604020202020204" pitchFamily="34" charset="0"/>
                <a:ea typeface="Times New Roman" panose="02020603050405020304" pitchFamily="18" charset="0"/>
              </a:rPr>
              <a:t> </a:t>
            </a:r>
            <a:r>
              <a:rPr lang="en-GB" sz="2000">
                <a:solidFill>
                  <a:srgbClr val="002060"/>
                </a:solidFill>
                <a:effectLst/>
                <a:latin typeface="+mn-lt"/>
                <a:ea typeface="Times New Roman" panose="02020603050405020304" pitchFamily="18" charset="0"/>
              </a:rPr>
              <a:t>0.1mg/mL/dose dispersion for injection </a:t>
            </a:r>
            <a:endParaRPr lang="en-GB" sz="2000">
              <a:effectLst/>
              <a:ea typeface="Calibri" panose="020F0502020204030204" pitchFamily="34" charset="0"/>
            </a:endParaRPr>
          </a:p>
          <a:p>
            <a:pPr marL="0" indent="0">
              <a:buNone/>
            </a:pPr>
            <a:r>
              <a:rPr lang="en-GB" sz="2000" b="1">
                <a:effectLst/>
                <a:ea typeface="Calibri" panose="020F0502020204030204" pitchFamily="34" charset="0"/>
              </a:rPr>
              <a:t>   Play training video*</a:t>
            </a:r>
            <a:r>
              <a:rPr lang="en-GB" sz="2000">
                <a:effectLst/>
                <a:ea typeface="Calibri" panose="020F0502020204030204" pitchFamily="34" charset="0"/>
              </a:rPr>
              <a:t>: </a:t>
            </a:r>
            <a:r>
              <a:rPr lang="en-GB" sz="20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3"/>
              </a:rPr>
              <a:t>https://gbukgroup.com/safety-syringe-with-fixed-needle/</a:t>
            </a:r>
            <a:endParaRPr lang="en-GB" sz="200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GB" sz="2000">
              <a:effectLst/>
              <a:ea typeface="Calibri" panose="020F0502020204030204" pitchFamily="34" charset="0"/>
            </a:endParaRPr>
          </a:p>
          <a:p>
            <a:r>
              <a:rPr lang="en-GB" sz="2000">
                <a:effectLst/>
                <a:ea typeface="Calibri" panose="020F0502020204030204" pitchFamily="34" charset="0"/>
              </a:rPr>
              <a:t>Reliance Medical Safety Syringe 1ml 25G x </a:t>
            </a:r>
            <a:r>
              <a:rPr lang="en-GB" sz="2000" b="1">
                <a:effectLst/>
                <a:ea typeface="Calibri" panose="020F0502020204030204" pitchFamily="34" charset="0"/>
              </a:rPr>
              <a:t>38mm</a:t>
            </a:r>
            <a:r>
              <a:rPr lang="en-GB" sz="2000">
                <a:effectLst/>
                <a:ea typeface="Calibri" panose="020F0502020204030204" pitchFamily="34" charset="0"/>
              </a:rPr>
              <a:t> with needle cap is available to support vaccination of morbidly obese patients with </a:t>
            </a:r>
            <a:r>
              <a:rPr lang="en-GB" sz="2000">
                <a:solidFill>
                  <a:srgbClr val="002060"/>
                </a:solidFill>
                <a:ea typeface="Source Sans Pro"/>
                <a:cs typeface="+mn-cs"/>
              </a:rPr>
              <a:t>Moderna Spikevax® JN.1</a:t>
            </a:r>
            <a:r>
              <a:rPr lang="en-GB" sz="2000" baseline="30000">
                <a:solidFill>
                  <a:srgbClr val="002060"/>
                </a:solidFill>
                <a:effectLst/>
                <a:latin typeface="Arial" panose="020B0604020202020204" pitchFamily="34" charset="0"/>
                <a:ea typeface="Times New Roman" panose="02020603050405020304" pitchFamily="18" charset="0"/>
              </a:rPr>
              <a:t> </a:t>
            </a:r>
            <a:r>
              <a:rPr lang="en-GB" sz="2000">
                <a:solidFill>
                  <a:srgbClr val="002060"/>
                </a:solidFill>
                <a:effectLst/>
                <a:latin typeface="+mn-lt"/>
                <a:ea typeface="Times New Roman" panose="02020603050405020304" pitchFamily="18" charset="0"/>
              </a:rPr>
              <a:t>0.1mg/mL/dose dispersion for injection </a:t>
            </a:r>
            <a:endParaRPr lang="en-GB" sz="2000"/>
          </a:p>
          <a:p>
            <a:pPr marL="0" indent="0">
              <a:buNone/>
            </a:pPr>
            <a:r>
              <a:rPr lang="en-GB" sz="2000">
                <a:effectLst/>
                <a:ea typeface="Calibri" panose="020F0502020204030204" pitchFamily="34" charset="0"/>
              </a:rPr>
              <a:t>    </a:t>
            </a:r>
            <a:r>
              <a:rPr lang="en-GB" sz="2000" b="1">
                <a:effectLst/>
                <a:ea typeface="Calibri" panose="020F0502020204030204" pitchFamily="34" charset="0"/>
              </a:rPr>
              <a:t>Play training video*</a:t>
            </a:r>
            <a:r>
              <a:rPr lang="en-GB" sz="2000">
                <a:effectLst/>
                <a:ea typeface="Calibri" panose="020F0502020204030204" pitchFamily="34" charset="0"/>
              </a:rPr>
              <a:t>:</a:t>
            </a:r>
            <a:r>
              <a:rPr lang="en-GB" sz="18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 </a:t>
            </a:r>
            <a:r>
              <a:rPr lang="en-GB" sz="20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https://reliancemedical.co.uk/combined-safety-needle-and-syringes/</a:t>
            </a:r>
            <a:endParaRPr lang="en-GB" sz="200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GB" sz="2000">
              <a:effectLst/>
              <a:ea typeface="Calibri" panose="020F0502020204030204" pitchFamily="34" charset="0"/>
            </a:endParaRPr>
          </a:p>
          <a:p>
            <a:pPr marL="0" indent="0">
              <a:buNone/>
            </a:pPr>
            <a:r>
              <a:rPr lang="en-GB" sz="2000">
                <a:effectLst/>
                <a:ea typeface="Calibri" panose="020F0502020204030204" pitchFamily="34" charset="0"/>
              </a:rPr>
              <a:t>*Please note: the IPC measures in these resources do not align with the national IPC requirements in Wales. See here for NHS Wales guidance: </a:t>
            </a:r>
            <a:r>
              <a:rPr lang="en-GB" sz="2000" u="sng">
                <a:solidFill>
                  <a:srgbClr val="0563C1"/>
                </a:solidFill>
                <a:effectLst/>
                <a:ea typeface="Calibri" panose="020F0502020204030204" pitchFamily="34" charset="0"/>
                <a:hlinkClick r:id="rId5"/>
              </a:rPr>
              <a:t>Guidance - Public Health Wales (nhs.wales)</a:t>
            </a:r>
            <a:r>
              <a:rPr lang="en-GB" sz="2000">
                <a:solidFill>
                  <a:srgbClr val="002060"/>
                </a:solidFill>
                <a:effectLst/>
                <a:ea typeface="Calibri" panose="020F0502020204030204" pitchFamily="34" charset="0"/>
              </a:rPr>
              <a:t>.</a:t>
            </a:r>
          </a:p>
          <a:p>
            <a:endParaRPr lang="en-GB"/>
          </a:p>
        </p:txBody>
      </p:sp>
      <p:sp>
        <p:nvSpPr>
          <p:cNvPr id="5" name="Slide Number Placeholder 4">
            <a:extLst>
              <a:ext uri="{FF2B5EF4-FFF2-40B4-BE49-F238E27FC236}">
                <a16:creationId xmlns:a16="http://schemas.microsoft.com/office/drawing/2014/main" id="{AD06001F-D4B8-4684-BDDB-63AB96FD7C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8915184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D870F-F314-9220-4CDE-D65215749D24}"/>
              </a:ext>
            </a:extLst>
          </p:cNvPr>
          <p:cNvSpPr>
            <a:spLocks noGrp="1"/>
          </p:cNvSpPr>
          <p:nvPr>
            <p:ph type="title"/>
          </p:nvPr>
        </p:nvSpPr>
        <p:spPr>
          <a:xfrm>
            <a:off x="88491" y="22773"/>
            <a:ext cx="12015018" cy="592829"/>
          </a:xfrm>
        </p:spPr>
        <p:txBody>
          <a:bodyPr/>
          <a:lstStyle/>
          <a:p>
            <a:pPr algn="ctr"/>
            <a:r>
              <a:rPr lang="en-GB" sz="3600" b="1">
                <a:solidFill>
                  <a:srgbClr val="002060"/>
                </a:solidFill>
                <a:latin typeface="Arial" panose="020B0604020202020204" pitchFamily="34" charset="0"/>
                <a:cs typeface="Arial" panose="020B0604020202020204" pitchFamily="34" charset="0"/>
              </a:rPr>
              <a:t>GBUK Safety Syringe 1ml 25G x 25mm with needle cover for the administration of </a:t>
            </a:r>
            <a:r>
              <a:rPr lang="en-GB" sz="3600" b="1">
                <a:solidFill>
                  <a:srgbClr val="002060"/>
                </a:solidFill>
                <a:ea typeface="Source Sans Pro"/>
                <a:cs typeface="+mn-cs"/>
              </a:rPr>
              <a:t>Moderna Spikevax® JN.1</a:t>
            </a:r>
            <a:r>
              <a:rPr lang="en-GB" sz="3600" baseline="30000">
                <a:solidFill>
                  <a:srgbClr val="002060"/>
                </a:solidFill>
                <a:effectLst/>
                <a:latin typeface="Arial" panose="020B0604020202020204" pitchFamily="34" charset="0"/>
                <a:ea typeface="Times New Roman" panose="02020603050405020304" pitchFamily="18" charset="0"/>
              </a:rPr>
              <a:t> </a:t>
            </a:r>
            <a:r>
              <a:rPr lang="en-GB" sz="3600" b="1">
                <a:solidFill>
                  <a:srgbClr val="002060"/>
                </a:solidFill>
              </a:rPr>
              <a:t>COVID-19 vaccine</a:t>
            </a:r>
            <a:endParaRPr lang="en-GB" sz="3600" b="1"/>
          </a:p>
        </p:txBody>
      </p:sp>
      <p:sp>
        <p:nvSpPr>
          <p:cNvPr id="5" name="Slide Number Placeholder 4">
            <a:extLst>
              <a:ext uri="{FF2B5EF4-FFF2-40B4-BE49-F238E27FC236}">
                <a16:creationId xmlns:a16="http://schemas.microsoft.com/office/drawing/2014/main" id="{4E100795-4F7F-8D7C-E86B-3EFE75EFD0A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pic>
        <p:nvPicPr>
          <p:cNvPr id="6" name="Picture 5">
            <a:extLst>
              <a:ext uri="{FF2B5EF4-FFF2-40B4-BE49-F238E27FC236}">
                <a16:creationId xmlns:a16="http://schemas.microsoft.com/office/drawing/2014/main" id="{1A54BDB4-67B9-47D5-BFD8-C6CF2BB9E088}"/>
              </a:ext>
            </a:extLst>
          </p:cNvPr>
          <p:cNvPicPr>
            <a:picLocks noChangeAspect="1"/>
          </p:cNvPicPr>
          <p:nvPr/>
        </p:nvPicPr>
        <p:blipFill rotWithShape="1">
          <a:blip r:embed="rId2"/>
          <a:srcRect l="5816" t="50001" r="69708" b="40674"/>
          <a:stretch/>
        </p:blipFill>
        <p:spPr>
          <a:xfrm>
            <a:off x="3126084" y="1654925"/>
            <a:ext cx="5939831" cy="1272994"/>
          </a:xfrm>
          <a:prstGeom prst="rect">
            <a:avLst/>
          </a:prstGeom>
        </p:spPr>
      </p:pic>
      <p:pic>
        <p:nvPicPr>
          <p:cNvPr id="3" name="Picture 2" descr="A diagram of a syringe&#10;&#10;AI-generated content may be incorrect.">
            <a:extLst>
              <a:ext uri="{FF2B5EF4-FFF2-40B4-BE49-F238E27FC236}">
                <a16:creationId xmlns:a16="http://schemas.microsoft.com/office/drawing/2014/main" id="{5456A316-56C1-225B-792B-29CB3F87A91F}"/>
              </a:ext>
            </a:extLst>
          </p:cNvPr>
          <p:cNvPicPr>
            <a:picLocks noChangeAspect="1"/>
          </p:cNvPicPr>
          <p:nvPr/>
        </p:nvPicPr>
        <p:blipFill>
          <a:blip r:embed="rId3"/>
          <a:stretch>
            <a:fillRect/>
          </a:stretch>
        </p:blipFill>
        <p:spPr>
          <a:xfrm>
            <a:off x="1834444" y="3033255"/>
            <a:ext cx="9059334" cy="3491416"/>
          </a:xfrm>
          <a:prstGeom prst="rect">
            <a:avLst/>
          </a:prstGeom>
        </p:spPr>
      </p:pic>
    </p:spTree>
    <p:extLst>
      <p:ext uri="{BB962C8B-B14F-4D97-AF65-F5344CB8AC3E}">
        <p14:creationId xmlns:p14="http://schemas.microsoft.com/office/powerpoint/2010/main" val="9369062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F17F65D-65B3-4553-9818-C5C4DD9D431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9" name="TextBox 8">
            <a:extLst>
              <a:ext uri="{FF2B5EF4-FFF2-40B4-BE49-F238E27FC236}">
                <a16:creationId xmlns:a16="http://schemas.microsoft.com/office/drawing/2014/main" id="{6340DF34-5734-4883-9840-231D807E377A}"/>
              </a:ext>
            </a:extLst>
          </p:cNvPr>
          <p:cNvSpPr txBox="1"/>
          <p:nvPr/>
        </p:nvSpPr>
        <p:spPr>
          <a:xfrm>
            <a:off x="727764" y="869987"/>
            <a:ext cx="8630293" cy="92333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Open the package and attach the safety needle firmly to the syringe</a:t>
            </a:r>
            <a:r>
              <a:rPr kumimoji="0" lang="en-GB" sz="1800" b="0" i="0" u="none" strike="noStrike" kern="1200" cap="none" spc="0" normalizeH="0" baseline="0" noProof="0">
                <a:ln>
                  <a:noFill/>
                </a:ln>
                <a:solidFill>
                  <a:srgbClr val="212A73"/>
                </a:solidFill>
                <a:effectLst/>
                <a:uLnTx/>
                <a:uFillTx/>
                <a:latin typeface="Arial"/>
                <a:ea typeface="+mn-ea"/>
                <a:cs typeface="+mn-cs"/>
              </a:rPr>
              <a: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If the needle is already attached to the syringe, make sure the connection is stable and secure.</a:t>
            </a:r>
          </a:p>
        </p:txBody>
      </p:sp>
      <p:sp>
        <p:nvSpPr>
          <p:cNvPr id="11" name="TextBox 10">
            <a:extLst>
              <a:ext uri="{FF2B5EF4-FFF2-40B4-BE49-F238E27FC236}">
                <a16:creationId xmlns:a16="http://schemas.microsoft.com/office/drawing/2014/main" id="{AF681021-0A70-49BA-B908-F98D77BF7E26}"/>
              </a:ext>
            </a:extLst>
          </p:cNvPr>
          <p:cNvSpPr txBox="1"/>
          <p:nvPr/>
        </p:nvSpPr>
        <p:spPr>
          <a:xfrm>
            <a:off x="688367" y="1995130"/>
            <a:ext cx="11239930" cy="486287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Withdraw the protective cap</a:t>
            </a:r>
            <a:r>
              <a:rPr kumimoji="0" lang="en-GB" sz="1800" b="0" i="0" u="none" strike="noStrike" kern="1200" cap="none" spc="0" normalizeH="0" baseline="0" noProof="0">
                <a:ln>
                  <a:noFill/>
                </a:ln>
                <a:solidFill>
                  <a:srgbClr val="212A73"/>
                </a:solidFill>
                <a:effectLst/>
                <a:uLnTx/>
                <a:uFillTx/>
                <a:latin typeface="Arial"/>
                <a:ea typeface="+mn-ea"/>
                <a:cs typeface="+mn-cs"/>
              </a:rPr>
              <a: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Hold the syringe with one hand and remove the needle cap with the other hand.</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Use the syringe for administration or withdrawal according to the prescribed schedule.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Due to the gauge and length, the needle is very flexible.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To minimise needle flex, a swift and purposeful administration action is required.</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a:ln>
                <a:noFill/>
              </a:ln>
              <a:solidFill>
                <a:srgbClr val="212A73"/>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Activate the safety device immediately after injection.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Place your thumb or index finger on the safety sheath and push the sheath on the needle until there is auditory confirmation that it has been activated.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Visually check that the needle is covered.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Slow, firm activation of the safety sheath is required. The thumb must be high on the safety sheath for the needle to click in fully. Putting your thumb over the two holes in the sheath may help to achieve the correct positioning.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If necessary, the activation may also be carried out by pressing the safety sheath against a flat surface. The sheath must be pressed firmly near the top.</a:t>
            </a:r>
          </a:p>
          <a:p>
            <a:pPr marL="0" marR="0" lvl="0" indent="0" algn="l" defTabSz="914400" rtl="0" eaLnBrk="1" fontAlgn="auto" latinLnBrk="0" hangingPunct="1">
              <a:lnSpc>
                <a:spcPct val="100000"/>
              </a:lnSpc>
              <a:spcBef>
                <a:spcPts val="0"/>
              </a:spcBef>
              <a:spcAft>
                <a:spcPts val="0"/>
              </a:spcAft>
              <a:buClrTx/>
              <a:buSzTx/>
              <a:buFontTx/>
              <a:buNone/>
              <a:tabLst/>
              <a:defRPr/>
            </a:pPr>
            <a:br>
              <a:rPr kumimoji="0" lang="en-GB" sz="2000" b="0" i="0" u="none" strike="noStrike" kern="1200" cap="none" spc="0" normalizeH="0" baseline="0" noProof="0">
                <a:ln>
                  <a:noFill/>
                </a:ln>
                <a:solidFill>
                  <a:srgbClr val="212A73"/>
                </a:solidFill>
                <a:effectLst/>
                <a:uLnTx/>
                <a:uFillTx/>
                <a:latin typeface="Arial"/>
                <a:ea typeface="+mn-ea"/>
                <a:cs typeface="+mn-cs"/>
              </a:rPr>
            </a:br>
            <a:endParaRPr kumimoji="0" lang="en-GB" sz="2000" b="0" i="0" u="none" strike="noStrike" kern="1200" cap="none" spc="0" normalizeH="0" baseline="0" noProof="0">
              <a:ln>
                <a:noFill/>
              </a:ln>
              <a:solidFill>
                <a:srgbClr val="212A73"/>
              </a:solidFill>
              <a:effectLst/>
              <a:uLnTx/>
              <a:uFillTx/>
              <a:latin typeface="Arial"/>
              <a:ea typeface="+mn-ea"/>
              <a:cs typeface="+mn-cs"/>
            </a:endParaRPr>
          </a:p>
        </p:txBody>
      </p:sp>
      <p:sp>
        <p:nvSpPr>
          <p:cNvPr id="13" name="TextBox 12">
            <a:extLst>
              <a:ext uri="{FF2B5EF4-FFF2-40B4-BE49-F238E27FC236}">
                <a16:creationId xmlns:a16="http://schemas.microsoft.com/office/drawing/2014/main" id="{7680764A-E63A-4A3D-9644-86B157E75C78}"/>
              </a:ext>
            </a:extLst>
          </p:cNvPr>
          <p:cNvSpPr txBox="1"/>
          <p:nvPr/>
        </p:nvSpPr>
        <p:spPr>
          <a:xfrm>
            <a:off x="154112" y="-24736"/>
            <a:ext cx="9636431" cy="83099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212A73"/>
                </a:solidFill>
                <a:effectLst/>
                <a:uLnTx/>
                <a:uFillTx/>
                <a:latin typeface="Arial"/>
                <a:ea typeface="Calibri" panose="020F0502020204030204" pitchFamily="34" charset="0"/>
                <a:cs typeface="+mn-cs"/>
              </a:rPr>
              <a:t>Reliance Medical Safety Syringe 1ml 25G x 38mm with needle cap is available to support vaccination of morbidly obese</a:t>
            </a:r>
            <a:endParaRPr kumimoji="0" lang="en-GB" sz="2400" b="1" i="0" u="none" strike="noStrike" kern="1200" cap="none" spc="0" normalizeH="0" baseline="0" noProof="0">
              <a:ln>
                <a:noFill/>
              </a:ln>
              <a:solidFill>
                <a:srgbClr val="212A73"/>
              </a:solidFill>
              <a:effectLst/>
              <a:uLnTx/>
              <a:uFillTx/>
              <a:latin typeface="Arial"/>
              <a:ea typeface="+mn-ea"/>
              <a:cs typeface="+mn-cs"/>
            </a:endParaRPr>
          </a:p>
        </p:txBody>
      </p:sp>
      <p:pic>
        <p:nvPicPr>
          <p:cNvPr id="3" name="Picture 2">
            <a:extLst>
              <a:ext uri="{FF2B5EF4-FFF2-40B4-BE49-F238E27FC236}">
                <a16:creationId xmlns:a16="http://schemas.microsoft.com/office/drawing/2014/main" id="{B2672967-953F-4F93-B606-060B7D69CE8A}"/>
              </a:ext>
            </a:extLst>
          </p:cNvPr>
          <p:cNvPicPr>
            <a:picLocks noChangeAspect="1"/>
          </p:cNvPicPr>
          <p:nvPr/>
        </p:nvPicPr>
        <p:blipFill rotWithShape="1">
          <a:blip r:embed="rId2"/>
          <a:srcRect l="843" t="44804" r="72697" b="15496"/>
          <a:stretch/>
        </p:blipFill>
        <p:spPr>
          <a:xfrm>
            <a:off x="9790544" y="0"/>
            <a:ext cx="2425001" cy="2496620"/>
          </a:xfrm>
          <a:prstGeom prst="rect">
            <a:avLst/>
          </a:prstGeom>
        </p:spPr>
      </p:pic>
    </p:spTree>
    <p:extLst>
      <p:ext uri="{BB962C8B-B14F-4D97-AF65-F5344CB8AC3E}">
        <p14:creationId xmlns:p14="http://schemas.microsoft.com/office/powerpoint/2010/main" val="23717722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F8A84-203D-2A8A-36B8-9834005FFE75}"/>
              </a:ext>
            </a:extLst>
          </p:cNvPr>
          <p:cNvSpPr>
            <a:spLocks noGrp="1"/>
          </p:cNvSpPr>
          <p:nvPr>
            <p:ph type="title"/>
          </p:nvPr>
        </p:nvSpPr>
        <p:spPr>
          <a:xfrm>
            <a:off x="911772" y="332116"/>
            <a:ext cx="10515600" cy="1325563"/>
          </a:xfrm>
        </p:spPr>
        <p:txBody>
          <a:bodyPr/>
          <a:lstStyle/>
          <a:p>
            <a:pPr algn="ctr"/>
            <a:r>
              <a:rPr lang="en-GB" sz="3600" b="1"/>
              <a:t>Patient Group Directions (PGDs) and </a:t>
            </a:r>
            <a:br>
              <a:rPr lang="en-GB" sz="3600" b="1"/>
            </a:br>
            <a:r>
              <a:rPr lang="en-GB" sz="3600" b="1"/>
              <a:t>National Protocols</a:t>
            </a:r>
          </a:p>
        </p:txBody>
      </p:sp>
      <p:sp>
        <p:nvSpPr>
          <p:cNvPr id="3" name="Content Placeholder 2">
            <a:extLst>
              <a:ext uri="{FF2B5EF4-FFF2-40B4-BE49-F238E27FC236}">
                <a16:creationId xmlns:a16="http://schemas.microsoft.com/office/drawing/2014/main" id="{5E228F02-E27D-1018-C95F-F27F74D50B7E}"/>
              </a:ext>
            </a:extLst>
          </p:cNvPr>
          <p:cNvSpPr>
            <a:spLocks noGrp="1"/>
          </p:cNvSpPr>
          <p:nvPr>
            <p:ph idx="1"/>
          </p:nvPr>
        </p:nvSpPr>
        <p:spPr>
          <a:xfrm>
            <a:off x="911771" y="1657679"/>
            <a:ext cx="10891345" cy="4351338"/>
          </a:xfrm>
        </p:spPr>
        <p:txBody>
          <a:bodyPr lIns="91440" tIns="45720" rIns="91440" bIns="45720" anchor="t"/>
          <a:lstStyle/>
          <a:p>
            <a:r>
              <a:rPr lang="en-GB" sz="2400" dirty="0">
                <a:solidFill>
                  <a:srgbClr val="002060"/>
                </a:solidFill>
                <a:effectLst/>
                <a:ea typeface="Times New Roman" panose="02020603050405020304" pitchFamily="18" charset="0"/>
              </a:rPr>
              <a:t>A COVID19 mRNA vaccine PGD template for adults and children over 12 years old and National </a:t>
            </a:r>
            <a:r>
              <a:rPr lang="en-GB" sz="2400" dirty="0">
                <a:solidFill>
                  <a:srgbClr val="002060"/>
                </a:solidFill>
                <a:ea typeface="Times New Roman" panose="02020603050405020304" pitchFamily="18" charset="0"/>
              </a:rPr>
              <a:t>Protocols</a:t>
            </a:r>
            <a:r>
              <a:rPr lang="en-GB" sz="2400" dirty="0">
                <a:solidFill>
                  <a:srgbClr val="002060"/>
                </a:solidFill>
                <a:effectLst/>
                <a:ea typeface="Times New Roman" panose="02020603050405020304" pitchFamily="18" charset="0"/>
              </a:rPr>
              <a:t> </a:t>
            </a:r>
            <a:r>
              <a:rPr lang="en-GB" sz="2400" dirty="0">
                <a:solidFill>
                  <a:srgbClr val="002060"/>
                </a:solidFill>
                <a:ea typeface="Times New Roman" panose="02020603050405020304" pitchFamily="18" charset="0"/>
              </a:rPr>
              <a:t>are</a:t>
            </a:r>
            <a:r>
              <a:rPr lang="en-GB" sz="2400" dirty="0">
                <a:solidFill>
                  <a:srgbClr val="002060"/>
                </a:solidFill>
                <a:effectLst/>
                <a:ea typeface="Times New Roman" panose="02020603050405020304" pitchFamily="18" charset="0"/>
              </a:rPr>
              <a:t> available to view here:  </a:t>
            </a:r>
            <a:r>
              <a:rPr lang="en-GB" sz="2400" dirty="0">
                <a:solidFill>
                  <a:schemeClr val="accent1"/>
                </a:solidFill>
                <a:hlinkClick r:id="rId3">
                  <a:extLst>
                    <a:ext uri="{A12FA001-AC4F-418D-AE19-62706E023703}">
                      <ahyp:hlinkClr xmlns:ahyp="http://schemas.microsoft.com/office/drawing/2018/hyperlinkcolor" val="tx"/>
                    </a:ext>
                  </a:extLst>
                </a:hlinkClick>
              </a:rPr>
              <a:t>Patient Group Directions (PGD) - Welsh Medicines Advice Service (wales.nhs.uk)</a:t>
            </a:r>
            <a:r>
              <a:rPr lang="en-GB" sz="2400" dirty="0">
                <a:solidFill>
                  <a:schemeClr val="accent1"/>
                </a:solidFill>
              </a:rPr>
              <a:t> </a:t>
            </a:r>
            <a:r>
              <a:rPr lang="en-GB" sz="2400" dirty="0">
                <a:solidFill>
                  <a:srgbClr val="002060"/>
                </a:solidFill>
                <a:effectLst/>
                <a:ea typeface="Times New Roman" panose="02020603050405020304" pitchFamily="18" charset="0"/>
              </a:rPr>
              <a:t>(contains information on both Pfizer Comirnaty JN.1 and Moderna Spikevax JN.1 products)</a:t>
            </a:r>
            <a:endParaRPr lang="en-GB" sz="2400" b="1" dirty="0">
              <a:solidFill>
                <a:srgbClr val="002060"/>
              </a:solidFill>
            </a:endParaRPr>
          </a:p>
          <a:p>
            <a:pPr marL="0" indent="0">
              <a:buNone/>
            </a:pPr>
            <a:endParaRPr lang="en-GB" sz="2400" b="1">
              <a:solidFill>
                <a:srgbClr val="002060"/>
              </a:solidFill>
              <a:cs typeface="Arial"/>
            </a:endParaRPr>
          </a:p>
        </p:txBody>
      </p:sp>
      <p:sp>
        <p:nvSpPr>
          <p:cNvPr id="5" name="Slide Number Placeholder 4">
            <a:extLst>
              <a:ext uri="{FF2B5EF4-FFF2-40B4-BE49-F238E27FC236}">
                <a16:creationId xmlns:a16="http://schemas.microsoft.com/office/drawing/2014/main" id="{CF821723-63E8-1E7A-7F40-8857462C3A6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0866113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2BD97-925B-46CD-9B5C-D32045B26358}"/>
              </a:ext>
            </a:extLst>
          </p:cNvPr>
          <p:cNvSpPr>
            <a:spLocks noGrp="1"/>
          </p:cNvSpPr>
          <p:nvPr>
            <p:ph type="title"/>
          </p:nvPr>
        </p:nvSpPr>
        <p:spPr>
          <a:xfrm>
            <a:off x="838200" y="50800"/>
            <a:ext cx="10515600" cy="565649"/>
          </a:xfrm>
        </p:spPr>
        <p:txBody>
          <a:bodyPr/>
          <a:lstStyle/>
          <a:p>
            <a:pPr algn="ctr"/>
            <a:r>
              <a:rPr lang="en-GB" sz="3600" b="1"/>
              <a:t>Vaccination site</a:t>
            </a:r>
          </a:p>
        </p:txBody>
      </p:sp>
      <p:sp>
        <p:nvSpPr>
          <p:cNvPr id="3" name="Content Placeholder 2">
            <a:extLst>
              <a:ext uri="{FF2B5EF4-FFF2-40B4-BE49-F238E27FC236}">
                <a16:creationId xmlns:a16="http://schemas.microsoft.com/office/drawing/2014/main" id="{0521B173-8C06-413C-8BD6-E7416E374504}"/>
              </a:ext>
            </a:extLst>
          </p:cNvPr>
          <p:cNvSpPr>
            <a:spLocks noGrp="1"/>
          </p:cNvSpPr>
          <p:nvPr>
            <p:ph idx="1"/>
          </p:nvPr>
        </p:nvSpPr>
        <p:spPr>
          <a:xfrm>
            <a:off x="260195" y="725709"/>
            <a:ext cx="6677722" cy="5106158"/>
          </a:xfrm>
        </p:spPr>
        <p:txBody>
          <a:bodyPr/>
          <a:lstStyle/>
          <a:p>
            <a:r>
              <a:rPr lang="en-GB" sz="2000"/>
              <a:t>The COVID-19 vaccine should be administered intramuscularly. </a:t>
            </a:r>
          </a:p>
          <a:p>
            <a:r>
              <a:rPr lang="en-GB" sz="2000"/>
              <a:t>The preferred site is the deltoid muscle of the upper arm. </a:t>
            </a:r>
          </a:p>
          <a:p>
            <a:r>
              <a:rPr lang="en-GB" altLang="en-US" sz="2000"/>
              <a:t>The needle needs to be long enough to ensure vaccine is injected into the muscle. For this reason, a 25mm needle is being provided for administration of the COVID-19 vaccine. A 38mm length needle is available if required for adults with a high BMI.</a:t>
            </a:r>
          </a:p>
          <a:p>
            <a:r>
              <a:rPr lang="en-GB" sz="2000"/>
              <a:t>If there is insufficient muscle mass in the deltoid or a particular reason the deltoid muscle is unsuitable, the vaccine should be given into the vastus lateralis muscle in the anterolateral aspect of the thigh.</a:t>
            </a:r>
          </a:p>
          <a:p>
            <a:endParaRPr lang="en-GB" altLang="en-US" sz="1800"/>
          </a:p>
          <a:p>
            <a:endParaRPr lang="en-GB" sz="1800"/>
          </a:p>
          <a:p>
            <a:endParaRPr lang="en-GB" sz="1800"/>
          </a:p>
          <a:p>
            <a:pPr marL="0" indent="0">
              <a:lnSpc>
                <a:spcPct val="110000"/>
              </a:lnSpc>
              <a:spcBef>
                <a:spcPts val="0"/>
              </a:spcBef>
              <a:buNone/>
            </a:pPr>
            <a:endParaRPr lang="en-GB" sz="1800"/>
          </a:p>
          <a:p>
            <a:endParaRPr lang="en-GB"/>
          </a:p>
        </p:txBody>
      </p:sp>
      <p:sp>
        <p:nvSpPr>
          <p:cNvPr id="5" name="Slide Number Placeholder 4">
            <a:extLst>
              <a:ext uri="{FF2B5EF4-FFF2-40B4-BE49-F238E27FC236}">
                <a16:creationId xmlns:a16="http://schemas.microsoft.com/office/drawing/2014/main" id="{A3497FED-4FCA-4586-8DEA-2772BFBCB76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pic>
        <p:nvPicPr>
          <p:cNvPr id="4" name="Picture 3">
            <a:extLst>
              <a:ext uri="{FF2B5EF4-FFF2-40B4-BE49-F238E27FC236}">
                <a16:creationId xmlns:a16="http://schemas.microsoft.com/office/drawing/2014/main" id="{204FB6BB-F4D7-9C95-623B-14BF3C5C9719}"/>
              </a:ext>
            </a:extLst>
          </p:cNvPr>
          <p:cNvPicPr>
            <a:picLocks noChangeAspect="1"/>
          </p:cNvPicPr>
          <p:nvPr/>
        </p:nvPicPr>
        <p:blipFill>
          <a:blip r:embed="rId3"/>
          <a:stretch>
            <a:fillRect/>
          </a:stretch>
        </p:blipFill>
        <p:spPr>
          <a:xfrm>
            <a:off x="6973231" y="759383"/>
            <a:ext cx="4791871" cy="4487045"/>
          </a:xfrm>
          <a:prstGeom prst="rect">
            <a:avLst/>
          </a:prstGeom>
        </p:spPr>
      </p:pic>
      <p:sp>
        <p:nvSpPr>
          <p:cNvPr id="6" name="TextBox 5">
            <a:extLst>
              <a:ext uri="{FF2B5EF4-FFF2-40B4-BE49-F238E27FC236}">
                <a16:creationId xmlns:a16="http://schemas.microsoft.com/office/drawing/2014/main" id="{C08D16A2-A87C-8A88-F218-1E974304B4D7}"/>
              </a:ext>
            </a:extLst>
          </p:cNvPr>
          <p:cNvSpPr txBox="1"/>
          <p:nvPr/>
        </p:nvSpPr>
        <p:spPr>
          <a:xfrm>
            <a:off x="6668429" y="5508702"/>
            <a:ext cx="526337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060"/>
                </a:solidFill>
                <a:effectLst/>
                <a:uLnTx/>
                <a:uFillTx/>
                <a:latin typeface="Arial"/>
                <a:ea typeface="Calibri" panose="020F0502020204030204" pitchFamily="34" charset="0"/>
                <a:cs typeface="+mn-cs"/>
              </a:rPr>
              <a:t>Image source: The Australian Immunisation Handbook (health.gov.au)</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30466269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288909B-6CA8-4F4E-9521-1E9B932D681A}"/>
              </a:ext>
            </a:extLst>
          </p:cNvPr>
          <p:cNvSpPr>
            <a:spLocks noGrp="1"/>
          </p:cNvSpPr>
          <p:nvPr>
            <p:ph type="title"/>
          </p:nvPr>
        </p:nvSpPr>
        <p:spPr>
          <a:xfrm>
            <a:off x="329609" y="136525"/>
            <a:ext cx="11711827" cy="744484"/>
          </a:xfrm>
        </p:spPr>
        <p:txBody>
          <a:bodyPr/>
          <a:lstStyle/>
          <a:p>
            <a:pPr algn="ctr"/>
            <a:r>
              <a:rPr lang="en-GB" sz="3600" b="1"/>
              <a:t>Vaccinating Individuals with bleeding disorders</a:t>
            </a:r>
          </a:p>
        </p:txBody>
      </p:sp>
      <p:sp>
        <p:nvSpPr>
          <p:cNvPr id="6" name="Content Placeholder 5">
            <a:extLst>
              <a:ext uri="{FF2B5EF4-FFF2-40B4-BE49-F238E27FC236}">
                <a16:creationId xmlns:a16="http://schemas.microsoft.com/office/drawing/2014/main" id="{51D47DFF-DDED-4ECE-A6A8-ACB4CF2EC140}"/>
              </a:ext>
            </a:extLst>
          </p:cNvPr>
          <p:cNvSpPr>
            <a:spLocks noGrp="1"/>
          </p:cNvSpPr>
          <p:nvPr>
            <p:ph idx="1"/>
          </p:nvPr>
        </p:nvSpPr>
        <p:spPr>
          <a:xfrm>
            <a:off x="838200" y="1109610"/>
            <a:ext cx="10515600" cy="4833990"/>
          </a:xfrm>
        </p:spPr>
        <p:txBody>
          <a:bodyPr/>
          <a:lstStyle/>
          <a:p>
            <a:pPr>
              <a:lnSpc>
                <a:spcPct val="107000"/>
              </a:lnSpc>
              <a:spcAft>
                <a:spcPts val="800"/>
              </a:spcAft>
            </a:pPr>
            <a:r>
              <a:rPr lang="en-GB" sz="2000"/>
              <a:t>Individuals with bleeding disorders may be vaccinated intramuscularly if, in the opinion of a doctor familiar with the individual</a:t>
            </a:r>
            <a:r>
              <a:rPr lang="en-US" sz="2000"/>
              <a:t>’</a:t>
            </a:r>
            <a:r>
              <a:rPr lang="en-GB" sz="2000"/>
              <a:t>s bleeding risk, vaccines or similar small volume intramuscular injections can be administered with reasonable safety by this route.</a:t>
            </a:r>
          </a:p>
          <a:p>
            <a:pPr>
              <a:lnSpc>
                <a:spcPct val="107000"/>
              </a:lnSpc>
              <a:spcAft>
                <a:spcPts val="800"/>
              </a:spcAft>
            </a:pPr>
            <a:r>
              <a:rPr lang="en-GB" sz="2000"/>
              <a:t>If the individual receives medication/treatment to reduce bleeding, for example treatment for haemophilia, intramuscular vaccination can be scheduled shortly after such medication/ treatment is administered. Individuals on stable anticoagulation therapy, including individuals on warfarin who are up-to-date with their scheduled INR testing and whose latest INR is below the upper level of the therapeutic range, can receive intramuscular vaccination. </a:t>
            </a:r>
          </a:p>
          <a:p>
            <a:pPr>
              <a:lnSpc>
                <a:spcPct val="107000"/>
              </a:lnSpc>
              <a:spcAft>
                <a:spcPts val="800"/>
              </a:spcAft>
            </a:pPr>
            <a:r>
              <a:rPr lang="en-GB" sz="2000"/>
              <a:t>A fine needle (23 or 25 gauge) should be used for the vaccination, followed by firm pressure applied to the site without rubbing for at least 2 minutes (Advisory Committee on Immunization Practices 2019). The individual/parent/carer should be informed about the risk of haematoma from the injection </a:t>
            </a:r>
            <a:r>
              <a:rPr lang="en-GB" sz="2000">
                <a:hlinkClick r:id="rId3"/>
              </a:rPr>
              <a:t>Green Book COVID-19 chapter 14a</a:t>
            </a:r>
            <a:r>
              <a:rPr lang="en-GB" sz="2000"/>
              <a:t> </a:t>
            </a:r>
          </a:p>
          <a:p>
            <a:pPr>
              <a:lnSpc>
                <a:spcPct val="107000"/>
              </a:lnSpc>
              <a:spcAft>
                <a:spcPts val="800"/>
              </a:spcAft>
            </a:pPr>
            <a:endParaRPr lang="en-GB" sz="2000"/>
          </a:p>
          <a:p>
            <a:pPr>
              <a:lnSpc>
                <a:spcPct val="107000"/>
              </a:lnSpc>
              <a:spcAft>
                <a:spcPts val="800"/>
              </a:spcAft>
            </a:pPr>
            <a:r>
              <a:rPr lang="en-GB" sz="2000"/>
              <a:t> </a:t>
            </a:r>
          </a:p>
          <a:p>
            <a:endParaRPr lang="en-GB"/>
          </a:p>
        </p:txBody>
      </p:sp>
      <p:sp>
        <p:nvSpPr>
          <p:cNvPr id="4" name="Slide Number Placeholder 3">
            <a:extLst>
              <a:ext uri="{FF2B5EF4-FFF2-40B4-BE49-F238E27FC236}">
                <a16:creationId xmlns:a16="http://schemas.microsoft.com/office/drawing/2014/main" id="{D8AB7EED-66D3-4531-B870-9FDDFEC73AA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566AFE-F2FD-4642-96CE-AAFF5774BEE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4040310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2F704-1BA2-6927-BC6A-CCDA2ED4E04E}"/>
              </a:ext>
            </a:extLst>
          </p:cNvPr>
          <p:cNvSpPr>
            <a:spLocks noGrp="1"/>
          </p:cNvSpPr>
          <p:nvPr>
            <p:ph type="title"/>
          </p:nvPr>
        </p:nvSpPr>
        <p:spPr>
          <a:xfrm>
            <a:off x="0" y="68827"/>
            <a:ext cx="12192000" cy="609599"/>
          </a:xfrm>
        </p:spPr>
        <p:txBody>
          <a:bodyPr lIns="91440" tIns="45720" rIns="91440" bIns="45720" anchor="t"/>
          <a:lstStyle/>
          <a:p>
            <a:pPr algn="ctr"/>
            <a:r>
              <a:rPr lang="en-GB" sz="3600" b="1"/>
              <a:t>COVID-19 Vaccination for individuals aged 18 years and over for Spring 2025</a:t>
            </a:r>
            <a:br>
              <a:rPr lang="en-GB" sz="3600"/>
            </a:br>
            <a:endParaRPr lang="en-GB" sz="3600"/>
          </a:p>
        </p:txBody>
      </p:sp>
      <p:sp>
        <p:nvSpPr>
          <p:cNvPr id="3" name="Content Placeholder 2">
            <a:extLst>
              <a:ext uri="{FF2B5EF4-FFF2-40B4-BE49-F238E27FC236}">
                <a16:creationId xmlns:a16="http://schemas.microsoft.com/office/drawing/2014/main" id="{89685A3F-AB4B-B8BB-847A-B9CCA8E85F97}"/>
              </a:ext>
            </a:extLst>
          </p:cNvPr>
          <p:cNvSpPr>
            <a:spLocks noGrp="1"/>
          </p:cNvSpPr>
          <p:nvPr>
            <p:ph idx="1"/>
          </p:nvPr>
        </p:nvSpPr>
        <p:spPr>
          <a:xfrm>
            <a:off x="143903" y="1711468"/>
            <a:ext cx="11898774" cy="3909902"/>
          </a:xfrm>
        </p:spPr>
        <p:txBody>
          <a:bodyPr lIns="91440" tIns="45720" rIns="91440" bIns="45720" anchor="t"/>
          <a:lstStyle/>
          <a:p>
            <a:r>
              <a:rPr lang="en-GB" sz="2000" dirty="0">
                <a:solidFill>
                  <a:srgbClr val="002060"/>
                </a:solidFill>
                <a:ea typeface="Source Sans Pro"/>
                <a:cs typeface="Calibri"/>
              </a:rPr>
              <a:t>The information contained in these slides is accurate at the time of publication (12 March 2025). These slides are version controlled and subject to revision; this is version 1.</a:t>
            </a:r>
          </a:p>
          <a:p>
            <a:endParaRPr lang="en-GB" sz="2000">
              <a:solidFill>
                <a:srgbClr val="002060"/>
              </a:solidFill>
              <a:ea typeface="Source Sans Pro"/>
              <a:cs typeface="Calibri"/>
            </a:endParaRPr>
          </a:p>
          <a:p>
            <a:r>
              <a:rPr lang="en-GB" sz="2000" dirty="0">
                <a:solidFill>
                  <a:srgbClr val="002060"/>
                </a:solidFill>
                <a:ea typeface="Source Sans Pro"/>
                <a:cs typeface="Calibri"/>
              </a:rPr>
              <a:t>It is important that </a:t>
            </a:r>
            <a:r>
              <a:rPr lang="en-GB" sz="2000" dirty="0"/>
              <a:t>COVID-19 immunisers and/or those who are providing COVID-19 immunisation advice, should </a:t>
            </a:r>
            <a:r>
              <a:rPr lang="en-GB" sz="2000" dirty="0">
                <a:solidFill>
                  <a:srgbClr val="002060"/>
                </a:solidFill>
                <a:ea typeface="Source Sans Pro"/>
              </a:rPr>
              <a:t>always ensure they are accessing the most up to date information and refer to the </a:t>
            </a:r>
            <a:r>
              <a:rPr lang="en-GB" sz="2000" u="sng" dirty="0">
                <a:hlinkClick r:id="rId2"/>
              </a:rPr>
              <a:t>Green Book COVID-19 chapter 14a</a:t>
            </a:r>
            <a:r>
              <a:rPr lang="en-GB" sz="2000" dirty="0"/>
              <a:t> </a:t>
            </a:r>
            <a:r>
              <a:rPr lang="en-GB" sz="2000" dirty="0">
                <a:solidFill>
                  <a:srgbClr val="002060"/>
                </a:solidFill>
                <a:ea typeface="Source Sans Pro"/>
              </a:rPr>
              <a:t>and other authoritative sources when administering vaccines.</a:t>
            </a:r>
            <a:endParaRPr lang="en-GB" sz="2000" dirty="0">
              <a:solidFill>
                <a:srgbClr val="002060"/>
              </a:solidFill>
              <a:ea typeface="Source Sans Pro"/>
              <a:cs typeface="Arial"/>
            </a:endParaRPr>
          </a:p>
          <a:p>
            <a:endParaRPr lang="en-GB" sz="2000" dirty="0">
              <a:solidFill>
                <a:srgbClr val="002060"/>
              </a:solidFill>
              <a:ea typeface="Source Sans Pro"/>
              <a:cs typeface="Arial"/>
            </a:endParaRPr>
          </a:p>
          <a:p>
            <a:r>
              <a:rPr lang="en-GB" sz="2000" dirty="0">
                <a:solidFill>
                  <a:srgbClr val="FF0000"/>
                </a:solidFill>
                <a:ea typeface="Source Sans Pro"/>
                <a:cs typeface="Arial"/>
              </a:rPr>
              <a:t>This slide set has been published in advance of the Green Book update for Spring 2025, we do not anticipate any significant changes. Once published, this slide set will be reviewed for accuracy and re-published as Version 2 if required. This is an exception to the standard process, with an aim to support Health Boards with local training.</a:t>
            </a:r>
          </a:p>
        </p:txBody>
      </p:sp>
      <p:sp>
        <p:nvSpPr>
          <p:cNvPr id="5" name="Slide Number Placeholder 4">
            <a:extLst>
              <a:ext uri="{FF2B5EF4-FFF2-40B4-BE49-F238E27FC236}">
                <a16:creationId xmlns:a16="http://schemas.microsoft.com/office/drawing/2014/main" id="{F8E5A7A9-EE77-E172-D94D-18F6CCCE5BB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7592807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9423F-D5E0-CA50-ACEB-7AA96C6CEF18}"/>
              </a:ext>
            </a:extLst>
          </p:cNvPr>
          <p:cNvSpPr>
            <a:spLocks noGrp="1"/>
          </p:cNvSpPr>
          <p:nvPr>
            <p:ph type="title"/>
          </p:nvPr>
        </p:nvSpPr>
        <p:spPr>
          <a:xfrm>
            <a:off x="113017" y="147689"/>
            <a:ext cx="11959118" cy="1325563"/>
          </a:xfrm>
        </p:spPr>
        <p:txBody>
          <a:bodyPr/>
          <a:lstStyle/>
          <a:p>
            <a:pPr algn="ctr"/>
            <a:r>
              <a:rPr lang="en-GB" sz="3600" b="1"/>
              <a:t>Disposal:</a:t>
            </a:r>
            <a:r>
              <a:rPr lang="en-GB" sz="3600" b="1">
                <a:effectLst/>
                <a:latin typeface="+mj-lt"/>
                <a:ea typeface="Calibri" panose="020F0502020204030204" pitchFamily="34" charset="0"/>
              </a:rPr>
              <a:t> </a:t>
            </a:r>
            <a:r>
              <a:rPr lang="en-GB" sz="3600" b="1">
                <a:effectLst/>
                <a:latin typeface="Arial" panose="020B0604020202020204" pitchFamily="34" charset="0"/>
                <a:ea typeface="Calibri" panose="020F0502020204030204" pitchFamily="34" charset="0"/>
              </a:rPr>
              <a:t>Moderna Spikevax </a:t>
            </a:r>
            <a:r>
              <a:rPr lang="en-GB" sz="3600" b="1">
                <a:effectLst/>
                <a:latin typeface="+mj-lt"/>
                <a:ea typeface="Calibri" panose="020F0502020204030204" pitchFamily="34" charset="0"/>
              </a:rPr>
              <a:t>JN.1 COVID-19 mRNA Vaccine</a:t>
            </a:r>
            <a:r>
              <a:rPr lang="en-GB" sz="3600" b="1"/>
              <a:t>s</a:t>
            </a:r>
            <a:endParaRPr lang="en-GB" sz="3600"/>
          </a:p>
        </p:txBody>
      </p:sp>
      <p:sp>
        <p:nvSpPr>
          <p:cNvPr id="3" name="Content Placeholder 2">
            <a:extLst>
              <a:ext uri="{FF2B5EF4-FFF2-40B4-BE49-F238E27FC236}">
                <a16:creationId xmlns:a16="http://schemas.microsoft.com/office/drawing/2014/main" id="{4506A17B-8EB1-C165-F47F-E3F5C7F0B430}"/>
              </a:ext>
            </a:extLst>
          </p:cNvPr>
          <p:cNvSpPr>
            <a:spLocks noGrp="1"/>
          </p:cNvSpPr>
          <p:nvPr>
            <p:ph idx="1"/>
          </p:nvPr>
        </p:nvSpPr>
        <p:spPr>
          <a:xfrm>
            <a:off x="834776" y="1785028"/>
            <a:ext cx="10515600" cy="4351338"/>
          </a:xfrm>
        </p:spPr>
        <p:txBody>
          <a:bodyPr lIns="91440" tIns="45720" rIns="91440" bIns="45720" anchor="t"/>
          <a:lstStyle/>
          <a:p>
            <a:pPr lvl="0"/>
            <a:r>
              <a:rPr lang="en-GB" sz="2400">
                <a:effectLst/>
                <a:latin typeface="Arial"/>
                <a:ea typeface="Times New Roman" panose="02020603050405020304" pitchFamily="18" charset="0"/>
                <a:cs typeface="Arial"/>
              </a:rPr>
              <a:t>Any unused product or waste material should be disposed of in accordance with local policy</a:t>
            </a:r>
          </a:p>
          <a:p>
            <a:pPr marL="0" indent="0">
              <a:buNone/>
            </a:pPr>
            <a:endParaRPr lang="en-GB" sz="2400">
              <a:effectLst/>
              <a:latin typeface="Times New Roman" panose="02020603050405020304" pitchFamily="18" charset="0"/>
              <a:ea typeface="Times New Roman" panose="02020603050405020304" pitchFamily="18" charset="0"/>
            </a:endParaRPr>
          </a:p>
          <a:p>
            <a:pPr lvl="0"/>
            <a:r>
              <a:rPr lang="en-GB" sz="2400">
                <a:effectLst/>
                <a:latin typeface="Arial"/>
                <a:ea typeface="Times New Roman" panose="02020603050405020304" pitchFamily="18" charset="0"/>
                <a:cs typeface="Arial"/>
              </a:rPr>
              <a:t>Equipment used for immunisation, including used vials, ampoules, or  discharged vaccines in a syringe or applicator, should be disposed of at the end of a session by sealing in </a:t>
            </a:r>
            <a:r>
              <a:rPr lang="en-GB" sz="2400">
                <a:latin typeface="Arial"/>
                <a:ea typeface="Times New Roman" panose="02020603050405020304" pitchFamily="18" charset="0"/>
                <a:cs typeface="Arial"/>
              </a:rPr>
              <a:t>an</a:t>
            </a:r>
            <a:r>
              <a:rPr lang="en-GB" sz="2400">
                <a:effectLst/>
                <a:latin typeface="Arial"/>
                <a:ea typeface="Times New Roman" panose="02020603050405020304" pitchFamily="18" charset="0"/>
                <a:cs typeface="Arial"/>
              </a:rPr>
              <a:t> UN-approved puncture-resistant ‘sharps’ box, according to local authority regulations and guidance in the </a:t>
            </a:r>
            <a:r>
              <a:rPr lang="en-GB" sz="2400" u="sng">
                <a:solidFill>
                  <a:srgbClr val="0000FF"/>
                </a:solidFill>
                <a:effectLst/>
                <a:latin typeface="Arial"/>
                <a:ea typeface="Times New Roman" panose="02020603050405020304" pitchFamily="18" charset="0"/>
                <a:cs typeface="Arial"/>
                <a:hlinkClick r:id="rId2"/>
              </a:rPr>
              <a:t>Welsh Health Technical Memorandum 07-01 Safe management of healthcare waste</a:t>
            </a:r>
            <a:endParaRPr lang="en-GB" sz="2400">
              <a:effectLst/>
              <a:latin typeface="Arial"/>
              <a:ea typeface="Times New Roman" panose="02020603050405020304" pitchFamily="18" charset="0"/>
              <a:cs typeface="Arial"/>
            </a:endParaRPr>
          </a:p>
          <a:p>
            <a:endParaRPr lang="en-GB"/>
          </a:p>
        </p:txBody>
      </p:sp>
      <p:sp>
        <p:nvSpPr>
          <p:cNvPr id="5" name="Slide Number Placeholder 4">
            <a:extLst>
              <a:ext uri="{FF2B5EF4-FFF2-40B4-BE49-F238E27FC236}">
                <a16:creationId xmlns:a16="http://schemas.microsoft.com/office/drawing/2014/main" id="{BDACCEFD-D7AF-1740-DE34-8061B597582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6241272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BC24A1-4DEF-C2CE-766D-3C566A7DEBC2}"/>
              </a:ext>
            </a:extLst>
          </p:cNvPr>
          <p:cNvSpPr>
            <a:spLocks noGrp="1"/>
          </p:cNvSpPr>
          <p:nvPr>
            <p:ph type="title"/>
          </p:nvPr>
        </p:nvSpPr>
        <p:spPr>
          <a:xfrm>
            <a:off x="-205483" y="-90216"/>
            <a:ext cx="11835829" cy="1325563"/>
          </a:xfrm>
        </p:spPr>
        <p:txBody>
          <a:bodyPr/>
          <a:lstStyle/>
          <a:p>
            <a:pPr algn="ctr"/>
            <a:r>
              <a:rPr lang="en-GB" sz="3600" b="1"/>
              <a:t>Adverse reactions</a:t>
            </a:r>
          </a:p>
        </p:txBody>
      </p:sp>
      <p:sp>
        <p:nvSpPr>
          <p:cNvPr id="3" name="Content Placeholder 2">
            <a:extLst>
              <a:ext uri="{FF2B5EF4-FFF2-40B4-BE49-F238E27FC236}">
                <a16:creationId xmlns:a16="http://schemas.microsoft.com/office/drawing/2014/main" id="{46BAA8E4-5B75-F152-0153-22CA12BFD713}"/>
              </a:ext>
            </a:extLst>
          </p:cNvPr>
          <p:cNvSpPr>
            <a:spLocks noGrp="1"/>
          </p:cNvSpPr>
          <p:nvPr>
            <p:ph idx="1"/>
          </p:nvPr>
        </p:nvSpPr>
        <p:spPr>
          <a:xfrm>
            <a:off x="452797" y="422049"/>
            <a:ext cx="10515600" cy="4351338"/>
          </a:xfrm>
        </p:spPr>
        <p:txBody>
          <a:bodyPr lIns="91440" tIns="45720" rIns="91440" bIns="45720" anchor="t"/>
          <a:lstStyle/>
          <a:p>
            <a:pPr marL="0" marR="21590" indent="0">
              <a:lnSpc>
                <a:spcPct val="107000"/>
              </a:lnSpc>
              <a:spcBef>
                <a:spcPts val="600"/>
              </a:spcBef>
              <a:spcAft>
                <a:spcPts val="600"/>
              </a:spcAft>
              <a:buNone/>
            </a:pPr>
            <a:r>
              <a:rPr lang="en-GB" sz="1800">
                <a:latin typeface="Arial"/>
                <a:cs typeface="Arial"/>
              </a:rPr>
              <a:t>Like all vaccines, Modera Spikevax JN.1 can cause side effects, although not everybody gets them</a:t>
            </a:r>
            <a:endParaRPr lang="en-US" sz="1800"/>
          </a:p>
          <a:p>
            <a:pPr marL="0" marR="21590" indent="0">
              <a:lnSpc>
                <a:spcPct val="107000"/>
              </a:lnSpc>
              <a:spcBef>
                <a:spcPts val="600"/>
              </a:spcBef>
              <a:spcAft>
                <a:spcPts val="600"/>
              </a:spcAft>
              <a:buNone/>
            </a:pPr>
            <a:r>
              <a:rPr lang="en-GB" sz="1800">
                <a:effectLst/>
                <a:latin typeface="Arial"/>
                <a:ea typeface="Times New Roman" panose="02020603050405020304" pitchFamily="18" charset="0"/>
                <a:cs typeface="Arial"/>
              </a:rPr>
              <a:t>A</a:t>
            </a:r>
            <a:r>
              <a:rPr lang="en-GB" sz="1800" spc="10">
                <a:effectLst/>
                <a:latin typeface="Arial"/>
                <a:ea typeface="Times New Roman" panose="02020603050405020304" pitchFamily="18" charset="0"/>
                <a:cs typeface="Arial"/>
              </a:rPr>
              <a:t> </a:t>
            </a:r>
            <a:r>
              <a:rPr lang="en-GB" sz="1800" spc="-10">
                <a:effectLst/>
                <a:latin typeface="Arial"/>
                <a:ea typeface="Times New Roman" panose="02020603050405020304" pitchFamily="18" charset="0"/>
                <a:cs typeface="Arial"/>
              </a:rPr>
              <a:t>detaile</a:t>
            </a:r>
            <a:r>
              <a:rPr lang="en-GB" sz="1800">
                <a:effectLst/>
                <a:latin typeface="Arial"/>
                <a:ea typeface="Times New Roman" panose="02020603050405020304" pitchFamily="18" charset="0"/>
                <a:cs typeface="Arial"/>
              </a:rPr>
              <a:t>d</a:t>
            </a:r>
            <a:r>
              <a:rPr lang="en-GB" sz="1800" spc="10">
                <a:effectLst/>
                <a:latin typeface="Arial"/>
                <a:ea typeface="Times New Roman" panose="02020603050405020304" pitchFamily="18" charset="0"/>
                <a:cs typeface="Arial"/>
              </a:rPr>
              <a:t> </a:t>
            </a:r>
            <a:r>
              <a:rPr lang="en-GB" sz="1800" spc="-10">
                <a:effectLst/>
                <a:latin typeface="Arial"/>
                <a:ea typeface="Times New Roman" panose="02020603050405020304" pitchFamily="18" charset="0"/>
                <a:cs typeface="Arial"/>
              </a:rPr>
              <a:t>list o</a:t>
            </a:r>
            <a:r>
              <a:rPr lang="en-GB" sz="1800">
                <a:effectLst/>
                <a:latin typeface="Arial"/>
                <a:ea typeface="Times New Roman" panose="02020603050405020304" pitchFamily="18" charset="0"/>
                <a:cs typeface="Arial"/>
              </a:rPr>
              <a:t>f</a:t>
            </a:r>
            <a:r>
              <a:rPr lang="en-GB" sz="1800" spc="40">
                <a:effectLst/>
                <a:latin typeface="Arial"/>
                <a:ea typeface="Times New Roman" panose="02020603050405020304" pitchFamily="18" charset="0"/>
                <a:cs typeface="Arial"/>
              </a:rPr>
              <a:t> </a:t>
            </a:r>
            <a:r>
              <a:rPr lang="en-GB" sz="1800" spc="-10">
                <a:effectLst/>
                <a:latin typeface="Arial"/>
                <a:ea typeface="Times New Roman" panose="02020603050405020304" pitchFamily="18" charset="0"/>
                <a:cs typeface="Arial"/>
              </a:rPr>
              <a:t>ad</a:t>
            </a:r>
            <a:r>
              <a:rPr lang="en-GB" sz="1800" spc="-25">
                <a:effectLst/>
                <a:latin typeface="Arial"/>
                <a:ea typeface="Times New Roman" panose="02020603050405020304" pitchFamily="18" charset="0"/>
                <a:cs typeface="Arial"/>
              </a:rPr>
              <a:t>v</a:t>
            </a:r>
            <a:r>
              <a:rPr lang="en-GB" sz="1800" spc="-10">
                <a:effectLst/>
                <a:latin typeface="Arial"/>
                <a:ea typeface="Times New Roman" panose="02020603050405020304" pitchFamily="18" charset="0"/>
                <a:cs typeface="Arial"/>
              </a:rPr>
              <a:t>ers</a:t>
            </a:r>
            <a:r>
              <a:rPr lang="en-GB" sz="1800">
                <a:effectLst/>
                <a:latin typeface="Arial"/>
                <a:ea typeface="Times New Roman" panose="02020603050405020304" pitchFamily="18" charset="0"/>
                <a:cs typeface="Arial"/>
              </a:rPr>
              <a:t>e</a:t>
            </a:r>
            <a:r>
              <a:rPr lang="en-GB" sz="1800" spc="40">
                <a:effectLst/>
                <a:latin typeface="Arial"/>
                <a:ea typeface="Times New Roman" panose="02020603050405020304" pitchFamily="18" charset="0"/>
                <a:cs typeface="Arial"/>
              </a:rPr>
              <a:t> </a:t>
            </a:r>
            <a:r>
              <a:rPr lang="en-GB" sz="1800" spc="-10">
                <a:effectLst/>
                <a:latin typeface="Arial"/>
                <a:ea typeface="Times New Roman" panose="02020603050405020304" pitchFamily="18" charset="0"/>
                <a:cs typeface="Arial"/>
              </a:rPr>
              <a:t>reaction</a:t>
            </a:r>
            <a:r>
              <a:rPr lang="en-GB" sz="1800">
                <a:effectLst/>
                <a:latin typeface="Arial"/>
                <a:ea typeface="Times New Roman" panose="02020603050405020304" pitchFamily="18" charset="0"/>
                <a:cs typeface="Arial"/>
              </a:rPr>
              <a:t>s</a:t>
            </a:r>
            <a:r>
              <a:rPr lang="en-GB" sz="1800" spc="40">
                <a:effectLst/>
                <a:latin typeface="Arial"/>
                <a:ea typeface="Times New Roman" panose="02020603050405020304" pitchFamily="18" charset="0"/>
                <a:cs typeface="Arial"/>
              </a:rPr>
              <a:t> </a:t>
            </a:r>
            <a:r>
              <a:rPr lang="en-GB" sz="1800" spc="-10">
                <a:effectLst/>
                <a:latin typeface="Arial"/>
                <a:ea typeface="Times New Roman" panose="02020603050405020304" pitchFamily="18" charset="0"/>
                <a:cs typeface="Arial"/>
              </a:rPr>
              <a:t>i</a:t>
            </a:r>
            <a:r>
              <a:rPr lang="en-GB" sz="1800">
                <a:effectLst/>
                <a:latin typeface="Arial"/>
                <a:ea typeface="Times New Roman" panose="02020603050405020304" pitchFamily="18" charset="0"/>
                <a:cs typeface="Arial"/>
              </a:rPr>
              <a:t>s</a:t>
            </a:r>
            <a:r>
              <a:rPr lang="en-GB" sz="1800" spc="40">
                <a:effectLst/>
                <a:latin typeface="Arial"/>
                <a:ea typeface="Times New Roman" panose="02020603050405020304" pitchFamily="18" charset="0"/>
                <a:cs typeface="Arial"/>
              </a:rPr>
              <a:t> </a:t>
            </a:r>
            <a:r>
              <a:rPr lang="en-GB" sz="1800" spc="-45">
                <a:effectLst/>
                <a:latin typeface="Arial"/>
                <a:ea typeface="Times New Roman" panose="02020603050405020304" pitchFamily="18" charset="0"/>
                <a:cs typeface="Arial"/>
              </a:rPr>
              <a:t>a</a:t>
            </a:r>
            <a:r>
              <a:rPr lang="en-GB" sz="1800" spc="-35">
                <a:effectLst/>
                <a:latin typeface="Arial"/>
                <a:ea typeface="Times New Roman" panose="02020603050405020304" pitchFamily="18" charset="0"/>
                <a:cs typeface="Arial"/>
              </a:rPr>
              <a:t>v</a:t>
            </a:r>
            <a:r>
              <a:rPr lang="en-GB" sz="1800" spc="-10">
                <a:effectLst/>
                <a:latin typeface="Arial"/>
                <a:ea typeface="Times New Roman" panose="02020603050405020304" pitchFamily="18" charset="0"/>
                <a:cs typeface="Arial"/>
              </a:rPr>
              <a:t>aila</a:t>
            </a:r>
            <a:r>
              <a:rPr lang="en-GB" sz="1800" spc="-30">
                <a:effectLst/>
                <a:latin typeface="Arial"/>
                <a:ea typeface="Times New Roman" panose="02020603050405020304" pitchFamily="18" charset="0"/>
                <a:cs typeface="Arial"/>
              </a:rPr>
              <a:t>b</a:t>
            </a:r>
            <a:r>
              <a:rPr lang="en-GB" sz="1800" spc="-10">
                <a:effectLst/>
                <a:latin typeface="Arial"/>
                <a:ea typeface="Times New Roman" panose="02020603050405020304" pitchFamily="18" charset="0"/>
                <a:cs typeface="Arial"/>
              </a:rPr>
              <a:t>l</a:t>
            </a:r>
            <a:r>
              <a:rPr lang="en-GB" sz="1800">
                <a:effectLst/>
                <a:latin typeface="Arial"/>
                <a:ea typeface="Times New Roman" panose="02020603050405020304" pitchFamily="18" charset="0"/>
                <a:cs typeface="Arial"/>
              </a:rPr>
              <a:t>e</a:t>
            </a:r>
            <a:r>
              <a:rPr lang="en-GB" sz="1800" spc="40">
                <a:effectLst/>
                <a:latin typeface="Arial"/>
                <a:ea typeface="Times New Roman" panose="02020603050405020304" pitchFamily="18" charset="0"/>
                <a:cs typeface="Arial"/>
              </a:rPr>
              <a:t> </a:t>
            </a:r>
            <a:r>
              <a:rPr lang="en-GB" sz="1800" spc="-10">
                <a:effectLst/>
                <a:latin typeface="Arial"/>
                <a:ea typeface="Times New Roman" panose="02020603050405020304" pitchFamily="18" charset="0"/>
                <a:cs typeface="Arial"/>
              </a:rPr>
              <a:t>i</a:t>
            </a:r>
            <a:r>
              <a:rPr lang="en-GB" sz="1800">
                <a:effectLst/>
                <a:latin typeface="Arial"/>
                <a:ea typeface="Times New Roman" panose="02020603050405020304" pitchFamily="18" charset="0"/>
                <a:cs typeface="Arial"/>
              </a:rPr>
              <a:t>n</a:t>
            </a:r>
            <a:r>
              <a:rPr lang="en-GB" sz="1800" spc="40">
                <a:effectLst/>
                <a:latin typeface="Arial"/>
                <a:ea typeface="Times New Roman" panose="02020603050405020304" pitchFamily="18" charset="0"/>
                <a:cs typeface="Arial"/>
              </a:rPr>
              <a:t> </a:t>
            </a:r>
            <a:r>
              <a:rPr lang="en-GB" sz="1800" spc="-10">
                <a:effectLst/>
                <a:latin typeface="Arial"/>
                <a:ea typeface="Times New Roman" panose="02020603050405020304" pitchFamily="18" charset="0"/>
                <a:cs typeface="Arial"/>
              </a:rPr>
              <a:t>th</a:t>
            </a:r>
            <a:r>
              <a:rPr lang="en-GB" sz="1800">
                <a:effectLst/>
                <a:latin typeface="Arial"/>
                <a:ea typeface="Times New Roman" panose="02020603050405020304" pitchFamily="18" charset="0"/>
                <a:cs typeface="Arial"/>
              </a:rPr>
              <a:t>e</a:t>
            </a:r>
            <a:r>
              <a:rPr lang="en-GB" sz="1800" spc="40">
                <a:effectLst/>
                <a:latin typeface="Arial"/>
                <a:ea typeface="Times New Roman" panose="02020603050405020304" pitchFamily="18" charset="0"/>
                <a:cs typeface="Arial"/>
              </a:rPr>
              <a:t> </a:t>
            </a:r>
            <a:r>
              <a:rPr lang="en-GB" sz="1800" u="sng">
                <a:solidFill>
                  <a:srgbClr val="0000FF"/>
                </a:solidFill>
                <a:effectLst/>
                <a:latin typeface="Arial"/>
                <a:ea typeface="Times New Roman" panose="02020603050405020304" pitchFamily="18" charset="0"/>
                <a:cs typeface="Arial"/>
                <a:hlinkClick r:id="rId3"/>
              </a:rPr>
              <a:t>Summary of Product Characteristics</a:t>
            </a:r>
            <a:r>
              <a:rPr lang="en-GB" sz="1800" u="sng">
                <a:solidFill>
                  <a:srgbClr val="000000"/>
                </a:solidFill>
                <a:effectLst/>
                <a:latin typeface="Arial"/>
                <a:ea typeface="Times New Roman" panose="02020603050405020304" pitchFamily="18" charset="0"/>
                <a:cs typeface="Times New Roman"/>
                <a:hlinkClick r:id="rId3"/>
              </a:rPr>
              <a:t>.</a:t>
            </a:r>
            <a:endParaRPr lang="en-GB" sz="1800">
              <a:effectLst/>
              <a:latin typeface="Arial"/>
              <a:ea typeface="Times New Roman" panose="02020603050405020304" pitchFamily="18" charset="0"/>
              <a:cs typeface="Times New Roman"/>
            </a:endParaRPr>
          </a:p>
          <a:p>
            <a:pPr marL="0" indent="0">
              <a:lnSpc>
                <a:spcPct val="107000"/>
              </a:lnSpc>
              <a:spcBef>
                <a:spcPts val="600"/>
              </a:spcBef>
              <a:spcAft>
                <a:spcPts val="600"/>
              </a:spcAft>
              <a:buNone/>
              <a:tabLst>
                <a:tab pos="2865755" algn="ctr"/>
                <a:tab pos="5731510" algn="r"/>
              </a:tabLst>
            </a:pPr>
            <a:r>
              <a:rPr lang="x-none" sz="1800">
                <a:effectLst/>
                <a:latin typeface="Arial"/>
                <a:ea typeface="Times New Roman" panose="02020603050405020304" pitchFamily="18" charset="0"/>
                <a:cs typeface="Arial"/>
              </a:rPr>
              <a:t>The most frequently reported adverse effects (affecting between 1 in 10 people</a:t>
            </a:r>
            <a:r>
              <a:rPr lang="x-none" sz="1800">
                <a:latin typeface="Arial"/>
                <a:ea typeface="Times New Roman" panose="02020603050405020304" pitchFamily="18" charset="0"/>
                <a:cs typeface="Arial"/>
              </a:rPr>
              <a:t>)</a:t>
            </a:r>
            <a:r>
              <a:rPr lang="x-none" sz="1800">
                <a:effectLst/>
                <a:latin typeface="Arial"/>
                <a:ea typeface="Times New Roman" panose="02020603050405020304" pitchFamily="18" charset="0"/>
                <a:cs typeface="Arial"/>
              </a:rPr>
              <a:t> include:</a:t>
            </a:r>
            <a:endParaRPr lang="en-GB" sz="1800">
              <a:effectLst/>
              <a:latin typeface="Arial"/>
              <a:ea typeface="Times New Roman" panose="02020603050405020304" pitchFamily="18" charset="0"/>
              <a:cs typeface="Arial"/>
            </a:endParaRPr>
          </a:p>
          <a:p>
            <a:pPr marR="21590" lvl="0">
              <a:lnSpc>
                <a:spcPct val="100000"/>
              </a:lnSpc>
              <a:spcBef>
                <a:spcPts val="600"/>
              </a:spcBef>
              <a:spcAft>
                <a:spcPts val="600"/>
              </a:spcAft>
              <a:buFont typeface="Courier New" panose="02070309020205020404" pitchFamily="49" charset="0"/>
              <a:buChar char="o"/>
            </a:pPr>
            <a:r>
              <a:rPr lang="en-GB" sz="1800">
                <a:latin typeface="Arial"/>
                <a:ea typeface="Calibri"/>
                <a:cs typeface="Arial"/>
              </a:rPr>
              <a:t>headache</a:t>
            </a:r>
            <a:endParaRPr lang="en-GB" sz="1800">
              <a:effectLst/>
              <a:highlight>
                <a:srgbClr val="FFFF00"/>
              </a:highlight>
              <a:latin typeface="Arial"/>
              <a:ea typeface="Calibri"/>
              <a:cs typeface="Arial"/>
            </a:endParaRPr>
          </a:p>
          <a:p>
            <a:pPr marR="21590" lvl="0">
              <a:lnSpc>
                <a:spcPct val="100000"/>
              </a:lnSpc>
              <a:spcBef>
                <a:spcPts val="600"/>
              </a:spcBef>
              <a:spcAft>
                <a:spcPts val="600"/>
              </a:spcAft>
              <a:buFont typeface="Courier New" panose="02070309020205020404" pitchFamily="49" charset="0"/>
              <a:buChar char="o"/>
            </a:pPr>
            <a:r>
              <a:rPr lang="en-GB" sz="1800">
                <a:effectLst/>
                <a:latin typeface="Arial"/>
                <a:ea typeface="Calibri"/>
                <a:cs typeface="Arial"/>
              </a:rPr>
              <a:t>diarrhoea, nausea, vomiting</a:t>
            </a:r>
            <a:endParaRPr lang="en-GB" sz="1800">
              <a:highlight>
                <a:srgbClr val="FFFF00"/>
              </a:highlight>
              <a:latin typeface="Arial"/>
              <a:ea typeface="Calibri"/>
              <a:cs typeface="Arial"/>
            </a:endParaRPr>
          </a:p>
          <a:p>
            <a:pPr marR="21590">
              <a:lnSpc>
                <a:spcPct val="100000"/>
              </a:lnSpc>
              <a:spcBef>
                <a:spcPts val="600"/>
              </a:spcBef>
              <a:spcAft>
                <a:spcPts val="600"/>
              </a:spcAft>
              <a:buFont typeface="Courier New" panose="02070309020205020404" pitchFamily="49" charset="0"/>
              <a:buChar char="o"/>
            </a:pPr>
            <a:r>
              <a:rPr lang="en-GB" sz="1800">
                <a:effectLst/>
                <a:latin typeface="Arial"/>
                <a:ea typeface="Calibri"/>
                <a:cs typeface="Arial"/>
              </a:rPr>
              <a:t>muscle and or joint pain</a:t>
            </a:r>
            <a:r>
              <a:rPr lang="en-GB" sz="1800">
                <a:latin typeface="Arial"/>
                <a:ea typeface="Calibri"/>
                <a:cs typeface="Arial"/>
              </a:rPr>
              <a:t> and stiffness</a:t>
            </a:r>
            <a:endParaRPr lang="en-GB" sz="1800">
              <a:effectLst/>
              <a:latin typeface="Arial"/>
              <a:ea typeface="Calibri"/>
              <a:cs typeface="Arial"/>
            </a:endParaRPr>
          </a:p>
          <a:p>
            <a:pPr marR="21590" lvl="0">
              <a:lnSpc>
                <a:spcPct val="100000"/>
              </a:lnSpc>
              <a:spcBef>
                <a:spcPts val="600"/>
              </a:spcBef>
              <a:spcAft>
                <a:spcPts val="600"/>
              </a:spcAft>
              <a:buFont typeface="Courier New" panose="02070309020205020404" pitchFamily="49" charset="0"/>
              <a:buChar char="o"/>
            </a:pPr>
            <a:r>
              <a:rPr lang="en-GB" sz="1800">
                <a:effectLst/>
                <a:latin typeface="Arial"/>
                <a:ea typeface="Calibri"/>
                <a:cs typeface="Arial"/>
              </a:rPr>
              <a:t>enlarged lymph nodes more likely after the booster dose than after the primary dose</a:t>
            </a:r>
          </a:p>
          <a:p>
            <a:pPr marR="21590" lvl="0">
              <a:lnSpc>
                <a:spcPct val="100000"/>
              </a:lnSpc>
              <a:spcBef>
                <a:spcPts val="600"/>
              </a:spcBef>
              <a:spcAft>
                <a:spcPts val="600"/>
              </a:spcAft>
              <a:buFont typeface="Courier New" panose="02070309020205020404" pitchFamily="49" charset="0"/>
              <a:buChar char="o"/>
            </a:pPr>
            <a:r>
              <a:rPr lang="en-GB" sz="1800">
                <a:effectLst/>
                <a:latin typeface="Arial"/>
                <a:ea typeface="Calibri"/>
                <a:cs typeface="Arial"/>
              </a:rPr>
              <a:t>tiredness, chills and fever</a:t>
            </a:r>
          </a:p>
          <a:p>
            <a:pPr marR="21590" lvl="0">
              <a:lnSpc>
                <a:spcPct val="100000"/>
              </a:lnSpc>
              <a:spcBef>
                <a:spcPts val="600"/>
              </a:spcBef>
              <a:spcAft>
                <a:spcPts val="600"/>
              </a:spcAft>
              <a:buFont typeface="Courier New" panose="02070309020205020404" pitchFamily="49" charset="0"/>
              <a:buChar char="o"/>
            </a:pPr>
            <a:r>
              <a:rPr lang="en-GB" sz="1800">
                <a:effectLst/>
                <a:latin typeface="Arial"/>
                <a:ea typeface="Calibri"/>
                <a:cs typeface="Arial"/>
              </a:rPr>
              <a:t>rash </a:t>
            </a:r>
            <a:endParaRPr lang="en-GB" sz="1800">
              <a:latin typeface="Arial"/>
              <a:ea typeface="Calibri"/>
              <a:cs typeface="Arial"/>
            </a:endParaRPr>
          </a:p>
          <a:p>
            <a:pPr marR="21590">
              <a:lnSpc>
                <a:spcPct val="100000"/>
              </a:lnSpc>
              <a:spcBef>
                <a:spcPts val="600"/>
              </a:spcBef>
              <a:spcAft>
                <a:spcPts val="600"/>
              </a:spcAft>
              <a:buFont typeface="Courier New" panose="02070309020205020404" pitchFamily="49" charset="0"/>
              <a:buChar char="o"/>
            </a:pPr>
            <a:r>
              <a:rPr lang="en-GB" sz="1800">
                <a:effectLst/>
                <a:latin typeface="Arial"/>
                <a:ea typeface="Calibri"/>
                <a:cs typeface="Arial"/>
              </a:rPr>
              <a:t>injection site pain, redness, </a:t>
            </a:r>
            <a:r>
              <a:rPr lang="en-GB" sz="1800">
                <a:latin typeface="Arial"/>
                <a:ea typeface="Calibri"/>
                <a:cs typeface="Arial"/>
              </a:rPr>
              <a:t>rash </a:t>
            </a:r>
            <a:r>
              <a:rPr lang="en-GB" sz="1800">
                <a:effectLst/>
                <a:latin typeface="Arial"/>
                <a:ea typeface="Calibri"/>
                <a:cs typeface="Arial"/>
              </a:rPr>
              <a:t>itching and swelling. For Moderna Spikevax</a:t>
            </a:r>
            <a:r>
              <a:rPr lang="en-GB" sz="1800" baseline="30000">
                <a:effectLst/>
                <a:latin typeface="Arial"/>
                <a:ea typeface="Calibri"/>
                <a:cs typeface="Arial"/>
              </a:rPr>
              <a:t>®▼</a:t>
            </a:r>
            <a:r>
              <a:rPr lang="en-GB" sz="1800">
                <a:effectLst/>
                <a:latin typeface="Arial"/>
                <a:ea typeface="Calibri"/>
                <a:cs typeface="Arial"/>
              </a:rPr>
              <a:t>JN.1, these injection site reactions could be delayed in onset on average 9-11 days post vaccination. Duration of the reaction is on average 4 days </a:t>
            </a:r>
          </a:p>
          <a:p>
            <a:pPr marL="342900" marR="21590" lvl="0" indent="-342900">
              <a:lnSpc>
                <a:spcPct val="107000"/>
              </a:lnSpc>
              <a:spcBef>
                <a:spcPts val="600"/>
              </a:spcBef>
              <a:spcAft>
                <a:spcPts val="600"/>
              </a:spcAft>
              <a:buFont typeface="Wingdings" panose="05000000000000000000" pitchFamily="2" charset="2"/>
              <a:buChar char=""/>
            </a:pPr>
            <a:endParaRPr lang="en-GB" sz="2000">
              <a:effectLst/>
              <a:latin typeface="Arial"/>
              <a:ea typeface="Calibri"/>
              <a:cs typeface="Arial"/>
            </a:endParaRPr>
          </a:p>
        </p:txBody>
      </p:sp>
      <p:sp>
        <p:nvSpPr>
          <p:cNvPr id="5" name="Slide Number Placeholder 4">
            <a:extLst>
              <a:ext uri="{FF2B5EF4-FFF2-40B4-BE49-F238E27FC236}">
                <a16:creationId xmlns:a16="http://schemas.microsoft.com/office/drawing/2014/main" id="{5C5FEAD5-5572-1DE1-7E8E-8C4A4D664EC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19384343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1EB84-08AA-491D-D38A-86AEE3C84305}"/>
              </a:ext>
            </a:extLst>
          </p:cNvPr>
          <p:cNvSpPr>
            <a:spLocks noGrp="1"/>
          </p:cNvSpPr>
          <p:nvPr>
            <p:ph type="title"/>
          </p:nvPr>
        </p:nvSpPr>
        <p:spPr>
          <a:xfrm>
            <a:off x="0" y="-30202"/>
            <a:ext cx="12192000" cy="599551"/>
          </a:xfrm>
        </p:spPr>
        <p:txBody>
          <a:bodyPr/>
          <a:lstStyle/>
          <a:p>
            <a:pPr algn="ctr"/>
            <a:r>
              <a:rPr lang="en-GB" sz="3600" b="1"/>
              <a:t>Myocarditis and pericarditis</a:t>
            </a:r>
            <a:endParaRPr lang="en-GB" sz="3600"/>
          </a:p>
        </p:txBody>
      </p:sp>
      <p:sp>
        <p:nvSpPr>
          <p:cNvPr id="3" name="Content Placeholder 2">
            <a:extLst>
              <a:ext uri="{FF2B5EF4-FFF2-40B4-BE49-F238E27FC236}">
                <a16:creationId xmlns:a16="http://schemas.microsoft.com/office/drawing/2014/main" id="{98E1C858-1EB7-D7C0-C3E0-9277998BC349}"/>
              </a:ext>
            </a:extLst>
          </p:cNvPr>
          <p:cNvSpPr>
            <a:spLocks noGrp="1"/>
          </p:cNvSpPr>
          <p:nvPr>
            <p:ph idx="1"/>
          </p:nvPr>
        </p:nvSpPr>
        <p:spPr>
          <a:xfrm>
            <a:off x="162647" y="882336"/>
            <a:ext cx="11866706" cy="5093328"/>
          </a:xfrm>
        </p:spPr>
        <p:txBody>
          <a:bodyPr lIns="91440" tIns="45720" rIns="91440" bIns="45720" anchor="t"/>
          <a:lstStyle/>
          <a:p>
            <a:r>
              <a:rPr lang="en-GB" sz="1800" dirty="0"/>
              <a:t>Cases of myocarditis and pericarditis have been reported rarely after COVID-19 vaccination. Cases have been observed more often after the second vaccination, and more often in younger males</a:t>
            </a:r>
            <a:endParaRPr lang="en-GB" sz="1800" dirty="0">
              <a:cs typeface="Arial"/>
            </a:endParaRPr>
          </a:p>
          <a:p>
            <a:r>
              <a:rPr lang="en-GB" sz="1800" dirty="0">
                <a:ea typeface="+mn-lt"/>
                <a:cs typeface="+mn-lt"/>
              </a:rPr>
              <a:t>Although now licensed from 6 months of age, Moderna Spikevax COVID-19 vaccines are not recommended for use in individuals of less than 18 years of age because of the slightly higher risk of myocarditis/pericarditis compared to Pfizer vaccines </a:t>
            </a:r>
            <a:r>
              <a:rPr lang="en-GB" sz="1800" dirty="0">
                <a:ea typeface="+mn-lt"/>
                <a:cs typeface="+mn-lt"/>
                <a:hlinkClick r:id="rId3"/>
              </a:rPr>
              <a:t>COVID-19 vaccine information for healthcare practitioners</a:t>
            </a:r>
            <a:r>
              <a:rPr lang="en-GB" sz="1800" dirty="0">
                <a:ea typeface="+mn-lt"/>
                <a:cs typeface="+mn-lt"/>
              </a:rPr>
              <a:t> </a:t>
            </a:r>
            <a:endParaRPr lang="en-GB" sz="1800" dirty="0"/>
          </a:p>
          <a:p>
            <a:r>
              <a:rPr lang="en-GB" sz="1800" dirty="0"/>
              <a:t>If an individual develops myocarditis or pericarditis following the first COVID-19 vaccination they should be assessed by an appropriate clinician to determine whether it is likely to be vaccine related </a:t>
            </a:r>
            <a:endParaRPr lang="en-GB" sz="1800" dirty="0">
              <a:cs typeface="Arial"/>
            </a:endParaRPr>
          </a:p>
          <a:p>
            <a:pPr marL="0" indent="0" algn="ctr">
              <a:buNone/>
            </a:pPr>
            <a:r>
              <a:rPr lang="en-GB" sz="1800" dirty="0">
                <a:hlinkClick r:id="rId4"/>
              </a:rPr>
              <a:t>https://www.gov.uk/government/publications/myocarditis-and-pericarditis-after-covid-19-vaccination/myocarditis-and-pericarditis-after-covid-19-vaccination-guidance-for-healthcare-professionals</a:t>
            </a:r>
            <a:endParaRPr lang="en-GB" sz="1800" dirty="0"/>
          </a:p>
          <a:p>
            <a:r>
              <a:rPr lang="en-GB" sz="1800" dirty="0"/>
              <a:t>Healthcare professionals should be alert to the signs and symptoms of myocarditis and pericarditis. Vaccinees (including parents or caregivers) should be instructed to seek immediate medical attention if they develop symptoms indicative of myocarditis or pericarditis such as (acute and persisting) chest pain, shortness of breath, or palpitations following vaccination. Healthcare professionals should consult guidance and/or specialists to diagnose and treat this condition. </a:t>
            </a:r>
            <a:r>
              <a:rPr lang="en-GB" sz="1800" dirty="0">
                <a:hlinkClick r:id="rId5"/>
              </a:rPr>
              <a:t>Green Book COVID-19 chapter 14a</a:t>
            </a:r>
            <a:r>
              <a:rPr lang="en-GB" sz="1800" dirty="0"/>
              <a:t> </a:t>
            </a:r>
            <a:endParaRPr lang="en-GB" sz="1800" dirty="0">
              <a:cs typeface="Arial"/>
            </a:endParaRPr>
          </a:p>
          <a:p>
            <a:r>
              <a:rPr lang="en-GB" sz="1800" dirty="0"/>
              <a:t>As the mechanism of action and risk of recurrence of myocarditis and pericarditis are being investigated, the current advice is that an individual’s second or subsequent doses should be deferred pending further investigation and careful consideration of the risks and benefits</a:t>
            </a:r>
            <a:endParaRPr lang="en-GB" sz="1800" b="1" dirty="0"/>
          </a:p>
          <a:p>
            <a:pPr marL="0" indent="0">
              <a:buNone/>
            </a:pPr>
            <a:endParaRPr lang="en-GB" sz="1800"/>
          </a:p>
        </p:txBody>
      </p:sp>
      <p:sp>
        <p:nvSpPr>
          <p:cNvPr id="5" name="Slide Number Placeholder 4">
            <a:extLst>
              <a:ext uri="{FF2B5EF4-FFF2-40B4-BE49-F238E27FC236}">
                <a16:creationId xmlns:a16="http://schemas.microsoft.com/office/drawing/2014/main" id="{70E79CEC-C48E-7087-5CD6-96EC6046F62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31554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5483A-78F0-4CF2-A218-0ABE8556EE2C}"/>
              </a:ext>
            </a:extLst>
          </p:cNvPr>
          <p:cNvSpPr>
            <a:spLocks noGrp="1"/>
          </p:cNvSpPr>
          <p:nvPr>
            <p:ph type="title"/>
          </p:nvPr>
        </p:nvSpPr>
        <p:spPr>
          <a:xfrm>
            <a:off x="838200" y="50800"/>
            <a:ext cx="10515600" cy="1325563"/>
          </a:xfrm>
        </p:spPr>
        <p:txBody>
          <a:bodyPr/>
          <a:lstStyle/>
          <a:p>
            <a:pPr algn="ctr"/>
            <a:r>
              <a:rPr lang="en-GB" sz="3600" b="1"/>
              <a:t>Guillain-Barré syndrome (GBS)</a:t>
            </a:r>
          </a:p>
        </p:txBody>
      </p:sp>
      <p:sp>
        <p:nvSpPr>
          <p:cNvPr id="3" name="Content Placeholder 2">
            <a:extLst>
              <a:ext uri="{FF2B5EF4-FFF2-40B4-BE49-F238E27FC236}">
                <a16:creationId xmlns:a16="http://schemas.microsoft.com/office/drawing/2014/main" id="{ED327B03-C3BD-E3CE-A027-9A89FCB929BB}"/>
              </a:ext>
            </a:extLst>
          </p:cNvPr>
          <p:cNvSpPr>
            <a:spLocks noGrp="1"/>
          </p:cNvSpPr>
          <p:nvPr>
            <p:ph idx="1"/>
          </p:nvPr>
        </p:nvSpPr>
        <p:spPr>
          <a:xfrm>
            <a:off x="419196" y="607549"/>
            <a:ext cx="10613923" cy="4351338"/>
          </a:xfrm>
        </p:spPr>
        <p:txBody>
          <a:bodyPr/>
          <a:lstStyle/>
          <a:p>
            <a:r>
              <a:rPr lang="en-GB" sz="2000"/>
              <a:t>Very rare reports have been received of GBS following COVID-19 vaccination, so healthcare professionals should be alert to the signs and symptoms of GBS to ensure correct diagnosis and to rule out other causes, in order to initiate adequate supportive care and treatment </a:t>
            </a:r>
          </a:p>
          <a:p>
            <a:r>
              <a:rPr lang="en-GB" sz="2000"/>
              <a:t>A very small number of cases of Guillain-Barre Syndrome (GBS) have been reported after Moderna vaccination but these reports have not reached the number expected to occur by chance in the immunised population</a:t>
            </a:r>
          </a:p>
          <a:p>
            <a:r>
              <a:rPr lang="en-GB" sz="2000"/>
              <a:t>Individuals who have a history of GBS should be vaccinated as recommended for their age and underlying risk status. Cases of GBS reported following vaccination may occur by chance (the background rate of GBS is 2 per 100,000 per year in the population) and no causal mechanism with COVID-19 vaccination has been proven </a:t>
            </a:r>
          </a:p>
          <a:p>
            <a:r>
              <a:rPr lang="en-GB" sz="2000"/>
              <a:t>There is evidence to suggest that having had a prior diagnosis of GBS does not predispose an individual to further episodes of GBS when immunised with other vaccines (Baxter et al, 2012) and for the Pfizer BioNTech COVID-19 vaccine (Shapiro Ben David et al, 2021) </a:t>
            </a:r>
          </a:p>
          <a:p>
            <a:r>
              <a:rPr lang="en-GB" sz="2000"/>
              <a:t>In those who are diagnosed with GBS after the first dose of vaccine, the balance of risk benefit is in favour of completing a full COVID-19 vaccination schedule. </a:t>
            </a:r>
            <a:r>
              <a:rPr lang="en-GB" sz="2000">
                <a:hlinkClick r:id="rId2"/>
              </a:rPr>
              <a:t>Green Book COVID-19 chapter 14a</a:t>
            </a:r>
            <a:r>
              <a:rPr lang="en-GB" sz="2000"/>
              <a:t> </a:t>
            </a:r>
          </a:p>
        </p:txBody>
      </p:sp>
      <p:sp>
        <p:nvSpPr>
          <p:cNvPr id="5" name="Slide Number Placeholder 4">
            <a:extLst>
              <a:ext uri="{FF2B5EF4-FFF2-40B4-BE49-F238E27FC236}">
                <a16:creationId xmlns:a16="http://schemas.microsoft.com/office/drawing/2014/main" id="{60612DBF-B56E-1BCE-BE09-A62B3B6E95C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2645591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E271E-9C51-97D0-619F-314E0755087C}"/>
              </a:ext>
            </a:extLst>
          </p:cNvPr>
          <p:cNvSpPr>
            <a:spLocks noGrp="1"/>
          </p:cNvSpPr>
          <p:nvPr>
            <p:ph type="title"/>
          </p:nvPr>
        </p:nvSpPr>
        <p:spPr>
          <a:xfrm>
            <a:off x="1" y="320675"/>
            <a:ext cx="12280490" cy="1325563"/>
          </a:xfrm>
        </p:spPr>
        <p:txBody>
          <a:bodyPr/>
          <a:lstStyle/>
          <a:p>
            <a:r>
              <a:rPr lang="en-GB" sz="3600" b="1">
                <a:effectLst/>
                <a:ea typeface="Times New Roman" panose="02020603050405020304" pitchFamily="18" charset="0"/>
              </a:rPr>
              <a:t>Individuals with a history of immune thrombocytopenia </a:t>
            </a:r>
            <a:endParaRPr lang="en-GB" sz="3600" b="1"/>
          </a:p>
        </p:txBody>
      </p:sp>
      <p:sp>
        <p:nvSpPr>
          <p:cNvPr id="3" name="Content Placeholder 2">
            <a:extLst>
              <a:ext uri="{FF2B5EF4-FFF2-40B4-BE49-F238E27FC236}">
                <a16:creationId xmlns:a16="http://schemas.microsoft.com/office/drawing/2014/main" id="{99A197E7-13AF-8AFD-A648-69A6B6711DC0}"/>
              </a:ext>
            </a:extLst>
          </p:cNvPr>
          <p:cNvSpPr>
            <a:spLocks noGrp="1"/>
          </p:cNvSpPr>
          <p:nvPr>
            <p:ph idx="1"/>
          </p:nvPr>
        </p:nvSpPr>
        <p:spPr>
          <a:xfrm>
            <a:off x="602226" y="1253331"/>
            <a:ext cx="10515600" cy="4351338"/>
          </a:xfrm>
        </p:spPr>
        <p:txBody>
          <a:bodyPr/>
          <a:lstStyle/>
          <a:p>
            <a:pPr fontAlgn="base" hangingPunct="0">
              <a:lnSpc>
                <a:spcPct val="107000"/>
              </a:lnSpc>
              <a:spcBef>
                <a:spcPts val="600"/>
              </a:spcBef>
              <a:spcAft>
                <a:spcPts val="600"/>
              </a:spcAft>
              <a:tabLst>
                <a:tab pos="2865755" algn="ctr"/>
                <a:tab pos="5731510" algn="r"/>
                <a:tab pos="457200" algn="l"/>
                <a:tab pos="2637155" algn="ctr"/>
                <a:tab pos="5274310" algn="r"/>
              </a:tabLst>
            </a:pPr>
            <a:r>
              <a:rPr lang="x-none" sz="2800">
                <a:effectLst/>
                <a:latin typeface="Arial" panose="020B0604020202020204" pitchFamily="34" charset="0"/>
                <a:ea typeface="Times New Roman" panose="02020603050405020304" pitchFamily="18" charset="0"/>
                <a:cs typeface="Arial" panose="020B0604020202020204" pitchFamily="34" charset="0"/>
              </a:rPr>
              <a:t>Individuals with a history of </a:t>
            </a:r>
            <a:r>
              <a:rPr lang="en-GB" sz="2800">
                <a:effectLst/>
                <a:latin typeface="Arial" panose="020B0604020202020204" pitchFamily="34" charset="0"/>
                <a:ea typeface="Times New Roman" panose="02020603050405020304" pitchFamily="18" charset="0"/>
                <a:cs typeface="Arial" panose="020B0604020202020204" pitchFamily="34" charset="0"/>
              </a:rPr>
              <a:t>immune thrombocytopenia (ITP)  may experience a fall in their platelet count. </a:t>
            </a:r>
            <a:r>
              <a:rPr lang="x-none" sz="2800">
                <a:effectLst/>
                <a:latin typeface="Arial" panose="020B0604020202020204" pitchFamily="34" charset="0"/>
                <a:ea typeface="Times New Roman" panose="02020603050405020304" pitchFamily="18" charset="0"/>
                <a:cs typeface="Arial" panose="020B0604020202020204" pitchFamily="34" charset="0"/>
              </a:rPr>
              <a:t>Guidance produced by the UK ITP Forum Working Party therefore recommends a platelet count</a:t>
            </a:r>
            <a:r>
              <a:rPr lang="en-GB" sz="2800">
                <a:effectLst/>
                <a:latin typeface="Arial" panose="020B0604020202020204" pitchFamily="34" charset="0"/>
                <a:ea typeface="Times New Roman" panose="02020603050405020304" pitchFamily="18" charset="0"/>
                <a:cs typeface="Arial" panose="020B0604020202020204" pitchFamily="34" charset="0"/>
              </a:rPr>
              <a:t> check  for  individuals with a history of ITP, </a:t>
            </a:r>
            <a:r>
              <a:rPr lang="x-none" sz="2800">
                <a:effectLst/>
                <a:latin typeface="Arial" panose="020B0604020202020204" pitchFamily="34" charset="0"/>
                <a:ea typeface="Times New Roman" panose="02020603050405020304" pitchFamily="18" charset="0"/>
                <a:cs typeface="Arial" panose="020B0604020202020204" pitchFamily="34" charset="0"/>
              </a:rPr>
              <a:t>2-5 days after </a:t>
            </a:r>
            <a:r>
              <a:rPr lang="en-GB" sz="2800">
                <a:effectLst/>
                <a:latin typeface="Arial" panose="020B0604020202020204" pitchFamily="34" charset="0"/>
                <a:ea typeface="Times New Roman" panose="02020603050405020304" pitchFamily="18" charset="0"/>
                <a:cs typeface="Arial" panose="020B0604020202020204" pitchFamily="34" charset="0"/>
              </a:rPr>
              <a:t>receiving </a:t>
            </a:r>
            <a:r>
              <a:rPr lang="x-none" sz="2800">
                <a:effectLst/>
                <a:latin typeface="Arial" panose="020B0604020202020204" pitchFamily="34" charset="0"/>
                <a:ea typeface="Times New Roman" panose="02020603050405020304" pitchFamily="18" charset="0"/>
                <a:cs typeface="Arial" panose="020B0604020202020204" pitchFamily="34" charset="0"/>
              </a:rPr>
              <a:t>the </a:t>
            </a:r>
            <a:r>
              <a:rPr lang="en-GB" sz="2800">
                <a:effectLst/>
                <a:latin typeface="Arial" panose="020B0604020202020204" pitchFamily="34" charset="0"/>
                <a:ea typeface="Times New Roman" panose="02020603050405020304" pitchFamily="18" charset="0"/>
                <a:cs typeface="Arial" panose="020B0604020202020204" pitchFamily="34" charset="0"/>
              </a:rPr>
              <a:t>COVID-19 </a:t>
            </a:r>
            <a:r>
              <a:rPr lang="x-none" sz="2800">
                <a:effectLst/>
                <a:latin typeface="Arial" panose="020B0604020202020204" pitchFamily="34" charset="0"/>
                <a:ea typeface="Times New Roman" panose="02020603050405020304" pitchFamily="18" charset="0"/>
                <a:cs typeface="Arial" panose="020B0604020202020204" pitchFamily="34" charset="0"/>
              </a:rPr>
              <a:t>vaccine</a:t>
            </a:r>
            <a:r>
              <a:rPr lang="en-GB" sz="2800">
                <a:effectLst/>
                <a:latin typeface="Arial" panose="020B0604020202020204" pitchFamily="34" charset="0"/>
                <a:ea typeface="Times New Roman" panose="02020603050405020304" pitchFamily="18" charset="0"/>
                <a:cs typeface="Arial" panose="020B0604020202020204" pitchFamily="34" charset="0"/>
              </a:rPr>
              <a:t>.</a:t>
            </a:r>
            <a:r>
              <a:rPr lang="x-none" sz="2800">
                <a:effectLst/>
                <a:latin typeface="Arial" panose="020B0604020202020204" pitchFamily="34" charset="0"/>
                <a:ea typeface="Times New Roman" panose="02020603050405020304" pitchFamily="18" charset="0"/>
                <a:cs typeface="Arial" panose="020B0604020202020204" pitchFamily="34" charset="0"/>
              </a:rPr>
              <a:t> (</a:t>
            </a:r>
            <a:r>
              <a:rPr lang="x-none" sz="2800" u="sng">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2"/>
              </a:rPr>
              <a:t>British Society for Haematology-COVID-19</a:t>
            </a:r>
            <a:r>
              <a:rPr lang="x-none" sz="2800">
                <a:effectLst/>
                <a:latin typeface="Arial" panose="020B0604020202020204" pitchFamily="34" charset="0"/>
                <a:ea typeface="Times New Roman" panose="02020603050405020304" pitchFamily="18" charset="0"/>
                <a:cs typeface="Arial" panose="020B0604020202020204" pitchFamily="34" charset="0"/>
              </a:rPr>
              <a:t>).</a:t>
            </a:r>
            <a:endParaRPr lang="en-GB" sz="3200">
              <a:effectLst/>
              <a:latin typeface="Arial" panose="020B0604020202020204" pitchFamily="34" charset="0"/>
              <a:ea typeface="Times New Roman" panose="02020603050405020304" pitchFamily="18" charset="0"/>
              <a:cs typeface="Times New Roman" panose="02020603050405020304" pitchFamily="18" charset="0"/>
            </a:endParaRPr>
          </a:p>
          <a:p>
            <a:endParaRPr lang="en-GB"/>
          </a:p>
        </p:txBody>
      </p:sp>
      <p:sp>
        <p:nvSpPr>
          <p:cNvPr id="5" name="Slide Number Placeholder 4">
            <a:extLst>
              <a:ext uri="{FF2B5EF4-FFF2-40B4-BE49-F238E27FC236}">
                <a16:creationId xmlns:a16="http://schemas.microsoft.com/office/drawing/2014/main" id="{33B72BD6-DBD8-EFDB-9A01-0D2DB7FB786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10399170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D6B72D-FC3E-4DB6-EDA2-923C51837090}"/>
              </a:ext>
            </a:extLst>
          </p:cNvPr>
          <p:cNvSpPr>
            <a:spLocks noGrp="1"/>
          </p:cNvSpPr>
          <p:nvPr>
            <p:ph type="title"/>
          </p:nvPr>
        </p:nvSpPr>
        <p:spPr/>
        <p:txBody>
          <a:bodyPr/>
          <a:lstStyle/>
          <a:p>
            <a:r>
              <a:rPr lang="en-GB" sz="3600" b="1"/>
              <a:t>Capillary leak syndrome</a:t>
            </a:r>
          </a:p>
        </p:txBody>
      </p:sp>
      <p:sp>
        <p:nvSpPr>
          <p:cNvPr id="3" name="Content Placeholder 2">
            <a:extLst>
              <a:ext uri="{FF2B5EF4-FFF2-40B4-BE49-F238E27FC236}">
                <a16:creationId xmlns:a16="http://schemas.microsoft.com/office/drawing/2014/main" id="{DF1C78FB-B96E-95AE-0EAB-A4F388151A4F}"/>
              </a:ext>
            </a:extLst>
          </p:cNvPr>
          <p:cNvSpPr>
            <a:spLocks noGrp="1"/>
          </p:cNvSpPr>
          <p:nvPr>
            <p:ph idx="1"/>
          </p:nvPr>
        </p:nvSpPr>
        <p:spPr>
          <a:xfrm>
            <a:off x="838200" y="1507126"/>
            <a:ext cx="10515600" cy="4351338"/>
          </a:xfrm>
        </p:spPr>
        <p:txBody>
          <a:bodyPr/>
          <a:lstStyle/>
          <a:p>
            <a:r>
              <a:rPr lang="en-GB" sz="2400"/>
              <a:t>Extremely rare reports of capillary leak syndrome have been reported after Moderna vaccines in individuals with a prior history of this condition. </a:t>
            </a:r>
          </a:p>
          <a:p>
            <a:r>
              <a:rPr lang="en-GB" sz="2400"/>
              <a:t>Individuals with a history of capillary leak syndrome, should be carefully counselled about the risks and benefits of vaccination and advice from a specialist should be sought.</a:t>
            </a:r>
          </a:p>
        </p:txBody>
      </p:sp>
      <p:sp>
        <p:nvSpPr>
          <p:cNvPr id="5" name="Slide Number Placeholder 4">
            <a:extLst>
              <a:ext uri="{FF2B5EF4-FFF2-40B4-BE49-F238E27FC236}">
                <a16:creationId xmlns:a16="http://schemas.microsoft.com/office/drawing/2014/main" id="{EB309E04-0D85-1E09-F6BE-9FEC95612D9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41512911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7A25B-62B6-ED9B-37C8-A5B2F01E8321}"/>
              </a:ext>
            </a:extLst>
          </p:cNvPr>
          <p:cNvSpPr>
            <a:spLocks noGrp="1"/>
          </p:cNvSpPr>
          <p:nvPr>
            <p:ph type="title"/>
          </p:nvPr>
        </p:nvSpPr>
        <p:spPr/>
        <p:txBody>
          <a:bodyPr/>
          <a:lstStyle/>
          <a:p>
            <a:pPr algn="ctr"/>
            <a:r>
              <a:rPr lang="en-GB" sz="3600" b="1"/>
              <a:t>Erythema multiforme</a:t>
            </a:r>
          </a:p>
        </p:txBody>
      </p:sp>
      <p:sp>
        <p:nvSpPr>
          <p:cNvPr id="3" name="Content Placeholder 2">
            <a:extLst>
              <a:ext uri="{FF2B5EF4-FFF2-40B4-BE49-F238E27FC236}">
                <a16:creationId xmlns:a16="http://schemas.microsoft.com/office/drawing/2014/main" id="{6F1E20C3-92E1-BCDD-003A-C2AFDA80CA0F}"/>
              </a:ext>
            </a:extLst>
          </p:cNvPr>
          <p:cNvSpPr>
            <a:spLocks noGrp="1"/>
          </p:cNvSpPr>
          <p:nvPr>
            <p:ph idx="1"/>
          </p:nvPr>
        </p:nvSpPr>
        <p:spPr>
          <a:xfrm>
            <a:off x="730623" y="1108449"/>
            <a:ext cx="10515600" cy="4351338"/>
          </a:xfrm>
        </p:spPr>
        <p:txBody>
          <a:bodyPr/>
          <a:lstStyle/>
          <a:p>
            <a:r>
              <a:rPr lang="en-GB"/>
              <a:t>A number of cases of erythema multiforme (EM) have been reported after Moderna and Pfizer mRNA vaccinations.</a:t>
            </a:r>
          </a:p>
          <a:p>
            <a:r>
              <a:rPr lang="en-GB"/>
              <a:t>These reports appear to be consistent with EM minor, with no fatalities.</a:t>
            </a:r>
          </a:p>
          <a:p>
            <a:r>
              <a:rPr lang="en-GB"/>
              <a:t>MHRA have consulted dermatology experts who consider EM an uncommon, benign and self-limiting condition which could plausibly be triggered by COVID-19 vaccination; although overreporting due to misdiagnosis was possible.</a:t>
            </a:r>
          </a:p>
          <a:p>
            <a:r>
              <a:rPr lang="en-GB"/>
              <a:t>A past history of EM is not a contraindication for vaccination.</a:t>
            </a:r>
          </a:p>
        </p:txBody>
      </p:sp>
      <p:sp>
        <p:nvSpPr>
          <p:cNvPr id="5" name="Slide Number Placeholder 4">
            <a:extLst>
              <a:ext uri="{FF2B5EF4-FFF2-40B4-BE49-F238E27FC236}">
                <a16:creationId xmlns:a16="http://schemas.microsoft.com/office/drawing/2014/main" id="{BBCB8BFF-D600-778C-E3FD-D8F1AB571CF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4878541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64347-7833-43AF-A624-44D3DCC72407}"/>
              </a:ext>
            </a:extLst>
          </p:cNvPr>
          <p:cNvSpPr>
            <a:spLocks noGrp="1"/>
          </p:cNvSpPr>
          <p:nvPr>
            <p:ph type="title"/>
          </p:nvPr>
        </p:nvSpPr>
        <p:spPr>
          <a:xfrm>
            <a:off x="620112" y="167947"/>
            <a:ext cx="10515600" cy="703387"/>
          </a:xfrm>
        </p:spPr>
        <p:txBody>
          <a:bodyPr/>
          <a:lstStyle/>
          <a:p>
            <a:r>
              <a:rPr lang="en-GB" sz="3600" b="1"/>
              <a:t>Pregnancy</a:t>
            </a:r>
          </a:p>
        </p:txBody>
      </p:sp>
      <p:sp>
        <p:nvSpPr>
          <p:cNvPr id="3" name="Content Placeholder 2">
            <a:extLst>
              <a:ext uri="{FF2B5EF4-FFF2-40B4-BE49-F238E27FC236}">
                <a16:creationId xmlns:a16="http://schemas.microsoft.com/office/drawing/2014/main" id="{8E41D817-E60E-4C3E-94B2-B3830CB821DA}"/>
              </a:ext>
            </a:extLst>
          </p:cNvPr>
          <p:cNvSpPr>
            <a:spLocks noGrp="1"/>
          </p:cNvSpPr>
          <p:nvPr>
            <p:ph idx="1"/>
          </p:nvPr>
        </p:nvSpPr>
        <p:spPr>
          <a:xfrm>
            <a:off x="620112" y="1159781"/>
            <a:ext cx="11398410" cy="5196569"/>
          </a:xfrm>
        </p:spPr>
        <p:txBody>
          <a:bodyPr/>
          <a:lstStyle/>
          <a:p>
            <a:r>
              <a:rPr lang="en-GB" sz="2000"/>
              <a:t>No data are available yet regarding the use of Moderna Spikevax JN.1 during pregnancy. </a:t>
            </a:r>
          </a:p>
          <a:p>
            <a:r>
              <a:rPr lang="en-GB" sz="2000"/>
              <a:t>However, a large amount of observational data from pregnant women vaccinated with Spikevax (original) during the second and third trimester has </a:t>
            </a:r>
            <a:r>
              <a:rPr lang="en-GB" sz="2000" b="1" u="sng"/>
              <a:t>not</a:t>
            </a:r>
            <a:r>
              <a:rPr lang="en-GB" sz="2000"/>
              <a:t> shown an increase in adverse pregnancy outcomes. </a:t>
            </a:r>
          </a:p>
          <a:p>
            <a:r>
              <a:rPr lang="en-GB" sz="2000"/>
              <a:t>While data on pregnancy outcomes following vaccination during the first trimester are presently limited, no increased risk for miscarriage has been seen. </a:t>
            </a:r>
          </a:p>
          <a:p>
            <a:r>
              <a:rPr lang="en-GB" sz="2000"/>
              <a:t>Animal studies do not indicate direct or indirect harmful effects with respect to pregnancy, embryo/foetal development.</a:t>
            </a:r>
          </a:p>
          <a:p>
            <a:r>
              <a:rPr lang="en-GB" sz="2000" b="0" i="0">
                <a:solidFill>
                  <a:srgbClr val="002060"/>
                </a:solidFill>
                <a:effectLst/>
              </a:rPr>
              <a:t>Since differences between products are confined to the spike protein sequence, and there are no clinically meaningful differences in reactogenicity, Moderna Spikevax JN.1 can be used during pregnancy.</a:t>
            </a:r>
            <a:endParaRPr lang="en-GB" sz="2000" b="1" strike="sngStrike">
              <a:solidFill>
                <a:srgbClr val="002060"/>
              </a:solidFill>
            </a:endParaRPr>
          </a:p>
          <a:p>
            <a:pPr marL="0" indent="0" algn="ctr">
              <a:buNone/>
            </a:pPr>
            <a:endParaRPr lang="en-GB" sz="2000" b="1"/>
          </a:p>
          <a:p>
            <a:endParaRPr lang="en-GB" sz="2000" b="1"/>
          </a:p>
        </p:txBody>
      </p:sp>
      <p:sp>
        <p:nvSpPr>
          <p:cNvPr id="5" name="Slide Number Placeholder 4">
            <a:extLst>
              <a:ext uri="{FF2B5EF4-FFF2-40B4-BE49-F238E27FC236}">
                <a16:creationId xmlns:a16="http://schemas.microsoft.com/office/drawing/2014/main" id="{C0F9074E-95A0-440D-8EEF-7C00AB826EE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4" name="TextBox 3">
            <a:extLst>
              <a:ext uri="{FF2B5EF4-FFF2-40B4-BE49-F238E27FC236}">
                <a16:creationId xmlns:a16="http://schemas.microsoft.com/office/drawing/2014/main" id="{5AFD50B2-E353-11B2-41DB-25B79B7570E9}"/>
              </a:ext>
            </a:extLst>
          </p:cNvPr>
          <p:cNvSpPr txBox="1"/>
          <p:nvPr/>
        </p:nvSpPr>
        <p:spPr>
          <a:xfrm>
            <a:off x="641300" y="5656594"/>
            <a:ext cx="11286998"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212A73"/>
                </a:solidFill>
                <a:effectLst/>
                <a:uLnTx/>
                <a:uFillTx/>
                <a:latin typeface="Arial"/>
                <a:ea typeface="+mn-ea"/>
                <a:cs typeface="+mn-cs"/>
                <a:hlinkClick r:id="rId3"/>
              </a:rPr>
              <a:t>Spikevax JN.1 0.1 mg/mL dispersion for injection - Summary of Product Characteristics (SmPC) - (</a:t>
            </a:r>
            <a:r>
              <a:rPr kumimoji="0" lang="en-GB" sz="1600" b="0" i="0" u="none" strike="noStrike" kern="1200" cap="none" spc="0" normalizeH="0" baseline="0" noProof="0" err="1">
                <a:ln>
                  <a:noFill/>
                </a:ln>
                <a:solidFill>
                  <a:srgbClr val="212A73"/>
                </a:solidFill>
                <a:effectLst/>
                <a:uLnTx/>
                <a:uFillTx/>
                <a:latin typeface="Arial"/>
                <a:ea typeface="+mn-ea"/>
                <a:cs typeface="+mn-cs"/>
                <a:hlinkClick r:id="rId3"/>
              </a:rPr>
              <a:t>emc</a:t>
            </a:r>
            <a:r>
              <a:rPr kumimoji="0" lang="en-GB" sz="1600" b="0" i="0" u="none" strike="noStrike" kern="1200" cap="none" spc="0" normalizeH="0" baseline="0" noProof="0">
                <a:ln>
                  <a:noFill/>
                </a:ln>
                <a:solidFill>
                  <a:srgbClr val="212A73"/>
                </a:solidFill>
                <a:effectLst/>
                <a:uLnTx/>
                <a:uFillTx/>
                <a:latin typeface="Arial"/>
                <a:ea typeface="+mn-ea"/>
                <a:cs typeface="+mn-cs"/>
                <a:hlinkClick r:id="rId3"/>
              </a:rPr>
              <a:t>) (medicines.org.uk)</a:t>
            </a:r>
            <a:endParaRPr kumimoji="0" lang="en-GB" sz="16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36778642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6494D-05B9-4FC5-B818-3DD39746BCF3}"/>
              </a:ext>
            </a:extLst>
          </p:cNvPr>
          <p:cNvSpPr>
            <a:spLocks noGrp="1"/>
          </p:cNvSpPr>
          <p:nvPr>
            <p:ph type="title"/>
          </p:nvPr>
        </p:nvSpPr>
        <p:spPr>
          <a:xfrm>
            <a:off x="430924" y="559676"/>
            <a:ext cx="10515600" cy="715926"/>
          </a:xfrm>
        </p:spPr>
        <p:txBody>
          <a:bodyPr/>
          <a:lstStyle/>
          <a:p>
            <a:r>
              <a:rPr lang="en-GB" sz="3600" b="1">
                <a:solidFill>
                  <a:srgbClr val="212A73"/>
                </a:solidFill>
              </a:rPr>
              <a:t>Breastfeeding</a:t>
            </a:r>
          </a:p>
        </p:txBody>
      </p:sp>
      <p:sp>
        <p:nvSpPr>
          <p:cNvPr id="3" name="Content Placeholder 2">
            <a:extLst>
              <a:ext uri="{FF2B5EF4-FFF2-40B4-BE49-F238E27FC236}">
                <a16:creationId xmlns:a16="http://schemas.microsoft.com/office/drawing/2014/main" id="{60EB0861-CEDA-477C-8CB0-33102A842466}"/>
              </a:ext>
            </a:extLst>
          </p:cNvPr>
          <p:cNvSpPr>
            <a:spLocks noGrp="1"/>
          </p:cNvSpPr>
          <p:nvPr>
            <p:ph idx="1"/>
          </p:nvPr>
        </p:nvSpPr>
        <p:spPr>
          <a:xfrm>
            <a:off x="430925" y="1137115"/>
            <a:ext cx="11330151" cy="5401797"/>
          </a:xfrm>
        </p:spPr>
        <p:txBody>
          <a:bodyPr/>
          <a:lstStyle/>
          <a:p>
            <a:r>
              <a:rPr lang="en-GB" sz="2000"/>
              <a:t>No data are available yet regarding the use of Moderna Spikevax JN.1 during breastfeeding. </a:t>
            </a:r>
          </a:p>
          <a:p>
            <a:r>
              <a:rPr lang="en-GB" sz="2000"/>
              <a:t>However, no effects on the breastfed </a:t>
            </a:r>
            <a:r>
              <a:rPr lang="en-GB" sz="2000" err="1"/>
              <a:t>newborn</a:t>
            </a:r>
            <a:r>
              <a:rPr lang="en-GB" sz="2000"/>
              <a:t>/infant are anticipated since the systemic exposure of the breastfeeding woman to the vaccine is negligible. </a:t>
            </a:r>
          </a:p>
          <a:p>
            <a:r>
              <a:rPr lang="en-GB" sz="2000"/>
              <a:t>Observational data from women who were breastfeeding after vaccination with Spikevax (original) have not shown a risk for adverse effects in breastfed </a:t>
            </a:r>
            <a:r>
              <a:rPr lang="en-GB" sz="2000" err="1"/>
              <a:t>newborns</a:t>
            </a:r>
            <a:r>
              <a:rPr lang="en-GB" sz="2000"/>
              <a:t>/infants. Spikevax JN.1 can be used during breastfeeding. </a:t>
            </a:r>
          </a:p>
          <a:p>
            <a:pPr marL="0" indent="0">
              <a:buNone/>
            </a:pPr>
            <a:endParaRPr lang="en-GB" sz="2000"/>
          </a:p>
          <a:p>
            <a:pPr marL="0" indent="0">
              <a:buNone/>
            </a:pPr>
            <a:r>
              <a:rPr lang="en-GB" sz="3600" b="1">
                <a:latin typeface="+mj-lt"/>
              </a:rPr>
              <a:t>Fertility</a:t>
            </a:r>
          </a:p>
          <a:p>
            <a:r>
              <a:rPr lang="en-GB" sz="2000"/>
              <a:t>Animal studies do not indicate direct or indirect harmful effects with respect to reproductive toxicity.</a:t>
            </a:r>
          </a:p>
          <a:p>
            <a:r>
              <a:rPr lang="en-GB" sz="2000">
                <a:solidFill>
                  <a:srgbClr val="002060"/>
                </a:solidFill>
                <a:effectLst/>
                <a:latin typeface="Arial" panose="020B0604020202020204" pitchFamily="34" charset="0"/>
                <a:ea typeface="Calibri" panose="020F0502020204030204" pitchFamily="34" charset="0"/>
              </a:rPr>
              <a:t>There is no evidence to suggest that COVID-19 vaccines affect fertility.</a:t>
            </a:r>
            <a:r>
              <a:rPr lang="en-GB" sz="2000" u="sng">
                <a:solidFill>
                  <a:srgbClr val="0000FF"/>
                </a:solidFill>
                <a:effectLst/>
                <a:latin typeface="Calibri" panose="020F0502020204030204" pitchFamily="34" charset="0"/>
                <a:ea typeface="Calibri" panose="020F0502020204030204" pitchFamily="34" charset="0"/>
                <a:hlinkClick r:id="rId2"/>
              </a:rPr>
              <a:t> </a:t>
            </a:r>
            <a:r>
              <a:rPr lang="en-GB" sz="2000" u="sng">
                <a:solidFill>
                  <a:srgbClr val="0000FF"/>
                </a:solidFill>
                <a:effectLst/>
                <a:ea typeface="Calibri" panose="020F0502020204030204" pitchFamily="34" charset="0"/>
                <a:hlinkClick r:id="rId2"/>
              </a:rPr>
              <a:t>Covid19 Vaccines FAQs.pdf (britishfertilitysociety.org.uk)</a:t>
            </a:r>
            <a:r>
              <a:rPr lang="en-GB" sz="2000">
                <a:effectLst/>
                <a:ea typeface="Calibri" panose="020F0502020204030204" pitchFamily="34" charset="0"/>
              </a:rPr>
              <a:t> </a:t>
            </a:r>
            <a:endParaRPr lang="en-GB" sz="2000">
              <a:solidFill>
                <a:srgbClr val="002060"/>
              </a:solidFill>
              <a:effectLst/>
              <a:ea typeface="Calibri" panose="020F0502020204030204" pitchFamily="34" charset="0"/>
            </a:endParaRPr>
          </a:p>
          <a:p>
            <a:endParaRPr lang="en-GB" sz="2000"/>
          </a:p>
        </p:txBody>
      </p:sp>
      <p:sp>
        <p:nvSpPr>
          <p:cNvPr id="5" name="Slide Number Placeholder 4">
            <a:extLst>
              <a:ext uri="{FF2B5EF4-FFF2-40B4-BE49-F238E27FC236}">
                <a16:creationId xmlns:a16="http://schemas.microsoft.com/office/drawing/2014/main" id="{01BC5E93-71E5-4CEA-8E77-E2241D5AA77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4" name="TextBox 3">
            <a:extLst>
              <a:ext uri="{FF2B5EF4-FFF2-40B4-BE49-F238E27FC236}">
                <a16:creationId xmlns:a16="http://schemas.microsoft.com/office/drawing/2014/main" id="{826794CD-A991-7B02-B047-0B9CA16FD3DF}"/>
              </a:ext>
            </a:extLst>
          </p:cNvPr>
          <p:cNvSpPr txBox="1"/>
          <p:nvPr/>
        </p:nvSpPr>
        <p:spPr>
          <a:xfrm>
            <a:off x="641300" y="5656594"/>
            <a:ext cx="11286998"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212A73"/>
                </a:solidFill>
                <a:effectLst/>
                <a:uLnTx/>
                <a:uFillTx/>
                <a:latin typeface="Arial"/>
                <a:ea typeface="+mn-ea"/>
                <a:cs typeface="+mn-cs"/>
                <a:hlinkClick r:id="rId3"/>
              </a:rPr>
              <a:t>Spikevax JN.1 0.1 mg/mL dispersion for injection - Summary of Product Characteristics (SmPC) - (</a:t>
            </a:r>
            <a:r>
              <a:rPr kumimoji="0" lang="en-GB" sz="1600" b="0" i="0" u="none" strike="noStrike" kern="1200" cap="none" spc="0" normalizeH="0" baseline="0" noProof="0" err="1">
                <a:ln>
                  <a:noFill/>
                </a:ln>
                <a:solidFill>
                  <a:srgbClr val="212A73"/>
                </a:solidFill>
                <a:effectLst/>
                <a:uLnTx/>
                <a:uFillTx/>
                <a:latin typeface="Arial"/>
                <a:ea typeface="+mn-ea"/>
                <a:cs typeface="+mn-cs"/>
                <a:hlinkClick r:id="rId3"/>
              </a:rPr>
              <a:t>emc</a:t>
            </a:r>
            <a:r>
              <a:rPr kumimoji="0" lang="en-GB" sz="1600" b="0" i="0" u="none" strike="noStrike" kern="1200" cap="none" spc="0" normalizeH="0" baseline="0" noProof="0">
                <a:ln>
                  <a:noFill/>
                </a:ln>
                <a:solidFill>
                  <a:srgbClr val="212A73"/>
                </a:solidFill>
                <a:effectLst/>
                <a:uLnTx/>
                <a:uFillTx/>
                <a:latin typeface="Arial"/>
                <a:ea typeface="+mn-ea"/>
                <a:cs typeface="+mn-cs"/>
                <a:hlinkClick r:id="rId3"/>
              </a:rPr>
              <a:t>) (medicines.org.uk)</a:t>
            </a:r>
            <a:endParaRPr kumimoji="0" lang="en-GB" sz="16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41598713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7B17A-6580-881C-9011-6AB3636D7EFE}"/>
              </a:ext>
            </a:extLst>
          </p:cNvPr>
          <p:cNvSpPr>
            <a:spLocks noGrp="1"/>
          </p:cNvSpPr>
          <p:nvPr>
            <p:ph type="title"/>
          </p:nvPr>
        </p:nvSpPr>
        <p:spPr>
          <a:xfrm>
            <a:off x="0" y="78659"/>
            <a:ext cx="12280490" cy="560438"/>
          </a:xfrm>
        </p:spPr>
        <p:txBody>
          <a:bodyPr/>
          <a:lstStyle/>
          <a:p>
            <a:pPr algn="ctr"/>
            <a:r>
              <a:rPr lang="en-GB" sz="4000" b="1">
                <a:solidFill>
                  <a:srgbClr val="002060"/>
                </a:solidFill>
              </a:rPr>
              <a:t>Individuals with history of COVID-19 infection</a:t>
            </a:r>
          </a:p>
        </p:txBody>
      </p:sp>
      <p:sp>
        <p:nvSpPr>
          <p:cNvPr id="3" name="Content Placeholder 2">
            <a:extLst>
              <a:ext uri="{FF2B5EF4-FFF2-40B4-BE49-F238E27FC236}">
                <a16:creationId xmlns:a16="http://schemas.microsoft.com/office/drawing/2014/main" id="{00E79411-7702-9764-E4A4-4668D8152320}"/>
              </a:ext>
            </a:extLst>
          </p:cNvPr>
          <p:cNvSpPr>
            <a:spLocks noGrp="1"/>
          </p:cNvSpPr>
          <p:nvPr>
            <p:ph idx="1"/>
          </p:nvPr>
        </p:nvSpPr>
        <p:spPr>
          <a:xfrm>
            <a:off x="628464" y="956139"/>
            <a:ext cx="11454579" cy="5400211"/>
          </a:xfrm>
        </p:spPr>
        <p:txBody>
          <a:bodyPr/>
          <a:lstStyle/>
          <a:p>
            <a:r>
              <a:rPr lang="en-GB" sz="2000">
                <a:effectLst/>
                <a:ea typeface="Calibri" panose="020F0502020204030204" pitchFamily="34" charset="0"/>
                <a:cs typeface="Times New Roman" panose="02020603050405020304" pitchFamily="18" charset="0"/>
              </a:rPr>
              <a:t>There is no convincing evidence of any safety concerns from vaccinating individuals with a past history of COVID-19 infection, or with detectable COVID-19 antibody. </a:t>
            </a:r>
          </a:p>
          <a:p>
            <a:r>
              <a:rPr lang="en-GB" sz="2000">
                <a:effectLst/>
                <a:ea typeface="Calibri" panose="020F0502020204030204" pitchFamily="34" charset="0"/>
                <a:cs typeface="Times New Roman" panose="02020603050405020304" pitchFamily="18" charset="0"/>
              </a:rPr>
              <a:t>Vaccination of individuals who may be infected or asymptomatic or incubating COVID-19 infection is unlikely to have a detrimental effect on the illness, although individuals with suspected COVID-19 infection should not attend vaccination sessions to avoid infecting others. </a:t>
            </a:r>
          </a:p>
          <a:p>
            <a:r>
              <a:rPr lang="en-GB" sz="2000">
                <a:effectLst/>
                <a:ea typeface="Calibri" panose="020F0502020204030204" pitchFamily="34" charset="0"/>
                <a:cs typeface="Times New Roman" panose="02020603050405020304" pitchFamily="18" charset="0"/>
              </a:rPr>
              <a:t>There is no need to defer immunisation in individuals after recovery from a recent episode with compatible symptoms, whether or not they are tested for COVID-19. </a:t>
            </a:r>
          </a:p>
          <a:p>
            <a:r>
              <a:rPr lang="en-GB" sz="2000">
                <a:effectLst/>
                <a:ea typeface="Calibri" panose="020F0502020204030204" pitchFamily="34" charset="0"/>
                <a:cs typeface="Times New Roman" panose="02020603050405020304" pitchFamily="18" charset="0"/>
              </a:rPr>
              <a:t>During care home outbreaks, vaccination of residents with confirmed COVID-19 may go ahead, provided the residents are clinically stable and infection control procedures can be maintained. These populations are likely to be highly vulnerable and this policy should help to maximise vaccination coverage without the need for multiple visits. </a:t>
            </a:r>
          </a:p>
          <a:p>
            <a:r>
              <a:rPr lang="en-GB" sz="2000">
                <a:effectLst/>
                <a:ea typeface="Calibri" panose="020F0502020204030204" pitchFamily="34" charset="0"/>
                <a:cs typeface="Times New Roman" panose="02020603050405020304" pitchFamily="18" charset="0"/>
              </a:rPr>
              <a:t>Having prolonged COVID-19 symptoms is not a contraindication to receiving COVID-19 vaccine but if the patient is seriously debilitated, still under active investigation, or has evidence of recent deterioration, deferral of vaccination may be considered to avoid incorrect attribution of any change in the person’s underlying condition to the vaccine. </a:t>
            </a:r>
            <a:r>
              <a:rPr lang="en-GB" sz="2000">
                <a:hlinkClick r:id="rId2"/>
              </a:rPr>
              <a:t>Green Book COVID-19 chapter 14a</a:t>
            </a:r>
            <a:r>
              <a:rPr lang="en-GB" sz="2000"/>
              <a:t>.</a:t>
            </a:r>
          </a:p>
          <a:p>
            <a:endParaRPr lang="en-GB"/>
          </a:p>
        </p:txBody>
      </p:sp>
      <p:sp>
        <p:nvSpPr>
          <p:cNvPr id="5" name="Slide Number Placeholder 4">
            <a:extLst>
              <a:ext uri="{FF2B5EF4-FFF2-40B4-BE49-F238E27FC236}">
                <a16:creationId xmlns:a16="http://schemas.microsoft.com/office/drawing/2014/main" id="{A51900A9-6AB5-C626-747B-4C49419B23C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813312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58863" y="59469"/>
            <a:ext cx="12311865" cy="683172"/>
          </a:xfrm>
        </p:spPr>
        <p:txBody>
          <a:bodyPr lIns="91440" tIns="45720" rIns="91440" bIns="45720" anchor="t">
            <a:noAutofit/>
          </a:bodyPr>
          <a:lstStyle/>
          <a:p>
            <a:r>
              <a:rPr lang="en-GB" sz="4000" b="1">
                <a:solidFill>
                  <a:srgbClr val="002060"/>
                </a:solidFill>
              </a:rPr>
              <a:t>Pre-requisites to administering COVID-19  vaccine</a:t>
            </a:r>
            <a:br>
              <a:rPr lang="en-GB" b="1">
                <a:solidFill>
                  <a:srgbClr val="002060"/>
                </a:solidFill>
              </a:rPr>
            </a:br>
            <a:endParaRPr lang="en-GB" b="1">
              <a:solidFill>
                <a:srgbClr val="002060"/>
              </a:solidFill>
            </a:endParaRPr>
          </a:p>
        </p:txBody>
      </p:sp>
      <p:sp>
        <p:nvSpPr>
          <p:cNvPr id="7" name="Rectangle 6"/>
          <p:cNvSpPr/>
          <p:nvPr/>
        </p:nvSpPr>
        <p:spPr>
          <a:xfrm>
            <a:off x="683548" y="830912"/>
            <a:ext cx="10823508" cy="5073889"/>
          </a:xfrm>
          <a:prstGeom prst="rect">
            <a:avLst/>
          </a:prstGeom>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600"/>
              </a:spcAft>
              <a:buClrTx/>
              <a:buSzTx/>
              <a:buFontTx/>
              <a:buNone/>
              <a:tabLst/>
              <a:defRPr/>
            </a:pPr>
            <a:r>
              <a:rPr kumimoji="0" lang="en-GB" sz="1400" b="0" i="0" u="none" strike="noStrike" kern="1200" cap="none" spc="0" normalizeH="0" baseline="0" noProof="0">
                <a:ln>
                  <a:noFill/>
                </a:ln>
                <a:solidFill>
                  <a:srgbClr val="002060"/>
                </a:solidFill>
                <a:effectLst/>
                <a:uLnTx/>
                <a:uFillTx/>
                <a:latin typeface="Arial"/>
                <a:ea typeface="+mn-ea"/>
                <a:cs typeface="+mn-cs"/>
              </a:rPr>
              <a:t>Before administering COVID-19  vaccine, it is recommended that: </a:t>
            </a:r>
          </a:p>
          <a:p>
            <a:pPr marL="285750" marR="0" lvl="0" indent="-285750" algn="just" defTabSz="914400" rtl="0" eaLnBrk="1" fontAlgn="auto" latinLnBrk="0" hangingPunct="1">
              <a:lnSpc>
                <a:spcPct val="15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a:ln>
                  <a:noFill/>
                </a:ln>
                <a:solidFill>
                  <a:srgbClr val="212A73"/>
                </a:solidFill>
                <a:effectLst/>
                <a:uLnTx/>
                <a:uFillTx/>
                <a:latin typeface="Arial"/>
                <a:ea typeface="+mn-ea"/>
                <a:cs typeface="+mn-cs"/>
              </a:rPr>
              <a:t>Those new to immunisation should receive comprehensive foundation immunisation training. Both knowledge and clinical competence should be assessed before new immunisers start to give and/or advise the shingles vaccine </a:t>
            </a:r>
            <a:r>
              <a:rPr kumimoji="0" lang="en-GB" sz="1200" b="0" i="0" u="sng" strike="noStrike" kern="1200" cap="none" spc="0" normalizeH="0" baseline="0" noProof="0">
                <a:ln>
                  <a:noFill/>
                </a:ln>
                <a:solidFill>
                  <a:srgbClr val="024DBC"/>
                </a:solidFill>
                <a:effectLst/>
                <a:uLnTx/>
                <a:uFillTx/>
                <a:latin typeface="Arial"/>
                <a:ea typeface="+mn-ea"/>
                <a:cs typeface="+mn-cs"/>
                <a:hlinkClick r:id="rId3"/>
              </a:rPr>
              <a:t>Immunisation training standards for healthcare practitioner UK Health Security Agency - UKHSA) </a:t>
            </a:r>
            <a:endParaRPr kumimoji="0" lang="en-GB" sz="1200" b="0" i="0" u="sng" strike="noStrike" kern="1200" cap="none" spc="0" normalizeH="0" baseline="0" noProof="0">
              <a:ln>
                <a:noFill/>
              </a:ln>
              <a:solidFill>
                <a:srgbClr val="024DBC"/>
              </a:solidFill>
              <a:effectLst/>
              <a:uLnTx/>
              <a:uFillTx/>
              <a:latin typeface="Arial"/>
              <a:ea typeface="+mn-ea"/>
              <a:cs typeface="Arial"/>
            </a:endParaRPr>
          </a:p>
          <a:p>
            <a:pPr marL="285750" marR="0" lvl="0" indent="-285750" algn="l" defTabSz="914400" rtl="0" eaLnBrk="1" fontAlgn="auto" latinLnBrk="0" hangingPunct="1">
              <a:lnSpc>
                <a:spcPct val="90000"/>
              </a:lnSpc>
              <a:spcBef>
                <a:spcPts val="1000"/>
              </a:spcBef>
              <a:spcAft>
                <a:spcPts val="600"/>
              </a:spcAft>
              <a:buClrTx/>
              <a:buSzTx/>
              <a:buFont typeface="Arial,Sans-Serif" panose="020B0604020202020204" pitchFamily="34" charset="0"/>
              <a:buChar char="•"/>
              <a:tabLst/>
              <a:defRPr/>
            </a:pPr>
            <a:r>
              <a:rPr kumimoji="0" lang="en-GB" sz="1200" b="0" i="0" u="none" strike="noStrike" kern="1200" cap="none" spc="0" normalizeH="0" baseline="0" noProof="0">
                <a:ln>
                  <a:noFill/>
                </a:ln>
                <a:solidFill>
                  <a:srgbClr val="212A73"/>
                </a:solidFill>
                <a:effectLst/>
                <a:uLnTx/>
                <a:uFillTx/>
                <a:latin typeface="Arial"/>
                <a:ea typeface="+mn-ea"/>
                <a:cs typeface="Arial"/>
              </a:rPr>
              <a:t>Received COVID-19 vaccine training through attending a taught session and/or eLearning. COVID-19 core eLearning module and vaccine specific modules are available to access here: </a:t>
            </a:r>
            <a:r>
              <a:rPr kumimoji="0" lang="en-GB" sz="1200" b="0" i="0" u="none" strike="noStrike" kern="1200" cap="none" spc="0" normalizeH="0" baseline="0" noProof="0">
                <a:ln>
                  <a:noFill/>
                </a:ln>
                <a:solidFill>
                  <a:srgbClr val="212A73"/>
                </a:solidFill>
                <a:effectLst/>
                <a:uLnTx/>
                <a:uFillTx/>
                <a:latin typeface="Arial"/>
                <a:ea typeface="+mn-ea"/>
                <a:cs typeface="Arial"/>
                <a:hlinkClick r:id="rId4"/>
              </a:rPr>
              <a:t>Immunisation eLearning - Public Health Wales (nhs.wales)</a:t>
            </a:r>
            <a:endParaRPr kumimoji="0" lang="en-GB" sz="1200" b="0" i="0" u="none" strike="noStrike" kern="1200" cap="none" spc="0" normalizeH="0" baseline="0" noProof="0">
              <a:ln>
                <a:noFill/>
              </a:ln>
              <a:solidFill>
                <a:srgbClr val="212A73"/>
              </a:solidFill>
              <a:effectLst/>
              <a:uLnTx/>
              <a:uFillTx/>
              <a:latin typeface="Arial"/>
              <a:ea typeface="+mn-ea"/>
              <a:cs typeface="Arial"/>
            </a:endParaRPr>
          </a:p>
          <a:p>
            <a:pPr marL="285750" marR="0" lvl="0" indent="-285750" algn="just" defTabSz="914400" rtl="0" eaLnBrk="1" fontAlgn="auto" latinLnBrk="0" hangingPunct="1">
              <a:lnSpc>
                <a:spcPct val="15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a:ln>
                  <a:noFill/>
                </a:ln>
                <a:solidFill>
                  <a:srgbClr val="212A73"/>
                </a:solidFill>
                <a:effectLst/>
                <a:uLnTx/>
                <a:uFillTx/>
                <a:latin typeface="Arial"/>
                <a:ea typeface="+mn-ea"/>
                <a:cs typeface="Arial"/>
              </a:rPr>
              <a:t>Received practical training in COVID-19 vaccine preparation and administration</a:t>
            </a:r>
            <a:endParaRPr kumimoji="0" lang="en-GB" sz="1200" b="0" i="0" u="sng" strike="noStrike" kern="1200" cap="none" spc="0" normalizeH="0" baseline="0" noProof="0">
              <a:ln>
                <a:noFill/>
              </a:ln>
              <a:solidFill>
                <a:srgbClr val="024DBC"/>
              </a:solidFill>
              <a:effectLst/>
              <a:uLnTx/>
              <a:uFillTx/>
              <a:latin typeface="Arial"/>
              <a:ea typeface="+mn-ea"/>
              <a:cs typeface="Arial"/>
            </a:endParaRPr>
          </a:p>
          <a:p>
            <a:pPr marL="285750" marR="0" lvl="0" indent="-28575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srgbClr val="002060"/>
                </a:solidFill>
                <a:effectLst/>
                <a:uLnTx/>
                <a:uFillTx/>
                <a:latin typeface="Arial"/>
                <a:ea typeface="+mn-ea"/>
                <a:cs typeface="+mn-cs"/>
              </a:rPr>
              <a:t>Training in the management of anaphylaxis and Basic Life Support is undertaken, as specified by policy for your local area and are familiar with </a:t>
            </a:r>
            <a:r>
              <a:rPr kumimoji="0" lang="en-GB" sz="1200" b="0" i="0" u="none" strike="noStrike" kern="1200" cap="none" spc="0" normalizeH="0" baseline="0" noProof="0">
                <a:ln>
                  <a:noFill/>
                </a:ln>
                <a:solidFill>
                  <a:srgbClr val="212A73"/>
                </a:solidFill>
                <a:effectLst/>
                <a:uLnTx/>
                <a:uFillTx/>
                <a:latin typeface="Arial"/>
                <a:ea typeface="+mn-ea"/>
                <a:cs typeface="+mn-cs"/>
                <a:hlinkClick r:id="rId5"/>
              </a:rPr>
              <a:t>Resuscitation Council UK (RCUK) guidance on Management of Anaphylaxis in the Vaccination Setting</a:t>
            </a:r>
            <a:endParaRPr kumimoji="0" lang="en-GB" sz="1200" b="0" i="0" u="none" strike="noStrike" kern="1200" cap="none" spc="0" normalizeH="0" baseline="0" noProof="0">
              <a:ln>
                <a:noFill/>
              </a:ln>
              <a:solidFill>
                <a:srgbClr val="212A73"/>
              </a:solidFill>
              <a:effectLst/>
              <a:uLnTx/>
              <a:uFillTx/>
              <a:latin typeface="Arial"/>
              <a:ea typeface="+mn-ea"/>
              <a:cs typeface="Arial"/>
            </a:endParaRPr>
          </a:p>
          <a:p>
            <a:pPr marL="285750" marR="0" lvl="0" indent="-28575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srgbClr val="212A73"/>
                </a:solidFill>
                <a:effectLst/>
                <a:uLnTx/>
                <a:uFillTx/>
                <a:latin typeface="Arial"/>
                <a:ea typeface="+mn-ea"/>
                <a:cs typeface="+mn-cs"/>
              </a:rPr>
              <a:t>Any additional statutory and mandatory training as required by your employer is completed </a:t>
            </a:r>
            <a:endParaRPr kumimoji="0" lang="en-GB" sz="1200" b="0" i="0" u="none" strike="noStrike" kern="1200" cap="none" spc="0" normalizeH="0" baseline="0" noProof="0">
              <a:ln>
                <a:noFill/>
              </a:ln>
              <a:solidFill>
                <a:srgbClr val="212A73"/>
              </a:solidFill>
              <a:effectLst/>
              <a:uLnTx/>
              <a:uFillTx/>
              <a:latin typeface="Arial"/>
              <a:ea typeface="+mn-ea"/>
              <a:cs typeface="Arial"/>
            </a:endParaRPr>
          </a:p>
          <a:p>
            <a:pPr marL="285750" marR="0" lvl="0" indent="-285750" algn="just" defTabSz="914400" rtl="0" eaLnBrk="1" fontAlgn="auto" latinLnBrk="0" hangingPunct="1">
              <a:lnSpc>
                <a:spcPct val="15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a:ln>
                  <a:noFill/>
                </a:ln>
                <a:solidFill>
                  <a:srgbClr val="212A73"/>
                </a:solidFill>
                <a:effectLst/>
                <a:uLnTx/>
                <a:uFillTx/>
                <a:latin typeface="Arial"/>
                <a:ea typeface="+mn-ea"/>
                <a:cs typeface="+mn-cs"/>
              </a:rPr>
              <a:t>An appropriate legal framework to supply and administer COVID-19 vaccine is in place e.g. patient specific prescription (PSD), Patient Specific Direction (PSD), Patient Group Direction (PGD) National Protocol (NP). Visit </a:t>
            </a:r>
            <a:r>
              <a:rPr kumimoji="0" lang="en-GB" sz="1200" b="0" i="0" u="none" strike="noStrike" kern="1200" cap="none" spc="0" normalizeH="0" baseline="0" noProof="0">
                <a:ln>
                  <a:noFill/>
                </a:ln>
                <a:solidFill>
                  <a:srgbClr val="212A73"/>
                </a:solidFill>
                <a:effectLst/>
                <a:uLnTx/>
                <a:uFillTx/>
                <a:latin typeface="Arial"/>
                <a:ea typeface="+mn-ea"/>
                <a:cs typeface="+mn-cs"/>
                <a:hlinkClick r:id="rId6"/>
              </a:rPr>
              <a:t>here</a:t>
            </a:r>
            <a:r>
              <a:rPr kumimoji="0" lang="en-GB" sz="1200" b="0" i="0" u="none" strike="noStrike" kern="1200" cap="none" spc="0" normalizeH="0" baseline="0" noProof="0">
                <a:ln>
                  <a:noFill/>
                </a:ln>
                <a:solidFill>
                  <a:srgbClr val="212A73"/>
                </a:solidFill>
                <a:effectLst/>
                <a:uLnTx/>
                <a:uFillTx/>
                <a:latin typeface="Arial"/>
                <a:ea typeface="+mn-ea"/>
                <a:cs typeface="+mn-cs"/>
              </a:rPr>
              <a:t> for Wales PGD template</a:t>
            </a:r>
            <a:endParaRPr kumimoji="0" lang="en-GB" sz="1200" b="0" i="0" u="none" strike="noStrike" kern="1200" cap="none" spc="0" normalizeH="0" baseline="0" noProof="0">
              <a:ln>
                <a:noFill/>
              </a:ln>
              <a:solidFill>
                <a:srgbClr val="212A73"/>
              </a:solidFill>
              <a:effectLst/>
              <a:uLnTx/>
              <a:uFillTx/>
              <a:latin typeface="Arial"/>
              <a:ea typeface="+mn-ea"/>
              <a:cs typeface="Arial"/>
            </a:endParaRPr>
          </a:p>
          <a:p>
            <a:pPr marL="285750" marR="0" lvl="0" indent="-285750" algn="just" defTabSz="914400" rtl="0" eaLnBrk="1" fontAlgn="auto" latinLnBrk="0" hangingPunct="1">
              <a:lnSpc>
                <a:spcPct val="15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a:ln>
                  <a:noFill/>
                </a:ln>
                <a:solidFill>
                  <a:srgbClr val="212A73"/>
                </a:solidFill>
                <a:effectLst/>
                <a:uLnTx/>
                <a:uFillTx/>
                <a:latin typeface="Arial"/>
                <a:ea typeface="+mn-ea"/>
                <a:cs typeface="+mn-cs"/>
              </a:rPr>
              <a:t>Those involved in immunisation and vaccination understand the process of consent and how this applies when giving vaccines. Information on consent can be viewed here: </a:t>
            </a:r>
            <a:r>
              <a:rPr kumimoji="0" lang="en-GB" sz="1200" b="0" i="0" u="none" strike="noStrike" kern="1200" cap="none" spc="0" normalizeH="0" baseline="0" noProof="0">
                <a:ln>
                  <a:noFill/>
                </a:ln>
                <a:solidFill>
                  <a:srgbClr val="212A73"/>
                </a:solidFill>
                <a:effectLst/>
                <a:uLnTx/>
                <a:uFillTx/>
                <a:latin typeface="Arial"/>
                <a:ea typeface="+mn-ea"/>
                <a:cs typeface="+mn-cs"/>
                <a:hlinkClick r:id="rId7"/>
              </a:rPr>
              <a:t>Consent: the green book, chapter 2 - GOV.UK</a:t>
            </a:r>
            <a:endParaRPr kumimoji="0" lang="en-GB" sz="1200" b="0" i="0" u="none" strike="sngStrike" kern="1200" cap="none" spc="0" normalizeH="0" baseline="0" noProof="0">
              <a:ln>
                <a:noFill/>
              </a:ln>
              <a:solidFill>
                <a:srgbClr val="00A7A7"/>
              </a:solidFill>
              <a:effectLst/>
              <a:uLnTx/>
              <a:uFillTx/>
              <a:latin typeface="Arial"/>
              <a:ea typeface="+mn-ea"/>
              <a:cs typeface="Arial"/>
            </a:endParaRPr>
          </a:p>
          <a:p>
            <a:pPr marL="285750" marR="0" lvl="0" indent="-285750" algn="just" defTabSz="914400" rtl="0" eaLnBrk="1" fontAlgn="auto" latinLnBrk="0" hangingPunct="1">
              <a:lnSpc>
                <a:spcPct val="15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a:ln>
                  <a:noFill/>
                </a:ln>
                <a:solidFill>
                  <a:srgbClr val="002060"/>
                </a:solidFill>
                <a:effectLst/>
                <a:uLnTx/>
                <a:uFillTx/>
                <a:latin typeface="Arial"/>
                <a:ea typeface="+mn-ea"/>
                <a:cs typeface="+mn-cs"/>
              </a:rPr>
              <a:t>Immunisers and those giving immunisation advice access and familiarise themselves with the following key documents:</a:t>
            </a:r>
            <a:r>
              <a:rPr kumimoji="0" lang="en-GB" sz="1200" b="0" i="0" u="none" strike="noStrike" kern="1200" cap="none" spc="0" normalizeH="0" baseline="0" noProof="0">
                <a:ln>
                  <a:noFill/>
                </a:ln>
                <a:solidFill>
                  <a:srgbClr val="002060"/>
                </a:solidFill>
                <a:effectLst/>
                <a:uLnTx/>
                <a:uFillTx/>
                <a:latin typeface="Arial"/>
                <a:ea typeface="+mn-ea"/>
                <a:cs typeface="+mn-cs"/>
                <a:hlinkClick r:id="rId8"/>
              </a:rPr>
              <a:t>Green Book COVID-19 chapter 14a</a:t>
            </a:r>
            <a:r>
              <a:rPr kumimoji="0" lang="en-GB" sz="1200" b="0" i="0" u="none" strike="noStrike" kern="1200" cap="none" spc="0" normalizeH="0" baseline="0" noProof="0">
                <a:ln>
                  <a:noFill/>
                </a:ln>
                <a:solidFill>
                  <a:srgbClr val="002060"/>
                </a:solidFill>
                <a:effectLst/>
                <a:uLnTx/>
                <a:uFillTx/>
                <a:latin typeface="Arial"/>
                <a:ea typeface="+mn-ea"/>
                <a:cs typeface="+mn-cs"/>
              </a:rPr>
              <a:t>:</a:t>
            </a:r>
            <a:r>
              <a:rPr kumimoji="0" lang="en-GB" sz="1200" b="0" i="0" u="none" strike="noStrike" kern="1200" cap="none" spc="0" normalizeH="0" baseline="0" noProof="0">
                <a:ln>
                  <a:noFill/>
                </a:ln>
                <a:solidFill>
                  <a:srgbClr val="212A73"/>
                </a:solidFill>
                <a:effectLst/>
                <a:uLnTx/>
                <a:uFillTx/>
                <a:latin typeface="Arial"/>
                <a:ea typeface="+mn-ea"/>
                <a:cs typeface="+mn-cs"/>
                <a:hlinkClick r:id="rId9"/>
              </a:rPr>
              <a:t> </a:t>
            </a:r>
            <a:r>
              <a:rPr kumimoji="0" lang="en-GB" sz="1200" b="0" i="0" u="none" strike="noStrike" kern="1200" cap="none" spc="0" normalizeH="0" baseline="0" noProof="0">
                <a:ln>
                  <a:noFill/>
                </a:ln>
                <a:solidFill>
                  <a:srgbClr val="212A73"/>
                </a:solidFill>
                <a:effectLst/>
                <a:uLnTx/>
                <a:uFillTx/>
                <a:latin typeface="Arial"/>
                <a:ea typeface="+mn-ea"/>
                <a:cs typeface="+mn-cs"/>
                <a:hlinkClick r:id="rId10"/>
              </a:rPr>
              <a:t>COVID-19: vaccination programme guidance for healthcare practitioners</a:t>
            </a:r>
            <a:r>
              <a:rPr kumimoji="0" lang="en-GB" sz="1200" b="0" i="0" u="none" strike="noStrike" kern="1200" cap="none" spc="0" normalizeH="0" baseline="0" noProof="0">
                <a:ln>
                  <a:noFill/>
                </a:ln>
                <a:solidFill>
                  <a:srgbClr val="212A73"/>
                </a:solidFill>
                <a:effectLst/>
                <a:uLnTx/>
                <a:uFillTx/>
                <a:latin typeface="Arial"/>
                <a:ea typeface="+mn-ea"/>
                <a:cs typeface="+mn-cs"/>
              </a:rPr>
              <a:t>, T</a:t>
            </a:r>
            <a:r>
              <a:rPr kumimoji="0" lang="en-GB" sz="1200" b="0" i="0" u="none" strike="noStrike" kern="1200" cap="none" spc="0" normalizeH="0" baseline="0" noProof="0">
                <a:ln>
                  <a:noFill/>
                </a:ln>
                <a:solidFill>
                  <a:srgbClr val="212A73"/>
                </a:solidFill>
                <a:effectLst/>
                <a:uLnTx/>
                <a:uFillTx/>
                <a:latin typeface="Arial"/>
                <a:ea typeface="+mn-ea"/>
                <a:cs typeface="Arial"/>
              </a:rPr>
              <a:t>he vaccine product information in the Summary of Product Characteristics (</a:t>
            </a:r>
            <a:r>
              <a:rPr kumimoji="0" lang="en-GB" sz="1200" b="0" i="0" u="sng" strike="noStrike" kern="1200" cap="none" spc="0" normalizeH="0" baseline="0" noProof="0">
                <a:ln>
                  <a:noFill/>
                </a:ln>
                <a:solidFill>
                  <a:srgbClr val="29B8CE">
                    <a:lumMod val="75000"/>
                  </a:srgbClr>
                </a:solidFill>
                <a:effectLst/>
                <a:uLnTx/>
                <a:uFillTx/>
                <a:latin typeface="Arial"/>
                <a:ea typeface="+mn-ea"/>
                <a:cs typeface="Arial"/>
                <a:hlinkClick r:id="rId11">
                  <a:extLst>
                    <a:ext uri="{A12FA001-AC4F-418D-AE19-62706E023703}">
                      <ahyp:hlinkClr xmlns:ahyp="http://schemas.microsoft.com/office/drawing/2018/hyperlinkcolor" val="tx"/>
                    </a:ext>
                  </a:extLst>
                </a:hlinkClick>
              </a:rPr>
              <a:t>Electronic Medicines Compendium</a:t>
            </a:r>
            <a:r>
              <a:rPr kumimoji="0" lang="en-GB" sz="1200" b="0" i="0" u="none" strike="noStrike" kern="1200" cap="none" spc="0" normalizeH="0" baseline="0" noProof="0">
                <a:ln>
                  <a:noFill/>
                </a:ln>
                <a:solidFill>
                  <a:srgbClr val="212A73"/>
                </a:solidFill>
                <a:effectLst/>
                <a:uLnTx/>
                <a:uFillTx/>
                <a:latin typeface="Arial"/>
                <a:ea typeface="+mn-ea"/>
                <a:cs typeface="Arial"/>
              </a:rPr>
              <a:t> website) </a:t>
            </a:r>
            <a:endParaRPr kumimoji="0" lang="en-GB" sz="1200" b="0" i="0" u="none" strike="noStrike" kern="1200" cap="none" spc="0" normalizeH="0" baseline="0" noProof="0">
              <a:ln>
                <a:noFill/>
              </a:ln>
              <a:solidFill>
                <a:srgbClr val="002060"/>
              </a:solidFill>
              <a:effectLst/>
              <a:highlight>
                <a:srgbClr val="FFFF00"/>
              </a:highlight>
              <a:uLnTx/>
              <a:uFillTx/>
              <a:latin typeface="Arial"/>
              <a:ea typeface="+mn-ea"/>
              <a:cs typeface="Arial"/>
            </a:endParaRPr>
          </a:p>
        </p:txBody>
      </p:sp>
      <p:sp>
        <p:nvSpPr>
          <p:cNvPr id="3" name="Slide Number Placeholder 4">
            <a:extLst>
              <a:ext uri="{FF2B5EF4-FFF2-40B4-BE49-F238E27FC236}">
                <a16:creationId xmlns:a16="http://schemas.microsoft.com/office/drawing/2014/main" id="{87BA1213-6E98-7E4F-93CD-67539DDC14D2}"/>
              </a:ext>
            </a:extLst>
          </p:cNvPr>
          <p:cNvSpPr>
            <a:spLocks noGrp="1"/>
          </p:cNvSpPr>
          <p:nvPr>
            <p:ph type="sldNum" sz="quarter" idx="12"/>
          </p:nvPr>
        </p:nvSpPr>
        <p:spPr>
          <a:xfrm>
            <a:off x="86106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2165314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E90B5-3B59-8FF3-D0D4-123F30167B8F}"/>
              </a:ext>
            </a:extLst>
          </p:cNvPr>
          <p:cNvSpPr>
            <a:spLocks noGrp="1"/>
          </p:cNvSpPr>
          <p:nvPr>
            <p:ph type="title"/>
          </p:nvPr>
        </p:nvSpPr>
        <p:spPr/>
        <p:txBody>
          <a:bodyPr/>
          <a:lstStyle/>
          <a:p>
            <a:r>
              <a:rPr lang="en-GB" sz="4400" b="1">
                <a:solidFill>
                  <a:srgbClr val="002060"/>
                </a:solidFill>
              </a:rPr>
              <a:t>Co-administration with other vaccines</a:t>
            </a:r>
            <a:endParaRPr lang="en-GB"/>
          </a:p>
        </p:txBody>
      </p:sp>
      <p:sp>
        <p:nvSpPr>
          <p:cNvPr id="3" name="Content Placeholder 2">
            <a:extLst>
              <a:ext uri="{FF2B5EF4-FFF2-40B4-BE49-F238E27FC236}">
                <a16:creationId xmlns:a16="http://schemas.microsoft.com/office/drawing/2014/main" id="{A5690397-A2BC-EFB8-01E6-9085368F9473}"/>
              </a:ext>
            </a:extLst>
          </p:cNvPr>
          <p:cNvSpPr>
            <a:spLocks noGrp="1"/>
          </p:cNvSpPr>
          <p:nvPr>
            <p:ph idx="1"/>
          </p:nvPr>
        </p:nvSpPr>
        <p:spPr>
          <a:xfrm>
            <a:off x="838200" y="1253331"/>
            <a:ext cx="10515600" cy="4351338"/>
          </a:xfrm>
        </p:spPr>
        <p:txBody>
          <a:bodyPr/>
          <a:lstStyle/>
          <a:p>
            <a:r>
              <a:rPr lang="en-GB" sz="2000"/>
              <a:t>Based on recent evidence, and</a:t>
            </a:r>
            <a:r>
              <a:rPr lang="en-GB" sz="2000" strike="sngStrike"/>
              <a:t>, </a:t>
            </a:r>
            <a:r>
              <a:rPr lang="en-GB" sz="2000"/>
              <a:t>as COVID-19 vaccines are considered inactivated (including the non-replicating adenovirus vaccine), where individuals in an eligible cohort present having recently received one or more inactivated or another live vaccine, </a:t>
            </a:r>
            <a:r>
              <a:rPr lang="en-GB" sz="2000" b="1"/>
              <a:t>COVID-19 vaccination should still be given. </a:t>
            </a:r>
          </a:p>
          <a:p>
            <a:r>
              <a:rPr lang="en-GB" sz="2000"/>
              <a:t>The same applies for other live and inactivated vaccines where COVID-19 vaccination has been received first or where a patient presents requiring two or more vaccines. It is generally better for vaccination to proceed to avoid any further delay in protection and to avoid the risk of the patient not returning for a later appointment. </a:t>
            </a:r>
          </a:p>
          <a:p>
            <a:r>
              <a:rPr lang="en-GB" sz="2000"/>
              <a:t>This includes but is not limited to vaccines commonly administered around the same time or in the same settings, including pneumococcal polysaccharide vaccine and shingles vaccine </a:t>
            </a:r>
            <a:r>
              <a:rPr lang="en-GB" sz="2000">
                <a:hlinkClick r:id="rId2"/>
              </a:rPr>
              <a:t>Green Book COVID-19 chapter 14a</a:t>
            </a:r>
            <a:r>
              <a:rPr lang="en-GB" sz="2000"/>
              <a:t>.</a:t>
            </a:r>
          </a:p>
          <a:p>
            <a:r>
              <a:rPr lang="en-GB" sz="2000" b="1"/>
              <a:t>Note</a:t>
            </a:r>
            <a:r>
              <a:rPr lang="en-GB" sz="2000"/>
              <a:t>: co-administration of COVID-19 vaccine and </a:t>
            </a:r>
            <a:r>
              <a:rPr lang="en-GB" sz="2000" err="1"/>
              <a:t>Abrysvo</a:t>
            </a:r>
            <a:r>
              <a:rPr lang="en-GB" sz="2000"/>
              <a:t>® RSV vaccine may diminish the immune response to the RSV vaccine in </a:t>
            </a:r>
            <a:r>
              <a:rPr lang="en-GB" sz="2000" b="1"/>
              <a:t>older adults</a:t>
            </a:r>
            <a:r>
              <a:rPr lang="en-GB" sz="2000"/>
              <a:t>. However, if it is thought that the individual is unlikely to return for vaccination, they can be given at the same time. (co-administration of COVID-19 vaccine and Abrysvo® RSV vaccine is permitted in pregnancy)</a:t>
            </a:r>
          </a:p>
          <a:p>
            <a:endParaRPr lang="en-GB" sz="2000">
              <a:highlight>
                <a:srgbClr val="00FF00"/>
              </a:highlight>
            </a:endParaRPr>
          </a:p>
          <a:p>
            <a:endParaRPr lang="en-GB"/>
          </a:p>
        </p:txBody>
      </p:sp>
      <p:sp>
        <p:nvSpPr>
          <p:cNvPr id="5" name="Slide Number Placeholder 4">
            <a:extLst>
              <a:ext uri="{FF2B5EF4-FFF2-40B4-BE49-F238E27FC236}">
                <a16:creationId xmlns:a16="http://schemas.microsoft.com/office/drawing/2014/main" id="{DB528FD5-46A1-399D-D753-9873564E9B1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0899017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9DAC5-481E-B378-2EAA-3B953911A715}"/>
              </a:ext>
            </a:extLst>
          </p:cNvPr>
          <p:cNvSpPr>
            <a:spLocks noGrp="1"/>
          </p:cNvSpPr>
          <p:nvPr>
            <p:ph type="title"/>
          </p:nvPr>
        </p:nvSpPr>
        <p:spPr>
          <a:xfrm>
            <a:off x="0" y="40832"/>
            <a:ext cx="12192000" cy="693507"/>
          </a:xfrm>
        </p:spPr>
        <p:txBody>
          <a:bodyPr/>
          <a:lstStyle/>
          <a:p>
            <a:pPr algn="ctr"/>
            <a:r>
              <a:rPr lang="en-GB" b="1"/>
              <a:t>Post vaccination waiting times</a:t>
            </a:r>
          </a:p>
        </p:txBody>
      </p:sp>
      <p:sp>
        <p:nvSpPr>
          <p:cNvPr id="3" name="Content Placeholder 2">
            <a:extLst>
              <a:ext uri="{FF2B5EF4-FFF2-40B4-BE49-F238E27FC236}">
                <a16:creationId xmlns:a16="http://schemas.microsoft.com/office/drawing/2014/main" id="{F30779F0-E0EF-199D-78C0-D983EED447E6}"/>
              </a:ext>
            </a:extLst>
          </p:cNvPr>
          <p:cNvSpPr>
            <a:spLocks noGrp="1"/>
          </p:cNvSpPr>
          <p:nvPr>
            <p:ph idx="1"/>
          </p:nvPr>
        </p:nvSpPr>
        <p:spPr>
          <a:xfrm>
            <a:off x="414670" y="904460"/>
            <a:ext cx="11646080" cy="5012246"/>
          </a:xfrm>
        </p:spPr>
        <p:txBody>
          <a:bodyPr/>
          <a:lstStyle/>
          <a:p>
            <a:r>
              <a:rPr lang="en-GB" sz="1800">
                <a:effectLst/>
                <a:latin typeface="Arial" panose="020B0604020202020204" pitchFamily="34" charset="0"/>
                <a:ea typeface="Times New Roman" panose="02020603050405020304" pitchFamily="18" charset="0"/>
                <a:cs typeface="Times New Roman" panose="02020603050405020304" pitchFamily="18" charset="0"/>
              </a:rPr>
              <a:t>For people with a history of allergy, as described in the Green Book, the 15 minute observation period remains. Further information is available here: </a:t>
            </a:r>
            <a:r>
              <a:rPr lang="en-GB" sz="1800">
                <a:solidFill>
                  <a:srgbClr val="002060"/>
                </a:solidFill>
              </a:rPr>
              <a:t>Table 5</a:t>
            </a:r>
            <a:r>
              <a:rPr lang="en-GB" sz="1800">
                <a:hlinkClick r:id="rId2"/>
              </a:rPr>
              <a:t> Green Book COVID-19 chapter 14a</a:t>
            </a:r>
            <a:r>
              <a:rPr lang="en-GB" sz="1800">
                <a:solidFill>
                  <a:srgbClr val="002060"/>
                </a:solidFill>
              </a:rPr>
              <a:t>.</a:t>
            </a:r>
            <a:r>
              <a:rPr lang="en-GB" sz="1800">
                <a:solidFill>
                  <a:srgbClr val="FF0000"/>
                </a:solidFill>
              </a:rPr>
              <a:t> </a:t>
            </a:r>
          </a:p>
          <a:p>
            <a:r>
              <a:rPr lang="en-GB" sz="1800">
                <a:effectLst/>
                <a:latin typeface="Arial" panose="020B0604020202020204" pitchFamily="34" charset="0"/>
                <a:ea typeface="Times New Roman" panose="02020603050405020304" pitchFamily="18" charset="0"/>
                <a:cs typeface="Times New Roman" panose="02020603050405020304" pitchFamily="18" charset="0"/>
              </a:rPr>
              <a:t>For those </a:t>
            </a:r>
            <a:r>
              <a:rPr lang="en-GB" sz="1800" u="sng">
                <a:effectLst/>
                <a:latin typeface="Arial" panose="020B0604020202020204" pitchFamily="34" charset="0"/>
                <a:ea typeface="Times New Roman" panose="02020603050405020304" pitchFamily="18" charset="0"/>
                <a:cs typeface="Times New Roman" panose="02020603050405020304" pitchFamily="18" charset="0"/>
              </a:rPr>
              <a:t>without a history of allergies </a:t>
            </a:r>
            <a:r>
              <a:rPr lang="en-GB" sz="1800">
                <a:effectLst/>
                <a:latin typeface="Arial" panose="020B0604020202020204" pitchFamily="34" charset="0"/>
                <a:ea typeface="Times New Roman" panose="02020603050405020304" pitchFamily="18" charset="0"/>
                <a:cs typeface="Times New Roman" panose="02020603050405020304" pitchFamily="18" charset="0"/>
              </a:rPr>
              <a:t>(as described in the Green Book), observation times are as follows: </a:t>
            </a:r>
          </a:p>
          <a:p>
            <a:pPr lvl="1">
              <a:buFont typeface="Courier New" panose="02070309020205020404" pitchFamily="49" charset="0"/>
              <a:buChar char="o"/>
            </a:pPr>
            <a:r>
              <a:rPr lang="en-GB" sz="1800"/>
              <a:t>After COVID-19 vaccine administration, individuals should be observed for any immediate reactions whilst they are receiving any verbal post vaccination information and exiting the centre. </a:t>
            </a:r>
          </a:p>
          <a:p>
            <a:pPr lvl="1">
              <a:buFont typeface="Courier New" panose="02070309020205020404" pitchFamily="49" charset="0"/>
              <a:buChar char="o"/>
            </a:pPr>
            <a:r>
              <a:rPr lang="en-GB" sz="1800"/>
              <a:t>Facilities for management of anaphylaxis should be available at all vaccination sites.</a:t>
            </a:r>
          </a:p>
          <a:p>
            <a:pPr lvl="1">
              <a:buFont typeface="Courier New" panose="02070309020205020404" pitchFamily="49" charset="0"/>
              <a:buChar char="o"/>
            </a:pPr>
            <a:r>
              <a:rPr lang="en-GB" sz="1800" b="1"/>
              <a:t>The advice to suspend the 15 minute observation period applies to all COVID-19 vaccines. </a:t>
            </a:r>
          </a:p>
          <a:p>
            <a:pPr lvl="1">
              <a:buFont typeface="Courier New" panose="02070309020205020404" pitchFamily="49" charset="0"/>
              <a:buChar char="o"/>
            </a:pPr>
            <a:r>
              <a:rPr lang="en-GB" sz="1800"/>
              <a:t>Vaccinated individuals should be informed about how to access immediate healthcare advice in the event of displaying any symptoms. </a:t>
            </a:r>
          </a:p>
          <a:p>
            <a:pPr lvl="1">
              <a:buFont typeface="Courier New" panose="02070309020205020404" pitchFamily="49" charset="0"/>
              <a:buChar char="o"/>
            </a:pPr>
            <a:r>
              <a:rPr lang="en-GB" sz="1800"/>
              <a:t>In some settings, for example domiciliary vaccination, this may require a responsible adult to be present for at least 15 minutes after vaccination. </a:t>
            </a:r>
          </a:p>
          <a:p>
            <a:pPr lvl="1">
              <a:buFont typeface="Courier New" panose="02070309020205020404" pitchFamily="49" charset="0"/>
              <a:buChar char="o"/>
            </a:pPr>
            <a:r>
              <a:rPr lang="en-GB" sz="1800"/>
              <a:t>No specific management is required for patients with a family history of allergies. </a:t>
            </a:r>
          </a:p>
          <a:p>
            <a:r>
              <a:rPr lang="en-GB" sz="1800" b="1"/>
              <a:t>As fainting can occur following vaccination, all those vaccinated with any of the COVID-19 vaccines should not drive for 15 minutes after vaccination.</a:t>
            </a:r>
          </a:p>
          <a:p>
            <a:endParaRPr lang="en-GB" sz="2000" b="1"/>
          </a:p>
        </p:txBody>
      </p:sp>
      <p:sp>
        <p:nvSpPr>
          <p:cNvPr id="5" name="Slide Number Placeholder 4">
            <a:extLst>
              <a:ext uri="{FF2B5EF4-FFF2-40B4-BE49-F238E27FC236}">
                <a16:creationId xmlns:a16="http://schemas.microsoft.com/office/drawing/2014/main" id="{314F46C2-E669-C273-2804-BEA9B446B62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1489597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9F783-75F7-0861-BED6-DB9D29A42F4D}"/>
              </a:ext>
            </a:extLst>
          </p:cNvPr>
          <p:cNvSpPr>
            <a:spLocks noGrp="1"/>
          </p:cNvSpPr>
          <p:nvPr>
            <p:ph type="title"/>
          </p:nvPr>
        </p:nvSpPr>
        <p:spPr>
          <a:xfrm>
            <a:off x="368474" y="260741"/>
            <a:ext cx="10515600" cy="731377"/>
          </a:xfrm>
        </p:spPr>
        <p:txBody>
          <a:bodyPr lIns="91440" tIns="45720" rIns="91440" bIns="45720" anchor="t"/>
          <a:lstStyle/>
          <a:p>
            <a:r>
              <a:rPr lang="en-GB" b="1"/>
              <a:t>Informed consent</a:t>
            </a:r>
          </a:p>
        </p:txBody>
      </p:sp>
      <p:sp>
        <p:nvSpPr>
          <p:cNvPr id="3" name="Content Placeholder 2">
            <a:extLst>
              <a:ext uri="{FF2B5EF4-FFF2-40B4-BE49-F238E27FC236}">
                <a16:creationId xmlns:a16="http://schemas.microsoft.com/office/drawing/2014/main" id="{5C069605-1E6B-84CB-9766-B1BE9175EC2B}"/>
              </a:ext>
            </a:extLst>
          </p:cNvPr>
          <p:cNvSpPr>
            <a:spLocks noGrp="1"/>
          </p:cNvSpPr>
          <p:nvPr>
            <p:ph idx="1"/>
          </p:nvPr>
        </p:nvSpPr>
        <p:spPr>
          <a:xfrm>
            <a:off x="368474" y="1089139"/>
            <a:ext cx="4889992" cy="2345900"/>
          </a:xfrm>
          <a:ln>
            <a:solidFill>
              <a:schemeClr val="accent6"/>
            </a:solidFill>
          </a:ln>
        </p:spPr>
        <p:txBody>
          <a:bodyPr lIns="91440" tIns="45720" rIns="91440" bIns="45720" anchor="t"/>
          <a:lstStyle/>
          <a:p>
            <a:pPr marL="0" indent="0">
              <a:buNone/>
            </a:pPr>
            <a:r>
              <a:rPr lang="en-GB" sz="1800" b="0">
                <a:cs typeface="Arial"/>
              </a:rPr>
              <a:t>Information to be given includes:</a:t>
            </a:r>
            <a:endParaRPr lang="en-US" sz="1800">
              <a:cs typeface="Arial"/>
            </a:endParaRPr>
          </a:p>
          <a:p>
            <a:pPr marL="17145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which vaccine is being offered and the disease against which it protects</a:t>
            </a:r>
            <a:r>
              <a:rPr lang="en-US" sz="1800">
                <a:cs typeface="Arial"/>
              </a:rPr>
              <a:t> </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benefits/risks of immunisation versus risks of the disease</a:t>
            </a:r>
            <a:r>
              <a:rPr lang="en-US" sz="1800">
                <a:cs typeface="Arial"/>
              </a:rPr>
              <a:t>​</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any possible vaccine reactions and what to do if these occur</a:t>
            </a:r>
            <a:endParaRPr lang="en-US" sz="1800">
              <a:cs typeface="Arial"/>
            </a:endParaRPr>
          </a:p>
          <a:p>
            <a:pPr marL="0" indent="0" defTabSz="687388" eaLnBrk="0" hangingPunct="0">
              <a:buNone/>
              <a:defRPr/>
            </a:pPr>
            <a:endParaRPr lang="en-GB" sz="1200"/>
          </a:p>
          <a:p>
            <a:pPr marL="0" indent="0" defTabSz="687388" eaLnBrk="0" hangingPunct="0">
              <a:buNone/>
              <a:defRPr/>
            </a:pPr>
            <a:endParaRPr lang="en-GB" sz="1200"/>
          </a:p>
          <a:p>
            <a:pPr marL="0" indent="0">
              <a:lnSpc>
                <a:spcPct val="100000"/>
              </a:lnSpc>
              <a:spcBef>
                <a:spcPts val="0"/>
              </a:spcBef>
              <a:buNone/>
            </a:pPr>
            <a:endParaRPr lang="en-GB" sz="2800"/>
          </a:p>
          <a:p>
            <a:pPr marL="0" indent="0">
              <a:buNone/>
            </a:pPr>
            <a:endParaRPr lang="en-GB"/>
          </a:p>
        </p:txBody>
      </p:sp>
      <p:sp>
        <p:nvSpPr>
          <p:cNvPr id="4" name="Slide Number Placeholder 3">
            <a:extLst>
              <a:ext uri="{FF2B5EF4-FFF2-40B4-BE49-F238E27FC236}">
                <a16:creationId xmlns:a16="http://schemas.microsoft.com/office/drawing/2014/main" id="{D94C5E6E-21D8-7E90-0B0D-B81EF55390B7}"/>
              </a:ext>
            </a:extLst>
          </p:cNvPr>
          <p:cNvSpPr>
            <a:spLocks noGrp="1"/>
          </p:cNvSpPr>
          <p:nvPr>
            <p:ph type="sldNum" sz="quarter" idx="12"/>
          </p:nvPr>
        </p:nvSpPr>
        <p:spPr>
          <a:xfrm>
            <a:off x="11326402" y="6381540"/>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42</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6" name="TextBox 5">
            <a:extLst>
              <a:ext uri="{FF2B5EF4-FFF2-40B4-BE49-F238E27FC236}">
                <a16:creationId xmlns:a16="http://schemas.microsoft.com/office/drawing/2014/main" id="{49C746D5-F254-B6F5-D358-B59D247A8E33}"/>
              </a:ext>
            </a:extLst>
          </p:cNvPr>
          <p:cNvSpPr txBox="1"/>
          <p:nvPr/>
        </p:nvSpPr>
        <p:spPr>
          <a:xfrm>
            <a:off x="5403542" y="108791"/>
            <a:ext cx="6341616" cy="3708708"/>
          </a:xfrm>
          <a:prstGeom prst="rect">
            <a:avLst/>
          </a:prstGeom>
          <a:noFill/>
          <a:ln>
            <a:solidFill>
              <a:schemeClr val="accent6"/>
            </a:solidFill>
          </a:ln>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Arial"/>
              </a:rPr>
              <a:t>How much information should you give?</a:t>
            </a:r>
            <a:endParaRPr kumimoji="0" lang="en-US" sz="1800" b="0" i="0" u="none" strike="noStrike" kern="1200" cap="none" spc="0" normalizeH="0" baseline="0" noProof="0">
              <a:ln>
                <a:noFill/>
              </a:ln>
              <a:solidFill>
                <a:srgbClr val="212A73"/>
              </a:solidFill>
              <a:effectLst/>
              <a:uLnTx/>
              <a:uFillTx/>
              <a:latin typeface="Arial"/>
              <a:ea typeface="+mn-ea"/>
              <a:cs typeface="Arial"/>
            </a:endParaRPr>
          </a:p>
          <a:p>
            <a:pPr marL="285750" marR="0" lvl="0" indent="-285750" algn="l" defTabSz="914400" rtl="0" eaLnBrk="1" fontAlgn="auto" latinLnBrk="0" hangingPunct="1">
              <a:lnSpc>
                <a:spcPct val="100000"/>
              </a:lnSpc>
              <a:spcBef>
                <a:spcPts val="1200"/>
              </a:spcBef>
              <a:spcAft>
                <a:spcPts val="60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Arial"/>
              </a:rPr>
              <a:t>this will be personal to the individual at the time and will depend on their previous knowledge and discussions with others</a:t>
            </a:r>
            <a:endParaRPr kumimoji="0" lang="en-US" sz="1800" b="0" i="0" u="none" strike="noStrike" kern="1200" cap="none" spc="0" normalizeH="0" baseline="0" noProof="0">
              <a:ln>
                <a:noFill/>
              </a:ln>
              <a:solidFill>
                <a:srgbClr val="212A73"/>
              </a:solidFill>
              <a:effectLst/>
              <a:uLnTx/>
              <a:uFillTx/>
              <a:latin typeface="Arial"/>
              <a:ea typeface="+mn-ea"/>
              <a:cs typeface="Arial"/>
            </a:endParaRPr>
          </a:p>
          <a:p>
            <a:pPr marL="285750" marR="0" lvl="0" indent="-285750" algn="l" defTabSz="914400" rtl="0" eaLnBrk="1" fontAlgn="auto" latinLnBrk="0" hangingPunct="1">
              <a:lnSpc>
                <a:spcPct val="100000"/>
              </a:lnSpc>
              <a:spcBef>
                <a:spcPts val="1200"/>
              </a:spcBef>
              <a:spcAft>
                <a:spcPts val="60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Arial"/>
              </a:rPr>
              <a:t>give people as much information as they need and/or want to make an informed decision</a:t>
            </a:r>
            <a:endParaRPr kumimoji="0" lang="en-US" sz="1800" b="0" i="0" u="none" strike="noStrike" kern="1200" cap="none" spc="0" normalizeH="0" baseline="0" noProof="0">
              <a:ln>
                <a:noFill/>
              </a:ln>
              <a:solidFill>
                <a:srgbClr val="212A73"/>
              </a:solidFill>
              <a:effectLst/>
              <a:uLnTx/>
              <a:uFillTx/>
              <a:latin typeface="Arial"/>
              <a:ea typeface="+mn-ea"/>
              <a:cs typeface="Arial"/>
            </a:endParaRPr>
          </a:p>
          <a:p>
            <a:pPr marL="285750" marR="0" lvl="0" indent="-285750" algn="l" defTabSz="914400" rtl="0" eaLnBrk="1" fontAlgn="auto" latinLnBrk="0" hangingPunct="1">
              <a:lnSpc>
                <a:spcPct val="100000"/>
              </a:lnSpc>
              <a:spcBef>
                <a:spcPts val="1200"/>
              </a:spcBef>
              <a:spcAft>
                <a:spcPts val="60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Arial"/>
              </a:rPr>
              <a:t>some people will just ‘trust’ what you say while others want lots of information; either is fine</a:t>
            </a:r>
            <a:endParaRPr kumimoji="0" lang="en-US" sz="1800" b="0" i="0" u="none" strike="noStrike" kern="1200" cap="none" spc="0" normalizeH="0" baseline="0" noProof="0">
              <a:ln>
                <a:noFill/>
              </a:ln>
              <a:solidFill>
                <a:srgbClr val="212A73"/>
              </a:solidFill>
              <a:effectLst/>
              <a:uLnTx/>
              <a:uFillTx/>
              <a:latin typeface="Arial"/>
              <a:ea typeface="+mn-ea"/>
              <a:cs typeface="Arial"/>
            </a:endParaRPr>
          </a:p>
          <a:p>
            <a:pPr marL="285750" marR="0" lvl="0" indent="-285750" algn="l" defTabSz="914400" rtl="0" eaLnBrk="1" fontAlgn="auto" latinLnBrk="0" hangingPunct="1">
              <a:lnSpc>
                <a:spcPct val="100000"/>
              </a:lnSpc>
              <a:spcBef>
                <a:spcPts val="1200"/>
              </a:spcBef>
              <a:spcAft>
                <a:spcPts val="60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Arial"/>
              </a:rPr>
              <a:t>how much each individual needs is up to them, no one is obliged to seek full information</a:t>
            </a:r>
            <a:endParaRPr kumimoji="0" lang="en-US" sz="1800" b="0" i="0" u="none" strike="noStrike" kern="1200" cap="none" spc="0" normalizeH="0" baseline="0" noProof="0">
              <a:ln>
                <a:noFill/>
              </a:ln>
              <a:solidFill>
                <a:srgbClr val="212A73"/>
              </a:solidFill>
              <a:effectLst/>
              <a:uLnTx/>
              <a:uFillTx/>
              <a:latin typeface="Arial"/>
              <a:ea typeface="+mn-ea"/>
              <a:cs typeface="Arial"/>
            </a:endParaRPr>
          </a:p>
        </p:txBody>
      </p:sp>
      <p:sp>
        <p:nvSpPr>
          <p:cNvPr id="5" name="TextBox 4">
            <a:extLst>
              <a:ext uri="{FF2B5EF4-FFF2-40B4-BE49-F238E27FC236}">
                <a16:creationId xmlns:a16="http://schemas.microsoft.com/office/drawing/2014/main" id="{F80D9E09-58BA-F70E-23C3-9559E8EBBB9F}"/>
              </a:ext>
            </a:extLst>
          </p:cNvPr>
          <p:cNvSpPr txBox="1"/>
          <p:nvPr/>
        </p:nvSpPr>
        <p:spPr>
          <a:xfrm>
            <a:off x="3286211" y="5664898"/>
            <a:ext cx="626468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212A73"/>
                </a:solidFill>
                <a:effectLst/>
                <a:uLnTx/>
                <a:uFillTx/>
                <a:latin typeface="Arial"/>
                <a:ea typeface="+mn-ea"/>
                <a:cs typeface="+mn-cs"/>
                <a:hlinkClick r:id="rId3"/>
              </a:rPr>
              <a:t>Consent: the green book, chapter 2 - GOV.UK (www.gov.uk)</a:t>
            </a:r>
            <a:endParaRPr kumimoji="0" lang="en-US" sz="1400" b="0" i="0" u="none" strike="noStrike" kern="1200" cap="none" spc="0" normalizeH="0" baseline="0" noProof="0">
              <a:ln>
                <a:noFill/>
              </a:ln>
              <a:solidFill>
                <a:srgbClr val="212A73"/>
              </a:solidFill>
              <a:effectLst/>
              <a:uLnTx/>
              <a:uFillTx/>
              <a:latin typeface="Arial"/>
              <a:ea typeface="+mn-ea"/>
              <a:cs typeface="+mn-cs"/>
            </a:endParaRPr>
          </a:p>
        </p:txBody>
      </p:sp>
      <p:sp>
        <p:nvSpPr>
          <p:cNvPr id="8" name="TextBox 7">
            <a:extLst>
              <a:ext uri="{FF2B5EF4-FFF2-40B4-BE49-F238E27FC236}">
                <a16:creationId xmlns:a16="http://schemas.microsoft.com/office/drawing/2014/main" id="{B307EB6B-67CB-F0A3-8BB6-3C92841EDB7D}"/>
              </a:ext>
            </a:extLst>
          </p:cNvPr>
          <p:cNvSpPr txBox="1"/>
          <p:nvPr/>
        </p:nvSpPr>
        <p:spPr>
          <a:xfrm>
            <a:off x="368474" y="3925591"/>
            <a:ext cx="11376684" cy="1785104"/>
          </a:xfrm>
          <a:prstGeom prst="rect">
            <a:avLst/>
          </a:prstGeom>
          <a:noFill/>
          <a:ln>
            <a:solidFill>
              <a:srgbClr val="002060"/>
            </a:solidFill>
          </a:ln>
        </p:spPr>
        <p:txBody>
          <a:bodyPr wrap="square" rtlCol="0">
            <a:spAutoFit/>
          </a:bodyPr>
          <a:lstStyle/>
          <a:p>
            <a:pPr marL="0" marR="0" lvl="0" indent="0" algn="l" defTabSz="687388" rtl="0" eaLnBrk="0" fontAlgn="auto" latinLnBrk="0" hangingPunct="0">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Consent is a process, not a one-off discussion and must consider 3 factors:</a:t>
            </a:r>
            <a:endParaRPr kumimoji="0" lang="en-GB" sz="1800" b="0" i="0" u="none" strike="noStrike" kern="1200" cap="none" spc="0" normalizeH="0" baseline="0" noProof="0">
              <a:ln>
                <a:noFill/>
              </a:ln>
              <a:solidFill>
                <a:srgbClr val="212A73"/>
              </a:solidFill>
              <a:effectLst/>
              <a:uLnTx/>
              <a:uFillTx/>
              <a:latin typeface="Arial"/>
              <a:ea typeface="+mn-ea"/>
              <a:cs typeface="Calibri"/>
            </a:endParaRP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kumimoji="0" lang="en-GB" altLang="en-US" sz="1800" b="0" i="0" u="none" strike="noStrike" kern="1200" cap="none" spc="0" normalizeH="0" baseline="0" noProof="0">
                <a:ln>
                  <a:noFill/>
                </a:ln>
                <a:solidFill>
                  <a:srgbClr val="212A73"/>
                </a:solidFill>
                <a:effectLst/>
                <a:uLnTx/>
                <a:uFillTx/>
                <a:latin typeface="Arial"/>
                <a:ea typeface="+mn-ea"/>
                <a:cs typeface="Arial"/>
              </a:rPr>
              <a:t>the person giving consent must be appropriately informed: they must have the necessary information in order to make the decision</a:t>
            </a:r>
          </a:p>
          <a:p>
            <a:pPr marL="285750" marR="0" lvl="0" indent="-285750" algn="l" defTabSz="914400" rtl="0" eaLnBrk="1" fontAlgn="auto" latinLnBrk="0" hangingPunct="1">
              <a:lnSpc>
                <a:spcPct val="100000"/>
              </a:lnSpc>
              <a:spcBef>
                <a:spcPts val="1200"/>
              </a:spcBef>
              <a:spcAft>
                <a:spcPts val="0"/>
              </a:spcAft>
              <a:buClr>
                <a:srgbClr val="007C91"/>
              </a:buClr>
              <a:buSzTx/>
              <a:buFont typeface="Arial" panose="020B0604020202020204" pitchFamily="34" charset="0"/>
              <a:buChar char="•"/>
              <a:tabLst/>
              <a:defRPr/>
            </a:pPr>
            <a:r>
              <a:rPr kumimoji="0" lang="en-GB" altLang="en-US" sz="1800" b="0" i="0" u="none" strike="noStrike" kern="1200" cap="none" spc="0" normalizeH="0" baseline="0" noProof="0">
                <a:ln>
                  <a:noFill/>
                </a:ln>
                <a:solidFill>
                  <a:srgbClr val="212A73"/>
                </a:solidFill>
                <a:effectLst/>
                <a:uLnTx/>
                <a:uFillTx/>
                <a:latin typeface="Arial"/>
                <a:ea typeface="+mn-ea"/>
                <a:cs typeface="Arial"/>
              </a:rPr>
              <a:t>consent must be voluntary by the individual without undue pressure or coercion</a:t>
            </a:r>
          </a:p>
          <a:p>
            <a:pPr marL="285750" marR="0" lvl="0" indent="-285750" algn="l" defTabSz="914400" rtl="0" eaLnBrk="1" fontAlgn="auto" latinLnBrk="0" hangingPunct="1">
              <a:lnSpc>
                <a:spcPct val="100000"/>
              </a:lnSpc>
              <a:spcBef>
                <a:spcPts val="1200"/>
              </a:spcBef>
              <a:spcAft>
                <a:spcPts val="0"/>
              </a:spcAft>
              <a:buClr>
                <a:srgbClr val="007C91"/>
              </a:buClr>
              <a:buSzTx/>
              <a:buFont typeface="Arial" panose="020B0604020202020204" pitchFamily="34" charset="0"/>
              <a:buChar char="•"/>
              <a:tabLst/>
              <a:defRPr/>
            </a:pPr>
            <a:r>
              <a:rPr kumimoji="0" lang="en-GB" altLang="en-US" sz="1800" b="0" i="0" u="none" strike="noStrike" kern="1200" cap="none" spc="0" normalizeH="0" baseline="0" noProof="0">
                <a:ln>
                  <a:noFill/>
                </a:ln>
                <a:solidFill>
                  <a:srgbClr val="212A73"/>
                </a:solidFill>
                <a:effectLst/>
                <a:uLnTx/>
                <a:uFillTx/>
                <a:latin typeface="Arial"/>
                <a:ea typeface="+mn-ea"/>
                <a:cs typeface="Arial"/>
              </a:rPr>
              <a:t>the person consenting must have the capacity to make the decision</a:t>
            </a:r>
          </a:p>
        </p:txBody>
      </p:sp>
      <p:sp>
        <p:nvSpPr>
          <p:cNvPr id="10" name="TextBox 9">
            <a:extLst>
              <a:ext uri="{FF2B5EF4-FFF2-40B4-BE49-F238E27FC236}">
                <a16:creationId xmlns:a16="http://schemas.microsoft.com/office/drawing/2014/main" id="{C5E13BD7-05C6-C9D8-1CAF-DE406ED5B84D}"/>
              </a:ext>
            </a:extLst>
          </p:cNvPr>
          <p:cNvSpPr txBox="1"/>
          <p:nvPr/>
        </p:nvSpPr>
        <p:spPr>
          <a:xfrm>
            <a:off x="2459115" y="5944045"/>
            <a:ext cx="10440138" cy="73866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12A73"/>
                </a:solidFill>
                <a:effectLst/>
                <a:uLnTx/>
                <a:uFillTx/>
                <a:latin typeface="Arial"/>
                <a:ea typeface="+mn-ea"/>
                <a:cs typeface="+mn-cs"/>
              </a:rPr>
              <a:t>Mental capacity Act 2005 </a:t>
            </a:r>
            <a:r>
              <a:rPr kumimoji="0" lang="en-GB" sz="1400" b="0" i="0" u="none" strike="noStrike" kern="1200" cap="none" spc="0" normalizeH="0" baseline="0" noProof="0">
                <a:ln>
                  <a:noFill/>
                </a:ln>
                <a:solidFill>
                  <a:srgbClr val="212A73"/>
                </a:solidFill>
                <a:effectLst/>
                <a:uLnTx/>
                <a:uFillTx/>
                <a:latin typeface="Arial"/>
                <a:ea typeface="+mn-ea"/>
                <a:cs typeface="+mn-cs"/>
                <a:hlinkClick r:id="rId4"/>
              </a:rPr>
              <a:t>https://www.legislation.gov.uk/ukpga/2005/9/contents</a:t>
            </a:r>
            <a:endParaRPr kumimoji="0" lang="en-GB" sz="1400" b="0" i="0" u="none" strike="noStrike" kern="1200" cap="none" spc="0" normalizeH="0" baseline="0" noProof="0">
              <a:ln>
                <a:noFill/>
              </a:ln>
              <a:solidFill>
                <a:srgbClr val="212A73"/>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12A73"/>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35911677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C53F4-5A97-4355-806E-E71F3429123D}"/>
              </a:ext>
            </a:extLst>
          </p:cNvPr>
          <p:cNvSpPr>
            <a:spLocks noGrp="1"/>
          </p:cNvSpPr>
          <p:nvPr>
            <p:ph type="title"/>
          </p:nvPr>
        </p:nvSpPr>
        <p:spPr>
          <a:xfrm>
            <a:off x="167148" y="117987"/>
            <a:ext cx="12001146" cy="452284"/>
          </a:xfrm>
        </p:spPr>
        <p:txBody>
          <a:bodyPr/>
          <a:lstStyle/>
          <a:p>
            <a:pPr algn="ctr"/>
            <a:r>
              <a:rPr lang="en-GB" sz="3600" b="1"/>
              <a:t>Reporting Adverse Events</a:t>
            </a:r>
            <a:br>
              <a:rPr lang="en-GB" sz="3600" b="1"/>
            </a:br>
            <a:endParaRPr lang="en-GB" sz="3600" b="1"/>
          </a:p>
        </p:txBody>
      </p:sp>
      <p:sp>
        <p:nvSpPr>
          <p:cNvPr id="3" name="Content Placeholder 2">
            <a:extLst>
              <a:ext uri="{FF2B5EF4-FFF2-40B4-BE49-F238E27FC236}">
                <a16:creationId xmlns:a16="http://schemas.microsoft.com/office/drawing/2014/main" id="{39A11E10-FB4B-4C00-8D30-D23C39681252}"/>
              </a:ext>
            </a:extLst>
          </p:cNvPr>
          <p:cNvSpPr>
            <a:spLocks noGrp="1"/>
          </p:cNvSpPr>
          <p:nvPr>
            <p:ph idx="1"/>
          </p:nvPr>
        </p:nvSpPr>
        <p:spPr>
          <a:xfrm>
            <a:off x="629265" y="776749"/>
            <a:ext cx="7981335" cy="4711846"/>
          </a:xfrm>
        </p:spPr>
        <p:txBody>
          <a:bodyPr/>
          <a:lstStyle/>
          <a:p>
            <a:r>
              <a:rPr lang="en-GB" sz="2000">
                <a:solidFill>
                  <a:srgbClr val="002060"/>
                </a:solidFill>
              </a:rPr>
              <a:t>Vaccinees should be advised that they can report any adverse reactions or suspected side effects to the MHRA through the online </a:t>
            </a:r>
            <a:r>
              <a:rPr lang="en-GB" sz="2000">
                <a:solidFill>
                  <a:srgbClr val="002060"/>
                </a:solidFill>
                <a:hlinkClick r:id="rId2"/>
              </a:rPr>
              <a:t>yellow card scheme </a:t>
            </a:r>
            <a:r>
              <a:rPr lang="en-GB" sz="2000">
                <a:solidFill>
                  <a:srgbClr val="002060"/>
                </a:solidFill>
              </a:rPr>
              <a:t>website or the Yellow Card app</a:t>
            </a:r>
          </a:p>
          <a:p>
            <a:r>
              <a:rPr lang="en-GB" altLang="en-US" sz="2000">
                <a:solidFill>
                  <a:srgbClr val="002060"/>
                </a:solidFill>
                <a:ea typeface="Source Sans Pro"/>
              </a:rPr>
              <a:t>Anyone (patients and HCWs) can make a Yellow Card report, even if they are uncertain as to whether a vaccine caused the condition</a:t>
            </a:r>
          </a:p>
          <a:p>
            <a:r>
              <a:rPr lang="en-GB" sz="2000" b="1"/>
              <a:t>▼ </a:t>
            </a:r>
            <a:r>
              <a:rPr lang="en-GB" sz="2000"/>
              <a:t>This medicinal product is subject to additional monitoring. This will allow quick identification of new safety information. Healthcare professionals are asked to report any suspected adverse reactions.</a:t>
            </a:r>
            <a:endParaRPr lang="en-GB" altLang="en-US" sz="2000">
              <a:solidFill>
                <a:srgbClr val="002060"/>
              </a:solidFill>
              <a:ea typeface="Source Sans Pro"/>
            </a:endParaRPr>
          </a:p>
          <a:p>
            <a:endParaRPr lang="en-GB"/>
          </a:p>
        </p:txBody>
      </p:sp>
      <p:sp>
        <p:nvSpPr>
          <p:cNvPr id="5" name="Slide Number Placeholder 4">
            <a:extLst>
              <a:ext uri="{FF2B5EF4-FFF2-40B4-BE49-F238E27FC236}">
                <a16:creationId xmlns:a16="http://schemas.microsoft.com/office/drawing/2014/main" id="{D633BA76-993F-426B-A73A-C762A18C998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pic>
        <p:nvPicPr>
          <p:cNvPr id="6" name="Picture 5">
            <a:extLst>
              <a:ext uri="{FF2B5EF4-FFF2-40B4-BE49-F238E27FC236}">
                <a16:creationId xmlns:a16="http://schemas.microsoft.com/office/drawing/2014/main" id="{1B5BC04F-7B5E-4837-9DC2-60FA5160856A}"/>
              </a:ext>
            </a:extLst>
          </p:cNvPr>
          <p:cNvPicPr>
            <a:picLocks noChangeAspect="1"/>
          </p:cNvPicPr>
          <p:nvPr/>
        </p:nvPicPr>
        <p:blipFill>
          <a:blip r:embed="rId3" cstate="print"/>
          <a:stretch>
            <a:fillRect/>
          </a:stretch>
        </p:blipFill>
        <p:spPr>
          <a:xfrm>
            <a:off x="8712827" y="776749"/>
            <a:ext cx="3229324" cy="4059111"/>
          </a:xfrm>
          <a:prstGeom prst="rect">
            <a:avLst/>
          </a:prstGeom>
        </p:spPr>
      </p:pic>
      <p:sp>
        <p:nvSpPr>
          <p:cNvPr id="7" name="TextBox 6">
            <a:extLst>
              <a:ext uri="{FF2B5EF4-FFF2-40B4-BE49-F238E27FC236}">
                <a16:creationId xmlns:a16="http://schemas.microsoft.com/office/drawing/2014/main" id="{BCBB1DE6-B35F-44C2-A897-4269731CEA1C}"/>
              </a:ext>
            </a:extLst>
          </p:cNvPr>
          <p:cNvSpPr txBox="1"/>
          <p:nvPr/>
        </p:nvSpPr>
        <p:spPr>
          <a:xfrm>
            <a:off x="8712828" y="4916129"/>
            <a:ext cx="3229323"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The QR code can be used for quick and easy access to the Yellow Card reporting site.</a:t>
            </a:r>
          </a:p>
        </p:txBody>
      </p:sp>
      <p:pic>
        <p:nvPicPr>
          <p:cNvPr id="8" name="Picture 2">
            <a:extLst>
              <a:ext uri="{FF2B5EF4-FFF2-40B4-BE49-F238E27FC236}">
                <a16:creationId xmlns:a16="http://schemas.microsoft.com/office/drawing/2014/main" id="{7ED0D74E-641A-4C77-859F-14EE29E07B4D}"/>
              </a:ext>
            </a:extLst>
          </p:cNvPr>
          <p:cNvPicPr>
            <a:picLocks noChangeAspect="1" noChangeArrowheads="1"/>
          </p:cNvPicPr>
          <p:nvPr/>
        </p:nvPicPr>
        <p:blipFill>
          <a:blip r:embed="rId4" cstate="print"/>
          <a:srcRect t="22614" r="84051" b="64341"/>
          <a:stretch>
            <a:fillRect/>
          </a:stretch>
        </p:blipFill>
        <p:spPr bwMode="auto">
          <a:xfrm>
            <a:off x="2993625" y="3429000"/>
            <a:ext cx="3393189" cy="1474422"/>
          </a:xfrm>
          <a:prstGeom prst="rect">
            <a:avLst/>
          </a:prstGeom>
          <a:noFill/>
          <a:ln w="9525">
            <a:noFill/>
            <a:miter lim="800000"/>
            <a:headEnd/>
            <a:tailEnd/>
          </a:ln>
        </p:spPr>
      </p:pic>
      <p:sp>
        <p:nvSpPr>
          <p:cNvPr id="10" name="TextBox 9">
            <a:extLst>
              <a:ext uri="{FF2B5EF4-FFF2-40B4-BE49-F238E27FC236}">
                <a16:creationId xmlns:a16="http://schemas.microsoft.com/office/drawing/2014/main" id="{80779D91-1844-4F96-87DC-9C6E6D70ACD3}"/>
              </a:ext>
            </a:extLst>
          </p:cNvPr>
          <p:cNvSpPr txBox="1"/>
          <p:nvPr/>
        </p:nvSpPr>
        <p:spPr>
          <a:xfrm>
            <a:off x="2639398" y="5146961"/>
            <a:ext cx="4284043"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sng" strike="noStrike" kern="1200" cap="none" spc="0" normalizeH="0" baseline="0" noProof="0">
                <a:ln>
                  <a:noFill/>
                </a:ln>
                <a:solidFill>
                  <a:srgbClr val="0563C1"/>
                </a:solidFill>
                <a:effectLst/>
                <a:uLnTx/>
                <a:uFillTx/>
                <a:latin typeface="Arial"/>
                <a:ea typeface="Calibri" panose="020F0502020204030204" pitchFamily="34" charset="0"/>
                <a:cs typeface="Times New Roman" panose="02020603050405020304" pitchFamily="18" charset="0"/>
                <a:hlinkClick r:id="rId5"/>
              </a:rPr>
              <a:t>www.mhra.gov.uk/yellowcard</a:t>
            </a:r>
            <a:r>
              <a:rPr kumimoji="0" lang="en-GB" sz="2400" b="0" i="0" u="none" strike="noStrike" kern="1200" cap="none" spc="0" normalizeH="0" baseline="0" noProof="0">
                <a:ln>
                  <a:noFill/>
                </a:ln>
                <a:solidFill>
                  <a:srgbClr val="212A73"/>
                </a:solidFill>
                <a:effectLst/>
                <a:uLnTx/>
                <a:uFillTx/>
                <a:latin typeface="Arial"/>
                <a:ea typeface="Calibri" panose="020F0502020204030204" pitchFamily="34" charset="0"/>
                <a:cs typeface="Times New Roman" panose="02020603050405020304" pitchFamily="18" charset="0"/>
              </a:rPr>
              <a:t> </a:t>
            </a:r>
            <a:endParaRPr kumimoji="0" lang="en-GB" sz="2400" b="0" i="0" u="none" strike="noStrike" kern="1200" cap="none" spc="0" normalizeH="0" baseline="0" noProof="0">
              <a:ln>
                <a:noFill/>
              </a:ln>
              <a:solidFill>
                <a:srgbClr val="002060"/>
              </a:solidFill>
              <a:effectLst/>
              <a:uLnTx/>
              <a:uFillTx/>
              <a:latin typeface="Arial"/>
              <a:ea typeface="+mn-ea"/>
              <a:cs typeface="+mn-cs"/>
            </a:endParaRPr>
          </a:p>
        </p:txBody>
      </p:sp>
    </p:spTree>
    <p:extLst>
      <p:ext uri="{BB962C8B-B14F-4D97-AF65-F5344CB8AC3E}">
        <p14:creationId xmlns:p14="http://schemas.microsoft.com/office/powerpoint/2010/main" val="4987327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45476-77CE-F7F5-5A35-4C4D1E1EEB14}"/>
              </a:ext>
            </a:extLst>
          </p:cNvPr>
          <p:cNvSpPr>
            <a:spLocks noGrp="1"/>
          </p:cNvSpPr>
          <p:nvPr>
            <p:ph type="title"/>
          </p:nvPr>
        </p:nvSpPr>
        <p:spPr>
          <a:xfrm>
            <a:off x="612226" y="136525"/>
            <a:ext cx="10515600" cy="599199"/>
          </a:xfrm>
        </p:spPr>
        <p:txBody>
          <a:bodyPr/>
          <a:lstStyle/>
          <a:p>
            <a:r>
              <a:rPr lang="en-GB" sz="3600" b="1"/>
              <a:t>Key messages</a:t>
            </a:r>
            <a:endParaRPr lang="en-GB" sz="3600"/>
          </a:p>
        </p:txBody>
      </p:sp>
      <p:sp>
        <p:nvSpPr>
          <p:cNvPr id="3" name="Content Placeholder 2">
            <a:extLst>
              <a:ext uri="{FF2B5EF4-FFF2-40B4-BE49-F238E27FC236}">
                <a16:creationId xmlns:a16="http://schemas.microsoft.com/office/drawing/2014/main" id="{BD402192-D26C-9010-6E26-781F59E57095}"/>
              </a:ext>
            </a:extLst>
          </p:cNvPr>
          <p:cNvSpPr>
            <a:spLocks noGrp="1"/>
          </p:cNvSpPr>
          <p:nvPr>
            <p:ph idx="1"/>
          </p:nvPr>
        </p:nvSpPr>
        <p:spPr>
          <a:xfrm>
            <a:off x="426979" y="1033245"/>
            <a:ext cx="11565323" cy="4829674"/>
          </a:xfrm>
        </p:spPr>
        <p:txBody>
          <a:bodyPr lIns="91440" tIns="45720" rIns="91440" bIns="45720" anchor="t"/>
          <a:lstStyle/>
          <a:p>
            <a:r>
              <a:rPr lang="en-GB" sz="1800" b="0" i="0">
                <a:effectLst/>
              </a:rPr>
              <a:t>COVID-19 is now a relatively mild disease for the vast majority of people. This ongoing increase in population immunity permits the development of a more targeted programme aimed at those at higher risk of developing serious COVID-19 disease.</a:t>
            </a:r>
          </a:p>
          <a:p>
            <a:r>
              <a:rPr lang="en-GB" sz="1800"/>
              <a:t>For those eligible for vaccination during seasonal campaigns, a single dose is now offered at least </a:t>
            </a:r>
            <a:r>
              <a:rPr lang="en-GB" sz="1800" b="1"/>
              <a:t>three months after any previous dose</a:t>
            </a:r>
            <a:r>
              <a:rPr lang="en-GB" sz="1800"/>
              <a:t>. This interval applies to any vaccine, regardless of the product given for the previous doses and irrespective of age.</a:t>
            </a:r>
            <a:endParaRPr lang="en-GB" sz="1800">
              <a:cs typeface="Arial"/>
            </a:endParaRPr>
          </a:p>
          <a:p>
            <a:r>
              <a:rPr lang="en-GB" sz="1800">
                <a:effectLst/>
                <a:latin typeface="Arial"/>
                <a:ea typeface="Times New Roman" panose="02020603050405020304" pitchFamily="18" charset="0"/>
                <a:cs typeface="Arial"/>
              </a:rPr>
              <a:t>Previously vaccinated </a:t>
            </a:r>
            <a:r>
              <a:rPr lang="en-GB" sz="1800" err="1">
                <a:effectLst/>
                <a:latin typeface="Arial"/>
                <a:ea typeface="Times New Roman" panose="02020603050405020304" pitchFamily="18" charset="0"/>
                <a:cs typeface="Arial"/>
              </a:rPr>
              <a:t>i</a:t>
            </a:r>
            <a:r>
              <a:rPr lang="x-none" sz="1800">
                <a:effectLst/>
                <a:latin typeface="Arial"/>
                <a:ea typeface="Times New Roman" panose="02020603050405020304" pitchFamily="18" charset="0"/>
                <a:cs typeface="Arial"/>
              </a:rPr>
              <a:t>ndividuals who </a:t>
            </a:r>
            <a:r>
              <a:rPr lang="en-GB" sz="1800">
                <a:effectLst/>
                <a:latin typeface="Arial"/>
                <a:ea typeface="Times New Roman" panose="02020603050405020304" pitchFamily="18" charset="0"/>
                <a:cs typeface="Arial"/>
              </a:rPr>
              <a:t>become or have recently become severely </a:t>
            </a:r>
            <a:r>
              <a:rPr lang="x-none" sz="1800">
                <a:effectLst/>
                <a:latin typeface="Arial"/>
                <a:ea typeface="Times New Roman" panose="02020603050405020304" pitchFamily="18" charset="0"/>
                <a:cs typeface="Arial"/>
              </a:rPr>
              <a:t>immunosuppressed</a:t>
            </a:r>
            <a:r>
              <a:rPr lang="x-none" sz="1800" b="1">
                <a:effectLst/>
                <a:latin typeface="Arial"/>
                <a:ea typeface="Times New Roman" panose="02020603050405020304" pitchFamily="18" charset="0"/>
                <a:cs typeface="Arial"/>
              </a:rPr>
              <a:t> </a:t>
            </a:r>
            <a:r>
              <a:rPr lang="en-GB" sz="1800">
                <a:effectLst/>
                <a:latin typeface="Arial"/>
                <a:ea typeface="Times New Roman" panose="02020603050405020304" pitchFamily="18" charset="0"/>
                <a:cs typeface="Arial"/>
              </a:rPr>
              <a:t>should be considered for an additional dose of the vaccine regardless of their past vaccination history. The additional dose can be offered at a </a:t>
            </a:r>
            <a:r>
              <a:rPr lang="en-GB" sz="1800" b="1">
                <a:effectLst/>
                <a:latin typeface="Arial"/>
                <a:ea typeface="Times New Roman" panose="02020603050405020304" pitchFamily="18" charset="0"/>
                <a:cs typeface="Arial"/>
              </a:rPr>
              <a:t>minimum interval of 3 months (91 days) from previous dose.</a:t>
            </a:r>
          </a:p>
          <a:p>
            <a:pPr>
              <a:spcAft>
                <a:spcPts val="300"/>
              </a:spcAft>
            </a:pPr>
            <a:r>
              <a:rPr lang="en-GB" sz="1800">
                <a:effectLst/>
                <a:latin typeface="Arial"/>
                <a:ea typeface="Times New Roman" panose="02020603050405020304" pitchFamily="18" charset="0"/>
                <a:cs typeface="Arial"/>
              </a:rPr>
              <a:t>Previously unvaccinated individuals </a:t>
            </a:r>
            <a:r>
              <a:rPr lang="en-GB" sz="1800" baseline="30000">
                <a:effectLst/>
                <a:latin typeface="Calibri"/>
                <a:ea typeface="Calibri"/>
                <a:cs typeface="Times New Roman"/>
              </a:rPr>
              <a:t> </a:t>
            </a:r>
            <a:r>
              <a:rPr lang="en-GB" sz="1800">
                <a:effectLst/>
                <a:latin typeface="Arial"/>
                <a:ea typeface="Times New Roman" panose="02020603050405020304" pitchFamily="18" charset="0"/>
                <a:cs typeface="Arial"/>
              </a:rPr>
              <a:t>who become or have recently become severely immunosuppressed, should be considered for a first dose of vaccination </a:t>
            </a:r>
            <a:r>
              <a:rPr lang="en-GB" sz="1800" b="1">
                <a:effectLst/>
                <a:latin typeface="Arial"/>
                <a:ea typeface="Times New Roman" panose="02020603050405020304" pitchFamily="18" charset="0"/>
                <a:cs typeface="Arial"/>
              </a:rPr>
              <a:t>(off label) </a:t>
            </a:r>
            <a:r>
              <a:rPr lang="en-GB" sz="1800">
                <a:effectLst/>
                <a:latin typeface="Arial"/>
                <a:ea typeface="Times New Roman" panose="02020603050405020304" pitchFamily="18" charset="0"/>
                <a:cs typeface="Arial"/>
              </a:rPr>
              <a:t>and the second dose given </a:t>
            </a:r>
            <a:r>
              <a:rPr lang="en-GB" sz="1800" b="1">
                <a:effectLst/>
                <a:latin typeface="Arial"/>
                <a:ea typeface="Times New Roman" panose="02020603050405020304" pitchFamily="18" charset="0"/>
                <a:cs typeface="Arial"/>
              </a:rPr>
              <a:t>ideally at an interval of 8-12 weeks from the previous dose. </a:t>
            </a:r>
            <a:r>
              <a:rPr lang="en-GB" sz="1800">
                <a:effectLst/>
                <a:latin typeface="Arial"/>
                <a:ea typeface="Times New Roman" panose="02020603050405020304" pitchFamily="18" charset="0"/>
                <a:cs typeface="Arial"/>
              </a:rPr>
              <a:t>I</a:t>
            </a:r>
            <a:r>
              <a:rPr lang="en-GB" sz="1800">
                <a:effectLst/>
                <a:ea typeface="Calibri"/>
                <a:cs typeface="Times New Roman"/>
              </a:rPr>
              <a:t>ncluding individuals who receive bone marrow transplants, CAR-T therapy as they may have lost immunological memory of previous vaccination.</a:t>
            </a:r>
          </a:p>
          <a:p>
            <a:r>
              <a:rPr lang="en-GB" sz="1800">
                <a:effectLst/>
                <a:ea typeface="Calibri"/>
                <a:cs typeface="Arial"/>
              </a:rPr>
              <a:t>For individuals about to receive planned immunosuppressive treatment, a </a:t>
            </a:r>
            <a:r>
              <a:rPr lang="en-GB" sz="1800" b="1">
                <a:effectLst/>
                <a:ea typeface="Calibri"/>
                <a:cs typeface="Arial"/>
              </a:rPr>
              <a:t>minimum interval of 3 weeks </a:t>
            </a:r>
            <a:r>
              <a:rPr lang="en-GB" sz="1800">
                <a:effectLst/>
                <a:ea typeface="Calibri"/>
                <a:cs typeface="Arial"/>
              </a:rPr>
              <a:t>between COVID-19 doses may be followed, to enable the vaccine to be given whilst the individual’s immune system is better able to respond.</a:t>
            </a:r>
            <a:endParaRPr lang="en-GB" sz="1800" b="0" i="0">
              <a:effectLst/>
              <a:latin typeface="+mn-lt"/>
              <a:ea typeface="Calibri"/>
              <a:cs typeface="Arial"/>
            </a:endParaRPr>
          </a:p>
          <a:p>
            <a:pPr marL="0" indent="0">
              <a:buNone/>
            </a:pPr>
            <a:endParaRPr lang="en-GB" sz="1800" b="0" i="0">
              <a:solidFill>
                <a:srgbClr val="002060"/>
              </a:solidFill>
              <a:effectLst/>
              <a:latin typeface="+mn-lt"/>
            </a:endParaRPr>
          </a:p>
          <a:p>
            <a:endParaRPr lang="en-GB"/>
          </a:p>
        </p:txBody>
      </p:sp>
      <p:sp>
        <p:nvSpPr>
          <p:cNvPr id="5" name="Slide Number Placeholder 4">
            <a:extLst>
              <a:ext uri="{FF2B5EF4-FFF2-40B4-BE49-F238E27FC236}">
                <a16:creationId xmlns:a16="http://schemas.microsoft.com/office/drawing/2014/main" id="{E3477E22-2ECC-0BD9-6766-ECB2F83EAF1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8036448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DAE5E-3EE2-8190-D62A-6CF699976F63}"/>
              </a:ext>
            </a:extLst>
          </p:cNvPr>
          <p:cNvSpPr>
            <a:spLocks noGrp="1"/>
          </p:cNvSpPr>
          <p:nvPr>
            <p:ph type="title"/>
          </p:nvPr>
        </p:nvSpPr>
        <p:spPr>
          <a:xfrm>
            <a:off x="1" y="0"/>
            <a:ext cx="12191999" cy="629265"/>
          </a:xfrm>
        </p:spPr>
        <p:txBody>
          <a:bodyPr/>
          <a:lstStyle/>
          <a:p>
            <a:pPr algn="ctr"/>
            <a:r>
              <a:rPr lang="en-GB" sz="4400" b="1">
                <a:solidFill>
                  <a:srgbClr val="002060"/>
                </a:solidFill>
              </a:rPr>
              <a:t>Public resources Spring 2025</a:t>
            </a:r>
            <a:endParaRPr lang="en-GB" b="1">
              <a:solidFill>
                <a:srgbClr val="002060"/>
              </a:solidFill>
            </a:endParaRPr>
          </a:p>
        </p:txBody>
      </p:sp>
      <p:sp>
        <p:nvSpPr>
          <p:cNvPr id="5" name="Slide Number Placeholder 4">
            <a:extLst>
              <a:ext uri="{FF2B5EF4-FFF2-40B4-BE49-F238E27FC236}">
                <a16:creationId xmlns:a16="http://schemas.microsoft.com/office/drawing/2014/main" id="{188B6699-41C7-4B82-5477-009F55DA714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9" name="TextBox 8">
            <a:extLst>
              <a:ext uri="{FF2B5EF4-FFF2-40B4-BE49-F238E27FC236}">
                <a16:creationId xmlns:a16="http://schemas.microsoft.com/office/drawing/2014/main" id="{BF86B399-F2D3-7939-B164-C874A030F24D}"/>
              </a:ext>
            </a:extLst>
          </p:cNvPr>
          <p:cNvSpPr txBox="1"/>
          <p:nvPr/>
        </p:nvSpPr>
        <p:spPr>
          <a:xfrm>
            <a:off x="1945759" y="577480"/>
            <a:ext cx="8036442" cy="923330"/>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2"/>
              </a:rPr>
              <a:t>Immunisation and Vaccines - Public Health Wales (nhs.wales)</a:t>
            </a:r>
            <a:endParaRPr kumimoji="0" lang="en-GB" sz="1800" b="0" i="0" u="none" strike="noStrike" kern="1200" cap="none" spc="0" normalizeH="0" baseline="0" noProof="0">
              <a:ln>
                <a:noFill/>
              </a:ln>
              <a:solidFill>
                <a:srgbClr val="212A73"/>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3">
                  <a:extLst>
                    <a:ext uri="{A12FA001-AC4F-418D-AE19-62706E023703}">
                      <ahyp:hlinkClr xmlns:ahyp="http://schemas.microsoft.com/office/drawing/2018/hyperlinkcolor" val="tx"/>
                    </a:ext>
                  </a:extLst>
                </a:hlinkClick>
              </a:rPr>
              <a:t>Order for </a:t>
            </a:r>
            <a:r>
              <a:rPr kumimoji="0" lang="en-GB" sz="1800" b="1" i="0" u="none" strike="noStrike" kern="1200" cap="none" spc="0" normalizeH="0" baseline="0" noProof="0">
                <a:ln>
                  <a:noFill/>
                </a:ln>
                <a:solidFill>
                  <a:srgbClr val="212A73"/>
                </a:solidFill>
                <a:effectLst/>
                <a:uLnTx/>
                <a:uFillTx/>
                <a:latin typeface="Arial"/>
                <a:ea typeface="+mn-ea"/>
                <a:cs typeface="+mn-cs"/>
                <a:hlinkClick r:id="rId3">
                  <a:extLst>
                    <a:ext uri="{A12FA001-AC4F-418D-AE19-62706E023703}">
                      <ahyp:hlinkClr xmlns:ahyp="http://schemas.microsoft.com/office/drawing/2018/hyperlinkcolor" val="tx"/>
                    </a:ext>
                  </a:extLst>
                </a:hlinkClick>
              </a:rPr>
              <a:t>FREE</a:t>
            </a:r>
            <a:r>
              <a:rPr kumimoji="0" lang="en-GB" sz="1800" b="0" i="0" u="none" strike="noStrike" kern="1200" cap="none" spc="0" normalizeH="0" baseline="0" noProof="0">
                <a:ln>
                  <a:noFill/>
                </a:ln>
                <a:solidFill>
                  <a:srgbClr val="212A73"/>
                </a:solidFill>
                <a:effectLst/>
                <a:uLnTx/>
                <a:uFillTx/>
                <a:latin typeface="Arial"/>
                <a:ea typeface="+mn-ea"/>
                <a:cs typeface="+mn-cs"/>
                <a:hlinkClick r:id="rId3">
                  <a:extLst>
                    <a:ext uri="{A12FA001-AC4F-418D-AE19-62706E023703}">
                      <ahyp:hlinkClr xmlns:ahyp="http://schemas.microsoft.com/office/drawing/2018/hyperlinkcolor" val="tx"/>
                    </a:ext>
                  </a:extLst>
                </a:hlinkClick>
              </a:rPr>
              <a:t> here: https://phw.nhs.wales/services-and-teams/health-information-resources/</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pic>
        <p:nvPicPr>
          <p:cNvPr id="7" name="Picture 6" descr="A person and child smiling&#10;&#10;AI-generated content may be incorrect.">
            <a:extLst>
              <a:ext uri="{FF2B5EF4-FFF2-40B4-BE49-F238E27FC236}">
                <a16:creationId xmlns:a16="http://schemas.microsoft.com/office/drawing/2014/main" id="{1BA08F1F-C610-4B7A-639B-163A88F1A64A}"/>
              </a:ext>
            </a:extLst>
          </p:cNvPr>
          <p:cNvPicPr>
            <a:picLocks noChangeAspect="1"/>
          </p:cNvPicPr>
          <p:nvPr/>
        </p:nvPicPr>
        <p:blipFill>
          <a:blip r:embed="rId4"/>
          <a:stretch>
            <a:fillRect/>
          </a:stretch>
        </p:blipFill>
        <p:spPr>
          <a:xfrm>
            <a:off x="7019556" y="1496786"/>
            <a:ext cx="2189674" cy="4218215"/>
          </a:xfrm>
          <a:prstGeom prst="rect">
            <a:avLst/>
          </a:prstGeom>
        </p:spPr>
      </p:pic>
      <p:pic>
        <p:nvPicPr>
          <p:cNvPr id="8" name="Picture 7" descr="A person and a child smiling&#10;&#10;AI-generated content may be incorrect.">
            <a:extLst>
              <a:ext uri="{FF2B5EF4-FFF2-40B4-BE49-F238E27FC236}">
                <a16:creationId xmlns:a16="http://schemas.microsoft.com/office/drawing/2014/main" id="{5A202255-2D44-30A9-93BF-E33A6003FEB9}"/>
              </a:ext>
            </a:extLst>
          </p:cNvPr>
          <p:cNvPicPr>
            <a:picLocks noChangeAspect="1"/>
          </p:cNvPicPr>
          <p:nvPr/>
        </p:nvPicPr>
        <p:blipFill>
          <a:blip r:embed="rId5"/>
          <a:stretch>
            <a:fillRect/>
          </a:stretch>
        </p:blipFill>
        <p:spPr>
          <a:xfrm rot="10800000">
            <a:off x="9156191" y="1514929"/>
            <a:ext cx="2179981" cy="4218215"/>
          </a:xfrm>
          <a:prstGeom prst="rect">
            <a:avLst/>
          </a:prstGeom>
        </p:spPr>
      </p:pic>
      <p:sp>
        <p:nvSpPr>
          <p:cNvPr id="10" name="TextBox 9">
            <a:extLst>
              <a:ext uri="{FF2B5EF4-FFF2-40B4-BE49-F238E27FC236}">
                <a16:creationId xmlns:a16="http://schemas.microsoft.com/office/drawing/2014/main" id="{E0811C4E-9CCE-4766-FD11-1D75576C9F24}"/>
              </a:ext>
            </a:extLst>
          </p:cNvPr>
          <p:cNvSpPr txBox="1"/>
          <p:nvPr/>
        </p:nvSpPr>
        <p:spPr>
          <a:xfrm>
            <a:off x="1237012" y="5729844"/>
            <a:ext cx="455220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212A73"/>
                </a:solidFill>
                <a:effectLst/>
                <a:uLnTx/>
                <a:uFillTx/>
                <a:latin typeface="Arial"/>
                <a:ea typeface="+mn-ea"/>
                <a:cs typeface="Arial"/>
              </a:rPr>
              <a:t>COVID-19 Poster</a:t>
            </a:r>
          </a:p>
        </p:txBody>
      </p:sp>
      <p:sp>
        <p:nvSpPr>
          <p:cNvPr id="11" name="TextBox 10">
            <a:extLst>
              <a:ext uri="{FF2B5EF4-FFF2-40B4-BE49-F238E27FC236}">
                <a16:creationId xmlns:a16="http://schemas.microsoft.com/office/drawing/2014/main" id="{36969AA9-243B-46FF-9409-E101DD9CDFEA}"/>
              </a:ext>
            </a:extLst>
          </p:cNvPr>
          <p:cNvSpPr txBox="1"/>
          <p:nvPr/>
        </p:nvSpPr>
        <p:spPr>
          <a:xfrm>
            <a:off x="6947065" y="5818909"/>
            <a:ext cx="4631376" cy="3661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212A73"/>
                </a:solidFill>
                <a:effectLst/>
                <a:uLnTx/>
                <a:uFillTx/>
                <a:latin typeface="Arial"/>
                <a:ea typeface="+mn-ea"/>
                <a:cs typeface="Arial"/>
              </a:rPr>
              <a:t>COVID-19 Spring Information Leaflet</a:t>
            </a:r>
          </a:p>
        </p:txBody>
      </p:sp>
      <p:pic>
        <p:nvPicPr>
          <p:cNvPr id="12" name="Picture 11" descr="A poster with text and images of a person and person&#10;&#10;AI-generated content may be incorrect.">
            <a:extLst>
              <a:ext uri="{FF2B5EF4-FFF2-40B4-BE49-F238E27FC236}">
                <a16:creationId xmlns:a16="http://schemas.microsoft.com/office/drawing/2014/main" id="{62A45A23-33A7-1C9A-19A3-0204791AD9C5}"/>
              </a:ext>
            </a:extLst>
          </p:cNvPr>
          <p:cNvPicPr>
            <a:picLocks noChangeAspect="1"/>
          </p:cNvPicPr>
          <p:nvPr/>
        </p:nvPicPr>
        <p:blipFill>
          <a:blip r:embed="rId6"/>
          <a:stretch>
            <a:fillRect/>
          </a:stretch>
        </p:blipFill>
        <p:spPr>
          <a:xfrm>
            <a:off x="2045407" y="1504207"/>
            <a:ext cx="3044277" cy="4225638"/>
          </a:xfrm>
          <a:prstGeom prst="rect">
            <a:avLst/>
          </a:prstGeom>
        </p:spPr>
      </p:pic>
    </p:spTree>
    <p:extLst>
      <p:ext uri="{BB962C8B-B14F-4D97-AF65-F5344CB8AC3E}">
        <p14:creationId xmlns:p14="http://schemas.microsoft.com/office/powerpoint/2010/main" val="34607028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3C39E-8E41-B267-336C-475B252F9F33}"/>
              </a:ext>
            </a:extLst>
          </p:cNvPr>
          <p:cNvSpPr>
            <a:spLocks noGrp="1"/>
          </p:cNvSpPr>
          <p:nvPr>
            <p:ph type="title"/>
          </p:nvPr>
        </p:nvSpPr>
        <p:spPr>
          <a:xfrm>
            <a:off x="838200" y="136525"/>
            <a:ext cx="10515600" cy="1325563"/>
          </a:xfrm>
        </p:spPr>
        <p:txBody>
          <a:bodyPr/>
          <a:lstStyle/>
          <a:p>
            <a:r>
              <a:rPr lang="en-GB" b="1"/>
              <a:t>Clinical script</a:t>
            </a:r>
          </a:p>
        </p:txBody>
      </p:sp>
      <p:sp>
        <p:nvSpPr>
          <p:cNvPr id="3" name="Content Placeholder 2">
            <a:extLst>
              <a:ext uri="{FF2B5EF4-FFF2-40B4-BE49-F238E27FC236}">
                <a16:creationId xmlns:a16="http://schemas.microsoft.com/office/drawing/2014/main" id="{BC4A87F4-2C40-BF34-2186-25B6590FCD05}"/>
              </a:ext>
            </a:extLst>
          </p:cNvPr>
          <p:cNvSpPr>
            <a:spLocks noGrp="1"/>
          </p:cNvSpPr>
          <p:nvPr>
            <p:ph idx="1"/>
          </p:nvPr>
        </p:nvSpPr>
        <p:spPr>
          <a:xfrm>
            <a:off x="936523" y="799306"/>
            <a:ext cx="10515600" cy="4351338"/>
          </a:xfrm>
        </p:spPr>
        <p:txBody>
          <a:bodyPr lIns="91440" tIns="45720" rIns="91440" bIns="45720" anchor="t"/>
          <a:lstStyle/>
          <a:p>
            <a:r>
              <a:rPr lang="en-GB"/>
              <a:t>A clinical script </a:t>
            </a:r>
            <a:r>
              <a:rPr lang="en-GB" sz="2800">
                <a:effectLst/>
                <a:ea typeface="Calibri"/>
              </a:rPr>
              <a:t>will be available as download only and will be available </a:t>
            </a:r>
            <a:r>
              <a:rPr lang="en-GB" sz="2800">
                <a:ea typeface="Calibri"/>
              </a:rPr>
              <a:t>at</a:t>
            </a:r>
            <a:r>
              <a:rPr lang="en-GB" sz="2800">
                <a:effectLst/>
                <a:ea typeface="Calibri"/>
              </a:rPr>
              <a:t>: </a:t>
            </a:r>
            <a:r>
              <a:rPr lang="en-GB" sz="2800" u="sng">
                <a:solidFill>
                  <a:srgbClr val="0000FF"/>
                </a:solidFill>
                <a:effectLst/>
                <a:ea typeface="Calibri"/>
                <a:hlinkClick r:id="rId3"/>
              </a:rPr>
              <a:t>Resources for health and social care professionals - Public Health Wales (nhs.wales)</a:t>
            </a:r>
            <a:r>
              <a:rPr lang="en-GB" sz="2800">
                <a:effectLst/>
                <a:ea typeface="Calibri"/>
              </a:rPr>
              <a:t> and </a:t>
            </a:r>
            <a:r>
              <a:rPr lang="en-GB" sz="2800" u="sng">
                <a:solidFill>
                  <a:srgbClr val="0000FF"/>
                </a:solidFill>
                <a:effectLst/>
                <a:ea typeface="Calibri"/>
                <a:hlinkClick r:id="rId4"/>
              </a:rPr>
              <a:t>Adnoddau i weithwyr proffesiynol iechyd a gofal cymdeithasol - Iechyd Cyhoeddus Cymru (gig.cymru)</a:t>
            </a:r>
            <a:endParaRPr lang="en-GB" sz="2800" u="sng">
              <a:solidFill>
                <a:srgbClr val="0000FF"/>
              </a:solidFill>
              <a:effectLst/>
              <a:ea typeface="Calibri"/>
            </a:endParaRPr>
          </a:p>
          <a:p>
            <a:pPr marL="0" indent="0">
              <a:buNone/>
            </a:pPr>
            <a:endParaRPr lang="en-GB" sz="4400" b="1"/>
          </a:p>
          <a:p>
            <a:pPr marL="0" indent="0">
              <a:buNone/>
            </a:pPr>
            <a:r>
              <a:rPr lang="en-GB" sz="4400" b="1"/>
              <a:t>Vaccine record card</a:t>
            </a:r>
          </a:p>
          <a:p>
            <a:pPr marL="0" indent="0">
              <a:buNone/>
            </a:pPr>
            <a:r>
              <a:rPr lang="en-GB" sz="1600"/>
              <a:t>Available to order for FREE on </a:t>
            </a:r>
            <a:r>
              <a:rPr lang="en-GB" sz="1600">
                <a:hlinkClick r:id="rId5"/>
              </a:rPr>
              <a:t>HIR</a:t>
            </a:r>
            <a:endParaRPr lang="en-GB" sz="1600"/>
          </a:p>
          <a:p>
            <a:endParaRPr lang="en-GB"/>
          </a:p>
        </p:txBody>
      </p:sp>
      <p:sp>
        <p:nvSpPr>
          <p:cNvPr id="5" name="Slide Number Placeholder 4">
            <a:extLst>
              <a:ext uri="{FF2B5EF4-FFF2-40B4-BE49-F238E27FC236}">
                <a16:creationId xmlns:a16="http://schemas.microsoft.com/office/drawing/2014/main" id="{260A2843-CD15-A3E8-9048-1C28CB6E907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pic>
        <p:nvPicPr>
          <p:cNvPr id="6" name="Content Placeholder 5">
            <a:extLst>
              <a:ext uri="{FF2B5EF4-FFF2-40B4-BE49-F238E27FC236}">
                <a16:creationId xmlns:a16="http://schemas.microsoft.com/office/drawing/2014/main" id="{91F8049E-F9DB-ECED-2A91-563E190855C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81799" y="3956279"/>
            <a:ext cx="2743201" cy="1953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38943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023DE-BD6B-E878-3600-1016718F85BE}"/>
              </a:ext>
            </a:extLst>
          </p:cNvPr>
          <p:cNvSpPr>
            <a:spLocks noGrp="1"/>
          </p:cNvSpPr>
          <p:nvPr>
            <p:ph type="title"/>
          </p:nvPr>
        </p:nvSpPr>
        <p:spPr>
          <a:xfrm>
            <a:off x="0" y="0"/>
            <a:ext cx="12192000" cy="1325563"/>
          </a:xfrm>
        </p:spPr>
        <p:txBody>
          <a:bodyPr lIns="91440" tIns="45720" rIns="91440" bIns="45720" anchor="t"/>
          <a:lstStyle/>
          <a:p>
            <a:pPr algn="ctr"/>
            <a:r>
              <a:rPr lang="en-GB" sz="3200" b="1"/>
              <a:t>Further information to support the COVID-19 Vaccination Programme</a:t>
            </a:r>
          </a:p>
        </p:txBody>
      </p:sp>
      <p:sp>
        <p:nvSpPr>
          <p:cNvPr id="5" name="Slide Number Placeholder 4">
            <a:extLst>
              <a:ext uri="{FF2B5EF4-FFF2-40B4-BE49-F238E27FC236}">
                <a16:creationId xmlns:a16="http://schemas.microsoft.com/office/drawing/2014/main" id="{83A07802-6E61-5599-BACF-D52737334F9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7" name="TextBox 6"/>
          <p:cNvSpPr txBox="1"/>
          <p:nvPr/>
        </p:nvSpPr>
        <p:spPr>
          <a:xfrm>
            <a:off x="7505913" y="1209334"/>
            <a:ext cx="4578606" cy="707886"/>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212A73"/>
                </a:solidFill>
                <a:effectLst/>
                <a:uLnTx/>
                <a:uFillTx/>
                <a:latin typeface="Arial"/>
                <a:ea typeface="+mn-ea"/>
                <a:cs typeface="+mn-cs"/>
              </a:rPr>
              <a:t>Information for health care professionals </a:t>
            </a:r>
            <a:r>
              <a:rPr kumimoji="0" lang="en-GB" sz="2000" b="0" i="0" u="none" strike="noStrike" kern="1200" cap="none" spc="0" normalizeH="0" baseline="0" noProof="0">
                <a:ln>
                  <a:noFill/>
                </a:ln>
                <a:solidFill>
                  <a:srgbClr val="212A73"/>
                </a:solidFill>
                <a:effectLst/>
                <a:uLnTx/>
                <a:uFillTx/>
                <a:latin typeface="Arial"/>
                <a:ea typeface="+mn-ea"/>
                <a:cs typeface="+mn-cs"/>
                <a:hlinkClick r:id="rId3"/>
              </a:rPr>
              <a:t>here</a:t>
            </a:r>
            <a:endParaRPr kumimoji="0" lang="en-GB" sz="2000" b="0" i="0" u="none" strike="noStrike" kern="1200" cap="none" spc="0" normalizeH="0" baseline="0" noProof="0">
              <a:ln>
                <a:noFill/>
              </a:ln>
              <a:solidFill>
                <a:srgbClr val="212A73"/>
              </a:solidFill>
              <a:effectLst/>
              <a:uLnTx/>
              <a:uFillTx/>
              <a:latin typeface="Arial"/>
              <a:ea typeface="+mn-ea"/>
              <a:cs typeface="+mn-cs"/>
            </a:endParaRPr>
          </a:p>
        </p:txBody>
      </p:sp>
      <p:sp>
        <p:nvSpPr>
          <p:cNvPr id="15" name="TextBox 14">
            <a:extLst>
              <a:ext uri="{FF2B5EF4-FFF2-40B4-BE49-F238E27FC236}">
                <a16:creationId xmlns:a16="http://schemas.microsoft.com/office/drawing/2014/main" id="{7DA33AC0-8553-659F-5898-09E18872612F}"/>
              </a:ext>
            </a:extLst>
          </p:cNvPr>
          <p:cNvSpPr txBox="1"/>
          <p:nvPr/>
        </p:nvSpPr>
        <p:spPr>
          <a:xfrm>
            <a:off x="336982" y="4840273"/>
            <a:ext cx="8606002" cy="415498"/>
          </a:xfrm>
          <a:prstGeom prst="rect">
            <a:avLst/>
          </a:prstGeom>
          <a:noFill/>
        </p:spPr>
        <p:txBody>
          <a:bodyPr wrap="square" lIns="91440" tIns="45720" rIns="91440" bIns="45720" anchor="t">
            <a:spAutoFit/>
          </a:bodyPr>
          <a:lstStyle/>
          <a:p>
            <a:pPr marL="0" marR="0" lvl="0" indent="0" algn="l" defTabSz="914400" rtl="0" eaLnBrk="1" fontAlgn="ctr" latinLnBrk="0" hangingPunct="1">
              <a:lnSpc>
                <a:spcPct val="105000"/>
              </a:lnSpc>
              <a:spcBef>
                <a:spcPts val="0"/>
              </a:spcBef>
              <a:spcAft>
                <a:spcPts val="800"/>
              </a:spcAft>
              <a:buClrTx/>
              <a:buSzTx/>
              <a:buFontTx/>
              <a:buNone/>
              <a:tabLst/>
              <a:defRPr/>
            </a:pPr>
            <a:r>
              <a:rPr kumimoji="0" lang="en-GB" sz="2000" b="0" i="0" u="none" strike="noStrike" kern="1200" cap="none" spc="0" normalizeH="0" baseline="0" noProof="0">
                <a:ln>
                  <a:noFill/>
                </a:ln>
                <a:solidFill>
                  <a:srgbClr val="212A73"/>
                </a:solidFill>
                <a:effectLst/>
                <a:uLnTx/>
                <a:uFillTx/>
                <a:latin typeface="Arial"/>
                <a:ea typeface="Calibri"/>
                <a:cs typeface="Arial"/>
              </a:rPr>
              <a:t>COVID-19 Information for the public </a:t>
            </a:r>
            <a:r>
              <a:rPr kumimoji="0" lang="en-GB" sz="2000" b="0" i="0" u="none" strike="noStrike" kern="1200" cap="none" spc="0" normalizeH="0" baseline="0" noProof="0">
                <a:ln>
                  <a:noFill/>
                </a:ln>
                <a:solidFill>
                  <a:srgbClr val="212A73"/>
                </a:solidFill>
                <a:effectLst/>
                <a:uLnTx/>
                <a:uFillTx/>
                <a:latin typeface="Arial"/>
                <a:ea typeface="Calibri"/>
                <a:cs typeface="Arial"/>
                <a:hlinkClick r:id="rId4"/>
              </a:rPr>
              <a:t>here</a:t>
            </a:r>
            <a:endParaRPr kumimoji="0" lang="en-GB" sz="2000" b="0" i="0" u="none" strike="noStrike" kern="1200" cap="none" spc="0" normalizeH="0" baseline="0" noProof="0">
              <a:ln>
                <a:noFill/>
              </a:ln>
              <a:solidFill>
                <a:srgbClr val="212A73"/>
              </a:solidFill>
              <a:effectLst/>
              <a:uLnTx/>
              <a:uFillTx/>
              <a:latin typeface="Arial"/>
              <a:ea typeface="Calibri" panose="020F0502020204030204" pitchFamily="34" charset="0"/>
              <a:cs typeface="Arial"/>
            </a:endParaRPr>
          </a:p>
        </p:txBody>
      </p:sp>
      <p:pic>
        <p:nvPicPr>
          <p:cNvPr id="3" name="Picture 2" descr="A screenshot of a medical information&#10;&#10;AI-generated content may be incorrect.">
            <a:extLst>
              <a:ext uri="{FF2B5EF4-FFF2-40B4-BE49-F238E27FC236}">
                <a16:creationId xmlns:a16="http://schemas.microsoft.com/office/drawing/2014/main" id="{8D081D17-1083-5AA9-4D92-B973F93DA050}"/>
              </a:ext>
            </a:extLst>
          </p:cNvPr>
          <p:cNvPicPr>
            <a:picLocks noChangeAspect="1"/>
          </p:cNvPicPr>
          <p:nvPr/>
        </p:nvPicPr>
        <p:blipFill>
          <a:blip r:embed="rId5"/>
          <a:stretch>
            <a:fillRect/>
          </a:stretch>
        </p:blipFill>
        <p:spPr>
          <a:xfrm>
            <a:off x="223815" y="916152"/>
            <a:ext cx="5448301" cy="3044826"/>
          </a:xfrm>
          <a:prstGeom prst="rect">
            <a:avLst/>
          </a:prstGeom>
        </p:spPr>
      </p:pic>
      <p:sp>
        <p:nvSpPr>
          <p:cNvPr id="9" name="Arrow: Up 8">
            <a:extLst>
              <a:ext uri="{FF2B5EF4-FFF2-40B4-BE49-F238E27FC236}">
                <a16:creationId xmlns:a16="http://schemas.microsoft.com/office/drawing/2014/main" id="{C9777209-26D6-1B8E-C26C-31928E88BA0C}"/>
              </a:ext>
            </a:extLst>
          </p:cNvPr>
          <p:cNvSpPr/>
          <p:nvPr/>
        </p:nvSpPr>
        <p:spPr>
          <a:xfrm>
            <a:off x="1491013" y="2438565"/>
            <a:ext cx="346363" cy="2305792"/>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10" name="Arrow: Left 9">
            <a:extLst>
              <a:ext uri="{FF2B5EF4-FFF2-40B4-BE49-F238E27FC236}">
                <a16:creationId xmlns:a16="http://schemas.microsoft.com/office/drawing/2014/main" id="{D25D6C47-8DDF-0F0B-3849-6520B57CD235}"/>
              </a:ext>
            </a:extLst>
          </p:cNvPr>
          <p:cNvSpPr/>
          <p:nvPr/>
        </p:nvSpPr>
        <p:spPr>
          <a:xfrm>
            <a:off x="5672116" y="1350818"/>
            <a:ext cx="1810987" cy="415636"/>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pic>
        <p:nvPicPr>
          <p:cNvPr id="4" name="Picture 3" descr="Blue text on a white background&#10;&#10;AI-generated content may be incorrect.">
            <a:extLst>
              <a:ext uri="{FF2B5EF4-FFF2-40B4-BE49-F238E27FC236}">
                <a16:creationId xmlns:a16="http://schemas.microsoft.com/office/drawing/2014/main" id="{D0C24FB7-EEE2-4A32-5051-3B93F5EF34B8}"/>
              </a:ext>
            </a:extLst>
          </p:cNvPr>
          <p:cNvPicPr>
            <a:picLocks noChangeAspect="1"/>
          </p:cNvPicPr>
          <p:nvPr/>
        </p:nvPicPr>
        <p:blipFill>
          <a:blip r:embed="rId6"/>
          <a:stretch>
            <a:fillRect/>
          </a:stretch>
        </p:blipFill>
        <p:spPr>
          <a:xfrm>
            <a:off x="7647824" y="5043989"/>
            <a:ext cx="4295775" cy="981075"/>
          </a:xfrm>
          <a:prstGeom prst="rect">
            <a:avLst/>
          </a:prstGeom>
        </p:spPr>
      </p:pic>
    </p:spTree>
    <p:extLst>
      <p:ext uri="{BB962C8B-B14F-4D97-AF65-F5344CB8AC3E}">
        <p14:creationId xmlns:p14="http://schemas.microsoft.com/office/powerpoint/2010/main" val="1362591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914AC-41E7-5B11-089D-F7E38064F678}"/>
              </a:ext>
            </a:extLst>
          </p:cNvPr>
          <p:cNvSpPr>
            <a:spLocks noGrp="1"/>
          </p:cNvSpPr>
          <p:nvPr>
            <p:ph type="title"/>
          </p:nvPr>
        </p:nvSpPr>
        <p:spPr>
          <a:xfrm>
            <a:off x="673813" y="136525"/>
            <a:ext cx="11254483" cy="1325563"/>
          </a:xfrm>
        </p:spPr>
        <p:txBody>
          <a:bodyPr/>
          <a:lstStyle/>
          <a:p>
            <a:r>
              <a:rPr lang="en-GB" sz="3200" b="1"/>
              <a:t>Using motivational interviewing for better conversations</a:t>
            </a:r>
            <a:r>
              <a:rPr lang="en-GB" sz="4400" b="1"/>
              <a:t> </a:t>
            </a:r>
            <a:br>
              <a:rPr lang="en-GB" sz="4400" b="1"/>
            </a:br>
            <a:endParaRPr lang="en-GB" b="1"/>
          </a:p>
        </p:txBody>
      </p:sp>
      <p:sp>
        <p:nvSpPr>
          <p:cNvPr id="3" name="Content Placeholder 2">
            <a:extLst>
              <a:ext uri="{FF2B5EF4-FFF2-40B4-BE49-F238E27FC236}">
                <a16:creationId xmlns:a16="http://schemas.microsoft.com/office/drawing/2014/main" id="{41C1AB9A-6D40-34E0-5749-88B1A7502475}"/>
              </a:ext>
            </a:extLst>
          </p:cNvPr>
          <p:cNvSpPr>
            <a:spLocks noGrp="1"/>
          </p:cNvSpPr>
          <p:nvPr>
            <p:ph idx="1"/>
          </p:nvPr>
        </p:nvSpPr>
        <p:spPr>
          <a:xfrm>
            <a:off x="838200" y="1455755"/>
            <a:ext cx="10515600" cy="4351338"/>
          </a:xfrm>
        </p:spPr>
        <p:txBody>
          <a:bodyPr lIns="91440" tIns="45720" rIns="91440" bIns="45720" anchor="t"/>
          <a:lstStyle/>
          <a:p>
            <a:pPr algn="l" fontAlgn="base"/>
            <a:r>
              <a:rPr lang="en-GB" sz="2400" b="0" i="0">
                <a:effectLst/>
              </a:rPr>
              <a:t>Health professionals and vaccinators have an important role in vaccine conversations and are reported by the public as trusted sources of vaccine information  </a:t>
            </a:r>
          </a:p>
          <a:p>
            <a:pPr algn="l" fontAlgn="base"/>
            <a:r>
              <a:rPr lang="en-GB" sz="2400" b="0" i="0">
                <a:effectLst/>
              </a:rPr>
              <a:t>The approach and style of a vaccine conversation can make a real difference in understanding individual hesitancy, addressing barriers, and influencing vaccine uptake  </a:t>
            </a:r>
            <a:endParaRPr lang="en-GB" sz="2400" b="0" i="0">
              <a:effectLst/>
              <a:cs typeface="Arial"/>
            </a:endParaRPr>
          </a:p>
          <a:p>
            <a:pPr algn="l" fontAlgn="base"/>
            <a:r>
              <a:rPr lang="en-GB" sz="2400" b="0" i="0">
                <a:effectLst/>
              </a:rPr>
              <a:t>Motivational interviewing aims to support decision making by eliciting and strengthening a person's motivation to change their behaviour based on their own arguments for change  </a:t>
            </a:r>
            <a:endParaRPr lang="en-GB" sz="2400" b="0" i="0">
              <a:effectLst/>
              <a:cs typeface="Arial"/>
            </a:endParaRPr>
          </a:p>
          <a:p>
            <a:pPr algn="l" fontAlgn="base"/>
            <a:r>
              <a:rPr lang="en-GB" sz="2400" b="0" i="0">
                <a:effectLst/>
              </a:rPr>
              <a:t>It is used in a range of health settings and is an evidenced approach to improving vaccine uptake through conversation.</a:t>
            </a:r>
            <a:endParaRPr lang="en-GB" sz="2400" b="0" i="0">
              <a:effectLst/>
              <a:cs typeface="Arial"/>
            </a:endParaRPr>
          </a:p>
          <a:p>
            <a:endParaRPr lang="en-GB"/>
          </a:p>
        </p:txBody>
      </p:sp>
      <p:sp>
        <p:nvSpPr>
          <p:cNvPr id="5" name="Slide Number Placeholder 4">
            <a:extLst>
              <a:ext uri="{FF2B5EF4-FFF2-40B4-BE49-F238E27FC236}">
                <a16:creationId xmlns:a16="http://schemas.microsoft.com/office/drawing/2014/main" id="{2E731255-A042-C1DF-3C89-187A7892176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1162773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C412579F-5AAE-6656-6C8B-6DCF2A8F3C1D}"/>
              </a:ext>
            </a:extLst>
          </p:cNvPr>
          <p:cNvPicPr>
            <a:picLocks noGrp="1" noChangeAspect="1"/>
          </p:cNvPicPr>
          <p:nvPr>
            <p:ph idx="1"/>
          </p:nvPr>
        </p:nvPicPr>
        <p:blipFill rotWithShape="1">
          <a:blip r:embed="rId3"/>
          <a:srcRect t="11092" r="16903" b="11835"/>
          <a:stretch/>
        </p:blipFill>
        <p:spPr>
          <a:xfrm>
            <a:off x="5837610" y="1639793"/>
            <a:ext cx="5545979" cy="2968421"/>
          </a:xfrm>
        </p:spPr>
      </p:pic>
      <p:sp>
        <p:nvSpPr>
          <p:cNvPr id="5" name="Slide Number Placeholder 4">
            <a:extLst>
              <a:ext uri="{FF2B5EF4-FFF2-40B4-BE49-F238E27FC236}">
                <a16:creationId xmlns:a16="http://schemas.microsoft.com/office/drawing/2014/main" id="{9B973FB7-106A-F0F7-CDA4-EFAC9E75E46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9" name="TextBox 8">
            <a:extLst>
              <a:ext uri="{FF2B5EF4-FFF2-40B4-BE49-F238E27FC236}">
                <a16:creationId xmlns:a16="http://schemas.microsoft.com/office/drawing/2014/main" id="{656EDC13-BA19-8165-52A0-724F90B8C607}"/>
              </a:ext>
            </a:extLst>
          </p:cNvPr>
          <p:cNvSpPr txBox="1"/>
          <p:nvPr/>
        </p:nvSpPr>
        <p:spPr>
          <a:xfrm>
            <a:off x="-99000" y="4916204"/>
            <a:ext cx="12192001" cy="83099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29B8CE"/>
                </a:solidFill>
                <a:effectLst/>
                <a:uLnTx/>
                <a:uFillTx/>
                <a:latin typeface="Arial"/>
                <a:ea typeface="+mn-ea"/>
                <a:cs typeface="+mn-cs"/>
                <a:hlinkClick r:id="rId4">
                  <a:extLst>
                    <a:ext uri="{A12FA001-AC4F-418D-AE19-62706E023703}">
                      <ahyp:hlinkClr xmlns:ahyp="http://schemas.microsoft.com/office/drawing/2018/hyperlinkcolor" val="tx"/>
                    </a:ext>
                  </a:extLst>
                </a:hlinkClick>
              </a:rPr>
              <a:t>Optimising Vaccine Uptake: Using motivational interviewing for better conversations - Overview | Rise 360 (articulate.com)</a:t>
            </a:r>
            <a:endParaRPr kumimoji="0" lang="en-GB" sz="2400" b="0" i="0" u="none" strike="noStrike" kern="1200" cap="none" spc="0" normalizeH="0" baseline="0" noProof="0">
              <a:ln>
                <a:noFill/>
              </a:ln>
              <a:solidFill>
                <a:srgbClr val="29B8CE"/>
              </a:solidFill>
              <a:effectLst/>
              <a:uLnTx/>
              <a:uFillTx/>
              <a:latin typeface="Arial"/>
              <a:ea typeface="+mn-ea"/>
              <a:cs typeface="+mn-cs"/>
            </a:endParaRPr>
          </a:p>
        </p:txBody>
      </p:sp>
      <p:sp>
        <p:nvSpPr>
          <p:cNvPr id="2" name="TextBox 1">
            <a:extLst>
              <a:ext uri="{FF2B5EF4-FFF2-40B4-BE49-F238E27FC236}">
                <a16:creationId xmlns:a16="http://schemas.microsoft.com/office/drawing/2014/main" id="{D0730A75-EAFC-515E-7686-86564C264BCF}"/>
              </a:ext>
            </a:extLst>
          </p:cNvPr>
          <p:cNvSpPr txBox="1"/>
          <p:nvPr/>
        </p:nvSpPr>
        <p:spPr>
          <a:xfrm>
            <a:off x="1015068" y="184558"/>
            <a:ext cx="9831897"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a:ln>
                  <a:noFill/>
                </a:ln>
                <a:solidFill>
                  <a:srgbClr val="212A73"/>
                </a:solidFill>
                <a:effectLst/>
                <a:uLnTx/>
                <a:uFillTx/>
                <a:latin typeface="Arial"/>
                <a:ea typeface="+mn-ea"/>
                <a:cs typeface="+mn-cs"/>
              </a:rPr>
              <a:t>E-learning available on optimising vaccine uptake. Using motivational interviewing for better conversations. </a:t>
            </a:r>
          </a:p>
        </p:txBody>
      </p:sp>
      <p:sp>
        <p:nvSpPr>
          <p:cNvPr id="4" name="TextBox 3">
            <a:extLst>
              <a:ext uri="{FF2B5EF4-FFF2-40B4-BE49-F238E27FC236}">
                <a16:creationId xmlns:a16="http://schemas.microsoft.com/office/drawing/2014/main" id="{334518F0-6B6E-295E-8CE2-BE2CD16E5284}"/>
              </a:ext>
            </a:extLst>
          </p:cNvPr>
          <p:cNvSpPr txBox="1"/>
          <p:nvPr/>
        </p:nvSpPr>
        <p:spPr>
          <a:xfrm>
            <a:off x="811635" y="1639793"/>
            <a:ext cx="4414705" cy="267765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212A73"/>
                </a:solidFill>
                <a:effectLst/>
                <a:uLnTx/>
                <a:uFillTx/>
                <a:latin typeface="Arial"/>
                <a:ea typeface="+mn-ea"/>
                <a:cs typeface="+mn-cs"/>
              </a:rPr>
              <a:t>Incorporating motivational interviewing into your vaccine conversations will enable you to identify the core barriers for an individual, and collaboratively address these in a personalised way.</a:t>
            </a:r>
          </a:p>
        </p:txBody>
      </p:sp>
    </p:spTree>
    <p:extLst>
      <p:ext uri="{BB962C8B-B14F-4D97-AF65-F5344CB8AC3E}">
        <p14:creationId xmlns:p14="http://schemas.microsoft.com/office/powerpoint/2010/main" val="208157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63545-EA2E-394C-4FAB-52A237E3A88C}"/>
              </a:ext>
            </a:extLst>
          </p:cNvPr>
          <p:cNvSpPr>
            <a:spLocks noGrp="1"/>
          </p:cNvSpPr>
          <p:nvPr>
            <p:ph type="title"/>
          </p:nvPr>
        </p:nvSpPr>
        <p:spPr>
          <a:xfrm>
            <a:off x="197069" y="0"/>
            <a:ext cx="11674366" cy="1014337"/>
          </a:xfrm>
        </p:spPr>
        <p:txBody>
          <a:bodyPr/>
          <a:lstStyle/>
          <a:p>
            <a:pPr algn="ctr"/>
            <a:r>
              <a:rPr kumimoji="0" lang="en-GB" sz="3200" b="1" i="0" u="none" strike="noStrike" kern="1200" cap="none" spc="0" normalizeH="0" baseline="0" noProof="0">
                <a:ln>
                  <a:noFill/>
                </a:ln>
                <a:solidFill>
                  <a:srgbClr val="212A73"/>
                </a:solidFill>
                <a:effectLst/>
                <a:uLnTx/>
                <a:uFillTx/>
                <a:latin typeface="Arial"/>
                <a:ea typeface="+mj-ea"/>
                <a:cs typeface="+mj-cs"/>
              </a:rPr>
              <a:t>JCVI statement on the COVID-19 vaccination in 2025 and Spring 2026  </a:t>
            </a:r>
            <a:r>
              <a:rPr lang="en-GB" sz="3200" b="1">
                <a:solidFill>
                  <a:srgbClr val="212A73"/>
                </a:solidFill>
                <a:latin typeface="Arial"/>
              </a:rPr>
              <a:t>[published 13</a:t>
            </a:r>
            <a:r>
              <a:rPr kumimoji="0" lang="en-GB" sz="3200" b="1" i="0" u="none" strike="noStrike" kern="1200" cap="none" spc="0" normalizeH="0" baseline="0" noProof="0">
                <a:ln>
                  <a:noFill/>
                </a:ln>
                <a:solidFill>
                  <a:srgbClr val="212A73"/>
                </a:solidFill>
                <a:effectLst/>
                <a:uLnTx/>
                <a:uFillTx/>
                <a:latin typeface="Arial"/>
                <a:ea typeface="+mj-ea"/>
                <a:cs typeface="+mj-cs"/>
              </a:rPr>
              <a:t> November 2024] </a:t>
            </a:r>
            <a:r>
              <a:rPr kumimoji="0" lang="en-GB" sz="2800" b="0" i="0" u="none" strike="noStrike" kern="1200" cap="none" spc="0" normalizeH="0" baseline="0" noProof="0">
                <a:ln>
                  <a:noFill/>
                </a:ln>
                <a:solidFill>
                  <a:srgbClr val="212A73"/>
                </a:solidFill>
                <a:effectLst/>
                <a:uLnTx/>
                <a:uFillTx/>
                <a:latin typeface="Arial"/>
                <a:ea typeface="+mj-ea"/>
                <a:cs typeface="+mj-cs"/>
              </a:rPr>
              <a:t> </a:t>
            </a:r>
            <a:r>
              <a:rPr lang="en-GB" sz="3200" i="0">
                <a:effectLst/>
              </a:rPr>
              <a:t>(1)</a:t>
            </a:r>
            <a:endParaRPr lang="en-GB" sz="2800"/>
          </a:p>
        </p:txBody>
      </p:sp>
      <p:sp>
        <p:nvSpPr>
          <p:cNvPr id="3" name="Content Placeholder 2">
            <a:extLst>
              <a:ext uri="{FF2B5EF4-FFF2-40B4-BE49-F238E27FC236}">
                <a16:creationId xmlns:a16="http://schemas.microsoft.com/office/drawing/2014/main" id="{478445FB-E7F9-75A0-0AD4-FBDE0B623837}"/>
              </a:ext>
            </a:extLst>
          </p:cNvPr>
          <p:cNvSpPr>
            <a:spLocks noGrp="1"/>
          </p:cNvSpPr>
          <p:nvPr>
            <p:ph idx="1"/>
          </p:nvPr>
        </p:nvSpPr>
        <p:spPr>
          <a:xfrm>
            <a:off x="150896" y="1209986"/>
            <a:ext cx="11890205" cy="5060807"/>
          </a:xfrm>
        </p:spPr>
        <p:txBody>
          <a:bodyPr/>
          <a:lstStyle/>
          <a:p>
            <a:pPr marL="0" indent="0">
              <a:buNone/>
            </a:pPr>
            <a:r>
              <a:rPr kumimoji="0" lang="en-GB" altLang="en-US" sz="2000" b="1" i="0" u="none" strike="noStrike" cap="none" normalizeH="0" baseline="0">
                <a:ln>
                  <a:noFill/>
                </a:ln>
                <a:solidFill>
                  <a:srgbClr val="002060"/>
                </a:solidFill>
                <a:effectLst/>
              </a:rPr>
              <a:t>In </a:t>
            </a:r>
            <a:r>
              <a:rPr lang="en-GB" altLang="en-US" sz="2000" b="1">
                <a:solidFill>
                  <a:srgbClr val="002060"/>
                </a:solidFill>
              </a:rPr>
              <a:t>S</a:t>
            </a:r>
            <a:r>
              <a:rPr kumimoji="0" lang="en-GB" altLang="en-US" sz="2000" b="1" i="0" u="none" strike="noStrike" cap="none" normalizeH="0" baseline="0">
                <a:ln>
                  <a:noFill/>
                </a:ln>
                <a:solidFill>
                  <a:srgbClr val="002060"/>
                </a:solidFill>
                <a:effectLst/>
              </a:rPr>
              <a:t>pring 2025, JCVI advises that a COVID-19 vaccine should be offered to</a:t>
            </a:r>
            <a:r>
              <a:rPr kumimoji="0" lang="en-US" altLang="en-US" sz="2000" b="1" i="0" u="none" strike="noStrike" cap="none" normalizeH="0" baseline="0">
                <a:ln>
                  <a:noFill/>
                </a:ln>
                <a:solidFill>
                  <a:srgbClr val="002060"/>
                </a:solidFill>
                <a:effectLst/>
              </a:rPr>
              <a:t>:</a:t>
            </a:r>
          </a:p>
          <a:p>
            <a:pPr algn="l">
              <a:buFont typeface="Arial" panose="020B0604020202020204" pitchFamily="34" charset="0"/>
              <a:buChar char="•"/>
            </a:pPr>
            <a:r>
              <a:rPr lang="en-GB" sz="2000"/>
              <a:t>residents in a care home for older adults</a:t>
            </a:r>
          </a:p>
          <a:p>
            <a:r>
              <a:rPr lang="en-GB" sz="2000"/>
              <a:t>adults aged 75 years and over</a:t>
            </a:r>
          </a:p>
          <a:p>
            <a:pPr algn="l">
              <a:buFont typeface="Arial" panose="020B0604020202020204" pitchFamily="34" charset="0"/>
              <a:buChar char="•"/>
            </a:pPr>
            <a:r>
              <a:rPr lang="en-GB" sz="2000"/>
              <a:t>individuals aged </a:t>
            </a:r>
            <a:r>
              <a:rPr lang="en-GB" sz="2000" b="1"/>
              <a:t>6 months and over who are immunosuppressed</a:t>
            </a:r>
            <a:r>
              <a:rPr lang="en-GB" sz="2000"/>
              <a:t> (as defined in ‘immunosuppression’ sections of tables 3 &amp; 4 of the </a:t>
            </a:r>
            <a:r>
              <a:rPr lang="en-GB" sz="2000">
                <a:hlinkClick r:id="rId3"/>
              </a:rPr>
              <a:t>COVID-19 chapter of the Green Book</a:t>
            </a:r>
            <a:r>
              <a:rPr lang="en-GB" sz="2000"/>
              <a:t>)</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b="0" i="0" u="none" strike="noStrike" cap="none" normalizeH="0" baseline="0">
              <a:ln>
                <a:noFill/>
              </a:ln>
              <a:solidFill>
                <a:srgbClr val="002060"/>
              </a:solidFill>
              <a:effectLst/>
              <a:highlight>
                <a:srgbClr val="FFFF00"/>
              </a:highlight>
              <a:latin typeface="+mn-lt"/>
            </a:endParaRPr>
          </a:p>
          <a:p>
            <a:pPr marL="0" marR="0" lvl="0" indent="0" algn="l" defTabSz="914400" rtl="0" eaLnBrk="0" fontAlgn="base" latinLnBrk="0" hangingPunct="0">
              <a:lnSpc>
                <a:spcPct val="100000"/>
              </a:lnSpc>
              <a:spcBef>
                <a:spcPct val="0"/>
              </a:spcBef>
              <a:spcAft>
                <a:spcPct val="0"/>
              </a:spcAft>
              <a:buClrTx/>
              <a:buSzTx/>
              <a:buNone/>
              <a:tabLst/>
            </a:pPr>
            <a:endParaRPr lang="en-US" altLang="en-US" sz="2000"/>
          </a:p>
          <a:p>
            <a:pPr marL="0" marR="0" lvl="0" indent="0" algn="l" defTabSz="914400" rtl="0" eaLnBrk="0" fontAlgn="base" latinLnBrk="0" hangingPunct="0">
              <a:lnSpc>
                <a:spcPct val="100000"/>
              </a:lnSpc>
              <a:spcBef>
                <a:spcPct val="0"/>
              </a:spcBef>
              <a:spcAft>
                <a:spcPct val="0"/>
              </a:spcAft>
              <a:buClrTx/>
              <a:buSzTx/>
              <a:buNone/>
              <a:tabLst/>
            </a:pPr>
            <a:r>
              <a:rPr kumimoji="0" lang="en-GB" altLang="en-US" sz="2000" b="1" i="0" u="none" strike="noStrike" cap="none" normalizeH="0" baseline="0">
                <a:ln>
                  <a:noFill/>
                </a:ln>
                <a:effectLst/>
              </a:rPr>
              <a:t>Timing of vaccination</a:t>
            </a:r>
          </a:p>
          <a:p>
            <a:pPr marL="0" marR="0" lvl="0" indent="0" algn="l" defTabSz="914400" rtl="0" eaLnBrk="0" fontAlgn="base" latinLnBrk="0" hangingPunct="0">
              <a:lnSpc>
                <a:spcPct val="100000"/>
              </a:lnSpc>
              <a:spcBef>
                <a:spcPct val="0"/>
              </a:spcBef>
              <a:spcAft>
                <a:spcPct val="0"/>
              </a:spcAft>
              <a:buClrTx/>
              <a:buSzTx/>
              <a:buNone/>
              <a:tabLst/>
            </a:pPr>
            <a:endParaRPr kumimoji="0" lang="en-GB" altLang="en-US" sz="2000" b="1" i="0" u="none" strike="noStrike" cap="none" normalizeH="0" baseline="0">
              <a:ln>
                <a:noFill/>
              </a:ln>
              <a:effectLst/>
            </a:endParaRPr>
          </a:p>
          <a:p>
            <a:pPr marR="0" lvl="0" algn="l" defTabSz="914400" rtl="0" eaLnBrk="0" fontAlgn="base" latinLnBrk="0" hangingPunct="0">
              <a:lnSpc>
                <a:spcPct val="100000"/>
              </a:lnSpc>
              <a:spcBef>
                <a:spcPct val="0"/>
              </a:spcBef>
              <a:spcAft>
                <a:spcPct val="0"/>
              </a:spcAft>
              <a:buClrTx/>
              <a:buSzTx/>
              <a:tabLst/>
            </a:pPr>
            <a:r>
              <a:rPr kumimoji="0" lang="en-GB" altLang="en-US" sz="2000" b="0" i="0" u="none" strike="noStrike" cap="none" normalizeH="0" baseline="0">
                <a:ln>
                  <a:noFill/>
                </a:ln>
                <a:effectLst/>
              </a:rPr>
              <a:t>The vaccine should usually be offered no earlier than around 6 months after the last vaccine dose, although operational flexibility around the timing of vaccination in relation to the last vaccine dose is considered appropriate (with a minimum interval of 3 months between doses). More information on operational flexibility will be provided in the COVID-19 chapter of the Green Book.</a:t>
            </a:r>
            <a:endParaRPr kumimoji="0" lang="en-US" altLang="en-US" sz="2000" b="0" i="0" u="none" strike="noStrike" cap="none" normalizeH="0" baseline="0">
              <a:ln>
                <a:noFill/>
              </a:ln>
              <a:effectLst/>
            </a:endParaRPr>
          </a:p>
          <a:p>
            <a:pPr marL="0" marR="0" lvl="0" indent="0" algn="l" defTabSz="914400" rtl="0" eaLnBrk="0" fontAlgn="base" latinLnBrk="0" hangingPunct="0">
              <a:lnSpc>
                <a:spcPct val="100000"/>
              </a:lnSpc>
              <a:spcBef>
                <a:spcPct val="0"/>
              </a:spcBef>
              <a:spcAft>
                <a:spcPct val="0"/>
              </a:spcAft>
              <a:buClrTx/>
              <a:buSzTx/>
              <a:buNone/>
              <a:tabLst/>
            </a:pPr>
            <a:r>
              <a:rPr lang="en-GB" sz="1600">
                <a:effectLst/>
                <a:latin typeface="Arial" panose="020B0604020202020204" pitchFamily="34" charset="0"/>
                <a:ea typeface="Times New Roman" panose="02020603050405020304" pitchFamily="18" charset="0"/>
              </a:rPr>
              <a:t> </a:t>
            </a:r>
            <a:endParaRPr kumimoji="0" lang="en-US" altLang="en-US" sz="1600" b="0" i="0" u="none" strike="noStrike" cap="none" normalizeH="0" baseline="0">
              <a:ln>
                <a:noFill/>
              </a:ln>
              <a:solidFill>
                <a:srgbClr val="1D70B8"/>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a:ln>
                <a:noFill/>
              </a:ln>
              <a:solidFill>
                <a:srgbClr val="0B0C0C"/>
              </a:solidFill>
              <a:effectLst/>
              <a:latin typeface="GDS Transport"/>
            </a:endParaRPr>
          </a:p>
          <a:p>
            <a:pPr marR="0" lvl="0" algn="l" defTabSz="914400" rtl="0" eaLnBrk="0" fontAlgn="base" latinLnBrk="0" hangingPunct="0">
              <a:lnSpc>
                <a:spcPct val="100000"/>
              </a:lnSpc>
              <a:spcBef>
                <a:spcPct val="0"/>
              </a:spcBef>
              <a:spcAft>
                <a:spcPct val="0"/>
              </a:spcAft>
              <a:buClrTx/>
              <a:buSzTx/>
              <a:tabLst/>
            </a:pPr>
            <a:endParaRPr kumimoji="0" lang="en-US" altLang="en-US" sz="2800" b="0" i="0" u="none" strike="noStrike" cap="none" normalizeH="0" baseline="0">
              <a:ln>
                <a:noFill/>
              </a:ln>
              <a:solidFill>
                <a:srgbClr val="0B0C0C"/>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a:ln>
                <a:noFill/>
              </a:ln>
              <a:solidFill>
                <a:srgbClr val="0B0C0C"/>
              </a:solidFill>
              <a:effectLst/>
              <a:latin typeface="GDS Transport"/>
            </a:endParaRPr>
          </a:p>
          <a:p>
            <a:endParaRPr kumimoji="0" lang="en-US" altLang="en-US" sz="2800" b="0" i="0" u="none" strike="noStrike" cap="none" normalizeH="0" baseline="0">
              <a:ln>
                <a:noFill/>
              </a:ln>
              <a:solidFill>
                <a:srgbClr val="0B0C0C"/>
              </a:solidFill>
              <a:effectLst/>
              <a:latin typeface="GDS Transport"/>
            </a:endParaRPr>
          </a:p>
          <a:p>
            <a:endParaRPr lang="en-GB"/>
          </a:p>
        </p:txBody>
      </p:sp>
      <p:sp>
        <p:nvSpPr>
          <p:cNvPr id="5" name="Slide Number Placeholder 4">
            <a:extLst>
              <a:ext uri="{FF2B5EF4-FFF2-40B4-BE49-F238E27FC236}">
                <a16:creationId xmlns:a16="http://schemas.microsoft.com/office/drawing/2014/main" id="{9C02F0C6-9A99-5951-4C90-7047A763B22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6" name="TextBox 5">
            <a:extLst>
              <a:ext uri="{FF2B5EF4-FFF2-40B4-BE49-F238E27FC236}">
                <a16:creationId xmlns:a16="http://schemas.microsoft.com/office/drawing/2014/main" id="{28EA28FE-AA8D-065C-4BED-A88738E84AC5}"/>
              </a:ext>
            </a:extLst>
          </p:cNvPr>
          <p:cNvSpPr txBox="1"/>
          <p:nvPr/>
        </p:nvSpPr>
        <p:spPr>
          <a:xfrm>
            <a:off x="386599" y="5474331"/>
            <a:ext cx="11295305"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4"/>
              </a:rPr>
              <a:t>JCVI statement on COVID-19 vaccination in 2025 and spring 2026 - GOV.UK</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11152258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a:solidFill>
                  <a:srgbClr val="002060"/>
                </a:solidFill>
              </a:rPr>
              <a:t>Further information (1)</a:t>
            </a:r>
          </a:p>
        </p:txBody>
      </p:sp>
      <p:sp>
        <p:nvSpPr>
          <p:cNvPr id="3" name="Content Placeholder 2"/>
          <p:cNvSpPr>
            <a:spLocks noGrp="1"/>
          </p:cNvSpPr>
          <p:nvPr>
            <p:ph idx="1"/>
          </p:nvPr>
        </p:nvSpPr>
        <p:spPr>
          <a:xfrm>
            <a:off x="838200" y="1134533"/>
            <a:ext cx="10515600" cy="5042430"/>
          </a:xfrm>
        </p:spPr>
        <p:txBody>
          <a:bodyPr/>
          <a:lstStyle/>
          <a:p>
            <a:pPr>
              <a:buFontTx/>
              <a:buNone/>
            </a:pPr>
            <a:r>
              <a:rPr lang="en-GB" altLang="en-US" sz="2000"/>
              <a:t>The Green Book has the latest information on vaccines and vaccination procedures, for vaccine preventable infectious diseases in the UK. It also includes UK vaccine policy</a:t>
            </a:r>
            <a:endParaRPr lang="en-GB" altLang="en-US" sz="2000" strike="sngStrike"/>
          </a:p>
          <a:p>
            <a:pPr>
              <a:buFontTx/>
              <a:buNone/>
            </a:pPr>
            <a:r>
              <a:rPr lang="en-GB" altLang="en-US" sz="2000">
                <a:hlinkClick r:id="rId3"/>
              </a:rPr>
              <a:t>"</a:t>
            </a:r>
            <a:r>
              <a:rPr lang="en-GB" altLang="en-US" sz="2000" b="1">
                <a:hlinkClick r:id="rId3"/>
              </a:rPr>
              <a:t>Green Book</a:t>
            </a:r>
            <a:r>
              <a:rPr lang="en-GB" altLang="en-US" sz="2000">
                <a:hlinkClick r:id="rId3"/>
              </a:rPr>
              <a:t>"</a:t>
            </a:r>
            <a:r>
              <a:rPr lang="en-GB" altLang="en-US" sz="2000"/>
              <a:t> . </a:t>
            </a:r>
          </a:p>
          <a:p>
            <a:pPr marL="0" indent="0">
              <a:lnSpc>
                <a:spcPct val="100000"/>
              </a:lnSpc>
              <a:spcBef>
                <a:spcPts val="0"/>
              </a:spcBef>
              <a:buFontTx/>
              <a:buNone/>
            </a:pPr>
            <a:r>
              <a:rPr lang="en-GB" altLang="en-US" sz="2000"/>
              <a:t>Green Book recommendations are based upon JCVI’s expert opinion and should </a:t>
            </a:r>
          </a:p>
          <a:p>
            <a:pPr marL="0" indent="0">
              <a:lnSpc>
                <a:spcPct val="100000"/>
              </a:lnSpc>
              <a:spcBef>
                <a:spcPts val="0"/>
              </a:spcBef>
              <a:buFontTx/>
              <a:buNone/>
            </a:pPr>
            <a:r>
              <a:rPr lang="en-GB" altLang="en-US" sz="2000"/>
              <a:t>always be followed, even when they differ from those made by the vaccine </a:t>
            </a:r>
          </a:p>
          <a:p>
            <a:pPr marL="0" indent="0">
              <a:lnSpc>
                <a:spcPct val="100000"/>
              </a:lnSpc>
              <a:spcBef>
                <a:spcPts val="0"/>
              </a:spcBef>
              <a:buFontTx/>
              <a:buNone/>
            </a:pPr>
            <a:r>
              <a:rPr lang="en-GB" altLang="en-US" sz="2000"/>
              <a:t>manufacturer. (</a:t>
            </a:r>
            <a:r>
              <a:rPr lang="en-GB" altLang="en-US" sz="2000" b="1"/>
              <a:t>Note: </a:t>
            </a:r>
            <a:r>
              <a:rPr lang="en-GB" altLang="en-US" sz="2000"/>
              <a:t>sometimes vaccine policy in Wales differs to England)</a:t>
            </a:r>
          </a:p>
          <a:p>
            <a:pPr>
              <a:buFontTx/>
              <a:buNone/>
            </a:pPr>
            <a:endParaRPr lang="en-GB" altLang="en-US" sz="600"/>
          </a:p>
          <a:p>
            <a:pPr>
              <a:buFontTx/>
              <a:buNone/>
            </a:pPr>
            <a:r>
              <a:rPr lang="en-GB" altLang="en-US" sz="2000" b="1" u="sng">
                <a:hlinkClick r:id="rId4"/>
              </a:rPr>
              <a:t>UKHSA COVID-19 Immunisation programme Information for healthcare practitioners </a:t>
            </a:r>
            <a:r>
              <a:rPr lang="en-GB" altLang="en-US" sz="2000">
                <a:hlinkClick r:id="rId4"/>
              </a:rPr>
              <a:t> </a:t>
            </a:r>
            <a:endParaRPr lang="en-GB" altLang="en-US" sz="2000"/>
          </a:p>
          <a:p>
            <a:pPr marL="0" indent="0">
              <a:lnSpc>
                <a:spcPct val="100000"/>
              </a:lnSpc>
              <a:spcBef>
                <a:spcPts val="0"/>
              </a:spcBef>
              <a:buNone/>
            </a:pPr>
            <a:r>
              <a:rPr lang="en-GB" altLang="en-US" sz="2000"/>
              <a:t>This document provides additional information, answers to frequently asked questions </a:t>
            </a:r>
          </a:p>
          <a:p>
            <a:pPr marL="0" indent="0">
              <a:lnSpc>
                <a:spcPct val="100000"/>
              </a:lnSpc>
              <a:spcBef>
                <a:spcPts val="0"/>
              </a:spcBef>
              <a:buNone/>
            </a:pPr>
            <a:r>
              <a:rPr lang="en-GB" altLang="en-US" sz="2000"/>
              <a:t>and actions to take in the event of inadvertent errors. </a:t>
            </a:r>
          </a:p>
          <a:p>
            <a:pPr marL="0" indent="0">
              <a:lnSpc>
                <a:spcPct val="100000"/>
              </a:lnSpc>
              <a:spcBef>
                <a:spcPts val="0"/>
              </a:spcBef>
              <a:buNone/>
            </a:pPr>
            <a:endParaRPr lang="en-GB" altLang="en-US" sz="2000"/>
          </a:p>
          <a:p>
            <a:pPr marL="0" indent="0">
              <a:buNone/>
            </a:pPr>
            <a:endParaRPr lang="en-GB"/>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8327417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7965"/>
            <a:ext cx="10515600" cy="1325563"/>
          </a:xfrm>
        </p:spPr>
        <p:txBody>
          <a:bodyPr/>
          <a:lstStyle/>
          <a:p>
            <a:r>
              <a:rPr lang="en-GB" b="1">
                <a:solidFill>
                  <a:srgbClr val="002060"/>
                </a:solidFill>
              </a:rPr>
              <a:t>Further information (2)</a:t>
            </a:r>
          </a:p>
        </p:txBody>
      </p:sp>
      <p:sp>
        <p:nvSpPr>
          <p:cNvPr id="3" name="Content Placeholder 2"/>
          <p:cNvSpPr>
            <a:spLocks noGrp="1"/>
          </p:cNvSpPr>
          <p:nvPr>
            <p:ph idx="1"/>
          </p:nvPr>
        </p:nvSpPr>
        <p:spPr>
          <a:xfrm>
            <a:off x="838200" y="1020233"/>
            <a:ext cx="10515600" cy="5042430"/>
          </a:xfrm>
        </p:spPr>
        <p:txBody>
          <a:bodyPr/>
          <a:lstStyle/>
          <a:p>
            <a:pPr marL="0" indent="0">
              <a:buNone/>
            </a:pPr>
            <a:r>
              <a:rPr lang="en-GB" sz="2200" b="1">
                <a:solidFill>
                  <a:srgbClr val="212A73"/>
                </a:solidFill>
              </a:rPr>
              <a:t>PHW professional information resources: </a:t>
            </a:r>
          </a:p>
          <a:p>
            <a:pPr marL="0" indent="0">
              <a:buNone/>
            </a:pPr>
            <a:r>
              <a:rPr lang="en-GB" sz="2200">
                <a:hlinkClick r:id="rId3"/>
              </a:rPr>
              <a:t>COVID-19 resources for health and social care professionals - Public Health Wales (</a:t>
            </a:r>
            <a:r>
              <a:rPr lang="en-GB" sz="2200" err="1">
                <a:hlinkClick r:id="rId3"/>
              </a:rPr>
              <a:t>nhs.wales</a:t>
            </a:r>
            <a:r>
              <a:rPr lang="en-GB" sz="2200">
                <a:hlinkClick r:id="rId3"/>
              </a:rPr>
              <a:t>)</a:t>
            </a:r>
            <a:endParaRPr lang="en-GB" sz="2200">
              <a:solidFill>
                <a:srgbClr val="FF0000"/>
              </a:solidFill>
            </a:endParaRPr>
          </a:p>
          <a:p>
            <a:pPr marL="0" indent="0">
              <a:buNone/>
            </a:pPr>
            <a:r>
              <a:rPr lang="en-GB" sz="2200">
                <a:hlinkClick r:id="rId4"/>
              </a:rPr>
              <a:t>Vaccine resources for health and social care professionals - Public Health Wales (</a:t>
            </a:r>
            <a:r>
              <a:rPr lang="en-GB" sz="2200" err="1">
                <a:hlinkClick r:id="rId4"/>
              </a:rPr>
              <a:t>nhs.wales</a:t>
            </a:r>
            <a:r>
              <a:rPr lang="en-GB" sz="2200">
                <a:hlinkClick r:id="rId4"/>
              </a:rPr>
              <a:t>)</a:t>
            </a:r>
            <a:endParaRPr lang="en-GB" sz="2200"/>
          </a:p>
          <a:p>
            <a:pPr marL="0" indent="0">
              <a:buNone/>
            </a:pPr>
            <a:r>
              <a:rPr lang="en-GB" sz="2200" b="1">
                <a:solidFill>
                  <a:srgbClr val="212A73"/>
                </a:solidFill>
              </a:rPr>
              <a:t>PHW training: </a:t>
            </a:r>
          </a:p>
          <a:p>
            <a:pPr marL="0" indent="0">
              <a:buNone/>
            </a:pPr>
            <a:r>
              <a:rPr lang="en-GB" sz="2200">
                <a:hlinkClick r:id="rId5"/>
              </a:rPr>
              <a:t>Immunisation training resources and events - Public Health Wales (</a:t>
            </a:r>
            <a:r>
              <a:rPr lang="en-GB" sz="2200" err="1">
                <a:hlinkClick r:id="rId5"/>
              </a:rPr>
              <a:t>nhs.wales</a:t>
            </a:r>
            <a:r>
              <a:rPr lang="en-GB" sz="2200">
                <a:hlinkClick r:id="rId5"/>
              </a:rPr>
              <a:t>)</a:t>
            </a:r>
            <a:endParaRPr lang="en-GB" sz="2200"/>
          </a:p>
          <a:p>
            <a:pPr marL="0" indent="0">
              <a:buNone/>
            </a:pPr>
            <a:r>
              <a:rPr lang="en-GB" sz="2200">
                <a:hlinkClick r:id="rId6"/>
              </a:rPr>
              <a:t>Immunisation eLearning - Public Health Wales (</a:t>
            </a:r>
            <a:r>
              <a:rPr lang="en-GB" sz="2200" err="1">
                <a:hlinkClick r:id="rId6"/>
              </a:rPr>
              <a:t>nhs.wales</a:t>
            </a:r>
            <a:r>
              <a:rPr lang="en-GB" sz="2200">
                <a:hlinkClick r:id="rId6"/>
              </a:rPr>
              <a:t>)</a:t>
            </a:r>
            <a:endParaRPr lang="en-GB" sz="2200"/>
          </a:p>
          <a:p>
            <a:pPr marL="0" indent="0">
              <a:buNone/>
            </a:pPr>
            <a:r>
              <a:rPr lang="en-GB" sz="2200" b="1"/>
              <a:t>UKHSA COVID-19 vaccination resources: </a:t>
            </a:r>
            <a:r>
              <a:rPr lang="en-GB" sz="2200">
                <a:hlinkClick r:id="rId7"/>
              </a:rPr>
              <a:t>COVID-19 vaccination programme - GOV.UK (www.gov.uk)</a:t>
            </a:r>
            <a:endParaRPr lang="en-GB" sz="2200"/>
          </a:p>
          <a:p>
            <a:pPr marL="0" lvl="0" indent="0">
              <a:lnSpc>
                <a:spcPct val="100000"/>
              </a:lnSpc>
              <a:spcAft>
                <a:spcPts val="1200"/>
              </a:spcAft>
              <a:buNone/>
            </a:pPr>
            <a:r>
              <a:rPr lang="en-GB" sz="2200" b="1"/>
              <a:t>Oxford Knowledge Project: </a:t>
            </a:r>
            <a:r>
              <a:rPr lang="en-GB" sz="2200">
                <a:solidFill>
                  <a:srgbClr val="00B050"/>
                </a:solidFill>
                <a:hlinkClick r:id="rId8"/>
              </a:rPr>
              <a:t>COVID-19 vaccines</a:t>
            </a:r>
            <a:endParaRPr lang="en-GB" sz="2200">
              <a:solidFill>
                <a:srgbClr val="00B050"/>
              </a:solidFill>
            </a:endParaRPr>
          </a:p>
          <a:p>
            <a:pPr marL="0" lvl="0" indent="0">
              <a:lnSpc>
                <a:spcPct val="100000"/>
              </a:lnSpc>
              <a:spcAft>
                <a:spcPts val="1200"/>
              </a:spcAft>
              <a:buNone/>
            </a:pPr>
            <a:r>
              <a:rPr lang="en-GB" sz="2200" b="1">
                <a:solidFill>
                  <a:srgbClr val="212A73"/>
                </a:solidFill>
              </a:rPr>
              <a:t>MHRA: </a:t>
            </a:r>
            <a:r>
              <a:rPr lang="en-GB" sz="2200">
                <a:solidFill>
                  <a:srgbClr val="00B050"/>
                </a:solidFill>
                <a:hlinkClick r:id="rId9"/>
              </a:rPr>
              <a:t>Guidance on coronavirus (COVID-19)</a:t>
            </a:r>
            <a:r>
              <a:rPr lang="en-GB" sz="2200">
                <a:solidFill>
                  <a:srgbClr val="00B050"/>
                </a:solidFill>
              </a:rPr>
              <a:t> </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624466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5DDF4-D92E-65AD-1B14-71D80322F4B8}"/>
              </a:ext>
            </a:extLst>
          </p:cNvPr>
          <p:cNvSpPr>
            <a:spLocks noGrp="1"/>
          </p:cNvSpPr>
          <p:nvPr>
            <p:ph type="title"/>
          </p:nvPr>
        </p:nvSpPr>
        <p:spPr>
          <a:xfrm>
            <a:off x="124810" y="74555"/>
            <a:ext cx="11942379" cy="845110"/>
          </a:xfrm>
        </p:spPr>
        <p:txBody>
          <a:bodyPr/>
          <a:lstStyle/>
          <a:p>
            <a:pPr algn="ctr"/>
            <a:r>
              <a:rPr kumimoji="0" lang="en-GB" sz="3200" b="1" i="0" u="none" strike="noStrike" kern="1200" cap="none" spc="0" normalizeH="0" baseline="0" noProof="0">
                <a:ln>
                  <a:noFill/>
                </a:ln>
                <a:solidFill>
                  <a:srgbClr val="212A73"/>
                </a:solidFill>
                <a:effectLst/>
                <a:uLnTx/>
                <a:uFillTx/>
                <a:latin typeface="Arial"/>
                <a:ea typeface="+mj-ea"/>
                <a:cs typeface="+mj-cs"/>
              </a:rPr>
              <a:t>JCVI statement on the COVID-19 vaccination in 2025 and Spring 2026  [published 13 November 2024] </a:t>
            </a:r>
            <a:r>
              <a:rPr kumimoji="0" lang="en-GB" sz="2800" b="0" i="0" u="none" strike="noStrike" kern="1200" cap="none" spc="0" normalizeH="0" baseline="0" noProof="0">
                <a:ln>
                  <a:noFill/>
                </a:ln>
                <a:solidFill>
                  <a:srgbClr val="212A73"/>
                </a:solidFill>
                <a:effectLst/>
                <a:uLnTx/>
                <a:uFillTx/>
                <a:latin typeface="Arial"/>
                <a:ea typeface="+mj-ea"/>
                <a:cs typeface="+mj-cs"/>
              </a:rPr>
              <a:t> </a:t>
            </a:r>
            <a:r>
              <a:rPr kumimoji="0" lang="en-GB" sz="3200" b="0" i="0" u="none" strike="noStrike" kern="1200" cap="none" spc="0" normalizeH="0" baseline="0" noProof="0">
                <a:ln>
                  <a:noFill/>
                </a:ln>
                <a:solidFill>
                  <a:srgbClr val="212A73"/>
                </a:solidFill>
                <a:effectLst/>
                <a:uLnTx/>
                <a:uFillTx/>
                <a:latin typeface="Arial"/>
                <a:ea typeface="+mj-ea"/>
                <a:cs typeface="+mj-cs"/>
              </a:rPr>
              <a:t>(2)</a:t>
            </a:r>
            <a:endParaRPr lang="en-GB" sz="2400">
              <a:highlight>
                <a:srgbClr val="FFFF00"/>
              </a:highlight>
            </a:endParaRPr>
          </a:p>
        </p:txBody>
      </p:sp>
      <p:sp>
        <p:nvSpPr>
          <p:cNvPr id="5" name="Slide Number Placeholder 4">
            <a:extLst>
              <a:ext uri="{FF2B5EF4-FFF2-40B4-BE49-F238E27FC236}">
                <a16:creationId xmlns:a16="http://schemas.microsoft.com/office/drawing/2014/main" id="{E2270CC6-9A89-38BF-341B-A268556DFA5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17" name="TextBox 16">
            <a:extLst>
              <a:ext uri="{FF2B5EF4-FFF2-40B4-BE49-F238E27FC236}">
                <a16:creationId xmlns:a16="http://schemas.microsoft.com/office/drawing/2014/main" id="{F93A6F5D-5FFF-C752-3446-48C519FC0189}"/>
              </a:ext>
            </a:extLst>
          </p:cNvPr>
          <p:cNvSpPr txBox="1"/>
          <p:nvPr/>
        </p:nvSpPr>
        <p:spPr>
          <a:xfrm>
            <a:off x="519545" y="6352143"/>
            <a:ext cx="10193482"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2"/>
              </a:rPr>
              <a:t>JCVI statement on COVID-19 vaccination in 2025 and spring 2026 - GOV.UK</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
        <p:nvSpPr>
          <p:cNvPr id="19" name="TextBox 18">
            <a:extLst>
              <a:ext uri="{FF2B5EF4-FFF2-40B4-BE49-F238E27FC236}">
                <a16:creationId xmlns:a16="http://schemas.microsoft.com/office/drawing/2014/main" id="{486FFAE5-9667-39BF-2447-AF57EED6B11B}"/>
              </a:ext>
            </a:extLst>
          </p:cNvPr>
          <p:cNvSpPr txBox="1"/>
          <p:nvPr/>
        </p:nvSpPr>
        <p:spPr>
          <a:xfrm>
            <a:off x="594013" y="1402773"/>
            <a:ext cx="11003973" cy="3970318"/>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060"/>
                </a:solidFill>
                <a:effectLst/>
                <a:uLnTx/>
                <a:uFillTx/>
                <a:latin typeface="Arial"/>
                <a:ea typeface="+mn-ea"/>
                <a:cs typeface="+mn-cs"/>
              </a:rPr>
              <a:t>This JCVI statement outlines the vaccine products for 2025 – Spring 2026:</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206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2060"/>
                </a:solidFill>
                <a:effectLst/>
                <a:uLnTx/>
                <a:uFillTx/>
                <a:latin typeface="Arial"/>
                <a:ea typeface="+mn-ea"/>
                <a:cs typeface="+mn-cs"/>
              </a:rPr>
              <a:t>Adults</a:t>
            </a:r>
            <a:r>
              <a:rPr kumimoji="0" lang="en-GB" sz="1800" b="0" i="0" u="none" strike="noStrike" kern="1200" cap="none" spc="0" normalizeH="0" baseline="0" noProof="0">
                <a:ln>
                  <a:noFill/>
                </a:ln>
                <a:solidFill>
                  <a:srgbClr val="002060"/>
                </a:solidFill>
                <a:effectLst/>
                <a:uLnTx/>
                <a:uFillTx/>
                <a:latin typeface="Arial"/>
                <a:ea typeface="+mn-ea"/>
                <a:cs typeface="+mn-cs"/>
              </a:rPr>
              <a:t>:</a:t>
            </a:r>
            <a:endParaRPr kumimoji="0" lang="en-GB" sz="1800" b="0" i="0" u="none" strike="noStrike" kern="1200" cap="none" spc="0" normalizeH="0" baseline="0" noProof="0">
              <a:ln>
                <a:noFill/>
              </a:ln>
              <a:solidFill>
                <a:srgbClr val="002060"/>
              </a:solidFill>
              <a:effectLst/>
              <a:uLnTx/>
              <a:uFillTx/>
              <a:latin typeface="Arial"/>
              <a:ea typeface="+mn-ea"/>
              <a:cs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2060"/>
                </a:solidFill>
                <a:effectLst/>
                <a:uLnTx/>
                <a:uFillTx/>
                <a:latin typeface="Arial"/>
                <a:ea typeface="+mn-ea"/>
                <a:cs typeface="+mn-cs"/>
              </a:rPr>
              <a:t>JCVI does not have a preference for a specific COVID-19 vaccine product in the adult population. However, JCVI advises a preference for having vaccine products based on more than one vaccine platform in the programme, such as mRNA and protein-based vaccines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206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2060"/>
                </a:solidFill>
                <a:effectLst/>
                <a:uLnTx/>
                <a:uFillTx/>
                <a:latin typeface="Arial"/>
                <a:ea typeface="+mn-ea"/>
                <a:cs typeface="+mn-cs"/>
              </a:rPr>
              <a:t>Children and young people</a:t>
            </a:r>
            <a:r>
              <a:rPr kumimoji="0" lang="en-GB" sz="1800" b="0" i="0" u="none" strike="noStrike" kern="1200" cap="none" spc="0" normalizeH="0" baseline="0" noProof="0">
                <a:ln>
                  <a:noFill/>
                </a:ln>
                <a:solidFill>
                  <a:srgbClr val="002060"/>
                </a:solidFill>
                <a:effectLst/>
                <a:uLnTx/>
                <a:uFillTx/>
                <a:latin typeface="Arial"/>
                <a:ea typeface="+mn-ea"/>
                <a:cs typeface="+mn-cs"/>
              </a:rPr>
              <a:t>:</a:t>
            </a:r>
            <a:endParaRPr kumimoji="0" lang="en-GB" sz="1800" b="0" i="0" u="none" strike="noStrike" kern="1200" cap="none" spc="0" normalizeH="0" baseline="0" noProof="0">
              <a:ln>
                <a:noFill/>
              </a:ln>
              <a:solidFill>
                <a:srgbClr val="002060"/>
              </a:solidFill>
              <a:effectLst/>
              <a:uLnTx/>
              <a:uFillTx/>
              <a:latin typeface="Arial"/>
              <a:ea typeface="+mn-ea"/>
              <a:cs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2060"/>
                </a:solidFill>
                <a:effectLst/>
                <a:uLnTx/>
                <a:uFillTx/>
                <a:latin typeface="Arial"/>
                <a:ea typeface="+mn-ea"/>
                <a:cs typeface="+mn-cs"/>
              </a:rPr>
              <a:t>For children and young people who are immunosuppressed, JCVI continues to advise the use of the Pfizer-BioNTech COVID-19 mRNA (Comirnaty) vaccine, with the vaccine dose appropriate to the child’s age:</a:t>
            </a:r>
            <a:endParaRPr kumimoji="0" lang="en-GB" sz="1800" b="0" i="0" u="none" strike="noStrike" kern="1200" cap="none" spc="0" normalizeH="0" baseline="0" noProof="0">
              <a:ln>
                <a:noFill/>
              </a:ln>
              <a:solidFill>
                <a:srgbClr val="002060"/>
              </a:solidFill>
              <a:effectLst/>
              <a:uLnTx/>
              <a:uFillTx/>
              <a:latin typeface="Arial"/>
              <a:ea typeface="+mn-ea"/>
              <a:cs typeface="Arial"/>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2060"/>
                </a:solidFill>
                <a:effectLst/>
                <a:uLnTx/>
                <a:uFillTx/>
                <a:latin typeface="Arial"/>
                <a:ea typeface="+mn-ea"/>
                <a:cs typeface="+mn-cs"/>
              </a:rPr>
              <a:t>12 to 17 years: 30 micrograms</a:t>
            </a:r>
            <a:endParaRPr kumimoji="0" lang="en-GB" sz="1800" b="0" i="0" u="none" strike="noStrike" kern="1200" cap="none" spc="0" normalizeH="0" baseline="0" noProof="0">
              <a:ln>
                <a:noFill/>
              </a:ln>
              <a:solidFill>
                <a:srgbClr val="002060"/>
              </a:solidFill>
              <a:effectLst/>
              <a:uLnTx/>
              <a:uFillTx/>
              <a:latin typeface="Arial"/>
              <a:ea typeface="+mn-ea"/>
              <a:cs typeface="Arial"/>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2060"/>
                </a:solidFill>
                <a:effectLst/>
                <a:uLnTx/>
                <a:uFillTx/>
                <a:latin typeface="Arial"/>
                <a:ea typeface="+mn-ea"/>
                <a:cs typeface="+mn-cs"/>
              </a:rPr>
              <a:t>5 to 11 years: 10 micrograms</a:t>
            </a:r>
            <a:endParaRPr kumimoji="0" lang="en-GB" sz="1800" b="0" i="0" u="none" strike="noStrike" kern="1200" cap="none" spc="0" normalizeH="0" baseline="0" noProof="0">
              <a:ln>
                <a:noFill/>
              </a:ln>
              <a:solidFill>
                <a:srgbClr val="002060"/>
              </a:solidFill>
              <a:effectLst/>
              <a:uLnTx/>
              <a:uFillTx/>
              <a:latin typeface="Arial"/>
              <a:ea typeface="+mn-ea"/>
              <a:cs typeface="Arial"/>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2060"/>
                </a:solidFill>
                <a:effectLst/>
                <a:uLnTx/>
                <a:uFillTx/>
                <a:latin typeface="Arial"/>
                <a:ea typeface="+mn-ea"/>
                <a:cs typeface="+mn-cs"/>
              </a:rPr>
              <a:t>6 months to 4 years: 3 micrograms</a:t>
            </a:r>
            <a:endParaRPr kumimoji="0" lang="en-GB" sz="1800" b="0" i="0" u="none" strike="noStrike" kern="1200" cap="none" spc="0" normalizeH="0" baseline="0" noProof="0">
              <a:ln>
                <a:noFill/>
              </a:ln>
              <a:solidFill>
                <a:srgbClr val="002060"/>
              </a:solidFill>
              <a:effectLst/>
              <a:uLnTx/>
              <a:uFillTx/>
              <a:latin typeface="Arial"/>
              <a:ea typeface="+mn-ea"/>
              <a:cs typeface="Arial"/>
            </a:endParaRPr>
          </a:p>
        </p:txBody>
      </p:sp>
    </p:spTree>
    <p:extLst>
      <p:ext uri="{BB962C8B-B14F-4D97-AF65-F5344CB8AC3E}">
        <p14:creationId xmlns:p14="http://schemas.microsoft.com/office/powerpoint/2010/main" val="3227653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E547-8CEE-B538-9D6F-155FC63B8997}"/>
              </a:ext>
            </a:extLst>
          </p:cNvPr>
          <p:cNvSpPr>
            <a:spLocks noGrp="1"/>
          </p:cNvSpPr>
          <p:nvPr>
            <p:ph type="title"/>
          </p:nvPr>
        </p:nvSpPr>
        <p:spPr>
          <a:xfrm>
            <a:off x="304800" y="0"/>
            <a:ext cx="11582400" cy="1325563"/>
          </a:xfrm>
        </p:spPr>
        <p:txBody>
          <a:bodyPr/>
          <a:lstStyle/>
          <a:p>
            <a:pPr algn="ctr"/>
            <a:r>
              <a:rPr lang="en-GB" sz="3200" b="1"/>
              <a:t>COVID-19 Spring Vaccination Programme 2025, </a:t>
            </a:r>
            <a:br>
              <a:rPr lang="en-GB" sz="3200" b="1"/>
            </a:br>
            <a:r>
              <a:rPr lang="en-GB" sz="3200" b="1"/>
              <a:t>Welsh Health Circular (WHC/2024/047) </a:t>
            </a:r>
            <a:r>
              <a:rPr lang="en-GB" sz="3200"/>
              <a:t>published 19 December 2024 (1)</a:t>
            </a:r>
          </a:p>
        </p:txBody>
      </p:sp>
      <p:sp>
        <p:nvSpPr>
          <p:cNvPr id="3" name="Content Placeholder 2">
            <a:extLst>
              <a:ext uri="{FF2B5EF4-FFF2-40B4-BE49-F238E27FC236}">
                <a16:creationId xmlns:a16="http://schemas.microsoft.com/office/drawing/2014/main" id="{48B3E9C8-5ABE-869A-5A71-C6CD2EAA2F34}"/>
              </a:ext>
            </a:extLst>
          </p:cNvPr>
          <p:cNvSpPr>
            <a:spLocks noGrp="1"/>
          </p:cNvSpPr>
          <p:nvPr>
            <p:ph idx="1"/>
          </p:nvPr>
        </p:nvSpPr>
        <p:spPr>
          <a:xfrm>
            <a:off x="549087" y="1473147"/>
            <a:ext cx="10804713" cy="3888562"/>
          </a:xfrm>
        </p:spPr>
        <p:txBody>
          <a:bodyPr/>
          <a:lstStyle/>
          <a:p>
            <a:pPr marL="0" indent="0">
              <a:buNone/>
            </a:pPr>
            <a:r>
              <a:rPr lang="en-GB" sz="2000" b="1"/>
              <a:t>Groups eligible for a COVID-19 vaccine in spring 2025:</a:t>
            </a:r>
          </a:p>
          <a:p>
            <a:pPr marL="0" indent="0">
              <a:buNone/>
            </a:pPr>
            <a:r>
              <a:rPr lang="en-GB" sz="2000"/>
              <a:t>As advised by the JCVI:</a:t>
            </a:r>
          </a:p>
          <a:p>
            <a:pPr algn="l">
              <a:buFont typeface="Arial" panose="020B0604020202020204" pitchFamily="34" charset="0"/>
              <a:buChar char="•"/>
            </a:pPr>
            <a:r>
              <a:rPr lang="en-GB" sz="2000"/>
              <a:t>residents in a care home for older adults</a:t>
            </a:r>
          </a:p>
          <a:p>
            <a:r>
              <a:rPr lang="en-GB" sz="2000"/>
              <a:t>adults aged 75 years and over</a:t>
            </a:r>
          </a:p>
          <a:p>
            <a:pPr algn="l">
              <a:buFont typeface="Arial" panose="020B0604020202020204" pitchFamily="34" charset="0"/>
              <a:buChar char="•"/>
            </a:pPr>
            <a:r>
              <a:rPr lang="en-GB" sz="2000"/>
              <a:t>individuals aged </a:t>
            </a:r>
            <a:r>
              <a:rPr lang="en-GB" sz="2000" b="1"/>
              <a:t>6 months and over who are immunosuppressed</a:t>
            </a:r>
            <a:r>
              <a:rPr lang="en-GB" sz="2000"/>
              <a:t> (as defined in ‘immunosuppression’ sections of tables 3 &amp; 4 of the </a:t>
            </a:r>
            <a:r>
              <a:rPr lang="en-GB" sz="2000">
                <a:hlinkClick r:id="rId3"/>
              </a:rPr>
              <a:t>COVID-19 chapter of the Green Book</a:t>
            </a:r>
            <a:r>
              <a:rPr lang="en-GB" sz="2000"/>
              <a:t>)</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b="0" i="0" u="none" strike="noStrike" cap="none" normalizeH="0" baseline="0">
              <a:ln>
                <a:noFill/>
              </a:ln>
              <a:solidFill>
                <a:srgbClr val="002060"/>
              </a:solidFill>
              <a:effectLst/>
              <a:highlight>
                <a:srgbClr val="FFFF00"/>
              </a:highlight>
              <a:latin typeface="+mn-lt"/>
            </a:endParaRPr>
          </a:p>
          <a:p>
            <a:pPr marL="0" indent="0">
              <a:buNone/>
            </a:pPr>
            <a:r>
              <a:rPr lang="en-GB" sz="2000" b="1"/>
              <a:t>Programme start and end date</a:t>
            </a:r>
            <a:r>
              <a:rPr lang="en-GB" sz="2000"/>
              <a:t>:</a:t>
            </a:r>
          </a:p>
          <a:p>
            <a:pPr marL="0" marR="0" lvl="0" indent="0" algn="l" defTabSz="914400" rtl="0" eaLnBrk="1" fontAlgn="auto" latinLnBrk="0" hangingPunct="1">
              <a:lnSpc>
                <a:spcPct val="90000"/>
              </a:lnSpc>
              <a:spcBef>
                <a:spcPts val="1000"/>
              </a:spcBef>
              <a:spcAft>
                <a:spcPts val="0"/>
              </a:spcAft>
              <a:buClrTx/>
              <a:buSzTx/>
              <a:buNone/>
              <a:tabLst/>
              <a:defRPr/>
            </a:pPr>
            <a:r>
              <a:rPr kumimoji="0" lang="en-GB" sz="2000" b="0" i="0" u="none" strike="noStrike" kern="1200" cap="none" spc="0" normalizeH="0" baseline="0" noProof="0">
                <a:ln>
                  <a:noFill/>
                </a:ln>
                <a:solidFill>
                  <a:srgbClr val="212A73"/>
                </a:solidFill>
                <a:effectLst/>
                <a:uLnTx/>
                <a:uFillTx/>
                <a:latin typeface="Arial"/>
                <a:ea typeface="+mn-ea"/>
                <a:cs typeface="+mn-cs"/>
              </a:rPr>
              <a:t>The COVID-19 spring vaccination programme will run between 1 April and 30 June 2025. There will be limited flexibility into July, for those who are unable to receive a booster within the main programme window, due to illness.</a:t>
            </a:r>
          </a:p>
          <a:p>
            <a:pPr marL="0" indent="0">
              <a:buNone/>
            </a:pPr>
            <a:endParaRPr lang="en-GB" sz="2000"/>
          </a:p>
        </p:txBody>
      </p:sp>
      <p:sp>
        <p:nvSpPr>
          <p:cNvPr id="5" name="Slide Number Placeholder 4">
            <a:extLst>
              <a:ext uri="{FF2B5EF4-FFF2-40B4-BE49-F238E27FC236}">
                <a16:creationId xmlns:a16="http://schemas.microsoft.com/office/drawing/2014/main" id="{E8944E41-9AC1-ADD8-385B-AE183680CE6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7" name="TextBox 6">
            <a:extLst>
              <a:ext uri="{FF2B5EF4-FFF2-40B4-BE49-F238E27FC236}">
                <a16:creationId xmlns:a16="http://schemas.microsoft.com/office/drawing/2014/main" id="{757B9664-5794-E6F2-5EB4-B6B5FCC5D0EA}"/>
              </a:ext>
            </a:extLst>
          </p:cNvPr>
          <p:cNvSpPr txBox="1"/>
          <p:nvPr/>
        </p:nvSpPr>
        <p:spPr>
          <a:xfrm>
            <a:off x="990601" y="6326514"/>
            <a:ext cx="9455522"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4"/>
              </a:rPr>
              <a:t>COVID-19 spring vaccination programme 2025 (WHC/2024/047) | GOV.WALES</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18907506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E547-8CEE-B538-9D6F-155FC63B8997}"/>
              </a:ext>
            </a:extLst>
          </p:cNvPr>
          <p:cNvSpPr>
            <a:spLocks noGrp="1"/>
          </p:cNvSpPr>
          <p:nvPr>
            <p:ph type="title"/>
          </p:nvPr>
        </p:nvSpPr>
        <p:spPr>
          <a:xfrm>
            <a:off x="304800" y="0"/>
            <a:ext cx="11582400" cy="1325563"/>
          </a:xfrm>
        </p:spPr>
        <p:txBody>
          <a:bodyPr/>
          <a:lstStyle/>
          <a:p>
            <a:pPr algn="ctr"/>
            <a:r>
              <a:rPr lang="en-GB" sz="3200" b="1"/>
              <a:t>COVID-19 Spring Vaccination Programme 2025, </a:t>
            </a:r>
            <a:br>
              <a:rPr lang="en-GB" sz="3200" b="1"/>
            </a:br>
            <a:r>
              <a:rPr lang="en-GB" sz="3200" b="1"/>
              <a:t>Welsh Health Circular (WHC/2024/047) </a:t>
            </a:r>
            <a:r>
              <a:rPr lang="en-GB" sz="3200"/>
              <a:t>published 19 December 2024 (2)</a:t>
            </a:r>
          </a:p>
        </p:txBody>
      </p:sp>
      <p:sp>
        <p:nvSpPr>
          <p:cNvPr id="3" name="Content Placeholder 2">
            <a:extLst>
              <a:ext uri="{FF2B5EF4-FFF2-40B4-BE49-F238E27FC236}">
                <a16:creationId xmlns:a16="http://schemas.microsoft.com/office/drawing/2014/main" id="{48B3E9C8-5ABE-869A-5A71-C6CD2EAA2F34}"/>
              </a:ext>
            </a:extLst>
          </p:cNvPr>
          <p:cNvSpPr>
            <a:spLocks noGrp="1"/>
          </p:cNvSpPr>
          <p:nvPr>
            <p:ph idx="1"/>
          </p:nvPr>
        </p:nvSpPr>
        <p:spPr>
          <a:xfrm>
            <a:off x="549087" y="1866840"/>
            <a:ext cx="10804713" cy="3888562"/>
          </a:xfrm>
        </p:spPr>
        <p:txBody>
          <a:bodyPr/>
          <a:lstStyle/>
          <a:p>
            <a:pPr marL="0" marR="0" lvl="0" indent="0" algn="l" defTabSz="914400" rtl="0" eaLnBrk="1" fontAlgn="auto" latinLnBrk="0" hangingPunct="1">
              <a:lnSpc>
                <a:spcPct val="90000"/>
              </a:lnSpc>
              <a:spcBef>
                <a:spcPts val="1000"/>
              </a:spcBef>
              <a:spcAft>
                <a:spcPts val="0"/>
              </a:spcAft>
              <a:buClrTx/>
              <a:buSzTx/>
              <a:buNone/>
              <a:tabLst/>
              <a:defRPr/>
            </a:pPr>
            <a:r>
              <a:rPr kumimoji="0" lang="en-GB" sz="2000" b="1" i="0" u="none" strike="noStrike" kern="1200" cap="none" spc="0" normalizeH="0" baseline="0" noProof="0">
                <a:ln>
                  <a:noFill/>
                </a:ln>
                <a:solidFill>
                  <a:srgbClr val="212A73"/>
                </a:solidFill>
                <a:effectLst/>
                <a:uLnTx/>
                <a:uFillTx/>
                <a:ea typeface="+mn-ea"/>
                <a:cs typeface="+mn-cs"/>
              </a:rPr>
              <a:t>Programme ambitions</a:t>
            </a:r>
            <a:r>
              <a:rPr kumimoji="0" lang="en-GB" sz="2000" b="0" i="0" u="none" strike="noStrike" kern="1200" cap="none" spc="0" normalizeH="0" baseline="0" noProof="0">
                <a:ln>
                  <a:noFill/>
                </a:ln>
                <a:solidFill>
                  <a:srgbClr val="212A73"/>
                </a:solidFill>
                <a:effectLst/>
                <a:uLnTx/>
                <a:uFillTx/>
                <a:ea typeface="+mn-ea"/>
                <a:cs typeface="+mn-cs"/>
              </a:rPr>
              <a:t>:</a:t>
            </a:r>
          </a:p>
          <a:p>
            <a:pPr>
              <a:defRPr/>
            </a:pPr>
            <a:r>
              <a:rPr kumimoji="0" lang="en-GB" sz="2000" b="0" i="0" u="none" strike="noStrike" kern="1200" cap="none" spc="0" normalizeH="0" baseline="0" noProof="0">
                <a:ln>
                  <a:noFill/>
                </a:ln>
                <a:solidFill>
                  <a:srgbClr val="212A73"/>
                </a:solidFill>
                <a:effectLst/>
                <a:uLnTx/>
                <a:uFillTx/>
                <a:ea typeface="+mn-ea"/>
                <a:cs typeface="+mn-cs"/>
              </a:rPr>
              <a:t>All those eligible for a spring booster to receive an invite for vaccination;</a:t>
            </a:r>
          </a:p>
          <a:p>
            <a:pPr>
              <a:defRPr/>
            </a:pPr>
            <a:r>
              <a:rPr kumimoji="0" lang="en-GB" sz="2000" b="0" i="0" u="none" strike="noStrike" kern="1200" cap="none" spc="0" normalizeH="0" baseline="0" noProof="0">
                <a:ln>
                  <a:noFill/>
                </a:ln>
                <a:solidFill>
                  <a:srgbClr val="212A73"/>
                </a:solidFill>
                <a:effectLst/>
                <a:uLnTx/>
                <a:uFillTx/>
                <a:ea typeface="+mn-ea"/>
                <a:cs typeface="+mn-cs"/>
              </a:rPr>
              <a:t>Health boards should make every effort to maximise uptake across all cohorts ensuring that;</a:t>
            </a:r>
          </a:p>
          <a:p>
            <a:pPr marL="914400" marR="0" lvl="2"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GB" b="1" i="0" u="none" strike="noStrike" kern="1200" cap="none" spc="0" normalizeH="0" baseline="0" noProof="0" err="1">
                <a:ln>
                  <a:noFill/>
                </a:ln>
                <a:solidFill>
                  <a:srgbClr val="212A73"/>
                </a:solidFill>
                <a:effectLst/>
                <a:uLnTx/>
                <a:uFillTx/>
                <a:ea typeface="+mn-ea"/>
                <a:cs typeface="+mn-cs"/>
              </a:rPr>
              <a:t>i</a:t>
            </a:r>
            <a:r>
              <a:rPr kumimoji="0" lang="en-GB" b="0" i="0" u="none" strike="noStrike" kern="1200" cap="none" spc="0" normalizeH="0" baseline="0" noProof="0">
                <a:ln>
                  <a:noFill/>
                </a:ln>
                <a:solidFill>
                  <a:srgbClr val="212A73"/>
                </a:solidFill>
                <a:effectLst/>
                <a:uLnTx/>
                <a:uFillTx/>
                <a:ea typeface="+mn-ea"/>
                <a:cs typeface="+mn-cs"/>
              </a:rPr>
              <a:t>. uptake levels are maintained or improved for those over 75 years of age and those resident in a care home for older adults, and that every effort is made to achieve 75% uptake for these cohorts;</a:t>
            </a:r>
          </a:p>
          <a:p>
            <a:pPr marL="914400" lvl="2" indent="0">
              <a:buNone/>
              <a:defRPr/>
            </a:pPr>
            <a:r>
              <a:rPr kumimoji="0" lang="en-GB" b="1" i="0" u="none" strike="noStrike" kern="1200" cap="none" spc="0" normalizeH="0" baseline="0" noProof="0">
                <a:ln>
                  <a:noFill/>
                </a:ln>
                <a:solidFill>
                  <a:srgbClr val="212A73"/>
                </a:solidFill>
                <a:effectLst/>
                <a:uLnTx/>
                <a:uFillTx/>
                <a:ea typeface="+mn-ea"/>
                <a:cs typeface="+mn-cs"/>
              </a:rPr>
              <a:t>ii</a:t>
            </a:r>
            <a:r>
              <a:rPr kumimoji="0" lang="en-GB" b="0" i="0" u="none" strike="noStrike" kern="1200" cap="none" spc="0" normalizeH="0" baseline="0" noProof="0">
                <a:ln>
                  <a:noFill/>
                </a:ln>
                <a:solidFill>
                  <a:srgbClr val="212A73"/>
                </a:solidFill>
                <a:effectLst/>
                <a:uLnTx/>
                <a:uFillTx/>
                <a:ea typeface="+mn-ea"/>
                <a:cs typeface="+mn-cs"/>
              </a:rPr>
              <a:t>.</a:t>
            </a:r>
            <a:r>
              <a:rPr lang="en-GB" b="0" i="0">
                <a:solidFill>
                  <a:srgbClr val="1F1F1F"/>
                </a:solidFill>
                <a:effectLst/>
              </a:rPr>
              <a:t> </a:t>
            </a:r>
            <a:r>
              <a:rPr lang="en-GB" b="0" i="0">
                <a:effectLst/>
              </a:rPr>
              <a:t>all possible interventions which could improve uptake for the immunosuppressed cohort are explored and acted on, including removing any barriers to vaccination;</a:t>
            </a:r>
            <a:endParaRPr kumimoji="0" lang="en-GB" b="0" i="0" u="none" strike="noStrike" kern="1200" cap="none" spc="0" normalizeH="0" baseline="0" noProof="0">
              <a:ln>
                <a:noFill/>
              </a:ln>
              <a:solidFill>
                <a:srgbClr val="212A73"/>
              </a:solidFill>
              <a:effectLst/>
              <a:uLnTx/>
              <a:uFillTx/>
              <a:ea typeface="+mn-ea"/>
              <a:cs typeface="+mn-cs"/>
            </a:endParaRPr>
          </a:p>
          <a:p>
            <a:pPr marL="914400" marR="0" lvl="2"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GB" b="1" i="0" u="none" strike="noStrike" kern="1200" cap="none" spc="0" normalizeH="0" baseline="0" noProof="0">
                <a:ln>
                  <a:noFill/>
                </a:ln>
                <a:solidFill>
                  <a:srgbClr val="212A73"/>
                </a:solidFill>
                <a:effectLst/>
                <a:uLnTx/>
                <a:uFillTx/>
                <a:ea typeface="+mn-ea"/>
                <a:cs typeface="+mn-cs"/>
              </a:rPr>
              <a:t>iii</a:t>
            </a:r>
            <a:r>
              <a:rPr kumimoji="0" lang="en-GB" b="0" i="0" u="none" strike="noStrike" kern="1200" cap="none" spc="0" normalizeH="0" baseline="0" noProof="0">
                <a:ln>
                  <a:noFill/>
                </a:ln>
                <a:solidFill>
                  <a:srgbClr val="212A73"/>
                </a:solidFill>
                <a:effectLst/>
                <a:uLnTx/>
                <a:uFillTx/>
                <a:ea typeface="+mn-ea"/>
                <a:cs typeface="+mn-cs"/>
              </a:rPr>
              <a:t>. the gap is reduced between uptake rates in the least and most deprived areas of the health board.</a:t>
            </a:r>
          </a:p>
          <a:p>
            <a:pPr marL="0" indent="0">
              <a:buNone/>
            </a:pPr>
            <a:endParaRPr lang="en-GB" sz="2000"/>
          </a:p>
        </p:txBody>
      </p:sp>
      <p:sp>
        <p:nvSpPr>
          <p:cNvPr id="5" name="Slide Number Placeholder 4">
            <a:extLst>
              <a:ext uri="{FF2B5EF4-FFF2-40B4-BE49-F238E27FC236}">
                <a16:creationId xmlns:a16="http://schemas.microsoft.com/office/drawing/2014/main" id="{E8944E41-9AC1-ADD8-385B-AE183680CE6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7" name="TextBox 6">
            <a:extLst>
              <a:ext uri="{FF2B5EF4-FFF2-40B4-BE49-F238E27FC236}">
                <a16:creationId xmlns:a16="http://schemas.microsoft.com/office/drawing/2014/main" id="{757B9664-5794-E6F2-5EB4-B6B5FCC5D0EA}"/>
              </a:ext>
            </a:extLst>
          </p:cNvPr>
          <p:cNvSpPr txBox="1"/>
          <p:nvPr/>
        </p:nvSpPr>
        <p:spPr>
          <a:xfrm>
            <a:off x="990601" y="6326514"/>
            <a:ext cx="9455522"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3"/>
              </a:rPr>
              <a:t>COVID-19 spring vaccination programme 2025 (WHC/2024/047) | GOV.WALES</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509570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BCBA6-74B7-A1E3-8404-CF8463883CC4}"/>
              </a:ext>
            </a:extLst>
          </p:cNvPr>
          <p:cNvSpPr>
            <a:spLocks noGrp="1"/>
          </p:cNvSpPr>
          <p:nvPr>
            <p:ph type="title"/>
          </p:nvPr>
        </p:nvSpPr>
        <p:spPr>
          <a:xfrm>
            <a:off x="838200" y="238125"/>
            <a:ext cx="10515600" cy="1325563"/>
          </a:xfrm>
        </p:spPr>
        <p:txBody>
          <a:bodyPr lIns="91440" tIns="45720" rIns="91440" bIns="45720" anchor="t"/>
          <a:lstStyle/>
          <a:p>
            <a:pPr algn="ctr"/>
            <a:r>
              <a:rPr lang="en-GB" b="1">
                <a:cs typeface="Arial"/>
              </a:rPr>
              <a:t>COVID-19 and severe disease</a:t>
            </a:r>
          </a:p>
        </p:txBody>
      </p:sp>
      <p:sp>
        <p:nvSpPr>
          <p:cNvPr id="3" name="Content Placeholder 2">
            <a:extLst>
              <a:ext uri="{FF2B5EF4-FFF2-40B4-BE49-F238E27FC236}">
                <a16:creationId xmlns:a16="http://schemas.microsoft.com/office/drawing/2014/main" id="{5A385784-C457-9192-0273-370CD84B3C4A}"/>
              </a:ext>
            </a:extLst>
          </p:cNvPr>
          <p:cNvSpPr>
            <a:spLocks noGrp="1"/>
          </p:cNvSpPr>
          <p:nvPr>
            <p:ph idx="1"/>
          </p:nvPr>
        </p:nvSpPr>
        <p:spPr>
          <a:xfrm>
            <a:off x="593271" y="1136196"/>
            <a:ext cx="10515600" cy="4351338"/>
          </a:xfrm>
        </p:spPr>
        <p:txBody>
          <a:bodyPr lIns="91440" tIns="45720" rIns="91440" bIns="45720" anchor="t"/>
          <a:lstStyle/>
          <a:p>
            <a:r>
              <a:rPr lang="en-GB" sz="2400">
                <a:cs typeface="Arial"/>
              </a:rPr>
              <a:t>Over the past 4 years, population immunity to SARS-CoV-2 has been increasing due to 'hybrid immunity'. This is a combination of naturally acquired immunity following recovery from SARS-CoV-2 infection and vaccine derived immunity</a:t>
            </a:r>
          </a:p>
          <a:p>
            <a:r>
              <a:rPr lang="en-GB" sz="2400">
                <a:cs typeface="Arial"/>
              </a:rPr>
              <a:t>COVID-19 is now a relatively mild disease for most people, though it can still be unpleasant, with rates of hospitalisation and death from COVID-19 having reduced significantly since SARS-CoV-2 first emerged</a:t>
            </a:r>
          </a:p>
          <a:p>
            <a:r>
              <a:rPr lang="en-GB" sz="2400">
                <a:cs typeface="Arial"/>
              </a:rPr>
              <a:t>Age has always been strongly associated with the risk of hospitalisation and mortality from COVID-19, with the oldest in the population being the most vulnerable</a:t>
            </a:r>
            <a:endParaRPr lang="en-GB" sz="2400"/>
          </a:p>
          <a:p>
            <a:r>
              <a:rPr lang="en-GB" sz="2400">
                <a:cs typeface="Arial"/>
              </a:rPr>
              <a:t>The focus of the programme is shifting towards targeted vaccination of the oldest adults and individuals who are immunosuppressed. These are the 2 groups who continue to be at higher risk of serious disease, including mortality.</a:t>
            </a:r>
          </a:p>
        </p:txBody>
      </p:sp>
      <p:sp>
        <p:nvSpPr>
          <p:cNvPr id="5" name="Slide Number Placeholder 4">
            <a:extLst>
              <a:ext uri="{FF2B5EF4-FFF2-40B4-BE49-F238E27FC236}">
                <a16:creationId xmlns:a16="http://schemas.microsoft.com/office/drawing/2014/main" id="{031CCD56-4BC4-A09A-BB61-86E8741EC6A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774391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ypeofFAQ xmlns="2c9bf0ee-e2fa-4332-ade7-023316494af1">Covid19</TypeofFAQ>
    <Archive xmlns="2c9bf0ee-e2fa-4332-ade7-023316494af1">false</Archive>
    <VersionNumbers xmlns="2c9bf0ee-e2fa-4332-ade7-023316494af1">1</VersionNumbers>
    <TypeofDocument xmlns="2c9bf0ee-e2fa-4332-ade7-023316494af1">Training</TypeofDocument>
    <LifeCourse xmlns="2c9bf0ee-e2fa-4332-ade7-023316494af1">Generic Life Course</LifeCourse>
    <TypeofDocument0 xmlns="2c9bf0ee-e2fa-4332-ade7-023316494af1"/>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11" ma:contentTypeDescription="Create a new document." ma:contentTypeScope="" ma:versionID="7f11fc2bc00de2352a1e382501b10fc1">
  <xsd:schema xmlns:xsd="http://www.w3.org/2001/XMLSchema" xmlns:xs="http://www.w3.org/2001/XMLSchema" xmlns:p="http://schemas.microsoft.com/office/2006/metadata/properties" xmlns:ns2="2c9bf0ee-e2fa-4332-ade7-023316494af1" targetNamespace="http://schemas.microsoft.com/office/2006/metadata/properties" ma:root="true" ma:fieldsID="a9a222516e75d8fe84b3fc7cf8ae87a8" ns2:_="">
    <xsd:import namespace="2c9bf0ee-e2fa-4332-ade7-023316494af1"/>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xsd:element ref="ns2:LifeCourse"/>
                <xsd:element ref="ns2:VersionNumbers" minOccurs="0"/>
                <xsd:element ref="ns2:Archive" minOccurs="0"/>
                <xsd:element ref="ns2:TypeofDocument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ma:displayName="Vaccine names" ma:format="Dropdown" ma:internalName="TypeofFAQ">
      <xsd:simpleType>
        <xsd:restriction base="dms:Choice">
          <xsd:enumeration value="MMR"/>
          <xsd:enumeration value="HPV"/>
          <xsd:enumeration value="Shingles"/>
          <xsd:enumeration value="Choice 4"/>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restriction>
      </xsd:simpleType>
    </xsd:element>
    <xsd:element name="LifeCourse" ma:index="14" ma:displayName="Life Course" ma:format="Dropdown" ma:internalName="LifeCours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Archive"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348672C-19B4-493D-A526-EE870C419AD4}">
  <ds:schemaRefs>
    <ds:schemaRef ds:uri="2c9bf0ee-e2fa-4332-ade7-023316494af1"/>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0F41819D-D4CA-4D58-ADB2-C911F97D3DB3}">
  <ds:schemaRefs>
    <ds:schemaRef ds:uri="http://schemas.microsoft.com/sharepoint/v3/contenttype/forms"/>
  </ds:schemaRefs>
</ds:datastoreItem>
</file>

<file path=customXml/itemProps3.xml><?xml version="1.0" encoding="utf-8"?>
<ds:datastoreItem xmlns:ds="http://schemas.openxmlformats.org/officeDocument/2006/customXml" ds:itemID="{CD9A9C02-16C3-4C56-A5D9-DD75D8B96FE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9bf0ee-e2fa-4332-ade7-023316494af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51</Slides>
  <Notes>29</Notes>
  <HiddenSlides>0</HiddenSlides>
  <ScaleCrop>false</ScaleCrop>
  <HeadingPairs>
    <vt:vector size="4" baseType="variant">
      <vt:variant>
        <vt:lpstr>Theme</vt:lpstr>
      </vt:variant>
      <vt:variant>
        <vt:i4>2</vt:i4>
      </vt:variant>
      <vt:variant>
        <vt:lpstr>Slide Titles</vt:lpstr>
      </vt:variant>
      <vt:variant>
        <vt:i4>51</vt:i4>
      </vt:variant>
    </vt:vector>
  </HeadingPairs>
  <TitlesOfParts>
    <vt:vector size="53" baseType="lpstr">
      <vt:lpstr>Office Theme</vt:lpstr>
      <vt:lpstr>1_Office Theme</vt:lpstr>
      <vt:lpstr>PowerPoint Presentation</vt:lpstr>
      <vt:lpstr>Acknowledgements</vt:lpstr>
      <vt:lpstr>COVID-19 Vaccination for individuals aged 18 years and over for Spring 2025 </vt:lpstr>
      <vt:lpstr>Pre-requisites to administering COVID-19  vaccine </vt:lpstr>
      <vt:lpstr>JCVI statement on the COVID-19 vaccination in 2025 and Spring 2026  [published 13 November 2024]  (1)</vt:lpstr>
      <vt:lpstr>JCVI statement on the COVID-19 vaccination in 2025 and Spring 2026  [published 13 November 2024]  (2)</vt:lpstr>
      <vt:lpstr>COVID-19 Spring Vaccination Programme 2025,  Welsh Health Circular (WHC/2024/047) published 19 December 2024 (1)</vt:lpstr>
      <vt:lpstr>COVID-19 Spring Vaccination Programme 2025,  Welsh Health Circular (WHC/2024/047) published 19 December 2024 (2)</vt:lpstr>
      <vt:lpstr>COVID-19 and severe disease</vt:lpstr>
      <vt:lpstr>Primary course and population immunity</vt:lpstr>
      <vt:lpstr>Individuals who are severely  immunosuppressed </vt:lpstr>
      <vt:lpstr>Vaccine dose intervals for individuals who become or have recently become immunosuppressed</vt:lpstr>
      <vt:lpstr>Additional Doses</vt:lpstr>
      <vt:lpstr>Timing of additional doses</vt:lpstr>
      <vt:lpstr>Individuals who receive bone marrow transplant and CAR-T therapy</vt:lpstr>
      <vt:lpstr>Moderna Spikevax JN.1 0.1mg/mL/dose dispersion for injection - COVID-19 vaccine </vt:lpstr>
      <vt:lpstr>Current licence approval to administer Moderna Spikevax® JN.1 COVID-19 vaccine</vt:lpstr>
      <vt:lpstr>Presentation: Moderna Spikevax JN.1 0.1mg/mL/dose dispersion for injection - COVID-19 vaccine </vt:lpstr>
      <vt:lpstr> Instructions once thawed </vt:lpstr>
      <vt:lpstr>List of excipients</vt:lpstr>
      <vt:lpstr>Polyethylene glycol (PEG) </vt:lpstr>
      <vt:lpstr>Prior to giving the Moderna Spikevax® JN.1   COVID-19 vaccine</vt:lpstr>
      <vt:lpstr>Contraindications - Moderna Spikevax® JN.1   COVID-19 vaccine  </vt:lpstr>
      <vt:lpstr>Consumables for use with Moderna Spikevax® JN.1 0.1mg/mL/dose dispersion for injection - COVID-19 vaccine   </vt:lpstr>
      <vt:lpstr>GBUK Safety Syringe 1ml 25G x 25mm with needle cover for the administration of Moderna Spikevax® JN.1 COVID-19 vaccine</vt:lpstr>
      <vt:lpstr>PowerPoint Presentation</vt:lpstr>
      <vt:lpstr>Patient Group Directions (PGDs) and  National Protocols</vt:lpstr>
      <vt:lpstr>Vaccination site</vt:lpstr>
      <vt:lpstr>Vaccinating Individuals with bleeding disorders</vt:lpstr>
      <vt:lpstr>Disposal: Moderna Spikevax JN.1 COVID-19 mRNA Vaccines</vt:lpstr>
      <vt:lpstr>Adverse reactions</vt:lpstr>
      <vt:lpstr>Myocarditis and pericarditis</vt:lpstr>
      <vt:lpstr>Guillain-Barré syndrome (GBS)</vt:lpstr>
      <vt:lpstr>Individuals with a history of immune thrombocytopenia </vt:lpstr>
      <vt:lpstr>Capillary leak syndrome</vt:lpstr>
      <vt:lpstr>Erythema multiforme</vt:lpstr>
      <vt:lpstr>Pregnancy</vt:lpstr>
      <vt:lpstr>Breastfeeding</vt:lpstr>
      <vt:lpstr>Individuals with history of COVID-19 infection</vt:lpstr>
      <vt:lpstr>Co-administration with other vaccines</vt:lpstr>
      <vt:lpstr>Post vaccination waiting times</vt:lpstr>
      <vt:lpstr>Informed consent</vt:lpstr>
      <vt:lpstr>Reporting Adverse Events </vt:lpstr>
      <vt:lpstr>Key messages</vt:lpstr>
      <vt:lpstr>Public resources Spring 2025</vt:lpstr>
      <vt:lpstr>Clinical script</vt:lpstr>
      <vt:lpstr>Further information to support the COVID-19 Vaccination Programme</vt:lpstr>
      <vt:lpstr>Using motivational interviewing for better conversations  </vt:lpstr>
      <vt:lpstr>PowerPoint Presentation</vt:lpstr>
      <vt:lpstr>Further information (1)</vt:lpstr>
      <vt:lpstr>Further information (2)</vt:lpstr>
    </vt:vector>
  </TitlesOfParts>
  <Company>Public Health Wales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Moderna Spikevax JN.1 Spring 2025</dc:title>
  <dc:creator>Hawys Youlden (Public Health Wales - No.2 Capital Quarter)</dc:creator>
  <cp:revision>111</cp:revision>
  <dcterms:created xsi:type="dcterms:W3CDTF">2025-03-05T07:32:20Z</dcterms:created>
  <dcterms:modified xsi:type="dcterms:W3CDTF">2025-03-13T11:47:18Z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ies>
</file>