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20"/>
  </p:notesMasterIdLst>
  <p:sldIdLst>
    <p:sldId id="258" r:id="rId2"/>
    <p:sldId id="262" r:id="rId3"/>
    <p:sldId id="263" r:id="rId4"/>
    <p:sldId id="261" r:id="rId5"/>
    <p:sldId id="264" r:id="rId6"/>
    <p:sldId id="273" r:id="rId7"/>
    <p:sldId id="274" r:id="rId8"/>
    <p:sldId id="265" r:id="rId9"/>
    <p:sldId id="272" r:id="rId10"/>
    <p:sldId id="276" r:id="rId11"/>
    <p:sldId id="266" r:id="rId12"/>
    <p:sldId id="271" r:id="rId13"/>
    <p:sldId id="277" r:id="rId14"/>
    <p:sldId id="267" r:id="rId15"/>
    <p:sldId id="268" r:id="rId16"/>
    <p:sldId id="270" r:id="rId17"/>
    <p:sldId id="278" r:id="rId18"/>
    <p:sldId id="269" r:id="rId19"/>
  </p:sldIdLst>
  <p:sldSz cx="10688638" cy="756285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3F74"/>
    <a:srgbClr val="8CC63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4" autoAdjust="0"/>
  </p:normalViewPr>
  <p:slideViewPr>
    <p:cSldViewPr>
      <p:cViewPr varScale="1">
        <p:scale>
          <a:sx n="89" d="100"/>
          <a:sy n="89" d="100"/>
        </p:scale>
        <p:origin x="-108" y="-144"/>
      </p:cViewPr>
      <p:guideLst>
        <p:guide orient="horz" pos="2382"/>
        <p:guide pos="336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6475" y="685800"/>
            <a:ext cx="48450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AAA3BDD5-7B3E-4C13-BA99-FD14F37CE3E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6DF6FC-20CC-4FAB-9F5C-9A008D57B6DB}" type="slidenum">
              <a:rPr lang="en-GB"/>
              <a:pPr/>
              <a:t>1</a:t>
            </a:fld>
            <a:endParaRPr lang="en-GB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5262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7481888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3338" y="533400"/>
            <a:ext cx="2270125" cy="474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533400"/>
            <a:ext cx="6662738" cy="474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838200" y="533400"/>
            <a:ext cx="9085263" cy="474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33400"/>
            <a:ext cx="7046913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47800"/>
            <a:ext cx="9085263" cy="1841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3441700"/>
            <a:ext cx="9085263" cy="1841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5263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5263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47800"/>
            <a:ext cx="4465638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6238" y="1447800"/>
            <a:ext cx="4467225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18662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8713"/>
            <a:ext cx="4722812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250" y="1692275"/>
            <a:ext cx="4724400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250" y="2398713"/>
            <a:ext cx="4724400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300" y="301625"/>
            <a:ext cx="59753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4313"/>
            <a:ext cx="64135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 descr="Title slide PHW Observ b-ground 2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533400"/>
            <a:ext cx="70469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447800"/>
            <a:ext cx="9085263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8200" y="6629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40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Public Health Wales Observatory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hf sldNum="0" hdr="0" dt="0"/>
  <p:txStyles>
    <p:titleStyle>
      <a:lvl1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+mj-lt"/>
          <a:ea typeface="+mj-ea"/>
          <a:cs typeface="+mj-cs"/>
        </a:defRPr>
      </a:lvl1pPr>
      <a:lvl2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2pPr>
      <a:lvl3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3pPr>
      <a:lvl4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4pPr>
      <a:lvl5pPr algn="l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5pPr>
      <a:lvl6pPr marL="457200" algn="l" defTabSz="1042988" rtl="0" fontAlgn="base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6pPr>
      <a:lvl7pPr marL="914400" algn="l" defTabSz="1042988" rtl="0" fontAlgn="base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7pPr>
      <a:lvl8pPr marL="1371600" algn="l" defTabSz="1042988" rtl="0" fontAlgn="base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8pPr>
      <a:lvl9pPr marL="1828800" algn="l" defTabSz="1042988" rtl="0" fontAlgn="base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9pPr>
    </p:titleStyle>
    <p:bodyStyle>
      <a:lvl1pPr marL="390525" indent="-390525" algn="l" defTabSz="1042988" rtl="0" eaLnBrk="0" fontAlgn="base" hangingPunct="0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7025" algn="l" defTabSz="1042988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303338" indent="-260350" algn="l" defTabSz="1042988" rtl="0" eaLnBrk="0" fontAlgn="base" hangingPunct="0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25625" indent="-261938" algn="l" defTabSz="1042988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46325" indent="-260350" algn="l" defTabSz="1042988" rtl="0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8035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2607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7179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41751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2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8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pic>
        <p:nvPicPr>
          <p:cNvPr id="2051" name="Picture 16" descr="Title slide PHW Observ b-ground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5"/>
          <p:cNvSpPr>
            <a:spLocks noGrp="1" noChangeArrowheads="1"/>
          </p:cNvSpPr>
          <p:nvPr>
            <p:ph type="title"/>
          </p:nvPr>
        </p:nvSpPr>
        <p:spPr>
          <a:xfrm>
            <a:off x="609600" y="5005388"/>
            <a:ext cx="9525000" cy="762000"/>
          </a:xfrm>
          <a:noFill/>
        </p:spPr>
        <p:txBody>
          <a:bodyPr/>
          <a:lstStyle/>
          <a:p>
            <a:pPr eaLnBrk="1" hangingPunct="1"/>
            <a:r>
              <a:rPr lang="en-GB" dirty="0" smtClean="0">
                <a:solidFill>
                  <a:schemeClr val="bg1"/>
                </a:solidFill>
              </a:rPr>
              <a:t>Wider Determinants of Health: Cardiff and Vale University Health Board</a:t>
            </a:r>
            <a:endParaRPr lang="en-GB" dirty="0" smtClean="0"/>
          </a:p>
        </p:txBody>
      </p:sp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685800" y="3494088"/>
            <a:ext cx="952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dirty="0" smtClean="0">
                <a:solidFill>
                  <a:schemeClr val="bg1"/>
                </a:solidFill>
                <a:latin typeface="Verdana" pitchFamily="34" charset="0"/>
              </a:rPr>
              <a:t>April 2012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2054" name="Rectangle 7"/>
          <p:cNvSpPr>
            <a:spLocks noChangeArrowheads="1"/>
          </p:cNvSpPr>
          <p:nvPr/>
        </p:nvSpPr>
        <p:spPr bwMode="auto">
          <a:xfrm>
            <a:off x="685800" y="6800850"/>
            <a:ext cx="95250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>
                <a:solidFill>
                  <a:schemeClr val="bg1"/>
                </a:solidFill>
                <a:latin typeface="Verdana" pitchFamily="34" charset="0"/>
              </a:rPr>
              <a:t>Public Health Wales Observatory</a:t>
            </a:r>
            <a:endParaRPr lang="en-GB" sz="28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02028" y="227031"/>
            <a:ext cx="337111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+mn-lt"/>
              </a:rPr>
              <a:t>Produced by Public Health Wales Observatory, using claimants data (ONS) &amp; (DWP)</a:t>
            </a:r>
          </a:p>
          <a:p>
            <a:endParaRPr lang="en-GB" sz="1000" dirty="0">
              <a:latin typeface="+mn-lt"/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2" cstate="print"/>
          <a:srcRect t="24222" r="49141" b="66342"/>
          <a:stretch>
            <a:fillRect/>
          </a:stretch>
        </p:blipFill>
        <p:spPr bwMode="auto">
          <a:xfrm>
            <a:off x="3558369" y="781029"/>
            <a:ext cx="3457575" cy="238125"/>
          </a:xfrm>
          <a:prstGeom prst="rect">
            <a:avLst/>
          </a:prstGeom>
          <a:noFill/>
        </p:spPr>
      </p:pic>
      <p:pic>
        <p:nvPicPr>
          <p:cNvPr id="3079" name="Picture 7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52735" y="138087"/>
            <a:ext cx="3435120" cy="6326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0" name="Picture 8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2073" y="1852598"/>
            <a:ext cx="3415320" cy="2925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44000" y="144000"/>
            <a:ext cx="3628683" cy="34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Employment: %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of the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working-age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population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claiming employment-related benefits,   November 2009-August 2010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44000" y="143999"/>
            <a:ext cx="10343855" cy="1137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Employment: %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of the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working-age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population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claiming employment-related benefits, November 2009 - August 2010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12519" y="1295307"/>
            <a:ext cx="6441480" cy="52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3315" name="Rectangle 2"/>
          <p:cNvSpPr>
            <a:spLocks noChangeArrowheads="1"/>
          </p:cNvSpPr>
          <p:nvPr/>
        </p:nvSpPr>
        <p:spPr bwMode="auto">
          <a:xfrm>
            <a:off x="142876" y="218601"/>
            <a:ext cx="10273541" cy="919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Education: Key Stage 4 educational attainment mean score, 2008-10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5" name="Picture 4" descr="20120220_C&amp;V_education_LE_v2a.jpg"/>
          <p:cNvPicPr>
            <a:picLocks noChangeAspect="1"/>
          </p:cNvPicPr>
          <p:nvPr/>
        </p:nvPicPr>
        <p:blipFill>
          <a:blip r:embed="rId2" cstate="print"/>
          <a:srcRect l="8003" t="21833" r="9488" b="32750"/>
          <a:stretch>
            <a:fillRect/>
          </a:stretch>
        </p:blipFill>
        <p:spPr>
          <a:xfrm>
            <a:off x="2224303" y="1354557"/>
            <a:ext cx="6240032" cy="48537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42876" y="218601"/>
            <a:ext cx="3701245" cy="2205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Education: Key Stage 4 educational attainment mean score, 2008-10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58369" y="709591"/>
            <a:ext cx="338137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844121" y="209525"/>
            <a:ext cx="34290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+mn-lt"/>
              </a:rPr>
              <a:t>Produced by Public Health Wales Observatory, using PLASC (WG)</a:t>
            </a:r>
          </a:p>
          <a:p>
            <a:endParaRPr lang="en-GB" sz="1000" dirty="0">
              <a:latin typeface="+mn-lt"/>
            </a:endParaRPr>
          </a:p>
        </p:txBody>
      </p:sp>
      <p:pic>
        <p:nvPicPr>
          <p:cNvPr id="1034" name="Picture 10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27269" y="1495409"/>
            <a:ext cx="3286440" cy="2405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6" name="Picture 1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84855" y="88421"/>
            <a:ext cx="3303000" cy="6372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42876" y="218601"/>
            <a:ext cx="10344979" cy="919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>
                <a:solidFill>
                  <a:srgbClr val="423F74"/>
                </a:solidFill>
                <a:latin typeface="+mj-lt"/>
              </a:rPr>
              <a:t>Education: Key Stage 4 educational attainment mean score, 2008-10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3319" y="1043625"/>
            <a:ext cx="6642000" cy="547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142876" y="138087"/>
            <a:ext cx="10344979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pPr defTabSz="1042988" eaLnBrk="1" hangingPunct="1"/>
            <a:r>
              <a:rPr lang="en-GB" sz="2800" dirty="0" smtClean="0">
                <a:solidFill>
                  <a:srgbClr val="423F74"/>
                </a:solidFill>
                <a:latin typeface="Verdana Bold" pitchFamily="1" charset="0"/>
              </a:rPr>
              <a:t>% of year 11 school leavers known not to be in education, employment or training (NEET), 2010</a:t>
            </a:r>
            <a:endParaRPr lang="en-GB" sz="2800" dirty="0">
              <a:solidFill>
                <a:srgbClr val="423F74"/>
              </a:solidFill>
              <a:latin typeface="Verdana Bold" pitchFamily="1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rcRect b="1606"/>
          <a:stretch>
            <a:fillRect/>
          </a:stretch>
        </p:blipFill>
        <p:spPr bwMode="auto">
          <a:xfrm>
            <a:off x="2023319" y="1087594"/>
            <a:ext cx="6642000" cy="538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pic>
        <p:nvPicPr>
          <p:cNvPr id="6" name="Picture 5" descr="20120220_C&amp;V_community_LE_v2a.jpg"/>
          <p:cNvPicPr>
            <a:picLocks noChangeAspect="1"/>
          </p:cNvPicPr>
          <p:nvPr/>
        </p:nvPicPr>
        <p:blipFill>
          <a:blip r:embed="rId2" cstate="print"/>
          <a:srcRect l="7286" t="22607" r="7286" b="32997"/>
          <a:stretch>
            <a:fillRect/>
          </a:stretch>
        </p:blipFill>
        <p:spPr>
          <a:xfrm>
            <a:off x="2113924" y="1409114"/>
            <a:ext cx="6460791" cy="4744623"/>
          </a:xfrm>
          <a:prstGeom prst="rect">
            <a:avLst/>
          </a:prstGeom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29345" y="209525"/>
            <a:ext cx="10559293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Community safety: criminal damage incidents per 1000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day time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population, April 2008-March 2010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693" y="280963"/>
            <a:ext cx="3363300" cy="6099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15559" y="1560791"/>
            <a:ext cx="3254220" cy="2427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915559" y="287457"/>
            <a:ext cx="32861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+mn-lt"/>
              </a:rPr>
              <a:t>Produced by Public Health Wales Observatory, using data from Welsh Police Forces &amp; MYE (ONS)</a:t>
            </a:r>
          </a:p>
          <a:p>
            <a:endParaRPr lang="en-GB" sz="1000" dirty="0">
              <a:latin typeface="+mn-lt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 cstate="print"/>
          <a:srcRect l="3487" t="21790" r="47141" b="71206"/>
          <a:stretch>
            <a:fillRect/>
          </a:stretch>
        </p:blipFill>
        <p:spPr bwMode="auto">
          <a:xfrm>
            <a:off x="3915559" y="1066781"/>
            <a:ext cx="3371850" cy="171450"/>
          </a:xfrm>
          <a:prstGeom prst="rect">
            <a:avLst/>
          </a:prstGeom>
          <a:noFill/>
        </p:spPr>
      </p:pic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29346" y="209525"/>
            <a:ext cx="3500462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Community safety: criminal damage incidents per 1000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day time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population, April 2008-March 2010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3319" y="1043625"/>
            <a:ext cx="6642000" cy="547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29345" y="209525"/>
            <a:ext cx="10559293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Community safety: criminal damage incidents per 1000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day time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population, April 2008-March 2010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>
          <a:xfrm>
            <a:off x="808038" y="757238"/>
            <a:ext cx="9272587" cy="360362"/>
          </a:xfrm>
          <a:noFill/>
        </p:spPr>
        <p:txBody>
          <a:bodyPr/>
          <a:lstStyle/>
          <a:p>
            <a:pPr eaLnBrk="1" hangingPunct="1"/>
            <a:r>
              <a:rPr lang="en-US" sz="2800" b="1" smtClean="0">
                <a:latin typeface="Verdana" pitchFamily="34" charset="0"/>
              </a:rPr>
              <a:t>Copyright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736600" y="1693863"/>
            <a:ext cx="9085263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marL="390525" marR="0" lvl="0" indent="-390525" algn="l" defTabSz="1042988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© 2012 Public Health Wales NHS Trust</a:t>
            </a:r>
          </a:p>
          <a:p>
            <a:pPr marL="390525" marR="0" lvl="0" indent="-390525" algn="l" defTabSz="1042988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4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90525" marR="0" lvl="0" indent="-390525" algn="l" defTabSz="1042988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Material contained in this document may be reproduced without prior permission provided it is done so accurately and is not used in a misleading context.</a:t>
            </a:r>
          </a:p>
          <a:p>
            <a:pPr marL="390525" marR="0" lvl="0" indent="-390525" algn="l" defTabSz="1042988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90525" marR="0" lvl="0" indent="-390525" algn="l" defTabSz="1042988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Acknowledgement to Public Health Wales NHS Trust to be stated.</a:t>
            </a:r>
          </a:p>
          <a:p>
            <a:pPr marL="390525" marR="0" lvl="0" indent="-390525" algn="l" defTabSz="1042988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90525" marR="0" lvl="0" indent="-390525" algn="l" defTabSz="1042988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Copyright in the typographical arrangement, design and layout belongs to Public Health Wales NHS Trust. 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2800" b="1" smtClean="0">
                <a:latin typeface="Verdana" pitchFamily="34" charset="0"/>
              </a:rPr>
              <a:t>Instructions to copy a slide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952500" y="1260475"/>
            <a:ext cx="6018213" cy="5113338"/>
          </a:xfrm>
        </p:spPr>
        <p:txBody>
          <a:bodyPr/>
          <a:lstStyle/>
          <a:p>
            <a:pPr marL="685800" indent="-685800" eaLnBrk="1" hangingPunct="1">
              <a:buFontTx/>
              <a:buNone/>
            </a:pPr>
            <a:r>
              <a:rPr lang="en-GB" sz="1600" b="1" smtClean="0"/>
              <a:t>To copy a slide for use in a presentation:</a:t>
            </a:r>
          </a:p>
          <a:p>
            <a:pPr marL="685800" indent="-685800" eaLnBrk="1" hangingPunct="1">
              <a:buFontTx/>
              <a:buNone/>
            </a:pPr>
            <a:endParaRPr lang="en-GB" sz="1600" b="1" smtClean="0"/>
          </a:p>
          <a:p>
            <a:pPr marL="685800" indent="-685800" eaLnBrk="1" hangingPunct="1">
              <a:buFontTx/>
              <a:buNone/>
            </a:pPr>
            <a:r>
              <a:rPr lang="en-GB" sz="1400" smtClean="0"/>
              <a:t>1. 	</a:t>
            </a:r>
            <a:r>
              <a:rPr lang="en-GB" sz="1400" b="1" smtClean="0"/>
              <a:t>Right-click</a:t>
            </a:r>
            <a:r>
              <a:rPr lang="en-GB" sz="1400" smtClean="0"/>
              <a:t> on the slide you wish to copy from the list on the left-hand side (the ‘slides’ tab) when in normal view and </a:t>
            </a:r>
            <a:r>
              <a:rPr lang="en-GB" sz="1400" b="1" smtClean="0"/>
              <a:t>select ‘Copy’</a:t>
            </a:r>
            <a:r>
              <a:rPr lang="en-GB" sz="1400" smtClean="0"/>
              <a:t> from the list.</a:t>
            </a:r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Go to your presentation and </a:t>
            </a:r>
            <a:r>
              <a:rPr lang="en-GB" sz="1400" b="1" smtClean="0"/>
              <a:t>right-click</a:t>
            </a:r>
            <a:r>
              <a:rPr lang="en-GB" sz="1400" smtClean="0"/>
              <a:t> where you want the copied slide to appear in the ‘slides’ tab and </a:t>
            </a:r>
            <a:r>
              <a:rPr lang="en-GB" sz="1400" b="1" smtClean="0"/>
              <a:t>select ‘paste’</a:t>
            </a:r>
            <a:r>
              <a:rPr lang="en-GB" sz="1400" smtClean="0"/>
              <a:t> from the list. </a:t>
            </a:r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On being pasted into your presentation a small clipboard icon with a black arrow will appear near the bottom right-hand corner of the newly pasted slide. </a:t>
            </a:r>
            <a:r>
              <a:rPr lang="en-GB" sz="1400" b="1" smtClean="0"/>
              <a:t>Click on the arrow</a:t>
            </a:r>
            <a:r>
              <a:rPr lang="en-GB" sz="1400" smtClean="0"/>
              <a:t> to show the drop-down menu and </a:t>
            </a:r>
            <a:r>
              <a:rPr lang="en-GB" sz="1400" b="1" smtClean="0"/>
              <a:t>select “Keep Source Formatting”</a:t>
            </a:r>
            <a:r>
              <a:rPr lang="en-GB" sz="1400" smtClean="0"/>
              <a:t> from the list. The slide will then appear as seen in the original presentation.</a:t>
            </a:r>
          </a:p>
        </p:txBody>
      </p:sp>
      <p:pic>
        <p:nvPicPr>
          <p:cNvPr id="4101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6775" y="1260475"/>
            <a:ext cx="18081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0" y="4213225"/>
            <a:ext cx="19685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pic>
        <p:nvPicPr>
          <p:cNvPr id="6" name="Picture 5" descr="20120220_C&amp;V_income_LE_v1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415953" y="1499997"/>
            <a:ext cx="5856732" cy="4562856"/>
          </a:xfrm>
          <a:prstGeom prst="rect">
            <a:avLst/>
          </a:prstGeom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42876" y="144000"/>
            <a:ext cx="10545762" cy="922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Income: % of persons living in households in poverty,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2007/08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4097215" y="168678"/>
            <a:ext cx="6418620" cy="6299867"/>
            <a:chOff x="4097215" y="168678"/>
            <a:chExt cx="6418620" cy="6299867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201311" y="1138219"/>
              <a:ext cx="191452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 t="1146"/>
            <a:stretch>
              <a:fillRect/>
            </a:stretch>
          </p:blipFill>
          <p:spPr bwMode="auto">
            <a:xfrm>
              <a:off x="7311925" y="168678"/>
              <a:ext cx="3203910" cy="62998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97215" y="1740312"/>
              <a:ext cx="3125340" cy="2322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" name="TextBox 7"/>
            <p:cNvSpPr txBox="1"/>
            <p:nvPr/>
          </p:nvSpPr>
          <p:spPr>
            <a:xfrm>
              <a:off x="4129873" y="209525"/>
              <a:ext cx="257176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+mn-lt"/>
                </a:rPr>
                <a:t>Produced by Public Health Wales Observatory, using model-based estimates (ONS)</a:t>
              </a:r>
            </a:p>
            <a:p>
              <a:endParaRPr lang="en-GB" sz="1000" dirty="0">
                <a:latin typeface="+mn-lt"/>
              </a:endParaRPr>
            </a:p>
          </p:txBody>
        </p:sp>
      </p:grp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42876" y="144000"/>
            <a:ext cx="4129873" cy="185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Income: % of persons living in households in poverty,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2007/08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pic>
        <p:nvPicPr>
          <p:cNvPr id="7" name="Picture 6" descr="20120220_C&amp;V_housing_LE_v1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415953" y="1534287"/>
            <a:ext cx="5856732" cy="4494276"/>
          </a:xfrm>
          <a:prstGeom prst="rect">
            <a:avLst/>
          </a:prstGeom>
        </p:spPr>
      </p:pic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42876" y="144000"/>
            <a:ext cx="9987789" cy="994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Housing: %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of all people living in houses which had no central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heating,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2001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 l="2812" t="11510" r="50088" b="80663"/>
          <a:stretch>
            <a:fillRect/>
          </a:stretch>
        </p:blipFill>
        <p:spPr bwMode="auto">
          <a:xfrm>
            <a:off x="3844121" y="1205849"/>
            <a:ext cx="3190875" cy="202407"/>
          </a:xfrm>
          <a:prstGeom prst="rect">
            <a:avLst/>
          </a:prstGeom>
          <a:noFill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 t="1062"/>
          <a:stretch>
            <a:fillRect/>
          </a:stretch>
        </p:blipFill>
        <p:spPr bwMode="auto">
          <a:xfrm>
            <a:off x="7281789" y="274882"/>
            <a:ext cx="3195180" cy="6149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915559" y="280963"/>
            <a:ext cx="350046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+mn-lt"/>
              </a:rPr>
              <a:t>Produced by Public Health Wales Observatory, using Census 2001 (ONS)</a:t>
            </a:r>
          </a:p>
          <a:p>
            <a:endParaRPr lang="en-GB" sz="1000" dirty="0">
              <a:latin typeface="+mn-lt"/>
            </a:endParaRPr>
          </a:p>
        </p:txBody>
      </p:sp>
      <p:pic>
        <p:nvPicPr>
          <p:cNvPr id="2050" name="Picture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44121" y="1852599"/>
            <a:ext cx="3171960" cy="2723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42876" y="144000"/>
            <a:ext cx="3986997" cy="2280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Housing: %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of all people living in houses which had no central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heating,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2001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42876" y="144000"/>
            <a:ext cx="9987789" cy="994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Housing: %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of all people living in houses which had no central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heating,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2001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8669" y="1089255"/>
            <a:ext cx="6531300" cy="5384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Public Health Wales Observatory</a:t>
            </a:r>
          </a:p>
        </p:txBody>
      </p:sp>
      <p:pic>
        <p:nvPicPr>
          <p:cNvPr id="5" name="Picture 4" descr="20120220_C&amp;V_employment_LE_v1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908461" y="1518285"/>
            <a:ext cx="6871717" cy="4526280"/>
          </a:xfrm>
          <a:prstGeom prst="rect">
            <a:avLst/>
          </a:prstGeom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44000" y="144000"/>
            <a:ext cx="10415293" cy="1351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Employment: %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of the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working-age </a:t>
            </a:r>
            <a:r>
              <a:rPr lang="en-GB" sz="2800" b="1" dirty="0">
                <a:solidFill>
                  <a:srgbClr val="423F74"/>
                </a:solidFill>
                <a:latin typeface="+mj-lt"/>
              </a:rPr>
              <a:t>population </a:t>
            </a:r>
            <a:r>
              <a:rPr lang="en-GB" sz="2800" b="1" dirty="0" smtClean="0">
                <a:solidFill>
                  <a:srgbClr val="423F74"/>
                </a:solidFill>
                <a:latin typeface="+mj-lt"/>
              </a:rPr>
              <a:t>claiming employment-related benefits, November 2009 - August 2010</a:t>
            </a:r>
            <a:endParaRPr lang="en-GB" sz="2800" dirty="0">
              <a:solidFill>
                <a:srgbClr val="423F74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8CC63F"/>
      </a:accent2>
      <a:accent3>
        <a:srgbClr val="FFFFFF"/>
      </a:accent3>
      <a:accent4>
        <a:srgbClr val="000000"/>
      </a:accent4>
      <a:accent5>
        <a:srgbClr val="DAEDEF"/>
      </a:accent5>
      <a:accent6>
        <a:srgbClr val="7EB338"/>
      </a:accent6>
      <a:hlink>
        <a:srgbClr val="ED1C24"/>
      </a:hlink>
      <a:folHlink>
        <a:srgbClr val="000000"/>
      </a:folHlink>
    </a:clrScheme>
    <a:fontScheme name="Blank Presentation">
      <a:majorFont>
        <a:latin typeface="Verdana Bol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1634</TotalTime>
  <Words>458</Words>
  <Application>Microsoft Office PowerPoint</Application>
  <PresentationFormat>Custom</PresentationFormat>
  <Paragraphs>62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Blank Presentation</vt:lpstr>
      <vt:lpstr>Wider Determinants of Health: Cardiff and Vale University Health Board</vt:lpstr>
      <vt:lpstr>Copyright</vt:lpstr>
      <vt:lpstr>Instructions to copy a slide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Manager/>
  <Company>Public Health Wales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 Health Wales</dc:title>
  <dc:subject/>
  <dc:creator>Public Health Wales</dc:creator>
  <cp:keywords/>
  <dc:description/>
  <cp:lastModifiedBy>Tracy Price</cp:lastModifiedBy>
  <cp:revision>105</cp:revision>
  <dcterms:created xsi:type="dcterms:W3CDTF">2010-01-28T14:43:59Z</dcterms:created>
  <dcterms:modified xsi:type="dcterms:W3CDTF">2012-04-19T07:40:00Z</dcterms:modified>
  <cp:category/>
</cp:coreProperties>
</file>