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0"/>
  </p:notesMasterIdLst>
  <p:sldIdLst>
    <p:sldId id="258" r:id="rId2"/>
    <p:sldId id="262" r:id="rId3"/>
    <p:sldId id="263" r:id="rId4"/>
    <p:sldId id="261" r:id="rId5"/>
    <p:sldId id="264" r:id="rId6"/>
    <p:sldId id="273" r:id="rId7"/>
    <p:sldId id="274" r:id="rId8"/>
    <p:sldId id="265" r:id="rId9"/>
    <p:sldId id="272" r:id="rId10"/>
    <p:sldId id="276" r:id="rId11"/>
    <p:sldId id="266" r:id="rId12"/>
    <p:sldId id="271" r:id="rId13"/>
    <p:sldId id="277" r:id="rId14"/>
    <p:sldId id="267" r:id="rId15"/>
    <p:sldId id="268" r:id="rId16"/>
    <p:sldId id="270" r:id="rId17"/>
    <p:sldId id="278" r:id="rId18"/>
    <p:sldId id="269" r:id="rId19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>
      <p:cViewPr varScale="1">
        <p:scale>
          <a:sx n="89" d="100"/>
          <a:sy n="89" d="100"/>
        </p:scale>
        <p:origin x="-108" y="-14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AA3BDD5-7B3E-4C13-BA99-FD14F37CE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6DF6FC-20CC-4FAB-9F5C-9A008D57B6DB}" type="slidenum">
              <a:rPr lang="en-GB"/>
              <a:pPr/>
              <a:t>1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533400"/>
            <a:ext cx="9085263" cy="474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04691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34417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3.emf"/><Relationship Id="rId7" Type="http://schemas.openxmlformats.org/officeDocument/2006/relationships/image" Target="../media/image47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2051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005388"/>
            <a:ext cx="9525000" cy="762000"/>
          </a:xfrm>
          <a:noFill/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Wider Determinants of Health: Betsi Cadwaladr University Health Board</a:t>
            </a:r>
            <a:endParaRPr lang="en-GB" dirty="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685800" y="3494088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34" charset="0"/>
              </a:rPr>
              <a:t>April 2012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685800" y="6800850"/>
            <a:ext cx="9525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>
                <a:solidFill>
                  <a:schemeClr val="bg1"/>
                </a:solidFill>
                <a:latin typeface="Verdana" pitchFamily="34" charset="0"/>
              </a:rPr>
              <a:t>Public Health Wales Observatory</a:t>
            </a:r>
            <a:endParaRPr lang="en-GB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86325" y="1056196"/>
            <a:ext cx="10515988" cy="5414114"/>
            <a:chOff x="0" y="1056196"/>
            <a:chExt cx="10515988" cy="5414114"/>
          </a:xfrm>
        </p:grpSpPr>
        <p:pic>
          <p:nvPicPr>
            <p:cNvPr id="33796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b="3886"/>
            <a:stretch>
              <a:fillRect/>
            </a:stretch>
          </p:blipFill>
          <p:spPr bwMode="auto">
            <a:xfrm>
              <a:off x="291294" y="1824665"/>
              <a:ext cx="3096000" cy="167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79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t="2427" b="2912"/>
            <a:stretch>
              <a:fillRect/>
            </a:stretch>
          </p:blipFill>
          <p:spPr bwMode="auto">
            <a:xfrm>
              <a:off x="4167996" y="1191022"/>
              <a:ext cx="3078000" cy="2641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798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 t="2288" b="2641"/>
            <a:stretch>
              <a:fillRect/>
            </a:stretch>
          </p:blipFill>
          <p:spPr bwMode="auto">
            <a:xfrm>
              <a:off x="7363656" y="1056196"/>
              <a:ext cx="3096000" cy="2438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79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t="2551" b="3061"/>
            <a:stretch>
              <a:fillRect/>
            </a:stretch>
          </p:blipFill>
          <p:spPr bwMode="auto">
            <a:xfrm>
              <a:off x="4168800" y="3957796"/>
              <a:ext cx="3087000" cy="2506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800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 t="2113" b="2816"/>
            <a:stretch>
              <a:fillRect/>
            </a:stretch>
          </p:blipFill>
          <p:spPr bwMode="auto">
            <a:xfrm>
              <a:off x="291600" y="3424235"/>
              <a:ext cx="3096000" cy="3046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801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 t="2193" b="1315"/>
            <a:stretch>
              <a:fillRect/>
            </a:stretch>
          </p:blipFill>
          <p:spPr bwMode="auto">
            <a:xfrm>
              <a:off x="7392988" y="3485089"/>
              <a:ext cx="3123000" cy="2978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802" name="Picture 1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0" y="1687853"/>
              <a:ext cx="3467100" cy="242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0" y="1359046"/>
              <a:ext cx="420131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claimants data (ONS) &amp; (DWP)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44000" y="143999"/>
            <a:ext cx="10272417" cy="1279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employment-related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benefits,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4000" y="143999"/>
            <a:ext cx="10688638" cy="1279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employment-related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benefits,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2519" y="1295307"/>
            <a:ext cx="6441480" cy="52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144000" y="143999"/>
            <a:ext cx="10415293" cy="77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6" name="Picture 5" descr="20120220_BetsiCad_education_LE_v2a.jpg"/>
          <p:cNvPicPr>
            <a:picLocks noChangeAspect="1"/>
          </p:cNvPicPr>
          <p:nvPr/>
        </p:nvPicPr>
        <p:blipFill>
          <a:blip r:embed="rId2" cstate="print"/>
          <a:srcRect l="3282" r="9956" b="37720"/>
          <a:stretch>
            <a:fillRect/>
          </a:stretch>
        </p:blipFill>
        <p:spPr>
          <a:xfrm>
            <a:off x="2785264" y="1185626"/>
            <a:ext cx="5118110" cy="51915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30694" y="921982"/>
            <a:ext cx="10427250" cy="5574087"/>
            <a:chOff x="0" y="921982"/>
            <a:chExt cx="10427250" cy="5574087"/>
          </a:xfrm>
        </p:grpSpPr>
        <p:pic>
          <p:nvPicPr>
            <p:cNvPr id="3481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210138"/>
              <a:ext cx="3381375" cy="298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81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345" y="1535431"/>
              <a:ext cx="3314700" cy="1746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82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t="3046"/>
            <a:stretch>
              <a:fillRect/>
            </a:stretch>
          </p:blipFill>
          <p:spPr bwMode="auto">
            <a:xfrm>
              <a:off x="7131600" y="3495673"/>
              <a:ext cx="3295650" cy="3000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821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01245" y="1126314"/>
              <a:ext cx="3248025" cy="279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822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30269" y="923905"/>
              <a:ext cx="3267075" cy="2569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823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01245" y="3833814"/>
              <a:ext cx="3257550" cy="2660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824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29345" y="3281840"/>
              <a:ext cx="3267075" cy="3212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57907" y="921982"/>
              <a:ext cx="63579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PLASC (WG)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44000" y="143999"/>
            <a:ext cx="10415293" cy="77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4000" y="143999"/>
            <a:ext cx="10415293" cy="77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3319" y="1043625"/>
            <a:ext cx="6642000" cy="54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144000" y="144000"/>
            <a:ext cx="10688638" cy="85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pPr defTabSz="1042988" eaLnBrk="1" hangingPunct="1"/>
            <a:r>
              <a:rPr lang="en-GB" sz="2800" dirty="0" smtClean="0">
                <a:solidFill>
                  <a:srgbClr val="423F74"/>
                </a:solidFill>
                <a:latin typeface="Verdana Bold" pitchFamily="1" charset="0"/>
              </a:rPr>
              <a:t>% of year 11 school leavers known not to be in education, employment or training (NEET), 2010</a:t>
            </a:r>
            <a:endParaRPr lang="en-GB" sz="2800" dirty="0">
              <a:solidFill>
                <a:srgbClr val="423F74"/>
              </a:solidFill>
              <a:latin typeface="Verdana Bold" pitchFamily="1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 b="1606"/>
          <a:stretch>
            <a:fillRect/>
          </a:stretch>
        </p:blipFill>
        <p:spPr bwMode="auto">
          <a:xfrm>
            <a:off x="2023319" y="1087594"/>
            <a:ext cx="6642000" cy="53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5" name="Picture 4" descr="20120220_BetsiCad_community_LE_v2a.jpg"/>
          <p:cNvPicPr>
            <a:picLocks noChangeAspect="1"/>
          </p:cNvPicPr>
          <p:nvPr/>
        </p:nvPicPr>
        <p:blipFill>
          <a:blip r:embed="rId2" cstate="print"/>
          <a:srcRect b="37720"/>
          <a:stretch>
            <a:fillRect/>
          </a:stretch>
        </p:blipFill>
        <p:spPr>
          <a:xfrm>
            <a:off x="2308204" y="1044106"/>
            <a:ext cx="6072230" cy="5344007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4000" y="143999"/>
            <a:ext cx="10688638" cy="77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day time population, April 2008-March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144000" y="143999"/>
            <a:ext cx="10688638" cy="77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day time population, April 2008-March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53795" y="923905"/>
            <a:ext cx="9981048" cy="5572164"/>
            <a:chOff x="57907" y="923905"/>
            <a:chExt cx="9981048" cy="557216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345" y="1434681"/>
              <a:ext cx="3381375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1055" y="1648995"/>
              <a:ext cx="3123000" cy="174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86931" y="1134301"/>
              <a:ext cx="3114000" cy="279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0783" y="3292069"/>
              <a:ext cx="3114000" cy="320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86931" y="3841069"/>
              <a:ext cx="3105000" cy="265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915955" y="923905"/>
              <a:ext cx="3096000" cy="256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915955" y="3352797"/>
              <a:ext cx="3123000" cy="308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57907" y="952423"/>
              <a:ext cx="64540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data from Welsh Police Forces &amp; MYE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3319" y="995343"/>
            <a:ext cx="6642000" cy="54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4000" y="143999"/>
            <a:ext cx="10688638" cy="77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day time population, April 2008-March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Copyright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36600" y="1693863"/>
            <a:ext cx="90852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2012 Public Health Wales NHS Trust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Material contained in this document may be reproduced without prior permission provided it is done so accurately and is not used in a misleading context.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Acknowledgement to Public Health Wales NHS Trust to be stated.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Copyright in the typographical arrangement, design and layout belongs to Public Health Wales NHS Trust.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144000" y="144000"/>
            <a:ext cx="10415293" cy="851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Income: % of persons living in households in poverty, 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6" name="Picture 5" descr="20120220_BetsiCad_income_LE_v1a.jpg"/>
          <p:cNvPicPr>
            <a:picLocks noChangeAspect="1"/>
          </p:cNvPicPr>
          <p:nvPr/>
        </p:nvPicPr>
        <p:blipFill>
          <a:blip r:embed="rId2" cstate="print"/>
          <a:srcRect l="3282" t="969" r="4617" b="37536"/>
          <a:stretch>
            <a:fillRect/>
          </a:stretch>
        </p:blipFill>
        <p:spPr>
          <a:xfrm>
            <a:off x="2453653" y="1010501"/>
            <a:ext cx="5781332" cy="54547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144000" y="143999"/>
            <a:ext cx="10129541" cy="77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Income: % of persons living in households in poverty,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51995" y="709591"/>
            <a:ext cx="9984649" cy="5746794"/>
            <a:chOff x="351995" y="709591"/>
            <a:chExt cx="9984649" cy="5746794"/>
          </a:xfrm>
        </p:grpSpPr>
        <p:pic>
          <p:nvPicPr>
            <p:cNvPr id="6151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1466" y="1066638"/>
              <a:ext cx="3267075" cy="1746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2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58124" y="906897"/>
              <a:ext cx="3248025" cy="279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3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04364" y="886144"/>
              <a:ext cx="3267075" cy="2569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4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83408" y="3653176"/>
              <a:ext cx="3257550" cy="2660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5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1995" y="3253127"/>
              <a:ext cx="3267075" cy="3203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6" name="Picture 1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040994" y="3361712"/>
              <a:ext cx="3295650" cy="3094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8" name="Picture 1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835522" y="936611"/>
              <a:ext cx="19145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4487063" y="709591"/>
              <a:ext cx="57150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model-based estimates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44000" y="144000"/>
            <a:ext cx="10415293" cy="77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central 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BetsiCad_housing_LE_v1a.jpg"/>
          <p:cNvPicPr>
            <a:picLocks noChangeAspect="1"/>
          </p:cNvPicPr>
          <p:nvPr/>
        </p:nvPicPr>
        <p:blipFill>
          <a:blip r:embed="rId2" cstate="print"/>
          <a:srcRect l="3282" r="9956" b="37720"/>
          <a:stretch>
            <a:fillRect/>
          </a:stretch>
        </p:blipFill>
        <p:spPr>
          <a:xfrm>
            <a:off x="2654030" y="995343"/>
            <a:ext cx="5380578" cy="5457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48042" y="923905"/>
            <a:ext cx="10192555" cy="5572164"/>
            <a:chOff x="0" y="923905"/>
            <a:chExt cx="10192555" cy="5572164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923905"/>
              <a:ext cx="10192555" cy="5572164"/>
              <a:chOff x="0" y="926452"/>
              <a:chExt cx="10192555" cy="5744499"/>
            </a:xfrm>
          </p:grpSpPr>
          <p:pic>
            <p:nvPicPr>
              <p:cNvPr id="16389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638811"/>
                <a:ext cx="3276600" cy="17916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390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29790" y="930247"/>
                <a:ext cx="3228975" cy="28684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391" name="Picture 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915955" y="926452"/>
                <a:ext cx="3248025" cy="2633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392" name="Picture 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330000" y="3790934"/>
                <a:ext cx="3238500" cy="27327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393" name="Picture 9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0" y="3294510"/>
                <a:ext cx="3248025" cy="33027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394" name="Picture 10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915955" y="3485791"/>
                <a:ext cx="3276600" cy="3185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395" name="Picture 11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0" y="1390206"/>
                <a:ext cx="3200400" cy="199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57907" y="952423"/>
              <a:ext cx="314327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Census 2001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44000" y="144000"/>
            <a:ext cx="10415293" cy="77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central 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4000" y="144000"/>
            <a:ext cx="10415293" cy="77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Housing: % of all people living in houses which had no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central 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8669" y="1089255"/>
            <a:ext cx="6531300" cy="538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144000" y="143999"/>
            <a:ext cx="10688638" cy="1279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Employment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claiming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employment-related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benefits,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BetsiCad_employment_LE_v1a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62" t="910" b="37592"/>
          <a:stretch>
            <a:fillRect/>
          </a:stretch>
        </p:blipFill>
        <p:spPr>
          <a:xfrm>
            <a:off x="2505768" y="1369658"/>
            <a:ext cx="5677102" cy="5126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1649</TotalTime>
  <Words>459</Words>
  <Application>Microsoft Office PowerPoint</Application>
  <PresentationFormat>Custom</PresentationFormat>
  <Paragraphs>62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 Presentation</vt:lpstr>
      <vt:lpstr>Wider Determinants of Health: Betsi Cadwaladr University Health Board</vt:lpstr>
      <vt:lpstr>Copyright</vt:lpstr>
      <vt:lpstr>Instructions to copy a slide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>Public Health Wales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subject/>
  <dc:creator>Public Health Wales</dc:creator>
  <cp:keywords/>
  <dc:description/>
  <cp:lastModifiedBy>Tracy Price</cp:lastModifiedBy>
  <cp:revision>101</cp:revision>
  <dcterms:created xsi:type="dcterms:W3CDTF">2010-01-28T14:43:59Z</dcterms:created>
  <dcterms:modified xsi:type="dcterms:W3CDTF">2012-04-19T07:35:26Z</dcterms:modified>
  <cp:category/>
</cp:coreProperties>
</file>