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sldIdLst>
    <p:sldId id="258" r:id="rId2"/>
    <p:sldId id="262" r:id="rId3"/>
    <p:sldId id="263" r:id="rId4"/>
    <p:sldId id="261" r:id="rId5"/>
    <p:sldId id="264" r:id="rId6"/>
    <p:sldId id="273" r:id="rId7"/>
    <p:sldId id="274" r:id="rId8"/>
    <p:sldId id="265" r:id="rId9"/>
    <p:sldId id="272" r:id="rId10"/>
    <p:sldId id="276" r:id="rId11"/>
    <p:sldId id="266" r:id="rId12"/>
    <p:sldId id="271" r:id="rId13"/>
    <p:sldId id="277" r:id="rId14"/>
    <p:sldId id="267" r:id="rId15"/>
    <p:sldId id="268" r:id="rId16"/>
    <p:sldId id="270" r:id="rId17"/>
    <p:sldId id="278" r:id="rId18"/>
    <p:sldId id="269" r:id="rId19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08" y="-1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AA3BDD5-7B3E-4C13-BA99-FD14F37CE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DF6FC-20CC-4FAB-9F5C-9A008D57B6DB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533400"/>
            <a:ext cx="9085263" cy="474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4417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005388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Wider Determinants of Health: Aneurin Bevan Health Board</a:t>
            </a: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34940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April 2012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>
                <a:solidFill>
                  <a:schemeClr val="bg1"/>
                </a:solidFill>
                <a:latin typeface="Verdana" pitchFamily="34" charset="0"/>
              </a:rPr>
              <a:t>Public Health Wales Observatory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4969" y="482581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claiming employment-related benefits, 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345" y="1566847"/>
            <a:ext cx="635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claimants data (ONS) &amp; (DWP)</a:t>
            </a:r>
          </a:p>
          <a:p>
            <a:endParaRPr lang="en-GB" sz="1000" dirty="0">
              <a:latin typeface="+mn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9831" y="1138219"/>
            <a:ext cx="10468024" cy="5291150"/>
            <a:chOff x="19831" y="1138219"/>
            <a:chExt cx="10468024" cy="5291150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994" y="2071704"/>
              <a:ext cx="3381375" cy="406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96955" y="1138219"/>
              <a:ext cx="3390900" cy="183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86968" y="1781161"/>
              <a:ext cx="34004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58369" y="4195781"/>
              <a:ext cx="340995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77905" y="2924169"/>
              <a:ext cx="3409950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831" y="1819263"/>
              <a:ext cx="3467100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84969" y="482581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859"/>
          <a:stretch>
            <a:fillRect/>
          </a:stretch>
        </p:blipFill>
        <p:spPr bwMode="auto">
          <a:xfrm>
            <a:off x="2409825" y="1423969"/>
            <a:ext cx="6330420" cy="513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57907" y="209525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" name="Picture 6" descr="20120220_AneurinBevan_education_LE_v2a.jpg"/>
          <p:cNvPicPr>
            <a:picLocks noChangeAspect="1"/>
          </p:cNvPicPr>
          <p:nvPr/>
        </p:nvPicPr>
        <p:blipFill>
          <a:blip r:embed="rId2" cstate="print"/>
          <a:srcRect t="22607" b="21662"/>
          <a:stretch>
            <a:fillRect/>
          </a:stretch>
        </p:blipFill>
        <p:spPr>
          <a:xfrm>
            <a:off x="1415230" y="1066781"/>
            <a:ext cx="6806565" cy="536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4969" y="130180"/>
            <a:ext cx="10688638" cy="7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5556" y="1138219"/>
            <a:ext cx="9953671" cy="5249826"/>
            <a:chOff x="105556" y="1030195"/>
            <a:chExt cx="9953671" cy="5249826"/>
          </a:xfrm>
        </p:grpSpPr>
        <p:grpSp>
          <p:nvGrpSpPr>
            <p:cNvPr id="18" name="Group 17"/>
            <p:cNvGrpSpPr/>
            <p:nvPr/>
          </p:nvGrpSpPr>
          <p:grpSpPr>
            <a:xfrm>
              <a:off x="105556" y="1141583"/>
              <a:ext cx="9953671" cy="5138438"/>
              <a:chOff x="50408" y="1141583"/>
              <a:chExt cx="9953671" cy="5138438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0408" y="1358812"/>
                <a:ext cx="3381375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00783" y="1715375"/>
                <a:ext cx="3204000" cy="385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8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789369" y="1141583"/>
                <a:ext cx="3213000" cy="174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9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773079" y="2959021"/>
                <a:ext cx="3231000" cy="332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50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15493" y="3772979"/>
                <a:ext cx="3231000" cy="211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51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4493" y="1315947"/>
                <a:ext cx="3222000" cy="232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29345" y="1030195"/>
              <a:ext cx="6357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PLASC (WG)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84969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9609" y="923905"/>
            <a:ext cx="6863400" cy="565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84969" y="142876"/>
            <a:ext cx="10688638" cy="85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defTabSz="1042988" eaLnBrk="1" hangingPunct="1"/>
            <a:r>
              <a:rPr lang="en-GB" sz="2800" dirty="0" smtClean="0">
                <a:solidFill>
                  <a:srgbClr val="423F74"/>
                </a:solidFill>
                <a:latin typeface="Verdana Bold" pitchFamily="1" charset="0"/>
              </a:rPr>
              <a:t>% of year 11 school leavers known not to be in education, employment or training (NEET), 2010</a:t>
            </a:r>
            <a:endParaRPr lang="en-GB" sz="2800" dirty="0">
              <a:solidFill>
                <a:srgbClr val="423F74"/>
              </a:solidFill>
              <a:latin typeface="Verdana Bold" pitchFamily="1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4" y="1085921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57907" y="214314"/>
            <a:ext cx="10501386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" name="Picture 6" descr="20120220_AneurinBevan_community_LE_v2a.jpg"/>
          <p:cNvPicPr>
            <a:picLocks noChangeAspect="1"/>
          </p:cNvPicPr>
          <p:nvPr/>
        </p:nvPicPr>
        <p:blipFill>
          <a:blip r:embed="rId2" cstate="print"/>
          <a:srcRect t="22607" b="21662"/>
          <a:stretch>
            <a:fillRect/>
          </a:stretch>
        </p:blipFill>
        <p:spPr>
          <a:xfrm>
            <a:off x="1558106" y="1066781"/>
            <a:ext cx="6806565" cy="536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4969" y="138087"/>
            <a:ext cx="1054576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18835" y="1287491"/>
            <a:ext cx="9956682" cy="5208578"/>
            <a:chOff x="118835" y="1216053"/>
            <a:chExt cx="9956682" cy="5208578"/>
          </a:xfrm>
        </p:grpSpPr>
        <p:grpSp>
          <p:nvGrpSpPr>
            <p:cNvPr id="20" name="Group 19"/>
            <p:cNvGrpSpPr/>
            <p:nvPr/>
          </p:nvGrpSpPr>
          <p:grpSpPr>
            <a:xfrm>
              <a:off x="200783" y="1392483"/>
              <a:ext cx="9874734" cy="5032148"/>
              <a:chOff x="200783" y="1392483"/>
              <a:chExt cx="9874734" cy="5032148"/>
            </a:xfrm>
          </p:grpSpPr>
          <p:pic>
            <p:nvPicPr>
              <p:cNvPr id="1033" name="Picture 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8432" y="1457310"/>
                <a:ext cx="3381375" cy="180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00783" y="1709723"/>
                <a:ext cx="3204000" cy="385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844517" y="1392483"/>
                <a:ext cx="3231000" cy="174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6" name="Picture 1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844517" y="3103631"/>
                <a:ext cx="3231000" cy="332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7" name="Picture 1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550517" y="4095317"/>
                <a:ext cx="3294000" cy="211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558369" y="1709723"/>
                <a:ext cx="3222000" cy="232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18835" y="1216053"/>
              <a:ext cx="64540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data from Welsh Police Forces &amp; MYE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57600" y="411143"/>
            <a:ext cx="10501693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8467" y="995343"/>
            <a:ext cx="6752700" cy="5566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2012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84969" y="209525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Income: % of persons living in households in poverty, 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" name="Picture 6" descr="20120220_AneurinBevan_income_LE_v1a.jpg"/>
          <p:cNvPicPr>
            <a:picLocks noChangeAspect="1"/>
          </p:cNvPicPr>
          <p:nvPr/>
        </p:nvPicPr>
        <p:blipFill>
          <a:blip r:embed="rId2" cstate="print"/>
          <a:srcRect t="22607" b="21662"/>
          <a:stretch>
            <a:fillRect/>
          </a:stretch>
        </p:blipFill>
        <p:spPr>
          <a:xfrm>
            <a:off x="1415229" y="1064231"/>
            <a:ext cx="6806565" cy="536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4969" y="209525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Income: % of persons living in households in poverty,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345" y="995343"/>
            <a:ext cx="10287072" cy="5429288"/>
            <a:chOff x="129345" y="995343"/>
            <a:chExt cx="10287072" cy="542928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994" y="1281095"/>
              <a:ext cx="3381375" cy="406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77443" y="3709987"/>
              <a:ext cx="340995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87393" y="1228720"/>
              <a:ext cx="3390900" cy="183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58369" y="1281095"/>
              <a:ext cx="34004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b="2173"/>
            <a:stretch>
              <a:fillRect/>
            </a:stretch>
          </p:blipFill>
          <p:spPr bwMode="auto">
            <a:xfrm>
              <a:off x="7006467" y="2995607"/>
              <a:ext cx="3409950" cy="3429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129345" y="1023861"/>
              <a:ext cx="7000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model-based estimates (ONS)</a:t>
              </a:r>
            </a:p>
            <a:p>
              <a:endParaRPr lang="en-GB" sz="1000" dirty="0">
                <a:latin typeface="+mn-lt"/>
              </a:endParaRPr>
            </a:p>
          </p:txBody>
        </p:sp>
        <p:sp>
          <p:nvSpPr>
            <p:cNvPr id="12" name="Text Box 37"/>
            <p:cNvSpPr txBox="1">
              <a:spLocks noChangeArrowheads="1"/>
            </p:cNvSpPr>
            <p:nvPr/>
          </p:nvSpPr>
          <p:spPr bwMode="auto">
            <a:xfrm>
              <a:off x="6487327" y="995343"/>
              <a:ext cx="1447800" cy="295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27432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GB" sz="800" b="0" i="0" u="none" strike="noStrike" baseline="0" dirty="0">
                  <a:solidFill>
                    <a:srgbClr val="000000"/>
                  </a:solidFill>
                  <a:latin typeface="Verdana"/>
                </a:rPr>
                <a:t>MSOA EASR with 95% confidence interval</a:t>
              </a:r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7" cstate="print"/>
            <a:srcRect l="75871" t="10320" r="9593" b="85410"/>
            <a:stretch>
              <a:fillRect/>
            </a:stretch>
          </p:blipFill>
          <p:spPr bwMode="auto">
            <a:xfrm>
              <a:off x="6030127" y="1062018"/>
              <a:ext cx="476250" cy="11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84969" y="66649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" name="Picture 6" descr="20120220_AneurinBevan_housing_LE_v1a.jpg"/>
          <p:cNvPicPr>
            <a:picLocks noChangeAspect="1"/>
          </p:cNvPicPr>
          <p:nvPr/>
        </p:nvPicPr>
        <p:blipFill>
          <a:blip r:embed="rId2" cstate="print"/>
          <a:srcRect t="22607" b="21662"/>
          <a:stretch>
            <a:fillRect/>
          </a:stretch>
        </p:blipFill>
        <p:spPr>
          <a:xfrm>
            <a:off x="1415229" y="1066781"/>
            <a:ext cx="6858048" cy="5400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4969" y="71438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Housing: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9345" y="1095299"/>
            <a:ext cx="10142486" cy="5311308"/>
            <a:chOff x="129345" y="1095299"/>
            <a:chExt cx="10142486" cy="5311308"/>
          </a:xfrm>
        </p:grpSpPr>
        <p:grpSp>
          <p:nvGrpSpPr>
            <p:cNvPr id="19" name="Group 18"/>
            <p:cNvGrpSpPr/>
            <p:nvPr/>
          </p:nvGrpSpPr>
          <p:grpSpPr>
            <a:xfrm>
              <a:off x="143655" y="1209657"/>
              <a:ext cx="10128176" cy="5196950"/>
              <a:chOff x="143655" y="1138219"/>
              <a:chExt cx="10128176" cy="5196950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3655" y="1490648"/>
                <a:ext cx="3200400" cy="219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97633" y="1782089"/>
                <a:ext cx="3217860" cy="399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93955" y="3924301"/>
                <a:ext cx="3222000" cy="217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1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58831" y="1138219"/>
                <a:ext cx="3195000" cy="179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2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058831" y="2924169"/>
                <a:ext cx="3213000" cy="341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3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29807" y="1423971"/>
                <a:ext cx="3204000" cy="238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29345" y="1095299"/>
              <a:ext cx="67151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Census 2001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84969" y="71438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3" y="923905"/>
            <a:ext cx="6863400" cy="565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84969" y="482581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AneurinBevan_employment_LE_v1a.jpg"/>
          <p:cNvPicPr>
            <a:picLocks noChangeAspect="1"/>
          </p:cNvPicPr>
          <p:nvPr/>
        </p:nvPicPr>
        <p:blipFill>
          <a:blip r:embed="rId2" cstate="print"/>
          <a:srcRect t="23131" b="21663"/>
          <a:stretch>
            <a:fillRect/>
          </a:stretch>
        </p:blipFill>
        <p:spPr>
          <a:xfrm>
            <a:off x="1415231" y="1468721"/>
            <a:ext cx="6352794" cy="495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1781</TotalTime>
  <Words>471</Words>
  <Application>Microsoft Office PowerPoint</Application>
  <PresentationFormat>Custom</PresentationFormat>
  <Paragraphs>63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Wider Determinants of Health: Aneurin Bevan Health Board</vt:lpstr>
      <vt:lpstr>Copyright</vt:lpstr>
      <vt:lpstr>Instructions to copy a slide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>Public Health Wales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subject/>
  <dc:creator>Public Health Wales</dc:creator>
  <cp:keywords/>
  <dc:description/>
  <cp:lastModifiedBy>Tracy Price</cp:lastModifiedBy>
  <cp:revision>116</cp:revision>
  <dcterms:created xsi:type="dcterms:W3CDTF">2010-01-28T14:43:59Z</dcterms:created>
  <dcterms:modified xsi:type="dcterms:W3CDTF">2012-04-19T07:33:58Z</dcterms:modified>
  <cp:category/>
</cp:coreProperties>
</file>