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0"/>
  </p:normalViewPr>
  <p:slideViewPr>
    <p:cSldViewPr>
      <p:cViewPr varScale="1">
        <p:scale>
          <a:sx n="105" d="100"/>
          <a:sy n="105" d="100"/>
        </p:scale>
        <p:origin x="165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77B23-AC2A-40C6-9237-8ED57AE5B0FD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7F054-E5F2-413A-805A-CE4BAA90077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F5267-8110-4323-B213-E7F99BC6F35D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6143D-0BB0-49DA-A8C2-5ECF05E2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143D-0BB0-49DA-A8C2-5ECF05E257B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11BF9-6C7B-49A0-95E4-4DF1C31632F8}" type="datetimeFigureOut">
              <a:rPr lang="en-GB" smtClean="0"/>
              <a:pPr/>
              <a:t>04/08/2021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ED451-61A0-48FD-A107-53F93B45F53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20140218_ObesityM_Yr1_B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8" name="Picture 17" descr="20140218_ObesityF_Yr1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2003/04 – 2004/05</a:t>
            </a:r>
            <a:endParaRPr lang="en-GB" sz="1000" b="1" dirty="0">
              <a:latin typeface="Verdana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13" name="TextBox 12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4" name="Picture 23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</p:spTree>
  </p:cSld>
  <p:clrMapOvr>
    <a:masterClrMapping/>
  </p:clrMapOvr>
  <p:transition advTm="242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2_R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4" name="Picture 13" descr="20140218_ObesityF_Yr2_BP_v0a.jpg"/>
          <p:cNvPicPr>
            <a:picLocks noChangeAspect="1"/>
          </p:cNvPicPr>
          <p:nvPr/>
        </p:nvPicPr>
        <p:blipFill>
          <a:blip r:embed="rId4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2004/05 – 2005/06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5" name="Picture 24" descr="20140218_ObesityM_Legend_BP_v0a.jpg"/>
            <p:cNvPicPr>
              <a:picLocks noChangeAspect="1"/>
            </p:cNvPicPr>
            <p:nvPr/>
          </p:nvPicPr>
          <p:blipFill>
            <a:blip r:embed="rId6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5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3_R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4" name="Picture 13" descr="20140218_ObesityF_Yr3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2005/06 – 2007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5" name="Picture 24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68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4_R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4" name="Picture 13" descr="20140218_ObesityF_Yr4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2007 - 2008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5" name="Picture 24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64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5_R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4" name="Picture 13" descr="20140218_ObesityF_Yr5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2008 – 2009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7" name="TextBox 26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8" name="Picture 27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70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6_R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4" name="Picture 13" descr="20140218_ObesityF_Yr6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2009 – 2010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5" name="Picture 24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64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7_R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1" cy="4606474"/>
          </a:xfrm>
          <a:prstGeom prst="rect">
            <a:avLst/>
          </a:prstGeom>
        </p:spPr>
      </p:pic>
      <p:pic>
        <p:nvPicPr>
          <p:cNvPr id="14" name="Picture 13" descr="20140218_ObesityF_Yr7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2010 – 2011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5" name="Picture 24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73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40218_ObesityM_Yr8_RP_v0a.jpg"/>
          <p:cNvPicPr>
            <a:picLocks noChangeAspect="1"/>
          </p:cNvPicPr>
          <p:nvPr/>
        </p:nvPicPr>
        <p:blipFill>
          <a:blip r:embed="rId2" cstate="print"/>
          <a:srcRect l="3384" t="9526" r="3384" b="14289"/>
          <a:stretch>
            <a:fillRect/>
          </a:stretch>
        </p:blipFill>
        <p:spPr>
          <a:xfrm>
            <a:off x="540000" y="1411200"/>
            <a:ext cx="3967774" cy="4606474"/>
          </a:xfrm>
          <a:prstGeom prst="rect">
            <a:avLst/>
          </a:prstGeom>
        </p:spPr>
      </p:pic>
      <p:pic>
        <p:nvPicPr>
          <p:cNvPr id="14" name="Picture 13" descr="20140218_ObesityF_Yr8_BP_v0a.jpg"/>
          <p:cNvPicPr>
            <a:picLocks noChangeAspect="1"/>
          </p:cNvPicPr>
          <p:nvPr/>
        </p:nvPicPr>
        <p:blipFill>
          <a:blip r:embed="rId3" cstate="print"/>
          <a:srcRect l="3384" t="9526" r="3384" b="14289"/>
          <a:stretch>
            <a:fillRect/>
          </a:stretch>
        </p:blipFill>
        <p:spPr>
          <a:xfrm>
            <a:off x="4500000" y="1412776"/>
            <a:ext cx="3967771" cy="4606474"/>
          </a:xfrm>
          <a:prstGeom prst="rect">
            <a:avLst/>
          </a:prstGeom>
        </p:spPr>
      </p:pic>
      <p:pic>
        <p:nvPicPr>
          <p:cNvPr id="5" name="Picture 4" descr="PHW Observatory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8671" y="303151"/>
            <a:ext cx="3059832" cy="6909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7504" y="107301"/>
            <a:ext cx="8928992" cy="66247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8640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6848" y="134076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Females</a:t>
            </a:r>
            <a:endParaRPr lang="en-GB" sz="1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4558" y="980728"/>
            <a:ext cx="1834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Verdana" pitchFamily="34" charset="0"/>
              </a:rPr>
              <a:t>2011 – 2012</a:t>
            </a:r>
            <a:endParaRPr lang="en-GB" sz="1000" b="1" dirty="0"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03151"/>
            <a:ext cx="50405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Verdana" pitchFamily="34" charset="0"/>
              </a:rPr>
              <a:t>Percentage of adults reporting to be obese, persons aged 16+</a:t>
            </a:r>
          </a:p>
          <a:p>
            <a:r>
              <a:rPr lang="en-GB" sz="900" dirty="0" smtClean="0">
                <a:latin typeface="Verdana" pitchFamily="34" charset="0"/>
              </a:rPr>
              <a:t>Local authority</a:t>
            </a:r>
            <a:endParaRPr lang="en-GB" sz="900" dirty="0">
              <a:latin typeface="Verdan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2228" y="639350"/>
            <a:ext cx="954766" cy="864096"/>
            <a:chOff x="520890" y="692696"/>
            <a:chExt cx="954766" cy="864096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692696"/>
              <a:ext cx="792088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25 to 30.4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20 to &lt;25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15 to &lt;20</a:t>
              </a:r>
            </a:p>
            <a:p>
              <a:pPr>
                <a:spcBef>
                  <a:spcPts val="300"/>
                </a:spcBef>
              </a:pPr>
              <a:r>
                <a:rPr lang="en-GB" sz="900" dirty="0" smtClean="0">
                  <a:latin typeface="Verdana" pitchFamily="34" charset="0"/>
                </a:rPr>
                <a:t>&lt;15</a:t>
              </a:r>
              <a:endParaRPr lang="en-GB" sz="900" dirty="0">
                <a:latin typeface="Verdana" pitchFamily="34" charset="0"/>
              </a:endParaRPr>
            </a:p>
          </p:txBody>
        </p:sp>
        <p:pic>
          <p:nvPicPr>
            <p:cNvPr id="25" name="Picture 24" descr="20140218_ObesityM_Legend_BP_v0a.jpg"/>
            <p:cNvPicPr>
              <a:picLocks noChangeAspect="1"/>
            </p:cNvPicPr>
            <p:nvPr/>
          </p:nvPicPr>
          <p:blipFill>
            <a:blip r:embed="rId5" cstate="print"/>
            <a:srcRect l="6738" t="9051" r="88787" b="80449"/>
            <a:stretch>
              <a:fillRect/>
            </a:stretch>
          </p:blipFill>
          <p:spPr>
            <a:xfrm>
              <a:off x="520890" y="713998"/>
              <a:ext cx="252838" cy="842794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67544" y="6093296"/>
            <a:ext cx="826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Verdana" pitchFamily="34" charset="0"/>
              </a:rPr>
              <a:t>Produced by Public Health Wales </a:t>
            </a:r>
            <a:r>
              <a:rPr lang="en-GB" sz="800" dirty="0" smtClean="0">
                <a:latin typeface="Verdana" pitchFamily="34" charset="0"/>
              </a:rPr>
              <a:t>Observatory, using Welsh Health Survey (WG). ©Crown </a:t>
            </a:r>
            <a:r>
              <a:rPr lang="en-GB" sz="800" dirty="0">
                <a:latin typeface="Verdana" pitchFamily="34" charset="0"/>
              </a:rPr>
              <a:t>Copyright and database right 2014. Ordnance Survey </a:t>
            </a:r>
            <a:r>
              <a:rPr lang="en-GB" sz="800" dirty="0" smtClean="0">
                <a:latin typeface="Verdana" pitchFamily="34" charset="0"/>
              </a:rPr>
              <a:t>100044810</a:t>
            </a:r>
          </a:p>
          <a:p>
            <a:endParaRPr lang="en-GB" sz="800" dirty="0" smtClean="0">
              <a:latin typeface="Verdana" pitchFamily="34" charset="0"/>
            </a:endParaRPr>
          </a:p>
          <a:p>
            <a:r>
              <a:rPr lang="en-GB" sz="800" dirty="0" smtClean="0">
                <a:latin typeface="Verdana" pitchFamily="34" charset="0"/>
              </a:rPr>
              <a:t>Obese: BMI 30+</a:t>
            </a:r>
          </a:p>
          <a:p>
            <a:r>
              <a:rPr lang="en-GB" sz="800" dirty="0" smtClean="0">
                <a:latin typeface="Verdana" pitchFamily="34" charset="0"/>
              </a:rPr>
              <a:t>Percentages are age-standardised using weights adapted from the 2013 European standard population. </a:t>
            </a:r>
            <a:endParaRPr lang="en-GB" sz="800" dirty="0">
              <a:latin typeface="Verdana" pitchFamily="34" charset="0"/>
            </a:endParaRPr>
          </a:p>
          <a:p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  <p:transition advTm="170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B0F2E8-3816-4D2A-B6DE-436A5D675F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64CB53-0A4A-4101-B16F-A5718AE8E1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C744D4-95FE-444C-9942-29B214407B5E}">
  <ds:schemaRefs>
    <ds:schemaRef ds:uri="http://schemas.microsoft.com/office/2006/documentManagement/types"/>
    <ds:schemaRef ds:uri="http://purl.org/dc/dcmitype/"/>
    <ds:schemaRef ds:uri="f30bebb2-c01f-48d0-81da-dc8b123879c2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b7e247b7-cca8-429f-8688-16f83c8fba5f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609</Words>
  <Application>Microsoft Office PowerPoint</Application>
  <PresentationFormat>On-screen Show (4:3)</PresentationFormat>
  <Paragraphs>105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Bethan Patterson</dc:creator>
  <cp:lastModifiedBy>Rhys Powell (Public Health Wales - No. 2 Capital Quarter)</cp:lastModifiedBy>
  <cp:revision>33</cp:revision>
  <dcterms:created xsi:type="dcterms:W3CDTF">2014-02-18T11:59:23Z</dcterms:created>
  <dcterms:modified xsi:type="dcterms:W3CDTF">2021-08-04T10:02:47Z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