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4"/>
  </p:sldMasterIdLst>
  <p:notesMasterIdLst>
    <p:notesMasterId r:id="rId24"/>
  </p:notesMasterIdLst>
  <p:sldIdLst>
    <p:sldId id="258" r:id="rId5"/>
    <p:sldId id="260" r:id="rId6"/>
    <p:sldId id="261" r:id="rId7"/>
    <p:sldId id="271" r:id="rId8"/>
    <p:sldId id="281" r:id="rId9"/>
    <p:sldId id="282" r:id="rId10"/>
    <p:sldId id="289" r:id="rId11"/>
    <p:sldId id="283" r:id="rId12"/>
    <p:sldId id="284" r:id="rId13"/>
    <p:sldId id="285" r:id="rId14"/>
    <p:sldId id="286" r:id="rId15"/>
    <p:sldId id="293" r:id="rId16"/>
    <p:sldId id="262" r:id="rId17"/>
    <p:sldId id="278" r:id="rId18"/>
    <p:sldId id="279" r:id="rId19"/>
    <p:sldId id="297" r:id="rId20"/>
    <p:sldId id="280" r:id="rId21"/>
    <p:sldId id="287" r:id="rId22"/>
    <p:sldId id="288" r:id="rId23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3F74"/>
    <a:srgbClr val="8CC6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86" autoAdjust="0"/>
    <p:restoredTop sz="98843" autoAdjust="0"/>
  </p:normalViewPr>
  <p:slideViewPr>
    <p:cSldViewPr>
      <p:cViewPr varScale="1">
        <p:scale>
          <a:sx n="101" d="100"/>
          <a:sy n="101" d="100"/>
        </p:scale>
        <p:origin x="1842" y="120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741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663799" y="3925441"/>
            <a:ext cx="9649072" cy="1800200"/>
          </a:xfrm>
          <a:noFill/>
          <a:ln/>
        </p:spPr>
        <p:txBody>
          <a:bodyPr/>
          <a:lstStyle/>
          <a:p>
            <a:r>
              <a:rPr lang="en-GB" sz="3200" b="1" dirty="0" smtClean="0">
                <a:solidFill>
                  <a:schemeClr val="bg1"/>
                </a:solidFill>
                <a:latin typeface="+mn-lt"/>
              </a:rPr>
              <a:t>Welsh Health Survey obesity resource: key outputs</a:t>
            </a:r>
            <a:br>
              <a:rPr lang="en-GB" sz="3200" b="1" dirty="0" smtClean="0">
                <a:solidFill>
                  <a:schemeClr val="bg1"/>
                </a:solidFill>
                <a:latin typeface="+mn-lt"/>
              </a:rPr>
            </a:br>
            <a:r>
              <a:rPr lang="en-GB" sz="3200" dirty="0" err="1" smtClean="0">
                <a:solidFill>
                  <a:schemeClr val="bg1"/>
                </a:solidFill>
                <a:latin typeface="+mn-lt"/>
              </a:rPr>
              <a:t>Abertawe</a:t>
            </a:r>
            <a:r>
              <a:rPr lang="en-GB" sz="3200" dirty="0" smtClean="0">
                <a:solidFill>
                  <a:schemeClr val="bg1"/>
                </a:solidFill>
                <a:latin typeface="+mn-lt"/>
              </a:rPr>
              <a:t> Bro </a:t>
            </a:r>
            <a:r>
              <a:rPr lang="en-GB" sz="3200" dirty="0" err="1" smtClean="0">
                <a:solidFill>
                  <a:schemeClr val="bg1"/>
                </a:solidFill>
                <a:latin typeface="+mn-lt"/>
              </a:rPr>
              <a:t>Morgannwg</a:t>
            </a:r>
            <a:r>
              <a:rPr lang="en-GB" sz="3200" dirty="0" smtClean="0">
                <a:solidFill>
                  <a:schemeClr val="bg1"/>
                </a:solidFill>
                <a:latin typeface="+mn-lt"/>
              </a:rPr>
              <a:t> UHB</a:t>
            </a:r>
            <a:endParaRPr lang="en-GB" sz="3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63799" y="6157689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July 2014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Swansea, BMI 30+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23971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Neath Port Talbot, BMI 30+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23971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Bridgend, BMI 30+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23971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ABM UHB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659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1509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Swansea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659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1509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Neath Port Talbot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659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1509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Bridgend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659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1509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deprivation: ABM UHB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659" y="1924037"/>
            <a:ext cx="458152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2947" y="1924037"/>
            <a:ext cx="458152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\\epobclstr\observatory\Health Intelligence\Information resources\Information products\Welsh Health Survey\Obesity 2014\USOA mapping\By LHB\20140409_BMI25+_ABMU_USOA_RP_v1a.jpg"/>
          <p:cNvPicPr>
            <a:picLocks noChangeAspect="1" noChangeArrowheads="1"/>
          </p:cNvPicPr>
          <p:nvPr/>
        </p:nvPicPr>
        <p:blipFill>
          <a:blip r:embed="rId3" cstate="print"/>
          <a:srcRect l="2547" t="6549" r="14565" b="14106"/>
          <a:stretch>
            <a:fillRect/>
          </a:stretch>
        </p:blipFill>
        <p:spPr bwMode="auto">
          <a:xfrm>
            <a:off x="1706084" y="1495409"/>
            <a:ext cx="7276471" cy="4929222"/>
          </a:xfrm>
          <a:prstGeom prst="rect">
            <a:avLst/>
          </a:prstGeom>
          <a:noFill/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upper super output area (USOA): ABM UHB (compared to all USOAs in Wales)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1751" y="1261145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1. Overweight or obese (BMI 25+)</a:t>
            </a:r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upper super output area (USOA): ABM UHB (compared to all USOAs in Wales)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1751" y="1261145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2. Obese (BMI 30+)</a:t>
            </a:r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24580" name="Picture 4" descr="\\epobclstr\observatory\Health Intelligence\Information resources\Information products\Welsh Health Survey\Obesity 2014\USOA mapping\By LHB\20140414_BMI30+_ABMU_USOA_BP_v1a.jpg"/>
          <p:cNvPicPr>
            <a:picLocks noChangeAspect="1" noChangeArrowheads="1"/>
          </p:cNvPicPr>
          <p:nvPr/>
        </p:nvPicPr>
        <p:blipFill>
          <a:blip r:embed="rId3" cstate="print"/>
          <a:srcRect l="2547" t="7493" r="13896" b="14106"/>
          <a:stretch>
            <a:fillRect/>
          </a:stretch>
        </p:blipFill>
        <p:spPr bwMode="auto">
          <a:xfrm>
            <a:off x="1700981" y="1566847"/>
            <a:ext cx="7275600" cy="4830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2014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383904"/>
            <a:ext cx="9721080" cy="4853905"/>
          </a:xfrm>
        </p:spPr>
        <p:txBody>
          <a:bodyPr/>
          <a:lstStyle/>
          <a:p>
            <a:endParaRPr lang="en-GB" sz="2000" dirty="0" smtClean="0"/>
          </a:p>
          <a:p>
            <a:pPr>
              <a:buNone/>
            </a:pPr>
            <a:endParaRPr lang="en-GB" sz="2000" dirty="0" smtClean="0"/>
          </a:p>
          <a:p>
            <a:r>
              <a:rPr lang="en-GB" sz="2000" dirty="0" smtClean="0"/>
              <a:t>The Welsh Health Survey obesity resource can be found at:</a:t>
            </a:r>
            <a:r>
              <a:rPr lang="en-GB" sz="1600" dirty="0" smtClean="0"/>
              <a:t> </a:t>
            </a:r>
            <a:r>
              <a:rPr lang="en-GB" sz="1800" dirty="0" smtClean="0">
                <a:hlinkClick r:id="rId3"/>
              </a:rPr>
              <a:t>www.publichealthwalesobservatory.wales.nhs.uk/obesity</a:t>
            </a:r>
            <a:endParaRPr lang="en-GB" sz="1800" dirty="0" smtClean="0"/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information, email</a:t>
            </a:r>
            <a:r>
              <a:rPr lang="en-GB" sz="1800" dirty="0" smtClean="0"/>
              <a:t> </a:t>
            </a:r>
            <a:r>
              <a:rPr lang="en-GB" sz="2000" dirty="0" smtClean="0"/>
              <a:t>the Observatory: </a:t>
            </a:r>
            <a:r>
              <a:rPr lang="en-GB" sz="20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663825"/>
            <a:ext cx="908526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Welsh Health Survey obesity </a:t>
            </a:r>
            <a:r>
              <a:rPr lang="en-GB" sz="2000" kern="0" dirty="0" smtClean="0">
                <a:latin typeface="+mn-lt"/>
                <a:ea typeface="+mn-ea"/>
              </a:rPr>
              <a:t>resource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Abertawe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Bro </a:t>
            </a:r>
            <a:r>
              <a:rPr kumimoji="0" lang="en-GB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Morgannwg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University Health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Board area.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ABM UHB, BMI 25+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Swansea, BMI 25+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Neath Port Talbot, BMI 25+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Bridgend, BMI 25+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ABM UHB, BMI 30+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23971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2" ma:contentTypeDescription="Create a new document." ma:contentTypeScope="" ma:versionID="46c72e1d8acebe914fcc9e5d023688fa">
  <xsd:schema xmlns:xsd="http://www.w3.org/2001/XMLSchema" xmlns:xs="http://www.w3.org/2001/XMLSchema" xmlns:p="http://schemas.microsoft.com/office/2006/metadata/properties" xmlns:ns3="b7e247b7-cca8-429f-8688-16f83c8fba5f" xmlns:ns4="f30bebb2-c01f-48d0-81da-dc8b123879c2" targetNamespace="http://schemas.microsoft.com/office/2006/metadata/properties" ma:root="true" ma:fieldsID="2636daf5d91eb1d20b88f36be9bc60cc" ns3:_="" ns4:_="">
    <xsd:import namespace="b7e247b7-cca8-429f-8688-16f83c8fba5f"/>
    <xsd:import namespace="f30bebb2-c01f-48d0-81da-dc8b123879c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D5C714C-E60C-4CFC-8CF8-6944973668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e247b7-cca8-429f-8688-16f83c8fba5f"/>
    <ds:schemaRef ds:uri="f30bebb2-c01f-48d0-81da-dc8b123879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BA9DC1B-4FB1-4B07-A510-F481141BBC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20F6A34-83A4-4254-AB1D-165408AB870E}">
  <ds:schemaRefs>
    <ds:schemaRef ds:uri="b7e247b7-cca8-429f-8688-16f83c8fba5f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f30bebb2-c01f-48d0-81da-dc8b123879c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888</Words>
  <Application>Microsoft Office PowerPoint</Application>
  <PresentationFormat>Custom</PresentationFormat>
  <Paragraphs>107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ＭＳ Ｐゴシック</vt:lpstr>
      <vt:lpstr>Arial</vt:lpstr>
      <vt:lpstr>Verdana</vt:lpstr>
      <vt:lpstr>Verdana Bold</vt:lpstr>
      <vt:lpstr>Observatory Powerpoint Template</vt:lpstr>
      <vt:lpstr>Welsh Health Survey obesity resource: key outputs Abertawe Bro Morgannwg UHB</vt:lpstr>
      <vt:lpstr>Copyright</vt:lpstr>
      <vt:lpstr>Instructions to copy a slide</vt:lpstr>
      <vt:lpstr>Using these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2013-03-21T11:26:00Z</dcterms:created>
  <dcterms:modified xsi:type="dcterms:W3CDTF">2021-08-04T09:41:55Z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