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autoCompressPictures="0">
  <p:sldMasterIdLst>
    <p:sldMasterId id="2147483650" r:id="rId4"/>
  </p:sldMasterIdLst>
  <p:notesMasterIdLst>
    <p:notesMasterId r:id="rId41"/>
  </p:notesMasterIdLst>
  <p:handoutMasterIdLst>
    <p:handoutMasterId r:id="rId42"/>
  </p:handoutMasterIdLst>
  <p:sldIdLst>
    <p:sldId id="258" r:id="rId5"/>
    <p:sldId id="260" r:id="rId6"/>
    <p:sldId id="313" r:id="rId7"/>
    <p:sldId id="314" r:id="rId8"/>
    <p:sldId id="312" r:id="rId9"/>
    <p:sldId id="332" r:id="rId10"/>
    <p:sldId id="316" r:id="rId11"/>
    <p:sldId id="333" r:id="rId12"/>
    <p:sldId id="334" r:id="rId13"/>
    <p:sldId id="343" r:id="rId14"/>
    <p:sldId id="344" r:id="rId15"/>
    <p:sldId id="335" r:id="rId16"/>
    <p:sldId id="345" r:id="rId17"/>
    <p:sldId id="346" r:id="rId18"/>
    <p:sldId id="336" r:id="rId19"/>
    <p:sldId id="347" r:id="rId20"/>
    <p:sldId id="348" r:id="rId21"/>
    <p:sldId id="337" r:id="rId22"/>
    <p:sldId id="349" r:id="rId23"/>
    <p:sldId id="331" r:id="rId24"/>
    <p:sldId id="350" r:id="rId25"/>
    <p:sldId id="351" r:id="rId26"/>
    <p:sldId id="358" r:id="rId27"/>
    <p:sldId id="338" r:id="rId28"/>
    <p:sldId id="352" r:id="rId29"/>
    <p:sldId id="339" r:id="rId30"/>
    <p:sldId id="353" r:id="rId31"/>
    <p:sldId id="354" r:id="rId32"/>
    <p:sldId id="340" r:id="rId33"/>
    <p:sldId id="356" r:id="rId34"/>
    <p:sldId id="341" r:id="rId35"/>
    <p:sldId id="357" r:id="rId36"/>
    <p:sldId id="342" r:id="rId37"/>
    <p:sldId id="328" r:id="rId38"/>
    <p:sldId id="311" r:id="rId39"/>
    <p:sldId id="289" r:id="rId40"/>
  </p:sldIdLst>
  <p:sldSz cx="10688638" cy="7562850"/>
  <p:notesSz cx="6797675" cy="9928225"/>
  <p:defaultTextStyle>
    <a:defPPr>
      <a:defRPr lang="en-GB"/>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extLst>
    <p:ext uri="{EFAFB233-063F-42B5-8137-9DF3F51BA10A}">
      <p15:sldGuideLst xmlns:p15="http://schemas.microsoft.com/office/powerpoint/2012/main">
        <p15:guide id="1" orient="horz" pos="2382">
          <p15:clr>
            <a:srgbClr val="A4A3A4"/>
          </p15:clr>
        </p15:guide>
        <p15:guide id="2" pos="336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FF"/>
    <a:srgbClr val="0033CC"/>
    <a:srgbClr val="423F74"/>
    <a:srgbClr val="8CC6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623" autoAdjust="0"/>
    <p:restoredTop sz="93298" autoAdjust="0"/>
  </p:normalViewPr>
  <p:slideViewPr>
    <p:cSldViewPr>
      <p:cViewPr varScale="1">
        <p:scale>
          <a:sx n="99" d="100"/>
          <a:sy n="99" d="100"/>
        </p:scale>
        <p:origin x="1258" y="86"/>
      </p:cViewPr>
      <p:guideLst>
        <p:guide orient="horz" pos="2382"/>
        <p:guide pos="3366"/>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_rels/viewProps.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1"/>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GB"/>
          </a:p>
        </p:txBody>
      </p:sp>
      <p:sp>
        <p:nvSpPr>
          <p:cNvPr id="24579" name="Rectangle 3"/>
          <p:cNvSpPr>
            <a:spLocks noGrp="1" noChangeArrowheads="1"/>
          </p:cNvSpPr>
          <p:nvPr>
            <p:ph type="dt" sz="quarter" idx="1"/>
          </p:nvPr>
        </p:nvSpPr>
        <p:spPr bwMode="auto">
          <a:xfrm>
            <a:off x="3849688" y="1"/>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GB"/>
          </a:p>
        </p:txBody>
      </p:sp>
      <p:sp>
        <p:nvSpPr>
          <p:cNvPr id="24580" name="Rectangle 4"/>
          <p:cNvSpPr>
            <a:spLocks noGrp="1" noChangeArrowheads="1"/>
          </p:cNvSpPr>
          <p:nvPr>
            <p:ph type="ftr" sz="quarter" idx="2"/>
          </p:nvPr>
        </p:nvSpPr>
        <p:spPr bwMode="auto">
          <a:xfrm>
            <a:off x="0" y="9429751"/>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GB"/>
          </a:p>
        </p:txBody>
      </p:sp>
      <p:sp>
        <p:nvSpPr>
          <p:cNvPr id="24581" name="Rectangle 5"/>
          <p:cNvSpPr>
            <a:spLocks noGrp="1" noChangeArrowheads="1"/>
          </p:cNvSpPr>
          <p:nvPr>
            <p:ph type="sldNum" sz="quarter" idx="3"/>
          </p:nvPr>
        </p:nvSpPr>
        <p:spPr bwMode="auto">
          <a:xfrm>
            <a:off x="3849688" y="9429751"/>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6E362680-2A19-43FF-A416-8BBA20DC2CC3}"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1"/>
            <a:ext cx="2946400"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GB"/>
          </a:p>
        </p:txBody>
      </p:sp>
      <p:sp>
        <p:nvSpPr>
          <p:cNvPr id="4099" name="Rectangle 3"/>
          <p:cNvSpPr>
            <a:spLocks noGrp="1" noChangeArrowheads="1"/>
          </p:cNvSpPr>
          <p:nvPr>
            <p:ph type="dt" idx="1"/>
          </p:nvPr>
        </p:nvSpPr>
        <p:spPr bwMode="auto">
          <a:xfrm>
            <a:off x="3851275" y="1"/>
            <a:ext cx="2946400"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GB"/>
          </a:p>
        </p:txBody>
      </p:sp>
      <p:sp>
        <p:nvSpPr>
          <p:cNvPr id="13316" name="Rectangle 4"/>
          <p:cNvSpPr>
            <a:spLocks noGrp="1" noRot="1" noChangeAspect="1" noChangeArrowheads="1" noTextEdit="1"/>
          </p:cNvSpPr>
          <p:nvPr>
            <p:ph type="sldImg" idx="2"/>
          </p:nvPr>
        </p:nvSpPr>
        <p:spPr bwMode="auto">
          <a:xfrm>
            <a:off x="768350" y="744538"/>
            <a:ext cx="5260975" cy="3722687"/>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06463" y="4716464"/>
            <a:ext cx="4984750" cy="4467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102" name="Rectangle 6"/>
          <p:cNvSpPr>
            <a:spLocks noGrp="1" noChangeArrowheads="1"/>
          </p:cNvSpPr>
          <p:nvPr>
            <p:ph type="ftr" sz="quarter" idx="4"/>
          </p:nvPr>
        </p:nvSpPr>
        <p:spPr bwMode="auto">
          <a:xfrm>
            <a:off x="0" y="9431339"/>
            <a:ext cx="2946400"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GB"/>
          </a:p>
        </p:txBody>
      </p:sp>
      <p:sp>
        <p:nvSpPr>
          <p:cNvPr id="4103" name="Rectangle 7"/>
          <p:cNvSpPr>
            <a:spLocks noGrp="1" noChangeArrowheads="1"/>
          </p:cNvSpPr>
          <p:nvPr>
            <p:ph type="sldNum" sz="quarter" idx="5"/>
          </p:nvPr>
        </p:nvSpPr>
        <p:spPr bwMode="auto">
          <a:xfrm>
            <a:off x="3851275" y="9431339"/>
            <a:ext cx="2946400"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smtClean="0"/>
            </a:lvl1pPr>
          </a:lstStyle>
          <a:p>
            <a:pPr>
              <a:defRPr/>
            </a:pPr>
            <a:fld id="{D43C5D3D-FCBD-4BC3-B584-CEE592F21443}"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4C848771-91BB-4357-A5FE-F1218C0285CA}" type="slidenum">
              <a:rPr lang="en-GB"/>
              <a:pPr/>
              <a:t>1</a:t>
            </a:fld>
            <a:endParaRPr lang="en-GB"/>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23</a:t>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24</a:t>
            </a:fld>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25</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26</a:t>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27</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28</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29</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30</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31</a:t>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32</a:t>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33</a:t>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buFont typeface="Arial" pitchFamily="34" charset="0"/>
              <a:buChar char="•"/>
            </a:pPr>
            <a:endParaRPr lang="en-GB" dirty="0" smtClean="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34</a:t>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35</a:t>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smtClean="0"/>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36</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D43C5D3D-FCBD-4BC3-B584-CEE592F21443}" type="slidenum">
              <a:rPr lang="en-GB" smtClean="0"/>
              <a:pPr>
                <a:defRPr/>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9500"/>
            <a:ext cx="9085262" cy="1620838"/>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6250"/>
            <a:ext cx="7481888"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a:defRPr dirty="0" smtClean="0"/>
            </a:lvl1pPr>
          </a:lstStyle>
          <a:p>
            <a:pPr>
              <a:defRPr/>
            </a:pPr>
            <a:r>
              <a:rPr lang="en-GB" dirty="0" smtClean="0"/>
              <a:t>Tobacco and health in Wales</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dirty="0" smtClean="0"/>
              <a:t>Tobacco and health in Wales</a:t>
            </a:r>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3338" y="533400"/>
            <a:ext cx="2270125" cy="4749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533400"/>
            <a:ext cx="6662738" cy="474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dirty="0" smtClean="0"/>
              <a:t>Tobacco and health in Wales</a:t>
            </a:r>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046913" cy="762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838200" y="1447800"/>
            <a:ext cx="9085263" cy="3835400"/>
          </a:xfrm>
        </p:spPr>
        <p:txBody>
          <a:bodyPr/>
          <a:lstStyle/>
          <a:p>
            <a:pPr lvl="0"/>
            <a:endParaRPr lang="en-GB" noProof="0" smtClean="0"/>
          </a:p>
        </p:txBody>
      </p:sp>
      <p:sp>
        <p:nvSpPr>
          <p:cNvPr id="4" name="Rectangle 5"/>
          <p:cNvSpPr>
            <a:spLocks noGrp="1" noChangeArrowheads="1"/>
          </p:cNvSpPr>
          <p:nvPr>
            <p:ph type="ftr" sz="quarter" idx="10"/>
          </p:nvPr>
        </p:nvSpPr>
        <p:spPr>
          <a:ln/>
        </p:spPr>
        <p:txBody>
          <a:bodyPr/>
          <a:lstStyle>
            <a:lvl1pPr>
              <a:defRPr/>
            </a:lvl1pPr>
          </a:lstStyle>
          <a:p>
            <a:pPr>
              <a:defRPr/>
            </a:pPr>
            <a:r>
              <a:rPr lang="en-GB" dirty="0" smtClean="0"/>
              <a:t>Tobacco and health in Wales</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Footer Placeholder 3"/>
          <p:cNvSpPr>
            <a:spLocks noGrp="1"/>
          </p:cNvSpPr>
          <p:nvPr>
            <p:ph type="ftr" sz="quarter" idx="10"/>
          </p:nvPr>
        </p:nvSpPr>
        <p:spPr/>
        <p:txBody>
          <a:bodyPr/>
          <a:lstStyle>
            <a:lvl1pPr>
              <a:defRPr dirty="0" smtClean="0"/>
            </a:lvl1pPr>
          </a:lstStyle>
          <a:p>
            <a:pPr>
              <a:defRPr/>
            </a:pPr>
            <a:r>
              <a:rPr lang="en-GB" dirty="0" smtClean="0"/>
              <a:t>Tobacco and health in Wales</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85263"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85263"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dirty="0" smtClean="0"/>
              <a:t>Tobacco and health in Wales</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447800"/>
            <a:ext cx="4465638"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56238" y="1447800"/>
            <a:ext cx="4467225" cy="383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dirty="0" smtClean="0"/>
              <a:t>Tobacco and health in Wales</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18662"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2812"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8713"/>
            <a:ext cx="4722812"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29250" y="1692275"/>
            <a:ext cx="4724400"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29250" y="2398713"/>
            <a:ext cx="4724400" cy="43576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dirty="0" smtClean="0"/>
              <a:t>Tobacco and health in Wales</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dirty="0" smtClean="0"/>
              <a:t>Tobacco and health in Wales</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dirty="0" smtClean="0"/>
              <a:t>Tobacco and health in Wales</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6312"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8300" y="301625"/>
            <a:ext cx="5975350" cy="64547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6312" cy="5173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dirty="0" smtClean="0"/>
              <a:t>Tobacco and health in Wales</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4313"/>
            <a:ext cx="6413500" cy="623887"/>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3500"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2095500" y="5918200"/>
            <a:ext cx="6413500" cy="88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dirty="0" smtClean="0"/>
              <a:t>Tobacco and health in Wales</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1" descr="Title slide PHW Observ b-ground 2"/>
          <p:cNvPicPr>
            <a:picLocks noChangeAspect="1" noChangeArrowheads="1"/>
          </p:cNvPicPr>
          <p:nvPr/>
        </p:nvPicPr>
        <p:blipFill>
          <a:blip r:embed="rId14" cstate="print"/>
          <a:srcRect/>
          <a:stretch>
            <a:fillRect/>
          </a:stretch>
        </p:blipFill>
        <p:spPr bwMode="auto">
          <a:xfrm>
            <a:off x="-3175" y="0"/>
            <a:ext cx="10694988" cy="7561263"/>
          </a:xfrm>
          <a:prstGeom prst="rect">
            <a:avLst/>
          </a:prstGeom>
          <a:noFill/>
          <a:ln w="9525">
            <a:noFill/>
            <a:miter lim="800000"/>
            <a:headEnd/>
            <a:tailEnd/>
          </a:ln>
        </p:spPr>
      </p:pic>
      <p:sp>
        <p:nvSpPr>
          <p:cNvPr id="1027" name="Rectangle 3"/>
          <p:cNvSpPr>
            <a:spLocks noGrp="1" noChangeArrowheads="1"/>
          </p:cNvSpPr>
          <p:nvPr>
            <p:ph type="title"/>
          </p:nvPr>
        </p:nvSpPr>
        <p:spPr bwMode="auto">
          <a:xfrm>
            <a:off x="838200" y="533400"/>
            <a:ext cx="7046913"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lvl="0"/>
            <a:r>
              <a:rPr lang="en-GB" smtClean="0"/>
              <a:t>Click to edit Master title style</a:t>
            </a:r>
          </a:p>
        </p:txBody>
      </p:sp>
      <p:sp>
        <p:nvSpPr>
          <p:cNvPr id="1028" name="Rectangle 4"/>
          <p:cNvSpPr>
            <a:spLocks noGrp="1" noChangeArrowheads="1"/>
          </p:cNvSpPr>
          <p:nvPr>
            <p:ph type="body" idx="1"/>
          </p:nvPr>
        </p:nvSpPr>
        <p:spPr bwMode="auto">
          <a:xfrm>
            <a:off x="838200" y="1447800"/>
            <a:ext cx="9085263" cy="3835400"/>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9" name="Rectangle 5"/>
          <p:cNvSpPr>
            <a:spLocks noGrp="1" noChangeArrowheads="1"/>
          </p:cNvSpPr>
          <p:nvPr>
            <p:ph type="ftr" sz="quarter" idx="3"/>
          </p:nvPr>
        </p:nvSpPr>
        <p:spPr bwMode="auto">
          <a:xfrm>
            <a:off x="838200" y="6629400"/>
            <a:ext cx="65532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mtClean="0">
                <a:solidFill>
                  <a:schemeClr val="bg1"/>
                </a:solidFill>
                <a:latin typeface="+mn-lt"/>
              </a:defRPr>
            </a:lvl1pPr>
          </a:lstStyle>
          <a:p>
            <a:pPr>
              <a:defRPr/>
            </a:pPr>
            <a:r>
              <a:rPr lang="en-GB" dirty="0" smtClean="0"/>
              <a:t>Tobacco and health in Wales</a:t>
            </a:r>
            <a:endParaRPr lang="en-GB" dirty="0"/>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hf sldNum="0" hdr="0" dt="0"/>
  <p:txStyles>
    <p:titleStyle>
      <a:lvl1pPr algn="l" defTabSz="1042988" rtl="0" eaLnBrk="0" fontAlgn="base" hangingPunct="0">
        <a:spcBef>
          <a:spcPct val="0"/>
        </a:spcBef>
        <a:spcAft>
          <a:spcPct val="0"/>
        </a:spcAft>
        <a:defRPr sz="5000">
          <a:solidFill>
            <a:srgbClr val="423F74"/>
          </a:solidFill>
          <a:latin typeface="+mj-lt"/>
          <a:ea typeface="+mj-ea"/>
          <a:cs typeface="+mj-cs"/>
        </a:defRPr>
      </a:lvl1pPr>
      <a:lvl2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2pPr>
      <a:lvl3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3pPr>
      <a:lvl4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4pPr>
      <a:lvl5pPr algn="l" defTabSz="1042988" rtl="0" eaLnBrk="0" fontAlgn="base" hangingPunct="0">
        <a:spcBef>
          <a:spcPct val="0"/>
        </a:spcBef>
        <a:spcAft>
          <a:spcPct val="0"/>
        </a:spcAft>
        <a:defRPr sz="5000">
          <a:solidFill>
            <a:srgbClr val="423F74"/>
          </a:solidFill>
          <a:latin typeface="Verdana Bold" pitchFamily="1" charset="0"/>
          <a:ea typeface="ＭＳ Ｐゴシック" pitchFamily="1" charset="-128"/>
        </a:defRPr>
      </a:lvl5pPr>
      <a:lvl6pPr marL="457200" algn="l" defTabSz="1042988" rtl="0" fontAlgn="base">
        <a:spcBef>
          <a:spcPct val="0"/>
        </a:spcBef>
        <a:spcAft>
          <a:spcPct val="0"/>
        </a:spcAft>
        <a:defRPr sz="5000">
          <a:solidFill>
            <a:srgbClr val="423F74"/>
          </a:solidFill>
          <a:latin typeface="Verdana Bold" pitchFamily="1" charset="0"/>
          <a:ea typeface="ＭＳ Ｐゴシック" pitchFamily="1" charset="-128"/>
        </a:defRPr>
      </a:lvl6pPr>
      <a:lvl7pPr marL="914400" algn="l" defTabSz="1042988" rtl="0" fontAlgn="base">
        <a:spcBef>
          <a:spcPct val="0"/>
        </a:spcBef>
        <a:spcAft>
          <a:spcPct val="0"/>
        </a:spcAft>
        <a:defRPr sz="5000">
          <a:solidFill>
            <a:srgbClr val="423F74"/>
          </a:solidFill>
          <a:latin typeface="Verdana Bold" pitchFamily="1" charset="0"/>
          <a:ea typeface="ＭＳ Ｐゴシック" pitchFamily="1" charset="-128"/>
        </a:defRPr>
      </a:lvl7pPr>
      <a:lvl8pPr marL="1371600" algn="l" defTabSz="1042988" rtl="0" fontAlgn="base">
        <a:spcBef>
          <a:spcPct val="0"/>
        </a:spcBef>
        <a:spcAft>
          <a:spcPct val="0"/>
        </a:spcAft>
        <a:defRPr sz="5000">
          <a:solidFill>
            <a:srgbClr val="423F74"/>
          </a:solidFill>
          <a:latin typeface="Verdana Bold" pitchFamily="1" charset="0"/>
          <a:ea typeface="ＭＳ Ｐゴシック" pitchFamily="1" charset="-128"/>
        </a:defRPr>
      </a:lvl8pPr>
      <a:lvl9pPr marL="1828800" algn="l" defTabSz="1042988" rtl="0" fontAlgn="base">
        <a:spcBef>
          <a:spcPct val="0"/>
        </a:spcBef>
        <a:spcAft>
          <a:spcPct val="0"/>
        </a:spcAft>
        <a:defRPr sz="5000">
          <a:solidFill>
            <a:srgbClr val="423F74"/>
          </a:solidFill>
          <a:latin typeface="Verdana Bold" pitchFamily="1" charset="0"/>
          <a:ea typeface="ＭＳ Ｐゴシック" pitchFamily="1" charset="-128"/>
        </a:defRPr>
      </a:lvl9pPr>
    </p:titleStyle>
    <p:bodyStyle>
      <a:lvl1pPr marL="390525" indent="-390525" algn="l" defTabSz="1042988" rtl="0" eaLnBrk="0" fontAlgn="base" hangingPunct="0">
        <a:spcBef>
          <a:spcPct val="20000"/>
        </a:spcBef>
        <a:spcAft>
          <a:spcPct val="0"/>
        </a:spcAft>
        <a:buChar char="•"/>
        <a:defRPr sz="3600">
          <a:solidFill>
            <a:schemeClr val="tx1"/>
          </a:solidFill>
          <a:latin typeface="+mn-lt"/>
          <a:ea typeface="+mn-ea"/>
          <a:cs typeface="+mn-cs"/>
        </a:defRPr>
      </a:lvl1pPr>
      <a:lvl2pPr marL="847725" indent="-327025" algn="l" defTabSz="1042988" rtl="0" eaLnBrk="0" fontAlgn="base" hangingPunct="0">
        <a:spcBef>
          <a:spcPct val="20000"/>
        </a:spcBef>
        <a:spcAft>
          <a:spcPct val="0"/>
        </a:spcAft>
        <a:buChar char="–"/>
        <a:defRPr sz="3200">
          <a:solidFill>
            <a:schemeClr val="tx1"/>
          </a:solidFill>
          <a:latin typeface="+mn-lt"/>
          <a:ea typeface="+mn-ea"/>
        </a:defRPr>
      </a:lvl2pPr>
      <a:lvl3pPr marL="1303338" indent="-260350" algn="l" defTabSz="1042988" rtl="0" eaLnBrk="0" fontAlgn="base" hangingPunct="0">
        <a:spcBef>
          <a:spcPct val="20000"/>
        </a:spcBef>
        <a:spcAft>
          <a:spcPct val="0"/>
        </a:spcAft>
        <a:buChar char="•"/>
        <a:defRPr sz="2700">
          <a:solidFill>
            <a:schemeClr val="tx1"/>
          </a:solidFill>
          <a:latin typeface="+mn-lt"/>
          <a:ea typeface="+mn-ea"/>
        </a:defRPr>
      </a:lvl3pPr>
      <a:lvl4pPr marL="1825625" indent="-261938" algn="l" defTabSz="1042988" rtl="0" eaLnBrk="0" fontAlgn="base" hangingPunct="0">
        <a:spcBef>
          <a:spcPct val="20000"/>
        </a:spcBef>
        <a:spcAft>
          <a:spcPct val="0"/>
        </a:spcAft>
        <a:buChar char="–"/>
        <a:defRPr sz="2300">
          <a:solidFill>
            <a:schemeClr val="tx1"/>
          </a:solidFill>
          <a:latin typeface="+mn-lt"/>
          <a:ea typeface="+mn-ea"/>
        </a:defRPr>
      </a:lvl4pPr>
      <a:lvl5pPr marL="2346325" indent="-260350" algn="l" defTabSz="1042988" rtl="0" eaLnBrk="0" fontAlgn="base" hangingPunct="0">
        <a:spcBef>
          <a:spcPct val="20000"/>
        </a:spcBef>
        <a:spcAft>
          <a:spcPct val="0"/>
        </a:spcAft>
        <a:buChar char="»"/>
        <a:defRPr sz="2300">
          <a:solidFill>
            <a:schemeClr val="tx1"/>
          </a:solidFill>
          <a:latin typeface="+mn-lt"/>
          <a:ea typeface="+mn-ea"/>
        </a:defRPr>
      </a:lvl5pPr>
      <a:lvl6pPr marL="2803525" indent="-260350" algn="l" defTabSz="1042988" rtl="0" fontAlgn="base">
        <a:spcBef>
          <a:spcPct val="20000"/>
        </a:spcBef>
        <a:spcAft>
          <a:spcPct val="0"/>
        </a:spcAft>
        <a:buChar char="»"/>
        <a:defRPr sz="2300">
          <a:solidFill>
            <a:schemeClr val="tx1"/>
          </a:solidFill>
          <a:latin typeface="+mn-lt"/>
          <a:ea typeface="+mn-ea"/>
        </a:defRPr>
      </a:lvl6pPr>
      <a:lvl7pPr marL="3260725" indent="-260350" algn="l" defTabSz="1042988" rtl="0" fontAlgn="base">
        <a:spcBef>
          <a:spcPct val="20000"/>
        </a:spcBef>
        <a:spcAft>
          <a:spcPct val="0"/>
        </a:spcAft>
        <a:buChar char="»"/>
        <a:defRPr sz="2300">
          <a:solidFill>
            <a:schemeClr val="tx1"/>
          </a:solidFill>
          <a:latin typeface="+mn-lt"/>
          <a:ea typeface="+mn-ea"/>
        </a:defRPr>
      </a:lvl7pPr>
      <a:lvl8pPr marL="3717925" indent="-260350" algn="l" defTabSz="1042988" rtl="0" fontAlgn="base">
        <a:spcBef>
          <a:spcPct val="20000"/>
        </a:spcBef>
        <a:spcAft>
          <a:spcPct val="0"/>
        </a:spcAft>
        <a:buChar char="»"/>
        <a:defRPr sz="2300">
          <a:solidFill>
            <a:schemeClr val="tx1"/>
          </a:solidFill>
          <a:latin typeface="+mn-lt"/>
          <a:ea typeface="+mn-ea"/>
        </a:defRPr>
      </a:lvl8pPr>
      <a:lvl9pPr marL="4175125" indent="-260350" algn="l" defTabSz="1042988" rtl="0" fontAlgn="base">
        <a:spcBef>
          <a:spcPct val="20000"/>
        </a:spcBef>
        <a:spcAft>
          <a:spcPct val="0"/>
        </a:spcAft>
        <a:buChar char="»"/>
        <a:defRPr sz="23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www.wales.nhs.uk/sitesplus/922/page/59800" TargetMode="Externa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mailto:publichealthwalesobservatory@wales.nhs.uk"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16" descr="Title slide PHW Observ b-ground 1"/>
          <p:cNvPicPr>
            <a:picLocks noChangeAspect="1" noChangeArrowheads="1"/>
          </p:cNvPicPr>
          <p:nvPr/>
        </p:nvPicPr>
        <p:blipFill>
          <a:blip r:embed="rId3" cstate="print"/>
          <a:srcRect/>
          <a:stretch>
            <a:fillRect/>
          </a:stretch>
        </p:blipFill>
        <p:spPr bwMode="auto">
          <a:xfrm>
            <a:off x="0" y="1587"/>
            <a:ext cx="10694988" cy="7561263"/>
          </a:xfrm>
          <a:prstGeom prst="rect">
            <a:avLst/>
          </a:prstGeom>
          <a:noFill/>
          <a:ln w="9525">
            <a:noFill/>
            <a:miter lim="800000"/>
            <a:headEnd/>
            <a:tailEnd/>
          </a:ln>
        </p:spPr>
      </p:pic>
      <p:sp>
        <p:nvSpPr>
          <p:cNvPr id="4100" name="Rectangle 5"/>
          <p:cNvSpPr>
            <a:spLocks noGrp="1" noChangeArrowheads="1"/>
          </p:cNvSpPr>
          <p:nvPr>
            <p:ph type="title"/>
          </p:nvPr>
        </p:nvSpPr>
        <p:spPr>
          <a:xfrm>
            <a:off x="700849" y="4852995"/>
            <a:ext cx="9610725" cy="1447800"/>
          </a:xfrm>
          <a:noFill/>
        </p:spPr>
        <p:txBody>
          <a:bodyPr/>
          <a:lstStyle/>
          <a:p>
            <a:pPr eaLnBrk="1" hangingPunct="1"/>
            <a:r>
              <a:rPr lang="en-GB" sz="4000" dirty="0" smtClean="0">
                <a:solidFill>
                  <a:schemeClr val="bg1"/>
                </a:solidFill>
              </a:rPr>
              <a:t>Tobacco and health in Wales</a:t>
            </a:r>
            <a:endParaRPr lang="en-GB" sz="4000" dirty="0" smtClean="0"/>
          </a:p>
        </p:txBody>
      </p:sp>
      <p:sp>
        <p:nvSpPr>
          <p:cNvPr id="4101" name="Rectangle 6"/>
          <p:cNvSpPr>
            <a:spLocks noChangeArrowheads="1"/>
          </p:cNvSpPr>
          <p:nvPr/>
        </p:nvSpPr>
        <p:spPr bwMode="auto">
          <a:xfrm>
            <a:off x="700849" y="4067177"/>
            <a:ext cx="9525000" cy="762000"/>
          </a:xfrm>
          <a:prstGeom prst="rect">
            <a:avLst/>
          </a:prstGeom>
          <a:noFill/>
          <a:ln w="9525">
            <a:noFill/>
            <a:miter lim="800000"/>
            <a:headEnd/>
            <a:tailEnd/>
          </a:ln>
        </p:spPr>
        <p:txBody>
          <a:bodyPr lIns="104287" tIns="52144" rIns="104287" bIns="52144" anchor="ctr"/>
          <a:lstStyle/>
          <a:p>
            <a:r>
              <a:rPr lang="en-GB" sz="2800" dirty="0" smtClean="0">
                <a:solidFill>
                  <a:schemeClr val="bg1"/>
                </a:solidFill>
                <a:latin typeface="Verdana" pitchFamily="34" charset="0"/>
              </a:rPr>
              <a:t>June 2012</a:t>
            </a:r>
            <a:endParaRPr lang="en-GB" sz="28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411" y="352401"/>
            <a:ext cx="9429816" cy="1000132"/>
          </a:xfrm>
        </p:spPr>
        <p:txBody>
          <a:bodyPr/>
          <a:lstStyle/>
          <a:p>
            <a:r>
              <a:rPr lang="en-GB" sz="2800" dirty="0" smtClean="0"/>
              <a:t>Smoking prevalence 1978-2010 (General Lifestyle Survey)</a:t>
            </a:r>
            <a:endParaRPr lang="en-GB" sz="2800" dirty="0"/>
          </a:p>
        </p:txBody>
      </p:sp>
      <p:sp>
        <p:nvSpPr>
          <p:cNvPr id="4" name="Footer Placeholder 3"/>
          <p:cNvSpPr>
            <a:spLocks noGrp="1"/>
          </p:cNvSpPr>
          <p:nvPr>
            <p:ph type="ftr" sz="quarter" idx="10"/>
          </p:nvPr>
        </p:nvSpPr>
        <p:spPr/>
        <p:txBody>
          <a:bodyPr/>
          <a:lstStyle/>
          <a:p>
            <a:pPr>
              <a:defRPr/>
            </a:pPr>
            <a:r>
              <a:rPr lang="en-GB" dirty="0"/>
              <a:t>Tobacco and health in </a:t>
            </a:r>
            <a:r>
              <a:rPr lang="en-GB" dirty="0" smtClean="0"/>
              <a:t>Wales</a:t>
            </a:r>
            <a:endParaRPr lang="en-GB" dirty="0"/>
          </a:p>
        </p:txBody>
      </p:sp>
      <p:pic>
        <p:nvPicPr>
          <p:cNvPr id="8" name="Picture 2" descr="P:\Health Intelligence\Information resources\Information products\Smoking profile\Design\Sample page\PagesFromPhotoshopMediumRes\Eng Smoking Report 14-6-11.jpg"/>
          <p:cNvPicPr>
            <a:picLocks noChangeAspect="1" noChangeArrowheads="1"/>
          </p:cNvPicPr>
          <p:nvPr/>
        </p:nvPicPr>
        <p:blipFill>
          <a:blip r:embed="rId3" cstate="print"/>
          <a:srcRect/>
          <a:stretch>
            <a:fillRect/>
          </a:stretch>
        </p:blipFill>
        <p:spPr bwMode="auto">
          <a:xfrm>
            <a:off x="486535" y="1781161"/>
            <a:ext cx="5303026" cy="4000528"/>
          </a:xfrm>
          <a:prstGeom prst="rect">
            <a:avLst/>
          </a:prstGeom>
          <a:noFill/>
        </p:spPr>
      </p:pic>
      <p:sp>
        <p:nvSpPr>
          <p:cNvPr id="9" name="Content Placeholder 2"/>
          <p:cNvSpPr>
            <a:spLocks noGrp="1"/>
          </p:cNvSpPr>
          <p:nvPr>
            <p:ph idx="1"/>
          </p:nvPr>
        </p:nvSpPr>
        <p:spPr>
          <a:xfrm>
            <a:off x="5830854" y="1709723"/>
            <a:ext cx="4857784" cy="4762517"/>
          </a:xfrm>
        </p:spPr>
        <p:txBody>
          <a:bodyPr/>
          <a:lstStyle/>
          <a:p>
            <a:r>
              <a:rPr lang="en-US" sz="2400" dirty="0" smtClean="0"/>
              <a:t>Smoking prevalence has fallen considerably since the 1970s but the decline has slowed in recent years</a:t>
            </a:r>
          </a:p>
          <a:p>
            <a:r>
              <a:rPr lang="en-US" sz="2400" dirty="0" smtClean="0"/>
              <a:t>Recent estimates of prevalence from the General Lifestyle Survey (figure 4) are less robust than those from the Welsh Health Survey (figure 5, next slide)</a:t>
            </a:r>
          </a:p>
          <a:p>
            <a:endParaRPr lang="en-US" sz="24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Tobacco and health in </a:t>
            </a:r>
            <a:r>
              <a:rPr lang="en-GB" dirty="0" smtClean="0"/>
              <a:t>Wales</a:t>
            </a:r>
            <a:endParaRPr lang="en-GB" dirty="0"/>
          </a:p>
        </p:txBody>
      </p:sp>
      <p:pic>
        <p:nvPicPr>
          <p:cNvPr id="7170" name="Picture 2" descr="P:\Health Intelligence\Information resources\Information products\Smoking profile\Design\Sample page\PagesFromPhotoshopMediumRes\Eng Smoking Report 14-6-12.jpg"/>
          <p:cNvPicPr>
            <a:picLocks noChangeAspect="1" noChangeArrowheads="1"/>
          </p:cNvPicPr>
          <p:nvPr/>
        </p:nvPicPr>
        <p:blipFill>
          <a:blip r:embed="rId3" cstate="print"/>
          <a:srcRect/>
          <a:stretch>
            <a:fillRect/>
          </a:stretch>
        </p:blipFill>
        <p:spPr bwMode="auto">
          <a:xfrm>
            <a:off x="629411" y="2138351"/>
            <a:ext cx="4500898" cy="2585622"/>
          </a:xfrm>
          <a:prstGeom prst="rect">
            <a:avLst/>
          </a:prstGeom>
          <a:noFill/>
        </p:spPr>
      </p:pic>
      <p:sp>
        <p:nvSpPr>
          <p:cNvPr id="9" name="Content Placeholder 2"/>
          <p:cNvSpPr>
            <a:spLocks noGrp="1"/>
          </p:cNvSpPr>
          <p:nvPr>
            <p:ph idx="1"/>
          </p:nvPr>
        </p:nvSpPr>
        <p:spPr>
          <a:xfrm>
            <a:off x="5415757" y="1924037"/>
            <a:ext cx="4857784" cy="4762517"/>
          </a:xfrm>
        </p:spPr>
        <p:txBody>
          <a:bodyPr/>
          <a:lstStyle/>
          <a:p>
            <a:r>
              <a:rPr lang="en-US" sz="2400" dirty="0" smtClean="0"/>
              <a:t>Currently around 23 per cent of the adult population of Wales are smoking daily or occasionally</a:t>
            </a:r>
          </a:p>
          <a:p>
            <a:r>
              <a:rPr lang="en-US" sz="2400" dirty="0" smtClean="0"/>
              <a:t>The Tobacco Control Action Plan for Wales sets a target of 16 per cent prevalence by 2020</a:t>
            </a:r>
          </a:p>
          <a:p>
            <a:endParaRPr lang="en-US" sz="2400" dirty="0" smtClean="0"/>
          </a:p>
        </p:txBody>
      </p:sp>
      <p:sp>
        <p:nvSpPr>
          <p:cNvPr id="6" name="Title 1"/>
          <p:cNvSpPr txBox="1">
            <a:spLocks/>
          </p:cNvSpPr>
          <p:nvPr/>
        </p:nvSpPr>
        <p:spPr bwMode="auto">
          <a:xfrm>
            <a:off x="700849" y="495277"/>
            <a:ext cx="9429816" cy="1000132"/>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0" fontAlgn="base" latinLnBrk="0" hangingPunct="0">
              <a:lnSpc>
                <a:spcPct val="100000"/>
              </a:lnSpc>
              <a:spcBef>
                <a:spcPct val="0"/>
              </a:spcBef>
              <a:spcAft>
                <a:spcPct val="0"/>
              </a:spcAft>
              <a:buClrTx/>
              <a:buSzTx/>
              <a:buFontTx/>
              <a:buNone/>
              <a:tabLst/>
              <a:defRPr/>
            </a:pPr>
            <a:r>
              <a:rPr kumimoji="0" lang="en-GB" sz="2800" b="0" i="0" u="none" strike="noStrike" kern="0" cap="none" spc="0" normalizeH="0" baseline="0" noProof="0" dirty="0" smtClean="0">
                <a:ln>
                  <a:noFill/>
                </a:ln>
                <a:solidFill>
                  <a:srgbClr val="423F74"/>
                </a:solidFill>
                <a:effectLst/>
                <a:uLnTx/>
                <a:uFillTx/>
                <a:latin typeface="+mj-lt"/>
                <a:ea typeface="+mj-ea"/>
                <a:cs typeface="+mj-cs"/>
              </a:rPr>
              <a:t>Smoking prevalence 2003/04-2010 (</a:t>
            </a:r>
            <a:r>
              <a:rPr lang="en-GB" sz="2800" kern="0" dirty="0" smtClean="0">
                <a:solidFill>
                  <a:srgbClr val="423F74"/>
                </a:solidFill>
                <a:latin typeface="+mj-lt"/>
                <a:ea typeface="+mj-ea"/>
                <a:cs typeface="+mj-cs"/>
              </a:rPr>
              <a:t>Welsh Health </a:t>
            </a:r>
            <a:r>
              <a:rPr kumimoji="0" lang="en-GB" sz="2800" b="0" i="0" u="none" strike="noStrike" kern="0" cap="none" spc="0" normalizeH="0" baseline="0" noProof="0" dirty="0" smtClean="0">
                <a:ln>
                  <a:noFill/>
                </a:ln>
                <a:solidFill>
                  <a:srgbClr val="423F74"/>
                </a:solidFill>
                <a:effectLst/>
                <a:uLnTx/>
                <a:uFillTx/>
                <a:latin typeface="+mj-lt"/>
                <a:ea typeface="+mj-ea"/>
                <a:cs typeface="+mj-cs"/>
              </a:rPr>
              <a:t>Survey)</a:t>
            </a:r>
            <a:endParaRPr kumimoji="0" lang="en-GB" sz="2800" b="0" i="0" u="none" strike="noStrike" kern="0" cap="none" spc="0" normalizeH="0" baseline="0" noProof="0" dirty="0">
              <a:ln>
                <a:noFill/>
              </a:ln>
              <a:solidFill>
                <a:srgbClr val="423F7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Key message 3</a:t>
            </a:r>
            <a:endParaRPr lang="en-GB" sz="3600" dirty="0"/>
          </a:p>
        </p:txBody>
      </p:sp>
      <p:sp>
        <p:nvSpPr>
          <p:cNvPr id="3" name="Content Placeholder 2"/>
          <p:cNvSpPr>
            <a:spLocks noGrp="1"/>
          </p:cNvSpPr>
          <p:nvPr>
            <p:ph idx="1"/>
          </p:nvPr>
        </p:nvSpPr>
        <p:spPr>
          <a:xfrm>
            <a:off x="838200" y="1447799"/>
            <a:ext cx="9085263" cy="4333889"/>
          </a:xfrm>
        </p:spPr>
        <p:txBody>
          <a:bodyPr/>
          <a:lstStyle/>
          <a:p>
            <a:pPr marL="0" indent="0">
              <a:buNone/>
            </a:pPr>
            <a:r>
              <a:rPr lang="en-GB" sz="2600" dirty="0" smtClean="0"/>
              <a:t>“</a:t>
            </a:r>
            <a:r>
              <a:rPr lang="en-GB" sz="2800" dirty="0" smtClean="0"/>
              <a:t>Overall, smoking is more common in males than in females, although in children and young people the reverse is true.  Rates of smoking in males aged 25-34 and 35-44 are particularly high (37 per cent and 31 per cent respectively) and have not reduced appreciably in the last seven years.  Latest estimates suggest that around one in six girls aged 15-16 are regular smokers, compared to one in nine boys. Smokers in this age group reported starting at an average of just 12 years of age.”</a:t>
            </a:r>
          </a:p>
          <a:p>
            <a:pPr marL="0" lvl="0" indent="0">
              <a:buNone/>
            </a:pPr>
            <a:endParaRPr lang="en-GB" sz="2800" dirty="0" smtClean="0"/>
          </a:p>
          <a:p>
            <a:pPr marL="0" lvl="0" indent="0">
              <a:buNone/>
            </a:pPr>
            <a:endParaRPr lang="en-GB" sz="2600" dirty="0" smtClean="0"/>
          </a:p>
          <a:p>
            <a:pPr marL="0" indent="0">
              <a:buNone/>
            </a:pPr>
            <a:endParaRPr lang="en-GB" sz="2600" dirty="0"/>
          </a:p>
        </p:txBody>
      </p:sp>
      <p:sp>
        <p:nvSpPr>
          <p:cNvPr id="4" name="Footer Placeholder 3"/>
          <p:cNvSpPr>
            <a:spLocks noGrp="1"/>
          </p:cNvSpPr>
          <p:nvPr>
            <p:ph type="ftr" sz="quarter" idx="10"/>
          </p:nvPr>
        </p:nvSpPr>
        <p:spPr/>
        <p:txBody>
          <a:bodyPr/>
          <a:lstStyle/>
          <a:p>
            <a:pPr>
              <a:defRPr/>
            </a:pPr>
            <a:r>
              <a:rPr lang="en-GB" dirty="0" smtClean="0"/>
              <a:t>Tobacco and health in Wales</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411" y="566715"/>
            <a:ext cx="9429816" cy="1000132"/>
          </a:xfrm>
        </p:spPr>
        <p:txBody>
          <a:bodyPr/>
          <a:lstStyle/>
          <a:p>
            <a:r>
              <a:rPr lang="en-GB" sz="2800" dirty="0" smtClean="0"/>
              <a:t>Smoking prevalence by age, 2003/04 and 2010</a:t>
            </a:r>
            <a:endParaRPr lang="en-GB" sz="2800" dirty="0"/>
          </a:p>
        </p:txBody>
      </p:sp>
      <p:sp>
        <p:nvSpPr>
          <p:cNvPr id="4" name="Footer Placeholder 3"/>
          <p:cNvSpPr>
            <a:spLocks noGrp="1"/>
          </p:cNvSpPr>
          <p:nvPr>
            <p:ph type="ftr" sz="quarter" idx="10"/>
          </p:nvPr>
        </p:nvSpPr>
        <p:spPr/>
        <p:txBody>
          <a:bodyPr/>
          <a:lstStyle/>
          <a:p>
            <a:pPr>
              <a:defRPr/>
            </a:pPr>
            <a:r>
              <a:rPr lang="en-GB" dirty="0"/>
              <a:t>Tobacco and health in </a:t>
            </a:r>
            <a:r>
              <a:rPr lang="en-GB" dirty="0" smtClean="0"/>
              <a:t>Wales</a:t>
            </a:r>
            <a:endParaRPr lang="en-GB" dirty="0"/>
          </a:p>
        </p:txBody>
      </p:sp>
      <p:pic>
        <p:nvPicPr>
          <p:cNvPr id="8194" name="Picture 2" descr="P:\Health Intelligence\Information resources\Information products\Smoking profile\Design\Sample page\PagesFromPhotoshopMediumRes\Eng Smoking Report 14-6-12.jpg"/>
          <p:cNvPicPr>
            <a:picLocks noChangeAspect="1" noChangeArrowheads="1"/>
          </p:cNvPicPr>
          <p:nvPr/>
        </p:nvPicPr>
        <p:blipFill>
          <a:blip r:embed="rId3" cstate="print"/>
          <a:srcRect/>
          <a:stretch>
            <a:fillRect/>
          </a:stretch>
        </p:blipFill>
        <p:spPr bwMode="auto">
          <a:xfrm>
            <a:off x="1915295" y="3638549"/>
            <a:ext cx="6589267" cy="2535870"/>
          </a:xfrm>
          <a:prstGeom prst="rect">
            <a:avLst/>
          </a:prstGeom>
          <a:noFill/>
        </p:spPr>
      </p:pic>
      <p:sp>
        <p:nvSpPr>
          <p:cNvPr id="8" name="Content Placeholder 2"/>
          <p:cNvSpPr>
            <a:spLocks noGrp="1"/>
          </p:cNvSpPr>
          <p:nvPr>
            <p:ph idx="1"/>
          </p:nvPr>
        </p:nvSpPr>
        <p:spPr>
          <a:xfrm>
            <a:off x="629411" y="1781161"/>
            <a:ext cx="9715568" cy="2357453"/>
          </a:xfrm>
        </p:spPr>
        <p:txBody>
          <a:bodyPr/>
          <a:lstStyle/>
          <a:p>
            <a:r>
              <a:rPr lang="en-US" sz="2400" dirty="0" smtClean="0"/>
              <a:t>Smoking prevalence continues to be high in young men, reaching 37 per cent in 25-34s, and shows little sign of decreasing since 2003/04</a:t>
            </a:r>
          </a:p>
          <a:p>
            <a:endParaRPr lang="en-US" sz="2400" dirty="0" smtClean="0"/>
          </a:p>
          <a:p>
            <a:endParaRPr lang="en-US" sz="24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411" y="352401"/>
            <a:ext cx="9429816" cy="1000132"/>
          </a:xfrm>
        </p:spPr>
        <p:txBody>
          <a:bodyPr/>
          <a:lstStyle/>
          <a:p>
            <a:r>
              <a:rPr lang="en-GB" sz="2800" dirty="0" smtClean="0"/>
              <a:t>Smoking prevalence in 15 year-olds, 2009/10</a:t>
            </a:r>
            <a:endParaRPr lang="en-GB" sz="2800" dirty="0"/>
          </a:p>
        </p:txBody>
      </p:sp>
      <p:sp>
        <p:nvSpPr>
          <p:cNvPr id="4" name="Footer Placeholder 3"/>
          <p:cNvSpPr>
            <a:spLocks noGrp="1"/>
          </p:cNvSpPr>
          <p:nvPr>
            <p:ph type="ftr" sz="quarter" idx="10"/>
          </p:nvPr>
        </p:nvSpPr>
        <p:spPr/>
        <p:txBody>
          <a:bodyPr/>
          <a:lstStyle/>
          <a:p>
            <a:pPr>
              <a:defRPr/>
            </a:pPr>
            <a:r>
              <a:rPr lang="en-GB" dirty="0"/>
              <a:t>Tobacco and health in </a:t>
            </a:r>
            <a:r>
              <a:rPr lang="en-GB" dirty="0" smtClean="0"/>
              <a:t>Wales</a:t>
            </a:r>
            <a:endParaRPr lang="en-GB" dirty="0"/>
          </a:p>
        </p:txBody>
      </p:sp>
      <p:sp>
        <p:nvSpPr>
          <p:cNvPr id="8" name="Content Placeholder 2"/>
          <p:cNvSpPr>
            <a:spLocks noGrp="1"/>
          </p:cNvSpPr>
          <p:nvPr>
            <p:ph idx="1"/>
          </p:nvPr>
        </p:nvSpPr>
        <p:spPr>
          <a:xfrm>
            <a:off x="5630071" y="1709723"/>
            <a:ext cx="4714908" cy="4286280"/>
          </a:xfrm>
        </p:spPr>
        <p:txBody>
          <a:bodyPr/>
          <a:lstStyle/>
          <a:p>
            <a:r>
              <a:rPr lang="en-US" sz="2400" dirty="0" smtClean="0"/>
              <a:t>16 per cent of girls report to be smoking at least once a week, compared to 11 per cent of boys</a:t>
            </a:r>
          </a:p>
          <a:p>
            <a:r>
              <a:rPr lang="en-US" sz="2400" dirty="0" smtClean="0"/>
              <a:t>Wales figure for girls is highest of all UK nations</a:t>
            </a:r>
          </a:p>
          <a:p>
            <a:r>
              <a:rPr lang="en-US" sz="2400" dirty="0" smtClean="0"/>
              <a:t>The prevalence of smoking in 15 year-old boys and girls has shown a downward trend in recent years</a:t>
            </a:r>
          </a:p>
          <a:p>
            <a:endParaRPr lang="en-US" sz="2400" dirty="0" smtClean="0"/>
          </a:p>
          <a:p>
            <a:endParaRPr lang="en-US" sz="2400" dirty="0" smtClean="0"/>
          </a:p>
        </p:txBody>
      </p:sp>
      <p:pic>
        <p:nvPicPr>
          <p:cNvPr id="9218" name="Picture 2" descr="P:\Health Intelligence\Information resources\Information products\Smoking profile\Design\Sample page\PagesFromPhotoshopMediumRes\Eng Smoking Report 14-6-20.jpg"/>
          <p:cNvPicPr>
            <a:picLocks noChangeAspect="1" noChangeArrowheads="1"/>
          </p:cNvPicPr>
          <p:nvPr/>
        </p:nvPicPr>
        <p:blipFill>
          <a:blip r:embed="rId3" cstate="print"/>
          <a:srcRect/>
          <a:stretch>
            <a:fillRect/>
          </a:stretch>
        </p:blipFill>
        <p:spPr bwMode="auto">
          <a:xfrm>
            <a:off x="843725" y="1924037"/>
            <a:ext cx="4621349" cy="3857652"/>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Key message 4</a:t>
            </a:r>
            <a:endParaRPr lang="en-GB" sz="3600" dirty="0"/>
          </a:p>
        </p:txBody>
      </p:sp>
      <p:sp>
        <p:nvSpPr>
          <p:cNvPr id="3" name="Content Placeholder 2"/>
          <p:cNvSpPr>
            <a:spLocks noGrp="1"/>
          </p:cNvSpPr>
          <p:nvPr>
            <p:ph idx="1"/>
          </p:nvPr>
        </p:nvSpPr>
        <p:spPr>
          <a:xfrm>
            <a:off x="838200" y="1447799"/>
            <a:ext cx="9085263" cy="4333889"/>
          </a:xfrm>
        </p:spPr>
        <p:txBody>
          <a:bodyPr/>
          <a:lstStyle/>
          <a:p>
            <a:pPr marL="0" lvl="0" indent="0">
              <a:buNone/>
            </a:pPr>
            <a:r>
              <a:rPr lang="en-GB" sz="2600" dirty="0" smtClean="0"/>
              <a:t>“</a:t>
            </a:r>
            <a:r>
              <a:rPr lang="en-GB" sz="2800" dirty="0" smtClean="0"/>
              <a:t>Smoking rates are highest in the most deprived areas of Wales.  More than 40 per cent of people who have never worked or are unemployed are current smokers, with no recent signs of this figure decreasing.  Smoking rates in managerial and professional groups continue to fall.  These trends are likely to contribute to widening health inequalities in the future.”</a:t>
            </a:r>
          </a:p>
          <a:p>
            <a:pPr marL="0" lvl="0" indent="0">
              <a:buNone/>
            </a:pPr>
            <a:endParaRPr lang="en-GB" sz="2800" dirty="0" smtClean="0"/>
          </a:p>
          <a:p>
            <a:pPr marL="0" lvl="0" indent="0">
              <a:buNone/>
            </a:pPr>
            <a:endParaRPr lang="en-GB" sz="2600" dirty="0" smtClean="0"/>
          </a:p>
          <a:p>
            <a:pPr marL="0" indent="0">
              <a:buNone/>
            </a:pPr>
            <a:endParaRPr lang="en-GB" sz="2600" dirty="0"/>
          </a:p>
        </p:txBody>
      </p:sp>
      <p:sp>
        <p:nvSpPr>
          <p:cNvPr id="4" name="Footer Placeholder 3"/>
          <p:cNvSpPr>
            <a:spLocks noGrp="1"/>
          </p:cNvSpPr>
          <p:nvPr>
            <p:ph type="ftr" sz="quarter" idx="10"/>
          </p:nvPr>
        </p:nvSpPr>
        <p:spPr/>
        <p:txBody>
          <a:bodyPr/>
          <a:lstStyle/>
          <a:p>
            <a:pPr>
              <a:defRPr/>
            </a:pPr>
            <a:r>
              <a:rPr lang="en-GB" dirty="0" smtClean="0"/>
              <a:t>Tobacco and health in Wales</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411" y="352401"/>
            <a:ext cx="9429816" cy="1000132"/>
          </a:xfrm>
        </p:spPr>
        <p:txBody>
          <a:bodyPr/>
          <a:lstStyle/>
          <a:p>
            <a:r>
              <a:rPr lang="en-GB" sz="2800" dirty="0" smtClean="0"/>
              <a:t>Smoking prevalence at Upper Super Output Area (USOA) level, 2003/04-2010</a:t>
            </a:r>
            <a:endParaRPr lang="en-GB" sz="2800" dirty="0"/>
          </a:p>
        </p:txBody>
      </p:sp>
      <p:sp>
        <p:nvSpPr>
          <p:cNvPr id="4" name="Footer Placeholder 3"/>
          <p:cNvSpPr>
            <a:spLocks noGrp="1"/>
          </p:cNvSpPr>
          <p:nvPr>
            <p:ph type="ftr" sz="quarter" idx="10"/>
          </p:nvPr>
        </p:nvSpPr>
        <p:spPr/>
        <p:txBody>
          <a:bodyPr/>
          <a:lstStyle/>
          <a:p>
            <a:pPr>
              <a:defRPr/>
            </a:pPr>
            <a:r>
              <a:rPr lang="en-GB" dirty="0"/>
              <a:t>Tobacco and health in </a:t>
            </a:r>
            <a:r>
              <a:rPr lang="en-GB" dirty="0" smtClean="0"/>
              <a:t>Wales</a:t>
            </a:r>
            <a:endParaRPr lang="en-GB" dirty="0"/>
          </a:p>
        </p:txBody>
      </p:sp>
      <p:sp>
        <p:nvSpPr>
          <p:cNvPr id="8" name="Content Placeholder 2"/>
          <p:cNvSpPr>
            <a:spLocks noGrp="1"/>
          </p:cNvSpPr>
          <p:nvPr>
            <p:ph idx="1"/>
          </p:nvPr>
        </p:nvSpPr>
        <p:spPr>
          <a:xfrm>
            <a:off x="343659" y="1638285"/>
            <a:ext cx="5143536" cy="4500594"/>
          </a:xfrm>
        </p:spPr>
        <p:txBody>
          <a:bodyPr/>
          <a:lstStyle/>
          <a:p>
            <a:r>
              <a:rPr lang="en-US" sz="2400" dirty="0" smtClean="0"/>
              <a:t>Smoking prevalence is highest in the most deprived areas of Wales (e.g. South Wales Valleys)</a:t>
            </a:r>
          </a:p>
          <a:p>
            <a:r>
              <a:rPr lang="en-US" sz="2400" dirty="0" smtClean="0"/>
              <a:t>Prevalence is as low as around 14 per cent in the Gower area of Swansea</a:t>
            </a:r>
          </a:p>
          <a:p>
            <a:r>
              <a:rPr lang="en-US" sz="2400" dirty="0" smtClean="0"/>
              <a:t>USOAs are geographically-defined areas used to show statistical information, with an average population of around 30,000</a:t>
            </a:r>
          </a:p>
          <a:p>
            <a:endParaRPr lang="en-US" sz="2400" dirty="0" smtClean="0"/>
          </a:p>
          <a:p>
            <a:endParaRPr lang="en-US" sz="2400" dirty="0" smtClean="0"/>
          </a:p>
        </p:txBody>
      </p:sp>
      <p:pic>
        <p:nvPicPr>
          <p:cNvPr id="11267" name="Picture 3" descr="P:\Health Intelligence\Information resources\Information products\Smoking profile\Design\Sample page\PagesFromPhotoshopMediumRes\Eng Smoking Report 14-6-15.jpg"/>
          <p:cNvPicPr>
            <a:picLocks noChangeAspect="1" noChangeArrowheads="1"/>
          </p:cNvPicPr>
          <p:nvPr/>
        </p:nvPicPr>
        <p:blipFill>
          <a:blip r:embed="rId3" cstate="print"/>
          <a:srcRect/>
          <a:stretch>
            <a:fillRect/>
          </a:stretch>
        </p:blipFill>
        <p:spPr bwMode="auto">
          <a:xfrm>
            <a:off x="6130137" y="1373607"/>
            <a:ext cx="3714776" cy="5098712"/>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411" y="638153"/>
            <a:ext cx="9429816" cy="1000132"/>
          </a:xfrm>
        </p:spPr>
        <p:txBody>
          <a:bodyPr/>
          <a:lstStyle/>
          <a:p>
            <a:r>
              <a:rPr lang="en-GB" sz="2800" dirty="0" smtClean="0"/>
              <a:t>Trend in smoking prevalence by household National Statistics Socio-Economic Classification, 2003/04-2010</a:t>
            </a:r>
            <a:endParaRPr lang="en-GB" sz="2800" dirty="0"/>
          </a:p>
        </p:txBody>
      </p:sp>
      <p:sp>
        <p:nvSpPr>
          <p:cNvPr id="4" name="Footer Placeholder 3"/>
          <p:cNvSpPr>
            <a:spLocks noGrp="1"/>
          </p:cNvSpPr>
          <p:nvPr>
            <p:ph type="ftr" sz="quarter" idx="10"/>
          </p:nvPr>
        </p:nvSpPr>
        <p:spPr/>
        <p:txBody>
          <a:bodyPr/>
          <a:lstStyle/>
          <a:p>
            <a:pPr>
              <a:defRPr/>
            </a:pPr>
            <a:r>
              <a:rPr lang="en-GB" dirty="0"/>
              <a:t>Tobacco and health in </a:t>
            </a:r>
            <a:r>
              <a:rPr lang="en-GB" dirty="0" smtClean="0"/>
              <a:t>Wales</a:t>
            </a:r>
            <a:endParaRPr lang="en-GB" dirty="0"/>
          </a:p>
        </p:txBody>
      </p:sp>
      <p:sp>
        <p:nvSpPr>
          <p:cNvPr id="8" name="Content Placeholder 2"/>
          <p:cNvSpPr>
            <a:spLocks noGrp="1"/>
          </p:cNvSpPr>
          <p:nvPr>
            <p:ph idx="1"/>
          </p:nvPr>
        </p:nvSpPr>
        <p:spPr>
          <a:xfrm>
            <a:off x="5844385" y="2209789"/>
            <a:ext cx="4572032" cy="3929090"/>
          </a:xfrm>
        </p:spPr>
        <p:txBody>
          <a:bodyPr/>
          <a:lstStyle/>
          <a:p>
            <a:r>
              <a:rPr lang="en-US" sz="2400" dirty="0" smtClean="0"/>
              <a:t>Smoking prevalence in the “never worked or are long-term unemployed” group was 44 per cent in 2010, having been 41 per cent in 2003/04.</a:t>
            </a:r>
          </a:p>
          <a:p>
            <a:r>
              <a:rPr lang="en-US" sz="2400" dirty="0" smtClean="0"/>
              <a:t>In the “managerial and professional occupations” group, prevalence fell to 14% in 2010</a:t>
            </a:r>
          </a:p>
          <a:p>
            <a:endParaRPr lang="en-US" sz="2400" dirty="0" smtClean="0"/>
          </a:p>
          <a:p>
            <a:endParaRPr lang="en-US" sz="2400" dirty="0" smtClean="0"/>
          </a:p>
        </p:txBody>
      </p:sp>
      <p:pic>
        <p:nvPicPr>
          <p:cNvPr id="6" name="Picture 2" descr="P:\Health Intelligence\Information resources\Information products\Smoking profile\Design\Sample page\PagesFromPhotoshopMediumRes\Eng Smoking Report 14-6-16.jpg"/>
          <p:cNvPicPr>
            <a:picLocks noChangeAspect="1" noChangeArrowheads="1"/>
          </p:cNvPicPr>
          <p:nvPr/>
        </p:nvPicPr>
        <p:blipFill>
          <a:blip r:embed="rId3" cstate="print"/>
          <a:srcRect/>
          <a:stretch>
            <a:fillRect/>
          </a:stretch>
        </p:blipFill>
        <p:spPr bwMode="auto">
          <a:xfrm>
            <a:off x="486535" y="2281227"/>
            <a:ext cx="5129726" cy="3269711"/>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Key message 5</a:t>
            </a:r>
            <a:endParaRPr lang="en-GB" sz="3600" dirty="0"/>
          </a:p>
        </p:txBody>
      </p:sp>
      <p:sp>
        <p:nvSpPr>
          <p:cNvPr id="3" name="Content Placeholder 2"/>
          <p:cNvSpPr>
            <a:spLocks noGrp="1"/>
          </p:cNvSpPr>
          <p:nvPr>
            <p:ph idx="1"/>
          </p:nvPr>
        </p:nvSpPr>
        <p:spPr>
          <a:xfrm>
            <a:off x="838200" y="1447799"/>
            <a:ext cx="9085263" cy="4333889"/>
          </a:xfrm>
        </p:spPr>
        <p:txBody>
          <a:bodyPr/>
          <a:lstStyle/>
          <a:p>
            <a:pPr marL="0" indent="0">
              <a:buNone/>
            </a:pPr>
            <a:r>
              <a:rPr lang="en-GB" sz="2600" dirty="0" smtClean="0"/>
              <a:t>“</a:t>
            </a:r>
            <a:r>
              <a:rPr lang="en-GB" sz="2800" dirty="0" smtClean="0"/>
              <a:t>Around one in six females living in Wales smoke throughout pregnancy, the highest rate of all UK nations, though this has fallen since 2005.  Older mothers and those in managerial and professional groups are most likely to give up smoking during pregnancy.”</a:t>
            </a:r>
          </a:p>
          <a:p>
            <a:pPr marL="0" lvl="0" indent="0">
              <a:buNone/>
            </a:pPr>
            <a:endParaRPr lang="en-GB" sz="2800" dirty="0" smtClean="0"/>
          </a:p>
          <a:p>
            <a:pPr marL="0" lvl="0" indent="0">
              <a:buNone/>
            </a:pPr>
            <a:endParaRPr lang="en-GB" sz="2600" dirty="0" smtClean="0"/>
          </a:p>
          <a:p>
            <a:pPr marL="0" indent="0">
              <a:buNone/>
            </a:pPr>
            <a:endParaRPr lang="en-GB" sz="2600" dirty="0"/>
          </a:p>
        </p:txBody>
      </p:sp>
      <p:sp>
        <p:nvSpPr>
          <p:cNvPr id="4" name="Footer Placeholder 3"/>
          <p:cNvSpPr>
            <a:spLocks noGrp="1"/>
          </p:cNvSpPr>
          <p:nvPr>
            <p:ph type="ftr" sz="quarter" idx="10"/>
          </p:nvPr>
        </p:nvSpPr>
        <p:spPr/>
        <p:txBody>
          <a:bodyPr/>
          <a:lstStyle/>
          <a:p>
            <a:pPr>
              <a:defRPr/>
            </a:pPr>
            <a:r>
              <a:rPr lang="en-GB" dirty="0" smtClean="0"/>
              <a:t>Tobacco and health in Wales</a:t>
            </a:r>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411" y="495277"/>
            <a:ext cx="9429816" cy="1000132"/>
          </a:xfrm>
        </p:spPr>
        <p:txBody>
          <a:bodyPr/>
          <a:lstStyle/>
          <a:p>
            <a:r>
              <a:rPr lang="en-GB" sz="2800" dirty="0" smtClean="0"/>
              <a:t>Smoking in pregnancy by UK nation, 2005 and 2010</a:t>
            </a:r>
            <a:endParaRPr lang="en-GB" sz="2800" dirty="0"/>
          </a:p>
        </p:txBody>
      </p:sp>
      <p:sp>
        <p:nvSpPr>
          <p:cNvPr id="4" name="Footer Placeholder 3"/>
          <p:cNvSpPr>
            <a:spLocks noGrp="1"/>
          </p:cNvSpPr>
          <p:nvPr>
            <p:ph type="ftr" sz="quarter" idx="10"/>
          </p:nvPr>
        </p:nvSpPr>
        <p:spPr/>
        <p:txBody>
          <a:bodyPr/>
          <a:lstStyle/>
          <a:p>
            <a:pPr>
              <a:defRPr/>
            </a:pPr>
            <a:r>
              <a:rPr lang="en-GB" dirty="0"/>
              <a:t>Tobacco and health in </a:t>
            </a:r>
            <a:r>
              <a:rPr lang="en-GB" dirty="0" smtClean="0"/>
              <a:t>Wales</a:t>
            </a:r>
            <a:endParaRPr lang="en-GB" dirty="0"/>
          </a:p>
        </p:txBody>
      </p:sp>
      <p:sp>
        <p:nvSpPr>
          <p:cNvPr id="8" name="Content Placeholder 2"/>
          <p:cNvSpPr>
            <a:spLocks noGrp="1"/>
          </p:cNvSpPr>
          <p:nvPr>
            <p:ph idx="1"/>
          </p:nvPr>
        </p:nvSpPr>
        <p:spPr>
          <a:xfrm>
            <a:off x="5429288" y="2066913"/>
            <a:ext cx="5130005" cy="3714776"/>
          </a:xfrm>
        </p:spPr>
        <p:txBody>
          <a:bodyPr/>
          <a:lstStyle/>
          <a:p>
            <a:r>
              <a:rPr lang="en-GB" sz="2400" dirty="0" smtClean="0"/>
              <a:t>In 2010, 16 per cent of mothers in Wales smoked throughout pregnancy, the highest rate of all UK nations, though this was higher in 2005 at 22 per cent</a:t>
            </a:r>
          </a:p>
          <a:p>
            <a:r>
              <a:rPr lang="en-GB" sz="2400" dirty="0" smtClean="0"/>
              <a:t>Half of mothers who smoked gave up before or during pregnancy in 2010</a:t>
            </a:r>
            <a:endParaRPr lang="en-US" sz="2400" dirty="0" smtClean="0"/>
          </a:p>
        </p:txBody>
      </p:sp>
      <p:pic>
        <p:nvPicPr>
          <p:cNvPr id="7" name="Picture 2" descr="P:\Health Intelligence\Information resources\Information products\Smoking profile\Design\Sample page\PagesFromPhotoshopMediumRes\Eng Smoking Report 14-6-18.jpg"/>
          <p:cNvPicPr>
            <a:picLocks noChangeAspect="1" noChangeArrowheads="1"/>
          </p:cNvPicPr>
          <p:nvPr/>
        </p:nvPicPr>
        <p:blipFill>
          <a:blip r:embed="rId3" cstate="print"/>
          <a:srcRect/>
          <a:stretch>
            <a:fillRect/>
          </a:stretch>
        </p:blipFill>
        <p:spPr bwMode="auto">
          <a:xfrm>
            <a:off x="486535" y="2224175"/>
            <a:ext cx="4999045" cy="291457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r>
              <a:rPr lang="en-GB" dirty="0"/>
              <a:t>Tobacco and health in Wales</a:t>
            </a:r>
          </a:p>
        </p:txBody>
      </p:sp>
      <p:sp>
        <p:nvSpPr>
          <p:cNvPr id="5123" name="Rectangle 2"/>
          <p:cNvSpPr>
            <a:spLocks noGrp="1" noChangeArrowheads="1"/>
          </p:cNvSpPr>
          <p:nvPr>
            <p:ph type="title"/>
          </p:nvPr>
        </p:nvSpPr>
        <p:spPr>
          <a:xfrm>
            <a:off x="838200" y="423839"/>
            <a:ext cx="7046913" cy="762000"/>
          </a:xfrm>
        </p:spPr>
        <p:txBody>
          <a:bodyPr/>
          <a:lstStyle/>
          <a:p>
            <a:pPr eaLnBrk="1" hangingPunct="1"/>
            <a:r>
              <a:rPr lang="en-GB" sz="4600" dirty="0" smtClean="0"/>
              <a:t>Using</a:t>
            </a:r>
            <a:r>
              <a:rPr lang="en-GB" sz="4600" dirty="0" smtClean="0">
                <a:solidFill>
                  <a:schemeClr val="tx1"/>
                </a:solidFill>
              </a:rPr>
              <a:t> </a:t>
            </a:r>
            <a:r>
              <a:rPr lang="en-GB" sz="4600" dirty="0" smtClean="0"/>
              <a:t>these</a:t>
            </a:r>
            <a:r>
              <a:rPr lang="en-GB" sz="4600" dirty="0" smtClean="0">
                <a:solidFill>
                  <a:schemeClr val="tx1"/>
                </a:solidFill>
              </a:rPr>
              <a:t> </a:t>
            </a:r>
            <a:r>
              <a:rPr lang="en-GB" sz="4600" dirty="0" smtClean="0"/>
              <a:t>slides</a:t>
            </a:r>
          </a:p>
        </p:txBody>
      </p:sp>
      <p:sp>
        <p:nvSpPr>
          <p:cNvPr id="5124" name="Rectangle 3"/>
          <p:cNvSpPr>
            <a:spLocks noGrp="1" noChangeArrowheads="1"/>
          </p:cNvSpPr>
          <p:nvPr>
            <p:ph type="body" idx="1"/>
          </p:nvPr>
        </p:nvSpPr>
        <p:spPr>
          <a:xfrm>
            <a:off x="838200" y="1281095"/>
            <a:ext cx="9085263" cy="3835400"/>
          </a:xfrm>
        </p:spPr>
        <p:txBody>
          <a:bodyPr/>
          <a:lstStyle/>
          <a:p>
            <a:pPr eaLnBrk="1" hangingPunct="1"/>
            <a:r>
              <a:rPr lang="en-GB" sz="2800" dirty="0" smtClean="0"/>
              <a:t>These slides show excerpts from </a:t>
            </a:r>
            <a:r>
              <a:rPr lang="en-GB" sz="2800" i="1" dirty="0" smtClean="0"/>
              <a:t>Tobacco and health in Wales</a:t>
            </a:r>
            <a:r>
              <a:rPr lang="en-GB" sz="2800" dirty="0" smtClean="0"/>
              <a:t>, a joint report published by the Public Health Wales Observatory and Welsh Government </a:t>
            </a:r>
          </a:p>
          <a:p>
            <a:pPr eaLnBrk="1" hangingPunct="1"/>
            <a:r>
              <a:rPr lang="en-GB" sz="2800" dirty="0" smtClean="0"/>
              <a:t>The slides are based on the 11 key messages from the report</a:t>
            </a:r>
          </a:p>
          <a:p>
            <a:pPr eaLnBrk="1" hangingPunct="1"/>
            <a:r>
              <a:rPr lang="en-GB" sz="2800" dirty="0" smtClean="0"/>
              <a:t>The presentation can be used as a whole or as individual slides</a:t>
            </a:r>
          </a:p>
          <a:p>
            <a:pPr eaLnBrk="1" hangingPunct="1"/>
            <a:r>
              <a:rPr lang="en-GB" sz="2800" dirty="0" smtClean="0"/>
              <a:t>Please acknowledge the work of the Public Health Wales Observatory and Welsh Government when using these slides</a:t>
            </a:r>
          </a:p>
          <a:p>
            <a:pPr eaLnBrk="1" hangingPunct="1"/>
            <a:endParaRPr lang="en-GB" sz="32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Key message 6</a:t>
            </a:r>
            <a:endParaRPr lang="en-GB" sz="3600" dirty="0"/>
          </a:p>
        </p:txBody>
      </p:sp>
      <p:sp>
        <p:nvSpPr>
          <p:cNvPr id="3" name="Content Placeholder 2"/>
          <p:cNvSpPr>
            <a:spLocks noGrp="1"/>
          </p:cNvSpPr>
          <p:nvPr>
            <p:ph idx="1"/>
          </p:nvPr>
        </p:nvSpPr>
        <p:spPr>
          <a:xfrm>
            <a:off x="838200" y="1447799"/>
            <a:ext cx="9085263" cy="4333889"/>
          </a:xfrm>
        </p:spPr>
        <p:txBody>
          <a:bodyPr/>
          <a:lstStyle/>
          <a:p>
            <a:pPr marL="0" lvl="0" indent="0">
              <a:buNone/>
            </a:pPr>
            <a:r>
              <a:rPr lang="en-GB" sz="2600" dirty="0" smtClean="0"/>
              <a:t>“The 2007 ban on smoking in enclosed public places has led to considerable falls in people’s exposure to second-hand smoke.  However, 39 per cent of children live in households where at least one adult is a current smoker, and 20 per cent report recent exposure to second-hand smoke in cars.  Exposure is most likely in children of parents who are unemployed or in routine &amp; manual occupations, and children living in more deprived areas are more likely than their less deprived peers to be admitted to hospital for diseases associated with second-hand smoke.”</a:t>
            </a:r>
          </a:p>
          <a:p>
            <a:pPr marL="0" indent="0">
              <a:buNone/>
            </a:pPr>
            <a:endParaRPr lang="en-GB" sz="2600" dirty="0"/>
          </a:p>
        </p:txBody>
      </p:sp>
      <p:sp>
        <p:nvSpPr>
          <p:cNvPr id="4" name="Footer Placeholder 3"/>
          <p:cNvSpPr>
            <a:spLocks noGrp="1"/>
          </p:cNvSpPr>
          <p:nvPr>
            <p:ph type="ftr" sz="quarter" idx="10"/>
          </p:nvPr>
        </p:nvSpPr>
        <p:spPr/>
        <p:txBody>
          <a:bodyPr/>
          <a:lstStyle/>
          <a:p>
            <a:pPr>
              <a:defRPr/>
            </a:pPr>
            <a:r>
              <a:rPr lang="en-GB" dirty="0" smtClean="0"/>
              <a:t>Tobacco and health in Wales</a:t>
            </a:r>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411" y="495277"/>
            <a:ext cx="9429816" cy="1000132"/>
          </a:xfrm>
        </p:spPr>
        <p:txBody>
          <a:bodyPr/>
          <a:lstStyle/>
          <a:p>
            <a:r>
              <a:rPr lang="en-GB" sz="2800" dirty="0" smtClean="0"/>
              <a:t>Trend in adults’ exposure to second-hand smoke, 2003/04-2010</a:t>
            </a:r>
            <a:endParaRPr lang="en-GB" sz="2800" dirty="0"/>
          </a:p>
        </p:txBody>
      </p:sp>
      <p:sp>
        <p:nvSpPr>
          <p:cNvPr id="4" name="Footer Placeholder 3"/>
          <p:cNvSpPr>
            <a:spLocks noGrp="1"/>
          </p:cNvSpPr>
          <p:nvPr>
            <p:ph type="ftr" sz="quarter" idx="10"/>
          </p:nvPr>
        </p:nvSpPr>
        <p:spPr/>
        <p:txBody>
          <a:bodyPr/>
          <a:lstStyle/>
          <a:p>
            <a:pPr>
              <a:defRPr/>
            </a:pPr>
            <a:r>
              <a:rPr lang="en-GB" dirty="0"/>
              <a:t>Tobacco and health in </a:t>
            </a:r>
            <a:r>
              <a:rPr lang="en-GB" dirty="0" smtClean="0"/>
              <a:t>Wales</a:t>
            </a:r>
            <a:endParaRPr lang="en-GB" dirty="0"/>
          </a:p>
        </p:txBody>
      </p:sp>
      <p:sp>
        <p:nvSpPr>
          <p:cNvPr id="8" name="Content Placeholder 2"/>
          <p:cNvSpPr>
            <a:spLocks noGrp="1"/>
          </p:cNvSpPr>
          <p:nvPr>
            <p:ph idx="1"/>
          </p:nvPr>
        </p:nvSpPr>
        <p:spPr>
          <a:xfrm>
            <a:off x="5701509" y="1852599"/>
            <a:ext cx="4987129" cy="4071966"/>
          </a:xfrm>
        </p:spPr>
        <p:txBody>
          <a:bodyPr/>
          <a:lstStyle/>
          <a:p>
            <a:r>
              <a:rPr lang="en-US" sz="2400" dirty="0" smtClean="0"/>
              <a:t>The ban on smoking in enclosed public places implemented in 2007 has considerably reduced exposure to second-hand smoke</a:t>
            </a:r>
          </a:p>
          <a:p>
            <a:r>
              <a:rPr lang="en-US" sz="2400" dirty="0" smtClean="0"/>
              <a:t>Around one in three non-smoking adults reported being exposed to second-hand smoke in 2010</a:t>
            </a:r>
            <a:br>
              <a:rPr lang="en-US" sz="2400" dirty="0" smtClean="0"/>
            </a:br>
            <a:endParaRPr lang="en-US" sz="2400" dirty="0" smtClean="0"/>
          </a:p>
          <a:p>
            <a:endParaRPr lang="en-US" sz="2400" dirty="0" smtClean="0"/>
          </a:p>
          <a:p>
            <a:endParaRPr lang="en-US" sz="2400" dirty="0" smtClean="0"/>
          </a:p>
        </p:txBody>
      </p:sp>
      <p:pic>
        <p:nvPicPr>
          <p:cNvPr id="9" name="Picture 2" descr="P:\Health Intelligence\Information resources\Information products\Smoking profile\Design\Sample page\PagesFromPhotoshopMediumRes\Eng Smoking Report 14-6-23.jpg"/>
          <p:cNvPicPr>
            <a:picLocks noChangeAspect="1" noChangeArrowheads="1"/>
          </p:cNvPicPr>
          <p:nvPr/>
        </p:nvPicPr>
        <p:blipFill>
          <a:blip r:embed="rId3" cstate="print"/>
          <a:srcRect/>
          <a:stretch>
            <a:fillRect/>
          </a:stretch>
        </p:blipFill>
        <p:spPr bwMode="auto">
          <a:xfrm>
            <a:off x="557973" y="2138351"/>
            <a:ext cx="4919740" cy="3547567"/>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973" y="566715"/>
            <a:ext cx="9644130" cy="1000132"/>
          </a:xfrm>
        </p:spPr>
        <p:txBody>
          <a:bodyPr/>
          <a:lstStyle/>
          <a:p>
            <a:r>
              <a:rPr lang="en-GB" sz="2800" dirty="0" smtClean="0"/>
              <a:t>Children living in households where adults smoke, by household National Statistics Socio-Economic Classification, 2009-10</a:t>
            </a:r>
            <a:endParaRPr lang="en-GB" sz="2800" dirty="0"/>
          </a:p>
        </p:txBody>
      </p:sp>
      <p:sp>
        <p:nvSpPr>
          <p:cNvPr id="4" name="Footer Placeholder 3"/>
          <p:cNvSpPr>
            <a:spLocks noGrp="1"/>
          </p:cNvSpPr>
          <p:nvPr>
            <p:ph type="ftr" sz="quarter" idx="10"/>
          </p:nvPr>
        </p:nvSpPr>
        <p:spPr/>
        <p:txBody>
          <a:bodyPr/>
          <a:lstStyle/>
          <a:p>
            <a:pPr>
              <a:defRPr/>
            </a:pPr>
            <a:r>
              <a:rPr lang="en-GB" dirty="0"/>
              <a:t>Tobacco and health in </a:t>
            </a:r>
            <a:r>
              <a:rPr lang="en-GB" dirty="0" smtClean="0"/>
              <a:t>Wales</a:t>
            </a:r>
            <a:endParaRPr lang="en-GB" dirty="0"/>
          </a:p>
        </p:txBody>
      </p:sp>
      <p:sp>
        <p:nvSpPr>
          <p:cNvPr id="8" name="Content Placeholder 2"/>
          <p:cNvSpPr>
            <a:spLocks noGrp="1"/>
          </p:cNvSpPr>
          <p:nvPr>
            <p:ph idx="1"/>
          </p:nvPr>
        </p:nvSpPr>
        <p:spPr>
          <a:xfrm>
            <a:off x="5286412" y="2281227"/>
            <a:ext cx="5201443" cy="3571900"/>
          </a:xfrm>
        </p:spPr>
        <p:txBody>
          <a:bodyPr/>
          <a:lstStyle/>
          <a:p>
            <a:r>
              <a:rPr lang="en-US" sz="2400" dirty="0" smtClean="0"/>
              <a:t>In 2009-10, 62 per cent of children in “never worked and long-term unemployed” households were living with at least one adult who was a current smoker</a:t>
            </a:r>
          </a:p>
          <a:p>
            <a:r>
              <a:rPr lang="en-US" sz="2400" dirty="0" smtClean="0"/>
              <a:t>One in five 11 to 16 year-olds report being exposed to second-hand smoke in cars</a:t>
            </a:r>
          </a:p>
        </p:txBody>
      </p:sp>
      <p:pic>
        <p:nvPicPr>
          <p:cNvPr id="10" name="Picture 3" descr="P:\Health Intelligence\Information resources\Information products\Smoking profile\Design\Sample page\PagesFromPhotoshopMediumRes\Eng Smoking Report 14-6-24.jpg"/>
          <p:cNvPicPr>
            <a:picLocks noChangeAspect="1" noChangeArrowheads="1"/>
          </p:cNvPicPr>
          <p:nvPr/>
        </p:nvPicPr>
        <p:blipFill>
          <a:blip r:embed="rId3" cstate="print"/>
          <a:srcRect/>
          <a:stretch>
            <a:fillRect/>
          </a:stretch>
        </p:blipFill>
        <p:spPr bwMode="auto">
          <a:xfrm>
            <a:off x="486535" y="2352665"/>
            <a:ext cx="4847255" cy="3143272"/>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973" y="566715"/>
            <a:ext cx="9644130" cy="1000132"/>
          </a:xfrm>
        </p:spPr>
        <p:txBody>
          <a:bodyPr/>
          <a:lstStyle/>
          <a:p>
            <a:r>
              <a:rPr lang="en-GB" sz="2800" dirty="0" smtClean="0"/>
              <a:t>Hospital admissions in children aged 0-14 attributable to second-hand smoke exposure, 2010</a:t>
            </a:r>
            <a:endParaRPr lang="en-GB" sz="2800" dirty="0"/>
          </a:p>
        </p:txBody>
      </p:sp>
      <p:sp>
        <p:nvSpPr>
          <p:cNvPr id="4" name="Footer Placeholder 3"/>
          <p:cNvSpPr>
            <a:spLocks noGrp="1"/>
          </p:cNvSpPr>
          <p:nvPr>
            <p:ph type="ftr" sz="quarter" idx="10"/>
          </p:nvPr>
        </p:nvSpPr>
        <p:spPr/>
        <p:txBody>
          <a:bodyPr/>
          <a:lstStyle/>
          <a:p>
            <a:pPr>
              <a:defRPr/>
            </a:pPr>
            <a:r>
              <a:rPr lang="en-GB" dirty="0"/>
              <a:t>Tobacco and health in </a:t>
            </a:r>
            <a:r>
              <a:rPr lang="en-GB" dirty="0" smtClean="0"/>
              <a:t>Wales</a:t>
            </a:r>
            <a:endParaRPr lang="en-GB" dirty="0"/>
          </a:p>
        </p:txBody>
      </p:sp>
      <p:sp>
        <p:nvSpPr>
          <p:cNvPr id="8" name="Content Placeholder 2"/>
          <p:cNvSpPr>
            <a:spLocks noGrp="1"/>
          </p:cNvSpPr>
          <p:nvPr>
            <p:ph idx="1"/>
          </p:nvPr>
        </p:nvSpPr>
        <p:spPr>
          <a:xfrm>
            <a:off x="5630071" y="2138351"/>
            <a:ext cx="4987129" cy="3571900"/>
          </a:xfrm>
        </p:spPr>
        <p:txBody>
          <a:bodyPr/>
          <a:lstStyle/>
          <a:p>
            <a:r>
              <a:rPr lang="en-US" sz="2400" dirty="0" smtClean="0"/>
              <a:t>It is estimated that around 570 hospital admissions in 2010 were attributable to second-hand smoke exposure in children aged 0-14</a:t>
            </a:r>
          </a:p>
          <a:p>
            <a:r>
              <a:rPr lang="en-US" sz="2400" dirty="0" smtClean="0"/>
              <a:t>Lower respiratory infections cause the majority of these admissions</a:t>
            </a:r>
          </a:p>
        </p:txBody>
      </p:sp>
      <p:pic>
        <p:nvPicPr>
          <p:cNvPr id="4098" name="Picture 2" descr="P:\Health Intelligence\Information resources\Information products\Smoking profile\Design\Sample page\PagesFromPhotoshopMediumRes\Eng Smoking Report 14-6-33.jpg"/>
          <p:cNvPicPr>
            <a:picLocks noChangeAspect="1" noChangeArrowheads="1"/>
          </p:cNvPicPr>
          <p:nvPr/>
        </p:nvPicPr>
        <p:blipFill>
          <a:blip r:embed="rId3" cstate="print"/>
          <a:srcRect/>
          <a:stretch>
            <a:fillRect/>
          </a:stretch>
        </p:blipFill>
        <p:spPr bwMode="auto">
          <a:xfrm>
            <a:off x="486535" y="2066913"/>
            <a:ext cx="5107817" cy="392909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Key message 7</a:t>
            </a:r>
            <a:endParaRPr lang="en-GB" sz="3600" dirty="0"/>
          </a:p>
        </p:txBody>
      </p:sp>
      <p:sp>
        <p:nvSpPr>
          <p:cNvPr id="3" name="Content Placeholder 2"/>
          <p:cNvSpPr>
            <a:spLocks noGrp="1"/>
          </p:cNvSpPr>
          <p:nvPr>
            <p:ph idx="1"/>
          </p:nvPr>
        </p:nvSpPr>
        <p:spPr>
          <a:xfrm>
            <a:off x="838200" y="1447799"/>
            <a:ext cx="9085263" cy="4333889"/>
          </a:xfrm>
        </p:spPr>
        <p:txBody>
          <a:bodyPr/>
          <a:lstStyle/>
          <a:p>
            <a:pPr marL="0" indent="0">
              <a:buNone/>
            </a:pPr>
            <a:r>
              <a:rPr lang="en-GB" sz="2600" dirty="0" smtClean="0"/>
              <a:t>“</a:t>
            </a:r>
            <a:r>
              <a:rPr lang="en-GB" sz="2800" dirty="0" smtClean="0"/>
              <a:t>In 2010, seven out of ten smokers reported that they would like to give up and around six out of ten smokers receiving support from Stop Smoking Wales reported success at the four-week point</a:t>
            </a:r>
            <a:r>
              <a:rPr lang="en-GB" sz="2600" dirty="0" smtClean="0"/>
              <a:t>.”</a:t>
            </a:r>
          </a:p>
          <a:p>
            <a:pPr marL="0" indent="0">
              <a:buNone/>
            </a:pPr>
            <a:endParaRPr lang="en-GB" sz="2600" dirty="0"/>
          </a:p>
        </p:txBody>
      </p:sp>
      <p:sp>
        <p:nvSpPr>
          <p:cNvPr id="4" name="Footer Placeholder 3"/>
          <p:cNvSpPr>
            <a:spLocks noGrp="1"/>
          </p:cNvSpPr>
          <p:nvPr>
            <p:ph type="ftr" sz="quarter" idx="10"/>
          </p:nvPr>
        </p:nvSpPr>
        <p:spPr/>
        <p:txBody>
          <a:bodyPr/>
          <a:lstStyle/>
          <a:p>
            <a:pPr>
              <a:defRPr/>
            </a:pPr>
            <a:r>
              <a:rPr lang="en-GB" dirty="0" smtClean="0"/>
              <a:t>Tobacco and health in Wales</a:t>
            </a:r>
            <a:endParaRPr lang="en-GB"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52" y="352401"/>
            <a:ext cx="10273541" cy="1000132"/>
          </a:xfrm>
        </p:spPr>
        <p:txBody>
          <a:bodyPr/>
          <a:lstStyle/>
          <a:p>
            <a:r>
              <a:rPr lang="en-GB" sz="2800" dirty="0" smtClean="0"/>
              <a:t>Stop Smoking Wales activity, 2005/06 to 2010/11</a:t>
            </a:r>
            <a:endParaRPr lang="en-GB" sz="2800" dirty="0"/>
          </a:p>
        </p:txBody>
      </p:sp>
      <p:sp>
        <p:nvSpPr>
          <p:cNvPr id="4" name="Footer Placeholder 3"/>
          <p:cNvSpPr>
            <a:spLocks noGrp="1"/>
          </p:cNvSpPr>
          <p:nvPr>
            <p:ph type="ftr" sz="quarter" idx="10"/>
          </p:nvPr>
        </p:nvSpPr>
        <p:spPr/>
        <p:txBody>
          <a:bodyPr/>
          <a:lstStyle/>
          <a:p>
            <a:pPr>
              <a:defRPr/>
            </a:pPr>
            <a:r>
              <a:rPr lang="en-GB" dirty="0"/>
              <a:t>Tobacco and health in </a:t>
            </a:r>
            <a:r>
              <a:rPr lang="en-GB" dirty="0" smtClean="0"/>
              <a:t>Wales</a:t>
            </a:r>
            <a:endParaRPr lang="en-GB" dirty="0"/>
          </a:p>
        </p:txBody>
      </p:sp>
      <p:sp>
        <p:nvSpPr>
          <p:cNvPr id="8" name="Content Placeholder 2"/>
          <p:cNvSpPr>
            <a:spLocks noGrp="1"/>
          </p:cNvSpPr>
          <p:nvPr>
            <p:ph idx="1"/>
          </p:nvPr>
        </p:nvSpPr>
        <p:spPr>
          <a:xfrm>
            <a:off x="6201575" y="1638285"/>
            <a:ext cx="4129873" cy="3857652"/>
          </a:xfrm>
        </p:spPr>
        <p:txBody>
          <a:bodyPr/>
          <a:lstStyle/>
          <a:p>
            <a:r>
              <a:rPr lang="en-US" sz="2400" dirty="0" smtClean="0"/>
              <a:t>Around 16,000 people were given an appointment with the service in the 2010/11 financial year</a:t>
            </a:r>
          </a:p>
          <a:p>
            <a:r>
              <a:rPr lang="en-US" sz="2400" dirty="0" smtClean="0"/>
              <a:t>At around 60 per cent, the self-reported quit rate at 4 weeks is comparable with England’s</a:t>
            </a:r>
          </a:p>
          <a:p>
            <a:endParaRPr lang="en-US" sz="2400" dirty="0" smtClean="0"/>
          </a:p>
        </p:txBody>
      </p:sp>
      <p:pic>
        <p:nvPicPr>
          <p:cNvPr id="7" name="Picture 2" descr="P:\Health Intelligence\Information resources\Information products\Smoking profile\Design\Sample page\PagesFromPhotoshopMediumRes\Eng Smoking Report 14-6-28.jpg"/>
          <p:cNvPicPr>
            <a:picLocks noChangeAspect="1" noChangeArrowheads="1"/>
          </p:cNvPicPr>
          <p:nvPr/>
        </p:nvPicPr>
        <p:blipFill>
          <a:blip r:embed="rId3" cstate="print"/>
          <a:srcRect/>
          <a:stretch>
            <a:fillRect/>
          </a:stretch>
        </p:blipFill>
        <p:spPr bwMode="auto">
          <a:xfrm>
            <a:off x="415097" y="1781161"/>
            <a:ext cx="5536442" cy="321471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Key message 8</a:t>
            </a:r>
            <a:endParaRPr lang="en-GB" sz="3600" dirty="0"/>
          </a:p>
        </p:txBody>
      </p:sp>
      <p:sp>
        <p:nvSpPr>
          <p:cNvPr id="3" name="Content Placeholder 2"/>
          <p:cNvSpPr>
            <a:spLocks noGrp="1"/>
          </p:cNvSpPr>
          <p:nvPr>
            <p:ph idx="1"/>
          </p:nvPr>
        </p:nvSpPr>
        <p:spPr>
          <a:xfrm>
            <a:off x="838200" y="1447799"/>
            <a:ext cx="9085263" cy="4333889"/>
          </a:xfrm>
        </p:spPr>
        <p:txBody>
          <a:bodyPr/>
          <a:lstStyle/>
          <a:p>
            <a:pPr marL="0" lvl="0" indent="0">
              <a:buNone/>
            </a:pPr>
            <a:r>
              <a:rPr lang="en-GB" sz="2600" dirty="0" smtClean="0"/>
              <a:t>“</a:t>
            </a:r>
            <a:r>
              <a:rPr lang="en-GB" sz="2800" dirty="0" smtClean="0"/>
              <a:t>Overall rates of death from smoking are falling, but socio-economic inequalities are widening due to faster falls in the least deprived parts of Wales than in the most deprived.  Lung cancer mortality rates in females have risen in Wales and the UK over the last ten years, whereas in males they have fallen slightly.  This is likely a reflection of the differences in the historical patterns of smoking between males and females in the late 20</a:t>
            </a:r>
            <a:r>
              <a:rPr lang="en-GB" sz="2800" baseline="30000" dirty="0" smtClean="0"/>
              <a:t>th</a:t>
            </a:r>
            <a:r>
              <a:rPr lang="en-GB" sz="2800" dirty="0" smtClean="0"/>
              <a:t> century</a:t>
            </a:r>
            <a:r>
              <a:rPr lang="en-GB" sz="2600" dirty="0" smtClean="0"/>
              <a:t>.”</a:t>
            </a:r>
          </a:p>
          <a:p>
            <a:pPr marL="0" indent="0">
              <a:buNone/>
            </a:pPr>
            <a:endParaRPr lang="en-GB" sz="2600" dirty="0"/>
          </a:p>
        </p:txBody>
      </p:sp>
      <p:sp>
        <p:nvSpPr>
          <p:cNvPr id="4" name="Footer Placeholder 3"/>
          <p:cNvSpPr>
            <a:spLocks noGrp="1"/>
          </p:cNvSpPr>
          <p:nvPr>
            <p:ph type="ftr" sz="quarter" idx="10"/>
          </p:nvPr>
        </p:nvSpPr>
        <p:spPr/>
        <p:txBody>
          <a:bodyPr/>
          <a:lstStyle/>
          <a:p>
            <a:pPr>
              <a:defRPr/>
            </a:pPr>
            <a:r>
              <a:rPr lang="en-GB" dirty="0" smtClean="0"/>
              <a:t>Tobacco and health in Wales</a:t>
            </a:r>
            <a:endParaRPr lang="en-GB"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973" y="495277"/>
            <a:ext cx="9644130" cy="1000132"/>
          </a:xfrm>
        </p:spPr>
        <p:txBody>
          <a:bodyPr/>
          <a:lstStyle/>
          <a:p>
            <a:r>
              <a:rPr lang="en-GB" sz="2800" dirty="0" smtClean="0"/>
              <a:t>Trends in smoking-attributable mortality, 2001-03 to 2008-10</a:t>
            </a:r>
            <a:endParaRPr lang="en-GB" sz="2800" dirty="0"/>
          </a:p>
        </p:txBody>
      </p:sp>
      <p:sp>
        <p:nvSpPr>
          <p:cNvPr id="4" name="Footer Placeholder 3"/>
          <p:cNvSpPr>
            <a:spLocks noGrp="1"/>
          </p:cNvSpPr>
          <p:nvPr>
            <p:ph type="ftr" sz="quarter" idx="10"/>
          </p:nvPr>
        </p:nvSpPr>
        <p:spPr/>
        <p:txBody>
          <a:bodyPr/>
          <a:lstStyle/>
          <a:p>
            <a:pPr>
              <a:defRPr/>
            </a:pPr>
            <a:r>
              <a:rPr lang="en-GB" dirty="0"/>
              <a:t>Tobacco and health in </a:t>
            </a:r>
            <a:r>
              <a:rPr lang="en-GB" dirty="0" smtClean="0"/>
              <a:t>Wales</a:t>
            </a:r>
            <a:endParaRPr lang="en-GB" dirty="0"/>
          </a:p>
        </p:txBody>
      </p:sp>
      <p:sp>
        <p:nvSpPr>
          <p:cNvPr id="8" name="Content Placeholder 2"/>
          <p:cNvSpPr>
            <a:spLocks noGrp="1"/>
          </p:cNvSpPr>
          <p:nvPr>
            <p:ph idx="1"/>
          </p:nvPr>
        </p:nvSpPr>
        <p:spPr>
          <a:xfrm>
            <a:off x="272221" y="1709723"/>
            <a:ext cx="10144196" cy="3857652"/>
          </a:xfrm>
        </p:spPr>
        <p:txBody>
          <a:bodyPr/>
          <a:lstStyle/>
          <a:p>
            <a:r>
              <a:rPr lang="en-US" sz="2400" dirty="0" smtClean="0"/>
              <a:t>Overall rates of death from smoking are falling, but rates are more than twice as high in the most deprived fifth compared to the least deprived, and the gap appears to be widening</a:t>
            </a:r>
          </a:p>
          <a:p>
            <a:endParaRPr lang="en-US" sz="2400" dirty="0" smtClean="0"/>
          </a:p>
        </p:txBody>
      </p:sp>
      <p:pic>
        <p:nvPicPr>
          <p:cNvPr id="9" name="Picture 2" descr="P:\Health Intelligence\Information resources\Information products\Smoking profile\Design\Sample page\PagesFromPhotoshopMediumRes\Eng Smoking Report 14-6-38.jpg"/>
          <p:cNvPicPr>
            <a:picLocks noChangeAspect="1" noChangeArrowheads="1"/>
          </p:cNvPicPr>
          <p:nvPr/>
        </p:nvPicPr>
        <p:blipFill>
          <a:blip r:embed="rId3" cstate="print"/>
          <a:srcRect/>
          <a:stretch>
            <a:fillRect/>
          </a:stretch>
        </p:blipFill>
        <p:spPr bwMode="auto">
          <a:xfrm>
            <a:off x="1772419" y="3138483"/>
            <a:ext cx="6643734" cy="3116403"/>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Tobacco and health in </a:t>
            </a:r>
            <a:r>
              <a:rPr lang="en-GB" dirty="0" smtClean="0"/>
              <a:t>Wales</a:t>
            </a:r>
            <a:endParaRPr lang="en-GB" dirty="0"/>
          </a:p>
        </p:txBody>
      </p:sp>
      <p:sp>
        <p:nvSpPr>
          <p:cNvPr id="8" name="Content Placeholder 2"/>
          <p:cNvSpPr>
            <a:spLocks noGrp="1"/>
          </p:cNvSpPr>
          <p:nvPr>
            <p:ph idx="1"/>
          </p:nvPr>
        </p:nvSpPr>
        <p:spPr>
          <a:xfrm>
            <a:off x="272221" y="1638285"/>
            <a:ext cx="10144196" cy="3857652"/>
          </a:xfrm>
        </p:spPr>
        <p:txBody>
          <a:bodyPr/>
          <a:lstStyle/>
          <a:p>
            <a:r>
              <a:rPr lang="en-US" sz="2400" dirty="0" smtClean="0"/>
              <a:t>Lung cancer mortality rates are falling in men but not in women – likely to be due to the peak of smoking prevalence in women coming later in the 20</a:t>
            </a:r>
            <a:r>
              <a:rPr lang="en-US" sz="2400" baseline="30000" dirty="0" smtClean="0"/>
              <a:t>th</a:t>
            </a:r>
            <a:r>
              <a:rPr lang="en-US" sz="2400" dirty="0" smtClean="0"/>
              <a:t> century than in men</a:t>
            </a:r>
          </a:p>
          <a:p>
            <a:endParaRPr lang="en-US" sz="2400" dirty="0" smtClean="0"/>
          </a:p>
        </p:txBody>
      </p:sp>
      <p:grpSp>
        <p:nvGrpSpPr>
          <p:cNvPr id="10" name="Group 9"/>
          <p:cNvGrpSpPr/>
          <p:nvPr/>
        </p:nvGrpSpPr>
        <p:grpSpPr>
          <a:xfrm>
            <a:off x="1629543" y="2995607"/>
            <a:ext cx="6786610" cy="3186608"/>
            <a:chOff x="1629543" y="3352797"/>
            <a:chExt cx="6643734" cy="3119522"/>
          </a:xfrm>
        </p:grpSpPr>
        <p:pic>
          <p:nvPicPr>
            <p:cNvPr id="18434" name="Picture 2" descr="P:\Health Intelligence\Information resources\Information products\Smoking profile\Design\Sample page\PagesFromPhotoshopMediumRes\Eng Smoking Report 14-6-43.jpg"/>
            <p:cNvPicPr>
              <a:picLocks noChangeAspect="1" noChangeArrowheads="1"/>
            </p:cNvPicPr>
            <p:nvPr/>
          </p:nvPicPr>
          <p:blipFill>
            <a:blip r:embed="rId3" cstate="print"/>
            <a:srcRect/>
            <a:stretch>
              <a:fillRect/>
            </a:stretch>
          </p:blipFill>
          <p:spPr bwMode="auto">
            <a:xfrm>
              <a:off x="1629543" y="3352797"/>
              <a:ext cx="6643734" cy="2964127"/>
            </a:xfrm>
            <a:prstGeom prst="rect">
              <a:avLst/>
            </a:prstGeom>
            <a:noFill/>
          </p:spPr>
        </p:pic>
        <p:pic>
          <p:nvPicPr>
            <p:cNvPr id="18435" name="Picture 3" descr="P:\Health Intelligence\Information resources\Information products\Smoking profile\Design\Sample page\PagesFromPhotoshopMediumRes\Eng Smoking Report 14-6-43.jpg"/>
            <p:cNvPicPr>
              <a:picLocks noChangeAspect="1" noChangeArrowheads="1"/>
            </p:cNvPicPr>
            <p:nvPr/>
          </p:nvPicPr>
          <p:blipFill>
            <a:blip r:embed="rId4" cstate="print"/>
            <a:srcRect/>
            <a:stretch>
              <a:fillRect/>
            </a:stretch>
          </p:blipFill>
          <p:spPr bwMode="auto">
            <a:xfrm>
              <a:off x="2308486" y="6186567"/>
              <a:ext cx="5572164" cy="285752"/>
            </a:xfrm>
            <a:prstGeom prst="rect">
              <a:avLst/>
            </a:prstGeom>
            <a:noFill/>
          </p:spPr>
        </p:pic>
      </p:grpSp>
      <p:sp>
        <p:nvSpPr>
          <p:cNvPr id="11" name="Title 1"/>
          <p:cNvSpPr txBox="1">
            <a:spLocks/>
          </p:cNvSpPr>
          <p:nvPr/>
        </p:nvSpPr>
        <p:spPr bwMode="auto">
          <a:xfrm>
            <a:off x="557973" y="495277"/>
            <a:ext cx="9644130" cy="1000132"/>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0" fontAlgn="base" latinLnBrk="0" hangingPunct="0">
              <a:lnSpc>
                <a:spcPct val="100000"/>
              </a:lnSpc>
              <a:spcBef>
                <a:spcPct val="0"/>
              </a:spcBef>
              <a:spcAft>
                <a:spcPct val="0"/>
              </a:spcAft>
              <a:buClrTx/>
              <a:buSzTx/>
              <a:buFontTx/>
              <a:buNone/>
              <a:tabLst/>
              <a:defRPr/>
            </a:pPr>
            <a:r>
              <a:rPr kumimoji="0" lang="en-GB" sz="2800" b="0" i="0" u="none" strike="noStrike" kern="0" cap="none" spc="0" normalizeH="0" baseline="0" noProof="0" dirty="0" smtClean="0">
                <a:ln>
                  <a:noFill/>
                </a:ln>
                <a:solidFill>
                  <a:srgbClr val="423F74"/>
                </a:solidFill>
                <a:effectLst/>
                <a:uLnTx/>
                <a:uFillTx/>
                <a:latin typeface="+mj-lt"/>
                <a:ea typeface="+mj-ea"/>
                <a:cs typeface="+mj-cs"/>
              </a:rPr>
              <a:t>Trends in lung cancer mortality, 2001-03 to 2008-10</a:t>
            </a:r>
            <a:endParaRPr kumimoji="0" lang="en-GB" sz="2800" b="0" i="0" u="none" strike="noStrike" kern="0" cap="none" spc="0" normalizeH="0" baseline="0" noProof="0" dirty="0">
              <a:ln>
                <a:noFill/>
              </a:ln>
              <a:solidFill>
                <a:srgbClr val="423F7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Key message 9</a:t>
            </a:r>
            <a:endParaRPr lang="en-GB" sz="3600" dirty="0"/>
          </a:p>
        </p:txBody>
      </p:sp>
      <p:sp>
        <p:nvSpPr>
          <p:cNvPr id="3" name="Content Placeholder 2"/>
          <p:cNvSpPr>
            <a:spLocks noGrp="1"/>
          </p:cNvSpPr>
          <p:nvPr>
            <p:ph idx="1"/>
          </p:nvPr>
        </p:nvSpPr>
        <p:spPr>
          <a:xfrm>
            <a:off x="838200" y="1447799"/>
            <a:ext cx="9085263" cy="4333889"/>
          </a:xfrm>
        </p:spPr>
        <p:txBody>
          <a:bodyPr/>
          <a:lstStyle/>
          <a:p>
            <a:pPr marL="0" indent="0">
              <a:buNone/>
            </a:pPr>
            <a:r>
              <a:rPr lang="en-GB" sz="2600" dirty="0" smtClean="0"/>
              <a:t>“</a:t>
            </a:r>
            <a:r>
              <a:rPr lang="en-GB" sz="2800" dirty="0" smtClean="0"/>
              <a:t>Smoking is estimated to cause around 27,700 hospital admissions each year in Wales.  This represents a considerable burden on the health service</a:t>
            </a:r>
            <a:r>
              <a:rPr lang="en-GB" sz="2600" dirty="0" smtClean="0"/>
              <a:t>.”</a:t>
            </a:r>
          </a:p>
          <a:p>
            <a:pPr marL="0" indent="0">
              <a:buNone/>
            </a:pPr>
            <a:endParaRPr lang="en-GB" sz="2600" dirty="0"/>
          </a:p>
        </p:txBody>
      </p:sp>
      <p:sp>
        <p:nvSpPr>
          <p:cNvPr id="4" name="Footer Placeholder 3"/>
          <p:cNvSpPr>
            <a:spLocks noGrp="1"/>
          </p:cNvSpPr>
          <p:nvPr>
            <p:ph type="ftr" sz="quarter" idx="10"/>
          </p:nvPr>
        </p:nvSpPr>
        <p:spPr/>
        <p:txBody>
          <a:bodyPr/>
          <a:lstStyle/>
          <a:p>
            <a:pPr>
              <a:defRPr/>
            </a:pPr>
            <a:r>
              <a:rPr lang="en-GB" dirty="0" smtClean="0"/>
              <a:t>Tobacco and health in Wales</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097" y="423839"/>
            <a:ext cx="9702038" cy="762000"/>
          </a:xfrm>
        </p:spPr>
        <p:txBody>
          <a:bodyPr/>
          <a:lstStyle/>
          <a:p>
            <a:r>
              <a:rPr lang="en-US" sz="4600" dirty="0" smtClean="0"/>
              <a:t>Tobacco and health in Wales</a:t>
            </a:r>
            <a:endParaRPr lang="en-GB" sz="4600" dirty="0"/>
          </a:p>
        </p:txBody>
      </p:sp>
      <p:pic>
        <p:nvPicPr>
          <p:cNvPr id="1027" name="Picture 3" descr="P:\Health Intelligence\Information resources\Information products\Smoking profile\Design\20120615_Foreword_compressed.jpg"/>
          <p:cNvPicPr>
            <a:picLocks noChangeAspect="1" noChangeArrowheads="1"/>
          </p:cNvPicPr>
          <p:nvPr/>
        </p:nvPicPr>
        <p:blipFill>
          <a:blip r:embed="rId3" cstate="print"/>
          <a:srcRect/>
          <a:stretch>
            <a:fillRect/>
          </a:stretch>
        </p:blipFill>
        <p:spPr bwMode="auto">
          <a:xfrm rot="20874875">
            <a:off x="634290" y="2087874"/>
            <a:ext cx="2643206" cy="3738457"/>
          </a:xfrm>
          <a:prstGeom prst="rect">
            <a:avLst/>
          </a:prstGeom>
          <a:noFill/>
        </p:spPr>
      </p:pic>
      <p:pic>
        <p:nvPicPr>
          <p:cNvPr id="4" name="Picture 2" descr="P:\Health Intelligence\Information resources\Information products\Smoking profile\Website\Images\Report-cover-English.jpg"/>
          <p:cNvPicPr>
            <a:picLocks noChangeAspect="1" noChangeArrowheads="1"/>
          </p:cNvPicPr>
          <p:nvPr/>
        </p:nvPicPr>
        <p:blipFill>
          <a:blip r:embed="rId4" cstate="print"/>
          <a:srcRect/>
          <a:stretch>
            <a:fillRect/>
          </a:stretch>
        </p:blipFill>
        <p:spPr bwMode="auto">
          <a:xfrm>
            <a:off x="1629544" y="1501243"/>
            <a:ext cx="2357454" cy="3335798"/>
          </a:xfrm>
          <a:prstGeom prst="rect">
            <a:avLst/>
          </a:prstGeom>
          <a:noFill/>
        </p:spPr>
      </p:pic>
      <p:sp>
        <p:nvSpPr>
          <p:cNvPr id="14" name="Rectangle 3"/>
          <p:cNvSpPr txBox="1">
            <a:spLocks noChangeArrowheads="1"/>
          </p:cNvSpPr>
          <p:nvPr/>
        </p:nvSpPr>
        <p:spPr bwMode="auto">
          <a:xfrm>
            <a:off x="4487063" y="1495409"/>
            <a:ext cx="5857916" cy="4214842"/>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marL="390525" marR="0" lvl="0" indent="-390525" algn="l" defTabSz="1042988" rtl="0" eaLnBrk="1" fontAlgn="base" latinLnBrk="0" hangingPunct="1">
              <a:lnSpc>
                <a:spcPct val="100000"/>
              </a:lnSpc>
              <a:spcBef>
                <a:spcPct val="20000"/>
              </a:spcBef>
              <a:spcAft>
                <a:spcPct val="0"/>
              </a:spcAft>
              <a:buClrTx/>
              <a:buSzTx/>
              <a:buFontTx/>
              <a:buChar char="•"/>
              <a:tabLst/>
              <a:defRPr/>
            </a:pPr>
            <a:r>
              <a:rPr kumimoji="0" lang="en-GB" sz="2200" b="0" i="0" u="none" strike="noStrike" kern="0" cap="none" spc="0" normalizeH="0" baseline="0" noProof="0" dirty="0" smtClean="0">
                <a:ln>
                  <a:noFill/>
                </a:ln>
                <a:solidFill>
                  <a:schemeClr val="tx1"/>
                </a:solidFill>
                <a:effectLst/>
                <a:uLnTx/>
                <a:uFillTx/>
                <a:latin typeface="+mn-lt"/>
                <a:ea typeface="+mn-ea"/>
                <a:cs typeface="+mn-cs"/>
              </a:rPr>
              <a:t>Bilingual document providing</a:t>
            </a:r>
            <a:r>
              <a:rPr kumimoji="0" lang="en-GB" sz="2200" b="0" i="0" u="none" strike="noStrike" kern="0" cap="none" spc="0" normalizeH="0" noProof="0" dirty="0" smtClean="0">
                <a:ln>
                  <a:noFill/>
                </a:ln>
                <a:solidFill>
                  <a:schemeClr val="tx1"/>
                </a:solidFill>
                <a:effectLst/>
                <a:uLnTx/>
                <a:uFillTx/>
                <a:latin typeface="+mn-lt"/>
                <a:ea typeface="+mn-ea"/>
                <a:cs typeface="+mn-cs"/>
              </a:rPr>
              <a:t> a comprehensive summary of statistics on tobacco use and its impact on health and health services</a:t>
            </a:r>
          </a:p>
          <a:p>
            <a:pPr marL="390525" marR="0" lvl="0" indent="-390525" algn="l" defTabSz="1042988" rtl="0" eaLnBrk="1" fontAlgn="base" latinLnBrk="0" hangingPunct="1">
              <a:lnSpc>
                <a:spcPct val="100000"/>
              </a:lnSpc>
              <a:spcBef>
                <a:spcPct val="20000"/>
              </a:spcBef>
              <a:spcAft>
                <a:spcPct val="0"/>
              </a:spcAft>
              <a:buClrTx/>
              <a:buSzTx/>
              <a:buFontTx/>
              <a:buChar char="•"/>
              <a:tabLst/>
              <a:defRPr/>
            </a:pPr>
            <a:r>
              <a:rPr lang="en-GB" sz="2200" kern="0" baseline="0" dirty="0" smtClean="0">
                <a:latin typeface="+mn-lt"/>
                <a:ea typeface="+mn-ea"/>
              </a:rPr>
              <a:t>Supported</a:t>
            </a:r>
            <a:r>
              <a:rPr lang="en-GB" sz="2200" kern="0" dirty="0" smtClean="0">
                <a:latin typeface="+mn-lt"/>
                <a:ea typeface="+mn-ea"/>
              </a:rPr>
              <a:t> by</a:t>
            </a:r>
          </a:p>
          <a:p>
            <a:pPr marL="847725" lvl="1" indent="-390525" defTabSz="1042988" eaLnBrk="1" hangingPunct="1">
              <a:spcBef>
                <a:spcPct val="20000"/>
              </a:spcBef>
              <a:buFontTx/>
              <a:buChar char="•"/>
            </a:pPr>
            <a:r>
              <a:rPr kumimoji="0" lang="en-GB" sz="2200" b="0" i="0" u="none" strike="noStrike" kern="0" cap="none" spc="0" normalizeH="0" baseline="0" noProof="0" dirty="0" smtClean="0">
                <a:ln>
                  <a:noFill/>
                </a:ln>
                <a:solidFill>
                  <a:schemeClr val="tx1"/>
                </a:solidFill>
                <a:effectLst/>
                <a:uLnTx/>
                <a:uFillTx/>
                <a:latin typeface="+mn-lt"/>
                <a:ea typeface="+mn-ea"/>
                <a:cs typeface="+mn-cs"/>
              </a:rPr>
              <a:t>Technical</a:t>
            </a:r>
            <a:r>
              <a:rPr kumimoji="0" lang="en-GB" sz="2200" b="0" i="0" u="none" strike="noStrike" kern="0" cap="none" spc="0" normalizeH="0" noProof="0" dirty="0" smtClean="0">
                <a:ln>
                  <a:noFill/>
                </a:ln>
                <a:solidFill>
                  <a:schemeClr val="tx1"/>
                </a:solidFill>
                <a:effectLst/>
                <a:uLnTx/>
                <a:uFillTx/>
                <a:latin typeface="+mn-lt"/>
                <a:ea typeface="+mn-ea"/>
                <a:cs typeface="+mn-cs"/>
              </a:rPr>
              <a:t> guide detailing methods and caveats</a:t>
            </a:r>
          </a:p>
          <a:p>
            <a:pPr marL="847725" lvl="1" indent="-390525" defTabSz="1042988" eaLnBrk="1" hangingPunct="1">
              <a:spcBef>
                <a:spcPct val="20000"/>
              </a:spcBef>
              <a:buFontTx/>
              <a:buChar char="•"/>
            </a:pPr>
            <a:r>
              <a:rPr lang="en-GB" sz="2200" kern="0" baseline="0" dirty="0" smtClean="0">
                <a:latin typeface="+mn-lt"/>
                <a:ea typeface="+mn-ea"/>
              </a:rPr>
              <a:t>Interactive</a:t>
            </a:r>
            <a:r>
              <a:rPr lang="en-GB" sz="2200" kern="0" dirty="0" smtClean="0">
                <a:latin typeface="+mn-lt"/>
                <a:ea typeface="+mn-ea"/>
              </a:rPr>
              <a:t> data files</a:t>
            </a:r>
          </a:p>
          <a:p>
            <a:pPr marL="390525" indent="-390525" defTabSz="1042988" eaLnBrk="1" hangingPunct="1">
              <a:spcBef>
                <a:spcPct val="20000"/>
              </a:spcBef>
              <a:buFontTx/>
              <a:buChar char="•"/>
            </a:pPr>
            <a:r>
              <a:rPr kumimoji="0" lang="en-GB" sz="2200" b="0" i="0" u="none" strike="noStrike" kern="0" cap="none" spc="0" normalizeH="0" baseline="0" noProof="0" dirty="0" smtClean="0">
                <a:ln>
                  <a:noFill/>
                </a:ln>
                <a:solidFill>
                  <a:schemeClr val="tx1"/>
                </a:solidFill>
                <a:effectLst/>
                <a:uLnTx/>
                <a:uFillTx/>
                <a:latin typeface="+mn-lt"/>
                <a:ea typeface="+mn-ea"/>
                <a:cs typeface="+mn-cs"/>
              </a:rPr>
              <a:t>All available at:</a:t>
            </a:r>
          </a:p>
          <a:p>
            <a:pPr marL="390525" indent="-390525" defTabSz="1042988" eaLnBrk="1" hangingPunct="1">
              <a:spcBef>
                <a:spcPct val="20000"/>
              </a:spcBef>
            </a:pPr>
            <a:r>
              <a:rPr lang="en-GB" sz="2200" kern="0" noProof="0" dirty="0" smtClean="0">
                <a:latin typeface="+mn-lt"/>
                <a:ea typeface="+mn-ea"/>
              </a:rPr>
              <a:t>	</a:t>
            </a:r>
            <a:r>
              <a:rPr lang="en-GB" sz="2200" u="sng" dirty="0" smtClean="0">
                <a:hlinkClick r:id="rId5"/>
              </a:rPr>
              <a:t>www.publichealthwalesobservatory.wales.nhs.uk/tobaccoandhealth</a:t>
            </a:r>
            <a:endParaRPr lang="en-GB" sz="2200" dirty="0" smtClean="0"/>
          </a:p>
          <a:p>
            <a:pPr marL="390525" indent="-390525" defTabSz="1042988" eaLnBrk="1" hangingPunct="1">
              <a:spcBef>
                <a:spcPct val="20000"/>
              </a:spcBef>
            </a:pPr>
            <a:endParaRPr kumimoji="0" lang="en-GB" sz="2200" b="0" i="0" u="none" strike="noStrike" kern="0" cap="none" spc="0" normalizeH="0" baseline="0" noProof="0" dirty="0" smtClean="0">
              <a:ln>
                <a:noFill/>
              </a:ln>
              <a:solidFill>
                <a:schemeClr val="tx1"/>
              </a:solidFill>
              <a:effectLst/>
              <a:uLnTx/>
              <a:uFillTx/>
              <a:latin typeface="+mn-lt"/>
              <a:ea typeface="+mn-ea"/>
              <a:cs typeface="+mn-cs"/>
            </a:endParaRPr>
          </a:p>
          <a:p>
            <a:pPr marL="390525" marR="0" lvl="0" indent="-390525" algn="l" defTabSz="1042988" rtl="0" eaLnBrk="1" fontAlgn="base" latinLnBrk="0" hangingPunct="1">
              <a:lnSpc>
                <a:spcPct val="100000"/>
              </a:lnSpc>
              <a:spcBef>
                <a:spcPct val="20000"/>
              </a:spcBef>
              <a:spcAft>
                <a:spcPct val="0"/>
              </a:spcAft>
              <a:buClrTx/>
              <a:buSzTx/>
              <a:buFontTx/>
              <a:buChar char="•"/>
              <a:tabLst/>
              <a:defRPr/>
            </a:pPr>
            <a:endParaRPr kumimoji="0" lang="en-GB" sz="22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18" name="Footer Placeholder 3"/>
          <p:cNvSpPr>
            <a:spLocks noGrp="1"/>
          </p:cNvSpPr>
          <p:nvPr>
            <p:ph type="ftr" sz="quarter" idx="10"/>
          </p:nvPr>
        </p:nvSpPr>
        <p:spPr>
          <a:xfrm>
            <a:off x="838200" y="6629400"/>
            <a:ext cx="6553200" cy="838200"/>
          </a:xfrm>
        </p:spPr>
        <p:txBody>
          <a:bodyPr/>
          <a:lstStyle/>
          <a:p>
            <a:pPr>
              <a:defRPr/>
            </a:pPr>
            <a:r>
              <a:rPr lang="en-GB" dirty="0"/>
              <a:t>Tobacco and health in Wales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411" y="376219"/>
            <a:ext cx="9644130" cy="762000"/>
          </a:xfrm>
        </p:spPr>
        <p:txBody>
          <a:bodyPr/>
          <a:lstStyle/>
          <a:p>
            <a:r>
              <a:rPr lang="en-GB" sz="2800" dirty="0" smtClean="0"/>
              <a:t>Smoking-attributable hospital admissions, 2010</a:t>
            </a:r>
            <a:endParaRPr lang="en-GB" sz="2800" dirty="0"/>
          </a:p>
        </p:txBody>
      </p:sp>
      <p:sp>
        <p:nvSpPr>
          <p:cNvPr id="4" name="Footer Placeholder 3"/>
          <p:cNvSpPr>
            <a:spLocks noGrp="1"/>
          </p:cNvSpPr>
          <p:nvPr>
            <p:ph type="ftr" sz="quarter" idx="10"/>
          </p:nvPr>
        </p:nvSpPr>
        <p:spPr/>
        <p:txBody>
          <a:bodyPr/>
          <a:lstStyle/>
          <a:p>
            <a:pPr>
              <a:defRPr/>
            </a:pPr>
            <a:r>
              <a:rPr lang="en-GB" dirty="0"/>
              <a:t>Tobacco and health in </a:t>
            </a:r>
            <a:r>
              <a:rPr lang="en-GB" dirty="0" smtClean="0"/>
              <a:t>Wales</a:t>
            </a:r>
            <a:endParaRPr lang="en-GB" dirty="0"/>
          </a:p>
        </p:txBody>
      </p:sp>
      <p:sp>
        <p:nvSpPr>
          <p:cNvPr id="8" name="Content Placeholder 2"/>
          <p:cNvSpPr>
            <a:spLocks noGrp="1"/>
          </p:cNvSpPr>
          <p:nvPr>
            <p:ph idx="1"/>
          </p:nvPr>
        </p:nvSpPr>
        <p:spPr>
          <a:xfrm>
            <a:off x="5487195" y="1590675"/>
            <a:ext cx="4857784" cy="4262452"/>
          </a:xfrm>
        </p:spPr>
        <p:txBody>
          <a:bodyPr/>
          <a:lstStyle/>
          <a:p>
            <a:r>
              <a:rPr lang="en-US" sz="2400" dirty="0" smtClean="0"/>
              <a:t>In 2010, smoking is estimated to have caused around 5 per cent of all hospital admissions in people aged 35 and over</a:t>
            </a:r>
          </a:p>
          <a:p>
            <a:r>
              <a:rPr lang="en-US" sz="2400" dirty="0" smtClean="0"/>
              <a:t>A higher proportion of admissions in men (7 per cent) than women (4 per cent) are attributable to smoking</a:t>
            </a:r>
          </a:p>
        </p:txBody>
      </p:sp>
      <p:pic>
        <p:nvPicPr>
          <p:cNvPr id="1026" name="Picture 2" descr="P:\Health Intelligence\Information resources\Information products\Smoking profile\Design\Sample page\PagesFromPhotoshopMediumRes\Eng Smoking Report 14-6-45.jpg"/>
          <p:cNvPicPr>
            <a:picLocks noChangeAspect="1" noChangeArrowheads="1"/>
          </p:cNvPicPr>
          <p:nvPr/>
        </p:nvPicPr>
        <p:blipFill>
          <a:blip r:embed="rId3" cstate="print"/>
          <a:srcRect/>
          <a:stretch>
            <a:fillRect/>
          </a:stretch>
        </p:blipFill>
        <p:spPr bwMode="auto">
          <a:xfrm>
            <a:off x="700848" y="1495409"/>
            <a:ext cx="4624237" cy="4714908"/>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Key message 10</a:t>
            </a:r>
            <a:endParaRPr lang="en-GB" sz="3600" dirty="0"/>
          </a:p>
        </p:txBody>
      </p:sp>
      <p:sp>
        <p:nvSpPr>
          <p:cNvPr id="3" name="Content Placeholder 2"/>
          <p:cNvSpPr>
            <a:spLocks noGrp="1"/>
          </p:cNvSpPr>
          <p:nvPr>
            <p:ph idx="1"/>
          </p:nvPr>
        </p:nvSpPr>
        <p:spPr>
          <a:xfrm>
            <a:off x="838200" y="1447799"/>
            <a:ext cx="9085263" cy="4333889"/>
          </a:xfrm>
        </p:spPr>
        <p:txBody>
          <a:bodyPr/>
          <a:lstStyle/>
          <a:p>
            <a:pPr marL="0" lvl="0" indent="0">
              <a:buNone/>
            </a:pPr>
            <a:r>
              <a:rPr lang="en-GB" sz="2600" dirty="0" smtClean="0"/>
              <a:t>“</a:t>
            </a:r>
            <a:r>
              <a:rPr lang="en-GB" sz="2800" dirty="0" smtClean="0"/>
              <a:t>Tobacco is around 30 per cent less affordable than in 1980, but the effectiveness of price as a control measure is diminished by continued access to smuggled products.”</a:t>
            </a:r>
            <a:endParaRPr lang="en-GB" sz="2600" dirty="0" smtClean="0"/>
          </a:p>
          <a:p>
            <a:pPr marL="0" indent="0">
              <a:buNone/>
            </a:pPr>
            <a:endParaRPr lang="en-GB" sz="2600" dirty="0"/>
          </a:p>
        </p:txBody>
      </p:sp>
      <p:sp>
        <p:nvSpPr>
          <p:cNvPr id="4" name="Footer Placeholder 3"/>
          <p:cNvSpPr>
            <a:spLocks noGrp="1"/>
          </p:cNvSpPr>
          <p:nvPr>
            <p:ph type="ftr" sz="quarter" idx="10"/>
          </p:nvPr>
        </p:nvSpPr>
        <p:spPr/>
        <p:txBody>
          <a:bodyPr/>
          <a:lstStyle/>
          <a:p>
            <a:pPr>
              <a:defRPr/>
            </a:pPr>
            <a:r>
              <a:rPr lang="en-GB" dirty="0" smtClean="0"/>
              <a:t>Tobacco and health in Wales</a:t>
            </a:r>
            <a:endParaRPr lang="en-GB"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411" y="447657"/>
            <a:ext cx="9644130" cy="762000"/>
          </a:xfrm>
        </p:spPr>
        <p:txBody>
          <a:bodyPr/>
          <a:lstStyle/>
          <a:p>
            <a:r>
              <a:rPr lang="en-GB" sz="2800" dirty="0" smtClean="0"/>
              <a:t>Change in affordability of tobacco over time, UK, 1980-2010</a:t>
            </a:r>
            <a:endParaRPr lang="en-GB" sz="2800" dirty="0"/>
          </a:p>
        </p:txBody>
      </p:sp>
      <p:sp>
        <p:nvSpPr>
          <p:cNvPr id="4" name="Footer Placeholder 3"/>
          <p:cNvSpPr>
            <a:spLocks noGrp="1"/>
          </p:cNvSpPr>
          <p:nvPr>
            <p:ph type="ftr" sz="quarter" idx="10"/>
          </p:nvPr>
        </p:nvSpPr>
        <p:spPr/>
        <p:txBody>
          <a:bodyPr/>
          <a:lstStyle/>
          <a:p>
            <a:pPr>
              <a:defRPr/>
            </a:pPr>
            <a:r>
              <a:rPr lang="en-GB" dirty="0"/>
              <a:t>Tobacco and health in </a:t>
            </a:r>
            <a:r>
              <a:rPr lang="en-GB" dirty="0" smtClean="0"/>
              <a:t>Wales</a:t>
            </a:r>
            <a:endParaRPr lang="en-GB" dirty="0"/>
          </a:p>
        </p:txBody>
      </p:sp>
      <p:pic>
        <p:nvPicPr>
          <p:cNvPr id="3074" name="Picture 2" descr="P:\Health Intelligence\Information resources\Information products\Smoking profile\Design\Sample page\PagesFromPhotoshopMediumRes\Eng Smoking Report 14-6-50.jpg"/>
          <p:cNvPicPr>
            <a:picLocks noChangeAspect="1" noChangeArrowheads="1"/>
          </p:cNvPicPr>
          <p:nvPr/>
        </p:nvPicPr>
        <p:blipFill>
          <a:blip r:embed="rId3" cstate="print"/>
          <a:srcRect/>
          <a:stretch>
            <a:fillRect/>
          </a:stretch>
        </p:blipFill>
        <p:spPr bwMode="auto">
          <a:xfrm>
            <a:off x="200783" y="1709723"/>
            <a:ext cx="5543157" cy="4286280"/>
          </a:xfrm>
          <a:prstGeom prst="rect">
            <a:avLst/>
          </a:prstGeom>
          <a:noFill/>
        </p:spPr>
      </p:pic>
      <p:sp>
        <p:nvSpPr>
          <p:cNvPr id="8" name="Content Placeholder 2"/>
          <p:cNvSpPr>
            <a:spLocks noGrp="1"/>
          </p:cNvSpPr>
          <p:nvPr>
            <p:ph idx="1"/>
          </p:nvPr>
        </p:nvSpPr>
        <p:spPr>
          <a:xfrm>
            <a:off x="5701509" y="1638285"/>
            <a:ext cx="4857784" cy="4643470"/>
          </a:xfrm>
        </p:spPr>
        <p:txBody>
          <a:bodyPr/>
          <a:lstStyle/>
          <a:p>
            <a:r>
              <a:rPr lang="en-US" sz="2400" dirty="0" smtClean="0"/>
              <a:t>The relative price of tobacco has increased more than disposable income since 1980, making it less affordable</a:t>
            </a:r>
          </a:p>
          <a:p>
            <a:r>
              <a:rPr lang="en-US" sz="2400" dirty="0" smtClean="0"/>
              <a:t>Smuggling continues to make tobacco more affordable, with latest estimates suggesting than one in ten cigarettes and half of all hand-rolling tobacco is illicit</a:t>
            </a:r>
          </a:p>
          <a:p>
            <a:endParaRPr lang="en-US" sz="2400"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Key message 11</a:t>
            </a:r>
            <a:endParaRPr lang="en-GB" sz="3600" dirty="0"/>
          </a:p>
        </p:txBody>
      </p:sp>
      <p:sp>
        <p:nvSpPr>
          <p:cNvPr id="3" name="Content Placeholder 2"/>
          <p:cNvSpPr>
            <a:spLocks noGrp="1"/>
          </p:cNvSpPr>
          <p:nvPr>
            <p:ph idx="1"/>
          </p:nvPr>
        </p:nvSpPr>
        <p:spPr>
          <a:xfrm>
            <a:off x="838200" y="1447799"/>
            <a:ext cx="9085263" cy="4333889"/>
          </a:xfrm>
        </p:spPr>
        <p:txBody>
          <a:bodyPr/>
          <a:lstStyle/>
          <a:p>
            <a:pPr marL="0" indent="0">
              <a:buNone/>
            </a:pPr>
            <a:r>
              <a:rPr lang="en-GB" sz="2600" dirty="0" smtClean="0"/>
              <a:t>“</a:t>
            </a:r>
            <a:r>
              <a:rPr lang="en-GB" sz="2800" dirty="0" smtClean="0"/>
              <a:t>Major reductions in smoking prevalence are achievable, given evidence from California and Singapore.”</a:t>
            </a:r>
            <a:endParaRPr lang="en-GB" sz="2600" dirty="0" smtClean="0"/>
          </a:p>
          <a:p>
            <a:pPr marL="0" indent="0">
              <a:buNone/>
            </a:pPr>
            <a:endParaRPr lang="en-GB" sz="2600" dirty="0"/>
          </a:p>
        </p:txBody>
      </p:sp>
      <p:sp>
        <p:nvSpPr>
          <p:cNvPr id="4" name="Footer Placeholder 3"/>
          <p:cNvSpPr>
            <a:spLocks noGrp="1"/>
          </p:cNvSpPr>
          <p:nvPr>
            <p:ph type="ftr" sz="quarter" idx="10"/>
          </p:nvPr>
        </p:nvSpPr>
        <p:spPr/>
        <p:txBody>
          <a:bodyPr/>
          <a:lstStyle/>
          <a:p>
            <a:pPr>
              <a:defRPr/>
            </a:pPr>
            <a:r>
              <a:rPr lang="en-GB" dirty="0" smtClean="0"/>
              <a:t>Tobacco and health in Wales</a:t>
            </a:r>
            <a:endParaRPr lang="en-GB"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GB" dirty="0"/>
              <a:t>Tobacco and health in </a:t>
            </a:r>
            <a:r>
              <a:rPr lang="en-GB" dirty="0" smtClean="0"/>
              <a:t>Wales</a:t>
            </a:r>
            <a:endParaRPr lang="en-GB" dirty="0"/>
          </a:p>
        </p:txBody>
      </p:sp>
      <p:sp>
        <p:nvSpPr>
          <p:cNvPr id="6" name="Title 1"/>
          <p:cNvSpPr txBox="1">
            <a:spLocks/>
          </p:cNvSpPr>
          <p:nvPr/>
        </p:nvSpPr>
        <p:spPr bwMode="auto">
          <a:xfrm>
            <a:off x="486535" y="447657"/>
            <a:ext cx="10202103"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0" fontAlgn="base" latinLnBrk="0" hangingPunct="0">
              <a:lnSpc>
                <a:spcPct val="100000"/>
              </a:lnSpc>
              <a:spcBef>
                <a:spcPct val="0"/>
              </a:spcBef>
              <a:spcAft>
                <a:spcPct val="0"/>
              </a:spcAft>
              <a:buClrTx/>
              <a:buSzTx/>
              <a:buFontTx/>
              <a:buNone/>
              <a:tabLst/>
              <a:defRPr/>
            </a:pPr>
            <a:r>
              <a:rPr kumimoji="0" lang="en-GB" b="0" i="0" u="none" strike="noStrike" kern="0" cap="none" spc="0" normalizeH="0" baseline="0" noProof="0" dirty="0" smtClean="0">
                <a:ln>
                  <a:noFill/>
                </a:ln>
                <a:solidFill>
                  <a:srgbClr val="423F74"/>
                </a:solidFill>
                <a:effectLst/>
                <a:uLnTx/>
                <a:uFillTx/>
                <a:latin typeface="+mj-lt"/>
                <a:ea typeface="+mj-ea"/>
                <a:cs typeface="+mj-cs"/>
              </a:rPr>
              <a:t>Examples of successful tobacco control policy from California</a:t>
            </a:r>
            <a:r>
              <a:rPr kumimoji="0" lang="en-GB" b="0" i="0" u="none" strike="noStrike" kern="0" cap="none" spc="0" normalizeH="0" noProof="0" dirty="0" smtClean="0">
                <a:ln>
                  <a:noFill/>
                </a:ln>
                <a:solidFill>
                  <a:srgbClr val="423F74"/>
                </a:solidFill>
                <a:effectLst/>
                <a:uLnTx/>
                <a:uFillTx/>
                <a:latin typeface="+mj-lt"/>
                <a:ea typeface="+mj-ea"/>
                <a:cs typeface="+mj-cs"/>
              </a:rPr>
              <a:t> &amp; Singapore</a:t>
            </a:r>
            <a:endParaRPr kumimoji="0" lang="en-GB" b="0" i="0" u="none" strike="noStrike" kern="0" cap="none" spc="0" normalizeH="0" baseline="0" noProof="0" dirty="0">
              <a:ln>
                <a:noFill/>
              </a:ln>
              <a:solidFill>
                <a:srgbClr val="423F74"/>
              </a:solidFill>
              <a:effectLst/>
              <a:uLnTx/>
              <a:uFillTx/>
              <a:latin typeface="+mj-lt"/>
              <a:ea typeface="+mj-ea"/>
              <a:cs typeface="+mj-cs"/>
            </a:endParaRPr>
          </a:p>
        </p:txBody>
      </p:sp>
      <p:sp>
        <p:nvSpPr>
          <p:cNvPr id="12" name="Content Placeholder 2"/>
          <p:cNvSpPr>
            <a:spLocks noGrp="1"/>
          </p:cNvSpPr>
          <p:nvPr>
            <p:ph idx="1"/>
          </p:nvPr>
        </p:nvSpPr>
        <p:spPr>
          <a:xfrm>
            <a:off x="629410" y="1495409"/>
            <a:ext cx="9501255" cy="5072098"/>
          </a:xfrm>
        </p:spPr>
        <p:txBody>
          <a:bodyPr>
            <a:noAutofit/>
          </a:bodyPr>
          <a:lstStyle/>
          <a:p>
            <a:pPr>
              <a:spcAft>
                <a:spcPts val="600"/>
              </a:spcAft>
            </a:pPr>
            <a:r>
              <a:rPr lang="en-US" sz="2400" dirty="0" smtClean="0"/>
              <a:t>Falls in smoking prevalence achieved through sustained and bold intervention:</a:t>
            </a:r>
          </a:p>
          <a:p>
            <a:pPr lvl="1">
              <a:spcBef>
                <a:spcPts val="300"/>
              </a:spcBef>
              <a:spcAft>
                <a:spcPts val="300"/>
              </a:spcAft>
            </a:pPr>
            <a:r>
              <a:rPr lang="en-US" sz="2400" dirty="0" smtClean="0"/>
              <a:t>California: from 27% in 1985 to 13% in 2009</a:t>
            </a:r>
          </a:p>
          <a:p>
            <a:pPr lvl="1">
              <a:spcBef>
                <a:spcPts val="300"/>
              </a:spcBef>
              <a:spcAft>
                <a:spcPts val="300"/>
              </a:spcAft>
            </a:pPr>
            <a:r>
              <a:rPr lang="en-US" sz="2400" dirty="0" smtClean="0"/>
              <a:t>Singapore: from 20% in 1984 to 13% in 2004</a:t>
            </a:r>
          </a:p>
          <a:p>
            <a:pPr>
              <a:spcAft>
                <a:spcPts val="600"/>
              </a:spcAft>
            </a:pPr>
            <a:r>
              <a:rPr lang="en-US" sz="2400" dirty="0" smtClean="0"/>
              <a:t>Of 25-cent tax on cigarettes, 5 cents were dedicated to tobacco control by the landmark 1988 </a:t>
            </a:r>
            <a:r>
              <a:rPr lang="en-US" sz="2400" i="1" dirty="0" smtClean="0"/>
              <a:t>California Tobacco Tax and Health Protection Act. </a:t>
            </a:r>
          </a:p>
          <a:p>
            <a:pPr>
              <a:spcAft>
                <a:spcPts val="600"/>
              </a:spcAft>
            </a:pPr>
            <a:r>
              <a:rPr lang="en-US" sz="2400" dirty="0" smtClean="0"/>
              <a:t>Efforts to promote a smoke-free lifestyle in Singapore started in the 1970s with legislation to ban smoking in public places and prohibit tobacco advertising and promotion</a:t>
            </a:r>
          </a:p>
          <a:p>
            <a:pPr>
              <a:buNone/>
            </a:pPr>
            <a:endParaRPr lang="en-US" sz="2400" dirty="0" smtClean="0"/>
          </a:p>
          <a:p>
            <a:pPr>
              <a:buNone/>
            </a:pPr>
            <a:endParaRPr lang="en-US" sz="2400" dirty="0" smtClean="0"/>
          </a:p>
          <a:p>
            <a:pPr>
              <a:buNone/>
            </a:pPr>
            <a:r>
              <a:rPr lang="en-US" sz="2400" dirty="0" smtClean="0"/>
              <a:t>		</a:t>
            </a:r>
          </a:p>
          <a:p>
            <a:endParaRPr lang="en-US" sz="2400" dirty="0" smtClean="0"/>
          </a:p>
          <a:p>
            <a:pPr>
              <a:buNone/>
            </a:pPr>
            <a:r>
              <a:rPr lang="en-US" sz="2400" dirty="0" smtClean="0"/>
              <a:t>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More information</a:t>
            </a:r>
            <a:endParaRPr lang="en-GB" dirty="0"/>
          </a:p>
        </p:txBody>
      </p:sp>
      <p:sp>
        <p:nvSpPr>
          <p:cNvPr id="3" name="Content Placeholder 2"/>
          <p:cNvSpPr>
            <a:spLocks noGrp="1"/>
          </p:cNvSpPr>
          <p:nvPr>
            <p:ph idx="1"/>
          </p:nvPr>
        </p:nvSpPr>
        <p:spPr>
          <a:xfrm>
            <a:off x="714380" y="4424367"/>
            <a:ext cx="10344979" cy="2428892"/>
          </a:xfrm>
        </p:spPr>
        <p:txBody>
          <a:bodyPr/>
          <a:lstStyle/>
          <a:p>
            <a:pPr>
              <a:buNone/>
            </a:pPr>
            <a:r>
              <a:rPr lang="en-GB" sz="3200" dirty="0" smtClean="0">
                <a:solidFill>
                  <a:srgbClr val="002060"/>
                </a:solidFill>
              </a:rPr>
              <a:t> </a:t>
            </a:r>
            <a:r>
              <a:rPr lang="en-US" sz="3200" dirty="0" smtClean="0">
                <a:solidFill>
                  <a:srgbClr val="002060"/>
                </a:solidFill>
                <a:hlinkClick r:id="rId3"/>
              </a:rPr>
              <a:t>publichealthwalesobservatory@wales.nhs.uk</a:t>
            </a:r>
            <a:r>
              <a:rPr lang="en-GB" sz="3200" dirty="0" smtClean="0">
                <a:solidFill>
                  <a:srgbClr val="002060"/>
                </a:solidFill>
              </a:rPr>
              <a:t> </a:t>
            </a:r>
          </a:p>
          <a:p>
            <a:pPr>
              <a:buNone/>
            </a:pPr>
            <a:endParaRPr lang="en-GB" sz="3200" dirty="0" smtClean="0">
              <a:solidFill>
                <a:srgbClr val="002060"/>
              </a:solidFill>
            </a:endParaRPr>
          </a:p>
        </p:txBody>
      </p:sp>
      <p:sp>
        <p:nvSpPr>
          <p:cNvPr id="5" name="Footer Placeholder 3"/>
          <p:cNvSpPr>
            <a:spLocks noGrp="1"/>
          </p:cNvSpPr>
          <p:nvPr>
            <p:ph type="ftr" sz="quarter" idx="10"/>
          </p:nvPr>
        </p:nvSpPr>
        <p:spPr>
          <a:xfrm>
            <a:off x="838200" y="6629400"/>
            <a:ext cx="6553200" cy="838200"/>
          </a:xfrm>
        </p:spPr>
        <p:txBody>
          <a:bodyPr/>
          <a:lstStyle/>
          <a:p>
            <a:pPr>
              <a:defRPr/>
            </a:pPr>
            <a:r>
              <a:rPr lang="en-GB" dirty="0"/>
              <a:t>Tobacco and health in Wales</a:t>
            </a:r>
          </a:p>
        </p:txBody>
      </p:sp>
      <p:sp>
        <p:nvSpPr>
          <p:cNvPr id="6" name="TextBox 5"/>
          <p:cNvSpPr txBox="1"/>
          <p:nvPr/>
        </p:nvSpPr>
        <p:spPr>
          <a:xfrm>
            <a:off x="843725" y="1830291"/>
            <a:ext cx="8501122" cy="2308324"/>
          </a:xfrm>
          <a:prstGeom prst="rect">
            <a:avLst/>
          </a:prstGeom>
          <a:noFill/>
        </p:spPr>
        <p:txBody>
          <a:bodyPr wrap="square" rtlCol="0">
            <a:spAutoFit/>
          </a:bodyPr>
          <a:lstStyle/>
          <a:p>
            <a:r>
              <a:rPr lang="en-GB" sz="3600" dirty="0" smtClean="0">
                <a:latin typeface="+mn-lt"/>
              </a:rPr>
              <a:t>If you have any questions or would like to request printed copies of </a:t>
            </a:r>
            <a:r>
              <a:rPr lang="en-GB" sz="3600" i="1" dirty="0" smtClean="0">
                <a:latin typeface="+mn-lt"/>
              </a:rPr>
              <a:t>Tobacco and health in Wales</a:t>
            </a:r>
            <a:r>
              <a:rPr lang="en-GB" sz="3600" dirty="0" smtClean="0">
                <a:latin typeface="+mn-lt"/>
              </a:rPr>
              <a:t>, please contact us on</a:t>
            </a:r>
            <a:endParaRPr lang="en-GB" sz="3600" dirty="0">
              <a:latin typeface="+mn-lt"/>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Acknowledgements</a:t>
            </a:r>
            <a:endParaRPr lang="en-GB" dirty="0"/>
          </a:p>
        </p:txBody>
      </p:sp>
      <p:sp>
        <p:nvSpPr>
          <p:cNvPr id="5" name="Text Placeholder 4"/>
          <p:cNvSpPr>
            <a:spLocks noGrp="1"/>
          </p:cNvSpPr>
          <p:nvPr>
            <p:ph type="body" idx="1"/>
          </p:nvPr>
        </p:nvSpPr>
        <p:spPr>
          <a:xfrm>
            <a:off x="5558633" y="1352533"/>
            <a:ext cx="4722812" cy="706438"/>
          </a:xfrm>
        </p:spPr>
        <p:txBody>
          <a:bodyPr/>
          <a:lstStyle/>
          <a:p>
            <a:r>
              <a:rPr lang="en-US" dirty="0" smtClean="0"/>
              <a:t>Project Board</a:t>
            </a:r>
            <a:endParaRPr lang="en-GB" dirty="0"/>
          </a:p>
        </p:txBody>
      </p:sp>
      <p:sp>
        <p:nvSpPr>
          <p:cNvPr id="6" name="Text Placeholder 5"/>
          <p:cNvSpPr>
            <a:spLocks noGrp="1"/>
          </p:cNvSpPr>
          <p:nvPr>
            <p:ph type="body" sz="quarter" idx="3"/>
          </p:nvPr>
        </p:nvSpPr>
        <p:spPr>
          <a:xfrm>
            <a:off x="557973" y="1352533"/>
            <a:ext cx="4724400" cy="706438"/>
          </a:xfrm>
        </p:spPr>
        <p:txBody>
          <a:bodyPr/>
          <a:lstStyle/>
          <a:p>
            <a:r>
              <a:rPr lang="en-US" dirty="0" smtClean="0"/>
              <a:t>Project team</a:t>
            </a:r>
            <a:endParaRPr lang="en-GB" dirty="0"/>
          </a:p>
        </p:txBody>
      </p:sp>
      <p:sp>
        <p:nvSpPr>
          <p:cNvPr id="8" name="TextBox 7"/>
          <p:cNvSpPr txBox="1"/>
          <p:nvPr/>
        </p:nvSpPr>
        <p:spPr>
          <a:xfrm>
            <a:off x="557973" y="4210053"/>
            <a:ext cx="9929882" cy="2423740"/>
          </a:xfrm>
          <a:prstGeom prst="rect">
            <a:avLst/>
          </a:prstGeom>
          <a:noFill/>
        </p:spPr>
        <p:txBody>
          <a:bodyPr wrap="square" rtlCol="0">
            <a:spAutoFit/>
          </a:bodyPr>
          <a:lstStyle/>
          <a:p>
            <a:pPr>
              <a:spcAft>
                <a:spcPts val="300"/>
              </a:spcAft>
            </a:pPr>
            <a:r>
              <a:rPr lang="en-GB" b="1" dirty="0" smtClean="0">
                <a:latin typeface="+mn-lt"/>
              </a:rPr>
              <a:t>Thanks to the following people for their contribution to this report:</a:t>
            </a:r>
            <a:r>
              <a:rPr lang="en-GB" dirty="0" smtClean="0">
                <a:latin typeface="+mn-lt"/>
              </a:rPr>
              <a:t> </a:t>
            </a:r>
          </a:p>
          <a:p>
            <a:pPr>
              <a:spcBef>
                <a:spcPts val="600"/>
              </a:spcBef>
            </a:pPr>
            <a:r>
              <a:rPr lang="en-GB" dirty="0" smtClean="0">
                <a:latin typeface="+mn-lt"/>
              </a:rPr>
              <a:t>Rose Allgeier, Joanna Arthur, Susan Belfourd, Lloyd Evans, Deirdre Hickey, </a:t>
            </a:r>
            <a:r>
              <a:rPr lang="en-GB" dirty="0" err="1" smtClean="0">
                <a:latin typeface="+mn-lt"/>
              </a:rPr>
              <a:t>Ciarán</a:t>
            </a:r>
            <a:r>
              <a:rPr lang="en-GB" dirty="0" smtClean="0">
                <a:latin typeface="+mn-lt"/>
              </a:rPr>
              <a:t> Humphreys, Louise Megrath, Isabel Puscas, Salah Sharif (NHS Information Centre)</a:t>
            </a:r>
          </a:p>
          <a:p>
            <a:endParaRPr lang="en-US" dirty="0" smtClean="0">
              <a:latin typeface="+mn-lt"/>
            </a:endParaRPr>
          </a:p>
        </p:txBody>
      </p:sp>
      <p:sp>
        <p:nvSpPr>
          <p:cNvPr id="9" name="Footer Placeholder 3"/>
          <p:cNvSpPr>
            <a:spLocks noGrp="1"/>
          </p:cNvSpPr>
          <p:nvPr>
            <p:ph type="ftr" sz="quarter" idx="10"/>
          </p:nvPr>
        </p:nvSpPr>
        <p:spPr>
          <a:xfrm>
            <a:off x="838200" y="6629400"/>
            <a:ext cx="6553200" cy="838200"/>
          </a:xfrm>
        </p:spPr>
        <p:txBody>
          <a:bodyPr/>
          <a:lstStyle/>
          <a:p>
            <a:pPr>
              <a:defRPr/>
            </a:pPr>
            <a:r>
              <a:rPr lang="en-GB" dirty="0"/>
              <a:t>Tobacco and health in Wales</a:t>
            </a:r>
          </a:p>
        </p:txBody>
      </p:sp>
      <p:sp>
        <p:nvSpPr>
          <p:cNvPr id="10" name="Content Placeholder 9"/>
          <p:cNvSpPr>
            <a:spLocks noGrp="1"/>
          </p:cNvSpPr>
          <p:nvPr>
            <p:ph sz="quarter" idx="4"/>
          </p:nvPr>
        </p:nvSpPr>
        <p:spPr>
          <a:xfrm>
            <a:off x="557973" y="2066913"/>
            <a:ext cx="4643470" cy="2000264"/>
          </a:xfrm>
        </p:spPr>
        <p:txBody>
          <a:bodyPr/>
          <a:lstStyle/>
          <a:p>
            <a:pPr marL="0" indent="0">
              <a:buNone/>
            </a:pPr>
            <a:r>
              <a:rPr lang="en-GB" dirty="0" smtClean="0"/>
              <a:t>Hugo Cosh, Gareth Davies, Ioan Francis, Elinor Griffiths, Leon May, Cath Roberts, Claire Tiffany, Margaret Webber</a:t>
            </a:r>
          </a:p>
        </p:txBody>
      </p:sp>
      <p:sp>
        <p:nvSpPr>
          <p:cNvPr id="12" name="Content Placeholder 9"/>
          <p:cNvSpPr>
            <a:spLocks noGrp="1"/>
          </p:cNvSpPr>
          <p:nvPr>
            <p:ph sz="quarter" idx="4"/>
          </p:nvPr>
        </p:nvSpPr>
        <p:spPr>
          <a:xfrm>
            <a:off x="5558633" y="2066913"/>
            <a:ext cx="4643470" cy="1428760"/>
          </a:xfrm>
        </p:spPr>
        <p:txBody>
          <a:bodyPr/>
          <a:lstStyle/>
          <a:p>
            <a:pPr marL="0" indent="0">
              <a:buNone/>
            </a:pPr>
            <a:r>
              <a:rPr lang="en-GB" dirty="0" smtClean="0"/>
              <a:t>Mererid Bowley, Nathan Lester, Cindy Marsh, Cath Roberts, Jane Wilkinson</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a:xfrm>
            <a:off x="838200" y="6629400"/>
            <a:ext cx="6553200" cy="838200"/>
          </a:xfrm>
        </p:spPr>
        <p:txBody>
          <a:bodyPr/>
          <a:lstStyle/>
          <a:p>
            <a:pPr>
              <a:defRPr/>
            </a:pPr>
            <a:r>
              <a:rPr lang="en-GB" dirty="0"/>
              <a:t>Tobacco and health in Wales</a:t>
            </a:r>
          </a:p>
        </p:txBody>
      </p:sp>
      <p:sp>
        <p:nvSpPr>
          <p:cNvPr id="7" name="Content Placeholder 2"/>
          <p:cNvSpPr>
            <a:spLocks noGrp="1"/>
          </p:cNvSpPr>
          <p:nvPr>
            <p:ph idx="1"/>
          </p:nvPr>
        </p:nvSpPr>
        <p:spPr>
          <a:xfrm>
            <a:off x="629412" y="1589099"/>
            <a:ext cx="9715568" cy="4835532"/>
          </a:xfrm>
        </p:spPr>
        <p:txBody>
          <a:bodyPr/>
          <a:lstStyle/>
          <a:p>
            <a:r>
              <a:rPr lang="en-GB" sz="3200" dirty="0" smtClean="0"/>
              <a:t>Provide an updated picture of smoking prevalence in Wales</a:t>
            </a:r>
          </a:p>
          <a:p>
            <a:r>
              <a:rPr lang="en-GB" sz="3200" dirty="0" smtClean="0"/>
              <a:t>Analyse its impact on health and health services</a:t>
            </a:r>
          </a:p>
          <a:p>
            <a:r>
              <a:rPr lang="en-GB" sz="3200" dirty="0" smtClean="0"/>
              <a:t>Appeal to a range of stakeholders, including health boards, local and national government</a:t>
            </a:r>
          </a:p>
          <a:p>
            <a:r>
              <a:rPr lang="en-GB" sz="3200" dirty="0" smtClean="0"/>
              <a:t>Assist them in targeting action on tobacco</a:t>
            </a:r>
            <a:endParaRPr lang="en-GB" sz="3200" dirty="0"/>
          </a:p>
        </p:txBody>
      </p:sp>
      <p:sp>
        <p:nvSpPr>
          <p:cNvPr id="6" name="Rectangle 2"/>
          <p:cNvSpPr txBox="1">
            <a:spLocks noChangeArrowheads="1"/>
          </p:cNvSpPr>
          <p:nvPr/>
        </p:nvSpPr>
        <p:spPr bwMode="auto">
          <a:xfrm>
            <a:off x="542863" y="519027"/>
            <a:ext cx="6515968" cy="762000"/>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marL="0" marR="0" lvl="0" indent="0" algn="l" defTabSz="1042988" rtl="0" eaLnBrk="1" fontAlgn="base" latinLnBrk="0" hangingPunct="1">
              <a:lnSpc>
                <a:spcPct val="100000"/>
              </a:lnSpc>
              <a:spcBef>
                <a:spcPct val="0"/>
              </a:spcBef>
              <a:spcAft>
                <a:spcPct val="0"/>
              </a:spcAft>
              <a:buClrTx/>
              <a:buSzTx/>
              <a:buFontTx/>
              <a:buNone/>
              <a:tabLst/>
              <a:defRPr/>
            </a:pPr>
            <a:r>
              <a:rPr kumimoji="0" lang="en-GB" sz="4800" b="0" i="0" u="none" strike="noStrike" kern="0" cap="none" spc="0" normalizeH="0" baseline="0" noProof="0" dirty="0" smtClean="0">
                <a:ln>
                  <a:noFill/>
                </a:ln>
                <a:solidFill>
                  <a:srgbClr val="423F74"/>
                </a:solidFill>
                <a:effectLst/>
                <a:uLnTx/>
                <a:uFillTx/>
                <a:latin typeface="+mj-lt"/>
                <a:ea typeface="+mj-ea"/>
                <a:cs typeface="+mj-cs"/>
              </a:rPr>
              <a:t>Aims of</a:t>
            </a:r>
            <a:r>
              <a:rPr kumimoji="0" lang="en-GB" sz="4800" b="0" i="0" u="none" strike="noStrike" kern="0" cap="none" spc="0" normalizeH="0" noProof="0" dirty="0" smtClean="0">
                <a:ln>
                  <a:noFill/>
                </a:ln>
                <a:solidFill>
                  <a:srgbClr val="423F74"/>
                </a:solidFill>
                <a:effectLst/>
                <a:uLnTx/>
                <a:uFillTx/>
                <a:latin typeface="+mj-lt"/>
                <a:ea typeface="+mj-ea"/>
                <a:cs typeface="+mj-cs"/>
              </a:rPr>
              <a:t> report</a:t>
            </a:r>
            <a:endParaRPr kumimoji="0" lang="en-GB" sz="4800" b="0" i="0" u="none" strike="noStrike" kern="0" cap="none" spc="0" normalizeH="0" baseline="0" noProof="0" dirty="0" smtClean="0">
              <a:ln>
                <a:noFill/>
              </a:ln>
              <a:solidFill>
                <a:srgbClr val="423F74"/>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519113" y="541338"/>
            <a:ext cx="10169525" cy="762000"/>
          </a:xfrm>
        </p:spPr>
        <p:txBody>
          <a:bodyPr/>
          <a:lstStyle/>
          <a:p>
            <a:pPr eaLnBrk="1" hangingPunct="1"/>
            <a:r>
              <a:rPr lang="en-GB" sz="4800" dirty="0" smtClean="0"/>
              <a:t>What’s new?</a:t>
            </a:r>
          </a:p>
        </p:txBody>
      </p:sp>
      <p:sp>
        <p:nvSpPr>
          <p:cNvPr id="6" name="Footer Placeholder 3"/>
          <p:cNvSpPr>
            <a:spLocks noGrp="1"/>
          </p:cNvSpPr>
          <p:nvPr>
            <p:ph type="ftr" sz="quarter" idx="10"/>
          </p:nvPr>
        </p:nvSpPr>
        <p:spPr>
          <a:xfrm>
            <a:off x="838200" y="6629400"/>
            <a:ext cx="6553200" cy="838200"/>
          </a:xfrm>
        </p:spPr>
        <p:txBody>
          <a:bodyPr/>
          <a:lstStyle/>
          <a:p>
            <a:pPr>
              <a:defRPr/>
            </a:pPr>
            <a:r>
              <a:rPr lang="en-GB" dirty="0"/>
              <a:t>Tobacco and health in Wales</a:t>
            </a:r>
          </a:p>
        </p:txBody>
      </p:sp>
      <p:sp>
        <p:nvSpPr>
          <p:cNvPr id="7" name="Content Placeholder 5"/>
          <p:cNvSpPr txBox="1">
            <a:spLocks/>
          </p:cNvSpPr>
          <p:nvPr/>
        </p:nvSpPr>
        <p:spPr>
          <a:xfrm>
            <a:off x="486535" y="1487467"/>
            <a:ext cx="9858444" cy="4222784"/>
          </a:xfrm>
          <a:prstGeom prst="rect">
            <a:avLst/>
          </a:prstGeom>
        </p:spPr>
        <p:txBody>
          <a:bodyPr/>
          <a:lstStyle/>
          <a:p>
            <a:pPr marL="390525" marR="0" lvl="0" indent="-390525" algn="l" defTabSz="1042988" rtl="0" eaLnBrk="1" fontAlgn="base" latinLnBrk="0" hangingPunct="1">
              <a:lnSpc>
                <a:spcPct val="100000"/>
              </a:lnSpc>
              <a:spcBef>
                <a:spcPct val="20000"/>
              </a:spcBef>
              <a:spcAft>
                <a:spcPct val="0"/>
              </a:spcAft>
              <a:buClrTx/>
              <a:buSzTx/>
              <a:buFontTx/>
              <a:buChar char="•"/>
              <a:tabLst/>
              <a:defRPr/>
            </a:pPr>
            <a:r>
              <a:rPr kumimoji="0" lang="en-GB" sz="2800" b="0" i="0" u="none" strike="noStrike" kern="0" cap="none" spc="0" normalizeH="0" baseline="0" noProof="0" dirty="0" smtClean="0">
                <a:ln>
                  <a:noFill/>
                </a:ln>
                <a:solidFill>
                  <a:schemeClr val="tx1"/>
                </a:solidFill>
                <a:effectLst/>
                <a:uLnTx/>
                <a:uFillTx/>
                <a:latin typeface="+mn-lt"/>
                <a:ea typeface="+mn-ea"/>
                <a:cs typeface="+mn-cs"/>
              </a:rPr>
              <a:t>Proportion of the inequality in mortality that can be attributed to smoking (Wales level)</a:t>
            </a:r>
          </a:p>
          <a:p>
            <a:pPr marL="390525" marR="0" lvl="0" indent="-390525" algn="l" defTabSz="1042988" rtl="0" eaLnBrk="1" fontAlgn="base" latinLnBrk="0" hangingPunct="1">
              <a:lnSpc>
                <a:spcPct val="100000"/>
              </a:lnSpc>
              <a:spcBef>
                <a:spcPct val="20000"/>
              </a:spcBef>
              <a:spcAft>
                <a:spcPct val="0"/>
              </a:spcAft>
              <a:buClrTx/>
              <a:buSzTx/>
              <a:buFontTx/>
              <a:buChar char="•"/>
              <a:tabLst/>
              <a:defRPr/>
            </a:pPr>
            <a:r>
              <a:rPr kumimoji="0" lang="en-GB" sz="2800" b="0" i="0" u="none" strike="noStrike" kern="0" cap="none" spc="0" normalizeH="0" baseline="0" noProof="0" dirty="0" smtClean="0">
                <a:ln>
                  <a:noFill/>
                </a:ln>
                <a:solidFill>
                  <a:schemeClr val="tx1"/>
                </a:solidFill>
                <a:effectLst/>
                <a:uLnTx/>
                <a:uFillTx/>
                <a:latin typeface="+mn-lt"/>
                <a:ea typeface="+mn-ea"/>
                <a:cs typeface="+mn-cs"/>
              </a:rPr>
              <a:t>Smoking-attributable hospital admissions in adults (Wales, health boards, local authorities, Upper Super Output Areas) </a:t>
            </a:r>
          </a:p>
          <a:p>
            <a:pPr marL="390525" marR="0" lvl="0" indent="-390525" algn="l" defTabSz="1042988" rtl="0" eaLnBrk="1" fontAlgn="base" latinLnBrk="0" hangingPunct="1">
              <a:lnSpc>
                <a:spcPct val="100000"/>
              </a:lnSpc>
              <a:spcBef>
                <a:spcPct val="20000"/>
              </a:spcBef>
              <a:spcAft>
                <a:spcPct val="0"/>
              </a:spcAft>
              <a:buClrTx/>
              <a:buSzTx/>
              <a:buFontTx/>
              <a:buChar char="•"/>
              <a:tabLst/>
              <a:defRPr/>
            </a:pPr>
            <a:r>
              <a:rPr kumimoji="0" lang="en-GB" sz="2800" b="0" i="0" u="none" strike="noStrike" kern="0" cap="none" spc="0" normalizeH="0" baseline="0" noProof="0" dirty="0" smtClean="0">
                <a:ln>
                  <a:noFill/>
                </a:ln>
                <a:solidFill>
                  <a:schemeClr val="tx1"/>
                </a:solidFill>
                <a:effectLst/>
                <a:uLnTx/>
                <a:uFillTx/>
                <a:latin typeface="+mn-lt"/>
                <a:ea typeface="+mn-ea"/>
                <a:cs typeface="+mn-cs"/>
              </a:rPr>
              <a:t>Hospital admissions attributable to second-hand</a:t>
            </a:r>
            <a:r>
              <a:rPr kumimoji="0" lang="en-GB" sz="2800" b="0" i="0" u="none" strike="noStrike" kern="0" cap="none" spc="0" normalizeH="0" noProof="0" dirty="0" smtClean="0">
                <a:ln>
                  <a:noFill/>
                </a:ln>
                <a:solidFill>
                  <a:schemeClr val="tx1"/>
                </a:solidFill>
                <a:effectLst/>
                <a:uLnTx/>
                <a:uFillTx/>
                <a:latin typeface="+mn-lt"/>
                <a:ea typeface="+mn-ea"/>
                <a:cs typeface="+mn-cs"/>
              </a:rPr>
              <a:t> </a:t>
            </a:r>
            <a:r>
              <a:rPr kumimoji="0" lang="en-GB" sz="2800" b="0" i="0" u="none" strike="noStrike" kern="0" cap="none" spc="0" normalizeH="0" baseline="0" noProof="0" dirty="0" smtClean="0">
                <a:ln>
                  <a:noFill/>
                </a:ln>
                <a:solidFill>
                  <a:schemeClr val="tx1"/>
                </a:solidFill>
                <a:effectLst/>
                <a:uLnTx/>
                <a:uFillTx/>
                <a:latin typeface="+mn-lt"/>
                <a:ea typeface="+mn-ea"/>
                <a:cs typeface="+mn-cs"/>
              </a:rPr>
              <a:t>smoke exposure in children (Wales level)</a:t>
            </a:r>
          </a:p>
          <a:p>
            <a:pPr marL="390525" marR="0" lvl="0" indent="-390525" algn="l" defTabSz="1042988" rtl="0" eaLnBrk="1" fontAlgn="base" latinLnBrk="0" hangingPunct="1">
              <a:lnSpc>
                <a:spcPct val="100000"/>
              </a:lnSpc>
              <a:spcBef>
                <a:spcPct val="20000"/>
              </a:spcBef>
              <a:spcAft>
                <a:spcPct val="0"/>
              </a:spcAft>
              <a:buClrTx/>
              <a:buSzTx/>
              <a:buFontTx/>
              <a:buChar char="•"/>
              <a:tabLst/>
              <a:defRPr/>
            </a:pPr>
            <a:r>
              <a:rPr kumimoji="0" lang="en-GB" sz="2800" b="0" i="0" u="none" strike="noStrike" kern="0" cap="none" spc="0" normalizeH="0" baseline="0" noProof="0" dirty="0" smtClean="0">
                <a:ln>
                  <a:noFill/>
                </a:ln>
                <a:solidFill>
                  <a:schemeClr val="tx1"/>
                </a:solidFill>
                <a:effectLst/>
                <a:uLnTx/>
                <a:uFillTx/>
                <a:latin typeface="+mn-lt"/>
                <a:ea typeface="+mn-ea"/>
                <a:cs typeface="+mn-cs"/>
              </a:rPr>
              <a:t>Trend in smoking prevalence by </a:t>
            </a:r>
            <a:r>
              <a:rPr kumimoji="0" lang="en-GB" sz="2800" b="0" i="0" u="none" strike="noStrike" kern="0" cap="none" spc="0" normalizeH="0" baseline="0" noProof="0" dirty="0" err="1" smtClean="0">
                <a:ln>
                  <a:noFill/>
                </a:ln>
                <a:solidFill>
                  <a:schemeClr val="tx1"/>
                </a:solidFill>
                <a:effectLst/>
                <a:uLnTx/>
                <a:uFillTx/>
                <a:latin typeface="+mn-lt"/>
                <a:ea typeface="+mn-ea"/>
                <a:cs typeface="+mn-cs"/>
              </a:rPr>
              <a:t>i</a:t>
            </a:r>
            <a:r>
              <a:rPr kumimoji="0" lang="en-GB" sz="2800" b="0" i="0" u="none" strike="noStrike" kern="0" cap="none" spc="0" normalizeH="0" baseline="0" noProof="0" dirty="0" smtClean="0">
                <a:ln>
                  <a:noFill/>
                </a:ln>
                <a:solidFill>
                  <a:schemeClr val="tx1"/>
                </a:solidFill>
                <a:effectLst/>
                <a:uLnTx/>
                <a:uFillTx/>
                <a:latin typeface="+mn-lt"/>
                <a:ea typeface="+mn-ea"/>
                <a:cs typeface="+mn-cs"/>
              </a:rPr>
              <a:t>) Welsh Index of Multiple Deprivation and ii) National Statistics Socio-Economic Classification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Key message 1</a:t>
            </a:r>
            <a:endParaRPr lang="en-GB" sz="3600" dirty="0"/>
          </a:p>
        </p:txBody>
      </p:sp>
      <p:sp>
        <p:nvSpPr>
          <p:cNvPr id="3" name="Content Placeholder 2"/>
          <p:cNvSpPr>
            <a:spLocks noGrp="1"/>
          </p:cNvSpPr>
          <p:nvPr>
            <p:ph idx="1"/>
          </p:nvPr>
        </p:nvSpPr>
        <p:spPr>
          <a:xfrm>
            <a:off x="838200" y="1447799"/>
            <a:ext cx="9085263" cy="4333889"/>
          </a:xfrm>
        </p:spPr>
        <p:txBody>
          <a:bodyPr/>
          <a:lstStyle/>
          <a:p>
            <a:pPr marL="0" indent="0">
              <a:buNone/>
            </a:pPr>
            <a:r>
              <a:rPr lang="en-GB" sz="2600" dirty="0" smtClean="0"/>
              <a:t>“</a:t>
            </a:r>
            <a:r>
              <a:rPr lang="en-GB" sz="2800" dirty="0" smtClean="0"/>
              <a:t>Smoking continues to be the greatest single cause of avoidable mortality in Wales. In people aged 35 and over, smoking causes nearly one in five of all deaths and around one third of the inequality in mortality between the most and least deprived areas.”</a:t>
            </a:r>
          </a:p>
          <a:p>
            <a:pPr marL="0" lvl="0" indent="0">
              <a:buNone/>
            </a:pPr>
            <a:endParaRPr lang="en-GB" sz="2600" dirty="0" smtClean="0"/>
          </a:p>
          <a:p>
            <a:pPr marL="0" indent="0">
              <a:buNone/>
            </a:pPr>
            <a:endParaRPr lang="en-GB" sz="2600" dirty="0"/>
          </a:p>
        </p:txBody>
      </p:sp>
      <p:sp>
        <p:nvSpPr>
          <p:cNvPr id="4" name="Footer Placeholder 3"/>
          <p:cNvSpPr>
            <a:spLocks noGrp="1"/>
          </p:cNvSpPr>
          <p:nvPr>
            <p:ph type="ftr" sz="quarter" idx="10"/>
          </p:nvPr>
        </p:nvSpPr>
        <p:spPr/>
        <p:txBody>
          <a:bodyPr/>
          <a:lstStyle/>
          <a:p>
            <a:pPr>
              <a:defRPr/>
            </a:pPr>
            <a:r>
              <a:rPr lang="en-GB" dirty="0" smtClean="0"/>
              <a:t>Tobacco and health in Wales</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411" y="352401"/>
            <a:ext cx="9429816" cy="762000"/>
          </a:xfrm>
        </p:spPr>
        <p:txBody>
          <a:bodyPr/>
          <a:lstStyle/>
          <a:p>
            <a:r>
              <a:rPr lang="en-GB" sz="2800" dirty="0" smtClean="0"/>
              <a:t>Smoking-attributable mortality, 2010</a:t>
            </a:r>
            <a:endParaRPr lang="en-GB" sz="2800" dirty="0"/>
          </a:p>
        </p:txBody>
      </p:sp>
      <p:sp>
        <p:nvSpPr>
          <p:cNvPr id="4" name="Footer Placeholder 3"/>
          <p:cNvSpPr>
            <a:spLocks noGrp="1"/>
          </p:cNvSpPr>
          <p:nvPr>
            <p:ph type="ftr" sz="quarter" idx="10"/>
          </p:nvPr>
        </p:nvSpPr>
        <p:spPr/>
        <p:txBody>
          <a:bodyPr/>
          <a:lstStyle/>
          <a:p>
            <a:pPr>
              <a:defRPr/>
            </a:pPr>
            <a:r>
              <a:rPr lang="en-GB" dirty="0"/>
              <a:t>Tobacco and health in </a:t>
            </a:r>
            <a:r>
              <a:rPr lang="en-GB" dirty="0" smtClean="0"/>
              <a:t>Wales</a:t>
            </a:r>
            <a:endParaRPr lang="en-GB" dirty="0"/>
          </a:p>
        </p:txBody>
      </p:sp>
      <p:sp>
        <p:nvSpPr>
          <p:cNvPr id="8" name="Content Placeholder 2"/>
          <p:cNvSpPr>
            <a:spLocks noGrp="1"/>
          </p:cNvSpPr>
          <p:nvPr>
            <p:ph idx="1"/>
          </p:nvPr>
        </p:nvSpPr>
        <p:spPr>
          <a:xfrm>
            <a:off x="5487195" y="1447799"/>
            <a:ext cx="4857784" cy="4762517"/>
          </a:xfrm>
        </p:spPr>
        <p:txBody>
          <a:bodyPr/>
          <a:lstStyle/>
          <a:p>
            <a:r>
              <a:rPr lang="en-US" sz="2400" dirty="0" smtClean="0"/>
              <a:t>In 2010, smoking is estimated to have caused 5,450 of 30,550 deaths (nearly one in five) in Wales residents aged 35+</a:t>
            </a:r>
          </a:p>
          <a:p>
            <a:r>
              <a:rPr lang="en-US" sz="2400" dirty="0" smtClean="0"/>
              <a:t>Of these 5,450 deaths, 2,480 were from cancer</a:t>
            </a:r>
          </a:p>
        </p:txBody>
      </p:sp>
      <p:pic>
        <p:nvPicPr>
          <p:cNvPr id="4099" name="Picture 3" descr="P:\Health Intelligence\Information resources\Information products\Smoking profile\Design\Sample page\PagesFromPhotoshopMediumRes\Eng Smoking Report 14-6-36.jpg"/>
          <p:cNvPicPr>
            <a:picLocks noChangeAspect="1" noChangeArrowheads="1"/>
          </p:cNvPicPr>
          <p:nvPr/>
        </p:nvPicPr>
        <p:blipFill>
          <a:blip r:embed="rId3" cstate="print"/>
          <a:srcRect/>
          <a:stretch>
            <a:fillRect/>
          </a:stretch>
        </p:blipFill>
        <p:spPr bwMode="auto">
          <a:xfrm>
            <a:off x="629411" y="1245376"/>
            <a:ext cx="4714908" cy="5107817"/>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9411" y="352401"/>
            <a:ext cx="9429816" cy="1000132"/>
          </a:xfrm>
        </p:spPr>
        <p:txBody>
          <a:bodyPr/>
          <a:lstStyle/>
          <a:p>
            <a:r>
              <a:rPr lang="en-GB" sz="2800" dirty="0" smtClean="0"/>
              <a:t>Percentage of inequality in mortality attributable to smoking</a:t>
            </a:r>
            <a:endParaRPr lang="en-GB" sz="2800" dirty="0"/>
          </a:p>
        </p:txBody>
      </p:sp>
      <p:sp>
        <p:nvSpPr>
          <p:cNvPr id="4" name="Footer Placeholder 3"/>
          <p:cNvSpPr>
            <a:spLocks noGrp="1"/>
          </p:cNvSpPr>
          <p:nvPr>
            <p:ph type="ftr" sz="quarter" idx="10"/>
          </p:nvPr>
        </p:nvSpPr>
        <p:spPr/>
        <p:txBody>
          <a:bodyPr/>
          <a:lstStyle/>
          <a:p>
            <a:pPr>
              <a:defRPr/>
            </a:pPr>
            <a:r>
              <a:rPr lang="en-GB" dirty="0"/>
              <a:t>Tobacco and health in </a:t>
            </a:r>
            <a:r>
              <a:rPr lang="en-GB" dirty="0" smtClean="0"/>
              <a:t>Wales</a:t>
            </a:r>
            <a:endParaRPr lang="en-GB" dirty="0"/>
          </a:p>
        </p:txBody>
      </p:sp>
      <p:pic>
        <p:nvPicPr>
          <p:cNvPr id="6" name="Picture 2" descr="P:\Health Intelligence\Information resources\Information products\Smoking profile\Design\Sample page\PagesFromPhotoshopMediumRes\Eng Smoking Report 14-6-41.jpg"/>
          <p:cNvPicPr>
            <a:picLocks noChangeAspect="1" noChangeArrowheads="1"/>
          </p:cNvPicPr>
          <p:nvPr/>
        </p:nvPicPr>
        <p:blipFill>
          <a:blip r:embed="rId3" cstate="print"/>
          <a:srcRect/>
          <a:stretch>
            <a:fillRect/>
          </a:stretch>
        </p:blipFill>
        <p:spPr bwMode="auto">
          <a:xfrm>
            <a:off x="486535" y="1849903"/>
            <a:ext cx="5572164" cy="3574596"/>
          </a:xfrm>
          <a:prstGeom prst="rect">
            <a:avLst/>
          </a:prstGeom>
          <a:noFill/>
        </p:spPr>
      </p:pic>
      <p:sp>
        <p:nvSpPr>
          <p:cNvPr id="11" name="Content Placeholder 2"/>
          <p:cNvSpPr>
            <a:spLocks noGrp="1"/>
          </p:cNvSpPr>
          <p:nvPr>
            <p:ph idx="1"/>
          </p:nvPr>
        </p:nvSpPr>
        <p:spPr>
          <a:xfrm>
            <a:off x="6058699" y="1995475"/>
            <a:ext cx="4442687" cy="2928958"/>
          </a:xfrm>
        </p:spPr>
        <p:txBody>
          <a:bodyPr/>
          <a:lstStyle/>
          <a:p>
            <a:r>
              <a:rPr lang="en-US" sz="2400" dirty="0" smtClean="0"/>
              <a:t>An estimated one third of the socio-economic inequality in mortality is caused by smoking, a figure which appears to have fallen slightly in recent years</a:t>
            </a:r>
            <a:endParaRPr lang="en-GB" sz="2400" dirty="0" smtClean="0"/>
          </a:p>
          <a:p>
            <a:endParaRPr lang="en-US" sz="24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Key message 2</a:t>
            </a:r>
            <a:endParaRPr lang="en-GB" sz="3600" dirty="0"/>
          </a:p>
        </p:txBody>
      </p:sp>
      <p:sp>
        <p:nvSpPr>
          <p:cNvPr id="3" name="Content Placeholder 2"/>
          <p:cNvSpPr>
            <a:spLocks noGrp="1"/>
          </p:cNvSpPr>
          <p:nvPr>
            <p:ph idx="1"/>
          </p:nvPr>
        </p:nvSpPr>
        <p:spPr>
          <a:xfrm>
            <a:off x="838200" y="1447799"/>
            <a:ext cx="9085263" cy="4333889"/>
          </a:xfrm>
        </p:spPr>
        <p:txBody>
          <a:bodyPr/>
          <a:lstStyle/>
          <a:p>
            <a:pPr marL="0" lvl="0" indent="0">
              <a:buNone/>
            </a:pPr>
            <a:r>
              <a:rPr lang="en-GB" sz="2600" dirty="0" smtClean="0"/>
              <a:t>“</a:t>
            </a:r>
            <a:r>
              <a:rPr lang="en-GB" sz="2800" dirty="0" smtClean="0"/>
              <a:t>Twenty-three per cent of adults described themselves as current smokers in 2010.  This is considerably lower than in the 1970s, but the fall in rates has slowed down in recent years.  Considerable efforts are therefore required to meet the Welsh Government’s target of 16 per cent by 2020.”</a:t>
            </a:r>
          </a:p>
          <a:p>
            <a:pPr marL="0" lvl="0" indent="0">
              <a:buNone/>
            </a:pPr>
            <a:endParaRPr lang="en-GB" sz="2600" dirty="0" smtClean="0"/>
          </a:p>
          <a:p>
            <a:pPr marL="0" indent="0">
              <a:buNone/>
            </a:pPr>
            <a:endParaRPr lang="en-GB" sz="2600" dirty="0"/>
          </a:p>
        </p:txBody>
      </p:sp>
      <p:sp>
        <p:nvSpPr>
          <p:cNvPr id="4" name="Footer Placeholder 3"/>
          <p:cNvSpPr>
            <a:spLocks noGrp="1"/>
          </p:cNvSpPr>
          <p:nvPr>
            <p:ph type="ftr" sz="quarter" idx="10"/>
          </p:nvPr>
        </p:nvSpPr>
        <p:spPr/>
        <p:txBody>
          <a:bodyPr/>
          <a:lstStyle/>
          <a:p>
            <a:pPr>
              <a:defRPr/>
            </a:pPr>
            <a:r>
              <a:rPr lang="en-GB" dirty="0" smtClean="0"/>
              <a:t>Tobacco and health in Wales</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bservatory Powerpoint Template">
  <a:themeElements>
    <a:clrScheme name="">
      <a:dk1>
        <a:srgbClr val="000000"/>
      </a:dk1>
      <a:lt1>
        <a:srgbClr val="FFFFFF"/>
      </a:lt1>
      <a:dk2>
        <a:srgbClr val="000000"/>
      </a:dk2>
      <a:lt2>
        <a:srgbClr val="808080"/>
      </a:lt2>
      <a:accent1>
        <a:srgbClr val="BBE0E3"/>
      </a:accent1>
      <a:accent2>
        <a:srgbClr val="8CC63F"/>
      </a:accent2>
      <a:accent3>
        <a:srgbClr val="FFFFFF"/>
      </a:accent3>
      <a:accent4>
        <a:srgbClr val="000000"/>
      </a:accent4>
      <a:accent5>
        <a:srgbClr val="DAEDEF"/>
      </a:accent5>
      <a:accent6>
        <a:srgbClr val="7EB338"/>
      </a:accent6>
      <a:hlink>
        <a:srgbClr val="ED1C24"/>
      </a:hlink>
      <a:folHlink>
        <a:srgbClr val="000000"/>
      </a:folHlink>
    </a:clrScheme>
    <a:fontScheme name="Observatory Powerpoint Template">
      <a:majorFont>
        <a:latin typeface="Verdana Bold"/>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Observatory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bservatory Powerpoin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bservatory Powerpoin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bservatory Powerpoin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bservatory Powerpoin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bservatory Powerpoin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bservatory Powerpoint 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bservatory Powerpoin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bservatory Powerpoin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bservatory Powerpoin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bservatory Powerpoin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bservatory Powerpoin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F936CDCDE8F8418920914B3BFFF19C" ma:contentTypeVersion="12" ma:contentTypeDescription="Create a new document." ma:contentTypeScope="" ma:versionID="9dbda9a1f64f45d02ff06bd91a3442a6">
  <xsd:schema xmlns:xsd="http://www.w3.org/2001/XMLSchema" xmlns:xs="http://www.w3.org/2001/XMLSchema" xmlns:p="http://schemas.microsoft.com/office/2006/metadata/properties" xmlns:ns3="b7e247b7-cca8-429f-8688-16f83c8fba5f" xmlns:ns4="f30bebb2-c01f-48d0-81da-dc8b123879c2" targetNamespace="http://schemas.microsoft.com/office/2006/metadata/properties" ma:root="true" ma:fieldsID="d810eb703564286cbca9694aba1632a6" ns3:_="" ns4:_="">
    <xsd:import namespace="b7e247b7-cca8-429f-8688-16f83c8fba5f"/>
    <xsd:import namespace="f30bebb2-c01f-48d0-81da-dc8b123879c2"/>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e247b7-cca8-429f-8688-16f83c8fba5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30bebb2-c01f-48d0-81da-dc8b123879c2"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2E0E342-8BC0-4363-9873-99B521E5824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7e247b7-cca8-429f-8688-16f83c8fba5f"/>
    <ds:schemaRef ds:uri="f30bebb2-c01f-48d0-81da-dc8b123879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28BF1C1-10C8-417F-8D62-1CEF126383FD}">
  <ds:schemaRefs>
    <ds:schemaRef ds:uri="http://schemas.microsoft.com/sharepoint/v3/contenttype/forms"/>
  </ds:schemaRefs>
</ds:datastoreItem>
</file>

<file path=customXml/itemProps3.xml><?xml version="1.0" encoding="utf-8"?>
<ds:datastoreItem xmlns:ds="http://schemas.openxmlformats.org/officeDocument/2006/customXml" ds:itemID="{FC1E195A-D87A-4E1B-89C4-1C6D0FB8E0DA}">
  <ds:schemaRefs>
    <ds:schemaRef ds:uri="http://purl.org/dc/elements/1.1/"/>
    <ds:schemaRef ds:uri="http://schemas.microsoft.com/office/2006/metadata/properties"/>
    <ds:schemaRef ds:uri="f30bebb2-c01f-48d0-81da-dc8b123879c2"/>
    <ds:schemaRef ds:uri="b7e247b7-cca8-429f-8688-16f83c8fba5f"/>
    <ds:schemaRef ds:uri="http://purl.org/dc/terms/"/>
    <ds:schemaRef ds:uri="http://schemas.openxmlformats.org/package/2006/metadata/core-properties"/>
    <ds:schemaRef ds:uri="http://purl.org/dc/dcmitype/"/>
    <ds:schemaRef ds:uri="http://schemas.microsoft.com/office/2006/documentManagement/typ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Observatory Powerpoint Template</Template>
  <TotalTime>0</TotalTime>
  <Words>2118</Words>
  <Application>Microsoft Office PowerPoint</Application>
  <PresentationFormat>Custom</PresentationFormat>
  <Paragraphs>190</Paragraphs>
  <Slides>36</Slides>
  <Notes>36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ＭＳ Ｐゴシック</vt:lpstr>
      <vt:lpstr>Arial</vt:lpstr>
      <vt:lpstr>Verdana</vt:lpstr>
      <vt:lpstr>Verdana Bold</vt:lpstr>
      <vt:lpstr>Observatory Powerpoint Template</vt:lpstr>
      <vt:lpstr>Tobacco and health in Wales</vt:lpstr>
      <vt:lpstr>Using these slides</vt:lpstr>
      <vt:lpstr>Tobacco and health in Wales</vt:lpstr>
      <vt:lpstr>PowerPoint Presentation</vt:lpstr>
      <vt:lpstr>What’s new?</vt:lpstr>
      <vt:lpstr>Key message 1</vt:lpstr>
      <vt:lpstr>Smoking-attributable mortality, 2010</vt:lpstr>
      <vt:lpstr>Percentage of inequality in mortality attributable to smoking</vt:lpstr>
      <vt:lpstr>Key message 2</vt:lpstr>
      <vt:lpstr>Smoking prevalence 1978-2010 (General Lifestyle Survey)</vt:lpstr>
      <vt:lpstr>PowerPoint Presentation</vt:lpstr>
      <vt:lpstr>Key message 3</vt:lpstr>
      <vt:lpstr>Smoking prevalence by age, 2003/04 and 2010</vt:lpstr>
      <vt:lpstr>Smoking prevalence in 15 year-olds, 2009/10</vt:lpstr>
      <vt:lpstr>Key message 4</vt:lpstr>
      <vt:lpstr>Smoking prevalence at Upper Super Output Area (USOA) level, 2003/04-2010</vt:lpstr>
      <vt:lpstr>Trend in smoking prevalence by household National Statistics Socio-Economic Classification, 2003/04-2010</vt:lpstr>
      <vt:lpstr>Key message 5</vt:lpstr>
      <vt:lpstr>Smoking in pregnancy by UK nation, 2005 and 2010</vt:lpstr>
      <vt:lpstr>Key message 6</vt:lpstr>
      <vt:lpstr>Trend in adults’ exposure to second-hand smoke, 2003/04-2010</vt:lpstr>
      <vt:lpstr>Children living in households where adults smoke, by household National Statistics Socio-Economic Classification, 2009-10</vt:lpstr>
      <vt:lpstr>Hospital admissions in children aged 0-14 attributable to second-hand smoke exposure, 2010</vt:lpstr>
      <vt:lpstr>Key message 7</vt:lpstr>
      <vt:lpstr>Stop Smoking Wales activity, 2005/06 to 2010/11</vt:lpstr>
      <vt:lpstr>Key message 8</vt:lpstr>
      <vt:lpstr>Trends in smoking-attributable mortality, 2001-03 to 2008-10</vt:lpstr>
      <vt:lpstr>PowerPoint Presentation</vt:lpstr>
      <vt:lpstr>Key message 9</vt:lpstr>
      <vt:lpstr>Smoking-attributable hospital admissions, 2010</vt:lpstr>
      <vt:lpstr>Key message 10</vt:lpstr>
      <vt:lpstr>Change in affordability of tobacco over time, UK, 1980-2010</vt:lpstr>
      <vt:lpstr>Key message 11</vt:lpstr>
      <vt:lpstr>PowerPoint Presentation</vt:lpstr>
      <vt:lpstr>More information</vt:lpstr>
      <vt:lpstr>Acknowledgements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2012-06-26T11:51:06Z</dcterms:created>
  <dcterms:modified xsi:type="dcterms:W3CDTF">2021-08-09T11:17:45Z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0x01010072F936CDCDE8F8418920914B3BFFF19C</vt:lpwstr>
  </property>
</Properties>
</file>