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44"/>
  </p:notesMasterIdLst>
  <p:handoutMasterIdLst>
    <p:handoutMasterId r:id="rId45"/>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36" r:id="rId17"/>
    <p:sldId id="332" r:id="rId18"/>
    <p:sldId id="333" r:id="rId19"/>
    <p:sldId id="334" r:id="rId20"/>
    <p:sldId id="335" r:id="rId21"/>
    <p:sldId id="327" r:id="rId22"/>
    <p:sldId id="320" r:id="rId23"/>
    <p:sldId id="323" r:id="rId24"/>
    <p:sldId id="324" r:id="rId25"/>
    <p:sldId id="329" r:id="rId26"/>
    <p:sldId id="337" r:id="rId27"/>
    <p:sldId id="338" r:id="rId28"/>
    <p:sldId id="339" r:id="rId29"/>
    <p:sldId id="340" r:id="rId30"/>
    <p:sldId id="341" r:id="rId31"/>
    <p:sldId id="342" r:id="rId32"/>
    <p:sldId id="343" r:id="rId33"/>
    <p:sldId id="344" r:id="rId34"/>
    <p:sldId id="345" r:id="rId35"/>
    <p:sldId id="346" r:id="rId36"/>
    <p:sldId id="347" r:id="rId37"/>
    <p:sldId id="348" r:id="rId38"/>
    <p:sldId id="349" r:id="rId39"/>
    <p:sldId id="350" r:id="rId40"/>
    <p:sldId id="351" r:id="rId41"/>
    <p:sldId id="311" r:id="rId42"/>
    <p:sldId id="289" r:id="rId43"/>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67" autoAdjust="0"/>
    <p:restoredTop sz="76891" autoAdjust="0"/>
  </p:normalViewPr>
  <p:slideViewPr>
    <p:cSldViewPr>
      <p:cViewPr>
        <p:scale>
          <a:sx n="66" d="100"/>
          <a:sy n="66" d="100"/>
        </p:scale>
        <p:origin x="-288" y="-72"/>
      </p:cViewPr>
      <p:guideLst>
        <p:guide orient="horz" pos="2382"/>
        <p:guide pos="3366"/>
      </p:guideLst>
    </p:cSldViewPr>
  </p:slideViewPr>
  <p:outlineViewPr>
    <p:cViewPr>
      <p:scale>
        <a:sx n="33" d="100"/>
        <a:sy n="33" d="100"/>
      </p:scale>
      <p:origin x="12"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3.xml"/><Relationship Id="rId26" Type="http://schemas.openxmlformats.org/officeDocument/2006/relationships/slide" Target="slides/slide33.xml"/><Relationship Id="rId3" Type="http://schemas.openxmlformats.org/officeDocument/2006/relationships/slide" Target="slides/slide5.xml"/><Relationship Id="rId21" Type="http://schemas.openxmlformats.org/officeDocument/2006/relationships/slide" Target="slides/slide27.xml"/><Relationship Id="rId7" Type="http://schemas.openxmlformats.org/officeDocument/2006/relationships/slide" Target="slides/slide9.xml"/><Relationship Id="rId12" Type="http://schemas.openxmlformats.org/officeDocument/2006/relationships/slide" Target="slides/slide15.xml"/><Relationship Id="rId17" Type="http://schemas.openxmlformats.org/officeDocument/2006/relationships/slide" Target="slides/slide22.xml"/><Relationship Id="rId25" Type="http://schemas.openxmlformats.org/officeDocument/2006/relationships/slide" Target="slides/slide32.xml"/><Relationship Id="rId2" Type="http://schemas.openxmlformats.org/officeDocument/2006/relationships/slide" Target="slides/slide4.xml"/><Relationship Id="rId16" Type="http://schemas.openxmlformats.org/officeDocument/2006/relationships/slide" Target="slides/slide20.xml"/><Relationship Id="rId20" Type="http://schemas.openxmlformats.org/officeDocument/2006/relationships/slide" Target="slides/slide25.xml"/><Relationship Id="rId29" Type="http://schemas.openxmlformats.org/officeDocument/2006/relationships/slide" Target="slides/slide37.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24" Type="http://schemas.openxmlformats.org/officeDocument/2006/relationships/slide" Target="slides/slide30.xml"/><Relationship Id="rId32" Type="http://schemas.openxmlformats.org/officeDocument/2006/relationships/slide" Target="slides/slide40.xml"/><Relationship Id="rId5" Type="http://schemas.openxmlformats.org/officeDocument/2006/relationships/slide" Target="slides/slide7.xml"/><Relationship Id="rId15" Type="http://schemas.openxmlformats.org/officeDocument/2006/relationships/slide" Target="slides/slide19.xml"/><Relationship Id="rId23" Type="http://schemas.openxmlformats.org/officeDocument/2006/relationships/slide" Target="slides/slide29.xml"/><Relationship Id="rId28" Type="http://schemas.openxmlformats.org/officeDocument/2006/relationships/slide" Target="slides/slide35.xml"/><Relationship Id="rId10" Type="http://schemas.openxmlformats.org/officeDocument/2006/relationships/slide" Target="slides/slide13.xml"/><Relationship Id="rId19" Type="http://schemas.openxmlformats.org/officeDocument/2006/relationships/slide" Target="slides/slide24.xml"/><Relationship Id="rId31" Type="http://schemas.openxmlformats.org/officeDocument/2006/relationships/slide" Target="slides/slide39.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 Id="rId22" Type="http://schemas.openxmlformats.org/officeDocument/2006/relationships/slide" Target="slides/slide28.xml"/><Relationship Id="rId27" Type="http://schemas.openxmlformats.org/officeDocument/2006/relationships/slide" Target="slides/slide34.xml"/><Relationship Id="rId30"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
            </a:r>
            <a:r>
              <a:rPr lang="en-GB" sz="1200" kern="1200" baseline="0" smtClean="0">
                <a:solidFill>
                  <a:schemeClr val="tx1"/>
                </a:solidFill>
                <a:latin typeface="Arial" charset="0"/>
                <a:ea typeface="ＭＳ Ｐゴシック" pitchFamily="1" charset="-128"/>
                <a:cs typeface="+mn-cs"/>
              </a:rPr>
              <a:t>attributable causes of </a:t>
            </a:r>
            <a:r>
              <a:rPr lang="en-GB" sz="1200" kern="1200" baseline="0" dirty="0" smtClean="0">
                <a:solidFill>
                  <a:schemeClr val="tx1"/>
                </a:solidFill>
                <a:latin typeface="Arial" charset="0"/>
                <a:ea typeface="ＭＳ Ｐゴシック" pitchFamily="1" charset="-128"/>
                <a:cs typeface="+mn-cs"/>
              </a:rPr>
              <a:t>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42</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Betsi Cadwaladr </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Betsi Cadwaladr</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8194" name="Picture 2"/>
          <p:cNvPicPr>
            <a:picLocks noChangeAspect="1" noChangeArrowheads="1"/>
          </p:cNvPicPr>
          <p:nvPr/>
        </p:nvPicPr>
        <p:blipFill>
          <a:blip r:embed="rId3" cstate="print"/>
          <a:srcRect t="20670"/>
          <a:stretch>
            <a:fillRect/>
          </a:stretch>
        </p:blipFill>
        <p:spPr bwMode="auto">
          <a:xfrm>
            <a:off x="558000" y="1782000"/>
            <a:ext cx="8859831"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Isle of Anglesey</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b="48010"/>
          <a:stretch>
            <a:fillRect/>
          </a:stretch>
        </p:blipFill>
        <p:spPr>
          <a:xfrm>
            <a:off x="1032239" y="1281095"/>
            <a:ext cx="8033507" cy="5902006"/>
          </a:xfrm>
          <a:prstGeom prst="rect">
            <a:avLst/>
          </a:prstGeom>
        </p:spPr>
      </p:pic>
      <p:sp>
        <p:nvSpPr>
          <p:cNvPr id="9" name="Rectangle 2"/>
          <p:cNvSpPr txBox="1">
            <a:spLocks noChangeArrowheads="1"/>
          </p:cNvSpPr>
          <p:nvPr/>
        </p:nvSpPr>
        <p:spPr bwMode="auto">
          <a:xfrm>
            <a:off x="558000" y="68400"/>
            <a:ext cx="921547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Isle of Anglesey</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p:spPr>
        <p:txBody>
          <a:bodyPr anchor="t"/>
          <a:lstStyle/>
          <a:p>
            <a:pPr eaLnBrk="1" hangingPunct="1"/>
            <a:r>
              <a:rPr lang="en-GB" sz="3200" dirty="0" smtClean="0"/>
              <a:t>Life expectancies on the Isle of Anglesey</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on the Isle of Anglesey</a:t>
            </a:r>
            <a:endParaRPr lang="en-GB" sz="3200" dirty="0" smtClean="0">
              <a:solidFill>
                <a:srgbClr val="C3A061"/>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3314"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on the Isle of Anglesey</a:t>
            </a:r>
            <a:endParaRPr lang="en-GB" sz="3200" dirty="0" smtClean="0">
              <a:solidFill>
                <a:srgbClr val="C3A061"/>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4338" name="Picture 2"/>
          <p:cNvPicPr>
            <a:picLocks noChangeAspect="1" noChangeArrowheads="1"/>
          </p:cNvPicPr>
          <p:nvPr/>
        </p:nvPicPr>
        <p:blipFill>
          <a:blip r:embed="rId3" cstate="print"/>
          <a:srcRect t="20670"/>
          <a:stretch>
            <a:fillRect/>
          </a:stretch>
        </p:blipFill>
        <p:spPr bwMode="auto">
          <a:xfrm>
            <a:off x="558000" y="1782000"/>
            <a:ext cx="9362612"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Gwynedd</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b="47386"/>
          <a:stretch>
            <a:fillRect/>
          </a:stretch>
        </p:blipFill>
        <p:spPr>
          <a:xfrm>
            <a:off x="1058039" y="995343"/>
            <a:ext cx="8473782" cy="6300114"/>
          </a:xfrm>
          <a:prstGeom prst="rect">
            <a:avLst/>
          </a:prstGeom>
        </p:spPr>
      </p:pic>
      <p:sp>
        <p:nvSpPr>
          <p:cNvPr id="9" name="Rectangle 2"/>
          <p:cNvSpPr txBox="1">
            <a:spLocks noChangeArrowheads="1"/>
          </p:cNvSpPr>
          <p:nvPr/>
        </p:nvSpPr>
        <p:spPr bwMode="auto">
          <a:xfrm>
            <a:off x="558000" y="280800"/>
            <a:ext cx="10001294"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Gwynedd</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Gwynedd</a:t>
            </a:r>
          </a:p>
        </p:txBody>
      </p:sp>
      <p:sp>
        <p:nvSpPr>
          <p:cNvPr id="5" name="TextBox 4"/>
          <p:cNvSpPr txBox="1"/>
          <p:nvPr/>
        </p:nvSpPr>
        <p:spPr>
          <a:xfrm>
            <a:off x="3830589" y="6138879"/>
            <a:ext cx="6858049"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Gwynedd</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6386" name="Picture 2"/>
          <p:cNvPicPr>
            <a:picLocks noChangeAspect="1" noChangeArrowheads="1"/>
          </p:cNvPicPr>
          <p:nvPr/>
        </p:nvPicPr>
        <p:blipFill>
          <a:blip r:embed="rId3" cstate="print"/>
          <a:srcRect t="20670"/>
          <a:stretch>
            <a:fillRect/>
          </a:stretch>
        </p:blipFill>
        <p:spPr bwMode="auto">
          <a:xfrm>
            <a:off x="558000" y="1782000"/>
            <a:ext cx="9457733"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Gwynedd</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536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Conwy</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b="25942"/>
          <a:stretch>
            <a:fillRect/>
          </a:stretch>
        </p:blipFill>
        <p:spPr>
          <a:xfrm>
            <a:off x="1986733" y="995343"/>
            <a:ext cx="6143668" cy="6429420"/>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Conwy</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Conwy</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Conwy</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7410" name="Picture 2"/>
          <p:cNvPicPr>
            <a:picLocks noChangeAspect="1" noChangeArrowheads="1"/>
          </p:cNvPicPr>
          <p:nvPr/>
        </p:nvPicPr>
        <p:blipFill>
          <a:blip r:embed="rId3" cstate="print"/>
          <a:srcRect t="22765"/>
          <a:stretch>
            <a:fillRect/>
          </a:stretch>
        </p:blipFill>
        <p:spPr bwMode="auto">
          <a:xfrm>
            <a:off x="558000" y="1782000"/>
            <a:ext cx="9602615"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Conwy</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8434" name="Picture 2"/>
          <p:cNvPicPr>
            <a:picLocks noChangeAspect="1" noChangeArrowheads="1"/>
          </p:cNvPicPr>
          <p:nvPr/>
        </p:nvPicPr>
        <p:blipFill>
          <a:blip r:embed="rId3" cstate="print"/>
          <a:srcRect t="22765"/>
          <a:stretch>
            <a:fillRect/>
          </a:stretch>
        </p:blipFill>
        <p:spPr bwMode="auto">
          <a:xfrm>
            <a:off x="558000" y="1782000"/>
            <a:ext cx="965844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601" y="2495541"/>
            <a:ext cx="8643998" cy="762000"/>
          </a:xfrm>
        </p:spPr>
        <p:txBody>
          <a:bodyPr/>
          <a:lstStyle/>
          <a:p>
            <a:pPr algn="ctr"/>
            <a:r>
              <a:rPr lang="en-GB" sz="8000" dirty="0" smtClean="0"/>
              <a:t>Denbighshire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b="20182"/>
          <a:stretch>
            <a:fillRect/>
          </a:stretch>
        </p:blipFill>
        <p:spPr>
          <a:xfrm>
            <a:off x="4425590" y="0"/>
            <a:ext cx="6705207" cy="7562850"/>
          </a:xfrm>
          <a:prstGeom prst="rect">
            <a:avLst/>
          </a:prstGeom>
        </p:spPr>
      </p:pic>
      <p:sp>
        <p:nvSpPr>
          <p:cNvPr id="9" name="Rectangle 2"/>
          <p:cNvSpPr txBox="1">
            <a:spLocks noChangeArrowheads="1"/>
          </p:cNvSpPr>
          <p:nvPr/>
        </p:nvSpPr>
        <p:spPr bwMode="auto">
          <a:xfrm>
            <a:off x="558000" y="447657"/>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Denbighshire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Denbighshire</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512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Denbighshire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0483" name="Picture 3"/>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Betsi Cadwaladr</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Denbighshire</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9458"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Flintshire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b="25942"/>
          <a:stretch>
            <a:fillRect/>
          </a:stretch>
        </p:blipFill>
        <p:spPr>
          <a:xfrm>
            <a:off x="1986733" y="852467"/>
            <a:ext cx="6143668" cy="6429420"/>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Flintshire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Flintshire</a:t>
            </a:r>
            <a:endParaRPr lang="en-GB" sz="3200" dirty="0" smtClean="0">
              <a:solidFill>
                <a:srgbClr val="C3A061"/>
              </a:solidFill>
            </a:endParaRP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6146"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Flintshire</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1506" name="Picture 2"/>
          <p:cNvPicPr>
            <a:picLocks noChangeAspect="1" noChangeArrowheads="1"/>
          </p:cNvPicPr>
          <p:nvPr/>
        </p:nvPicPr>
        <p:blipFill>
          <a:blip r:embed="rId3" cstate="print"/>
          <a:srcRect t="20670"/>
          <a:stretch>
            <a:fillRect/>
          </a:stretch>
        </p:blipFill>
        <p:spPr bwMode="auto">
          <a:xfrm>
            <a:off x="558000" y="1782000"/>
            <a:ext cx="9484911"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Flintshire</a:t>
            </a:r>
            <a:endParaRPr lang="en-GB" sz="3200" dirty="0" smtClean="0">
              <a:solidFill>
                <a:srgbClr val="C3A061"/>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2530"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Wrexham</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b="58857"/>
          <a:stretch>
            <a:fillRect/>
          </a:stretch>
        </p:blipFill>
        <p:spPr>
          <a:xfrm>
            <a:off x="772287" y="1423971"/>
            <a:ext cx="8846882" cy="5143536"/>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Wrexham</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Wrexham</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7170"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Wrexham</a:t>
            </a:r>
          </a:p>
          <a:p>
            <a:pPr defTabSz="1042988" eaLnBrk="1" hangingPunct="1">
              <a:defRPr/>
            </a:pPr>
            <a:r>
              <a:rPr lang="en-GB" sz="1600" dirty="0" smtClean="0">
                <a:solidFill>
                  <a:srgbClr val="423F74"/>
                </a:solidFill>
                <a:latin typeface="+mj-lt"/>
                <a:ea typeface="+mj-ea"/>
                <a:cs typeface="+mj-cs"/>
              </a:rPr>
              <a:t>European age 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4578" name="Picture 2"/>
          <p:cNvPicPr>
            <a:picLocks noChangeAspect="1" noChangeArrowheads="1"/>
          </p:cNvPicPr>
          <p:nvPr/>
        </p:nvPicPr>
        <p:blipFill>
          <a:blip r:embed="rId3" cstate="print"/>
          <a:srcRect t="20670"/>
          <a:stretch>
            <a:fillRect/>
          </a:stretch>
        </p:blipFill>
        <p:spPr bwMode="auto">
          <a:xfrm>
            <a:off x="558000" y="1782000"/>
            <a:ext cx="9498499"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946971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Betsi Cadwaladr</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pic>
        <p:nvPicPr>
          <p:cNvPr id="7" name="Picture 6" descr="20110418_ABMU_WIMD_map_MJW.JPG"/>
          <p:cNvPicPr>
            <a:picLocks noChangeAspect="1"/>
          </p:cNvPicPr>
          <p:nvPr/>
        </p:nvPicPr>
        <p:blipFill>
          <a:blip r:embed="rId3" cstate="print"/>
          <a:srcRect b="48010"/>
          <a:stretch>
            <a:fillRect/>
          </a:stretch>
        </p:blipFill>
        <p:spPr>
          <a:xfrm>
            <a:off x="1129477" y="1281095"/>
            <a:ext cx="8215370" cy="6035638"/>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Wrexham</a:t>
            </a:r>
          </a:p>
          <a:p>
            <a:pPr defTabSz="1042988" eaLnBrk="1" hangingPunct="1">
              <a:spcBef>
                <a:spcPts val="600"/>
              </a:spcBef>
              <a:defRPr/>
            </a:pPr>
            <a:r>
              <a:rPr lang="en-GB" sz="1600" dirty="0" smtClean="0">
                <a:solidFill>
                  <a:srgbClr val="423F74"/>
                </a:solidFill>
                <a:latin typeface="+mj-lt"/>
                <a:ea typeface="+mj-ea"/>
                <a:cs typeface="+mj-cs"/>
              </a:rPr>
              <a:t>European age 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3554"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Betsi Cadwaladr</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026"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a:t>
            </a:r>
          </a:p>
          <a:p>
            <a:pPr defTabSz="1042988" eaLnBrk="1" hangingPunct="1">
              <a:defRPr/>
            </a:pPr>
            <a:r>
              <a:rPr lang="en-GB" sz="3200" dirty="0" smtClean="0">
                <a:solidFill>
                  <a:srgbClr val="423F74"/>
                </a:solidFill>
                <a:latin typeface="+mj-lt"/>
                <a:ea typeface="+mj-ea"/>
                <a:cs typeface="+mj-cs"/>
              </a:rPr>
              <a:t>Betsi Cadwaladr</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1266"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a:t>
            </a:r>
          </a:p>
          <a:p>
            <a:pPr defTabSz="1042988" eaLnBrk="1" hangingPunct="1">
              <a:defRPr/>
            </a:pPr>
            <a:r>
              <a:rPr lang="en-GB" sz="3200" dirty="0" smtClean="0">
                <a:solidFill>
                  <a:srgbClr val="423F74"/>
                </a:solidFill>
                <a:latin typeface="+mj-lt"/>
                <a:ea typeface="+mj-ea"/>
                <a:cs typeface="+mj-cs"/>
              </a:rPr>
              <a:t>Betsi Cadwaladr</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12290" name="Picture 2"/>
          <p:cNvPicPr>
            <a:picLocks noChangeAspect="1" noChangeArrowheads="1"/>
          </p:cNvPicPr>
          <p:nvPr/>
        </p:nvPicPr>
        <p:blipFill>
          <a:blip r:embed="rId3" cstate="print"/>
          <a:srcRect t="20670"/>
          <a:stretch>
            <a:fillRect/>
          </a:stretch>
        </p:blipFill>
        <p:spPr bwMode="auto">
          <a:xfrm>
            <a:off x="557999" y="1781999"/>
            <a:ext cx="9362612"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Betsi Cadwaladr</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486931" y="6138879"/>
            <a:ext cx="7201707"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1026" name="Picture 2"/>
          <p:cNvPicPr>
            <a:picLocks noChangeAspect="1" noChangeArrowheads="1"/>
          </p:cNvPicPr>
          <p:nvPr/>
        </p:nvPicPr>
        <p:blipFill>
          <a:blip r:embed="rId3" cstate="print"/>
          <a:srcRect t="18909"/>
          <a:stretch>
            <a:fillRect/>
          </a:stretch>
        </p:blipFill>
        <p:spPr bwMode="auto">
          <a:xfrm>
            <a:off x="603962" y="1588826"/>
            <a:ext cx="9070689"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Betsi Cadwaladr</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86931" y="6138879"/>
            <a:ext cx="7201707"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752"/>
          <a:stretch>
            <a:fillRect/>
          </a:stretch>
        </p:blipFill>
        <p:spPr bwMode="auto">
          <a:xfrm>
            <a:off x="629392" y="1566846"/>
            <a:ext cx="8925345"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3289</Words>
  <Application>Microsoft Office PowerPoint</Application>
  <PresentationFormat>Custom</PresentationFormat>
  <Paragraphs>258</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Observatory Powerpoint Template</vt:lpstr>
      <vt:lpstr>Measuring inequalities:  Trends in mortality and life expectancy in Betsi Cadwaladr </vt:lpstr>
      <vt:lpstr>Using these slides</vt:lpstr>
      <vt:lpstr>Betsi Cadwaladr</vt:lpstr>
      <vt:lpstr>Slide 4</vt:lpstr>
      <vt:lpstr>Life expectancies in Betsi Cadwaladr</vt:lpstr>
      <vt:lpstr>Slide 6</vt:lpstr>
      <vt:lpstr>Slide 7</vt:lpstr>
      <vt:lpstr>Slide 8</vt:lpstr>
      <vt:lpstr>Slide 9</vt:lpstr>
      <vt:lpstr>Slide 10</vt:lpstr>
      <vt:lpstr>Isle of Anglesey</vt:lpstr>
      <vt:lpstr>Slide 12</vt:lpstr>
      <vt:lpstr>Life expectancies on the Isle of Anglesey</vt:lpstr>
      <vt:lpstr>Slide 14</vt:lpstr>
      <vt:lpstr>Slide 15</vt:lpstr>
      <vt:lpstr>Gwynedd</vt:lpstr>
      <vt:lpstr>Slide 17</vt:lpstr>
      <vt:lpstr>Life expectancies in Gwynedd</vt:lpstr>
      <vt:lpstr>Slide 19</vt:lpstr>
      <vt:lpstr>Slide 20</vt:lpstr>
      <vt:lpstr>Conwy</vt:lpstr>
      <vt:lpstr>Slide 22</vt:lpstr>
      <vt:lpstr>Life expectancies in Conwy</vt:lpstr>
      <vt:lpstr>Slide 24</vt:lpstr>
      <vt:lpstr>Slide 25</vt:lpstr>
      <vt:lpstr>Denbighshire</vt:lpstr>
      <vt:lpstr>Slide 27</vt:lpstr>
      <vt:lpstr>Life expectancies in Denbighshire</vt:lpstr>
      <vt:lpstr>Slide 29</vt:lpstr>
      <vt:lpstr>Slide 30</vt:lpstr>
      <vt:lpstr>Flintshire</vt:lpstr>
      <vt:lpstr>Slide 32</vt:lpstr>
      <vt:lpstr>Life expectancies in Flintshire</vt:lpstr>
      <vt:lpstr>Slide 34</vt:lpstr>
      <vt:lpstr>Slide 35</vt:lpstr>
      <vt:lpstr>Wrexham</vt:lpstr>
      <vt:lpstr>Slide 37</vt:lpstr>
      <vt:lpstr>Life expectancies in Wrexham</vt:lpstr>
      <vt:lpstr>Slide 39</vt:lpstr>
      <vt:lpstr>Slide 40</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2012-05-29T12:14:43Z</dcterms:created>
  <dcterms:modified xsi:type="dcterms:W3CDTF">2012-05-29T12:16:32Z</dcterms:modified>
  <cp:category/>
</cp:coreProperties>
</file>