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39"/>
  </p:notesMasterIdLst>
  <p:handoutMasterIdLst>
    <p:handoutMasterId r:id="rId40"/>
  </p:handoutMasterIdLst>
  <p:sldIdLst>
    <p:sldId id="258" r:id="rId2"/>
    <p:sldId id="260" r:id="rId3"/>
    <p:sldId id="325" r:id="rId4"/>
    <p:sldId id="330" r:id="rId5"/>
    <p:sldId id="301" r:id="rId6"/>
    <p:sldId id="309" r:id="rId7"/>
    <p:sldId id="312" r:id="rId8"/>
    <p:sldId id="314" r:id="rId9"/>
    <p:sldId id="317" r:id="rId10"/>
    <p:sldId id="316" r:id="rId11"/>
    <p:sldId id="326" r:id="rId12"/>
    <p:sldId id="322" r:id="rId13"/>
    <p:sldId id="319" r:id="rId14"/>
    <p:sldId id="321" r:id="rId15"/>
    <p:sldId id="328" r:id="rId16"/>
    <p:sldId id="336" r:id="rId17"/>
    <p:sldId id="332" r:id="rId18"/>
    <p:sldId id="333" r:id="rId19"/>
    <p:sldId id="334" r:id="rId20"/>
    <p:sldId id="335" r:id="rId21"/>
    <p:sldId id="327" r:id="rId22"/>
    <p:sldId id="320" r:id="rId23"/>
    <p:sldId id="323" r:id="rId24"/>
    <p:sldId id="324" r:id="rId25"/>
    <p:sldId id="329" r:id="rId26"/>
    <p:sldId id="337" r:id="rId27"/>
    <p:sldId id="338" r:id="rId28"/>
    <p:sldId id="339" r:id="rId29"/>
    <p:sldId id="340" r:id="rId30"/>
    <p:sldId id="341" r:id="rId31"/>
    <p:sldId id="342" r:id="rId32"/>
    <p:sldId id="343" r:id="rId33"/>
    <p:sldId id="344" r:id="rId34"/>
    <p:sldId id="345" r:id="rId35"/>
    <p:sldId id="346" r:id="rId36"/>
    <p:sldId id="311" r:id="rId37"/>
    <p:sldId id="289" r:id="rId38"/>
  </p:sldIdLst>
  <p:sldSz cx="10688638" cy="7562850"/>
  <p:notesSz cx="6794500" cy="99314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3F74"/>
    <a:srgbClr val="C3A061"/>
    <a:srgbClr val="6666FF"/>
    <a:srgbClr val="0033CC"/>
    <a:srgbClr val="8CC6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89" autoAdjust="0"/>
    <p:restoredTop sz="89186" autoAdjust="0"/>
  </p:normalViewPr>
  <p:slideViewPr>
    <p:cSldViewPr>
      <p:cViewPr>
        <p:scale>
          <a:sx n="66" d="100"/>
          <a:sy n="66" d="100"/>
        </p:scale>
        <p:origin x="-108" y="-108"/>
      </p:cViewPr>
      <p:guideLst>
        <p:guide orient="horz" pos="2382"/>
        <p:guide pos="336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7.xml"/><Relationship Id="rId18" Type="http://schemas.openxmlformats.org/officeDocument/2006/relationships/slide" Target="slides/slide23.xml"/><Relationship Id="rId26" Type="http://schemas.openxmlformats.org/officeDocument/2006/relationships/slide" Target="slides/slide33.xml"/><Relationship Id="rId3" Type="http://schemas.openxmlformats.org/officeDocument/2006/relationships/slide" Target="slides/slide5.xml"/><Relationship Id="rId21" Type="http://schemas.openxmlformats.org/officeDocument/2006/relationships/slide" Target="slides/slide27.xml"/><Relationship Id="rId7" Type="http://schemas.openxmlformats.org/officeDocument/2006/relationships/slide" Target="slides/slide9.xml"/><Relationship Id="rId12" Type="http://schemas.openxmlformats.org/officeDocument/2006/relationships/slide" Target="slides/slide15.xml"/><Relationship Id="rId17" Type="http://schemas.openxmlformats.org/officeDocument/2006/relationships/slide" Target="slides/slide22.xml"/><Relationship Id="rId25" Type="http://schemas.openxmlformats.org/officeDocument/2006/relationships/slide" Target="slides/slide32.xml"/><Relationship Id="rId2" Type="http://schemas.openxmlformats.org/officeDocument/2006/relationships/slide" Target="slides/slide4.xml"/><Relationship Id="rId16" Type="http://schemas.openxmlformats.org/officeDocument/2006/relationships/slide" Target="slides/slide20.xml"/><Relationship Id="rId20" Type="http://schemas.openxmlformats.org/officeDocument/2006/relationships/slide" Target="slides/slide25.xml"/><Relationship Id="rId1" Type="http://schemas.openxmlformats.org/officeDocument/2006/relationships/slide" Target="slides/slide2.xml"/><Relationship Id="rId6" Type="http://schemas.openxmlformats.org/officeDocument/2006/relationships/slide" Target="slides/slide8.xml"/><Relationship Id="rId11" Type="http://schemas.openxmlformats.org/officeDocument/2006/relationships/slide" Target="slides/slide14.xml"/><Relationship Id="rId24" Type="http://schemas.openxmlformats.org/officeDocument/2006/relationships/slide" Target="slides/slide30.xml"/><Relationship Id="rId5" Type="http://schemas.openxmlformats.org/officeDocument/2006/relationships/slide" Target="slides/slide7.xml"/><Relationship Id="rId15" Type="http://schemas.openxmlformats.org/officeDocument/2006/relationships/slide" Target="slides/slide19.xml"/><Relationship Id="rId23" Type="http://schemas.openxmlformats.org/officeDocument/2006/relationships/slide" Target="slides/slide29.xml"/><Relationship Id="rId28" Type="http://schemas.openxmlformats.org/officeDocument/2006/relationships/slide" Target="slides/slide35.xml"/><Relationship Id="rId10" Type="http://schemas.openxmlformats.org/officeDocument/2006/relationships/slide" Target="slides/slide13.xml"/><Relationship Id="rId19" Type="http://schemas.openxmlformats.org/officeDocument/2006/relationships/slide" Target="slides/slide24.xml"/><Relationship Id="rId4" Type="http://schemas.openxmlformats.org/officeDocument/2006/relationships/slide" Target="slides/slide6.xml"/><Relationship Id="rId9" Type="http://schemas.openxmlformats.org/officeDocument/2006/relationships/slide" Target="slides/slide12.xml"/><Relationship Id="rId14" Type="http://schemas.openxmlformats.org/officeDocument/2006/relationships/slide" Target="slides/slide18.xml"/><Relationship Id="rId22" Type="http://schemas.openxmlformats.org/officeDocument/2006/relationships/slide" Target="slides/slide28.xml"/><Relationship Id="rId27"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24579" name="Rectangle 3"/>
          <p:cNvSpPr>
            <a:spLocks noGrp="1" noChangeArrowheads="1"/>
          </p:cNvSpPr>
          <p:nvPr>
            <p:ph type="dt" sz="quarter" idx="1"/>
          </p:nvPr>
        </p:nvSpPr>
        <p:spPr bwMode="auto">
          <a:xfrm>
            <a:off x="384789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24580" name="Rectangle 4"/>
          <p:cNvSpPr>
            <a:spLocks noGrp="1" noChangeArrowheads="1"/>
          </p:cNvSpPr>
          <p:nvPr>
            <p:ph type="ftr" sz="quarter" idx="2"/>
          </p:nvPr>
        </p:nvSpPr>
        <p:spPr bwMode="auto">
          <a:xfrm>
            <a:off x="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24581" name="Rectangle 5"/>
          <p:cNvSpPr>
            <a:spLocks noGrp="1" noChangeArrowheads="1"/>
          </p:cNvSpPr>
          <p:nvPr>
            <p:ph type="sldNum" sz="quarter" idx="3"/>
          </p:nvPr>
        </p:nvSpPr>
        <p:spPr bwMode="auto">
          <a:xfrm>
            <a:off x="384789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6E362680-2A19-43FF-A416-8BBA20DC2CC3}"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4099" name="Rectangle 3"/>
          <p:cNvSpPr>
            <a:spLocks noGrp="1" noChangeArrowheads="1"/>
          </p:cNvSpPr>
          <p:nvPr>
            <p:ph type="dt" idx="1"/>
          </p:nvPr>
        </p:nvSpPr>
        <p:spPr bwMode="auto">
          <a:xfrm>
            <a:off x="3849476"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13316" name="Rectangle 4"/>
          <p:cNvSpPr>
            <a:spLocks noGrp="1" noRot="1" noChangeAspect="1" noChangeArrowheads="1" noTextEdit="1"/>
          </p:cNvSpPr>
          <p:nvPr>
            <p:ph type="sldImg" idx="2"/>
          </p:nvPr>
        </p:nvSpPr>
        <p:spPr bwMode="auto">
          <a:xfrm>
            <a:off x="766763" y="744538"/>
            <a:ext cx="5260975"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039" y="4717972"/>
            <a:ext cx="4982422" cy="44686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4103" name="Rectangle 7"/>
          <p:cNvSpPr>
            <a:spLocks noGrp="1" noChangeArrowheads="1"/>
          </p:cNvSpPr>
          <p:nvPr>
            <p:ph type="sldNum" sz="quarter" idx="5"/>
          </p:nvPr>
        </p:nvSpPr>
        <p:spPr bwMode="auto">
          <a:xfrm>
            <a:off x="3849476"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D43C5D3D-FCBD-4BC3-B584-CEE592F2144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4C848771-91BB-4357-A5FE-F1218C0285CA}" type="slidenum">
              <a:rPr lang="en-GB"/>
              <a:pPr/>
              <a:t>1</a:t>
            </a:fld>
            <a:endParaRPr lang="en-GB"/>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alcohol attributable causes of death in persons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36</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Local deprivation fifths for each health board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health board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under 75 in the health board. The mortality rate in the most and the least deprived fifths is shown together with the rates for Wales and the health board as a whole as a comparison.</a:t>
            </a:r>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under 75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males aged 35 and over in the health board. The mortality rate in the most and the least deprived fifths is shown together with the rates for Wales and the health board as a whole as a comparison.</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females aged 35  and over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046913" cy="762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838200" y="1447800"/>
            <a:ext cx="9085263" cy="3835400"/>
          </a:xfrm>
        </p:spPr>
        <p:txBody>
          <a:bodyPr/>
          <a:lstStyle/>
          <a:p>
            <a:pPr lvl="0"/>
            <a:endParaRPr lang="en-GB" noProof="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Title slide PHW Observ b-ground 2"/>
          <p:cNvPicPr>
            <a:picLocks noChangeAspect="1" noChangeArrowheads="1"/>
          </p:cNvPicPr>
          <p:nvPr/>
        </p:nvPicPr>
        <p:blipFill>
          <a:blip r:embed="rId14" cstate="print"/>
          <a:srcRect/>
          <a:stretch>
            <a:fillRect/>
          </a:stretch>
        </p:blipFill>
        <p:spPr bwMode="auto">
          <a:xfrm>
            <a:off x="-3175" y="0"/>
            <a:ext cx="10694988" cy="7561263"/>
          </a:xfrm>
          <a:prstGeom prst="rect">
            <a:avLst/>
          </a:prstGeom>
          <a:noFill/>
          <a:ln w="9525">
            <a:noFill/>
            <a:miter lim="800000"/>
            <a:headEnd/>
            <a:tailEnd/>
          </a:ln>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mtClean="0">
                <a:solidFill>
                  <a:schemeClr val="bg1"/>
                </a:solidFill>
                <a:latin typeface="+mn-lt"/>
              </a:defRPr>
            </a:lvl1pPr>
          </a:lstStyle>
          <a:p>
            <a:pPr>
              <a:defRPr/>
            </a:pPr>
            <a:r>
              <a:rPr lang="en-GB"/>
              <a:t>Measuring lifestyle: methods and limitations</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sldNum="0" hdr="0" dt="0"/>
  <p:txStyles>
    <p:titleStyle>
      <a:lvl1pPr algn="l" defTabSz="1042988" rtl="0" eaLnBrk="0" fontAlgn="base" hangingPunct="0">
        <a:spcBef>
          <a:spcPct val="0"/>
        </a:spcBef>
        <a:spcAft>
          <a:spcPct val="0"/>
        </a:spcAft>
        <a:defRPr sz="5000">
          <a:solidFill>
            <a:srgbClr val="423F74"/>
          </a:solidFill>
          <a:latin typeface="+mj-lt"/>
          <a:ea typeface="+mj-ea"/>
          <a:cs typeface="+mj-cs"/>
        </a:defRPr>
      </a:lvl1pPr>
      <a:lvl2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fontAlgn="base">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fontAlgn="base">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fontAlgn="base">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fontAlgn="base">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ea typeface="+mn-ea"/>
        </a:defRPr>
      </a:lvl2pPr>
      <a:lvl3pPr marL="1303338" indent="-260350" algn="l" defTabSz="1042988" rtl="0" eaLnBrk="0" fontAlgn="base" hangingPunct="0">
        <a:spcBef>
          <a:spcPct val="20000"/>
        </a:spcBef>
        <a:spcAft>
          <a:spcPct val="0"/>
        </a:spcAft>
        <a:buChar char="•"/>
        <a:defRPr sz="2700">
          <a:solidFill>
            <a:schemeClr val="tx1"/>
          </a:solidFill>
          <a:latin typeface="+mn-lt"/>
          <a:ea typeface="+mn-ea"/>
        </a:defRPr>
      </a:lvl3pPr>
      <a:lvl4pPr marL="1825625" indent="-261938" algn="l" defTabSz="1042988" rtl="0" eaLnBrk="0" fontAlgn="base" hangingPunct="0">
        <a:spcBef>
          <a:spcPct val="20000"/>
        </a:spcBef>
        <a:spcAft>
          <a:spcPct val="0"/>
        </a:spcAft>
        <a:buChar char="–"/>
        <a:defRPr sz="2300">
          <a:solidFill>
            <a:schemeClr val="tx1"/>
          </a:solidFill>
          <a:latin typeface="+mn-lt"/>
          <a:ea typeface="+mn-ea"/>
        </a:defRPr>
      </a:lvl4pPr>
      <a:lvl5pPr marL="2346325" indent="-260350" algn="l" defTabSz="1042988" rtl="0" eaLnBrk="0" fontAlgn="base" hangingPunct="0">
        <a:spcBef>
          <a:spcPct val="20000"/>
        </a:spcBef>
        <a:spcAft>
          <a:spcPct val="0"/>
        </a:spcAft>
        <a:buChar char="»"/>
        <a:defRPr sz="2300">
          <a:solidFill>
            <a:schemeClr val="tx1"/>
          </a:solidFill>
          <a:latin typeface="+mn-lt"/>
          <a:ea typeface="+mn-ea"/>
        </a:defRPr>
      </a:lvl5pPr>
      <a:lvl6pPr marL="2803525" indent="-260350" algn="l" defTabSz="1042988" rtl="0" fontAlgn="base">
        <a:spcBef>
          <a:spcPct val="20000"/>
        </a:spcBef>
        <a:spcAft>
          <a:spcPct val="0"/>
        </a:spcAft>
        <a:buChar char="»"/>
        <a:defRPr sz="2300">
          <a:solidFill>
            <a:schemeClr val="tx1"/>
          </a:solidFill>
          <a:latin typeface="+mn-lt"/>
          <a:ea typeface="+mn-ea"/>
        </a:defRPr>
      </a:lvl6pPr>
      <a:lvl7pPr marL="3260725" indent="-260350" algn="l" defTabSz="1042988" rtl="0" fontAlgn="base">
        <a:spcBef>
          <a:spcPct val="20000"/>
        </a:spcBef>
        <a:spcAft>
          <a:spcPct val="0"/>
        </a:spcAft>
        <a:buChar char="»"/>
        <a:defRPr sz="2300">
          <a:solidFill>
            <a:schemeClr val="tx1"/>
          </a:solidFill>
          <a:latin typeface="+mn-lt"/>
          <a:ea typeface="+mn-ea"/>
        </a:defRPr>
      </a:lvl7pPr>
      <a:lvl8pPr marL="3717925" indent="-260350" algn="l" defTabSz="1042988" rtl="0" fontAlgn="base">
        <a:spcBef>
          <a:spcPct val="20000"/>
        </a:spcBef>
        <a:spcAft>
          <a:spcPct val="0"/>
        </a:spcAft>
        <a:buChar char="»"/>
        <a:defRPr sz="2300">
          <a:solidFill>
            <a:schemeClr val="tx1"/>
          </a:solidFill>
          <a:latin typeface="+mn-lt"/>
          <a:ea typeface="+mn-ea"/>
        </a:defRPr>
      </a:lvl8pPr>
      <a:lvl9pPr marL="4175125" indent="-260350" algn="l" defTabSz="1042988" rtl="0" fontAlgn="base">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publichealthwalesobservatory.wales.nhs.uk/inequalities"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r>
              <a:rPr lang="en-GB"/>
              <a:t>Measuring lifestyle: methods and limitations</a:t>
            </a:r>
          </a:p>
        </p:txBody>
      </p:sp>
      <p:pic>
        <p:nvPicPr>
          <p:cNvPr id="4099"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a:ln w="9525">
            <a:noFill/>
            <a:miter lim="800000"/>
            <a:headEnd/>
            <a:tailEnd/>
          </a:ln>
        </p:spPr>
      </p:pic>
      <p:sp>
        <p:nvSpPr>
          <p:cNvPr id="4100" name="Rectangle 5"/>
          <p:cNvSpPr>
            <a:spLocks noGrp="1" noChangeArrowheads="1"/>
          </p:cNvSpPr>
          <p:nvPr>
            <p:ph type="title"/>
          </p:nvPr>
        </p:nvSpPr>
        <p:spPr>
          <a:xfrm>
            <a:off x="592138" y="4710113"/>
            <a:ext cx="9610725" cy="1447800"/>
          </a:xfrm>
          <a:noFill/>
        </p:spPr>
        <p:txBody>
          <a:bodyPr/>
          <a:lstStyle/>
          <a:p>
            <a:pPr eaLnBrk="1" hangingPunct="1"/>
            <a:r>
              <a:rPr lang="en-GB" sz="4000" dirty="0" smtClean="0">
                <a:solidFill>
                  <a:schemeClr val="bg1"/>
                </a:solidFill>
              </a:rPr>
              <a:t>Measuring inequalities:  Trends in mortality and life expectancy in Aneurin Bevan</a:t>
            </a:r>
          </a:p>
        </p:txBody>
      </p:sp>
      <p:sp>
        <p:nvSpPr>
          <p:cNvPr id="4101" name="Rectangle 6"/>
          <p:cNvSpPr>
            <a:spLocks noChangeArrowheads="1"/>
          </p:cNvSpPr>
          <p:nvPr/>
        </p:nvSpPr>
        <p:spPr bwMode="auto">
          <a:xfrm>
            <a:off x="628650" y="3709988"/>
            <a:ext cx="9525000" cy="762000"/>
          </a:xfrm>
          <a:prstGeom prst="rect">
            <a:avLst/>
          </a:prstGeom>
          <a:noFill/>
          <a:ln w="9525">
            <a:noFill/>
            <a:miter lim="800000"/>
            <a:headEnd/>
            <a:tailEnd/>
          </a:ln>
        </p:spPr>
        <p:txBody>
          <a:bodyPr lIns="104287" tIns="52144" rIns="104287" bIns="52144" anchor="ctr"/>
          <a:lstStyle/>
          <a:p>
            <a:r>
              <a:rPr lang="en-GB" sz="2800" b="1" dirty="0" smtClean="0">
                <a:solidFill>
                  <a:schemeClr val="bg1"/>
                </a:solidFill>
                <a:latin typeface="Verdana" pitchFamily="34" charset="0"/>
              </a:rPr>
              <a:t>December 2011</a:t>
            </a:r>
            <a:endParaRPr lang="en-GB" sz="28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Verdana Bold"/>
                <a:ea typeface="ＭＳ Ｐゴシック"/>
              </a:rPr>
              <a:t>Alcohol-attributable mortality in persons  </a:t>
            </a:r>
          </a:p>
          <a:p>
            <a:pPr defTabSz="1042988" eaLnBrk="1" hangingPunct="1">
              <a:defRPr/>
            </a:pPr>
            <a:r>
              <a:rPr lang="en-GB" sz="3200" dirty="0" smtClean="0">
                <a:solidFill>
                  <a:srgbClr val="423F74"/>
                </a:solidFill>
                <a:latin typeface="Verdana Bold"/>
                <a:ea typeface="ＭＳ Ｐゴシック"/>
              </a:rPr>
              <a:t>in </a:t>
            </a:r>
            <a:r>
              <a:rPr lang="en-GB" sz="3200" dirty="0" smtClean="0">
                <a:solidFill>
                  <a:srgbClr val="423F74"/>
                </a:solidFill>
                <a:latin typeface="+mj-lt"/>
                <a:ea typeface="+mj-ea"/>
                <a:cs typeface="+mj-cs"/>
              </a:rPr>
              <a:t>Aneurin Bevan</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 name="TextBox 8"/>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9458" name="Picture 2"/>
          <p:cNvPicPr>
            <a:picLocks noChangeAspect="1" noChangeArrowheads="1"/>
          </p:cNvPicPr>
          <p:nvPr/>
        </p:nvPicPr>
        <p:blipFill>
          <a:blip r:embed="rId3" cstate="print"/>
          <a:srcRect t="20670"/>
          <a:stretch>
            <a:fillRect/>
          </a:stretch>
        </p:blipFill>
        <p:spPr bwMode="auto">
          <a:xfrm>
            <a:off x="558000" y="1782000"/>
            <a:ext cx="8859831"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Caerphilly</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b="21324"/>
          <a:stretch>
            <a:fillRect/>
          </a:stretch>
        </p:blipFill>
        <p:spPr>
          <a:xfrm>
            <a:off x="4074575" y="209525"/>
            <a:ext cx="6614063" cy="7353325"/>
          </a:xfrm>
          <a:prstGeom prst="rect">
            <a:avLst/>
          </a:prstGeom>
        </p:spPr>
      </p:pic>
      <p:sp>
        <p:nvSpPr>
          <p:cNvPr id="9" name="Rectangle 2"/>
          <p:cNvSpPr txBox="1">
            <a:spLocks noChangeArrowheads="1"/>
          </p:cNvSpPr>
          <p:nvPr/>
        </p:nvSpPr>
        <p:spPr bwMode="auto">
          <a:xfrm>
            <a:off x="558000" y="68400"/>
            <a:ext cx="9215476"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Caerphilly</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800"/>
            <a:ext cx="9611552" cy="762000"/>
          </a:xfrm>
        </p:spPr>
        <p:txBody>
          <a:bodyPr anchor="t"/>
          <a:lstStyle/>
          <a:p>
            <a:pPr eaLnBrk="1" hangingPunct="1"/>
            <a:r>
              <a:rPr lang="en-GB" sz="3200" dirty="0" smtClean="0"/>
              <a:t>Life expectancies in Caerphilly</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14338"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Caerphilly</a:t>
            </a:r>
            <a:endParaRPr lang="en-GB" sz="3200" dirty="0" smtClean="0">
              <a:solidFill>
                <a:srgbClr val="FF0000"/>
              </a:solidFill>
              <a:latin typeface="+mj-lt"/>
              <a:ea typeface="+mj-ea"/>
              <a:cs typeface="+mj-cs"/>
            </a:endParaRP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3074"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Caerphilly</a:t>
            </a:r>
            <a:endParaRPr lang="en-GB" sz="3200" dirty="0" smtClean="0">
              <a:solidFill>
                <a:srgbClr val="FF0000"/>
              </a:solidFill>
              <a:latin typeface="+mj-lt"/>
              <a:ea typeface="+mj-ea"/>
              <a:cs typeface="+mj-cs"/>
            </a:endParaRP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4098"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Blaenau Gwent</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r="2424" b="19492"/>
          <a:stretch>
            <a:fillRect/>
          </a:stretch>
        </p:blipFill>
        <p:spPr>
          <a:xfrm>
            <a:off x="4272749" y="0"/>
            <a:ext cx="6306856" cy="7353325"/>
          </a:xfrm>
          <a:prstGeom prst="rect">
            <a:avLst/>
          </a:prstGeom>
        </p:spPr>
      </p:pic>
      <p:sp>
        <p:nvSpPr>
          <p:cNvPr id="9" name="Rectangle 2"/>
          <p:cNvSpPr txBox="1">
            <a:spLocks noChangeArrowheads="1"/>
          </p:cNvSpPr>
          <p:nvPr/>
        </p:nvSpPr>
        <p:spPr bwMode="auto">
          <a:xfrm>
            <a:off x="557973" y="638153"/>
            <a:ext cx="10001294"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Blaenau Gwent</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Blaenau Gwent</a:t>
            </a:r>
          </a:p>
        </p:txBody>
      </p:sp>
      <p:sp>
        <p:nvSpPr>
          <p:cNvPr id="5" name="TextBox 4"/>
          <p:cNvSpPr txBox="1"/>
          <p:nvPr/>
        </p:nvSpPr>
        <p:spPr>
          <a:xfrm>
            <a:off x="3830589" y="6138879"/>
            <a:ext cx="6858049"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15362"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Blaenau Gwent</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6146"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5123" name="Rectangle 2"/>
          <p:cNvSpPr>
            <a:spLocks noGrp="1" noChangeArrowheads="1"/>
          </p:cNvSpPr>
          <p:nvPr>
            <p:ph type="title"/>
          </p:nvPr>
        </p:nvSpPr>
        <p:spPr/>
        <p:txBody>
          <a:bodyPr/>
          <a:lstStyle/>
          <a:p>
            <a:pPr eaLnBrk="1" hangingPunct="1"/>
            <a:r>
              <a:rPr lang="en-GB" sz="4600" dirty="0" smtClean="0">
                <a:solidFill>
                  <a:schemeClr val="tx1"/>
                </a:solidFill>
              </a:rPr>
              <a:t>Using these slides</a:t>
            </a:r>
          </a:p>
        </p:txBody>
      </p:sp>
      <p:sp>
        <p:nvSpPr>
          <p:cNvPr id="5124" name="Rectangle 3"/>
          <p:cNvSpPr>
            <a:spLocks noGrp="1" noChangeArrowheads="1"/>
          </p:cNvSpPr>
          <p:nvPr>
            <p:ph type="body" idx="1"/>
          </p:nvPr>
        </p:nvSpPr>
        <p:spPr/>
        <p:txBody>
          <a:bodyPr/>
          <a:lstStyle/>
          <a:p>
            <a:pPr eaLnBrk="1" hangingPunct="1"/>
            <a:r>
              <a:rPr lang="en-GB" sz="2800" dirty="0" smtClean="0"/>
              <a:t>These slides accompany the presentation slides for the inequalities in Wales profile.</a:t>
            </a:r>
          </a:p>
          <a:p>
            <a:pPr eaLnBrk="1" hangingPunct="1"/>
            <a:r>
              <a:rPr lang="en-GB" sz="2800" dirty="0" smtClean="0"/>
              <a:t>These slides are a resource to demonstrate examples of findings from the Public Health Wales Observatory ‘Measuring Inequalities’ profiles. </a:t>
            </a:r>
          </a:p>
          <a:p>
            <a:pPr eaLnBrk="1" hangingPunct="1"/>
            <a:r>
              <a:rPr lang="en-GB" sz="2800" dirty="0" smtClean="0"/>
              <a:t>The presentation can be used as a whole or as individual slides.</a:t>
            </a:r>
          </a:p>
          <a:p>
            <a:pPr eaLnBrk="1" hangingPunct="1"/>
            <a:r>
              <a:rPr lang="en-GB" sz="2800" dirty="0" smtClean="0"/>
              <a:t>Please acknowledge the work of the Public Health Wales Observatory when using these slides. </a:t>
            </a:r>
          </a:p>
          <a:p>
            <a:pPr eaLnBrk="1" hangingPunct="1"/>
            <a:endParaRPr lang="en-GB" sz="32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Blaenau Gwent</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512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Torfaen</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descr="20110512_MerthyrTydfil_WIMD_MJW.JPG"/>
          <p:cNvPicPr>
            <a:picLocks noChangeAspect="1"/>
          </p:cNvPicPr>
          <p:nvPr/>
        </p:nvPicPr>
        <p:blipFill>
          <a:blip r:embed="rId3" cstate="print"/>
          <a:srcRect r="12317" b="21111"/>
          <a:stretch>
            <a:fillRect/>
          </a:stretch>
        </p:blipFill>
        <p:spPr>
          <a:xfrm>
            <a:off x="4272749" y="0"/>
            <a:ext cx="5948546" cy="7562851"/>
          </a:xfrm>
          <a:prstGeom prst="rect">
            <a:avLst/>
          </a:prstGeom>
        </p:spPr>
      </p:pic>
      <p:sp>
        <p:nvSpPr>
          <p:cNvPr id="9" name="Rectangle 2"/>
          <p:cNvSpPr txBox="1">
            <a:spLocks noChangeArrowheads="1"/>
          </p:cNvSpPr>
          <p:nvPr/>
        </p:nvSpPr>
        <p:spPr bwMode="auto">
          <a:xfrm>
            <a:off x="557973" y="566715"/>
            <a:ext cx="9142707"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Torfaen</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Torfaen</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16386"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in Torfaen</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050" name="Picture 2"/>
          <p:cNvPicPr>
            <a:picLocks noChangeAspect="1" noChangeArrowheads="1"/>
          </p:cNvPicPr>
          <p:nvPr/>
        </p:nvPicPr>
        <p:blipFill>
          <a:blip r:embed="rId3" cstate="print"/>
          <a:srcRect t="20630" r="1703"/>
          <a:stretch>
            <a:fillRect/>
          </a:stretch>
        </p:blipFill>
        <p:spPr bwMode="auto">
          <a:xfrm>
            <a:off x="343659" y="1709723"/>
            <a:ext cx="9715569" cy="41179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in Torfaen</a:t>
            </a:r>
          </a:p>
          <a:p>
            <a:pPr defTabSz="1042988" eaLnBrk="1" hangingPunct="1">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026" name="Picture 2"/>
          <p:cNvPicPr>
            <a:picLocks noChangeAspect="1" noChangeArrowheads="1"/>
          </p:cNvPicPr>
          <p:nvPr/>
        </p:nvPicPr>
        <p:blipFill>
          <a:blip r:embed="rId3" cstate="print"/>
          <a:srcRect t="20670" r="2700"/>
          <a:stretch>
            <a:fillRect/>
          </a:stretch>
        </p:blipFill>
        <p:spPr bwMode="auto">
          <a:xfrm>
            <a:off x="306463" y="1638285"/>
            <a:ext cx="9681326" cy="41434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973" y="2495541"/>
            <a:ext cx="9429816" cy="762000"/>
          </a:xfrm>
        </p:spPr>
        <p:txBody>
          <a:bodyPr/>
          <a:lstStyle/>
          <a:p>
            <a:pPr algn="ctr"/>
            <a:r>
              <a:rPr lang="en-GB" sz="8000" dirty="0" smtClean="0"/>
              <a:t>Monmouthshire</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descr="20110512_MerthyrTydfil_WIMD_MJW.JPG"/>
          <p:cNvPicPr>
            <a:picLocks noChangeAspect="1"/>
          </p:cNvPicPr>
          <p:nvPr/>
        </p:nvPicPr>
        <p:blipFill>
          <a:blip r:embed="rId3" cstate="print"/>
          <a:srcRect r="3375" b="22607"/>
          <a:stretch>
            <a:fillRect/>
          </a:stretch>
        </p:blipFill>
        <p:spPr>
          <a:xfrm>
            <a:off x="4259218" y="0"/>
            <a:ext cx="6429420" cy="7277087"/>
          </a:xfrm>
          <a:prstGeom prst="rect">
            <a:avLst/>
          </a:prstGeom>
        </p:spPr>
      </p:pic>
      <p:sp>
        <p:nvSpPr>
          <p:cNvPr id="9" name="Rectangle 2"/>
          <p:cNvSpPr txBox="1">
            <a:spLocks noChangeArrowheads="1"/>
          </p:cNvSpPr>
          <p:nvPr/>
        </p:nvSpPr>
        <p:spPr bwMode="auto">
          <a:xfrm>
            <a:off x="558000" y="447657"/>
            <a:ext cx="9142707"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Monmouthshire</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Monmouthshire</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17410"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Monmouthshire</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024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Aneurin Bevan</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Monmouthshire</a:t>
            </a:r>
          </a:p>
          <a:p>
            <a:pPr defTabSz="1042988" eaLnBrk="1" hangingPunct="1">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9218"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Newport</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descr="20110512_MerthyrTydfil_WIMD_MJW.JPG"/>
          <p:cNvPicPr>
            <a:picLocks noChangeAspect="1"/>
          </p:cNvPicPr>
          <p:nvPr/>
        </p:nvPicPr>
        <p:blipFill>
          <a:blip r:embed="rId3" cstate="print"/>
          <a:srcRect b="52222"/>
          <a:stretch>
            <a:fillRect/>
          </a:stretch>
        </p:blipFill>
        <p:spPr>
          <a:xfrm>
            <a:off x="986601" y="995343"/>
            <a:ext cx="8993937" cy="6072230"/>
          </a:xfrm>
          <a:prstGeom prst="rect">
            <a:avLst/>
          </a:prstGeom>
        </p:spPr>
      </p:pic>
      <p:sp>
        <p:nvSpPr>
          <p:cNvPr id="9" name="Rectangle 2"/>
          <p:cNvSpPr txBox="1">
            <a:spLocks noChangeArrowheads="1"/>
          </p:cNvSpPr>
          <p:nvPr/>
        </p:nvSpPr>
        <p:spPr bwMode="auto">
          <a:xfrm>
            <a:off x="558000" y="280800"/>
            <a:ext cx="9142707"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Newport</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Newport</a:t>
            </a:r>
            <a:endParaRPr lang="en-GB" sz="3200" dirty="0" smtClean="0">
              <a:solidFill>
                <a:srgbClr val="C3A061"/>
              </a:solidFill>
            </a:endParaRP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18434"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in Newport</a:t>
            </a:r>
          </a:p>
          <a:p>
            <a:pPr defTabSz="1042988" eaLnBrk="1" hangingPunct="1">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1266" name="Picture 2"/>
          <p:cNvPicPr>
            <a:picLocks noChangeAspect="1" noChangeArrowheads="1"/>
          </p:cNvPicPr>
          <p:nvPr/>
        </p:nvPicPr>
        <p:blipFill>
          <a:blip r:embed="rId3" cstate="print"/>
          <a:srcRect t="20670"/>
          <a:stretch>
            <a:fillRect/>
          </a:stretch>
        </p:blipFill>
        <p:spPr bwMode="auto">
          <a:xfrm>
            <a:off x="558000" y="1782000"/>
            <a:ext cx="9389790"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in Newport</a:t>
            </a:r>
            <a:endParaRPr lang="en-GB" sz="3200" dirty="0" smtClean="0">
              <a:solidFill>
                <a:srgbClr val="C3A061"/>
              </a:solidFill>
              <a:latin typeface="+mj-lt"/>
              <a:ea typeface="+mj-ea"/>
              <a:cs typeface="+mj-cs"/>
            </a:endParaRP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2290"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information</a:t>
            </a:r>
            <a:endParaRPr lang="en-GB" dirty="0"/>
          </a:p>
        </p:txBody>
      </p:sp>
      <p:sp>
        <p:nvSpPr>
          <p:cNvPr id="3" name="Content Placeholder 2"/>
          <p:cNvSpPr>
            <a:spLocks noGrp="1"/>
          </p:cNvSpPr>
          <p:nvPr>
            <p:ph idx="1"/>
          </p:nvPr>
        </p:nvSpPr>
        <p:spPr/>
        <p:txBody>
          <a:bodyPr/>
          <a:lstStyle/>
          <a:p>
            <a:pPr>
              <a:buNone/>
            </a:pPr>
            <a:r>
              <a:rPr lang="en-GB" u="sng" dirty="0" smtClean="0">
                <a:hlinkClick r:id="rId3"/>
              </a:rPr>
              <a:t> </a:t>
            </a:r>
            <a:r>
              <a:rPr lang="en-GB" u="sng" dirty="0" smtClean="0">
                <a:solidFill>
                  <a:srgbClr val="423F74"/>
                </a:solidFill>
                <a:hlinkClick r:id="rId3"/>
              </a:rPr>
              <a:t>www.publichealthwalesobservatory.wales.nhs.uk/inequalities</a:t>
            </a:r>
            <a:r>
              <a:rPr lang="en-GB" dirty="0" smtClean="0">
                <a:solidFill>
                  <a:srgbClr val="423F74"/>
                </a:solidFill>
              </a:rPr>
              <a:t> </a:t>
            </a:r>
            <a:endParaRPr lang="en-GB" dirty="0">
              <a:solidFill>
                <a:srgbClr val="423F74"/>
              </a:solidFill>
            </a:endParaRPr>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Acknowledgements</a:t>
            </a:r>
            <a:endParaRPr lang="en-GB" dirty="0"/>
          </a:p>
        </p:txBody>
      </p:sp>
      <p:sp>
        <p:nvSpPr>
          <p:cNvPr id="5" name="Text Placeholder 4"/>
          <p:cNvSpPr>
            <a:spLocks noGrp="1"/>
          </p:cNvSpPr>
          <p:nvPr>
            <p:ph type="body" idx="1"/>
          </p:nvPr>
        </p:nvSpPr>
        <p:spPr>
          <a:xfrm>
            <a:off x="5558633" y="1352533"/>
            <a:ext cx="4722812" cy="706438"/>
          </a:xfrm>
        </p:spPr>
        <p:txBody>
          <a:bodyPr/>
          <a:lstStyle/>
          <a:p>
            <a:r>
              <a:rPr lang="en-US" dirty="0" smtClean="0"/>
              <a:t>Project Board</a:t>
            </a:r>
            <a:endParaRPr lang="en-GB" dirty="0"/>
          </a:p>
        </p:txBody>
      </p:sp>
      <p:sp>
        <p:nvSpPr>
          <p:cNvPr id="3" name="Content Placeholder 2"/>
          <p:cNvSpPr>
            <a:spLocks noGrp="1"/>
          </p:cNvSpPr>
          <p:nvPr>
            <p:ph sz="half" idx="2"/>
          </p:nvPr>
        </p:nvSpPr>
        <p:spPr>
          <a:xfrm>
            <a:off x="5558633" y="2066913"/>
            <a:ext cx="4722812" cy="4357687"/>
          </a:xfrm>
        </p:spPr>
        <p:txBody>
          <a:bodyPr/>
          <a:lstStyle/>
          <a:p>
            <a:pPr>
              <a:buNone/>
            </a:pPr>
            <a:r>
              <a:rPr lang="en-GB" sz="2600" dirty="0" smtClean="0"/>
              <a:t>Ciarán Humphreys</a:t>
            </a:r>
          </a:p>
          <a:p>
            <a:pPr>
              <a:buNone/>
            </a:pPr>
            <a:r>
              <a:rPr lang="en-US" sz="2600" dirty="0" smtClean="0"/>
              <a:t>Annie Delahunty</a:t>
            </a:r>
          </a:p>
          <a:p>
            <a:pPr>
              <a:buNone/>
            </a:pPr>
            <a:r>
              <a:rPr lang="en-US" sz="2600" dirty="0" smtClean="0"/>
              <a:t>Nathan Lester</a:t>
            </a:r>
            <a:endParaRPr lang="en-GB" sz="2600" dirty="0"/>
          </a:p>
        </p:txBody>
      </p:sp>
      <p:sp>
        <p:nvSpPr>
          <p:cNvPr id="6" name="Text Placeholder 5"/>
          <p:cNvSpPr>
            <a:spLocks noGrp="1"/>
          </p:cNvSpPr>
          <p:nvPr>
            <p:ph type="body" sz="quarter" idx="3"/>
          </p:nvPr>
        </p:nvSpPr>
        <p:spPr>
          <a:xfrm>
            <a:off x="415097" y="1352533"/>
            <a:ext cx="4724400" cy="706438"/>
          </a:xfrm>
        </p:spPr>
        <p:txBody>
          <a:bodyPr/>
          <a:lstStyle/>
          <a:p>
            <a:r>
              <a:rPr lang="en-US" dirty="0" smtClean="0"/>
              <a:t>Project team</a:t>
            </a:r>
            <a:endParaRPr lang="en-GB" dirty="0"/>
          </a:p>
        </p:txBody>
      </p:sp>
      <p:sp>
        <p:nvSpPr>
          <p:cNvPr id="7" name="Content Placeholder 6"/>
          <p:cNvSpPr>
            <a:spLocks noGrp="1"/>
          </p:cNvSpPr>
          <p:nvPr>
            <p:ph sz="quarter" idx="4"/>
          </p:nvPr>
        </p:nvSpPr>
        <p:spPr>
          <a:xfrm>
            <a:off x="415097" y="2066913"/>
            <a:ext cx="4724400" cy="4357687"/>
          </a:xfrm>
        </p:spPr>
        <p:txBody>
          <a:bodyPr/>
          <a:lstStyle/>
          <a:p>
            <a:pPr>
              <a:buNone/>
            </a:pPr>
            <a:r>
              <a:rPr lang="en-GB" sz="2600" dirty="0" smtClean="0"/>
              <a:t>Project manager: </a:t>
            </a:r>
          </a:p>
          <a:p>
            <a:pPr>
              <a:buNone/>
            </a:pPr>
            <a:r>
              <a:rPr lang="en-GB" sz="2600" dirty="0" smtClean="0"/>
              <a:t>	Andrea Gartner</a:t>
            </a:r>
          </a:p>
          <a:p>
            <a:pPr>
              <a:buNone/>
            </a:pPr>
            <a:r>
              <a:rPr lang="en-GB" sz="2600" dirty="0" smtClean="0"/>
              <a:t>Team: Margaret Webber, Hugo Cosh, Gareth Davies, Anna Childs, Bethan Patterson, Claire Tiffany, Ruth Davies</a:t>
            </a:r>
          </a:p>
          <a:p>
            <a:pPr>
              <a:buNone/>
            </a:pPr>
            <a:endParaRPr lang="en-US" dirty="0" smtClean="0"/>
          </a:p>
          <a:p>
            <a:endParaRPr lang="en-GB" dirty="0"/>
          </a:p>
        </p:txBody>
      </p:sp>
      <p:sp>
        <p:nvSpPr>
          <p:cNvPr id="4" name="Footer Placeholder 3"/>
          <p:cNvSpPr>
            <a:spLocks noGrp="1"/>
          </p:cNvSpPr>
          <p:nvPr>
            <p:ph type="ftr" sz="quarter" idx="10"/>
          </p:nvPr>
        </p:nvSpPr>
        <p:spPr/>
        <p:txBody>
          <a:bodyPr/>
          <a:lstStyle/>
          <a:p>
            <a:pPr>
              <a:defRPr/>
            </a:pPr>
            <a:r>
              <a:rPr lang="en-GB" dirty="0" smtClean="0"/>
              <a:t>Measuring inequalities</a:t>
            </a:r>
            <a:endParaRPr lang="en-GB" dirty="0"/>
          </a:p>
        </p:txBody>
      </p:sp>
      <p:sp>
        <p:nvSpPr>
          <p:cNvPr id="8" name="TextBox 7"/>
          <p:cNvSpPr txBox="1"/>
          <p:nvPr/>
        </p:nvSpPr>
        <p:spPr>
          <a:xfrm>
            <a:off x="415097" y="5210185"/>
            <a:ext cx="10130665" cy="1154162"/>
          </a:xfrm>
          <a:prstGeom prst="rect">
            <a:avLst/>
          </a:prstGeom>
          <a:noFill/>
        </p:spPr>
        <p:txBody>
          <a:bodyPr wrap="square" rtlCol="0">
            <a:spAutoFit/>
          </a:bodyPr>
          <a:lstStyle/>
          <a:p>
            <a:r>
              <a:rPr lang="en-US" sz="2300" b="1" dirty="0" smtClean="0">
                <a:latin typeface="+mn-lt"/>
              </a:rPr>
              <a:t>Public Health Wales</a:t>
            </a:r>
            <a:r>
              <a:rPr lang="en-US" sz="2300" dirty="0" smtClean="0">
                <a:latin typeface="+mn-lt"/>
              </a:rPr>
              <a:t>: Susan Belfourd, Chris Lines, Carolyn Lester</a:t>
            </a:r>
          </a:p>
          <a:p>
            <a:r>
              <a:rPr lang="en-US" sz="2300" b="1" dirty="0" smtClean="0">
                <a:latin typeface="+mn-lt"/>
              </a:rPr>
              <a:t>Others</a:t>
            </a:r>
            <a:r>
              <a:rPr lang="en-US" sz="2300" dirty="0" smtClean="0">
                <a:latin typeface="+mn-lt"/>
              </a:rPr>
              <a:t>: Welsh Government, Office for National Statistics, London Health Observatory, East Midlands Public Health Observatory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 name="Rectangle 2"/>
          <p:cNvSpPr txBox="1">
            <a:spLocks noChangeArrowheads="1"/>
          </p:cNvSpPr>
          <p:nvPr/>
        </p:nvSpPr>
        <p:spPr bwMode="auto">
          <a:xfrm>
            <a:off x="558000" y="68400"/>
            <a:ext cx="9469716"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Aneurin Bevan</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pic>
        <p:nvPicPr>
          <p:cNvPr id="7" name="Picture 6" descr="20110418_ABMU_WIMD_map_MJW.JPG"/>
          <p:cNvPicPr>
            <a:picLocks noChangeAspect="1"/>
          </p:cNvPicPr>
          <p:nvPr/>
        </p:nvPicPr>
        <p:blipFill>
          <a:blip r:embed="rId3" cstate="print"/>
          <a:srcRect r="6623" b="23837"/>
          <a:stretch>
            <a:fillRect/>
          </a:stretch>
        </p:blipFill>
        <p:spPr>
          <a:xfrm>
            <a:off x="4058435" y="0"/>
            <a:ext cx="6379803" cy="735332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800"/>
            <a:ext cx="9611552" cy="762000"/>
          </a:xfrm>
          <a:noFill/>
          <a:ln w="9525">
            <a:noFill/>
            <a:miter lim="800000"/>
            <a:headEnd/>
            <a:tailEnd/>
          </a:ln>
        </p:spPr>
        <p:txBody>
          <a:bodyPr vert="horz" wrap="square" lIns="104287" tIns="52144" rIns="104287" bIns="52144" numCol="1" anchor="t" anchorCtr="0" compatLnSpc="1">
            <a:prstTxWarp prst="textNoShape">
              <a:avLst/>
            </a:prstTxWarp>
          </a:bodyPr>
          <a:lstStyle/>
          <a:p>
            <a:pPr eaLnBrk="1" hangingPunct="1">
              <a:defRPr/>
            </a:pPr>
            <a:r>
              <a:rPr lang="en-GB" sz="3200" dirty="0" smtClean="0"/>
              <a:t>Life expectancies in Aneurin Bevan</a:t>
            </a:r>
          </a:p>
        </p:txBody>
      </p:sp>
      <p:sp>
        <p:nvSpPr>
          <p:cNvPr id="5" name="TextBox 4"/>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13314"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558000" y="68400"/>
            <a:ext cx="10369152" cy="7632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under 75 in </a:t>
            </a:r>
          </a:p>
          <a:p>
            <a:pPr defTabSz="1042988" eaLnBrk="1" hangingPunct="1">
              <a:defRPr/>
            </a:pPr>
            <a:r>
              <a:rPr lang="en-GB" sz="3200" dirty="0" smtClean="0">
                <a:solidFill>
                  <a:srgbClr val="423F74"/>
                </a:solidFill>
                <a:latin typeface="+mj-lt"/>
                <a:ea typeface="+mj-ea"/>
                <a:cs typeface="+mj-cs"/>
              </a:rPr>
              <a:t>Aneurin Bevan</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026" name="Picture 2"/>
          <p:cNvPicPr>
            <a:picLocks noChangeAspect="1" noChangeArrowheads="1"/>
          </p:cNvPicPr>
          <p:nvPr/>
        </p:nvPicPr>
        <p:blipFill>
          <a:blip r:embed="rId3" cstate="print"/>
          <a:srcRect t="20670"/>
          <a:stretch>
            <a:fillRect/>
          </a:stretch>
        </p:blipFill>
        <p:spPr bwMode="auto">
          <a:xfrm>
            <a:off x="558000" y="1782000"/>
            <a:ext cx="9457733"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TextBox 5"/>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under 75 in </a:t>
            </a:r>
          </a:p>
          <a:p>
            <a:pPr defTabSz="1042988" eaLnBrk="1" hangingPunct="1">
              <a:defRPr/>
            </a:pPr>
            <a:r>
              <a:rPr lang="en-GB" sz="3200" dirty="0" smtClean="0">
                <a:solidFill>
                  <a:srgbClr val="423F74"/>
                </a:solidFill>
                <a:latin typeface="+mj-lt"/>
                <a:ea typeface="+mj-ea"/>
                <a:cs typeface="+mj-cs"/>
              </a:rPr>
              <a:t>Aneurin Bevan</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2050"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males    aged 35+ in Aneurin Bevan</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486931" y="6138879"/>
            <a:ext cx="7201707"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1026" name="Picture 2"/>
          <p:cNvPicPr>
            <a:picLocks noChangeAspect="1" noChangeArrowheads="1"/>
          </p:cNvPicPr>
          <p:nvPr/>
        </p:nvPicPr>
        <p:blipFill>
          <a:blip r:embed="rId3" cstate="print"/>
          <a:srcRect t="18604"/>
          <a:stretch>
            <a:fillRect/>
          </a:stretch>
        </p:blipFill>
        <p:spPr bwMode="auto">
          <a:xfrm>
            <a:off x="556627" y="1552827"/>
            <a:ext cx="9036714"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females aged 35+ in Aneurin Bevan</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8" name="TextBox 7"/>
          <p:cNvSpPr txBox="1"/>
          <p:nvPr/>
        </p:nvSpPr>
        <p:spPr>
          <a:xfrm>
            <a:off x="3486931" y="6138879"/>
            <a:ext cx="7201707"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2050" name="Picture 2"/>
          <p:cNvPicPr>
            <a:picLocks noChangeAspect="1" noChangeArrowheads="1"/>
          </p:cNvPicPr>
          <p:nvPr/>
        </p:nvPicPr>
        <p:blipFill>
          <a:blip r:embed="rId3" cstate="print"/>
          <a:srcRect t="18604"/>
          <a:stretch>
            <a:fillRect/>
          </a:stretch>
        </p:blipFill>
        <p:spPr bwMode="auto">
          <a:xfrm>
            <a:off x="557973" y="1566847"/>
            <a:ext cx="8909033"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Observatory Powerpoint Template">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bservatory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bservatory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bservatory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bservatory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bservatory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bservatory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bservatory Powerpoin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bservatory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bservatory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bservatory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bservatory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bservatory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2873</Words>
  <Application>Microsoft Office PowerPoint</Application>
  <PresentationFormat>Custom</PresentationFormat>
  <Paragraphs>237</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Observatory Powerpoint Template</vt:lpstr>
      <vt:lpstr>Measuring inequalities:  Trends in mortality and life expectancy in Aneurin Bevan</vt:lpstr>
      <vt:lpstr>Using these slides</vt:lpstr>
      <vt:lpstr>Aneurin Bevan</vt:lpstr>
      <vt:lpstr>Slide 4</vt:lpstr>
      <vt:lpstr>Life expectancies in Aneurin Bevan</vt:lpstr>
      <vt:lpstr>Slide 6</vt:lpstr>
      <vt:lpstr>Slide 7</vt:lpstr>
      <vt:lpstr>Slide 8</vt:lpstr>
      <vt:lpstr>Slide 9</vt:lpstr>
      <vt:lpstr>Slide 10</vt:lpstr>
      <vt:lpstr>Caerphilly</vt:lpstr>
      <vt:lpstr>Slide 12</vt:lpstr>
      <vt:lpstr>Life expectancies in Caerphilly</vt:lpstr>
      <vt:lpstr>Slide 14</vt:lpstr>
      <vt:lpstr>Slide 15</vt:lpstr>
      <vt:lpstr>Blaenau Gwent</vt:lpstr>
      <vt:lpstr>Slide 17</vt:lpstr>
      <vt:lpstr>Life expectancies in Blaenau Gwent</vt:lpstr>
      <vt:lpstr>Slide 19</vt:lpstr>
      <vt:lpstr>Slide 20</vt:lpstr>
      <vt:lpstr>Torfaen</vt:lpstr>
      <vt:lpstr>Slide 22</vt:lpstr>
      <vt:lpstr>Life expectancies in Torfaen</vt:lpstr>
      <vt:lpstr>Slide 24</vt:lpstr>
      <vt:lpstr>Slide 25</vt:lpstr>
      <vt:lpstr>Monmouthshire</vt:lpstr>
      <vt:lpstr>Slide 27</vt:lpstr>
      <vt:lpstr>Life expectancies in Monmouthshire</vt:lpstr>
      <vt:lpstr>Slide 29</vt:lpstr>
      <vt:lpstr>Slide 30</vt:lpstr>
      <vt:lpstr>Newport</vt:lpstr>
      <vt:lpstr>Slide 32</vt:lpstr>
      <vt:lpstr>Life expectancies in Newport</vt:lpstr>
      <vt:lpstr>Slide 34</vt:lpstr>
      <vt:lpstr>Slide 35</vt:lpstr>
      <vt:lpstr>More information</vt:lpstr>
      <vt:lpstr>Acknowledgements</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2012-05-29T12:15:32Z</dcterms:created>
  <dcterms:modified xsi:type="dcterms:W3CDTF">2012-05-29T12:47:54Z</dcterms:modified>
  <cp:category/>
</cp:coreProperties>
</file>