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7"/>
  </p:notesMasterIdLst>
  <p:handoutMasterIdLst>
    <p:handoutMasterId r:id="rId28"/>
  </p:handoutMasterIdLst>
  <p:sldIdLst>
    <p:sldId id="258" r:id="rId2"/>
    <p:sldId id="260" r:id="rId3"/>
    <p:sldId id="281" r:id="rId4"/>
    <p:sldId id="275" r:id="rId5"/>
    <p:sldId id="312" r:id="rId6"/>
    <p:sldId id="309" r:id="rId7"/>
    <p:sldId id="310" r:id="rId8"/>
    <p:sldId id="298" r:id="rId9"/>
    <p:sldId id="299" r:id="rId10"/>
    <p:sldId id="300" r:id="rId11"/>
    <p:sldId id="313" r:id="rId12"/>
    <p:sldId id="314" r:id="rId13"/>
    <p:sldId id="315" r:id="rId14"/>
    <p:sldId id="316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294" r:id="rId24"/>
    <p:sldId id="311" r:id="rId25"/>
    <p:sldId id="289" r:id="rId26"/>
  </p:sldIdLst>
  <p:sldSz cx="10688638" cy="7562850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33CC"/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93298" autoAdjust="0"/>
  </p:normalViewPr>
  <p:slideViewPr>
    <p:cSldViewPr>
      <p:cViewPr>
        <p:scale>
          <a:sx n="60" d="100"/>
          <a:sy n="60" d="100"/>
        </p:scale>
        <p:origin x="-624" y="-138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13" Type="http://schemas.openxmlformats.org/officeDocument/2006/relationships/slide" Target="slides/slide19.xml"/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12" Type="http://schemas.openxmlformats.org/officeDocument/2006/relationships/slide" Target="slides/slide18.xml"/><Relationship Id="rId2" Type="http://schemas.openxmlformats.org/officeDocument/2006/relationships/slide" Target="slides/slide4.xml"/><Relationship Id="rId16" Type="http://schemas.openxmlformats.org/officeDocument/2006/relationships/slide" Target="slides/slide22.xml"/><Relationship Id="rId1" Type="http://schemas.openxmlformats.org/officeDocument/2006/relationships/slide" Target="slides/slide2.xml"/><Relationship Id="rId6" Type="http://schemas.openxmlformats.org/officeDocument/2006/relationships/slide" Target="slides/slide8.xml"/><Relationship Id="rId11" Type="http://schemas.openxmlformats.org/officeDocument/2006/relationships/slide" Target="slides/slide17.xml"/><Relationship Id="rId5" Type="http://schemas.openxmlformats.org/officeDocument/2006/relationships/slide" Target="slides/slide7.xml"/><Relationship Id="rId15" Type="http://schemas.openxmlformats.org/officeDocument/2006/relationships/slide" Target="slides/slide21.xml"/><Relationship Id="rId10" Type="http://schemas.openxmlformats.org/officeDocument/2006/relationships/slide" Target="slides/slide16.xml"/><Relationship Id="rId4" Type="http://schemas.openxmlformats.org/officeDocument/2006/relationships/slide" Target="slides/slide6.xml"/><Relationship Id="rId9" Type="http://schemas.openxmlformats.org/officeDocument/2006/relationships/slide" Target="slides/slide15.xml"/><Relationship Id="rId14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362680-2A19-43FF-A416-8BBA20DC2C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4538"/>
            <a:ext cx="52609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39" y="4717972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43C5D3D-FCBD-4BC3-B584-CEE592F21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48771-91BB-4357-A5FE-F1218C0285CA}" type="slidenum">
              <a:rPr lang="en-GB"/>
              <a:pPr/>
              <a:t>1</a:t>
            </a:fld>
            <a:endParaRPr lang="en-GB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/>
              <a:t>Measuring inequalities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447800"/>
            <a:ext cx="9085263" cy="3835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/>
              <a:t>Measuring inequalities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ublichealthwalesobservatory.wales.nhs.uk/inequalitie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Measuring lifestyle: methods and limitations</a:t>
            </a:r>
          </a:p>
        </p:txBody>
      </p:sp>
      <p:pic>
        <p:nvPicPr>
          <p:cNvPr id="4099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>
          <a:xfrm>
            <a:off x="592138" y="4710113"/>
            <a:ext cx="9610725" cy="1447800"/>
          </a:xfrm>
          <a:noFill/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chemeClr val="bg1"/>
                </a:solidFill>
              </a:rPr>
              <a:t>Measuring inequalities:  Trends in mortality and life expectancy in Wales</a:t>
            </a:r>
            <a:endParaRPr lang="en-GB" sz="4000" dirty="0" smtClean="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28650" y="37099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8 December 2011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63799" y="541338"/>
            <a:ext cx="10024839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New: disability-free life expectancy at birth (DFLE)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973" y="1852599"/>
            <a:ext cx="9858444" cy="450059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“Years of life expected without a limiting long-term illness or disability”</a:t>
            </a:r>
            <a:endParaRPr lang="en-GB" i="1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As for HLE except WHS data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200" dirty="0" smtClean="0"/>
              <a:t>	 </a:t>
            </a:r>
            <a:r>
              <a:rPr lang="en-GB" sz="2800" dirty="0" smtClean="0"/>
              <a:t>(Question: Do you have any long-term illness, 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    health problem or disability which limits your daily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	 activities or the work you can do?)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5015" t="18583" r="698"/>
          <a:stretch>
            <a:fillRect/>
          </a:stretch>
        </p:blipFill>
        <p:spPr bwMode="auto">
          <a:xfrm>
            <a:off x="197155" y="679443"/>
            <a:ext cx="10491483" cy="567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7973" y="90467"/>
            <a:ext cx="9611552" cy="76200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HLE , </a:t>
            </a:r>
            <a:r>
              <a:rPr lang="en-GB" sz="2800" dirty="0" smtClean="0"/>
              <a:t>ranked local authorities, males, 2005-09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0005" y="6210317"/>
            <a:ext cx="5558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</a:t>
            </a:r>
            <a:r>
              <a:rPr lang="en-GB" sz="1000" dirty="0" smtClean="0">
                <a:latin typeface="+mn-lt"/>
              </a:rPr>
              <a:t>WHS(WG</a:t>
            </a:r>
            <a:r>
              <a:rPr lang="en-GB" sz="1000" dirty="0">
                <a:latin typeface="+mn-lt"/>
              </a:rPr>
              <a:t>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5184" t="19013" r="1236"/>
          <a:stretch>
            <a:fillRect/>
          </a:stretch>
        </p:blipFill>
        <p:spPr bwMode="auto">
          <a:xfrm>
            <a:off x="200782" y="709591"/>
            <a:ext cx="1041254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57973" y="138087"/>
            <a:ext cx="9611552" cy="76200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DFLE, </a:t>
            </a:r>
            <a:r>
              <a:rPr lang="en-GB" sz="2800" dirty="0" smtClean="0"/>
              <a:t>ranked local authorities, males, 2005-09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30005" y="6210317"/>
            <a:ext cx="5558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</a:t>
            </a:r>
            <a:r>
              <a:rPr lang="en-GB" sz="1000" dirty="0" smtClean="0">
                <a:latin typeface="+mn-lt"/>
              </a:rPr>
              <a:t>WHS(WG</a:t>
            </a:r>
            <a:r>
              <a:rPr lang="en-GB" sz="1000" dirty="0">
                <a:latin typeface="+mn-lt"/>
              </a:rPr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t="21352" r="618"/>
          <a:stretch>
            <a:fillRect/>
          </a:stretch>
        </p:blipFill>
        <p:spPr bwMode="auto">
          <a:xfrm>
            <a:off x="415097" y="995343"/>
            <a:ext cx="9735567" cy="537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30005" y="6210317"/>
            <a:ext cx="5558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</a:t>
            </a:r>
            <a:r>
              <a:rPr lang="en-GB" sz="1000" dirty="0" smtClean="0">
                <a:latin typeface="+mn-lt"/>
              </a:rPr>
              <a:t>WHS(WG</a:t>
            </a:r>
            <a:r>
              <a:rPr lang="en-GB" sz="1000" dirty="0">
                <a:latin typeface="+mn-lt"/>
              </a:rPr>
              <a:t>)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57973" y="0"/>
            <a:ext cx="9611552" cy="97152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Life expectancy and healthy life expectancy at birth, ranked health boards, males, 2005-09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t="21352" r="-432"/>
          <a:stretch>
            <a:fillRect/>
          </a:stretch>
        </p:blipFill>
        <p:spPr bwMode="auto">
          <a:xfrm>
            <a:off x="415097" y="995343"/>
            <a:ext cx="9840465" cy="53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130005" y="6210317"/>
            <a:ext cx="5558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</a:t>
            </a:r>
            <a:r>
              <a:rPr lang="en-GB" sz="1000" dirty="0" smtClean="0">
                <a:latin typeface="+mn-lt"/>
              </a:rPr>
              <a:t>WHS(WG</a:t>
            </a:r>
            <a:r>
              <a:rPr lang="en-GB" sz="1000" dirty="0">
                <a:latin typeface="+mn-lt"/>
              </a:rPr>
              <a:t>)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00783" y="0"/>
            <a:ext cx="10487855" cy="100013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Life expectancy and disability-free life expectancy at birth, ranked health boards, males, 2005-09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t="13567" r="324"/>
          <a:stretch>
            <a:fillRect/>
          </a:stretch>
        </p:blipFill>
        <p:spPr bwMode="auto">
          <a:xfrm>
            <a:off x="519782" y="1147491"/>
            <a:ext cx="9116803" cy="513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57974" y="280963"/>
            <a:ext cx="9611552" cy="76200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Comparison of life expectancy, HLE and DFLE at birth, Wales (also available for each LA/HB)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45013" y="6178569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915427" y="2716680"/>
            <a:ext cx="785818" cy="313294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915427" y="1995475"/>
            <a:ext cx="785818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86535" y="541338"/>
            <a:ext cx="10202103" cy="762000"/>
          </a:xfrm>
        </p:spPr>
        <p:txBody>
          <a:bodyPr/>
          <a:lstStyle/>
          <a:p>
            <a:pPr eaLnBrk="1" hangingPunct="1"/>
            <a:r>
              <a:rPr lang="en-GB" sz="4400" dirty="0" smtClean="0"/>
              <a:t>The Slope Index of Inequality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2" y="1781161"/>
            <a:ext cx="10169525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Absolute measure of the gap in years between most and least deprived whilst taking all fifths into account</a:t>
            </a:r>
            <a:endParaRPr lang="en-GB" i="1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Regression analysis (line of best fit across fifths of deprivation)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Assumes linear distribution (affects CI)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Calculated for life expectancy, HLE, DFLE for Wales, HB and LA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19783" y="397049"/>
            <a:ext cx="986509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Inequality gap in life expectancy has slightly widened 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 Wales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3567" r="324"/>
          <a:stretch>
            <a:fillRect/>
          </a:stretch>
        </p:blipFill>
        <p:spPr bwMode="auto">
          <a:xfrm>
            <a:off x="518668" y="1549177"/>
            <a:ext cx="81832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 bwMode="auto">
          <a:xfrm>
            <a:off x="7376832" y="2038512"/>
            <a:ext cx="500066" cy="281904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422144" y="2320416"/>
            <a:ext cx="500066" cy="261688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19783" y="397049"/>
            <a:ext cx="986509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Inequality gap very wide in 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healthy life expectancy in Wales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3567" r="324"/>
          <a:stretch>
            <a:fillRect/>
          </a:stretch>
        </p:blipFill>
        <p:spPr bwMode="auto">
          <a:xfrm>
            <a:off x="519783" y="1549177"/>
            <a:ext cx="81832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 bwMode="auto">
          <a:xfrm>
            <a:off x="6928495" y="2917329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000503" y="5077569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47775" y="397049"/>
            <a:ext cx="9865096" cy="7620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Higher proportion of life expectancy spent in good health in least deprived than most deprived areas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767"/>
          <a:stretch>
            <a:fillRect/>
          </a:stretch>
        </p:blipFill>
        <p:spPr bwMode="auto">
          <a:xfrm>
            <a:off x="557973" y="2009319"/>
            <a:ext cx="7378634" cy="422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45013" y="6138863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72537" t="8866" r="397" b="84681"/>
          <a:stretch>
            <a:fillRect/>
          </a:stretch>
        </p:blipFill>
        <p:spPr bwMode="auto">
          <a:xfrm>
            <a:off x="8487591" y="5853127"/>
            <a:ext cx="178595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519783" y="1549177"/>
            <a:ext cx="5616624" cy="54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LE, HLE, DFLE by fifth, Wales, males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1911" y="31333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294B97"/>
                </a:solidFill>
              </a:rPr>
              <a:t>87%</a:t>
            </a:r>
            <a:endParaRPr lang="en-GB" sz="1800" b="1" dirty="0">
              <a:solidFill>
                <a:srgbClr val="294B9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2511" y="442949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294B97"/>
                </a:solidFill>
              </a:rPr>
              <a:t>75%</a:t>
            </a:r>
            <a:endParaRPr lang="en-GB" sz="1800" b="1" dirty="0">
              <a:solidFill>
                <a:srgbClr val="294B97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708007" y="3133353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096575" y="4429497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3200" dirty="0" smtClean="0"/>
              <a:t>These slides are a resource to demonstrate examples of findings from ‘Measuring Inequalities’ published by the Public Health Wales Observatory. </a:t>
            </a:r>
          </a:p>
          <a:p>
            <a:pPr eaLnBrk="1" hangingPunct="1"/>
            <a:r>
              <a:rPr lang="en-GB" sz="3200" dirty="0" smtClean="0"/>
              <a:t>The presentation can be used as a whole or as individual slides.</a:t>
            </a:r>
          </a:p>
          <a:p>
            <a:pPr eaLnBrk="1" hangingPunct="1"/>
            <a:r>
              <a:rPr lang="en-GB" sz="3200" dirty="0" smtClean="0"/>
              <a:t>Please acknowledge the work of the Public Health Wales Observatory when using these slides.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19783" y="397049"/>
            <a:ext cx="986509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Females live 4.4 years longer than males, only 2 years longer HLE/DFLE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3567" r="324"/>
          <a:stretch>
            <a:fillRect/>
          </a:stretch>
        </p:blipFill>
        <p:spPr bwMode="auto">
          <a:xfrm>
            <a:off x="519783" y="1549177"/>
            <a:ext cx="81832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 bwMode="auto">
          <a:xfrm>
            <a:off x="2752031" y="2269257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752031" y="4429497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752031" y="2917329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752031" y="5077569"/>
            <a:ext cx="571504" cy="357190"/>
          </a:xfrm>
          <a:prstGeom prst="ellipse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03759" y="253033"/>
            <a:ext cx="10081120" cy="85723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Local inequality gaps are larger in areas with greater range of deprivation levels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9436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WIMD/WHS(WG)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6701641" y="2995607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2221" y="3781425"/>
            <a:ext cx="236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Blaenau Gwent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3895" r="1891" b="40924"/>
          <a:stretch>
            <a:fillRect/>
          </a:stretch>
        </p:blipFill>
        <p:spPr bwMode="auto">
          <a:xfrm>
            <a:off x="2843989" y="3916820"/>
            <a:ext cx="7429552" cy="222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3896" r="2582" b="40924"/>
          <a:stretch>
            <a:fillRect/>
          </a:stretch>
        </p:blipFill>
        <p:spPr bwMode="auto">
          <a:xfrm>
            <a:off x="2772551" y="1352533"/>
            <a:ext cx="75895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43659" y="1495409"/>
            <a:ext cx="1156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Cardiff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9416285" y="1995475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987657" y="2638417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916219" y="4579435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8130401" y="5163131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415097" y="3709987"/>
            <a:ext cx="97155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Measuring 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541338"/>
            <a:ext cx="10169525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Limitations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09763"/>
            <a:ext cx="9897304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Area-based analysis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Relies on WIMD 2008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Self-reported survey data (HLE/DFLE)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Some small numbers at local level – large confidence intervals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In conclusion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Striking inequalities in mortality and quality of life in Wales</a:t>
            </a:r>
          </a:p>
          <a:p>
            <a:r>
              <a:rPr lang="en-GB" sz="3200" dirty="0" smtClean="0"/>
              <a:t>Inequalities widening slightly</a:t>
            </a:r>
          </a:p>
          <a:p>
            <a:r>
              <a:rPr lang="en-GB" sz="3200" dirty="0" smtClean="0"/>
              <a:t>Many new measures, e.g. quality of life</a:t>
            </a:r>
          </a:p>
          <a:p>
            <a:r>
              <a:rPr lang="en-GB" sz="3200" dirty="0" smtClean="0"/>
              <a:t>New evidence of local inequalities</a:t>
            </a:r>
          </a:p>
          <a:p>
            <a:r>
              <a:rPr lang="en-GB" sz="3200" dirty="0" smtClean="0"/>
              <a:t>Opportunity to raise profile for action at local and national levels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u="sng" dirty="0" smtClean="0">
                <a:hlinkClick r:id="rId2"/>
              </a:rPr>
              <a:t> </a:t>
            </a:r>
            <a:r>
              <a:rPr lang="en-GB" u="sng" dirty="0" smtClean="0">
                <a:solidFill>
                  <a:srgbClr val="0070C0"/>
                </a:solidFill>
                <a:hlinkClick r:id="rId2"/>
              </a:rPr>
              <a:t>www.publichealthwalesobservatory.wales.nhs.uk/inequalities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endParaRPr lang="en-GB" dirty="0" smtClean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Measuring inequalities</a:t>
            </a:r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558633" y="1352533"/>
            <a:ext cx="4722812" cy="706438"/>
          </a:xfrm>
        </p:spPr>
        <p:txBody>
          <a:bodyPr/>
          <a:lstStyle/>
          <a:p>
            <a:r>
              <a:rPr lang="en-US" dirty="0" smtClean="0"/>
              <a:t>Project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58633" y="2066913"/>
            <a:ext cx="4722812" cy="4357687"/>
          </a:xfrm>
        </p:spPr>
        <p:txBody>
          <a:bodyPr/>
          <a:lstStyle/>
          <a:p>
            <a:pPr>
              <a:buNone/>
            </a:pPr>
            <a:r>
              <a:rPr lang="en-GB" sz="2600" dirty="0" smtClean="0"/>
              <a:t>Ciarán Humphreys</a:t>
            </a:r>
          </a:p>
          <a:p>
            <a:pPr>
              <a:buNone/>
            </a:pPr>
            <a:r>
              <a:rPr lang="en-US" sz="2600" dirty="0" smtClean="0"/>
              <a:t>Annie Delahunty</a:t>
            </a:r>
          </a:p>
          <a:p>
            <a:pPr>
              <a:buNone/>
            </a:pPr>
            <a:r>
              <a:rPr lang="en-US" sz="2600" dirty="0" smtClean="0"/>
              <a:t>Nathan Lester</a:t>
            </a:r>
            <a:endParaRPr lang="en-GB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57973" y="1352533"/>
            <a:ext cx="4724400" cy="706438"/>
          </a:xfrm>
        </p:spPr>
        <p:txBody>
          <a:bodyPr/>
          <a:lstStyle/>
          <a:p>
            <a:r>
              <a:rPr lang="en-US" dirty="0" smtClean="0"/>
              <a:t>Project team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6535" y="2066913"/>
            <a:ext cx="4724400" cy="4357687"/>
          </a:xfrm>
        </p:spPr>
        <p:txBody>
          <a:bodyPr/>
          <a:lstStyle/>
          <a:p>
            <a:pPr>
              <a:buNone/>
            </a:pPr>
            <a:r>
              <a:rPr lang="en-GB" sz="2600" dirty="0" smtClean="0"/>
              <a:t>Project manager: </a:t>
            </a:r>
          </a:p>
          <a:p>
            <a:pPr>
              <a:buNone/>
            </a:pPr>
            <a:r>
              <a:rPr lang="en-GB" sz="2600" dirty="0" smtClean="0"/>
              <a:t>	Andrea Gartner</a:t>
            </a:r>
          </a:p>
          <a:p>
            <a:pPr>
              <a:buNone/>
            </a:pPr>
            <a:r>
              <a:rPr lang="en-GB" sz="2600" dirty="0" smtClean="0"/>
              <a:t>Team: Margaret Webber, Hugo Cosh, Gareth Davies, Anna Childs, Bethan Patterson, Claire Tiffany, Ruth Davies</a:t>
            </a:r>
          </a:p>
          <a:p>
            <a:pPr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Measuring 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7973" y="5295740"/>
            <a:ext cx="9486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Public Health Wales</a:t>
            </a:r>
            <a:r>
              <a:rPr lang="en-US" dirty="0" smtClean="0"/>
              <a:t>: Susan Belfourd, Chris Lines, Carolyn Lester</a:t>
            </a:r>
          </a:p>
          <a:p>
            <a:r>
              <a:rPr lang="en-US" b="1" dirty="0" smtClean="0"/>
              <a:t>Others</a:t>
            </a:r>
            <a:r>
              <a:rPr lang="en-US" dirty="0" smtClean="0"/>
              <a:t>: Welsh Government, Office for National Statistics, London Health Observatory, East Midlands Public Health Observatory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411" y="2638417"/>
            <a:ext cx="3125247" cy="4429157"/>
          </a:xfrm>
          <a:prstGeom prst="rect">
            <a:avLst/>
          </a:prstGeom>
          <a:noFill/>
          <a:ln w="9525">
            <a:solidFill>
              <a:srgbClr val="6666FF"/>
            </a:solidFill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600" y="376219"/>
            <a:ext cx="8858313" cy="762000"/>
          </a:xfrm>
        </p:spPr>
        <p:txBody>
          <a:bodyPr/>
          <a:lstStyle/>
          <a:p>
            <a:r>
              <a:rPr lang="en-US" sz="4600" dirty="0" smtClean="0"/>
              <a:t>Measuring inequalities </a:t>
            </a:r>
            <a:endParaRPr lang="en-GB" sz="4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221" y="1209657"/>
            <a:ext cx="3072056" cy="4357718"/>
          </a:xfrm>
          <a:prstGeom prst="rect">
            <a:avLst/>
          </a:prstGeom>
          <a:noFill/>
          <a:ln w="9525">
            <a:solidFill>
              <a:srgbClr val="6666FF"/>
            </a:solidFill>
            <a:miter lim="800000"/>
            <a:headEnd/>
            <a:tailEnd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4183893" y="2066913"/>
            <a:ext cx="3446442" cy="5062733"/>
            <a:chOff x="4253649" y="1757512"/>
            <a:chExt cx="3446442" cy="5062733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21117585">
              <a:off x="5393331" y="3569580"/>
              <a:ext cx="2306760" cy="3250665"/>
            </a:xfrm>
            <a:prstGeom prst="rect">
              <a:avLst/>
            </a:prstGeom>
            <a:noFill/>
            <a:ln w="9525">
              <a:solidFill>
                <a:srgbClr val="6666FF"/>
              </a:solidFill>
              <a:miter lim="800000"/>
              <a:headEnd/>
              <a:tailEnd/>
            </a:ln>
            <a:effectLst/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24447">
              <a:off x="4732088" y="2894353"/>
              <a:ext cx="2214578" cy="3138952"/>
            </a:xfrm>
            <a:prstGeom prst="rect">
              <a:avLst/>
            </a:prstGeom>
            <a:noFill/>
            <a:ln w="9525">
              <a:solidFill>
                <a:srgbClr val="6666FF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930563">
              <a:off x="4253649" y="1757512"/>
              <a:ext cx="2286016" cy="3228496"/>
            </a:xfrm>
            <a:prstGeom prst="rect">
              <a:avLst/>
            </a:prstGeom>
            <a:noFill/>
            <a:ln w="9525">
              <a:solidFill>
                <a:srgbClr val="6666FF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>
          <a:xfrm>
            <a:off x="7558897" y="2781293"/>
            <a:ext cx="30583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Bilingual documents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Supported by: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Technical guide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Data files</a:t>
            </a:r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6415889" y="1924037"/>
            <a:ext cx="42727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 defTabSz="1042988"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22 local authority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profiles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3558369" y="1138219"/>
            <a:ext cx="49292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 defTabSz="1042988"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Wales profile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541338"/>
            <a:ext cx="10169525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Aims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676415"/>
            <a:ext cx="9755187" cy="4176712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Measure inequality gap between most and least deprived and change over time</a:t>
            </a:r>
          </a:p>
          <a:p>
            <a:pPr lvl="1" eaLnBrk="1" hangingPunct="1">
              <a:lnSpc>
                <a:spcPct val="90000"/>
              </a:lnSpc>
            </a:pPr>
            <a:endParaRPr lang="en-GB" dirty="0" smtClean="0"/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Support local and national action to reduce inequalities through improving understanding of health inequalities and trends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inequality gaps in Wales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541338"/>
            <a:ext cx="10169525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What’s new?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09763"/>
            <a:ext cx="9897304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Local inequality trends (LA/HB) using local deprivation fifths</a:t>
            </a:r>
            <a:endParaRPr lang="en-GB" i="1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Healthy life expectancy (LA/HB by fifth)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Disability-free life expectancy (LA/HB by fifth) 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Slope index of inequality (gap)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Updated smoking-attributable mortality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63245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WIMD(WG)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 t="20370" r="990"/>
          <a:stretch>
            <a:fillRect/>
          </a:stretch>
        </p:blipFill>
        <p:spPr bwMode="auto">
          <a:xfrm>
            <a:off x="129345" y="1638285"/>
            <a:ext cx="7859842" cy="40719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9" name="Oval 8"/>
          <p:cNvSpPr/>
          <p:nvPr/>
        </p:nvSpPr>
        <p:spPr bwMode="auto">
          <a:xfrm>
            <a:off x="6987393" y="4865352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00915" y="4877709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80963"/>
            <a:ext cx="1036915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Mortality trends: All-cause mortality, males, all ages, Wales, 2001-03 to 2007-09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73211" y="1638285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 National inequality </a:t>
            </a:r>
          </a:p>
          <a:p>
            <a:r>
              <a:rPr lang="en-GB" dirty="0" smtClean="0"/>
              <a:t>  gap has widened </a:t>
            </a:r>
          </a:p>
          <a:p>
            <a:r>
              <a:rPr lang="en-GB" dirty="0" smtClean="0"/>
              <a:t>  over time (all main  </a:t>
            </a:r>
          </a:p>
          <a:p>
            <a:r>
              <a:rPr lang="en-GB" dirty="0" smtClean="0"/>
              <a:t>  causes except</a:t>
            </a:r>
          </a:p>
          <a:p>
            <a:r>
              <a:rPr lang="en-GB" dirty="0" smtClean="0"/>
              <a:t>  male respiratory)</a:t>
            </a:r>
          </a:p>
          <a:p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Local inequality    </a:t>
            </a:r>
          </a:p>
          <a:p>
            <a:r>
              <a:rPr lang="en-GB" dirty="0" smtClean="0"/>
              <a:t>   trends vary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t="21540" r="2036"/>
          <a:stretch>
            <a:fillRect/>
          </a:stretch>
        </p:blipFill>
        <p:spPr bwMode="auto">
          <a:xfrm>
            <a:off x="129345" y="1709723"/>
            <a:ext cx="7916087" cy="346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5013" y="6138863"/>
            <a:ext cx="563245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Produced by Public Health Wales Observatory, using ADDE/MYE (ONS), WIMD(WG)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80963"/>
            <a:ext cx="1036915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Mortality trends: alcohol-related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mortality</a:t>
            </a: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, males, all ages, Wales, 2001-03 to 2007-09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891137" y="4471741"/>
            <a:ext cx="500066" cy="28575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01839" y="1852599"/>
            <a:ext cx="2571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 Widest  gap in  </a:t>
            </a:r>
          </a:p>
          <a:p>
            <a:r>
              <a:rPr lang="en-GB" dirty="0" smtClean="0"/>
              <a:t>  alcohol-related </a:t>
            </a:r>
          </a:p>
          <a:p>
            <a:r>
              <a:rPr lang="en-GB" dirty="0" smtClean="0"/>
              <a:t>  mortality</a:t>
            </a:r>
          </a:p>
          <a:p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No clear trend  </a:t>
            </a:r>
          </a:p>
          <a:p>
            <a:r>
              <a:rPr lang="en-GB" dirty="0" smtClean="0"/>
              <a:t>  in gap over time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59" y="566715"/>
            <a:ext cx="10344979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Life expectancy at birth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2052985"/>
            <a:ext cx="9897304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“Average expected years of life for a baby born in the time period”</a:t>
            </a:r>
            <a:endParaRPr lang="en-GB" i="1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Based on current mortality rates and population estimates</a:t>
            </a:r>
            <a:endParaRPr lang="en-GB" sz="2800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Mortality rates likely to increase during newborn’s lifetime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Measuring </a:t>
            </a:r>
            <a:r>
              <a:rPr lang="en-GB" dirty="0" smtClean="0"/>
              <a:t>inequalities</a:t>
            </a:r>
            <a:endParaRPr lang="en-GB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59" y="566715"/>
            <a:ext cx="10344979" cy="762000"/>
          </a:xfrm>
        </p:spPr>
        <p:txBody>
          <a:bodyPr/>
          <a:lstStyle/>
          <a:p>
            <a:pPr eaLnBrk="1" hangingPunct="1"/>
            <a:r>
              <a:rPr lang="en-GB" sz="4800" dirty="0" smtClean="0"/>
              <a:t>New: healthy life expectancy at birth (HLE)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2052985"/>
            <a:ext cx="9897304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“Years of life expected in good health”</a:t>
            </a:r>
            <a:endParaRPr lang="en-GB" i="1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Indicator of quality of life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Uses current mortality rates, population estimates and WHS survey data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2800" dirty="0" smtClean="0"/>
              <a:t>	(Question: In general would you say your health is: Excellent, very good, good, fair, poor (adults))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New at LA/HB level and by fifths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Observatory Powerpoint Template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bservatory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3561</TotalTime>
  <Words>873</Words>
  <Application>Microsoft Office PowerPoint</Application>
  <PresentationFormat>Custom</PresentationFormat>
  <Paragraphs>141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Observatory Powerpoint Template</vt:lpstr>
      <vt:lpstr>Measuring inequalities:  Trends in mortality and life expectancy in Wales</vt:lpstr>
      <vt:lpstr>Using these slides</vt:lpstr>
      <vt:lpstr>Measuring inequalities </vt:lpstr>
      <vt:lpstr>Aims</vt:lpstr>
      <vt:lpstr>What’s new?</vt:lpstr>
      <vt:lpstr>Slide 6</vt:lpstr>
      <vt:lpstr>Slide 7</vt:lpstr>
      <vt:lpstr>Life expectancy at birth</vt:lpstr>
      <vt:lpstr>New: healthy life expectancy at birth (HLE)</vt:lpstr>
      <vt:lpstr>New: disability-free life expectancy at birth (DFLE)</vt:lpstr>
      <vt:lpstr>HLE , ranked local authorities, males, 2005-09</vt:lpstr>
      <vt:lpstr>DFLE, ranked local authorities, males, 2005-09</vt:lpstr>
      <vt:lpstr>Life expectancy and healthy life expectancy at birth, ranked health boards, males, 2005-09</vt:lpstr>
      <vt:lpstr>Life expectancy and disability-free life expectancy at birth, ranked health boards, males, 2005-09</vt:lpstr>
      <vt:lpstr>Comparison of life expectancy, HLE and DFLE at birth, Wales (also available for each LA/HB)</vt:lpstr>
      <vt:lpstr>The Slope Index of Inequality</vt:lpstr>
      <vt:lpstr>Slide 17</vt:lpstr>
      <vt:lpstr>Slide 18</vt:lpstr>
      <vt:lpstr>Higher proportion of life expectancy spent in good health in least deprived than most deprived areas</vt:lpstr>
      <vt:lpstr>Slide 20</vt:lpstr>
      <vt:lpstr>Local inequality gaps are larger in areas with greater range of deprivation levels</vt:lpstr>
      <vt:lpstr>Limitations</vt:lpstr>
      <vt:lpstr>In conclusion</vt:lpstr>
      <vt:lpstr>More information</vt:lpstr>
      <vt:lpstr>Acknowledgements</vt:lpstr>
    </vt:vector>
  </TitlesOfParts>
  <Manager/>
  <Company>BSC Pontypool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</dc:title>
  <dc:subject/>
  <dc:creator>An123337</dc:creator>
  <cp:keywords/>
  <dc:description/>
  <cp:lastModifiedBy>Andrea Gartner</cp:lastModifiedBy>
  <cp:revision>305</cp:revision>
  <dcterms:created xsi:type="dcterms:W3CDTF">2010-09-08T09:05:09Z</dcterms:created>
  <dcterms:modified xsi:type="dcterms:W3CDTF">2012-03-20T14:49:30Z</dcterms:modified>
  <cp:category/>
</cp:coreProperties>
</file>