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50" r:id="rId1"/>
  </p:sldMasterIdLst>
  <p:notesMasterIdLst>
    <p:notesMasterId r:id="rId24"/>
  </p:notesMasterIdLst>
  <p:handoutMasterIdLst>
    <p:handoutMasterId r:id="rId25"/>
  </p:handoutMasterIdLst>
  <p:sldIdLst>
    <p:sldId id="258" r:id="rId2"/>
    <p:sldId id="260" r:id="rId3"/>
    <p:sldId id="325" r:id="rId4"/>
    <p:sldId id="330" r:id="rId5"/>
    <p:sldId id="301" r:id="rId6"/>
    <p:sldId id="309" r:id="rId7"/>
    <p:sldId id="312" r:id="rId8"/>
    <p:sldId id="314" r:id="rId9"/>
    <p:sldId id="317" r:id="rId10"/>
    <p:sldId id="316" r:id="rId11"/>
    <p:sldId id="326" r:id="rId12"/>
    <p:sldId id="322" r:id="rId13"/>
    <p:sldId id="319" r:id="rId14"/>
    <p:sldId id="321" r:id="rId15"/>
    <p:sldId id="328" r:id="rId16"/>
    <p:sldId id="327" r:id="rId17"/>
    <p:sldId id="320" r:id="rId18"/>
    <p:sldId id="323" r:id="rId19"/>
    <p:sldId id="324" r:id="rId20"/>
    <p:sldId id="329" r:id="rId21"/>
    <p:sldId id="311" r:id="rId22"/>
    <p:sldId id="289" r:id="rId23"/>
  </p:sldIdLst>
  <p:sldSz cx="10688638" cy="7562850"/>
  <p:notesSz cx="6794500" cy="99314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3F74"/>
    <a:srgbClr val="C3A061"/>
    <a:srgbClr val="6666FF"/>
    <a:srgbClr val="0033CC"/>
    <a:srgbClr val="8CC63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6" autoAdjust="0"/>
    <p:restoredTop sz="83354" autoAdjust="0"/>
  </p:normalViewPr>
  <p:slideViewPr>
    <p:cSldViewPr>
      <p:cViewPr>
        <p:scale>
          <a:sx n="66" d="100"/>
          <a:sy n="66" d="100"/>
        </p:scale>
        <p:origin x="-210" y="-72"/>
      </p:cViewPr>
      <p:guideLst>
        <p:guide orient="horz" pos="2382"/>
        <p:guide pos="3366"/>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7.xml"/><Relationship Id="rId3" Type="http://schemas.openxmlformats.org/officeDocument/2006/relationships/slide" Target="slides/slide5.xml"/><Relationship Id="rId7" Type="http://schemas.openxmlformats.org/officeDocument/2006/relationships/slide" Target="slides/slide9.xml"/><Relationship Id="rId12" Type="http://schemas.openxmlformats.org/officeDocument/2006/relationships/slide" Target="slides/slide15.xml"/><Relationship Id="rId2" Type="http://schemas.openxmlformats.org/officeDocument/2006/relationships/slide" Target="slides/slide4.xml"/><Relationship Id="rId16" Type="http://schemas.openxmlformats.org/officeDocument/2006/relationships/slide" Target="slides/slide20.xml"/><Relationship Id="rId1" Type="http://schemas.openxmlformats.org/officeDocument/2006/relationships/slide" Target="slides/slide2.xml"/><Relationship Id="rId6" Type="http://schemas.openxmlformats.org/officeDocument/2006/relationships/slide" Target="slides/slide8.xml"/><Relationship Id="rId11" Type="http://schemas.openxmlformats.org/officeDocument/2006/relationships/slide" Target="slides/slide14.xml"/><Relationship Id="rId5" Type="http://schemas.openxmlformats.org/officeDocument/2006/relationships/slide" Target="slides/slide7.xml"/><Relationship Id="rId15" Type="http://schemas.openxmlformats.org/officeDocument/2006/relationships/slide" Target="slides/slide19.xml"/><Relationship Id="rId10" Type="http://schemas.openxmlformats.org/officeDocument/2006/relationships/slide" Target="slides/slide13.xml"/><Relationship Id="rId4" Type="http://schemas.openxmlformats.org/officeDocument/2006/relationships/slide" Target="slides/slide6.xml"/><Relationship Id="rId9" Type="http://schemas.openxmlformats.org/officeDocument/2006/relationships/slide" Target="slides/slide12.xml"/><Relationship Id="rId14"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45024" cy="4970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24579" name="Rectangle 3"/>
          <p:cNvSpPr>
            <a:spLocks noGrp="1" noChangeArrowheads="1"/>
          </p:cNvSpPr>
          <p:nvPr>
            <p:ph type="dt" sz="quarter" idx="1"/>
          </p:nvPr>
        </p:nvSpPr>
        <p:spPr bwMode="auto">
          <a:xfrm>
            <a:off x="3847890" y="0"/>
            <a:ext cx="2945024" cy="4970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24580" name="Rectangle 4"/>
          <p:cNvSpPr>
            <a:spLocks noGrp="1" noChangeArrowheads="1"/>
          </p:cNvSpPr>
          <p:nvPr>
            <p:ph type="ftr" sz="quarter" idx="2"/>
          </p:nvPr>
        </p:nvSpPr>
        <p:spPr bwMode="auto">
          <a:xfrm>
            <a:off x="0" y="9432766"/>
            <a:ext cx="2945024" cy="49704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24581" name="Rectangle 5"/>
          <p:cNvSpPr>
            <a:spLocks noGrp="1" noChangeArrowheads="1"/>
          </p:cNvSpPr>
          <p:nvPr>
            <p:ph type="sldNum" sz="quarter" idx="3"/>
          </p:nvPr>
        </p:nvSpPr>
        <p:spPr bwMode="auto">
          <a:xfrm>
            <a:off x="3847890" y="9432766"/>
            <a:ext cx="2945024" cy="49704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6E362680-2A19-43FF-A416-8BBA20DC2CC3}"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5024" cy="4970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4099" name="Rectangle 3"/>
          <p:cNvSpPr>
            <a:spLocks noGrp="1" noChangeArrowheads="1"/>
          </p:cNvSpPr>
          <p:nvPr>
            <p:ph type="dt" idx="1"/>
          </p:nvPr>
        </p:nvSpPr>
        <p:spPr bwMode="auto">
          <a:xfrm>
            <a:off x="3849476" y="0"/>
            <a:ext cx="2945024" cy="4970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13316" name="Rectangle 4"/>
          <p:cNvSpPr>
            <a:spLocks noGrp="1" noRot="1" noChangeAspect="1" noChangeArrowheads="1" noTextEdit="1"/>
          </p:cNvSpPr>
          <p:nvPr>
            <p:ph type="sldImg" idx="2"/>
          </p:nvPr>
        </p:nvSpPr>
        <p:spPr bwMode="auto">
          <a:xfrm>
            <a:off x="766763" y="744538"/>
            <a:ext cx="5260975" cy="37242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6039" y="4717972"/>
            <a:ext cx="4982422" cy="44686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9434355"/>
            <a:ext cx="2945024" cy="497046"/>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4103" name="Rectangle 7"/>
          <p:cNvSpPr>
            <a:spLocks noGrp="1" noChangeArrowheads="1"/>
          </p:cNvSpPr>
          <p:nvPr>
            <p:ph type="sldNum" sz="quarter" idx="5"/>
          </p:nvPr>
        </p:nvSpPr>
        <p:spPr bwMode="auto">
          <a:xfrm>
            <a:off x="3849476" y="9434355"/>
            <a:ext cx="2945024" cy="497046"/>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vl1pPr>
          </a:lstStyle>
          <a:p>
            <a:pPr>
              <a:defRPr/>
            </a:pPr>
            <a:fld id="{D43C5D3D-FCBD-4BC3-B584-CEE592F2144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4C848771-91BB-4357-A5FE-F1218C0285CA}" type="slidenum">
              <a:rPr lang="en-GB"/>
              <a:pPr/>
              <a:t>1</a:t>
            </a:fld>
            <a:endParaRPr lang="en-GB"/>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alcohol </a:t>
            </a:r>
            <a:r>
              <a:rPr lang="en-GB" sz="1200" kern="1200" baseline="0" smtClean="0">
                <a:solidFill>
                  <a:schemeClr val="tx1"/>
                </a:solidFill>
                <a:latin typeface="Arial" charset="0"/>
                <a:ea typeface="ＭＳ Ｐゴシック" pitchFamily="1" charset="-128"/>
                <a:cs typeface="+mn-cs"/>
              </a:rPr>
              <a:t>attributable causes of </a:t>
            </a:r>
            <a:r>
              <a:rPr lang="en-GB" sz="1200" kern="1200" baseline="0" dirty="0" smtClean="0">
                <a:solidFill>
                  <a:schemeClr val="tx1"/>
                </a:solidFill>
                <a:latin typeface="Arial" charset="0"/>
                <a:ea typeface="ＭＳ Ｐゴシック" pitchFamily="1" charset="-128"/>
                <a:cs typeface="+mn-cs"/>
              </a:rPr>
              <a:t>death in persons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 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a:t>
            </a:r>
          </a:p>
          <a:p>
            <a:r>
              <a:rPr lang="en-GB" sz="1200" kern="1200" baseline="0" dirty="0" smtClean="0">
                <a:solidFill>
                  <a:schemeClr val="tx1"/>
                </a:solidFill>
                <a:latin typeface="Arial" charset="0"/>
                <a:ea typeface="ＭＳ Ｐゴシック" pitchFamily="1" charset="-128"/>
                <a:cs typeface="+mn-cs"/>
              </a:rPr>
              <a:t>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smtClean="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Local deprivation fifths for each health board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health board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a:t>
            </a:r>
          </a:p>
          <a:p>
            <a:r>
              <a:rPr lang="en-GB" sz="1200" kern="1200" baseline="0" dirty="0" smtClean="0">
                <a:solidFill>
                  <a:schemeClr val="tx1"/>
                </a:solidFill>
                <a:latin typeface="Arial" charset="0"/>
                <a:ea typeface="ＭＳ Ｐゴシック" pitchFamily="1" charset="-128"/>
                <a:cs typeface="+mn-cs"/>
              </a:rPr>
              <a:t>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under 75 in the health board. The mortality rate in the most and the least deprived fifths is shown together with the rates for Wales and the health board as a whole as a comparison.</a:t>
            </a:r>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under 75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chart shows the mortality trend between 2001-03 and 2007-09 </a:t>
            </a:r>
            <a:r>
              <a:rPr lang="en-GB" sz="1200" kern="1200" dirty="0" smtClean="0">
                <a:solidFill>
                  <a:schemeClr val="tx1"/>
                </a:solidFill>
                <a:latin typeface="Arial" charset="0"/>
                <a:ea typeface="ＭＳ Ｐゴシック" pitchFamily="1" charset="-128"/>
                <a:cs typeface="+mn-cs"/>
              </a:rPr>
              <a:t>for smoking-attributable deaths </a:t>
            </a:r>
            <a:r>
              <a:rPr lang="en-GB" sz="1200" kern="1200" baseline="0" dirty="0" smtClean="0">
                <a:solidFill>
                  <a:schemeClr val="tx1"/>
                </a:solidFill>
                <a:latin typeface="Arial" charset="0"/>
                <a:ea typeface="ＭＳ Ｐゴシック" pitchFamily="1" charset="-128"/>
                <a:cs typeface="+mn-cs"/>
              </a:rPr>
              <a:t>in males aged 35 and over in the health board. The mortality rate in the most and the least deprived fifths is shown together with the rates for Wales and the health board as a whole as a comparison.</a:t>
            </a: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a:t>
            </a:r>
            <a:r>
              <a:rPr lang="en-GB" sz="1200" kern="1200" dirty="0" smtClean="0">
                <a:solidFill>
                  <a:schemeClr val="tx1"/>
                </a:solidFill>
                <a:latin typeface="Arial" charset="0"/>
                <a:ea typeface="ＭＳ Ｐゴシック" pitchFamily="1" charset="-128"/>
                <a:cs typeface="+mn-cs"/>
              </a:rPr>
              <a:t>for smoking-attributable deaths </a:t>
            </a:r>
            <a:r>
              <a:rPr lang="en-GB" sz="1200" kern="1200" baseline="0" dirty="0" smtClean="0">
                <a:solidFill>
                  <a:schemeClr val="tx1"/>
                </a:solidFill>
                <a:latin typeface="Arial" charset="0"/>
                <a:ea typeface="ＭＳ Ｐゴシック" pitchFamily="1" charset="-128"/>
                <a:cs typeface="+mn-cs"/>
              </a:rPr>
              <a:t>in females aged 35  and over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dirty="0" smtClean="0"/>
            </a:lvl1pPr>
          </a:lstStyle>
          <a:p>
            <a:pPr>
              <a:defRPr/>
            </a:pPr>
            <a:r>
              <a:rPr lang="en-GB"/>
              <a:t>Measuring inequalities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046913" cy="762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838200" y="1447800"/>
            <a:ext cx="9085263" cy="3835400"/>
          </a:xfrm>
        </p:spPr>
        <p:txBody>
          <a:bodyPr/>
          <a:lstStyle/>
          <a:p>
            <a:pPr lvl="0"/>
            <a:endParaRPr lang="en-GB" noProof="0" smtClean="0"/>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Footer Placeholder 3"/>
          <p:cNvSpPr>
            <a:spLocks noGrp="1"/>
          </p:cNvSpPr>
          <p:nvPr>
            <p:ph type="ftr" sz="quarter" idx="10"/>
          </p:nvPr>
        </p:nvSpPr>
        <p:spPr/>
        <p:txBody>
          <a:bodyPr/>
          <a:lstStyle>
            <a:lvl1pPr>
              <a:defRPr dirty="0" smtClean="0"/>
            </a:lvl1pPr>
          </a:lstStyle>
          <a:p>
            <a:pPr>
              <a:defRPr/>
            </a:pPr>
            <a:r>
              <a:rPr lang="en-GB"/>
              <a:t>Measuring inequalities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1" descr="Title slide PHW Observ b-ground 2"/>
          <p:cNvPicPr>
            <a:picLocks noChangeAspect="1" noChangeArrowheads="1"/>
          </p:cNvPicPr>
          <p:nvPr/>
        </p:nvPicPr>
        <p:blipFill>
          <a:blip r:embed="rId14" cstate="print"/>
          <a:srcRect/>
          <a:stretch>
            <a:fillRect/>
          </a:stretch>
        </p:blipFill>
        <p:spPr bwMode="auto">
          <a:xfrm>
            <a:off x="-3175" y="0"/>
            <a:ext cx="10694988" cy="7561263"/>
          </a:xfrm>
          <a:prstGeom prst="rect">
            <a:avLst/>
          </a:prstGeom>
          <a:noFill/>
          <a:ln w="9525">
            <a:noFill/>
            <a:miter lim="800000"/>
            <a:headEnd/>
            <a:tailEnd/>
          </a:ln>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mtClean="0">
                <a:solidFill>
                  <a:schemeClr val="bg1"/>
                </a:solidFill>
                <a:latin typeface="+mn-lt"/>
              </a:defRPr>
            </a:lvl1pPr>
          </a:lstStyle>
          <a:p>
            <a:pPr>
              <a:defRPr/>
            </a:pPr>
            <a:r>
              <a:rPr lang="en-GB"/>
              <a:t>Measuring lifestyle: methods and limitations</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hf sldNum="0" hdr="0" dt="0"/>
  <p:txStyles>
    <p:titleStyle>
      <a:lvl1pPr algn="l" defTabSz="1042988" rtl="0" eaLnBrk="0" fontAlgn="base" hangingPunct="0">
        <a:spcBef>
          <a:spcPct val="0"/>
        </a:spcBef>
        <a:spcAft>
          <a:spcPct val="0"/>
        </a:spcAft>
        <a:defRPr sz="5000">
          <a:solidFill>
            <a:srgbClr val="423F74"/>
          </a:solidFill>
          <a:latin typeface="+mj-lt"/>
          <a:ea typeface="+mj-ea"/>
          <a:cs typeface="+mj-cs"/>
        </a:defRPr>
      </a:lvl1pPr>
      <a:lvl2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fontAlgn="base">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fontAlgn="base">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fontAlgn="base">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fontAlgn="base">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0" fontAlgn="base" hangingPunct="0">
        <a:spcBef>
          <a:spcPct val="20000"/>
        </a:spcBef>
        <a:spcAft>
          <a:spcPct val="0"/>
        </a:spcAft>
        <a:buChar char="•"/>
        <a:defRPr sz="3600">
          <a:solidFill>
            <a:schemeClr val="tx1"/>
          </a:solidFill>
          <a:latin typeface="+mn-lt"/>
          <a:ea typeface="+mn-ea"/>
          <a:cs typeface="+mn-cs"/>
        </a:defRPr>
      </a:lvl1pPr>
      <a:lvl2pPr marL="847725" indent="-327025" algn="l" defTabSz="1042988" rtl="0" eaLnBrk="0" fontAlgn="base" hangingPunct="0">
        <a:spcBef>
          <a:spcPct val="20000"/>
        </a:spcBef>
        <a:spcAft>
          <a:spcPct val="0"/>
        </a:spcAft>
        <a:buChar char="–"/>
        <a:defRPr sz="3200">
          <a:solidFill>
            <a:schemeClr val="tx1"/>
          </a:solidFill>
          <a:latin typeface="+mn-lt"/>
          <a:ea typeface="+mn-ea"/>
        </a:defRPr>
      </a:lvl2pPr>
      <a:lvl3pPr marL="1303338" indent="-260350" algn="l" defTabSz="1042988" rtl="0" eaLnBrk="0" fontAlgn="base" hangingPunct="0">
        <a:spcBef>
          <a:spcPct val="20000"/>
        </a:spcBef>
        <a:spcAft>
          <a:spcPct val="0"/>
        </a:spcAft>
        <a:buChar char="•"/>
        <a:defRPr sz="2700">
          <a:solidFill>
            <a:schemeClr val="tx1"/>
          </a:solidFill>
          <a:latin typeface="+mn-lt"/>
          <a:ea typeface="+mn-ea"/>
        </a:defRPr>
      </a:lvl3pPr>
      <a:lvl4pPr marL="1825625" indent="-261938" algn="l" defTabSz="1042988" rtl="0" eaLnBrk="0" fontAlgn="base" hangingPunct="0">
        <a:spcBef>
          <a:spcPct val="20000"/>
        </a:spcBef>
        <a:spcAft>
          <a:spcPct val="0"/>
        </a:spcAft>
        <a:buChar char="–"/>
        <a:defRPr sz="2300">
          <a:solidFill>
            <a:schemeClr val="tx1"/>
          </a:solidFill>
          <a:latin typeface="+mn-lt"/>
          <a:ea typeface="+mn-ea"/>
        </a:defRPr>
      </a:lvl4pPr>
      <a:lvl5pPr marL="2346325" indent="-260350" algn="l" defTabSz="1042988" rtl="0" eaLnBrk="0" fontAlgn="base" hangingPunct="0">
        <a:spcBef>
          <a:spcPct val="20000"/>
        </a:spcBef>
        <a:spcAft>
          <a:spcPct val="0"/>
        </a:spcAft>
        <a:buChar char="»"/>
        <a:defRPr sz="2300">
          <a:solidFill>
            <a:schemeClr val="tx1"/>
          </a:solidFill>
          <a:latin typeface="+mn-lt"/>
          <a:ea typeface="+mn-ea"/>
        </a:defRPr>
      </a:lvl5pPr>
      <a:lvl6pPr marL="2803525" indent="-260350" algn="l" defTabSz="1042988" rtl="0" fontAlgn="base">
        <a:spcBef>
          <a:spcPct val="20000"/>
        </a:spcBef>
        <a:spcAft>
          <a:spcPct val="0"/>
        </a:spcAft>
        <a:buChar char="»"/>
        <a:defRPr sz="2300">
          <a:solidFill>
            <a:schemeClr val="tx1"/>
          </a:solidFill>
          <a:latin typeface="+mn-lt"/>
          <a:ea typeface="+mn-ea"/>
        </a:defRPr>
      </a:lvl6pPr>
      <a:lvl7pPr marL="3260725" indent="-260350" algn="l" defTabSz="1042988" rtl="0" fontAlgn="base">
        <a:spcBef>
          <a:spcPct val="20000"/>
        </a:spcBef>
        <a:spcAft>
          <a:spcPct val="0"/>
        </a:spcAft>
        <a:buChar char="»"/>
        <a:defRPr sz="2300">
          <a:solidFill>
            <a:schemeClr val="tx1"/>
          </a:solidFill>
          <a:latin typeface="+mn-lt"/>
          <a:ea typeface="+mn-ea"/>
        </a:defRPr>
      </a:lvl7pPr>
      <a:lvl8pPr marL="3717925" indent="-260350" algn="l" defTabSz="1042988" rtl="0" fontAlgn="base">
        <a:spcBef>
          <a:spcPct val="20000"/>
        </a:spcBef>
        <a:spcAft>
          <a:spcPct val="0"/>
        </a:spcAft>
        <a:buChar char="»"/>
        <a:defRPr sz="2300">
          <a:solidFill>
            <a:schemeClr val="tx1"/>
          </a:solidFill>
          <a:latin typeface="+mn-lt"/>
          <a:ea typeface="+mn-ea"/>
        </a:defRPr>
      </a:lvl8pPr>
      <a:lvl9pPr marL="4175125" indent="-260350" algn="l" defTabSz="1042988" rtl="0" fontAlgn="base">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publichealthwalesobservatory.wales.nhs.uk/inequalitie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pPr>
              <a:defRPr/>
            </a:pPr>
            <a:r>
              <a:rPr lang="en-GB"/>
              <a:t>Measuring lifestyle: methods and limitations</a:t>
            </a:r>
          </a:p>
        </p:txBody>
      </p:sp>
      <p:pic>
        <p:nvPicPr>
          <p:cNvPr id="4099" name="Picture 16" descr="Title slide PHW Observ b-ground 1"/>
          <p:cNvPicPr>
            <a:picLocks noChangeAspect="1" noChangeArrowheads="1"/>
          </p:cNvPicPr>
          <p:nvPr/>
        </p:nvPicPr>
        <p:blipFill>
          <a:blip r:embed="rId3" cstate="print"/>
          <a:srcRect/>
          <a:stretch>
            <a:fillRect/>
          </a:stretch>
        </p:blipFill>
        <p:spPr bwMode="auto">
          <a:xfrm>
            <a:off x="-3175" y="0"/>
            <a:ext cx="10694988" cy="7561263"/>
          </a:xfrm>
          <a:prstGeom prst="rect">
            <a:avLst/>
          </a:prstGeom>
          <a:noFill/>
          <a:ln w="9525">
            <a:noFill/>
            <a:miter lim="800000"/>
            <a:headEnd/>
            <a:tailEnd/>
          </a:ln>
        </p:spPr>
      </p:pic>
      <p:sp>
        <p:nvSpPr>
          <p:cNvPr id="4100" name="Rectangle 5"/>
          <p:cNvSpPr>
            <a:spLocks noGrp="1" noChangeArrowheads="1"/>
          </p:cNvSpPr>
          <p:nvPr>
            <p:ph type="title"/>
          </p:nvPr>
        </p:nvSpPr>
        <p:spPr>
          <a:xfrm>
            <a:off x="592138" y="4710113"/>
            <a:ext cx="9610725" cy="1447800"/>
          </a:xfrm>
          <a:noFill/>
        </p:spPr>
        <p:txBody>
          <a:bodyPr/>
          <a:lstStyle/>
          <a:p>
            <a:pPr eaLnBrk="1" hangingPunct="1"/>
            <a:r>
              <a:rPr lang="en-GB" sz="4000" dirty="0" smtClean="0">
                <a:solidFill>
                  <a:schemeClr val="bg1"/>
                </a:solidFill>
              </a:rPr>
              <a:t>Measuring inequalities:  Trends in mortality and life expectancy in Cwm Taf</a:t>
            </a:r>
          </a:p>
        </p:txBody>
      </p:sp>
      <p:sp>
        <p:nvSpPr>
          <p:cNvPr id="4101" name="Rectangle 6"/>
          <p:cNvSpPr>
            <a:spLocks noChangeArrowheads="1"/>
          </p:cNvSpPr>
          <p:nvPr/>
        </p:nvSpPr>
        <p:spPr bwMode="auto">
          <a:xfrm>
            <a:off x="628650" y="3709988"/>
            <a:ext cx="9525000" cy="762000"/>
          </a:xfrm>
          <a:prstGeom prst="rect">
            <a:avLst/>
          </a:prstGeom>
          <a:noFill/>
          <a:ln w="9525">
            <a:noFill/>
            <a:miter lim="800000"/>
            <a:headEnd/>
            <a:tailEnd/>
          </a:ln>
        </p:spPr>
        <p:txBody>
          <a:bodyPr lIns="104287" tIns="52144" rIns="104287" bIns="52144" anchor="ctr"/>
          <a:lstStyle/>
          <a:p>
            <a:r>
              <a:rPr lang="en-GB" sz="2800" b="1" dirty="0" smtClean="0">
                <a:solidFill>
                  <a:schemeClr val="bg1"/>
                </a:solidFill>
                <a:latin typeface="Verdana" pitchFamily="34" charset="0"/>
              </a:rPr>
              <a:t>December 2011</a:t>
            </a:r>
            <a:endParaRPr lang="en-GB" sz="28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319486" y="637200"/>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Verdana Bold"/>
                <a:ea typeface="ＭＳ Ｐゴシック"/>
              </a:rPr>
              <a:t>Alcohol-attributable mortality in persons  </a:t>
            </a:r>
          </a:p>
          <a:p>
            <a:pPr defTabSz="1042988" eaLnBrk="1" hangingPunct="1">
              <a:defRPr/>
            </a:pPr>
            <a:r>
              <a:rPr lang="en-GB" sz="3200" dirty="0" smtClean="0">
                <a:solidFill>
                  <a:srgbClr val="423F74"/>
                </a:solidFill>
                <a:latin typeface="Verdana Bold"/>
                <a:ea typeface="ＭＳ Ｐゴシック"/>
              </a:rPr>
              <a:t>in </a:t>
            </a:r>
            <a:r>
              <a:rPr lang="en-GB" sz="3200" dirty="0" smtClean="0">
                <a:solidFill>
                  <a:srgbClr val="423F74"/>
                </a:solidFill>
                <a:latin typeface="+mj-lt"/>
                <a:ea typeface="+mj-ea"/>
                <a:cs typeface="+mj-cs"/>
              </a:rPr>
              <a:t>Cwm Taf</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1026" name="Picture 2"/>
          <p:cNvPicPr>
            <a:picLocks noChangeAspect="1" noChangeArrowheads="1"/>
          </p:cNvPicPr>
          <p:nvPr/>
        </p:nvPicPr>
        <p:blipFill>
          <a:blip r:embed="rId3" cstate="print"/>
          <a:srcRect l="2260" t="21166"/>
          <a:stretch>
            <a:fillRect/>
          </a:stretch>
        </p:blipFill>
        <p:spPr bwMode="auto">
          <a:xfrm>
            <a:off x="259200" y="1781161"/>
            <a:ext cx="9833548" cy="4354957"/>
          </a:xfrm>
          <a:prstGeom prst="rect">
            <a:avLst/>
          </a:prstGeom>
          <a:noFill/>
          <a:ln w="9525">
            <a:noFill/>
            <a:miter lim="800000"/>
            <a:headEnd/>
            <a:tailEnd/>
          </a:ln>
          <a:effectLst/>
        </p:spPr>
      </p:pic>
      <p:sp>
        <p:nvSpPr>
          <p:cNvPr id="6" name="TextBox 5"/>
          <p:cNvSpPr txBox="1"/>
          <p:nvPr/>
        </p:nvSpPr>
        <p:spPr>
          <a:xfrm>
            <a:off x="3844121" y="6163021"/>
            <a:ext cx="6844517"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Rhondda Cynon Taf</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5" name="Picture 4" descr="20110512_RCT_WIMD_MJW_v1a.JPG"/>
          <p:cNvPicPr>
            <a:picLocks noChangeAspect="1"/>
          </p:cNvPicPr>
          <p:nvPr/>
        </p:nvPicPr>
        <p:blipFill>
          <a:blip r:embed="rId3" cstate="print"/>
          <a:srcRect r="11357" b="21937"/>
          <a:stretch>
            <a:fillRect/>
          </a:stretch>
        </p:blipFill>
        <p:spPr>
          <a:xfrm>
            <a:off x="629411" y="0"/>
            <a:ext cx="6077321" cy="7562850"/>
          </a:xfrm>
          <a:prstGeom prst="rect">
            <a:avLst/>
          </a:prstGeom>
        </p:spPr>
      </p:pic>
      <p:sp>
        <p:nvSpPr>
          <p:cNvPr id="9" name="Rectangle 2"/>
          <p:cNvSpPr txBox="1">
            <a:spLocks noChangeArrowheads="1"/>
          </p:cNvSpPr>
          <p:nvPr/>
        </p:nvSpPr>
        <p:spPr bwMode="auto">
          <a:xfrm>
            <a:off x="5415757" y="1066781"/>
            <a:ext cx="4683370"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Rhondda Cynon Taf</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Rhondda Cynon Taf</a:t>
            </a:r>
          </a:p>
        </p:txBody>
      </p:sp>
      <p:pic>
        <p:nvPicPr>
          <p:cNvPr id="5122" name="Picture 2"/>
          <p:cNvPicPr>
            <a:picLocks noChangeAspect="1" noChangeArrowheads="1"/>
          </p:cNvPicPr>
          <p:nvPr/>
        </p:nvPicPr>
        <p:blipFill>
          <a:blip r:embed="rId3" cstate="print"/>
          <a:srcRect t="13712"/>
          <a:stretch>
            <a:fillRect/>
          </a:stretch>
        </p:blipFill>
        <p:spPr bwMode="auto">
          <a:xfrm>
            <a:off x="1285199" y="1353600"/>
            <a:ext cx="8290800" cy="4646169"/>
          </a:xfrm>
          <a:prstGeom prst="rect">
            <a:avLst/>
          </a:prstGeom>
          <a:noFill/>
          <a:ln w="9525">
            <a:noFill/>
            <a:miter lim="800000"/>
            <a:headEnd/>
            <a:tailEnd/>
          </a:ln>
          <a:effectLst/>
        </p:spPr>
      </p:pic>
      <p:sp>
        <p:nvSpPr>
          <p:cNvPr id="5" name="TextBox 4"/>
          <p:cNvSpPr txBox="1"/>
          <p:nvPr/>
        </p:nvSpPr>
        <p:spPr>
          <a:xfrm>
            <a:off x="3844121" y="6163021"/>
            <a:ext cx="6844517"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3074" name="Picture 2"/>
          <p:cNvPicPr>
            <a:picLocks noChangeAspect="1" noChangeArrowheads="1"/>
          </p:cNvPicPr>
          <p:nvPr/>
        </p:nvPicPr>
        <p:blipFill>
          <a:blip r:embed="rId3" cstate="print"/>
          <a:srcRect t="21079"/>
          <a:stretch>
            <a:fillRect/>
          </a:stretch>
        </p:blipFill>
        <p:spPr bwMode="auto">
          <a:xfrm>
            <a:off x="259200" y="1778400"/>
            <a:ext cx="10339933" cy="4215600"/>
          </a:xfrm>
          <a:prstGeom prst="rect">
            <a:avLst/>
          </a:prstGeom>
          <a:noFill/>
          <a:ln w="9525">
            <a:noFill/>
            <a:miter lim="800000"/>
            <a:headEnd/>
            <a:tailEnd/>
          </a:ln>
          <a:effectLst/>
        </p:spPr>
      </p:pic>
      <p:sp>
        <p:nvSpPr>
          <p:cNvPr id="6" name="TextBox 5"/>
          <p:cNvSpPr txBox="1"/>
          <p:nvPr/>
        </p:nvSpPr>
        <p:spPr>
          <a:xfrm>
            <a:off x="3844121" y="6163021"/>
            <a:ext cx="6844517"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
        <p:nvSpPr>
          <p:cNvPr id="11"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a:t>
            </a:r>
          </a:p>
          <a:p>
            <a:pPr defTabSz="1042988" eaLnBrk="1" hangingPunct="1">
              <a:defRPr/>
            </a:pPr>
            <a:r>
              <a:rPr lang="en-GB" sz="3200" dirty="0" smtClean="0">
                <a:solidFill>
                  <a:srgbClr val="423F74"/>
                </a:solidFill>
                <a:latin typeface="+mj-lt"/>
                <a:ea typeface="+mj-ea"/>
                <a:cs typeface="+mj-cs"/>
              </a:rPr>
              <a:t>in Rhondda Cynon Taf</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4098" name="Picture 2"/>
          <p:cNvPicPr>
            <a:picLocks noChangeAspect="1" noChangeArrowheads="1"/>
          </p:cNvPicPr>
          <p:nvPr/>
        </p:nvPicPr>
        <p:blipFill>
          <a:blip r:embed="rId3" cstate="print"/>
          <a:srcRect t="21758"/>
          <a:stretch>
            <a:fillRect/>
          </a:stretch>
        </p:blipFill>
        <p:spPr bwMode="auto">
          <a:xfrm>
            <a:off x="259200" y="1778400"/>
            <a:ext cx="10354368" cy="4215600"/>
          </a:xfrm>
          <a:prstGeom prst="rect">
            <a:avLst/>
          </a:prstGeom>
          <a:noFill/>
          <a:ln w="9525">
            <a:noFill/>
            <a:miter lim="800000"/>
            <a:headEnd/>
            <a:tailEnd/>
          </a:ln>
          <a:effectLst/>
        </p:spPr>
      </p:pic>
      <p:sp>
        <p:nvSpPr>
          <p:cNvPr id="7" name="TextBox 6"/>
          <p:cNvSpPr txBox="1"/>
          <p:nvPr/>
        </p:nvSpPr>
        <p:spPr>
          <a:xfrm>
            <a:off x="3844121" y="6163021"/>
            <a:ext cx="6844517"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
        <p:nvSpPr>
          <p:cNvPr id="6"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a:t>
            </a:r>
          </a:p>
          <a:p>
            <a:pPr defTabSz="1042988" eaLnBrk="1" hangingPunct="1">
              <a:defRPr/>
            </a:pPr>
            <a:r>
              <a:rPr lang="en-GB" sz="3200" dirty="0" smtClean="0">
                <a:solidFill>
                  <a:srgbClr val="423F74"/>
                </a:solidFill>
                <a:latin typeface="+mj-lt"/>
                <a:ea typeface="+mj-ea"/>
                <a:cs typeface="+mj-cs"/>
              </a:rPr>
              <a:t>in Rhondda Cynon Taf</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Merthyr Tydfil</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pic>
        <p:nvPicPr>
          <p:cNvPr id="5" name="Picture 4" descr="20110512_MerthyrTydfil_WIMD_MJW.JPG"/>
          <p:cNvPicPr>
            <a:picLocks noChangeAspect="1"/>
          </p:cNvPicPr>
          <p:nvPr/>
        </p:nvPicPr>
        <p:blipFill>
          <a:blip r:embed="rId3" cstate="print"/>
          <a:srcRect r="9956" b="21662"/>
          <a:stretch>
            <a:fillRect/>
          </a:stretch>
        </p:blipFill>
        <p:spPr>
          <a:xfrm>
            <a:off x="629411" y="0"/>
            <a:ext cx="6151724" cy="7562850"/>
          </a:xfrm>
          <a:prstGeom prst="rect">
            <a:avLst/>
          </a:prstGeom>
        </p:spPr>
      </p:pic>
      <p:sp>
        <p:nvSpPr>
          <p:cNvPr id="9" name="Rectangle 2"/>
          <p:cNvSpPr txBox="1">
            <a:spLocks noChangeArrowheads="1"/>
          </p:cNvSpPr>
          <p:nvPr/>
        </p:nvSpPr>
        <p:spPr bwMode="auto">
          <a:xfrm>
            <a:off x="5414400" y="1065600"/>
            <a:ext cx="4000528"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Merthyr Tydfil</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Merthyr Tydfil</a:t>
            </a:r>
          </a:p>
        </p:txBody>
      </p:sp>
      <p:pic>
        <p:nvPicPr>
          <p:cNvPr id="6146" name="Picture 2"/>
          <p:cNvPicPr>
            <a:picLocks noChangeAspect="1" noChangeArrowheads="1"/>
          </p:cNvPicPr>
          <p:nvPr/>
        </p:nvPicPr>
        <p:blipFill>
          <a:blip r:embed="rId3" cstate="print"/>
          <a:srcRect t="13712"/>
          <a:stretch>
            <a:fillRect/>
          </a:stretch>
        </p:blipFill>
        <p:spPr bwMode="auto">
          <a:xfrm>
            <a:off x="925200" y="1353600"/>
            <a:ext cx="8290800" cy="4646168"/>
          </a:xfrm>
          <a:prstGeom prst="rect">
            <a:avLst/>
          </a:prstGeom>
          <a:noFill/>
          <a:ln w="9525">
            <a:noFill/>
            <a:miter lim="800000"/>
            <a:headEnd/>
            <a:tailEnd/>
          </a:ln>
          <a:effectLst/>
        </p:spPr>
      </p:pic>
      <p:sp>
        <p:nvSpPr>
          <p:cNvPr id="5" name="TextBox 4"/>
          <p:cNvSpPr txBox="1"/>
          <p:nvPr/>
        </p:nvSpPr>
        <p:spPr>
          <a:xfrm>
            <a:off x="3844121" y="6163021"/>
            <a:ext cx="6844517"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6146" name="Picture 2"/>
          <p:cNvPicPr>
            <a:picLocks noChangeAspect="1" noChangeArrowheads="1"/>
          </p:cNvPicPr>
          <p:nvPr/>
        </p:nvPicPr>
        <p:blipFill>
          <a:blip r:embed="rId3" cstate="print"/>
          <a:srcRect t="21758"/>
          <a:stretch>
            <a:fillRect/>
          </a:stretch>
        </p:blipFill>
        <p:spPr bwMode="auto">
          <a:xfrm>
            <a:off x="259200" y="1778400"/>
            <a:ext cx="10354368" cy="4215600"/>
          </a:xfrm>
          <a:prstGeom prst="rect">
            <a:avLst/>
          </a:prstGeom>
          <a:noFill/>
          <a:ln w="9525">
            <a:noFill/>
            <a:miter lim="800000"/>
            <a:headEnd/>
            <a:tailEnd/>
          </a:ln>
          <a:effectLst/>
        </p:spPr>
      </p:pic>
      <p:sp>
        <p:nvSpPr>
          <p:cNvPr id="6" name="TextBox 5"/>
          <p:cNvSpPr txBox="1"/>
          <p:nvPr/>
        </p:nvSpPr>
        <p:spPr>
          <a:xfrm>
            <a:off x="3844121" y="6163021"/>
            <a:ext cx="6844517"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in      </a:t>
            </a:r>
          </a:p>
          <a:p>
            <a:pPr defTabSz="1042988" eaLnBrk="1" hangingPunct="1">
              <a:defRPr/>
            </a:pPr>
            <a:r>
              <a:rPr lang="en-GB" sz="3200" dirty="0" smtClean="0">
                <a:solidFill>
                  <a:srgbClr val="423F74"/>
                </a:solidFill>
                <a:latin typeface="+mj-lt"/>
                <a:ea typeface="+mj-ea"/>
                <a:cs typeface="+mj-cs"/>
              </a:rPr>
              <a:t>Merthyr Tydfil</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5123" name="Rectangle 2"/>
          <p:cNvSpPr>
            <a:spLocks noGrp="1" noChangeArrowheads="1"/>
          </p:cNvSpPr>
          <p:nvPr>
            <p:ph type="title"/>
          </p:nvPr>
        </p:nvSpPr>
        <p:spPr/>
        <p:txBody>
          <a:bodyPr/>
          <a:lstStyle/>
          <a:p>
            <a:pPr eaLnBrk="1" hangingPunct="1"/>
            <a:r>
              <a:rPr lang="en-GB" sz="4600" dirty="0" smtClean="0">
                <a:solidFill>
                  <a:schemeClr val="tx1"/>
                </a:solidFill>
              </a:rPr>
              <a:t>Using these slides</a:t>
            </a:r>
          </a:p>
        </p:txBody>
      </p:sp>
      <p:sp>
        <p:nvSpPr>
          <p:cNvPr id="5124" name="Rectangle 3"/>
          <p:cNvSpPr>
            <a:spLocks noGrp="1" noChangeArrowheads="1"/>
          </p:cNvSpPr>
          <p:nvPr>
            <p:ph type="body" idx="1"/>
          </p:nvPr>
        </p:nvSpPr>
        <p:spPr/>
        <p:txBody>
          <a:bodyPr/>
          <a:lstStyle/>
          <a:p>
            <a:pPr eaLnBrk="1" hangingPunct="1"/>
            <a:r>
              <a:rPr lang="en-GB" sz="2800" dirty="0" smtClean="0"/>
              <a:t>These slides accompany the presentation slides for the inequalities in Wales profile.</a:t>
            </a:r>
          </a:p>
          <a:p>
            <a:pPr eaLnBrk="1" hangingPunct="1"/>
            <a:r>
              <a:rPr lang="en-GB" sz="2800" dirty="0" smtClean="0"/>
              <a:t>These slides are a resource to demonstrate examples of findings from the Public Health Wales Observatory ‘Measuring Inequalities’ profiles. </a:t>
            </a:r>
          </a:p>
          <a:p>
            <a:pPr eaLnBrk="1" hangingPunct="1"/>
            <a:r>
              <a:rPr lang="en-GB" sz="2800" dirty="0" smtClean="0"/>
              <a:t>The presentation can be used as a whole or as individual slides.</a:t>
            </a:r>
          </a:p>
          <a:p>
            <a:pPr eaLnBrk="1" hangingPunct="1"/>
            <a:r>
              <a:rPr lang="en-GB" sz="2800" dirty="0" smtClean="0"/>
              <a:t>Please acknowledge the work of the Public Health Wales Observatory when using these slides. </a:t>
            </a:r>
          </a:p>
          <a:p>
            <a:pPr eaLnBrk="1" hangingPunct="1"/>
            <a:endParaRPr lang="en-GB" sz="32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5122" name="Picture 2"/>
          <p:cNvPicPr>
            <a:picLocks noChangeAspect="1" noChangeArrowheads="1"/>
          </p:cNvPicPr>
          <p:nvPr/>
        </p:nvPicPr>
        <p:blipFill>
          <a:blip r:embed="rId3" cstate="print"/>
          <a:srcRect t="20721"/>
          <a:stretch>
            <a:fillRect/>
          </a:stretch>
        </p:blipFill>
        <p:spPr bwMode="auto">
          <a:xfrm>
            <a:off x="259200" y="1778400"/>
            <a:ext cx="10217180" cy="4214842"/>
          </a:xfrm>
          <a:prstGeom prst="rect">
            <a:avLst/>
          </a:prstGeom>
          <a:noFill/>
          <a:ln w="9525">
            <a:noFill/>
            <a:miter lim="800000"/>
            <a:headEnd/>
            <a:tailEnd/>
          </a:ln>
          <a:effectLst/>
        </p:spPr>
      </p:pic>
      <p:sp>
        <p:nvSpPr>
          <p:cNvPr id="6" name="TextBox 5"/>
          <p:cNvSpPr txBox="1"/>
          <p:nvPr/>
        </p:nvSpPr>
        <p:spPr>
          <a:xfrm>
            <a:off x="3844121" y="6163021"/>
            <a:ext cx="6844517"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in      </a:t>
            </a:r>
          </a:p>
          <a:p>
            <a:pPr defTabSz="1042988" eaLnBrk="1" hangingPunct="1">
              <a:defRPr/>
            </a:pPr>
            <a:r>
              <a:rPr lang="en-GB" sz="3200" dirty="0" smtClean="0">
                <a:solidFill>
                  <a:srgbClr val="423F74"/>
                </a:solidFill>
                <a:latin typeface="+mj-lt"/>
                <a:ea typeface="+mj-ea"/>
                <a:cs typeface="+mj-cs"/>
              </a:rPr>
              <a:t>Merthyr Tydfil</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More information</a:t>
            </a:r>
            <a:endParaRPr lang="en-GB" dirty="0"/>
          </a:p>
        </p:txBody>
      </p:sp>
      <p:sp>
        <p:nvSpPr>
          <p:cNvPr id="3" name="Content Placeholder 2"/>
          <p:cNvSpPr>
            <a:spLocks noGrp="1"/>
          </p:cNvSpPr>
          <p:nvPr>
            <p:ph idx="1"/>
          </p:nvPr>
        </p:nvSpPr>
        <p:spPr/>
        <p:txBody>
          <a:bodyPr/>
          <a:lstStyle/>
          <a:p>
            <a:pPr>
              <a:buNone/>
            </a:pPr>
            <a:r>
              <a:rPr lang="en-GB" u="sng" dirty="0" smtClean="0">
                <a:hlinkClick r:id="rId3"/>
              </a:rPr>
              <a:t> </a:t>
            </a:r>
            <a:r>
              <a:rPr lang="en-GB" u="sng" dirty="0" smtClean="0">
                <a:solidFill>
                  <a:srgbClr val="423F74"/>
                </a:solidFill>
                <a:hlinkClick r:id="rId3"/>
              </a:rPr>
              <a:t>www.publichealthwalesobservatory.wales.nhs.uk/inequalities</a:t>
            </a:r>
            <a:r>
              <a:rPr lang="en-GB" dirty="0" smtClean="0">
                <a:solidFill>
                  <a:srgbClr val="423F74"/>
                </a:solidFill>
              </a:rPr>
              <a:t> </a:t>
            </a:r>
            <a:endParaRPr lang="en-GB" dirty="0">
              <a:solidFill>
                <a:srgbClr val="423F74"/>
              </a:solidFill>
            </a:endParaRPr>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Acknowledgements</a:t>
            </a:r>
            <a:endParaRPr lang="en-GB" dirty="0"/>
          </a:p>
        </p:txBody>
      </p:sp>
      <p:sp>
        <p:nvSpPr>
          <p:cNvPr id="5" name="Text Placeholder 4"/>
          <p:cNvSpPr>
            <a:spLocks noGrp="1"/>
          </p:cNvSpPr>
          <p:nvPr>
            <p:ph type="body" idx="1"/>
          </p:nvPr>
        </p:nvSpPr>
        <p:spPr>
          <a:xfrm>
            <a:off x="5558633" y="1352533"/>
            <a:ext cx="4722812" cy="706438"/>
          </a:xfrm>
        </p:spPr>
        <p:txBody>
          <a:bodyPr/>
          <a:lstStyle/>
          <a:p>
            <a:r>
              <a:rPr lang="en-US" dirty="0" smtClean="0"/>
              <a:t>Project Board</a:t>
            </a:r>
            <a:endParaRPr lang="en-GB" dirty="0"/>
          </a:p>
        </p:txBody>
      </p:sp>
      <p:sp>
        <p:nvSpPr>
          <p:cNvPr id="3" name="Content Placeholder 2"/>
          <p:cNvSpPr>
            <a:spLocks noGrp="1"/>
          </p:cNvSpPr>
          <p:nvPr>
            <p:ph sz="half" idx="2"/>
          </p:nvPr>
        </p:nvSpPr>
        <p:spPr>
          <a:xfrm>
            <a:off x="5558633" y="2066913"/>
            <a:ext cx="4722812" cy="4357687"/>
          </a:xfrm>
        </p:spPr>
        <p:txBody>
          <a:bodyPr/>
          <a:lstStyle/>
          <a:p>
            <a:pPr>
              <a:buNone/>
            </a:pPr>
            <a:r>
              <a:rPr lang="en-GB" sz="2600" dirty="0" smtClean="0"/>
              <a:t>Ciarán Humphreys</a:t>
            </a:r>
          </a:p>
          <a:p>
            <a:pPr>
              <a:buNone/>
            </a:pPr>
            <a:r>
              <a:rPr lang="en-US" sz="2600" dirty="0" smtClean="0"/>
              <a:t>Annie Delahunty</a:t>
            </a:r>
          </a:p>
          <a:p>
            <a:pPr>
              <a:buNone/>
            </a:pPr>
            <a:r>
              <a:rPr lang="en-US" sz="2600" dirty="0" smtClean="0"/>
              <a:t>Nathan Lester</a:t>
            </a:r>
            <a:endParaRPr lang="en-GB" sz="2600" dirty="0"/>
          </a:p>
        </p:txBody>
      </p:sp>
      <p:sp>
        <p:nvSpPr>
          <p:cNvPr id="6" name="Text Placeholder 5"/>
          <p:cNvSpPr>
            <a:spLocks noGrp="1"/>
          </p:cNvSpPr>
          <p:nvPr>
            <p:ph type="body" sz="quarter" idx="3"/>
          </p:nvPr>
        </p:nvSpPr>
        <p:spPr>
          <a:xfrm>
            <a:off x="557973" y="1352533"/>
            <a:ext cx="4724400" cy="706438"/>
          </a:xfrm>
        </p:spPr>
        <p:txBody>
          <a:bodyPr/>
          <a:lstStyle/>
          <a:p>
            <a:r>
              <a:rPr lang="en-US" dirty="0" smtClean="0"/>
              <a:t>Project team</a:t>
            </a:r>
            <a:endParaRPr lang="en-GB" dirty="0"/>
          </a:p>
        </p:txBody>
      </p:sp>
      <p:sp>
        <p:nvSpPr>
          <p:cNvPr id="7" name="Content Placeholder 6"/>
          <p:cNvSpPr>
            <a:spLocks noGrp="1"/>
          </p:cNvSpPr>
          <p:nvPr>
            <p:ph sz="quarter" idx="4"/>
          </p:nvPr>
        </p:nvSpPr>
        <p:spPr>
          <a:xfrm>
            <a:off x="486535" y="2066913"/>
            <a:ext cx="4724400" cy="4357687"/>
          </a:xfrm>
        </p:spPr>
        <p:txBody>
          <a:bodyPr/>
          <a:lstStyle/>
          <a:p>
            <a:pPr>
              <a:buNone/>
            </a:pPr>
            <a:r>
              <a:rPr lang="en-GB" sz="2600" dirty="0" smtClean="0"/>
              <a:t>Project manager: </a:t>
            </a:r>
          </a:p>
          <a:p>
            <a:pPr>
              <a:buNone/>
            </a:pPr>
            <a:r>
              <a:rPr lang="en-GB" sz="2600" dirty="0" smtClean="0"/>
              <a:t>	Andrea Gartner</a:t>
            </a:r>
          </a:p>
          <a:p>
            <a:pPr>
              <a:buNone/>
            </a:pPr>
            <a:r>
              <a:rPr lang="en-GB" sz="2600" dirty="0" smtClean="0"/>
              <a:t>Team: Margaret Webber, Hugo Cosh, Gareth Davies, Anna Childs, Bethan Patterson, Claire Tiffany, Ruth Davies</a:t>
            </a:r>
          </a:p>
          <a:p>
            <a:pPr>
              <a:buNone/>
            </a:pPr>
            <a:endParaRPr lang="en-US" dirty="0" smtClean="0"/>
          </a:p>
          <a:p>
            <a:endParaRPr lang="en-GB" dirty="0"/>
          </a:p>
        </p:txBody>
      </p:sp>
      <p:sp>
        <p:nvSpPr>
          <p:cNvPr id="4" name="Footer Placeholder 3"/>
          <p:cNvSpPr>
            <a:spLocks noGrp="1"/>
          </p:cNvSpPr>
          <p:nvPr>
            <p:ph type="ftr" sz="quarter" idx="10"/>
          </p:nvPr>
        </p:nvSpPr>
        <p:spPr/>
        <p:txBody>
          <a:bodyPr/>
          <a:lstStyle/>
          <a:p>
            <a:pPr>
              <a:defRPr/>
            </a:pPr>
            <a:r>
              <a:rPr lang="en-GB" dirty="0" smtClean="0"/>
              <a:t>Measuring inequalities</a:t>
            </a:r>
            <a:endParaRPr lang="en-GB" dirty="0"/>
          </a:p>
        </p:txBody>
      </p:sp>
      <p:sp>
        <p:nvSpPr>
          <p:cNvPr id="8" name="TextBox 7"/>
          <p:cNvSpPr txBox="1"/>
          <p:nvPr/>
        </p:nvSpPr>
        <p:spPr>
          <a:xfrm>
            <a:off x="557973" y="5295740"/>
            <a:ext cx="9486828" cy="1200329"/>
          </a:xfrm>
          <a:prstGeom prst="rect">
            <a:avLst/>
          </a:prstGeom>
          <a:noFill/>
        </p:spPr>
        <p:txBody>
          <a:bodyPr wrap="square" rtlCol="0">
            <a:spAutoFit/>
          </a:bodyPr>
          <a:lstStyle/>
          <a:p>
            <a:r>
              <a:rPr lang="en-US" b="1" dirty="0" smtClean="0"/>
              <a:t>Public Health Wales</a:t>
            </a:r>
            <a:r>
              <a:rPr lang="en-US" dirty="0" smtClean="0"/>
              <a:t>: Susan Belfourd, Chris Lines, Carolyn Lester</a:t>
            </a:r>
          </a:p>
          <a:p>
            <a:r>
              <a:rPr lang="en-US" b="1" dirty="0" smtClean="0"/>
              <a:t>Others</a:t>
            </a:r>
            <a:r>
              <a:rPr lang="en-US" dirty="0" smtClean="0"/>
              <a:t>: Welsh Government, Office for National Statistics, London Health Observatory, East Midlands Public Health Observatory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Cwm Taf</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5" name="Picture 4" descr="20110512_RCT_WIMD_MJW_v1a.JPG"/>
          <p:cNvPicPr>
            <a:picLocks noChangeAspect="1"/>
          </p:cNvPicPr>
          <p:nvPr/>
        </p:nvPicPr>
        <p:blipFill>
          <a:blip r:embed="rId3" cstate="print"/>
          <a:srcRect r="54798" b="25138"/>
          <a:stretch>
            <a:fillRect/>
          </a:stretch>
        </p:blipFill>
        <p:spPr>
          <a:xfrm>
            <a:off x="200783" y="0"/>
            <a:ext cx="6357982" cy="7602617"/>
          </a:xfrm>
          <a:prstGeom prst="rect">
            <a:avLst/>
          </a:prstGeom>
        </p:spPr>
      </p:pic>
      <p:sp>
        <p:nvSpPr>
          <p:cNvPr id="9" name="Rectangle 2"/>
          <p:cNvSpPr txBox="1">
            <a:spLocks noChangeArrowheads="1"/>
          </p:cNvSpPr>
          <p:nvPr/>
        </p:nvSpPr>
        <p:spPr bwMode="auto">
          <a:xfrm>
            <a:off x="5415757" y="1066781"/>
            <a:ext cx="4683370"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Cwm Taf</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Cwm Taf</a:t>
            </a:r>
          </a:p>
        </p:txBody>
      </p:sp>
      <p:pic>
        <p:nvPicPr>
          <p:cNvPr id="2050" name="Picture 2"/>
          <p:cNvPicPr>
            <a:picLocks noChangeAspect="1" noChangeArrowheads="1"/>
          </p:cNvPicPr>
          <p:nvPr/>
        </p:nvPicPr>
        <p:blipFill>
          <a:blip r:embed="rId3" cstate="print"/>
          <a:srcRect t="12562"/>
          <a:stretch>
            <a:fillRect/>
          </a:stretch>
        </p:blipFill>
        <p:spPr bwMode="auto">
          <a:xfrm>
            <a:off x="1283852" y="1352533"/>
            <a:ext cx="8291469" cy="4708509"/>
          </a:xfrm>
          <a:prstGeom prst="rect">
            <a:avLst/>
          </a:prstGeom>
          <a:noFill/>
          <a:ln w="9525">
            <a:noFill/>
            <a:miter lim="800000"/>
            <a:headEnd/>
            <a:tailEnd/>
          </a:ln>
          <a:effectLst/>
        </p:spPr>
      </p:pic>
      <p:sp>
        <p:nvSpPr>
          <p:cNvPr id="5" name="TextBox 4"/>
          <p:cNvSpPr txBox="1"/>
          <p:nvPr/>
        </p:nvSpPr>
        <p:spPr>
          <a:xfrm>
            <a:off x="3844121" y="6138879"/>
            <a:ext cx="6844517"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319486" y="59053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under 75 in Cwm Taf</a:t>
            </a:r>
          </a:p>
          <a:p>
            <a:pPr defTabSz="1042988" eaLnBrk="1" hangingPunct="1">
              <a:spcBef>
                <a:spcPts val="600"/>
              </a:spcBef>
              <a:defRPr/>
            </a:pPr>
            <a:r>
              <a:rPr lang="en-GB" sz="1600" dirty="0" smtClean="0">
                <a:solidFill>
                  <a:srgbClr val="423F74"/>
                </a:solidFill>
                <a:latin typeface="+mj-lt"/>
                <a:ea typeface="+mj-ea"/>
                <a:cs typeface="+mj-cs"/>
              </a:rPr>
              <a:t>European age standardised rates (EASR) per 100,000 population</a:t>
            </a:r>
          </a:p>
        </p:txBody>
      </p:sp>
      <p:pic>
        <p:nvPicPr>
          <p:cNvPr id="1027" name="Picture 3"/>
          <p:cNvPicPr>
            <a:picLocks noChangeAspect="1" noChangeArrowheads="1"/>
          </p:cNvPicPr>
          <p:nvPr/>
        </p:nvPicPr>
        <p:blipFill>
          <a:blip r:embed="rId3" cstate="print"/>
          <a:srcRect t="20679"/>
          <a:stretch>
            <a:fillRect/>
          </a:stretch>
        </p:blipFill>
        <p:spPr bwMode="auto">
          <a:xfrm>
            <a:off x="260346" y="1779528"/>
            <a:ext cx="10215634" cy="4216475"/>
          </a:xfrm>
          <a:prstGeom prst="rect">
            <a:avLst/>
          </a:prstGeom>
          <a:noFill/>
          <a:ln w="9525">
            <a:noFill/>
            <a:miter lim="800000"/>
            <a:headEnd/>
            <a:tailEnd/>
          </a:ln>
          <a:effectLst/>
        </p:spPr>
      </p:pic>
      <p:sp>
        <p:nvSpPr>
          <p:cNvPr id="7" name="TextBox 6"/>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t="21102"/>
          <a:stretch>
            <a:fillRect/>
          </a:stretch>
        </p:blipFill>
        <p:spPr bwMode="auto">
          <a:xfrm>
            <a:off x="259200" y="1778400"/>
            <a:ext cx="10283237" cy="4215600"/>
          </a:xfrm>
          <a:prstGeom prst="rect">
            <a:avLst/>
          </a:prstGeom>
          <a:noFill/>
          <a:ln w="9525">
            <a:noFill/>
            <a:miter lim="800000"/>
            <a:headEnd/>
            <a:tailEnd/>
          </a:ln>
          <a:effectLst/>
        </p:spPr>
      </p:pic>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TextBox 5"/>
          <p:cNvSpPr txBox="1"/>
          <p:nvPr/>
        </p:nvSpPr>
        <p:spPr>
          <a:xfrm>
            <a:off x="3844121" y="6163021"/>
            <a:ext cx="6844517"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
        <p:nvSpPr>
          <p:cNvPr id="7" name="Rectangle 2"/>
          <p:cNvSpPr txBox="1">
            <a:spLocks noChangeArrowheads="1"/>
          </p:cNvSpPr>
          <p:nvPr/>
        </p:nvSpPr>
        <p:spPr bwMode="auto">
          <a:xfrm>
            <a:off x="319486" y="59053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under 75 in Cwm Taf</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TextBox 5"/>
          <p:cNvSpPr txBox="1"/>
          <p:nvPr/>
        </p:nvSpPr>
        <p:spPr>
          <a:xfrm>
            <a:off x="3344055" y="6163021"/>
            <a:ext cx="7344583" cy="261610"/>
          </a:xfrm>
          <a:prstGeom prst="rect">
            <a:avLst/>
          </a:prstGeom>
          <a:noFill/>
        </p:spPr>
        <p:txBody>
          <a:bodyPr wrap="square" rtlCol="0">
            <a:spAutoFit/>
          </a:bodyPr>
          <a:lstStyle/>
          <a:p>
            <a:r>
              <a:rPr lang="en-GB" sz="1100" dirty="0" smtClean="0">
                <a:latin typeface="+mn-lt"/>
              </a:rPr>
              <a:t>Produced by the Public Health Wales Observatory, using ADDE/MYE (ONS), WHS/WIMD 2008 (WG)</a:t>
            </a:r>
            <a:endParaRPr lang="en-GB" sz="1100" dirty="0">
              <a:latin typeface="+mn-lt"/>
            </a:endParaRPr>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Smoking-attributable mortality in males    aged 35+ in Cwm Taf</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pic>
        <p:nvPicPr>
          <p:cNvPr id="2050" name="Picture 2"/>
          <p:cNvPicPr>
            <a:picLocks noChangeAspect="1" noChangeArrowheads="1"/>
          </p:cNvPicPr>
          <p:nvPr/>
        </p:nvPicPr>
        <p:blipFill>
          <a:blip r:embed="rId3" cstate="print"/>
          <a:srcRect t="18940"/>
          <a:stretch>
            <a:fillRect/>
          </a:stretch>
        </p:blipFill>
        <p:spPr bwMode="auto">
          <a:xfrm>
            <a:off x="415096" y="1781161"/>
            <a:ext cx="9658196" cy="428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Smoking-attributable mortality in females aged 35+ in Cwm Taf</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TextBox 5"/>
          <p:cNvSpPr txBox="1"/>
          <p:nvPr/>
        </p:nvSpPr>
        <p:spPr>
          <a:xfrm>
            <a:off x="3344055" y="6163021"/>
            <a:ext cx="7344583" cy="261610"/>
          </a:xfrm>
          <a:prstGeom prst="rect">
            <a:avLst/>
          </a:prstGeom>
          <a:noFill/>
        </p:spPr>
        <p:txBody>
          <a:bodyPr wrap="square" rtlCol="0">
            <a:spAutoFit/>
          </a:bodyPr>
          <a:lstStyle/>
          <a:p>
            <a:r>
              <a:rPr lang="en-GB" sz="1100" dirty="0" smtClean="0">
                <a:latin typeface="+mn-lt"/>
              </a:rPr>
              <a:t>Produced by the Public Health Wales Observatory, using ADDE/MYE (ONS), WHS/WIMD 2008 (WG)</a:t>
            </a:r>
            <a:endParaRPr lang="en-GB" sz="1100" dirty="0">
              <a:latin typeface="+mn-lt"/>
            </a:endParaRPr>
          </a:p>
        </p:txBody>
      </p:sp>
      <p:pic>
        <p:nvPicPr>
          <p:cNvPr id="3074" name="Picture 2"/>
          <p:cNvPicPr>
            <a:picLocks noChangeAspect="1" noChangeArrowheads="1"/>
          </p:cNvPicPr>
          <p:nvPr/>
        </p:nvPicPr>
        <p:blipFill>
          <a:blip r:embed="rId3" cstate="print"/>
          <a:srcRect t="19276"/>
          <a:stretch>
            <a:fillRect/>
          </a:stretch>
        </p:blipFill>
        <p:spPr bwMode="auto">
          <a:xfrm>
            <a:off x="380937" y="1781161"/>
            <a:ext cx="9698409" cy="428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Observatory Powerpoint Template">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Observatory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bservatory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bservatory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bservatory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bservatory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bservatory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bservatory Powerpoint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bservatory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bservatory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bservatory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bservatory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bservatory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Observatory Powerpoint Template</Template>
  <TotalTime>0</TotalTime>
  <Words>1661</Words>
  <Application>Microsoft Office PowerPoint</Application>
  <PresentationFormat>Custom</PresentationFormat>
  <Paragraphs>138</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Observatory Powerpoint Template</vt:lpstr>
      <vt:lpstr>Measuring inequalities:  Trends in mortality and life expectancy in Cwm Taf</vt:lpstr>
      <vt:lpstr>Using these slides</vt:lpstr>
      <vt:lpstr>Cwm Taf</vt:lpstr>
      <vt:lpstr>Slide 4</vt:lpstr>
      <vt:lpstr>Life expectancies in Cwm Taf</vt:lpstr>
      <vt:lpstr>Slide 6</vt:lpstr>
      <vt:lpstr>Slide 7</vt:lpstr>
      <vt:lpstr>Slide 8</vt:lpstr>
      <vt:lpstr>Slide 9</vt:lpstr>
      <vt:lpstr>Slide 10</vt:lpstr>
      <vt:lpstr>Rhondda Cynon Taf</vt:lpstr>
      <vt:lpstr>Slide 12</vt:lpstr>
      <vt:lpstr>Life expectancies in Rhondda Cynon Taf</vt:lpstr>
      <vt:lpstr>Slide 14</vt:lpstr>
      <vt:lpstr>Slide 15</vt:lpstr>
      <vt:lpstr>Merthyr Tydfil</vt:lpstr>
      <vt:lpstr>Slide 17</vt:lpstr>
      <vt:lpstr>Life expectancies in Merthyr Tydfil</vt:lpstr>
      <vt:lpstr>Slide 19</vt:lpstr>
      <vt:lpstr>Slide 20</vt:lpstr>
      <vt:lpstr>More information</vt:lpstr>
      <vt:lpstr>Acknowledgements</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2012-05-29T12:50:38Z</dcterms:created>
  <dcterms:modified xsi:type="dcterms:W3CDTF">2012-05-29T12:50:41Z</dcterms:modified>
  <cp:category/>
</cp:coreProperties>
</file>