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34"/>
  </p:notesMasterIdLst>
  <p:sldIdLst>
    <p:sldId id="258" r:id="rId2"/>
    <p:sldId id="260" r:id="rId3"/>
    <p:sldId id="261" r:id="rId4"/>
    <p:sldId id="294" r:id="rId5"/>
    <p:sldId id="262" r:id="rId6"/>
    <p:sldId id="263" r:id="rId7"/>
    <p:sldId id="270" r:id="rId8"/>
    <p:sldId id="265" r:id="rId9"/>
    <p:sldId id="271" r:id="rId10"/>
    <p:sldId id="272" r:id="rId11"/>
    <p:sldId id="273" r:id="rId12"/>
    <p:sldId id="275" r:id="rId13"/>
    <p:sldId id="276" r:id="rId14"/>
    <p:sldId id="277" r:id="rId15"/>
    <p:sldId id="267" r:id="rId16"/>
    <p:sldId id="278" r:id="rId17"/>
    <p:sldId id="264" r:id="rId18"/>
    <p:sldId id="279" r:id="rId19"/>
    <p:sldId id="266" r:id="rId20"/>
    <p:sldId id="280" r:id="rId21"/>
    <p:sldId id="281" r:id="rId22"/>
    <p:sldId id="293" r:id="rId23"/>
    <p:sldId id="282" r:id="rId24"/>
    <p:sldId id="283" r:id="rId25"/>
    <p:sldId id="268" r:id="rId26"/>
    <p:sldId id="284" r:id="rId27"/>
    <p:sldId id="285" r:id="rId28"/>
    <p:sldId id="269" r:id="rId29"/>
    <p:sldId id="286" r:id="rId30"/>
    <p:sldId id="287" r:id="rId31"/>
    <p:sldId id="288" r:id="rId32"/>
    <p:sldId id="289" r:id="rId33"/>
  </p:sldIdLst>
  <p:sldSz cx="10688638" cy="7562850"/>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23F74"/>
    <a:srgbClr val="8CC63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44" autoAdjust="0"/>
    <p:restoredTop sz="98843" autoAdjust="0"/>
  </p:normalViewPr>
  <p:slideViewPr>
    <p:cSldViewPr>
      <p:cViewPr>
        <p:scale>
          <a:sx n="80" d="100"/>
          <a:sy n="80" d="100"/>
        </p:scale>
        <p:origin x="-642" y="-444"/>
      </p:cViewPr>
      <p:guideLst>
        <p:guide orient="horz" pos="2382"/>
        <p:guide pos="336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4100" name="Rectangle 4"/>
          <p:cNvSpPr>
            <a:spLocks noGrp="1" noRot="1" noChangeAspect="1" noChangeArrowheads="1" noTextEdit="1"/>
          </p:cNvSpPr>
          <p:nvPr>
            <p:ph type="sldImg" idx="2"/>
          </p:nvPr>
        </p:nvSpPr>
        <p:spPr bwMode="auto">
          <a:xfrm>
            <a:off x="1006475" y="685800"/>
            <a:ext cx="484505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85D68F1-AA1A-44AB-A37A-FC27D9B82EBA}" type="slidenum">
              <a:rPr lang="en-GB"/>
              <a:pPr/>
              <a:t>‹#›</a:t>
            </a:fld>
            <a:endParaRPr lang="en-GB"/>
          </a:p>
        </p:txBody>
      </p:sp>
    </p:spTree>
    <p:extLst>
      <p:ext uri="{BB962C8B-B14F-4D97-AF65-F5344CB8AC3E}">
        <p14:creationId xmlns:p14="http://schemas.microsoft.com/office/powerpoint/2010/main" xmlns="" val="841750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01E27D-A55E-4A7C-BC38-DB2C1D1F2EC8}" type="slidenum">
              <a:rPr lang="en-GB"/>
              <a:pPr/>
              <a:t>1</a:t>
            </a:fld>
            <a:endParaRPr lang="en-GB"/>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24</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25</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26</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27</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28</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29</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30</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31</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32</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Title slide PHW Observ b-ground 2"/>
          <p:cNvPicPr>
            <a:picLocks noChangeAspect="1" noChangeArrowheads="1"/>
          </p:cNvPicPr>
          <p:nvPr/>
        </p:nvPicPr>
        <p:blipFill>
          <a:blip r:embed="rId13" cstate="print"/>
          <a:srcRect/>
          <a:stretch>
            <a:fillRect/>
          </a:stretch>
        </p:blipFill>
        <p:spPr bwMode="auto">
          <a:xfrm>
            <a:off x="-3175" y="0"/>
            <a:ext cx="10694988" cy="7561263"/>
          </a:xfrm>
          <a:prstGeom prst="rect">
            <a:avLst/>
          </a:prstGeom>
          <a:noFill/>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latin typeface="+mn-lt"/>
              </a:defRPr>
            </a:lvl1pPr>
          </a:lstStyle>
          <a:p>
            <a:r>
              <a:rPr lang="en-GB"/>
              <a:t>Insert name of presentation on Master Slide</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dt="0"/>
  <p:txStyles>
    <p:titleStyle>
      <a:lvl1pPr algn="l" defTabSz="1042988" rtl="0" eaLnBrk="1" fontAlgn="base" hangingPunct="1">
        <a:spcBef>
          <a:spcPct val="0"/>
        </a:spcBef>
        <a:spcAft>
          <a:spcPct val="0"/>
        </a:spcAft>
        <a:defRPr sz="5000">
          <a:solidFill>
            <a:srgbClr val="423F74"/>
          </a:solidFill>
          <a:latin typeface="+mj-lt"/>
          <a:ea typeface="+mj-ea"/>
          <a:cs typeface="+mj-cs"/>
        </a:defRPr>
      </a:lvl1pPr>
      <a:lvl2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1" fontAlgn="base" hangingPunct="1">
        <a:spcBef>
          <a:spcPct val="20000"/>
        </a:spcBef>
        <a:spcAft>
          <a:spcPct val="0"/>
        </a:spcAft>
        <a:buChar char="•"/>
        <a:defRPr sz="3600">
          <a:solidFill>
            <a:schemeClr val="tx1"/>
          </a:solidFill>
          <a:latin typeface="+mn-lt"/>
          <a:ea typeface="+mn-ea"/>
          <a:cs typeface="+mn-cs"/>
        </a:defRPr>
      </a:lvl1pPr>
      <a:lvl2pPr marL="847725" indent="-327025" algn="l" defTabSz="1042988" rtl="0" eaLnBrk="1" fontAlgn="base" hangingPunct="1">
        <a:spcBef>
          <a:spcPct val="20000"/>
        </a:spcBef>
        <a:spcAft>
          <a:spcPct val="0"/>
        </a:spcAft>
        <a:buChar char="–"/>
        <a:defRPr sz="3200">
          <a:solidFill>
            <a:schemeClr val="tx1"/>
          </a:solidFill>
          <a:latin typeface="+mn-lt"/>
          <a:ea typeface="+mn-ea"/>
        </a:defRPr>
      </a:lvl2pPr>
      <a:lvl3pPr marL="1303338" indent="-260350" algn="l" defTabSz="1042988" rtl="0" eaLnBrk="1" fontAlgn="base" hangingPunct="1">
        <a:spcBef>
          <a:spcPct val="20000"/>
        </a:spcBef>
        <a:spcAft>
          <a:spcPct val="0"/>
        </a:spcAft>
        <a:buChar char="•"/>
        <a:defRPr sz="2700">
          <a:solidFill>
            <a:schemeClr val="tx1"/>
          </a:solidFill>
          <a:latin typeface="+mn-lt"/>
          <a:ea typeface="+mn-ea"/>
        </a:defRPr>
      </a:lvl3pPr>
      <a:lvl4pPr marL="1825625" indent="-261938" algn="l" defTabSz="1042988" rtl="0" eaLnBrk="1" fontAlgn="base" hangingPunct="1">
        <a:spcBef>
          <a:spcPct val="20000"/>
        </a:spcBef>
        <a:spcAft>
          <a:spcPct val="0"/>
        </a:spcAft>
        <a:buChar char="–"/>
        <a:defRPr sz="2300">
          <a:solidFill>
            <a:schemeClr val="tx1"/>
          </a:solidFill>
          <a:latin typeface="+mn-lt"/>
          <a:ea typeface="+mn-ea"/>
        </a:defRPr>
      </a:lvl4pPr>
      <a:lvl5pPr marL="2346325" indent="-260350" algn="l" defTabSz="1042988" rtl="0" eaLnBrk="1" fontAlgn="base" hangingPunct="1">
        <a:spcBef>
          <a:spcPct val="20000"/>
        </a:spcBef>
        <a:spcAft>
          <a:spcPct val="0"/>
        </a:spcAft>
        <a:buChar char="»"/>
        <a:defRPr sz="2300">
          <a:solidFill>
            <a:schemeClr val="tx1"/>
          </a:solidFill>
          <a:latin typeface="+mn-lt"/>
          <a:ea typeface="+mn-ea"/>
        </a:defRPr>
      </a:lvl5pPr>
      <a:lvl6pPr marL="2803525" indent="-260350" algn="l" defTabSz="1042988" rtl="0" eaLnBrk="1" fontAlgn="base" hangingPunct="1">
        <a:spcBef>
          <a:spcPct val="20000"/>
        </a:spcBef>
        <a:spcAft>
          <a:spcPct val="0"/>
        </a:spcAft>
        <a:buChar char="»"/>
        <a:defRPr sz="2300">
          <a:solidFill>
            <a:schemeClr val="tx1"/>
          </a:solidFill>
          <a:latin typeface="+mn-lt"/>
          <a:ea typeface="+mn-ea"/>
        </a:defRPr>
      </a:lvl6pPr>
      <a:lvl7pPr marL="3260725" indent="-260350" algn="l" defTabSz="1042988" rtl="0" eaLnBrk="1" fontAlgn="base" hangingPunct="1">
        <a:spcBef>
          <a:spcPct val="20000"/>
        </a:spcBef>
        <a:spcAft>
          <a:spcPct val="0"/>
        </a:spcAft>
        <a:buChar char="»"/>
        <a:defRPr sz="2300">
          <a:solidFill>
            <a:schemeClr val="tx1"/>
          </a:solidFill>
          <a:latin typeface="+mn-lt"/>
          <a:ea typeface="+mn-ea"/>
        </a:defRPr>
      </a:lvl7pPr>
      <a:lvl8pPr marL="3717925" indent="-260350" algn="l" defTabSz="1042988" rtl="0" eaLnBrk="1" fontAlgn="base" hangingPunct="1">
        <a:spcBef>
          <a:spcPct val="20000"/>
        </a:spcBef>
        <a:spcAft>
          <a:spcPct val="0"/>
        </a:spcAft>
        <a:buChar char="»"/>
        <a:defRPr sz="2300">
          <a:solidFill>
            <a:schemeClr val="tx1"/>
          </a:solidFill>
          <a:latin typeface="+mn-lt"/>
          <a:ea typeface="+mn-ea"/>
        </a:defRPr>
      </a:lvl8pPr>
      <a:lvl9pPr marL="4175125" indent="-260350" algn="l" defTabSz="1042988" rtl="0" eaLnBrk="1" fontAlgn="base" hangingPunct="1">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2.nphs.wales.nhs.uk:8080/PubHObservatoryProjDocs.nsf/3653c00e7bb6259d80256f27004900db/8f07eca88430077e80257c27005913a0/$FILE/Children%20and%20YP%20Profile%20Wales%20Health%20and%20Health%20Services%20(Eng).pdf" TargetMode="External"/><Relationship Id="rId1" Type="http://schemas.openxmlformats.org/officeDocument/2006/relationships/slideLayout" Target="../slideLayouts/slideLayout2.xml"/><Relationship Id="rId5" Type="http://schemas.openxmlformats.org/officeDocument/2006/relationships/hyperlink" Target="mailto:publichealthwalesobservatory@wales.nhs.uk" TargetMode="External"/><Relationship Id="rId4" Type="http://schemas.openxmlformats.org/officeDocument/2006/relationships/hyperlink" Target="http://www.wales.nhs.uk/sitesplus/922/page/69313"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GB"/>
              <a:t>Insert name of presentation on Master Slide</a:t>
            </a:r>
          </a:p>
        </p:txBody>
      </p:sp>
      <p:pic>
        <p:nvPicPr>
          <p:cNvPr id="6160"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p:spPr>
      </p:pic>
      <p:sp>
        <p:nvSpPr>
          <p:cNvPr id="6149" name="Rectangle 5"/>
          <p:cNvSpPr>
            <a:spLocks noGrp="1" noChangeArrowheads="1"/>
          </p:cNvSpPr>
          <p:nvPr>
            <p:ph type="title"/>
          </p:nvPr>
        </p:nvSpPr>
        <p:spPr>
          <a:xfrm>
            <a:off x="591791" y="5437609"/>
            <a:ext cx="9525000" cy="762000"/>
          </a:xfrm>
          <a:noFill/>
          <a:ln/>
        </p:spPr>
        <p:txBody>
          <a:bodyPr/>
          <a:lstStyle/>
          <a:p>
            <a:pPr>
              <a:spcBef>
                <a:spcPts val="0"/>
              </a:spcBef>
            </a:pPr>
            <a:r>
              <a:rPr lang="en-GB" sz="4400" dirty="0" smtClean="0">
                <a:solidFill>
                  <a:schemeClr val="bg1"/>
                </a:solidFill>
              </a:rPr>
              <a:t>Health of Children and Young People in Wales </a:t>
            </a:r>
            <a:br>
              <a:rPr lang="en-GB" sz="4400" dirty="0" smtClean="0">
                <a:solidFill>
                  <a:schemeClr val="bg1"/>
                </a:solidFill>
              </a:rPr>
            </a:br>
            <a:r>
              <a:rPr lang="en-GB" sz="3600" dirty="0" smtClean="0">
                <a:solidFill>
                  <a:schemeClr val="bg1"/>
                </a:solidFill>
              </a:rPr>
              <a:t>Health and use of health services indicator summary</a:t>
            </a:r>
            <a:endParaRPr lang="en-GB" sz="3600" dirty="0"/>
          </a:p>
        </p:txBody>
      </p:sp>
      <p:sp>
        <p:nvSpPr>
          <p:cNvPr id="6150" name="Rectangle 6"/>
          <p:cNvSpPr>
            <a:spLocks noChangeArrowheads="1"/>
          </p:cNvSpPr>
          <p:nvPr/>
        </p:nvSpPr>
        <p:spPr bwMode="auto">
          <a:xfrm>
            <a:off x="591791" y="3565401"/>
            <a:ext cx="9525000" cy="762000"/>
          </a:xfrm>
          <a:prstGeom prst="rect">
            <a:avLst/>
          </a:prstGeom>
          <a:noFill/>
          <a:ln w="9525">
            <a:noFill/>
            <a:miter lim="800000"/>
            <a:headEnd/>
            <a:tailEnd/>
          </a:ln>
        </p:spPr>
        <p:txBody>
          <a:bodyPr lIns="104287" tIns="52144" rIns="104287" bIns="52144" anchor="ctr"/>
          <a:lstStyle/>
          <a:p>
            <a:r>
              <a:rPr lang="en-GB" sz="2800" dirty="0" smtClean="0">
                <a:solidFill>
                  <a:schemeClr val="bg1"/>
                </a:solidFill>
                <a:latin typeface="Verdana" pitchFamily="1" charset="0"/>
              </a:rPr>
              <a:t>November 2013</a:t>
            </a:r>
            <a:endParaRPr lang="en-GB"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reporting being bullied in the last couple of months, 2009/10</a:t>
            </a:r>
          </a:p>
        </p:txBody>
      </p:sp>
      <p:sp>
        <p:nvSpPr>
          <p:cNvPr id="11" name="TextBox 10"/>
          <p:cNvSpPr txBox="1"/>
          <p:nvPr/>
        </p:nvSpPr>
        <p:spPr>
          <a:xfrm>
            <a:off x="6568455" y="6229697"/>
            <a:ext cx="3960440" cy="230832"/>
          </a:xfrm>
          <a:prstGeom prst="rect">
            <a:avLst/>
          </a:prstGeom>
          <a:noFill/>
        </p:spPr>
        <p:txBody>
          <a:bodyPr wrap="square" rtlCol="0">
            <a:spAutoFit/>
          </a:bodyPr>
          <a:lstStyle/>
          <a:p>
            <a:r>
              <a:rPr lang="en-GB" sz="900" dirty="0" smtClean="0">
                <a:latin typeface="+mn-lt"/>
              </a:rPr>
              <a:t>Produced by Public Health Wales Observatory, using HBSC (WG) </a:t>
            </a:r>
            <a:endParaRPr lang="en-GB" sz="900" dirty="0">
              <a:latin typeface="+mn-lt"/>
            </a:endParaRPr>
          </a:p>
        </p:txBody>
      </p:sp>
      <p:pic>
        <p:nvPicPr>
          <p:cNvPr id="8" name="Picture 7"/>
          <p:cNvPicPr/>
          <p:nvPr/>
        </p:nvPicPr>
        <p:blipFill>
          <a:blip r:embed="rId3" cstate="print"/>
          <a:srcRect t="10965"/>
          <a:stretch>
            <a:fillRect/>
          </a:stretch>
        </p:blipFill>
        <p:spPr bwMode="auto">
          <a:xfrm>
            <a:off x="2437217" y="1045121"/>
            <a:ext cx="5787422" cy="52565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Persons aged 12-24 admitted to hospital with a primary diagnosis of eating disorder, Wales, 2002-2011</a:t>
            </a:r>
          </a:p>
        </p:txBody>
      </p:sp>
      <p:sp>
        <p:nvSpPr>
          <p:cNvPr id="11" name="TextBox 10"/>
          <p:cNvSpPr txBox="1"/>
          <p:nvPr/>
        </p:nvSpPr>
        <p:spPr>
          <a:xfrm>
            <a:off x="5560343" y="6229697"/>
            <a:ext cx="4968552" cy="230832"/>
          </a:xfrm>
          <a:prstGeom prst="rect">
            <a:avLst/>
          </a:prstGeom>
          <a:noFill/>
        </p:spPr>
        <p:txBody>
          <a:bodyPr wrap="square" rtlCol="0">
            <a:spAutoFit/>
          </a:bodyPr>
          <a:lstStyle/>
          <a:p>
            <a:r>
              <a:rPr lang="en-GB" sz="900" dirty="0" smtClean="0">
                <a:latin typeface="+mn-lt"/>
              </a:rPr>
              <a:t>Produced by Public Health Wales Observatory, using PEDW (NWIS) &amp; MYE (ONS)</a:t>
            </a:r>
          </a:p>
        </p:txBody>
      </p:sp>
      <p:pic>
        <p:nvPicPr>
          <p:cNvPr id="7" name="Picture 6"/>
          <p:cNvPicPr/>
          <p:nvPr/>
        </p:nvPicPr>
        <p:blipFill>
          <a:blip r:embed="rId3" cstate="print"/>
          <a:srcRect t="13528"/>
          <a:stretch>
            <a:fillRect/>
          </a:stretch>
        </p:blipFill>
        <p:spPr bwMode="auto">
          <a:xfrm>
            <a:off x="1239863" y="1405161"/>
            <a:ext cx="8049359" cy="4360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253033"/>
            <a:ext cx="4464496" cy="1446550"/>
          </a:xfrm>
          <a:prstGeom prst="rect">
            <a:avLst/>
          </a:prstGeom>
          <a:noFill/>
        </p:spPr>
        <p:txBody>
          <a:bodyPr wrap="square" rtlCol="0">
            <a:spAutoFit/>
          </a:bodyPr>
          <a:lstStyle/>
          <a:p>
            <a:r>
              <a:rPr lang="en-GB" sz="2200" b="1" dirty="0" smtClean="0">
                <a:solidFill>
                  <a:srgbClr val="423F74"/>
                </a:solidFill>
                <a:latin typeface="+mj-lt"/>
              </a:rPr>
              <a:t>Estimated number of children and young people aged 5-16 with any mental health disorder, 2011</a:t>
            </a:r>
          </a:p>
        </p:txBody>
      </p:sp>
      <p:sp>
        <p:nvSpPr>
          <p:cNvPr id="11" name="TextBox 10"/>
          <p:cNvSpPr txBox="1"/>
          <p:nvPr/>
        </p:nvSpPr>
        <p:spPr>
          <a:xfrm>
            <a:off x="159743" y="6220405"/>
            <a:ext cx="4968552" cy="369332"/>
          </a:xfrm>
          <a:prstGeom prst="rect">
            <a:avLst/>
          </a:prstGeom>
          <a:noFill/>
        </p:spPr>
        <p:txBody>
          <a:bodyPr wrap="square" rtlCol="0">
            <a:spAutoFit/>
          </a:bodyPr>
          <a:lstStyle/>
          <a:p>
            <a:r>
              <a:rPr lang="en-GB" sz="900" dirty="0" smtClean="0">
                <a:latin typeface="+mn-lt"/>
              </a:rPr>
              <a:t>Produced by Public Health Wales Observatory, using </a:t>
            </a:r>
            <a:r>
              <a:rPr lang="en-GB" sz="900" dirty="0" smtClean="0"/>
              <a:t>Green et al (2004) &amp; MYE (ONS)</a:t>
            </a:r>
          </a:p>
          <a:p>
            <a:endParaRPr lang="en-GB" sz="900" dirty="0">
              <a:latin typeface="+mn-lt"/>
            </a:endParaRPr>
          </a:p>
        </p:txBody>
      </p:sp>
      <p:pic>
        <p:nvPicPr>
          <p:cNvPr id="1026" name="Picture 2"/>
          <p:cNvPicPr>
            <a:picLocks noChangeAspect="1" noChangeArrowheads="1"/>
          </p:cNvPicPr>
          <p:nvPr/>
        </p:nvPicPr>
        <p:blipFill>
          <a:blip r:embed="rId3" cstate="print"/>
          <a:srcRect/>
          <a:stretch>
            <a:fillRect/>
          </a:stretch>
        </p:blipFill>
        <p:spPr bwMode="auto">
          <a:xfrm>
            <a:off x="5287218" y="140171"/>
            <a:ext cx="4238625" cy="6305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181025"/>
            <a:ext cx="4464496" cy="1785104"/>
          </a:xfrm>
          <a:prstGeom prst="rect">
            <a:avLst/>
          </a:prstGeom>
          <a:noFill/>
        </p:spPr>
        <p:txBody>
          <a:bodyPr wrap="square" rtlCol="0">
            <a:spAutoFit/>
          </a:bodyPr>
          <a:lstStyle/>
          <a:p>
            <a:r>
              <a:rPr lang="en-GB" sz="2200" b="1" dirty="0" smtClean="0">
                <a:solidFill>
                  <a:srgbClr val="423F74"/>
                </a:solidFill>
                <a:latin typeface="+mj-lt"/>
              </a:rPr>
              <a:t>% of patients on primary care chronic conditions register with asthma, persons aged under 25, February 2012</a:t>
            </a:r>
          </a:p>
        </p:txBody>
      </p:sp>
      <p:sp>
        <p:nvSpPr>
          <p:cNvPr id="11" name="TextBox 10"/>
          <p:cNvSpPr txBox="1"/>
          <p:nvPr/>
        </p:nvSpPr>
        <p:spPr>
          <a:xfrm>
            <a:off x="159743" y="6229697"/>
            <a:ext cx="4248472" cy="230832"/>
          </a:xfrm>
          <a:prstGeom prst="rect">
            <a:avLst/>
          </a:prstGeom>
          <a:noFill/>
        </p:spPr>
        <p:txBody>
          <a:bodyPr wrap="square" rtlCol="0">
            <a:spAutoFit/>
          </a:bodyPr>
          <a:lstStyle/>
          <a:p>
            <a:r>
              <a:rPr lang="en-GB" sz="900" dirty="0" smtClean="0">
                <a:latin typeface="+mn-lt"/>
              </a:rPr>
              <a:t>Produced by Public Health Wales Observatory, using Audit+ (NWIS)</a:t>
            </a:r>
            <a:endParaRPr lang="en-GB" sz="900" dirty="0">
              <a:latin typeface="+mn-lt"/>
            </a:endParaRPr>
          </a:p>
        </p:txBody>
      </p:sp>
      <p:pic>
        <p:nvPicPr>
          <p:cNvPr id="7" name="Picture 6"/>
          <p:cNvPicPr/>
          <p:nvPr/>
        </p:nvPicPr>
        <p:blipFill>
          <a:blip r:embed="rId3" cstate="print"/>
          <a:srcRect t="9259" r="7222"/>
          <a:stretch>
            <a:fillRect/>
          </a:stretch>
        </p:blipFill>
        <p:spPr bwMode="auto">
          <a:xfrm>
            <a:off x="3976167" y="181025"/>
            <a:ext cx="6712471" cy="64457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Incidence of cancer*, persons aged 0-24, EASR per 100,000 population, 2007-11</a:t>
            </a:r>
          </a:p>
        </p:txBody>
      </p:sp>
      <p:sp>
        <p:nvSpPr>
          <p:cNvPr id="11" name="TextBox 10"/>
          <p:cNvSpPr txBox="1"/>
          <p:nvPr/>
        </p:nvSpPr>
        <p:spPr>
          <a:xfrm>
            <a:off x="4264199" y="6217822"/>
            <a:ext cx="6264696" cy="230832"/>
          </a:xfrm>
          <a:prstGeom prst="rect">
            <a:avLst/>
          </a:prstGeom>
          <a:noFill/>
        </p:spPr>
        <p:txBody>
          <a:bodyPr wrap="square" rtlCol="0">
            <a:spAutoFit/>
          </a:bodyPr>
          <a:lstStyle/>
          <a:p>
            <a:r>
              <a:rPr lang="en-GB" sz="900" dirty="0" smtClean="0">
                <a:latin typeface="+mn-lt"/>
              </a:rPr>
              <a:t>Produced by Public Health Wales Observatory, using MYE (ONS) &amp; cancer registrations (WCISU)</a:t>
            </a:r>
          </a:p>
        </p:txBody>
      </p:sp>
      <p:pic>
        <p:nvPicPr>
          <p:cNvPr id="10242" name="Picture 2"/>
          <p:cNvPicPr>
            <a:picLocks noChangeAspect="1" noChangeArrowheads="1"/>
          </p:cNvPicPr>
          <p:nvPr/>
        </p:nvPicPr>
        <p:blipFill>
          <a:blip r:embed="rId3" cstate="print"/>
          <a:srcRect t="17719"/>
          <a:stretch>
            <a:fillRect/>
          </a:stretch>
        </p:blipFill>
        <p:spPr bwMode="auto">
          <a:xfrm>
            <a:off x="1599903" y="1477169"/>
            <a:ext cx="6912768" cy="425659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6202"/>
            <a:ext cx="3312368" cy="1785104"/>
          </a:xfrm>
          <a:prstGeom prst="rect">
            <a:avLst/>
          </a:prstGeom>
          <a:noFill/>
        </p:spPr>
        <p:txBody>
          <a:bodyPr wrap="square" rtlCol="0">
            <a:spAutoFit/>
          </a:bodyPr>
          <a:lstStyle/>
          <a:p>
            <a:r>
              <a:rPr lang="en-GB" sz="2200" b="1" dirty="0" smtClean="0">
                <a:solidFill>
                  <a:srgbClr val="423F74"/>
                </a:solidFill>
                <a:latin typeface="+mj-lt"/>
              </a:rPr>
              <a:t>Cancer registration rates by cancer site for persons aged 0-24, Wales, 1998 - 2011</a:t>
            </a:r>
            <a:endParaRPr lang="en-GB" sz="2200" b="1" dirty="0">
              <a:solidFill>
                <a:srgbClr val="423F74"/>
              </a:solidFill>
              <a:latin typeface="+mj-lt"/>
            </a:endParaRPr>
          </a:p>
        </p:txBody>
      </p:sp>
      <p:sp>
        <p:nvSpPr>
          <p:cNvPr id="11" name="TextBox 10"/>
          <p:cNvSpPr txBox="1"/>
          <p:nvPr/>
        </p:nvSpPr>
        <p:spPr>
          <a:xfrm>
            <a:off x="144016" y="6085681"/>
            <a:ext cx="3328095" cy="369332"/>
          </a:xfrm>
          <a:prstGeom prst="rect">
            <a:avLst/>
          </a:prstGeom>
          <a:noFill/>
        </p:spPr>
        <p:txBody>
          <a:bodyPr wrap="square" rtlCol="0">
            <a:spAutoFit/>
          </a:bodyPr>
          <a:lstStyle/>
          <a:p>
            <a:r>
              <a:rPr lang="en-GB" sz="900" dirty="0" smtClean="0">
                <a:latin typeface="+mn-lt"/>
              </a:rPr>
              <a:t>Produced by Public Health Wales Observatory, using MYE (ONS) &amp; cancer registrations (WCISU)</a:t>
            </a:r>
            <a:endParaRPr lang="en-GB" sz="900" dirty="0">
              <a:latin typeface="+mn-lt"/>
            </a:endParaRPr>
          </a:p>
        </p:txBody>
      </p:sp>
      <p:pic>
        <p:nvPicPr>
          <p:cNvPr id="8" name="Picture 7"/>
          <p:cNvPicPr/>
          <p:nvPr/>
        </p:nvPicPr>
        <p:blipFill>
          <a:blip r:embed="rId3" cstate="print"/>
          <a:srcRect t="6569"/>
          <a:stretch>
            <a:fillRect/>
          </a:stretch>
        </p:blipFill>
        <p:spPr bwMode="auto">
          <a:xfrm>
            <a:off x="3400102" y="246835"/>
            <a:ext cx="7288535" cy="61988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Cancer registration rates by age and sex, Wales, 1998-2011</a:t>
            </a:r>
          </a:p>
        </p:txBody>
      </p:sp>
      <p:sp>
        <p:nvSpPr>
          <p:cNvPr id="11" name="TextBox 10"/>
          <p:cNvSpPr txBox="1"/>
          <p:nvPr/>
        </p:nvSpPr>
        <p:spPr>
          <a:xfrm>
            <a:off x="4552231" y="6229697"/>
            <a:ext cx="5976664" cy="230832"/>
          </a:xfrm>
          <a:prstGeom prst="rect">
            <a:avLst/>
          </a:prstGeom>
          <a:noFill/>
        </p:spPr>
        <p:txBody>
          <a:bodyPr wrap="square" rtlCol="0">
            <a:spAutoFit/>
          </a:bodyPr>
          <a:lstStyle/>
          <a:p>
            <a:r>
              <a:rPr lang="en-GB" sz="900" dirty="0" smtClean="0">
                <a:latin typeface="+mn-lt"/>
              </a:rPr>
              <a:t>Produced by Public Health Wales Observatory, using MYE (ONS) &amp; cancer registrations (WCISU)</a:t>
            </a:r>
          </a:p>
        </p:txBody>
      </p:sp>
      <p:pic>
        <p:nvPicPr>
          <p:cNvPr id="8" name="Picture 7"/>
          <p:cNvPicPr/>
          <p:nvPr/>
        </p:nvPicPr>
        <p:blipFill>
          <a:blip r:embed="rId3" cstate="print"/>
          <a:srcRect t="9157"/>
          <a:stretch>
            <a:fillRect/>
          </a:stretch>
        </p:blipFill>
        <p:spPr bwMode="auto">
          <a:xfrm>
            <a:off x="1311871" y="1117129"/>
            <a:ext cx="7811319" cy="48918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253033"/>
            <a:ext cx="10297144" cy="430887"/>
          </a:xfrm>
          <a:prstGeom prst="rect">
            <a:avLst/>
          </a:prstGeom>
          <a:noFill/>
        </p:spPr>
        <p:txBody>
          <a:bodyPr wrap="square" rtlCol="0">
            <a:spAutoFit/>
          </a:bodyPr>
          <a:lstStyle/>
          <a:p>
            <a:r>
              <a:rPr lang="en-GB" sz="2200" b="1" dirty="0" smtClean="0">
                <a:solidFill>
                  <a:srgbClr val="423F74"/>
                </a:solidFill>
                <a:latin typeface="+mj-lt"/>
              </a:rPr>
              <a:t>Cases of congenital anomalies, EUROCAT definition, 1998-2011</a:t>
            </a:r>
            <a:endParaRPr lang="en-GB" sz="2200" b="1" dirty="0">
              <a:solidFill>
                <a:srgbClr val="423F74"/>
              </a:solidFill>
              <a:latin typeface="+mj-lt"/>
            </a:endParaRPr>
          </a:p>
        </p:txBody>
      </p:sp>
      <p:sp>
        <p:nvSpPr>
          <p:cNvPr id="12" name="TextBox 11"/>
          <p:cNvSpPr txBox="1"/>
          <p:nvPr/>
        </p:nvSpPr>
        <p:spPr>
          <a:xfrm>
            <a:off x="231751" y="613073"/>
            <a:ext cx="10081120" cy="369332"/>
          </a:xfrm>
          <a:prstGeom prst="rect">
            <a:avLst/>
          </a:prstGeom>
          <a:noFill/>
        </p:spPr>
        <p:txBody>
          <a:bodyPr wrap="square" rtlCol="0">
            <a:spAutoFit/>
          </a:bodyPr>
          <a:lstStyle/>
          <a:p>
            <a:r>
              <a:rPr lang="en-GB" sz="1800" dirty="0" smtClean="0">
                <a:solidFill>
                  <a:srgbClr val="423F74"/>
                </a:solidFill>
                <a:latin typeface="+mn-lt"/>
              </a:rPr>
              <a:t>Local authority, gross rate per 10,000 total births</a:t>
            </a:r>
            <a:endParaRPr lang="en-GB" sz="1800" dirty="0">
              <a:solidFill>
                <a:srgbClr val="423F74"/>
              </a:solidFill>
              <a:latin typeface="+mn-lt"/>
            </a:endParaRPr>
          </a:p>
        </p:txBody>
      </p:sp>
      <p:pic>
        <p:nvPicPr>
          <p:cNvPr id="2052" name="Picture 4" descr="20130318_GrossRateMap_EUROCAT_RH_LowRes_v1a"/>
          <p:cNvPicPr>
            <a:picLocks noChangeAspect="1" noChangeArrowheads="1"/>
          </p:cNvPicPr>
          <p:nvPr/>
        </p:nvPicPr>
        <p:blipFill>
          <a:blip r:embed="rId3" cstate="print"/>
          <a:srcRect t="8613" b="34888"/>
          <a:stretch>
            <a:fillRect/>
          </a:stretch>
        </p:blipFill>
        <p:spPr bwMode="auto">
          <a:xfrm>
            <a:off x="2237907" y="1045121"/>
            <a:ext cx="6778820" cy="54034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Selected cases of congenital anomalies, year of end of pregnancy between 1998 and 2006</a:t>
            </a:r>
          </a:p>
        </p:txBody>
      </p:sp>
      <p:sp>
        <p:nvSpPr>
          <p:cNvPr id="11" name="TextBox 10"/>
          <p:cNvSpPr txBox="1"/>
          <p:nvPr/>
        </p:nvSpPr>
        <p:spPr>
          <a:xfrm>
            <a:off x="5488335" y="6229697"/>
            <a:ext cx="5112568" cy="230832"/>
          </a:xfrm>
          <a:prstGeom prst="rect">
            <a:avLst/>
          </a:prstGeom>
          <a:noFill/>
        </p:spPr>
        <p:txBody>
          <a:bodyPr wrap="square" rtlCol="0">
            <a:spAutoFit/>
          </a:bodyPr>
          <a:lstStyle/>
          <a:p>
            <a:r>
              <a:rPr lang="en-GB" sz="900" dirty="0" smtClean="0">
                <a:latin typeface="+mn-lt"/>
              </a:rPr>
              <a:t>Produced by Public Health Wales Observatory, using CARIS (PHW) &amp; MYE (ONS)</a:t>
            </a:r>
          </a:p>
        </p:txBody>
      </p:sp>
      <p:pic>
        <p:nvPicPr>
          <p:cNvPr id="2050" name="Picture 2"/>
          <p:cNvPicPr>
            <a:picLocks noChangeAspect="1" noChangeArrowheads="1"/>
          </p:cNvPicPr>
          <p:nvPr/>
        </p:nvPicPr>
        <p:blipFill>
          <a:blip r:embed="rId3" cstate="print"/>
          <a:srcRect t="9846"/>
          <a:stretch>
            <a:fillRect/>
          </a:stretch>
        </p:blipFill>
        <p:spPr bwMode="auto">
          <a:xfrm>
            <a:off x="1239862" y="1333153"/>
            <a:ext cx="7544329" cy="38164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cstate="print"/>
          <a:srcRect t="9615"/>
          <a:stretch>
            <a:fillRect/>
          </a:stretch>
        </p:blipFill>
        <p:spPr bwMode="auto">
          <a:xfrm>
            <a:off x="2824039" y="901104"/>
            <a:ext cx="5184576" cy="5451344"/>
          </a:xfrm>
          <a:prstGeom prst="rect">
            <a:avLst/>
          </a:prstGeom>
          <a:noFill/>
          <a:ln w="9525">
            <a:noFill/>
            <a:miter lim="800000"/>
            <a:headEnd/>
            <a:tailEnd/>
          </a:ln>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253033"/>
            <a:ext cx="10225136" cy="769441"/>
          </a:xfrm>
          <a:prstGeom prst="rect">
            <a:avLst/>
          </a:prstGeom>
          <a:noFill/>
        </p:spPr>
        <p:txBody>
          <a:bodyPr wrap="square" rtlCol="0">
            <a:spAutoFit/>
          </a:bodyPr>
          <a:lstStyle/>
          <a:p>
            <a:r>
              <a:rPr lang="en-GB" sz="2200" b="1" dirty="0" smtClean="0">
                <a:solidFill>
                  <a:srgbClr val="423F74"/>
                </a:solidFill>
                <a:latin typeface="+mj-lt"/>
              </a:rPr>
              <a:t>Average number of decayed, missing or filled teeth, children aged 5 years, 2011/12</a:t>
            </a:r>
            <a:endParaRPr lang="en-GB" sz="2200" b="1" dirty="0">
              <a:solidFill>
                <a:srgbClr val="423F74"/>
              </a:solidFill>
              <a:latin typeface="+mj-lt"/>
            </a:endParaRPr>
          </a:p>
        </p:txBody>
      </p:sp>
      <p:sp>
        <p:nvSpPr>
          <p:cNvPr id="11" name="TextBox 10"/>
          <p:cNvSpPr txBox="1"/>
          <p:nvPr/>
        </p:nvSpPr>
        <p:spPr>
          <a:xfrm>
            <a:off x="6496447" y="6286897"/>
            <a:ext cx="3960440" cy="230832"/>
          </a:xfrm>
          <a:prstGeom prst="rect">
            <a:avLst/>
          </a:prstGeom>
          <a:noFill/>
        </p:spPr>
        <p:txBody>
          <a:bodyPr wrap="square" rtlCol="0">
            <a:spAutoFit/>
          </a:bodyPr>
          <a:lstStyle/>
          <a:p>
            <a:r>
              <a:rPr lang="en-GB" sz="900" dirty="0" smtClean="0">
                <a:latin typeface="+mn-lt"/>
              </a:rPr>
              <a:t>Produced by Public Health Wales Observatory, using WOHIU</a:t>
            </a:r>
            <a:endParaRPr lang="en-GB" sz="900" dirty="0">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3075" name="Rectangle 2"/>
          <p:cNvSpPr>
            <a:spLocks noGrp="1" noChangeArrowheads="1"/>
          </p:cNvSpPr>
          <p:nvPr>
            <p:ph type="body" idx="1"/>
          </p:nvPr>
        </p:nvSpPr>
        <p:spPr>
          <a:xfrm>
            <a:off x="736600" y="1693863"/>
            <a:ext cx="9085263" cy="3600450"/>
          </a:xfrm>
          <a:solidFill>
            <a:schemeClr val="bg1"/>
          </a:solidFill>
        </p:spPr>
        <p:txBody>
          <a:bodyPr/>
          <a:lstStyle/>
          <a:p>
            <a:pPr eaLnBrk="1" hangingPunct="1">
              <a:lnSpc>
                <a:spcPct val="80000"/>
              </a:lnSpc>
              <a:buFontTx/>
              <a:buNone/>
            </a:pPr>
            <a:r>
              <a:rPr lang="en-US" sz="2400" b="1" dirty="0" smtClean="0"/>
              <a:t>© 2013 Public Health Wales NHS Trust</a:t>
            </a:r>
          </a:p>
          <a:p>
            <a:pPr eaLnBrk="1" hangingPunct="1">
              <a:lnSpc>
                <a:spcPct val="80000"/>
              </a:lnSpc>
            </a:pPr>
            <a:endParaRPr lang="en-US" sz="2400" b="1" dirty="0" smtClean="0"/>
          </a:p>
          <a:p>
            <a:pPr eaLnBrk="1" hangingPunct="1">
              <a:lnSpc>
                <a:spcPct val="80000"/>
              </a:lnSpc>
            </a:pPr>
            <a:r>
              <a:rPr lang="en-US" sz="2000" dirty="0" smtClean="0"/>
              <a:t>Material contained in this document may be reproduced without prior permission provided it is done so accurately and is not used in a misleading context.</a:t>
            </a:r>
          </a:p>
          <a:p>
            <a:pPr eaLnBrk="1" hangingPunct="1">
              <a:lnSpc>
                <a:spcPct val="80000"/>
              </a:lnSpc>
            </a:pPr>
            <a:endParaRPr lang="en-US" sz="2000" dirty="0" smtClean="0"/>
          </a:p>
          <a:p>
            <a:pPr eaLnBrk="1" hangingPunct="1">
              <a:lnSpc>
                <a:spcPct val="80000"/>
              </a:lnSpc>
            </a:pPr>
            <a:r>
              <a:rPr lang="en-US" sz="2000" dirty="0" smtClean="0"/>
              <a:t>Acknowledgement to Public Health Wales NHS Trust to be stated.</a:t>
            </a:r>
          </a:p>
          <a:p>
            <a:pPr eaLnBrk="1" hangingPunct="1">
              <a:lnSpc>
                <a:spcPct val="80000"/>
              </a:lnSpc>
            </a:pPr>
            <a:endParaRPr lang="en-US" sz="2000" dirty="0" smtClean="0"/>
          </a:p>
          <a:p>
            <a:pPr eaLnBrk="1" hangingPunct="1">
              <a:lnSpc>
                <a:spcPct val="80000"/>
              </a:lnSpc>
            </a:pPr>
            <a:r>
              <a:rPr lang="en-US" sz="2000" dirty="0" smtClean="0"/>
              <a:t>Copyright in the typographical arrangement, design and layout belongs to Public Health Wales NHS Trust. </a:t>
            </a:r>
          </a:p>
        </p:txBody>
      </p:sp>
      <p:sp>
        <p:nvSpPr>
          <p:cNvPr id="3076" name="Rectangle 3"/>
          <p:cNvSpPr>
            <a:spLocks noGrp="1" noChangeArrowheads="1"/>
          </p:cNvSpPr>
          <p:nvPr>
            <p:ph type="title"/>
          </p:nvPr>
        </p:nvSpPr>
        <p:spPr>
          <a:xfrm>
            <a:off x="808038" y="757238"/>
            <a:ext cx="9272587" cy="360362"/>
          </a:xfrm>
        </p:spPr>
        <p:txBody>
          <a:bodyPr/>
          <a:lstStyle/>
          <a:p>
            <a:pPr eaLnBrk="1" hangingPunct="1"/>
            <a:r>
              <a:rPr lang="en-US" sz="2800" b="1" smtClean="0">
                <a:latin typeface="Verdana" pitchFamily="34" charset="0"/>
              </a:rPr>
              <a:t>Copyright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253033"/>
            <a:ext cx="10081120" cy="769441"/>
          </a:xfrm>
          <a:prstGeom prst="rect">
            <a:avLst/>
          </a:prstGeom>
          <a:noFill/>
        </p:spPr>
        <p:txBody>
          <a:bodyPr wrap="square" rtlCol="0">
            <a:spAutoFit/>
          </a:bodyPr>
          <a:lstStyle/>
          <a:p>
            <a:r>
              <a:rPr lang="en-GB" sz="2200" b="1" dirty="0" smtClean="0">
                <a:solidFill>
                  <a:srgbClr val="423F74"/>
                </a:solidFill>
                <a:latin typeface="+mj-lt"/>
              </a:rPr>
              <a:t>Average number of decayed, missing or filled teeth, children aged 5 years, 2011/12</a:t>
            </a:r>
          </a:p>
        </p:txBody>
      </p:sp>
      <p:sp>
        <p:nvSpPr>
          <p:cNvPr id="12" name="TextBox 11"/>
          <p:cNvSpPr txBox="1"/>
          <p:nvPr/>
        </p:nvSpPr>
        <p:spPr>
          <a:xfrm>
            <a:off x="231751" y="973113"/>
            <a:ext cx="10081120" cy="369332"/>
          </a:xfrm>
          <a:prstGeom prst="rect">
            <a:avLst/>
          </a:prstGeom>
          <a:noFill/>
        </p:spPr>
        <p:txBody>
          <a:bodyPr wrap="square" rtlCol="0">
            <a:spAutoFit/>
          </a:bodyPr>
          <a:lstStyle/>
          <a:p>
            <a:r>
              <a:rPr lang="en-GB" sz="1800" dirty="0" smtClean="0">
                <a:solidFill>
                  <a:srgbClr val="423F74"/>
                </a:solidFill>
                <a:latin typeface="+mn-lt"/>
              </a:rPr>
              <a:t>2001 USOA, average</a:t>
            </a:r>
            <a:endParaRPr lang="en-GB" sz="1800" dirty="0">
              <a:solidFill>
                <a:srgbClr val="423F74"/>
              </a:solidFill>
              <a:latin typeface="+mn-lt"/>
            </a:endParaRPr>
          </a:p>
        </p:txBody>
      </p:sp>
      <p:pic>
        <p:nvPicPr>
          <p:cNvPr id="3074" name="Picture 2" descr="20130502_DMFT_5yearolds_RH_LowRes_1c.jpg"/>
          <p:cNvPicPr>
            <a:picLocks noChangeAspect="1" noChangeArrowheads="1"/>
          </p:cNvPicPr>
          <p:nvPr/>
        </p:nvPicPr>
        <p:blipFill>
          <a:blip r:embed="rId3" cstate="print"/>
          <a:srcRect t="8335" r="18901" b="34117"/>
          <a:stretch>
            <a:fillRect/>
          </a:stretch>
        </p:blipFill>
        <p:spPr bwMode="auto">
          <a:xfrm>
            <a:off x="3999917" y="685081"/>
            <a:ext cx="5748270" cy="57619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who reported brushing their teeth more than once a day, 2009/10</a:t>
            </a:r>
          </a:p>
        </p:txBody>
      </p:sp>
      <p:sp>
        <p:nvSpPr>
          <p:cNvPr id="11" name="TextBox 10"/>
          <p:cNvSpPr txBox="1"/>
          <p:nvPr/>
        </p:nvSpPr>
        <p:spPr>
          <a:xfrm>
            <a:off x="6568455" y="6229697"/>
            <a:ext cx="3960440" cy="230832"/>
          </a:xfrm>
          <a:prstGeom prst="rect">
            <a:avLst/>
          </a:prstGeom>
          <a:noFill/>
        </p:spPr>
        <p:txBody>
          <a:bodyPr wrap="square" rtlCol="0">
            <a:spAutoFit/>
          </a:bodyPr>
          <a:lstStyle/>
          <a:p>
            <a:r>
              <a:rPr lang="en-GB" sz="900" dirty="0" smtClean="0">
                <a:latin typeface="+mn-lt"/>
              </a:rPr>
              <a:t>Produced by Public Health Wales Observatory, using HBSC (WG) </a:t>
            </a:r>
            <a:endParaRPr lang="en-GB" sz="900" dirty="0">
              <a:latin typeface="+mn-lt"/>
            </a:endParaRPr>
          </a:p>
        </p:txBody>
      </p:sp>
      <p:pic>
        <p:nvPicPr>
          <p:cNvPr id="8" name="Picture 7"/>
          <p:cNvPicPr/>
          <p:nvPr/>
        </p:nvPicPr>
        <p:blipFill>
          <a:blip r:embed="rId3" cstate="print"/>
          <a:srcRect t="11184"/>
          <a:stretch>
            <a:fillRect/>
          </a:stretch>
        </p:blipFill>
        <p:spPr bwMode="auto">
          <a:xfrm>
            <a:off x="2258422" y="1117129"/>
            <a:ext cx="5750193" cy="52099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Rate per 1,000 of all attendances* to emergency departments in Wales by Welsh Residents, 2011</a:t>
            </a:r>
          </a:p>
        </p:txBody>
      </p:sp>
      <p:sp>
        <p:nvSpPr>
          <p:cNvPr id="11" name="TextBox 10"/>
          <p:cNvSpPr txBox="1"/>
          <p:nvPr/>
        </p:nvSpPr>
        <p:spPr>
          <a:xfrm>
            <a:off x="6424439" y="6229697"/>
            <a:ext cx="4104456" cy="230832"/>
          </a:xfrm>
          <a:prstGeom prst="rect">
            <a:avLst/>
          </a:prstGeom>
          <a:noFill/>
        </p:spPr>
        <p:txBody>
          <a:bodyPr wrap="square" rtlCol="0">
            <a:spAutoFit/>
          </a:bodyPr>
          <a:lstStyle/>
          <a:p>
            <a:r>
              <a:rPr lang="en-GB" sz="900" dirty="0" smtClean="0">
                <a:latin typeface="+mn-lt"/>
              </a:rPr>
              <a:t>Produced by Public Health Wales Observatory, using EDDS(NWIS) </a:t>
            </a:r>
            <a:endParaRPr lang="en-GB" sz="900" dirty="0">
              <a:latin typeface="+mn-lt"/>
            </a:endParaRPr>
          </a:p>
        </p:txBody>
      </p:sp>
      <p:pic>
        <p:nvPicPr>
          <p:cNvPr id="1026" name="Picture 2"/>
          <p:cNvPicPr>
            <a:picLocks noChangeAspect="1" noChangeArrowheads="1"/>
          </p:cNvPicPr>
          <p:nvPr/>
        </p:nvPicPr>
        <p:blipFill>
          <a:blip r:embed="rId3" cstate="print"/>
          <a:srcRect t="20421"/>
          <a:stretch>
            <a:fillRect/>
          </a:stretch>
        </p:blipFill>
        <p:spPr bwMode="auto">
          <a:xfrm>
            <a:off x="1576031" y="1837209"/>
            <a:ext cx="7656720" cy="33123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Repeat attendances* to emergency departments, persons aged 0-24, Wales, 2011</a:t>
            </a:r>
          </a:p>
        </p:txBody>
      </p:sp>
      <p:sp>
        <p:nvSpPr>
          <p:cNvPr id="11" name="TextBox 10"/>
          <p:cNvSpPr txBox="1"/>
          <p:nvPr/>
        </p:nvSpPr>
        <p:spPr>
          <a:xfrm>
            <a:off x="6280423" y="6229697"/>
            <a:ext cx="4248472" cy="230832"/>
          </a:xfrm>
          <a:prstGeom prst="rect">
            <a:avLst/>
          </a:prstGeom>
          <a:noFill/>
        </p:spPr>
        <p:txBody>
          <a:bodyPr wrap="square" rtlCol="0">
            <a:spAutoFit/>
          </a:bodyPr>
          <a:lstStyle/>
          <a:p>
            <a:r>
              <a:rPr lang="en-GB" sz="900" dirty="0" smtClean="0">
                <a:latin typeface="+mn-lt"/>
              </a:rPr>
              <a:t>Produced by Public Health Wales Observatory, using EDDS (NWIS) </a:t>
            </a:r>
            <a:endParaRPr lang="en-GB" sz="900" dirty="0">
              <a:latin typeface="+mn-lt"/>
            </a:endParaRPr>
          </a:p>
        </p:txBody>
      </p:sp>
      <p:pic>
        <p:nvPicPr>
          <p:cNvPr id="4098" name="Picture 2"/>
          <p:cNvPicPr>
            <a:picLocks noChangeAspect="1" noChangeArrowheads="1"/>
          </p:cNvPicPr>
          <p:nvPr/>
        </p:nvPicPr>
        <p:blipFill>
          <a:blip r:embed="rId3" cstate="print"/>
          <a:srcRect/>
          <a:stretch>
            <a:fillRect/>
          </a:stretch>
        </p:blipFill>
        <p:spPr bwMode="auto">
          <a:xfrm>
            <a:off x="519783" y="2408489"/>
            <a:ext cx="9505056" cy="20210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Emergency department attendees, rate per 1,000, Wales, 2011</a:t>
            </a:r>
          </a:p>
        </p:txBody>
      </p:sp>
      <p:sp>
        <p:nvSpPr>
          <p:cNvPr id="11" name="TextBox 10"/>
          <p:cNvSpPr txBox="1"/>
          <p:nvPr/>
        </p:nvSpPr>
        <p:spPr>
          <a:xfrm>
            <a:off x="6280423" y="6229697"/>
            <a:ext cx="4248472" cy="230832"/>
          </a:xfrm>
          <a:prstGeom prst="rect">
            <a:avLst/>
          </a:prstGeom>
          <a:noFill/>
        </p:spPr>
        <p:txBody>
          <a:bodyPr wrap="square" rtlCol="0">
            <a:spAutoFit/>
          </a:bodyPr>
          <a:lstStyle/>
          <a:p>
            <a:r>
              <a:rPr lang="en-GB" sz="900" dirty="0" smtClean="0">
                <a:latin typeface="+mn-lt"/>
              </a:rPr>
              <a:t>Produced by Public Health Wales Observatory, using EDDS (NWIS) </a:t>
            </a:r>
            <a:endParaRPr lang="en-GB" sz="900" dirty="0">
              <a:latin typeface="+mn-lt"/>
            </a:endParaRPr>
          </a:p>
        </p:txBody>
      </p:sp>
      <p:pic>
        <p:nvPicPr>
          <p:cNvPr id="5122" name="Picture 2"/>
          <p:cNvPicPr>
            <a:picLocks noChangeAspect="1" noChangeArrowheads="1"/>
          </p:cNvPicPr>
          <p:nvPr/>
        </p:nvPicPr>
        <p:blipFill>
          <a:blip r:embed="rId3" cstate="print"/>
          <a:srcRect t="17304"/>
          <a:stretch>
            <a:fillRect/>
          </a:stretch>
        </p:blipFill>
        <p:spPr bwMode="auto">
          <a:xfrm>
            <a:off x="231751" y="1981225"/>
            <a:ext cx="10224265" cy="279071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6202"/>
            <a:ext cx="9937104" cy="769441"/>
          </a:xfrm>
          <a:prstGeom prst="rect">
            <a:avLst/>
          </a:prstGeom>
          <a:noFill/>
        </p:spPr>
        <p:txBody>
          <a:bodyPr wrap="square" rtlCol="0">
            <a:spAutoFit/>
          </a:bodyPr>
          <a:lstStyle/>
          <a:p>
            <a:r>
              <a:rPr lang="en-GB" sz="2200" b="1" dirty="0" smtClean="0">
                <a:solidFill>
                  <a:srgbClr val="423F74"/>
                </a:solidFill>
                <a:latin typeface="+mj-lt"/>
              </a:rPr>
              <a:t>Emergency admissions*, persons aged 0-24, EASR per 1,000, 2011</a:t>
            </a:r>
            <a:endParaRPr lang="en-GB" sz="2200" b="1" dirty="0">
              <a:solidFill>
                <a:srgbClr val="423F74"/>
              </a:solidFill>
              <a:latin typeface="+mj-lt"/>
            </a:endParaRPr>
          </a:p>
        </p:txBody>
      </p:sp>
      <p:pic>
        <p:nvPicPr>
          <p:cNvPr id="6146" name="Picture 2"/>
          <p:cNvPicPr>
            <a:picLocks noChangeAspect="1" noChangeArrowheads="1"/>
          </p:cNvPicPr>
          <p:nvPr/>
        </p:nvPicPr>
        <p:blipFill>
          <a:blip r:embed="rId3" cstate="print"/>
          <a:srcRect t="8113"/>
          <a:stretch>
            <a:fillRect/>
          </a:stretch>
        </p:blipFill>
        <p:spPr bwMode="auto">
          <a:xfrm>
            <a:off x="2580965" y="757089"/>
            <a:ext cx="4923594" cy="5650098"/>
          </a:xfrm>
          <a:prstGeom prst="rect">
            <a:avLst/>
          </a:prstGeom>
          <a:noFill/>
        </p:spPr>
      </p:pic>
      <p:sp>
        <p:nvSpPr>
          <p:cNvPr id="11" name="TextBox 10"/>
          <p:cNvSpPr txBox="1"/>
          <p:nvPr/>
        </p:nvSpPr>
        <p:spPr>
          <a:xfrm>
            <a:off x="5472608" y="6229697"/>
            <a:ext cx="5056287" cy="230832"/>
          </a:xfrm>
          <a:prstGeom prst="rect">
            <a:avLst/>
          </a:prstGeom>
          <a:noFill/>
        </p:spPr>
        <p:txBody>
          <a:bodyPr wrap="square" rtlCol="0">
            <a:spAutoFit/>
          </a:bodyPr>
          <a:lstStyle/>
          <a:p>
            <a:r>
              <a:rPr lang="en-GB" sz="900" dirty="0" smtClean="0">
                <a:latin typeface="+mn-lt"/>
              </a:rPr>
              <a:t>Produced by Public Health Wales Observatory, using PEDW (NWIS) &amp; MYE (ONS) </a:t>
            </a:r>
            <a:endParaRPr lang="en-GB" sz="900" dirty="0">
              <a:latin typeface="+mn-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253033"/>
            <a:ext cx="10081120" cy="430887"/>
          </a:xfrm>
          <a:prstGeom prst="rect">
            <a:avLst/>
          </a:prstGeom>
          <a:noFill/>
        </p:spPr>
        <p:txBody>
          <a:bodyPr wrap="square" rtlCol="0">
            <a:spAutoFit/>
          </a:bodyPr>
          <a:lstStyle/>
          <a:p>
            <a:r>
              <a:rPr lang="en-GB" sz="2200" b="1" dirty="0" smtClean="0">
                <a:solidFill>
                  <a:srgbClr val="423F74"/>
                </a:solidFill>
                <a:latin typeface="+mj-lt"/>
              </a:rPr>
              <a:t>Emergency admissions for persons aged 0-24, 2011</a:t>
            </a:r>
          </a:p>
        </p:txBody>
      </p:sp>
      <p:sp>
        <p:nvSpPr>
          <p:cNvPr id="12" name="TextBox 11"/>
          <p:cNvSpPr txBox="1"/>
          <p:nvPr/>
        </p:nvSpPr>
        <p:spPr>
          <a:xfrm>
            <a:off x="231751" y="613073"/>
            <a:ext cx="10081120" cy="369332"/>
          </a:xfrm>
          <a:prstGeom prst="rect">
            <a:avLst/>
          </a:prstGeom>
          <a:noFill/>
        </p:spPr>
        <p:txBody>
          <a:bodyPr wrap="square" rtlCol="0">
            <a:spAutoFit/>
          </a:bodyPr>
          <a:lstStyle/>
          <a:p>
            <a:r>
              <a:rPr lang="en-GB" sz="1800" dirty="0" smtClean="0">
                <a:solidFill>
                  <a:srgbClr val="423F74"/>
                </a:solidFill>
                <a:latin typeface="+mn-lt"/>
              </a:rPr>
              <a:t>2001 MSOA, EASR per 1,000</a:t>
            </a:r>
            <a:endParaRPr lang="en-GB" sz="1800" dirty="0">
              <a:solidFill>
                <a:srgbClr val="423F74"/>
              </a:solidFill>
              <a:latin typeface="+mn-lt"/>
            </a:endParaRPr>
          </a:p>
        </p:txBody>
      </p:sp>
      <p:pic>
        <p:nvPicPr>
          <p:cNvPr id="7170" name="Picture 2" descr="20130730_MSOAEmergencyAdmissions_LowRes_v1a.jpg"/>
          <p:cNvPicPr>
            <a:picLocks noChangeAspect="1" noChangeArrowheads="1"/>
          </p:cNvPicPr>
          <p:nvPr/>
        </p:nvPicPr>
        <p:blipFill>
          <a:blip r:embed="rId3" cstate="print"/>
          <a:srcRect t="8337" r="18280" b="33725"/>
          <a:stretch>
            <a:fillRect/>
          </a:stretch>
        </p:blipFill>
        <p:spPr bwMode="auto">
          <a:xfrm>
            <a:off x="3688135" y="685081"/>
            <a:ext cx="5760640" cy="57734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Emergency admissions* by deprivation fifth, persons aged 0-24, Wales, EASR per 1,000, 2011</a:t>
            </a:r>
          </a:p>
        </p:txBody>
      </p:sp>
      <p:sp>
        <p:nvSpPr>
          <p:cNvPr id="11" name="TextBox 10"/>
          <p:cNvSpPr txBox="1"/>
          <p:nvPr/>
        </p:nvSpPr>
        <p:spPr>
          <a:xfrm>
            <a:off x="4336207" y="6229697"/>
            <a:ext cx="6192688" cy="230832"/>
          </a:xfrm>
          <a:prstGeom prst="rect">
            <a:avLst/>
          </a:prstGeom>
          <a:noFill/>
        </p:spPr>
        <p:txBody>
          <a:bodyPr wrap="square" rtlCol="0">
            <a:spAutoFit/>
          </a:bodyPr>
          <a:lstStyle/>
          <a:p>
            <a:r>
              <a:rPr lang="en-GB" sz="900" dirty="0" smtClean="0">
                <a:latin typeface="+mn-lt"/>
              </a:rPr>
              <a:t>Produced by Public Health Wales Observatory, using PEDW (NWIS), MYE (ONS) &amp; WIMD 2011 (WG)</a:t>
            </a:r>
          </a:p>
        </p:txBody>
      </p:sp>
      <p:pic>
        <p:nvPicPr>
          <p:cNvPr id="2051" name="Picture 3"/>
          <p:cNvPicPr>
            <a:picLocks noChangeAspect="1" noChangeArrowheads="1"/>
          </p:cNvPicPr>
          <p:nvPr/>
        </p:nvPicPr>
        <p:blipFill>
          <a:blip r:embed="rId3" cstate="print"/>
          <a:srcRect t="21472"/>
          <a:stretch>
            <a:fillRect/>
          </a:stretch>
        </p:blipFill>
        <p:spPr bwMode="auto">
          <a:xfrm>
            <a:off x="1239863" y="1837209"/>
            <a:ext cx="8295147" cy="30963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t="5948"/>
          <a:stretch>
            <a:fillRect/>
          </a:stretch>
        </p:blipFill>
        <p:spPr bwMode="auto">
          <a:xfrm>
            <a:off x="1021565" y="532979"/>
            <a:ext cx="9404474" cy="5960999"/>
          </a:xfrm>
          <a:prstGeom prst="rect">
            <a:avLst/>
          </a:prstGeom>
          <a:noFill/>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1" name="TextBox 10"/>
          <p:cNvSpPr txBox="1"/>
          <p:nvPr/>
        </p:nvSpPr>
        <p:spPr>
          <a:xfrm>
            <a:off x="6148282" y="6228181"/>
            <a:ext cx="4248472" cy="230832"/>
          </a:xfrm>
          <a:prstGeom prst="rect">
            <a:avLst/>
          </a:prstGeom>
          <a:noFill/>
        </p:spPr>
        <p:txBody>
          <a:bodyPr wrap="square" rtlCol="0">
            <a:spAutoFit/>
          </a:bodyPr>
          <a:lstStyle/>
          <a:p>
            <a:r>
              <a:rPr lang="en-GB" sz="900" dirty="0" smtClean="0">
                <a:latin typeface="+mn-lt"/>
              </a:rPr>
              <a:t>Produced by Public Health Wales Observatory, using PEDW (NWIS)</a:t>
            </a:r>
            <a:endParaRPr lang="en-GB" sz="900" dirty="0">
              <a:latin typeface="+mn-lt"/>
            </a:endParaRPr>
          </a:p>
        </p:txBody>
      </p:sp>
      <p:sp>
        <p:nvSpPr>
          <p:cNvPr id="10" name="TextBox 9"/>
          <p:cNvSpPr txBox="1"/>
          <p:nvPr/>
        </p:nvSpPr>
        <p:spPr>
          <a:xfrm>
            <a:off x="231751" y="-6298"/>
            <a:ext cx="10225136" cy="769441"/>
          </a:xfrm>
          <a:prstGeom prst="rect">
            <a:avLst/>
          </a:prstGeom>
          <a:noFill/>
        </p:spPr>
        <p:txBody>
          <a:bodyPr wrap="square" rtlCol="0">
            <a:spAutoFit/>
          </a:bodyPr>
          <a:lstStyle/>
          <a:p>
            <a:r>
              <a:rPr lang="en-GB" sz="2200" b="1" dirty="0" smtClean="0">
                <a:solidFill>
                  <a:srgbClr val="423F74"/>
                </a:solidFill>
                <a:latin typeface="+mj-lt"/>
              </a:rPr>
              <a:t>Emergency admissions* by main cause for persons aged 0-24, Wales, 2011</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Hospital admissions for injuries, persons aged 0-24, EASR per 100,000, Wales, 2002-2011</a:t>
            </a:r>
          </a:p>
        </p:txBody>
      </p:sp>
      <p:sp>
        <p:nvSpPr>
          <p:cNvPr id="11" name="TextBox 10"/>
          <p:cNvSpPr txBox="1"/>
          <p:nvPr/>
        </p:nvSpPr>
        <p:spPr>
          <a:xfrm>
            <a:off x="5704359" y="6229697"/>
            <a:ext cx="4896544" cy="230832"/>
          </a:xfrm>
          <a:prstGeom prst="rect">
            <a:avLst/>
          </a:prstGeom>
          <a:noFill/>
        </p:spPr>
        <p:txBody>
          <a:bodyPr wrap="square" rtlCol="0">
            <a:spAutoFit/>
          </a:bodyPr>
          <a:lstStyle/>
          <a:p>
            <a:r>
              <a:rPr lang="en-GB" sz="900" dirty="0" smtClean="0">
                <a:latin typeface="+mn-lt"/>
              </a:rPr>
              <a:t>Produced by Public Health Wales Observatory, using PEDW (NWIS) &amp; MYE (ONS</a:t>
            </a:r>
            <a:r>
              <a:rPr lang="en-GB" sz="900" dirty="0" smtClean="0"/>
              <a:t>)</a:t>
            </a:r>
            <a:endParaRPr lang="en-GB" sz="900" dirty="0" smtClean="0">
              <a:latin typeface="+mn-lt"/>
            </a:endParaRPr>
          </a:p>
        </p:txBody>
      </p:sp>
      <p:pic>
        <p:nvPicPr>
          <p:cNvPr id="7" name="Picture 6"/>
          <p:cNvPicPr/>
          <p:nvPr/>
        </p:nvPicPr>
        <p:blipFill>
          <a:blip r:embed="rId3" cstate="print"/>
          <a:srcRect t="15635" b="5212"/>
          <a:stretch>
            <a:fillRect/>
          </a:stretch>
        </p:blipFill>
        <p:spPr bwMode="auto">
          <a:xfrm>
            <a:off x="754241" y="1630028"/>
            <a:ext cx="8928333" cy="36055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4099" name="Rectangle 3"/>
          <p:cNvSpPr>
            <a:spLocks noGrp="1" noChangeArrowheads="1"/>
          </p:cNvSpPr>
          <p:nvPr>
            <p:ph type="title"/>
          </p:nvPr>
        </p:nvSpPr>
        <p:spPr/>
        <p:txBody>
          <a:bodyPr/>
          <a:lstStyle/>
          <a:p>
            <a:pPr eaLnBrk="1" hangingPunct="1"/>
            <a:r>
              <a:rPr lang="en-US" sz="2800" b="1" dirty="0" smtClean="0">
                <a:latin typeface="Verdana" pitchFamily="34" charset="0"/>
              </a:rPr>
              <a:t>Instructions to copy a slide</a:t>
            </a:r>
          </a:p>
        </p:txBody>
      </p:sp>
      <p:sp>
        <p:nvSpPr>
          <p:cNvPr id="4100" name="Rectangle 4"/>
          <p:cNvSpPr>
            <a:spLocks noGrp="1" noChangeArrowheads="1"/>
          </p:cNvSpPr>
          <p:nvPr>
            <p:ph type="body" sz="half" idx="1"/>
          </p:nvPr>
        </p:nvSpPr>
        <p:spPr>
          <a:xfrm>
            <a:off x="952500" y="1260475"/>
            <a:ext cx="6018213" cy="5113338"/>
          </a:xfrm>
        </p:spPr>
        <p:txBody>
          <a:bodyPr/>
          <a:lstStyle/>
          <a:p>
            <a:pPr marL="685800" indent="-685800" eaLnBrk="1" hangingPunct="1">
              <a:buFontTx/>
              <a:buNone/>
            </a:pPr>
            <a:r>
              <a:rPr lang="en-GB" sz="1600" b="1" smtClean="0"/>
              <a:t>To copy a slide for use in a presentation:</a:t>
            </a:r>
          </a:p>
          <a:p>
            <a:pPr marL="685800" indent="-685800" eaLnBrk="1" hangingPunct="1">
              <a:buFontTx/>
              <a:buNone/>
            </a:pPr>
            <a:endParaRPr lang="en-GB" sz="1600" b="1" smtClean="0"/>
          </a:p>
          <a:p>
            <a:pPr marL="685800" indent="-685800" eaLnBrk="1" hangingPunct="1">
              <a:buFontTx/>
              <a:buNone/>
            </a:pPr>
            <a:r>
              <a:rPr lang="en-GB" sz="1400" smtClean="0"/>
              <a:t>1. 	</a:t>
            </a:r>
            <a:r>
              <a:rPr lang="en-GB" sz="1400" b="1" smtClean="0"/>
              <a:t>Right-click</a:t>
            </a:r>
            <a:r>
              <a:rPr lang="en-GB" sz="1400" smtClean="0"/>
              <a:t> on the slide you wish to copy from the list on the left-hand side (the ‘slides’ tab) when in normal view and </a:t>
            </a:r>
            <a:r>
              <a:rPr lang="en-GB" sz="1400" b="1" smtClean="0"/>
              <a:t>select ‘Copy’</a:t>
            </a:r>
            <a:r>
              <a:rPr lang="en-GB" sz="1400" smtClean="0"/>
              <a:t> from the list.</a:t>
            </a:r>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startAt="2"/>
            </a:pPr>
            <a:r>
              <a:rPr lang="en-GB" sz="1400" smtClean="0"/>
              <a:t>Go to your presentation and </a:t>
            </a:r>
            <a:r>
              <a:rPr lang="en-GB" sz="1400" b="1" smtClean="0"/>
              <a:t>right-click</a:t>
            </a:r>
            <a:r>
              <a:rPr lang="en-GB" sz="1400" smtClean="0"/>
              <a:t> where you want the copied slide to appear in the ‘slides’ tab and </a:t>
            </a:r>
            <a:r>
              <a:rPr lang="en-GB" sz="1400" b="1" smtClean="0"/>
              <a:t>select ‘paste’</a:t>
            </a:r>
            <a:r>
              <a:rPr lang="en-GB" sz="1400" smtClean="0"/>
              <a:t> from the list. </a:t>
            </a:r>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r>
              <a:rPr lang="en-GB" sz="1400" smtClean="0"/>
              <a:t>On being pasted into your presentation a small clipboard icon with a black arrow will appear near the bottom right-hand corner of the newly pasted slide. </a:t>
            </a:r>
            <a:r>
              <a:rPr lang="en-GB" sz="1400" b="1" smtClean="0"/>
              <a:t>Click on the arrow</a:t>
            </a:r>
            <a:r>
              <a:rPr lang="en-GB" sz="1400" smtClean="0"/>
              <a:t> to show the drop-down menu and </a:t>
            </a:r>
            <a:r>
              <a:rPr lang="en-GB" sz="1400" b="1" smtClean="0"/>
              <a:t>select “Keep Source Formatting”</a:t>
            </a:r>
            <a:r>
              <a:rPr lang="en-GB" sz="1400" smtClean="0"/>
              <a:t> from the list. The slide will then appear as seen in the original presentation.</a:t>
            </a:r>
          </a:p>
        </p:txBody>
      </p:sp>
      <p:pic>
        <p:nvPicPr>
          <p:cNvPr id="4101" name="Picture 12"/>
          <p:cNvPicPr>
            <a:picLocks noChangeAspect="1" noChangeArrowheads="1"/>
          </p:cNvPicPr>
          <p:nvPr/>
        </p:nvPicPr>
        <p:blipFill>
          <a:blip r:embed="rId3" cstate="print"/>
          <a:srcRect/>
          <a:stretch>
            <a:fillRect/>
          </a:stretch>
        </p:blipFill>
        <p:spPr bwMode="auto">
          <a:xfrm>
            <a:off x="7216775" y="1260475"/>
            <a:ext cx="1808163" cy="2232025"/>
          </a:xfrm>
          <a:prstGeom prst="rect">
            <a:avLst/>
          </a:prstGeom>
          <a:noFill/>
          <a:ln w="9525">
            <a:noFill/>
            <a:miter lim="800000"/>
            <a:headEnd/>
            <a:tailEnd/>
          </a:ln>
        </p:spPr>
      </p:pic>
      <p:pic>
        <p:nvPicPr>
          <p:cNvPr id="4102" name="Picture 13"/>
          <p:cNvPicPr>
            <a:picLocks noChangeAspect="1" noChangeArrowheads="1"/>
          </p:cNvPicPr>
          <p:nvPr/>
        </p:nvPicPr>
        <p:blipFill>
          <a:blip r:embed="rId4" cstate="print"/>
          <a:srcRect/>
          <a:stretch>
            <a:fillRect/>
          </a:stretch>
        </p:blipFill>
        <p:spPr bwMode="auto">
          <a:xfrm>
            <a:off x="7143750" y="4213225"/>
            <a:ext cx="19685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Admissions for pedestrian injuries by fifth of deprivation, children aged 5-14, Wales, rate per 100,000, 2006-2010</a:t>
            </a:r>
          </a:p>
        </p:txBody>
      </p:sp>
      <p:sp>
        <p:nvSpPr>
          <p:cNvPr id="11" name="TextBox 10"/>
          <p:cNvSpPr txBox="1"/>
          <p:nvPr/>
        </p:nvSpPr>
        <p:spPr>
          <a:xfrm>
            <a:off x="4552231" y="6229697"/>
            <a:ext cx="5976664" cy="230832"/>
          </a:xfrm>
          <a:prstGeom prst="rect">
            <a:avLst/>
          </a:prstGeom>
          <a:noFill/>
        </p:spPr>
        <p:txBody>
          <a:bodyPr wrap="square" rtlCol="0">
            <a:spAutoFit/>
          </a:bodyPr>
          <a:lstStyle/>
          <a:p>
            <a:r>
              <a:rPr lang="en-GB" sz="900" dirty="0" smtClean="0">
                <a:latin typeface="+mn-lt"/>
              </a:rPr>
              <a:t>Produced by Public Health Wales Observatory, using PEDW (NWIS), MYE (ONS) &amp; WIMD 2011 (WG)</a:t>
            </a:r>
          </a:p>
        </p:txBody>
      </p:sp>
      <p:pic>
        <p:nvPicPr>
          <p:cNvPr id="8" name="Picture 7"/>
          <p:cNvPicPr/>
          <p:nvPr/>
        </p:nvPicPr>
        <p:blipFill>
          <a:blip r:embed="rId3" cstate="print"/>
          <a:srcRect t="39491"/>
          <a:stretch>
            <a:fillRect/>
          </a:stretch>
        </p:blipFill>
        <p:spPr bwMode="auto">
          <a:xfrm>
            <a:off x="841670" y="2269257"/>
            <a:ext cx="9486865" cy="2016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Number of road traffic casualties, persons aged 0-24, Wales, 2005-2012</a:t>
            </a:r>
          </a:p>
        </p:txBody>
      </p:sp>
      <p:sp>
        <p:nvSpPr>
          <p:cNvPr id="11" name="TextBox 10"/>
          <p:cNvSpPr txBox="1"/>
          <p:nvPr/>
        </p:nvSpPr>
        <p:spPr>
          <a:xfrm>
            <a:off x="4302856" y="6229697"/>
            <a:ext cx="5976664" cy="230832"/>
          </a:xfrm>
          <a:prstGeom prst="rect">
            <a:avLst/>
          </a:prstGeom>
          <a:noFill/>
        </p:spPr>
        <p:txBody>
          <a:bodyPr wrap="square" rtlCol="0">
            <a:spAutoFit/>
          </a:bodyPr>
          <a:lstStyle/>
          <a:p>
            <a:r>
              <a:rPr lang="en-GB" sz="900" dirty="0" smtClean="0">
                <a:latin typeface="+mn-lt"/>
              </a:rPr>
              <a:t>Produced by Public Health Wales Observatory, using Road accidents and safety data (STATS19)</a:t>
            </a:r>
          </a:p>
        </p:txBody>
      </p:sp>
      <p:pic>
        <p:nvPicPr>
          <p:cNvPr id="8" name="Picture 7"/>
          <p:cNvPicPr/>
          <p:nvPr/>
        </p:nvPicPr>
        <p:blipFill>
          <a:blip r:embed="rId3" cstate="print"/>
          <a:srcRect t="12270" b="13497"/>
          <a:stretch>
            <a:fillRect/>
          </a:stretch>
        </p:blipFill>
        <p:spPr bwMode="auto">
          <a:xfrm>
            <a:off x="564010" y="1489044"/>
            <a:ext cx="9542943" cy="38361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Number of road traffic casualties by casualty type, persons aged 25 and under, Wales, 2005-2011</a:t>
            </a:r>
          </a:p>
        </p:txBody>
      </p:sp>
      <p:sp>
        <p:nvSpPr>
          <p:cNvPr id="11" name="TextBox 10"/>
          <p:cNvSpPr txBox="1"/>
          <p:nvPr/>
        </p:nvSpPr>
        <p:spPr>
          <a:xfrm>
            <a:off x="4696247" y="6229697"/>
            <a:ext cx="5976664" cy="230832"/>
          </a:xfrm>
          <a:prstGeom prst="rect">
            <a:avLst/>
          </a:prstGeom>
          <a:noFill/>
        </p:spPr>
        <p:txBody>
          <a:bodyPr wrap="square" rtlCol="0">
            <a:spAutoFit/>
          </a:bodyPr>
          <a:lstStyle/>
          <a:p>
            <a:r>
              <a:rPr lang="en-GB" sz="900" dirty="0" smtClean="0">
                <a:latin typeface="+mn-lt"/>
              </a:rPr>
              <a:t>Produced by Public Health Wales Observatory, using Road accidents and safety data (STATS19)</a:t>
            </a:r>
          </a:p>
        </p:txBody>
      </p:sp>
      <p:pic>
        <p:nvPicPr>
          <p:cNvPr id="7" name="Picture 6"/>
          <p:cNvPicPr/>
          <p:nvPr/>
        </p:nvPicPr>
        <p:blipFill>
          <a:blip r:embed="rId3" cstate="print"/>
          <a:srcRect t="15588" b="13235"/>
          <a:stretch>
            <a:fillRect/>
          </a:stretch>
        </p:blipFill>
        <p:spPr bwMode="auto">
          <a:xfrm>
            <a:off x="425756" y="1549177"/>
            <a:ext cx="10031131" cy="40324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http://www.wales.nhs.uk/sitesplus/gallery/922/ChildProfile_Health_and_Services.jpg">
            <a:hlinkClick r:id="rId2"/>
          </p:cNvPr>
          <p:cNvPicPr>
            <a:picLocks noChangeAspect="1" noChangeArrowheads="1"/>
          </p:cNvPicPr>
          <p:nvPr/>
        </p:nvPicPr>
        <p:blipFill>
          <a:blip r:embed="rId3" cstate="print"/>
          <a:srcRect/>
          <a:stretch>
            <a:fillRect/>
          </a:stretch>
        </p:blipFill>
        <p:spPr bwMode="auto">
          <a:xfrm>
            <a:off x="8584679" y="1333153"/>
            <a:ext cx="1423217" cy="2016224"/>
          </a:xfrm>
          <a:prstGeom prst="rect">
            <a:avLst/>
          </a:prstGeom>
          <a:noFill/>
        </p:spPr>
      </p:pic>
      <p:sp>
        <p:nvSpPr>
          <p:cNvPr id="5" name="Footer Placeholder 3"/>
          <p:cNvSpPr>
            <a:spLocks noGrp="1"/>
          </p:cNvSpPr>
          <p:nvPr>
            <p:ph type="ftr" sz="quarter" idx="10"/>
          </p:nvPr>
        </p:nvSpPr>
        <p:spPr/>
        <p:txBody>
          <a:bodyPr/>
          <a:lstStyle/>
          <a:p>
            <a:pPr>
              <a:defRPr/>
            </a:pPr>
            <a:r>
              <a:rPr lang="en-GB" smtClean="0"/>
              <a:t>Public Health Wales Observatory</a:t>
            </a:r>
            <a:endParaRPr lang="en-GB" dirty="0"/>
          </a:p>
        </p:txBody>
      </p:sp>
      <p:sp>
        <p:nvSpPr>
          <p:cNvPr id="5123" name="Rectangle 2"/>
          <p:cNvSpPr>
            <a:spLocks noGrp="1" noChangeArrowheads="1"/>
          </p:cNvSpPr>
          <p:nvPr>
            <p:ph type="title"/>
          </p:nvPr>
        </p:nvSpPr>
        <p:spPr>
          <a:xfrm>
            <a:off x="735807" y="533400"/>
            <a:ext cx="7046913" cy="762000"/>
          </a:xfrm>
        </p:spPr>
        <p:txBody>
          <a:bodyPr/>
          <a:lstStyle/>
          <a:p>
            <a:pPr eaLnBrk="1" hangingPunct="1"/>
            <a:r>
              <a:rPr lang="en-GB" sz="4600" dirty="0" smtClean="0"/>
              <a:t>Using</a:t>
            </a:r>
            <a:r>
              <a:rPr lang="en-GB" sz="4600" dirty="0" smtClean="0">
                <a:solidFill>
                  <a:schemeClr val="tx1"/>
                </a:solidFill>
              </a:rPr>
              <a:t> </a:t>
            </a:r>
            <a:r>
              <a:rPr lang="en-GB" sz="4600" dirty="0" smtClean="0"/>
              <a:t>these</a:t>
            </a:r>
            <a:r>
              <a:rPr lang="en-GB" sz="4600" dirty="0" smtClean="0">
                <a:solidFill>
                  <a:schemeClr val="tx1"/>
                </a:solidFill>
              </a:rPr>
              <a:t> </a:t>
            </a:r>
            <a:r>
              <a:rPr lang="en-GB" sz="4600" dirty="0" smtClean="0"/>
              <a:t>slides</a:t>
            </a:r>
          </a:p>
        </p:txBody>
      </p:sp>
      <p:sp>
        <p:nvSpPr>
          <p:cNvPr id="5124" name="Rectangle 3"/>
          <p:cNvSpPr>
            <a:spLocks noGrp="1" noChangeArrowheads="1"/>
          </p:cNvSpPr>
          <p:nvPr>
            <p:ph type="body" idx="1"/>
          </p:nvPr>
        </p:nvSpPr>
        <p:spPr>
          <a:xfrm>
            <a:off x="735807" y="2455912"/>
            <a:ext cx="9589319" cy="4853905"/>
          </a:xfrm>
        </p:spPr>
        <p:txBody>
          <a:bodyPr/>
          <a:lstStyle/>
          <a:p>
            <a:endParaRPr lang="en-GB" sz="2000" dirty="0" smtClean="0"/>
          </a:p>
          <a:p>
            <a:endParaRPr lang="en-GB" sz="2000" dirty="0" smtClean="0"/>
          </a:p>
          <a:p>
            <a:endParaRPr lang="en-GB" sz="1200" dirty="0" smtClean="0"/>
          </a:p>
          <a:p>
            <a:r>
              <a:rPr lang="en-GB" sz="2000" dirty="0" smtClean="0"/>
              <a:t>The full report along with: 22 local authority profiles, a technical guide, data files, additional PowerPoint files can be found:</a:t>
            </a:r>
            <a:r>
              <a:rPr lang="en-GB" sz="1600" dirty="0" smtClean="0"/>
              <a:t> </a:t>
            </a:r>
            <a:r>
              <a:rPr lang="en-GB" sz="1800" dirty="0" smtClean="0">
                <a:hlinkClick r:id="rId4"/>
              </a:rPr>
              <a:t>www.publichealthwalesobservatory.wales.nhs.uk/childprofile</a:t>
            </a:r>
            <a:r>
              <a:rPr lang="en-GB" sz="1800" dirty="0" smtClean="0"/>
              <a:t> </a:t>
            </a:r>
          </a:p>
          <a:p>
            <a:pPr eaLnBrk="1" hangingPunct="1"/>
            <a:endParaRPr lang="en-GB" sz="1200" dirty="0" smtClean="0">
              <a:solidFill>
                <a:srgbClr val="FF0000"/>
              </a:solidFill>
            </a:endParaRPr>
          </a:p>
          <a:p>
            <a:pPr eaLnBrk="1" hangingPunct="1"/>
            <a:r>
              <a:rPr lang="en-GB" sz="2000" dirty="0" smtClean="0"/>
              <a:t>This presentation can be used as a whole or as individual slides.</a:t>
            </a:r>
          </a:p>
          <a:p>
            <a:pPr eaLnBrk="1" hangingPunct="1"/>
            <a:endParaRPr lang="en-GB" sz="1100" dirty="0" smtClean="0"/>
          </a:p>
          <a:p>
            <a:pPr eaLnBrk="1" hangingPunct="1"/>
            <a:r>
              <a:rPr lang="en-GB" sz="2000" dirty="0" smtClean="0"/>
              <a:t>For further information:</a:t>
            </a:r>
          </a:p>
          <a:p>
            <a:pPr lvl="1"/>
            <a:r>
              <a:rPr lang="en-GB" sz="2000" dirty="0" smtClean="0"/>
              <a:t>Email:</a:t>
            </a:r>
            <a:r>
              <a:rPr lang="en-GB" sz="1800" dirty="0" smtClean="0"/>
              <a:t> </a:t>
            </a:r>
            <a:r>
              <a:rPr lang="en-GB" sz="1800" dirty="0" smtClean="0">
                <a:hlinkClick r:id="rId5"/>
              </a:rPr>
              <a:t>publichealthwalesobservatory@wales.nhs.uk</a:t>
            </a:r>
            <a:r>
              <a:rPr lang="en-GB" sz="1800" dirty="0" smtClean="0"/>
              <a:t> </a:t>
            </a:r>
            <a:endParaRPr lang="en-GB" sz="2000" dirty="0" smtClean="0"/>
          </a:p>
          <a:p>
            <a:pPr eaLnBrk="1" hangingPunct="1"/>
            <a:endParaRPr lang="en-GB" dirty="0" smtClean="0"/>
          </a:p>
        </p:txBody>
      </p:sp>
      <p:sp>
        <p:nvSpPr>
          <p:cNvPr id="8" name="Rectangle 3"/>
          <p:cNvSpPr txBox="1">
            <a:spLocks noChangeArrowheads="1"/>
          </p:cNvSpPr>
          <p:nvPr/>
        </p:nvSpPr>
        <p:spPr bwMode="auto">
          <a:xfrm>
            <a:off x="723552" y="1261145"/>
            <a:ext cx="7933135" cy="485390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lvl="0" indent="-390525" defTabSz="1042988" eaLnBrk="1" hangingPunct="1">
              <a:spcBef>
                <a:spcPct val="20000"/>
              </a:spcBef>
              <a:buFontTx/>
              <a:buChar char="•"/>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These slides form part of the </a:t>
            </a:r>
            <a:r>
              <a:rPr kumimoji="0" lang="en-GB" sz="2000" b="0" i="1" u="none" strike="noStrike" kern="0" cap="none" spc="0" normalizeH="0" baseline="0" noProof="0" dirty="0" smtClean="0">
                <a:ln>
                  <a:noFill/>
                </a:ln>
                <a:solidFill>
                  <a:schemeClr val="tx1"/>
                </a:solidFill>
                <a:effectLst/>
                <a:uLnTx/>
                <a:uFillTx/>
                <a:latin typeface="+mn-lt"/>
                <a:ea typeface="+mn-ea"/>
                <a:cs typeface="+mn-cs"/>
              </a:rPr>
              <a:t>Health of children and young people in Wales</a:t>
            </a:r>
            <a:r>
              <a:rPr kumimoji="0" lang="en-GB" sz="2000" b="0" i="0" u="none" strike="noStrike" kern="0" cap="none" spc="0" normalizeH="0" baseline="0" noProof="0" dirty="0" smtClean="0">
                <a:ln>
                  <a:noFill/>
                </a:ln>
                <a:solidFill>
                  <a:schemeClr val="tx1"/>
                </a:solidFill>
                <a:effectLst/>
                <a:uLnTx/>
                <a:uFillTx/>
                <a:latin typeface="+mn-lt"/>
                <a:ea typeface="+mn-ea"/>
                <a:cs typeface="+mn-cs"/>
              </a:rPr>
              <a:t> report published by the Public Health Wales Observatory. All charts and maps in this PowerPoint file relate to the ‘Health and use of health services’ chapter of the report which can be accessed by clicking on the icon to the right </a:t>
            </a:r>
            <a:r>
              <a:rPr lang="en-GB" sz="2000" kern="0" dirty="0" smtClean="0"/>
              <a:t>when in ‘slide show’ view</a:t>
            </a:r>
            <a:r>
              <a:rPr kumimoji="0" lang="en-GB" sz="2000" b="0" i="0" u="none" strike="noStrike" kern="0" cap="none" spc="0" normalizeH="0" baseline="0" noProof="0" dirty="0" smtClean="0">
                <a:ln>
                  <a:noFill/>
                </a:ln>
                <a:solidFill>
                  <a:schemeClr val="tx1"/>
                </a:solidFill>
                <a:effectLst/>
                <a:uLnTx/>
                <a:uFillTx/>
                <a:latin typeface="+mn-lt"/>
                <a:ea typeface="+mn-ea"/>
                <a:cs typeface="+mn-cs"/>
              </a:rPr>
              <a:t>.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who rated their health as excellent or good, 2009/10</a:t>
            </a:r>
            <a:endParaRPr lang="en-GB" sz="2200" b="1" dirty="0">
              <a:solidFill>
                <a:srgbClr val="423F74"/>
              </a:solidFill>
              <a:latin typeface="+mj-lt"/>
            </a:endParaRPr>
          </a:p>
        </p:txBody>
      </p:sp>
      <p:sp>
        <p:nvSpPr>
          <p:cNvPr id="11" name="TextBox 10"/>
          <p:cNvSpPr txBox="1"/>
          <p:nvPr/>
        </p:nvSpPr>
        <p:spPr>
          <a:xfrm>
            <a:off x="6568455" y="6229697"/>
            <a:ext cx="3960440" cy="230832"/>
          </a:xfrm>
          <a:prstGeom prst="rect">
            <a:avLst/>
          </a:prstGeom>
          <a:noFill/>
        </p:spPr>
        <p:txBody>
          <a:bodyPr wrap="square" rtlCol="0">
            <a:spAutoFit/>
          </a:bodyPr>
          <a:lstStyle/>
          <a:p>
            <a:r>
              <a:rPr lang="en-GB" sz="900" dirty="0" smtClean="0">
                <a:latin typeface="+mn-lt"/>
              </a:rPr>
              <a:t>Produced by Public Health Wales Observatory, using HBSC (WG) </a:t>
            </a:r>
            <a:endParaRPr lang="en-GB" sz="900" dirty="0">
              <a:latin typeface="+mn-lt"/>
            </a:endParaRPr>
          </a:p>
        </p:txBody>
      </p:sp>
      <p:pic>
        <p:nvPicPr>
          <p:cNvPr id="7" name="Picture 6"/>
          <p:cNvPicPr/>
          <p:nvPr/>
        </p:nvPicPr>
        <p:blipFill>
          <a:blip r:embed="rId3" cstate="print"/>
          <a:srcRect t="11184"/>
          <a:stretch>
            <a:fillRect/>
          </a:stretch>
        </p:blipFill>
        <p:spPr bwMode="auto">
          <a:xfrm>
            <a:off x="2463999" y="1108975"/>
            <a:ext cx="5760640" cy="52193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1107996"/>
          </a:xfrm>
          <a:prstGeom prst="rect">
            <a:avLst/>
          </a:prstGeom>
          <a:noFill/>
        </p:spPr>
        <p:txBody>
          <a:bodyPr wrap="square" rtlCol="0">
            <a:spAutoFit/>
          </a:bodyPr>
          <a:lstStyle/>
          <a:p>
            <a:r>
              <a:rPr lang="en-GB" sz="2200" dirty="0" smtClean="0">
                <a:latin typeface="+mj-lt"/>
              </a:rPr>
              <a:t>% of persons aged 11-16 rating their health as excellent or good, stratified by Family Affluence Scale (FAS), age and gender, Wales, 2009/10</a:t>
            </a:r>
            <a:endParaRPr lang="en-GB" sz="2200" b="1" dirty="0">
              <a:solidFill>
                <a:srgbClr val="423F74"/>
              </a:solidFill>
              <a:latin typeface="+mj-lt"/>
            </a:endParaRPr>
          </a:p>
        </p:txBody>
      </p:sp>
      <p:sp>
        <p:nvSpPr>
          <p:cNvPr id="11" name="TextBox 10"/>
          <p:cNvSpPr txBox="1"/>
          <p:nvPr/>
        </p:nvSpPr>
        <p:spPr>
          <a:xfrm>
            <a:off x="6568455" y="6229697"/>
            <a:ext cx="3960440" cy="230832"/>
          </a:xfrm>
          <a:prstGeom prst="rect">
            <a:avLst/>
          </a:prstGeom>
          <a:noFill/>
        </p:spPr>
        <p:txBody>
          <a:bodyPr wrap="square" rtlCol="0">
            <a:spAutoFit/>
          </a:bodyPr>
          <a:lstStyle/>
          <a:p>
            <a:r>
              <a:rPr lang="en-GB" sz="900" dirty="0" smtClean="0">
                <a:latin typeface="+mn-lt"/>
              </a:rPr>
              <a:t>Produced by Public Health Wales Observatory, using HBSC (WG) </a:t>
            </a:r>
            <a:endParaRPr lang="en-GB" sz="900" dirty="0">
              <a:latin typeface="+mn-lt"/>
            </a:endParaRPr>
          </a:p>
        </p:txBody>
      </p:sp>
      <p:pic>
        <p:nvPicPr>
          <p:cNvPr id="9" name="Picture 8"/>
          <p:cNvPicPr/>
          <p:nvPr/>
        </p:nvPicPr>
        <p:blipFill>
          <a:blip r:embed="rId3" cstate="print"/>
          <a:srcRect t="21719"/>
          <a:stretch>
            <a:fillRect/>
          </a:stretch>
        </p:blipFill>
        <p:spPr bwMode="auto">
          <a:xfrm>
            <a:off x="663799" y="1909217"/>
            <a:ext cx="9323579" cy="28803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3" cstate="print"/>
          <a:srcRect t="11623"/>
          <a:stretch>
            <a:fillRect/>
          </a:stretch>
        </p:blipFill>
        <p:spPr bwMode="auto">
          <a:xfrm>
            <a:off x="2103959" y="1045121"/>
            <a:ext cx="5830504" cy="5256584"/>
          </a:xfrm>
          <a:prstGeom prst="rect">
            <a:avLst/>
          </a:prstGeom>
          <a:noFill/>
          <a:ln w="9525">
            <a:noFill/>
            <a:miter lim="800000"/>
            <a:headEnd/>
            <a:tailEnd/>
          </a:ln>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scoring six or higher on self rated quality of life, 2009/10</a:t>
            </a:r>
            <a:endParaRPr lang="en-GB" sz="2200" b="1" dirty="0">
              <a:solidFill>
                <a:srgbClr val="423F74"/>
              </a:solidFill>
              <a:latin typeface="+mj-lt"/>
            </a:endParaRPr>
          </a:p>
        </p:txBody>
      </p:sp>
      <p:sp>
        <p:nvSpPr>
          <p:cNvPr id="11" name="TextBox 10"/>
          <p:cNvSpPr txBox="1"/>
          <p:nvPr/>
        </p:nvSpPr>
        <p:spPr>
          <a:xfrm>
            <a:off x="6568455" y="6229697"/>
            <a:ext cx="3960440" cy="230832"/>
          </a:xfrm>
          <a:prstGeom prst="rect">
            <a:avLst/>
          </a:prstGeom>
          <a:noFill/>
        </p:spPr>
        <p:txBody>
          <a:bodyPr wrap="square" rtlCol="0">
            <a:spAutoFit/>
          </a:bodyPr>
          <a:lstStyle/>
          <a:p>
            <a:r>
              <a:rPr lang="en-GB" sz="900" dirty="0" smtClean="0">
                <a:latin typeface="+mn-lt"/>
              </a:rPr>
              <a:t>Produced by Public Health Wales Observatory, using HBSC (WG) </a:t>
            </a:r>
            <a:endParaRPr lang="en-GB" sz="900"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253033"/>
            <a:ext cx="4464496" cy="1446550"/>
          </a:xfrm>
          <a:prstGeom prst="rect">
            <a:avLst/>
          </a:prstGeom>
          <a:noFill/>
        </p:spPr>
        <p:txBody>
          <a:bodyPr wrap="square" rtlCol="0">
            <a:spAutoFit/>
          </a:bodyPr>
          <a:lstStyle/>
          <a:p>
            <a:r>
              <a:rPr lang="en-GB" sz="2200" b="1" dirty="0" smtClean="0">
                <a:solidFill>
                  <a:srgbClr val="423F74"/>
                </a:solidFill>
                <a:latin typeface="+mj-lt"/>
              </a:rPr>
              <a:t>% of males and females aged 0-24 with a long-term health problem or disability, 2011</a:t>
            </a:r>
            <a:endParaRPr lang="en-GB" sz="2200" b="1" dirty="0">
              <a:solidFill>
                <a:srgbClr val="423F74"/>
              </a:solidFill>
              <a:latin typeface="+mj-lt"/>
            </a:endParaRPr>
          </a:p>
        </p:txBody>
      </p:sp>
      <p:sp>
        <p:nvSpPr>
          <p:cNvPr id="11" name="TextBox 10"/>
          <p:cNvSpPr txBox="1"/>
          <p:nvPr/>
        </p:nvSpPr>
        <p:spPr>
          <a:xfrm>
            <a:off x="87735" y="6229697"/>
            <a:ext cx="4392488" cy="230832"/>
          </a:xfrm>
          <a:prstGeom prst="rect">
            <a:avLst/>
          </a:prstGeom>
          <a:noFill/>
        </p:spPr>
        <p:txBody>
          <a:bodyPr wrap="square" rtlCol="0">
            <a:spAutoFit/>
          </a:bodyPr>
          <a:lstStyle/>
          <a:p>
            <a:r>
              <a:rPr lang="en-GB" sz="900" dirty="0" smtClean="0">
                <a:latin typeface="+mn-lt"/>
              </a:rPr>
              <a:t>Produced by Public Health Wales Observatory, using Census 2011 (ONS)</a:t>
            </a:r>
            <a:endParaRPr lang="en-GB" sz="900" dirty="0">
              <a:latin typeface="+mn-lt"/>
            </a:endParaRPr>
          </a:p>
        </p:txBody>
      </p:sp>
      <p:pic>
        <p:nvPicPr>
          <p:cNvPr id="1026" name="Picture 2"/>
          <p:cNvPicPr>
            <a:picLocks noChangeAspect="1" noChangeArrowheads="1"/>
          </p:cNvPicPr>
          <p:nvPr/>
        </p:nvPicPr>
        <p:blipFill>
          <a:blip r:embed="rId3" cstate="print"/>
          <a:srcRect t="5534"/>
          <a:stretch>
            <a:fillRect/>
          </a:stretch>
        </p:blipFill>
        <p:spPr bwMode="auto">
          <a:xfrm>
            <a:off x="4624239" y="253033"/>
            <a:ext cx="5867400" cy="61455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who reported having three or more close friends of the same gender, 2009/10</a:t>
            </a:r>
          </a:p>
        </p:txBody>
      </p:sp>
      <p:sp>
        <p:nvSpPr>
          <p:cNvPr id="11" name="TextBox 10"/>
          <p:cNvSpPr txBox="1"/>
          <p:nvPr/>
        </p:nvSpPr>
        <p:spPr>
          <a:xfrm>
            <a:off x="6568455" y="6229697"/>
            <a:ext cx="3960440" cy="230832"/>
          </a:xfrm>
          <a:prstGeom prst="rect">
            <a:avLst/>
          </a:prstGeom>
          <a:noFill/>
        </p:spPr>
        <p:txBody>
          <a:bodyPr wrap="square" rtlCol="0">
            <a:spAutoFit/>
          </a:bodyPr>
          <a:lstStyle/>
          <a:p>
            <a:r>
              <a:rPr lang="en-GB" sz="900" dirty="0" smtClean="0">
                <a:latin typeface="+mn-lt"/>
              </a:rPr>
              <a:t>Produced by Public Health Wales Observatory, using HBSC (WG) </a:t>
            </a:r>
            <a:endParaRPr lang="en-GB" sz="900" dirty="0">
              <a:latin typeface="+mn-lt"/>
            </a:endParaRPr>
          </a:p>
        </p:txBody>
      </p:sp>
      <p:pic>
        <p:nvPicPr>
          <p:cNvPr id="7" name="Picture 6"/>
          <p:cNvPicPr/>
          <p:nvPr/>
        </p:nvPicPr>
        <p:blipFill>
          <a:blip r:embed="rId3" cstate="print"/>
          <a:srcRect t="11184"/>
          <a:stretch>
            <a:fillRect/>
          </a:stretch>
        </p:blipFill>
        <p:spPr bwMode="auto">
          <a:xfrm>
            <a:off x="2175967" y="1090064"/>
            <a:ext cx="5760640" cy="52193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PHW Observatory Powerpoint template3">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PHW Observatory Powerpoint template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W Observatory Powerpoint template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W Observatory Powerpoint template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W Observatory Powerpoint template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W Observatory Powerpoint template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W Observatory Powerpoint template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W Observatory Powerpoint template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W Observatory Powerpoint template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W Observatory Powerpoint template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W Observatory Powerpoint template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W Observatory Powerpoint template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W Observatory Powerpoint template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1193</Words>
  <Application>Microsoft Office PowerPoint</Application>
  <PresentationFormat>Custom</PresentationFormat>
  <Paragraphs>152</Paragraphs>
  <Slides>32</Slides>
  <Notes>31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Observatory Powerpoint Template</vt:lpstr>
      <vt:lpstr>Health of Children and Young People in Wales  Health and use of health services indicator summary</vt:lpstr>
      <vt:lpstr>Copyright</vt:lpstr>
      <vt:lpstr>Instructions to copy a slide</vt:lpstr>
      <vt:lpstr>Using these slides</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vector>
  </TitlesOfParts>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2013-03-21T11:26:00Z</dcterms:created>
  <dcterms:modified xsi:type="dcterms:W3CDTF">2013-11-19T12:54:13Z</dcterms:modified>
</cp:coreProperties>
</file>