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saveSubsetFonts="1">
  <p:sldMasterIdLst>
    <p:sldMasterId id="2147483650" r:id="rId1"/>
  </p:sldMasterIdLst>
  <p:notesMasterIdLst>
    <p:notesMasterId r:id="rId12"/>
  </p:notesMasterIdLst>
  <p:sldIdLst>
    <p:sldId id="258" r:id="rId2"/>
    <p:sldId id="260" r:id="rId3"/>
    <p:sldId id="261" r:id="rId4"/>
    <p:sldId id="272" r:id="rId5"/>
    <p:sldId id="262" r:id="rId6"/>
    <p:sldId id="263" r:id="rId7"/>
    <p:sldId id="264" r:id="rId8"/>
    <p:sldId id="265" r:id="rId9"/>
    <p:sldId id="266" r:id="rId10"/>
    <p:sldId id="267" r:id="rId11"/>
  </p:sldIdLst>
  <p:sldSz cx="10688638" cy="7562850"/>
  <p:notesSz cx="6858000" cy="9144000"/>
  <p:defaultTextStyle>
    <a:defPPr>
      <a:defRPr lang="en-GB"/>
    </a:defPPr>
    <a:lvl1pPr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1pPr>
    <a:lvl2pPr marL="4572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2pPr>
    <a:lvl3pPr marL="9144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3pPr>
    <a:lvl4pPr marL="13716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4pPr>
    <a:lvl5pPr marL="18288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5pPr>
    <a:lvl6pPr marL="2286000" algn="l" defTabSz="914400" rtl="0" eaLnBrk="1" latinLnBrk="0" hangingPunct="1">
      <a:defRPr sz="2400" kern="1200">
        <a:solidFill>
          <a:schemeClr val="tx1"/>
        </a:solidFill>
        <a:latin typeface="Arial" charset="0"/>
        <a:ea typeface="ＭＳ Ｐゴシック" pitchFamily="1" charset="-128"/>
        <a:cs typeface="+mn-cs"/>
      </a:defRPr>
    </a:lvl6pPr>
    <a:lvl7pPr marL="2743200" algn="l" defTabSz="914400" rtl="0" eaLnBrk="1" latinLnBrk="0" hangingPunct="1">
      <a:defRPr sz="2400" kern="1200">
        <a:solidFill>
          <a:schemeClr val="tx1"/>
        </a:solidFill>
        <a:latin typeface="Arial" charset="0"/>
        <a:ea typeface="ＭＳ Ｐゴシック" pitchFamily="1" charset="-128"/>
        <a:cs typeface="+mn-cs"/>
      </a:defRPr>
    </a:lvl7pPr>
    <a:lvl8pPr marL="3200400" algn="l" defTabSz="914400" rtl="0" eaLnBrk="1" latinLnBrk="0" hangingPunct="1">
      <a:defRPr sz="2400" kern="1200">
        <a:solidFill>
          <a:schemeClr val="tx1"/>
        </a:solidFill>
        <a:latin typeface="Arial" charset="0"/>
        <a:ea typeface="ＭＳ Ｐゴシック" pitchFamily="1" charset="-128"/>
        <a:cs typeface="+mn-cs"/>
      </a:defRPr>
    </a:lvl8pPr>
    <a:lvl9pPr marL="3657600" algn="l" defTabSz="914400" rtl="0" eaLnBrk="1" latinLnBrk="0" hangingPunct="1">
      <a:defRPr sz="2400" kern="1200">
        <a:solidFill>
          <a:schemeClr val="tx1"/>
        </a:solidFill>
        <a:latin typeface="Arial" charset="0"/>
        <a:ea typeface="ＭＳ Ｐゴシック" pitchFamily="1"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423F74"/>
    <a:srgbClr val="8CC63F"/>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5844" autoAdjust="0"/>
    <p:restoredTop sz="98843" autoAdjust="0"/>
  </p:normalViewPr>
  <p:slideViewPr>
    <p:cSldViewPr>
      <p:cViewPr>
        <p:scale>
          <a:sx n="70" d="100"/>
          <a:sy n="70" d="100"/>
        </p:scale>
        <p:origin x="-1122" y="-690"/>
      </p:cViewPr>
      <p:guideLst>
        <p:guide orient="horz" pos="2382"/>
        <p:guide pos="3366"/>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endParaRPr lang="en-GB"/>
          </a:p>
        </p:txBody>
      </p:sp>
      <p:sp>
        <p:nvSpPr>
          <p:cNvPr id="4099" name="Rectangle 3"/>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vl1pPr>
          </a:lstStyle>
          <a:p>
            <a:endParaRPr lang="en-GB"/>
          </a:p>
        </p:txBody>
      </p:sp>
      <p:sp>
        <p:nvSpPr>
          <p:cNvPr id="4100" name="Rectangle 4"/>
          <p:cNvSpPr>
            <a:spLocks noGrp="1" noRot="1" noChangeAspect="1" noChangeArrowheads="1" noTextEdit="1"/>
          </p:cNvSpPr>
          <p:nvPr>
            <p:ph type="sldImg" idx="2"/>
          </p:nvPr>
        </p:nvSpPr>
        <p:spPr bwMode="auto">
          <a:xfrm>
            <a:off x="1006475" y="685800"/>
            <a:ext cx="4845050" cy="3429000"/>
          </a:xfrm>
          <a:prstGeom prst="rect">
            <a:avLst/>
          </a:prstGeom>
          <a:noFill/>
          <a:ln w="9525">
            <a:solidFill>
              <a:srgbClr val="000000"/>
            </a:solidFill>
            <a:miter lim="800000"/>
            <a:headEnd/>
            <a:tailEnd/>
          </a:ln>
          <a:effectLst/>
        </p:spPr>
      </p:sp>
      <p:sp>
        <p:nvSpPr>
          <p:cNvPr id="410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410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vl1pPr>
          </a:lstStyle>
          <a:p>
            <a:endParaRPr lang="en-GB"/>
          </a:p>
        </p:txBody>
      </p:sp>
      <p:sp>
        <p:nvSpPr>
          <p:cNvPr id="410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vl1pPr>
          </a:lstStyle>
          <a:p>
            <a:fld id="{C85D68F1-AA1A-44AB-A37A-FC27D9B82EBA}" type="slidenum">
              <a:rPr lang="en-GB"/>
              <a:pPr/>
              <a:t>‹#›</a:t>
            </a:fld>
            <a:endParaRPr lang="en-GB"/>
          </a:p>
        </p:txBody>
      </p:sp>
    </p:spTree>
    <p:extLst>
      <p:ext uri="{BB962C8B-B14F-4D97-AF65-F5344CB8AC3E}">
        <p14:creationId xmlns="" xmlns:p14="http://schemas.microsoft.com/office/powerpoint/2010/main" val="841750539"/>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ＭＳ Ｐゴシック" pitchFamily="1" charset="-128"/>
        <a:cs typeface="+mn-cs"/>
      </a:defRPr>
    </a:lvl1pPr>
    <a:lvl2pPr marL="457200" algn="l" rtl="0" fontAlgn="base">
      <a:spcBef>
        <a:spcPct val="30000"/>
      </a:spcBef>
      <a:spcAft>
        <a:spcPct val="0"/>
      </a:spcAft>
      <a:defRPr sz="1200" kern="1200">
        <a:solidFill>
          <a:schemeClr val="tx1"/>
        </a:solidFill>
        <a:latin typeface="Arial" charset="0"/>
        <a:ea typeface="ＭＳ Ｐゴシック" pitchFamily="1" charset="-128"/>
        <a:cs typeface="+mn-cs"/>
      </a:defRPr>
    </a:lvl2pPr>
    <a:lvl3pPr marL="914400" algn="l" rtl="0" fontAlgn="base">
      <a:spcBef>
        <a:spcPct val="30000"/>
      </a:spcBef>
      <a:spcAft>
        <a:spcPct val="0"/>
      </a:spcAft>
      <a:defRPr sz="1200" kern="1200">
        <a:solidFill>
          <a:schemeClr val="tx1"/>
        </a:solidFill>
        <a:latin typeface="Arial" charset="0"/>
        <a:ea typeface="ＭＳ Ｐゴシック" pitchFamily="1" charset="-128"/>
        <a:cs typeface="+mn-cs"/>
      </a:defRPr>
    </a:lvl3pPr>
    <a:lvl4pPr marL="1371600" algn="l" rtl="0" fontAlgn="base">
      <a:spcBef>
        <a:spcPct val="30000"/>
      </a:spcBef>
      <a:spcAft>
        <a:spcPct val="0"/>
      </a:spcAft>
      <a:defRPr sz="1200" kern="1200">
        <a:solidFill>
          <a:schemeClr val="tx1"/>
        </a:solidFill>
        <a:latin typeface="Arial" charset="0"/>
        <a:ea typeface="ＭＳ Ｐゴシック" pitchFamily="1" charset="-128"/>
        <a:cs typeface="+mn-cs"/>
      </a:defRPr>
    </a:lvl4pPr>
    <a:lvl5pPr marL="1828800" algn="l" rtl="0" fontAlgn="base">
      <a:spcBef>
        <a:spcPct val="30000"/>
      </a:spcBef>
      <a:spcAft>
        <a:spcPct val="0"/>
      </a:spcAft>
      <a:defRPr sz="1200" kern="1200">
        <a:solidFill>
          <a:schemeClr val="tx1"/>
        </a:solidFill>
        <a:latin typeface="Arial" charset="0"/>
        <a:ea typeface="ＭＳ Ｐゴシック" pitchFamily="1"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101E27D-A55E-4A7C-BC38-DB2C1D1F2EC8}" type="slidenum">
              <a:rPr lang="en-GB"/>
              <a:pPr/>
              <a:t>1</a:t>
            </a:fld>
            <a:endParaRPr lang="en-GB"/>
          </a:p>
        </p:txBody>
      </p:sp>
      <p:sp>
        <p:nvSpPr>
          <p:cNvPr id="7170" name="Rectangle 2"/>
          <p:cNvSpPr>
            <a:spLocks noGrp="1" noRot="1" noChangeAspect="1" noChangeArrowheads="1" noTextEdit="1"/>
          </p:cNvSpPr>
          <p:nvPr>
            <p:ph type="sldImg"/>
          </p:nvPr>
        </p:nvSpPr>
        <p:spPr>
          <a:ln/>
        </p:spPr>
      </p:sp>
      <p:sp>
        <p:nvSpPr>
          <p:cNvPr id="71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2</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3</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01688" y="2349500"/>
            <a:ext cx="9085262" cy="1620838"/>
          </a:xfrm>
        </p:spPr>
        <p:txBody>
          <a:bodyPr/>
          <a:lstStyle/>
          <a:p>
            <a:r>
              <a:rPr lang="en-US" smtClean="0"/>
              <a:t>Click to edit Master title style</a:t>
            </a:r>
            <a:endParaRPr lang="en-GB"/>
          </a:p>
        </p:txBody>
      </p:sp>
      <p:sp>
        <p:nvSpPr>
          <p:cNvPr id="3" name="Subtitle 2"/>
          <p:cNvSpPr>
            <a:spLocks noGrp="1"/>
          </p:cNvSpPr>
          <p:nvPr>
            <p:ph type="subTitle" idx="1"/>
          </p:nvPr>
        </p:nvSpPr>
        <p:spPr>
          <a:xfrm>
            <a:off x="1603375" y="4286250"/>
            <a:ext cx="7481888" cy="1931988"/>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Footer Placeholder 3"/>
          <p:cNvSpPr>
            <a:spLocks noGrp="1"/>
          </p:cNvSpPr>
          <p:nvPr>
            <p:ph type="ftr" sz="quarter" idx="10"/>
          </p:nvPr>
        </p:nvSpPr>
        <p:spPr/>
        <p:txBody>
          <a:bodyPr/>
          <a:lstStyle>
            <a:lvl1pPr>
              <a:defRPr/>
            </a:lvl1pPr>
          </a:lstStyle>
          <a:p>
            <a:pPr>
              <a:defRPr/>
            </a:pPr>
            <a:r>
              <a:rPr lang="en-GB" dirty="0" smtClean="0"/>
              <a:t>Public Health Wales Observatory</a:t>
            </a:r>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oter Placeholder 3"/>
          <p:cNvSpPr>
            <a:spLocks noGrp="1"/>
          </p:cNvSpPr>
          <p:nvPr>
            <p:ph type="ftr" sz="quarter" idx="10"/>
          </p:nvPr>
        </p:nvSpPr>
        <p:spPr/>
        <p:txBody>
          <a:bodyPr/>
          <a:lstStyle>
            <a:lvl1pPr>
              <a:defRPr/>
            </a:lvl1pPr>
          </a:lstStyle>
          <a:p>
            <a:r>
              <a:rPr lang="en-GB"/>
              <a:t>Insert name of presentation on Master Slide</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53338" y="533400"/>
            <a:ext cx="2270125" cy="47498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533400"/>
            <a:ext cx="6662738" cy="474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oter Placeholder 3"/>
          <p:cNvSpPr>
            <a:spLocks noGrp="1"/>
          </p:cNvSpPr>
          <p:nvPr>
            <p:ph type="ftr" sz="quarter" idx="10"/>
          </p:nvPr>
        </p:nvSpPr>
        <p:spPr/>
        <p:txBody>
          <a:bodyPr/>
          <a:lstStyle>
            <a:lvl1pPr>
              <a:defRPr/>
            </a:lvl1pPr>
          </a:lstStyle>
          <a:p>
            <a:r>
              <a:rPr lang="en-GB"/>
              <a:t>Insert name of presentation on Master Slide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oter Placeholder 3"/>
          <p:cNvSpPr>
            <a:spLocks noGrp="1"/>
          </p:cNvSpPr>
          <p:nvPr>
            <p:ph type="ftr" sz="quarter" idx="10"/>
          </p:nvPr>
        </p:nvSpPr>
        <p:spPr/>
        <p:txBody>
          <a:bodyPr/>
          <a:lstStyle>
            <a:lvl1pPr>
              <a:defRPr/>
            </a:lvl1pPr>
          </a:lstStyle>
          <a:p>
            <a:pPr>
              <a:defRPr/>
            </a:pPr>
            <a:r>
              <a:rPr lang="en-GB" dirty="0" smtClean="0"/>
              <a:t>Public Health Wales Observatory</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44550" y="4859338"/>
            <a:ext cx="9085263" cy="15017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844550" y="3205163"/>
            <a:ext cx="9085263" cy="16541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oter Placeholder 3"/>
          <p:cNvSpPr>
            <a:spLocks noGrp="1"/>
          </p:cNvSpPr>
          <p:nvPr>
            <p:ph type="ftr" sz="quarter" idx="10"/>
          </p:nvPr>
        </p:nvSpPr>
        <p:spPr/>
        <p:txBody>
          <a:bodyPr/>
          <a:lstStyle>
            <a:lvl1pPr>
              <a:defRPr/>
            </a:lvl1pPr>
          </a:lstStyle>
          <a:p>
            <a:pPr>
              <a:defRPr/>
            </a:pPr>
            <a:r>
              <a:rPr lang="en-GB" dirty="0" smtClean="0"/>
              <a:t>Public Health Wales Observatory</a:t>
            </a:r>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447800"/>
            <a:ext cx="4465638" cy="383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456238" y="1447800"/>
            <a:ext cx="4467225" cy="383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Footer Placeholder 4"/>
          <p:cNvSpPr>
            <a:spLocks noGrp="1"/>
          </p:cNvSpPr>
          <p:nvPr>
            <p:ph type="ftr" sz="quarter" idx="10"/>
          </p:nvPr>
        </p:nvSpPr>
        <p:spPr/>
        <p:txBody>
          <a:bodyPr/>
          <a:lstStyle>
            <a:lvl1pPr>
              <a:defRPr/>
            </a:lvl1pPr>
          </a:lstStyle>
          <a:p>
            <a:pPr>
              <a:defRPr/>
            </a:pPr>
            <a:r>
              <a:rPr lang="en-GB" dirty="0" smtClean="0"/>
              <a:t>Public Health Wales Observatory</a:t>
            </a:r>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4988" y="303213"/>
            <a:ext cx="9618662" cy="1260475"/>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534988" y="1692275"/>
            <a:ext cx="4722812" cy="7064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34988" y="2398713"/>
            <a:ext cx="4722812" cy="435768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5429250" y="1692275"/>
            <a:ext cx="4724400" cy="7064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429250" y="2398713"/>
            <a:ext cx="4724400" cy="435768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Footer Placeholder 6"/>
          <p:cNvSpPr>
            <a:spLocks noGrp="1"/>
          </p:cNvSpPr>
          <p:nvPr>
            <p:ph type="ftr" sz="quarter" idx="10"/>
          </p:nvPr>
        </p:nvSpPr>
        <p:spPr/>
        <p:txBody>
          <a:bodyPr/>
          <a:lstStyle>
            <a:lvl1pPr>
              <a:defRPr/>
            </a:lvl1pPr>
          </a:lstStyle>
          <a:p>
            <a:r>
              <a:rPr lang="en-GB"/>
              <a:t>Insert name of presentation on Master Slide</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Footer Placeholder 2"/>
          <p:cNvSpPr>
            <a:spLocks noGrp="1"/>
          </p:cNvSpPr>
          <p:nvPr>
            <p:ph type="ftr" sz="quarter" idx="10"/>
          </p:nvPr>
        </p:nvSpPr>
        <p:spPr/>
        <p:txBody>
          <a:bodyPr/>
          <a:lstStyle>
            <a:lvl1pPr>
              <a:defRPr/>
            </a:lvl1pPr>
          </a:lstStyle>
          <a:p>
            <a:r>
              <a:rPr lang="en-GB"/>
              <a:t>Insert name of presentation on Master Slide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r>
              <a:rPr lang="en-GB"/>
              <a:t>Insert name of presentation on Master Slide</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4988" y="301625"/>
            <a:ext cx="3516312" cy="1281113"/>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4178300" y="301625"/>
            <a:ext cx="5975350" cy="64547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534988" y="1582738"/>
            <a:ext cx="3516312" cy="51736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r>
              <a:rPr lang="en-GB"/>
              <a:t>Insert name of presentation on Master Slide</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95500" y="5294313"/>
            <a:ext cx="6413500" cy="623887"/>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2095500" y="676275"/>
            <a:ext cx="6413500" cy="45370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2095500" y="5918200"/>
            <a:ext cx="6413500" cy="889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r>
              <a:rPr lang="en-GB"/>
              <a:t>Insert name of presentation on Master Slide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35" name="Picture 11" descr="Title slide PHW Observ b-ground 2"/>
          <p:cNvPicPr>
            <a:picLocks noChangeAspect="1" noChangeArrowheads="1"/>
          </p:cNvPicPr>
          <p:nvPr/>
        </p:nvPicPr>
        <p:blipFill>
          <a:blip r:embed="rId13" cstate="print"/>
          <a:srcRect/>
          <a:stretch>
            <a:fillRect/>
          </a:stretch>
        </p:blipFill>
        <p:spPr bwMode="auto">
          <a:xfrm>
            <a:off x="-3175" y="0"/>
            <a:ext cx="10694988" cy="7561263"/>
          </a:xfrm>
          <a:prstGeom prst="rect">
            <a:avLst/>
          </a:prstGeom>
          <a:noFill/>
        </p:spPr>
      </p:pic>
      <p:sp>
        <p:nvSpPr>
          <p:cNvPr id="1027" name="Rectangle 3"/>
          <p:cNvSpPr>
            <a:spLocks noGrp="1" noChangeArrowheads="1"/>
          </p:cNvSpPr>
          <p:nvPr>
            <p:ph type="title"/>
          </p:nvPr>
        </p:nvSpPr>
        <p:spPr bwMode="auto">
          <a:xfrm>
            <a:off x="838200" y="533400"/>
            <a:ext cx="7046913" cy="762000"/>
          </a:xfrm>
          <a:prstGeom prst="rect">
            <a:avLst/>
          </a:prstGeom>
          <a:noFill/>
          <a:ln w="9525">
            <a:noFill/>
            <a:miter lim="800000"/>
            <a:headEnd/>
            <a:tailEnd/>
          </a:ln>
        </p:spPr>
        <p:txBody>
          <a:bodyPr vert="horz" wrap="square" lIns="104287" tIns="52144" rIns="104287" bIns="52144" numCol="1" anchor="ctr" anchorCtr="0" compatLnSpc="1">
            <a:prstTxWarp prst="textNoShape">
              <a:avLst/>
            </a:prstTxWarp>
          </a:bodyPr>
          <a:lstStyle/>
          <a:p>
            <a:pPr lvl="0"/>
            <a:r>
              <a:rPr lang="en-US" smtClean="0"/>
              <a:t>Click to edit Master title style</a:t>
            </a:r>
            <a:endParaRPr lang="en-GB" smtClean="0"/>
          </a:p>
        </p:txBody>
      </p:sp>
      <p:sp>
        <p:nvSpPr>
          <p:cNvPr id="1028" name="Rectangle 4"/>
          <p:cNvSpPr>
            <a:spLocks noGrp="1" noChangeArrowheads="1"/>
          </p:cNvSpPr>
          <p:nvPr>
            <p:ph type="body" idx="1"/>
          </p:nvPr>
        </p:nvSpPr>
        <p:spPr bwMode="auto">
          <a:xfrm>
            <a:off x="838200" y="1447800"/>
            <a:ext cx="9085263" cy="3835400"/>
          </a:xfrm>
          <a:prstGeom prst="rect">
            <a:avLst/>
          </a:prstGeom>
          <a:noFill/>
          <a:ln w="9525">
            <a:noFill/>
            <a:miter lim="800000"/>
            <a:headEnd/>
            <a:tailEnd/>
          </a:ln>
        </p:spPr>
        <p:txBody>
          <a:bodyPr vert="horz" wrap="square" lIns="104287" tIns="52144" rIns="104287" bIns="52144"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1029" name="Rectangle 5"/>
          <p:cNvSpPr>
            <a:spLocks noGrp="1" noChangeArrowheads="1"/>
          </p:cNvSpPr>
          <p:nvPr>
            <p:ph type="ftr" sz="quarter" idx="3"/>
          </p:nvPr>
        </p:nvSpPr>
        <p:spPr bwMode="auto">
          <a:xfrm>
            <a:off x="838200" y="6629400"/>
            <a:ext cx="6553200" cy="838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a:solidFill>
                  <a:schemeClr val="bg1"/>
                </a:solidFill>
                <a:latin typeface="+mn-lt"/>
              </a:defRPr>
            </a:lvl1pPr>
          </a:lstStyle>
          <a:p>
            <a:pPr>
              <a:defRPr/>
            </a:pPr>
            <a:r>
              <a:rPr lang="en-GB" dirty="0" smtClean="0"/>
              <a:t>Public Health Wales Observatory</a:t>
            </a:r>
            <a:endParaRPr lang="en-GB" dirty="0"/>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hf sldNum="0" hdr="0" dt="0"/>
  <p:txStyles>
    <p:titleStyle>
      <a:lvl1pPr algn="l" defTabSz="1042988" rtl="0" eaLnBrk="1" fontAlgn="base" hangingPunct="1">
        <a:spcBef>
          <a:spcPct val="0"/>
        </a:spcBef>
        <a:spcAft>
          <a:spcPct val="0"/>
        </a:spcAft>
        <a:defRPr sz="5000">
          <a:solidFill>
            <a:srgbClr val="423F74"/>
          </a:solidFill>
          <a:latin typeface="+mj-lt"/>
          <a:ea typeface="+mj-ea"/>
          <a:cs typeface="+mj-cs"/>
        </a:defRPr>
      </a:lvl1pPr>
      <a:lvl2pPr algn="l" defTabSz="1042988" rtl="0" eaLnBrk="1" fontAlgn="base" hangingPunct="1">
        <a:spcBef>
          <a:spcPct val="0"/>
        </a:spcBef>
        <a:spcAft>
          <a:spcPct val="0"/>
        </a:spcAft>
        <a:defRPr sz="5000">
          <a:solidFill>
            <a:srgbClr val="423F74"/>
          </a:solidFill>
          <a:latin typeface="Verdana Bold" pitchFamily="1" charset="0"/>
          <a:ea typeface="ＭＳ Ｐゴシック" pitchFamily="1" charset="-128"/>
        </a:defRPr>
      </a:lvl2pPr>
      <a:lvl3pPr algn="l" defTabSz="1042988" rtl="0" eaLnBrk="1" fontAlgn="base" hangingPunct="1">
        <a:spcBef>
          <a:spcPct val="0"/>
        </a:spcBef>
        <a:spcAft>
          <a:spcPct val="0"/>
        </a:spcAft>
        <a:defRPr sz="5000">
          <a:solidFill>
            <a:srgbClr val="423F74"/>
          </a:solidFill>
          <a:latin typeface="Verdana Bold" pitchFamily="1" charset="0"/>
          <a:ea typeface="ＭＳ Ｐゴシック" pitchFamily="1" charset="-128"/>
        </a:defRPr>
      </a:lvl3pPr>
      <a:lvl4pPr algn="l" defTabSz="1042988" rtl="0" eaLnBrk="1" fontAlgn="base" hangingPunct="1">
        <a:spcBef>
          <a:spcPct val="0"/>
        </a:spcBef>
        <a:spcAft>
          <a:spcPct val="0"/>
        </a:spcAft>
        <a:defRPr sz="5000">
          <a:solidFill>
            <a:srgbClr val="423F74"/>
          </a:solidFill>
          <a:latin typeface="Verdana Bold" pitchFamily="1" charset="0"/>
          <a:ea typeface="ＭＳ Ｐゴシック" pitchFamily="1" charset="-128"/>
        </a:defRPr>
      </a:lvl4pPr>
      <a:lvl5pPr algn="l" defTabSz="1042988" rtl="0" eaLnBrk="1" fontAlgn="base" hangingPunct="1">
        <a:spcBef>
          <a:spcPct val="0"/>
        </a:spcBef>
        <a:spcAft>
          <a:spcPct val="0"/>
        </a:spcAft>
        <a:defRPr sz="5000">
          <a:solidFill>
            <a:srgbClr val="423F74"/>
          </a:solidFill>
          <a:latin typeface="Verdana Bold" pitchFamily="1" charset="0"/>
          <a:ea typeface="ＭＳ Ｐゴシック" pitchFamily="1" charset="-128"/>
        </a:defRPr>
      </a:lvl5pPr>
      <a:lvl6pPr marL="457200" algn="l" defTabSz="1042988" rtl="0" eaLnBrk="1" fontAlgn="base" hangingPunct="1">
        <a:spcBef>
          <a:spcPct val="0"/>
        </a:spcBef>
        <a:spcAft>
          <a:spcPct val="0"/>
        </a:spcAft>
        <a:defRPr sz="5000">
          <a:solidFill>
            <a:srgbClr val="423F74"/>
          </a:solidFill>
          <a:latin typeface="Verdana Bold" pitchFamily="1" charset="0"/>
          <a:ea typeface="ＭＳ Ｐゴシック" pitchFamily="1" charset="-128"/>
        </a:defRPr>
      </a:lvl6pPr>
      <a:lvl7pPr marL="914400" algn="l" defTabSz="1042988" rtl="0" eaLnBrk="1" fontAlgn="base" hangingPunct="1">
        <a:spcBef>
          <a:spcPct val="0"/>
        </a:spcBef>
        <a:spcAft>
          <a:spcPct val="0"/>
        </a:spcAft>
        <a:defRPr sz="5000">
          <a:solidFill>
            <a:srgbClr val="423F74"/>
          </a:solidFill>
          <a:latin typeface="Verdana Bold" pitchFamily="1" charset="0"/>
          <a:ea typeface="ＭＳ Ｐゴシック" pitchFamily="1" charset="-128"/>
        </a:defRPr>
      </a:lvl7pPr>
      <a:lvl8pPr marL="1371600" algn="l" defTabSz="1042988" rtl="0" eaLnBrk="1" fontAlgn="base" hangingPunct="1">
        <a:spcBef>
          <a:spcPct val="0"/>
        </a:spcBef>
        <a:spcAft>
          <a:spcPct val="0"/>
        </a:spcAft>
        <a:defRPr sz="5000">
          <a:solidFill>
            <a:srgbClr val="423F74"/>
          </a:solidFill>
          <a:latin typeface="Verdana Bold" pitchFamily="1" charset="0"/>
          <a:ea typeface="ＭＳ Ｐゴシック" pitchFamily="1" charset="-128"/>
        </a:defRPr>
      </a:lvl8pPr>
      <a:lvl9pPr marL="1828800" algn="l" defTabSz="1042988" rtl="0" eaLnBrk="1" fontAlgn="base" hangingPunct="1">
        <a:spcBef>
          <a:spcPct val="0"/>
        </a:spcBef>
        <a:spcAft>
          <a:spcPct val="0"/>
        </a:spcAft>
        <a:defRPr sz="5000">
          <a:solidFill>
            <a:srgbClr val="423F74"/>
          </a:solidFill>
          <a:latin typeface="Verdana Bold" pitchFamily="1" charset="0"/>
          <a:ea typeface="ＭＳ Ｐゴシック" pitchFamily="1" charset="-128"/>
        </a:defRPr>
      </a:lvl9pPr>
    </p:titleStyle>
    <p:bodyStyle>
      <a:lvl1pPr marL="390525" indent="-390525" algn="l" defTabSz="1042988" rtl="0" eaLnBrk="1" fontAlgn="base" hangingPunct="1">
        <a:spcBef>
          <a:spcPct val="20000"/>
        </a:spcBef>
        <a:spcAft>
          <a:spcPct val="0"/>
        </a:spcAft>
        <a:buChar char="•"/>
        <a:defRPr sz="3600">
          <a:solidFill>
            <a:schemeClr val="tx1"/>
          </a:solidFill>
          <a:latin typeface="+mn-lt"/>
          <a:ea typeface="+mn-ea"/>
          <a:cs typeface="+mn-cs"/>
        </a:defRPr>
      </a:lvl1pPr>
      <a:lvl2pPr marL="847725" indent="-327025" algn="l" defTabSz="1042988" rtl="0" eaLnBrk="1" fontAlgn="base" hangingPunct="1">
        <a:spcBef>
          <a:spcPct val="20000"/>
        </a:spcBef>
        <a:spcAft>
          <a:spcPct val="0"/>
        </a:spcAft>
        <a:buChar char="–"/>
        <a:defRPr sz="3200">
          <a:solidFill>
            <a:schemeClr val="tx1"/>
          </a:solidFill>
          <a:latin typeface="+mn-lt"/>
          <a:ea typeface="+mn-ea"/>
        </a:defRPr>
      </a:lvl2pPr>
      <a:lvl3pPr marL="1303338" indent="-260350" algn="l" defTabSz="1042988" rtl="0" eaLnBrk="1" fontAlgn="base" hangingPunct="1">
        <a:spcBef>
          <a:spcPct val="20000"/>
        </a:spcBef>
        <a:spcAft>
          <a:spcPct val="0"/>
        </a:spcAft>
        <a:buChar char="•"/>
        <a:defRPr sz="2700">
          <a:solidFill>
            <a:schemeClr val="tx1"/>
          </a:solidFill>
          <a:latin typeface="+mn-lt"/>
          <a:ea typeface="+mn-ea"/>
        </a:defRPr>
      </a:lvl3pPr>
      <a:lvl4pPr marL="1825625" indent="-261938" algn="l" defTabSz="1042988" rtl="0" eaLnBrk="1" fontAlgn="base" hangingPunct="1">
        <a:spcBef>
          <a:spcPct val="20000"/>
        </a:spcBef>
        <a:spcAft>
          <a:spcPct val="0"/>
        </a:spcAft>
        <a:buChar char="–"/>
        <a:defRPr sz="2300">
          <a:solidFill>
            <a:schemeClr val="tx1"/>
          </a:solidFill>
          <a:latin typeface="+mn-lt"/>
          <a:ea typeface="+mn-ea"/>
        </a:defRPr>
      </a:lvl4pPr>
      <a:lvl5pPr marL="2346325" indent="-260350" algn="l" defTabSz="1042988" rtl="0" eaLnBrk="1" fontAlgn="base" hangingPunct="1">
        <a:spcBef>
          <a:spcPct val="20000"/>
        </a:spcBef>
        <a:spcAft>
          <a:spcPct val="0"/>
        </a:spcAft>
        <a:buChar char="»"/>
        <a:defRPr sz="2300">
          <a:solidFill>
            <a:schemeClr val="tx1"/>
          </a:solidFill>
          <a:latin typeface="+mn-lt"/>
          <a:ea typeface="+mn-ea"/>
        </a:defRPr>
      </a:lvl5pPr>
      <a:lvl6pPr marL="2803525" indent="-260350" algn="l" defTabSz="1042988" rtl="0" eaLnBrk="1" fontAlgn="base" hangingPunct="1">
        <a:spcBef>
          <a:spcPct val="20000"/>
        </a:spcBef>
        <a:spcAft>
          <a:spcPct val="0"/>
        </a:spcAft>
        <a:buChar char="»"/>
        <a:defRPr sz="2300">
          <a:solidFill>
            <a:schemeClr val="tx1"/>
          </a:solidFill>
          <a:latin typeface="+mn-lt"/>
          <a:ea typeface="+mn-ea"/>
        </a:defRPr>
      </a:lvl6pPr>
      <a:lvl7pPr marL="3260725" indent="-260350" algn="l" defTabSz="1042988" rtl="0" eaLnBrk="1" fontAlgn="base" hangingPunct="1">
        <a:spcBef>
          <a:spcPct val="20000"/>
        </a:spcBef>
        <a:spcAft>
          <a:spcPct val="0"/>
        </a:spcAft>
        <a:buChar char="»"/>
        <a:defRPr sz="2300">
          <a:solidFill>
            <a:schemeClr val="tx1"/>
          </a:solidFill>
          <a:latin typeface="+mn-lt"/>
          <a:ea typeface="+mn-ea"/>
        </a:defRPr>
      </a:lvl7pPr>
      <a:lvl8pPr marL="3717925" indent="-260350" algn="l" defTabSz="1042988" rtl="0" eaLnBrk="1" fontAlgn="base" hangingPunct="1">
        <a:spcBef>
          <a:spcPct val="20000"/>
        </a:spcBef>
        <a:spcAft>
          <a:spcPct val="0"/>
        </a:spcAft>
        <a:buChar char="»"/>
        <a:defRPr sz="2300">
          <a:solidFill>
            <a:schemeClr val="tx1"/>
          </a:solidFill>
          <a:latin typeface="+mn-lt"/>
          <a:ea typeface="+mn-ea"/>
        </a:defRPr>
      </a:lvl8pPr>
      <a:lvl9pPr marL="4175125" indent="-260350" algn="l" defTabSz="1042988" rtl="0" eaLnBrk="1" fontAlgn="base" hangingPunct="1">
        <a:spcBef>
          <a:spcPct val="20000"/>
        </a:spcBef>
        <a:spcAft>
          <a:spcPct val="0"/>
        </a:spcAft>
        <a:buChar char="»"/>
        <a:defRPr sz="23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www2.nphs.wales.nhs.uk:8080/PubHObservatoryProjDocs.nsf/3653c00e7bb6259d80256f27004900db/577a2923e3e6fefa80257c270058d3a6/$FILE/Children%20and%20YP%20Profile%20Wales%20Immunisations%20and%20Screening%20(Eng).pdf" TargetMode="External"/><Relationship Id="rId1" Type="http://schemas.openxmlformats.org/officeDocument/2006/relationships/slideLayout" Target="../slideLayouts/slideLayout2.xml"/><Relationship Id="rId5" Type="http://schemas.openxmlformats.org/officeDocument/2006/relationships/hyperlink" Target="mailto:publichealthwalesobservatory@wales.nhs.uk" TargetMode="External"/><Relationship Id="rId4" Type="http://schemas.openxmlformats.org/officeDocument/2006/relationships/hyperlink" Target="http://www.wales.nhs.uk/sitesplus/922/page/69313"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3"/>
          <p:cNvSpPr>
            <a:spLocks noGrp="1"/>
          </p:cNvSpPr>
          <p:nvPr>
            <p:ph type="ftr" sz="quarter" idx="10"/>
          </p:nvPr>
        </p:nvSpPr>
        <p:spPr/>
        <p:txBody>
          <a:bodyPr/>
          <a:lstStyle/>
          <a:p>
            <a:r>
              <a:rPr lang="en-GB"/>
              <a:t>Insert name of presentation on Master Slide</a:t>
            </a:r>
          </a:p>
        </p:txBody>
      </p:sp>
      <p:pic>
        <p:nvPicPr>
          <p:cNvPr id="6160" name="Picture 16" descr="Title slide PHW Observ b-ground 1"/>
          <p:cNvPicPr>
            <a:picLocks noChangeAspect="1" noChangeArrowheads="1"/>
          </p:cNvPicPr>
          <p:nvPr/>
        </p:nvPicPr>
        <p:blipFill>
          <a:blip r:embed="rId3" cstate="print"/>
          <a:srcRect/>
          <a:stretch>
            <a:fillRect/>
          </a:stretch>
        </p:blipFill>
        <p:spPr bwMode="auto">
          <a:xfrm>
            <a:off x="-3175" y="0"/>
            <a:ext cx="10694988" cy="7561263"/>
          </a:xfrm>
          <a:prstGeom prst="rect">
            <a:avLst/>
          </a:prstGeom>
          <a:noFill/>
        </p:spPr>
      </p:pic>
      <p:sp>
        <p:nvSpPr>
          <p:cNvPr id="6149" name="Rectangle 5"/>
          <p:cNvSpPr>
            <a:spLocks noGrp="1" noChangeArrowheads="1"/>
          </p:cNvSpPr>
          <p:nvPr>
            <p:ph type="title"/>
          </p:nvPr>
        </p:nvSpPr>
        <p:spPr>
          <a:xfrm>
            <a:off x="591791" y="5437609"/>
            <a:ext cx="9525000" cy="762000"/>
          </a:xfrm>
          <a:noFill/>
          <a:ln/>
        </p:spPr>
        <p:txBody>
          <a:bodyPr/>
          <a:lstStyle/>
          <a:p>
            <a:r>
              <a:rPr lang="en-GB" sz="4400" dirty="0" smtClean="0">
                <a:solidFill>
                  <a:schemeClr val="bg1"/>
                </a:solidFill>
              </a:rPr>
              <a:t>Health of Children and Young People in Wales </a:t>
            </a:r>
            <a:br>
              <a:rPr lang="en-GB" sz="4400" dirty="0" smtClean="0">
                <a:solidFill>
                  <a:schemeClr val="bg1"/>
                </a:solidFill>
              </a:rPr>
            </a:br>
            <a:r>
              <a:rPr lang="en-GB" sz="3600" dirty="0" smtClean="0">
                <a:solidFill>
                  <a:schemeClr val="bg1"/>
                </a:solidFill>
              </a:rPr>
              <a:t>Immunisations and screening indicator summary</a:t>
            </a:r>
            <a:endParaRPr lang="en-GB" sz="3600" dirty="0"/>
          </a:p>
        </p:txBody>
      </p:sp>
      <p:sp>
        <p:nvSpPr>
          <p:cNvPr id="6150" name="Rectangle 6"/>
          <p:cNvSpPr>
            <a:spLocks noChangeArrowheads="1"/>
          </p:cNvSpPr>
          <p:nvPr/>
        </p:nvSpPr>
        <p:spPr bwMode="auto">
          <a:xfrm>
            <a:off x="591791" y="3637409"/>
            <a:ext cx="9525000" cy="762000"/>
          </a:xfrm>
          <a:prstGeom prst="rect">
            <a:avLst/>
          </a:prstGeom>
          <a:noFill/>
          <a:ln w="9525">
            <a:noFill/>
            <a:miter lim="800000"/>
            <a:headEnd/>
            <a:tailEnd/>
          </a:ln>
        </p:spPr>
        <p:txBody>
          <a:bodyPr lIns="104287" tIns="52144" rIns="104287" bIns="52144" anchor="ctr"/>
          <a:lstStyle/>
          <a:p>
            <a:r>
              <a:rPr lang="en-GB" sz="2800" dirty="0" smtClean="0">
                <a:solidFill>
                  <a:schemeClr val="bg1"/>
                </a:solidFill>
                <a:latin typeface="Verdana" pitchFamily="1" charset="0"/>
              </a:rPr>
              <a:t>November 2013</a:t>
            </a:r>
            <a:endParaRPr lang="en-GB" sz="2800" dirty="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0400" y="327600"/>
            <a:ext cx="10154479" cy="717521"/>
          </a:xfrm>
        </p:spPr>
        <p:txBody>
          <a:bodyPr/>
          <a:lstStyle/>
          <a:p>
            <a:r>
              <a:rPr lang="en-GB" sz="2200" dirty="0" smtClean="0"/>
              <a:t/>
            </a:r>
            <a:br>
              <a:rPr lang="en-GB" sz="2200" dirty="0" smtClean="0"/>
            </a:br>
            <a:r>
              <a:rPr lang="en-GB" sz="2200" dirty="0" smtClean="0"/>
              <a:t>% babies screened by the newborn hearing screening programme and those then referred for a hearing assessment, 2011/12</a:t>
            </a:r>
          </a:p>
        </p:txBody>
      </p:sp>
      <p:sp>
        <p:nvSpPr>
          <p:cNvPr id="5" name="Footer Placeholder 4"/>
          <p:cNvSpPr>
            <a:spLocks noGrp="1"/>
          </p:cNvSpPr>
          <p:nvPr>
            <p:ph type="ftr" sz="quarter" idx="10"/>
          </p:nvPr>
        </p:nvSpPr>
        <p:spPr/>
        <p:txBody>
          <a:bodyPr/>
          <a:lstStyle/>
          <a:p>
            <a:pPr>
              <a:defRPr/>
            </a:pPr>
            <a:r>
              <a:rPr lang="en-GB" smtClean="0"/>
              <a:t>Public Health Wales Observatory</a:t>
            </a:r>
            <a:endParaRPr lang="en-GB" dirty="0"/>
          </a:p>
        </p:txBody>
      </p:sp>
      <p:pic>
        <p:nvPicPr>
          <p:cNvPr id="6" name="Content Placeholder 5"/>
          <p:cNvPicPr>
            <a:picLocks noGrp="1"/>
          </p:cNvPicPr>
          <p:nvPr>
            <p:ph sz="half" idx="1"/>
          </p:nvPr>
        </p:nvPicPr>
        <p:blipFill>
          <a:blip r:embed="rId2" cstate="print"/>
          <a:srcRect t="24876" r="9890"/>
          <a:stretch>
            <a:fillRect/>
          </a:stretch>
        </p:blipFill>
        <p:spPr bwMode="auto">
          <a:xfrm>
            <a:off x="170030" y="1981225"/>
            <a:ext cx="10286857" cy="2880320"/>
          </a:xfrm>
          <a:prstGeom prst="rect">
            <a:avLst/>
          </a:prstGeom>
          <a:noFill/>
          <a:ln w="9525">
            <a:noFill/>
            <a:miter lim="800000"/>
            <a:headEnd/>
            <a:tailEnd/>
          </a:ln>
        </p:spPr>
      </p:pic>
      <p:sp>
        <p:nvSpPr>
          <p:cNvPr id="7" name="Rectangle 6"/>
          <p:cNvSpPr/>
          <p:nvPr/>
        </p:nvSpPr>
        <p:spPr>
          <a:xfrm>
            <a:off x="5144022" y="6229697"/>
            <a:ext cx="5544616" cy="230832"/>
          </a:xfrm>
          <a:prstGeom prst="rect">
            <a:avLst/>
          </a:prstGeom>
        </p:spPr>
        <p:txBody>
          <a:bodyPr wrap="square">
            <a:spAutoFit/>
          </a:bodyPr>
          <a:lstStyle/>
          <a:p>
            <a:r>
              <a:rPr lang="en-GB" sz="900" dirty="0" smtClean="0">
                <a:latin typeface="Verdana" pitchFamily="34" charset="0"/>
              </a:rPr>
              <a:t>Produced by Public Health Wales Observatory, using NBHSW Annual Report, March 2013</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Public Health Wales Observatory</a:t>
            </a:r>
          </a:p>
        </p:txBody>
      </p:sp>
      <p:sp>
        <p:nvSpPr>
          <p:cNvPr id="3075" name="Rectangle 2"/>
          <p:cNvSpPr>
            <a:spLocks noGrp="1" noChangeArrowheads="1"/>
          </p:cNvSpPr>
          <p:nvPr>
            <p:ph type="body" idx="1"/>
          </p:nvPr>
        </p:nvSpPr>
        <p:spPr>
          <a:xfrm>
            <a:off x="736600" y="1693863"/>
            <a:ext cx="9085263" cy="3600450"/>
          </a:xfrm>
          <a:solidFill>
            <a:schemeClr val="bg1"/>
          </a:solidFill>
        </p:spPr>
        <p:txBody>
          <a:bodyPr/>
          <a:lstStyle/>
          <a:p>
            <a:pPr eaLnBrk="1" hangingPunct="1">
              <a:lnSpc>
                <a:spcPct val="80000"/>
              </a:lnSpc>
              <a:buFontTx/>
              <a:buNone/>
            </a:pPr>
            <a:r>
              <a:rPr lang="en-US" sz="2400" b="1" dirty="0" smtClean="0"/>
              <a:t>© 2013 Public Health Wales NHS Trust</a:t>
            </a:r>
          </a:p>
          <a:p>
            <a:pPr eaLnBrk="1" hangingPunct="1">
              <a:lnSpc>
                <a:spcPct val="80000"/>
              </a:lnSpc>
            </a:pPr>
            <a:endParaRPr lang="en-US" sz="2400" b="1" dirty="0" smtClean="0"/>
          </a:p>
          <a:p>
            <a:pPr eaLnBrk="1" hangingPunct="1">
              <a:lnSpc>
                <a:spcPct val="80000"/>
              </a:lnSpc>
            </a:pPr>
            <a:r>
              <a:rPr lang="en-US" sz="2000" dirty="0" smtClean="0"/>
              <a:t>Material contained in this document may be reproduced without prior permission provided it is done so accurately and is not used in a misleading context.</a:t>
            </a:r>
          </a:p>
          <a:p>
            <a:pPr eaLnBrk="1" hangingPunct="1">
              <a:lnSpc>
                <a:spcPct val="80000"/>
              </a:lnSpc>
            </a:pPr>
            <a:endParaRPr lang="en-US" sz="2000" dirty="0" smtClean="0"/>
          </a:p>
          <a:p>
            <a:pPr eaLnBrk="1" hangingPunct="1">
              <a:lnSpc>
                <a:spcPct val="80000"/>
              </a:lnSpc>
            </a:pPr>
            <a:r>
              <a:rPr lang="en-US" sz="2000" dirty="0" smtClean="0"/>
              <a:t>Acknowledgement to Public Health Wales NHS Trust to be stated.</a:t>
            </a:r>
          </a:p>
          <a:p>
            <a:pPr eaLnBrk="1" hangingPunct="1">
              <a:lnSpc>
                <a:spcPct val="80000"/>
              </a:lnSpc>
            </a:pPr>
            <a:endParaRPr lang="en-US" sz="2000" dirty="0" smtClean="0"/>
          </a:p>
          <a:p>
            <a:pPr eaLnBrk="1" hangingPunct="1">
              <a:lnSpc>
                <a:spcPct val="80000"/>
              </a:lnSpc>
            </a:pPr>
            <a:r>
              <a:rPr lang="en-US" sz="2000" dirty="0" smtClean="0"/>
              <a:t>Copyright in the typographical arrangement, design and layout belongs to Public Health Wales NHS Trust. </a:t>
            </a:r>
          </a:p>
        </p:txBody>
      </p:sp>
      <p:sp>
        <p:nvSpPr>
          <p:cNvPr id="3076" name="Rectangle 3"/>
          <p:cNvSpPr>
            <a:spLocks noGrp="1" noChangeArrowheads="1"/>
          </p:cNvSpPr>
          <p:nvPr>
            <p:ph type="title"/>
          </p:nvPr>
        </p:nvSpPr>
        <p:spPr>
          <a:xfrm>
            <a:off x="808038" y="757238"/>
            <a:ext cx="9272587" cy="360362"/>
          </a:xfrm>
        </p:spPr>
        <p:txBody>
          <a:bodyPr/>
          <a:lstStyle/>
          <a:p>
            <a:pPr eaLnBrk="1" hangingPunct="1"/>
            <a:r>
              <a:rPr lang="en-US" sz="2800" b="1" smtClean="0">
                <a:latin typeface="Verdana" pitchFamily="34" charset="0"/>
              </a:rPr>
              <a:t>Copyright</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0"/>
          </p:nvPr>
        </p:nvSpPr>
        <p:spPr/>
        <p:txBody>
          <a:bodyPr/>
          <a:lstStyle/>
          <a:p>
            <a:pPr>
              <a:defRPr/>
            </a:pPr>
            <a:r>
              <a:rPr lang="en-GB" dirty="0"/>
              <a:t>Public Health Wales Observatory</a:t>
            </a:r>
          </a:p>
        </p:txBody>
      </p:sp>
      <p:sp>
        <p:nvSpPr>
          <p:cNvPr id="4099" name="Rectangle 3"/>
          <p:cNvSpPr>
            <a:spLocks noGrp="1" noChangeArrowheads="1"/>
          </p:cNvSpPr>
          <p:nvPr>
            <p:ph type="title"/>
          </p:nvPr>
        </p:nvSpPr>
        <p:spPr/>
        <p:txBody>
          <a:bodyPr/>
          <a:lstStyle/>
          <a:p>
            <a:pPr eaLnBrk="1" hangingPunct="1"/>
            <a:r>
              <a:rPr lang="en-US" sz="2800" b="1" smtClean="0">
                <a:latin typeface="Verdana" pitchFamily="34" charset="0"/>
              </a:rPr>
              <a:t>Instructions to copy a slide</a:t>
            </a:r>
          </a:p>
        </p:txBody>
      </p:sp>
      <p:sp>
        <p:nvSpPr>
          <p:cNvPr id="4100" name="Rectangle 4"/>
          <p:cNvSpPr>
            <a:spLocks noGrp="1" noChangeArrowheads="1"/>
          </p:cNvSpPr>
          <p:nvPr>
            <p:ph type="body" sz="half" idx="1"/>
          </p:nvPr>
        </p:nvSpPr>
        <p:spPr>
          <a:xfrm>
            <a:off x="952500" y="1260475"/>
            <a:ext cx="6018213" cy="5113338"/>
          </a:xfrm>
        </p:spPr>
        <p:txBody>
          <a:bodyPr/>
          <a:lstStyle/>
          <a:p>
            <a:pPr marL="685800" indent="-685800" eaLnBrk="1" hangingPunct="1">
              <a:buFontTx/>
              <a:buNone/>
            </a:pPr>
            <a:r>
              <a:rPr lang="en-GB" sz="1600" b="1" smtClean="0"/>
              <a:t>To copy a slide for use in a presentation:</a:t>
            </a:r>
          </a:p>
          <a:p>
            <a:pPr marL="685800" indent="-685800" eaLnBrk="1" hangingPunct="1">
              <a:buFontTx/>
              <a:buNone/>
            </a:pPr>
            <a:endParaRPr lang="en-GB" sz="1600" b="1" smtClean="0"/>
          </a:p>
          <a:p>
            <a:pPr marL="685800" indent="-685800" eaLnBrk="1" hangingPunct="1">
              <a:buFontTx/>
              <a:buNone/>
            </a:pPr>
            <a:r>
              <a:rPr lang="en-GB" sz="1400" smtClean="0"/>
              <a:t>1. 	</a:t>
            </a:r>
            <a:r>
              <a:rPr lang="en-GB" sz="1400" b="1" smtClean="0"/>
              <a:t>Right-click</a:t>
            </a:r>
            <a:r>
              <a:rPr lang="en-GB" sz="1400" smtClean="0"/>
              <a:t> on the slide you wish to copy from the list on the left-hand side (the ‘slides’ tab) when in normal view and </a:t>
            </a:r>
            <a:r>
              <a:rPr lang="en-GB" sz="1400" b="1" smtClean="0"/>
              <a:t>select ‘Copy’</a:t>
            </a:r>
            <a:r>
              <a:rPr lang="en-GB" sz="1400" smtClean="0"/>
              <a:t> from the list.</a:t>
            </a:r>
          </a:p>
          <a:p>
            <a:pPr marL="685800" indent="-685800" eaLnBrk="1" hangingPunct="1">
              <a:buFontTx/>
              <a:buAutoNum type="arabicPeriod"/>
            </a:pPr>
            <a:endParaRPr lang="en-GB" sz="1400" smtClean="0"/>
          </a:p>
          <a:p>
            <a:pPr marL="685800" indent="-685800" eaLnBrk="1" hangingPunct="1">
              <a:buFontTx/>
              <a:buAutoNum type="arabicPeriod"/>
            </a:pPr>
            <a:endParaRPr lang="en-GB" sz="1400" smtClean="0"/>
          </a:p>
          <a:p>
            <a:pPr marL="685800" indent="-685800" eaLnBrk="1" hangingPunct="1">
              <a:buFontTx/>
              <a:buAutoNum type="arabicPeriod"/>
            </a:pPr>
            <a:endParaRPr lang="en-GB" sz="1400" smtClean="0"/>
          </a:p>
          <a:p>
            <a:pPr marL="685800" indent="-685800" eaLnBrk="1" hangingPunct="1">
              <a:buFontTx/>
              <a:buAutoNum type="arabicPeriod" startAt="2"/>
            </a:pPr>
            <a:r>
              <a:rPr lang="en-GB" sz="1400" smtClean="0"/>
              <a:t>Go to your presentation and </a:t>
            </a:r>
            <a:r>
              <a:rPr lang="en-GB" sz="1400" b="1" smtClean="0"/>
              <a:t>right-click</a:t>
            </a:r>
            <a:r>
              <a:rPr lang="en-GB" sz="1400" smtClean="0"/>
              <a:t> where you want the copied slide to appear in the ‘slides’ tab and </a:t>
            </a:r>
            <a:r>
              <a:rPr lang="en-GB" sz="1400" b="1" smtClean="0"/>
              <a:t>select ‘paste’</a:t>
            </a:r>
            <a:r>
              <a:rPr lang="en-GB" sz="1400" smtClean="0"/>
              <a:t> from the list. </a:t>
            </a:r>
          </a:p>
          <a:p>
            <a:pPr marL="685800" indent="-685800" eaLnBrk="1" hangingPunct="1">
              <a:buFontTx/>
              <a:buAutoNum type="arabicPeriod" startAt="2"/>
            </a:pPr>
            <a:endParaRPr lang="en-GB" sz="1400" smtClean="0"/>
          </a:p>
          <a:p>
            <a:pPr marL="685800" indent="-685800" eaLnBrk="1" hangingPunct="1">
              <a:buFontTx/>
              <a:buAutoNum type="arabicPeriod" startAt="2"/>
            </a:pPr>
            <a:endParaRPr lang="en-GB" sz="1400" smtClean="0"/>
          </a:p>
          <a:p>
            <a:pPr marL="685800" indent="-685800" eaLnBrk="1" hangingPunct="1">
              <a:buFontTx/>
              <a:buAutoNum type="arabicPeriod" startAt="2"/>
            </a:pPr>
            <a:endParaRPr lang="en-GB" sz="1400" smtClean="0"/>
          </a:p>
          <a:p>
            <a:pPr marL="685800" indent="-685800" eaLnBrk="1" hangingPunct="1">
              <a:buFontTx/>
              <a:buAutoNum type="arabicPeriod" startAt="2"/>
            </a:pPr>
            <a:r>
              <a:rPr lang="en-GB" sz="1400" smtClean="0"/>
              <a:t>On being pasted into your presentation a small clipboard icon with a black arrow will appear near the bottom right-hand corner of the newly pasted slide. </a:t>
            </a:r>
            <a:r>
              <a:rPr lang="en-GB" sz="1400" b="1" smtClean="0"/>
              <a:t>Click on the arrow</a:t>
            </a:r>
            <a:r>
              <a:rPr lang="en-GB" sz="1400" smtClean="0"/>
              <a:t> to show the drop-down menu and </a:t>
            </a:r>
            <a:r>
              <a:rPr lang="en-GB" sz="1400" b="1" smtClean="0"/>
              <a:t>select “Keep Source Formatting”</a:t>
            </a:r>
            <a:r>
              <a:rPr lang="en-GB" sz="1400" smtClean="0"/>
              <a:t> from the list. The slide will then appear as seen in the original presentation.</a:t>
            </a:r>
          </a:p>
        </p:txBody>
      </p:sp>
      <p:pic>
        <p:nvPicPr>
          <p:cNvPr id="4101" name="Picture 12"/>
          <p:cNvPicPr>
            <a:picLocks noChangeAspect="1" noChangeArrowheads="1"/>
          </p:cNvPicPr>
          <p:nvPr/>
        </p:nvPicPr>
        <p:blipFill>
          <a:blip r:embed="rId3" cstate="print"/>
          <a:srcRect/>
          <a:stretch>
            <a:fillRect/>
          </a:stretch>
        </p:blipFill>
        <p:spPr bwMode="auto">
          <a:xfrm>
            <a:off x="7216775" y="1260475"/>
            <a:ext cx="1808163" cy="2232025"/>
          </a:xfrm>
          <a:prstGeom prst="rect">
            <a:avLst/>
          </a:prstGeom>
          <a:noFill/>
          <a:ln w="9525">
            <a:noFill/>
            <a:miter lim="800000"/>
            <a:headEnd/>
            <a:tailEnd/>
          </a:ln>
        </p:spPr>
      </p:pic>
      <p:pic>
        <p:nvPicPr>
          <p:cNvPr id="4102" name="Picture 13"/>
          <p:cNvPicPr>
            <a:picLocks noChangeAspect="1" noChangeArrowheads="1"/>
          </p:cNvPicPr>
          <p:nvPr/>
        </p:nvPicPr>
        <p:blipFill>
          <a:blip r:embed="rId4" cstate="print"/>
          <a:srcRect/>
          <a:stretch>
            <a:fillRect/>
          </a:stretch>
        </p:blipFill>
        <p:spPr bwMode="auto">
          <a:xfrm>
            <a:off x="7143750" y="4213225"/>
            <a:ext cx="1968500" cy="22320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http://www.wales.nhs.uk/sitesplus/gallery/922/ChildProfile_Immunisations_and_screening.jpg">
            <a:hlinkClick r:id="rId2"/>
          </p:cNvPr>
          <p:cNvPicPr>
            <a:picLocks noChangeAspect="1" noChangeArrowheads="1"/>
          </p:cNvPicPr>
          <p:nvPr/>
        </p:nvPicPr>
        <p:blipFill>
          <a:blip r:embed="rId3" cstate="print"/>
          <a:srcRect/>
          <a:stretch>
            <a:fillRect/>
          </a:stretch>
        </p:blipFill>
        <p:spPr bwMode="auto">
          <a:xfrm>
            <a:off x="8584679" y="1333153"/>
            <a:ext cx="1440160" cy="2040226"/>
          </a:xfrm>
          <a:prstGeom prst="rect">
            <a:avLst/>
          </a:prstGeom>
          <a:noFill/>
        </p:spPr>
      </p:pic>
      <p:sp>
        <p:nvSpPr>
          <p:cNvPr id="5" name="Footer Placeholder 3"/>
          <p:cNvSpPr>
            <a:spLocks noGrp="1"/>
          </p:cNvSpPr>
          <p:nvPr>
            <p:ph type="ftr" sz="quarter" idx="10"/>
          </p:nvPr>
        </p:nvSpPr>
        <p:spPr/>
        <p:txBody>
          <a:bodyPr/>
          <a:lstStyle/>
          <a:p>
            <a:pPr>
              <a:defRPr/>
            </a:pPr>
            <a:r>
              <a:rPr lang="en-GB" smtClean="0"/>
              <a:t>Public Health Wales Observatory</a:t>
            </a:r>
            <a:endParaRPr lang="en-GB" dirty="0"/>
          </a:p>
        </p:txBody>
      </p:sp>
      <p:sp>
        <p:nvSpPr>
          <p:cNvPr id="5123" name="Rectangle 2"/>
          <p:cNvSpPr>
            <a:spLocks noGrp="1" noChangeArrowheads="1"/>
          </p:cNvSpPr>
          <p:nvPr>
            <p:ph type="title"/>
          </p:nvPr>
        </p:nvSpPr>
        <p:spPr>
          <a:xfrm>
            <a:off x="735807" y="533400"/>
            <a:ext cx="7046913" cy="762000"/>
          </a:xfrm>
        </p:spPr>
        <p:txBody>
          <a:bodyPr/>
          <a:lstStyle/>
          <a:p>
            <a:pPr eaLnBrk="1" hangingPunct="1"/>
            <a:r>
              <a:rPr lang="en-GB" sz="4600" dirty="0" smtClean="0"/>
              <a:t>Using</a:t>
            </a:r>
            <a:r>
              <a:rPr lang="en-GB" sz="4600" dirty="0" smtClean="0">
                <a:solidFill>
                  <a:schemeClr val="tx1"/>
                </a:solidFill>
              </a:rPr>
              <a:t> </a:t>
            </a:r>
            <a:r>
              <a:rPr lang="en-GB" sz="4600" dirty="0" smtClean="0"/>
              <a:t>these</a:t>
            </a:r>
            <a:r>
              <a:rPr lang="en-GB" sz="4600" dirty="0" smtClean="0">
                <a:solidFill>
                  <a:schemeClr val="tx1"/>
                </a:solidFill>
              </a:rPr>
              <a:t> </a:t>
            </a:r>
            <a:r>
              <a:rPr lang="en-GB" sz="4600" dirty="0" smtClean="0"/>
              <a:t>slides</a:t>
            </a:r>
          </a:p>
        </p:txBody>
      </p:sp>
      <p:sp>
        <p:nvSpPr>
          <p:cNvPr id="5124" name="Rectangle 3"/>
          <p:cNvSpPr>
            <a:spLocks noGrp="1" noChangeArrowheads="1"/>
          </p:cNvSpPr>
          <p:nvPr>
            <p:ph type="body" idx="1"/>
          </p:nvPr>
        </p:nvSpPr>
        <p:spPr>
          <a:xfrm>
            <a:off x="735807" y="2671936"/>
            <a:ext cx="9589319" cy="4853905"/>
          </a:xfrm>
        </p:spPr>
        <p:txBody>
          <a:bodyPr/>
          <a:lstStyle/>
          <a:p>
            <a:endParaRPr lang="en-GB" sz="2000" dirty="0" smtClean="0"/>
          </a:p>
          <a:p>
            <a:endParaRPr lang="en-GB" sz="2000" dirty="0" smtClean="0"/>
          </a:p>
          <a:p>
            <a:endParaRPr lang="en-GB" sz="1200" dirty="0" smtClean="0"/>
          </a:p>
          <a:p>
            <a:r>
              <a:rPr lang="en-GB" sz="2000" dirty="0" smtClean="0"/>
              <a:t>The full report along with: 22 local authority profiles, a technical guide, data files, additional PowerPoint files can be found:</a:t>
            </a:r>
            <a:r>
              <a:rPr lang="en-GB" sz="1600" dirty="0" smtClean="0"/>
              <a:t> </a:t>
            </a:r>
            <a:r>
              <a:rPr lang="en-GB" sz="1800" dirty="0" smtClean="0">
                <a:hlinkClick r:id="rId4"/>
              </a:rPr>
              <a:t>www.publichealthwalesobservatory.wales.nhs.uk/childprofile</a:t>
            </a:r>
            <a:r>
              <a:rPr lang="en-GB" sz="1800" dirty="0" smtClean="0"/>
              <a:t> </a:t>
            </a:r>
          </a:p>
          <a:p>
            <a:pPr eaLnBrk="1" hangingPunct="1"/>
            <a:endParaRPr lang="en-GB" sz="1200" dirty="0" smtClean="0">
              <a:solidFill>
                <a:srgbClr val="FF0000"/>
              </a:solidFill>
            </a:endParaRPr>
          </a:p>
          <a:p>
            <a:pPr eaLnBrk="1" hangingPunct="1"/>
            <a:r>
              <a:rPr lang="en-GB" sz="2000" dirty="0" smtClean="0"/>
              <a:t>This presentation can be used as a whole or as individual slides.</a:t>
            </a:r>
          </a:p>
          <a:p>
            <a:pPr eaLnBrk="1" hangingPunct="1"/>
            <a:endParaRPr lang="en-GB" sz="1100" dirty="0" smtClean="0"/>
          </a:p>
          <a:p>
            <a:pPr eaLnBrk="1" hangingPunct="1"/>
            <a:r>
              <a:rPr lang="en-GB" sz="2000" dirty="0" smtClean="0"/>
              <a:t>For further information:</a:t>
            </a:r>
          </a:p>
          <a:p>
            <a:pPr lvl="1"/>
            <a:r>
              <a:rPr lang="en-GB" sz="2000" dirty="0" smtClean="0"/>
              <a:t>Email:</a:t>
            </a:r>
            <a:r>
              <a:rPr lang="en-GB" sz="1800" dirty="0" smtClean="0"/>
              <a:t> </a:t>
            </a:r>
            <a:r>
              <a:rPr lang="en-GB" sz="1800" dirty="0" smtClean="0">
                <a:hlinkClick r:id="rId5"/>
              </a:rPr>
              <a:t>publichealthwalesobservatory@wales.nhs.uk</a:t>
            </a:r>
            <a:r>
              <a:rPr lang="en-GB" sz="1800" dirty="0" smtClean="0"/>
              <a:t> </a:t>
            </a:r>
            <a:endParaRPr lang="en-GB" sz="2000" dirty="0" smtClean="0"/>
          </a:p>
          <a:p>
            <a:pPr eaLnBrk="1" hangingPunct="1"/>
            <a:endParaRPr lang="en-GB" dirty="0" smtClean="0"/>
          </a:p>
        </p:txBody>
      </p:sp>
      <p:sp>
        <p:nvSpPr>
          <p:cNvPr id="8" name="Rectangle 3"/>
          <p:cNvSpPr txBox="1">
            <a:spLocks noChangeArrowheads="1"/>
          </p:cNvSpPr>
          <p:nvPr/>
        </p:nvSpPr>
        <p:spPr bwMode="auto">
          <a:xfrm>
            <a:off x="723552" y="1261145"/>
            <a:ext cx="7933135" cy="4853905"/>
          </a:xfrm>
          <a:prstGeom prst="rect">
            <a:avLst/>
          </a:prstGeom>
          <a:noFill/>
          <a:ln w="9525">
            <a:noFill/>
            <a:miter lim="800000"/>
            <a:headEnd/>
            <a:tailEnd/>
          </a:ln>
        </p:spPr>
        <p:txBody>
          <a:bodyPr vert="horz" wrap="square" lIns="104287" tIns="52144" rIns="104287" bIns="52144" numCol="1" anchor="t" anchorCtr="0" compatLnSpc="1">
            <a:prstTxWarp prst="textNoShape">
              <a:avLst/>
            </a:prstTxWarp>
          </a:bodyPr>
          <a:lstStyle/>
          <a:p>
            <a:pPr marL="390525" lvl="0" indent="-390525" defTabSz="1042988" eaLnBrk="1" hangingPunct="1">
              <a:spcBef>
                <a:spcPct val="20000"/>
              </a:spcBef>
              <a:buFontTx/>
              <a:buChar char="•"/>
              <a:defRPr/>
            </a:pPr>
            <a:r>
              <a:rPr kumimoji="0" lang="en-GB" sz="2000" b="0" i="0" u="none" strike="noStrike" kern="0" cap="none" spc="0" normalizeH="0" baseline="0" noProof="0" dirty="0" smtClean="0">
                <a:ln>
                  <a:noFill/>
                </a:ln>
                <a:solidFill>
                  <a:schemeClr val="tx1"/>
                </a:solidFill>
                <a:effectLst/>
                <a:uLnTx/>
                <a:uFillTx/>
                <a:latin typeface="+mn-lt"/>
                <a:ea typeface="+mn-ea"/>
                <a:cs typeface="+mn-cs"/>
              </a:rPr>
              <a:t>These slides form part of the </a:t>
            </a:r>
            <a:r>
              <a:rPr kumimoji="0" lang="en-GB" sz="2000" b="0" i="1" u="none" strike="noStrike" kern="0" cap="none" spc="0" normalizeH="0" baseline="0" noProof="0" dirty="0" smtClean="0">
                <a:ln>
                  <a:noFill/>
                </a:ln>
                <a:solidFill>
                  <a:schemeClr val="tx1"/>
                </a:solidFill>
                <a:effectLst/>
                <a:uLnTx/>
                <a:uFillTx/>
                <a:latin typeface="+mn-lt"/>
                <a:ea typeface="+mn-ea"/>
                <a:cs typeface="+mn-cs"/>
              </a:rPr>
              <a:t>Health of children and young people in Wales</a:t>
            </a:r>
            <a:r>
              <a:rPr kumimoji="0" lang="en-GB" sz="2000" b="0" i="0" u="none" strike="noStrike" kern="0" cap="none" spc="0" normalizeH="0" baseline="0" noProof="0" dirty="0" smtClean="0">
                <a:ln>
                  <a:noFill/>
                </a:ln>
                <a:solidFill>
                  <a:schemeClr val="tx1"/>
                </a:solidFill>
                <a:effectLst/>
                <a:uLnTx/>
                <a:uFillTx/>
                <a:latin typeface="+mn-lt"/>
                <a:ea typeface="+mn-ea"/>
                <a:cs typeface="+mn-cs"/>
              </a:rPr>
              <a:t> report published by the Public Health Wales Observatory. All charts and maps in this PowerPoint file relate to the ‘Immunisations and screening’ chapter of the report which can be accessed by clicking on the icon to the right </a:t>
            </a:r>
            <a:r>
              <a:rPr lang="en-GB" sz="2000" kern="0" dirty="0" smtClean="0"/>
              <a:t>when in ‘slide show’ view</a:t>
            </a:r>
            <a:r>
              <a:rPr kumimoji="0" lang="en-GB" sz="2000" b="0" i="0" u="none" strike="noStrike" kern="0" cap="none" spc="0" normalizeH="0" baseline="0" noProof="0" dirty="0" smtClean="0">
                <a:ln>
                  <a:noFill/>
                </a:ln>
                <a:solidFill>
                  <a:schemeClr val="tx1"/>
                </a:solidFill>
                <a:effectLst/>
                <a:uLnTx/>
                <a:uFillTx/>
                <a:latin typeface="+mn-lt"/>
                <a:ea typeface="+mn-ea"/>
                <a:cs typeface="+mn-cs"/>
              </a:rPr>
              <a:t>. </a:t>
            </a:r>
          </a:p>
          <a:p>
            <a:pPr marL="390525" marR="0" lvl="0" indent="-390525" algn="l" defTabSz="1042988" rtl="0" eaLnBrk="1" fontAlgn="base" latinLnBrk="0" hangingPunct="1">
              <a:lnSpc>
                <a:spcPct val="100000"/>
              </a:lnSpc>
              <a:spcBef>
                <a:spcPct val="20000"/>
              </a:spcBef>
              <a:spcAft>
                <a:spcPct val="0"/>
              </a:spcAft>
              <a:buClrTx/>
              <a:buSzTx/>
              <a:buFontTx/>
              <a:buChar char="•"/>
              <a:tabLst/>
              <a:defRPr/>
            </a:pPr>
            <a:endParaRPr kumimoji="0" lang="en-GB" sz="2000" b="0" i="0" u="none" strike="noStrike" kern="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sz="half" idx="1"/>
          </p:nvPr>
        </p:nvPicPr>
        <p:blipFill>
          <a:blip r:embed="rId2" cstate="print"/>
          <a:srcRect t="10675"/>
          <a:stretch>
            <a:fillRect/>
          </a:stretch>
        </p:blipFill>
        <p:spPr bwMode="auto">
          <a:xfrm>
            <a:off x="2319983" y="901105"/>
            <a:ext cx="5328592" cy="5488004"/>
          </a:xfrm>
          <a:prstGeom prst="rect">
            <a:avLst/>
          </a:prstGeom>
          <a:noFill/>
          <a:ln w="9525">
            <a:noFill/>
            <a:miter lim="800000"/>
            <a:headEnd/>
            <a:tailEnd/>
          </a:ln>
          <a:effectLst/>
        </p:spPr>
      </p:pic>
      <p:sp>
        <p:nvSpPr>
          <p:cNvPr id="2" name="Title 1"/>
          <p:cNvSpPr>
            <a:spLocks noGrp="1"/>
          </p:cNvSpPr>
          <p:nvPr>
            <p:ph type="title"/>
          </p:nvPr>
        </p:nvSpPr>
        <p:spPr>
          <a:xfrm>
            <a:off x="230400" y="327600"/>
            <a:ext cx="9938455" cy="717521"/>
          </a:xfrm>
        </p:spPr>
        <p:txBody>
          <a:bodyPr/>
          <a:lstStyle/>
          <a:p>
            <a:r>
              <a:rPr lang="en-GB" sz="2200" dirty="0" smtClean="0"/>
              <a:t>% of children up to date with routine immunisations by 4 years of age, 2012</a:t>
            </a:r>
          </a:p>
        </p:txBody>
      </p:sp>
      <p:sp>
        <p:nvSpPr>
          <p:cNvPr id="5" name="Footer Placeholder 4"/>
          <p:cNvSpPr>
            <a:spLocks noGrp="1"/>
          </p:cNvSpPr>
          <p:nvPr>
            <p:ph type="ftr" sz="quarter" idx="10"/>
          </p:nvPr>
        </p:nvSpPr>
        <p:spPr/>
        <p:txBody>
          <a:bodyPr/>
          <a:lstStyle/>
          <a:p>
            <a:pPr>
              <a:defRPr/>
            </a:pPr>
            <a:r>
              <a:rPr lang="en-GB" smtClean="0"/>
              <a:t>Public Health Wales Observatory</a:t>
            </a:r>
            <a:endParaRPr lang="en-GB" dirty="0"/>
          </a:p>
        </p:txBody>
      </p:sp>
      <p:sp>
        <p:nvSpPr>
          <p:cNvPr id="7" name="Rectangle 6"/>
          <p:cNvSpPr/>
          <p:nvPr/>
        </p:nvSpPr>
        <p:spPr>
          <a:xfrm>
            <a:off x="6240663" y="6229697"/>
            <a:ext cx="4447975" cy="230832"/>
          </a:xfrm>
          <a:prstGeom prst="rect">
            <a:avLst/>
          </a:prstGeom>
        </p:spPr>
        <p:txBody>
          <a:bodyPr wrap="square">
            <a:spAutoFit/>
          </a:bodyPr>
          <a:lstStyle/>
          <a:p>
            <a:r>
              <a:rPr lang="en-GB" sz="900" dirty="0" smtClean="0">
                <a:latin typeface="Verdana" pitchFamily="34" charset="0"/>
              </a:rPr>
              <a:t>Produced by Public Health Wales Observatory, using CDSC &amp; VPDP (PHW)</a:t>
            </a:r>
            <a:endParaRPr lang="en-GB" sz="900" dirty="0">
              <a:latin typeface="Verdana"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20130704_UpToDateImms_4Y_RH_HighRes_v1b.jpg"/>
          <p:cNvPicPr>
            <a:picLocks noGrp="1"/>
          </p:cNvPicPr>
          <p:nvPr>
            <p:ph sz="half" idx="1"/>
          </p:nvPr>
        </p:nvPicPr>
        <p:blipFill>
          <a:blip r:embed="rId2" cstate="print"/>
          <a:srcRect t="8235" r="11746" b="34588"/>
          <a:stretch>
            <a:fillRect/>
          </a:stretch>
        </p:blipFill>
        <p:spPr>
          <a:xfrm>
            <a:off x="3616127" y="685081"/>
            <a:ext cx="6277623" cy="5760640"/>
          </a:xfrm>
          <a:prstGeom prst="rect">
            <a:avLst/>
          </a:prstGeom>
        </p:spPr>
      </p:pic>
      <p:sp>
        <p:nvSpPr>
          <p:cNvPr id="2" name="Title 1"/>
          <p:cNvSpPr>
            <a:spLocks noGrp="1"/>
          </p:cNvSpPr>
          <p:nvPr>
            <p:ph type="title"/>
          </p:nvPr>
        </p:nvSpPr>
        <p:spPr>
          <a:xfrm>
            <a:off x="230400" y="327600"/>
            <a:ext cx="10458238" cy="717521"/>
          </a:xfrm>
        </p:spPr>
        <p:txBody>
          <a:bodyPr/>
          <a:lstStyle/>
          <a:p>
            <a:r>
              <a:rPr lang="en-GB" sz="2200" dirty="0" smtClean="0"/>
              <a:t>% of children up to date with immunisations by 4 years of age, Wales MSOAs, 2012</a:t>
            </a:r>
            <a:br>
              <a:rPr lang="en-GB" sz="2200" dirty="0" smtClean="0"/>
            </a:br>
            <a:r>
              <a:rPr lang="en-GB" sz="1600" dirty="0" smtClean="0">
                <a:latin typeface="+mn-lt"/>
              </a:rPr>
              <a:t>2001 MSOA, percentage</a:t>
            </a:r>
          </a:p>
        </p:txBody>
      </p:sp>
      <p:sp>
        <p:nvSpPr>
          <p:cNvPr id="5" name="Footer Placeholder 4"/>
          <p:cNvSpPr>
            <a:spLocks noGrp="1"/>
          </p:cNvSpPr>
          <p:nvPr>
            <p:ph type="ftr" sz="quarter" idx="10"/>
          </p:nvPr>
        </p:nvSpPr>
        <p:spPr/>
        <p:txBody>
          <a:bodyPr/>
          <a:lstStyle/>
          <a:p>
            <a:pPr>
              <a:defRPr/>
            </a:pPr>
            <a:r>
              <a:rPr lang="en-GB" smtClean="0"/>
              <a:t>Public Health Wales Observatory</a:t>
            </a:r>
            <a:endParaRPr lang="en-GB"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0400" y="543624"/>
            <a:ext cx="10154479" cy="717521"/>
          </a:xfrm>
        </p:spPr>
        <p:txBody>
          <a:bodyPr/>
          <a:lstStyle/>
          <a:p>
            <a:r>
              <a:rPr lang="en-GB" sz="2200" dirty="0" smtClean="0"/>
              <a:t>% of children who are up to date with their routine immunisations at 4 years of age by deprivation fifth, Wales, 2012 </a:t>
            </a:r>
          </a:p>
        </p:txBody>
      </p:sp>
      <p:sp>
        <p:nvSpPr>
          <p:cNvPr id="5" name="Footer Placeholder 4"/>
          <p:cNvSpPr>
            <a:spLocks noGrp="1"/>
          </p:cNvSpPr>
          <p:nvPr>
            <p:ph type="ftr" sz="quarter" idx="10"/>
          </p:nvPr>
        </p:nvSpPr>
        <p:spPr/>
        <p:txBody>
          <a:bodyPr/>
          <a:lstStyle/>
          <a:p>
            <a:pPr>
              <a:defRPr/>
            </a:pPr>
            <a:r>
              <a:rPr lang="en-GB" smtClean="0"/>
              <a:t>Public Health Wales Observatory</a:t>
            </a:r>
            <a:endParaRPr lang="en-GB" dirty="0"/>
          </a:p>
        </p:txBody>
      </p:sp>
      <p:sp>
        <p:nvSpPr>
          <p:cNvPr id="7" name="Rectangle 6"/>
          <p:cNvSpPr/>
          <p:nvPr/>
        </p:nvSpPr>
        <p:spPr>
          <a:xfrm>
            <a:off x="5056287" y="6229697"/>
            <a:ext cx="5632351" cy="230832"/>
          </a:xfrm>
          <a:prstGeom prst="rect">
            <a:avLst/>
          </a:prstGeom>
        </p:spPr>
        <p:txBody>
          <a:bodyPr wrap="square">
            <a:spAutoFit/>
          </a:bodyPr>
          <a:lstStyle/>
          <a:p>
            <a:r>
              <a:rPr lang="en-GB" sz="900" dirty="0" smtClean="0">
                <a:latin typeface="Verdana" pitchFamily="34" charset="0"/>
              </a:rPr>
              <a:t>Produced by Public Health Wales Observatory, using CDSC &amp; VPDP (PHW); WIMD 2011 (WG)</a:t>
            </a:r>
            <a:endParaRPr lang="en-GB" sz="900" dirty="0">
              <a:latin typeface="Verdana" pitchFamily="34" charset="0"/>
            </a:endParaRPr>
          </a:p>
        </p:txBody>
      </p:sp>
      <p:pic>
        <p:nvPicPr>
          <p:cNvPr id="9" name="Picture 8"/>
          <p:cNvPicPr>
            <a:picLocks noChangeAspect="1" noChangeArrowheads="1"/>
          </p:cNvPicPr>
          <p:nvPr/>
        </p:nvPicPr>
        <p:blipFill>
          <a:blip r:embed="rId2" cstate="print"/>
          <a:srcRect t="41783"/>
          <a:stretch>
            <a:fillRect/>
          </a:stretch>
        </p:blipFill>
        <p:spPr bwMode="auto">
          <a:xfrm>
            <a:off x="879823" y="2341265"/>
            <a:ext cx="9344918" cy="2244452"/>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p:cNvPicPr>
          <p:nvPr>
            <p:ph sz="half" idx="2"/>
          </p:nvPr>
        </p:nvPicPr>
        <p:blipFill>
          <a:blip r:embed="rId2" cstate="print"/>
          <a:srcRect t="11731"/>
          <a:stretch>
            <a:fillRect/>
          </a:stretch>
        </p:blipFill>
        <p:spPr bwMode="auto">
          <a:xfrm>
            <a:off x="2550990" y="973113"/>
            <a:ext cx="5241601" cy="5400600"/>
          </a:xfrm>
          <a:prstGeom prst="rect">
            <a:avLst/>
          </a:prstGeom>
          <a:noFill/>
          <a:ln w="9525">
            <a:noFill/>
            <a:miter lim="800000"/>
            <a:headEnd/>
            <a:tailEnd/>
          </a:ln>
        </p:spPr>
      </p:pic>
      <p:sp>
        <p:nvSpPr>
          <p:cNvPr id="2" name="Title 1"/>
          <p:cNvSpPr>
            <a:spLocks noGrp="1"/>
          </p:cNvSpPr>
          <p:nvPr>
            <p:ph type="title"/>
          </p:nvPr>
        </p:nvSpPr>
        <p:spPr>
          <a:xfrm>
            <a:off x="230400" y="327600"/>
            <a:ext cx="10154479" cy="717521"/>
          </a:xfrm>
        </p:spPr>
        <p:txBody>
          <a:bodyPr/>
          <a:lstStyle/>
          <a:p>
            <a:r>
              <a:rPr lang="en-GB" sz="2200" dirty="0" smtClean="0"/>
              <a:t>% of persons aged 16 who have completed a 2 dose course of the MMR vaccine, 2012</a:t>
            </a:r>
          </a:p>
        </p:txBody>
      </p:sp>
      <p:sp>
        <p:nvSpPr>
          <p:cNvPr id="5" name="Footer Placeholder 4"/>
          <p:cNvSpPr>
            <a:spLocks noGrp="1"/>
          </p:cNvSpPr>
          <p:nvPr>
            <p:ph type="ftr" sz="quarter" idx="10"/>
          </p:nvPr>
        </p:nvSpPr>
        <p:spPr/>
        <p:txBody>
          <a:bodyPr/>
          <a:lstStyle/>
          <a:p>
            <a:pPr>
              <a:defRPr/>
            </a:pPr>
            <a:r>
              <a:rPr lang="en-GB" smtClean="0"/>
              <a:t>Public Health Wales Observatory</a:t>
            </a:r>
            <a:endParaRPr lang="en-GB" dirty="0"/>
          </a:p>
        </p:txBody>
      </p:sp>
      <p:sp>
        <p:nvSpPr>
          <p:cNvPr id="8" name="Rectangle 7"/>
          <p:cNvSpPr/>
          <p:nvPr/>
        </p:nvSpPr>
        <p:spPr>
          <a:xfrm>
            <a:off x="6008119" y="6229697"/>
            <a:ext cx="4680519" cy="230832"/>
          </a:xfrm>
          <a:prstGeom prst="rect">
            <a:avLst/>
          </a:prstGeom>
        </p:spPr>
        <p:txBody>
          <a:bodyPr wrap="square">
            <a:spAutoFit/>
          </a:bodyPr>
          <a:lstStyle/>
          <a:p>
            <a:r>
              <a:rPr lang="en-GB" sz="900" dirty="0" smtClean="0">
                <a:latin typeface="Verdana" pitchFamily="34" charset="0"/>
              </a:rPr>
              <a:t>Produced by Public Health Wales Observatory, using CDSC &amp; VPDP (PHW)</a:t>
            </a:r>
            <a:endParaRPr lang="en-GB" sz="900" dirty="0">
              <a:latin typeface="Verdana"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p:cNvPicPr>
          <p:nvPr>
            <p:ph sz="half" idx="1"/>
          </p:nvPr>
        </p:nvPicPr>
        <p:blipFill>
          <a:blip r:embed="rId2" cstate="print"/>
          <a:srcRect t="11923"/>
          <a:stretch>
            <a:fillRect/>
          </a:stretch>
        </p:blipFill>
        <p:spPr bwMode="auto">
          <a:xfrm>
            <a:off x="2158304" y="1045121"/>
            <a:ext cx="5202239" cy="5328592"/>
          </a:xfrm>
          <a:prstGeom prst="rect">
            <a:avLst/>
          </a:prstGeom>
          <a:noFill/>
          <a:ln w="9525">
            <a:noFill/>
            <a:miter lim="800000"/>
            <a:headEnd/>
            <a:tailEnd/>
          </a:ln>
        </p:spPr>
      </p:pic>
      <p:sp>
        <p:nvSpPr>
          <p:cNvPr id="2" name="Title 1"/>
          <p:cNvSpPr>
            <a:spLocks noGrp="1"/>
          </p:cNvSpPr>
          <p:nvPr>
            <p:ph type="title"/>
          </p:nvPr>
        </p:nvSpPr>
        <p:spPr>
          <a:xfrm>
            <a:off x="230400" y="327599"/>
            <a:ext cx="10154479" cy="789529"/>
          </a:xfrm>
        </p:spPr>
        <p:txBody>
          <a:bodyPr/>
          <a:lstStyle/>
          <a:p>
            <a:r>
              <a:rPr lang="en-GB" sz="2200" dirty="0" smtClean="0"/>
              <a:t>% of girls completing a 3 dose course of HPV vaccine, school year 9, 2012/13</a:t>
            </a:r>
          </a:p>
        </p:txBody>
      </p:sp>
      <p:sp>
        <p:nvSpPr>
          <p:cNvPr id="5" name="Footer Placeholder 4"/>
          <p:cNvSpPr>
            <a:spLocks noGrp="1"/>
          </p:cNvSpPr>
          <p:nvPr>
            <p:ph type="ftr" sz="quarter" idx="10"/>
          </p:nvPr>
        </p:nvSpPr>
        <p:spPr/>
        <p:txBody>
          <a:bodyPr/>
          <a:lstStyle/>
          <a:p>
            <a:pPr>
              <a:defRPr/>
            </a:pPr>
            <a:r>
              <a:rPr lang="en-GB" smtClean="0"/>
              <a:t>Public Health Wales Observatory</a:t>
            </a:r>
            <a:endParaRPr lang="en-GB" dirty="0"/>
          </a:p>
        </p:txBody>
      </p:sp>
      <p:sp>
        <p:nvSpPr>
          <p:cNvPr id="8" name="Rectangle 7"/>
          <p:cNvSpPr/>
          <p:nvPr/>
        </p:nvSpPr>
        <p:spPr>
          <a:xfrm>
            <a:off x="6008119" y="6229697"/>
            <a:ext cx="4680519" cy="230832"/>
          </a:xfrm>
          <a:prstGeom prst="rect">
            <a:avLst/>
          </a:prstGeom>
        </p:spPr>
        <p:txBody>
          <a:bodyPr wrap="square">
            <a:spAutoFit/>
          </a:bodyPr>
          <a:lstStyle/>
          <a:p>
            <a:r>
              <a:rPr lang="en-GB" sz="900" dirty="0" smtClean="0">
                <a:latin typeface="Verdana" pitchFamily="34" charset="0"/>
              </a:rPr>
              <a:t>Produced by Public Health Wales Observatory, using CDSC &amp; VPDP (PHW)</a:t>
            </a:r>
            <a:endParaRPr lang="en-GB" sz="900" dirty="0">
              <a:latin typeface="Verdana" pitchFamily="34" charset="0"/>
            </a:endParaRPr>
          </a:p>
        </p:txBody>
      </p:sp>
    </p:spTree>
  </p:cSld>
  <p:clrMapOvr>
    <a:masterClrMapping/>
  </p:clrMapOvr>
</p:sld>
</file>

<file path=ppt/theme/theme1.xml><?xml version="1.0" encoding="utf-8"?>
<a:theme xmlns:a="http://schemas.openxmlformats.org/drawingml/2006/main" name="Observatory Powerpoint Template">
  <a:themeElements>
    <a:clrScheme name="">
      <a:dk1>
        <a:srgbClr val="000000"/>
      </a:dk1>
      <a:lt1>
        <a:srgbClr val="FFFFFF"/>
      </a:lt1>
      <a:dk2>
        <a:srgbClr val="000000"/>
      </a:dk2>
      <a:lt2>
        <a:srgbClr val="808080"/>
      </a:lt2>
      <a:accent1>
        <a:srgbClr val="BBE0E3"/>
      </a:accent1>
      <a:accent2>
        <a:srgbClr val="8CC63F"/>
      </a:accent2>
      <a:accent3>
        <a:srgbClr val="FFFFFF"/>
      </a:accent3>
      <a:accent4>
        <a:srgbClr val="000000"/>
      </a:accent4>
      <a:accent5>
        <a:srgbClr val="DAEDEF"/>
      </a:accent5>
      <a:accent6>
        <a:srgbClr val="7EB338"/>
      </a:accent6>
      <a:hlink>
        <a:srgbClr val="ED1C24"/>
      </a:hlink>
      <a:folHlink>
        <a:srgbClr val="000000"/>
      </a:folHlink>
    </a:clrScheme>
    <a:fontScheme name="PHW Observatory Powerpoint template3">
      <a:majorFont>
        <a:latin typeface="Verdana Bold"/>
        <a:ea typeface="ＭＳ Ｐゴシック"/>
        <a:cs typeface=""/>
      </a:majorFont>
      <a:minorFont>
        <a:latin typeface="Verdana"/>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charset="0"/>
            <a:ea typeface="ＭＳ Ｐゴシック" pitchFamily="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charset="0"/>
            <a:ea typeface="ＭＳ Ｐゴシック" pitchFamily="1" charset="-128"/>
          </a:defRPr>
        </a:defPPr>
      </a:lstStyle>
    </a:lnDef>
  </a:objectDefaults>
  <a:extraClrSchemeLst>
    <a:extraClrScheme>
      <a:clrScheme name="PHW Observatory Powerpoint template3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HW Observatory Powerpoint template3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HW Observatory Powerpoint template3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HW Observatory Powerpoint template3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HW Observatory Powerpoint template3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HW Observatory Powerpoint template3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HW Observatory Powerpoint template3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HW Observatory Powerpoint template3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HW Observatory Powerpoint template3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HW Observatory Powerpoint template3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HW Observatory Powerpoint template3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HW Observatory Powerpoint template3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Observatory Powerpoint Template</Template>
  <TotalTime>0</TotalTime>
  <Words>415</Words>
  <Application>Microsoft Office PowerPoint</Application>
  <PresentationFormat>Custom</PresentationFormat>
  <Paragraphs>57</Paragraphs>
  <Slides>10</Slides>
  <Notes>3</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Observatory Powerpoint Template</vt:lpstr>
      <vt:lpstr>Health of Children and Young People in Wales  Immunisations and screening indicator summary</vt:lpstr>
      <vt:lpstr>Copyright</vt:lpstr>
      <vt:lpstr>Instructions to copy a slide</vt:lpstr>
      <vt:lpstr>Using these slides</vt:lpstr>
      <vt:lpstr>% of children up to date with routine immunisations by 4 years of age, 2012</vt:lpstr>
      <vt:lpstr>% of children up to date with immunisations by 4 years of age, Wales MSOAs, 2012 2001 MSOA, percentage</vt:lpstr>
      <vt:lpstr>% of children who are up to date with their routine immunisations at 4 years of age by deprivation fifth, Wales, 2012 </vt:lpstr>
      <vt:lpstr>% of persons aged 16 who have completed a 2 dose course of the MMR vaccine, 2012</vt:lpstr>
      <vt:lpstr>% of girls completing a 3 dose course of HPV vaccine, school year 9, 2012/13</vt:lpstr>
      <vt:lpstr> % babies screened by the newborn hearing screening programme and those then referred for a hearing assessment, 2011/12</vt:lpstr>
    </vt:vector>
  </TitlesOfParts>
  <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2013-03-21T11:26:00Z</dcterms:created>
  <dcterms:modified xsi:type="dcterms:W3CDTF">2013-11-19T12:50:51Z</dcterms:modified>
</cp:coreProperties>
</file>