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50" r:id="rId1"/>
  </p:sldMasterIdLst>
  <p:notesMasterIdLst>
    <p:notesMasterId r:id="rId31"/>
  </p:notesMasterIdLst>
  <p:sldIdLst>
    <p:sldId id="258" r:id="rId2"/>
    <p:sldId id="260" r:id="rId3"/>
    <p:sldId id="261" r:id="rId4"/>
    <p:sldId id="29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Lst>
  <p:sldSz cx="10688638" cy="7562850"/>
  <p:notesSz cx="6797675" cy="9928225"/>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23F74"/>
    <a:srgbClr val="8CC63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44" autoAdjust="0"/>
    <p:restoredTop sz="98843" autoAdjust="0"/>
  </p:normalViewPr>
  <p:slideViewPr>
    <p:cSldViewPr>
      <p:cViewPr>
        <p:scale>
          <a:sx n="90" d="100"/>
          <a:sy n="90" d="100"/>
        </p:scale>
        <p:origin x="-456" y="-222"/>
      </p:cViewPr>
      <p:guideLst>
        <p:guide orient="horz" pos="2382"/>
        <p:guide pos="336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5659" cy="496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4099" name="Rectangle 3"/>
          <p:cNvSpPr>
            <a:spLocks noGrp="1" noChangeArrowheads="1"/>
          </p:cNvSpPr>
          <p:nvPr>
            <p:ph type="dt" idx="1"/>
          </p:nvPr>
        </p:nvSpPr>
        <p:spPr bwMode="auto">
          <a:xfrm>
            <a:off x="3852016" y="0"/>
            <a:ext cx="2945659" cy="496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4100" name="Rectangle 4"/>
          <p:cNvSpPr>
            <a:spLocks noGrp="1" noRot="1" noChangeAspect="1" noChangeArrowheads="1" noTextEdit="1"/>
          </p:cNvSpPr>
          <p:nvPr>
            <p:ph type="sldImg" idx="2"/>
          </p:nvPr>
        </p:nvSpPr>
        <p:spPr bwMode="auto">
          <a:xfrm>
            <a:off x="768350" y="744538"/>
            <a:ext cx="5260975" cy="3722687"/>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06357" y="4715907"/>
            <a:ext cx="4984962" cy="44677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2" name="Rectangle 6"/>
          <p:cNvSpPr>
            <a:spLocks noGrp="1" noChangeArrowheads="1"/>
          </p:cNvSpPr>
          <p:nvPr>
            <p:ph type="ftr" sz="quarter" idx="4"/>
          </p:nvPr>
        </p:nvSpPr>
        <p:spPr bwMode="auto">
          <a:xfrm>
            <a:off x="0" y="9431814"/>
            <a:ext cx="2945659" cy="49641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4103" name="Rectangle 7"/>
          <p:cNvSpPr>
            <a:spLocks noGrp="1" noChangeArrowheads="1"/>
          </p:cNvSpPr>
          <p:nvPr>
            <p:ph type="sldNum" sz="quarter" idx="5"/>
          </p:nvPr>
        </p:nvSpPr>
        <p:spPr bwMode="auto">
          <a:xfrm>
            <a:off x="3852016" y="9431814"/>
            <a:ext cx="2945659" cy="49641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C85D68F1-AA1A-44AB-A37A-FC27D9B82EBA}" type="slidenum">
              <a:rPr lang="en-GB"/>
              <a:pPr/>
              <a:t>‹#›</a:t>
            </a:fld>
            <a:endParaRPr lang="en-GB"/>
          </a:p>
        </p:txBody>
      </p:sp>
    </p:spTree>
    <p:extLst>
      <p:ext uri="{BB962C8B-B14F-4D97-AF65-F5344CB8AC3E}">
        <p14:creationId xmlns:p14="http://schemas.microsoft.com/office/powerpoint/2010/main" xmlns="" val="8417505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01E27D-A55E-4A7C-BC38-DB2C1D1F2EC8}" type="slidenum">
              <a:rPr lang="en-GB"/>
              <a:pPr/>
              <a:t>1</a:t>
            </a:fld>
            <a:endParaRPr lang="en-GB"/>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13</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14</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15</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16</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17</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18</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19</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21</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22</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23</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24</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25</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26</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27</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28</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29</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85D68F1-AA1A-44AB-A37A-FC27D9B82EBA}"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Insert name of presentation on Master Slide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5" name="Picture 11" descr="Title slide PHW Observ b-ground 2"/>
          <p:cNvPicPr>
            <a:picLocks noChangeAspect="1" noChangeArrowheads="1"/>
          </p:cNvPicPr>
          <p:nvPr/>
        </p:nvPicPr>
        <p:blipFill>
          <a:blip r:embed="rId13" cstate="print"/>
          <a:srcRect/>
          <a:stretch>
            <a:fillRect/>
          </a:stretch>
        </p:blipFill>
        <p:spPr bwMode="auto">
          <a:xfrm>
            <a:off x="-3175" y="0"/>
            <a:ext cx="10694988" cy="7561263"/>
          </a:xfrm>
          <a:prstGeom prst="rect">
            <a:avLst/>
          </a:prstGeom>
          <a:noFill/>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a:solidFill>
                  <a:schemeClr val="bg1"/>
                </a:solidFill>
                <a:latin typeface="+mn-lt"/>
              </a:defRPr>
            </a:lvl1pPr>
          </a:lstStyle>
          <a:p>
            <a:r>
              <a:rPr lang="en-GB"/>
              <a:t>Insert name of presentation on Master Slide</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dt="0"/>
  <p:txStyles>
    <p:titleStyle>
      <a:lvl1pPr algn="l" defTabSz="1042988" rtl="0" eaLnBrk="1" fontAlgn="base" hangingPunct="1">
        <a:spcBef>
          <a:spcPct val="0"/>
        </a:spcBef>
        <a:spcAft>
          <a:spcPct val="0"/>
        </a:spcAft>
        <a:defRPr sz="5000">
          <a:solidFill>
            <a:srgbClr val="423F74"/>
          </a:solidFill>
          <a:latin typeface="+mj-lt"/>
          <a:ea typeface="+mj-ea"/>
          <a:cs typeface="+mj-cs"/>
        </a:defRPr>
      </a:lvl1pPr>
      <a:lvl2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eaLnBrk="1" fontAlgn="base" hangingPunct="1">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1" fontAlgn="base" hangingPunct="1">
        <a:spcBef>
          <a:spcPct val="20000"/>
        </a:spcBef>
        <a:spcAft>
          <a:spcPct val="0"/>
        </a:spcAft>
        <a:buChar char="•"/>
        <a:defRPr sz="3600">
          <a:solidFill>
            <a:schemeClr val="tx1"/>
          </a:solidFill>
          <a:latin typeface="+mn-lt"/>
          <a:ea typeface="+mn-ea"/>
          <a:cs typeface="+mn-cs"/>
        </a:defRPr>
      </a:lvl1pPr>
      <a:lvl2pPr marL="847725" indent="-327025" algn="l" defTabSz="1042988" rtl="0" eaLnBrk="1" fontAlgn="base" hangingPunct="1">
        <a:spcBef>
          <a:spcPct val="20000"/>
        </a:spcBef>
        <a:spcAft>
          <a:spcPct val="0"/>
        </a:spcAft>
        <a:buChar char="–"/>
        <a:defRPr sz="3200">
          <a:solidFill>
            <a:schemeClr val="tx1"/>
          </a:solidFill>
          <a:latin typeface="+mn-lt"/>
          <a:ea typeface="+mn-ea"/>
        </a:defRPr>
      </a:lvl2pPr>
      <a:lvl3pPr marL="1303338" indent="-260350" algn="l" defTabSz="1042988" rtl="0" eaLnBrk="1" fontAlgn="base" hangingPunct="1">
        <a:spcBef>
          <a:spcPct val="20000"/>
        </a:spcBef>
        <a:spcAft>
          <a:spcPct val="0"/>
        </a:spcAft>
        <a:buChar char="•"/>
        <a:defRPr sz="2700">
          <a:solidFill>
            <a:schemeClr val="tx1"/>
          </a:solidFill>
          <a:latin typeface="+mn-lt"/>
          <a:ea typeface="+mn-ea"/>
        </a:defRPr>
      </a:lvl3pPr>
      <a:lvl4pPr marL="1825625" indent="-261938" algn="l" defTabSz="1042988" rtl="0" eaLnBrk="1" fontAlgn="base" hangingPunct="1">
        <a:spcBef>
          <a:spcPct val="20000"/>
        </a:spcBef>
        <a:spcAft>
          <a:spcPct val="0"/>
        </a:spcAft>
        <a:buChar char="–"/>
        <a:defRPr sz="2300">
          <a:solidFill>
            <a:schemeClr val="tx1"/>
          </a:solidFill>
          <a:latin typeface="+mn-lt"/>
          <a:ea typeface="+mn-ea"/>
        </a:defRPr>
      </a:lvl4pPr>
      <a:lvl5pPr marL="2346325" indent="-260350" algn="l" defTabSz="1042988" rtl="0" eaLnBrk="1" fontAlgn="base" hangingPunct="1">
        <a:spcBef>
          <a:spcPct val="20000"/>
        </a:spcBef>
        <a:spcAft>
          <a:spcPct val="0"/>
        </a:spcAft>
        <a:buChar char="»"/>
        <a:defRPr sz="2300">
          <a:solidFill>
            <a:schemeClr val="tx1"/>
          </a:solidFill>
          <a:latin typeface="+mn-lt"/>
          <a:ea typeface="+mn-ea"/>
        </a:defRPr>
      </a:lvl5pPr>
      <a:lvl6pPr marL="2803525" indent="-260350" algn="l" defTabSz="1042988" rtl="0" eaLnBrk="1" fontAlgn="base" hangingPunct="1">
        <a:spcBef>
          <a:spcPct val="20000"/>
        </a:spcBef>
        <a:spcAft>
          <a:spcPct val="0"/>
        </a:spcAft>
        <a:buChar char="»"/>
        <a:defRPr sz="2300">
          <a:solidFill>
            <a:schemeClr val="tx1"/>
          </a:solidFill>
          <a:latin typeface="+mn-lt"/>
          <a:ea typeface="+mn-ea"/>
        </a:defRPr>
      </a:lvl6pPr>
      <a:lvl7pPr marL="3260725" indent="-260350" algn="l" defTabSz="1042988" rtl="0" eaLnBrk="1" fontAlgn="base" hangingPunct="1">
        <a:spcBef>
          <a:spcPct val="20000"/>
        </a:spcBef>
        <a:spcAft>
          <a:spcPct val="0"/>
        </a:spcAft>
        <a:buChar char="»"/>
        <a:defRPr sz="2300">
          <a:solidFill>
            <a:schemeClr val="tx1"/>
          </a:solidFill>
          <a:latin typeface="+mn-lt"/>
          <a:ea typeface="+mn-ea"/>
        </a:defRPr>
      </a:lvl7pPr>
      <a:lvl8pPr marL="3717925" indent="-260350" algn="l" defTabSz="1042988" rtl="0" eaLnBrk="1" fontAlgn="base" hangingPunct="1">
        <a:spcBef>
          <a:spcPct val="20000"/>
        </a:spcBef>
        <a:spcAft>
          <a:spcPct val="0"/>
        </a:spcAft>
        <a:buChar char="»"/>
        <a:defRPr sz="2300">
          <a:solidFill>
            <a:schemeClr val="tx1"/>
          </a:solidFill>
          <a:latin typeface="+mn-lt"/>
          <a:ea typeface="+mn-ea"/>
        </a:defRPr>
      </a:lvl8pPr>
      <a:lvl9pPr marL="4175125" indent="-260350" algn="l" defTabSz="1042988" rtl="0" eaLnBrk="1" fontAlgn="base" hangingPunct="1">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2.nphs.wales.nhs.uk:8080/PubHObservatoryProjDocs.nsf/3653c00e7bb6259d80256f27004900db/7d1bf62b3565ec6880257c270058b5ce/$FILE/Children%20and%20YP%20Profile%20Wales%20Behaviours%20(Eng).pdf" TargetMode="External"/><Relationship Id="rId1" Type="http://schemas.openxmlformats.org/officeDocument/2006/relationships/slideLayout" Target="../slideLayouts/slideLayout2.xml"/><Relationship Id="rId5" Type="http://schemas.openxmlformats.org/officeDocument/2006/relationships/hyperlink" Target="mailto:publichealthwalesobservatory@wales.nhs.uk" TargetMode="External"/><Relationship Id="rId4" Type="http://schemas.openxmlformats.org/officeDocument/2006/relationships/hyperlink" Target="http://www.wales.nhs.uk/sitesplus/922/page/69313"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GB"/>
              <a:t>Insert name of presentation on Master Slide</a:t>
            </a:r>
          </a:p>
        </p:txBody>
      </p:sp>
      <p:pic>
        <p:nvPicPr>
          <p:cNvPr id="6160" name="Picture 16" descr="Title slide PHW Observ b-ground 1"/>
          <p:cNvPicPr>
            <a:picLocks noChangeAspect="1" noChangeArrowheads="1"/>
          </p:cNvPicPr>
          <p:nvPr/>
        </p:nvPicPr>
        <p:blipFill>
          <a:blip r:embed="rId3" cstate="print"/>
          <a:srcRect/>
          <a:stretch>
            <a:fillRect/>
          </a:stretch>
        </p:blipFill>
        <p:spPr bwMode="auto">
          <a:xfrm>
            <a:off x="-3175" y="0"/>
            <a:ext cx="10694988" cy="7561263"/>
          </a:xfrm>
          <a:prstGeom prst="rect">
            <a:avLst/>
          </a:prstGeom>
          <a:noFill/>
        </p:spPr>
      </p:pic>
      <p:sp>
        <p:nvSpPr>
          <p:cNvPr id="6149" name="Rectangle 5"/>
          <p:cNvSpPr>
            <a:spLocks noGrp="1" noChangeArrowheads="1"/>
          </p:cNvSpPr>
          <p:nvPr>
            <p:ph type="title"/>
          </p:nvPr>
        </p:nvSpPr>
        <p:spPr>
          <a:xfrm>
            <a:off x="591791" y="5437609"/>
            <a:ext cx="9525000" cy="762000"/>
          </a:xfrm>
          <a:noFill/>
          <a:ln/>
        </p:spPr>
        <p:txBody>
          <a:bodyPr/>
          <a:lstStyle/>
          <a:p>
            <a:r>
              <a:rPr lang="en-GB" sz="4400" dirty="0" smtClean="0">
                <a:solidFill>
                  <a:schemeClr val="bg1"/>
                </a:solidFill>
              </a:rPr>
              <a:t>Health of Children and Young People in Wales </a:t>
            </a:r>
            <a:br>
              <a:rPr lang="en-GB" sz="4400" dirty="0" smtClean="0">
                <a:solidFill>
                  <a:schemeClr val="bg1"/>
                </a:solidFill>
              </a:rPr>
            </a:br>
            <a:r>
              <a:rPr lang="en-GB" sz="3600" dirty="0" smtClean="0">
                <a:solidFill>
                  <a:schemeClr val="bg1"/>
                </a:solidFill>
              </a:rPr>
              <a:t>Health related behaviours indicator summary</a:t>
            </a:r>
            <a:endParaRPr lang="en-GB" sz="3600" dirty="0"/>
          </a:p>
        </p:txBody>
      </p:sp>
      <p:sp>
        <p:nvSpPr>
          <p:cNvPr id="6150" name="Rectangle 6"/>
          <p:cNvSpPr>
            <a:spLocks noChangeArrowheads="1"/>
          </p:cNvSpPr>
          <p:nvPr/>
        </p:nvSpPr>
        <p:spPr bwMode="auto">
          <a:xfrm>
            <a:off x="643855" y="3637409"/>
            <a:ext cx="9525000" cy="762000"/>
          </a:xfrm>
          <a:prstGeom prst="rect">
            <a:avLst/>
          </a:prstGeom>
          <a:noFill/>
          <a:ln w="9525">
            <a:noFill/>
            <a:miter lim="800000"/>
            <a:headEnd/>
            <a:tailEnd/>
          </a:ln>
        </p:spPr>
        <p:txBody>
          <a:bodyPr lIns="104287" tIns="52144" rIns="104287" bIns="52144" anchor="ctr"/>
          <a:lstStyle/>
          <a:p>
            <a:r>
              <a:rPr lang="en-GB" sz="2800" dirty="0" smtClean="0">
                <a:solidFill>
                  <a:schemeClr val="bg1"/>
                </a:solidFill>
                <a:latin typeface="Verdana" pitchFamily="1" charset="0"/>
              </a:rPr>
              <a:t>November 2013</a:t>
            </a:r>
            <a:endParaRPr lang="en-GB" sz="28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 of children aged 4-5 who are overweight or obese, 2011/12</a:t>
            </a:r>
            <a:endParaRPr lang="en-GB" sz="2200" b="1" dirty="0">
              <a:solidFill>
                <a:srgbClr val="423F74"/>
              </a:solidFill>
              <a:latin typeface="+mj-lt"/>
            </a:endParaRPr>
          </a:p>
        </p:txBody>
      </p:sp>
      <p:sp>
        <p:nvSpPr>
          <p:cNvPr id="11" name="TextBox 10"/>
          <p:cNvSpPr txBox="1"/>
          <p:nvPr/>
        </p:nvSpPr>
        <p:spPr>
          <a:xfrm>
            <a:off x="6496447" y="6229697"/>
            <a:ext cx="4032448" cy="230832"/>
          </a:xfrm>
          <a:prstGeom prst="rect">
            <a:avLst/>
          </a:prstGeom>
          <a:noFill/>
        </p:spPr>
        <p:txBody>
          <a:bodyPr wrap="square" rtlCol="0">
            <a:spAutoFit/>
          </a:bodyPr>
          <a:lstStyle/>
          <a:p>
            <a:r>
              <a:rPr lang="en-GB" sz="900" dirty="0" smtClean="0">
                <a:latin typeface="+mn-lt"/>
              </a:rPr>
              <a:t>Produced by Public Health Wales Observatory, using CMP</a:t>
            </a:r>
            <a:r>
              <a:rPr lang="en-GB" sz="900" dirty="0" smtClean="0"/>
              <a:t> (NWIS)</a:t>
            </a:r>
            <a:endParaRPr lang="en-GB" sz="900" dirty="0"/>
          </a:p>
        </p:txBody>
      </p:sp>
      <p:pic>
        <p:nvPicPr>
          <p:cNvPr id="8" name="Picture 7"/>
          <p:cNvPicPr/>
          <p:nvPr/>
        </p:nvPicPr>
        <p:blipFill>
          <a:blip r:embed="rId3" cstate="print"/>
          <a:srcRect t="6935"/>
          <a:stretch>
            <a:fillRect/>
          </a:stretch>
        </p:blipFill>
        <p:spPr bwMode="auto">
          <a:xfrm>
            <a:off x="1392187" y="901103"/>
            <a:ext cx="7552532" cy="5219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 of persons aged 11-16* who are overweight or obese, 2009/10</a:t>
            </a:r>
            <a:endParaRPr lang="en-GB" sz="2200" b="1" dirty="0">
              <a:solidFill>
                <a:srgbClr val="423F74"/>
              </a:solidFill>
              <a:latin typeface="+mj-lt"/>
            </a:endParaRPr>
          </a:p>
        </p:txBody>
      </p:sp>
      <p:sp>
        <p:nvSpPr>
          <p:cNvPr id="11" name="TextBox 10"/>
          <p:cNvSpPr txBox="1"/>
          <p:nvPr/>
        </p:nvSpPr>
        <p:spPr>
          <a:xfrm>
            <a:off x="6496447" y="6229697"/>
            <a:ext cx="4032448" cy="230832"/>
          </a:xfrm>
          <a:prstGeom prst="rect">
            <a:avLst/>
          </a:prstGeom>
          <a:noFill/>
        </p:spPr>
        <p:txBody>
          <a:bodyPr wrap="square" rtlCol="0">
            <a:spAutoFit/>
          </a:bodyPr>
          <a:lstStyle/>
          <a:p>
            <a:r>
              <a:rPr lang="en-GB" sz="900" dirty="0" smtClean="0">
                <a:latin typeface="+mn-lt"/>
              </a:rPr>
              <a:t>Produced by Public Health Wales Observatory, using HBSC</a:t>
            </a:r>
            <a:r>
              <a:rPr lang="en-GB" sz="900" dirty="0" smtClean="0"/>
              <a:t> (WG)</a:t>
            </a:r>
            <a:endParaRPr lang="en-GB" sz="900" dirty="0"/>
          </a:p>
        </p:txBody>
      </p:sp>
      <p:pic>
        <p:nvPicPr>
          <p:cNvPr id="7" name="Picture 6"/>
          <p:cNvPicPr/>
          <p:nvPr/>
        </p:nvPicPr>
        <p:blipFill>
          <a:blip r:embed="rId3" cstate="print"/>
          <a:srcRect t="15282"/>
          <a:stretch>
            <a:fillRect/>
          </a:stretch>
        </p:blipFill>
        <p:spPr bwMode="auto">
          <a:xfrm>
            <a:off x="1452216" y="1477169"/>
            <a:ext cx="7780535" cy="42484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 of persons aged 11-16 who are overweight or obese, stratified by Family Affluence Scale (FAS), Wales*, 2009/10</a:t>
            </a:r>
          </a:p>
        </p:txBody>
      </p:sp>
      <p:sp>
        <p:nvSpPr>
          <p:cNvPr id="11" name="TextBox 10"/>
          <p:cNvSpPr txBox="1"/>
          <p:nvPr/>
        </p:nvSpPr>
        <p:spPr>
          <a:xfrm>
            <a:off x="6496447" y="6229697"/>
            <a:ext cx="4032448" cy="230832"/>
          </a:xfrm>
          <a:prstGeom prst="rect">
            <a:avLst/>
          </a:prstGeom>
          <a:noFill/>
        </p:spPr>
        <p:txBody>
          <a:bodyPr wrap="square" rtlCol="0">
            <a:spAutoFit/>
          </a:bodyPr>
          <a:lstStyle/>
          <a:p>
            <a:r>
              <a:rPr lang="en-GB" sz="900" dirty="0" smtClean="0">
                <a:latin typeface="+mn-lt"/>
              </a:rPr>
              <a:t>Produced by Public Health Wales Observatory, using HBSC</a:t>
            </a:r>
            <a:r>
              <a:rPr lang="en-GB" sz="900" dirty="0" smtClean="0"/>
              <a:t> (WG)</a:t>
            </a:r>
            <a:endParaRPr lang="en-GB" sz="900" dirty="0"/>
          </a:p>
        </p:txBody>
      </p:sp>
      <p:pic>
        <p:nvPicPr>
          <p:cNvPr id="8" name="Picture 7"/>
          <p:cNvPicPr/>
          <p:nvPr/>
        </p:nvPicPr>
        <p:blipFill>
          <a:blip r:embed="rId3" cstate="print"/>
          <a:srcRect t="18815"/>
          <a:stretch>
            <a:fillRect/>
          </a:stretch>
        </p:blipFill>
        <p:spPr bwMode="auto">
          <a:xfrm>
            <a:off x="1004987" y="1621185"/>
            <a:ext cx="8631998" cy="38298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 of persons aged 16-24 who are overweight or obese, 2008-2011</a:t>
            </a:r>
            <a:endParaRPr lang="en-GB" sz="2200" b="1" dirty="0">
              <a:solidFill>
                <a:srgbClr val="423F74"/>
              </a:solidFill>
              <a:latin typeface="+mj-lt"/>
            </a:endParaRPr>
          </a:p>
        </p:txBody>
      </p:sp>
      <p:sp>
        <p:nvSpPr>
          <p:cNvPr id="11" name="TextBox 10"/>
          <p:cNvSpPr txBox="1"/>
          <p:nvPr/>
        </p:nvSpPr>
        <p:spPr>
          <a:xfrm>
            <a:off x="5848375" y="6229697"/>
            <a:ext cx="4824536" cy="230832"/>
          </a:xfrm>
          <a:prstGeom prst="rect">
            <a:avLst/>
          </a:prstGeom>
          <a:noFill/>
        </p:spPr>
        <p:txBody>
          <a:bodyPr wrap="square" rtlCol="0">
            <a:spAutoFit/>
          </a:bodyPr>
          <a:lstStyle/>
          <a:p>
            <a:r>
              <a:rPr lang="en-GB" sz="900" dirty="0" smtClean="0">
                <a:latin typeface="+mn-lt"/>
              </a:rPr>
              <a:t>Produced by Public Health Wales Observatory, using WHS </a:t>
            </a:r>
            <a:r>
              <a:rPr lang="en-GB" sz="900" dirty="0" smtClean="0"/>
              <a:t>(WG) &amp; (MYE (ONS)</a:t>
            </a:r>
            <a:endParaRPr lang="en-GB" sz="900" dirty="0"/>
          </a:p>
        </p:txBody>
      </p:sp>
      <p:pic>
        <p:nvPicPr>
          <p:cNvPr id="7" name="Picture 6"/>
          <p:cNvPicPr/>
          <p:nvPr/>
        </p:nvPicPr>
        <p:blipFill>
          <a:blip r:embed="rId3" cstate="print"/>
          <a:srcRect t="28977"/>
          <a:stretch>
            <a:fillRect/>
          </a:stretch>
        </p:blipFill>
        <p:spPr bwMode="auto">
          <a:xfrm>
            <a:off x="1486422" y="2125242"/>
            <a:ext cx="7530305" cy="21157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1107996"/>
          </a:xfrm>
          <a:prstGeom prst="rect">
            <a:avLst/>
          </a:prstGeom>
          <a:noFill/>
        </p:spPr>
        <p:txBody>
          <a:bodyPr wrap="square" rtlCol="0">
            <a:spAutoFit/>
          </a:bodyPr>
          <a:lstStyle/>
          <a:p>
            <a:r>
              <a:rPr lang="en-GB" sz="2200" b="1" dirty="0" smtClean="0">
                <a:solidFill>
                  <a:srgbClr val="423F74"/>
                </a:solidFill>
                <a:latin typeface="+mj-lt"/>
              </a:rPr>
              <a:t>% of persons aged 11-16 who reported smoking at least once a week, stratified by Family Affluence Scale (FAS), Wales, 2009/10</a:t>
            </a:r>
            <a:endParaRPr lang="en-GB" sz="2200" b="1" dirty="0">
              <a:solidFill>
                <a:srgbClr val="423F74"/>
              </a:solidFill>
              <a:latin typeface="+mj-lt"/>
            </a:endParaRPr>
          </a:p>
        </p:txBody>
      </p:sp>
      <p:sp>
        <p:nvSpPr>
          <p:cNvPr id="11" name="TextBox 10"/>
          <p:cNvSpPr txBox="1"/>
          <p:nvPr/>
        </p:nvSpPr>
        <p:spPr>
          <a:xfrm>
            <a:off x="6496447" y="6229697"/>
            <a:ext cx="4032448" cy="230832"/>
          </a:xfrm>
          <a:prstGeom prst="rect">
            <a:avLst/>
          </a:prstGeom>
          <a:noFill/>
        </p:spPr>
        <p:txBody>
          <a:bodyPr wrap="square" rtlCol="0">
            <a:spAutoFit/>
          </a:bodyPr>
          <a:lstStyle/>
          <a:p>
            <a:r>
              <a:rPr lang="en-GB" sz="900" dirty="0" smtClean="0">
                <a:latin typeface="+mn-lt"/>
              </a:rPr>
              <a:t>Produced by Public Health Wales Observatory, using HBSC</a:t>
            </a:r>
            <a:r>
              <a:rPr lang="en-GB" sz="900" dirty="0" smtClean="0"/>
              <a:t> (WG)</a:t>
            </a:r>
            <a:endParaRPr lang="en-GB" sz="900" dirty="0"/>
          </a:p>
        </p:txBody>
      </p:sp>
      <p:pic>
        <p:nvPicPr>
          <p:cNvPr id="8" name="Picture 7"/>
          <p:cNvPicPr/>
          <p:nvPr/>
        </p:nvPicPr>
        <p:blipFill>
          <a:blip r:embed="rId3" cstate="print"/>
          <a:srcRect t="22845"/>
          <a:stretch>
            <a:fillRect/>
          </a:stretch>
        </p:blipFill>
        <p:spPr bwMode="auto">
          <a:xfrm>
            <a:off x="879823" y="1909217"/>
            <a:ext cx="8543610" cy="29608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 of persons aged 16-24 who reported currently being a smoker (daily or occasionally), 2008-2011</a:t>
            </a:r>
            <a:endParaRPr lang="en-GB" sz="2200" b="1" dirty="0">
              <a:solidFill>
                <a:srgbClr val="423F74"/>
              </a:solidFill>
              <a:latin typeface="+mj-lt"/>
            </a:endParaRPr>
          </a:p>
        </p:txBody>
      </p:sp>
      <p:sp>
        <p:nvSpPr>
          <p:cNvPr id="11" name="TextBox 10"/>
          <p:cNvSpPr txBox="1"/>
          <p:nvPr/>
        </p:nvSpPr>
        <p:spPr>
          <a:xfrm>
            <a:off x="5920383" y="6229697"/>
            <a:ext cx="4608512" cy="230832"/>
          </a:xfrm>
          <a:prstGeom prst="rect">
            <a:avLst/>
          </a:prstGeom>
          <a:noFill/>
        </p:spPr>
        <p:txBody>
          <a:bodyPr wrap="square" rtlCol="0">
            <a:spAutoFit/>
          </a:bodyPr>
          <a:lstStyle/>
          <a:p>
            <a:r>
              <a:rPr lang="en-GB" sz="900" dirty="0" smtClean="0">
                <a:latin typeface="+mn-lt"/>
              </a:rPr>
              <a:t>Produced by Public Health Wales Observatory, using WHS</a:t>
            </a:r>
            <a:r>
              <a:rPr lang="en-GB" sz="900" dirty="0" smtClean="0"/>
              <a:t> (WG) &amp; MYE (ONS)</a:t>
            </a:r>
            <a:endParaRPr lang="en-GB" sz="900" dirty="0"/>
          </a:p>
        </p:txBody>
      </p:sp>
      <p:pic>
        <p:nvPicPr>
          <p:cNvPr id="7" name="Picture 6"/>
          <p:cNvPicPr/>
          <p:nvPr/>
        </p:nvPicPr>
        <p:blipFill>
          <a:blip r:embed="rId3" cstate="print"/>
          <a:srcRect t="27841"/>
          <a:stretch>
            <a:fillRect/>
          </a:stretch>
        </p:blipFill>
        <p:spPr bwMode="auto">
          <a:xfrm>
            <a:off x="1455887" y="2073613"/>
            <a:ext cx="7560840" cy="216104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 of persons aged 11-16* who reported drinking alcohol at least once a week, 2009/10</a:t>
            </a:r>
            <a:endParaRPr lang="en-GB" sz="2200" b="1" dirty="0">
              <a:solidFill>
                <a:srgbClr val="423F74"/>
              </a:solidFill>
              <a:latin typeface="+mj-lt"/>
            </a:endParaRPr>
          </a:p>
        </p:txBody>
      </p:sp>
      <p:sp>
        <p:nvSpPr>
          <p:cNvPr id="11" name="TextBox 10"/>
          <p:cNvSpPr txBox="1"/>
          <p:nvPr/>
        </p:nvSpPr>
        <p:spPr>
          <a:xfrm>
            <a:off x="6496447" y="6229697"/>
            <a:ext cx="4032448" cy="230832"/>
          </a:xfrm>
          <a:prstGeom prst="rect">
            <a:avLst/>
          </a:prstGeom>
          <a:noFill/>
        </p:spPr>
        <p:txBody>
          <a:bodyPr wrap="square" rtlCol="0">
            <a:spAutoFit/>
          </a:bodyPr>
          <a:lstStyle/>
          <a:p>
            <a:r>
              <a:rPr lang="en-GB" sz="900" dirty="0" smtClean="0">
                <a:latin typeface="+mn-lt"/>
              </a:rPr>
              <a:t>Produced by Public Health Wales Observatory, using HBSC</a:t>
            </a:r>
            <a:r>
              <a:rPr lang="en-GB" sz="900" dirty="0" smtClean="0"/>
              <a:t> (WG)</a:t>
            </a:r>
            <a:endParaRPr lang="en-GB" sz="900" dirty="0"/>
          </a:p>
        </p:txBody>
      </p:sp>
      <p:pic>
        <p:nvPicPr>
          <p:cNvPr id="8" name="Picture 7"/>
          <p:cNvPicPr/>
          <p:nvPr/>
        </p:nvPicPr>
        <p:blipFill>
          <a:blip r:embed="rId3" cstate="print"/>
          <a:srcRect t="10537"/>
          <a:stretch>
            <a:fillRect/>
          </a:stretch>
        </p:blipFill>
        <p:spPr bwMode="auto">
          <a:xfrm>
            <a:off x="2536007" y="1117129"/>
            <a:ext cx="5328592" cy="5161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1107996"/>
          </a:xfrm>
          <a:prstGeom prst="rect">
            <a:avLst/>
          </a:prstGeom>
          <a:noFill/>
        </p:spPr>
        <p:txBody>
          <a:bodyPr wrap="square" rtlCol="0">
            <a:spAutoFit/>
          </a:bodyPr>
          <a:lstStyle/>
          <a:p>
            <a:r>
              <a:rPr lang="en-GB" sz="2200" b="1" dirty="0" smtClean="0">
                <a:solidFill>
                  <a:srgbClr val="423F74"/>
                </a:solidFill>
                <a:latin typeface="+mj-lt"/>
              </a:rPr>
              <a:t>% of persons aged 11-16 who reported drinking alcohol at least once a week, stratified by Family Affluence Scale (FAS), Wales, 2009/10</a:t>
            </a:r>
            <a:endParaRPr lang="en-GB" sz="2200" b="1" dirty="0">
              <a:solidFill>
                <a:srgbClr val="423F74"/>
              </a:solidFill>
              <a:latin typeface="+mj-lt"/>
            </a:endParaRPr>
          </a:p>
        </p:txBody>
      </p:sp>
      <p:sp>
        <p:nvSpPr>
          <p:cNvPr id="11" name="TextBox 10"/>
          <p:cNvSpPr txBox="1"/>
          <p:nvPr/>
        </p:nvSpPr>
        <p:spPr>
          <a:xfrm>
            <a:off x="6496447" y="6229697"/>
            <a:ext cx="4032448" cy="230832"/>
          </a:xfrm>
          <a:prstGeom prst="rect">
            <a:avLst/>
          </a:prstGeom>
          <a:noFill/>
        </p:spPr>
        <p:txBody>
          <a:bodyPr wrap="square" rtlCol="0">
            <a:spAutoFit/>
          </a:bodyPr>
          <a:lstStyle/>
          <a:p>
            <a:r>
              <a:rPr lang="en-GB" sz="900" dirty="0" smtClean="0">
                <a:latin typeface="+mn-lt"/>
              </a:rPr>
              <a:t>Produced by Public Health Wales Observatory, using HBSC</a:t>
            </a:r>
            <a:r>
              <a:rPr lang="en-GB" sz="900" dirty="0" smtClean="0"/>
              <a:t> (WG)</a:t>
            </a:r>
            <a:endParaRPr lang="en-GB" sz="900" dirty="0"/>
          </a:p>
        </p:txBody>
      </p:sp>
      <p:pic>
        <p:nvPicPr>
          <p:cNvPr id="7" name="Picture 6"/>
          <p:cNvPicPr/>
          <p:nvPr/>
        </p:nvPicPr>
        <p:blipFill>
          <a:blip r:embed="rId3" cstate="print"/>
          <a:srcRect t="22273"/>
          <a:stretch>
            <a:fillRect/>
          </a:stretch>
        </p:blipFill>
        <p:spPr bwMode="auto">
          <a:xfrm>
            <a:off x="735807" y="1909217"/>
            <a:ext cx="9097432" cy="31683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1107996"/>
          </a:xfrm>
          <a:prstGeom prst="rect">
            <a:avLst/>
          </a:prstGeom>
          <a:noFill/>
        </p:spPr>
        <p:txBody>
          <a:bodyPr wrap="square" rtlCol="0">
            <a:spAutoFit/>
          </a:bodyPr>
          <a:lstStyle/>
          <a:p>
            <a:r>
              <a:rPr lang="en-GB" sz="2200" b="1" dirty="0" smtClean="0">
                <a:solidFill>
                  <a:srgbClr val="423F74"/>
                </a:solidFill>
                <a:latin typeface="+mj-lt"/>
              </a:rPr>
              <a:t>% of persons aged 16-24 who reported drinking above the recommended guidelines on at least one day in the previous week, 2008-2011</a:t>
            </a:r>
            <a:endParaRPr lang="en-GB" sz="2200" b="1" dirty="0">
              <a:solidFill>
                <a:srgbClr val="423F74"/>
              </a:solidFill>
              <a:latin typeface="+mj-lt"/>
            </a:endParaRPr>
          </a:p>
        </p:txBody>
      </p:sp>
      <p:sp>
        <p:nvSpPr>
          <p:cNvPr id="11" name="TextBox 10"/>
          <p:cNvSpPr txBox="1"/>
          <p:nvPr/>
        </p:nvSpPr>
        <p:spPr>
          <a:xfrm>
            <a:off x="5848375" y="6229697"/>
            <a:ext cx="4608512" cy="230832"/>
          </a:xfrm>
          <a:prstGeom prst="rect">
            <a:avLst/>
          </a:prstGeom>
          <a:noFill/>
        </p:spPr>
        <p:txBody>
          <a:bodyPr wrap="square" rtlCol="0">
            <a:spAutoFit/>
          </a:bodyPr>
          <a:lstStyle/>
          <a:p>
            <a:r>
              <a:rPr lang="en-GB" sz="900" dirty="0" smtClean="0">
                <a:latin typeface="+mn-lt"/>
              </a:rPr>
              <a:t>Produced by Public Health Wales Observatory, using WHS </a:t>
            </a:r>
            <a:r>
              <a:rPr lang="en-GB" sz="900" dirty="0" smtClean="0"/>
              <a:t>(WG) &amp; MYE (ONS)</a:t>
            </a:r>
            <a:endParaRPr lang="en-GB" sz="900" dirty="0"/>
          </a:p>
        </p:txBody>
      </p:sp>
      <p:pic>
        <p:nvPicPr>
          <p:cNvPr id="8" name="Picture 7"/>
          <p:cNvPicPr/>
          <p:nvPr/>
        </p:nvPicPr>
        <p:blipFill>
          <a:blip r:embed="rId3" cstate="print"/>
          <a:srcRect t="28409"/>
          <a:stretch>
            <a:fillRect/>
          </a:stretch>
        </p:blipFill>
        <p:spPr bwMode="auto">
          <a:xfrm>
            <a:off x="1527895" y="2102527"/>
            <a:ext cx="7488832" cy="21212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 of persons aged 11-16 who reported using any illicit drug in the last year, 2009/10</a:t>
            </a:r>
            <a:endParaRPr lang="en-GB" sz="2200" b="1" dirty="0">
              <a:solidFill>
                <a:srgbClr val="423F74"/>
              </a:solidFill>
              <a:latin typeface="+mj-lt"/>
            </a:endParaRPr>
          </a:p>
        </p:txBody>
      </p:sp>
      <p:sp>
        <p:nvSpPr>
          <p:cNvPr id="11" name="TextBox 10"/>
          <p:cNvSpPr txBox="1"/>
          <p:nvPr/>
        </p:nvSpPr>
        <p:spPr>
          <a:xfrm>
            <a:off x="6496447" y="6229697"/>
            <a:ext cx="4032448" cy="230832"/>
          </a:xfrm>
          <a:prstGeom prst="rect">
            <a:avLst/>
          </a:prstGeom>
          <a:noFill/>
        </p:spPr>
        <p:txBody>
          <a:bodyPr wrap="square" rtlCol="0">
            <a:spAutoFit/>
          </a:bodyPr>
          <a:lstStyle/>
          <a:p>
            <a:r>
              <a:rPr lang="en-GB" sz="900" dirty="0" smtClean="0">
                <a:latin typeface="+mn-lt"/>
              </a:rPr>
              <a:t>Produced by Public Health Wales Observatory, using HBSC</a:t>
            </a:r>
            <a:r>
              <a:rPr lang="en-GB" sz="900" dirty="0" smtClean="0"/>
              <a:t> (WG)</a:t>
            </a:r>
            <a:endParaRPr lang="en-GB" sz="900" dirty="0"/>
          </a:p>
        </p:txBody>
      </p:sp>
      <p:pic>
        <p:nvPicPr>
          <p:cNvPr id="5" name="Picture 4"/>
          <p:cNvPicPr/>
          <p:nvPr/>
        </p:nvPicPr>
        <p:blipFill>
          <a:blip r:embed="rId3" cstate="print"/>
          <a:srcRect t="19101"/>
          <a:stretch>
            <a:fillRect/>
          </a:stretch>
        </p:blipFill>
        <p:spPr bwMode="auto">
          <a:xfrm>
            <a:off x="1959943" y="1621185"/>
            <a:ext cx="6334038" cy="36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Public Health Wales Observatory</a:t>
            </a:r>
          </a:p>
        </p:txBody>
      </p:sp>
      <p:sp>
        <p:nvSpPr>
          <p:cNvPr id="3075" name="Rectangle 2"/>
          <p:cNvSpPr>
            <a:spLocks noGrp="1" noChangeArrowheads="1"/>
          </p:cNvSpPr>
          <p:nvPr>
            <p:ph type="body" idx="1"/>
          </p:nvPr>
        </p:nvSpPr>
        <p:spPr>
          <a:xfrm>
            <a:off x="736600" y="1693863"/>
            <a:ext cx="9085263" cy="3600450"/>
          </a:xfrm>
          <a:solidFill>
            <a:schemeClr val="bg1"/>
          </a:solidFill>
        </p:spPr>
        <p:txBody>
          <a:bodyPr/>
          <a:lstStyle/>
          <a:p>
            <a:pPr eaLnBrk="1" hangingPunct="1">
              <a:lnSpc>
                <a:spcPct val="80000"/>
              </a:lnSpc>
              <a:buFontTx/>
              <a:buNone/>
            </a:pPr>
            <a:r>
              <a:rPr lang="en-US" sz="2400" b="1" dirty="0" smtClean="0"/>
              <a:t>© 2013 Public Health Wales NHS Trust</a:t>
            </a:r>
          </a:p>
          <a:p>
            <a:pPr eaLnBrk="1" hangingPunct="1">
              <a:lnSpc>
                <a:spcPct val="80000"/>
              </a:lnSpc>
            </a:pPr>
            <a:endParaRPr lang="en-US" sz="2400" b="1" dirty="0" smtClean="0"/>
          </a:p>
          <a:p>
            <a:pPr eaLnBrk="1" hangingPunct="1">
              <a:lnSpc>
                <a:spcPct val="80000"/>
              </a:lnSpc>
            </a:pPr>
            <a:r>
              <a:rPr lang="en-US" sz="2000" dirty="0" smtClean="0"/>
              <a:t>Material contained in this document may be reproduced without prior permission provided it is done so accurately and is not used in a misleading context.</a:t>
            </a:r>
          </a:p>
          <a:p>
            <a:pPr eaLnBrk="1" hangingPunct="1">
              <a:lnSpc>
                <a:spcPct val="80000"/>
              </a:lnSpc>
            </a:pPr>
            <a:endParaRPr lang="en-US" sz="2000" dirty="0" smtClean="0"/>
          </a:p>
          <a:p>
            <a:pPr eaLnBrk="1" hangingPunct="1">
              <a:lnSpc>
                <a:spcPct val="80000"/>
              </a:lnSpc>
            </a:pPr>
            <a:r>
              <a:rPr lang="en-US" sz="2000" dirty="0" smtClean="0"/>
              <a:t>Acknowledgement to Public Health Wales NHS Trust to be stated.</a:t>
            </a:r>
          </a:p>
          <a:p>
            <a:pPr eaLnBrk="1" hangingPunct="1">
              <a:lnSpc>
                <a:spcPct val="80000"/>
              </a:lnSpc>
            </a:pPr>
            <a:endParaRPr lang="en-US" sz="2000" dirty="0" smtClean="0"/>
          </a:p>
          <a:p>
            <a:pPr eaLnBrk="1" hangingPunct="1">
              <a:lnSpc>
                <a:spcPct val="80000"/>
              </a:lnSpc>
            </a:pPr>
            <a:r>
              <a:rPr lang="en-US" sz="2000" dirty="0" smtClean="0"/>
              <a:t>Copyright in the typographical arrangement, design and layout belongs to Public Health Wales NHS Trust. </a:t>
            </a:r>
          </a:p>
        </p:txBody>
      </p:sp>
      <p:sp>
        <p:nvSpPr>
          <p:cNvPr id="3076" name="Rectangle 3"/>
          <p:cNvSpPr>
            <a:spLocks noGrp="1" noChangeArrowheads="1"/>
          </p:cNvSpPr>
          <p:nvPr>
            <p:ph type="title"/>
          </p:nvPr>
        </p:nvSpPr>
        <p:spPr>
          <a:xfrm>
            <a:off x="808038" y="757238"/>
            <a:ext cx="9272587" cy="360362"/>
          </a:xfrm>
        </p:spPr>
        <p:txBody>
          <a:bodyPr/>
          <a:lstStyle/>
          <a:p>
            <a:pPr eaLnBrk="1" hangingPunct="1"/>
            <a:r>
              <a:rPr lang="en-US" sz="2800" b="1" smtClean="0">
                <a:latin typeface="Verdana" pitchFamily="34" charset="0"/>
              </a:rPr>
              <a:t>Copyright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1107996"/>
          </a:xfrm>
          <a:prstGeom prst="rect">
            <a:avLst/>
          </a:prstGeom>
          <a:noFill/>
        </p:spPr>
        <p:txBody>
          <a:bodyPr wrap="square" rtlCol="0">
            <a:spAutoFit/>
          </a:bodyPr>
          <a:lstStyle/>
          <a:p>
            <a:r>
              <a:rPr lang="en-GB" sz="2200" b="1" dirty="0" smtClean="0">
                <a:solidFill>
                  <a:srgbClr val="423F74"/>
                </a:solidFill>
                <a:latin typeface="+mj-lt"/>
              </a:rPr>
              <a:t>% of persons aged 11-16 who reported using any drug in the last year, stratified by Family Affluence Scale (FAS), Wales, 2009/10</a:t>
            </a:r>
            <a:endParaRPr lang="en-GB" sz="2200" b="1" dirty="0">
              <a:solidFill>
                <a:srgbClr val="423F74"/>
              </a:solidFill>
              <a:latin typeface="+mj-lt"/>
            </a:endParaRPr>
          </a:p>
        </p:txBody>
      </p:sp>
      <p:sp>
        <p:nvSpPr>
          <p:cNvPr id="11" name="TextBox 10"/>
          <p:cNvSpPr txBox="1"/>
          <p:nvPr/>
        </p:nvSpPr>
        <p:spPr>
          <a:xfrm>
            <a:off x="6496447" y="6229697"/>
            <a:ext cx="4032448" cy="230832"/>
          </a:xfrm>
          <a:prstGeom prst="rect">
            <a:avLst/>
          </a:prstGeom>
          <a:noFill/>
        </p:spPr>
        <p:txBody>
          <a:bodyPr wrap="square" rtlCol="0">
            <a:spAutoFit/>
          </a:bodyPr>
          <a:lstStyle/>
          <a:p>
            <a:r>
              <a:rPr lang="en-GB" sz="900" dirty="0" smtClean="0">
                <a:latin typeface="+mn-lt"/>
              </a:rPr>
              <a:t>Produced by Public Health Wales Observatory, using HBSC</a:t>
            </a:r>
            <a:r>
              <a:rPr lang="en-GB" sz="900" dirty="0" smtClean="0"/>
              <a:t> (WG)</a:t>
            </a:r>
            <a:endParaRPr lang="en-GB" sz="900" dirty="0"/>
          </a:p>
        </p:txBody>
      </p:sp>
      <p:pic>
        <p:nvPicPr>
          <p:cNvPr id="7" name="Picture 6"/>
          <p:cNvPicPr/>
          <p:nvPr/>
        </p:nvPicPr>
        <p:blipFill>
          <a:blip r:embed="rId3" cstate="print"/>
          <a:srcRect t="23043"/>
          <a:stretch>
            <a:fillRect/>
          </a:stretch>
        </p:blipFill>
        <p:spPr bwMode="auto">
          <a:xfrm>
            <a:off x="608878" y="1837209"/>
            <a:ext cx="9151117" cy="33278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Number of referrals for substance misuse, persons aged 0-24, Wales, 2008/09 – 2011/12</a:t>
            </a:r>
            <a:endParaRPr lang="en-GB" sz="2200" b="1" dirty="0">
              <a:solidFill>
                <a:srgbClr val="423F74"/>
              </a:solidFill>
              <a:latin typeface="+mj-lt"/>
            </a:endParaRPr>
          </a:p>
        </p:txBody>
      </p:sp>
      <p:sp>
        <p:nvSpPr>
          <p:cNvPr id="11" name="TextBox 10"/>
          <p:cNvSpPr txBox="1"/>
          <p:nvPr/>
        </p:nvSpPr>
        <p:spPr>
          <a:xfrm>
            <a:off x="6280423" y="6229697"/>
            <a:ext cx="4248472" cy="230832"/>
          </a:xfrm>
          <a:prstGeom prst="rect">
            <a:avLst/>
          </a:prstGeom>
          <a:noFill/>
        </p:spPr>
        <p:txBody>
          <a:bodyPr wrap="square" rtlCol="0">
            <a:spAutoFit/>
          </a:bodyPr>
          <a:lstStyle/>
          <a:p>
            <a:r>
              <a:rPr lang="en-GB" sz="900" dirty="0" smtClean="0">
                <a:latin typeface="+mn-lt"/>
              </a:rPr>
              <a:t>Produced by Public Health Wales Observatory, using WNDSM</a:t>
            </a:r>
            <a:r>
              <a:rPr lang="en-GB" sz="900" dirty="0" smtClean="0"/>
              <a:t> (NWIS)</a:t>
            </a:r>
            <a:endParaRPr lang="en-GB" sz="900" dirty="0"/>
          </a:p>
        </p:txBody>
      </p:sp>
      <p:pic>
        <p:nvPicPr>
          <p:cNvPr id="8" name="Picture 7"/>
          <p:cNvPicPr/>
          <p:nvPr/>
        </p:nvPicPr>
        <p:blipFill>
          <a:blip r:embed="rId3" cstate="print"/>
          <a:srcRect t="13214"/>
          <a:stretch>
            <a:fillRect/>
          </a:stretch>
        </p:blipFill>
        <p:spPr bwMode="auto">
          <a:xfrm>
            <a:off x="447775" y="1477169"/>
            <a:ext cx="9807115" cy="39766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3" cstate="print"/>
          <a:srcRect t="8172"/>
          <a:stretch>
            <a:fillRect/>
          </a:stretch>
        </p:blipFill>
        <p:spPr bwMode="auto">
          <a:xfrm>
            <a:off x="1753104" y="1045121"/>
            <a:ext cx="7407639" cy="5256584"/>
          </a:xfrm>
          <a:prstGeom prst="rect">
            <a:avLst/>
          </a:prstGeom>
          <a:noFill/>
          <a:ln w="9525">
            <a:noFill/>
            <a:miter lim="800000"/>
            <a:headEnd/>
            <a:tailEnd/>
          </a:ln>
        </p:spPr>
      </p:pic>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Referrals for substance misuse, persons aged 0-24, incidence rate per 100,000, 2011/12</a:t>
            </a:r>
            <a:endParaRPr lang="en-GB" sz="2200" b="1" dirty="0">
              <a:solidFill>
                <a:srgbClr val="423F74"/>
              </a:solidFill>
              <a:latin typeface="+mj-lt"/>
            </a:endParaRPr>
          </a:p>
        </p:txBody>
      </p:sp>
      <p:sp>
        <p:nvSpPr>
          <p:cNvPr id="11" name="TextBox 10"/>
          <p:cNvSpPr txBox="1"/>
          <p:nvPr/>
        </p:nvSpPr>
        <p:spPr>
          <a:xfrm>
            <a:off x="6280423" y="6229697"/>
            <a:ext cx="4248472" cy="230832"/>
          </a:xfrm>
          <a:prstGeom prst="rect">
            <a:avLst/>
          </a:prstGeom>
          <a:noFill/>
        </p:spPr>
        <p:txBody>
          <a:bodyPr wrap="square" rtlCol="0">
            <a:spAutoFit/>
          </a:bodyPr>
          <a:lstStyle/>
          <a:p>
            <a:r>
              <a:rPr lang="en-GB" sz="900" dirty="0" smtClean="0">
                <a:latin typeface="+mn-lt"/>
              </a:rPr>
              <a:t>Produced by Public Health Wales Observatory, using WNDSM</a:t>
            </a:r>
            <a:r>
              <a:rPr lang="en-GB" sz="900" dirty="0" smtClean="0"/>
              <a:t> (NWIS)</a:t>
            </a:r>
            <a:endParaRPr lang="en-GB" sz="9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a:blip r:embed="rId3" cstate="print"/>
          <a:srcRect t="6289"/>
          <a:stretch>
            <a:fillRect/>
          </a:stretch>
        </p:blipFill>
        <p:spPr bwMode="auto">
          <a:xfrm>
            <a:off x="1527895" y="1117128"/>
            <a:ext cx="7056784" cy="5242159"/>
          </a:xfrm>
          <a:prstGeom prst="rect">
            <a:avLst/>
          </a:prstGeom>
          <a:noFill/>
          <a:ln w="9525">
            <a:noFill/>
            <a:miter lim="800000"/>
            <a:headEnd/>
            <a:tailEnd/>
          </a:ln>
        </p:spPr>
      </p:pic>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Tests for gonorrhoea and </a:t>
            </a:r>
            <a:r>
              <a:rPr lang="en-GB" sz="2200" b="1" dirty="0" err="1" smtClean="0">
                <a:solidFill>
                  <a:srgbClr val="423F74"/>
                </a:solidFill>
                <a:latin typeface="+mj-lt"/>
              </a:rPr>
              <a:t>chlamydia</a:t>
            </a:r>
            <a:r>
              <a:rPr lang="en-GB" sz="2200" b="1" dirty="0" smtClean="0">
                <a:solidFill>
                  <a:srgbClr val="423F74"/>
                </a:solidFill>
                <a:latin typeface="+mj-lt"/>
              </a:rPr>
              <a:t> in persons aged 15-24 by area of residence, rate per 1,000 population</a:t>
            </a:r>
            <a:endParaRPr lang="en-GB" sz="2200" b="1" dirty="0">
              <a:solidFill>
                <a:srgbClr val="423F74"/>
              </a:solidFill>
              <a:latin typeface="+mj-lt"/>
            </a:endParaRPr>
          </a:p>
        </p:txBody>
      </p:sp>
      <p:sp>
        <p:nvSpPr>
          <p:cNvPr id="11" name="TextBox 10"/>
          <p:cNvSpPr txBox="1"/>
          <p:nvPr/>
        </p:nvSpPr>
        <p:spPr>
          <a:xfrm>
            <a:off x="4336207" y="6229697"/>
            <a:ext cx="6192688" cy="230832"/>
          </a:xfrm>
          <a:prstGeom prst="rect">
            <a:avLst/>
          </a:prstGeom>
          <a:noFill/>
        </p:spPr>
        <p:txBody>
          <a:bodyPr wrap="square" rtlCol="0">
            <a:spAutoFit/>
          </a:bodyPr>
          <a:lstStyle/>
          <a:p>
            <a:r>
              <a:rPr lang="en-GB" sz="900" dirty="0" smtClean="0">
                <a:latin typeface="+mn-lt"/>
              </a:rPr>
              <a:t>Produced by Public Health Wales Observatory, using SWS data provided by CDSC</a:t>
            </a:r>
            <a:r>
              <a:rPr lang="en-GB" sz="900" dirty="0" smtClean="0"/>
              <a:t> (PHW) &amp; MYE (ONS)</a:t>
            </a:r>
            <a:endParaRPr lang="en-GB" sz="9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3" cstate="print"/>
          <a:srcRect t="8034"/>
          <a:stretch>
            <a:fillRect/>
          </a:stretch>
        </p:blipFill>
        <p:spPr bwMode="auto">
          <a:xfrm>
            <a:off x="1756831" y="1189137"/>
            <a:ext cx="7075324" cy="5112568"/>
          </a:xfrm>
          <a:prstGeom prst="rect">
            <a:avLst/>
          </a:prstGeom>
          <a:noFill/>
          <a:ln w="9525">
            <a:noFill/>
            <a:miter lim="800000"/>
            <a:headEnd/>
            <a:tailEnd/>
          </a:ln>
        </p:spPr>
      </p:pic>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New episodes of </a:t>
            </a:r>
            <a:r>
              <a:rPr lang="en-GB" sz="2200" b="1" dirty="0" err="1" smtClean="0">
                <a:solidFill>
                  <a:srgbClr val="423F74"/>
                </a:solidFill>
                <a:latin typeface="+mj-lt"/>
              </a:rPr>
              <a:t>chlamydia</a:t>
            </a:r>
            <a:r>
              <a:rPr lang="en-GB" sz="2200" b="1" dirty="0" smtClean="0">
                <a:solidFill>
                  <a:srgbClr val="423F74"/>
                </a:solidFill>
                <a:latin typeface="+mj-lt"/>
              </a:rPr>
              <a:t> and gonorrhoea reported to GUM clinics, Wales, 2001-2011</a:t>
            </a:r>
            <a:endParaRPr lang="en-GB" sz="2200" b="1" dirty="0">
              <a:solidFill>
                <a:srgbClr val="423F74"/>
              </a:solidFill>
              <a:latin typeface="+mj-lt"/>
            </a:endParaRPr>
          </a:p>
        </p:txBody>
      </p:sp>
      <p:sp>
        <p:nvSpPr>
          <p:cNvPr id="11" name="TextBox 10"/>
          <p:cNvSpPr txBox="1"/>
          <p:nvPr/>
        </p:nvSpPr>
        <p:spPr>
          <a:xfrm>
            <a:off x="3976167" y="6229697"/>
            <a:ext cx="6552728" cy="230832"/>
          </a:xfrm>
          <a:prstGeom prst="rect">
            <a:avLst/>
          </a:prstGeom>
          <a:noFill/>
        </p:spPr>
        <p:txBody>
          <a:bodyPr wrap="square" rtlCol="0">
            <a:spAutoFit/>
          </a:bodyPr>
          <a:lstStyle/>
          <a:p>
            <a:r>
              <a:rPr lang="en-GB" sz="900" dirty="0" smtClean="0">
                <a:latin typeface="+mn-lt"/>
              </a:rPr>
              <a:t>Produced by Public Health Wales Observatory, using KC60 &amp; SWS data* provided by CDSC</a:t>
            </a:r>
            <a:r>
              <a:rPr lang="en-GB" sz="900" dirty="0" smtClean="0"/>
              <a:t> (PHW)</a:t>
            </a:r>
            <a:endParaRPr lang="en-GB" sz="9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4392488" cy="769441"/>
          </a:xfrm>
          <a:prstGeom prst="rect">
            <a:avLst/>
          </a:prstGeom>
          <a:noFill/>
        </p:spPr>
        <p:txBody>
          <a:bodyPr wrap="square" rtlCol="0">
            <a:spAutoFit/>
          </a:bodyPr>
          <a:lstStyle/>
          <a:p>
            <a:r>
              <a:rPr lang="en-GB" sz="2200" b="1" dirty="0" smtClean="0">
                <a:solidFill>
                  <a:srgbClr val="423F74"/>
                </a:solidFill>
                <a:latin typeface="+mj-lt"/>
              </a:rPr>
              <a:t>Teenage conceptions, rate per 1,000 females</a:t>
            </a:r>
            <a:r>
              <a:rPr lang="en-GB" sz="2000" b="1" baseline="30000" dirty="0" smtClean="0"/>
              <a:t>†</a:t>
            </a:r>
            <a:r>
              <a:rPr lang="en-GB" sz="2200" b="1" dirty="0" smtClean="0">
                <a:solidFill>
                  <a:srgbClr val="423F74"/>
                </a:solidFill>
                <a:latin typeface="+mj-lt"/>
              </a:rPr>
              <a:t>, 2011</a:t>
            </a:r>
            <a:endParaRPr lang="en-GB" sz="2200" b="1" dirty="0">
              <a:solidFill>
                <a:srgbClr val="423F74"/>
              </a:solidFill>
              <a:latin typeface="+mj-lt"/>
            </a:endParaRPr>
          </a:p>
        </p:txBody>
      </p:sp>
      <p:sp>
        <p:nvSpPr>
          <p:cNvPr id="11" name="TextBox 10"/>
          <p:cNvSpPr txBox="1"/>
          <p:nvPr/>
        </p:nvSpPr>
        <p:spPr>
          <a:xfrm>
            <a:off x="87735" y="6085681"/>
            <a:ext cx="3960440" cy="369332"/>
          </a:xfrm>
          <a:prstGeom prst="rect">
            <a:avLst/>
          </a:prstGeom>
          <a:noFill/>
        </p:spPr>
        <p:txBody>
          <a:bodyPr wrap="square" rtlCol="0">
            <a:spAutoFit/>
          </a:bodyPr>
          <a:lstStyle/>
          <a:p>
            <a:r>
              <a:rPr lang="en-GB" sz="900" dirty="0" smtClean="0">
                <a:latin typeface="+mn-lt"/>
              </a:rPr>
              <a:t>Produced by Public Health Wales Observatory, using conceptions data</a:t>
            </a:r>
            <a:r>
              <a:rPr lang="en-GB" sz="900" dirty="0" smtClean="0"/>
              <a:t> (ONS)</a:t>
            </a:r>
            <a:endParaRPr lang="en-GB" sz="900" dirty="0"/>
          </a:p>
        </p:txBody>
      </p:sp>
      <p:pic>
        <p:nvPicPr>
          <p:cNvPr id="8" name="Picture 7"/>
          <p:cNvPicPr/>
          <p:nvPr/>
        </p:nvPicPr>
        <p:blipFill>
          <a:blip r:embed="rId3" cstate="print"/>
          <a:srcRect t="5226"/>
          <a:stretch>
            <a:fillRect/>
          </a:stretch>
        </p:blipFill>
        <p:spPr bwMode="auto">
          <a:xfrm>
            <a:off x="4048175" y="397049"/>
            <a:ext cx="6640463" cy="60006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5184576" cy="1107996"/>
          </a:xfrm>
          <a:prstGeom prst="rect">
            <a:avLst/>
          </a:prstGeom>
          <a:noFill/>
        </p:spPr>
        <p:txBody>
          <a:bodyPr wrap="square" rtlCol="0">
            <a:spAutoFit/>
          </a:bodyPr>
          <a:lstStyle/>
          <a:p>
            <a:r>
              <a:rPr lang="en-GB" sz="2200" b="1" dirty="0" smtClean="0">
                <a:solidFill>
                  <a:srgbClr val="423F74"/>
                </a:solidFill>
                <a:latin typeface="+mj-lt"/>
              </a:rPr>
              <a:t>Teenage conceptions, females aged under 18, Wales, 2007-2011</a:t>
            </a:r>
            <a:endParaRPr lang="en-GB" sz="2200" b="1" dirty="0">
              <a:solidFill>
                <a:srgbClr val="423F74"/>
              </a:solidFill>
              <a:latin typeface="+mj-lt"/>
            </a:endParaRPr>
          </a:p>
        </p:txBody>
      </p:sp>
      <p:pic>
        <p:nvPicPr>
          <p:cNvPr id="8" name="Picture 7" descr="20130626_Wales_USOA_07_11_TeenConcepsMAP_LOWres_v1d.jpg"/>
          <p:cNvPicPr/>
          <p:nvPr/>
        </p:nvPicPr>
        <p:blipFill>
          <a:blip r:embed="rId3" cstate="print"/>
          <a:srcRect t="8764" r="20430" b="34963"/>
          <a:stretch>
            <a:fillRect/>
          </a:stretch>
        </p:blipFill>
        <p:spPr>
          <a:xfrm>
            <a:off x="5056287" y="469057"/>
            <a:ext cx="5328592" cy="5329461"/>
          </a:xfrm>
          <a:prstGeom prst="rect">
            <a:avLst/>
          </a:prstGeom>
        </p:spPr>
      </p:pic>
      <p:sp>
        <p:nvSpPr>
          <p:cNvPr id="9" name="TextBox 8"/>
          <p:cNvSpPr txBox="1"/>
          <p:nvPr/>
        </p:nvSpPr>
        <p:spPr>
          <a:xfrm>
            <a:off x="231751" y="1333153"/>
            <a:ext cx="5400600" cy="646331"/>
          </a:xfrm>
          <a:prstGeom prst="rect">
            <a:avLst/>
          </a:prstGeom>
          <a:noFill/>
        </p:spPr>
        <p:txBody>
          <a:bodyPr wrap="square" rtlCol="0">
            <a:spAutoFit/>
          </a:bodyPr>
          <a:lstStyle/>
          <a:p>
            <a:r>
              <a:rPr lang="en-GB" sz="1800" dirty="0" smtClean="0">
                <a:solidFill>
                  <a:srgbClr val="423F74"/>
                </a:solidFill>
                <a:latin typeface="+mn-lt"/>
              </a:rPr>
              <a:t>2001 USOA, rate per 1,000 females aged 15-17</a:t>
            </a:r>
            <a:endParaRPr lang="en-GB" sz="1800" dirty="0">
              <a:solidFill>
                <a:srgbClr val="423F74"/>
              </a:solidFill>
              <a:latin typeface="+mn-l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1107996"/>
          </a:xfrm>
          <a:prstGeom prst="rect">
            <a:avLst/>
          </a:prstGeom>
          <a:noFill/>
        </p:spPr>
        <p:txBody>
          <a:bodyPr wrap="square" rtlCol="0">
            <a:spAutoFit/>
          </a:bodyPr>
          <a:lstStyle/>
          <a:p>
            <a:r>
              <a:rPr lang="en-GB" sz="2200" b="1" dirty="0" smtClean="0">
                <a:solidFill>
                  <a:srgbClr val="423F74"/>
                </a:solidFill>
                <a:latin typeface="+mj-lt"/>
              </a:rPr>
              <a:t>Conceptions in females aged under 16 years by fifth of deprivation, Wales, rate per 1,000 population aged 13-15, 2006-2010</a:t>
            </a:r>
            <a:endParaRPr lang="en-GB" sz="2200" b="1" dirty="0">
              <a:solidFill>
                <a:srgbClr val="423F74"/>
              </a:solidFill>
              <a:latin typeface="+mj-lt"/>
            </a:endParaRPr>
          </a:p>
        </p:txBody>
      </p:sp>
      <p:sp>
        <p:nvSpPr>
          <p:cNvPr id="11" name="TextBox 10"/>
          <p:cNvSpPr txBox="1"/>
          <p:nvPr/>
        </p:nvSpPr>
        <p:spPr>
          <a:xfrm>
            <a:off x="4552231" y="6229697"/>
            <a:ext cx="5976664" cy="230832"/>
          </a:xfrm>
          <a:prstGeom prst="rect">
            <a:avLst/>
          </a:prstGeom>
          <a:noFill/>
        </p:spPr>
        <p:txBody>
          <a:bodyPr wrap="square" rtlCol="0">
            <a:spAutoFit/>
          </a:bodyPr>
          <a:lstStyle/>
          <a:p>
            <a:r>
              <a:rPr lang="en-GB" sz="900" dirty="0" smtClean="0">
                <a:latin typeface="+mn-lt"/>
              </a:rPr>
              <a:t>Produced by Public Health Wales Observatory, using conceptions data (ONS) &amp; WIMD 2011 (WG)</a:t>
            </a:r>
            <a:endParaRPr lang="en-GB" sz="900" dirty="0"/>
          </a:p>
        </p:txBody>
      </p:sp>
      <p:pic>
        <p:nvPicPr>
          <p:cNvPr id="3074" name="Picture 2"/>
          <p:cNvPicPr>
            <a:picLocks noChangeAspect="1" noChangeArrowheads="1"/>
          </p:cNvPicPr>
          <p:nvPr/>
        </p:nvPicPr>
        <p:blipFill>
          <a:blip r:embed="rId3" cstate="print"/>
          <a:srcRect t="32099"/>
          <a:stretch>
            <a:fillRect/>
          </a:stretch>
        </p:blipFill>
        <p:spPr bwMode="auto">
          <a:xfrm>
            <a:off x="1239863" y="2269257"/>
            <a:ext cx="8184960" cy="209653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Legal abortions, females, crude rate per 1,000, 2011</a:t>
            </a:r>
            <a:endParaRPr lang="en-GB" sz="2200" b="1" dirty="0">
              <a:solidFill>
                <a:srgbClr val="423F74"/>
              </a:solidFill>
              <a:latin typeface="+mj-lt"/>
            </a:endParaRPr>
          </a:p>
        </p:txBody>
      </p:sp>
      <p:sp>
        <p:nvSpPr>
          <p:cNvPr id="11" name="TextBox 10"/>
          <p:cNvSpPr txBox="1"/>
          <p:nvPr/>
        </p:nvSpPr>
        <p:spPr>
          <a:xfrm>
            <a:off x="4552231" y="6229697"/>
            <a:ext cx="5976664" cy="230832"/>
          </a:xfrm>
          <a:prstGeom prst="rect">
            <a:avLst/>
          </a:prstGeom>
          <a:noFill/>
        </p:spPr>
        <p:txBody>
          <a:bodyPr wrap="square" rtlCol="0">
            <a:spAutoFit/>
          </a:bodyPr>
          <a:lstStyle/>
          <a:p>
            <a:r>
              <a:rPr lang="en-GB" sz="900" dirty="0" smtClean="0">
                <a:latin typeface="+mn-lt"/>
              </a:rPr>
              <a:t>Produced by Public Health Wales Observatory, using Department of Health data &amp; MYE (ONS)</a:t>
            </a:r>
            <a:endParaRPr lang="en-GB" sz="900" dirty="0"/>
          </a:p>
        </p:txBody>
      </p:sp>
      <p:pic>
        <p:nvPicPr>
          <p:cNvPr id="7" name="Picture 6"/>
          <p:cNvPicPr/>
          <p:nvPr/>
        </p:nvPicPr>
        <p:blipFill>
          <a:blip r:embed="rId3" cstate="print"/>
          <a:srcRect t="16740"/>
          <a:stretch>
            <a:fillRect/>
          </a:stretch>
        </p:blipFill>
        <p:spPr bwMode="auto">
          <a:xfrm>
            <a:off x="231751" y="1621185"/>
            <a:ext cx="10087317" cy="31683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430887"/>
          </a:xfrm>
          <a:prstGeom prst="rect">
            <a:avLst/>
          </a:prstGeom>
          <a:noFill/>
        </p:spPr>
        <p:txBody>
          <a:bodyPr wrap="square" rtlCol="0">
            <a:spAutoFit/>
          </a:bodyPr>
          <a:lstStyle/>
          <a:p>
            <a:r>
              <a:rPr lang="en-GB" sz="2200" b="1" dirty="0" smtClean="0">
                <a:solidFill>
                  <a:srgbClr val="423F74"/>
                </a:solidFill>
                <a:latin typeface="+mj-lt"/>
              </a:rPr>
              <a:t>Legal abortions, females, crude rate per 1,000, 2003-2011</a:t>
            </a:r>
            <a:endParaRPr lang="en-GB" sz="2200" b="1" dirty="0">
              <a:solidFill>
                <a:srgbClr val="423F74"/>
              </a:solidFill>
              <a:latin typeface="+mj-lt"/>
            </a:endParaRPr>
          </a:p>
        </p:txBody>
      </p:sp>
      <p:sp>
        <p:nvSpPr>
          <p:cNvPr id="11" name="TextBox 10"/>
          <p:cNvSpPr txBox="1"/>
          <p:nvPr/>
        </p:nvSpPr>
        <p:spPr>
          <a:xfrm>
            <a:off x="5632351" y="6229697"/>
            <a:ext cx="4896544" cy="230832"/>
          </a:xfrm>
          <a:prstGeom prst="rect">
            <a:avLst/>
          </a:prstGeom>
          <a:noFill/>
        </p:spPr>
        <p:txBody>
          <a:bodyPr wrap="square" rtlCol="0">
            <a:spAutoFit/>
          </a:bodyPr>
          <a:lstStyle/>
          <a:p>
            <a:r>
              <a:rPr lang="en-GB" sz="900" dirty="0" smtClean="0">
                <a:latin typeface="+mn-lt"/>
              </a:rPr>
              <a:t>Produced by Public Health Wales Observatory, using Department of Health data</a:t>
            </a:r>
            <a:endParaRPr lang="en-GB" sz="900" dirty="0"/>
          </a:p>
        </p:txBody>
      </p:sp>
      <p:pic>
        <p:nvPicPr>
          <p:cNvPr id="8" name="Picture 7"/>
          <p:cNvPicPr/>
          <p:nvPr/>
        </p:nvPicPr>
        <p:blipFill>
          <a:blip r:embed="rId3" cstate="print"/>
          <a:srcRect t="8686"/>
          <a:stretch>
            <a:fillRect/>
          </a:stretch>
        </p:blipFill>
        <p:spPr bwMode="auto">
          <a:xfrm>
            <a:off x="1188228" y="822877"/>
            <a:ext cx="8044523" cy="54788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4099" name="Rectangle 3"/>
          <p:cNvSpPr>
            <a:spLocks noGrp="1" noChangeArrowheads="1"/>
          </p:cNvSpPr>
          <p:nvPr>
            <p:ph type="title"/>
          </p:nvPr>
        </p:nvSpPr>
        <p:spPr/>
        <p:txBody>
          <a:bodyPr/>
          <a:lstStyle/>
          <a:p>
            <a:pPr eaLnBrk="1" hangingPunct="1"/>
            <a:r>
              <a:rPr lang="en-US" sz="2800" b="1" smtClean="0">
                <a:latin typeface="Verdana" pitchFamily="34" charset="0"/>
              </a:rPr>
              <a:t>Instructions to copy a slide</a:t>
            </a:r>
          </a:p>
        </p:txBody>
      </p:sp>
      <p:sp>
        <p:nvSpPr>
          <p:cNvPr id="4100" name="Rectangle 4"/>
          <p:cNvSpPr>
            <a:spLocks noGrp="1" noChangeArrowheads="1"/>
          </p:cNvSpPr>
          <p:nvPr>
            <p:ph type="body" sz="half" idx="1"/>
          </p:nvPr>
        </p:nvSpPr>
        <p:spPr>
          <a:xfrm>
            <a:off x="952500" y="1260475"/>
            <a:ext cx="6018213" cy="5113338"/>
          </a:xfrm>
        </p:spPr>
        <p:txBody>
          <a:bodyPr/>
          <a:lstStyle/>
          <a:p>
            <a:pPr marL="685800" indent="-685800" eaLnBrk="1" hangingPunct="1">
              <a:buFontTx/>
              <a:buNone/>
            </a:pPr>
            <a:r>
              <a:rPr lang="en-GB" sz="1600" b="1" smtClean="0"/>
              <a:t>To copy a slide for use in a presentation:</a:t>
            </a:r>
          </a:p>
          <a:p>
            <a:pPr marL="685800" indent="-685800" eaLnBrk="1" hangingPunct="1">
              <a:buFontTx/>
              <a:buNone/>
            </a:pPr>
            <a:endParaRPr lang="en-GB" sz="1600" b="1" smtClean="0"/>
          </a:p>
          <a:p>
            <a:pPr marL="685800" indent="-685800" eaLnBrk="1" hangingPunct="1">
              <a:buFontTx/>
              <a:buNone/>
            </a:pPr>
            <a:r>
              <a:rPr lang="en-GB" sz="1400" smtClean="0"/>
              <a:t>1. 	</a:t>
            </a:r>
            <a:r>
              <a:rPr lang="en-GB" sz="1400" b="1" smtClean="0"/>
              <a:t>Right-click</a:t>
            </a:r>
            <a:r>
              <a:rPr lang="en-GB" sz="1400" smtClean="0"/>
              <a:t> on the slide you wish to copy from the list on the left-hand side (the ‘slides’ tab) when in normal view and </a:t>
            </a:r>
            <a:r>
              <a:rPr lang="en-GB" sz="1400" b="1" smtClean="0"/>
              <a:t>select ‘Copy’</a:t>
            </a:r>
            <a:r>
              <a:rPr lang="en-GB" sz="1400" smtClean="0"/>
              <a:t> from the list.</a:t>
            </a:r>
          </a:p>
          <a:p>
            <a:pPr marL="685800" indent="-685800" eaLnBrk="1" hangingPunct="1">
              <a:buFontTx/>
              <a:buAutoNum type="arabicPeriod"/>
            </a:pPr>
            <a:endParaRPr lang="en-GB" sz="1400" smtClean="0"/>
          </a:p>
          <a:p>
            <a:pPr marL="685800" indent="-685800" eaLnBrk="1" hangingPunct="1">
              <a:buFontTx/>
              <a:buAutoNum type="arabicPeriod"/>
            </a:pPr>
            <a:endParaRPr lang="en-GB" sz="1400" smtClean="0"/>
          </a:p>
          <a:p>
            <a:pPr marL="685800" indent="-685800" eaLnBrk="1" hangingPunct="1">
              <a:buFontTx/>
              <a:buAutoNum type="arabicPeriod"/>
            </a:pPr>
            <a:endParaRPr lang="en-GB" sz="1400" smtClean="0"/>
          </a:p>
          <a:p>
            <a:pPr marL="685800" indent="-685800" eaLnBrk="1" hangingPunct="1">
              <a:buFontTx/>
              <a:buAutoNum type="arabicPeriod" startAt="2"/>
            </a:pPr>
            <a:r>
              <a:rPr lang="en-GB" sz="1400" smtClean="0"/>
              <a:t>Go to your presentation and </a:t>
            </a:r>
            <a:r>
              <a:rPr lang="en-GB" sz="1400" b="1" smtClean="0"/>
              <a:t>right-click</a:t>
            </a:r>
            <a:r>
              <a:rPr lang="en-GB" sz="1400" smtClean="0"/>
              <a:t> where you want the copied slide to appear in the ‘slides’ tab and </a:t>
            </a:r>
            <a:r>
              <a:rPr lang="en-GB" sz="1400" b="1" smtClean="0"/>
              <a:t>select ‘paste’</a:t>
            </a:r>
            <a:r>
              <a:rPr lang="en-GB" sz="1400" smtClean="0"/>
              <a:t> from the list. </a:t>
            </a:r>
          </a:p>
          <a:p>
            <a:pPr marL="685800" indent="-685800" eaLnBrk="1" hangingPunct="1">
              <a:buFontTx/>
              <a:buAutoNum type="arabicPeriod" startAt="2"/>
            </a:pPr>
            <a:endParaRPr lang="en-GB" sz="1400" smtClean="0"/>
          </a:p>
          <a:p>
            <a:pPr marL="685800" indent="-685800" eaLnBrk="1" hangingPunct="1">
              <a:buFontTx/>
              <a:buAutoNum type="arabicPeriod" startAt="2"/>
            </a:pPr>
            <a:endParaRPr lang="en-GB" sz="1400" smtClean="0"/>
          </a:p>
          <a:p>
            <a:pPr marL="685800" indent="-685800" eaLnBrk="1" hangingPunct="1">
              <a:buFontTx/>
              <a:buAutoNum type="arabicPeriod" startAt="2"/>
            </a:pPr>
            <a:endParaRPr lang="en-GB" sz="1400" smtClean="0"/>
          </a:p>
          <a:p>
            <a:pPr marL="685800" indent="-685800" eaLnBrk="1" hangingPunct="1">
              <a:buFontTx/>
              <a:buAutoNum type="arabicPeriod" startAt="2"/>
            </a:pPr>
            <a:r>
              <a:rPr lang="en-GB" sz="1400" smtClean="0"/>
              <a:t>On being pasted into your presentation a small clipboard icon with a black arrow will appear near the bottom right-hand corner of the newly pasted slide. </a:t>
            </a:r>
            <a:r>
              <a:rPr lang="en-GB" sz="1400" b="1" smtClean="0"/>
              <a:t>Click on the arrow</a:t>
            </a:r>
            <a:r>
              <a:rPr lang="en-GB" sz="1400" smtClean="0"/>
              <a:t> to show the drop-down menu and </a:t>
            </a:r>
            <a:r>
              <a:rPr lang="en-GB" sz="1400" b="1" smtClean="0"/>
              <a:t>select “Keep Source Formatting”</a:t>
            </a:r>
            <a:r>
              <a:rPr lang="en-GB" sz="1400" smtClean="0"/>
              <a:t> from the list. The slide will then appear as seen in the original presentation.</a:t>
            </a:r>
          </a:p>
        </p:txBody>
      </p:sp>
      <p:pic>
        <p:nvPicPr>
          <p:cNvPr id="4101" name="Picture 12"/>
          <p:cNvPicPr>
            <a:picLocks noChangeAspect="1" noChangeArrowheads="1"/>
          </p:cNvPicPr>
          <p:nvPr/>
        </p:nvPicPr>
        <p:blipFill>
          <a:blip r:embed="rId3" cstate="print"/>
          <a:srcRect/>
          <a:stretch>
            <a:fillRect/>
          </a:stretch>
        </p:blipFill>
        <p:spPr bwMode="auto">
          <a:xfrm>
            <a:off x="7216775" y="1260475"/>
            <a:ext cx="1808163" cy="2232025"/>
          </a:xfrm>
          <a:prstGeom prst="rect">
            <a:avLst/>
          </a:prstGeom>
          <a:noFill/>
          <a:ln w="9525">
            <a:noFill/>
            <a:miter lim="800000"/>
            <a:headEnd/>
            <a:tailEnd/>
          </a:ln>
        </p:spPr>
      </p:pic>
      <p:pic>
        <p:nvPicPr>
          <p:cNvPr id="4102" name="Picture 13"/>
          <p:cNvPicPr>
            <a:picLocks noChangeAspect="1" noChangeArrowheads="1"/>
          </p:cNvPicPr>
          <p:nvPr/>
        </p:nvPicPr>
        <p:blipFill>
          <a:blip r:embed="rId4" cstate="print"/>
          <a:srcRect/>
          <a:stretch>
            <a:fillRect/>
          </a:stretch>
        </p:blipFill>
        <p:spPr bwMode="auto">
          <a:xfrm>
            <a:off x="7143750" y="4213225"/>
            <a:ext cx="1968500"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http://www.wales.nhs.uk/sitesplus/gallery/922/ChildProfile_Health_related_behaviours.jpg">
            <a:hlinkClick r:id="rId2"/>
          </p:cNvPr>
          <p:cNvPicPr>
            <a:picLocks noChangeAspect="1" noChangeArrowheads="1"/>
          </p:cNvPicPr>
          <p:nvPr/>
        </p:nvPicPr>
        <p:blipFill>
          <a:blip r:embed="rId3" cstate="print"/>
          <a:srcRect/>
          <a:stretch>
            <a:fillRect/>
          </a:stretch>
        </p:blipFill>
        <p:spPr bwMode="auto">
          <a:xfrm>
            <a:off x="8584679" y="1333153"/>
            <a:ext cx="1440160" cy="2040226"/>
          </a:xfrm>
          <a:prstGeom prst="rect">
            <a:avLst/>
          </a:prstGeom>
          <a:noFill/>
        </p:spPr>
      </p:pic>
      <p:sp>
        <p:nvSpPr>
          <p:cNvPr id="5" name="Footer Placeholder 3"/>
          <p:cNvSpPr>
            <a:spLocks noGrp="1"/>
          </p:cNvSpPr>
          <p:nvPr>
            <p:ph type="ftr" sz="quarter" idx="10"/>
          </p:nvPr>
        </p:nvSpPr>
        <p:spPr/>
        <p:txBody>
          <a:bodyPr/>
          <a:lstStyle/>
          <a:p>
            <a:pPr>
              <a:defRPr/>
            </a:pPr>
            <a:r>
              <a:rPr lang="en-GB" smtClean="0"/>
              <a:t>Public Health Wales Observatory</a:t>
            </a:r>
            <a:endParaRPr lang="en-GB" dirty="0"/>
          </a:p>
        </p:txBody>
      </p:sp>
      <p:sp>
        <p:nvSpPr>
          <p:cNvPr id="5123" name="Rectangle 2"/>
          <p:cNvSpPr>
            <a:spLocks noGrp="1" noChangeArrowheads="1"/>
          </p:cNvSpPr>
          <p:nvPr>
            <p:ph type="title"/>
          </p:nvPr>
        </p:nvSpPr>
        <p:spPr>
          <a:xfrm>
            <a:off x="735807" y="533400"/>
            <a:ext cx="7046913" cy="762000"/>
          </a:xfrm>
        </p:spPr>
        <p:txBody>
          <a:bodyPr/>
          <a:lstStyle/>
          <a:p>
            <a:pPr eaLnBrk="1" hangingPunct="1"/>
            <a:r>
              <a:rPr lang="en-GB" sz="4600" dirty="0" smtClean="0"/>
              <a:t>Using</a:t>
            </a:r>
            <a:r>
              <a:rPr lang="en-GB" sz="4600" dirty="0" smtClean="0">
                <a:solidFill>
                  <a:schemeClr val="tx1"/>
                </a:solidFill>
              </a:rPr>
              <a:t> </a:t>
            </a:r>
            <a:r>
              <a:rPr lang="en-GB" sz="4600" dirty="0" smtClean="0"/>
              <a:t>these</a:t>
            </a:r>
            <a:r>
              <a:rPr lang="en-GB" sz="4600" dirty="0" smtClean="0">
                <a:solidFill>
                  <a:schemeClr val="tx1"/>
                </a:solidFill>
              </a:rPr>
              <a:t> </a:t>
            </a:r>
            <a:r>
              <a:rPr lang="en-GB" sz="4600" dirty="0" smtClean="0"/>
              <a:t>slides</a:t>
            </a:r>
          </a:p>
        </p:txBody>
      </p:sp>
      <p:sp>
        <p:nvSpPr>
          <p:cNvPr id="5124" name="Rectangle 3"/>
          <p:cNvSpPr>
            <a:spLocks noGrp="1" noChangeArrowheads="1"/>
          </p:cNvSpPr>
          <p:nvPr>
            <p:ph type="body" idx="1"/>
          </p:nvPr>
        </p:nvSpPr>
        <p:spPr>
          <a:xfrm>
            <a:off x="735807" y="2455912"/>
            <a:ext cx="9589319" cy="4853905"/>
          </a:xfrm>
        </p:spPr>
        <p:txBody>
          <a:bodyPr/>
          <a:lstStyle/>
          <a:p>
            <a:endParaRPr lang="en-GB" sz="2000" dirty="0" smtClean="0"/>
          </a:p>
          <a:p>
            <a:endParaRPr lang="en-GB" sz="2000" dirty="0" smtClean="0"/>
          </a:p>
          <a:p>
            <a:endParaRPr lang="en-GB" sz="1200" dirty="0" smtClean="0"/>
          </a:p>
          <a:p>
            <a:r>
              <a:rPr lang="en-GB" sz="2000" dirty="0" smtClean="0"/>
              <a:t>The full report along with: 22 local authority profiles, a technical guide, data files, additional PowerPoint files can be found:</a:t>
            </a:r>
            <a:r>
              <a:rPr lang="en-GB" sz="1600" dirty="0" smtClean="0"/>
              <a:t> </a:t>
            </a:r>
            <a:r>
              <a:rPr lang="en-GB" sz="1800" dirty="0" smtClean="0">
                <a:hlinkClick r:id="rId4"/>
              </a:rPr>
              <a:t>www.publichealthwalesobservatory.wales.nhs.uk/childprofile</a:t>
            </a:r>
            <a:r>
              <a:rPr lang="en-GB" sz="1800" dirty="0" smtClean="0"/>
              <a:t> </a:t>
            </a:r>
          </a:p>
          <a:p>
            <a:pPr eaLnBrk="1" hangingPunct="1"/>
            <a:endParaRPr lang="en-GB" sz="1200" dirty="0" smtClean="0">
              <a:solidFill>
                <a:srgbClr val="FF0000"/>
              </a:solidFill>
            </a:endParaRPr>
          </a:p>
          <a:p>
            <a:pPr eaLnBrk="1" hangingPunct="1"/>
            <a:r>
              <a:rPr lang="en-GB" sz="2000" dirty="0" smtClean="0"/>
              <a:t>This presentation can be used as a whole or as individual slides.</a:t>
            </a:r>
          </a:p>
          <a:p>
            <a:pPr eaLnBrk="1" hangingPunct="1"/>
            <a:endParaRPr lang="en-GB" sz="1100" dirty="0" smtClean="0"/>
          </a:p>
          <a:p>
            <a:pPr eaLnBrk="1" hangingPunct="1"/>
            <a:r>
              <a:rPr lang="en-GB" sz="2000" dirty="0" smtClean="0"/>
              <a:t>For further information:</a:t>
            </a:r>
          </a:p>
          <a:p>
            <a:pPr lvl="1"/>
            <a:r>
              <a:rPr lang="en-GB" sz="2000" dirty="0" smtClean="0"/>
              <a:t>Email:</a:t>
            </a:r>
            <a:r>
              <a:rPr lang="en-GB" sz="1800" dirty="0" smtClean="0"/>
              <a:t> </a:t>
            </a:r>
            <a:r>
              <a:rPr lang="en-GB" sz="1800" dirty="0" smtClean="0">
                <a:hlinkClick r:id="rId5"/>
              </a:rPr>
              <a:t>publichealthwalesobservatory@wales.nhs.uk</a:t>
            </a:r>
            <a:r>
              <a:rPr lang="en-GB" sz="1800" dirty="0" smtClean="0"/>
              <a:t> </a:t>
            </a:r>
            <a:endParaRPr lang="en-GB" sz="2000" dirty="0" smtClean="0"/>
          </a:p>
          <a:p>
            <a:pPr eaLnBrk="1" hangingPunct="1"/>
            <a:endParaRPr lang="en-GB" dirty="0" smtClean="0"/>
          </a:p>
        </p:txBody>
      </p:sp>
      <p:sp>
        <p:nvSpPr>
          <p:cNvPr id="8" name="Rectangle 3"/>
          <p:cNvSpPr txBox="1">
            <a:spLocks noChangeArrowheads="1"/>
          </p:cNvSpPr>
          <p:nvPr/>
        </p:nvSpPr>
        <p:spPr bwMode="auto">
          <a:xfrm>
            <a:off x="723552" y="1261145"/>
            <a:ext cx="7933135" cy="4853905"/>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390525" lvl="0" indent="-390525" defTabSz="1042988" eaLnBrk="1" hangingPunct="1">
              <a:spcBef>
                <a:spcPct val="20000"/>
              </a:spcBef>
              <a:buFontTx/>
              <a:buChar char="•"/>
              <a:defRPr/>
            </a:pPr>
            <a:r>
              <a:rPr kumimoji="0" lang="en-GB" sz="2000" b="0" i="0" u="none" strike="noStrike" kern="0" cap="none" spc="0" normalizeH="0" baseline="0" noProof="0" dirty="0" smtClean="0">
                <a:ln>
                  <a:noFill/>
                </a:ln>
                <a:solidFill>
                  <a:schemeClr val="tx1"/>
                </a:solidFill>
                <a:effectLst/>
                <a:uLnTx/>
                <a:uFillTx/>
                <a:latin typeface="+mn-lt"/>
                <a:ea typeface="+mn-ea"/>
                <a:cs typeface="+mn-cs"/>
              </a:rPr>
              <a:t>These slides form part of the </a:t>
            </a:r>
            <a:r>
              <a:rPr kumimoji="0" lang="en-GB" sz="2000" b="0" i="1" u="none" strike="noStrike" kern="0" cap="none" spc="0" normalizeH="0" baseline="0" noProof="0" dirty="0" smtClean="0">
                <a:ln>
                  <a:noFill/>
                </a:ln>
                <a:solidFill>
                  <a:schemeClr val="tx1"/>
                </a:solidFill>
                <a:effectLst/>
                <a:uLnTx/>
                <a:uFillTx/>
                <a:latin typeface="+mn-lt"/>
                <a:ea typeface="+mn-ea"/>
                <a:cs typeface="+mn-cs"/>
              </a:rPr>
              <a:t>Health of children and young people in Wales</a:t>
            </a:r>
            <a:r>
              <a:rPr kumimoji="0" lang="en-GB" sz="2000" b="0" i="0" u="none" strike="noStrike" kern="0" cap="none" spc="0" normalizeH="0" baseline="0" noProof="0" dirty="0" smtClean="0">
                <a:ln>
                  <a:noFill/>
                </a:ln>
                <a:solidFill>
                  <a:schemeClr val="tx1"/>
                </a:solidFill>
                <a:effectLst/>
                <a:uLnTx/>
                <a:uFillTx/>
                <a:latin typeface="+mn-lt"/>
                <a:ea typeface="+mn-ea"/>
                <a:cs typeface="+mn-cs"/>
              </a:rPr>
              <a:t> report published by the Public Health Wales Observatory. All charts and maps in this PowerPoint file relate to the ‘Health related behaviours’ chapter of the report which can be accessed by clicking on the icon to the right </a:t>
            </a:r>
            <a:r>
              <a:rPr lang="en-GB" sz="2000" kern="0" dirty="0" smtClean="0"/>
              <a:t>when in ‘slide show’ view</a:t>
            </a:r>
            <a:r>
              <a:rPr kumimoji="0" lang="en-GB" sz="2000" b="0" i="0" u="none" strike="noStrike" kern="0" cap="none" spc="0" normalizeH="0" baseline="0" noProof="0" dirty="0" smtClean="0">
                <a:ln>
                  <a:noFill/>
                </a:ln>
                <a:solidFill>
                  <a:schemeClr val="tx1"/>
                </a:solidFill>
                <a:effectLst/>
                <a:uLnTx/>
                <a:uFillTx/>
                <a:latin typeface="+mn-lt"/>
                <a:ea typeface="+mn-ea"/>
                <a:cs typeface="+mn-cs"/>
              </a:rPr>
              <a:t>. </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 of persons aged 11-16* who reported eating at least one piece of fruit, daily, 2009/10</a:t>
            </a:r>
            <a:endParaRPr lang="en-GB" sz="2200" b="1" dirty="0">
              <a:solidFill>
                <a:srgbClr val="423F74"/>
              </a:solidFill>
              <a:latin typeface="+mj-lt"/>
            </a:endParaRPr>
          </a:p>
        </p:txBody>
      </p:sp>
      <p:sp>
        <p:nvSpPr>
          <p:cNvPr id="11" name="TextBox 10"/>
          <p:cNvSpPr txBox="1"/>
          <p:nvPr/>
        </p:nvSpPr>
        <p:spPr>
          <a:xfrm>
            <a:off x="6568455" y="6229697"/>
            <a:ext cx="3960440" cy="230832"/>
          </a:xfrm>
          <a:prstGeom prst="rect">
            <a:avLst/>
          </a:prstGeom>
          <a:noFill/>
        </p:spPr>
        <p:txBody>
          <a:bodyPr wrap="square" rtlCol="0">
            <a:spAutoFit/>
          </a:bodyPr>
          <a:lstStyle/>
          <a:p>
            <a:r>
              <a:rPr lang="en-GB" sz="900" dirty="0" smtClean="0">
                <a:latin typeface="+mn-lt"/>
              </a:rPr>
              <a:t>Produced by Public Health Wales Observatory, using HBSC (WG</a:t>
            </a:r>
            <a:r>
              <a:rPr lang="en-GB" sz="900" dirty="0" smtClean="0"/>
              <a:t>)</a:t>
            </a:r>
            <a:endParaRPr lang="en-GB" sz="900" dirty="0"/>
          </a:p>
        </p:txBody>
      </p:sp>
      <p:pic>
        <p:nvPicPr>
          <p:cNvPr id="7" name="Picture 6"/>
          <p:cNvPicPr/>
          <p:nvPr/>
        </p:nvPicPr>
        <p:blipFill>
          <a:blip r:embed="rId3" cstate="print"/>
          <a:srcRect t="10060"/>
          <a:stretch>
            <a:fillRect/>
          </a:stretch>
        </p:blipFill>
        <p:spPr bwMode="auto">
          <a:xfrm>
            <a:off x="2536007" y="1189137"/>
            <a:ext cx="5184576" cy="51845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 of persons aged 11-16* who reported eating vegetables every day, 2009/10</a:t>
            </a:r>
            <a:endParaRPr lang="en-GB" sz="2200" b="1" dirty="0">
              <a:solidFill>
                <a:srgbClr val="423F74"/>
              </a:solidFill>
              <a:latin typeface="+mj-lt"/>
            </a:endParaRPr>
          </a:p>
        </p:txBody>
      </p:sp>
      <p:sp>
        <p:nvSpPr>
          <p:cNvPr id="11" name="TextBox 10"/>
          <p:cNvSpPr txBox="1"/>
          <p:nvPr/>
        </p:nvSpPr>
        <p:spPr>
          <a:xfrm>
            <a:off x="6568455" y="6229697"/>
            <a:ext cx="3960440" cy="230832"/>
          </a:xfrm>
          <a:prstGeom prst="rect">
            <a:avLst/>
          </a:prstGeom>
          <a:noFill/>
        </p:spPr>
        <p:txBody>
          <a:bodyPr wrap="square" rtlCol="0">
            <a:spAutoFit/>
          </a:bodyPr>
          <a:lstStyle/>
          <a:p>
            <a:r>
              <a:rPr lang="en-GB" sz="900" dirty="0" smtClean="0">
                <a:latin typeface="+mn-lt"/>
              </a:rPr>
              <a:t>Produced by Public Health Wales Observatory, using HBSC (WG</a:t>
            </a:r>
            <a:r>
              <a:rPr lang="en-GB" sz="900" dirty="0" smtClean="0"/>
              <a:t>)</a:t>
            </a:r>
            <a:endParaRPr lang="en-GB" sz="900" dirty="0"/>
          </a:p>
        </p:txBody>
      </p:sp>
      <p:pic>
        <p:nvPicPr>
          <p:cNvPr id="8" name="Picture 7"/>
          <p:cNvPicPr/>
          <p:nvPr/>
        </p:nvPicPr>
        <p:blipFill>
          <a:blip r:embed="rId3" cstate="print"/>
          <a:srcRect t="10794"/>
          <a:stretch>
            <a:fillRect/>
          </a:stretch>
        </p:blipFill>
        <p:spPr bwMode="auto">
          <a:xfrm>
            <a:off x="2692845" y="1189137"/>
            <a:ext cx="5243761" cy="5126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 of persons aged 16-24 who reported eating five or more portions of fruit and vegetables the previous day, 2008-2011</a:t>
            </a:r>
            <a:endParaRPr lang="en-GB" sz="2200" b="1" dirty="0">
              <a:solidFill>
                <a:srgbClr val="423F74"/>
              </a:solidFill>
              <a:latin typeface="+mj-lt"/>
            </a:endParaRPr>
          </a:p>
        </p:txBody>
      </p:sp>
      <p:sp>
        <p:nvSpPr>
          <p:cNvPr id="11" name="TextBox 10"/>
          <p:cNvSpPr txBox="1"/>
          <p:nvPr/>
        </p:nvSpPr>
        <p:spPr>
          <a:xfrm>
            <a:off x="5776367" y="6229697"/>
            <a:ext cx="4752528" cy="230832"/>
          </a:xfrm>
          <a:prstGeom prst="rect">
            <a:avLst/>
          </a:prstGeom>
          <a:noFill/>
        </p:spPr>
        <p:txBody>
          <a:bodyPr wrap="square" rtlCol="0">
            <a:spAutoFit/>
          </a:bodyPr>
          <a:lstStyle/>
          <a:p>
            <a:r>
              <a:rPr lang="en-GB" sz="900" dirty="0" smtClean="0">
                <a:latin typeface="+mn-lt"/>
              </a:rPr>
              <a:t>Produced by Public Health Wales Observatory, using WHS (WG</a:t>
            </a:r>
            <a:r>
              <a:rPr lang="en-GB" sz="900" dirty="0" smtClean="0"/>
              <a:t>) &amp; MYE (ONS)</a:t>
            </a:r>
            <a:endParaRPr lang="en-GB" sz="900" dirty="0"/>
          </a:p>
        </p:txBody>
      </p:sp>
      <p:pic>
        <p:nvPicPr>
          <p:cNvPr id="7" name="Picture 6"/>
          <p:cNvPicPr/>
          <p:nvPr/>
        </p:nvPicPr>
        <p:blipFill>
          <a:blip r:embed="rId3" cstate="print"/>
          <a:srcRect t="27273"/>
          <a:stretch>
            <a:fillRect/>
          </a:stretch>
        </p:blipFill>
        <p:spPr bwMode="auto">
          <a:xfrm>
            <a:off x="1580214" y="2125241"/>
            <a:ext cx="7292497" cy="20969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769441"/>
          </a:xfrm>
          <a:prstGeom prst="rect">
            <a:avLst/>
          </a:prstGeom>
          <a:noFill/>
        </p:spPr>
        <p:txBody>
          <a:bodyPr wrap="square" rtlCol="0">
            <a:spAutoFit/>
          </a:bodyPr>
          <a:lstStyle/>
          <a:p>
            <a:r>
              <a:rPr lang="en-GB" sz="2200" b="1" dirty="0" smtClean="0">
                <a:solidFill>
                  <a:srgbClr val="423F74"/>
                </a:solidFill>
                <a:latin typeface="+mj-lt"/>
              </a:rPr>
              <a:t>% of children aged 4-15 who reported undertaking physical activity for an hour or more every day, 2007-2011</a:t>
            </a:r>
            <a:endParaRPr lang="en-GB" sz="2200" b="1" dirty="0">
              <a:solidFill>
                <a:srgbClr val="423F74"/>
              </a:solidFill>
              <a:latin typeface="+mj-lt"/>
            </a:endParaRPr>
          </a:p>
        </p:txBody>
      </p:sp>
      <p:sp>
        <p:nvSpPr>
          <p:cNvPr id="11" name="TextBox 10"/>
          <p:cNvSpPr txBox="1"/>
          <p:nvPr/>
        </p:nvSpPr>
        <p:spPr>
          <a:xfrm>
            <a:off x="5776367" y="6229697"/>
            <a:ext cx="4752528" cy="230832"/>
          </a:xfrm>
          <a:prstGeom prst="rect">
            <a:avLst/>
          </a:prstGeom>
          <a:noFill/>
        </p:spPr>
        <p:txBody>
          <a:bodyPr wrap="square" rtlCol="0">
            <a:spAutoFit/>
          </a:bodyPr>
          <a:lstStyle/>
          <a:p>
            <a:r>
              <a:rPr lang="en-GB" sz="900" dirty="0" smtClean="0">
                <a:latin typeface="+mn-lt"/>
              </a:rPr>
              <a:t>Produced by Public Health Wales Observatory, using WHS (WG</a:t>
            </a:r>
            <a:r>
              <a:rPr lang="en-GB" sz="900" dirty="0" smtClean="0"/>
              <a:t>) &amp; MYE (ONS)</a:t>
            </a:r>
            <a:endParaRPr lang="en-GB" sz="900" dirty="0"/>
          </a:p>
        </p:txBody>
      </p:sp>
      <p:pic>
        <p:nvPicPr>
          <p:cNvPr id="2050" name="Picture 2"/>
          <p:cNvPicPr>
            <a:picLocks noChangeAspect="1" noChangeArrowheads="1"/>
          </p:cNvPicPr>
          <p:nvPr/>
        </p:nvPicPr>
        <p:blipFill>
          <a:blip r:embed="rId3" cstate="print"/>
          <a:srcRect t="21014"/>
          <a:stretch>
            <a:fillRect/>
          </a:stretch>
        </p:blipFill>
        <p:spPr bwMode="auto">
          <a:xfrm>
            <a:off x="1599903" y="1981225"/>
            <a:ext cx="7201170" cy="22395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pPr>
              <a:defRPr/>
            </a:pPr>
            <a:r>
              <a:rPr lang="en-GB" dirty="0"/>
              <a:t>Public Health Wales Observatory</a:t>
            </a:r>
          </a:p>
        </p:txBody>
      </p:sp>
      <p:sp>
        <p:nvSpPr>
          <p:cNvPr id="10" name="TextBox 9"/>
          <p:cNvSpPr txBox="1"/>
          <p:nvPr/>
        </p:nvSpPr>
        <p:spPr>
          <a:xfrm>
            <a:off x="231751" y="325041"/>
            <a:ext cx="10081120" cy="1107996"/>
          </a:xfrm>
          <a:prstGeom prst="rect">
            <a:avLst/>
          </a:prstGeom>
          <a:noFill/>
        </p:spPr>
        <p:txBody>
          <a:bodyPr wrap="square" rtlCol="0">
            <a:spAutoFit/>
          </a:bodyPr>
          <a:lstStyle/>
          <a:p>
            <a:r>
              <a:rPr lang="en-GB" sz="2200" b="1" dirty="0" smtClean="0">
                <a:solidFill>
                  <a:srgbClr val="423F74"/>
                </a:solidFill>
                <a:latin typeface="+mj-lt"/>
              </a:rPr>
              <a:t>% of persons aged 16-24 who reported undertaking 30 minutes of moderate or vigorous physical activity on 5 or more days, 2008-2011</a:t>
            </a:r>
            <a:endParaRPr lang="en-GB" sz="2200" b="1" dirty="0">
              <a:solidFill>
                <a:srgbClr val="423F74"/>
              </a:solidFill>
              <a:latin typeface="+mj-lt"/>
            </a:endParaRPr>
          </a:p>
        </p:txBody>
      </p:sp>
      <p:sp>
        <p:nvSpPr>
          <p:cNvPr id="11" name="TextBox 10"/>
          <p:cNvSpPr txBox="1"/>
          <p:nvPr/>
        </p:nvSpPr>
        <p:spPr>
          <a:xfrm>
            <a:off x="5776367" y="6229697"/>
            <a:ext cx="4752528" cy="230832"/>
          </a:xfrm>
          <a:prstGeom prst="rect">
            <a:avLst/>
          </a:prstGeom>
          <a:noFill/>
        </p:spPr>
        <p:txBody>
          <a:bodyPr wrap="square" rtlCol="0">
            <a:spAutoFit/>
          </a:bodyPr>
          <a:lstStyle/>
          <a:p>
            <a:r>
              <a:rPr lang="en-GB" sz="900" dirty="0" smtClean="0">
                <a:latin typeface="+mn-lt"/>
              </a:rPr>
              <a:t>Produced by Public Health Wales Observatory, using WHS (WG</a:t>
            </a:r>
            <a:r>
              <a:rPr lang="en-GB" sz="900" dirty="0" smtClean="0"/>
              <a:t>) &amp; MYE (ONS)</a:t>
            </a:r>
            <a:endParaRPr lang="en-GB" sz="900" dirty="0"/>
          </a:p>
        </p:txBody>
      </p:sp>
      <p:pic>
        <p:nvPicPr>
          <p:cNvPr id="7" name="Picture 6"/>
          <p:cNvPicPr/>
          <p:nvPr/>
        </p:nvPicPr>
        <p:blipFill>
          <a:blip r:embed="rId3" cstate="print"/>
          <a:srcRect t="32984"/>
          <a:stretch>
            <a:fillRect/>
          </a:stretch>
        </p:blipFill>
        <p:spPr bwMode="auto">
          <a:xfrm>
            <a:off x="1599903" y="2125241"/>
            <a:ext cx="7344816" cy="21032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PHW Observatory Powerpoint template3">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PHW Observatory Powerpoint template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HW Observatory Powerpoint template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HW Observatory Powerpoint template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HW Observatory Powerpoint template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HW Observatory Powerpoint template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HW Observatory Powerpoint template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HW Observatory Powerpoint template3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HW Observatory Powerpoint template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HW Observatory Powerpoint template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HW Observatory Powerpoint template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HW Observatory Powerpoint template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HW Observatory Powerpoint template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Observatory Powerpoint Template</Template>
  <TotalTime>0</TotalTime>
  <Words>1138</Words>
  <Application>Microsoft Office PowerPoint</Application>
  <PresentationFormat>Custom</PresentationFormat>
  <Paragraphs>140</Paragraphs>
  <Slides>29</Slides>
  <Notes>28</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Observatory Powerpoint Template</vt:lpstr>
      <vt:lpstr>Health of Children and Young People in Wales  Health related behaviours indicator summary</vt:lpstr>
      <vt:lpstr>Copyright</vt:lpstr>
      <vt:lpstr>Instructions to copy a slide</vt:lpstr>
      <vt:lpstr>Using these slides</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vector>
  </TitlesOfParts>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2013-03-21T11:26:00Z</dcterms:created>
  <dcterms:modified xsi:type="dcterms:W3CDTF">2013-11-19T12:53:01Z</dcterms:modified>
</cp:coreProperties>
</file>