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20"/>
  </p:notesMasterIdLst>
  <p:sldIdLst>
    <p:sldId id="258" r:id="rId2"/>
    <p:sldId id="260" r:id="rId3"/>
    <p:sldId id="261" r:id="rId4"/>
    <p:sldId id="279"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23F74"/>
    <a:srgbClr val="8CC6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p:scale>
          <a:sx n="80" d="100"/>
          <a:sy n="80" d="100"/>
        </p:scale>
        <p:origin x="-768" y="-444"/>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dirty="0"/>
          </a:p>
        </p:txBody>
      </p:sp>
    </p:spTree>
    <p:extLst>
      <p:ext uri="{BB962C8B-B14F-4D97-AF65-F5344CB8AC3E}">
        <p14:creationId xmlns:p14="http://schemas.microsoft.com/office/powerpoint/2010/main" xmlns=""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dirty="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dirty="0"/>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pPr>
              <a:defRPr/>
            </a:pPr>
            <a:r>
              <a:rPr lang="en-GB" dirty="0" smtClean="0"/>
              <a:t>Public Health Wales Observatory</a:t>
            </a:r>
            <a:endParaRPr lang="en-GB"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2.nphs.wales.nhs.uk:8080/PubHObservatoryProjDocs.nsf/3653c00e7bb6259d80256f27004900db/a439fea2e520b48080257c2700587b43/$FILE/Children%20and%20YP%20Profile%20Wales%20Families%20and%20Education%20(Eng).pdf" TargetMode="External"/><Relationship Id="rId1" Type="http://schemas.openxmlformats.org/officeDocument/2006/relationships/slideLayout" Target="../slideLayouts/slideLayout2.xml"/><Relationship Id="rId5" Type="http://schemas.openxmlformats.org/officeDocument/2006/relationships/hyperlink" Target="mailto:publichealthwalesobservatory@wales.nhs.uk" TargetMode="External"/><Relationship Id="rId4" Type="http://schemas.openxmlformats.org/officeDocument/2006/relationships/hyperlink" Target="http://www.wales.nhs.uk/sitesplus/922/page/69313"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dirty="0"/>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in Wales </a:t>
            </a:r>
            <a:br>
              <a:rPr lang="en-GB" sz="4400" dirty="0" smtClean="0">
                <a:solidFill>
                  <a:schemeClr val="bg1"/>
                </a:solidFill>
              </a:rPr>
            </a:br>
            <a:r>
              <a:rPr lang="en-GB" sz="3600" dirty="0" smtClean="0">
                <a:solidFill>
                  <a:schemeClr val="bg1"/>
                </a:solidFill>
              </a:rPr>
              <a:t>Families and education indicator summary</a:t>
            </a:r>
            <a:endParaRPr lang="en-GB" sz="3600" dirty="0"/>
          </a:p>
        </p:txBody>
      </p:sp>
      <p:sp>
        <p:nvSpPr>
          <p:cNvPr id="6150" name="Rectangle 6"/>
          <p:cNvSpPr>
            <a:spLocks noChangeArrowheads="1"/>
          </p:cNvSpPr>
          <p:nvPr/>
        </p:nvSpPr>
        <p:spPr bwMode="auto">
          <a:xfrm>
            <a:off x="591791" y="3709417"/>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9937104" cy="864096"/>
          </a:xfrm>
        </p:spPr>
        <p:txBody>
          <a:bodyPr/>
          <a:lstStyle/>
          <a:p>
            <a:r>
              <a:rPr lang="en-GB" sz="2200" dirty="0" smtClean="0"/>
              <a:t>Number of children looked after by the local authority in foster placements, Wales, 2003-2012</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pic>
        <p:nvPicPr>
          <p:cNvPr id="6" name="Picture 5"/>
          <p:cNvPicPr>
            <a:picLocks noChangeAspect="1"/>
          </p:cNvPicPr>
          <p:nvPr/>
        </p:nvPicPr>
        <p:blipFill>
          <a:blip r:embed="rId2" cstate="print"/>
          <a:srcRect t="16234"/>
          <a:stretch>
            <a:fillRect/>
          </a:stretch>
        </p:blipFill>
        <p:spPr bwMode="auto">
          <a:xfrm>
            <a:off x="375764" y="1405160"/>
            <a:ext cx="10131192" cy="4334049"/>
          </a:xfrm>
          <a:prstGeom prst="rect">
            <a:avLst/>
          </a:prstGeom>
          <a:noFill/>
        </p:spPr>
      </p:pic>
      <p:sp>
        <p:nvSpPr>
          <p:cNvPr id="7" name="Rectangle 6"/>
          <p:cNvSpPr/>
          <p:nvPr/>
        </p:nvSpPr>
        <p:spPr>
          <a:xfrm>
            <a:off x="5056287" y="6214889"/>
            <a:ext cx="5472608" cy="230832"/>
          </a:xfrm>
          <a:prstGeom prst="rect">
            <a:avLst/>
          </a:prstGeom>
        </p:spPr>
        <p:txBody>
          <a:bodyPr wrap="square">
            <a:spAutoFit/>
          </a:bodyPr>
          <a:lstStyle/>
          <a:p>
            <a:r>
              <a:rPr lang="en-GB" sz="900" dirty="0" smtClean="0">
                <a:latin typeface="Verdana" pitchFamily="34" charset="0"/>
              </a:rPr>
              <a:t>Produced by Public Health Wales Observatory, using Children’s Services data (</a:t>
            </a:r>
            <a:r>
              <a:rPr lang="en-GB" sz="900" dirty="0" err="1" smtClean="0">
                <a:latin typeface="Verdana" pitchFamily="34" charset="0"/>
              </a:rPr>
              <a:t>StatsWales</a:t>
            </a:r>
            <a:r>
              <a:rPr lang="en-GB" sz="900" dirty="0" smtClean="0">
                <a:latin typeface="Verdana" pitchFamily="34" charset="0"/>
              </a:rPr>
              <a:t>)</a:t>
            </a:r>
            <a:endParaRPr lang="en-GB" sz="900" dirty="0">
              <a:latin typeface="Verdana"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9330655" cy="799753"/>
          </a:xfrm>
        </p:spPr>
        <p:txBody>
          <a:bodyPr/>
          <a:lstStyle/>
          <a:p>
            <a:r>
              <a:rPr lang="en-GB" sz="2200" dirty="0" smtClean="0"/>
              <a:t>Rate of children per 10,000 population aged 0-17 on the Child Protection Register, March 2012</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4336207" y="6214889"/>
            <a:ext cx="6480720" cy="230832"/>
          </a:xfrm>
          <a:prstGeom prst="rect">
            <a:avLst/>
          </a:prstGeom>
        </p:spPr>
        <p:txBody>
          <a:bodyPr wrap="square">
            <a:spAutoFit/>
          </a:bodyPr>
          <a:lstStyle/>
          <a:p>
            <a:r>
              <a:rPr lang="en-GB" sz="900" dirty="0" smtClean="0">
                <a:latin typeface="Verdana" pitchFamily="34" charset="0"/>
              </a:rPr>
              <a:t>Produced by Public Health Wales Observatory, using Children’s Services data (WG) &amp; MYE (ONS)</a:t>
            </a:r>
          </a:p>
        </p:txBody>
      </p:sp>
      <p:pic>
        <p:nvPicPr>
          <p:cNvPr id="1027" name="Picture 3"/>
          <p:cNvPicPr>
            <a:picLocks noChangeAspect="1" noChangeArrowheads="1"/>
          </p:cNvPicPr>
          <p:nvPr/>
        </p:nvPicPr>
        <p:blipFill>
          <a:blip r:embed="rId2" cstate="print"/>
          <a:srcRect t="10671" b="1235"/>
          <a:stretch>
            <a:fillRect/>
          </a:stretch>
        </p:blipFill>
        <p:spPr bwMode="auto">
          <a:xfrm>
            <a:off x="2839250" y="1093663"/>
            <a:ext cx="5010139" cy="5136034"/>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599"/>
            <a:ext cx="10226487" cy="789529"/>
          </a:xfrm>
        </p:spPr>
        <p:txBody>
          <a:bodyPr/>
          <a:lstStyle/>
          <a:p>
            <a:r>
              <a:rPr lang="en-GB" sz="2200" dirty="0" smtClean="0"/>
              <a:t>Rate per 10,000 population of children in need aged 0-17 (excluding unborn children), March 2012 </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4727701" y="6214889"/>
            <a:ext cx="5960937" cy="230832"/>
          </a:xfrm>
          <a:prstGeom prst="rect">
            <a:avLst/>
          </a:prstGeom>
        </p:spPr>
        <p:txBody>
          <a:bodyPr wrap="square">
            <a:spAutoFit/>
          </a:bodyPr>
          <a:lstStyle/>
          <a:p>
            <a:r>
              <a:rPr lang="en-GB" sz="900" dirty="0" smtClean="0">
                <a:latin typeface="Verdana" pitchFamily="34" charset="0"/>
              </a:rPr>
              <a:t>Produced by Public Health Wales Observatory, using Children in Need Census (WG) and MYE (ONS)</a:t>
            </a:r>
          </a:p>
        </p:txBody>
      </p:sp>
      <p:pic>
        <p:nvPicPr>
          <p:cNvPr id="3" name="Picture 2"/>
          <p:cNvPicPr>
            <a:picLocks noChangeAspect="1" noChangeArrowheads="1"/>
          </p:cNvPicPr>
          <p:nvPr/>
        </p:nvPicPr>
        <p:blipFill>
          <a:blip r:embed="rId2" cstate="print"/>
          <a:srcRect t="9961" b="2117"/>
          <a:stretch>
            <a:fillRect/>
          </a:stretch>
        </p:blipFill>
        <p:spPr bwMode="auto">
          <a:xfrm>
            <a:off x="2536007" y="1045121"/>
            <a:ext cx="5068980" cy="5184576"/>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pic>
        <p:nvPicPr>
          <p:cNvPr id="6" name="Content Placeholder 5"/>
          <p:cNvPicPr>
            <a:picLocks noGrp="1"/>
          </p:cNvPicPr>
          <p:nvPr>
            <p:ph sz="half" idx="1"/>
          </p:nvPr>
        </p:nvPicPr>
        <p:blipFill>
          <a:blip r:embed="rId2" cstate="print"/>
          <a:srcRect t="10790"/>
          <a:stretch>
            <a:fillRect/>
          </a:stretch>
        </p:blipFill>
        <p:spPr bwMode="auto">
          <a:xfrm>
            <a:off x="2612947" y="901104"/>
            <a:ext cx="5035628" cy="5405895"/>
          </a:xfrm>
          <a:prstGeom prst="rect">
            <a:avLst/>
          </a:prstGeom>
          <a:noFill/>
        </p:spPr>
      </p:pic>
      <p:sp>
        <p:nvSpPr>
          <p:cNvPr id="7" name="Rectangle 6"/>
          <p:cNvSpPr/>
          <p:nvPr/>
        </p:nvSpPr>
        <p:spPr>
          <a:xfrm>
            <a:off x="6656190" y="6214889"/>
            <a:ext cx="4032448" cy="230832"/>
          </a:xfrm>
          <a:prstGeom prst="rect">
            <a:avLst/>
          </a:prstGeom>
        </p:spPr>
        <p:txBody>
          <a:bodyPr wrap="square">
            <a:spAutoFit/>
          </a:bodyPr>
          <a:lstStyle/>
          <a:p>
            <a:r>
              <a:rPr lang="en-GB" sz="900" dirty="0" smtClean="0">
                <a:latin typeface="Verdana" pitchFamily="34" charset="0"/>
              </a:rPr>
              <a:t>Produced by Public Health Wales Observatory, using PLASC (WG)</a:t>
            </a:r>
          </a:p>
        </p:txBody>
      </p:sp>
      <p:sp>
        <p:nvSpPr>
          <p:cNvPr id="2" name="Title 1"/>
          <p:cNvSpPr>
            <a:spLocks noGrp="1"/>
          </p:cNvSpPr>
          <p:nvPr>
            <p:ph type="title"/>
          </p:nvPr>
        </p:nvSpPr>
        <p:spPr>
          <a:xfrm>
            <a:off x="230400" y="327600"/>
            <a:ext cx="10226487" cy="762000"/>
          </a:xfrm>
        </p:spPr>
        <p:txBody>
          <a:bodyPr/>
          <a:lstStyle/>
          <a:p>
            <a:r>
              <a:rPr lang="en-GB" sz="2200" dirty="0" smtClean="0"/>
              <a:t>% of pupils eligible for free school meals, persons aged 5-15 years, 2011/12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half" idx="1"/>
          </p:nvPr>
        </p:nvPicPr>
        <p:blipFill>
          <a:blip r:embed="rId2" cstate="print"/>
          <a:srcRect t="10114"/>
          <a:stretch>
            <a:fillRect/>
          </a:stretch>
        </p:blipFill>
        <p:spPr bwMode="auto">
          <a:xfrm>
            <a:off x="2608015" y="973113"/>
            <a:ext cx="5145921" cy="5380873"/>
          </a:xfrm>
          <a:prstGeom prst="rect">
            <a:avLst/>
          </a:prstGeom>
          <a:noFill/>
          <a:ln w="9525">
            <a:noFill/>
            <a:miter lim="800000"/>
            <a:headEnd/>
            <a:tailEnd/>
          </a:ln>
          <a:effectLst/>
        </p:spPr>
      </p:pic>
      <p:sp>
        <p:nvSpPr>
          <p:cNvPr id="2" name="Title 1"/>
          <p:cNvSpPr>
            <a:spLocks noGrp="1"/>
          </p:cNvSpPr>
          <p:nvPr>
            <p:ph type="title"/>
          </p:nvPr>
        </p:nvSpPr>
        <p:spPr>
          <a:xfrm>
            <a:off x="230400" y="327600"/>
            <a:ext cx="10010463" cy="717521"/>
          </a:xfrm>
        </p:spPr>
        <p:txBody>
          <a:bodyPr/>
          <a:lstStyle/>
          <a:p>
            <a:r>
              <a:rPr lang="en-GB" sz="2200" dirty="0" smtClean="0"/>
              <a:t>% of half day sessions missed due to unauthorised absences, children aged 5-15, 2010/11</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9" name="Rectangle 8"/>
          <p:cNvSpPr/>
          <p:nvPr/>
        </p:nvSpPr>
        <p:spPr>
          <a:xfrm>
            <a:off x="4768255" y="6214889"/>
            <a:ext cx="5920383" cy="230832"/>
          </a:xfrm>
          <a:prstGeom prst="rect">
            <a:avLst/>
          </a:prstGeom>
        </p:spPr>
        <p:txBody>
          <a:bodyPr wrap="square">
            <a:spAutoFit/>
          </a:bodyPr>
          <a:lstStyle/>
          <a:p>
            <a:r>
              <a:rPr lang="en-GB" sz="900" dirty="0" smtClean="0">
                <a:latin typeface="Verdana" pitchFamily="34" charset="0"/>
              </a:rPr>
              <a:t>Produced by Public Health Wales Observatory, using Local  Education Authority data (</a:t>
            </a:r>
            <a:r>
              <a:rPr lang="en-GB" sz="900" dirty="0" err="1" smtClean="0">
                <a:latin typeface="Verdana" pitchFamily="34" charset="0"/>
              </a:rPr>
              <a:t>StatsWales</a:t>
            </a:r>
            <a:r>
              <a:rPr lang="en-GB" sz="900" dirty="0" smtClean="0">
                <a:latin typeface="Verdana" pitchFamily="34"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sz="half" idx="1"/>
          </p:nvPr>
        </p:nvPicPr>
        <p:blipFill>
          <a:blip r:embed="rId2" cstate="print"/>
          <a:srcRect t="10212"/>
          <a:stretch>
            <a:fillRect/>
          </a:stretch>
        </p:blipFill>
        <p:spPr bwMode="auto">
          <a:xfrm>
            <a:off x="2175967" y="973113"/>
            <a:ext cx="5343134" cy="5256584"/>
          </a:xfrm>
          <a:prstGeom prst="rect">
            <a:avLst/>
          </a:prstGeom>
          <a:noFill/>
        </p:spPr>
      </p:pic>
      <p:sp>
        <p:nvSpPr>
          <p:cNvPr id="2" name="Title 1"/>
          <p:cNvSpPr>
            <a:spLocks noGrp="1"/>
          </p:cNvSpPr>
          <p:nvPr>
            <p:ph type="title"/>
          </p:nvPr>
        </p:nvSpPr>
        <p:spPr>
          <a:xfrm>
            <a:off x="230400" y="327600"/>
            <a:ext cx="10226487" cy="717521"/>
          </a:xfrm>
        </p:spPr>
        <p:txBody>
          <a:bodyPr/>
          <a:lstStyle/>
          <a:p>
            <a:r>
              <a:rPr lang="en-GB" sz="2200" dirty="0" smtClean="0"/>
              <a:t>% of pupils with a statement of special educational need, children aged 5-15, 2010/11</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5648079" y="6214889"/>
            <a:ext cx="5040559" cy="230832"/>
          </a:xfrm>
          <a:prstGeom prst="rect">
            <a:avLst/>
          </a:prstGeom>
        </p:spPr>
        <p:txBody>
          <a:bodyPr wrap="square">
            <a:spAutoFit/>
          </a:bodyPr>
          <a:lstStyle/>
          <a:p>
            <a:r>
              <a:rPr lang="en-GB" sz="900" dirty="0" smtClean="0">
                <a:latin typeface="Verdana" pitchFamily="34" charset="0"/>
              </a:rPr>
              <a:t>Produced by Public Health Wales Observatory, using School Census (</a:t>
            </a:r>
            <a:r>
              <a:rPr lang="en-GB" sz="900" dirty="0" err="1" smtClean="0">
                <a:latin typeface="Verdana" pitchFamily="34" charset="0"/>
              </a:rPr>
              <a:t>StatsWales</a:t>
            </a:r>
            <a:r>
              <a:rPr lang="en-GB" sz="900" dirty="0" smtClean="0">
                <a:latin typeface="Verdana" pitchFamily="34"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10010463" cy="573505"/>
          </a:xfrm>
        </p:spPr>
        <p:txBody>
          <a:bodyPr/>
          <a:lstStyle/>
          <a:p>
            <a:r>
              <a:rPr lang="en-GB" sz="2200" dirty="0" smtClean="0"/>
              <a:t>Key Stage 4 educational attainment mean scores, 2009-2011</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6656190" y="6157689"/>
            <a:ext cx="4032448" cy="230832"/>
          </a:xfrm>
          <a:prstGeom prst="rect">
            <a:avLst/>
          </a:prstGeom>
        </p:spPr>
        <p:txBody>
          <a:bodyPr wrap="square">
            <a:spAutoFit/>
          </a:bodyPr>
          <a:lstStyle/>
          <a:p>
            <a:r>
              <a:rPr lang="en-GB" sz="900" dirty="0" smtClean="0">
                <a:latin typeface="Verdana" pitchFamily="34" charset="0"/>
              </a:rPr>
              <a:t>Produced by Public Health Wales Observatory, using PLASC (WG)</a:t>
            </a:r>
          </a:p>
        </p:txBody>
      </p:sp>
      <p:pic>
        <p:nvPicPr>
          <p:cNvPr id="1026" name="Picture 2"/>
          <p:cNvPicPr>
            <a:picLocks noChangeAspect="1" noChangeArrowheads="1"/>
          </p:cNvPicPr>
          <p:nvPr/>
        </p:nvPicPr>
        <p:blipFill>
          <a:blip r:embed="rId2" cstate="print"/>
          <a:srcRect t="10842"/>
          <a:stretch>
            <a:fillRect/>
          </a:stretch>
        </p:blipFill>
        <p:spPr bwMode="auto">
          <a:xfrm>
            <a:off x="1780734" y="829097"/>
            <a:ext cx="6720303" cy="54006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599"/>
            <a:ext cx="10010463" cy="861537"/>
          </a:xfrm>
        </p:spPr>
        <p:txBody>
          <a:bodyPr/>
          <a:lstStyle/>
          <a:p>
            <a:r>
              <a:rPr lang="en-GB" sz="2200" dirty="0" smtClean="0"/>
              <a:t>Key Stage 4 educational attainment mean scores, Wales MSOAs, 2009-2011</a:t>
            </a:r>
            <a:br>
              <a:rPr lang="en-GB" sz="2200" dirty="0" smtClean="0"/>
            </a:br>
            <a:r>
              <a:rPr lang="en-GB" sz="1600" dirty="0" smtClean="0">
                <a:latin typeface="+mn-lt"/>
              </a:rPr>
              <a:t>2001</a:t>
            </a:r>
            <a:r>
              <a:rPr lang="en-GB" sz="2200" dirty="0" smtClean="0"/>
              <a:t> </a:t>
            </a:r>
            <a:r>
              <a:rPr lang="en-GB" sz="1600" dirty="0" smtClean="0">
                <a:latin typeface="+mn-lt"/>
              </a:rPr>
              <a:t>MSOA, mean score</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pic>
        <p:nvPicPr>
          <p:cNvPr id="8" name="Picture 7" descr="20133101_KS4EduAttainment_LowRes_v0c.jpg"/>
          <p:cNvPicPr/>
          <p:nvPr/>
        </p:nvPicPr>
        <p:blipFill>
          <a:blip r:embed="rId2" cstate="print"/>
          <a:srcRect l="258" t="8563" b="35252"/>
          <a:stretch>
            <a:fillRect/>
          </a:stretch>
        </p:blipFill>
        <p:spPr bwMode="auto">
          <a:xfrm>
            <a:off x="3328094" y="709093"/>
            <a:ext cx="7111980" cy="566462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10082471" cy="717521"/>
          </a:xfrm>
        </p:spPr>
        <p:txBody>
          <a:bodyPr/>
          <a:lstStyle/>
          <a:p>
            <a:r>
              <a:rPr lang="en-GB" sz="2200" dirty="0" smtClean="0"/>
              <a:t>% of persons aged 16-24 going on to UK Higher Education Institutions, first year undergraduates*, 2004-2011</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pic>
        <p:nvPicPr>
          <p:cNvPr id="6" name="Content Placeholder 5"/>
          <p:cNvPicPr>
            <a:picLocks noGrp="1"/>
          </p:cNvPicPr>
          <p:nvPr>
            <p:ph sz="half" idx="1"/>
          </p:nvPr>
        </p:nvPicPr>
        <p:blipFill>
          <a:blip r:embed="rId2" cstate="print"/>
          <a:srcRect t="15497"/>
          <a:stretch>
            <a:fillRect/>
          </a:stretch>
        </p:blipFill>
        <p:spPr bwMode="auto">
          <a:xfrm>
            <a:off x="447775" y="1261145"/>
            <a:ext cx="9950606" cy="4824536"/>
          </a:xfrm>
          <a:prstGeom prst="rect">
            <a:avLst/>
          </a:prstGeom>
          <a:noFill/>
        </p:spPr>
      </p:pic>
      <p:sp>
        <p:nvSpPr>
          <p:cNvPr id="7" name="Rectangle 6"/>
          <p:cNvSpPr/>
          <p:nvPr/>
        </p:nvSpPr>
        <p:spPr>
          <a:xfrm>
            <a:off x="5832648" y="6214889"/>
            <a:ext cx="4912271" cy="230832"/>
          </a:xfrm>
          <a:prstGeom prst="rect">
            <a:avLst/>
          </a:prstGeom>
        </p:spPr>
        <p:txBody>
          <a:bodyPr wrap="square">
            <a:spAutoFit/>
          </a:bodyPr>
          <a:lstStyle/>
          <a:p>
            <a:r>
              <a:rPr lang="en-GB" sz="900" dirty="0" smtClean="0">
                <a:latin typeface="Verdana" pitchFamily="34" charset="0"/>
              </a:rPr>
              <a:t>Produced by Public Health Wales Observatory, using HESA (WG) and MYE (ONS</a:t>
            </a:r>
            <a:r>
              <a:rPr lang="en-GB" sz="900" dirty="0" smtClean="0"/>
              <a:t>)</a:t>
            </a:r>
            <a:endParaRPr lang="en-GB" sz="900" dirty="0" smtClean="0">
              <a:latin typeface="Verdan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dirty="0"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dirty="0"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dirty="0" smtClean="0"/>
              <a:t>To copy a slide for use in a presentation:</a:t>
            </a:r>
          </a:p>
          <a:p>
            <a:pPr marL="685800" indent="-685800" eaLnBrk="1" hangingPunct="1">
              <a:buFontTx/>
              <a:buNone/>
            </a:pPr>
            <a:endParaRPr lang="en-GB" sz="1600" b="1" dirty="0" smtClean="0"/>
          </a:p>
          <a:p>
            <a:pPr marL="685800" indent="-685800" eaLnBrk="1" hangingPunct="1">
              <a:buFontTx/>
              <a:buNone/>
            </a:pPr>
            <a:r>
              <a:rPr lang="en-GB" sz="1400" dirty="0" smtClean="0"/>
              <a:t>1. 	</a:t>
            </a:r>
            <a:r>
              <a:rPr lang="en-GB" sz="1400" b="1" dirty="0" smtClean="0"/>
              <a:t>Right-click</a:t>
            </a:r>
            <a:r>
              <a:rPr lang="en-GB" sz="1400" dirty="0" smtClean="0"/>
              <a:t> on the slide you wish to copy from the list on the left-hand side (the ‘slides’ tab) when in normal view and </a:t>
            </a:r>
            <a:r>
              <a:rPr lang="en-GB" sz="1400" b="1" dirty="0" smtClean="0"/>
              <a:t>select ‘Copy’</a:t>
            </a:r>
            <a:r>
              <a:rPr lang="en-GB" sz="1400" dirty="0" smtClean="0"/>
              <a:t> from the list.</a:t>
            </a:r>
          </a:p>
          <a:p>
            <a:pPr marL="685800" indent="-685800" eaLnBrk="1" hangingPunct="1">
              <a:buFontTx/>
              <a:buAutoNum type="arabicPeriod"/>
            </a:pPr>
            <a:endParaRPr lang="en-GB" sz="1400" dirty="0" smtClean="0"/>
          </a:p>
          <a:p>
            <a:pPr marL="685800" indent="-685800" eaLnBrk="1" hangingPunct="1">
              <a:buFontTx/>
              <a:buAutoNum type="arabicPeriod"/>
            </a:pPr>
            <a:endParaRPr lang="en-GB" sz="1400" dirty="0" smtClean="0"/>
          </a:p>
          <a:p>
            <a:pPr marL="685800" indent="-685800" eaLnBrk="1" hangingPunct="1">
              <a:buFontTx/>
              <a:buAutoNum type="arabicPeriod"/>
            </a:pPr>
            <a:endParaRPr lang="en-GB" sz="1400" dirty="0" smtClean="0"/>
          </a:p>
          <a:p>
            <a:pPr marL="685800" indent="-685800" eaLnBrk="1" hangingPunct="1">
              <a:buFontTx/>
              <a:buAutoNum type="arabicPeriod" startAt="2"/>
            </a:pPr>
            <a:r>
              <a:rPr lang="en-GB" sz="1400" dirty="0" smtClean="0"/>
              <a:t>Go to your presentation and </a:t>
            </a:r>
            <a:r>
              <a:rPr lang="en-GB" sz="1400" b="1" dirty="0" smtClean="0"/>
              <a:t>right-click</a:t>
            </a:r>
            <a:r>
              <a:rPr lang="en-GB" sz="1400" dirty="0" smtClean="0"/>
              <a:t> where you want the copied slide to appear in the ‘slides’ tab and </a:t>
            </a:r>
            <a:r>
              <a:rPr lang="en-GB" sz="1400" b="1" dirty="0" smtClean="0"/>
              <a:t>select ‘paste’</a:t>
            </a:r>
            <a:r>
              <a:rPr lang="en-GB" sz="1400" dirty="0" smtClean="0"/>
              <a:t> from the list. </a:t>
            </a:r>
          </a:p>
          <a:p>
            <a:pPr marL="685800" indent="-685800" eaLnBrk="1" hangingPunct="1">
              <a:buFontTx/>
              <a:buAutoNum type="arabicPeriod" startAt="2"/>
            </a:pPr>
            <a:endParaRPr lang="en-GB" sz="1400" dirty="0" smtClean="0"/>
          </a:p>
          <a:p>
            <a:pPr marL="685800" indent="-685800" eaLnBrk="1" hangingPunct="1">
              <a:buFontTx/>
              <a:buAutoNum type="arabicPeriod" startAt="2"/>
            </a:pPr>
            <a:endParaRPr lang="en-GB" sz="1400" dirty="0" smtClean="0"/>
          </a:p>
          <a:p>
            <a:pPr marL="685800" indent="-685800" eaLnBrk="1" hangingPunct="1">
              <a:buFontTx/>
              <a:buAutoNum type="arabicPeriod" startAt="2"/>
            </a:pPr>
            <a:endParaRPr lang="en-GB" sz="1400" dirty="0" smtClean="0"/>
          </a:p>
          <a:p>
            <a:pPr marL="685800" indent="-685800" eaLnBrk="1" hangingPunct="1">
              <a:buFontTx/>
              <a:buAutoNum type="arabicPeriod" startAt="2"/>
            </a:pPr>
            <a:r>
              <a:rPr lang="en-GB" sz="1400" dirty="0" smtClean="0"/>
              <a:t>On being pasted into your presentation a small clipboard icon with a black arrow will appear near the bottom right-hand corner of the newly pasted slide. </a:t>
            </a:r>
            <a:r>
              <a:rPr lang="en-GB" sz="1400" b="1" dirty="0" smtClean="0"/>
              <a:t>Click on the arrow</a:t>
            </a:r>
            <a:r>
              <a:rPr lang="en-GB" sz="1400" dirty="0" smtClean="0"/>
              <a:t> to show the drop-down menu and </a:t>
            </a:r>
            <a:r>
              <a:rPr lang="en-GB" sz="1400" b="1" dirty="0" smtClean="0"/>
              <a:t>select “Keep Source Formatting”</a:t>
            </a:r>
            <a:r>
              <a:rPr lang="en-GB" sz="1400" dirty="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http://www.wales.nhs.uk/sitesplus/gallery/922/ChildProfile_Families_and_education.jpg">
            <a:hlinkClick r:id="rId2"/>
          </p:cNvPr>
          <p:cNvPicPr>
            <a:picLocks noChangeAspect="1" noChangeArrowheads="1"/>
          </p:cNvPicPr>
          <p:nvPr/>
        </p:nvPicPr>
        <p:blipFill>
          <a:blip r:embed="rId3" cstate="print"/>
          <a:srcRect/>
          <a:stretch>
            <a:fillRect/>
          </a:stretch>
        </p:blipFill>
        <p:spPr bwMode="auto">
          <a:xfrm>
            <a:off x="8584679" y="1333153"/>
            <a:ext cx="1440160" cy="2040226"/>
          </a:xfrm>
          <a:prstGeom prst="rect">
            <a:avLst/>
          </a:prstGeom>
          <a:noFill/>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4"/>
              </a:rPr>
              <a:t>www.publichealthwalesobservatory.wales.nhs.uk/childprofile</a:t>
            </a:r>
            <a:endParaRPr lang="en-GB" sz="1800" dirty="0" smtClean="0"/>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5"/>
              </a:rPr>
              <a:t>publichealthwalesobservatory@wales.nhs.uk</a:t>
            </a:r>
            <a:r>
              <a:rPr lang="en-GB" sz="1800" dirty="0" smtClean="0"/>
              <a:t> </a:t>
            </a:r>
            <a:endParaRPr lang="en-GB" sz="2000" dirty="0" smtClean="0"/>
          </a:p>
          <a:p>
            <a:pPr eaLnBrk="1" hangingPunct="1"/>
            <a:endParaRPr lang="en-GB" dirty="0" smtClean="0"/>
          </a:p>
        </p:txBody>
      </p:sp>
      <p:sp>
        <p:nvSpPr>
          <p:cNvPr id="8" name="Rectangle 3"/>
          <p:cNvSpPr txBox="1">
            <a:spLocks noChangeArrowheads="1"/>
          </p:cNvSpPr>
          <p:nvPr/>
        </p:nvSpPr>
        <p:spPr bwMode="auto">
          <a:xfrm>
            <a:off x="723552" y="1261145"/>
            <a:ext cx="793313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‘Families and education’ chapter of the report which can be accessed by clicking on the icon to the right </a:t>
            </a:r>
            <a:r>
              <a:rPr lang="en-GB" sz="2000" kern="0" dirty="0" smtClean="0"/>
              <a:t>when in ‘slide show’ view</a:t>
            </a:r>
            <a:r>
              <a:rPr kumimoji="0" lang="en-GB" sz="2000"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2" cstate="print"/>
          <a:srcRect t="7038" b="1632"/>
          <a:stretch>
            <a:fillRect/>
          </a:stretch>
        </p:blipFill>
        <p:spPr bwMode="auto">
          <a:xfrm>
            <a:off x="5416327" y="325041"/>
            <a:ext cx="4392488" cy="6120680"/>
          </a:xfrm>
          <a:prstGeom prst="rect">
            <a:avLst/>
          </a:prstGeom>
          <a:noFill/>
          <a:ln w="9525">
            <a:noFill/>
            <a:miter lim="800000"/>
            <a:headEnd/>
            <a:tailEnd/>
          </a:ln>
          <a:effectLst/>
        </p:spPr>
      </p:pic>
      <p:sp>
        <p:nvSpPr>
          <p:cNvPr id="2" name="Title 1"/>
          <p:cNvSpPr>
            <a:spLocks noGrp="1"/>
          </p:cNvSpPr>
          <p:nvPr>
            <p:ph type="title"/>
          </p:nvPr>
        </p:nvSpPr>
        <p:spPr>
          <a:xfrm>
            <a:off x="231751" y="327600"/>
            <a:ext cx="5544616" cy="1117130"/>
          </a:xfrm>
        </p:spPr>
        <p:txBody>
          <a:bodyPr/>
          <a:lstStyle/>
          <a:p>
            <a:r>
              <a:rPr lang="en-GB" sz="2200" dirty="0" smtClean="0"/>
              <a:t>% of all households where there is a lone parent with dependent children, 2011 </a:t>
            </a:r>
          </a:p>
        </p:txBody>
      </p:sp>
      <p:sp>
        <p:nvSpPr>
          <p:cNvPr id="5" name="Footer Placeholder 4"/>
          <p:cNvSpPr>
            <a:spLocks noGrp="1"/>
          </p:cNvSpPr>
          <p:nvPr>
            <p:ph type="ftr" sz="quarter" idx="10"/>
          </p:nvPr>
        </p:nvSpPr>
        <p:spPr/>
        <p:txBody>
          <a:bodyPr/>
          <a:lstStyle/>
          <a:p>
            <a:pPr>
              <a:defRPr/>
            </a:pPr>
            <a:r>
              <a:rPr lang="en-GB" dirty="0" smtClean="0"/>
              <a:t>Public Health Wales Observatory</a:t>
            </a:r>
            <a:endParaRPr lang="en-GB" dirty="0"/>
          </a:p>
        </p:txBody>
      </p:sp>
      <p:sp>
        <p:nvSpPr>
          <p:cNvPr id="7" name="Rectangle 6"/>
          <p:cNvSpPr/>
          <p:nvPr/>
        </p:nvSpPr>
        <p:spPr>
          <a:xfrm>
            <a:off x="303759" y="6157689"/>
            <a:ext cx="4536504" cy="230832"/>
          </a:xfrm>
          <a:prstGeom prst="rect">
            <a:avLst/>
          </a:prstGeom>
        </p:spPr>
        <p:txBody>
          <a:bodyPr wrap="square">
            <a:spAutoFit/>
          </a:bodyPr>
          <a:lstStyle/>
          <a:p>
            <a:r>
              <a:rPr lang="en-GB" sz="900" dirty="0" smtClean="0">
                <a:latin typeface="Verdana" pitchFamily="34" charset="0"/>
              </a:rPr>
              <a:t>Produced by Public Health Wales Observatory, using Census 2011 (ONS)</a:t>
            </a:r>
            <a:endParaRPr lang="en-GB" sz="9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20130614_ChildProfile_LoneParentwDependents_LowRes_HW_v1a.jpg"/>
          <p:cNvPicPr>
            <a:picLocks noGrp="1" noChangeAspect="1"/>
          </p:cNvPicPr>
          <p:nvPr>
            <p:ph sz="half" idx="1"/>
          </p:nvPr>
        </p:nvPicPr>
        <p:blipFill>
          <a:blip r:embed="rId2" cstate="print"/>
          <a:srcRect t="8483" r="18825" b="35472"/>
          <a:stretch>
            <a:fillRect/>
          </a:stretch>
        </p:blipFill>
        <p:spPr bwMode="auto">
          <a:xfrm>
            <a:off x="4480223" y="613073"/>
            <a:ext cx="5976665" cy="5829092"/>
          </a:xfrm>
          <a:prstGeom prst="rect">
            <a:avLst/>
          </a:prstGeom>
          <a:noFill/>
          <a:ln w="9525">
            <a:noFill/>
            <a:miter lim="800000"/>
            <a:headEnd/>
            <a:tailEnd/>
          </a:ln>
        </p:spPr>
      </p:pic>
      <p:sp>
        <p:nvSpPr>
          <p:cNvPr id="2" name="Title 1"/>
          <p:cNvSpPr>
            <a:spLocks noGrp="1"/>
          </p:cNvSpPr>
          <p:nvPr>
            <p:ph type="title"/>
          </p:nvPr>
        </p:nvSpPr>
        <p:spPr>
          <a:xfrm>
            <a:off x="231751" y="327600"/>
            <a:ext cx="10297144" cy="720080"/>
          </a:xfrm>
        </p:spPr>
        <p:txBody>
          <a:bodyPr/>
          <a:lstStyle/>
          <a:p>
            <a:r>
              <a:rPr lang="en-GB" sz="2200" dirty="0" smtClean="0"/>
              <a:t>% of all households where there is a lone parent with dependent children, 2011</a:t>
            </a:r>
            <a:br>
              <a:rPr lang="en-GB" sz="2200" dirty="0" smtClean="0"/>
            </a:br>
            <a:r>
              <a:rPr lang="en-GB" sz="1600" dirty="0" smtClean="0">
                <a:latin typeface="+mn-lt"/>
              </a:rPr>
              <a:t>2011 LSOA, percentage</a:t>
            </a:r>
            <a:endParaRPr lang="en-GB" sz="1600" dirty="0">
              <a:latin typeface="+mn-lt"/>
            </a:endParaRPr>
          </a:p>
        </p:txBody>
      </p:sp>
      <p:sp>
        <p:nvSpPr>
          <p:cNvPr id="5" name="Footer Placeholder 4"/>
          <p:cNvSpPr>
            <a:spLocks noGrp="1"/>
          </p:cNvSpPr>
          <p:nvPr>
            <p:ph type="ftr" sz="quarter" idx="10"/>
          </p:nvPr>
        </p:nvSpPr>
        <p:spPr/>
        <p:txBody>
          <a:bodyPr/>
          <a:lstStyle/>
          <a:p>
            <a:pPr>
              <a:defRPr/>
            </a:pPr>
            <a:r>
              <a:rPr lang="en-GB" dirty="0" smtClean="0"/>
              <a:t>Public Health Wales Observatory</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5400600" cy="1296144"/>
          </a:xfrm>
        </p:spPr>
        <p:txBody>
          <a:bodyPr/>
          <a:lstStyle/>
          <a:p>
            <a:r>
              <a:rPr lang="en-GB" sz="2200" dirty="0" smtClean="0"/>
              <a:t>% of households with dependent children where one person has a long-term condition or disability, 2011</a:t>
            </a:r>
          </a:p>
        </p:txBody>
      </p:sp>
      <p:sp>
        <p:nvSpPr>
          <p:cNvPr id="5" name="Footer Placeholder 4"/>
          <p:cNvSpPr>
            <a:spLocks noGrp="1"/>
          </p:cNvSpPr>
          <p:nvPr>
            <p:ph type="ftr" sz="quarter" idx="10"/>
          </p:nvPr>
        </p:nvSpPr>
        <p:spPr/>
        <p:txBody>
          <a:bodyPr/>
          <a:lstStyle/>
          <a:p>
            <a:pPr>
              <a:defRPr/>
            </a:pPr>
            <a:r>
              <a:rPr lang="en-GB" dirty="0" smtClean="0"/>
              <a:t>Public Health Wales Observatory</a:t>
            </a:r>
            <a:endParaRPr lang="en-GB" dirty="0"/>
          </a:p>
        </p:txBody>
      </p:sp>
      <p:pic>
        <p:nvPicPr>
          <p:cNvPr id="6" name="Content Placeholder 5"/>
          <p:cNvPicPr>
            <a:picLocks noGrp="1"/>
          </p:cNvPicPr>
          <p:nvPr>
            <p:ph sz="half" idx="1"/>
          </p:nvPr>
        </p:nvPicPr>
        <p:blipFill>
          <a:blip r:embed="rId2" cstate="print"/>
          <a:srcRect t="7342"/>
          <a:stretch>
            <a:fillRect/>
          </a:stretch>
        </p:blipFill>
        <p:spPr bwMode="auto">
          <a:xfrm>
            <a:off x="5776367" y="181025"/>
            <a:ext cx="4464496" cy="6312956"/>
          </a:xfrm>
          <a:prstGeom prst="rect">
            <a:avLst/>
          </a:prstGeom>
          <a:noFill/>
        </p:spPr>
      </p:pic>
      <p:sp>
        <p:nvSpPr>
          <p:cNvPr id="7" name="Rectangle 6"/>
          <p:cNvSpPr/>
          <p:nvPr/>
        </p:nvSpPr>
        <p:spPr>
          <a:xfrm>
            <a:off x="303759" y="6157689"/>
            <a:ext cx="4536504" cy="230832"/>
          </a:xfrm>
          <a:prstGeom prst="rect">
            <a:avLst/>
          </a:prstGeom>
        </p:spPr>
        <p:txBody>
          <a:bodyPr wrap="square">
            <a:spAutoFit/>
          </a:bodyPr>
          <a:lstStyle/>
          <a:p>
            <a:r>
              <a:rPr lang="en-GB" sz="900" dirty="0" smtClean="0">
                <a:latin typeface="Verdana" pitchFamily="34" charset="0"/>
              </a:rPr>
              <a:t>Produced by Public Health Wales Observatory, using Census 2011 (ONS)</a:t>
            </a:r>
            <a:endParaRPr lang="en-GB" sz="9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cstate="print"/>
          <a:srcRect t="6755"/>
          <a:stretch>
            <a:fillRect/>
          </a:stretch>
        </p:blipFill>
        <p:spPr bwMode="auto">
          <a:xfrm>
            <a:off x="5992392" y="125312"/>
            <a:ext cx="4464496" cy="6376687"/>
          </a:xfrm>
          <a:prstGeom prst="rect">
            <a:avLst/>
          </a:prstGeom>
          <a:noFill/>
        </p:spPr>
      </p:pic>
      <p:sp>
        <p:nvSpPr>
          <p:cNvPr id="2" name="Title 1"/>
          <p:cNvSpPr>
            <a:spLocks noGrp="1"/>
          </p:cNvSpPr>
          <p:nvPr>
            <p:ph type="title"/>
          </p:nvPr>
        </p:nvSpPr>
        <p:spPr>
          <a:xfrm>
            <a:off x="231751" y="541065"/>
            <a:ext cx="6264696" cy="792088"/>
          </a:xfrm>
        </p:spPr>
        <p:txBody>
          <a:bodyPr/>
          <a:lstStyle/>
          <a:p>
            <a:r>
              <a:rPr lang="en-GB" sz="2200" dirty="0" smtClean="0"/>
              <a:t>% of persons aged 0-24 who provide unpaid care, 2011</a:t>
            </a:r>
            <a:r>
              <a:rPr lang="en-GB" dirty="0" smtClean="0"/>
              <a:t/>
            </a:r>
            <a:br>
              <a:rPr lang="en-GB" dirty="0" smtClean="0"/>
            </a:br>
            <a:endParaRPr lang="en-GB" dirty="0"/>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303759" y="6157689"/>
            <a:ext cx="4536504" cy="230832"/>
          </a:xfrm>
          <a:prstGeom prst="rect">
            <a:avLst/>
          </a:prstGeom>
        </p:spPr>
        <p:txBody>
          <a:bodyPr wrap="square">
            <a:spAutoFit/>
          </a:bodyPr>
          <a:lstStyle/>
          <a:p>
            <a:r>
              <a:rPr lang="en-GB" sz="900" dirty="0" smtClean="0">
                <a:latin typeface="Verdana" pitchFamily="34" charset="0"/>
              </a:rPr>
              <a:t>Produced by Public Health Wales Observatory, using Census 2011 (ONS)</a:t>
            </a:r>
            <a:endParaRPr lang="en-GB" sz="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10226487" cy="762000"/>
          </a:xfrm>
        </p:spPr>
        <p:txBody>
          <a:bodyPr/>
          <a:lstStyle/>
          <a:p>
            <a:r>
              <a:rPr lang="en-GB" sz="2200" dirty="0" smtClean="0"/>
              <a:t>% of persons aged 0-24 who provide unpaid care, Wales, 2011</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6064399" y="6214889"/>
            <a:ext cx="4536504" cy="230832"/>
          </a:xfrm>
          <a:prstGeom prst="rect">
            <a:avLst/>
          </a:prstGeom>
        </p:spPr>
        <p:txBody>
          <a:bodyPr wrap="square">
            <a:spAutoFit/>
          </a:bodyPr>
          <a:lstStyle/>
          <a:p>
            <a:r>
              <a:rPr lang="en-GB" sz="900" dirty="0" smtClean="0">
                <a:latin typeface="Verdana" pitchFamily="34" charset="0"/>
              </a:rPr>
              <a:t>Produced by Public Health Wales Observatory, using Census 2011 (ONS)</a:t>
            </a:r>
            <a:endParaRPr lang="en-GB" sz="900" dirty="0"/>
          </a:p>
        </p:txBody>
      </p:sp>
      <p:pic>
        <p:nvPicPr>
          <p:cNvPr id="1026" name="Picture 2"/>
          <p:cNvPicPr>
            <a:picLocks noChangeAspect="1" noChangeArrowheads="1"/>
          </p:cNvPicPr>
          <p:nvPr/>
        </p:nvPicPr>
        <p:blipFill>
          <a:blip r:embed="rId2" cstate="print"/>
          <a:srcRect t="18313"/>
          <a:stretch>
            <a:fillRect/>
          </a:stretch>
        </p:blipFill>
        <p:spPr bwMode="auto">
          <a:xfrm>
            <a:off x="303759" y="1549177"/>
            <a:ext cx="10086905" cy="36004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659</Words>
  <Application>Microsoft Office PowerPoint</Application>
  <PresentationFormat>Custom</PresentationFormat>
  <Paragraphs>80</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Observatory Powerpoint Template</vt:lpstr>
      <vt:lpstr>Health of Children and Young People in Wales  Families and education indicator summary</vt:lpstr>
      <vt:lpstr>Copyright</vt:lpstr>
      <vt:lpstr>Instructions to copy a slide</vt:lpstr>
      <vt:lpstr>Using these slides</vt:lpstr>
      <vt:lpstr>% of all households where there is a lone parent with dependent children, 2011 </vt:lpstr>
      <vt:lpstr>% of all households where there is a lone parent with dependent children, 2011 2011 LSOA, percentage</vt:lpstr>
      <vt:lpstr>% of households with dependent children where one person has a long-term condition or disability, 2011</vt:lpstr>
      <vt:lpstr>% of persons aged 0-24 who provide unpaid care, 2011 </vt:lpstr>
      <vt:lpstr>% of persons aged 0-24 who provide unpaid care, Wales, 2011</vt:lpstr>
      <vt:lpstr>Number of children looked after by the local authority in foster placements, Wales, 2003-2012</vt:lpstr>
      <vt:lpstr>Rate of children per 10,000 population aged 0-17 on the Child Protection Register, March 2012</vt:lpstr>
      <vt:lpstr>Rate per 10,000 population of children in need aged 0-17 (excluding unborn children), March 2012 </vt:lpstr>
      <vt:lpstr>% of pupils eligible for free school meals, persons aged 5-15 years, 2011/12</vt:lpstr>
      <vt:lpstr>% of half day sessions missed due to unauthorised absences, children aged 5-15, 2010/11</vt:lpstr>
      <vt:lpstr>% of pupils with a statement of special educational need, children aged 5-15, 2010/11</vt:lpstr>
      <vt:lpstr>Key Stage 4 educational attainment mean scores, 2009-2011</vt:lpstr>
      <vt:lpstr>Key Stage 4 educational attainment mean scores, Wales MSOAs, 2009-2011 2001 MSOA, mean score</vt:lpstr>
      <vt:lpstr>% of persons aged 16-24 going on to UK Higher Education Institutions, first year undergraduates*, 2004-2011</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2013-11-19T12:49:47Z</dcterms:modified>
</cp:coreProperties>
</file>