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5"/>
  </p:notesMasterIdLst>
  <p:sldIdLst>
    <p:sldId id="258" r:id="rId2"/>
    <p:sldId id="260" r:id="rId3"/>
    <p:sldId id="261" r:id="rId4"/>
    <p:sldId id="275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26" autoAdjust="0"/>
    <p:restoredTop sz="98826" autoAdjust="0"/>
  </p:normalViewPr>
  <p:slideViewPr>
    <p:cSldViewPr>
      <p:cViewPr>
        <p:scale>
          <a:sx n="80" d="100"/>
          <a:sy n="80" d="100"/>
        </p:scale>
        <p:origin x="-552" y="-444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48" y="24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78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2.nphs.wales.nhs.uk:8080/PubHObservatoryProjDocs.nsf/3653c00e7bb6259d80256f27004900db/7b6c4b38fb85ff1880257c2700585ca6/$FILE/Children%20and%20YP%20Profile%20Wales%20Socioeconomic%20and%20Environmental%20(Eng)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ublichealthwalesobservatory@wales.nhs.uk" TargetMode="External"/><Relationship Id="rId4" Type="http://schemas.openxmlformats.org/officeDocument/2006/relationships/hyperlink" Target="http://www.wales.nhs.uk/sitesplus/922/page/69313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293593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 in Wales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sz="3600" dirty="0" smtClean="0">
                <a:solidFill>
                  <a:schemeClr val="bg1"/>
                </a:solidFill>
              </a:rPr>
              <a:t>Socio-economic and environmental conditions indicator summary</a:t>
            </a: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493393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7238" b="1211"/>
          <a:stretch>
            <a:fillRect/>
          </a:stretch>
        </p:blipFill>
        <p:spPr bwMode="auto">
          <a:xfrm>
            <a:off x="4912271" y="109017"/>
            <a:ext cx="4536504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400" y="327600"/>
            <a:ext cx="4896544" cy="792088"/>
          </a:xfrm>
        </p:spPr>
        <p:txBody>
          <a:bodyPr/>
          <a:lstStyle/>
          <a:p>
            <a:r>
              <a:rPr lang="en-GB" sz="2200" dirty="0" smtClean="0"/>
              <a:t>% of persons aged 16-24 who are unemployed (excluding students), 2011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59743" y="6214889"/>
            <a:ext cx="446370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 smtClean="0">
                <a:latin typeface="Verdana" pitchFamily="34" charset="0"/>
              </a:rPr>
              <a:t>Produced by Public Health Wales Observatory, using Census 2011 (ONS)</a:t>
            </a:r>
            <a:endParaRPr lang="en-GB" sz="9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20130813_ChildProfile_Unemployed_16-24_MSOA_HighRes_BP_v1b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1694" t="8478" r="19908" b="35414"/>
          <a:stretch>
            <a:fillRect/>
          </a:stretch>
        </p:blipFill>
        <p:spPr>
          <a:xfrm>
            <a:off x="3688135" y="613073"/>
            <a:ext cx="5767417" cy="583264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51" y="327600"/>
            <a:ext cx="10081120" cy="792088"/>
          </a:xfrm>
        </p:spPr>
        <p:txBody>
          <a:bodyPr/>
          <a:lstStyle/>
          <a:p>
            <a:r>
              <a:rPr lang="en-GB" sz="2200" dirty="0" smtClean="0"/>
              <a:t>% of persons aged 16-24 who are unemployed (excluding students), 2011</a:t>
            </a:r>
            <a:br>
              <a:rPr lang="en-GB" sz="2200" dirty="0" smtClean="0"/>
            </a:br>
            <a:r>
              <a:rPr lang="en-GB" sz="1600" dirty="0" smtClean="0">
                <a:latin typeface="+mn-lt"/>
              </a:rPr>
              <a:t>2011 MSOA, percentage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400" y="327600"/>
            <a:ext cx="10528895" cy="720080"/>
          </a:xfrm>
        </p:spPr>
        <p:txBody>
          <a:bodyPr/>
          <a:lstStyle/>
          <a:p>
            <a:r>
              <a:rPr lang="en-GB" sz="2200" dirty="0" smtClean="0"/>
              <a:t>% of households with dependent children that have more than 1.5 persons per bedroom by tenure, 2011</a:t>
            </a:r>
            <a:br>
              <a:rPr lang="en-GB" sz="2200" dirty="0" smtClean="0"/>
            </a:br>
            <a:endParaRPr lang="en-GB" sz="22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9903" y="1045121"/>
            <a:ext cx="6984776" cy="531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6008912" y="6229697"/>
            <a:ext cx="467972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Census 2011 (ONS)</a:t>
            </a:r>
          </a:p>
        </p:txBody>
      </p:sp>
      <p:sp>
        <p:nvSpPr>
          <p:cNvPr id="6" name="Rectangle 5"/>
          <p:cNvSpPr/>
          <p:nvPr/>
        </p:nvSpPr>
        <p:spPr>
          <a:xfrm>
            <a:off x="1527895" y="829097"/>
            <a:ext cx="22108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ysClr val="windowText" lastClr="000000"/>
                </a:solidFill>
                <a:latin typeface="Verdana" pitchFamily="34" charset="0"/>
              </a:rPr>
              <a:t>Owned or shared ownership</a:t>
            </a:r>
            <a:endParaRPr lang="en-GB" sz="1000" b="1" dirty="0">
              <a:solidFill>
                <a:sysClr val="windowText" lastClr="000000"/>
              </a:solidFill>
              <a:latin typeface="Verdan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64199" y="829097"/>
            <a:ext cx="11272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ysClr val="windowText" lastClr="000000"/>
                </a:solidFill>
                <a:latin typeface="Verdana" pitchFamily="34" charset="0"/>
              </a:rPr>
              <a:t>Social rented</a:t>
            </a:r>
          </a:p>
        </p:txBody>
      </p:sp>
      <p:sp>
        <p:nvSpPr>
          <p:cNvPr id="9" name="Rectangle 8"/>
          <p:cNvSpPr/>
          <p:nvPr/>
        </p:nvSpPr>
        <p:spPr>
          <a:xfrm>
            <a:off x="6352431" y="829097"/>
            <a:ext cx="1213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ysClr val="windowText" lastClr="000000"/>
                </a:solidFill>
                <a:latin typeface="Verdana" pitchFamily="34" charset="0"/>
              </a:rPr>
              <a:t>Private rented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400" y="327600"/>
            <a:ext cx="10297144" cy="792088"/>
          </a:xfrm>
        </p:spPr>
        <p:txBody>
          <a:bodyPr/>
          <a:lstStyle/>
          <a:p>
            <a:r>
              <a:rPr lang="en-GB" sz="2200" dirty="0" smtClean="0"/>
              <a:t>% of households with dependent children that have more than 1.5 persons per bedroom, 2011</a:t>
            </a:r>
            <a:br>
              <a:rPr lang="en-GB" sz="2200" dirty="0" smtClean="0"/>
            </a:br>
            <a:r>
              <a:rPr lang="en-GB" sz="1600" dirty="0" smtClean="0">
                <a:latin typeface="+mn-lt"/>
              </a:rPr>
              <a:t>2011 MSOA, percentage</a:t>
            </a:r>
          </a:p>
        </p:txBody>
      </p:sp>
      <p:pic>
        <p:nvPicPr>
          <p:cNvPr id="6" name="Content Placeholder 5" descr="20130729_Overcrowded_WDependents_MSOA_HighRes_HW_v1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2329" t="7916" r="21901" b="34926"/>
          <a:stretch>
            <a:fillRect/>
          </a:stretch>
        </p:blipFill>
        <p:spPr>
          <a:xfrm>
            <a:off x="5272311" y="685081"/>
            <a:ext cx="5416327" cy="5773606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www.wales.nhs.uk/sitesplus/gallery/922/ChildProfile_Socioeconomic_and_environmental_condition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84679" y="1333153"/>
            <a:ext cx="1440160" cy="2040227"/>
          </a:xfrm>
          <a:prstGeom prst="rect">
            <a:avLst/>
          </a:prstGeom>
          <a:noFill/>
        </p:spPr>
      </p:pic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671936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full report along with: 22 local authority profiles,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4"/>
              </a:rPr>
              <a:t>www.publichealthwalesobservatory.wales.nhs.uk/childprofile</a:t>
            </a:r>
            <a:r>
              <a:rPr lang="en-GB" sz="1800" dirty="0" smtClean="0"/>
              <a:t> </a:t>
            </a:r>
            <a:endParaRPr lang="en-GB" sz="1800" dirty="0" smtClean="0"/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5"/>
              </a:rPr>
              <a:t>publichealthwalesobservatory@wales.nhs.uk</a:t>
            </a:r>
            <a:r>
              <a:rPr lang="en-GB" sz="1800" dirty="0" smtClean="0"/>
              <a:t> </a:t>
            </a:r>
            <a:endParaRPr lang="en-GB" sz="2000" dirty="0" smtClean="0"/>
          </a:p>
          <a:p>
            <a:pPr eaLnBrk="1" hangingPunct="1"/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7861127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lvl="0" indent="-390525" defTabSz="1042988" eaLnBrk="1" hangingPunct="1">
              <a:spcBef>
                <a:spcPct val="20000"/>
              </a:spcBef>
              <a:buFontTx/>
              <a:buChar char="•"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in Wales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report published by the Public Health Wales Observatory. All charts and maps in this PowerPoint file relate to the ‘Socio-economic and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environmental conditions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 chapter of the report which can be accessed by clicking on the icon to the right </a:t>
            </a:r>
            <a:r>
              <a:rPr lang="en-GB" sz="2000" kern="0" dirty="0" smtClean="0"/>
              <a:t>when in ‘slide show’ view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51" y="327600"/>
            <a:ext cx="10225136" cy="573505"/>
          </a:xfrm>
        </p:spPr>
        <p:txBody>
          <a:bodyPr/>
          <a:lstStyle/>
          <a:p>
            <a:r>
              <a:rPr lang="en-GB" sz="2200" dirty="0" smtClean="0"/>
              <a:t>% of children living in poverty, persons aged under 20, 2010</a:t>
            </a:r>
            <a:endParaRPr lang="en-GB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10153"/>
          <a:stretch>
            <a:fillRect/>
          </a:stretch>
        </p:blipFill>
        <p:spPr bwMode="auto">
          <a:xfrm>
            <a:off x="2391990" y="901105"/>
            <a:ext cx="5167051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6928495" y="6229697"/>
            <a:ext cx="35126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DWP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20130610_%ChildrenLivingInPoverty_LSOA_HighRes_v1b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t="8374" r="19981" b="35234"/>
          <a:stretch>
            <a:fillRect/>
          </a:stretch>
        </p:blipFill>
        <p:spPr>
          <a:xfrm>
            <a:off x="2824039" y="613073"/>
            <a:ext cx="5832648" cy="58132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400" y="255592"/>
            <a:ext cx="10297144" cy="573505"/>
          </a:xfrm>
        </p:spPr>
        <p:txBody>
          <a:bodyPr/>
          <a:lstStyle/>
          <a:p>
            <a:r>
              <a:rPr lang="en-GB" sz="2200" dirty="0" smtClean="0"/>
              <a:t>% of children living in poverty, persons aged under 20, 2010</a:t>
            </a:r>
            <a:br>
              <a:rPr lang="en-GB" sz="2200" dirty="0" smtClean="0"/>
            </a:br>
            <a:r>
              <a:rPr lang="en-GB" sz="1600" dirty="0" smtClean="0">
                <a:latin typeface="+mn-lt"/>
              </a:rPr>
              <a:t>2001 LSOA, percentage</a:t>
            </a:r>
            <a:endParaRPr lang="en-GB" sz="16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9722"/>
          <a:stretch>
            <a:fillRect/>
          </a:stretch>
        </p:blipFill>
        <p:spPr bwMode="auto">
          <a:xfrm>
            <a:off x="2391991" y="1038402"/>
            <a:ext cx="5112568" cy="5263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51" y="327600"/>
            <a:ext cx="10153128" cy="792088"/>
          </a:xfrm>
        </p:spPr>
        <p:txBody>
          <a:bodyPr/>
          <a:lstStyle/>
          <a:p>
            <a:r>
              <a:rPr lang="en-GB" sz="2200" dirty="0" smtClean="0"/>
              <a:t>% LSOAs in the most deprived tenth, Welsh Index of Multiple Deprivation 2011 Child Index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224142" y="6229697"/>
            <a:ext cx="44644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WIMD 2011 (WG)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20132501_WIMD2011_ChildIndex_Wales_HighRes_v1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2616" t="8650" r="21530" b="35549"/>
          <a:stretch>
            <a:fillRect/>
          </a:stretch>
        </p:blipFill>
        <p:spPr>
          <a:xfrm>
            <a:off x="3760143" y="682239"/>
            <a:ext cx="5544616" cy="576348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51" y="181025"/>
            <a:ext cx="10153128" cy="720080"/>
          </a:xfrm>
        </p:spPr>
        <p:txBody>
          <a:bodyPr/>
          <a:lstStyle/>
          <a:p>
            <a:r>
              <a:rPr lang="en-GB" sz="2200" dirty="0" smtClean="0"/>
              <a:t>Welsh Index of Multiple Deprivation 2011 Child Index</a:t>
            </a:r>
            <a:br>
              <a:rPr lang="en-GB" sz="2200" dirty="0" smtClean="0"/>
            </a:br>
            <a:r>
              <a:rPr lang="en-GB" sz="1600" dirty="0" smtClean="0">
                <a:latin typeface="+mn-lt"/>
              </a:rPr>
              <a:t>2001 LSOA, fifths of deprivation</a:t>
            </a:r>
            <a:endParaRPr lang="en-GB" sz="16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51" y="327600"/>
            <a:ext cx="9865096" cy="792088"/>
          </a:xfrm>
        </p:spPr>
        <p:txBody>
          <a:bodyPr/>
          <a:lstStyle/>
          <a:p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>% of year 11 school leavers known not to be in education, employment or training (NEET), 2011</a:t>
            </a:r>
            <a:r>
              <a:rPr lang="en-GB" sz="5400" dirty="0" smtClean="0">
                <a:solidFill>
                  <a:sysClr val="windowText" lastClr="000000"/>
                </a:solidFill>
                <a:latin typeface="Verdana" pitchFamily="34" charset="0"/>
              </a:rPr>
              <a:t/>
            </a:r>
            <a:br>
              <a:rPr lang="en-GB" sz="5400" dirty="0" smtClean="0">
                <a:solidFill>
                  <a:sysClr val="windowText" lastClr="000000"/>
                </a:solidFill>
                <a:latin typeface="Verdana" pitchFamily="34" charset="0"/>
              </a:rPr>
            </a:b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11766"/>
          <a:stretch>
            <a:fillRect/>
          </a:stretch>
        </p:blipFill>
        <p:spPr bwMode="auto">
          <a:xfrm>
            <a:off x="2813537" y="1117129"/>
            <a:ext cx="505106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5576864" y="6229697"/>
            <a:ext cx="51117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 smtClean="0">
                <a:latin typeface="Verdana" pitchFamily="34" charset="0"/>
              </a:rPr>
              <a:t>Produced by Public Health Wales Observatory, using Careers Wales (</a:t>
            </a:r>
            <a:r>
              <a:rPr lang="en-GB" sz="900" dirty="0" err="1" smtClean="0">
                <a:latin typeface="Verdana" pitchFamily="34" charset="0"/>
              </a:rPr>
              <a:t>StatsWales</a:t>
            </a:r>
            <a:r>
              <a:rPr lang="en-GB" sz="900" dirty="0" smtClean="0">
                <a:latin typeface="Verdana" pitchFamily="34" charset="0"/>
              </a:rPr>
              <a:t>)</a:t>
            </a:r>
            <a:endParaRPr lang="en-GB" sz="900" dirty="0">
              <a:latin typeface="Verdan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440</Words>
  <Application>Microsoft Office PowerPoint</Application>
  <PresentationFormat>Custom</PresentationFormat>
  <Paragraphs>67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Observatory Powerpoint Template</vt:lpstr>
      <vt:lpstr>Health of Children and Young People in Wales Socio-economic and environmental conditions indicator summary</vt:lpstr>
      <vt:lpstr>Copyright</vt:lpstr>
      <vt:lpstr>Instructions to copy a slide</vt:lpstr>
      <vt:lpstr>Using these slides</vt:lpstr>
      <vt:lpstr>% of children living in poverty, persons aged under 20, 2010</vt:lpstr>
      <vt:lpstr>% of children living in poverty, persons aged under 20, 2010 2001 LSOA, percentage</vt:lpstr>
      <vt:lpstr>% LSOAs in the most deprived tenth, Welsh Index of Multiple Deprivation 2011 Child Index</vt:lpstr>
      <vt:lpstr>Welsh Index of Multiple Deprivation 2011 Child Index 2001 LSOA, fifths of deprivation</vt:lpstr>
      <vt:lpstr>  % of year 11 school leavers known not to be in education, employment or training (NEET), 2011 </vt:lpstr>
      <vt:lpstr>% of persons aged 16-24 who are unemployed (excluding students), 2011 </vt:lpstr>
      <vt:lpstr>% of persons aged 16-24 who are unemployed (excluding students), 2011 2011 MSOA, percentage </vt:lpstr>
      <vt:lpstr>% of households with dependent children that have more than 1.5 persons per bedroom by tenure, 2011 </vt:lpstr>
      <vt:lpstr>% of households with dependent children that have more than 1.5 persons per bedroom, 2011 2011 MSOA, percentage</vt:lpstr>
    </vt:vector>
  </TitlesOfParts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2013-03-21T11:26:00Z</dcterms:created>
  <dcterms:modified xsi:type="dcterms:W3CDTF">2013-11-19T12:47:27Z</dcterms:modified>
</cp:coreProperties>
</file>