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13"/>
  </p:notesMasterIdLst>
  <p:sldIdLst>
    <p:sldId id="258" r:id="rId2"/>
    <p:sldId id="260" r:id="rId3"/>
    <p:sldId id="261" r:id="rId4"/>
    <p:sldId id="271" r:id="rId5"/>
    <p:sldId id="262" r:id="rId6"/>
    <p:sldId id="272" r:id="rId7"/>
    <p:sldId id="273" r:id="rId8"/>
    <p:sldId id="274" r:id="rId9"/>
    <p:sldId id="275" r:id="rId10"/>
    <p:sldId id="276" r:id="rId11"/>
    <p:sldId id="277" r:id="rId12"/>
  </p:sldIdLst>
  <p:sldSz cx="10688638" cy="7562850"/>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23F74"/>
    <a:srgbClr val="8CC63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44" autoAdjust="0"/>
    <p:restoredTop sz="98843" autoAdjust="0"/>
  </p:normalViewPr>
  <p:slideViewPr>
    <p:cSldViewPr>
      <p:cViewPr varScale="1">
        <p:scale>
          <a:sx n="63" d="100"/>
          <a:sy n="63" d="100"/>
        </p:scale>
        <p:origin x="-1608" y="-108"/>
      </p:cViewPr>
      <p:guideLst>
        <p:guide orient="horz" pos="2382"/>
        <p:guide pos="336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4100" name="Rectangle 4"/>
          <p:cNvSpPr>
            <a:spLocks noGrp="1" noRot="1" noChangeAspect="1" noChangeArrowheads="1" noTextEdit="1"/>
          </p:cNvSpPr>
          <p:nvPr>
            <p:ph type="sldImg" idx="2"/>
          </p:nvPr>
        </p:nvSpPr>
        <p:spPr bwMode="auto">
          <a:xfrm>
            <a:off x="1006475" y="685800"/>
            <a:ext cx="484505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85D68F1-AA1A-44AB-A37A-FC27D9B82EBA}" type="slidenum">
              <a:rPr lang="en-GB"/>
              <a:pPr/>
              <a:t>‹#›</a:t>
            </a:fld>
            <a:endParaRPr lang="en-GB"/>
          </a:p>
        </p:txBody>
      </p:sp>
    </p:spTree>
    <p:extLst>
      <p:ext uri="{BB962C8B-B14F-4D97-AF65-F5344CB8AC3E}">
        <p14:creationId xmlns="" xmlns:p14="http://schemas.microsoft.com/office/powerpoint/2010/main" val="8417505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01E27D-A55E-4A7C-BC38-DB2C1D1F2EC8}" type="slidenum">
              <a:rPr lang="en-GB"/>
              <a:pPr/>
              <a:t>1</a:t>
            </a:fld>
            <a:endParaRPr lang="en-GB"/>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Title slide PHW Observ b-ground 2"/>
          <p:cNvPicPr>
            <a:picLocks noChangeAspect="1" noChangeArrowheads="1"/>
          </p:cNvPicPr>
          <p:nvPr/>
        </p:nvPicPr>
        <p:blipFill>
          <a:blip r:embed="rId13" cstate="print"/>
          <a:srcRect/>
          <a:stretch>
            <a:fillRect/>
          </a:stretch>
        </p:blipFill>
        <p:spPr bwMode="auto">
          <a:xfrm>
            <a:off x="-3175" y="0"/>
            <a:ext cx="10694988" cy="7561263"/>
          </a:xfrm>
          <a:prstGeom prst="rect">
            <a:avLst/>
          </a:prstGeom>
          <a:noFill/>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a:solidFill>
                  <a:schemeClr val="bg1"/>
                </a:solidFill>
                <a:latin typeface="+mn-lt"/>
              </a:defRPr>
            </a:lvl1pPr>
          </a:lstStyle>
          <a:p>
            <a:r>
              <a:rPr lang="en-GB"/>
              <a:t>Insert name of presentation on Master Slide</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dt="0"/>
  <p:txStyles>
    <p:titleStyle>
      <a:lvl1pPr algn="l" defTabSz="1042988" rtl="0" eaLnBrk="1" fontAlgn="base" hangingPunct="1">
        <a:spcBef>
          <a:spcPct val="0"/>
        </a:spcBef>
        <a:spcAft>
          <a:spcPct val="0"/>
        </a:spcAft>
        <a:defRPr sz="5000">
          <a:solidFill>
            <a:srgbClr val="423F74"/>
          </a:solidFill>
          <a:latin typeface="+mj-lt"/>
          <a:ea typeface="+mj-ea"/>
          <a:cs typeface="+mj-cs"/>
        </a:defRPr>
      </a:lvl1pPr>
      <a:lvl2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1" fontAlgn="base" hangingPunct="1">
        <a:spcBef>
          <a:spcPct val="20000"/>
        </a:spcBef>
        <a:spcAft>
          <a:spcPct val="0"/>
        </a:spcAft>
        <a:buChar char="•"/>
        <a:defRPr sz="3600">
          <a:solidFill>
            <a:schemeClr val="tx1"/>
          </a:solidFill>
          <a:latin typeface="+mn-lt"/>
          <a:ea typeface="+mn-ea"/>
          <a:cs typeface="+mn-cs"/>
        </a:defRPr>
      </a:lvl1pPr>
      <a:lvl2pPr marL="847725" indent="-327025" algn="l" defTabSz="1042988" rtl="0" eaLnBrk="1" fontAlgn="base" hangingPunct="1">
        <a:spcBef>
          <a:spcPct val="20000"/>
        </a:spcBef>
        <a:spcAft>
          <a:spcPct val="0"/>
        </a:spcAft>
        <a:buChar char="–"/>
        <a:defRPr sz="3200">
          <a:solidFill>
            <a:schemeClr val="tx1"/>
          </a:solidFill>
          <a:latin typeface="+mn-lt"/>
          <a:ea typeface="+mn-ea"/>
        </a:defRPr>
      </a:lvl2pPr>
      <a:lvl3pPr marL="1303338" indent="-260350" algn="l" defTabSz="1042988" rtl="0" eaLnBrk="1" fontAlgn="base" hangingPunct="1">
        <a:spcBef>
          <a:spcPct val="20000"/>
        </a:spcBef>
        <a:spcAft>
          <a:spcPct val="0"/>
        </a:spcAft>
        <a:buChar char="•"/>
        <a:defRPr sz="2700">
          <a:solidFill>
            <a:schemeClr val="tx1"/>
          </a:solidFill>
          <a:latin typeface="+mn-lt"/>
          <a:ea typeface="+mn-ea"/>
        </a:defRPr>
      </a:lvl3pPr>
      <a:lvl4pPr marL="1825625" indent="-261938" algn="l" defTabSz="1042988" rtl="0" eaLnBrk="1" fontAlgn="base" hangingPunct="1">
        <a:spcBef>
          <a:spcPct val="20000"/>
        </a:spcBef>
        <a:spcAft>
          <a:spcPct val="0"/>
        </a:spcAft>
        <a:buChar char="–"/>
        <a:defRPr sz="2300">
          <a:solidFill>
            <a:schemeClr val="tx1"/>
          </a:solidFill>
          <a:latin typeface="+mn-lt"/>
          <a:ea typeface="+mn-ea"/>
        </a:defRPr>
      </a:lvl4pPr>
      <a:lvl5pPr marL="2346325" indent="-260350" algn="l" defTabSz="1042988" rtl="0" eaLnBrk="1" fontAlgn="base" hangingPunct="1">
        <a:spcBef>
          <a:spcPct val="20000"/>
        </a:spcBef>
        <a:spcAft>
          <a:spcPct val="0"/>
        </a:spcAft>
        <a:buChar char="»"/>
        <a:defRPr sz="2300">
          <a:solidFill>
            <a:schemeClr val="tx1"/>
          </a:solidFill>
          <a:latin typeface="+mn-lt"/>
          <a:ea typeface="+mn-ea"/>
        </a:defRPr>
      </a:lvl5pPr>
      <a:lvl6pPr marL="2803525" indent="-260350" algn="l" defTabSz="1042988" rtl="0" eaLnBrk="1" fontAlgn="base" hangingPunct="1">
        <a:spcBef>
          <a:spcPct val="20000"/>
        </a:spcBef>
        <a:spcAft>
          <a:spcPct val="0"/>
        </a:spcAft>
        <a:buChar char="»"/>
        <a:defRPr sz="2300">
          <a:solidFill>
            <a:schemeClr val="tx1"/>
          </a:solidFill>
          <a:latin typeface="+mn-lt"/>
          <a:ea typeface="+mn-ea"/>
        </a:defRPr>
      </a:lvl6pPr>
      <a:lvl7pPr marL="3260725" indent="-260350" algn="l" defTabSz="1042988" rtl="0" eaLnBrk="1" fontAlgn="base" hangingPunct="1">
        <a:spcBef>
          <a:spcPct val="20000"/>
        </a:spcBef>
        <a:spcAft>
          <a:spcPct val="0"/>
        </a:spcAft>
        <a:buChar char="»"/>
        <a:defRPr sz="2300">
          <a:solidFill>
            <a:schemeClr val="tx1"/>
          </a:solidFill>
          <a:latin typeface="+mn-lt"/>
          <a:ea typeface="+mn-ea"/>
        </a:defRPr>
      </a:lvl7pPr>
      <a:lvl8pPr marL="3717925" indent="-260350" algn="l" defTabSz="1042988" rtl="0" eaLnBrk="1" fontAlgn="base" hangingPunct="1">
        <a:spcBef>
          <a:spcPct val="20000"/>
        </a:spcBef>
        <a:spcAft>
          <a:spcPct val="0"/>
        </a:spcAft>
        <a:buChar char="»"/>
        <a:defRPr sz="2300">
          <a:solidFill>
            <a:schemeClr val="tx1"/>
          </a:solidFill>
          <a:latin typeface="+mn-lt"/>
          <a:ea typeface="+mn-ea"/>
        </a:defRPr>
      </a:lvl8pPr>
      <a:lvl9pPr marL="4175125" indent="-260350" algn="l" defTabSz="1042988" rtl="0" eaLnBrk="1" fontAlgn="base" hangingPunct="1">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www2.nphs.wales.nhs.uk:8080/PubHObservatoryProjDocs.nsf/3653c00e7bb6259d80256f27004900db/07d3f5150da1148380257c270049669d/$FILE/Gwynedd%20(Eng).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mailto:publichealthwalesobservatory@wales.nhs.uk" TargetMode="External"/><Relationship Id="rId5" Type="http://schemas.openxmlformats.org/officeDocument/2006/relationships/hyperlink" Target="http://www.wales.nhs.uk/sitesplus/922/page/69313"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GB"/>
              <a:t>Insert name of presentation on Master Slide</a:t>
            </a:r>
          </a:p>
        </p:txBody>
      </p:sp>
      <p:pic>
        <p:nvPicPr>
          <p:cNvPr id="6160"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p:spPr>
      </p:pic>
      <p:sp>
        <p:nvSpPr>
          <p:cNvPr id="6149" name="Rectangle 5"/>
          <p:cNvSpPr>
            <a:spLocks noGrp="1" noChangeArrowheads="1"/>
          </p:cNvSpPr>
          <p:nvPr>
            <p:ph type="title"/>
          </p:nvPr>
        </p:nvSpPr>
        <p:spPr>
          <a:xfrm>
            <a:off x="591791" y="5437609"/>
            <a:ext cx="9525000" cy="762000"/>
          </a:xfrm>
          <a:noFill/>
          <a:ln/>
        </p:spPr>
        <p:txBody>
          <a:bodyPr/>
          <a:lstStyle/>
          <a:p>
            <a:r>
              <a:rPr lang="en-GB" sz="4400" dirty="0" smtClean="0">
                <a:solidFill>
                  <a:schemeClr val="bg1"/>
                </a:solidFill>
              </a:rPr>
              <a:t>Health of Children and Young People: </a:t>
            </a:r>
            <a:r>
              <a:rPr lang="en-GB" sz="4400" i="1" dirty="0" smtClean="0">
                <a:solidFill>
                  <a:schemeClr val="bg1"/>
                </a:solidFill>
              </a:rPr>
              <a:t>Gwynedd</a:t>
            </a:r>
            <a:r>
              <a:rPr lang="en-GB" dirty="0" smtClean="0">
                <a:solidFill>
                  <a:schemeClr val="bg1"/>
                </a:solidFill>
              </a:rPr>
              <a:t/>
            </a:r>
            <a:br>
              <a:rPr lang="en-GB" dirty="0" smtClean="0">
                <a:solidFill>
                  <a:schemeClr val="bg1"/>
                </a:solidFill>
              </a:rPr>
            </a:br>
            <a:endParaRPr lang="en-GB" sz="3600" dirty="0"/>
          </a:p>
        </p:txBody>
      </p:sp>
      <p:sp>
        <p:nvSpPr>
          <p:cNvPr id="6150" name="Rectangle 6"/>
          <p:cNvSpPr>
            <a:spLocks noChangeArrowheads="1"/>
          </p:cNvSpPr>
          <p:nvPr/>
        </p:nvSpPr>
        <p:spPr bwMode="auto">
          <a:xfrm>
            <a:off x="591791" y="3781425"/>
            <a:ext cx="9525000" cy="762000"/>
          </a:xfrm>
          <a:prstGeom prst="rect">
            <a:avLst/>
          </a:prstGeom>
          <a:noFill/>
          <a:ln w="9525">
            <a:noFill/>
            <a:miter lim="800000"/>
            <a:headEnd/>
            <a:tailEnd/>
          </a:ln>
        </p:spPr>
        <p:txBody>
          <a:bodyPr lIns="104287" tIns="52144" rIns="104287" bIns="52144" anchor="ctr"/>
          <a:lstStyle/>
          <a:p>
            <a:r>
              <a:rPr lang="en-GB" sz="2800" dirty="0" smtClean="0">
                <a:solidFill>
                  <a:schemeClr val="bg1"/>
                </a:solidFill>
                <a:latin typeface="Verdana" pitchFamily="1" charset="0"/>
              </a:rPr>
              <a:t>November 2013</a:t>
            </a:r>
            <a:endParaRPr lang="en-GB"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Health and use of services</a:t>
            </a:r>
          </a:p>
        </p:txBody>
      </p:sp>
      <p:pic>
        <p:nvPicPr>
          <p:cNvPr id="4098" name="Picture 2"/>
          <p:cNvPicPr>
            <a:picLocks noChangeAspect="1" noChangeArrowheads="1"/>
          </p:cNvPicPr>
          <p:nvPr/>
        </p:nvPicPr>
        <p:blipFill>
          <a:blip r:embed="rId3" cstate="print"/>
          <a:srcRect/>
          <a:stretch>
            <a:fillRect/>
          </a:stretch>
        </p:blipFill>
        <p:spPr bwMode="auto">
          <a:xfrm>
            <a:off x="375768" y="973114"/>
            <a:ext cx="6415840" cy="453659"/>
          </a:xfrm>
          <a:prstGeom prst="rect">
            <a:avLst/>
          </a:prstGeom>
          <a:noFill/>
          <a:ln w="9525">
            <a:noFill/>
            <a:miter lim="800000"/>
            <a:headEnd/>
            <a:tailEnd/>
          </a:ln>
        </p:spPr>
      </p:pic>
      <p:pic>
        <p:nvPicPr>
          <p:cNvPr id="8" name="Picture 3"/>
          <p:cNvPicPr>
            <a:picLocks noChangeAspect="1" noChangeArrowheads="1"/>
          </p:cNvPicPr>
          <p:nvPr/>
        </p:nvPicPr>
        <p:blipFill>
          <a:blip r:embed="rId4" cstate="print"/>
          <a:srcRect/>
          <a:stretch>
            <a:fillRect/>
          </a:stretch>
        </p:blipFill>
        <p:spPr bwMode="auto">
          <a:xfrm>
            <a:off x="150837" y="1621185"/>
            <a:ext cx="10306050" cy="933450"/>
          </a:xfrm>
          <a:prstGeom prst="rect">
            <a:avLst/>
          </a:prstGeom>
          <a:noFill/>
          <a:ln w="9525">
            <a:noFill/>
            <a:miter lim="800000"/>
            <a:headEnd/>
            <a:tailEnd/>
          </a:ln>
        </p:spPr>
      </p:pic>
      <p:pic>
        <p:nvPicPr>
          <p:cNvPr id="7170" name="Picture 2"/>
          <p:cNvPicPr>
            <a:picLocks noChangeAspect="1" noChangeArrowheads="1"/>
          </p:cNvPicPr>
          <p:nvPr/>
        </p:nvPicPr>
        <p:blipFill>
          <a:blip r:embed="rId5" cstate="print"/>
          <a:srcRect/>
          <a:stretch>
            <a:fillRect/>
          </a:stretch>
        </p:blipFill>
        <p:spPr bwMode="auto">
          <a:xfrm>
            <a:off x="146980" y="2562051"/>
            <a:ext cx="10334625" cy="1514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Deaths</a:t>
            </a:r>
          </a:p>
        </p:txBody>
      </p:sp>
      <p:pic>
        <p:nvPicPr>
          <p:cNvPr id="4098" name="Picture 2"/>
          <p:cNvPicPr>
            <a:picLocks noChangeAspect="1" noChangeArrowheads="1"/>
          </p:cNvPicPr>
          <p:nvPr/>
        </p:nvPicPr>
        <p:blipFill>
          <a:blip r:embed="rId3" cstate="print"/>
          <a:srcRect/>
          <a:stretch>
            <a:fillRect/>
          </a:stretch>
        </p:blipFill>
        <p:spPr bwMode="auto">
          <a:xfrm>
            <a:off x="375768" y="973114"/>
            <a:ext cx="6415840" cy="453659"/>
          </a:xfrm>
          <a:prstGeom prst="rect">
            <a:avLst/>
          </a:prstGeom>
          <a:noFill/>
          <a:ln w="9525">
            <a:noFill/>
            <a:miter lim="800000"/>
            <a:headEnd/>
            <a:tailEnd/>
          </a:ln>
        </p:spPr>
      </p:pic>
      <p:pic>
        <p:nvPicPr>
          <p:cNvPr id="8" name="Picture 3"/>
          <p:cNvPicPr>
            <a:picLocks noChangeAspect="1" noChangeArrowheads="1"/>
          </p:cNvPicPr>
          <p:nvPr/>
        </p:nvPicPr>
        <p:blipFill>
          <a:blip r:embed="rId4" cstate="print"/>
          <a:srcRect l="96"/>
          <a:stretch>
            <a:fillRect/>
          </a:stretch>
        </p:blipFill>
        <p:spPr bwMode="auto">
          <a:xfrm>
            <a:off x="160774" y="1621185"/>
            <a:ext cx="10296113" cy="933450"/>
          </a:xfrm>
          <a:prstGeom prst="rect">
            <a:avLst/>
          </a:prstGeom>
          <a:noFill/>
          <a:ln w="9525">
            <a:noFill/>
            <a:miter lim="800000"/>
            <a:headEnd/>
            <a:tailEnd/>
          </a:ln>
        </p:spPr>
      </p:pic>
      <p:pic>
        <p:nvPicPr>
          <p:cNvPr id="8194" name="Picture 2"/>
          <p:cNvPicPr>
            <a:picLocks noChangeAspect="1" noChangeArrowheads="1"/>
          </p:cNvPicPr>
          <p:nvPr/>
        </p:nvPicPr>
        <p:blipFill>
          <a:blip r:embed="rId5" cstate="print"/>
          <a:srcRect/>
          <a:stretch>
            <a:fillRect/>
          </a:stretch>
        </p:blipFill>
        <p:spPr bwMode="auto">
          <a:xfrm>
            <a:off x="160362" y="2557289"/>
            <a:ext cx="10296525" cy="942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3075" name="Rectangle 2"/>
          <p:cNvSpPr>
            <a:spLocks noGrp="1" noChangeArrowheads="1"/>
          </p:cNvSpPr>
          <p:nvPr>
            <p:ph type="body" idx="1"/>
          </p:nvPr>
        </p:nvSpPr>
        <p:spPr>
          <a:xfrm>
            <a:off x="736600" y="1693863"/>
            <a:ext cx="9085263" cy="3600450"/>
          </a:xfrm>
          <a:solidFill>
            <a:schemeClr val="bg1"/>
          </a:solidFill>
        </p:spPr>
        <p:txBody>
          <a:bodyPr/>
          <a:lstStyle/>
          <a:p>
            <a:pPr eaLnBrk="1" hangingPunct="1">
              <a:lnSpc>
                <a:spcPct val="80000"/>
              </a:lnSpc>
              <a:buFontTx/>
              <a:buNone/>
            </a:pPr>
            <a:r>
              <a:rPr lang="en-US" sz="2400" b="1" dirty="0" smtClean="0"/>
              <a:t>© 2013 Public Health Wales NHS Trust</a:t>
            </a:r>
          </a:p>
          <a:p>
            <a:pPr eaLnBrk="1" hangingPunct="1">
              <a:lnSpc>
                <a:spcPct val="80000"/>
              </a:lnSpc>
            </a:pPr>
            <a:endParaRPr lang="en-US" sz="2400" b="1" dirty="0" smtClean="0"/>
          </a:p>
          <a:p>
            <a:pPr eaLnBrk="1" hangingPunct="1">
              <a:lnSpc>
                <a:spcPct val="80000"/>
              </a:lnSpc>
            </a:pPr>
            <a:r>
              <a:rPr lang="en-US" sz="2000" dirty="0" smtClean="0"/>
              <a:t>Material contained in this document may be reproduced without prior permission provided it is done so accurately and is not used in a misleading context.</a:t>
            </a:r>
          </a:p>
          <a:p>
            <a:pPr eaLnBrk="1" hangingPunct="1">
              <a:lnSpc>
                <a:spcPct val="80000"/>
              </a:lnSpc>
            </a:pPr>
            <a:endParaRPr lang="en-US" sz="2000" dirty="0" smtClean="0"/>
          </a:p>
          <a:p>
            <a:pPr eaLnBrk="1" hangingPunct="1">
              <a:lnSpc>
                <a:spcPct val="80000"/>
              </a:lnSpc>
            </a:pPr>
            <a:r>
              <a:rPr lang="en-US" sz="2000" dirty="0" smtClean="0"/>
              <a:t>Acknowledgement to Public Health Wales NHS Trust to be stated.</a:t>
            </a:r>
          </a:p>
          <a:p>
            <a:pPr eaLnBrk="1" hangingPunct="1">
              <a:lnSpc>
                <a:spcPct val="80000"/>
              </a:lnSpc>
            </a:pPr>
            <a:endParaRPr lang="en-US" sz="2000" dirty="0" smtClean="0"/>
          </a:p>
          <a:p>
            <a:pPr eaLnBrk="1" hangingPunct="1">
              <a:lnSpc>
                <a:spcPct val="80000"/>
              </a:lnSpc>
            </a:pPr>
            <a:r>
              <a:rPr lang="en-US" sz="2000" dirty="0" smtClean="0"/>
              <a:t>Copyright in the typographical arrangement, design and layout belongs to Public Health Wales NHS Trust. </a:t>
            </a:r>
          </a:p>
        </p:txBody>
      </p:sp>
      <p:sp>
        <p:nvSpPr>
          <p:cNvPr id="3076" name="Rectangle 3"/>
          <p:cNvSpPr>
            <a:spLocks noGrp="1" noChangeArrowheads="1"/>
          </p:cNvSpPr>
          <p:nvPr>
            <p:ph type="title"/>
          </p:nvPr>
        </p:nvSpPr>
        <p:spPr>
          <a:xfrm>
            <a:off x="808038" y="757238"/>
            <a:ext cx="9272587" cy="360362"/>
          </a:xfrm>
        </p:spPr>
        <p:txBody>
          <a:bodyPr/>
          <a:lstStyle/>
          <a:p>
            <a:pPr eaLnBrk="1" hangingPunct="1"/>
            <a:r>
              <a:rPr lang="en-US" sz="2800" b="1" dirty="0" smtClean="0">
                <a:latin typeface="Verdana" pitchFamily="34" charset="0"/>
              </a:rPr>
              <a:t>Copyright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4099" name="Rectangle 3"/>
          <p:cNvSpPr>
            <a:spLocks noGrp="1" noChangeArrowheads="1"/>
          </p:cNvSpPr>
          <p:nvPr>
            <p:ph type="title"/>
          </p:nvPr>
        </p:nvSpPr>
        <p:spPr/>
        <p:txBody>
          <a:bodyPr/>
          <a:lstStyle/>
          <a:p>
            <a:pPr eaLnBrk="1" hangingPunct="1"/>
            <a:r>
              <a:rPr lang="en-US" sz="2800" b="1" smtClean="0">
                <a:latin typeface="Verdana" pitchFamily="34" charset="0"/>
              </a:rPr>
              <a:t>Instructions to copy a slide</a:t>
            </a:r>
          </a:p>
        </p:txBody>
      </p:sp>
      <p:sp>
        <p:nvSpPr>
          <p:cNvPr id="4100" name="Rectangle 4"/>
          <p:cNvSpPr>
            <a:spLocks noGrp="1" noChangeArrowheads="1"/>
          </p:cNvSpPr>
          <p:nvPr>
            <p:ph type="body" sz="half" idx="1"/>
          </p:nvPr>
        </p:nvSpPr>
        <p:spPr>
          <a:xfrm>
            <a:off x="952500" y="1260475"/>
            <a:ext cx="6018213" cy="5113338"/>
          </a:xfrm>
        </p:spPr>
        <p:txBody>
          <a:bodyPr/>
          <a:lstStyle/>
          <a:p>
            <a:pPr marL="685800" indent="-685800" eaLnBrk="1" hangingPunct="1">
              <a:buFontTx/>
              <a:buNone/>
            </a:pPr>
            <a:r>
              <a:rPr lang="en-GB" sz="1600" b="1" smtClean="0"/>
              <a:t>To copy a slide for use in a presentation:</a:t>
            </a:r>
          </a:p>
          <a:p>
            <a:pPr marL="685800" indent="-685800" eaLnBrk="1" hangingPunct="1">
              <a:buFontTx/>
              <a:buNone/>
            </a:pPr>
            <a:endParaRPr lang="en-GB" sz="1600" b="1" smtClean="0"/>
          </a:p>
          <a:p>
            <a:pPr marL="685800" indent="-685800" eaLnBrk="1" hangingPunct="1">
              <a:buFontTx/>
              <a:buNone/>
            </a:pPr>
            <a:r>
              <a:rPr lang="en-GB" sz="1400" smtClean="0"/>
              <a:t>1. 	</a:t>
            </a:r>
            <a:r>
              <a:rPr lang="en-GB" sz="1400" b="1" smtClean="0"/>
              <a:t>Right-click</a:t>
            </a:r>
            <a:r>
              <a:rPr lang="en-GB" sz="1400" smtClean="0"/>
              <a:t> on the slide you wish to copy from the list on the left-hand side (the ‘slides’ tab) when in normal view and </a:t>
            </a:r>
            <a:r>
              <a:rPr lang="en-GB" sz="1400" b="1" smtClean="0"/>
              <a:t>select ‘Copy’</a:t>
            </a:r>
            <a:r>
              <a:rPr lang="en-GB" sz="1400" smtClean="0"/>
              <a:t> from the list.</a:t>
            </a:r>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startAt="2"/>
            </a:pPr>
            <a:r>
              <a:rPr lang="en-GB" sz="1400" smtClean="0"/>
              <a:t>Go to your presentation and </a:t>
            </a:r>
            <a:r>
              <a:rPr lang="en-GB" sz="1400" b="1" smtClean="0"/>
              <a:t>right-click</a:t>
            </a:r>
            <a:r>
              <a:rPr lang="en-GB" sz="1400" smtClean="0"/>
              <a:t> where you want the copied slide to appear in the ‘slides’ tab and </a:t>
            </a:r>
            <a:r>
              <a:rPr lang="en-GB" sz="1400" b="1" smtClean="0"/>
              <a:t>select ‘paste’</a:t>
            </a:r>
            <a:r>
              <a:rPr lang="en-GB" sz="1400" smtClean="0"/>
              <a:t> from the list. </a:t>
            </a:r>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r>
              <a:rPr lang="en-GB" sz="1400" smtClean="0"/>
              <a:t>On being pasted into your presentation a small clipboard icon with a black arrow will appear near the bottom right-hand corner of the newly pasted slide. </a:t>
            </a:r>
            <a:r>
              <a:rPr lang="en-GB" sz="1400" b="1" smtClean="0"/>
              <a:t>Click on the arrow</a:t>
            </a:r>
            <a:r>
              <a:rPr lang="en-GB" sz="1400" smtClean="0"/>
              <a:t> to show the drop-down menu and </a:t>
            </a:r>
            <a:r>
              <a:rPr lang="en-GB" sz="1400" b="1" smtClean="0"/>
              <a:t>select “Keep Source Formatting”</a:t>
            </a:r>
            <a:r>
              <a:rPr lang="en-GB" sz="1400" smtClean="0"/>
              <a:t> from the list. The slide will then appear as seen in the original presentation.</a:t>
            </a:r>
          </a:p>
        </p:txBody>
      </p:sp>
      <p:pic>
        <p:nvPicPr>
          <p:cNvPr id="4101" name="Picture 12"/>
          <p:cNvPicPr>
            <a:picLocks noChangeAspect="1" noChangeArrowheads="1"/>
          </p:cNvPicPr>
          <p:nvPr/>
        </p:nvPicPr>
        <p:blipFill>
          <a:blip r:embed="rId3" cstate="print"/>
          <a:srcRect/>
          <a:stretch>
            <a:fillRect/>
          </a:stretch>
        </p:blipFill>
        <p:spPr bwMode="auto">
          <a:xfrm>
            <a:off x="7216775" y="1260475"/>
            <a:ext cx="1808163" cy="2232025"/>
          </a:xfrm>
          <a:prstGeom prst="rect">
            <a:avLst/>
          </a:prstGeom>
          <a:noFill/>
          <a:ln w="9525">
            <a:noFill/>
            <a:miter lim="800000"/>
            <a:headEnd/>
            <a:tailEnd/>
          </a:ln>
        </p:spPr>
      </p:pic>
      <p:pic>
        <p:nvPicPr>
          <p:cNvPr id="4102" name="Picture 13"/>
          <p:cNvPicPr>
            <a:picLocks noChangeAspect="1" noChangeArrowheads="1"/>
          </p:cNvPicPr>
          <p:nvPr/>
        </p:nvPicPr>
        <p:blipFill>
          <a:blip r:embed="rId4" cstate="print"/>
          <a:srcRect/>
          <a:stretch>
            <a:fillRect/>
          </a:stretch>
        </p:blipFill>
        <p:spPr bwMode="auto">
          <a:xfrm>
            <a:off x="7143750" y="4213225"/>
            <a:ext cx="19685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hlinkClick r:id="rId3"/>
          </p:cNvPr>
          <p:cNvPicPr>
            <a:picLocks noChangeAspect="1" noChangeArrowheads="1"/>
          </p:cNvPicPr>
          <p:nvPr/>
        </p:nvPicPr>
        <p:blipFill>
          <a:blip r:embed="rId4" cstate="print"/>
          <a:srcRect l="1036" r="1272"/>
          <a:stretch>
            <a:fillRect/>
          </a:stretch>
        </p:blipFill>
        <p:spPr bwMode="auto">
          <a:xfrm>
            <a:off x="8728695" y="1045121"/>
            <a:ext cx="1440000" cy="2074200"/>
          </a:xfrm>
          <a:prstGeom prst="rect">
            <a:avLst/>
          </a:prstGeom>
          <a:noFill/>
          <a:ln w="9525">
            <a:noFill/>
            <a:miter lim="800000"/>
            <a:headEnd/>
            <a:tailEnd/>
          </a:ln>
        </p:spPr>
      </p:pic>
      <p:sp>
        <p:nvSpPr>
          <p:cNvPr id="5" name="Footer Placeholder 3"/>
          <p:cNvSpPr>
            <a:spLocks noGrp="1"/>
          </p:cNvSpPr>
          <p:nvPr>
            <p:ph type="ftr" sz="quarter" idx="10"/>
          </p:nvPr>
        </p:nvSpPr>
        <p:spPr/>
        <p:txBody>
          <a:bodyPr/>
          <a:lstStyle/>
          <a:p>
            <a:pPr>
              <a:defRPr/>
            </a:pPr>
            <a:r>
              <a:rPr lang="en-GB" smtClean="0"/>
              <a:t>Public Health Wales Observatory</a:t>
            </a:r>
            <a:endParaRPr lang="en-GB" dirty="0"/>
          </a:p>
        </p:txBody>
      </p:sp>
      <p:sp>
        <p:nvSpPr>
          <p:cNvPr id="5123" name="Rectangle 2"/>
          <p:cNvSpPr>
            <a:spLocks noGrp="1" noChangeArrowheads="1"/>
          </p:cNvSpPr>
          <p:nvPr>
            <p:ph type="title"/>
          </p:nvPr>
        </p:nvSpPr>
        <p:spPr>
          <a:xfrm>
            <a:off x="735807" y="533400"/>
            <a:ext cx="7046913" cy="762000"/>
          </a:xfrm>
        </p:spPr>
        <p:txBody>
          <a:bodyPr/>
          <a:lstStyle/>
          <a:p>
            <a:pPr eaLnBrk="1" hangingPunct="1"/>
            <a:r>
              <a:rPr lang="en-GB" sz="4600" dirty="0" smtClean="0"/>
              <a:t>Using</a:t>
            </a:r>
            <a:r>
              <a:rPr lang="en-GB" sz="4600" dirty="0" smtClean="0">
                <a:solidFill>
                  <a:schemeClr val="tx1"/>
                </a:solidFill>
              </a:rPr>
              <a:t> </a:t>
            </a:r>
            <a:r>
              <a:rPr lang="en-GB" sz="4600" dirty="0" smtClean="0"/>
              <a:t>these</a:t>
            </a:r>
            <a:r>
              <a:rPr lang="en-GB" sz="4600" dirty="0" smtClean="0">
                <a:solidFill>
                  <a:schemeClr val="tx1"/>
                </a:solidFill>
              </a:rPr>
              <a:t> </a:t>
            </a:r>
            <a:r>
              <a:rPr lang="en-GB" sz="4600" dirty="0" smtClean="0"/>
              <a:t>slides</a:t>
            </a:r>
          </a:p>
        </p:txBody>
      </p:sp>
      <p:sp>
        <p:nvSpPr>
          <p:cNvPr id="5124" name="Rectangle 3"/>
          <p:cNvSpPr>
            <a:spLocks noGrp="1" noChangeArrowheads="1"/>
          </p:cNvSpPr>
          <p:nvPr>
            <p:ph type="body" idx="1"/>
          </p:nvPr>
        </p:nvSpPr>
        <p:spPr>
          <a:xfrm>
            <a:off x="735807" y="2455912"/>
            <a:ext cx="9589319" cy="4853905"/>
          </a:xfrm>
        </p:spPr>
        <p:txBody>
          <a:bodyPr/>
          <a:lstStyle/>
          <a:p>
            <a:endParaRPr lang="en-GB" sz="2000" dirty="0" smtClean="0"/>
          </a:p>
          <a:p>
            <a:endParaRPr lang="en-GB" sz="2000" dirty="0" smtClean="0"/>
          </a:p>
          <a:p>
            <a:endParaRPr lang="en-GB" sz="1200" dirty="0" smtClean="0"/>
          </a:p>
          <a:p>
            <a:r>
              <a:rPr lang="en-GB" sz="2000" dirty="0" smtClean="0"/>
              <a:t>The 22 local authority profiles along with: the Wales report, a technical guide, data files, additional PowerPoint files can be found:</a:t>
            </a:r>
            <a:r>
              <a:rPr lang="en-GB" sz="1600" dirty="0" smtClean="0"/>
              <a:t> </a:t>
            </a:r>
            <a:r>
              <a:rPr lang="en-GB" sz="1800" dirty="0" smtClean="0">
                <a:hlinkClick r:id="rId5"/>
              </a:rPr>
              <a:t>http://www.publichealthwalesobservatory.wales.nhs.uk/childprofile</a:t>
            </a:r>
            <a:r>
              <a:rPr lang="en-GB" sz="1800" dirty="0" smtClean="0"/>
              <a:t> </a:t>
            </a:r>
          </a:p>
          <a:p>
            <a:pPr eaLnBrk="1" hangingPunct="1"/>
            <a:endParaRPr lang="en-GB" sz="1200" dirty="0" smtClean="0">
              <a:solidFill>
                <a:srgbClr val="FF0000"/>
              </a:solidFill>
            </a:endParaRPr>
          </a:p>
          <a:p>
            <a:pPr eaLnBrk="1" hangingPunct="1"/>
            <a:r>
              <a:rPr lang="en-GB" sz="2000" dirty="0" smtClean="0"/>
              <a:t>This presentation can be used as a whole or as individual slides.</a:t>
            </a:r>
          </a:p>
          <a:p>
            <a:pPr eaLnBrk="1" hangingPunct="1"/>
            <a:endParaRPr lang="en-GB" sz="1100" dirty="0" smtClean="0"/>
          </a:p>
          <a:p>
            <a:pPr eaLnBrk="1" hangingPunct="1"/>
            <a:r>
              <a:rPr lang="en-GB" sz="2000" dirty="0" smtClean="0"/>
              <a:t>For further information:</a:t>
            </a:r>
          </a:p>
          <a:p>
            <a:pPr lvl="1"/>
            <a:r>
              <a:rPr lang="en-GB" sz="2000" dirty="0" smtClean="0"/>
              <a:t>Email:</a:t>
            </a:r>
            <a:r>
              <a:rPr lang="en-GB" sz="1800" dirty="0" smtClean="0"/>
              <a:t> </a:t>
            </a:r>
            <a:r>
              <a:rPr lang="en-GB" sz="1800" dirty="0" smtClean="0">
                <a:hlinkClick r:id="rId6"/>
              </a:rPr>
              <a:t>publichealthwalesobservatory@wales.nhs.uk</a:t>
            </a:r>
            <a:r>
              <a:rPr lang="en-GB" sz="1800" dirty="0" smtClean="0"/>
              <a:t>  </a:t>
            </a:r>
            <a:endParaRPr lang="en-GB" sz="2000" dirty="0" smtClean="0"/>
          </a:p>
          <a:p>
            <a:pPr eaLnBrk="1" hangingPunct="1">
              <a:buNone/>
            </a:pPr>
            <a:endParaRPr lang="en-GB" dirty="0" smtClean="0"/>
          </a:p>
        </p:txBody>
      </p:sp>
      <p:sp>
        <p:nvSpPr>
          <p:cNvPr id="8" name="Rectangle 3"/>
          <p:cNvSpPr txBox="1">
            <a:spLocks noChangeArrowheads="1"/>
          </p:cNvSpPr>
          <p:nvPr/>
        </p:nvSpPr>
        <p:spPr bwMode="auto">
          <a:xfrm>
            <a:off x="723552" y="1261145"/>
            <a:ext cx="8005143" cy="4853905"/>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sz="2000" b="0" i="0" u="none" strike="noStrike" kern="0" cap="none" spc="0" normalizeH="0" baseline="0" noProof="0" dirty="0" smtClean="0">
                <a:ln>
                  <a:noFill/>
                </a:ln>
                <a:effectLst/>
                <a:uLnTx/>
                <a:uFillTx/>
                <a:latin typeface="+mn-lt"/>
                <a:ea typeface="+mn-ea"/>
                <a:cs typeface="+mn-cs"/>
              </a:rPr>
              <a:t>These slides form part of the </a:t>
            </a:r>
            <a:r>
              <a:rPr kumimoji="0" lang="en-GB" sz="2000" b="0" i="1" u="none" strike="noStrike" kern="0" cap="none" spc="0" normalizeH="0" baseline="0" noProof="0" dirty="0" smtClean="0">
                <a:ln>
                  <a:noFill/>
                </a:ln>
                <a:effectLst/>
                <a:uLnTx/>
                <a:uFillTx/>
                <a:latin typeface="+mn-lt"/>
                <a:ea typeface="+mn-ea"/>
                <a:cs typeface="+mn-cs"/>
              </a:rPr>
              <a:t>Health of children and young people </a:t>
            </a:r>
            <a:r>
              <a:rPr kumimoji="0" lang="en-GB" sz="2000" b="0" i="0" u="none" strike="noStrike" kern="0" cap="none" spc="0" normalizeH="0" baseline="0" noProof="0" dirty="0" smtClean="0">
                <a:ln>
                  <a:noFill/>
                </a:ln>
                <a:effectLst/>
                <a:uLnTx/>
                <a:uFillTx/>
                <a:latin typeface="+mn-lt"/>
                <a:ea typeface="+mn-ea"/>
                <a:cs typeface="+mn-cs"/>
              </a:rPr>
              <a:t>local profiles published by the Public Health Wales Observatory. All charts and maps in this PowerPoint file relate to the Gwynedd local authority profile which can be accessed by clicking on the icon to the right when in ‘slide show’ view.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Key data from the 2011 Census</a:t>
            </a:r>
          </a:p>
        </p:txBody>
      </p:sp>
      <p:sp>
        <p:nvSpPr>
          <p:cNvPr id="11" name="TextBox 10"/>
          <p:cNvSpPr txBox="1"/>
          <p:nvPr/>
        </p:nvSpPr>
        <p:spPr>
          <a:xfrm>
            <a:off x="5848375" y="6157689"/>
            <a:ext cx="4680520" cy="230832"/>
          </a:xfrm>
          <a:prstGeom prst="rect">
            <a:avLst/>
          </a:prstGeom>
          <a:noFill/>
        </p:spPr>
        <p:txBody>
          <a:bodyPr wrap="square" rtlCol="0">
            <a:spAutoFit/>
          </a:bodyPr>
          <a:lstStyle/>
          <a:p>
            <a:r>
              <a:rPr lang="en-GB" sz="900" dirty="0" smtClean="0">
                <a:latin typeface="+mn-lt"/>
              </a:rPr>
              <a:t>Produced by Public Health Wales Observatory, using 2011 Census (ONS</a:t>
            </a:r>
            <a:r>
              <a:rPr lang="en-GB" sz="900" dirty="0" smtClean="0"/>
              <a:t>)</a:t>
            </a:r>
            <a:endParaRPr lang="en-GB" sz="900" dirty="0"/>
          </a:p>
        </p:txBody>
      </p:sp>
      <p:pic>
        <p:nvPicPr>
          <p:cNvPr id="1028" name="Picture 4"/>
          <p:cNvPicPr>
            <a:picLocks noChangeAspect="1" noChangeArrowheads="1"/>
          </p:cNvPicPr>
          <p:nvPr/>
        </p:nvPicPr>
        <p:blipFill>
          <a:blip r:embed="rId3" cstate="print"/>
          <a:srcRect/>
          <a:stretch>
            <a:fillRect/>
          </a:stretch>
        </p:blipFill>
        <p:spPr bwMode="auto">
          <a:xfrm>
            <a:off x="519783" y="1189137"/>
            <a:ext cx="6924675" cy="320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591791" y="0"/>
            <a:ext cx="10096847" cy="6157689"/>
            <a:chOff x="591791" y="0"/>
            <a:chExt cx="10096847" cy="6157689"/>
          </a:xfrm>
        </p:grpSpPr>
        <p:pic>
          <p:nvPicPr>
            <p:cNvPr id="2" name="Picture 2"/>
            <p:cNvPicPr>
              <a:picLocks noChangeAspect="1" noChangeArrowheads="1"/>
            </p:cNvPicPr>
            <p:nvPr/>
          </p:nvPicPr>
          <p:blipFill>
            <a:blip r:embed="rId3" cstate="print"/>
            <a:srcRect/>
            <a:stretch>
              <a:fillRect/>
            </a:stretch>
          </p:blipFill>
          <p:spPr bwMode="auto">
            <a:xfrm>
              <a:off x="2680023" y="541065"/>
              <a:ext cx="6562725" cy="5486400"/>
            </a:xfrm>
            <a:prstGeom prst="rect">
              <a:avLst/>
            </a:prstGeom>
            <a:noFill/>
            <a:ln w="9525">
              <a:noFill/>
              <a:miter lim="800000"/>
              <a:headEnd/>
              <a:tailEnd/>
            </a:ln>
          </p:spPr>
        </p:pic>
        <p:sp>
          <p:nvSpPr>
            <p:cNvPr id="14" name="Rectangle 13"/>
            <p:cNvSpPr/>
            <p:nvPr/>
          </p:nvSpPr>
          <p:spPr bwMode="auto">
            <a:xfrm>
              <a:off x="2463999" y="5509617"/>
              <a:ext cx="2736304" cy="64807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solidFill>
                  <a:schemeClr val="bg1"/>
                </a:solidFill>
                <a:effectLst/>
                <a:latin typeface="Arial" charset="0"/>
                <a:ea typeface="ＭＳ Ｐゴシック" pitchFamily="1" charset="-128"/>
              </a:endParaRPr>
            </a:p>
          </p:txBody>
        </p:sp>
        <p:sp>
          <p:nvSpPr>
            <p:cNvPr id="15" name="Rectangle 14"/>
            <p:cNvSpPr/>
            <p:nvPr/>
          </p:nvSpPr>
          <p:spPr bwMode="auto">
            <a:xfrm>
              <a:off x="7648575" y="5149577"/>
              <a:ext cx="1944216" cy="93610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solidFill>
                  <a:schemeClr val="bg1"/>
                </a:solidFill>
                <a:effectLst/>
                <a:latin typeface="Arial" charset="0"/>
                <a:ea typeface="ＭＳ Ｐゴシック" pitchFamily="1" charset="-128"/>
              </a:endParaRPr>
            </a:p>
          </p:txBody>
        </p:sp>
        <p:pic>
          <p:nvPicPr>
            <p:cNvPr id="3" name="Picture 3"/>
            <p:cNvPicPr>
              <a:picLocks noChangeAspect="1" noChangeArrowheads="1"/>
            </p:cNvPicPr>
            <p:nvPr/>
          </p:nvPicPr>
          <p:blipFill>
            <a:blip r:embed="rId4" cstate="print"/>
            <a:srcRect/>
            <a:stretch>
              <a:fillRect/>
            </a:stretch>
          </p:blipFill>
          <p:spPr bwMode="auto">
            <a:xfrm>
              <a:off x="591791" y="4573513"/>
              <a:ext cx="2324100" cy="1409700"/>
            </a:xfrm>
            <a:prstGeom prst="rect">
              <a:avLst/>
            </a:prstGeom>
            <a:noFill/>
            <a:ln w="9525">
              <a:noFill/>
              <a:miter lim="800000"/>
              <a:headEnd/>
              <a:tailEnd/>
            </a:ln>
          </p:spPr>
        </p:pic>
        <p:pic>
          <p:nvPicPr>
            <p:cNvPr id="4" name="Picture 4"/>
            <p:cNvPicPr>
              <a:picLocks noChangeAspect="1" noChangeArrowheads="1"/>
            </p:cNvPicPr>
            <p:nvPr/>
          </p:nvPicPr>
          <p:blipFill>
            <a:blip r:embed="rId5" cstate="print"/>
            <a:srcRect/>
            <a:stretch>
              <a:fillRect/>
            </a:stretch>
          </p:blipFill>
          <p:spPr bwMode="auto">
            <a:xfrm>
              <a:off x="8907463" y="0"/>
              <a:ext cx="1781175" cy="2133600"/>
            </a:xfrm>
            <a:prstGeom prst="rect">
              <a:avLst/>
            </a:prstGeom>
            <a:noFill/>
            <a:ln w="9525">
              <a:noFill/>
              <a:miter lim="800000"/>
              <a:headEnd/>
              <a:tailEnd/>
            </a:ln>
          </p:spPr>
        </p:pic>
      </p:grpSp>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Child deprivation</a:t>
            </a:r>
          </a:p>
        </p:txBody>
      </p:sp>
      <p:sp>
        <p:nvSpPr>
          <p:cNvPr id="11" name="TextBox 10"/>
          <p:cNvSpPr txBox="1"/>
          <p:nvPr/>
        </p:nvSpPr>
        <p:spPr>
          <a:xfrm>
            <a:off x="3832151" y="6085681"/>
            <a:ext cx="6768752" cy="230832"/>
          </a:xfrm>
          <a:prstGeom prst="rect">
            <a:avLst/>
          </a:prstGeom>
          <a:noFill/>
        </p:spPr>
        <p:txBody>
          <a:bodyPr wrap="square" rtlCol="0">
            <a:spAutoFit/>
          </a:bodyPr>
          <a:lstStyle/>
          <a:p>
            <a:r>
              <a:rPr lang="en-GB" sz="900" dirty="0" smtClean="0">
                <a:latin typeface="+mn-lt"/>
              </a:rPr>
              <a:t>Produced by Public Health Wales Observatory, using 2011 Welsh Index of Multiple Deprivation Child Index (WG)</a:t>
            </a:r>
            <a:endParaRPr lang="en-GB" sz="900" dirty="0"/>
          </a:p>
        </p:txBody>
      </p:sp>
      <p:sp>
        <p:nvSpPr>
          <p:cNvPr id="12" name="Rectangle 11"/>
          <p:cNvSpPr/>
          <p:nvPr/>
        </p:nvSpPr>
        <p:spPr>
          <a:xfrm>
            <a:off x="231751" y="685081"/>
            <a:ext cx="3384376" cy="523220"/>
          </a:xfrm>
          <a:prstGeom prst="rect">
            <a:avLst/>
          </a:prstGeom>
        </p:spPr>
        <p:txBody>
          <a:bodyPr wrap="square">
            <a:spAutoFit/>
          </a:bodyPr>
          <a:lstStyle/>
          <a:p>
            <a:r>
              <a:rPr lang="en-GB" sz="1400" dirty="0" smtClean="0">
                <a:solidFill>
                  <a:srgbClr val="423F74"/>
                </a:solidFill>
              </a:rPr>
              <a:t>Lower super output areas, equal count, national fifths of deprivation</a:t>
            </a:r>
          </a:p>
        </p:txBody>
      </p:sp>
      <p:sp>
        <p:nvSpPr>
          <p:cNvPr id="13" name="Rectangle 12"/>
          <p:cNvSpPr/>
          <p:nvPr/>
        </p:nvSpPr>
        <p:spPr>
          <a:xfrm>
            <a:off x="3817218" y="6229697"/>
            <a:ext cx="5343525" cy="230832"/>
          </a:xfrm>
          <a:prstGeom prst="rect">
            <a:avLst/>
          </a:prstGeom>
        </p:spPr>
        <p:txBody>
          <a:bodyPr>
            <a:spAutoFit/>
          </a:bodyPr>
          <a:lstStyle/>
          <a:p>
            <a:r>
              <a:rPr lang="en-GB" sz="900" dirty="0" smtClean="0">
                <a:latin typeface="+mn-lt"/>
              </a:rPr>
              <a:t>© Crown Copyright and database right 2013. Ordnance Survey 100044810</a:t>
            </a:r>
            <a:endParaRPr lang="en-GB" sz="900"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Population and births</a:t>
            </a:r>
          </a:p>
        </p:txBody>
      </p:sp>
      <p:pic>
        <p:nvPicPr>
          <p:cNvPr id="4098" name="Picture 2"/>
          <p:cNvPicPr>
            <a:picLocks noChangeAspect="1" noChangeArrowheads="1"/>
          </p:cNvPicPr>
          <p:nvPr/>
        </p:nvPicPr>
        <p:blipFill>
          <a:blip r:embed="rId3" cstate="print"/>
          <a:srcRect/>
          <a:stretch>
            <a:fillRect/>
          </a:stretch>
        </p:blipFill>
        <p:spPr bwMode="auto">
          <a:xfrm>
            <a:off x="375768" y="973114"/>
            <a:ext cx="6415840" cy="453659"/>
          </a:xfrm>
          <a:prstGeom prst="rect">
            <a:avLst/>
          </a:prstGeom>
          <a:noFill/>
          <a:ln w="9525">
            <a:noFill/>
            <a:miter lim="800000"/>
            <a:headEnd/>
            <a:tailEnd/>
          </a:ln>
        </p:spPr>
      </p:pic>
      <p:pic>
        <p:nvPicPr>
          <p:cNvPr id="2" name="Picture 2"/>
          <p:cNvPicPr>
            <a:picLocks noChangeAspect="1" noChangeArrowheads="1"/>
          </p:cNvPicPr>
          <p:nvPr/>
        </p:nvPicPr>
        <p:blipFill>
          <a:blip r:embed="rId4" cstate="print"/>
          <a:srcRect/>
          <a:stretch>
            <a:fillRect/>
          </a:stretch>
        </p:blipFill>
        <p:spPr bwMode="auto">
          <a:xfrm>
            <a:off x="213320" y="1837209"/>
            <a:ext cx="10315575" cy="2905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Wider determinants</a:t>
            </a:r>
          </a:p>
        </p:txBody>
      </p:sp>
      <p:pic>
        <p:nvPicPr>
          <p:cNvPr id="4098" name="Picture 2"/>
          <p:cNvPicPr>
            <a:picLocks noChangeAspect="1" noChangeArrowheads="1"/>
          </p:cNvPicPr>
          <p:nvPr/>
        </p:nvPicPr>
        <p:blipFill>
          <a:blip r:embed="rId3" cstate="print"/>
          <a:srcRect/>
          <a:stretch>
            <a:fillRect/>
          </a:stretch>
        </p:blipFill>
        <p:spPr bwMode="auto">
          <a:xfrm>
            <a:off x="375768" y="973114"/>
            <a:ext cx="6415840" cy="453659"/>
          </a:xfrm>
          <a:prstGeom prst="rect">
            <a:avLst/>
          </a:prstGeom>
          <a:noFill/>
          <a:ln w="9525">
            <a:noFill/>
            <a:miter lim="800000"/>
            <a:headEnd/>
            <a:tailEnd/>
          </a:ln>
        </p:spPr>
      </p:pic>
      <p:pic>
        <p:nvPicPr>
          <p:cNvPr id="5122" name="Picture 2"/>
          <p:cNvPicPr>
            <a:picLocks noChangeAspect="1" noChangeArrowheads="1"/>
          </p:cNvPicPr>
          <p:nvPr/>
        </p:nvPicPr>
        <p:blipFill>
          <a:blip r:embed="rId4" cstate="print"/>
          <a:srcRect l="91"/>
          <a:stretch>
            <a:fillRect/>
          </a:stretch>
        </p:blipFill>
        <p:spPr bwMode="auto">
          <a:xfrm>
            <a:off x="150725" y="2557289"/>
            <a:ext cx="10306162" cy="2705100"/>
          </a:xfrm>
          <a:prstGeom prst="rect">
            <a:avLst/>
          </a:prstGeom>
          <a:noFill/>
          <a:ln w="9525">
            <a:noFill/>
            <a:miter lim="800000"/>
            <a:headEnd/>
            <a:tailEnd/>
          </a:ln>
        </p:spPr>
      </p:pic>
      <p:pic>
        <p:nvPicPr>
          <p:cNvPr id="5123" name="Picture 3"/>
          <p:cNvPicPr>
            <a:picLocks noChangeAspect="1" noChangeArrowheads="1"/>
          </p:cNvPicPr>
          <p:nvPr/>
        </p:nvPicPr>
        <p:blipFill>
          <a:blip r:embed="rId5" cstate="print"/>
          <a:srcRect/>
          <a:stretch>
            <a:fillRect/>
          </a:stretch>
        </p:blipFill>
        <p:spPr bwMode="auto">
          <a:xfrm>
            <a:off x="150837" y="1621185"/>
            <a:ext cx="10306050" cy="933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Behaviour and immunisations</a:t>
            </a:r>
          </a:p>
        </p:txBody>
      </p:sp>
      <p:pic>
        <p:nvPicPr>
          <p:cNvPr id="4098" name="Picture 2"/>
          <p:cNvPicPr>
            <a:picLocks noChangeAspect="1" noChangeArrowheads="1"/>
          </p:cNvPicPr>
          <p:nvPr/>
        </p:nvPicPr>
        <p:blipFill>
          <a:blip r:embed="rId3" cstate="print"/>
          <a:srcRect/>
          <a:stretch>
            <a:fillRect/>
          </a:stretch>
        </p:blipFill>
        <p:spPr bwMode="auto">
          <a:xfrm>
            <a:off x="375768" y="973114"/>
            <a:ext cx="6415840" cy="453659"/>
          </a:xfrm>
          <a:prstGeom prst="rect">
            <a:avLst/>
          </a:prstGeom>
          <a:noFill/>
          <a:ln w="9525">
            <a:noFill/>
            <a:miter lim="800000"/>
            <a:headEnd/>
            <a:tailEnd/>
          </a:ln>
        </p:spPr>
      </p:pic>
      <p:pic>
        <p:nvPicPr>
          <p:cNvPr id="6146" name="Picture 2"/>
          <p:cNvPicPr>
            <a:picLocks noChangeAspect="1" noChangeArrowheads="1"/>
          </p:cNvPicPr>
          <p:nvPr/>
        </p:nvPicPr>
        <p:blipFill>
          <a:blip r:embed="rId4" cstate="print"/>
          <a:srcRect/>
          <a:stretch>
            <a:fillRect/>
          </a:stretch>
        </p:blipFill>
        <p:spPr bwMode="auto">
          <a:xfrm>
            <a:off x="159743" y="2690813"/>
            <a:ext cx="10306050" cy="2181225"/>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a:stretch>
            <a:fillRect/>
          </a:stretch>
        </p:blipFill>
        <p:spPr bwMode="auto">
          <a:xfrm>
            <a:off x="159743" y="1767855"/>
            <a:ext cx="10306050" cy="933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PHW Observatory Powerpoint template3">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PHW Observatory Powerpoint template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W Observatory Powerpoint template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W Observatory Powerpoint template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W Observatory Powerpoint template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W Observatory Powerpoint template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W Observatory Powerpoint template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W Observatory Powerpoint template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W Observatory Powerpoint template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W Observatory Powerpoint template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W Observatory Powerpoint template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W Observatory Powerpoint template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W Observatory Powerpoint template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333</Words>
  <Application>Microsoft Office PowerPoint</Application>
  <PresentationFormat>Custom</PresentationFormat>
  <Paragraphs>66</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Observatory Powerpoint Template</vt:lpstr>
      <vt:lpstr>Health of Children and Young People: Gwynedd </vt:lpstr>
      <vt:lpstr>Copyright</vt:lpstr>
      <vt:lpstr>Instructions to copy a slide</vt:lpstr>
      <vt:lpstr>Using these slides</vt:lpstr>
      <vt:lpstr>Slide 5</vt:lpstr>
      <vt:lpstr>Slide 6</vt:lpstr>
      <vt:lpstr>Slide 7</vt:lpstr>
      <vt:lpstr>Slide 8</vt:lpstr>
      <vt:lpstr>Slide 9</vt:lpstr>
      <vt:lpstr>Slide 10</vt:lpstr>
      <vt:lpstr>Slide 11</vt:lpstr>
    </vt:vector>
  </TitlesOfParts>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2013-03-21T11:26:00Z</dcterms:created>
  <dcterms:modified xsi:type="dcterms:W3CDTF">2013-12-05T10:33:53Z</dcterms:modified>
</cp:coreProperties>
</file>