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32"/>
  </p:notesMasterIdLst>
  <p:handoutMasterIdLst>
    <p:handoutMasterId r:id="rId33"/>
  </p:handoutMasterIdLst>
  <p:sldIdLst>
    <p:sldId id="258" r:id="rId5"/>
    <p:sldId id="321" r:id="rId6"/>
    <p:sldId id="322" r:id="rId7"/>
    <p:sldId id="260" r:id="rId8"/>
    <p:sldId id="309" r:id="rId9"/>
    <p:sldId id="350" r:id="rId10"/>
    <p:sldId id="310" r:id="rId11"/>
    <p:sldId id="349" r:id="rId12"/>
    <p:sldId id="312" r:id="rId13"/>
    <p:sldId id="348" r:id="rId14"/>
    <p:sldId id="313" r:id="rId15"/>
    <p:sldId id="347" r:id="rId16"/>
    <p:sldId id="314" r:id="rId17"/>
    <p:sldId id="346" r:id="rId18"/>
    <p:sldId id="315" r:id="rId19"/>
    <p:sldId id="345" r:id="rId20"/>
    <p:sldId id="316" r:id="rId21"/>
    <p:sldId id="344" r:id="rId22"/>
    <p:sldId id="317" r:id="rId23"/>
    <p:sldId id="343" r:id="rId24"/>
    <p:sldId id="318" r:id="rId25"/>
    <p:sldId id="342" r:id="rId26"/>
    <p:sldId id="319" r:id="rId27"/>
    <p:sldId id="341" r:id="rId28"/>
    <p:sldId id="320" r:id="rId29"/>
    <p:sldId id="340" r:id="rId30"/>
    <p:sldId id="338" r:id="rId31"/>
  </p:sldIdLst>
  <p:sldSz cx="10688638" cy="7562850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423F74"/>
    <a:srgbClr val="6666FF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5" autoAdjust="0"/>
    <p:restoredTop sz="91358" autoAdjust="0"/>
  </p:normalViewPr>
  <p:slideViewPr>
    <p:cSldViewPr>
      <p:cViewPr varScale="1">
        <p:scale>
          <a:sx n="92" d="100"/>
          <a:sy n="92" d="100"/>
        </p:scale>
        <p:origin x="1872" y="96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7.xml"/><Relationship Id="rId3" Type="http://schemas.openxmlformats.org/officeDocument/2006/relationships/slide" Target="slides/slide7.xml"/><Relationship Id="rId7" Type="http://schemas.openxmlformats.org/officeDocument/2006/relationships/slide" Target="slides/slide15.xml"/><Relationship Id="rId12" Type="http://schemas.openxmlformats.org/officeDocument/2006/relationships/slide" Target="slides/slide25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13.xml"/><Relationship Id="rId11" Type="http://schemas.openxmlformats.org/officeDocument/2006/relationships/slide" Target="slides/slide23.xml"/><Relationship Id="rId5" Type="http://schemas.openxmlformats.org/officeDocument/2006/relationships/slide" Target="slides/slide11.xml"/><Relationship Id="rId10" Type="http://schemas.openxmlformats.org/officeDocument/2006/relationships/slide" Target="slides/slide21.xml"/><Relationship Id="rId4" Type="http://schemas.openxmlformats.org/officeDocument/2006/relationships/slide" Target="slides/slide9.xml"/><Relationship Id="rId9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362680-2A19-43FF-A416-8BBA20DC2C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6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6763" y="744538"/>
            <a:ext cx="52609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039" y="4717972"/>
            <a:ext cx="4982422" cy="44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6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43C5D3D-FCBD-4BC3-B584-CEE592F214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848771-91BB-4357-A5FE-F1218C0285CA}" type="slidenum">
              <a:rPr lang="en-GB"/>
              <a:pPr/>
              <a:t>1</a:t>
            </a:fld>
            <a:endParaRPr lang="en-GB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3C5D3D-FCBD-4BC3-B584-CEE592F2144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447800"/>
            <a:ext cx="9085263" cy="3835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healthwalesobservatory.wales.nhs.uk/cardiovascular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publichealthwalesobservatory.wales.nhs.uk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/>
          </a:p>
        </p:txBody>
      </p:sp>
      <p:pic>
        <p:nvPicPr>
          <p:cNvPr id="4099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1587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Grp="1" noChangeArrowheads="1"/>
          </p:cNvSpPr>
          <p:nvPr>
            <p:ph type="title"/>
          </p:nvPr>
        </p:nvSpPr>
        <p:spPr>
          <a:xfrm>
            <a:off x="592138" y="4285481"/>
            <a:ext cx="9610725" cy="2520280"/>
          </a:xfrm>
          <a:noFill/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chemeClr val="bg1"/>
                </a:solidFill>
              </a:rPr>
              <a:t>Cardiovascular disease indicators: charts by health board and local authority </a:t>
            </a:r>
            <a:endParaRPr lang="en-GB" sz="4000" dirty="0" smtClean="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28650" y="37099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August 2013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CVD_image_low_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6567" y="901105"/>
            <a:ext cx="2277518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253033"/>
            <a:ext cx="4928082" cy="2160240"/>
          </a:xfrm>
        </p:spPr>
        <p:txBody>
          <a:bodyPr/>
          <a:lstStyle/>
          <a:p>
            <a:pPr eaLnBrk="1" hangingPunct="1">
              <a:defRPr/>
            </a:pP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3200" dirty="0" smtClean="0"/>
              <a:t>Patients with CHD on GP practice registers, 2012</a:t>
            </a:r>
            <a:br>
              <a:rPr lang="en-GB" sz="3200" dirty="0" smtClean="0"/>
            </a:br>
            <a:r>
              <a:rPr lang="en-GB" sz="1600" dirty="0" smtClean="0"/>
              <a:t>Age-standardised percentage, persons, all ages,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296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(QOF) Audit + (NWIS) </a:t>
            </a:r>
            <a:endParaRPr lang="en-GB" sz="9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9547" b="5115"/>
          <a:stretch>
            <a:fillRect/>
          </a:stretch>
        </p:blipFill>
        <p:spPr bwMode="auto">
          <a:xfrm>
            <a:off x="5211005" y="465277"/>
            <a:ext cx="4044564" cy="5548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Patients with hypertension on GP practice registers, 2012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Age-standardised percentage,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(QOF) Audit + (NWIS)</a:t>
            </a:r>
            <a:endParaRPr lang="en-GB" sz="1100" dirty="0">
              <a:latin typeface="+mn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t="17574" r="3870" b="10913"/>
          <a:stretch>
            <a:fillRect/>
          </a:stretch>
        </p:blipFill>
        <p:spPr bwMode="auto">
          <a:xfrm>
            <a:off x="2059360" y="1909217"/>
            <a:ext cx="648681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613073"/>
            <a:ext cx="4928082" cy="2232248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Patients with hypertension on GP practice registers, 2012</a:t>
            </a:r>
            <a:br>
              <a:rPr lang="en-GB" sz="3200" dirty="0" smtClean="0"/>
            </a:br>
            <a:r>
              <a:rPr lang="en-GB" sz="1600" dirty="0" smtClean="0"/>
              <a:t>Age-standardised percentage, persons, all ages,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296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(QOF) Audit + (NWIS) </a:t>
            </a:r>
            <a:endParaRPr lang="en-GB" sz="9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8954" b="5180"/>
          <a:stretch>
            <a:fillRect/>
          </a:stretch>
        </p:blipFill>
        <p:spPr bwMode="auto">
          <a:xfrm>
            <a:off x="5272311" y="469057"/>
            <a:ext cx="4310914" cy="563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Patients with stroke on GP practice registers, 2012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Age-standardised percentage,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(QOF) Audit + (NWIS)</a:t>
            </a:r>
            <a:endParaRPr lang="en-GB" sz="1100" dirty="0">
              <a:latin typeface="+mn-lt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t="15871" r="1075" b="12616"/>
          <a:stretch>
            <a:fillRect/>
          </a:stretch>
        </p:blipFill>
        <p:spPr bwMode="auto">
          <a:xfrm>
            <a:off x="2031951" y="1837209"/>
            <a:ext cx="703952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325041"/>
            <a:ext cx="4928082" cy="2088232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Patients with stroke on GP practice registers, 2012</a:t>
            </a:r>
            <a:br>
              <a:rPr lang="en-GB" sz="3200" dirty="0" smtClean="0"/>
            </a:br>
            <a:r>
              <a:rPr lang="en-GB" sz="1600" dirty="0" smtClean="0"/>
              <a:t>Age-standardised percentage, persons, all ages, Wales local authorities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344319" y="62296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(QOF) Audit + (NWIS) </a:t>
            </a:r>
            <a:endParaRPr lang="en-GB" sz="900" dirty="0"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t="9145" b="4589"/>
          <a:stretch>
            <a:fillRect/>
          </a:stretch>
        </p:blipFill>
        <p:spPr bwMode="auto">
          <a:xfrm>
            <a:off x="5632351" y="397049"/>
            <a:ext cx="4148582" cy="575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Stroke emergency admissions,</a:t>
            </a:r>
            <a:r>
              <a:rPr lang="en-GB" sz="3200" kern="0" dirty="0" smtClean="0">
                <a:solidFill>
                  <a:srgbClr val="423F74"/>
                </a:solidFill>
                <a:latin typeface="+mj-lt"/>
              </a:rPr>
              <a:t> 2009/10-2011/12</a:t>
            </a:r>
            <a:endParaRPr lang="en-GB" sz="3200" kern="0" dirty="0" smtClean="0">
              <a:solidFill>
                <a:srgbClr val="423F74"/>
              </a:solidFill>
              <a:latin typeface="+mj-lt"/>
              <a:ea typeface="+mj-ea"/>
              <a:cs typeface="+mj-cs"/>
            </a:endParaRP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PEDW (NWIS) &amp; MYE (ONS)</a:t>
            </a:r>
            <a:endParaRPr lang="en-GB" sz="1100" dirty="0">
              <a:latin typeface="+mn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17574" r="1076" b="10913"/>
          <a:stretch>
            <a:fillRect/>
          </a:stretch>
        </p:blipFill>
        <p:spPr bwMode="auto">
          <a:xfrm>
            <a:off x="2031951" y="1909217"/>
            <a:ext cx="691815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541065"/>
            <a:ext cx="4928082" cy="1872208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Stroke emergency admissions, 2009/10-2011/12</a:t>
            </a:r>
            <a:br>
              <a:rPr lang="en-GB" sz="3200" dirty="0" smtClean="0"/>
            </a:br>
            <a:r>
              <a:rPr lang="en-GB" sz="1600" dirty="0" smtClean="0"/>
              <a:t>European age-standardised rate per 100,000, persons, all ages,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407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PEDW (NWIS) &amp; MYE (ONS) </a:t>
            </a:r>
            <a:endParaRPr lang="en-GB" sz="900" dirty="0"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t="9145" b="5516"/>
          <a:stretch>
            <a:fillRect/>
          </a:stretch>
        </p:blipFill>
        <p:spPr bwMode="auto">
          <a:xfrm>
            <a:off x="5449301" y="397049"/>
            <a:ext cx="414679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CHD emergency admissions, 2009/10-2011/12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PEDW (NWIS) &amp; MYE (ONS)</a:t>
            </a:r>
            <a:endParaRPr lang="en-GB" sz="1100" dirty="0">
              <a:latin typeface="+mn-lt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t="15871" r="1076" b="10913"/>
          <a:stretch>
            <a:fillRect/>
          </a:stretch>
        </p:blipFill>
        <p:spPr bwMode="auto">
          <a:xfrm>
            <a:off x="2103959" y="1938517"/>
            <a:ext cx="6709028" cy="407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469057"/>
            <a:ext cx="4928082" cy="2232248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CHD emergency admissions, 2009/10-2011/12</a:t>
            </a:r>
            <a:br>
              <a:rPr lang="en-GB" sz="3200" dirty="0" smtClean="0"/>
            </a:br>
            <a:r>
              <a:rPr lang="en-GB" sz="1600" dirty="0" smtClean="0"/>
              <a:t>European age-standardised rate per 100,000, persons, all ages,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407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PEDW (NWIS) &amp; MYE (ONS) </a:t>
            </a:r>
            <a:endParaRPr lang="en-GB" sz="900" dirty="0">
              <a:latin typeface="+mn-lt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t="9145" b="5516"/>
          <a:stretch>
            <a:fillRect/>
          </a:stretch>
        </p:blipFill>
        <p:spPr bwMode="auto">
          <a:xfrm>
            <a:off x="5344319" y="397049"/>
            <a:ext cx="4251773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13740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Revascularisation rates, 2009/10-2011/12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PEDW (NWIS) &amp; MYE (ONS)</a:t>
            </a:r>
            <a:endParaRPr lang="en-GB" sz="1100" dirty="0">
              <a:latin typeface="+mn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t="15871" r="2474" b="10913"/>
          <a:stretch>
            <a:fillRect/>
          </a:stretch>
        </p:blipFill>
        <p:spPr bwMode="auto">
          <a:xfrm>
            <a:off x="1832019" y="1542688"/>
            <a:ext cx="7256715" cy="447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Observatory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Observatory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Observatory.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397049"/>
            <a:ext cx="4928082" cy="2232248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Revascularisation rates, 2009/10-2011/12</a:t>
            </a:r>
            <a:br>
              <a:rPr lang="en-GB" sz="3200" dirty="0" smtClean="0"/>
            </a:br>
            <a:r>
              <a:rPr lang="en-GB" sz="1600" dirty="0" smtClean="0"/>
              <a:t>European age-standardised rate per 100,000, persons, all ages,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407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PEDW (NWIS) &amp; MYE (ONS) </a:t>
            </a:r>
            <a:endParaRPr lang="en-GB" sz="900" dirty="0"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t="10073" b="4589"/>
          <a:stretch>
            <a:fillRect/>
          </a:stretch>
        </p:blipFill>
        <p:spPr bwMode="auto">
          <a:xfrm>
            <a:off x="5416327" y="364569"/>
            <a:ext cx="4248472" cy="582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Angiography rates, </a:t>
            </a:r>
            <a:r>
              <a:rPr lang="en-GB" sz="3200" kern="0" dirty="0" smtClean="0">
                <a:solidFill>
                  <a:srgbClr val="423F74"/>
                </a:solidFill>
                <a:latin typeface="+mj-lt"/>
              </a:rPr>
              <a:t>2009/10-2011/12 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PEDW (NWIS) &amp; MYE (ONS)</a:t>
            </a:r>
            <a:endParaRPr lang="en-GB" sz="1100" dirty="0"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7574" r="1076" b="12616"/>
          <a:stretch>
            <a:fillRect/>
          </a:stretch>
        </p:blipFill>
        <p:spPr bwMode="auto">
          <a:xfrm>
            <a:off x="1772362" y="1549177"/>
            <a:ext cx="758421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407102"/>
            <a:ext cx="4928082" cy="1800200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Angiography rates, 2009/10-2011/12 </a:t>
            </a:r>
            <a:br>
              <a:rPr lang="en-GB" sz="3200" dirty="0" smtClean="0"/>
            </a:br>
            <a:r>
              <a:rPr lang="en-GB" sz="1600" dirty="0" smtClean="0"/>
              <a:t>European age-standardised rate per 100,000, persons, all ages,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407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PEDW (NWIS) &amp; MYE (ONS) </a:t>
            </a:r>
            <a:endParaRPr lang="en-GB" sz="900" dirty="0">
              <a:latin typeface="+mn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t="9145" b="5516"/>
          <a:stretch>
            <a:fillRect/>
          </a:stretch>
        </p:blipFill>
        <p:spPr bwMode="auto">
          <a:xfrm>
            <a:off x="5344318" y="397049"/>
            <a:ext cx="4199283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CVD mortality under 75, 2009-2011 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(adjusted for coding change, </a:t>
            </a:r>
            <a:r>
              <a:rPr lang="en-GB" sz="1600" kern="0" dirty="0" smtClean="0">
                <a:solidFill>
                  <a:srgbClr val="423F74"/>
                </a:solidFill>
                <a:latin typeface="+mj-lt"/>
              </a:rPr>
              <a:t> 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</a:rPr>
              <a:t>ICD-10 I00-I99</a:t>
            </a: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), persons,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8215" y="6085681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ADDE  &amp; MYE (ONS)</a:t>
            </a:r>
            <a:endParaRPr lang="en-GB" sz="1100" dirty="0"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7574" r="2473" b="10913"/>
          <a:stretch>
            <a:fillRect/>
          </a:stretch>
        </p:blipFill>
        <p:spPr bwMode="auto">
          <a:xfrm>
            <a:off x="1809758" y="1621184"/>
            <a:ext cx="7299056" cy="439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1751" y="397049"/>
            <a:ext cx="5760640" cy="1944216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CVD mortality under 75, 2009-2011 </a:t>
            </a:r>
            <a:br>
              <a:rPr lang="en-GB" sz="3200" dirty="0" smtClean="0"/>
            </a:br>
            <a:r>
              <a:rPr lang="en-GB" sz="1600" dirty="0" smtClean="0"/>
              <a:t>European age-standardised rate per 100,000, (adjusted for coding change, ICD-10 I00-I99), persons, Wales local authorities</a:t>
            </a:r>
            <a:endParaRPr lang="en-GB" sz="16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 t="8619" b="5115"/>
          <a:stretch>
            <a:fillRect/>
          </a:stretch>
        </p:blipFill>
        <p:spPr bwMode="auto">
          <a:xfrm>
            <a:off x="5844021" y="397049"/>
            <a:ext cx="4180818" cy="57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56287" y="6206251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ADDE  &amp; MYE (ONS)</a:t>
            </a:r>
            <a:endParaRPr lang="en-GB" sz="1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0"/>
            <a:ext cx="10369152" cy="154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Stroke mortality, 2009-2011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European age-standardised rate per 100,000, adjusted for coding change,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8215" y="6085681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ADDE  &amp; MYE (ONS)</a:t>
            </a:r>
            <a:endParaRPr lang="en-GB" sz="1100" dirty="0">
              <a:latin typeface="+mn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t="15871" r="2473" b="12616"/>
          <a:stretch>
            <a:fillRect/>
          </a:stretch>
        </p:blipFill>
        <p:spPr bwMode="auto">
          <a:xfrm>
            <a:off x="1671911" y="1491184"/>
            <a:ext cx="7395421" cy="445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759" y="469057"/>
            <a:ext cx="4928082" cy="2016224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Stroke mortality, 2009-2011</a:t>
            </a:r>
            <a:br>
              <a:rPr lang="en-GB" sz="3200" dirty="0" smtClean="0"/>
            </a:br>
            <a:r>
              <a:rPr lang="en-GB" sz="1600" dirty="0" smtClean="0"/>
              <a:t>European age-standardised rate per 100,000, adjusted for coding change, persons, all ages, Wales local authorities</a:t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t="9547" b="4187"/>
          <a:stretch>
            <a:fillRect/>
          </a:stretch>
        </p:blipFill>
        <p:spPr bwMode="auto">
          <a:xfrm>
            <a:off x="5344319" y="469057"/>
            <a:ext cx="4187036" cy="580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84279" y="6206251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ADDE  &amp; MYE (ONS)</a:t>
            </a:r>
            <a:endParaRPr lang="en-GB" sz="1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5510" y="1621185"/>
            <a:ext cx="10153128" cy="475252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Cardiovascular disease web resource</a:t>
            </a:r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data download for charts in this presentation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web pages with information on CVD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interactive data file with CVD indicators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PowerPoint file for CVD indicator charts</a:t>
            </a:r>
            <a:b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technical guide for CVD indicators</a:t>
            </a:r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hlinkClick r:id="rId3"/>
              </a:rPr>
              <a:t>www.publichealthwalesobservatory.wales.nhs.uk/cardiovascular</a:t>
            </a:r>
            <a:r>
              <a:rPr lang="en-GB" sz="2400" dirty="0" smtClean="0">
                <a:latin typeface="+mn-lt"/>
              </a:rPr>
              <a:t/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latin typeface="+mn-lt"/>
              </a:rPr>
              <a:t/>
            </a:r>
            <a:br>
              <a:rPr lang="en-GB" sz="2400" dirty="0" smtClean="0">
                <a:latin typeface="+mn-lt"/>
              </a:rPr>
            </a:br>
            <a:r>
              <a:rPr lang="en-GB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Health Wales Observatory</a:t>
            </a:r>
            <a:r>
              <a:rPr lang="en-GB" sz="2800" dirty="0" smtClean="0">
                <a:latin typeface="+mn-lt"/>
              </a:rPr>
              <a:t/>
            </a:r>
            <a:br>
              <a:rPr lang="en-GB" sz="2800" dirty="0" smtClean="0">
                <a:latin typeface="+mn-lt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Web: </a:t>
            </a:r>
            <a:r>
              <a:rPr lang="en-GB" sz="2400" dirty="0" smtClean="0">
                <a:latin typeface="+mn-lt"/>
                <a:hlinkClick r:id="rId4"/>
              </a:rPr>
              <a:t>www.publichealthwalesobservatory.wales.nhs.uk</a:t>
            </a:r>
            <a:r>
              <a:rPr lang="en-GB" sz="2400" dirty="0" smtClean="0">
                <a:latin typeface="+mn-lt"/>
              </a:rPr>
              <a:t/>
            </a:r>
            <a:br>
              <a:rPr lang="en-GB" sz="2400" dirty="0" smtClean="0">
                <a:latin typeface="+mn-lt"/>
              </a:rPr>
            </a:b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Email: publichealthwalesobservatory@wales.nhs.uk</a:t>
            </a: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91791" y="109017"/>
            <a:ext cx="93610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44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Further information</a:t>
            </a:r>
          </a:p>
        </p:txBody>
      </p:sp>
      <p:pic>
        <p:nvPicPr>
          <p:cNvPr id="6" name="Picture 5" descr="CVD_image_low_r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92591" y="325041"/>
            <a:ext cx="2277518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799"/>
            <a:ext cx="9085263" cy="4853905"/>
          </a:xfrm>
        </p:spPr>
        <p:txBody>
          <a:bodyPr/>
          <a:lstStyle/>
          <a:p>
            <a:pPr eaLnBrk="1" hangingPunct="1"/>
            <a:r>
              <a:rPr lang="en-GB" sz="3200" dirty="0" smtClean="0"/>
              <a:t>These slides are a resource to demonstrate examples of findings from ‘CVD Webpage's’ published by the Public Health Wales Observatory. </a:t>
            </a:r>
          </a:p>
          <a:p>
            <a:pPr eaLnBrk="1" hangingPunct="1"/>
            <a:r>
              <a:rPr lang="en-GB" sz="3200" dirty="0" smtClean="0"/>
              <a:t>The presentation can be used as a whole or as individual slides.</a:t>
            </a:r>
          </a:p>
          <a:p>
            <a:pPr eaLnBrk="1" hangingPunct="1"/>
            <a:r>
              <a:rPr lang="en-GB" sz="3200" dirty="0" smtClean="0"/>
              <a:t>Please acknowledge the work of the Public Health Wales Observatory when using these slides. 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280963"/>
            <a:ext cx="10369152" cy="191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endParaRPr lang="en-GB" sz="3200" dirty="0" smtClean="0">
              <a:solidFill>
                <a:srgbClr val="423F7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24239" y="6157689"/>
            <a:ext cx="648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Welsh Health Survey (WG</a:t>
            </a:r>
            <a:r>
              <a:rPr lang="en-GB" sz="1100" dirty="0" smtClean="0">
                <a:latin typeface="+mn-lt"/>
              </a:rPr>
              <a:t>)</a:t>
            </a:r>
            <a:endParaRPr lang="en-GB" sz="11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5767" y="325041"/>
            <a:ext cx="9577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423F74"/>
                </a:solidFill>
                <a:latin typeface="+mj-lt"/>
              </a:rPr>
              <a:t>Adults who smoke, 2010-2011</a:t>
            </a:r>
            <a:r>
              <a:rPr lang="en-GB" sz="3600" dirty="0" smtClean="0">
                <a:solidFill>
                  <a:srgbClr val="423F74"/>
                </a:solidFill>
                <a:latin typeface="+mj-lt"/>
              </a:rPr>
              <a:t/>
            </a:r>
            <a:br>
              <a:rPr lang="en-GB" sz="3600" dirty="0" smtClean="0">
                <a:solidFill>
                  <a:srgbClr val="423F74"/>
                </a:solidFill>
                <a:latin typeface="+mj-lt"/>
              </a:rPr>
            </a:br>
            <a:r>
              <a:rPr lang="en-GB" sz="1600" dirty="0" smtClean="0">
                <a:solidFill>
                  <a:srgbClr val="423F74"/>
                </a:solidFill>
                <a:latin typeface="+mj-lt"/>
              </a:rPr>
              <a:t>Age-standardised percentage, persons, age 16+, Wales health boards</a:t>
            </a:r>
            <a:endParaRPr lang="en-GB" sz="16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5871" r="1076" b="10994"/>
          <a:stretch>
            <a:fillRect/>
          </a:stretch>
        </p:blipFill>
        <p:spPr bwMode="auto">
          <a:xfrm>
            <a:off x="1506559" y="1405161"/>
            <a:ext cx="735815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2222" y="138087"/>
            <a:ext cx="4928082" cy="2203178"/>
          </a:xfrm>
        </p:spPr>
        <p:txBody>
          <a:bodyPr/>
          <a:lstStyle/>
          <a:p>
            <a:r>
              <a:rPr lang="en-GB" sz="3200" dirty="0" smtClean="0"/>
              <a:t>Adults who smoke, 2010-2011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1600" dirty="0" smtClean="0"/>
              <a:t>Age-standardised percentage, persons, age 16+,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73598" y="62407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Welsh Health Survey (WG) </a:t>
            </a:r>
            <a:endParaRPr lang="en-GB" sz="9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9145" b="5516"/>
          <a:stretch>
            <a:fillRect/>
          </a:stretch>
        </p:blipFill>
        <p:spPr bwMode="auto">
          <a:xfrm>
            <a:off x="5272311" y="253033"/>
            <a:ext cx="435675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253033"/>
            <a:ext cx="10369152" cy="234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Adults who reported being obese, 2010-2011</a:t>
            </a:r>
            <a:r>
              <a:rPr lang="en-GB" sz="3200" dirty="0" smtClean="0">
                <a:solidFill>
                  <a:srgbClr val="423F74"/>
                </a:solidFill>
              </a:rPr>
              <a:t> </a:t>
            </a:r>
          </a:p>
          <a:p>
            <a:pPr defTabSz="1042988" eaLnBrk="1" hangingPunct="1">
              <a:defRPr/>
            </a:pPr>
            <a:r>
              <a:rPr lang="en-GB" sz="1600" dirty="0" smtClean="0">
                <a:solidFill>
                  <a:srgbClr val="423F74"/>
                </a:solidFill>
                <a:latin typeface="+mj-lt"/>
              </a:rPr>
              <a:t>Age-standardised percentage, persons, Body Mass Index &gt;=30, age 16+, Wales health boards</a:t>
            </a:r>
            <a:endParaRPr lang="en-GB" sz="1600" kern="0" dirty="0" smtClean="0">
              <a:solidFill>
                <a:srgbClr val="423F74"/>
              </a:solidFill>
              <a:latin typeface="+mj-lt"/>
              <a:ea typeface="+mj-ea"/>
              <a:cs typeface="+mj-cs"/>
            </a:endParaRPr>
          </a:p>
          <a:p>
            <a:pPr defTabSz="1042988" eaLnBrk="1" hangingPunct="1">
              <a:defRPr/>
            </a:pP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4239" y="6157689"/>
            <a:ext cx="648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Welsh Health Survey (WG</a:t>
            </a:r>
            <a:r>
              <a:rPr lang="en-GB" sz="1100" dirty="0" smtClean="0">
                <a:latin typeface="+mn-lt"/>
              </a:rPr>
              <a:t>)</a:t>
            </a:r>
            <a:endParaRPr lang="en-GB" sz="1100" dirty="0"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5871" r="3871" b="10913"/>
          <a:stretch>
            <a:fillRect/>
          </a:stretch>
        </p:blipFill>
        <p:spPr bwMode="auto">
          <a:xfrm>
            <a:off x="1743918" y="1837209"/>
            <a:ext cx="6681559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5767" y="325041"/>
            <a:ext cx="4928082" cy="2160240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/>
              <a:t>Adults who reported being obese, 2010-2011 </a:t>
            </a:r>
            <a:br>
              <a:rPr lang="en-GB" sz="3200" dirty="0" smtClean="0"/>
            </a:br>
            <a:r>
              <a:rPr lang="en-GB" sz="1600" dirty="0" smtClean="0"/>
              <a:t>Age-standardised percentage, persons, Body Mass Index &gt;=30, age 16+, Wales local authorities</a:t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120183" y="6229697"/>
            <a:ext cx="5715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Welsh Health Survey (WG) </a:t>
            </a:r>
            <a:endParaRPr lang="en-GB" sz="9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9145" b="5516"/>
          <a:stretch>
            <a:fillRect/>
          </a:stretch>
        </p:blipFill>
        <p:spPr bwMode="auto">
          <a:xfrm>
            <a:off x="5272311" y="325041"/>
            <a:ext cx="4320480" cy="592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19486" y="181025"/>
            <a:ext cx="1036915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defTabSz="1042988" eaLnBrk="1" hangingPunct="1">
              <a:defRPr/>
            </a:pPr>
            <a:r>
              <a:rPr lang="en-GB" sz="32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Patients with CHD on GP practice registers, 2012</a:t>
            </a:r>
          </a:p>
          <a:p>
            <a:pPr defTabSz="1042988" eaLnBrk="1" hangingPunct="1">
              <a:defRPr/>
            </a:pPr>
            <a:r>
              <a:rPr lang="en-GB" sz="1600" kern="0" dirty="0" smtClean="0">
                <a:solidFill>
                  <a:srgbClr val="423F74"/>
                </a:solidFill>
                <a:latin typeface="+mj-lt"/>
                <a:ea typeface="+mj-ea"/>
                <a:cs typeface="+mj-cs"/>
              </a:rPr>
              <a:t>Age-standardised percentage, persons, all ages, Wales health boards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68255" y="6157689"/>
            <a:ext cx="6480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(QOF) Audit + (NWIS)</a:t>
            </a:r>
            <a:endParaRPr lang="en-GB" sz="1100" dirty="0">
              <a:latin typeface="+mn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t="15871" r="2473" b="10913"/>
          <a:stretch>
            <a:fillRect/>
          </a:stretch>
        </p:blipFill>
        <p:spPr bwMode="auto">
          <a:xfrm>
            <a:off x="1959944" y="1876775"/>
            <a:ext cx="6480720" cy="399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Observatory Powerpoint Template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bservatory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servatory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servatory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847B7A-EEC7-4571-97C4-2DEB44EA76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06F2E0-9126-4B69-987C-06568EC5B2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05A5D5-CF79-4EE7-A441-FE14F52D9124}">
  <ds:schemaRefs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1285</Words>
  <Application>Microsoft Office PowerPoint</Application>
  <PresentationFormat>Custom</PresentationFormat>
  <Paragraphs>137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ＭＳ Ｐゴシック</vt:lpstr>
      <vt:lpstr>Arial</vt:lpstr>
      <vt:lpstr>Verdana</vt:lpstr>
      <vt:lpstr>Verdana Bold</vt:lpstr>
      <vt:lpstr>Observatory Powerpoint Template</vt:lpstr>
      <vt:lpstr>Cardiovascular disease indicators: charts by health board and local authority </vt:lpstr>
      <vt:lpstr>Copyright</vt:lpstr>
      <vt:lpstr>Instructions to copy a slide</vt:lpstr>
      <vt:lpstr>Using these slides</vt:lpstr>
      <vt:lpstr>PowerPoint Presentation</vt:lpstr>
      <vt:lpstr>Adults who smoke, 2010-2011 Age-standardised percentage, persons, age 16+, Wales local authorities </vt:lpstr>
      <vt:lpstr>PowerPoint Presentation</vt:lpstr>
      <vt:lpstr>Adults who reported being obese, 2010-2011  Age-standardised percentage, persons, Body Mass Index &gt;=30, age 16+, Wales local authorities </vt:lpstr>
      <vt:lpstr>PowerPoint Presentation</vt:lpstr>
      <vt:lpstr> Patients with CHD on GP practice registers, 2012 Age-standardised percentage, persons, all ages, Wales local authorities </vt:lpstr>
      <vt:lpstr>PowerPoint Presentation</vt:lpstr>
      <vt:lpstr>Patients with hypertension on GP practice registers, 2012 Age-standardised percentage, persons, all ages, Wales local authorities </vt:lpstr>
      <vt:lpstr>PowerPoint Presentation</vt:lpstr>
      <vt:lpstr>Patients with stroke on GP practice registers, 2012 Age-standardised percentage, persons, all ages, Wales local authorities</vt:lpstr>
      <vt:lpstr>PowerPoint Presentation</vt:lpstr>
      <vt:lpstr>Stroke emergency admissions, 2009/10-2011/12 European age-standardised rate per 100,000, persons, all ages, Wales local authorities </vt:lpstr>
      <vt:lpstr>PowerPoint Presentation</vt:lpstr>
      <vt:lpstr>CHD emergency admissions, 2009/10-2011/12 European age-standardised rate per 100,000, persons, all ages, Wales local authorities </vt:lpstr>
      <vt:lpstr>PowerPoint Presentation</vt:lpstr>
      <vt:lpstr>Revascularisation rates, 2009/10-2011/12 European age-standardised rate per 100,000, persons, all ages, Wales local authorities </vt:lpstr>
      <vt:lpstr>PowerPoint Presentation</vt:lpstr>
      <vt:lpstr>Angiography rates, 2009/10-2011/12  European age-standardised rate per 100,000, persons, all ages, Wales local authorities </vt:lpstr>
      <vt:lpstr>PowerPoint Presentation</vt:lpstr>
      <vt:lpstr>CVD mortality under 75, 2009-2011  European age-standardised rate per 100,000, (adjusted for coding change, ICD-10 I00-I99), persons, Wales local authorities</vt:lpstr>
      <vt:lpstr>PowerPoint Presentation</vt:lpstr>
      <vt:lpstr>Stroke mortality, 2009-2011 European age-standardised rate per 100,000, adjusted for coding change, persons, all ages, Wales local authorities  </vt:lpstr>
      <vt:lpstr> Cardiovascular disease web resource    - data download for charts in this presentation     - web pages with information on CVD     - interactive data file with CVD indicators     - PowerPoint file for CVD indicator charts     - technical guide for CVD indicators www.publichealthwalesobservatory.wales.nhs.uk/cardiovascular  Public Health Wales Observatory Web: www.publichealthwalesobservatory.wales.nhs.uk Email: publichealthwalesobservatory@wales.nhs.uk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2013-11-08T14:54:56Z</dcterms:created>
  <dcterms:modified xsi:type="dcterms:W3CDTF">2021-07-28T14:18:26Z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