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50" r:id="rId4"/>
  </p:sldMasterIdLst>
  <p:notesMasterIdLst>
    <p:notesMasterId r:id="rId17"/>
  </p:notesMasterIdLst>
  <p:handoutMasterIdLst>
    <p:handoutMasterId r:id="rId18"/>
  </p:handoutMasterIdLst>
  <p:sldIdLst>
    <p:sldId id="258" r:id="rId5"/>
    <p:sldId id="321" r:id="rId6"/>
    <p:sldId id="322" r:id="rId7"/>
    <p:sldId id="260" r:id="rId8"/>
    <p:sldId id="309" r:id="rId9"/>
    <p:sldId id="310" r:id="rId10"/>
    <p:sldId id="312" r:id="rId11"/>
    <p:sldId id="313" r:id="rId12"/>
    <p:sldId id="314" r:id="rId13"/>
    <p:sldId id="315" r:id="rId14"/>
    <p:sldId id="338" r:id="rId15"/>
    <p:sldId id="337" r:id="rId16"/>
  </p:sldIdLst>
  <p:sldSz cx="10688638" cy="7562850"/>
  <p:notesSz cx="6794500" cy="99314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2">
          <p15:clr>
            <a:srgbClr val="A4A3A4"/>
          </p15:clr>
        </p15:guide>
        <p15:guide id="2" pos="336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3F74"/>
    <a:srgbClr val="6666FF"/>
    <a:srgbClr val="0033CC"/>
    <a:srgbClr val="8CC6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95" autoAdjust="0"/>
    <p:restoredTop sz="86026" autoAdjust="0"/>
  </p:normalViewPr>
  <p:slideViewPr>
    <p:cSldViewPr>
      <p:cViewPr varScale="1">
        <p:scale>
          <a:sx n="87" d="100"/>
          <a:sy n="87" d="100"/>
        </p:scale>
        <p:origin x="2046" y="84"/>
      </p:cViewPr>
      <p:guideLst>
        <p:guide orient="horz" pos="2382"/>
        <p:guide pos="3366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11.xml"/><Relationship Id="rId3" Type="http://schemas.openxmlformats.org/officeDocument/2006/relationships/slide" Target="slides/slide6.xml"/><Relationship Id="rId7" Type="http://schemas.openxmlformats.org/officeDocument/2006/relationships/slide" Target="slides/slide10.xml"/><Relationship Id="rId2" Type="http://schemas.openxmlformats.org/officeDocument/2006/relationships/slide" Target="slides/slide5.xml"/><Relationship Id="rId1" Type="http://schemas.openxmlformats.org/officeDocument/2006/relationships/slide" Target="slides/slide4.xml"/><Relationship Id="rId6" Type="http://schemas.openxmlformats.org/officeDocument/2006/relationships/slide" Target="slides/slide9.xml"/><Relationship Id="rId5" Type="http://schemas.openxmlformats.org/officeDocument/2006/relationships/slide" Target="slides/slide8.xml"/><Relationship Id="rId4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024" cy="497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7890" y="0"/>
            <a:ext cx="2945024" cy="497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2766"/>
            <a:ext cx="2945024" cy="497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7890" y="9432766"/>
            <a:ext cx="2945024" cy="497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6E362680-2A19-43FF-A416-8BBA20DC2CC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024" cy="497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476" y="0"/>
            <a:ext cx="2945024" cy="497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66763" y="744538"/>
            <a:ext cx="5260975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039" y="4717972"/>
            <a:ext cx="4982422" cy="4468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355"/>
            <a:ext cx="2945024" cy="497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476" y="9434355"/>
            <a:ext cx="2945024" cy="497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D43C5D3D-FCBD-4BC3-B584-CEE592F2144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C848771-91BB-4357-A5FE-F1218C0285CA}" type="slidenum">
              <a:rPr lang="en-GB"/>
              <a:pPr/>
              <a:t>1</a:t>
            </a:fld>
            <a:endParaRPr lang="en-GB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3C5D3D-FCBD-4BC3-B584-CEE592F21443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3C5D3D-FCBD-4BC3-B584-CEE592F21443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3C5D3D-FCBD-4BC3-B584-CEE592F21443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3C5D3D-FCBD-4BC3-B584-CEE592F21443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3C5D3D-FCBD-4BC3-B584-CEE592F21443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3C5D3D-FCBD-4BC3-B584-CEE592F21443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3C5D3D-FCBD-4BC3-B584-CEE592F21443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3C5D3D-FCBD-4BC3-B584-CEE592F21443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3C5D3D-FCBD-4BC3-B584-CEE592F21443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3C5D3D-FCBD-4BC3-B584-CEE592F21443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3C5D3D-FCBD-4BC3-B584-CEE592F21443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688" y="2349500"/>
            <a:ext cx="9085262" cy="1620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3375" y="4286250"/>
            <a:ext cx="7481888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GB" smtClean="0"/>
              <a:t>Public Health Wales Observatory</a:t>
            </a:r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Public Health Wales Observatory</a:t>
            </a:r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3338" y="533400"/>
            <a:ext cx="2270125" cy="474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533400"/>
            <a:ext cx="6662738" cy="474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Public Health Wales Observatory</a:t>
            </a:r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33400"/>
            <a:ext cx="7046913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838200" y="1447800"/>
            <a:ext cx="9085263" cy="38354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Public Health Wales Observatory</a:t>
            </a:r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GB" smtClean="0"/>
              <a:t>Public Health Wales Observatory</a:t>
            </a:r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550" y="4859338"/>
            <a:ext cx="9085263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550" y="3205163"/>
            <a:ext cx="9085263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Public Health Wales Observatory</a:t>
            </a:r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447800"/>
            <a:ext cx="4465638" cy="383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56238" y="1447800"/>
            <a:ext cx="4467225" cy="383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Public Health Wales Observatory</a:t>
            </a: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18662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1692275"/>
            <a:ext cx="4722812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988" y="2398713"/>
            <a:ext cx="4722812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9250" y="1692275"/>
            <a:ext cx="4724400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9250" y="2398713"/>
            <a:ext cx="4724400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Public Health Wales Observatory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Public Health Wales Observatory</a:t>
            </a:r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Public Health Wales Observatory</a:t>
            </a:r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3516312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8300" y="301625"/>
            <a:ext cx="5975350" cy="64547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988" y="1582738"/>
            <a:ext cx="3516312" cy="51736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Public Health Wales Observatory</a:t>
            </a:r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500" y="5294313"/>
            <a:ext cx="6413500" cy="6238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500" y="676275"/>
            <a:ext cx="6413500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500" y="5918200"/>
            <a:ext cx="6413500" cy="88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Public Health Wales Observatory</a:t>
            </a:r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1" descr="Title slide PHW Observ b-ground 2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-3175" y="0"/>
            <a:ext cx="10694988" cy="756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533400"/>
            <a:ext cx="704691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447800"/>
            <a:ext cx="9085263" cy="383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38200" y="6629400"/>
            <a:ext cx="6553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GB" smtClean="0"/>
              <a:t>Public Health Wales Observatory</a:t>
            </a:r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hf sldNum="0" hdr="0" dt="0"/>
  <p:txStyles>
    <p:titleStyle>
      <a:lvl1pPr algn="l" defTabSz="1042988" rtl="0" eaLnBrk="0" fontAlgn="base" hangingPunct="0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+mj-lt"/>
          <a:ea typeface="+mj-ea"/>
          <a:cs typeface="+mj-cs"/>
        </a:defRPr>
      </a:lvl1pPr>
      <a:lvl2pPr algn="l" defTabSz="1042988" rtl="0" eaLnBrk="0" fontAlgn="base" hangingPunct="0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2pPr>
      <a:lvl3pPr algn="l" defTabSz="1042988" rtl="0" eaLnBrk="0" fontAlgn="base" hangingPunct="0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3pPr>
      <a:lvl4pPr algn="l" defTabSz="1042988" rtl="0" eaLnBrk="0" fontAlgn="base" hangingPunct="0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4pPr>
      <a:lvl5pPr algn="l" defTabSz="1042988" rtl="0" eaLnBrk="0" fontAlgn="base" hangingPunct="0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5pPr>
      <a:lvl6pPr marL="457200" algn="l" defTabSz="1042988" rtl="0" fontAlgn="base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6pPr>
      <a:lvl7pPr marL="914400" algn="l" defTabSz="1042988" rtl="0" fontAlgn="base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7pPr>
      <a:lvl8pPr marL="1371600" algn="l" defTabSz="1042988" rtl="0" fontAlgn="base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8pPr>
      <a:lvl9pPr marL="1828800" algn="l" defTabSz="1042988" rtl="0" fontAlgn="base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9pPr>
    </p:titleStyle>
    <p:bodyStyle>
      <a:lvl1pPr marL="390525" indent="-390525" algn="l" defTabSz="1042988" rtl="0" eaLnBrk="0" fontAlgn="base" hangingPunct="0">
        <a:spcBef>
          <a:spcPct val="20000"/>
        </a:spcBef>
        <a:spcAft>
          <a:spcPct val="0"/>
        </a:spcAft>
        <a:buChar char="•"/>
        <a:defRPr sz="3600">
          <a:solidFill>
            <a:schemeClr val="tx1"/>
          </a:solidFill>
          <a:latin typeface="+mn-lt"/>
          <a:ea typeface="+mn-ea"/>
          <a:cs typeface="+mn-cs"/>
        </a:defRPr>
      </a:lvl1pPr>
      <a:lvl2pPr marL="847725" indent="-327025" algn="l" defTabSz="1042988" rtl="0" eaLnBrk="0" fontAlgn="base" hangingPunct="0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  <a:ea typeface="+mn-ea"/>
        </a:defRPr>
      </a:lvl2pPr>
      <a:lvl3pPr marL="1303338" indent="-260350" algn="l" defTabSz="1042988" rtl="0" eaLnBrk="0" fontAlgn="base" hangingPunct="0">
        <a:spcBef>
          <a:spcPct val="20000"/>
        </a:spcBef>
        <a:spcAft>
          <a:spcPct val="0"/>
        </a:spcAft>
        <a:buChar char="•"/>
        <a:defRPr sz="2700">
          <a:solidFill>
            <a:schemeClr val="tx1"/>
          </a:solidFill>
          <a:latin typeface="+mn-lt"/>
          <a:ea typeface="+mn-ea"/>
        </a:defRPr>
      </a:lvl3pPr>
      <a:lvl4pPr marL="1825625" indent="-261938" algn="l" defTabSz="1042988" rtl="0" eaLnBrk="0" fontAlgn="base" hangingPunct="0">
        <a:spcBef>
          <a:spcPct val="20000"/>
        </a:spcBef>
        <a:spcAft>
          <a:spcPct val="0"/>
        </a:spcAft>
        <a:buChar char="–"/>
        <a:defRPr sz="2300">
          <a:solidFill>
            <a:schemeClr val="tx1"/>
          </a:solidFill>
          <a:latin typeface="+mn-lt"/>
          <a:ea typeface="+mn-ea"/>
        </a:defRPr>
      </a:lvl4pPr>
      <a:lvl5pPr marL="2346325" indent="-260350" algn="l" defTabSz="1042988" rtl="0" eaLnBrk="0" fontAlgn="base" hangingPunct="0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5pPr>
      <a:lvl6pPr marL="2803525" indent="-260350" algn="l" defTabSz="1042988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6pPr>
      <a:lvl7pPr marL="3260725" indent="-260350" algn="l" defTabSz="1042988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7pPr>
      <a:lvl8pPr marL="3717925" indent="-260350" algn="l" defTabSz="1042988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8pPr>
      <a:lvl9pPr marL="4175125" indent="-260350" algn="l" defTabSz="1042988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ublichealthwalesobservatory.wales.nhs.uk/cardiovascular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hyperlink" Target="mailto:publichealthwalesobservatory@wales.nhs.uk" TargetMode="External"/><Relationship Id="rId4" Type="http://schemas.openxmlformats.org/officeDocument/2006/relationships/hyperlink" Target="http://www.publichealthwalesobservatory.wales.nhs.uk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Public Health Wales Observatory</a:t>
            </a:r>
            <a:endParaRPr lang="en-GB"/>
          </a:p>
        </p:txBody>
      </p:sp>
      <p:pic>
        <p:nvPicPr>
          <p:cNvPr id="4099" name="Picture 16" descr="Title slide PHW Observ b-ground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6350" y="1587"/>
            <a:ext cx="10694988" cy="756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Rectangle 5"/>
          <p:cNvSpPr>
            <a:spLocks noGrp="1" noChangeArrowheads="1"/>
          </p:cNvSpPr>
          <p:nvPr>
            <p:ph type="title"/>
          </p:nvPr>
        </p:nvSpPr>
        <p:spPr>
          <a:xfrm>
            <a:off x="592138" y="4285481"/>
            <a:ext cx="9792741" cy="2520280"/>
          </a:xfrm>
          <a:noFill/>
        </p:spPr>
        <p:txBody>
          <a:bodyPr/>
          <a:lstStyle/>
          <a:p>
            <a:pPr eaLnBrk="1" hangingPunct="1"/>
            <a:r>
              <a:rPr lang="en-GB" sz="4000" dirty="0" smtClean="0">
                <a:solidFill>
                  <a:schemeClr val="bg1"/>
                </a:solidFill>
              </a:rPr>
              <a:t>Cardiovascular disease: charts shown on the web pages </a:t>
            </a:r>
            <a:endParaRPr lang="en-GB" sz="4000" dirty="0" smtClean="0"/>
          </a:p>
        </p:txBody>
      </p:sp>
      <p:sp>
        <p:nvSpPr>
          <p:cNvPr id="4101" name="Rectangle 6"/>
          <p:cNvSpPr>
            <a:spLocks noChangeArrowheads="1"/>
          </p:cNvSpPr>
          <p:nvPr/>
        </p:nvSpPr>
        <p:spPr bwMode="auto">
          <a:xfrm>
            <a:off x="628650" y="3709988"/>
            <a:ext cx="9525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dirty="0" smtClean="0">
                <a:solidFill>
                  <a:schemeClr val="bg1"/>
                </a:solidFill>
                <a:latin typeface="Verdana" pitchFamily="34" charset="0"/>
              </a:rPr>
              <a:t>August 2013</a:t>
            </a:r>
            <a:endParaRPr lang="en-GB" sz="2800" dirty="0">
              <a:solidFill>
                <a:schemeClr val="bg1"/>
              </a:solidFill>
            </a:endParaRPr>
          </a:p>
        </p:txBody>
      </p:sp>
      <p:pic>
        <p:nvPicPr>
          <p:cNvPr id="7" name="Picture 6" descr="CVD_image_low_r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76567" y="901105"/>
            <a:ext cx="2277518" cy="16561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Public Health Wales Observatory</a:t>
            </a:r>
            <a:endParaRPr lang="en-GB" dirty="0"/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319486" y="37009"/>
            <a:ext cx="10369152" cy="1628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defTabSz="1042988" eaLnBrk="1" hangingPunct="1">
              <a:defRPr/>
            </a:pPr>
            <a:r>
              <a:rPr lang="en-GB" sz="3200" kern="0" dirty="0" smtClean="0">
                <a:solidFill>
                  <a:srgbClr val="423F74"/>
                </a:solidFill>
                <a:latin typeface="+mj-lt"/>
                <a:ea typeface="+mj-ea"/>
                <a:cs typeface="+mj-cs"/>
              </a:rPr>
              <a:t>Mortality from CVD under 75, 1996-2010</a:t>
            </a:r>
          </a:p>
          <a:p>
            <a:pPr defTabSz="1042988" eaLnBrk="1" hangingPunct="1">
              <a:defRPr/>
            </a:pPr>
            <a:r>
              <a:rPr lang="en-GB" sz="1600" kern="0" dirty="0" smtClean="0">
                <a:solidFill>
                  <a:srgbClr val="423F74"/>
                </a:solidFill>
                <a:latin typeface="+mj-lt"/>
                <a:ea typeface="+mj-ea"/>
                <a:cs typeface="+mj-cs"/>
              </a:rPr>
              <a:t>European age-standardised rate per 100,000, persons, ICD-10 I00-I99, Wales and selected European countries </a:t>
            </a:r>
            <a:endParaRPr kumimoji="0" lang="en-GB" sz="1600" b="0" i="0" u="none" strike="noStrike" kern="0" cap="none" spc="0" normalizeH="0" baseline="0" noProof="0" dirty="0" smtClean="0">
              <a:ln>
                <a:noFill/>
              </a:ln>
              <a:solidFill>
                <a:srgbClr val="423F74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3502" y="6157689"/>
            <a:ext cx="10225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+mn-lt"/>
              </a:rPr>
              <a:t>Produced by Public Health Wales Observatory, using data from DMDB (WHO), Public Health England and NHS Wales Informatics Service</a:t>
            </a:r>
            <a:endParaRPr lang="en-GB" sz="1100" dirty="0">
              <a:latin typeface="+mn-lt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 t="23873"/>
          <a:stretch>
            <a:fillRect/>
          </a:stretch>
        </p:blipFill>
        <p:spPr bwMode="auto">
          <a:xfrm>
            <a:off x="735807" y="1621185"/>
            <a:ext cx="9338583" cy="4450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Public Health Wales Observatory</a:t>
            </a:r>
            <a:endParaRPr lang="en-GB" dirty="0"/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319486" y="-34999"/>
            <a:ext cx="3944713" cy="2989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defTabSz="1042988" eaLnBrk="1" hangingPunct="1">
              <a:defRPr/>
            </a:pPr>
            <a:r>
              <a:rPr lang="en-GB" sz="3200" kern="0" dirty="0" smtClean="0">
                <a:solidFill>
                  <a:srgbClr val="423F74"/>
                </a:solidFill>
                <a:latin typeface="+mj-lt"/>
                <a:ea typeface="+mj-ea"/>
                <a:cs typeface="+mj-cs"/>
              </a:rPr>
              <a:t>Mortality from </a:t>
            </a:r>
          </a:p>
          <a:p>
            <a:pPr defTabSz="1042988" eaLnBrk="1" hangingPunct="1">
              <a:defRPr/>
            </a:pPr>
            <a:r>
              <a:rPr lang="en-GB" sz="3200" kern="0" dirty="0" smtClean="0">
                <a:solidFill>
                  <a:srgbClr val="423F74"/>
                </a:solidFill>
                <a:latin typeface="+mj-lt"/>
                <a:ea typeface="+mj-ea"/>
                <a:cs typeface="+mj-cs"/>
              </a:rPr>
              <a:t>CVD aged under 75, 2009</a:t>
            </a:r>
          </a:p>
          <a:p>
            <a:pPr defTabSz="1042988" eaLnBrk="1" hangingPunct="1">
              <a:defRPr/>
            </a:pPr>
            <a:r>
              <a:rPr lang="en-GB" sz="1600" kern="0" dirty="0" smtClean="0">
                <a:solidFill>
                  <a:srgbClr val="423F74"/>
                </a:solidFill>
                <a:latin typeface="+mj-lt"/>
                <a:ea typeface="+mj-ea"/>
                <a:cs typeface="+mj-cs"/>
              </a:rPr>
              <a:t>European age-standardised </a:t>
            </a:r>
          </a:p>
          <a:p>
            <a:pPr defTabSz="1042988" eaLnBrk="1" hangingPunct="1">
              <a:defRPr/>
            </a:pPr>
            <a:r>
              <a:rPr lang="en-GB" sz="1600" kern="0" dirty="0" smtClean="0">
                <a:solidFill>
                  <a:srgbClr val="423F74"/>
                </a:solidFill>
                <a:latin typeface="+mj-lt"/>
                <a:ea typeface="+mj-ea"/>
                <a:cs typeface="+mj-cs"/>
              </a:rPr>
              <a:t>rate per 100,000, persons, ICD-10 I00-I99, Wales and selected European countries</a:t>
            </a:r>
            <a:endParaRPr kumimoji="0" lang="en-GB" sz="1600" b="0" i="0" u="none" strike="noStrike" kern="0" cap="none" spc="0" normalizeH="0" baseline="0" noProof="0" dirty="0" smtClean="0">
              <a:ln>
                <a:noFill/>
              </a:ln>
              <a:solidFill>
                <a:srgbClr val="423F74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3502" y="6157689"/>
            <a:ext cx="10225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+mn-lt"/>
              </a:rPr>
              <a:t>Produced by Public Health Wales Observatory, using data from DMDB (WHO), Public Health England and NHS Wales Informatics Service</a:t>
            </a:r>
            <a:endParaRPr lang="en-GB" sz="1100" dirty="0">
              <a:latin typeface="+mn-lt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t="16085" r="1731"/>
          <a:stretch>
            <a:fillRect/>
          </a:stretch>
        </p:blipFill>
        <p:spPr bwMode="auto">
          <a:xfrm>
            <a:off x="4241437" y="253033"/>
            <a:ext cx="6447201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35510" y="1621185"/>
            <a:ext cx="10153128" cy="4752528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2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Cardiovascular disease web resource</a:t>
            </a:r>
            <a:r>
              <a:rPr lang="en-GB" sz="3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en-GB" sz="3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GB" sz="3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data download for charts in this presentation</a:t>
            </a:r>
            <a:b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- web pages with information on CVD</a:t>
            </a:r>
            <a:b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- interactive data file with CVD indicators</a:t>
            </a:r>
            <a:b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- PowerPoint file for CVD indicator charts</a:t>
            </a:r>
            <a:b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- technical guide for CVD indicators</a:t>
            </a:r>
            <a:r>
              <a:rPr lang="en-GB" sz="3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en-GB" sz="3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GB" sz="2400" dirty="0" smtClean="0">
                <a:latin typeface="+mn-lt"/>
                <a:hlinkClick r:id="rId3"/>
              </a:rPr>
              <a:t>www.publichealthwalesobservatory.wales.nhs.uk/cardiovascular</a:t>
            </a:r>
            <a:r>
              <a:rPr lang="en-GB" sz="2400" dirty="0" smtClean="0">
                <a:latin typeface="+mn-lt"/>
              </a:rPr>
              <a:t/>
            </a:r>
            <a:br>
              <a:rPr lang="en-GB" sz="2400" dirty="0" smtClean="0">
                <a:latin typeface="+mn-lt"/>
              </a:rPr>
            </a:br>
            <a:r>
              <a:rPr lang="en-GB" sz="2400" dirty="0" smtClean="0">
                <a:latin typeface="+mn-lt"/>
              </a:rPr>
              <a:t/>
            </a:r>
            <a:br>
              <a:rPr lang="en-GB" sz="2400" dirty="0" smtClean="0">
                <a:latin typeface="+mn-lt"/>
              </a:rPr>
            </a:br>
            <a:r>
              <a:rPr lang="en-GB" sz="2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 Health Wales Observatory</a:t>
            </a:r>
            <a:r>
              <a:rPr lang="en-GB" sz="2800" dirty="0" smtClean="0">
                <a:latin typeface="+mn-lt"/>
              </a:rPr>
              <a:t/>
            </a:r>
            <a:br>
              <a:rPr lang="en-GB" sz="2800" dirty="0" smtClean="0">
                <a:latin typeface="+mn-lt"/>
              </a:rPr>
            </a:b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Web: </a:t>
            </a:r>
            <a:r>
              <a:rPr lang="en-GB" sz="2400" dirty="0" smtClean="0">
                <a:latin typeface="+mn-lt"/>
                <a:hlinkClick r:id="rId4"/>
              </a:rPr>
              <a:t>www.publichealthwalesobservatory.wales.nhs.uk</a:t>
            </a:r>
            <a:r>
              <a:rPr lang="en-GB" sz="2400" dirty="0" smtClean="0">
                <a:latin typeface="+mn-lt"/>
              </a:rPr>
              <a:t/>
            </a:r>
            <a:br>
              <a:rPr lang="en-GB" sz="2400" dirty="0" smtClean="0">
                <a:latin typeface="+mn-lt"/>
              </a:rPr>
            </a:b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Email: 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5"/>
              </a:rPr>
              <a:t>publichealthwalesobservatory@wales.nhs.uk</a:t>
            </a:r>
            <a:r>
              <a:rPr lang="en-GB" sz="4400" dirty="0" smtClean="0"/>
              <a:t/>
            </a:r>
            <a:br>
              <a:rPr lang="en-GB" sz="4400" dirty="0" smtClean="0"/>
            </a:br>
            <a:r>
              <a:rPr lang="en-GB" sz="1600" dirty="0" smtClean="0"/>
              <a:t/>
            </a:r>
            <a:br>
              <a:rPr lang="en-GB" sz="1600" dirty="0" smtClean="0"/>
            </a:br>
            <a:endParaRPr lang="en-GB" sz="1600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591791" y="109017"/>
            <a:ext cx="9361040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defTabSz="1042988" eaLnBrk="1" hangingPunct="1">
              <a:defRPr/>
            </a:pPr>
            <a:r>
              <a:rPr lang="en-GB" sz="4400" kern="0" dirty="0" smtClean="0">
                <a:solidFill>
                  <a:srgbClr val="423F74"/>
                </a:solidFill>
                <a:latin typeface="+mj-lt"/>
                <a:ea typeface="+mj-ea"/>
                <a:cs typeface="+mj-cs"/>
              </a:rPr>
              <a:t>Further information</a:t>
            </a:r>
          </a:p>
        </p:txBody>
      </p:sp>
      <p:pic>
        <p:nvPicPr>
          <p:cNvPr id="6" name="Picture 5" descr="CVD_image_low_res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008615" y="181025"/>
            <a:ext cx="2178495" cy="15841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36600" y="1693863"/>
            <a:ext cx="9085263" cy="3600450"/>
          </a:xfrm>
          <a:solidFill>
            <a:schemeClr val="bg1"/>
          </a:solidFill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b="1" dirty="0" smtClean="0"/>
              <a:t>© 2013 Public Health Wales Observatory</a:t>
            </a:r>
          </a:p>
          <a:p>
            <a:pPr eaLnBrk="1" hangingPunct="1">
              <a:lnSpc>
                <a:spcPct val="80000"/>
              </a:lnSpc>
            </a:pPr>
            <a:endParaRPr lang="en-US" sz="2400" b="1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Material contained in this document may be reproduced without prior permission provided it is done so accurately and is not used in a misleading context.</a:t>
            </a:r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Acknowledgement to Public Health Wales Observatory to be stated.</a:t>
            </a:r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Typographical copyright lies with Public Health Wales NHS Trust. 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title"/>
          </p:nvPr>
        </p:nvSpPr>
        <p:spPr>
          <a:xfrm>
            <a:off x="808038" y="757238"/>
            <a:ext cx="9272587" cy="360362"/>
          </a:xfrm>
        </p:spPr>
        <p:txBody>
          <a:bodyPr/>
          <a:lstStyle/>
          <a:p>
            <a:pPr eaLnBrk="1" hangingPunct="1"/>
            <a:r>
              <a:rPr lang="en-US" sz="2800" b="1" smtClean="0">
                <a:latin typeface="Verdana" pitchFamily="34" charset="0"/>
              </a:rPr>
              <a:t>Copyright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b="1" smtClean="0">
                <a:latin typeface="Verdana" pitchFamily="34" charset="0"/>
              </a:rPr>
              <a:t>Instructions to copy a slide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952500" y="1260475"/>
            <a:ext cx="6018213" cy="5113338"/>
          </a:xfrm>
        </p:spPr>
        <p:txBody>
          <a:bodyPr/>
          <a:lstStyle/>
          <a:p>
            <a:pPr marL="685800" indent="-685800" eaLnBrk="1" hangingPunct="1">
              <a:buFontTx/>
              <a:buNone/>
            </a:pPr>
            <a:r>
              <a:rPr lang="en-GB" sz="1600" b="1" dirty="0" smtClean="0"/>
              <a:t>To copy a slide for use in a presentation:</a:t>
            </a:r>
          </a:p>
          <a:p>
            <a:pPr marL="685800" indent="-685800" eaLnBrk="1" hangingPunct="1">
              <a:buFontTx/>
              <a:buNone/>
            </a:pPr>
            <a:endParaRPr lang="en-GB" sz="1600" b="1" dirty="0" smtClean="0"/>
          </a:p>
          <a:p>
            <a:pPr marL="685800" indent="-685800" eaLnBrk="1" hangingPunct="1">
              <a:buFontTx/>
              <a:buNone/>
            </a:pPr>
            <a:r>
              <a:rPr lang="en-GB" sz="1400" dirty="0" smtClean="0"/>
              <a:t>1. 	</a:t>
            </a:r>
            <a:r>
              <a:rPr lang="en-GB" sz="1600" b="1" dirty="0" smtClean="0"/>
              <a:t>Right-click</a:t>
            </a:r>
            <a:r>
              <a:rPr lang="en-GB" sz="1600" dirty="0" smtClean="0"/>
              <a:t> on the slide you wish to copy from the list on the left-hand side (the ‘slides’ tab) when in normal view and </a:t>
            </a:r>
            <a:r>
              <a:rPr lang="en-GB" sz="1600" b="1" dirty="0" smtClean="0"/>
              <a:t>select ‘Copy’</a:t>
            </a:r>
            <a:r>
              <a:rPr lang="en-GB" sz="1600" dirty="0" smtClean="0"/>
              <a:t> from the list.</a:t>
            </a:r>
            <a:endParaRPr lang="en-GB" sz="1400" dirty="0" smtClean="0"/>
          </a:p>
          <a:p>
            <a:pPr marL="685800" indent="-685800" eaLnBrk="1" hangingPunct="1">
              <a:buFontTx/>
              <a:buAutoNum type="arabicPeriod"/>
            </a:pPr>
            <a:endParaRPr lang="en-GB" sz="1400" dirty="0" smtClean="0"/>
          </a:p>
          <a:p>
            <a:pPr marL="685800" indent="-685800" eaLnBrk="1" hangingPunct="1">
              <a:buFontTx/>
              <a:buAutoNum type="arabicPeriod" startAt="2"/>
            </a:pPr>
            <a:r>
              <a:rPr lang="en-GB" sz="1600" dirty="0" smtClean="0"/>
              <a:t>Go to your presentation and </a:t>
            </a:r>
            <a:r>
              <a:rPr lang="en-GB" sz="1600" b="1" dirty="0" smtClean="0"/>
              <a:t>right-click</a:t>
            </a:r>
            <a:r>
              <a:rPr lang="en-GB" sz="1600" dirty="0" smtClean="0"/>
              <a:t> where you want the copied slide to appear in the ‘slides’ tab and </a:t>
            </a:r>
            <a:r>
              <a:rPr lang="en-GB" sz="1600" b="1" dirty="0" smtClean="0"/>
              <a:t>select ‘paste’</a:t>
            </a:r>
            <a:r>
              <a:rPr lang="en-GB" sz="1600" dirty="0" smtClean="0"/>
              <a:t> from the list. </a:t>
            </a:r>
            <a:endParaRPr lang="en-GB" sz="1400" dirty="0" smtClean="0"/>
          </a:p>
          <a:p>
            <a:pPr marL="685800" indent="-685800" eaLnBrk="1" hangingPunct="1">
              <a:buFontTx/>
              <a:buAutoNum type="arabicPeriod" startAt="2"/>
            </a:pPr>
            <a:endParaRPr lang="en-GB" sz="1400" dirty="0" smtClean="0"/>
          </a:p>
          <a:p>
            <a:pPr marL="685800" indent="-685800" eaLnBrk="1" hangingPunct="1">
              <a:buFontTx/>
              <a:buAutoNum type="arabicPeriod" startAt="2"/>
            </a:pPr>
            <a:r>
              <a:rPr lang="en-GB" sz="1600" dirty="0" smtClean="0"/>
              <a:t>On being pasted into your presentation a small clipboard icon with a black arrow will appear near the bottom right-hand corner of the newly pasted slide. </a:t>
            </a:r>
            <a:r>
              <a:rPr lang="en-GB" sz="1600" b="1" dirty="0" smtClean="0"/>
              <a:t>Click on the arrow</a:t>
            </a:r>
            <a:r>
              <a:rPr lang="en-GB" sz="1600" dirty="0" smtClean="0"/>
              <a:t> to show the drop-down menu and </a:t>
            </a:r>
            <a:r>
              <a:rPr lang="en-GB" sz="1600" b="1" dirty="0" smtClean="0"/>
              <a:t>select “Keep Source Formatting”</a:t>
            </a:r>
            <a:r>
              <a:rPr lang="en-GB" sz="1600" dirty="0" smtClean="0"/>
              <a:t> from the list. The slide will then appear as seen in the original presentation.</a:t>
            </a:r>
          </a:p>
        </p:txBody>
      </p:sp>
      <p:pic>
        <p:nvPicPr>
          <p:cNvPr id="4101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6775" y="1260475"/>
            <a:ext cx="1808163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750" y="4213225"/>
            <a:ext cx="196850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Public Health Wales Observatory</a:t>
            </a:r>
            <a:endParaRPr lang="en-GB" dirty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4600" dirty="0" smtClean="0"/>
              <a:t>Using</a:t>
            </a:r>
            <a:r>
              <a:rPr lang="en-GB" sz="4600" dirty="0" smtClean="0">
                <a:solidFill>
                  <a:schemeClr val="tx1"/>
                </a:solidFill>
              </a:rPr>
              <a:t> </a:t>
            </a:r>
            <a:r>
              <a:rPr lang="en-GB" sz="4600" dirty="0" smtClean="0"/>
              <a:t>these</a:t>
            </a:r>
            <a:r>
              <a:rPr lang="en-GB" sz="4600" dirty="0" smtClean="0">
                <a:solidFill>
                  <a:schemeClr val="tx1"/>
                </a:solidFill>
              </a:rPr>
              <a:t> </a:t>
            </a:r>
            <a:r>
              <a:rPr lang="en-GB" sz="4600" dirty="0" smtClean="0"/>
              <a:t>slides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447799"/>
            <a:ext cx="9085263" cy="4853905"/>
          </a:xfrm>
        </p:spPr>
        <p:txBody>
          <a:bodyPr/>
          <a:lstStyle/>
          <a:p>
            <a:pPr eaLnBrk="1" hangingPunct="1"/>
            <a:r>
              <a:rPr lang="en-GB" sz="3200" dirty="0" smtClean="0"/>
              <a:t>These slides contain the charts shown on the cardiovascular disease (CVD) web pages produced by the Public Health Wales Observatory. </a:t>
            </a:r>
          </a:p>
          <a:p>
            <a:pPr eaLnBrk="1" hangingPunct="1"/>
            <a:r>
              <a:rPr lang="en-GB" sz="3200" dirty="0" smtClean="0"/>
              <a:t>The presentation can be used as a whole or as individual slides.</a:t>
            </a:r>
          </a:p>
          <a:p>
            <a:pPr eaLnBrk="1" hangingPunct="1"/>
            <a:r>
              <a:rPr lang="en-GB" sz="3200" dirty="0" smtClean="0"/>
              <a:t>Please acknowledge the work of the Public Health Wales Observatory when using these slides. </a:t>
            </a:r>
          </a:p>
          <a:p>
            <a:pPr eaLnBrk="1" hangingPunct="1"/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Public Health Wales Observatory</a:t>
            </a:r>
            <a:endParaRPr lang="en-GB" dirty="0"/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319486" y="280963"/>
            <a:ext cx="10369152" cy="1916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defTabSz="1042988" eaLnBrk="1" hangingPunct="1">
              <a:defRPr/>
            </a:pPr>
            <a:endParaRPr lang="en-GB" sz="3200" dirty="0" smtClean="0">
              <a:solidFill>
                <a:srgbClr val="423F74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624239" y="6157689"/>
            <a:ext cx="64807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+mn-lt"/>
              </a:rPr>
              <a:t>Produced by Public Health Wales Observatory, using Welsh Health Survey (WG</a:t>
            </a:r>
            <a:r>
              <a:rPr lang="en-GB" sz="1100" dirty="0" smtClean="0">
                <a:latin typeface="+mn-lt"/>
              </a:rPr>
              <a:t>)</a:t>
            </a:r>
            <a:endParaRPr lang="en-GB" sz="1100" dirty="0">
              <a:latin typeface="+mn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35807" y="541065"/>
            <a:ext cx="9577064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dirty="0" smtClean="0">
                <a:solidFill>
                  <a:srgbClr val="423F74"/>
                </a:solidFill>
                <a:latin typeface="+mj-lt"/>
              </a:rPr>
              <a:t>Reported risk factors for CVD, 2011</a:t>
            </a:r>
            <a:br>
              <a:rPr lang="en-GB" sz="3600" dirty="0" smtClean="0">
                <a:solidFill>
                  <a:srgbClr val="423F74"/>
                </a:solidFill>
                <a:latin typeface="+mj-lt"/>
              </a:rPr>
            </a:br>
            <a:r>
              <a:rPr lang="en-GB" sz="1600" dirty="0" smtClean="0">
                <a:solidFill>
                  <a:srgbClr val="423F74"/>
                </a:solidFill>
                <a:latin typeface="+mj-lt"/>
              </a:rPr>
              <a:t>Age-standardised percentage, persons, age 16+, Wales</a:t>
            </a:r>
            <a:endParaRPr lang="en-GB" sz="1600" dirty="0">
              <a:solidFill>
                <a:srgbClr val="423F74"/>
              </a:solidFill>
              <a:latin typeface="+mj-lt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 t="15384"/>
          <a:stretch>
            <a:fillRect/>
          </a:stretch>
        </p:blipFill>
        <p:spPr bwMode="auto">
          <a:xfrm>
            <a:off x="1023839" y="1549177"/>
            <a:ext cx="8642548" cy="4573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Public Health Wales Observatory</a:t>
            </a:r>
            <a:endParaRPr lang="en-GB" dirty="0"/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823542" y="469057"/>
            <a:ext cx="9993385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defTabSz="1042988" eaLnBrk="1" hangingPunct="1">
              <a:defRPr/>
            </a:pPr>
            <a:r>
              <a:rPr lang="en-GB" sz="3200" kern="0" dirty="0" smtClean="0">
                <a:solidFill>
                  <a:srgbClr val="423F74"/>
                </a:solidFill>
                <a:latin typeface="+mj-lt"/>
                <a:ea typeface="+mj-ea"/>
                <a:cs typeface="+mj-cs"/>
              </a:rPr>
              <a:t>Number of deaths from CVD by cause, 2005-2011</a:t>
            </a:r>
            <a:endParaRPr lang="en-GB" sz="3200" dirty="0" smtClean="0">
              <a:solidFill>
                <a:srgbClr val="423F74"/>
              </a:solidFill>
            </a:endParaRPr>
          </a:p>
          <a:p>
            <a:pPr defTabSz="1042988" eaLnBrk="1" hangingPunct="1">
              <a:defRPr/>
            </a:pPr>
            <a:r>
              <a:rPr lang="en-GB" sz="1600" dirty="0" smtClean="0">
                <a:solidFill>
                  <a:srgbClr val="423F74"/>
                </a:solidFill>
                <a:latin typeface="+mj-lt"/>
              </a:rPr>
              <a:t>Persons, all ages, Wales , ICD-10 I00-I99</a:t>
            </a:r>
          </a:p>
          <a:p>
            <a:pPr defTabSz="1042988" eaLnBrk="1" hangingPunct="1">
              <a:defRPr/>
            </a:pPr>
            <a:endParaRPr kumimoji="0" lang="en-GB" sz="3200" b="0" i="0" u="none" strike="noStrike" kern="0" cap="none" spc="0" normalizeH="0" baseline="0" noProof="0" dirty="0" smtClean="0">
              <a:ln>
                <a:noFill/>
              </a:ln>
              <a:solidFill>
                <a:srgbClr val="423F74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24239" y="6157689"/>
            <a:ext cx="64807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+mn-lt"/>
              </a:rPr>
              <a:t>Produced by Public Health Wales Observatory, using ADDE (ONS</a:t>
            </a:r>
            <a:r>
              <a:rPr lang="en-GB" sz="1100" dirty="0" smtClean="0">
                <a:latin typeface="+mn-lt"/>
              </a:rPr>
              <a:t>)</a:t>
            </a:r>
            <a:endParaRPr lang="en-GB" sz="1100" dirty="0">
              <a:latin typeface="+mn-lt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t="14608"/>
          <a:stretch>
            <a:fillRect/>
          </a:stretch>
        </p:blipFill>
        <p:spPr bwMode="auto">
          <a:xfrm>
            <a:off x="1383878" y="1693193"/>
            <a:ext cx="8479809" cy="4415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Public Health Wales Observatory</a:t>
            </a:r>
            <a:endParaRPr lang="en-GB" dirty="0"/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663799" y="181025"/>
            <a:ext cx="9433048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defTabSz="1042988" eaLnBrk="1" hangingPunct="1">
              <a:defRPr/>
            </a:pPr>
            <a:r>
              <a:rPr lang="en-GB" sz="3600" kern="0" dirty="0" smtClean="0">
                <a:solidFill>
                  <a:srgbClr val="423F74"/>
                </a:solidFill>
                <a:latin typeface="+mj-lt"/>
                <a:ea typeface="+mj-ea"/>
                <a:cs typeface="+mj-cs"/>
              </a:rPr>
              <a:t>Patients with CHD on GP practice registers, 2012</a:t>
            </a:r>
          </a:p>
          <a:p>
            <a:pPr defTabSz="1042988" eaLnBrk="1" hangingPunct="1">
              <a:defRPr/>
            </a:pPr>
            <a:r>
              <a:rPr lang="en-GB" sz="1600" kern="0" dirty="0" smtClean="0">
                <a:solidFill>
                  <a:srgbClr val="423F74"/>
                </a:solidFill>
                <a:latin typeface="+mj-lt"/>
                <a:ea typeface="+mj-ea"/>
                <a:cs typeface="+mj-cs"/>
              </a:rPr>
              <a:t>Percentage, persons, all ages, Wales</a:t>
            </a:r>
            <a:endParaRPr kumimoji="0" lang="en-GB" sz="1600" b="0" i="0" u="none" strike="noStrike" kern="0" cap="none" spc="0" normalizeH="0" baseline="0" noProof="0" dirty="0" smtClean="0">
              <a:ln>
                <a:noFill/>
              </a:ln>
              <a:solidFill>
                <a:srgbClr val="423F74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24239" y="6157689"/>
            <a:ext cx="64807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+mn-lt"/>
              </a:rPr>
              <a:t>Produced by Public Health Wales Observatory, using (QOF) Audit + (NWIS)</a:t>
            </a:r>
            <a:endParaRPr lang="en-GB" sz="1100" dirty="0">
              <a:latin typeface="+mn-lt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 t="15916"/>
          <a:stretch>
            <a:fillRect/>
          </a:stretch>
        </p:blipFill>
        <p:spPr bwMode="auto">
          <a:xfrm>
            <a:off x="1527895" y="2125241"/>
            <a:ext cx="7704856" cy="4055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Public Health Wales Observatory</a:t>
            </a:r>
            <a:endParaRPr lang="en-GB" dirty="0"/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303759" y="109017"/>
            <a:ext cx="10081120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defTabSz="1042988" eaLnBrk="1" hangingPunct="1">
              <a:defRPr/>
            </a:pPr>
            <a:r>
              <a:rPr lang="en-GB" sz="3600" kern="0" dirty="0" smtClean="0">
                <a:solidFill>
                  <a:srgbClr val="423F74"/>
                </a:solidFill>
                <a:latin typeface="+mj-lt"/>
                <a:ea typeface="+mj-ea"/>
                <a:cs typeface="+mj-cs"/>
              </a:rPr>
              <a:t>Mortality from CVD under 75, 2008-10</a:t>
            </a:r>
          </a:p>
          <a:p>
            <a:pPr defTabSz="1042988" eaLnBrk="1" hangingPunct="1">
              <a:defRPr/>
            </a:pPr>
            <a:r>
              <a:rPr lang="en-GB" sz="1600" kern="0" dirty="0" smtClean="0">
                <a:solidFill>
                  <a:srgbClr val="423F74"/>
                </a:solidFill>
                <a:latin typeface="+mj-lt"/>
                <a:ea typeface="+mj-ea"/>
                <a:cs typeface="+mj-cs"/>
              </a:rPr>
              <a:t>European  age-standardised rate per 100,000, by deprivation fifth, persons, Wales, ICD-10 I00-I99</a:t>
            </a:r>
            <a:endParaRPr kumimoji="0" lang="en-GB" sz="1600" b="0" i="0" u="none" strike="noStrike" kern="0" cap="none" spc="0" normalizeH="0" baseline="0" noProof="0" dirty="0" smtClean="0">
              <a:ln>
                <a:noFill/>
              </a:ln>
              <a:solidFill>
                <a:srgbClr val="423F74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207918" y="6127492"/>
            <a:ext cx="64807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+mn-lt"/>
              </a:rPr>
              <a:t>Produced by Public Health Wales Observatory, using  ADDE/MYE (ONS), WIMD (WG)</a:t>
            </a:r>
            <a:endParaRPr lang="en-GB" sz="1000" dirty="0">
              <a:latin typeface="+mn-lt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 t="19894"/>
          <a:stretch>
            <a:fillRect/>
          </a:stretch>
        </p:blipFill>
        <p:spPr bwMode="auto">
          <a:xfrm>
            <a:off x="832114" y="1765201"/>
            <a:ext cx="8184613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Public Health Wales Observatory</a:t>
            </a:r>
            <a:endParaRPr lang="en-GB" dirty="0"/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319486" y="253033"/>
            <a:ext cx="10369152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defTabSz="1042988" eaLnBrk="1" hangingPunct="1">
              <a:defRPr/>
            </a:pPr>
            <a:r>
              <a:rPr lang="en-GB" sz="3600" kern="0" dirty="0" smtClean="0">
                <a:solidFill>
                  <a:srgbClr val="423F74"/>
                </a:solidFill>
                <a:latin typeface="+mj-lt"/>
                <a:ea typeface="+mj-ea"/>
                <a:cs typeface="+mj-cs"/>
              </a:rPr>
              <a:t>Emergency admissions for CVD by primary condition, 2011/12</a:t>
            </a:r>
          </a:p>
          <a:p>
            <a:pPr defTabSz="1042988" eaLnBrk="1" hangingPunct="1">
              <a:defRPr/>
            </a:pPr>
            <a:r>
              <a:rPr lang="en-GB" sz="1600" kern="0" dirty="0" smtClean="0">
                <a:solidFill>
                  <a:srgbClr val="423F74"/>
                </a:solidFill>
                <a:latin typeface="+mj-lt"/>
                <a:ea typeface="+mj-ea"/>
                <a:cs typeface="+mj-cs"/>
              </a:rPr>
              <a:t>Persons, all ages, </a:t>
            </a:r>
          </a:p>
          <a:p>
            <a:pPr defTabSz="1042988" eaLnBrk="1" hangingPunct="1">
              <a:defRPr/>
            </a:pPr>
            <a:r>
              <a:rPr lang="en-GB" sz="1600" kern="0" dirty="0" smtClean="0">
                <a:solidFill>
                  <a:srgbClr val="423F74"/>
                </a:solidFill>
                <a:latin typeface="+mj-lt"/>
                <a:ea typeface="+mj-ea"/>
                <a:cs typeface="+mj-cs"/>
              </a:rPr>
              <a:t>Wales , </a:t>
            </a:r>
          </a:p>
          <a:p>
            <a:pPr defTabSz="1042988" eaLnBrk="1" hangingPunct="1">
              <a:defRPr/>
            </a:pPr>
            <a:r>
              <a:rPr lang="en-GB" sz="1600" kern="0" dirty="0" smtClean="0">
                <a:solidFill>
                  <a:srgbClr val="423F74"/>
                </a:solidFill>
                <a:latin typeface="+mj-lt"/>
                <a:ea typeface="+mj-ea"/>
                <a:cs typeface="+mj-cs"/>
              </a:rPr>
              <a:t>ICD-10 I00-I99</a:t>
            </a:r>
            <a:endParaRPr kumimoji="0" lang="en-GB" sz="1600" b="0" i="0" u="none" strike="noStrike" kern="0" cap="none" spc="0" normalizeH="0" baseline="0" noProof="0" dirty="0" smtClean="0">
              <a:ln>
                <a:noFill/>
              </a:ln>
              <a:solidFill>
                <a:srgbClr val="423F74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40263" y="6159024"/>
            <a:ext cx="596093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+mn-lt"/>
              </a:rPr>
              <a:t>Produced by Public Health Wales Observatory, using PEDW (NWIS)</a:t>
            </a:r>
            <a:endParaRPr lang="en-GB" sz="1100" dirty="0">
              <a:latin typeface="+mn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t="11333" r="168"/>
          <a:stretch>
            <a:fillRect/>
          </a:stretch>
        </p:blipFill>
        <p:spPr bwMode="auto">
          <a:xfrm>
            <a:off x="2463999" y="1549177"/>
            <a:ext cx="7674234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bservatory Powerpoint Templat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8CC63F"/>
      </a:accent2>
      <a:accent3>
        <a:srgbClr val="FFFFFF"/>
      </a:accent3>
      <a:accent4>
        <a:srgbClr val="000000"/>
      </a:accent4>
      <a:accent5>
        <a:srgbClr val="DAEDEF"/>
      </a:accent5>
      <a:accent6>
        <a:srgbClr val="7EB338"/>
      </a:accent6>
      <a:hlink>
        <a:srgbClr val="ED1C24"/>
      </a:hlink>
      <a:folHlink>
        <a:srgbClr val="000000"/>
      </a:folHlink>
    </a:clrScheme>
    <a:fontScheme name="Observatory Powerpoint Template">
      <a:majorFont>
        <a:latin typeface="Verdana Bold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Observatory Powerpoint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bservatory Powerpoint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bservatory Powerpoint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bservatory Powerpoint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bservatory Powerpoint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bservatory Powerpoint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bservatory Powerpoint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bservatory Powerpoint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bservatory Powerpoint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bservatory Powerpoint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bservatory Powerpoint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bservatory Powerpoint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2F936CDCDE8F8418920914B3BFFF19C" ma:contentTypeVersion="12" ma:contentTypeDescription="Create a new document." ma:contentTypeScope="" ma:versionID="46c72e1d8acebe914fcc9e5d023688fa">
  <xsd:schema xmlns:xsd="http://www.w3.org/2001/XMLSchema" xmlns:xs="http://www.w3.org/2001/XMLSchema" xmlns:p="http://schemas.microsoft.com/office/2006/metadata/properties" xmlns:ns3="b7e247b7-cca8-429f-8688-16f83c8fba5f" xmlns:ns4="f30bebb2-c01f-48d0-81da-dc8b123879c2" targetNamespace="http://schemas.microsoft.com/office/2006/metadata/properties" ma:root="true" ma:fieldsID="2636daf5d91eb1d20b88f36be9bc60cc" ns3:_="" ns4:_="">
    <xsd:import namespace="b7e247b7-cca8-429f-8688-16f83c8fba5f"/>
    <xsd:import namespace="f30bebb2-c01f-48d0-81da-dc8b123879c2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KeyPoints" minOccurs="0"/>
                <xsd:element ref="ns4:MediaServiceKeyPoints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OCR" minOccurs="0"/>
                <xsd:element ref="ns4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7e247b7-cca8-429f-8688-16f83c8fba5f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0bebb2-c01f-48d0-81da-dc8b123879c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7294C58-E8EF-44E9-8F32-B808B6E3927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7e247b7-cca8-429f-8688-16f83c8fba5f"/>
    <ds:schemaRef ds:uri="f30bebb2-c01f-48d0-81da-dc8b123879c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AEDCE67-BA59-4A18-BBB6-7293AFABCB4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D79C536-BE04-4115-9B5A-CEF6CF6A76AA}">
  <ds:schemaRefs>
    <ds:schemaRef ds:uri="http://schemas.microsoft.com/office/2006/metadata/properties"/>
    <ds:schemaRef ds:uri="f30bebb2-c01f-48d0-81da-dc8b123879c2"/>
    <ds:schemaRef ds:uri="b7e247b7-cca8-429f-8688-16f83c8fba5f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Observatory Powerpoint Template</Template>
  <TotalTime>0</TotalTime>
  <Words>642</Words>
  <Application>Microsoft Office PowerPoint</Application>
  <PresentationFormat>Custom</PresentationFormat>
  <Paragraphs>72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ＭＳ Ｐゴシック</vt:lpstr>
      <vt:lpstr>Arial</vt:lpstr>
      <vt:lpstr>Verdana</vt:lpstr>
      <vt:lpstr>Verdana Bold</vt:lpstr>
      <vt:lpstr>Observatory Powerpoint Template</vt:lpstr>
      <vt:lpstr>Cardiovascular disease: charts shown on the web pages </vt:lpstr>
      <vt:lpstr>Copyright</vt:lpstr>
      <vt:lpstr>Instructions to copy a slide</vt:lpstr>
      <vt:lpstr>Using these slides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Cardiovascular disease web resource    - data download for charts in this presentation     - web pages with information on CVD     - interactive data file with CVD indicators     - PowerPoint file for CVD indicator charts     - technical guide for CVD indicators www.publichealthwalesobservatory.wales.nhs.uk/cardiovascular  Public Health Wales Observatory Web: www.publichealthwalesobservatory.wales.nhs.uk Email: publichealthwalesobservatory@wales.nhs.uk  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/>
  <cp:revision>1</cp:revision>
  <dcterms:created xsi:type="dcterms:W3CDTF">2013-08-07T09:23:22Z</dcterms:created>
  <dcterms:modified xsi:type="dcterms:W3CDTF">2021-07-28T14:19:52Z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0x01010072F936CDCDE8F8418920914B3BFFF19C</vt:lpwstr>
  </property>
</Properties>
</file>