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24.xml" ContentType="application/vnd.openxmlformats-officedocument.presentationml.notesSlide+xml"/>
  <Override PartName="/ppt/notesSlides/notesSlide125.xml" ContentType="application/vnd.openxmlformats-officedocument.presentationml.notesSlide+xml"/>
  <Override PartName="/ppt/notesSlides/notesSlide126.xml" ContentType="application/vnd.openxmlformats-officedocument.presentationml.notesSlide+xml"/>
  <Override PartName="/ppt/notesSlides/notesSlide127.xml" ContentType="application/vnd.openxmlformats-officedocument.presentationml.notesSlide+xml"/>
  <Override PartName="/ppt/notesSlides/notesSlide128.xml" ContentType="application/vnd.openxmlformats-officedocument.presentationml.notesSlide+xml"/>
  <Override PartName="/ppt/notesSlides/notesSlide129.xml" ContentType="application/vnd.openxmlformats-officedocument.presentationml.notesSlide+xml"/>
  <Override PartName="/ppt/notesSlides/notesSlide130.xml" ContentType="application/vnd.openxmlformats-officedocument.presentationml.notesSlide+xml"/>
  <Override PartName="/ppt/notesSlides/notesSlide131.xml" ContentType="application/vnd.openxmlformats-officedocument.presentationml.notesSlide+xml"/>
  <Override PartName="/ppt/notesSlides/notesSlide132.xml" ContentType="application/vnd.openxmlformats-officedocument.presentationml.notesSlide+xml"/>
  <Override PartName="/ppt/notesSlides/notesSlide133.xml" ContentType="application/vnd.openxmlformats-officedocument.presentationml.notesSlide+xml"/>
  <Override PartName="/ppt/notesSlides/notesSlide134.xml" ContentType="application/vnd.openxmlformats-officedocument.presentationml.notesSlide+xml"/>
  <Override PartName="/ppt/notesSlides/notesSlide135.xml" ContentType="application/vnd.openxmlformats-officedocument.presentationml.notesSlide+xml"/>
  <Override PartName="/ppt/notesSlides/notesSlide136.xml" ContentType="application/vnd.openxmlformats-officedocument.presentationml.notesSlide+xml"/>
  <Override PartName="/ppt/notesSlides/notesSlide1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4"/>
  </p:sldMasterIdLst>
  <p:notesMasterIdLst>
    <p:notesMasterId r:id="rId143"/>
  </p:notesMasterIdLst>
  <p:handoutMasterIdLst>
    <p:handoutMasterId r:id="rId144"/>
  </p:handoutMasterIdLst>
  <p:sldIdLst>
    <p:sldId id="258" r:id="rId5"/>
    <p:sldId id="442" r:id="rId6"/>
    <p:sldId id="264" r:id="rId7"/>
    <p:sldId id="265" r:id="rId8"/>
    <p:sldId id="261" r:id="rId9"/>
    <p:sldId id="266" r:id="rId10"/>
    <p:sldId id="267" r:id="rId11"/>
    <p:sldId id="268" r:id="rId12"/>
    <p:sldId id="269" r:id="rId13"/>
    <p:sldId id="422" r:id="rId14"/>
    <p:sldId id="424" r:id="rId15"/>
    <p:sldId id="423" r:id="rId16"/>
    <p:sldId id="437" r:id="rId17"/>
    <p:sldId id="271" r:id="rId18"/>
    <p:sldId id="272" r:id="rId19"/>
    <p:sldId id="273" r:id="rId20"/>
    <p:sldId id="283" r:id="rId21"/>
    <p:sldId id="425" r:id="rId22"/>
    <p:sldId id="441" r:id="rId23"/>
    <p:sldId id="285" r:id="rId24"/>
    <p:sldId id="284" r:id="rId25"/>
    <p:sldId id="286" r:id="rId26"/>
    <p:sldId id="287" r:id="rId27"/>
    <p:sldId id="288" r:id="rId28"/>
    <p:sldId id="290" r:id="rId29"/>
    <p:sldId id="291" r:id="rId30"/>
    <p:sldId id="292" r:id="rId31"/>
    <p:sldId id="293" r:id="rId32"/>
    <p:sldId id="426" r:id="rId33"/>
    <p:sldId id="295" r:id="rId34"/>
    <p:sldId id="296" r:id="rId35"/>
    <p:sldId id="297" r:id="rId36"/>
    <p:sldId id="298" r:id="rId37"/>
    <p:sldId id="299" r:id="rId38"/>
    <p:sldId id="300" r:id="rId39"/>
    <p:sldId id="301" r:id="rId40"/>
    <p:sldId id="302" r:id="rId41"/>
    <p:sldId id="303" r:id="rId42"/>
    <p:sldId id="304" r:id="rId43"/>
    <p:sldId id="305" r:id="rId44"/>
    <p:sldId id="306" r:id="rId45"/>
    <p:sldId id="307" r:id="rId46"/>
    <p:sldId id="308" r:id="rId47"/>
    <p:sldId id="309" r:id="rId48"/>
    <p:sldId id="310" r:id="rId49"/>
    <p:sldId id="311" r:id="rId50"/>
    <p:sldId id="312" r:id="rId51"/>
    <p:sldId id="427" r:id="rId52"/>
    <p:sldId id="313" r:id="rId53"/>
    <p:sldId id="314" r:id="rId54"/>
    <p:sldId id="315" r:id="rId55"/>
    <p:sldId id="316" r:id="rId56"/>
    <p:sldId id="428" r:id="rId57"/>
    <p:sldId id="438" r:id="rId58"/>
    <p:sldId id="318" r:id="rId59"/>
    <p:sldId id="319" r:id="rId60"/>
    <p:sldId id="320" r:id="rId61"/>
    <p:sldId id="321" r:id="rId62"/>
    <p:sldId id="322" r:id="rId63"/>
    <p:sldId id="323" r:id="rId64"/>
    <p:sldId id="429" r:id="rId65"/>
    <p:sldId id="331" r:id="rId66"/>
    <p:sldId id="332" r:id="rId67"/>
    <p:sldId id="333" r:id="rId68"/>
    <p:sldId id="334" r:id="rId69"/>
    <p:sldId id="335" r:id="rId70"/>
    <p:sldId id="336" r:id="rId71"/>
    <p:sldId id="337" r:id="rId72"/>
    <p:sldId id="430" r:id="rId73"/>
    <p:sldId id="325" r:id="rId74"/>
    <p:sldId id="431" r:id="rId75"/>
    <p:sldId id="439" r:id="rId76"/>
    <p:sldId id="340" r:id="rId77"/>
    <p:sldId id="341" r:id="rId78"/>
    <p:sldId id="342" r:id="rId79"/>
    <p:sldId id="343" r:id="rId80"/>
    <p:sldId id="432" r:id="rId81"/>
    <p:sldId id="440" r:id="rId82"/>
    <p:sldId id="414" r:id="rId83"/>
    <p:sldId id="416" r:id="rId84"/>
    <p:sldId id="417" r:id="rId85"/>
    <p:sldId id="418" r:id="rId86"/>
    <p:sldId id="419" r:id="rId87"/>
    <p:sldId id="420" r:id="rId88"/>
    <p:sldId id="433" r:id="rId89"/>
    <p:sldId id="346" r:id="rId90"/>
    <p:sldId id="347" r:id="rId91"/>
    <p:sldId id="348" r:id="rId92"/>
    <p:sldId id="353" r:id="rId93"/>
    <p:sldId id="354" r:id="rId94"/>
    <p:sldId id="434" r:id="rId95"/>
    <p:sldId id="356" r:id="rId96"/>
    <p:sldId id="357" r:id="rId97"/>
    <p:sldId id="358" r:id="rId98"/>
    <p:sldId id="359" r:id="rId99"/>
    <p:sldId id="360" r:id="rId100"/>
    <p:sldId id="361" r:id="rId101"/>
    <p:sldId id="362" r:id="rId102"/>
    <p:sldId id="365" r:id="rId103"/>
    <p:sldId id="366" r:id="rId104"/>
    <p:sldId id="367" r:id="rId105"/>
    <p:sldId id="378" r:id="rId106"/>
    <p:sldId id="379" r:id="rId107"/>
    <p:sldId id="380" r:id="rId108"/>
    <p:sldId id="435" r:id="rId109"/>
    <p:sldId id="377" r:id="rId110"/>
    <p:sldId id="368" r:id="rId111"/>
    <p:sldId id="369" r:id="rId112"/>
    <p:sldId id="370" r:id="rId113"/>
    <p:sldId id="371" r:id="rId114"/>
    <p:sldId id="372" r:id="rId115"/>
    <p:sldId id="373" r:id="rId116"/>
    <p:sldId id="436" r:id="rId117"/>
    <p:sldId id="381" r:id="rId118"/>
    <p:sldId id="382" r:id="rId119"/>
    <p:sldId id="383" r:id="rId120"/>
    <p:sldId id="384" r:id="rId121"/>
    <p:sldId id="385" r:id="rId122"/>
    <p:sldId id="386" r:id="rId123"/>
    <p:sldId id="387" r:id="rId124"/>
    <p:sldId id="388" r:id="rId125"/>
    <p:sldId id="389" r:id="rId126"/>
    <p:sldId id="390" r:id="rId127"/>
    <p:sldId id="392" r:id="rId128"/>
    <p:sldId id="393" r:id="rId129"/>
    <p:sldId id="394" r:id="rId130"/>
    <p:sldId id="395" r:id="rId131"/>
    <p:sldId id="396" r:id="rId132"/>
    <p:sldId id="397" r:id="rId133"/>
    <p:sldId id="421" r:id="rId134"/>
    <p:sldId id="398" r:id="rId135"/>
    <p:sldId id="399" r:id="rId136"/>
    <p:sldId id="400" r:id="rId137"/>
    <p:sldId id="401" r:id="rId138"/>
    <p:sldId id="402" r:id="rId139"/>
    <p:sldId id="403" r:id="rId140"/>
    <p:sldId id="404" r:id="rId141"/>
    <p:sldId id="405" r:id="rId142"/>
  </p:sldIdLst>
  <p:sldSz cx="10688638" cy="7562850"/>
  <p:notesSz cx="6797675" cy="992822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423F74"/>
    <a:srgbClr val="8CC6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74" autoAdjust="0"/>
    <p:restoredTop sz="90929"/>
  </p:normalViewPr>
  <p:slideViewPr>
    <p:cSldViewPr>
      <p:cViewPr varScale="1">
        <p:scale>
          <a:sx n="92" d="100"/>
          <a:sy n="92" d="100"/>
        </p:scale>
        <p:origin x="1848" y="84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117" Type="http://schemas.openxmlformats.org/officeDocument/2006/relationships/slide" Target="slides/slide113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33" Type="http://schemas.openxmlformats.org/officeDocument/2006/relationships/slide" Target="slides/slide129.xml"/><Relationship Id="rId138" Type="http://schemas.openxmlformats.org/officeDocument/2006/relationships/slide" Target="slides/slide134.xml"/><Relationship Id="rId16" Type="http://schemas.openxmlformats.org/officeDocument/2006/relationships/slide" Target="slides/slide12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123" Type="http://schemas.openxmlformats.org/officeDocument/2006/relationships/slide" Target="slides/slide119.xml"/><Relationship Id="rId128" Type="http://schemas.openxmlformats.org/officeDocument/2006/relationships/slide" Target="slides/slide124.xml"/><Relationship Id="rId14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18" Type="http://schemas.openxmlformats.org/officeDocument/2006/relationships/slide" Target="slides/slide114.xml"/><Relationship Id="rId134" Type="http://schemas.openxmlformats.org/officeDocument/2006/relationships/slide" Target="slides/slide130.xml"/><Relationship Id="rId139" Type="http://schemas.openxmlformats.org/officeDocument/2006/relationships/slide" Target="slides/slide135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116" Type="http://schemas.openxmlformats.org/officeDocument/2006/relationships/slide" Target="slides/slide112.xml"/><Relationship Id="rId124" Type="http://schemas.openxmlformats.org/officeDocument/2006/relationships/slide" Target="slides/slide120.xml"/><Relationship Id="rId129" Type="http://schemas.openxmlformats.org/officeDocument/2006/relationships/slide" Target="slides/slide125.xml"/><Relationship Id="rId137" Type="http://schemas.openxmlformats.org/officeDocument/2006/relationships/slide" Target="slides/slide13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11" Type="http://schemas.openxmlformats.org/officeDocument/2006/relationships/slide" Target="slides/slide107.xml"/><Relationship Id="rId132" Type="http://schemas.openxmlformats.org/officeDocument/2006/relationships/slide" Target="slides/slide128.xml"/><Relationship Id="rId140" Type="http://schemas.openxmlformats.org/officeDocument/2006/relationships/slide" Target="slides/slide136.xml"/><Relationship Id="rId145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14" Type="http://schemas.openxmlformats.org/officeDocument/2006/relationships/slide" Target="slides/slide110.xml"/><Relationship Id="rId119" Type="http://schemas.openxmlformats.org/officeDocument/2006/relationships/slide" Target="slides/slide115.xml"/><Relationship Id="rId127" Type="http://schemas.openxmlformats.org/officeDocument/2006/relationships/slide" Target="slides/slide12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122" Type="http://schemas.openxmlformats.org/officeDocument/2006/relationships/slide" Target="slides/slide118.xml"/><Relationship Id="rId130" Type="http://schemas.openxmlformats.org/officeDocument/2006/relationships/slide" Target="slides/slide126.xml"/><Relationship Id="rId135" Type="http://schemas.openxmlformats.org/officeDocument/2006/relationships/slide" Target="slides/slide131.xml"/><Relationship Id="rId143" Type="http://schemas.openxmlformats.org/officeDocument/2006/relationships/notesMaster" Target="notesMasters/notesMaster1.xml"/><Relationship Id="rId148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120" Type="http://schemas.openxmlformats.org/officeDocument/2006/relationships/slide" Target="slides/slide116.xml"/><Relationship Id="rId125" Type="http://schemas.openxmlformats.org/officeDocument/2006/relationships/slide" Target="slides/slide121.xml"/><Relationship Id="rId141" Type="http://schemas.openxmlformats.org/officeDocument/2006/relationships/slide" Target="slides/slide137.xml"/><Relationship Id="rId146" Type="http://schemas.openxmlformats.org/officeDocument/2006/relationships/viewProps" Target="view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15" Type="http://schemas.openxmlformats.org/officeDocument/2006/relationships/slide" Target="slides/slide111.xml"/><Relationship Id="rId131" Type="http://schemas.openxmlformats.org/officeDocument/2006/relationships/slide" Target="slides/slide127.xml"/><Relationship Id="rId136" Type="http://schemas.openxmlformats.org/officeDocument/2006/relationships/slide" Target="slides/slide132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126" Type="http://schemas.openxmlformats.org/officeDocument/2006/relationships/slide" Target="slides/slide122.xml"/><Relationship Id="rId147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121" Type="http://schemas.openxmlformats.org/officeDocument/2006/relationships/slide" Target="slides/slide117.xml"/><Relationship Id="rId142" Type="http://schemas.openxmlformats.org/officeDocument/2006/relationships/slide" Target="slides/slide13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3D2D43-5273-4C22-881E-760A94D36230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72C88DEC-2C81-4D31-8A1D-24E6D73CC74E}">
      <dgm:prSet phldrT="[Text]" custT="1"/>
      <dgm:spPr>
        <a:solidFill>
          <a:srgbClr val="4F81BD"/>
        </a:solidFill>
      </dgm:spPr>
      <dgm:t>
        <a:bodyPr/>
        <a:lstStyle/>
        <a:p>
          <a:pPr algn="ctr"/>
          <a:endParaRPr lang="en-GB" sz="1400" dirty="0">
            <a:solidFill>
              <a:schemeClr val="bg1"/>
            </a:solidFill>
            <a:latin typeface="Verdana" pitchFamily="34" charset="0"/>
          </a:endParaRPr>
        </a:p>
        <a:p>
          <a:pPr algn="ctr"/>
          <a:r>
            <a:rPr lang="en-GB" sz="1400" dirty="0">
              <a:solidFill>
                <a:schemeClr val="bg1"/>
              </a:solidFill>
              <a:latin typeface="Verdana" pitchFamily="34" charset="0"/>
            </a:rPr>
            <a:t>1,102 </a:t>
          </a:r>
        </a:p>
        <a:p>
          <a:pPr algn="ctr"/>
          <a:r>
            <a:rPr lang="en-GB" sz="1400" dirty="0">
              <a:solidFill>
                <a:schemeClr val="bg1"/>
              </a:solidFill>
              <a:latin typeface="Verdana" pitchFamily="34" charset="0"/>
            </a:rPr>
            <a:t>Deaths</a:t>
          </a:r>
        </a:p>
      </dgm:t>
    </dgm:pt>
    <dgm:pt modelId="{74224169-4983-4AD3-8DC2-723B7B186200}" type="parTrans" cxnId="{43C41EE1-3F40-46D4-AFF0-79EF928AD619}">
      <dgm:prSet/>
      <dgm:spPr/>
      <dgm:t>
        <a:bodyPr/>
        <a:lstStyle/>
        <a:p>
          <a:pPr algn="ctr"/>
          <a:endParaRPr lang="en-GB">
            <a:solidFill>
              <a:schemeClr val="bg1"/>
            </a:solidFill>
          </a:endParaRPr>
        </a:p>
      </dgm:t>
    </dgm:pt>
    <dgm:pt modelId="{9D28E569-F40F-4A48-A487-4FC8B44A12ED}" type="sibTrans" cxnId="{43C41EE1-3F40-46D4-AFF0-79EF928AD619}">
      <dgm:prSet/>
      <dgm:spPr/>
      <dgm:t>
        <a:bodyPr/>
        <a:lstStyle/>
        <a:p>
          <a:pPr algn="ctr"/>
          <a:endParaRPr lang="en-GB">
            <a:solidFill>
              <a:schemeClr val="bg1"/>
            </a:solidFill>
          </a:endParaRPr>
        </a:p>
      </dgm:t>
    </dgm:pt>
    <dgm:pt modelId="{3DE8EC84-BD85-4D9B-9D69-CCA660C1F66A}">
      <dgm:prSet phldrT="[Text]" custT="1"/>
      <dgm:spPr>
        <a:solidFill>
          <a:srgbClr val="4F81BD"/>
        </a:solidFill>
      </dgm:spPr>
      <dgm:t>
        <a:bodyPr/>
        <a:lstStyle/>
        <a:p>
          <a:pPr algn="ctr">
            <a:spcAft>
              <a:spcPts val="0"/>
            </a:spcAft>
          </a:pPr>
          <a:r>
            <a:rPr lang="en-GB" sz="1800" dirty="0">
              <a:solidFill>
                <a:schemeClr val="bg1"/>
              </a:solidFill>
              <a:latin typeface="Verdana" pitchFamily="34" charset="0"/>
            </a:rPr>
            <a:t>41,817</a:t>
          </a:r>
        </a:p>
        <a:p>
          <a:pPr algn="ctr">
            <a:spcAft>
              <a:spcPts val="0"/>
            </a:spcAft>
          </a:pPr>
          <a:r>
            <a:rPr lang="en-GB" sz="1800" dirty="0">
              <a:solidFill>
                <a:schemeClr val="bg1"/>
              </a:solidFill>
              <a:latin typeface="Verdana" pitchFamily="34" charset="0"/>
            </a:rPr>
            <a:t>In-patient admissions</a:t>
          </a:r>
        </a:p>
      </dgm:t>
    </dgm:pt>
    <dgm:pt modelId="{D29BED84-EF8E-4DFF-96CF-11FBD085C80E}" type="parTrans" cxnId="{4D948E83-2B69-4B7C-A399-D95AE13FAE46}">
      <dgm:prSet/>
      <dgm:spPr/>
      <dgm:t>
        <a:bodyPr/>
        <a:lstStyle/>
        <a:p>
          <a:pPr algn="ctr"/>
          <a:endParaRPr lang="en-GB">
            <a:solidFill>
              <a:schemeClr val="bg1"/>
            </a:solidFill>
          </a:endParaRPr>
        </a:p>
      </dgm:t>
    </dgm:pt>
    <dgm:pt modelId="{9847974E-97DF-49A3-B2D9-5F0051A2ABA0}" type="sibTrans" cxnId="{4D948E83-2B69-4B7C-A399-D95AE13FAE46}">
      <dgm:prSet/>
      <dgm:spPr/>
      <dgm:t>
        <a:bodyPr/>
        <a:lstStyle/>
        <a:p>
          <a:pPr algn="ctr"/>
          <a:endParaRPr lang="en-GB">
            <a:solidFill>
              <a:schemeClr val="bg1"/>
            </a:solidFill>
          </a:endParaRPr>
        </a:p>
      </dgm:t>
    </dgm:pt>
    <dgm:pt modelId="{9D9E06B9-390A-41A7-BDF3-A7104D1B9FE6}">
      <dgm:prSet phldrT="[Text]" custT="1"/>
      <dgm:spPr>
        <a:solidFill>
          <a:srgbClr val="4F81BD"/>
        </a:solidFill>
      </dgm:spPr>
      <dgm:t>
        <a:bodyPr/>
        <a:lstStyle/>
        <a:p>
          <a:pPr algn="ctr"/>
          <a:r>
            <a:rPr lang="en-GB" sz="1600" dirty="0">
              <a:solidFill>
                <a:schemeClr val="bg1"/>
              </a:solidFill>
              <a:latin typeface="Verdana" pitchFamily="34" charset="0"/>
            </a:rPr>
            <a:t>444,247</a:t>
          </a:r>
        </a:p>
        <a:p>
          <a:pPr algn="ctr"/>
          <a:r>
            <a:rPr lang="en-GB" sz="1600" dirty="0">
              <a:solidFill>
                <a:schemeClr val="bg1"/>
              </a:solidFill>
              <a:latin typeface="Verdana" pitchFamily="34" charset="0"/>
            </a:rPr>
            <a:t>Attendances at Emergency Department</a:t>
          </a:r>
        </a:p>
      </dgm:t>
    </dgm:pt>
    <dgm:pt modelId="{CE1244B8-AC61-4791-BECC-52900484B637}" type="parTrans" cxnId="{D86EDECC-DF26-4FA3-9224-382391A972A4}">
      <dgm:prSet/>
      <dgm:spPr/>
      <dgm:t>
        <a:bodyPr/>
        <a:lstStyle/>
        <a:p>
          <a:pPr algn="ctr"/>
          <a:endParaRPr lang="en-GB">
            <a:solidFill>
              <a:schemeClr val="bg1"/>
            </a:solidFill>
          </a:endParaRPr>
        </a:p>
      </dgm:t>
    </dgm:pt>
    <dgm:pt modelId="{6752F17C-8AB8-4171-B9C6-86308833E589}" type="sibTrans" cxnId="{D86EDECC-DF26-4FA3-9224-382391A972A4}">
      <dgm:prSet/>
      <dgm:spPr/>
      <dgm:t>
        <a:bodyPr/>
        <a:lstStyle/>
        <a:p>
          <a:pPr algn="ctr"/>
          <a:endParaRPr lang="en-GB">
            <a:solidFill>
              <a:schemeClr val="bg1"/>
            </a:solidFill>
          </a:endParaRPr>
        </a:p>
      </dgm:t>
    </dgm:pt>
    <dgm:pt modelId="{ECB35357-9B4C-466E-B39A-17FBE0ACEF23}" type="pres">
      <dgm:prSet presAssocID="{6D3D2D43-5273-4C22-881E-760A94D36230}" presName="Name0" presStyleCnt="0">
        <dgm:presLayoutVars>
          <dgm:dir/>
          <dgm:animLvl val="lvl"/>
          <dgm:resizeHandles val="exact"/>
        </dgm:presLayoutVars>
      </dgm:prSet>
      <dgm:spPr/>
    </dgm:pt>
    <dgm:pt modelId="{A0AF7757-78CD-48F8-A692-426E2CFC0F10}" type="pres">
      <dgm:prSet presAssocID="{72C88DEC-2C81-4D31-8A1D-24E6D73CC74E}" presName="Name8" presStyleCnt="0"/>
      <dgm:spPr/>
    </dgm:pt>
    <dgm:pt modelId="{E9E5A379-7AA3-4186-9A5E-1B5370100DFF}" type="pres">
      <dgm:prSet presAssocID="{72C88DEC-2C81-4D31-8A1D-24E6D73CC74E}" presName="level" presStyleLbl="node1" presStyleIdx="0" presStyleCnt="3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64D4D03-5E4B-4BAF-8C7B-44C77BC2213F}" type="pres">
      <dgm:prSet presAssocID="{72C88DEC-2C81-4D31-8A1D-24E6D73CC74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5B609E3-39D7-4407-AEFA-A3B314D3CB9A}" type="pres">
      <dgm:prSet presAssocID="{3DE8EC84-BD85-4D9B-9D69-CCA660C1F66A}" presName="Name8" presStyleCnt="0"/>
      <dgm:spPr/>
    </dgm:pt>
    <dgm:pt modelId="{EE3369C7-9A76-487D-A2F5-D15111490921}" type="pres">
      <dgm:prSet presAssocID="{3DE8EC84-BD85-4D9B-9D69-CCA660C1F66A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911FE0-76C4-461F-9DCA-24E49667FD8A}" type="pres">
      <dgm:prSet presAssocID="{3DE8EC84-BD85-4D9B-9D69-CCA660C1F66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F8144E3-F6F9-4826-8738-BF85191AEAEF}" type="pres">
      <dgm:prSet presAssocID="{9D9E06B9-390A-41A7-BDF3-A7104D1B9FE6}" presName="Name8" presStyleCnt="0"/>
      <dgm:spPr/>
    </dgm:pt>
    <dgm:pt modelId="{960750A9-279A-4C3C-AD95-212CC86892C9}" type="pres">
      <dgm:prSet presAssocID="{9D9E06B9-390A-41A7-BDF3-A7104D1B9FE6}" presName="level" presStyleLbl="node1" presStyleIdx="2" presStyleCnt="3" custLinFactNeighborX="4664" custLinFactNeighborY="7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AA397E3-C541-4014-9937-38F4C582358E}" type="pres">
      <dgm:prSet presAssocID="{9D9E06B9-390A-41A7-BDF3-A7104D1B9FE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D3CFCEE-D1DB-412C-90F8-13958E86DC9B}" type="presOf" srcId="{3DE8EC84-BD85-4D9B-9D69-CCA660C1F66A}" destId="{EC911FE0-76C4-461F-9DCA-24E49667FD8A}" srcOrd="1" destOrd="0" presId="urn:microsoft.com/office/officeart/2005/8/layout/pyramid1"/>
    <dgm:cxn modelId="{7C21204C-F913-426C-AEB2-F290BD44F309}" type="presOf" srcId="{72C88DEC-2C81-4D31-8A1D-24E6D73CC74E}" destId="{E9E5A379-7AA3-4186-9A5E-1B5370100DFF}" srcOrd="0" destOrd="0" presId="urn:microsoft.com/office/officeart/2005/8/layout/pyramid1"/>
    <dgm:cxn modelId="{C615326F-9738-4231-BF84-8CF908009CFE}" type="presOf" srcId="{72C88DEC-2C81-4D31-8A1D-24E6D73CC74E}" destId="{E64D4D03-5E4B-4BAF-8C7B-44C77BC2213F}" srcOrd="1" destOrd="0" presId="urn:microsoft.com/office/officeart/2005/8/layout/pyramid1"/>
    <dgm:cxn modelId="{D86EDECC-DF26-4FA3-9224-382391A972A4}" srcId="{6D3D2D43-5273-4C22-881E-760A94D36230}" destId="{9D9E06B9-390A-41A7-BDF3-A7104D1B9FE6}" srcOrd="2" destOrd="0" parTransId="{CE1244B8-AC61-4791-BECC-52900484B637}" sibTransId="{6752F17C-8AB8-4171-B9C6-86308833E589}"/>
    <dgm:cxn modelId="{50C762E9-8C3E-480C-A1D7-DCB0B946476D}" type="presOf" srcId="{9D9E06B9-390A-41A7-BDF3-A7104D1B9FE6}" destId="{960750A9-279A-4C3C-AD95-212CC86892C9}" srcOrd="0" destOrd="0" presId="urn:microsoft.com/office/officeart/2005/8/layout/pyramid1"/>
    <dgm:cxn modelId="{43C41EE1-3F40-46D4-AFF0-79EF928AD619}" srcId="{6D3D2D43-5273-4C22-881E-760A94D36230}" destId="{72C88DEC-2C81-4D31-8A1D-24E6D73CC74E}" srcOrd="0" destOrd="0" parTransId="{74224169-4983-4AD3-8DC2-723B7B186200}" sibTransId="{9D28E569-F40F-4A48-A487-4FC8B44A12ED}"/>
    <dgm:cxn modelId="{348319BD-8C7A-4679-AD25-6BD4B41A6837}" type="presOf" srcId="{6D3D2D43-5273-4C22-881E-760A94D36230}" destId="{ECB35357-9B4C-466E-B39A-17FBE0ACEF23}" srcOrd="0" destOrd="0" presId="urn:microsoft.com/office/officeart/2005/8/layout/pyramid1"/>
    <dgm:cxn modelId="{683AF7B4-B1B0-4203-9435-090E7C2E88FB}" type="presOf" srcId="{9D9E06B9-390A-41A7-BDF3-A7104D1B9FE6}" destId="{5AA397E3-C541-4014-9937-38F4C582358E}" srcOrd="1" destOrd="0" presId="urn:microsoft.com/office/officeart/2005/8/layout/pyramid1"/>
    <dgm:cxn modelId="{4D948E83-2B69-4B7C-A399-D95AE13FAE46}" srcId="{6D3D2D43-5273-4C22-881E-760A94D36230}" destId="{3DE8EC84-BD85-4D9B-9D69-CCA660C1F66A}" srcOrd="1" destOrd="0" parTransId="{D29BED84-EF8E-4DFF-96CF-11FBD085C80E}" sibTransId="{9847974E-97DF-49A3-B2D9-5F0051A2ABA0}"/>
    <dgm:cxn modelId="{392AC9AD-7847-4267-B737-F6FE47536634}" type="presOf" srcId="{3DE8EC84-BD85-4D9B-9D69-CCA660C1F66A}" destId="{EE3369C7-9A76-487D-A2F5-D15111490921}" srcOrd="0" destOrd="0" presId="urn:microsoft.com/office/officeart/2005/8/layout/pyramid1"/>
    <dgm:cxn modelId="{D557BBEB-B137-4076-8104-999358A818D3}" type="presParOf" srcId="{ECB35357-9B4C-466E-B39A-17FBE0ACEF23}" destId="{A0AF7757-78CD-48F8-A692-426E2CFC0F10}" srcOrd="0" destOrd="0" presId="urn:microsoft.com/office/officeart/2005/8/layout/pyramid1"/>
    <dgm:cxn modelId="{B607DDC8-4055-4F4C-9DAC-EF45D4E67E03}" type="presParOf" srcId="{A0AF7757-78CD-48F8-A692-426E2CFC0F10}" destId="{E9E5A379-7AA3-4186-9A5E-1B5370100DFF}" srcOrd="0" destOrd="0" presId="urn:microsoft.com/office/officeart/2005/8/layout/pyramid1"/>
    <dgm:cxn modelId="{C685D4D0-6733-40E5-8C63-C3E0C110F61A}" type="presParOf" srcId="{A0AF7757-78CD-48F8-A692-426E2CFC0F10}" destId="{E64D4D03-5E4B-4BAF-8C7B-44C77BC2213F}" srcOrd="1" destOrd="0" presId="urn:microsoft.com/office/officeart/2005/8/layout/pyramid1"/>
    <dgm:cxn modelId="{723C2F3A-B135-4418-BA85-3981B3315FDA}" type="presParOf" srcId="{ECB35357-9B4C-466E-B39A-17FBE0ACEF23}" destId="{15B609E3-39D7-4407-AEFA-A3B314D3CB9A}" srcOrd="1" destOrd="0" presId="urn:microsoft.com/office/officeart/2005/8/layout/pyramid1"/>
    <dgm:cxn modelId="{D43CB43D-F26B-41DC-AB3A-EC932B075E8B}" type="presParOf" srcId="{15B609E3-39D7-4407-AEFA-A3B314D3CB9A}" destId="{EE3369C7-9A76-487D-A2F5-D15111490921}" srcOrd="0" destOrd="0" presId="urn:microsoft.com/office/officeart/2005/8/layout/pyramid1"/>
    <dgm:cxn modelId="{3A5C30FB-A727-4012-84D3-C72EE23D8DB0}" type="presParOf" srcId="{15B609E3-39D7-4407-AEFA-A3B314D3CB9A}" destId="{EC911FE0-76C4-461F-9DCA-24E49667FD8A}" srcOrd="1" destOrd="0" presId="urn:microsoft.com/office/officeart/2005/8/layout/pyramid1"/>
    <dgm:cxn modelId="{EE9FD66F-22FA-48EC-BBF2-0271BF65786C}" type="presParOf" srcId="{ECB35357-9B4C-466E-B39A-17FBE0ACEF23}" destId="{6F8144E3-F6F9-4826-8738-BF85191AEAEF}" srcOrd="2" destOrd="0" presId="urn:microsoft.com/office/officeart/2005/8/layout/pyramid1"/>
    <dgm:cxn modelId="{8B1E42D6-9CFF-4C03-A760-991D6BA3497F}" type="presParOf" srcId="{6F8144E3-F6F9-4826-8738-BF85191AEAEF}" destId="{960750A9-279A-4C3C-AD95-212CC86892C9}" srcOrd="0" destOrd="0" presId="urn:microsoft.com/office/officeart/2005/8/layout/pyramid1"/>
    <dgm:cxn modelId="{9EB75AC6-EBE7-49FF-BAEA-1A0976C49368}" type="presParOf" srcId="{6F8144E3-F6F9-4826-8738-BF85191AEAEF}" destId="{5AA397E3-C541-4014-9937-38F4C582358E}" srcOrd="1" destOrd="0" presId="urn:microsoft.com/office/officeart/2005/8/layout/pyramid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3E4AF4-0D3B-4A2E-BC54-E1EE369DBE28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2EEBDCD8-75ED-481A-9030-7656068FEA3F}">
      <dgm:prSet phldrT="[Text]" custT="1"/>
      <dgm:spPr>
        <a:solidFill>
          <a:srgbClr val="9BBB59"/>
        </a:solidFill>
      </dgm:spPr>
      <dgm:t>
        <a:bodyPr/>
        <a:lstStyle/>
        <a:p>
          <a:endParaRPr lang="en-GB" sz="1100" b="1" dirty="0" smtClean="0">
            <a:solidFill>
              <a:schemeClr val="bg1"/>
            </a:solidFill>
            <a:latin typeface="Verdana" pitchFamily="34" charset="0"/>
          </a:endParaRPr>
        </a:p>
        <a:p>
          <a:r>
            <a:rPr lang="en-GB" sz="1100" b="1" dirty="0" smtClean="0">
              <a:solidFill>
                <a:schemeClr val="bg1"/>
              </a:solidFill>
              <a:latin typeface="Verdana" pitchFamily="34" charset="0"/>
            </a:rPr>
            <a:t>700 </a:t>
          </a:r>
        </a:p>
        <a:p>
          <a:r>
            <a:rPr lang="en-GB" sz="1100" b="1" dirty="0" smtClean="0">
              <a:solidFill>
                <a:schemeClr val="bg1"/>
              </a:solidFill>
              <a:latin typeface="Verdana" pitchFamily="34" charset="0"/>
            </a:rPr>
            <a:t>Deaths</a:t>
          </a:r>
          <a:endParaRPr lang="en-GB" sz="1100" b="1" dirty="0">
            <a:solidFill>
              <a:schemeClr val="bg1"/>
            </a:solidFill>
            <a:latin typeface="Verdana" pitchFamily="34" charset="0"/>
          </a:endParaRPr>
        </a:p>
      </dgm:t>
    </dgm:pt>
    <dgm:pt modelId="{1D45F536-C674-494A-BD45-925E566E29EE}" type="parTrans" cxnId="{E4313F2A-FE11-499E-A6F9-DF1DBA3D8864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BE3E3B11-AA9B-495C-9F86-AD1AD765284A}" type="sibTrans" cxnId="{E4313F2A-FE11-499E-A6F9-DF1DBA3D8864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874BCEA4-E8BF-42B2-9BA3-97DAB5D288F1}">
      <dgm:prSet phldrT="[Text]" custT="1"/>
      <dgm:spPr>
        <a:solidFill>
          <a:srgbClr val="9BBB59"/>
        </a:solidFill>
      </dgm:spPr>
      <dgm:t>
        <a:bodyPr/>
        <a:lstStyle/>
        <a:p>
          <a:r>
            <a:rPr lang="en-GB" sz="1100" b="1" dirty="0" smtClean="0">
              <a:solidFill>
                <a:schemeClr val="bg1"/>
              </a:solidFill>
              <a:latin typeface="Verdana" pitchFamily="34" charset="0"/>
            </a:rPr>
            <a:t>21,890</a:t>
          </a:r>
        </a:p>
        <a:p>
          <a:r>
            <a:rPr lang="en-GB" sz="1100" b="1" dirty="0" smtClean="0">
              <a:solidFill>
                <a:schemeClr val="bg1"/>
              </a:solidFill>
              <a:latin typeface="Verdana" pitchFamily="34" charset="0"/>
            </a:rPr>
            <a:t>In-patient admissions</a:t>
          </a:r>
          <a:endParaRPr lang="en-GB" sz="1100" b="1" dirty="0">
            <a:solidFill>
              <a:schemeClr val="bg1"/>
            </a:solidFill>
            <a:latin typeface="Verdana" pitchFamily="34" charset="0"/>
          </a:endParaRPr>
        </a:p>
      </dgm:t>
    </dgm:pt>
    <dgm:pt modelId="{786230BA-B56D-481B-8B17-11477DE6CF13}" type="parTrans" cxnId="{FA69EA8E-9325-4226-9D82-0DF11F2EB1EF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34B2150C-6511-420C-BE14-548D078053C1}" type="sibTrans" cxnId="{FA69EA8E-9325-4226-9D82-0DF11F2EB1EF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EDA7E076-161C-4D42-A8A0-A4D3899B864A}">
      <dgm:prSet phldrT="[Text]" custT="1"/>
      <dgm:spPr>
        <a:solidFill>
          <a:srgbClr val="9BBB59"/>
        </a:solidFill>
      </dgm:spPr>
      <dgm:t>
        <a:bodyPr/>
        <a:lstStyle/>
        <a:p>
          <a:r>
            <a:rPr lang="en-GB" sz="1100" b="1" dirty="0" smtClean="0">
              <a:solidFill>
                <a:schemeClr val="bg1"/>
              </a:solidFill>
              <a:latin typeface="Verdana" pitchFamily="34" charset="0"/>
            </a:rPr>
            <a:t>237,453 </a:t>
          </a:r>
        </a:p>
        <a:p>
          <a:r>
            <a:rPr lang="en-GB" sz="1100" b="1" dirty="0" smtClean="0">
              <a:solidFill>
                <a:schemeClr val="bg1"/>
              </a:solidFill>
              <a:latin typeface="Verdana" pitchFamily="34" charset="0"/>
            </a:rPr>
            <a:t>Attendances at        Emergency         Department</a:t>
          </a:r>
          <a:endParaRPr lang="en-GB" sz="1100" b="1" dirty="0">
            <a:solidFill>
              <a:schemeClr val="bg1"/>
            </a:solidFill>
            <a:latin typeface="Verdana" pitchFamily="34" charset="0"/>
          </a:endParaRPr>
        </a:p>
      </dgm:t>
    </dgm:pt>
    <dgm:pt modelId="{4B5F620F-8D70-4E29-BD9D-A262F238100D}" type="parTrans" cxnId="{7569D93A-DB39-474E-90CA-A8F7ED8D7DB6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DA2B8401-70BF-4855-B082-DA84D65B95EC}" type="sibTrans" cxnId="{7569D93A-DB39-474E-90CA-A8F7ED8D7DB6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B67245D7-0518-43FA-9B83-9C8A6B623ABC}" type="pres">
      <dgm:prSet presAssocID="{793E4AF4-0D3B-4A2E-BC54-E1EE369DBE28}" presName="Name0" presStyleCnt="0">
        <dgm:presLayoutVars>
          <dgm:dir/>
          <dgm:animLvl val="lvl"/>
          <dgm:resizeHandles val="exact"/>
        </dgm:presLayoutVars>
      </dgm:prSet>
      <dgm:spPr/>
    </dgm:pt>
    <dgm:pt modelId="{ABB7E4FA-DD8D-422A-8183-77913B6C21A0}" type="pres">
      <dgm:prSet presAssocID="{2EEBDCD8-75ED-481A-9030-7656068FEA3F}" presName="Name8" presStyleCnt="0"/>
      <dgm:spPr/>
    </dgm:pt>
    <dgm:pt modelId="{A71F553D-F863-45F9-A9AB-53316B91D41A}" type="pres">
      <dgm:prSet presAssocID="{2EEBDCD8-75ED-481A-9030-7656068FEA3F}" presName="level" presStyleLbl="node1" presStyleIdx="0" presStyleCnt="3" custScaleX="100537" custLinFactNeighborY="280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39D3E97-E5B0-4D40-B531-384A9FEF5D56}" type="pres">
      <dgm:prSet presAssocID="{2EEBDCD8-75ED-481A-9030-7656068FEA3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9C9DC8-2665-4907-B7F8-6EA31870ED57}" type="pres">
      <dgm:prSet presAssocID="{874BCEA4-E8BF-42B2-9BA3-97DAB5D288F1}" presName="Name8" presStyleCnt="0"/>
      <dgm:spPr/>
    </dgm:pt>
    <dgm:pt modelId="{5EBAF44E-8DDC-4AF0-A6BF-0BD040CBACD0}" type="pres">
      <dgm:prSet presAssocID="{874BCEA4-E8BF-42B2-9BA3-97DAB5D288F1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DEFAE1F-C2DB-4FDA-9E8E-DFAA59DF57BC}" type="pres">
      <dgm:prSet presAssocID="{874BCEA4-E8BF-42B2-9BA3-97DAB5D288F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002CDB0-D641-459E-A77E-9902EF44DC7C}" type="pres">
      <dgm:prSet presAssocID="{EDA7E076-161C-4D42-A8A0-A4D3899B864A}" presName="Name8" presStyleCnt="0"/>
      <dgm:spPr/>
    </dgm:pt>
    <dgm:pt modelId="{B09A1A86-1BCE-4510-862A-8809944C122A}" type="pres">
      <dgm:prSet presAssocID="{EDA7E076-161C-4D42-A8A0-A4D3899B864A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93F3F93-69BD-408E-A460-B3ECF07971C3}" type="pres">
      <dgm:prSet presAssocID="{EDA7E076-161C-4D42-A8A0-A4D3899B864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4313F2A-FE11-499E-A6F9-DF1DBA3D8864}" srcId="{793E4AF4-0D3B-4A2E-BC54-E1EE369DBE28}" destId="{2EEBDCD8-75ED-481A-9030-7656068FEA3F}" srcOrd="0" destOrd="0" parTransId="{1D45F536-C674-494A-BD45-925E566E29EE}" sibTransId="{BE3E3B11-AA9B-495C-9F86-AD1AD765284A}"/>
    <dgm:cxn modelId="{4779906B-B4D7-4FFA-9616-532FA8FF5DD5}" type="presOf" srcId="{874BCEA4-E8BF-42B2-9BA3-97DAB5D288F1}" destId="{9DEFAE1F-C2DB-4FDA-9E8E-DFAA59DF57BC}" srcOrd="1" destOrd="0" presId="urn:microsoft.com/office/officeart/2005/8/layout/pyramid1"/>
    <dgm:cxn modelId="{A2F53DCD-E55A-4046-8F39-81CBD1B2F074}" type="presOf" srcId="{EDA7E076-161C-4D42-A8A0-A4D3899B864A}" destId="{B09A1A86-1BCE-4510-862A-8809944C122A}" srcOrd="0" destOrd="0" presId="urn:microsoft.com/office/officeart/2005/8/layout/pyramid1"/>
    <dgm:cxn modelId="{FA69EA8E-9325-4226-9D82-0DF11F2EB1EF}" srcId="{793E4AF4-0D3B-4A2E-BC54-E1EE369DBE28}" destId="{874BCEA4-E8BF-42B2-9BA3-97DAB5D288F1}" srcOrd="1" destOrd="0" parTransId="{786230BA-B56D-481B-8B17-11477DE6CF13}" sibTransId="{34B2150C-6511-420C-BE14-548D078053C1}"/>
    <dgm:cxn modelId="{F1FF2B36-D5B6-41D2-B92B-0DC6B013D872}" type="presOf" srcId="{EDA7E076-161C-4D42-A8A0-A4D3899B864A}" destId="{A93F3F93-69BD-408E-A460-B3ECF07971C3}" srcOrd="1" destOrd="0" presId="urn:microsoft.com/office/officeart/2005/8/layout/pyramid1"/>
    <dgm:cxn modelId="{606954B8-79FA-4ECC-9A80-C564C7709B75}" type="presOf" srcId="{2EEBDCD8-75ED-481A-9030-7656068FEA3F}" destId="{A71F553D-F863-45F9-A9AB-53316B91D41A}" srcOrd="0" destOrd="0" presId="urn:microsoft.com/office/officeart/2005/8/layout/pyramid1"/>
    <dgm:cxn modelId="{30B7152A-4BCA-4B6A-B5A2-9A726366F5C4}" type="presOf" srcId="{793E4AF4-0D3B-4A2E-BC54-E1EE369DBE28}" destId="{B67245D7-0518-43FA-9B83-9C8A6B623ABC}" srcOrd="0" destOrd="0" presId="urn:microsoft.com/office/officeart/2005/8/layout/pyramid1"/>
    <dgm:cxn modelId="{7569D93A-DB39-474E-90CA-A8F7ED8D7DB6}" srcId="{793E4AF4-0D3B-4A2E-BC54-E1EE369DBE28}" destId="{EDA7E076-161C-4D42-A8A0-A4D3899B864A}" srcOrd="2" destOrd="0" parTransId="{4B5F620F-8D70-4E29-BD9D-A262F238100D}" sibTransId="{DA2B8401-70BF-4855-B082-DA84D65B95EC}"/>
    <dgm:cxn modelId="{DA92F4DF-4E38-4620-9D85-CAF4C728E8DB}" type="presOf" srcId="{2EEBDCD8-75ED-481A-9030-7656068FEA3F}" destId="{739D3E97-E5B0-4D40-B531-384A9FEF5D56}" srcOrd="1" destOrd="0" presId="urn:microsoft.com/office/officeart/2005/8/layout/pyramid1"/>
    <dgm:cxn modelId="{D1869414-0851-4738-B3DB-ADA7EC3A3AC1}" type="presOf" srcId="{874BCEA4-E8BF-42B2-9BA3-97DAB5D288F1}" destId="{5EBAF44E-8DDC-4AF0-A6BF-0BD040CBACD0}" srcOrd="0" destOrd="0" presId="urn:microsoft.com/office/officeart/2005/8/layout/pyramid1"/>
    <dgm:cxn modelId="{953ACCB8-8250-4A80-963F-F95C170933AD}" type="presParOf" srcId="{B67245D7-0518-43FA-9B83-9C8A6B623ABC}" destId="{ABB7E4FA-DD8D-422A-8183-77913B6C21A0}" srcOrd="0" destOrd="0" presId="urn:microsoft.com/office/officeart/2005/8/layout/pyramid1"/>
    <dgm:cxn modelId="{6F4D9094-F23F-47B6-A9A3-BC8A4F37209B}" type="presParOf" srcId="{ABB7E4FA-DD8D-422A-8183-77913B6C21A0}" destId="{A71F553D-F863-45F9-A9AB-53316B91D41A}" srcOrd="0" destOrd="0" presId="urn:microsoft.com/office/officeart/2005/8/layout/pyramid1"/>
    <dgm:cxn modelId="{D6804953-5E4F-4DA8-B4F7-13CB64719E05}" type="presParOf" srcId="{ABB7E4FA-DD8D-422A-8183-77913B6C21A0}" destId="{739D3E97-E5B0-4D40-B531-384A9FEF5D56}" srcOrd="1" destOrd="0" presId="urn:microsoft.com/office/officeart/2005/8/layout/pyramid1"/>
    <dgm:cxn modelId="{79F12E31-74CC-41C3-BFBE-CE4ABEE45E1D}" type="presParOf" srcId="{B67245D7-0518-43FA-9B83-9C8A6B623ABC}" destId="{FF9C9DC8-2665-4907-B7F8-6EA31870ED57}" srcOrd="1" destOrd="0" presId="urn:microsoft.com/office/officeart/2005/8/layout/pyramid1"/>
    <dgm:cxn modelId="{4E04CFC0-63F4-4443-BC86-15A3F1148410}" type="presParOf" srcId="{FF9C9DC8-2665-4907-B7F8-6EA31870ED57}" destId="{5EBAF44E-8DDC-4AF0-A6BF-0BD040CBACD0}" srcOrd="0" destOrd="0" presId="urn:microsoft.com/office/officeart/2005/8/layout/pyramid1"/>
    <dgm:cxn modelId="{A1AEB4E1-281C-487A-966F-C903BFB0E5DF}" type="presParOf" srcId="{FF9C9DC8-2665-4907-B7F8-6EA31870ED57}" destId="{9DEFAE1F-C2DB-4FDA-9E8E-DFAA59DF57BC}" srcOrd="1" destOrd="0" presId="urn:microsoft.com/office/officeart/2005/8/layout/pyramid1"/>
    <dgm:cxn modelId="{7DA79BD5-6364-4D67-BCD1-C188C47FF3FB}" type="presParOf" srcId="{B67245D7-0518-43FA-9B83-9C8A6B623ABC}" destId="{5002CDB0-D641-459E-A77E-9902EF44DC7C}" srcOrd="2" destOrd="0" presId="urn:microsoft.com/office/officeart/2005/8/layout/pyramid1"/>
    <dgm:cxn modelId="{EDFC9747-BE4C-412E-8240-315D7F8AE691}" type="presParOf" srcId="{5002CDB0-D641-459E-A77E-9902EF44DC7C}" destId="{B09A1A86-1BCE-4510-862A-8809944C122A}" srcOrd="0" destOrd="0" presId="urn:microsoft.com/office/officeart/2005/8/layout/pyramid1"/>
    <dgm:cxn modelId="{949FD1F6-3876-44E2-85A0-5C2B97733CDE}" type="presParOf" srcId="{5002CDB0-D641-459E-A77E-9902EF44DC7C}" destId="{A93F3F93-69BD-408E-A460-B3ECF07971C3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93E4AF4-0D3B-4A2E-BC54-E1EE369DBE28}" type="doc">
      <dgm:prSet loTypeId="urn:microsoft.com/office/officeart/2005/8/layout/pyramid1" loCatId="pyramid" qsTypeId="urn:microsoft.com/office/officeart/2005/8/quickstyle/simple1" qsCatId="simple" csTypeId="urn:microsoft.com/office/officeart/2005/8/colors/accent4_2" csCatId="accent4" phldr="1"/>
      <dgm:spPr/>
    </dgm:pt>
    <dgm:pt modelId="{2EEBDCD8-75ED-481A-9030-7656068FEA3F}">
      <dgm:prSet phldrT="[Text]" custT="1"/>
      <dgm:spPr>
        <a:solidFill>
          <a:srgbClr val="8064A2"/>
        </a:solidFill>
      </dgm:spPr>
      <dgm:t>
        <a:bodyPr/>
        <a:lstStyle/>
        <a:p>
          <a:endParaRPr lang="en-GB" sz="1100" b="1" dirty="0">
            <a:solidFill>
              <a:schemeClr val="bg1"/>
            </a:solidFill>
            <a:latin typeface="Verdana" pitchFamily="34" charset="0"/>
          </a:endParaRPr>
        </a:p>
        <a:p>
          <a:r>
            <a:rPr lang="en-GB" sz="1100" b="1" dirty="0">
              <a:solidFill>
                <a:schemeClr val="bg1"/>
              </a:solidFill>
              <a:latin typeface="Verdana" pitchFamily="34" charset="0"/>
            </a:rPr>
            <a:t>402</a:t>
          </a:r>
        </a:p>
        <a:p>
          <a:r>
            <a:rPr lang="en-GB" sz="1100" b="1" dirty="0">
              <a:solidFill>
                <a:schemeClr val="bg1"/>
              </a:solidFill>
              <a:latin typeface="Verdana" pitchFamily="34" charset="0"/>
            </a:rPr>
            <a:t>Deaths</a:t>
          </a:r>
        </a:p>
      </dgm:t>
    </dgm:pt>
    <dgm:pt modelId="{1D45F536-C674-494A-BD45-925E566E29EE}" type="parTrans" cxnId="{E4313F2A-FE11-499E-A6F9-DF1DBA3D8864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BE3E3B11-AA9B-495C-9F86-AD1AD765284A}" type="sibTrans" cxnId="{E4313F2A-FE11-499E-A6F9-DF1DBA3D8864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874BCEA4-E8BF-42B2-9BA3-97DAB5D288F1}">
      <dgm:prSet phldrT="[Text]" custT="1"/>
      <dgm:spPr>
        <a:solidFill>
          <a:srgbClr val="8064A2"/>
        </a:solidFill>
      </dgm:spPr>
      <dgm:t>
        <a:bodyPr/>
        <a:lstStyle/>
        <a:p>
          <a:r>
            <a:rPr lang="en-GB" sz="1100" b="1" dirty="0">
              <a:solidFill>
                <a:schemeClr val="bg1"/>
              </a:solidFill>
              <a:latin typeface="Verdana" pitchFamily="34" charset="0"/>
            </a:rPr>
            <a:t>19,927</a:t>
          </a:r>
        </a:p>
        <a:p>
          <a:r>
            <a:rPr lang="en-GB" sz="1100" b="1" dirty="0">
              <a:solidFill>
                <a:schemeClr val="bg1"/>
              </a:solidFill>
              <a:latin typeface="Verdana" pitchFamily="34" charset="0"/>
            </a:rPr>
            <a:t>In-patient admissions</a:t>
          </a:r>
        </a:p>
      </dgm:t>
    </dgm:pt>
    <dgm:pt modelId="{786230BA-B56D-481B-8B17-11477DE6CF13}" type="parTrans" cxnId="{FA69EA8E-9325-4226-9D82-0DF11F2EB1EF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34B2150C-6511-420C-BE14-548D078053C1}" type="sibTrans" cxnId="{FA69EA8E-9325-4226-9D82-0DF11F2EB1EF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EDA7E076-161C-4D42-A8A0-A4D3899B864A}">
      <dgm:prSet phldrT="[Text]" custT="1"/>
      <dgm:spPr>
        <a:solidFill>
          <a:srgbClr val="8064A2"/>
        </a:solidFill>
      </dgm:spPr>
      <dgm:t>
        <a:bodyPr/>
        <a:lstStyle/>
        <a:p>
          <a:r>
            <a:rPr lang="en-GB" sz="1100" b="1" dirty="0">
              <a:solidFill>
                <a:schemeClr val="bg1"/>
              </a:solidFill>
              <a:latin typeface="Verdana" pitchFamily="34" charset="0"/>
            </a:rPr>
            <a:t>206,794 </a:t>
          </a:r>
        </a:p>
        <a:p>
          <a:r>
            <a:rPr lang="en-GB" sz="1100" b="1" dirty="0">
              <a:solidFill>
                <a:schemeClr val="bg1"/>
              </a:solidFill>
              <a:latin typeface="Verdana" pitchFamily="34" charset="0"/>
            </a:rPr>
            <a:t>Attendances at </a:t>
          </a:r>
          <a:r>
            <a:rPr lang="en-GB" sz="1100" b="1" dirty="0" smtClean="0">
              <a:solidFill>
                <a:schemeClr val="bg1"/>
              </a:solidFill>
              <a:latin typeface="Verdana" pitchFamily="34" charset="0"/>
            </a:rPr>
            <a:t>        Emergency          </a:t>
          </a:r>
          <a:r>
            <a:rPr lang="en-GB" sz="1100" b="1" dirty="0">
              <a:solidFill>
                <a:schemeClr val="bg1"/>
              </a:solidFill>
              <a:latin typeface="Verdana" pitchFamily="34" charset="0"/>
            </a:rPr>
            <a:t>Department</a:t>
          </a:r>
        </a:p>
      </dgm:t>
    </dgm:pt>
    <dgm:pt modelId="{4B5F620F-8D70-4E29-BD9D-A262F238100D}" type="parTrans" cxnId="{7569D93A-DB39-474E-90CA-A8F7ED8D7DB6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DA2B8401-70BF-4855-B082-DA84D65B95EC}" type="sibTrans" cxnId="{7569D93A-DB39-474E-90CA-A8F7ED8D7DB6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B67245D7-0518-43FA-9B83-9C8A6B623ABC}" type="pres">
      <dgm:prSet presAssocID="{793E4AF4-0D3B-4A2E-BC54-E1EE369DBE28}" presName="Name0" presStyleCnt="0">
        <dgm:presLayoutVars>
          <dgm:dir/>
          <dgm:animLvl val="lvl"/>
          <dgm:resizeHandles val="exact"/>
        </dgm:presLayoutVars>
      </dgm:prSet>
      <dgm:spPr/>
    </dgm:pt>
    <dgm:pt modelId="{ABB7E4FA-DD8D-422A-8183-77913B6C21A0}" type="pres">
      <dgm:prSet presAssocID="{2EEBDCD8-75ED-481A-9030-7656068FEA3F}" presName="Name8" presStyleCnt="0"/>
      <dgm:spPr/>
    </dgm:pt>
    <dgm:pt modelId="{A71F553D-F863-45F9-A9AB-53316B91D41A}" type="pres">
      <dgm:prSet presAssocID="{2EEBDCD8-75ED-481A-9030-7656068FEA3F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39D3E97-E5B0-4D40-B531-384A9FEF5D56}" type="pres">
      <dgm:prSet presAssocID="{2EEBDCD8-75ED-481A-9030-7656068FEA3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9C9DC8-2665-4907-B7F8-6EA31870ED57}" type="pres">
      <dgm:prSet presAssocID="{874BCEA4-E8BF-42B2-9BA3-97DAB5D288F1}" presName="Name8" presStyleCnt="0"/>
      <dgm:spPr/>
    </dgm:pt>
    <dgm:pt modelId="{5EBAF44E-8DDC-4AF0-A6BF-0BD040CBACD0}" type="pres">
      <dgm:prSet presAssocID="{874BCEA4-E8BF-42B2-9BA3-97DAB5D288F1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DEFAE1F-C2DB-4FDA-9E8E-DFAA59DF57BC}" type="pres">
      <dgm:prSet presAssocID="{874BCEA4-E8BF-42B2-9BA3-97DAB5D288F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002CDB0-D641-459E-A77E-9902EF44DC7C}" type="pres">
      <dgm:prSet presAssocID="{EDA7E076-161C-4D42-A8A0-A4D3899B864A}" presName="Name8" presStyleCnt="0"/>
      <dgm:spPr/>
    </dgm:pt>
    <dgm:pt modelId="{B09A1A86-1BCE-4510-862A-8809944C122A}" type="pres">
      <dgm:prSet presAssocID="{EDA7E076-161C-4D42-A8A0-A4D3899B864A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93F3F93-69BD-408E-A460-B3ECF07971C3}" type="pres">
      <dgm:prSet presAssocID="{EDA7E076-161C-4D42-A8A0-A4D3899B864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43E3B6D-36DD-4069-89B2-5AA36B805447}" type="presOf" srcId="{793E4AF4-0D3B-4A2E-BC54-E1EE369DBE28}" destId="{B67245D7-0518-43FA-9B83-9C8A6B623ABC}" srcOrd="0" destOrd="0" presId="urn:microsoft.com/office/officeart/2005/8/layout/pyramid1"/>
    <dgm:cxn modelId="{2D1A2F35-D9CB-404D-A4B2-161DB889A76D}" type="presOf" srcId="{2EEBDCD8-75ED-481A-9030-7656068FEA3F}" destId="{A71F553D-F863-45F9-A9AB-53316B91D41A}" srcOrd="0" destOrd="0" presId="urn:microsoft.com/office/officeart/2005/8/layout/pyramid1"/>
    <dgm:cxn modelId="{E4313F2A-FE11-499E-A6F9-DF1DBA3D8864}" srcId="{793E4AF4-0D3B-4A2E-BC54-E1EE369DBE28}" destId="{2EEBDCD8-75ED-481A-9030-7656068FEA3F}" srcOrd="0" destOrd="0" parTransId="{1D45F536-C674-494A-BD45-925E566E29EE}" sibTransId="{BE3E3B11-AA9B-495C-9F86-AD1AD765284A}"/>
    <dgm:cxn modelId="{90019320-70C5-4399-A41A-B03B7C2E8072}" type="presOf" srcId="{EDA7E076-161C-4D42-A8A0-A4D3899B864A}" destId="{A93F3F93-69BD-408E-A460-B3ECF07971C3}" srcOrd="1" destOrd="0" presId="urn:microsoft.com/office/officeart/2005/8/layout/pyramid1"/>
    <dgm:cxn modelId="{598A85DE-E07D-4525-8863-270386FA2A37}" type="presOf" srcId="{874BCEA4-E8BF-42B2-9BA3-97DAB5D288F1}" destId="{5EBAF44E-8DDC-4AF0-A6BF-0BD040CBACD0}" srcOrd="0" destOrd="0" presId="urn:microsoft.com/office/officeart/2005/8/layout/pyramid1"/>
    <dgm:cxn modelId="{7569D93A-DB39-474E-90CA-A8F7ED8D7DB6}" srcId="{793E4AF4-0D3B-4A2E-BC54-E1EE369DBE28}" destId="{EDA7E076-161C-4D42-A8A0-A4D3899B864A}" srcOrd="2" destOrd="0" parTransId="{4B5F620F-8D70-4E29-BD9D-A262F238100D}" sibTransId="{DA2B8401-70BF-4855-B082-DA84D65B95EC}"/>
    <dgm:cxn modelId="{21A9F4E1-8E78-4E32-B8CA-008C1EDC23BE}" type="presOf" srcId="{2EEBDCD8-75ED-481A-9030-7656068FEA3F}" destId="{739D3E97-E5B0-4D40-B531-384A9FEF5D56}" srcOrd="1" destOrd="0" presId="urn:microsoft.com/office/officeart/2005/8/layout/pyramid1"/>
    <dgm:cxn modelId="{D1A45EF1-1621-4019-8E96-0EA69257CB7B}" type="presOf" srcId="{EDA7E076-161C-4D42-A8A0-A4D3899B864A}" destId="{B09A1A86-1BCE-4510-862A-8809944C122A}" srcOrd="0" destOrd="0" presId="urn:microsoft.com/office/officeart/2005/8/layout/pyramid1"/>
    <dgm:cxn modelId="{FA69EA8E-9325-4226-9D82-0DF11F2EB1EF}" srcId="{793E4AF4-0D3B-4A2E-BC54-E1EE369DBE28}" destId="{874BCEA4-E8BF-42B2-9BA3-97DAB5D288F1}" srcOrd="1" destOrd="0" parTransId="{786230BA-B56D-481B-8B17-11477DE6CF13}" sibTransId="{34B2150C-6511-420C-BE14-548D078053C1}"/>
    <dgm:cxn modelId="{5E8C433C-A17E-4732-90AE-B96F1F98E3BA}" type="presOf" srcId="{874BCEA4-E8BF-42B2-9BA3-97DAB5D288F1}" destId="{9DEFAE1F-C2DB-4FDA-9E8E-DFAA59DF57BC}" srcOrd="1" destOrd="0" presId="urn:microsoft.com/office/officeart/2005/8/layout/pyramid1"/>
    <dgm:cxn modelId="{FEC131AE-1DE4-41A1-9BAA-6E3DE6639E8C}" type="presParOf" srcId="{B67245D7-0518-43FA-9B83-9C8A6B623ABC}" destId="{ABB7E4FA-DD8D-422A-8183-77913B6C21A0}" srcOrd="0" destOrd="0" presId="urn:microsoft.com/office/officeart/2005/8/layout/pyramid1"/>
    <dgm:cxn modelId="{EE4EBF6A-3BF3-4580-BB44-FF2AE3FBBCAC}" type="presParOf" srcId="{ABB7E4FA-DD8D-422A-8183-77913B6C21A0}" destId="{A71F553D-F863-45F9-A9AB-53316B91D41A}" srcOrd="0" destOrd="0" presId="urn:microsoft.com/office/officeart/2005/8/layout/pyramid1"/>
    <dgm:cxn modelId="{9D171345-EE29-484D-8517-4D7961BFB410}" type="presParOf" srcId="{ABB7E4FA-DD8D-422A-8183-77913B6C21A0}" destId="{739D3E97-E5B0-4D40-B531-384A9FEF5D56}" srcOrd="1" destOrd="0" presId="urn:microsoft.com/office/officeart/2005/8/layout/pyramid1"/>
    <dgm:cxn modelId="{3F23D7F8-8DF1-4604-8F4B-A1E865407EAA}" type="presParOf" srcId="{B67245D7-0518-43FA-9B83-9C8A6B623ABC}" destId="{FF9C9DC8-2665-4907-B7F8-6EA31870ED57}" srcOrd="1" destOrd="0" presId="urn:microsoft.com/office/officeart/2005/8/layout/pyramid1"/>
    <dgm:cxn modelId="{9C073250-94F3-4375-9A9D-E3347CA372D4}" type="presParOf" srcId="{FF9C9DC8-2665-4907-B7F8-6EA31870ED57}" destId="{5EBAF44E-8DDC-4AF0-A6BF-0BD040CBACD0}" srcOrd="0" destOrd="0" presId="urn:microsoft.com/office/officeart/2005/8/layout/pyramid1"/>
    <dgm:cxn modelId="{3FC3B6FA-1471-4AE5-AEA2-81C472AEB2A9}" type="presParOf" srcId="{FF9C9DC8-2665-4907-B7F8-6EA31870ED57}" destId="{9DEFAE1F-C2DB-4FDA-9E8E-DFAA59DF57BC}" srcOrd="1" destOrd="0" presId="urn:microsoft.com/office/officeart/2005/8/layout/pyramid1"/>
    <dgm:cxn modelId="{9EE2ED10-0A89-4000-AABC-38B9C2B6D28E}" type="presParOf" srcId="{B67245D7-0518-43FA-9B83-9C8A6B623ABC}" destId="{5002CDB0-D641-459E-A77E-9902EF44DC7C}" srcOrd="2" destOrd="0" presId="urn:microsoft.com/office/officeart/2005/8/layout/pyramid1"/>
    <dgm:cxn modelId="{0FCCECCF-E40E-4D90-A938-73314348945F}" type="presParOf" srcId="{5002CDB0-D641-459E-A77E-9902EF44DC7C}" destId="{B09A1A86-1BCE-4510-862A-8809944C122A}" srcOrd="0" destOrd="0" presId="urn:microsoft.com/office/officeart/2005/8/layout/pyramid1"/>
    <dgm:cxn modelId="{2EC3DCDA-A755-4C8B-A25A-3EF552FBA45A}" type="presParOf" srcId="{5002CDB0-D641-459E-A77E-9902EF44DC7C}" destId="{A93F3F93-69BD-408E-A460-B3ECF07971C3}" srcOrd="1" destOrd="0" presId="urn:microsoft.com/office/officeart/2005/8/layout/pyramid1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A2DC2E1-1DDB-481A-89F4-2E349C67418D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5D6B5E93-6D88-47D6-8B48-FCACDC52DEDD}">
      <dgm:prSet phldrT="[Text]" custT="1"/>
      <dgm:spPr>
        <a:solidFill>
          <a:srgbClr val="4F81BD"/>
        </a:solidFill>
      </dgm:spPr>
      <dgm:t>
        <a:bodyPr/>
        <a:lstStyle/>
        <a:p>
          <a:pPr algn="ctr"/>
          <a:endParaRPr lang="en-GB" sz="1400" dirty="0">
            <a:solidFill>
              <a:schemeClr val="bg1"/>
            </a:solidFill>
            <a:latin typeface="Verdana" pitchFamily="34" charset="0"/>
          </a:endParaRPr>
        </a:p>
        <a:p>
          <a:pPr algn="ctr"/>
          <a:r>
            <a:rPr lang="en-GB" sz="1600" dirty="0">
              <a:solidFill>
                <a:schemeClr val="bg1"/>
              </a:solidFill>
              <a:latin typeface="Verdana" pitchFamily="34" charset="0"/>
            </a:rPr>
            <a:t>126</a:t>
          </a:r>
        </a:p>
        <a:p>
          <a:pPr algn="ctr"/>
          <a:r>
            <a:rPr lang="en-GB" sz="1600" dirty="0">
              <a:solidFill>
                <a:schemeClr val="bg1"/>
              </a:solidFill>
              <a:latin typeface="Verdana" pitchFamily="34" charset="0"/>
            </a:rPr>
            <a:t>Deaths</a:t>
          </a:r>
        </a:p>
      </dgm:t>
    </dgm:pt>
    <dgm:pt modelId="{51F18AA5-27B8-4338-BD36-619AEFC33CF0}" type="parTrans" cxnId="{B8B1ABF4-55FE-4B16-A2EE-2F491C786EE9}">
      <dgm:prSet/>
      <dgm:spPr/>
      <dgm:t>
        <a:bodyPr/>
        <a:lstStyle/>
        <a:p>
          <a:pPr algn="ctr"/>
          <a:endParaRPr lang="en-GB"/>
        </a:p>
      </dgm:t>
    </dgm:pt>
    <dgm:pt modelId="{51CBAB47-0450-4D21-9103-4D28993CBB07}" type="sibTrans" cxnId="{B8B1ABF4-55FE-4B16-A2EE-2F491C786EE9}">
      <dgm:prSet/>
      <dgm:spPr/>
      <dgm:t>
        <a:bodyPr/>
        <a:lstStyle/>
        <a:p>
          <a:pPr algn="ctr"/>
          <a:endParaRPr lang="en-GB"/>
        </a:p>
      </dgm:t>
    </dgm:pt>
    <dgm:pt modelId="{EF159D4A-1D72-4138-BE64-68763B23CDBC}">
      <dgm:prSet phldrT="[Text]" custT="1"/>
      <dgm:spPr>
        <a:solidFill>
          <a:srgbClr val="4F81BD"/>
        </a:solidFill>
      </dgm:spPr>
      <dgm:t>
        <a:bodyPr/>
        <a:lstStyle/>
        <a:p>
          <a:pPr algn="ctr"/>
          <a:r>
            <a:rPr lang="en-GB" sz="1600" dirty="0">
              <a:solidFill>
                <a:schemeClr val="bg1"/>
              </a:solidFill>
              <a:latin typeface="Verdana" pitchFamily="34" charset="0"/>
            </a:rPr>
            <a:t>1,666 </a:t>
          </a:r>
        </a:p>
        <a:p>
          <a:pPr algn="ctr"/>
          <a:r>
            <a:rPr lang="en-GB" sz="1600" dirty="0">
              <a:solidFill>
                <a:schemeClr val="bg1"/>
              </a:solidFill>
              <a:latin typeface="Verdana" pitchFamily="34" charset="0"/>
            </a:rPr>
            <a:t>In-patient admissions</a:t>
          </a:r>
        </a:p>
      </dgm:t>
    </dgm:pt>
    <dgm:pt modelId="{0576D480-9A4C-4E29-B836-3230B3ECBB87}" type="parTrans" cxnId="{13C5CBC8-D203-4D28-A368-9EA83D3AF928}">
      <dgm:prSet/>
      <dgm:spPr/>
      <dgm:t>
        <a:bodyPr/>
        <a:lstStyle/>
        <a:p>
          <a:pPr algn="ctr"/>
          <a:endParaRPr lang="en-GB"/>
        </a:p>
      </dgm:t>
    </dgm:pt>
    <dgm:pt modelId="{2DB80834-026A-450D-84E4-166B3F36E0FB}" type="sibTrans" cxnId="{13C5CBC8-D203-4D28-A368-9EA83D3AF928}">
      <dgm:prSet/>
      <dgm:spPr/>
      <dgm:t>
        <a:bodyPr/>
        <a:lstStyle/>
        <a:p>
          <a:pPr algn="ctr"/>
          <a:endParaRPr lang="en-GB"/>
        </a:p>
      </dgm:t>
    </dgm:pt>
    <dgm:pt modelId="{82073A6A-9542-4A1F-978D-5F3171236B76}">
      <dgm:prSet phldrT="[Text]" custT="1"/>
      <dgm:spPr>
        <a:solidFill>
          <a:srgbClr val="4F81BD"/>
        </a:solidFill>
      </dgm:spPr>
      <dgm:t>
        <a:bodyPr/>
        <a:lstStyle/>
        <a:p>
          <a:pPr algn="ctr">
            <a:spcAft>
              <a:spcPts val="0"/>
            </a:spcAft>
          </a:pPr>
          <a:r>
            <a:rPr lang="en-GB" sz="1600" dirty="0">
              <a:solidFill>
                <a:schemeClr val="bg1"/>
              </a:solidFill>
              <a:latin typeface="Verdana" pitchFamily="34" charset="0"/>
            </a:rPr>
            <a:t>12,933</a:t>
          </a:r>
        </a:p>
        <a:p>
          <a:pPr algn="ctr">
            <a:spcAft>
              <a:spcPts val="0"/>
            </a:spcAft>
          </a:pPr>
          <a:r>
            <a:rPr lang="en-GB" sz="1600" dirty="0">
              <a:solidFill>
                <a:schemeClr val="bg1"/>
              </a:solidFill>
              <a:latin typeface="Verdana" pitchFamily="34" charset="0"/>
            </a:rPr>
            <a:t>Attendances at Emergency Department</a:t>
          </a:r>
        </a:p>
      </dgm:t>
    </dgm:pt>
    <dgm:pt modelId="{866B3AFF-6E46-4887-9509-AAE4A91C9875}" type="parTrans" cxnId="{98E5C34A-2AF7-45F5-A7AF-B0F7F43A4033}">
      <dgm:prSet/>
      <dgm:spPr/>
      <dgm:t>
        <a:bodyPr/>
        <a:lstStyle/>
        <a:p>
          <a:pPr algn="ctr"/>
          <a:endParaRPr lang="en-GB"/>
        </a:p>
      </dgm:t>
    </dgm:pt>
    <dgm:pt modelId="{DA707DC7-0A62-4FBE-BEF6-1A4ACEA2C2EE}" type="sibTrans" cxnId="{98E5C34A-2AF7-45F5-A7AF-B0F7F43A4033}">
      <dgm:prSet/>
      <dgm:spPr/>
      <dgm:t>
        <a:bodyPr/>
        <a:lstStyle/>
        <a:p>
          <a:pPr algn="ctr"/>
          <a:endParaRPr lang="en-GB"/>
        </a:p>
      </dgm:t>
    </dgm:pt>
    <dgm:pt modelId="{C0701C7C-F2EF-4C2B-9A59-11ED418ECA95}" type="pres">
      <dgm:prSet presAssocID="{0A2DC2E1-1DDB-481A-89F4-2E349C67418D}" presName="Name0" presStyleCnt="0">
        <dgm:presLayoutVars>
          <dgm:dir/>
          <dgm:animLvl val="lvl"/>
          <dgm:resizeHandles val="exact"/>
        </dgm:presLayoutVars>
      </dgm:prSet>
      <dgm:spPr/>
    </dgm:pt>
    <dgm:pt modelId="{F1C94C44-7ABD-40AA-AEF7-04DA0126AAE5}" type="pres">
      <dgm:prSet presAssocID="{5D6B5E93-6D88-47D6-8B48-FCACDC52DEDD}" presName="Name8" presStyleCnt="0"/>
      <dgm:spPr/>
    </dgm:pt>
    <dgm:pt modelId="{B7EC3996-3582-45A0-9BC7-18884F47C85E}" type="pres">
      <dgm:prSet presAssocID="{5D6B5E93-6D88-47D6-8B48-FCACDC52DEDD}" presName="level" presStyleLbl="node1" presStyleIdx="0" presStyleCnt="3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727D3E-2C28-4B3E-A7BA-F1EB3B536505}" type="pres">
      <dgm:prSet presAssocID="{5D6B5E93-6D88-47D6-8B48-FCACDC52DED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D30CFA3-BCDA-4FFD-A18C-FB9EEC0CB54D}" type="pres">
      <dgm:prSet presAssocID="{EF159D4A-1D72-4138-BE64-68763B23CDBC}" presName="Name8" presStyleCnt="0"/>
      <dgm:spPr/>
    </dgm:pt>
    <dgm:pt modelId="{01FC942E-BF4F-4309-B938-BEA716CFD819}" type="pres">
      <dgm:prSet presAssocID="{EF159D4A-1D72-4138-BE64-68763B23CDBC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95CA6ED-F820-422C-B754-20013B1FAD14}" type="pres">
      <dgm:prSet presAssocID="{EF159D4A-1D72-4138-BE64-68763B23CDB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507C7D6-74D2-4667-80B2-13FD61CEE251}" type="pres">
      <dgm:prSet presAssocID="{82073A6A-9542-4A1F-978D-5F3171236B76}" presName="Name8" presStyleCnt="0"/>
      <dgm:spPr/>
    </dgm:pt>
    <dgm:pt modelId="{D8B065F7-A51D-44CA-875A-633357F120F7}" type="pres">
      <dgm:prSet presAssocID="{82073A6A-9542-4A1F-978D-5F3171236B76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9A696F-CE06-467C-82CA-3DF627ABA3C5}" type="pres">
      <dgm:prSet presAssocID="{82073A6A-9542-4A1F-978D-5F3171236B7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3C5CBC8-D203-4D28-A368-9EA83D3AF928}" srcId="{0A2DC2E1-1DDB-481A-89F4-2E349C67418D}" destId="{EF159D4A-1D72-4138-BE64-68763B23CDBC}" srcOrd="1" destOrd="0" parTransId="{0576D480-9A4C-4E29-B836-3230B3ECBB87}" sibTransId="{2DB80834-026A-450D-84E4-166B3F36E0FB}"/>
    <dgm:cxn modelId="{EF83D815-368D-48E8-BB40-B6CC2C44BA83}" type="presOf" srcId="{82073A6A-9542-4A1F-978D-5F3171236B76}" destId="{D8B065F7-A51D-44CA-875A-633357F120F7}" srcOrd="0" destOrd="0" presId="urn:microsoft.com/office/officeart/2005/8/layout/pyramid1"/>
    <dgm:cxn modelId="{D0515AC6-DF7B-41F5-BAF8-B7644620EF33}" type="presOf" srcId="{EF159D4A-1D72-4138-BE64-68763B23CDBC}" destId="{C95CA6ED-F820-422C-B754-20013B1FAD14}" srcOrd="1" destOrd="0" presId="urn:microsoft.com/office/officeart/2005/8/layout/pyramid1"/>
    <dgm:cxn modelId="{A57CA90D-D13B-4C76-9E9E-9DF61F03A3E3}" type="presOf" srcId="{5D6B5E93-6D88-47D6-8B48-FCACDC52DEDD}" destId="{B7EC3996-3582-45A0-9BC7-18884F47C85E}" srcOrd="0" destOrd="0" presId="urn:microsoft.com/office/officeart/2005/8/layout/pyramid1"/>
    <dgm:cxn modelId="{892D2A6D-3597-471F-9919-149BD6AB2C22}" type="presOf" srcId="{5D6B5E93-6D88-47D6-8B48-FCACDC52DEDD}" destId="{EC727D3E-2C28-4B3E-A7BA-F1EB3B536505}" srcOrd="1" destOrd="0" presId="urn:microsoft.com/office/officeart/2005/8/layout/pyramid1"/>
    <dgm:cxn modelId="{F7B30483-ED60-48BA-9F5D-1AC5FBEF5C5A}" type="presOf" srcId="{EF159D4A-1D72-4138-BE64-68763B23CDBC}" destId="{01FC942E-BF4F-4309-B938-BEA716CFD819}" srcOrd="0" destOrd="0" presId="urn:microsoft.com/office/officeart/2005/8/layout/pyramid1"/>
    <dgm:cxn modelId="{7BC782AE-E164-4B1C-B9C4-06A8FCFB602D}" type="presOf" srcId="{0A2DC2E1-1DDB-481A-89F4-2E349C67418D}" destId="{C0701C7C-F2EF-4C2B-9A59-11ED418ECA95}" srcOrd="0" destOrd="0" presId="urn:microsoft.com/office/officeart/2005/8/layout/pyramid1"/>
    <dgm:cxn modelId="{9D2B4558-C43B-4AC9-BCA3-B4A95B325983}" type="presOf" srcId="{82073A6A-9542-4A1F-978D-5F3171236B76}" destId="{B89A696F-CE06-467C-82CA-3DF627ABA3C5}" srcOrd="1" destOrd="0" presId="urn:microsoft.com/office/officeart/2005/8/layout/pyramid1"/>
    <dgm:cxn modelId="{98E5C34A-2AF7-45F5-A7AF-B0F7F43A4033}" srcId="{0A2DC2E1-1DDB-481A-89F4-2E349C67418D}" destId="{82073A6A-9542-4A1F-978D-5F3171236B76}" srcOrd="2" destOrd="0" parTransId="{866B3AFF-6E46-4887-9509-AAE4A91C9875}" sibTransId="{DA707DC7-0A62-4FBE-BEF6-1A4ACEA2C2EE}"/>
    <dgm:cxn modelId="{B8B1ABF4-55FE-4B16-A2EE-2F491C786EE9}" srcId="{0A2DC2E1-1DDB-481A-89F4-2E349C67418D}" destId="{5D6B5E93-6D88-47D6-8B48-FCACDC52DEDD}" srcOrd="0" destOrd="0" parTransId="{51F18AA5-27B8-4338-BD36-619AEFC33CF0}" sibTransId="{51CBAB47-0450-4D21-9103-4D28993CBB07}"/>
    <dgm:cxn modelId="{F79E4952-CCFC-4548-A885-28E69B2D9D14}" type="presParOf" srcId="{C0701C7C-F2EF-4C2B-9A59-11ED418ECA95}" destId="{F1C94C44-7ABD-40AA-AEF7-04DA0126AAE5}" srcOrd="0" destOrd="0" presId="urn:microsoft.com/office/officeart/2005/8/layout/pyramid1"/>
    <dgm:cxn modelId="{F9CAC8C0-5199-4808-9367-E0840CDFC5E7}" type="presParOf" srcId="{F1C94C44-7ABD-40AA-AEF7-04DA0126AAE5}" destId="{B7EC3996-3582-45A0-9BC7-18884F47C85E}" srcOrd="0" destOrd="0" presId="urn:microsoft.com/office/officeart/2005/8/layout/pyramid1"/>
    <dgm:cxn modelId="{0E95041A-2E38-4FFF-A577-B9DB860372C1}" type="presParOf" srcId="{F1C94C44-7ABD-40AA-AEF7-04DA0126AAE5}" destId="{EC727D3E-2C28-4B3E-A7BA-F1EB3B536505}" srcOrd="1" destOrd="0" presId="urn:microsoft.com/office/officeart/2005/8/layout/pyramid1"/>
    <dgm:cxn modelId="{9AE32A09-5812-4A89-BB26-E19F550F2ACF}" type="presParOf" srcId="{C0701C7C-F2EF-4C2B-9A59-11ED418ECA95}" destId="{1D30CFA3-BCDA-4FFD-A18C-FB9EEC0CB54D}" srcOrd="1" destOrd="0" presId="urn:microsoft.com/office/officeart/2005/8/layout/pyramid1"/>
    <dgm:cxn modelId="{7B69E764-6517-48F9-B372-3A0EEF1048A6}" type="presParOf" srcId="{1D30CFA3-BCDA-4FFD-A18C-FB9EEC0CB54D}" destId="{01FC942E-BF4F-4309-B938-BEA716CFD819}" srcOrd="0" destOrd="0" presId="urn:microsoft.com/office/officeart/2005/8/layout/pyramid1"/>
    <dgm:cxn modelId="{AB6AF60B-1A62-4217-90F6-253E943874F3}" type="presParOf" srcId="{1D30CFA3-BCDA-4FFD-A18C-FB9EEC0CB54D}" destId="{C95CA6ED-F820-422C-B754-20013B1FAD14}" srcOrd="1" destOrd="0" presId="urn:microsoft.com/office/officeart/2005/8/layout/pyramid1"/>
    <dgm:cxn modelId="{E606AA5C-5349-4EE8-8C0A-4AA37CEC2D57}" type="presParOf" srcId="{C0701C7C-F2EF-4C2B-9A59-11ED418ECA95}" destId="{5507C7D6-74D2-4667-80B2-13FD61CEE251}" srcOrd="2" destOrd="0" presId="urn:microsoft.com/office/officeart/2005/8/layout/pyramid1"/>
    <dgm:cxn modelId="{5A0C562B-916C-45C8-ACA8-3DADA653E895}" type="presParOf" srcId="{5507C7D6-74D2-4667-80B2-13FD61CEE251}" destId="{D8B065F7-A51D-44CA-875A-633357F120F7}" srcOrd="0" destOrd="0" presId="urn:microsoft.com/office/officeart/2005/8/layout/pyramid1"/>
    <dgm:cxn modelId="{CEC241F2-F4B0-4547-92C2-6157F47D5010}" type="presParOf" srcId="{5507C7D6-74D2-4667-80B2-13FD61CEE251}" destId="{B89A696F-CE06-467C-82CA-3DF627ABA3C5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8A87919-8B63-415C-A35F-52627850CDCE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5FF72A33-7A1A-4430-A133-90E337FEA7CF}">
      <dgm:prSet phldrT="[Text]" custT="1"/>
      <dgm:spPr>
        <a:solidFill>
          <a:srgbClr val="4F81BD"/>
        </a:solidFill>
      </dgm:spPr>
      <dgm:t>
        <a:bodyPr/>
        <a:lstStyle/>
        <a:p>
          <a:endParaRPr lang="en-GB" sz="1200" dirty="0">
            <a:solidFill>
              <a:schemeClr val="bg1"/>
            </a:solidFill>
            <a:latin typeface="Verdana" pitchFamily="34" charset="0"/>
          </a:endParaRPr>
        </a:p>
        <a:p>
          <a:r>
            <a:rPr lang="en-GB" sz="1400" dirty="0">
              <a:solidFill>
                <a:schemeClr val="bg1"/>
              </a:solidFill>
              <a:latin typeface="Verdana" pitchFamily="34" charset="0"/>
            </a:rPr>
            <a:t>252 </a:t>
          </a:r>
        </a:p>
        <a:p>
          <a:r>
            <a:rPr lang="en-GB" sz="1400" dirty="0">
              <a:solidFill>
                <a:schemeClr val="bg1"/>
              </a:solidFill>
              <a:latin typeface="Verdana" pitchFamily="34" charset="0"/>
            </a:rPr>
            <a:t>Deaths</a:t>
          </a:r>
        </a:p>
      </dgm:t>
    </dgm:pt>
    <dgm:pt modelId="{5F2AB089-B9FA-41AD-BAD6-745E7409344F}" type="parTrans" cxnId="{2C0AD671-225E-46B2-99D1-2B2878605912}">
      <dgm:prSet/>
      <dgm:spPr/>
      <dgm:t>
        <a:bodyPr/>
        <a:lstStyle/>
        <a:p>
          <a:endParaRPr lang="en-GB"/>
        </a:p>
      </dgm:t>
    </dgm:pt>
    <dgm:pt modelId="{049F14DE-9098-4468-A6A9-845B3FBF3930}" type="sibTrans" cxnId="{2C0AD671-225E-46B2-99D1-2B2878605912}">
      <dgm:prSet/>
      <dgm:spPr/>
      <dgm:t>
        <a:bodyPr/>
        <a:lstStyle/>
        <a:p>
          <a:endParaRPr lang="en-GB"/>
        </a:p>
      </dgm:t>
    </dgm:pt>
    <dgm:pt modelId="{87088DE2-0B87-4E3B-BC73-FE3260667C52}">
      <dgm:prSet phldrT="[Text]" custT="1"/>
      <dgm:spPr>
        <a:solidFill>
          <a:srgbClr val="4F81BD"/>
        </a:solidFill>
      </dgm:spPr>
      <dgm:t>
        <a:bodyPr/>
        <a:lstStyle/>
        <a:p>
          <a:r>
            <a:rPr lang="en-GB" sz="1400" dirty="0">
              <a:solidFill>
                <a:schemeClr val="bg1"/>
              </a:solidFill>
              <a:latin typeface="Verdana" pitchFamily="34" charset="0"/>
            </a:rPr>
            <a:t>20,058 </a:t>
          </a:r>
        </a:p>
        <a:p>
          <a:r>
            <a:rPr lang="en-GB" sz="1400" dirty="0">
              <a:solidFill>
                <a:schemeClr val="bg1"/>
              </a:solidFill>
              <a:latin typeface="Verdana" pitchFamily="34" charset="0"/>
            </a:rPr>
            <a:t>In-patient admissions</a:t>
          </a:r>
        </a:p>
      </dgm:t>
    </dgm:pt>
    <dgm:pt modelId="{B8B66AAD-6721-4403-BCA1-52A6ABEC5929}" type="parTrans" cxnId="{4338CC86-8103-46FC-A816-4A99A6CBB282}">
      <dgm:prSet/>
      <dgm:spPr/>
      <dgm:t>
        <a:bodyPr/>
        <a:lstStyle/>
        <a:p>
          <a:endParaRPr lang="en-GB"/>
        </a:p>
      </dgm:t>
    </dgm:pt>
    <dgm:pt modelId="{3201A82F-B6B8-47AA-80B7-9F7197809588}" type="sibTrans" cxnId="{4338CC86-8103-46FC-A816-4A99A6CBB282}">
      <dgm:prSet/>
      <dgm:spPr/>
      <dgm:t>
        <a:bodyPr/>
        <a:lstStyle/>
        <a:p>
          <a:endParaRPr lang="en-GB"/>
        </a:p>
      </dgm:t>
    </dgm:pt>
    <dgm:pt modelId="{6F6FA9B4-1C56-49D8-AC07-0C2F74F248B5}">
      <dgm:prSet phldrT="[Text]" custT="1"/>
      <dgm:spPr>
        <a:solidFill>
          <a:srgbClr val="4F81BD"/>
        </a:solidFill>
      </dgm:spPr>
      <dgm:t>
        <a:bodyPr/>
        <a:lstStyle/>
        <a:p>
          <a:pPr>
            <a:spcAft>
              <a:spcPct val="35000"/>
            </a:spcAft>
          </a:pPr>
          <a:r>
            <a:rPr lang="en-GB" sz="1400" dirty="0">
              <a:solidFill>
                <a:schemeClr val="bg1"/>
              </a:solidFill>
              <a:latin typeface="Verdana" pitchFamily="34" charset="0"/>
            </a:rPr>
            <a:t>44,257</a:t>
          </a:r>
        </a:p>
        <a:p>
          <a:pPr>
            <a:spcAft>
              <a:spcPts val="0"/>
            </a:spcAft>
          </a:pPr>
          <a:r>
            <a:rPr lang="en-GB" sz="1400" dirty="0">
              <a:solidFill>
                <a:schemeClr val="bg1"/>
              </a:solidFill>
              <a:latin typeface="Verdana" pitchFamily="34" charset="0"/>
            </a:rPr>
            <a:t>Attendances at Emergency Department</a:t>
          </a:r>
        </a:p>
      </dgm:t>
    </dgm:pt>
    <dgm:pt modelId="{D2A74BED-F3A7-4639-8686-F96AC0713418}" type="parTrans" cxnId="{02ECC7FD-D036-4A08-8057-90A918286B88}">
      <dgm:prSet/>
      <dgm:spPr/>
      <dgm:t>
        <a:bodyPr/>
        <a:lstStyle/>
        <a:p>
          <a:endParaRPr lang="en-GB"/>
        </a:p>
      </dgm:t>
    </dgm:pt>
    <dgm:pt modelId="{88C937C5-DB89-4810-8068-BBFF7B402B4D}" type="sibTrans" cxnId="{02ECC7FD-D036-4A08-8057-90A918286B88}">
      <dgm:prSet/>
      <dgm:spPr/>
      <dgm:t>
        <a:bodyPr/>
        <a:lstStyle/>
        <a:p>
          <a:endParaRPr lang="en-GB"/>
        </a:p>
      </dgm:t>
    </dgm:pt>
    <dgm:pt modelId="{E104FEBF-89BC-46F4-8B1A-F69CB4E56EB1}" type="pres">
      <dgm:prSet presAssocID="{D8A87919-8B63-415C-A35F-52627850CDCE}" presName="Name0" presStyleCnt="0">
        <dgm:presLayoutVars>
          <dgm:dir/>
          <dgm:animLvl val="lvl"/>
          <dgm:resizeHandles val="exact"/>
        </dgm:presLayoutVars>
      </dgm:prSet>
      <dgm:spPr/>
    </dgm:pt>
    <dgm:pt modelId="{EB854354-6D36-480E-9A8E-F7115F8D0FE7}" type="pres">
      <dgm:prSet presAssocID="{5FF72A33-7A1A-4430-A133-90E337FEA7CF}" presName="Name8" presStyleCnt="0"/>
      <dgm:spPr/>
    </dgm:pt>
    <dgm:pt modelId="{2CB97C9C-E628-44C6-900A-C0F3CF5AF44D}" type="pres">
      <dgm:prSet presAssocID="{5FF72A33-7A1A-4430-A133-90E337FEA7CF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C475169-0C51-464E-930C-C7B901517521}" type="pres">
      <dgm:prSet presAssocID="{5FF72A33-7A1A-4430-A133-90E337FEA7C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2992EA9-CC8B-433D-BA0C-2C928736E014}" type="pres">
      <dgm:prSet presAssocID="{87088DE2-0B87-4E3B-BC73-FE3260667C52}" presName="Name8" presStyleCnt="0"/>
      <dgm:spPr/>
    </dgm:pt>
    <dgm:pt modelId="{0E5DF426-0134-4689-8B86-00CE2C2778D6}" type="pres">
      <dgm:prSet presAssocID="{87088DE2-0B87-4E3B-BC73-FE3260667C52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694A2F6-35EE-4868-829B-F6A353EF02D6}" type="pres">
      <dgm:prSet presAssocID="{87088DE2-0B87-4E3B-BC73-FE3260667C5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D8B0DDA-BE09-4B62-9A44-975F13514F79}" type="pres">
      <dgm:prSet presAssocID="{6F6FA9B4-1C56-49D8-AC07-0C2F74F248B5}" presName="Name8" presStyleCnt="0"/>
      <dgm:spPr/>
    </dgm:pt>
    <dgm:pt modelId="{617B9DA9-BDC1-4B74-8082-D0BA8D848520}" type="pres">
      <dgm:prSet presAssocID="{6F6FA9B4-1C56-49D8-AC07-0C2F74F248B5}" presName="level" presStyleLbl="node1" presStyleIdx="2" presStyleCnt="3" custLinFactNeighborY="28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71FB4BD-17CC-46CD-B36D-BF6B19FBFEE2}" type="pres">
      <dgm:prSet presAssocID="{6F6FA9B4-1C56-49D8-AC07-0C2F74F248B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30B7DE3-6E60-4E10-BB1F-A7A63868E31C}" type="presOf" srcId="{5FF72A33-7A1A-4430-A133-90E337FEA7CF}" destId="{1C475169-0C51-464E-930C-C7B901517521}" srcOrd="1" destOrd="0" presId="urn:microsoft.com/office/officeart/2005/8/layout/pyramid1"/>
    <dgm:cxn modelId="{251E7C58-F3F7-4105-B286-C76DB695C1DC}" type="presOf" srcId="{D8A87919-8B63-415C-A35F-52627850CDCE}" destId="{E104FEBF-89BC-46F4-8B1A-F69CB4E56EB1}" srcOrd="0" destOrd="0" presId="urn:microsoft.com/office/officeart/2005/8/layout/pyramid1"/>
    <dgm:cxn modelId="{882F3248-A7D7-4C9E-9763-C3B5C59C9DB1}" type="presOf" srcId="{87088DE2-0B87-4E3B-BC73-FE3260667C52}" destId="{6694A2F6-35EE-4868-829B-F6A353EF02D6}" srcOrd="1" destOrd="0" presId="urn:microsoft.com/office/officeart/2005/8/layout/pyramid1"/>
    <dgm:cxn modelId="{02ECC7FD-D036-4A08-8057-90A918286B88}" srcId="{D8A87919-8B63-415C-A35F-52627850CDCE}" destId="{6F6FA9B4-1C56-49D8-AC07-0C2F74F248B5}" srcOrd="2" destOrd="0" parTransId="{D2A74BED-F3A7-4639-8686-F96AC0713418}" sibTransId="{88C937C5-DB89-4810-8068-BBFF7B402B4D}"/>
    <dgm:cxn modelId="{BA7D459F-C524-4B3A-A1A3-11A161C576EF}" type="presOf" srcId="{6F6FA9B4-1C56-49D8-AC07-0C2F74F248B5}" destId="{617B9DA9-BDC1-4B74-8082-D0BA8D848520}" srcOrd="0" destOrd="0" presId="urn:microsoft.com/office/officeart/2005/8/layout/pyramid1"/>
    <dgm:cxn modelId="{A7052155-A751-4487-BC68-5A15764EAF8A}" type="presOf" srcId="{87088DE2-0B87-4E3B-BC73-FE3260667C52}" destId="{0E5DF426-0134-4689-8B86-00CE2C2778D6}" srcOrd="0" destOrd="0" presId="urn:microsoft.com/office/officeart/2005/8/layout/pyramid1"/>
    <dgm:cxn modelId="{ADE0FD56-1604-4A77-B662-CCBCE6BE9E4C}" type="presOf" srcId="{5FF72A33-7A1A-4430-A133-90E337FEA7CF}" destId="{2CB97C9C-E628-44C6-900A-C0F3CF5AF44D}" srcOrd="0" destOrd="0" presId="urn:microsoft.com/office/officeart/2005/8/layout/pyramid1"/>
    <dgm:cxn modelId="{4338CC86-8103-46FC-A816-4A99A6CBB282}" srcId="{D8A87919-8B63-415C-A35F-52627850CDCE}" destId="{87088DE2-0B87-4E3B-BC73-FE3260667C52}" srcOrd="1" destOrd="0" parTransId="{B8B66AAD-6721-4403-BCA1-52A6ABEC5929}" sibTransId="{3201A82F-B6B8-47AA-80B7-9F7197809588}"/>
    <dgm:cxn modelId="{2C0AD671-225E-46B2-99D1-2B2878605912}" srcId="{D8A87919-8B63-415C-A35F-52627850CDCE}" destId="{5FF72A33-7A1A-4430-A133-90E337FEA7CF}" srcOrd="0" destOrd="0" parTransId="{5F2AB089-B9FA-41AD-BAD6-745E7409344F}" sibTransId="{049F14DE-9098-4468-A6A9-845B3FBF3930}"/>
    <dgm:cxn modelId="{8E0B5B5E-6400-4540-A77D-8D2B7ADA1D56}" type="presOf" srcId="{6F6FA9B4-1C56-49D8-AC07-0C2F74F248B5}" destId="{071FB4BD-17CC-46CD-B36D-BF6B19FBFEE2}" srcOrd="1" destOrd="0" presId="urn:microsoft.com/office/officeart/2005/8/layout/pyramid1"/>
    <dgm:cxn modelId="{6F937498-10CF-4A00-A7D9-ADF5ECF28074}" type="presParOf" srcId="{E104FEBF-89BC-46F4-8B1A-F69CB4E56EB1}" destId="{EB854354-6D36-480E-9A8E-F7115F8D0FE7}" srcOrd="0" destOrd="0" presId="urn:microsoft.com/office/officeart/2005/8/layout/pyramid1"/>
    <dgm:cxn modelId="{23BC4768-F966-477C-BCB6-5DF13F19B996}" type="presParOf" srcId="{EB854354-6D36-480E-9A8E-F7115F8D0FE7}" destId="{2CB97C9C-E628-44C6-900A-C0F3CF5AF44D}" srcOrd="0" destOrd="0" presId="urn:microsoft.com/office/officeart/2005/8/layout/pyramid1"/>
    <dgm:cxn modelId="{936F1D2D-6F17-48F7-9DF0-98BB846FA4D7}" type="presParOf" srcId="{EB854354-6D36-480E-9A8E-F7115F8D0FE7}" destId="{1C475169-0C51-464E-930C-C7B901517521}" srcOrd="1" destOrd="0" presId="urn:microsoft.com/office/officeart/2005/8/layout/pyramid1"/>
    <dgm:cxn modelId="{FB7277FF-91AE-4EAC-B263-088116448DC1}" type="presParOf" srcId="{E104FEBF-89BC-46F4-8B1A-F69CB4E56EB1}" destId="{E2992EA9-CC8B-433D-BA0C-2C928736E014}" srcOrd="1" destOrd="0" presId="urn:microsoft.com/office/officeart/2005/8/layout/pyramid1"/>
    <dgm:cxn modelId="{7329A338-BE59-44FF-9CAB-81389F87861B}" type="presParOf" srcId="{E2992EA9-CC8B-433D-BA0C-2C928736E014}" destId="{0E5DF426-0134-4689-8B86-00CE2C2778D6}" srcOrd="0" destOrd="0" presId="urn:microsoft.com/office/officeart/2005/8/layout/pyramid1"/>
    <dgm:cxn modelId="{187C787B-979D-4327-8614-94D330CAB303}" type="presParOf" srcId="{E2992EA9-CC8B-433D-BA0C-2C928736E014}" destId="{6694A2F6-35EE-4868-829B-F6A353EF02D6}" srcOrd="1" destOrd="0" presId="urn:microsoft.com/office/officeart/2005/8/layout/pyramid1"/>
    <dgm:cxn modelId="{CDA13ECA-3E9F-48A2-9533-68E530C5857E}" type="presParOf" srcId="{E104FEBF-89BC-46F4-8B1A-F69CB4E56EB1}" destId="{BD8B0DDA-BE09-4B62-9A44-975F13514F79}" srcOrd="2" destOrd="0" presId="urn:microsoft.com/office/officeart/2005/8/layout/pyramid1"/>
    <dgm:cxn modelId="{CE79782A-E244-4979-841E-42E57680F6B7}" type="presParOf" srcId="{BD8B0DDA-BE09-4B62-9A44-975F13514F79}" destId="{617B9DA9-BDC1-4B74-8082-D0BA8D848520}" srcOrd="0" destOrd="0" presId="urn:microsoft.com/office/officeart/2005/8/layout/pyramid1"/>
    <dgm:cxn modelId="{7931B59B-DD1F-4539-AF50-3FB16DD23760}" type="presParOf" srcId="{BD8B0DDA-BE09-4B62-9A44-975F13514F79}" destId="{071FB4BD-17CC-46CD-B36D-BF6B19FBFEE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8A87919-8B63-415C-A35F-52627850CDCE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5FF72A33-7A1A-4430-A133-90E337FEA7CF}">
      <dgm:prSet phldrT="[Text]" custT="1"/>
      <dgm:spPr>
        <a:solidFill>
          <a:srgbClr val="4F81BD"/>
        </a:solidFill>
      </dgm:spPr>
      <dgm:t>
        <a:bodyPr/>
        <a:lstStyle/>
        <a:p>
          <a:endParaRPr lang="en-GB" sz="1200" dirty="0">
            <a:solidFill>
              <a:schemeClr val="bg1"/>
            </a:solidFill>
            <a:latin typeface="Verdana" pitchFamily="34" charset="0"/>
          </a:endParaRPr>
        </a:p>
        <a:p>
          <a:r>
            <a:rPr lang="en-GB" sz="1400" dirty="0" smtClean="0">
              <a:solidFill>
                <a:schemeClr val="bg1"/>
              </a:solidFill>
              <a:latin typeface="Verdana" pitchFamily="34" charset="0"/>
            </a:rPr>
            <a:t>29</a:t>
          </a:r>
          <a:endParaRPr lang="en-GB" sz="1400" dirty="0">
            <a:solidFill>
              <a:schemeClr val="bg1"/>
            </a:solidFill>
            <a:latin typeface="Verdana" pitchFamily="34" charset="0"/>
          </a:endParaRPr>
        </a:p>
        <a:p>
          <a:r>
            <a:rPr lang="en-GB" sz="1400" dirty="0">
              <a:solidFill>
                <a:schemeClr val="bg1"/>
              </a:solidFill>
              <a:latin typeface="Verdana" pitchFamily="34" charset="0"/>
            </a:rPr>
            <a:t>Deaths</a:t>
          </a:r>
        </a:p>
      </dgm:t>
    </dgm:pt>
    <dgm:pt modelId="{5F2AB089-B9FA-41AD-BAD6-745E7409344F}" type="parTrans" cxnId="{2C0AD671-225E-46B2-99D1-2B2878605912}">
      <dgm:prSet/>
      <dgm:spPr/>
      <dgm:t>
        <a:bodyPr/>
        <a:lstStyle/>
        <a:p>
          <a:endParaRPr lang="en-GB"/>
        </a:p>
      </dgm:t>
    </dgm:pt>
    <dgm:pt modelId="{049F14DE-9098-4468-A6A9-845B3FBF3930}" type="sibTrans" cxnId="{2C0AD671-225E-46B2-99D1-2B2878605912}">
      <dgm:prSet/>
      <dgm:spPr/>
      <dgm:t>
        <a:bodyPr/>
        <a:lstStyle/>
        <a:p>
          <a:endParaRPr lang="en-GB"/>
        </a:p>
      </dgm:t>
    </dgm:pt>
    <dgm:pt modelId="{87088DE2-0B87-4E3B-BC73-FE3260667C52}">
      <dgm:prSet phldrT="[Text]" custT="1"/>
      <dgm:spPr>
        <a:solidFill>
          <a:srgbClr val="4F81BD"/>
        </a:solidFill>
      </dgm:spPr>
      <dgm:t>
        <a:bodyPr/>
        <a:lstStyle/>
        <a:p>
          <a:r>
            <a:rPr lang="en-GB" sz="1600" dirty="0" smtClean="0">
              <a:solidFill>
                <a:schemeClr val="bg1"/>
              </a:solidFill>
              <a:latin typeface="Verdana" pitchFamily="34" charset="0"/>
            </a:rPr>
            <a:t>405 </a:t>
          </a:r>
        </a:p>
        <a:p>
          <a:r>
            <a:rPr lang="en-GB" sz="1600" dirty="0" smtClean="0">
              <a:solidFill>
                <a:schemeClr val="bg1"/>
              </a:solidFill>
              <a:latin typeface="Verdana" pitchFamily="34" charset="0"/>
            </a:rPr>
            <a:t>In-patient </a:t>
          </a:r>
          <a:r>
            <a:rPr lang="en-GB" sz="1600" dirty="0">
              <a:solidFill>
                <a:schemeClr val="bg1"/>
              </a:solidFill>
              <a:latin typeface="Verdana" pitchFamily="34" charset="0"/>
            </a:rPr>
            <a:t>admissions</a:t>
          </a:r>
        </a:p>
      </dgm:t>
    </dgm:pt>
    <dgm:pt modelId="{B8B66AAD-6721-4403-BCA1-52A6ABEC5929}" type="parTrans" cxnId="{4338CC86-8103-46FC-A816-4A99A6CBB282}">
      <dgm:prSet/>
      <dgm:spPr/>
      <dgm:t>
        <a:bodyPr/>
        <a:lstStyle/>
        <a:p>
          <a:endParaRPr lang="en-GB"/>
        </a:p>
      </dgm:t>
    </dgm:pt>
    <dgm:pt modelId="{3201A82F-B6B8-47AA-80B7-9F7197809588}" type="sibTrans" cxnId="{4338CC86-8103-46FC-A816-4A99A6CBB282}">
      <dgm:prSet/>
      <dgm:spPr/>
      <dgm:t>
        <a:bodyPr/>
        <a:lstStyle/>
        <a:p>
          <a:endParaRPr lang="en-GB"/>
        </a:p>
      </dgm:t>
    </dgm:pt>
    <dgm:pt modelId="{6F6FA9B4-1C56-49D8-AC07-0C2F74F248B5}">
      <dgm:prSet phldrT="[Text]" custT="1"/>
      <dgm:spPr>
        <a:solidFill>
          <a:srgbClr val="4F81BD"/>
        </a:solidFill>
      </dgm:spPr>
      <dgm:t>
        <a:bodyPr/>
        <a:lstStyle/>
        <a:p>
          <a:pPr>
            <a:spcAft>
              <a:spcPct val="35000"/>
            </a:spcAft>
          </a:pPr>
          <a:r>
            <a:rPr lang="en-GB" sz="1600" dirty="0" smtClean="0">
              <a:solidFill>
                <a:schemeClr val="bg1"/>
              </a:solidFill>
              <a:latin typeface="Verdana" pitchFamily="34" charset="0"/>
            </a:rPr>
            <a:t>909</a:t>
          </a:r>
          <a:endParaRPr lang="en-GB" sz="1600" dirty="0">
            <a:solidFill>
              <a:schemeClr val="bg1"/>
            </a:solidFill>
            <a:latin typeface="Verdana" pitchFamily="34" charset="0"/>
          </a:endParaRPr>
        </a:p>
        <a:p>
          <a:pPr>
            <a:spcAft>
              <a:spcPts val="0"/>
            </a:spcAft>
          </a:pPr>
          <a:r>
            <a:rPr lang="en-GB" sz="1600" dirty="0">
              <a:solidFill>
                <a:schemeClr val="bg1"/>
              </a:solidFill>
              <a:latin typeface="Verdana" pitchFamily="34" charset="0"/>
            </a:rPr>
            <a:t>Attendances at Emergency Department</a:t>
          </a:r>
        </a:p>
      </dgm:t>
    </dgm:pt>
    <dgm:pt modelId="{D2A74BED-F3A7-4639-8686-F96AC0713418}" type="parTrans" cxnId="{02ECC7FD-D036-4A08-8057-90A918286B88}">
      <dgm:prSet/>
      <dgm:spPr/>
      <dgm:t>
        <a:bodyPr/>
        <a:lstStyle/>
        <a:p>
          <a:endParaRPr lang="en-GB"/>
        </a:p>
      </dgm:t>
    </dgm:pt>
    <dgm:pt modelId="{88C937C5-DB89-4810-8068-BBFF7B402B4D}" type="sibTrans" cxnId="{02ECC7FD-D036-4A08-8057-90A918286B88}">
      <dgm:prSet/>
      <dgm:spPr/>
      <dgm:t>
        <a:bodyPr/>
        <a:lstStyle/>
        <a:p>
          <a:endParaRPr lang="en-GB"/>
        </a:p>
      </dgm:t>
    </dgm:pt>
    <dgm:pt modelId="{E104FEBF-89BC-46F4-8B1A-F69CB4E56EB1}" type="pres">
      <dgm:prSet presAssocID="{D8A87919-8B63-415C-A35F-52627850CDCE}" presName="Name0" presStyleCnt="0">
        <dgm:presLayoutVars>
          <dgm:dir/>
          <dgm:animLvl val="lvl"/>
          <dgm:resizeHandles val="exact"/>
        </dgm:presLayoutVars>
      </dgm:prSet>
      <dgm:spPr/>
    </dgm:pt>
    <dgm:pt modelId="{EB854354-6D36-480E-9A8E-F7115F8D0FE7}" type="pres">
      <dgm:prSet presAssocID="{5FF72A33-7A1A-4430-A133-90E337FEA7CF}" presName="Name8" presStyleCnt="0"/>
      <dgm:spPr/>
    </dgm:pt>
    <dgm:pt modelId="{2CB97C9C-E628-44C6-900A-C0F3CF5AF44D}" type="pres">
      <dgm:prSet presAssocID="{5FF72A33-7A1A-4430-A133-90E337FEA7CF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C475169-0C51-464E-930C-C7B901517521}" type="pres">
      <dgm:prSet presAssocID="{5FF72A33-7A1A-4430-A133-90E337FEA7C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2992EA9-CC8B-433D-BA0C-2C928736E014}" type="pres">
      <dgm:prSet presAssocID="{87088DE2-0B87-4E3B-BC73-FE3260667C52}" presName="Name8" presStyleCnt="0"/>
      <dgm:spPr/>
    </dgm:pt>
    <dgm:pt modelId="{0E5DF426-0134-4689-8B86-00CE2C2778D6}" type="pres">
      <dgm:prSet presAssocID="{87088DE2-0B87-4E3B-BC73-FE3260667C52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694A2F6-35EE-4868-829B-F6A353EF02D6}" type="pres">
      <dgm:prSet presAssocID="{87088DE2-0B87-4E3B-BC73-FE3260667C5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D8B0DDA-BE09-4B62-9A44-975F13514F79}" type="pres">
      <dgm:prSet presAssocID="{6F6FA9B4-1C56-49D8-AC07-0C2F74F248B5}" presName="Name8" presStyleCnt="0"/>
      <dgm:spPr/>
    </dgm:pt>
    <dgm:pt modelId="{617B9DA9-BDC1-4B74-8082-D0BA8D848520}" type="pres">
      <dgm:prSet presAssocID="{6F6FA9B4-1C56-49D8-AC07-0C2F74F248B5}" presName="level" presStyleLbl="node1" presStyleIdx="2" presStyleCnt="3" custLinFactNeighborY="28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71FB4BD-17CC-46CD-B36D-BF6B19FBFEE2}" type="pres">
      <dgm:prSet presAssocID="{6F6FA9B4-1C56-49D8-AC07-0C2F74F248B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683E013-5047-422B-A6F6-6CD83CF826AB}" type="presOf" srcId="{6F6FA9B4-1C56-49D8-AC07-0C2F74F248B5}" destId="{617B9DA9-BDC1-4B74-8082-D0BA8D848520}" srcOrd="0" destOrd="0" presId="urn:microsoft.com/office/officeart/2005/8/layout/pyramid1"/>
    <dgm:cxn modelId="{02ECC7FD-D036-4A08-8057-90A918286B88}" srcId="{D8A87919-8B63-415C-A35F-52627850CDCE}" destId="{6F6FA9B4-1C56-49D8-AC07-0C2F74F248B5}" srcOrd="2" destOrd="0" parTransId="{D2A74BED-F3A7-4639-8686-F96AC0713418}" sibTransId="{88C937C5-DB89-4810-8068-BBFF7B402B4D}"/>
    <dgm:cxn modelId="{EEF04FD2-105F-4BF2-ADD6-F40CC8A031D5}" type="presOf" srcId="{87088DE2-0B87-4E3B-BC73-FE3260667C52}" destId="{6694A2F6-35EE-4868-829B-F6A353EF02D6}" srcOrd="1" destOrd="0" presId="urn:microsoft.com/office/officeart/2005/8/layout/pyramid1"/>
    <dgm:cxn modelId="{DC868B28-A000-4868-B81D-7EA308D81284}" type="presOf" srcId="{D8A87919-8B63-415C-A35F-52627850CDCE}" destId="{E104FEBF-89BC-46F4-8B1A-F69CB4E56EB1}" srcOrd="0" destOrd="0" presId="urn:microsoft.com/office/officeart/2005/8/layout/pyramid1"/>
    <dgm:cxn modelId="{4EC4A959-882B-4988-A5E3-E4BF420DA65B}" type="presOf" srcId="{87088DE2-0B87-4E3B-BC73-FE3260667C52}" destId="{0E5DF426-0134-4689-8B86-00CE2C2778D6}" srcOrd="0" destOrd="0" presId="urn:microsoft.com/office/officeart/2005/8/layout/pyramid1"/>
    <dgm:cxn modelId="{2EE8647F-17FC-42B5-8E1D-16CCE8061BDD}" type="presOf" srcId="{5FF72A33-7A1A-4430-A133-90E337FEA7CF}" destId="{1C475169-0C51-464E-930C-C7B901517521}" srcOrd="1" destOrd="0" presId="urn:microsoft.com/office/officeart/2005/8/layout/pyramid1"/>
    <dgm:cxn modelId="{4114030A-019C-449A-9366-0EFE8A7D2A6E}" type="presOf" srcId="{5FF72A33-7A1A-4430-A133-90E337FEA7CF}" destId="{2CB97C9C-E628-44C6-900A-C0F3CF5AF44D}" srcOrd="0" destOrd="0" presId="urn:microsoft.com/office/officeart/2005/8/layout/pyramid1"/>
    <dgm:cxn modelId="{F08FFE54-2E54-4BE8-8439-4E5414AC1208}" type="presOf" srcId="{6F6FA9B4-1C56-49D8-AC07-0C2F74F248B5}" destId="{071FB4BD-17CC-46CD-B36D-BF6B19FBFEE2}" srcOrd="1" destOrd="0" presId="urn:microsoft.com/office/officeart/2005/8/layout/pyramid1"/>
    <dgm:cxn modelId="{4338CC86-8103-46FC-A816-4A99A6CBB282}" srcId="{D8A87919-8B63-415C-A35F-52627850CDCE}" destId="{87088DE2-0B87-4E3B-BC73-FE3260667C52}" srcOrd="1" destOrd="0" parTransId="{B8B66AAD-6721-4403-BCA1-52A6ABEC5929}" sibTransId="{3201A82F-B6B8-47AA-80B7-9F7197809588}"/>
    <dgm:cxn modelId="{2C0AD671-225E-46B2-99D1-2B2878605912}" srcId="{D8A87919-8B63-415C-A35F-52627850CDCE}" destId="{5FF72A33-7A1A-4430-A133-90E337FEA7CF}" srcOrd="0" destOrd="0" parTransId="{5F2AB089-B9FA-41AD-BAD6-745E7409344F}" sibTransId="{049F14DE-9098-4468-A6A9-845B3FBF3930}"/>
    <dgm:cxn modelId="{0974305E-DF73-4366-867D-2B1519E7DA81}" type="presParOf" srcId="{E104FEBF-89BC-46F4-8B1A-F69CB4E56EB1}" destId="{EB854354-6D36-480E-9A8E-F7115F8D0FE7}" srcOrd="0" destOrd="0" presId="urn:microsoft.com/office/officeart/2005/8/layout/pyramid1"/>
    <dgm:cxn modelId="{804B4EC8-1070-4555-8480-F6B393538442}" type="presParOf" srcId="{EB854354-6D36-480E-9A8E-F7115F8D0FE7}" destId="{2CB97C9C-E628-44C6-900A-C0F3CF5AF44D}" srcOrd="0" destOrd="0" presId="urn:microsoft.com/office/officeart/2005/8/layout/pyramid1"/>
    <dgm:cxn modelId="{4021DC02-21B0-45AB-A019-F4BD8907FBA5}" type="presParOf" srcId="{EB854354-6D36-480E-9A8E-F7115F8D0FE7}" destId="{1C475169-0C51-464E-930C-C7B901517521}" srcOrd="1" destOrd="0" presId="urn:microsoft.com/office/officeart/2005/8/layout/pyramid1"/>
    <dgm:cxn modelId="{286F1BF0-080C-4500-87D9-BEC5AD16FD9F}" type="presParOf" srcId="{E104FEBF-89BC-46F4-8B1A-F69CB4E56EB1}" destId="{E2992EA9-CC8B-433D-BA0C-2C928736E014}" srcOrd="1" destOrd="0" presId="urn:microsoft.com/office/officeart/2005/8/layout/pyramid1"/>
    <dgm:cxn modelId="{550FAAE2-B2E1-44A3-A3D8-8415CB37AA9E}" type="presParOf" srcId="{E2992EA9-CC8B-433D-BA0C-2C928736E014}" destId="{0E5DF426-0134-4689-8B86-00CE2C2778D6}" srcOrd="0" destOrd="0" presId="urn:microsoft.com/office/officeart/2005/8/layout/pyramid1"/>
    <dgm:cxn modelId="{AD8CF5E1-7369-4A25-B79A-FE77DFBAE530}" type="presParOf" srcId="{E2992EA9-CC8B-433D-BA0C-2C928736E014}" destId="{6694A2F6-35EE-4868-829B-F6A353EF02D6}" srcOrd="1" destOrd="0" presId="urn:microsoft.com/office/officeart/2005/8/layout/pyramid1"/>
    <dgm:cxn modelId="{F14EA95E-6BCE-45EA-84F2-40F1A7386AB7}" type="presParOf" srcId="{E104FEBF-89BC-46F4-8B1A-F69CB4E56EB1}" destId="{BD8B0DDA-BE09-4B62-9A44-975F13514F79}" srcOrd="2" destOrd="0" presId="urn:microsoft.com/office/officeart/2005/8/layout/pyramid1"/>
    <dgm:cxn modelId="{7CC7F0DD-3616-419F-92DD-FB4F4985F54C}" type="presParOf" srcId="{BD8B0DDA-BE09-4B62-9A44-975F13514F79}" destId="{617B9DA9-BDC1-4B74-8082-D0BA8D848520}" srcOrd="0" destOrd="0" presId="urn:microsoft.com/office/officeart/2005/8/layout/pyramid1"/>
    <dgm:cxn modelId="{372B26F1-5F0F-4E2A-BF21-4749CC78502E}" type="presParOf" srcId="{BD8B0DDA-BE09-4B62-9A44-975F13514F79}" destId="{071FB4BD-17CC-46CD-B36D-BF6B19FBFEE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662AB31-2B96-4346-8481-E3EA4469CC9D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6F2B7FB4-F36C-4178-85EC-ACE7A41FC3E4}">
      <dgm:prSet phldrT="[Text]" custT="1"/>
      <dgm:spPr>
        <a:solidFill>
          <a:srgbClr val="4F81BD"/>
        </a:solidFill>
      </dgm:spPr>
      <dgm:t>
        <a:bodyPr/>
        <a:lstStyle/>
        <a:p>
          <a:endParaRPr lang="en-GB" sz="1200" dirty="0">
            <a:solidFill>
              <a:schemeClr val="bg1"/>
            </a:solidFill>
            <a:latin typeface="Verdana" pitchFamily="34" charset="0"/>
          </a:endParaRPr>
        </a:p>
        <a:p>
          <a:r>
            <a:rPr lang="en-GB" sz="1400" dirty="0">
              <a:solidFill>
                <a:schemeClr val="bg1"/>
              </a:solidFill>
              <a:latin typeface="Verdana" pitchFamily="34" charset="0"/>
            </a:rPr>
            <a:t>157 </a:t>
          </a:r>
        </a:p>
        <a:p>
          <a:r>
            <a:rPr lang="en-GB" sz="1400" dirty="0">
              <a:solidFill>
                <a:schemeClr val="bg1"/>
              </a:solidFill>
              <a:latin typeface="Verdana" pitchFamily="34" charset="0"/>
            </a:rPr>
            <a:t>Deaths</a:t>
          </a:r>
        </a:p>
      </dgm:t>
    </dgm:pt>
    <dgm:pt modelId="{E5042A00-5732-4670-BF9F-8BA9082748E2}" type="parTrans" cxnId="{3B180952-27ED-4510-84A3-820798E4627A}">
      <dgm:prSet/>
      <dgm:spPr/>
      <dgm:t>
        <a:bodyPr/>
        <a:lstStyle/>
        <a:p>
          <a:endParaRPr lang="en-GB">
            <a:latin typeface="Verdana" pitchFamily="34" charset="0"/>
          </a:endParaRPr>
        </a:p>
      </dgm:t>
    </dgm:pt>
    <dgm:pt modelId="{60389EC5-68FA-42C3-888E-282ECB886967}" type="sibTrans" cxnId="{3B180952-27ED-4510-84A3-820798E4627A}">
      <dgm:prSet/>
      <dgm:spPr/>
      <dgm:t>
        <a:bodyPr/>
        <a:lstStyle/>
        <a:p>
          <a:endParaRPr lang="en-GB">
            <a:latin typeface="Verdana" pitchFamily="34" charset="0"/>
          </a:endParaRPr>
        </a:p>
      </dgm:t>
    </dgm:pt>
    <dgm:pt modelId="{C46C56E1-24DF-4C95-A55E-165EE26918B9}">
      <dgm:prSet phldrT="[Text]" custT="1"/>
      <dgm:spPr>
        <a:solidFill>
          <a:srgbClr val="4F81BD"/>
        </a:solidFill>
      </dgm:spPr>
      <dgm:t>
        <a:bodyPr/>
        <a:lstStyle/>
        <a:p>
          <a:r>
            <a:rPr lang="en-GB" sz="1600" dirty="0">
              <a:solidFill>
                <a:schemeClr val="bg1"/>
              </a:solidFill>
              <a:latin typeface="Verdana" pitchFamily="34" charset="0"/>
            </a:rPr>
            <a:t>7415 In-patient Admissions</a:t>
          </a:r>
        </a:p>
      </dgm:t>
    </dgm:pt>
    <dgm:pt modelId="{BC8809AB-90A7-4986-8AEA-ACBFEE36D83F}" type="parTrans" cxnId="{7A25B01D-2A0E-4BD0-8D1B-868CC2069ED3}">
      <dgm:prSet/>
      <dgm:spPr/>
      <dgm:t>
        <a:bodyPr/>
        <a:lstStyle/>
        <a:p>
          <a:endParaRPr lang="en-GB">
            <a:latin typeface="Verdana" pitchFamily="34" charset="0"/>
          </a:endParaRPr>
        </a:p>
      </dgm:t>
    </dgm:pt>
    <dgm:pt modelId="{7A449010-4B1F-47C4-9375-9FF0B91223B0}" type="sibTrans" cxnId="{7A25B01D-2A0E-4BD0-8D1B-868CC2069ED3}">
      <dgm:prSet/>
      <dgm:spPr/>
      <dgm:t>
        <a:bodyPr/>
        <a:lstStyle/>
        <a:p>
          <a:endParaRPr lang="en-GB">
            <a:latin typeface="Verdana" pitchFamily="34" charset="0"/>
          </a:endParaRPr>
        </a:p>
      </dgm:t>
    </dgm:pt>
    <dgm:pt modelId="{875A8C2E-1815-42F5-ACAF-F6AA78C463BE}">
      <dgm:prSet phldrT="[Text]" custT="1"/>
      <dgm:spPr>
        <a:solidFill>
          <a:srgbClr val="4F81BD"/>
        </a:solidFill>
      </dgm:spPr>
      <dgm:t>
        <a:bodyPr/>
        <a:lstStyle/>
        <a:p>
          <a:r>
            <a:rPr lang="en-GB" sz="1400" dirty="0">
              <a:solidFill>
                <a:schemeClr val="bg1"/>
              </a:solidFill>
              <a:latin typeface="Verdana" pitchFamily="34" charset="0"/>
            </a:rPr>
            <a:t>901 </a:t>
          </a:r>
        </a:p>
        <a:p>
          <a:r>
            <a:rPr lang="en-GB" sz="1400" dirty="0">
              <a:solidFill>
                <a:schemeClr val="bg1"/>
              </a:solidFill>
              <a:latin typeface="Verdana" pitchFamily="34" charset="0"/>
            </a:rPr>
            <a:t>Attendances at </a:t>
          </a:r>
          <a:r>
            <a:rPr lang="en-GB" sz="1400" dirty="0" smtClean="0">
              <a:solidFill>
                <a:schemeClr val="bg1"/>
              </a:solidFill>
              <a:latin typeface="Verdana" pitchFamily="34" charset="0"/>
            </a:rPr>
            <a:t>Emergency </a:t>
          </a:r>
          <a:r>
            <a:rPr lang="en-GB" sz="1400" dirty="0">
              <a:solidFill>
                <a:schemeClr val="bg1"/>
              </a:solidFill>
              <a:latin typeface="Verdana" pitchFamily="34" charset="0"/>
            </a:rPr>
            <a:t>Department</a:t>
          </a:r>
        </a:p>
      </dgm:t>
    </dgm:pt>
    <dgm:pt modelId="{4C70F246-3912-4EE6-97F0-0E456CFB706A}" type="parTrans" cxnId="{C24672C6-28AE-4FE6-BC4C-C63F288F4B0A}">
      <dgm:prSet/>
      <dgm:spPr/>
      <dgm:t>
        <a:bodyPr/>
        <a:lstStyle/>
        <a:p>
          <a:endParaRPr lang="en-GB">
            <a:latin typeface="Verdana" pitchFamily="34" charset="0"/>
          </a:endParaRPr>
        </a:p>
      </dgm:t>
    </dgm:pt>
    <dgm:pt modelId="{8667321C-3A95-4A3F-8407-B3B6E08864C3}" type="sibTrans" cxnId="{C24672C6-28AE-4FE6-BC4C-C63F288F4B0A}">
      <dgm:prSet/>
      <dgm:spPr/>
      <dgm:t>
        <a:bodyPr/>
        <a:lstStyle/>
        <a:p>
          <a:endParaRPr lang="en-GB">
            <a:latin typeface="Verdana" pitchFamily="34" charset="0"/>
          </a:endParaRPr>
        </a:p>
      </dgm:t>
    </dgm:pt>
    <dgm:pt modelId="{12D176ED-7DB6-40C4-8B3A-91969D163F35}" type="pres">
      <dgm:prSet presAssocID="{E662AB31-2B96-4346-8481-E3EA4469CC9D}" presName="Name0" presStyleCnt="0">
        <dgm:presLayoutVars>
          <dgm:dir/>
          <dgm:animLvl val="lvl"/>
          <dgm:resizeHandles val="exact"/>
        </dgm:presLayoutVars>
      </dgm:prSet>
      <dgm:spPr/>
    </dgm:pt>
    <dgm:pt modelId="{B1238D1A-89BD-4296-9277-06EE7B14C1B3}" type="pres">
      <dgm:prSet presAssocID="{6F2B7FB4-F36C-4178-85EC-ACE7A41FC3E4}" presName="Name8" presStyleCnt="0"/>
      <dgm:spPr/>
    </dgm:pt>
    <dgm:pt modelId="{65D8485F-C52C-4D26-9F4A-0CCB57C85D8C}" type="pres">
      <dgm:prSet presAssocID="{6F2B7FB4-F36C-4178-85EC-ACE7A41FC3E4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2C092B8-FD06-4747-ACCE-501133704760}" type="pres">
      <dgm:prSet presAssocID="{6F2B7FB4-F36C-4178-85EC-ACE7A41FC3E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907B603-E81B-446A-93BE-7589C170BB8F}" type="pres">
      <dgm:prSet presAssocID="{C46C56E1-24DF-4C95-A55E-165EE26918B9}" presName="Name8" presStyleCnt="0"/>
      <dgm:spPr/>
    </dgm:pt>
    <dgm:pt modelId="{DD79EC19-6775-4F7F-B142-266C5437D920}" type="pres">
      <dgm:prSet presAssocID="{C46C56E1-24DF-4C95-A55E-165EE26918B9}" presName="level" presStyleLbl="node1" presStyleIdx="1" presStyleCnt="3" custScaleX="99974" custLinFactNeighborX="291" custLinFactNeighborY="30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429A26D-08BD-4361-886B-2B815671453B}" type="pres">
      <dgm:prSet presAssocID="{C46C56E1-24DF-4C95-A55E-165EE26918B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46EA979-E8A3-4B23-9DC7-212E410CB0AA}" type="pres">
      <dgm:prSet presAssocID="{875A8C2E-1815-42F5-ACAF-F6AA78C463BE}" presName="Name8" presStyleCnt="0"/>
      <dgm:spPr/>
    </dgm:pt>
    <dgm:pt modelId="{61979A6A-FF51-43B5-BE91-A27F59455B10}" type="pres">
      <dgm:prSet presAssocID="{875A8C2E-1815-42F5-ACAF-F6AA78C463BE}" presName="level" presStyleLbl="node1" presStyleIdx="2" presStyleCnt="3" custLinFactNeighborY="73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07BEBA6-D1B3-4201-95AA-3BDE3D834F57}" type="pres">
      <dgm:prSet presAssocID="{875A8C2E-1815-42F5-ACAF-F6AA78C463B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C01DDA9-8E23-4BE6-8161-13BE1DC22052}" type="presOf" srcId="{875A8C2E-1815-42F5-ACAF-F6AA78C463BE}" destId="{307BEBA6-D1B3-4201-95AA-3BDE3D834F57}" srcOrd="1" destOrd="0" presId="urn:microsoft.com/office/officeart/2005/8/layout/pyramid1"/>
    <dgm:cxn modelId="{AE5E42F7-157F-4507-8FCF-BC65A37704C6}" type="presOf" srcId="{C46C56E1-24DF-4C95-A55E-165EE26918B9}" destId="{DD79EC19-6775-4F7F-B142-266C5437D920}" srcOrd="0" destOrd="0" presId="urn:microsoft.com/office/officeart/2005/8/layout/pyramid1"/>
    <dgm:cxn modelId="{8CADA48C-A98C-4E2B-A08F-EE2CFB6237A8}" type="presOf" srcId="{6F2B7FB4-F36C-4178-85EC-ACE7A41FC3E4}" destId="{65D8485F-C52C-4D26-9F4A-0CCB57C85D8C}" srcOrd="0" destOrd="0" presId="urn:microsoft.com/office/officeart/2005/8/layout/pyramid1"/>
    <dgm:cxn modelId="{C24672C6-28AE-4FE6-BC4C-C63F288F4B0A}" srcId="{E662AB31-2B96-4346-8481-E3EA4469CC9D}" destId="{875A8C2E-1815-42F5-ACAF-F6AA78C463BE}" srcOrd="2" destOrd="0" parTransId="{4C70F246-3912-4EE6-97F0-0E456CFB706A}" sibTransId="{8667321C-3A95-4A3F-8407-B3B6E08864C3}"/>
    <dgm:cxn modelId="{2FCB104D-582C-4F3F-88A7-8F9DBA78987D}" type="presOf" srcId="{C46C56E1-24DF-4C95-A55E-165EE26918B9}" destId="{7429A26D-08BD-4361-886B-2B815671453B}" srcOrd="1" destOrd="0" presId="urn:microsoft.com/office/officeart/2005/8/layout/pyramid1"/>
    <dgm:cxn modelId="{4BE10BFB-9481-4435-B8E0-AD5A633619FC}" type="presOf" srcId="{6F2B7FB4-F36C-4178-85EC-ACE7A41FC3E4}" destId="{32C092B8-FD06-4747-ACCE-501133704760}" srcOrd="1" destOrd="0" presId="urn:microsoft.com/office/officeart/2005/8/layout/pyramid1"/>
    <dgm:cxn modelId="{3B180952-27ED-4510-84A3-820798E4627A}" srcId="{E662AB31-2B96-4346-8481-E3EA4469CC9D}" destId="{6F2B7FB4-F36C-4178-85EC-ACE7A41FC3E4}" srcOrd="0" destOrd="0" parTransId="{E5042A00-5732-4670-BF9F-8BA9082748E2}" sibTransId="{60389EC5-68FA-42C3-888E-282ECB886967}"/>
    <dgm:cxn modelId="{F33E5BB7-53AE-47AB-84A2-CE779BBFE47F}" type="presOf" srcId="{875A8C2E-1815-42F5-ACAF-F6AA78C463BE}" destId="{61979A6A-FF51-43B5-BE91-A27F59455B10}" srcOrd="0" destOrd="0" presId="urn:microsoft.com/office/officeart/2005/8/layout/pyramid1"/>
    <dgm:cxn modelId="{7A25B01D-2A0E-4BD0-8D1B-868CC2069ED3}" srcId="{E662AB31-2B96-4346-8481-E3EA4469CC9D}" destId="{C46C56E1-24DF-4C95-A55E-165EE26918B9}" srcOrd="1" destOrd="0" parTransId="{BC8809AB-90A7-4986-8AEA-ACBFEE36D83F}" sibTransId="{7A449010-4B1F-47C4-9375-9FF0B91223B0}"/>
    <dgm:cxn modelId="{62B9FD9C-7E49-432F-ACFF-085C3551FA0A}" type="presOf" srcId="{E662AB31-2B96-4346-8481-E3EA4469CC9D}" destId="{12D176ED-7DB6-40C4-8B3A-91969D163F35}" srcOrd="0" destOrd="0" presId="urn:microsoft.com/office/officeart/2005/8/layout/pyramid1"/>
    <dgm:cxn modelId="{4888FB8D-B9FF-45E5-94BF-4FD646BC98E9}" type="presParOf" srcId="{12D176ED-7DB6-40C4-8B3A-91969D163F35}" destId="{B1238D1A-89BD-4296-9277-06EE7B14C1B3}" srcOrd="0" destOrd="0" presId="urn:microsoft.com/office/officeart/2005/8/layout/pyramid1"/>
    <dgm:cxn modelId="{6F17FD11-02E8-40D6-A343-AA981B2D184B}" type="presParOf" srcId="{B1238D1A-89BD-4296-9277-06EE7B14C1B3}" destId="{65D8485F-C52C-4D26-9F4A-0CCB57C85D8C}" srcOrd="0" destOrd="0" presId="urn:microsoft.com/office/officeart/2005/8/layout/pyramid1"/>
    <dgm:cxn modelId="{891283BB-F7AD-4D40-923B-8194AD5A3415}" type="presParOf" srcId="{B1238D1A-89BD-4296-9277-06EE7B14C1B3}" destId="{32C092B8-FD06-4747-ACCE-501133704760}" srcOrd="1" destOrd="0" presId="urn:microsoft.com/office/officeart/2005/8/layout/pyramid1"/>
    <dgm:cxn modelId="{C13B3538-EC99-43CA-8698-165524494313}" type="presParOf" srcId="{12D176ED-7DB6-40C4-8B3A-91969D163F35}" destId="{E907B603-E81B-446A-93BE-7589C170BB8F}" srcOrd="1" destOrd="0" presId="urn:microsoft.com/office/officeart/2005/8/layout/pyramid1"/>
    <dgm:cxn modelId="{EF78F0DE-D75A-4A8E-B2E6-19CAAE0E5F29}" type="presParOf" srcId="{E907B603-E81B-446A-93BE-7589C170BB8F}" destId="{DD79EC19-6775-4F7F-B142-266C5437D920}" srcOrd="0" destOrd="0" presId="urn:microsoft.com/office/officeart/2005/8/layout/pyramid1"/>
    <dgm:cxn modelId="{73D8B982-640B-4FC4-A20C-ED03429556CE}" type="presParOf" srcId="{E907B603-E81B-446A-93BE-7589C170BB8F}" destId="{7429A26D-08BD-4361-886B-2B815671453B}" srcOrd="1" destOrd="0" presId="urn:microsoft.com/office/officeart/2005/8/layout/pyramid1"/>
    <dgm:cxn modelId="{7F722581-1CC5-47A9-8829-54ED96656531}" type="presParOf" srcId="{12D176ED-7DB6-40C4-8B3A-91969D163F35}" destId="{046EA979-E8A3-4B23-9DC7-212E410CB0AA}" srcOrd="2" destOrd="0" presId="urn:microsoft.com/office/officeart/2005/8/layout/pyramid1"/>
    <dgm:cxn modelId="{DCB26C62-6412-45F8-BFAB-4551452675B5}" type="presParOf" srcId="{046EA979-E8A3-4B23-9DC7-212E410CB0AA}" destId="{61979A6A-FF51-43B5-BE91-A27F59455B10}" srcOrd="0" destOrd="0" presId="urn:microsoft.com/office/officeart/2005/8/layout/pyramid1"/>
    <dgm:cxn modelId="{CD62F25E-E8B3-4D92-93EC-C77E7C9CB7EC}" type="presParOf" srcId="{046EA979-E8A3-4B23-9DC7-212E410CB0AA}" destId="{307BEBA6-D1B3-4201-95AA-3BDE3D834F57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E5A379-7AA3-4186-9A5E-1B5370100DFF}">
      <dsp:nvSpPr>
        <dsp:cNvPr id="0" name=""/>
        <dsp:cNvSpPr/>
      </dsp:nvSpPr>
      <dsp:spPr>
        <a:xfrm>
          <a:off x="1490332" y="0"/>
          <a:ext cx="1490332" cy="1041404"/>
        </a:xfrm>
        <a:prstGeom prst="trapezoid">
          <a:avLst>
            <a:gd name="adj" fmla="val 71554"/>
          </a:avLst>
        </a:prstGeom>
        <a:solidFill>
          <a:srgbClr val="4F81B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 dirty="0">
            <a:solidFill>
              <a:schemeClr val="bg1"/>
            </a:solidFill>
            <a:latin typeface="Verdana" pitchFamily="34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chemeClr val="bg1"/>
              </a:solidFill>
              <a:latin typeface="Verdana" pitchFamily="34" charset="0"/>
            </a:rPr>
            <a:t>1,102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chemeClr val="bg1"/>
              </a:solidFill>
              <a:latin typeface="Verdana" pitchFamily="34" charset="0"/>
            </a:rPr>
            <a:t>Deaths</a:t>
          </a:r>
        </a:p>
      </dsp:txBody>
      <dsp:txXfrm>
        <a:off x="1490332" y="0"/>
        <a:ext cx="1490332" cy="1041404"/>
      </dsp:txXfrm>
    </dsp:sp>
    <dsp:sp modelId="{EE3369C7-9A76-487D-A2F5-D15111490921}">
      <dsp:nvSpPr>
        <dsp:cNvPr id="0" name=""/>
        <dsp:cNvSpPr/>
      </dsp:nvSpPr>
      <dsp:spPr>
        <a:xfrm>
          <a:off x="745166" y="1041404"/>
          <a:ext cx="2980664" cy="1041404"/>
        </a:xfrm>
        <a:prstGeom prst="trapezoid">
          <a:avLst>
            <a:gd name="adj" fmla="val 71554"/>
          </a:avLst>
        </a:prstGeom>
        <a:solidFill>
          <a:srgbClr val="4F81B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GB" sz="1800" kern="1200" dirty="0">
              <a:solidFill>
                <a:schemeClr val="bg1"/>
              </a:solidFill>
              <a:latin typeface="Verdana" pitchFamily="34" charset="0"/>
            </a:rPr>
            <a:t>41,817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GB" sz="1800" kern="1200" dirty="0">
              <a:solidFill>
                <a:schemeClr val="bg1"/>
              </a:solidFill>
              <a:latin typeface="Verdana" pitchFamily="34" charset="0"/>
            </a:rPr>
            <a:t>In-patient admissions</a:t>
          </a:r>
        </a:p>
      </dsp:txBody>
      <dsp:txXfrm>
        <a:off x="1266782" y="1041404"/>
        <a:ext cx="1937432" cy="1041404"/>
      </dsp:txXfrm>
    </dsp:sp>
    <dsp:sp modelId="{960750A9-279A-4C3C-AD95-212CC86892C9}">
      <dsp:nvSpPr>
        <dsp:cNvPr id="0" name=""/>
        <dsp:cNvSpPr/>
      </dsp:nvSpPr>
      <dsp:spPr>
        <a:xfrm>
          <a:off x="0" y="2082808"/>
          <a:ext cx="4470997" cy="1041404"/>
        </a:xfrm>
        <a:prstGeom prst="trapezoid">
          <a:avLst>
            <a:gd name="adj" fmla="val 71554"/>
          </a:avLst>
        </a:prstGeom>
        <a:solidFill>
          <a:srgbClr val="4F81B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>
              <a:solidFill>
                <a:schemeClr val="bg1"/>
              </a:solidFill>
              <a:latin typeface="Verdana" pitchFamily="34" charset="0"/>
            </a:rPr>
            <a:t>444,247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>
              <a:solidFill>
                <a:schemeClr val="bg1"/>
              </a:solidFill>
              <a:latin typeface="Verdana" pitchFamily="34" charset="0"/>
            </a:rPr>
            <a:t>Attendances at Emergency Department</a:t>
          </a:r>
        </a:p>
      </dsp:txBody>
      <dsp:txXfrm>
        <a:off x="782424" y="2082808"/>
        <a:ext cx="2906148" cy="10414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1F553D-F863-45F9-A9AB-53316B91D41A}">
      <dsp:nvSpPr>
        <dsp:cNvPr id="0" name=""/>
        <dsp:cNvSpPr/>
      </dsp:nvSpPr>
      <dsp:spPr>
        <a:xfrm>
          <a:off x="1139951" y="27785"/>
          <a:ext cx="1146072" cy="991631"/>
        </a:xfrm>
        <a:prstGeom prst="trapezoid">
          <a:avLst>
            <a:gd name="adj" fmla="val 57479"/>
          </a:avLst>
        </a:prstGeom>
        <a:solidFill>
          <a:srgbClr val="9BBB5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b="1" kern="1200" dirty="0" smtClean="0">
            <a:solidFill>
              <a:schemeClr val="bg1"/>
            </a:solidFill>
            <a:latin typeface="Verdana" pitchFamily="34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chemeClr val="bg1"/>
              </a:solidFill>
              <a:latin typeface="Verdana" pitchFamily="34" charset="0"/>
            </a:rPr>
            <a:t>700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chemeClr val="bg1"/>
              </a:solidFill>
              <a:latin typeface="Verdana" pitchFamily="34" charset="0"/>
            </a:rPr>
            <a:t>Deaths</a:t>
          </a:r>
          <a:endParaRPr lang="en-GB" sz="1100" b="1" kern="1200" dirty="0">
            <a:solidFill>
              <a:schemeClr val="bg1"/>
            </a:solidFill>
            <a:latin typeface="Verdana" pitchFamily="34" charset="0"/>
          </a:endParaRPr>
        </a:p>
      </dsp:txBody>
      <dsp:txXfrm>
        <a:off x="1139951" y="27785"/>
        <a:ext cx="1146072" cy="991631"/>
      </dsp:txXfrm>
    </dsp:sp>
    <dsp:sp modelId="{5EBAF44E-8DDC-4AF0-A6BF-0BD040CBACD0}">
      <dsp:nvSpPr>
        <dsp:cNvPr id="0" name=""/>
        <dsp:cNvSpPr/>
      </dsp:nvSpPr>
      <dsp:spPr>
        <a:xfrm>
          <a:off x="569975" y="991631"/>
          <a:ext cx="2279902" cy="991631"/>
        </a:xfrm>
        <a:prstGeom prst="trapezoid">
          <a:avLst>
            <a:gd name="adj" fmla="val 57479"/>
          </a:avLst>
        </a:prstGeom>
        <a:solidFill>
          <a:srgbClr val="9BBB5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chemeClr val="bg1"/>
              </a:solidFill>
              <a:latin typeface="Verdana" pitchFamily="34" charset="0"/>
            </a:rPr>
            <a:t>21,890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chemeClr val="bg1"/>
              </a:solidFill>
              <a:latin typeface="Verdana" pitchFamily="34" charset="0"/>
            </a:rPr>
            <a:t>In-patient admissions</a:t>
          </a:r>
          <a:endParaRPr lang="en-GB" sz="1100" b="1" kern="1200" dirty="0">
            <a:solidFill>
              <a:schemeClr val="bg1"/>
            </a:solidFill>
            <a:latin typeface="Verdana" pitchFamily="34" charset="0"/>
          </a:endParaRPr>
        </a:p>
      </dsp:txBody>
      <dsp:txXfrm>
        <a:off x="968958" y="991631"/>
        <a:ext cx="1481936" cy="991631"/>
      </dsp:txXfrm>
    </dsp:sp>
    <dsp:sp modelId="{B09A1A86-1BCE-4510-862A-8809944C122A}">
      <dsp:nvSpPr>
        <dsp:cNvPr id="0" name=""/>
        <dsp:cNvSpPr/>
      </dsp:nvSpPr>
      <dsp:spPr>
        <a:xfrm>
          <a:off x="0" y="1983263"/>
          <a:ext cx="3419853" cy="991631"/>
        </a:xfrm>
        <a:prstGeom prst="trapezoid">
          <a:avLst>
            <a:gd name="adj" fmla="val 57479"/>
          </a:avLst>
        </a:prstGeom>
        <a:solidFill>
          <a:srgbClr val="9BBB5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chemeClr val="bg1"/>
              </a:solidFill>
              <a:latin typeface="Verdana" pitchFamily="34" charset="0"/>
            </a:rPr>
            <a:t>237,453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chemeClr val="bg1"/>
              </a:solidFill>
              <a:latin typeface="Verdana" pitchFamily="34" charset="0"/>
            </a:rPr>
            <a:t>Attendances at        Emergency         Department</a:t>
          </a:r>
          <a:endParaRPr lang="en-GB" sz="1100" b="1" kern="1200" dirty="0">
            <a:solidFill>
              <a:schemeClr val="bg1"/>
            </a:solidFill>
            <a:latin typeface="Verdana" pitchFamily="34" charset="0"/>
          </a:endParaRPr>
        </a:p>
      </dsp:txBody>
      <dsp:txXfrm>
        <a:off x="598474" y="1983263"/>
        <a:ext cx="2222904" cy="9916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1F553D-F863-45F9-A9AB-53316B91D41A}">
      <dsp:nvSpPr>
        <dsp:cNvPr id="0" name=""/>
        <dsp:cNvSpPr/>
      </dsp:nvSpPr>
      <dsp:spPr>
        <a:xfrm>
          <a:off x="1142744" y="0"/>
          <a:ext cx="1142744" cy="985199"/>
        </a:xfrm>
        <a:prstGeom prst="trapezoid">
          <a:avLst>
            <a:gd name="adj" fmla="val 57996"/>
          </a:avLst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b="1" kern="1200" dirty="0">
            <a:solidFill>
              <a:schemeClr val="bg1"/>
            </a:solidFill>
            <a:latin typeface="Verdana" pitchFamily="34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>
              <a:solidFill>
                <a:schemeClr val="bg1"/>
              </a:solidFill>
              <a:latin typeface="Verdana" pitchFamily="34" charset="0"/>
            </a:rPr>
            <a:t>402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>
              <a:solidFill>
                <a:schemeClr val="bg1"/>
              </a:solidFill>
              <a:latin typeface="Verdana" pitchFamily="34" charset="0"/>
            </a:rPr>
            <a:t>Deaths</a:t>
          </a:r>
        </a:p>
      </dsp:txBody>
      <dsp:txXfrm>
        <a:off x="1142744" y="0"/>
        <a:ext cx="1142744" cy="985199"/>
      </dsp:txXfrm>
    </dsp:sp>
    <dsp:sp modelId="{5EBAF44E-8DDC-4AF0-A6BF-0BD040CBACD0}">
      <dsp:nvSpPr>
        <dsp:cNvPr id="0" name=""/>
        <dsp:cNvSpPr/>
      </dsp:nvSpPr>
      <dsp:spPr>
        <a:xfrm>
          <a:off x="571372" y="985200"/>
          <a:ext cx="2285488" cy="985199"/>
        </a:xfrm>
        <a:prstGeom prst="trapezoid">
          <a:avLst>
            <a:gd name="adj" fmla="val 57996"/>
          </a:avLst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>
              <a:solidFill>
                <a:schemeClr val="bg1"/>
              </a:solidFill>
              <a:latin typeface="Verdana" pitchFamily="34" charset="0"/>
            </a:rPr>
            <a:t>19,927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>
              <a:solidFill>
                <a:schemeClr val="bg1"/>
              </a:solidFill>
              <a:latin typeface="Verdana" pitchFamily="34" charset="0"/>
            </a:rPr>
            <a:t>In-patient admissions</a:t>
          </a:r>
        </a:p>
      </dsp:txBody>
      <dsp:txXfrm>
        <a:off x="971332" y="985200"/>
        <a:ext cx="1485567" cy="985199"/>
      </dsp:txXfrm>
    </dsp:sp>
    <dsp:sp modelId="{B09A1A86-1BCE-4510-862A-8809944C122A}">
      <dsp:nvSpPr>
        <dsp:cNvPr id="0" name=""/>
        <dsp:cNvSpPr/>
      </dsp:nvSpPr>
      <dsp:spPr>
        <a:xfrm>
          <a:off x="0" y="1970399"/>
          <a:ext cx="3428233" cy="985199"/>
        </a:xfrm>
        <a:prstGeom prst="trapezoid">
          <a:avLst>
            <a:gd name="adj" fmla="val 57996"/>
          </a:avLst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>
              <a:solidFill>
                <a:schemeClr val="bg1"/>
              </a:solidFill>
              <a:latin typeface="Verdana" pitchFamily="34" charset="0"/>
            </a:rPr>
            <a:t>206,794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>
              <a:solidFill>
                <a:schemeClr val="bg1"/>
              </a:solidFill>
              <a:latin typeface="Verdana" pitchFamily="34" charset="0"/>
            </a:rPr>
            <a:t>Attendances at </a:t>
          </a:r>
          <a:r>
            <a:rPr lang="en-GB" sz="1100" b="1" kern="1200" dirty="0" smtClean="0">
              <a:solidFill>
                <a:schemeClr val="bg1"/>
              </a:solidFill>
              <a:latin typeface="Verdana" pitchFamily="34" charset="0"/>
            </a:rPr>
            <a:t>        Emergency          </a:t>
          </a:r>
          <a:r>
            <a:rPr lang="en-GB" sz="1100" b="1" kern="1200" dirty="0">
              <a:solidFill>
                <a:schemeClr val="bg1"/>
              </a:solidFill>
              <a:latin typeface="Verdana" pitchFamily="34" charset="0"/>
            </a:rPr>
            <a:t>Department</a:t>
          </a:r>
        </a:p>
      </dsp:txBody>
      <dsp:txXfrm>
        <a:off x="599940" y="1970399"/>
        <a:ext cx="2228351" cy="9851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EC3996-3582-45A0-9BC7-18884F47C85E}">
      <dsp:nvSpPr>
        <dsp:cNvPr id="0" name=""/>
        <dsp:cNvSpPr/>
      </dsp:nvSpPr>
      <dsp:spPr>
        <a:xfrm>
          <a:off x="1283479" y="0"/>
          <a:ext cx="1283479" cy="939918"/>
        </a:xfrm>
        <a:prstGeom prst="trapezoid">
          <a:avLst>
            <a:gd name="adj" fmla="val 68276"/>
          </a:avLst>
        </a:prstGeom>
        <a:solidFill>
          <a:srgbClr val="4F81B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 dirty="0">
            <a:solidFill>
              <a:schemeClr val="bg1"/>
            </a:solidFill>
            <a:latin typeface="Verdana" pitchFamily="34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>
              <a:solidFill>
                <a:schemeClr val="bg1"/>
              </a:solidFill>
              <a:latin typeface="Verdana" pitchFamily="34" charset="0"/>
            </a:rPr>
            <a:t>126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>
              <a:solidFill>
                <a:schemeClr val="bg1"/>
              </a:solidFill>
              <a:latin typeface="Verdana" pitchFamily="34" charset="0"/>
            </a:rPr>
            <a:t>Deaths</a:t>
          </a:r>
        </a:p>
      </dsp:txBody>
      <dsp:txXfrm>
        <a:off x="1283479" y="0"/>
        <a:ext cx="1283479" cy="939918"/>
      </dsp:txXfrm>
    </dsp:sp>
    <dsp:sp modelId="{01FC942E-BF4F-4309-B938-BEA716CFD819}">
      <dsp:nvSpPr>
        <dsp:cNvPr id="0" name=""/>
        <dsp:cNvSpPr/>
      </dsp:nvSpPr>
      <dsp:spPr>
        <a:xfrm>
          <a:off x="641739" y="939918"/>
          <a:ext cx="2566959" cy="939918"/>
        </a:xfrm>
        <a:prstGeom prst="trapezoid">
          <a:avLst>
            <a:gd name="adj" fmla="val 68276"/>
          </a:avLst>
        </a:prstGeom>
        <a:solidFill>
          <a:srgbClr val="4F81B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>
              <a:solidFill>
                <a:schemeClr val="bg1"/>
              </a:solidFill>
              <a:latin typeface="Verdana" pitchFamily="34" charset="0"/>
            </a:rPr>
            <a:t>1,666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>
              <a:solidFill>
                <a:schemeClr val="bg1"/>
              </a:solidFill>
              <a:latin typeface="Verdana" pitchFamily="34" charset="0"/>
            </a:rPr>
            <a:t>In-patient admissions</a:t>
          </a:r>
        </a:p>
      </dsp:txBody>
      <dsp:txXfrm>
        <a:off x="1090957" y="939918"/>
        <a:ext cx="1668523" cy="939918"/>
      </dsp:txXfrm>
    </dsp:sp>
    <dsp:sp modelId="{D8B065F7-A51D-44CA-875A-633357F120F7}">
      <dsp:nvSpPr>
        <dsp:cNvPr id="0" name=""/>
        <dsp:cNvSpPr/>
      </dsp:nvSpPr>
      <dsp:spPr>
        <a:xfrm>
          <a:off x="0" y="1879836"/>
          <a:ext cx="3850439" cy="939918"/>
        </a:xfrm>
        <a:prstGeom prst="trapezoid">
          <a:avLst>
            <a:gd name="adj" fmla="val 68276"/>
          </a:avLst>
        </a:prstGeom>
        <a:solidFill>
          <a:srgbClr val="4F81B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>
              <a:solidFill>
                <a:schemeClr val="bg1"/>
              </a:solidFill>
              <a:latin typeface="Verdana" pitchFamily="34" charset="0"/>
            </a:rPr>
            <a:t>12,933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>
              <a:solidFill>
                <a:schemeClr val="bg1"/>
              </a:solidFill>
              <a:latin typeface="Verdana" pitchFamily="34" charset="0"/>
            </a:rPr>
            <a:t>Attendances at Emergency Department</a:t>
          </a:r>
        </a:p>
      </dsp:txBody>
      <dsp:txXfrm>
        <a:off x="673826" y="1879836"/>
        <a:ext cx="2502785" cy="93991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B97C9C-E628-44C6-900A-C0F3CF5AF44D}">
      <dsp:nvSpPr>
        <dsp:cNvPr id="0" name=""/>
        <dsp:cNvSpPr/>
      </dsp:nvSpPr>
      <dsp:spPr>
        <a:xfrm>
          <a:off x="1263337" y="0"/>
          <a:ext cx="1263337" cy="1095382"/>
        </a:xfrm>
        <a:prstGeom prst="trapezoid">
          <a:avLst>
            <a:gd name="adj" fmla="val 57666"/>
          </a:avLst>
        </a:prstGeom>
        <a:solidFill>
          <a:srgbClr val="4F81B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 dirty="0">
            <a:solidFill>
              <a:schemeClr val="bg1"/>
            </a:solidFill>
            <a:latin typeface="Verdana" pitchFamily="34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chemeClr val="bg1"/>
              </a:solidFill>
              <a:latin typeface="Verdana" pitchFamily="34" charset="0"/>
            </a:rPr>
            <a:t>252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chemeClr val="bg1"/>
              </a:solidFill>
              <a:latin typeface="Verdana" pitchFamily="34" charset="0"/>
            </a:rPr>
            <a:t>Deaths</a:t>
          </a:r>
        </a:p>
      </dsp:txBody>
      <dsp:txXfrm>
        <a:off x="1263337" y="0"/>
        <a:ext cx="1263337" cy="1095382"/>
      </dsp:txXfrm>
    </dsp:sp>
    <dsp:sp modelId="{0E5DF426-0134-4689-8B86-00CE2C2778D6}">
      <dsp:nvSpPr>
        <dsp:cNvPr id="0" name=""/>
        <dsp:cNvSpPr/>
      </dsp:nvSpPr>
      <dsp:spPr>
        <a:xfrm>
          <a:off x="631668" y="1095382"/>
          <a:ext cx="2526674" cy="1095382"/>
        </a:xfrm>
        <a:prstGeom prst="trapezoid">
          <a:avLst>
            <a:gd name="adj" fmla="val 57666"/>
          </a:avLst>
        </a:prstGeom>
        <a:solidFill>
          <a:srgbClr val="4F81B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chemeClr val="bg1"/>
              </a:solidFill>
              <a:latin typeface="Verdana" pitchFamily="34" charset="0"/>
            </a:rPr>
            <a:t>20,058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chemeClr val="bg1"/>
              </a:solidFill>
              <a:latin typeface="Verdana" pitchFamily="34" charset="0"/>
            </a:rPr>
            <a:t>In-patient admissions</a:t>
          </a:r>
        </a:p>
      </dsp:txBody>
      <dsp:txXfrm>
        <a:off x="1073836" y="1095382"/>
        <a:ext cx="1642338" cy="1095382"/>
      </dsp:txXfrm>
    </dsp:sp>
    <dsp:sp modelId="{617B9DA9-BDC1-4B74-8082-D0BA8D848520}">
      <dsp:nvSpPr>
        <dsp:cNvPr id="0" name=""/>
        <dsp:cNvSpPr/>
      </dsp:nvSpPr>
      <dsp:spPr>
        <a:xfrm>
          <a:off x="0" y="2190765"/>
          <a:ext cx="3790012" cy="1095382"/>
        </a:xfrm>
        <a:prstGeom prst="trapezoid">
          <a:avLst>
            <a:gd name="adj" fmla="val 57666"/>
          </a:avLst>
        </a:prstGeom>
        <a:solidFill>
          <a:srgbClr val="4F81B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chemeClr val="bg1"/>
              </a:solidFill>
              <a:latin typeface="Verdana" pitchFamily="34" charset="0"/>
            </a:rPr>
            <a:t>44,257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GB" sz="1400" kern="1200" dirty="0">
              <a:solidFill>
                <a:schemeClr val="bg1"/>
              </a:solidFill>
              <a:latin typeface="Verdana" pitchFamily="34" charset="0"/>
            </a:rPr>
            <a:t>Attendances at Emergency Department</a:t>
          </a:r>
        </a:p>
      </dsp:txBody>
      <dsp:txXfrm>
        <a:off x="663252" y="2190765"/>
        <a:ext cx="2463507" cy="109538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B97C9C-E628-44C6-900A-C0F3CF5AF44D}">
      <dsp:nvSpPr>
        <dsp:cNvPr id="0" name=""/>
        <dsp:cNvSpPr/>
      </dsp:nvSpPr>
      <dsp:spPr>
        <a:xfrm>
          <a:off x="1263337" y="0"/>
          <a:ext cx="1263337" cy="1095382"/>
        </a:xfrm>
        <a:prstGeom prst="trapezoid">
          <a:avLst>
            <a:gd name="adj" fmla="val 57666"/>
          </a:avLst>
        </a:prstGeom>
        <a:solidFill>
          <a:srgbClr val="4F81B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 dirty="0">
            <a:solidFill>
              <a:schemeClr val="bg1"/>
            </a:solidFill>
            <a:latin typeface="Verdana" pitchFamily="34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solidFill>
                <a:schemeClr val="bg1"/>
              </a:solidFill>
              <a:latin typeface="Verdana" pitchFamily="34" charset="0"/>
            </a:rPr>
            <a:t>29</a:t>
          </a:r>
          <a:endParaRPr lang="en-GB" sz="1400" kern="1200" dirty="0">
            <a:solidFill>
              <a:schemeClr val="bg1"/>
            </a:solidFill>
            <a:latin typeface="Verdana" pitchFamily="34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chemeClr val="bg1"/>
              </a:solidFill>
              <a:latin typeface="Verdana" pitchFamily="34" charset="0"/>
            </a:rPr>
            <a:t>Deaths</a:t>
          </a:r>
        </a:p>
      </dsp:txBody>
      <dsp:txXfrm>
        <a:off x="1263337" y="0"/>
        <a:ext cx="1263337" cy="1095382"/>
      </dsp:txXfrm>
    </dsp:sp>
    <dsp:sp modelId="{0E5DF426-0134-4689-8B86-00CE2C2778D6}">
      <dsp:nvSpPr>
        <dsp:cNvPr id="0" name=""/>
        <dsp:cNvSpPr/>
      </dsp:nvSpPr>
      <dsp:spPr>
        <a:xfrm>
          <a:off x="631668" y="1095382"/>
          <a:ext cx="2526674" cy="1095382"/>
        </a:xfrm>
        <a:prstGeom prst="trapezoid">
          <a:avLst>
            <a:gd name="adj" fmla="val 57666"/>
          </a:avLst>
        </a:prstGeom>
        <a:solidFill>
          <a:srgbClr val="4F81B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bg1"/>
              </a:solidFill>
              <a:latin typeface="Verdana" pitchFamily="34" charset="0"/>
            </a:rPr>
            <a:t>405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bg1"/>
              </a:solidFill>
              <a:latin typeface="Verdana" pitchFamily="34" charset="0"/>
            </a:rPr>
            <a:t>In-patient </a:t>
          </a:r>
          <a:r>
            <a:rPr lang="en-GB" sz="1600" kern="1200" dirty="0">
              <a:solidFill>
                <a:schemeClr val="bg1"/>
              </a:solidFill>
              <a:latin typeface="Verdana" pitchFamily="34" charset="0"/>
            </a:rPr>
            <a:t>admissions</a:t>
          </a:r>
        </a:p>
      </dsp:txBody>
      <dsp:txXfrm>
        <a:off x="1073836" y="1095382"/>
        <a:ext cx="1642338" cy="1095382"/>
      </dsp:txXfrm>
    </dsp:sp>
    <dsp:sp modelId="{617B9DA9-BDC1-4B74-8082-D0BA8D848520}">
      <dsp:nvSpPr>
        <dsp:cNvPr id="0" name=""/>
        <dsp:cNvSpPr/>
      </dsp:nvSpPr>
      <dsp:spPr>
        <a:xfrm>
          <a:off x="0" y="2190765"/>
          <a:ext cx="3790012" cy="1095382"/>
        </a:xfrm>
        <a:prstGeom prst="trapezoid">
          <a:avLst>
            <a:gd name="adj" fmla="val 57666"/>
          </a:avLst>
        </a:prstGeom>
        <a:solidFill>
          <a:srgbClr val="4F81B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bg1"/>
              </a:solidFill>
              <a:latin typeface="Verdana" pitchFamily="34" charset="0"/>
            </a:rPr>
            <a:t>909</a:t>
          </a:r>
          <a:endParaRPr lang="en-GB" sz="1600" kern="1200" dirty="0">
            <a:solidFill>
              <a:schemeClr val="bg1"/>
            </a:solidFill>
            <a:latin typeface="Verdana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>
              <a:solidFill>
                <a:schemeClr val="bg1"/>
              </a:solidFill>
              <a:latin typeface="Verdana" pitchFamily="34" charset="0"/>
            </a:rPr>
            <a:t>Attendances at Emergency Department</a:t>
          </a:r>
        </a:p>
      </dsp:txBody>
      <dsp:txXfrm>
        <a:off x="663252" y="2190765"/>
        <a:ext cx="2463507" cy="109538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485F-C52C-4D26-9F4A-0CCB57C85D8C}">
      <dsp:nvSpPr>
        <dsp:cNvPr id="0" name=""/>
        <dsp:cNvSpPr/>
      </dsp:nvSpPr>
      <dsp:spPr>
        <a:xfrm>
          <a:off x="1212850" y="0"/>
          <a:ext cx="1212850" cy="926676"/>
        </a:xfrm>
        <a:prstGeom prst="trapezoid">
          <a:avLst>
            <a:gd name="adj" fmla="val 65441"/>
          </a:avLst>
        </a:prstGeom>
        <a:solidFill>
          <a:srgbClr val="4F81B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 dirty="0">
            <a:solidFill>
              <a:schemeClr val="bg1"/>
            </a:solidFill>
            <a:latin typeface="Verdana" pitchFamily="34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chemeClr val="bg1"/>
              </a:solidFill>
              <a:latin typeface="Verdana" pitchFamily="34" charset="0"/>
            </a:rPr>
            <a:t>157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chemeClr val="bg1"/>
              </a:solidFill>
              <a:latin typeface="Verdana" pitchFamily="34" charset="0"/>
            </a:rPr>
            <a:t>Deaths</a:t>
          </a:r>
        </a:p>
      </dsp:txBody>
      <dsp:txXfrm>
        <a:off x="1212850" y="0"/>
        <a:ext cx="1212850" cy="926676"/>
      </dsp:txXfrm>
    </dsp:sp>
    <dsp:sp modelId="{DD79EC19-6775-4F7F-B142-266C5437D920}">
      <dsp:nvSpPr>
        <dsp:cNvPr id="0" name=""/>
        <dsp:cNvSpPr/>
      </dsp:nvSpPr>
      <dsp:spPr>
        <a:xfrm>
          <a:off x="613799" y="929475"/>
          <a:ext cx="2425069" cy="926676"/>
        </a:xfrm>
        <a:prstGeom prst="trapezoid">
          <a:avLst>
            <a:gd name="adj" fmla="val 65441"/>
          </a:avLst>
        </a:prstGeom>
        <a:solidFill>
          <a:srgbClr val="4F81B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>
              <a:solidFill>
                <a:schemeClr val="bg1"/>
              </a:solidFill>
              <a:latin typeface="Verdana" pitchFamily="34" charset="0"/>
            </a:rPr>
            <a:t>7415 In-patient Admissions</a:t>
          </a:r>
        </a:p>
      </dsp:txBody>
      <dsp:txXfrm>
        <a:off x="1038186" y="929475"/>
        <a:ext cx="1576295" cy="926676"/>
      </dsp:txXfrm>
    </dsp:sp>
    <dsp:sp modelId="{61979A6A-FF51-43B5-BE91-A27F59455B10}">
      <dsp:nvSpPr>
        <dsp:cNvPr id="0" name=""/>
        <dsp:cNvSpPr/>
      </dsp:nvSpPr>
      <dsp:spPr>
        <a:xfrm>
          <a:off x="0" y="1853353"/>
          <a:ext cx="3638550" cy="926676"/>
        </a:xfrm>
        <a:prstGeom prst="trapezoid">
          <a:avLst>
            <a:gd name="adj" fmla="val 65441"/>
          </a:avLst>
        </a:prstGeom>
        <a:solidFill>
          <a:srgbClr val="4F81B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chemeClr val="bg1"/>
              </a:solidFill>
              <a:latin typeface="Verdana" pitchFamily="34" charset="0"/>
            </a:rPr>
            <a:t>901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chemeClr val="bg1"/>
              </a:solidFill>
              <a:latin typeface="Verdana" pitchFamily="34" charset="0"/>
            </a:rPr>
            <a:t>Attendances at </a:t>
          </a:r>
          <a:r>
            <a:rPr lang="en-GB" sz="1400" kern="1200" dirty="0" smtClean="0">
              <a:solidFill>
                <a:schemeClr val="bg1"/>
              </a:solidFill>
              <a:latin typeface="Verdana" pitchFamily="34" charset="0"/>
            </a:rPr>
            <a:t>Emergency </a:t>
          </a:r>
          <a:r>
            <a:rPr lang="en-GB" sz="1400" kern="1200" dirty="0">
              <a:solidFill>
                <a:schemeClr val="bg1"/>
              </a:solidFill>
              <a:latin typeface="Verdana" pitchFamily="34" charset="0"/>
            </a:rPr>
            <a:t>Department</a:t>
          </a:r>
        </a:p>
      </dsp:txBody>
      <dsp:txXfrm>
        <a:off x="636746" y="1853353"/>
        <a:ext cx="2365057" cy="9266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C41A63-F3AB-4681-965B-23CA96B3921F}" type="datetimeFigureOut">
              <a:rPr lang="en-US" smtClean="0"/>
              <a:pPr/>
              <a:t>8/9/2021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74449-A4AA-42B9-A992-63E9129E54B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2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44538"/>
            <a:ext cx="526097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358CFFA-A101-43DA-BEB1-C5E79B2EF1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77A2EA-C342-4DF6-8C8B-734DE6B91D96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101</a:t>
            </a:fld>
            <a:endParaRPr lang="en-GB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102</a:t>
            </a:fld>
            <a:endParaRPr lang="en-GB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103</a:t>
            </a:fld>
            <a:endParaRPr lang="en-GB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104</a:t>
            </a:fld>
            <a:endParaRPr lang="en-GB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105</a:t>
            </a:fld>
            <a:endParaRPr lang="en-GB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106</a:t>
            </a:fld>
            <a:endParaRPr lang="en-GB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107</a:t>
            </a:fld>
            <a:endParaRPr lang="en-GB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108</a:t>
            </a:fld>
            <a:endParaRPr lang="en-GB"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109</a:t>
            </a:fld>
            <a:endParaRPr lang="en-GB"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111</a:t>
            </a:fld>
            <a:endParaRPr lang="en-GB"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112</a:t>
            </a:fld>
            <a:endParaRPr lang="en-GB"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113</a:t>
            </a:fld>
            <a:endParaRPr lang="en-GB"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114</a:t>
            </a:fld>
            <a:endParaRPr lang="en-GB"/>
          </a:p>
        </p:txBody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115</a:t>
            </a:fld>
            <a:endParaRPr lang="en-GB"/>
          </a:p>
        </p:txBody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116</a:t>
            </a:fld>
            <a:endParaRPr lang="en-GB"/>
          </a:p>
        </p:txBody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117</a:t>
            </a:fld>
            <a:endParaRPr lang="en-GB"/>
          </a:p>
        </p:txBody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118</a:t>
            </a:fld>
            <a:endParaRPr lang="en-GB"/>
          </a:p>
        </p:txBody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119</a:t>
            </a:fld>
            <a:endParaRPr lang="en-GB"/>
          </a:p>
        </p:txBody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120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121</a:t>
            </a:fld>
            <a:endParaRPr lang="en-GB"/>
          </a:p>
        </p:txBody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122</a:t>
            </a:fld>
            <a:endParaRPr lang="en-GB"/>
          </a:p>
        </p:txBody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123</a:t>
            </a:fld>
            <a:endParaRPr lang="en-GB"/>
          </a:p>
        </p:txBody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124</a:t>
            </a:fld>
            <a:endParaRPr lang="en-GB"/>
          </a:p>
        </p:txBody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125</a:t>
            </a:fld>
            <a:endParaRPr lang="en-GB"/>
          </a:p>
        </p:txBody>
      </p:sp>
    </p:spTree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126</a:t>
            </a:fld>
            <a:endParaRPr lang="en-GB"/>
          </a:p>
        </p:txBody>
      </p:sp>
    </p:spTree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127</a:t>
            </a:fld>
            <a:endParaRPr lang="en-GB"/>
          </a:p>
        </p:txBody>
      </p:sp>
    </p:spTree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128</a:t>
            </a:fld>
            <a:endParaRPr lang="en-GB"/>
          </a:p>
        </p:txBody>
      </p:sp>
    </p:spTree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129</a:t>
            </a:fld>
            <a:endParaRPr lang="en-GB"/>
          </a:p>
        </p:txBody>
      </p:sp>
    </p:spTree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130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131</a:t>
            </a:fld>
            <a:endParaRPr lang="en-GB"/>
          </a:p>
        </p:txBody>
      </p:sp>
    </p:spTree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132</a:t>
            </a:fld>
            <a:endParaRPr lang="en-GB"/>
          </a:p>
        </p:txBody>
      </p:sp>
    </p:spTree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133</a:t>
            </a:fld>
            <a:endParaRPr lang="en-GB"/>
          </a:p>
        </p:txBody>
      </p:sp>
    </p:spTree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134</a:t>
            </a:fld>
            <a:endParaRPr lang="en-GB"/>
          </a:p>
        </p:txBody>
      </p:sp>
    </p:spTree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135</a:t>
            </a:fld>
            <a:endParaRPr lang="en-GB"/>
          </a:p>
        </p:txBody>
      </p:sp>
    </p:spTree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136</a:t>
            </a:fld>
            <a:endParaRPr lang="en-GB"/>
          </a:p>
        </p:txBody>
      </p:sp>
    </p:spTree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137</a:t>
            </a:fld>
            <a:endParaRPr lang="en-GB"/>
          </a:p>
        </p:txBody>
      </p:sp>
    </p:spTree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138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35</a:t>
            </a:fld>
            <a:endParaRPr lang="en-GB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38</a:t>
            </a:fld>
            <a:endParaRPr lang="en-GB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39</a:t>
            </a:fld>
            <a:endParaRPr lang="en-GB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40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41</a:t>
            </a:fld>
            <a:endParaRPr lang="en-GB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42</a:t>
            </a:fld>
            <a:endParaRPr lang="en-GB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43</a:t>
            </a:fld>
            <a:endParaRPr lang="en-GB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44</a:t>
            </a:fld>
            <a:endParaRPr lang="en-GB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45</a:t>
            </a:fld>
            <a:endParaRPr lang="en-GB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46</a:t>
            </a:fld>
            <a:endParaRPr lang="en-GB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47</a:t>
            </a:fld>
            <a:endParaRPr lang="en-GB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48</a:t>
            </a:fld>
            <a:endParaRPr lang="en-GB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49</a:t>
            </a:fld>
            <a:endParaRPr lang="en-GB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50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51</a:t>
            </a:fld>
            <a:endParaRPr lang="en-GB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52</a:t>
            </a:fld>
            <a:endParaRPr lang="en-GB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53</a:t>
            </a:fld>
            <a:endParaRPr lang="en-GB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54</a:t>
            </a:fld>
            <a:endParaRPr lang="en-GB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55</a:t>
            </a:fld>
            <a:endParaRPr lang="en-GB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56</a:t>
            </a:fld>
            <a:endParaRPr lang="en-GB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57</a:t>
            </a:fld>
            <a:endParaRPr lang="en-GB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58</a:t>
            </a:fld>
            <a:endParaRPr lang="en-GB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59</a:t>
            </a:fld>
            <a:endParaRPr lang="en-GB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60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61</a:t>
            </a:fld>
            <a:endParaRPr lang="en-GB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62</a:t>
            </a:fld>
            <a:endParaRPr lang="en-GB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63</a:t>
            </a:fld>
            <a:endParaRPr lang="en-GB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64</a:t>
            </a:fld>
            <a:endParaRPr lang="en-GB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65</a:t>
            </a:fld>
            <a:endParaRPr lang="en-GB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66</a:t>
            </a:fld>
            <a:endParaRPr lang="en-GB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67</a:t>
            </a:fld>
            <a:endParaRPr lang="en-GB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68</a:t>
            </a:fld>
            <a:endParaRPr lang="en-GB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69</a:t>
            </a:fld>
            <a:endParaRPr lang="en-GB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70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71</a:t>
            </a:fld>
            <a:endParaRPr lang="en-GB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72</a:t>
            </a:fld>
            <a:endParaRPr lang="en-GB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73</a:t>
            </a:fld>
            <a:endParaRPr lang="en-GB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74</a:t>
            </a:fld>
            <a:endParaRPr lang="en-GB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75</a:t>
            </a:fld>
            <a:endParaRPr lang="en-GB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76</a:t>
            </a:fld>
            <a:endParaRPr lang="en-GB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77</a:t>
            </a:fld>
            <a:endParaRPr lang="en-GB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78</a:t>
            </a:fld>
            <a:endParaRPr lang="en-GB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79</a:t>
            </a:fld>
            <a:endParaRPr lang="en-GB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80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81</a:t>
            </a:fld>
            <a:endParaRPr lang="en-GB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82</a:t>
            </a:fld>
            <a:endParaRPr lang="en-GB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83</a:t>
            </a:fld>
            <a:endParaRPr lang="en-GB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84</a:t>
            </a:fld>
            <a:endParaRPr lang="en-GB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85</a:t>
            </a:fld>
            <a:endParaRPr lang="en-GB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86</a:t>
            </a:fld>
            <a:endParaRPr lang="en-GB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87</a:t>
            </a:fld>
            <a:endParaRPr lang="en-GB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88</a:t>
            </a:fld>
            <a:endParaRPr lang="en-GB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89</a:t>
            </a:fld>
            <a:endParaRPr lang="en-GB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90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91</a:t>
            </a:fld>
            <a:endParaRPr lang="en-GB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92</a:t>
            </a:fld>
            <a:endParaRPr lang="en-GB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93</a:t>
            </a:fld>
            <a:endParaRPr lang="en-GB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94</a:t>
            </a:fld>
            <a:endParaRPr lang="en-GB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95</a:t>
            </a:fld>
            <a:endParaRPr lang="en-GB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96</a:t>
            </a:fld>
            <a:endParaRPr lang="en-GB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97</a:t>
            </a:fld>
            <a:endParaRPr lang="en-GB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98</a:t>
            </a:fld>
            <a:endParaRPr lang="en-GB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99</a:t>
            </a:fld>
            <a:endParaRPr lang="en-GB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58CFFA-A101-43DA-BEB1-C5E79B2EF1C3}" type="slidenum">
              <a:rPr lang="en-GB" smtClean="0"/>
              <a:pPr>
                <a:defRPr/>
              </a:pPr>
              <a:t>100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emf"/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emf"/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emf"/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emf"/><Relationship Id="rId2" Type="http://schemas.openxmlformats.org/officeDocument/2006/relationships/notesSlide" Target="../notesSlides/notesSlide122.xml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emf"/><Relationship Id="rId2" Type="http://schemas.openxmlformats.org/officeDocument/2006/relationships/notesSlide" Target="../notesSlides/notesSlide123.xml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emf"/><Relationship Id="rId2" Type="http://schemas.openxmlformats.org/officeDocument/2006/relationships/notesSlide" Target="../notesSlides/notesSlide124.xml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emf"/><Relationship Id="rId2" Type="http://schemas.openxmlformats.org/officeDocument/2006/relationships/notesSlide" Target="../notesSlides/notesSlide125.xml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emf"/><Relationship Id="rId2" Type="http://schemas.openxmlformats.org/officeDocument/2006/relationships/notesSlide" Target="../notesSlides/notesSlide126.xml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emf"/><Relationship Id="rId2" Type="http://schemas.openxmlformats.org/officeDocument/2006/relationships/notesSlide" Target="../notesSlides/notesSlide127.xml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emf"/><Relationship Id="rId2" Type="http://schemas.openxmlformats.org/officeDocument/2006/relationships/notesSlide" Target="../notesSlides/notesSlide12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emf"/><Relationship Id="rId2" Type="http://schemas.openxmlformats.org/officeDocument/2006/relationships/notesSlide" Target="../notesSlides/notesSlide129.xml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emf"/><Relationship Id="rId2" Type="http://schemas.openxmlformats.org/officeDocument/2006/relationships/notesSlide" Target="../notesSlides/notesSlide130.xml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emf"/><Relationship Id="rId2" Type="http://schemas.openxmlformats.org/officeDocument/2006/relationships/notesSlide" Target="../notesSlides/notesSlide131.xml"/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emf"/><Relationship Id="rId2" Type="http://schemas.openxmlformats.org/officeDocument/2006/relationships/notesSlide" Target="../notesSlides/notesSlide132.xml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emf"/><Relationship Id="rId2" Type="http://schemas.openxmlformats.org/officeDocument/2006/relationships/notesSlide" Target="../notesSlides/notesSlide133.xml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emf"/><Relationship Id="rId2" Type="http://schemas.openxmlformats.org/officeDocument/2006/relationships/notesSlide" Target="../notesSlides/notesSlide134.xml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emf"/><Relationship Id="rId2" Type="http://schemas.openxmlformats.org/officeDocument/2006/relationships/notesSlide" Target="../notesSlides/notesSlide135.xml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emf"/><Relationship Id="rId2" Type="http://schemas.openxmlformats.org/officeDocument/2006/relationships/notesSlide" Target="../notesSlides/notesSlide136.xml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emf"/><Relationship Id="rId2" Type="http://schemas.openxmlformats.org/officeDocument/2006/relationships/notesSlide" Target="../notesSlides/notesSlide13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  <p:pic>
        <p:nvPicPr>
          <p:cNvPr id="2051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5867400"/>
            <a:ext cx="9525000" cy="762000"/>
          </a:xfrm>
          <a:noFill/>
        </p:spPr>
        <p:txBody>
          <a:bodyPr/>
          <a:lstStyle/>
          <a:p>
            <a:pPr eaLnBrk="1" hangingPunct="1"/>
            <a:r>
              <a:rPr lang="en-GB" smtClean="0">
                <a:solidFill>
                  <a:schemeClr val="bg1"/>
                </a:solidFill>
              </a:rPr>
              <a:t>The Burden of Injury in Wales</a:t>
            </a:r>
            <a:endParaRPr lang="en-GB" smtClean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685800" y="4724400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>
                <a:solidFill>
                  <a:schemeClr val="bg1"/>
                </a:solidFill>
                <a:latin typeface="Verdana" pitchFamily="34" charset="0"/>
              </a:rPr>
              <a:t>November 2012</a:t>
            </a:r>
            <a:endParaRPr lang="en-GB" sz="2800">
              <a:solidFill>
                <a:schemeClr val="bg1"/>
              </a:solidFill>
            </a:endParaRPr>
          </a:p>
        </p:txBody>
      </p:sp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685800" y="6800850"/>
            <a:ext cx="95250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endParaRPr lang="en-US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801688" y="1281095"/>
            <a:ext cx="9085263" cy="3835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500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3. Methods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02403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73919" y="423863"/>
            <a:ext cx="8740800" cy="54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03427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88069" y="1566863"/>
            <a:ext cx="9112500" cy="361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04451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00088" y="423839"/>
            <a:ext cx="9288462" cy="5813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0547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29411" y="352425"/>
            <a:ext cx="9288462" cy="5813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06499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08138" y="307975"/>
            <a:ext cx="7594600" cy="59737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801688" y="1281095"/>
            <a:ext cx="9085263" cy="3835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  <a:buNone/>
            </a:pPr>
            <a:r>
              <a:rPr lang="en-GB" sz="500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16. Injuries by local authority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08547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60569" y="395189"/>
            <a:ext cx="8167500" cy="5386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09571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60569" y="466627"/>
            <a:ext cx="8167500" cy="5386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1059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629025" y="174625"/>
            <a:ext cx="3663950" cy="61785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11619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0869" y="320675"/>
            <a:ext cx="9486900" cy="6103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5" name="Picture 4" descr="20120607_EmergencyDepartment2012_TP_v1a.jpg"/>
          <p:cNvPicPr>
            <a:picLocks noChangeAspect="1"/>
          </p:cNvPicPr>
          <p:nvPr/>
        </p:nvPicPr>
        <p:blipFill>
          <a:blip r:embed="rId3" cstate="print"/>
          <a:srcRect l="1952" t="8395" r="14565" b="18278"/>
          <a:stretch>
            <a:fillRect/>
          </a:stretch>
        </p:blipFill>
        <p:spPr>
          <a:xfrm>
            <a:off x="2976142" y="423837"/>
            <a:ext cx="4736355" cy="58760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12643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8807" y="320675"/>
            <a:ext cx="9471025" cy="6103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13667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71525" y="352425"/>
            <a:ext cx="9226550" cy="5921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14691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85900" y="280988"/>
            <a:ext cx="7797800" cy="60293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801688" y="1281095"/>
            <a:ext cx="9085263" cy="3835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  <a:buNone/>
            </a:pPr>
            <a:r>
              <a:rPr lang="en-GB" sz="500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17. Appendices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16739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7213" y="352425"/>
            <a:ext cx="9731375" cy="5951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17763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42900" y="423863"/>
            <a:ext cx="9979025" cy="5794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00" y="423839"/>
            <a:ext cx="1023163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19811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0075" y="138113"/>
            <a:ext cx="9459913" cy="60864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2083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71463" y="2209800"/>
            <a:ext cx="10137775" cy="2609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21859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57275" y="1066800"/>
            <a:ext cx="8905875" cy="5110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801688" y="1281095"/>
            <a:ext cx="9085263" cy="3835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500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4. All injuries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22883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771775" y="152400"/>
            <a:ext cx="5511800" cy="6200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23907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914650" y="174625"/>
            <a:ext cx="5154613" cy="61785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24931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71650" y="423863"/>
            <a:ext cx="7966075" cy="5861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2595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1143"/>
          <a:stretch>
            <a:fillRect/>
          </a:stretch>
        </p:blipFill>
        <p:spPr>
          <a:xfrm>
            <a:off x="2200275" y="209525"/>
            <a:ext cx="6524625" cy="61738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26979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914650" y="209550"/>
            <a:ext cx="4991100" cy="61563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28003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28650" y="209550"/>
            <a:ext cx="9758363" cy="6096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29027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00275" y="1352550"/>
            <a:ext cx="6462713" cy="4356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30051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71713" y="1352550"/>
            <a:ext cx="6462712" cy="44100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3107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1968"/>
          <a:stretch>
            <a:fillRect/>
          </a:stretch>
        </p:blipFill>
        <p:spPr>
          <a:xfrm>
            <a:off x="414338" y="1852599"/>
            <a:ext cx="9882187" cy="35576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32099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00275" y="107950"/>
            <a:ext cx="6381750" cy="63166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graphicFrame>
        <p:nvGraphicFramePr>
          <p:cNvPr id="21" name="Diagram 20"/>
          <p:cNvGraphicFramePr/>
          <p:nvPr/>
        </p:nvGraphicFramePr>
        <p:xfrm>
          <a:off x="3108821" y="2219319"/>
          <a:ext cx="4470997" cy="3124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858956" y="852467"/>
            <a:ext cx="897072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Summary estimate of epidemiology of deaths and health care use related to injuries in Wales in 2009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Produced by Public Health Wales and Swansea University, using EDDS &amp; PEDW (NWIS), ADDE (ONS)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7344" y="495277"/>
            <a:ext cx="7933950" cy="56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34147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00213" y="280988"/>
            <a:ext cx="7989887" cy="60356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35171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00088" y="566738"/>
            <a:ext cx="9348787" cy="56626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679" y="2495541"/>
            <a:ext cx="9989280" cy="235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679" y="2495541"/>
            <a:ext cx="9989280" cy="219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3569" y="352401"/>
            <a:ext cx="6961500" cy="582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39267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863569" y="309803"/>
            <a:ext cx="6961500" cy="5686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40291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81176" y="423863"/>
            <a:ext cx="7126287" cy="58150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4131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414713" y="176213"/>
            <a:ext cx="4137025" cy="6176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331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48819" y="1171881"/>
            <a:ext cx="8991000" cy="346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4340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6675"/>
          <a:stretch>
            <a:fillRect/>
          </a:stretch>
        </p:blipFill>
        <p:spPr>
          <a:xfrm>
            <a:off x="2194591" y="1331908"/>
            <a:ext cx="6299457" cy="3051000"/>
          </a:xfrm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272485" y="865624"/>
            <a:ext cx="532341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Injury deaths and death rates 1990-1998. 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Source: CAPIC, 2002</a:t>
            </a:r>
            <a:endParaRPr kumimoji="0" lang="en-GB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5363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9919" y="1440000"/>
            <a:ext cx="6868800" cy="3142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6388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61919" y="1709738"/>
            <a:ext cx="8164800" cy="4176000"/>
          </a:xfrm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165196" y="995343"/>
            <a:ext cx="835824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Relative contributions of YLDs and YLLs to overall burden of disease (DALY) in Wales, 2009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Produced by Public Health Wales and Swansea University, using PEDW (NWIS), ADDE (ONS)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801688" y="1281095"/>
            <a:ext cx="9085263" cy="3835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500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5. Injuries by age and sex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graphicFrame>
        <p:nvGraphicFramePr>
          <p:cNvPr id="7" name="Diagram 6"/>
          <p:cNvGraphicFramePr>
            <a:graphicFrameLocks/>
          </p:cNvGraphicFramePr>
          <p:nvPr/>
        </p:nvGraphicFramePr>
        <p:xfrm>
          <a:off x="1629543" y="2424104"/>
          <a:ext cx="3419853" cy="2974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Diagram 7"/>
          <p:cNvGraphicFramePr>
            <a:graphicFrameLocks/>
          </p:cNvGraphicFramePr>
          <p:nvPr/>
        </p:nvGraphicFramePr>
        <p:xfrm>
          <a:off x="5391834" y="2454499"/>
          <a:ext cx="3428233" cy="295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19445" y="937062"/>
            <a:ext cx="844974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Summary estimate of epidemiological burden of injuries to males and females in Wales in 2009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Produced by Public Health Wales and Swansea University, using EDDS &amp; PEDW (NWIS), ADDE (ONS)</a:t>
            </a:r>
            <a:endParaRPr kumimoji="0" lang="en-GB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29679" y="1852599"/>
            <a:ext cx="13573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latin typeface="+mn-lt"/>
              </a:rPr>
              <a:t>Males</a:t>
            </a:r>
            <a:endParaRPr lang="en-GB" sz="1200" b="1" dirty="0"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44451" y="1852599"/>
            <a:ext cx="13573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latin typeface="+mn-lt"/>
              </a:rPr>
              <a:t>Females</a:t>
            </a:r>
            <a:endParaRPr lang="en-GB" sz="12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Wales Burden of Injury Report - Recommendations</a:t>
            </a:r>
            <a:endParaRPr lang="en-GB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6601" y="209525"/>
            <a:ext cx="869632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9459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21919" y="1787481"/>
            <a:ext cx="9244800" cy="2851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20483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7419" y="1440000"/>
            <a:ext cx="9613800" cy="315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21507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47069" y="508813"/>
            <a:ext cx="8194500" cy="513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22531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47069" y="360000"/>
            <a:ext cx="8194500" cy="5697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2355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47069" y="360000"/>
            <a:ext cx="8194500" cy="5697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25603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90037" y="1598367"/>
            <a:ext cx="8712000" cy="2826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26628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6580"/>
          <a:stretch>
            <a:fillRect/>
          </a:stretch>
        </p:blipFill>
        <p:spPr>
          <a:xfrm>
            <a:off x="678719" y="923919"/>
            <a:ext cx="9331200" cy="4615882"/>
          </a:xfrm>
        </p:spPr>
      </p:pic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748428" y="566715"/>
            <a:ext cx="49327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Burden of injuries in Wales, by sex, 2009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27651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47069" y="720000"/>
            <a:ext cx="8194500" cy="4927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2867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47069" y="720000"/>
            <a:ext cx="8194500" cy="4927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801688" y="1281095"/>
            <a:ext cx="9085263" cy="3835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500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6. Injuries and socio economic status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4445016"/>
          </a:xfrm>
          <a:solidFill>
            <a:schemeClr val="bg1"/>
          </a:solidFill>
        </p:spPr>
        <p:txBody>
          <a:bodyPr/>
          <a:lstStyle/>
          <a:p>
            <a:pPr>
              <a:buNone/>
            </a:pPr>
            <a:r>
              <a:rPr lang="en-GB" sz="2400" b="1" dirty="0" smtClean="0"/>
              <a:t>© 2012 Public Health Wales NHS Trust and Swansea University.</a:t>
            </a:r>
          </a:p>
          <a:p>
            <a:pPr>
              <a:buNone/>
            </a:pPr>
            <a:endParaRPr lang="en-GB" sz="2400" b="1" dirty="0" smtClean="0"/>
          </a:p>
          <a:p>
            <a:pPr>
              <a:lnSpc>
                <a:spcPct val="80000"/>
              </a:lnSpc>
            </a:pPr>
            <a:r>
              <a:rPr lang="en-GB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>
              <a:lnSpc>
                <a:spcPct val="80000"/>
              </a:lnSpc>
              <a:buNone/>
            </a:pPr>
            <a:endParaRPr lang="en-GB" sz="2000" dirty="0" smtClean="0"/>
          </a:p>
          <a:p>
            <a:pPr>
              <a:lnSpc>
                <a:spcPct val="80000"/>
              </a:lnSpc>
            </a:pPr>
            <a:r>
              <a:rPr lang="en-GB" sz="2000" dirty="0" smtClean="0"/>
              <a:t>Acknowledgement to Public Health Wales NHS Trust and Swansea University to be stated.</a:t>
            </a:r>
          </a:p>
          <a:p>
            <a:pPr>
              <a:lnSpc>
                <a:spcPct val="80000"/>
              </a:lnSpc>
              <a:buNone/>
            </a:pPr>
            <a:endParaRPr lang="en-GB" sz="2000" dirty="0" smtClean="0"/>
          </a:p>
          <a:p>
            <a:pPr>
              <a:lnSpc>
                <a:spcPct val="80000"/>
              </a:lnSpc>
            </a:pPr>
            <a:r>
              <a:rPr lang="en-GB" sz="2000" dirty="0" smtClean="0"/>
              <a:t>Copyright in the typographical arrangement, design and layout belongs to Public Health Wales NHS Trust and Swansea University.</a:t>
            </a:r>
            <a:endParaRPr lang="en-GB" sz="2000" dirty="0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30723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40119" y="720000"/>
            <a:ext cx="7808400" cy="469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31747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56319" y="720000"/>
            <a:ext cx="7776000" cy="410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32771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40119" y="720000"/>
            <a:ext cx="7808400" cy="469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3379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78319" y="1080000"/>
            <a:ext cx="8532000" cy="410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34819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40119" y="720000"/>
            <a:ext cx="7808400" cy="469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35843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43319" y="1106185"/>
            <a:ext cx="8802000" cy="410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36867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16665" y="720000"/>
            <a:ext cx="8455309" cy="51803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37891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10106" y="720000"/>
            <a:ext cx="8591931" cy="53011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3891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44819" y="1009881"/>
            <a:ext cx="6399000" cy="3628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39939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39435" y="720000"/>
            <a:ext cx="8409769" cy="52407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40963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10106" y="720000"/>
            <a:ext cx="8591931" cy="5316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41987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77219" y="1224195"/>
            <a:ext cx="6334200" cy="3628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43011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65019" y="720000"/>
            <a:ext cx="8958600" cy="5491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4403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0529" y="720000"/>
            <a:ext cx="9169200" cy="5491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45059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58519" y="1367071"/>
            <a:ext cx="6771600" cy="3628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46083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35119" y="720000"/>
            <a:ext cx="8618400" cy="554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47107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86219" y="923823"/>
            <a:ext cx="8116200" cy="4357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48131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97119" y="1104947"/>
            <a:ext cx="8294400" cy="4033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801688" y="1281095"/>
            <a:ext cx="9085263" cy="3835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500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7. Summary of injuries by type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50179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37163" y="720000"/>
            <a:ext cx="9214313" cy="43799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801688" y="1281095"/>
            <a:ext cx="9085263" cy="3835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500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2. Background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51203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8020" y="720000"/>
            <a:ext cx="9912598" cy="43799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52227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3119" y="962747"/>
            <a:ext cx="9662400" cy="4176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53251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47069" y="352401"/>
            <a:ext cx="8194500" cy="572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801688" y="1281095"/>
            <a:ext cx="9085263" cy="3835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  <a:buNone/>
            </a:pPr>
            <a:r>
              <a:rPr lang="en-GB" sz="500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8. Motor vehicle traffic crash injuries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975448" y="921646"/>
            <a:ext cx="673774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Summary estimate of epidemiology of road traffic crashes in Wales in 2009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Produced by Public Health Wales and Swansea University, using EDDS &amp; PEDW (NWIS), ADDE (ONS)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aphicFrame>
        <p:nvGraphicFramePr>
          <p:cNvPr id="7" name="Diagram 6"/>
          <p:cNvGraphicFramePr>
            <a:graphicFrameLocks noChangeAspect="1"/>
          </p:cNvGraphicFramePr>
          <p:nvPr/>
        </p:nvGraphicFramePr>
        <p:xfrm>
          <a:off x="3419100" y="2371548"/>
          <a:ext cx="3850439" cy="28197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56323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37163" y="280988"/>
            <a:ext cx="9214313" cy="57391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5734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37163" y="209525"/>
            <a:ext cx="9214313" cy="611676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58371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10029" y="209550"/>
            <a:ext cx="9068580" cy="6050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7069" y="495277"/>
            <a:ext cx="8194500" cy="56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60420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r="3676"/>
          <a:stretch>
            <a:fillRect/>
          </a:stretch>
        </p:blipFill>
        <p:spPr>
          <a:xfrm>
            <a:off x="1532020" y="852467"/>
            <a:ext cx="7624598" cy="5595708"/>
          </a:xfrm>
        </p:spPr>
      </p:pic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1564871" y="300729"/>
            <a:ext cx="7558897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Local authority areas with the highest and lowest MVTC in-patient admission rates per 100,000, 2009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Produced by Public Health Wales and Swansea University, using PEDW (NWIS) and MYE (ONS) 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5329" y="566715"/>
            <a:ext cx="5617980" cy="5278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61444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26469" y="1209657"/>
            <a:ext cx="8435700" cy="4176900"/>
          </a:xfrm>
        </p:spPr>
      </p:pic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1126469" y="535938"/>
            <a:ext cx="692948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Relative burden of MVTC injuries in Wales, by sex and age, 2009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Produced by Public Health Wales and Swansea University, using PEDW (NWIS), ADDE (ONS)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801688" y="1281095"/>
            <a:ext cx="9085263" cy="3835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  <a:buNone/>
            </a:pPr>
            <a:r>
              <a:rPr lang="en-GB" sz="500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9. Fall injuries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1843857" y="852467"/>
            <a:ext cx="700092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Summary estimate of epidemiology of falls in Wales in 2009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Produced by Public Health Wales and Swansea University, using EDDS &amp; PEDW (NWIS), ADDE (ONS)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3449313" y="1995475"/>
          <a:ext cx="3790012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6451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14006" y="280988"/>
            <a:ext cx="8060627" cy="57391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65539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14006" y="280988"/>
            <a:ext cx="8060627" cy="57391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66563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82169" y="209550"/>
            <a:ext cx="8124300" cy="581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67587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47069" y="353003"/>
            <a:ext cx="8194500" cy="5643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68612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r="6912"/>
          <a:stretch>
            <a:fillRect/>
          </a:stretch>
        </p:blipFill>
        <p:spPr>
          <a:xfrm>
            <a:off x="1614169" y="852467"/>
            <a:ext cx="7460300" cy="5344829"/>
          </a:xfrm>
        </p:spPr>
      </p:pic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1700981" y="186371"/>
            <a:ext cx="735811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Local authority areas with the highest and lowest fall related in-patient admission rates per 100,000 population, 2009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Produced by Public Health Wales and Swansea University, using PEDW (NWIS) and MYE (ONS) 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69636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79119" y="1096737"/>
            <a:ext cx="8330400" cy="4399200"/>
          </a:xfrm>
        </p:spPr>
      </p:pic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1179119" y="525233"/>
            <a:ext cx="648732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Relative burden of fall injuries in Wales, by sex and age, 2009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Produced by Public Health Wales and Swansea University, using PEDW (NWIS), ADDE (ONS)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801688" y="1281095"/>
            <a:ext cx="9085263" cy="3835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  <a:buNone/>
            </a:pPr>
            <a:r>
              <a:rPr lang="en-GB" sz="500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10. Drowning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629410" y="1352533"/>
            <a:ext cx="9647809" cy="4143404"/>
            <a:chOff x="629410" y="638153"/>
            <a:chExt cx="9647809" cy="4143404"/>
          </a:xfrm>
        </p:grpSpPr>
        <p:pic>
          <p:nvPicPr>
            <p:cNvPr id="8195" name="Picture 5"/>
            <p:cNvPicPr>
              <a:picLocks noChangeAspect="1"/>
            </p:cNvPicPr>
            <p:nvPr/>
          </p:nvPicPr>
          <p:blipFill>
            <a:blip r:embed="rId3" cstate="print"/>
            <a:srcRect t="54251" b="-164"/>
            <a:stretch>
              <a:fillRect/>
            </a:stretch>
          </p:blipFill>
          <p:spPr bwMode="auto">
            <a:xfrm>
              <a:off x="5344318" y="1304320"/>
              <a:ext cx="4932900" cy="3477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 cstate="print"/>
            <a:srcRect t="2830" b="46805"/>
            <a:stretch>
              <a:fillRect/>
            </a:stretch>
          </p:blipFill>
          <p:spPr bwMode="auto">
            <a:xfrm>
              <a:off x="629410" y="923905"/>
              <a:ext cx="4932900" cy="3814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/>
            <a:srcRect t="3395" b="92078"/>
            <a:stretch>
              <a:fillRect/>
            </a:stretch>
          </p:blipFill>
          <p:spPr bwMode="auto">
            <a:xfrm>
              <a:off x="5344319" y="979201"/>
              <a:ext cx="4932900" cy="3428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5"/>
            <p:cNvPicPr>
              <a:picLocks noChangeAspect="1"/>
            </p:cNvPicPr>
            <p:nvPr/>
          </p:nvPicPr>
          <p:blipFill>
            <a:blip r:embed="rId3" cstate="print"/>
            <a:srcRect b="97170"/>
            <a:stretch>
              <a:fillRect/>
            </a:stretch>
          </p:blipFill>
          <p:spPr bwMode="auto">
            <a:xfrm>
              <a:off x="629411" y="638153"/>
              <a:ext cx="6072230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986601" y="568833"/>
            <a:ext cx="892975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Burden of disease, illness, ill-health and injuries globally, in high income countries, in Europe and for the UK in terms of mortality rates and premature years of life lost.  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Produced by Public Health Wales and Swansea University, using data from WHO (2011)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71683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42319" y="1852599"/>
            <a:ext cx="8604000" cy="268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801688" y="1281095"/>
            <a:ext cx="9085263" cy="3835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  <a:buNone/>
            </a:pPr>
            <a:r>
              <a:rPr lang="en-GB" sz="500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11. Burns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975448" y="932713"/>
            <a:ext cx="673774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Summary estimate of epidemiology of burns in Wales in 2009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Produced by Public Health Wales and Swansea University, using EDDS &amp; PEDW (NWIS), ADDE (ONS)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3449313" y="1995475"/>
          <a:ext cx="3790012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7475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93116" y="352426"/>
            <a:ext cx="8702407" cy="54203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75779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93116" y="352426"/>
            <a:ext cx="8702407" cy="54203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76803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37344" y="353003"/>
            <a:ext cx="9013950" cy="5643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77828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41121" y="1410423"/>
            <a:ext cx="8406397" cy="4322850"/>
          </a:xfrm>
        </p:spPr>
      </p:pic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1141121" y="666671"/>
            <a:ext cx="63078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Relative burden of burn injuries in Wales, by sex and age, 2009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Produced by Public Health Wales and Swansea University, using PEDW (NWIS), ADDE (ONS)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801688" y="1281095"/>
            <a:ext cx="9085263" cy="3835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  <a:buNone/>
            </a:pPr>
            <a:r>
              <a:rPr lang="en-GB" sz="500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12. Poisonings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975448" y="957765"/>
            <a:ext cx="673774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Summary estimate of epidemiology of poisonings in Wales in 2009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Produced by Public Health Wales and Swansea University, using EDDS &amp; PEDW (NWIS), ADDE (ONS)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aphicFrame>
        <p:nvGraphicFramePr>
          <p:cNvPr id="8" name="Diagram 7"/>
          <p:cNvGraphicFramePr>
            <a:graphicFrameLocks noChangeAspect="1"/>
          </p:cNvGraphicFramePr>
          <p:nvPr/>
        </p:nvGraphicFramePr>
        <p:xfrm>
          <a:off x="3525044" y="2391410"/>
          <a:ext cx="3638550" cy="27800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80899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00769" y="209550"/>
            <a:ext cx="9287100" cy="581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9219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r="4706"/>
          <a:stretch>
            <a:fillRect/>
          </a:stretch>
        </p:blipFill>
        <p:spPr>
          <a:xfrm>
            <a:off x="1914525" y="138113"/>
            <a:ext cx="7234238" cy="61928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81923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00769" y="209550"/>
            <a:ext cx="9287100" cy="581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8294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00769" y="209550"/>
            <a:ext cx="9287100" cy="581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83971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47069" y="376065"/>
            <a:ext cx="8194500" cy="5548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84996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24944" y="758005"/>
            <a:ext cx="7638750" cy="5523750"/>
          </a:xfrm>
        </p:spPr>
      </p:pic>
      <p:sp>
        <p:nvSpPr>
          <p:cNvPr id="84997" name="Rectangle 5"/>
          <p:cNvSpPr>
            <a:spLocks noChangeArrowheads="1"/>
          </p:cNvSpPr>
          <p:nvPr/>
        </p:nvSpPr>
        <p:spPr bwMode="auto">
          <a:xfrm>
            <a:off x="1558104" y="94038"/>
            <a:ext cx="7215239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Local authority areas with the highest and lowest poisoning related in-patient admission rates per 100,000, 2009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Produced by Public Health Wales and Swansea University, using PEDW (NWIS) and MYE (ONS) 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86020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41121" y="1209657"/>
            <a:ext cx="8406397" cy="4487307"/>
          </a:xfrm>
        </p:spPr>
      </p:pic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1141121" y="493018"/>
            <a:ext cx="65587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Relative burden of poisoning in Wales, by sex and age, 2009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1" charset="-128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Produced by Public Health Wales and Swansea University, using PEDW (NWIS) &amp; ADDE (ONS)</a:t>
            </a: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1" charset="-12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801688" y="1281095"/>
            <a:ext cx="9085263" cy="3835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  <a:buNone/>
            </a:pPr>
            <a:r>
              <a:rPr lang="en-GB" sz="500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13. Intent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88067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b="3430"/>
          <a:stretch>
            <a:fillRect/>
          </a:stretch>
        </p:blipFill>
        <p:spPr>
          <a:xfrm>
            <a:off x="993116" y="638175"/>
            <a:ext cx="8702407" cy="52344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89091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71525" y="471488"/>
            <a:ext cx="9215438" cy="57388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9011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37163" y="352425"/>
            <a:ext cx="9214313" cy="57391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91140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r="1299"/>
          <a:stretch>
            <a:fillRect/>
          </a:stretch>
        </p:blipFill>
        <p:spPr>
          <a:xfrm>
            <a:off x="1459586" y="1423971"/>
            <a:ext cx="7769466" cy="4144969"/>
          </a:xfrm>
        </p:spPr>
      </p:pic>
      <p:sp>
        <p:nvSpPr>
          <p:cNvPr id="91141" name="Rectangle 5"/>
          <p:cNvSpPr>
            <a:spLocks noChangeArrowheads="1"/>
          </p:cNvSpPr>
          <p:nvPr/>
        </p:nvSpPr>
        <p:spPr bwMode="auto">
          <a:xfrm>
            <a:off x="1459586" y="424398"/>
            <a:ext cx="664797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Burden of self harm injuries, 2009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Produced by Public Health Wales and Swansea University, using PEDW (NWIS), ADDE (ONS)</a:t>
            </a:r>
            <a:r>
              <a: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1" charset="-128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Self harm</a:t>
            </a: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1" charset="-128"/>
              </a:rPr>
              <a:t> 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0243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63819" y="720000"/>
            <a:ext cx="6561000" cy="4795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rcRect r="1310"/>
          <a:stretch>
            <a:fillRect/>
          </a:stretch>
        </p:blipFill>
        <p:spPr bwMode="auto">
          <a:xfrm>
            <a:off x="1454609" y="1566847"/>
            <a:ext cx="7779420" cy="4264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1454609" y="1066781"/>
            <a:ext cx="170098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Assault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</a:endParaRPr>
          </a:p>
        </p:txBody>
      </p:sp>
      <p:sp>
        <p:nvSpPr>
          <p:cNvPr id="92165" name="Rectangle 5"/>
          <p:cNvSpPr>
            <a:spLocks noChangeArrowheads="1"/>
          </p:cNvSpPr>
          <p:nvPr/>
        </p:nvSpPr>
        <p:spPr bwMode="auto">
          <a:xfrm>
            <a:off x="1454609" y="508434"/>
            <a:ext cx="664373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Burden of assault injuries, 2009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1" charset="-128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1" charset="-128"/>
                <a:cs typeface="Times New Roman" pitchFamily="18" charset="0"/>
              </a:rPr>
              <a:t>Produced by Public Health Wales and Swansea University, using PEDW (NWIS), ADDE (ONS)</a:t>
            </a: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1" charset="-12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801688" y="1281095"/>
            <a:ext cx="9085263" cy="3835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  <a:buNone/>
            </a:pPr>
            <a:r>
              <a:rPr lang="en-GB" sz="500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14. Injuries by health board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7069" y="638152"/>
            <a:ext cx="8194500" cy="513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7069" y="723127"/>
            <a:ext cx="8194500" cy="513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96259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82169" y="353003"/>
            <a:ext cx="8124300" cy="581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97283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43025" y="352425"/>
            <a:ext cx="8124825" cy="5813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98307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51569" y="263524"/>
            <a:ext cx="8185500" cy="6303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99331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98019" y="280963"/>
            <a:ext cx="8292600" cy="581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0035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98019" y="280988"/>
            <a:ext cx="8292600" cy="581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01379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98019" y="296755"/>
            <a:ext cx="8292600" cy="581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2" ma:contentTypeDescription="Create a new document." ma:contentTypeScope="" ma:versionID="46c72e1d8acebe914fcc9e5d023688fa">
  <xsd:schema xmlns:xsd="http://www.w3.org/2001/XMLSchema" xmlns:xs="http://www.w3.org/2001/XMLSchema" xmlns:p="http://schemas.microsoft.com/office/2006/metadata/properties" xmlns:ns3="b7e247b7-cca8-429f-8688-16f83c8fba5f" xmlns:ns4="f30bebb2-c01f-48d0-81da-dc8b123879c2" targetNamespace="http://schemas.microsoft.com/office/2006/metadata/properties" ma:root="true" ma:fieldsID="2636daf5d91eb1d20b88f36be9bc60cc" ns3:_="" ns4:_="">
    <xsd:import namespace="b7e247b7-cca8-429f-8688-16f83c8fba5f"/>
    <xsd:import namespace="f30bebb2-c01f-48d0-81da-dc8b123879c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E07644-E983-4C29-B022-82697D62BE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e247b7-cca8-429f-8688-16f83c8fba5f"/>
    <ds:schemaRef ds:uri="f30bebb2-c01f-48d0-81da-dc8b123879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B733E29-6F0D-4525-9C30-F3F9C5C000F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6758B1-B63D-453A-B756-DC3C07ECDF6E}">
  <ds:schemaRefs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2006/documentManagement/types"/>
    <ds:schemaRef ds:uri="b7e247b7-cca8-429f-8688-16f83c8fba5f"/>
    <ds:schemaRef ds:uri="http://purl.org/dc/terms/"/>
    <ds:schemaRef ds:uri="http://schemas.microsoft.com/office/infopath/2007/PartnerControls"/>
    <ds:schemaRef ds:uri="f30bebb2-c01f-48d0-81da-dc8b123879c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1648</Words>
  <Application>Microsoft Office PowerPoint</Application>
  <PresentationFormat>Custom</PresentationFormat>
  <Paragraphs>402</Paragraphs>
  <Slides>138</Slides>
  <Notes>137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138</vt:i4>
      </vt:variant>
    </vt:vector>
  </HeadingPairs>
  <TitlesOfParts>
    <vt:vector size="144" baseType="lpstr">
      <vt:lpstr>ＭＳ Ｐゴシック</vt:lpstr>
      <vt:lpstr>Arial</vt:lpstr>
      <vt:lpstr>Times New Roman</vt:lpstr>
      <vt:lpstr>Verdana</vt:lpstr>
      <vt:lpstr>Verdana Bold</vt:lpstr>
      <vt:lpstr>Observatory Powerpoint Template</vt:lpstr>
      <vt:lpstr>The Burden of Injury in Wales</vt:lpstr>
      <vt:lpstr>PowerPoint Presentation</vt:lpstr>
      <vt:lpstr>Copyright</vt:lpstr>
      <vt:lpstr>Instructions to copy a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2012-11-14T13:10:08Z</dcterms:created>
  <dcterms:modified xsi:type="dcterms:W3CDTF">2021-08-09T10:40:10Z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